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 id="2147483665" r:id="rId2"/>
    <p:sldMasterId id="2147483678" r:id="rId3"/>
    <p:sldMasterId id="2147483692" r:id="rId4"/>
  </p:sldMasterIdLst>
  <p:notesMasterIdLst>
    <p:notesMasterId r:id="rId48"/>
  </p:notesMasterIdLst>
  <p:sldIdLst>
    <p:sldId id="578" r:id="rId5"/>
    <p:sldId id="519" r:id="rId6"/>
    <p:sldId id="292" r:id="rId7"/>
    <p:sldId id="583" r:id="rId8"/>
    <p:sldId id="596" r:id="rId9"/>
    <p:sldId id="293" r:id="rId10"/>
    <p:sldId id="584" r:id="rId11"/>
    <p:sldId id="579" r:id="rId12"/>
    <p:sldId id="573" r:id="rId13"/>
    <p:sldId id="572" r:id="rId14"/>
    <p:sldId id="582" r:id="rId15"/>
    <p:sldId id="586" r:id="rId16"/>
    <p:sldId id="585" r:id="rId17"/>
    <p:sldId id="590" r:id="rId18"/>
    <p:sldId id="591" r:id="rId19"/>
    <p:sldId id="593" r:id="rId20"/>
    <p:sldId id="594" r:id="rId21"/>
    <p:sldId id="592" r:id="rId22"/>
    <p:sldId id="597" r:id="rId23"/>
    <p:sldId id="598" r:id="rId24"/>
    <p:sldId id="595" r:id="rId25"/>
    <p:sldId id="600" r:id="rId26"/>
    <p:sldId id="602" r:id="rId27"/>
    <p:sldId id="603" r:id="rId28"/>
    <p:sldId id="604" r:id="rId29"/>
    <p:sldId id="605" r:id="rId30"/>
    <p:sldId id="606" r:id="rId31"/>
    <p:sldId id="607" r:id="rId32"/>
    <p:sldId id="608" r:id="rId33"/>
    <p:sldId id="609" r:id="rId34"/>
    <p:sldId id="610" r:id="rId35"/>
    <p:sldId id="611" r:id="rId36"/>
    <p:sldId id="612" r:id="rId37"/>
    <p:sldId id="613" r:id="rId38"/>
    <p:sldId id="616" r:id="rId39"/>
    <p:sldId id="615" r:id="rId40"/>
    <p:sldId id="617" r:id="rId41"/>
    <p:sldId id="618" r:id="rId42"/>
    <p:sldId id="621" r:id="rId43"/>
    <p:sldId id="622" r:id="rId44"/>
    <p:sldId id="619" r:id="rId45"/>
    <p:sldId id="623" r:id="rId46"/>
    <p:sldId id="624" r:id="rId47"/>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E397C"/>
    <a:srgbClr val="56B4D6"/>
    <a:srgbClr val="00713E"/>
    <a:srgbClr val="234891"/>
    <a:srgbClr val="FB03BA"/>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Estilo oscuro 2 - Énfasis 1/Énfasis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D7AC3CCA-C797-4891-BE02-D94E43425B78}" styleName="Estilo me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7" d="100"/>
          <a:sy n="77" d="100"/>
        </p:scale>
        <p:origin x="806" y="67"/>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diagrams/_rels/data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image" Target="../media/image29.jpg"/></Relationships>
</file>

<file path=ppt/diagrams/_rels/drawing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image" Target="../media/image29.jp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38B318-94FE-480A-B27B-E84DE270051E}"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es-EC"/>
        </a:p>
      </dgm:t>
    </dgm:pt>
    <dgm:pt modelId="{3616F83A-6F60-47C3-BC76-694DE74BE4E2}">
      <dgm:prSet phldrT="[Texto]"/>
      <dgm:spPr/>
      <dgm:t>
        <a:bodyPr/>
        <a:lstStyle/>
        <a:p>
          <a:r>
            <a:rPr lang="es-EC" dirty="0"/>
            <a:t>1. INTRODUCCIÓN</a:t>
          </a:r>
        </a:p>
      </dgm:t>
    </dgm:pt>
    <dgm:pt modelId="{85E66813-7DDE-417C-9CAD-53755F89FAF4}" type="parTrans" cxnId="{CCFF9D44-56F7-405F-84E1-E4BC39664FFD}">
      <dgm:prSet/>
      <dgm:spPr/>
      <dgm:t>
        <a:bodyPr/>
        <a:lstStyle/>
        <a:p>
          <a:endParaRPr lang="es-EC"/>
        </a:p>
      </dgm:t>
    </dgm:pt>
    <dgm:pt modelId="{9E0ABF76-5E23-46A9-BF7C-E90E096E7850}" type="sibTrans" cxnId="{CCFF9D44-56F7-405F-84E1-E4BC39664FFD}">
      <dgm:prSet/>
      <dgm:spPr/>
      <dgm:t>
        <a:bodyPr/>
        <a:lstStyle/>
        <a:p>
          <a:endParaRPr lang="es-EC"/>
        </a:p>
      </dgm:t>
    </dgm:pt>
    <dgm:pt modelId="{FB591528-05E0-4B92-9A04-891AEE15BEE4}">
      <dgm:prSet phldrT="[Texto]"/>
      <dgm:spPr/>
      <dgm:t>
        <a:bodyPr/>
        <a:lstStyle/>
        <a:p>
          <a:pPr rtl="0"/>
          <a:r>
            <a:rPr lang="es-EC" dirty="0"/>
            <a:t>2. MARCO TEÓRICO</a:t>
          </a:r>
          <a:r>
            <a:rPr lang="es-EC" dirty="0">
              <a:latin typeface="Calibri"/>
            </a:rPr>
            <a:t> </a:t>
          </a:r>
          <a:endParaRPr lang="es-EC" dirty="0"/>
        </a:p>
      </dgm:t>
    </dgm:pt>
    <dgm:pt modelId="{707BDB75-BF5E-48DA-A503-5650B64D51E3}" type="parTrans" cxnId="{DE3C9C01-19AD-40B8-94FA-309484AF00FD}">
      <dgm:prSet/>
      <dgm:spPr/>
      <dgm:t>
        <a:bodyPr/>
        <a:lstStyle/>
        <a:p>
          <a:endParaRPr lang="es-EC"/>
        </a:p>
      </dgm:t>
    </dgm:pt>
    <dgm:pt modelId="{FA193A86-B270-4DEA-AD43-1C4A2529A209}" type="sibTrans" cxnId="{DE3C9C01-19AD-40B8-94FA-309484AF00FD}">
      <dgm:prSet/>
      <dgm:spPr/>
      <dgm:t>
        <a:bodyPr/>
        <a:lstStyle/>
        <a:p>
          <a:endParaRPr lang="es-EC"/>
        </a:p>
      </dgm:t>
    </dgm:pt>
    <dgm:pt modelId="{7045B7E0-309F-4A40-965C-8E6C2CDD0946}">
      <dgm:prSet phldrT="[Texto]"/>
      <dgm:spPr/>
      <dgm:t>
        <a:bodyPr/>
        <a:lstStyle/>
        <a:p>
          <a:pPr rtl="0"/>
          <a:r>
            <a:rPr lang="es-EC" dirty="0"/>
            <a:t>3. DISEÑO METODOLÓGICO</a:t>
          </a:r>
          <a:r>
            <a:rPr lang="es-EC" dirty="0">
              <a:latin typeface="Calibri"/>
            </a:rPr>
            <a:t> </a:t>
          </a:r>
          <a:endParaRPr lang="es-EC" dirty="0"/>
        </a:p>
      </dgm:t>
    </dgm:pt>
    <dgm:pt modelId="{C79AFBF6-F2B3-400E-A7E8-355D8960209C}" type="parTrans" cxnId="{FF606B74-FB28-4B69-A87B-0024608475E7}">
      <dgm:prSet/>
      <dgm:spPr/>
      <dgm:t>
        <a:bodyPr/>
        <a:lstStyle/>
        <a:p>
          <a:endParaRPr lang="es-EC"/>
        </a:p>
      </dgm:t>
    </dgm:pt>
    <dgm:pt modelId="{845EA7CA-931D-4310-8249-4C9144959DDB}" type="sibTrans" cxnId="{FF606B74-FB28-4B69-A87B-0024608475E7}">
      <dgm:prSet/>
      <dgm:spPr/>
      <dgm:t>
        <a:bodyPr/>
        <a:lstStyle/>
        <a:p>
          <a:endParaRPr lang="es-EC"/>
        </a:p>
      </dgm:t>
    </dgm:pt>
    <dgm:pt modelId="{A0E423B7-EC6D-4C2E-B2AE-DA35F6469E53}">
      <dgm:prSet/>
      <dgm:spPr/>
      <dgm:t>
        <a:bodyPr/>
        <a:lstStyle/>
        <a:p>
          <a:r>
            <a:rPr lang="es-EC" dirty="0"/>
            <a:t>4. ANÁLISIS DE DATOS</a:t>
          </a:r>
        </a:p>
      </dgm:t>
    </dgm:pt>
    <dgm:pt modelId="{82A78BCD-A537-425C-B24E-42D50E30ECB6}" type="parTrans" cxnId="{A41E9F32-3A94-4AB0-8DF3-829BE21E5BC1}">
      <dgm:prSet/>
      <dgm:spPr/>
      <dgm:t>
        <a:bodyPr/>
        <a:lstStyle/>
        <a:p>
          <a:endParaRPr lang="es-EC"/>
        </a:p>
      </dgm:t>
    </dgm:pt>
    <dgm:pt modelId="{DF638BF1-181A-4ED6-AADD-E454D2BB1B01}" type="sibTrans" cxnId="{A41E9F32-3A94-4AB0-8DF3-829BE21E5BC1}">
      <dgm:prSet/>
      <dgm:spPr/>
      <dgm:t>
        <a:bodyPr/>
        <a:lstStyle/>
        <a:p>
          <a:endParaRPr lang="es-EC"/>
        </a:p>
      </dgm:t>
    </dgm:pt>
    <dgm:pt modelId="{EDC6CFDD-A794-414A-B8A6-DBA846FB6171}">
      <dgm:prSet/>
      <dgm:spPr/>
      <dgm:t>
        <a:bodyPr/>
        <a:lstStyle/>
        <a:p>
          <a:r>
            <a:rPr lang="es-EC" dirty="0"/>
            <a:t>5. PLAN DE ACCIÓN</a:t>
          </a:r>
        </a:p>
      </dgm:t>
    </dgm:pt>
    <dgm:pt modelId="{0AC73894-DA86-4F3C-A30D-4189DA724667}" type="parTrans" cxnId="{4E25C3EC-2C16-4209-A2FD-390B4C2B655B}">
      <dgm:prSet/>
      <dgm:spPr/>
      <dgm:t>
        <a:bodyPr/>
        <a:lstStyle/>
        <a:p>
          <a:endParaRPr lang="es-EC"/>
        </a:p>
      </dgm:t>
    </dgm:pt>
    <dgm:pt modelId="{F30A0C0C-A4ED-4D8D-B7A0-F1684D08DC8F}" type="sibTrans" cxnId="{4E25C3EC-2C16-4209-A2FD-390B4C2B655B}">
      <dgm:prSet/>
      <dgm:spPr/>
      <dgm:t>
        <a:bodyPr/>
        <a:lstStyle/>
        <a:p>
          <a:endParaRPr lang="es-EC"/>
        </a:p>
      </dgm:t>
    </dgm:pt>
    <dgm:pt modelId="{6FA32A1C-C2CD-4106-9C1F-5CA62FE2BA13}">
      <dgm:prSet/>
      <dgm:spPr/>
      <dgm:t>
        <a:bodyPr/>
        <a:lstStyle/>
        <a:p>
          <a:r>
            <a:rPr lang="es-EC" dirty="0">
              <a:latin typeface="Calibri"/>
            </a:rPr>
            <a:t>6</a:t>
          </a:r>
          <a:r>
            <a:rPr lang="es-EC" dirty="0"/>
            <a:t>. CONCLUSIONES</a:t>
          </a:r>
        </a:p>
      </dgm:t>
    </dgm:pt>
    <dgm:pt modelId="{8BDDD820-076A-4AC7-8EB9-86A6E2D1C2EE}" type="parTrans" cxnId="{E6860EA1-3FD0-4C26-A788-15B2C2D5F78A}">
      <dgm:prSet/>
      <dgm:spPr/>
      <dgm:t>
        <a:bodyPr/>
        <a:lstStyle/>
        <a:p>
          <a:endParaRPr lang="es-EC"/>
        </a:p>
      </dgm:t>
    </dgm:pt>
    <dgm:pt modelId="{96CAF7BE-D5C3-401C-902B-4F7A42E37C37}" type="sibTrans" cxnId="{E6860EA1-3FD0-4C26-A788-15B2C2D5F78A}">
      <dgm:prSet/>
      <dgm:spPr/>
      <dgm:t>
        <a:bodyPr/>
        <a:lstStyle/>
        <a:p>
          <a:endParaRPr lang="es-EC"/>
        </a:p>
      </dgm:t>
    </dgm:pt>
    <dgm:pt modelId="{C570EA77-5499-4A26-9AED-EAC199055474}">
      <dgm:prSet phldr="0"/>
      <dgm:spPr/>
      <dgm:t>
        <a:bodyPr/>
        <a:lstStyle/>
        <a:p>
          <a:endParaRPr lang="es-EC" dirty="0">
            <a:latin typeface="Calibri"/>
          </a:endParaRPr>
        </a:p>
      </dgm:t>
    </dgm:pt>
    <dgm:pt modelId="{5457E0DC-33A6-4D2F-835C-C044D7FE12A1}" type="parTrans" cxnId="{C0048590-BDB6-40EC-B5F2-5FF39AD54068}">
      <dgm:prSet/>
      <dgm:spPr/>
      <dgm:t>
        <a:bodyPr/>
        <a:lstStyle/>
        <a:p>
          <a:endParaRPr lang="es-EC"/>
        </a:p>
      </dgm:t>
    </dgm:pt>
    <dgm:pt modelId="{BB788B7F-B095-4C0C-84E9-8E1E00D3754F}" type="sibTrans" cxnId="{C0048590-BDB6-40EC-B5F2-5FF39AD54068}">
      <dgm:prSet/>
      <dgm:spPr/>
      <dgm:t>
        <a:bodyPr/>
        <a:lstStyle/>
        <a:p>
          <a:endParaRPr lang="es-EC"/>
        </a:p>
      </dgm:t>
    </dgm:pt>
    <dgm:pt modelId="{10395E9B-DB09-4C23-90DB-7641CC65EC25}">
      <dgm:prSet phldr="0"/>
      <dgm:spPr/>
      <dgm:t>
        <a:bodyPr/>
        <a:lstStyle/>
        <a:p>
          <a:pPr rtl="0"/>
          <a:r>
            <a:rPr lang="es-EC" dirty="0">
              <a:latin typeface="Calibri"/>
            </a:rPr>
            <a:t>7</a:t>
          </a:r>
          <a:r>
            <a:rPr lang="es-EC" dirty="0"/>
            <a:t>. RECOMENDACIONES</a:t>
          </a:r>
        </a:p>
      </dgm:t>
    </dgm:pt>
    <dgm:pt modelId="{264B150B-E87A-4D7E-A05E-2CFD0E48CC03}" type="parTrans" cxnId="{83FFE723-0F91-4BEA-8E4C-042F9695E724}">
      <dgm:prSet/>
      <dgm:spPr/>
      <dgm:t>
        <a:bodyPr/>
        <a:lstStyle/>
        <a:p>
          <a:endParaRPr lang="es-EC"/>
        </a:p>
      </dgm:t>
    </dgm:pt>
    <dgm:pt modelId="{CF41B6AB-265E-4F99-A704-2AE15EEFFB9A}" type="sibTrans" cxnId="{83FFE723-0F91-4BEA-8E4C-042F9695E724}">
      <dgm:prSet/>
      <dgm:spPr/>
      <dgm:t>
        <a:bodyPr/>
        <a:lstStyle/>
        <a:p>
          <a:endParaRPr lang="es-EC"/>
        </a:p>
      </dgm:t>
    </dgm:pt>
    <dgm:pt modelId="{DC44F314-DD3F-46E8-BDF7-120A2AEBE4C0}" type="pres">
      <dgm:prSet presAssocID="{7C38B318-94FE-480A-B27B-E84DE270051E}" presName="Name0" presStyleCnt="0">
        <dgm:presLayoutVars>
          <dgm:chMax val="7"/>
          <dgm:chPref val="7"/>
          <dgm:dir/>
        </dgm:presLayoutVars>
      </dgm:prSet>
      <dgm:spPr/>
    </dgm:pt>
    <dgm:pt modelId="{04281516-81EB-46F0-8D7F-3968164702AE}" type="pres">
      <dgm:prSet presAssocID="{7C38B318-94FE-480A-B27B-E84DE270051E}" presName="Name1" presStyleCnt="0"/>
      <dgm:spPr/>
    </dgm:pt>
    <dgm:pt modelId="{318D5BB8-0A97-46AC-BE33-087982250600}" type="pres">
      <dgm:prSet presAssocID="{7C38B318-94FE-480A-B27B-E84DE270051E}" presName="cycle" presStyleCnt="0"/>
      <dgm:spPr/>
    </dgm:pt>
    <dgm:pt modelId="{EBFBF8FE-C2A9-43F4-B3E2-54D58A767C75}" type="pres">
      <dgm:prSet presAssocID="{7C38B318-94FE-480A-B27B-E84DE270051E}" presName="srcNode" presStyleLbl="node1" presStyleIdx="0" presStyleCnt="7"/>
      <dgm:spPr/>
    </dgm:pt>
    <dgm:pt modelId="{4BF91F12-E0B4-47CE-BA68-606A6D4CB44C}" type="pres">
      <dgm:prSet presAssocID="{7C38B318-94FE-480A-B27B-E84DE270051E}" presName="conn" presStyleLbl="parChTrans1D2" presStyleIdx="0" presStyleCnt="1"/>
      <dgm:spPr/>
    </dgm:pt>
    <dgm:pt modelId="{34394AD1-F444-47CD-BA7E-0852459AC2EC}" type="pres">
      <dgm:prSet presAssocID="{7C38B318-94FE-480A-B27B-E84DE270051E}" presName="extraNode" presStyleLbl="node1" presStyleIdx="0" presStyleCnt="7"/>
      <dgm:spPr/>
    </dgm:pt>
    <dgm:pt modelId="{A90169CE-46D6-416E-BAA3-D5D96A055BCD}" type="pres">
      <dgm:prSet presAssocID="{7C38B318-94FE-480A-B27B-E84DE270051E}" presName="dstNode" presStyleLbl="node1" presStyleIdx="0" presStyleCnt="7"/>
      <dgm:spPr/>
    </dgm:pt>
    <dgm:pt modelId="{1BF4FE28-9759-4C68-B4D5-B57A8048B923}" type="pres">
      <dgm:prSet presAssocID="{3616F83A-6F60-47C3-BC76-694DE74BE4E2}" presName="text_1" presStyleLbl="node1" presStyleIdx="0" presStyleCnt="7">
        <dgm:presLayoutVars>
          <dgm:bulletEnabled val="1"/>
        </dgm:presLayoutVars>
      </dgm:prSet>
      <dgm:spPr/>
    </dgm:pt>
    <dgm:pt modelId="{5123E8C9-54C8-43ED-B693-E66B7EDFA189}" type="pres">
      <dgm:prSet presAssocID="{3616F83A-6F60-47C3-BC76-694DE74BE4E2}" presName="accent_1" presStyleCnt="0"/>
      <dgm:spPr/>
    </dgm:pt>
    <dgm:pt modelId="{B25AA253-9804-4E90-BB96-EF1AA3314DDE}" type="pres">
      <dgm:prSet presAssocID="{3616F83A-6F60-47C3-BC76-694DE74BE4E2}" presName="accentRepeatNode" presStyleLbl="solidFgAcc1" presStyleIdx="0" presStyleCnt="7"/>
      <dgm:spPr/>
    </dgm:pt>
    <dgm:pt modelId="{F5E4CAEA-1CA0-49C8-BF72-397C861B7E34}" type="pres">
      <dgm:prSet presAssocID="{FB591528-05E0-4B92-9A04-891AEE15BEE4}" presName="text_2" presStyleLbl="node1" presStyleIdx="1" presStyleCnt="7">
        <dgm:presLayoutVars>
          <dgm:bulletEnabled val="1"/>
        </dgm:presLayoutVars>
      </dgm:prSet>
      <dgm:spPr/>
    </dgm:pt>
    <dgm:pt modelId="{6AD4F9CB-1F51-4C8A-8EF6-33A3F3A78031}" type="pres">
      <dgm:prSet presAssocID="{FB591528-05E0-4B92-9A04-891AEE15BEE4}" presName="accent_2" presStyleCnt="0"/>
      <dgm:spPr/>
    </dgm:pt>
    <dgm:pt modelId="{B40E68A1-1399-43D1-885B-DB90A57E92E6}" type="pres">
      <dgm:prSet presAssocID="{FB591528-05E0-4B92-9A04-891AEE15BEE4}" presName="accentRepeatNode" presStyleLbl="solidFgAcc1" presStyleIdx="1" presStyleCnt="7"/>
      <dgm:spPr/>
    </dgm:pt>
    <dgm:pt modelId="{F481179C-3978-4407-9B79-186F07C8313B}" type="pres">
      <dgm:prSet presAssocID="{7045B7E0-309F-4A40-965C-8E6C2CDD0946}" presName="text_3" presStyleLbl="node1" presStyleIdx="2" presStyleCnt="7">
        <dgm:presLayoutVars>
          <dgm:bulletEnabled val="1"/>
        </dgm:presLayoutVars>
      </dgm:prSet>
      <dgm:spPr/>
    </dgm:pt>
    <dgm:pt modelId="{1D4DFF9C-D991-4F54-BEEE-A7EEE03809A5}" type="pres">
      <dgm:prSet presAssocID="{7045B7E0-309F-4A40-965C-8E6C2CDD0946}" presName="accent_3" presStyleCnt="0"/>
      <dgm:spPr/>
    </dgm:pt>
    <dgm:pt modelId="{534925A1-FFD5-423F-93A4-8AF2B16062C5}" type="pres">
      <dgm:prSet presAssocID="{7045B7E0-309F-4A40-965C-8E6C2CDD0946}" presName="accentRepeatNode" presStyleLbl="solidFgAcc1" presStyleIdx="2" presStyleCnt="7"/>
      <dgm:spPr/>
    </dgm:pt>
    <dgm:pt modelId="{2B222FB9-E24C-44AE-B5EF-F32392B48790}" type="pres">
      <dgm:prSet presAssocID="{A0E423B7-EC6D-4C2E-B2AE-DA35F6469E53}" presName="text_4" presStyleLbl="node1" presStyleIdx="3" presStyleCnt="7">
        <dgm:presLayoutVars>
          <dgm:bulletEnabled val="1"/>
        </dgm:presLayoutVars>
      </dgm:prSet>
      <dgm:spPr/>
    </dgm:pt>
    <dgm:pt modelId="{6BB8D0F0-5300-4C07-AD7E-57B00ACE3BFA}" type="pres">
      <dgm:prSet presAssocID="{A0E423B7-EC6D-4C2E-B2AE-DA35F6469E53}" presName="accent_4" presStyleCnt="0"/>
      <dgm:spPr/>
    </dgm:pt>
    <dgm:pt modelId="{97409C3E-681D-4340-9A50-ECA40A85EDCF}" type="pres">
      <dgm:prSet presAssocID="{A0E423B7-EC6D-4C2E-B2AE-DA35F6469E53}" presName="accentRepeatNode" presStyleLbl="solidFgAcc1" presStyleIdx="3" presStyleCnt="7"/>
      <dgm:spPr/>
    </dgm:pt>
    <dgm:pt modelId="{2ECB0A8D-99FF-4CB7-ADC3-6CF0C1F23972}" type="pres">
      <dgm:prSet presAssocID="{EDC6CFDD-A794-414A-B8A6-DBA846FB6171}" presName="text_5" presStyleLbl="node1" presStyleIdx="4" presStyleCnt="7">
        <dgm:presLayoutVars>
          <dgm:bulletEnabled val="1"/>
        </dgm:presLayoutVars>
      </dgm:prSet>
      <dgm:spPr/>
    </dgm:pt>
    <dgm:pt modelId="{C7D9D1F8-FCDF-4A9C-8B49-A713B665FA3B}" type="pres">
      <dgm:prSet presAssocID="{EDC6CFDD-A794-414A-B8A6-DBA846FB6171}" presName="accent_5" presStyleCnt="0"/>
      <dgm:spPr/>
    </dgm:pt>
    <dgm:pt modelId="{0F201792-AE6B-424D-802E-AAE41017925B}" type="pres">
      <dgm:prSet presAssocID="{EDC6CFDD-A794-414A-B8A6-DBA846FB6171}" presName="accentRepeatNode" presStyleLbl="solidFgAcc1" presStyleIdx="4" presStyleCnt="7"/>
      <dgm:spPr/>
    </dgm:pt>
    <dgm:pt modelId="{F7CA0D32-0C41-4106-895C-48DA87E2268C}" type="pres">
      <dgm:prSet presAssocID="{6FA32A1C-C2CD-4106-9C1F-5CA62FE2BA13}" presName="text_6" presStyleLbl="node1" presStyleIdx="5" presStyleCnt="7">
        <dgm:presLayoutVars>
          <dgm:bulletEnabled val="1"/>
        </dgm:presLayoutVars>
      </dgm:prSet>
      <dgm:spPr/>
    </dgm:pt>
    <dgm:pt modelId="{3F7934AC-B550-450D-93AD-0BCADA9DF60C}" type="pres">
      <dgm:prSet presAssocID="{6FA32A1C-C2CD-4106-9C1F-5CA62FE2BA13}" presName="accent_6" presStyleCnt="0"/>
      <dgm:spPr/>
    </dgm:pt>
    <dgm:pt modelId="{9EAC2443-9130-4D9B-BE5E-CB0DD01F321D}" type="pres">
      <dgm:prSet presAssocID="{6FA32A1C-C2CD-4106-9C1F-5CA62FE2BA13}" presName="accentRepeatNode" presStyleLbl="solidFgAcc1" presStyleIdx="5" presStyleCnt="7"/>
      <dgm:spPr/>
    </dgm:pt>
    <dgm:pt modelId="{46334089-2F23-4C66-B8B9-6A81763CFBC9}" type="pres">
      <dgm:prSet presAssocID="{10395E9B-DB09-4C23-90DB-7641CC65EC25}" presName="text_7" presStyleLbl="node1" presStyleIdx="6" presStyleCnt="7">
        <dgm:presLayoutVars>
          <dgm:bulletEnabled val="1"/>
        </dgm:presLayoutVars>
      </dgm:prSet>
      <dgm:spPr/>
    </dgm:pt>
    <dgm:pt modelId="{5948FAAA-DEB7-426C-AD68-A6F37B13618C}" type="pres">
      <dgm:prSet presAssocID="{10395E9B-DB09-4C23-90DB-7641CC65EC25}" presName="accent_7" presStyleCnt="0"/>
      <dgm:spPr/>
    </dgm:pt>
    <dgm:pt modelId="{13371025-F692-4BD3-BD91-29398E49736D}" type="pres">
      <dgm:prSet presAssocID="{10395E9B-DB09-4C23-90DB-7641CC65EC25}" presName="accentRepeatNode" presStyleLbl="solidFgAcc1" presStyleIdx="6" presStyleCnt="7"/>
      <dgm:spPr/>
    </dgm:pt>
  </dgm:ptLst>
  <dgm:cxnLst>
    <dgm:cxn modelId="{DE3C9C01-19AD-40B8-94FA-309484AF00FD}" srcId="{7C38B318-94FE-480A-B27B-E84DE270051E}" destId="{FB591528-05E0-4B92-9A04-891AEE15BEE4}" srcOrd="1" destOrd="0" parTransId="{707BDB75-BF5E-48DA-A503-5650B64D51E3}" sibTransId="{FA193A86-B270-4DEA-AD43-1C4A2529A209}"/>
    <dgm:cxn modelId="{83FFE723-0F91-4BEA-8E4C-042F9695E724}" srcId="{7C38B318-94FE-480A-B27B-E84DE270051E}" destId="{10395E9B-DB09-4C23-90DB-7641CC65EC25}" srcOrd="6" destOrd="0" parTransId="{264B150B-E87A-4D7E-A05E-2CFD0E48CC03}" sibTransId="{CF41B6AB-265E-4F99-A704-2AE15EEFFB9A}"/>
    <dgm:cxn modelId="{A41E9F32-3A94-4AB0-8DF3-829BE21E5BC1}" srcId="{7C38B318-94FE-480A-B27B-E84DE270051E}" destId="{A0E423B7-EC6D-4C2E-B2AE-DA35F6469E53}" srcOrd="3" destOrd="0" parTransId="{82A78BCD-A537-425C-B24E-42D50E30ECB6}" sibTransId="{DF638BF1-181A-4ED6-AADD-E454D2BB1B01}"/>
    <dgm:cxn modelId="{EEDC205D-7743-447E-9422-3D10D5B375A8}" type="presOf" srcId="{7C38B318-94FE-480A-B27B-E84DE270051E}" destId="{DC44F314-DD3F-46E8-BDF7-120A2AEBE4C0}" srcOrd="0" destOrd="0" presId="urn:microsoft.com/office/officeart/2008/layout/VerticalCurvedList"/>
    <dgm:cxn modelId="{CCFF9D44-56F7-405F-84E1-E4BC39664FFD}" srcId="{7C38B318-94FE-480A-B27B-E84DE270051E}" destId="{3616F83A-6F60-47C3-BC76-694DE74BE4E2}" srcOrd="0" destOrd="0" parTransId="{85E66813-7DDE-417C-9CAD-53755F89FAF4}" sibTransId="{9E0ABF76-5E23-46A9-BF7C-E90E096E7850}"/>
    <dgm:cxn modelId="{E4AEC164-D308-402D-BAEC-ECE399954369}" type="presOf" srcId="{9E0ABF76-5E23-46A9-BF7C-E90E096E7850}" destId="{4BF91F12-E0B4-47CE-BA68-606A6D4CB44C}" srcOrd="0" destOrd="0" presId="urn:microsoft.com/office/officeart/2008/layout/VerticalCurvedList"/>
    <dgm:cxn modelId="{B1703C68-11D5-415B-A1FD-A0425B0ADDC4}" type="presOf" srcId="{A0E423B7-EC6D-4C2E-B2AE-DA35F6469E53}" destId="{2B222FB9-E24C-44AE-B5EF-F32392B48790}" srcOrd="0" destOrd="0" presId="urn:microsoft.com/office/officeart/2008/layout/VerticalCurvedList"/>
    <dgm:cxn modelId="{FF606B74-FB28-4B69-A87B-0024608475E7}" srcId="{7C38B318-94FE-480A-B27B-E84DE270051E}" destId="{7045B7E0-309F-4A40-965C-8E6C2CDD0946}" srcOrd="2" destOrd="0" parTransId="{C79AFBF6-F2B3-400E-A7E8-355D8960209C}" sibTransId="{845EA7CA-931D-4310-8249-4C9144959DDB}"/>
    <dgm:cxn modelId="{F982EB84-649F-489F-BFC2-1F18B3E1984F}" type="presOf" srcId="{10395E9B-DB09-4C23-90DB-7641CC65EC25}" destId="{46334089-2F23-4C66-B8B9-6A81763CFBC9}" srcOrd="0" destOrd="0" presId="urn:microsoft.com/office/officeart/2008/layout/VerticalCurvedList"/>
    <dgm:cxn modelId="{972A1B8C-0D8B-4977-A268-DD4812984A59}" type="presOf" srcId="{7045B7E0-309F-4A40-965C-8E6C2CDD0946}" destId="{F481179C-3978-4407-9B79-186F07C8313B}" srcOrd="0" destOrd="0" presId="urn:microsoft.com/office/officeart/2008/layout/VerticalCurvedList"/>
    <dgm:cxn modelId="{E6215A8F-A6FF-458A-9D3D-9074D30E3330}" type="presOf" srcId="{EDC6CFDD-A794-414A-B8A6-DBA846FB6171}" destId="{2ECB0A8D-99FF-4CB7-ADC3-6CF0C1F23972}" srcOrd="0" destOrd="0" presId="urn:microsoft.com/office/officeart/2008/layout/VerticalCurvedList"/>
    <dgm:cxn modelId="{C0048590-BDB6-40EC-B5F2-5FF39AD54068}" srcId="{7C38B318-94FE-480A-B27B-E84DE270051E}" destId="{C570EA77-5499-4A26-9AED-EAC199055474}" srcOrd="7" destOrd="0" parTransId="{5457E0DC-33A6-4D2F-835C-C044D7FE12A1}" sibTransId="{BB788B7F-B095-4C0C-84E9-8E1E00D3754F}"/>
    <dgm:cxn modelId="{E6860EA1-3FD0-4C26-A788-15B2C2D5F78A}" srcId="{7C38B318-94FE-480A-B27B-E84DE270051E}" destId="{6FA32A1C-C2CD-4106-9C1F-5CA62FE2BA13}" srcOrd="5" destOrd="0" parTransId="{8BDDD820-076A-4AC7-8EB9-86A6E2D1C2EE}" sibTransId="{96CAF7BE-D5C3-401C-902B-4F7A42E37C37}"/>
    <dgm:cxn modelId="{E0B1D7CE-A43E-47B7-AA8B-D5652E0B3FD0}" type="presOf" srcId="{FB591528-05E0-4B92-9A04-891AEE15BEE4}" destId="{F5E4CAEA-1CA0-49C8-BF72-397C861B7E34}" srcOrd="0" destOrd="0" presId="urn:microsoft.com/office/officeart/2008/layout/VerticalCurvedList"/>
    <dgm:cxn modelId="{3E332AE1-8B1F-48E5-81F1-5ABB27853157}" type="presOf" srcId="{3616F83A-6F60-47C3-BC76-694DE74BE4E2}" destId="{1BF4FE28-9759-4C68-B4D5-B57A8048B923}" srcOrd="0" destOrd="0" presId="urn:microsoft.com/office/officeart/2008/layout/VerticalCurvedList"/>
    <dgm:cxn modelId="{BED0C8E7-6BDB-4B6A-8AF6-4FBCF2E85C96}" type="presOf" srcId="{6FA32A1C-C2CD-4106-9C1F-5CA62FE2BA13}" destId="{F7CA0D32-0C41-4106-895C-48DA87E2268C}" srcOrd="0" destOrd="0" presId="urn:microsoft.com/office/officeart/2008/layout/VerticalCurvedList"/>
    <dgm:cxn modelId="{4E25C3EC-2C16-4209-A2FD-390B4C2B655B}" srcId="{7C38B318-94FE-480A-B27B-E84DE270051E}" destId="{EDC6CFDD-A794-414A-B8A6-DBA846FB6171}" srcOrd="4" destOrd="0" parTransId="{0AC73894-DA86-4F3C-A30D-4189DA724667}" sibTransId="{F30A0C0C-A4ED-4D8D-B7A0-F1684D08DC8F}"/>
    <dgm:cxn modelId="{81A7F66B-D644-4CA0-AEE3-361693488984}" type="presParOf" srcId="{DC44F314-DD3F-46E8-BDF7-120A2AEBE4C0}" destId="{04281516-81EB-46F0-8D7F-3968164702AE}" srcOrd="0" destOrd="0" presId="urn:microsoft.com/office/officeart/2008/layout/VerticalCurvedList"/>
    <dgm:cxn modelId="{430B2E32-744C-418B-9FDF-F2C2DCA02D3C}" type="presParOf" srcId="{04281516-81EB-46F0-8D7F-3968164702AE}" destId="{318D5BB8-0A97-46AC-BE33-087982250600}" srcOrd="0" destOrd="0" presId="urn:microsoft.com/office/officeart/2008/layout/VerticalCurvedList"/>
    <dgm:cxn modelId="{9629D5C3-38D9-4611-91C5-D04E4A14499F}" type="presParOf" srcId="{318D5BB8-0A97-46AC-BE33-087982250600}" destId="{EBFBF8FE-C2A9-43F4-B3E2-54D58A767C75}" srcOrd="0" destOrd="0" presId="urn:microsoft.com/office/officeart/2008/layout/VerticalCurvedList"/>
    <dgm:cxn modelId="{50D15E2A-EFB3-41DF-A12D-AA770EB44DE8}" type="presParOf" srcId="{318D5BB8-0A97-46AC-BE33-087982250600}" destId="{4BF91F12-E0B4-47CE-BA68-606A6D4CB44C}" srcOrd="1" destOrd="0" presId="urn:microsoft.com/office/officeart/2008/layout/VerticalCurvedList"/>
    <dgm:cxn modelId="{7ADE3962-ED0D-4FBF-8E80-A50EAA56729C}" type="presParOf" srcId="{318D5BB8-0A97-46AC-BE33-087982250600}" destId="{34394AD1-F444-47CD-BA7E-0852459AC2EC}" srcOrd="2" destOrd="0" presId="urn:microsoft.com/office/officeart/2008/layout/VerticalCurvedList"/>
    <dgm:cxn modelId="{51FC4039-94A2-416C-9777-CA849D35A18F}" type="presParOf" srcId="{318D5BB8-0A97-46AC-BE33-087982250600}" destId="{A90169CE-46D6-416E-BAA3-D5D96A055BCD}" srcOrd="3" destOrd="0" presId="urn:microsoft.com/office/officeart/2008/layout/VerticalCurvedList"/>
    <dgm:cxn modelId="{77B04BFF-9875-4753-B0E0-BC0F42D6BBBA}" type="presParOf" srcId="{04281516-81EB-46F0-8D7F-3968164702AE}" destId="{1BF4FE28-9759-4C68-B4D5-B57A8048B923}" srcOrd="1" destOrd="0" presId="urn:microsoft.com/office/officeart/2008/layout/VerticalCurvedList"/>
    <dgm:cxn modelId="{F9157A3B-B0C6-4171-805F-51A62DDA6D4A}" type="presParOf" srcId="{04281516-81EB-46F0-8D7F-3968164702AE}" destId="{5123E8C9-54C8-43ED-B693-E66B7EDFA189}" srcOrd="2" destOrd="0" presId="urn:microsoft.com/office/officeart/2008/layout/VerticalCurvedList"/>
    <dgm:cxn modelId="{F9D6E049-2E46-4C4C-AAAC-B7529F013DFF}" type="presParOf" srcId="{5123E8C9-54C8-43ED-B693-E66B7EDFA189}" destId="{B25AA253-9804-4E90-BB96-EF1AA3314DDE}" srcOrd="0" destOrd="0" presId="urn:microsoft.com/office/officeart/2008/layout/VerticalCurvedList"/>
    <dgm:cxn modelId="{176308E4-3DBE-447F-ADB2-2D1E217C4E96}" type="presParOf" srcId="{04281516-81EB-46F0-8D7F-3968164702AE}" destId="{F5E4CAEA-1CA0-49C8-BF72-397C861B7E34}" srcOrd="3" destOrd="0" presId="urn:microsoft.com/office/officeart/2008/layout/VerticalCurvedList"/>
    <dgm:cxn modelId="{18CF234A-32A7-48B8-A0D0-D853538FF675}" type="presParOf" srcId="{04281516-81EB-46F0-8D7F-3968164702AE}" destId="{6AD4F9CB-1F51-4C8A-8EF6-33A3F3A78031}" srcOrd="4" destOrd="0" presId="urn:microsoft.com/office/officeart/2008/layout/VerticalCurvedList"/>
    <dgm:cxn modelId="{B790D8A4-45C7-4058-A1DB-D14B6F3D14C1}" type="presParOf" srcId="{6AD4F9CB-1F51-4C8A-8EF6-33A3F3A78031}" destId="{B40E68A1-1399-43D1-885B-DB90A57E92E6}" srcOrd="0" destOrd="0" presId="urn:microsoft.com/office/officeart/2008/layout/VerticalCurvedList"/>
    <dgm:cxn modelId="{F303541D-41B7-4476-B479-CF07B3880C8A}" type="presParOf" srcId="{04281516-81EB-46F0-8D7F-3968164702AE}" destId="{F481179C-3978-4407-9B79-186F07C8313B}" srcOrd="5" destOrd="0" presId="urn:microsoft.com/office/officeart/2008/layout/VerticalCurvedList"/>
    <dgm:cxn modelId="{F6227DA9-3C24-4737-96BA-97BB77654F3C}" type="presParOf" srcId="{04281516-81EB-46F0-8D7F-3968164702AE}" destId="{1D4DFF9C-D991-4F54-BEEE-A7EEE03809A5}" srcOrd="6" destOrd="0" presId="urn:microsoft.com/office/officeart/2008/layout/VerticalCurvedList"/>
    <dgm:cxn modelId="{1FBE6804-425C-4894-909C-D2B84F8FEEE5}" type="presParOf" srcId="{1D4DFF9C-D991-4F54-BEEE-A7EEE03809A5}" destId="{534925A1-FFD5-423F-93A4-8AF2B16062C5}" srcOrd="0" destOrd="0" presId="urn:microsoft.com/office/officeart/2008/layout/VerticalCurvedList"/>
    <dgm:cxn modelId="{795B8A61-228B-4C3A-A0F0-46D4145EE034}" type="presParOf" srcId="{04281516-81EB-46F0-8D7F-3968164702AE}" destId="{2B222FB9-E24C-44AE-B5EF-F32392B48790}" srcOrd="7" destOrd="0" presId="urn:microsoft.com/office/officeart/2008/layout/VerticalCurvedList"/>
    <dgm:cxn modelId="{8A04B6B3-BA17-4962-B7CA-C046D1782B3D}" type="presParOf" srcId="{04281516-81EB-46F0-8D7F-3968164702AE}" destId="{6BB8D0F0-5300-4C07-AD7E-57B00ACE3BFA}" srcOrd="8" destOrd="0" presId="urn:microsoft.com/office/officeart/2008/layout/VerticalCurvedList"/>
    <dgm:cxn modelId="{EE333635-49B1-4E29-8911-70D7BF9E14B9}" type="presParOf" srcId="{6BB8D0F0-5300-4C07-AD7E-57B00ACE3BFA}" destId="{97409C3E-681D-4340-9A50-ECA40A85EDCF}" srcOrd="0" destOrd="0" presId="urn:microsoft.com/office/officeart/2008/layout/VerticalCurvedList"/>
    <dgm:cxn modelId="{D3CA8722-7DB0-4699-9191-1E22B5EA2EF2}" type="presParOf" srcId="{04281516-81EB-46F0-8D7F-3968164702AE}" destId="{2ECB0A8D-99FF-4CB7-ADC3-6CF0C1F23972}" srcOrd="9" destOrd="0" presId="urn:microsoft.com/office/officeart/2008/layout/VerticalCurvedList"/>
    <dgm:cxn modelId="{53DC343E-EE05-4211-874A-AC8E06ECA7F6}" type="presParOf" srcId="{04281516-81EB-46F0-8D7F-3968164702AE}" destId="{C7D9D1F8-FCDF-4A9C-8B49-A713B665FA3B}" srcOrd="10" destOrd="0" presId="urn:microsoft.com/office/officeart/2008/layout/VerticalCurvedList"/>
    <dgm:cxn modelId="{F929BDE4-5AF9-4F6E-920A-2CA6B1C123F6}" type="presParOf" srcId="{C7D9D1F8-FCDF-4A9C-8B49-A713B665FA3B}" destId="{0F201792-AE6B-424D-802E-AAE41017925B}" srcOrd="0" destOrd="0" presId="urn:microsoft.com/office/officeart/2008/layout/VerticalCurvedList"/>
    <dgm:cxn modelId="{9C9FC912-AD43-474E-8072-EEA33CC81E17}" type="presParOf" srcId="{04281516-81EB-46F0-8D7F-3968164702AE}" destId="{F7CA0D32-0C41-4106-895C-48DA87E2268C}" srcOrd="11" destOrd="0" presId="urn:microsoft.com/office/officeart/2008/layout/VerticalCurvedList"/>
    <dgm:cxn modelId="{07731D0E-B3D0-4D01-8E08-A718EA9B98E4}" type="presParOf" srcId="{04281516-81EB-46F0-8D7F-3968164702AE}" destId="{3F7934AC-B550-450D-93AD-0BCADA9DF60C}" srcOrd="12" destOrd="0" presId="urn:microsoft.com/office/officeart/2008/layout/VerticalCurvedList"/>
    <dgm:cxn modelId="{7CA7E8C2-C284-4DF1-A0E5-AE6774982F72}" type="presParOf" srcId="{3F7934AC-B550-450D-93AD-0BCADA9DF60C}" destId="{9EAC2443-9130-4D9B-BE5E-CB0DD01F321D}" srcOrd="0" destOrd="0" presId="urn:microsoft.com/office/officeart/2008/layout/VerticalCurvedList"/>
    <dgm:cxn modelId="{DEB62E86-D3F0-4F1F-A1E7-4E2EA0CB9901}" type="presParOf" srcId="{04281516-81EB-46F0-8D7F-3968164702AE}" destId="{46334089-2F23-4C66-B8B9-6A81763CFBC9}" srcOrd="13" destOrd="0" presId="urn:microsoft.com/office/officeart/2008/layout/VerticalCurvedList"/>
    <dgm:cxn modelId="{AE523CAE-EDEA-4C44-AAFE-A696F8E026E8}" type="presParOf" srcId="{04281516-81EB-46F0-8D7F-3968164702AE}" destId="{5948FAAA-DEB7-426C-AD68-A6F37B13618C}" srcOrd="14" destOrd="0" presId="urn:microsoft.com/office/officeart/2008/layout/VerticalCurvedList"/>
    <dgm:cxn modelId="{493BB554-91C9-475F-8F85-FE72290037F7}" type="presParOf" srcId="{5948FAAA-DEB7-426C-AD68-A6F37B13618C}" destId="{13371025-F692-4BD3-BD91-29398E49736D}"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73B95A6-81A4-4DEA-8038-8B03EBCD9180}" type="doc">
      <dgm:prSet loTypeId="urn:microsoft.com/office/officeart/2005/8/layout/hList7" loCatId="list" qsTypeId="urn:microsoft.com/office/officeart/2005/8/quickstyle/simple1" qsCatId="simple" csTypeId="urn:microsoft.com/office/officeart/2005/8/colors/colorful3" csCatId="colorful" phldr="1"/>
      <dgm:spPr/>
    </dgm:pt>
    <dgm:pt modelId="{15959D5E-EA83-4044-B009-0F1C4836AEBB}">
      <dgm:prSet phldrT="[Texto]"/>
      <dgm:spPr/>
      <dgm:t>
        <a:bodyPr/>
        <a:lstStyle/>
        <a:p>
          <a:r>
            <a:rPr lang="es-EC" dirty="0"/>
            <a:t>Teoría del comportamiento</a:t>
          </a:r>
        </a:p>
      </dgm:t>
    </dgm:pt>
    <dgm:pt modelId="{E7DCD985-A8F0-4290-A6A0-7F3B6734B7D5}" type="parTrans" cxnId="{C15DCCA3-4F83-45E0-9C78-1B604B53948E}">
      <dgm:prSet/>
      <dgm:spPr/>
      <dgm:t>
        <a:bodyPr/>
        <a:lstStyle/>
        <a:p>
          <a:endParaRPr lang="es-EC"/>
        </a:p>
      </dgm:t>
    </dgm:pt>
    <dgm:pt modelId="{69931CB0-2298-40E2-9C3C-045B14746170}" type="sibTrans" cxnId="{C15DCCA3-4F83-45E0-9C78-1B604B53948E}">
      <dgm:prSet/>
      <dgm:spPr/>
      <dgm:t>
        <a:bodyPr/>
        <a:lstStyle/>
        <a:p>
          <a:endParaRPr lang="es-EC"/>
        </a:p>
      </dgm:t>
    </dgm:pt>
    <dgm:pt modelId="{F47DC396-51E0-4708-AAE5-184DC07B9F9E}">
      <dgm:prSet phldrT="[Texto]"/>
      <dgm:spPr/>
      <dgm:t>
        <a:bodyPr/>
        <a:lstStyle/>
        <a:p>
          <a:r>
            <a:rPr lang="es-EC" dirty="0"/>
            <a:t>Teoría de la decisión</a:t>
          </a:r>
        </a:p>
      </dgm:t>
    </dgm:pt>
    <dgm:pt modelId="{B4730485-0C87-4411-AC69-FD27D28EE30C}" type="parTrans" cxnId="{422842FF-E472-4E6E-8722-47DC46139BF9}">
      <dgm:prSet/>
      <dgm:spPr/>
      <dgm:t>
        <a:bodyPr/>
        <a:lstStyle/>
        <a:p>
          <a:endParaRPr lang="es-EC"/>
        </a:p>
      </dgm:t>
    </dgm:pt>
    <dgm:pt modelId="{39DA8ACD-540F-4AEC-B763-657AFB68D35A}" type="sibTrans" cxnId="{422842FF-E472-4E6E-8722-47DC46139BF9}">
      <dgm:prSet/>
      <dgm:spPr/>
      <dgm:t>
        <a:bodyPr/>
        <a:lstStyle/>
        <a:p>
          <a:endParaRPr lang="es-EC"/>
        </a:p>
      </dgm:t>
    </dgm:pt>
    <dgm:pt modelId="{AC7F4324-6327-4231-A68F-008795E5481D}">
      <dgm:prSet phldrT="[Texto]"/>
      <dgm:spPr/>
      <dgm:t>
        <a:bodyPr/>
        <a:lstStyle/>
        <a:p>
          <a:r>
            <a:rPr lang="es-ES" dirty="0"/>
            <a:t>Teoría de las relaciones humanas</a:t>
          </a:r>
          <a:endParaRPr lang="es-EC" dirty="0"/>
        </a:p>
      </dgm:t>
    </dgm:pt>
    <dgm:pt modelId="{7DBF20D5-16AE-4A68-B83E-7AF1C982EBB1}" type="parTrans" cxnId="{811F9632-A870-44F4-8409-011481E44E90}">
      <dgm:prSet/>
      <dgm:spPr/>
      <dgm:t>
        <a:bodyPr/>
        <a:lstStyle/>
        <a:p>
          <a:endParaRPr lang="es-EC"/>
        </a:p>
      </dgm:t>
    </dgm:pt>
    <dgm:pt modelId="{9B25FA27-F2B6-463F-940E-3660470DD3FB}" type="sibTrans" cxnId="{811F9632-A870-44F4-8409-011481E44E90}">
      <dgm:prSet/>
      <dgm:spPr/>
      <dgm:t>
        <a:bodyPr/>
        <a:lstStyle/>
        <a:p>
          <a:endParaRPr lang="es-EC"/>
        </a:p>
      </dgm:t>
    </dgm:pt>
    <dgm:pt modelId="{12D3394A-A412-4DA2-AC11-0A4A0AEA4C26}" type="pres">
      <dgm:prSet presAssocID="{373B95A6-81A4-4DEA-8038-8B03EBCD9180}" presName="Name0" presStyleCnt="0">
        <dgm:presLayoutVars>
          <dgm:dir/>
          <dgm:resizeHandles val="exact"/>
        </dgm:presLayoutVars>
      </dgm:prSet>
      <dgm:spPr/>
    </dgm:pt>
    <dgm:pt modelId="{75C72856-CEC2-4B85-B7D4-421052CADDB2}" type="pres">
      <dgm:prSet presAssocID="{373B95A6-81A4-4DEA-8038-8B03EBCD9180}" presName="fgShape" presStyleLbl="fgShp" presStyleIdx="0" presStyleCnt="1" custFlipVert="1" custScaleY="24555" custLinFactY="100000" custLinFactNeighborX="-1357" custLinFactNeighborY="135303"/>
      <dgm:spPr/>
    </dgm:pt>
    <dgm:pt modelId="{CF878653-7D5A-4C48-9E7E-047DE36BF974}" type="pres">
      <dgm:prSet presAssocID="{373B95A6-81A4-4DEA-8038-8B03EBCD9180}" presName="linComp" presStyleCnt="0"/>
      <dgm:spPr/>
    </dgm:pt>
    <dgm:pt modelId="{6B0B8639-0320-4476-B8B6-4211E62B1579}" type="pres">
      <dgm:prSet presAssocID="{AC7F4324-6327-4231-A68F-008795E5481D}" presName="compNode" presStyleCnt="0"/>
      <dgm:spPr/>
    </dgm:pt>
    <dgm:pt modelId="{4F3E7F7A-8CA4-46DC-B72D-69A5945FDC67}" type="pres">
      <dgm:prSet presAssocID="{AC7F4324-6327-4231-A68F-008795E5481D}" presName="bkgdShape" presStyleLbl="node1" presStyleIdx="0" presStyleCnt="3"/>
      <dgm:spPr/>
    </dgm:pt>
    <dgm:pt modelId="{0B0F453B-C8D5-484E-B0AA-F25EEF36DB65}" type="pres">
      <dgm:prSet presAssocID="{AC7F4324-6327-4231-A68F-008795E5481D}" presName="nodeTx" presStyleLbl="node1" presStyleIdx="0" presStyleCnt="3">
        <dgm:presLayoutVars>
          <dgm:bulletEnabled val="1"/>
        </dgm:presLayoutVars>
      </dgm:prSet>
      <dgm:spPr/>
    </dgm:pt>
    <dgm:pt modelId="{53630AF3-5017-4771-A435-2216DD02DC79}" type="pres">
      <dgm:prSet presAssocID="{AC7F4324-6327-4231-A68F-008795E5481D}" presName="invisiNode" presStyleLbl="node1" presStyleIdx="0" presStyleCnt="3"/>
      <dgm:spPr/>
    </dgm:pt>
    <dgm:pt modelId="{D92B3323-5504-439B-8FBD-B1B9C5ECC994}" type="pres">
      <dgm:prSet presAssocID="{AC7F4324-6327-4231-A68F-008795E5481D}"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 modelId="{AF261F0A-A4CB-4F25-A98C-A49D5319A0F1}" type="pres">
      <dgm:prSet presAssocID="{9B25FA27-F2B6-463F-940E-3660470DD3FB}" presName="sibTrans" presStyleLbl="sibTrans2D1" presStyleIdx="0" presStyleCnt="0"/>
      <dgm:spPr/>
    </dgm:pt>
    <dgm:pt modelId="{32B1A0B5-54C0-4784-96C1-1CF0832B9B95}" type="pres">
      <dgm:prSet presAssocID="{15959D5E-EA83-4044-B009-0F1C4836AEBB}" presName="compNode" presStyleCnt="0"/>
      <dgm:spPr/>
    </dgm:pt>
    <dgm:pt modelId="{73598408-B5F7-447F-B544-433752FB55D3}" type="pres">
      <dgm:prSet presAssocID="{15959D5E-EA83-4044-B009-0F1C4836AEBB}" presName="bkgdShape" presStyleLbl="node1" presStyleIdx="1" presStyleCnt="3"/>
      <dgm:spPr/>
    </dgm:pt>
    <dgm:pt modelId="{9ED36A10-57E3-4075-BD72-3656039D1610}" type="pres">
      <dgm:prSet presAssocID="{15959D5E-EA83-4044-B009-0F1C4836AEBB}" presName="nodeTx" presStyleLbl="node1" presStyleIdx="1" presStyleCnt="3">
        <dgm:presLayoutVars>
          <dgm:bulletEnabled val="1"/>
        </dgm:presLayoutVars>
      </dgm:prSet>
      <dgm:spPr/>
    </dgm:pt>
    <dgm:pt modelId="{9920D67E-14B1-4FAC-823E-395BA2B202FC}" type="pres">
      <dgm:prSet presAssocID="{15959D5E-EA83-4044-B009-0F1C4836AEBB}" presName="invisiNode" presStyleLbl="node1" presStyleIdx="1" presStyleCnt="3"/>
      <dgm:spPr/>
    </dgm:pt>
    <dgm:pt modelId="{0866A564-86B6-4B28-AD35-62470FBAB3A2}" type="pres">
      <dgm:prSet presAssocID="{15959D5E-EA83-4044-B009-0F1C4836AEBB}"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45000" r="-45000"/>
          </a:stretch>
        </a:blipFill>
      </dgm:spPr>
    </dgm:pt>
    <dgm:pt modelId="{22967640-9D5A-4B0A-BE8E-3CDFC3324663}" type="pres">
      <dgm:prSet presAssocID="{69931CB0-2298-40E2-9C3C-045B14746170}" presName="sibTrans" presStyleLbl="sibTrans2D1" presStyleIdx="0" presStyleCnt="0"/>
      <dgm:spPr/>
    </dgm:pt>
    <dgm:pt modelId="{9A2FF48A-A982-4A25-8D41-1880BC1EA621}" type="pres">
      <dgm:prSet presAssocID="{F47DC396-51E0-4708-AAE5-184DC07B9F9E}" presName="compNode" presStyleCnt="0"/>
      <dgm:spPr/>
    </dgm:pt>
    <dgm:pt modelId="{9AAA3D7B-A18D-4ABD-9FAC-8419804784E7}" type="pres">
      <dgm:prSet presAssocID="{F47DC396-51E0-4708-AAE5-184DC07B9F9E}" presName="bkgdShape" presStyleLbl="node1" presStyleIdx="2" presStyleCnt="3" custLinFactNeighborX="9554" custLinFactNeighborY="-3221"/>
      <dgm:spPr/>
    </dgm:pt>
    <dgm:pt modelId="{9B7E67F6-5ACA-4C2B-9C0D-A8C23A4B4EFC}" type="pres">
      <dgm:prSet presAssocID="{F47DC396-51E0-4708-AAE5-184DC07B9F9E}" presName="nodeTx" presStyleLbl="node1" presStyleIdx="2" presStyleCnt="3">
        <dgm:presLayoutVars>
          <dgm:bulletEnabled val="1"/>
        </dgm:presLayoutVars>
      </dgm:prSet>
      <dgm:spPr/>
    </dgm:pt>
    <dgm:pt modelId="{09621429-E4FF-485C-895C-1A7460BD17BB}" type="pres">
      <dgm:prSet presAssocID="{F47DC396-51E0-4708-AAE5-184DC07B9F9E}" presName="invisiNode" presStyleLbl="node1" presStyleIdx="2" presStyleCnt="3"/>
      <dgm:spPr/>
    </dgm:pt>
    <dgm:pt modelId="{2AEE0D17-3106-4663-8DC7-52B92E39AF7C}" type="pres">
      <dgm:prSet presAssocID="{F47DC396-51E0-4708-AAE5-184DC07B9F9E}" presName="imagNod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23000" r="-23000"/>
          </a:stretch>
        </a:blipFill>
      </dgm:spPr>
    </dgm:pt>
  </dgm:ptLst>
  <dgm:cxnLst>
    <dgm:cxn modelId="{083A4014-4313-4A65-8AC6-C29337EFD794}" type="presOf" srcId="{373B95A6-81A4-4DEA-8038-8B03EBCD9180}" destId="{12D3394A-A412-4DA2-AC11-0A4A0AEA4C26}" srcOrd="0" destOrd="0" presId="urn:microsoft.com/office/officeart/2005/8/layout/hList7"/>
    <dgm:cxn modelId="{6A50A326-B965-4D72-BAD8-B837CAC944CF}" type="presOf" srcId="{15959D5E-EA83-4044-B009-0F1C4836AEBB}" destId="{73598408-B5F7-447F-B544-433752FB55D3}" srcOrd="0" destOrd="0" presId="urn:microsoft.com/office/officeart/2005/8/layout/hList7"/>
    <dgm:cxn modelId="{811F9632-A870-44F4-8409-011481E44E90}" srcId="{373B95A6-81A4-4DEA-8038-8B03EBCD9180}" destId="{AC7F4324-6327-4231-A68F-008795E5481D}" srcOrd="0" destOrd="0" parTransId="{7DBF20D5-16AE-4A68-B83E-7AF1C982EBB1}" sibTransId="{9B25FA27-F2B6-463F-940E-3660470DD3FB}"/>
    <dgm:cxn modelId="{9222A935-444E-424A-9E32-CD4B9F876A99}" type="presOf" srcId="{9B25FA27-F2B6-463F-940E-3660470DD3FB}" destId="{AF261F0A-A4CB-4F25-A98C-A49D5319A0F1}" srcOrd="0" destOrd="0" presId="urn:microsoft.com/office/officeart/2005/8/layout/hList7"/>
    <dgm:cxn modelId="{AE63313A-24E4-4C58-8AB1-3A6AF126F962}" type="presOf" srcId="{AC7F4324-6327-4231-A68F-008795E5481D}" destId="{4F3E7F7A-8CA4-46DC-B72D-69A5945FDC67}" srcOrd="0" destOrd="0" presId="urn:microsoft.com/office/officeart/2005/8/layout/hList7"/>
    <dgm:cxn modelId="{1E18D35B-6FE9-41E8-8CBD-BAD5A6E46B2B}" type="presOf" srcId="{15959D5E-EA83-4044-B009-0F1C4836AEBB}" destId="{9ED36A10-57E3-4075-BD72-3656039D1610}" srcOrd="1" destOrd="0" presId="urn:microsoft.com/office/officeart/2005/8/layout/hList7"/>
    <dgm:cxn modelId="{36156E46-C693-46ED-99B4-BBD9428780E5}" type="presOf" srcId="{AC7F4324-6327-4231-A68F-008795E5481D}" destId="{0B0F453B-C8D5-484E-B0AA-F25EEF36DB65}" srcOrd="1" destOrd="0" presId="urn:microsoft.com/office/officeart/2005/8/layout/hList7"/>
    <dgm:cxn modelId="{1222EA48-6FD1-4248-B306-BB974E3D1BB9}" type="presOf" srcId="{F47DC396-51E0-4708-AAE5-184DC07B9F9E}" destId="{9AAA3D7B-A18D-4ABD-9FAC-8419804784E7}" srcOrd="0" destOrd="0" presId="urn:microsoft.com/office/officeart/2005/8/layout/hList7"/>
    <dgm:cxn modelId="{C15DCCA3-4F83-45E0-9C78-1B604B53948E}" srcId="{373B95A6-81A4-4DEA-8038-8B03EBCD9180}" destId="{15959D5E-EA83-4044-B009-0F1C4836AEBB}" srcOrd="1" destOrd="0" parTransId="{E7DCD985-A8F0-4290-A6A0-7F3B6734B7D5}" sibTransId="{69931CB0-2298-40E2-9C3C-045B14746170}"/>
    <dgm:cxn modelId="{FDAE01B0-3052-4CD0-93F8-DF03DF066468}" type="presOf" srcId="{F47DC396-51E0-4708-AAE5-184DC07B9F9E}" destId="{9B7E67F6-5ACA-4C2B-9C0D-A8C23A4B4EFC}" srcOrd="1" destOrd="0" presId="urn:microsoft.com/office/officeart/2005/8/layout/hList7"/>
    <dgm:cxn modelId="{DDBAEEBB-2034-43EA-B1B0-CA1379707017}" type="presOf" srcId="{69931CB0-2298-40E2-9C3C-045B14746170}" destId="{22967640-9D5A-4B0A-BE8E-3CDFC3324663}" srcOrd="0" destOrd="0" presId="urn:microsoft.com/office/officeart/2005/8/layout/hList7"/>
    <dgm:cxn modelId="{422842FF-E472-4E6E-8722-47DC46139BF9}" srcId="{373B95A6-81A4-4DEA-8038-8B03EBCD9180}" destId="{F47DC396-51E0-4708-AAE5-184DC07B9F9E}" srcOrd="2" destOrd="0" parTransId="{B4730485-0C87-4411-AC69-FD27D28EE30C}" sibTransId="{39DA8ACD-540F-4AEC-B763-657AFB68D35A}"/>
    <dgm:cxn modelId="{EB9A8EFD-D837-46F4-AAF2-4DF52FD64C48}" type="presParOf" srcId="{12D3394A-A412-4DA2-AC11-0A4A0AEA4C26}" destId="{75C72856-CEC2-4B85-B7D4-421052CADDB2}" srcOrd="0" destOrd="0" presId="urn:microsoft.com/office/officeart/2005/8/layout/hList7"/>
    <dgm:cxn modelId="{9E1A0C79-0D0E-4FA2-98AD-92C9F2E6FF6D}" type="presParOf" srcId="{12D3394A-A412-4DA2-AC11-0A4A0AEA4C26}" destId="{CF878653-7D5A-4C48-9E7E-047DE36BF974}" srcOrd="1" destOrd="0" presId="urn:microsoft.com/office/officeart/2005/8/layout/hList7"/>
    <dgm:cxn modelId="{2993EFA4-AF0D-49FE-95EC-01AAB567E074}" type="presParOf" srcId="{CF878653-7D5A-4C48-9E7E-047DE36BF974}" destId="{6B0B8639-0320-4476-B8B6-4211E62B1579}" srcOrd="0" destOrd="0" presId="urn:microsoft.com/office/officeart/2005/8/layout/hList7"/>
    <dgm:cxn modelId="{318765EB-27A1-40ED-8A3B-DA99AA9A995B}" type="presParOf" srcId="{6B0B8639-0320-4476-B8B6-4211E62B1579}" destId="{4F3E7F7A-8CA4-46DC-B72D-69A5945FDC67}" srcOrd="0" destOrd="0" presId="urn:microsoft.com/office/officeart/2005/8/layout/hList7"/>
    <dgm:cxn modelId="{53DE7545-8B34-41E4-B3A7-757F0A728762}" type="presParOf" srcId="{6B0B8639-0320-4476-B8B6-4211E62B1579}" destId="{0B0F453B-C8D5-484E-B0AA-F25EEF36DB65}" srcOrd="1" destOrd="0" presId="urn:microsoft.com/office/officeart/2005/8/layout/hList7"/>
    <dgm:cxn modelId="{C08EA712-648F-4F48-B06F-ED93E584B33E}" type="presParOf" srcId="{6B0B8639-0320-4476-B8B6-4211E62B1579}" destId="{53630AF3-5017-4771-A435-2216DD02DC79}" srcOrd="2" destOrd="0" presId="urn:microsoft.com/office/officeart/2005/8/layout/hList7"/>
    <dgm:cxn modelId="{E67EA615-8C8D-4E53-A594-2E60EFDC53B3}" type="presParOf" srcId="{6B0B8639-0320-4476-B8B6-4211E62B1579}" destId="{D92B3323-5504-439B-8FBD-B1B9C5ECC994}" srcOrd="3" destOrd="0" presId="urn:microsoft.com/office/officeart/2005/8/layout/hList7"/>
    <dgm:cxn modelId="{650F538B-7613-4D7C-AFB9-9D56B2F84CE8}" type="presParOf" srcId="{CF878653-7D5A-4C48-9E7E-047DE36BF974}" destId="{AF261F0A-A4CB-4F25-A98C-A49D5319A0F1}" srcOrd="1" destOrd="0" presId="urn:microsoft.com/office/officeart/2005/8/layout/hList7"/>
    <dgm:cxn modelId="{8FF2E3A2-6CD3-4FF7-A7BC-F3F926E7DDC2}" type="presParOf" srcId="{CF878653-7D5A-4C48-9E7E-047DE36BF974}" destId="{32B1A0B5-54C0-4784-96C1-1CF0832B9B95}" srcOrd="2" destOrd="0" presId="urn:microsoft.com/office/officeart/2005/8/layout/hList7"/>
    <dgm:cxn modelId="{F2195284-70A2-43FA-863F-6A556A909A9E}" type="presParOf" srcId="{32B1A0B5-54C0-4784-96C1-1CF0832B9B95}" destId="{73598408-B5F7-447F-B544-433752FB55D3}" srcOrd="0" destOrd="0" presId="urn:microsoft.com/office/officeart/2005/8/layout/hList7"/>
    <dgm:cxn modelId="{44B426BF-DCFE-4B72-B0B6-92945730F8EE}" type="presParOf" srcId="{32B1A0B5-54C0-4784-96C1-1CF0832B9B95}" destId="{9ED36A10-57E3-4075-BD72-3656039D1610}" srcOrd="1" destOrd="0" presId="urn:microsoft.com/office/officeart/2005/8/layout/hList7"/>
    <dgm:cxn modelId="{8CAF691A-9AB5-4037-AEC5-B7234DDB96E1}" type="presParOf" srcId="{32B1A0B5-54C0-4784-96C1-1CF0832B9B95}" destId="{9920D67E-14B1-4FAC-823E-395BA2B202FC}" srcOrd="2" destOrd="0" presId="urn:microsoft.com/office/officeart/2005/8/layout/hList7"/>
    <dgm:cxn modelId="{7013D890-637F-499A-B7A0-84FF1468ABDD}" type="presParOf" srcId="{32B1A0B5-54C0-4784-96C1-1CF0832B9B95}" destId="{0866A564-86B6-4B28-AD35-62470FBAB3A2}" srcOrd="3" destOrd="0" presId="urn:microsoft.com/office/officeart/2005/8/layout/hList7"/>
    <dgm:cxn modelId="{5CC2F39F-8A4B-4260-A688-1F3D109CB9E2}" type="presParOf" srcId="{CF878653-7D5A-4C48-9E7E-047DE36BF974}" destId="{22967640-9D5A-4B0A-BE8E-3CDFC3324663}" srcOrd="3" destOrd="0" presId="urn:microsoft.com/office/officeart/2005/8/layout/hList7"/>
    <dgm:cxn modelId="{FF32C928-F7F5-4277-B13B-129679DC036E}" type="presParOf" srcId="{CF878653-7D5A-4C48-9E7E-047DE36BF974}" destId="{9A2FF48A-A982-4A25-8D41-1880BC1EA621}" srcOrd="4" destOrd="0" presId="urn:microsoft.com/office/officeart/2005/8/layout/hList7"/>
    <dgm:cxn modelId="{DBEF1871-4367-48B2-9A6E-0D1A4FFCEA2A}" type="presParOf" srcId="{9A2FF48A-A982-4A25-8D41-1880BC1EA621}" destId="{9AAA3D7B-A18D-4ABD-9FAC-8419804784E7}" srcOrd="0" destOrd="0" presId="urn:microsoft.com/office/officeart/2005/8/layout/hList7"/>
    <dgm:cxn modelId="{171AC87B-FE39-4960-B7FF-C624F671838F}" type="presParOf" srcId="{9A2FF48A-A982-4A25-8D41-1880BC1EA621}" destId="{9B7E67F6-5ACA-4C2B-9C0D-A8C23A4B4EFC}" srcOrd="1" destOrd="0" presId="urn:microsoft.com/office/officeart/2005/8/layout/hList7"/>
    <dgm:cxn modelId="{E384C9AB-3543-4C42-A6DC-B6F0F3026345}" type="presParOf" srcId="{9A2FF48A-A982-4A25-8D41-1880BC1EA621}" destId="{09621429-E4FF-485C-895C-1A7460BD17BB}" srcOrd="2" destOrd="0" presId="urn:microsoft.com/office/officeart/2005/8/layout/hList7"/>
    <dgm:cxn modelId="{76355CEC-A6C1-45DA-8A97-2A61AD1AD5D9}" type="presParOf" srcId="{9A2FF48A-A982-4A25-8D41-1880BC1EA621}" destId="{2AEE0D17-3106-4663-8DC7-52B92E39AF7C}"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F91F12-E0B4-47CE-BA68-606A6D4CB44C}">
      <dsp:nvSpPr>
        <dsp:cNvPr id="0" name=""/>
        <dsp:cNvSpPr/>
      </dsp:nvSpPr>
      <dsp:spPr>
        <a:xfrm>
          <a:off x="-6010735" y="-920346"/>
          <a:ext cx="7160148" cy="7160148"/>
        </a:xfrm>
        <a:prstGeom prst="blockArc">
          <a:avLst>
            <a:gd name="adj1" fmla="val 18900000"/>
            <a:gd name="adj2" fmla="val 2700000"/>
            <a:gd name="adj3" fmla="val 302"/>
          </a:avLst>
        </a:pr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BF4FE28-9759-4C68-B4D5-B57A8048B923}">
      <dsp:nvSpPr>
        <dsp:cNvPr id="0" name=""/>
        <dsp:cNvSpPr/>
      </dsp:nvSpPr>
      <dsp:spPr>
        <a:xfrm>
          <a:off x="373159" y="241822"/>
          <a:ext cx="5695368" cy="483432"/>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3724" tIns="63500" rIns="63500" bIns="63500" numCol="1" spcCol="1270" anchor="ctr" anchorCtr="0">
          <a:noAutofit/>
        </a:bodyPr>
        <a:lstStyle/>
        <a:p>
          <a:pPr marL="0" lvl="0" indent="0" algn="l" defTabSz="1111250">
            <a:lnSpc>
              <a:spcPct val="90000"/>
            </a:lnSpc>
            <a:spcBef>
              <a:spcPct val="0"/>
            </a:spcBef>
            <a:spcAft>
              <a:spcPct val="35000"/>
            </a:spcAft>
            <a:buNone/>
          </a:pPr>
          <a:r>
            <a:rPr lang="es-EC" sz="2500" kern="1200" dirty="0"/>
            <a:t>1. INTRODUCCIÓN</a:t>
          </a:r>
        </a:p>
      </dsp:txBody>
      <dsp:txXfrm>
        <a:off x="373159" y="241822"/>
        <a:ext cx="5695368" cy="483432"/>
      </dsp:txXfrm>
    </dsp:sp>
    <dsp:sp modelId="{B25AA253-9804-4E90-BB96-EF1AA3314DDE}">
      <dsp:nvSpPr>
        <dsp:cNvPr id="0" name=""/>
        <dsp:cNvSpPr/>
      </dsp:nvSpPr>
      <dsp:spPr>
        <a:xfrm>
          <a:off x="71014" y="181393"/>
          <a:ext cx="604290" cy="604290"/>
        </a:xfrm>
        <a:prstGeom prst="ellipse">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5E4CAEA-1CA0-49C8-BF72-397C861B7E34}">
      <dsp:nvSpPr>
        <dsp:cNvPr id="0" name=""/>
        <dsp:cNvSpPr/>
      </dsp:nvSpPr>
      <dsp:spPr>
        <a:xfrm>
          <a:off x="810951" y="967396"/>
          <a:ext cx="5257577" cy="483432"/>
        </a:xfrm>
        <a:prstGeom prst="rect">
          <a:avLst/>
        </a:prstGeom>
        <a:solidFill>
          <a:schemeClr val="accent4">
            <a:hueOff val="-2015571"/>
            <a:satOff val="-13711"/>
            <a:lumOff val="-114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3724" tIns="63500" rIns="63500" bIns="63500" numCol="1" spcCol="1270" anchor="ctr" anchorCtr="0">
          <a:noAutofit/>
        </a:bodyPr>
        <a:lstStyle/>
        <a:p>
          <a:pPr marL="0" lvl="0" indent="0" algn="l" defTabSz="1111250" rtl="0">
            <a:lnSpc>
              <a:spcPct val="90000"/>
            </a:lnSpc>
            <a:spcBef>
              <a:spcPct val="0"/>
            </a:spcBef>
            <a:spcAft>
              <a:spcPct val="35000"/>
            </a:spcAft>
            <a:buNone/>
          </a:pPr>
          <a:r>
            <a:rPr lang="es-EC" sz="2500" kern="1200" dirty="0"/>
            <a:t>2. MARCO TEÓRICO</a:t>
          </a:r>
          <a:r>
            <a:rPr lang="es-EC" sz="2500" kern="1200" dirty="0">
              <a:latin typeface="Calibri"/>
            </a:rPr>
            <a:t> </a:t>
          </a:r>
          <a:endParaRPr lang="es-EC" sz="2500" kern="1200" dirty="0"/>
        </a:p>
      </dsp:txBody>
      <dsp:txXfrm>
        <a:off x="810951" y="967396"/>
        <a:ext cx="5257577" cy="483432"/>
      </dsp:txXfrm>
    </dsp:sp>
    <dsp:sp modelId="{B40E68A1-1399-43D1-885B-DB90A57E92E6}">
      <dsp:nvSpPr>
        <dsp:cNvPr id="0" name=""/>
        <dsp:cNvSpPr/>
      </dsp:nvSpPr>
      <dsp:spPr>
        <a:xfrm>
          <a:off x="508805" y="906967"/>
          <a:ext cx="604290" cy="604290"/>
        </a:xfrm>
        <a:prstGeom prst="ellipse">
          <a:avLst/>
        </a:prstGeom>
        <a:solidFill>
          <a:schemeClr val="lt1">
            <a:hueOff val="0"/>
            <a:satOff val="0"/>
            <a:lumOff val="0"/>
            <a:alphaOff val="0"/>
          </a:schemeClr>
        </a:solidFill>
        <a:ln w="25400" cap="flat" cmpd="sng" algn="ctr">
          <a:solidFill>
            <a:schemeClr val="accent4">
              <a:hueOff val="-2015571"/>
              <a:satOff val="-13711"/>
              <a:lumOff val="-1144"/>
              <a:alphaOff val="0"/>
            </a:schemeClr>
          </a:solidFill>
          <a:prstDash val="solid"/>
        </a:ln>
        <a:effectLst/>
      </dsp:spPr>
      <dsp:style>
        <a:lnRef idx="2">
          <a:scrgbClr r="0" g="0" b="0"/>
        </a:lnRef>
        <a:fillRef idx="1">
          <a:scrgbClr r="0" g="0" b="0"/>
        </a:fillRef>
        <a:effectRef idx="0">
          <a:scrgbClr r="0" g="0" b="0"/>
        </a:effectRef>
        <a:fontRef idx="minor"/>
      </dsp:style>
    </dsp:sp>
    <dsp:sp modelId="{F481179C-3978-4407-9B79-186F07C8313B}">
      <dsp:nvSpPr>
        <dsp:cNvPr id="0" name=""/>
        <dsp:cNvSpPr/>
      </dsp:nvSpPr>
      <dsp:spPr>
        <a:xfrm>
          <a:off x="1050858" y="1692438"/>
          <a:ext cx="5017669" cy="483432"/>
        </a:xfrm>
        <a:prstGeom prst="rect">
          <a:avLst/>
        </a:prstGeom>
        <a:solidFill>
          <a:schemeClr val="accent4">
            <a:hueOff val="-4031142"/>
            <a:satOff val="-27421"/>
            <a:lumOff val="-228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3724" tIns="63500" rIns="63500" bIns="63500" numCol="1" spcCol="1270" anchor="ctr" anchorCtr="0">
          <a:noAutofit/>
        </a:bodyPr>
        <a:lstStyle/>
        <a:p>
          <a:pPr marL="0" lvl="0" indent="0" algn="l" defTabSz="1111250" rtl="0">
            <a:lnSpc>
              <a:spcPct val="90000"/>
            </a:lnSpc>
            <a:spcBef>
              <a:spcPct val="0"/>
            </a:spcBef>
            <a:spcAft>
              <a:spcPct val="35000"/>
            </a:spcAft>
            <a:buNone/>
          </a:pPr>
          <a:r>
            <a:rPr lang="es-EC" sz="2500" kern="1200" dirty="0"/>
            <a:t>3. DISEÑO METODOLÓGICO</a:t>
          </a:r>
          <a:r>
            <a:rPr lang="es-EC" sz="2500" kern="1200" dirty="0">
              <a:latin typeface="Calibri"/>
            </a:rPr>
            <a:t> </a:t>
          </a:r>
          <a:endParaRPr lang="es-EC" sz="2500" kern="1200" dirty="0"/>
        </a:p>
      </dsp:txBody>
      <dsp:txXfrm>
        <a:off x="1050858" y="1692438"/>
        <a:ext cx="5017669" cy="483432"/>
      </dsp:txXfrm>
    </dsp:sp>
    <dsp:sp modelId="{534925A1-FFD5-423F-93A4-8AF2B16062C5}">
      <dsp:nvSpPr>
        <dsp:cNvPr id="0" name=""/>
        <dsp:cNvSpPr/>
      </dsp:nvSpPr>
      <dsp:spPr>
        <a:xfrm>
          <a:off x="748713" y="1632009"/>
          <a:ext cx="604290" cy="604290"/>
        </a:xfrm>
        <a:prstGeom prst="ellipse">
          <a:avLst/>
        </a:prstGeom>
        <a:solidFill>
          <a:schemeClr val="lt1">
            <a:hueOff val="0"/>
            <a:satOff val="0"/>
            <a:lumOff val="0"/>
            <a:alphaOff val="0"/>
          </a:schemeClr>
        </a:solidFill>
        <a:ln w="25400" cap="flat" cmpd="sng" algn="ctr">
          <a:solidFill>
            <a:schemeClr val="accent4">
              <a:hueOff val="-4031142"/>
              <a:satOff val="-27421"/>
              <a:lumOff val="-2287"/>
              <a:alphaOff val="0"/>
            </a:schemeClr>
          </a:solidFill>
          <a:prstDash val="solid"/>
        </a:ln>
        <a:effectLst/>
      </dsp:spPr>
      <dsp:style>
        <a:lnRef idx="2">
          <a:scrgbClr r="0" g="0" b="0"/>
        </a:lnRef>
        <a:fillRef idx="1">
          <a:scrgbClr r="0" g="0" b="0"/>
        </a:fillRef>
        <a:effectRef idx="0">
          <a:scrgbClr r="0" g="0" b="0"/>
        </a:effectRef>
        <a:fontRef idx="minor"/>
      </dsp:style>
    </dsp:sp>
    <dsp:sp modelId="{2B222FB9-E24C-44AE-B5EF-F32392B48790}">
      <dsp:nvSpPr>
        <dsp:cNvPr id="0" name=""/>
        <dsp:cNvSpPr/>
      </dsp:nvSpPr>
      <dsp:spPr>
        <a:xfrm>
          <a:off x="1127458" y="2418011"/>
          <a:ext cx="4941069" cy="483432"/>
        </a:xfrm>
        <a:prstGeom prst="rect">
          <a:avLst/>
        </a:prstGeom>
        <a:solidFill>
          <a:schemeClr val="accent4">
            <a:hueOff val="-6046712"/>
            <a:satOff val="-41132"/>
            <a:lumOff val="-34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3724" tIns="63500" rIns="63500" bIns="63500" numCol="1" spcCol="1270" anchor="ctr" anchorCtr="0">
          <a:noAutofit/>
        </a:bodyPr>
        <a:lstStyle/>
        <a:p>
          <a:pPr marL="0" lvl="0" indent="0" algn="l" defTabSz="1111250">
            <a:lnSpc>
              <a:spcPct val="90000"/>
            </a:lnSpc>
            <a:spcBef>
              <a:spcPct val="0"/>
            </a:spcBef>
            <a:spcAft>
              <a:spcPct val="35000"/>
            </a:spcAft>
            <a:buNone/>
          </a:pPr>
          <a:r>
            <a:rPr lang="es-EC" sz="2500" kern="1200" dirty="0"/>
            <a:t>4. ANÁLISIS DE DATOS</a:t>
          </a:r>
        </a:p>
      </dsp:txBody>
      <dsp:txXfrm>
        <a:off x="1127458" y="2418011"/>
        <a:ext cx="4941069" cy="483432"/>
      </dsp:txXfrm>
    </dsp:sp>
    <dsp:sp modelId="{97409C3E-681D-4340-9A50-ECA40A85EDCF}">
      <dsp:nvSpPr>
        <dsp:cNvPr id="0" name=""/>
        <dsp:cNvSpPr/>
      </dsp:nvSpPr>
      <dsp:spPr>
        <a:xfrm>
          <a:off x="825313" y="2357582"/>
          <a:ext cx="604290" cy="604290"/>
        </a:xfrm>
        <a:prstGeom prst="ellipse">
          <a:avLst/>
        </a:prstGeom>
        <a:solidFill>
          <a:schemeClr val="lt1">
            <a:hueOff val="0"/>
            <a:satOff val="0"/>
            <a:lumOff val="0"/>
            <a:alphaOff val="0"/>
          </a:schemeClr>
        </a:solidFill>
        <a:ln w="25400" cap="flat" cmpd="sng" algn="ctr">
          <a:solidFill>
            <a:schemeClr val="accent4">
              <a:hueOff val="-6046712"/>
              <a:satOff val="-41132"/>
              <a:lumOff val="-3431"/>
              <a:alphaOff val="0"/>
            </a:schemeClr>
          </a:solidFill>
          <a:prstDash val="solid"/>
        </a:ln>
        <a:effectLst/>
      </dsp:spPr>
      <dsp:style>
        <a:lnRef idx="2">
          <a:scrgbClr r="0" g="0" b="0"/>
        </a:lnRef>
        <a:fillRef idx="1">
          <a:scrgbClr r="0" g="0" b="0"/>
        </a:fillRef>
        <a:effectRef idx="0">
          <a:scrgbClr r="0" g="0" b="0"/>
        </a:effectRef>
        <a:fontRef idx="minor"/>
      </dsp:style>
    </dsp:sp>
    <dsp:sp modelId="{2ECB0A8D-99FF-4CB7-ADC3-6CF0C1F23972}">
      <dsp:nvSpPr>
        <dsp:cNvPr id="0" name=""/>
        <dsp:cNvSpPr/>
      </dsp:nvSpPr>
      <dsp:spPr>
        <a:xfrm>
          <a:off x="1050858" y="3143585"/>
          <a:ext cx="5017669" cy="483432"/>
        </a:xfrm>
        <a:prstGeom prst="rect">
          <a:avLst/>
        </a:prstGeom>
        <a:solidFill>
          <a:schemeClr val="accent4">
            <a:hueOff val="-8062284"/>
            <a:satOff val="-54843"/>
            <a:lumOff val="-457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3724" tIns="63500" rIns="63500" bIns="63500" numCol="1" spcCol="1270" anchor="ctr" anchorCtr="0">
          <a:noAutofit/>
        </a:bodyPr>
        <a:lstStyle/>
        <a:p>
          <a:pPr marL="0" lvl="0" indent="0" algn="l" defTabSz="1111250">
            <a:lnSpc>
              <a:spcPct val="90000"/>
            </a:lnSpc>
            <a:spcBef>
              <a:spcPct val="0"/>
            </a:spcBef>
            <a:spcAft>
              <a:spcPct val="35000"/>
            </a:spcAft>
            <a:buNone/>
          </a:pPr>
          <a:r>
            <a:rPr lang="es-EC" sz="2500" kern="1200" dirty="0"/>
            <a:t>5. PLAN DE ACCIÓN</a:t>
          </a:r>
        </a:p>
      </dsp:txBody>
      <dsp:txXfrm>
        <a:off x="1050858" y="3143585"/>
        <a:ext cx="5017669" cy="483432"/>
      </dsp:txXfrm>
    </dsp:sp>
    <dsp:sp modelId="{0F201792-AE6B-424D-802E-AAE41017925B}">
      <dsp:nvSpPr>
        <dsp:cNvPr id="0" name=""/>
        <dsp:cNvSpPr/>
      </dsp:nvSpPr>
      <dsp:spPr>
        <a:xfrm>
          <a:off x="748713" y="3083156"/>
          <a:ext cx="604290" cy="604290"/>
        </a:xfrm>
        <a:prstGeom prst="ellipse">
          <a:avLst/>
        </a:prstGeom>
        <a:solidFill>
          <a:schemeClr val="lt1">
            <a:hueOff val="0"/>
            <a:satOff val="0"/>
            <a:lumOff val="0"/>
            <a:alphaOff val="0"/>
          </a:schemeClr>
        </a:solidFill>
        <a:ln w="25400" cap="flat" cmpd="sng" algn="ctr">
          <a:solidFill>
            <a:schemeClr val="accent4">
              <a:hueOff val="-8062284"/>
              <a:satOff val="-54843"/>
              <a:lumOff val="-4575"/>
              <a:alphaOff val="0"/>
            </a:schemeClr>
          </a:solidFill>
          <a:prstDash val="solid"/>
        </a:ln>
        <a:effectLst/>
      </dsp:spPr>
      <dsp:style>
        <a:lnRef idx="2">
          <a:scrgbClr r="0" g="0" b="0"/>
        </a:lnRef>
        <a:fillRef idx="1">
          <a:scrgbClr r="0" g="0" b="0"/>
        </a:fillRef>
        <a:effectRef idx="0">
          <a:scrgbClr r="0" g="0" b="0"/>
        </a:effectRef>
        <a:fontRef idx="minor"/>
      </dsp:style>
    </dsp:sp>
    <dsp:sp modelId="{F7CA0D32-0C41-4106-895C-48DA87E2268C}">
      <dsp:nvSpPr>
        <dsp:cNvPr id="0" name=""/>
        <dsp:cNvSpPr/>
      </dsp:nvSpPr>
      <dsp:spPr>
        <a:xfrm>
          <a:off x="810951" y="3868627"/>
          <a:ext cx="5257577" cy="483432"/>
        </a:xfrm>
        <a:prstGeom prst="rect">
          <a:avLst/>
        </a:prstGeom>
        <a:solidFill>
          <a:schemeClr val="accent4">
            <a:hueOff val="-10077854"/>
            <a:satOff val="-68553"/>
            <a:lumOff val="-571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3724" tIns="63500" rIns="63500" bIns="63500" numCol="1" spcCol="1270" anchor="ctr" anchorCtr="0">
          <a:noAutofit/>
        </a:bodyPr>
        <a:lstStyle/>
        <a:p>
          <a:pPr marL="0" lvl="0" indent="0" algn="l" defTabSz="1111250">
            <a:lnSpc>
              <a:spcPct val="90000"/>
            </a:lnSpc>
            <a:spcBef>
              <a:spcPct val="0"/>
            </a:spcBef>
            <a:spcAft>
              <a:spcPct val="35000"/>
            </a:spcAft>
            <a:buNone/>
          </a:pPr>
          <a:r>
            <a:rPr lang="es-EC" sz="2500" kern="1200" dirty="0">
              <a:latin typeface="Calibri"/>
            </a:rPr>
            <a:t>6</a:t>
          </a:r>
          <a:r>
            <a:rPr lang="es-EC" sz="2500" kern="1200" dirty="0"/>
            <a:t>. CONCLUSIONES</a:t>
          </a:r>
        </a:p>
      </dsp:txBody>
      <dsp:txXfrm>
        <a:off x="810951" y="3868627"/>
        <a:ext cx="5257577" cy="483432"/>
      </dsp:txXfrm>
    </dsp:sp>
    <dsp:sp modelId="{9EAC2443-9130-4D9B-BE5E-CB0DD01F321D}">
      <dsp:nvSpPr>
        <dsp:cNvPr id="0" name=""/>
        <dsp:cNvSpPr/>
      </dsp:nvSpPr>
      <dsp:spPr>
        <a:xfrm>
          <a:off x="508805" y="3808198"/>
          <a:ext cx="604290" cy="604290"/>
        </a:xfrm>
        <a:prstGeom prst="ellipse">
          <a:avLst/>
        </a:prstGeom>
        <a:solidFill>
          <a:schemeClr val="lt1">
            <a:hueOff val="0"/>
            <a:satOff val="0"/>
            <a:lumOff val="0"/>
            <a:alphaOff val="0"/>
          </a:schemeClr>
        </a:solidFill>
        <a:ln w="25400" cap="flat" cmpd="sng" algn="ctr">
          <a:solidFill>
            <a:schemeClr val="accent4">
              <a:hueOff val="-10077854"/>
              <a:satOff val="-68553"/>
              <a:lumOff val="-5718"/>
              <a:alphaOff val="0"/>
            </a:schemeClr>
          </a:solidFill>
          <a:prstDash val="solid"/>
        </a:ln>
        <a:effectLst/>
      </dsp:spPr>
      <dsp:style>
        <a:lnRef idx="2">
          <a:scrgbClr r="0" g="0" b="0"/>
        </a:lnRef>
        <a:fillRef idx="1">
          <a:scrgbClr r="0" g="0" b="0"/>
        </a:fillRef>
        <a:effectRef idx="0">
          <a:scrgbClr r="0" g="0" b="0"/>
        </a:effectRef>
        <a:fontRef idx="minor"/>
      </dsp:style>
    </dsp:sp>
    <dsp:sp modelId="{46334089-2F23-4C66-B8B9-6A81763CFBC9}">
      <dsp:nvSpPr>
        <dsp:cNvPr id="0" name=""/>
        <dsp:cNvSpPr/>
      </dsp:nvSpPr>
      <dsp:spPr>
        <a:xfrm>
          <a:off x="373159" y="4594201"/>
          <a:ext cx="5695368" cy="483432"/>
        </a:xfrm>
        <a:prstGeom prst="rect">
          <a:avLst/>
        </a:prstGeom>
        <a:solidFill>
          <a:schemeClr val="accent4">
            <a:hueOff val="-12093425"/>
            <a:satOff val="-82264"/>
            <a:lumOff val="-686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3724" tIns="63500" rIns="63500" bIns="63500" numCol="1" spcCol="1270" anchor="ctr" anchorCtr="0">
          <a:noAutofit/>
        </a:bodyPr>
        <a:lstStyle/>
        <a:p>
          <a:pPr marL="0" lvl="0" indent="0" algn="l" defTabSz="1111250" rtl="0">
            <a:lnSpc>
              <a:spcPct val="90000"/>
            </a:lnSpc>
            <a:spcBef>
              <a:spcPct val="0"/>
            </a:spcBef>
            <a:spcAft>
              <a:spcPct val="35000"/>
            </a:spcAft>
            <a:buNone/>
          </a:pPr>
          <a:r>
            <a:rPr lang="es-EC" sz="2500" kern="1200" dirty="0">
              <a:latin typeface="Calibri"/>
            </a:rPr>
            <a:t>7</a:t>
          </a:r>
          <a:r>
            <a:rPr lang="es-EC" sz="2500" kern="1200" dirty="0"/>
            <a:t>. RECOMENDACIONES</a:t>
          </a:r>
        </a:p>
      </dsp:txBody>
      <dsp:txXfrm>
        <a:off x="373159" y="4594201"/>
        <a:ext cx="5695368" cy="483432"/>
      </dsp:txXfrm>
    </dsp:sp>
    <dsp:sp modelId="{13371025-F692-4BD3-BD91-29398E49736D}">
      <dsp:nvSpPr>
        <dsp:cNvPr id="0" name=""/>
        <dsp:cNvSpPr/>
      </dsp:nvSpPr>
      <dsp:spPr>
        <a:xfrm>
          <a:off x="71014" y="4533772"/>
          <a:ext cx="604290" cy="604290"/>
        </a:xfrm>
        <a:prstGeom prst="ellipse">
          <a:avLst/>
        </a:prstGeom>
        <a:solidFill>
          <a:schemeClr val="lt1">
            <a:hueOff val="0"/>
            <a:satOff val="0"/>
            <a:lumOff val="0"/>
            <a:alphaOff val="0"/>
          </a:schemeClr>
        </a:solidFill>
        <a:ln w="25400" cap="flat" cmpd="sng" algn="ctr">
          <a:solidFill>
            <a:schemeClr val="accent4">
              <a:hueOff val="-12093425"/>
              <a:satOff val="-82264"/>
              <a:lumOff val="-6862"/>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3E7F7A-8CA4-46DC-B72D-69A5945FDC67}">
      <dsp:nvSpPr>
        <dsp:cNvPr id="0" name=""/>
        <dsp:cNvSpPr/>
      </dsp:nvSpPr>
      <dsp:spPr>
        <a:xfrm>
          <a:off x="1607" y="0"/>
          <a:ext cx="2500341" cy="3177424"/>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s-ES" sz="2300" kern="1200" dirty="0"/>
            <a:t>Teoría de las relaciones humanas</a:t>
          </a:r>
          <a:endParaRPr lang="es-EC" sz="2300" kern="1200" dirty="0"/>
        </a:p>
      </dsp:txBody>
      <dsp:txXfrm>
        <a:off x="1607" y="1270969"/>
        <a:ext cx="2500341" cy="1270969"/>
      </dsp:txXfrm>
    </dsp:sp>
    <dsp:sp modelId="{D92B3323-5504-439B-8FBD-B1B9C5ECC994}">
      <dsp:nvSpPr>
        <dsp:cNvPr id="0" name=""/>
        <dsp:cNvSpPr/>
      </dsp:nvSpPr>
      <dsp:spPr>
        <a:xfrm>
          <a:off x="722736" y="190645"/>
          <a:ext cx="1058082" cy="1058082"/>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3598408-B5F7-447F-B544-433752FB55D3}">
      <dsp:nvSpPr>
        <dsp:cNvPr id="0" name=""/>
        <dsp:cNvSpPr/>
      </dsp:nvSpPr>
      <dsp:spPr>
        <a:xfrm>
          <a:off x="2576959" y="0"/>
          <a:ext cx="2500341" cy="3177424"/>
        </a:xfrm>
        <a:prstGeom prst="roundRect">
          <a:avLst>
            <a:gd name="adj" fmla="val 10000"/>
          </a:avLst>
        </a:prstGeom>
        <a:solidFill>
          <a:schemeClr val="accent3">
            <a:hueOff val="-4541510"/>
            <a:satOff val="-947"/>
            <a:lumOff val="-102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s-EC" sz="2300" kern="1200" dirty="0"/>
            <a:t>Teoría del comportamiento</a:t>
          </a:r>
        </a:p>
      </dsp:txBody>
      <dsp:txXfrm>
        <a:off x="2576959" y="1270969"/>
        <a:ext cx="2500341" cy="1270969"/>
      </dsp:txXfrm>
    </dsp:sp>
    <dsp:sp modelId="{0866A564-86B6-4B28-AD35-62470FBAB3A2}">
      <dsp:nvSpPr>
        <dsp:cNvPr id="0" name=""/>
        <dsp:cNvSpPr/>
      </dsp:nvSpPr>
      <dsp:spPr>
        <a:xfrm>
          <a:off x="3298088" y="190645"/>
          <a:ext cx="1058082" cy="1058082"/>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45000" r="-4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AA3D7B-A18D-4ABD-9FAC-8419804784E7}">
      <dsp:nvSpPr>
        <dsp:cNvPr id="0" name=""/>
        <dsp:cNvSpPr/>
      </dsp:nvSpPr>
      <dsp:spPr>
        <a:xfrm>
          <a:off x="5153918" y="0"/>
          <a:ext cx="2500341" cy="3177424"/>
        </a:xfrm>
        <a:prstGeom prst="roundRect">
          <a:avLst>
            <a:gd name="adj" fmla="val 10000"/>
          </a:avLst>
        </a:prstGeom>
        <a:solidFill>
          <a:schemeClr val="accent3">
            <a:hueOff val="-9083021"/>
            <a:satOff val="-1895"/>
            <a:lumOff val="-205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s-EC" sz="2300" kern="1200" dirty="0"/>
            <a:t>Teoría de la decisión</a:t>
          </a:r>
        </a:p>
      </dsp:txBody>
      <dsp:txXfrm>
        <a:off x="5153918" y="1270969"/>
        <a:ext cx="2500341" cy="1270969"/>
      </dsp:txXfrm>
    </dsp:sp>
    <dsp:sp modelId="{2AEE0D17-3106-4663-8DC7-52B92E39AF7C}">
      <dsp:nvSpPr>
        <dsp:cNvPr id="0" name=""/>
        <dsp:cNvSpPr/>
      </dsp:nvSpPr>
      <dsp:spPr>
        <a:xfrm>
          <a:off x="5873440" y="190645"/>
          <a:ext cx="1058082" cy="1058082"/>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3000" r="-2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5C72856-CEC2-4B85-B7D4-421052CADDB2}">
      <dsp:nvSpPr>
        <dsp:cNvPr id="0" name=""/>
        <dsp:cNvSpPr/>
      </dsp:nvSpPr>
      <dsp:spPr>
        <a:xfrm flipV="1">
          <a:off x="210611" y="3060391"/>
          <a:ext cx="7041919" cy="117032"/>
        </a:xfrm>
        <a:prstGeom prst="leftRightArrow">
          <a:avLst/>
        </a:prstGeom>
        <a:solidFill>
          <a:schemeClr val="accent3">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C4D943-347F-4AEB-9C7C-27C90DC7E8EB}" type="datetimeFigureOut">
              <a:rPr lang="es-EC" smtClean="0"/>
              <a:t>22/11/2022</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DC9BAA-9AFD-4086-8363-ECEC30DC84B0}" type="slidenum">
              <a:rPr lang="es-EC" smtClean="0"/>
              <a:t>‹Nº›</a:t>
            </a:fld>
            <a:endParaRPr lang="es-EC"/>
          </a:p>
        </p:txBody>
      </p:sp>
    </p:spTree>
    <p:extLst>
      <p:ext uri="{BB962C8B-B14F-4D97-AF65-F5344CB8AC3E}">
        <p14:creationId xmlns:p14="http://schemas.microsoft.com/office/powerpoint/2010/main" val="6563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showeet.com/" TargetMode="External"/><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oleObject" Target="../embeddings/oleObject1.bin"/><Relationship Id="rId1" Type="http://schemas.openxmlformats.org/officeDocument/2006/relationships/slideMaster" Target="../slideMasters/slideMaster4.xml"/><Relationship Id="rId5" Type="http://schemas.openxmlformats.org/officeDocument/2006/relationships/image" Target="../media/image5.jpeg"/><Relationship Id="rId4" Type="http://schemas.openxmlformats.org/officeDocument/2006/relationships/image" Target="../media/image7.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Left">
    <p:spTree>
      <p:nvGrpSpPr>
        <p:cNvPr id="1" name=""/>
        <p:cNvGrpSpPr/>
        <p:nvPr/>
      </p:nvGrpSpPr>
      <p:grpSpPr>
        <a:xfrm>
          <a:off x="0" y="0"/>
          <a:ext cx="0" cy="0"/>
          <a:chOff x="0" y="0"/>
          <a:chExt cx="0" cy="0"/>
        </a:xfrm>
      </p:grpSpPr>
      <p:grpSp>
        <p:nvGrpSpPr>
          <p:cNvPr id="5" name="Group 4"/>
          <p:cNvGrpSpPr/>
          <p:nvPr userDrawn="1"/>
        </p:nvGrpSpPr>
        <p:grpSpPr>
          <a:xfrm>
            <a:off x="328169" y="6237312"/>
            <a:ext cx="439241" cy="439240"/>
            <a:chOff x="186858" y="6096003"/>
            <a:chExt cx="580550" cy="580549"/>
          </a:xfrm>
          <a:solidFill>
            <a:schemeClr val="bg1">
              <a:lumMod val="95000"/>
            </a:schemeClr>
          </a:solidFill>
        </p:grpSpPr>
        <p:sp>
          <p:nvSpPr>
            <p:cNvPr id="14" name="Rectangle 13"/>
            <p:cNvSpPr/>
            <p:nvPr userDrawn="1"/>
          </p:nvSpPr>
          <p:spPr>
            <a:xfrm>
              <a:off x="186859" y="6096003"/>
              <a:ext cx="580549" cy="580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white"/>
                </a:solidFill>
                <a:effectLst/>
                <a:uLnTx/>
                <a:uFillTx/>
                <a:latin typeface="GeosansLight" panose="02000603020000020003"/>
                <a:ea typeface="+mn-ea"/>
                <a:cs typeface="+mn-cs"/>
              </a:endParaRPr>
            </a:p>
          </p:txBody>
        </p:sp>
        <p:sp>
          <p:nvSpPr>
            <p:cNvPr id="15" name="Rectangle 14"/>
            <p:cNvSpPr/>
            <p:nvPr userDrawn="1"/>
          </p:nvSpPr>
          <p:spPr>
            <a:xfrm>
              <a:off x="186858" y="6612049"/>
              <a:ext cx="580549" cy="6450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a:ea typeface="+mn-ea"/>
                <a:cs typeface="+mn-cs"/>
              </a:endParaRPr>
            </a:p>
          </p:txBody>
        </p:sp>
      </p:gr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r="18500" b="19391"/>
          <a:stretch/>
        </p:blipFill>
        <p:spPr>
          <a:xfrm>
            <a:off x="11096512" y="5774480"/>
            <a:ext cx="1095488" cy="1083520"/>
          </a:xfrm>
          <a:prstGeom prst="rect">
            <a:avLst/>
          </a:prstGeom>
        </p:spPr>
      </p:pic>
      <p:sp>
        <p:nvSpPr>
          <p:cNvPr id="16" name="Slide Number Placeholder 5"/>
          <p:cNvSpPr>
            <a:spLocks noGrp="1"/>
          </p:cNvSpPr>
          <p:nvPr>
            <p:ph type="sldNum" sz="quarter" idx="12"/>
          </p:nvPr>
        </p:nvSpPr>
        <p:spPr>
          <a:xfrm>
            <a:off x="328169" y="6237312"/>
            <a:ext cx="439241" cy="390437"/>
          </a:xfrm>
          <a:prstGeom prst="rect">
            <a:avLst/>
          </a:prstGeom>
        </p:spPr>
        <p:txBody>
          <a:bodyPr anchor="ctr"/>
          <a:lstStyle>
            <a:lvl1pPr algn="ctr">
              <a:defRPr sz="1400">
                <a:solidFill>
                  <a:srgbClr val="2F3A46"/>
                </a:solidFill>
              </a:defRPr>
            </a:lvl1pPr>
          </a:lstStyle>
          <a:p>
            <a:pPr marL="0" marR="0" lvl="0" indent="0" algn="ctr" defTabSz="914354" rtl="0" eaLnBrk="1" fontAlgn="auto" latinLnBrk="0" hangingPunct="1">
              <a:lnSpc>
                <a:spcPct val="100000"/>
              </a:lnSpc>
              <a:spcBef>
                <a:spcPts val="0"/>
              </a:spcBef>
              <a:spcAft>
                <a:spcPts val="0"/>
              </a:spcAft>
              <a:buClrTx/>
              <a:buSzTx/>
              <a:buFontTx/>
              <a:buNone/>
              <a:tabLst/>
              <a:defRPr/>
            </a:pPr>
            <a:fld id="{F68327C5-B821-4FE9-A59A-A60D9EB59A9A}" type="slidenum">
              <a:rPr kumimoji="0" lang="en-US" sz="1400" b="0" i="0" u="none" strike="noStrike" kern="1200" cap="none" spc="0" normalizeH="0" baseline="0" noProof="0" smtClean="0">
                <a:ln>
                  <a:noFill/>
                </a:ln>
                <a:solidFill>
                  <a:srgbClr val="2F3A46"/>
                </a:solidFill>
                <a:effectLst/>
                <a:uLnTx/>
                <a:uFillTx/>
                <a:latin typeface="Calibri"/>
                <a:ea typeface="+mn-ea"/>
                <a:cs typeface="+mn-cs"/>
              </a:rPr>
              <a:pPr marL="0" marR="0" lvl="0" indent="0" algn="ctr" defTabSz="914354" rtl="0" eaLnBrk="1" fontAlgn="auto" latinLnBrk="0" hangingPunct="1">
                <a:lnSpc>
                  <a:spcPct val="100000"/>
                </a:lnSpc>
                <a:spcBef>
                  <a:spcPts val="0"/>
                </a:spcBef>
                <a:spcAft>
                  <a:spcPts val="0"/>
                </a:spcAft>
                <a:buClrTx/>
                <a:buSzTx/>
                <a:buFontTx/>
                <a:buNone/>
                <a:tabLst/>
                <a:defRPr/>
              </a:pPr>
              <a:t>‹Nº›</a:t>
            </a:fld>
            <a:endParaRPr kumimoji="0" lang="en-US" sz="1400" b="0" i="0" u="none" strike="noStrike" kern="1200" cap="none" spc="0" normalizeH="0" baseline="0" noProof="0">
              <a:ln>
                <a:noFill/>
              </a:ln>
              <a:solidFill>
                <a:srgbClr val="2F3A46"/>
              </a:solidFill>
              <a:effectLst/>
              <a:uLnTx/>
              <a:uFillTx/>
              <a:latin typeface="Calibri"/>
              <a:ea typeface="+mn-ea"/>
              <a:cs typeface="+mn-cs"/>
            </a:endParaRPr>
          </a:p>
        </p:txBody>
      </p:sp>
      <p:sp>
        <p:nvSpPr>
          <p:cNvPr id="10" name="Sous-titre 2"/>
          <p:cNvSpPr>
            <a:spLocks noGrp="1"/>
          </p:cNvSpPr>
          <p:nvPr>
            <p:ph type="subTitle" idx="1"/>
          </p:nvPr>
        </p:nvSpPr>
        <p:spPr>
          <a:xfrm>
            <a:off x="623885" y="764704"/>
            <a:ext cx="9601200" cy="288032"/>
          </a:xfrm>
        </p:spPr>
        <p:txBody>
          <a:bodyPr anchor="ctr">
            <a:noAutofit/>
          </a:bodyPr>
          <a:lstStyle>
            <a:lvl1pPr marL="0" indent="0" algn="l">
              <a:buNone/>
              <a:defRPr sz="1800" cap="small" baseline="0">
                <a:solidFill>
                  <a:schemeClr val="accent1"/>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fr-FR"/>
              <a:t>Modifiez le style des sous-titres du masque</a:t>
            </a:r>
            <a:endParaRPr lang="en-US"/>
          </a:p>
        </p:txBody>
      </p:sp>
      <p:sp>
        <p:nvSpPr>
          <p:cNvPr id="11" name="Espace réservé du titre 1"/>
          <p:cNvSpPr>
            <a:spLocks noGrp="1"/>
          </p:cNvSpPr>
          <p:nvPr>
            <p:ph type="title"/>
          </p:nvPr>
        </p:nvSpPr>
        <p:spPr>
          <a:xfrm>
            <a:off x="623885" y="147094"/>
            <a:ext cx="9601200" cy="617612"/>
          </a:xfrm>
          <a:prstGeom prst="rect">
            <a:avLst/>
          </a:prstGeom>
        </p:spPr>
        <p:txBody>
          <a:bodyPr vert="horz" lIns="91440" tIns="45720" rIns="91440" bIns="45720" rtlCol="0" anchor="ctr">
            <a:noAutofit/>
          </a:bodyPr>
          <a:lstStyle>
            <a:lvl1pPr algn="l">
              <a:defRPr sz="4000">
                <a:solidFill>
                  <a:srgbClr val="2F3A46"/>
                </a:solidFill>
              </a:defRPr>
            </a:lvl1pPr>
          </a:lstStyle>
          <a:p>
            <a:r>
              <a:rPr lang="fr-FR"/>
              <a:t>Modifiez le style du titre</a:t>
            </a:r>
            <a:endParaRPr lang="en-US"/>
          </a:p>
        </p:txBody>
      </p:sp>
      <p:pic>
        <p:nvPicPr>
          <p:cNvPr id="12" name="Picture 11"/>
          <p:cNvPicPr>
            <a:picLocks noChangeAspect="1"/>
          </p:cNvPicPr>
          <p:nvPr userDrawn="1"/>
        </p:nvPicPr>
        <p:blipFill>
          <a:blip r:embed="rId3"/>
          <a:stretch>
            <a:fillRect/>
          </a:stretch>
        </p:blipFill>
        <p:spPr>
          <a:xfrm>
            <a:off x="10344472" y="230328"/>
            <a:ext cx="1627773" cy="451143"/>
          </a:xfrm>
          <a:prstGeom prst="rect">
            <a:avLst/>
          </a:prstGeom>
        </p:spPr>
      </p:pic>
      <p:sp>
        <p:nvSpPr>
          <p:cNvPr id="13" name="Rectangle 12"/>
          <p:cNvSpPr/>
          <p:nvPr userDrawn="1"/>
        </p:nvSpPr>
        <p:spPr>
          <a:xfrm>
            <a:off x="10378751" y="95859"/>
            <a:ext cx="1593494" cy="72008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658181929"/>
      </p:ext>
    </p:extLst>
  </p:cSld>
  <p:clrMapOvr>
    <a:masterClrMapping/>
  </p:clrMapOvr>
  <p:extLst>
    <p:ext uri="{DCECCB84-F9BA-43D5-87BE-67443E8EF086}">
      <p15:sldGuideLst xmlns:p15="http://schemas.microsoft.com/office/powerpoint/2012/main">
        <p15:guide id="1" pos="3840">
          <p15:clr>
            <a:srgbClr val="FBAE40"/>
          </p15:clr>
        </p15:guide>
        <p15:guide id="2" pos="7287">
          <p15:clr>
            <a:srgbClr val="FBAE40"/>
          </p15:clr>
        </p15:guide>
        <p15:guide id="3" pos="393">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p:cNvSpPr>
            <a:spLocks noGrp="1"/>
          </p:cNvSpPr>
          <p:nvPr>
            <p:ph type="dt" sz="half" idx="10"/>
          </p:nvPr>
        </p:nvSpPr>
        <p:spPr/>
        <p:txBody>
          <a:bodyPr/>
          <a:lstStyle/>
          <a:p>
            <a:fld id="{7ABC8848-8C3C-9E43-A2DC-5A411351B98F}" type="datetimeFigureOut">
              <a:rPr lang="es-EC" smtClean="0"/>
              <a:t>22/11/2022</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8E235865-5747-574D-91B8-C93E4E23EA43}" type="slidenum">
              <a:rPr lang="es-EC" smtClean="0"/>
              <a:t>‹Nº›</a:t>
            </a:fld>
            <a:endParaRPr lang="es-EC"/>
          </a:p>
        </p:txBody>
      </p:sp>
    </p:spTree>
    <p:extLst>
      <p:ext uri="{BB962C8B-B14F-4D97-AF65-F5344CB8AC3E}">
        <p14:creationId xmlns:p14="http://schemas.microsoft.com/office/powerpoint/2010/main" val="30402822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p:cNvSpPr>
            <a:spLocks noGrp="1"/>
          </p:cNvSpPr>
          <p:nvPr>
            <p:ph type="dt" sz="half" idx="10"/>
          </p:nvPr>
        </p:nvSpPr>
        <p:spPr/>
        <p:txBody>
          <a:bodyPr/>
          <a:lstStyle/>
          <a:p>
            <a:fld id="{7ABC8848-8C3C-9E43-A2DC-5A411351B98F}" type="datetimeFigureOut">
              <a:rPr lang="es-EC" smtClean="0"/>
              <a:t>22/11/2022</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8E235865-5747-574D-91B8-C93E4E23EA43}" type="slidenum">
              <a:rPr lang="es-EC" smtClean="0"/>
              <a:t>‹Nº›</a:t>
            </a:fld>
            <a:endParaRPr lang="es-EC"/>
          </a:p>
        </p:txBody>
      </p:sp>
    </p:spTree>
    <p:extLst>
      <p:ext uri="{BB962C8B-B14F-4D97-AF65-F5344CB8AC3E}">
        <p14:creationId xmlns:p14="http://schemas.microsoft.com/office/powerpoint/2010/main" val="3889650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texto vertical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fld id="{7ABC8848-8C3C-9E43-A2DC-5A411351B98F}" type="datetimeFigureOut">
              <a:rPr lang="es-EC" smtClean="0"/>
              <a:t>22/11/2022</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8E235865-5747-574D-91B8-C93E4E23EA43}" type="slidenum">
              <a:rPr lang="es-EC" smtClean="0"/>
              <a:t>‹Nº›</a:t>
            </a:fld>
            <a:endParaRPr lang="es-EC"/>
          </a:p>
        </p:txBody>
      </p:sp>
    </p:spTree>
    <p:extLst>
      <p:ext uri="{BB962C8B-B14F-4D97-AF65-F5344CB8AC3E}">
        <p14:creationId xmlns:p14="http://schemas.microsoft.com/office/powerpoint/2010/main" val="4271740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EC"/>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fld id="{7ABC8848-8C3C-9E43-A2DC-5A411351B98F}" type="datetimeFigureOut">
              <a:rPr lang="es-EC" smtClean="0"/>
              <a:t>22/11/2022</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8E235865-5747-574D-91B8-C93E4E23EA43}" type="slidenum">
              <a:rPr lang="es-EC" smtClean="0"/>
              <a:t>‹Nº›</a:t>
            </a:fld>
            <a:endParaRPr lang="es-EC"/>
          </a:p>
        </p:txBody>
      </p:sp>
    </p:spTree>
    <p:extLst>
      <p:ext uri="{BB962C8B-B14F-4D97-AF65-F5344CB8AC3E}">
        <p14:creationId xmlns:p14="http://schemas.microsoft.com/office/powerpoint/2010/main" val="42312656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8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63755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endParaRPr lang="es-EC"/>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EC"/>
          </a:p>
        </p:txBody>
      </p:sp>
      <p:sp>
        <p:nvSpPr>
          <p:cNvPr id="4" name="3 Marcador de fecha"/>
          <p:cNvSpPr>
            <a:spLocks noGrp="1"/>
          </p:cNvSpPr>
          <p:nvPr>
            <p:ph type="dt" sz="half" idx="10"/>
          </p:nvPr>
        </p:nvSpPr>
        <p:spPr/>
        <p:txBody>
          <a:bodyPr/>
          <a:lstStyle>
            <a:lvl1pPr>
              <a:defRPr/>
            </a:lvl1pPr>
          </a:lstStyle>
          <a:p>
            <a:pPr>
              <a:defRPr/>
            </a:pPr>
            <a:fld id="{E12BB84F-4103-4E0B-A017-DD03C0B63ACA}" type="datetimeFigureOut">
              <a:rPr lang="es-EC">
                <a:solidFill>
                  <a:prstClr val="black">
                    <a:tint val="75000"/>
                  </a:prstClr>
                </a:solidFill>
              </a:rPr>
              <a:pPr>
                <a:defRPr/>
              </a:pPr>
              <a:t>22/11/2022</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EB95EF69-07F0-42E6-9B8C-B4318B271449}" type="slidenum">
              <a:rPr lang="es-EC">
                <a:solidFill>
                  <a:prstClr val="black">
                    <a:tint val="75000"/>
                  </a:prstClr>
                </a:solidFill>
              </a:rPr>
              <a:pPr>
                <a:defRPr/>
              </a:pPr>
              <a:t>‹Nº›</a:t>
            </a:fld>
            <a:endParaRPr lang="es-EC">
              <a:solidFill>
                <a:prstClr val="black">
                  <a:tint val="75000"/>
                </a:prstClr>
              </a:solidFill>
            </a:endParaRPr>
          </a:p>
        </p:txBody>
      </p:sp>
    </p:spTree>
    <p:extLst>
      <p:ext uri="{BB962C8B-B14F-4D97-AF65-F5344CB8AC3E}">
        <p14:creationId xmlns:p14="http://schemas.microsoft.com/office/powerpoint/2010/main" val="23831232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EC"/>
          </a:p>
        </p:txBody>
      </p:sp>
      <p:sp>
        <p:nvSpPr>
          <p:cNvPr id="3" name="2 Marcador de contenido"/>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fecha"/>
          <p:cNvSpPr>
            <a:spLocks noGrp="1"/>
          </p:cNvSpPr>
          <p:nvPr>
            <p:ph type="dt" sz="half" idx="10"/>
          </p:nvPr>
        </p:nvSpPr>
        <p:spPr/>
        <p:txBody>
          <a:bodyPr/>
          <a:lstStyle>
            <a:lvl1pPr>
              <a:defRPr/>
            </a:lvl1pPr>
          </a:lstStyle>
          <a:p>
            <a:pPr>
              <a:defRPr/>
            </a:pPr>
            <a:fld id="{89C0A666-2E66-460B-B2FF-2EFAF13C3E3D}" type="datetimeFigureOut">
              <a:rPr lang="es-EC">
                <a:solidFill>
                  <a:prstClr val="black">
                    <a:tint val="75000"/>
                  </a:prstClr>
                </a:solidFill>
              </a:rPr>
              <a:pPr>
                <a:defRPr/>
              </a:pPr>
              <a:t>22/11/2022</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07B581D4-1613-471D-9686-4F97DF5C19A4}" type="slidenum">
              <a:rPr lang="es-EC">
                <a:solidFill>
                  <a:prstClr val="black">
                    <a:tint val="75000"/>
                  </a:prstClr>
                </a:solidFill>
              </a:rPr>
              <a:pPr>
                <a:defRPr/>
              </a:pPr>
              <a:t>‹Nº›</a:t>
            </a:fld>
            <a:endParaRPr lang="es-EC">
              <a:solidFill>
                <a:prstClr val="black">
                  <a:tint val="75000"/>
                </a:prstClr>
              </a:solidFill>
            </a:endParaRPr>
          </a:p>
        </p:txBody>
      </p:sp>
    </p:spTree>
    <p:extLst>
      <p:ext uri="{BB962C8B-B14F-4D97-AF65-F5344CB8AC3E}">
        <p14:creationId xmlns:p14="http://schemas.microsoft.com/office/powerpoint/2010/main" val="37159153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endParaRPr lang="es-EC"/>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3 Marcador de fecha"/>
          <p:cNvSpPr>
            <a:spLocks noGrp="1"/>
          </p:cNvSpPr>
          <p:nvPr>
            <p:ph type="dt" sz="half" idx="10"/>
          </p:nvPr>
        </p:nvSpPr>
        <p:spPr/>
        <p:txBody>
          <a:bodyPr/>
          <a:lstStyle>
            <a:lvl1pPr>
              <a:defRPr/>
            </a:lvl1pPr>
          </a:lstStyle>
          <a:p>
            <a:pPr>
              <a:defRPr/>
            </a:pPr>
            <a:fld id="{02F7F430-1AD2-4E62-9B47-A1EBD12D64F3}" type="datetimeFigureOut">
              <a:rPr lang="es-EC">
                <a:solidFill>
                  <a:prstClr val="black">
                    <a:tint val="75000"/>
                  </a:prstClr>
                </a:solidFill>
              </a:rPr>
              <a:pPr>
                <a:defRPr/>
              </a:pPr>
              <a:t>22/11/2022</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3AA49D2D-617A-47CE-82AF-B0B1F47375A2}" type="slidenum">
              <a:rPr lang="es-EC">
                <a:solidFill>
                  <a:prstClr val="black">
                    <a:tint val="75000"/>
                  </a:prstClr>
                </a:solidFill>
              </a:rPr>
              <a:pPr>
                <a:defRPr/>
              </a:pPr>
              <a:t>‹Nº›</a:t>
            </a:fld>
            <a:endParaRPr lang="es-EC">
              <a:solidFill>
                <a:prstClr val="black">
                  <a:tint val="75000"/>
                </a:prstClr>
              </a:solidFill>
            </a:endParaRPr>
          </a:p>
        </p:txBody>
      </p:sp>
    </p:spTree>
    <p:extLst>
      <p:ext uri="{BB962C8B-B14F-4D97-AF65-F5344CB8AC3E}">
        <p14:creationId xmlns:p14="http://schemas.microsoft.com/office/powerpoint/2010/main" val="8431822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EC"/>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3 Marcador de fecha"/>
          <p:cNvSpPr>
            <a:spLocks noGrp="1"/>
          </p:cNvSpPr>
          <p:nvPr>
            <p:ph type="dt" sz="half" idx="10"/>
          </p:nvPr>
        </p:nvSpPr>
        <p:spPr/>
        <p:txBody>
          <a:bodyPr/>
          <a:lstStyle>
            <a:lvl1pPr>
              <a:defRPr/>
            </a:lvl1pPr>
          </a:lstStyle>
          <a:p>
            <a:pPr>
              <a:defRPr/>
            </a:pPr>
            <a:fld id="{CF9AA847-CC2A-4BC4-A697-8979DF737D4F}" type="datetimeFigureOut">
              <a:rPr lang="es-EC">
                <a:solidFill>
                  <a:prstClr val="black">
                    <a:tint val="75000"/>
                  </a:prstClr>
                </a:solidFill>
              </a:rPr>
              <a:pPr>
                <a:defRPr/>
              </a:pPr>
              <a:t>22/11/2022</a:t>
            </a:fld>
            <a:endParaRPr lang="es-EC">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EC">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001F0C14-D5DF-4912-BD12-1DA427CD3E2B}" type="slidenum">
              <a:rPr lang="es-EC">
                <a:solidFill>
                  <a:prstClr val="black">
                    <a:tint val="75000"/>
                  </a:prstClr>
                </a:solidFill>
              </a:rPr>
              <a:pPr>
                <a:defRPr/>
              </a:pPr>
              <a:t>‹Nº›</a:t>
            </a:fld>
            <a:endParaRPr lang="es-EC">
              <a:solidFill>
                <a:prstClr val="black">
                  <a:tint val="75000"/>
                </a:prstClr>
              </a:solidFill>
            </a:endParaRPr>
          </a:p>
        </p:txBody>
      </p:sp>
    </p:spTree>
    <p:extLst>
      <p:ext uri="{BB962C8B-B14F-4D97-AF65-F5344CB8AC3E}">
        <p14:creationId xmlns:p14="http://schemas.microsoft.com/office/powerpoint/2010/main" val="9724656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EC"/>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7" name="3 Marcador de fecha"/>
          <p:cNvSpPr>
            <a:spLocks noGrp="1"/>
          </p:cNvSpPr>
          <p:nvPr>
            <p:ph type="dt" sz="half" idx="10"/>
          </p:nvPr>
        </p:nvSpPr>
        <p:spPr/>
        <p:txBody>
          <a:bodyPr/>
          <a:lstStyle>
            <a:lvl1pPr>
              <a:defRPr/>
            </a:lvl1pPr>
          </a:lstStyle>
          <a:p>
            <a:pPr>
              <a:defRPr/>
            </a:pPr>
            <a:fld id="{E8A20CE6-B284-4B97-A07E-57891FF79A8D}" type="datetimeFigureOut">
              <a:rPr lang="es-EC">
                <a:solidFill>
                  <a:prstClr val="black">
                    <a:tint val="75000"/>
                  </a:prstClr>
                </a:solidFill>
              </a:rPr>
              <a:pPr>
                <a:defRPr/>
              </a:pPr>
              <a:t>22/11/2022</a:t>
            </a:fld>
            <a:endParaRPr lang="es-EC">
              <a:solidFill>
                <a:prstClr val="black">
                  <a:tint val="75000"/>
                </a:prstClr>
              </a:solidFill>
            </a:endParaRPr>
          </a:p>
        </p:txBody>
      </p:sp>
      <p:sp>
        <p:nvSpPr>
          <p:cNvPr id="8" name="4 Marcador de pie de página"/>
          <p:cNvSpPr>
            <a:spLocks noGrp="1"/>
          </p:cNvSpPr>
          <p:nvPr>
            <p:ph type="ftr" sz="quarter" idx="11"/>
          </p:nvPr>
        </p:nvSpPr>
        <p:spPr/>
        <p:txBody>
          <a:bodyPr/>
          <a:lstStyle>
            <a:lvl1pPr>
              <a:defRPr/>
            </a:lvl1pPr>
          </a:lstStyle>
          <a:p>
            <a:pPr>
              <a:defRPr/>
            </a:pPr>
            <a:endParaRPr lang="es-EC">
              <a:solidFill>
                <a:prstClr val="black">
                  <a:tint val="75000"/>
                </a:prstClr>
              </a:solidFill>
            </a:endParaRPr>
          </a:p>
        </p:txBody>
      </p:sp>
      <p:sp>
        <p:nvSpPr>
          <p:cNvPr id="9" name="5 Marcador de número de diapositiva"/>
          <p:cNvSpPr>
            <a:spLocks noGrp="1"/>
          </p:cNvSpPr>
          <p:nvPr>
            <p:ph type="sldNum" sz="quarter" idx="12"/>
          </p:nvPr>
        </p:nvSpPr>
        <p:spPr/>
        <p:txBody>
          <a:bodyPr/>
          <a:lstStyle>
            <a:lvl1pPr>
              <a:defRPr/>
            </a:lvl1pPr>
          </a:lstStyle>
          <a:p>
            <a:pPr>
              <a:defRPr/>
            </a:pPr>
            <a:fld id="{02A2CC5B-75C5-4205-9D35-21AE9A4209D0}" type="slidenum">
              <a:rPr lang="es-EC">
                <a:solidFill>
                  <a:prstClr val="black">
                    <a:tint val="75000"/>
                  </a:prstClr>
                </a:solidFill>
              </a:rPr>
              <a:pPr>
                <a:defRPr/>
              </a:pPr>
              <a:t>‹Nº›</a:t>
            </a:fld>
            <a:endParaRPr lang="es-EC">
              <a:solidFill>
                <a:prstClr val="black">
                  <a:tint val="75000"/>
                </a:prstClr>
              </a:solidFill>
            </a:endParaRPr>
          </a:p>
        </p:txBody>
      </p:sp>
    </p:spTree>
    <p:extLst>
      <p:ext uri="{BB962C8B-B14F-4D97-AF65-F5344CB8AC3E}">
        <p14:creationId xmlns:p14="http://schemas.microsoft.com/office/powerpoint/2010/main" val="2314659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 name="Title 1"/>
          <p:cNvSpPr>
            <a:spLocks noGrp="1"/>
          </p:cNvSpPr>
          <p:nvPr>
            <p:ph type="ctrTitle"/>
          </p:nvPr>
        </p:nvSpPr>
        <p:spPr>
          <a:xfrm>
            <a:off x="479376" y="228855"/>
            <a:ext cx="11233248" cy="954108"/>
          </a:xfrm>
        </p:spPr>
        <p:txBody>
          <a:bodyPr wrap="square" anchor="b">
            <a:spAutoFit/>
          </a:bodyPr>
          <a:lstStyle>
            <a:lvl1pPr algn="ctr">
              <a:defRPr sz="6000">
                <a:solidFill>
                  <a:schemeClr val="bg1"/>
                </a:solidFill>
              </a:defRPr>
            </a:lvl1pPr>
          </a:lstStyle>
          <a:p>
            <a:r>
              <a:rPr lang="en-US"/>
              <a:t>Click to edit Master title style</a:t>
            </a:r>
          </a:p>
        </p:txBody>
      </p:sp>
      <p:sp>
        <p:nvSpPr>
          <p:cNvPr id="7" name="Rectangle 6"/>
          <p:cNvSpPr/>
          <p:nvPr userDrawn="1"/>
        </p:nvSpPr>
        <p:spPr>
          <a:xfrm>
            <a:off x="0" y="6021288"/>
            <a:ext cx="12192000" cy="836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7">
            <a:hlinkClick r:id="rId2"/>
          </p:cNvPr>
          <p:cNvPicPr>
            <a:picLocks noChangeAspect="1"/>
          </p:cNvPicPr>
          <p:nvPr userDrawn="1"/>
        </p:nvPicPr>
        <p:blipFill>
          <a:blip r:embed="rId3"/>
          <a:stretch>
            <a:fillRect/>
          </a:stretch>
        </p:blipFill>
        <p:spPr>
          <a:xfrm>
            <a:off x="10200456" y="6214075"/>
            <a:ext cx="1627773" cy="451143"/>
          </a:xfrm>
          <a:prstGeom prst="rect">
            <a:avLst/>
          </a:prstGeom>
        </p:spPr>
      </p:pic>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8994" y="1426467"/>
            <a:ext cx="6338473" cy="5238748"/>
          </a:xfrm>
          <a:prstGeom prst="rect">
            <a:avLst/>
          </a:prstGeom>
          <a:effectLst>
            <a:reflection blurRad="6350" stA="52000" endA="300" endPos="35000" dir="5400000" sy="-100000" algn="bl" rotWithShape="0"/>
          </a:effectLst>
        </p:spPr>
      </p:pic>
      <p:sp>
        <p:nvSpPr>
          <p:cNvPr id="9" name="Picture Placeholder 8"/>
          <p:cNvSpPr>
            <a:spLocks noGrp="1"/>
          </p:cNvSpPr>
          <p:nvPr>
            <p:ph type="pic" sz="quarter" idx="10"/>
          </p:nvPr>
        </p:nvSpPr>
        <p:spPr>
          <a:xfrm>
            <a:off x="1489943" y="1700811"/>
            <a:ext cx="5616575" cy="3168055"/>
          </a:xfrm>
        </p:spPr>
        <p:txBody>
          <a:bodyPr/>
          <a:lstStyle>
            <a:lvl1pPr>
              <a:defRPr>
                <a:solidFill>
                  <a:schemeClr val="bg1"/>
                </a:solidFill>
              </a:defRPr>
            </a:lvl1pPr>
          </a:lstStyle>
          <a:p>
            <a:endParaRPr lang="en-US"/>
          </a:p>
        </p:txBody>
      </p:sp>
      <p:pic>
        <p:nvPicPr>
          <p:cNvPr id="10" name="Picture 9"/>
          <p:cNvPicPr>
            <a:picLocks noChangeAspect="1"/>
          </p:cNvPicPr>
          <p:nvPr userDrawn="1"/>
        </p:nvPicPr>
        <p:blipFill rotWithShape="1">
          <a:blip r:embed="rId5" cstate="print">
            <a:extLst>
              <a:ext uri="{28A0092B-C50C-407E-A947-70E740481C1C}">
                <a14:useLocalDpi xmlns:a14="http://schemas.microsoft.com/office/drawing/2010/main" val="0"/>
              </a:ext>
            </a:extLst>
          </a:blip>
          <a:srcRect r="18500" b="19391"/>
          <a:stretch/>
        </p:blipFill>
        <p:spPr>
          <a:xfrm>
            <a:off x="11096512" y="4937768"/>
            <a:ext cx="1095488" cy="1083520"/>
          </a:xfrm>
          <a:prstGeom prst="rect">
            <a:avLst/>
          </a:prstGeom>
        </p:spPr>
      </p:pic>
    </p:spTree>
    <p:extLst>
      <p:ext uri="{BB962C8B-B14F-4D97-AF65-F5344CB8AC3E}">
        <p14:creationId xmlns:p14="http://schemas.microsoft.com/office/powerpoint/2010/main" val="37913501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EC"/>
          </a:p>
        </p:txBody>
      </p:sp>
      <p:sp>
        <p:nvSpPr>
          <p:cNvPr id="3" name="3 Marcador de fecha"/>
          <p:cNvSpPr>
            <a:spLocks noGrp="1"/>
          </p:cNvSpPr>
          <p:nvPr>
            <p:ph type="dt" sz="half" idx="10"/>
          </p:nvPr>
        </p:nvSpPr>
        <p:spPr/>
        <p:txBody>
          <a:bodyPr/>
          <a:lstStyle>
            <a:lvl1pPr>
              <a:defRPr/>
            </a:lvl1pPr>
          </a:lstStyle>
          <a:p>
            <a:pPr>
              <a:defRPr/>
            </a:pPr>
            <a:fld id="{73AAA827-FF14-4C73-90C3-C93D5B14ED90}" type="datetimeFigureOut">
              <a:rPr lang="es-EC">
                <a:solidFill>
                  <a:prstClr val="black">
                    <a:tint val="75000"/>
                  </a:prstClr>
                </a:solidFill>
              </a:rPr>
              <a:pPr>
                <a:defRPr/>
              </a:pPr>
              <a:t>22/11/2022</a:t>
            </a:fld>
            <a:endParaRPr lang="es-EC">
              <a:solidFill>
                <a:prstClr val="black">
                  <a:tint val="75000"/>
                </a:prstClr>
              </a:solidFill>
            </a:endParaRPr>
          </a:p>
        </p:txBody>
      </p:sp>
      <p:sp>
        <p:nvSpPr>
          <p:cNvPr id="4" name="4 Marcador de pie de página"/>
          <p:cNvSpPr>
            <a:spLocks noGrp="1"/>
          </p:cNvSpPr>
          <p:nvPr>
            <p:ph type="ftr" sz="quarter" idx="11"/>
          </p:nvPr>
        </p:nvSpPr>
        <p:spPr/>
        <p:txBody>
          <a:bodyPr/>
          <a:lstStyle>
            <a:lvl1pPr>
              <a:defRPr/>
            </a:lvl1pPr>
          </a:lstStyle>
          <a:p>
            <a:pPr>
              <a:defRPr/>
            </a:pPr>
            <a:endParaRPr lang="es-EC">
              <a:solidFill>
                <a:prstClr val="black">
                  <a:tint val="75000"/>
                </a:prstClr>
              </a:solidFill>
            </a:endParaRPr>
          </a:p>
        </p:txBody>
      </p:sp>
      <p:sp>
        <p:nvSpPr>
          <p:cNvPr id="5" name="5 Marcador de número de diapositiva"/>
          <p:cNvSpPr>
            <a:spLocks noGrp="1"/>
          </p:cNvSpPr>
          <p:nvPr>
            <p:ph type="sldNum" sz="quarter" idx="12"/>
          </p:nvPr>
        </p:nvSpPr>
        <p:spPr/>
        <p:txBody>
          <a:bodyPr/>
          <a:lstStyle>
            <a:lvl1pPr>
              <a:defRPr/>
            </a:lvl1pPr>
          </a:lstStyle>
          <a:p>
            <a:pPr>
              <a:defRPr/>
            </a:pPr>
            <a:fld id="{1BF95D30-5741-4C0C-8E80-5119CD7A2F5D}" type="slidenum">
              <a:rPr lang="es-EC">
                <a:solidFill>
                  <a:prstClr val="black">
                    <a:tint val="75000"/>
                  </a:prstClr>
                </a:solidFill>
              </a:rPr>
              <a:pPr>
                <a:defRPr/>
              </a:pPr>
              <a:t>‹Nº›</a:t>
            </a:fld>
            <a:endParaRPr lang="es-EC">
              <a:solidFill>
                <a:prstClr val="black">
                  <a:tint val="75000"/>
                </a:prstClr>
              </a:solidFill>
            </a:endParaRPr>
          </a:p>
        </p:txBody>
      </p:sp>
    </p:spTree>
    <p:extLst>
      <p:ext uri="{BB962C8B-B14F-4D97-AF65-F5344CB8AC3E}">
        <p14:creationId xmlns:p14="http://schemas.microsoft.com/office/powerpoint/2010/main" val="27660530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fld id="{39FC138E-7867-42EC-BDE9-264DFB8E120F}" type="datetimeFigureOut">
              <a:rPr lang="es-EC">
                <a:solidFill>
                  <a:prstClr val="black">
                    <a:tint val="75000"/>
                  </a:prstClr>
                </a:solidFill>
              </a:rPr>
              <a:pPr>
                <a:defRPr/>
              </a:pPr>
              <a:t>22/11/2022</a:t>
            </a:fld>
            <a:endParaRPr lang="es-EC">
              <a:solidFill>
                <a:prstClr val="black">
                  <a:tint val="75000"/>
                </a:prstClr>
              </a:solidFill>
            </a:endParaRPr>
          </a:p>
        </p:txBody>
      </p:sp>
      <p:sp>
        <p:nvSpPr>
          <p:cNvPr id="3" name="4 Marcador de pie de página"/>
          <p:cNvSpPr>
            <a:spLocks noGrp="1"/>
          </p:cNvSpPr>
          <p:nvPr>
            <p:ph type="ftr" sz="quarter" idx="11"/>
          </p:nvPr>
        </p:nvSpPr>
        <p:spPr/>
        <p:txBody>
          <a:bodyPr/>
          <a:lstStyle>
            <a:lvl1pPr>
              <a:defRPr/>
            </a:lvl1pPr>
          </a:lstStyle>
          <a:p>
            <a:pPr>
              <a:defRPr/>
            </a:pPr>
            <a:endParaRPr lang="es-EC">
              <a:solidFill>
                <a:prstClr val="black">
                  <a:tint val="75000"/>
                </a:prstClr>
              </a:solidFill>
            </a:endParaRPr>
          </a:p>
        </p:txBody>
      </p:sp>
      <p:sp>
        <p:nvSpPr>
          <p:cNvPr id="4" name="5 Marcador de número de diapositiva"/>
          <p:cNvSpPr>
            <a:spLocks noGrp="1"/>
          </p:cNvSpPr>
          <p:nvPr>
            <p:ph type="sldNum" sz="quarter" idx="12"/>
          </p:nvPr>
        </p:nvSpPr>
        <p:spPr/>
        <p:txBody>
          <a:bodyPr/>
          <a:lstStyle>
            <a:lvl1pPr>
              <a:defRPr/>
            </a:lvl1pPr>
          </a:lstStyle>
          <a:p>
            <a:pPr>
              <a:defRPr/>
            </a:pPr>
            <a:fld id="{EF693204-B741-4D29-9BB4-EBE9BAB58623}" type="slidenum">
              <a:rPr lang="es-EC">
                <a:solidFill>
                  <a:prstClr val="black">
                    <a:tint val="75000"/>
                  </a:prstClr>
                </a:solidFill>
              </a:rPr>
              <a:pPr>
                <a:defRPr/>
              </a:pPr>
              <a:t>‹Nº›</a:t>
            </a:fld>
            <a:endParaRPr lang="es-EC">
              <a:solidFill>
                <a:prstClr val="black">
                  <a:tint val="75000"/>
                </a:prstClr>
              </a:solidFill>
            </a:endParaRPr>
          </a:p>
        </p:txBody>
      </p:sp>
    </p:spTree>
    <p:extLst>
      <p:ext uri="{BB962C8B-B14F-4D97-AF65-F5344CB8AC3E}">
        <p14:creationId xmlns:p14="http://schemas.microsoft.com/office/powerpoint/2010/main" val="2044806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endParaRPr lang="es-EC"/>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3 Marcador de fecha"/>
          <p:cNvSpPr>
            <a:spLocks noGrp="1"/>
          </p:cNvSpPr>
          <p:nvPr>
            <p:ph type="dt" sz="half" idx="10"/>
          </p:nvPr>
        </p:nvSpPr>
        <p:spPr/>
        <p:txBody>
          <a:bodyPr/>
          <a:lstStyle>
            <a:lvl1pPr>
              <a:defRPr/>
            </a:lvl1pPr>
          </a:lstStyle>
          <a:p>
            <a:pPr>
              <a:defRPr/>
            </a:pPr>
            <a:fld id="{2649C4A1-B954-4768-B6E8-CBAB86CCBB8E}" type="datetimeFigureOut">
              <a:rPr lang="es-EC">
                <a:solidFill>
                  <a:prstClr val="black">
                    <a:tint val="75000"/>
                  </a:prstClr>
                </a:solidFill>
              </a:rPr>
              <a:pPr>
                <a:defRPr/>
              </a:pPr>
              <a:t>22/11/2022</a:t>
            </a:fld>
            <a:endParaRPr lang="es-EC">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EC">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15285C6C-5C55-4E18-9349-EAEDFFA986A6}" type="slidenum">
              <a:rPr lang="es-EC">
                <a:solidFill>
                  <a:prstClr val="black">
                    <a:tint val="75000"/>
                  </a:prstClr>
                </a:solidFill>
              </a:rPr>
              <a:pPr>
                <a:defRPr/>
              </a:pPr>
              <a:t>‹Nº›</a:t>
            </a:fld>
            <a:endParaRPr lang="es-EC">
              <a:solidFill>
                <a:prstClr val="black">
                  <a:tint val="75000"/>
                </a:prstClr>
              </a:solidFill>
            </a:endParaRPr>
          </a:p>
        </p:txBody>
      </p:sp>
    </p:spTree>
    <p:extLst>
      <p:ext uri="{BB962C8B-B14F-4D97-AF65-F5344CB8AC3E}">
        <p14:creationId xmlns:p14="http://schemas.microsoft.com/office/powerpoint/2010/main" val="19281018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endParaRPr lang="es-EC"/>
          </a:p>
        </p:txBody>
      </p:sp>
      <p:sp>
        <p:nvSpPr>
          <p:cNvPr id="3" name="2 Marcador de posición de imagen"/>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a:t>Haga clic en el icono para agregar una imagen</a:t>
            </a:r>
            <a:endParaRPr lang="es-EC" noProof="0"/>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3 Marcador de fecha"/>
          <p:cNvSpPr>
            <a:spLocks noGrp="1"/>
          </p:cNvSpPr>
          <p:nvPr>
            <p:ph type="dt" sz="half" idx="10"/>
          </p:nvPr>
        </p:nvSpPr>
        <p:spPr/>
        <p:txBody>
          <a:bodyPr/>
          <a:lstStyle>
            <a:lvl1pPr>
              <a:defRPr/>
            </a:lvl1pPr>
          </a:lstStyle>
          <a:p>
            <a:pPr>
              <a:defRPr/>
            </a:pPr>
            <a:fld id="{6B38B47D-F53C-48C5-B931-4F61684F446C}" type="datetimeFigureOut">
              <a:rPr lang="es-EC">
                <a:solidFill>
                  <a:prstClr val="black">
                    <a:tint val="75000"/>
                  </a:prstClr>
                </a:solidFill>
              </a:rPr>
              <a:pPr>
                <a:defRPr/>
              </a:pPr>
              <a:t>22/11/2022</a:t>
            </a:fld>
            <a:endParaRPr lang="es-EC">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EC">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4FB2C727-71AC-434F-8B19-7EB505D7E323}" type="slidenum">
              <a:rPr lang="es-EC">
                <a:solidFill>
                  <a:prstClr val="black">
                    <a:tint val="75000"/>
                  </a:prstClr>
                </a:solidFill>
              </a:rPr>
              <a:pPr>
                <a:defRPr/>
              </a:pPr>
              <a:t>‹Nº›</a:t>
            </a:fld>
            <a:endParaRPr lang="es-EC">
              <a:solidFill>
                <a:prstClr val="black">
                  <a:tint val="75000"/>
                </a:prstClr>
              </a:solidFill>
            </a:endParaRPr>
          </a:p>
        </p:txBody>
      </p:sp>
    </p:spTree>
    <p:extLst>
      <p:ext uri="{BB962C8B-B14F-4D97-AF65-F5344CB8AC3E}">
        <p14:creationId xmlns:p14="http://schemas.microsoft.com/office/powerpoint/2010/main" val="26099568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EC"/>
          </a:p>
        </p:txBody>
      </p:sp>
      <p:sp>
        <p:nvSpPr>
          <p:cNvPr id="3" name="2 Marcador de texto vertical"/>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fecha"/>
          <p:cNvSpPr>
            <a:spLocks noGrp="1"/>
          </p:cNvSpPr>
          <p:nvPr>
            <p:ph type="dt" sz="half" idx="10"/>
          </p:nvPr>
        </p:nvSpPr>
        <p:spPr/>
        <p:txBody>
          <a:bodyPr/>
          <a:lstStyle>
            <a:lvl1pPr>
              <a:defRPr/>
            </a:lvl1pPr>
          </a:lstStyle>
          <a:p>
            <a:pPr>
              <a:defRPr/>
            </a:pPr>
            <a:fld id="{FB2CABF9-158D-4184-8988-061FE596CB39}" type="datetimeFigureOut">
              <a:rPr lang="es-EC">
                <a:solidFill>
                  <a:prstClr val="black">
                    <a:tint val="75000"/>
                  </a:prstClr>
                </a:solidFill>
              </a:rPr>
              <a:pPr>
                <a:defRPr/>
              </a:pPr>
              <a:t>22/11/2022</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EA266FAF-1C99-42DA-8F20-07086E9A440D}" type="slidenum">
              <a:rPr lang="es-EC">
                <a:solidFill>
                  <a:prstClr val="black">
                    <a:tint val="75000"/>
                  </a:prstClr>
                </a:solidFill>
              </a:rPr>
              <a:pPr>
                <a:defRPr/>
              </a:pPr>
              <a:t>‹Nº›</a:t>
            </a:fld>
            <a:endParaRPr lang="es-EC">
              <a:solidFill>
                <a:prstClr val="black">
                  <a:tint val="75000"/>
                </a:prstClr>
              </a:solidFill>
            </a:endParaRPr>
          </a:p>
        </p:txBody>
      </p:sp>
    </p:spTree>
    <p:extLst>
      <p:ext uri="{BB962C8B-B14F-4D97-AF65-F5344CB8AC3E}">
        <p14:creationId xmlns:p14="http://schemas.microsoft.com/office/powerpoint/2010/main" val="18467348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a:t>Haga clic para modificar el estilo de título del patrón</a:t>
            </a:r>
            <a:endParaRPr lang="es-EC"/>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fecha"/>
          <p:cNvSpPr>
            <a:spLocks noGrp="1"/>
          </p:cNvSpPr>
          <p:nvPr>
            <p:ph type="dt" sz="half" idx="10"/>
          </p:nvPr>
        </p:nvSpPr>
        <p:spPr/>
        <p:txBody>
          <a:bodyPr/>
          <a:lstStyle>
            <a:lvl1pPr>
              <a:defRPr/>
            </a:lvl1pPr>
          </a:lstStyle>
          <a:p>
            <a:pPr>
              <a:defRPr/>
            </a:pPr>
            <a:fld id="{F4A43EDE-C3F2-49A0-9F97-15C643E5E11C}" type="datetimeFigureOut">
              <a:rPr lang="es-EC">
                <a:solidFill>
                  <a:prstClr val="black">
                    <a:tint val="75000"/>
                  </a:prstClr>
                </a:solidFill>
              </a:rPr>
              <a:pPr>
                <a:defRPr/>
              </a:pPr>
              <a:t>22/11/2022</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A75C2CF7-A684-41BD-8625-8FD798DE8118}" type="slidenum">
              <a:rPr lang="es-EC">
                <a:solidFill>
                  <a:prstClr val="black">
                    <a:tint val="75000"/>
                  </a:prstClr>
                </a:solidFill>
              </a:rPr>
              <a:pPr>
                <a:defRPr/>
              </a:pPr>
              <a:t>‹Nº›</a:t>
            </a:fld>
            <a:endParaRPr lang="es-EC">
              <a:solidFill>
                <a:prstClr val="black">
                  <a:tint val="75000"/>
                </a:prstClr>
              </a:solidFill>
            </a:endParaRPr>
          </a:p>
        </p:txBody>
      </p:sp>
    </p:spTree>
    <p:extLst>
      <p:ext uri="{BB962C8B-B14F-4D97-AF65-F5344CB8AC3E}">
        <p14:creationId xmlns:p14="http://schemas.microsoft.com/office/powerpoint/2010/main" val="41153261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63019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graphicFrame>
        <p:nvGraphicFramePr>
          <p:cNvPr id="17454" name="Object 46"/>
          <p:cNvGraphicFramePr>
            <a:graphicFrameLocks noChangeAspect="1"/>
          </p:cNvGraphicFramePr>
          <p:nvPr/>
        </p:nvGraphicFramePr>
        <p:xfrm>
          <a:off x="1" y="981075"/>
          <a:ext cx="12192000" cy="5616575"/>
        </p:xfrm>
        <a:graphic>
          <a:graphicData uri="http://schemas.openxmlformats.org/presentationml/2006/ole">
            <mc:AlternateContent xmlns:mc="http://schemas.openxmlformats.org/markup-compatibility/2006">
              <mc:Choice xmlns:v="urn:schemas-microsoft-com:vml" Requires="v">
                <p:oleObj name="CorelDRAW" r:id="rId2" imgW="9151920" imgH="5621400" progId="">
                  <p:embed/>
                </p:oleObj>
              </mc:Choice>
              <mc:Fallback>
                <p:oleObj name="CorelDRAW" r:id="rId2" imgW="9151920" imgH="5621400" progId="">
                  <p:embed/>
                  <p:pic>
                    <p:nvPicPr>
                      <p:cNvPr id="17454" name="Object 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981075"/>
                        <a:ext cx="12192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32" name="Rectangle 24"/>
          <p:cNvSpPr>
            <a:spLocks noChangeArrowheads="1"/>
          </p:cNvSpPr>
          <p:nvPr/>
        </p:nvSpPr>
        <p:spPr bwMode="auto">
          <a:xfrm>
            <a:off x="609599" y="6245225"/>
            <a:ext cx="2844800" cy="476250"/>
          </a:xfrm>
          <a:prstGeom prst="rect">
            <a:avLst/>
          </a:prstGeom>
          <a:noFill/>
          <a:ln w="9525">
            <a:noFill/>
            <a:miter lim="800000"/>
            <a:headEnd/>
            <a:tailEnd/>
          </a:ln>
          <a:effectLst/>
        </p:spPr>
        <p:txBody>
          <a:bodyPr/>
          <a:lstStyle/>
          <a:p>
            <a:endParaRPr lang="es-ES" sz="1400" dirty="0"/>
          </a:p>
        </p:txBody>
      </p:sp>
      <p:sp>
        <p:nvSpPr>
          <p:cNvPr id="17433" name="Rectangle 25"/>
          <p:cNvSpPr>
            <a:spLocks noChangeArrowheads="1"/>
          </p:cNvSpPr>
          <p:nvPr/>
        </p:nvSpPr>
        <p:spPr bwMode="auto">
          <a:xfrm>
            <a:off x="4165601" y="6245225"/>
            <a:ext cx="3860800" cy="476250"/>
          </a:xfrm>
          <a:prstGeom prst="rect">
            <a:avLst/>
          </a:prstGeom>
          <a:noFill/>
          <a:ln w="9525">
            <a:noFill/>
            <a:miter lim="800000"/>
            <a:headEnd/>
            <a:tailEnd/>
          </a:ln>
          <a:effectLst/>
        </p:spPr>
        <p:txBody>
          <a:bodyPr/>
          <a:lstStyle/>
          <a:p>
            <a:pPr algn="ctr"/>
            <a:endParaRPr lang="es-ES" sz="1400" dirty="0"/>
          </a:p>
        </p:txBody>
      </p:sp>
      <p:sp>
        <p:nvSpPr>
          <p:cNvPr id="17434" name="Rectangle 26"/>
          <p:cNvSpPr>
            <a:spLocks noChangeArrowheads="1"/>
          </p:cNvSpPr>
          <p:nvPr/>
        </p:nvSpPr>
        <p:spPr bwMode="auto">
          <a:xfrm>
            <a:off x="609599" y="6245225"/>
            <a:ext cx="2844800" cy="476250"/>
          </a:xfrm>
          <a:prstGeom prst="rect">
            <a:avLst/>
          </a:prstGeom>
          <a:noFill/>
          <a:ln w="9525">
            <a:noFill/>
            <a:miter lim="800000"/>
            <a:headEnd/>
            <a:tailEnd/>
          </a:ln>
          <a:effectLst/>
        </p:spPr>
        <p:txBody>
          <a:bodyPr/>
          <a:lstStyle/>
          <a:p>
            <a:endParaRPr lang="es-ES" sz="1400" dirty="0"/>
          </a:p>
        </p:txBody>
      </p:sp>
      <p:sp>
        <p:nvSpPr>
          <p:cNvPr id="17435" name="Rectangle 27"/>
          <p:cNvSpPr>
            <a:spLocks noChangeArrowheads="1"/>
          </p:cNvSpPr>
          <p:nvPr/>
        </p:nvSpPr>
        <p:spPr bwMode="auto">
          <a:xfrm>
            <a:off x="4165601" y="6245225"/>
            <a:ext cx="3860800" cy="476250"/>
          </a:xfrm>
          <a:prstGeom prst="rect">
            <a:avLst/>
          </a:prstGeom>
          <a:noFill/>
          <a:ln w="9525">
            <a:noFill/>
            <a:miter lim="800000"/>
            <a:headEnd/>
            <a:tailEnd/>
          </a:ln>
          <a:effectLst/>
        </p:spPr>
        <p:txBody>
          <a:bodyPr/>
          <a:lstStyle/>
          <a:p>
            <a:pPr algn="ctr"/>
            <a:endParaRPr lang="es-ES" sz="1400" dirty="0"/>
          </a:p>
        </p:txBody>
      </p:sp>
      <p:pic>
        <p:nvPicPr>
          <p:cNvPr id="17456" name="Picture 48" descr="bannner 2"/>
          <p:cNvPicPr>
            <a:picLocks noChangeAspect="1" noChangeArrowheads="1"/>
          </p:cNvPicPr>
          <p:nvPr/>
        </p:nvPicPr>
        <p:blipFill>
          <a:blip r:embed="rId4" cstate="print"/>
          <a:srcRect/>
          <a:stretch>
            <a:fillRect/>
          </a:stretch>
        </p:blipFill>
        <p:spPr bwMode="auto">
          <a:xfrm>
            <a:off x="1" y="5722938"/>
            <a:ext cx="12192000" cy="1135062"/>
          </a:xfrm>
          <a:prstGeom prst="rect">
            <a:avLst/>
          </a:prstGeom>
          <a:noFill/>
        </p:spPr>
      </p:pic>
      <p:sp>
        <p:nvSpPr>
          <p:cNvPr id="17458" name="Oval 50"/>
          <p:cNvSpPr>
            <a:spLocks noChangeArrowheads="1"/>
          </p:cNvSpPr>
          <p:nvPr/>
        </p:nvSpPr>
        <p:spPr bwMode="auto">
          <a:xfrm>
            <a:off x="289984" y="260352"/>
            <a:ext cx="1056216" cy="792163"/>
          </a:xfrm>
          <a:prstGeom prst="ellipse">
            <a:avLst/>
          </a:prstGeom>
          <a:solidFill>
            <a:schemeClr val="bg1"/>
          </a:solidFill>
          <a:ln w="9525">
            <a:noFill/>
            <a:round/>
            <a:headEnd/>
            <a:tailEnd/>
          </a:ln>
          <a:effectLst/>
        </p:spPr>
        <p:txBody>
          <a:bodyPr wrap="none" anchor="ctr"/>
          <a:lstStyle/>
          <a:p>
            <a:endParaRPr lang="es-ES" sz="1800" dirty="0"/>
          </a:p>
        </p:txBody>
      </p:sp>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t="38806" b="30597"/>
          <a:stretch/>
        </p:blipFill>
        <p:spPr bwMode="auto">
          <a:xfrm>
            <a:off x="47755" y="188640"/>
            <a:ext cx="3840000" cy="62492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7012167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4638"/>
            <a:ext cx="109728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idx="1"/>
          </p:nvPr>
        </p:nvSpPr>
        <p:spPr>
          <a:xfrm>
            <a:off x="623392" y="1556794"/>
            <a:ext cx="109728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54929393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5" y="4406902"/>
            <a:ext cx="10363200" cy="1362075"/>
          </a:xfrm>
          <a:prstGeom prst="rect">
            <a:avLst/>
          </a:prstGeo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5"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Tree>
    <p:extLst>
      <p:ext uri="{BB962C8B-B14F-4D97-AF65-F5344CB8AC3E}">
        <p14:creationId xmlns:p14="http://schemas.microsoft.com/office/powerpoint/2010/main" val="89160880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EC"/>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C"/>
          </a:p>
        </p:txBody>
      </p:sp>
      <p:sp>
        <p:nvSpPr>
          <p:cNvPr id="4" name="Marcador de fecha 3"/>
          <p:cNvSpPr>
            <a:spLocks noGrp="1"/>
          </p:cNvSpPr>
          <p:nvPr>
            <p:ph type="dt" sz="half" idx="10"/>
          </p:nvPr>
        </p:nvSpPr>
        <p:spPr/>
        <p:txBody>
          <a:bodyPr/>
          <a:lstStyle/>
          <a:p>
            <a:fld id="{7ABC8848-8C3C-9E43-A2DC-5A411351B98F}" type="datetimeFigureOut">
              <a:rPr lang="es-EC" smtClean="0"/>
              <a:t>22/11/2022</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8E235865-5747-574D-91B8-C93E4E23EA43}" type="slidenum">
              <a:rPr lang="es-EC" smtClean="0"/>
              <a:t>‹Nº›</a:t>
            </a:fld>
            <a:endParaRPr lang="es-EC"/>
          </a:p>
        </p:txBody>
      </p:sp>
    </p:spTree>
    <p:extLst>
      <p:ext uri="{BB962C8B-B14F-4D97-AF65-F5344CB8AC3E}">
        <p14:creationId xmlns:p14="http://schemas.microsoft.com/office/powerpoint/2010/main" val="23881971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4638"/>
            <a:ext cx="109728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sz="half" idx="1"/>
          </p:nvPr>
        </p:nvSpPr>
        <p:spPr>
          <a:xfrm>
            <a:off x="609601" y="1600202"/>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2"/>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50864765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4638"/>
            <a:ext cx="10972800" cy="1143000"/>
          </a:xfrm>
          <a:prstGeom prst="rect">
            <a:avLst/>
          </a:prstGeo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7"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7"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54079071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4638"/>
            <a:ext cx="10972800" cy="1143000"/>
          </a:xfrm>
          <a:prstGeom prst="rect">
            <a:avLst/>
          </a:prstGeom>
        </p:spPr>
        <p:txBody>
          <a:bodyPr/>
          <a:lstStyle/>
          <a:p>
            <a:r>
              <a:rPr lang="es-ES"/>
              <a:t>Haga clic para modificar el estilo de título del patrón</a:t>
            </a:r>
          </a:p>
        </p:txBody>
      </p:sp>
    </p:spTree>
    <p:extLst>
      <p:ext uri="{BB962C8B-B14F-4D97-AF65-F5344CB8AC3E}">
        <p14:creationId xmlns:p14="http://schemas.microsoft.com/office/powerpoint/2010/main" val="195722781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637531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3050"/>
            <a:ext cx="4011084" cy="1162050"/>
          </a:xfrm>
          <a:prstGeom prst="rect">
            <a:avLst/>
          </a:prstGeo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4" y="273052"/>
            <a:ext cx="6815666"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0" y="1435102"/>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38487399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a:prstGeom prst="rect">
            <a:avLst/>
          </a:prstGeo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s-ES" dirty="0"/>
          </a:p>
        </p:txBody>
      </p:sp>
      <p:sp>
        <p:nvSpPr>
          <p:cNvPr id="4" name="3 Marcador de texto"/>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428369624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4638"/>
            <a:ext cx="10972800" cy="1143000"/>
          </a:xfrm>
          <a:prstGeom prst="rect">
            <a:avLst/>
          </a:prstGeom>
        </p:spPr>
        <p:txBody>
          <a:bodyPr/>
          <a:lstStyle/>
          <a:p>
            <a:r>
              <a:rPr lang="es-ES"/>
              <a:t>Haga clic para modificar el estilo de título del patrón</a:t>
            </a:r>
          </a:p>
        </p:txBody>
      </p:sp>
      <p:sp>
        <p:nvSpPr>
          <p:cNvPr id="3" name="2 Marcador de texto vertical"/>
          <p:cNvSpPr>
            <a:spLocks noGrp="1"/>
          </p:cNvSpPr>
          <p:nvPr>
            <p:ph type="body" orient="vert" idx="1"/>
          </p:nvPr>
        </p:nvSpPr>
        <p:spPr>
          <a:xfrm>
            <a:off x="609601" y="1600202"/>
            <a:ext cx="109728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387794034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40"/>
            <a:ext cx="2743200" cy="5851525"/>
          </a:xfrm>
          <a:prstGeom prst="rect">
            <a:avLst/>
          </a:prstGeo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1" y="274640"/>
            <a:ext cx="80264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306812193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1_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4F8ADE-4D41-46F2-88BF-4888F1291FB6}"/>
              </a:ext>
            </a:extLst>
          </p:cNvPr>
          <p:cNvSpPr>
            <a:spLocks noGrp="1"/>
          </p:cNvSpPr>
          <p:nvPr>
            <p:ph type="ctrTitle"/>
          </p:nvPr>
        </p:nvSpPr>
        <p:spPr>
          <a:xfrm>
            <a:off x="1524001" y="1122363"/>
            <a:ext cx="9144000" cy="2387600"/>
          </a:xfrm>
          <a:prstGeom prst="rect">
            <a:avLst/>
          </a:prstGeom>
        </p:spPr>
        <p:txBody>
          <a:bodyPr anchor="b"/>
          <a:lstStyle>
            <a:lvl1pPr algn="ctr">
              <a:defRPr sz="5999"/>
            </a:lvl1pPr>
          </a:lstStyle>
          <a:p>
            <a:r>
              <a:rPr lang="es-ES"/>
              <a:t>Haga clic para modificar el estilo de título del patrón</a:t>
            </a:r>
            <a:endParaRPr lang="es-EC"/>
          </a:p>
        </p:txBody>
      </p:sp>
      <p:sp>
        <p:nvSpPr>
          <p:cNvPr id="3" name="Subtítulo 2">
            <a:extLst>
              <a:ext uri="{FF2B5EF4-FFF2-40B4-BE49-F238E27FC236}">
                <a16:creationId xmlns:a16="http://schemas.microsoft.com/office/drawing/2014/main" id="{7F569F77-E56B-43B3-AD02-5F47F22C45B9}"/>
              </a:ext>
            </a:extLst>
          </p:cNvPr>
          <p:cNvSpPr>
            <a:spLocks noGrp="1"/>
          </p:cNvSpPr>
          <p:nvPr>
            <p:ph type="subTitle" idx="1"/>
          </p:nvPr>
        </p:nvSpPr>
        <p:spPr>
          <a:xfrm>
            <a:off x="1524001" y="3602038"/>
            <a:ext cx="9144000" cy="1655762"/>
          </a:xfrm>
          <a:prstGeom prst="rect">
            <a:avLst/>
          </a:prstGeo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s-ES"/>
              <a:t>Haga clic para modificar el estilo de subtítulo del patrón</a:t>
            </a:r>
            <a:endParaRPr lang="es-EC"/>
          </a:p>
        </p:txBody>
      </p:sp>
      <p:sp>
        <p:nvSpPr>
          <p:cNvPr id="4" name="Marcador de fecha 3">
            <a:extLst>
              <a:ext uri="{FF2B5EF4-FFF2-40B4-BE49-F238E27FC236}">
                <a16:creationId xmlns:a16="http://schemas.microsoft.com/office/drawing/2014/main" id="{DA607729-3790-47A6-A6A4-9A47E4BE10C6}"/>
              </a:ext>
            </a:extLst>
          </p:cNvPr>
          <p:cNvSpPr>
            <a:spLocks noGrp="1"/>
          </p:cNvSpPr>
          <p:nvPr>
            <p:ph type="dt" sz="half" idx="10"/>
          </p:nvPr>
        </p:nvSpPr>
        <p:spPr>
          <a:xfrm>
            <a:off x="838201" y="6356352"/>
            <a:ext cx="2743200" cy="365125"/>
          </a:xfrm>
          <a:prstGeom prst="rect">
            <a:avLst/>
          </a:prstGeom>
        </p:spPr>
        <p:txBody>
          <a:bodyPr/>
          <a:lstStyle/>
          <a:p>
            <a:fld id="{36D4AF02-D979-4C20-83F9-AE930A260CB8}" type="datetimeFigureOut">
              <a:rPr lang="es-EC" smtClean="0"/>
              <a:t>22/11/2022</a:t>
            </a:fld>
            <a:endParaRPr lang="es-EC"/>
          </a:p>
        </p:txBody>
      </p:sp>
      <p:sp>
        <p:nvSpPr>
          <p:cNvPr id="5" name="Marcador de pie de página 4">
            <a:extLst>
              <a:ext uri="{FF2B5EF4-FFF2-40B4-BE49-F238E27FC236}">
                <a16:creationId xmlns:a16="http://schemas.microsoft.com/office/drawing/2014/main" id="{8F7B0993-2849-4AE9-8219-6569B35258C7}"/>
              </a:ext>
            </a:extLst>
          </p:cNvPr>
          <p:cNvSpPr>
            <a:spLocks noGrp="1"/>
          </p:cNvSpPr>
          <p:nvPr>
            <p:ph type="ftr" sz="quarter" idx="11"/>
          </p:nvPr>
        </p:nvSpPr>
        <p:spPr>
          <a:xfrm>
            <a:off x="4038601" y="6356352"/>
            <a:ext cx="4114800" cy="365125"/>
          </a:xfrm>
          <a:prstGeom prst="rect">
            <a:avLst/>
          </a:prstGeom>
        </p:spPr>
        <p:txBody>
          <a:bodyPr/>
          <a:lstStyle/>
          <a:p>
            <a:endParaRPr lang="es-EC"/>
          </a:p>
        </p:txBody>
      </p:sp>
      <p:sp>
        <p:nvSpPr>
          <p:cNvPr id="6" name="Marcador de número de diapositiva 5">
            <a:extLst>
              <a:ext uri="{FF2B5EF4-FFF2-40B4-BE49-F238E27FC236}">
                <a16:creationId xmlns:a16="http://schemas.microsoft.com/office/drawing/2014/main" id="{9DCCA6B1-3165-44B8-8745-9244283581D0}"/>
              </a:ext>
            </a:extLst>
          </p:cNvPr>
          <p:cNvSpPr>
            <a:spLocks noGrp="1"/>
          </p:cNvSpPr>
          <p:nvPr>
            <p:ph type="sldNum" sz="quarter" idx="12"/>
          </p:nvPr>
        </p:nvSpPr>
        <p:spPr>
          <a:xfrm>
            <a:off x="8610600" y="6356352"/>
            <a:ext cx="2743200" cy="365125"/>
          </a:xfrm>
          <a:prstGeom prst="rect">
            <a:avLst/>
          </a:prstGeom>
        </p:spPr>
        <p:txBody>
          <a:bodyPr/>
          <a:lstStyle/>
          <a:p>
            <a:fld id="{33D6235F-C12D-4368-A8B3-A7AC9A92F5DB}" type="slidenum">
              <a:rPr lang="es-EC" smtClean="0"/>
              <a:t>‹Nº›</a:t>
            </a:fld>
            <a:endParaRPr lang="es-EC"/>
          </a:p>
        </p:txBody>
      </p:sp>
    </p:spTree>
    <p:extLst>
      <p:ext uri="{BB962C8B-B14F-4D97-AF65-F5344CB8AC3E}">
        <p14:creationId xmlns:p14="http://schemas.microsoft.com/office/powerpoint/2010/main" val="403031526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contenido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fld id="{7ABC8848-8C3C-9E43-A2DC-5A411351B98F}" type="datetimeFigureOut">
              <a:rPr lang="es-EC" smtClean="0"/>
              <a:t>22/11/2022</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8E235865-5747-574D-91B8-C93E4E23EA43}" type="slidenum">
              <a:rPr lang="es-EC" smtClean="0"/>
              <a:t>‹Nº›</a:t>
            </a:fld>
            <a:endParaRPr lang="es-EC"/>
          </a:p>
        </p:txBody>
      </p:sp>
    </p:spTree>
    <p:extLst>
      <p:ext uri="{BB962C8B-B14F-4D97-AF65-F5344CB8AC3E}">
        <p14:creationId xmlns:p14="http://schemas.microsoft.com/office/powerpoint/2010/main" val="4140356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EC"/>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p:cNvSpPr>
            <a:spLocks noGrp="1"/>
          </p:cNvSpPr>
          <p:nvPr>
            <p:ph type="dt" sz="half" idx="10"/>
          </p:nvPr>
        </p:nvSpPr>
        <p:spPr/>
        <p:txBody>
          <a:bodyPr/>
          <a:lstStyle/>
          <a:p>
            <a:fld id="{7ABC8848-8C3C-9E43-A2DC-5A411351B98F}" type="datetimeFigureOut">
              <a:rPr lang="es-EC" smtClean="0"/>
              <a:t>22/11/2022</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8E235865-5747-574D-91B8-C93E4E23EA43}" type="slidenum">
              <a:rPr lang="es-EC" smtClean="0"/>
              <a:t>‹Nº›</a:t>
            </a:fld>
            <a:endParaRPr lang="es-EC"/>
          </a:p>
        </p:txBody>
      </p:sp>
    </p:spTree>
    <p:extLst>
      <p:ext uri="{BB962C8B-B14F-4D97-AF65-F5344CB8AC3E}">
        <p14:creationId xmlns:p14="http://schemas.microsoft.com/office/powerpoint/2010/main" val="2344107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fecha 4"/>
          <p:cNvSpPr>
            <a:spLocks noGrp="1"/>
          </p:cNvSpPr>
          <p:nvPr>
            <p:ph type="dt" sz="half" idx="10"/>
          </p:nvPr>
        </p:nvSpPr>
        <p:spPr/>
        <p:txBody>
          <a:bodyPr/>
          <a:lstStyle/>
          <a:p>
            <a:fld id="{7ABC8848-8C3C-9E43-A2DC-5A411351B98F}" type="datetimeFigureOut">
              <a:rPr lang="es-EC" smtClean="0"/>
              <a:t>22/11/2022</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8E235865-5747-574D-91B8-C93E4E23EA43}" type="slidenum">
              <a:rPr lang="es-EC" smtClean="0"/>
              <a:t>‹Nº›</a:t>
            </a:fld>
            <a:endParaRPr lang="es-EC"/>
          </a:p>
        </p:txBody>
      </p:sp>
    </p:spTree>
    <p:extLst>
      <p:ext uri="{BB962C8B-B14F-4D97-AF65-F5344CB8AC3E}">
        <p14:creationId xmlns:p14="http://schemas.microsoft.com/office/powerpoint/2010/main" val="34932855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EC"/>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7" name="Marcador de fecha 6"/>
          <p:cNvSpPr>
            <a:spLocks noGrp="1"/>
          </p:cNvSpPr>
          <p:nvPr>
            <p:ph type="dt" sz="half" idx="10"/>
          </p:nvPr>
        </p:nvSpPr>
        <p:spPr/>
        <p:txBody>
          <a:bodyPr/>
          <a:lstStyle/>
          <a:p>
            <a:fld id="{7ABC8848-8C3C-9E43-A2DC-5A411351B98F}" type="datetimeFigureOut">
              <a:rPr lang="es-EC" smtClean="0"/>
              <a:t>22/11/2022</a:t>
            </a:fld>
            <a:endParaRPr lang="es-EC"/>
          </a:p>
        </p:txBody>
      </p:sp>
      <p:sp>
        <p:nvSpPr>
          <p:cNvPr id="8" name="Marcador de pie de página 7"/>
          <p:cNvSpPr>
            <a:spLocks noGrp="1"/>
          </p:cNvSpPr>
          <p:nvPr>
            <p:ph type="ftr" sz="quarter" idx="11"/>
          </p:nvPr>
        </p:nvSpPr>
        <p:spPr/>
        <p:txBody>
          <a:bodyPr/>
          <a:lstStyle/>
          <a:p>
            <a:endParaRPr lang="es-EC"/>
          </a:p>
        </p:txBody>
      </p:sp>
      <p:sp>
        <p:nvSpPr>
          <p:cNvPr id="9" name="Marcador de número de diapositiva 8"/>
          <p:cNvSpPr>
            <a:spLocks noGrp="1"/>
          </p:cNvSpPr>
          <p:nvPr>
            <p:ph type="sldNum" sz="quarter" idx="12"/>
          </p:nvPr>
        </p:nvSpPr>
        <p:spPr/>
        <p:txBody>
          <a:bodyPr/>
          <a:lstStyle/>
          <a:p>
            <a:fld id="{8E235865-5747-574D-91B8-C93E4E23EA43}" type="slidenum">
              <a:rPr lang="es-EC" smtClean="0"/>
              <a:t>‹Nº›</a:t>
            </a:fld>
            <a:endParaRPr lang="es-EC"/>
          </a:p>
        </p:txBody>
      </p:sp>
    </p:spTree>
    <p:extLst>
      <p:ext uri="{BB962C8B-B14F-4D97-AF65-F5344CB8AC3E}">
        <p14:creationId xmlns:p14="http://schemas.microsoft.com/office/powerpoint/2010/main" val="36781964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fecha 2"/>
          <p:cNvSpPr>
            <a:spLocks noGrp="1"/>
          </p:cNvSpPr>
          <p:nvPr>
            <p:ph type="dt" sz="half" idx="10"/>
          </p:nvPr>
        </p:nvSpPr>
        <p:spPr/>
        <p:txBody>
          <a:bodyPr/>
          <a:lstStyle/>
          <a:p>
            <a:fld id="{7ABC8848-8C3C-9E43-A2DC-5A411351B98F}" type="datetimeFigureOut">
              <a:rPr lang="es-EC" smtClean="0"/>
              <a:t>22/11/2022</a:t>
            </a:fld>
            <a:endParaRPr lang="es-EC"/>
          </a:p>
        </p:txBody>
      </p:sp>
      <p:sp>
        <p:nvSpPr>
          <p:cNvPr id="4" name="Marcador de pie de página 3"/>
          <p:cNvSpPr>
            <a:spLocks noGrp="1"/>
          </p:cNvSpPr>
          <p:nvPr>
            <p:ph type="ftr" sz="quarter" idx="11"/>
          </p:nvPr>
        </p:nvSpPr>
        <p:spPr/>
        <p:txBody>
          <a:bodyPr/>
          <a:lstStyle/>
          <a:p>
            <a:endParaRPr lang="es-EC"/>
          </a:p>
        </p:txBody>
      </p:sp>
      <p:sp>
        <p:nvSpPr>
          <p:cNvPr id="5" name="Marcador de número de diapositiva 4"/>
          <p:cNvSpPr>
            <a:spLocks noGrp="1"/>
          </p:cNvSpPr>
          <p:nvPr>
            <p:ph type="sldNum" sz="quarter" idx="12"/>
          </p:nvPr>
        </p:nvSpPr>
        <p:spPr/>
        <p:txBody>
          <a:bodyPr/>
          <a:lstStyle/>
          <a:p>
            <a:fld id="{8E235865-5747-574D-91B8-C93E4E23EA43}" type="slidenum">
              <a:rPr lang="es-EC" smtClean="0"/>
              <a:t>‹Nº›</a:t>
            </a:fld>
            <a:endParaRPr lang="es-EC"/>
          </a:p>
        </p:txBody>
      </p:sp>
    </p:spTree>
    <p:extLst>
      <p:ext uri="{BB962C8B-B14F-4D97-AF65-F5344CB8AC3E}">
        <p14:creationId xmlns:p14="http://schemas.microsoft.com/office/powerpoint/2010/main" val="14115637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7ABC8848-8C3C-9E43-A2DC-5A411351B98F}" type="datetimeFigureOut">
              <a:rPr lang="es-EC" smtClean="0"/>
              <a:t>22/11/2022</a:t>
            </a:fld>
            <a:endParaRPr lang="es-EC"/>
          </a:p>
        </p:txBody>
      </p:sp>
      <p:sp>
        <p:nvSpPr>
          <p:cNvPr id="3" name="Marcador de pie de página 2"/>
          <p:cNvSpPr>
            <a:spLocks noGrp="1"/>
          </p:cNvSpPr>
          <p:nvPr>
            <p:ph type="ftr" sz="quarter" idx="11"/>
          </p:nvPr>
        </p:nvSpPr>
        <p:spPr/>
        <p:txBody>
          <a:bodyPr/>
          <a:lstStyle/>
          <a:p>
            <a:endParaRPr lang="es-EC"/>
          </a:p>
        </p:txBody>
      </p:sp>
      <p:sp>
        <p:nvSpPr>
          <p:cNvPr id="4" name="Marcador de número de diapositiva 3"/>
          <p:cNvSpPr>
            <a:spLocks noGrp="1"/>
          </p:cNvSpPr>
          <p:nvPr>
            <p:ph type="sldNum" sz="quarter" idx="12"/>
          </p:nvPr>
        </p:nvSpPr>
        <p:spPr/>
        <p:txBody>
          <a:bodyPr/>
          <a:lstStyle/>
          <a:p>
            <a:fld id="{8E235865-5747-574D-91B8-C93E4E23EA43}" type="slidenum">
              <a:rPr lang="es-EC" smtClean="0"/>
              <a:t>‹Nº›</a:t>
            </a:fld>
            <a:endParaRPr lang="es-EC"/>
          </a:p>
        </p:txBody>
      </p:sp>
    </p:spTree>
    <p:extLst>
      <p:ext uri="{BB962C8B-B14F-4D97-AF65-F5344CB8AC3E}">
        <p14:creationId xmlns:p14="http://schemas.microsoft.com/office/powerpoint/2010/main" val="7767072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4.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5.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146304"/>
            <a:ext cx="10972800" cy="617612"/>
          </a:xfrm>
          <a:prstGeom prst="rect">
            <a:avLst/>
          </a:prstGeom>
        </p:spPr>
        <p:txBody>
          <a:bodyPr vert="horz" lIns="91440" tIns="45720" rIns="91440" bIns="45720" rtlCol="0" anchor="ctr">
            <a:noAutofit/>
          </a:bodyPr>
          <a:lstStyle/>
          <a:p>
            <a:pPr lvl="0"/>
            <a:r>
              <a:rPr lang="fr-FR"/>
              <a:t>Modifiez le style du titre</a:t>
            </a:r>
            <a:endParaRPr lang="en-US"/>
          </a:p>
        </p:txBody>
      </p:sp>
      <p:sp>
        <p:nvSpPr>
          <p:cNvPr id="3" name="Espace réservé du texte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15" name="Rectangle 14"/>
          <p:cNvSpPr/>
          <p:nvPr/>
        </p:nvSpPr>
        <p:spPr>
          <a:xfrm rot="5400000">
            <a:off x="11604686" y="5799924"/>
            <a:ext cx="1839158" cy="276999"/>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 Copyright Showeet.com</a:t>
            </a:r>
          </a:p>
        </p:txBody>
      </p:sp>
    </p:spTree>
    <p:extLst>
      <p:ext uri="{BB962C8B-B14F-4D97-AF65-F5344CB8AC3E}">
        <p14:creationId xmlns:p14="http://schemas.microsoft.com/office/powerpoint/2010/main" val="2990092500"/>
      </p:ext>
    </p:extLst>
  </p:cSld>
  <p:clrMap bg1="lt1" tx1="dk1" bg2="lt2" tx2="dk2" accent1="accent1" accent2="accent2" accent3="accent3" accent4="accent4" accent5="accent5" accent6="accent6" hlink="hlink" folHlink="folHlink"/>
  <p:sldLayoutIdLst>
    <p:sldLayoutId id="2147483662" r:id="rId1"/>
    <p:sldLayoutId id="2147483664" r:id="rId2"/>
  </p:sldLayoutIdLst>
  <p:hf hdr="0" ftr="0" dt="0"/>
  <p:txStyles>
    <p:titleStyle>
      <a:lvl1pPr algn="r" defTabSz="914354" rtl="0" eaLnBrk="1" latinLnBrk="0" hangingPunct="1">
        <a:spcBef>
          <a:spcPct val="0"/>
        </a:spcBef>
        <a:buNone/>
        <a:defRPr lang="en-US" sz="4000" b="1" kern="1200" cap="small" normalizeH="0" baseline="0" dirty="0">
          <a:solidFill>
            <a:srgbClr val="2F3A46"/>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342882" indent="-342882" algn="l" defTabSz="914354" rtl="0" eaLnBrk="1" latinLnBrk="0" hangingPunct="1">
        <a:spcBef>
          <a:spcPct val="20000"/>
        </a:spcBef>
        <a:buFont typeface="Arial" pitchFamily="34" charset="0"/>
        <a:buChar char="•"/>
        <a:defRPr sz="3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13" indent="-285737" algn="l" defTabSz="914354" rtl="0" eaLnBrk="1" latinLnBrk="0" hangingPunct="1">
        <a:spcBef>
          <a:spcPct val="20000"/>
        </a:spcBef>
        <a:buFont typeface="Arial"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2942" indent="-228589" algn="l" defTabSz="914354" rtl="0" eaLnBrk="1" latinLnBrk="0" hangingPunct="1">
        <a:spcBef>
          <a:spcPct val="20000"/>
        </a:spcBef>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120" indent="-228589" algn="l" defTabSz="914354" rtl="0" eaLnBrk="1" latinLnBrk="0" hangingPunct="1">
        <a:spcBef>
          <a:spcPct val="20000"/>
        </a:spcBef>
        <a:buFont typeface="Arial"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298" indent="-228589" algn="l" defTabSz="914354" rtl="0" eaLnBrk="1" latinLnBrk="0" hangingPunct="1">
        <a:spcBef>
          <a:spcPct val="20000"/>
        </a:spcBef>
        <a:buFont typeface="Arial"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EC"/>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BC8848-8C3C-9E43-A2DC-5A411351B98F}" type="datetimeFigureOut">
              <a:rPr lang="es-EC" smtClean="0"/>
              <a:t>22/11/2022</a:t>
            </a:fld>
            <a:endParaRPr lang="es-EC"/>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235865-5747-574D-91B8-C93E4E23EA43}" type="slidenum">
              <a:rPr lang="es-EC" smtClean="0"/>
              <a:t>‹Nº›</a:t>
            </a:fld>
            <a:endParaRPr lang="es-EC"/>
          </a:p>
        </p:txBody>
      </p:sp>
    </p:spTree>
    <p:extLst>
      <p:ext uri="{BB962C8B-B14F-4D97-AF65-F5344CB8AC3E}">
        <p14:creationId xmlns:p14="http://schemas.microsoft.com/office/powerpoint/2010/main" val="448071150"/>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1026" name="1 Marcador de título"/>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a:t>Haga clic para modificar el estilo de título del patrón</a:t>
            </a:r>
            <a:endParaRPr lang="es-EC"/>
          </a:p>
        </p:txBody>
      </p:sp>
      <p:sp>
        <p:nvSpPr>
          <p:cNvPr id="1027" name="2 Marcador de texto"/>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ACB417FB-CEFC-4725-8E3E-8FC197A616E1}" type="datetimeFigureOut">
              <a:rPr lang="es-EC">
                <a:solidFill>
                  <a:prstClr val="black">
                    <a:tint val="75000"/>
                  </a:prstClr>
                </a:solidFill>
              </a:rPr>
              <a:pPr>
                <a:defRPr/>
              </a:pPr>
              <a:t>22/11/2022</a:t>
            </a:fld>
            <a:endParaRPr lang="es-EC">
              <a:solidFill>
                <a:prstClr val="black">
                  <a:tint val="75000"/>
                </a:prstClr>
              </a:solidFill>
            </a:endParaRPr>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s-EC">
              <a:solidFill>
                <a:prstClr val="black">
                  <a:tint val="75000"/>
                </a:prstClr>
              </a:solidFill>
            </a:endParaRPr>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CBBBF67F-8AFC-4426-AF20-29EEC125CAAA}" type="slidenum">
              <a:rPr lang="es-EC">
                <a:solidFill>
                  <a:prstClr val="black">
                    <a:tint val="75000"/>
                  </a:prstClr>
                </a:solidFill>
              </a:rPr>
              <a:pPr>
                <a:defRPr/>
              </a:pPr>
              <a:t>‹Nº›</a:t>
            </a:fld>
            <a:endParaRPr lang="es-EC">
              <a:solidFill>
                <a:prstClr val="black">
                  <a:tint val="75000"/>
                </a:prstClr>
              </a:solidFill>
            </a:endParaRPr>
          </a:p>
        </p:txBody>
      </p:sp>
    </p:spTree>
    <p:extLst>
      <p:ext uri="{BB962C8B-B14F-4D97-AF65-F5344CB8AC3E}">
        <p14:creationId xmlns:p14="http://schemas.microsoft.com/office/powerpoint/2010/main" val="365306362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 name="Rectangle 20"/>
          <p:cNvSpPr>
            <a:spLocks noChangeArrowheads="1"/>
          </p:cNvSpPr>
          <p:nvPr/>
        </p:nvSpPr>
        <p:spPr bwMode="auto">
          <a:xfrm>
            <a:off x="1" y="1"/>
            <a:ext cx="12192000" cy="620713"/>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endParaRPr lang="es-ES" sz="1800" dirty="0"/>
          </a:p>
        </p:txBody>
      </p:sp>
      <p:sp>
        <p:nvSpPr>
          <p:cNvPr id="1045" name="Rectangle 21"/>
          <p:cNvSpPr>
            <a:spLocks noChangeArrowheads="1"/>
          </p:cNvSpPr>
          <p:nvPr/>
        </p:nvSpPr>
        <p:spPr bwMode="auto">
          <a:xfrm rot="10800000">
            <a:off x="1" y="6308727"/>
            <a:ext cx="10513484" cy="549275"/>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endParaRPr lang="es-ES" sz="1800" dirty="0"/>
          </a:p>
        </p:txBody>
      </p:sp>
      <p:sp>
        <p:nvSpPr>
          <p:cNvPr id="1047" name="Line 23"/>
          <p:cNvSpPr>
            <a:spLocks noChangeShapeType="1"/>
          </p:cNvSpPr>
          <p:nvPr/>
        </p:nvSpPr>
        <p:spPr bwMode="auto">
          <a:xfrm rot="10800000" flipH="1">
            <a:off x="33867" y="6296025"/>
            <a:ext cx="8879418" cy="0"/>
          </a:xfrm>
          <a:prstGeom prst="line">
            <a:avLst/>
          </a:prstGeom>
          <a:noFill/>
          <a:ln w="38100">
            <a:solidFill>
              <a:srgbClr val="FF0000"/>
            </a:solidFill>
            <a:round/>
            <a:headEnd/>
            <a:tailEnd/>
          </a:ln>
          <a:effectLst/>
        </p:spPr>
        <p:txBody>
          <a:bodyPr/>
          <a:lstStyle/>
          <a:p>
            <a:endParaRPr lang="es-ES" sz="1800" dirty="0"/>
          </a:p>
        </p:txBody>
      </p:sp>
      <p:sp>
        <p:nvSpPr>
          <p:cNvPr id="1048" name="Line 24"/>
          <p:cNvSpPr>
            <a:spLocks noChangeShapeType="1"/>
          </p:cNvSpPr>
          <p:nvPr/>
        </p:nvSpPr>
        <p:spPr bwMode="auto">
          <a:xfrm rot="10800000" flipH="1">
            <a:off x="33867" y="6245225"/>
            <a:ext cx="8879418" cy="0"/>
          </a:xfrm>
          <a:prstGeom prst="line">
            <a:avLst/>
          </a:prstGeom>
          <a:noFill/>
          <a:ln w="38100">
            <a:solidFill>
              <a:srgbClr val="006600"/>
            </a:solidFill>
            <a:round/>
            <a:headEnd/>
            <a:tailEnd/>
          </a:ln>
          <a:effectLst/>
        </p:spPr>
        <p:txBody>
          <a:bodyPr/>
          <a:lstStyle/>
          <a:p>
            <a:endParaRPr lang="es-ES" sz="1800" dirty="0"/>
          </a:p>
        </p:txBody>
      </p:sp>
      <p:pic>
        <p:nvPicPr>
          <p:cNvPr id="7" name="Picture 6"/>
          <p:cNvPicPr>
            <a:picLocks noChangeAspect="1"/>
          </p:cNvPicPr>
          <p:nvPr/>
        </p:nvPicPr>
        <p:blipFill rotWithShape="1">
          <a:blip r:embed="rId14" cstate="print">
            <a:extLst>
              <a:ext uri="{28A0092B-C50C-407E-A947-70E740481C1C}">
                <a14:useLocalDpi xmlns:a14="http://schemas.microsoft.com/office/drawing/2010/main" val="0"/>
              </a:ext>
            </a:extLst>
          </a:blip>
          <a:srcRect l="7594" t="38806" r="7258" b="30597"/>
          <a:stretch/>
        </p:blipFill>
        <p:spPr bwMode="auto">
          <a:xfrm>
            <a:off x="8880310" y="5906861"/>
            <a:ext cx="3269714" cy="62492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8071705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Lst>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xStyles>
    <p:title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eaLnBrk="1" fontAlgn="base" hangingPunct="1">
        <a:spcBef>
          <a:spcPct val="20000"/>
        </a:spcBef>
        <a:spcAft>
          <a:spcPct val="0"/>
        </a:spcAft>
        <a:buChar char="•"/>
        <a:defRPr sz="24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400">
          <a:solidFill>
            <a:schemeClr val="bg1"/>
          </a:solidFill>
          <a:latin typeface="+mn-lt"/>
        </a:defRPr>
      </a:lvl2pPr>
      <a:lvl3pPr marL="1143000" indent="-228600" algn="l" rtl="0" eaLnBrk="1" fontAlgn="base" hangingPunct="1">
        <a:spcBef>
          <a:spcPct val="20000"/>
        </a:spcBef>
        <a:spcAft>
          <a:spcPct val="0"/>
        </a:spcAft>
        <a:buChar char="•"/>
        <a:defRPr sz="2400">
          <a:solidFill>
            <a:schemeClr val="bg1"/>
          </a:solidFill>
          <a:latin typeface="+mn-lt"/>
        </a:defRPr>
      </a:lvl3pPr>
      <a:lvl4pPr marL="1600200" indent="-228600" algn="l" rtl="0" eaLnBrk="1" fontAlgn="base" hangingPunct="1">
        <a:spcBef>
          <a:spcPct val="20000"/>
        </a:spcBef>
        <a:spcAft>
          <a:spcPct val="0"/>
        </a:spcAft>
        <a:buChar char="–"/>
        <a:defRPr sz="2400">
          <a:solidFill>
            <a:schemeClr val="bg1"/>
          </a:solidFill>
          <a:latin typeface="+mn-lt"/>
        </a:defRPr>
      </a:lvl4pPr>
      <a:lvl5pPr marL="2057400" indent="-228600" algn="l" rtl="0" eaLnBrk="1" fontAlgn="base" hangingPunct="1">
        <a:spcBef>
          <a:spcPct val="20000"/>
        </a:spcBef>
        <a:spcAft>
          <a:spcPct val="0"/>
        </a:spcAft>
        <a:buChar char="»"/>
        <a:defRPr sz="2400">
          <a:solidFill>
            <a:schemeClr val="bg1"/>
          </a:solidFill>
          <a:latin typeface="+mn-lt"/>
        </a:defRPr>
      </a:lvl5pPr>
      <a:lvl6pPr marL="2514600" indent="-228600" algn="l" rtl="0" eaLnBrk="1" fontAlgn="base" hangingPunct="1">
        <a:spcBef>
          <a:spcPct val="20000"/>
        </a:spcBef>
        <a:spcAft>
          <a:spcPct val="0"/>
        </a:spcAft>
        <a:buChar char="»"/>
        <a:defRPr sz="2400">
          <a:solidFill>
            <a:schemeClr val="bg1"/>
          </a:solidFill>
          <a:latin typeface="+mn-lt"/>
        </a:defRPr>
      </a:lvl6pPr>
      <a:lvl7pPr marL="2971800" indent="-228600" algn="l" rtl="0" eaLnBrk="1" fontAlgn="base" hangingPunct="1">
        <a:spcBef>
          <a:spcPct val="20000"/>
        </a:spcBef>
        <a:spcAft>
          <a:spcPct val="0"/>
        </a:spcAft>
        <a:buChar char="»"/>
        <a:defRPr sz="2400">
          <a:solidFill>
            <a:schemeClr val="bg1"/>
          </a:solidFill>
          <a:latin typeface="+mn-lt"/>
        </a:defRPr>
      </a:lvl7pPr>
      <a:lvl8pPr marL="3429000" indent="-228600" algn="l" rtl="0" eaLnBrk="1" fontAlgn="base" hangingPunct="1">
        <a:spcBef>
          <a:spcPct val="20000"/>
        </a:spcBef>
        <a:spcAft>
          <a:spcPct val="0"/>
        </a:spcAft>
        <a:buChar char="»"/>
        <a:defRPr sz="2400">
          <a:solidFill>
            <a:schemeClr val="bg1"/>
          </a:solidFill>
          <a:latin typeface="+mn-lt"/>
        </a:defRPr>
      </a:lvl8pPr>
      <a:lvl9pPr marL="3886200" indent="-228600" algn="l" rtl="0" eaLnBrk="1" fontAlgn="base" hangingPunct="1">
        <a:spcBef>
          <a:spcPct val="20000"/>
        </a:spcBef>
        <a:spcAft>
          <a:spcPct val="0"/>
        </a:spcAft>
        <a:buChar char="»"/>
        <a:defRPr sz="2400">
          <a:solidFill>
            <a:schemeClr val="bg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3.png"/><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8.jpeg"/><Relationship Id="rId2" Type="http://schemas.openxmlformats.org/officeDocument/2006/relationships/image" Target="../media/image24.png"/><Relationship Id="rId1" Type="http://schemas.openxmlformats.org/officeDocument/2006/relationships/slideLayout" Target="../slideLayouts/slideLayout28.xml"/><Relationship Id="rId6" Type="http://schemas.openxmlformats.org/officeDocument/2006/relationships/image" Target="../media/image27.jpeg"/><Relationship Id="rId5" Type="http://schemas.microsoft.com/office/2007/relationships/hdphoto" Target="../media/hdphoto1.wdp"/><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4.png"/><Relationship Id="rId1" Type="http://schemas.openxmlformats.org/officeDocument/2006/relationships/slideLayout" Target="../slideLayouts/slideLayout2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2.png"/><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4.png"/><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4.png"/><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4.png"/><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24.png"/><Relationship Id="rId1" Type="http://schemas.openxmlformats.org/officeDocument/2006/relationships/slideLayout" Target="../slideLayouts/slideLayout28.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24.png"/><Relationship Id="rId1" Type="http://schemas.openxmlformats.org/officeDocument/2006/relationships/slideLayout" Target="../slideLayouts/slideLayout28.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24.png"/><Relationship Id="rId1" Type="http://schemas.openxmlformats.org/officeDocument/2006/relationships/slideLayout" Target="../slideLayouts/slideLayout28.xml"/><Relationship Id="rId5" Type="http://schemas.openxmlformats.org/officeDocument/2006/relationships/image" Target="../media/image40.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4.png"/><Relationship Id="rId1" Type="http://schemas.openxmlformats.org/officeDocument/2006/relationships/slideLayout" Target="../slideLayouts/slideLayout28.xml"/><Relationship Id="rId5" Type="http://schemas.openxmlformats.org/officeDocument/2006/relationships/image" Target="../media/image43.jpe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4.png"/><Relationship Id="rId1" Type="http://schemas.openxmlformats.org/officeDocument/2006/relationships/slideLayout" Target="../slideLayouts/slideLayout28.xml"/><Relationship Id="rId5" Type="http://schemas.openxmlformats.org/officeDocument/2006/relationships/image" Target="../media/image46.png"/><Relationship Id="rId4" Type="http://schemas.openxmlformats.org/officeDocument/2006/relationships/image" Target="../media/image45.jpe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4.png"/><Relationship Id="rId1" Type="http://schemas.openxmlformats.org/officeDocument/2006/relationships/slideLayout" Target="../slideLayouts/slideLayout28.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4.png"/><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4.png"/><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4.png"/><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4.png"/><Relationship Id="rId1" Type="http://schemas.openxmlformats.org/officeDocument/2006/relationships/slideLayout" Target="../slideLayouts/slideLayout28.xml"/><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4.png"/><Relationship Id="rId1" Type="http://schemas.openxmlformats.org/officeDocument/2006/relationships/slideLayout" Target="../slideLayouts/slideLayout28.xm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Layout" Target="../diagrams/layout1.xml"/><Relationship Id="rId7" Type="http://schemas.openxmlformats.org/officeDocument/2006/relationships/image" Target="../media/image9.png"/><Relationship Id="rId2" Type="http://schemas.openxmlformats.org/officeDocument/2006/relationships/diagramData" Target="../diagrams/data1.xml"/><Relationship Id="rId1" Type="http://schemas.openxmlformats.org/officeDocument/2006/relationships/slideLayout" Target="../slideLayouts/slideLayout3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4.png"/><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4.png"/><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4.png"/><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4.png"/><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4.png"/><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8.xml"/><Relationship Id="rId1" Type="http://schemas.openxmlformats.org/officeDocument/2006/relationships/video" Target="https://www.youtube.com/embed/C_j2Oyi337w?feature=oembed"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3.png"/><Relationship Id="rId1" Type="http://schemas.openxmlformats.org/officeDocument/2006/relationships/slideLayout" Target="../slideLayouts/slideLayout28.xml"/><Relationship Id="rId5" Type="http://schemas.microsoft.com/office/2007/relationships/hdphoto" Target="../media/hdphoto1.wdp"/><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28.xml"/><Relationship Id="rId6" Type="http://schemas.microsoft.com/office/2007/relationships/hdphoto" Target="../media/hdphoto3.wdp"/><Relationship Id="rId11" Type="http://schemas.openxmlformats.org/officeDocument/2006/relationships/image" Target="../media/image18.png"/><Relationship Id="rId5" Type="http://schemas.openxmlformats.org/officeDocument/2006/relationships/image" Target="../media/image14.png"/><Relationship Id="rId10" Type="http://schemas.openxmlformats.org/officeDocument/2006/relationships/image" Target="../media/image17.jpeg"/><Relationship Id="rId4" Type="http://schemas.microsoft.com/office/2007/relationships/hdphoto" Target="../media/hdphoto2.wdp"/><Relationship Id="rId9" Type="http://schemas.openxmlformats.org/officeDocument/2006/relationships/image" Target="../media/image16.jpeg"/></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0.png"/><Relationship Id="rId1" Type="http://schemas.openxmlformats.org/officeDocument/2006/relationships/slideLayout" Target="../slideLayouts/slideLayout32.xml"/><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Resultado de imagen para bienvenido forma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2056" y="1628800"/>
            <a:ext cx="11778600" cy="3312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59861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56">
            <a:extLst>
              <a:ext uri="{FF2B5EF4-FFF2-40B4-BE49-F238E27FC236}">
                <a16:creationId xmlns:a16="http://schemas.microsoft.com/office/drawing/2014/main" id="{9D1D9347-7D47-45B8-865A-9949A396CAE7}"/>
              </a:ext>
            </a:extLst>
          </p:cNvPr>
          <p:cNvSpPr/>
          <p:nvPr/>
        </p:nvSpPr>
        <p:spPr>
          <a:xfrm>
            <a:off x="0" y="0"/>
            <a:ext cx="12189460" cy="619760"/>
          </a:xfrm>
          <a:prstGeom prst="rect">
            <a:avLst/>
          </a:prstGeom>
        </p:spPr>
        <p:txBody>
          <a:bodyPr/>
          <a:lstStyle/>
          <a:p>
            <a:pPr algn="r" fontAlgn="base">
              <a:spcBef>
                <a:spcPct val="0"/>
              </a:spcBef>
              <a:spcAft>
                <a:spcPct val="0"/>
              </a:spcAft>
            </a:pPr>
            <a:r>
              <a:rPr lang="es-ES" sz="3200" b="1" i="1" dirty="0">
                <a:solidFill>
                  <a:srgbClr val="002060"/>
                </a:solidFill>
                <a:effectLst>
                  <a:outerShdw blurRad="38100" dist="38100" dir="2700000" algn="tl">
                    <a:srgbClr val="C0C0C0"/>
                  </a:outerShdw>
                </a:effectLst>
                <a:latin typeface="+mj-lt"/>
                <a:ea typeface="+mj-ea"/>
                <a:cs typeface="+mj-cs"/>
              </a:rPr>
              <a:t>OBJETIVOS</a:t>
            </a:r>
            <a:endParaRPr lang="es-EC" sz="3200" b="1" i="1" dirty="0">
              <a:solidFill>
                <a:srgbClr val="002060"/>
              </a:solidFill>
              <a:effectLst>
                <a:outerShdw blurRad="38100" dist="38100" dir="2700000" algn="tl">
                  <a:srgbClr val="C0C0C0"/>
                </a:outerShdw>
              </a:effectLst>
              <a:latin typeface="+mj-lt"/>
              <a:ea typeface="+mj-ea"/>
              <a:cs typeface="+mj-cs"/>
            </a:endParaRPr>
          </a:p>
        </p:txBody>
      </p:sp>
      <p:sp>
        <p:nvSpPr>
          <p:cNvPr id="5" name="object 33">
            <a:extLst>
              <a:ext uri="{FF2B5EF4-FFF2-40B4-BE49-F238E27FC236}">
                <a16:creationId xmlns:a16="http://schemas.microsoft.com/office/drawing/2014/main" id="{D5F59DAD-C5EC-A15B-F48F-C59F880DB1BD}"/>
              </a:ext>
            </a:extLst>
          </p:cNvPr>
          <p:cNvSpPr/>
          <p:nvPr/>
        </p:nvSpPr>
        <p:spPr>
          <a:xfrm>
            <a:off x="808074" y="1796901"/>
            <a:ext cx="2806996" cy="2144077"/>
          </a:xfrm>
          <a:prstGeom prst="roundRect">
            <a:avLst>
              <a:gd name="adj" fmla="val 9608"/>
            </a:avLst>
          </a:prstGeom>
          <a:ln w="28575">
            <a:solidFill>
              <a:srgbClr val="17A388"/>
            </a:solidFill>
          </a:ln>
        </p:spPr>
        <p:txBody>
          <a:bodyPr wrap="square" lIns="0" tIns="0" rIns="0" bIns="0" rtlCol="0">
            <a:noAutofit/>
          </a:bodyPr>
          <a:lstStyle/>
          <a:p>
            <a:endParaRPr/>
          </a:p>
        </p:txBody>
      </p:sp>
      <p:sp>
        <p:nvSpPr>
          <p:cNvPr id="7" name="object 17">
            <a:extLst>
              <a:ext uri="{FF2B5EF4-FFF2-40B4-BE49-F238E27FC236}">
                <a16:creationId xmlns:a16="http://schemas.microsoft.com/office/drawing/2014/main" id="{5C2698EC-45AF-A1D7-8BC7-DA61E2E509B3}"/>
              </a:ext>
            </a:extLst>
          </p:cNvPr>
          <p:cNvSpPr txBox="1"/>
          <p:nvPr/>
        </p:nvSpPr>
        <p:spPr>
          <a:xfrm>
            <a:off x="916693" y="1495284"/>
            <a:ext cx="2797489" cy="353998"/>
          </a:xfrm>
          <a:prstGeom prst="rect">
            <a:avLst/>
          </a:prstGeom>
        </p:spPr>
        <p:txBody>
          <a:bodyPr wrap="square" lIns="0" tIns="0" rIns="0" bIns="0" rtlCol="0">
            <a:noAutofit/>
          </a:bodyPr>
          <a:lstStyle/>
          <a:p>
            <a:pPr marL="12700">
              <a:lnSpc>
                <a:spcPts val="1735"/>
              </a:lnSpc>
              <a:spcBef>
                <a:spcPts val="86"/>
              </a:spcBef>
            </a:pPr>
            <a:r>
              <a:rPr sz="2000" b="1" dirty="0">
                <a:solidFill>
                  <a:schemeClr val="accent1">
                    <a:lumMod val="75000"/>
                  </a:schemeClr>
                </a:solidFill>
                <a:latin typeface="Arial"/>
                <a:cs typeface="Arial"/>
              </a:rPr>
              <a:t>OB</a:t>
            </a:r>
            <a:r>
              <a:rPr sz="2000" b="1" spc="-9" dirty="0">
                <a:solidFill>
                  <a:schemeClr val="accent1">
                    <a:lumMod val="75000"/>
                  </a:schemeClr>
                </a:solidFill>
                <a:latin typeface="Arial"/>
                <a:cs typeface="Arial"/>
              </a:rPr>
              <a:t>J</a:t>
            </a:r>
            <a:r>
              <a:rPr sz="2000" b="1" spc="-4" dirty="0">
                <a:solidFill>
                  <a:schemeClr val="accent1">
                    <a:lumMod val="75000"/>
                  </a:schemeClr>
                </a:solidFill>
                <a:latin typeface="Arial"/>
                <a:cs typeface="Arial"/>
              </a:rPr>
              <a:t>E</a:t>
            </a:r>
            <a:r>
              <a:rPr sz="2000" b="1" dirty="0">
                <a:solidFill>
                  <a:schemeClr val="accent1">
                    <a:lumMod val="75000"/>
                  </a:schemeClr>
                </a:solidFill>
                <a:latin typeface="Arial"/>
                <a:cs typeface="Arial"/>
              </a:rPr>
              <a:t>TI</a:t>
            </a:r>
            <a:r>
              <a:rPr sz="2000" b="1" spc="-9" dirty="0">
                <a:solidFill>
                  <a:schemeClr val="accent1">
                    <a:lumMod val="75000"/>
                  </a:schemeClr>
                </a:solidFill>
                <a:latin typeface="Arial"/>
                <a:cs typeface="Arial"/>
              </a:rPr>
              <a:t>V</a:t>
            </a:r>
            <a:r>
              <a:rPr sz="2000" b="1" dirty="0">
                <a:solidFill>
                  <a:schemeClr val="accent1">
                    <a:lumMod val="75000"/>
                  </a:schemeClr>
                </a:solidFill>
                <a:latin typeface="Arial"/>
                <a:cs typeface="Arial"/>
              </a:rPr>
              <a:t>O</a:t>
            </a:r>
            <a:r>
              <a:rPr sz="2000" b="1" spc="29" dirty="0">
                <a:solidFill>
                  <a:schemeClr val="accent1">
                    <a:lumMod val="75000"/>
                  </a:schemeClr>
                </a:solidFill>
                <a:latin typeface="Arial"/>
                <a:cs typeface="Arial"/>
              </a:rPr>
              <a:t> </a:t>
            </a:r>
            <a:r>
              <a:rPr sz="2000" b="1" dirty="0">
                <a:solidFill>
                  <a:schemeClr val="accent1">
                    <a:lumMod val="75000"/>
                  </a:schemeClr>
                </a:solidFill>
                <a:latin typeface="Arial"/>
                <a:cs typeface="Arial"/>
              </a:rPr>
              <a:t>G</a:t>
            </a:r>
            <a:r>
              <a:rPr sz="2000" b="1" spc="-9" dirty="0">
                <a:solidFill>
                  <a:schemeClr val="accent1">
                    <a:lumMod val="75000"/>
                  </a:schemeClr>
                </a:solidFill>
                <a:latin typeface="Arial"/>
                <a:cs typeface="Arial"/>
              </a:rPr>
              <a:t>E</a:t>
            </a:r>
            <a:r>
              <a:rPr sz="2000" b="1" spc="4" dirty="0">
                <a:solidFill>
                  <a:schemeClr val="accent1">
                    <a:lumMod val="75000"/>
                  </a:schemeClr>
                </a:solidFill>
                <a:latin typeface="Arial"/>
                <a:cs typeface="Arial"/>
              </a:rPr>
              <a:t>N</a:t>
            </a:r>
            <a:r>
              <a:rPr sz="2000" b="1" spc="-4" dirty="0">
                <a:solidFill>
                  <a:schemeClr val="accent1">
                    <a:lumMod val="75000"/>
                  </a:schemeClr>
                </a:solidFill>
                <a:latin typeface="Arial"/>
                <a:cs typeface="Arial"/>
              </a:rPr>
              <a:t>E</a:t>
            </a:r>
            <a:r>
              <a:rPr sz="2000" b="1" spc="4" dirty="0">
                <a:solidFill>
                  <a:schemeClr val="accent1">
                    <a:lumMod val="75000"/>
                  </a:schemeClr>
                </a:solidFill>
                <a:latin typeface="Arial"/>
                <a:cs typeface="Arial"/>
              </a:rPr>
              <a:t>R</a:t>
            </a:r>
            <a:r>
              <a:rPr sz="2000" b="1" spc="-54" dirty="0">
                <a:solidFill>
                  <a:schemeClr val="accent1">
                    <a:lumMod val="75000"/>
                  </a:schemeClr>
                </a:solidFill>
                <a:latin typeface="Arial"/>
                <a:cs typeface="Arial"/>
              </a:rPr>
              <a:t>A</a:t>
            </a:r>
            <a:r>
              <a:rPr sz="2000" b="1" dirty="0">
                <a:solidFill>
                  <a:schemeClr val="accent1">
                    <a:lumMod val="75000"/>
                  </a:schemeClr>
                </a:solidFill>
                <a:latin typeface="Arial"/>
                <a:cs typeface="Arial"/>
              </a:rPr>
              <a:t>L</a:t>
            </a:r>
            <a:endParaRPr sz="2000" dirty="0">
              <a:solidFill>
                <a:schemeClr val="accent1">
                  <a:lumMod val="75000"/>
                </a:schemeClr>
              </a:solidFill>
              <a:latin typeface="Arial"/>
              <a:cs typeface="Arial"/>
            </a:endParaRPr>
          </a:p>
        </p:txBody>
      </p:sp>
      <p:sp>
        <p:nvSpPr>
          <p:cNvPr id="8" name="object 13">
            <a:extLst>
              <a:ext uri="{FF2B5EF4-FFF2-40B4-BE49-F238E27FC236}">
                <a16:creationId xmlns:a16="http://schemas.microsoft.com/office/drawing/2014/main" id="{FAEBF172-DAFA-A3EE-D49F-97E936FD45B1}"/>
              </a:ext>
            </a:extLst>
          </p:cNvPr>
          <p:cNvSpPr txBox="1"/>
          <p:nvPr/>
        </p:nvSpPr>
        <p:spPr>
          <a:xfrm>
            <a:off x="1121845" y="1933545"/>
            <a:ext cx="2212305" cy="1672007"/>
          </a:xfrm>
          <a:prstGeom prst="rect">
            <a:avLst/>
          </a:prstGeom>
        </p:spPr>
        <p:txBody>
          <a:bodyPr wrap="square" lIns="0" tIns="0" rIns="0" bIns="0" rtlCol="0">
            <a:noAutofit/>
          </a:bodyPr>
          <a:lstStyle/>
          <a:p>
            <a:pPr algn="ctr">
              <a:lnSpc>
                <a:spcPts val="1735"/>
              </a:lnSpc>
              <a:spcBef>
                <a:spcPts val="86"/>
              </a:spcBef>
            </a:pPr>
            <a:r>
              <a:rPr lang="es-ES" sz="2000" dirty="0"/>
              <a:t>Analizar el nivel de inteligencia emocional aplicado en la toma de decisiones de los pilotos operativos de la Fuerza Aérea Ecuatoriana en el año 2022.</a:t>
            </a:r>
            <a:endParaRPr lang="es-EC" sz="2000" b="1" dirty="0">
              <a:latin typeface="Arial"/>
              <a:cs typeface="Arial"/>
            </a:endParaRPr>
          </a:p>
        </p:txBody>
      </p:sp>
      <p:sp>
        <p:nvSpPr>
          <p:cNvPr id="21" name="object 16">
            <a:extLst>
              <a:ext uri="{FF2B5EF4-FFF2-40B4-BE49-F238E27FC236}">
                <a16:creationId xmlns:a16="http://schemas.microsoft.com/office/drawing/2014/main" id="{7CF3A268-F770-F9F4-4D98-34339463DC96}"/>
              </a:ext>
            </a:extLst>
          </p:cNvPr>
          <p:cNvSpPr txBox="1"/>
          <p:nvPr/>
        </p:nvSpPr>
        <p:spPr>
          <a:xfrm>
            <a:off x="5191729" y="1378952"/>
            <a:ext cx="3574766" cy="728761"/>
          </a:xfrm>
          <a:prstGeom prst="round2DiagRect">
            <a:avLst/>
          </a:prstGeom>
          <a:ln w="28575">
            <a:solidFill>
              <a:srgbClr val="00B050"/>
            </a:solidFill>
          </a:ln>
        </p:spPr>
        <p:txBody>
          <a:bodyPr wrap="square" lIns="0" tIns="0" rIns="0" bIns="0" rtlCol="0">
            <a:noAutofit/>
          </a:bodyPr>
          <a:lstStyle>
            <a:defPPr>
              <a:defRPr lang="es-EC"/>
            </a:defPPr>
            <a:lvl1pPr marL="33019" marR="26670">
              <a:lnSpc>
                <a:spcPts val="1530"/>
              </a:lnSpc>
              <a:spcBef>
                <a:spcPts val="76"/>
              </a:spcBef>
              <a:defRPr sz="1600"/>
            </a:lvl1pPr>
          </a:lstStyle>
          <a:p>
            <a:r>
              <a:rPr lang="es-ES" dirty="0"/>
              <a:t>Establecer la relación teórica de la inteligencia emocional con la toma de decisiones aeronáuticas.</a:t>
            </a:r>
            <a:endParaRPr dirty="0"/>
          </a:p>
        </p:txBody>
      </p:sp>
      <p:sp>
        <p:nvSpPr>
          <p:cNvPr id="25" name="object 16">
            <a:extLst>
              <a:ext uri="{FF2B5EF4-FFF2-40B4-BE49-F238E27FC236}">
                <a16:creationId xmlns:a16="http://schemas.microsoft.com/office/drawing/2014/main" id="{AD43EAB9-FA63-19D9-ED02-34FFE52C4475}"/>
              </a:ext>
            </a:extLst>
          </p:cNvPr>
          <p:cNvSpPr txBox="1"/>
          <p:nvPr/>
        </p:nvSpPr>
        <p:spPr>
          <a:xfrm>
            <a:off x="5191729" y="2541470"/>
            <a:ext cx="3612536" cy="1064082"/>
          </a:xfrm>
          <a:prstGeom prst="round2DiagRect">
            <a:avLst/>
          </a:prstGeom>
          <a:ln w="28575">
            <a:solidFill>
              <a:srgbClr val="00B050"/>
            </a:solidFill>
          </a:ln>
        </p:spPr>
        <p:txBody>
          <a:bodyPr wrap="square" lIns="0" tIns="0" rIns="0" bIns="0" rtlCol="0">
            <a:noAutofit/>
          </a:bodyPr>
          <a:lstStyle/>
          <a:p>
            <a:pPr marL="33019" marR="26670">
              <a:lnSpc>
                <a:spcPts val="1530"/>
              </a:lnSpc>
              <a:spcBef>
                <a:spcPts val="76"/>
              </a:spcBef>
            </a:pPr>
            <a:r>
              <a:rPr lang="es-ES" sz="1600" dirty="0"/>
              <a:t>Realizar el diagnóstico de la inteligencia emocional en la toma de decisiones aeronáuticas a los pilotos operativos de la Fuerza Aérea Ecuatoriana.</a:t>
            </a:r>
            <a:endParaRPr sz="1600" dirty="0">
              <a:latin typeface="Arial"/>
              <a:cs typeface="Arial"/>
            </a:endParaRPr>
          </a:p>
        </p:txBody>
      </p:sp>
      <p:sp>
        <p:nvSpPr>
          <p:cNvPr id="26" name="object 16">
            <a:extLst>
              <a:ext uri="{FF2B5EF4-FFF2-40B4-BE49-F238E27FC236}">
                <a16:creationId xmlns:a16="http://schemas.microsoft.com/office/drawing/2014/main" id="{F8311C77-4C37-8BF1-4CF4-DB669DE357B4}"/>
              </a:ext>
            </a:extLst>
          </p:cNvPr>
          <p:cNvSpPr txBox="1"/>
          <p:nvPr/>
        </p:nvSpPr>
        <p:spPr>
          <a:xfrm>
            <a:off x="5153959" y="4157152"/>
            <a:ext cx="3612536" cy="1261063"/>
          </a:xfrm>
          <a:prstGeom prst="round2DiagRect">
            <a:avLst/>
          </a:prstGeom>
          <a:ln w="28575">
            <a:solidFill>
              <a:srgbClr val="00B050"/>
            </a:solidFill>
          </a:ln>
        </p:spPr>
        <p:txBody>
          <a:bodyPr wrap="square" lIns="0" tIns="0" rIns="0" bIns="0" rtlCol="0">
            <a:noAutofit/>
          </a:bodyPr>
          <a:lstStyle/>
          <a:p>
            <a:pPr marL="33019" marR="26670">
              <a:lnSpc>
                <a:spcPts val="1530"/>
              </a:lnSpc>
              <a:spcBef>
                <a:spcPts val="76"/>
              </a:spcBef>
            </a:pPr>
            <a:r>
              <a:rPr lang="es-ES" sz="1600" dirty="0"/>
              <a:t>Realizar una propuesta de plan de acción y mejora del manejo de la Inteligencia Emocional frente a la toma de decisiones aeronáuticas para pilotos de la Fuerza Aérea Ecuatoriana. </a:t>
            </a:r>
            <a:endParaRPr sz="1600" dirty="0">
              <a:latin typeface="Arial"/>
              <a:cs typeface="Arial"/>
            </a:endParaRPr>
          </a:p>
        </p:txBody>
      </p:sp>
      <p:sp>
        <p:nvSpPr>
          <p:cNvPr id="28" name="object 18">
            <a:extLst>
              <a:ext uri="{FF2B5EF4-FFF2-40B4-BE49-F238E27FC236}">
                <a16:creationId xmlns:a16="http://schemas.microsoft.com/office/drawing/2014/main" id="{F4F75EBA-5A8C-A6B2-C4CB-D089D5CC6015}"/>
              </a:ext>
            </a:extLst>
          </p:cNvPr>
          <p:cNvSpPr txBox="1"/>
          <p:nvPr/>
        </p:nvSpPr>
        <p:spPr>
          <a:xfrm>
            <a:off x="9930809" y="1796901"/>
            <a:ext cx="1588379" cy="211523"/>
          </a:xfrm>
          <a:prstGeom prst="rect">
            <a:avLst/>
          </a:prstGeom>
        </p:spPr>
        <p:txBody>
          <a:bodyPr wrap="square" lIns="0" tIns="0" rIns="0" bIns="0" rtlCol="0">
            <a:noAutofit/>
          </a:bodyPr>
          <a:lstStyle>
            <a:defPPr>
              <a:defRPr lang="es-EC"/>
            </a:defPPr>
            <a:lvl1pPr marL="12700">
              <a:lnSpc>
                <a:spcPts val="1735"/>
              </a:lnSpc>
              <a:spcBef>
                <a:spcPts val="86"/>
              </a:spcBef>
              <a:defRPr sz="2000" b="1" spc="-4">
                <a:solidFill>
                  <a:schemeClr val="accent1">
                    <a:lumMod val="75000"/>
                  </a:schemeClr>
                </a:solidFill>
                <a:latin typeface="Arial"/>
                <a:cs typeface="Arial"/>
              </a:defRPr>
            </a:lvl1pPr>
          </a:lstStyle>
          <a:p>
            <a:r>
              <a:rPr dirty="0"/>
              <a:t>HIPÓTESIS</a:t>
            </a:r>
          </a:p>
        </p:txBody>
      </p:sp>
      <p:sp>
        <p:nvSpPr>
          <p:cNvPr id="29" name="object 17">
            <a:extLst>
              <a:ext uri="{FF2B5EF4-FFF2-40B4-BE49-F238E27FC236}">
                <a16:creationId xmlns:a16="http://schemas.microsoft.com/office/drawing/2014/main" id="{0136E7E5-AD8D-D156-54B2-9B227188DCF0}"/>
              </a:ext>
            </a:extLst>
          </p:cNvPr>
          <p:cNvSpPr txBox="1"/>
          <p:nvPr/>
        </p:nvSpPr>
        <p:spPr>
          <a:xfrm>
            <a:off x="4593460" y="1042488"/>
            <a:ext cx="3574765" cy="393424"/>
          </a:xfrm>
          <a:prstGeom prst="rect">
            <a:avLst/>
          </a:prstGeom>
        </p:spPr>
        <p:txBody>
          <a:bodyPr wrap="square" lIns="0" tIns="0" rIns="0" bIns="0" rtlCol="0">
            <a:noAutofit/>
          </a:bodyPr>
          <a:lstStyle/>
          <a:p>
            <a:pPr marL="12700">
              <a:lnSpc>
                <a:spcPts val="1735"/>
              </a:lnSpc>
              <a:spcBef>
                <a:spcPts val="86"/>
              </a:spcBef>
            </a:pPr>
            <a:r>
              <a:rPr sz="2000" b="1" spc="-4" dirty="0">
                <a:solidFill>
                  <a:schemeClr val="accent1">
                    <a:lumMod val="75000"/>
                  </a:schemeClr>
                </a:solidFill>
                <a:latin typeface="Arial"/>
                <a:cs typeface="Arial"/>
              </a:rPr>
              <a:t>OBJETIVO</a:t>
            </a:r>
            <a:r>
              <a:rPr lang="es-EC" sz="2000" b="1" spc="-4" dirty="0">
                <a:solidFill>
                  <a:schemeClr val="accent1">
                    <a:lumMod val="75000"/>
                  </a:schemeClr>
                </a:solidFill>
                <a:latin typeface="Arial"/>
                <a:cs typeface="Arial"/>
              </a:rPr>
              <a:t>S ESPECÍFICOS</a:t>
            </a:r>
            <a:endParaRPr sz="2000" b="1" spc="-4" dirty="0">
              <a:solidFill>
                <a:schemeClr val="accent1">
                  <a:lumMod val="75000"/>
                </a:schemeClr>
              </a:solidFill>
              <a:latin typeface="Arial"/>
              <a:cs typeface="Arial"/>
            </a:endParaRPr>
          </a:p>
        </p:txBody>
      </p:sp>
      <p:sp>
        <p:nvSpPr>
          <p:cNvPr id="32" name="object 14">
            <a:extLst>
              <a:ext uri="{FF2B5EF4-FFF2-40B4-BE49-F238E27FC236}">
                <a16:creationId xmlns:a16="http://schemas.microsoft.com/office/drawing/2014/main" id="{562BF6F5-1540-6EF3-074A-BA338A165A31}"/>
              </a:ext>
            </a:extLst>
          </p:cNvPr>
          <p:cNvSpPr txBox="1"/>
          <p:nvPr/>
        </p:nvSpPr>
        <p:spPr>
          <a:xfrm>
            <a:off x="9163965" y="2107713"/>
            <a:ext cx="2802927" cy="1064083"/>
          </a:xfrm>
          <a:prstGeom prst="roundRect">
            <a:avLst/>
          </a:prstGeom>
          <a:ln w="38100">
            <a:solidFill>
              <a:schemeClr val="accent4">
                <a:lumMod val="60000"/>
                <a:lumOff val="40000"/>
              </a:schemeClr>
            </a:solidFill>
          </a:ln>
        </p:spPr>
        <p:txBody>
          <a:bodyPr wrap="square" lIns="0" tIns="0" rIns="0" bIns="0" rtlCol="0">
            <a:noAutofit/>
          </a:bodyPr>
          <a:lstStyle/>
          <a:p>
            <a:pPr marL="12700" marR="17967">
              <a:lnSpc>
                <a:spcPts val="1535"/>
              </a:lnSpc>
              <a:spcBef>
                <a:spcPts val="76"/>
              </a:spcBef>
            </a:pPr>
            <a:r>
              <a:rPr sz="1400" b="1" spc="4" dirty="0">
                <a:latin typeface="Arial"/>
                <a:cs typeface="Arial"/>
              </a:rPr>
              <a:t>H</a:t>
            </a:r>
            <a:r>
              <a:rPr sz="1400" b="1" dirty="0">
                <a:latin typeface="Arial"/>
                <a:cs typeface="Arial"/>
              </a:rPr>
              <a:t>1:</a:t>
            </a:r>
            <a:r>
              <a:rPr sz="1400" b="1" spc="-9" dirty="0">
                <a:latin typeface="Arial"/>
                <a:cs typeface="Arial"/>
              </a:rPr>
              <a:t> </a:t>
            </a:r>
            <a:r>
              <a:rPr lang="es-ES" sz="1400" dirty="0"/>
              <a:t>La autorregulación es la principal deficiencia que se presenta en los pilotos operativos dentro de las dimensiones de la inteligencia emocional. </a:t>
            </a:r>
            <a:endParaRPr sz="1400" dirty="0">
              <a:latin typeface="Arial"/>
              <a:cs typeface="Arial"/>
            </a:endParaRPr>
          </a:p>
        </p:txBody>
      </p:sp>
      <p:sp>
        <p:nvSpPr>
          <p:cNvPr id="33" name="object 9">
            <a:extLst>
              <a:ext uri="{FF2B5EF4-FFF2-40B4-BE49-F238E27FC236}">
                <a16:creationId xmlns:a16="http://schemas.microsoft.com/office/drawing/2014/main" id="{E73D4F47-7F4B-E9CB-D9F9-A907DAE1F9B9}"/>
              </a:ext>
            </a:extLst>
          </p:cNvPr>
          <p:cNvSpPr txBox="1"/>
          <p:nvPr/>
        </p:nvSpPr>
        <p:spPr>
          <a:xfrm>
            <a:off x="9163965" y="3381932"/>
            <a:ext cx="2802927" cy="855266"/>
          </a:xfrm>
          <a:prstGeom prst="roundRect">
            <a:avLst/>
          </a:prstGeom>
          <a:ln w="38100">
            <a:solidFill>
              <a:schemeClr val="accent4">
                <a:lumMod val="60000"/>
                <a:lumOff val="40000"/>
              </a:schemeClr>
            </a:solidFill>
          </a:ln>
        </p:spPr>
        <p:txBody>
          <a:bodyPr wrap="square" lIns="0" tIns="0" rIns="0" bIns="0" rtlCol="0">
            <a:noAutofit/>
          </a:bodyPr>
          <a:lstStyle/>
          <a:p>
            <a:pPr marL="12700" marR="17967">
              <a:lnSpc>
                <a:spcPts val="1530"/>
              </a:lnSpc>
              <a:spcBef>
                <a:spcPts val="76"/>
              </a:spcBef>
            </a:pPr>
            <a:r>
              <a:rPr sz="1400" b="1" spc="9" dirty="0">
                <a:latin typeface="Arial"/>
                <a:cs typeface="Arial"/>
              </a:rPr>
              <a:t>H</a:t>
            </a:r>
            <a:r>
              <a:rPr sz="1400" b="1" dirty="0">
                <a:latin typeface="Arial"/>
                <a:cs typeface="Arial"/>
              </a:rPr>
              <a:t>2:</a:t>
            </a:r>
            <a:r>
              <a:rPr sz="1400" b="1" spc="-9" dirty="0">
                <a:latin typeface="Arial"/>
                <a:cs typeface="Arial"/>
              </a:rPr>
              <a:t> </a:t>
            </a:r>
            <a:r>
              <a:rPr lang="es-ES" sz="1400" dirty="0"/>
              <a:t>Las presiones externas generan en los pilotos operativos dificultad en la toma de decisiones.</a:t>
            </a:r>
            <a:endParaRPr sz="1400" dirty="0">
              <a:latin typeface="Arial"/>
              <a:cs typeface="Arial"/>
            </a:endParaRPr>
          </a:p>
        </p:txBody>
      </p:sp>
      <p:pic>
        <p:nvPicPr>
          <p:cNvPr id="39" name="Picture 2" descr="See the source image">
            <a:extLst>
              <a:ext uri="{FF2B5EF4-FFF2-40B4-BE49-F238E27FC236}">
                <a16:creationId xmlns:a16="http://schemas.microsoft.com/office/drawing/2014/main" id="{325D85D6-E494-93DE-0410-7BF86E4E4F3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4444" l="9841" r="94497"/>
                    </a14:imgEffect>
                  </a14:imgLayer>
                </a14:imgProps>
              </a:ext>
              <a:ext uri="{28A0092B-C50C-407E-A947-70E740481C1C}">
                <a14:useLocalDpi xmlns:a14="http://schemas.microsoft.com/office/drawing/2010/main" val="0"/>
              </a:ext>
            </a:extLst>
          </a:blip>
          <a:srcRect l="37707" t="3757" r="7170" b="6011"/>
          <a:stretch/>
        </p:blipFill>
        <p:spPr bwMode="auto">
          <a:xfrm>
            <a:off x="89527" y="4241712"/>
            <a:ext cx="1997887" cy="2616288"/>
          </a:xfrm>
          <a:prstGeom prst="rect">
            <a:avLst/>
          </a:prstGeom>
          <a:noFill/>
          <a:extLst>
            <a:ext uri="{909E8E84-426E-40DD-AFC4-6F175D3DCCD1}">
              <a14:hiddenFill xmlns:a14="http://schemas.microsoft.com/office/drawing/2010/main">
                <a:solidFill>
                  <a:srgbClr val="FFFFFF"/>
                </a:solidFill>
              </a14:hiddenFill>
            </a:ext>
          </a:extLst>
        </p:spPr>
      </p:pic>
      <p:sp>
        <p:nvSpPr>
          <p:cNvPr id="46" name="Rectángulo: esquinas redondeadas 45">
            <a:extLst>
              <a:ext uri="{FF2B5EF4-FFF2-40B4-BE49-F238E27FC236}">
                <a16:creationId xmlns:a16="http://schemas.microsoft.com/office/drawing/2014/main" id="{DDBAE13C-E6EB-479D-3AAC-3DCA4A536F59}"/>
              </a:ext>
            </a:extLst>
          </p:cNvPr>
          <p:cNvSpPr/>
          <p:nvPr/>
        </p:nvSpPr>
        <p:spPr>
          <a:xfrm>
            <a:off x="3781311" y="1378952"/>
            <a:ext cx="1280835" cy="783193"/>
          </a:xfrm>
          <a:prstGeom prst="roundRect">
            <a:avLst/>
          </a:prstGeom>
        </p:spPr>
        <p:style>
          <a:lnRef idx="2">
            <a:schemeClr val="accent4"/>
          </a:lnRef>
          <a:fillRef idx="1">
            <a:schemeClr val="lt1"/>
          </a:fillRef>
          <a:effectRef idx="0">
            <a:schemeClr val="accent4"/>
          </a:effectRef>
          <a:fontRef idx="minor">
            <a:schemeClr val="dk1"/>
          </a:fontRef>
        </p:style>
        <p:txBody>
          <a:bodyPr wrap="none" lIns="91440" tIns="45720" rIns="91440" bIns="45720">
            <a:spAutoFit/>
          </a:bodyPr>
          <a:lstStyle/>
          <a:p>
            <a:pPr algn="ctr"/>
            <a:r>
              <a:rPr lang="es-ES"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OE</a:t>
            </a:r>
            <a:r>
              <a:rPr lang="es-ES" sz="4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1</a:t>
            </a:r>
          </a:p>
        </p:txBody>
      </p:sp>
      <p:sp>
        <p:nvSpPr>
          <p:cNvPr id="48" name="Rectángulo: esquinas redondeadas 47">
            <a:extLst>
              <a:ext uri="{FF2B5EF4-FFF2-40B4-BE49-F238E27FC236}">
                <a16:creationId xmlns:a16="http://schemas.microsoft.com/office/drawing/2014/main" id="{BBB865C8-E2E9-1F12-6365-47B45F078F34}"/>
              </a:ext>
            </a:extLst>
          </p:cNvPr>
          <p:cNvSpPr/>
          <p:nvPr/>
        </p:nvSpPr>
        <p:spPr>
          <a:xfrm>
            <a:off x="3776893" y="2669199"/>
            <a:ext cx="1280835" cy="783193"/>
          </a:xfrm>
          <a:prstGeom prst="roundRect">
            <a:avLst/>
          </a:prstGeom>
        </p:spPr>
        <p:style>
          <a:lnRef idx="2">
            <a:schemeClr val="accent4"/>
          </a:lnRef>
          <a:fillRef idx="1">
            <a:schemeClr val="lt1"/>
          </a:fillRef>
          <a:effectRef idx="0">
            <a:schemeClr val="accent4"/>
          </a:effectRef>
          <a:fontRef idx="minor">
            <a:schemeClr val="dk1"/>
          </a:fontRef>
        </p:style>
        <p:txBody>
          <a:bodyPr wrap="none" lIns="91440" tIns="45720" rIns="91440" bIns="45720">
            <a:spAutoFit/>
          </a:bodyPr>
          <a:lstStyle/>
          <a:p>
            <a:pPr algn="ctr"/>
            <a:r>
              <a:rPr lang="es-ES"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OE2</a:t>
            </a:r>
          </a:p>
        </p:txBody>
      </p:sp>
      <p:sp>
        <p:nvSpPr>
          <p:cNvPr id="49" name="Rectángulo: esquinas redondeadas 48">
            <a:extLst>
              <a:ext uri="{FF2B5EF4-FFF2-40B4-BE49-F238E27FC236}">
                <a16:creationId xmlns:a16="http://schemas.microsoft.com/office/drawing/2014/main" id="{F124F0D1-63A7-4262-14A8-AD1BD88EF46D}"/>
              </a:ext>
            </a:extLst>
          </p:cNvPr>
          <p:cNvSpPr/>
          <p:nvPr/>
        </p:nvSpPr>
        <p:spPr>
          <a:xfrm>
            <a:off x="3727360" y="4396086"/>
            <a:ext cx="1280835" cy="783193"/>
          </a:xfrm>
          <a:prstGeom prst="roundRect">
            <a:avLst/>
          </a:prstGeom>
        </p:spPr>
        <p:style>
          <a:lnRef idx="2">
            <a:schemeClr val="accent4"/>
          </a:lnRef>
          <a:fillRef idx="1">
            <a:schemeClr val="lt1"/>
          </a:fillRef>
          <a:effectRef idx="0">
            <a:schemeClr val="accent4"/>
          </a:effectRef>
          <a:fontRef idx="minor">
            <a:schemeClr val="dk1"/>
          </a:fontRef>
        </p:style>
        <p:txBody>
          <a:bodyPr wrap="none" lIns="91440" tIns="45720" rIns="91440" bIns="45720">
            <a:spAutoFit/>
          </a:bodyPr>
          <a:lstStyle/>
          <a:p>
            <a:pPr algn="ctr"/>
            <a:r>
              <a:rPr lang="es-ES"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OE3</a:t>
            </a:r>
          </a:p>
        </p:txBody>
      </p:sp>
    </p:spTree>
    <p:extLst>
      <p:ext uri="{BB962C8B-B14F-4D97-AF65-F5344CB8AC3E}">
        <p14:creationId xmlns:p14="http://schemas.microsoft.com/office/powerpoint/2010/main" val="29232388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25"/>
          <p:cNvGrpSpPr/>
          <p:nvPr/>
        </p:nvGrpSpPr>
        <p:grpSpPr>
          <a:xfrm>
            <a:off x="96329" y="29226"/>
            <a:ext cx="2429301" cy="807486"/>
            <a:chOff x="95534" y="109182"/>
            <a:chExt cx="2429301" cy="807486"/>
          </a:xfrm>
        </p:grpSpPr>
        <p:pic>
          <p:nvPicPr>
            <p:cNvPr id="9" name="Imagen 26">
              <a:extLst>
                <a:ext uri="{FF2B5EF4-FFF2-40B4-BE49-F238E27FC236}">
                  <a16:creationId xmlns:a16="http://schemas.microsoft.com/office/drawing/2014/main" id="{F423760E-867B-F845-BD70-22A4238927D3}"/>
                </a:ext>
              </a:extLst>
            </p:cNvPr>
            <p:cNvPicPr>
              <a:picLocks noChangeAspect="1"/>
            </p:cNvPicPr>
            <p:nvPr/>
          </p:nvPicPr>
          <p:blipFill>
            <a:blip r:embed="rId2">
              <a:duotone>
                <a:schemeClr val="accent4">
                  <a:shade val="45000"/>
                  <a:satMod val="135000"/>
                </a:schemeClr>
                <a:prstClr val="white"/>
              </a:duotone>
            </a:blip>
            <a:stretch>
              <a:fillRect/>
            </a:stretch>
          </p:blipFill>
          <p:spPr>
            <a:xfrm>
              <a:off x="95534" y="109182"/>
              <a:ext cx="2429301" cy="807486"/>
            </a:xfrm>
            <a:prstGeom prst="rect">
              <a:avLst/>
            </a:prstGeom>
          </p:spPr>
        </p:pic>
        <p:sp>
          <p:nvSpPr>
            <p:cNvPr id="11" name="CuadroTexto 28"/>
            <p:cNvSpPr txBox="1"/>
            <p:nvPr/>
          </p:nvSpPr>
          <p:spPr>
            <a:xfrm>
              <a:off x="928048" y="342025"/>
              <a:ext cx="1596787" cy="523220"/>
            </a:xfrm>
            <a:prstGeom prst="rect">
              <a:avLst/>
            </a:prstGeom>
            <a:noFill/>
          </p:spPr>
          <p:txBody>
            <a:bodyPr wrap="square" rtlCol="0">
              <a:spAutoFit/>
            </a:bodyPr>
            <a:lstStyle/>
            <a:p>
              <a:r>
                <a:rPr lang="es-MX" sz="1400" b="1" dirty="0">
                  <a:solidFill>
                    <a:srgbClr val="000000"/>
                  </a:solidFill>
                  <a:latin typeface="Arial"/>
                </a:rPr>
                <a:t>Estructura</a:t>
              </a:r>
            </a:p>
            <a:p>
              <a:r>
                <a:rPr lang="es-MX" sz="1400" b="1" dirty="0">
                  <a:solidFill>
                    <a:srgbClr val="000000"/>
                  </a:solidFill>
                  <a:latin typeface="Arial"/>
                </a:rPr>
                <a:t>De la Tesis</a:t>
              </a:r>
            </a:p>
          </p:txBody>
        </p:sp>
      </p:grpSp>
      <p:sp>
        <p:nvSpPr>
          <p:cNvPr id="5" name="Título 1">
            <a:extLst>
              <a:ext uri="{FF2B5EF4-FFF2-40B4-BE49-F238E27FC236}">
                <a16:creationId xmlns:a16="http://schemas.microsoft.com/office/drawing/2014/main" id="{AC11A122-A805-4AC4-C64D-3A48731E39D5}"/>
              </a:ext>
            </a:extLst>
          </p:cNvPr>
          <p:cNvSpPr txBox="1">
            <a:spLocks/>
          </p:cNvSpPr>
          <p:nvPr/>
        </p:nvSpPr>
        <p:spPr>
          <a:xfrm>
            <a:off x="779343" y="1713959"/>
            <a:ext cx="9010173" cy="3566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3200" b="1" dirty="0">
                <a:solidFill>
                  <a:srgbClr val="002060"/>
                </a:solidFill>
                <a:latin typeface="Serif"/>
              </a:rPr>
              <a:t>Líneas de investigación</a:t>
            </a:r>
          </a:p>
        </p:txBody>
      </p:sp>
      <p:sp>
        <p:nvSpPr>
          <p:cNvPr id="7" name="CuadroTexto 6">
            <a:extLst>
              <a:ext uri="{FF2B5EF4-FFF2-40B4-BE49-F238E27FC236}">
                <a16:creationId xmlns:a16="http://schemas.microsoft.com/office/drawing/2014/main" id="{D295361B-3E10-BFA3-6301-31EF672FF4BF}"/>
              </a:ext>
            </a:extLst>
          </p:cNvPr>
          <p:cNvSpPr txBox="1"/>
          <p:nvPr/>
        </p:nvSpPr>
        <p:spPr>
          <a:xfrm>
            <a:off x="3257671" y="2461003"/>
            <a:ext cx="8934330" cy="2188548"/>
          </a:xfrm>
          <a:prstGeom prst="rect">
            <a:avLst/>
          </a:prstGeom>
          <a:noFill/>
        </p:spPr>
        <p:txBody>
          <a:bodyPr wrap="square">
            <a:spAutoFit/>
          </a:bodyPr>
          <a:lstStyle>
            <a:defPPr>
              <a:defRPr lang="es-EC"/>
            </a:defPPr>
            <a:lvl1pPr marR="0" algn="just">
              <a:lnSpc>
                <a:spcPct val="107000"/>
              </a:lnSpc>
              <a:spcBef>
                <a:spcPts val="0"/>
              </a:spcBef>
              <a:spcAft>
                <a:spcPts val="800"/>
              </a:spcAft>
              <a:defRPr sz="2400" b="1">
                <a:solidFill>
                  <a:srgbClr val="002060"/>
                </a:solidFill>
                <a:latin typeface="Times New Roman" panose="02020603050405020304" pitchFamily="18" charset="0"/>
                <a:cs typeface="Times New Roman" panose="02020603050405020304" pitchFamily="18" charset="0"/>
              </a:defRPr>
            </a:lvl1pPr>
          </a:lstStyle>
          <a:p>
            <a:r>
              <a:rPr lang="es-EC" sz="2000" dirty="0">
                <a:solidFill>
                  <a:schemeClr val="tx1"/>
                </a:solidFill>
              </a:rPr>
              <a:t>Dominio Institucional – </a:t>
            </a:r>
            <a:r>
              <a:rPr lang="es-EC" sz="2000" b="0" dirty="0">
                <a:solidFill>
                  <a:schemeClr val="tx1"/>
                </a:solidFill>
              </a:rPr>
              <a:t>Seguridad y Defensa</a:t>
            </a:r>
          </a:p>
          <a:p>
            <a:r>
              <a:rPr lang="es-EC" sz="2000" dirty="0">
                <a:solidFill>
                  <a:schemeClr val="tx1"/>
                </a:solidFill>
              </a:rPr>
              <a:t>Campo amplio - </a:t>
            </a:r>
            <a:r>
              <a:rPr lang="es-EC" sz="2000" b="0" dirty="0">
                <a:solidFill>
                  <a:schemeClr val="tx1"/>
                </a:solidFill>
              </a:rPr>
              <a:t>Ciencias sociales y del comportamiento </a:t>
            </a:r>
          </a:p>
          <a:p>
            <a:r>
              <a:rPr lang="es-EC" sz="2000" dirty="0">
                <a:solidFill>
                  <a:schemeClr val="tx1"/>
                </a:solidFill>
              </a:rPr>
              <a:t>Campo especifico - </a:t>
            </a:r>
            <a:r>
              <a:rPr lang="es-EC" sz="2000" b="0" dirty="0">
                <a:solidFill>
                  <a:schemeClr val="tx1"/>
                </a:solidFill>
              </a:rPr>
              <a:t>Ciencias sociales y del comportamiento</a:t>
            </a:r>
          </a:p>
          <a:p>
            <a:r>
              <a:rPr lang="es-EC" sz="2000" dirty="0">
                <a:solidFill>
                  <a:schemeClr val="tx1"/>
                </a:solidFill>
              </a:rPr>
              <a:t>Campo detallado – </a:t>
            </a:r>
            <a:r>
              <a:rPr lang="es-EC" sz="2000" b="0" dirty="0">
                <a:solidFill>
                  <a:schemeClr val="tx1"/>
                </a:solidFill>
              </a:rPr>
              <a:t>Psicología</a:t>
            </a:r>
          </a:p>
          <a:p>
            <a:r>
              <a:rPr lang="es-EC" sz="2000" dirty="0">
                <a:solidFill>
                  <a:schemeClr val="tx1"/>
                </a:solidFill>
              </a:rPr>
              <a:t>Línea de investigación - </a:t>
            </a:r>
            <a:r>
              <a:rPr lang="es-EC" sz="2000" b="0" dirty="0">
                <a:solidFill>
                  <a:schemeClr val="tx1"/>
                </a:solidFill>
              </a:rPr>
              <a:t>Inteligencia emocional</a:t>
            </a:r>
          </a:p>
        </p:txBody>
      </p:sp>
      <p:pic>
        <p:nvPicPr>
          <p:cNvPr id="10" name="Picture 2" descr="See the source image">
            <a:extLst>
              <a:ext uri="{FF2B5EF4-FFF2-40B4-BE49-F238E27FC236}">
                <a16:creationId xmlns:a16="http://schemas.microsoft.com/office/drawing/2014/main" id="{C6575D06-DF1B-5D2C-0B62-66E2693CAD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714" t="29922" r="12638" b="15940"/>
          <a:stretch/>
        </p:blipFill>
        <p:spPr bwMode="auto">
          <a:xfrm>
            <a:off x="1081887" y="2562283"/>
            <a:ext cx="1897497" cy="2062666"/>
          </a:xfrm>
          <a:prstGeom prst="rect">
            <a:avLst/>
          </a:prstGeom>
          <a:noFill/>
          <a:extLst>
            <a:ext uri="{909E8E84-426E-40DD-AFC4-6F175D3DCCD1}">
              <a14:hiddenFill xmlns:a14="http://schemas.microsoft.com/office/drawing/2010/main">
                <a:solidFill>
                  <a:srgbClr val="FFFFFF"/>
                </a:solidFill>
              </a14:hiddenFill>
            </a:ext>
          </a:extLst>
        </p:spPr>
      </p:pic>
      <p:sp>
        <p:nvSpPr>
          <p:cNvPr id="12" name="object 56">
            <a:extLst>
              <a:ext uri="{FF2B5EF4-FFF2-40B4-BE49-F238E27FC236}">
                <a16:creationId xmlns:a16="http://schemas.microsoft.com/office/drawing/2014/main" id="{55517954-107B-FCF1-7E77-B454DCAF76D9}"/>
              </a:ext>
            </a:extLst>
          </p:cNvPr>
          <p:cNvSpPr/>
          <p:nvPr/>
        </p:nvSpPr>
        <p:spPr>
          <a:xfrm>
            <a:off x="0" y="0"/>
            <a:ext cx="12189460" cy="619760"/>
          </a:xfrm>
          <a:prstGeom prst="rect">
            <a:avLst/>
          </a:prstGeom>
        </p:spPr>
        <p:txBody>
          <a:bodyPr/>
          <a:lstStyle/>
          <a:p>
            <a:pPr algn="r" fontAlgn="base">
              <a:spcBef>
                <a:spcPct val="0"/>
              </a:spcBef>
              <a:spcAft>
                <a:spcPct val="0"/>
              </a:spcAft>
            </a:pPr>
            <a:r>
              <a:rPr lang="es-ES" sz="3200" b="1" i="1" dirty="0">
                <a:solidFill>
                  <a:srgbClr val="002060"/>
                </a:solidFill>
                <a:effectLst>
                  <a:outerShdw blurRad="38100" dist="38100" dir="2700000" algn="tl">
                    <a:srgbClr val="C0C0C0"/>
                  </a:outerShdw>
                </a:effectLst>
                <a:latin typeface="+mj-lt"/>
                <a:ea typeface="+mj-ea"/>
                <a:cs typeface="+mj-cs"/>
              </a:rPr>
              <a:t>MARCO TEÓRICO</a:t>
            </a:r>
            <a:endParaRPr lang="es-EC" sz="3200" b="1" i="1" dirty="0">
              <a:solidFill>
                <a:srgbClr val="002060"/>
              </a:solidFill>
              <a:effectLst>
                <a:outerShdw blurRad="38100" dist="38100" dir="2700000" algn="tl">
                  <a:srgbClr val="C0C0C0"/>
                </a:outerShdw>
              </a:effectLst>
              <a:latin typeface="+mj-lt"/>
              <a:ea typeface="+mj-ea"/>
              <a:cs typeface="+mj-cs"/>
            </a:endParaRPr>
          </a:p>
        </p:txBody>
      </p:sp>
    </p:spTree>
    <p:extLst>
      <p:ext uri="{BB962C8B-B14F-4D97-AF65-F5344CB8AC3E}">
        <p14:creationId xmlns:p14="http://schemas.microsoft.com/office/powerpoint/2010/main" val="15301267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25"/>
          <p:cNvGrpSpPr/>
          <p:nvPr/>
        </p:nvGrpSpPr>
        <p:grpSpPr>
          <a:xfrm>
            <a:off x="96329" y="29226"/>
            <a:ext cx="2429301" cy="807486"/>
            <a:chOff x="95534" y="109182"/>
            <a:chExt cx="2429301" cy="807486"/>
          </a:xfrm>
        </p:grpSpPr>
        <p:pic>
          <p:nvPicPr>
            <p:cNvPr id="9" name="Imagen 26">
              <a:extLst>
                <a:ext uri="{FF2B5EF4-FFF2-40B4-BE49-F238E27FC236}">
                  <a16:creationId xmlns:a16="http://schemas.microsoft.com/office/drawing/2014/main" id="{F423760E-867B-F845-BD70-22A4238927D3}"/>
                </a:ext>
              </a:extLst>
            </p:cNvPr>
            <p:cNvPicPr>
              <a:picLocks noChangeAspect="1"/>
            </p:cNvPicPr>
            <p:nvPr/>
          </p:nvPicPr>
          <p:blipFill>
            <a:blip r:embed="rId2">
              <a:duotone>
                <a:schemeClr val="accent4">
                  <a:shade val="45000"/>
                  <a:satMod val="135000"/>
                </a:schemeClr>
                <a:prstClr val="white"/>
              </a:duotone>
            </a:blip>
            <a:stretch>
              <a:fillRect/>
            </a:stretch>
          </p:blipFill>
          <p:spPr>
            <a:xfrm>
              <a:off x="95534" y="109182"/>
              <a:ext cx="2429301" cy="807486"/>
            </a:xfrm>
            <a:prstGeom prst="rect">
              <a:avLst/>
            </a:prstGeom>
          </p:spPr>
        </p:pic>
        <p:sp>
          <p:nvSpPr>
            <p:cNvPr id="11" name="CuadroTexto 28"/>
            <p:cNvSpPr txBox="1"/>
            <p:nvPr/>
          </p:nvSpPr>
          <p:spPr>
            <a:xfrm>
              <a:off x="928048" y="342025"/>
              <a:ext cx="1596787" cy="523220"/>
            </a:xfrm>
            <a:prstGeom prst="rect">
              <a:avLst/>
            </a:prstGeom>
            <a:noFill/>
          </p:spPr>
          <p:txBody>
            <a:bodyPr wrap="square" rtlCol="0">
              <a:spAutoFit/>
            </a:bodyPr>
            <a:lstStyle/>
            <a:p>
              <a:r>
                <a:rPr lang="es-MX" sz="1400" b="1" dirty="0">
                  <a:solidFill>
                    <a:srgbClr val="000000"/>
                  </a:solidFill>
                  <a:latin typeface="Arial"/>
                </a:rPr>
                <a:t>Estructura</a:t>
              </a:r>
            </a:p>
            <a:p>
              <a:r>
                <a:rPr lang="es-MX" sz="1400" b="1" dirty="0">
                  <a:solidFill>
                    <a:srgbClr val="000000"/>
                  </a:solidFill>
                  <a:latin typeface="Arial"/>
                </a:rPr>
                <a:t>De la Tesis</a:t>
              </a:r>
            </a:p>
          </p:txBody>
        </p:sp>
      </p:grpSp>
      <p:sp>
        <p:nvSpPr>
          <p:cNvPr id="12" name="object 56">
            <a:extLst>
              <a:ext uri="{FF2B5EF4-FFF2-40B4-BE49-F238E27FC236}">
                <a16:creationId xmlns:a16="http://schemas.microsoft.com/office/drawing/2014/main" id="{55517954-107B-FCF1-7E77-B454DCAF76D9}"/>
              </a:ext>
            </a:extLst>
          </p:cNvPr>
          <p:cNvSpPr/>
          <p:nvPr/>
        </p:nvSpPr>
        <p:spPr>
          <a:xfrm>
            <a:off x="0" y="0"/>
            <a:ext cx="12189460" cy="619760"/>
          </a:xfrm>
          <a:prstGeom prst="rect">
            <a:avLst/>
          </a:prstGeom>
        </p:spPr>
        <p:txBody>
          <a:bodyPr/>
          <a:lstStyle/>
          <a:p>
            <a:pPr algn="r" fontAlgn="base">
              <a:spcBef>
                <a:spcPct val="0"/>
              </a:spcBef>
              <a:spcAft>
                <a:spcPct val="0"/>
              </a:spcAft>
            </a:pPr>
            <a:r>
              <a:rPr lang="es-ES" sz="3200" b="1" i="1" dirty="0">
                <a:solidFill>
                  <a:srgbClr val="002060"/>
                </a:solidFill>
                <a:effectLst>
                  <a:outerShdw blurRad="38100" dist="38100" dir="2700000" algn="tl">
                    <a:srgbClr val="C0C0C0"/>
                  </a:outerShdw>
                </a:effectLst>
                <a:latin typeface="+mj-lt"/>
                <a:ea typeface="+mj-ea"/>
                <a:cs typeface="+mj-cs"/>
              </a:rPr>
              <a:t>MARCO TEÓRICO</a:t>
            </a:r>
            <a:endParaRPr lang="es-EC" sz="3200" b="1" i="1" dirty="0">
              <a:solidFill>
                <a:srgbClr val="002060"/>
              </a:solidFill>
              <a:effectLst>
                <a:outerShdw blurRad="38100" dist="38100" dir="2700000" algn="tl">
                  <a:srgbClr val="C0C0C0"/>
                </a:outerShdw>
              </a:effectLst>
              <a:latin typeface="+mj-lt"/>
              <a:ea typeface="+mj-ea"/>
              <a:cs typeface="+mj-cs"/>
            </a:endParaRPr>
          </a:p>
        </p:txBody>
      </p:sp>
      <p:grpSp>
        <p:nvGrpSpPr>
          <p:cNvPr id="13" name="Grupo 12">
            <a:extLst>
              <a:ext uri="{FF2B5EF4-FFF2-40B4-BE49-F238E27FC236}">
                <a16:creationId xmlns:a16="http://schemas.microsoft.com/office/drawing/2014/main" id="{B76AFA0B-5D34-0899-9E86-585FFE8AA7B8}"/>
              </a:ext>
            </a:extLst>
          </p:cNvPr>
          <p:cNvGrpSpPr/>
          <p:nvPr/>
        </p:nvGrpSpPr>
        <p:grpSpPr>
          <a:xfrm>
            <a:off x="1727236" y="1877230"/>
            <a:ext cx="2624534" cy="3103539"/>
            <a:chOff x="8744776" y="2733803"/>
            <a:chExt cx="2624534" cy="3103539"/>
          </a:xfrm>
        </p:grpSpPr>
        <p:pic>
          <p:nvPicPr>
            <p:cNvPr id="14" name="Picture 8" descr="See the source image">
              <a:extLst>
                <a:ext uri="{FF2B5EF4-FFF2-40B4-BE49-F238E27FC236}">
                  <a16:creationId xmlns:a16="http://schemas.microsoft.com/office/drawing/2014/main" id="{6683AE25-20C3-5847-5B49-7DCB3DCF73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56" t="-3221" r="10437" b="56572"/>
            <a:stretch/>
          </p:blipFill>
          <p:spPr bwMode="auto">
            <a:xfrm>
              <a:off x="8744776" y="2733803"/>
              <a:ext cx="2624534" cy="126455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See the source image">
              <a:extLst>
                <a:ext uri="{FF2B5EF4-FFF2-40B4-BE49-F238E27FC236}">
                  <a16:creationId xmlns:a16="http://schemas.microsoft.com/office/drawing/2014/main" id="{CAF0F6E1-3C02-FED1-4A28-B78A986FB3B2}"/>
                </a:ext>
              </a:extLst>
            </p:cNvPr>
            <p:cNvPicPr>
              <a:picLocks noChangeAspect="1" noChangeArrowheads="1"/>
            </p:cNvPicPr>
            <p:nvPr/>
          </p:nvPicPr>
          <p:blipFill rotWithShape="1">
            <a:blip r:embed="rId4">
              <a:biLevel thresh="25000"/>
              <a:extLst>
                <a:ext uri="{BEBA8EAE-BF5A-486C-A8C5-ECC9F3942E4B}">
                  <a14:imgProps xmlns:a14="http://schemas.microsoft.com/office/drawing/2010/main">
                    <a14:imgLayer r:embed="rId5">
                      <a14:imgEffect>
                        <a14:backgroundRemoval t="30967" b="93146" l="4000" r="48900"/>
                      </a14:imgEffect>
                    </a14:imgLayer>
                  </a14:imgProps>
                </a:ext>
                <a:ext uri="{28A0092B-C50C-407E-A947-70E740481C1C}">
                  <a14:useLocalDpi xmlns:a14="http://schemas.microsoft.com/office/drawing/2010/main" val="0"/>
                </a:ext>
              </a:extLst>
            </a:blip>
            <a:srcRect l="3568" t="32399" r="49120"/>
            <a:stretch/>
          </p:blipFill>
          <p:spPr bwMode="auto">
            <a:xfrm>
              <a:off x="9316381" y="3996403"/>
              <a:ext cx="1740963" cy="1840939"/>
            </a:xfrm>
            <a:prstGeom prst="rect">
              <a:avLst/>
            </a:prstGeom>
            <a:noFill/>
            <a:extLst>
              <a:ext uri="{909E8E84-426E-40DD-AFC4-6F175D3DCCD1}">
                <a14:hiddenFill xmlns:a14="http://schemas.microsoft.com/office/drawing/2010/main">
                  <a:solidFill>
                    <a:srgbClr val="FFFFFF"/>
                  </a:solidFill>
                </a14:hiddenFill>
              </a:ext>
            </a:extLst>
          </p:spPr>
        </p:pic>
      </p:grpSp>
      <p:pic>
        <p:nvPicPr>
          <p:cNvPr id="2050" name="Picture 2" descr="Ver las imágenes de origen">
            <a:extLst>
              <a:ext uri="{FF2B5EF4-FFF2-40B4-BE49-F238E27FC236}">
                <a16:creationId xmlns:a16="http://schemas.microsoft.com/office/drawing/2014/main" id="{D140CE70-88BF-BE55-74BF-E89C5CEC4D2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7424" t="29375" r="19179" b="35602"/>
          <a:stretch/>
        </p:blipFill>
        <p:spPr bwMode="auto">
          <a:xfrm>
            <a:off x="6044931" y="1148901"/>
            <a:ext cx="2465873" cy="1456658"/>
          </a:xfrm>
          <a:prstGeom prst="rect">
            <a:avLst/>
          </a:prstGeom>
          <a:noFill/>
          <a:extLst>
            <a:ext uri="{909E8E84-426E-40DD-AFC4-6F175D3DCCD1}">
              <a14:hiddenFill xmlns:a14="http://schemas.microsoft.com/office/drawing/2010/main">
                <a:solidFill>
                  <a:srgbClr val="FFFFFF"/>
                </a:solidFill>
              </a14:hiddenFill>
            </a:ext>
          </a:extLst>
        </p:spPr>
      </p:pic>
      <p:sp>
        <p:nvSpPr>
          <p:cNvPr id="16" name="Título 1">
            <a:extLst>
              <a:ext uri="{FF2B5EF4-FFF2-40B4-BE49-F238E27FC236}">
                <a16:creationId xmlns:a16="http://schemas.microsoft.com/office/drawing/2014/main" id="{4E95560A-596E-A91C-1AE0-8EB8B4B53DB9}"/>
              </a:ext>
            </a:extLst>
          </p:cNvPr>
          <p:cNvSpPr txBox="1">
            <a:spLocks/>
          </p:cNvSpPr>
          <p:nvPr/>
        </p:nvSpPr>
        <p:spPr>
          <a:xfrm>
            <a:off x="1954671" y="1520594"/>
            <a:ext cx="2429302" cy="3566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3200" b="1" dirty="0">
                <a:solidFill>
                  <a:srgbClr val="002060"/>
                </a:solidFill>
                <a:latin typeface="Serif"/>
              </a:rPr>
              <a:t>Variables </a:t>
            </a:r>
          </a:p>
        </p:txBody>
      </p:sp>
      <p:pic>
        <p:nvPicPr>
          <p:cNvPr id="2052" name="Picture 4" descr="Ver las imágenes de origen">
            <a:extLst>
              <a:ext uri="{FF2B5EF4-FFF2-40B4-BE49-F238E27FC236}">
                <a16:creationId xmlns:a16="http://schemas.microsoft.com/office/drawing/2014/main" id="{8A74D334-0951-7920-82E6-3BAE4F11DD4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1748" t="16434" r="12408" b="32248"/>
          <a:stretch/>
        </p:blipFill>
        <p:spPr bwMode="auto">
          <a:xfrm>
            <a:off x="5938462" y="3603146"/>
            <a:ext cx="2939610" cy="2099846"/>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Conector: angular 17">
            <a:extLst>
              <a:ext uri="{FF2B5EF4-FFF2-40B4-BE49-F238E27FC236}">
                <a16:creationId xmlns:a16="http://schemas.microsoft.com/office/drawing/2014/main" id="{107C2E31-BC9D-6C15-8207-4D7D9063AEA7}"/>
              </a:ext>
            </a:extLst>
          </p:cNvPr>
          <p:cNvCxnSpPr/>
          <p:nvPr/>
        </p:nvCxnSpPr>
        <p:spPr>
          <a:xfrm flipV="1">
            <a:off x="4351770" y="2156321"/>
            <a:ext cx="1693161" cy="1297172"/>
          </a:xfrm>
          <a:prstGeom prst="bentConnector3">
            <a:avLst>
              <a:gd name="adj1" fmla="val 46860"/>
            </a:avLst>
          </a:prstGeom>
          <a:ln w="19050"/>
        </p:spPr>
        <p:style>
          <a:lnRef idx="1">
            <a:schemeClr val="accent4"/>
          </a:lnRef>
          <a:fillRef idx="0">
            <a:schemeClr val="accent4"/>
          </a:fillRef>
          <a:effectRef idx="0">
            <a:schemeClr val="accent4"/>
          </a:effectRef>
          <a:fontRef idx="minor">
            <a:schemeClr val="tx1"/>
          </a:fontRef>
        </p:style>
      </p:cxnSp>
      <p:cxnSp>
        <p:nvCxnSpPr>
          <p:cNvPr id="19" name="Conector: angular 18">
            <a:extLst>
              <a:ext uri="{FF2B5EF4-FFF2-40B4-BE49-F238E27FC236}">
                <a16:creationId xmlns:a16="http://schemas.microsoft.com/office/drawing/2014/main" id="{13254C07-E466-E484-2F13-4D602256E219}"/>
              </a:ext>
            </a:extLst>
          </p:cNvPr>
          <p:cNvCxnSpPr>
            <a:cxnSpLocks/>
            <a:endCxn id="2052" idx="1"/>
          </p:cNvCxnSpPr>
          <p:nvPr/>
        </p:nvCxnSpPr>
        <p:spPr>
          <a:xfrm>
            <a:off x="4351770" y="3453493"/>
            <a:ext cx="1586692" cy="1199576"/>
          </a:xfrm>
          <a:prstGeom prst="bentConnector3">
            <a:avLst/>
          </a:prstGeom>
          <a:ln w="19050"/>
        </p:spPr>
        <p:style>
          <a:lnRef idx="1">
            <a:schemeClr val="accent4"/>
          </a:lnRef>
          <a:fillRef idx="0">
            <a:schemeClr val="accent4"/>
          </a:fillRef>
          <a:effectRef idx="0">
            <a:schemeClr val="accent4"/>
          </a:effectRef>
          <a:fontRef idx="minor">
            <a:schemeClr val="tx1"/>
          </a:fontRef>
        </p:style>
      </p:cxnSp>
      <p:sp>
        <p:nvSpPr>
          <p:cNvPr id="2" name="Título 1">
            <a:extLst>
              <a:ext uri="{FF2B5EF4-FFF2-40B4-BE49-F238E27FC236}">
                <a16:creationId xmlns:a16="http://schemas.microsoft.com/office/drawing/2014/main" id="{AE43D2BA-8140-CA07-4C80-CAA5072360F8}"/>
              </a:ext>
            </a:extLst>
          </p:cNvPr>
          <p:cNvSpPr txBox="1">
            <a:spLocks/>
          </p:cNvSpPr>
          <p:nvPr/>
        </p:nvSpPr>
        <p:spPr>
          <a:xfrm>
            <a:off x="8510803" y="1698912"/>
            <a:ext cx="3125677" cy="3566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3200" dirty="0">
                <a:solidFill>
                  <a:srgbClr val="00B050"/>
                </a:solidFill>
                <a:latin typeface="Serif"/>
              </a:rPr>
              <a:t>Inteligencia emocional</a:t>
            </a:r>
          </a:p>
        </p:txBody>
      </p:sp>
      <p:sp>
        <p:nvSpPr>
          <p:cNvPr id="5" name="Título 1">
            <a:extLst>
              <a:ext uri="{FF2B5EF4-FFF2-40B4-BE49-F238E27FC236}">
                <a16:creationId xmlns:a16="http://schemas.microsoft.com/office/drawing/2014/main" id="{05B0294C-C8B1-9BA7-0C3A-946E23DBDC65}"/>
              </a:ext>
            </a:extLst>
          </p:cNvPr>
          <p:cNvSpPr txBox="1">
            <a:spLocks/>
          </p:cNvSpPr>
          <p:nvPr/>
        </p:nvSpPr>
        <p:spPr>
          <a:xfrm>
            <a:off x="8610041" y="4190108"/>
            <a:ext cx="3125677" cy="3566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3200" dirty="0">
                <a:solidFill>
                  <a:srgbClr val="FF0000"/>
                </a:solidFill>
                <a:latin typeface="Serif"/>
              </a:rPr>
              <a:t>Toma de decisiones</a:t>
            </a:r>
          </a:p>
        </p:txBody>
      </p:sp>
      <p:sp>
        <p:nvSpPr>
          <p:cNvPr id="4" name="CuadroTexto 3">
            <a:extLst>
              <a:ext uri="{FF2B5EF4-FFF2-40B4-BE49-F238E27FC236}">
                <a16:creationId xmlns:a16="http://schemas.microsoft.com/office/drawing/2014/main" id="{23E982A1-CD3F-9E3E-14B6-52C5A5A36122}"/>
              </a:ext>
            </a:extLst>
          </p:cNvPr>
          <p:cNvSpPr txBox="1"/>
          <p:nvPr/>
        </p:nvSpPr>
        <p:spPr>
          <a:xfrm>
            <a:off x="5019443" y="1832110"/>
            <a:ext cx="1550504" cy="369332"/>
          </a:xfrm>
          <a:prstGeom prst="rect">
            <a:avLst/>
          </a:prstGeom>
          <a:noFill/>
        </p:spPr>
        <p:txBody>
          <a:bodyPr wrap="square">
            <a:spAutoFit/>
          </a:bodyPr>
          <a:lstStyle>
            <a:defPPr>
              <a:defRPr lang="es-EC"/>
            </a:defPPr>
            <a:lvl1pPr>
              <a:defRPr>
                <a:latin typeface="Aldhabi" panose="01000000000000000000" pitchFamily="2" charset="-78"/>
                <a:cs typeface="Aldhabi" panose="01000000000000000000" pitchFamily="2" charset="-78"/>
              </a:defRPr>
            </a:lvl1pPr>
          </a:lstStyle>
          <a:p>
            <a:r>
              <a:rPr lang="es-EC" dirty="0"/>
              <a:t>DEPENDIENTE </a:t>
            </a:r>
          </a:p>
        </p:txBody>
      </p:sp>
      <p:sp>
        <p:nvSpPr>
          <p:cNvPr id="6" name="CuadroTexto 5">
            <a:extLst>
              <a:ext uri="{FF2B5EF4-FFF2-40B4-BE49-F238E27FC236}">
                <a16:creationId xmlns:a16="http://schemas.microsoft.com/office/drawing/2014/main" id="{59EB2E39-2183-19D8-1E22-1E4CE7B7A5A2}"/>
              </a:ext>
            </a:extLst>
          </p:cNvPr>
          <p:cNvSpPr txBox="1"/>
          <p:nvPr/>
        </p:nvSpPr>
        <p:spPr>
          <a:xfrm>
            <a:off x="4851244" y="4595448"/>
            <a:ext cx="1550504" cy="369332"/>
          </a:xfrm>
          <a:prstGeom prst="rect">
            <a:avLst/>
          </a:prstGeom>
          <a:noFill/>
        </p:spPr>
        <p:txBody>
          <a:bodyPr wrap="square">
            <a:spAutoFit/>
          </a:bodyPr>
          <a:lstStyle/>
          <a:p>
            <a:r>
              <a:rPr lang="es-EC" dirty="0">
                <a:latin typeface="Aldhabi" panose="01000000000000000000" pitchFamily="2" charset="-78"/>
                <a:cs typeface="Aldhabi" panose="01000000000000000000" pitchFamily="2" charset="-78"/>
              </a:rPr>
              <a:t>INDEPENDIENTE </a:t>
            </a:r>
          </a:p>
        </p:txBody>
      </p:sp>
    </p:spTree>
    <p:extLst>
      <p:ext uri="{BB962C8B-B14F-4D97-AF65-F5344CB8AC3E}">
        <p14:creationId xmlns:p14="http://schemas.microsoft.com/office/powerpoint/2010/main" val="7427219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25"/>
          <p:cNvGrpSpPr/>
          <p:nvPr/>
        </p:nvGrpSpPr>
        <p:grpSpPr>
          <a:xfrm>
            <a:off x="96329" y="29226"/>
            <a:ext cx="2429301" cy="807486"/>
            <a:chOff x="95534" y="109182"/>
            <a:chExt cx="2429301" cy="807486"/>
          </a:xfrm>
        </p:grpSpPr>
        <p:pic>
          <p:nvPicPr>
            <p:cNvPr id="9" name="Imagen 26">
              <a:extLst>
                <a:ext uri="{FF2B5EF4-FFF2-40B4-BE49-F238E27FC236}">
                  <a16:creationId xmlns:a16="http://schemas.microsoft.com/office/drawing/2014/main" id="{F423760E-867B-F845-BD70-22A4238927D3}"/>
                </a:ext>
              </a:extLst>
            </p:cNvPr>
            <p:cNvPicPr>
              <a:picLocks noChangeAspect="1"/>
            </p:cNvPicPr>
            <p:nvPr/>
          </p:nvPicPr>
          <p:blipFill>
            <a:blip r:embed="rId2">
              <a:duotone>
                <a:schemeClr val="accent4">
                  <a:shade val="45000"/>
                  <a:satMod val="135000"/>
                </a:schemeClr>
                <a:prstClr val="white"/>
              </a:duotone>
            </a:blip>
            <a:stretch>
              <a:fillRect/>
            </a:stretch>
          </p:blipFill>
          <p:spPr>
            <a:xfrm>
              <a:off x="95534" y="109182"/>
              <a:ext cx="2429301" cy="807486"/>
            </a:xfrm>
            <a:prstGeom prst="rect">
              <a:avLst/>
            </a:prstGeom>
          </p:spPr>
        </p:pic>
        <p:sp>
          <p:nvSpPr>
            <p:cNvPr id="11" name="CuadroTexto 28"/>
            <p:cNvSpPr txBox="1"/>
            <p:nvPr/>
          </p:nvSpPr>
          <p:spPr>
            <a:xfrm>
              <a:off x="928048" y="342025"/>
              <a:ext cx="1596787" cy="523220"/>
            </a:xfrm>
            <a:prstGeom prst="rect">
              <a:avLst/>
            </a:prstGeom>
            <a:noFill/>
          </p:spPr>
          <p:txBody>
            <a:bodyPr wrap="square" rtlCol="0">
              <a:spAutoFit/>
            </a:bodyPr>
            <a:lstStyle/>
            <a:p>
              <a:r>
                <a:rPr lang="es-MX" sz="1400" b="1" dirty="0">
                  <a:solidFill>
                    <a:srgbClr val="000000"/>
                  </a:solidFill>
                  <a:latin typeface="Arial"/>
                </a:rPr>
                <a:t>Estructura</a:t>
              </a:r>
            </a:p>
            <a:p>
              <a:r>
                <a:rPr lang="es-MX" sz="1400" b="1" dirty="0">
                  <a:solidFill>
                    <a:srgbClr val="000000"/>
                  </a:solidFill>
                  <a:latin typeface="Arial"/>
                </a:rPr>
                <a:t>De la Tesis</a:t>
              </a:r>
            </a:p>
          </p:txBody>
        </p:sp>
      </p:grpSp>
      <p:sp>
        <p:nvSpPr>
          <p:cNvPr id="12" name="object 56">
            <a:extLst>
              <a:ext uri="{FF2B5EF4-FFF2-40B4-BE49-F238E27FC236}">
                <a16:creationId xmlns:a16="http://schemas.microsoft.com/office/drawing/2014/main" id="{55517954-107B-FCF1-7E77-B454DCAF76D9}"/>
              </a:ext>
            </a:extLst>
          </p:cNvPr>
          <p:cNvSpPr/>
          <p:nvPr/>
        </p:nvSpPr>
        <p:spPr>
          <a:xfrm>
            <a:off x="0" y="0"/>
            <a:ext cx="12189460" cy="619760"/>
          </a:xfrm>
          <a:prstGeom prst="rect">
            <a:avLst/>
          </a:prstGeom>
        </p:spPr>
        <p:txBody>
          <a:bodyPr/>
          <a:lstStyle/>
          <a:p>
            <a:pPr algn="r" fontAlgn="base">
              <a:spcBef>
                <a:spcPct val="0"/>
              </a:spcBef>
              <a:spcAft>
                <a:spcPct val="0"/>
              </a:spcAft>
            </a:pPr>
            <a:r>
              <a:rPr lang="es-ES" sz="3200" b="1" i="1" dirty="0">
                <a:solidFill>
                  <a:srgbClr val="002060"/>
                </a:solidFill>
                <a:effectLst>
                  <a:outerShdw blurRad="38100" dist="38100" dir="2700000" algn="tl">
                    <a:srgbClr val="C0C0C0"/>
                  </a:outerShdw>
                </a:effectLst>
                <a:latin typeface="+mj-lt"/>
                <a:ea typeface="+mj-ea"/>
                <a:cs typeface="+mj-cs"/>
              </a:rPr>
              <a:t>MARCO TEÓRICO</a:t>
            </a:r>
            <a:endParaRPr lang="es-EC" sz="3200" b="1" i="1" dirty="0">
              <a:solidFill>
                <a:srgbClr val="002060"/>
              </a:solidFill>
              <a:effectLst>
                <a:outerShdw blurRad="38100" dist="38100" dir="2700000" algn="tl">
                  <a:srgbClr val="C0C0C0"/>
                </a:outerShdw>
              </a:effectLst>
              <a:latin typeface="+mj-lt"/>
              <a:ea typeface="+mj-ea"/>
              <a:cs typeface="+mj-cs"/>
            </a:endParaRPr>
          </a:p>
        </p:txBody>
      </p:sp>
      <p:sp>
        <p:nvSpPr>
          <p:cNvPr id="16" name="Título 1">
            <a:extLst>
              <a:ext uri="{FF2B5EF4-FFF2-40B4-BE49-F238E27FC236}">
                <a16:creationId xmlns:a16="http://schemas.microsoft.com/office/drawing/2014/main" id="{4E95560A-596E-A91C-1AE0-8EB8B4B53DB9}"/>
              </a:ext>
            </a:extLst>
          </p:cNvPr>
          <p:cNvSpPr txBox="1">
            <a:spLocks/>
          </p:cNvSpPr>
          <p:nvPr/>
        </p:nvSpPr>
        <p:spPr>
          <a:xfrm>
            <a:off x="406653" y="962015"/>
            <a:ext cx="8439084" cy="3566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200" b="1" dirty="0">
                <a:solidFill>
                  <a:srgbClr val="002060"/>
                </a:solidFill>
                <a:latin typeface="Serif"/>
              </a:rPr>
              <a:t>Teoría o teorías en las que se respalda el estudio</a:t>
            </a:r>
            <a:endParaRPr lang="es-EC" sz="3200" b="1" dirty="0">
              <a:solidFill>
                <a:srgbClr val="002060"/>
              </a:solidFill>
              <a:latin typeface="Serif"/>
            </a:endParaRPr>
          </a:p>
        </p:txBody>
      </p:sp>
      <p:graphicFrame>
        <p:nvGraphicFramePr>
          <p:cNvPr id="31" name="Diagrama 30">
            <a:extLst>
              <a:ext uri="{FF2B5EF4-FFF2-40B4-BE49-F238E27FC236}">
                <a16:creationId xmlns:a16="http://schemas.microsoft.com/office/drawing/2014/main" id="{ECF60F93-70D0-B406-18B0-350A275FBB17}"/>
              </a:ext>
            </a:extLst>
          </p:cNvPr>
          <p:cNvGraphicFramePr/>
          <p:nvPr>
            <p:extLst>
              <p:ext uri="{D42A27DB-BD31-4B8C-83A1-F6EECF244321}">
                <p14:modId xmlns:p14="http://schemas.microsoft.com/office/powerpoint/2010/main" val="4066121791"/>
              </p:ext>
            </p:extLst>
          </p:nvPr>
        </p:nvGraphicFramePr>
        <p:xfrm>
          <a:off x="2170224" y="1660907"/>
          <a:ext cx="7654260" cy="31774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CuadroTexto 1">
            <a:extLst>
              <a:ext uri="{FF2B5EF4-FFF2-40B4-BE49-F238E27FC236}">
                <a16:creationId xmlns:a16="http://schemas.microsoft.com/office/drawing/2014/main" id="{A6F4E340-2D34-F0B0-71C8-8C5B76B2B269}"/>
              </a:ext>
            </a:extLst>
          </p:cNvPr>
          <p:cNvSpPr txBox="1"/>
          <p:nvPr/>
        </p:nvSpPr>
        <p:spPr>
          <a:xfrm>
            <a:off x="7401576" y="4129025"/>
            <a:ext cx="2360764" cy="1532334"/>
          </a:xfrm>
          <a:prstGeom prst="roundRect">
            <a:avLst/>
          </a:prstGeom>
          <a:solidFill>
            <a:schemeClr val="accent4">
              <a:lumMod val="20000"/>
              <a:lumOff val="80000"/>
            </a:schemeClr>
          </a:solidFill>
          <a:ln w="38100">
            <a:solidFill>
              <a:schemeClr val="accent1">
                <a:lumMod val="60000"/>
                <a:lumOff val="40000"/>
              </a:schemeClr>
            </a:solidFill>
          </a:ln>
        </p:spPr>
        <p:txBody>
          <a:bodyPr wrap="square">
            <a:spAutoFit/>
          </a:bodyPr>
          <a:lstStyle/>
          <a:p>
            <a:pPr algn="just"/>
            <a:r>
              <a:rPr lang="es-ES" sz="1400" b="0" i="0" dirty="0">
                <a:solidFill>
                  <a:srgbClr val="111111"/>
                </a:solidFill>
                <a:effectLst/>
                <a:latin typeface="Roboto" panose="02000000000000000000" pitchFamily="2" charset="0"/>
              </a:rPr>
              <a:t>El análisis del proceso de elección que realiza el ser humano hacia obtener </a:t>
            </a:r>
            <a:r>
              <a:rPr lang="es-ES" sz="1400" dirty="0">
                <a:solidFill>
                  <a:srgbClr val="111111"/>
                </a:solidFill>
                <a:latin typeface="Roboto" panose="02000000000000000000" pitchFamily="2" charset="0"/>
              </a:rPr>
              <a:t>un mayor beneficio al tomar decisiones.</a:t>
            </a:r>
            <a:endParaRPr lang="es-EC" sz="1400" dirty="0"/>
          </a:p>
        </p:txBody>
      </p:sp>
      <p:sp>
        <p:nvSpPr>
          <p:cNvPr id="3" name="CuadroTexto 2">
            <a:extLst>
              <a:ext uri="{FF2B5EF4-FFF2-40B4-BE49-F238E27FC236}">
                <a16:creationId xmlns:a16="http://schemas.microsoft.com/office/drawing/2014/main" id="{1627ECEA-4895-0166-2CB0-8E8D1BADE3F5}"/>
              </a:ext>
            </a:extLst>
          </p:cNvPr>
          <p:cNvSpPr txBox="1"/>
          <p:nvPr/>
        </p:nvSpPr>
        <p:spPr>
          <a:xfrm>
            <a:off x="4816972" y="4129025"/>
            <a:ext cx="2360764" cy="1293971"/>
          </a:xfrm>
          <a:prstGeom prst="roundRect">
            <a:avLst/>
          </a:prstGeom>
          <a:solidFill>
            <a:schemeClr val="accent4">
              <a:lumMod val="20000"/>
              <a:lumOff val="80000"/>
            </a:schemeClr>
          </a:solidFill>
          <a:ln w="38100">
            <a:solidFill>
              <a:schemeClr val="accent1">
                <a:lumMod val="60000"/>
                <a:lumOff val="40000"/>
              </a:schemeClr>
            </a:solidFill>
          </a:ln>
        </p:spPr>
        <p:txBody>
          <a:bodyPr wrap="square">
            <a:spAutoFit/>
          </a:bodyPr>
          <a:lstStyle/>
          <a:p>
            <a:r>
              <a:rPr lang="es-ES" sz="1400" dirty="0"/>
              <a:t>La importancia del comportamiento organizacional determinado por su entorno.</a:t>
            </a:r>
            <a:endParaRPr lang="es-EC" sz="1400" dirty="0"/>
          </a:p>
        </p:txBody>
      </p:sp>
      <p:sp>
        <p:nvSpPr>
          <p:cNvPr id="4" name="CuadroTexto 3">
            <a:extLst>
              <a:ext uri="{FF2B5EF4-FFF2-40B4-BE49-F238E27FC236}">
                <a16:creationId xmlns:a16="http://schemas.microsoft.com/office/drawing/2014/main" id="{54871635-AF0D-111C-D52B-64844ADB4B8E}"/>
              </a:ext>
            </a:extLst>
          </p:cNvPr>
          <p:cNvSpPr txBox="1"/>
          <p:nvPr/>
        </p:nvSpPr>
        <p:spPr>
          <a:xfrm>
            <a:off x="2232368" y="4059483"/>
            <a:ext cx="2360764" cy="1532334"/>
          </a:xfrm>
          <a:prstGeom prst="roundRect">
            <a:avLst/>
          </a:prstGeom>
          <a:solidFill>
            <a:schemeClr val="accent4">
              <a:lumMod val="20000"/>
              <a:lumOff val="80000"/>
            </a:schemeClr>
          </a:solidFill>
          <a:ln w="38100">
            <a:solidFill>
              <a:schemeClr val="accent1">
                <a:lumMod val="60000"/>
                <a:lumOff val="40000"/>
              </a:schemeClr>
            </a:solidFill>
          </a:ln>
        </p:spPr>
        <p:txBody>
          <a:bodyPr wrap="square">
            <a:spAutoFit/>
          </a:bodyPr>
          <a:lstStyle/>
          <a:p>
            <a:pPr algn="just"/>
            <a:r>
              <a:rPr lang="es-ES" sz="1400" dirty="0"/>
              <a:t>La importancia del ser humano dentro de la organización, en la cual, éste, obtiene mayor bienestar al mantener en buenas relaciones.</a:t>
            </a:r>
            <a:endParaRPr lang="es-EC" sz="1400" dirty="0"/>
          </a:p>
        </p:txBody>
      </p:sp>
      <p:sp>
        <p:nvSpPr>
          <p:cNvPr id="6" name="CuadroTexto 5">
            <a:extLst>
              <a:ext uri="{FF2B5EF4-FFF2-40B4-BE49-F238E27FC236}">
                <a16:creationId xmlns:a16="http://schemas.microsoft.com/office/drawing/2014/main" id="{33F5FA1B-CA93-F1B7-5DAC-5E966CD374C7}"/>
              </a:ext>
            </a:extLst>
          </p:cNvPr>
          <p:cNvSpPr txBox="1"/>
          <p:nvPr/>
        </p:nvSpPr>
        <p:spPr>
          <a:xfrm>
            <a:off x="8072931" y="5640459"/>
            <a:ext cx="1720481" cy="369332"/>
          </a:xfrm>
          <a:prstGeom prst="rect">
            <a:avLst/>
          </a:prstGeom>
          <a:noFill/>
        </p:spPr>
        <p:txBody>
          <a:bodyPr wrap="square">
            <a:spAutoFit/>
          </a:bodyPr>
          <a:lstStyle/>
          <a:p>
            <a:r>
              <a:rPr lang="es-EC" dirty="0"/>
              <a:t>Herbert </a:t>
            </a:r>
            <a:r>
              <a:rPr lang="es-EC" dirty="0" err="1"/>
              <a:t>Simon</a:t>
            </a:r>
            <a:endParaRPr lang="es-EC" dirty="0"/>
          </a:p>
        </p:txBody>
      </p:sp>
      <p:sp>
        <p:nvSpPr>
          <p:cNvPr id="10" name="CuadroTexto 9">
            <a:extLst>
              <a:ext uri="{FF2B5EF4-FFF2-40B4-BE49-F238E27FC236}">
                <a16:creationId xmlns:a16="http://schemas.microsoft.com/office/drawing/2014/main" id="{47B54C6E-377E-46D3-339A-4A84B20240AB}"/>
              </a:ext>
            </a:extLst>
          </p:cNvPr>
          <p:cNvSpPr txBox="1"/>
          <p:nvPr/>
        </p:nvSpPr>
        <p:spPr>
          <a:xfrm>
            <a:off x="2928922" y="5530380"/>
            <a:ext cx="1923996" cy="369332"/>
          </a:xfrm>
          <a:prstGeom prst="rect">
            <a:avLst/>
          </a:prstGeom>
          <a:noFill/>
        </p:spPr>
        <p:txBody>
          <a:bodyPr wrap="square">
            <a:spAutoFit/>
          </a:bodyPr>
          <a:lstStyle>
            <a:defPPr>
              <a:defRPr lang="es-EC"/>
            </a:defPPr>
          </a:lstStyle>
          <a:p>
            <a:r>
              <a:rPr lang="es-EC" dirty="0"/>
              <a:t>Maslow, Skinner</a:t>
            </a:r>
          </a:p>
        </p:txBody>
      </p:sp>
      <p:sp>
        <p:nvSpPr>
          <p:cNvPr id="14" name="CuadroTexto 13">
            <a:extLst>
              <a:ext uri="{FF2B5EF4-FFF2-40B4-BE49-F238E27FC236}">
                <a16:creationId xmlns:a16="http://schemas.microsoft.com/office/drawing/2014/main" id="{8DE9C8FA-2960-DD78-1EEA-9AEC5F783EAA}"/>
              </a:ext>
            </a:extLst>
          </p:cNvPr>
          <p:cNvSpPr txBox="1"/>
          <p:nvPr/>
        </p:nvSpPr>
        <p:spPr>
          <a:xfrm>
            <a:off x="5984081" y="5455793"/>
            <a:ext cx="1305575" cy="369332"/>
          </a:xfrm>
          <a:prstGeom prst="rect">
            <a:avLst/>
          </a:prstGeom>
          <a:noFill/>
        </p:spPr>
        <p:txBody>
          <a:bodyPr wrap="square">
            <a:spAutoFit/>
          </a:bodyPr>
          <a:lstStyle>
            <a:defPPr>
              <a:defRPr lang="es-EC"/>
            </a:defPPr>
          </a:lstStyle>
          <a:p>
            <a:r>
              <a:rPr lang="es-EC" dirty="0"/>
              <a:t>Gordon, J</a:t>
            </a:r>
          </a:p>
        </p:txBody>
      </p:sp>
    </p:spTree>
    <p:extLst>
      <p:ext uri="{BB962C8B-B14F-4D97-AF65-F5344CB8AC3E}">
        <p14:creationId xmlns:p14="http://schemas.microsoft.com/office/powerpoint/2010/main" val="10040953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4B6EFEC-2D90-110E-4FDB-03CBDDF293C8}"/>
              </a:ext>
            </a:extLst>
          </p:cNvPr>
          <p:cNvPicPr>
            <a:picLocks noChangeAspect="1"/>
          </p:cNvPicPr>
          <p:nvPr/>
        </p:nvPicPr>
        <p:blipFill rotWithShape="1">
          <a:blip r:embed="rId2">
            <a:clrChange>
              <a:clrFrom>
                <a:srgbClr val="FFFFFF"/>
              </a:clrFrom>
              <a:clrTo>
                <a:srgbClr val="FFFFFF">
                  <a:alpha val="0"/>
                </a:srgbClr>
              </a:clrTo>
            </a:clrChange>
          </a:blip>
          <a:srcRect l="27907" t="14027" r="19593" b="15194"/>
          <a:stretch/>
        </p:blipFill>
        <p:spPr>
          <a:xfrm>
            <a:off x="2286002" y="785289"/>
            <a:ext cx="7846828" cy="5950578"/>
          </a:xfrm>
          <a:prstGeom prst="rect">
            <a:avLst/>
          </a:prstGeom>
        </p:spPr>
      </p:pic>
      <p:grpSp>
        <p:nvGrpSpPr>
          <p:cNvPr id="8" name="Grupo 25"/>
          <p:cNvGrpSpPr/>
          <p:nvPr/>
        </p:nvGrpSpPr>
        <p:grpSpPr>
          <a:xfrm>
            <a:off x="96329" y="29226"/>
            <a:ext cx="2429301" cy="807486"/>
            <a:chOff x="95534" y="109182"/>
            <a:chExt cx="2429301" cy="807486"/>
          </a:xfrm>
        </p:grpSpPr>
        <p:pic>
          <p:nvPicPr>
            <p:cNvPr id="9" name="Imagen 26">
              <a:extLst>
                <a:ext uri="{FF2B5EF4-FFF2-40B4-BE49-F238E27FC236}">
                  <a16:creationId xmlns:a16="http://schemas.microsoft.com/office/drawing/2014/main" id="{F423760E-867B-F845-BD70-22A4238927D3}"/>
                </a:ext>
              </a:extLst>
            </p:cNvPr>
            <p:cNvPicPr>
              <a:picLocks noChangeAspect="1"/>
            </p:cNvPicPr>
            <p:nvPr/>
          </p:nvPicPr>
          <p:blipFill>
            <a:blip r:embed="rId3">
              <a:duotone>
                <a:schemeClr val="accent4">
                  <a:shade val="45000"/>
                  <a:satMod val="135000"/>
                </a:schemeClr>
                <a:prstClr val="white"/>
              </a:duotone>
            </a:blip>
            <a:stretch>
              <a:fillRect/>
            </a:stretch>
          </p:blipFill>
          <p:spPr>
            <a:xfrm>
              <a:off x="95534" y="109182"/>
              <a:ext cx="2429301" cy="807486"/>
            </a:xfrm>
            <a:prstGeom prst="rect">
              <a:avLst/>
            </a:prstGeom>
          </p:spPr>
        </p:pic>
        <p:sp>
          <p:nvSpPr>
            <p:cNvPr id="11" name="CuadroTexto 28"/>
            <p:cNvSpPr txBox="1"/>
            <p:nvPr/>
          </p:nvSpPr>
          <p:spPr>
            <a:xfrm>
              <a:off x="928048" y="342025"/>
              <a:ext cx="1596787" cy="523220"/>
            </a:xfrm>
            <a:prstGeom prst="rect">
              <a:avLst/>
            </a:prstGeom>
            <a:noFill/>
          </p:spPr>
          <p:txBody>
            <a:bodyPr wrap="square" rtlCol="0">
              <a:spAutoFit/>
            </a:bodyPr>
            <a:lstStyle/>
            <a:p>
              <a:r>
                <a:rPr lang="es-MX" sz="1400" b="1" dirty="0">
                  <a:solidFill>
                    <a:srgbClr val="000000"/>
                  </a:solidFill>
                  <a:latin typeface="Arial"/>
                </a:rPr>
                <a:t>Estructura</a:t>
              </a:r>
            </a:p>
            <a:p>
              <a:r>
                <a:rPr lang="es-MX" sz="1400" b="1" dirty="0">
                  <a:solidFill>
                    <a:srgbClr val="000000"/>
                  </a:solidFill>
                  <a:latin typeface="Arial"/>
                </a:rPr>
                <a:t>De la Tesis</a:t>
              </a:r>
            </a:p>
          </p:txBody>
        </p:sp>
      </p:grpSp>
      <p:sp>
        <p:nvSpPr>
          <p:cNvPr id="12" name="object 56">
            <a:extLst>
              <a:ext uri="{FF2B5EF4-FFF2-40B4-BE49-F238E27FC236}">
                <a16:creationId xmlns:a16="http://schemas.microsoft.com/office/drawing/2014/main" id="{55517954-107B-FCF1-7E77-B454DCAF76D9}"/>
              </a:ext>
            </a:extLst>
          </p:cNvPr>
          <p:cNvSpPr/>
          <p:nvPr/>
        </p:nvSpPr>
        <p:spPr>
          <a:xfrm>
            <a:off x="0" y="0"/>
            <a:ext cx="12189460" cy="619760"/>
          </a:xfrm>
          <a:prstGeom prst="rect">
            <a:avLst/>
          </a:prstGeom>
        </p:spPr>
        <p:txBody>
          <a:bodyPr/>
          <a:lstStyle/>
          <a:p>
            <a:pPr algn="r" fontAlgn="base">
              <a:spcBef>
                <a:spcPct val="0"/>
              </a:spcBef>
              <a:spcAft>
                <a:spcPct val="0"/>
              </a:spcAft>
            </a:pPr>
            <a:r>
              <a:rPr lang="es-ES" sz="3200" b="1" i="1" dirty="0">
                <a:solidFill>
                  <a:srgbClr val="002060"/>
                </a:solidFill>
                <a:effectLst>
                  <a:outerShdw blurRad="38100" dist="38100" dir="2700000" algn="tl">
                    <a:srgbClr val="C0C0C0"/>
                  </a:outerShdw>
                </a:effectLst>
                <a:latin typeface="+mj-lt"/>
                <a:ea typeface="+mj-ea"/>
                <a:cs typeface="+mj-cs"/>
              </a:rPr>
              <a:t>MARCO TEÓRICO</a:t>
            </a:r>
            <a:endParaRPr lang="es-EC" sz="3200" b="1" i="1" dirty="0">
              <a:solidFill>
                <a:srgbClr val="002060"/>
              </a:solidFill>
              <a:effectLst>
                <a:outerShdw blurRad="38100" dist="38100" dir="2700000" algn="tl">
                  <a:srgbClr val="C0C0C0"/>
                </a:outerShdw>
              </a:effectLst>
              <a:latin typeface="+mj-lt"/>
              <a:ea typeface="+mj-ea"/>
              <a:cs typeface="+mj-cs"/>
            </a:endParaRPr>
          </a:p>
        </p:txBody>
      </p:sp>
      <p:sp>
        <p:nvSpPr>
          <p:cNvPr id="16" name="Título 1">
            <a:extLst>
              <a:ext uri="{FF2B5EF4-FFF2-40B4-BE49-F238E27FC236}">
                <a16:creationId xmlns:a16="http://schemas.microsoft.com/office/drawing/2014/main" id="{4E95560A-596E-A91C-1AE0-8EB8B4B53DB9}"/>
              </a:ext>
            </a:extLst>
          </p:cNvPr>
          <p:cNvSpPr txBox="1">
            <a:spLocks/>
          </p:cNvSpPr>
          <p:nvPr/>
        </p:nvSpPr>
        <p:spPr>
          <a:xfrm>
            <a:off x="300808" y="1355420"/>
            <a:ext cx="2429301" cy="3566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200" b="1" dirty="0">
                <a:solidFill>
                  <a:srgbClr val="002060"/>
                </a:solidFill>
                <a:latin typeface="Serif"/>
              </a:rPr>
              <a:t>Evolución teórica</a:t>
            </a:r>
            <a:endParaRPr lang="es-EC" sz="3200" b="1" dirty="0">
              <a:solidFill>
                <a:srgbClr val="002060"/>
              </a:solidFill>
              <a:latin typeface="Serif"/>
            </a:endParaRPr>
          </a:p>
        </p:txBody>
      </p:sp>
    </p:spTree>
    <p:extLst>
      <p:ext uri="{BB962C8B-B14F-4D97-AF65-F5344CB8AC3E}">
        <p14:creationId xmlns:p14="http://schemas.microsoft.com/office/powerpoint/2010/main" val="16931673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25"/>
          <p:cNvGrpSpPr/>
          <p:nvPr/>
        </p:nvGrpSpPr>
        <p:grpSpPr>
          <a:xfrm>
            <a:off x="96329" y="29226"/>
            <a:ext cx="2429301" cy="807486"/>
            <a:chOff x="95534" y="109182"/>
            <a:chExt cx="2429301" cy="807486"/>
          </a:xfrm>
        </p:grpSpPr>
        <p:pic>
          <p:nvPicPr>
            <p:cNvPr id="9" name="Imagen 26">
              <a:extLst>
                <a:ext uri="{FF2B5EF4-FFF2-40B4-BE49-F238E27FC236}">
                  <a16:creationId xmlns:a16="http://schemas.microsoft.com/office/drawing/2014/main" id="{F423760E-867B-F845-BD70-22A4238927D3}"/>
                </a:ext>
              </a:extLst>
            </p:cNvPr>
            <p:cNvPicPr>
              <a:picLocks noChangeAspect="1"/>
            </p:cNvPicPr>
            <p:nvPr/>
          </p:nvPicPr>
          <p:blipFill>
            <a:blip r:embed="rId2">
              <a:duotone>
                <a:schemeClr val="accent4">
                  <a:shade val="45000"/>
                  <a:satMod val="135000"/>
                </a:schemeClr>
                <a:prstClr val="white"/>
              </a:duotone>
            </a:blip>
            <a:stretch>
              <a:fillRect/>
            </a:stretch>
          </p:blipFill>
          <p:spPr>
            <a:xfrm>
              <a:off x="95534" y="109182"/>
              <a:ext cx="2429301" cy="807486"/>
            </a:xfrm>
            <a:prstGeom prst="rect">
              <a:avLst/>
            </a:prstGeom>
          </p:spPr>
        </p:pic>
        <p:sp>
          <p:nvSpPr>
            <p:cNvPr id="11" name="CuadroTexto 28"/>
            <p:cNvSpPr txBox="1"/>
            <p:nvPr/>
          </p:nvSpPr>
          <p:spPr>
            <a:xfrm>
              <a:off x="928048" y="342025"/>
              <a:ext cx="1596787" cy="523220"/>
            </a:xfrm>
            <a:prstGeom prst="rect">
              <a:avLst/>
            </a:prstGeom>
            <a:noFill/>
          </p:spPr>
          <p:txBody>
            <a:bodyPr wrap="square" rtlCol="0">
              <a:spAutoFit/>
            </a:bodyPr>
            <a:lstStyle/>
            <a:p>
              <a:r>
                <a:rPr lang="es-MX" sz="1400" b="1" dirty="0">
                  <a:solidFill>
                    <a:srgbClr val="000000"/>
                  </a:solidFill>
                  <a:latin typeface="Arial"/>
                </a:rPr>
                <a:t>Estructura</a:t>
              </a:r>
            </a:p>
            <a:p>
              <a:r>
                <a:rPr lang="es-MX" sz="1400" b="1" dirty="0">
                  <a:solidFill>
                    <a:srgbClr val="000000"/>
                  </a:solidFill>
                  <a:latin typeface="Arial"/>
                </a:rPr>
                <a:t>De la Tesis</a:t>
              </a:r>
            </a:p>
          </p:txBody>
        </p:sp>
      </p:grpSp>
      <p:sp>
        <p:nvSpPr>
          <p:cNvPr id="12" name="object 56">
            <a:extLst>
              <a:ext uri="{FF2B5EF4-FFF2-40B4-BE49-F238E27FC236}">
                <a16:creationId xmlns:a16="http://schemas.microsoft.com/office/drawing/2014/main" id="{55517954-107B-FCF1-7E77-B454DCAF76D9}"/>
              </a:ext>
            </a:extLst>
          </p:cNvPr>
          <p:cNvSpPr/>
          <p:nvPr/>
        </p:nvSpPr>
        <p:spPr>
          <a:xfrm>
            <a:off x="0" y="0"/>
            <a:ext cx="12189460" cy="619760"/>
          </a:xfrm>
          <a:prstGeom prst="rect">
            <a:avLst/>
          </a:prstGeom>
        </p:spPr>
        <p:txBody>
          <a:bodyPr/>
          <a:lstStyle/>
          <a:p>
            <a:pPr algn="r" fontAlgn="base">
              <a:spcBef>
                <a:spcPct val="0"/>
              </a:spcBef>
              <a:spcAft>
                <a:spcPct val="0"/>
              </a:spcAft>
            </a:pPr>
            <a:r>
              <a:rPr lang="es-ES" sz="3200" b="1" i="1" dirty="0">
                <a:solidFill>
                  <a:srgbClr val="002060"/>
                </a:solidFill>
                <a:effectLst>
                  <a:outerShdw blurRad="38100" dist="38100" dir="2700000" algn="tl">
                    <a:srgbClr val="C0C0C0"/>
                  </a:outerShdw>
                </a:effectLst>
                <a:latin typeface="+mj-lt"/>
                <a:ea typeface="+mj-ea"/>
                <a:cs typeface="+mj-cs"/>
              </a:rPr>
              <a:t>MARCO TEÓRICO</a:t>
            </a:r>
            <a:endParaRPr lang="es-EC" sz="3200" b="1" i="1" dirty="0">
              <a:solidFill>
                <a:srgbClr val="002060"/>
              </a:solidFill>
              <a:effectLst>
                <a:outerShdw blurRad="38100" dist="38100" dir="2700000" algn="tl">
                  <a:srgbClr val="C0C0C0"/>
                </a:outerShdw>
              </a:effectLst>
              <a:latin typeface="+mj-lt"/>
              <a:ea typeface="+mj-ea"/>
              <a:cs typeface="+mj-cs"/>
            </a:endParaRPr>
          </a:p>
        </p:txBody>
      </p:sp>
      <p:sp>
        <p:nvSpPr>
          <p:cNvPr id="16" name="Título 1">
            <a:extLst>
              <a:ext uri="{FF2B5EF4-FFF2-40B4-BE49-F238E27FC236}">
                <a16:creationId xmlns:a16="http://schemas.microsoft.com/office/drawing/2014/main" id="{4E95560A-596E-A91C-1AE0-8EB8B4B53DB9}"/>
              </a:ext>
            </a:extLst>
          </p:cNvPr>
          <p:cNvSpPr txBox="1">
            <a:spLocks/>
          </p:cNvSpPr>
          <p:nvPr/>
        </p:nvSpPr>
        <p:spPr>
          <a:xfrm>
            <a:off x="300808" y="1355420"/>
            <a:ext cx="2429301" cy="3566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200" b="1" dirty="0">
                <a:solidFill>
                  <a:srgbClr val="002060"/>
                </a:solidFill>
                <a:latin typeface="Serif"/>
              </a:rPr>
              <a:t>Evolución teórica</a:t>
            </a:r>
            <a:endParaRPr lang="es-EC" sz="3200" b="1" dirty="0">
              <a:solidFill>
                <a:srgbClr val="002060"/>
              </a:solidFill>
              <a:latin typeface="Serif"/>
            </a:endParaRPr>
          </a:p>
        </p:txBody>
      </p:sp>
      <p:pic>
        <p:nvPicPr>
          <p:cNvPr id="4" name="Imagen 3">
            <a:extLst>
              <a:ext uri="{FF2B5EF4-FFF2-40B4-BE49-F238E27FC236}">
                <a16:creationId xmlns:a16="http://schemas.microsoft.com/office/drawing/2014/main" id="{EBFEAF6A-53F2-8EB6-7438-02FD7F454448}"/>
              </a:ext>
            </a:extLst>
          </p:cNvPr>
          <p:cNvPicPr>
            <a:picLocks noChangeAspect="1"/>
          </p:cNvPicPr>
          <p:nvPr/>
        </p:nvPicPr>
        <p:blipFill rotWithShape="1">
          <a:blip r:embed="rId3">
            <a:clrChange>
              <a:clrFrom>
                <a:srgbClr val="FFFFFF"/>
              </a:clrFrom>
              <a:clrTo>
                <a:srgbClr val="FFFFFF">
                  <a:alpha val="0"/>
                </a:srgbClr>
              </a:clrTo>
            </a:clrChange>
          </a:blip>
          <a:srcRect l="25378" t="14573" r="22646" b="31628"/>
          <a:stretch/>
        </p:blipFill>
        <p:spPr>
          <a:xfrm>
            <a:off x="2094614" y="865938"/>
            <a:ext cx="8520402" cy="4960704"/>
          </a:xfrm>
          <a:prstGeom prst="rect">
            <a:avLst/>
          </a:prstGeom>
        </p:spPr>
      </p:pic>
    </p:spTree>
    <p:extLst>
      <p:ext uri="{BB962C8B-B14F-4D97-AF65-F5344CB8AC3E}">
        <p14:creationId xmlns:p14="http://schemas.microsoft.com/office/powerpoint/2010/main" val="34495073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25"/>
          <p:cNvGrpSpPr/>
          <p:nvPr/>
        </p:nvGrpSpPr>
        <p:grpSpPr>
          <a:xfrm>
            <a:off x="96329" y="29226"/>
            <a:ext cx="2429301" cy="807486"/>
            <a:chOff x="95534" y="109182"/>
            <a:chExt cx="2429301" cy="807486"/>
          </a:xfrm>
        </p:grpSpPr>
        <p:pic>
          <p:nvPicPr>
            <p:cNvPr id="9" name="Imagen 26">
              <a:extLst>
                <a:ext uri="{FF2B5EF4-FFF2-40B4-BE49-F238E27FC236}">
                  <a16:creationId xmlns:a16="http://schemas.microsoft.com/office/drawing/2014/main" id="{F423760E-867B-F845-BD70-22A4238927D3}"/>
                </a:ext>
              </a:extLst>
            </p:cNvPr>
            <p:cNvPicPr>
              <a:picLocks noChangeAspect="1"/>
            </p:cNvPicPr>
            <p:nvPr/>
          </p:nvPicPr>
          <p:blipFill>
            <a:blip r:embed="rId2">
              <a:duotone>
                <a:schemeClr val="accent4">
                  <a:shade val="45000"/>
                  <a:satMod val="135000"/>
                </a:schemeClr>
                <a:prstClr val="white"/>
              </a:duotone>
            </a:blip>
            <a:stretch>
              <a:fillRect/>
            </a:stretch>
          </p:blipFill>
          <p:spPr>
            <a:xfrm>
              <a:off x="95534" y="109182"/>
              <a:ext cx="2429301" cy="807486"/>
            </a:xfrm>
            <a:prstGeom prst="rect">
              <a:avLst/>
            </a:prstGeom>
          </p:spPr>
        </p:pic>
        <p:sp>
          <p:nvSpPr>
            <p:cNvPr id="11" name="CuadroTexto 28"/>
            <p:cNvSpPr txBox="1"/>
            <p:nvPr/>
          </p:nvSpPr>
          <p:spPr>
            <a:xfrm>
              <a:off x="928048" y="342025"/>
              <a:ext cx="1596787" cy="523220"/>
            </a:xfrm>
            <a:prstGeom prst="rect">
              <a:avLst/>
            </a:prstGeom>
            <a:noFill/>
          </p:spPr>
          <p:txBody>
            <a:bodyPr wrap="square" rtlCol="0">
              <a:spAutoFit/>
            </a:bodyPr>
            <a:lstStyle/>
            <a:p>
              <a:r>
                <a:rPr lang="es-MX" sz="1400" b="1" dirty="0">
                  <a:solidFill>
                    <a:srgbClr val="000000"/>
                  </a:solidFill>
                  <a:latin typeface="Arial"/>
                </a:rPr>
                <a:t>Estructura</a:t>
              </a:r>
            </a:p>
            <a:p>
              <a:r>
                <a:rPr lang="es-MX" sz="1400" b="1" dirty="0">
                  <a:solidFill>
                    <a:srgbClr val="000000"/>
                  </a:solidFill>
                  <a:latin typeface="Arial"/>
                </a:rPr>
                <a:t>De la Tesis</a:t>
              </a:r>
            </a:p>
          </p:txBody>
        </p:sp>
      </p:grpSp>
      <p:sp>
        <p:nvSpPr>
          <p:cNvPr id="12" name="object 56">
            <a:extLst>
              <a:ext uri="{FF2B5EF4-FFF2-40B4-BE49-F238E27FC236}">
                <a16:creationId xmlns:a16="http://schemas.microsoft.com/office/drawing/2014/main" id="{55517954-107B-FCF1-7E77-B454DCAF76D9}"/>
              </a:ext>
            </a:extLst>
          </p:cNvPr>
          <p:cNvSpPr/>
          <p:nvPr/>
        </p:nvSpPr>
        <p:spPr>
          <a:xfrm>
            <a:off x="0" y="0"/>
            <a:ext cx="12189460" cy="619760"/>
          </a:xfrm>
          <a:prstGeom prst="rect">
            <a:avLst/>
          </a:prstGeom>
        </p:spPr>
        <p:txBody>
          <a:bodyPr/>
          <a:lstStyle/>
          <a:p>
            <a:pPr algn="r" fontAlgn="base">
              <a:spcBef>
                <a:spcPct val="0"/>
              </a:spcBef>
              <a:spcAft>
                <a:spcPct val="0"/>
              </a:spcAft>
            </a:pPr>
            <a:r>
              <a:rPr lang="es-ES" sz="3200" b="1" i="1" dirty="0">
                <a:solidFill>
                  <a:srgbClr val="002060"/>
                </a:solidFill>
                <a:effectLst>
                  <a:outerShdw blurRad="38100" dist="38100" dir="2700000" algn="tl">
                    <a:srgbClr val="C0C0C0"/>
                  </a:outerShdw>
                </a:effectLst>
                <a:latin typeface="+mj-lt"/>
                <a:ea typeface="+mj-ea"/>
                <a:cs typeface="+mj-cs"/>
              </a:rPr>
              <a:t>MARCO TEÓRICO</a:t>
            </a:r>
            <a:endParaRPr lang="es-EC" sz="3200" b="1" i="1" dirty="0">
              <a:solidFill>
                <a:srgbClr val="002060"/>
              </a:solidFill>
              <a:effectLst>
                <a:outerShdw blurRad="38100" dist="38100" dir="2700000" algn="tl">
                  <a:srgbClr val="C0C0C0"/>
                </a:outerShdw>
              </a:effectLst>
              <a:latin typeface="+mj-lt"/>
              <a:ea typeface="+mj-ea"/>
              <a:cs typeface="+mj-cs"/>
            </a:endParaRPr>
          </a:p>
        </p:txBody>
      </p:sp>
      <p:sp>
        <p:nvSpPr>
          <p:cNvPr id="16" name="Título 1">
            <a:extLst>
              <a:ext uri="{FF2B5EF4-FFF2-40B4-BE49-F238E27FC236}">
                <a16:creationId xmlns:a16="http://schemas.microsoft.com/office/drawing/2014/main" id="{4E95560A-596E-A91C-1AE0-8EB8B4B53DB9}"/>
              </a:ext>
            </a:extLst>
          </p:cNvPr>
          <p:cNvSpPr txBox="1">
            <a:spLocks/>
          </p:cNvSpPr>
          <p:nvPr/>
        </p:nvSpPr>
        <p:spPr>
          <a:xfrm>
            <a:off x="220597" y="1153953"/>
            <a:ext cx="8153381" cy="2327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200" b="1" dirty="0">
                <a:solidFill>
                  <a:schemeClr val="accent1"/>
                </a:solidFill>
                <a:latin typeface="Serif"/>
              </a:rPr>
              <a:t>Instrumentos de medición de cada variable</a:t>
            </a:r>
          </a:p>
        </p:txBody>
      </p:sp>
      <p:pic>
        <p:nvPicPr>
          <p:cNvPr id="14" name="Imagen 13">
            <a:extLst>
              <a:ext uri="{FF2B5EF4-FFF2-40B4-BE49-F238E27FC236}">
                <a16:creationId xmlns:a16="http://schemas.microsoft.com/office/drawing/2014/main" id="{0CF64101-D0F3-CFB8-9FAC-578885D88BAF}"/>
              </a:ext>
            </a:extLst>
          </p:cNvPr>
          <p:cNvPicPr>
            <a:picLocks noChangeAspect="1"/>
          </p:cNvPicPr>
          <p:nvPr/>
        </p:nvPicPr>
        <p:blipFill rotWithShape="1">
          <a:blip r:embed="rId3"/>
          <a:srcRect l="54487" t="24976" r="6838" b="49573"/>
          <a:stretch/>
        </p:blipFill>
        <p:spPr>
          <a:xfrm>
            <a:off x="928843" y="1755365"/>
            <a:ext cx="9125937" cy="3378109"/>
          </a:xfrm>
          <a:prstGeom prst="rect">
            <a:avLst/>
          </a:prstGeom>
        </p:spPr>
      </p:pic>
    </p:spTree>
    <p:extLst>
      <p:ext uri="{BB962C8B-B14F-4D97-AF65-F5344CB8AC3E}">
        <p14:creationId xmlns:p14="http://schemas.microsoft.com/office/powerpoint/2010/main" val="13208856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25"/>
          <p:cNvGrpSpPr/>
          <p:nvPr/>
        </p:nvGrpSpPr>
        <p:grpSpPr>
          <a:xfrm>
            <a:off x="96329" y="29226"/>
            <a:ext cx="2429301" cy="807486"/>
            <a:chOff x="95534" y="109182"/>
            <a:chExt cx="2429301" cy="807486"/>
          </a:xfrm>
        </p:grpSpPr>
        <p:pic>
          <p:nvPicPr>
            <p:cNvPr id="9" name="Imagen 26">
              <a:extLst>
                <a:ext uri="{FF2B5EF4-FFF2-40B4-BE49-F238E27FC236}">
                  <a16:creationId xmlns:a16="http://schemas.microsoft.com/office/drawing/2014/main" id="{F423760E-867B-F845-BD70-22A4238927D3}"/>
                </a:ext>
              </a:extLst>
            </p:cNvPr>
            <p:cNvPicPr>
              <a:picLocks noChangeAspect="1"/>
            </p:cNvPicPr>
            <p:nvPr/>
          </p:nvPicPr>
          <p:blipFill>
            <a:blip r:embed="rId2">
              <a:duotone>
                <a:schemeClr val="accent4">
                  <a:shade val="45000"/>
                  <a:satMod val="135000"/>
                </a:schemeClr>
                <a:prstClr val="white"/>
              </a:duotone>
            </a:blip>
            <a:stretch>
              <a:fillRect/>
            </a:stretch>
          </p:blipFill>
          <p:spPr>
            <a:xfrm>
              <a:off x="95534" y="109182"/>
              <a:ext cx="2429301" cy="807486"/>
            </a:xfrm>
            <a:prstGeom prst="rect">
              <a:avLst/>
            </a:prstGeom>
          </p:spPr>
        </p:pic>
        <p:sp>
          <p:nvSpPr>
            <p:cNvPr id="11" name="CuadroTexto 28"/>
            <p:cNvSpPr txBox="1"/>
            <p:nvPr/>
          </p:nvSpPr>
          <p:spPr>
            <a:xfrm>
              <a:off x="928048" y="342025"/>
              <a:ext cx="1596787" cy="523220"/>
            </a:xfrm>
            <a:prstGeom prst="rect">
              <a:avLst/>
            </a:prstGeom>
            <a:noFill/>
          </p:spPr>
          <p:txBody>
            <a:bodyPr wrap="square" rtlCol="0">
              <a:spAutoFit/>
            </a:bodyPr>
            <a:lstStyle/>
            <a:p>
              <a:r>
                <a:rPr lang="es-MX" sz="1400" b="1" dirty="0">
                  <a:solidFill>
                    <a:srgbClr val="000000"/>
                  </a:solidFill>
                  <a:latin typeface="Arial"/>
                </a:rPr>
                <a:t>Estructura</a:t>
              </a:r>
            </a:p>
            <a:p>
              <a:r>
                <a:rPr lang="es-MX" sz="1400" b="1" dirty="0">
                  <a:solidFill>
                    <a:srgbClr val="000000"/>
                  </a:solidFill>
                  <a:latin typeface="Arial"/>
                </a:rPr>
                <a:t>De la Tesis</a:t>
              </a:r>
            </a:p>
          </p:txBody>
        </p:sp>
      </p:grpSp>
      <p:sp>
        <p:nvSpPr>
          <p:cNvPr id="12" name="object 56">
            <a:extLst>
              <a:ext uri="{FF2B5EF4-FFF2-40B4-BE49-F238E27FC236}">
                <a16:creationId xmlns:a16="http://schemas.microsoft.com/office/drawing/2014/main" id="{55517954-107B-FCF1-7E77-B454DCAF76D9}"/>
              </a:ext>
            </a:extLst>
          </p:cNvPr>
          <p:cNvSpPr/>
          <p:nvPr/>
        </p:nvSpPr>
        <p:spPr>
          <a:xfrm>
            <a:off x="0" y="0"/>
            <a:ext cx="12189460" cy="619760"/>
          </a:xfrm>
          <a:prstGeom prst="rect">
            <a:avLst/>
          </a:prstGeom>
        </p:spPr>
        <p:txBody>
          <a:bodyPr/>
          <a:lstStyle/>
          <a:p>
            <a:pPr algn="r" fontAlgn="base">
              <a:spcBef>
                <a:spcPct val="0"/>
              </a:spcBef>
              <a:spcAft>
                <a:spcPct val="0"/>
              </a:spcAft>
            </a:pPr>
            <a:r>
              <a:rPr lang="es-ES" sz="3200" b="1" i="1" dirty="0">
                <a:solidFill>
                  <a:srgbClr val="002060"/>
                </a:solidFill>
                <a:effectLst>
                  <a:outerShdw blurRad="38100" dist="38100" dir="2700000" algn="tl">
                    <a:srgbClr val="C0C0C0"/>
                  </a:outerShdw>
                </a:effectLst>
                <a:latin typeface="+mj-lt"/>
                <a:ea typeface="+mj-ea"/>
                <a:cs typeface="+mj-cs"/>
              </a:rPr>
              <a:t>MARCO TEÓRICO</a:t>
            </a:r>
            <a:endParaRPr lang="es-EC" sz="3200" b="1" i="1" dirty="0">
              <a:solidFill>
                <a:srgbClr val="002060"/>
              </a:solidFill>
              <a:effectLst>
                <a:outerShdw blurRad="38100" dist="38100" dir="2700000" algn="tl">
                  <a:srgbClr val="C0C0C0"/>
                </a:outerShdw>
              </a:effectLst>
              <a:latin typeface="+mj-lt"/>
              <a:ea typeface="+mj-ea"/>
              <a:cs typeface="+mj-cs"/>
            </a:endParaRPr>
          </a:p>
        </p:txBody>
      </p:sp>
      <p:sp>
        <p:nvSpPr>
          <p:cNvPr id="16" name="Título 1">
            <a:extLst>
              <a:ext uri="{FF2B5EF4-FFF2-40B4-BE49-F238E27FC236}">
                <a16:creationId xmlns:a16="http://schemas.microsoft.com/office/drawing/2014/main" id="{4E95560A-596E-A91C-1AE0-8EB8B4B53DB9}"/>
              </a:ext>
            </a:extLst>
          </p:cNvPr>
          <p:cNvSpPr txBox="1">
            <a:spLocks/>
          </p:cNvSpPr>
          <p:nvPr/>
        </p:nvSpPr>
        <p:spPr>
          <a:xfrm>
            <a:off x="300808" y="1355420"/>
            <a:ext cx="2429301" cy="3566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200" b="1" dirty="0">
                <a:solidFill>
                  <a:schemeClr val="accent1"/>
                </a:solidFill>
                <a:latin typeface="Serif"/>
              </a:rPr>
              <a:t>Estudio del arte</a:t>
            </a:r>
            <a:endParaRPr lang="es-EC" sz="3200" b="1" dirty="0">
              <a:solidFill>
                <a:schemeClr val="accent1"/>
              </a:solidFill>
              <a:latin typeface="Serif"/>
            </a:endParaRPr>
          </a:p>
        </p:txBody>
      </p:sp>
      <p:sp>
        <p:nvSpPr>
          <p:cNvPr id="19" name="CuadroTexto 18">
            <a:extLst>
              <a:ext uri="{FF2B5EF4-FFF2-40B4-BE49-F238E27FC236}">
                <a16:creationId xmlns:a16="http://schemas.microsoft.com/office/drawing/2014/main" id="{0D423A9B-877B-0F69-8B75-A5A6EFA95B8C}"/>
              </a:ext>
            </a:extLst>
          </p:cNvPr>
          <p:cNvSpPr txBox="1"/>
          <p:nvPr/>
        </p:nvSpPr>
        <p:spPr>
          <a:xfrm>
            <a:off x="390138" y="3308954"/>
            <a:ext cx="1636861" cy="2246769"/>
          </a:xfrm>
          <a:prstGeom prst="rect">
            <a:avLst/>
          </a:prstGeom>
          <a:noFill/>
        </p:spPr>
        <p:txBody>
          <a:bodyPr wrap="square">
            <a:spAutoFit/>
          </a:bodyPr>
          <a:lstStyle/>
          <a:p>
            <a:r>
              <a:rPr lang="es-ES" sz="1400" dirty="0"/>
              <a:t>Interacción de la resiliencia y los aspectos intrapersonales, la capacidad de manejar el estrés, su adaptabilidad con el estado de ánimo de los mismos</a:t>
            </a:r>
            <a:endParaRPr lang="es-EC" sz="1400" dirty="0"/>
          </a:p>
        </p:txBody>
      </p:sp>
      <p:sp>
        <p:nvSpPr>
          <p:cNvPr id="23" name="CuadroTexto 22">
            <a:extLst>
              <a:ext uri="{FF2B5EF4-FFF2-40B4-BE49-F238E27FC236}">
                <a16:creationId xmlns:a16="http://schemas.microsoft.com/office/drawing/2014/main" id="{45BDBB81-CD0F-0990-C18C-E99F9B3772B3}"/>
              </a:ext>
            </a:extLst>
          </p:cNvPr>
          <p:cNvSpPr txBox="1"/>
          <p:nvPr/>
        </p:nvSpPr>
        <p:spPr>
          <a:xfrm>
            <a:off x="2291568" y="2967844"/>
            <a:ext cx="1726768" cy="2031325"/>
          </a:xfrm>
          <a:prstGeom prst="rect">
            <a:avLst/>
          </a:prstGeom>
          <a:noFill/>
        </p:spPr>
        <p:txBody>
          <a:bodyPr wrap="square">
            <a:spAutoFit/>
          </a:bodyPr>
          <a:lstStyle>
            <a:defPPr>
              <a:defRPr lang="es-EC"/>
            </a:defPPr>
            <a:lvl1pPr>
              <a:defRPr sz="1400"/>
            </a:lvl1pPr>
          </a:lstStyle>
          <a:p>
            <a:r>
              <a:rPr lang="es-ES" dirty="0"/>
              <a:t>La evaluación psicológica en tripulaciones de vuelo en Colombia, es una herramienta importante en el proceso de selección para este tipo de trabajo</a:t>
            </a:r>
            <a:endParaRPr lang="es-EC" dirty="0"/>
          </a:p>
        </p:txBody>
      </p:sp>
      <p:sp>
        <p:nvSpPr>
          <p:cNvPr id="31" name="CuadroTexto 30">
            <a:extLst>
              <a:ext uri="{FF2B5EF4-FFF2-40B4-BE49-F238E27FC236}">
                <a16:creationId xmlns:a16="http://schemas.microsoft.com/office/drawing/2014/main" id="{D675A0DB-1B26-E36A-AFB1-34ED97115ECF}"/>
              </a:ext>
            </a:extLst>
          </p:cNvPr>
          <p:cNvSpPr txBox="1"/>
          <p:nvPr/>
        </p:nvSpPr>
        <p:spPr>
          <a:xfrm>
            <a:off x="4125970" y="2834590"/>
            <a:ext cx="1744723" cy="1600438"/>
          </a:xfrm>
          <a:prstGeom prst="rect">
            <a:avLst/>
          </a:prstGeom>
          <a:noFill/>
        </p:spPr>
        <p:txBody>
          <a:bodyPr wrap="square">
            <a:spAutoFit/>
          </a:bodyPr>
          <a:lstStyle>
            <a:defPPr>
              <a:defRPr lang="es-EC"/>
            </a:defPPr>
            <a:lvl1pPr>
              <a:defRPr sz="1400"/>
            </a:lvl1pPr>
          </a:lstStyle>
          <a:p>
            <a:r>
              <a:rPr lang="es-ES" dirty="0"/>
              <a:t>Desarrolla un concepto de toma de decisiones, el cual se dirige hacia los conceptos de emoción y sentimiento</a:t>
            </a:r>
            <a:endParaRPr lang="es-EC" dirty="0"/>
          </a:p>
        </p:txBody>
      </p:sp>
      <p:sp>
        <p:nvSpPr>
          <p:cNvPr id="56" name="Forma en L 55">
            <a:extLst>
              <a:ext uri="{FF2B5EF4-FFF2-40B4-BE49-F238E27FC236}">
                <a16:creationId xmlns:a16="http://schemas.microsoft.com/office/drawing/2014/main" id="{6278C693-1249-13DF-DF69-D6EC8E1A3E06}"/>
              </a:ext>
            </a:extLst>
          </p:cNvPr>
          <p:cNvSpPr/>
          <p:nvPr/>
        </p:nvSpPr>
        <p:spPr>
          <a:xfrm rot="5400000">
            <a:off x="6406719" y="3375199"/>
            <a:ext cx="539341" cy="1751093"/>
          </a:xfrm>
          <a:prstGeom prst="corner">
            <a:avLst>
              <a:gd name="adj1" fmla="val 16120"/>
              <a:gd name="adj2" fmla="val 1611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7" name="Triángulo isósceles 56">
            <a:extLst>
              <a:ext uri="{FF2B5EF4-FFF2-40B4-BE49-F238E27FC236}">
                <a16:creationId xmlns:a16="http://schemas.microsoft.com/office/drawing/2014/main" id="{96FE1683-E437-7C52-6E72-AD58E4FA56CC}"/>
              </a:ext>
            </a:extLst>
          </p:cNvPr>
          <p:cNvSpPr/>
          <p:nvPr/>
        </p:nvSpPr>
        <p:spPr>
          <a:xfrm>
            <a:off x="7208069" y="3676422"/>
            <a:ext cx="298282" cy="152873"/>
          </a:xfrm>
          <a:prstGeom prst="triangle">
            <a:avLst>
              <a:gd name="adj" fmla="val 10000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8" name="Forma en L 57">
            <a:extLst>
              <a:ext uri="{FF2B5EF4-FFF2-40B4-BE49-F238E27FC236}">
                <a16:creationId xmlns:a16="http://schemas.microsoft.com/office/drawing/2014/main" id="{1F631A24-0C62-741E-BB37-6799C427FB4B}"/>
              </a:ext>
            </a:extLst>
          </p:cNvPr>
          <p:cNvSpPr/>
          <p:nvPr/>
        </p:nvSpPr>
        <p:spPr>
          <a:xfrm rot="5400000">
            <a:off x="4623542" y="3926969"/>
            <a:ext cx="539340" cy="1751093"/>
          </a:xfrm>
          <a:prstGeom prst="corner">
            <a:avLst>
              <a:gd name="adj1" fmla="val 16120"/>
              <a:gd name="adj2" fmla="val 1611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9" name="Triángulo isósceles 58">
            <a:extLst>
              <a:ext uri="{FF2B5EF4-FFF2-40B4-BE49-F238E27FC236}">
                <a16:creationId xmlns:a16="http://schemas.microsoft.com/office/drawing/2014/main" id="{82DE9662-8521-5197-3181-2EE68E73F6EB}"/>
              </a:ext>
            </a:extLst>
          </p:cNvPr>
          <p:cNvSpPr/>
          <p:nvPr/>
        </p:nvSpPr>
        <p:spPr>
          <a:xfrm>
            <a:off x="5363555" y="4175523"/>
            <a:ext cx="298282" cy="152873"/>
          </a:xfrm>
          <a:prstGeom prst="triangle">
            <a:avLst>
              <a:gd name="adj" fmla="val 10000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0" name="Forma en L 59">
            <a:extLst>
              <a:ext uri="{FF2B5EF4-FFF2-40B4-BE49-F238E27FC236}">
                <a16:creationId xmlns:a16="http://schemas.microsoft.com/office/drawing/2014/main" id="{C543B63C-1D2C-1747-3197-7A37A12819B8}"/>
              </a:ext>
            </a:extLst>
          </p:cNvPr>
          <p:cNvSpPr/>
          <p:nvPr/>
        </p:nvSpPr>
        <p:spPr>
          <a:xfrm rot="5400000">
            <a:off x="2808281" y="4466309"/>
            <a:ext cx="539341" cy="1751093"/>
          </a:xfrm>
          <a:prstGeom prst="corner">
            <a:avLst>
              <a:gd name="adj1" fmla="val 16120"/>
              <a:gd name="adj2" fmla="val 1611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1" name="Triángulo isósceles 60">
            <a:extLst>
              <a:ext uri="{FF2B5EF4-FFF2-40B4-BE49-F238E27FC236}">
                <a16:creationId xmlns:a16="http://schemas.microsoft.com/office/drawing/2014/main" id="{057A8EF0-822C-DEBD-791A-1794418381EE}"/>
              </a:ext>
            </a:extLst>
          </p:cNvPr>
          <p:cNvSpPr/>
          <p:nvPr/>
        </p:nvSpPr>
        <p:spPr>
          <a:xfrm>
            <a:off x="3609631" y="4767532"/>
            <a:ext cx="298282" cy="152873"/>
          </a:xfrm>
          <a:prstGeom prst="triangle">
            <a:avLst>
              <a:gd name="adj" fmla="val 10000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2" name="Forma en L 61">
            <a:extLst>
              <a:ext uri="{FF2B5EF4-FFF2-40B4-BE49-F238E27FC236}">
                <a16:creationId xmlns:a16="http://schemas.microsoft.com/office/drawing/2014/main" id="{880C3109-274A-D2F3-3E67-1D08554139CE}"/>
              </a:ext>
            </a:extLst>
          </p:cNvPr>
          <p:cNvSpPr/>
          <p:nvPr/>
        </p:nvSpPr>
        <p:spPr>
          <a:xfrm rot="5400000">
            <a:off x="993020" y="5005650"/>
            <a:ext cx="539340" cy="1751093"/>
          </a:xfrm>
          <a:prstGeom prst="corner">
            <a:avLst>
              <a:gd name="adj1" fmla="val 16120"/>
              <a:gd name="adj2" fmla="val 1611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3" name="Triángulo isósceles 62">
            <a:extLst>
              <a:ext uri="{FF2B5EF4-FFF2-40B4-BE49-F238E27FC236}">
                <a16:creationId xmlns:a16="http://schemas.microsoft.com/office/drawing/2014/main" id="{794E8B59-47BA-872A-4E98-0FCAFF7444A9}"/>
              </a:ext>
            </a:extLst>
          </p:cNvPr>
          <p:cNvSpPr/>
          <p:nvPr/>
        </p:nvSpPr>
        <p:spPr>
          <a:xfrm>
            <a:off x="1733033" y="5254204"/>
            <a:ext cx="298282" cy="152873"/>
          </a:xfrm>
          <a:prstGeom prst="triangle">
            <a:avLst>
              <a:gd name="adj" fmla="val 10000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4" name="Forma en L 63">
            <a:extLst>
              <a:ext uri="{FF2B5EF4-FFF2-40B4-BE49-F238E27FC236}">
                <a16:creationId xmlns:a16="http://schemas.microsoft.com/office/drawing/2014/main" id="{351F7F5A-FCD8-569A-88E7-B64E168B03E8}"/>
              </a:ext>
            </a:extLst>
          </p:cNvPr>
          <p:cNvSpPr/>
          <p:nvPr/>
        </p:nvSpPr>
        <p:spPr>
          <a:xfrm rot="5400000">
            <a:off x="10050741" y="2324592"/>
            <a:ext cx="539341" cy="1751093"/>
          </a:xfrm>
          <a:prstGeom prst="corner">
            <a:avLst>
              <a:gd name="adj1" fmla="val 16120"/>
              <a:gd name="adj2" fmla="val 1611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5" name="Triángulo isósceles 64">
            <a:extLst>
              <a:ext uri="{FF2B5EF4-FFF2-40B4-BE49-F238E27FC236}">
                <a16:creationId xmlns:a16="http://schemas.microsoft.com/office/drawing/2014/main" id="{471592E0-F807-0B3E-606E-507C7BF779E7}"/>
              </a:ext>
            </a:extLst>
          </p:cNvPr>
          <p:cNvSpPr/>
          <p:nvPr/>
        </p:nvSpPr>
        <p:spPr>
          <a:xfrm>
            <a:off x="10852091" y="2625815"/>
            <a:ext cx="298282" cy="152873"/>
          </a:xfrm>
          <a:prstGeom prst="triangle">
            <a:avLst>
              <a:gd name="adj" fmla="val 10000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6" name="Forma en L 65">
            <a:extLst>
              <a:ext uri="{FF2B5EF4-FFF2-40B4-BE49-F238E27FC236}">
                <a16:creationId xmlns:a16="http://schemas.microsoft.com/office/drawing/2014/main" id="{C0C982AD-9D4F-3A57-36F5-58CAAA7D36FA}"/>
              </a:ext>
            </a:extLst>
          </p:cNvPr>
          <p:cNvSpPr/>
          <p:nvPr/>
        </p:nvSpPr>
        <p:spPr>
          <a:xfrm rot="5400000">
            <a:off x="8205938" y="2863933"/>
            <a:ext cx="539340" cy="1751093"/>
          </a:xfrm>
          <a:prstGeom prst="corner">
            <a:avLst>
              <a:gd name="adj1" fmla="val 16120"/>
              <a:gd name="adj2" fmla="val 1611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7" name="Triángulo isósceles 66">
            <a:extLst>
              <a:ext uri="{FF2B5EF4-FFF2-40B4-BE49-F238E27FC236}">
                <a16:creationId xmlns:a16="http://schemas.microsoft.com/office/drawing/2014/main" id="{81CCC4A2-43BB-75C9-535D-5225AE8FF003}"/>
              </a:ext>
            </a:extLst>
          </p:cNvPr>
          <p:cNvSpPr/>
          <p:nvPr/>
        </p:nvSpPr>
        <p:spPr>
          <a:xfrm>
            <a:off x="8945951" y="3112487"/>
            <a:ext cx="298282" cy="152873"/>
          </a:xfrm>
          <a:prstGeom prst="triangle">
            <a:avLst>
              <a:gd name="adj" fmla="val 10000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9" name="CuadroTexto 68">
            <a:extLst>
              <a:ext uri="{FF2B5EF4-FFF2-40B4-BE49-F238E27FC236}">
                <a16:creationId xmlns:a16="http://schemas.microsoft.com/office/drawing/2014/main" id="{22A329A9-4EE5-EBE0-FCD6-E5E5ABCB7984}"/>
              </a:ext>
            </a:extLst>
          </p:cNvPr>
          <p:cNvSpPr txBox="1"/>
          <p:nvPr/>
        </p:nvSpPr>
        <p:spPr>
          <a:xfrm>
            <a:off x="501467" y="5795888"/>
            <a:ext cx="2761413" cy="338554"/>
          </a:xfrm>
          <a:prstGeom prst="rect">
            <a:avLst/>
          </a:prstGeom>
          <a:noFill/>
        </p:spPr>
        <p:txBody>
          <a:bodyPr wrap="square">
            <a:spAutoFit/>
          </a:bodyPr>
          <a:lstStyle/>
          <a:p>
            <a:r>
              <a:rPr lang="es-ES" sz="1600" dirty="0"/>
              <a:t>Mario Jesús Guevara </a:t>
            </a:r>
            <a:endParaRPr lang="es-EC" sz="1600" dirty="0"/>
          </a:p>
        </p:txBody>
      </p:sp>
      <p:sp>
        <p:nvSpPr>
          <p:cNvPr id="71" name="CuadroTexto 70">
            <a:extLst>
              <a:ext uri="{FF2B5EF4-FFF2-40B4-BE49-F238E27FC236}">
                <a16:creationId xmlns:a16="http://schemas.microsoft.com/office/drawing/2014/main" id="{BD5BB336-4009-3BD3-3438-894548FDF594}"/>
              </a:ext>
            </a:extLst>
          </p:cNvPr>
          <p:cNvSpPr txBox="1"/>
          <p:nvPr/>
        </p:nvSpPr>
        <p:spPr>
          <a:xfrm>
            <a:off x="2302267" y="5190995"/>
            <a:ext cx="2470484" cy="338554"/>
          </a:xfrm>
          <a:prstGeom prst="rect">
            <a:avLst/>
          </a:prstGeom>
          <a:noFill/>
        </p:spPr>
        <p:txBody>
          <a:bodyPr wrap="square">
            <a:spAutoFit/>
          </a:bodyPr>
          <a:lstStyle>
            <a:defPPr>
              <a:defRPr lang="es-EC"/>
            </a:defPPr>
            <a:lvl1pPr>
              <a:defRPr sz="1600"/>
            </a:lvl1pPr>
          </a:lstStyle>
          <a:p>
            <a:r>
              <a:rPr lang="es-EC" dirty="0"/>
              <a:t>Diana Nieto</a:t>
            </a:r>
          </a:p>
        </p:txBody>
      </p:sp>
      <p:sp>
        <p:nvSpPr>
          <p:cNvPr id="73" name="CuadroTexto 72">
            <a:extLst>
              <a:ext uri="{FF2B5EF4-FFF2-40B4-BE49-F238E27FC236}">
                <a16:creationId xmlns:a16="http://schemas.microsoft.com/office/drawing/2014/main" id="{B83D466A-1AA8-91FD-FEA5-E46F2FAA48CF}"/>
              </a:ext>
            </a:extLst>
          </p:cNvPr>
          <p:cNvSpPr txBox="1"/>
          <p:nvPr/>
        </p:nvSpPr>
        <p:spPr>
          <a:xfrm>
            <a:off x="4113180" y="4633952"/>
            <a:ext cx="2310063" cy="584775"/>
          </a:xfrm>
          <a:prstGeom prst="rect">
            <a:avLst/>
          </a:prstGeom>
          <a:noFill/>
        </p:spPr>
        <p:txBody>
          <a:bodyPr wrap="square">
            <a:spAutoFit/>
          </a:bodyPr>
          <a:lstStyle>
            <a:defPPr>
              <a:defRPr lang="es-EC"/>
            </a:defPPr>
            <a:lvl1pPr>
              <a:defRPr sz="1600"/>
            </a:lvl1pPr>
          </a:lstStyle>
          <a:p>
            <a:r>
              <a:rPr lang="es-ES" dirty="0"/>
              <a:t>Sebastián Uribe y Natalia Henao</a:t>
            </a:r>
            <a:endParaRPr lang="es-EC" dirty="0"/>
          </a:p>
        </p:txBody>
      </p:sp>
      <p:sp>
        <p:nvSpPr>
          <p:cNvPr id="74" name="CuadroTexto 73">
            <a:extLst>
              <a:ext uri="{FF2B5EF4-FFF2-40B4-BE49-F238E27FC236}">
                <a16:creationId xmlns:a16="http://schemas.microsoft.com/office/drawing/2014/main" id="{09EA199C-80B1-29B5-E56D-A48CA914279B}"/>
              </a:ext>
            </a:extLst>
          </p:cNvPr>
          <p:cNvSpPr txBox="1"/>
          <p:nvPr/>
        </p:nvSpPr>
        <p:spPr>
          <a:xfrm>
            <a:off x="5936178" y="4096474"/>
            <a:ext cx="1751093" cy="338554"/>
          </a:xfrm>
          <a:prstGeom prst="rect">
            <a:avLst/>
          </a:prstGeom>
          <a:noFill/>
        </p:spPr>
        <p:txBody>
          <a:bodyPr wrap="square">
            <a:spAutoFit/>
          </a:bodyPr>
          <a:lstStyle>
            <a:defPPr>
              <a:defRPr lang="es-EC"/>
            </a:defPPr>
            <a:lvl1pPr>
              <a:defRPr sz="1600"/>
            </a:lvl1pPr>
          </a:lstStyle>
          <a:p>
            <a:r>
              <a:rPr lang="es-EC" dirty="0"/>
              <a:t>Gupta y Kumar</a:t>
            </a:r>
          </a:p>
        </p:txBody>
      </p:sp>
      <p:sp>
        <p:nvSpPr>
          <p:cNvPr id="76" name="CuadroTexto 75">
            <a:extLst>
              <a:ext uri="{FF2B5EF4-FFF2-40B4-BE49-F238E27FC236}">
                <a16:creationId xmlns:a16="http://schemas.microsoft.com/office/drawing/2014/main" id="{C140C399-5EA0-ED19-1F4E-933E4481ABD6}"/>
              </a:ext>
            </a:extLst>
          </p:cNvPr>
          <p:cNvSpPr txBox="1"/>
          <p:nvPr/>
        </p:nvSpPr>
        <p:spPr>
          <a:xfrm>
            <a:off x="7764755" y="3594998"/>
            <a:ext cx="1279856" cy="338554"/>
          </a:xfrm>
          <a:prstGeom prst="rect">
            <a:avLst/>
          </a:prstGeom>
          <a:noFill/>
        </p:spPr>
        <p:txBody>
          <a:bodyPr wrap="square">
            <a:spAutoFit/>
          </a:bodyPr>
          <a:lstStyle>
            <a:defPPr>
              <a:defRPr lang="es-EC"/>
            </a:defPPr>
            <a:lvl1pPr>
              <a:defRPr sz="1600"/>
            </a:lvl1pPr>
          </a:lstStyle>
          <a:p>
            <a:r>
              <a:rPr lang="es-EC" dirty="0" err="1"/>
              <a:t>Hokeness</a:t>
            </a:r>
            <a:endParaRPr lang="es-EC" dirty="0"/>
          </a:p>
        </p:txBody>
      </p:sp>
      <p:sp>
        <p:nvSpPr>
          <p:cNvPr id="78" name="CuadroTexto 77">
            <a:extLst>
              <a:ext uri="{FF2B5EF4-FFF2-40B4-BE49-F238E27FC236}">
                <a16:creationId xmlns:a16="http://schemas.microsoft.com/office/drawing/2014/main" id="{69C5EF2F-2346-52B3-C795-E77719D76F37}"/>
              </a:ext>
            </a:extLst>
          </p:cNvPr>
          <p:cNvSpPr txBox="1"/>
          <p:nvPr/>
        </p:nvSpPr>
        <p:spPr>
          <a:xfrm>
            <a:off x="9577762" y="3030861"/>
            <a:ext cx="1751094" cy="338554"/>
          </a:xfrm>
          <a:prstGeom prst="rect">
            <a:avLst/>
          </a:prstGeom>
          <a:noFill/>
        </p:spPr>
        <p:txBody>
          <a:bodyPr wrap="square">
            <a:spAutoFit/>
          </a:bodyPr>
          <a:lstStyle>
            <a:defPPr>
              <a:defRPr lang="es-EC"/>
            </a:defPPr>
            <a:lvl1pPr>
              <a:defRPr sz="1600"/>
            </a:lvl1pPr>
          </a:lstStyle>
          <a:p>
            <a:r>
              <a:rPr lang="es-EC" dirty="0"/>
              <a:t>Matthews, Emo</a:t>
            </a:r>
          </a:p>
        </p:txBody>
      </p:sp>
      <p:sp>
        <p:nvSpPr>
          <p:cNvPr id="79" name="CuadroTexto 78">
            <a:extLst>
              <a:ext uri="{FF2B5EF4-FFF2-40B4-BE49-F238E27FC236}">
                <a16:creationId xmlns:a16="http://schemas.microsoft.com/office/drawing/2014/main" id="{BEF39843-82D6-5388-0FAC-D09FC8B85C1C}"/>
              </a:ext>
            </a:extLst>
          </p:cNvPr>
          <p:cNvSpPr txBox="1"/>
          <p:nvPr/>
        </p:nvSpPr>
        <p:spPr>
          <a:xfrm>
            <a:off x="5927551" y="2709245"/>
            <a:ext cx="1664090" cy="1169551"/>
          </a:xfrm>
          <a:prstGeom prst="rect">
            <a:avLst/>
          </a:prstGeom>
          <a:noFill/>
        </p:spPr>
        <p:txBody>
          <a:bodyPr wrap="square">
            <a:spAutoFit/>
          </a:bodyPr>
          <a:lstStyle>
            <a:defPPr>
              <a:defRPr lang="es-EC"/>
            </a:defPPr>
            <a:lvl1pPr>
              <a:defRPr sz="1400"/>
            </a:lvl1pPr>
          </a:lstStyle>
          <a:p>
            <a:r>
              <a:rPr lang="es-ES" dirty="0"/>
              <a:t>Concienciación y la autogestión de las emociones son cruciales para los pilotos</a:t>
            </a:r>
            <a:endParaRPr lang="es-EC" dirty="0"/>
          </a:p>
        </p:txBody>
      </p:sp>
      <p:sp>
        <p:nvSpPr>
          <p:cNvPr id="80" name="CuadroTexto 79">
            <a:extLst>
              <a:ext uri="{FF2B5EF4-FFF2-40B4-BE49-F238E27FC236}">
                <a16:creationId xmlns:a16="http://schemas.microsoft.com/office/drawing/2014/main" id="{C5E55388-C1E2-AC31-89B8-AB4B4560AEC1}"/>
              </a:ext>
            </a:extLst>
          </p:cNvPr>
          <p:cNvSpPr txBox="1"/>
          <p:nvPr/>
        </p:nvSpPr>
        <p:spPr>
          <a:xfrm>
            <a:off x="7736875" y="2074786"/>
            <a:ext cx="1260600" cy="1384995"/>
          </a:xfrm>
          <a:prstGeom prst="rect">
            <a:avLst/>
          </a:prstGeom>
          <a:noFill/>
        </p:spPr>
        <p:txBody>
          <a:bodyPr wrap="square">
            <a:spAutoFit/>
          </a:bodyPr>
          <a:lstStyle>
            <a:defPPr>
              <a:defRPr lang="es-EC"/>
            </a:defPPr>
            <a:lvl1pPr>
              <a:defRPr sz="1400"/>
            </a:lvl1pPr>
          </a:lstStyle>
          <a:p>
            <a:r>
              <a:rPr lang="es-ES" dirty="0"/>
              <a:t>El éxito de los pilotos en su formación está asociado a la IE</a:t>
            </a:r>
            <a:endParaRPr lang="es-EC" dirty="0"/>
          </a:p>
        </p:txBody>
      </p:sp>
      <p:sp>
        <p:nvSpPr>
          <p:cNvPr id="81" name="CuadroTexto 80">
            <a:extLst>
              <a:ext uri="{FF2B5EF4-FFF2-40B4-BE49-F238E27FC236}">
                <a16:creationId xmlns:a16="http://schemas.microsoft.com/office/drawing/2014/main" id="{8CCAABCD-E948-227B-A0C4-51B593DDA13C}"/>
              </a:ext>
            </a:extLst>
          </p:cNvPr>
          <p:cNvSpPr txBox="1"/>
          <p:nvPr/>
        </p:nvSpPr>
        <p:spPr>
          <a:xfrm>
            <a:off x="9277427" y="678950"/>
            <a:ext cx="2540037" cy="2031325"/>
          </a:xfrm>
          <a:prstGeom prst="rect">
            <a:avLst/>
          </a:prstGeom>
          <a:noFill/>
        </p:spPr>
        <p:txBody>
          <a:bodyPr wrap="square">
            <a:spAutoFit/>
          </a:bodyPr>
          <a:lstStyle>
            <a:defPPr>
              <a:defRPr lang="es-EC"/>
            </a:defPPr>
            <a:lvl1pPr>
              <a:defRPr sz="1400"/>
            </a:lvl1pPr>
          </a:lstStyle>
          <a:p>
            <a:r>
              <a:rPr lang="es-ES" dirty="0"/>
              <a:t>El afrontamiento del estrés por parte de la tripulación de cabina y la regulación de los pensamientos, así como una visión general de la naturaleza interrelacionada de la tecnología, el trabajo en equipo y la valoración y regulación emocional</a:t>
            </a:r>
            <a:endParaRPr lang="es-EC" dirty="0"/>
          </a:p>
        </p:txBody>
      </p:sp>
      <p:sp>
        <p:nvSpPr>
          <p:cNvPr id="3" name="CuadroTexto 2">
            <a:extLst>
              <a:ext uri="{FF2B5EF4-FFF2-40B4-BE49-F238E27FC236}">
                <a16:creationId xmlns:a16="http://schemas.microsoft.com/office/drawing/2014/main" id="{DEDD4756-113B-1410-F696-F3057C1FC27B}"/>
              </a:ext>
            </a:extLst>
          </p:cNvPr>
          <p:cNvSpPr txBox="1"/>
          <p:nvPr/>
        </p:nvSpPr>
        <p:spPr>
          <a:xfrm>
            <a:off x="501467" y="2738473"/>
            <a:ext cx="1664090" cy="276999"/>
          </a:xfrm>
          <a:prstGeom prst="rect">
            <a:avLst/>
          </a:prstGeom>
          <a:noFill/>
        </p:spPr>
        <p:txBody>
          <a:bodyPr wrap="square">
            <a:spAutoFit/>
          </a:bodyPr>
          <a:lstStyle/>
          <a:p>
            <a:r>
              <a:rPr lang="es-EC" sz="1200" dirty="0">
                <a:latin typeface="Arial Narrow" panose="020B0606020202030204" pitchFamily="34" charset="0"/>
              </a:rPr>
              <a:t>Perú</a:t>
            </a:r>
          </a:p>
        </p:txBody>
      </p:sp>
      <p:sp>
        <p:nvSpPr>
          <p:cNvPr id="4" name="CuadroTexto 3">
            <a:extLst>
              <a:ext uri="{FF2B5EF4-FFF2-40B4-BE49-F238E27FC236}">
                <a16:creationId xmlns:a16="http://schemas.microsoft.com/office/drawing/2014/main" id="{CB697733-F291-8398-767A-437751DE6A56}"/>
              </a:ext>
            </a:extLst>
          </p:cNvPr>
          <p:cNvSpPr txBox="1"/>
          <p:nvPr/>
        </p:nvSpPr>
        <p:spPr>
          <a:xfrm>
            <a:off x="3631171" y="2348816"/>
            <a:ext cx="1664090" cy="276999"/>
          </a:xfrm>
          <a:prstGeom prst="rect">
            <a:avLst/>
          </a:prstGeom>
          <a:noFill/>
        </p:spPr>
        <p:txBody>
          <a:bodyPr wrap="square">
            <a:spAutoFit/>
          </a:bodyPr>
          <a:lstStyle/>
          <a:p>
            <a:r>
              <a:rPr lang="es-EC" sz="1200" dirty="0">
                <a:latin typeface="Arial Narrow" panose="020B0606020202030204" pitchFamily="34" charset="0"/>
              </a:rPr>
              <a:t>Colombia</a:t>
            </a:r>
          </a:p>
        </p:txBody>
      </p:sp>
      <p:sp>
        <p:nvSpPr>
          <p:cNvPr id="5" name="CuadroTexto 4">
            <a:extLst>
              <a:ext uri="{FF2B5EF4-FFF2-40B4-BE49-F238E27FC236}">
                <a16:creationId xmlns:a16="http://schemas.microsoft.com/office/drawing/2014/main" id="{03AEE065-E72B-8C67-7AAA-CC9AD5CE81BF}"/>
              </a:ext>
            </a:extLst>
          </p:cNvPr>
          <p:cNvSpPr txBox="1"/>
          <p:nvPr/>
        </p:nvSpPr>
        <p:spPr>
          <a:xfrm>
            <a:off x="6904830" y="1387503"/>
            <a:ext cx="1664090" cy="276999"/>
          </a:xfrm>
          <a:prstGeom prst="rect">
            <a:avLst/>
          </a:prstGeom>
          <a:noFill/>
        </p:spPr>
        <p:txBody>
          <a:bodyPr wrap="square">
            <a:spAutoFit/>
          </a:bodyPr>
          <a:lstStyle/>
          <a:p>
            <a:r>
              <a:rPr lang="es-EC" sz="1200" dirty="0">
                <a:latin typeface="Arial Narrow" panose="020B0606020202030204" pitchFamily="34" charset="0"/>
              </a:rPr>
              <a:t>Estados Unidos</a:t>
            </a:r>
          </a:p>
        </p:txBody>
      </p:sp>
    </p:spTree>
    <p:extLst>
      <p:ext uri="{BB962C8B-B14F-4D97-AF65-F5344CB8AC3E}">
        <p14:creationId xmlns:p14="http://schemas.microsoft.com/office/powerpoint/2010/main" val="40096161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25"/>
          <p:cNvGrpSpPr/>
          <p:nvPr/>
        </p:nvGrpSpPr>
        <p:grpSpPr>
          <a:xfrm>
            <a:off x="96329" y="29226"/>
            <a:ext cx="2429301" cy="807486"/>
            <a:chOff x="95534" y="109182"/>
            <a:chExt cx="2429301" cy="807486"/>
          </a:xfrm>
        </p:grpSpPr>
        <p:pic>
          <p:nvPicPr>
            <p:cNvPr id="9" name="Imagen 26">
              <a:extLst>
                <a:ext uri="{FF2B5EF4-FFF2-40B4-BE49-F238E27FC236}">
                  <a16:creationId xmlns:a16="http://schemas.microsoft.com/office/drawing/2014/main" id="{F423760E-867B-F845-BD70-22A4238927D3}"/>
                </a:ext>
              </a:extLst>
            </p:cNvPr>
            <p:cNvPicPr>
              <a:picLocks noChangeAspect="1"/>
            </p:cNvPicPr>
            <p:nvPr/>
          </p:nvPicPr>
          <p:blipFill>
            <a:blip r:embed="rId2">
              <a:duotone>
                <a:schemeClr val="accent4">
                  <a:shade val="45000"/>
                  <a:satMod val="135000"/>
                </a:schemeClr>
                <a:prstClr val="white"/>
              </a:duotone>
            </a:blip>
            <a:stretch>
              <a:fillRect/>
            </a:stretch>
          </p:blipFill>
          <p:spPr>
            <a:xfrm>
              <a:off x="95534" y="109182"/>
              <a:ext cx="2429301" cy="807486"/>
            </a:xfrm>
            <a:prstGeom prst="rect">
              <a:avLst/>
            </a:prstGeom>
          </p:spPr>
        </p:pic>
        <p:sp>
          <p:nvSpPr>
            <p:cNvPr id="11" name="CuadroTexto 28"/>
            <p:cNvSpPr txBox="1"/>
            <p:nvPr/>
          </p:nvSpPr>
          <p:spPr>
            <a:xfrm>
              <a:off x="928048" y="342025"/>
              <a:ext cx="1596787" cy="523220"/>
            </a:xfrm>
            <a:prstGeom prst="rect">
              <a:avLst/>
            </a:prstGeom>
            <a:noFill/>
          </p:spPr>
          <p:txBody>
            <a:bodyPr wrap="square" rtlCol="0">
              <a:spAutoFit/>
            </a:bodyPr>
            <a:lstStyle/>
            <a:p>
              <a:r>
                <a:rPr lang="es-MX" sz="1400" b="1" dirty="0">
                  <a:solidFill>
                    <a:srgbClr val="000000"/>
                  </a:solidFill>
                  <a:latin typeface="Arial"/>
                </a:rPr>
                <a:t>Estructura</a:t>
              </a:r>
            </a:p>
            <a:p>
              <a:r>
                <a:rPr lang="es-MX" sz="1400" b="1" dirty="0">
                  <a:solidFill>
                    <a:srgbClr val="000000"/>
                  </a:solidFill>
                  <a:latin typeface="Arial"/>
                </a:rPr>
                <a:t>De la Tesis</a:t>
              </a:r>
            </a:p>
          </p:txBody>
        </p:sp>
      </p:grpSp>
      <p:sp>
        <p:nvSpPr>
          <p:cNvPr id="12" name="object 56">
            <a:extLst>
              <a:ext uri="{FF2B5EF4-FFF2-40B4-BE49-F238E27FC236}">
                <a16:creationId xmlns:a16="http://schemas.microsoft.com/office/drawing/2014/main" id="{55517954-107B-FCF1-7E77-B454DCAF76D9}"/>
              </a:ext>
            </a:extLst>
          </p:cNvPr>
          <p:cNvSpPr/>
          <p:nvPr/>
        </p:nvSpPr>
        <p:spPr>
          <a:xfrm>
            <a:off x="0" y="0"/>
            <a:ext cx="12189460" cy="619760"/>
          </a:xfrm>
          <a:prstGeom prst="rect">
            <a:avLst/>
          </a:prstGeom>
        </p:spPr>
        <p:txBody>
          <a:bodyPr/>
          <a:lstStyle/>
          <a:p>
            <a:pPr algn="r" fontAlgn="base">
              <a:spcBef>
                <a:spcPct val="0"/>
              </a:spcBef>
              <a:spcAft>
                <a:spcPct val="0"/>
              </a:spcAft>
            </a:pPr>
            <a:r>
              <a:rPr lang="es-ES" sz="3200" b="1" i="1" dirty="0">
                <a:solidFill>
                  <a:srgbClr val="002060"/>
                </a:solidFill>
                <a:effectLst>
                  <a:outerShdw blurRad="38100" dist="38100" dir="2700000" algn="tl">
                    <a:srgbClr val="C0C0C0"/>
                  </a:outerShdw>
                </a:effectLst>
                <a:latin typeface="+mj-lt"/>
                <a:ea typeface="+mj-ea"/>
                <a:cs typeface="+mj-cs"/>
              </a:rPr>
              <a:t>MARCO TEÓRICO</a:t>
            </a:r>
            <a:endParaRPr lang="es-EC" sz="3200" b="1" i="1" dirty="0">
              <a:solidFill>
                <a:srgbClr val="002060"/>
              </a:solidFill>
              <a:effectLst>
                <a:outerShdw blurRad="38100" dist="38100" dir="2700000" algn="tl">
                  <a:srgbClr val="C0C0C0"/>
                </a:outerShdw>
              </a:effectLst>
              <a:latin typeface="+mj-lt"/>
              <a:ea typeface="+mj-ea"/>
              <a:cs typeface="+mj-cs"/>
            </a:endParaRPr>
          </a:p>
        </p:txBody>
      </p:sp>
      <p:pic>
        <p:nvPicPr>
          <p:cNvPr id="2" name="image11.png">
            <a:extLst>
              <a:ext uri="{FF2B5EF4-FFF2-40B4-BE49-F238E27FC236}">
                <a16:creationId xmlns:a16="http://schemas.microsoft.com/office/drawing/2014/main" id="{16FCA5FA-FD7D-36B4-7D00-B06510E17110}"/>
              </a:ext>
            </a:extLst>
          </p:cNvPr>
          <p:cNvPicPr/>
          <p:nvPr/>
        </p:nvPicPr>
        <p:blipFill rotWithShape="1">
          <a:blip r:embed="rId3"/>
          <a:srcRect l="1107"/>
          <a:stretch/>
        </p:blipFill>
        <p:spPr bwMode="auto">
          <a:xfrm>
            <a:off x="768422" y="1018132"/>
            <a:ext cx="11053011" cy="51342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534574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25"/>
          <p:cNvGrpSpPr/>
          <p:nvPr/>
        </p:nvGrpSpPr>
        <p:grpSpPr>
          <a:xfrm>
            <a:off x="96329" y="29226"/>
            <a:ext cx="2429301" cy="807486"/>
            <a:chOff x="95534" y="109182"/>
            <a:chExt cx="2429301" cy="807486"/>
          </a:xfrm>
        </p:grpSpPr>
        <p:pic>
          <p:nvPicPr>
            <p:cNvPr id="9" name="Imagen 26">
              <a:extLst>
                <a:ext uri="{FF2B5EF4-FFF2-40B4-BE49-F238E27FC236}">
                  <a16:creationId xmlns:a16="http://schemas.microsoft.com/office/drawing/2014/main" id="{F423760E-867B-F845-BD70-22A4238927D3}"/>
                </a:ext>
              </a:extLst>
            </p:cNvPr>
            <p:cNvPicPr>
              <a:picLocks noChangeAspect="1"/>
            </p:cNvPicPr>
            <p:nvPr/>
          </p:nvPicPr>
          <p:blipFill>
            <a:blip r:embed="rId2">
              <a:duotone>
                <a:schemeClr val="accent4">
                  <a:shade val="45000"/>
                  <a:satMod val="135000"/>
                </a:schemeClr>
                <a:prstClr val="white"/>
              </a:duotone>
            </a:blip>
            <a:stretch>
              <a:fillRect/>
            </a:stretch>
          </p:blipFill>
          <p:spPr>
            <a:xfrm>
              <a:off x="95534" y="109182"/>
              <a:ext cx="2429301" cy="807486"/>
            </a:xfrm>
            <a:prstGeom prst="rect">
              <a:avLst/>
            </a:prstGeom>
          </p:spPr>
        </p:pic>
        <p:sp>
          <p:nvSpPr>
            <p:cNvPr id="11" name="CuadroTexto 28"/>
            <p:cNvSpPr txBox="1"/>
            <p:nvPr/>
          </p:nvSpPr>
          <p:spPr>
            <a:xfrm>
              <a:off x="928048" y="342025"/>
              <a:ext cx="1596787" cy="523220"/>
            </a:xfrm>
            <a:prstGeom prst="rect">
              <a:avLst/>
            </a:prstGeom>
            <a:noFill/>
          </p:spPr>
          <p:txBody>
            <a:bodyPr wrap="square" rtlCol="0">
              <a:spAutoFit/>
            </a:bodyPr>
            <a:lstStyle/>
            <a:p>
              <a:r>
                <a:rPr lang="es-MX" sz="1400" b="1" dirty="0">
                  <a:solidFill>
                    <a:srgbClr val="000000"/>
                  </a:solidFill>
                  <a:latin typeface="Arial"/>
                </a:rPr>
                <a:t>Estructura</a:t>
              </a:r>
            </a:p>
            <a:p>
              <a:r>
                <a:rPr lang="es-MX" sz="1400" b="1" dirty="0">
                  <a:solidFill>
                    <a:srgbClr val="000000"/>
                  </a:solidFill>
                  <a:latin typeface="Arial"/>
                </a:rPr>
                <a:t>De la Tesis</a:t>
              </a:r>
            </a:p>
          </p:txBody>
        </p:sp>
      </p:grpSp>
      <p:sp>
        <p:nvSpPr>
          <p:cNvPr id="12" name="object 56">
            <a:extLst>
              <a:ext uri="{FF2B5EF4-FFF2-40B4-BE49-F238E27FC236}">
                <a16:creationId xmlns:a16="http://schemas.microsoft.com/office/drawing/2014/main" id="{55517954-107B-FCF1-7E77-B454DCAF76D9}"/>
              </a:ext>
            </a:extLst>
          </p:cNvPr>
          <p:cNvSpPr/>
          <p:nvPr/>
        </p:nvSpPr>
        <p:spPr>
          <a:xfrm>
            <a:off x="0" y="0"/>
            <a:ext cx="12189460" cy="619760"/>
          </a:xfrm>
          <a:prstGeom prst="rect">
            <a:avLst/>
          </a:prstGeom>
        </p:spPr>
        <p:txBody>
          <a:bodyPr/>
          <a:lstStyle/>
          <a:p>
            <a:pPr algn="r" fontAlgn="base">
              <a:spcBef>
                <a:spcPct val="0"/>
              </a:spcBef>
              <a:spcAft>
                <a:spcPct val="0"/>
              </a:spcAft>
            </a:pPr>
            <a:r>
              <a:rPr lang="es-ES" sz="3200" b="1" i="1" dirty="0">
                <a:solidFill>
                  <a:srgbClr val="002060"/>
                </a:solidFill>
                <a:effectLst>
                  <a:outerShdw blurRad="38100" dist="38100" dir="2700000" algn="tl">
                    <a:srgbClr val="C0C0C0"/>
                  </a:outerShdw>
                </a:effectLst>
                <a:latin typeface="+mj-lt"/>
                <a:ea typeface="+mj-ea"/>
                <a:cs typeface="+mj-cs"/>
              </a:rPr>
              <a:t>DISEÑO METODOLÓGICO </a:t>
            </a:r>
            <a:endParaRPr lang="es-EC" sz="3200" b="1" i="1" dirty="0">
              <a:solidFill>
                <a:srgbClr val="002060"/>
              </a:solidFill>
              <a:effectLst>
                <a:outerShdw blurRad="38100" dist="38100" dir="2700000" algn="tl">
                  <a:srgbClr val="C0C0C0"/>
                </a:outerShdw>
              </a:effectLst>
              <a:latin typeface="+mj-lt"/>
              <a:ea typeface="+mj-ea"/>
              <a:cs typeface="+mj-cs"/>
            </a:endParaRPr>
          </a:p>
        </p:txBody>
      </p:sp>
      <p:sp>
        <p:nvSpPr>
          <p:cNvPr id="3" name="Título 1">
            <a:extLst>
              <a:ext uri="{FF2B5EF4-FFF2-40B4-BE49-F238E27FC236}">
                <a16:creationId xmlns:a16="http://schemas.microsoft.com/office/drawing/2014/main" id="{D1604F9B-904E-47CD-25E6-60EBD923609F}"/>
              </a:ext>
            </a:extLst>
          </p:cNvPr>
          <p:cNvSpPr txBox="1">
            <a:spLocks/>
          </p:cNvSpPr>
          <p:nvPr/>
        </p:nvSpPr>
        <p:spPr>
          <a:xfrm>
            <a:off x="110399" y="1075162"/>
            <a:ext cx="9304255" cy="3566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2800" b="1" dirty="0">
                <a:solidFill>
                  <a:srgbClr val="002060"/>
                </a:solidFill>
                <a:latin typeface="Serif"/>
              </a:rPr>
              <a:t>Paradigma de la investigación</a:t>
            </a:r>
          </a:p>
        </p:txBody>
      </p:sp>
      <p:sp>
        <p:nvSpPr>
          <p:cNvPr id="4" name="Diagrama de flujo: terminador 3">
            <a:extLst>
              <a:ext uri="{FF2B5EF4-FFF2-40B4-BE49-F238E27FC236}">
                <a16:creationId xmlns:a16="http://schemas.microsoft.com/office/drawing/2014/main" id="{3AEF3DFC-EFCB-C58E-9157-DCD2C36E1483}"/>
              </a:ext>
            </a:extLst>
          </p:cNvPr>
          <p:cNvSpPr/>
          <p:nvPr/>
        </p:nvSpPr>
        <p:spPr>
          <a:xfrm>
            <a:off x="253064" y="2061204"/>
            <a:ext cx="1351558" cy="470120"/>
          </a:xfrm>
          <a:prstGeom prst="flowChartTerminator">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solidFill>
                  <a:sysClr val="windowText" lastClr="000000"/>
                </a:solidFill>
              </a:rPr>
              <a:t>Cuantitativo </a:t>
            </a:r>
          </a:p>
        </p:txBody>
      </p:sp>
      <p:sp>
        <p:nvSpPr>
          <p:cNvPr id="5" name="Rectángulo: esquinas redondeadas 4">
            <a:extLst>
              <a:ext uri="{FF2B5EF4-FFF2-40B4-BE49-F238E27FC236}">
                <a16:creationId xmlns:a16="http://schemas.microsoft.com/office/drawing/2014/main" id="{0F4DD488-4723-19A0-8678-EF5129888A3E}"/>
              </a:ext>
            </a:extLst>
          </p:cNvPr>
          <p:cNvSpPr/>
          <p:nvPr/>
        </p:nvSpPr>
        <p:spPr>
          <a:xfrm>
            <a:off x="2338249" y="1579716"/>
            <a:ext cx="2140220" cy="143309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ES" sz="1400" dirty="0">
                <a:solidFill>
                  <a:sysClr val="windowText" lastClr="000000"/>
                </a:solidFill>
              </a:rPr>
              <a:t>Correspondencia entre la naturaleza del objeto a calcular y la </a:t>
            </a:r>
          </a:p>
          <a:p>
            <a:pPr algn="ctr"/>
            <a:r>
              <a:rPr lang="es-ES" sz="1400" dirty="0">
                <a:solidFill>
                  <a:sysClr val="windowText" lastClr="000000"/>
                </a:solidFill>
              </a:rPr>
              <a:t>naturaleza del dispositivo de medición.</a:t>
            </a:r>
            <a:endParaRPr lang="es-EC" sz="1400" dirty="0">
              <a:solidFill>
                <a:sysClr val="windowText" lastClr="000000"/>
              </a:solidFill>
            </a:endParaRPr>
          </a:p>
        </p:txBody>
      </p:sp>
      <p:cxnSp>
        <p:nvCxnSpPr>
          <p:cNvPr id="6" name="Conector recto de flecha 5">
            <a:extLst>
              <a:ext uri="{FF2B5EF4-FFF2-40B4-BE49-F238E27FC236}">
                <a16:creationId xmlns:a16="http://schemas.microsoft.com/office/drawing/2014/main" id="{71DA4297-FF7F-3B8F-2228-54ED363EE2FB}"/>
              </a:ext>
            </a:extLst>
          </p:cNvPr>
          <p:cNvCxnSpPr>
            <a:cxnSpLocks/>
            <a:stCxn id="4" idx="3"/>
            <a:endCxn id="5" idx="1"/>
          </p:cNvCxnSpPr>
          <p:nvPr/>
        </p:nvCxnSpPr>
        <p:spPr>
          <a:xfrm>
            <a:off x="1604622" y="2296264"/>
            <a:ext cx="733627"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24" name="Imagen 23">
            <a:extLst>
              <a:ext uri="{FF2B5EF4-FFF2-40B4-BE49-F238E27FC236}">
                <a16:creationId xmlns:a16="http://schemas.microsoft.com/office/drawing/2014/main" id="{ABF8928C-851B-E5E1-56A4-C6160D76F75B}"/>
              </a:ext>
            </a:extLst>
          </p:cNvPr>
          <p:cNvPicPr>
            <a:picLocks noChangeAspect="1"/>
          </p:cNvPicPr>
          <p:nvPr/>
        </p:nvPicPr>
        <p:blipFill rotWithShape="1">
          <a:blip r:embed="rId3">
            <a:extLst>
              <a:ext uri="{28A0092B-C50C-407E-A947-70E740481C1C}">
                <a14:useLocalDpi xmlns:a14="http://schemas.microsoft.com/office/drawing/2010/main" val="0"/>
              </a:ext>
            </a:extLst>
          </a:blip>
          <a:srcRect l="32263" t="6093" r="28326"/>
          <a:stretch/>
        </p:blipFill>
        <p:spPr>
          <a:xfrm>
            <a:off x="7736561" y="3012812"/>
            <a:ext cx="3994251" cy="2692518"/>
          </a:xfrm>
          <a:prstGeom prst="rect">
            <a:avLst/>
          </a:prstGeom>
        </p:spPr>
      </p:pic>
      <p:pic>
        <p:nvPicPr>
          <p:cNvPr id="1026" name="Picture 2" descr="Ver las imágenes de origen">
            <a:extLst>
              <a:ext uri="{FF2B5EF4-FFF2-40B4-BE49-F238E27FC236}">
                <a16:creationId xmlns:a16="http://schemas.microsoft.com/office/drawing/2014/main" id="{10DC8001-2DAF-27B3-BF47-845C1C2A097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659"/>
          <a:stretch/>
        </p:blipFill>
        <p:spPr bwMode="auto">
          <a:xfrm>
            <a:off x="4762526" y="1431798"/>
            <a:ext cx="2140220" cy="1860141"/>
          </a:xfrm>
          <a:prstGeom prst="rect">
            <a:avLst/>
          </a:prstGeom>
          <a:noFill/>
          <a:extLst>
            <a:ext uri="{909E8E84-426E-40DD-AFC4-6F175D3DCCD1}">
              <a14:hiddenFill xmlns:a14="http://schemas.microsoft.com/office/drawing/2010/main">
                <a:solidFill>
                  <a:srgbClr val="FFFFFF"/>
                </a:solidFill>
              </a14:hiddenFill>
            </a:ext>
          </a:extLst>
        </p:spPr>
      </p:pic>
      <p:sp>
        <p:nvSpPr>
          <p:cNvPr id="35" name="Diagrama de flujo: terminador 34">
            <a:extLst>
              <a:ext uri="{FF2B5EF4-FFF2-40B4-BE49-F238E27FC236}">
                <a16:creationId xmlns:a16="http://schemas.microsoft.com/office/drawing/2014/main" id="{4402BB08-1A8A-E315-610E-134D47991420}"/>
              </a:ext>
            </a:extLst>
          </p:cNvPr>
          <p:cNvSpPr/>
          <p:nvPr/>
        </p:nvSpPr>
        <p:spPr>
          <a:xfrm>
            <a:off x="286447" y="4107232"/>
            <a:ext cx="1351558" cy="470120"/>
          </a:xfrm>
          <a:prstGeom prst="flowChartTerminator">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solidFill>
                  <a:sysClr val="windowText" lastClr="000000"/>
                </a:solidFill>
              </a:rPr>
              <a:t>Empirista Inductivo</a:t>
            </a:r>
          </a:p>
        </p:txBody>
      </p:sp>
      <p:sp>
        <p:nvSpPr>
          <p:cNvPr id="36" name="Rectángulo: esquinas redondeadas 35">
            <a:extLst>
              <a:ext uri="{FF2B5EF4-FFF2-40B4-BE49-F238E27FC236}">
                <a16:creationId xmlns:a16="http://schemas.microsoft.com/office/drawing/2014/main" id="{8C01DB02-766B-B3DA-DD75-8DEA30209E3D}"/>
              </a:ext>
            </a:extLst>
          </p:cNvPr>
          <p:cNvSpPr/>
          <p:nvPr/>
        </p:nvSpPr>
        <p:spPr>
          <a:xfrm>
            <a:off x="2416130" y="3993326"/>
            <a:ext cx="2132971" cy="69793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EC" sz="1400" dirty="0">
                <a:solidFill>
                  <a:sysClr val="windowText" lastClr="000000"/>
                </a:solidFill>
              </a:rPr>
              <a:t>Enfoque mixto, derivado del Estilo Inductivo-Concreto</a:t>
            </a:r>
          </a:p>
        </p:txBody>
      </p:sp>
      <p:cxnSp>
        <p:nvCxnSpPr>
          <p:cNvPr id="37" name="Conector recto de flecha 36">
            <a:extLst>
              <a:ext uri="{FF2B5EF4-FFF2-40B4-BE49-F238E27FC236}">
                <a16:creationId xmlns:a16="http://schemas.microsoft.com/office/drawing/2014/main" id="{77B2D9C7-6199-6F68-A4D5-67B85ED5DCA2}"/>
              </a:ext>
            </a:extLst>
          </p:cNvPr>
          <p:cNvCxnSpPr>
            <a:cxnSpLocks/>
            <a:stCxn id="35" idx="3"/>
            <a:endCxn id="36" idx="1"/>
          </p:cNvCxnSpPr>
          <p:nvPr/>
        </p:nvCxnSpPr>
        <p:spPr>
          <a:xfrm>
            <a:off x="1638005" y="4342292"/>
            <a:ext cx="778125"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8" name="CuadroTexto 37">
            <a:extLst>
              <a:ext uri="{FF2B5EF4-FFF2-40B4-BE49-F238E27FC236}">
                <a16:creationId xmlns:a16="http://schemas.microsoft.com/office/drawing/2014/main" id="{986B35A2-06BB-F5F8-1EB0-E788F338B45E}"/>
              </a:ext>
            </a:extLst>
          </p:cNvPr>
          <p:cNvSpPr txBox="1"/>
          <p:nvPr/>
        </p:nvSpPr>
        <p:spPr>
          <a:xfrm>
            <a:off x="253064" y="3408509"/>
            <a:ext cx="7207044" cy="480131"/>
          </a:xfrm>
          <a:prstGeom prst="rect">
            <a:avLst/>
          </a:prstGeom>
        </p:spPr>
        <p:txBody>
          <a:bodyPr vert="horz" lIns="91440" tIns="45720" rIns="91440" bIns="45720" rtlCol="0" anchor="ctr">
            <a:noAutofit/>
          </a:bodyPr>
          <a:lstStyle>
            <a:defPPr>
              <a:defRPr lang="es-EC"/>
            </a:defPPr>
            <a:lvl1pPr>
              <a:lnSpc>
                <a:spcPct val="90000"/>
              </a:lnSpc>
              <a:spcBef>
                <a:spcPct val="0"/>
              </a:spcBef>
              <a:buNone/>
              <a:defRPr sz="2800" b="1">
                <a:solidFill>
                  <a:srgbClr val="002060"/>
                </a:solidFill>
                <a:latin typeface="Serif"/>
                <a:ea typeface="+mj-ea"/>
                <a:cs typeface="+mj-cs"/>
              </a:defRPr>
            </a:lvl1pPr>
          </a:lstStyle>
          <a:p>
            <a:r>
              <a:rPr lang="es-EC" dirty="0"/>
              <a:t>Enfoque de la investigación</a:t>
            </a:r>
          </a:p>
        </p:txBody>
      </p:sp>
      <p:sp>
        <p:nvSpPr>
          <p:cNvPr id="42" name="CuadroTexto 41">
            <a:extLst>
              <a:ext uri="{FF2B5EF4-FFF2-40B4-BE49-F238E27FC236}">
                <a16:creationId xmlns:a16="http://schemas.microsoft.com/office/drawing/2014/main" id="{57B1FA17-66EA-3676-5E85-2C26A85456AF}"/>
              </a:ext>
            </a:extLst>
          </p:cNvPr>
          <p:cNvSpPr txBox="1"/>
          <p:nvPr/>
        </p:nvSpPr>
        <p:spPr>
          <a:xfrm>
            <a:off x="233906" y="5031004"/>
            <a:ext cx="4221534" cy="480131"/>
          </a:xfrm>
          <a:prstGeom prst="rect">
            <a:avLst/>
          </a:prstGeom>
        </p:spPr>
        <p:txBody>
          <a:bodyPr vert="horz" lIns="91440" tIns="45720" rIns="91440" bIns="45720" rtlCol="0" anchor="ctr">
            <a:noAutofit/>
          </a:bodyPr>
          <a:lstStyle>
            <a:defPPr>
              <a:defRPr lang="es-EC"/>
            </a:defPPr>
            <a:lvl1pPr>
              <a:lnSpc>
                <a:spcPct val="90000"/>
              </a:lnSpc>
              <a:spcBef>
                <a:spcPct val="0"/>
              </a:spcBef>
              <a:buNone/>
              <a:defRPr sz="2800" b="1">
                <a:solidFill>
                  <a:srgbClr val="002060"/>
                </a:solidFill>
                <a:latin typeface="Serif"/>
                <a:ea typeface="+mj-ea"/>
                <a:cs typeface="+mj-cs"/>
              </a:defRPr>
            </a:lvl1pPr>
          </a:lstStyle>
          <a:p>
            <a:r>
              <a:rPr lang="es-EC" dirty="0"/>
              <a:t>Alcance</a:t>
            </a:r>
          </a:p>
        </p:txBody>
      </p:sp>
      <p:sp>
        <p:nvSpPr>
          <p:cNvPr id="43" name="Diagrama de flujo: terminador 42">
            <a:extLst>
              <a:ext uri="{FF2B5EF4-FFF2-40B4-BE49-F238E27FC236}">
                <a16:creationId xmlns:a16="http://schemas.microsoft.com/office/drawing/2014/main" id="{8ACAD403-9BC0-FD3F-235E-55E0C85C1E23}"/>
              </a:ext>
            </a:extLst>
          </p:cNvPr>
          <p:cNvSpPr/>
          <p:nvPr/>
        </p:nvSpPr>
        <p:spPr>
          <a:xfrm>
            <a:off x="335272" y="5650774"/>
            <a:ext cx="1351558" cy="470120"/>
          </a:xfrm>
          <a:prstGeom prst="flowChartTerminator">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solidFill>
                  <a:sysClr val="windowText" lastClr="000000"/>
                </a:solidFill>
              </a:rPr>
              <a:t>Exploratorio</a:t>
            </a:r>
          </a:p>
        </p:txBody>
      </p:sp>
      <p:sp>
        <p:nvSpPr>
          <p:cNvPr id="44" name="Rectángulo: esquinas redondeadas 43">
            <a:extLst>
              <a:ext uri="{FF2B5EF4-FFF2-40B4-BE49-F238E27FC236}">
                <a16:creationId xmlns:a16="http://schemas.microsoft.com/office/drawing/2014/main" id="{34CC4AF2-3851-C54B-BD3E-FA03C02C0A2C}"/>
              </a:ext>
            </a:extLst>
          </p:cNvPr>
          <p:cNvSpPr/>
          <p:nvPr/>
        </p:nvSpPr>
        <p:spPr>
          <a:xfrm>
            <a:off x="2472268" y="5649297"/>
            <a:ext cx="2132971" cy="47012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EC" sz="1400" dirty="0">
                <a:solidFill>
                  <a:sysClr val="windowText" lastClr="000000"/>
                </a:solidFill>
              </a:rPr>
              <a:t>Pilotos operativos FAE, año 2022</a:t>
            </a:r>
          </a:p>
        </p:txBody>
      </p:sp>
      <p:cxnSp>
        <p:nvCxnSpPr>
          <p:cNvPr id="45" name="Conector recto de flecha 44">
            <a:extLst>
              <a:ext uri="{FF2B5EF4-FFF2-40B4-BE49-F238E27FC236}">
                <a16:creationId xmlns:a16="http://schemas.microsoft.com/office/drawing/2014/main" id="{9B46B0B2-03BD-ADCC-B814-C150512F10E8}"/>
              </a:ext>
            </a:extLst>
          </p:cNvPr>
          <p:cNvCxnSpPr>
            <a:cxnSpLocks/>
            <a:stCxn id="43" idx="3"/>
            <a:endCxn id="44" idx="1"/>
          </p:cNvCxnSpPr>
          <p:nvPr/>
        </p:nvCxnSpPr>
        <p:spPr>
          <a:xfrm flipV="1">
            <a:off x="1686830" y="5884357"/>
            <a:ext cx="785438" cy="147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6" name="Título 1">
            <a:extLst>
              <a:ext uri="{FF2B5EF4-FFF2-40B4-BE49-F238E27FC236}">
                <a16:creationId xmlns:a16="http://schemas.microsoft.com/office/drawing/2014/main" id="{89222F22-A6B8-717A-945B-A7749872F102}"/>
              </a:ext>
            </a:extLst>
          </p:cNvPr>
          <p:cNvSpPr txBox="1">
            <a:spLocks/>
          </p:cNvSpPr>
          <p:nvPr/>
        </p:nvSpPr>
        <p:spPr>
          <a:xfrm>
            <a:off x="7216237" y="1513812"/>
            <a:ext cx="2722942" cy="3566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2800" b="1" dirty="0">
                <a:solidFill>
                  <a:srgbClr val="002060"/>
                </a:solidFill>
                <a:latin typeface="Serif"/>
              </a:rPr>
              <a:t>Diseño </a:t>
            </a:r>
          </a:p>
        </p:txBody>
      </p:sp>
      <p:sp>
        <p:nvSpPr>
          <p:cNvPr id="47" name="Diagrama de flujo: terminador 46">
            <a:extLst>
              <a:ext uri="{FF2B5EF4-FFF2-40B4-BE49-F238E27FC236}">
                <a16:creationId xmlns:a16="http://schemas.microsoft.com/office/drawing/2014/main" id="{A38A9738-B2E4-4BBE-B2B0-E605AE3FB352}"/>
              </a:ext>
            </a:extLst>
          </p:cNvPr>
          <p:cNvSpPr/>
          <p:nvPr/>
        </p:nvSpPr>
        <p:spPr>
          <a:xfrm>
            <a:off x="7087599" y="1996690"/>
            <a:ext cx="1938008" cy="807485"/>
          </a:xfrm>
          <a:prstGeom prst="flowChartTerminator">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solidFill>
                  <a:sysClr val="windowText" lastClr="000000"/>
                </a:solidFill>
              </a:rPr>
              <a:t>No experimental de corte transversal, de tipo descriptivo</a:t>
            </a:r>
          </a:p>
        </p:txBody>
      </p:sp>
      <p:cxnSp>
        <p:nvCxnSpPr>
          <p:cNvPr id="48" name="Conector recto de flecha 47">
            <a:extLst>
              <a:ext uri="{FF2B5EF4-FFF2-40B4-BE49-F238E27FC236}">
                <a16:creationId xmlns:a16="http://schemas.microsoft.com/office/drawing/2014/main" id="{FF9D9681-316E-DA0B-6E03-6EFD553182F2}"/>
              </a:ext>
            </a:extLst>
          </p:cNvPr>
          <p:cNvCxnSpPr>
            <a:cxnSpLocks/>
            <a:stCxn id="47" idx="3"/>
            <a:endCxn id="49" idx="1"/>
          </p:cNvCxnSpPr>
          <p:nvPr/>
        </p:nvCxnSpPr>
        <p:spPr>
          <a:xfrm>
            <a:off x="9025607" y="2400433"/>
            <a:ext cx="913572" cy="297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9" name="Diagrama de flujo: terminador 48">
            <a:extLst>
              <a:ext uri="{FF2B5EF4-FFF2-40B4-BE49-F238E27FC236}">
                <a16:creationId xmlns:a16="http://schemas.microsoft.com/office/drawing/2014/main" id="{50A81F43-4DA7-738C-CCF2-B46BBA433FB6}"/>
              </a:ext>
            </a:extLst>
          </p:cNvPr>
          <p:cNvSpPr/>
          <p:nvPr/>
        </p:nvSpPr>
        <p:spPr>
          <a:xfrm>
            <a:off x="9939179" y="1996690"/>
            <a:ext cx="2205284" cy="813430"/>
          </a:xfrm>
          <a:prstGeom prst="flowChartTerminator">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EC" sz="1400" dirty="0">
                <a:solidFill>
                  <a:sysClr val="windowText" lastClr="000000"/>
                </a:solidFill>
              </a:rPr>
              <a:t>Sin manipulación de la variable/ tiempo determinado</a:t>
            </a:r>
          </a:p>
        </p:txBody>
      </p:sp>
    </p:spTree>
    <p:extLst>
      <p:ext uri="{BB962C8B-B14F-4D97-AF65-F5344CB8AC3E}">
        <p14:creationId xmlns:p14="http://schemas.microsoft.com/office/powerpoint/2010/main" val="22429360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2640067" y="3172326"/>
            <a:ext cx="729586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endParaRPr lang="es-ES" dirty="0">
              <a:solidFill>
                <a:srgbClr val="000000"/>
              </a:solidFill>
              <a:latin typeface="Arial" pitchFamily="34" charset="0"/>
              <a:cs typeface="Arial" pitchFamily="34" charset="0"/>
            </a:endParaRPr>
          </a:p>
        </p:txBody>
      </p:sp>
      <p:sp>
        <p:nvSpPr>
          <p:cNvPr id="7" name="2 Subtítulo"/>
          <p:cNvSpPr txBox="1">
            <a:spLocks/>
          </p:cNvSpPr>
          <p:nvPr/>
        </p:nvSpPr>
        <p:spPr>
          <a:xfrm>
            <a:off x="1151419" y="785480"/>
            <a:ext cx="11039789" cy="5307816"/>
          </a:xfrm>
          <a:prstGeom prst="rect">
            <a:avLst/>
          </a:prstGeom>
        </p:spPr>
        <p:txBody>
          <a:bodyPr/>
          <a:lstStyle>
            <a:lvl1pPr marL="342900" indent="-342900" algn="l" rtl="0" eaLnBrk="1" fontAlgn="base" hangingPunct="1">
              <a:spcBef>
                <a:spcPct val="20000"/>
              </a:spcBef>
              <a:spcAft>
                <a:spcPct val="0"/>
              </a:spcAft>
              <a:buChar char="•"/>
              <a:defRPr sz="24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400">
                <a:solidFill>
                  <a:schemeClr val="bg1"/>
                </a:solidFill>
                <a:latin typeface="+mn-lt"/>
              </a:defRPr>
            </a:lvl2pPr>
            <a:lvl3pPr marL="1143000" indent="-228600" algn="l" rtl="0" eaLnBrk="1" fontAlgn="base" hangingPunct="1">
              <a:spcBef>
                <a:spcPct val="20000"/>
              </a:spcBef>
              <a:spcAft>
                <a:spcPct val="0"/>
              </a:spcAft>
              <a:buChar char="•"/>
              <a:defRPr sz="2400">
                <a:solidFill>
                  <a:schemeClr val="bg1"/>
                </a:solidFill>
                <a:latin typeface="+mn-lt"/>
              </a:defRPr>
            </a:lvl3pPr>
            <a:lvl4pPr marL="1600200" indent="-228600" algn="l" rtl="0" eaLnBrk="1" fontAlgn="base" hangingPunct="1">
              <a:spcBef>
                <a:spcPct val="20000"/>
              </a:spcBef>
              <a:spcAft>
                <a:spcPct val="0"/>
              </a:spcAft>
              <a:buChar char="–"/>
              <a:defRPr sz="2400">
                <a:solidFill>
                  <a:schemeClr val="bg1"/>
                </a:solidFill>
                <a:latin typeface="+mn-lt"/>
              </a:defRPr>
            </a:lvl4pPr>
            <a:lvl5pPr marL="2057400" indent="-228600" algn="l" rtl="0" eaLnBrk="1" fontAlgn="base" hangingPunct="1">
              <a:spcBef>
                <a:spcPct val="20000"/>
              </a:spcBef>
              <a:spcAft>
                <a:spcPct val="0"/>
              </a:spcAft>
              <a:buChar char="»"/>
              <a:defRPr sz="2400">
                <a:solidFill>
                  <a:schemeClr val="bg1"/>
                </a:solidFill>
                <a:latin typeface="+mn-lt"/>
              </a:defRPr>
            </a:lvl5pPr>
            <a:lvl6pPr marL="2514600" indent="-228600" algn="l" rtl="0" eaLnBrk="1" fontAlgn="base" hangingPunct="1">
              <a:spcBef>
                <a:spcPct val="20000"/>
              </a:spcBef>
              <a:spcAft>
                <a:spcPct val="0"/>
              </a:spcAft>
              <a:buChar char="»"/>
              <a:defRPr sz="2400">
                <a:solidFill>
                  <a:schemeClr val="bg1"/>
                </a:solidFill>
                <a:latin typeface="+mn-lt"/>
              </a:defRPr>
            </a:lvl6pPr>
            <a:lvl7pPr marL="2971800" indent="-228600" algn="l" rtl="0" eaLnBrk="1" fontAlgn="base" hangingPunct="1">
              <a:spcBef>
                <a:spcPct val="20000"/>
              </a:spcBef>
              <a:spcAft>
                <a:spcPct val="0"/>
              </a:spcAft>
              <a:buChar char="»"/>
              <a:defRPr sz="2400">
                <a:solidFill>
                  <a:schemeClr val="bg1"/>
                </a:solidFill>
                <a:latin typeface="+mn-lt"/>
              </a:defRPr>
            </a:lvl7pPr>
            <a:lvl8pPr marL="3429000" indent="-228600" algn="l" rtl="0" eaLnBrk="1" fontAlgn="base" hangingPunct="1">
              <a:spcBef>
                <a:spcPct val="20000"/>
              </a:spcBef>
              <a:spcAft>
                <a:spcPct val="0"/>
              </a:spcAft>
              <a:buChar char="»"/>
              <a:defRPr sz="2400">
                <a:solidFill>
                  <a:schemeClr val="bg1"/>
                </a:solidFill>
                <a:latin typeface="+mn-lt"/>
              </a:defRPr>
            </a:lvl8pPr>
            <a:lvl9pPr marL="3886200" indent="-228600" algn="l" rtl="0" eaLnBrk="1" fontAlgn="base" hangingPunct="1">
              <a:spcBef>
                <a:spcPct val="20000"/>
              </a:spcBef>
              <a:spcAft>
                <a:spcPct val="0"/>
              </a:spcAft>
              <a:buChar char="»"/>
              <a:defRPr sz="2400">
                <a:solidFill>
                  <a:schemeClr val="bg1"/>
                </a:solidFill>
                <a:latin typeface="+mn-lt"/>
              </a:defRPr>
            </a:lvl9pPr>
          </a:lstStyle>
          <a:p>
            <a:pPr marL="0" indent="0" algn="ctr">
              <a:buNone/>
            </a:pPr>
            <a:endParaRPr lang="es-EC" sz="1600" kern="0" dirty="0">
              <a:solidFill>
                <a:srgbClr val="000000"/>
              </a:solidFill>
              <a:latin typeface="Times New Roman" panose="02020603050405020304" pitchFamily="18" charset="0"/>
              <a:cs typeface="Times New Roman" panose="02020603050405020304" pitchFamily="18" charset="0"/>
            </a:endParaRPr>
          </a:p>
          <a:p>
            <a:pPr marL="0" indent="0" algn="ctr">
              <a:buNone/>
            </a:pPr>
            <a:r>
              <a:rPr lang="es-EC" sz="1800" b="1" dirty="0">
                <a:solidFill>
                  <a:srgbClr val="000000"/>
                </a:solidFill>
                <a:latin typeface="Times New Roman" panose="02020603050405020304" pitchFamily="18" charset="0"/>
                <a:cs typeface="Times New Roman" panose="02020603050405020304" pitchFamily="18" charset="0"/>
              </a:rPr>
              <a:t>DEPARTAMENTO DE SEGURIDAD Y DEFENSA</a:t>
            </a:r>
          </a:p>
          <a:p>
            <a:pPr marL="0" indent="0" algn="ctr">
              <a:buNone/>
            </a:pPr>
            <a:endParaRPr lang="es-EC" sz="1800" b="1" dirty="0">
              <a:solidFill>
                <a:srgbClr val="000000"/>
              </a:solidFill>
              <a:latin typeface="Times New Roman" panose="02020603050405020304" pitchFamily="18" charset="0"/>
              <a:cs typeface="Times New Roman" panose="02020603050405020304" pitchFamily="18" charset="0"/>
            </a:endParaRPr>
          </a:p>
          <a:p>
            <a:pPr marL="0" indent="0" algn="ctr">
              <a:buNone/>
            </a:pPr>
            <a:r>
              <a:rPr lang="es-EC" sz="1800" b="1" dirty="0">
                <a:solidFill>
                  <a:srgbClr val="000000"/>
                </a:solidFill>
                <a:latin typeface="Times New Roman" panose="02020603050405020304" pitchFamily="18" charset="0"/>
                <a:cs typeface="Times New Roman" panose="02020603050405020304" pitchFamily="18" charset="0"/>
              </a:rPr>
              <a:t>MAESTRÍA EN </a:t>
            </a:r>
            <a:r>
              <a:rPr lang="es-ES" sz="1800" b="1" dirty="0">
                <a:solidFill>
                  <a:srgbClr val="000000"/>
                </a:solidFill>
                <a:latin typeface="Times New Roman" panose="02020603050405020304" pitchFamily="18" charset="0"/>
                <a:cs typeface="Times New Roman" panose="02020603050405020304" pitchFamily="18" charset="0"/>
              </a:rPr>
              <a:t>DEFENSA Y SEGURIDAD CON MENCIÓN EN PLANEAMIENTO ESTRATÉGICO AEROESPACIAL</a:t>
            </a:r>
            <a:endParaRPr lang="es-EC" sz="1800" b="1" dirty="0">
              <a:solidFill>
                <a:srgbClr val="000000"/>
              </a:solidFill>
              <a:latin typeface="Times New Roman" panose="02020603050405020304" pitchFamily="18" charset="0"/>
              <a:cs typeface="Times New Roman" panose="02020603050405020304" pitchFamily="18" charset="0"/>
            </a:endParaRPr>
          </a:p>
          <a:p>
            <a:pPr marL="0" indent="0" algn="ctr">
              <a:buNone/>
            </a:pPr>
            <a:endParaRPr lang="es-EC" sz="1800" b="1" dirty="0">
              <a:solidFill>
                <a:srgbClr val="000000"/>
              </a:solidFill>
              <a:latin typeface="Times New Roman" panose="02020603050405020304" pitchFamily="18" charset="0"/>
              <a:cs typeface="Times New Roman" panose="02020603050405020304" pitchFamily="18" charset="0"/>
            </a:endParaRPr>
          </a:p>
          <a:p>
            <a:pPr marL="0" indent="0" algn="ctr">
              <a:buNone/>
            </a:pPr>
            <a:r>
              <a:rPr lang="es-EC" sz="1800" b="1" dirty="0">
                <a:solidFill>
                  <a:srgbClr val="000000"/>
                </a:solidFill>
                <a:latin typeface="Times New Roman" panose="02020603050405020304" pitchFamily="18" charset="0"/>
                <a:cs typeface="Times New Roman" panose="02020603050405020304" pitchFamily="18" charset="0"/>
              </a:rPr>
              <a:t>TRABAJO DE TITULACIÓN, PREVIO A LA OBTENCIÓN DEL TÍTULO DE MAGISTER</a:t>
            </a:r>
            <a:endParaRPr lang="es-EC" sz="1800" dirty="0">
              <a:solidFill>
                <a:srgbClr val="000000"/>
              </a:solidFill>
              <a:latin typeface="Times New Roman" panose="02020603050405020304" pitchFamily="18" charset="0"/>
              <a:cs typeface="Times New Roman" panose="02020603050405020304" pitchFamily="18" charset="0"/>
            </a:endParaRPr>
          </a:p>
          <a:p>
            <a:pPr marL="0" indent="0" algn="ctr">
              <a:buNone/>
            </a:pPr>
            <a:endParaRPr lang="es-EC" sz="1800" b="1" dirty="0">
              <a:solidFill>
                <a:srgbClr val="000000"/>
              </a:solidFill>
              <a:latin typeface="Times New Roman" panose="02020603050405020304" pitchFamily="18" charset="0"/>
              <a:cs typeface="Times New Roman" panose="02020603050405020304" pitchFamily="18" charset="0"/>
            </a:endParaRPr>
          </a:p>
          <a:p>
            <a:pPr marL="0" indent="0" algn="ctr">
              <a:buNone/>
            </a:pPr>
            <a:r>
              <a:rPr lang="es-EC" sz="1800" b="1" dirty="0">
                <a:solidFill>
                  <a:srgbClr val="000000"/>
                </a:solidFill>
                <a:effectLst/>
                <a:latin typeface="Arial" panose="020B0604020202020204" pitchFamily="34" charset="0"/>
                <a:ea typeface="Arial" panose="020B0604020202020204" pitchFamily="34" charset="0"/>
              </a:rPr>
              <a:t>"DIAGNÓSTICO DE LA INTELIGENCIA EMOCIONAL EN LA TOMA DE DECISIONES AERONÁUTICAS EN LOS PILOTOS OPERATIVOS DE LA FUERZA AÉREA ECUATORIANA Y PROPUESTA DE PLAN DE ACCIÓN"</a:t>
            </a:r>
            <a:endParaRPr lang="es-ES" sz="1800" b="1" dirty="0">
              <a:solidFill>
                <a:srgbClr val="000000"/>
              </a:solidFill>
              <a:latin typeface="Times New Roman" panose="02020603050405020304" pitchFamily="18" charset="0"/>
              <a:cs typeface="Times New Roman" panose="02020603050405020304" pitchFamily="18" charset="0"/>
            </a:endParaRPr>
          </a:p>
          <a:p>
            <a:pPr marL="0" indent="0" algn="ctr">
              <a:buNone/>
            </a:pPr>
            <a:endParaRPr lang="es-ES" sz="1800" b="1" dirty="0">
              <a:solidFill>
                <a:srgbClr val="000000"/>
              </a:solidFill>
              <a:latin typeface="Times New Roman" panose="02020603050405020304" pitchFamily="18" charset="0"/>
              <a:cs typeface="Times New Roman" panose="02020603050405020304" pitchFamily="18" charset="0"/>
            </a:endParaRPr>
          </a:p>
          <a:p>
            <a:pPr marL="0" indent="0" algn="ctr">
              <a:buNone/>
            </a:pPr>
            <a:r>
              <a:rPr lang="es-EC" sz="1800" b="1" dirty="0">
                <a:solidFill>
                  <a:srgbClr val="000000"/>
                </a:solidFill>
                <a:latin typeface="Times New Roman" panose="02020603050405020304" pitchFamily="18" charset="0"/>
                <a:cs typeface="Times New Roman" panose="02020603050405020304" pitchFamily="18" charset="0"/>
              </a:rPr>
              <a:t>AUTOR: TCRN. EM. AVC. SALAZAR CHICAIZA JORGE LUIS</a:t>
            </a:r>
          </a:p>
          <a:p>
            <a:pPr marL="0" indent="0" algn="ctr">
              <a:buNone/>
            </a:pPr>
            <a:endParaRPr lang="es-EC" sz="1800" b="1" dirty="0">
              <a:solidFill>
                <a:srgbClr val="000000"/>
              </a:solidFill>
              <a:latin typeface="Times New Roman" panose="02020603050405020304" pitchFamily="18" charset="0"/>
              <a:cs typeface="Times New Roman" panose="02020603050405020304" pitchFamily="18" charset="0"/>
            </a:endParaRPr>
          </a:p>
          <a:p>
            <a:pPr marL="0" indent="0" algn="ctr">
              <a:buNone/>
            </a:pPr>
            <a:r>
              <a:rPr lang="es-EC" sz="1800" b="1" dirty="0">
                <a:solidFill>
                  <a:srgbClr val="000000"/>
                </a:solidFill>
                <a:latin typeface="Times New Roman" panose="02020603050405020304" pitchFamily="18" charset="0"/>
                <a:cs typeface="Times New Roman" panose="02020603050405020304" pitchFamily="18" charset="0"/>
              </a:rPr>
              <a:t>DIRECTOR: Guido René Enríquez Bravo NEUROPSICÓLOGO </a:t>
            </a:r>
            <a:endParaRPr lang="es-EC" sz="1800" b="1" dirty="0">
              <a:solidFill>
                <a:srgbClr val="FF0000"/>
              </a:solidFill>
              <a:latin typeface="Times New Roman" panose="02020603050405020304" pitchFamily="18" charset="0"/>
              <a:cs typeface="Times New Roman" panose="02020603050405020304" pitchFamily="18" charset="0"/>
            </a:endParaRPr>
          </a:p>
          <a:p>
            <a:pPr marL="0" indent="0" algn="ctr">
              <a:buNone/>
            </a:pPr>
            <a:endParaRPr lang="es-EC" sz="1600" b="1" dirty="0">
              <a:solidFill>
                <a:srgbClr val="000000"/>
              </a:solidFill>
              <a:latin typeface="Times New Roman" panose="02020603050405020304" pitchFamily="18" charset="0"/>
              <a:cs typeface="Times New Roman" panose="02020603050405020304" pitchFamily="18" charset="0"/>
            </a:endParaRPr>
          </a:p>
          <a:p>
            <a:pPr marL="0" indent="0" algn="ctr">
              <a:buNone/>
            </a:pPr>
            <a:endParaRPr lang="es-EC" sz="1600" b="1" kern="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484754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25"/>
          <p:cNvGrpSpPr/>
          <p:nvPr/>
        </p:nvGrpSpPr>
        <p:grpSpPr>
          <a:xfrm>
            <a:off x="96329" y="29226"/>
            <a:ext cx="2429301" cy="807486"/>
            <a:chOff x="95534" y="109182"/>
            <a:chExt cx="2429301" cy="807486"/>
          </a:xfrm>
        </p:grpSpPr>
        <p:pic>
          <p:nvPicPr>
            <p:cNvPr id="9" name="Imagen 26">
              <a:extLst>
                <a:ext uri="{FF2B5EF4-FFF2-40B4-BE49-F238E27FC236}">
                  <a16:creationId xmlns:a16="http://schemas.microsoft.com/office/drawing/2014/main" id="{F423760E-867B-F845-BD70-22A4238927D3}"/>
                </a:ext>
              </a:extLst>
            </p:cNvPr>
            <p:cNvPicPr>
              <a:picLocks noChangeAspect="1"/>
            </p:cNvPicPr>
            <p:nvPr/>
          </p:nvPicPr>
          <p:blipFill>
            <a:blip r:embed="rId2">
              <a:duotone>
                <a:schemeClr val="accent4">
                  <a:shade val="45000"/>
                  <a:satMod val="135000"/>
                </a:schemeClr>
                <a:prstClr val="white"/>
              </a:duotone>
            </a:blip>
            <a:stretch>
              <a:fillRect/>
            </a:stretch>
          </p:blipFill>
          <p:spPr>
            <a:xfrm>
              <a:off x="95534" y="109182"/>
              <a:ext cx="2429301" cy="807486"/>
            </a:xfrm>
            <a:prstGeom prst="rect">
              <a:avLst/>
            </a:prstGeom>
          </p:spPr>
        </p:pic>
        <p:sp>
          <p:nvSpPr>
            <p:cNvPr id="11" name="CuadroTexto 28"/>
            <p:cNvSpPr txBox="1"/>
            <p:nvPr/>
          </p:nvSpPr>
          <p:spPr>
            <a:xfrm>
              <a:off x="928048" y="342025"/>
              <a:ext cx="1596787" cy="523220"/>
            </a:xfrm>
            <a:prstGeom prst="rect">
              <a:avLst/>
            </a:prstGeom>
            <a:noFill/>
          </p:spPr>
          <p:txBody>
            <a:bodyPr wrap="square" rtlCol="0">
              <a:spAutoFit/>
            </a:bodyPr>
            <a:lstStyle/>
            <a:p>
              <a:r>
                <a:rPr lang="es-MX" sz="1400" b="1" dirty="0">
                  <a:solidFill>
                    <a:srgbClr val="000000"/>
                  </a:solidFill>
                  <a:latin typeface="Arial"/>
                </a:rPr>
                <a:t>Estructura</a:t>
              </a:r>
            </a:p>
            <a:p>
              <a:r>
                <a:rPr lang="es-MX" sz="1400" b="1" dirty="0">
                  <a:solidFill>
                    <a:srgbClr val="000000"/>
                  </a:solidFill>
                  <a:latin typeface="Arial"/>
                </a:rPr>
                <a:t>De la Tesis</a:t>
              </a:r>
            </a:p>
          </p:txBody>
        </p:sp>
      </p:grpSp>
      <p:sp>
        <p:nvSpPr>
          <p:cNvPr id="12" name="object 56">
            <a:extLst>
              <a:ext uri="{FF2B5EF4-FFF2-40B4-BE49-F238E27FC236}">
                <a16:creationId xmlns:a16="http://schemas.microsoft.com/office/drawing/2014/main" id="{55517954-107B-FCF1-7E77-B454DCAF76D9}"/>
              </a:ext>
            </a:extLst>
          </p:cNvPr>
          <p:cNvSpPr/>
          <p:nvPr/>
        </p:nvSpPr>
        <p:spPr>
          <a:xfrm>
            <a:off x="0" y="0"/>
            <a:ext cx="12189460" cy="619760"/>
          </a:xfrm>
          <a:prstGeom prst="rect">
            <a:avLst/>
          </a:prstGeom>
        </p:spPr>
        <p:txBody>
          <a:bodyPr/>
          <a:lstStyle/>
          <a:p>
            <a:pPr algn="r" fontAlgn="base">
              <a:spcBef>
                <a:spcPct val="0"/>
              </a:spcBef>
              <a:spcAft>
                <a:spcPct val="0"/>
              </a:spcAft>
            </a:pPr>
            <a:r>
              <a:rPr lang="es-ES" sz="3200" b="1" i="1" dirty="0">
                <a:solidFill>
                  <a:srgbClr val="002060"/>
                </a:solidFill>
                <a:effectLst>
                  <a:outerShdw blurRad="38100" dist="38100" dir="2700000" algn="tl">
                    <a:srgbClr val="C0C0C0"/>
                  </a:outerShdw>
                </a:effectLst>
                <a:latin typeface="+mj-lt"/>
                <a:ea typeface="+mj-ea"/>
                <a:cs typeface="+mj-cs"/>
              </a:rPr>
              <a:t>DISEÑO METODOLÓGICO </a:t>
            </a:r>
            <a:endParaRPr lang="es-EC" sz="3200" b="1" i="1" dirty="0">
              <a:solidFill>
                <a:srgbClr val="002060"/>
              </a:solidFill>
              <a:effectLst>
                <a:outerShdw blurRad="38100" dist="38100" dir="2700000" algn="tl">
                  <a:srgbClr val="C0C0C0"/>
                </a:outerShdw>
              </a:effectLst>
              <a:latin typeface="+mj-lt"/>
              <a:ea typeface="+mj-ea"/>
              <a:cs typeface="+mj-cs"/>
            </a:endParaRPr>
          </a:p>
        </p:txBody>
      </p:sp>
      <p:pic>
        <p:nvPicPr>
          <p:cNvPr id="24" name="Imagen 23">
            <a:extLst>
              <a:ext uri="{FF2B5EF4-FFF2-40B4-BE49-F238E27FC236}">
                <a16:creationId xmlns:a16="http://schemas.microsoft.com/office/drawing/2014/main" id="{ABF8928C-851B-E5E1-56A4-C6160D76F75B}"/>
              </a:ext>
            </a:extLst>
          </p:cNvPr>
          <p:cNvPicPr>
            <a:picLocks noChangeAspect="1"/>
          </p:cNvPicPr>
          <p:nvPr/>
        </p:nvPicPr>
        <p:blipFill rotWithShape="1">
          <a:blip r:embed="rId3">
            <a:extLst>
              <a:ext uri="{28A0092B-C50C-407E-A947-70E740481C1C}">
                <a14:useLocalDpi xmlns:a14="http://schemas.microsoft.com/office/drawing/2010/main" val="0"/>
              </a:ext>
            </a:extLst>
          </a:blip>
          <a:srcRect l="32263" t="6093" r="28326"/>
          <a:stretch/>
        </p:blipFill>
        <p:spPr>
          <a:xfrm>
            <a:off x="7736561" y="3012812"/>
            <a:ext cx="3994251" cy="2692518"/>
          </a:xfrm>
          <a:prstGeom prst="rect">
            <a:avLst/>
          </a:prstGeom>
        </p:spPr>
      </p:pic>
      <p:sp>
        <p:nvSpPr>
          <p:cNvPr id="10" name="Título 1">
            <a:extLst>
              <a:ext uri="{FF2B5EF4-FFF2-40B4-BE49-F238E27FC236}">
                <a16:creationId xmlns:a16="http://schemas.microsoft.com/office/drawing/2014/main" id="{20A7691C-A0DD-99A8-3DE7-6134D4F5B8CC}"/>
              </a:ext>
            </a:extLst>
          </p:cNvPr>
          <p:cNvSpPr txBox="1">
            <a:spLocks/>
          </p:cNvSpPr>
          <p:nvPr/>
        </p:nvSpPr>
        <p:spPr>
          <a:xfrm>
            <a:off x="461188" y="1069555"/>
            <a:ext cx="3388254" cy="3566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2800" b="1" dirty="0">
                <a:solidFill>
                  <a:srgbClr val="002060"/>
                </a:solidFill>
                <a:latin typeface="Serif"/>
              </a:rPr>
              <a:t>Población y muestra </a:t>
            </a:r>
          </a:p>
        </p:txBody>
      </p:sp>
      <p:sp>
        <p:nvSpPr>
          <p:cNvPr id="14" name="Rectángulo: esquinas redondeadas 13">
            <a:extLst>
              <a:ext uri="{FF2B5EF4-FFF2-40B4-BE49-F238E27FC236}">
                <a16:creationId xmlns:a16="http://schemas.microsoft.com/office/drawing/2014/main" id="{F4742986-8B85-D3CB-81C6-7084415BD666}"/>
              </a:ext>
            </a:extLst>
          </p:cNvPr>
          <p:cNvSpPr/>
          <p:nvPr/>
        </p:nvSpPr>
        <p:spPr>
          <a:xfrm>
            <a:off x="541207" y="1764747"/>
            <a:ext cx="1374601" cy="522556"/>
          </a:xfrm>
          <a:prstGeom prst="roundRect">
            <a:avLst>
              <a:gd name="adj" fmla="val 10000"/>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solidFill>
                  <a:sysClr val="windowText" lastClr="000000"/>
                </a:solidFill>
              </a:rPr>
              <a:t>Probabilístico sistemático </a:t>
            </a:r>
          </a:p>
        </p:txBody>
      </p:sp>
      <p:sp>
        <p:nvSpPr>
          <p:cNvPr id="27" name="Rectángulo: esquinas redondeadas 4">
            <a:extLst>
              <a:ext uri="{FF2B5EF4-FFF2-40B4-BE49-F238E27FC236}">
                <a16:creationId xmlns:a16="http://schemas.microsoft.com/office/drawing/2014/main" id="{C96BD037-EA50-0B61-F142-717953E04FA1}"/>
              </a:ext>
            </a:extLst>
          </p:cNvPr>
          <p:cNvSpPr txBox="1"/>
          <p:nvPr/>
        </p:nvSpPr>
        <p:spPr>
          <a:xfrm>
            <a:off x="3320631" y="1480387"/>
            <a:ext cx="3388254" cy="109127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defPPr>
              <a:defRPr lang="es-EC"/>
            </a:defPPr>
            <a:lvl1pPr algn="ctr">
              <a:defRPr sz="1400">
                <a:solidFill>
                  <a:sysClr val="windowText" lastClr="00000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s-EC" dirty="0"/>
              <a:t>Pilotos con calificaciones operativas:</a:t>
            </a:r>
          </a:p>
          <a:p>
            <a:r>
              <a:rPr lang="es-EC" dirty="0"/>
              <a:t>CLC-2/PA</a:t>
            </a:r>
          </a:p>
          <a:p>
            <a:r>
              <a:rPr lang="es-EC" dirty="0"/>
              <a:t>LC-2/PA</a:t>
            </a:r>
          </a:p>
          <a:p>
            <a:r>
              <a:rPr lang="es-EC" dirty="0"/>
              <a:t>LC-1/COMANDANTE</a:t>
            </a:r>
          </a:p>
          <a:p>
            <a:r>
              <a:rPr lang="es-EC" dirty="0"/>
              <a:t>ILC/PI</a:t>
            </a:r>
          </a:p>
        </p:txBody>
      </p:sp>
      <p:cxnSp>
        <p:nvCxnSpPr>
          <p:cNvPr id="28" name="Conector recto de flecha 27">
            <a:extLst>
              <a:ext uri="{FF2B5EF4-FFF2-40B4-BE49-F238E27FC236}">
                <a16:creationId xmlns:a16="http://schemas.microsoft.com/office/drawing/2014/main" id="{9AACD15F-1159-36DC-E6DD-93C925AF842B}"/>
              </a:ext>
            </a:extLst>
          </p:cNvPr>
          <p:cNvCxnSpPr>
            <a:cxnSpLocks/>
            <a:stCxn id="14" idx="3"/>
            <a:endCxn id="27" idx="1"/>
          </p:cNvCxnSpPr>
          <p:nvPr/>
        </p:nvCxnSpPr>
        <p:spPr>
          <a:xfrm>
            <a:off x="1915808" y="2026025"/>
            <a:ext cx="1404823" cy="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40" name="Imagen 39">
            <a:extLst>
              <a:ext uri="{FF2B5EF4-FFF2-40B4-BE49-F238E27FC236}">
                <a16:creationId xmlns:a16="http://schemas.microsoft.com/office/drawing/2014/main" id="{D7A7ECBF-66F6-9695-C94F-D8E3989E7556}"/>
              </a:ext>
            </a:extLst>
          </p:cNvPr>
          <p:cNvPicPr>
            <a:picLocks noChangeAspect="1"/>
          </p:cNvPicPr>
          <p:nvPr/>
        </p:nvPicPr>
        <p:blipFill rotWithShape="1">
          <a:blip r:embed="rId4">
            <a:clrChange>
              <a:clrFrom>
                <a:srgbClr val="FFFFFF"/>
              </a:clrFrom>
              <a:clrTo>
                <a:srgbClr val="FFFFFF">
                  <a:alpha val="0"/>
                </a:srgbClr>
              </a:clrTo>
            </a:clrChange>
          </a:blip>
          <a:srcRect l="25098" t="15596" r="28045" b="5610"/>
          <a:stretch/>
        </p:blipFill>
        <p:spPr>
          <a:xfrm>
            <a:off x="831503" y="2684351"/>
            <a:ext cx="3553738" cy="3361476"/>
          </a:xfrm>
          <a:prstGeom prst="rect">
            <a:avLst/>
          </a:prstGeom>
        </p:spPr>
      </p:pic>
      <p:sp>
        <p:nvSpPr>
          <p:cNvPr id="48" name="CuadroTexto 47">
            <a:extLst>
              <a:ext uri="{FF2B5EF4-FFF2-40B4-BE49-F238E27FC236}">
                <a16:creationId xmlns:a16="http://schemas.microsoft.com/office/drawing/2014/main" id="{6E50711C-1BEB-4E00-57CC-64202869D7EE}"/>
              </a:ext>
            </a:extLst>
          </p:cNvPr>
          <p:cNvSpPr txBox="1"/>
          <p:nvPr/>
        </p:nvSpPr>
        <p:spPr>
          <a:xfrm>
            <a:off x="4385241" y="5752810"/>
            <a:ext cx="6252210" cy="461665"/>
          </a:xfrm>
          <a:prstGeom prst="rect">
            <a:avLst/>
          </a:prstGeom>
          <a:noFill/>
        </p:spPr>
        <p:txBody>
          <a:bodyPr wrap="square">
            <a:spAutoFit/>
          </a:bodyPr>
          <a:lstStyle>
            <a:defPPr>
              <a:defRPr lang="es-EC"/>
            </a:defPPr>
            <a:lvl1pPr>
              <a:defRPr sz="1400"/>
            </a:lvl1pPr>
          </a:lstStyle>
          <a:p>
            <a:r>
              <a:rPr lang="es-ES" sz="1200" dirty="0"/>
              <a:t>Fuente: Niveles de competencia Oficiales de Arma-</a:t>
            </a:r>
            <a:endParaRPr lang="es-EC" sz="1200" dirty="0"/>
          </a:p>
          <a:p>
            <a:r>
              <a:rPr lang="es-ES" sz="1200" dirty="0"/>
              <a:t>Plan de Carrera Profesional del Personal Militar</a:t>
            </a:r>
            <a:endParaRPr lang="es-EC" sz="1200" dirty="0"/>
          </a:p>
        </p:txBody>
      </p:sp>
    </p:spTree>
    <p:extLst>
      <p:ext uri="{BB962C8B-B14F-4D97-AF65-F5344CB8AC3E}">
        <p14:creationId xmlns:p14="http://schemas.microsoft.com/office/powerpoint/2010/main" val="2787442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25"/>
          <p:cNvGrpSpPr/>
          <p:nvPr/>
        </p:nvGrpSpPr>
        <p:grpSpPr>
          <a:xfrm>
            <a:off x="96329" y="29226"/>
            <a:ext cx="2429301" cy="807486"/>
            <a:chOff x="95534" y="109182"/>
            <a:chExt cx="2429301" cy="807486"/>
          </a:xfrm>
        </p:grpSpPr>
        <p:pic>
          <p:nvPicPr>
            <p:cNvPr id="9" name="Imagen 26">
              <a:extLst>
                <a:ext uri="{FF2B5EF4-FFF2-40B4-BE49-F238E27FC236}">
                  <a16:creationId xmlns:a16="http://schemas.microsoft.com/office/drawing/2014/main" id="{F423760E-867B-F845-BD70-22A4238927D3}"/>
                </a:ext>
              </a:extLst>
            </p:cNvPr>
            <p:cNvPicPr>
              <a:picLocks noChangeAspect="1"/>
            </p:cNvPicPr>
            <p:nvPr/>
          </p:nvPicPr>
          <p:blipFill>
            <a:blip r:embed="rId2">
              <a:duotone>
                <a:schemeClr val="accent4">
                  <a:shade val="45000"/>
                  <a:satMod val="135000"/>
                </a:schemeClr>
                <a:prstClr val="white"/>
              </a:duotone>
            </a:blip>
            <a:stretch>
              <a:fillRect/>
            </a:stretch>
          </p:blipFill>
          <p:spPr>
            <a:xfrm>
              <a:off x="95534" y="109182"/>
              <a:ext cx="2429301" cy="807486"/>
            </a:xfrm>
            <a:prstGeom prst="rect">
              <a:avLst/>
            </a:prstGeom>
          </p:spPr>
        </p:pic>
        <p:sp>
          <p:nvSpPr>
            <p:cNvPr id="11" name="CuadroTexto 28"/>
            <p:cNvSpPr txBox="1"/>
            <p:nvPr/>
          </p:nvSpPr>
          <p:spPr>
            <a:xfrm>
              <a:off x="928048" y="342025"/>
              <a:ext cx="1596787" cy="523220"/>
            </a:xfrm>
            <a:prstGeom prst="rect">
              <a:avLst/>
            </a:prstGeom>
            <a:noFill/>
          </p:spPr>
          <p:txBody>
            <a:bodyPr wrap="square" rtlCol="0">
              <a:spAutoFit/>
            </a:bodyPr>
            <a:lstStyle/>
            <a:p>
              <a:r>
                <a:rPr lang="es-MX" sz="1400" b="1" dirty="0">
                  <a:solidFill>
                    <a:srgbClr val="000000"/>
                  </a:solidFill>
                  <a:latin typeface="Arial"/>
                </a:rPr>
                <a:t>Estructura</a:t>
              </a:r>
            </a:p>
            <a:p>
              <a:r>
                <a:rPr lang="es-MX" sz="1400" b="1" dirty="0">
                  <a:solidFill>
                    <a:srgbClr val="000000"/>
                  </a:solidFill>
                  <a:latin typeface="Arial"/>
                </a:rPr>
                <a:t>De la Tesis</a:t>
              </a:r>
            </a:p>
          </p:txBody>
        </p:sp>
      </p:grpSp>
      <p:sp>
        <p:nvSpPr>
          <p:cNvPr id="12" name="object 56">
            <a:extLst>
              <a:ext uri="{FF2B5EF4-FFF2-40B4-BE49-F238E27FC236}">
                <a16:creationId xmlns:a16="http://schemas.microsoft.com/office/drawing/2014/main" id="{55517954-107B-FCF1-7E77-B454DCAF76D9}"/>
              </a:ext>
            </a:extLst>
          </p:cNvPr>
          <p:cNvSpPr/>
          <p:nvPr/>
        </p:nvSpPr>
        <p:spPr>
          <a:xfrm>
            <a:off x="0" y="0"/>
            <a:ext cx="12189460" cy="619760"/>
          </a:xfrm>
          <a:prstGeom prst="rect">
            <a:avLst/>
          </a:prstGeom>
        </p:spPr>
        <p:txBody>
          <a:bodyPr/>
          <a:lstStyle/>
          <a:p>
            <a:pPr algn="r" fontAlgn="base">
              <a:spcBef>
                <a:spcPct val="0"/>
              </a:spcBef>
              <a:spcAft>
                <a:spcPct val="0"/>
              </a:spcAft>
            </a:pPr>
            <a:r>
              <a:rPr lang="es-ES" sz="3200" b="1" i="1" dirty="0">
                <a:solidFill>
                  <a:srgbClr val="002060"/>
                </a:solidFill>
                <a:effectLst>
                  <a:outerShdw blurRad="38100" dist="38100" dir="2700000" algn="tl">
                    <a:srgbClr val="C0C0C0"/>
                  </a:outerShdw>
                </a:effectLst>
                <a:latin typeface="+mj-lt"/>
                <a:ea typeface="+mj-ea"/>
                <a:cs typeface="+mj-cs"/>
              </a:rPr>
              <a:t>DISEÑO METODOLÓGICO </a:t>
            </a:r>
            <a:endParaRPr lang="es-EC" sz="3200" b="1" i="1" dirty="0">
              <a:solidFill>
                <a:srgbClr val="002060"/>
              </a:solidFill>
              <a:effectLst>
                <a:outerShdw blurRad="38100" dist="38100" dir="2700000" algn="tl">
                  <a:srgbClr val="C0C0C0"/>
                </a:outerShdw>
              </a:effectLst>
              <a:latin typeface="+mj-lt"/>
              <a:ea typeface="+mj-ea"/>
              <a:cs typeface="+mj-cs"/>
            </a:endParaRPr>
          </a:p>
        </p:txBody>
      </p:sp>
      <p:pic>
        <p:nvPicPr>
          <p:cNvPr id="24" name="Imagen 23">
            <a:extLst>
              <a:ext uri="{FF2B5EF4-FFF2-40B4-BE49-F238E27FC236}">
                <a16:creationId xmlns:a16="http://schemas.microsoft.com/office/drawing/2014/main" id="{ABF8928C-851B-E5E1-56A4-C6160D76F75B}"/>
              </a:ext>
            </a:extLst>
          </p:cNvPr>
          <p:cNvPicPr>
            <a:picLocks noChangeAspect="1"/>
          </p:cNvPicPr>
          <p:nvPr/>
        </p:nvPicPr>
        <p:blipFill rotWithShape="1">
          <a:blip r:embed="rId3">
            <a:extLst>
              <a:ext uri="{28A0092B-C50C-407E-A947-70E740481C1C}">
                <a14:useLocalDpi xmlns:a14="http://schemas.microsoft.com/office/drawing/2010/main" val="0"/>
              </a:ext>
            </a:extLst>
          </a:blip>
          <a:srcRect l="32263" t="6093" r="28326"/>
          <a:stretch/>
        </p:blipFill>
        <p:spPr>
          <a:xfrm>
            <a:off x="7736561" y="3012812"/>
            <a:ext cx="3994251" cy="2692518"/>
          </a:xfrm>
          <a:prstGeom prst="rect">
            <a:avLst/>
          </a:prstGeom>
        </p:spPr>
      </p:pic>
      <p:pic>
        <p:nvPicPr>
          <p:cNvPr id="31" name="Imagen 30">
            <a:extLst>
              <a:ext uri="{FF2B5EF4-FFF2-40B4-BE49-F238E27FC236}">
                <a16:creationId xmlns:a16="http://schemas.microsoft.com/office/drawing/2014/main" id="{4D949E6B-3F55-2A31-8432-49A8EA0C8D04}"/>
              </a:ext>
            </a:extLst>
          </p:cNvPr>
          <p:cNvPicPr>
            <a:picLocks noChangeAspect="1"/>
          </p:cNvPicPr>
          <p:nvPr/>
        </p:nvPicPr>
        <p:blipFill rotWithShape="1">
          <a:blip r:embed="rId4">
            <a:clrChange>
              <a:clrFrom>
                <a:srgbClr val="FFFFFF"/>
              </a:clrFrom>
              <a:clrTo>
                <a:srgbClr val="FFFFFF">
                  <a:alpha val="0"/>
                </a:srgbClr>
              </a:clrTo>
            </a:clrChange>
          </a:blip>
          <a:srcRect l="51718" t="43931" r="1563" b="22500"/>
          <a:stretch/>
        </p:blipFill>
        <p:spPr>
          <a:xfrm>
            <a:off x="698349" y="1330744"/>
            <a:ext cx="5505272" cy="2225072"/>
          </a:xfrm>
          <a:prstGeom prst="rect">
            <a:avLst/>
          </a:prstGeom>
        </p:spPr>
      </p:pic>
      <p:sp>
        <p:nvSpPr>
          <p:cNvPr id="33" name="CuadroTexto 32">
            <a:extLst>
              <a:ext uri="{FF2B5EF4-FFF2-40B4-BE49-F238E27FC236}">
                <a16:creationId xmlns:a16="http://schemas.microsoft.com/office/drawing/2014/main" id="{22BB1FC9-FDE1-38DE-B55B-EBB0448B36F7}"/>
              </a:ext>
            </a:extLst>
          </p:cNvPr>
          <p:cNvSpPr txBox="1"/>
          <p:nvPr/>
        </p:nvSpPr>
        <p:spPr>
          <a:xfrm>
            <a:off x="663140" y="1069555"/>
            <a:ext cx="6257924" cy="480131"/>
          </a:xfrm>
          <a:prstGeom prst="rect">
            <a:avLst/>
          </a:prstGeom>
        </p:spPr>
        <p:txBody>
          <a:bodyPr vert="horz" lIns="91440" tIns="45720" rIns="91440" bIns="45720" rtlCol="0" anchor="ctr">
            <a:noAutofit/>
          </a:bodyPr>
          <a:lstStyle>
            <a:defPPr>
              <a:defRPr lang="es-EC"/>
            </a:defPPr>
            <a:lvl1pPr>
              <a:lnSpc>
                <a:spcPct val="90000"/>
              </a:lnSpc>
              <a:spcBef>
                <a:spcPct val="0"/>
              </a:spcBef>
              <a:buNone/>
              <a:defRPr sz="2800" b="1">
                <a:solidFill>
                  <a:srgbClr val="002060"/>
                </a:solidFill>
                <a:latin typeface="Serif"/>
                <a:ea typeface="+mj-ea"/>
                <a:cs typeface="+mj-cs"/>
              </a:defRPr>
            </a:lvl1pPr>
          </a:lstStyle>
          <a:p>
            <a:r>
              <a:rPr lang="es-ES" b="0" dirty="0"/>
              <a:t>Cantidad de pilotos operativos de la FAE</a:t>
            </a:r>
            <a:endParaRPr lang="es-EC" b="0" dirty="0"/>
          </a:p>
        </p:txBody>
      </p:sp>
      <p:pic>
        <p:nvPicPr>
          <p:cNvPr id="34" name="Imagen 33">
            <a:extLst>
              <a:ext uri="{FF2B5EF4-FFF2-40B4-BE49-F238E27FC236}">
                <a16:creationId xmlns:a16="http://schemas.microsoft.com/office/drawing/2014/main" id="{14A08F1F-AB25-38A2-6825-B6CFF95D27F8}"/>
              </a:ext>
            </a:extLst>
          </p:cNvPr>
          <p:cNvPicPr>
            <a:picLocks noChangeAspect="1"/>
          </p:cNvPicPr>
          <p:nvPr/>
        </p:nvPicPr>
        <p:blipFill rotWithShape="1">
          <a:blip r:embed="rId5">
            <a:clrChange>
              <a:clrFrom>
                <a:srgbClr val="FFFFFF"/>
              </a:clrFrom>
              <a:clrTo>
                <a:srgbClr val="FFFFFF">
                  <a:alpha val="0"/>
                </a:srgbClr>
              </a:clrTo>
            </a:clrChange>
          </a:blip>
          <a:srcRect l="56486" t="35079" r="10753" b="44538"/>
          <a:stretch/>
        </p:blipFill>
        <p:spPr>
          <a:xfrm>
            <a:off x="461188" y="3700389"/>
            <a:ext cx="2515475" cy="880329"/>
          </a:xfrm>
          <a:prstGeom prst="rect">
            <a:avLst/>
          </a:prstGeom>
        </p:spPr>
      </p:pic>
      <p:sp>
        <p:nvSpPr>
          <p:cNvPr id="35" name="CuadroTexto 34">
            <a:extLst>
              <a:ext uri="{FF2B5EF4-FFF2-40B4-BE49-F238E27FC236}">
                <a16:creationId xmlns:a16="http://schemas.microsoft.com/office/drawing/2014/main" id="{BCE92B54-29FD-2868-EF5A-FDC6946DB4F9}"/>
              </a:ext>
            </a:extLst>
          </p:cNvPr>
          <p:cNvSpPr txBox="1"/>
          <p:nvPr/>
        </p:nvSpPr>
        <p:spPr>
          <a:xfrm>
            <a:off x="2748063" y="4220571"/>
            <a:ext cx="3994251" cy="276999"/>
          </a:xfrm>
          <a:prstGeom prst="rect">
            <a:avLst/>
          </a:prstGeom>
          <a:noFill/>
        </p:spPr>
        <p:txBody>
          <a:bodyPr wrap="square">
            <a:spAutoFit/>
          </a:bodyPr>
          <a:lstStyle>
            <a:defPPr>
              <a:defRPr lang="es-EC"/>
            </a:defPPr>
            <a:lvl1pPr>
              <a:defRPr sz="1200"/>
            </a:lvl1pPr>
          </a:lstStyle>
          <a:p>
            <a:r>
              <a:rPr lang="es-ES" dirty="0"/>
              <a:t>Fórmula propuesta por Murray y Larry (2005)</a:t>
            </a:r>
            <a:endParaRPr lang="es-EC" dirty="0"/>
          </a:p>
        </p:txBody>
      </p:sp>
      <p:sp>
        <p:nvSpPr>
          <p:cNvPr id="37" name="CuadroTexto 36">
            <a:extLst>
              <a:ext uri="{FF2B5EF4-FFF2-40B4-BE49-F238E27FC236}">
                <a16:creationId xmlns:a16="http://schemas.microsoft.com/office/drawing/2014/main" id="{5AB118BA-CA96-9462-572E-9047A7E9874F}"/>
              </a:ext>
            </a:extLst>
          </p:cNvPr>
          <p:cNvSpPr txBox="1"/>
          <p:nvPr/>
        </p:nvSpPr>
        <p:spPr>
          <a:xfrm>
            <a:off x="2759940" y="4426829"/>
            <a:ext cx="3026824" cy="430887"/>
          </a:xfrm>
          <a:prstGeom prst="rect">
            <a:avLst/>
          </a:prstGeom>
          <a:noFill/>
        </p:spPr>
        <p:txBody>
          <a:bodyPr wrap="square">
            <a:spAutoFit/>
          </a:bodyPr>
          <a:lstStyle>
            <a:defPPr>
              <a:defRPr lang="es-EC"/>
            </a:defPPr>
            <a:lvl1pPr>
              <a:defRPr sz="1200"/>
            </a:lvl1pPr>
          </a:lstStyle>
          <a:p>
            <a:r>
              <a:rPr lang="es-ES" sz="1050" dirty="0"/>
              <a:t>Z = Nivel de confianza95% </a:t>
            </a:r>
          </a:p>
          <a:p>
            <a:r>
              <a:rPr lang="es-ES" sz="1050" dirty="0"/>
              <a:t>e = Límite aceptable de error muestral 5%</a:t>
            </a:r>
            <a:endParaRPr lang="es-EC" sz="1050" dirty="0"/>
          </a:p>
        </p:txBody>
      </p:sp>
    </p:spTree>
    <p:extLst>
      <p:ext uri="{BB962C8B-B14F-4D97-AF65-F5344CB8AC3E}">
        <p14:creationId xmlns:p14="http://schemas.microsoft.com/office/powerpoint/2010/main" val="29160889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25"/>
          <p:cNvGrpSpPr/>
          <p:nvPr/>
        </p:nvGrpSpPr>
        <p:grpSpPr>
          <a:xfrm>
            <a:off x="96329" y="29226"/>
            <a:ext cx="2429301" cy="807486"/>
            <a:chOff x="95534" y="109182"/>
            <a:chExt cx="2429301" cy="807486"/>
          </a:xfrm>
        </p:grpSpPr>
        <p:pic>
          <p:nvPicPr>
            <p:cNvPr id="9" name="Imagen 26">
              <a:extLst>
                <a:ext uri="{FF2B5EF4-FFF2-40B4-BE49-F238E27FC236}">
                  <a16:creationId xmlns:a16="http://schemas.microsoft.com/office/drawing/2014/main" id="{F423760E-867B-F845-BD70-22A4238927D3}"/>
                </a:ext>
              </a:extLst>
            </p:cNvPr>
            <p:cNvPicPr>
              <a:picLocks noChangeAspect="1"/>
            </p:cNvPicPr>
            <p:nvPr/>
          </p:nvPicPr>
          <p:blipFill>
            <a:blip r:embed="rId2">
              <a:duotone>
                <a:schemeClr val="accent4">
                  <a:shade val="45000"/>
                  <a:satMod val="135000"/>
                </a:schemeClr>
                <a:prstClr val="white"/>
              </a:duotone>
            </a:blip>
            <a:stretch>
              <a:fillRect/>
            </a:stretch>
          </p:blipFill>
          <p:spPr>
            <a:xfrm>
              <a:off x="95534" y="109182"/>
              <a:ext cx="2429301" cy="807486"/>
            </a:xfrm>
            <a:prstGeom prst="rect">
              <a:avLst/>
            </a:prstGeom>
          </p:spPr>
        </p:pic>
        <p:sp>
          <p:nvSpPr>
            <p:cNvPr id="11" name="CuadroTexto 28"/>
            <p:cNvSpPr txBox="1"/>
            <p:nvPr/>
          </p:nvSpPr>
          <p:spPr>
            <a:xfrm>
              <a:off x="928048" y="342025"/>
              <a:ext cx="1596787" cy="523220"/>
            </a:xfrm>
            <a:prstGeom prst="rect">
              <a:avLst/>
            </a:prstGeom>
            <a:noFill/>
          </p:spPr>
          <p:txBody>
            <a:bodyPr wrap="square" rtlCol="0">
              <a:spAutoFit/>
            </a:bodyPr>
            <a:lstStyle/>
            <a:p>
              <a:r>
                <a:rPr lang="es-MX" sz="1400" b="1" dirty="0">
                  <a:solidFill>
                    <a:srgbClr val="000000"/>
                  </a:solidFill>
                  <a:latin typeface="Arial"/>
                </a:rPr>
                <a:t>Estructura</a:t>
              </a:r>
            </a:p>
            <a:p>
              <a:r>
                <a:rPr lang="es-MX" sz="1400" b="1" dirty="0">
                  <a:solidFill>
                    <a:srgbClr val="000000"/>
                  </a:solidFill>
                  <a:latin typeface="Arial"/>
                </a:rPr>
                <a:t>De la Tesis</a:t>
              </a:r>
            </a:p>
          </p:txBody>
        </p:sp>
      </p:grpSp>
      <p:sp>
        <p:nvSpPr>
          <p:cNvPr id="12" name="object 56">
            <a:extLst>
              <a:ext uri="{FF2B5EF4-FFF2-40B4-BE49-F238E27FC236}">
                <a16:creationId xmlns:a16="http://schemas.microsoft.com/office/drawing/2014/main" id="{55517954-107B-FCF1-7E77-B454DCAF76D9}"/>
              </a:ext>
            </a:extLst>
          </p:cNvPr>
          <p:cNvSpPr/>
          <p:nvPr/>
        </p:nvSpPr>
        <p:spPr>
          <a:xfrm>
            <a:off x="0" y="0"/>
            <a:ext cx="12189460" cy="619760"/>
          </a:xfrm>
          <a:prstGeom prst="rect">
            <a:avLst/>
          </a:prstGeom>
        </p:spPr>
        <p:txBody>
          <a:bodyPr/>
          <a:lstStyle/>
          <a:p>
            <a:pPr algn="r" fontAlgn="base">
              <a:spcBef>
                <a:spcPct val="0"/>
              </a:spcBef>
              <a:spcAft>
                <a:spcPct val="0"/>
              </a:spcAft>
            </a:pPr>
            <a:r>
              <a:rPr lang="es-ES" sz="3200" b="1" i="1" dirty="0">
                <a:solidFill>
                  <a:srgbClr val="002060"/>
                </a:solidFill>
                <a:effectLst>
                  <a:outerShdw blurRad="38100" dist="38100" dir="2700000" algn="tl">
                    <a:srgbClr val="C0C0C0"/>
                  </a:outerShdw>
                </a:effectLst>
                <a:latin typeface="+mj-lt"/>
                <a:ea typeface="+mj-ea"/>
                <a:cs typeface="+mj-cs"/>
              </a:rPr>
              <a:t>ANÁLISIS DE DATOS</a:t>
            </a:r>
            <a:endParaRPr lang="es-EC" sz="3200" b="1" i="1" dirty="0">
              <a:solidFill>
                <a:srgbClr val="002060"/>
              </a:solidFill>
              <a:effectLst>
                <a:outerShdw blurRad="38100" dist="38100" dir="2700000" algn="tl">
                  <a:srgbClr val="C0C0C0"/>
                </a:outerShdw>
              </a:effectLst>
              <a:latin typeface="+mj-lt"/>
              <a:ea typeface="+mj-ea"/>
              <a:cs typeface="+mj-cs"/>
            </a:endParaRPr>
          </a:p>
        </p:txBody>
      </p:sp>
      <p:grpSp>
        <p:nvGrpSpPr>
          <p:cNvPr id="7" name="Grupo 6">
            <a:extLst>
              <a:ext uri="{FF2B5EF4-FFF2-40B4-BE49-F238E27FC236}">
                <a16:creationId xmlns:a16="http://schemas.microsoft.com/office/drawing/2014/main" id="{8F8B92FF-225C-65F1-3D8D-4F26DE091BAE}"/>
              </a:ext>
            </a:extLst>
          </p:cNvPr>
          <p:cNvGrpSpPr/>
          <p:nvPr/>
        </p:nvGrpSpPr>
        <p:grpSpPr>
          <a:xfrm>
            <a:off x="400861" y="865938"/>
            <a:ext cx="2373330" cy="5126124"/>
            <a:chOff x="534026" y="865938"/>
            <a:chExt cx="2373330" cy="5126124"/>
          </a:xfrm>
        </p:grpSpPr>
        <p:pic>
          <p:nvPicPr>
            <p:cNvPr id="3" name="Imagen 2">
              <a:extLst>
                <a:ext uri="{FF2B5EF4-FFF2-40B4-BE49-F238E27FC236}">
                  <a16:creationId xmlns:a16="http://schemas.microsoft.com/office/drawing/2014/main" id="{337022EF-6C5B-6698-83E7-D6B4E15F5562}"/>
                </a:ext>
              </a:extLst>
            </p:cNvPr>
            <p:cNvPicPr>
              <a:picLocks noChangeAspect="1"/>
            </p:cNvPicPr>
            <p:nvPr/>
          </p:nvPicPr>
          <p:blipFill rotWithShape="1">
            <a:blip r:embed="rId3"/>
            <a:srcRect l="30326" t="17391" r="30109" b="5894"/>
            <a:stretch/>
          </p:blipFill>
          <p:spPr>
            <a:xfrm>
              <a:off x="547410" y="865938"/>
              <a:ext cx="2359946" cy="2573897"/>
            </a:xfrm>
            <a:prstGeom prst="rect">
              <a:avLst/>
            </a:prstGeom>
          </p:spPr>
        </p:pic>
        <p:pic>
          <p:nvPicPr>
            <p:cNvPr id="6" name="Imagen 5">
              <a:extLst>
                <a:ext uri="{FF2B5EF4-FFF2-40B4-BE49-F238E27FC236}">
                  <a16:creationId xmlns:a16="http://schemas.microsoft.com/office/drawing/2014/main" id="{F96B09BA-D9A6-F488-93AD-EA3301165673}"/>
                </a:ext>
              </a:extLst>
            </p:cNvPr>
            <p:cNvPicPr>
              <a:picLocks noChangeAspect="1"/>
            </p:cNvPicPr>
            <p:nvPr/>
          </p:nvPicPr>
          <p:blipFill rotWithShape="1">
            <a:blip r:embed="rId4"/>
            <a:srcRect l="30168" t="17391" r="30109" b="4154"/>
            <a:stretch/>
          </p:blipFill>
          <p:spPr>
            <a:xfrm>
              <a:off x="534026" y="3359815"/>
              <a:ext cx="2369377" cy="2632247"/>
            </a:xfrm>
            <a:prstGeom prst="rect">
              <a:avLst/>
            </a:prstGeom>
          </p:spPr>
        </p:pic>
      </p:grpSp>
      <p:pic>
        <p:nvPicPr>
          <p:cNvPr id="2" name="Imagen 1" descr="Ver las imágenes de origen">
            <a:extLst>
              <a:ext uri="{FF2B5EF4-FFF2-40B4-BE49-F238E27FC236}">
                <a16:creationId xmlns:a16="http://schemas.microsoft.com/office/drawing/2014/main" id="{5A667597-D247-C860-378F-4044E7E0CD2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5118" t="6841" r="7858" b="2766"/>
          <a:stretch/>
        </p:blipFill>
        <p:spPr bwMode="auto">
          <a:xfrm>
            <a:off x="3891410" y="1384937"/>
            <a:ext cx="4200272" cy="3744847"/>
          </a:xfrm>
          <a:prstGeom prst="rect">
            <a:avLst/>
          </a:prstGeom>
          <a:noFill/>
          <a:ln>
            <a:noFill/>
          </a:ln>
          <a:extLst>
            <a:ext uri="{53640926-AAD7-44D8-BBD7-CCE9431645EC}">
              <a14:shadowObscured xmlns:a14="http://schemas.microsoft.com/office/drawing/2010/main"/>
            </a:ext>
          </a:extLst>
        </p:spPr>
      </p:pic>
      <p:sp>
        <p:nvSpPr>
          <p:cNvPr id="4" name="CuadroTexto 3">
            <a:extLst>
              <a:ext uri="{FF2B5EF4-FFF2-40B4-BE49-F238E27FC236}">
                <a16:creationId xmlns:a16="http://schemas.microsoft.com/office/drawing/2014/main" id="{46C82243-2CDF-1691-1BC7-6CED2AD0FF94}"/>
              </a:ext>
            </a:extLst>
          </p:cNvPr>
          <p:cNvSpPr txBox="1"/>
          <p:nvPr/>
        </p:nvSpPr>
        <p:spPr>
          <a:xfrm>
            <a:off x="8932140" y="2744333"/>
            <a:ext cx="3026824" cy="253916"/>
          </a:xfrm>
          <a:prstGeom prst="rect">
            <a:avLst/>
          </a:prstGeom>
          <a:noFill/>
        </p:spPr>
        <p:txBody>
          <a:bodyPr wrap="square">
            <a:spAutoFit/>
          </a:bodyPr>
          <a:lstStyle>
            <a:defPPr>
              <a:defRPr lang="es-EC"/>
            </a:defPPr>
            <a:lvl1pPr>
              <a:defRPr sz="1200"/>
            </a:lvl1pPr>
          </a:lstStyle>
          <a:p>
            <a:r>
              <a:rPr lang="es-ES" sz="1050" b="1" dirty="0"/>
              <a:t>PREGUNTAS POR CADA DIMENSION</a:t>
            </a:r>
            <a:endParaRPr lang="es-EC" sz="1050" b="1" dirty="0"/>
          </a:p>
        </p:txBody>
      </p:sp>
      <p:sp>
        <p:nvSpPr>
          <p:cNvPr id="5" name="CuadroTexto 4">
            <a:extLst>
              <a:ext uri="{FF2B5EF4-FFF2-40B4-BE49-F238E27FC236}">
                <a16:creationId xmlns:a16="http://schemas.microsoft.com/office/drawing/2014/main" id="{A540E3B5-9AB8-9F7E-3230-941A790FE5F7}"/>
              </a:ext>
            </a:extLst>
          </p:cNvPr>
          <p:cNvSpPr txBox="1"/>
          <p:nvPr/>
        </p:nvSpPr>
        <p:spPr>
          <a:xfrm>
            <a:off x="9023580" y="3731311"/>
            <a:ext cx="3026824" cy="415498"/>
          </a:xfrm>
          <a:prstGeom prst="rect">
            <a:avLst/>
          </a:prstGeom>
          <a:noFill/>
        </p:spPr>
        <p:txBody>
          <a:bodyPr wrap="square">
            <a:spAutoFit/>
          </a:bodyPr>
          <a:lstStyle>
            <a:defPPr>
              <a:defRPr lang="es-EC"/>
            </a:defPPr>
            <a:lvl1pPr>
              <a:defRPr sz="1200"/>
            </a:lvl1pPr>
          </a:lstStyle>
          <a:p>
            <a:r>
              <a:rPr lang="es-ES" sz="1050" b="1" dirty="0"/>
              <a:t>PREGUNTAS RELACIONADAS A FACTORES EXTERNOS / DIMENSIÓN</a:t>
            </a:r>
            <a:endParaRPr lang="es-EC" sz="1050" b="1" dirty="0"/>
          </a:p>
        </p:txBody>
      </p:sp>
      <p:sp>
        <p:nvSpPr>
          <p:cNvPr id="10" name="Rectángulo 9">
            <a:extLst>
              <a:ext uri="{FF2B5EF4-FFF2-40B4-BE49-F238E27FC236}">
                <a16:creationId xmlns:a16="http://schemas.microsoft.com/office/drawing/2014/main" id="{64C77B07-6E52-3C7A-0AF8-769C5327442A}"/>
              </a:ext>
            </a:extLst>
          </p:cNvPr>
          <p:cNvSpPr/>
          <p:nvPr/>
        </p:nvSpPr>
        <p:spPr>
          <a:xfrm>
            <a:off x="8454193" y="2436485"/>
            <a:ext cx="569387" cy="923330"/>
          </a:xfrm>
          <a:prstGeom prst="rect">
            <a:avLst/>
          </a:prstGeom>
          <a:noFill/>
        </p:spPr>
        <p:txBody>
          <a:bodyPr wrap="none" lIns="91440" tIns="45720" rIns="91440" bIns="45720">
            <a:spAutoFit/>
          </a:bodyPr>
          <a:lstStyle/>
          <a:p>
            <a:pPr algn="ctr"/>
            <a:r>
              <a:rPr lang="es-ES" sz="5400" b="1" cap="none" spc="0" dirty="0">
                <a:ln w="22225">
                  <a:solidFill>
                    <a:schemeClr val="accent2"/>
                  </a:solidFill>
                  <a:prstDash val="solid"/>
                </a:ln>
                <a:solidFill>
                  <a:schemeClr val="accent2">
                    <a:lumMod val="40000"/>
                    <a:lumOff val="60000"/>
                  </a:schemeClr>
                </a:solidFill>
                <a:effectLst/>
              </a:rPr>
              <a:t>4</a:t>
            </a:r>
          </a:p>
        </p:txBody>
      </p:sp>
      <p:sp>
        <p:nvSpPr>
          <p:cNvPr id="14" name="Rectángulo 13">
            <a:extLst>
              <a:ext uri="{FF2B5EF4-FFF2-40B4-BE49-F238E27FC236}">
                <a16:creationId xmlns:a16="http://schemas.microsoft.com/office/drawing/2014/main" id="{EFE10163-8FAC-003F-F8E1-7A5B7DC8CD14}"/>
              </a:ext>
            </a:extLst>
          </p:cNvPr>
          <p:cNvSpPr/>
          <p:nvPr/>
        </p:nvSpPr>
        <p:spPr>
          <a:xfrm>
            <a:off x="8495938" y="3467456"/>
            <a:ext cx="569387" cy="923330"/>
          </a:xfrm>
          <a:prstGeom prst="rect">
            <a:avLst/>
          </a:prstGeom>
          <a:noFill/>
        </p:spPr>
        <p:txBody>
          <a:bodyPr wrap="none" lIns="91440" tIns="45720" rIns="91440" bIns="45720">
            <a:spAutoFit/>
          </a:bodyPr>
          <a:lstStyle/>
          <a:p>
            <a:pPr algn="ctr"/>
            <a:r>
              <a:rPr lang="es-ES" sz="5400" b="1" dirty="0">
                <a:ln w="22225">
                  <a:solidFill>
                    <a:schemeClr val="accent2"/>
                  </a:solidFill>
                  <a:prstDash val="solid"/>
                </a:ln>
                <a:solidFill>
                  <a:srgbClr val="92D050"/>
                </a:solidFill>
              </a:rPr>
              <a:t>1</a:t>
            </a:r>
          </a:p>
        </p:txBody>
      </p:sp>
    </p:spTree>
    <p:extLst>
      <p:ext uri="{BB962C8B-B14F-4D97-AF65-F5344CB8AC3E}">
        <p14:creationId xmlns:p14="http://schemas.microsoft.com/office/powerpoint/2010/main" val="5744519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25"/>
          <p:cNvGrpSpPr/>
          <p:nvPr/>
        </p:nvGrpSpPr>
        <p:grpSpPr>
          <a:xfrm>
            <a:off x="96329" y="29226"/>
            <a:ext cx="2429301" cy="807486"/>
            <a:chOff x="95534" y="109182"/>
            <a:chExt cx="2429301" cy="807486"/>
          </a:xfrm>
        </p:grpSpPr>
        <p:pic>
          <p:nvPicPr>
            <p:cNvPr id="9" name="Imagen 26">
              <a:extLst>
                <a:ext uri="{FF2B5EF4-FFF2-40B4-BE49-F238E27FC236}">
                  <a16:creationId xmlns:a16="http://schemas.microsoft.com/office/drawing/2014/main" id="{F423760E-867B-F845-BD70-22A4238927D3}"/>
                </a:ext>
              </a:extLst>
            </p:cNvPr>
            <p:cNvPicPr>
              <a:picLocks noChangeAspect="1"/>
            </p:cNvPicPr>
            <p:nvPr/>
          </p:nvPicPr>
          <p:blipFill>
            <a:blip r:embed="rId2">
              <a:duotone>
                <a:schemeClr val="accent4">
                  <a:shade val="45000"/>
                  <a:satMod val="135000"/>
                </a:schemeClr>
                <a:prstClr val="white"/>
              </a:duotone>
            </a:blip>
            <a:stretch>
              <a:fillRect/>
            </a:stretch>
          </p:blipFill>
          <p:spPr>
            <a:xfrm>
              <a:off x="95534" y="109182"/>
              <a:ext cx="2429301" cy="807486"/>
            </a:xfrm>
            <a:prstGeom prst="rect">
              <a:avLst/>
            </a:prstGeom>
          </p:spPr>
        </p:pic>
        <p:sp>
          <p:nvSpPr>
            <p:cNvPr id="11" name="CuadroTexto 28"/>
            <p:cNvSpPr txBox="1"/>
            <p:nvPr/>
          </p:nvSpPr>
          <p:spPr>
            <a:xfrm>
              <a:off x="928048" y="342025"/>
              <a:ext cx="1596787" cy="523220"/>
            </a:xfrm>
            <a:prstGeom prst="rect">
              <a:avLst/>
            </a:prstGeom>
            <a:noFill/>
          </p:spPr>
          <p:txBody>
            <a:bodyPr wrap="square" rtlCol="0">
              <a:spAutoFit/>
            </a:bodyPr>
            <a:lstStyle/>
            <a:p>
              <a:r>
                <a:rPr lang="es-MX" sz="1400" b="1" dirty="0">
                  <a:solidFill>
                    <a:srgbClr val="000000"/>
                  </a:solidFill>
                  <a:latin typeface="Arial"/>
                </a:rPr>
                <a:t>Estructura</a:t>
              </a:r>
            </a:p>
            <a:p>
              <a:r>
                <a:rPr lang="es-MX" sz="1400" b="1" dirty="0">
                  <a:solidFill>
                    <a:srgbClr val="000000"/>
                  </a:solidFill>
                  <a:latin typeface="Arial"/>
                </a:rPr>
                <a:t>De la Tesis</a:t>
              </a:r>
            </a:p>
          </p:txBody>
        </p:sp>
      </p:grpSp>
      <p:sp>
        <p:nvSpPr>
          <p:cNvPr id="12" name="object 56">
            <a:extLst>
              <a:ext uri="{FF2B5EF4-FFF2-40B4-BE49-F238E27FC236}">
                <a16:creationId xmlns:a16="http://schemas.microsoft.com/office/drawing/2014/main" id="{55517954-107B-FCF1-7E77-B454DCAF76D9}"/>
              </a:ext>
            </a:extLst>
          </p:cNvPr>
          <p:cNvSpPr/>
          <p:nvPr/>
        </p:nvSpPr>
        <p:spPr>
          <a:xfrm>
            <a:off x="0" y="0"/>
            <a:ext cx="12189460" cy="619760"/>
          </a:xfrm>
          <a:prstGeom prst="rect">
            <a:avLst/>
          </a:prstGeom>
        </p:spPr>
        <p:txBody>
          <a:bodyPr/>
          <a:lstStyle/>
          <a:p>
            <a:pPr algn="r" fontAlgn="base">
              <a:spcBef>
                <a:spcPct val="0"/>
              </a:spcBef>
              <a:spcAft>
                <a:spcPct val="0"/>
              </a:spcAft>
            </a:pPr>
            <a:r>
              <a:rPr lang="es-ES" sz="3200" b="1" i="1" dirty="0">
                <a:solidFill>
                  <a:srgbClr val="002060"/>
                </a:solidFill>
                <a:effectLst>
                  <a:outerShdw blurRad="38100" dist="38100" dir="2700000" algn="tl">
                    <a:srgbClr val="C0C0C0"/>
                  </a:outerShdw>
                </a:effectLst>
                <a:latin typeface="+mj-lt"/>
                <a:ea typeface="+mj-ea"/>
                <a:cs typeface="+mj-cs"/>
              </a:rPr>
              <a:t>ANÁLISIS DE DATOS</a:t>
            </a:r>
            <a:endParaRPr lang="es-EC" sz="3200" b="1" i="1" dirty="0">
              <a:solidFill>
                <a:srgbClr val="002060"/>
              </a:solidFill>
              <a:effectLst>
                <a:outerShdw blurRad="38100" dist="38100" dir="2700000" algn="tl">
                  <a:srgbClr val="C0C0C0"/>
                </a:outerShdw>
              </a:effectLst>
              <a:latin typeface="+mj-lt"/>
              <a:ea typeface="+mj-ea"/>
              <a:cs typeface="+mj-cs"/>
            </a:endParaRPr>
          </a:p>
        </p:txBody>
      </p:sp>
      <p:sp>
        <p:nvSpPr>
          <p:cNvPr id="13" name="Título 1">
            <a:extLst>
              <a:ext uri="{FF2B5EF4-FFF2-40B4-BE49-F238E27FC236}">
                <a16:creationId xmlns:a16="http://schemas.microsoft.com/office/drawing/2014/main" id="{BF6351E0-2E9B-6B3B-8165-B48375C69725}"/>
              </a:ext>
            </a:extLst>
          </p:cNvPr>
          <p:cNvSpPr txBox="1">
            <a:spLocks/>
          </p:cNvSpPr>
          <p:nvPr/>
        </p:nvSpPr>
        <p:spPr>
          <a:xfrm>
            <a:off x="461188" y="1069555"/>
            <a:ext cx="3388254" cy="3566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2800" b="1" dirty="0">
                <a:solidFill>
                  <a:srgbClr val="002060"/>
                </a:solidFill>
                <a:latin typeface="Serif"/>
              </a:rPr>
              <a:t>Análisis descriptivo</a:t>
            </a:r>
          </a:p>
        </p:txBody>
      </p:sp>
      <p:pic>
        <p:nvPicPr>
          <p:cNvPr id="1026" name="Picture 2" descr="Ver las imágenes de origen">
            <a:extLst>
              <a:ext uri="{FF2B5EF4-FFF2-40B4-BE49-F238E27FC236}">
                <a16:creationId xmlns:a16="http://schemas.microsoft.com/office/drawing/2014/main" id="{F99A53C8-D9D1-EE63-7361-79DEB58CEC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180" y="1707704"/>
            <a:ext cx="1697164" cy="128785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er las imágenes de origen">
            <a:extLst>
              <a:ext uri="{FF2B5EF4-FFF2-40B4-BE49-F238E27FC236}">
                <a16:creationId xmlns:a16="http://schemas.microsoft.com/office/drawing/2014/main" id="{594C0305-1AE8-E3B6-0879-0D025CD0FCF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58"/>
          <a:stretch/>
        </p:blipFill>
        <p:spPr bwMode="auto">
          <a:xfrm>
            <a:off x="198518" y="3023734"/>
            <a:ext cx="2429302" cy="1363241"/>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1648A6AB-107B-DE0E-712F-25FE3DE06165}"/>
              </a:ext>
            </a:extLst>
          </p:cNvPr>
          <p:cNvPicPr>
            <a:picLocks noChangeAspect="1"/>
          </p:cNvPicPr>
          <p:nvPr/>
        </p:nvPicPr>
        <p:blipFill rotWithShape="1">
          <a:blip r:embed="rId5">
            <a:clrChange>
              <a:clrFrom>
                <a:srgbClr val="FFFFFF"/>
              </a:clrFrom>
              <a:clrTo>
                <a:srgbClr val="FFFFFF">
                  <a:alpha val="0"/>
                </a:srgbClr>
              </a:clrTo>
            </a:clrChange>
          </a:blip>
          <a:srcRect l="16468" t="21684" r="15951" b="14348"/>
          <a:stretch/>
        </p:blipFill>
        <p:spPr>
          <a:xfrm>
            <a:off x="2807844" y="1329936"/>
            <a:ext cx="8922968" cy="4750839"/>
          </a:xfrm>
          <a:prstGeom prst="rect">
            <a:avLst/>
          </a:prstGeom>
        </p:spPr>
      </p:pic>
      <p:sp>
        <p:nvSpPr>
          <p:cNvPr id="3" name="CuadroTexto 2">
            <a:extLst>
              <a:ext uri="{FF2B5EF4-FFF2-40B4-BE49-F238E27FC236}">
                <a16:creationId xmlns:a16="http://schemas.microsoft.com/office/drawing/2014/main" id="{B1CEADBC-3028-A4E7-8C4A-FF45F0F47D0F}"/>
              </a:ext>
            </a:extLst>
          </p:cNvPr>
          <p:cNvSpPr txBox="1"/>
          <p:nvPr/>
        </p:nvSpPr>
        <p:spPr>
          <a:xfrm>
            <a:off x="6870309" y="5926886"/>
            <a:ext cx="2772076" cy="307777"/>
          </a:xfrm>
          <a:prstGeom prst="rect">
            <a:avLst/>
          </a:prstGeom>
          <a:noFill/>
        </p:spPr>
        <p:txBody>
          <a:bodyPr wrap="square">
            <a:spAutoFit/>
          </a:bodyPr>
          <a:lstStyle/>
          <a:p>
            <a:r>
              <a:rPr lang="es-EC" sz="1400" b="0" i="0" u="none" strike="noStrike" baseline="0" dirty="0">
                <a:solidFill>
                  <a:srgbClr val="000000"/>
                </a:solidFill>
              </a:rPr>
              <a:t>STR (Variable de datos) </a:t>
            </a:r>
            <a:endParaRPr lang="es-EC" sz="1400" dirty="0"/>
          </a:p>
        </p:txBody>
      </p:sp>
      <p:sp>
        <p:nvSpPr>
          <p:cNvPr id="4" name="CuadroTexto 3">
            <a:extLst>
              <a:ext uri="{FF2B5EF4-FFF2-40B4-BE49-F238E27FC236}">
                <a16:creationId xmlns:a16="http://schemas.microsoft.com/office/drawing/2014/main" id="{E7CDCF04-5D62-EAEA-1C58-C7EA6FD18F3F}"/>
              </a:ext>
            </a:extLst>
          </p:cNvPr>
          <p:cNvSpPr txBox="1"/>
          <p:nvPr/>
        </p:nvSpPr>
        <p:spPr>
          <a:xfrm>
            <a:off x="8223500" y="4355647"/>
            <a:ext cx="3769982" cy="261610"/>
          </a:xfrm>
          <a:prstGeom prst="rect">
            <a:avLst/>
          </a:prstGeom>
          <a:noFill/>
        </p:spPr>
        <p:txBody>
          <a:bodyPr wrap="square">
            <a:spAutoFit/>
          </a:bodyPr>
          <a:lstStyle>
            <a:defPPr>
              <a:defRPr lang="es-EC"/>
            </a:defPPr>
            <a:lvl1pPr>
              <a:defRPr sz="1050" b="1"/>
            </a:lvl1pPr>
          </a:lstStyle>
          <a:p>
            <a:r>
              <a:rPr lang="es-EC" sz="1100" dirty="0">
                <a:solidFill>
                  <a:schemeClr val="accent2">
                    <a:lumMod val="60000"/>
                    <a:lumOff val="40000"/>
                  </a:schemeClr>
                </a:solidFill>
              </a:rPr>
              <a:t>(07 tipo caracteres y 25 tipo numérico)</a:t>
            </a:r>
          </a:p>
        </p:txBody>
      </p:sp>
    </p:spTree>
    <p:extLst>
      <p:ext uri="{BB962C8B-B14F-4D97-AF65-F5344CB8AC3E}">
        <p14:creationId xmlns:p14="http://schemas.microsoft.com/office/powerpoint/2010/main" val="8495282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25"/>
          <p:cNvGrpSpPr/>
          <p:nvPr/>
        </p:nvGrpSpPr>
        <p:grpSpPr>
          <a:xfrm>
            <a:off x="96329" y="29226"/>
            <a:ext cx="2429301" cy="807486"/>
            <a:chOff x="95534" y="109182"/>
            <a:chExt cx="2429301" cy="807486"/>
          </a:xfrm>
        </p:grpSpPr>
        <p:pic>
          <p:nvPicPr>
            <p:cNvPr id="9" name="Imagen 26">
              <a:extLst>
                <a:ext uri="{FF2B5EF4-FFF2-40B4-BE49-F238E27FC236}">
                  <a16:creationId xmlns:a16="http://schemas.microsoft.com/office/drawing/2014/main" id="{F423760E-867B-F845-BD70-22A4238927D3}"/>
                </a:ext>
              </a:extLst>
            </p:cNvPr>
            <p:cNvPicPr>
              <a:picLocks noChangeAspect="1"/>
            </p:cNvPicPr>
            <p:nvPr/>
          </p:nvPicPr>
          <p:blipFill>
            <a:blip r:embed="rId2">
              <a:duotone>
                <a:schemeClr val="accent4">
                  <a:shade val="45000"/>
                  <a:satMod val="135000"/>
                </a:schemeClr>
                <a:prstClr val="white"/>
              </a:duotone>
            </a:blip>
            <a:stretch>
              <a:fillRect/>
            </a:stretch>
          </p:blipFill>
          <p:spPr>
            <a:xfrm>
              <a:off x="95534" y="109182"/>
              <a:ext cx="2429301" cy="807486"/>
            </a:xfrm>
            <a:prstGeom prst="rect">
              <a:avLst/>
            </a:prstGeom>
          </p:spPr>
        </p:pic>
        <p:sp>
          <p:nvSpPr>
            <p:cNvPr id="11" name="CuadroTexto 28"/>
            <p:cNvSpPr txBox="1"/>
            <p:nvPr/>
          </p:nvSpPr>
          <p:spPr>
            <a:xfrm>
              <a:off x="928048" y="342025"/>
              <a:ext cx="1596787" cy="523220"/>
            </a:xfrm>
            <a:prstGeom prst="rect">
              <a:avLst/>
            </a:prstGeom>
            <a:noFill/>
          </p:spPr>
          <p:txBody>
            <a:bodyPr wrap="square" rtlCol="0">
              <a:spAutoFit/>
            </a:bodyPr>
            <a:lstStyle/>
            <a:p>
              <a:r>
                <a:rPr lang="es-MX" sz="1400" b="1" dirty="0">
                  <a:solidFill>
                    <a:srgbClr val="000000"/>
                  </a:solidFill>
                  <a:latin typeface="Arial"/>
                </a:rPr>
                <a:t>Estructura</a:t>
              </a:r>
            </a:p>
            <a:p>
              <a:r>
                <a:rPr lang="es-MX" sz="1400" b="1" dirty="0">
                  <a:solidFill>
                    <a:srgbClr val="000000"/>
                  </a:solidFill>
                  <a:latin typeface="Arial"/>
                </a:rPr>
                <a:t>De la Tesis</a:t>
              </a:r>
            </a:p>
          </p:txBody>
        </p:sp>
      </p:grpSp>
      <p:sp>
        <p:nvSpPr>
          <p:cNvPr id="12" name="object 56">
            <a:extLst>
              <a:ext uri="{FF2B5EF4-FFF2-40B4-BE49-F238E27FC236}">
                <a16:creationId xmlns:a16="http://schemas.microsoft.com/office/drawing/2014/main" id="{55517954-107B-FCF1-7E77-B454DCAF76D9}"/>
              </a:ext>
            </a:extLst>
          </p:cNvPr>
          <p:cNvSpPr/>
          <p:nvPr/>
        </p:nvSpPr>
        <p:spPr>
          <a:xfrm>
            <a:off x="0" y="0"/>
            <a:ext cx="12189460" cy="619760"/>
          </a:xfrm>
          <a:prstGeom prst="rect">
            <a:avLst/>
          </a:prstGeom>
        </p:spPr>
        <p:txBody>
          <a:bodyPr/>
          <a:lstStyle/>
          <a:p>
            <a:pPr algn="r" fontAlgn="base">
              <a:spcBef>
                <a:spcPct val="0"/>
              </a:spcBef>
              <a:spcAft>
                <a:spcPct val="0"/>
              </a:spcAft>
            </a:pPr>
            <a:r>
              <a:rPr lang="es-ES" sz="3200" b="1" i="1" dirty="0">
                <a:solidFill>
                  <a:srgbClr val="002060"/>
                </a:solidFill>
                <a:effectLst>
                  <a:outerShdw blurRad="38100" dist="38100" dir="2700000" algn="tl">
                    <a:srgbClr val="C0C0C0"/>
                  </a:outerShdw>
                </a:effectLst>
                <a:latin typeface="+mj-lt"/>
                <a:ea typeface="+mj-ea"/>
                <a:cs typeface="+mj-cs"/>
              </a:rPr>
              <a:t>ANÁLISIS DE DATOS</a:t>
            </a:r>
            <a:endParaRPr lang="es-EC" sz="3200" b="1" i="1" dirty="0">
              <a:solidFill>
                <a:srgbClr val="002060"/>
              </a:solidFill>
              <a:effectLst>
                <a:outerShdw blurRad="38100" dist="38100" dir="2700000" algn="tl">
                  <a:srgbClr val="C0C0C0"/>
                </a:outerShdw>
              </a:effectLst>
              <a:latin typeface="+mj-lt"/>
              <a:ea typeface="+mj-ea"/>
              <a:cs typeface="+mj-cs"/>
            </a:endParaRPr>
          </a:p>
        </p:txBody>
      </p:sp>
      <p:pic>
        <p:nvPicPr>
          <p:cNvPr id="3" name="Imagen 2">
            <a:extLst>
              <a:ext uri="{FF2B5EF4-FFF2-40B4-BE49-F238E27FC236}">
                <a16:creationId xmlns:a16="http://schemas.microsoft.com/office/drawing/2014/main" id="{E9EFA9C6-30DF-E5A9-6104-EE269D11FD2B}"/>
              </a:ext>
            </a:extLst>
          </p:cNvPr>
          <p:cNvPicPr>
            <a:picLocks noChangeAspect="1"/>
          </p:cNvPicPr>
          <p:nvPr/>
        </p:nvPicPr>
        <p:blipFill rotWithShape="1">
          <a:blip r:embed="rId3"/>
          <a:srcRect l="60273" t="34909" r="7273" b="38666"/>
          <a:stretch/>
        </p:blipFill>
        <p:spPr>
          <a:xfrm>
            <a:off x="8262852" y="1448288"/>
            <a:ext cx="3363038" cy="1540216"/>
          </a:xfrm>
          <a:prstGeom prst="rect">
            <a:avLst/>
          </a:prstGeom>
        </p:spPr>
      </p:pic>
      <p:pic>
        <p:nvPicPr>
          <p:cNvPr id="6" name="Imagen 5">
            <a:extLst>
              <a:ext uri="{FF2B5EF4-FFF2-40B4-BE49-F238E27FC236}">
                <a16:creationId xmlns:a16="http://schemas.microsoft.com/office/drawing/2014/main" id="{071A7132-F163-8B21-4957-80D94AE099B3}"/>
              </a:ext>
            </a:extLst>
          </p:cNvPr>
          <p:cNvPicPr>
            <a:picLocks noChangeAspect="1"/>
          </p:cNvPicPr>
          <p:nvPr/>
        </p:nvPicPr>
        <p:blipFill rotWithShape="1">
          <a:blip r:embed="rId4"/>
          <a:srcRect l="60273" t="62364" r="7273" b="11212"/>
          <a:stretch/>
        </p:blipFill>
        <p:spPr>
          <a:xfrm>
            <a:off x="8451694" y="3874073"/>
            <a:ext cx="3363039" cy="1540217"/>
          </a:xfrm>
          <a:prstGeom prst="rect">
            <a:avLst/>
          </a:prstGeom>
        </p:spPr>
      </p:pic>
      <p:pic>
        <p:nvPicPr>
          <p:cNvPr id="7" name="Imagen 6">
            <a:extLst>
              <a:ext uri="{FF2B5EF4-FFF2-40B4-BE49-F238E27FC236}">
                <a16:creationId xmlns:a16="http://schemas.microsoft.com/office/drawing/2014/main" id="{B0DED7EC-81FA-49BB-22EE-E825893987B2}"/>
              </a:ext>
            </a:extLst>
          </p:cNvPr>
          <p:cNvPicPr>
            <a:picLocks noChangeAspect="1"/>
          </p:cNvPicPr>
          <p:nvPr/>
        </p:nvPicPr>
        <p:blipFill rotWithShape="1">
          <a:blip r:embed="rId4"/>
          <a:srcRect l="59023" t="20324" r="10431" b="52222"/>
          <a:stretch/>
        </p:blipFill>
        <p:spPr>
          <a:xfrm>
            <a:off x="4257381" y="1368805"/>
            <a:ext cx="3165213" cy="1600270"/>
          </a:xfrm>
          <a:prstGeom prst="rect">
            <a:avLst/>
          </a:prstGeom>
        </p:spPr>
      </p:pic>
      <p:pic>
        <p:nvPicPr>
          <p:cNvPr id="13" name="Imagen 12">
            <a:extLst>
              <a:ext uri="{FF2B5EF4-FFF2-40B4-BE49-F238E27FC236}">
                <a16:creationId xmlns:a16="http://schemas.microsoft.com/office/drawing/2014/main" id="{4E86CC05-CC98-05D0-509C-3087A3A75CB5}"/>
              </a:ext>
            </a:extLst>
          </p:cNvPr>
          <p:cNvPicPr>
            <a:picLocks noChangeAspect="1"/>
          </p:cNvPicPr>
          <p:nvPr/>
        </p:nvPicPr>
        <p:blipFill rotWithShape="1">
          <a:blip r:embed="rId5"/>
          <a:srcRect l="60273" t="61332" r="5364" b="13940"/>
          <a:stretch/>
        </p:blipFill>
        <p:spPr>
          <a:xfrm>
            <a:off x="4421648" y="4126740"/>
            <a:ext cx="3560865" cy="1441302"/>
          </a:xfrm>
          <a:prstGeom prst="rect">
            <a:avLst/>
          </a:prstGeom>
        </p:spPr>
      </p:pic>
      <p:pic>
        <p:nvPicPr>
          <p:cNvPr id="14" name="Imagen 13">
            <a:extLst>
              <a:ext uri="{FF2B5EF4-FFF2-40B4-BE49-F238E27FC236}">
                <a16:creationId xmlns:a16="http://schemas.microsoft.com/office/drawing/2014/main" id="{7394524A-B62E-EEDB-90F6-CB28990AE78D}"/>
              </a:ext>
            </a:extLst>
          </p:cNvPr>
          <p:cNvPicPr>
            <a:picLocks noChangeAspect="1"/>
          </p:cNvPicPr>
          <p:nvPr/>
        </p:nvPicPr>
        <p:blipFill rotWithShape="1">
          <a:blip r:embed="rId5"/>
          <a:srcRect l="60932" t="18626" r="6613" b="52222"/>
          <a:stretch/>
        </p:blipFill>
        <p:spPr>
          <a:xfrm>
            <a:off x="266963" y="1368805"/>
            <a:ext cx="3363039" cy="1699183"/>
          </a:xfrm>
          <a:prstGeom prst="rect">
            <a:avLst/>
          </a:prstGeom>
        </p:spPr>
      </p:pic>
      <p:pic>
        <p:nvPicPr>
          <p:cNvPr id="16" name="Imagen 15">
            <a:extLst>
              <a:ext uri="{FF2B5EF4-FFF2-40B4-BE49-F238E27FC236}">
                <a16:creationId xmlns:a16="http://schemas.microsoft.com/office/drawing/2014/main" id="{6BBB3633-F5F3-CC19-BCB9-DD3798BB7EE5}"/>
              </a:ext>
            </a:extLst>
          </p:cNvPr>
          <p:cNvPicPr>
            <a:picLocks noChangeAspect="1"/>
          </p:cNvPicPr>
          <p:nvPr/>
        </p:nvPicPr>
        <p:blipFill rotWithShape="1">
          <a:blip r:embed="rId6"/>
          <a:srcRect l="60273" t="27636" r="9182" b="45940"/>
          <a:stretch/>
        </p:blipFill>
        <p:spPr>
          <a:xfrm>
            <a:off x="260480" y="4126740"/>
            <a:ext cx="3165213" cy="1540216"/>
          </a:xfrm>
          <a:prstGeom prst="rect">
            <a:avLst/>
          </a:prstGeom>
        </p:spPr>
      </p:pic>
    </p:spTree>
    <p:extLst>
      <p:ext uri="{BB962C8B-B14F-4D97-AF65-F5344CB8AC3E}">
        <p14:creationId xmlns:p14="http://schemas.microsoft.com/office/powerpoint/2010/main" val="33676273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25"/>
          <p:cNvGrpSpPr/>
          <p:nvPr/>
        </p:nvGrpSpPr>
        <p:grpSpPr>
          <a:xfrm>
            <a:off x="96329" y="29226"/>
            <a:ext cx="2429301" cy="807486"/>
            <a:chOff x="95534" y="109182"/>
            <a:chExt cx="2429301" cy="807486"/>
          </a:xfrm>
        </p:grpSpPr>
        <p:pic>
          <p:nvPicPr>
            <p:cNvPr id="9" name="Imagen 26">
              <a:extLst>
                <a:ext uri="{FF2B5EF4-FFF2-40B4-BE49-F238E27FC236}">
                  <a16:creationId xmlns:a16="http://schemas.microsoft.com/office/drawing/2014/main" id="{F423760E-867B-F845-BD70-22A4238927D3}"/>
                </a:ext>
              </a:extLst>
            </p:cNvPr>
            <p:cNvPicPr>
              <a:picLocks noChangeAspect="1"/>
            </p:cNvPicPr>
            <p:nvPr/>
          </p:nvPicPr>
          <p:blipFill>
            <a:blip r:embed="rId2">
              <a:duotone>
                <a:schemeClr val="accent4">
                  <a:shade val="45000"/>
                  <a:satMod val="135000"/>
                </a:schemeClr>
                <a:prstClr val="white"/>
              </a:duotone>
            </a:blip>
            <a:stretch>
              <a:fillRect/>
            </a:stretch>
          </p:blipFill>
          <p:spPr>
            <a:xfrm>
              <a:off x="95534" y="109182"/>
              <a:ext cx="2429301" cy="807486"/>
            </a:xfrm>
            <a:prstGeom prst="rect">
              <a:avLst/>
            </a:prstGeom>
          </p:spPr>
        </p:pic>
        <p:sp>
          <p:nvSpPr>
            <p:cNvPr id="11" name="CuadroTexto 28"/>
            <p:cNvSpPr txBox="1"/>
            <p:nvPr/>
          </p:nvSpPr>
          <p:spPr>
            <a:xfrm>
              <a:off x="928048" y="342025"/>
              <a:ext cx="1596787" cy="523220"/>
            </a:xfrm>
            <a:prstGeom prst="rect">
              <a:avLst/>
            </a:prstGeom>
            <a:noFill/>
          </p:spPr>
          <p:txBody>
            <a:bodyPr wrap="square" rtlCol="0">
              <a:spAutoFit/>
            </a:bodyPr>
            <a:lstStyle/>
            <a:p>
              <a:r>
                <a:rPr lang="es-MX" sz="1400" b="1" dirty="0">
                  <a:solidFill>
                    <a:srgbClr val="000000"/>
                  </a:solidFill>
                  <a:latin typeface="Arial"/>
                </a:rPr>
                <a:t>Estructura</a:t>
              </a:r>
            </a:p>
            <a:p>
              <a:r>
                <a:rPr lang="es-MX" sz="1400" b="1" dirty="0">
                  <a:solidFill>
                    <a:srgbClr val="000000"/>
                  </a:solidFill>
                  <a:latin typeface="Arial"/>
                </a:rPr>
                <a:t>De la Tesis</a:t>
              </a:r>
            </a:p>
          </p:txBody>
        </p:sp>
      </p:grpSp>
      <p:sp>
        <p:nvSpPr>
          <p:cNvPr id="12" name="object 56">
            <a:extLst>
              <a:ext uri="{FF2B5EF4-FFF2-40B4-BE49-F238E27FC236}">
                <a16:creationId xmlns:a16="http://schemas.microsoft.com/office/drawing/2014/main" id="{55517954-107B-FCF1-7E77-B454DCAF76D9}"/>
              </a:ext>
            </a:extLst>
          </p:cNvPr>
          <p:cNvSpPr/>
          <p:nvPr/>
        </p:nvSpPr>
        <p:spPr>
          <a:xfrm>
            <a:off x="0" y="0"/>
            <a:ext cx="12189460" cy="619760"/>
          </a:xfrm>
          <a:prstGeom prst="rect">
            <a:avLst/>
          </a:prstGeom>
        </p:spPr>
        <p:txBody>
          <a:bodyPr/>
          <a:lstStyle/>
          <a:p>
            <a:pPr algn="r" fontAlgn="base">
              <a:spcBef>
                <a:spcPct val="0"/>
              </a:spcBef>
              <a:spcAft>
                <a:spcPct val="0"/>
              </a:spcAft>
            </a:pPr>
            <a:r>
              <a:rPr lang="es-ES" sz="3200" b="1" i="1" dirty="0">
                <a:solidFill>
                  <a:srgbClr val="002060"/>
                </a:solidFill>
                <a:effectLst>
                  <a:outerShdw blurRad="38100" dist="38100" dir="2700000" algn="tl">
                    <a:srgbClr val="C0C0C0"/>
                  </a:outerShdw>
                </a:effectLst>
                <a:latin typeface="+mj-lt"/>
                <a:ea typeface="+mj-ea"/>
                <a:cs typeface="+mj-cs"/>
              </a:rPr>
              <a:t>ANÁLISIS DE DATOS</a:t>
            </a:r>
            <a:endParaRPr lang="es-EC" sz="3200" b="1" i="1" dirty="0">
              <a:solidFill>
                <a:srgbClr val="002060"/>
              </a:solidFill>
              <a:effectLst>
                <a:outerShdw blurRad="38100" dist="38100" dir="2700000" algn="tl">
                  <a:srgbClr val="C0C0C0"/>
                </a:outerShdw>
              </a:effectLst>
              <a:latin typeface="+mj-lt"/>
              <a:ea typeface="+mj-ea"/>
              <a:cs typeface="+mj-cs"/>
            </a:endParaRPr>
          </a:p>
        </p:txBody>
      </p:sp>
      <p:pic>
        <p:nvPicPr>
          <p:cNvPr id="6" name="Imagen 5">
            <a:extLst>
              <a:ext uri="{FF2B5EF4-FFF2-40B4-BE49-F238E27FC236}">
                <a16:creationId xmlns:a16="http://schemas.microsoft.com/office/drawing/2014/main" id="{5F61FCEF-DC23-B097-D95C-E5954C1612AC}"/>
              </a:ext>
            </a:extLst>
          </p:cNvPr>
          <p:cNvPicPr>
            <a:picLocks noChangeAspect="1"/>
          </p:cNvPicPr>
          <p:nvPr/>
        </p:nvPicPr>
        <p:blipFill rotWithShape="1">
          <a:blip r:embed="rId3">
            <a:clrChange>
              <a:clrFrom>
                <a:srgbClr val="FFFFFF"/>
              </a:clrFrom>
              <a:clrTo>
                <a:srgbClr val="FFFFFF">
                  <a:alpha val="0"/>
                </a:srgbClr>
              </a:clrTo>
            </a:clrChange>
          </a:blip>
          <a:srcRect l="11658" t="27246" r="16685" b="14493"/>
          <a:stretch/>
        </p:blipFill>
        <p:spPr>
          <a:xfrm>
            <a:off x="397566" y="825046"/>
            <a:ext cx="11622936" cy="5315610"/>
          </a:xfrm>
          <a:prstGeom prst="rect">
            <a:avLst/>
          </a:prstGeom>
        </p:spPr>
      </p:pic>
    </p:spTree>
    <p:extLst>
      <p:ext uri="{BB962C8B-B14F-4D97-AF65-F5344CB8AC3E}">
        <p14:creationId xmlns:p14="http://schemas.microsoft.com/office/powerpoint/2010/main" val="4500591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25"/>
          <p:cNvGrpSpPr/>
          <p:nvPr/>
        </p:nvGrpSpPr>
        <p:grpSpPr>
          <a:xfrm>
            <a:off x="96329" y="29226"/>
            <a:ext cx="2429301" cy="807486"/>
            <a:chOff x="95534" y="109182"/>
            <a:chExt cx="2429301" cy="807486"/>
          </a:xfrm>
        </p:grpSpPr>
        <p:pic>
          <p:nvPicPr>
            <p:cNvPr id="9" name="Imagen 26">
              <a:extLst>
                <a:ext uri="{FF2B5EF4-FFF2-40B4-BE49-F238E27FC236}">
                  <a16:creationId xmlns:a16="http://schemas.microsoft.com/office/drawing/2014/main" id="{F423760E-867B-F845-BD70-22A4238927D3}"/>
                </a:ext>
              </a:extLst>
            </p:cNvPr>
            <p:cNvPicPr>
              <a:picLocks noChangeAspect="1"/>
            </p:cNvPicPr>
            <p:nvPr/>
          </p:nvPicPr>
          <p:blipFill>
            <a:blip r:embed="rId2">
              <a:duotone>
                <a:schemeClr val="accent4">
                  <a:shade val="45000"/>
                  <a:satMod val="135000"/>
                </a:schemeClr>
                <a:prstClr val="white"/>
              </a:duotone>
            </a:blip>
            <a:stretch>
              <a:fillRect/>
            </a:stretch>
          </p:blipFill>
          <p:spPr>
            <a:xfrm>
              <a:off x="95534" y="109182"/>
              <a:ext cx="2429301" cy="807486"/>
            </a:xfrm>
            <a:prstGeom prst="rect">
              <a:avLst/>
            </a:prstGeom>
          </p:spPr>
        </p:pic>
        <p:sp>
          <p:nvSpPr>
            <p:cNvPr id="11" name="CuadroTexto 28"/>
            <p:cNvSpPr txBox="1"/>
            <p:nvPr/>
          </p:nvSpPr>
          <p:spPr>
            <a:xfrm>
              <a:off x="928048" y="342025"/>
              <a:ext cx="1596787" cy="523220"/>
            </a:xfrm>
            <a:prstGeom prst="rect">
              <a:avLst/>
            </a:prstGeom>
            <a:noFill/>
          </p:spPr>
          <p:txBody>
            <a:bodyPr wrap="square" rtlCol="0">
              <a:spAutoFit/>
            </a:bodyPr>
            <a:lstStyle/>
            <a:p>
              <a:r>
                <a:rPr lang="es-MX" sz="1400" b="1" dirty="0">
                  <a:solidFill>
                    <a:srgbClr val="000000"/>
                  </a:solidFill>
                  <a:latin typeface="Arial"/>
                </a:rPr>
                <a:t>Estructura</a:t>
              </a:r>
            </a:p>
            <a:p>
              <a:r>
                <a:rPr lang="es-MX" sz="1400" b="1" dirty="0">
                  <a:solidFill>
                    <a:srgbClr val="000000"/>
                  </a:solidFill>
                  <a:latin typeface="Arial"/>
                </a:rPr>
                <a:t>De la Tesis</a:t>
              </a:r>
            </a:p>
          </p:txBody>
        </p:sp>
      </p:grpSp>
      <p:sp>
        <p:nvSpPr>
          <p:cNvPr id="12" name="object 56">
            <a:extLst>
              <a:ext uri="{FF2B5EF4-FFF2-40B4-BE49-F238E27FC236}">
                <a16:creationId xmlns:a16="http://schemas.microsoft.com/office/drawing/2014/main" id="{55517954-107B-FCF1-7E77-B454DCAF76D9}"/>
              </a:ext>
            </a:extLst>
          </p:cNvPr>
          <p:cNvSpPr/>
          <p:nvPr/>
        </p:nvSpPr>
        <p:spPr>
          <a:xfrm>
            <a:off x="0" y="0"/>
            <a:ext cx="12189460" cy="619760"/>
          </a:xfrm>
          <a:prstGeom prst="rect">
            <a:avLst/>
          </a:prstGeom>
        </p:spPr>
        <p:txBody>
          <a:bodyPr/>
          <a:lstStyle/>
          <a:p>
            <a:pPr algn="r" fontAlgn="base">
              <a:spcBef>
                <a:spcPct val="0"/>
              </a:spcBef>
              <a:spcAft>
                <a:spcPct val="0"/>
              </a:spcAft>
            </a:pPr>
            <a:r>
              <a:rPr lang="es-ES" sz="3200" b="1" i="1" dirty="0">
                <a:solidFill>
                  <a:srgbClr val="002060"/>
                </a:solidFill>
                <a:effectLst>
                  <a:outerShdw blurRad="38100" dist="38100" dir="2700000" algn="tl">
                    <a:srgbClr val="C0C0C0"/>
                  </a:outerShdw>
                </a:effectLst>
                <a:latin typeface="+mj-lt"/>
                <a:ea typeface="+mj-ea"/>
                <a:cs typeface="+mj-cs"/>
              </a:rPr>
              <a:t>ANÁLISIS DE DATOS</a:t>
            </a:r>
            <a:endParaRPr lang="es-EC" sz="3200" b="1" i="1" dirty="0">
              <a:solidFill>
                <a:srgbClr val="002060"/>
              </a:solidFill>
              <a:effectLst>
                <a:outerShdw blurRad="38100" dist="38100" dir="2700000" algn="tl">
                  <a:srgbClr val="C0C0C0"/>
                </a:outerShdw>
              </a:effectLst>
              <a:latin typeface="+mj-lt"/>
              <a:ea typeface="+mj-ea"/>
              <a:cs typeface="+mj-cs"/>
            </a:endParaRPr>
          </a:p>
        </p:txBody>
      </p:sp>
      <p:sp>
        <p:nvSpPr>
          <p:cNvPr id="3" name="CuadroTexto 2">
            <a:extLst>
              <a:ext uri="{FF2B5EF4-FFF2-40B4-BE49-F238E27FC236}">
                <a16:creationId xmlns:a16="http://schemas.microsoft.com/office/drawing/2014/main" id="{3657A0F6-141B-13D1-91E2-0A771E8666A4}"/>
              </a:ext>
            </a:extLst>
          </p:cNvPr>
          <p:cNvSpPr txBox="1"/>
          <p:nvPr/>
        </p:nvSpPr>
        <p:spPr>
          <a:xfrm>
            <a:off x="7235687" y="5903052"/>
            <a:ext cx="1893404" cy="307777"/>
          </a:xfrm>
          <a:prstGeom prst="rect">
            <a:avLst/>
          </a:prstGeom>
          <a:noFill/>
        </p:spPr>
        <p:txBody>
          <a:bodyPr wrap="square">
            <a:spAutoFit/>
          </a:bodyPr>
          <a:lstStyle>
            <a:defPPr>
              <a:defRPr lang="es-EC"/>
            </a:defPPr>
            <a:lvl1pPr>
              <a:defRPr sz="1400" b="0" i="0" u="none" strike="noStrike" baseline="0">
                <a:solidFill>
                  <a:srgbClr val="000000"/>
                </a:solidFill>
              </a:defRPr>
            </a:lvl1pPr>
          </a:lstStyle>
          <a:p>
            <a:r>
              <a:rPr lang="es-EC" dirty="0"/>
              <a:t>Análisis Multivariante</a:t>
            </a:r>
          </a:p>
        </p:txBody>
      </p:sp>
      <p:pic>
        <p:nvPicPr>
          <p:cNvPr id="5" name="Imagen 4">
            <a:extLst>
              <a:ext uri="{FF2B5EF4-FFF2-40B4-BE49-F238E27FC236}">
                <a16:creationId xmlns:a16="http://schemas.microsoft.com/office/drawing/2014/main" id="{70DD2A31-9151-53C7-5D3C-100E4D7C7283}"/>
              </a:ext>
            </a:extLst>
          </p:cNvPr>
          <p:cNvPicPr>
            <a:picLocks noChangeAspect="1"/>
          </p:cNvPicPr>
          <p:nvPr/>
        </p:nvPicPr>
        <p:blipFill rotWithShape="1">
          <a:blip r:embed="rId3">
            <a:clrChange>
              <a:clrFrom>
                <a:srgbClr val="FFFFFF"/>
              </a:clrFrom>
              <a:clrTo>
                <a:srgbClr val="FFFFFF">
                  <a:alpha val="0"/>
                </a:srgbClr>
              </a:clrTo>
            </a:clrChange>
          </a:blip>
          <a:srcRect l="5380" t="15596" r="10979" b="8261"/>
          <a:stretch/>
        </p:blipFill>
        <p:spPr>
          <a:xfrm>
            <a:off x="1127808" y="792663"/>
            <a:ext cx="10127975" cy="5186290"/>
          </a:xfrm>
          <a:prstGeom prst="rect">
            <a:avLst/>
          </a:prstGeom>
        </p:spPr>
      </p:pic>
      <p:sp>
        <p:nvSpPr>
          <p:cNvPr id="2" name="Rectángulo: esquinas redondeadas 1">
            <a:extLst>
              <a:ext uri="{FF2B5EF4-FFF2-40B4-BE49-F238E27FC236}">
                <a16:creationId xmlns:a16="http://schemas.microsoft.com/office/drawing/2014/main" id="{118B41A7-A8DE-F6E6-BAFB-998A82287F89}"/>
              </a:ext>
            </a:extLst>
          </p:cNvPr>
          <p:cNvSpPr/>
          <p:nvPr/>
        </p:nvSpPr>
        <p:spPr>
          <a:xfrm>
            <a:off x="6425682" y="3284376"/>
            <a:ext cx="4447591" cy="223934"/>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 name="Rectángulo: esquinas redondeadas 3">
            <a:extLst>
              <a:ext uri="{FF2B5EF4-FFF2-40B4-BE49-F238E27FC236}">
                <a16:creationId xmlns:a16="http://schemas.microsoft.com/office/drawing/2014/main" id="{200B130A-D0AD-81D0-9042-0968A3416E9F}"/>
              </a:ext>
            </a:extLst>
          </p:cNvPr>
          <p:cNvSpPr/>
          <p:nvPr/>
        </p:nvSpPr>
        <p:spPr>
          <a:xfrm>
            <a:off x="5560444" y="1025414"/>
            <a:ext cx="420028" cy="1939011"/>
          </a:xfrm>
          <a:prstGeom prst="roundRect">
            <a:avLst/>
          </a:prstGeom>
          <a:noFill/>
          <a:ln w="381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n w="0"/>
              <a:solidFill>
                <a:schemeClr val="tx1"/>
              </a:solidFill>
              <a:effectLst>
                <a:outerShdw blurRad="38100" dist="19050" dir="2700000" algn="tl" rotWithShape="0">
                  <a:schemeClr val="dk1">
                    <a:alpha val="40000"/>
                  </a:schemeClr>
                </a:outerShdw>
              </a:effectLst>
            </a:endParaRPr>
          </a:p>
        </p:txBody>
      </p:sp>
      <p:sp>
        <p:nvSpPr>
          <p:cNvPr id="7" name="CuadroTexto 6">
            <a:extLst>
              <a:ext uri="{FF2B5EF4-FFF2-40B4-BE49-F238E27FC236}">
                <a16:creationId xmlns:a16="http://schemas.microsoft.com/office/drawing/2014/main" id="{04605C6C-A5CD-2D59-71D5-5856D434B394}"/>
              </a:ext>
            </a:extLst>
          </p:cNvPr>
          <p:cNvSpPr txBox="1"/>
          <p:nvPr/>
        </p:nvSpPr>
        <p:spPr>
          <a:xfrm>
            <a:off x="7765403" y="3637268"/>
            <a:ext cx="4317741" cy="646331"/>
          </a:xfrm>
          <a:prstGeom prst="rect">
            <a:avLst/>
          </a:prstGeom>
          <a:solidFill>
            <a:schemeClr val="bg1"/>
          </a:solidFill>
          <a:ln>
            <a:solidFill>
              <a:schemeClr val="bg2">
                <a:lumMod val="10000"/>
              </a:schemeClr>
            </a:solidFill>
          </a:ln>
        </p:spPr>
        <p:txBody>
          <a:bodyPr wrap="square">
            <a:spAutoFit/>
          </a:bodyPr>
          <a:lstStyle/>
          <a:p>
            <a:pPr algn="ctr"/>
            <a:r>
              <a:rPr lang="es-EC" sz="1200" dirty="0"/>
              <a:t>“Cuando me encuentro en una situación INESPERADA en vuelo, dejo que mis sentimientos afecten mucho a mis pensamientos y la toma de mis decisiones”.</a:t>
            </a:r>
          </a:p>
        </p:txBody>
      </p:sp>
      <p:sp>
        <p:nvSpPr>
          <p:cNvPr id="13" name="CuadroTexto 12">
            <a:extLst>
              <a:ext uri="{FF2B5EF4-FFF2-40B4-BE49-F238E27FC236}">
                <a16:creationId xmlns:a16="http://schemas.microsoft.com/office/drawing/2014/main" id="{9D33B69F-F7A1-A948-B4D4-034DA386DB7B}"/>
              </a:ext>
            </a:extLst>
          </p:cNvPr>
          <p:cNvSpPr txBox="1"/>
          <p:nvPr/>
        </p:nvSpPr>
        <p:spPr>
          <a:xfrm>
            <a:off x="6191795" y="830516"/>
            <a:ext cx="4626429" cy="646331"/>
          </a:xfrm>
          <a:prstGeom prst="rect">
            <a:avLst/>
          </a:prstGeom>
          <a:solidFill>
            <a:schemeClr val="bg1"/>
          </a:solidFill>
          <a:ln>
            <a:solidFill>
              <a:schemeClr val="bg2">
                <a:lumMod val="10000"/>
              </a:schemeClr>
            </a:solidFill>
          </a:ln>
        </p:spPr>
        <p:txBody>
          <a:bodyPr wrap="square">
            <a:spAutoFit/>
          </a:bodyPr>
          <a:lstStyle>
            <a:defPPr>
              <a:defRPr lang="es-EC"/>
            </a:defPPr>
            <a:lvl1pPr>
              <a:defRPr sz="1200"/>
            </a:lvl1pPr>
          </a:lstStyle>
          <a:p>
            <a:pPr algn="ctr"/>
            <a:r>
              <a:rPr lang="es-EC" dirty="0"/>
              <a:t>“Normalmente me PREOCUPA lo que siento cuando he tomado decisiones en beneficio de la misión de vuelo, las cuales pudieron afectar a algún miembro de la tripulación”</a:t>
            </a:r>
          </a:p>
        </p:txBody>
      </p:sp>
    </p:spTree>
    <p:extLst>
      <p:ext uri="{BB962C8B-B14F-4D97-AF65-F5344CB8AC3E}">
        <p14:creationId xmlns:p14="http://schemas.microsoft.com/office/powerpoint/2010/main" val="41669781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1"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heel(1)">
                                      <p:cBhvr>
                                        <p:cTn id="14" dur="2000"/>
                                        <p:tgtEl>
                                          <p:spTgt spid="4"/>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7"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25"/>
          <p:cNvGrpSpPr/>
          <p:nvPr/>
        </p:nvGrpSpPr>
        <p:grpSpPr>
          <a:xfrm>
            <a:off x="96329" y="29226"/>
            <a:ext cx="2429301" cy="807486"/>
            <a:chOff x="95534" y="109182"/>
            <a:chExt cx="2429301" cy="807486"/>
          </a:xfrm>
        </p:grpSpPr>
        <p:pic>
          <p:nvPicPr>
            <p:cNvPr id="9" name="Imagen 26">
              <a:extLst>
                <a:ext uri="{FF2B5EF4-FFF2-40B4-BE49-F238E27FC236}">
                  <a16:creationId xmlns:a16="http://schemas.microsoft.com/office/drawing/2014/main" id="{F423760E-867B-F845-BD70-22A4238927D3}"/>
                </a:ext>
              </a:extLst>
            </p:cNvPr>
            <p:cNvPicPr>
              <a:picLocks noChangeAspect="1"/>
            </p:cNvPicPr>
            <p:nvPr/>
          </p:nvPicPr>
          <p:blipFill>
            <a:blip r:embed="rId2">
              <a:duotone>
                <a:schemeClr val="accent4">
                  <a:shade val="45000"/>
                  <a:satMod val="135000"/>
                </a:schemeClr>
                <a:prstClr val="white"/>
              </a:duotone>
            </a:blip>
            <a:stretch>
              <a:fillRect/>
            </a:stretch>
          </p:blipFill>
          <p:spPr>
            <a:xfrm>
              <a:off x="95534" y="109182"/>
              <a:ext cx="2429301" cy="807486"/>
            </a:xfrm>
            <a:prstGeom prst="rect">
              <a:avLst/>
            </a:prstGeom>
          </p:spPr>
        </p:pic>
        <p:sp>
          <p:nvSpPr>
            <p:cNvPr id="11" name="CuadroTexto 28"/>
            <p:cNvSpPr txBox="1"/>
            <p:nvPr/>
          </p:nvSpPr>
          <p:spPr>
            <a:xfrm>
              <a:off x="928048" y="342025"/>
              <a:ext cx="1596787" cy="523220"/>
            </a:xfrm>
            <a:prstGeom prst="rect">
              <a:avLst/>
            </a:prstGeom>
            <a:noFill/>
          </p:spPr>
          <p:txBody>
            <a:bodyPr wrap="square" rtlCol="0">
              <a:spAutoFit/>
            </a:bodyPr>
            <a:lstStyle/>
            <a:p>
              <a:r>
                <a:rPr lang="es-MX" sz="1400" b="1" dirty="0">
                  <a:solidFill>
                    <a:srgbClr val="000000"/>
                  </a:solidFill>
                  <a:latin typeface="Arial"/>
                </a:rPr>
                <a:t>Estructura</a:t>
              </a:r>
            </a:p>
            <a:p>
              <a:r>
                <a:rPr lang="es-MX" sz="1400" b="1" dirty="0">
                  <a:solidFill>
                    <a:srgbClr val="000000"/>
                  </a:solidFill>
                  <a:latin typeface="Arial"/>
                </a:rPr>
                <a:t>De la Tesis</a:t>
              </a:r>
            </a:p>
          </p:txBody>
        </p:sp>
      </p:grpSp>
      <p:sp>
        <p:nvSpPr>
          <p:cNvPr id="12" name="object 56">
            <a:extLst>
              <a:ext uri="{FF2B5EF4-FFF2-40B4-BE49-F238E27FC236}">
                <a16:creationId xmlns:a16="http://schemas.microsoft.com/office/drawing/2014/main" id="{55517954-107B-FCF1-7E77-B454DCAF76D9}"/>
              </a:ext>
            </a:extLst>
          </p:cNvPr>
          <p:cNvSpPr/>
          <p:nvPr/>
        </p:nvSpPr>
        <p:spPr>
          <a:xfrm>
            <a:off x="0" y="0"/>
            <a:ext cx="12189460" cy="619760"/>
          </a:xfrm>
          <a:prstGeom prst="rect">
            <a:avLst/>
          </a:prstGeom>
        </p:spPr>
        <p:txBody>
          <a:bodyPr/>
          <a:lstStyle/>
          <a:p>
            <a:pPr algn="r" fontAlgn="base">
              <a:spcBef>
                <a:spcPct val="0"/>
              </a:spcBef>
              <a:spcAft>
                <a:spcPct val="0"/>
              </a:spcAft>
            </a:pPr>
            <a:r>
              <a:rPr lang="es-ES" sz="3200" b="1" i="1" dirty="0">
                <a:solidFill>
                  <a:srgbClr val="002060"/>
                </a:solidFill>
                <a:effectLst>
                  <a:outerShdw blurRad="38100" dist="38100" dir="2700000" algn="tl">
                    <a:srgbClr val="C0C0C0"/>
                  </a:outerShdw>
                </a:effectLst>
                <a:latin typeface="+mj-lt"/>
                <a:ea typeface="+mj-ea"/>
                <a:cs typeface="+mj-cs"/>
              </a:rPr>
              <a:t>ANÁLISIS DE DATOS</a:t>
            </a:r>
            <a:endParaRPr lang="es-EC" sz="3200" b="1" i="1" dirty="0">
              <a:solidFill>
                <a:srgbClr val="002060"/>
              </a:solidFill>
              <a:effectLst>
                <a:outerShdw blurRad="38100" dist="38100" dir="2700000" algn="tl">
                  <a:srgbClr val="C0C0C0"/>
                </a:outerShdw>
              </a:effectLst>
              <a:latin typeface="+mj-lt"/>
              <a:ea typeface="+mj-ea"/>
              <a:cs typeface="+mj-cs"/>
            </a:endParaRPr>
          </a:p>
        </p:txBody>
      </p:sp>
      <p:pic>
        <p:nvPicPr>
          <p:cNvPr id="4" name="Imagen 3">
            <a:extLst>
              <a:ext uri="{FF2B5EF4-FFF2-40B4-BE49-F238E27FC236}">
                <a16:creationId xmlns:a16="http://schemas.microsoft.com/office/drawing/2014/main" id="{23A8A77E-ED25-FF5E-EB2D-035281DBFE33}"/>
              </a:ext>
            </a:extLst>
          </p:cNvPr>
          <p:cNvPicPr>
            <a:picLocks noChangeAspect="1"/>
          </p:cNvPicPr>
          <p:nvPr/>
        </p:nvPicPr>
        <p:blipFill rotWithShape="1">
          <a:blip r:embed="rId3">
            <a:clrChange>
              <a:clrFrom>
                <a:srgbClr val="FFFFFF"/>
              </a:clrFrom>
              <a:clrTo>
                <a:srgbClr val="FFFFFF">
                  <a:alpha val="0"/>
                </a:srgbClr>
              </a:clrTo>
            </a:clrChange>
          </a:blip>
          <a:srcRect l="6685" t="17536" r="33886" b="21884"/>
          <a:stretch/>
        </p:blipFill>
        <p:spPr>
          <a:xfrm>
            <a:off x="1411403" y="865938"/>
            <a:ext cx="9369194" cy="5372185"/>
          </a:xfrm>
          <a:prstGeom prst="rect">
            <a:avLst/>
          </a:prstGeom>
        </p:spPr>
      </p:pic>
    </p:spTree>
    <p:extLst>
      <p:ext uri="{BB962C8B-B14F-4D97-AF65-F5344CB8AC3E}">
        <p14:creationId xmlns:p14="http://schemas.microsoft.com/office/powerpoint/2010/main" val="26350206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25"/>
          <p:cNvGrpSpPr/>
          <p:nvPr/>
        </p:nvGrpSpPr>
        <p:grpSpPr>
          <a:xfrm>
            <a:off x="96329" y="29226"/>
            <a:ext cx="2429301" cy="807486"/>
            <a:chOff x="95534" y="109182"/>
            <a:chExt cx="2429301" cy="807486"/>
          </a:xfrm>
        </p:grpSpPr>
        <p:pic>
          <p:nvPicPr>
            <p:cNvPr id="9" name="Imagen 26">
              <a:extLst>
                <a:ext uri="{FF2B5EF4-FFF2-40B4-BE49-F238E27FC236}">
                  <a16:creationId xmlns:a16="http://schemas.microsoft.com/office/drawing/2014/main" id="{F423760E-867B-F845-BD70-22A4238927D3}"/>
                </a:ext>
              </a:extLst>
            </p:cNvPr>
            <p:cNvPicPr>
              <a:picLocks noChangeAspect="1"/>
            </p:cNvPicPr>
            <p:nvPr/>
          </p:nvPicPr>
          <p:blipFill>
            <a:blip r:embed="rId2">
              <a:duotone>
                <a:schemeClr val="accent4">
                  <a:shade val="45000"/>
                  <a:satMod val="135000"/>
                </a:schemeClr>
                <a:prstClr val="white"/>
              </a:duotone>
            </a:blip>
            <a:stretch>
              <a:fillRect/>
            </a:stretch>
          </p:blipFill>
          <p:spPr>
            <a:xfrm>
              <a:off x="95534" y="109182"/>
              <a:ext cx="2429301" cy="807486"/>
            </a:xfrm>
            <a:prstGeom prst="rect">
              <a:avLst/>
            </a:prstGeom>
          </p:spPr>
        </p:pic>
        <p:sp>
          <p:nvSpPr>
            <p:cNvPr id="11" name="CuadroTexto 28"/>
            <p:cNvSpPr txBox="1"/>
            <p:nvPr/>
          </p:nvSpPr>
          <p:spPr>
            <a:xfrm>
              <a:off x="928048" y="342025"/>
              <a:ext cx="1596787" cy="523220"/>
            </a:xfrm>
            <a:prstGeom prst="rect">
              <a:avLst/>
            </a:prstGeom>
            <a:noFill/>
          </p:spPr>
          <p:txBody>
            <a:bodyPr wrap="square" rtlCol="0">
              <a:spAutoFit/>
            </a:bodyPr>
            <a:lstStyle/>
            <a:p>
              <a:r>
                <a:rPr lang="es-MX" sz="1400" b="1" dirty="0">
                  <a:solidFill>
                    <a:srgbClr val="000000"/>
                  </a:solidFill>
                  <a:latin typeface="Arial"/>
                </a:rPr>
                <a:t>Estructura</a:t>
              </a:r>
            </a:p>
            <a:p>
              <a:r>
                <a:rPr lang="es-MX" sz="1400" b="1" dirty="0">
                  <a:solidFill>
                    <a:srgbClr val="000000"/>
                  </a:solidFill>
                  <a:latin typeface="Arial"/>
                </a:rPr>
                <a:t>De la Tesis</a:t>
              </a:r>
            </a:p>
          </p:txBody>
        </p:sp>
      </p:grpSp>
      <p:sp>
        <p:nvSpPr>
          <p:cNvPr id="12" name="object 56">
            <a:extLst>
              <a:ext uri="{FF2B5EF4-FFF2-40B4-BE49-F238E27FC236}">
                <a16:creationId xmlns:a16="http://schemas.microsoft.com/office/drawing/2014/main" id="{55517954-107B-FCF1-7E77-B454DCAF76D9}"/>
              </a:ext>
            </a:extLst>
          </p:cNvPr>
          <p:cNvSpPr/>
          <p:nvPr/>
        </p:nvSpPr>
        <p:spPr>
          <a:xfrm>
            <a:off x="0" y="0"/>
            <a:ext cx="12189460" cy="619760"/>
          </a:xfrm>
          <a:prstGeom prst="rect">
            <a:avLst/>
          </a:prstGeom>
        </p:spPr>
        <p:txBody>
          <a:bodyPr/>
          <a:lstStyle/>
          <a:p>
            <a:pPr algn="r" fontAlgn="base">
              <a:spcBef>
                <a:spcPct val="0"/>
              </a:spcBef>
              <a:spcAft>
                <a:spcPct val="0"/>
              </a:spcAft>
            </a:pPr>
            <a:r>
              <a:rPr lang="es-ES" sz="3200" b="1" i="1" dirty="0">
                <a:solidFill>
                  <a:srgbClr val="002060"/>
                </a:solidFill>
                <a:effectLst>
                  <a:outerShdw blurRad="38100" dist="38100" dir="2700000" algn="tl">
                    <a:srgbClr val="C0C0C0"/>
                  </a:outerShdw>
                </a:effectLst>
                <a:latin typeface="+mj-lt"/>
                <a:ea typeface="+mj-ea"/>
                <a:cs typeface="+mj-cs"/>
              </a:rPr>
              <a:t>ANÁLISIS DE DATOS</a:t>
            </a:r>
            <a:endParaRPr lang="es-EC" sz="3200" b="1" i="1" dirty="0">
              <a:solidFill>
                <a:srgbClr val="002060"/>
              </a:solidFill>
              <a:effectLst>
                <a:outerShdw blurRad="38100" dist="38100" dir="2700000" algn="tl">
                  <a:srgbClr val="C0C0C0"/>
                </a:outerShdw>
              </a:effectLst>
              <a:latin typeface="+mj-lt"/>
              <a:ea typeface="+mj-ea"/>
              <a:cs typeface="+mj-cs"/>
            </a:endParaRPr>
          </a:p>
        </p:txBody>
      </p:sp>
      <p:pic>
        <p:nvPicPr>
          <p:cNvPr id="3" name="Imagen 2">
            <a:extLst>
              <a:ext uri="{FF2B5EF4-FFF2-40B4-BE49-F238E27FC236}">
                <a16:creationId xmlns:a16="http://schemas.microsoft.com/office/drawing/2014/main" id="{9AC8D090-FCFC-5147-8B7C-C38E38E68A2F}"/>
              </a:ext>
            </a:extLst>
          </p:cNvPr>
          <p:cNvPicPr>
            <a:picLocks noChangeAspect="1"/>
          </p:cNvPicPr>
          <p:nvPr/>
        </p:nvPicPr>
        <p:blipFill rotWithShape="1">
          <a:blip r:embed="rId3"/>
          <a:srcRect l="22337" t="35942" r="34782" b="16957"/>
          <a:stretch/>
        </p:blipFill>
        <p:spPr>
          <a:xfrm>
            <a:off x="467140" y="1461052"/>
            <a:ext cx="5227982" cy="3230218"/>
          </a:xfrm>
          <a:prstGeom prst="rect">
            <a:avLst/>
          </a:prstGeom>
        </p:spPr>
      </p:pic>
      <p:pic>
        <p:nvPicPr>
          <p:cNvPr id="6" name="Imagen 5">
            <a:extLst>
              <a:ext uri="{FF2B5EF4-FFF2-40B4-BE49-F238E27FC236}">
                <a16:creationId xmlns:a16="http://schemas.microsoft.com/office/drawing/2014/main" id="{D73D9E18-B683-4729-FC05-C2EF67358976}"/>
              </a:ext>
            </a:extLst>
          </p:cNvPr>
          <p:cNvPicPr>
            <a:picLocks noChangeAspect="1"/>
          </p:cNvPicPr>
          <p:nvPr/>
        </p:nvPicPr>
        <p:blipFill rotWithShape="1">
          <a:blip r:embed="rId4"/>
          <a:srcRect l="22418" t="21304" r="36005" b="34203"/>
          <a:stretch/>
        </p:blipFill>
        <p:spPr>
          <a:xfrm>
            <a:off x="5953538" y="1550504"/>
            <a:ext cx="5068957" cy="3051313"/>
          </a:xfrm>
          <a:prstGeom prst="rect">
            <a:avLst/>
          </a:prstGeom>
        </p:spPr>
      </p:pic>
    </p:spTree>
    <p:extLst>
      <p:ext uri="{BB962C8B-B14F-4D97-AF65-F5344CB8AC3E}">
        <p14:creationId xmlns:p14="http://schemas.microsoft.com/office/powerpoint/2010/main" val="32491654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25"/>
          <p:cNvGrpSpPr/>
          <p:nvPr/>
        </p:nvGrpSpPr>
        <p:grpSpPr>
          <a:xfrm>
            <a:off x="96329" y="29226"/>
            <a:ext cx="2429301" cy="807486"/>
            <a:chOff x="95534" y="109182"/>
            <a:chExt cx="2429301" cy="807486"/>
          </a:xfrm>
        </p:grpSpPr>
        <p:pic>
          <p:nvPicPr>
            <p:cNvPr id="9" name="Imagen 26">
              <a:extLst>
                <a:ext uri="{FF2B5EF4-FFF2-40B4-BE49-F238E27FC236}">
                  <a16:creationId xmlns:a16="http://schemas.microsoft.com/office/drawing/2014/main" id="{F423760E-867B-F845-BD70-22A4238927D3}"/>
                </a:ext>
              </a:extLst>
            </p:cNvPr>
            <p:cNvPicPr>
              <a:picLocks noChangeAspect="1"/>
            </p:cNvPicPr>
            <p:nvPr/>
          </p:nvPicPr>
          <p:blipFill>
            <a:blip r:embed="rId2">
              <a:duotone>
                <a:schemeClr val="accent4">
                  <a:shade val="45000"/>
                  <a:satMod val="135000"/>
                </a:schemeClr>
                <a:prstClr val="white"/>
              </a:duotone>
            </a:blip>
            <a:stretch>
              <a:fillRect/>
            </a:stretch>
          </p:blipFill>
          <p:spPr>
            <a:xfrm>
              <a:off x="95534" y="109182"/>
              <a:ext cx="2429301" cy="807486"/>
            </a:xfrm>
            <a:prstGeom prst="rect">
              <a:avLst/>
            </a:prstGeom>
          </p:spPr>
        </p:pic>
        <p:sp>
          <p:nvSpPr>
            <p:cNvPr id="11" name="CuadroTexto 28"/>
            <p:cNvSpPr txBox="1"/>
            <p:nvPr/>
          </p:nvSpPr>
          <p:spPr>
            <a:xfrm>
              <a:off x="928048" y="342025"/>
              <a:ext cx="1596787" cy="523220"/>
            </a:xfrm>
            <a:prstGeom prst="rect">
              <a:avLst/>
            </a:prstGeom>
            <a:noFill/>
          </p:spPr>
          <p:txBody>
            <a:bodyPr wrap="square" rtlCol="0">
              <a:spAutoFit/>
            </a:bodyPr>
            <a:lstStyle/>
            <a:p>
              <a:r>
                <a:rPr lang="es-MX" sz="1400" b="1" dirty="0">
                  <a:solidFill>
                    <a:srgbClr val="000000"/>
                  </a:solidFill>
                  <a:latin typeface="Arial"/>
                </a:rPr>
                <a:t>Estructura</a:t>
              </a:r>
            </a:p>
            <a:p>
              <a:r>
                <a:rPr lang="es-MX" sz="1400" b="1" dirty="0">
                  <a:solidFill>
                    <a:srgbClr val="000000"/>
                  </a:solidFill>
                  <a:latin typeface="Arial"/>
                </a:rPr>
                <a:t>De la Tesis</a:t>
              </a:r>
            </a:p>
          </p:txBody>
        </p:sp>
      </p:grpSp>
      <p:sp>
        <p:nvSpPr>
          <p:cNvPr id="12" name="object 56">
            <a:extLst>
              <a:ext uri="{FF2B5EF4-FFF2-40B4-BE49-F238E27FC236}">
                <a16:creationId xmlns:a16="http://schemas.microsoft.com/office/drawing/2014/main" id="{55517954-107B-FCF1-7E77-B454DCAF76D9}"/>
              </a:ext>
            </a:extLst>
          </p:cNvPr>
          <p:cNvSpPr/>
          <p:nvPr/>
        </p:nvSpPr>
        <p:spPr>
          <a:xfrm>
            <a:off x="0" y="0"/>
            <a:ext cx="12189460" cy="619760"/>
          </a:xfrm>
          <a:prstGeom prst="rect">
            <a:avLst/>
          </a:prstGeom>
        </p:spPr>
        <p:txBody>
          <a:bodyPr/>
          <a:lstStyle/>
          <a:p>
            <a:pPr algn="r" fontAlgn="base">
              <a:spcBef>
                <a:spcPct val="0"/>
              </a:spcBef>
              <a:spcAft>
                <a:spcPct val="0"/>
              </a:spcAft>
            </a:pPr>
            <a:r>
              <a:rPr lang="es-ES" sz="3200" b="1" i="1" dirty="0">
                <a:solidFill>
                  <a:srgbClr val="002060"/>
                </a:solidFill>
                <a:effectLst>
                  <a:outerShdw blurRad="38100" dist="38100" dir="2700000" algn="tl">
                    <a:srgbClr val="C0C0C0"/>
                  </a:outerShdw>
                </a:effectLst>
                <a:latin typeface="+mj-lt"/>
                <a:ea typeface="+mj-ea"/>
                <a:cs typeface="+mj-cs"/>
              </a:rPr>
              <a:t>ANÁLISIS DE DATOS</a:t>
            </a:r>
            <a:endParaRPr lang="es-EC" sz="3200" b="1" i="1" dirty="0">
              <a:solidFill>
                <a:srgbClr val="002060"/>
              </a:solidFill>
              <a:effectLst>
                <a:outerShdw blurRad="38100" dist="38100" dir="2700000" algn="tl">
                  <a:srgbClr val="C0C0C0"/>
                </a:outerShdw>
              </a:effectLst>
              <a:latin typeface="+mj-lt"/>
              <a:ea typeface="+mj-ea"/>
              <a:cs typeface="+mj-cs"/>
            </a:endParaRPr>
          </a:p>
        </p:txBody>
      </p:sp>
      <p:pic>
        <p:nvPicPr>
          <p:cNvPr id="4" name="Imagen 3">
            <a:extLst>
              <a:ext uri="{FF2B5EF4-FFF2-40B4-BE49-F238E27FC236}">
                <a16:creationId xmlns:a16="http://schemas.microsoft.com/office/drawing/2014/main" id="{3A537190-B256-C724-35EA-5B2A8CE77E6C}"/>
              </a:ext>
            </a:extLst>
          </p:cNvPr>
          <p:cNvPicPr>
            <a:picLocks noChangeAspect="1"/>
          </p:cNvPicPr>
          <p:nvPr/>
        </p:nvPicPr>
        <p:blipFill rotWithShape="1">
          <a:blip r:embed="rId3"/>
          <a:srcRect l="23886" t="27826" r="35353" b="27826"/>
          <a:stretch/>
        </p:blipFill>
        <p:spPr>
          <a:xfrm>
            <a:off x="496957" y="1600199"/>
            <a:ext cx="4969566" cy="3041375"/>
          </a:xfrm>
          <a:prstGeom prst="rect">
            <a:avLst/>
          </a:prstGeom>
        </p:spPr>
      </p:pic>
      <p:pic>
        <p:nvPicPr>
          <p:cNvPr id="7" name="Imagen 6">
            <a:extLst>
              <a:ext uri="{FF2B5EF4-FFF2-40B4-BE49-F238E27FC236}">
                <a16:creationId xmlns:a16="http://schemas.microsoft.com/office/drawing/2014/main" id="{3E93641F-A001-63DE-CFDB-1390F0E2626B}"/>
              </a:ext>
            </a:extLst>
          </p:cNvPr>
          <p:cNvPicPr>
            <a:picLocks noChangeAspect="1"/>
          </p:cNvPicPr>
          <p:nvPr/>
        </p:nvPicPr>
        <p:blipFill rotWithShape="1">
          <a:blip r:embed="rId4"/>
          <a:srcRect l="24130" t="26811" r="35679" b="28841"/>
          <a:stretch/>
        </p:blipFill>
        <p:spPr>
          <a:xfrm>
            <a:off x="6221896" y="1689651"/>
            <a:ext cx="4899991" cy="3041375"/>
          </a:xfrm>
          <a:prstGeom prst="rect">
            <a:avLst/>
          </a:prstGeom>
        </p:spPr>
      </p:pic>
    </p:spTree>
    <p:extLst>
      <p:ext uri="{BB962C8B-B14F-4D97-AF65-F5344CB8AC3E}">
        <p14:creationId xmlns:p14="http://schemas.microsoft.com/office/powerpoint/2010/main" val="6386263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a 5">
            <a:extLst>
              <a:ext uri="{FF2B5EF4-FFF2-40B4-BE49-F238E27FC236}">
                <a16:creationId xmlns:a16="http://schemas.microsoft.com/office/drawing/2014/main" id="{EC30EB85-BCC8-43BE-BFAB-C0EB600D9DEE}"/>
              </a:ext>
            </a:extLst>
          </p:cNvPr>
          <p:cNvGraphicFramePr/>
          <p:nvPr>
            <p:extLst>
              <p:ext uri="{D42A27DB-BD31-4B8C-83A1-F6EECF244321}">
                <p14:modId xmlns:p14="http://schemas.microsoft.com/office/powerpoint/2010/main" val="2091594706"/>
              </p:ext>
            </p:extLst>
          </p:nvPr>
        </p:nvGraphicFramePr>
        <p:xfrm>
          <a:off x="5428343" y="768626"/>
          <a:ext cx="6139543" cy="53194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object 56">
            <a:extLst>
              <a:ext uri="{FF2B5EF4-FFF2-40B4-BE49-F238E27FC236}">
                <a16:creationId xmlns:a16="http://schemas.microsoft.com/office/drawing/2014/main" id="{8F07FFD9-3A96-4998-9FD0-E5549264EE06}"/>
              </a:ext>
            </a:extLst>
          </p:cNvPr>
          <p:cNvSpPr/>
          <p:nvPr/>
        </p:nvSpPr>
        <p:spPr>
          <a:xfrm>
            <a:off x="0" y="0"/>
            <a:ext cx="12189460" cy="619760"/>
          </a:xfrm>
          <a:prstGeom prst="rect">
            <a:avLst/>
          </a:prstGeom>
        </p:spPr>
        <p:txBody>
          <a:bodyPr/>
          <a:lstStyle/>
          <a:p>
            <a:pPr algn="r" fontAlgn="base">
              <a:spcBef>
                <a:spcPct val="0"/>
              </a:spcBef>
              <a:spcAft>
                <a:spcPct val="0"/>
              </a:spcAft>
            </a:pPr>
            <a:r>
              <a:rPr lang="es-ES" sz="3200" b="1" i="1" dirty="0">
                <a:solidFill>
                  <a:srgbClr val="002060"/>
                </a:solidFill>
                <a:effectLst>
                  <a:outerShdw blurRad="38100" dist="38100" dir="2700000" algn="tl">
                    <a:srgbClr val="C0C0C0"/>
                  </a:outerShdw>
                </a:effectLst>
                <a:latin typeface="+mj-lt"/>
                <a:ea typeface="+mj-ea"/>
                <a:cs typeface="+mj-cs"/>
              </a:rPr>
              <a:t>SUMARIO</a:t>
            </a:r>
            <a:endParaRPr lang="es-EC" sz="3200" b="1" i="1" dirty="0">
              <a:solidFill>
                <a:srgbClr val="002060"/>
              </a:solidFill>
              <a:effectLst>
                <a:outerShdw blurRad="38100" dist="38100" dir="2700000" algn="tl">
                  <a:srgbClr val="C0C0C0"/>
                </a:outerShdw>
              </a:effectLst>
              <a:latin typeface="+mj-lt"/>
              <a:ea typeface="+mj-ea"/>
              <a:cs typeface="+mj-cs"/>
            </a:endParaRPr>
          </a:p>
        </p:txBody>
      </p:sp>
      <p:grpSp>
        <p:nvGrpSpPr>
          <p:cNvPr id="4" name="Grupo 3">
            <a:extLst>
              <a:ext uri="{FF2B5EF4-FFF2-40B4-BE49-F238E27FC236}">
                <a16:creationId xmlns:a16="http://schemas.microsoft.com/office/drawing/2014/main" id="{6AC90F06-E6CC-E01B-C0CE-6D6FBD590EE4}"/>
              </a:ext>
            </a:extLst>
          </p:cNvPr>
          <p:cNvGrpSpPr/>
          <p:nvPr/>
        </p:nvGrpSpPr>
        <p:grpSpPr>
          <a:xfrm>
            <a:off x="910381" y="604431"/>
            <a:ext cx="4517962" cy="5647845"/>
            <a:chOff x="910381" y="913260"/>
            <a:chExt cx="4517962" cy="5647845"/>
          </a:xfrm>
        </p:grpSpPr>
        <p:pic>
          <p:nvPicPr>
            <p:cNvPr id="2" name="Picture 8" descr="See the source image">
              <a:extLst>
                <a:ext uri="{FF2B5EF4-FFF2-40B4-BE49-F238E27FC236}">
                  <a16:creationId xmlns:a16="http://schemas.microsoft.com/office/drawing/2014/main" id="{278C7327-C172-1059-6952-98FE7ADADD3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190" r="6730" b="6295"/>
            <a:stretch/>
          </p:blipFill>
          <p:spPr bwMode="auto">
            <a:xfrm>
              <a:off x="910381" y="913260"/>
              <a:ext cx="4517962" cy="469981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2" descr="See the source image">
              <a:extLst>
                <a:ext uri="{FF2B5EF4-FFF2-40B4-BE49-F238E27FC236}">
                  <a16:creationId xmlns:a16="http://schemas.microsoft.com/office/drawing/2014/main" id="{F97ECCD1-570B-1622-02C2-9D3C3CDC9717}"/>
                </a:ext>
              </a:extLst>
            </p:cNvPr>
            <p:cNvPicPr>
              <a:picLocks noChangeAspect="1" noChangeArrowheads="1"/>
            </p:cNvPicPr>
            <p:nvPr/>
          </p:nvPicPr>
          <p:blipFill rotWithShape="1">
            <a:blip r:embed="rId8">
              <a:biLevel thresh="25000"/>
              <a:extLst>
                <a:ext uri="{BEBA8EAE-BF5A-486C-A8C5-ECC9F3942E4B}">
                  <a14:imgProps xmlns:a14="http://schemas.microsoft.com/office/drawing/2010/main">
                    <a14:imgLayer r:embed="rId9">
                      <a14:imgEffect>
                        <a14:backgroundRemoval t="9670" b="86781" l="3000" r="50700"/>
                      </a14:imgEffect>
                    </a14:imgLayer>
                  </a14:imgProps>
                </a:ext>
                <a:ext uri="{28A0092B-C50C-407E-A947-70E740481C1C}">
                  <a14:useLocalDpi xmlns:a14="http://schemas.microsoft.com/office/drawing/2010/main" val="0"/>
                </a:ext>
              </a:extLst>
            </a:blip>
            <a:srcRect l="4008" t="9023" r="48680" b="18653"/>
            <a:stretch/>
          </p:blipFill>
          <p:spPr bwMode="auto">
            <a:xfrm>
              <a:off x="2032987" y="3429000"/>
              <a:ext cx="2508018" cy="313210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789880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25"/>
          <p:cNvGrpSpPr/>
          <p:nvPr/>
        </p:nvGrpSpPr>
        <p:grpSpPr>
          <a:xfrm>
            <a:off x="96329" y="29226"/>
            <a:ext cx="2429301" cy="807486"/>
            <a:chOff x="95534" y="109182"/>
            <a:chExt cx="2429301" cy="807486"/>
          </a:xfrm>
        </p:grpSpPr>
        <p:pic>
          <p:nvPicPr>
            <p:cNvPr id="9" name="Imagen 26">
              <a:extLst>
                <a:ext uri="{FF2B5EF4-FFF2-40B4-BE49-F238E27FC236}">
                  <a16:creationId xmlns:a16="http://schemas.microsoft.com/office/drawing/2014/main" id="{F423760E-867B-F845-BD70-22A4238927D3}"/>
                </a:ext>
              </a:extLst>
            </p:cNvPr>
            <p:cNvPicPr>
              <a:picLocks noChangeAspect="1"/>
            </p:cNvPicPr>
            <p:nvPr/>
          </p:nvPicPr>
          <p:blipFill>
            <a:blip r:embed="rId2">
              <a:duotone>
                <a:schemeClr val="accent4">
                  <a:shade val="45000"/>
                  <a:satMod val="135000"/>
                </a:schemeClr>
                <a:prstClr val="white"/>
              </a:duotone>
            </a:blip>
            <a:stretch>
              <a:fillRect/>
            </a:stretch>
          </p:blipFill>
          <p:spPr>
            <a:xfrm>
              <a:off x="95534" y="109182"/>
              <a:ext cx="2429301" cy="807486"/>
            </a:xfrm>
            <a:prstGeom prst="rect">
              <a:avLst/>
            </a:prstGeom>
          </p:spPr>
        </p:pic>
        <p:sp>
          <p:nvSpPr>
            <p:cNvPr id="11" name="CuadroTexto 28"/>
            <p:cNvSpPr txBox="1"/>
            <p:nvPr/>
          </p:nvSpPr>
          <p:spPr>
            <a:xfrm>
              <a:off x="928048" y="342025"/>
              <a:ext cx="1596787" cy="523220"/>
            </a:xfrm>
            <a:prstGeom prst="rect">
              <a:avLst/>
            </a:prstGeom>
            <a:noFill/>
          </p:spPr>
          <p:txBody>
            <a:bodyPr wrap="square" rtlCol="0">
              <a:spAutoFit/>
            </a:bodyPr>
            <a:lstStyle/>
            <a:p>
              <a:r>
                <a:rPr lang="es-MX" sz="1400" b="1" dirty="0">
                  <a:solidFill>
                    <a:srgbClr val="000000"/>
                  </a:solidFill>
                  <a:latin typeface="Arial"/>
                </a:rPr>
                <a:t>Estructura</a:t>
              </a:r>
            </a:p>
            <a:p>
              <a:r>
                <a:rPr lang="es-MX" sz="1400" b="1" dirty="0">
                  <a:solidFill>
                    <a:srgbClr val="000000"/>
                  </a:solidFill>
                  <a:latin typeface="Arial"/>
                </a:rPr>
                <a:t>De la Tesis</a:t>
              </a:r>
            </a:p>
          </p:txBody>
        </p:sp>
      </p:grpSp>
      <p:sp>
        <p:nvSpPr>
          <p:cNvPr id="12" name="object 56">
            <a:extLst>
              <a:ext uri="{FF2B5EF4-FFF2-40B4-BE49-F238E27FC236}">
                <a16:creationId xmlns:a16="http://schemas.microsoft.com/office/drawing/2014/main" id="{55517954-107B-FCF1-7E77-B454DCAF76D9}"/>
              </a:ext>
            </a:extLst>
          </p:cNvPr>
          <p:cNvSpPr/>
          <p:nvPr/>
        </p:nvSpPr>
        <p:spPr>
          <a:xfrm>
            <a:off x="0" y="0"/>
            <a:ext cx="12189460" cy="619760"/>
          </a:xfrm>
          <a:prstGeom prst="rect">
            <a:avLst/>
          </a:prstGeom>
        </p:spPr>
        <p:txBody>
          <a:bodyPr/>
          <a:lstStyle/>
          <a:p>
            <a:pPr algn="r" fontAlgn="base">
              <a:spcBef>
                <a:spcPct val="0"/>
              </a:spcBef>
              <a:spcAft>
                <a:spcPct val="0"/>
              </a:spcAft>
            </a:pPr>
            <a:r>
              <a:rPr lang="es-ES" sz="3200" b="1" i="1" dirty="0">
                <a:solidFill>
                  <a:srgbClr val="002060"/>
                </a:solidFill>
                <a:effectLst>
                  <a:outerShdw blurRad="38100" dist="38100" dir="2700000" algn="tl">
                    <a:srgbClr val="C0C0C0"/>
                  </a:outerShdw>
                </a:effectLst>
                <a:latin typeface="+mj-lt"/>
                <a:ea typeface="+mj-ea"/>
                <a:cs typeface="+mj-cs"/>
              </a:rPr>
              <a:t>ANÁLISIS DE DATOS</a:t>
            </a:r>
            <a:endParaRPr lang="es-EC" sz="3200" b="1" i="1" dirty="0">
              <a:solidFill>
                <a:srgbClr val="002060"/>
              </a:solidFill>
              <a:effectLst>
                <a:outerShdw blurRad="38100" dist="38100" dir="2700000" algn="tl">
                  <a:srgbClr val="C0C0C0"/>
                </a:outerShdw>
              </a:effectLst>
              <a:latin typeface="+mj-lt"/>
              <a:ea typeface="+mj-ea"/>
              <a:cs typeface="+mj-cs"/>
            </a:endParaRPr>
          </a:p>
        </p:txBody>
      </p:sp>
      <p:pic>
        <p:nvPicPr>
          <p:cNvPr id="3" name="Imagen 2">
            <a:extLst>
              <a:ext uri="{FF2B5EF4-FFF2-40B4-BE49-F238E27FC236}">
                <a16:creationId xmlns:a16="http://schemas.microsoft.com/office/drawing/2014/main" id="{BBA8B953-702C-AE20-3566-E65E36AE055A}"/>
              </a:ext>
            </a:extLst>
          </p:cNvPr>
          <p:cNvPicPr>
            <a:picLocks noChangeAspect="1"/>
          </p:cNvPicPr>
          <p:nvPr/>
        </p:nvPicPr>
        <p:blipFill rotWithShape="1">
          <a:blip r:embed="rId3"/>
          <a:srcRect l="22826" t="21159" r="35598" b="35072"/>
          <a:stretch/>
        </p:blipFill>
        <p:spPr>
          <a:xfrm>
            <a:off x="2782956" y="1451113"/>
            <a:ext cx="5068957" cy="3001618"/>
          </a:xfrm>
          <a:prstGeom prst="rect">
            <a:avLst/>
          </a:prstGeom>
        </p:spPr>
      </p:pic>
    </p:spTree>
    <p:extLst>
      <p:ext uri="{BB962C8B-B14F-4D97-AF65-F5344CB8AC3E}">
        <p14:creationId xmlns:p14="http://schemas.microsoft.com/office/powerpoint/2010/main" val="29938308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25"/>
          <p:cNvGrpSpPr/>
          <p:nvPr/>
        </p:nvGrpSpPr>
        <p:grpSpPr>
          <a:xfrm>
            <a:off x="96329" y="29226"/>
            <a:ext cx="2429301" cy="807486"/>
            <a:chOff x="95534" y="109182"/>
            <a:chExt cx="2429301" cy="807486"/>
          </a:xfrm>
        </p:grpSpPr>
        <p:pic>
          <p:nvPicPr>
            <p:cNvPr id="9" name="Imagen 26">
              <a:extLst>
                <a:ext uri="{FF2B5EF4-FFF2-40B4-BE49-F238E27FC236}">
                  <a16:creationId xmlns:a16="http://schemas.microsoft.com/office/drawing/2014/main" id="{F423760E-867B-F845-BD70-22A4238927D3}"/>
                </a:ext>
              </a:extLst>
            </p:cNvPr>
            <p:cNvPicPr>
              <a:picLocks noChangeAspect="1"/>
            </p:cNvPicPr>
            <p:nvPr/>
          </p:nvPicPr>
          <p:blipFill>
            <a:blip r:embed="rId2">
              <a:duotone>
                <a:schemeClr val="accent4">
                  <a:shade val="45000"/>
                  <a:satMod val="135000"/>
                </a:schemeClr>
                <a:prstClr val="white"/>
              </a:duotone>
            </a:blip>
            <a:stretch>
              <a:fillRect/>
            </a:stretch>
          </p:blipFill>
          <p:spPr>
            <a:xfrm>
              <a:off x="95534" y="109182"/>
              <a:ext cx="2429301" cy="807486"/>
            </a:xfrm>
            <a:prstGeom prst="rect">
              <a:avLst/>
            </a:prstGeom>
          </p:spPr>
        </p:pic>
        <p:sp>
          <p:nvSpPr>
            <p:cNvPr id="11" name="CuadroTexto 28"/>
            <p:cNvSpPr txBox="1"/>
            <p:nvPr/>
          </p:nvSpPr>
          <p:spPr>
            <a:xfrm>
              <a:off x="928048" y="342025"/>
              <a:ext cx="1596787" cy="523220"/>
            </a:xfrm>
            <a:prstGeom prst="rect">
              <a:avLst/>
            </a:prstGeom>
            <a:noFill/>
          </p:spPr>
          <p:txBody>
            <a:bodyPr wrap="square" rtlCol="0">
              <a:spAutoFit/>
            </a:bodyPr>
            <a:lstStyle/>
            <a:p>
              <a:r>
                <a:rPr lang="es-MX" sz="1400" b="1" dirty="0">
                  <a:solidFill>
                    <a:srgbClr val="000000"/>
                  </a:solidFill>
                  <a:latin typeface="Arial"/>
                </a:rPr>
                <a:t>Estructura</a:t>
              </a:r>
            </a:p>
            <a:p>
              <a:r>
                <a:rPr lang="es-MX" sz="1400" b="1" dirty="0">
                  <a:solidFill>
                    <a:srgbClr val="000000"/>
                  </a:solidFill>
                  <a:latin typeface="Arial"/>
                </a:rPr>
                <a:t>De la Tesis</a:t>
              </a:r>
            </a:p>
          </p:txBody>
        </p:sp>
      </p:grpSp>
      <p:sp>
        <p:nvSpPr>
          <p:cNvPr id="12" name="object 56">
            <a:extLst>
              <a:ext uri="{FF2B5EF4-FFF2-40B4-BE49-F238E27FC236}">
                <a16:creationId xmlns:a16="http://schemas.microsoft.com/office/drawing/2014/main" id="{55517954-107B-FCF1-7E77-B454DCAF76D9}"/>
              </a:ext>
            </a:extLst>
          </p:cNvPr>
          <p:cNvSpPr/>
          <p:nvPr/>
        </p:nvSpPr>
        <p:spPr>
          <a:xfrm>
            <a:off x="0" y="0"/>
            <a:ext cx="12189460" cy="619760"/>
          </a:xfrm>
          <a:prstGeom prst="rect">
            <a:avLst/>
          </a:prstGeom>
        </p:spPr>
        <p:txBody>
          <a:bodyPr/>
          <a:lstStyle/>
          <a:p>
            <a:pPr algn="r" fontAlgn="base">
              <a:spcBef>
                <a:spcPct val="0"/>
              </a:spcBef>
              <a:spcAft>
                <a:spcPct val="0"/>
              </a:spcAft>
            </a:pPr>
            <a:r>
              <a:rPr lang="es-ES" sz="3200" b="1" i="1" dirty="0">
                <a:solidFill>
                  <a:srgbClr val="002060"/>
                </a:solidFill>
                <a:effectLst>
                  <a:outerShdw blurRad="38100" dist="38100" dir="2700000" algn="tl">
                    <a:srgbClr val="C0C0C0"/>
                  </a:outerShdw>
                </a:effectLst>
                <a:latin typeface="+mj-lt"/>
                <a:ea typeface="+mj-ea"/>
                <a:cs typeface="+mj-cs"/>
              </a:rPr>
              <a:t>ANÁLISIS DE DATOS</a:t>
            </a:r>
            <a:endParaRPr lang="es-EC" sz="3200" b="1" i="1" dirty="0">
              <a:solidFill>
                <a:srgbClr val="002060"/>
              </a:solidFill>
              <a:effectLst>
                <a:outerShdw blurRad="38100" dist="38100" dir="2700000" algn="tl">
                  <a:srgbClr val="C0C0C0"/>
                </a:outerShdw>
              </a:effectLst>
              <a:latin typeface="+mj-lt"/>
              <a:ea typeface="+mj-ea"/>
              <a:cs typeface="+mj-cs"/>
            </a:endParaRPr>
          </a:p>
        </p:txBody>
      </p:sp>
      <p:pic>
        <p:nvPicPr>
          <p:cNvPr id="5" name="Imagen 4">
            <a:extLst>
              <a:ext uri="{FF2B5EF4-FFF2-40B4-BE49-F238E27FC236}">
                <a16:creationId xmlns:a16="http://schemas.microsoft.com/office/drawing/2014/main" id="{85F2D57C-4160-4B97-C12F-CD0B57ADFACA}"/>
              </a:ext>
            </a:extLst>
          </p:cNvPr>
          <p:cNvPicPr>
            <a:picLocks noChangeAspect="1"/>
          </p:cNvPicPr>
          <p:nvPr/>
        </p:nvPicPr>
        <p:blipFill rotWithShape="1">
          <a:blip r:embed="rId3">
            <a:clrChange>
              <a:clrFrom>
                <a:srgbClr val="FFFFFF"/>
              </a:clrFrom>
              <a:clrTo>
                <a:srgbClr val="FFFFFF">
                  <a:alpha val="0"/>
                </a:srgbClr>
              </a:clrTo>
            </a:clrChange>
          </a:blip>
          <a:srcRect l="6195" t="18759" r="15217" b="11450"/>
          <a:stretch/>
        </p:blipFill>
        <p:spPr>
          <a:xfrm>
            <a:off x="461188" y="1710457"/>
            <a:ext cx="8484029" cy="4238155"/>
          </a:xfrm>
          <a:prstGeom prst="rect">
            <a:avLst/>
          </a:prstGeom>
        </p:spPr>
      </p:pic>
      <p:sp>
        <p:nvSpPr>
          <p:cNvPr id="2" name="Título 1">
            <a:extLst>
              <a:ext uri="{FF2B5EF4-FFF2-40B4-BE49-F238E27FC236}">
                <a16:creationId xmlns:a16="http://schemas.microsoft.com/office/drawing/2014/main" id="{EBBB1AD3-B6D8-5832-1DAA-40E08FED2F52}"/>
              </a:ext>
            </a:extLst>
          </p:cNvPr>
          <p:cNvSpPr txBox="1">
            <a:spLocks/>
          </p:cNvSpPr>
          <p:nvPr/>
        </p:nvSpPr>
        <p:spPr>
          <a:xfrm>
            <a:off x="461188" y="1069555"/>
            <a:ext cx="6009186" cy="3566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2800" b="1" dirty="0">
                <a:solidFill>
                  <a:srgbClr val="002060"/>
                </a:solidFill>
                <a:latin typeface="Serif"/>
              </a:rPr>
              <a:t>Modelo Propuesto (</a:t>
            </a:r>
            <a:r>
              <a:rPr lang="es-EC" sz="2800" b="1" dirty="0" err="1">
                <a:solidFill>
                  <a:srgbClr val="002060"/>
                </a:solidFill>
                <a:latin typeface="Serif"/>
              </a:rPr>
              <a:t>Clusterización</a:t>
            </a:r>
            <a:r>
              <a:rPr lang="es-EC" sz="2800" b="1" dirty="0">
                <a:solidFill>
                  <a:srgbClr val="002060"/>
                </a:solidFill>
                <a:latin typeface="Serif"/>
              </a:rPr>
              <a:t>)</a:t>
            </a:r>
          </a:p>
        </p:txBody>
      </p:sp>
      <p:sp>
        <p:nvSpPr>
          <p:cNvPr id="6" name="CuadroTexto 5">
            <a:extLst>
              <a:ext uri="{FF2B5EF4-FFF2-40B4-BE49-F238E27FC236}">
                <a16:creationId xmlns:a16="http://schemas.microsoft.com/office/drawing/2014/main" id="{053020AA-DF22-F474-6996-0A88BA9F2E7A}"/>
              </a:ext>
            </a:extLst>
          </p:cNvPr>
          <p:cNvSpPr txBox="1"/>
          <p:nvPr/>
        </p:nvSpPr>
        <p:spPr>
          <a:xfrm>
            <a:off x="8313383" y="4256428"/>
            <a:ext cx="3760965" cy="307777"/>
          </a:xfrm>
          <a:prstGeom prst="rect">
            <a:avLst/>
          </a:prstGeom>
          <a:noFill/>
        </p:spPr>
        <p:txBody>
          <a:bodyPr wrap="none" lIns="91440" tIns="45720" rIns="91440" bIns="45720">
            <a:spAutoFit/>
          </a:bodyPr>
          <a:lstStyle>
            <a:defPPr>
              <a:defRPr lang="es-EC"/>
            </a:defPPr>
            <a:lvl1pPr algn="ctr">
              <a:defRPr sz="3200" b="1">
                <a:ln w="22225">
                  <a:solidFill>
                    <a:schemeClr val="accent2"/>
                  </a:solidFill>
                  <a:prstDash val="solid"/>
                </a:ln>
                <a:solidFill>
                  <a:srgbClr val="FFC000"/>
                </a:solidFill>
              </a:defRPr>
            </a:lvl1pPr>
          </a:lstStyle>
          <a:p>
            <a:r>
              <a:rPr lang="es-EC" sz="1400" dirty="0">
                <a:ln w="22225">
                  <a:noFill/>
                  <a:prstDash val="solid"/>
                </a:ln>
              </a:rPr>
              <a:t>Nivel de inteligencia emocional aceptable </a:t>
            </a:r>
          </a:p>
        </p:txBody>
      </p:sp>
      <p:sp>
        <p:nvSpPr>
          <p:cNvPr id="7" name="Rectángulo 6">
            <a:extLst>
              <a:ext uri="{FF2B5EF4-FFF2-40B4-BE49-F238E27FC236}">
                <a16:creationId xmlns:a16="http://schemas.microsoft.com/office/drawing/2014/main" id="{567A79A9-2985-019E-B064-540A22B79C03}"/>
              </a:ext>
            </a:extLst>
          </p:cNvPr>
          <p:cNvSpPr/>
          <p:nvPr/>
        </p:nvSpPr>
        <p:spPr>
          <a:xfrm>
            <a:off x="9873907" y="3726187"/>
            <a:ext cx="639919" cy="584775"/>
          </a:xfrm>
          <a:prstGeom prst="rect">
            <a:avLst/>
          </a:prstGeom>
          <a:noFill/>
        </p:spPr>
        <p:txBody>
          <a:bodyPr wrap="none" lIns="91440" tIns="45720" rIns="91440" bIns="45720">
            <a:spAutoFit/>
          </a:bodyPr>
          <a:lstStyle/>
          <a:p>
            <a:pPr algn="ctr"/>
            <a:r>
              <a:rPr lang="es-ES" sz="3200" b="1" dirty="0">
                <a:ln w="22225">
                  <a:solidFill>
                    <a:schemeClr val="accent2"/>
                  </a:solidFill>
                  <a:prstDash val="solid"/>
                </a:ln>
                <a:solidFill>
                  <a:srgbClr val="FFC000"/>
                </a:solidFill>
              </a:rPr>
              <a:t>71</a:t>
            </a:r>
          </a:p>
        </p:txBody>
      </p:sp>
      <p:sp>
        <p:nvSpPr>
          <p:cNvPr id="10" name="Rectángulo 9">
            <a:extLst>
              <a:ext uri="{FF2B5EF4-FFF2-40B4-BE49-F238E27FC236}">
                <a16:creationId xmlns:a16="http://schemas.microsoft.com/office/drawing/2014/main" id="{137CF1CF-79EA-8CD8-997D-FED13A8C7F73}"/>
              </a:ext>
            </a:extLst>
          </p:cNvPr>
          <p:cNvSpPr/>
          <p:nvPr/>
        </p:nvSpPr>
        <p:spPr>
          <a:xfrm>
            <a:off x="9873907" y="4517381"/>
            <a:ext cx="639919" cy="584775"/>
          </a:xfrm>
          <a:prstGeom prst="rect">
            <a:avLst/>
          </a:prstGeom>
          <a:noFill/>
        </p:spPr>
        <p:txBody>
          <a:bodyPr wrap="none" lIns="91440" tIns="45720" rIns="91440" bIns="45720">
            <a:spAutoFit/>
          </a:bodyPr>
          <a:lstStyle/>
          <a:p>
            <a:pPr algn="ctr"/>
            <a:r>
              <a:rPr lang="es-ES" sz="3200" b="1" dirty="0">
                <a:ln w="22225">
                  <a:solidFill>
                    <a:schemeClr val="accent2"/>
                  </a:solidFill>
                  <a:prstDash val="solid"/>
                </a:ln>
                <a:solidFill>
                  <a:srgbClr val="92D050"/>
                </a:solidFill>
              </a:rPr>
              <a:t>46</a:t>
            </a:r>
          </a:p>
        </p:txBody>
      </p:sp>
      <p:sp>
        <p:nvSpPr>
          <p:cNvPr id="13" name="CuadroTexto 12">
            <a:extLst>
              <a:ext uri="{FF2B5EF4-FFF2-40B4-BE49-F238E27FC236}">
                <a16:creationId xmlns:a16="http://schemas.microsoft.com/office/drawing/2014/main" id="{F4CCFA7D-C29D-184A-999F-73D68FB35C86}"/>
              </a:ext>
            </a:extLst>
          </p:cNvPr>
          <p:cNvSpPr txBox="1"/>
          <p:nvPr/>
        </p:nvSpPr>
        <p:spPr>
          <a:xfrm>
            <a:off x="8571467" y="5027195"/>
            <a:ext cx="3244798" cy="307777"/>
          </a:xfrm>
          <a:prstGeom prst="rect">
            <a:avLst/>
          </a:prstGeom>
          <a:noFill/>
        </p:spPr>
        <p:txBody>
          <a:bodyPr wrap="none" lIns="91440" tIns="45720" rIns="91440" bIns="45720">
            <a:spAutoFit/>
          </a:bodyPr>
          <a:lstStyle>
            <a:defPPr>
              <a:defRPr lang="es-EC"/>
            </a:defPPr>
            <a:lvl1pPr algn="ctr">
              <a:defRPr sz="3200" b="1">
                <a:ln w="22225">
                  <a:solidFill>
                    <a:schemeClr val="accent2"/>
                  </a:solidFill>
                  <a:prstDash val="solid"/>
                </a:ln>
                <a:solidFill>
                  <a:srgbClr val="FFC000"/>
                </a:solidFill>
              </a:defRPr>
            </a:lvl1pPr>
          </a:lstStyle>
          <a:p>
            <a:r>
              <a:rPr lang="es-EC" sz="1400" dirty="0">
                <a:ln w="22225">
                  <a:noFill/>
                  <a:prstDash val="solid"/>
                </a:ln>
                <a:solidFill>
                  <a:srgbClr val="92D050"/>
                </a:solidFill>
              </a:rPr>
              <a:t>Nivel de inteligencia emocional baja</a:t>
            </a:r>
          </a:p>
        </p:txBody>
      </p:sp>
      <p:sp>
        <p:nvSpPr>
          <p:cNvPr id="4" name="CuadroTexto 3">
            <a:extLst>
              <a:ext uri="{FF2B5EF4-FFF2-40B4-BE49-F238E27FC236}">
                <a16:creationId xmlns:a16="http://schemas.microsoft.com/office/drawing/2014/main" id="{829A3E08-674A-CF27-88F1-CAB859E5C557}"/>
              </a:ext>
            </a:extLst>
          </p:cNvPr>
          <p:cNvSpPr txBox="1"/>
          <p:nvPr/>
        </p:nvSpPr>
        <p:spPr>
          <a:xfrm>
            <a:off x="8803063" y="952198"/>
            <a:ext cx="3013202" cy="2308324"/>
          </a:xfrm>
          <a:prstGeom prst="rect">
            <a:avLst/>
          </a:prstGeom>
          <a:noFill/>
          <a:ln>
            <a:solidFill>
              <a:schemeClr val="accent2">
                <a:lumMod val="60000"/>
                <a:lumOff val="40000"/>
              </a:schemeClr>
            </a:solidFill>
          </a:ln>
        </p:spPr>
        <p:txBody>
          <a:bodyPr wrap="square">
            <a:spAutoFit/>
          </a:bodyPr>
          <a:lstStyle/>
          <a:p>
            <a:pPr algn="ctr"/>
            <a:r>
              <a:rPr lang="es-EC" dirty="0">
                <a:latin typeface="Aldhabi" panose="01000000000000000000" pitchFamily="2" charset="-78"/>
                <a:cs typeface="Aldhabi" panose="01000000000000000000" pitchFamily="2" charset="-78"/>
              </a:rPr>
              <a:t>NOS PERMITE ENTENDER EN CUANTOS PILOTOS OPERATIVOS SE ENCUENTRA EL FOCO CENTRAL DEL TRABAJO PARA LA CAPACITACIÓN Y FORTALECIMIENTO DE SU INTELIGENCIA EMOCIONAL, EN PRO DE LA SEGURIDAD OPERACIONAL, FRENTE A LA TOMA DE DECISIONES AERONÁUTICAS.</a:t>
            </a:r>
          </a:p>
        </p:txBody>
      </p:sp>
    </p:spTree>
    <p:extLst>
      <p:ext uri="{BB962C8B-B14F-4D97-AF65-F5344CB8AC3E}">
        <p14:creationId xmlns:p14="http://schemas.microsoft.com/office/powerpoint/2010/main" val="19055090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25"/>
          <p:cNvGrpSpPr/>
          <p:nvPr/>
        </p:nvGrpSpPr>
        <p:grpSpPr>
          <a:xfrm>
            <a:off x="96329" y="29226"/>
            <a:ext cx="2429301" cy="807486"/>
            <a:chOff x="95534" y="109182"/>
            <a:chExt cx="2429301" cy="807486"/>
          </a:xfrm>
        </p:grpSpPr>
        <p:pic>
          <p:nvPicPr>
            <p:cNvPr id="9" name="Imagen 26">
              <a:extLst>
                <a:ext uri="{FF2B5EF4-FFF2-40B4-BE49-F238E27FC236}">
                  <a16:creationId xmlns:a16="http://schemas.microsoft.com/office/drawing/2014/main" id="{F423760E-867B-F845-BD70-22A4238927D3}"/>
                </a:ext>
              </a:extLst>
            </p:cNvPr>
            <p:cNvPicPr>
              <a:picLocks noChangeAspect="1"/>
            </p:cNvPicPr>
            <p:nvPr/>
          </p:nvPicPr>
          <p:blipFill>
            <a:blip r:embed="rId2">
              <a:duotone>
                <a:schemeClr val="accent4">
                  <a:shade val="45000"/>
                  <a:satMod val="135000"/>
                </a:schemeClr>
                <a:prstClr val="white"/>
              </a:duotone>
            </a:blip>
            <a:stretch>
              <a:fillRect/>
            </a:stretch>
          </p:blipFill>
          <p:spPr>
            <a:xfrm>
              <a:off x="95534" y="109182"/>
              <a:ext cx="2429301" cy="807486"/>
            </a:xfrm>
            <a:prstGeom prst="rect">
              <a:avLst/>
            </a:prstGeom>
          </p:spPr>
        </p:pic>
        <p:sp>
          <p:nvSpPr>
            <p:cNvPr id="11" name="CuadroTexto 28"/>
            <p:cNvSpPr txBox="1"/>
            <p:nvPr/>
          </p:nvSpPr>
          <p:spPr>
            <a:xfrm>
              <a:off x="928048" y="342025"/>
              <a:ext cx="1596787" cy="523220"/>
            </a:xfrm>
            <a:prstGeom prst="rect">
              <a:avLst/>
            </a:prstGeom>
            <a:noFill/>
          </p:spPr>
          <p:txBody>
            <a:bodyPr wrap="square" rtlCol="0">
              <a:spAutoFit/>
            </a:bodyPr>
            <a:lstStyle/>
            <a:p>
              <a:r>
                <a:rPr lang="es-MX" sz="1400" b="1" dirty="0">
                  <a:solidFill>
                    <a:srgbClr val="000000"/>
                  </a:solidFill>
                  <a:latin typeface="Arial"/>
                </a:rPr>
                <a:t>Estructura</a:t>
              </a:r>
            </a:p>
            <a:p>
              <a:r>
                <a:rPr lang="es-MX" sz="1400" b="1" dirty="0">
                  <a:solidFill>
                    <a:srgbClr val="000000"/>
                  </a:solidFill>
                  <a:latin typeface="Arial"/>
                </a:rPr>
                <a:t>De la Tesis</a:t>
              </a:r>
            </a:p>
          </p:txBody>
        </p:sp>
      </p:grpSp>
      <p:sp>
        <p:nvSpPr>
          <p:cNvPr id="12" name="object 56">
            <a:extLst>
              <a:ext uri="{FF2B5EF4-FFF2-40B4-BE49-F238E27FC236}">
                <a16:creationId xmlns:a16="http://schemas.microsoft.com/office/drawing/2014/main" id="{55517954-107B-FCF1-7E77-B454DCAF76D9}"/>
              </a:ext>
            </a:extLst>
          </p:cNvPr>
          <p:cNvSpPr/>
          <p:nvPr/>
        </p:nvSpPr>
        <p:spPr>
          <a:xfrm>
            <a:off x="0" y="0"/>
            <a:ext cx="12189460" cy="619760"/>
          </a:xfrm>
          <a:prstGeom prst="rect">
            <a:avLst/>
          </a:prstGeom>
        </p:spPr>
        <p:txBody>
          <a:bodyPr/>
          <a:lstStyle/>
          <a:p>
            <a:pPr algn="r" fontAlgn="base">
              <a:spcBef>
                <a:spcPct val="0"/>
              </a:spcBef>
              <a:spcAft>
                <a:spcPct val="0"/>
              </a:spcAft>
            </a:pPr>
            <a:r>
              <a:rPr lang="es-ES" sz="3200" b="1" i="1" dirty="0">
                <a:solidFill>
                  <a:srgbClr val="002060"/>
                </a:solidFill>
                <a:effectLst>
                  <a:outerShdw blurRad="38100" dist="38100" dir="2700000" algn="tl">
                    <a:srgbClr val="C0C0C0"/>
                  </a:outerShdw>
                </a:effectLst>
                <a:latin typeface="+mj-lt"/>
                <a:ea typeface="+mj-ea"/>
                <a:cs typeface="+mj-cs"/>
              </a:rPr>
              <a:t>ANÁLISIS DE DATOS</a:t>
            </a:r>
            <a:endParaRPr lang="es-EC" sz="3200" b="1" i="1" dirty="0">
              <a:solidFill>
                <a:srgbClr val="002060"/>
              </a:solidFill>
              <a:effectLst>
                <a:outerShdw blurRad="38100" dist="38100" dir="2700000" algn="tl">
                  <a:srgbClr val="C0C0C0"/>
                </a:outerShdw>
              </a:effectLst>
              <a:latin typeface="+mj-lt"/>
              <a:ea typeface="+mj-ea"/>
              <a:cs typeface="+mj-cs"/>
            </a:endParaRPr>
          </a:p>
        </p:txBody>
      </p:sp>
      <p:pic>
        <p:nvPicPr>
          <p:cNvPr id="7" name="Imagen 6">
            <a:extLst>
              <a:ext uri="{FF2B5EF4-FFF2-40B4-BE49-F238E27FC236}">
                <a16:creationId xmlns:a16="http://schemas.microsoft.com/office/drawing/2014/main" id="{70C350B9-369A-7BBF-CE5C-571EBCC1C729}"/>
              </a:ext>
            </a:extLst>
          </p:cNvPr>
          <p:cNvPicPr>
            <a:picLocks noChangeAspect="1"/>
          </p:cNvPicPr>
          <p:nvPr/>
        </p:nvPicPr>
        <p:blipFill rotWithShape="1">
          <a:blip r:embed="rId3"/>
          <a:srcRect l="12310" t="23623" r="22473" b="10289"/>
          <a:stretch/>
        </p:blipFill>
        <p:spPr>
          <a:xfrm>
            <a:off x="1759225" y="1162878"/>
            <a:ext cx="7951305" cy="4532244"/>
          </a:xfrm>
          <a:prstGeom prst="rect">
            <a:avLst/>
          </a:prstGeom>
        </p:spPr>
      </p:pic>
    </p:spTree>
    <p:extLst>
      <p:ext uri="{BB962C8B-B14F-4D97-AF65-F5344CB8AC3E}">
        <p14:creationId xmlns:p14="http://schemas.microsoft.com/office/powerpoint/2010/main" val="27902829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25"/>
          <p:cNvGrpSpPr/>
          <p:nvPr/>
        </p:nvGrpSpPr>
        <p:grpSpPr>
          <a:xfrm>
            <a:off x="96329" y="29226"/>
            <a:ext cx="2429301" cy="807486"/>
            <a:chOff x="95534" y="109182"/>
            <a:chExt cx="2429301" cy="807486"/>
          </a:xfrm>
        </p:grpSpPr>
        <p:pic>
          <p:nvPicPr>
            <p:cNvPr id="9" name="Imagen 26">
              <a:extLst>
                <a:ext uri="{FF2B5EF4-FFF2-40B4-BE49-F238E27FC236}">
                  <a16:creationId xmlns:a16="http://schemas.microsoft.com/office/drawing/2014/main" id="{F423760E-867B-F845-BD70-22A4238927D3}"/>
                </a:ext>
              </a:extLst>
            </p:cNvPr>
            <p:cNvPicPr>
              <a:picLocks noChangeAspect="1"/>
            </p:cNvPicPr>
            <p:nvPr/>
          </p:nvPicPr>
          <p:blipFill>
            <a:blip r:embed="rId2">
              <a:duotone>
                <a:schemeClr val="accent4">
                  <a:shade val="45000"/>
                  <a:satMod val="135000"/>
                </a:schemeClr>
                <a:prstClr val="white"/>
              </a:duotone>
            </a:blip>
            <a:stretch>
              <a:fillRect/>
            </a:stretch>
          </p:blipFill>
          <p:spPr>
            <a:xfrm>
              <a:off x="95534" y="109182"/>
              <a:ext cx="2429301" cy="807486"/>
            </a:xfrm>
            <a:prstGeom prst="rect">
              <a:avLst/>
            </a:prstGeom>
          </p:spPr>
        </p:pic>
        <p:sp>
          <p:nvSpPr>
            <p:cNvPr id="11" name="CuadroTexto 28"/>
            <p:cNvSpPr txBox="1"/>
            <p:nvPr/>
          </p:nvSpPr>
          <p:spPr>
            <a:xfrm>
              <a:off x="928048" y="342025"/>
              <a:ext cx="1596787" cy="523220"/>
            </a:xfrm>
            <a:prstGeom prst="rect">
              <a:avLst/>
            </a:prstGeom>
            <a:noFill/>
          </p:spPr>
          <p:txBody>
            <a:bodyPr wrap="square" rtlCol="0">
              <a:spAutoFit/>
            </a:bodyPr>
            <a:lstStyle/>
            <a:p>
              <a:r>
                <a:rPr lang="es-MX" sz="1400" b="1" dirty="0">
                  <a:solidFill>
                    <a:srgbClr val="000000"/>
                  </a:solidFill>
                  <a:latin typeface="Arial"/>
                </a:rPr>
                <a:t>Estructura</a:t>
              </a:r>
            </a:p>
            <a:p>
              <a:r>
                <a:rPr lang="es-MX" sz="1400" b="1" dirty="0">
                  <a:solidFill>
                    <a:srgbClr val="000000"/>
                  </a:solidFill>
                  <a:latin typeface="Arial"/>
                </a:rPr>
                <a:t>De la Tesis</a:t>
              </a:r>
            </a:p>
          </p:txBody>
        </p:sp>
      </p:grpSp>
      <p:sp>
        <p:nvSpPr>
          <p:cNvPr id="12" name="object 56">
            <a:extLst>
              <a:ext uri="{FF2B5EF4-FFF2-40B4-BE49-F238E27FC236}">
                <a16:creationId xmlns:a16="http://schemas.microsoft.com/office/drawing/2014/main" id="{55517954-107B-FCF1-7E77-B454DCAF76D9}"/>
              </a:ext>
            </a:extLst>
          </p:cNvPr>
          <p:cNvSpPr/>
          <p:nvPr/>
        </p:nvSpPr>
        <p:spPr>
          <a:xfrm>
            <a:off x="0" y="0"/>
            <a:ext cx="12189460" cy="619760"/>
          </a:xfrm>
          <a:prstGeom prst="rect">
            <a:avLst/>
          </a:prstGeom>
        </p:spPr>
        <p:txBody>
          <a:bodyPr/>
          <a:lstStyle/>
          <a:p>
            <a:pPr algn="r" fontAlgn="base">
              <a:spcBef>
                <a:spcPct val="0"/>
              </a:spcBef>
              <a:spcAft>
                <a:spcPct val="0"/>
              </a:spcAft>
            </a:pPr>
            <a:r>
              <a:rPr lang="es-ES" sz="3200" b="1" i="1" dirty="0">
                <a:solidFill>
                  <a:srgbClr val="002060"/>
                </a:solidFill>
                <a:effectLst>
                  <a:outerShdw blurRad="38100" dist="38100" dir="2700000" algn="tl">
                    <a:srgbClr val="C0C0C0"/>
                  </a:outerShdw>
                </a:effectLst>
                <a:latin typeface="+mj-lt"/>
                <a:ea typeface="+mj-ea"/>
                <a:cs typeface="+mj-cs"/>
              </a:rPr>
              <a:t>ANÁLISIS DE DATOS</a:t>
            </a:r>
            <a:endParaRPr lang="es-EC" sz="3200" b="1" i="1" dirty="0">
              <a:solidFill>
                <a:srgbClr val="002060"/>
              </a:solidFill>
              <a:effectLst>
                <a:outerShdw blurRad="38100" dist="38100" dir="2700000" algn="tl">
                  <a:srgbClr val="C0C0C0"/>
                </a:outerShdw>
              </a:effectLst>
              <a:latin typeface="+mj-lt"/>
              <a:ea typeface="+mj-ea"/>
              <a:cs typeface="+mj-cs"/>
            </a:endParaRPr>
          </a:p>
        </p:txBody>
      </p:sp>
      <p:pic>
        <p:nvPicPr>
          <p:cNvPr id="3" name="Imagen 2">
            <a:extLst>
              <a:ext uri="{FF2B5EF4-FFF2-40B4-BE49-F238E27FC236}">
                <a16:creationId xmlns:a16="http://schemas.microsoft.com/office/drawing/2014/main" id="{4543CEBE-9A90-18C2-703F-C2772DE95460}"/>
              </a:ext>
            </a:extLst>
          </p:cNvPr>
          <p:cNvPicPr>
            <a:picLocks noChangeAspect="1"/>
          </p:cNvPicPr>
          <p:nvPr/>
        </p:nvPicPr>
        <p:blipFill rotWithShape="1">
          <a:blip r:embed="rId3"/>
          <a:srcRect l="14918" t="14846" r="19538" b="12029"/>
          <a:stretch/>
        </p:blipFill>
        <p:spPr>
          <a:xfrm>
            <a:off x="1818861" y="1018132"/>
            <a:ext cx="7991062" cy="5014920"/>
          </a:xfrm>
          <a:prstGeom prst="rect">
            <a:avLst/>
          </a:prstGeom>
        </p:spPr>
      </p:pic>
    </p:spTree>
    <p:extLst>
      <p:ext uri="{BB962C8B-B14F-4D97-AF65-F5344CB8AC3E}">
        <p14:creationId xmlns:p14="http://schemas.microsoft.com/office/powerpoint/2010/main" val="3839492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25"/>
          <p:cNvGrpSpPr/>
          <p:nvPr/>
        </p:nvGrpSpPr>
        <p:grpSpPr>
          <a:xfrm>
            <a:off x="96329" y="29226"/>
            <a:ext cx="2429301" cy="807486"/>
            <a:chOff x="95534" y="109182"/>
            <a:chExt cx="2429301" cy="807486"/>
          </a:xfrm>
        </p:grpSpPr>
        <p:pic>
          <p:nvPicPr>
            <p:cNvPr id="9" name="Imagen 26">
              <a:extLst>
                <a:ext uri="{FF2B5EF4-FFF2-40B4-BE49-F238E27FC236}">
                  <a16:creationId xmlns:a16="http://schemas.microsoft.com/office/drawing/2014/main" id="{F423760E-867B-F845-BD70-22A4238927D3}"/>
                </a:ext>
              </a:extLst>
            </p:cNvPr>
            <p:cNvPicPr>
              <a:picLocks noChangeAspect="1"/>
            </p:cNvPicPr>
            <p:nvPr/>
          </p:nvPicPr>
          <p:blipFill>
            <a:blip r:embed="rId2">
              <a:duotone>
                <a:schemeClr val="accent4">
                  <a:shade val="45000"/>
                  <a:satMod val="135000"/>
                </a:schemeClr>
                <a:prstClr val="white"/>
              </a:duotone>
            </a:blip>
            <a:stretch>
              <a:fillRect/>
            </a:stretch>
          </p:blipFill>
          <p:spPr>
            <a:xfrm>
              <a:off x="95534" y="109182"/>
              <a:ext cx="2429301" cy="807486"/>
            </a:xfrm>
            <a:prstGeom prst="rect">
              <a:avLst/>
            </a:prstGeom>
          </p:spPr>
        </p:pic>
        <p:sp>
          <p:nvSpPr>
            <p:cNvPr id="11" name="CuadroTexto 28"/>
            <p:cNvSpPr txBox="1"/>
            <p:nvPr/>
          </p:nvSpPr>
          <p:spPr>
            <a:xfrm>
              <a:off x="928048" y="342025"/>
              <a:ext cx="1596787" cy="523220"/>
            </a:xfrm>
            <a:prstGeom prst="rect">
              <a:avLst/>
            </a:prstGeom>
            <a:noFill/>
          </p:spPr>
          <p:txBody>
            <a:bodyPr wrap="square" rtlCol="0">
              <a:spAutoFit/>
            </a:bodyPr>
            <a:lstStyle/>
            <a:p>
              <a:r>
                <a:rPr lang="es-MX" sz="1400" b="1" dirty="0">
                  <a:solidFill>
                    <a:srgbClr val="000000"/>
                  </a:solidFill>
                  <a:latin typeface="Arial"/>
                </a:rPr>
                <a:t>Estructura</a:t>
              </a:r>
            </a:p>
            <a:p>
              <a:r>
                <a:rPr lang="es-MX" sz="1400" b="1" dirty="0">
                  <a:solidFill>
                    <a:srgbClr val="000000"/>
                  </a:solidFill>
                  <a:latin typeface="Arial"/>
                </a:rPr>
                <a:t>De la Tesis</a:t>
              </a:r>
            </a:p>
          </p:txBody>
        </p:sp>
      </p:grpSp>
      <p:sp>
        <p:nvSpPr>
          <p:cNvPr id="12" name="object 56">
            <a:extLst>
              <a:ext uri="{FF2B5EF4-FFF2-40B4-BE49-F238E27FC236}">
                <a16:creationId xmlns:a16="http://schemas.microsoft.com/office/drawing/2014/main" id="{55517954-107B-FCF1-7E77-B454DCAF76D9}"/>
              </a:ext>
            </a:extLst>
          </p:cNvPr>
          <p:cNvSpPr/>
          <p:nvPr/>
        </p:nvSpPr>
        <p:spPr>
          <a:xfrm>
            <a:off x="0" y="0"/>
            <a:ext cx="12189460" cy="619760"/>
          </a:xfrm>
          <a:prstGeom prst="rect">
            <a:avLst/>
          </a:prstGeom>
        </p:spPr>
        <p:txBody>
          <a:bodyPr/>
          <a:lstStyle/>
          <a:p>
            <a:pPr algn="r" fontAlgn="base">
              <a:spcBef>
                <a:spcPct val="0"/>
              </a:spcBef>
              <a:spcAft>
                <a:spcPct val="0"/>
              </a:spcAft>
            </a:pPr>
            <a:r>
              <a:rPr lang="es-ES" sz="3200" b="1" i="1" dirty="0">
                <a:solidFill>
                  <a:srgbClr val="002060"/>
                </a:solidFill>
                <a:effectLst>
                  <a:outerShdw blurRad="38100" dist="38100" dir="2700000" algn="tl">
                    <a:srgbClr val="C0C0C0"/>
                  </a:outerShdw>
                </a:effectLst>
                <a:latin typeface="+mj-lt"/>
                <a:ea typeface="+mj-ea"/>
                <a:cs typeface="+mj-cs"/>
              </a:rPr>
              <a:t>ANÁLISIS DE DATOS</a:t>
            </a:r>
            <a:endParaRPr lang="es-EC" sz="3200" b="1" i="1" dirty="0">
              <a:solidFill>
                <a:srgbClr val="002060"/>
              </a:solidFill>
              <a:effectLst>
                <a:outerShdw blurRad="38100" dist="38100" dir="2700000" algn="tl">
                  <a:srgbClr val="C0C0C0"/>
                </a:outerShdw>
              </a:effectLst>
              <a:latin typeface="+mj-lt"/>
              <a:ea typeface="+mj-ea"/>
              <a:cs typeface="+mj-cs"/>
            </a:endParaRPr>
          </a:p>
        </p:txBody>
      </p:sp>
      <p:pic>
        <p:nvPicPr>
          <p:cNvPr id="3" name="Imagen 2">
            <a:extLst>
              <a:ext uri="{FF2B5EF4-FFF2-40B4-BE49-F238E27FC236}">
                <a16:creationId xmlns:a16="http://schemas.microsoft.com/office/drawing/2014/main" id="{D78AD486-978B-7F1E-12DE-23B4878B6094}"/>
              </a:ext>
            </a:extLst>
          </p:cNvPr>
          <p:cNvPicPr>
            <a:picLocks noChangeAspect="1"/>
          </p:cNvPicPr>
          <p:nvPr/>
        </p:nvPicPr>
        <p:blipFill rotWithShape="1">
          <a:blip r:embed="rId3"/>
          <a:srcRect l="16793" t="25217" r="16440" b="20145"/>
          <a:stretch/>
        </p:blipFill>
        <p:spPr>
          <a:xfrm>
            <a:off x="928843" y="1018132"/>
            <a:ext cx="10465905" cy="4817639"/>
          </a:xfrm>
          <a:prstGeom prst="rect">
            <a:avLst/>
          </a:prstGeom>
        </p:spPr>
      </p:pic>
    </p:spTree>
    <p:extLst>
      <p:ext uri="{BB962C8B-B14F-4D97-AF65-F5344CB8AC3E}">
        <p14:creationId xmlns:p14="http://schemas.microsoft.com/office/powerpoint/2010/main" val="17750631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56">
            <a:extLst>
              <a:ext uri="{FF2B5EF4-FFF2-40B4-BE49-F238E27FC236}">
                <a16:creationId xmlns:a16="http://schemas.microsoft.com/office/drawing/2014/main" id="{401130DB-D8E8-B288-E860-AA4078D71C36}"/>
              </a:ext>
            </a:extLst>
          </p:cNvPr>
          <p:cNvSpPr/>
          <p:nvPr/>
        </p:nvSpPr>
        <p:spPr>
          <a:xfrm>
            <a:off x="0" y="0"/>
            <a:ext cx="12189460" cy="619760"/>
          </a:xfrm>
          <a:prstGeom prst="rect">
            <a:avLst/>
          </a:prstGeom>
        </p:spPr>
        <p:txBody>
          <a:bodyPr/>
          <a:lstStyle/>
          <a:p>
            <a:pPr algn="r" fontAlgn="base">
              <a:spcBef>
                <a:spcPct val="0"/>
              </a:spcBef>
              <a:spcAft>
                <a:spcPct val="0"/>
              </a:spcAft>
            </a:pPr>
            <a:r>
              <a:rPr lang="es-ES" sz="3200" b="1" i="1" dirty="0">
                <a:solidFill>
                  <a:srgbClr val="002060"/>
                </a:solidFill>
                <a:effectLst>
                  <a:outerShdw blurRad="38100" dist="38100" dir="2700000" algn="tl">
                    <a:srgbClr val="C0C0C0"/>
                  </a:outerShdw>
                </a:effectLst>
                <a:latin typeface="+mj-lt"/>
                <a:ea typeface="+mj-ea"/>
                <a:cs typeface="+mj-cs"/>
              </a:rPr>
              <a:t>PLAN DE ACCIÓN </a:t>
            </a:r>
            <a:endParaRPr lang="es-EC" sz="3200" b="1" i="1" dirty="0">
              <a:solidFill>
                <a:srgbClr val="002060"/>
              </a:solidFill>
              <a:effectLst>
                <a:outerShdw blurRad="38100" dist="38100" dir="2700000" algn="tl">
                  <a:srgbClr val="C0C0C0"/>
                </a:outerShdw>
              </a:effectLst>
              <a:latin typeface="+mj-lt"/>
              <a:ea typeface="+mj-ea"/>
              <a:cs typeface="+mj-cs"/>
            </a:endParaRPr>
          </a:p>
        </p:txBody>
      </p:sp>
      <p:graphicFrame>
        <p:nvGraphicFramePr>
          <p:cNvPr id="2" name="Tabla 1">
            <a:extLst>
              <a:ext uri="{FF2B5EF4-FFF2-40B4-BE49-F238E27FC236}">
                <a16:creationId xmlns:a16="http://schemas.microsoft.com/office/drawing/2014/main" id="{9B257722-A66B-19EC-5E62-C1D52C989694}"/>
              </a:ext>
            </a:extLst>
          </p:cNvPr>
          <p:cNvGraphicFramePr>
            <a:graphicFrameLocks noGrp="1"/>
          </p:cNvGraphicFramePr>
          <p:nvPr>
            <p:extLst>
              <p:ext uri="{D42A27DB-BD31-4B8C-83A1-F6EECF244321}">
                <p14:modId xmlns:p14="http://schemas.microsoft.com/office/powerpoint/2010/main" val="1318225572"/>
              </p:ext>
            </p:extLst>
          </p:nvPr>
        </p:nvGraphicFramePr>
        <p:xfrm>
          <a:off x="167952" y="802817"/>
          <a:ext cx="11849875" cy="5057968"/>
        </p:xfrm>
        <a:graphic>
          <a:graphicData uri="http://schemas.openxmlformats.org/drawingml/2006/table">
            <a:tbl>
              <a:tblPr firstRow="1" firstCol="1" bandRow="1">
                <a:tableStyleId>{5C22544A-7EE6-4342-B048-85BDC9FD1C3A}</a:tableStyleId>
              </a:tblPr>
              <a:tblGrid>
                <a:gridCol w="1026667">
                  <a:extLst>
                    <a:ext uri="{9D8B030D-6E8A-4147-A177-3AD203B41FA5}">
                      <a16:colId xmlns:a16="http://schemas.microsoft.com/office/drawing/2014/main" val="1079176385"/>
                    </a:ext>
                  </a:extLst>
                </a:gridCol>
                <a:gridCol w="1209368">
                  <a:extLst>
                    <a:ext uri="{9D8B030D-6E8A-4147-A177-3AD203B41FA5}">
                      <a16:colId xmlns:a16="http://schemas.microsoft.com/office/drawing/2014/main" val="3143276849"/>
                    </a:ext>
                  </a:extLst>
                </a:gridCol>
                <a:gridCol w="1967988">
                  <a:extLst>
                    <a:ext uri="{9D8B030D-6E8A-4147-A177-3AD203B41FA5}">
                      <a16:colId xmlns:a16="http://schemas.microsoft.com/office/drawing/2014/main" val="1907329534"/>
                    </a:ext>
                  </a:extLst>
                </a:gridCol>
                <a:gridCol w="200025">
                  <a:extLst>
                    <a:ext uri="{9D8B030D-6E8A-4147-A177-3AD203B41FA5}">
                      <a16:colId xmlns:a16="http://schemas.microsoft.com/office/drawing/2014/main" val="2985491699"/>
                    </a:ext>
                  </a:extLst>
                </a:gridCol>
                <a:gridCol w="214313">
                  <a:extLst>
                    <a:ext uri="{9D8B030D-6E8A-4147-A177-3AD203B41FA5}">
                      <a16:colId xmlns:a16="http://schemas.microsoft.com/office/drawing/2014/main" val="141183177"/>
                    </a:ext>
                  </a:extLst>
                </a:gridCol>
                <a:gridCol w="228600">
                  <a:extLst>
                    <a:ext uri="{9D8B030D-6E8A-4147-A177-3AD203B41FA5}">
                      <a16:colId xmlns:a16="http://schemas.microsoft.com/office/drawing/2014/main" val="2277330962"/>
                    </a:ext>
                  </a:extLst>
                </a:gridCol>
                <a:gridCol w="2000250">
                  <a:extLst>
                    <a:ext uri="{9D8B030D-6E8A-4147-A177-3AD203B41FA5}">
                      <a16:colId xmlns:a16="http://schemas.microsoft.com/office/drawing/2014/main" val="1823544594"/>
                    </a:ext>
                  </a:extLst>
                </a:gridCol>
                <a:gridCol w="2291069">
                  <a:extLst>
                    <a:ext uri="{9D8B030D-6E8A-4147-A177-3AD203B41FA5}">
                      <a16:colId xmlns:a16="http://schemas.microsoft.com/office/drawing/2014/main" val="532770119"/>
                    </a:ext>
                  </a:extLst>
                </a:gridCol>
                <a:gridCol w="1095237">
                  <a:extLst>
                    <a:ext uri="{9D8B030D-6E8A-4147-A177-3AD203B41FA5}">
                      <a16:colId xmlns:a16="http://schemas.microsoft.com/office/drawing/2014/main" val="4146231601"/>
                    </a:ext>
                  </a:extLst>
                </a:gridCol>
                <a:gridCol w="1616358">
                  <a:extLst>
                    <a:ext uri="{9D8B030D-6E8A-4147-A177-3AD203B41FA5}">
                      <a16:colId xmlns:a16="http://schemas.microsoft.com/office/drawing/2014/main" val="2237995963"/>
                    </a:ext>
                  </a:extLst>
                </a:gridCol>
              </a:tblGrid>
              <a:tr h="112950">
                <a:tc rowSpan="2">
                  <a:txBody>
                    <a:bodyPr/>
                    <a:lstStyle/>
                    <a:p>
                      <a:pPr algn="ctr">
                        <a:lnSpc>
                          <a:spcPct val="115000"/>
                        </a:lnSpc>
                        <a:spcBef>
                          <a:spcPts val="600"/>
                        </a:spcBef>
                        <a:spcAft>
                          <a:spcPts val="600"/>
                        </a:spcAft>
                      </a:pPr>
                      <a:r>
                        <a:rPr lang="es-ES" sz="1200" dirty="0">
                          <a:solidFill>
                            <a:sysClr val="windowText" lastClr="000000"/>
                          </a:solidFill>
                          <a:effectLst/>
                        </a:rPr>
                        <a:t>Variable</a:t>
                      </a:r>
                      <a:endParaRPr lang="es-EC" sz="1200" dirty="0">
                        <a:solidFill>
                          <a:sysClr val="windowText" lastClr="000000"/>
                        </a:solidFill>
                        <a:effectLst/>
                        <a:latin typeface="Calibri" panose="020F0502020204030204" pitchFamily="34" charset="0"/>
                        <a:ea typeface="Calibri" panose="020F0502020204030204" pitchFamily="34" charset="0"/>
                      </a:endParaRPr>
                    </a:p>
                  </a:txBody>
                  <a:tcPr marL="14128" marR="14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lnSpc>
                          <a:spcPct val="115000"/>
                        </a:lnSpc>
                        <a:spcBef>
                          <a:spcPts val="600"/>
                        </a:spcBef>
                        <a:spcAft>
                          <a:spcPts val="600"/>
                        </a:spcAft>
                      </a:pPr>
                      <a:r>
                        <a:rPr lang="es-ES" sz="1200">
                          <a:solidFill>
                            <a:sysClr val="windowText" lastClr="000000"/>
                          </a:solidFill>
                          <a:effectLst/>
                        </a:rPr>
                        <a:t>Dimensión</a:t>
                      </a:r>
                      <a:endParaRPr lang="es-EC" sz="1200">
                        <a:solidFill>
                          <a:sysClr val="windowText" lastClr="000000"/>
                        </a:solidFill>
                        <a:effectLst/>
                        <a:latin typeface="Calibri" panose="020F0502020204030204" pitchFamily="34" charset="0"/>
                        <a:ea typeface="Calibri" panose="020F0502020204030204" pitchFamily="34" charset="0"/>
                      </a:endParaRPr>
                    </a:p>
                  </a:txBody>
                  <a:tcPr marL="14128" marR="14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lnSpc>
                          <a:spcPct val="115000"/>
                        </a:lnSpc>
                        <a:spcBef>
                          <a:spcPts val="600"/>
                        </a:spcBef>
                        <a:spcAft>
                          <a:spcPts val="600"/>
                        </a:spcAft>
                      </a:pPr>
                      <a:r>
                        <a:rPr lang="es-ES" sz="1200" dirty="0">
                          <a:solidFill>
                            <a:sysClr val="windowText" lastClr="000000"/>
                          </a:solidFill>
                          <a:effectLst/>
                        </a:rPr>
                        <a:t>Diagnóstico</a:t>
                      </a:r>
                      <a:endParaRPr lang="es-EC" sz="1200" dirty="0">
                        <a:solidFill>
                          <a:sysClr val="windowText" lastClr="000000"/>
                        </a:solidFill>
                        <a:effectLst/>
                        <a:latin typeface="Calibri" panose="020F0502020204030204" pitchFamily="34" charset="0"/>
                        <a:ea typeface="Calibri" panose="020F0502020204030204" pitchFamily="34" charset="0"/>
                      </a:endParaRPr>
                    </a:p>
                  </a:txBody>
                  <a:tcPr marL="14128" marR="14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lgn="ctr">
                        <a:lnSpc>
                          <a:spcPct val="115000"/>
                        </a:lnSpc>
                        <a:spcBef>
                          <a:spcPts val="600"/>
                        </a:spcBef>
                        <a:spcAft>
                          <a:spcPts val="600"/>
                        </a:spcAft>
                      </a:pPr>
                      <a:r>
                        <a:rPr lang="es-ES" sz="1200">
                          <a:solidFill>
                            <a:sysClr val="windowText" lastClr="000000"/>
                          </a:solidFill>
                          <a:effectLst/>
                        </a:rPr>
                        <a:t>Tipo de acción</a:t>
                      </a:r>
                      <a:endParaRPr lang="es-EC" sz="1200">
                        <a:solidFill>
                          <a:sysClr val="windowText" lastClr="000000"/>
                        </a:solidFill>
                        <a:effectLst/>
                        <a:latin typeface="Calibri" panose="020F0502020204030204" pitchFamily="34" charset="0"/>
                        <a:ea typeface="Calibri" panose="020F0502020204030204" pitchFamily="34" charset="0"/>
                      </a:endParaRPr>
                    </a:p>
                  </a:txBody>
                  <a:tcPr marL="14128" marR="14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C"/>
                    </a:p>
                  </a:txBody>
                  <a:tcPr/>
                </a:tc>
                <a:tc hMerge="1">
                  <a:txBody>
                    <a:bodyPr/>
                    <a:lstStyle/>
                    <a:p>
                      <a:endParaRPr lang="es-EC"/>
                    </a:p>
                  </a:txBody>
                  <a:tcPr/>
                </a:tc>
                <a:tc rowSpan="2">
                  <a:txBody>
                    <a:bodyPr/>
                    <a:lstStyle/>
                    <a:p>
                      <a:pPr algn="ctr">
                        <a:lnSpc>
                          <a:spcPct val="115000"/>
                        </a:lnSpc>
                        <a:spcBef>
                          <a:spcPts val="600"/>
                        </a:spcBef>
                        <a:spcAft>
                          <a:spcPts val="600"/>
                        </a:spcAft>
                      </a:pPr>
                      <a:r>
                        <a:rPr lang="es-ES" sz="1200" dirty="0">
                          <a:solidFill>
                            <a:sysClr val="windowText" lastClr="000000"/>
                          </a:solidFill>
                          <a:effectLst/>
                        </a:rPr>
                        <a:t>Acciones</a:t>
                      </a:r>
                      <a:endParaRPr lang="es-EC" sz="1200" dirty="0">
                        <a:solidFill>
                          <a:sysClr val="windowText" lastClr="000000"/>
                        </a:solidFill>
                        <a:effectLst/>
                        <a:latin typeface="Calibri" panose="020F0502020204030204" pitchFamily="34" charset="0"/>
                        <a:ea typeface="Calibri" panose="020F0502020204030204" pitchFamily="34" charset="0"/>
                      </a:endParaRPr>
                    </a:p>
                  </a:txBody>
                  <a:tcPr marL="14128" marR="14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lnSpc>
                          <a:spcPct val="115000"/>
                        </a:lnSpc>
                        <a:spcBef>
                          <a:spcPts val="600"/>
                        </a:spcBef>
                        <a:spcAft>
                          <a:spcPts val="600"/>
                        </a:spcAft>
                      </a:pPr>
                      <a:r>
                        <a:rPr lang="es-ES" sz="1200" dirty="0">
                          <a:solidFill>
                            <a:sysClr val="windowText" lastClr="000000"/>
                          </a:solidFill>
                          <a:effectLst/>
                        </a:rPr>
                        <a:t>Justificación</a:t>
                      </a:r>
                      <a:endParaRPr lang="es-EC" sz="1200" dirty="0">
                        <a:solidFill>
                          <a:sysClr val="windowText" lastClr="000000"/>
                        </a:solidFill>
                        <a:effectLst/>
                        <a:latin typeface="Calibri" panose="020F0502020204030204" pitchFamily="34" charset="0"/>
                        <a:ea typeface="Calibri" panose="020F0502020204030204" pitchFamily="34" charset="0"/>
                      </a:endParaRPr>
                    </a:p>
                  </a:txBody>
                  <a:tcPr marL="14128" marR="14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lnSpc>
                          <a:spcPct val="115000"/>
                        </a:lnSpc>
                        <a:spcBef>
                          <a:spcPts val="600"/>
                        </a:spcBef>
                        <a:spcAft>
                          <a:spcPts val="600"/>
                        </a:spcAft>
                      </a:pPr>
                      <a:r>
                        <a:rPr lang="es-ES" sz="1200" dirty="0">
                          <a:solidFill>
                            <a:sysClr val="windowText" lastClr="000000"/>
                          </a:solidFill>
                          <a:effectLst/>
                        </a:rPr>
                        <a:t>Procesos</a:t>
                      </a:r>
                      <a:endParaRPr lang="es-EC" sz="1200" dirty="0">
                        <a:solidFill>
                          <a:sysClr val="windowText" lastClr="000000"/>
                        </a:solidFill>
                        <a:effectLst/>
                        <a:latin typeface="Calibri" panose="020F0502020204030204" pitchFamily="34" charset="0"/>
                        <a:ea typeface="Calibri" panose="020F0502020204030204" pitchFamily="34" charset="0"/>
                      </a:endParaRPr>
                    </a:p>
                  </a:txBody>
                  <a:tcPr marL="14128" marR="14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lnSpc>
                          <a:spcPct val="115000"/>
                        </a:lnSpc>
                        <a:spcBef>
                          <a:spcPts val="600"/>
                        </a:spcBef>
                        <a:spcAft>
                          <a:spcPts val="600"/>
                        </a:spcAft>
                      </a:pPr>
                      <a:r>
                        <a:rPr lang="es-ES" sz="1200" dirty="0">
                          <a:solidFill>
                            <a:sysClr val="windowText" lastClr="000000"/>
                          </a:solidFill>
                          <a:effectLst/>
                        </a:rPr>
                        <a:t>Unidades que intervienen</a:t>
                      </a:r>
                      <a:endParaRPr lang="es-EC" sz="1200" dirty="0">
                        <a:solidFill>
                          <a:sysClr val="windowText" lastClr="000000"/>
                        </a:solidFill>
                        <a:effectLst/>
                        <a:latin typeface="Calibri" panose="020F0502020204030204" pitchFamily="34" charset="0"/>
                        <a:ea typeface="Calibri" panose="020F0502020204030204" pitchFamily="34" charset="0"/>
                      </a:endParaRPr>
                    </a:p>
                  </a:txBody>
                  <a:tcPr marL="14128" marR="14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72021150"/>
                  </a:ext>
                </a:extLst>
              </a:tr>
              <a:tr h="54601">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a:lnSpc>
                          <a:spcPct val="115000"/>
                        </a:lnSpc>
                        <a:spcBef>
                          <a:spcPts val="600"/>
                        </a:spcBef>
                        <a:spcAft>
                          <a:spcPts val="600"/>
                        </a:spcAft>
                      </a:pPr>
                      <a:r>
                        <a:rPr lang="es-ES" sz="1100" b="1">
                          <a:solidFill>
                            <a:sysClr val="windowText" lastClr="000000"/>
                          </a:solidFill>
                          <a:effectLst/>
                        </a:rPr>
                        <a:t>P</a:t>
                      </a:r>
                      <a:endParaRPr lang="es-EC" sz="1100" b="1">
                        <a:solidFill>
                          <a:sysClr val="windowText" lastClr="000000"/>
                        </a:solidFill>
                        <a:effectLst/>
                        <a:latin typeface="Calibri" panose="020F0502020204030204" pitchFamily="34" charset="0"/>
                        <a:ea typeface="Calibri" panose="020F0502020204030204" pitchFamily="34" charset="0"/>
                      </a:endParaRPr>
                    </a:p>
                  </a:txBody>
                  <a:tcPr marL="14128" marR="14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Bef>
                          <a:spcPts val="600"/>
                        </a:spcBef>
                        <a:spcAft>
                          <a:spcPts val="600"/>
                        </a:spcAft>
                      </a:pPr>
                      <a:r>
                        <a:rPr lang="es-ES" sz="1100" b="1">
                          <a:solidFill>
                            <a:sysClr val="windowText" lastClr="000000"/>
                          </a:solidFill>
                          <a:effectLst/>
                        </a:rPr>
                        <a:t>C</a:t>
                      </a:r>
                      <a:endParaRPr lang="es-EC" sz="1100" b="1">
                        <a:solidFill>
                          <a:sysClr val="windowText" lastClr="000000"/>
                        </a:solidFill>
                        <a:effectLst/>
                        <a:latin typeface="Calibri" panose="020F0502020204030204" pitchFamily="34" charset="0"/>
                        <a:ea typeface="Calibri" panose="020F0502020204030204" pitchFamily="34" charset="0"/>
                      </a:endParaRPr>
                    </a:p>
                  </a:txBody>
                  <a:tcPr marL="14128" marR="14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Bef>
                          <a:spcPts val="600"/>
                        </a:spcBef>
                        <a:spcAft>
                          <a:spcPts val="600"/>
                        </a:spcAft>
                      </a:pPr>
                      <a:r>
                        <a:rPr lang="es-ES" sz="1100" b="1">
                          <a:solidFill>
                            <a:sysClr val="windowText" lastClr="000000"/>
                          </a:solidFill>
                          <a:effectLst/>
                        </a:rPr>
                        <a:t>M</a:t>
                      </a:r>
                      <a:endParaRPr lang="es-EC" sz="1100" b="1">
                        <a:solidFill>
                          <a:sysClr val="windowText" lastClr="000000"/>
                        </a:solidFill>
                        <a:effectLst/>
                        <a:latin typeface="Calibri" panose="020F0502020204030204" pitchFamily="34" charset="0"/>
                        <a:ea typeface="Calibri" panose="020F0502020204030204" pitchFamily="34" charset="0"/>
                      </a:endParaRPr>
                    </a:p>
                  </a:txBody>
                  <a:tcPr marL="14128" marR="14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val="196668451"/>
                  </a:ext>
                </a:extLst>
              </a:tr>
              <a:tr h="380246">
                <a:tc>
                  <a:txBody>
                    <a:bodyPr/>
                    <a:lstStyle/>
                    <a:p>
                      <a:pPr>
                        <a:lnSpc>
                          <a:spcPct val="115000"/>
                        </a:lnSpc>
                        <a:spcBef>
                          <a:spcPts val="600"/>
                        </a:spcBef>
                        <a:spcAft>
                          <a:spcPts val="600"/>
                        </a:spcAft>
                      </a:pPr>
                      <a:r>
                        <a:rPr lang="es-ES" sz="1200" dirty="0">
                          <a:solidFill>
                            <a:sysClr val="windowText" lastClr="000000"/>
                          </a:solidFill>
                          <a:effectLst/>
                        </a:rPr>
                        <a:t>Inteligencia emocional</a:t>
                      </a:r>
                      <a:endParaRPr lang="es-EC" sz="1200" dirty="0">
                        <a:solidFill>
                          <a:sysClr val="windowText" lastClr="000000"/>
                        </a:solidFill>
                        <a:effectLst/>
                        <a:latin typeface="Calibri" panose="020F0502020204030204" pitchFamily="34" charset="0"/>
                        <a:ea typeface="Calibri" panose="020F0502020204030204" pitchFamily="34" charset="0"/>
                      </a:endParaRPr>
                    </a:p>
                  </a:txBody>
                  <a:tcPr marL="14128" marR="14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Bef>
                          <a:spcPts val="600"/>
                        </a:spcBef>
                        <a:spcAft>
                          <a:spcPts val="600"/>
                        </a:spcAft>
                      </a:pPr>
                      <a:r>
                        <a:rPr lang="es-ES" sz="1200">
                          <a:solidFill>
                            <a:sysClr val="windowText" lastClr="000000"/>
                          </a:solidFill>
                          <a:effectLst/>
                        </a:rPr>
                        <a:t>Autoconciencia</a:t>
                      </a:r>
                      <a:endParaRPr lang="es-EC" sz="1200">
                        <a:solidFill>
                          <a:sysClr val="windowText" lastClr="000000"/>
                        </a:solidFill>
                        <a:effectLst/>
                        <a:latin typeface="Calibri" panose="020F0502020204030204" pitchFamily="34" charset="0"/>
                        <a:ea typeface="Calibri" panose="020F0502020204030204" pitchFamily="34" charset="0"/>
                      </a:endParaRPr>
                    </a:p>
                  </a:txBody>
                  <a:tcPr marL="14128" marR="14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Bef>
                          <a:spcPts val="600"/>
                        </a:spcBef>
                        <a:spcAft>
                          <a:spcPts val="600"/>
                        </a:spcAft>
                      </a:pPr>
                      <a:r>
                        <a:rPr lang="es-ES" sz="1200" dirty="0">
                          <a:solidFill>
                            <a:sysClr val="windowText" lastClr="000000"/>
                          </a:solidFill>
                          <a:effectLst/>
                        </a:rPr>
                        <a:t>La autoconciencia implica monitorear nuestro estrés, pensamientos, emociones y creencias. </a:t>
                      </a:r>
                      <a:endParaRPr lang="es-EC" sz="1200" dirty="0">
                        <a:solidFill>
                          <a:sysClr val="windowText" lastClr="000000"/>
                        </a:solidFill>
                        <a:effectLst/>
                        <a:latin typeface="Calibri" panose="020F0502020204030204" pitchFamily="34" charset="0"/>
                        <a:ea typeface="Calibri" panose="020F0502020204030204" pitchFamily="34" charset="0"/>
                      </a:endParaRPr>
                    </a:p>
                  </a:txBody>
                  <a:tcPr marL="14128" marR="14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Bef>
                          <a:spcPts val="600"/>
                        </a:spcBef>
                        <a:spcAft>
                          <a:spcPts val="600"/>
                        </a:spcAft>
                      </a:pPr>
                      <a:r>
                        <a:rPr lang="es-ES" sz="1200" b="1">
                          <a:solidFill>
                            <a:sysClr val="windowText" lastClr="000000"/>
                          </a:solidFill>
                          <a:effectLst/>
                        </a:rPr>
                        <a:t>X</a:t>
                      </a:r>
                      <a:endParaRPr lang="es-EC" sz="1200" b="1">
                        <a:solidFill>
                          <a:sysClr val="windowText" lastClr="000000"/>
                        </a:solidFill>
                        <a:effectLst/>
                        <a:latin typeface="Calibri" panose="020F0502020204030204" pitchFamily="34" charset="0"/>
                        <a:ea typeface="Calibri" panose="020F0502020204030204" pitchFamily="34" charset="0"/>
                      </a:endParaRPr>
                    </a:p>
                  </a:txBody>
                  <a:tcPr marL="14128" marR="14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Bef>
                          <a:spcPts val="600"/>
                        </a:spcBef>
                        <a:spcAft>
                          <a:spcPts val="600"/>
                        </a:spcAft>
                      </a:pPr>
                      <a:r>
                        <a:rPr lang="es-ES" sz="1200" b="1">
                          <a:solidFill>
                            <a:sysClr val="windowText" lastClr="000000"/>
                          </a:solidFill>
                          <a:effectLst/>
                        </a:rPr>
                        <a:t> </a:t>
                      </a:r>
                      <a:endParaRPr lang="es-EC" sz="1200" b="1">
                        <a:solidFill>
                          <a:sysClr val="windowText" lastClr="000000"/>
                        </a:solidFill>
                        <a:effectLst/>
                        <a:latin typeface="Calibri" panose="020F0502020204030204" pitchFamily="34" charset="0"/>
                        <a:ea typeface="Calibri" panose="020F0502020204030204" pitchFamily="34" charset="0"/>
                      </a:endParaRPr>
                    </a:p>
                  </a:txBody>
                  <a:tcPr marL="14128" marR="14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Bef>
                          <a:spcPts val="600"/>
                        </a:spcBef>
                        <a:spcAft>
                          <a:spcPts val="600"/>
                        </a:spcAft>
                      </a:pPr>
                      <a:r>
                        <a:rPr lang="es-ES" sz="1200" b="1">
                          <a:solidFill>
                            <a:sysClr val="windowText" lastClr="000000"/>
                          </a:solidFill>
                          <a:effectLst/>
                        </a:rPr>
                        <a:t> </a:t>
                      </a:r>
                      <a:endParaRPr lang="es-EC" sz="1200" b="1">
                        <a:solidFill>
                          <a:sysClr val="windowText" lastClr="000000"/>
                        </a:solidFill>
                        <a:effectLst/>
                        <a:latin typeface="Calibri" panose="020F0502020204030204" pitchFamily="34" charset="0"/>
                        <a:ea typeface="Calibri" panose="020F0502020204030204" pitchFamily="34" charset="0"/>
                      </a:endParaRPr>
                    </a:p>
                  </a:txBody>
                  <a:tcPr marL="14128" marR="14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Bef>
                          <a:spcPts val="600"/>
                        </a:spcBef>
                        <a:spcAft>
                          <a:spcPts val="600"/>
                        </a:spcAft>
                      </a:pPr>
                      <a:r>
                        <a:rPr lang="es-ES" sz="1200">
                          <a:solidFill>
                            <a:sysClr val="windowText" lastClr="000000"/>
                          </a:solidFill>
                          <a:effectLst/>
                        </a:rPr>
                        <a:t>Implementar programas alineados al pensum académico en el que se establezca un “Desarrollo de una mentalidad de crecimiento". </a:t>
                      </a:r>
                      <a:endParaRPr lang="es-EC" sz="1200">
                        <a:solidFill>
                          <a:sysClr val="windowText" lastClr="000000"/>
                        </a:solidFill>
                        <a:effectLst/>
                        <a:latin typeface="Calibri" panose="020F0502020204030204" pitchFamily="34" charset="0"/>
                        <a:ea typeface="Calibri" panose="020F0502020204030204" pitchFamily="34" charset="0"/>
                      </a:endParaRPr>
                    </a:p>
                  </a:txBody>
                  <a:tcPr marL="14128" marR="14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Bef>
                          <a:spcPts val="600"/>
                        </a:spcBef>
                        <a:spcAft>
                          <a:spcPts val="600"/>
                        </a:spcAft>
                      </a:pPr>
                      <a:r>
                        <a:rPr lang="es-ES" sz="1200">
                          <a:solidFill>
                            <a:sysClr val="windowText" lastClr="000000"/>
                          </a:solidFill>
                          <a:effectLst/>
                        </a:rPr>
                        <a:t>Nuestras vidas pueden salirse de control bastante rápido si no estamos al tanto de cómo y bajo qué circunstancias se activa nuestra naturaleza emocional.</a:t>
                      </a:r>
                      <a:endParaRPr lang="es-EC" sz="1200">
                        <a:solidFill>
                          <a:sysClr val="windowText" lastClr="000000"/>
                        </a:solidFill>
                        <a:effectLst/>
                        <a:latin typeface="Calibri" panose="020F0502020204030204" pitchFamily="34" charset="0"/>
                        <a:ea typeface="Calibri" panose="020F0502020204030204" pitchFamily="34" charset="0"/>
                      </a:endParaRPr>
                    </a:p>
                  </a:txBody>
                  <a:tcPr marL="14128" marR="14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Bef>
                          <a:spcPts val="600"/>
                        </a:spcBef>
                        <a:spcAft>
                          <a:spcPts val="600"/>
                        </a:spcAft>
                      </a:pPr>
                      <a:r>
                        <a:rPr lang="es-ES" sz="1200">
                          <a:solidFill>
                            <a:sysClr val="windowText" lastClr="000000"/>
                          </a:solidFill>
                          <a:effectLst/>
                        </a:rPr>
                        <a:t>Formación</a:t>
                      </a:r>
                      <a:endParaRPr lang="es-EC" sz="1200">
                        <a:solidFill>
                          <a:sysClr val="windowText" lastClr="000000"/>
                        </a:solidFill>
                        <a:effectLst/>
                      </a:endParaRPr>
                    </a:p>
                    <a:p>
                      <a:pPr>
                        <a:lnSpc>
                          <a:spcPct val="115000"/>
                        </a:lnSpc>
                        <a:spcBef>
                          <a:spcPts val="600"/>
                        </a:spcBef>
                        <a:spcAft>
                          <a:spcPts val="600"/>
                        </a:spcAft>
                      </a:pPr>
                      <a:r>
                        <a:rPr lang="es-ES" sz="1200">
                          <a:solidFill>
                            <a:sysClr val="windowText" lastClr="000000"/>
                          </a:solidFill>
                          <a:effectLst/>
                        </a:rPr>
                        <a:t>Instrucción</a:t>
                      </a:r>
                      <a:endParaRPr lang="es-EC" sz="1200">
                        <a:solidFill>
                          <a:sysClr val="windowText" lastClr="000000"/>
                        </a:solidFill>
                        <a:effectLst/>
                      </a:endParaRPr>
                    </a:p>
                    <a:p>
                      <a:pPr>
                        <a:lnSpc>
                          <a:spcPct val="115000"/>
                        </a:lnSpc>
                        <a:spcBef>
                          <a:spcPts val="600"/>
                        </a:spcBef>
                        <a:spcAft>
                          <a:spcPts val="600"/>
                        </a:spcAft>
                      </a:pPr>
                      <a:r>
                        <a:rPr lang="es-ES" sz="1200">
                          <a:solidFill>
                            <a:sysClr val="windowText" lastClr="000000"/>
                          </a:solidFill>
                          <a:effectLst/>
                        </a:rPr>
                        <a:t>Entrenamiento</a:t>
                      </a:r>
                      <a:endParaRPr lang="es-EC" sz="1200">
                        <a:solidFill>
                          <a:sysClr val="windowText" lastClr="000000"/>
                        </a:solidFill>
                        <a:effectLst/>
                        <a:latin typeface="Calibri" panose="020F0502020204030204" pitchFamily="34" charset="0"/>
                        <a:ea typeface="Calibri" panose="020F0502020204030204" pitchFamily="34" charset="0"/>
                      </a:endParaRPr>
                    </a:p>
                  </a:txBody>
                  <a:tcPr marL="14128" marR="14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Bef>
                          <a:spcPts val="600"/>
                        </a:spcBef>
                        <a:spcAft>
                          <a:spcPts val="600"/>
                        </a:spcAft>
                      </a:pPr>
                      <a:r>
                        <a:rPr lang="es-ES" sz="1200" dirty="0">
                          <a:solidFill>
                            <a:sysClr val="windowText" lastClr="000000"/>
                          </a:solidFill>
                          <a:effectLst/>
                        </a:rPr>
                        <a:t>Dirección de Sanidad FAE.</a:t>
                      </a:r>
                      <a:endParaRPr lang="es-EC" sz="1200" dirty="0">
                        <a:solidFill>
                          <a:sysClr val="windowText" lastClr="000000"/>
                        </a:solidFill>
                        <a:effectLst/>
                      </a:endParaRPr>
                    </a:p>
                    <a:p>
                      <a:pPr>
                        <a:lnSpc>
                          <a:spcPct val="115000"/>
                        </a:lnSpc>
                        <a:spcBef>
                          <a:spcPts val="600"/>
                        </a:spcBef>
                        <a:spcAft>
                          <a:spcPts val="600"/>
                        </a:spcAft>
                      </a:pPr>
                      <a:r>
                        <a:rPr lang="es-ES" sz="1200" dirty="0">
                          <a:solidFill>
                            <a:sysClr val="windowText" lastClr="000000"/>
                          </a:solidFill>
                          <a:effectLst/>
                        </a:rPr>
                        <a:t>Grupo de Entrenamiento Aéreo</a:t>
                      </a:r>
                      <a:endParaRPr lang="es-EC" sz="1200" dirty="0">
                        <a:solidFill>
                          <a:sysClr val="windowText" lastClr="000000"/>
                        </a:solidFill>
                        <a:effectLst/>
                      </a:endParaRPr>
                    </a:p>
                    <a:p>
                      <a:pPr>
                        <a:lnSpc>
                          <a:spcPct val="115000"/>
                        </a:lnSpc>
                        <a:spcBef>
                          <a:spcPts val="600"/>
                        </a:spcBef>
                        <a:spcAft>
                          <a:spcPts val="600"/>
                        </a:spcAft>
                      </a:pPr>
                      <a:r>
                        <a:rPr lang="es-ES" sz="1200" dirty="0">
                          <a:solidFill>
                            <a:sysClr val="windowText" lastClr="000000"/>
                          </a:solidFill>
                          <a:effectLst/>
                        </a:rPr>
                        <a:t>Escuadrones de vuelo</a:t>
                      </a:r>
                      <a:endParaRPr lang="es-EC" sz="1200" dirty="0">
                        <a:solidFill>
                          <a:sysClr val="windowText" lastClr="000000"/>
                        </a:solidFill>
                        <a:effectLst/>
                        <a:latin typeface="Calibri" panose="020F0502020204030204" pitchFamily="34" charset="0"/>
                        <a:ea typeface="Calibri" panose="020F0502020204030204" pitchFamily="34" charset="0"/>
                      </a:endParaRPr>
                    </a:p>
                  </a:txBody>
                  <a:tcPr marL="14128" marR="14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40933084"/>
                  </a:ext>
                </a:extLst>
              </a:tr>
              <a:tr h="380246">
                <a:tc>
                  <a:txBody>
                    <a:bodyPr/>
                    <a:lstStyle/>
                    <a:p>
                      <a:pPr>
                        <a:lnSpc>
                          <a:spcPct val="115000"/>
                        </a:lnSpc>
                        <a:spcBef>
                          <a:spcPts val="600"/>
                        </a:spcBef>
                        <a:spcAft>
                          <a:spcPts val="600"/>
                        </a:spcAft>
                      </a:pPr>
                      <a:r>
                        <a:rPr lang="es-ES" sz="1200">
                          <a:solidFill>
                            <a:sysClr val="windowText" lastClr="000000"/>
                          </a:solidFill>
                          <a:effectLst/>
                        </a:rPr>
                        <a:t>Inteligencia emocional</a:t>
                      </a:r>
                      <a:endParaRPr lang="es-EC" sz="1200">
                        <a:solidFill>
                          <a:sysClr val="windowText" lastClr="000000"/>
                        </a:solidFill>
                        <a:effectLst/>
                        <a:latin typeface="Calibri" panose="020F0502020204030204" pitchFamily="34" charset="0"/>
                        <a:ea typeface="Calibri" panose="020F0502020204030204" pitchFamily="34" charset="0"/>
                      </a:endParaRPr>
                    </a:p>
                  </a:txBody>
                  <a:tcPr marL="14128" marR="14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Bef>
                          <a:spcPts val="600"/>
                        </a:spcBef>
                        <a:spcAft>
                          <a:spcPts val="600"/>
                        </a:spcAft>
                      </a:pPr>
                      <a:r>
                        <a:rPr lang="es-ES" sz="1200">
                          <a:solidFill>
                            <a:sysClr val="windowText" lastClr="000000"/>
                          </a:solidFill>
                          <a:effectLst/>
                        </a:rPr>
                        <a:t>Autorregulación (Autocontrol)</a:t>
                      </a:r>
                      <a:endParaRPr lang="es-EC" sz="1200">
                        <a:solidFill>
                          <a:sysClr val="windowText" lastClr="000000"/>
                        </a:solidFill>
                        <a:effectLst/>
                        <a:latin typeface="Calibri" panose="020F0502020204030204" pitchFamily="34" charset="0"/>
                        <a:ea typeface="Calibri" panose="020F0502020204030204" pitchFamily="34" charset="0"/>
                      </a:endParaRPr>
                    </a:p>
                  </a:txBody>
                  <a:tcPr marL="14128" marR="14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Bef>
                          <a:spcPts val="600"/>
                        </a:spcBef>
                        <a:spcAft>
                          <a:spcPts val="600"/>
                        </a:spcAft>
                      </a:pPr>
                      <a:r>
                        <a:rPr lang="es-ES" sz="1200" dirty="0">
                          <a:solidFill>
                            <a:sysClr val="windowText" lastClr="000000"/>
                          </a:solidFill>
                          <a:effectLst/>
                        </a:rPr>
                        <a:t>El autocontrol es la facultad para dominar nuestras acciones o pensamientos cotidianos. </a:t>
                      </a:r>
                      <a:endParaRPr lang="es-EC" sz="1200" dirty="0">
                        <a:solidFill>
                          <a:sysClr val="windowText" lastClr="000000"/>
                        </a:solidFill>
                        <a:effectLst/>
                        <a:latin typeface="Calibri" panose="020F0502020204030204" pitchFamily="34" charset="0"/>
                        <a:ea typeface="Calibri" panose="020F0502020204030204" pitchFamily="34" charset="0"/>
                      </a:endParaRPr>
                    </a:p>
                  </a:txBody>
                  <a:tcPr marL="14128" marR="14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Bef>
                          <a:spcPts val="600"/>
                        </a:spcBef>
                        <a:spcAft>
                          <a:spcPts val="600"/>
                        </a:spcAft>
                      </a:pPr>
                      <a:r>
                        <a:rPr lang="es-ES" sz="1200" b="1">
                          <a:solidFill>
                            <a:sysClr val="windowText" lastClr="000000"/>
                          </a:solidFill>
                          <a:effectLst/>
                        </a:rPr>
                        <a:t>X</a:t>
                      </a:r>
                      <a:endParaRPr lang="es-EC" sz="1200" b="1">
                        <a:solidFill>
                          <a:sysClr val="windowText" lastClr="000000"/>
                        </a:solidFill>
                        <a:effectLst/>
                        <a:latin typeface="Calibri" panose="020F0502020204030204" pitchFamily="34" charset="0"/>
                        <a:ea typeface="Calibri" panose="020F0502020204030204" pitchFamily="34" charset="0"/>
                      </a:endParaRPr>
                    </a:p>
                  </a:txBody>
                  <a:tcPr marL="14128" marR="14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Bef>
                          <a:spcPts val="600"/>
                        </a:spcBef>
                        <a:spcAft>
                          <a:spcPts val="600"/>
                        </a:spcAft>
                      </a:pPr>
                      <a:r>
                        <a:rPr lang="es-ES" sz="1200" b="1">
                          <a:solidFill>
                            <a:sysClr val="windowText" lastClr="000000"/>
                          </a:solidFill>
                          <a:effectLst/>
                        </a:rPr>
                        <a:t> </a:t>
                      </a:r>
                      <a:endParaRPr lang="es-EC" sz="1200" b="1">
                        <a:solidFill>
                          <a:sysClr val="windowText" lastClr="000000"/>
                        </a:solidFill>
                        <a:effectLst/>
                        <a:latin typeface="Calibri" panose="020F0502020204030204" pitchFamily="34" charset="0"/>
                        <a:ea typeface="Calibri" panose="020F0502020204030204" pitchFamily="34" charset="0"/>
                      </a:endParaRPr>
                    </a:p>
                  </a:txBody>
                  <a:tcPr marL="14128" marR="14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Bef>
                          <a:spcPts val="600"/>
                        </a:spcBef>
                        <a:spcAft>
                          <a:spcPts val="600"/>
                        </a:spcAft>
                      </a:pPr>
                      <a:r>
                        <a:rPr lang="es-ES" sz="1200" b="1">
                          <a:solidFill>
                            <a:sysClr val="windowText" lastClr="000000"/>
                          </a:solidFill>
                          <a:effectLst/>
                        </a:rPr>
                        <a:t> </a:t>
                      </a:r>
                      <a:endParaRPr lang="es-EC" sz="1200" b="1">
                        <a:solidFill>
                          <a:sysClr val="windowText" lastClr="000000"/>
                        </a:solidFill>
                        <a:effectLst/>
                        <a:latin typeface="Calibri" panose="020F0502020204030204" pitchFamily="34" charset="0"/>
                        <a:ea typeface="Calibri" panose="020F0502020204030204" pitchFamily="34" charset="0"/>
                      </a:endParaRPr>
                    </a:p>
                  </a:txBody>
                  <a:tcPr marL="14128" marR="14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Bef>
                          <a:spcPts val="600"/>
                        </a:spcBef>
                        <a:spcAft>
                          <a:spcPts val="600"/>
                        </a:spcAft>
                      </a:pPr>
                      <a:r>
                        <a:rPr lang="es-ES" sz="1200" dirty="0">
                          <a:solidFill>
                            <a:sysClr val="windowText" lastClr="000000"/>
                          </a:solidFill>
                          <a:effectLst/>
                        </a:rPr>
                        <a:t>Implementar dinámicas de autocontrol, frente a situaciones simuladas de fallas en vuelo o emergencias a nivel individual y grupal, relacionadas a la toma de decisiones.</a:t>
                      </a:r>
                      <a:endParaRPr lang="es-EC" sz="1200" dirty="0">
                        <a:solidFill>
                          <a:sysClr val="windowText" lastClr="000000"/>
                        </a:solidFill>
                        <a:effectLst/>
                        <a:latin typeface="Calibri" panose="020F0502020204030204" pitchFamily="34" charset="0"/>
                        <a:ea typeface="Calibri" panose="020F0502020204030204" pitchFamily="34" charset="0"/>
                      </a:endParaRPr>
                    </a:p>
                  </a:txBody>
                  <a:tcPr marL="14128" marR="14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Bef>
                          <a:spcPts val="600"/>
                        </a:spcBef>
                        <a:spcAft>
                          <a:spcPts val="600"/>
                        </a:spcAft>
                      </a:pPr>
                      <a:r>
                        <a:rPr lang="es-ES" sz="1200" dirty="0">
                          <a:solidFill>
                            <a:sysClr val="windowText" lastClr="000000"/>
                          </a:solidFill>
                          <a:effectLst/>
                        </a:rPr>
                        <a:t>El psicólogo conductual F. B. Skinner (1953) defendió que el autocontrol se refiere a conducta y se dará cuando la persona reciba consecuencias aversivas y consecuencias positivas por un mismo comportamiento.</a:t>
                      </a:r>
                      <a:endParaRPr lang="es-EC" sz="1200" dirty="0">
                        <a:solidFill>
                          <a:sysClr val="windowText" lastClr="000000"/>
                        </a:solidFill>
                        <a:effectLst/>
                        <a:latin typeface="Calibri" panose="020F0502020204030204" pitchFamily="34" charset="0"/>
                        <a:ea typeface="Calibri" panose="020F0502020204030204" pitchFamily="34" charset="0"/>
                      </a:endParaRPr>
                    </a:p>
                  </a:txBody>
                  <a:tcPr marL="14128" marR="14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Bef>
                          <a:spcPts val="600"/>
                        </a:spcBef>
                        <a:spcAft>
                          <a:spcPts val="600"/>
                        </a:spcAft>
                      </a:pPr>
                      <a:r>
                        <a:rPr lang="es-ES" sz="1200">
                          <a:solidFill>
                            <a:sysClr val="windowText" lastClr="000000"/>
                          </a:solidFill>
                          <a:effectLst/>
                        </a:rPr>
                        <a:t>Formación</a:t>
                      </a:r>
                      <a:endParaRPr lang="es-EC" sz="1200">
                        <a:solidFill>
                          <a:sysClr val="windowText" lastClr="000000"/>
                        </a:solidFill>
                        <a:effectLst/>
                      </a:endParaRPr>
                    </a:p>
                    <a:p>
                      <a:pPr>
                        <a:lnSpc>
                          <a:spcPct val="115000"/>
                        </a:lnSpc>
                        <a:spcBef>
                          <a:spcPts val="600"/>
                        </a:spcBef>
                        <a:spcAft>
                          <a:spcPts val="600"/>
                        </a:spcAft>
                      </a:pPr>
                      <a:r>
                        <a:rPr lang="es-ES" sz="1200">
                          <a:solidFill>
                            <a:sysClr val="windowText" lastClr="000000"/>
                          </a:solidFill>
                          <a:effectLst/>
                        </a:rPr>
                        <a:t>Instrucción</a:t>
                      </a:r>
                      <a:endParaRPr lang="es-EC" sz="1200">
                        <a:solidFill>
                          <a:sysClr val="windowText" lastClr="000000"/>
                        </a:solidFill>
                        <a:effectLst/>
                      </a:endParaRPr>
                    </a:p>
                    <a:p>
                      <a:pPr>
                        <a:lnSpc>
                          <a:spcPct val="115000"/>
                        </a:lnSpc>
                        <a:spcBef>
                          <a:spcPts val="600"/>
                        </a:spcBef>
                        <a:spcAft>
                          <a:spcPts val="600"/>
                        </a:spcAft>
                      </a:pPr>
                      <a:r>
                        <a:rPr lang="es-ES" sz="1200">
                          <a:solidFill>
                            <a:sysClr val="windowText" lastClr="000000"/>
                          </a:solidFill>
                          <a:effectLst/>
                        </a:rPr>
                        <a:t>Entrenamiento</a:t>
                      </a:r>
                      <a:endParaRPr lang="es-EC" sz="1200">
                        <a:solidFill>
                          <a:sysClr val="windowText" lastClr="000000"/>
                        </a:solidFill>
                        <a:effectLst/>
                        <a:latin typeface="Calibri" panose="020F0502020204030204" pitchFamily="34" charset="0"/>
                        <a:ea typeface="Calibri" panose="020F0502020204030204" pitchFamily="34" charset="0"/>
                      </a:endParaRPr>
                    </a:p>
                  </a:txBody>
                  <a:tcPr marL="14128" marR="14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Bef>
                          <a:spcPts val="600"/>
                        </a:spcBef>
                        <a:spcAft>
                          <a:spcPts val="600"/>
                        </a:spcAft>
                      </a:pPr>
                      <a:r>
                        <a:rPr lang="es-ES" sz="1200" dirty="0">
                          <a:solidFill>
                            <a:sysClr val="windowText" lastClr="000000"/>
                          </a:solidFill>
                          <a:effectLst/>
                        </a:rPr>
                        <a:t>Dirección de Sanidad FAE.</a:t>
                      </a:r>
                      <a:endParaRPr lang="es-EC" sz="1200" dirty="0">
                        <a:solidFill>
                          <a:sysClr val="windowText" lastClr="000000"/>
                        </a:solidFill>
                        <a:effectLst/>
                      </a:endParaRPr>
                    </a:p>
                    <a:p>
                      <a:pPr>
                        <a:lnSpc>
                          <a:spcPct val="115000"/>
                        </a:lnSpc>
                        <a:spcBef>
                          <a:spcPts val="600"/>
                        </a:spcBef>
                        <a:spcAft>
                          <a:spcPts val="600"/>
                        </a:spcAft>
                      </a:pPr>
                      <a:r>
                        <a:rPr lang="es-ES" sz="1200" dirty="0">
                          <a:solidFill>
                            <a:sysClr val="windowText" lastClr="000000"/>
                          </a:solidFill>
                          <a:effectLst/>
                        </a:rPr>
                        <a:t>Grupo de Entrenamiento Aéreo</a:t>
                      </a:r>
                      <a:endParaRPr lang="es-EC" sz="1200" dirty="0">
                        <a:solidFill>
                          <a:sysClr val="windowText" lastClr="000000"/>
                        </a:solidFill>
                        <a:effectLst/>
                      </a:endParaRPr>
                    </a:p>
                    <a:p>
                      <a:pPr>
                        <a:lnSpc>
                          <a:spcPct val="115000"/>
                        </a:lnSpc>
                        <a:spcBef>
                          <a:spcPts val="600"/>
                        </a:spcBef>
                        <a:spcAft>
                          <a:spcPts val="600"/>
                        </a:spcAft>
                      </a:pPr>
                      <a:r>
                        <a:rPr lang="es-ES" sz="1200" dirty="0">
                          <a:solidFill>
                            <a:sysClr val="windowText" lastClr="000000"/>
                          </a:solidFill>
                          <a:effectLst/>
                        </a:rPr>
                        <a:t>Escuadrones de vuelo</a:t>
                      </a:r>
                      <a:endParaRPr lang="es-EC" sz="1200" dirty="0">
                        <a:solidFill>
                          <a:sysClr val="windowText" lastClr="000000"/>
                        </a:solidFill>
                        <a:effectLst/>
                        <a:latin typeface="Calibri" panose="020F0502020204030204" pitchFamily="34" charset="0"/>
                        <a:ea typeface="Calibri" panose="020F0502020204030204" pitchFamily="34" charset="0"/>
                      </a:endParaRPr>
                    </a:p>
                  </a:txBody>
                  <a:tcPr marL="14128" marR="14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92345001"/>
                  </a:ext>
                </a:extLst>
              </a:tr>
              <a:tr h="404692">
                <a:tc>
                  <a:txBody>
                    <a:bodyPr/>
                    <a:lstStyle/>
                    <a:p>
                      <a:pPr>
                        <a:lnSpc>
                          <a:spcPct val="115000"/>
                        </a:lnSpc>
                        <a:spcBef>
                          <a:spcPts val="600"/>
                        </a:spcBef>
                        <a:spcAft>
                          <a:spcPts val="600"/>
                        </a:spcAft>
                      </a:pPr>
                      <a:r>
                        <a:rPr lang="es-ES" sz="1200">
                          <a:solidFill>
                            <a:sysClr val="windowText" lastClr="000000"/>
                          </a:solidFill>
                          <a:effectLst/>
                        </a:rPr>
                        <a:t>Inteligencia emocional</a:t>
                      </a:r>
                      <a:endParaRPr lang="es-EC" sz="1200">
                        <a:solidFill>
                          <a:sysClr val="windowText" lastClr="000000"/>
                        </a:solidFill>
                        <a:effectLst/>
                        <a:latin typeface="Calibri" panose="020F0502020204030204" pitchFamily="34" charset="0"/>
                        <a:ea typeface="Calibri" panose="020F0502020204030204" pitchFamily="34" charset="0"/>
                      </a:endParaRPr>
                    </a:p>
                  </a:txBody>
                  <a:tcPr marL="14128" marR="14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Bef>
                          <a:spcPts val="600"/>
                        </a:spcBef>
                        <a:spcAft>
                          <a:spcPts val="600"/>
                        </a:spcAft>
                      </a:pPr>
                      <a:r>
                        <a:rPr lang="es-ES" sz="1200">
                          <a:solidFill>
                            <a:sysClr val="windowText" lastClr="000000"/>
                          </a:solidFill>
                          <a:effectLst/>
                        </a:rPr>
                        <a:t>Motivación</a:t>
                      </a:r>
                      <a:endParaRPr lang="es-EC" sz="1200">
                        <a:solidFill>
                          <a:sysClr val="windowText" lastClr="000000"/>
                        </a:solidFill>
                        <a:effectLst/>
                        <a:latin typeface="Calibri" panose="020F0502020204030204" pitchFamily="34" charset="0"/>
                        <a:ea typeface="Calibri" panose="020F0502020204030204" pitchFamily="34" charset="0"/>
                      </a:endParaRPr>
                    </a:p>
                  </a:txBody>
                  <a:tcPr marL="14128" marR="14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Bef>
                          <a:spcPts val="600"/>
                        </a:spcBef>
                        <a:spcAft>
                          <a:spcPts val="600"/>
                        </a:spcAft>
                      </a:pPr>
                      <a:r>
                        <a:rPr lang="es-ES" sz="1200">
                          <a:solidFill>
                            <a:sysClr val="windowText" lastClr="000000"/>
                          </a:solidFill>
                          <a:effectLst/>
                        </a:rPr>
                        <a:t>La motivación es la voluntad y determinación que impulsa a la persona a mantener un comportamiento y realizar determinadas acciones para alcanzar un determinado objetivo.</a:t>
                      </a:r>
                      <a:endParaRPr lang="es-EC" sz="1200">
                        <a:solidFill>
                          <a:sysClr val="windowText" lastClr="000000"/>
                        </a:solidFill>
                        <a:effectLst/>
                        <a:latin typeface="Calibri" panose="020F0502020204030204" pitchFamily="34" charset="0"/>
                        <a:ea typeface="Calibri" panose="020F0502020204030204" pitchFamily="34" charset="0"/>
                      </a:endParaRPr>
                    </a:p>
                  </a:txBody>
                  <a:tcPr marL="14128" marR="14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Bef>
                          <a:spcPts val="600"/>
                        </a:spcBef>
                        <a:spcAft>
                          <a:spcPts val="600"/>
                        </a:spcAft>
                      </a:pPr>
                      <a:r>
                        <a:rPr lang="es-ES" sz="1200" b="1">
                          <a:solidFill>
                            <a:sysClr val="windowText" lastClr="000000"/>
                          </a:solidFill>
                          <a:effectLst/>
                        </a:rPr>
                        <a:t>X</a:t>
                      </a:r>
                      <a:endParaRPr lang="es-EC" sz="1200" b="1">
                        <a:solidFill>
                          <a:sysClr val="windowText" lastClr="000000"/>
                        </a:solidFill>
                        <a:effectLst/>
                        <a:latin typeface="Calibri" panose="020F0502020204030204" pitchFamily="34" charset="0"/>
                        <a:ea typeface="Calibri" panose="020F0502020204030204" pitchFamily="34" charset="0"/>
                      </a:endParaRPr>
                    </a:p>
                  </a:txBody>
                  <a:tcPr marL="14128" marR="14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Bef>
                          <a:spcPts val="600"/>
                        </a:spcBef>
                        <a:spcAft>
                          <a:spcPts val="600"/>
                        </a:spcAft>
                      </a:pPr>
                      <a:r>
                        <a:rPr lang="es-ES" sz="1200" b="1">
                          <a:solidFill>
                            <a:sysClr val="windowText" lastClr="000000"/>
                          </a:solidFill>
                          <a:effectLst/>
                        </a:rPr>
                        <a:t> </a:t>
                      </a:r>
                      <a:endParaRPr lang="es-EC" sz="1200" b="1">
                        <a:solidFill>
                          <a:sysClr val="windowText" lastClr="000000"/>
                        </a:solidFill>
                        <a:effectLst/>
                        <a:latin typeface="Calibri" panose="020F0502020204030204" pitchFamily="34" charset="0"/>
                        <a:ea typeface="Calibri" panose="020F0502020204030204" pitchFamily="34" charset="0"/>
                      </a:endParaRPr>
                    </a:p>
                  </a:txBody>
                  <a:tcPr marL="14128" marR="14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Bef>
                          <a:spcPts val="600"/>
                        </a:spcBef>
                        <a:spcAft>
                          <a:spcPts val="600"/>
                        </a:spcAft>
                      </a:pPr>
                      <a:r>
                        <a:rPr lang="es-ES" sz="1200" b="1" dirty="0">
                          <a:solidFill>
                            <a:sysClr val="windowText" lastClr="000000"/>
                          </a:solidFill>
                          <a:effectLst/>
                        </a:rPr>
                        <a:t> </a:t>
                      </a:r>
                      <a:endParaRPr lang="es-EC" sz="1200" b="1" dirty="0">
                        <a:solidFill>
                          <a:sysClr val="windowText" lastClr="000000"/>
                        </a:solidFill>
                        <a:effectLst/>
                        <a:latin typeface="Calibri" panose="020F0502020204030204" pitchFamily="34" charset="0"/>
                        <a:ea typeface="Calibri" panose="020F0502020204030204" pitchFamily="34" charset="0"/>
                      </a:endParaRPr>
                    </a:p>
                  </a:txBody>
                  <a:tcPr marL="14128" marR="14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Bef>
                          <a:spcPts val="600"/>
                        </a:spcBef>
                        <a:spcAft>
                          <a:spcPts val="600"/>
                        </a:spcAft>
                      </a:pPr>
                      <a:r>
                        <a:rPr lang="es-ES" sz="1200">
                          <a:solidFill>
                            <a:sysClr val="windowText" lastClr="000000"/>
                          </a:solidFill>
                          <a:effectLst/>
                        </a:rPr>
                        <a:t>Implementar reconocimientos NO económicos y mejorar la relación laboral dentro de los escuadrones de vuelo.</a:t>
                      </a:r>
                      <a:endParaRPr lang="es-EC" sz="1200">
                        <a:solidFill>
                          <a:sysClr val="windowText" lastClr="000000"/>
                        </a:solidFill>
                        <a:effectLst/>
                        <a:latin typeface="Calibri" panose="020F0502020204030204" pitchFamily="34" charset="0"/>
                        <a:ea typeface="Calibri" panose="020F0502020204030204" pitchFamily="34" charset="0"/>
                      </a:endParaRPr>
                    </a:p>
                  </a:txBody>
                  <a:tcPr marL="14128" marR="14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Bef>
                          <a:spcPts val="600"/>
                        </a:spcBef>
                        <a:spcAft>
                          <a:spcPts val="600"/>
                        </a:spcAft>
                      </a:pPr>
                      <a:r>
                        <a:rPr lang="es-ES" sz="1200" dirty="0">
                          <a:solidFill>
                            <a:sysClr val="windowText" lastClr="000000"/>
                          </a:solidFill>
                          <a:effectLst/>
                        </a:rPr>
                        <a:t>McClelland se dio cuenta que personas buscan el éxito debido a las recompensas externas, otros individuos sienten la necesidad de mejorar por el hecho de alcanzar un logro personal.</a:t>
                      </a:r>
                      <a:endParaRPr lang="es-EC" sz="1200" dirty="0">
                        <a:solidFill>
                          <a:sysClr val="windowText" lastClr="000000"/>
                        </a:solidFill>
                        <a:effectLst/>
                        <a:latin typeface="Calibri" panose="020F0502020204030204" pitchFamily="34" charset="0"/>
                        <a:ea typeface="Calibri" panose="020F0502020204030204" pitchFamily="34" charset="0"/>
                      </a:endParaRPr>
                    </a:p>
                  </a:txBody>
                  <a:tcPr marL="14128" marR="14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Bef>
                          <a:spcPts val="600"/>
                        </a:spcBef>
                        <a:spcAft>
                          <a:spcPts val="600"/>
                        </a:spcAft>
                      </a:pPr>
                      <a:r>
                        <a:rPr lang="es-ES" sz="1200" dirty="0">
                          <a:solidFill>
                            <a:sysClr val="windowText" lastClr="000000"/>
                          </a:solidFill>
                          <a:effectLst/>
                        </a:rPr>
                        <a:t>Formación</a:t>
                      </a:r>
                      <a:endParaRPr lang="es-EC" sz="1200" dirty="0">
                        <a:solidFill>
                          <a:sysClr val="windowText" lastClr="000000"/>
                        </a:solidFill>
                        <a:effectLst/>
                      </a:endParaRPr>
                    </a:p>
                    <a:p>
                      <a:pPr>
                        <a:lnSpc>
                          <a:spcPct val="115000"/>
                        </a:lnSpc>
                        <a:spcBef>
                          <a:spcPts val="600"/>
                        </a:spcBef>
                        <a:spcAft>
                          <a:spcPts val="600"/>
                        </a:spcAft>
                      </a:pPr>
                      <a:r>
                        <a:rPr lang="es-ES" sz="1200" dirty="0">
                          <a:solidFill>
                            <a:sysClr val="windowText" lastClr="000000"/>
                          </a:solidFill>
                          <a:effectLst/>
                        </a:rPr>
                        <a:t>Instrucción</a:t>
                      </a:r>
                      <a:endParaRPr lang="es-EC" sz="1200" dirty="0">
                        <a:solidFill>
                          <a:sysClr val="windowText" lastClr="000000"/>
                        </a:solidFill>
                        <a:effectLst/>
                      </a:endParaRPr>
                    </a:p>
                    <a:p>
                      <a:pPr>
                        <a:lnSpc>
                          <a:spcPct val="115000"/>
                        </a:lnSpc>
                        <a:spcBef>
                          <a:spcPts val="600"/>
                        </a:spcBef>
                        <a:spcAft>
                          <a:spcPts val="600"/>
                        </a:spcAft>
                      </a:pPr>
                      <a:r>
                        <a:rPr lang="es-ES" sz="1200" dirty="0">
                          <a:solidFill>
                            <a:sysClr val="windowText" lastClr="000000"/>
                          </a:solidFill>
                          <a:effectLst/>
                        </a:rPr>
                        <a:t>Entrenamiento</a:t>
                      </a:r>
                      <a:endParaRPr lang="es-EC" sz="1200" dirty="0">
                        <a:solidFill>
                          <a:sysClr val="windowText" lastClr="000000"/>
                        </a:solidFill>
                        <a:effectLst/>
                        <a:latin typeface="Calibri" panose="020F0502020204030204" pitchFamily="34" charset="0"/>
                        <a:ea typeface="Calibri" panose="020F0502020204030204" pitchFamily="34" charset="0"/>
                      </a:endParaRPr>
                    </a:p>
                  </a:txBody>
                  <a:tcPr marL="14128" marR="14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Bef>
                          <a:spcPts val="600"/>
                        </a:spcBef>
                        <a:spcAft>
                          <a:spcPts val="600"/>
                        </a:spcAft>
                      </a:pPr>
                      <a:r>
                        <a:rPr lang="es-ES" sz="1200" dirty="0">
                          <a:solidFill>
                            <a:sysClr val="windowText" lastClr="000000"/>
                          </a:solidFill>
                          <a:effectLst/>
                        </a:rPr>
                        <a:t>Dirección de Sanidad FAE.</a:t>
                      </a:r>
                      <a:endParaRPr lang="es-EC" sz="1200" dirty="0">
                        <a:solidFill>
                          <a:sysClr val="windowText" lastClr="000000"/>
                        </a:solidFill>
                        <a:effectLst/>
                      </a:endParaRPr>
                    </a:p>
                    <a:p>
                      <a:pPr>
                        <a:lnSpc>
                          <a:spcPct val="115000"/>
                        </a:lnSpc>
                        <a:spcBef>
                          <a:spcPts val="600"/>
                        </a:spcBef>
                        <a:spcAft>
                          <a:spcPts val="600"/>
                        </a:spcAft>
                      </a:pPr>
                      <a:r>
                        <a:rPr lang="es-ES" sz="1200" dirty="0">
                          <a:solidFill>
                            <a:sysClr val="windowText" lastClr="000000"/>
                          </a:solidFill>
                          <a:effectLst/>
                        </a:rPr>
                        <a:t>Grupo de Entrenamiento Aéreo.</a:t>
                      </a:r>
                      <a:endParaRPr lang="es-EC" sz="1200" dirty="0">
                        <a:solidFill>
                          <a:sysClr val="windowText" lastClr="000000"/>
                        </a:solidFill>
                        <a:effectLst/>
                      </a:endParaRPr>
                    </a:p>
                    <a:p>
                      <a:pPr>
                        <a:lnSpc>
                          <a:spcPct val="115000"/>
                        </a:lnSpc>
                        <a:spcBef>
                          <a:spcPts val="600"/>
                        </a:spcBef>
                        <a:spcAft>
                          <a:spcPts val="600"/>
                        </a:spcAft>
                      </a:pPr>
                      <a:r>
                        <a:rPr lang="es-ES" sz="1200" dirty="0">
                          <a:solidFill>
                            <a:sysClr val="windowText" lastClr="000000"/>
                          </a:solidFill>
                          <a:effectLst/>
                        </a:rPr>
                        <a:t>Escuadrones de vuelo</a:t>
                      </a:r>
                      <a:endParaRPr lang="es-EC" sz="1200" dirty="0">
                        <a:solidFill>
                          <a:sysClr val="windowText" lastClr="000000"/>
                        </a:solidFill>
                        <a:effectLst/>
                        <a:latin typeface="Calibri" panose="020F0502020204030204" pitchFamily="34" charset="0"/>
                        <a:ea typeface="Calibri" panose="020F0502020204030204" pitchFamily="34" charset="0"/>
                      </a:endParaRPr>
                    </a:p>
                  </a:txBody>
                  <a:tcPr marL="14128" marR="14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63649306"/>
                  </a:ext>
                </a:extLst>
              </a:tr>
            </a:tbl>
          </a:graphicData>
        </a:graphic>
      </p:graphicFrame>
    </p:spTree>
    <p:extLst>
      <p:ext uri="{BB962C8B-B14F-4D97-AF65-F5344CB8AC3E}">
        <p14:creationId xmlns:p14="http://schemas.microsoft.com/office/powerpoint/2010/main" val="18599688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56">
            <a:extLst>
              <a:ext uri="{FF2B5EF4-FFF2-40B4-BE49-F238E27FC236}">
                <a16:creationId xmlns:a16="http://schemas.microsoft.com/office/drawing/2014/main" id="{401130DB-D8E8-B288-E860-AA4078D71C36}"/>
              </a:ext>
            </a:extLst>
          </p:cNvPr>
          <p:cNvSpPr/>
          <p:nvPr/>
        </p:nvSpPr>
        <p:spPr>
          <a:xfrm>
            <a:off x="0" y="0"/>
            <a:ext cx="12189460" cy="619760"/>
          </a:xfrm>
          <a:prstGeom prst="rect">
            <a:avLst/>
          </a:prstGeom>
        </p:spPr>
        <p:txBody>
          <a:bodyPr/>
          <a:lstStyle/>
          <a:p>
            <a:pPr algn="r" fontAlgn="base">
              <a:spcBef>
                <a:spcPct val="0"/>
              </a:spcBef>
              <a:spcAft>
                <a:spcPct val="0"/>
              </a:spcAft>
            </a:pPr>
            <a:r>
              <a:rPr lang="es-ES" sz="3200" b="1" i="1" dirty="0">
                <a:solidFill>
                  <a:srgbClr val="002060"/>
                </a:solidFill>
                <a:effectLst>
                  <a:outerShdw blurRad="38100" dist="38100" dir="2700000" algn="tl">
                    <a:srgbClr val="C0C0C0"/>
                  </a:outerShdw>
                </a:effectLst>
                <a:latin typeface="+mj-lt"/>
                <a:ea typeface="+mj-ea"/>
                <a:cs typeface="+mj-cs"/>
              </a:rPr>
              <a:t>PLAN DE ACCIÓN </a:t>
            </a:r>
            <a:endParaRPr lang="es-EC" sz="3200" b="1" i="1" dirty="0">
              <a:solidFill>
                <a:srgbClr val="002060"/>
              </a:solidFill>
              <a:effectLst>
                <a:outerShdw blurRad="38100" dist="38100" dir="2700000" algn="tl">
                  <a:srgbClr val="C0C0C0"/>
                </a:outerShdw>
              </a:effectLst>
              <a:latin typeface="+mj-lt"/>
              <a:ea typeface="+mj-ea"/>
              <a:cs typeface="+mj-cs"/>
            </a:endParaRPr>
          </a:p>
        </p:txBody>
      </p:sp>
      <p:graphicFrame>
        <p:nvGraphicFramePr>
          <p:cNvPr id="2" name="Tabla 1">
            <a:extLst>
              <a:ext uri="{FF2B5EF4-FFF2-40B4-BE49-F238E27FC236}">
                <a16:creationId xmlns:a16="http://schemas.microsoft.com/office/drawing/2014/main" id="{9B257722-A66B-19EC-5E62-C1D52C989694}"/>
              </a:ext>
            </a:extLst>
          </p:cNvPr>
          <p:cNvGraphicFramePr>
            <a:graphicFrameLocks noGrp="1"/>
          </p:cNvGraphicFramePr>
          <p:nvPr>
            <p:extLst>
              <p:ext uri="{D42A27DB-BD31-4B8C-83A1-F6EECF244321}">
                <p14:modId xmlns:p14="http://schemas.microsoft.com/office/powerpoint/2010/main" val="1590923333"/>
              </p:ext>
            </p:extLst>
          </p:nvPr>
        </p:nvGraphicFramePr>
        <p:xfrm>
          <a:off x="167952" y="802817"/>
          <a:ext cx="11849875" cy="5187317"/>
        </p:xfrm>
        <a:graphic>
          <a:graphicData uri="http://schemas.openxmlformats.org/drawingml/2006/table">
            <a:tbl>
              <a:tblPr firstRow="1" firstCol="1" bandRow="1">
                <a:tableStyleId>{5C22544A-7EE6-4342-B048-85BDC9FD1C3A}</a:tableStyleId>
              </a:tblPr>
              <a:tblGrid>
                <a:gridCol w="1026667">
                  <a:extLst>
                    <a:ext uri="{9D8B030D-6E8A-4147-A177-3AD203B41FA5}">
                      <a16:colId xmlns:a16="http://schemas.microsoft.com/office/drawing/2014/main" val="1079176385"/>
                    </a:ext>
                  </a:extLst>
                </a:gridCol>
                <a:gridCol w="1209368">
                  <a:extLst>
                    <a:ext uri="{9D8B030D-6E8A-4147-A177-3AD203B41FA5}">
                      <a16:colId xmlns:a16="http://schemas.microsoft.com/office/drawing/2014/main" val="3143276849"/>
                    </a:ext>
                  </a:extLst>
                </a:gridCol>
                <a:gridCol w="1967988">
                  <a:extLst>
                    <a:ext uri="{9D8B030D-6E8A-4147-A177-3AD203B41FA5}">
                      <a16:colId xmlns:a16="http://schemas.microsoft.com/office/drawing/2014/main" val="1907329534"/>
                    </a:ext>
                  </a:extLst>
                </a:gridCol>
                <a:gridCol w="200025">
                  <a:extLst>
                    <a:ext uri="{9D8B030D-6E8A-4147-A177-3AD203B41FA5}">
                      <a16:colId xmlns:a16="http://schemas.microsoft.com/office/drawing/2014/main" val="2985491699"/>
                    </a:ext>
                  </a:extLst>
                </a:gridCol>
                <a:gridCol w="214313">
                  <a:extLst>
                    <a:ext uri="{9D8B030D-6E8A-4147-A177-3AD203B41FA5}">
                      <a16:colId xmlns:a16="http://schemas.microsoft.com/office/drawing/2014/main" val="141183177"/>
                    </a:ext>
                  </a:extLst>
                </a:gridCol>
                <a:gridCol w="228600">
                  <a:extLst>
                    <a:ext uri="{9D8B030D-6E8A-4147-A177-3AD203B41FA5}">
                      <a16:colId xmlns:a16="http://schemas.microsoft.com/office/drawing/2014/main" val="2277330962"/>
                    </a:ext>
                  </a:extLst>
                </a:gridCol>
                <a:gridCol w="2000250">
                  <a:extLst>
                    <a:ext uri="{9D8B030D-6E8A-4147-A177-3AD203B41FA5}">
                      <a16:colId xmlns:a16="http://schemas.microsoft.com/office/drawing/2014/main" val="1823544594"/>
                    </a:ext>
                  </a:extLst>
                </a:gridCol>
                <a:gridCol w="2291069">
                  <a:extLst>
                    <a:ext uri="{9D8B030D-6E8A-4147-A177-3AD203B41FA5}">
                      <a16:colId xmlns:a16="http://schemas.microsoft.com/office/drawing/2014/main" val="532770119"/>
                    </a:ext>
                  </a:extLst>
                </a:gridCol>
                <a:gridCol w="1095237">
                  <a:extLst>
                    <a:ext uri="{9D8B030D-6E8A-4147-A177-3AD203B41FA5}">
                      <a16:colId xmlns:a16="http://schemas.microsoft.com/office/drawing/2014/main" val="4146231601"/>
                    </a:ext>
                  </a:extLst>
                </a:gridCol>
                <a:gridCol w="1616358">
                  <a:extLst>
                    <a:ext uri="{9D8B030D-6E8A-4147-A177-3AD203B41FA5}">
                      <a16:colId xmlns:a16="http://schemas.microsoft.com/office/drawing/2014/main" val="2237995963"/>
                    </a:ext>
                  </a:extLst>
                </a:gridCol>
              </a:tblGrid>
              <a:tr h="112950">
                <a:tc rowSpan="2">
                  <a:txBody>
                    <a:bodyPr/>
                    <a:lstStyle/>
                    <a:p>
                      <a:pPr algn="ctr">
                        <a:lnSpc>
                          <a:spcPct val="115000"/>
                        </a:lnSpc>
                        <a:spcBef>
                          <a:spcPts val="600"/>
                        </a:spcBef>
                        <a:spcAft>
                          <a:spcPts val="600"/>
                        </a:spcAft>
                      </a:pPr>
                      <a:r>
                        <a:rPr lang="es-ES" sz="1200" dirty="0">
                          <a:solidFill>
                            <a:sysClr val="windowText" lastClr="000000"/>
                          </a:solidFill>
                          <a:effectLst/>
                        </a:rPr>
                        <a:t>Variable</a:t>
                      </a:r>
                      <a:endParaRPr lang="es-EC" sz="1200" dirty="0">
                        <a:solidFill>
                          <a:sysClr val="windowText" lastClr="000000"/>
                        </a:solidFill>
                        <a:effectLst/>
                        <a:latin typeface="Calibri" panose="020F0502020204030204" pitchFamily="34" charset="0"/>
                        <a:ea typeface="Calibri" panose="020F0502020204030204" pitchFamily="34" charset="0"/>
                      </a:endParaRPr>
                    </a:p>
                  </a:txBody>
                  <a:tcPr marL="14128" marR="14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lnSpc>
                          <a:spcPct val="115000"/>
                        </a:lnSpc>
                        <a:spcBef>
                          <a:spcPts val="600"/>
                        </a:spcBef>
                        <a:spcAft>
                          <a:spcPts val="600"/>
                        </a:spcAft>
                      </a:pPr>
                      <a:r>
                        <a:rPr lang="es-ES" sz="1200">
                          <a:solidFill>
                            <a:sysClr val="windowText" lastClr="000000"/>
                          </a:solidFill>
                          <a:effectLst/>
                        </a:rPr>
                        <a:t>Dimensión</a:t>
                      </a:r>
                      <a:endParaRPr lang="es-EC" sz="1200">
                        <a:solidFill>
                          <a:sysClr val="windowText" lastClr="000000"/>
                        </a:solidFill>
                        <a:effectLst/>
                        <a:latin typeface="Calibri" panose="020F0502020204030204" pitchFamily="34" charset="0"/>
                        <a:ea typeface="Calibri" panose="020F0502020204030204" pitchFamily="34" charset="0"/>
                      </a:endParaRPr>
                    </a:p>
                  </a:txBody>
                  <a:tcPr marL="14128" marR="14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lnSpc>
                          <a:spcPct val="115000"/>
                        </a:lnSpc>
                        <a:spcBef>
                          <a:spcPts val="600"/>
                        </a:spcBef>
                        <a:spcAft>
                          <a:spcPts val="600"/>
                        </a:spcAft>
                      </a:pPr>
                      <a:r>
                        <a:rPr lang="es-ES" sz="1200" dirty="0">
                          <a:solidFill>
                            <a:sysClr val="windowText" lastClr="000000"/>
                          </a:solidFill>
                          <a:effectLst/>
                        </a:rPr>
                        <a:t>Diagnóstico</a:t>
                      </a:r>
                      <a:endParaRPr lang="es-EC" sz="1200" dirty="0">
                        <a:solidFill>
                          <a:sysClr val="windowText" lastClr="000000"/>
                        </a:solidFill>
                        <a:effectLst/>
                        <a:latin typeface="Calibri" panose="020F0502020204030204" pitchFamily="34" charset="0"/>
                        <a:ea typeface="Calibri" panose="020F0502020204030204" pitchFamily="34" charset="0"/>
                      </a:endParaRPr>
                    </a:p>
                  </a:txBody>
                  <a:tcPr marL="14128" marR="14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lgn="ctr">
                        <a:lnSpc>
                          <a:spcPct val="115000"/>
                        </a:lnSpc>
                        <a:spcBef>
                          <a:spcPts val="600"/>
                        </a:spcBef>
                        <a:spcAft>
                          <a:spcPts val="600"/>
                        </a:spcAft>
                      </a:pPr>
                      <a:r>
                        <a:rPr lang="es-ES" sz="1200">
                          <a:solidFill>
                            <a:sysClr val="windowText" lastClr="000000"/>
                          </a:solidFill>
                          <a:effectLst/>
                        </a:rPr>
                        <a:t>Tipo de acción</a:t>
                      </a:r>
                      <a:endParaRPr lang="es-EC" sz="1200">
                        <a:solidFill>
                          <a:sysClr val="windowText" lastClr="000000"/>
                        </a:solidFill>
                        <a:effectLst/>
                        <a:latin typeface="Calibri" panose="020F0502020204030204" pitchFamily="34" charset="0"/>
                        <a:ea typeface="Calibri" panose="020F0502020204030204" pitchFamily="34" charset="0"/>
                      </a:endParaRPr>
                    </a:p>
                  </a:txBody>
                  <a:tcPr marL="14128" marR="14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C"/>
                    </a:p>
                  </a:txBody>
                  <a:tcPr/>
                </a:tc>
                <a:tc hMerge="1">
                  <a:txBody>
                    <a:bodyPr/>
                    <a:lstStyle/>
                    <a:p>
                      <a:endParaRPr lang="es-EC"/>
                    </a:p>
                  </a:txBody>
                  <a:tcPr/>
                </a:tc>
                <a:tc rowSpan="2">
                  <a:txBody>
                    <a:bodyPr/>
                    <a:lstStyle/>
                    <a:p>
                      <a:pPr algn="ctr">
                        <a:lnSpc>
                          <a:spcPct val="115000"/>
                        </a:lnSpc>
                        <a:spcBef>
                          <a:spcPts val="600"/>
                        </a:spcBef>
                        <a:spcAft>
                          <a:spcPts val="600"/>
                        </a:spcAft>
                      </a:pPr>
                      <a:r>
                        <a:rPr lang="es-ES" sz="1200" dirty="0">
                          <a:solidFill>
                            <a:sysClr val="windowText" lastClr="000000"/>
                          </a:solidFill>
                          <a:effectLst/>
                        </a:rPr>
                        <a:t>Acciones</a:t>
                      </a:r>
                      <a:endParaRPr lang="es-EC" sz="1200" dirty="0">
                        <a:solidFill>
                          <a:sysClr val="windowText" lastClr="000000"/>
                        </a:solidFill>
                        <a:effectLst/>
                        <a:latin typeface="Calibri" panose="020F0502020204030204" pitchFamily="34" charset="0"/>
                        <a:ea typeface="Calibri" panose="020F0502020204030204" pitchFamily="34" charset="0"/>
                      </a:endParaRPr>
                    </a:p>
                  </a:txBody>
                  <a:tcPr marL="14128" marR="14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lnSpc>
                          <a:spcPct val="115000"/>
                        </a:lnSpc>
                        <a:spcBef>
                          <a:spcPts val="600"/>
                        </a:spcBef>
                        <a:spcAft>
                          <a:spcPts val="600"/>
                        </a:spcAft>
                      </a:pPr>
                      <a:r>
                        <a:rPr lang="es-ES" sz="1200" dirty="0">
                          <a:solidFill>
                            <a:sysClr val="windowText" lastClr="000000"/>
                          </a:solidFill>
                          <a:effectLst/>
                        </a:rPr>
                        <a:t>Justificación</a:t>
                      </a:r>
                      <a:endParaRPr lang="es-EC" sz="1200" dirty="0">
                        <a:solidFill>
                          <a:sysClr val="windowText" lastClr="000000"/>
                        </a:solidFill>
                        <a:effectLst/>
                        <a:latin typeface="Calibri" panose="020F0502020204030204" pitchFamily="34" charset="0"/>
                        <a:ea typeface="Calibri" panose="020F0502020204030204" pitchFamily="34" charset="0"/>
                      </a:endParaRPr>
                    </a:p>
                  </a:txBody>
                  <a:tcPr marL="14128" marR="14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lnSpc>
                          <a:spcPct val="115000"/>
                        </a:lnSpc>
                        <a:spcBef>
                          <a:spcPts val="600"/>
                        </a:spcBef>
                        <a:spcAft>
                          <a:spcPts val="600"/>
                        </a:spcAft>
                      </a:pPr>
                      <a:r>
                        <a:rPr lang="es-ES" sz="1200" dirty="0">
                          <a:solidFill>
                            <a:sysClr val="windowText" lastClr="000000"/>
                          </a:solidFill>
                          <a:effectLst/>
                        </a:rPr>
                        <a:t>Procesos</a:t>
                      </a:r>
                      <a:endParaRPr lang="es-EC" sz="1200" dirty="0">
                        <a:solidFill>
                          <a:sysClr val="windowText" lastClr="000000"/>
                        </a:solidFill>
                        <a:effectLst/>
                        <a:latin typeface="Calibri" panose="020F0502020204030204" pitchFamily="34" charset="0"/>
                        <a:ea typeface="Calibri" panose="020F0502020204030204" pitchFamily="34" charset="0"/>
                      </a:endParaRPr>
                    </a:p>
                  </a:txBody>
                  <a:tcPr marL="14128" marR="14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lnSpc>
                          <a:spcPct val="115000"/>
                        </a:lnSpc>
                        <a:spcBef>
                          <a:spcPts val="600"/>
                        </a:spcBef>
                        <a:spcAft>
                          <a:spcPts val="600"/>
                        </a:spcAft>
                      </a:pPr>
                      <a:r>
                        <a:rPr lang="es-ES" sz="1200" dirty="0">
                          <a:solidFill>
                            <a:sysClr val="windowText" lastClr="000000"/>
                          </a:solidFill>
                          <a:effectLst/>
                        </a:rPr>
                        <a:t>Unidades que intervienen</a:t>
                      </a:r>
                      <a:endParaRPr lang="es-EC" sz="1200" dirty="0">
                        <a:solidFill>
                          <a:sysClr val="windowText" lastClr="000000"/>
                        </a:solidFill>
                        <a:effectLst/>
                        <a:latin typeface="Calibri" panose="020F0502020204030204" pitchFamily="34" charset="0"/>
                        <a:ea typeface="Calibri" panose="020F0502020204030204" pitchFamily="34" charset="0"/>
                      </a:endParaRPr>
                    </a:p>
                  </a:txBody>
                  <a:tcPr marL="14128" marR="14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72021150"/>
                  </a:ext>
                </a:extLst>
              </a:tr>
              <a:tr h="54601">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a:lnSpc>
                          <a:spcPct val="115000"/>
                        </a:lnSpc>
                        <a:spcBef>
                          <a:spcPts val="600"/>
                        </a:spcBef>
                        <a:spcAft>
                          <a:spcPts val="600"/>
                        </a:spcAft>
                      </a:pPr>
                      <a:r>
                        <a:rPr lang="es-ES" sz="1100">
                          <a:solidFill>
                            <a:sysClr val="windowText" lastClr="000000"/>
                          </a:solidFill>
                          <a:effectLst/>
                        </a:rPr>
                        <a:t>P</a:t>
                      </a:r>
                      <a:endParaRPr lang="es-EC" sz="1100">
                        <a:solidFill>
                          <a:sysClr val="windowText" lastClr="000000"/>
                        </a:solidFill>
                        <a:effectLst/>
                        <a:latin typeface="Calibri" panose="020F0502020204030204" pitchFamily="34" charset="0"/>
                        <a:ea typeface="Calibri" panose="020F0502020204030204" pitchFamily="34" charset="0"/>
                      </a:endParaRPr>
                    </a:p>
                  </a:txBody>
                  <a:tcPr marL="14128" marR="14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Bef>
                          <a:spcPts val="600"/>
                        </a:spcBef>
                        <a:spcAft>
                          <a:spcPts val="600"/>
                        </a:spcAft>
                      </a:pPr>
                      <a:r>
                        <a:rPr lang="es-ES" sz="1100">
                          <a:solidFill>
                            <a:sysClr val="windowText" lastClr="000000"/>
                          </a:solidFill>
                          <a:effectLst/>
                        </a:rPr>
                        <a:t>C</a:t>
                      </a:r>
                      <a:endParaRPr lang="es-EC" sz="1100">
                        <a:solidFill>
                          <a:sysClr val="windowText" lastClr="000000"/>
                        </a:solidFill>
                        <a:effectLst/>
                        <a:latin typeface="Calibri" panose="020F0502020204030204" pitchFamily="34" charset="0"/>
                        <a:ea typeface="Calibri" panose="020F0502020204030204" pitchFamily="34" charset="0"/>
                      </a:endParaRPr>
                    </a:p>
                  </a:txBody>
                  <a:tcPr marL="14128" marR="14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Bef>
                          <a:spcPts val="600"/>
                        </a:spcBef>
                        <a:spcAft>
                          <a:spcPts val="600"/>
                        </a:spcAft>
                      </a:pPr>
                      <a:r>
                        <a:rPr lang="es-ES" sz="1100">
                          <a:solidFill>
                            <a:sysClr val="windowText" lastClr="000000"/>
                          </a:solidFill>
                          <a:effectLst/>
                        </a:rPr>
                        <a:t>M</a:t>
                      </a:r>
                      <a:endParaRPr lang="es-EC" sz="1100">
                        <a:solidFill>
                          <a:sysClr val="windowText" lastClr="000000"/>
                        </a:solidFill>
                        <a:effectLst/>
                        <a:latin typeface="Calibri" panose="020F0502020204030204" pitchFamily="34" charset="0"/>
                        <a:ea typeface="Calibri" panose="020F0502020204030204" pitchFamily="34" charset="0"/>
                      </a:endParaRPr>
                    </a:p>
                  </a:txBody>
                  <a:tcPr marL="14128" marR="14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val="196668451"/>
                  </a:ext>
                </a:extLst>
              </a:tr>
              <a:tr h="696435">
                <a:tc>
                  <a:txBody>
                    <a:bodyPr/>
                    <a:lstStyle/>
                    <a:p>
                      <a:pPr>
                        <a:lnSpc>
                          <a:spcPct val="115000"/>
                        </a:lnSpc>
                        <a:spcBef>
                          <a:spcPts val="600"/>
                        </a:spcBef>
                        <a:spcAft>
                          <a:spcPts val="600"/>
                        </a:spcAft>
                      </a:pPr>
                      <a:r>
                        <a:rPr lang="es-ES" sz="1200">
                          <a:solidFill>
                            <a:sysClr val="windowText" lastClr="000000"/>
                          </a:solidFill>
                          <a:effectLst/>
                        </a:rPr>
                        <a:t>Inteligencia emocional</a:t>
                      </a:r>
                      <a:endParaRPr lang="es-EC" sz="1200">
                        <a:solidFill>
                          <a:sysClr val="windowText" lastClr="000000"/>
                        </a:solidFill>
                        <a:effectLst/>
                        <a:latin typeface="Calibri" panose="020F0502020204030204" pitchFamily="34" charset="0"/>
                        <a:ea typeface="Calibri" panose="020F0502020204030204" pitchFamily="34" charset="0"/>
                      </a:endParaRPr>
                    </a:p>
                  </a:txBody>
                  <a:tcPr marL="14128" marR="14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Bef>
                          <a:spcPts val="600"/>
                        </a:spcBef>
                        <a:spcAft>
                          <a:spcPts val="600"/>
                        </a:spcAft>
                      </a:pPr>
                      <a:r>
                        <a:rPr lang="es-ES" sz="1200">
                          <a:solidFill>
                            <a:sysClr val="windowText" lastClr="000000"/>
                          </a:solidFill>
                          <a:effectLst/>
                        </a:rPr>
                        <a:t>Habilidades sociales</a:t>
                      </a:r>
                      <a:endParaRPr lang="es-EC" sz="1200">
                        <a:solidFill>
                          <a:sysClr val="windowText" lastClr="000000"/>
                        </a:solidFill>
                        <a:effectLst/>
                        <a:latin typeface="Calibri" panose="020F0502020204030204" pitchFamily="34" charset="0"/>
                        <a:ea typeface="Calibri" panose="020F0502020204030204" pitchFamily="34" charset="0"/>
                      </a:endParaRPr>
                    </a:p>
                  </a:txBody>
                  <a:tcPr marL="14128" marR="14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Bef>
                          <a:spcPts val="600"/>
                        </a:spcBef>
                        <a:spcAft>
                          <a:spcPts val="600"/>
                        </a:spcAft>
                      </a:pPr>
                      <a:r>
                        <a:rPr lang="es-ES" sz="1200">
                          <a:solidFill>
                            <a:sysClr val="windowText" lastClr="000000"/>
                          </a:solidFill>
                          <a:effectLst/>
                        </a:rPr>
                        <a:t>Las habilidades sociales son un conjunto de capacidades y destrezas interpersonales que nos permiten relacionarnos con otras personas de forma adecuada, siendo capaces de expresar nuestros sentimientos, opiniones, deseos o necesidades en diferentes contextos o situaciones de manera adecuada.</a:t>
                      </a:r>
                      <a:endParaRPr lang="es-EC" sz="1200">
                        <a:solidFill>
                          <a:sysClr val="windowText" lastClr="000000"/>
                        </a:solidFill>
                        <a:effectLst/>
                        <a:latin typeface="Calibri" panose="020F0502020204030204" pitchFamily="34" charset="0"/>
                        <a:ea typeface="Calibri" panose="020F0502020204030204" pitchFamily="34" charset="0"/>
                      </a:endParaRPr>
                    </a:p>
                  </a:txBody>
                  <a:tcPr marL="14128" marR="14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Bef>
                          <a:spcPts val="600"/>
                        </a:spcBef>
                        <a:spcAft>
                          <a:spcPts val="600"/>
                        </a:spcAft>
                      </a:pPr>
                      <a:r>
                        <a:rPr lang="es-ES" sz="1200">
                          <a:solidFill>
                            <a:sysClr val="windowText" lastClr="000000"/>
                          </a:solidFill>
                          <a:effectLst/>
                        </a:rPr>
                        <a:t>X</a:t>
                      </a:r>
                      <a:endParaRPr lang="es-EC" sz="1200">
                        <a:solidFill>
                          <a:sysClr val="windowText" lastClr="000000"/>
                        </a:solidFill>
                        <a:effectLst/>
                        <a:latin typeface="Calibri" panose="020F0502020204030204" pitchFamily="34" charset="0"/>
                        <a:ea typeface="Calibri" panose="020F0502020204030204" pitchFamily="34" charset="0"/>
                      </a:endParaRPr>
                    </a:p>
                  </a:txBody>
                  <a:tcPr marL="14128" marR="14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Bef>
                          <a:spcPts val="600"/>
                        </a:spcBef>
                        <a:spcAft>
                          <a:spcPts val="600"/>
                        </a:spcAft>
                      </a:pPr>
                      <a:r>
                        <a:rPr lang="es-ES" sz="1200">
                          <a:solidFill>
                            <a:sysClr val="windowText" lastClr="000000"/>
                          </a:solidFill>
                          <a:effectLst/>
                        </a:rPr>
                        <a:t> </a:t>
                      </a:r>
                      <a:endParaRPr lang="es-EC" sz="1200">
                        <a:solidFill>
                          <a:sysClr val="windowText" lastClr="000000"/>
                        </a:solidFill>
                        <a:effectLst/>
                        <a:latin typeface="Calibri" panose="020F0502020204030204" pitchFamily="34" charset="0"/>
                        <a:ea typeface="Calibri" panose="020F0502020204030204" pitchFamily="34" charset="0"/>
                      </a:endParaRPr>
                    </a:p>
                  </a:txBody>
                  <a:tcPr marL="14128" marR="14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Bef>
                          <a:spcPts val="600"/>
                        </a:spcBef>
                        <a:spcAft>
                          <a:spcPts val="600"/>
                        </a:spcAft>
                      </a:pPr>
                      <a:r>
                        <a:rPr lang="es-ES" sz="1200">
                          <a:solidFill>
                            <a:sysClr val="windowText" lastClr="000000"/>
                          </a:solidFill>
                          <a:effectLst/>
                        </a:rPr>
                        <a:t> </a:t>
                      </a:r>
                      <a:endParaRPr lang="es-EC" sz="1200">
                        <a:solidFill>
                          <a:sysClr val="windowText" lastClr="000000"/>
                        </a:solidFill>
                        <a:effectLst/>
                        <a:latin typeface="Calibri" panose="020F0502020204030204" pitchFamily="34" charset="0"/>
                        <a:ea typeface="Calibri" panose="020F0502020204030204" pitchFamily="34" charset="0"/>
                      </a:endParaRPr>
                    </a:p>
                  </a:txBody>
                  <a:tcPr marL="14128" marR="14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Bef>
                          <a:spcPts val="600"/>
                        </a:spcBef>
                        <a:spcAft>
                          <a:spcPts val="600"/>
                        </a:spcAft>
                      </a:pPr>
                      <a:r>
                        <a:rPr lang="es-ES" sz="1200">
                          <a:solidFill>
                            <a:sysClr val="windowText" lastClr="000000"/>
                          </a:solidFill>
                          <a:effectLst/>
                        </a:rPr>
                        <a:t>Implementar actividades de integración, dinámicas grupales para mejorar el ambiente laboral, permitiendo el mejoramiento de la comunicación verbal, asertividad y lenguaje corporal</a:t>
                      </a:r>
                      <a:endParaRPr lang="es-EC" sz="1200">
                        <a:solidFill>
                          <a:sysClr val="windowText" lastClr="000000"/>
                        </a:solidFill>
                        <a:effectLst/>
                        <a:latin typeface="Calibri" panose="020F0502020204030204" pitchFamily="34" charset="0"/>
                        <a:ea typeface="Calibri" panose="020F0502020204030204" pitchFamily="34" charset="0"/>
                      </a:endParaRPr>
                    </a:p>
                  </a:txBody>
                  <a:tcPr marL="14128" marR="14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Bef>
                          <a:spcPts val="600"/>
                        </a:spcBef>
                        <a:spcAft>
                          <a:spcPts val="600"/>
                        </a:spcAft>
                      </a:pPr>
                      <a:r>
                        <a:rPr lang="es-ES" sz="1200">
                          <a:solidFill>
                            <a:sysClr val="windowText" lastClr="000000"/>
                          </a:solidFill>
                          <a:effectLst/>
                        </a:rPr>
                        <a:t>Hidalgo y Abarca (1999) definen las habilidades sociales como la “capacidad que el individuo posee de percibir, entender, descifrar y responder a los estímulos sociales en general, especialmente aquellos que provienen del comportamiento de los demás” (p. 82)</a:t>
                      </a:r>
                      <a:endParaRPr lang="es-EC" sz="1200">
                        <a:solidFill>
                          <a:sysClr val="windowText" lastClr="000000"/>
                        </a:solidFill>
                        <a:effectLst/>
                        <a:latin typeface="Calibri" panose="020F0502020204030204" pitchFamily="34" charset="0"/>
                        <a:ea typeface="Calibri" panose="020F0502020204030204" pitchFamily="34" charset="0"/>
                      </a:endParaRPr>
                    </a:p>
                  </a:txBody>
                  <a:tcPr marL="14128" marR="14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Bef>
                          <a:spcPts val="600"/>
                        </a:spcBef>
                        <a:spcAft>
                          <a:spcPts val="600"/>
                        </a:spcAft>
                      </a:pPr>
                      <a:r>
                        <a:rPr lang="es-ES" sz="1200">
                          <a:solidFill>
                            <a:sysClr val="windowText" lastClr="000000"/>
                          </a:solidFill>
                          <a:effectLst/>
                        </a:rPr>
                        <a:t>Instrucción</a:t>
                      </a:r>
                      <a:endParaRPr lang="es-EC" sz="1200">
                        <a:solidFill>
                          <a:sysClr val="windowText" lastClr="000000"/>
                        </a:solidFill>
                        <a:effectLst/>
                      </a:endParaRPr>
                    </a:p>
                    <a:p>
                      <a:pPr>
                        <a:lnSpc>
                          <a:spcPct val="115000"/>
                        </a:lnSpc>
                        <a:spcBef>
                          <a:spcPts val="600"/>
                        </a:spcBef>
                        <a:spcAft>
                          <a:spcPts val="600"/>
                        </a:spcAft>
                      </a:pPr>
                      <a:r>
                        <a:rPr lang="es-ES" sz="1200">
                          <a:solidFill>
                            <a:sysClr val="windowText" lastClr="000000"/>
                          </a:solidFill>
                          <a:effectLst/>
                        </a:rPr>
                        <a:t>Entrenamiento</a:t>
                      </a:r>
                      <a:endParaRPr lang="es-EC" sz="1200">
                        <a:solidFill>
                          <a:sysClr val="windowText" lastClr="000000"/>
                        </a:solidFill>
                        <a:effectLst/>
                        <a:latin typeface="Calibri" panose="020F0502020204030204" pitchFamily="34" charset="0"/>
                        <a:ea typeface="Calibri" panose="020F0502020204030204" pitchFamily="34" charset="0"/>
                      </a:endParaRPr>
                    </a:p>
                  </a:txBody>
                  <a:tcPr marL="14128" marR="14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Bef>
                          <a:spcPts val="600"/>
                        </a:spcBef>
                        <a:spcAft>
                          <a:spcPts val="600"/>
                        </a:spcAft>
                      </a:pPr>
                      <a:r>
                        <a:rPr lang="es-ES" sz="1200" dirty="0">
                          <a:solidFill>
                            <a:sysClr val="windowText" lastClr="000000"/>
                          </a:solidFill>
                          <a:effectLst/>
                        </a:rPr>
                        <a:t>Dirección de Sanidad FAE.</a:t>
                      </a:r>
                      <a:endParaRPr lang="es-EC" sz="1200" dirty="0">
                        <a:solidFill>
                          <a:sysClr val="windowText" lastClr="000000"/>
                        </a:solidFill>
                        <a:effectLst/>
                      </a:endParaRPr>
                    </a:p>
                    <a:p>
                      <a:pPr>
                        <a:lnSpc>
                          <a:spcPct val="115000"/>
                        </a:lnSpc>
                        <a:spcBef>
                          <a:spcPts val="600"/>
                        </a:spcBef>
                        <a:spcAft>
                          <a:spcPts val="600"/>
                        </a:spcAft>
                      </a:pPr>
                      <a:r>
                        <a:rPr lang="es-ES" sz="1200" dirty="0">
                          <a:solidFill>
                            <a:sysClr val="windowText" lastClr="000000"/>
                          </a:solidFill>
                          <a:effectLst/>
                        </a:rPr>
                        <a:t>Escuadrones de vuelo</a:t>
                      </a:r>
                      <a:endParaRPr lang="es-EC" sz="1200" dirty="0">
                        <a:solidFill>
                          <a:sysClr val="windowText" lastClr="000000"/>
                        </a:solidFill>
                        <a:effectLst/>
                        <a:latin typeface="Calibri" panose="020F0502020204030204" pitchFamily="34" charset="0"/>
                        <a:ea typeface="Calibri" panose="020F0502020204030204" pitchFamily="34" charset="0"/>
                      </a:endParaRPr>
                    </a:p>
                  </a:txBody>
                  <a:tcPr marL="14128" marR="14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00769279"/>
                  </a:ext>
                </a:extLst>
              </a:tr>
              <a:tr h="521389">
                <a:tc>
                  <a:txBody>
                    <a:bodyPr/>
                    <a:lstStyle/>
                    <a:p>
                      <a:pPr>
                        <a:lnSpc>
                          <a:spcPct val="115000"/>
                        </a:lnSpc>
                        <a:spcBef>
                          <a:spcPts val="600"/>
                        </a:spcBef>
                        <a:spcAft>
                          <a:spcPts val="600"/>
                        </a:spcAft>
                      </a:pPr>
                      <a:r>
                        <a:rPr lang="es-ES" sz="1200">
                          <a:solidFill>
                            <a:sysClr val="windowText" lastClr="000000"/>
                          </a:solidFill>
                          <a:effectLst/>
                        </a:rPr>
                        <a:t>Inteligencia emocional</a:t>
                      </a:r>
                      <a:endParaRPr lang="es-EC" sz="1200">
                        <a:solidFill>
                          <a:sysClr val="windowText" lastClr="000000"/>
                        </a:solidFill>
                        <a:effectLst/>
                        <a:latin typeface="Calibri" panose="020F0502020204030204" pitchFamily="34" charset="0"/>
                        <a:ea typeface="Calibri" panose="020F0502020204030204" pitchFamily="34" charset="0"/>
                      </a:endParaRPr>
                    </a:p>
                  </a:txBody>
                  <a:tcPr marL="14128" marR="14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Bef>
                          <a:spcPts val="600"/>
                        </a:spcBef>
                        <a:spcAft>
                          <a:spcPts val="600"/>
                        </a:spcAft>
                      </a:pPr>
                      <a:r>
                        <a:rPr lang="es-ES" sz="1200">
                          <a:solidFill>
                            <a:sysClr val="windowText" lastClr="000000"/>
                          </a:solidFill>
                          <a:effectLst/>
                        </a:rPr>
                        <a:t>Empatía</a:t>
                      </a:r>
                      <a:endParaRPr lang="es-EC" sz="1200">
                        <a:solidFill>
                          <a:sysClr val="windowText" lastClr="000000"/>
                        </a:solidFill>
                        <a:effectLst/>
                        <a:latin typeface="Calibri" panose="020F0502020204030204" pitchFamily="34" charset="0"/>
                        <a:ea typeface="Calibri" panose="020F0502020204030204" pitchFamily="34" charset="0"/>
                      </a:endParaRPr>
                    </a:p>
                  </a:txBody>
                  <a:tcPr marL="14128" marR="14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Bef>
                          <a:spcPts val="600"/>
                        </a:spcBef>
                        <a:spcAft>
                          <a:spcPts val="600"/>
                        </a:spcAft>
                      </a:pPr>
                      <a:r>
                        <a:rPr lang="es-ES" sz="1200">
                          <a:solidFill>
                            <a:sysClr val="windowText" lastClr="000000"/>
                          </a:solidFill>
                          <a:effectLst/>
                        </a:rPr>
                        <a:t>La empatía es la capacidad de poder entender los sentimientos y emociones de alguien cuando lo está pasando mal o de poder identificarse con la persona y compartir emociones, sentimientos, apoyo y comprensión.</a:t>
                      </a:r>
                      <a:endParaRPr lang="es-EC" sz="1200">
                        <a:solidFill>
                          <a:sysClr val="windowText" lastClr="000000"/>
                        </a:solidFill>
                        <a:effectLst/>
                        <a:latin typeface="Calibri" panose="020F0502020204030204" pitchFamily="34" charset="0"/>
                        <a:ea typeface="Calibri" panose="020F0502020204030204" pitchFamily="34" charset="0"/>
                      </a:endParaRPr>
                    </a:p>
                  </a:txBody>
                  <a:tcPr marL="14128" marR="14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Bef>
                          <a:spcPts val="600"/>
                        </a:spcBef>
                        <a:spcAft>
                          <a:spcPts val="600"/>
                        </a:spcAft>
                      </a:pPr>
                      <a:r>
                        <a:rPr lang="es-ES" sz="1200">
                          <a:solidFill>
                            <a:sysClr val="windowText" lastClr="000000"/>
                          </a:solidFill>
                          <a:effectLst/>
                        </a:rPr>
                        <a:t>X</a:t>
                      </a:r>
                      <a:endParaRPr lang="es-EC" sz="1200">
                        <a:solidFill>
                          <a:sysClr val="windowText" lastClr="000000"/>
                        </a:solidFill>
                        <a:effectLst/>
                        <a:latin typeface="Calibri" panose="020F0502020204030204" pitchFamily="34" charset="0"/>
                        <a:ea typeface="Calibri" panose="020F0502020204030204" pitchFamily="34" charset="0"/>
                      </a:endParaRPr>
                    </a:p>
                  </a:txBody>
                  <a:tcPr marL="14128" marR="14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Bef>
                          <a:spcPts val="600"/>
                        </a:spcBef>
                        <a:spcAft>
                          <a:spcPts val="600"/>
                        </a:spcAft>
                      </a:pPr>
                      <a:r>
                        <a:rPr lang="es-ES" sz="1200">
                          <a:solidFill>
                            <a:sysClr val="windowText" lastClr="000000"/>
                          </a:solidFill>
                          <a:effectLst/>
                        </a:rPr>
                        <a:t> </a:t>
                      </a:r>
                      <a:endParaRPr lang="es-EC" sz="1200">
                        <a:solidFill>
                          <a:sysClr val="windowText" lastClr="000000"/>
                        </a:solidFill>
                        <a:effectLst/>
                        <a:latin typeface="Calibri" panose="020F0502020204030204" pitchFamily="34" charset="0"/>
                        <a:ea typeface="Calibri" panose="020F0502020204030204" pitchFamily="34" charset="0"/>
                      </a:endParaRPr>
                    </a:p>
                  </a:txBody>
                  <a:tcPr marL="14128" marR="14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Bef>
                          <a:spcPts val="600"/>
                        </a:spcBef>
                        <a:spcAft>
                          <a:spcPts val="600"/>
                        </a:spcAft>
                      </a:pPr>
                      <a:r>
                        <a:rPr lang="es-ES" sz="1200">
                          <a:solidFill>
                            <a:sysClr val="windowText" lastClr="000000"/>
                          </a:solidFill>
                          <a:effectLst/>
                        </a:rPr>
                        <a:t> </a:t>
                      </a:r>
                      <a:endParaRPr lang="es-EC" sz="1200">
                        <a:solidFill>
                          <a:sysClr val="windowText" lastClr="000000"/>
                        </a:solidFill>
                        <a:effectLst/>
                        <a:latin typeface="Calibri" panose="020F0502020204030204" pitchFamily="34" charset="0"/>
                        <a:ea typeface="Calibri" panose="020F0502020204030204" pitchFamily="34" charset="0"/>
                      </a:endParaRPr>
                    </a:p>
                  </a:txBody>
                  <a:tcPr marL="14128" marR="14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Bef>
                          <a:spcPts val="600"/>
                        </a:spcBef>
                        <a:spcAft>
                          <a:spcPts val="600"/>
                        </a:spcAft>
                      </a:pPr>
                      <a:r>
                        <a:rPr lang="es-ES" sz="1200">
                          <a:solidFill>
                            <a:sysClr val="windowText" lastClr="000000"/>
                          </a:solidFill>
                          <a:effectLst/>
                        </a:rPr>
                        <a:t>Implementación de test o evaluaciones de inteligencia emocional que permitan reconocer el desarrollo de la inteligencia emocional de manera periódica. </a:t>
                      </a:r>
                      <a:endParaRPr lang="es-EC" sz="1200">
                        <a:solidFill>
                          <a:sysClr val="windowText" lastClr="000000"/>
                        </a:solidFill>
                        <a:effectLst/>
                        <a:latin typeface="Calibri" panose="020F0502020204030204" pitchFamily="34" charset="0"/>
                        <a:ea typeface="Calibri" panose="020F0502020204030204" pitchFamily="34" charset="0"/>
                      </a:endParaRPr>
                    </a:p>
                  </a:txBody>
                  <a:tcPr marL="14128" marR="14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Bef>
                          <a:spcPts val="600"/>
                        </a:spcBef>
                        <a:spcAft>
                          <a:spcPts val="600"/>
                        </a:spcAft>
                      </a:pPr>
                      <a:r>
                        <a:rPr lang="es-ES" sz="1200">
                          <a:solidFill>
                            <a:sysClr val="windowText" lastClr="000000"/>
                          </a:solidFill>
                          <a:effectLst/>
                        </a:rPr>
                        <a:t>Preston y de Waal (2002) proponen una teoría de la empatía que pone el acento en la percepción directa.</a:t>
                      </a:r>
                      <a:endParaRPr lang="es-EC" sz="1200">
                        <a:solidFill>
                          <a:sysClr val="windowText" lastClr="000000"/>
                        </a:solidFill>
                        <a:effectLst/>
                        <a:latin typeface="Calibri" panose="020F0502020204030204" pitchFamily="34" charset="0"/>
                        <a:ea typeface="Calibri" panose="020F0502020204030204" pitchFamily="34" charset="0"/>
                      </a:endParaRPr>
                    </a:p>
                  </a:txBody>
                  <a:tcPr marL="14128" marR="14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Bef>
                          <a:spcPts val="600"/>
                        </a:spcBef>
                        <a:spcAft>
                          <a:spcPts val="600"/>
                        </a:spcAft>
                      </a:pPr>
                      <a:r>
                        <a:rPr lang="es-ES" sz="1200">
                          <a:solidFill>
                            <a:sysClr val="windowText" lastClr="000000"/>
                          </a:solidFill>
                          <a:effectLst/>
                        </a:rPr>
                        <a:t>Instrucción</a:t>
                      </a:r>
                      <a:endParaRPr lang="es-EC" sz="1200">
                        <a:solidFill>
                          <a:sysClr val="windowText" lastClr="000000"/>
                        </a:solidFill>
                        <a:effectLst/>
                      </a:endParaRPr>
                    </a:p>
                    <a:p>
                      <a:pPr>
                        <a:lnSpc>
                          <a:spcPct val="115000"/>
                        </a:lnSpc>
                        <a:spcBef>
                          <a:spcPts val="600"/>
                        </a:spcBef>
                        <a:spcAft>
                          <a:spcPts val="600"/>
                        </a:spcAft>
                      </a:pPr>
                      <a:r>
                        <a:rPr lang="es-ES" sz="1200">
                          <a:solidFill>
                            <a:sysClr val="windowText" lastClr="000000"/>
                          </a:solidFill>
                          <a:effectLst/>
                        </a:rPr>
                        <a:t>Entrenamiento</a:t>
                      </a:r>
                      <a:endParaRPr lang="es-EC" sz="1200">
                        <a:solidFill>
                          <a:sysClr val="windowText" lastClr="000000"/>
                        </a:solidFill>
                        <a:effectLst/>
                        <a:latin typeface="Calibri" panose="020F0502020204030204" pitchFamily="34" charset="0"/>
                        <a:ea typeface="Calibri" panose="020F0502020204030204" pitchFamily="34" charset="0"/>
                      </a:endParaRPr>
                    </a:p>
                  </a:txBody>
                  <a:tcPr marL="14128" marR="14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Bef>
                          <a:spcPts val="600"/>
                        </a:spcBef>
                        <a:spcAft>
                          <a:spcPts val="600"/>
                        </a:spcAft>
                      </a:pPr>
                      <a:r>
                        <a:rPr lang="es-ES" sz="1200" dirty="0">
                          <a:solidFill>
                            <a:sysClr val="windowText" lastClr="000000"/>
                          </a:solidFill>
                          <a:effectLst/>
                        </a:rPr>
                        <a:t>Dirección de Sanidad FAE.</a:t>
                      </a:r>
                      <a:endParaRPr lang="es-EC" sz="1200" dirty="0">
                        <a:solidFill>
                          <a:sysClr val="windowText" lastClr="000000"/>
                        </a:solidFill>
                        <a:effectLst/>
                      </a:endParaRPr>
                    </a:p>
                    <a:p>
                      <a:pPr>
                        <a:lnSpc>
                          <a:spcPct val="115000"/>
                        </a:lnSpc>
                        <a:spcBef>
                          <a:spcPts val="600"/>
                        </a:spcBef>
                        <a:spcAft>
                          <a:spcPts val="600"/>
                        </a:spcAft>
                      </a:pPr>
                      <a:r>
                        <a:rPr lang="es-ES" sz="1200" dirty="0">
                          <a:solidFill>
                            <a:sysClr val="windowText" lastClr="000000"/>
                          </a:solidFill>
                          <a:effectLst/>
                        </a:rPr>
                        <a:t>Escuadrones de vuelo</a:t>
                      </a:r>
                      <a:endParaRPr lang="es-EC" sz="1200" dirty="0">
                        <a:solidFill>
                          <a:sysClr val="windowText" lastClr="000000"/>
                        </a:solidFill>
                        <a:effectLst/>
                        <a:latin typeface="Calibri" panose="020F0502020204030204" pitchFamily="34" charset="0"/>
                        <a:ea typeface="Calibri" panose="020F0502020204030204" pitchFamily="34" charset="0"/>
                      </a:endParaRPr>
                    </a:p>
                  </a:txBody>
                  <a:tcPr marL="14128" marR="14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49476116"/>
                  </a:ext>
                </a:extLst>
              </a:tr>
            </a:tbl>
          </a:graphicData>
        </a:graphic>
      </p:graphicFrame>
    </p:spTree>
    <p:extLst>
      <p:ext uri="{BB962C8B-B14F-4D97-AF65-F5344CB8AC3E}">
        <p14:creationId xmlns:p14="http://schemas.microsoft.com/office/powerpoint/2010/main" val="25986281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56">
            <a:extLst>
              <a:ext uri="{FF2B5EF4-FFF2-40B4-BE49-F238E27FC236}">
                <a16:creationId xmlns:a16="http://schemas.microsoft.com/office/drawing/2014/main" id="{401130DB-D8E8-B288-E860-AA4078D71C36}"/>
              </a:ext>
            </a:extLst>
          </p:cNvPr>
          <p:cNvSpPr/>
          <p:nvPr/>
        </p:nvSpPr>
        <p:spPr>
          <a:xfrm>
            <a:off x="0" y="0"/>
            <a:ext cx="12189460" cy="619760"/>
          </a:xfrm>
          <a:prstGeom prst="rect">
            <a:avLst/>
          </a:prstGeom>
        </p:spPr>
        <p:txBody>
          <a:bodyPr/>
          <a:lstStyle/>
          <a:p>
            <a:pPr algn="r" fontAlgn="base">
              <a:spcBef>
                <a:spcPct val="0"/>
              </a:spcBef>
              <a:spcAft>
                <a:spcPct val="0"/>
              </a:spcAft>
            </a:pPr>
            <a:r>
              <a:rPr lang="es-ES" sz="3200" b="1" i="1" dirty="0">
                <a:solidFill>
                  <a:srgbClr val="002060"/>
                </a:solidFill>
                <a:effectLst>
                  <a:outerShdw blurRad="38100" dist="38100" dir="2700000" algn="tl">
                    <a:srgbClr val="C0C0C0"/>
                  </a:outerShdw>
                </a:effectLst>
                <a:latin typeface="+mj-lt"/>
                <a:ea typeface="+mj-ea"/>
                <a:cs typeface="+mj-cs"/>
              </a:rPr>
              <a:t>PLAN DE ACCIÓN </a:t>
            </a:r>
            <a:endParaRPr lang="es-EC" sz="3200" b="1" i="1" dirty="0">
              <a:solidFill>
                <a:srgbClr val="002060"/>
              </a:solidFill>
              <a:effectLst>
                <a:outerShdw blurRad="38100" dist="38100" dir="2700000" algn="tl">
                  <a:srgbClr val="C0C0C0"/>
                </a:outerShdw>
              </a:effectLst>
              <a:latin typeface="+mj-lt"/>
              <a:ea typeface="+mj-ea"/>
              <a:cs typeface="+mj-cs"/>
            </a:endParaRPr>
          </a:p>
        </p:txBody>
      </p:sp>
      <p:graphicFrame>
        <p:nvGraphicFramePr>
          <p:cNvPr id="2" name="Tabla 1">
            <a:extLst>
              <a:ext uri="{FF2B5EF4-FFF2-40B4-BE49-F238E27FC236}">
                <a16:creationId xmlns:a16="http://schemas.microsoft.com/office/drawing/2014/main" id="{9B257722-A66B-19EC-5E62-C1D52C989694}"/>
              </a:ext>
            </a:extLst>
          </p:cNvPr>
          <p:cNvGraphicFramePr>
            <a:graphicFrameLocks noGrp="1"/>
          </p:cNvGraphicFramePr>
          <p:nvPr>
            <p:extLst>
              <p:ext uri="{D42A27DB-BD31-4B8C-83A1-F6EECF244321}">
                <p14:modId xmlns:p14="http://schemas.microsoft.com/office/powerpoint/2010/main" val="3990795610"/>
              </p:ext>
            </p:extLst>
          </p:nvPr>
        </p:nvGraphicFramePr>
        <p:xfrm>
          <a:off x="167952" y="802817"/>
          <a:ext cx="11849875" cy="4766693"/>
        </p:xfrm>
        <a:graphic>
          <a:graphicData uri="http://schemas.openxmlformats.org/drawingml/2006/table">
            <a:tbl>
              <a:tblPr firstRow="1" firstCol="1" bandRow="1">
                <a:tableStyleId>{5C22544A-7EE6-4342-B048-85BDC9FD1C3A}</a:tableStyleId>
              </a:tblPr>
              <a:tblGrid>
                <a:gridCol w="1026667">
                  <a:extLst>
                    <a:ext uri="{9D8B030D-6E8A-4147-A177-3AD203B41FA5}">
                      <a16:colId xmlns:a16="http://schemas.microsoft.com/office/drawing/2014/main" val="1079176385"/>
                    </a:ext>
                  </a:extLst>
                </a:gridCol>
                <a:gridCol w="1209368">
                  <a:extLst>
                    <a:ext uri="{9D8B030D-6E8A-4147-A177-3AD203B41FA5}">
                      <a16:colId xmlns:a16="http://schemas.microsoft.com/office/drawing/2014/main" val="3143276849"/>
                    </a:ext>
                  </a:extLst>
                </a:gridCol>
                <a:gridCol w="1967988">
                  <a:extLst>
                    <a:ext uri="{9D8B030D-6E8A-4147-A177-3AD203B41FA5}">
                      <a16:colId xmlns:a16="http://schemas.microsoft.com/office/drawing/2014/main" val="1907329534"/>
                    </a:ext>
                  </a:extLst>
                </a:gridCol>
                <a:gridCol w="200025">
                  <a:extLst>
                    <a:ext uri="{9D8B030D-6E8A-4147-A177-3AD203B41FA5}">
                      <a16:colId xmlns:a16="http://schemas.microsoft.com/office/drawing/2014/main" val="2985491699"/>
                    </a:ext>
                  </a:extLst>
                </a:gridCol>
                <a:gridCol w="214313">
                  <a:extLst>
                    <a:ext uri="{9D8B030D-6E8A-4147-A177-3AD203B41FA5}">
                      <a16:colId xmlns:a16="http://schemas.microsoft.com/office/drawing/2014/main" val="141183177"/>
                    </a:ext>
                  </a:extLst>
                </a:gridCol>
                <a:gridCol w="228600">
                  <a:extLst>
                    <a:ext uri="{9D8B030D-6E8A-4147-A177-3AD203B41FA5}">
                      <a16:colId xmlns:a16="http://schemas.microsoft.com/office/drawing/2014/main" val="2277330962"/>
                    </a:ext>
                  </a:extLst>
                </a:gridCol>
                <a:gridCol w="2000250">
                  <a:extLst>
                    <a:ext uri="{9D8B030D-6E8A-4147-A177-3AD203B41FA5}">
                      <a16:colId xmlns:a16="http://schemas.microsoft.com/office/drawing/2014/main" val="1823544594"/>
                    </a:ext>
                  </a:extLst>
                </a:gridCol>
                <a:gridCol w="2291069">
                  <a:extLst>
                    <a:ext uri="{9D8B030D-6E8A-4147-A177-3AD203B41FA5}">
                      <a16:colId xmlns:a16="http://schemas.microsoft.com/office/drawing/2014/main" val="532770119"/>
                    </a:ext>
                  </a:extLst>
                </a:gridCol>
                <a:gridCol w="1095237">
                  <a:extLst>
                    <a:ext uri="{9D8B030D-6E8A-4147-A177-3AD203B41FA5}">
                      <a16:colId xmlns:a16="http://schemas.microsoft.com/office/drawing/2014/main" val="4146231601"/>
                    </a:ext>
                  </a:extLst>
                </a:gridCol>
                <a:gridCol w="1616358">
                  <a:extLst>
                    <a:ext uri="{9D8B030D-6E8A-4147-A177-3AD203B41FA5}">
                      <a16:colId xmlns:a16="http://schemas.microsoft.com/office/drawing/2014/main" val="2237995963"/>
                    </a:ext>
                  </a:extLst>
                </a:gridCol>
              </a:tblGrid>
              <a:tr h="112950">
                <a:tc rowSpan="2">
                  <a:txBody>
                    <a:bodyPr/>
                    <a:lstStyle/>
                    <a:p>
                      <a:pPr algn="ctr">
                        <a:lnSpc>
                          <a:spcPct val="115000"/>
                        </a:lnSpc>
                        <a:spcBef>
                          <a:spcPts val="600"/>
                        </a:spcBef>
                        <a:spcAft>
                          <a:spcPts val="600"/>
                        </a:spcAft>
                      </a:pPr>
                      <a:r>
                        <a:rPr lang="es-ES" sz="1200" dirty="0">
                          <a:solidFill>
                            <a:sysClr val="windowText" lastClr="000000"/>
                          </a:solidFill>
                          <a:effectLst/>
                        </a:rPr>
                        <a:t>Variable</a:t>
                      </a:r>
                      <a:endParaRPr lang="es-EC" sz="1200" dirty="0">
                        <a:solidFill>
                          <a:sysClr val="windowText" lastClr="000000"/>
                        </a:solidFill>
                        <a:effectLst/>
                        <a:latin typeface="Calibri" panose="020F0502020204030204" pitchFamily="34" charset="0"/>
                        <a:ea typeface="Calibri" panose="020F0502020204030204" pitchFamily="34" charset="0"/>
                      </a:endParaRPr>
                    </a:p>
                  </a:txBody>
                  <a:tcPr marL="14128" marR="14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lnSpc>
                          <a:spcPct val="115000"/>
                        </a:lnSpc>
                        <a:spcBef>
                          <a:spcPts val="600"/>
                        </a:spcBef>
                        <a:spcAft>
                          <a:spcPts val="600"/>
                        </a:spcAft>
                      </a:pPr>
                      <a:r>
                        <a:rPr lang="es-ES" sz="1200">
                          <a:solidFill>
                            <a:sysClr val="windowText" lastClr="000000"/>
                          </a:solidFill>
                          <a:effectLst/>
                        </a:rPr>
                        <a:t>Dimensión</a:t>
                      </a:r>
                      <a:endParaRPr lang="es-EC" sz="1200">
                        <a:solidFill>
                          <a:sysClr val="windowText" lastClr="000000"/>
                        </a:solidFill>
                        <a:effectLst/>
                        <a:latin typeface="Calibri" panose="020F0502020204030204" pitchFamily="34" charset="0"/>
                        <a:ea typeface="Calibri" panose="020F0502020204030204" pitchFamily="34" charset="0"/>
                      </a:endParaRPr>
                    </a:p>
                  </a:txBody>
                  <a:tcPr marL="14128" marR="14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lnSpc>
                          <a:spcPct val="115000"/>
                        </a:lnSpc>
                        <a:spcBef>
                          <a:spcPts val="600"/>
                        </a:spcBef>
                        <a:spcAft>
                          <a:spcPts val="600"/>
                        </a:spcAft>
                      </a:pPr>
                      <a:r>
                        <a:rPr lang="es-ES" sz="1200" dirty="0">
                          <a:solidFill>
                            <a:sysClr val="windowText" lastClr="000000"/>
                          </a:solidFill>
                          <a:effectLst/>
                        </a:rPr>
                        <a:t>Diagnóstico</a:t>
                      </a:r>
                      <a:endParaRPr lang="es-EC" sz="1200" dirty="0">
                        <a:solidFill>
                          <a:sysClr val="windowText" lastClr="000000"/>
                        </a:solidFill>
                        <a:effectLst/>
                        <a:latin typeface="Calibri" panose="020F0502020204030204" pitchFamily="34" charset="0"/>
                        <a:ea typeface="Calibri" panose="020F0502020204030204" pitchFamily="34" charset="0"/>
                      </a:endParaRPr>
                    </a:p>
                  </a:txBody>
                  <a:tcPr marL="14128" marR="14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lgn="ctr">
                        <a:lnSpc>
                          <a:spcPct val="115000"/>
                        </a:lnSpc>
                        <a:spcBef>
                          <a:spcPts val="600"/>
                        </a:spcBef>
                        <a:spcAft>
                          <a:spcPts val="600"/>
                        </a:spcAft>
                      </a:pPr>
                      <a:r>
                        <a:rPr lang="es-ES" sz="1200">
                          <a:solidFill>
                            <a:sysClr val="windowText" lastClr="000000"/>
                          </a:solidFill>
                          <a:effectLst/>
                        </a:rPr>
                        <a:t>Tipo de acción</a:t>
                      </a:r>
                      <a:endParaRPr lang="es-EC" sz="1200">
                        <a:solidFill>
                          <a:sysClr val="windowText" lastClr="000000"/>
                        </a:solidFill>
                        <a:effectLst/>
                        <a:latin typeface="Calibri" panose="020F0502020204030204" pitchFamily="34" charset="0"/>
                        <a:ea typeface="Calibri" panose="020F0502020204030204" pitchFamily="34" charset="0"/>
                      </a:endParaRPr>
                    </a:p>
                  </a:txBody>
                  <a:tcPr marL="14128" marR="14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C"/>
                    </a:p>
                  </a:txBody>
                  <a:tcPr/>
                </a:tc>
                <a:tc hMerge="1">
                  <a:txBody>
                    <a:bodyPr/>
                    <a:lstStyle/>
                    <a:p>
                      <a:endParaRPr lang="es-EC"/>
                    </a:p>
                  </a:txBody>
                  <a:tcPr/>
                </a:tc>
                <a:tc rowSpan="2">
                  <a:txBody>
                    <a:bodyPr/>
                    <a:lstStyle/>
                    <a:p>
                      <a:pPr algn="ctr">
                        <a:lnSpc>
                          <a:spcPct val="115000"/>
                        </a:lnSpc>
                        <a:spcBef>
                          <a:spcPts val="600"/>
                        </a:spcBef>
                        <a:spcAft>
                          <a:spcPts val="600"/>
                        </a:spcAft>
                      </a:pPr>
                      <a:r>
                        <a:rPr lang="es-ES" sz="1200" dirty="0">
                          <a:solidFill>
                            <a:sysClr val="windowText" lastClr="000000"/>
                          </a:solidFill>
                          <a:effectLst/>
                        </a:rPr>
                        <a:t>Acciones</a:t>
                      </a:r>
                      <a:endParaRPr lang="es-EC" sz="1200" dirty="0">
                        <a:solidFill>
                          <a:sysClr val="windowText" lastClr="000000"/>
                        </a:solidFill>
                        <a:effectLst/>
                        <a:latin typeface="Calibri" panose="020F0502020204030204" pitchFamily="34" charset="0"/>
                        <a:ea typeface="Calibri" panose="020F0502020204030204" pitchFamily="34" charset="0"/>
                      </a:endParaRPr>
                    </a:p>
                  </a:txBody>
                  <a:tcPr marL="14128" marR="14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lnSpc>
                          <a:spcPct val="115000"/>
                        </a:lnSpc>
                        <a:spcBef>
                          <a:spcPts val="600"/>
                        </a:spcBef>
                        <a:spcAft>
                          <a:spcPts val="600"/>
                        </a:spcAft>
                      </a:pPr>
                      <a:r>
                        <a:rPr lang="es-ES" sz="1200" dirty="0">
                          <a:solidFill>
                            <a:sysClr val="windowText" lastClr="000000"/>
                          </a:solidFill>
                          <a:effectLst/>
                        </a:rPr>
                        <a:t>Justificación</a:t>
                      </a:r>
                      <a:endParaRPr lang="es-EC" sz="1200" dirty="0">
                        <a:solidFill>
                          <a:sysClr val="windowText" lastClr="000000"/>
                        </a:solidFill>
                        <a:effectLst/>
                        <a:latin typeface="Calibri" panose="020F0502020204030204" pitchFamily="34" charset="0"/>
                        <a:ea typeface="Calibri" panose="020F0502020204030204" pitchFamily="34" charset="0"/>
                      </a:endParaRPr>
                    </a:p>
                  </a:txBody>
                  <a:tcPr marL="14128" marR="14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lnSpc>
                          <a:spcPct val="115000"/>
                        </a:lnSpc>
                        <a:spcBef>
                          <a:spcPts val="600"/>
                        </a:spcBef>
                        <a:spcAft>
                          <a:spcPts val="600"/>
                        </a:spcAft>
                      </a:pPr>
                      <a:r>
                        <a:rPr lang="es-ES" sz="1200" dirty="0">
                          <a:solidFill>
                            <a:sysClr val="windowText" lastClr="000000"/>
                          </a:solidFill>
                          <a:effectLst/>
                        </a:rPr>
                        <a:t>Procesos</a:t>
                      </a:r>
                      <a:endParaRPr lang="es-EC" sz="1200" dirty="0">
                        <a:solidFill>
                          <a:sysClr val="windowText" lastClr="000000"/>
                        </a:solidFill>
                        <a:effectLst/>
                        <a:latin typeface="Calibri" panose="020F0502020204030204" pitchFamily="34" charset="0"/>
                        <a:ea typeface="Calibri" panose="020F0502020204030204" pitchFamily="34" charset="0"/>
                      </a:endParaRPr>
                    </a:p>
                  </a:txBody>
                  <a:tcPr marL="14128" marR="14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lnSpc>
                          <a:spcPct val="115000"/>
                        </a:lnSpc>
                        <a:spcBef>
                          <a:spcPts val="600"/>
                        </a:spcBef>
                        <a:spcAft>
                          <a:spcPts val="600"/>
                        </a:spcAft>
                      </a:pPr>
                      <a:r>
                        <a:rPr lang="es-ES" sz="1200" dirty="0">
                          <a:solidFill>
                            <a:sysClr val="windowText" lastClr="000000"/>
                          </a:solidFill>
                          <a:effectLst/>
                        </a:rPr>
                        <a:t>Unidades que intervienen</a:t>
                      </a:r>
                      <a:endParaRPr lang="es-EC" sz="1200" dirty="0">
                        <a:solidFill>
                          <a:sysClr val="windowText" lastClr="000000"/>
                        </a:solidFill>
                        <a:effectLst/>
                        <a:latin typeface="Calibri" panose="020F0502020204030204" pitchFamily="34" charset="0"/>
                        <a:ea typeface="Calibri" panose="020F0502020204030204" pitchFamily="34" charset="0"/>
                      </a:endParaRPr>
                    </a:p>
                  </a:txBody>
                  <a:tcPr marL="14128" marR="14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72021150"/>
                  </a:ext>
                </a:extLst>
              </a:tr>
              <a:tr h="54601">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a:lnSpc>
                          <a:spcPct val="115000"/>
                        </a:lnSpc>
                        <a:spcBef>
                          <a:spcPts val="600"/>
                        </a:spcBef>
                        <a:spcAft>
                          <a:spcPts val="600"/>
                        </a:spcAft>
                      </a:pPr>
                      <a:r>
                        <a:rPr lang="es-ES" sz="1100">
                          <a:solidFill>
                            <a:sysClr val="windowText" lastClr="000000"/>
                          </a:solidFill>
                          <a:effectLst/>
                        </a:rPr>
                        <a:t>P</a:t>
                      </a:r>
                      <a:endParaRPr lang="es-EC" sz="1100">
                        <a:solidFill>
                          <a:sysClr val="windowText" lastClr="000000"/>
                        </a:solidFill>
                        <a:effectLst/>
                        <a:latin typeface="Calibri" panose="020F0502020204030204" pitchFamily="34" charset="0"/>
                        <a:ea typeface="Calibri" panose="020F0502020204030204" pitchFamily="34" charset="0"/>
                      </a:endParaRPr>
                    </a:p>
                  </a:txBody>
                  <a:tcPr marL="14128" marR="14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Bef>
                          <a:spcPts val="600"/>
                        </a:spcBef>
                        <a:spcAft>
                          <a:spcPts val="600"/>
                        </a:spcAft>
                      </a:pPr>
                      <a:r>
                        <a:rPr lang="es-ES" sz="1100">
                          <a:solidFill>
                            <a:sysClr val="windowText" lastClr="000000"/>
                          </a:solidFill>
                          <a:effectLst/>
                        </a:rPr>
                        <a:t>C</a:t>
                      </a:r>
                      <a:endParaRPr lang="es-EC" sz="1100">
                        <a:solidFill>
                          <a:sysClr val="windowText" lastClr="000000"/>
                        </a:solidFill>
                        <a:effectLst/>
                        <a:latin typeface="Calibri" panose="020F0502020204030204" pitchFamily="34" charset="0"/>
                        <a:ea typeface="Calibri" panose="020F0502020204030204" pitchFamily="34" charset="0"/>
                      </a:endParaRPr>
                    </a:p>
                  </a:txBody>
                  <a:tcPr marL="14128" marR="14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Bef>
                          <a:spcPts val="600"/>
                        </a:spcBef>
                        <a:spcAft>
                          <a:spcPts val="600"/>
                        </a:spcAft>
                      </a:pPr>
                      <a:r>
                        <a:rPr lang="es-ES" sz="1100">
                          <a:solidFill>
                            <a:sysClr val="windowText" lastClr="000000"/>
                          </a:solidFill>
                          <a:effectLst/>
                        </a:rPr>
                        <a:t>M</a:t>
                      </a:r>
                      <a:endParaRPr lang="es-EC" sz="1100">
                        <a:solidFill>
                          <a:sysClr val="windowText" lastClr="000000"/>
                        </a:solidFill>
                        <a:effectLst/>
                        <a:latin typeface="Calibri" panose="020F0502020204030204" pitchFamily="34" charset="0"/>
                        <a:ea typeface="Calibri" panose="020F0502020204030204" pitchFamily="34" charset="0"/>
                      </a:endParaRPr>
                    </a:p>
                  </a:txBody>
                  <a:tcPr marL="14128" marR="14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val="196668451"/>
                  </a:ext>
                </a:extLst>
              </a:tr>
              <a:tr h="579738">
                <a:tc>
                  <a:txBody>
                    <a:bodyPr/>
                    <a:lstStyle/>
                    <a:p>
                      <a:pPr>
                        <a:lnSpc>
                          <a:spcPct val="115000"/>
                        </a:lnSpc>
                        <a:spcBef>
                          <a:spcPts val="600"/>
                        </a:spcBef>
                        <a:spcAft>
                          <a:spcPts val="600"/>
                        </a:spcAft>
                      </a:pPr>
                      <a:r>
                        <a:rPr lang="es-ES" sz="1200">
                          <a:solidFill>
                            <a:sysClr val="windowText" lastClr="000000"/>
                          </a:solidFill>
                          <a:effectLst/>
                        </a:rPr>
                        <a:t>Toma de decisiones</a:t>
                      </a:r>
                      <a:endParaRPr lang="es-EC" sz="1200">
                        <a:solidFill>
                          <a:sysClr val="windowText" lastClr="000000"/>
                        </a:solidFill>
                        <a:effectLst/>
                        <a:latin typeface="Calibri" panose="020F0502020204030204" pitchFamily="34" charset="0"/>
                        <a:ea typeface="Calibri" panose="020F0502020204030204" pitchFamily="34" charset="0"/>
                      </a:endParaRPr>
                    </a:p>
                  </a:txBody>
                  <a:tcPr marL="14128" marR="14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Bef>
                          <a:spcPts val="600"/>
                        </a:spcBef>
                        <a:spcAft>
                          <a:spcPts val="600"/>
                        </a:spcAft>
                      </a:pPr>
                      <a:r>
                        <a:rPr lang="es-ES" sz="1200">
                          <a:solidFill>
                            <a:sysClr val="windowText" lastClr="000000"/>
                          </a:solidFill>
                          <a:effectLst/>
                        </a:rPr>
                        <a:t>Toma de decisiones por emociones</a:t>
                      </a:r>
                      <a:endParaRPr lang="es-EC" sz="1200">
                        <a:solidFill>
                          <a:sysClr val="windowText" lastClr="000000"/>
                        </a:solidFill>
                        <a:effectLst/>
                        <a:latin typeface="Calibri" panose="020F0502020204030204" pitchFamily="34" charset="0"/>
                        <a:ea typeface="Calibri" panose="020F0502020204030204" pitchFamily="34" charset="0"/>
                      </a:endParaRPr>
                    </a:p>
                  </a:txBody>
                  <a:tcPr marL="14128" marR="14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Bef>
                          <a:spcPts val="600"/>
                        </a:spcBef>
                        <a:spcAft>
                          <a:spcPts val="600"/>
                        </a:spcAft>
                      </a:pPr>
                      <a:r>
                        <a:rPr lang="es-ES" sz="1200">
                          <a:solidFill>
                            <a:sysClr val="windowText" lastClr="000000"/>
                          </a:solidFill>
                          <a:effectLst/>
                        </a:rPr>
                        <a:t>La toma de decisiones depende de algunos factores asociados a lo que se conoce como emociones incidentales, estas son entendidas como aquellas emociones inducidas que se presentan porque el individuo vive una emoción no asociada con la toma de decisión en sí.</a:t>
                      </a:r>
                      <a:endParaRPr lang="es-EC" sz="1200">
                        <a:solidFill>
                          <a:sysClr val="windowText" lastClr="000000"/>
                        </a:solidFill>
                        <a:effectLst/>
                        <a:latin typeface="Calibri" panose="020F0502020204030204" pitchFamily="34" charset="0"/>
                        <a:ea typeface="Calibri" panose="020F0502020204030204" pitchFamily="34" charset="0"/>
                      </a:endParaRPr>
                    </a:p>
                  </a:txBody>
                  <a:tcPr marL="14128" marR="14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Bef>
                          <a:spcPts val="600"/>
                        </a:spcBef>
                        <a:spcAft>
                          <a:spcPts val="600"/>
                        </a:spcAft>
                      </a:pPr>
                      <a:r>
                        <a:rPr lang="es-ES" sz="1200">
                          <a:solidFill>
                            <a:sysClr val="windowText" lastClr="000000"/>
                          </a:solidFill>
                          <a:effectLst/>
                        </a:rPr>
                        <a:t> </a:t>
                      </a:r>
                      <a:endParaRPr lang="es-EC" sz="1200">
                        <a:solidFill>
                          <a:sysClr val="windowText" lastClr="000000"/>
                        </a:solidFill>
                        <a:effectLst/>
                        <a:latin typeface="Calibri" panose="020F0502020204030204" pitchFamily="34" charset="0"/>
                        <a:ea typeface="Calibri" panose="020F0502020204030204" pitchFamily="34" charset="0"/>
                      </a:endParaRPr>
                    </a:p>
                  </a:txBody>
                  <a:tcPr marL="14128" marR="14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Bef>
                          <a:spcPts val="600"/>
                        </a:spcBef>
                        <a:spcAft>
                          <a:spcPts val="600"/>
                        </a:spcAft>
                      </a:pPr>
                      <a:r>
                        <a:rPr lang="es-ES" sz="1200">
                          <a:solidFill>
                            <a:sysClr val="windowText" lastClr="000000"/>
                          </a:solidFill>
                          <a:effectLst/>
                        </a:rPr>
                        <a:t>X</a:t>
                      </a:r>
                      <a:endParaRPr lang="es-EC" sz="1200">
                        <a:solidFill>
                          <a:sysClr val="windowText" lastClr="000000"/>
                        </a:solidFill>
                        <a:effectLst/>
                        <a:latin typeface="Calibri" panose="020F0502020204030204" pitchFamily="34" charset="0"/>
                        <a:ea typeface="Calibri" panose="020F0502020204030204" pitchFamily="34" charset="0"/>
                      </a:endParaRPr>
                    </a:p>
                  </a:txBody>
                  <a:tcPr marL="14128" marR="14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Bef>
                          <a:spcPts val="600"/>
                        </a:spcBef>
                        <a:spcAft>
                          <a:spcPts val="600"/>
                        </a:spcAft>
                      </a:pPr>
                      <a:r>
                        <a:rPr lang="es-ES" sz="1200">
                          <a:solidFill>
                            <a:sysClr val="windowText" lastClr="000000"/>
                          </a:solidFill>
                          <a:effectLst/>
                        </a:rPr>
                        <a:t> </a:t>
                      </a:r>
                      <a:endParaRPr lang="es-EC" sz="1200">
                        <a:solidFill>
                          <a:sysClr val="windowText" lastClr="000000"/>
                        </a:solidFill>
                        <a:effectLst/>
                        <a:latin typeface="Calibri" panose="020F0502020204030204" pitchFamily="34" charset="0"/>
                        <a:ea typeface="Calibri" panose="020F0502020204030204" pitchFamily="34" charset="0"/>
                      </a:endParaRPr>
                    </a:p>
                  </a:txBody>
                  <a:tcPr marL="14128" marR="14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Bef>
                          <a:spcPts val="600"/>
                        </a:spcBef>
                        <a:spcAft>
                          <a:spcPts val="600"/>
                        </a:spcAft>
                      </a:pPr>
                      <a:r>
                        <a:rPr lang="es-ES" sz="1200">
                          <a:solidFill>
                            <a:sysClr val="windowText" lastClr="000000"/>
                          </a:solidFill>
                          <a:effectLst/>
                        </a:rPr>
                        <a:t>Implementación de las herramientas de Empowerment en la organización.</a:t>
                      </a:r>
                      <a:endParaRPr lang="es-EC" sz="1200">
                        <a:solidFill>
                          <a:sysClr val="windowText" lastClr="000000"/>
                        </a:solidFill>
                        <a:effectLst/>
                        <a:latin typeface="Calibri" panose="020F0502020204030204" pitchFamily="34" charset="0"/>
                        <a:ea typeface="Calibri" panose="020F0502020204030204" pitchFamily="34" charset="0"/>
                      </a:endParaRPr>
                    </a:p>
                  </a:txBody>
                  <a:tcPr marL="14128" marR="14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Bef>
                          <a:spcPts val="600"/>
                        </a:spcBef>
                        <a:spcAft>
                          <a:spcPts val="600"/>
                        </a:spcAft>
                      </a:pPr>
                      <a:r>
                        <a:rPr lang="es-ES" sz="1200" dirty="0">
                          <a:solidFill>
                            <a:sysClr val="windowText" lastClr="000000"/>
                          </a:solidFill>
                          <a:effectLst/>
                        </a:rPr>
                        <a:t>Daniel Kahneman determinó que la mayoría de las veces nos enfrentamos a dilemas que tienen una gran carga emocional, por lo que tomar la decisión se complica, pudiéndonos causar estrés, o procrastinación de la toma de decisión.</a:t>
                      </a:r>
                      <a:endParaRPr lang="es-EC" sz="1200" dirty="0">
                        <a:solidFill>
                          <a:sysClr val="windowText" lastClr="000000"/>
                        </a:solidFill>
                        <a:effectLst/>
                        <a:latin typeface="Calibri" panose="020F0502020204030204" pitchFamily="34" charset="0"/>
                        <a:ea typeface="Calibri" panose="020F0502020204030204" pitchFamily="34" charset="0"/>
                      </a:endParaRPr>
                    </a:p>
                  </a:txBody>
                  <a:tcPr marL="14128" marR="14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Bef>
                          <a:spcPts val="600"/>
                        </a:spcBef>
                        <a:spcAft>
                          <a:spcPts val="600"/>
                        </a:spcAft>
                      </a:pPr>
                      <a:r>
                        <a:rPr lang="es-ES" sz="1200">
                          <a:solidFill>
                            <a:sysClr val="windowText" lastClr="000000"/>
                          </a:solidFill>
                          <a:effectLst/>
                        </a:rPr>
                        <a:t>Instrucción</a:t>
                      </a:r>
                      <a:endParaRPr lang="es-EC" sz="1200">
                        <a:solidFill>
                          <a:sysClr val="windowText" lastClr="000000"/>
                        </a:solidFill>
                        <a:effectLst/>
                      </a:endParaRPr>
                    </a:p>
                    <a:p>
                      <a:pPr>
                        <a:lnSpc>
                          <a:spcPct val="115000"/>
                        </a:lnSpc>
                        <a:spcBef>
                          <a:spcPts val="600"/>
                        </a:spcBef>
                        <a:spcAft>
                          <a:spcPts val="600"/>
                        </a:spcAft>
                      </a:pPr>
                      <a:r>
                        <a:rPr lang="es-ES" sz="1200">
                          <a:solidFill>
                            <a:sysClr val="windowText" lastClr="000000"/>
                          </a:solidFill>
                          <a:effectLst/>
                        </a:rPr>
                        <a:t>Entrenamiento</a:t>
                      </a:r>
                      <a:endParaRPr lang="es-EC" sz="1200">
                        <a:solidFill>
                          <a:sysClr val="windowText" lastClr="000000"/>
                        </a:solidFill>
                        <a:effectLst/>
                        <a:latin typeface="Calibri" panose="020F0502020204030204" pitchFamily="34" charset="0"/>
                        <a:ea typeface="Calibri" panose="020F0502020204030204" pitchFamily="34" charset="0"/>
                      </a:endParaRPr>
                    </a:p>
                  </a:txBody>
                  <a:tcPr marL="14128" marR="14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Bef>
                          <a:spcPts val="600"/>
                        </a:spcBef>
                        <a:spcAft>
                          <a:spcPts val="600"/>
                        </a:spcAft>
                      </a:pPr>
                      <a:r>
                        <a:rPr lang="es-ES" sz="1200" dirty="0">
                          <a:solidFill>
                            <a:sysClr val="windowText" lastClr="000000"/>
                          </a:solidFill>
                          <a:effectLst/>
                        </a:rPr>
                        <a:t>Dirección de Sanidad FAE.</a:t>
                      </a:r>
                      <a:endParaRPr lang="es-EC" sz="1200" dirty="0">
                        <a:solidFill>
                          <a:sysClr val="windowText" lastClr="000000"/>
                        </a:solidFill>
                        <a:effectLst/>
                      </a:endParaRPr>
                    </a:p>
                    <a:p>
                      <a:pPr>
                        <a:lnSpc>
                          <a:spcPct val="115000"/>
                        </a:lnSpc>
                        <a:spcBef>
                          <a:spcPts val="600"/>
                        </a:spcBef>
                        <a:spcAft>
                          <a:spcPts val="600"/>
                        </a:spcAft>
                      </a:pPr>
                      <a:r>
                        <a:rPr lang="es-ES" sz="1200" dirty="0">
                          <a:solidFill>
                            <a:sysClr val="windowText" lastClr="000000"/>
                          </a:solidFill>
                          <a:effectLst/>
                        </a:rPr>
                        <a:t>Escuadrones de vuelo</a:t>
                      </a:r>
                      <a:endParaRPr lang="es-EC" sz="1200" dirty="0">
                        <a:solidFill>
                          <a:sysClr val="windowText" lastClr="000000"/>
                        </a:solidFill>
                        <a:effectLst/>
                        <a:latin typeface="Calibri" panose="020F0502020204030204" pitchFamily="34" charset="0"/>
                        <a:ea typeface="Calibri" panose="020F0502020204030204" pitchFamily="34" charset="0"/>
                      </a:endParaRPr>
                    </a:p>
                  </a:txBody>
                  <a:tcPr marL="14128" marR="14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39194563"/>
                  </a:ext>
                </a:extLst>
              </a:tr>
              <a:tr h="463041">
                <a:tc>
                  <a:txBody>
                    <a:bodyPr/>
                    <a:lstStyle/>
                    <a:p>
                      <a:pPr>
                        <a:lnSpc>
                          <a:spcPct val="115000"/>
                        </a:lnSpc>
                        <a:spcBef>
                          <a:spcPts val="600"/>
                        </a:spcBef>
                        <a:spcAft>
                          <a:spcPts val="600"/>
                        </a:spcAft>
                      </a:pPr>
                      <a:r>
                        <a:rPr lang="es-ES" sz="1200">
                          <a:solidFill>
                            <a:sysClr val="windowText" lastClr="000000"/>
                          </a:solidFill>
                          <a:effectLst/>
                        </a:rPr>
                        <a:t>Toma de decisiones</a:t>
                      </a:r>
                      <a:endParaRPr lang="es-EC" sz="1200">
                        <a:solidFill>
                          <a:sysClr val="windowText" lastClr="000000"/>
                        </a:solidFill>
                        <a:effectLst/>
                        <a:latin typeface="Calibri" panose="020F0502020204030204" pitchFamily="34" charset="0"/>
                        <a:ea typeface="Calibri" panose="020F0502020204030204" pitchFamily="34" charset="0"/>
                      </a:endParaRPr>
                    </a:p>
                  </a:txBody>
                  <a:tcPr marL="14128" marR="14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Bef>
                          <a:spcPts val="600"/>
                        </a:spcBef>
                        <a:spcAft>
                          <a:spcPts val="600"/>
                        </a:spcAft>
                      </a:pPr>
                      <a:r>
                        <a:rPr lang="es-ES" sz="1200">
                          <a:solidFill>
                            <a:sysClr val="windowText" lastClr="000000"/>
                          </a:solidFill>
                          <a:effectLst/>
                        </a:rPr>
                        <a:t>Toma de decisiones por razonamiento</a:t>
                      </a:r>
                      <a:endParaRPr lang="es-EC" sz="1200">
                        <a:solidFill>
                          <a:sysClr val="windowText" lastClr="000000"/>
                        </a:solidFill>
                        <a:effectLst/>
                        <a:latin typeface="Calibri" panose="020F0502020204030204" pitchFamily="34" charset="0"/>
                        <a:ea typeface="Calibri" panose="020F0502020204030204" pitchFamily="34" charset="0"/>
                      </a:endParaRPr>
                    </a:p>
                  </a:txBody>
                  <a:tcPr marL="14128" marR="14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Bef>
                          <a:spcPts val="600"/>
                        </a:spcBef>
                        <a:spcAft>
                          <a:spcPts val="600"/>
                        </a:spcAft>
                      </a:pPr>
                      <a:r>
                        <a:rPr lang="es-ES" sz="1200" dirty="0">
                          <a:solidFill>
                            <a:sysClr val="windowText" lastClr="000000"/>
                          </a:solidFill>
                          <a:effectLst/>
                        </a:rPr>
                        <a:t>La toma de decisiones por razonamiento permite evaluar y elegir una determinada opción, por medio del razonamiento y la voluntad, con el propósito de resolver una situación específica de la manera más lógica posible.</a:t>
                      </a:r>
                      <a:endParaRPr lang="es-EC" sz="1200" dirty="0">
                        <a:solidFill>
                          <a:sysClr val="windowText" lastClr="000000"/>
                        </a:solidFill>
                        <a:effectLst/>
                        <a:latin typeface="Calibri" panose="020F0502020204030204" pitchFamily="34" charset="0"/>
                        <a:ea typeface="Calibri" panose="020F0502020204030204" pitchFamily="34" charset="0"/>
                      </a:endParaRPr>
                    </a:p>
                  </a:txBody>
                  <a:tcPr marL="14128" marR="14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Bef>
                          <a:spcPts val="600"/>
                        </a:spcBef>
                        <a:spcAft>
                          <a:spcPts val="600"/>
                        </a:spcAft>
                      </a:pPr>
                      <a:r>
                        <a:rPr lang="es-ES" sz="1200">
                          <a:solidFill>
                            <a:sysClr val="windowText" lastClr="000000"/>
                          </a:solidFill>
                          <a:effectLst/>
                        </a:rPr>
                        <a:t> </a:t>
                      </a:r>
                      <a:endParaRPr lang="es-EC" sz="1200">
                        <a:solidFill>
                          <a:sysClr val="windowText" lastClr="000000"/>
                        </a:solidFill>
                        <a:effectLst/>
                        <a:latin typeface="Calibri" panose="020F0502020204030204" pitchFamily="34" charset="0"/>
                        <a:ea typeface="Calibri" panose="020F0502020204030204" pitchFamily="34" charset="0"/>
                      </a:endParaRPr>
                    </a:p>
                  </a:txBody>
                  <a:tcPr marL="14128" marR="14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Bef>
                          <a:spcPts val="600"/>
                        </a:spcBef>
                        <a:spcAft>
                          <a:spcPts val="600"/>
                        </a:spcAft>
                      </a:pPr>
                      <a:r>
                        <a:rPr lang="es-ES" sz="1200">
                          <a:solidFill>
                            <a:sysClr val="windowText" lastClr="000000"/>
                          </a:solidFill>
                          <a:effectLst/>
                        </a:rPr>
                        <a:t>X</a:t>
                      </a:r>
                      <a:endParaRPr lang="es-EC" sz="1200">
                        <a:solidFill>
                          <a:sysClr val="windowText" lastClr="000000"/>
                        </a:solidFill>
                        <a:effectLst/>
                        <a:latin typeface="Calibri" panose="020F0502020204030204" pitchFamily="34" charset="0"/>
                        <a:ea typeface="Calibri" panose="020F0502020204030204" pitchFamily="34" charset="0"/>
                      </a:endParaRPr>
                    </a:p>
                  </a:txBody>
                  <a:tcPr marL="14128" marR="14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Bef>
                          <a:spcPts val="600"/>
                        </a:spcBef>
                        <a:spcAft>
                          <a:spcPts val="600"/>
                        </a:spcAft>
                      </a:pPr>
                      <a:r>
                        <a:rPr lang="es-ES" sz="1200">
                          <a:solidFill>
                            <a:sysClr val="windowText" lastClr="000000"/>
                          </a:solidFill>
                          <a:effectLst/>
                        </a:rPr>
                        <a:t> </a:t>
                      </a:r>
                      <a:endParaRPr lang="es-EC" sz="1200">
                        <a:solidFill>
                          <a:sysClr val="windowText" lastClr="000000"/>
                        </a:solidFill>
                        <a:effectLst/>
                        <a:latin typeface="Calibri" panose="020F0502020204030204" pitchFamily="34" charset="0"/>
                        <a:ea typeface="Calibri" panose="020F0502020204030204" pitchFamily="34" charset="0"/>
                      </a:endParaRPr>
                    </a:p>
                  </a:txBody>
                  <a:tcPr marL="14128" marR="14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Bef>
                          <a:spcPts val="600"/>
                        </a:spcBef>
                        <a:spcAft>
                          <a:spcPts val="600"/>
                        </a:spcAft>
                      </a:pPr>
                      <a:r>
                        <a:rPr lang="es-ES" sz="1200">
                          <a:solidFill>
                            <a:sysClr val="windowText" lastClr="000000"/>
                          </a:solidFill>
                          <a:effectLst/>
                        </a:rPr>
                        <a:t>Implementar dinámicas de tomas de decisiones en casos supuestos de operaciones aéreas dentro de los escuadrones de vuelo.</a:t>
                      </a:r>
                      <a:endParaRPr lang="es-EC" sz="1200">
                        <a:solidFill>
                          <a:sysClr val="windowText" lastClr="000000"/>
                        </a:solidFill>
                        <a:effectLst/>
                        <a:latin typeface="Calibri" panose="020F0502020204030204" pitchFamily="34" charset="0"/>
                        <a:ea typeface="Calibri" panose="020F0502020204030204" pitchFamily="34" charset="0"/>
                      </a:endParaRPr>
                    </a:p>
                  </a:txBody>
                  <a:tcPr marL="14128" marR="14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Bef>
                          <a:spcPts val="600"/>
                        </a:spcBef>
                        <a:spcAft>
                          <a:spcPts val="600"/>
                        </a:spcAft>
                      </a:pPr>
                      <a:r>
                        <a:rPr lang="es-ES" sz="1200">
                          <a:solidFill>
                            <a:sysClr val="windowText" lastClr="000000"/>
                          </a:solidFill>
                          <a:effectLst/>
                        </a:rPr>
                        <a:t>Daniel Kahneman explica que utilizamos nuestra inteligencia analítica, sopesando pros y contras de una manera selectiva y eficiente a través de un sistema lógico y calculador.</a:t>
                      </a:r>
                      <a:endParaRPr lang="es-EC" sz="1200">
                        <a:solidFill>
                          <a:sysClr val="windowText" lastClr="000000"/>
                        </a:solidFill>
                        <a:effectLst/>
                        <a:latin typeface="Calibri" panose="020F0502020204030204" pitchFamily="34" charset="0"/>
                        <a:ea typeface="Calibri" panose="020F0502020204030204" pitchFamily="34" charset="0"/>
                      </a:endParaRPr>
                    </a:p>
                  </a:txBody>
                  <a:tcPr marL="14128" marR="14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Bef>
                          <a:spcPts val="600"/>
                        </a:spcBef>
                        <a:spcAft>
                          <a:spcPts val="600"/>
                        </a:spcAft>
                      </a:pPr>
                      <a:r>
                        <a:rPr lang="es-ES" sz="1200">
                          <a:solidFill>
                            <a:sysClr val="windowText" lastClr="000000"/>
                          </a:solidFill>
                          <a:effectLst/>
                        </a:rPr>
                        <a:t> </a:t>
                      </a:r>
                      <a:endParaRPr lang="es-EC" sz="1200">
                        <a:solidFill>
                          <a:sysClr val="windowText" lastClr="000000"/>
                        </a:solidFill>
                        <a:effectLst/>
                        <a:latin typeface="Calibri" panose="020F0502020204030204" pitchFamily="34" charset="0"/>
                        <a:ea typeface="Calibri" panose="020F0502020204030204" pitchFamily="34" charset="0"/>
                      </a:endParaRPr>
                    </a:p>
                  </a:txBody>
                  <a:tcPr marL="14128" marR="14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Bef>
                          <a:spcPts val="600"/>
                        </a:spcBef>
                        <a:spcAft>
                          <a:spcPts val="600"/>
                        </a:spcAft>
                      </a:pPr>
                      <a:r>
                        <a:rPr lang="es-ES" sz="1200" dirty="0">
                          <a:solidFill>
                            <a:sysClr val="windowText" lastClr="000000"/>
                          </a:solidFill>
                          <a:effectLst/>
                        </a:rPr>
                        <a:t> </a:t>
                      </a:r>
                      <a:endParaRPr lang="es-EC" sz="1200" dirty="0">
                        <a:solidFill>
                          <a:sysClr val="windowText" lastClr="000000"/>
                        </a:solidFill>
                        <a:effectLst/>
                        <a:latin typeface="Calibri" panose="020F0502020204030204" pitchFamily="34" charset="0"/>
                        <a:ea typeface="Calibri" panose="020F0502020204030204" pitchFamily="34" charset="0"/>
                      </a:endParaRPr>
                    </a:p>
                  </a:txBody>
                  <a:tcPr marL="14128" marR="1412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98428533"/>
                  </a:ext>
                </a:extLst>
              </a:tr>
            </a:tbl>
          </a:graphicData>
        </a:graphic>
      </p:graphicFrame>
    </p:spTree>
    <p:extLst>
      <p:ext uri="{BB962C8B-B14F-4D97-AF65-F5344CB8AC3E}">
        <p14:creationId xmlns:p14="http://schemas.microsoft.com/office/powerpoint/2010/main" val="4648121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56">
            <a:extLst>
              <a:ext uri="{FF2B5EF4-FFF2-40B4-BE49-F238E27FC236}">
                <a16:creationId xmlns:a16="http://schemas.microsoft.com/office/drawing/2014/main" id="{401130DB-D8E8-B288-E860-AA4078D71C36}"/>
              </a:ext>
            </a:extLst>
          </p:cNvPr>
          <p:cNvSpPr/>
          <p:nvPr/>
        </p:nvSpPr>
        <p:spPr>
          <a:xfrm>
            <a:off x="0" y="0"/>
            <a:ext cx="12189460" cy="619760"/>
          </a:xfrm>
          <a:prstGeom prst="rect">
            <a:avLst/>
          </a:prstGeom>
        </p:spPr>
        <p:txBody>
          <a:bodyPr/>
          <a:lstStyle/>
          <a:p>
            <a:pPr algn="r" fontAlgn="base">
              <a:spcBef>
                <a:spcPct val="0"/>
              </a:spcBef>
              <a:spcAft>
                <a:spcPct val="0"/>
              </a:spcAft>
            </a:pPr>
            <a:r>
              <a:rPr lang="es-ES" sz="3200" b="1" i="1" dirty="0">
                <a:solidFill>
                  <a:srgbClr val="002060"/>
                </a:solidFill>
                <a:effectLst>
                  <a:outerShdw blurRad="38100" dist="38100" dir="2700000" algn="tl">
                    <a:srgbClr val="C0C0C0"/>
                  </a:outerShdw>
                </a:effectLst>
                <a:latin typeface="+mj-lt"/>
                <a:ea typeface="+mj-ea"/>
                <a:cs typeface="+mj-cs"/>
              </a:rPr>
              <a:t>CONCLUSIONES</a:t>
            </a:r>
            <a:endParaRPr lang="es-EC" sz="3200" b="1" i="1" dirty="0">
              <a:solidFill>
                <a:srgbClr val="002060"/>
              </a:solidFill>
              <a:effectLst>
                <a:outerShdw blurRad="38100" dist="38100" dir="2700000" algn="tl">
                  <a:srgbClr val="C0C0C0"/>
                </a:outerShdw>
              </a:effectLst>
              <a:latin typeface="+mj-lt"/>
              <a:ea typeface="+mj-ea"/>
              <a:cs typeface="+mj-cs"/>
            </a:endParaRPr>
          </a:p>
        </p:txBody>
      </p:sp>
      <p:sp>
        <p:nvSpPr>
          <p:cNvPr id="8" name="CuadroTexto 7">
            <a:extLst>
              <a:ext uri="{FF2B5EF4-FFF2-40B4-BE49-F238E27FC236}">
                <a16:creationId xmlns:a16="http://schemas.microsoft.com/office/drawing/2014/main" id="{FFDF1C29-EB1C-4CD0-7A09-A3248537B4B3}"/>
              </a:ext>
            </a:extLst>
          </p:cNvPr>
          <p:cNvSpPr txBox="1"/>
          <p:nvPr/>
        </p:nvSpPr>
        <p:spPr>
          <a:xfrm>
            <a:off x="1447800" y="1401613"/>
            <a:ext cx="9481458" cy="3331681"/>
          </a:xfrm>
          <a:prstGeom prst="rect">
            <a:avLst/>
          </a:prstGeom>
          <a:noFill/>
        </p:spPr>
        <p:txBody>
          <a:bodyPr wrap="square">
            <a:spAutoFit/>
          </a:bodyPr>
          <a:lstStyle/>
          <a:p>
            <a:pPr marL="685800" indent="33338">
              <a:lnSpc>
                <a:spcPct val="200000"/>
              </a:lnSpc>
            </a:pPr>
            <a:r>
              <a:rPr lang="es-ES" sz="1800" dirty="0">
                <a:effectLst/>
                <a:latin typeface="Sitka Small" pitchFamily="2" charset="0"/>
                <a:ea typeface="Calibri" panose="020F0502020204030204" pitchFamily="34" charset="0"/>
              </a:rPr>
              <a:t>El objetivo establecido de realizar el diagnóstico de la inteligencia emocional en la toma de decisiones aeronáuticas a los pilotos operativos de la Fuerza Aérea Ecuatoriana, fue realizado en base al modelo de Daniel Goleman en una muestra de 117 pilotos operativos, mediante el cual se pudo determinar la realidad actual en la institución, vista no existen antecedentes en este tipo de evaluaciones.</a:t>
            </a:r>
            <a:endParaRPr lang="es-EC" sz="1800" dirty="0">
              <a:effectLst/>
              <a:latin typeface="Sitka Small" pitchFamily="2" charset="0"/>
              <a:ea typeface="Calibri" panose="020F0502020204030204" pitchFamily="34" charset="0"/>
            </a:endParaRPr>
          </a:p>
        </p:txBody>
      </p:sp>
    </p:spTree>
    <p:extLst>
      <p:ext uri="{BB962C8B-B14F-4D97-AF65-F5344CB8AC3E}">
        <p14:creationId xmlns:p14="http://schemas.microsoft.com/office/powerpoint/2010/main" val="4585929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56">
            <a:extLst>
              <a:ext uri="{FF2B5EF4-FFF2-40B4-BE49-F238E27FC236}">
                <a16:creationId xmlns:a16="http://schemas.microsoft.com/office/drawing/2014/main" id="{401130DB-D8E8-B288-E860-AA4078D71C36}"/>
              </a:ext>
            </a:extLst>
          </p:cNvPr>
          <p:cNvSpPr/>
          <p:nvPr/>
        </p:nvSpPr>
        <p:spPr>
          <a:xfrm>
            <a:off x="0" y="0"/>
            <a:ext cx="12189460" cy="619760"/>
          </a:xfrm>
          <a:prstGeom prst="rect">
            <a:avLst/>
          </a:prstGeom>
        </p:spPr>
        <p:txBody>
          <a:bodyPr/>
          <a:lstStyle/>
          <a:p>
            <a:pPr algn="r" fontAlgn="base">
              <a:spcBef>
                <a:spcPct val="0"/>
              </a:spcBef>
              <a:spcAft>
                <a:spcPct val="0"/>
              </a:spcAft>
            </a:pPr>
            <a:r>
              <a:rPr lang="es-ES" sz="3200" b="1" i="1" dirty="0">
                <a:solidFill>
                  <a:srgbClr val="002060"/>
                </a:solidFill>
                <a:effectLst>
                  <a:outerShdw blurRad="38100" dist="38100" dir="2700000" algn="tl">
                    <a:srgbClr val="C0C0C0"/>
                  </a:outerShdw>
                </a:effectLst>
                <a:latin typeface="+mj-lt"/>
                <a:ea typeface="+mj-ea"/>
                <a:cs typeface="+mj-cs"/>
              </a:rPr>
              <a:t>CONCLUSIONES</a:t>
            </a:r>
            <a:endParaRPr lang="es-EC" sz="3200" b="1" i="1" dirty="0">
              <a:solidFill>
                <a:srgbClr val="002060"/>
              </a:solidFill>
              <a:effectLst>
                <a:outerShdw blurRad="38100" dist="38100" dir="2700000" algn="tl">
                  <a:srgbClr val="C0C0C0"/>
                </a:outerShdw>
              </a:effectLst>
              <a:latin typeface="+mj-lt"/>
              <a:ea typeface="+mj-ea"/>
              <a:cs typeface="+mj-cs"/>
            </a:endParaRPr>
          </a:p>
        </p:txBody>
      </p:sp>
      <p:sp>
        <p:nvSpPr>
          <p:cNvPr id="3" name="CuadroTexto 2">
            <a:extLst>
              <a:ext uri="{FF2B5EF4-FFF2-40B4-BE49-F238E27FC236}">
                <a16:creationId xmlns:a16="http://schemas.microsoft.com/office/drawing/2014/main" id="{2A0E10E8-0293-D51D-0A29-D9CAF6C7B949}"/>
              </a:ext>
            </a:extLst>
          </p:cNvPr>
          <p:cNvSpPr txBox="1"/>
          <p:nvPr/>
        </p:nvSpPr>
        <p:spPr>
          <a:xfrm>
            <a:off x="1143000" y="1404257"/>
            <a:ext cx="10080172" cy="3331681"/>
          </a:xfrm>
          <a:prstGeom prst="rect">
            <a:avLst/>
          </a:prstGeom>
          <a:noFill/>
        </p:spPr>
        <p:txBody>
          <a:bodyPr wrap="square">
            <a:spAutoFit/>
          </a:bodyPr>
          <a:lstStyle>
            <a:defPPr>
              <a:defRPr lang="es-EC"/>
            </a:defPPr>
            <a:lvl1pPr marL="685800" indent="33338">
              <a:lnSpc>
                <a:spcPct val="200000"/>
              </a:lnSpc>
              <a:defRPr>
                <a:effectLst/>
                <a:latin typeface="Sitka Small" pitchFamily="2" charset="0"/>
                <a:ea typeface="Calibri" panose="020F0502020204030204" pitchFamily="34" charset="0"/>
              </a:defRPr>
            </a:lvl1pPr>
          </a:lstStyle>
          <a:p>
            <a:r>
              <a:rPr lang="es-EC" dirty="0"/>
              <a:t>Dentro de las hipótesis con las que se estableció el trabajo investigativo se encuentra la autorregulación como la principal deficiencia que se presenta en los pilotos operativos dentro de las dimensiones de la inteligencia emocional, la cual se presenta especialmente por factores en su entorno interpersonal e intrapersonal desarrollado dentro del escuadrón de vuelo y afectado a demás por las diferentes actividades que se cumplen en el ámbito militar. </a:t>
            </a:r>
          </a:p>
        </p:txBody>
      </p:sp>
    </p:spTree>
    <p:extLst>
      <p:ext uri="{BB962C8B-B14F-4D97-AF65-F5344CB8AC3E}">
        <p14:creationId xmlns:p14="http://schemas.microsoft.com/office/powerpoint/2010/main" val="37166127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6">
            <a:extLst>
              <a:ext uri="{FF2B5EF4-FFF2-40B4-BE49-F238E27FC236}">
                <a16:creationId xmlns:a16="http://schemas.microsoft.com/office/drawing/2014/main" id="{31A7C523-7249-4ECB-8372-B3A9713B8B18}"/>
              </a:ext>
            </a:extLst>
          </p:cNvPr>
          <p:cNvSpPr/>
          <p:nvPr/>
        </p:nvSpPr>
        <p:spPr>
          <a:xfrm>
            <a:off x="0" y="0"/>
            <a:ext cx="12189460" cy="619760"/>
          </a:xfrm>
          <a:prstGeom prst="rect">
            <a:avLst/>
          </a:prstGeom>
        </p:spPr>
        <p:txBody>
          <a:bodyPr/>
          <a:lstStyle/>
          <a:p>
            <a:pPr algn="r" fontAlgn="base">
              <a:spcBef>
                <a:spcPct val="0"/>
              </a:spcBef>
              <a:spcAft>
                <a:spcPct val="0"/>
              </a:spcAft>
            </a:pPr>
            <a:r>
              <a:rPr lang="es-ES" sz="3200" b="1" i="1" dirty="0">
                <a:solidFill>
                  <a:srgbClr val="002060"/>
                </a:solidFill>
                <a:effectLst>
                  <a:outerShdw blurRad="38100" dist="38100" dir="2700000" algn="tl">
                    <a:srgbClr val="C0C0C0"/>
                  </a:outerShdw>
                </a:effectLst>
                <a:latin typeface="+mj-lt"/>
                <a:ea typeface="+mj-ea"/>
                <a:cs typeface="+mj-cs"/>
              </a:rPr>
              <a:t>INTRODUCCIÓN</a:t>
            </a:r>
            <a:endParaRPr lang="es-EC" sz="3200" b="1" i="1" dirty="0">
              <a:solidFill>
                <a:srgbClr val="002060"/>
              </a:solidFill>
              <a:effectLst>
                <a:outerShdw blurRad="38100" dist="38100" dir="2700000" algn="tl">
                  <a:srgbClr val="C0C0C0"/>
                </a:outerShdw>
              </a:effectLst>
              <a:latin typeface="+mj-lt"/>
              <a:ea typeface="+mj-ea"/>
              <a:cs typeface="+mj-cs"/>
            </a:endParaRPr>
          </a:p>
        </p:txBody>
      </p:sp>
      <p:sp>
        <p:nvSpPr>
          <p:cNvPr id="4" name="CuadroTexto 3">
            <a:extLst>
              <a:ext uri="{FF2B5EF4-FFF2-40B4-BE49-F238E27FC236}">
                <a16:creationId xmlns:a16="http://schemas.microsoft.com/office/drawing/2014/main" id="{798EB818-7AA1-504F-D469-EB40FF20D688}"/>
              </a:ext>
            </a:extLst>
          </p:cNvPr>
          <p:cNvSpPr txBox="1"/>
          <p:nvPr/>
        </p:nvSpPr>
        <p:spPr>
          <a:xfrm>
            <a:off x="326255" y="6300472"/>
            <a:ext cx="6192174" cy="369332"/>
          </a:xfrm>
          <a:prstGeom prst="rect">
            <a:avLst/>
          </a:prstGeom>
          <a:noFill/>
        </p:spPr>
        <p:txBody>
          <a:bodyPr wrap="square">
            <a:spAutoFit/>
          </a:bodyPr>
          <a:lstStyle/>
          <a:p>
            <a:r>
              <a:rPr lang="es-EC" dirty="0"/>
              <a:t>https://youtu.be/C_j2Oyi337w</a:t>
            </a:r>
          </a:p>
        </p:txBody>
      </p:sp>
      <p:pic>
        <p:nvPicPr>
          <p:cNvPr id="3" name="Elementos multimedia en línea 2" title="El capitán del avión gritó a Lubitz: &quot;¡Abre la maldita puerta!&quot;">
            <a:hlinkClick r:id="" action="ppaction://media"/>
            <a:extLst>
              <a:ext uri="{FF2B5EF4-FFF2-40B4-BE49-F238E27FC236}">
                <a16:creationId xmlns:a16="http://schemas.microsoft.com/office/drawing/2014/main" id="{809DA680-0190-F8D7-7517-878A79E691F1}"/>
              </a:ext>
            </a:extLst>
          </p:cNvPr>
          <p:cNvPicPr>
            <a:picLocks noRot="1" noChangeAspect="1"/>
          </p:cNvPicPr>
          <p:nvPr>
            <a:videoFile r:link="rId1"/>
          </p:nvPr>
        </p:nvPicPr>
        <p:blipFill>
          <a:blip r:embed="rId3"/>
          <a:stretch>
            <a:fillRect/>
          </a:stretch>
        </p:blipFill>
        <p:spPr>
          <a:xfrm>
            <a:off x="1434783" y="619760"/>
            <a:ext cx="9322433" cy="5267175"/>
          </a:xfrm>
          <a:prstGeom prst="rect">
            <a:avLst/>
          </a:prstGeom>
        </p:spPr>
      </p:pic>
    </p:spTree>
    <p:extLst>
      <p:ext uri="{BB962C8B-B14F-4D97-AF65-F5344CB8AC3E}">
        <p14:creationId xmlns:p14="http://schemas.microsoft.com/office/powerpoint/2010/main" val="6451790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56">
            <a:extLst>
              <a:ext uri="{FF2B5EF4-FFF2-40B4-BE49-F238E27FC236}">
                <a16:creationId xmlns:a16="http://schemas.microsoft.com/office/drawing/2014/main" id="{401130DB-D8E8-B288-E860-AA4078D71C36}"/>
              </a:ext>
            </a:extLst>
          </p:cNvPr>
          <p:cNvSpPr/>
          <p:nvPr/>
        </p:nvSpPr>
        <p:spPr>
          <a:xfrm>
            <a:off x="0" y="0"/>
            <a:ext cx="12189460" cy="619760"/>
          </a:xfrm>
          <a:prstGeom prst="rect">
            <a:avLst/>
          </a:prstGeom>
        </p:spPr>
        <p:txBody>
          <a:bodyPr/>
          <a:lstStyle/>
          <a:p>
            <a:pPr algn="r" fontAlgn="base">
              <a:spcBef>
                <a:spcPct val="0"/>
              </a:spcBef>
              <a:spcAft>
                <a:spcPct val="0"/>
              </a:spcAft>
            </a:pPr>
            <a:r>
              <a:rPr lang="es-ES" sz="3200" b="1" i="1" dirty="0">
                <a:solidFill>
                  <a:srgbClr val="002060"/>
                </a:solidFill>
                <a:effectLst>
                  <a:outerShdw blurRad="38100" dist="38100" dir="2700000" algn="tl">
                    <a:srgbClr val="C0C0C0"/>
                  </a:outerShdw>
                </a:effectLst>
                <a:latin typeface="+mj-lt"/>
                <a:ea typeface="+mj-ea"/>
                <a:cs typeface="+mj-cs"/>
              </a:rPr>
              <a:t>CONCLUSIONES</a:t>
            </a:r>
            <a:endParaRPr lang="es-EC" sz="3200" b="1" i="1" dirty="0">
              <a:solidFill>
                <a:srgbClr val="002060"/>
              </a:solidFill>
              <a:effectLst>
                <a:outerShdw blurRad="38100" dist="38100" dir="2700000" algn="tl">
                  <a:srgbClr val="C0C0C0"/>
                </a:outerShdw>
              </a:effectLst>
              <a:latin typeface="+mj-lt"/>
              <a:ea typeface="+mj-ea"/>
              <a:cs typeface="+mj-cs"/>
            </a:endParaRPr>
          </a:p>
        </p:txBody>
      </p:sp>
      <p:sp>
        <p:nvSpPr>
          <p:cNvPr id="3" name="CuadroTexto 2">
            <a:extLst>
              <a:ext uri="{FF2B5EF4-FFF2-40B4-BE49-F238E27FC236}">
                <a16:creationId xmlns:a16="http://schemas.microsoft.com/office/drawing/2014/main" id="{252F6129-33FA-A57F-693A-271AE14D6649}"/>
              </a:ext>
            </a:extLst>
          </p:cNvPr>
          <p:cNvSpPr txBox="1"/>
          <p:nvPr/>
        </p:nvSpPr>
        <p:spPr>
          <a:xfrm>
            <a:off x="1240970" y="1439126"/>
            <a:ext cx="9514115" cy="2777683"/>
          </a:xfrm>
          <a:prstGeom prst="rect">
            <a:avLst/>
          </a:prstGeom>
          <a:noFill/>
        </p:spPr>
        <p:txBody>
          <a:bodyPr wrap="square">
            <a:spAutoFit/>
          </a:bodyPr>
          <a:lstStyle>
            <a:defPPr>
              <a:defRPr lang="es-EC"/>
            </a:defPPr>
            <a:lvl1pPr marL="685800" indent="33338">
              <a:lnSpc>
                <a:spcPct val="200000"/>
              </a:lnSpc>
              <a:defRPr>
                <a:effectLst/>
                <a:latin typeface="Sitka Small" pitchFamily="2" charset="0"/>
                <a:ea typeface="Calibri" panose="020F0502020204030204" pitchFamily="34" charset="0"/>
              </a:defRPr>
            </a:lvl1pPr>
          </a:lstStyle>
          <a:p>
            <a:r>
              <a:rPr lang="es-ES" dirty="0"/>
              <a:t>La hipótesis definida a las presiones externas que generan en los pilotos operativos dificultad en la toma de decisiones, se ven reflejadas por una realidad latente en toda institución militar, debido a la constante presión que existe en el cumplimiento de las operaciones aéreas que afectan la relación dentro de la institución y familiar.</a:t>
            </a:r>
            <a:endParaRPr lang="es-EC" dirty="0"/>
          </a:p>
        </p:txBody>
      </p:sp>
    </p:spTree>
    <p:extLst>
      <p:ext uri="{BB962C8B-B14F-4D97-AF65-F5344CB8AC3E}">
        <p14:creationId xmlns:p14="http://schemas.microsoft.com/office/powerpoint/2010/main" val="23614718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56">
            <a:extLst>
              <a:ext uri="{FF2B5EF4-FFF2-40B4-BE49-F238E27FC236}">
                <a16:creationId xmlns:a16="http://schemas.microsoft.com/office/drawing/2014/main" id="{401130DB-D8E8-B288-E860-AA4078D71C36}"/>
              </a:ext>
            </a:extLst>
          </p:cNvPr>
          <p:cNvSpPr/>
          <p:nvPr/>
        </p:nvSpPr>
        <p:spPr>
          <a:xfrm>
            <a:off x="0" y="0"/>
            <a:ext cx="12189460" cy="619760"/>
          </a:xfrm>
          <a:prstGeom prst="rect">
            <a:avLst/>
          </a:prstGeom>
        </p:spPr>
        <p:txBody>
          <a:bodyPr/>
          <a:lstStyle/>
          <a:p>
            <a:pPr algn="r" fontAlgn="base">
              <a:spcBef>
                <a:spcPct val="0"/>
              </a:spcBef>
              <a:spcAft>
                <a:spcPct val="0"/>
              </a:spcAft>
            </a:pPr>
            <a:r>
              <a:rPr lang="es-ES" sz="3200" b="1" i="1" dirty="0">
                <a:solidFill>
                  <a:srgbClr val="002060"/>
                </a:solidFill>
                <a:effectLst>
                  <a:outerShdw blurRad="38100" dist="38100" dir="2700000" algn="tl">
                    <a:srgbClr val="C0C0C0"/>
                  </a:outerShdw>
                </a:effectLst>
                <a:latin typeface="+mj-lt"/>
                <a:ea typeface="+mj-ea"/>
                <a:cs typeface="+mj-cs"/>
              </a:rPr>
              <a:t>CONCLUSIONES</a:t>
            </a:r>
            <a:endParaRPr lang="es-EC" sz="3200" b="1" i="1" dirty="0">
              <a:solidFill>
                <a:srgbClr val="002060"/>
              </a:solidFill>
              <a:effectLst>
                <a:outerShdw blurRad="38100" dist="38100" dir="2700000" algn="tl">
                  <a:srgbClr val="C0C0C0"/>
                </a:outerShdw>
              </a:effectLst>
              <a:latin typeface="+mj-lt"/>
              <a:ea typeface="+mj-ea"/>
              <a:cs typeface="+mj-cs"/>
            </a:endParaRPr>
          </a:p>
        </p:txBody>
      </p:sp>
      <p:sp>
        <p:nvSpPr>
          <p:cNvPr id="4" name="CuadroTexto 3">
            <a:extLst>
              <a:ext uri="{FF2B5EF4-FFF2-40B4-BE49-F238E27FC236}">
                <a16:creationId xmlns:a16="http://schemas.microsoft.com/office/drawing/2014/main" id="{DAEDB11E-C11C-18F6-676E-99ECAD5EE124}"/>
              </a:ext>
            </a:extLst>
          </p:cNvPr>
          <p:cNvSpPr txBox="1"/>
          <p:nvPr/>
        </p:nvSpPr>
        <p:spPr>
          <a:xfrm>
            <a:off x="968830" y="1245531"/>
            <a:ext cx="10199914" cy="2777683"/>
          </a:xfrm>
          <a:prstGeom prst="rect">
            <a:avLst/>
          </a:prstGeom>
          <a:noFill/>
        </p:spPr>
        <p:txBody>
          <a:bodyPr wrap="square">
            <a:spAutoFit/>
          </a:bodyPr>
          <a:lstStyle>
            <a:defPPr>
              <a:defRPr lang="es-EC"/>
            </a:defPPr>
            <a:lvl1pPr marL="685800" indent="33338">
              <a:lnSpc>
                <a:spcPct val="200000"/>
              </a:lnSpc>
              <a:defRPr>
                <a:effectLst/>
                <a:latin typeface="Sitka Small" pitchFamily="2" charset="0"/>
                <a:ea typeface="Calibri" panose="020F0502020204030204" pitchFamily="34" charset="0"/>
              </a:defRPr>
            </a:lvl1pPr>
          </a:lstStyle>
          <a:p>
            <a:r>
              <a:rPr lang="es-ES" dirty="0"/>
              <a:t>Finalmente luego del análisis de datos se puede concluir que se debe tomar mayor énfasis en aquellos pilotos que han alcanzado su primera calificación operativa y que con poca experiencia no han desarrollado este tipo de inteligencia de manera que permita tomar mejores decisiones y este grupo es el que se encuentra en una edad menor a los 30 años.</a:t>
            </a:r>
            <a:endParaRPr lang="es-EC" dirty="0"/>
          </a:p>
        </p:txBody>
      </p:sp>
    </p:spTree>
    <p:extLst>
      <p:ext uri="{BB962C8B-B14F-4D97-AF65-F5344CB8AC3E}">
        <p14:creationId xmlns:p14="http://schemas.microsoft.com/office/powerpoint/2010/main" val="35751243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56">
            <a:extLst>
              <a:ext uri="{FF2B5EF4-FFF2-40B4-BE49-F238E27FC236}">
                <a16:creationId xmlns:a16="http://schemas.microsoft.com/office/drawing/2014/main" id="{EA95E5C2-4676-E072-A155-F8F695DBD05D}"/>
              </a:ext>
            </a:extLst>
          </p:cNvPr>
          <p:cNvSpPr/>
          <p:nvPr/>
        </p:nvSpPr>
        <p:spPr>
          <a:xfrm>
            <a:off x="0" y="0"/>
            <a:ext cx="12189460" cy="619760"/>
          </a:xfrm>
          <a:prstGeom prst="rect">
            <a:avLst/>
          </a:prstGeom>
        </p:spPr>
        <p:txBody>
          <a:bodyPr/>
          <a:lstStyle/>
          <a:p>
            <a:pPr algn="r" fontAlgn="base">
              <a:spcBef>
                <a:spcPct val="0"/>
              </a:spcBef>
              <a:spcAft>
                <a:spcPct val="0"/>
              </a:spcAft>
            </a:pPr>
            <a:r>
              <a:rPr lang="es-ES" sz="3200" b="1" i="1" dirty="0">
                <a:solidFill>
                  <a:srgbClr val="002060"/>
                </a:solidFill>
                <a:effectLst>
                  <a:outerShdw blurRad="38100" dist="38100" dir="2700000" algn="tl">
                    <a:srgbClr val="C0C0C0"/>
                  </a:outerShdw>
                </a:effectLst>
                <a:latin typeface="+mj-lt"/>
                <a:ea typeface="+mj-ea"/>
                <a:cs typeface="+mj-cs"/>
              </a:rPr>
              <a:t>RECOMENDACIÓN </a:t>
            </a:r>
            <a:endParaRPr lang="es-EC" sz="3200" b="1" i="1" dirty="0">
              <a:solidFill>
                <a:srgbClr val="002060"/>
              </a:solidFill>
              <a:effectLst>
                <a:outerShdw blurRad="38100" dist="38100" dir="2700000" algn="tl">
                  <a:srgbClr val="C0C0C0"/>
                </a:outerShdw>
              </a:effectLst>
              <a:latin typeface="+mj-lt"/>
              <a:ea typeface="+mj-ea"/>
              <a:cs typeface="+mj-cs"/>
            </a:endParaRPr>
          </a:p>
        </p:txBody>
      </p:sp>
      <p:sp>
        <p:nvSpPr>
          <p:cNvPr id="4" name="CuadroTexto 3">
            <a:extLst>
              <a:ext uri="{FF2B5EF4-FFF2-40B4-BE49-F238E27FC236}">
                <a16:creationId xmlns:a16="http://schemas.microsoft.com/office/drawing/2014/main" id="{312919CC-0B0C-E617-6C8B-FDCD599E0563}"/>
              </a:ext>
            </a:extLst>
          </p:cNvPr>
          <p:cNvSpPr txBox="1"/>
          <p:nvPr/>
        </p:nvSpPr>
        <p:spPr>
          <a:xfrm>
            <a:off x="1332230" y="1233471"/>
            <a:ext cx="9525000" cy="3331681"/>
          </a:xfrm>
          <a:prstGeom prst="rect">
            <a:avLst/>
          </a:prstGeom>
          <a:noFill/>
        </p:spPr>
        <p:txBody>
          <a:bodyPr wrap="square">
            <a:spAutoFit/>
          </a:bodyPr>
          <a:lstStyle>
            <a:defPPr>
              <a:defRPr lang="es-EC"/>
            </a:defPPr>
            <a:lvl1pPr marL="685800" indent="33338">
              <a:lnSpc>
                <a:spcPct val="200000"/>
              </a:lnSpc>
              <a:defRPr>
                <a:effectLst/>
                <a:latin typeface="Sitka Small" pitchFamily="2" charset="0"/>
                <a:ea typeface="Calibri" panose="020F0502020204030204" pitchFamily="34" charset="0"/>
              </a:defRPr>
            </a:lvl1pPr>
          </a:lstStyle>
          <a:p>
            <a:r>
              <a:rPr lang="es-ES" dirty="0"/>
              <a:t>La implementación a nivel institucional, a fin de gestionar de una manera adecuada la inteligencia emocional en cada uno de los pilotos de la FAE, mejorar la socialización de los mismos para una convivencia armoniosa dentro y fuera de la cabina, preparándolos para un autocontrol emocional, lo que redundará en un mejor desempeño personal y profesional en beneficio de la seguridad operacional. </a:t>
            </a:r>
            <a:endParaRPr lang="es-EC" dirty="0"/>
          </a:p>
        </p:txBody>
      </p:sp>
      <p:sp>
        <p:nvSpPr>
          <p:cNvPr id="3" name="Título 1">
            <a:extLst>
              <a:ext uri="{FF2B5EF4-FFF2-40B4-BE49-F238E27FC236}">
                <a16:creationId xmlns:a16="http://schemas.microsoft.com/office/drawing/2014/main" id="{96288ECA-1810-9D64-968D-997C74868515}"/>
              </a:ext>
            </a:extLst>
          </p:cNvPr>
          <p:cNvSpPr txBox="1">
            <a:spLocks/>
          </p:cNvSpPr>
          <p:nvPr/>
        </p:nvSpPr>
        <p:spPr>
          <a:xfrm>
            <a:off x="256760" y="5176750"/>
            <a:ext cx="11678478" cy="600818"/>
          </a:xfrm>
          <a:prstGeom prst="rect">
            <a:avLst/>
          </a:prstGeom>
          <a:ln>
            <a:solidFill>
              <a:schemeClr val="tx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1800" b="1" dirty="0">
                <a:latin typeface="Serif"/>
              </a:rPr>
              <a:t>Decisiones aeronáuticas = conocimientos + habilidades + experiencia + manejo de la Inteligencia emocional</a:t>
            </a:r>
          </a:p>
        </p:txBody>
      </p:sp>
    </p:spTree>
    <p:extLst>
      <p:ext uri="{BB962C8B-B14F-4D97-AF65-F5344CB8AC3E}">
        <p14:creationId xmlns:p14="http://schemas.microsoft.com/office/powerpoint/2010/main" val="208148231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BEC09F25-8DB3-8303-1921-966AC4E64E21}"/>
              </a:ext>
            </a:extLst>
          </p:cNvPr>
          <p:cNvSpPr/>
          <p:nvPr/>
        </p:nvSpPr>
        <p:spPr>
          <a:xfrm>
            <a:off x="0" y="0"/>
            <a:ext cx="12189460" cy="6858000"/>
          </a:xfrm>
          <a:prstGeom prst="rect">
            <a:avLst/>
          </a:prstGeom>
          <a:solidFill>
            <a:srgbClr val="56B4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CuadroTexto 5">
            <a:extLst>
              <a:ext uri="{FF2B5EF4-FFF2-40B4-BE49-F238E27FC236}">
                <a16:creationId xmlns:a16="http://schemas.microsoft.com/office/drawing/2014/main" id="{C3420F8C-D76D-6C83-D8EC-63D8AEFAF531}"/>
              </a:ext>
            </a:extLst>
          </p:cNvPr>
          <p:cNvSpPr txBox="1"/>
          <p:nvPr/>
        </p:nvSpPr>
        <p:spPr>
          <a:xfrm>
            <a:off x="4783077" y="1135462"/>
            <a:ext cx="7311431" cy="2308324"/>
          </a:xfrm>
          <a:prstGeom prst="rect">
            <a:avLst/>
          </a:prstGeom>
          <a:noFill/>
        </p:spPr>
        <p:txBody>
          <a:bodyPr wrap="square">
            <a:spAutoFit/>
          </a:bodyPr>
          <a:lstStyle/>
          <a:p>
            <a:r>
              <a:rPr lang="es-EC" sz="2400" b="0" i="1" dirty="0">
                <a:solidFill>
                  <a:schemeClr val="bg1"/>
                </a:solidFill>
                <a:effectLst/>
                <a:latin typeface="Georgia" panose="02040502050405020303" pitchFamily="18" charset="0"/>
              </a:rPr>
              <a:t>"Si sus habilidades emocionales no están en sus manos, si no tiene conciencia de sí mismo, si no puede manejar sus emociones angustiantes, si no puede tener empatía y tener relaciones efectivas, entonces no importa cuán inteligente seas, no vas a llegar muy lejos "</a:t>
            </a:r>
            <a:endParaRPr lang="es-EC" sz="2400" dirty="0">
              <a:solidFill>
                <a:schemeClr val="bg1"/>
              </a:solidFill>
            </a:endParaRPr>
          </a:p>
        </p:txBody>
      </p:sp>
      <p:sp>
        <p:nvSpPr>
          <p:cNvPr id="8" name="CuadroTexto 7">
            <a:extLst>
              <a:ext uri="{FF2B5EF4-FFF2-40B4-BE49-F238E27FC236}">
                <a16:creationId xmlns:a16="http://schemas.microsoft.com/office/drawing/2014/main" id="{027DB2C9-23FE-974E-8924-EB5798E99743}"/>
              </a:ext>
            </a:extLst>
          </p:cNvPr>
          <p:cNvSpPr txBox="1"/>
          <p:nvPr/>
        </p:nvSpPr>
        <p:spPr>
          <a:xfrm>
            <a:off x="9651765" y="3259720"/>
            <a:ext cx="2146945" cy="369332"/>
          </a:xfrm>
          <a:prstGeom prst="rect">
            <a:avLst/>
          </a:prstGeom>
          <a:noFill/>
        </p:spPr>
        <p:txBody>
          <a:bodyPr wrap="square">
            <a:spAutoFit/>
          </a:bodyPr>
          <a:lstStyle/>
          <a:p>
            <a:r>
              <a:rPr lang="es-EC" b="0" i="1" dirty="0">
                <a:solidFill>
                  <a:schemeClr val="bg1"/>
                </a:solidFill>
                <a:effectLst/>
                <a:latin typeface="Georgia" panose="02040502050405020303" pitchFamily="18" charset="0"/>
              </a:rPr>
              <a:t>Daniel Goleman</a:t>
            </a:r>
            <a:endParaRPr lang="es-EC" dirty="0">
              <a:solidFill>
                <a:schemeClr val="bg1"/>
              </a:solidFill>
            </a:endParaRPr>
          </a:p>
        </p:txBody>
      </p:sp>
      <p:pic>
        <p:nvPicPr>
          <p:cNvPr id="1026" name="Picture 2" descr="ESPE | Universidad de las Fuerzas Armadas | Sangolquí">
            <a:extLst>
              <a:ext uri="{FF2B5EF4-FFF2-40B4-BE49-F238E27FC236}">
                <a16:creationId xmlns:a16="http://schemas.microsoft.com/office/drawing/2014/main" id="{9D9BCEF2-A176-3981-1D95-D0CC1D13E0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2075" y="5456583"/>
            <a:ext cx="4386635" cy="1130576"/>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C42E0560-614A-BA6A-8142-9994D3BF7E30}"/>
              </a:ext>
            </a:extLst>
          </p:cNvPr>
          <p:cNvSpPr txBox="1"/>
          <p:nvPr/>
        </p:nvSpPr>
        <p:spPr>
          <a:xfrm>
            <a:off x="524289" y="5439390"/>
            <a:ext cx="4264666" cy="954107"/>
          </a:xfrm>
          <a:prstGeom prst="rect">
            <a:avLst/>
          </a:prstGeom>
          <a:noFill/>
        </p:spPr>
        <p:txBody>
          <a:bodyPr wrap="square">
            <a:spAutoFit/>
          </a:bodyPr>
          <a:lstStyle/>
          <a:p>
            <a:pPr algn="ctr"/>
            <a:r>
              <a:rPr lang="es-EC" sz="2800" b="1" dirty="0">
                <a:solidFill>
                  <a:srgbClr val="000000"/>
                </a:solidFill>
                <a:effectLst/>
                <a:latin typeface="Gloucester MT Extra Condensed" panose="02030808020601010101" pitchFamily="18" charset="0"/>
                <a:ea typeface="Arial" panose="020B0604020202020204" pitchFamily="34" charset="0"/>
              </a:rPr>
              <a:t>INTELIGENCIA EMOCIONAL EN LA TOMA DE DECISIONES AERONÁUTICAS </a:t>
            </a:r>
            <a:endParaRPr lang="es-EC" sz="2800" dirty="0">
              <a:latin typeface="Gloucester MT Extra Condensed" panose="02030808020601010101" pitchFamily="18" charset="0"/>
            </a:endParaRPr>
          </a:p>
        </p:txBody>
      </p:sp>
      <p:grpSp>
        <p:nvGrpSpPr>
          <p:cNvPr id="5" name="Grupo 4">
            <a:extLst>
              <a:ext uri="{FF2B5EF4-FFF2-40B4-BE49-F238E27FC236}">
                <a16:creationId xmlns:a16="http://schemas.microsoft.com/office/drawing/2014/main" id="{D095443A-F409-0DB1-934E-009A8C7DBC0A}"/>
              </a:ext>
            </a:extLst>
          </p:cNvPr>
          <p:cNvGrpSpPr/>
          <p:nvPr/>
        </p:nvGrpSpPr>
        <p:grpSpPr>
          <a:xfrm>
            <a:off x="524289" y="444601"/>
            <a:ext cx="4264666" cy="5011982"/>
            <a:chOff x="910381" y="913260"/>
            <a:chExt cx="4517962" cy="5647845"/>
          </a:xfrm>
        </p:grpSpPr>
        <p:pic>
          <p:nvPicPr>
            <p:cNvPr id="7" name="Picture 8" descr="See the source image">
              <a:extLst>
                <a:ext uri="{FF2B5EF4-FFF2-40B4-BE49-F238E27FC236}">
                  <a16:creationId xmlns:a16="http://schemas.microsoft.com/office/drawing/2014/main" id="{C16FC773-F17F-6319-5B6F-A4DE8AB217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90" r="6730" b="6295"/>
            <a:stretch/>
          </p:blipFill>
          <p:spPr bwMode="auto">
            <a:xfrm>
              <a:off x="910381" y="913260"/>
              <a:ext cx="4517962" cy="469981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See the source image">
              <a:extLst>
                <a:ext uri="{FF2B5EF4-FFF2-40B4-BE49-F238E27FC236}">
                  <a16:creationId xmlns:a16="http://schemas.microsoft.com/office/drawing/2014/main" id="{6C954070-4671-A133-3F2A-85561552784F}"/>
                </a:ext>
              </a:extLst>
            </p:cNvPr>
            <p:cNvPicPr>
              <a:picLocks noChangeAspect="1" noChangeArrowheads="1"/>
            </p:cNvPicPr>
            <p:nvPr/>
          </p:nvPicPr>
          <p:blipFill rotWithShape="1">
            <a:blip r:embed="rId4">
              <a:biLevel thresh="25000"/>
              <a:extLst>
                <a:ext uri="{BEBA8EAE-BF5A-486C-A8C5-ECC9F3942E4B}">
                  <a14:imgProps xmlns:a14="http://schemas.microsoft.com/office/drawing/2010/main">
                    <a14:imgLayer r:embed="rId5">
                      <a14:imgEffect>
                        <a14:backgroundRemoval t="9670" b="86781" l="3000" r="50700"/>
                      </a14:imgEffect>
                    </a14:imgLayer>
                  </a14:imgProps>
                </a:ext>
                <a:ext uri="{28A0092B-C50C-407E-A947-70E740481C1C}">
                  <a14:useLocalDpi xmlns:a14="http://schemas.microsoft.com/office/drawing/2010/main" val="0"/>
                </a:ext>
              </a:extLst>
            </a:blip>
            <a:srcRect l="4008" t="9023" r="48680" b="18653"/>
            <a:stretch/>
          </p:blipFill>
          <p:spPr bwMode="auto">
            <a:xfrm>
              <a:off x="2032987" y="3429000"/>
              <a:ext cx="2508018" cy="313210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9619303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A9E09D08-E550-FBB8-65EF-B3A8885BD779}"/>
              </a:ext>
            </a:extLst>
          </p:cNvPr>
          <p:cNvSpPr txBox="1"/>
          <p:nvPr/>
        </p:nvSpPr>
        <p:spPr>
          <a:xfrm>
            <a:off x="2398950" y="1522542"/>
            <a:ext cx="7595282" cy="3108543"/>
          </a:xfrm>
          <a:prstGeom prst="rect">
            <a:avLst/>
          </a:prstGeom>
          <a:noFill/>
        </p:spPr>
        <p:txBody>
          <a:bodyPr wrap="square">
            <a:spAutoFit/>
          </a:bodyPr>
          <a:lstStyle>
            <a:defPPr>
              <a:defRPr lang="es-EC"/>
            </a:defPPr>
            <a:lvl1pPr>
              <a:defRPr sz="2400">
                <a:effectLst/>
                <a:latin typeface="Times New Roman" panose="02020603050405020304" pitchFamily="18" charset="0"/>
                <a:ea typeface="Times New Roman" panose="02020603050405020304" pitchFamily="18" charset="0"/>
              </a:defRPr>
            </a:lvl1pPr>
          </a:lstStyle>
          <a:p>
            <a:pPr algn="ctr"/>
            <a:r>
              <a:rPr lang="es-ES" sz="2800" dirty="0">
                <a:solidFill>
                  <a:srgbClr val="00713E"/>
                </a:solidFill>
                <a:latin typeface="Jos"/>
              </a:rPr>
              <a:t>Los factores humanos, parte integral y central en la industria aeronáutica requieren muchas habilidades no técnicas considerando la ergonomía/interfaz hombre-máquina, la gestión de recursos de la tripulación (CRM) y las condiciones psicológicas por las cuales puede atravesar un piloto y que afecta la toma de sus decisiones. </a:t>
            </a:r>
            <a:endParaRPr lang="es-EC" sz="2800" dirty="0">
              <a:solidFill>
                <a:srgbClr val="00713E"/>
              </a:solidFill>
              <a:latin typeface="Jos"/>
            </a:endParaRPr>
          </a:p>
        </p:txBody>
      </p:sp>
      <p:sp>
        <p:nvSpPr>
          <p:cNvPr id="4" name="CuadroTexto 3">
            <a:extLst>
              <a:ext uri="{FF2B5EF4-FFF2-40B4-BE49-F238E27FC236}">
                <a16:creationId xmlns:a16="http://schemas.microsoft.com/office/drawing/2014/main" id="{EFF8CC6C-B10B-EDF6-B62C-FF3FF677CECE}"/>
              </a:ext>
            </a:extLst>
          </p:cNvPr>
          <p:cNvSpPr txBox="1"/>
          <p:nvPr/>
        </p:nvSpPr>
        <p:spPr>
          <a:xfrm>
            <a:off x="8395854" y="4783245"/>
            <a:ext cx="1598378" cy="370645"/>
          </a:xfrm>
          <a:prstGeom prst="rect">
            <a:avLst/>
          </a:prstGeom>
          <a:noFill/>
        </p:spPr>
        <p:txBody>
          <a:bodyPr wrap="square">
            <a:spAutoFit/>
          </a:bodyPr>
          <a:lstStyle/>
          <a:p>
            <a:r>
              <a:rPr lang="es-EC" dirty="0"/>
              <a:t>(FAA 2018)</a:t>
            </a:r>
          </a:p>
        </p:txBody>
      </p:sp>
    </p:spTree>
    <p:extLst>
      <p:ext uri="{BB962C8B-B14F-4D97-AF65-F5344CB8AC3E}">
        <p14:creationId xmlns:p14="http://schemas.microsoft.com/office/powerpoint/2010/main" val="23324606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Imagen 35">
            <a:extLst>
              <a:ext uri="{FF2B5EF4-FFF2-40B4-BE49-F238E27FC236}">
                <a16:creationId xmlns:a16="http://schemas.microsoft.com/office/drawing/2014/main" id="{2727C80E-80E9-C48F-7D90-D9F73BDDD9A2}"/>
              </a:ext>
            </a:extLst>
          </p:cNvPr>
          <p:cNvPicPr>
            <a:picLocks noChangeAspect="1"/>
          </p:cNvPicPr>
          <p:nvPr/>
        </p:nvPicPr>
        <p:blipFill rotWithShape="1">
          <a:blip r:embed="rId2"/>
          <a:srcRect b="6212"/>
          <a:stretch/>
        </p:blipFill>
        <p:spPr>
          <a:xfrm>
            <a:off x="3367985" y="1763277"/>
            <a:ext cx="4788383" cy="4490910"/>
          </a:xfrm>
          <a:prstGeom prst="rect">
            <a:avLst/>
          </a:prstGeom>
        </p:spPr>
      </p:pic>
      <p:sp>
        <p:nvSpPr>
          <p:cNvPr id="5" name="object 56">
            <a:extLst>
              <a:ext uri="{FF2B5EF4-FFF2-40B4-BE49-F238E27FC236}">
                <a16:creationId xmlns:a16="http://schemas.microsoft.com/office/drawing/2014/main" id="{31A7C523-7249-4ECB-8372-B3A9713B8B18}"/>
              </a:ext>
            </a:extLst>
          </p:cNvPr>
          <p:cNvSpPr/>
          <p:nvPr/>
        </p:nvSpPr>
        <p:spPr>
          <a:xfrm>
            <a:off x="0" y="0"/>
            <a:ext cx="12189460" cy="619760"/>
          </a:xfrm>
          <a:prstGeom prst="rect">
            <a:avLst/>
          </a:prstGeom>
        </p:spPr>
        <p:txBody>
          <a:bodyPr/>
          <a:lstStyle/>
          <a:p>
            <a:pPr algn="r" fontAlgn="base">
              <a:spcBef>
                <a:spcPct val="0"/>
              </a:spcBef>
              <a:spcAft>
                <a:spcPct val="0"/>
              </a:spcAft>
            </a:pPr>
            <a:r>
              <a:rPr lang="es-ES" sz="3200" b="1" i="1" dirty="0">
                <a:solidFill>
                  <a:srgbClr val="002060"/>
                </a:solidFill>
                <a:effectLst>
                  <a:outerShdw blurRad="38100" dist="38100" dir="2700000" algn="tl">
                    <a:srgbClr val="C0C0C0"/>
                  </a:outerShdw>
                </a:effectLst>
                <a:latin typeface="+mj-lt"/>
                <a:ea typeface="+mj-ea"/>
                <a:cs typeface="+mj-cs"/>
              </a:rPr>
              <a:t>INTRODUCCIÓN</a:t>
            </a:r>
            <a:endParaRPr lang="es-EC" sz="3200" b="1" i="1" dirty="0">
              <a:solidFill>
                <a:srgbClr val="002060"/>
              </a:solidFill>
              <a:effectLst>
                <a:outerShdw blurRad="38100" dist="38100" dir="2700000" algn="tl">
                  <a:srgbClr val="C0C0C0"/>
                </a:outerShdw>
              </a:effectLst>
              <a:latin typeface="+mj-lt"/>
              <a:ea typeface="+mj-ea"/>
              <a:cs typeface="+mj-cs"/>
            </a:endParaRPr>
          </a:p>
        </p:txBody>
      </p:sp>
      <p:sp>
        <p:nvSpPr>
          <p:cNvPr id="14" name="CuadroTexto 13">
            <a:extLst>
              <a:ext uri="{FF2B5EF4-FFF2-40B4-BE49-F238E27FC236}">
                <a16:creationId xmlns:a16="http://schemas.microsoft.com/office/drawing/2014/main" id="{1031909B-EF49-6057-04D0-7109D93253CC}"/>
              </a:ext>
            </a:extLst>
          </p:cNvPr>
          <p:cNvSpPr txBox="1"/>
          <p:nvPr/>
        </p:nvSpPr>
        <p:spPr>
          <a:xfrm>
            <a:off x="789119" y="995943"/>
            <a:ext cx="8986060" cy="830997"/>
          </a:xfrm>
          <a:prstGeom prst="rect">
            <a:avLst/>
          </a:prstGeom>
          <a:noFill/>
        </p:spPr>
        <p:txBody>
          <a:bodyPr wrap="square">
            <a:spAutoFit/>
          </a:bodyPr>
          <a:lstStyle/>
          <a:p>
            <a:r>
              <a:rPr lang="es-ES" sz="2400" dirty="0">
                <a:effectLst/>
                <a:latin typeface="Times New Roman" panose="02020603050405020304" pitchFamily="18" charset="0"/>
                <a:ea typeface="Times New Roman" panose="02020603050405020304" pitchFamily="18" charset="0"/>
              </a:rPr>
              <a:t>El desarrollo de la aviación civil y militar ha generado la necesidad de mejorar los procesos en el ámbito de la seguridad aeronáutica. </a:t>
            </a:r>
            <a:endParaRPr lang="es-EC" sz="2400" dirty="0"/>
          </a:p>
        </p:txBody>
      </p:sp>
      <p:pic>
        <p:nvPicPr>
          <p:cNvPr id="1028" name="Picture 4" descr="Ver las imágenes de origen">
            <a:extLst>
              <a:ext uri="{FF2B5EF4-FFF2-40B4-BE49-F238E27FC236}">
                <a16:creationId xmlns:a16="http://schemas.microsoft.com/office/drawing/2014/main" id="{FB2CEF47-2FA2-3080-B9A9-4206B1FF83F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556" l="0" r="100000">
                        <a14:foregroundMark x1="26000" y1="8333" x2="6000" y2="27667"/>
                      </a14:backgroundRemoval>
                    </a14:imgEffect>
                  </a14:imgLayer>
                </a14:imgProps>
              </a:ext>
              <a:ext uri="{28A0092B-C50C-407E-A947-70E740481C1C}">
                <a14:useLocalDpi xmlns:a14="http://schemas.microsoft.com/office/drawing/2010/main" val="0"/>
              </a:ext>
            </a:extLst>
          </a:blip>
          <a:srcRect/>
          <a:stretch>
            <a:fillRect/>
          </a:stretch>
        </p:blipFill>
        <p:spPr bwMode="auto">
          <a:xfrm>
            <a:off x="101749" y="2914762"/>
            <a:ext cx="1983800" cy="19838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Ver las imágenes de origen">
            <a:extLst>
              <a:ext uri="{FF2B5EF4-FFF2-40B4-BE49-F238E27FC236}">
                <a16:creationId xmlns:a16="http://schemas.microsoft.com/office/drawing/2014/main" id="{1A725B2E-974A-1580-0E9A-38C689731200}"/>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500" b="94750" l="59875" r="100000"/>
                    </a14:imgEffect>
                  </a14:imgLayer>
                </a14:imgProps>
              </a:ext>
              <a:ext uri="{28A0092B-C50C-407E-A947-70E740481C1C}">
                <a14:useLocalDpi xmlns:a14="http://schemas.microsoft.com/office/drawing/2010/main" val="0"/>
              </a:ext>
            </a:extLst>
          </a:blip>
          <a:srcRect l="58647" t="7747" b="5607"/>
          <a:stretch/>
        </p:blipFill>
        <p:spPr bwMode="auto">
          <a:xfrm>
            <a:off x="3425605" y="2781569"/>
            <a:ext cx="1073591" cy="224949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Ver las imágenes de origen">
            <a:extLst>
              <a:ext uri="{FF2B5EF4-FFF2-40B4-BE49-F238E27FC236}">
                <a16:creationId xmlns:a16="http://schemas.microsoft.com/office/drawing/2014/main" id="{BECBEA31-A663-3CA3-6896-0A0D542AEBFF}"/>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19668" y1="67391" x2="3601" y2="92391"/>
                        <a14:foregroundMark x1="6648" y1="76087" x2="16066" y2="59783"/>
                        <a14:backgroundMark x1="8310" y1="49457" x2="831" y2="62500"/>
                        <a14:backgroundMark x1="4986" y1="96739" x2="1662" y2="80978"/>
                        <a14:backgroundMark x1="20499" y1="65217" x2="8033" y2="91304"/>
                        <a14:backgroundMark x1="17729" y1="66848" x2="6648" y2="90217"/>
                        <a14:backgroundMark x1="4155" y1="86957" x2="10526" y2="83152"/>
                      </a14:backgroundRemoval>
                    </a14:imgEffect>
                  </a14:imgLayer>
                </a14:imgProps>
              </a:ext>
              <a:ext uri="{28A0092B-C50C-407E-A947-70E740481C1C}">
                <a14:useLocalDpi xmlns:a14="http://schemas.microsoft.com/office/drawing/2010/main" val="0"/>
              </a:ext>
            </a:extLst>
          </a:blip>
          <a:srcRect/>
          <a:stretch>
            <a:fillRect/>
          </a:stretch>
        </p:blipFill>
        <p:spPr bwMode="auto">
          <a:xfrm>
            <a:off x="2202633" y="2166799"/>
            <a:ext cx="1635644" cy="83368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Ver las imágenes de origen">
            <a:extLst>
              <a:ext uri="{FF2B5EF4-FFF2-40B4-BE49-F238E27FC236}">
                <a16:creationId xmlns:a16="http://schemas.microsoft.com/office/drawing/2014/main" id="{C4F5F015-4647-A636-EC03-D879BCBFC3C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8115"/>
          <a:stretch/>
        </p:blipFill>
        <p:spPr bwMode="auto">
          <a:xfrm>
            <a:off x="2316620" y="5180534"/>
            <a:ext cx="2007499" cy="825450"/>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Conector: angular 15">
            <a:extLst>
              <a:ext uri="{FF2B5EF4-FFF2-40B4-BE49-F238E27FC236}">
                <a16:creationId xmlns:a16="http://schemas.microsoft.com/office/drawing/2014/main" id="{8FB411F2-57F3-8A37-AFD0-35C34F79DFF5}"/>
              </a:ext>
            </a:extLst>
          </p:cNvPr>
          <p:cNvCxnSpPr>
            <a:stCxn id="1028" idx="0"/>
            <a:endCxn id="1034" idx="1"/>
          </p:cNvCxnSpPr>
          <p:nvPr/>
        </p:nvCxnSpPr>
        <p:spPr>
          <a:xfrm rot="5400000" flipH="1" flipV="1">
            <a:off x="1482580" y="2194709"/>
            <a:ext cx="331123" cy="1108984"/>
          </a:xfrm>
          <a:prstGeom prst="bentConnector2">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Conector: angular 16">
            <a:extLst>
              <a:ext uri="{FF2B5EF4-FFF2-40B4-BE49-F238E27FC236}">
                <a16:creationId xmlns:a16="http://schemas.microsoft.com/office/drawing/2014/main" id="{1F6253D7-2190-8D8B-0872-1AC4AC31EE0D}"/>
              </a:ext>
            </a:extLst>
          </p:cNvPr>
          <p:cNvCxnSpPr>
            <a:cxnSpLocks/>
            <a:stCxn id="1028" idx="3"/>
            <a:endCxn id="1032" idx="1"/>
          </p:cNvCxnSpPr>
          <p:nvPr/>
        </p:nvCxnSpPr>
        <p:spPr>
          <a:xfrm flipV="1">
            <a:off x="2085549" y="3906315"/>
            <a:ext cx="1340056" cy="347"/>
          </a:xfrm>
          <a:prstGeom prst="bentConnector3">
            <a:avLst>
              <a:gd name="adj1" fmla="val 50000"/>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Conector: angular 19">
            <a:extLst>
              <a:ext uri="{FF2B5EF4-FFF2-40B4-BE49-F238E27FC236}">
                <a16:creationId xmlns:a16="http://schemas.microsoft.com/office/drawing/2014/main" id="{E7845239-6DB7-E46C-6169-08C5908A6538}"/>
              </a:ext>
            </a:extLst>
          </p:cNvPr>
          <p:cNvCxnSpPr>
            <a:cxnSpLocks/>
            <a:stCxn id="1028" idx="2"/>
            <a:endCxn id="1036" idx="1"/>
          </p:cNvCxnSpPr>
          <p:nvPr/>
        </p:nvCxnSpPr>
        <p:spPr>
          <a:xfrm rot="16200000" flipH="1">
            <a:off x="1357786" y="4634424"/>
            <a:ext cx="694697" cy="1222971"/>
          </a:xfrm>
          <a:prstGeom prst="bentConnector2">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pic>
        <p:nvPicPr>
          <p:cNvPr id="1040" name="Picture 16" descr="Ver las imágenes de origen">
            <a:extLst>
              <a:ext uri="{FF2B5EF4-FFF2-40B4-BE49-F238E27FC236}">
                <a16:creationId xmlns:a16="http://schemas.microsoft.com/office/drawing/2014/main" id="{94B84C5D-71AE-2D1D-7FC8-D0B7030D8B3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98151" y="2535356"/>
            <a:ext cx="3748178" cy="249570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38" name="Picture 14" descr="Ver las imágenes de origen">
            <a:extLst>
              <a:ext uri="{FF2B5EF4-FFF2-40B4-BE49-F238E27FC236}">
                <a16:creationId xmlns:a16="http://schemas.microsoft.com/office/drawing/2014/main" id="{49C117A1-5203-9E2F-7DDC-8270A341CAF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32475" y="2295172"/>
            <a:ext cx="2489570" cy="2735888"/>
          </a:xfrm>
          <a:prstGeom prst="rect">
            <a:avLst/>
          </a:prstGeom>
          <a:noFill/>
          <a:extLst>
            <a:ext uri="{909E8E84-426E-40DD-AFC4-6F175D3DCCD1}">
              <a14:hiddenFill xmlns:a14="http://schemas.microsoft.com/office/drawing/2010/main">
                <a:solidFill>
                  <a:srgbClr val="FFFFFF"/>
                </a:solidFill>
              </a14:hiddenFill>
            </a:ext>
          </a:extLst>
        </p:spPr>
      </p:pic>
      <p:sp>
        <p:nvSpPr>
          <p:cNvPr id="34" name="Elipse 33">
            <a:extLst>
              <a:ext uri="{FF2B5EF4-FFF2-40B4-BE49-F238E27FC236}">
                <a16:creationId xmlns:a16="http://schemas.microsoft.com/office/drawing/2014/main" id="{99ECB163-D33A-4B6E-977F-EDEC4F98621C}"/>
              </a:ext>
            </a:extLst>
          </p:cNvPr>
          <p:cNvSpPr/>
          <p:nvPr/>
        </p:nvSpPr>
        <p:spPr>
          <a:xfrm>
            <a:off x="10107550" y="2583639"/>
            <a:ext cx="1620751" cy="1672176"/>
          </a:xfrm>
          <a:prstGeom prst="ellipse">
            <a:avLst/>
          </a:prstGeom>
          <a:no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1658008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up)">
                                      <p:cBhvr>
                                        <p:cTn id="15" dur="500"/>
                                        <p:tgtEl>
                                          <p:spTgt spid="3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38"/>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04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wheel(1)">
                                      <p:cBhvr>
                                        <p:cTn id="26"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adroTexto 13">
            <a:extLst>
              <a:ext uri="{FF2B5EF4-FFF2-40B4-BE49-F238E27FC236}">
                <a16:creationId xmlns:a16="http://schemas.microsoft.com/office/drawing/2014/main" id="{1031909B-EF49-6057-04D0-7109D93253CC}"/>
              </a:ext>
            </a:extLst>
          </p:cNvPr>
          <p:cNvSpPr txBox="1"/>
          <p:nvPr/>
        </p:nvSpPr>
        <p:spPr>
          <a:xfrm>
            <a:off x="6288505" y="619760"/>
            <a:ext cx="5903495" cy="923330"/>
          </a:xfrm>
          <a:prstGeom prst="rect">
            <a:avLst/>
          </a:prstGeom>
          <a:noFill/>
        </p:spPr>
        <p:txBody>
          <a:bodyPr wrap="square">
            <a:spAutoFit/>
          </a:bodyPr>
          <a:lstStyle/>
          <a:p>
            <a:r>
              <a:rPr lang="es-ES" dirty="0">
                <a:solidFill>
                  <a:schemeClr val="accent4">
                    <a:lumMod val="75000"/>
                  </a:schemeClr>
                </a:solidFill>
                <a:effectLst/>
                <a:latin typeface="Times New Roman" panose="02020603050405020304" pitchFamily="18" charset="0"/>
                <a:ea typeface="Times New Roman" panose="02020603050405020304" pitchFamily="18" charset="0"/>
              </a:rPr>
              <a:t>… Comparada con el coeficiente intelectual y la experiencia, la competencia emocional tenía el doble de importancia“. </a:t>
            </a:r>
          </a:p>
          <a:p>
            <a:pPr algn="r"/>
            <a:r>
              <a:rPr lang="es-ES" dirty="0">
                <a:solidFill>
                  <a:schemeClr val="accent4">
                    <a:lumMod val="75000"/>
                  </a:schemeClr>
                </a:solidFill>
                <a:effectLst/>
                <a:latin typeface="Times New Roman" panose="02020603050405020304" pitchFamily="18" charset="0"/>
                <a:ea typeface="Times New Roman" panose="02020603050405020304" pitchFamily="18" charset="0"/>
              </a:rPr>
              <a:t>(Goleman).</a:t>
            </a:r>
            <a:endParaRPr lang="es-EC" dirty="0">
              <a:solidFill>
                <a:schemeClr val="accent4">
                  <a:lumMod val="75000"/>
                </a:schemeClr>
              </a:solidFill>
            </a:endParaRPr>
          </a:p>
        </p:txBody>
      </p:sp>
      <p:pic>
        <p:nvPicPr>
          <p:cNvPr id="3" name="Imagen 2">
            <a:extLst>
              <a:ext uri="{FF2B5EF4-FFF2-40B4-BE49-F238E27FC236}">
                <a16:creationId xmlns:a16="http://schemas.microsoft.com/office/drawing/2014/main" id="{16491CA9-141B-FB0B-8199-C598CDB1EA2B}"/>
              </a:ext>
            </a:extLst>
          </p:cNvPr>
          <p:cNvPicPr>
            <a:picLocks noChangeAspect="1"/>
          </p:cNvPicPr>
          <p:nvPr/>
        </p:nvPicPr>
        <p:blipFill rotWithShape="1">
          <a:blip r:embed="rId2">
            <a:clrChange>
              <a:clrFrom>
                <a:srgbClr val="FFFFFF"/>
              </a:clrFrom>
              <a:clrTo>
                <a:srgbClr val="FFFFFF">
                  <a:alpha val="0"/>
                </a:srgbClr>
              </a:clrTo>
            </a:clrChange>
          </a:blip>
          <a:srcRect l="11710" t="14269" r="10132" b="7836"/>
          <a:stretch/>
        </p:blipFill>
        <p:spPr>
          <a:xfrm>
            <a:off x="312166" y="1239520"/>
            <a:ext cx="8928086" cy="5005138"/>
          </a:xfrm>
          <a:prstGeom prst="rect">
            <a:avLst/>
          </a:prstGeom>
        </p:spPr>
      </p:pic>
      <p:sp>
        <p:nvSpPr>
          <p:cNvPr id="4" name="object 56">
            <a:extLst>
              <a:ext uri="{FF2B5EF4-FFF2-40B4-BE49-F238E27FC236}">
                <a16:creationId xmlns:a16="http://schemas.microsoft.com/office/drawing/2014/main" id="{BFE0EB59-9967-7FBF-EF41-81B9EC2C0439}"/>
              </a:ext>
            </a:extLst>
          </p:cNvPr>
          <p:cNvSpPr/>
          <p:nvPr/>
        </p:nvSpPr>
        <p:spPr>
          <a:xfrm>
            <a:off x="2540" y="0"/>
            <a:ext cx="12189460" cy="619760"/>
          </a:xfrm>
          <a:prstGeom prst="rect">
            <a:avLst/>
          </a:prstGeom>
        </p:spPr>
        <p:txBody>
          <a:bodyPr/>
          <a:lstStyle/>
          <a:p>
            <a:pPr algn="r" fontAlgn="base">
              <a:spcBef>
                <a:spcPct val="0"/>
              </a:spcBef>
              <a:spcAft>
                <a:spcPct val="0"/>
              </a:spcAft>
            </a:pPr>
            <a:r>
              <a:rPr lang="es-ES" sz="3200" b="1" i="1" dirty="0">
                <a:solidFill>
                  <a:srgbClr val="002060"/>
                </a:solidFill>
                <a:effectLst>
                  <a:outerShdw blurRad="38100" dist="38100" dir="2700000" algn="tl">
                    <a:srgbClr val="C0C0C0"/>
                  </a:outerShdw>
                </a:effectLst>
                <a:latin typeface="+mj-lt"/>
                <a:ea typeface="+mj-ea"/>
                <a:cs typeface="+mj-cs"/>
              </a:rPr>
              <a:t>DIAGRAMA DE ISHIKAWA</a:t>
            </a:r>
            <a:endParaRPr lang="es-EC" sz="3200" b="1" i="1" dirty="0">
              <a:solidFill>
                <a:srgbClr val="002060"/>
              </a:solidFill>
              <a:effectLst>
                <a:outerShdw blurRad="38100" dist="38100" dir="2700000" algn="tl">
                  <a:srgbClr val="C0C0C0"/>
                </a:outerShdw>
              </a:effectLst>
              <a:latin typeface="+mj-lt"/>
              <a:ea typeface="+mj-ea"/>
              <a:cs typeface="+mj-cs"/>
            </a:endParaRPr>
          </a:p>
        </p:txBody>
      </p:sp>
    </p:spTree>
    <p:extLst>
      <p:ext uri="{BB962C8B-B14F-4D97-AF65-F5344CB8AC3E}">
        <p14:creationId xmlns:p14="http://schemas.microsoft.com/office/powerpoint/2010/main" val="392625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1">
            <a:extLst>
              <a:ext uri="{FF2B5EF4-FFF2-40B4-BE49-F238E27FC236}">
                <a16:creationId xmlns:a16="http://schemas.microsoft.com/office/drawing/2014/main" id="{E75D3819-7A62-4D3E-912C-8DB68BC74311}"/>
              </a:ext>
            </a:extLst>
          </p:cNvPr>
          <p:cNvSpPr txBox="1">
            <a:spLocks/>
          </p:cNvSpPr>
          <p:nvPr/>
        </p:nvSpPr>
        <p:spPr>
          <a:xfrm>
            <a:off x="6991098" y="3465808"/>
            <a:ext cx="5200902" cy="12320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3200" i="1" dirty="0">
                <a:solidFill>
                  <a:srgbClr val="002060"/>
                </a:solidFill>
                <a:latin typeface="Palatino Linotype" panose="02040502050505030304" pitchFamily="18" charset="0"/>
              </a:rPr>
              <a:t>Aprender a manejar la inteligencia emocional durante la toma de decisiones aeronáuticas </a:t>
            </a:r>
          </a:p>
        </p:txBody>
      </p:sp>
      <p:pic>
        <p:nvPicPr>
          <p:cNvPr id="14" name="Picture 4" descr="See the source image">
            <a:extLst>
              <a:ext uri="{FF2B5EF4-FFF2-40B4-BE49-F238E27FC236}">
                <a16:creationId xmlns:a16="http://schemas.microsoft.com/office/drawing/2014/main" id="{4B3C6FA6-D2FB-43F0-9DD3-DB72B4037E43}"/>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2259" b="71663" l="0" r="32844"/>
                    </a14:imgEffect>
                    <a14:imgEffect>
                      <a14:brightnessContrast bright="40000" contrast="40000"/>
                    </a14:imgEffect>
                  </a14:imgLayer>
                </a14:imgProps>
              </a:ext>
              <a:ext uri="{28A0092B-C50C-407E-A947-70E740481C1C}">
                <a14:useLocalDpi xmlns:a14="http://schemas.microsoft.com/office/drawing/2010/main" val="0"/>
              </a:ext>
            </a:extLst>
          </a:blip>
          <a:srcRect l="1938" t="3513" r="67554" b="30439"/>
          <a:stretch/>
        </p:blipFill>
        <p:spPr bwMode="auto">
          <a:xfrm rot="5400000">
            <a:off x="5752458" y="3417223"/>
            <a:ext cx="687083" cy="132917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ee the source image">
            <a:extLst>
              <a:ext uri="{FF2B5EF4-FFF2-40B4-BE49-F238E27FC236}">
                <a16:creationId xmlns:a16="http://schemas.microsoft.com/office/drawing/2014/main" id="{31B6E116-B493-4CCA-B947-DD1385EF461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7026"/>
          <a:stretch/>
        </p:blipFill>
        <p:spPr bwMode="auto">
          <a:xfrm>
            <a:off x="116263" y="2307853"/>
            <a:ext cx="5200902" cy="2533307"/>
          </a:xfrm>
          <a:prstGeom prst="rect">
            <a:avLst/>
          </a:prstGeom>
          <a:noFill/>
          <a:extLst>
            <a:ext uri="{909E8E84-426E-40DD-AFC4-6F175D3DCCD1}">
              <a14:hiddenFill xmlns:a14="http://schemas.microsoft.com/office/drawing/2010/main">
                <a:solidFill>
                  <a:srgbClr val="FFFFFF"/>
                </a:solidFill>
              </a14:hiddenFill>
            </a:ext>
          </a:extLst>
        </p:spPr>
      </p:pic>
      <p:sp>
        <p:nvSpPr>
          <p:cNvPr id="17" name="CuadroTexto 16">
            <a:extLst>
              <a:ext uri="{FF2B5EF4-FFF2-40B4-BE49-F238E27FC236}">
                <a16:creationId xmlns:a16="http://schemas.microsoft.com/office/drawing/2014/main" id="{4D455714-9C13-4611-B6C3-CB793C3B4D65}"/>
              </a:ext>
            </a:extLst>
          </p:cNvPr>
          <p:cNvSpPr txBox="1"/>
          <p:nvPr/>
        </p:nvSpPr>
        <p:spPr>
          <a:xfrm>
            <a:off x="4458454" y="880374"/>
            <a:ext cx="2532644" cy="2250519"/>
          </a:xfrm>
          <a:prstGeom prst="ellipse">
            <a:avLst/>
          </a:prstGeom>
          <a:solidFill>
            <a:schemeClr val="bg1">
              <a:alpha val="90000"/>
            </a:schemeClr>
          </a:solidFill>
          <a:ln>
            <a:solidFill>
              <a:schemeClr val="tx1"/>
            </a:solidFill>
          </a:ln>
        </p:spPr>
        <p:txBody>
          <a:bodyPr wrap="square">
            <a:spAutoFit/>
          </a:bodyPr>
          <a:lstStyle/>
          <a:p>
            <a:r>
              <a:rPr lang="es-MX" sz="1400" b="1" dirty="0">
                <a:solidFill>
                  <a:sysClr val="windowText" lastClr="000000"/>
                </a:solidFill>
                <a:latin typeface="Arial" panose="020B0604020202020204" pitchFamily="34" charset="0"/>
                <a:cs typeface="Arial" panose="020B0604020202020204" pitchFamily="34" charset="0"/>
              </a:rPr>
              <a:t>AUSENCIA </a:t>
            </a:r>
            <a:r>
              <a:rPr lang="es-MX" sz="1400" b="1" baseline="0" dirty="0">
                <a:solidFill>
                  <a:sysClr val="windowText" lastClr="000000"/>
                </a:solidFill>
                <a:latin typeface="Arial" panose="020B0604020202020204" pitchFamily="34" charset="0"/>
                <a:cs typeface="Arial" panose="020B0604020202020204" pitchFamily="34" charset="0"/>
              </a:rPr>
              <a:t>DE UN DIAGNOSTICO DE INTELIGENCIA EMOCIONAL EN LA TOMA DE DECISIONES AERONÁUTICAS</a:t>
            </a:r>
            <a:endParaRPr lang="es-EC" sz="1400" dirty="0"/>
          </a:p>
        </p:txBody>
      </p:sp>
      <p:sp>
        <p:nvSpPr>
          <p:cNvPr id="18" name="Título 1">
            <a:extLst>
              <a:ext uri="{FF2B5EF4-FFF2-40B4-BE49-F238E27FC236}">
                <a16:creationId xmlns:a16="http://schemas.microsoft.com/office/drawing/2014/main" id="{8AAD47BA-16A2-49B6-BA0A-EE00FC9E542B}"/>
              </a:ext>
            </a:extLst>
          </p:cNvPr>
          <p:cNvSpPr txBox="1">
            <a:spLocks/>
          </p:cNvSpPr>
          <p:nvPr/>
        </p:nvSpPr>
        <p:spPr>
          <a:xfrm>
            <a:off x="256760" y="5176750"/>
            <a:ext cx="11678478" cy="600818"/>
          </a:xfrm>
          <a:prstGeom prst="rect">
            <a:avLst/>
          </a:prstGeom>
          <a:ln>
            <a:solidFill>
              <a:schemeClr val="tx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2400" b="1" dirty="0">
                <a:solidFill>
                  <a:srgbClr val="002060"/>
                </a:solidFill>
                <a:latin typeface="Serif"/>
              </a:rPr>
              <a:t>Una buena decisión =</a:t>
            </a:r>
            <a:r>
              <a:rPr lang="es-EC" sz="2000" b="1" dirty="0">
                <a:solidFill>
                  <a:srgbClr val="002060"/>
                </a:solidFill>
                <a:latin typeface="Serif"/>
              </a:rPr>
              <a:t> conocimientos + habilidades + experiencia + </a:t>
            </a:r>
            <a:r>
              <a:rPr lang="es-EC" sz="2000" b="1" dirty="0">
                <a:solidFill>
                  <a:srgbClr val="FF0000"/>
                </a:solidFill>
                <a:latin typeface="Serif"/>
              </a:rPr>
              <a:t>manejo de la Inteligencia emocional</a:t>
            </a:r>
          </a:p>
        </p:txBody>
      </p:sp>
      <p:sp>
        <p:nvSpPr>
          <p:cNvPr id="2" name="object 56">
            <a:extLst>
              <a:ext uri="{FF2B5EF4-FFF2-40B4-BE49-F238E27FC236}">
                <a16:creationId xmlns:a16="http://schemas.microsoft.com/office/drawing/2014/main" id="{B69A4E78-5A96-5EB4-B89F-1100DCDF05E3}"/>
              </a:ext>
            </a:extLst>
          </p:cNvPr>
          <p:cNvSpPr/>
          <p:nvPr/>
        </p:nvSpPr>
        <p:spPr>
          <a:xfrm>
            <a:off x="2540" y="0"/>
            <a:ext cx="12189460" cy="619760"/>
          </a:xfrm>
          <a:prstGeom prst="rect">
            <a:avLst/>
          </a:prstGeom>
        </p:spPr>
        <p:txBody>
          <a:bodyPr/>
          <a:lstStyle/>
          <a:p>
            <a:pPr algn="r" fontAlgn="base">
              <a:spcBef>
                <a:spcPct val="0"/>
              </a:spcBef>
              <a:spcAft>
                <a:spcPct val="0"/>
              </a:spcAft>
            </a:pPr>
            <a:r>
              <a:rPr lang="es-ES" sz="3200" b="1" i="1" dirty="0">
                <a:solidFill>
                  <a:srgbClr val="002060"/>
                </a:solidFill>
                <a:effectLst>
                  <a:outerShdw blurRad="38100" dist="38100" dir="2700000" algn="tl">
                    <a:srgbClr val="C0C0C0"/>
                  </a:outerShdw>
                </a:effectLst>
                <a:latin typeface="+mj-lt"/>
                <a:ea typeface="+mj-ea"/>
                <a:cs typeface="+mj-cs"/>
              </a:rPr>
              <a:t>PLANTEAMIENTO DEL PROBLEMA</a:t>
            </a:r>
            <a:endParaRPr lang="es-EC" sz="3200" b="1" i="1" dirty="0">
              <a:solidFill>
                <a:srgbClr val="002060"/>
              </a:solidFill>
              <a:effectLst>
                <a:outerShdw blurRad="38100" dist="38100" dir="2700000" algn="tl">
                  <a:srgbClr val="C0C0C0"/>
                </a:outerShdw>
              </a:effectLst>
              <a:latin typeface="+mj-lt"/>
              <a:ea typeface="+mj-ea"/>
              <a:cs typeface="+mj-cs"/>
            </a:endParaRPr>
          </a:p>
        </p:txBody>
      </p:sp>
    </p:spTree>
    <p:extLst>
      <p:ext uri="{BB962C8B-B14F-4D97-AF65-F5344CB8AC3E}">
        <p14:creationId xmlns:p14="http://schemas.microsoft.com/office/powerpoint/2010/main" val="270010524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oogle Shape;1208;p54">
            <a:extLst>
              <a:ext uri="{FF2B5EF4-FFF2-40B4-BE49-F238E27FC236}">
                <a16:creationId xmlns:a16="http://schemas.microsoft.com/office/drawing/2014/main" id="{5F288180-E59B-44D5-8198-7566A7F6A302}"/>
              </a:ext>
            </a:extLst>
          </p:cNvPr>
          <p:cNvGrpSpPr/>
          <p:nvPr/>
        </p:nvGrpSpPr>
        <p:grpSpPr>
          <a:xfrm>
            <a:off x="406888" y="2121389"/>
            <a:ext cx="9603383" cy="3624475"/>
            <a:chOff x="449826" y="1714525"/>
            <a:chExt cx="7202541" cy="3017650"/>
          </a:xfrm>
          <a:solidFill>
            <a:schemeClr val="bg1"/>
          </a:solidFill>
        </p:grpSpPr>
        <p:sp>
          <p:nvSpPr>
            <p:cNvPr id="14" name="Google Shape;1209;p54">
              <a:extLst>
                <a:ext uri="{FF2B5EF4-FFF2-40B4-BE49-F238E27FC236}">
                  <a16:creationId xmlns:a16="http://schemas.microsoft.com/office/drawing/2014/main" id="{8DF60FBC-F011-488E-BF78-DEFD86FC050B}"/>
                </a:ext>
              </a:extLst>
            </p:cNvPr>
            <p:cNvSpPr/>
            <p:nvPr/>
          </p:nvSpPr>
          <p:spPr>
            <a:xfrm>
              <a:off x="449826" y="1714525"/>
              <a:ext cx="2401163" cy="663000"/>
            </a:xfrm>
            <a:prstGeom prst="homePlate">
              <a:avLst>
                <a:gd name="adj" fmla="val 50000"/>
              </a:avLst>
            </a:prstGeom>
            <a:grpFill/>
            <a:ln w="19050" cap="flat" cmpd="sng">
              <a:solidFill>
                <a:schemeClr val="accent4">
                  <a:lumMod val="50000"/>
                </a:schemeClr>
              </a:solidFill>
              <a:prstDash val="solid"/>
              <a:round/>
              <a:headEnd type="none" w="sm" len="sm"/>
              <a:tailEnd type="none" w="sm" len="sm"/>
            </a:ln>
          </p:spPr>
          <p:txBody>
            <a:bodyPr spcFirstLastPara="1" wrap="square" lIns="121900" tIns="121900" rIns="121900" bIns="121900" anchor="ctr" anchorCtr="0">
              <a:noAutofit/>
            </a:bodyPr>
            <a:lstStyle/>
            <a:p>
              <a:pPr algn="ctr">
                <a:buClr>
                  <a:schemeClr val="dk1"/>
                </a:buClr>
                <a:buSzPts val="1100"/>
              </a:pPr>
              <a:r>
                <a:rPr lang="en-US" sz="2400" b="1" dirty="0" err="1">
                  <a:solidFill>
                    <a:schemeClr val="accent1">
                      <a:lumMod val="50000"/>
                    </a:schemeClr>
                  </a:solidFill>
                  <a:latin typeface="Fira Sans Extra Condensed"/>
                  <a:ea typeface="Fira Sans Extra Condensed"/>
                  <a:cs typeface="Fira Sans Extra Condensed"/>
                  <a:sym typeface="Fira Sans Extra Condensed"/>
                </a:rPr>
                <a:t>Relevancia</a:t>
              </a:r>
              <a:r>
                <a:rPr lang="en-US" sz="2400" b="1" dirty="0">
                  <a:solidFill>
                    <a:schemeClr val="accent1">
                      <a:lumMod val="50000"/>
                    </a:schemeClr>
                  </a:solidFill>
                  <a:latin typeface="Fira Sans Extra Condensed"/>
                  <a:ea typeface="Fira Sans Extra Condensed"/>
                  <a:cs typeface="Fira Sans Extra Condensed"/>
                  <a:sym typeface="Fira Sans Extra Condensed"/>
                </a:rPr>
                <a:t> Social</a:t>
              </a:r>
              <a:endParaRPr sz="2400" b="1" dirty="0">
                <a:solidFill>
                  <a:schemeClr val="accent1">
                    <a:lumMod val="50000"/>
                  </a:schemeClr>
                </a:solidFill>
                <a:latin typeface="Fira Sans Extra Condensed"/>
                <a:ea typeface="Fira Sans Extra Condensed"/>
                <a:cs typeface="Fira Sans Extra Condensed"/>
                <a:sym typeface="Fira Sans Extra Condensed"/>
              </a:endParaRPr>
            </a:p>
          </p:txBody>
        </p:sp>
        <p:sp>
          <p:nvSpPr>
            <p:cNvPr id="15" name="Google Shape;1210;p54">
              <a:extLst>
                <a:ext uri="{FF2B5EF4-FFF2-40B4-BE49-F238E27FC236}">
                  <a16:creationId xmlns:a16="http://schemas.microsoft.com/office/drawing/2014/main" id="{2A36AF9E-0F43-4274-BDF6-F890CBA8D47A}"/>
                </a:ext>
              </a:extLst>
            </p:cNvPr>
            <p:cNvSpPr txBox="1"/>
            <p:nvPr/>
          </p:nvSpPr>
          <p:spPr>
            <a:xfrm>
              <a:off x="2952951" y="1719700"/>
              <a:ext cx="4699415" cy="663000"/>
            </a:xfrm>
            <a:prstGeom prst="rect">
              <a:avLst/>
            </a:prstGeom>
            <a:grpFill/>
            <a:ln w="19050" cap="flat" cmpd="sng">
              <a:solidFill>
                <a:schemeClr val="accent4">
                  <a:lumMod val="50000"/>
                </a:schemeClr>
              </a:solidFill>
              <a:prstDash val="solid"/>
              <a:round/>
              <a:headEnd type="none" w="sm" len="sm"/>
              <a:tailEnd type="none" w="sm" len="sm"/>
            </a:ln>
          </p:spPr>
          <p:txBody>
            <a:bodyPr spcFirstLastPara="1" wrap="square" lIns="121900" tIns="121900" rIns="121900" bIns="121900" anchor="ctr" anchorCtr="0">
              <a:noAutofit/>
            </a:bodyPr>
            <a:lstStyle/>
            <a:p>
              <a:pPr marL="488945" indent="-285750">
                <a:buClr>
                  <a:schemeClr val="dk1"/>
                </a:buClr>
                <a:buSzPts val="1200"/>
                <a:buFont typeface="Wingdings" panose="05000000000000000000" pitchFamily="2" charset="2"/>
                <a:buChar char="ü"/>
              </a:pPr>
              <a:endParaRPr lang="en-US" sz="1600" dirty="0">
                <a:latin typeface="Roboto"/>
                <a:ea typeface="Roboto"/>
                <a:cs typeface="Roboto"/>
                <a:sym typeface="Roboto"/>
              </a:endParaRPr>
            </a:p>
            <a:p>
              <a:pPr marL="488945" indent="-285750">
                <a:buClr>
                  <a:schemeClr val="dk1"/>
                </a:buClr>
                <a:buSzPts val="1200"/>
                <a:buFont typeface="Wingdings" panose="05000000000000000000" pitchFamily="2" charset="2"/>
                <a:buChar char="ü"/>
              </a:pPr>
              <a:r>
                <a:rPr lang="es-EC" sz="1600" dirty="0"/>
                <a:t>Trascendencia institucional en ámbito operativo militar.</a:t>
              </a:r>
            </a:p>
            <a:p>
              <a:pPr marL="488945" indent="-285750">
                <a:buClr>
                  <a:schemeClr val="dk1"/>
                </a:buClr>
                <a:buSzPts val="1200"/>
                <a:buFont typeface="Wingdings" panose="05000000000000000000" pitchFamily="2" charset="2"/>
                <a:buChar char="ü"/>
              </a:pPr>
              <a:r>
                <a:rPr lang="es-EC" sz="1600" dirty="0"/>
                <a:t>Reducir incidentes y accidentes aéreos, adecuado CRM </a:t>
              </a:r>
              <a:endParaRPr lang="es-ES" sz="1600" dirty="0"/>
            </a:p>
            <a:p>
              <a:pPr marL="488945" indent="-285750">
                <a:buClr>
                  <a:schemeClr val="dk1"/>
                </a:buClr>
                <a:buSzPts val="1200"/>
                <a:buFont typeface="Wingdings" panose="05000000000000000000" pitchFamily="2" charset="2"/>
                <a:buChar char="ü"/>
              </a:pPr>
              <a:endParaRPr sz="1600" dirty="0">
                <a:latin typeface="Roboto"/>
                <a:ea typeface="Roboto"/>
                <a:cs typeface="Roboto"/>
                <a:sym typeface="Roboto"/>
              </a:endParaRPr>
            </a:p>
          </p:txBody>
        </p:sp>
        <p:sp>
          <p:nvSpPr>
            <p:cNvPr id="17" name="Google Shape;1211;p54">
              <a:extLst>
                <a:ext uri="{FF2B5EF4-FFF2-40B4-BE49-F238E27FC236}">
                  <a16:creationId xmlns:a16="http://schemas.microsoft.com/office/drawing/2014/main" id="{262797D3-8F21-4C10-95BF-8005410482F5}"/>
                </a:ext>
              </a:extLst>
            </p:cNvPr>
            <p:cNvSpPr/>
            <p:nvPr/>
          </p:nvSpPr>
          <p:spPr>
            <a:xfrm>
              <a:off x="449826" y="2499393"/>
              <a:ext cx="2408537" cy="663000"/>
            </a:xfrm>
            <a:prstGeom prst="homePlate">
              <a:avLst>
                <a:gd name="adj" fmla="val 50000"/>
              </a:avLst>
            </a:prstGeom>
            <a:grpFill/>
            <a:ln w="19050" cap="flat" cmpd="sng">
              <a:solidFill>
                <a:schemeClr val="accent4">
                  <a:lumMod val="50000"/>
                </a:schemeClr>
              </a:solidFill>
              <a:prstDash val="solid"/>
              <a:round/>
              <a:headEnd type="none" w="sm" len="sm"/>
              <a:tailEnd type="none" w="sm" len="sm"/>
            </a:ln>
          </p:spPr>
          <p:txBody>
            <a:bodyPr spcFirstLastPara="1" wrap="square" lIns="121900" tIns="121900" rIns="121900" bIns="121900" anchor="ctr" anchorCtr="0">
              <a:noAutofit/>
            </a:bodyPr>
            <a:lstStyle/>
            <a:p>
              <a:pPr algn="ctr">
                <a:buClr>
                  <a:schemeClr val="dk1"/>
                </a:buClr>
                <a:buSzPts val="1100"/>
              </a:pPr>
              <a:r>
                <a:rPr lang="en-US" sz="2400" b="1" dirty="0" err="1">
                  <a:solidFill>
                    <a:schemeClr val="accent1">
                      <a:lumMod val="50000"/>
                    </a:schemeClr>
                  </a:solidFill>
                  <a:latin typeface="Fira Sans Extra Condensed"/>
                  <a:ea typeface="Fira Sans Extra Condensed"/>
                  <a:cs typeface="Fira Sans Extra Condensed"/>
                  <a:sym typeface="Fira Sans Extra Condensed"/>
                </a:rPr>
                <a:t>Implicaciones</a:t>
              </a:r>
              <a:r>
                <a:rPr lang="en-US" sz="2400" b="1" dirty="0">
                  <a:solidFill>
                    <a:schemeClr val="accent1">
                      <a:lumMod val="50000"/>
                    </a:schemeClr>
                  </a:solidFill>
                  <a:latin typeface="Fira Sans Extra Condensed"/>
                  <a:ea typeface="Fira Sans Extra Condensed"/>
                  <a:cs typeface="Fira Sans Extra Condensed"/>
                  <a:sym typeface="Fira Sans Extra Condensed"/>
                </a:rPr>
                <a:t> </a:t>
              </a:r>
              <a:r>
                <a:rPr lang="en-US" sz="2400" b="1" dirty="0" err="1">
                  <a:solidFill>
                    <a:schemeClr val="accent1">
                      <a:lumMod val="50000"/>
                    </a:schemeClr>
                  </a:solidFill>
                  <a:latin typeface="Fira Sans Extra Condensed"/>
                  <a:ea typeface="Fira Sans Extra Condensed"/>
                  <a:cs typeface="Fira Sans Extra Condensed"/>
                  <a:sym typeface="Fira Sans Extra Condensed"/>
                </a:rPr>
                <a:t>Prácticas</a:t>
              </a:r>
              <a:endParaRPr sz="2400" b="1" dirty="0">
                <a:solidFill>
                  <a:schemeClr val="accent1">
                    <a:lumMod val="50000"/>
                  </a:schemeClr>
                </a:solidFill>
                <a:latin typeface="Fira Sans Extra Condensed"/>
                <a:ea typeface="Fira Sans Extra Condensed"/>
                <a:cs typeface="Fira Sans Extra Condensed"/>
                <a:sym typeface="Fira Sans Extra Condensed"/>
              </a:endParaRPr>
            </a:p>
          </p:txBody>
        </p:sp>
        <p:sp>
          <p:nvSpPr>
            <p:cNvPr id="18" name="Google Shape;1212;p54">
              <a:extLst>
                <a:ext uri="{FF2B5EF4-FFF2-40B4-BE49-F238E27FC236}">
                  <a16:creationId xmlns:a16="http://schemas.microsoft.com/office/drawing/2014/main" id="{21069CB9-9DA1-436D-AA15-361085A5E2D9}"/>
                </a:ext>
              </a:extLst>
            </p:cNvPr>
            <p:cNvSpPr txBox="1"/>
            <p:nvPr/>
          </p:nvSpPr>
          <p:spPr>
            <a:xfrm>
              <a:off x="2952951" y="2504573"/>
              <a:ext cx="4699416" cy="663000"/>
            </a:xfrm>
            <a:prstGeom prst="rect">
              <a:avLst/>
            </a:prstGeom>
            <a:grpFill/>
            <a:ln w="19050" cap="flat" cmpd="sng">
              <a:solidFill>
                <a:schemeClr val="accent4">
                  <a:lumMod val="50000"/>
                </a:schemeClr>
              </a:solidFill>
              <a:prstDash val="solid"/>
              <a:round/>
              <a:headEnd type="none" w="sm" len="sm"/>
              <a:tailEnd type="none" w="sm" len="sm"/>
            </a:ln>
          </p:spPr>
          <p:txBody>
            <a:bodyPr spcFirstLastPara="1" wrap="square" lIns="121900" tIns="121900" rIns="121900" bIns="121900" anchor="ctr" anchorCtr="0">
              <a:noAutofit/>
            </a:bodyPr>
            <a:lstStyle>
              <a:defPPr>
                <a:defRPr lang="es-EC"/>
              </a:defPPr>
              <a:lvl1pPr algn="ctr">
                <a:buClr>
                  <a:schemeClr val="dk1"/>
                </a:buClr>
                <a:buSzPts val="1100"/>
                <a:defRPr sz="2667" b="1">
                  <a:solidFill>
                    <a:schemeClr val="bg2">
                      <a:lumMod val="10000"/>
                    </a:schemeClr>
                  </a:solidFill>
                  <a:latin typeface="Fira Sans Extra Condensed"/>
                  <a:ea typeface="Fira Sans Extra Condensed"/>
                  <a:cs typeface="Fira Sans Extra Condensed"/>
                </a:defRPr>
              </a:lvl1pPr>
            </a:lstStyle>
            <a:p>
              <a:pPr marL="488945" indent="-285750" algn="l">
                <a:buSzPts val="1200"/>
                <a:buFont typeface="Wingdings" panose="05000000000000000000" pitchFamily="2" charset="2"/>
                <a:buChar char="ü"/>
              </a:pPr>
              <a:r>
                <a:rPr lang="es-EC" sz="1600" b="0" dirty="0">
                  <a:solidFill>
                    <a:schemeClr val="tx1"/>
                  </a:solidFill>
                  <a:latin typeface="+mn-lt"/>
                  <a:ea typeface="+mn-ea"/>
                  <a:cs typeface="+mn-cs"/>
                </a:rPr>
                <a:t>Generar datos estadísticos, </a:t>
              </a:r>
              <a:r>
                <a:rPr lang="es-EC" sz="1600" b="0" dirty="0">
                  <a:solidFill>
                    <a:schemeClr val="tx1"/>
                  </a:solidFill>
                  <a:latin typeface="+mn-lt"/>
                </a:rPr>
                <a:t>diagnóstico de la realidad actual</a:t>
              </a:r>
              <a:r>
                <a:rPr lang="es-ES" sz="1600" b="0" dirty="0">
                  <a:solidFill>
                    <a:schemeClr val="tx1"/>
                  </a:solidFill>
                  <a:latin typeface="+mn-lt"/>
                </a:rPr>
                <a:t>.</a:t>
              </a:r>
            </a:p>
            <a:p>
              <a:pPr marL="488945" indent="-285750" algn="l">
                <a:buSzPts val="1200"/>
                <a:buFont typeface="Wingdings" panose="05000000000000000000" pitchFamily="2" charset="2"/>
                <a:buChar char="ü"/>
              </a:pPr>
              <a:r>
                <a:rPr lang="es-EC" sz="1600" b="0" dirty="0">
                  <a:solidFill>
                    <a:schemeClr val="tx1"/>
                  </a:solidFill>
                  <a:latin typeface="+mn-lt"/>
                </a:rPr>
                <a:t>Plan de acción, desarrolle capacidades de IE. </a:t>
              </a:r>
              <a:endParaRPr lang="es-ES" sz="1600" b="0" dirty="0">
                <a:solidFill>
                  <a:schemeClr val="tx1"/>
                </a:solidFill>
                <a:latin typeface="+mn-lt"/>
              </a:endParaRPr>
            </a:p>
          </p:txBody>
        </p:sp>
        <p:sp>
          <p:nvSpPr>
            <p:cNvPr id="21" name="Google Shape;1213;p54">
              <a:extLst>
                <a:ext uri="{FF2B5EF4-FFF2-40B4-BE49-F238E27FC236}">
                  <a16:creationId xmlns:a16="http://schemas.microsoft.com/office/drawing/2014/main" id="{3ED0B625-8EF5-4763-9FD5-EBFB28034DB8}"/>
                </a:ext>
              </a:extLst>
            </p:cNvPr>
            <p:cNvSpPr/>
            <p:nvPr/>
          </p:nvSpPr>
          <p:spPr>
            <a:xfrm>
              <a:off x="449828" y="3284276"/>
              <a:ext cx="2408534" cy="663000"/>
            </a:xfrm>
            <a:prstGeom prst="homePlate">
              <a:avLst>
                <a:gd name="adj" fmla="val 50000"/>
              </a:avLst>
            </a:prstGeom>
            <a:grpFill/>
            <a:ln w="19050" cap="flat" cmpd="sng">
              <a:solidFill>
                <a:schemeClr val="accent4">
                  <a:lumMod val="50000"/>
                </a:schemeClr>
              </a:solidFill>
              <a:prstDash val="solid"/>
              <a:round/>
              <a:headEnd type="none" w="sm" len="sm"/>
              <a:tailEnd type="none" w="sm" len="sm"/>
            </a:ln>
          </p:spPr>
          <p:txBody>
            <a:bodyPr spcFirstLastPara="1" wrap="square" lIns="121900" tIns="121900" rIns="121900" bIns="121900" anchor="ctr" anchorCtr="0">
              <a:noAutofit/>
            </a:bodyPr>
            <a:lstStyle/>
            <a:p>
              <a:pPr algn="ctr">
                <a:buClr>
                  <a:schemeClr val="dk1"/>
                </a:buClr>
                <a:buSzPts val="1100"/>
              </a:pPr>
              <a:r>
                <a:rPr lang="en-US" sz="2400" b="1" dirty="0">
                  <a:solidFill>
                    <a:schemeClr val="accent1">
                      <a:lumMod val="50000"/>
                    </a:schemeClr>
                  </a:solidFill>
                  <a:latin typeface="Fira Sans Extra Condensed"/>
                  <a:ea typeface="Fira Sans Extra Condensed"/>
                  <a:cs typeface="Fira Sans Extra Condensed"/>
                  <a:sym typeface="Fira Sans Extra Condensed"/>
                </a:rPr>
                <a:t>Valor </a:t>
              </a:r>
              <a:r>
                <a:rPr lang="en-US" sz="2400" b="1" dirty="0" err="1">
                  <a:solidFill>
                    <a:schemeClr val="accent1">
                      <a:lumMod val="50000"/>
                    </a:schemeClr>
                  </a:solidFill>
                  <a:latin typeface="Fira Sans Extra Condensed"/>
                  <a:ea typeface="Fira Sans Extra Condensed"/>
                  <a:cs typeface="Fira Sans Extra Condensed"/>
                  <a:sym typeface="Fira Sans Extra Condensed"/>
                </a:rPr>
                <a:t>Teórico</a:t>
              </a:r>
              <a:endParaRPr sz="2400" b="1" dirty="0">
                <a:solidFill>
                  <a:schemeClr val="accent1">
                    <a:lumMod val="50000"/>
                  </a:schemeClr>
                </a:solidFill>
                <a:latin typeface="Fira Sans Extra Condensed"/>
                <a:ea typeface="Fira Sans Extra Condensed"/>
                <a:cs typeface="Fira Sans Extra Condensed"/>
                <a:sym typeface="Fira Sans Extra Condensed"/>
              </a:endParaRPr>
            </a:p>
          </p:txBody>
        </p:sp>
        <p:sp>
          <p:nvSpPr>
            <p:cNvPr id="22" name="Google Shape;1214;p54">
              <a:extLst>
                <a:ext uri="{FF2B5EF4-FFF2-40B4-BE49-F238E27FC236}">
                  <a16:creationId xmlns:a16="http://schemas.microsoft.com/office/drawing/2014/main" id="{0F00105F-A732-448A-A75F-967108DFC943}"/>
                </a:ext>
              </a:extLst>
            </p:cNvPr>
            <p:cNvSpPr txBox="1"/>
            <p:nvPr/>
          </p:nvSpPr>
          <p:spPr>
            <a:xfrm>
              <a:off x="2952951" y="3284350"/>
              <a:ext cx="4699416" cy="663000"/>
            </a:xfrm>
            <a:prstGeom prst="rect">
              <a:avLst/>
            </a:prstGeom>
            <a:grpFill/>
            <a:ln w="19050" cap="flat" cmpd="sng">
              <a:solidFill>
                <a:schemeClr val="accent4">
                  <a:lumMod val="50000"/>
                </a:schemeClr>
              </a:solidFill>
              <a:prstDash val="solid"/>
              <a:round/>
              <a:headEnd type="none" w="sm" len="sm"/>
              <a:tailEnd type="none" w="sm" len="sm"/>
            </a:ln>
          </p:spPr>
          <p:txBody>
            <a:bodyPr spcFirstLastPara="1" wrap="square" lIns="121900" tIns="121900" rIns="121900" bIns="121900" anchor="ctr" anchorCtr="0">
              <a:noAutofit/>
            </a:bodyPr>
            <a:lstStyle/>
            <a:p>
              <a:pPr marL="488945" indent="-285750">
                <a:buClr>
                  <a:schemeClr val="dk1"/>
                </a:buClr>
                <a:buSzPts val="1200"/>
                <a:buFont typeface="Wingdings" panose="05000000000000000000" pitchFamily="2" charset="2"/>
                <a:buChar char="ü"/>
              </a:pPr>
              <a:r>
                <a:rPr lang="es-EC" sz="1600" dirty="0"/>
                <a:t>Entender la actuación humana y relación en O.A.</a:t>
              </a:r>
            </a:p>
            <a:p>
              <a:pPr marL="488945" indent="-285750">
                <a:buClr>
                  <a:schemeClr val="dk1"/>
                </a:buClr>
                <a:buSzPts val="1200"/>
                <a:buFont typeface="Wingdings" panose="05000000000000000000" pitchFamily="2" charset="2"/>
                <a:buChar char="ü"/>
              </a:pPr>
              <a:r>
                <a:rPr lang="es-EC" sz="1600" dirty="0"/>
                <a:t>Suplir la falencia existente referente al conocimiento en IE. </a:t>
              </a:r>
              <a:endParaRPr lang="es-ES" sz="1600" dirty="0"/>
            </a:p>
          </p:txBody>
        </p:sp>
        <p:sp>
          <p:nvSpPr>
            <p:cNvPr id="23" name="Google Shape;1215;p54">
              <a:extLst>
                <a:ext uri="{FF2B5EF4-FFF2-40B4-BE49-F238E27FC236}">
                  <a16:creationId xmlns:a16="http://schemas.microsoft.com/office/drawing/2014/main" id="{ACA1E5AF-A44F-42F1-9C21-BB2201DF3EA3}"/>
                </a:ext>
              </a:extLst>
            </p:cNvPr>
            <p:cNvSpPr/>
            <p:nvPr/>
          </p:nvSpPr>
          <p:spPr>
            <a:xfrm>
              <a:off x="449830" y="4069175"/>
              <a:ext cx="2408532" cy="663000"/>
            </a:xfrm>
            <a:prstGeom prst="homePlate">
              <a:avLst>
                <a:gd name="adj" fmla="val 50000"/>
              </a:avLst>
            </a:prstGeom>
            <a:grpFill/>
            <a:ln w="19050" cap="flat" cmpd="sng">
              <a:solidFill>
                <a:schemeClr val="accent4">
                  <a:lumMod val="50000"/>
                </a:schemeClr>
              </a:solidFill>
              <a:prstDash val="solid"/>
              <a:round/>
              <a:headEnd type="none" w="sm" len="sm"/>
              <a:tailEnd type="none" w="sm" len="sm"/>
            </a:ln>
          </p:spPr>
          <p:txBody>
            <a:bodyPr spcFirstLastPara="1" wrap="square" lIns="121900" tIns="121900" rIns="121900" bIns="121900" anchor="ctr" anchorCtr="0">
              <a:noAutofit/>
            </a:bodyPr>
            <a:lstStyle/>
            <a:p>
              <a:pPr algn="ctr">
                <a:buClr>
                  <a:schemeClr val="dk1"/>
                </a:buClr>
                <a:buSzPts val="1100"/>
              </a:pPr>
              <a:r>
                <a:rPr lang="en-US" sz="2400" b="1" dirty="0" err="1">
                  <a:solidFill>
                    <a:schemeClr val="accent1">
                      <a:lumMod val="50000"/>
                    </a:schemeClr>
                  </a:solidFill>
                  <a:latin typeface="Fira Sans Extra Condensed"/>
                  <a:ea typeface="Fira Sans Extra Condensed"/>
                  <a:cs typeface="Fira Sans Extra Condensed"/>
                  <a:sym typeface="Fira Sans Extra Condensed"/>
                </a:rPr>
                <a:t>Utilidad</a:t>
              </a:r>
              <a:r>
                <a:rPr lang="en-US" sz="2400" b="1" dirty="0">
                  <a:solidFill>
                    <a:schemeClr val="accent1">
                      <a:lumMod val="50000"/>
                    </a:schemeClr>
                  </a:solidFill>
                  <a:latin typeface="Fira Sans Extra Condensed"/>
                  <a:ea typeface="Fira Sans Extra Condensed"/>
                  <a:cs typeface="Fira Sans Extra Condensed"/>
                  <a:sym typeface="Fira Sans Extra Condensed"/>
                </a:rPr>
                <a:t> </a:t>
              </a:r>
              <a:r>
                <a:rPr lang="en-US" sz="2400" b="1" dirty="0" err="1">
                  <a:solidFill>
                    <a:schemeClr val="accent1">
                      <a:lumMod val="50000"/>
                    </a:schemeClr>
                  </a:solidFill>
                  <a:latin typeface="Fira Sans Extra Condensed"/>
                  <a:ea typeface="Fira Sans Extra Condensed"/>
                  <a:cs typeface="Fira Sans Extra Condensed"/>
                  <a:sym typeface="Fira Sans Extra Condensed"/>
                </a:rPr>
                <a:t>Metodológica</a:t>
              </a:r>
              <a:endParaRPr sz="2400" b="1" dirty="0">
                <a:solidFill>
                  <a:schemeClr val="accent1">
                    <a:lumMod val="50000"/>
                  </a:schemeClr>
                </a:solidFill>
                <a:latin typeface="Fira Sans Extra Condensed"/>
                <a:ea typeface="Fira Sans Extra Condensed"/>
                <a:cs typeface="Fira Sans Extra Condensed"/>
                <a:sym typeface="Fira Sans Extra Condensed"/>
              </a:endParaRPr>
            </a:p>
          </p:txBody>
        </p:sp>
        <p:sp>
          <p:nvSpPr>
            <p:cNvPr id="24" name="Google Shape;1216;p54">
              <a:extLst>
                <a:ext uri="{FF2B5EF4-FFF2-40B4-BE49-F238E27FC236}">
                  <a16:creationId xmlns:a16="http://schemas.microsoft.com/office/drawing/2014/main" id="{48256235-4BA5-46A1-8AB2-7F96FFFB80E5}"/>
                </a:ext>
              </a:extLst>
            </p:cNvPr>
            <p:cNvSpPr txBox="1"/>
            <p:nvPr/>
          </p:nvSpPr>
          <p:spPr>
            <a:xfrm>
              <a:off x="2952951" y="4064125"/>
              <a:ext cx="4699416" cy="663000"/>
            </a:xfrm>
            <a:prstGeom prst="rect">
              <a:avLst/>
            </a:prstGeom>
            <a:grpFill/>
            <a:ln w="19050" cap="flat" cmpd="sng">
              <a:solidFill>
                <a:schemeClr val="accent4">
                  <a:lumMod val="50000"/>
                </a:schemeClr>
              </a:solidFill>
              <a:prstDash val="solid"/>
              <a:round/>
              <a:headEnd type="none" w="sm" len="sm"/>
              <a:tailEnd type="none" w="sm" len="sm"/>
            </a:ln>
          </p:spPr>
          <p:txBody>
            <a:bodyPr spcFirstLastPara="1" wrap="square" lIns="121900" tIns="121900" rIns="121900" bIns="121900" anchor="ctr" anchorCtr="0">
              <a:noAutofit/>
            </a:bodyPr>
            <a:lstStyle/>
            <a:p>
              <a:pPr marL="488945" lvl="0" indent="-285750">
                <a:buClr>
                  <a:schemeClr val="dk1"/>
                </a:buClr>
                <a:buSzPts val="1200"/>
                <a:buFont typeface="Wingdings" panose="05000000000000000000" pitchFamily="2" charset="2"/>
                <a:buChar char="ü"/>
              </a:pPr>
              <a:r>
                <a:rPr lang="en-US" sz="1600" dirty="0" err="1">
                  <a:ea typeface="Roboto"/>
                  <a:cs typeface="Roboto"/>
                  <a:sym typeface="Roboto"/>
                </a:rPr>
                <a:t>Creación</a:t>
              </a:r>
              <a:r>
                <a:rPr lang="en-US" sz="1600" dirty="0">
                  <a:ea typeface="Roboto"/>
                  <a:cs typeface="Roboto"/>
                  <a:sym typeface="Roboto"/>
                </a:rPr>
                <a:t> de </a:t>
              </a:r>
              <a:r>
                <a:rPr lang="en-US" sz="1600" dirty="0" err="1">
                  <a:ea typeface="Roboto"/>
                  <a:cs typeface="Roboto"/>
                  <a:sym typeface="Roboto"/>
                </a:rPr>
                <a:t>instrumento</a:t>
              </a:r>
              <a:r>
                <a:rPr lang="en-US" sz="1600" dirty="0">
                  <a:ea typeface="Roboto"/>
                  <a:cs typeface="Roboto"/>
                  <a:sym typeface="Roboto"/>
                </a:rPr>
                <a:t> </a:t>
              </a:r>
              <a:r>
                <a:rPr lang="en-US" sz="1600" dirty="0" err="1">
                  <a:ea typeface="Roboto"/>
                  <a:cs typeface="Roboto"/>
                  <a:sym typeface="Roboto"/>
                </a:rPr>
                <a:t>en</a:t>
              </a:r>
              <a:r>
                <a:rPr lang="en-US" sz="1600" dirty="0">
                  <a:ea typeface="Roboto"/>
                  <a:cs typeface="Roboto"/>
                  <a:sym typeface="Roboto"/>
                </a:rPr>
                <a:t> el </a:t>
              </a:r>
              <a:r>
                <a:rPr lang="en-US" sz="1600" dirty="0" err="1">
                  <a:ea typeface="Roboto"/>
                  <a:cs typeface="Roboto"/>
                  <a:sym typeface="Roboto"/>
                </a:rPr>
                <a:t>ámbito</a:t>
              </a:r>
              <a:r>
                <a:rPr lang="en-US" sz="1600" dirty="0">
                  <a:ea typeface="Roboto"/>
                  <a:cs typeface="Roboto"/>
                  <a:sym typeface="Roboto"/>
                </a:rPr>
                <a:t> de </a:t>
              </a:r>
              <a:r>
                <a:rPr lang="en-US" sz="1600" dirty="0" err="1">
                  <a:ea typeface="Roboto"/>
                  <a:cs typeface="Roboto"/>
                  <a:sym typeface="Roboto"/>
                </a:rPr>
                <a:t>pilotaje</a:t>
              </a:r>
              <a:r>
                <a:rPr lang="en-US" sz="1600" dirty="0">
                  <a:ea typeface="Roboto"/>
                  <a:cs typeface="Roboto"/>
                  <a:sym typeface="Roboto"/>
                </a:rPr>
                <a:t> </a:t>
              </a:r>
              <a:r>
                <a:rPr lang="en-US" sz="1600" dirty="0" err="1">
                  <a:ea typeface="Roboto"/>
                  <a:cs typeface="Roboto"/>
                  <a:sym typeface="Roboto"/>
                </a:rPr>
                <a:t>militar</a:t>
              </a:r>
              <a:endParaRPr lang="en-US" sz="1600" dirty="0">
                <a:ea typeface="Roboto"/>
                <a:cs typeface="Roboto"/>
                <a:sym typeface="Roboto"/>
              </a:endParaRPr>
            </a:p>
            <a:p>
              <a:pPr marL="488945" lvl="0" indent="-285750">
                <a:buClr>
                  <a:schemeClr val="dk1"/>
                </a:buClr>
                <a:buSzPts val="1200"/>
                <a:buFont typeface="Wingdings" panose="05000000000000000000" pitchFamily="2" charset="2"/>
                <a:buChar char="ü"/>
              </a:pPr>
              <a:r>
                <a:rPr lang="es-EC" sz="1600" dirty="0"/>
                <a:t>Gestión del factor humano en las O.A.</a:t>
              </a:r>
              <a:endParaRPr lang="es-ES" sz="1600" dirty="0"/>
            </a:p>
          </p:txBody>
        </p:sp>
      </p:grpSp>
      <p:sp>
        <p:nvSpPr>
          <p:cNvPr id="26" name="Google Shape;1209;p54">
            <a:extLst>
              <a:ext uri="{FF2B5EF4-FFF2-40B4-BE49-F238E27FC236}">
                <a16:creationId xmlns:a16="http://schemas.microsoft.com/office/drawing/2014/main" id="{D96AE0AC-3567-4B70-87B7-02F3E6CF7945}"/>
              </a:ext>
            </a:extLst>
          </p:cNvPr>
          <p:cNvSpPr/>
          <p:nvPr/>
        </p:nvSpPr>
        <p:spPr>
          <a:xfrm>
            <a:off x="416720" y="1292646"/>
            <a:ext cx="3201551" cy="733257"/>
          </a:xfrm>
          <a:prstGeom prst="homePlate">
            <a:avLst>
              <a:gd name="adj" fmla="val 50000"/>
            </a:avLst>
          </a:prstGeom>
          <a:solidFill>
            <a:schemeClr val="bg1"/>
          </a:solidFill>
          <a:ln w="19050" cap="flat" cmpd="sng">
            <a:solidFill>
              <a:schemeClr val="accent4">
                <a:lumMod val="50000"/>
              </a:schemeClr>
            </a:solidFill>
            <a:prstDash val="solid"/>
            <a:round/>
            <a:headEnd type="none" w="sm" len="sm"/>
            <a:tailEnd type="none" w="sm" len="sm"/>
          </a:ln>
        </p:spPr>
        <p:txBody>
          <a:bodyPr spcFirstLastPara="1" wrap="square" lIns="121900" tIns="121900" rIns="121900" bIns="121900" anchor="ctr" anchorCtr="0">
            <a:noAutofit/>
          </a:bodyPr>
          <a:lstStyle/>
          <a:p>
            <a:pPr algn="ctr">
              <a:buClr>
                <a:schemeClr val="dk1"/>
              </a:buClr>
              <a:buSzPts val="1100"/>
            </a:pPr>
            <a:r>
              <a:rPr lang="en-US" sz="2400" b="1" dirty="0" err="1">
                <a:solidFill>
                  <a:schemeClr val="accent1">
                    <a:lumMod val="50000"/>
                  </a:schemeClr>
                </a:solidFill>
                <a:latin typeface="Fira Sans Extra Condensed"/>
                <a:ea typeface="Fira Sans Extra Condensed"/>
                <a:cs typeface="Fira Sans Extra Condensed"/>
                <a:sym typeface="Fira Sans Extra Condensed"/>
              </a:rPr>
              <a:t>Conveniencia</a:t>
            </a:r>
            <a:endParaRPr sz="2400" b="1" dirty="0">
              <a:solidFill>
                <a:schemeClr val="accent1">
                  <a:lumMod val="50000"/>
                </a:schemeClr>
              </a:solidFill>
              <a:latin typeface="Fira Sans Extra Condensed"/>
              <a:ea typeface="Fira Sans Extra Condensed"/>
              <a:cs typeface="Fira Sans Extra Condensed"/>
              <a:sym typeface="Fira Sans Extra Condensed"/>
            </a:endParaRPr>
          </a:p>
        </p:txBody>
      </p:sp>
      <p:sp>
        <p:nvSpPr>
          <p:cNvPr id="27" name="Google Shape;1210;p54">
            <a:extLst>
              <a:ext uri="{FF2B5EF4-FFF2-40B4-BE49-F238E27FC236}">
                <a16:creationId xmlns:a16="http://schemas.microsoft.com/office/drawing/2014/main" id="{0DEA50B8-FA59-4FBC-A1C2-66F181E23782}"/>
              </a:ext>
            </a:extLst>
          </p:cNvPr>
          <p:cNvSpPr txBox="1"/>
          <p:nvPr/>
        </p:nvSpPr>
        <p:spPr>
          <a:xfrm>
            <a:off x="3734541" y="1299546"/>
            <a:ext cx="6265887" cy="733257"/>
          </a:xfrm>
          <a:prstGeom prst="rect">
            <a:avLst/>
          </a:prstGeom>
          <a:solidFill>
            <a:schemeClr val="bg1"/>
          </a:solidFill>
          <a:ln w="19050" cap="flat" cmpd="sng">
            <a:solidFill>
              <a:schemeClr val="accent4">
                <a:lumMod val="50000"/>
              </a:schemeClr>
            </a:solidFill>
            <a:prstDash val="solid"/>
            <a:round/>
            <a:headEnd type="none" w="sm" len="sm"/>
            <a:tailEnd type="none" w="sm" len="sm"/>
          </a:ln>
        </p:spPr>
        <p:txBody>
          <a:bodyPr spcFirstLastPara="1" wrap="square" lIns="121900" tIns="121900" rIns="121900" bIns="121900" anchor="ctr" anchorCtr="0">
            <a:noAutofit/>
          </a:bodyPr>
          <a:lstStyle/>
          <a:p>
            <a:pPr marL="488945" indent="-285750">
              <a:buClr>
                <a:schemeClr val="dk1"/>
              </a:buClr>
              <a:buSzPts val="1200"/>
              <a:buFont typeface="Wingdings" panose="05000000000000000000" pitchFamily="2" charset="2"/>
              <a:buChar char="ü"/>
            </a:pPr>
            <a:r>
              <a:rPr lang="es-EC" sz="1600" dirty="0"/>
              <a:t>Determinar rasgos IE en pilotos FAE en O.A.</a:t>
            </a:r>
          </a:p>
          <a:p>
            <a:pPr marL="488945" indent="-285750">
              <a:buClr>
                <a:schemeClr val="dk1"/>
              </a:buClr>
              <a:buSzPts val="1200"/>
              <a:buFont typeface="Wingdings" panose="05000000000000000000" pitchFamily="2" charset="2"/>
              <a:buChar char="ü"/>
            </a:pPr>
            <a:r>
              <a:rPr lang="es-EC" sz="1600" dirty="0"/>
              <a:t>Mejorar la capacidad de vislumbrar y controlar emociones</a:t>
            </a:r>
            <a:r>
              <a:rPr lang="es-EC" sz="1400" dirty="0"/>
              <a:t>.</a:t>
            </a:r>
            <a:endParaRPr lang="es-ES" sz="1400" dirty="0">
              <a:solidFill>
                <a:schemeClr val="dk1"/>
              </a:solidFill>
              <a:latin typeface="Roboto"/>
              <a:ea typeface="Roboto"/>
              <a:cs typeface="Roboto"/>
              <a:sym typeface="Roboto"/>
            </a:endParaRPr>
          </a:p>
        </p:txBody>
      </p:sp>
      <p:pic>
        <p:nvPicPr>
          <p:cNvPr id="2052" name="Picture 4" descr="See the source image">
            <a:extLst>
              <a:ext uri="{FF2B5EF4-FFF2-40B4-BE49-F238E27FC236}">
                <a16:creationId xmlns:a16="http://schemas.microsoft.com/office/drawing/2014/main" id="{8FAC7B9A-D39F-4D52-A5BD-83B0AB62AF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472" r="18422"/>
          <a:stretch/>
        </p:blipFill>
        <p:spPr bwMode="auto">
          <a:xfrm>
            <a:off x="10146218" y="2269110"/>
            <a:ext cx="2053955" cy="2386280"/>
          </a:xfrm>
          <a:prstGeom prst="rect">
            <a:avLst/>
          </a:prstGeom>
          <a:noFill/>
          <a:extLst>
            <a:ext uri="{909E8E84-426E-40DD-AFC4-6F175D3DCCD1}">
              <a14:hiddenFill xmlns:a14="http://schemas.microsoft.com/office/drawing/2010/main">
                <a:solidFill>
                  <a:srgbClr val="FFFFFF"/>
                </a:solidFill>
              </a14:hiddenFill>
            </a:ext>
          </a:extLst>
        </p:spPr>
      </p:pic>
      <p:sp>
        <p:nvSpPr>
          <p:cNvPr id="2" name="object 56">
            <a:extLst>
              <a:ext uri="{FF2B5EF4-FFF2-40B4-BE49-F238E27FC236}">
                <a16:creationId xmlns:a16="http://schemas.microsoft.com/office/drawing/2014/main" id="{423EB2F8-FE5F-F2A4-5003-FB081D2C83F8}"/>
              </a:ext>
            </a:extLst>
          </p:cNvPr>
          <p:cNvSpPr/>
          <p:nvPr/>
        </p:nvSpPr>
        <p:spPr>
          <a:xfrm>
            <a:off x="2540" y="0"/>
            <a:ext cx="12189460" cy="619760"/>
          </a:xfrm>
          <a:prstGeom prst="rect">
            <a:avLst/>
          </a:prstGeom>
        </p:spPr>
        <p:txBody>
          <a:bodyPr/>
          <a:lstStyle/>
          <a:p>
            <a:pPr algn="r" fontAlgn="base">
              <a:spcBef>
                <a:spcPct val="0"/>
              </a:spcBef>
              <a:spcAft>
                <a:spcPct val="0"/>
              </a:spcAft>
            </a:pPr>
            <a:r>
              <a:rPr lang="es-ES" sz="3200" b="1" i="1" dirty="0">
                <a:solidFill>
                  <a:srgbClr val="002060"/>
                </a:solidFill>
                <a:effectLst>
                  <a:outerShdw blurRad="38100" dist="38100" dir="2700000" algn="tl">
                    <a:srgbClr val="C0C0C0"/>
                  </a:outerShdw>
                </a:effectLst>
                <a:latin typeface="+mj-lt"/>
                <a:ea typeface="+mj-ea"/>
                <a:cs typeface="+mj-cs"/>
              </a:rPr>
              <a:t>JUSTIFICACIÓN</a:t>
            </a:r>
            <a:endParaRPr lang="es-EC" sz="3200" b="1" i="1" dirty="0">
              <a:solidFill>
                <a:srgbClr val="002060"/>
              </a:solidFill>
              <a:effectLst>
                <a:outerShdw blurRad="38100" dist="38100" dir="2700000" algn="tl">
                  <a:srgbClr val="C0C0C0"/>
                </a:outerShdw>
              </a:effectLst>
              <a:latin typeface="+mj-lt"/>
              <a:ea typeface="+mj-ea"/>
              <a:cs typeface="+mj-cs"/>
            </a:endParaRPr>
          </a:p>
        </p:txBody>
      </p:sp>
    </p:spTree>
    <p:extLst>
      <p:ext uri="{BB962C8B-B14F-4D97-AF65-F5344CB8AC3E}">
        <p14:creationId xmlns:p14="http://schemas.microsoft.com/office/powerpoint/2010/main" val="69702888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theme/theme1.xml><?xml version="1.0" encoding="utf-8"?>
<a:theme xmlns:a="http://schemas.openxmlformats.org/drawingml/2006/main" name="Showeet theme">
  <a:themeElements>
    <a:clrScheme name="6">
      <a:dk1>
        <a:srgbClr val="95A5A6"/>
      </a:dk1>
      <a:lt1>
        <a:sysClr val="window" lastClr="FFFFFF"/>
      </a:lt1>
      <a:dk2>
        <a:srgbClr val="2C3E50"/>
      </a:dk2>
      <a:lt2>
        <a:srgbClr val="F2F2F2"/>
      </a:lt2>
      <a:accent1>
        <a:srgbClr val="2980B9"/>
      </a:accent1>
      <a:accent2>
        <a:srgbClr val="16A085"/>
      </a:accent2>
      <a:accent3>
        <a:srgbClr val="9BBB59"/>
      </a:accent3>
      <a:accent4>
        <a:srgbClr val="F39C12"/>
      </a:accent4>
      <a:accent5>
        <a:srgbClr val="C0392B"/>
      </a:accent5>
      <a:accent6>
        <a:srgbClr val="4B2C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a2" id="{1A509D30-711A-4BBE-96F4-41A05C9515AA}" vid="{DE343F9B-05A6-4BE8-A7A2-67A9396FCB2A}"/>
    </a:ext>
  </a:extLst>
</a:theme>
</file>

<file path=ppt/theme/theme3.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8">
  <a:themeElements>
    <a:clrScheme name="Personalizado 5">
      <a:dk1>
        <a:srgbClr val="000000"/>
      </a:dk1>
      <a:lt1>
        <a:srgbClr val="FFFFFF"/>
      </a:lt1>
      <a:dk2>
        <a:srgbClr val="768395"/>
      </a:dk2>
      <a:lt2>
        <a:srgbClr val="F0F0F0"/>
      </a:lt2>
      <a:accent1>
        <a:srgbClr val="DD1D29"/>
      </a:accent1>
      <a:accent2>
        <a:srgbClr val="0B1F73"/>
      </a:accent2>
      <a:accent3>
        <a:srgbClr val="EF4559"/>
      </a:accent3>
      <a:accent4>
        <a:srgbClr val="127DB9"/>
      </a:accent4>
      <a:accent5>
        <a:srgbClr val="545454"/>
      </a:accent5>
      <a:accent6>
        <a:srgbClr val="818181"/>
      </a:accent6>
      <a:hlink>
        <a:srgbClr val="4472C4"/>
      </a:hlink>
      <a:folHlink>
        <a:srgbClr val="BFBFBF"/>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1110</TotalTime>
  <Words>2413</Words>
  <Application>Microsoft Office PowerPoint</Application>
  <PresentationFormat>Panorámica</PresentationFormat>
  <Paragraphs>355</Paragraphs>
  <Slides>43</Slides>
  <Notes>0</Notes>
  <HiddenSlides>0</HiddenSlides>
  <MMClips>1</MMClips>
  <ScaleCrop>false</ScaleCrop>
  <HeadingPairs>
    <vt:vector size="8" baseType="variant">
      <vt:variant>
        <vt:lpstr>Fuentes usadas</vt:lpstr>
      </vt:variant>
      <vt:variant>
        <vt:i4>17</vt:i4>
      </vt:variant>
      <vt:variant>
        <vt:lpstr>Tema</vt:lpstr>
      </vt:variant>
      <vt:variant>
        <vt:i4>4</vt:i4>
      </vt:variant>
      <vt:variant>
        <vt:lpstr>Servidores OLE incrustados</vt:lpstr>
      </vt:variant>
      <vt:variant>
        <vt:i4>1</vt:i4>
      </vt:variant>
      <vt:variant>
        <vt:lpstr>Títulos de diapositiva</vt:lpstr>
      </vt:variant>
      <vt:variant>
        <vt:i4>43</vt:i4>
      </vt:variant>
    </vt:vector>
  </HeadingPairs>
  <TitlesOfParts>
    <vt:vector size="65" baseType="lpstr">
      <vt:lpstr>Aldhabi</vt:lpstr>
      <vt:lpstr>Arial</vt:lpstr>
      <vt:lpstr>Arial Narrow</vt:lpstr>
      <vt:lpstr>Calibri</vt:lpstr>
      <vt:lpstr>Calibri Light</vt:lpstr>
      <vt:lpstr>Fira Sans Extra Condensed</vt:lpstr>
      <vt:lpstr>Georgia</vt:lpstr>
      <vt:lpstr>GeosansLight</vt:lpstr>
      <vt:lpstr>Gloucester MT Extra Condensed</vt:lpstr>
      <vt:lpstr>Jos</vt:lpstr>
      <vt:lpstr>Open Sans</vt:lpstr>
      <vt:lpstr>Palatino Linotype</vt:lpstr>
      <vt:lpstr>Roboto</vt:lpstr>
      <vt:lpstr>Serif</vt:lpstr>
      <vt:lpstr>Sitka Small</vt:lpstr>
      <vt:lpstr>Times New Roman</vt:lpstr>
      <vt:lpstr>Wingdings</vt:lpstr>
      <vt:lpstr>Showeet theme</vt:lpstr>
      <vt:lpstr>Tema2</vt:lpstr>
      <vt:lpstr>1_Tema de Office</vt:lpstr>
      <vt:lpstr>Tema8</vt:lpstr>
      <vt:lpstr>CorelDRAW</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JORGE LUIS</cp:lastModifiedBy>
  <cp:revision>65</cp:revision>
  <dcterms:created xsi:type="dcterms:W3CDTF">2020-02-04T21:10:42Z</dcterms:created>
  <dcterms:modified xsi:type="dcterms:W3CDTF">2022-11-22T15:41:01Z</dcterms:modified>
</cp:coreProperties>
</file>