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6"/>
  </p:notesMasterIdLst>
  <p:sldIdLst>
    <p:sldId id="257" r:id="rId2"/>
    <p:sldId id="258" r:id="rId3"/>
    <p:sldId id="360"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8" r:id="rId41"/>
    <p:sldId id="399" r:id="rId42"/>
    <p:sldId id="444" r:id="rId43"/>
    <p:sldId id="445" r:id="rId44"/>
    <p:sldId id="259" r:id="rId45"/>
    <p:sldId id="260" r:id="rId46"/>
    <p:sldId id="261" r:id="rId47"/>
    <p:sldId id="262" r:id="rId48"/>
    <p:sldId id="263" r:id="rId49"/>
    <p:sldId id="264" r:id="rId50"/>
    <p:sldId id="265" r:id="rId51"/>
    <p:sldId id="266" r:id="rId52"/>
    <p:sldId id="267" r:id="rId53"/>
    <p:sldId id="268" r:id="rId54"/>
    <p:sldId id="269" r:id="rId55"/>
    <p:sldId id="270" r:id="rId56"/>
    <p:sldId id="271" r:id="rId57"/>
    <p:sldId id="272" r:id="rId58"/>
    <p:sldId id="273" r:id="rId59"/>
    <p:sldId id="274" r:id="rId60"/>
    <p:sldId id="275" r:id="rId61"/>
    <p:sldId id="276" r:id="rId62"/>
    <p:sldId id="277" r:id="rId63"/>
    <p:sldId id="278" r:id="rId64"/>
    <p:sldId id="279" r:id="rId65"/>
    <p:sldId id="280" r:id="rId66"/>
    <p:sldId id="281" r:id="rId67"/>
    <p:sldId id="282" r:id="rId68"/>
    <p:sldId id="283" r:id="rId69"/>
    <p:sldId id="284" r:id="rId70"/>
    <p:sldId id="285" r:id="rId71"/>
    <p:sldId id="286" r:id="rId72"/>
    <p:sldId id="287" r:id="rId73"/>
    <p:sldId id="288" r:id="rId74"/>
    <p:sldId id="289" r:id="rId75"/>
    <p:sldId id="453" r:id="rId76"/>
    <p:sldId id="290" r:id="rId77"/>
    <p:sldId id="291" r:id="rId78"/>
    <p:sldId id="292" r:id="rId79"/>
    <p:sldId id="293" r:id="rId80"/>
    <p:sldId id="294" r:id="rId81"/>
    <p:sldId id="400" r:id="rId82"/>
    <p:sldId id="401" r:id="rId83"/>
    <p:sldId id="402" r:id="rId84"/>
    <p:sldId id="403" r:id="rId85"/>
    <p:sldId id="404" r:id="rId86"/>
    <p:sldId id="405" r:id="rId87"/>
    <p:sldId id="406" r:id="rId88"/>
    <p:sldId id="407" r:id="rId89"/>
    <p:sldId id="408" r:id="rId90"/>
    <p:sldId id="409" r:id="rId91"/>
    <p:sldId id="410" r:id="rId92"/>
    <p:sldId id="411" r:id="rId93"/>
    <p:sldId id="412" r:id="rId94"/>
    <p:sldId id="413" r:id="rId95"/>
    <p:sldId id="414" r:id="rId96"/>
    <p:sldId id="415" r:id="rId97"/>
    <p:sldId id="416" r:id="rId98"/>
    <p:sldId id="417" r:id="rId99"/>
    <p:sldId id="418" r:id="rId100"/>
    <p:sldId id="419" r:id="rId101"/>
    <p:sldId id="420" r:id="rId102"/>
    <p:sldId id="421" r:id="rId103"/>
    <p:sldId id="422" r:id="rId104"/>
    <p:sldId id="423" r:id="rId105"/>
    <p:sldId id="424" r:id="rId106"/>
    <p:sldId id="425" r:id="rId107"/>
    <p:sldId id="426" r:id="rId108"/>
    <p:sldId id="427" r:id="rId109"/>
    <p:sldId id="428" r:id="rId110"/>
    <p:sldId id="295" r:id="rId111"/>
    <p:sldId id="296" r:id="rId112"/>
    <p:sldId id="297" r:id="rId113"/>
    <p:sldId id="298" r:id="rId114"/>
    <p:sldId id="299" r:id="rId115"/>
    <p:sldId id="300" r:id="rId116"/>
    <p:sldId id="301" r:id="rId117"/>
    <p:sldId id="302" r:id="rId118"/>
    <p:sldId id="303" r:id="rId119"/>
    <p:sldId id="304" r:id="rId120"/>
    <p:sldId id="305" r:id="rId121"/>
    <p:sldId id="306" r:id="rId122"/>
    <p:sldId id="307" r:id="rId123"/>
    <p:sldId id="308" r:id="rId124"/>
    <p:sldId id="309" r:id="rId125"/>
    <p:sldId id="310" r:id="rId126"/>
    <p:sldId id="311" r:id="rId127"/>
    <p:sldId id="312" r:id="rId128"/>
    <p:sldId id="313" r:id="rId129"/>
    <p:sldId id="314" r:id="rId130"/>
    <p:sldId id="315" r:id="rId131"/>
    <p:sldId id="316" r:id="rId132"/>
    <p:sldId id="317" r:id="rId133"/>
    <p:sldId id="318" r:id="rId134"/>
    <p:sldId id="319" r:id="rId135"/>
    <p:sldId id="320" r:id="rId136"/>
    <p:sldId id="321" r:id="rId137"/>
    <p:sldId id="322" r:id="rId138"/>
    <p:sldId id="323" r:id="rId139"/>
    <p:sldId id="324" r:id="rId140"/>
    <p:sldId id="325" r:id="rId141"/>
    <p:sldId id="326" r:id="rId142"/>
    <p:sldId id="334" r:id="rId143"/>
    <p:sldId id="327" r:id="rId144"/>
    <p:sldId id="328" r:id="rId145"/>
    <p:sldId id="329" r:id="rId146"/>
    <p:sldId id="330" r:id="rId147"/>
    <p:sldId id="335" r:id="rId148"/>
    <p:sldId id="331" r:id="rId149"/>
    <p:sldId id="336" r:id="rId150"/>
    <p:sldId id="454" r:id="rId151"/>
    <p:sldId id="429" r:id="rId152"/>
    <p:sldId id="430" r:id="rId153"/>
    <p:sldId id="431" r:id="rId154"/>
    <p:sldId id="452" r:id="rId155"/>
    <p:sldId id="432" r:id="rId156"/>
    <p:sldId id="433" r:id="rId157"/>
    <p:sldId id="434" r:id="rId158"/>
    <p:sldId id="435" r:id="rId159"/>
    <p:sldId id="436" r:id="rId160"/>
    <p:sldId id="437" r:id="rId161"/>
    <p:sldId id="438" r:id="rId162"/>
    <p:sldId id="439" r:id="rId163"/>
    <p:sldId id="440" r:id="rId164"/>
    <p:sldId id="441" r:id="rId165"/>
    <p:sldId id="442" r:id="rId166"/>
    <p:sldId id="443" r:id="rId167"/>
    <p:sldId id="339" r:id="rId168"/>
    <p:sldId id="337" r:id="rId169"/>
    <p:sldId id="340" r:id="rId170"/>
    <p:sldId id="332" r:id="rId171"/>
    <p:sldId id="333" r:id="rId172"/>
    <p:sldId id="341" r:id="rId173"/>
    <p:sldId id="342" r:id="rId174"/>
    <p:sldId id="343" r:id="rId175"/>
    <p:sldId id="348" r:id="rId176"/>
    <p:sldId id="349" r:id="rId177"/>
    <p:sldId id="344" r:id="rId178"/>
    <p:sldId id="345" r:id="rId179"/>
    <p:sldId id="346" r:id="rId180"/>
    <p:sldId id="347" r:id="rId181"/>
    <p:sldId id="350" r:id="rId182"/>
    <p:sldId id="351" r:id="rId183"/>
    <p:sldId id="352" r:id="rId184"/>
    <p:sldId id="353" r:id="rId185"/>
    <p:sldId id="354" r:id="rId186"/>
    <p:sldId id="356" r:id="rId187"/>
    <p:sldId id="357" r:id="rId188"/>
    <p:sldId id="358" r:id="rId189"/>
    <p:sldId id="446" r:id="rId190"/>
    <p:sldId id="447" r:id="rId191"/>
    <p:sldId id="448" r:id="rId192"/>
    <p:sldId id="449" r:id="rId193"/>
    <p:sldId id="450" r:id="rId194"/>
    <p:sldId id="451" r:id="rId19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notesMaster" Target="notesMasters/notesMaster1.xml"/><Relationship Id="rId20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F28CC4-B5D2-4F39-B132-C35D54B319C6}" type="datetimeFigureOut">
              <a:rPr lang="es-EC" smtClean="0"/>
              <a:pPr/>
              <a:t>21/05/2011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13026-3077-4A25-AF1B-815E89EDA31C}"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fr-CA"/>
          </a:p>
        </p:txBody>
      </p:sp>
      <p:sp>
        <p:nvSpPr>
          <p:cNvPr id="4" name="Espace réservé de la date 3"/>
          <p:cNvSpPr>
            <a:spLocks noGrp="1"/>
          </p:cNvSpPr>
          <p:nvPr>
            <p:ph type="dt" sz="half" idx="10"/>
          </p:nvPr>
        </p:nvSpPr>
        <p:spPr/>
        <p:txBody>
          <a:bodyPr/>
          <a:lstStyle>
            <a:lvl1pPr>
              <a:defRPr/>
            </a:lvl1pPr>
          </a:lstStyle>
          <a:p>
            <a:pPr>
              <a:defRPr/>
            </a:pPr>
            <a:fld id="{F9938C46-C89D-45F5-BEE2-36854ED8C6A7}" type="datetimeFigureOut">
              <a:rPr lang="fr-FR">
                <a:solidFill>
                  <a:prstClr val="black">
                    <a:tint val="75000"/>
                  </a:prstClr>
                </a:solidFill>
              </a:rPr>
              <a:pPr>
                <a:defRPr/>
              </a:pPr>
              <a:t>21/05/2011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4B6EDD2-CC7B-402D-B8A9-36267C1D9E45}" type="slidenum">
              <a:rPr lang="fr-CA">
                <a:solidFill>
                  <a:prstClr val="black">
                    <a:tint val="75000"/>
                  </a:prstClr>
                </a:solidFill>
              </a:rPr>
              <a:pPr>
                <a:defRPr/>
              </a:pPr>
              <a:t>‹Nº›</a:t>
            </a:fld>
            <a:endParaRPr lang="fr-CA">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CA"/>
          </a:p>
        </p:txBody>
      </p:sp>
      <p:sp>
        <p:nvSpPr>
          <p:cNvPr id="3" name="Espace réservé du texte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e la date 3"/>
          <p:cNvSpPr>
            <a:spLocks noGrp="1"/>
          </p:cNvSpPr>
          <p:nvPr>
            <p:ph type="dt" sz="half" idx="10"/>
          </p:nvPr>
        </p:nvSpPr>
        <p:spPr/>
        <p:txBody>
          <a:bodyPr/>
          <a:lstStyle>
            <a:lvl1pPr>
              <a:defRPr/>
            </a:lvl1pPr>
          </a:lstStyle>
          <a:p>
            <a:pPr>
              <a:defRPr/>
            </a:pPr>
            <a:fld id="{9A7603FE-C20F-401A-A2E4-953CF96247C0}" type="datetimeFigureOut">
              <a:rPr lang="fr-FR">
                <a:solidFill>
                  <a:prstClr val="black">
                    <a:tint val="75000"/>
                  </a:prstClr>
                </a:solidFill>
              </a:rPr>
              <a:pPr>
                <a:defRPr/>
              </a:pPr>
              <a:t>21/05/2011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413D4B1-E5A3-447D-A5BE-3385035015D6}" type="slidenum">
              <a:rPr lang="fr-CA">
                <a:solidFill>
                  <a:prstClr val="black">
                    <a:tint val="75000"/>
                  </a:prstClr>
                </a:solidFill>
              </a:rPr>
              <a:pPr>
                <a:defRPr/>
              </a:pPr>
              <a:t>‹Nº›</a:t>
            </a:fld>
            <a:endParaRPr lang="fr-CA">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e la date 3"/>
          <p:cNvSpPr>
            <a:spLocks noGrp="1"/>
          </p:cNvSpPr>
          <p:nvPr>
            <p:ph type="dt" sz="half" idx="10"/>
          </p:nvPr>
        </p:nvSpPr>
        <p:spPr/>
        <p:txBody>
          <a:bodyPr/>
          <a:lstStyle>
            <a:lvl1pPr>
              <a:defRPr/>
            </a:lvl1pPr>
          </a:lstStyle>
          <a:p>
            <a:pPr>
              <a:defRPr/>
            </a:pPr>
            <a:fld id="{F101DB9B-4F7D-4067-A291-A4D5F603876A}" type="datetimeFigureOut">
              <a:rPr lang="fr-FR">
                <a:solidFill>
                  <a:prstClr val="black">
                    <a:tint val="75000"/>
                  </a:prstClr>
                </a:solidFill>
              </a:rPr>
              <a:pPr>
                <a:defRPr/>
              </a:pPr>
              <a:t>21/05/2011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345A564-C0DB-4C68-9755-E2D34CC1B5B9}" type="slidenum">
              <a:rPr lang="fr-CA">
                <a:solidFill>
                  <a:prstClr val="black">
                    <a:tint val="75000"/>
                  </a:prstClr>
                </a:solidFill>
              </a:rPr>
              <a:pPr>
                <a:defRPr/>
              </a:pPr>
              <a:t>‹Nº›</a:t>
            </a:fld>
            <a:endParaRPr lang="fr-CA">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CA"/>
          </a:p>
        </p:txBody>
      </p:sp>
      <p:sp>
        <p:nvSpPr>
          <p:cNvPr id="3" name="Espace réservé du contenu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e la date 3"/>
          <p:cNvSpPr>
            <a:spLocks noGrp="1"/>
          </p:cNvSpPr>
          <p:nvPr>
            <p:ph type="dt" sz="half" idx="10"/>
          </p:nvPr>
        </p:nvSpPr>
        <p:spPr/>
        <p:txBody>
          <a:bodyPr/>
          <a:lstStyle>
            <a:lvl1pPr>
              <a:defRPr/>
            </a:lvl1pPr>
          </a:lstStyle>
          <a:p>
            <a:pPr>
              <a:defRPr/>
            </a:pPr>
            <a:fld id="{C4C4C88D-907C-4885-96F7-01912BC62950}" type="datetimeFigureOut">
              <a:rPr lang="fr-FR">
                <a:solidFill>
                  <a:prstClr val="black">
                    <a:tint val="75000"/>
                  </a:prstClr>
                </a:solidFill>
              </a:rPr>
              <a:pPr>
                <a:defRPr/>
              </a:pPr>
              <a:t>21/05/2011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7A8A284-BD1F-461C-A532-3DBF431DAC27}" type="slidenum">
              <a:rPr lang="fr-CA">
                <a:solidFill>
                  <a:prstClr val="black">
                    <a:tint val="75000"/>
                  </a:prstClr>
                </a:solidFill>
              </a:rPr>
              <a:pPr>
                <a:defRPr/>
              </a:pPr>
              <a:t>‹Nº›</a:t>
            </a:fld>
            <a:endParaRPr lang="fr-CA">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Espace réservé de la date 3"/>
          <p:cNvSpPr>
            <a:spLocks noGrp="1"/>
          </p:cNvSpPr>
          <p:nvPr>
            <p:ph type="dt" sz="half" idx="10"/>
          </p:nvPr>
        </p:nvSpPr>
        <p:spPr/>
        <p:txBody>
          <a:bodyPr/>
          <a:lstStyle>
            <a:lvl1pPr>
              <a:defRPr/>
            </a:lvl1pPr>
          </a:lstStyle>
          <a:p>
            <a:pPr>
              <a:defRPr/>
            </a:pPr>
            <a:fld id="{891E1E60-4747-4D01-8359-DF6BCD2C7D3E}" type="datetimeFigureOut">
              <a:rPr lang="fr-FR">
                <a:solidFill>
                  <a:prstClr val="black">
                    <a:tint val="75000"/>
                  </a:prstClr>
                </a:solidFill>
              </a:rPr>
              <a:pPr>
                <a:defRPr/>
              </a:pPr>
              <a:t>21/05/2011</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6B73678-6408-4AFB-860E-24600923257B}" type="slidenum">
              <a:rPr lang="fr-CA">
                <a:solidFill>
                  <a:prstClr val="black">
                    <a:tint val="75000"/>
                  </a:prstClr>
                </a:solidFill>
              </a:rPr>
              <a:pPr>
                <a:defRPr/>
              </a:pPr>
              <a:t>‹Nº›</a:t>
            </a:fld>
            <a:endParaRPr lang="fr-CA">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5" name="Espace réservé de la date 3"/>
          <p:cNvSpPr>
            <a:spLocks noGrp="1"/>
          </p:cNvSpPr>
          <p:nvPr>
            <p:ph type="dt" sz="half" idx="10"/>
          </p:nvPr>
        </p:nvSpPr>
        <p:spPr/>
        <p:txBody>
          <a:bodyPr/>
          <a:lstStyle>
            <a:lvl1pPr>
              <a:defRPr/>
            </a:lvl1pPr>
          </a:lstStyle>
          <a:p>
            <a:pPr>
              <a:defRPr/>
            </a:pPr>
            <a:fld id="{2E0DBA64-5F03-4065-9B87-B42D4888D667}" type="datetimeFigureOut">
              <a:rPr lang="fr-FR">
                <a:solidFill>
                  <a:prstClr val="black">
                    <a:tint val="75000"/>
                  </a:prstClr>
                </a:solidFill>
              </a:rPr>
              <a:pPr>
                <a:defRPr/>
              </a:pPr>
              <a:t>21/05/2011</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698AE903-430D-476D-9FFC-4A5E1B2EA360}" type="slidenum">
              <a:rPr lang="fr-CA">
                <a:solidFill>
                  <a:prstClr val="black">
                    <a:tint val="75000"/>
                  </a:prstClr>
                </a:solidFill>
              </a:rPr>
              <a:pPr>
                <a:defRPr/>
              </a:pPr>
              <a:t>‹Nº›</a:t>
            </a:fld>
            <a:endParaRPr lang="fr-CA">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s-ES" smtClean="0"/>
              <a:t>Haga clic para modificar el estilo de título del patrón</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7" name="Espace réservé de la date 3"/>
          <p:cNvSpPr>
            <a:spLocks noGrp="1"/>
          </p:cNvSpPr>
          <p:nvPr>
            <p:ph type="dt" sz="half" idx="10"/>
          </p:nvPr>
        </p:nvSpPr>
        <p:spPr/>
        <p:txBody>
          <a:bodyPr/>
          <a:lstStyle>
            <a:lvl1pPr>
              <a:defRPr/>
            </a:lvl1pPr>
          </a:lstStyle>
          <a:p>
            <a:pPr>
              <a:defRPr/>
            </a:pPr>
            <a:fld id="{94B13D31-BE04-4149-869E-6CC6E90C7AB6}" type="datetimeFigureOut">
              <a:rPr lang="fr-FR">
                <a:solidFill>
                  <a:prstClr val="black">
                    <a:tint val="75000"/>
                  </a:prstClr>
                </a:solidFill>
              </a:rPr>
              <a:pPr>
                <a:defRPr/>
              </a:pPr>
              <a:t>21/05/2011</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127DD51E-459E-4074-A467-60A82C86C63A}" type="slidenum">
              <a:rPr lang="fr-CA">
                <a:solidFill>
                  <a:prstClr val="black">
                    <a:tint val="75000"/>
                  </a:prstClr>
                </a:solidFill>
              </a:rPr>
              <a:pPr>
                <a:defRPr/>
              </a:pPr>
              <a:t>‹Nº›</a:t>
            </a:fld>
            <a:endParaRPr lang="fr-CA">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CA"/>
          </a:p>
        </p:txBody>
      </p:sp>
      <p:sp>
        <p:nvSpPr>
          <p:cNvPr id="3" name="Espace réservé de la date 3"/>
          <p:cNvSpPr>
            <a:spLocks noGrp="1"/>
          </p:cNvSpPr>
          <p:nvPr>
            <p:ph type="dt" sz="half" idx="10"/>
          </p:nvPr>
        </p:nvSpPr>
        <p:spPr/>
        <p:txBody>
          <a:bodyPr/>
          <a:lstStyle>
            <a:lvl1pPr>
              <a:defRPr/>
            </a:lvl1pPr>
          </a:lstStyle>
          <a:p>
            <a:pPr>
              <a:defRPr/>
            </a:pPr>
            <a:fld id="{77C9A901-7BE5-48EF-B4E3-72BCAE76D2C9}" type="datetimeFigureOut">
              <a:rPr lang="fr-FR">
                <a:solidFill>
                  <a:prstClr val="black">
                    <a:tint val="75000"/>
                  </a:prstClr>
                </a:solidFill>
              </a:rPr>
              <a:pPr>
                <a:defRPr/>
              </a:pPr>
              <a:t>21/05/2011</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371CD1D1-5F26-4016-879F-2CC41BD9C6FD}" type="slidenum">
              <a:rPr lang="fr-CA">
                <a:solidFill>
                  <a:prstClr val="black">
                    <a:tint val="75000"/>
                  </a:prstClr>
                </a:solidFill>
              </a:rPr>
              <a:pPr>
                <a:defRPr/>
              </a:pPr>
              <a:t>‹Nº›</a:t>
            </a:fld>
            <a:endParaRPr lang="fr-CA">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D63DD4E-31DE-442B-B2DF-5F7414EF2AA9}" type="datetimeFigureOut">
              <a:rPr lang="fr-FR">
                <a:solidFill>
                  <a:prstClr val="black">
                    <a:tint val="75000"/>
                  </a:prstClr>
                </a:solidFill>
              </a:rPr>
              <a:pPr>
                <a:defRPr/>
              </a:pPr>
              <a:t>21/05/2011</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6ED8552F-2D83-4322-B768-B10B2CD036F4}" type="slidenum">
              <a:rPr lang="fr-CA">
                <a:solidFill>
                  <a:prstClr val="black">
                    <a:tint val="75000"/>
                  </a:prstClr>
                </a:solidFill>
              </a:rPr>
              <a:pPr>
                <a:defRPr/>
              </a:pPr>
              <a:t>‹Nº›</a:t>
            </a:fld>
            <a:endParaRPr lang="fr-CA">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Espace réservé de la date 3"/>
          <p:cNvSpPr>
            <a:spLocks noGrp="1"/>
          </p:cNvSpPr>
          <p:nvPr>
            <p:ph type="dt" sz="half" idx="10"/>
          </p:nvPr>
        </p:nvSpPr>
        <p:spPr/>
        <p:txBody>
          <a:bodyPr/>
          <a:lstStyle>
            <a:lvl1pPr>
              <a:defRPr/>
            </a:lvl1pPr>
          </a:lstStyle>
          <a:p>
            <a:pPr>
              <a:defRPr/>
            </a:pPr>
            <a:fld id="{84868974-E1F4-4155-9618-1224276AE1A1}" type="datetimeFigureOut">
              <a:rPr lang="fr-FR">
                <a:solidFill>
                  <a:prstClr val="black">
                    <a:tint val="75000"/>
                  </a:prstClr>
                </a:solidFill>
              </a:rPr>
              <a:pPr>
                <a:defRPr/>
              </a:pPr>
              <a:t>21/05/2011</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4678ED4-8FB8-445B-B93E-CD700FCB000B}" type="slidenum">
              <a:rPr lang="fr-CA">
                <a:solidFill>
                  <a:prstClr val="black">
                    <a:tint val="75000"/>
                  </a:prstClr>
                </a:solidFill>
              </a:rPr>
              <a:pPr>
                <a:defRPr/>
              </a:pPr>
              <a:t>‹Nº›</a:t>
            </a:fld>
            <a:endParaRPr lang="fr-CA">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Espace réservé de la date 3"/>
          <p:cNvSpPr>
            <a:spLocks noGrp="1"/>
          </p:cNvSpPr>
          <p:nvPr>
            <p:ph type="dt" sz="half" idx="10"/>
          </p:nvPr>
        </p:nvSpPr>
        <p:spPr/>
        <p:txBody>
          <a:bodyPr/>
          <a:lstStyle>
            <a:lvl1pPr>
              <a:defRPr/>
            </a:lvl1pPr>
          </a:lstStyle>
          <a:p>
            <a:pPr>
              <a:defRPr/>
            </a:pPr>
            <a:fld id="{744BC21D-B3C8-47F5-9757-5BEAF4E29D1B}" type="datetimeFigureOut">
              <a:rPr lang="fr-FR">
                <a:solidFill>
                  <a:prstClr val="black">
                    <a:tint val="75000"/>
                  </a:prstClr>
                </a:solidFill>
              </a:rPr>
              <a:pPr>
                <a:defRPr/>
              </a:pPr>
              <a:t>21/05/2011</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F58E989-0606-4E83-8812-69681D0C9EB7}" type="slidenum">
              <a:rPr lang="fr-CA">
                <a:solidFill>
                  <a:prstClr val="black">
                    <a:tint val="75000"/>
                  </a:prstClr>
                </a:solidFill>
              </a:rPr>
              <a:pPr>
                <a:defRPr/>
              </a:pPr>
              <a:t>‹Nº›</a:t>
            </a:fld>
            <a:endParaRPr lang="fr-CA">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4AC975C-4413-434E-B86D-2BF3ABC7494D}" type="datetimeFigureOut">
              <a:rPr lang="fr-FR">
                <a:solidFill>
                  <a:prstClr val="black">
                    <a:tint val="75000"/>
                  </a:prstClr>
                </a:solidFill>
              </a:rPr>
              <a:pPr>
                <a:defRPr/>
              </a:pPr>
              <a:t>21/05/2011</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4D520AF-8E7B-47CC-B397-295D598DFEDC}" type="slidenum">
              <a:rPr lang="fr-CA">
                <a:solidFill>
                  <a:prstClr val="black">
                    <a:tint val="75000"/>
                  </a:prstClr>
                </a:solidFill>
              </a:rPr>
              <a:pPr>
                <a:defRPr/>
              </a:pPr>
              <a:t>‹Nº›</a:t>
            </a:fld>
            <a:endParaRPr lang="fr-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acebook.com/photo.php?pid=723839&amp;id=106916624989"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Alejo\Documents\DOCUMENTOS\TESIS\ENSAYOS%20DE%20LABORATORIO\FOTOS%20Y%20VIDEOS\VIDEOS\MOV02223.MPG" TargetMode="External"/><Relationship Id="rId4" Type="http://schemas.openxmlformats.org/officeDocument/2006/relationships/image" Target="../media/image7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132.xml.rels><?xml version="1.0" encoding="UTF-8" standalone="yes"?>
<Relationships xmlns="http://schemas.openxmlformats.org/package/2006/relationships"><Relationship Id="rId3" Type="http://schemas.openxmlformats.org/officeDocument/2006/relationships/hyperlink" Target="TESIS/WORD/ANEXOS/dimensiones.dw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1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Alejo\Documents\DOCUMENTOS\TESIS\ENSAYOS%20DE%20LABORATORIO\FOTOS%20Y%20VIDEOS\VIDEOS\MOV02237.MPG" TargetMode="External"/><Relationship Id="rId4" Type="http://schemas.openxmlformats.org/officeDocument/2006/relationships/image" Target="../media/image80.png"/></Relationships>
</file>

<file path=ppt/slides/_rels/slide1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Alejo\Documents\DOCUMENTOS\TESIS\ENSAYOS%20DE%20LABORATORIO\FOTOS%20Y%20VIDEOS\VIDEOS\MOV02266.MPG" TargetMode="External"/><Relationship Id="rId4" Type="http://schemas.openxmlformats.org/officeDocument/2006/relationships/image" Target="../media/image81.png"/></Relationships>
</file>

<file path=ppt/slides/_rels/slide1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Alejo\Documents\DOCUMENTOS\TESIS\ENSAYOS%20DE%20LABORATORIO\FOTOS%20Y%20VIDEOS\VIDEOS\MOV02292.MPG" TargetMode="External"/><Relationship Id="rId4" Type="http://schemas.openxmlformats.org/officeDocument/2006/relationships/image" Target="../media/image82.png"/></Relationships>
</file>

<file path=ppt/slides/_rels/slide1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Alejo\Documents\DOCUMENTOS\TESIS\ENSAYOS%20DE%20LABORATORIO\FOTOS%20Y%20VIDEOS\VIDEOS\MOV02366.MPG" TargetMode="External"/><Relationship Id="rId4" Type="http://schemas.openxmlformats.org/officeDocument/2006/relationships/image" Target="../media/image83.png"/></Relationships>
</file>

<file path=ppt/slides/_rels/slide1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Alejo\Documents\DOCUMENTOS\TESIS\ENSAYOS%20DE%20LABORATORIO\FOTOS%20Y%20VIDEOS\VIDEOS\MOV02376.MPG" TargetMode="External"/><Relationship Id="rId4" Type="http://schemas.openxmlformats.org/officeDocument/2006/relationships/image" Target="../media/image84.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1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Alejo\Documents\DOCUMENTOS\TESIS\ENSAYOS%20DE%20LABORATORIO\FOTOS%20Y%20VIDEOS\VIDEOS\MOV02238.MPG" TargetMode="External"/><Relationship Id="rId4" Type="http://schemas.openxmlformats.org/officeDocument/2006/relationships/image" Target="../media/image88.png"/></Relationships>
</file>

<file path=ppt/slides/_rels/slide1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Alejo\Documents\DOCUMENTOS\TESIS\ENSAYOS%20DE%20LABORATORIO\FOTOS%20Y%20VIDEOS\VIDEOS\MOV02306.MPG" TargetMode="External"/><Relationship Id="rId4" Type="http://schemas.openxmlformats.org/officeDocument/2006/relationships/image" Target="../media/image89.png"/></Relationships>
</file>

<file path=ppt/slides/_rels/slide1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Alejo\Documents\DOCUMENTOS\TESIS\ENSAYOS%20DE%20LABORATORIO\FOTOS%20Y%20VIDEOS\VIDEOS\MOV02282.MPG" TargetMode="External"/><Relationship Id="rId4" Type="http://schemas.openxmlformats.org/officeDocument/2006/relationships/image" Target="../media/image90.png"/></Relationships>
</file>

<file path=ppt/slides/_rels/slide1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Alejo\Documents\DOCUMENTOS\TESIS\ENSAYOS%20DE%20LABORATORIO\FOTOS%20Y%20VIDEOS\VIDEOS\MOV02369.MPG" TargetMode="External"/><Relationship Id="rId4" Type="http://schemas.openxmlformats.org/officeDocument/2006/relationships/image" Target="../media/image91.png"/></Relationships>
</file>

<file path=ppt/slides/_rels/slide1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Alejo\Documents\DOCUMENTOS\TESIS\ENSAYOS%20DE%20LABORATORIO\FOTOS%20Y%20VIDEOS\VIDEOS\MOV02368.MPG" TargetMode="External"/><Relationship Id="rId4" Type="http://schemas.openxmlformats.org/officeDocument/2006/relationships/image" Target="../media/image92.png"/></Relationships>
</file>

<file path=ppt/slides/_rels/slide1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file:///C:\Users\Alejo\Documents\DOCUMENTOS\TESIS\ENSAYOS%20DE%20LABORATORIO\FOTOS%20Y%20VIDEOS\VIDEOS\MOV02386.MPG" TargetMode="External"/><Relationship Id="rId4" Type="http://schemas.openxmlformats.org/officeDocument/2006/relationships/image" Target="../media/image93.png"/></Relationships>
</file>

<file path=ppt/slides/_rels/slide1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18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hyperlink" Target="MODELAJE%20ETABS/SISMO%20DINAMICO/SISMICO%20DINAMICO.xlsx"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hyperlink" Target="MODELAJE%20ETABS/SISMO%20DINAMICO/SISMICO%20DINAMICO.txt" TargetMode="External"/></Relationships>
</file>

<file path=ppt/slides/_rels/slide186.xml.rels><?xml version="1.0" encoding="UTF-8" standalone="yes"?>
<Relationships xmlns="http://schemas.openxmlformats.org/package/2006/relationships"><Relationship Id="rId3" Type="http://schemas.openxmlformats.org/officeDocument/2006/relationships/hyperlink" Target="../../../../Desktop/ETABS.lnk"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PROGRAMAS/ENVOLVENTE.xlsx" TargetMode="External"/></Relationships>
</file>

<file path=ppt/slides/_rels/slide187.xml.rels><?xml version="1.0" encoding="UTF-8" standalone="yes"?>
<Relationships xmlns="http://schemas.openxmlformats.org/package/2006/relationships"><Relationship Id="rId3" Type="http://schemas.openxmlformats.org/officeDocument/2006/relationships/hyperlink" Target="PROGRAMAS/Programa%20de%20dise&#241;o.xlsx"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hyperlink" Target="PLANOS/PLANO%20ESTRUCTURAL.dw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8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9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108520" y="3783186"/>
            <a:ext cx="7772400" cy="869950"/>
          </a:xfrm>
        </p:spPr>
        <p:txBody>
          <a:bodyPr/>
          <a:lstStyle/>
          <a:p>
            <a:r>
              <a:rPr lang="es-EC" dirty="0" smtClean="0">
                <a:solidFill>
                  <a:schemeClr val="bg1"/>
                </a:solidFill>
              </a:rPr>
              <a:t>DEFENSA</a:t>
            </a:r>
            <a:r>
              <a:rPr lang="fr-CA" dirty="0" smtClean="0">
                <a:solidFill>
                  <a:schemeClr val="bg1"/>
                </a:solidFill>
              </a:rPr>
              <a:t> DE </a:t>
            </a:r>
            <a:r>
              <a:rPr lang="es-EC" dirty="0" smtClean="0">
                <a:solidFill>
                  <a:schemeClr val="bg1"/>
                </a:solidFill>
              </a:rPr>
              <a:t>GRADO</a:t>
            </a:r>
            <a:r>
              <a:rPr lang="fr-CA" dirty="0" smtClean="0">
                <a:solidFill>
                  <a:schemeClr val="bg1"/>
                </a:solidFill>
              </a:rPr>
              <a:t> ORAL</a:t>
            </a:r>
          </a:p>
        </p:txBody>
      </p:sp>
      <p:sp>
        <p:nvSpPr>
          <p:cNvPr id="2051" name="Sous-titre 2"/>
          <p:cNvSpPr>
            <a:spLocks noGrp="1"/>
          </p:cNvSpPr>
          <p:nvPr>
            <p:ph type="subTitle" idx="1"/>
          </p:nvPr>
        </p:nvSpPr>
        <p:spPr>
          <a:xfrm>
            <a:off x="4427984" y="4941168"/>
            <a:ext cx="4600600" cy="1400175"/>
          </a:xfrm>
        </p:spPr>
        <p:txBody>
          <a:bodyPr/>
          <a:lstStyle/>
          <a:p>
            <a:r>
              <a:rPr lang="fr-CA" dirty="0" smtClean="0">
                <a:solidFill>
                  <a:schemeClr val="bg1"/>
                </a:solidFill>
              </a:rPr>
              <a:t>ALEJANDRO ESPINOSA</a:t>
            </a:r>
          </a:p>
          <a:p>
            <a:r>
              <a:rPr lang="fr-CA" dirty="0" smtClean="0">
                <a:solidFill>
                  <a:schemeClr val="bg1"/>
                </a:solidFill>
              </a:rPr>
              <a:t>ANDRES SALAZAR</a:t>
            </a:r>
          </a:p>
        </p:txBody>
      </p:sp>
      <p:grpSp>
        <p:nvGrpSpPr>
          <p:cNvPr id="2" name="3 Grupo"/>
          <p:cNvGrpSpPr/>
          <p:nvPr/>
        </p:nvGrpSpPr>
        <p:grpSpPr>
          <a:xfrm>
            <a:off x="35496" y="260648"/>
            <a:ext cx="3638778" cy="1584176"/>
            <a:chOff x="928662" y="357166"/>
            <a:chExt cx="4762500" cy="2046907"/>
          </a:xfrm>
        </p:grpSpPr>
        <p:pic>
          <p:nvPicPr>
            <p:cNvPr id="5" name="Picture 5" descr="http://sphotos.ak.fbcdn.net/hphotos-ak-snc3/hs021.snc3/10844_115204314989_106916624989_723838_7940053_n.jpg">
              <a:hlinkClick r:id="rId3"/>
            </p:cNvPr>
            <p:cNvPicPr>
              <a:picLocks noChangeAspect="1" noChangeArrowheads="1"/>
            </p:cNvPicPr>
            <p:nvPr/>
          </p:nvPicPr>
          <p:blipFill>
            <a:blip r:embed="rId4" cstate="print"/>
            <a:srcRect/>
            <a:stretch>
              <a:fillRect/>
            </a:stretch>
          </p:blipFill>
          <p:spPr bwMode="auto">
            <a:xfrm>
              <a:off x="928662" y="357166"/>
              <a:ext cx="4762500" cy="1428750"/>
            </a:xfrm>
            <a:prstGeom prst="rect">
              <a:avLst/>
            </a:prstGeom>
            <a:noFill/>
          </p:spPr>
        </p:pic>
        <p:sp>
          <p:nvSpPr>
            <p:cNvPr id="6" name="Titre 1"/>
            <p:cNvSpPr txBox="1">
              <a:spLocks/>
            </p:cNvSpPr>
            <p:nvPr/>
          </p:nvSpPr>
          <p:spPr>
            <a:xfrm>
              <a:off x="1432964" y="1904007"/>
              <a:ext cx="3500463" cy="500066"/>
            </a:xfrm>
            <a:prstGeom prst="rect">
              <a:avLst/>
            </a:prstGeom>
          </p:spPr>
          <p:txBody>
            <a:bodyPr vert="horz" lIns="91440" tIns="45720" rIns="91440" bIns="45720" rtlCol="0" anchor="ctr" anchorCtr="0">
              <a:noAutofit/>
            </a:bodyPr>
            <a:lstStyle/>
            <a:p>
              <a:pPr algn="ctr">
                <a:spcBef>
                  <a:spcPct val="0"/>
                </a:spcBef>
                <a:defRPr/>
              </a:pPr>
              <a:r>
                <a:rPr lang="fr-CA" sz="1600" b="1" kern="1700" spc="600" dirty="0">
                  <a:solidFill>
                    <a:srgbClr val="F79646">
                      <a:lumMod val="50000"/>
                    </a:srgbClr>
                  </a:solidFill>
                  <a:effectLst>
                    <a:outerShdw blurRad="38100" dist="38100" dir="2700000" algn="tl">
                      <a:srgbClr val="000000">
                        <a:alpha val="43137"/>
                      </a:srgbClr>
                    </a:outerShdw>
                  </a:effectLst>
                  <a:latin typeface="Century Gothic" pitchFamily="34" charset="0"/>
                  <a:ea typeface="Adobe Song Std L" pitchFamily="18" charset="-128"/>
                </a:rPr>
                <a:t>INGENIERIA  CIVIL</a:t>
              </a:r>
              <a:endParaRPr lang="fr-FR" sz="1600" b="1" kern="1700" spc="600" dirty="0">
                <a:solidFill>
                  <a:srgbClr val="F79646">
                    <a:lumMod val="50000"/>
                  </a:srgbClr>
                </a:solidFill>
                <a:effectLst>
                  <a:outerShdw blurRad="38100" dist="38100" dir="2700000" algn="tl">
                    <a:srgbClr val="000000">
                      <a:alpha val="43137"/>
                    </a:srgbClr>
                  </a:outerShdw>
                </a:effectLst>
                <a:latin typeface="Century Gothic" pitchFamily="34" charset="0"/>
                <a:ea typeface="Adobe Song Std L" pitchFamily="18" charset="-128"/>
              </a:endParaRPr>
            </a:p>
          </p:txBody>
        </p:sp>
      </p:grpSp>
      <p:pic>
        <p:nvPicPr>
          <p:cNvPr id="7" name="6 Imagen" descr="espe-a.jpg"/>
          <p:cNvPicPr>
            <a:picLocks noChangeAspect="1"/>
          </p:cNvPicPr>
          <p:nvPr/>
        </p:nvPicPr>
        <p:blipFill>
          <a:blip r:embed="rId5" cstate="print"/>
          <a:stretch>
            <a:fillRect/>
          </a:stretch>
        </p:blipFill>
        <p:spPr>
          <a:xfrm>
            <a:off x="7020272" y="476672"/>
            <a:ext cx="1341641" cy="1428760"/>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blinds(horizontal)">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051">
                                            <p:txEl>
                                              <p:pRg st="0" end="0"/>
                                            </p:txEl>
                                          </p:spTgt>
                                        </p:tgtEl>
                                        <p:attrNameLst>
                                          <p:attrName>style.visibility</p:attrName>
                                        </p:attrNameLst>
                                      </p:cBhvr>
                                      <p:to>
                                        <p:strVal val="visible"/>
                                      </p:to>
                                    </p:set>
                                    <p:animEffect transition="in" filter="blinds(horizontal)">
                                      <p:cBhvr>
                                        <p:cTn id="30" dur="500"/>
                                        <p:tgtEl>
                                          <p:spTgt spid="205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051">
                                            <p:txEl>
                                              <p:pRg st="1" end="1"/>
                                            </p:txEl>
                                          </p:spTgt>
                                        </p:tgtEl>
                                        <p:attrNameLst>
                                          <p:attrName>style.visibility</p:attrName>
                                        </p:attrNameLst>
                                      </p:cBhvr>
                                      <p:to>
                                        <p:strVal val="visible"/>
                                      </p:to>
                                    </p:set>
                                    <p:animEffect transition="in" filter="blinds(horizontal)">
                                      <p:cBhvr>
                                        <p:cTn id="35"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600" dirty="0" smtClean="0"/>
              <a:t>2.4) CONFIGURACION DE LA MADERA</a:t>
            </a:r>
            <a:endParaRPr lang="es-EC" sz="3600" dirty="0"/>
          </a:p>
        </p:txBody>
      </p:sp>
      <p:sp>
        <p:nvSpPr>
          <p:cNvPr id="3" name="2 Marcador de contenido"/>
          <p:cNvSpPr>
            <a:spLocks noGrp="1"/>
          </p:cNvSpPr>
          <p:nvPr>
            <p:ph idx="1"/>
          </p:nvPr>
        </p:nvSpPr>
        <p:spPr>
          <a:xfrm>
            <a:off x="395536" y="2060848"/>
            <a:ext cx="8229600" cy="1944216"/>
          </a:xfrm>
        </p:spPr>
        <p:txBody>
          <a:bodyPr/>
          <a:lstStyle/>
          <a:p>
            <a:r>
              <a:rPr lang="es-ES" sz="2000" dirty="0" smtClean="0"/>
              <a:t>La madera esta conformada principalmente de células huecas y alargadas que se disponen en forma paralela, dándole una composición fibrosa.</a:t>
            </a:r>
          </a:p>
          <a:p>
            <a:endParaRPr lang="es-ES" sz="2000" dirty="0" smtClean="0"/>
          </a:p>
          <a:p>
            <a:r>
              <a:rPr lang="es-ES" sz="2000" dirty="0" smtClean="0"/>
              <a:t>Las características de las células fibrosas y su disposición determinaran las propiedades de resistencia, contracción y diseño del corte de  la madera.</a:t>
            </a:r>
          </a:p>
          <a:p>
            <a:endParaRPr lang="es-ES" sz="20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lstStyle/>
          <a:p>
            <a:r>
              <a:rPr lang="en-US" sz="2000" b="1" dirty="0" smtClean="0"/>
              <a:t>ESPACIAMIENTOS:</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pPr>
              <a:buNone/>
            </a:pPr>
            <a:r>
              <a:rPr lang="es-ES" sz="2000" dirty="0" smtClean="0"/>
              <a:t>	</a:t>
            </a:r>
          </a:p>
          <a:p>
            <a:pPr>
              <a:buNone/>
            </a:pPr>
            <a:endParaRPr lang="es-ES" sz="2000" dirty="0" smtClean="0"/>
          </a:p>
          <a:p>
            <a:pPr>
              <a:buNone/>
            </a:pPr>
            <a:r>
              <a:rPr lang="es-ES" sz="1800" dirty="0" smtClean="0"/>
              <a:t>	Ѳ=ángulo de inclinación respecto a la fibra</a:t>
            </a:r>
          </a:p>
          <a:p>
            <a:pPr>
              <a:buNone/>
            </a:pPr>
            <a:r>
              <a:rPr lang="es-ES" sz="1800" dirty="0" smtClean="0"/>
              <a:t>	D=diámetro del clavo (mm)</a:t>
            </a:r>
          </a:p>
          <a:p>
            <a:endParaRPr lang="es-EC" sz="2000" b="1" dirty="0"/>
          </a:p>
        </p:txBody>
      </p:sp>
      <p:graphicFrame>
        <p:nvGraphicFramePr>
          <p:cNvPr id="4" name="3 Tabla"/>
          <p:cNvGraphicFramePr>
            <a:graphicFrameLocks noGrp="1"/>
          </p:cNvGraphicFramePr>
          <p:nvPr/>
        </p:nvGraphicFramePr>
        <p:xfrm>
          <a:off x="2483768" y="980728"/>
          <a:ext cx="4248473" cy="2160238"/>
        </p:xfrm>
        <a:graphic>
          <a:graphicData uri="http://schemas.openxmlformats.org/drawingml/2006/table">
            <a:tbl>
              <a:tblPr/>
              <a:tblGrid>
                <a:gridCol w="1271267"/>
                <a:gridCol w="1488603"/>
                <a:gridCol w="1488603"/>
              </a:tblGrid>
              <a:tr h="560626">
                <a:tc gridSpan="2">
                  <a:txBody>
                    <a:bodyPr/>
                    <a:lstStyle/>
                    <a:p>
                      <a:pPr algn="ctr">
                        <a:lnSpc>
                          <a:spcPct val="115000"/>
                        </a:lnSpc>
                        <a:spcAft>
                          <a:spcPts val="0"/>
                        </a:spcAft>
                      </a:pPr>
                      <a:r>
                        <a:rPr lang="es-EC" sz="1400" b="1">
                          <a:solidFill>
                            <a:srgbClr val="000000"/>
                          </a:solidFill>
                          <a:latin typeface="Arial"/>
                          <a:ea typeface="Times New Roman"/>
                        </a:rPr>
                        <a:t>SEPARACIÓN MÍNIMA</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C"/>
                    </a:p>
                  </a:txBody>
                  <a:tcPr/>
                </a:tc>
                <a:tc>
                  <a:txBody>
                    <a:bodyPr/>
                    <a:lstStyle/>
                    <a:p>
                      <a:pPr algn="ctr">
                        <a:lnSpc>
                          <a:spcPct val="115000"/>
                        </a:lnSpc>
                        <a:spcAft>
                          <a:spcPts val="0"/>
                        </a:spcAft>
                      </a:pPr>
                      <a:r>
                        <a:rPr lang="es-EC" sz="1400" b="1">
                          <a:solidFill>
                            <a:srgbClr val="000000"/>
                          </a:solidFill>
                          <a:latin typeface="Arial"/>
                          <a:ea typeface="Times New Roman"/>
                        </a:rPr>
                        <a:t>Para cualquier Ѳ y D</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66602">
                <a:tc rowSpan="2">
                  <a:txBody>
                    <a:bodyPr/>
                    <a:lstStyle/>
                    <a:p>
                      <a:pPr>
                        <a:lnSpc>
                          <a:spcPct val="115000"/>
                        </a:lnSpc>
                        <a:spcAft>
                          <a:spcPts val="0"/>
                        </a:spcAft>
                      </a:pPr>
                      <a:r>
                        <a:rPr lang="es-EC" sz="1200">
                          <a:solidFill>
                            <a:srgbClr val="000000"/>
                          </a:solidFill>
                          <a:latin typeface="Arial"/>
                          <a:ea typeface="Times New Roman"/>
                        </a:rPr>
                        <a:t>Entre pernos</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II a la fibra </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4D</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602">
                <a:tc vMerge="1">
                  <a:txBody>
                    <a:bodyPr/>
                    <a:lstStyle/>
                    <a:p>
                      <a:endParaRPr lang="es-EC"/>
                    </a:p>
                  </a:txBody>
                  <a:tcPr/>
                </a:tc>
                <a:tc>
                  <a:txBody>
                    <a:bodyPr/>
                    <a:lstStyle/>
                    <a:p>
                      <a:pPr algn="ctr">
                        <a:lnSpc>
                          <a:spcPct val="115000"/>
                        </a:lnSpc>
                        <a:spcAft>
                          <a:spcPts val="0"/>
                        </a:spcAft>
                      </a:pPr>
                      <a:r>
                        <a:rPr lang="es-EC" sz="1200">
                          <a:solidFill>
                            <a:srgbClr val="000000"/>
                          </a:solidFill>
                          <a:latin typeface="Arial"/>
                          <a:ea typeface="Times New Roman"/>
                        </a:rPr>
                        <a:t>ι a la fibra  </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2D</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602">
                <a:tc>
                  <a:txBody>
                    <a:bodyPr/>
                    <a:lstStyle/>
                    <a:p>
                      <a:pPr>
                        <a:lnSpc>
                          <a:spcPct val="115000"/>
                        </a:lnSpc>
                        <a:spcAft>
                          <a:spcPts val="0"/>
                        </a:spcAft>
                      </a:pPr>
                      <a:r>
                        <a:rPr lang="es-EC" sz="1200">
                          <a:solidFill>
                            <a:srgbClr val="000000"/>
                          </a:solidFill>
                          <a:latin typeface="Arial"/>
                          <a:ea typeface="Times New Roman"/>
                        </a:rPr>
                        <a:t>Desde el </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II a la fibra </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7D</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602">
                <a:tc>
                  <a:txBody>
                    <a:bodyPr/>
                    <a:lstStyle/>
                    <a:p>
                      <a:pPr>
                        <a:lnSpc>
                          <a:spcPct val="115000"/>
                        </a:lnSpc>
                        <a:spcAft>
                          <a:spcPts val="0"/>
                        </a:spcAft>
                      </a:pPr>
                      <a:r>
                        <a:rPr lang="es-EC" sz="1200">
                          <a:solidFill>
                            <a:srgbClr val="000000"/>
                          </a:solidFill>
                          <a:latin typeface="Arial"/>
                          <a:ea typeface="Times New Roman"/>
                        </a:rPr>
                        <a:t>borde cargado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ι a la fibra  </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4D</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602">
                <a:tc>
                  <a:txBody>
                    <a:bodyPr/>
                    <a:lstStyle/>
                    <a:p>
                      <a:pPr>
                        <a:lnSpc>
                          <a:spcPct val="115000"/>
                        </a:lnSpc>
                        <a:spcAft>
                          <a:spcPts val="0"/>
                        </a:spcAft>
                      </a:pPr>
                      <a:r>
                        <a:rPr lang="es-EC" sz="1200">
                          <a:solidFill>
                            <a:srgbClr val="000000"/>
                          </a:solidFill>
                          <a:latin typeface="Arial"/>
                          <a:ea typeface="Times New Roman"/>
                        </a:rPr>
                        <a:t>Desde el borde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II a la fibra </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4D</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602">
                <a:tc>
                  <a:txBody>
                    <a:bodyPr/>
                    <a:lstStyle/>
                    <a:p>
                      <a:pPr>
                        <a:lnSpc>
                          <a:spcPct val="115000"/>
                        </a:lnSpc>
                        <a:spcAft>
                          <a:spcPts val="0"/>
                        </a:spcAft>
                      </a:pPr>
                      <a:r>
                        <a:rPr lang="es-EC" sz="1200">
                          <a:solidFill>
                            <a:srgbClr val="000000"/>
                          </a:solidFill>
                          <a:latin typeface="Arial"/>
                          <a:ea typeface="Times New Roman"/>
                        </a:rPr>
                        <a:t>descargado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ι a la fibra  </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1.5D</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52577" name="Rectangle 1"/>
          <p:cNvSpPr>
            <a:spLocks noChangeArrowheads="1"/>
          </p:cNvSpPr>
          <p:nvPr/>
        </p:nvSpPr>
        <p:spPr bwMode="auto">
          <a:xfrm>
            <a:off x="1547664" y="3212976"/>
            <a:ext cx="612218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S" sz="1400" b="1" i="1" dirty="0" smtClean="0">
                <a:solidFill>
                  <a:prstClr val="black"/>
                </a:solidFill>
                <a:latin typeface="Arial" pitchFamily="34" charset="0"/>
                <a:ea typeface="Times New Roman" pitchFamily="18" charset="0"/>
                <a:cs typeface="Arial" pitchFamily="34" charset="0"/>
              </a:rPr>
              <a:t>Espaciamientos mínimos (mm), en función del diámetro, D, del perno </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S" sz="1400" b="1" i="1" dirty="0" smtClean="0">
                <a:solidFill>
                  <a:prstClr val="black"/>
                </a:solidFill>
                <a:latin typeface="Arial" pitchFamily="34" charset="0"/>
                <a:ea typeface="Times New Roman" pitchFamily="18" charset="0"/>
                <a:cs typeface="Arial" pitchFamily="34" charset="0"/>
              </a:rPr>
              <a:t>(Tabla tomada de la Norma Chilena NCh1198-2006)</a:t>
            </a:r>
            <a:endParaRPr lang="es-ES" sz="3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600" b="1" dirty="0" smtClean="0"/>
              <a:t>4.5) FACTORES QUE AFECTAN LA CAPACIDAD DE LAS UNIONES.</a:t>
            </a:r>
            <a:endParaRPr lang="es-EC" sz="3600" b="1" dirty="0"/>
          </a:p>
        </p:txBody>
      </p:sp>
      <p:sp>
        <p:nvSpPr>
          <p:cNvPr id="3" name="2 Marcador de contenido"/>
          <p:cNvSpPr>
            <a:spLocks noGrp="1"/>
          </p:cNvSpPr>
          <p:nvPr>
            <p:ph idx="1"/>
          </p:nvPr>
        </p:nvSpPr>
        <p:spPr>
          <a:xfrm>
            <a:off x="395536" y="1412776"/>
            <a:ext cx="8229600" cy="4896544"/>
          </a:xfrm>
        </p:spPr>
        <p:txBody>
          <a:bodyPr/>
          <a:lstStyle/>
          <a:p>
            <a:r>
              <a:rPr lang="es-ES" sz="2000" dirty="0" smtClean="0"/>
              <a:t>Entre los principales tenemos:</a:t>
            </a:r>
          </a:p>
          <a:p>
            <a:pPr>
              <a:buNone/>
            </a:pPr>
            <a:r>
              <a:rPr lang="es-ES" sz="2000" dirty="0" smtClean="0"/>
              <a:t>	- Densidad de la madera.</a:t>
            </a:r>
          </a:p>
          <a:p>
            <a:pPr>
              <a:buNone/>
            </a:pPr>
            <a:r>
              <a:rPr lang="es-ES" sz="2000" dirty="0" smtClean="0"/>
              <a:t>	- Humedad de la madera.</a:t>
            </a:r>
          </a:p>
          <a:p>
            <a:pPr>
              <a:buNone/>
            </a:pPr>
            <a:endParaRPr lang="es-ES" sz="2000" dirty="0" smtClean="0"/>
          </a:p>
          <a:p>
            <a:r>
              <a:rPr lang="es-ES" sz="2000" dirty="0" smtClean="0"/>
              <a:t>Para una conexión la capacidad de carga del elemento mecánico se define por la ecuación:</a:t>
            </a:r>
          </a:p>
          <a:p>
            <a:endParaRPr lang="es-ES" sz="2000" dirty="0" smtClean="0"/>
          </a:p>
          <a:p>
            <a:endParaRPr lang="es-ES" sz="2000" dirty="0" smtClean="0"/>
          </a:p>
          <a:p>
            <a:pPr>
              <a:buNone/>
            </a:pPr>
            <a:r>
              <a:rPr lang="es-ES" sz="2000" dirty="0" smtClean="0"/>
              <a:t>	</a:t>
            </a:r>
            <a:r>
              <a:rPr lang="es-ES" sz="1800" dirty="0" smtClean="0"/>
              <a:t>Z’= Valor de diseño ajustado del perno.</a:t>
            </a:r>
          </a:p>
          <a:p>
            <a:pPr>
              <a:buNone/>
            </a:pPr>
            <a:r>
              <a:rPr lang="es-ES" sz="1800" dirty="0" smtClean="0"/>
              <a:t>	Z =  Valor de diseño nominal del perno</a:t>
            </a:r>
          </a:p>
          <a:p>
            <a:pPr>
              <a:buNone/>
            </a:pPr>
            <a:r>
              <a:rPr lang="es-ES" sz="1800" dirty="0" smtClean="0"/>
              <a:t>	</a:t>
            </a:r>
            <a:endParaRPr lang="es-ES" sz="1800" dirty="0"/>
          </a:p>
        </p:txBody>
      </p:sp>
      <p:sp>
        <p:nvSpPr>
          <p:cNvPr id="15155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15155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8" y="3717032"/>
            <a:ext cx="6218873" cy="360040"/>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lstStyle/>
          <a:p>
            <a:r>
              <a:rPr lang="es-ES" sz="2000" b="1" dirty="0" smtClean="0"/>
              <a:t>FACTOR DE DURACION DE CARGA C</a:t>
            </a:r>
            <a:r>
              <a:rPr lang="es-ES" sz="1600" b="1" dirty="0" smtClean="0"/>
              <a:t>D</a:t>
            </a:r>
            <a:r>
              <a:rPr lang="es-ES" sz="2000" b="1" dirty="0" smtClean="0"/>
              <a:t>:</a:t>
            </a:r>
          </a:p>
          <a:p>
            <a:pPr>
              <a:buNone/>
            </a:pPr>
            <a:endParaRPr lang="es-ES" sz="2000" b="1" dirty="0" smtClean="0"/>
          </a:p>
          <a:p>
            <a:pPr>
              <a:buNone/>
            </a:pPr>
            <a:r>
              <a:rPr lang="es-ES" sz="2000" b="1" dirty="0" smtClean="0"/>
              <a:t>	- </a:t>
            </a:r>
            <a:r>
              <a:rPr lang="es-ES" sz="2000" dirty="0" smtClean="0"/>
              <a:t>Se permite incrementos en valores de diseño para grados de carga de duración corta.</a:t>
            </a:r>
            <a:endParaRPr lang="es-ES" sz="2000" b="1" dirty="0"/>
          </a:p>
        </p:txBody>
      </p:sp>
      <p:graphicFrame>
        <p:nvGraphicFramePr>
          <p:cNvPr id="4" name="3 Tabla"/>
          <p:cNvGraphicFramePr>
            <a:graphicFrameLocks noGrp="1"/>
          </p:cNvGraphicFramePr>
          <p:nvPr/>
        </p:nvGraphicFramePr>
        <p:xfrm>
          <a:off x="1835696" y="2420888"/>
          <a:ext cx="5544616" cy="2216234"/>
        </p:xfrm>
        <a:graphic>
          <a:graphicData uri="http://schemas.openxmlformats.org/drawingml/2006/table">
            <a:tbl>
              <a:tblPr/>
              <a:tblGrid>
                <a:gridCol w="4415890"/>
                <a:gridCol w="1128726"/>
              </a:tblGrid>
              <a:tr h="286912">
                <a:tc gridSpan="2">
                  <a:txBody>
                    <a:bodyPr/>
                    <a:lstStyle/>
                    <a:p>
                      <a:pPr algn="ctr">
                        <a:lnSpc>
                          <a:spcPct val="115000"/>
                        </a:lnSpc>
                        <a:spcAft>
                          <a:spcPts val="0"/>
                        </a:spcAft>
                      </a:pPr>
                      <a:r>
                        <a:rPr lang="es-EC" sz="1800" b="1">
                          <a:solidFill>
                            <a:srgbClr val="000000"/>
                          </a:solidFill>
                          <a:latin typeface="Arial"/>
                          <a:ea typeface="Times New Roman"/>
                        </a:rPr>
                        <a:t>Factor de modificación respecto a la duración de carga</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C"/>
                    </a:p>
                  </a:txBody>
                  <a:tcPr/>
                </a:tc>
              </a:tr>
              <a:tr h="272879">
                <a:tc>
                  <a:txBody>
                    <a:bodyPr/>
                    <a:lstStyle/>
                    <a:p>
                      <a:pPr algn="ctr">
                        <a:lnSpc>
                          <a:spcPct val="115000"/>
                        </a:lnSpc>
                        <a:spcAft>
                          <a:spcPts val="0"/>
                        </a:spcAft>
                      </a:pPr>
                      <a:r>
                        <a:rPr lang="es-EC" sz="1200" b="1" i="1">
                          <a:solidFill>
                            <a:srgbClr val="000000"/>
                          </a:solidFill>
                          <a:latin typeface="Arial"/>
                          <a:ea typeface="Times New Roman"/>
                        </a:rPr>
                        <a:t>Duración de carga y uso general</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i="1">
                          <a:solidFill>
                            <a:srgbClr val="000000"/>
                          </a:solidFill>
                          <a:latin typeface="Arial"/>
                          <a:ea typeface="Times New Roman"/>
                        </a:rPr>
                        <a:t>Factor Cd</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885">
                <a:tc>
                  <a:txBody>
                    <a:bodyPr/>
                    <a:lstStyle/>
                    <a:p>
                      <a:pPr>
                        <a:lnSpc>
                          <a:spcPct val="115000"/>
                        </a:lnSpc>
                        <a:spcAft>
                          <a:spcPts val="0"/>
                        </a:spcAft>
                      </a:pPr>
                      <a:r>
                        <a:rPr lang="es-EC" sz="1200">
                          <a:solidFill>
                            <a:srgbClr val="000000"/>
                          </a:solidFill>
                          <a:latin typeface="Arial"/>
                          <a:ea typeface="Times New Roman"/>
                        </a:rPr>
                        <a:t>Permanente: carga muerta</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0.9</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885">
                <a:tc>
                  <a:txBody>
                    <a:bodyPr/>
                    <a:lstStyle/>
                    <a:p>
                      <a:pPr>
                        <a:lnSpc>
                          <a:spcPct val="115000"/>
                        </a:lnSpc>
                        <a:spcAft>
                          <a:spcPts val="0"/>
                        </a:spcAft>
                      </a:pPr>
                      <a:r>
                        <a:rPr lang="es-EC" sz="1200">
                          <a:solidFill>
                            <a:srgbClr val="000000"/>
                          </a:solidFill>
                          <a:latin typeface="Arial"/>
                          <a:ea typeface="Times New Roman"/>
                        </a:rPr>
                        <a:t>Carga viva</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885">
                <a:tc>
                  <a:txBody>
                    <a:bodyPr/>
                    <a:lstStyle/>
                    <a:p>
                      <a:pPr>
                        <a:lnSpc>
                          <a:spcPct val="115000"/>
                        </a:lnSpc>
                        <a:spcAft>
                          <a:spcPts val="0"/>
                        </a:spcAft>
                      </a:pPr>
                      <a:r>
                        <a:rPr lang="es-EC" sz="1200">
                          <a:solidFill>
                            <a:srgbClr val="000000"/>
                          </a:solidFill>
                          <a:latin typeface="Arial"/>
                          <a:ea typeface="Times New Roman"/>
                        </a:rPr>
                        <a:t>Carga de nieve o ceniza volcánica</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1.15</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9885">
                <a:tc>
                  <a:txBody>
                    <a:bodyPr/>
                    <a:lstStyle/>
                    <a:p>
                      <a:pPr>
                        <a:lnSpc>
                          <a:spcPct val="115000"/>
                        </a:lnSpc>
                        <a:spcAft>
                          <a:spcPts val="0"/>
                        </a:spcAft>
                      </a:pPr>
                      <a:r>
                        <a:rPr lang="es-EC" sz="1200">
                          <a:solidFill>
                            <a:srgbClr val="000000"/>
                          </a:solidFill>
                          <a:latin typeface="Arial"/>
                          <a:ea typeface="Times New Roman"/>
                        </a:rPr>
                        <a:t>Viento o sismo</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1.6</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2879">
                <a:tc>
                  <a:txBody>
                    <a:bodyPr/>
                    <a:lstStyle/>
                    <a:p>
                      <a:pPr>
                        <a:lnSpc>
                          <a:spcPct val="115000"/>
                        </a:lnSpc>
                        <a:spcAft>
                          <a:spcPts val="0"/>
                        </a:spcAft>
                      </a:pPr>
                      <a:r>
                        <a:rPr lang="es-EC" sz="1200">
                          <a:solidFill>
                            <a:srgbClr val="000000"/>
                          </a:solidFill>
                          <a:latin typeface="Arial"/>
                          <a:ea typeface="Times New Roman"/>
                        </a:rPr>
                        <a:t>Impacto: choques, movimiento de equipos</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2</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4 Rectángulo"/>
          <p:cNvSpPr/>
          <p:nvPr/>
        </p:nvSpPr>
        <p:spPr>
          <a:xfrm>
            <a:off x="2915816" y="4725144"/>
            <a:ext cx="3028458" cy="276999"/>
          </a:xfrm>
          <a:prstGeom prst="rect">
            <a:avLst/>
          </a:prstGeom>
        </p:spPr>
        <p:txBody>
          <a:bodyPr wrap="none">
            <a:spAutoFit/>
          </a:bodyPr>
          <a:lstStyle/>
          <a:p>
            <a:pPr algn="ctr"/>
            <a:r>
              <a:rPr lang="es-ES" sz="1200" b="1" i="1" dirty="0" smtClean="0">
                <a:solidFill>
                  <a:prstClr val="black"/>
                </a:solidFill>
              </a:rPr>
              <a:t>Factor Cd en función de la duración de carga</a:t>
            </a:r>
            <a:endParaRPr lang="es-EC" sz="1200" dirty="0">
              <a:solidFill>
                <a:prstClr val="black"/>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29600" cy="5505475"/>
          </a:xfrm>
        </p:spPr>
        <p:txBody>
          <a:bodyPr/>
          <a:lstStyle/>
          <a:p>
            <a:r>
              <a:rPr lang="en-US" sz="2000" b="1" dirty="0" smtClean="0"/>
              <a:t>FACTOR DE MODIFICACION POR HUMEDAD C</a:t>
            </a:r>
            <a:r>
              <a:rPr lang="en-US" sz="1600" b="1" dirty="0" smtClean="0"/>
              <a:t>M</a:t>
            </a:r>
            <a:r>
              <a:rPr lang="en-US" sz="2000" b="1" dirty="0" smtClean="0"/>
              <a:t>:</a:t>
            </a:r>
          </a:p>
          <a:p>
            <a:endParaRPr lang="en-US" sz="2000" b="1" dirty="0" smtClean="0"/>
          </a:p>
          <a:p>
            <a:pPr lvl="1"/>
            <a:endParaRPr lang="es-EC" sz="1600" b="1" dirty="0"/>
          </a:p>
        </p:txBody>
      </p:sp>
      <p:sp>
        <p:nvSpPr>
          <p:cNvPr id="149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14950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19672" y="908720"/>
            <a:ext cx="6145883" cy="432048"/>
          </a:xfrm>
          <a:prstGeom prst="rect">
            <a:avLst/>
          </a:prstGeom>
          <a:noFill/>
        </p:spPr>
      </p:pic>
      <p:graphicFrame>
        <p:nvGraphicFramePr>
          <p:cNvPr id="6" name="5 Tabla"/>
          <p:cNvGraphicFramePr>
            <a:graphicFrameLocks noGrp="1"/>
          </p:cNvGraphicFramePr>
          <p:nvPr/>
        </p:nvGraphicFramePr>
        <p:xfrm>
          <a:off x="611560" y="1628800"/>
          <a:ext cx="7992880" cy="4804029"/>
        </p:xfrm>
        <a:graphic>
          <a:graphicData uri="http://schemas.openxmlformats.org/drawingml/2006/table">
            <a:tbl>
              <a:tblPr/>
              <a:tblGrid>
                <a:gridCol w="595162"/>
                <a:gridCol w="407959"/>
                <a:gridCol w="280215"/>
                <a:gridCol w="372638"/>
                <a:gridCol w="372638"/>
                <a:gridCol w="372638"/>
                <a:gridCol w="372638"/>
                <a:gridCol w="372638"/>
                <a:gridCol w="372049"/>
                <a:gridCol w="372049"/>
                <a:gridCol w="372049"/>
                <a:gridCol w="372049"/>
                <a:gridCol w="372049"/>
                <a:gridCol w="372049"/>
                <a:gridCol w="372049"/>
                <a:gridCol w="372049"/>
                <a:gridCol w="372049"/>
                <a:gridCol w="372049"/>
                <a:gridCol w="372049"/>
                <a:gridCol w="372049"/>
                <a:gridCol w="74472"/>
                <a:gridCol w="307294"/>
              </a:tblGrid>
              <a:tr h="247269">
                <a:tc gridSpan="2">
                  <a:txBody>
                    <a:bodyPr/>
                    <a:lstStyle/>
                    <a:p>
                      <a:pPr algn="ctr">
                        <a:lnSpc>
                          <a:spcPct val="115000"/>
                        </a:lnSpc>
                        <a:spcAft>
                          <a:spcPts val="0"/>
                        </a:spcAft>
                      </a:pPr>
                      <a:r>
                        <a:rPr lang="es-EC" sz="1000" b="1" dirty="0">
                          <a:solidFill>
                            <a:srgbClr val="000000"/>
                          </a:solidFill>
                          <a:latin typeface="Arial"/>
                          <a:ea typeface="Times New Roman"/>
                        </a:rPr>
                        <a:t>Temperatura</a:t>
                      </a:r>
                      <a:endParaRPr lang="es-ES" sz="1000" dirty="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C"/>
                    </a:p>
                  </a:txBody>
                  <a:tcPr/>
                </a:tc>
                <a:tc gridSpan="19">
                  <a:txBody>
                    <a:bodyPr/>
                    <a:lstStyle/>
                    <a:p>
                      <a:pPr algn="ctr">
                        <a:lnSpc>
                          <a:spcPct val="115000"/>
                        </a:lnSpc>
                        <a:spcAft>
                          <a:spcPts val="0"/>
                        </a:spcAft>
                      </a:pPr>
                      <a:r>
                        <a:rPr lang="es-EC" sz="1000" b="1">
                          <a:solidFill>
                            <a:srgbClr val="000000"/>
                          </a:solidFill>
                          <a:latin typeface="Arial"/>
                          <a:ea typeface="Times New Roman"/>
                        </a:rPr>
                        <a:t>Contenido de humedad (%) en varios valores de humedad relativa</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r>
                        <a:rPr lang="es-ES" sz="10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59652">
                <a:tc>
                  <a:txBody>
                    <a:bodyPr/>
                    <a:lstStyle/>
                    <a:p>
                      <a:pPr algn="ctr">
                        <a:lnSpc>
                          <a:spcPct val="115000"/>
                        </a:lnSpc>
                        <a:spcAft>
                          <a:spcPts val="0"/>
                        </a:spcAft>
                      </a:pPr>
                      <a:r>
                        <a:rPr lang="es-EC" sz="1000" dirty="0">
                          <a:solidFill>
                            <a:srgbClr val="000000"/>
                          </a:solidFill>
                          <a:latin typeface="Arial"/>
                          <a:ea typeface="Times New Roman"/>
                        </a:rPr>
                        <a:t>°C</a:t>
                      </a:r>
                      <a:endParaRPr lang="es-ES" sz="1000" dirty="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°F</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95%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-1.1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16.5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18.5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24.3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4.4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dirty="0">
                          <a:solidFill>
                            <a:srgbClr val="000000"/>
                          </a:solidFill>
                          <a:latin typeface="Arial"/>
                          <a:ea typeface="Times New Roman"/>
                        </a:rPr>
                        <a:t>40</a:t>
                      </a:r>
                      <a:endParaRPr lang="es-ES" sz="1000" dirty="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16.5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18.5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24.3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10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16.4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18.4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20.9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24.3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15.6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dirty="0">
                          <a:solidFill>
                            <a:srgbClr val="000000"/>
                          </a:solidFill>
                          <a:latin typeface="Arial"/>
                          <a:ea typeface="Times New Roman"/>
                        </a:rPr>
                        <a:t>1.3</a:t>
                      </a:r>
                      <a:endParaRPr lang="es-ES" sz="1000" dirty="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16.2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18.2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20.7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24.1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21.1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17.9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20.5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23.9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26.7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15.7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17.7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20.2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23.6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32.2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dirty="0">
                          <a:solidFill>
                            <a:srgbClr val="000000"/>
                          </a:solidFill>
                          <a:latin typeface="Arial"/>
                          <a:ea typeface="Times New Roman"/>
                        </a:rPr>
                        <a:t>3.4</a:t>
                      </a:r>
                      <a:endParaRPr lang="es-ES" sz="1000" dirty="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15.4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17.3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19.8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23.3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37.8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15.1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19.5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22.9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43.3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16.6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19.1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22.4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48.9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16.2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18.6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22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54.4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15.8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18.2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21.5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60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dirty="0">
                          <a:solidFill>
                            <a:srgbClr val="000000"/>
                          </a:solidFill>
                          <a:latin typeface="Arial"/>
                          <a:ea typeface="Times New Roman"/>
                        </a:rPr>
                        <a:t>5.7</a:t>
                      </a:r>
                      <a:endParaRPr lang="es-ES" sz="1000" dirty="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15.3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17.7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21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65.6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150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17.2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20.4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71.1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160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16.7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19.9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76.7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170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dirty="0">
                          <a:solidFill>
                            <a:srgbClr val="000000"/>
                          </a:solidFill>
                          <a:latin typeface="Arial"/>
                          <a:ea typeface="Times New Roman"/>
                        </a:rPr>
                        <a:t>7.4</a:t>
                      </a:r>
                      <a:endParaRPr lang="es-ES" sz="1000" dirty="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16.2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19.3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82.2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180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15.7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18.7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87.8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190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15.1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18.1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93.3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200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17.5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98.9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210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10.4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16.9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104.4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220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7.8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8.8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9.9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110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230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0.8</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5.3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6.7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115.6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240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3.5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4.6</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dirty="0">
                          <a:solidFill>
                            <a:srgbClr val="000000"/>
                          </a:solidFill>
                          <a:latin typeface="Arial"/>
                          <a:ea typeface="Times New Roman"/>
                        </a:rPr>
                        <a:t> </a:t>
                      </a:r>
                      <a:endParaRPr lang="es-ES" sz="1000" dirty="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121.1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250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126.7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260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0.5</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0.7</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0.9</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1.4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652">
                <a:tc>
                  <a:txBody>
                    <a:bodyPr/>
                    <a:lstStyle/>
                    <a:p>
                      <a:pPr algn="ctr">
                        <a:lnSpc>
                          <a:spcPct val="115000"/>
                        </a:lnSpc>
                        <a:spcAft>
                          <a:spcPts val="0"/>
                        </a:spcAft>
                      </a:pPr>
                      <a:r>
                        <a:rPr lang="es-EC" sz="1000">
                          <a:solidFill>
                            <a:srgbClr val="000000"/>
                          </a:solidFill>
                          <a:latin typeface="Arial"/>
                          <a:ea typeface="Times New Roman"/>
                        </a:rPr>
                        <a:t>132.2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270</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0.1</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0.2</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0.3</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0.4</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a:solidFill>
                            <a:srgbClr val="000000"/>
                          </a:solidFill>
                          <a:latin typeface="Arial"/>
                          <a:ea typeface="Times New Roman"/>
                        </a:rPr>
                        <a:t> </a:t>
                      </a:r>
                      <a:endParaRPr lang="es-ES" sz="100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000" dirty="0">
                          <a:solidFill>
                            <a:srgbClr val="000000"/>
                          </a:solidFill>
                          <a:latin typeface="Arial"/>
                          <a:ea typeface="Times New Roman"/>
                        </a:rPr>
                        <a:t> </a:t>
                      </a:r>
                      <a:endParaRPr lang="es-ES" sz="1000" dirty="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dirty="0">
                          <a:solidFill>
                            <a:srgbClr val="000000"/>
                          </a:solidFill>
                          <a:latin typeface="Arial"/>
                          <a:ea typeface="Times New Roman"/>
                        </a:rPr>
                        <a:t> </a:t>
                      </a:r>
                      <a:endParaRPr lang="es-ES" sz="1000" dirty="0">
                        <a:latin typeface="Times New Roman"/>
                        <a:ea typeface="Times New Roman"/>
                      </a:endParaRPr>
                    </a:p>
                  </a:txBody>
                  <a:tcPr marL="31467" marR="31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lstStyle/>
          <a:p>
            <a:r>
              <a:rPr lang="es-ES" sz="2000" b="1" dirty="0" smtClean="0"/>
              <a:t>FACTOR DE MODIFICACION POR TEMPERTATURA </a:t>
            </a:r>
            <a:r>
              <a:rPr lang="es-ES" sz="2000" b="1" dirty="0" err="1" smtClean="0"/>
              <a:t>Ct</a:t>
            </a:r>
            <a:r>
              <a:rPr lang="es-ES" sz="2000" b="1" dirty="0" smtClean="0"/>
              <a:t>:</a:t>
            </a:r>
          </a:p>
          <a:p>
            <a:endParaRPr lang="es-ES" sz="2000" b="1" dirty="0" smtClean="0"/>
          </a:p>
          <a:p>
            <a:pPr lvl="1" algn="just">
              <a:buNone/>
            </a:pPr>
            <a:r>
              <a:rPr lang="es-ES" sz="2000" b="1" dirty="0" smtClean="0"/>
              <a:t>	- </a:t>
            </a:r>
            <a:r>
              <a:rPr lang="es-ES" sz="2000" dirty="0" smtClean="0"/>
              <a:t>Cuando la temperatura exceda los 67 ºC o menor de – 180 ºC, se deberá aumentar o reducir algunos valores como se indica en la siguiente tabla.</a:t>
            </a:r>
            <a:endParaRPr lang="es-ES" sz="2000" b="1" dirty="0"/>
          </a:p>
        </p:txBody>
      </p:sp>
      <p:graphicFrame>
        <p:nvGraphicFramePr>
          <p:cNvPr id="4" name="3 Tabla"/>
          <p:cNvGraphicFramePr>
            <a:graphicFrameLocks noGrp="1"/>
          </p:cNvGraphicFramePr>
          <p:nvPr/>
        </p:nvGraphicFramePr>
        <p:xfrm>
          <a:off x="2051720" y="2636913"/>
          <a:ext cx="6048672" cy="1800200"/>
        </p:xfrm>
        <a:graphic>
          <a:graphicData uri="http://schemas.openxmlformats.org/drawingml/2006/table">
            <a:tbl>
              <a:tblPr/>
              <a:tblGrid>
                <a:gridCol w="1800200"/>
                <a:gridCol w="1459362"/>
                <a:gridCol w="1394555"/>
                <a:gridCol w="1394555"/>
              </a:tblGrid>
              <a:tr h="540850">
                <a:tc rowSpan="2">
                  <a:txBody>
                    <a:bodyPr/>
                    <a:lstStyle/>
                    <a:p>
                      <a:pPr algn="ctr">
                        <a:lnSpc>
                          <a:spcPct val="115000"/>
                        </a:lnSpc>
                        <a:spcAft>
                          <a:spcPts val="0"/>
                        </a:spcAft>
                      </a:pPr>
                      <a:r>
                        <a:rPr lang="es-EC" sz="1600" b="1" dirty="0">
                          <a:solidFill>
                            <a:srgbClr val="000000"/>
                          </a:solidFill>
                          <a:latin typeface="Arial"/>
                          <a:ea typeface="Times New Roman"/>
                        </a:rPr>
                        <a:t>Propiedad</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600" b="1" dirty="0">
                          <a:solidFill>
                            <a:srgbClr val="000000"/>
                          </a:solidFill>
                          <a:latin typeface="Arial"/>
                          <a:ea typeface="Times New Roman"/>
                        </a:rPr>
                        <a:t>Contenido de </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ctr">
                        <a:lnSpc>
                          <a:spcPct val="115000"/>
                        </a:lnSpc>
                        <a:spcAft>
                          <a:spcPts val="0"/>
                        </a:spcAft>
                      </a:pPr>
                      <a:r>
                        <a:rPr lang="es-EC" sz="1600" b="1" dirty="0">
                          <a:solidFill>
                            <a:srgbClr val="000000"/>
                          </a:solidFill>
                          <a:latin typeface="Arial"/>
                          <a:ea typeface="Times New Roman"/>
                        </a:rPr>
                        <a:t>Incremento</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600" b="1">
                          <a:solidFill>
                            <a:srgbClr val="000000"/>
                          </a:solidFill>
                          <a:latin typeface="Arial"/>
                          <a:ea typeface="Times New Roman"/>
                        </a:rPr>
                        <a:t>Decremento</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r>
              <a:tr h="314382">
                <a:tc vMerge="1">
                  <a:txBody>
                    <a:bodyPr/>
                    <a:lstStyle/>
                    <a:p>
                      <a:endParaRPr lang="es-EC"/>
                    </a:p>
                  </a:txBody>
                  <a:tcPr/>
                </a:tc>
                <a:tc>
                  <a:txBody>
                    <a:bodyPr/>
                    <a:lstStyle/>
                    <a:p>
                      <a:pPr algn="ctr">
                        <a:lnSpc>
                          <a:spcPct val="115000"/>
                        </a:lnSpc>
                        <a:spcAft>
                          <a:spcPts val="0"/>
                        </a:spcAft>
                      </a:pPr>
                      <a:r>
                        <a:rPr lang="es-EC" sz="1600" b="1" dirty="0">
                          <a:solidFill>
                            <a:srgbClr val="000000"/>
                          </a:solidFill>
                          <a:latin typeface="Arial"/>
                          <a:ea typeface="Times New Roman"/>
                        </a:rPr>
                        <a:t>humedad %</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600" b="1" dirty="0">
                          <a:solidFill>
                            <a:srgbClr val="000000"/>
                          </a:solidFill>
                          <a:latin typeface="Arial"/>
                          <a:ea typeface="Times New Roman"/>
                        </a:rPr>
                        <a:t>20 a -180°C</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600" b="1" dirty="0">
                          <a:solidFill>
                            <a:srgbClr val="000000"/>
                          </a:solidFill>
                          <a:latin typeface="Arial"/>
                          <a:ea typeface="Times New Roman"/>
                        </a:rPr>
                        <a:t>&gt;67°C</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r>
              <a:tr h="230480">
                <a:tc>
                  <a:txBody>
                    <a:bodyPr/>
                    <a:lstStyle/>
                    <a:p>
                      <a:pPr algn="ctr">
                        <a:lnSpc>
                          <a:spcPct val="115000"/>
                        </a:lnSpc>
                        <a:spcAft>
                          <a:spcPts val="0"/>
                        </a:spcAft>
                      </a:pPr>
                      <a:r>
                        <a:rPr lang="es-EC" sz="1200" dirty="0">
                          <a:solidFill>
                            <a:srgbClr val="000000"/>
                          </a:solidFill>
                          <a:latin typeface="Arial"/>
                          <a:ea typeface="Times New Roman"/>
                        </a:rPr>
                        <a:t>Modulo </a:t>
                      </a:r>
                      <a:r>
                        <a:rPr lang="es-EC" sz="1200" dirty="0" smtClean="0">
                          <a:solidFill>
                            <a:srgbClr val="000000"/>
                          </a:solidFill>
                          <a:latin typeface="Arial"/>
                          <a:ea typeface="Times New Roman"/>
                        </a:rPr>
                        <a:t>de</a:t>
                      </a:r>
                      <a:r>
                        <a:rPr lang="es-EC" sz="1200" baseline="0" dirty="0" smtClean="0">
                          <a:solidFill>
                            <a:srgbClr val="000000"/>
                          </a:solidFill>
                          <a:latin typeface="Arial"/>
                          <a:ea typeface="Times New Roman"/>
                        </a:rPr>
                        <a:t> elasticidad</a:t>
                      </a:r>
                      <a:r>
                        <a:rPr lang="es-EC" sz="1200" dirty="0" smtClean="0">
                          <a:solidFill>
                            <a:srgbClr val="000000"/>
                          </a:solidFill>
                          <a:latin typeface="Arial"/>
                          <a:ea typeface="Times New Roman"/>
                        </a:rPr>
                        <a:t> </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0.0007</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-0.0007</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2004">
                <a:tc>
                  <a:txBody>
                    <a:bodyPr/>
                    <a:lstStyle/>
                    <a:p>
                      <a:pPr algn="ctr">
                        <a:lnSpc>
                          <a:spcPct val="115000"/>
                        </a:lnSpc>
                        <a:spcAft>
                          <a:spcPts val="0"/>
                        </a:spcAft>
                      </a:pPr>
                      <a:r>
                        <a:rPr lang="es-EC" sz="1200" dirty="0" smtClean="0">
                          <a:solidFill>
                            <a:srgbClr val="000000"/>
                          </a:solidFill>
                          <a:latin typeface="Arial"/>
                          <a:ea typeface="Times New Roman"/>
                        </a:rPr>
                        <a:t>Modulo de</a:t>
                      </a:r>
                      <a:r>
                        <a:rPr lang="es-EC" sz="1200" baseline="0" dirty="0" smtClean="0">
                          <a:solidFill>
                            <a:srgbClr val="000000"/>
                          </a:solidFill>
                          <a:latin typeface="Arial"/>
                          <a:ea typeface="Times New Roman"/>
                        </a:rPr>
                        <a:t> elasticidad</a:t>
                      </a:r>
                      <a:r>
                        <a:rPr lang="es-EC" sz="1200" dirty="0" smtClean="0">
                          <a:solidFill>
                            <a:srgbClr val="000000"/>
                          </a:solidFill>
                          <a:latin typeface="Arial"/>
                          <a:ea typeface="Times New Roman"/>
                        </a:rPr>
                        <a:t> </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12</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0.0027</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-0.0038</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0480">
                <a:tc>
                  <a:txBody>
                    <a:bodyPr/>
                    <a:lstStyle/>
                    <a:p>
                      <a:pPr algn="ctr">
                        <a:lnSpc>
                          <a:spcPct val="115000"/>
                        </a:lnSpc>
                        <a:spcAft>
                          <a:spcPts val="0"/>
                        </a:spcAft>
                      </a:pPr>
                      <a:r>
                        <a:rPr lang="es-EC" sz="1200" dirty="0" smtClean="0">
                          <a:solidFill>
                            <a:srgbClr val="000000"/>
                          </a:solidFill>
                          <a:latin typeface="Arial"/>
                          <a:ea typeface="Times New Roman"/>
                        </a:rPr>
                        <a:t>Propiedades mecánicas</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0</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0.0031</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-0.0031</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2004">
                <a:tc>
                  <a:txBody>
                    <a:bodyPr/>
                    <a:lstStyle/>
                    <a:p>
                      <a:pPr algn="ctr">
                        <a:lnSpc>
                          <a:spcPct val="115000"/>
                        </a:lnSpc>
                        <a:spcAft>
                          <a:spcPts val="0"/>
                        </a:spcAft>
                      </a:pPr>
                      <a:r>
                        <a:rPr lang="es-EC" sz="1200" dirty="0" smtClean="0">
                          <a:solidFill>
                            <a:srgbClr val="000000"/>
                          </a:solidFill>
                          <a:latin typeface="Arial"/>
                          <a:ea typeface="Times New Roman"/>
                        </a:rPr>
                        <a:t>Propiedades mecánicas</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12</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0.0058</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-0.0088</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4 Rectángulo"/>
          <p:cNvSpPr/>
          <p:nvPr/>
        </p:nvSpPr>
        <p:spPr>
          <a:xfrm>
            <a:off x="2339752" y="4509120"/>
            <a:ext cx="4896544" cy="276999"/>
          </a:xfrm>
          <a:prstGeom prst="rect">
            <a:avLst/>
          </a:prstGeom>
        </p:spPr>
        <p:txBody>
          <a:bodyPr wrap="square">
            <a:spAutoFit/>
          </a:bodyPr>
          <a:lstStyle/>
          <a:p>
            <a:pPr algn="ctr"/>
            <a:r>
              <a:rPr lang="es-ES" sz="1200" b="1" i="1" dirty="0" smtClean="0">
                <a:solidFill>
                  <a:prstClr val="black"/>
                </a:solidFill>
              </a:rPr>
              <a:t>Factor </a:t>
            </a:r>
            <a:r>
              <a:rPr lang="es-ES" sz="1200" b="1" i="1" dirty="0" err="1" smtClean="0">
                <a:solidFill>
                  <a:prstClr val="black"/>
                </a:solidFill>
              </a:rPr>
              <a:t>Ct</a:t>
            </a:r>
            <a:r>
              <a:rPr lang="es-ES" sz="1200" b="1" i="1" dirty="0" smtClean="0">
                <a:solidFill>
                  <a:prstClr val="black"/>
                </a:solidFill>
              </a:rPr>
              <a:t> en función del incremento o decremento de temperatura</a:t>
            </a:r>
            <a:endParaRPr lang="es-EC" sz="1200" dirty="0">
              <a:solidFill>
                <a:prstClr val="black"/>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lstStyle/>
          <a:p>
            <a:r>
              <a:rPr lang="es-ES" sz="2000" b="1" dirty="0" smtClean="0"/>
              <a:t>FACTOR DE MODIFICACION POR ACCION DE GRUPOS Cg:</a:t>
            </a:r>
          </a:p>
          <a:p>
            <a:endParaRPr lang="es-ES" sz="2000" b="1" dirty="0" smtClean="0"/>
          </a:p>
          <a:p>
            <a:pPr lvl="1"/>
            <a:r>
              <a:rPr lang="es-ES" sz="2000" dirty="0" smtClean="0"/>
              <a:t>Al colocar 2 o mas elementos de fijación de igual tamaño la carga no se distribuye de forma uniforme.</a:t>
            </a:r>
          </a:p>
          <a:p>
            <a:pPr lvl="1"/>
            <a:r>
              <a:rPr lang="es-ES" sz="2000" dirty="0" smtClean="0"/>
              <a:t>Las fijaciones de los extremos tienden a absorber mayor carga que las intermedias.</a:t>
            </a:r>
            <a:endParaRPr lang="es-ES" sz="2000" dirty="0"/>
          </a:p>
        </p:txBody>
      </p:sp>
      <p:graphicFrame>
        <p:nvGraphicFramePr>
          <p:cNvPr id="4" name="3 Tabla"/>
          <p:cNvGraphicFramePr>
            <a:graphicFrameLocks noGrp="1"/>
          </p:cNvGraphicFramePr>
          <p:nvPr/>
        </p:nvGraphicFramePr>
        <p:xfrm>
          <a:off x="2627784" y="2924944"/>
          <a:ext cx="4104456" cy="2016226"/>
        </p:xfrm>
        <a:graphic>
          <a:graphicData uri="http://schemas.openxmlformats.org/drawingml/2006/table">
            <a:tbl>
              <a:tblPr/>
              <a:tblGrid>
                <a:gridCol w="2005230"/>
                <a:gridCol w="2099226"/>
              </a:tblGrid>
              <a:tr h="267924">
                <a:tc gridSpan="2">
                  <a:txBody>
                    <a:bodyPr/>
                    <a:lstStyle/>
                    <a:p>
                      <a:pPr algn="ctr">
                        <a:lnSpc>
                          <a:spcPct val="115000"/>
                        </a:lnSpc>
                        <a:spcAft>
                          <a:spcPts val="0"/>
                        </a:spcAft>
                      </a:pPr>
                      <a:r>
                        <a:rPr lang="es-EC" sz="1400" b="1" dirty="0">
                          <a:solidFill>
                            <a:srgbClr val="000000"/>
                          </a:solidFill>
                          <a:latin typeface="Arial"/>
                          <a:ea typeface="Times New Roman"/>
                        </a:rPr>
                        <a:t>Factor de reducción en función del numero </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hMerge="1">
                  <a:txBody>
                    <a:bodyPr/>
                    <a:lstStyle/>
                    <a:p>
                      <a:endParaRPr lang="es-EC"/>
                    </a:p>
                  </a:txBody>
                  <a:tcPr/>
                </a:tc>
              </a:tr>
              <a:tr h="267924">
                <a:tc gridSpan="2">
                  <a:txBody>
                    <a:bodyPr/>
                    <a:lstStyle/>
                    <a:p>
                      <a:pPr algn="ctr">
                        <a:lnSpc>
                          <a:spcPct val="115000"/>
                        </a:lnSpc>
                        <a:spcAft>
                          <a:spcPts val="0"/>
                        </a:spcAft>
                      </a:pPr>
                      <a:r>
                        <a:rPr lang="es-EC" sz="1400" b="1" dirty="0">
                          <a:solidFill>
                            <a:srgbClr val="000000"/>
                          </a:solidFill>
                          <a:latin typeface="Arial"/>
                          <a:ea typeface="Times New Roman"/>
                        </a:rPr>
                        <a:t>de elementos de fijación por línea paralela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C"/>
                    </a:p>
                  </a:txBody>
                  <a:tcPr/>
                </a:tc>
              </a:tr>
              <a:tr h="254819">
                <a:tc>
                  <a:txBody>
                    <a:bodyPr/>
                    <a:lstStyle/>
                    <a:p>
                      <a:pPr algn="ctr">
                        <a:lnSpc>
                          <a:spcPct val="115000"/>
                        </a:lnSpc>
                        <a:spcAft>
                          <a:spcPts val="0"/>
                        </a:spcAft>
                      </a:pPr>
                      <a:r>
                        <a:rPr lang="es-EC" sz="1200" b="1" i="1">
                          <a:solidFill>
                            <a:srgbClr val="000000"/>
                          </a:solidFill>
                          <a:latin typeface="Arial"/>
                          <a:ea typeface="Times New Roman"/>
                        </a:rPr>
                        <a:t>Número de elementos</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i="1">
                          <a:solidFill>
                            <a:srgbClr val="000000"/>
                          </a:solidFill>
                          <a:latin typeface="Arial"/>
                          <a:ea typeface="Times New Roman"/>
                        </a:rPr>
                        <a:t>Factor de modificación</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2685">
                <a:tc>
                  <a:txBody>
                    <a:bodyPr/>
                    <a:lstStyle/>
                    <a:p>
                      <a:pPr algn="ctr">
                        <a:lnSpc>
                          <a:spcPct val="115000"/>
                        </a:lnSpc>
                        <a:spcAft>
                          <a:spcPts val="0"/>
                        </a:spcAft>
                      </a:pPr>
                      <a:r>
                        <a:rPr lang="es-EC" sz="1200">
                          <a:solidFill>
                            <a:srgbClr val="000000"/>
                          </a:solidFill>
                          <a:latin typeface="Arial"/>
                          <a:ea typeface="Times New Roman"/>
                        </a:rPr>
                        <a:t>2</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2685">
                <a:tc>
                  <a:txBody>
                    <a:bodyPr/>
                    <a:lstStyle/>
                    <a:p>
                      <a:pPr algn="ctr">
                        <a:lnSpc>
                          <a:spcPct val="115000"/>
                        </a:lnSpc>
                        <a:spcAft>
                          <a:spcPts val="0"/>
                        </a:spcAft>
                      </a:pPr>
                      <a:r>
                        <a:rPr lang="es-EC" sz="1200">
                          <a:solidFill>
                            <a:srgbClr val="000000"/>
                          </a:solidFill>
                          <a:latin typeface="Arial"/>
                          <a:ea typeface="Times New Roman"/>
                        </a:rPr>
                        <a:t>3</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0.92</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2685">
                <a:tc>
                  <a:txBody>
                    <a:bodyPr/>
                    <a:lstStyle/>
                    <a:p>
                      <a:pPr algn="ctr">
                        <a:lnSpc>
                          <a:spcPct val="115000"/>
                        </a:lnSpc>
                        <a:spcAft>
                          <a:spcPts val="0"/>
                        </a:spcAft>
                      </a:pPr>
                      <a:r>
                        <a:rPr lang="es-EC" sz="1200">
                          <a:solidFill>
                            <a:srgbClr val="000000"/>
                          </a:solidFill>
                          <a:latin typeface="Arial"/>
                          <a:ea typeface="Times New Roman"/>
                        </a:rPr>
                        <a:t>4</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0.84</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2685">
                <a:tc>
                  <a:txBody>
                    <a:bodyPr/>
                    <a:lstStyle/>
                    <a:p>
                      <a:pPr algn="ctr">
                        <a:lnSpc>
                          <a:spcPct val="115000"/>
                        </a:lnSpc>
                        <a:spcAft>
                          <a:spcPts val="0"/>
                        </a:spcAft>
                      </a:pPr>
                      <a:r>
                        <a:rPr lang="es-EC" sz="1200">
                          <a:solidFill>
                            <a:srgbClr val="000000"/>
                          </a:solidFill>
                          <a:latin typeface="Arial"/>
                          <a:ea typeface="Times New Roman"/>
                        </a:rPr>
                        <a:t>5</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0.76</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4819">
                <a:tc>
                  <a:txBody>
                    <a:bodyPr/>
                    <a:lstStyle/>
                    <a:p>
                      <a:pPr algn="ctr">
                        <a:lnSpc>
                          <a:spcPct val="115000"/>
                        </a:lnSpc>
                        <a:spcAft>
                          <a:spcPts val="0"/>
                        </a:spcAft>
                      </a:pPr>
                      <a:r>
                        <a:rPr lang="es-EC" sz="1200">
                          <a:solidFill>
                            <a:srgbClr val="000000"/>
                          </a:solidFill>
                          <a:latin typeface="Arial"/>
                          <a:ea typeface="Times New Roman"/>
                        </a:rPr>
                        <a:t>6</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0.68</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4 Rectángulo"/>
          <p:cNvSpPr/>
          <p:nvPr/>
        </p:nvSpPr>
        <p:spPr>
          <a:xfrm>
            <a:off x="2339752" y="5013176"/>
            <a:ext cx="4572000" cy="461665"/>
          </a:xfrm>
          <a:prstGeom prst="rect">
            <a:avLst/>
          </a:prstGeom>
        </p:spPr>
        <p:txBody>
          <a:bodyPr>
            <a:spAutoFit/>
          </a:bodyPr>
          <a:lstStyle/>
          <a:p>
            <a:pPr algn="ctr"/>
            <a:r>
              <a:rPr lang="es-ES" sz="1200" b="1" i="1" dirty="0" smtClean="0">
                <a:solidFill>
                  <a:prstClr val="black"/>
                </a:solidFill>
              </a:rPr>
              <a:t>Factor de modificación Cg en función del número de elementos por hilera</a:t>
            </a:r>
            <a:endParaRPr lang="es-EC" sz="1200" dirty="0">
              <a:solidFill>
                <a:prstClr val="black"/>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lstStyle/>
          <a:p>
            <a:r>
              <a:rPr lang="es-ES" sz="2000" b="1" dirty="0" smtClean="0"/>
              <a:t>Factor de modificación por simple, doble cizallamiento o excentricidades (CΔ):</a:t>
            </a:r>
          </a:p>
          <a:p>
            <a:endParaRPr lang="es-ES" sz="2000" b="1" dirty="0" smtClean="0"/>
          </a:p>
          <a:p>
            <a:pPr>
              <a:buNone/>
            </a:pPr>
            <a:r>
              <a:rPr lang="es-ES" sz="2000" dirty="0" smtClean="0"/>
              <a:t>	- Este factor es muy común en uniones de madera, y es preferible utilizar uniones con tres elementos ya que su capacidad de carga se eleva</a:t>
            </a:r>
            <a:endParaRPr lang="es-ES" sz="2000" dirty="0"/>
          </a:p>
        </p:txBody>
      </p:sp>
      <p:graphicFrame>
        <p:nvGraphicFramePr>
          <p:cNvPr id="4" name="3 Tabla"/>
          <p:cNvGraphicFramePr>
            <a:graphicFrameLocks noGrp="1"/>
          </p:cNvGraphicFramePr>
          <p:nvPr/>
        </p:nvGraphicFramePr>
        <p:xfrm>
          <a:off x="2627784" y="2852936"/>
          <a:ext cx="4126830" cy="1776209"/>
        </p:xfrm>
        <a:graphic>
          <a:graphicData uri="http://schemas.openxmlformats.org/drawingml/2006/table">
            <a:tbl>
              <a:tblPr/>
              <a:tblGrid>
                <a:gridCol w="3176680"/>
                <a:gridCol w="950150"/>
              </a:tblGrid>
              <a:tr h="268327">
                <a:tc gridSpan="2">
                  <a:txBody>
                    <a:bodyPr/>
                    <a:lstStyle/>
                    <a:p>
                      <a:pPr algn="ctr">
                        <a:lnSpc>
                          <a:spcPct val="115000"/>
                        </a:lnSpc>
                        <a:spcAft>
                          <a:spcPts val="0"/>
                        </a:spcAft>
                      </a:pPr>
                      <a:r>
                        <a:rPr lang="es-EC" sz="1400" b="1" dirty="0">
                          <a:solidFill>
                            <a:srgbClr val="000000"/>
                          </a:solidFill>
                          <a:latin typeface="Arial"/>
                          <a:ea typeface="Times New Roman"/>
                        </a:rPr>
                        <a:t>Factor de modificación para cargas para </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hMerge="1">
                  <a:txBody>
                    <a:bodyPr/>
                    <a:lstStyle/>
                    <a:p>
                      <a:endParaRPr lang="es-EC"/>
                    </a:p>
                  </a:txBody>
                  <a:tcPr/>
                </a:tc>
              </a:tr>
              <a:tr h="268327">
                <a:tc gridSpan="2">
                  <a:txBody>
                    <a:bodyPr/>
                    <a:lstStyle/>
                    <a:p>
                      <a:pPr algn="ctr">
                        <a:lnSpc>
                          <a:spcPct val="115000"/>
                        </a:lnSpc>
                        <a:spcAft>
                          <a:spcPts val="0"/>
                        </a:spcAft>
                      </a:pPr>
                      <a:r>
                        <a:rPr lang="es-EC" sz="1400" b="1" dirty="0">
                          <a:solidFill>
                            <a:srgbClr val="000000"/>
                          </a:solidFill>
                          <a:latin typeface="Arial"/>
                          <a:ea typeface="Times New Roman"/>
                        </a:rPr>
                        <a:t>uniones sometidas a cizallamiento</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C"/>
                    </a:p>
                  </a:txBody>
                  <a:tcPr/>
                </a:tc>
              </a:tr>
              <a:tr h="243050">
                <a:tc>
                  <a:txBody>
                    <a:bodyPr/>
                    <a:lstStyle/>
                    <a:p>
                      <a:pPr>
                        <a:lnSpc>
                          <a:spcPct val="115000"/>
                        </a:lnSpc>
                        <a:spcAft>
                          <a:spcPts val="0"/>
                        </a:spcAft>
                      </a:pPr>
                      <a:r>
                        <a:rPr lang="es-EC" sz="1200" b="1" i="1">
                          <a:solidFill>
                            <a:srgbClr val="000000"/>
                          </a:solidFill>
                          <a:latin typeface="Arial"/>
                          <a:ea typeface="Times New Roman"/>
                        </a:rPr>
                        <a:t>Tipo de cizalle</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i="1">
                          <a:solidFill>
                            <a:srgbClr val="000000"/>
                          </a:solidFill>
                          <a:latin typeface="Arial"/>
                          <a:ea typeface="Times New Roman"/>
                        </a:rPr>
                        <a:t>Factor CΔ</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050">
                <a:tc>
                  <a:txBody>
                    <a:bodyPr/>
                    <a:lstStyle/>
                    <a:p>
                      <a:pPr>
                        <a:lnSpc>
                          <a:spcPct val="115000"/>
                        </a:lnSpc>
                        <a:spcAft>
                          <a:spcPts val="0"/>
                        </a:spcAft>
                      </a:pPr>
                      <a:r>
                        <a:rPr lang="es-EC" sz="1200">
                          <a:solidFill>
                            <a:srgbClr val="000000"/>
                          </a:solidFill>
                          <a:latin typeface="Arial"/>
                          <a:ea typeface="Times New Roman"/>
                        </a:rPr>
                        <a:t>Simple, clavo perpendicular al grano</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050">
                <a:tc>
                  <a:txBody>
                    <a:bodyPr/>
                    <a:lstStyle/>
                    <a:p>
                      <a:pPr>
                        <a:lnSpc>
                          <a:spcPct val="115000"/>
                        </a:lnSpc>
                        <a:spcAft>
                          <a:spcPts val="0"/>
                        </a:spcAft>
                      </a:pPr>
                      <a:r>
                        <a:rPr lang="es-EC" sz="1200">
                          <a:solidFill>
                            <a:srgbClr val="000000"/>
                          </a:solidFill>
                          <a:latin typeface="Arial"/>
                          <a:ea typeface="Times New Roman"/>
                        </a:rPr>
                        <a:t>Simple, clavo paralelo al grano</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0.67</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5202">
                <a:tc>
                  <a:txBody>
                    <a:bodyPr/>
                    <a:lstStyle/>
                    <a:p>
                      <a:pPr>
                        <a:lnSpc>
                          <a:spcPct val="115000"/>
                        </a:lnSpc>
                        <a:spcAft>
                          <a:spcPts val="0"/>
                        </a:spcAft>
                      </a:pPr>
                      <a:r>
                        <a:rPr lang="es-EC" sz="1200">
                          <a:solidFill>
                            <a:srgbClr val="000000"/>
                          </a:solidFill>
                          <a:latin typeface="Arial"/>
                          <a:ea typeface="Times New Roman"/>
                        </a:rPr>
                        <a:t>Doble</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5203">
                <a:tc>
                  <a:txBody>
                    <a:bodyPr/>
                    <a:lstStyle/>
                    <a:p>
                      <a:pPr>
                        <a:lnSpc>
                          <a:spcPct val="115000"/>
                        </a:lnSpc>
                        <a:spcAft>
                          <a:spcPts val="0"/>
                        </a:spcAft>
                      </a:pPr>
                      <a:r>
                        <a:rPr lang="es-EC" sz="1200" b="1" i="1">
                          <a:solidFill>
                            <a:srgbClr val="000000"/>
                          </a:solidFill>
                          <a:latin typeface="Arial"/>
                          <a:ea typeface="Times New Roman"/>
                        </a:rPr>
                        <a:t>Excentricidades</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0.83</a:t>
                      </a:r>
                      <a:endParaRPr lang="es-E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63841" name="Rectangle 1"/>
          <p:cNvSpPr>
            <a:spLocks noChangeArrowheads="1"/>
          </p:cNvSpPr>
          <p:nvPr/>
        </p:nvSpPr>
        <p:spPr bwMode="auto">
          <a:xfrm>
            <a:off x="2200197" y="4722912"/>
            <a:ext cx="474360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S" sz="1200" b="1" i="1" dirty="0" smtClean="0">
                <a:solidFill>
                  <a:prstClr val="black"/>
                </a:solidFill>
                <a:latin typeface="Arial" pitchFamily="34" charset="0"/>
                <a:ea typeface="Times New Roman" pitchFamily="18" charset="0"/>
                <a:cs typeface="Arial" pitchFamily="34" charset="0"/>
              </a:rPr>
              <a:t>Factor de modificación C</a:t>
            </a:r>
            <a:r>
              <a:rPr lang="es-ES" sz="1200" b="1" i="1" dirty="0" smtClean="0">
                <a:solidFill>
                  <a:prstClr val="black"/>
                </a:solidFill>
                <a:ea typeface="Times New Roman" pitchFamily="18" charset="0"/>
                <a:cs typeface="Arial" pitchFamily="34" charset="0"/>
              </a:rPr>
              <a:t>Δ</a:t>
            </a:r>
            <a:r>
              <a:rPr lang="es-ES" sz="1200" b="1" i="1" dirty="0" smtClean="0">
                <a:solidFill>
                  <a:prstClr val="black"/>
                </a:solidFill>
                <a:latin typeface="Arial" pitchFamily="34" charset="0"/>
                <a:ea typeface="Times New Roman" pitchFamily="18" charset="0"/>
                <a:cs typeface="Arial" pitchFamily="34" charset="0"/>
              </a:rPr>
              <a:t> en función de cizallamiento simple </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S" sz="1200" b="1" i="1" dirty="0" smtClean="0">
                <a:solidFill>
                  <a:prstClr val="black"/>
                </a:solidFill>
                <a:latin typeface="Arial" pitchFamily="34" charset="0"/>
                <a:ea typeface="Times New Roman" pitchFamily="18" charset="0"/>
                <a:cs typeface="Arial" pitchFamily="34" charset="0"/>
              </a:rPr>
              <a:t>o doble y Por excentricidades</a:t>
            </a:r>
            <a:endParaRPr lang="es-ES"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lstStyle/>
          <a:p>
            <a:r>
              <a:rPr lang="es-ES" sz="2000" b="1" dirty="0" smtClean="0"/>
              <a:t>Factor de modificación por concentración de tensiones o esfuerzos (C</a:t>
            </a:r>
            <a:r>
              <a:rPr lang="es-ES" sz="1400" b="1" dirty="0" smtClean="0"/>
              <a:t>CT</a:t>
            </a:r>
            <a:r>
              <a:rPr lang="es-ES" sz="2000" b="1" dirty="0" smtClean="0"/>
              <a:t>).</a:t>
            </a:r>
          </a:p>
          <a:p>
            <a:endParaRPr lang="es-ES" sz="2000" b="1" dirty="0" smtClean="0"/>
          </a:p>
          <a:p>
            <a:pPr lvl="1"/>
            <a:r>
              <a:rPr lang="es-ES" sz="2000" dirty="0" smtClean="0"/>
              <a:t>Este factor considera el efecto de concentración de tensiones en regiones traccionadas de la madera con perforaciones, vaciados, entalladuras, lo cual reduce la capacidad admisible de la unión. </a:t>
            </a:r>
          </a:p>
          <a:p>
            <a:pPr lvl="1">
              <a:buNone/>
            </a:pPr>
            <a:endParaRPr lang="es-ES" sz="2000" dirty="0" smtClean="0"/>
          </a:p>
          <a:p>
            <a:pPr lvl="1"/>
            <a:endParaRPr lang="es-ES" sz="2000" dirty="0"/>
          </a:p>
        </p:txBody>
      </p:sp>
      <p:graphicFrame>
        <p:nvGraphicFramePr>
          <p:cNvPr id="4" name="3 Tabla"/>
          <p:cNvGraphicFramePr>
            <a:graphicFrameLocks noGrp="1"/>
          </p:cNvGraphicFramePr>
          <p:nvPr/>
        </p:nvGraphicFramePr>
        <p:xfrm>
          <a:off x="2411760" y="2636912"/>
          <a:ext cx="4536504" cy="1680540"/>
        </p:xfrm>
        <a:graphic>
          <a:graphicData uri="http://schemas.openxmlformats.org/drawingml/2006/table">
            <a:tbl>
              <a:tblPr/>
              <a:tblGrid>
                <a:gridCol w="3287321"/>
                <a:gridCol w="1249183"/>
              </a:tblGrid>
              <a:tr h="295527">
                <a:tc>
                  <a:txBody>
                    <a:bodyPr/>
                    <a:lstStyle/>
                    <a:p>
                      <a:pPr algn="ctr">
                        <a:lnSpc>
                          <a:spcPct val="115000"/>
                        </a:lnSpc>
                        <a:spcAft>
                          <a:spcPts val="0"/>
                        </a:spcAft>
                      </a:pPr>
                      <a:r>
                        <a:rPr lang="es-EC" sz="1400" b="1">
                          <a:solidFill>
                            <a:srgbClr val="000000"/>
                          </a:solidFill>
                          <a:latin typeface="Arial"/>
                          <a:ea typeface="Times New Roman"/>
                        </a:rPr>
                        <a:t>Tipo de perforación</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400" b="1" dirty="0">
                          <a:solidFill>
                            <a:srgbClr val="000000"/>
                          </a:solidFill>
                          <a:latin typeface="Arial"/>
                          <a:ea typeface="Times New Roman"/>
                        </a:rPr>
                        <a:t>Factor Cct</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67687">
                <a:tc>
                  <a:txBody>
                    <a:bodyPr/>
                    <a:lstStyle/>
                    <a:p>
                      <a:pPr algn="ctr">
                        <a:lnSpc>
                          <a:spcPct val="115000"/>
                        </a:lnSpc>
                        <a:spcAft>
                          <a:spcPts val="0"/>
                        </a:spcAft>
                      </a:pPr>
                      <a:r>
                        <a:rPr lang="es-EC" sz="1200">
                          <a:solidFill>
                            <a:srgbClr val="000000"/>
                          </a:solidFill>
                          <a:latin typeface="Arial"/>
                          <a:ea typeface="Times New Roman"/>
                        </a:rPr>
                        <a:t>Perforaciones pequeñas (Clavos)</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0.8</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0880">
                <a:tc>
                  <a:txBody>
                    <a:bodyPr/>
                    <a:lstStyle/>
                    <a:p>
                      <a:pPr algn="ctr">
                        <a:lnSpc>
                          <a:spcPct val="115000"/>
                        </a:lnSpc>
                        <a:spcAft>
                          <a:spcPts val="0"/>
                        </a:spcAft>
                      </a:pPr>
                      <a:r>
                        <a:rPr lang="es-EC" sz="1200">
                          <a:solidFill>
                            <a:srgbClr val="000000"/>
                          </a:solidFill>
                          <a:latin typeface="Arial"/>
                          <a:ea typeface="Times New Roman"/>
                        </a:rPr>
                        <a:t>Perforaciones individuales mayores (pernos)</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0.7</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7687">
                <a:tc>
                  <a:txBody>
                    <a:bodyPr/>
                    <a:lstStyle/>
                    <a:p>
                      <a:pPr algn="ctr">
                        <a:lnSpc>
                          <a:spcPct val="115000"/>
                        </a:lnSpc>
                        <a:spcAft>
                          <a:spcPts val="0"/>
                        </a:spcAft>
                      </a:pPr>
                      <a:r>
                        <a:rPr lang="es-EC" sz="1200">
                          <a:solidFill>
                            <a:srgbClr val="000000"/>
                          </a:solidFill>
                          <a:latin typeface="Arial"/>
                          <a:ea typeface="Times New Roman"/>
                        </a:rPr>
                        <a:t>Conectores de anillo</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0.5</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7687">
                <a:tc>
                  <a:txBody>
                    <a:bodyPr/>
                    <a:lstStyle/>
                    <a:p>
                      <a:pPr algn="ctr">
                        <a:lnSpc>
                          <a:spcPct val="115000"/>
                        </a:lnSpc>
                        <a:spcAft>
                          <a:spcPts val="0"/>
                        </a:spcAft>
                      </a:pPr>
                      <a:r>
                        <a:rPr lang="es-EC" sz="1200">
                          <a:solidFill>
                            <a:srgbClr val="000000"/>
                          </a:solidFill>
                          <a:latin typeface="Arial"/>
                          <a:ea typeface="Times New Roman"/>
                        </a:rPr>
                        <a:t>Ranuras longitudinales: espesor ≤ 5mm</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0.8</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072">
                <a:tc>
                  <a:txBody>
                    <a:bodyPr/>
                    <a:lstStyle/>
                    <a:p>
                      <a:pPr algn="ctr">
                        <a:lnSpc>
                          <a:spcPct val="115000"/>
                        </a:lnSpc>
                        <a:spcAft>
                          <a:spcPts val="0"/>
                        </a:spcAft>
                      </a:pPr>
                      <a:r>
                        <a:rPr lang="es-EC" sz="1200">
                          <a:solidFill>
                            <a:srgbClr val="000000"/>
                          </a:solidFill>
                          <a:latin typeface="Arial"/>
                          <a:ea typeface="Times New Roman"/>
                        </a:rPr>
                        <a:t>Ranuras longitudinales: espesor ≥ 10mm</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0.7</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4 Rectángulo"/>
          <p:cNvSpPr/>
          <p:nvPr/>
        </p:nvSpPr>
        <p:spPr>
          <a:xfrm>
            <a:off x="2411760" y="4509120"/>
            <a:ext cx="4572000" cy="276999"/>
          </a:xfrm>
          <a:prstGeom prst="rect">
            <a:avLst/>
          </a:prstGeom>
        </p:spPr>
        <p:txBody>
          <a:bodyPr>
            <a:spAutoFit/>
          </a:bodyPr>
          <a:lstStyle/>
          <a:p>
            <a:pPr algn="ctr"/>
            <a:r>
              <a:rPr lang="es-ES" sz="1200" b="1" i="1" dirty="0" smtClean="0">
                <a:solidFill>
                  <a:prstClr val="black"/>
                </a:solidFill>
              </a:rPr>
              <a:t>Factor de modificación Cct por concentraciones de esfuerzos</a:t>
            </a:r>
            <a:endParaRPr lang="es-EC" sz="1200" dirty="0">
              <a:solidFill>
                <a:prstClr val="black"/>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lstStyle/>
          <a:p>
            <a:r>
              <a:rPr lang="es-ES" sz="2000" b="1" dirty="0" smtClean="0"/>
              <a:t>Carga de acuerdo a la dirección de la fibra (C</a:t>
            </a:r>
            <a:r>
              <a:rPr lang="el-GR" sz="2000" b="1" dirty="0" smtClean="0"/>
              <a:t>Θ</a:t>
            </a:r>
            <a:r>
              <a:rPr lang="es-ES" sz="2000" b="1" dirty="0" smtClean="0"/>
              <a:t>).</a:t>
            </a:r>
          </a:p>
          <a:p>
            <a:endParaRPr lang="es-ES" sz="2000" b="1" dirty="0" smtClean="0"/>
          </a:p>
          <a:p>
            <a:endParaRPr lang="es-ES" sz="2000" b="1" dirty="0" smtClean="0"/>
          </a:p>
          <a:p>
            <a:endParaRPr lang="es-ES" sz="2000" b="1" dirty="0" smtClean="0"/>
          </a:p>
          <a:p>
            <a:endParaRPr lang="es-ES" sz="2000" b="1" dirty="0" smtClean="0"/>
          </a:p>
          <a:p>
            <a:endParaRPr lang="es-ES" sz="2000" b="1" dirty="0" smtClean="0"/>
          </a:p>
          <a:p>
            <a:endParaRPr lang="es-ES" sz="2000" b="1" dirty="0" smtClean="0"/>
          </a:p>
          <a:p>
            <a:endParaRPr lang="es-ES" sz="2000" b="1" dirty="0" smtClean="0"/>
          </a:p>
          <a:p>
            <a:pPr>
              <a:buNone/>
            </a:pPr>
            <a:endParaRPr lang="es-ES" sz="2000" b="1" dirty="0" smtClean="0"/>
          </a:p>
          <a:p>
            <a:pPr lvl="1" algn="just"/>
            <a:r>
              <a:rPr lang="es-ES" sz="2000" dirty="0" smtClean="0"/>
              <a:t>la carga del miembro B ejerce un  esfuerzo de compresión sobre el miembro A, en una superficie inclinada con respecto a la fibra.</a:t>
            </a:r>
          </a:p>
          <a:p>
            <a:pPr lvl="1" algn="just">
              <a:buNone/>
            </a:pPr>
            <a:endParaRPr lang="es-ES" sz="2000" dirty="0" smtClean="0"/>
          </a:p>
          <a:p>
            <a:pPr lvl="1" algn="just"/>
            <a:r>
              <a:rPr lang="es-ES" sz="2000" dirty="0" smtClean="0"/>
              <a:t>Para determinar este factor es necesario conocer los esfuerzos admisibles de la madera en la dirección paralela a la fibra, y perpendicular a  esta.</a:t>
            </a:r>
            <a:endParaRPr lang="es-ES" sz="2400" dirty="0" smtClean="0"/>
          </a:p>
          <a:p>
            <a:endParaRPr lang="es-ES" sz="2000" b="1" dirty="0" smtClean="0"/>
          </a:p>
          <a:p>
            <a:pPr lvl="1"/>
            <a:endParaRPr lang="es-EC" sz="2000" dirty="0"/>
          </a:p>
        </p:txBody>
      </p:sp>
      <p:pic>
        <p:nvPicPr>
          <p:cNvPr id="4" name="3 Imagen"/>
          <p:cNvPicPr/>
          <p:nvPr/>
        </p:nvPicPr>
        <p:blipFill>
          <a:blip r:embed="rId3" cstate="print"/>
          <a:srcRect l="1432" t="11323" r="1949" b="4101"/>
          <a:stretch>
            <a:fillRect/>
          </a:stretch>
        </p:blipFill>
        <p:spPr bwMode="auto">
          <a:xfrm>
            <a:off x="2267744" y="1268760"/>
            <a:ext cx="4464496" cy="2088232"/>
          </a:xfrm>
          <a:prstGeom prst="rect">
            <a:avLst/>
          </a:prstGeom>
          <a:noFill/>
          <a:ln w="9525">
            <a:noFill/>
            <a:miter lim="800000"/>
            <a:headEnd/>
            <a:tailEnd/>
          </a:ln>
        </p:spPr>
      </p:pic>
      <p:sp>
        <p:nvSpPr>
          <p:cNvPr id="5" name="4 Rectángulo"/>
          <p:cNvSpPr/>
          <p:nvPr/>
        </p:nvSpPr>
        <p:spPr>
          <a:xfrm>
            <a:off x="2267744" y="3429000"/>
            <a:ext cx="4572000" cy="276999"/>
          </a:xfrm>
          <a:prstGeom prst="rect">
            <a:avLst/>
          </a:prstGeom>
        </p:spPr>
        <p:txBody>
          <a:bodyPr>
            <a:spAutoFit/>
          </a:bodyPr>
          <a:lstStyle/>
          <a:p>
            <a:r>
              <a:rPr lang="es-ES" sz="1200" b="1" i="1" dirty="0" smtClean="0">
                <a:solidFill>
                  <a:prstClr val="black"/>
                </a:solidFill>
              </a:rPr>
              <a:t>Generación del esfuerzo oblicuo a la fibra en miembros de madera</a:t>
            </a:r>
            <a:endParaRPr lang="es-EC" sz="1200" dirty="0">
              <a:solidFill>
                <a:prstClr val="black"/>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lstStyle/>
          <a:p>
            <a:pPr algn="just">
              <a:buNone/>
            </a:pPr>
            <a:r>
              <a:rPr lang="es-ES" sz="2000" dirty="0" smtClean="0"/>
              <a:t>	- Una manera muy simplificada para determinar dicho factor es con el uso  de la ecuación  de Hankinson:</a:t>
            </a:r>
          </a:p>
          <a:p>
            <a:pPr algn="just">
              <a:buNone/>
            </a:pPr>
            <a:endParaRPr lang="es-ES" sz="2000" dirty="0" smtClean="0"/>
          </a:p>
          <a:p>
            <a:pPr algn="just">
              <a:buNone/>
            </a:pPr>
            <a:endParaRPr lang="es-ES" sz="2000" dirty="0" smtClean="0"/>
          </a:p>
          <a:p>
            <a:pPr algn="just">
              <a:buNone/>
            </a:pPr>
            <a:endParaRPr lang="es-ES" sz="2000" dirty="0" smtClean="0"/>
          </a:p>
          <a:p>
            <a:pPr algn="just">
              <a:buNone/>
            </a:pPr>
            <a:r>
              <a:rPr lang="es-ES" sz="2000" dirty="0" smtClean="0"/>
              <a:t>	Donde:</a:t>
            </a:r>
          </a:p>
          <a:p>
            <a:pPr algn="just">
              <a:buNone/>
            </a:pPr>
            <a:r>
              <a:rPr lang="es-ES" sz="2000" dirty="0" smtClean="0"/>
              <a:t> 	Ѳ=ángulo de inclinación en respecto a la fibra</a:t>
            </a:r>
          </a:p>
          <a:p>
            <a:pPr algn="just">
              <a:buNone/>
            </a:pPr>
            <a:r>
              <a:rPr lang="es-ES" sz="2000" dirty="0" smtClean="0"/>
              <a:t>	P = carga o esfuerzo paralelo a la fibra</a:t>
            </a:r>
          </a:p>
          <a:p>
            <a:pPr algn="just">
              <a:buNone/>
            </a:pPr>
            <a:r>
              <a:rPr lang="es-ES" sz="2000" dirty="0" smtClean="0"/>
              <a:t>	Q=a la carga o esfuerzo perpendicular a la fibra, y</a:t>
            </a:r>
          </a:p>
          <a:p>
            <a:pPr algn="just">
              <a:buNone/>
            </a:pPr>
            <a:r>
              <a:rPr lang="es-ES" sz="2000" dirty="0" smtClean="0"/>
              <a:t> 	C</a:t>
            </a:r>
            <a:r>
              <a:rPr lang="el-GR" sz="2000" dirty="0" smtClean="0"/>
              <a:t>Θ</a:t>
            </a:r>
            <a:r>
              <a:rPr lang="en-US" sz="2000" dirty="0" smtClean="0"/>
              <a:t>=</a:t>
            </a:r>
            <a:r>
              <a:rPr lang="es-ES" sz="2000" dirty="0" smtClean="0"/>
              <a:t>carga o esfuerzo al ángulo de inclinación Ѳ</a:t>
            </a:r>
          </a:p>
          <a:p>
            <a:pPr algn="just">
              <a:buNone/>
            </a:pPr>
            <a:endParaRPr lang="es-ES" sz="2000" dirty="0" smtClean="0"/>
          </a:p>
          <a:p>
            <a:pPr algn="just">
              <a:buNone/>
            </a:pPr>
            <a:endParaRPr lang="es-EC" sz="2000" dirty="0"/>
          </a:p>
        </p:txBody>
      </p:sp>
      <p:sp>
        <p:nvSpPr>
          <p:cNvPr id="160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1607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15816" y="1772816"/>
            <a:ext cx="2614444" cy="57606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2636912"/>
            <a:ext cx="8229600" cy="1143000"/>
          </a:xfrm>
        </p:spPr>
        <p:txBody>
          <a:bodyPr/>
          <a:lstStyle/>
          <a:p>
            <a:r>
              <a:rPr lang="es-EC" b="1" dirty="0" smtClean="0"/>
              <a:t>COMPOSICION DE LA MADERA</a:t>
            </a:r>
            <a:endParaRPr lang="es-EC"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bwMode="auto">
          <a:xfrm>
            <a:off x="611560" y="220486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C" sz="4400" b="1" dirty="0">
                <a:solidFill>
                  <a:prstClr val="black"/>
                </a:solidFill>
              </a:rPr>
              <a:t>5) </a:t>
            </a:r>
            <a:r>
              <a:rPr lang="es-ES" sz="4400" b="1" dirty="0">
                <a:solidFill>
                  <a:prstClr val="black"/>
                </a:solidFill>
                <a:latin typeface="Arial" charset="0"/>
              </a:rPr>
              <a:t>ENSAYOS EN UNIONES CLAVADAS Y EMPERNADAS</a:t>
            </a:r>
            <a:endParaRPr lang="es-EC" sz="4400" b="1" dirty="0">
              <a:solidFill>
                <a:prstClr val="black"/>
              </a:solidFill>
              <a:latin typeface="Arial" charset="0"/>
            </a:endParaRPr>
          </a:p>
          <a:p>
            <a:pPr algn="ctr" fontAlgn="base">
              <a:spcBef>
                <a:spcPct val="0"/>
              </a:spcBef>
              <a:spcAft>
                <a:spcPct val="0"/>
              </a:spcAft>
            </a:pPr>
            <a:endParaRPr lang="es-EC" sz="4400" b="1" dirty="0">
              <a:solidFill>
                <a:prstClr val="black"/>
              </a:solidFill>
            </a:endParaRPr>
          </a:p>
        </p:txBody>
      </p:sp>
      <p:sp>
        <p:nvSpPr>
          <p:cNvPr id="204801" name="Rectangle 1"/>
          <p:cNvSpPr>
            <a:spLocks noChangeArrowheads="1"/>
          </p:cNvSpPr>
          <p:nvPr/>
        </p:nvSpPr>
        <p:spPr bwMode="auto">
          <a:xfrm>
            <a:off x="971600" y="3532800"/>
            <a:ext cx="71287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2000" dirty="0">
                <a:solidFill>
                  <a:prstClr val="black"/>
                </a:solidFill>
                <a:latin typeface="Arial" pitchFamily="34" charset="0"/>
                <a:ea typeface="Times New Roman" pitchFamily="18" charset="0"/>
                <a:cs typeface="Arial" pitchFamily="34" charset="0"/>
              </a:rPr>
              <a:t>Todos los ensayos realizados en este Capítulo corresponde a las maderas: Guayacán Pechiche, Eucalipto Globulus y Fernansánchez. Puede provocarse alguna confusión, por ejemplo en el país existen dos clases de eucalipto la que se produce en la Sierra que es la presentada en esta tesis y la de la Costa.</a:t>
            </a:r>
            <a:endParaRPr lang="es-ES" sz="20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332656"/>
            <a:ext cx="8229600" cy="1143000"/>
          </a:xfrm>
        </p:spPr>
        <p:txBody>
          <a:bodyPr/>
          <a:lstStyle/>
          <a:p>
            <a:r>
              <a:rPr lang="es-EC" sz="4000" b="1" dirty="0" smtClean="0"/>
              <a:t>5.1) CONTENIDO DE HUMEDAD (ASTM D4442)</a:t>
            </a:r>
            <a:endParaRPr lang="es-EC" sz="4000" b="1" dirty="0"/>
          </a:p>
        </p:txBody>
      </p:sp>
      <p:sp>
        <p:nvSpPr>
          <p:cNvPr id="3" name="2 Marcador de contenido"/>
          <p:cNvSpPr>
            <a:spLocks noGrp="1"/>
          </p:cNvSpPr>
          <p:nvPr>
            <p:ph idx="1"/>
          </p:nvPr>
        </p:nvSpPr>
        <p:spPr>
          <a:xfrm>
            <a:off x="2339752" y="1844824"/>
            <a:ext cx="6408712" cy="4525963"/>
          </a:xfrm>
        </p:spPr>
        <p:txBody>
          <a:bodyPr>
            <a:normAutofit lnSpcReduction="10000"/>
          </a:bodyPr>
          <a:lstStyle/>
          <a:p>
            <a:r>
              <a:rPr lang="es-ES" dirty="0" smtClean="0"/>
              <a:t>Antes de iniciar con los </a:t>
            </a:r>
            <a:r>
              <a:rPr lang="es-ES" dirty="0" smtClean="0"/>
              <a:t>ensayos </a:t>
            </a:r>
            <a:r>
              <a:rPr lang="es-ES" dirty="0" smtClean="0"/>
              <a:t>de compresión en uniones </a:t>
            </a:r>
            <a:r>
              <a:rPr lang="es-ES" dirty="0" smtClean="0"/>
              <a:t>clavadas </a:t>
            </a:r>
            <a:r>
              <a:rPr lang="es-ES" dirty="0" smtClean="0"/>
              <a:t>y empernadas, es muy importante determinar </a:t>
            </a:r>
            <a:r>
              <a:rPr lang="es-ES" dirty="0" smtClean="0"/>
              <a:t>el contenido </a:t>
            </a:r>
            <a:r>
              <a:rPr lang="es-ES" dirty="0" smtClean="0"/>
              <a:t>de humedad de las probetas a ensayar, ya que este valor de humedad se interpola y es utilizado para determinar capacidad admisible de las uniones en estado verde (H=30%). </a:t>
            </a:r>
            <a:endParaRPr lang="es-EC" dirty="0" smtClean="0"/>
          </a:p>
          <a:p>
            <a:pPr>
              <a:buNone/>
            </a:pPr>
            <a:endParaRPr lang="es-ES"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C" dirty="0" smtClean="0"/>
              <a:t/>
            </a:r>
            <a:br>
              <a:rPr lang="es-EC" dirty="0" smtClean="0"/>
            </a:br>
            <a:r>
              <a:rPr lang="es-EC" b="1" dirty="0" smtClean="0"/>
              <a:t>5.1.1. Objetivo</a:t>
            </a:r>
            <a:r>
              <a:rPr lang="es-EC" dirty="0" smtClean="0"/>
              <a:t/>
            </a:r>
            <a:br>
              <a:rPr lang="es-EC" dirty="0" smtClean="0"/>
            </a:br>
            <a:endParaRPr lang="es-EC" dirty="0"/>
          </a:p>
        </p:txBody>
      </p:sp>
      <p:sp>
        <p:nvSpPr>
          <p:cNvPr id="3" name="2 Marcador de contenido"/>
          <p:cNvSpPr>
            <a:spLocks noGrp="1"/>
          </p:cNvSpPr>
          <p:nvPr>
            <p:ph idx="1"/>
          </p:nvPr>
        </p:nvSpPr>
        <p:spPr>
          <a:xfrm>
            <a:off x="457200" y="1196752"/>
            <a:ext cx="8229600" cy="4929411"/>
          </a:xfrm>
        </p:spPr>
        <p:txBody>
          <a:bodyPr/>
          <a:lstStyle/>
          <a:p>
            <a:r>
              <a:rPr lang="es-ES" dirty="0" smtClean="0"/>
              <a:t>Determinar la masa de agua en porcentaje, después de secar las probetas al horno a masa constante para las maderas: Guayacán Pechice, Eucalipto Globulus y Fernansánchez.</a:t>
            </a:r>
            <a:endParaRPr lang="es-EC" dirty="0" smtClean="0"/>
          </a:p>
          <a:p>
            <a:endParaRPr lang="es-EC"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a:xfrm>
            <a:off x="457200" y="274638"/>
            <a:ext cx="8229600" cy="850106"/>
          </a:xfrm>
        </p:spPr>
        <p:txBody>
          <a:bodyPr/>
          <a:lstStyle/>
          <a:p>
            <a:r>
              <a:rPr lang="es-EC" dirty="0" smtClean="0"/>
              <a:t/>
            </a:r>
            <a:br>
              <a:rPr lang="es-EC" dirty="0" smtClean="0"/>
            </a:br>
            <a:r>
              <a:rPr lang="es-EC" b="1" dirty="0" smtClean="0"/>
              <a:t>5.1.2. Equipo</a:t>
            </a:r>
            <a:r>
              <a:rPr lang="es-EC" dirty="0" smtClean="0"/>
              <a:t/>
            </a:r>
            <a:br>
              <a:rPr lang="es-EC" dirty="0" smtClean="0"/>
            </a:br>
            <a:endParaRPr lang="es-EC" dirty="0"/>
          </a:p>
        </p:txBody>
      </p:sp>
      <p:sp>
        <p:nvSpPr>
          <p:cNvPr id="7" name="6 Marcador de contenido"/>
          <p:cNvSpPr>
            <a:spLocks noGrp="1"/>
          </p:cNvSpPr>
          <p:nvPr>
            <p:ph idx="1"/>
          </p:nvPr>
        </p:nvSpPr>
        <p:spPr/>
        <p:txBody>
          <a:bodyPr/>
          <a:lstStyle/>
          <a:p>
            <a:pPr>
              <a:buNone/>
            </a:pPr>
            <a:r>
              <a:rPr lang="es-EC" b="1" dirty="0" smtClean="0"/>
              <a:t>Horno</a:t>
            </a:r>
          </a:p>
          <a:p>
            <a:r>
              <a:rPr lang="es-ES" dirty="0" smtClean="0"/>
              <a:t>Se requiere un horno que pueda mantener una temperatura de 103±2°C durante todo el secado.</a:t>
            </a:r>
          </a:p>
          <a:p>
            <a:pPr>
              <a:buNone/>
            </a:pPr>
            <a:endParaRPr lang="es-EC" dirty="0"/>
          </a:p>
        </p:txBody>
      </p:sp>
      <p:pic>
        <p:nvPicPr>
          <p:cNvPr id="8" name="7 Imagen" descr="C:\Users\Alejo\Documents\DOCUMENTOS\TESIS\ENSAYOS DE LABORATORIO\FOTOS Y VIDEOS\FOTOS\DSC02422.JPG"/>
          <p:cNvPicPr/>
          <p:nvPr/>
        </p:nvPicPr>
        <p:blipFill>
          <a:blip r:embed="rId3" cstate="print"/>
          <a:srcRect l="27128" t="4814" r="19264" b="16511"/>
          <a:stretch>
            <a:fillRect/>
          </a:stretch>
        </p:blipFill>
        <p:spPr bwMode="auto">
          <a:xfrm rot="16200000">
            <a:off x="2736758" y="3464044"/>
            <a:ext cx="2975450" cy="24733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6 Marcador de contenido"/>
          <p:cNvSpPr>
            <a:spLocks noGrp="1"/>
          </p:cNvSpPr>
          <p:nvPr>
            <p:ph idx="1"/>
          </p:nvPr>
        </p:nvSpPr>
        <p:spPr>
          <a:xfrm>
            <a:off x="457200" y="332656"/>
            <a:ext cx="8229600" cy="5793507"/>
          </a:xfrm>
        </p:spPr>
        <p:txBody>
          <a:bodyPr/>
          <a:lstStyle/>
          <a:p>
            <a:pPr>
              <a:buNone/>
            </a:pPr>
            <a:r>
              <a:rPr lang="es-EC" b="1" dirty="0" smtClean="0"/>
              <a:t>Balanza</a:t>
            </a:r>
          </a:p>
          <a:p>
            <a:r>
              <a:rPr lang="es-ES" dirty="0" smtClean="0"/>
              <a:t>La balanza utilizada debe ser de una precisión de 0.1g</a:t>
            </a:r>
            <a:endParaRPr lang="es-EC" dirty="0"/>
          </a:p>
        </p:txBody>
      </p:sp>
      <p:pic>
        <p:nvPicPr>
          <p:cNvPr id="10" name="9 Imagen" descr="C:\Users\Alejo\Documents\DOCUMENTOS\TESIS\ENSAYOS DE LABORATORIO\FOTOS Y VIDEOS\FOTOS\DSC02411.JPG"/>
          <p:cNvPicPr/>
          <p:nvPr/>
        </p:nvPicPr>
        <p:blipFill>
          <a:blip r:embed="rId3" cstate="print"/>
          <a:srcRect l="21687" t="18067" r="18074" b="4681"/>
          <a:stretch>
            <a:fillRect/>
          </a:stretch>
        </p:blipFill>
        <p:spPr bwMode="auto">
          <a:xfrm>
            <a:off x="3427374" y="2601371"/>
            <a:ext cx="2944826" cy="269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sz="4000" b="1" dirty="0" smtClean="0"/>
              <a:t>5.1.3) Acondicionamiento de las probetas</a:t>
            </a:r>
            <a:endParaRPr lang="es-EC" sz="4000" b="1" dirty="0"/>
          </a:p>
        </p:txBody>
      </p:sp>
      <p:sp>
        <p:nvSpPr>
          <p:cNvPr id="6" name="5 Marcador de contenido"/>
          <p:cNvSpPr>
            <a:spLocks noGrp="1"/>
          </p:cNvSpPr>
          <p:nvPr>
            <p:ph idx="1"/>
          </p:nvPr>
        </p:nvSpPr>
        <p:spPr/>
        <p:txBody>
          <a:bodyPr/>
          <a:lstStyle/>
          <a:p>
            <a:pPr algn="just"/>
            <a:r>
              <a:rPr lang="es-ES" dirty="0" smtClean="0"/>
              <a:t>Después de la realización de las pruebas mecánicas, inmediatamente se debe determinar el contenido de humedad. Las piezas ensayadas deben ser tomadas cerca del lugar de falla de las probetas y almacenadas en un ambiente en el cual el contenido de humedad permanezca sin cambios.</a:t>
            </a:r>
            <a:endParaRPr lang="es-EC"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5.1.4) Procedimiento</a:t>
            </a:r>
            <a:endParaRPr lang="es-EC" dirty="0"/>
          </a:p>
        </p:txBody>
      </p:sp>
      <p:sp>
        <p:nvSpPr>
          <p:cNvPr id="6" name="5 Marcador de contenido"/>
          <p:cNvSpPr>
            <a:spLocks noGrp="1"/>
          </p:cNvSpPr>
          <p:nvPr>
            <p:ph idx="1"/>
          </p:nvPr>
        </p:nvSpPr>
        <p:spPr/>
        <p:txBody>
          <a:bodyPr/>
          <a:lstStyle/>
          <a:p>
            <a:r>
              <a:rPr lang="es-ES" dirty="0" smtClean="0"/>
              <a:t>Las probetas deben ser pesadas con una precisión de 0.1g y luego deben ser colocadas dentro del horno. </a:t>
            </a:r>
            <a:endParaRPr lang="es-EC" dirty="0" smtClean="0"/>
          </a:p>
          <a:p>
            <a:endParaRPr lang="es-EC" dirty="0"/>
          </a:p>
        </p:txBody>
      </p:sp>
      <p:pic>
        <p:nvPicPr>
          <p:cNvPr id="4" name="3 Imagen" descr="C:\Users\Alejo\Documents\DOCUMENTOS\TESIS\ENSAYOS DE LABORATORIO\FOTOS Y VIDEOS\FOTOS\DSC02412.JPG"/>
          <p:cNvPicPr/>
          <p:nvPr/>
        </p:nvPicPr>
        <p:blipFill>
          <a:blip r:embed="rId3" cstate="print"/>
          <a:srcRect t="7865"/>
          <a:stretch>
            <a:fillRect/>
          </a:stretch>
        </p:blipFill>
        <p:spPr bwMode="auto">
          <a:xfrm>
            <a:off x="1907704" y="3140968"/>
            <a:ext cx="5904656"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57200" y="404664"/>
            <a:ext cx="8229600" cy="5721499"/>
          </a:xfrm>
        </p:spPr>
        <p:txBody>
          <a:bodyPr/>
          <a:lstStyle/>
          <a:p>
            <a:pPr algn="just"/>
            <a:r>
              <a:rPr lang="es-ES" dirty="0" smtClean="0"/>
              <a:t>Se determina que la muestra ya se encuentra seca cuando la pérdida de la masa en un intervalo de 3 horas es igual o menor 0.2g.</a:t>
            </a:r>
          </a:p>
          <a:p>
            <a:pPr algn="just"/>
            <a:endParaRPr lang="es-ES" dirty="0" smtClean="0"/>
          </a:p>
          <a:p>
            <a:pPr algn="just"/>
            <a:r>
              <a:rPr lang="es-ES" dirty="0" smtClean="0"/>
              <a:t>Para calcular el contenido de humedad se emplea la siguiente expresión.</a:t>
            </a:r>
            <a:endParaRPr lang="es-EC" dirty="0"/>
          </a:p>
        </p:txBody>
      </p:sp>
      <p:sp>
        <p:nvSpPr>
          <p:cNvPr id="260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a:solidFill>
                <a:prstClr val="black"/>
              </a:solidFill>
              <a:latin typeface="Arial" charset="0"/>
            </a:endParaRPr>
          </a:p>
        </p:txBody>
      </p:sp>
      <p:pic>
        <p:nvPicPr>
          <p:cNvPr id="260099" name="Picture 3"/>
          <p:cNvPicPr>
            <a:picLocks noChangeAspect="1" noChangeArrowheads="1"/>
          </p:cNvPicPr>
          <p:nvPr/>
        </p:nvPicPr>
        <p:blipFill>
          <a:blip r:embed="rId3" cstate="print"/>
          <a:srcRect/>
          <a:stretch>
            <a:fillRect/>
          </a:stretch>
        </p:blipFill>
        <p:spPr bwMode="auto">
          <a:xfrm>
            <a:off x="971600" y="4005064"/>
            <a:ext cx="2466975" cy="1104900"/>
          </a:xfrm>
          <a:prstGeom prst="rect">
            <a:avLst/>
          </a:prstGeom>
          <a:noFill/>
          <a:ln w="9525">
            <a:noFill/>
            <a:miter lim="800000"/>
            <a:headEnd/>
            <a:tailEnd/>
          </a:ln>
        </p:spPr>
      </p:pic>
      <p:sp>
        <p:nvSpPr>
          <p:cNvPr id="260101" name="Rectangle 5"/>
          <p:cNvSpPr>
            <a:spLocks noChangeArrowheads="1"/>
          </p:cNvSpPr>
          <p:nvPr/>
        </p:nvSpPr>
        <p:spPr bwMode="auto">
          <a:xfrm>
            <a:off x="3923928" y="4077072"/>
            <a:ext cx="331236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C" sz="2000" b="1" i="1" dirty="0">
                <a:solidFill>
                  <a:prstClr val="black"/>
                </a:solidFill>
                <a:latin typeface="Arial" pitchFamily="34" charset="0"/>
                <a:ea typeface="Times New Roman" pitchFamily="18" charset="0"/>
                <a:cs typeface="Arial" pitchFamily="34" charset="0"/>
              </a:rPr>
              <a:t>Donde:</a:t>
            </a:r>
            <a:endParaRPr lang="es-EC" sz="2000" dirty="0">
              <a:solidFill>
                <a:prstClr val="black"/>
              </a:solidFill>
              <a:latin typeface="Arial" pitchFamily="34" charset="0"/>
              <a:cs typeface="Arial" pitchFamily="34" charset="0"/>
            </a:endParaRPr>
          </a:p>
          <a:p>
            <a:pPr eaLnBrk="0" fontAlgn="base" hangingPunct="0">
              <a:spcBef>
                <a:spcPct val="0"/>
              </a:spcBef>
              <a:spcAft>
                <a:spcPct val="0"/>
              </a:spcAft>
            </a:pPr>
            <a:r>
              <a:rPr lang="es-EC" sz="2000" dirty="0">
                <a:solidFill>
                  <a:prstClr val="black"/>
                </a:solidFill>
                <a:latin typeface="Arial" pitchFamily="34" charset="0"/>
                <a:ea typeface="Times New Roman" pitchFamily="18" charset="0"/>
                <a:cs typeface="Arial" pitchFamily="34" charset="0"/>
              </a:rPr>
              <a:t>A= masa original, (g)</a:t>
            </a:r>
            <a:endParaRPr lang="es-EC" sz="2000" dirty="0">
              <a:solidFill>
                <a:prstClr val="black"/>
              </a:solidFill>
              <a:latin typeface="Arial" pitchFamily="34" charset="0"/>
              <a:cs typeface="Arial" pitchFamily="34" charset="0"/>
            </a:endParaRPr>
          </a:p>
          <a:p>
            <a:pPr eaLnBrk="0" fontAlgn="base" hangingPunct="0">
              <a:spcBef>
                <a:spcPct val="0"/>
              </a:spcBef>
              <a:spcAft>
                <a:spcPct val="0"/>
              </a:spcAft>
            </a:pPr>
            <a:r>
              <a:rPr lang="es-EC" sz="2000" dirty="0">
                <a:solidFill>
                  <a:prstClr val="black"/>
                </a:solidFill>
                <a:latin typeface="Arial" pitchFamily="34" charset="0"/>
                <a:ea typeface="Times New Roman" pitchFamily="18" charset="0"/>
                <a:cs typeface="Arial" pitchFamily="34" charset="0"/>
              </a:rPr>
              <a:t>B= masa seca al horno, (g)</a:t>
            </a:r>
            <a:endParaRPr lang="es-EC" sz="20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C" dirty="0"/>
          </a:p>
        </p:txBody>
      </p:sp>
      <p:sp>
        <p:nvSpPr>
          <p:cNvPr id="6" name="5 Marcador de contenido"/>
          <p:cNvSpPr>
            <a:spLocks noGrp="1"/>
          </p:cNvSpPr>
          <p:nvPr>
            <p:ph idx="1"/>
          </p:nvPr>
        </p:nvSpPr>
        <p:spPr/>
        <p:txBody>
          <a:bodyPr/>
          <a:lstStyle/>
          <a:p>
            <a:r>
              <a:rPr lang="es-EC" dirty="0" smtClean="0"/>
              <a:t>Se realizaron alrededor de 400 ensayos de contenido de humedad, el resumen de resultados se presenta a continuación:</a:t>
            </a:r>
            <a:endParaRPr lang="es-EC" dirty="0"/>
          </a:p>
        </p:txBody>
      </p:sp>
      <p:graphicFrame>
        <p:nvGraphicFramePr>
          <p:cNvPr id="4" name="3 Tabla"/>
          <p:cNvGraphicFramePr>
            <a:graphicFrameLocks noGrp="1"/>
          </p:cNvGraphicFramePr>
          <p:nvPr/>
        </p:nvGraphicFramePr>
        <p:xfrm>
          <a:off x="2051720" y="3573016"/>
          <a:ext cx="4680520" cy="1402080"/>
        </p:xfrm>
        <a:graphic>
          <a:graphicData uri="http://schemas.openxmlformats.org/drawingml/2006/table">
            <a:tbl>
              <a:tblPr/>
              <a:tblGrid>
                <a:gridCol w="2431779"/>
                <a:gridCol w="2248741"/>
              </a:tblGrid>
              <a:tr h="0">
                <a:tc>
                  <a:txBody>
                    <a:bodyPr/>
                    <a:lstStyle/>
                    <a:p>
                      <a:pPr algn="ctr">
                        <a:lnSpc>
                          <a:spcPct val="115000"/>
                        </a:lnSpc>
                        <a:spcAft>
                          <a:spcPts val="0"/>
                        </a:spcAft>
                      </a:pPr>
                      <a:r>
                        <a:rPr lang="es-EC" sz="2000" b="1" dirty="0">
                          <a:solidFill>
                            <a:srgbClr val="000000"/>
                          </a:solidFill>
                          <a:latin typeface="Arial"/>
                          <a:ea typeface="Times New Roman"/>
                        </a:rPr>
                        <a:t>MADERA</a:t>
                      </a:r>
                      <a:endParaRPr lang="es-EC"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2000" b="1">
                          <a:solidFill>
                            <a:srgbClr val="000000"/>
                          </a:solidFill>
                          <a:latin typeface="Arial"/>
                          <a:ea typeface="Times New Roman"/>
                        </a:rPr>
                        <a:t>% PROMEDIO H</a:t>
                      </a:r>
                      <a:endParaRPr lang="es-EC" sz="20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r h="190500">
                <a:tc>
                  <a:txBody>
                    <a:bodyPr/>
                    <a:lstStyle/>
                    <a:p>
                      <a:pPr algn="ctr">
                        <a:lnSpc>
                          <a:spcPct val="115000"/>
                        </a:lnSpc>
                        <a:spcAft>
                          <a:spcPts val="0"/>
                        </a:spcAft>
                      </a:pPr>
                      <a:r>
                        <a:rPr lang="es-EC" sz="2000" dirty="0">
                          <a:solidFill>
                            <a:srgbClr val="000000"/>
                          </a:solidFill>
                          <a:latin typeface="Arial"/>
                          <a:ea typeface="Times New Roman"/>
                        </a:rPr>
                        <a:t>Guayacán</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rPr>
                        <a:t>16.00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2000">
                          <a:solidFill>
                            <a:srgbClr val="000000"/>
                          </a:solidFill>
                          <a:latin typeface="Arial"/>
                          <a:ea typeface="Times New Roman"/>
                        </a:rPr>
                        <a:t>Eucalipto</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25.00</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15000"/>
                        </a:lnSpc>
                        <a:spcAft>
                          <a:spcPts val="0"/>
                        </a:spcAft>
                      </a:pPr>
                      <a:r>
                        <a:rPr lang="es-EC" sz="2000">
                          <a:solidFill>
                            <a:srgbClr val="000000"/>
                          </a:solidFill>
                          <a:latin typeface="Arial"/>
                          <a:ea typeface="Times New Roman"/>
                        </a:rPr>
                        <a:t>Fernansánchez</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16.00</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60648"/>
            <a:ext cx="8229600" cy="1143000"/>
          </a:xfrm>
        </p:spPr>
        <p:txBody>
          <a:bodyPr/>
          <a:lstStyle/>
          <a:p>
            <a:r>
              <a:rPr lang="es-EC" sz="4000" b="1" dirty="0" smtClean="0"/>
              <a:t>5.2) ACONDICIONAMIENTO DE MUESTRAS</a:t>
            </a:r>
            <a:endParaRPr lang="es-EC" sz="4000" b="1" dirty="0"/>
          </a:p>
        </p:txBody>
      </p:sp>
      <p:pic>
        <p:nvPicPr>
          <p:cNvPr id="5" name="4 Imagen" descr="C:\Users\Alejo\Documents\DOCUMENTOS\TESIS\ENSAYOS DE LABORATORIO\FOTOS Y VIDEOS\FOTOS\DSC02410.JPG"/>
          <p:cNvPicPr/>
          <p:nvPr/>
        </p:nvPicPr>
        <p:blipFill>
          <a:blip r:embed="rId2" cstate="print">
            <a:lum contrast="20000"/>
          </a:blip>
          <a:srcRect l="28434" t="13386" r="25226" b="22854"/>
          <a:stretch>
            <a:fillRect/>
          </a:stretch>
        </p:blipFill>
        <p:spPr bwMode="auto">
          <a:xfrm>
            <a:off x="2555776" y="1844824"/>
            <a:ext cx="4752528" cy="4032448"/>
          </a:xfrm>
          <a:prstGeom prst="rect">
            <a:avLst/>
          </a:prstGeom>
          <a:noFill/>
          <a:ln w="9525">
            <a:noFill/>
            <a:miter lim="800000"/>
            <a:headEnd/>
            <a:tailEnd/>
          </a:ln>
        </p:spPr>
      </p:pic>
      <p:sp>
        <p:nvSpPr>
          <p:cNvPr id="1025" name="Rectangle 1"/>
          <p:cNvSpPr>
            <a:spLocks noChangeArrowheads="1"/>
          </p:cNvSpPr>
          <p:nvPr/>
        </p:nvSpPr>
        <p:spPr bwMode="auto">
          <a:xfrm>
            <a:off x="2051720" y="5949280"/>
            <a:ext cx="622818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b="1" i="1" dirty="0">
                <a:solidFill>
                  <a:prstClr val="black"/>
                </a:solidFill>
                <a:latin typeface="Arial" pitchFamily="34" charset="0"/>
                <a:ea typeface="Times New Roman" pitchFamily="18" charset="0"/>
                <a:cs typeface="Arial" pitchFamily="34" charset="0"/>
              </a:rPr>
              <a:t>Medidor de humedad y temperatura (Laboratorio de </a:t>
            </a:r>
            <a:endParaRPr lang="es-EC" sz="1400" b="1" dirty="0">
              <a:solidFill>
                <a:prstClr val="black"/>
              </a:solidFill>
              <a:latin typeface="Arial" pitchFamily="34" charset="0"/>
              <a:cs typeface="Arial" pitchFamily="34" charset="0"/>
            </a:endParaRPr>
          </a:p>
          <a:p>
            <a:pPr algn="ctr" eaLnBrk="0" fontAlgn="base" hangingPunct="0">
              <a:spcBef>
                <a:spcPct val="0"/>
              </a:spcBef>
              <a:spcAft>
                <a:spcPct val="0"/>
              </a:spcAft>
            </a:pPr>
            <a:r>
              <a:rPr lang="es-ES" sz="1400" b="1" i="1" dirty="0">
                <a:solidFill>
                  <a:prstClr val="black"/>
                </a:solidFill>
                <a:latin typeface="Arial" pitchFamily="34" charset="0"/>
                <a:ea typeface="Times New Roman" pitchFamily="18" charset="0"/>
                <a:cs typeface="Arial" pitchFamily="34" charset="0"/>
              </a:rPr>
              <a:t>Resistencias de Materiales de la ESPE)</a:t>
            </a:r>
            <a:endParaRPr lang="es-ES" sz="1400" b="1"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p:cNvPicPr/>
          <p:nvPr/>
        </p:nvPicPr>
        <p:blipFill>
          <a:blip r:embed="rId3" cstate="print"/>
          <a:srcRect l="5083" t="10119" r="4996" b="8036"/>
          <a:stretch>
            <a:fillRect/>
          </a:stretch>
        </p:blipFill>
        <p:spPr bwMode="auto">
          <a:xfrm>
            <a:off x="251520" y="404664"/>
            <a:ext cx="4464496" cy="3456384"/>
          </a:xfrm>
          <a:prstGeom prst="rect">
            <a:avLst/>
          </a:prstGeom>
          <a:noFill/>
          <a:ln w="9525">
            <a:noFill/>
            <a:miter lim="800000"/>
            <a:headEnd/>
            <a:tailEnd/>
          </a:ln>
        </p:spPr>
      </p:pic>
      <p:sp>
        <p:nvSpPr>
          <p:cNvPr id="5" name="4 CuadroTexto"/>
          <p:cNvSpPr txBox="1"/>
          <p:nvPr/>
        </p:nvSpPr>
        <p:spPr>
          <a:xfrm>
            <a:off x="4932040" y="476672"/>
            <a:ext cx="4032448" cy="3416320"/>
          </a:xfrm>
          <a:prstGeom prst="rect">
            <a:avLst/>
          </a:prstGeom>
          <a:noFill/>
        </p:spPr>
        <p:txBody>
          <a:bodyPr wrap="square" rtlCol="0">
            <a:spAutoFit/>
          </a:bodyPr>
          <a:lstStyle/>
          <a:p>
            <a:r>
              <a:rPr lang="es-ES" b="1" dirty="0" smtClean="0">
                <a:solidFill>
                  <a:prstClr val="black"/>
                </a:solidFill>
              </a:rPr>
              <a:t>CORTEZA EXTERIOR (A): </a:t>
            </a:r>
            <a:r>
              <a:rPr lang="es-ES" dirty="0" smtClean="0">
                <a:solidFill>
                  <a:prstClr val="black"/>
                </a:solidFill>
              </a:rPr>
              <a:t>Compuesta por células muertas, protege al árbol de agentes climáticos.</a:t>
            </a:r>
          </a:p>
          <a:p>
            <a:endParaRPr lang="es-ES" dirty="0" smtClean="0">
              <a:solidFill>
                <a:prstClr val="black"/>
              </a:solidFill>
            </a:endParaRPr>
          </a:p>
          <a:p>
            <a:r>
              <a:rPr lang="es-ES" b="1" dirty="0" smtClean="0">
                <a:solidFill>
                  <a:prstClr val="black"/>
                </a:solidFill>
              </a:rPr>
              <a:t>CORTEZA EXTERIOR (B):</a:t>
            </a:r>
          </a:p>
          <a:p>
            <a:r>
              <a:rPr lang="es-ES" dirty="0" smtClean="0">
                <a:solidFill>
                  <a:prstClr val="black"/>
                </a:solidFill>
              </a:rPr>
              <a:t>Es la parte encargada de trasladar la savia por todo el árbol.</a:t>
            </a:r>
          </a:p>
          <a:p>
            <a:endParaRPr lang="es-ES" dirty="0" smtClean="0">
              <a:solidFill>
                <a:prstClr val="black"/>
              </a:solidFill>
            </a:endParaRPr>
          </a:p>
          <a:p>
            <a:r>
              <a:rPr lang="es-ES" b="1" dirty="0" smtClean="0">
                <a:solidFill>
                  <a:prstClr val="black"/>
                </a:solidFill>
              </a:rPr>
              <a:t>CAMBIUM (C): </a:t>
            </a:r>
            <a:r>
              <a:rPr lang="es-ES" dirty="0" smtClean="0">
                <a:solidFill>
                  <a:prstClr val="black"/>
                </a:solidFill>
              </a:rPr>
              <a:t>Esta capa se encuentra dentro de la corteza y células, es el tejido encargado del crecimiento del árbol (generar células).</a:t>
            </a:r>
            <a:endParaRPr lang="es-ES" b="1" dirty="0">
              <a:solidFill>
                <a:prstClr val="black"/>
              </a:solidFill>
            </a:endParaRPr>
          </a:p>
        </p:txBody>
      </p:sp>
      <p:sp>
        <p:nvSpPr>
          <p:cNvPr id="6" name="5 CuadroTexto"/>
          <p:cNvSpPr txBox="1"/>
          <p:nvPr/>
        </p:nvSpPr>
        <p:spPr>
          <a:xfrm>
            <a:off x="323528" y="4077072"/>
            <a:ext cx="8640960" cy="2308324"/>
          </a:xfrm>
          <a:prstGeom prst="rect">
            <a:avLst/>
          </a:prstGeom>
          <a:noFill/>
        </p:spPr>
        <p:txBody>
          <a:bodyPr wrap="square" rtlCol="0">
            <a:spAutoFit/>
          </a:bodyPr>
          <a:lstStyle/>
          <a:p>
            <a:r>
              <a:rPr lang="es-ES" b="1" dirty="0" smtClean="0">
                <a:solidFill>
                  <a:prstClr val="black"/>
                </a:solidFill>
              </a:rPr>
              <a:t>ALBURA (D): </a:t>
            </a:r>
            <a:r>
              <a:rPr lang="es-ES" dirty="0" smtClean="0">
                <a:solidFill>
                  <a:prstClr val="black"/>
                </a:solidFill>
              </a:rPr>
              <a:t> pertenece propiamente a la madera o xilema, se encuentra entre el cambium y el duramen, su función principal es almacenar alimento.</a:t>
            </a:r>
          </a:p>
          <a:p>
            <a:endParaRPr lang="es-ES" b="1" dirty="0" smtClean="0">
              <a:solidFill>
                <a:prstClr val="black"/>
              </a:solidFill>
            </a:endParaRPr>
          </a:p>
          <a:p>
            <a:r>
              <a:rPr lang="es-ES" b="1" dirty="0" smtClean="0">
                <a:solidFill>
                  <a:prstClr val="black"/>
                </a:solidFill>
              </a:rPr>
              <a:t>DURAMEN(E): </a:t>
            </a:r>
            <a:r>
              <a:rPr lang="es-ES" dirty="0" smtClean="0">
                <a:solidFill>
                  <a:prstClr val="black"/>
                </a:solidFill>
              </a:rPr>
              <a:t>Esta compuesta por células inactivas, tiene mayor resistencia al ataque de hongos.</a:t>
            </a:r>
          </a:p>
          <a:p>
            <a:endParaRPr lang="es-ES" b="1" dirty="0" smtClean="0">
              <a:solidFill>
                <a:prstClr val="black"/>
              </a:solidFill>
            </a:endParaRPr>
          </a:p>
          <a:p>
            <a:r>
              <a:rPr lang="es-ES" b="1" dirty="0" smtClean="0">
                <a:solidFill>
                  <a:prstClr val="black"/>
                </a:solidFill>
              </a:rPr>
              <a:t>MEDULA (F): </a:t>
            </a:r>
            <a:r>
              <a:rPr lang="es-ES" dirty="0" smtClean="0">
                <a:solidFill>
                  <a:prstClr val="black"/>
                </a:solidFill>
              </a:rPr>
              <a:t>Constituido por tejido flojo y poroso, con células muertas o débiles, su espesor puede variar de pocos mm hasta varios cm según la especie.</a:t>
            </a:r>
            <a:endParaRPr lang="es-ES" b="1" dirty="0">
              <a:solidFill>
                <a:prstClr val="black"/>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2 Marcador de contenido"/>
          <p:cNvSpPr>
            <a:spLocks noGrp="1"/>
          </p:cNvSpPr>
          <p:nvPr>
            <p:ph idx="1"/>
          </p:nvPr>
        </p:nvSpPr>
        <p:spPr>
          <a:xfrm>
            <a:off x="457200" y="1124744"/>
            <a:ext cx="8229600" cy="4525963"/>
          </a:xfrm>
        </p:spPr>
        <p:txBody>
          <a:bodyPr>
            <a:normAutofit fontScale="77500" lnSpcReduction="20000"/>
          </a:bodyPr>
          <a:lstStyle/>
          <a:p>
            <a:pPr algn="just"/>
            <a:r>
              <a:rPr lang="es-ES" dirty="0" smtClean="0"/>
              <a:t>Todos los ensayos que se presentan a continuación se basan en la Norma de ASTM D1761, en la cual establece las dimensiones de las probetas (para los ensayos de extracción y resistencia lateral), equipos y como reportar los datos.</a:t>
            </a:r>
          </a:p>
          <a:p>
            <a:pPr algn="just"/>
            <a:endParaRPr lang="es-ES" dirty="0" smtClean="0"/>
          </a:p>
          <a:p>
            <a:pPr algn="just"/>
            <a:r>
              <a:rPr lang="es-ES" dirty="0" smtClean="0"/>
              <a:t>Los ensayos deben ser acondicionados en una habitación con </a:t>
            </a:r>
            <a:r>
              <a:rPr lang="es-EC" dirty="0" smtClean="0"/>
              <a:t>una temperatura controlada de 20 ±3°C (68 ±6°F) y una humedad controlada relativa de 65 ±5 % por un período suficientemente largo como para llevarlos a la aproximación de equilibrio. Para la mayoría de las especies de madera, la exposición a estas condiciones dará lugar a un contenido de humedad de aproximadamente el 12%.</a:t>
            </a:r>
            <a:endParaRPr lang="es-ES" dirty="0" smtClean="0"/>
          </a:p>
          <a:p>
            <a:pPr algn="just"/>
            <a:endParaRPr lang="es-ES"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88640"/>
            <a:ext cx="8229600" cy="1143000"/>
          </a:xfrm>
        </p:spPr>
        <p:txBody>
          <a:bodyPr/>
          <a:lstStyle/>
          <a:p>
            <a:r>
              <a:rPr lang="es-EC" dirty="0" smtClean="0"/>
              <a:t>5.3) EQUIPO EMPLEADO</a:t>
            </a:r>
            <a:endParaRPr lang="es-EC" dirty="0"/>
          </a:p>
        </p:txBody>
      </p:sp>
      <p:sp>
        <p:nvSpPr>
          <p:cNvPr id="3" name="2 Marcador de contenido"/>
          <p:cNvSpPr>
            <a:spLocks noGrp="1"/>
          </p:cNvSpPr>
          <p:nvPr>
            <p:ph idx="1"/>
          </p:nvPr>
        </p:nvSpPr>
        <p:spPr>
          <a:xfrm>
            <a:off x="4860032" y="1484784"/>
            <a:ext cx="4032448" cy="3384376"/>
          </a:xfrm>
        </p:spPr>
        <p:txBody>
          <a:bodyPr>
            <a:normAutofit fontScale="25000" lnSpcReduction="20000"/>
          </a:bodyPr>
          <a:lstStyle/>
          <a:p>
            <a:r>
              <a:rPr lang="es-ES" sz="8000" dirty="0" smtClean="0"/>
              <a:t>Nombre: máquina de ensayo </a:t>
            </a:r>
          </a:p>
          <a:p>
            <a:pPr>
              <a:buNone/>
            </a:pPr>
            <a:r>
              <a:rPr lang="es-ES" sz="8000" dirty="0" smtClean="0"/>
              <a:t>	universales</a:t>
            </a:r>
            <a:endParaRPr lang="es-EC" sz="8000" dirty="0" smtClean="0"/>
          </a:p>
          <a:p>
            <a:r>
              <a:rPr lang="es-ES" sz="8000" dirty="0" smtClean="0"/>
              <a:t>Marca: </a:t>
            </a:r>
            <a:r>
              <a:rPr lang="es-ES" sz="8000" dirty="0" err="1" smtClean="0"/>
              <a:t>Amsler</a:t>
            </a:r>
            <a:endParaRPr lang="es-EC" sz="8000" dirty="0" smtClean="0"/>
          </a:p>
          <a:p>
            <a:r>
              <a:rPr lang="es-ES" sz="8000" dirty="0" smtClean="0"/>
              <a:t>Modelo: FM-1033</a:t>
            </a:r>
            <a:endParaRPr lang="es-EC" sz="8000" dirty="0" smtClean="0"/>
          </a:p>
          <a:p>
            <a:r>
              <a:rPr lang="es-ES" sz="8000" dirty="0" smtClean="0"/>
              <a:t>Voltaje: 220V</a:t>
            </a:r>
            <a:endParaRPr lang="es-EC" sz="8000" dirty="0" smtClean="0"/>
          </a:p>
          <a:p>
            <a:r>
              <a:rPr lang="es-ES" sz="8000" dirty="0" smtClean="0"/>
              <a:t>Capacidad máxima: compresión </a:t>
            </a:r>
          </a:p>
          <a:p>
            <a:pPr>
              <a:buNone/>
            </a:pPr>
            <a:r>
              <a:rPr lang="es-ES" sz="8000" dirty="0" smtClean="0"/>
              <a:t>	200Ton y tracción 10t</a:t>
            </a:r>
            <a:endParaRPr lang="es-EC" sz="8000" dirty="0" smtClean="0"/>
          </a:p>
          <a:p>
            <a:endParaRPr lang="es-EC" dirty="0"/>
          </a:p>
        </p:txBody>
      </p:sp>
      <p:pic>
        <p:nvPicPr>
          <p:cNvPr id="4" name="3 Imagen" descr="C:\Users\Alejo\Documents\DOCUMENTOS\TESIS\ENSAYOS DE LABORATORIO\FOTOS Y VIDEOS\FOTOS\DSC02399.JPG"/>
          <p:cNvPicPr/>
          <p:nvPr/>
        </p:nvPicPr>
        <p:blipFill>
          <a:blip r:embed="rId2" cstate="print"/>
          <a:srcRect l="5372" t="29862" b="15654"/>
          <a:stretch>
            <a:fillRect/>
          </a:stretch>
        </p:blipFill>
        <p:spPr bwMode="auto">
          <a:xfrm>
            <a:off x="539552" y="1628800"/>
            <a:ext cx="4032448"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260648"/>
            <a:ext cx="8229600" cy="1143000"/>
          </a:xfrm>
        </p:spPr>
        <p:txBody>
          <a:bodyPr/>
          <a:lstStyle/>
          <a:p>
            <a:r>
              <a:rPr lang="es-EC" sz="4000" b="1" dirty="0" smtClean="0"/>
              <a:t>5.4) ENSAYOS PRELIMINARES</a:t>
            </a:r>
            <a:endParaRPr lang="es-EC" sz="4000" b="1" dirty="0"/>
          </a:p>
        </p:txBody>
      </p:sp>
      <p:pic>
        <p:nvPicPr>
          <p:cNvPr id="8" name="7 Imagen" descr="C:\Users\Alejo\Documents\DOCUMENTOS\TESIS\ENSAYOS DE LABORATORIO\FOTOS Y VIDEOS\FOTOS\DSC02341.JPG"/>
          <p:cNvPicPr/>
          <p:nvPr/>
        </p:nvPicPr>
        <p:blipFill>
          <a:blip r:embed="rId2" cstate="print"/>
          <a:srcRect l="22406" t="43810" r="32640" b="15873"/>
          <a:stretch>
            <a:fillRect/>
          </a:stretch>
        </p:blipFill>
        <p:spPr bwMode="auto">
          <a:xfrm>
            <a:off x="5004048" y="1988840"/>
            <a:ext cx="2523183" cy="1276142"/>
          </a:xfrm>
          <a:prstGeom prst="rect">
            <a:avLst/>
          </a:prstGeom>
          <a:noFill/>
          <a:ln w="9525">
            <a:noFill/>
            <a:miter lim="800000"/>
            <a:headEnd/>
            <a:tailEnd/>
          </a:ln>
        </p:spPr>
      </p:pic>
      <p:pic>
        <p:nvPicPr>
          <p:cNvPr id="295940" name="Picture 4" descr="C:\Users\Alejo\Documents\DOCUMENTOS\TESIS\ENSAYOS DE LABORATORIO\FOTOS Y VIDEOS\FOTOS\DSC02219.JPG"/>
          <p:cNvPicPr>
            <a:picLocks noChangeAspect="1" noChangeArrowheads="1"/>
          </p:cNvPicPr>
          <p:nvPr/>
        </p:nvPicPr>
        <p:blipFill>
          <a:blip r:embed="rId3" cstate="print"/>
          <a:srcRect/>
          <a:stretch>
            <a:fillRect/>
          </a:stretch>
        </p:blipFill>
        <p:spPr bwMode="auto">
          <a:xfrm>
            <a:off x="1979712" y="1628800"/>
            <a:ext cx="2623091" cy="4653136"/>
          </a:xfrm>
          <a:prstGeom prst="rect">
            <a:avLst/>
          </a:prstGeom>
          <a:noFill/>
        </p:spPr>
      </p:pic>
      <p:sp>
        <p:nvSpPr>
          <p:cNvPr id="10" name="9 CuadroTexto"/>
          <p:cNvSpPr txBox="1"/>
          <p:nvPr/>
        </p:nvSpPr>
        <p:spPr>
          <a:xfrm>
            <a:off x="5076056" y="3717032"/>
            <a:ext cx="3240360" cy="1477328"/>
          </a:xfrm>
          <a:prstGeom prst="rect">
            <a:avLst/>
          </a:prstGeom>
          <a:noFill/>
        </p:spPr>
        <p:txBody>
          <a:bodyPr wrap="square" rtlCol="0">
            <a:spAutoFit/>
          </a:bodyPr>
          <a:lstStyle/>
          <a:p>
            <a:pPr fontAlgn="base">
              <a:spcBef>
                <a:spcPct val="0"/>
              </a:spcBef>
              <a:spcAft>
                <a:spcPct val="0"/>
              </a:spcAft>
              <a:buFont typeface="Arial" pitchFamily="34" charset="0"/>
              <a:buChar char="•"/>
            </a:pPr>
            <a:r>
              <a:rPr lang="es-EC" dirty="0">
                <a:solidFill>
                  <a:prstClr val="black"/>
                </a:solidFill>
                <a:latin typeface="Arial" charset="0"/>
              </a:rPr>
              <a:t>Ensayo de extracción de clavos</a:t>
            </a:r>
          </a:p>
          <a:p>
            <a:pPr fontAlgn="base">
              <a:spcBef>
                <a:spcPct val="0"/>
              </a:spcBef>
              <a:spcAft>
                <a:spcPct val="0"/>
              </a:spcAft>
              <a:buFont typeface="Arial" pitchFamily="34" charset="0"/>
              <a:buChar char="•"/>
            </a:pPr>
            <a:endParaRPr lang="es-EC" dirty="0">
              <a:solidFill>
                <a:prstClr val="black"/>
              </a:solidFill>
              <a:latin typeface="Arial" charset="0"/>
            </a:endParaRPr>
          </a:p>
          <a:p>
            <a:pPr fontAlgn="base">
              <a:spcBef>
                <a:spcPct val="0"/>
              </a:spcBef>
              <a:spcAft>
                <a:spcPct val="0"/>
              </a:spcAft>
              <a:buFont typeface="Arial" pitchFamily="34" charset="0"/>
              <a:buChar char="•"/>
            </a:pPr>
            <a:r>
              <a:rPr lang="es-EC" dirty="0">
                <a:solidFill>
                  <a:prstClr val="black"/>
                </a:solidFill>
                <a:latin typeface="Arial" charset="0"/>
              </a:rPr>
              <a:t>Ensayo de resistencia lateral (cizalle simple)</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5.4.1) Ensayo de extracción de clavos</a:t>
            </a:r>
            <a:endParaRPr lang="es-EC" dirty="0"/>
          </a:p>
        </p:txBody>
      </p:sp>
      <p:pic>
        <p:nvPicPr>
          <p:cNvPr id="4" name="3 Imagen"/>
          <p:cNvPicPr/>
          <p:nvPr/>
        </p:nvPicPr>
        <p:blipFill>
          <a:blip r:embed="rId3" cstate="print"/>
          <a:srcRect l="3781" r="4120" b="3883"/>
          <a:stretch>
            <a:fillRect/>
          </a:stretch>
        </p:blipFill>
        <p:spPr bwMode="auto">
          <a:xfrm>
            <a:off x="1547664" y="1700808"/>
            <a:ext cx="6264696" cy="3672408"/>
          </a:xfrm>
          <a:prstGeom prst="rect">
            <a:avLst/>
          </a:prstGeom>
          <a:noFill/>
          <a:ln w="9525">
            <a:noFill/>
            <a:miter lim="800000"/>
            <a:headEnd/>
            <a:tailEnd/>
          </a:ln>
        </p:spPr>
      </p:pic>
      <p:sp>
        <p:nvSpPr>
          <p:cNvPr id="7" name="6 CuadroTexto"/>
          <p:cNvSpPr txBox="1"/>
          <p:nvPr/>
        </p:nvSpPr>
        <p:spPr>
          <a:xfrm>
            <a:off x="899592" y="5733256"/>
            <a:ext cx="7704856" cy="369332"/>
          </a:xfrm>
          <a:prstGeom prst="rect">
            <a:avLst/>
          </a:prstGeom>
          <a:noFill/>
        </p:spPr>
        <p:txBody>
          <a:bodyPr wrap="square" rtlCol="0">
            <a:spAutoFit/>
          </a:bodyPr>
          <a:lstStyle/>
          <a:p>
            <a:pPr fontAlgn="base">
              <a:spcBef>
                <a:spcPct val="0"/>
              </a:spcBef>
              <a:spcAft>
                <a:spcPct val="0"/>
              </a:spcAft>
            </a:pPr>
            <a:r>
              <a:rPr lang="es-EC" dirty="0">
                <a:solidFill>
                  <a:prstClr val="black"/>
                </a:solidFill>
                <a:latin typeface="Arial" charset="0"/>
              </a:rPr>
              <a:t>Se realizaron 12 ensayos de extracción para cada tipo de madera</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57200" y="692696"/>
            <a:ext cx="8229600" cy="5433467"/>
          </a:xfrm>
        </p:spPr>
        <p:txBody>
          <a:bodyPr>
            <a:normAutofit fontScale="85000" lnSpcReduction="20000"/>
          </a:bodyPr>
          <a:lstStyle/>
          <a:p>
            <a:pPr>
              <a:buNone/>
            </a:pPr>
            <a:r>
              <a:rPr lang="es-EC" b="1" dirty="0" smtClean="0"/>
              <a:t>Los clavos son extraídos de la siguiente manera:</a:t>
            </a:r>
          </a:p>
          <a:p>
            <a:pPr>
              <a:buNone/>
            </a:pPr>
            <a:endParaRPr lang="es-EC" b="1" dirty="0" smtClean="0"/>
          </a:p>
          <a:p>
            <a:r>
              <a:rPr lang="es-EC" dirty="0" smtClean="0"/>
              <a:t>Dos en dirección paralela a la fibra</a:t>
            </a:r>
          </a:p>
          <a:p>
            <a:r>
              <a:rPr lang="es-EC" dirty="0" smtClean="0"/>
              <a:t>Cuatro en dirección perpendicular a la fibra</a:t>
            </a:r>
          </a:p>
          <a:p>
            <a:endParaRPr lang="es-EC" dirty="0" smtClean="0"/>
          </a:p>
          <a:p>
            <a:pPr algn="just">
              <a:buNone/>
            </a:pPr>
            <a:r>
              <a:rPr lang="es-EC" dirty="0" smtClean="0"/>
              <a:t>	Para las pruebas básicas de extracción en madera, el prisma de madera será de 40 por 50 por 150 mm. Los clavos deberán ser introducidos en ángulo recto a la cara de la pieza en una profundidad total de 11/4 pulgadas (32 mm). </a:t>
            </a:r>
          </a:p>
          <a:p>
            <a:pPr algn="just">
              <a:buNone/>
            </a:pPr>
            <a:r>
              <a:rPr lang="es-EC" dirty="0" smtClean="0"/>
              <a:t>	</a:t>
            </a:r>
          </a:p>
          <a:p>
            <a:pPr algn="just">
              <a:buNone/>
            </a:pPr>
            <a:r>
              <a:rPr lang="es-EC" dirty="0" smtClean="0"/>
              <a:t>	Los sujetadores se retiran en una tasa uniforme de velocidad por medio de una máquina de ensayo, y la carga máxima se registra</a:t>
            </a:r>
            <a:endParaRPr lang="es-EC"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265" name="Picture 1" descr="F:\Photos\IMG0104A.jpg"/>
          <p:cNvPicPr>
            <a:picLocks noChangeAspect="1" noChangeArrowheads="1"/>
          </p:cNvPicPr>
          <p:nvPr/>
        </p:nvPicPr>
        <p:blipFill>
          <a:blip r:embed="rId3" cstate="print"/>
          <a:srcRect/>
          <a:stretch>
            <a:fillRect/>
          </a:stretch>
        </p:blipFill>
        <p:spPr bwMode="auto">
          <a:xfrm>
            <a:off x="1475655" y="692696"/>
            <a:ext cx="5568619" cy="4176464"/>
          </a:xfrm>
          <a:prstGeom prst="rect">
            <a:avLst/>
          </a:prstGeom>
          <a:noFill/>
        </p:spPr>
      </p:pic>
      <p:sp>
        <p:nvSpPr>
          <p:cNvPr id="8" name="7 CuadroTexto"/>
          <p:cNvSpPr txBox="1"/>
          <p:nvPr/>
        </p:nvSpPr>
        <p:spPr>
          <a:xfrm>
            <a:off x="2627784" y="5157192"/>
            <a:ext cx="3960440" cy="369332"/>
          </a:xfrm>
          <a:prstGeom prst="rect">
            <a:avLst/>
          </a:prstGeom>
          <a:noFill/>
        </p:spPr>
        <p:txBody>
          <a:bodyPr wrap="square" rtlCol="0">
            <a:spAutoFit/>
          </a:bodyPr>
          <a:lstStyle/>
          <a:p>
            <a:pPr fontAlgn="base">
              <a:spcBef>
                <a:spcPct val="0"/>
              </a:spcBef>
              <a:spcAft>
                <a:spcPct val="0"/>
              </a:spcAft>
            </a:pPr>
            <a:r>
              <a:rPr lang="es-EC" dirty="0">
                <a:solidFill>
                  <a:prstClr val="black"/>
                </a:solidFill>
                <a:latin typeface="Arial" charset="0"/>
              </a:rPr>
              <a:t>Extracción paralela a la fibra</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F:\Photos\IMG0107A.jpg"/>
          <p:cNvPicPr>
            <a:picLocks noChangeAspect="1" noChangeArrowheads="1"/>
          </p:cNvPicPr>
          <p:nvPr/>
        </p:nvPicPr>
        <p:blipFill>
          <a:blip r:embed="rId3" cstate="print"/>
          <a:srcRect/>
          <a:stretch>
            <a:fillRect/>
          </a:stretch>
        </p:blipFill>
        <p:spPr bwMode="auto">
          <a:xfrm>
            <a:off x="1691680" y="764704"/>
            <a:ext cx="5280587" cy="3960440"/>
          </a:xfrm>
          <a:prstGeom prst="rect">
            <a:avLst/>
          </a:prstGeom>
          <a:noFill/>
        </p:spPr>
      </p:pic>
      <p:sp>
        <p:nvSpPr>
          <p:cNvPr id="7" name="6 CuadroTexto"/>
          <p:cNvSpPr txBox="1"/>
          <p:nvPr/>
        </p:nvSpPr>
        <p:spPr>
          <a:xfrm>
            <a:off x="2339752" y="5003884"/>
            <a:ext cx="3960440" cy="369332"/>
          </a:xfrm>
          <a:prstGeom prst="rect">
            <a:avLst/>
          </a:prstGeom>
          <a:noFill/>
        </p:spPr>
        <p:txBody>
          <a:bodyPr wrap="square" rtlCol="0">
            <a:spAutoFit/>
          </a:bodyPr>
          <a:lstStyle/>
          <a:p>
            <a:pPr fontAlgn="base">
              <a:spcBef>
                <a:spcPct val="0"/>
              </a:spcBef>
              <a:spcAft>
                <a:spcPct val="0"/>
              </a:spcAft>
            </a:pPr>
            <a:r>
              <a:rPr lang="es-EC" dirty="0">
                <a:solidFill>
                  <a:prstClr val="black"/>
                </a:solidFill>
                <a:latin typeface="Arial" charset="0"/>
              </a:rPr>
              <a:t>Extracción perpendicular a la fibra</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5.4.1.1) Resumen de resultados</a:t>
            </a:r>
            <a:endParaRPr lang="es-EC" dirty="0"/>
          </a:p>
        </p:txBody>
      </p:sp>
      <p:graphicFrame>
        <p:nvGraphicFramePr>
          <p:cNvPr id="4" name="3 Tabla"/>
          <p:cNvGraphicFramePr>
            <a:graphicFrameLocks noGrp="1"/>
          </p:cNvGraphicFramePr>
          <p:nvPr/>
        </p:nvGraphicFramePr>
        <p:xfrm>
          <a:off x="611560" y="2060848"/>
          <a:ext cx="8136904" cy="2208276"/>
        </p:xfrm>
        <a:graphic>
          <a:graphicData uri="http://schemas.openxmlformats.org/drawingml/2006/table">
            <a:tbl>
              <a:tblPr/>
              <a:tblGrid>
                <a:gridCol w="1754532"/>
                <a:gridCol w="1595593"/>
                <a:gridCol w="1595593"/>
                <a:gridCol w="1595593"/>
                <a:gridCol w="1595593"/>
              </a:tblGrid>
              <a:tr h="200025">
                <a:tc rowSpan="4">
                  <a:txBody>
                    <a:bodyPr/>
                    <a:lstStyle/>
                    <a:p>
                      <a:pPr algn="ctr">
                        <a:lnSpc>
                          <a:spcPct val="115000"/>
                        </a:lnSpc>
                        <a:spcAft>
                          <a:spcPts val="0"/>
                        </a:spcAft>
                      </a:pPr>
                      <a:r>
                        <a:rPr lang="es-EC" sz="1800" b="1" dirty="0">
                          <a:solidFill>
                            <a:srgbClr val="000000"/>
                          </a:solidFill>
                          <a:latin typeface="Arial"/>
                          <a:ea typeface="Times New Roman"/>
                        </a:rPr>
                        <a:t>TIPO DE MADERA</a:t>
                      </a:r>
                      <a:endParaRPr lang="es-EC"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gridSpan="4">
                  <a:txBody>
                    <a:bodyPr/>
                    <a:lstStyle/>
                    <a:p>
                      <a:pPr algn="ctr">
                        <a:lnSpc>
                          <a:spcPct val="115000"/>
                        </a:lnSpc>
                        <a:spcAft>
                          <a:spcPts val="0"/>
                        </a:spcAft>
                      </a:pPr>
                      <a:r>
                        <a:rPr lang="es-EC" sz="1800" b="1">
                          <a:solidFill>
                            <a:srgbClr val="000000"/>
                          </a:solidFill>
                          <a:latin typeface="Arial"/>
                          <a:ea typeface="Times New Roman"/>
                        </a:rPr>
                        <a:t>CARGA ÚLTIMA (kg)</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vMerge="1">
                  <a:txBody>
                    <a:bodyPr/>
                    <a:lstStyle/>
                    <a:p>
                      <a:endParaRPr lang="es-EC"/>
                    </a:p>
                  </a:txBody>
                  <a:tcPr/>
                </a:tc>
                <a:tc gridSpan="2">
                  <a:txBody>
                    <a:bodyPr/>
                    <a:lstStyle/>
                    <a:p>
                      <a:pPr algn="ctr">
                        <a:lnSpc>
                          <a:spcPct val="115000"/>
                        </a:lnSpc>
                        <a:spcAft>
                          <a:spcPts val="0"/>
                        </a:spcAft>
                      </a:pPr>
                      <a:r>
                        <a:rPr lang="es-EC" sz="1800" b="1" dirty="0">
                          <a:solidFill>
                            <a:srgbClr val="000000"/>
                          </a:solidFill>
                          <a:latin typeface="Arial"/>
                          <a:ea typeface="Times New Roman"/>
                        </a:rPr>
                        <a:t>Promedio</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C"/>
                    </a:p>
                  </a:txBody>
                  <a:tcPr/>
                </a:tc>
                <a:tc gridSpan="2">
                  <a:txBody>
                    <a:bodyPr/>
                    <a:lstStyle/>
                    <a:p>
                      <a:pPr algn="ctr">
                        <a:lnSpc>
                          <a:spcPct val="115000"/>
                        </a:lnSpc>
                        <a:spcAft>
                          <a:spcPts val="0"/>
                        </a:spcAft>
                      </a:pPr>
                      <a:r>
                        <a:rPr lang="es-EC" sz="1800" b="1">
                          <a:solidFill>
                            <a:srgbClr val="000000"/>
                          </a:solidFill>
                          <a:latin typeface="Arial"/>
                          <a:ea typeface="Times New Roman"/>
                        </a:rPr>
                        <a:t>Mínima</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C"/>
                    </a:p>
                  </a:txBody>
                  <a:tcPr/>
                </a:tc>
              </a:tr>
              <a:tr h="190500">
                <a:tc vMerge="1">
                  <a:txBody>
                    <a:bodyPr/>
                    <a:lstStyle/>
                    <a:p>
                      <a:endParaRPr lang="es-EC"/>
                    </a:p>
                  </a:txBody>
                  <a:tcPr/>
                </a:tc>
                <a:tc gridSpan="2">
                  <a:txBody>
                    <a:bodyPr/>
                    <a:lstStyle/>
                    <a:p>
                      <a:pPr algn="ctr">
                        <a:lnSpc>
                          <a:spcPct val="115000"/>
                        </a:lnSpc>
                        <a:spcAft>
                          <a:spcPts val="0"/>
                        </a:spcAft>
                      </a:pPr>
                      <a:r>
                        <a:rPr lang="es-EC" sz="1800" b="1" i="1" dirty="0">
                          <a:solidFill>
                            <a:srgbClr val="000000"/>
                          </a:solidFill>
                          <a:latin typeface="Arial"/>
                          <a:ea typeface="Times New Roman"/>
                        </a:rPr>
                        <a:t>Dirección de fibra</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15000"/>
                        </a:lnSpc>
                        <a:spcAft>
                          <a:spcPts val="0"/>
                        </a:spcAft>
                      </a:pPr>
                      <a:r>
                        <a:rPr lang="es-EC" sz="1800" b="1" i="1" dirty="0">
                          <a:solidFill>
                            <a:srgbClr val="000000"/>
                          </a:solidFill>
                          <a:latin typeface="Arial"/>
                          <a:ea typeface="Times New Roman"/>
                        </a:rPr>
                        <a:t>Dirección de fibra</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00025">
                <a:tc vMerge="1">
                  <a:txBody>
                    <a:bodyPr/>
                    <a:lstStyle/>
                    <a:p>
                      <a:endParaRPr lang="es-EC"/>
                    </a:p>
                  </a:txBody>
                  <a:tcPr/>
                </a:tc>
                <a:tc>
                  <a:txBody>
                    <a:bodyPr/>
                    <a:lstStyle/>
                    <a:p>
                      <a:pPr algn="ctr">
                        <a:lnSpc>
                          <a:spcPct val="115000"/>
                        </a:lnSpc>
                        <a:spcAft>
                          <a:spcPts val="0"/>
                        </a:spcAft>
                      </a:pPr>
                      <a:r>
                        <a:rPr lang="es-EC" sz="1800" i="1">
                          <a:solidFill>
                            <a:srgbClr val="000000"/>
                          </a:solidFill>
                          <a:latin typeface="Arial"/>
                          <a:ea typeface="Times New Roman"/>
                        </a:rPr>
                        <a:t>Paralela</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a:solidFill>
                            <a:srgbClr val="000000"/>
                          </a:solidFill>
                          <a:latin typeface="Arial"/>
                          <a:ea typeface="Times New Roman"/>
                        </a:rPr>
                        <a:t>Perpendicular</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dirty="0">
                          <a:solidFill>
                            <a:srgbClr val="000000"/>
                          </a:solidFill>
                          <a:latin typeface="Arial"/>
                          <a:ea typeface="Times New Roman"/>
                        </a:rPr>
                        <a:t>Paralela</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a:solidFill>
                            <a:srgbClr val="000000"/>
                          </a:solidFill>
                          <a:latin typeface="Arial"/>
                          <a:ea typeface="Times New Roman"/>
                        </a:rPr>
                        <a:t>Perpendicular</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800" b="1" i="1">
                          <a:solidFill>
                            <a:srgbClr val="000000"/>
                          </a:solidFill>
                          <a:latin typeface="Arial"/>
                          <a:ea typeface="Times New Roman"/>
                        </a:rPr>
                        <a:t>Guayacán</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225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242</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202</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197</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800" b="1" i="1">
                          <a:solidFill>
                            <a:srgbClr val="000000"/>
                          </a:solidFill>
                          <a:latin typeface="Arial"/>
                          <a:ea typeface="Times New Roman"/>
                        </a:rPr>
                        <a:t>Eucalipto</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117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170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100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115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nSpc>
                          <a:spcPct val="115000"/>
                        </a:lnSpc>
                        <a:spcAft>
                          <a:spcPts val="0"/>
                        </a:spcAft>
                      </a:pPr>
                      <a:r>
                        <a:rPr lang="es-EC" sz="1800" b="1" i="1">
                          <a:solidFill>
                            <a:srgbClr val="000000"/>
                          </a:solidFill>
                          <a:latin typeface="Arial"/>
                          <a:ea typeface="Times New Roman"/>
                        </a:rPr>
                        <a:t>Fernansánchez</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129</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172</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101</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127</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827584" y="4881934"/>
            <a:ext cx="7632848" cy="923330"/>
          </a:xfrm>
          <a:prstGeom prst="rect">
            <a:avLst/>
          </a:prstGeom>
        </p:spPr>
        <p:txBody>
          <a:bodyPr wrap="square">
            <a:spAutoFit/>
          </a:bodyPr>
          <a:lstStyle/>
          <a:p>
            <a:pPr fontAlgn="base">
              <a:spcBef>
                <a:spcPct val="0"/>
              </a:spcBef>
              <a:spcAft>
                <a:spcPct val="0"/>
              </a:spcAft>
            </a:pPr>
            <a:r>
              <a:rPr lang="es-ES" dirty="0">
                <a:solidFill>
                  <a:prstClr val="black"/>
                </a:solidFill>
                <a:latin typeface="Arial" charset="0"/>
              </a:rPr>
              <a:t>Para los ensayos de extracción de clavos, la madera Guayacán es la que mejor se comporta ante dicha solicitación, debido a su densidad. En todos los ensayos el clavo extraído no sufrió ningún daño</a:t>
            </a:r>
            <a:endParaRPr lang="es-EC" dirty="0">
              <a:solidFill>
                <a:prstClr val="black"/>
              </a:solidFill>
              <a:latin typeface="Arial"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5.4.2) Resistencia lateral en clavos (cizalle simple)</a:t>
            </a:r>
            <a:endParaRPr lang="es-EC" dirty="0"/>
          </a:p>
        </p:txBody>
      </p:sp>
      <p:sp>
        <p:nvSpPr>
          <p:cNvPr id="6" name="5 Marcador de contenido"/>
          <p:cNvSpPr>
            <a:spLocks noGrp="1"/>
          </p:cNvSpPr>
          <p:nvPr>
            <p:ph idx="1"/>
          </p:nvPr>
        </p:nvSpPr>
        <p:spPr>
          <a:xfrm>
            <a:off x="5292080" y="2348880"/>
            <a:ext cx="3096344" cy="3456384"/>
          </a:xfrm>
        </p:spPr>
        <p:txBody>
          <a:bodyPr>
            <a:normAutofit fontScale="70000" lnSpcReduction="20000"/>
          </a:bodyPr>
          <a:lstStyle/>
          <a:p>
            <a:r>
              <a:rPr lang="es-EC" dirty="0" smtClean="0"/>
              <a:t>Este método de ensayo cubre la determinación de la resistencia al movimiento lateral que ofrece un solo clavo en las piezas de madera</a:t>
            </a:r>
          </a:p>
          <a:p>
            <a:endParaRPr lang="es-EC" dirty="0" smtClean="0"/>
          </a:p>
          <a:p>
            <a:r>
              <a:rPr lang="es-EC" dirty="0" smtClean="0"/>
              <a:t>Se realizaron 5 ensayos para cada tipo de madera</a:t>
            </a:r>
            <a:endParaRPr lang="es-EC" dirty="0"/>
          </a:p>
        </p:txBody>
      </p:sp>
      <p:pic>
        <p:nvPicPr>
          <p:cNvPr id="4" name="3 Imagen"/>
          <p:cNvPicPr/>
          <p:nvPr/>
        </p:nvPicPr>
        <p:blipFill>
          <a:blip r:embed="rId3" cstate="print"/>
          <a:srcRect l="1550" t="2918" b="4656"/>
          <a:stretch>
            <a:fillRect/>
          </a:stretch>
        </p:blipFill>
        <p:spPr bwMode="auto">
          <a:xfrm>
            <a:off x="899592" y="1772816"/>
            <a:ext cx="4176464"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8" name="MOV02223.MPG">
            <a:hlinkClick r:id="" action="ppaction://media"/>
          </p:cNvPr>
          <p:cNvPicPr>
            <a:picLocks noGrp="1" noRot="1" noChangeAspect="1"/>
          </p:cNvPicPr>
          <p:nvPr>
            <p:ph idx="1"/>
            <a:videoFile r:link="rId1"/>
          </p:nvPr>
        </p:nvPicPr>
        <p:blipFill>
          <a:blip r:embed="rId4" cstate="print"/>
          <a:stretch>
            <a:fillRect/>
          </a:stretch>
        </p:blipFill>
        <p:spPr>
          <a:xfrm>
            <a:off x="395536" y="260648"/>
            <a:ext cx="8424936" cy="6048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92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n-US" sz="3500" dirty="0" smtClean="0"/>
              <a:t>2.5) CLASES DE MADERA EN LA NATURALEZA</a:t>
            </a:r>
            <a:endParaRPr lang="es-EC" sz="3500" dirty="0"/>
          </a:p>
        </p:txBody>
      </p:sp>
      <p:sp>
        <p:nvSpPr>
          <p:cNvPr id="5" name="4 Marcador de contenido"/>
          <p:cNvSpPr>
            <a:spLocks noGrp="1"/>
          </p:cNvSpPr>
          <p:nvPr>
            <p:ph idx="1"/>
          </p:nvPr>
        </p:nvSpPr>
        <p:spPr>
          <a:xfrm>
            <a:off x="457200" y="1340769"/>
            <a:ext cx="8229600" cy="504056"/>
          </a:xfrm>
        </p:spPr>
        <p:txBody>
          <a:bodyPr/>
          <a:lstStyle/>
          <a:p>
            <a:r>
              <a:rPr lang="es-ES" sz="2000" smtClean="0"/>
              <a:t>Segun su estructura celular se dividen en:</a:t>
            </a:r>
            <a:endParaRPr lang="es-ES" sz="2000"/>
          </a:p>
        </p:txBody>
      </p:sp>
      <p:sp>
        <p:nvSpPr>
          <p:cNvPr id="6" name="5 CuadroTexto"/>
          <p:cNvSpPr txBox="1"/>
          <p:nvPr/>
        </p:nvSpPr>
        <p:spPr>
          <a:xfrm>
            <a:off x="611560" y="2204864"/>
            <a:ext cx="3456384" cy="369332"/>
          </a:xfrm>
          <a:prstGeom prst="rect">
            <a:avLst/>
          </a:prstGeom>
          <a:noFill/>
        </p:spPr>
        <p:txBody>
          <a:bodyPr wrap="square" rtlCol="0">
            <a:spAutoFit/>
          </a:bodyPr>
          <a:lstStyle/>
          <a:p>
            <a:pPr algn="ctr"/>
            <a:r>
              <a:rPr lang="en-US" b="1" dirty="0" smtClean="0">
                <a:solidFill>
                  <a:prstClr val="black"/>
                </a:solidFill>
              </a:rPr>
              <a:t>MADERAS LATIFOLIADAS</a:t>
            </a:r>
            <a:endParaRPr lang="es-EC" b="1" dirty="0">
              <a:solidFill>
                <a:prstClr val="black"/>
              </a:solidFill>
            </a:endParaRPr>
          </a:p>
        </p:txBody>
      </p:sp>
      <p:pic>
        <p:nvPicPr>
          <p:cNvPr id="7" name="6 Imagen"/>
          <p:cNvPicPr/>
          <p:nvPr/>
        </p:nvPicPr>
        <p:blipFill>
          <a:blip r:embed="rId3" cstate="print"/>
          <a:srcRect l="9256" t="2728" b="13549"/>
          <a:stretch>
            <a:fillRect/>
          </a:stretch>
        </p:blipFill>
        <p:spPr bwMode="auto">
          <a:xfrm>
            <a:off x="683568" y="2780928"/>
            <a:ext cx="3493584" cy="2966224"/>
          </a:xfrm>
          <a:prstGeom prst="rect">
            <a:avLst/>
          </a:prstGeom>
          <a:noFill/>
          <a:ln w="9525">
            <a:noFill/>
            <a:miter lim="800000"/>
            <a:headEnd/>
            <a:tailEnd/>
          </a:ln>
        </p:spPr>
      </p:pic>
      <p:sp>
        <p:nvSpPr>
          <p:cNvPr id="8" name="7 CuadroTexto"/>
          <p:cNvSpPr txBox="1"/>
          <p:nvPr/>
        </p:nvSpPr>
        <p:spPr>
          <a:xfrm>
            <a:off x="5364088" y="2204864"/>
            <a:ext cx="2592288" cy="369332"/>
          </a:xfrm>
          <a:prstGeom prst="rect">
            <a:avLst/>
          </a:prstGeom>
          <a:noFill/>
        </p:spPr>
        <p:txBody>
          <a:bodyPr wrap="square" rtlCol="0">
            <a:spAutoFit/>
          </a:bodyPr>
          <a:lstStyle/>
          <a:p>
            <a:pPr algn="ctr"/>
            <a:r>
              <a:rPr lang="en-US" b="1" dirty="0" smtClean="0">
                <a:solidFill>
                  <a:prstClr val="black"/>
                </a:solidFill>
              </a:rPr>
              <a:t>MADERAS CONIFERAS</a:t>
            </a:r>
            <a:endParaRPr lang="es-EC" b="1" dirty="0">
              <a:solidFill>
                <a:prstClr val="black"/>
              </a:solidFill>
            </a:endParaRPr>
          </a:p>
        </p:txBody>
      </p:sp>
      <p:pic>
        <p:nvPicPr>
          <p:cNvPr id="9" name="8 Imagen"/>
          <p:cNvPicPr/>
          <p:nvPr/>
        </p:nvPicPr>
        <p:blipFill>
          <a:blip r:embed="rId4" cstate="print"/>
          <a:srcRect l="7891" t="3740" r="1647" b="8371"/>
          <a:stretch>
            <a:fillRect/>
          </a:stretch>
        </p:blipFill>
        <p:spPr bwMode="auto">
          <a:xfrm>
            <a:off x="4644008" y="2852936"/>
            <a:ext cx="3888432"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5.4.2.1) Reporte de resultados</a:t>
            </a:r>
            <a:endParaRPr lang="es-EC" dirty="0"/>
          </a:p>
        </p:txBody>
      </p:sp>
      <p:graphicFrame>
        <p:nvGraphicFramePr>
          <p:cNvPr id="4" name="3 Tabla"/>
          <p:cNvGraphicFramePr>
            <a:graphicFrameLocks noGrp="1"/>
          </p:cNvGraphicFramePr>
          <p:nvPr/>
        </p:nvGraphicFramePr>
        <p:xfrm>
          <a:off x="251520" y="2458968"/>
          <a:ext cx="8640959" cy="1402080"/>
        </p:xfrm>
        <a:graphic>
          <a:graphicData uri="http://schemas.openxmlformats.org/drawingml/2006/table">
            <a:tbl>
              <a:tblPr/>
              <a:tblGrid>
                <a:gridCol w="1817189"/>
                <a:gridCol w="1677403"/>
                <a:gridCol w="1677403"/>
                <a:gridCol w="1734482"/>
                <a:gridCol w="1734482"/>
              </a:tblGrid>
              <a:tr h="200025">
                <a:tc gridSpan="2">
                  <a:txBody>
                    <a:bodyPr/>
                    <a:lstStyle/>
                    <a:p>
                      <a:pPr algn="ctr">
                        <a:lnSpc>
                          <a:spcPct val="115000"/>
                        </a:lnSpc>
                        <a:spcAft>
                          <a:spcPts val="0"/>
                        </a:spcAft>
                      </a:pPr>
                      <a:r>
                        <a:rPr lang="es-EC" sz="2000" b="1" dirty="0">
                          <a:solidFill>
                            <a:srgbClr val="000000"/>
                          </a:solidFill>
                          <a:latin typeface="Arial"/>
                          <a:ea typeface="Times New Roman"/>
                        </a:rPr>
                        <a:t>MADERA</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a:txBody>
                    <a:bodyPr/>
                    <a:lstStyle/>
                    <a:p>
                      <a:pPr algn="ctr">
                        <a:lnSpc>
                          <a:spcPct val="115000"/>
                        </a:lnSpc>
                        <a:spcAft>
                          <a:spcPts val="0"/>
                        </a:spcAft>
                      </a:pPr>
                      <a:r>
                        <a:rPr lang="es-EC" sz="2000" b="1" i="1" dirty="0">
                          <a:solidFill>
                            <a:srgbClr val="000000"/>
                          </a:solidFill>
                          <a:latin typeface="Arial"/>
                          <a:ea typeface="Times New Roman"/>
                        </a:rPr>
                        <a:t>Guayacán</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i="1">
                          <a:solidFill>
                            <a:srgbClr val="000000"/>
                          </a:solidFill>
                          <a:latin typeface="Arial"/>
                          <a:ea typeface="Times New Roman"/>
                        </a:rPr>
                        <a:t>Eucalipto</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i="1">
                          <a:solidFill>
                            <a:srgbClr val="000000"/>
                          </a:solidFill>
                          <a:latin typeface="Arial"/>
                          <a:ea typeface="Times New Roman"/>
                        </a:rPr>
                        <a:t>Fernansánchez</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2">
                  <a:txBody>
                    <a:bodyPr/>
                    <a:lstStyle/>
                    <a:p>
                      <a:pPr algn="ctr">
                        <a:lnSpc>
                          <a:spcPct val="115000"/>
                        </a:lnSpc>
                        <a:spcAft>
                          <a:spcPts val="0"/>
                        </a:spcAft>
                      </a:pPr>
                      <a:r>
                        <a:rPr lang="es-EC" sz="2000" b="1">
                          <a:solidFill>
                            <a:srgbClr val="000000"/>
                          </a:solidFill>
                          <a:latin typeface="Arial"/>
                          <a:ea typeface="Times New Roman"/>
                        </a:rPr>
                        <a:t>RESISTENCIA LATERAL (kg)</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2000" b="1" i="1">
                          <a:solidFill>
                            <a:srgbClr val="000000"/>
                          </a:solidFill>
                          <a:latin typeface="Arial"/>
                          <a:ea typeface="Times New Roman"/>
                        </a:rPr>
                        <a:t>Promedio</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297</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277</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267</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vMerge="1">
                  <a:txBody>
                    <a:bodyPr/>
                    <a:lstStyle/>
                    <a:p>
                      <a:endParaRPr lang="es-EC"/>
                    </a:p>
                  </a:txBody>
                  <a:tcPr/>
                </a:tc>
                <a:tc>
                  <a:txBody>
                    <a:bodyPr/>
                    <a:lstStyle/>
                    <a:p>
                      <a:pPr algn="ctr">
                        <a:lnSpc>
                          <a:spcPct val="115000"/>
                        </a:lnSpc>
                        <a:spcAft>
                          <a:spcPts val="0"/>
                        </a:spcAft>
                      </a:pPr>
                      <a:r>
                        <a:rPr lang="es-EC" sz="2000" b="1" i="1">
                          <a:solidFill>
                            <a:srgbClr val="000000"/>
                          </a:solidFill>
                          <a:latin typeface="Arial"/>
                          <a:ea typeface="Times New Roman"/>
                        </a:rPr>
                        <a:t>Mínimo</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rPr>
                        <a:t>278</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a:solidFill>
                            <a:srgbClr val="000000"/>
                          </a:solidFill>
                          <a:latin typeface="Arial"/>
                          <a:ea typeface="Times New Roman"/>
                        </a:rPr>
                        <a:t>243</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242</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000" b="1" dirty="0" smtClean="0"/>
              <a:t>5.5) ENSAYOS DE UNIONES</a:t>
            </a:r>
            <a:endParaRPr lang="es-EC" sz="4000" b="1" dirty="0"/>
          </a:p>
        </p:txBody>
      </p:sp>
      <p:sp>
        <p:nvSpPr>
          <p:cNvPr id="10" name="9 CuadroTexto"/>
          <p:cNvSpPr txBox="1"/>
          <p:nvPr/>
        </p:nvSpPr>
        <p:spPr>
          <a:xfrm>
            <a:off x="5796136" y="4460919"/>
            <a:ext cx="3240360" cy="1200329"/>
          </a:xfrm>
          <a:prstGeom prst="rect">
            <a:avLst/>
          </a:prstGeom>
          <a:noFill/>
        </p:spPr>
        <p:txBody>
          <a:bodyPr wrap="square" rtlCol="0">
            <a:spAutoFit/>
          </a:bodyPr>
          <a:lstStyle/>
          <a:p>
            <a:pPr fontAlgn="base">
              <a:spcBef>
                <a:spcPct val="0"/>
              </a:spcBef>
              <a:spcAft>
                <a:spcPct val="0"/>
              </a:spcAft>
              <a:buFont typeface="Arial" pitchFamily="34" charset="0"/>
              <a:buChar char="•"/>
            </a:pPr>
            <a:r>
              <a:rPr lang="es-EC" dirty="0">
                <a:solidFill>
                  <a:prstClr val="black"/>
                </a:solidFill>
                <a:latin typeface="Arial" charset="0"/>
              </a:rPr>
              <a:t>Ensayo uniones clavas </a:t>
            </a:r>
          </a:p>
          <a:p>
            <a:pPr fontAlgn="base">
              <a:spcBef>
                <a:spcPct val="0"/>
              </a:spcBef>
              <a:spcAft>
                <a:spcPct val="0"/>
              </a:spcAft>
              <a:buFont typeface="Arial" pitchFamily="34" charset="0"/>
              <a:buChar char="•"/>
            </a:pPr>
            <a:endParaRPr lang="es-EC" dirty="0">
              <a:solidFill>
                <a:prstClr val="black"/>
              </a:solidFill>
              <a:latin typeface="Arial" charset="0"/>
            </a:endParaRPr>
          </a:p>
          <a:p>
            <a:pPr fontAlgn="base">
              <a:spcBef>
                <a:spcPct val="0"/>
              </a:spcBef>
              <a:spcAft>
                <a:spcPct val="0"/>
              </a:spcAft>
              <a:buFont typeface="Arial" pitchFamily="34" charset="0"/>
              <a:buChar char="•"/>
            </a:pPr>
            <a:r>
              <a:rPr lang="es-EC" dirty="0">
                <a:solidFill>
                  <a:prstClr val="black"/>
                </a:solidFill>
                <a:latin typeface="Arial" charset="0"/>
              </a:rPr>
              <a:t>Ensayo de uniones empernadas</a:t>
            </a:r>
          </a:p>
        </p:txBody>
      </p:sp>
      <p:pic>
        <p:nvPicPr>
          <p:cNvPr id="1027" name="Picture 3" descr="C:\Users\Alejo\Documents\DOCUMENTOS\TESIS\ENSAYOS DE LABORATORIO\FOTOS Y VIDEOS\FOTOS\DSC02248.JPG"/>
          <p:cNvPicPr>
            <a:picLocks noChangeAspect="1" noChangeArrowheads="1"/>
          </p:cNvPicPr>
          <p:nvPr/>
        </p:nvPicPr>
        <p:blipFill>
          <a:blip r:embed="rId2" cstate="print"/>
          <a:srcRect/>
          <a:stretch>
            <a:fillRect/>
          </a:stretch>
        </p:blipFill>
        <p:spPr bwMode="auto">
          <a:xfrm>
            <a:off x="755576" y="1412776"/>
            <a:ext cx="4392488" cy="2476158"/>
          </a:xfrm>
          <a:prstGeom prst="rect">
            <a:avLst/>
          </a:prstGeom>
          <a:noFill/>
        </p:spPr>
      </p:pic>
      <p:pic>
        <p:nvPicPr>
          <p:cNvPr id="1028" name="Picture 4" descr="C:\Users\Alejo\Documents\DOCUMENTOS\TESIS\ENSAYOS DE LABORATORIO\FOTOS Y VIDEOS\FOTOS\DSC02259.JPG"/>
          <p:cNvPicPr>
            <a:picLocks noChangeAspect="1" noChangeArrowheads="1"/>
          </p:cNvPicPr>
          <p:nvPr/>
        </p:nvPicPr>
        <p:blipFill>
          <a:blip r:embed="rId3" cstate="print"/>
          <a:srcRect l="14916" r="21700" b="4861"/>
          <a:stretch>
            <a:fillRect/>
          </a:stretch>
        </p:blipFill>
        <p:spPr bwMode="auto">
          <a:xfrm>
            <a:off x="5148064" y="1412776"/>
            <a:ext cx="2808312" cy="2448272"/>
          </a:xfrm>
          <a:prstGeom prst="rect">
            <a:avLst/>
          </a:prstGeom>
          <a:noFill/>
        </p:spPr>
      </p:pic>
      <p:pic>
        <p:nvPicPr>
          <p:cNvPr id="1029" name="Picture 5" descr="C:\Users\Alejo\Documents\DOCUMENTOS\TESIS\ENSAYOS DE LABORATORIO\FOTOS Y VIDEOS\FOTOS\DSC02263.JPG"/>
          <p:cNvPicPr>
            <a:picLocks noChangeAspect="1" noChangeArrowheads="1"/>
          </p:cNvPicPr>
          <p:nvPr/>
        </p:nvPicPr>
        <p:blipFill>
          <a:blip r:embed="rId4" cstate="print"/>
          <a:srcRect t="15374" b="23128"/>
          <a:stretch>
            <a:fillRect/>
          </a:stretch>
        </p:blipFill>
        <p:spPr bwMode="auto">
          <a:xfrm>
            <a:off x="755576" y="3861048"/>
            <a:ext cx="2376264" cy="2592288"/>
          </a:xfrm>
          <a:prstGeom prst="rect">
            <a:avLst/>
          </a:prstGeom>
          <a:noFill/>
        </p:spPr>
      </p:pic>
      <p:pic>
        <p:nvPicPr>
          <p:cNvPr id="1030" name="Picture 6" descr="C:\Users\Alejo\Documents\DOCUMENTOS\TESIS\ENSAYOS DE LABORATORIO\FOTOS Y VIDEOS\FOTOS\DSC02264.JPG"/>
          <p:cNvPicPr>
            <a:picLocks noChangeAspect="1" noChangeArrowheads="1"/>
          </p:cNvPicPr>
          <p:nvPr/>
        </p:nvPicPr>
        <p:blipFill>
          <a:blip r:embed="rId5" cstate="print"/>
          <a:srcRect l="20843" r="14794"/>
          <a:stretch>
            <a:fillRect/>
          </a:stretch>
        </p:blipFill>
        <p:spPr bwMode="auto">
          <a:xfrm>
            <a:off x="3131840" y="3861048"/>
            <a:ext cx="2696037" cy="2361329"/>
          </a:xfrm>
          <a:prstGeom prst="rect">
            <a:avLst/>
          </a:prstGeo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5.5.1) Dimensiones de las probetas</a:t>
            </a:r>
            <a:endParaRPr lang="es-EC" dirty="0"/>
          </a:p>
        </p:txBody>
      </p:sp>
      <p:sp>
        <p:nvSpPr>
          <p:cNvPr id="6" name="5 Marcador de contenido"/>
          <p:cNvSpPr>
            <a:spLocks noGrp="1"/>
          </p:cNvSpPr>
          <p:nvPr>
            <p:ph idx="1"/>
          </p:nvPr>
        </p:nvSpPr>
        <p:spPr>
          <a:xfrm>
            <a:off x="518864" y="4653136"/>
            <a:ext cx="8229600" cy="1540768"/>
          </a:xfrm>
        </p:spPr>
        <p:txBody>
          <a:bodyPr/>
          <a:lstStyle/>
          <a:p>
            <a:r>
              <a:rPr lang="es-EC" dirty="0" smtClean="0">
                <a:hlinkClick r:id="rId3" action="ppaction://hlinkfile"/>
              </a:rPr>
              <a:t>TESIS\WORD\ANEXOS\dimensiones.dwg</a:t>
            </a:r>
            <a:endParaRPr lang="es-EC" dirty="0"/>
          </a:p>
        </p:txBody>
      </p:sp>
      <p:sp>
        <p:nvSpPr>
          <p:cNvPr id="4" name="3 CuadroTexto"/>
          <p:cNvSpPr txBox="1"/>
          <p:nvPr/>
        </p:nvSpPr>
        <p:spPr>
          <a:xfrm>
            <a:off x="467544" y="1471424"/>
            <a:ext cx="8208912" cy="2308324"/>
          </a:xfrm>
          <a:prstGeom prst="rect">
            <a:avLst/>
          </a:prstGeom>
          <a:noFill/>
        </p:spPr>
        <p:txBody>
          <a:bodyPr wrap="square" rtlCol="0">
            <a:spAutoFit/>
          </a:bodyPr>
          <a:lstStyle/>
          <a:p>
            <a:pPr algn="just" fontAlgn="base">
              <a:spcBef>
                <a:spcPct val="0"/>
              </a:spcBef>
              <a:spcAft>
                <a:spcPct val="0"/>
              </a:spcAft>
              <a:buFont typeface="Arial" pitchFamily="34" charset="0"/>
              <a:buChar char="•"/>
            </a:pPr>
            <a:r>
              <a:rPr lang="es-EC" sz="2400" dirty="0">
                <a:solidFill>
                  <a:prstClr val="black"/>
                </a:solidFill>
                <a:latin typeface="Arial" charset="0"/>
              </a:rPr>
              <a:t>Todas las probetas son de las mismas secciones, compuestas por tres elementos, un central y dos extremos</a:t>
            </a:r>
          </a:p>
          <a:p>
            <a:pPr algn="just" fontAlgn="base">
              <a:spcBef>
                <a:spcPct val="0"/>
              </a:spcBef>
              <a:spcAft>
                <a:spcPct val="0"/>
              </a:spcAft>
              <a:buFont typeface="Arial" pitchFamily="34" charset="0"/>
              <a:buChar char="•"/>
            </a:pPr>
            <a:r>
              <a:rPr lang="es-EC" sz="2400" dirty="0">
                <a:solidFill>
                  <a:prstClr val="black"/>
                </a:solidFill>
                <a:latin typeface="Arial" charset="0"/>
              </a:rPr>
              <a:t>Se realizaron 7 ensayos variando el ángulo de inclinación 10°.</a:t>
            </a:r>
          </a:p>
          <a:p>
            <a:pPr algn="just" fontAlgn="base">
              <a:spcBef>
                <a:spcPct val="0"/>
              </a:spcBef>
              <a:spcAft>
                <a:spcPct val="0"/>
              </a:spcAft>
              <a:buFont typeface="Arial" pitchFamily="34" charset="0"/>
              <a:buChar char="•"/>
            </a:pPr>
            <a:r>
              <a:rPr lang="es-EC" sz="2400" dirty="0">
                <a:solidFill>
                  <a:prstClr val="black"/>
                </a:solidFill>
                <a:latin typeface="Arial" charset="0"/>
              </a:rPr>
              <a:t>En total se realizaron 210 ensayos para uniones clavadas y el mismo número para uniones empernadas</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l"/>
            <a:r>
              <a:rPr lang="es-EC" b="1" dirty="0" smtClean="0">
                <a:solidFill>
                  <a:srgbClr val="C00000"/>
                </a:solidFill>
              </a:rPr>
              <a:t>5.5.2) Uniones clavadas</a:t>
            </a:r>
            <a:endParaRPr lang="es-EC" b="1" dirty="0">
              <a:solidFill>
                <a:srgbClr val="C00000"/>
              </a:solidFill>
            </a:endParaRPr>
          </a:p>
        </p:txBody>
      </p:sp>
      <p:graphicFrame>
        <p:nvGraphicFramePr>
          <p:cNvPr id="4" name="3 Tabla"/>
          <p:cNvGraphicFramePr>
            <a:graphicFrameLocks noGrp="1"/>
          </p:cNvGraphicFramePr>
          <p:nvPr/>
        </p:nvGraphicFramePr>
        <p:xfrm>
          <a:off x="2555776" y="1556792"/>
          <a:ext cx="3384376" cy="3925824"/>
        </p:xfrm>
        <a:graphic>
          <a:graphicData uri="http://schemas.openxmlformats.org/drawingml/2006/table">
            <a:tbl>
              <a:tblPr/>
              <a:tblGrid>
                <a:gridCol w="1170596"/>
                <a:gridCol w="1170596"/>
                <a:gridCol w="1043184"/>
              </a:tblGrid>
              <a:tr h="253347">
                <a:tc gridSpan="3">
                  <a:txBody>
                    <a:bodyPr/>
                    <a:lstStyle/>
                    <a:p>
                      <a:pPr algn="ctr">
                        <a:lnSpc>
                          <a:spcPct val="115000"/>
                        </a:lnSpc>
                        <a:spcAft>
                          <a:spcPts val="0"/>
                        </a:spcAft>
                      </a:pPr>
                      <a:r>
                        <a:rPr lang="es-EC" sz="1600" b="1" dirty="0">
                          <a:solidFill>
                            <a:srgbClr val="000000"/>
                          </a:solidFill>
                          <a:latin typeface="Arial"/>
                          <a:ea typeface="Times New Roman"/>
                        </a:rPr>
                        <a:t>RESUMEN UNIÓN CLAVADA</a:t>
                      </a:r>
                      <a:endParaRPr lang="es-EC"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hMerge="1">
                  <a:txBody>
                    <a:bodyPr/>
                    <a:lstStyle/>
                    <a:p>
                      <a:endParaRPr lang="es-EC"/>
                    </a:p>
                  </a:txBody>
                  <a:tcPr/>
                </a:tc>
              </a:tr>
              <a:tr h="171450">
                <a:tc rowSpan="2">
                  <a:txBody>
                    <a:bodyPr/>
                    <a:lstStyle/>
                    <a:p>
                      <a:pPr algn="ctr">
                        <a:lnSpc>
                          <a:spcPct val="115000"/>
                        </a:lnSpc>
                        <a:spcAft>
                          <a:spcPts val="0"/>
                        </a:spcAft>
                      </a:pPr>
                      <a:r>
                        <a:rPr lang="es-EC" sz="1600" b="1">
                          <a:solidFill>
                            <a:srgbClr val="000000"/>
                          </a:solidFill>
                          <a:latin typeface="Arial"/>
                          <a:ea typeface="Times New Roman"/>
                        </a:rPr>
                        <a:t>Angulo</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600" b="1" dirty="0">
                          <a:solidFill>
                            <a:srgbClr val="000000"/>
                          </a:solidFill>
                          <a:latin typeface="Arial"/>
                          <a:ea typeface="Times New Roman"/>
                        </a:rPr>
                        <a:t>Carga admisible (kg)</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71450">
                <a:tc vMerge="1">
                  <a:txBody>
                    <a:bodyPr/>
                    <a:lstStyle/>
                    <a:p>
                      <a:endParaRPr lang="es-EC"/>
                    </a:p>
                  </a:txBody>
                  <a:tcPr/>
                </a:tc>
                <a:tc>
                  <a:txBody>
                    <a:bodyPr/>
                    <a:lstStyle/>
                    <a:p>
                      <a:pPr algn="ctr">
                        <a:lnSpc>
                          <a:spcPct val="115000"/>
                        </a:lnSpc>
                        <a:spcAft>
                          <a:spcPts val="0"/>
                        </a:spcAft>
                      </a:pPr>
                      <a:r>
                        <a:rPr lang="es-EC" sz="1600" b="1" i="1" dirty="0">
                          <a:solidFill>
                            <a:srgbClr val="000000"/>
                          </a:solidFill>
                          <a:latin typeface="Arial"/>
                          <a:ea typeface="Times New Roman"/>
                        </a:rPr>
                        <a:t>Norma NCh.1198</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i="1">
                          <a:solidFill>
                            <a:srgbClr val="000000"/>
                          </a:solidFill>
                          <a:latin typeface="Arial"/>
                          <a:ea typeface="Times New Roman"/>
                        </a:rPr>
                        <a:t>PADT REFORT</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600">
                          <a:solidFill>
                            <a:srgbClr val="000000"/>
                          </a:solidFill>
                          <a:latin typeface="Arial"/>
                          <a:ea typeface="Times New Roman"/>
                        </a:rPr>
                        <a:t>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Arial"/>
                          <a:ea typeface="Times New Roman"/>
                        </a:rPr>
                        <a:t>4600.00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Arial"/>
                          <a:ea typeface="Times New Roman"/>
                        </a:rPr>
                        <a:t>414.00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600">
                          <a:solidFill>
                            <a:srgbClr val="000000"/>
                          </a:solidFill>
                          <a:latin typeface="Arial"/>
                          <a:ea typeface="Times New Roman"/>
                        </a:rPr>
                        <a:t>10°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rPr>
                        <a:t>4600.00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Arial"/>
                          <a:ea typeface="Times New Roman"/>
                        </a:rPr>
                        <a:t>414.00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600">
                          <a:solidFill>
                            <a:srgbClr val="000000"/>
                          </a:solidFill>
                          <a:latin typeface="Arial"/>
                          <a:ea typeface="Times New Roman"/>
                        </a:rPr>
                        <a:t>20°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rPr>
                        <a:t>4600.00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Arial"/>
                          <a:ea typeface="Times New Roman"/>
                        </a:rPr>
                        <a:t>414.00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600">
                          <a:solidFill>
                            <a:srgbClr val="000000"/>
                          </a:solidFill>
                          <a:latin typeface="Arial"/>
                          <a:ea typeface="Times New Roman"/>
                        </a:rPr>
                        <a:t>30°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rPr>
                        <a:t>4600.00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Arial"/>
                          <a:ea typeface="Times New Roman"/>
                        </a:rPr>
                        <a:t>414.00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600">
                          <a:solidFill>
                            <a:srgbClr val="000000"/>
                          </a:solidFill>
                          <a:latin typeface="Arial"/>
                          <a:ea typeface="Times New Roman"/>
                        </a:rPr>
                        <a:t>40°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rPr>
                        <a:t>4600.00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Arial"/>
                          <a:ea typeface="Times New Roman"/>
                        </a:rPr>
                        <a:t>414.00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600">
                          <a:solidFill>
                            <a:srgbClr val="000000"/>
                          </a:solidFill>
                          <a:latin typeface="Arial"/>
                          <a:ea typeface="Times New Roman"/>
                        </a:rPr>
                        <a:t>50°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rPr>
                        <a:t>4600.00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Arial"/>
                          <a:ea typeface="Times New Roman"/>
                        </a:rPr>
                        <a:t>414.00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600">
                          <a:solidFill>
                            <a:srgbClr val="000000"/>
                          </a:solidFill>
                          <a:latin typeface="Arial"/>
                          <a:ea typeface="Times New Roman"/>
                        </a:rPr>
                        <a:t>60°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rPr>
                        <a:t>4600.00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Arial"/>
                          <a:ea typeface="Times New Roman"/>
                        </a:rPr>
                        <a:t>414.00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600">
                          <a:solidFill>
                            <a:srgbClr val="000000"/>
                          </a:solidFill>
                          <a:latin typeface="Arial"/>
                          <a:ea typeface="Times New Roman"/>
                        </a:rPr>
                        <a:t>70°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rPr>
                        <a:t>4600.00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Arial"/>
                          <a:ea typeface="Times New Roman"/>
                        </a:rPr>
                        <a:t>414.00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1600">
                          <a:solidFill>
                            <a:srgbClr val="000000"/>
                          </a:solidFill>
                          <a:latin typeface="Arial"/>
                          <a:ea typeface="Times New Roman"/>
                        </a:rPr>
                        <a:t>80°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rPr>
                        <a:t>4600.00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Arial"/>
                          <a:ea typeface="Times New Roman"/>
                        </a:rPr>
                        <a:t>414.00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lnSpc>
                          <a:spcPct val="115000"/>
                        </a:lnSpc>
                        <a:spcAft>
                          <a:spcPts val="0"/>
                        </a:spcAft>
                      </a:pPr>
                      <a:r>
                        <a:rPr lang="es-EC" sz="1600">
                          <a:solidFill>
                            <a:srgbClr val="000000"/>
                          </a:solidFill>
                          <a:latin typeface="Arial"/>
                          <a:ea typeface="Times New Roman"/>
                        </a:rPr>
                        <a:t>90°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a:solidFill>
                            <a:srgbClr val="000000"/>
                          </a:solidFill>
                          <a:latin typeface="Arial"/>
                          <a:ea typeface="Times New Roman"/>
                        </a:rPr>
                        <a:t>4600.00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Arial"/>
                          <a:ea typeface="Times New Roman"/>
                        </a:rPr>
                        <a:t>414.00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1691680" y="5594757"/>
            <a:ext cx="5508104"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a:solidFill>
                  <a:prstClr val="black"/>
                </a:solidFill>
                <a:latin typeface="Arial" pitchFamily="34" charset="0"/>
                <a:ea typeface="Times New Roman" pitchFamily="18" charset="0"/>
                <a:cs typeface="Arial" pitchFamily="34" charset="0"/>
              </a:rPr>
              <a:t>Resumen de cargas de diseño en las uniones  clavadas estudiadas en esta tesis</a:t>
            </a:r>
            <a:r>
              <a:rPr lang="es-ES" sz="2000" b="1" i="1" dirty="0">
                <a:solidFill>
                  <a:prstClr val="black"/>
                </a:solidFill>
                <a:latin typeface="Arial" pitchFamily="34" charset="0"/>
                <a:ea typeface="Times New Roman" pitchFamily="18" charset="0"/>
                <a:cs typeface="Arial" pitchFamily="34" charset="0"/>
              </a:rPr>
              <a:t>.</a:t>
            </a:r>
            <a:endParaRPr lang="es-ES" sz="20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l"/>
            <a:r>
              <a:rPr lang="es-EC" dirty="0" smtClean="0"/>
              <a:t>5.5.2.1) Tipo de falla</a:t>
            </a:r>
            <a:endParaRPr lang="es-EC" dirty="0"/>
          </a:p>
        </p:txBody>
      </p:sp>
      <p:sp>
        <p:nvSpPr>
          <p:cNvPr id="6" name="5 Marcador de contenido"/>
          <p:cNvSpPr>
            <a:spLocks noGrp="1"/>
          </p:cNvSpPr>
          <p:nvPr>
            <p:ph idx="1"/>
          </p:nvPr>
        </p:nvSpPr>
        <p:spPr/>
        <p:txBody>
          <a:bodyPr/>
          <a:lstStyle/>
          <a:p>
            <a:pPr algn="just"/>
            <a:r>
              <a:rPr lang="es-ES" sz="2000" dirty="0" smtClean="0"/>
              <a:t>Las uniones clavadas se caracterizaron por tener una falla abrupta, en los cuales los elementos extremos salía expulsados. En ningún ensayo la madera sufrió daño alguno, fueron los clavos los que fallaron. La diferencia de carga conforme se varia el ángulo no es muy diferente, esto se debe a que este tipo de unión esta influenciada por la resistencia de los clavos.</a:t>
            </a:r>
            <a:endParaRPr lang="es-EC" sz="2000" dirty="0"/>
          </a:p>
        </p:txBody>
      </p:sp>
      <p:pic>
        <p:nvPicPr>
          <p:cNvPr id="2049" name="Picture 1" descr="C:\Users\Alejo\Documents\DOCUMENTOS\TESIS\ENSAYOS DE LABORATORIO\FOTOS Y VIDEOS\FOTOS\DSC02247.JPG"/>
          <p:cNvPicPr>
            <a:picLocks noChangeAspect="1" noChangeArrowheads="1"/>
          </p:cNvPicPr>
          <p:nvPr/>
        </p:nvPicPr>
        <p:blipFill>
          <a:blip r:embed="rId3" cstate="print"/>
          <a:srcRect/>
          <a:stretch>
            <a:fillRect/>
          </a:stretch>
        </p:blipFill>
        <p:spPr bwMode="auto">
          <a:xfrm>
            <a:off x="611559" y="3429000"/>
            <a:ext cx="4215285" cy="2376264"/>
          </a:xfrm>
          <a:prstGeom prst="rect">
            <a:avLst/>
          </a:prstGeom>
          <a:noFill/>
        </p:spPr>
      </p:pic>
      <p:pic>
        <p:nvPicPr>
          <p:cNvPr id="2050" name="Picture 2" descr="C:\Users\Alejo\Documents\DOCUMENTOS\TESIS\ENSAYOS DE LABORATORIO\FOTOS Y VIDEOS\FOTOS\DSC02271.JPG"/>
          <p:cNvPicPr>
            <a:picLocks noChangeAspect="1" noChangeArrowheads="1"/>
          </p:cNvPicPr>
          <p:nvPr/>
        </p:nvPicPr>
        <p:blipFill>
          <a:blip r:embed="rId4" cstate="print"/>
          <a:srcRect l="25579" t="20547" r="19092" b="9347"/>
          <a:stretch>
            <a:fillRect/>
          </a:stretch>
        </p:blipFill>
        <p:spPr bwMode="auto">
          <a:xfrm>
            <a:off x="4788024" y="3429000"/>
            <a:ext cx="3629203" cy="2592288"/>
          </a:xfrm>
          <a:prstGeom prst="rect">
            <a:avLst/>
          </a:prstGeom>
          <a:noFill/>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9" name="MOV02237.MPG">
            <a:hlinkClick r:id="" action="ppaction://media"/>
          </p:cNvPr>
          <p:cNvPicPr>
            <a:picLocks noGrp="1" noRot="1" noChangeAspect="1"/>
          </p:cNvPicPr>
          <p:nvPr>
            <p:ph idx="1"/>
            <a:videoFile r:link="rId1"/>
          </p:nvPr>
        </p:nvPicPr>
        <p:blipFill>
          <a:blip r:embed="rId4" cstate="print"/>
          <a:stretch>
            <a:fillRect/>
          </a:stretch>
        </p:blipFill>
        <p:spPr>
          <a:xfrm>
            <a:off x="35496" y="44624"/>
            <a:ext cx="9108504" cy="655272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EC"/>
          </a:p>
        </p:txBody>
      </p:sp>
      <p:pic>
        <p:nvPicPr>
          <p:cNvPr id="4" name="MOV02266.MPG">
            <a:hlinkClick r:id="" action="ppaction://media"/>
          </p:cNvPr>
          <p:cNvPicPr>
            <a:picLocks noGrp="1" noRot="1" noChangeAspect="1"/>
          </p:cNvPicPr>
          <p:nvPr>
            <p:ph idx="1"/>
            <a:videoFile r:link="rId1"/>
          </p:nvPr>
        </p:nvPicPr>
        <p:blipFill>
          <a:blip r:embed="rId4" cstate="print"/>
          <a:stretch>
            <a:fillRect/>
          </a:stretch>
        </p:blipFill>
        <p:spPr>
          <a:xfrm>
            <a:off x="323529" y="188640"/>
            <a:ext cx="8736970" cy="63367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EC"/>
          </a:p>
        </p:txBody>
      </p:sp>
      <p:pic>
        <p:nvPicPr>
          <p:cNvPr id="4" name="MOV02292.MPG">
            <a:hlinkClick r:id="" action="ppaction://media"/>
          </p:cNvPr>
          <p:cNvPicPr>
            <a:picLocks noGrp="1" noRot="1" noChangeAspect="1"/>
          </p:cNvPicPr>
          <p:nvPr>
            <p:ph idx="1"/>
            <a:videoFile r:link="rId1"/>
          </p:nvPr>
        </p:nvPicPr>
        <p:blipFill>
          <a:blip r:embed="rId4" cstate="print"/>
          <a:stretch>
            <a:fillRect/>
          </a:stretch>
        </p:blipFill>
        <p:spPr>
          <a:xfrm>
            <a:off x="251520" y="44624"/>
            <a:ext cx="8690752" cy="65180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MOV02366.MPG">
            <a:hlinkClick r:id="" action="ppaction://media"/>
          </p:cNvPr>
          <p:cNvPicPr>
            <a:picLocks noGrp="1" noRot="1" noChangeAspect="1"/>
          </p:cNvPicPr>
          <p:nvPr>
            <p:ph idx="1"/>
            <a:videoFile r:link="rId1"/>
          </p:nvPr>
        </p:nvPicPr>
        <p:blipFill>
          <a:blip r:embed="rId4" cstate="print"/>
          <a:stretch>
            <a:fillRect/>
          </a:stretch>
        </p:blipFill>
        <p:spPr>
          <a:xfrm>
            <a:off x="225731" y="115292"/>
            <a:ext cx="8738757" cy="65540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0" name="MOV02376.MPG">
            <a:hlinkClick r:id="" action="ppaction://media"/>
          </p:cNvPr>
          <p:cNvPicPr>
            <a:picLocks noGrp="1" noRot="1" noChangeAspect="1"/>
          </p:cNvPicPr>
          <p:nvPr>
            <p:ph idx="1"/>
            <a:videoFile r:link="rId1"/>
          </p:nvPr>
        </p:nvPicPr>
        <p:blipFill>
          <a:blip r:embed="rId4" cstate="print"/>
          <a:stretch>
            <a:fillRect/>
          </a:stretch>
        </p:blipFill>
        <p:spPr>
          <a:xfrm>
            <a:off x="227517" y="44624"/>
            <a:ext cx="8736971" cy="655272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3898776" cy="3240360"/>
          </a:xfrm>
        </p:spPr>
        <p:txBody>
          <a:bodyPr/>
          <a:lstStyle/>
          <a:p>
            <a:r>
              <a:rPr lang="es-ES" sz="2000" b="1" dirty="0" smtClean="0"/>
              <a:t>MADERAS LATIFOLIADAS:</a:t>
            </a:r>
          </a:p>
          <a:p>
            <a:endParaRPr lang="es-ES" sz="2000" b="1" dirty="0" smtClean="0"/>
          </a:p>
          <a:p>
            <a:r>
              <a:rPr lang="es-ES" sz="2000" dirty="0" smtClean="0"/>
              <a:t>Tienen estructura celular heterogénea.</a:t>
            </a:r>
          </a:p>
          <a:p>
            <a:endParaRPr lang="es-ES" sz="2000" dirty="0" smtClean="0"/>
          </a:p>
          <a:p>
            <a:r>
              <a:rPr lang="es-ES" sz="2000" dirty="0" smtClean="0"/>
              <a:t>2 tipos de células</a:t>
            </a:r>
            <a:r>
              <a:rPr lang="en-US" sz="2000" dirty="0" smtClean="0"/>
              <a:t>:</a:t>
            </a:r>
            <a:r>
              <a:rPr lang="es-ES" sz="2000" dirty="0" smtClean="0"/>
              <a:t> fibrosas (venas que conducen el agua), células parénquimas (almacenan nutrientes)</a:t>
            </a:r>
          </a:p>
          <a:p>
            <a:endParaRPr lang="es-ES" sz="2000" dirty="0"/>
          </a:p>
        </p:txBody>
      </p:sp>
      <p:pic>
        <p:nvPicPr>
          <p:cNvPr id="5" name="4 Imagen" descr="http://t0.gstatic.com/images?q=tbn:Vbikb4vpXdQm6M:http://4.bp.blogspot.com/_jn3RP7GTSKM/S-FJ_8KNSOI/AAAAAAAAAvg/icKqfxmDfdU/s1600/eucalipto.jpg&amp;t=1"/>
          <p:cNvPicPr/>
          <p:nvPr/>
        </p:nvPicPr>
        <p:blipFill>
          <a:blip r:embed="rId3" cstate="print"/>
          <a:srcRect t="3893" b="9854"/>
          <a:stretch>
            <a:fillRect/>
          </a:stretch>
        </p:blipFill>
        <p:spPr bwMode="auto">
          <a:xfrm>
            <a:off x="755576" y="3501008"/>
            <a:ext cx="2332265" cy="3021674"/>
          </a:xfrm>
          <a:prstGeom prst="rect">
            <a:avLst/>
          </a:prstGeom>
          <a:noFill/>
          <a:ln w="9525">
            <a:noFill/>
            <a:miter lim="800000"/>
            <a:headEnd/>
            <a:tailEnd/>
          </a:ln>
        </p:spPr>
      </p:pic>
      <p:sp>
        <p:nvSpPr>
          <p:cNvPr id="6" name="5 CuadroTexto"/>
          <p:cNvSpPr txBox="1"/>
          <p:nvPr/>
        </p:nvSpPr>
        <p:spPr>
          <a:xfrm>
            <a:off x="4644008" y="260648"/>
            <a:ext cx="4176464" cy="3693319"/>
          </a:xfrm>
          <a:prstGeom prst="rect">
            <a:avLst/>
          </a:prstGeom>
          <a:noFill/>
        </p:spPr>
        <p:txBody>
          <a:bodyPr wrap="square" rtlCol="0">
            <a:spAutoFit/>
          </a:bodyPr>
          <a:lstStyle/>
          <a:p>
            <a:r>
              <a:rPr lang="es-ES" b="1" dirty="0" smtClean="0">
                <a:solidFill>
                  <a:prstClr val="black"/>
                </a:solidFill>
              </a:rPr>
              <a:t>MADERAS CONIFERAS:</a:t>
            </a:r>
          </a:p>
          <a:p>
            <a:endParaRPr lang="es-ES" b="1" dirty="0" smtClean="0">
              <a:solidFill>
                <a:prstClr val="black"/>
              </a:solidFill>
            </a:endParaRPr>
          </a:p>
          <a:p>
            <a:pPr>
              <a:buFont typeface="Arial" pitchFamily="34" charset="0"/>
              <a:buChar char="•"/>
            </a:pPr>
            <a:r>
              <a:rPr lang="es-ES" dirty="0" smtClean="0">
                <a:solidFill>
                  <a:prstClr val="black"/>
                </a:solidFill>
              </a:rPr>
              <a:t>Distribución celular homogénea.</a:t>
            </a:r>
          </a:p>
          <a:p>
            <a:pPr>
              <a:buFont typeface="Arial" pitchFamily="34" charset="0"/>
              <a:buChar char="•"/>
            </a:pPr>
            <a:endParaRPr lang="es-ES" dirty="0" smtClean="0">
              <a:solidFill>
                <a:prstClr val="black"/>
              </a:solidFill>
            </a:endParaRPr>
          </a:p>
          <a:p>
            <a:pPr>
              <a:buFont typeface="Arial" pitchFamily="34" charset="0"/>
              <a:buChar char="•"/>
            </a:pPr>
            <a:r>
              <a:rPr lang="es-ES" dirty="0" smtClean="0">
                <a:solidFill>
                  <a:prstClr val="black"/>
                </a:solidFill>
              </a:rPr>
              <a:t>90% células traqueidas,  baja cantidad de células parénquimas.</a:t>
            </a:r>
          </a:p>
          <a:p>
            <a:endParaRPr lang="es-ES" dirty="0" smtClean="0">
              <a:solidFill>
                <a:prstClr val="black"/>
              </a:solidFill>
            </a:endParaRPr>
          </a:p>
          <a:p>
            <a:pPr>
              <a:buFont typeface="Arial" pitchFamily="34" charset="0"/>
              <a:buChar char="•"/>
            </a:pPr>
            <a:r>
              <a:rPr lang="es-ES" dirty="0" smtClean="0">
                <a:solidFill>
                  <a:prstClr val="black"/>
                </a:solidFill>
              </a:rPr>
              <a:t>Estructura celular simple, con fibras largas, uniforme, excesivamente apretadas, mayor índice resistencia – peso.</a:t>
            </a:r>
          </a:p>
          <a:p>
            <a:pPr>
              <a:buFont typeface="Arial" pitchFamily="34" charset="0"/>
              <a:buChar char="•"/>
            </a:pPr>
            <a:endParaRPr lang="es-ES" dirty="0" smtClean="0">
              <a:solidFill>
                <a:prstClr val="black"/>
              </a:solidFill>
            </a:endParaRPr>
          </a:p>
          <a:p>
            <a:pPr>
              <a:buFont typeface="Arial" pitchFamily="34" charset="0"/>
              <a:buChar char="•"/>
            </a:pPr>
            <a:r>
              <a:rPr lang="es-ES" dirty="0" smtClean="0">
                <a:solidFill>
                  <a:prstClr val="black"/>
                </a:solidFill>
              </a:rPr>
              <a:t>Mas livianas, flexibles y resistentes que las maderas latifoliadas.</a:t>
            </a:r>
          </a:p>
        </p:txBody>
      </p:sp>
      <p:pic>
        <p:nvPicPr>
          <p:cNvPr id="7" name="6 Imagen" descr="http://horoscopocelta.info/images/pino-celta.jpg"/>
          <p:cNvPicPr/>
          <p:nvPr/>
        </p:nvPicPr>
        <p:blipFill>
          <a:blip r:embed="rId4" cstate="print"/>
          <a:srcRect t="8645" b="10254"/>
          <a:stretch>
            <a:fillRect/>
          </a:stretch>
        </p:blipFill>
        <p:spPr bwMode="auto">
          <a:xfrm>
            <a:off x="5940152" y="3861048"/>
            <a:ext cx="1944216" cy="2556768"/>
          </a:xfrm>
          <a:prstGeom prst="rect">
            <a:avLst/>
          </a:prstGeom>
          <a:noFill/>
          <a:ln w="9525">
            <a:noFill/>
            <a:miter lim="800000"/>
            <a:headEnd/>
            <a:tailEnd/>
          </a:ln>
        </p:spPr>
      </p:pic>
      <p:sp>
        <p:nvSpPr>
          <p:cNvPr id="8" name="7 CuadroTexto"/>
          <p:cNvSpPr txBox="1"/>
          <p:nvPr/>
        </p:nvSpPr>
        <p:spPr>
          <a:xfrm>
            <a:off x="3275856" y="5157192"/>
            <a:ext cx="1152128" cy="369332"/>
          </a:xfrm>
          <a:prstGeom prst="rect">
            <a:avLst/>
          </a:prstGeom>
          <a:noFill/>
        </p:spPr>
        <p:txBody>
          <a:bodyPr wrap="square" rtlCol="0">
            <a:spAutoFit/>
          </a:bodyPr>
          <a:lstStyle/>
          <a:p>
            <a:r>
              <a:rPr lang="es-ES" smtClean="0">
                <a:solidFill>
                  <a:prstClr val="black"/>
                </a:solidFill>
              </a:rPr>
              <a:t>Eucalipto</a:t>
            </a:r>
            <a:endParaRPr lang="es-ES">
              <a:solidFill>
                <a:prstClr val="black"/>
              </a:solidFill>
            </a:endParaRPr>
          </a:p>
        </p:txBody>
      </p:sp>
      <p:cxnSp>
        <p:nvCxnSpPr>
          <p:cNvPr id="10" name="9 Conector recto"/>
          <p:cNvCxnSpPr/>
          <p:nvPr/>
        </p:nvCxnSpPr>
        <p:spPr>
          <a:xfrm flipV="1">
            <a:off x="3059832" y="5445224"/>
            <a:ext cx="288032"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4788024" y="4653136"/>
            <a:ext cx="1080120" cy="369332"/>
          </a:xfrm>
          <a:prstGeom prst="rect">
            <a:avLst/>
          </a:prstGeom>
          <a:noFill/>
        </p:spPr>
        <p:txBody>
          <a:bodyPr wrap="square" rtlCol="0">
            <a:spAutoFit/>
          </a:bodyPr>
          <a:lstStyle/>
          <a:p>
            <a:r>
              <a:rPr lang="en-US" dirty="0" smtClean="0">
                <a:solidFill>
                  <a:prstClr val="black"/>
                </a:solidFill>
              </a:rPr>
              <a:t>Pino</a:t>
            </a:r>
            <a:endParaRPr lang="es-EC" dirty="0">
              <a:solidFill>
                <a:prstClr val="black"/>
              </a:solidFill>
            </a:endParaRPr>
          </a:p>
        </p:txBody>
      </p:sp>
      <p:cxnSp>
        <p:nvCxnSpPr>
          <p:cNvPr id="13" name="12 Conector recto"/>
          <p:cNvCxnSpPr>
            <a:stCxn id="11" idx="2"/>
          </p:cNvCxnSpPr>
          <p:nvPr/>
        </p:nvCxnSpPr>
        <p:spPr>
          <a:xfrm rot="16200000" flipH="1">
            <a:off x="5458744" y="4891808"/>
            <a:ext cx="422756" cy="68407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5.5.2.2) Resumen de resultados</a:t>
            </a:r>
            <a:endParaRPr lang="es-EC" dirty="0"/>
          </a:p>
        </p:txBody>
      </p:sp>
      <p:sp>
        <p:nvSpPr>
          <p:cNvPr id="8" name="7 Marcador de contenido"/>
          <p:cNvSpPr>
            <a:spLocks noGrp="1"/>
          </p:cNvSpPr>
          <p:nvPr>
            <p:ph idx="1"/>
          </p:nvPr>
        </p:nvSpPr>
        <p:spPr>
          <a:xfrm>
            <a:off x="457200" y="1600201"/>
            <a:ext cx="8229600" cy="748680"/>
          </a:xfrm>
        </p:spPr>
        <p:txBody>
          <a:bodyPr/>
          <a:lstStyle/>
          <a:p>
            <a:r>
              <a:rPr lang="es-EC" dirty="0" smtClean="0"/>
              <a:t>Se presenta a continuación las cargas últimas</a:t>
            </a:r>
            <a:endParaRPr lang="es-EC" dirty="0"/>
          </a:p>
        </p:txBody>
      </p:sp>
      <p:graphicFrame>
        <p:nvGraphicFramePr>
          <p:cNvPr id="4" name="3 Tabla"/>
          <p:cNvGraphicFramePr>
            <a:graphicFrameLocks noGrp="1"/>
          </p:cNvGraphicFramePr>
          <p:nvPr/>
        </p:nvGraphicFramePr>
        <p:xfrm>
          <a:off x="683568" y="2618452"/>
          <a:ext cx="8064896" cy="3154680"/>
        </p:xfrm>
        <a:graphic>
          <a:graphicData uri="http://schemas.openxmlformats.org/drawingml/2006/table">
            <a:tbl>
              <a:tblPr/>
              <a:tblGrid>
                <a:gridCol w="1839106"/>
                <a:gridCol w="623353"/>
                <a:gridCol w="622493"/>
                <a:gridCol w="622493"/>
                <a:gridCol w="622493"/>
                <a:gridCol w="622493"/>
                <a:gridCol w="622493"/>
                <a:gridCol w="622493"/>
                <a:gridCol w="622493"/>
                <a:gridCol w="622493"/>
                <a:gridCol w="622493"/>
              </a:tblGrid>
              <a:tr h="190500">
                <a:tc gridSpan="11">
                  <a:txBody>
                    <a:bodyPr/>
                    <a:lstStyle/>
                    <a:p>
                      <a:pPr algn="ctr">
                        <a:lnSpc>
                          <a:spcPct val="115000"/>
                        </a:lnSpc>
                        <a:spcAft>
                          <a:spcPts val="0"/>
                        </a:spcAft>
                      </a:pPr>
                      <a:r>
                        <a:rPr lang="es-EC" sz="1800" b="1" dirty="0">
                          <a:solidFill>
                            <a:srgbClr val="000000"/>
                          </a:solidFill>
                          <a:latin typeface="Arial"/>
                          <a:ea typeface="Times New Roman"/>
                        </a:rPr>
                        <a:t>RESUMEN DE RESULTADOS UNIÓN CON 4 CLAVOS</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rowSpan="2">
                  <a:txBody>
                    <a:bodyPr/>
                    <a:lstStyle/>
                    <a:p>
                      <a:pPr algn="ctr">
                        <a:lnSpc>
                          <a:spcPct val="115000"/>
                        </a:lnSpc>
                        <a:spcAft>
                          <a:spcPts val="0"/>
                        </a:spcAft>
                      </a:pPr>
                      <a:r>
                        <a:rPr lang="es-EC" sz="1800" b="1" i="1" dirty="0">
                          <a:solidFill>
                            <a:srgbClr val="000000"/>
                          </a:solidFill>
                          <a:latin typeface="Arial"/>
                          <a:ea typeface="Times New Roman"/>
                        </a:rPr>
                        <a:t>Madera</a:t>
                      </a:r>
                      <a:endParaRPr lang="es-EC"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gridSpan="10">
                  <a:txBody>
                    <a:bodyPr/>
                    <a:lstStyle/>
                    <a:p>
                      <a:pPr algn="ctr">
                        <a:lnSpc>
                          <a:spcPct val="115000"/>
                        </a:lnSpc>
                        <a:spcAft>
                          <a:spcPts val="0"/>
                        </a:spcAft>
                      </a:pPr>
                      <a:r>
                        <a:rPr lang="es-EC" sz="1800" b="1" i="1" dirty="0">
                          <a:solidFill>
                            <a:srgbClr val="000000"/>
                          </a:solidFill>
                          <a:latin typeface="Arial"/>
                          <a:ea typeface="Times New Roman"/>
                        </a:rPr>
                        <a:t>Valor carga última promedio</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vMerge="1">
                  <a:txBody>
                    <a:bodyPr/>
                    <a:lstStyle/>
                    <a:p>
                      <a:endParaRPr lang="es-EC"/>
                    </a:p>
                  </a:txBody>
                  <a:tcPr/>
                </a:tc>
                <a:tc>
                  <a:txBody>
                    <a:bodyPr/>
                    <a:lstStyle/>
                    <a:p>
                      <a:pPr algn="ctr">
                        <a:lnSpc>
                          <a:spcPct val="115000"/>
                        </a:lnSpc>
                        <a:spcAft>
                          <a:spcPts val="0"/>
                        </a:spcAft>
                      </a:pPr>
                      <a:r>
                        <a:rPr lang="es-EC" sz="1800" i="1">
                          <a:solidFill>
                            <a:srgbClr val="000000"/>
                          </a:solidFill>
                          <a:latin typeface="Arial"/>
                          <a:ea typeface="Times New Roman"/>
                        </a:rPr>
                        <a:t>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dirty="0">
                          <a:solidFill>
                            <a:srgbClr val="000000"/>
                          </a:solidFill>
                          <a:latin typeface="Arial"/>
                          <a:ea typeface="Times New Roman"/>
                        </a:rPr>
                        <a:t>10°</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dirty="0">
                          <a:solidFill>
                            <a:srgbClr val="000000"/>
                          </a:solidFill>
                          <a:latin typeface="Arial"/>
                          <a:ea typeface="Times New Roman"/>
                        </a:rPr>
                        <a:t>20°</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dirty="0">
                          <a:solidFill>
                            <a:srgbClr val="000000"/>
                          </a:solidFill>
                          <a:latin typeface="Arial"/>
                          <a:ea typeface="Times New Roman"/>
                        </a:rPr>
                        <a:t>30°</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dirty="0">
                          <a:solidFill>
                            <a:srgbClr val="000000"/>
                          </a:solidFill>
                          <a:latin typeface="Arial"/>
                          <a:ea typeface="Times New Roman"/>
                        </a:rPr>
                        <a:t>40°</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a:solidFill>
                            <a:srgbClr val="000000"/>
                          </a:solidFill>
                          <a:latin typeface="Arial"/>
                          <a:ea typeface="Times New Roman"/>
                        </a:rPr>
                        <a:t>50°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a:solidFill>
                            <a:srgbClr val="000000"/>
                          </a:solidFill>
                          <a:latin typeface="Arial"/>
                          <a:ea typeface="Times New Roman"/>
                        </a:rPr>
                        <a:t>60°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a:solidFill>
                            <a:srgbClr val="000000"/>
                          </a:solidFill>
                          <a:latin typeface="Arial"/>
                          <a:ea typeface="Times New Roman"/>
                        </a:rPr>
                        <a:t>70°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a:solidFill>
                            <a:srgbClr val="000000"/>
                          </a:solidFill>
                          <a:latin typeface="Arial"/>
                          <a:ea typeface="Times New Roman"/>
                        </a:rPr>
                        <a:t>80°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dirty="0">
                          <a:solidFill>
                            <a:srgbClr val="000000"/>
                          </a:solidFill>
                          <a:latin typeface="Arial"/>
                          <a:ea typeface="Times New Roman"/>
                        </a:rPr>
                        <a:t>90°</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ctr">
                        <a:lnSpc>
                          <a:spcPct val="115000"/>
                        </a:lnSpc>
                        <a:spcAft>
                          <a:spcPts val="0"/>
                        </a:spcAft>
                      </a:pPr>
                      <a:r>
                        <a:rPr lang="es-EC" sz="1800" i="1">
                          <a:solidFill>
                            <a:srgbClr val="000000"/>
                          </a:solidFill>
                          <a:latin typeface="Arial"/>
                          <a:ea typeface="Times New Roman"/>
                        </a:rPr>
                        <a:t>Guayacán</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2337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2175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2225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1968</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2336</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2124</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2079</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2269</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2289</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2113</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ctr">
                        <a:lnSpc>
                          <a:spcPct val="115000"/>
                        </a:lnSpc>
                        <a:spcAft>
                          <a:spcPts val="0"/>
                        </a:spcAft>
                      </a:pPr>
                      <a:r>
                        <a:rPr lang="es-EC" sz="1800" i="1">
                          <a:solidFill>
                            <a:srgbClr val="000000"/>
                          </a:solidFill>
                          <a:latin typeface="Arial"/>
                          <a:ea typeface="Times New Roman"/>
                        </a:rPr>
                        <a:t>Eucalipto</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1616</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1582</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1749</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1426</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1775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1665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1609</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1581</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1693</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1647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800" i="1">
                          <a:solidFill>
                            <a:srgbClr val="000000"/>
                          </a:solidFill>
                          <a:latin typeface="Arial"/>
                          <a:ea typeface="Times New Roman"/>
                        </a:rPr>
                        <a:t>Fernansánchez</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1294</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1186</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1345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1325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1417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1262</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1319</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1133</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1309</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1271</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800" i="1">
                          <a:solidFill>
                            <a:srgbClr val="000000"/>
                          </a:solidFill>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a:lnSpc>
                          <a:spcPct val="115000"/>
                        </a:lnSpc>
                        <a:spcAft>
                          <a:spcPts val="0"/>
                        </a:spcAft>
                      </a:pPr>
                      <a:r>
                        <a:rPr lang="es-EC" sz="1800" b="1" i="1" dirty="0">
                          <a:solidFill>
                            <a:srgbClr val="000000"/>
                          </a:solidFill>
                          <a:latin typeface="Arial"/>
                          <a:ea typeface="Times New Roman"/>
                        </a:rPr>
                        <a:t>Valor carga última mínimo</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0975">
                <a:tc>
                  <a:txBody>
                    <a:bodyPr/>
                    <a:lstStyle/>
                    <a:p>
                      <a:pPr algn="ctr">
                        <a:lnSpc>
                          <a:spcPct val="115000"/>
                        </a:lnSpc>
                        <a:spcAft>
                          <a:spcPts val="0"/>
                        </a:spcAft>
                      </a:pPr>
                      <a:r>
                        <a:rPr lang="es-EC" sz="1800" i="1">
                          <a:solidFill>
                            <a:srgbClr val="000000"/>
                          </a:solidFill>
                          <a:latin typeface="Arial"/>
                          <a:ea typeface="Times New Roman"/>
                        </a:rPr>
                        <a:t>Guayacán</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2165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2065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1990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1920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2265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1915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2015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2175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2195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2065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ctr">
                        <a:lnSpc>
                          <a:spcPct val="115000"/>
                        </a:lnSpc>
                        <a:spcAft>
                          <a:spcPts val="0"/>
                        </a:spcAft>
                      </a:pPr>
                      <a:r>
                        <a:rPr lang="es-EC" sz="1800" i="1">
                          <a:solidFill>
                            <a:srgbClr val="000000"/>
                          </a:solidFill>
                          <a:latin typeface="Arial"/>
                          <a:ea typeface="Times New Roman"/>
                        </a:rPr>
                        <a:t>Eucalipto</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1515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1435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1675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1295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1565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1595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1505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1485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1565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1515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800" i="1">
                          <a:solidFill>
                            <a:srgbClr val="000000"/>
                          </a:solidFill>
                          <a:latin typeface="Arial"/>
                          <a:ea typeface="Times New Roman"/>
                        </a:rPr>
                        <a:t>Fernansánchez</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1140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1110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1200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1230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1315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1195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1255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1305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1275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1130</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1777" name="Rectangle 1"/>
          <p:cNvSpPr>
            <a:spLocks noChangeArrowheads="1"/>
          </p:cNvSpPr>
          <p:nvPr/>
        </p:nvSpPr>
        <p:spPr bwMode="auto">
          <a:xfrm>
            <a:off x="1259632" y="5858108"/>
            <a:ext cx="705678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b="1" i="1" dirty="0">
                <a:solidFill>
                  <a:prstClr val="black"/>
                </a:solidFill>
                <a:latin typeface="Arial" pitchFamily="34" charset="0"/>
                <a:ea typeface="Times New Roman" pitchFamily="18" charset="0"/>
                <a:cs typeface="Arial" pitchFamily="34" charset="0"/>
              </a:rPr>
              <a:t>Resumen de resultados en uniones clavadas con valores de carga última promedio y mínimo a diversos ángulos de inclinación</a:t>
            </a:r>
            <a:endParaRPr lang="es-ES" sz="14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solidFill>
                  <a:srgbClr val="C00000"/>
                </a:solidFill>
              </a:rPr>
              <a:t>5.5.3) Uniones empernadas</a:t>
            </a:r>
            <a:endParaRPr lang="es-EC" dirty="0">
              <a:solidFill>
                <a:srgbClr val="C00000"/>
              </a:solidFill>
            </a:endParaRPr>
          </a:p>
        </p:txBody>
      </p:sp>
      <p:graphicFrame>
        <p:nvGraphicFramePr>
          <p:cNvPr id="4" name="3 Tabla"/>
          <p:cNvGraphicFramePr>
            <a:graphicFrameLocks noGrp="1"/>
          </p:cNvGraphicFramePr>
          <p:nvPr/>
        </p:nvGraphicFramePr>
        <p:xfrm>
          <a:off x="1979712" y="1340768"/>
          <a:ext cx="5400600" cy="4556760"/>
        </p:xfrm>
        <a:graphic>
          <a:graphicData uri="http://schemas.openxmlformats.org/drawingml/2006/table">
            <a:tbl>
              <a:tblPr/>
              <a:tblGrid>
                <a:gridCol w="2700300"/>
                <a:gridCol w="2700300"/>
              </a:tblGrid>
              <a:tr h="0">
                <a:tc gridSpan="2">
                  <a:txBody>
                    <a:bodyPr/>
                    <a:lstStyle/>
                    <a:p>
                      <a:pPr algn="ctr">
                        <a:lnSpc>
                          <a:spcPct val="115000"/>
                        </a:lnSpc>
                        <a:spcAft>
                          <a:spcPts val="0"/>
                        </a:spcAft>
                      </a:pPr>
                      <a:r>
                        <a:rPr lang="es-EC" sz="2000" b="1" dirty="0">
                          <a:solidFill>
                            <a:srgbClr val="000000"/>
                          </a:solidFill>
                          <a:latin typeface="Arial"/>
                          <a:ea typeface="Times New Roman"/>
                        </a:rPr>
                        <a:t>RESUMEN UNIÓN EMPERNADA</a:t>
                      </a:r>
                      <a:endParaRPr lang="es-EC"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r>
              <a:tr h="171450">
                <a:tc rowSpan="2">
                  <a:txBody>
                    <a:bodyPr/>
                    <a:lstStyle/>
                    <a:p>
                      <a:pPr algn="ctr">
                        <a:lnSpc>
                          <a:spcPct val="115000"/>
                        </a:lnSpc>
                        <a:spcAft>
                          <a:spcPts val="0"/>
                        </a:spcAft>
                      </a:pPr>
                      <a:r>
                        <a:rPr lang="es-EC" sz="2000" b="1" dirty="0">
                          <a:solidFill>
                            <a:srgbClr val="000000"/>
                          </a:solidFill>
                          <a:latin typeface="Arial"/>
                          <a:ea typeface="Times New Roman"/>
                        </a:rPr>
                        <a:t>Angulo</a:t>
                      </a:r>
                      <a:endParaRPr lang="es-EC"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a:solidFill>
                            <a:srgbClr val="000000"/>
                          </a:solidFill>
                          <a:latin typeface="Arial"/>
                          <a:ea typeface="Times New Roman"/>
                        </a:rPr>
                        <a:t>Carga admisible (kg)</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vMerge="1">
                  <a:txBody>
                    <a:bodyPr/>
                    <a:lstStyle/>
                    <a:p>
                      <a:endParaRPr lang="es-EC"/>
                    </a:p>
                  </a:txBody>
                  <a:tcPr/>
                </a:tc>
                <a:tc>
                  <a:txBody>
                    <a:bodyPr/>
                    <a:lstStyle/>
                    <a:p>
                      <a:pPr algn="ctr">
                        <a:lnSpc>
                          <a:spcPct val="115000"/>
                        </a:lnSpc>
                        <a:spcAft>
                          <a:spcPts val="0"/>
                        </a:spcAft>
                      </a:pPr>
                      <a:r>
                        <a:rPr lang="es-EC" sz="2000" b="1" i="1" dirty="0">
                          <a:solidFill>
                            <a:srgbClr val="000000"/>
                          </a:solidFill>
                          <a:latin typeface="Arial"/>
                          <a:ea typeface="Times New Roman"/>
                        </a:rPr>
                        <a:t>PADT REFORT</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2000" dirty="0">
                          <a:solidFill>
                            <a:srgbClr val="000000"/>
                          </a:solidFill>
                          <a:latin typeface="Arial"/>
                          <a:ea typeface="Times New Roman"/>
                        </a:rPr>
                        <a:t>0°</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1118.00</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2000">
                          <a:solidFill>
                            <a:srgbClr val="000000"/>
                          </a:solidFill>
                          <a:latin typeface="Arial"/>
                          <a:ea typeface="Times New Roman"/>
                        </a:rPr>
                        <a:t>10°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1067.10</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2000">
                          <a:solidFill>
                            <a:srgbClr val="000000"/>
                          </a:solidFill>
                          <a:latin typeface="Arial"/>
                          <a:ea typeface="Times New Roman"/>
                        </a:rPr>
                        <a:t>20°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943.41</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2000">
                          <a:solidFill>
                            <a:srgbClr val="000000"/>
                          </a:solidFill>
                          <a:latin typeface="Arial"/>
                          <a:ea typeface="Times New Roman"/>
                        </a:rPr>
                        <a:t>30°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801.15</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2000">
                          <a:solidFill>
                            <a:srgbClr val="000000"/>
                          </a:solidFill>
                          <a:latin typeface="Arial"/>
                          <a:ea typeface="Times New Roman"/>
                        </a:rPr>
                        <a:t>40°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676.08</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2000">
                          <a:solidFill>
                            <a:srgbClr val="000000"/>
                          </a:solidFill>
                          <a:latin typeface="Arial"/>
                          <a:ea typeface="Times New Roman"/>
                        </a:rPr>
                        <a:t>50°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579.77</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2000">
                          <a:solidFill>
                            <a:srgbClr val="000000"/>
                          </a:solidFill>
                          <a:latin typeface="Arial"/>
                          <a:ea typeface="Times New Roman"/>
                        </a:rPr>
                        <a:t>60°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511.32</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2000">
                          <a:solidFill>
                            <a:srgbClr val="000000"/>
                          </a:solidFill>
                          <a:latin typeface="Arial"/>
                          <a:ea typeface="Times New Roman"/>
                        </a:rPr>
                        <a:t>70°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466.43</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15000"/>
                        </a:lnSpc>
                        <a:spcAft>
                          <a:spcPts val="0"/>
                        </a:spcAft>
                      </a:pPr>
                      <a:r>
                        <a:rPr lang="es-EC" sz="2000">
                          <a:solidFill>
                            <a:srgbClr val="000000"/>
                          </a:solidFill>
                          <a:latin typeface="Arial"/>
                          <a:ea typeface="Times New Roman"/>
                        </a:rPr>
                        <a:t>80°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441.15</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ctr">
                        <a:lnSpc>
                          <a:spcPct val="115000"/>
                        </a:lnSpc>
                        <a:spcAft>
                          <a:spcPts val="0"/>
                        </a:spcAft>
                      </a:pPr>
                      <a:r>
                        <a:rPr lang="es-EC" sz="2000">
                          <a:solidFill>
                            <a:srgbClr val="000000"/>
                          </a:solidFill>
                          <a:latin typeface="Arial"/>
                          <a:ea typeface="Times New Roman"/>
                        </a:rPr>
                        <a:t>90°</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433.00</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979712" y="5877272"/>
            <a:ext cx="5508104"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a:solidFill>
                  <a:prstClr val="black"/>
                </a:solidFill>
                <a:latin typeface="Arial" pitchFamily="34" charset="0"/>
                <a:ea typeface="Times New Roman" pitchFamily="18" charset="0"/>
                <a:cs typeface="Arial" pitchFamily="34" charset="0"/>
              </a:rPr>
              <a:t>Resumen de cargas de diseño en las uniones  clavadas estudiadas en esta tesis</a:t>
            </a:r>
            <a:r>
              <a:rPr lang="es-ES" sz="2000" b="1" i="1" dirty="0">
                <a:solidFill>
                  <a:prstClr val="black"/>
                </a:solidFill>
                <a:latin typeface="Arial" pitchFamily="34" charset="0"/>
                <a:ea typeface="Times New Roman" pitchFamily="18" charset="0"/>
                <a:cs typeface="Arial" pitchFamily="34" charset="0"/>
              </a:rPr>
              <a:t>.</a:t>
            </a:r>
            <a:endParaRPr lang="es-ES" sz="20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l"/>
            <a:r>
              <a:rPr lang="es-EC" dirty="0" smtClean="0"/>
              <a:t>5.5.3.1) Tipo de falla</a:t>
            </a:r>
            <a:endParaRPr lang="es-EC" dirty="0"/>
          </a:p>
        </p:txBody>
      </p:sp>
      <p:sp>
        <p:nvSpPr>
          <p:cNvPr id="6" name="5 Marcador de contenido"/>
          <p:cNvSpPr>
            <a:spLocks noGrp="1"/>
          </p:cNvSpPr>
          <p:nvPr>
            <p:ph idx="1"/>
          </p:nvPr>
        </p:nvSpPr>
        <p:spPr/>
        <p:txBody>
          <a:bodyPr/>
          <a:lstStyle/>
          <a:p>
            <a:pPr lvl="0"/>
            <a:r>
              <a:rPr lang="es-ES" sz="2000" dirty="0" smtClean="0"/>
              <a:t>En uniones empernadas, el elemento central fue el que fallo y los elementos extremos no mostraron falla alguna. En este ensayo fue la madera la que cedió mientras que el perno no sufrió daño alguno. La diferencia de cargas conforme se varia el ángulo es muy marcada entre mas acerca la dirección de la carga a la dirección paralela (0°) la unión tiende a resistir mas. </a:t>
            </a:r>
            <a:endParaRPr lang="es-EC" sz="2000" dirty="0"/>
          </a:p>
        </p:txBody>
      </p:sp>
      <p:pic>
        <p:nvPicPr>
          <p:cNvPr id="1026" name="Picture 2" descr="C:\Users\Alejo\Documents\DOCUMENTOS\TESIS\ENSAYOS DE LABORATORIO\FOTOS Y VIDEOS\FOTOS\DSC02258.JPG"/>
          <p:cNvPicPr>
            <a:picLocks noChangeAspect="1" noChangeArrowheads="1"/>
          </p:cNvPicPr>
          <p:nvPr/>
        </p:nvPicPr>
        <p:blipFill>
          <a:blip r:embed="rId3" cstate="print"/>
          <a:srcRect t="21650" b="26900"/>
          <a:stretch>
            <a:fillRect/>
          </a:stretch>
        </p:blipFill>
        <p:spPr bwMode="auto">
          <a:xfrm>
            <a:off x="899592" y="3489682"/>
            <a:ext cx="3168352" cy="2891646"/>
          </a:xfrm>
          <a:prstGeom prst="rect">
            <a:avLst/>
          </a:prstGeom>
          <a:noFill/>
        </p:spPr>
      </p:pic>
      <p:pic>
        <p:nvPicPr>
          <p:cNvPr id="1027" name="Picture 3" descr="C:\Users\Alejo\Documents\DOCUMENTOS\TESIS\ENSAYOS DE LABORATORIO\FOTOS Y VIDEOS\FOTOS\DSC02370.JPG"/>
          <p:cNvPicPr>
            <a:picLocks noChangeAspect="1" noChangeArrowheads="1"/>
          </p:cNvPicPr>
          <p:nvPr/>
        </p:nvPicPr>
        <p:blipFill>
          <a:blip r:embed="rId4" cstate="print"/>
          <a:srcRect l="7476" t="13680" r="21650"/>
          <a:stretch>
            <a:fillRect/>
          </a:stretch>
        </p:blipFill>
        <p:spPr bwMode="auto">
          <a:xfrm>
            <a:off x="4572000" y="3356992"/>
            <a:ext cx="3384376" cy="2323660"/>
          </a:xfrm>
          <a:prstGeom prst="rect">
            <a:avLst/>
          </a:prstGeom>
          <a:noFill/>
        </p:spPr>
      </p:pic>
      <p:pic>
        <p:nvPicPr>
          <p:cNvPr id="1028" name="Picture 4" descr="C:\Users\Alejo\Documents\DOCUMENTOS\TESIS\ENSAYOS DE LABORATORIO\FOTOS Y VIDEOS\FOTOS\DSC02384.JPG"/>
          <p:cNvPicPr>
            <a:picLocks noChangeAspect="1" noChangeArrowheads="1"/>
          </p:cNvPicPr>
          <p:nvPr/>
        </p:nvPicPr>
        <p:blipFill>
          <a:blip r:embed="rId5" cstate="print"/>
          <a:srcRect l="40687" t="14300" r="31374" b="13251"/>
          <a:stretch>
            <a:fillRect/>
          </a:stretch>
        </p:blipFill>
        <p:spPr bwMode="auto">
          <a:xfrm rot="5400000">
            <a:off x="6009029" y="4224219"/>
            <a:ext cx="798350" cy="3672408"/>
          </a:xfrm>
          <a:prstGeom prst="rect">
            <a:avLst/>
          </a:prstGeo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 name="MOV02238.MPG">
            <a:hlinkClick r:id="" action="ppaction://media"/>
          </p:cNvPr>
          <p:cNvPicPr>
            <a:picLocks noGrp="1" noRot="1" noChangeAspect="1"/>
          </p:cNvPicPr>
          <p:nvPr>
            <p:ph idx="1"/>
            <a:videoFile r:link="rId1"/>
          </p:nvPr>
        </p:nvPicPr>
        <p:blipFill>
          <a:blip r:embed="rId4" cstate="print"/>
          <a:stretch>
            <a:fillRect/>
          </a:stretch>
        </p:blipFill>
        <p:spPr>
          <a:xfrm>
            <a:off x="395536" y="98629"/>
            <a:ext cx="8568952" cy="642671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MOV02306.MPG">
            <a:hlinkClick r:id="" action="ppaction://media"/>
          </p:cNvPr>
          <p:cNvPicPr>
            <a:picLocks noGrp="1" noRot="1" noChangeAspect="1"/>
          </p:cNvPicPr>
          <p:nvPr>
            <p:ph idx="1"/>
            <a:videoFile r:link="rId1"/>
          </p:nvPr>
        </p:nvPicPr>
        <p:blipFill>
          <a:blip r:embed="rId4" cstate="print"/>
          <a:stretch>
            <a:fillRect/>
          </a:stretch>
        </p:blipFill>
        <p:spPr>
          <a:xfrm>
            <a:off x="251521" y="44624"/>
            <a:ext cx="8640959" cy="648072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MOV02282.MPG">
            <a:hlinkClick r:id="" action="ppaction://media"/>
          </p:cNvPr>
          <p:cNvPicPr>
            <a:picLocks noGrp="1" noRot="1" noChangeAspect="1"/>
          </p:cNvPicPr>
          <p:nvPr>
            <p:ph idx="1"/>
            <a:videoFile r:link="rId1"/>
          </p:nvPr>
        </p:nvPicPr>
        <p:blipFill>
          <a:blip r:embed="rId4" cstate="print"/>
          <a:stretch>
            <a:fillRect/>
          </a:stretch>
        </p:blipFill>
        <p:spPr>
          <a:xfrm>
            <a:off x="395536" y="44624"/>
            <a:ext cx="8546736" cy="641005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MOV02369.MPG">
            <a:hlinkClick r:id="" action="ppaction://media"/>
          </p:cNvPr>
          <p:cNvPicPr>
            <a:picLocks noGrp="1" noRot="1" noChangeAspect="1"/>
          </p:cNvPicPr>
          <p:nvPr>
            <p:ph idx="1"/>
            <a:videoFile r:link="rId1"/>
          </p:nvPr>
        </p:nvPicPr>
        <p:blipFill>
          <a:blip r:embed="rId4" cstate="print"/>
          <a:stretch>
            <a:fillRect/>
          </a:stretch>
        </p:blipFill>
        <p:spPr>
          <a:xfrm>
            <a:off x="251520" y="43284"/>
            <a:ext cx="8738759" cy="65540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 name="MOV02368.MPG">
            <a:hlinkClick r:id="" action="ppaction://media"/>
          </p:cNvPr>
          <p:cNvPicPr>
            <a:picLocks noGrp="1" noRot="1" noChangeAspect="1"/>
          </p:cNvPicPr>
          <p:nvPr>
            <p:ph idx="1"/>
            <a:videoFile r:link="rId1"/>
          </p:nvPr>
        </p:nvPicPr>
        <p:blipFill>
          <a:blip r:embed="rId4" cstate="print"/>
          <a:stretch>
            <a:fillRect/>
          </a:stretch>
        </p:blipFill>
        <p:spPr>
          <a:xfrm>
            <a:off x="107504" y="44624"/>
            <a:ext cx="8798256" cy="659869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MOV02386.MPG">
            <a:hlinkClick r:id="" action="ppaction://media"/>
          </p:cNvPr>
          <p:cNvPicPr>
            <a:picLocks noGrp="1" noRot="1" noChangeAspect="1"/>
          </p:cNvPicPr>
          <p:nvPr>
            <p:ph idx="1"/>
            <a:videoFile r:link="rId1"/>
          </p:nvPr>
        </p:nvPicPr>
        <p:blipFill>
          <a:blip r:embed="rId4" cstate="print"/>
          <a:stretch>
            <a:fillRect/>
          </a:stretch>
        </p:blipFill>
        <p:spPr>
          <a:xfrm>
            <a:off x="251519" y="44624"/>
            <a:ext cx="8640961" cy="648072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5.5.2.2) Resumen de resultados</a:t>
            </a:r>
            <a:endParaRPr lang="es-EC" dirty="0"/>
          </a:p>
        </p:txBody>
      </p:sp>
      <p:sp>
        <p:nvSpPr>
          <p:cNvPr id="8" name="7 Marcador de contenido"/>
          <p:cNvSpPr>
            <a:spLocks noGrp="1"/>
          </p:cNvSpPr>
          <p:nvPr>
            <p:ph idx="1"/>
          </p:nvPr>
        </p:nvSpPr>
        <p:spPr>
          <a:xfrm>
            <a:off x="457200" y="1600201"/>
            <a:ext cx="8229600" cy="748680"/>
          </a:xfrm>
        </p:spPr>
        <p:txBody>
          <a:bodyPr/>
          <a:lstStyle/>
          <a:p>
            <a:r>
              <a:rPr lang="es-EC" dirty="0" smtClean="0"/>
              <a:t>Se presenta a continuación las cargas últimas</a:t>
            </a:r>
            <a:endParaRPr lang="es-EC" dirty="0"/>
          </a:p>
        </p:txBody>
      </p:sp>
      <p:sp>
        <p:nvSpPr>
          <p:cNvPr id="331777" name="Rectangle 1"/>
          <p:cNvSpPr>
            <a:spLocks noChangeArrowheads="1"/>
          </p:cNvSpPr>
          <p:nvPr/>
        </p:nvSpPr>
        <p:spPr bwMode="auto">
          <a:xfrm>
            <a:off x="1259632" y="5517232"/>
            <a:ext cx="705678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b="1" i="1" dirty="0">
                <a:solidFill>
                  <a:prstClr val="black"/>
                </a:solidFill>
                <a:latin typeface="Arial" pitchFamily="34" charset="0"/>
                <a:ea typeface="Times New Roman" pitchFamily="18" charset="0"/>
                <a:cs typeface="Arial" pitchFamily="34" charset="0"/>
              </a:rPr>
              <a:t>Resumen de resultados en uniones clavadas con valores de carga última promedio y mínimo a diversos ángulos de inclinación</a:t>
            </a:r>
            <a:endParaRPr lang="es-ES" sz="1400" dirty="0">
              <a:solidFill>
                <a:prstClr val="black"/>
              </a:solidFill>
              <a:latin typeface="Arial" pitchFamily="34" charset="0"/>
              <a:cs typeface="Arial" pitchFamily="34" charset="0"/>
            </a:endParaRPr>
          </a:p>
        </p:txBody>
      </p:sp>
      <p:graphicFrame>
        <p:nvGraphicFramePr>
          <p:cNvPr id="6" name="5 Tabla"/>
          <p:cNvGraphicFramePr>
            <a:graphicFrameLocks noGrp="1"/>
          </p:cNvGraphicFramePr>
          <p:nvPr/>
        </p:nvGraphicFramePr>
        <p:xfrm>
          <a:off x="792088" y="2348880"/>
          <a:ext cx="8028384" cy="3154680"/>
        </p:xfrm>
        <a:graphic>
          <a:graphicData uri="http://schemas.openxmlformats.org/drawingml/2006/table">
            <a:tbl>
              <a:tblPr/>
              <a:tblGrid>
                <a:gridCol w="1830610"/>
                <a:gridCol w="620297"/>
                <a:gridCol w="620297"/>
                <a:gridCol w="620297"/>
                <a:gridCol w="620297"/>
                <a:gridCol w="619431"/>
                <a:gridCol w="619431"/>
                <a:gridCol w="619431"/>
                <a:gridCol w="619431"/>
                <a:gridCol w="619431"/>
                <a:gridCol w="619431"/>
              </a:tblGrid>
              <a:tr h="190500">
                <a:tc gridSpan="11">
                  <a:txBody>
                    <a:bodyPr/>
                    <a:lstStyle/>
                    <a:p>
                      <a:pPr algn="ctr">
                        <a:lnSpc>
                          <a:spcPct val="115000"/>
                        </a:lnSpc>
                        <a:spcAft>
                          <a:spcPts val="0"/>
                        </a:spcAft>
                      </a:pPr>
                      <a:r>
                        <a:rPr lang="es-EC" sz="1800" b="1" dirty="0">
                          <a:solidFill>
                            <a:srgbClr val="000000"/>
                          </a:solidFill>
                          <a:latin typeface="Arial"/>
                          <a:ea typeface="Times New Roman"/>
                        </a:rPr>
                        <a:t>RESUMEN DE RESULTADOS UNIÓN EMPERNADA</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rowSpan="2">
                  <a:txBody>
                    <a:bodyPr/>
                    <a:lstStyle/>
                    <a:p>
                      <a:pPr algn="ctr">
                        <a:lnSpc>
                          <a:spcPct val="115000"/>
                        </a:lnSpc>
                        <a:spcAft>
                          <a:spcPts val="0"/>
                        </a:spcAft>
                      </a:pPr>
                      <a:r>
                        <a:rPr lang="es-EC" sz="1800" b="1" i="1" dirty="0">
                          <a:solidFill>
                            <a:srgbClr val="000000"/>
                          </a:solidFill>
                          <a:latin typeface="Arial"/>
                          <a:ea typeface="Times New Roman"/>
                        </a:rPr>
                        <a:t>Madera</a:t>
                      </a:r>
                      <a:endParaRPr lang="es-EC"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gridSpan="10">
                  <a:txBody>
                    <a:bodyPr/>
                    <a:lstStyle/>
                    <a:p>
                      <a:pPr algn="ctr">
                        <a:lnSpc>
                          <a:spcPct val="115000"/>
                        </a:lnSpc>
                        <a:spcAft>
                          <a:spcPts val="0"/>
                        </a:spcAft>
                      </a:pPr>
                      <a:r>
                        <a:rPr lang="es-EC" sz="1800" b="1" i="1" dirty="0">
                          <a:solidFill>
                            <a:srgbClr val="000000"/>
                          </a:solidFill>
                          <a:latin typeface="Arial"/>
                          <a:ea typeface="Times New Roman"/>
                        </a:rPr>
                        <a:t>Valor promedio</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vMerge="1">
                  <a:txBody>
                    <a:bodyPr/>
                    <a:lstStyle/>
                    <a:p>
                      <a:endParaRPr lang="es-EC"/>
                    </a:p>
                  </a:txBody>
                  <a:tcPr/>
                </a:tc>
                <a:tc>
                  <a:txBody>
                    <a:bodyPr/>
                    <a:lstStyle/>
                    <a:p>
                      <a:pPr algn="ctr">
                        <a:lnSpc>
                          <a:spcPct val="115000"/>
                        </a:lnSpc>
                        <a:spcAft>
                          <a:spcPts val="0"/>
                        </a:spcAft>
                      </a:pPr>
                      <a:r>
                        <a:rPr lang="es-EC" sz="1800" i="1" dirty="0">
                          <a:solidFill>
                            <a:srgbClr val="000000"/>
                          </a:solidFill>
                          <a:latin typeface="Arial"/>
                          <a:ea typeface="Times New Roman"/>
                        </a:rPr>
                        <a:t>0°</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dirty="0">
                          <a:solidFill>
                            <a:srgbClr val="000000"/>
                          </a:solidFill>
                          <a:latin typeface="Arial"/>
                          <a:ea typeface="Times New Roman"/>
                        </a:rPr>
                        <a:t>10°</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dirty="0">
                          <a:solidFill>
                            <a:srgbClr val="000000"/>
                          </a:solidFill>
                          <a:latin typeface="Arial"/>
                          <a:ea typeface="Times New Roman"/>
                        </a:rPr>
                        <a:t>20°</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dirty="0">
                          <a:solidFill>
                            <a:srgbClr val="000000"/>
                          </a:solidFill>
                          <a:latin typeface="Arial"/>
                          <a:ea typeface="Times New Roman"/>
                        </a:rPr>
                        <a:t>30°</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a:solidFill>
                            <a:srgbClr val="000000"/>
                          </a:solidFill>
                          <a:latin typeface="Arial"/>
                          <a:ea typeface="Times New Roman"/>
                        </a:rPr>
                        <a:t>40°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a:solidFill>
                            <a:srgbClr val="000000"/>
                          </a:solidFill>
                          <a:latin typeface="Arial"/>
                          <a:ea typeface="Times New Roman"/>
                        </a:rPr>
                        <a:t>50°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a:solidFill>
                            <a:srgbClr val="000000"/>
                          </a:solidFill>
                          <a:latin typeface="Arial"/>
                          <a:ea typeface="Times New Roman"/>
                        </a:rPr>
                        <a:t>60°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a:solidFill>
                            <a:srgbClr val="000000"/>
                          </a:solidFill>
                          <a:latin typeface="Arial"/>
                          <a:ea typeface="Times New Roman"/>
                        </a:rPr>
                        <a:t>70°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a:solidFill>
                            <a:srgbClr val="000000"/>
                          </a:solidFill>
                          <a:latin typeface="Arial"/>
                          <a:ea typeface="Times New Roman"/>
                        </a:rPr>
                        <a:t>80°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i="1">
                          <a:solidFill>
                            <a:srgbClr val="000000"/>
                          </a:solidFill>
                          <a:latin typeface="Arial"/>
                          <a:ea typeface="Times New Roman"/>
                        </a:rPr>
                        <a:t>90°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ctr">
                        <a:lnSpc>
                          <a:spcPct val="115000"/>
                        </a:lnSpc>
                        <a:spcAft>
                          <a:spcPts val="0"/>
                        </a:spcAft>
                      </a:pPr>
                      <a:r>
                        <a:rPr lang="es-EC" sz="1800" i="1">
                          <a:solidFill>
                            <a:srgbClr val="000000"/>
                          </a:solidFill>
                          <a:latin typeface="Arial"/>
                          <a:ea typeface="Times New Roman"/>
                        </a:rPr>
                        <a:t>Guayacán</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4464</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4412</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4125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4065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3019</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2633</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2561</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2410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2255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2094</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ctr">
                        <a:lnSpc>
                          <a:spcPct val="115000"/>
                        </a:lnSpc>
                        <a:spcAft>
                          <a:spcPts val="0"/>
                        </a:spcAft>
                      </a:pPr>
                      <a:r>
                        <a:rPr lang="es-EC" sz="1800" i="1">
                          <a:solidFill>
                            <a:srgbClr val="000000"/>
                          </a:solidFill>
                          <a:latin typeface="Arial"/>
                          <a:ea typeface="Times New Roman"/>
                        </a:rPr>
                        <a:t>Eucalipto</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3209</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3223</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2712</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2443</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2200</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2105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2060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1907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1874</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1727</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800" i="1">
                          <a:solidFill>
                            <a:srgbClr val="000000"/>
                          </a:solidFill>
                          <a:latin typeface="Arial"/>
                          <a:ea typeface="Times New Roman"/>
                        </a:rPr>
                        <a:t>Fernansánchez</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2095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2001</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1948</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1813</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1680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1657</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1541</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1420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1052</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1041</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800" i="1">
                          <a:solidFill>
                            <a:srgbClr val="000000"/>
                          </a:solidFill>
                          <a:latin typeface="Arial"/>
                          <a:ea typeface="Times New Roman"/>
                        </a:rPr>
                        <a:t>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a:lnSpc>
                          <a:spcPct val="115000"/>
                        </a:lnSpc>
                        <a:spcAft>
                          <a:spcPts val="0"/>
                        </a:spcAft>
                      </a:pPr>
                      <a:r>
                        <a:rPr lang="es-EC" sz="1800" b="1" i="1" dirty="0">
                          <a:solidFill>
                            <a:srgbClr val="000000"/>
                          </a:solidFill>
                          <a:latin typeface="Arial"/>
                          <a:ea typeface="Times New Roman"/>
                        </a:rPr>
                        <a:t>Valor mínimo</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0975">
                <a:tc>
                  <a:txBody>
                    <a:bodyPr/>
                    <a:lstStyle/>
                    <a:p>
                      <a:pPr algn="ctr">
                        <a:lnSpc>
                          <a:spcPct val="115000"/>
                        </a:lnSpc>
                        <a:spcAft>
                          <a:spcPts val="0"/>
                        </a:spcAft>
                      </a:pPr>
                      <a:r>
                        <a:rPr lang="es-EC" sz="1800" i="1">
                          <a:solidFill>
                            <a:srgbClr val="000000"/>
                          </a:solidFill>
                          <a:latin typeface="Arial"/>
                          <a:ea typeface="Times New Roman"/>
                        </a:rPr>
                        <a:t>Guayacán</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4380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4295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4050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3875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2870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2500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2395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2225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2155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1935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ctr">
                        <a:lnSpc>
                          <a:spcPct val="115000"/>
                        </a:lnSpc>
                        <a:spcAft>
                          <a:spcPts val="0"/>
                        </a:spcAft>
                      </a:pPr>
                      <a:r>
                        <a:rPr lang="es-EC" sz="1800" i="1">
                          <a:solidFill>
                            <a:srgbClr val="000000"/>
                          </a:solidFill>
                          <a:latin typeface="Arial"/>
                          <a:ea typeface="Times New Roman"/>
                        </a:rPr>
                        <a:t>Eucalipto</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2990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2980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2530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2305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2055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2015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1945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1885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1725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1605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1800" i="1">
                          <a:solidFill>
                            <a:srgbClr val="000000"/>
                          </a:solidFill>
                          <a:latin typeface="Arial"/>
                          <a:ea typeface="Times New Roman"/>
                        </a:rPr>
                        <a:t>Fernansánchez</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1950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1920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1770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1625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1600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1545</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1470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solidFill>
                            <a:srgbClr val="000000"/>
                          </a:solidFill>
                          <a:latin typeface="Arial"/>
                          <a:ea typeface="Times New Roman"/>
                        </a:rPr>
                        <a:t>1210</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955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solidFill>
                            <a:srgbClr val="000000"/>
                          </a:solidFill>
                          <a:latin typeface="Arial"/>
                          <a:ea typeface="Times New Roman"/>
                        </a:rPr>
                        <a:t>925</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lstStyle/>
          <a:p>
            <a:r>
              <a:rPr lang="en-US" sz="3600" dirty="0" smtClean="0"/>
              <a:t>2.6) EDAD DE CORTE DE LA MADERA</a:t>
            </a:r>
            <a:endParaRPr lang="es-EC" sz="3600" dirty="0"/>
          </a:p>
        </p:txBody>
      </p:sp>
      <p:sp>
        <p:nvSpPr>
          <p:cNvPr id="3" name="2 Marcador de contenido"/>
          <p:cNvSpPr>
            <a:spLocks noGrp="1"/>
          </p:cNvSpPr>
          <p:nvPr>
            <p:ph idx="1"/>
          </p:nvPr>
        </p:nvSpPr>
        <p:spPr>
          <a:xfrm>
            <a:off x="457200" y="1340769"/>
            <a:ext cx="8229600" cy="1512168"/>
          </a:xfrm>
        </p:spPr>
        <p:txBody>
          <a:bodyPr/>
          <a:lstStyle/>
          <a:p>
            <a:r>
              <a:rPr lang="es-ES" sz="2000" dirty="0" smtClean="0"/>
              <a:t>Depende de factores económicos y aspectos laborales:</a:t>
            </a:r>
          </a:p>
          <a:p>
            <a:r>
              <a:rPr lang="es-ES" sz="2000" dirty="0" smtClean="0"/>
              <a:t>Aspectos económicos: Gastos al explotar la madera vs su ganancia.</a:t>
            </a:r>
          </a:p>
          <a:p>
            <a:r>
              <a:rPr lang="es-ES" sz="2000" dirty="0" smtClean="0"/>
              <a:t>Aspectos laborales: Tipo de árbol, topografía del terreno, accesibilidad, clima.</a:t>
            </a:r>
            <a:endParaRPr lang="es-ES" sz="2000" dirty="0"/>
          </a:p>
        </p:txBody>
      </p:sp>
      <p:sp>
        <p:nvSpPr>
          <p:cNvPr id="4" name="3 CuadroTexto"/>
          <p:cNvSpPr txBox="1"/>
          <p:nvPr/>
        </p:nvSpPr>
        <p:spPr>
          <a:xfrm>
            <a:off x="1259632" y="2924944"/>
            <a:ext cx="6768752" cy="369332"/>
          </a:xfrm>
          <a:prstGeom prst="rect">
            <a:avLst/>
          </a:prstGeom>
          <a:noFill/>
        </p:spPr>
        <p:txBody>
          <a:bodyPr wrap="square" rtlCol="0">
            <a:spAutoFit/>
          </a:bodyPr>
          <a:lstStyle/>
          <a:p>
            <a:r>
              <a:rPr lang="es-ES" dirty="0" smtClean="0">
                <a:solidFill>
                  <a:prstClr val="black"/>
                </a:solidFill>
              </a:rPr>
              <a:t>La edad de corte depende del desarrollo fisiológico de la madera</a:t>
            </a:r>
            <a:endParaRPr lang="es-ES" dirty="0">
              <a:solidFill>
                <a:prstClr val="black"/>
              </a:solidFill>
            </a:endParaRPr>
          </a:p>
        </p:txBody>
      </p:sp>
      <p:graphicFrame>
        <p:nvGraphicFramePr>
          <p:cNvPr id="6" name="5 Tabla"/>
          <p:cNvGraphicFramePr>
            <a:graphicFrameLocks noGrp="1"/>
          </p:cNvGraphicFramePr>
          <p:nvPr/>
        </p:nvGraphicFramePr>
        <p:xfrm>
          <a:off x="1835696" y="3356992"/>
          <a:ext cx="5760640" cy="3122295"/>
        </p:xfrm>
        <a:graphic>
          <a:graphicData uri="http://schemas.openxmlformats.org/drawingml/2006/table">
            <a:tbl>
              <a:tblPr/>
              <a:tblGrid>
                <a:gridCol w="2063748"/>
                <a:gridCol w="2226537"/>
                <a:gridCol w="1470355"/>
              </a:tblGrid>
              <a:tr h="200025">
                <a:tc rowSpan="2">
                  <a:txBody>
                    <a:bodyPr/>
                    <a:lstStyle/>
                    <a:p>
                      <a:pPr algn="ctr" fontAlgn="ctr"/>
                      <a:r>
                        <a:rPr lang="es-EC" sz="1800" b="1" i="0" u="none" strike="noStrike" dirty="0">
                          <a:solidFill>
                            <a:srgbClr val="000000"/>
                          </a:solidFill>
                          <a:latin typeface="Arial"/>
                        </a:rPr>
                        <a:t>Nombre común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fontAlgn="b"/>
                      <a:r>
                        <a:rPr lang="es-EC" sz="1800" b="1" i="0" u="none" strike="noStrike">
                          <a:solidFill>
                            <a:srgbClr val="000000"/>
                          </a:solidFill>
                          <a:latin typeface="Arial"/>
                        </a:rPr>
                        <a:t>Desarrollo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rowSpan="2">
                  <a:txBody>
                    <a:bodyPr/>
                    <a:lstStyle/>
                    <a:p>
                      <a:pPr algn="ctr" fontAlgn="ctr"/>
                      <a:r>
                        <a:rPr lang="es-EC" sz="1800" b="1" i="0" u="none" strike="noStrike">
                          <a:solidFill>
                            <a:srgbClr val="000000"/>
                          </a:solidFill>
                          <a:latin typeface="Arial"/>
                        </a:rPr>
                        <a:t>Øcomercial (m)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09550">
                <a:tc vMerge="1">
                  <a:txBody>
                    <a:bodyPr/>
                    <a:lstStyle/>
                    <a:p>
                      <a:endParaRPr lang="es-EC"/>
                    </a:p>
                  </a:txBody>
                  <a:tcPr/>
                </a:tc>
                <a:tc>
                  <a:txBody>
                    <a:bodyPr/>
                    <a:lstStyle/>
                    <a:p>
                      <a:pPr algn="ctr" fontAlgn="b"/>
                      <a:r>
                        <a:rPr lang="es-EC" sz="1800" b="1" i="0" u="none" strike="noStrike" dirty="0">
                          <a:solidFill>
                            <a:srgbClr val="000000"/>
                          </a:solidFill>
                          <a:latin typeface="Arial"/>
                        </a:rPr>
                        <a:t>fisiológico (años)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c vMerge="1">
                  <a:txBody>
                    <a:bodyPr/>
                    <a:lstStyle/>
                    <a:p>
                      <a:endParaRPr lang="es-EC"/>
                    </a:p>
                  </a:txBody>
                  <a:tcPr/>
                </a:tc>
              </a:tr>
              <a:tr h="190500">
                <a:tc>
                  <a:txBody>
                    <a:bodyPr/>
                    <a:lstStyle/>
                    <a:p>
                      <a:pPr algn="ctr" fontAlgn="b"/>
                      <a:r>
                        <a:rPr lang="es-EC" sz="1800" b="0" i="0" u="none" strike="noStrike">
                          <a:solidFill>
                            <a:srgbClr val="000000"/>
                          </a:solidFill>
                          <a:latin typeface="Arial"/>
                        </a:rPr>
                        <a:t>Caimitillo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dirty="0">
                          <a:solidFill>
                            <a:srgbClr val="000000"/>
                          </a:solidFill>
                          <a:latin typeface="Arial"/>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a:solidFill>
                            <a:srgbClr val="000000"/>
                          </a:solidFill>
                          <a:latin typeface="Calibri"/>
                        </a:rPr>
                        <a:t>0.75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s-EC" sz="1800" b="0" i="0" u="none" strike="noStrike">
                          <a:solidFill>
                            <a:srgbClr val="000000"/>
                          </a:solidFill>
                          <a:latin typeface="Arial"/>
                        </a:rPr>
                        <a:t>Guayacán Pechice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dirty="0">
                          <a:solidFill>
                            <a:srgbClr val="000000"/>
                          </a:solidFill>
                          <a:latin typeface="Arial"/>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a:solidFill>
                            <a:srgbClr val="000000"/>
                          </a:solidFill>
                          <a:latin typeface="Calibri"/>
                        </a:rPr>
                        <a:t>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s-EC" sz="1800" b="0" i="0" u="none" strike="noStrike">
                          <a:solidFill>
                            <a:srgbClr val="000000"/>
                          </a:solidFill>
                          <a:latin typeface="Arial"/>
                        </a:rPr>
                        <a:t>Chanul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a:solidFill>
                            <a:srgbClr val="000000"/>
                          </a:solidFill>
                          <a:latin typeface="Arial"/>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dirty="0">
                          <a:solidFill>
                            <a:srgbClr val="000000"/>
                          </a:solidFill>
                          <a:latin typeface="Calibri"/>
                        </a:rPr>
                        <a:t>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s-EC" sz="1800" b="0" i="0" u="none" strike="noStrike">
                          <a:solidFill>
                            <a:srgbClr val="000000"/>
                          </a:solidFill>
                          <a:latin typeface="Arial"/>
                        </a:rPr>
                        <a:t>Moral fino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a:solidFill>
                            <a:srgbClr val="000000"/>
                          </a:solidFill>
                          <a:latin typeface="Arial"/>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dirty="0">
                          <a:solidFill>
                            <a:srgbClr val="000000"/>
                          </a:solidFill>
                          <a:latin typeface="Calibri"/>
                        </a:rPr>
                        <a:t>0.8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s-EC" sz="1800" b="0" i="0" u="none" strike="noStrike">
                          <a:solidFill>
                            <a:srgbClr val="000000"/>
                          </a:solidFill>
                          <a:latin typeface="Arial"/>
                        </a:rPr>
                        <a:t>Eucalipto Globulus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a:solidFill>
                            <a:srgbClr val="000000"/>
                          </a:solidFill>
                          <a:latin typeface="Arial"/>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dirty="0">
                          <a:solidFill>
                            <a:srgbClr val="000000"/>
                          </a:solidFill>
                          <a:latin typeface="Calibri"/>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s-EC" sz="1800" b="0" i="0" u="none" strike="noStrike">
                          <a:solidFill>
                            <a:srgbClr val="000000"/>
                          </a:solidFill>
                          <a:latin typeface="Arial"/>
                        </a:rPr>
                        <a:t>Pituca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a:solidFill>
                            <a:srgbClr val="000000"/>
                          </a:solidFill>
                          <a:latin typeface="Arial"/>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dirty="0">
                          <a:solidFill>
                            <a:srgbClr val="000000"/>
                          </a:solidFill>
                          <a:latin typeface="Calibri"/>
                        </a:rPr>
                        <a:t>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s-EC" sz="1800" b="0" i="0" u="none" strike="noStrike">
                          <a:solidFill>
                            <a:srgbClr val="000000"/>
                          </a:solidFill>
                          <a:latin typeface="Arial"/>
                        </a:rPr>
                        <a:t>Fernansánchez</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a:solidFill>
                            <a:srgbClr val="000000"/>
                          </a:solidFill>
                          <a:latin typeface="Arial"/>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dirty="0">
                          <a:solidFill>
                            <a:srgbClr val="000000"/>
                          </a:solidFill>
                          <a:latin typeface="Calibri"/>
                        </a:rPr>
                        <a:t>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s-EC" sz="1800" b="0" i="0" u="none" strike="noStrike">
                          <a:solidFill>
                            <a:srgbClr val="000000"/>
                          </a:solidFill>
                          <a:latin typeface="Arial"/>
                        </a:rPr>
                        <a:t>Mascarey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a:solidFill>
                            <a:srgbClr val="000000"/>
                          </a:solidFill>
                          <a:latin typeface="Arial"/>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dirty="0">
                          <a:solidFill>
                            <a:srgbClr val="000000"/>
                          </a:solidFill>
                          <a:latin typeface="Calibri"/>
                        </a:rPr>
                        <a:t>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b"/>
                      <a:r>
                        <a:rPr lang="es-EC" sz="1800" b="0" i="0" u="none" strike="noStrike">
                          <a:solidFill>
                            <a:srgbClr val="000000"/>
                          </a:solidFill>
                          <a:latin typeface="Arial"/>
                        </a:rPr>
                        <a:t>Sande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a:solidFill>
                            <a:srgbClr val="000000"/>
                          </a:solidFill>
                          <a:latin typeface="Arial"/>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800" b="0" i="0" u="none" strike="noStrike" dirty="0">
                          <a:solidFill>
                            <a:srgbClr val="000000"/>
                          </a:solidFill>
                          <a:latin typeface="Calibri"/>
                        </a:rPr>
                        <a:t>0.55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2780928"/>
            <a:ext cx="8229600" cy="1143000"/>
          </a:xfrm>
        </p:spPr>
        <p:txBody>
          <a:bodyPr/>
          <a:lstStyle/>
          <a:p>
            <a:r>
              <a:rPr lang="es-EC" sz="3600" b="1" dirty="0" smtClean="0"/>
              <a:t>6) CARGAS ADMISIBLES EN UNIONES</a:t>
            </a:r>
            <a:endParaRPr lang="es-EC" sz="3600" b="1"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188640"/>
            <a:ext cx="8229600" cy="1143000"/>
          </a:xfrm>
        </p:spPr>
        <p:txBody>
          <a:bodyPr/>
          <a:lstStyle/>
          <a:p>
            <a:r>
              <a:rPr lang="es-EC" sz="3600" b="1" dirty="0" smtClean="0"/>
              <a:t>6</a:t>
            </a:r>
            <a:r>
              <a:rPr lang="en-US" sz="3600" b="1" dirty="0" smtClean="0"/>
              <a:t>) CARGAS ADMISIBLES EN UNIONES</a:t>
            </a:r>
            <a:endParaRPr lang="es-EC" sz="3600" b="1" dirty="0"/>
          </a:p>
        </p:txBody>
      </p:sp>
      <p:sp>
        <p:nvSpPr>
          <p:cNvPr id="3" name="2 Marcador de contenido"/>
          <p:cNvSpPr>
            <a:spLocks noGrp="1"/>
          </p:cNvSpPr>
          <p:nvPr>
            <p:ph idx="1"/>
          </p:nvPr>
        </p:nvSpPr>
        <p:spPr>
          <a:xfrm>
            <a:off x="1907704" y="1340768"/>
            <a:ext cx="6995120" cy="4525963"/>
          </a:xfrm>
        </p:spPr>
        <p:txBody>
          <a:bodyPr/>
          <a:lstStyle/>
          <a:p>
            <a:pPr algn="just"/>
            <a:r>
              <a:rPr lang="es-ES" sz="2000" dirty="0" smtClean="0"/>
              <a:t>Las cargas ultimas obtenidas en los ensayos no pueden ser utilizados directamente para el diseño de conexiones,  debido a factores como:</a:t>
            </a:r>
          </a:p>
          <a:p>
            <a:pPr algn="just">
              <a:buNone/>
            </a:pPr>
            <a:r>
              <a:rPr lang="es-ES" sz="2000" dirty="0" smtClean="0"/>
              <a:t>	-  Fenómenos naturales.</a:t>
            </a:r>
          </a:p>
          <a:p>
            <a:pPr algn="just">
              <a:buNone/>
            </a:pPr>
            <a:r>
              <a:rPr lang="es-ES" sz="2000" dirty="0" smtClean="0"/>
              <a:t>	- Errores humanos.</a:t>
            </a:r>
          </a:p>
          <a:p>
            <a:pPr algn="just">
              <a:buNone/>
            </a:pPr>
            <a:r>
              <a:rPr lang="es-ES" sz="2000" dirty="0" smtClean="0"/>
              <a:t>	- Calidad de mano de obra, etc.</a:t>
            </a:r>
          </a:p>
          <a:p>
            <a:pPr algn="just"/>
            <a:endParaRPr lang="es-ES" sz="2000" dirty="0" smtClean="0"/>
          </a:p>
          <a:p>
            <a:pPr algn="just"/>
            <a:r>
              <a:rPr lang="es-ES" sz="2000" dirty="0" smtClean="0"/>
              <a:t>Por esta razón es necesario reducir las cargas ultimas con factores de seguridad previamente establecidos.</a:t>
            </a:r>
          </a:p>
          <a:p>
            <a:pPr algn="just"/>
            <a:endParaRPr lang="es-ES" sz="2000" dirty="0" smtClean="0"/>
          </a:p>
          <a:p>
            <a:pPr algn="just"/>
            <a:r>
              <a:rPr lang="es-ES" sz="2000" dirty="0" smtClean="0"/>
              <a:t>Cabe mencionar que después de reducir las cargas ultimas por los factores de seguridad, hay que corregirlas por el contenido de humedad, es decir los esfuerzos admisibles son para madera verde h = 30%</a:t>
            </a:r>
            <a:endParaRPr lang="es-ES" sz="20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7 Marcador de contenido"/>
          <p:cNvSpPr>
            <a:spLocks noGrp="1"/>
          </p:cNvSpPr>
          <p:nvPr>
            <p:ph idx="1"/>
          </p:nvPr>
        </p:nvSpPr>
        <p:spPr>
          <a:xfrm>
            <a:off x="457200" y="548680"/>
            <a:ext cx="8229600" cy="5577483"/>
          </a:xfrm>
        </p:spPr>
        <p:txBody>
          <a:bodyPr/>
          <a:lstStyle/>
          <a:p>
            <a:pPr algn="just"/>
            <a:r>
              <a:rPr lang="es-ES" sz="2000" b="1" dirty="0" smtClean="0"/>
              <a:t>TENSIONES ADMISIBLES:</a:t>
            </a:r>
          </a:p>
          <a:p>
            <a:pPr algn="just">
              <a:buNone/>
            </a:pPr>
            <a:r>
              <a:rPr lang="es-ES" sz="2000" b="1" dirty="0" smtClean="0"/>
              <a:t>	- </a:t>
            </a:r>
            <a:r>
              <a:rPr lang="es-ES" sz="2000" dirty="0" smtClean="0"/>
              <a:t>Debido a que la madera presenta imperfecciones que reducen su capacidad resistente, se multiplica por factores de reducción.</a:t>
            </a:r>
          </a:p>
          <a:p>
            <a:pPr algn="just">
              <a:buNone/>
            </a:pPr>
            <a:endParaRPr lang="es-ES" sz="2000" b="1" dirty="0" smtClean="0"/>
          </a:p>
          <a:p>
            <a:pPr algn="just">
              <a:buNone/>
            </a:pPr>
            <a:r>
              <a:rPr lang="es-ES" sz="2000" b="1" dirty="0" smtClean="0"/>
              <a:t>	-</a:t>
            </a:r>
            <a:r>
              <a:rPr lang="es-ES" sz="2000" dirty="0" smtClean="0"/>
              <a:t>De acuerdo a las tensiones admisibles a las maderas se las agrupa en diferentes niveles de resistencia y se determina capacidades admisibles correspondientes a caga Grupo estructural</a:t>
            </a:r>
          </a:p>
          <a:p>
            <a:pPr algn="just">
              <a:buNone/>
            </a:pPr>
            <a:endParaRPr lang="es-ES" sz="2000" b="1" dirty="0" smtClean="0"/>
          </a:p>
          <a:p>
            <a:pPr algn="just">
              <a:buNone/>
            </a:pPr>
            <a:endParaRPr lang="es-ES" sz="2000" b="1" dirty="0" smtClean="0"/>
          </a:p>
          <a:p>
            <a:pPr algn="just">
              <a:buNone/>
            </a:pPr>
            <a:endParaRPr lang="es-ES" sz="2000" b="1" dirty="0" smtClean="0"/>
          </a:p>
          <a:p>
            <a:pPr algn="just">
              <a:buNone/>
            </a:pPr>
            <a:endParaRPr lang="es-ES" sz="2000" b="1" dirty="0" smtClean="0"/>
          </a:p>
          <a:p>
            <a:pPr algn="just">
              <a:buNone/>
            </a:pPr>
            <a:endParaRPr lang="es-ES" sz="2000" b="1" dirty="0" smtClean="0"/>
          </a:p>
          <a:p>
            <a:pPr algn="just">
              <a:buNone/>
            </a:pPr>
            <a:r>
              <a:rPr lang="es-ES" sz="2000" b="1" dirty="0" smtClean="0"/>
              <a:t>	- </a:t>
            </a:r>
            <a:r>
              <a:rPr lang="es-ES" sz="2000" dirty="0" smtClean="0"/>
              <a:t>Para el calculo de cargas admisibles se utilizan las cargas ultimas mínimas.</a:t>
            </a:r>
            <a:endParaRPr lang="es-ES" sz="2000" b="1"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40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1720" y="3573016"/>
            <a:ext cx="5328592" cy="432048"/>
          </a:xfrm>
          <a:prstGeom prst="rect">
            <a:avLst/>
          </a:prstGeom>
          <a:noFill/>
        </p:spPr>
      </p:pic>
      <p:sp>
        <p:nvSpPr>
          <p:cNvPr id="4099" name="Rectangle 3"/>
          <p:cNvSpPr>
            <a:spLocks noChangeArrowheads="1"/>
          </p:cNvSpPr>
          <p:nvPr/>
        </p:nvSpPr>
        <p:spPr bwMode="auto">
          <a:xfrm>
            <a:off x="2829375" y="4102859"/>
            <a:ext cx="3485249"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C" sz="1100" b="1" i="1" dirty="0" smtClean="0">
                <a:solidFill>
                  <a:prstClr val="black"/>
                </a:solidFill>
                <a:latin typeface="Arial" pitchFamily="34" charset="0"/>
                <a:ea typeface="Times New Roman" pitchFamily="18" charset="0"/>
                <a:cs typeface="Arial" pitchFamily="34" charset="0"/>
              </a:rPr>
              <a:t>(Fórmula tomada de la Norma Chilena </a:t>
            </a:r>
            <a:r>
              <a:rPr lang="es-EC" sz="1100" b="1" i="1" dirty="0" err="1" smtClean="0">
                <a:solidFill>
                  <a:prstClr val="black"/>
                </a:solidFill>
                <a:latin typeface="Arial" pitchFamily="34" charset="0"/>
                <a:ea typeface="Times New Roman" pitchFamily="18" charset="0"/>
                <a:cs typeface="Arial" pitchFamily="34" charset="0"/>
              </a:rPr>
              <a:t>NCh.</a:t>
            </a:r>
            <a:r>
              <a:rPr lang="es-EC" sz="1100" b="1" i="1" dirty="0" smtClean="0">
                <a:solidFill>
                  <a:prstClr val="black"/>
                </a:solidFill>
                <a:latin typeface="Arial" pitchFamily="34" charset="0"/>
                <a:ea typeface="Times New Roman" pitchFamily="18" charset="0"/>
                <a:cs typeface="Arial" pitchFamily="34" charset="0"/>
              </a:rPr>
              <a:t> 1198</a:t>
            </a:r>
            <a:r>
              <a:rPr lang="es-EC" sz="1000" b="1" i="1" dirty="0" smtClean="0">
                <a:solidFill>
                  <a:prstClr val="black"/>
                </a:solidFill>
                <a:latin typeface="Arial" pitchFamily="34" charset="0"/>
                <a:ea typeface="Times New Roman" pitchFamily="18" charset="0"/>
                <a:cs typeface="Arial" pitchFamily="34" charset="0"/>
              </a:rPr>
              <a:t>)</a:t>
            </a:r>
            <a:endParaRPr lang="es-EC"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051719" y="1772815"/>
          <a:ext cx="4968554" cy="1440161"/>
        </p:xfrm>
        <a:graphic>
          <a:graphicData uri="http://schemas.openxmlformats.org/drawingml/2006/table">
            <a:tbl>
              <a:tblPr/>
              <a:tblGrid>
                <a:gridCol w="1777138"/>
                <a:gridCol w="797854"/>
                <a:gridCol w="797854"/>
                <a:gridCol w="797854"/>
                <a:gridCol w="797854"/>
              </a:tblGrid>
              <a:tr h="423578">
                <a:tc>
                  <a:txBody>
                    <a:bodyPr/>
                    <a:lstStyle/>
                    <a:p>
                      <a:pPr algn="ctr">
                        <a:lnSpc>
                          <a:spcPct val="115000"/>
                        </a:lnSpc>
                        <a:spcAft>
                          <a:spcPts val="0"/>
                        </a:spcAft>
                      </a:pPr>
                      <a:r>
                        <a:rPr lang="es-EC" sz="1400" b="1" dirty="0">
                          <a:solidFill>
                            <a:srgbClr val="000000"/>
                          </a:solidFill>
                          <a:latin typeface="Arial"/>
                          <a:ea typeface="Times New Roman"/>
                        </a:rPr>
                        <a:t>SOLICITACIÓN</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1400" b="1" dirty="0">
                          <a:solidFill>
                            <a:srgbClr val="000000"/>
                          </a:solidFill>
                          <a:latin typeface="Arial"/>
                          <a:ea typeface="Times New Roman"/>
                        </a:rPr>
                        <a:t>F.S</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1400" b="1" dirty="0">
                          <a:solidFill>
                            <a:srgbClr val="000000"/>
                          </a:solidFill>
                          <a:latin typeface="Arial"/>
                          <a:ea typeface="Times New Roman"/>
                        </a:rPr>
                        <a:t>F.D.C</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1400" b="1" dirty="0">
                          <a:solidFill>
                            <a:srgbClr val="000000"/>
                          </a:solidFill>
                          <a:latin typeface="Arial"/>
                          <a:ea typeface="Times New Roman"/>
                        </a:rPr>
                        <a:t>F.C.T</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C" sz="1400" b="1" dirty="0">
                          <a:solidFill>
                            <a:srgbClr val="000000"/>
                          </a:solidFill>
                          <a:latin typeface="Arial"/>
                          <a:ea typeface="Times New Roman"/>
                        </a:rPr>
                        <a:t>F.P.P</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r h="338861">
                <a:tc>
                  <a:txBody>
                    <a:bodyPr/>
                    <a:lstStyle/>
                    <a:p>
                      <a:pPr>
                        <a:lnSpc>
                          <a:spcPct val="115000"/>
                        </a:lnSpc>
                        <a:spcAft>
                          <a:spcPts val="0"/>
                        </a:spcAft>
                      </a:pPr>
                      <a:r>
                        <a:rPr lang="es-EC" sz="1400" dirty="0">
                          <a:solidFill>
                            <a:srgbClr val="000000"/>
                          </a:solidFill>
                          <a:latin typeface="Arial"/>
                          <a:ea typeface="Times New Roman"/>
                        </a:rPr>
                        <a:t>Extracción de clavos</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0.8</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0.70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861">
                <a:tc>
                  <a:txBody>
                    <a:bodyPr/>
                    <a:lstStyle/>
                    <a:p>
                      <a:pPr>
                        <a:lnSpc>
                          <a:spcPct val="115000"/>
                        </a:lnSpc>
                        <a:spcAft>
                          <a:spcPts val="0"/>
                        </a:spcAft>
                      </a:pPr>
                      <a:r>
                        <a:rPr lang="es-EC" sz="1400" dirty="0">
                          <a:solidFill>
                            <a:srgbClr val="000000"/>
                          </a:solidFill>
                          <a:latin typeface="Arial"/>
                          <a:ea typeface="Times New Roman"/>
                        </a:rPr>
                        <a:t>Cizalle con clavos</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rPr>
                        <a:t>1.5</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rPr>
                        <a:t>1</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rPr>
                        <a:t>0.8</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rPr>
                        <a:t>0.70</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861">
                <a:tc>
                  <a:txBody>
                    <a:bodyPr/>
                    <a:lstStyle/>
                    <a:p>
                      <a:pPr>
                        <a:lnSpc>
                          <a:spcPct val="115000"/>
                        </a:lnSpc>
                        <a:spcAft>
                          <a:spcPts val="0"/>
                        </a:spcAft>
                      </a:pPr>
                      <a:r>
                        <a:rPr lang="es-EC" sz="1400">
                          <a:solidFill>
                            <a:srgbClr val="000000"/>
                          </a:solidFill>
                          <a:latin typeface="Arial"/>
                          <a:ea typeface="Times New Roman"/>
                        </a:rPr>
                        <a:t>Cizalle con pernos</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rPr>
                        <a:t>1.5</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rPr>
                        <a:t>1</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rPr>
                        <a:t>0.7</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rPr>
                        <a:t>0.70</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2339752" y="3284984"/>
            <a:ext cx="4572000" cy="276999"/>
          </a:xfrm>
          <a:prstGeom prst="rect">
            <a:avLst/>
          </a:prstGeom>
        </p:spPr>
        <p:txBody>
          <a:bodyPr>
            <a:spAutoFit/>
          </a:bodyPr>
          <a:lstStyle/>
          <a:p>
            <a:pPr algn="ctr"/>
            <a:r>
              <a:rPr lang="es-EC" sz="1200" b="1" i="1" dirty="0" smtClean="0">
                <a:solidFill>
                  <a:prstClr val="black"/>
                </a:solidFill>
              </a:rPr>
              <a:t>Factores de modificación de acuerdo al tipo de solicitación.</a:t>
            </a:r>
            <a:endParaRPr lang="es-EC" sz="1200" dirty="0">
              <a:solidFill>
                <a:prstClr val="black"/>
              </a:solidFill>
            </a:endParaRPr>
          </a:p>
        </p:txBody>
      </p:sp>
      <p:sp>
        <p:nvSpPr>
          <p:cNvPr id="6" name="5 CuadroTexto"/>
          <p:cNvSpPr txBox="1"/>
          <p:nvPr/>
        </p:nvSpPr>
        <p:spPr>
          <a:xfrm>
            <a:off x="1331640" y="3861048"/>
            <a:ext cx="6624736" cy="1200329"/>
          </a:xfrm>
          <a:prstGeom prst="rect">
            <a:avLst/>
          </a:prstGeom>
          <a:noFill/>
        </p:spPr>
        <p:txBody>
          <a:bodyPr wrap="square" rtlCol="0">
            <a:spAutoFit/>
          </a:bodyPr>
          <a:lstStyle/>
          <a:p>
            <a:r>
              <a:rPr lang="es-ES" dirty="0" smtClean="0">
                <a:solidFill>
                  <a:prstClr val="black"/>
                </a:solidFill>
              </a:rPr>
              <a:t>F.S= Factor de Seguridad.</a:t>
            </a:r>
          </a:p>
          <a:p>
            <a:r>
              <a:rPr lang="es-ES" dirty="0" smtClean="0">
                <a:solidFill>
                  <a:prstClr val="black"/>
                </a:solidFill>
              </a:rPr>
              <a:t>FDC = Factor de Duración de carga.</a:t>
            </a:r>
          </a:p>
          <a:p>
            <a:r>
              <a:rPr lang="es-ES" dirty="0" smtClean="0">
                <a:solidFill>
                  <a:prstClr val="black"/>
                </a:solidFill>
              </a:rPr>
              <a:t>FCT = Factor por Concentración de Tensiones.</a:t>
            </a:r>
          </a:p>
          <a:p>
            <a:r>
              <a:rPr lang="es-ES" dirty="0" smtClean="0">
                <a:solidFill>
                  <a:prstClr val="black"/>
                </a:solidFill>
              </a:rPr>
              <a:t>FPP = Factor por Peligro de Pudrición. </a:t>
            </a:r>
            <a:endParaRPr lang="es-ES" dirty="0">
              <a:solidFill>
                <a:prstClr val="black"/>
              </a:solidFil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7 Título"/>
          <p:cNvSpPr>
            <a:spLocks noGrp="1"/>
          </p:cNvSpPr>
          <p:nvPr>
            <p:ph type="title"/>
          </p:nvPr>
        </p:nvSpPr>
        <p:spPr>
          <a:xfrm>
            <a:off x="467544" y="548680"/>
            <a:ext cx="8229600" cy="1143000"/>
          </a:xfrm>
        </p:spPr>
        <p:txBody>
          <a:bodyPr/>
          <a:lstStyle/>
          <a:p>
            <a:r>
              <a:rPr lang="es-EC" sz="3200" b="1" dirty="0" smtClean="0"/>
              <a:t>FACTOR POR CORRECCIÓN DE HUMEDAD (</a:t>
            </a:r>
            <a:r>
              <a:rPr lang="es-EC" sz="3200" b="1" dirty="0" err="1" smtClean="0"/>
              <a:t>F.H</a:t>
            </a:r>
            <a:r>
              <a:rPr lang="es-EC" sz="3200" b="1" dirty="0" smtClean="0"/>
              <a:t>)</a:t>
            </a:r>
            <a:r>
              <a:rPr lang="es-EC" dirty="0" smtClean="0"/>
              <a:t/>
            </a:r>
            <a:br>
              <a:rPr lang="es-EC" dirty="0" smtClean="0"/>
            </a:br>
            <a:endParaRPr lang="es-EC" dirty="0"/>
          </a:p>
        </p:txBody>
      </p:sp>
      <p:graphicFrame>
        <p:nvGraphicFramePr>
          <p:cNvPr id="10" name="9 Tabla"/>
          <p:cNvGraphicFramePr>
            <a:graphicFrameLocks noGrp="1"/>
          </p:cNvGraphicFramePr>
          <p:nvPr/>
        </p:nvGraphicFramePr>
        <p:xfrm>
          <a:off x="1907704" y="1556792"/>
          <a:ext cx="5472608" cy="3505200"/>
        </p:xfrm>
        <a:graphic>
          <a:graphicData uri="http://schemas.openxmlformats.org/drawingml/2006/table">
            <a:tbl>
              <a:tblPr/>
              <a:tblGrid>
                <a:gridCol w="3510901"/>
                <a:gridCol w="1961707"/>
              </a:tblGrid>
              <a:tr h="207645">
                <a:tc>
                  <a:txBody>
                    <a:bodyPr/>
                    <a:lstStyle/>
                    <a:p>
                      <a:pPr algn="ctr">
                        <a:lnSpc>
                          <a:spcPct val="115000"/>
                        </a:lnSpc>
                        <a:spcAft>
                          <a:spcPts val="0"/>
                        </a:spcAft>
                      </a:pPr>
                      <a:r>
                        <a:rPr lang="es-EC" sz="2000" b="1" dirty="0">
                          <a:solidFill>
                            <a:srgbClr val="000000"/>
                          </a:solidFill>
                          <a:latin typeface="Arial"/>
                          <a:ea typeface="Times New Roman"/>
                        </a:rPr>
                        <a:t>Propiedad</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2000" b="1">
                          <a:solidFill>
                            <a:srgbClr val="000000"/>
                          </a:solidFill>
                          <a:latin typeface="Arial"/>
                          <a:ea typeface="Times New Roman"/>
                        </a:rPr>
                        <a:t>% Variación</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188595">
                <a:tc>
                  <a:txBody>
                    <a:bodyPr/>
                    <a:lstStyle/>
                    <a:p>
                      <a:pPr algn="ctr">
                        <a:lnSpc>
                          <a:spcPct val="115000"/>
                        </a:lnSpc>
                        <a:spcAft>
                          <a:spcPts val="0"/>
                        </a:spcAft>
                      </a:pPr>
                      <a:r>
                        <a:rPr lang="es-EC" sz="2000" dirty="0">
                          <a:solidFill>
                            <a:srgbClr val="000000"/>
                          </a:solidFill>
                          <a:latin typeface="Arial"/>
                          <a:ea typeface="Times New Roman"/>
                        </a:rPr>
                        <a:t>Compresión paralela</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a:solidFill>
                            <a:srgbClr val="000000"/>
                          </a:solidFill>
                          <a:latin typeface="Arial"/>
                          <a:ea typeface="Times New Roman"/>
                        </a:rPr>
                        <a:t>4-5</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dirty="0">
                          <a:solidFill>
                            <a:srgbClr val="000000"/>
                          </a:solidFill>
                          <a:latin typeface="Arial"/>
                          <a:ea typeface="Times New Roman"/>
                        </a:rPr>
                        <a:t>Compresión perpendicular</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a:solidFill>
                            <a:srgbClr val="000000"/>
                          </a:solidFill>
                          <a:latin typeface="Arial"/>
                          <a:ea typeface="Times New Roman"/>
                        </a:rPr>
                        <a:t>4</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dirty="0">
                          <a:solidFill>
                            <a:srgbClr val="000000"/>
                          </a:solidFill>
                          <a:latin typeface="Arial"/>
                          <a:ea typeface="Times New Roman"/>
                        </a:rPr>
                        <a:t>Tracción paralela</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3</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dirty="0">
                          <a:solidFill>
                            <a:srgbClr val="000000"/>
                          </a:solidFill>
                          <a:latin typeface="Arial"/>
                          <a:ea typeface="Times New Roman"/>
                        </a:rPr>
                        <a:t>Tracción perpendicular</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3</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dirty="0">
                          <a:solidFill>
                            <a:srgbClr val="000000"/>
                          </a:solidFill>
                          <a:latin typeface="Arial"/>
                          <a:ea typeface="Times New Roman"/>
                        </a:rPr>
                        <a:t>Corte</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3</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a:solidFill>
                            <a:srgbClr val="000000"/>
                          </a:solidFill>
                          <a:latin typeface="Arial"/>
                          <a:ea typeface="Times New Roman"/>
                        </a:rPr>
                        <a:t>Flexión</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4</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a:solidFill>
                            <a:srgbClr val="000000"/>
                          </a:solidFill>
                          <a:latin typeface="Arial"/>
                          <a:ea typeface="Times New Roman"/>
                        </a:rPr>
                        <a:t>Modulo elasticidad</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2</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a:solidFill>
                            <a:srgbClr val="000000"/>
                          </a:solidFill>
                          <a:latin typeface="Arial"/>
                          <a:ea typeface="Times New Roman"/>
                        </a:rPr>
                        <a:t>Extracción de clavos</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3</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8120">
                <a:tc>
                  <a:txBody>
                    <a:bodyPr/>
                    <a:lstStyle/>
                    <a:p>
                      <a:pPr algn="ctr">
                        <a:lnSpc>
                          <a:spcPct val="115000"/>
                        </a:lnSpc>
                        <a:spcAft>
                          <a:spcPts val="0"/>
                        </a:spcAft>
                      </a:pPr>
                      <a:r>
                        <a:rPr lang="es-EC" sz="2000">
                          <a:solidFill>
                            <a:srgbClr val="000000"/>
                          </a:solidFill>
                          <a:latin typeface="Arial"/>
                          <a:ea typeface="Times New Roman"/>
                        </a:rPr>
                        <a:t>Cizalle</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1.6</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10 Rectángulo"/>
          <p:cNvSpPr/>
          <p:nvPr/>
        </p:nvSpPr>
        <p:spPr>
          <a:xfrm>
            <a:off x="1763688" y="5229200"/>
            <a:ext cx="5400600" cy="646331"/>
          </a:xfrm>
          <a:prstGeom prst="rect">
            <a:avLst/>
          </a:prstGeom>
        </p:spPr>
        <p:txBody>
          <a:bodyPr wrap="square">
            <a:spAutoFit/>
          </a:bodyPr>
          <a:lstStyle/>
          <a:p>
            <a:r>
              <a:rPr lang="es-EC" b="1" i="1" dirty="0" smtClean="0"/>
              <a:t>Variación de las propiedades mecánicas parta una variación unitaria en el contenido de humedad</a:t>
            </a:r>
            <a:endParaRPr lang="es-EC"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sz="3600" b="1" dirty="0" smtClean="0"/>
              <a:t>6.2</a:t>
            </a:r>
            <a:r>
              <a:rPr lang="en-US" sz="3600" b="1" dirty="0" smtClean="0"/>
              <a:t>) CARGAS ADMISIBLES</a:t>
            </a:r>
            <a:endParaRPr lang="es-EC" sz="3600" b="1" dirty="0"/>
          </a:p>
        </p:txBody>
      </p:sp>
      <p:sp>
        <p:nvSpPr>
          <p:cNvPr id="8" name="7 Marcador de contenido"/>
          <p:cNvSpPr>
            <a:spLocks noGrp="1"/>
          </p:cNvSpPr>
          <p:nvPr>
            <p:ph idx="1"/>
          </p:nvPr>
        </p:nvSpPr>
        <p:spPr/>
        <p:txBody>
          <a:bodyPr/>
          <a:lstStyle/>
          <a:p>
            <a:r>
              <a:rPr lang="es-ES" dirty="0" smtClean="0"/>
              <a:t>EXTRACCION DE CLAVOS.</a:t>
            </a:r>
            <a:endParaRPr lang="es-ES" dirty="0"/>
          </a:p>
        </p:txBody>
      </p:sp>
      <p:pic>
        <p:nvPicPr>
          <p:cNvPr id="4" name="3 Imagen" descr="D:\ANDRES 1\TESIS\FOTOS\DSC02341.JPG"/>
          <p:cNvPicPr/>
          <p:nvPr/>
        </p:nvPicPr>
        <p:blipFill>
          <a:blip r:embed="rId3" cstate="print"/>
          <a:srcRect l="22496" r="15291" b="15493"/>
          <a:stretch>
            <a:fillRect/>
          </a:stretch>
        </p:blipFill>
        <p:spPr bwMode="auto">
          <a:xfrm>
            <a:off x="899592" y="2564904"/>
            <a:ext cx="3528392" cy="2880320"/>
          </a:xfrm>
          <a:prstGeom prst="rect">
            <a:avLst/>
          </a:prstGeom>
          <a:noFill/>
          <a:ln w="9525">
            <a:noFill/>
            <a:miter lim="800000"/>
            <a:headEnd/>
            <a:tailEnd/>
          </a:ln>
        </p:spPr>
      </p:pic>
      <p:sp>
        <p:nvSpPr>
          <p:cNvPr id="5" name="4 CuadroTexto"/>
          <p:cNvSpPr txBox="1"/>
          <p:nvPr/>
        </p:nvSpPr>
        <p:spPr>
          <a:xfrm>
            <a:off x="4860032" y="2420888"/>
            <a:ext cx="3744416" cy="2862322"/>
          </a:xfrm>
          <a:prstGeom prst="rect">
            <a:avLst/>
          </a:prstGeom>
          <a:noFill/>
        </p:spPr>
        <p:txBody>
          <a:bodyPr wrap="square" rtlCol="0">
            <a:spAutoFit/>
          </a:bodyPr>
          <a:lstStyle/>
          <a:p>
            <a:pPr algn="just">
              <a:buFont typeface="Arial" pitchFamily="34" charset="0"/>
              <a:buChar char="•"/>
            </a:pPr>
            <a:r>
              <a:rPr lang="es-ES" sz="2000" dirty="0" smtClean="0">
                <a:solidFill>
                  <a:prstClr val="black"/>
                </a:solidFill>
              </a:rPr>
              <a:t> Los ensayos de extracción de clavos fueron perpendicular y paralelo a la fibra.</a:t>
            </a:r>
          </a:p>
          <a:p>
            <a:pPr algn="just"/>
            <a:endParaRPr lang="es-ES" sz="2000" dirty="0" smtClean="0">
              <a:solidFill>
                <a:prstClr val="black"/>
              </a:solidFill>
            </a:endParaRPr>
          </a:p>
          <a:p>
            <a:pPr algn="just">
              <a:buFont typeface="Arial" pitchFamily="34" charset="0"/>
              <a:buChar char="•"/>
            </a:pPr>
            <a:r>
              <a:rPr lang="es-ES" sz="2000" dirty="0" smtClean="0">
                <a:solidFill>
                  <a:prstClr val="black"/>
                </a:solidFill>
              </a:rPr>
              <a:t> La resistencia a la extracción depende directamente:</a:t>
            </a:r>
          </a:p>
          <a:p>
            <a:pPr algn="just">
              <a:buFontTx/>
              <a:buChar char="-"/>
            </a:pPr>
            <a:r>
              <a:rPr lang="es-ES" sz="2000" dirty="0" smtClean="0">
                <a:solidFill>
                  <a:prstClr val="black"/>
                </a:solidFill>
              </a:rPr>
              <a:t> Densidad de la madera.</a:t>
            </a:r>
          </a:p>
          <a:p>
            <a:pPr algn="just">
              <a:buFontTx/>
              <a:buChar char="-"/>
            </a:pPr>
            <a:r>
              <a:rPr lang="es-ES" sz="2000" dirty="0" smtClean="0">
                <a:solidFill>
                  <a:prstClr val="black"/>
                </a:solidFill>
              </a:rPr>
              <a:t> Diámetro del clavo.</a:t>
            </a:r>
          </a:p>
          <a:p>
            <a:pPr algn="just">
              <a:buFontTx/>
              <a:buChar char="-"/>
            </a:pPr>
            <a:r>
              <a:rPr lang="es-ES" sz="2000" dirty="0" smtClean="0">
                <a:solidFill>
                  <a:prstClr val="black"/>
                </a:solidFill>
              </a:rPr>
              <a:t> Profundidad de penetración.</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915816" y="1700808"/>
          <a:ext cx="3190974" cy="2706602"/>
        </p:xfrm>
        <a:graphic>
          <a:graphicData uri="http://schemas.openxmlformats.org/drawingml/2006/table">
            <a:tbl>
              <a:tblPr/>
              <a:tblGrid>
                <a:gridCol w="2312163"/>
                <a:gridCol w="878811"/>
              </a:tblGrid>
              <a:tr h="533310">
                <a:tc gridSpan="2">
                  <a:txBody>
                    <a:bodyPr/>
                    <a:lstStyle/>
                    <a:p>
                      <a:pPr algn="ctr">
                        <a:lnSpc>
                          <a:spcPct val="115000"/>
                        </a:lnSpc>
                        <a:spcAft>
                          <a:spcPts val="0"/>
                        </a:spcAft>
                      </a:pPr>
                      <a:r>
                        <a:rPr lang="es-EC" sz="1400" b="1" dirty="0">
                          <a:solidFill>
                            <a:srgbClr val="000000"/>
                          </a:solidFill>
                          <a:latin typeface="Arial"/>
                          <a:ea typeface="Times New Roman"/>
                        </a:rPr>
                        <a:t>Carga admisible para extracción de clavos (kg)</a:t>
                      </a:r>
                      <a:endParaRPr lang="es-ES"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r>
              <a:tr h="276668">
                <a:tc gridSpan="2">
                  <a:txBody>
                    <a:bodyPr/>
                    <a:lstStyle/>
                    <a:p>
                      <a:pPr algn="ctr">
                        <a:lnSpc>
                          <a:spcPct val="115000"/>
                        </a:lnSpc>
                        <a:spcAft>
                          <a:spcPts val="0"/>
                        </a:spcAft>
                      </a:pPr>
                      <a:r>
                        <a:rPr lang="es-EC" sz="1200" b="1">
                          <a:solidFill>
                            <a:srgbClr val="000000"/>
                          </a:solidFill>
                          <a:latin typeface="Arial"/>
                          <a:ea typeface="Times New Roman"/>
                        </a:rPr>
                        <a:t>% Humedad del 12%</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66655">
                <a:tc>
                  <a:txBody>
                    <a:bodyPr/>
                    <a:lstStyle/>
                    <a:p>
                      <a:pPr>
                        <a:lnSpc>
                          <a:spcPct val="115000"/>
                        </a:lnSpc>
                        <a:spcAft>
                          <a:spcPts val="0"/>
                        </a:spcAft>
                      </a:pPr>
                      <a:r>
                        <a:rPr lang="es-EC" sz="1400" dirty="0">
                          <a:solidFill>
                            <a:srgbClr val="000000"/>
                          </a:solidFill>
                          <a:latin typeface="Arial"/>
                          <a:ea typeface="Times New Roman"/>
                        </a:rPr>
                        <a:t>Guayacán</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Calibri"/>
                          <a:ea typeface="Times New Roman"/>
                        </a:rPr>
                        <a:t>20.00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55">
                <a:tc>
                  <a:txBody>
                    <a:bodyPr/>
                    <a:lstStyle/>
                    <a:p>
                      <a:pPr>
                        <a:lnSpc>
                          <a:spcPct val="115000"/>
                        </a:lnSpc>
                        <a:spcAft>
                          <a:spcPts val="0"/>
                        </a:spcAft>
                      </a:pPr>
                      <a:r>
                        <a:rPr lang="es-EC" sz="1400" dirty="0">
                          <a:solidFill>
                            <a:srgbClr val="000000"/>
                          </a:solidFill>
                          <a:latin typeface="Arial"/>
                          <a:ea typeface="Times New Roman"/>
                        </a:rPr>
                        <a:t>Eucalipto</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Calibri"/>
                          <a:ea typeface="Times New Roman"/>
                        </a:rPr>
                        <a:t>13.00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68">
                <a:tc>
                  <a:txBody>
                    <a:bodyPr/>
                    <a:lstStyle/>
                    <a:p>
                      <a:pPr>
                        <a:lnSpc>
                          <a:spcPct val="115000"/>
                        </a:lnSpc>
                        <a:spcAft>
                          <a:spcPts val="0"/>
                        </a:spcAft>
                      </a:pPr>
                      <a:r>
                        <a:rPr lang="es-EC" sz="1400" dirty="0">
                          <a:solidFill>
                            <a:srgbClr val="000000"/>
                          </a:solidFill>
                          <a:latin typeface="Arial"/>
                          <a:ea typeface="Times New Roman"/>
                        </a:rPr>
                        <a:t>Fernansánchez</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Calibri"/>
                          <a:ea typeface="Times New Roman"/>
                        </a:rPr>
                        <a:t>11.00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68">
                <a:tc gridSpan="2">
                  <a:txBody>
                    <a:bodyPr/>
                    <a:lstStyle/>
                    <a:p>
                      <a:pPr algn="ctr">
                        <a:lnSpc>
                          <a:spcPct val="115000"/>
                        </a:lnSpc>
                        <a:spcAft>
                          <a:spcPts val="0"/>
                        </a:spcAft>
                      </a:pPr>
                      <a:r>
                        <a:rPr lang="es-EC" sz="1400" b="1" dirty="0">
                          <a:solidFill>
                            <a:srgbClr val="000000"/>
                          </a:solidFill>
                          <a:latin typeface="Arial"/>
                          <a:ea typeface="Times New Roman"/>
                        </a:rPr>
                        <a:t>% Humedad del 30%</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66655">
                <a:tc>
                  <a:txBody>
                    <a:bodyPr/>
                    <a:lstStyle/>
                    <a:p>
                      <a:pPr>
                        <a:lnSpc>
                          <a:spcPct val="115000"/>
                        </a:lnSpc>
                        <a:spcAft>
                          <a:spcPts val="0"/>
                        </a:spcAft>
                      </a:pPr>
                      <a:r>
                        <a:rPr lang="es-EC" sz="1400" dirty="0">
                          <a:solidFill>
                            <a:srgbClr val="000000"/>
                          </a:solidFill>
                          <a:latin typeface="Arial"/>
                          <a:ea typeface="Times New Roman"/>
                        </a:rPr>
                        <a:t>Guayacán</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Calibri"/>
                          <a:ea typeface="Times New Roman"/>
                        </a:rPr>
                        <a:t>10.00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655">
                <a:tc>
                  <a:txBody>
                    <a:bodyPr/>
                    <a:lstStyle/>
                    <a:p>
                      <a:pPr>
                        <a:lnSpc>
                          <a:spcPct val="115000"/>
                        </a:lnSpc>
                        <a:spcAft>
                          <a:spcPts val="0"/>
                        </a:spcAft>
                      </a:pPr>
                      <a:r>
                        <a:rPr lang="es-EC" sz="1400" dirty="0">
                          <a:solidFill>
                            <a:srgbClr val="000000"/>
                          </a:solidFill>
                          <a:latin typeface="Arial"/>
                          <a:ea typeface="Times New Roman"/>
                        </a:rPr>
                        <a:t>Eucalipto</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Calibri"/>
                          <a:ea typeface="Times New Roman"/>
                        </a:rPr>
                        <a:t>8.00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68">
                <a:tc>
                  <a:txBody>
                    <a:bodyPr/>
                    <a:lstStyle/>
                    <a:p>
                      <a:pPr>
                        <a:lnSpc>
                          <a:spcPct val="115000"/>
                        </a:lnSpc>
                        <a:spcAft>
                          <a:spcPts val="0"/>
                        </a:spcAft>
                      </a:pPr>
                      <a:r>
                        <a:rPr lang="es-EC" sz="1400" dirty="0">
                          <a:solidFill>
                            <a:srgbClr val="000000"/>
                          </a:solidFill>
                          <a:latin typeface="Arial"/>
                          <a:ea typeface="Times New Roman"/>
                        </a:rPr>
                        <a:t>Fernansánchez</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Calibri"/>
                          <a:ea typeface="Times New Roman"/>
                        </a:rPr>
                        <a:t>6.00</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1619672" y="620688"/>
            <a:ext cx="6264696" cy="369332"/>
          </a:xfrm>
          <a:prstGeom prst="rect">
            <a:avLst/>
          </a:prstGeom>
          <a:noFill/>
        </p:spPr>
        <p:txBody>
          <a:bodyPr wrap="square" rtlCol="0">
            <a:spAutoFit/>
          </a:bodyPr>
          <a:lstStyle/>
          <a:p>
            <a:pPr algn="ctr"/>
            <a:r>
              <a:rPr lang="en-US" b="1" dirty="0" smtClean="0">
                <a:solidFill>
                  <a:prstClr val="black"/>
                </a:solidFill>
              </a:rPr>
              <a:t>RESULTADOS DE ENSAYOS DE EXTRACCION DE CLAVOS</a:t>
            </a:r>
            <a:endParaRPr lang="es-EC" b="1" dirty="0">
              <a:solidFill>
                <a:prstClr val="black"/>
              </a:solidFill>
            </a:endParaRPr>
          </a:p>
        </p:txBody>
      </p:sp>
      <p:sp>
        <p:nvSpPr>
          <p:cNvPr id="7169" name="Rectangle 1"/>
          <p:cNvSpPr>
            <a:spLocks noChangeArrowheads="1"/>
          </p:cNvSpPr>
          <p:nvPr/>
        </p:nvSpPr>
        <p:spPr bwMode="auto">
          <a:xfrm>
            <a:off x="2128061" y="4620128"/>
            <a:ext cx="488787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tabLst>
                <a:tab pos="1346200" algn="l"/>
              </a:tabLst>
            </a:pPr>
            <a:r>
              <a:rPr lang="es-EC" sz="1400" b="1" i="1" dirty="0" smtClean="0">
                <a:solidFill>
                  <a:prstClr val="black"/>
                </a:solidFill>
                <a:latin typeface="Arial" pitchFamily="34" charset="0"/>
                <a:ea typeface="Times New Roman" pitchFamily="18" charset="0"/>
                <a:cs typeface="Arial" pitchFamily="34" charset="0"/>
              </a:rPr>
              <a:t>Cargas admisibles para extracción de clavos para cada</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tabLst>
                <a:tab pos="1346200" algn="l"/>
              </a:tabLst>
            </a:pPr>
            <a:r>
              <a:rPr lang="es-EC" sz="1400" b="1" i="1" dirty="0" smtClean="0">
                <a:solidFill>
                  <a:prstClr val="black"/>
                </a:solidFill>
                <a:latin typeface="Arial" pitchFamily="34" charset="0"/>
                <a:ea typeface="Times New Roman" pitchFamily="18" charset="0"/>
                <a:cs typeface="Arial" pitchFamily="34" charset="0"/>
              </a:rPr>
              <a:t>tipo de madera y diferente condición de humedad</a:t>
            </a:r>
            <a:endParaRPr lang="es-EC" sz="3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lstStyle/>
          <a:p>
            <a:r>
              <a:rPr lang="en-US" dirty="0" smtClean="0"/>
              <a:t>RESISTENCIA LATERAL DE CLAVOS.</a:t>
            </a:r>
            <a:endParaRPr lang="es-EC" dirty="0"/>
          </a:p>
        </p:txBody>
      </p:sp>
      <p:pic>
        <p:nvPicPr>
          <p:cNvPr id="6146" name="Picture 2" descr="F:\ENSAYOS DE LABORATORIO\FOTOS Y VIDEOS\FOTOS\DSC02219.JPG"/>
          <p:cNvPicPr>
            <a:picLocks noChangeAspect="1" noChangeArrowheads="1"/>
          </p:cNvPicPr>
          <p:nvPr/>
        </p:nvPicPr>
        <p:blipFill>
          <a:blip r:embed="rId3" cstate="print"/>
          <a:srcRect t="8001" r="10596" b="21650"/>
          <a:stretch>
            <a:fillRect/>
          </a:stretch>
        </p:blipFill>
        <p:spPr bwMode="auto">
          <a:xfrm>
            <a:off x="539552" y="1412776"/>
            <a:ext cx="3456384" cy="4824536"/>
          </a:xfrm>
          <a:prstGeom prst="rect">
            <a:avLst/>
          </a:prstGeom>
          <a:noFill/>
        </p:spPr>
      </p:pic>
      <p:graphicFrame>
        <p:nvGraphicFramePr>
          <p:cNvPr id="6" name="5 Tabla"/>
          <p:cNvGraphicFramePr>
            <a:graphicFrameLocks noGrp="1"/>
          </p:cNvGraphicFramePr>
          <p:nvPr/>
        </p:nvGraphicFramePr>
        <p:xfrm>
          <a:off x="4716016" y="2060848"/>
          <a:ext cx="3672408" cy="3148010"/>
        </p:xfrm>
        <a:graphic>
          <a:graphicData uri="http://schemas.openxmlformats.org/drawingml/2006/table">
            <a:tbl>
              <a:tblPr/>
              <a:tblGrid>
                <a:gridCol w="1152128"/>
                <a:gridCol w="771092"/>
                <a:gridCol w="1385605"/>
                <a:gridCol w="363583"/>
              </a:tblGrid>
              <a:tr h="720078">
                <a:tc gridSpan="2">
                  <a:txBody>
                    <a:bodyPr/>
                    <a:lstStyle/>
                    <a:p>
                      <a:pPr algn="ctr">
                        <a:lnSpc>
                          <a:spcPct val="115000"/>
                        </a:lnSpc>
                        <a:spcAft>
                          <a:spcPts val="0"/>
                        </a:spcAft>
                      </a:pPr>
                      <a:r>
                        <a:rPr lang="es-EC" sz="1400" b="1" dirty="0">
                          <a:solidFill>
                            <a:srgbClr val="000000"/>
                          </a:solidFill>
                          <a:latin typeface="Arial"/>
                          <a:ea typeface="Times New Roman"/>
                        </a:rPr>
                        <a:t>CLAVO (mm)</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gridSpan="2">
                  <a:txBody>
                    <a:bodyPr/>
                    <a:lstStyle/>
                    <a:p>
                      <a:pPr algn="ctr">
                        <a:lnSpc>
                          <a:spcPct val="115000"/>
                        </a:lnSpc>
                        <a:spcAft>
                          <a:spcPts val="0"/>
                        </a:spcAft>
                      </a:pPr>
                      <a:r>
                        <a:rPr lang="es-EC" sz="1400" b="1">
                          <a:solidFill>
                            <a:srgbClr val="000000"/>
                          </a:solidFill>
                          <a:latin typeface="Arial"/>
                          <a:ea typeface="Times New Roman"/>
                        </a:rPr>
                        <a:t>CARGA ADMISIBLE PARA CIZALLE SIMPLE (kg)</a:t>
                      </a:r>
                      <a:endParaRPr lang="es-E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r>
              <a:tr h="334561">
                <a:tc>
                  <a:txBody>
                    <a:bodyPr/>
                    <a:lstStyle/>
                    <a:p>
                      <a:pPr algn="ctr">
                        <a:lnSpc>
                          <a:spcPct val="115000"/>
                        </a:lnSpc>
                        <a:spcAft>
                          <a:spcPts val="0"/>
                        </a:spcAft>
                      </a:pPr>
                      <a:r>
                        <a:rPr lang="es-EC" sz="1400" b="1" i="1">
                          <a:solidFill>
                            <a:srgbClr val="000000"/>
                          </a:solidFill>
                          <a:latin typeface="Arial"/>
                          <a:ea typeface="Times New Roman"/>
                        </a:rPr>
                        <a:t>Díam</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i="1">
                          <a:solidFill>
                            <a:srgbClr val="000000"/>
                          </a:solidFill>
                          <a:latin typeface="Arial"/>
                          <a:ea typeface="Times New Roman"/>
                        </a:rPr>
                        <a:t>Long.</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200" b="1" dirty="0">
                          <a:solidFill>
                            <a:srgbClr val="000000"/>
                          </a:solidFill>
                          <a:latin typeface="Arial"/>
                          <a:ea typeface="Times New Roman"/>
                        </a:rPr>
                        <a:t>% Humedad del 12%</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58286">
                <a:tc rowSpan="7">
                  <a:txBody>
                    <a:bodyPr/>
                    <a:lstStyle/>
                    <a:p>
                      <a:pPr algn="ctr">
                        <a:lnSpc>
                          <a:spcPct val="115000"/>
                        </a:lnSpc>
                        <a:spcAft>
                          <a:spcPts val="0"/>
                        </a:spcAft>
                      </a:pPr>
                      <a:r>
                        <a:rPr lang="es-EC" sz="1400">
                          <a:solidFill>
                            <a:srgbClr val="000000"/>
                          </a:solidFill>
                          <a:latin typeface="Arial"/>
                          <a:ea typeface="Times New Roman"/>
                        </a:rPr>
                        <a:t>2.96</a:t>
                      </a:r>
                      <a:endParaRPr lang="es-E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a:lnSpc>
                          <a:spcPct val="115000"/>
                        </a:lnSpc>
                        <a:spcAft>
                          <a:spcPts val="0"/>
                        </a:spcAft>
                      </a:pPr>
                      <a:r>
                        <a:rPr lang="es-EC" sz="1400" dirty="0">
                          <a:solidFill>
                            <a:srgbClr val="000000"/>
                          </a:solidFill>
                          <a:latin typeface="Arial"/>
                          <a:ea typeface="Times New Roman"/>
                        </a:rPr>
                        <a:t>63</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400" dirty="0" smtClean="0">
                          <a:solidFill>
                            <a:srgbClr val="000000"/>
                          </a:solidFill>
                          <a:latin typeface="Arial"/>
                          <a:ea typeface="Times New Roman"/>
                        </a:rPr>
                        <a:t>Guayacán</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Calibri"/>
                          <a:ea typeface="Times New Roman"/>
                        </a:rPr>
                        <a:t>110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86">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400" dirty="0">
                          <a:solidFill>
                            <a:srgbClr val="000000"/>
                          </a:solidFill>
                          <a:latin typeface="Arial"/>
                          <a:ea typeface="Times New Roman"/>
                        </a:rPr>
                        <a:t>Eucalipto</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Calibri"/>
                          <a:ea typeface="Times New Roman"/>
                        </a:rPr>
                        <a:t>110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283">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400" dirty="0">
                          <a:solidFill>
                            <a:srgbClr val="000000"/>
                          </a:solidFill>
                          <a:latin typeface="Arial"/>
                          <a:ea typeface="Times New Roman"/>
                        </a:rPr>
                        <a:t>Fernansánchez</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Calibri"/>
                          <a:ea typeface="Times New Roman"/>
                        </a:rPr>
                        <a:t>95</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283">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C" sz="1200" b="1" dirty="0">
                          <a:solidFill>
                            <a:srgbClr val="000000"/>
                          </a:solidFill>
                          <a:latin typeface="Arial"/>
                          <a:ea typeface="Times New Roman"/>
                        </a:rPr>
                        <a:t>% Humedad del 30%</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58286">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400" dirty="0">
                          <a:solidFill>
                            <a:srgbClr val="000000"/>
                          </a:solidFill>
                          <a:latin typeface="Arial"/>
                          <a:ea typeface="Times New Roman"/>
                        </a:rPr>
                        <a:t>Guayacán</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Calibri"/>
                          <a:ea typeface="Times New Roman"/>
                        </a:rPr>
                        <a:t>80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86">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400" dirty="0">
                          <a:solidFill>
                            <a:srgbClr val="000000"/>
                          </a:solidFill>
                          <a:latin typeface="Arial"/>
                          <a:ea typeface="Times New Roman"/>
                        </a:rPr>
                        <a:t>Eucalipto</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Calibri"/>
                          <a:ea typeface="Times New Roman"/>
                        </a:rPr>
                        <a:t>80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283">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400" dirty="0">
                          <a:solidFill>
                            <a:srgbClr val="000000"/>
                          </a:solidFill>
                          <a:latin typeface="Arial"/>
                          <a:ea typeface="Times New Roman"/>
                        </a:rPr>
                        <a:t>Fernansánchez</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Calibri"/>
                          <a:ea typeface="Times New Roman"/>
                        </a:rPr>
                        <a:t>70</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4211960" y="5229200"/>
            <a:ext cx="4572000" cy="646331"/>
          </a:xfrm>
          <a:prstGeom prst="rect">
            <a:avLst/>
          </a:prstGeom>
        </p:spPr>
        <p:txBody>
          <a:bodyPr>
            <a:spAutoFit/>
          </a:bodyPr>
          <a:lstStyle/>
          <a:p>
            <a:pPr algn="ctr"/>
            <a:r>
              <a:rPr lang="es-EC" sz="1200" b="1" i="1" dirty="0" smtClean="0">
                <a:solidFill>
                  <a:prstClr val="black"/>
                </a:solidFill>
              </a:rPr>
              <a:t>Cargas admisibles para cizalle simple con clavo de 2.96mm de diámetro y 63mm de longitud, para un contenido de humedad de la madera del 12% y 30%</a:t>
            </a:r>
            <a:endParaRPr lang="es-EC" sz="1200" dirty="0">
              <a:solidFill>
                <a:prstClr val="black"/>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lstStyle/>
          <a:p>
            <a:r>
              <a:rPr lang="en-US" dirty="0" smtClean="0"/>
              <a:t>UNIONES CLAVADAS.</a:t>
            </a:r>
            <a:endParaRPr lang="es-EC" dirty="0"/>
          </a:p>
        </p:txBody>
      </p:sp>
      <p:pic>
        <p:nvPicPr>
          <p:cNvPr id="4" name="3 Imagen" descr="D:\ANDRES 1\TESIS\capitulos\ENSAYOS DE LABORATORIO\FOTOS Y VIDEOS\FOTOS\DSC02248.JPG"/>
          <p:cNvPicPr/>
          <p:nvPr/>
        </p:nvPicPr>
        <p:blipFill>
          <a:blip r:embed="rId3" cstate="print"/>
          <a:srcRect l="11972" t="3169" r="28259"/>
          <a:stretch>
            <a:fillRect/>
          </a:stretch>
        </p:blipFill>
        <p:spPr bwMode="auto">
          <a:xfrm>
            <a:off x="899592" y="1556792"/>
            <a:ext cx="3312368" cy="4104456"/>
          </a:xfrm>
          <a:prstGeom prst="rect">
            <a:avLst/>
          </a:prstGeom>
          <a:noFill/>
          <a:ln w="9525">
            <a:noFill/>
            <a:miter lim="800000"/>
            <a:headEnd/>
            <a:tailEnd/>
          </a:ln>
        </p:spPr>
      </p:pic>
      <p:sp>
        <p:nvSpPr>
          <p:cNvPr id="5" name="4 CuadroTexto"/>
          <p:cNvSpPr txBox="1"/>
          <p:nvPr/>
        </p:nvSpPr>
        <p:spPr>
          <a:xfrm>
            <a:off x="4716016" y="1484784"/>
            <a:ext cx="3528392" cy="4401205"/>
          </a:xfrm>
          <a:prstGeom prst="rect">
            <a:avLst/>
          </a:prstGeom>
          <a:noFill/>
        </p:spPr>
        <p:txBody>
          <a:bodyPr wrap="square" rtlCol="0">
            <a:spAutoFit/>
          </a:bodyPr>
          <a:lstStyle/>
          <a:p>
            <a:pPr algn="just">
              <a:buFont typeface="Arial" pitchFamily="34" charset="0"/>
              <a:buChar char="•"/>
            </a:pPr>
            <a:r>
              <a:rPr lang="es-ES" sz="2000" dirty="0" smtClean="0">
                <a:solidFill>
                  <a:prstClr val="black"/>
                </a:solidFill>
              </a:rPr>
              <a:t> En las uniones clavadas se obtuvieron valores similares para diferentes ángulos en cada tipo de madera.</a:t>
            </a:r>
          </a:p>
          <a:p>
            <a:pPr algn="just">
              <a:buFont typeface="Arial" pitchFamily="34" charset="0"/>
              <a:buChar char="•"/>
            </a:pPr>
            <a:endParaRPr lang="es-ES" sz="2000" dirty="0" smtClean="0">
              <a:solidFill>
                <a:prstClr val="black"/>
              </a:solidFill>
            </a:endParaRPr>
          </a:p>
          <a:p>
            <a:pPr algn="just">
              <a:buFont typeface="Arial" pitchFamily="34" charset="0"/>
              <a:buChar char="•"/>
            </a:pPr>
            <a:r>
              <a:rPr lang="es-ES" sz="2000" dirty="0" smtClean="0">
                <a:solidFill>
                  <a:prstClr val="black"/>
                </a:solidFill>
              </a:rPr>
              <a:t> Lo que indica que en los ensayos de cizallamiento lo que absorbe los esfuerzos son los clavos.</a:t>
            </a:r>
          </a:p>
          <a:p>
            <a:pPr algn="just">
              <a:buFont typeface="Arial" pitchFamily="34" charset="0"/>
              <a:buChar char="•"/>
            </a:pPr>
            <a:endParaRPr lang="es-ES" sz="2000" dirty="0" smtClean="0">
              <a:solidFill>
                <a:prstClr val="black"/>
              </a:solidFill>
            </a:endParaRPr>
          </a:p>
          <a:p>
            <a:pPr algn="just">
              <a:buFont typeface="Arial" pitchFamily="34" charset="0"/>
              <a:buChar char="•"/>
            </a:pPr>
            <a:r>
              <a:rPr lang="es-ES" sz="2000" dirty="0" smtClean="0">
                <a:solidFill>
                  <a:prstClr val="black"/>
                </a:solidFill>
              </a:rPr>
              <a:t> Por este motivo se escogerá un valor promedio de las resistencias mínimas de cada tipo de madera.</a:t>
            </a:r>
            <a:endParaRPr lang="es-ES" sz="2000" dirty="0">
              <a:solidFill>
                <a:prstClr val="black"/>
              </a:solidFil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267744" y="764704"/>
          <a:ext cx="4248472" cy="1154821"/>
        </p:xfrm>
        <a:graphic>
          <a:graphicData uri="http://schemas.openxmlformats.org/drawingml/2006/table">
            <a:tbl>
              <a:tblPr/>
              <a:tblGrid>
                <a:gridCol w="1699389"/>
                <a:gridCol w="2549083"/>
              </a:tblGrid>
              <a:tr h="304440">
                <a:tc>
                  <a:txBody>
                    <a:bodyPr/>
                    <a:lstStyle/>
                    <a:p>
                      <a:pPr algn="ctr">
                        <a:lnSpc>
                          <a:spcPct val="115000"/>
                        </a:lnSpc>
                        <a:spcAft>
                          <a:spcPts val="0"/>
                        </a:spcAft>
                      </a:pPr>
                      <a:r>
                        <a:rPr lang="es-ES" sz="1400" b="1">
                          <a:solidFill>
                            <a:srgbClr val="000000"/>
                          </a:solidFill>
                          <a:latin typeface="Calibri"/>
                          <a:ea typeface="Times New Roman"/>
                        </a:rPr>
                        <a:t>TIPO DE MADERA</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S" sz="1400" b="1" dirty="0">
                          <a:solidFill>
                            <a:srgbClr val="000000"/>
                          </a:solidFill>
                          <a:latin typeface="Calibri"/>
                          <a:ea typeface="Times New Roman"/>
                        </a:rPr>
                        <a:t>CARGA MÍNIMA PROMEDIO (Kg)</a:t>
                      </a:r>
                      <a:endParaRPr lang="es-ES"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r h="279070">
                <a:tc>
                  <a:txBody>
                    <a:bodyPr/>
                    <a:lstStyle/>
                    <a:p>
                      <a:pPr algn="ctr">
                        <a:lnSpc>
                          <a:spcPct val="115000"/>
                        </a:lnSpc>
                        <a:spcAft>
                          <a:spcPts val="0"/>
                        </a:spcAft>
                      </a:pPr>
                      <a:r>
                        <a:rPr lang="es-ES" sz="1600" b="1" i="1">
                          <a:solidFill>
                            <a:srgbClr val="000000"/>
                          </a:solidFill>
                          <a:latin typeface="Calibri"/>
                          <a:ea typeface="Times New Roman"/>
                        </a:rPr>
                        <a:t>Guayacán</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latin typeface="Calibri"/>
                          <a:ea typeface="Times New Roman"/>
                        </a:rPr>
                        <a:t>2063</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070">
                <a:tc>
                  <a:txBody>
                    <a:bodyPr/>
                    <a:lstStyle/>
                    <a:p>
                      <a:pPr algn="ctr">
                        <a:lnSpc>
                          <a:spcPct val="115000"/>
                        </a:lnSpc>
                        <a:spcAft>
                          <a:spcPts val="0"/>
                        </a:spcAft>
                      </a:pPr>
                      <a:r>
                        <a:rPr lang="es-ES" sz="1600" b="1" i="1">
                          <a:solidFill>
                            <a:srgbClr val="000000"/>
                          </a:solidFill>
                          <a:latin typeface="Calibri"/>
                          <a:ea typeface="Times New Roman"/>
                        </a:rPr>
                        <a:t>Eucalipto</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latin typeface="Calibri"/>
                          <a:ea typeface="Times New Roman"/>
                        </a:rPr>
                        <a:t>1515</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549">
                <a:tc>
                  <a:txBody>
                    <a:bodyPr/>
                    <a:lstStyle/>
                    <a:p>
                      <a:pPr algn="ctr">
                        <a:lnSpc>
                          <a:spcPct val="115000"/>
                        </a:lnSpc>
                        <a:spcAft>
                          <a:spcPts val="0"/>
                        </a:spcAft>
                      </a:pPr>
                      <a:r>
                        <a:rPr lang="es-ES" sz="1600" b="1" i="1">
                          <a:solidFill>
                            <a:srgbClr val="000000"/>
                          </a:solidFill>
                          <a:latin typeface="Calibri"/>
                          <a:ea typeface="Times New Roman"/>
                        </a:rPr>
                        <a:t>Fernansánchez</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dirty="0">
                          <a:solidFill>
                            <a:srgbClr val="000000"/>
                          </a:solidFill>
                          <a:latin typeface="Calibri"/>
                          <a:ea typeface="Times New Roman"/>
                        </a:rPr>
                        <a:t>1210</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2195736" y="1988840"/>
            <a:ext cx="4572000" cy="276999"/>
          </a:xfrm>
          <a:prstGeom prst="rect">
            <a:avLst/>
          </a:prstGeom>
        </p:spPr>
        <p:txBody>
          <a:bodyPr>
            <a:spAutoFit/>
          </a:bodyPr>
          <a:lstStyle/>
          <a:p>
            <a:pPr algn="ctr"/>
            <a:r>
              <a:rPr lang="es-EC" sz="1200" b="1" i="1" dirty="0" smtClean="0">
                <a:solidFill>
                  <a:prstClr val="black"/>
                </a:solidFill>
              </a:rPr>
              <a:t>Cargas mínimas promedios para cada tipo de madera. </a:t>
            </a:r>
            <a:endParaRPr lang="es-EC" sz="1200" dirty="0">
              <a:solidFill>
                <a:prstClr val="black"/>
              </a:solidFill>
            </a:endParaRPr>
          </a:p>
        </p:txBody>
      </p:sp>
      <p:graphicFrame>
        <p:nvGraphicFramePr>
          <p:cNvPr id="6" name="5 Tabla"/>
          <p:cNvGraphicFramePr>
            <a:graphicFrameLocks noGrp="1"/>
          </p:cNvGraphicFramePr>
          <p:nvPr/>
        </p:nvGraphicFramePr>
        <p:xfrm>
          <a:off x="2987824" y="2852936"/>
          <a:ext cx="3096344" cy="2353663"/>
        </p:xfrm>
        <a:graphic>
          <a:graphicData uri="http://schemas.openxmlformats.org/drawingml/2006/table">
            <a:tbl>
              <a:tblPr/>
              <a:tblGrid>
                <a:gridCol w="1708870"/>
                <a:gridCol w="1387474"/>
              </a:tblGrid>
              <a:tr h="431223">
                <a:tc gridSpan="2">
                  <a:txBody>
                    <a:bodyPr/>
                    <a:lstStyle/>
                    <a:p>
                      <a:pPr algn="ctr">
                        <a:lnSpc>
                          <a:spcPct val="115000"/>
                        </a:lnSpc>
                        <a:spcAft>
                          <a:spcPts val="0"/>
                        </a:spcAft>
                      </a:pPr>
                      <a:r>
                        <a:rPr lang="es-ES" sz="1100" b="1">
                          <a:solidFill>
                            <a:srgbClr val="000000"/>
                          </a:solidFill>
                          <a:latin typeface="Arial"/>
                          <a:ea typeface="Times New Roman"/>
                        </a:rPr>
                        <a:t>CARGA ADMISIBLE PARA UNIONES CLAVADAS (kg)</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r>
              <a:tr h="225128">
                <a:tc gridSpan="2">
                  <a:txBody>
                    <a:bodyPr/>
                    <a:lstStyle/>
                    <a:p>
                      <a:pPr algn="ctr">
                        <a:lnSpc>
                          <a:spcPct val="115000"/>
                        </a:lnSpc>
                        <a:spcAft>
                          <a:spcPts val="0"/>
                        </a:spcAft>
                      </a:pPr>
                      <a:r>
                        <a:rPr lang="es-ES" sz="1000" b="1">
                          <a:solidFill>
                            <a:srgbClr val="000000"/>
                          </a:solidFill>
                          <a:latin typeface="Arial"/>
                          <a:ea typeface="Times New Roman"/>
                        </a:rPr>
                        <a:t>% Humedad del 12%</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C"/>
                    </a:p>
                  </a:txBody>
                  <a:tcPr/>
                </a:tc>
              </a:tr>
              <a:tr h="225128">
                <a:tc>
                  <a:txBody>
                    <a:bodyPr/>
                    <a:lstStyle/>
                    <a:p>
                      <a:pPr>
                        <a:lnSpc>
                          <a:spcPct val="115000"/>
                        </a:lnSpc>
                        <a:spcAft>
                          <a:spcPts val="0"/>
                        </a:spcAft>
                      </a:pPr>
                      <a:r>
                        <a:rPr lang="es-ES" sz="1400">
                          <a:solidFill>
                            <a:srgbClr val="000000"/>
                          </a:solidFill>
                          <a:latin typeface="Arial"/>
                          <a:ea typeface="Times New Roman"/>
                        </a:rPr>
                        <a:t>Guayacán</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rPr>
                        <a:t>810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128">
                <a:tc>
                  <a:txBody>
                    <a:bodyPr/>
                    <a:lstStyle/>
                    <a:p>
                      <a:pPr>
                        <a:lnSpc>
                          <a:spcPct val="115000"/>
                        </a:lnSpc>
                        <a:spcAft>
                          <a:spcPts val="0"/>
                        </a:spcAft>
                      </a:pPr>
                      <a:r>
                        <a:rPr lang="es-ES" sz="1400">
                          <a:solidFill>
                            <a:srgbClr val="000000"/>
                          </a:solidFill>
                          <a:latin typeface="Arial"/>
                          <a:ea typeface="Times New Roman"/>
                        </a:rPr>
                        <a:t>Eucalipto</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rPr>
                        <a:t>670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128">
                <a:tc>
                  <a:txBody>
                    <a:bodyPr/>
                    <a:lstStyle/>
                    <a:p>
                      <a:pPr>
                        <a:lnSpc>
                          <a:spcPct val="115000"/>
                        </a:lnSpc>
                        <a:spcAft>
                          <a:spcPts val="0"/>
                        </a:spcAft>
                      </a:pPr>
                      <a:r>
                        <a:rPr lang="es-ES" sz="1400" dirty="0">
                          <a:solidFill>
                            <a:srgbClr val="000000"/>
                          </a:solidFill>
                          <a:latin typeface="Arial"/>
                          <a:ea typeface="Times New Roman"/>
                        </a:rPr>
                        <a:t>Fernansánchez</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solidFill>
                            <a:srgbClr val="000000"/>
                          </a:solidFill>
                          <a:latin typeface="Calibri"/>
                          <a:ea typeface="Times New Roman"/>
                        </a:rPr>
                        <a:t>485</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128">
                <a:tc gridSpan="2">
                  <a:txBody>
                    <a:bodyPr/>
                    <a:lstStyle/>
                    <a:p>
                      <a:pPr algn="ctr">
                        <a:lnSpc>
                          <a:spcPct val="115000"/>
                        </a:lnSpc>
                        <a:spcAft>
                          <a:spcPts val="0"/>
                        </a:spcAft>
                      </a:pPr>
                      <a:r>
                        <a:rPr lang="es-ES" sz="1000" b="1">
                          <a:solidFill>
                            <a:srgbClr val="000000"/>
                          </a:solidFill>
                          <a:latin typeface="Arial"/>
                          <a:ea typeface="Times New Roman"/>
                        </a:rPr>
                        <a:t>% Humedad del 30%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C"/>
                    </a:p>
                  </a:txBody>
                  <a:tcPr/>
                </a:tc>
              </a:tr>
              <a:tr h="225128">
                <a:tc>
                  <a:txBody>
                    <a:bodyPr/>
                    <a:lstStyle/>
                    <a:p>
                      <a:pPr>
                        <a:lnSpc>
                          <a:spcPct val="115000"/>
                        </a:lnSpc>
                        <a:spcAft>
                          <a:spcPts val="0"/>
                        </a:spcAft>
                      </a:pPr>
                      <a:r>
                        <a:rPr lang="es-ES" sz="1400" dirty="0" smtClean="0">
                          <a:solidFill>
                            <a:srgbClr val="000000"/>
                          </a:solidFill>
                          <a:latin typeface="Arial"/>
                          <a:ea typeface="Times New Roman"/>
                        </a:rPr>
                        <a:t>Guayacán</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rPr>
                        <a:t>585</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128">
                <a:tc>
                  <a:txBody>
                    <a:bodyPr/>
                    <a:lstStyle/>
                    <a:p>
                      <a:pPr>
                        <a:lnSpc>
                          <a:spcPct val="115000"/>
                        </a:lnSpc>
                        <a:spcAft>
                          <a:spcPts val="0"/>
                        </a:spcAft>
                      </a:pPr>
                      <a:r>
                        <a:rPr lang="es-ES" sz="1400">
                          <a:solidFill>
                            <a:srgbClr val="000000"/>
                          </a:solidFill>
                          <a:latin typeface="Arial"/>
                          <a:ea typeface="Times New Roman"/>
                        </a:rPr>
                        <a:t>Eucalipto</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rPr>
                        <a:t>510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128">
                <a:tc>
                  <a:txBody>
                    <a:bodyPr/>
                    <a:lstStyle/>
                    <a:p>
                      <a:pPr>
                        <a:lnSpc>
                          <a:spcPct val="115000"/>
                        </a:lnSpc>
                        <a:spcAft>
                          <a:spcPts val="0"/>
                        </a:spcAft>
                      </a:pPr>
                      <a:r>
                        <a:rPr lang="es-ES" sz="1400" dirty="0">
                          <a:solidFill>
                            <a:srgbClr val="000000"/>
                          </a:solidFill>
                          <a:latin typeface="Arial"/>
                          <a:ea typeface="Times New Roman"/>
                        </a:rPr>
                        <a:t>Fernansánchez</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solidFill>
                            <a:srgbClr val="000000"/>
                          </a:solidFill>
                          <a:latin typeface="Calibri"/>
                          <a:ea typeface="Times New Roman"/>
                        </a:rPr>
                        <a:t>350</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2051720" y="5157192"/>
            <a:ext cx="4572000" cy="276999"/>
          </a:xfrm>
          <a:prstGeom prst="rect">
            <a:avLst/>
          </a:prstGeom>
        </p:spPr>
        <p:txBody>
          <a:bodyPr>
            <a:spAutoFit/>
          </a:bodyPr>
          <a:lstStyle/>
          <a:p>
            <a:pPr algn="ctr"/>
            <a:r>
              <a:rPr lang="es-EC" sz="1200" b="1" i="1" dirty="0" smtClean="0">
                <a:solidFill>
                  <a:prstClr val="black"/>
                </a:solidFill>
              </a:rPr>
              <a:t>Cargas admisibles para uniones clavadas con cuatro clavos.</a:t>
            </a:r>
            <a:endParaRPr lang="es-EC" sz="1200" dirty="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600" dirty="0" smtClean="0"/>
              <a:t>2.7) PROPIEDADES DE LA MADERA.</a:t>
            </a:r>
            <a:endParaRPr lang="es-EC" sz="3600" dirty="0"/>
          </a:p>
        </p:txBody>
      </p:sp>
      <p:sp>
        <p:nvSpPr>
          <p:cNvPr id="3" name="2 Marcador de contenido"/>
          <p:cNvSpPr>
            <a:spLocks noGrp="1"/>
          </p:cNvSpPr>
          <p:nvPr>
            <p:ph idx="1"/>
          </p:nvPr>
        </p:nvSpPr>
        <p:spPr>
          <a:xfrm>
            <a:off x="467544" y="1628800"/>
            <a:ext cx="8229600" cy="3816424"/>
          </a:xfrm>
        </p:spPr>
        <p:txBody>
          <a:bodyPr/>
          <a:lstStyle/>
          <a:p>
            <a:r>
              <a:rPr lang="es-ES" sz="2000" b="1" dirty="0" smtClean="0"/>
              <a:t>PROPIEDAD ORTOTROPICA DE LA MADERA: </a:t>
            </a:r>
            <a:r>
              <a:rPr lang="es-ES" sz="2000" dirty="0" smtClean="0"/>
              <a:t>Es decir tiene propiedades únicas e independientes en sus tres ejes (longitudinal, radial y tangencial).</a:t>
            </a:r>
          </a:p>
          <a:p>
            <a:pPr>
              <a:buNone/>
            </a:pPr>
            <a:r>
              <a:rPr lang="es-ES" sz="2000" dirty="0" smtClean="0"/>
              <a:t>	La madera se comporta de manera excelente en su eje longitudinal (paralela al grano), puede resistir 20 veces mas que en el eje transversal.</a:t>
            </a:r>
          </a:p>
          <a:p>
            <a:pPr>
              <a:buNone/>
            </a:pPr>
            <a:endParaRPr lang="es-ES" sz="2000" dirty="0" smtClean="0"/>
          </a:p>
          <a:p>
            <a:r>
              <a:rPr lang="es-ES" sz="2000" b="1" dirty="0" smtClean="0"/>
              <a:t>PROPIEDADES FISICAS: </a:t>
            </a:r>
            <a:r>
              <a:rPr lang="es-ES" sz="2000" dirty="0" smtClean="0"/>
              <a:t>Las principales son:</a:t>
            </a:r>
          </a:p>
          <a:p>
            <a:pPr>
              <a:buNone/>
            </a:pPr>
            <a:r>
              <a:rPr lang="es-ES" sz="2000" b="1" dirty="0" smtClean="0"/>
              <a:t>		- </a:t>
            </a:r>
            <a:r>
              <a:rPr lang="es-ES" sz="2000" dirty="0" smtClean="0"/>
              <a:t>Aspecto exterior.</a:t>
            </a:r>
          </a:p>
          <a:p>
            <a:pPr>
              <a:buNone/>
            </a:pPr>
            <a:r>
              <a:rPr lang="es-ES" sz="2000" dirty="0" smtClean="0"/>
              <a:t>		- Color.</a:t>
            </a:r>
          </a:p>
          <a:p>
            <a:pPr>
              <a:buNone/>
            </a:pPr>
            <a:r>
              <a:rPr lang="es-ES" sz="2000" dirty="0" smtClean="0"/>
              <a:t>		- Densidad.</a:t>
            </a:r>
          </a:p>
          <a:p>
            <a:pPr>
              <a:buNone/>
            </a:pPr>
            <a:r>
              <a:rPr lang="es-ES" sz="2000" dirty="0" smtClean="0"/>
              <a:t>		- Humedad</a:t>
            </a:r>
          </a:p>
          <a:p>
            <a:pPr>
              <a:buNone/>
            </a:pPr>
            <a:endParaRPr lang="es-ES" sz="2000" b="1" dirty="0" smtClean="0"/>
          </a:p>
          <a:p>
            <a:pPr>
              <a:buNone/>
            </a:pPr>
            <a:r>
              <a:rPr lang="es-ES" sz="2000" b="1" dirty="0" smtClean="0"/>
              <a:t>	</a:t>
            </a:r>
            <a:endParaRPr lang="es-ES" sz="2000" b="1"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lstStyle/>
          <a:p>
            <a:r>
              <a:rPr lang="es-ES" sz="2000" dirty="0" smtClean="0"/>
              <a:t>Como en las uniones clavadas lo que absorbe los esfuerzos son los clavos, este esfuerzo se dividirá par el numero de clavos, en nuestro caso para 4. </a:t>
            </a:r>
            <a:endParaRPr lang="es-ES" sz="2000" dirty="0"/>
          </a:p>
        </p:txBody>
      </p:sp>
      <p:graphicFrame>
        <p:nvGraphicFramePr>
          <p:cNvPr id="4" name="3 Tabla"/>
          <p:cNvGraphicFramePr>
            <a:graphicFrameLocks noGrp="1"/>
          </p:cNvGraphicFramePr>
          <p:nvPr/>
        </p:nvGraphicFramePr>
        <p:xfrm>
          <a:off x="827584" y="2276872"/>
          <a:ext cx="3509646" cy="2502281"/>
        </p:xfrm>
        <a:graphic>
          <a:graphicData uri="http://schemas.openxmlformats.org/drawingml/2006/table">
            <a:tbl>
              <a:tblPr/>
              <a:tblGrid>
                <a:gridCol w="1074063"/>
                <a:gridCol w="648449"/>
                <a:gridCol w="1074063"/>
                <a:gridCol w="713071"/>
              </a:tblGrid>
              <a:tr h="0">
                <a:tc gridSpan="2">
                  <a:txBody>
                    <a:bodyPr/>
                    <a:lstStyle/>
                    <a:p>
                      <a:pPr algn="ctr">
                        <a:lnSpc>
                          <a:spcPct val="115000"/>
                        </a:lnSpc>
                        <a:spcAft>
                          <a:spcPts val="0"/>
                        </a:spcAft>
                      </a:pPr>
                      <a:r>
                        <a:rPr lang="es-ES" sz="1400" b="1" dirty="0">
                          <a:solidFill>
                            <a:srgbClr val="000000"/>
                          </a:solidFill>
                          <a:latin typeface="Calibri"/>
                          <a:ea typeface="Times New Roman"/>
                        </a:rPr>
                        <a:t>CLAVO (mm)</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gridSpan="2">
                  <a:txBody>
                    <a:bodyPr/>
                    <a:lstStyle/>
                    <a:p>
                      <a:pPr algn="ctr">
                        <a:lnSpc>
                          <a:spcPct val="115000"/>
                        </a:lnSpc>
                        <a:spcAft>
                          <a:spcPts val="0"/>
                        </a:spcAft>
                      </a:pPr>
                      <a:r>
                        <a:rPr lang="es-ES" sz="1100" b="1">
                          <a:solidFill>
                            <a:srgbClr val="000000"/>
                          </a:solidFill>
                          <a:latin typeface="Arial"/>
                          <a:ea typeface="Times New Roman"/>
                        </a:rPr>
                        <a:t>CARGA ADMISIBLE PARA UNIONES CLAVADAS (kg)</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r>
              <a:tr h="206375">
                <a:tc>
                  <a:txBody>
                    <a:bodyPr/>
                    <a:lstStyle/>
                    <a:p>
                      <a:pPr algn="ctr">
                        <a:lnSpc>
                          <a:spcPct val="115000"/>
                        </a:lnSpc>
                        <a:spcAft>
                          <a:spcPts val="0"/>
                        </a:spcAft>
                      </a:pPr>
                      <a:r>
                        <a:rPr lang="es-ES" sz="1400" b="1">
                          <a:solidFill>
                            <a:srgbClr val="000000"/>
                          </a:solidFill>
                          <a:latin typeface="Calibri"/>
                          <a:ea typeface="Times New Roman"/>
                        </a:rPr>
                        <a:t>Díam.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400" b="1">
                          <a:solidFill>
                            <a:srgbClr val="000000"/>
                          </a:solidFill>
                          <a:latin typeface="Calibri"/>
                          <a:ea typeface="Times New Roman"/>
                        </a:rPr>
                        <a:t>Long.</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2">
                  <a:txBody>
                    <a:bodyPr/>
                    <a:lstStyle/>
                    <a:p>
                      <a:pPr algn="ctr">
                        <a:lnSpc>
                          <a:spcPct val="115000"/>
                        </a:lnSpc>
                        <a:spcAft>
                          <a:spcPts val="0"/>
                        </a:spcAft>
                      </a:pPr>
                      <a:r>
                        <a:rPr lang="es-ES" sz="1100" b="1">
                          <a:solidFill>
                            <a:srgbClr val="000000"/>
                          </a:solidFill>
                          <a:latin typeface="Arial"/>
                          <a:ea typeface="Times New Roman"/>
                        </a:rPr>
                        <a:t>% Humedad del 12%</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C"/>
                    </a:p>
                  </a:txBody>
                  <a:tcPr/>
                </a:tc>
              </a:tr>
              <a:tr h="196850">
                <a:tc rowSpan="7">
                  <a:txBody>
                    <a:bodyPr/>
                    <a:lstStyle/>
                    <a:p>
                      <a:pPr algn="ctr">
                        <a:lnSpc>
                          <a:spcPct val="115000"/>
                        </a:lnSpc>
                        <a:spcAft>
                          <a:spcPts val="0"/>
                        </a:spcAft>
                      </a:pPr>
                      <a:r>
                        <a:rPr lang="es-ES" sz="1400">
                          <a:solidFill>
                            <a:srgbClr val="000000"/>
                          </a:solidFill>
                          <a:latin typeface="Calibri"/>
                          <a:ea typeface="Times New Roman"/>
                        </a:rPr>
                        <a:t>2.96</a:t>
                      </a:r>
                      <a:endParaRPr lang="es-E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a:lnSpc>
                          <a:spcPct val="115000"/>
                        </a:lnSpc>
                        <a:spcAft>
                          <a:spcPts val="0"/>
                        </a:spcAft>
                      </a:pPr>
                      <a:r>
                        <a:rPr lang="es-ES" sz="1400" dirty="0">
                          <a:solidFill>
                            <a:srgbClr val="000000"/>
                          </a:solidFill>
                          <a:latin typeface="Calibri"/>
                          <a:ea typeface="Times New Roman"/>
                        </a:rPr>
                        <a:t>63</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Arial"/>
                          <a:ea typeface="Times New Roman"/>
                        </a:rPr>
                        <a:t>Guayacán</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rPr>
                        <a:t>200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50">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S" sz="1100">
                          <a:solidFill>
                            <a:srgbClr val="000000"/>
                          </a:solidFill>
                          <a:latin typeface="Arial"/>
                          <a:ea typeface="Times New Roman"/>
                        </a:rPr>
                        <a:t>Eucalipto</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rPr>
                        <a:t>170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375">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S" sz="1100">
                          <a:solidFill>
                            <a:srgbClr val="000000"/>
                          </a:solidFill>
                          <a:latin typeface="Arial"/>
                          <a:ea typeface="Times New Roman"/>
                        </a:rPr>
                        <a:t>Fernansánchez</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solidFill>
                            <a:srgbClr val="000000"/>
                          </a:solidFill>
                          <a:latin typeface="Calibri"/>
                          <a:ea typeface="Times New Roman"/>
                        </a:rPr>
                        <a:t>120</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375">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S" sz="1100" b="1">
                          <a:solidFill>
                            <a:srgbClr val="000000"/>
                          </a:solidFill>
                          <a:latin typeface="Arial"/>
                          <a:ea typeface="Times New Roman"/>
                        </a:rPr>
                        <a:t>% Humedad del 30%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C"/>
                    </a:p>
                  </a:txBody>
                  <a:tcPr/>
                </a:tc>
              </a:tr>
              <a:tr h="196850">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S" sz="1100">
                          <a:solidFill>
                            <a:srgbClr val="000000"/>
                          </a:solidFill>
                          <a:latin typeface="Arial"/>
                          <a:ea typeface="Times New Roman"/>
                        </a:rPr>
                        <a:t>Guayacán</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rPr>
                        <a:t>145</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50">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S" sz="1100">
                          <a:solidFill>
                            <a:srgbClr val="000000"/>
                          </a:solidFill>
                          <a:latin typeface="Arial"/>
                          <a:ea typeface="Times New Roman"/>
                        </a:rPr>
                        <a:t>Eucalipto</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rPr>
                        <a:t>125</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375">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S" sz="1100">
                          <a:solidFill>
                            <a:srgbClr val="000000"/>
                          </a:solidFill>
                          <a:latin typeface="Arial"/>
                          <a:ea typeface="Times New Roman"/>
                        </a:rPr>
                        <a:t>Fernansánchez</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solidFill>
                            <a:srgbClr val="000000"/>
                          </a:solidFill>
                          <a:latin typeface="Calibri"/>
                          <a:ea typeface="Times New Roman"/>
                        </a:rPr>
                        <a:t>90</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4 Imagen" descr="D:\ANDRES 1\TESIS\capitulos\ENSAYOS DE LABORATORIO\FOTOS Y VIDEOS\FOTOS\DSC02228.JPG"/>
          <p:cNvPicPr/>
          <p:nvPr/>
        </p:nvPicPr>
        <p:blipFill>
          <a:blip r:embed="rId3" cstate="print"/>
          <a:srcRect t="32811" r="18176" b="19485"/>
          <a:stretch>
            <a:fillRect/>
          </a:stretch>
        </p:blipFill>
        <p:spPr bwMode="auto">
          <a:xfrm>
            <a:off x="5004048" y="2204864"/>
            <a:ext cx="2523428" cy="2605171"/>
          </a:xfrm>
          <a:prstGeom prst="rect">
            <a:avLst/>
          </a:prstGeom>
          <a:noFill/>
          <a:ln w="9525">
            <a:noFill/>
            <a:miter lim="800000"/>
            <a:headEnd/>
            <a:tailEnd/>
          </a:ln>
        </p:spPr>
      </p:pic>
      <p:sp>
        <p:nvSpPr>
          <p:cNvPr id="6" name="5 Rectángulo"/>
          <p:cNvSpPr/>
          <p:nvPr/>
        </p:nvSpPr>
        <p:spPr>
          <a:xfrm>
            <a:off x="5148064" y="5024209"/>
            <a:ext cx="2295437" cy="276999"/>
          </a:xfrm>
          <a:prstGeom prst="rect">
            <a:avLst/>
          </a:prstGeom>
        </p:spPr>
        <p:txBody>
          <a:bodyPr wrap="none">
            <a:spAutoFit/>
          </a:bodyPr>
          <a:lstStyle/>
          <a:p>
            <a:r>
              <a:rPr lang="es-EC" sz="1200" b="1" i="1" dirty="0" smtClean="0">
                <a:solidFill>
                  <a:prstClr val="black"/>
                </a:solidFill>
              </a:rPr>
              <a:t>Unión clavada con cuatro clavos.</a:t>
            </a:r>
            <a:endParaRPr lang="es-EC" sz="1200" dirty="0">
              <a:solidFill>
                <a:prstClr val="black"/>
              </a:solidFill>
            </a:endParaRPr>
          </a:p>
        </p:txBody>
      </p:sp>
      <p:sp>
        <p:nvSpPr>
          <p:cNvPr id="7" name="6 Rectángulo"/>
          <p:cNvSpPr/>
          <p:nvPr/>
        </p:nvSpPr>
        <p:spPr>
          <a:xfrm>
            <a:off x="1403648" y="4797152"/>
            <a:ext cx="2126929" cy="276999"/>
          </a:xfrm>
          <a:prstGeom prst="rect">
            <a:avLst/>
          </a:prstGeom>
        </p:spPr>
        <p:txBody>
          <a:bodyPr wrap="none">
            <a:spAutoFit/>
          </a:bodyPr>
          <a:lstStyle/>
          <a:p>
            <a:pPr algn="ctr"/>
            <a:r>
              <a:rPr lang="es-EC" sz="1200" b="1" i="1" dirty="0" smtClean="0">
                <a:solidFill>
                  <a:prstClr val="black"/>
                </a:solidFill>
              </a:rPr>
              <a:t>Carga admisible para un clavo</a:t>
            </a:r>
            <a:endParaRPr lang="es-EC" sz="1200" dirty="0">
              <a:solidFill>
                <a:prstClr val="black"/>
              </a:solidFill>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763689" y="1268760"/>
          <a:ext cx="5904655" cy="3340895"/>
        </p:xfrm>
        <a:graphic>
          <a:graphicData uri="http://schemas.openxmlformats.org/drawingml/2006/table">
            <a:tbl>
              <a:tblPr/>
              <a:tblGrid>
                <a:gridCol w="1807443"/>
                <a:gridCol w="1807443"/>
                <a:gridCol w="1611157"/>
                <a:gridCol w="678612"/>
              </a:tblGrid>
              <a:tr h="272763">
                <a:tc gridSpan="4">
                  <a:txBody>
                    <a:bodyPr/>
                    <a:lstStyle/>
                    <a:p>
                      <a:pPr algn="ctr">
                        <a:lnSpc>
                          <a:spcPct val="115000"/>
                        </a:lnSpc>
                        <a:spcAft>
                          <a:spcPts val="0"/>
                        </a:spcAft>
                      </a:pPr>
                      <a:r>
                        <a:rPr lang="es-EC" sz="1400" b="1" dirty="0">
                          <a:solidFill>
                            <a:srgbClr val="000000"/>
                          </a:solidFill>
                          <a:latin typeface="Arial"/>
                          <a:ea typeface="Times New Roman"/>
                        </a:rPr>
                        <a:t>COMPARACIÓN DE RESULTADOS</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77614">
                <a:tc rowSpan="2">
                  <a:txBody>
                    <a:bodyPr/>
                    <a:lstStyle/>
                    <a:p>
                      <a:pPr algn="ctr">
                        <a:lnSpc>
                          <a:spcPct val="115000"/>
                        </a:lnSpc>
                        <a:spcAft>
                          <a:spcPts val="0"/>
                        </a:spcAft>
                      </a:pPr>
                      <a:r>
                        <a:rPr lang="es-EC" sz="1400" b="1">
                          <a:solidFill>
                            <a:srgbClr val="000000"/>
                          </a:solidFill>
                          <a:latin typeface="Arial"/>
                          <a:ea typeface="Times New Roman"/>
                        </a:rPr>
                        <a:t>Angulo</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400" b="1">
                          <a:solidFill>
                            <a:srgbClr val="000000"/>
                          </a:solidFill>
                          <a:latin typeface="Arial"/>
                          <a:ea typeface="Times New Roman"/>
                        </a:rPr>
                        <a:t>Carga admisible (kg)</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63239">
                <a:tc vMerge="1">
                  <a:txBody>
                    <a:bodyPr/>
                    <a:lstStyle/>
                    <a:p>
                      <a:endParaRPr lang="es-EC"/>
                    </a:p>
                  </a:txBody>
                  <a:tcPr/>
                </a:tc>
                <a:tc>
                  <a:txBody>
                    <a:bodyPr/>
                    <a:lstStyle/>
                    <a:p>
                      <a:pPr algn="ctr">
                        <a:lnSpc>
                          <a:spcPct val="115000"/>
                        </a:lnSpc>
                        <a:spcAft>
                          <a:spcPts val="0"/>
                        </a:spcAft>
                      </a:pPr>
                      <a:r>
                        <a:rPr lang="es-EC" sz="1400" b="1" i="1">
                          <a:solidFill>
                            <a:srgbClr val="000000"/>
                          </a:solidFill>
                          <a:latin typeface="Arial"/>
                          <a:ea typeface="Times New Roman"/>
                        </a:rPr>
                        <a:t>Norma NCh.1198</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i="1">
                          <a:solidFill>
                            <a:srgbClr val="000000"/>
                          </a:solidFill>
                          <a:latin typeface="Arial"/>
                          <a:ea typeface="Times New Roman"/>
                        </a:rPr>
                        <a:t>PADT REFORT</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i="1">
                          <a:solidFill>
                            <a:srgbClr val="000000"/>
                          </a:solidFill>
                          <a:latin typeface="Arial"/>
                          <a:ea typeface="Times New Roman"/>
                        </a:rPr>
                        <a:t>TESIS</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60">
                <a:tc>
                  <a:txBody>
                    <a:bodyPr/>
                    <a:lstStyle/>
                    <a:p>
                      <a:pPr algn="ctr">
                        <a:lnSpc>
                          <a:spcPct val="115000"/>
                        </a:lnSpc>
                        <a:spcAft>
                          <a:spcPts val="0"/>
                        </a:spcAft>
                      </a:pPr>
                      <a:r>
                        <a:rPr lang="es-EC" sz="1400">
                          <a:solidFill>
                            <a:srgbClr val="000000"/>
                          </a:solidFill>
                          <a:latin typeface="Arial"/>
                          <a:ea typeface="Times New Roman"/>
                        </a:rPr>
                        <a:t>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4600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414</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810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60">
                <a:tc>
                  <a:txBody>
                    <a:bodyPr/>
                    <a:lstStyle/>
                    <a:p>
                      <a:pPr algn="ctr">
                        <a:lnSpc>
                          <a:spcPct val="115000"/>
                        </a:lnSpc>
                        <a:spcAft>
                          <a:spcPts val="0"/>
                        </a:spcAft>
                      </a:pPr>
                      <a:r>
                        <a:rPr lang="es-EC" sz="1400">
                          <a:solidFill>
                            <a:srgbClr val="000000"/>
                          </a:solidFill>
                          <a:latin typeface="Arial"/>
                          <a:ea typeface="Times New Roman"/>
                        </a:rPr>
                        <a:t>10°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4600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414</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810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60">
                <a:tc>
                  <a:txBody>
                    <a:bodyPr/>
                    <a:lstStyle/>
                    <a:p>
                      <a:pPr algn="ctr">
                        <a:lnSpc>
                          <a:spcPct val="115000"/>
                        </a:lnSpc>
                        <a:spcAft>
                          <a:spcPts val="0"/>
                        </a:spcAft>
                      </a:pPr>
                      <a:r>
                        <a:rPr lang="es-EC" sz="1400">
                          <a:solidFill>
                            <a:srgbClr val="000000"/>
                          </a:solidFill>
                          <a:latin typeface="Arial"/>
                          <a:ea typeface="Times New Roman"/>
                        </a:rPr>
                        <a:t>20°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4600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414</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810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60">
                <a:tc>
                  <a:txBody>
                    <a:bodyPr/>
                    <a:lstStyle/>
                    <a:p>
                      <a:pPr algn="ctr">
                        <a:lnSpc>
                          <a:spcPct val="115000"/>
                        </a:lnSpc>
                        <a:spcAft>
                          <a:spcPts val="0"/>
                        </a:spcAft>
                      </a:pPr>
                      <a:r>
                        <a:rPr lang="es-EC" sz="1400">
                          <a:solidFill>
                            <a:srgbClr val="000000"/>
                          </a:solidFill>
                          <a:latin typeface="Arial"/>
                          <a:ea typeface="Times New Roman"/>
                        </a:rPr>
                        <a:t>30°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4600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414</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810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60">
                <a:tc>
                  <a:txBody>
                    <a:bodyPr/>
                    <a:lstStyle/>
                    <a:p>
                      <a:pPr algn="ctr">
                        <a:lnSpc>
                          <a:spcPct val="115000"/>
                        </a:lnSpc>
                        <a:spcAft>
                          <a:spcPts val="0"/>
                        </a:spcAft>
                      </a:pPr>
                      <a:r>
                        <a:rPr lang="es-EC" sz="1400">
                          <a:solidFill>
                            <a:srgbClr val="000000"/>
                          </a:solidFill>
                          <a:latin typeface="Arial"/>
                          <a:ea typeface="Times New Roman"/>
                        </a:rPr>
                        <a:t>40°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4600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414</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810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60">
                <a:tc>
                  <a:txBody>
                    <a:bodyPr/>
                    <a:lstStyle/>
                    <a:p>
                      <a:pPr algn="ctr">
                        <a:lnSpc>
                          <a:spcPct val="115000"/>
                        </a:lnSpc>
                        <a:spcAft>
                          <a:spcPts val="0"/>
                        </a:spcAft>
                      </a:pPr>
                      <a:r>
                        <a:rPr lang="es-EC" sz="1400">
                          <a:solidFill>
                            <a:srgbClr val="000000"/>
                          </a:solidFill>
                          <a:latin typeface="Arial"/>
                          <a:ea typeface="Times New Roman"/>
                        </a:rPr>
                        <a:t>50°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4600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414</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810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60">
                <a:tc>
                  <a:txBody>
                    <a:bodyPr/>
                    <a:lstStyle/>
                    <a:p>
                      <a:pPr algn="ctr">
                        <a:lnSpc>
                          <a:spcPct val="115000"/>
                        </a:lnSpc>
                        <a:spcAft>
                          <a:spcPts val="0"/>
                        </a:spcAft>
                      </a:pPr>
                      <a:r>
                        <a:rPr lang="es-EC" sz="1400">
                          <a:solidFill>
                            <a:srgbClr val="000000"/>
                          </a:solidFill>
                          <a:latin typeface="Arial"/>
                          <a:ea typeface="Times New Roman"/>
                        </a:rPr>
                        <a:t>60°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4600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414</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810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60">
                <a:tc>
                  <a:txBody>
                    <a:bodyPr/>
                    <a:lstStyle/>
                    <a:p>
                      <a:pPr algn="ctr">
                        <a:lnSpc>
                          <a:spcPct val="115000"/>
                        </a:lnSpc>
                        <a:spcAft>
                          <a:spcPts val="0"/>
                        </a:spcAft>
                      </a:pPr>
                      <a:r>
                        <a:rPr lang="es-EC" sz="1400">
                          <a:solidFill>
                            <a:srgbClr val="000000"/>
                          </a:solidFill>
                          <a:latin typeface="Arial"/>
                          <a:ea typeface="Times New Roman"/>
                        </a:rPr>
                        <a:t>70°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4600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414</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810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60">
                <a:tc>
                  <a:txBody>
                    <a:bodyPr/>
                    <a:lstStyle/>
                    <a:p>
                      <a:pPr algn="ctr">
                        <a:lnSpc>
                          <a:spcPct val="115000"/>
                        </a:lnSpc>
                        <a:spcAft>
                          <a:spcPts val="0"/>
                        </a:spcAft>
                      </a:pPr>
                      <a:r>
                        <a:rPr lang="es-EC" sz="1400">
                          <a:solidFill>
                            <a:srgbClr val="000000"/>
                          </a:solidFill>
                          <a:latin typeface="Arial"/>
                          <a:ea typeface="Times New Roman"/>
                        </a:rPr>
                        <a:t>80°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4600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414</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810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239">
                <a:tc>
                  <a:txBody>
                    <a:bodyPr/>
                    <a:lstStyle/>
                    <a:p>
                      <a:pPr algn="ctr">
                        <a:lnSpc>
                          <a:spcPct val="115000"/>
                        </a:lnSpc>
                        <a:spcAft>
                          <a:spcPts val="0"/>
                        </a:spcAft>
                      </a:pPr>
                      <a:r>
                        <a:rPr lang="es-EC" sz="1400">
                          <a:solidFill>
                            <a:srgbClr val="000000"/>
                          </a:solidFill>
                          <a:latin typeface="Arial"/>
                          <a:ea typeface="Times New Roman"/>
                        </a:rPr>
                        <a:t>90°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4600</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414</a:t>
                      </a:r>
                      <a:endParaRPr lang="es-ES"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rPr>
                        <a:t>810</a:t>
                      </a:r>
                      <a:endParaRPr lang="es-ES"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2411760" y="4653136"/>
            <a:ext cx="4572000" cy="461665"/>
          </a:xfrm>
          <a:prstGeom prst="rect">
            <a:avLst/>
          </a:prstGeom>
        </p:spPr>
        <p:txBody>
          <a:bodyPr>
            <a:spAutoFit/>
          </a:bodyPr>
          <a:lstStyle/>
          <a:p>
            <a:pPr algn="ctr"/>
            <a:r>
              <a:rPr lang="es-EC" sz="1200" b="1" i="1" dirty="0" smtClean="0">
                <a:solidFill>
                  <a:prstClr val="black"/>
                </a:solidFill>
              </a:rPr>
              <a:t>Comparación de resultados de cargas admisibles para uniones clavas con 4 clavos en Guayacán, para un contenido de humedad del 30%</a:t>
            </a:r>
            <a:endParaRPr lang="es-EC" sz="1200" dirty="0">
              <a:solidFill>
                <a:prstClr val="black"/>
              </a:solidFill>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lstStyle/>
          <a:p>
            <a:r>
              <a:rPr lang="en-US" dirty="0" smtClean="0"/>
              <a:t>UNIONES EMPERNADAS.</a:t>
            </a:r>
            <a:endParaRPr lang="es-EC" dirty="0"/>
          </a:p>
        </p:txBody>
      </p:sp>
      <p:pic>
        <p:nvPicPr>
          <p:cNvPr id="1025" name="Picture 1" descr="F:\ENSAYOS DE LABORATORIO\FOTOS Y VIDEOS\FOTOS\DSC02255.JPG"/>
          <p:cNvPicPr>
            <a:picLocks noChangeAspect="1" noChangeArrowheads="1"/>
          </p:cNvPicPr>
          <p:nvPr/>
        </p:nvPicPr>
        <p:blipFill>
          <a:blip r:embed="rId3" cstate="print"/>
          <a:srcRect l="4326" t="23458" r="16138" b="16474"/>
          <a:stretch>
            <a:fillRect/>
          </a:stretch>
        </p:blipFill>
        <p:spPr bwMode="auto">
          <a:xfrm>
            <a:off x="827584" y="1700808"/>
            <a:ext cx="7272808" cy="3096344"/>
          </a:xfrm>
          <a:prstGeom prst="rect">
            <a:avLst/>
          </a:prstGeom>
          <a:noFill/>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755576" y="1196750"/>
          <a:ext cx="7488831" cy="3014199"/>
        </p:xfrm>
        <a:graphic>
          <a:graphicData uri="http://schemas.openxmlformats.org/drawingml/2006/table">
            <a:tbl>
              <a:tblPr/>
              <a:tblGrid>
                <a:gridCol w="1224136"/>
                <a:gridCol w="781246"/>
                <a:gridCol w="1428289"/>
                <a:gridCol w="458716"/>
                <a:gridCol w="458716"/>
                <a:gridCol w="458716"/>
                <a:gridCol w="458716"/>
                <a:gridCol w="458716"/>
                <a:gridCol w="352316"/>
                <a:gridCol w="352316"/>
                <a:gridCol w="352316"/>
                <a:gridCol w="352316"/>
                <a:gridCol w="352316"/>
              </a:tblGrid>
              <a:tr h="247328">
                <a:tc gridSpan="2">
                  <a:txBody>
                    <a:bodyPr/>
                    <a:lstStyle/>
                    <a:p>
                      <a:pPr algn="ctr">
                        <a:lnSpc>
                          <a:spcPct val="115000"/>
                        </a:lnSpc>
                        <a:spcAft>
                          <a:spcPts val="0"/>
                        </a:spcAft>
                      </a:pPr>
                      <a:r>
                        <a:rPr lang="es-EC" sz="1400" b="1">
                          <a:solidFill>
                            <a:srgbClr val="000000"/>
                          </a:solidFill>
                          <a:latin typeface="Arial"/>
                          <a:ea typeface="Times New Roman"/>
                        </a:rPr>
                        <a:t>PERNO (mm)</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gridSpan="11">
                  <a:txBody>
                    <a:bodyPr/>
                    <a:lstStyle/>
                    <a:p>
                      <a:pPr algn="ctr">
                        <a:lnSpc>
                          <a:spcPct val="115000"/>
                        </a:lnSpc>
                        <a:spcAft>
                          <a:spcPts val="0"/>
                        </a:spcAft>
                      </a:pPr>
                      <a:r>
                        <a:rPr lang="es-EC" sz="1600" b="1" dirty="0">
                          <a:solidFill>
                            <a:srgbClr val="000000"/>
                          </a:solidFill>
                          <a:latin typeface="Arial"/>
                          <a:ea typeface="Times New Roman"/>
                        </a:rPr>
                        <a:t>CARGA ADMISIBLE UNIÓN CON UN PERNO (kg)</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53434">
                <a:tc>
                  <a:txBody>
                    <a:bodyPr/>
                    <a:lstStyle/>
                    <a:p>
                      <a:pPr algn="ctr">
                        <a:lnSpc>
                          <a:spcPct val="115000"/>
                        </a:lnSpc>
                        <a:spcAft>
                          <a:spcPts val="0"/>
                        </a:spcAft>
                      </a:pPr>
                      <a:r>
                        <a:rPr lang="es-EC" sz="1200" b="1" i="1">
                          <a:solidFill>
                            <a:srgbClr val="000000"/>
                          </a:solidFill>
                          <a:latin typeface="Arial"/>
                          <a:ea typeface="Times New Roman"/>
                        </a:rPr>
                        <a:t>Díam. </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i="1">
                          <a:solidFill>
                            <a:srgbClr val="000000"/>
                          </a:solidFill>
                          <a:latin typeface="Arial"/>
                          <a:ea typeface="Times New Roman"/>
                        </a:rPr>
                        <a:t>Long.</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i="1">
                          <a:solidFill>
                            <a:srgbClr val="000000"/>
                          </a:solidFill>
                          <a:latin typeface="Arial"/>
                          <a:ea typeface="Times New Roman"/>
                        </a:rPr>
                        <a:t>Angulo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10°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20°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30°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40°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50°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60°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70°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80°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90°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30">
                <a:tc rowSpan="8">
                  <a:txBody>
                    <a:bodyPr/>
                    <a:lstStyle/>
                    <a:p>
                      <a:pPr algn="ctr">
                        <a:lnSpc>
                          <a:spcPct val="115000"/>
                        </a:lnSpc>
                        <a:spcAft>
                          <a:spcPts val="0"/>
                        </a:spcAft>
                      </a:pPr>
                      <a:r>
                        <a:rPr lang="es-EC" sz="1200">
                          <a:solidFill>
                            <a:srgbClr val="000000"/>
                          </a:solidFill>
                          <a:latin typeface="Arial"/>
                          <a:ea typeface="Times New Roman"/>
                        </a:rPr>
                        <a:t>13</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a:lnSpc>
                          <a:spcPct val="115000"/>
                        </a:lnSpc>
                        <a:spcAft>
                          <a:spcPts val="0"/>
                        </a:spcAft>
                      </a:pPr>
                      <a:r>
                        <a:rPr lang="es-EC" sz="1200">
                          <a:solidFill>
                            <a:srgbClr val="000000"/>
                          </a:solidFill>
                          <a:latin typeface="Arial"/>
                          <a:ea typeface="Times New Roman"/>
                        </a:rPr>
                        <a:t>114</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gn="ctr">
                        <a:lnSpc>
                          <a:spcPct val="115000"/>
                        </a:lnSpc>
                        <a:spcAft>
                          <a:spcPts val="0"/>
                        </a:spcAft>
                      </a:pPr>
                      <a:r>
                        <a:rPr lang="es-EC" sz="1400" b="1" dirty="0">
                          <a:solidFill>
                            <a:srgbClr val="000000"/>
                          </a:solidFill>
                          <a:latin typeface="Arial"/>
                          <a:ea typeface="Times New Roman"/>
                        </a:rPr>
                        <a:t>Humedad del 12%</a:t>
                      </a:r>
                      <a:endParaRPr lang="es-ES" sz="16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88146">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b="1" i="1">
                          <a:solidFill>
                            <a:srgbClr val="000000"/>
                          </a:solidFill>
                          <a:latin typeface="Arial"/>
                          <a:ea typeface="Times New Roman"/>
                        </a:rPr>
                        <a:t>Guayacán</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1725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1690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1595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1525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1130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985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945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875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850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760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b="1" i="1">
                          <a:solidFill>
                            <a:srgbClr val="000000"/>
                          </a:solidFill>
                          <a:latin typeface="Arial"/>
                          <a:ea typeface="Times New Roman"/>
                        </a:rPr>
                        <a:t>Eucalipto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1340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1335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1135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1035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920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905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870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845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770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720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b="1" i="1">
                          <a:solidFill>
                            <a:srgbClr val="000000"/>
                          </a:solidFill>
                          <a:latin typeface="Arial"/>
                          <a:ea typeface="Times New Roman"/>
                        </a:rPr>
                        <a:t>Fernansánchez</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775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765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705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645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635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615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585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480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380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370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17">
                <a:tc vMerge="1">
                  <a:txBody>
                    <a:bodyPr/>
                    <a:lstStyle/>
                    <a:p>
                      <a:endParaRPr lang="es-EC"/>
                    </a:p>
                  </a:txBody>
                  <a:tcPr/>
                </a:tc>
                <a:tc vMerge="1">
                  <a:txBody>
                    <a:bodyPr/>
                    <a:lstStyle/>
                    <a:p>
                      <a:endParaRPr lang="es-EC"/>
                    </a:p>
                  </a:txBody>
                  <a:tcPr/>
                </a:tc>
                <a:tc gridSpan="11">
                  <a:txBody>
                    <a:bodyPr/>
                    <a:lstStyle/>
                    <a:p>
                      <a:pPr algn="ctr">
                        <a:lnSpc>
                          <a:spcPct val="115000"/>
                        </a:lnSpc>
                        <a:spcAft>
                          <a:spcPts val="0"/>
                        </a:spcAft>
                      </a:pPr>
                      <a:r>
                        <a:rPr lang="es-EC" sz="1400" b="1" dirty="0">
                          <a:solidFill>
                            <a:srgbClr val="000000"/>
                          </a:solidFill>
                          <a:latin typeface="Arial"/>
                          <a:ea typeface="Times New Roman"/>
                        </a:rPr>
                        <a:t>Humedad del 30%</a:t>
                      </a:r>
                      <a:endParaRPr lang="es-ES" sz="16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49347">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b="1" i="1">
                          <a:solidFill>
                            <a:srgbClr val="000000"/>
                          </a:solidFill>
                          <a:latin typeface="Arial"/>
                          <a:ea typeface="Times New Roman"/>
                        </a:rPr>
                        <a:t>Guayacán</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1255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1230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1160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1110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820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715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685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640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620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555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b="1" i="1">
                          <a:solidFill>
                            <a:srgbClr val="000000"/>
                          </a:solidFill>
                          <a:latin typeface="Arial"/>
                          <a:ea typeface="Times New Roman"/>
                        </a:rPr>
                        <a:t>Eucalipto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1020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1015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860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785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700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685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660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640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590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545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b="1" i="1">
                          <a:solidFill>
                            <a:srgbClr val="000000"/>
                          </a:solidFill>
                          <a:latin typeface="Arial"/>
                          <a:ea typeface="Times New Roman"/>
                        </a:rPr>
                        <a:t>Fernansánchez</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565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555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515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470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464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450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430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350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280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rPr>
                        <a:t>270</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691680" y="4293096"/>
            <a:ext cx="5976664" cy="461665"/>
          </a:xfrm>
          <a:prstGeom prst="rect">
            <a:avLst/>
          </a:prstGeom>
        </p:spPr>
        <p:txBody>
          <a:bodyPr wrap="square">
            <a:spAutoFit/>
          </a:bodyPr>
          <a:lstStyle/>
          <a:p>
            <a:pPr algn="ctr"/>
            <a:r>
              <a:rPr lang="es-EC" sz="1200" b="1" i="1" dirty="0" smtClean="0">
                <a:solidFill>
                  <a:prstClr val="black"/>
                </a:solidFill>
              </a:rPr>
              <a:t>Cargas admisibles para unión con un perno de diámetro 13mm y longitud de 114mm a diferentes ángulos de aplicación de carga con humedades en la madera del 12% y 30%</a:t>
            </a:r>
            <a:endParaRPr lang="es-EC" sz="1200" dirty="0">
              <a:solidFill>
                <a:prstClr val="black"/>
              </a:solidFil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361459"/>
          </a:xfrm>
        </p:spPr>
        <p:txBody>
          <a:bodyPr/>
          <a:lstStyle/>
          <a:p>
            <a:r>
              <a:rPr lang="es-ES" sz="2000" dirty="0" smtClean="0"/>
              <a:t>Los datos obtenidos en laboratorio se compararan con la formula de Hankinson.</a:t>
            </a:r>
          </a:p>
          <a:p>
            <a:endParaRPr lang="es-ES" sz="2000" dirty="0" smtClean="0"/>
          </a:p>
          <a:p>
            <a:endParaRPr lang="es-ES" sz="2000" dirty="0" smtClean="0"/>
          </a:p>
          <a:p>
            <a:endParaRPr lang="es-ES" sz="2000" dirty="0" smtClean="0"/>
          </a:p>
          <a:p>
            <a:pPr>
              <a:buNone/>
            </a:pPr>
            <a:r>
              <a:rPr lang="es-ES" sz="2000" dirty="0" smtClean="0"/>
              <a:t>	Donde:</a:t>
            </a:r>
          </a:p>
          <a:p>
            <a:pPr>
              <a:buNone/>
            </a:pPr>
            <a:r>
              <a:rPr lang="es-ES" sz="2000" dirty="0" smtClean="0"/>
              <a:t>	CΘ = carga o esfuerzo al ángulo de inclinación.</a:t>
            </a:r>
          </a:p>
          <a:p>
            <a:pPr>
              <a:buNone/>
            </a:pPr>
            <a:r>
              <a:rPr lang="es-ES" sz="2000" dirty="0" smtClean="0"/>
              <a:t>	P = Carga o esfuerzo paralelo a la fibra.</a:t>
            </a:r>
          </a:p>
          <a:p>
            <a:pPr>
              <a:buNone/>
            </a:pPr>
            <a:r>
              <a:rPr lang="es-ES" sz="2000" dirty="0" smtClean="0"/>
              <a:t>	Q = Carga o esfuerzo perpendicular a la fibra.</a:t>
            </a:r>
          </a:p>
          <a:p>
            <a:pPr>
              <a:buNone/>
            </a:pPr>
            <a:r>
              <a:rPr lang="es-ES" sz="2000" dirty="0" smtClean="0"/>
              <a:t>	 Θ = Angulo de inclinación con respecto a la fibra.</a:t>
            </a:r>
            <a:endParaRPr lang="es-ES" sz="2000" dirty="0"/>
          </a:p>
        </p:txBody>
      </p:sp>
      <p:sp>
        <p:nvSpPr>
          <p:cNvPr id="175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17510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11760" y="1628800"/>
            <a:ext cx="4121073" cy="648072"/>
          </a:xfrm>
          <a:prstGeom prst="rect">
            <a:avLst/>
          </a:prstGeom>
          <a:noFill/>
        </p:spPr>
      </p:pic>
      <p:sp>
        <p:nvSpPr>
          <p:cNvPr id="175109" name="Rectangle 5"/>
          <p:cNvSpPr>
            <a:spLocks noChangeArrowheads="1"/>
          </p:cNvSpPr>
          <p:nvPr/>
        </p:nvSpPr>
        <p:spPr bwMode="auto">
          <a:xfrm>
            <a:off x="0" y="499676"/>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s-ES" sz="1200" dirty="0" smtClean="0">
                <a:solidFill>
                  <a:prstClr val="black"/>
                </a:solidFill>
                <a:latin typeface="Arial" pitchFamily="34" charset="0"/>
                <a:ea typeface="Times New Roman" pitchFamily="18" charset="0"/>
                <a:cs typeface="Arial" pitchFamily="34" charset="0"/>
              </a:rPr>
              <a:t> </a:t>
            </a:r>
            <a:endParaRPr lang="es-ES"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899592" y="692696"/>
          <a:ext cx="7776864" cy="4032454"/>
        </p:xfrm>
        <a:graphic>
          <a:graphicData uri="http://schemas.openxmlformats.org/drawingml/2006/table">
            <a:tbl>
              <a:tblPr/>
              <a:tblGrid>
                <a:gridCol w="1471512"/>
                <a:gridCol w="1471512"/>
                <a:gridCol w="546674"/>
                <a:gridCol w="546674"/>
                <a:gridCol w="546674"/>
                <a:gridCol w="546674"/>
                <a:gridCol w="546674"/>
                <a:gridCol w="420094"/>
                <a:gridCol w="420094"/>
                <a:gridCol w="420094"/>
                <a:gridCol w="420094"/>
                <a:gridCol w="420094"/>
              </a:tblGrid>
              <a:tr h="259843">
                <a:tc rowSpan="3">
                  <a:txBody>
                    <a:bodyPr/>
                    <a:lstStyle/>
                    <a:p>
                      <a:pPr algn="ctr">
                        <a:lnSpc>
                          <a:spcPct val="115000"/>
                        </a:lnSpc>
                        <a:spcAft>
                          <a:spcPts val="0"/>
                        </a:spcAft>
                      </a:pPr>
                      <a:r>
                        <a:rPr lang="es-EC" sz="1200" b="1" dirty="0">
                          <a:solidFill>
                            <a:srgbClr val="000000"/>
                          </a:solidFill>
                          <a:latin typeface="Arial"/>
                          <a:ea typeface="Times New Roman"/>
                        </a:rPr>
                        <a:t>MADERA</a:t>
                      </a:r>
                      <a:endParaRPr lang="es-ES" sz="1400" dirty="0">
                        <a:latin typeface="Times New Roman"/>
                        <a:ea typeface="Times New Roman"/>
                      </a:endParaRPr>
                    </a:p>
                  </a:txBody>
                  <a:tcPr marL="43793" marR="43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rowSpan="3">
                  <a:txBody>
                    <a:bodyPr/>
                    <a:lstStyle/>
                    <a:p>
                      <a:pPr algn="ctr">
                        <a:lnSpc>
                          <a:spcPct val="115000"/>
                        </a:lnSpc>
                        <a:spcAft>
                          <a:spcPts val="0"/>
                        </a:spcAft>
                      </a:pPr>
                      <a:r>
                        <a:rPr lang="es-EC" sz="1200" b="1" dirty="0">
                          <a:solidFill>
                            <a:srgbClr val="000000"/>
                          </a:solidFill>
                          <a:latin typeface="Arial"/>
                          <a:ea typeface="Times New Roman"/>
                        </a:rPr>
                        <a:t>COMPARACIÓN</a:t>
                      </a:r>
                      <a:endParaRPr lang="es-ES" sz="1400" dirty="0">
                        <a:latin typeface="Times New Roman"/>
                        <a:ea typeface="Times New Roman"/>
                      </a:endParaRPr>
                    </a:p>
                  </a:txBody>
                  <a:tcPr marL="43793" marR="43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gridSpan="10">
                  <a:txBody>
                    <a:bodyPr/>
                    <a:lstStyle/>
                    <a:p>
                      <a:pPr algn="ctr">
                        <a:lnSpc>
                          <a:spcPct val="115000"/>
                        </a:lnSpc>
                        <a:spcAft>
                          <a:spcPts val="0"/>
                        </a:spcAft>
                      </a:pPr>
                      <a:r>
                        <a:rPr lang="es-EC" sz="1200" b="1">
                          <a:solidFill>
                            <a:srgbClr val="000000"/>
                          </a:solidFill>
                          <a:latin typeface="Arial"/>
                          <a:ea typeface="Times New Roman"/>
                        </a:rPr>
                        <a:t>CARGA ADMISIBLES (kg)</a:t>
                      </a:r>
                      <a:endParaRPr lang="es-ES" sz="14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984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200" i="1">
                          <a:solidFill>
                            <a:srgbClr val="000000"/>
                          </a:solidFill>
                          <a:latin typeface="Arial"/>
                          <a:ea typeface="Times New Roman"/>
                        </a:rPr>
                        <a:t>0°</a:t>
                      </a:r>
                      <a:endParaRPr lang="es-ES" sz="14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10°</a:t>
                      </a:r>
                      <a:endParaRPr lang="es-ES" sz="14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20°</a:t>
                      </a:r>
                      <a:endParaRPr lang="es-ES" sz="14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30°</a:t>
                      </a:r>
                      <a:endParaRPr lang="es-ES" sz="14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40°</a:t>
                      </a:r>
                      <a:endParaRPr lang="es-ES" sz="14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50°</a:t>
                      </a:r>
                      <a:endParaRPr lang="es-ES" sz="14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60°</a:t>
                      </a:r>
                      <a:endParaRPr lang="es-ES" sz="14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70°</a:t>
                      </a:r>
                      <a:endParaRPr lang="es-ES" sz="14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a:solidFill>
                            <a:srgbClr val="000000"/>
                          </a:solidFill>
                          <a:latin typeface="Arial"/>
                          <a:ea typeface="Times New Roman"/>
                        </a:rPr>
                        <a:t>80°</a:t>
                      </a:r>
                      <a:endParaRPr lang="es-ES" sz="14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i="1" dirty="0">
                          <a:solidFill>
                            <a:srgbClr val="000000"/>
                          </a:solidFill>
                          <a:latin typeface="Arial"/>
                          <a:ea typeface="Times New Roman"/>
                        </a:rPr>
                        <a:t>90°</a:t>
                      </a:r>
                      <a:endParaRPr lang="es-ES" sz="1400" dirty="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843">
                <a:tc vMerge="1">
                  <a:txBody>
                    <a:bodyPr/>
                    <a:lstStyle/>
                    <a:p>
                      <a:endParaRPr lang="es-EC"/>
                    </a:p>
                  </a:txBody>
                  <a:tcPr/>
                </a:tc>
                <a:tc vMerge="1">
                  <a:txBody>
                    <a:bodyPr/>
                    <a:lstStyle/>
                    <a:p>
                      <a:endParaRPr lang="es-EC"/>
                    </a:p>
                  </a:txBody>
                  <a:tcPr/>
                </a:tc>
                <a:tc gridSpan="10">
                  <a:txBody>
                    <a:bodyPr/>
                    <a:lstStyle/>
                    <a:p>
                      <a:pPr marL="0" algn="ctr" defTabSz="914400" rtl="0" eaLnBrk="1" latinLnBrk="0" hangingPunct="1">
                        <a:lnSpc>
                          <a:spcPct val="115000"/>
                        </a:lnSpc>
                        <a:spcAft>
                          <a:spcPts val="0"/>
                        </a:spcAft>
                      </a:pPr>
                      <a:r>
                        <a:rPr lang="es-EC" sz="1200" b="1" i="1" kern="1200" dirty="0">
                          <a:solidFill>
                            <a:srgbClr val="000000"/>
                          </a:solidFill>
                          <a:latin typeface="Arial"/>
                          <a:ea typeface="Times New Roman"/>
                          <a:cs typeface="+mn-cs"/>
                        </a:rPr>
                        <a:t>Humedad del 12%</a:t>
                      </a:r>
                      <a:endParaRPr lang="es-ES" sz="1200" b="1" i="1" kern="1200" dirty="0">
                        <a:solidFill>
                          <a:srgbClr val="000000"/>
                        </a:solidFill>
                        <a:latin typeface="Arial"/>
                        <a:ea typeface="Times New Roman"/>
                        <a:cs typeface="+mn-cs"/>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0225">
                <a:tc rowSpan="2">
                  <a:txBody>
                    <a:bodyPr/>
                    <a:lstStyle/>
                    <a:p>
                      <a:pPr algn="ctr">
                        <a:lnSpc>
                          <a:spcPct val="115000"/>
                        </a:lnSpc>
                        <a:spcAft>
                          <a:spcPts val="0"/>
                        </a:spcAft>
                      </a:pPr>
                      <a:r>
                        <a:rPr lang="es-EC" sz="1400" b="1" i="1">
                          <a:solidFill>
                            <a:srgbClr val="000000"/>
                          </a:solidFill>
                          <a:latin typeface="Arial"/>
                          <a:ea typeface="Times New Roman"/>
                        </a:rPr>
                        <a:t>Guayacán</a:t>
                      </a:r>
                      <a:endParaRPr lang="es-ES" sz="1600">
                        <a:latin typeface="Times New Roman"/>
                        <a:ea typeface="Times New Roman"/>
                      </a:endParaRPr>
                    </a:p>
                  </a:txBody>
                  <a:tcPr marL="43793" marR="43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i="1">
                          <a:solidFill>
                            <a:srgbClr val="000000"/>
                          </a:solidFill>
                          <a:latin typeface="Arial"/>
                          <a:ea typeface="Times New Roman"/>
                        </a:rPr>
                        <a:t>Tesis</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1725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1690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1595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1525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1130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985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945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875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850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760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25">
                <a:tc vMerge="1">
                  <a:txBody>
                    <a:bodyPr/>
                    <a:lstStyle/>
                    <a:p>
                      <a:endParaRPr lang="es-EC"/>
                    </a:p>
                  </a:txBody>
                  <a:tcPr/>
                </a:tc>
                <a:tc>
                  <a:txBody>
                    <a:bodyPr/>
                    <a:lstStyle/>
                    <a:p>
                      <a:pPr algn="ctr">
                        <a:lnSpc>
                          <a:spcPct val="115000"/>
                        </a:lnSpc>
                        <a:spcAft>
                          <a:spcPts val="0"/>
                        </a:spcAft>
                      </a:pPr>
                      <a:r>
                        <a:rPr lang="es-EC" sz="1400" i="1">
                          <a:solidFill>
                            <a:srgbClr val="000000"/>
                          </a:solidFill>
                          <a:latin typeface="Arial"/>
                          <a:ea typeface="Times New Roman"/>
                        </a:rPr>
                        <a:t>Hankinson</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1725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1661</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1502</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1309</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1131</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988</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884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813</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773</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760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25">
                <a:tc rowSpan="2">
                  <a:txBody>
                    <a:bodyPr/>
                    <a:lstStyle/>
                    <a:p>
                      <a:pPr algn="ctr">
                        <a:lnSpc>
                          <a:spcPct val="115000"/>
                        </a:lnSpc>
                        <a:spcAft>
                          <a:spcPts val="0"/>
                        </a:spcAft>
                      </a:pPr>
                      <a:r>
                        <a:rPr lang="es-EC" sz="1400" b="1" i="1">
                          <a:solidFill>
                            <a:srgbClr val="000000"/>
                          </a:solidFill>
                          <a:latin typeface="Arial"/>
                          <a:ea typeface="Times New Roman"/>
                        </a:rPr>
                        <a:t>Eucalipto</a:t>
                      </a:r>
                      <a:endParaRPr lang="es-ES" sz="1600">
                        <a:latin typeface="Times New Roman"/>
                        <a:ea typeface="Times New Roman"/>
                      </a:endParaRPr>
                    </a:p>
                  </a:txBody>
                  <a:tcPr marL="43793" marR="43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i="1">
                          <a:solidFill>
                            <a:srgbClr val="000000"/>
                          </a:solidFill>
                          <a:latin typeface="Arial"/>
                          <a:ea typeface="Times New Roman"/>
                        </a:rPr>
                        <a:t>Tesis</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1340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1335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1135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1035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920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905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870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845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770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720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25">
                <a:tc vMerge="1">
                  <a:txBody>
                    <a:bodyPr/>
                    <a:lstStyle/>
                    <a:p>
                      <a:endParaRPr lang="es-EC"/>
                    </a:p>
                  </a:txBody>
                  <a:tcPr/>
                </a:tc>
                <a:tc>
                  <a:txBody>
                    <a:bodyPr/>
                    <a:lstStyle/>
                    <a:p>
                      <a:pPr algn="ctr">
                        <a:lnSpc>
                          <a:spcPct val="115000"/>
                        </a:lnSpc>
                        <a:spcAft>
                          <a:spcPts val="0"/>
                        </a:spcAft>
                      </a:pPr>
                      <a:r>
                        <a:rPr lang="es-EC" sz="1400" i="1">
                          <a:solidFill>
                            <a:srgbClr val="000000"/>
                          </a:solidFill>
                          <a:latin typeface="Arial"/>
                          <a:ea typeface="Times New Roman"/>
                        </a:rPr>
                        <a:t>Hankinson</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1340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1306</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1217</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1103</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988</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890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814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761</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730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720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25">
                <a:tc rowSpan="2">
                  <a:txBody>
                    <a:bodyPr/>
                    <a:lstStyle/>
                    <a:p>
                      <a:pPr algn="ctr">
                        <a:lnSpc>
                          <a:spcPct val="115000"/>
                        </a:lnSpc>
                        <a:spcAft>
                          <a:spcPts val="0"/>
                        </a:spcAft>
                      </a:pPr>
                      <a:r>
                        <a:rPr lang="es-EC" sz="1400" b="1" i="1" dirty="0">
                          <a:solidFill>
                            <a:srgbClr val="000000"/>
                          </a:solidFill>
                          <a:latin typeface="Arial"/>
                          <a:ea typeface="Times New Roman"/>
                        </a:rPr>
                        <a:t>Fernansánchez</a:t>
                      </a:r>
                      <a:endParaRPr lang="es-ES" sz="1600" dirty="0">
                        <a:latin typeface="Times New Roman"/>
                        <a:ea typeface="Times New Roman"/>
                      </a:endParaRPr>
                    </a:p>
                  </a:txBody>
                  <a:tcPr marL="43793" marR="43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i="1">
                          <a:solidFill>
                            <a:srgbClr val="000000"/>
                          </a:solidFill>
                          <a:latin typeface="Arial"/>
                          <a:ea typeface="Times New Roman"/>
                        </a:rPr>
                        <a:t>Tesis</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1255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1230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1160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1110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820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715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685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640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620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555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25">
                <a:tc vMerge="1">
                  <a:txBody>
                    <a:bodyPr/>
                    <a:lstStyle/>
                    <a:p>
                      <a:endParaRPr lang="es-EC"/>
                    </a:p>
                  </a:txBody>
                  <a:tcPr/>
                </a:tc>
                <a:tc>
                  <a:txBody>
                    <a:bodyPr/>
                    <a:lstStyle/>
                    <a:p>
                      <a:pPr algn="ctr">
                        <a:lnSpc>
                          <a:spcPct val="115000"/>
                        </a:lnSpc>
                        <a:spcAft>
                          <a:spcPts val="0"/>
                        </a:spcAft>
                      </a:pPr>
                      <a:r>
                        <a:rPr lang="es-EC" sz="1400" i="1">
                          <a:solidFill>
                            <a:srgbClr val="000000"/>
                          </a:solidFill>
                          <a:latin typeface="Arial"/>
                          <a:ea typeface="Times New Roman"/>
                        </a:rPr>
                        <a:t>Hankinson</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1255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1209</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1094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954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825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721</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645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594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564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rPr>
                        <a:t>555</a:t>
                      </a:r>
                      <a:endParaRPr lang="es-ES" sz="1600" dirty="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25">
                <a:tc>
                  <a:txBody>
                    <a:bodyPr/>
                    <a:lstStyle/>
                    <a:p>
                      <a:pPr>
                        <a:lnSpc>
                          <a:spcPct val="115000"/>
                        </a:lnSpc>
                        <a:spcAft>
                          <a:spcPts val="0"/>
                        </a:spcAft>
                      </a:pPr>
                      <a:r>
                        <a:rPr lang="es-EC" sz="1100">
                          <a:solidFill>
                            <a:srgbClr val="000000"/>
                          </a:solidFill>
                          <a:latin typeface="Arial"/>
                          <a:ea typeface="Times New Roman"/>
                        </a:rPr>
                        <a:t> </a:t>
                      </a:r>
                      <a:endParaRPr lang="es-ES" sz="1200">
                        <a:latin typeface="Times New Roman"/>
                        <a:ea typeface="Times New Roman"/>
                      </a:endParaRPr>
                    </a:p>
                  </a:txBody>
                  <a:tcPr marL="43793" marR="437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100" dirty="0">
                          <a:solidFill>
                            <a:srgbClr val="000000"/>
                          </a:solidFill>
                          <a:latin typeface="Arial"/>
                          <a:ea typeface="Times New Roman"/>
                        </a:rPr>
                        <a:t> </a:t>
                      </a:r>
                      <a:endParaRPr lang="es-ES" sz="1200" dirty="0">
                        <a:latin typeface="Times New Roman"/>
                        <a:ea typeface="Times New Roman"/>
                      </a:endParaRPr>
                    </a:p>
                  </a:txBody>
                  <a:tcPr marL="43793" marR="4379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0">
                  <a:txBody>
                    <a:bodyPr/>
                    <a:lstStyle/>
                    <a:p>
                      <a:pPr algn="ctr">
                        <a:lnSpc>
                          <a:spcPct val="115000"/>
                        </a:lnSpc>
                        <a:spcAft>
                          <a:spcPts val="0"/>
                        </a:spcAft>
                      </a:pPr>
                      <a:r>
                        <a:rPr lang="es-EC" sz="1200" b="1" i="1" dirty="0">
                          <a:solidFill>
                            <a:srgbClr val="000000"/>
                          </a:solidFill>
                          <a:latin typeface="Arial"/>
                          <a:ea typeface="Times New Roman"/>
                        </a:rPr>
                        <a:t>Humedad del 30%</a:t>
                      </a:r>
                      <a:endParaRPr lang="es-ES" sz="1400" dirty="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0225">
                <a:tc rowSpan="2">
                  <a:txBody>
                    <a:bodyPr/>
                    <a:lstStyle/>
                    <a:p>
                      <a:pPr algn="ctr">
                        <a:lnSpc>
                          <a:spcPct val="115000"/>
                        </a:lnSpc>
                        <a:spcAft>
                          <a:spcPts val="0"/>
                        </a:spcAft>
                      </a:pPr>
                      <a:r>
                        <a:rPr lang="es-EC" sz="1400" b="1" i="1">
                          <a:solidFill>
                            <a:srgbClr val="000000"/>
                          </a:solidFill>
                          <a:latin typeface="Arial"/>
                          <a:ea typeface="Times New Roman"/>
                        </a:rPr>
                        <a:t>Guayacán</a:t>
                      </a:r>
                      <a:endParaRPr lang="es-ES" sz="1600">
                        <a:latin typeface="Times New Roman"/>
                        <a:ea typeface="Times New Roman"/>
                      </a:endParaRPr>
                    </a:p>
                  </a:txBody>
                  <a:tcPr marL="43793" marR="43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i="1">
                          <a:solidFill>
                            <a:srgbClr val="000000"/>
                          </a:solidFill>
                          <a:latin typeface="Arial"/>
                          <a:ea typeface="Times New Roman"/>
                        </a:rPr>
                        <a:t>Tesis</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1255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1230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1160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1110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820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715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685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640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620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555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25">
                <a:tc vMerge="1">
                  <a:txBody>
                    <a:bodyPr/>
                    <a:lstStyle/>
                    <a:p>
                      <a:endParaRPr lang="es-EC"/>
                    </a:p>
                  </a:txBody>
                  <a:tcPr/>
                </a:tc>
                <a:tc>
                  <a:txBody>
                    <a:bodyPr/>
                    <a:lstStyle/>
                    <a:p>
                      <a:pPr algn="ctr">
                        <a:lnSpc>
                          <a:spcPct val="115000"/>
                        </a:lnSpc>
                        <a:spcAft>
                          <a:spcPts val="0"/>
                        </a:spcAft>
                      </a:pPr>
                      <a:r>
                        <a:rPr lang="es-EC" sz="1400" i="1">
                          <a:solidFill>
                            <a:srgbClr val="000000"/>
                          </a:solidFill>
                          <a:latin typeface="Arial"/>
                          <a:ea typeface="Times New Roman"/>
                        </a:rPr>
                        <a:t>Hankinson</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1255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1209</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1094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954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825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721</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645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594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564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555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25">
                <a:tc rowSpan="2">
                  <a:txBody>
                    <a:bodyPr/>
                    <a:lstStyle/>
                    <a:p>
                      <a:pPr algn="ctr">
                        <a:lnSpc>
                          <a:spcPct val="115000"/>
                        </a:lnSpc>
                        <a:spcAft>
                          <a:spcPts val="0"/>
                        </a:spcAft>
                      </a:pPr>
                      <a:r>
                        <a:rPr lang="es-EC" sz="1400" b="1" i="1">
                          <a:solidFill>
                            <a:srgbClr val="000000"/>
                          </a:solidFill>
                          <a:latin typeface="Arial"/>
                          <a:ea typeface="Times New Roman"/>
                        </a:rPr>
                        <a:t>Eucalipto</a:t>
                      </a:r>
                      <a:endParaRPr lang="es-ES" sz="1600">
                        <a:latin typeface="Times New Roman"/>
                        <a:ea typeface="Times New Roman"/>
                      </a:endParaRPr>
                    </a:p>
                  </a:txBody>
                  <a:tcPr marL="43793" marR="43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i="1">
                          <a:solidFill>
                            <a:srgbClr val="000000"/>
                          </a:solidFill>
                          <a:latin typeface="Arial"/>
                          <a:ea typeface="Times New Roman"/>
                        </a:rPr>
                        <a:t>Tesis</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1020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1015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860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785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700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685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660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640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590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545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25">
                <a:tc vMerge="1">
                  <a:txBody>
                    <a:bodyPr/>
                    <a:lstStyle/>
                    <a:p>
                      <a:endParaRPr lang="es-EC"/>
                    </a:p>
                  </a:txBody>
                  <a:tcPr/>
                </a:tc>
                <a:tc>
                  <a:txBody>
                    <a:bodyPr/>
                    <a:lstStyle/>
                    <a:p>
                      <a:pPr algn="ctr">
                        <a:lnSpc>
                          <a:spcPct val="115000"/>
                        </a:lnSpc>
                        <a:spcAft>
                          <a:spcPts val="0"/>
                        </a:spcAft>
                      </a:pPr>
                      <a:r>
                        <a:rPr lang="es-EC" sz="1400" i="1">
                          <a:solidFill>
                            <a:srgbClr val="000000"/>
                          </a:solidFill>
                          <a:latin typeface="Arial"/>
                          <a:ea typeface="Times New Roman"/>
                        </a:rPr>
                        <a:t>Hankinson</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1020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994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926</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838</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750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675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617</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576</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553</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545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25">
                <a:tc rowSpan="2">
                  <a:txBody>
                    <a:bodyPr/>
                    <a:lstStyle/>
                    <a:p>
                      <a:pPr algn="ctr">
                        <a:lnSpc>
                          <a:spcPct val="115000"/>
                        </a:lnSpc>
                        <a:spcAft>
                          <a:spcPts val="0"/>
                        </a:spcAft>
                      </a:pPr>
                      <a:r>
                        <a:rPr lang="es-EC" sz="1400" b="1" i="1" dirty="0">
                          <a:solidFill>
                            <a:srgbClr val="000000"/>
                          </a:solidFill>
                          <a:latin typeface="Arial"/>
                          <a:ea typeface="Times New Roman"/>
                        </a:rPr>
                        <a:t>Fernansánchez</a:t>
                      </a:r>
                      <a:endParaRPr lang="es-ES" sz="1600" dirty="0">
                        <a:latin typeface="Times New Roman"/>
                        <a:ea typeface="Times New Roman"/>
                      </a:endParaRPr>
                    </a:p>
                  </a:txBody>
                  <a:tcPr marL="43793" marR="43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i="1">
                          <a:solidFill>
                            <a:srgbClr val="000000"/>
                          </a:solidFill>
                          <a:latin typeface="Arial"/>
                          <a:ea typeface="Times New Roman"/>
                        </a:rPr>
                        <a:t>Tesis</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565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555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515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470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464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450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430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350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280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270</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25">
                <a:tc vMerge="1">
                  <a:txBody>
                    <a:bodyPr/>
                    <a:lstStyle/>
                    <a:p>
                      <a:endParaRPr lang="es-EC"/>
                    </a:p>
                  </a:txBody>
                  <a:tcPr/>
                </a:tc>
                <a:tc>
                  <a:txBody>
                    <a:bodyPr/>
                    <a:lstStyle/>
                    <a:p>
                      <a:pPr algn="ctr">
                        <a:lnSpc>
                          <a:spcPct val="115000"/>
                        </a:lnSpc>
                        <a:spcAft>
                          <a:spcPts val="0"/>
                        </a:spcAft>
                      </a:pPr>
                      <a:r>
                        <a:rPr lang="es-EC" sz="1400" i="1">
                          <a:solidFill>
                            <a:srgbClr val="000000"/>
                          </a:solidFill>
                          <a:latin typeface="Arial"/>
                          <a:ea typeface="Times New Roman"/>
                        </a:rPr>
                        <a:t>Hankinson</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565</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547</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501</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444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389</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344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311</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288</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Arial"/>
                          <a:ea typeface="Times New Roman"/>
                        </a:rPr>
                        <a:t>274</a:t>
                      </a:r>
                      <a:endParaRPr lang="es-ES" sz="160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Arial"/>
                          <a:ea typeface="Times New Roman"/>
                        </a:rPr>
                        <a:t>270</a:t>
                      </a:r>
                      <a:endParaRPr lang="es-ES" sz="1600" dirty="0">
                        <a:latin typeface="Times New Roman"/>
                        <a:ea typeface="Times New Roman"/>
                      </a:endParaRPr>
                    </a:p>
                  </a:txBody>
                  <a:tcPr marL="43793" marR="437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907704" y="4797152"/>
            <a:ext cx="6048672" cy="523220"/>
          </a:xfrm>
          <a:prstGeom prst="rect">
            <a:avLst/>
          </a:prstGeom>
        </p:spPr>
        <p:txBody>
          <a:bodyPr wrap="square">
            <a:spAutoFit/>
          </a:bodyPr>
          <a:lstStyle/>
          <a:p>
            <a:pPr algn="ctr"/>
            <a:r>
              <a:rPr lang="es-EC" sz="1400" b="1" i="1" dirty="0" smtClean="0">
                <a:solidFill>
                  <a:prstClr val="black"/>
                </a:solidFill>
              </a:rPr>
              <a:t>Tabla comparativa de los resultados de laboratorio en una unión con perno versus la fórmula de Hankinson</a:t>
            </a:r>
            <a:endParaRPr lang="es-EC" sz="1400" dirty="0">
              <a:solidFill>
                <a:prstClr val="black"/>
              </a:solidFill>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611560" y="4221088"/>
            <a:ext cx="7632848" cy="1631216"/>
          </a:xfrm>
          <a:prstGeom prst="rect">
            <a:avLst/>
          </a:prstGeom>
          <a:noFill/>
        </p:spPr>
        <p:txBody>
          <a:bodyPr wrap="square" rtlCol="0">
            <a:spAutoFit/>
          </a:bodyPr>
          <a:lstStyle/>
          <a:p>
            <a:pPr>
              <a:buFont typeface="Arial" pitchFamily="34" charset="0"/>
              <a:buChar char="•"/>
            </a:pPr>
            <a:r>
              <a:rPr lang="es-ES" sz="2000" dirty="0" smtClean="0">
                <a:solidFill>
                  <a:prstClr val="black"/>
                </a:solidFill>
              </a:rPr>
              <a:t> Se observa que los ensayos arrojan resultados similares que cuando se aplica la formula de Hankinson.</a:t>
            </a:r>
          </a:p>
          <a:p>
            <a:pPr>
              <a:buFont typeface="Arial" pitchFamily="34" charset="0"/>
              <a:buChar char="•"/>
            </a:pPr>
            <a:endParaRPr lang="es-ES" sz="2000" dirty="0" smtClean="0">
              <a:solidFill>
                <a:prstClr val="black"/>
              </a:solidFill>
            </a:endParaRPr>
          </a:p>
          <a:p>
            <a:pPr>
              <a:buFont typeface="Arial" pitchFamily="34" charset="0"/>
              <a:buChar char="•"/>
            </a:pPr>
            <a:r>
              <a:rPr lang="es-ES" sz="2000" dirty="0" smtClean="0">
                <a:solidFill>
                  <a:prstClr val="black"/>
                </a:solidFill>
              </a:rPr>
              <a:t> Esta formula es aplicable siempre y cuando se tengan valores reales de carga paralela y perpendicular a la fibra.</a:t>
            </a:r>
            <a:endParaRPr lang="es-ES" sz="2000" dirty="0">
              <a:solidFill>
                <a:prstClr val="black"/>
              </a:solidFill>
            </a:endParaRPr>
          </a:p>
        </p:txBody>
      </p:sp>
      <p:graphicFrame>
        <p:nvGraphicFramePr>
          <p:cNvPr id="5" name="4 Tabla"/>
          <p:cNvGraphicFramePr>
            <a:graphicFrameLocks noGrp="1"/>
          </p:cNvGraphicFramePr>
          <p:nvPr/>
        </p:nvGraphicFramePr>
        <p:xfrm>
          <a:off x="2987824" y="548680"/>
          <a:ext cx="3600399" cy="2776430"/>
        </p:xfrm>
        <a:graphic>
          <a:graphicData uri="http://schemas.openxmlformats.org/drawingml/2006/table">
            <a:tbl>
              <a:tblPr/>
              <a:tblGrid>
                <a:gridCol w="1428605"/>
                <a:gridCol w="1428605"/>
                <a:gridCol w="743189"/>
              </a:tblGrid>
              <a:tr h="207922">
                <a:tc gridSpan="3">
                  <a:txBody>
                    <a:bodyPr/>
                    <a:lstStyle/>
                    <a:p>
                      <a:pPr algn="ctr">
                        <a:lnSpc>
                          <a:spcPct val="115000"/>
                        </a:lnSpc>
                        <a:spcAft>
                          <a:spcPts val="0"/>
                        </a:spcAft>
                      </a:pPr>
                      <a:r>
                        <a:rPr lang="es-EC" sz="1200" b="1" dirty="0">
                          <a:solidFill>
                            <a:srgbClr val="000000"/>
                          </a:solidFill>
                          <a:latin typeface="Arial"/>
                          <a:ea typeface="Times New Roman"/>
                        </a:rPr>
                        <a:t>RESUMEN UNIÓN EMPERNADA</a:t>
                      </a:r>
                      <a:endParaRPr lang="es-ES"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hMerge="1">
                  <a:txBody>
                    <a:bodyPr/>
                    <a:lstStyle/>
                    <a:p>
                      <a:endParaRPr lang="es-EC"/>
                    </a:p>
                  </a:txBody>
                  <a:tcPr/>
                </a:tc>
              </a:tr>
              <a:tr h="205456">
                <a:tc rowSpan="2">
                  <a:txBody>
                    <a:bodyPr/>
                    <a:lstStyle/>
                    <a:p>
                      <a:pPr algn="ctr">
                        <a:lnSpc>
                          <a:spcPct val="115000"/>
                        </a:lnSpc>
                        <a:spcAft>
                          <a:spcPts val="0"/>
                        </a:spcAft>
                      </a:pPr>
                      <a:r>
                        <a:rPr lang="es-EC" sz="1050" b="1">
                          <a:solidFill>
                            <a:srgbClr val="000000"/>
                          </a:solidFill>
                          <a:latin typeface="Arial"/>
                          <a:ea typeface="Times New Roman"/>
                        </a:rPr>
                        <a:t>Angulo</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050" b="1" dirty="0">
                          <a:solidFill>
                            <a:srgbClr val="000000"/>
                          </a:solidFill>
                          <a:latin typeface="Arial"/>
                          <a:ea typeface="Times New Roman"/>
                        </a:rPr>
                        <a:t>Carga admisible (kg)</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05456">
                <a:tc vMerge="1">
                  <a:txBody>
                    <a:bodyPr/>
                    <a:lstStyle/>
                    <a:p>
                      <a:endParaRPr lang="es-EC"/>
                    </a:p>
                  </a:txBody>
                  <a:tcPr/>
                </a:tc>
                <a:tc>
                  <a:txBody>
                    <a:bodyPr/>
                    <a:lstStyle/>
                    <a:p>
                      <a:pPr algn="ctr">
                        <a:lnSpc>
                          <a:spcPct val="115000"/>
                        </a:lnSpc>
                        <a:spcAft>
                          <a:spcPts val="0"/>
                        </a:spcAft>
                      </a:pPr>
                      <a:r>
                        <a:rPr lang="es-EC" sz="1000" b="1" i="1">
                          <a:solidFill>
                            <a:srgbClr val="000000"/>
                          </a:solidFill>
                          <a:latin typeface="Arial"/>
                          <a:ea typeface="Times New Roman"/>
                        </a:rPr>
                        <a:t>PADT REFORT</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i="1">
                          <a:solidFill>
                            <a:srgbClr val="000000"/>
                          </a:solidFill>
                          <a:latin typeface="Arial"/>
                          <a:ea typeface="Times New Roman"/>
                        </a:rPr>
                        <a:t>TESIS</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262">
                <a:tc>
                  <a:txBody>
                    <a:bodyPr/>
                    <a:lstStyle/>
                    <a:p>
                      <a:pPr algn="ctr">
                        <a:lnSpc>
                          <a:spcPct val="115000"/>
                        </a:lnSpc>
                        <a:spcAft>
                          <a:spcPts val="0"/>
                        </a:spcAft>
                      </a:pPr>
                      <a:r>
                        <a:rPr lang="es-EC" sz="1200">
                          <a:solidFill>
                            <a:srgbClr val="000000"/>
                          </a:solidFill>
                          <a:latin typeface="Arial"/>
                          <a:ea typeface="Times New Roman"/>
                        </a:rPr>
                        <a:t>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1118</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1255.00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lnSpc>
                          <a:spcPct val="115000"/>
                        </a:lnSpc>
                        <a:spcAft>
                          <a:spcPts val="0"/>
                        </a:spcAft>
                      </a:pPr>
                      <a:r>
                        <a:rPr lang="es-EC" sz="1200">
                          <a:solidFill>
                            <a:srgbClr val="000000"/>
                          </a:solidFill>
                          <a:latin typeface="Arial"/>
                          <a:ea typeface="Times New Roman"/>
                        </a:rPr>
                        <a:t>10°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1067.1</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1230.00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lnSpc>
                          <a:spcPct val="115000"/>
                        </a:lnSpc>
                        <a:spcAft>
                          <a:spcPts val="0"/>
                        </a:spcAft>
                      </a:pPr>
                      <a:r>
                        <a:rPr lang="es-EC" sz="1200">
                          <a:solidFill>
                            <a:srgbClr val="000000"/>
                          </a:solidFill>
                          <a:latin typeface="Arial"/>
                          <a:ea typeface="Times New Roman"/>
                        </a:rPr>
                        <a:t>20°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943.41</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1160.00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lnSpc>
                          <a:spcPct val="115000"/>
                        </a:lnSpc>
                        <a:spcAft>
                          <a:spcPts val="0"/>
                        </a:spcAft>
                      </a:pPr>
                      <a:r>
                        <a:rPr lang="es-EC" sz="1200">
                          <a:solidFill>
                            <a:srgbClr val="000000"/>
                          </a:solidFill>
                          <a:latin typeface="Arial"/>
                          <a:ea typeface="Times New Roman"/>
                        </a:rPr>
                        <a:t>30°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801.15</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1110.00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184">
                <a:tc>
                  <a:txBody>
                    <a:bodyPr/>
                    <a:lstStyle/>
                    <a:p>
                      <a:pPr algn="ctr">
                        <a:lnSpc>
                          <a:spcPct val="115000"/>
                        </a:lnSpc>
                        <a:spcAft>
                          <a:spcPts val="0"/>
                        </a:spcAft>
                      </a:pPr>
                      <a:r>
                        <a:rPr lang="es-EC" sz="1200">
                          <a:solidFill>
                            <a:srgbClr val="000000"/>
                          </a:solidFill>
                          <a:latin typeface="Arial"/>
                          <a:ea typeface="Times New Roman"/>
                        </a:rPr>
                        <a:t>40°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676.08</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820.00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184">
                <a:tc>
                  <a:txBody>
                    <a:bodyPr/>
                    <a:lstStyle/>
                    <a:p>
                      <a:pPr algn="ctr">
                        <a:lnSpc>
                          <a:spcPct val="115000"/>
                        </a:lnSpc>
                        <a:spcAft>
                          <a:spcPts val="0"/>
                        </a:spcAft>
                      </a:pPr>
                      <a:r>
                        <a:rPr lang="es-EC" sz="1200">
                          <a:solidFill>
                            <a:srgbClr val="000000"/>
                          </a:solidFill>
                          <a:latin typeface="Arial"/>
                          <a:ea typeface="Times New Roman"/>
                        </a:rPr>
                        <a:t>50°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579.77</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715.00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184">
                <a:tc>
                  <a:txBody>
                    <a:bodyPr/>
                    <a:lstStyle/>
                    <a:p>
                      <a:pPr algn="ctr">
                        <a:lnSpc>
                          <a:spcPct val="115000"/>
                        </a:lnSpc>
                        <a:spcAft>
                          <a:spcPts val="0"/>
                        </a:spcAft>
                      </a:pPr>
                      <a:r>
                        <a:rPr lang="es-EC" sz="1200">
                          <a:solidFill>
                            <a:srgbClr val="000000"/>
                          </a:solidFill>
                          <a:latin typeface="Arial"/>
                          <a:ea typeface="Times New Roman"/>
                        </a:rPr>
                        <a:t>60°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511.32</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685.00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184">
                <a:tc>
                  <a:txBody>
                    <a:bodyPr/>
                    <a:lstStyle/>
                    <a:p>
                      <a:pPr algn="ctr">
                        <a:lnSpc>
                          <a:spcPct val="115000"/>
                        </a:lnSpc>
                        <a:spcAft>
                          <a:spcPts val="0"/>
                        </a:spcAft>
                      </a:pPr>
                      <a:r>
                        <a:rPr lang="es-EC" sz="1200">
                          <a:solidFill>
                            <a:srgbClr val="000000"/>
                          </a:solidFill>
                          <a:latin typeface="Arial"/>
                          <a:ea typeface="Times New Roman"/>
                        </a:rPr>
                        <a:t>70°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466.43</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640.00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184">
                <a:tc>
                  <a:txBody>
                    <a:bodyPr/>
                    <a:lstStyle/>
                    <a:p>
                      <a:pPr algn="ctr">
                        <a:lnSpc>
                          <a:spcPct val="115000"/>
                        </a:lnSpc>
                        <a:spcAft>
                          <a:spcPts val="0"/>
                        </a:spcAft>
                      </a:pPr>
                      <a:r>
                        <a:rPr lang="es-EC" sz="1200">
                          <a:solidFill>
                            <a:srgbClr val="000000"/>
                          </a:solidFill>
                          <a:latin typeface="Arial"/>
                          <a:ea typeface="Times New Roman"/>
                        </a:rPr>
                        <a:t>80°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441.15</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620.00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456">
                <a:tc>
                  <a:txBody>
                    <a:bodyPr/>
                    <a:lstStyle/>
                    <a:p>
                      <a:pPr algn="ctr">
                        <a:lnSpc>
                          <a:spcPct val="115000"/>
                        </a:lnSpc>
                        <a:spcAft>
                          <a:spcPts val="0"/>
                        </a:spcAft>
                      </a:pPr>
                      <a:r>
                        <a:rPr lang="es-EC" sz="1200">
                          <a:solidFill>
                            <a:srgbClr val="000000"/>
                          </a:solidFill>
                          <a:latin typeface="Arial"/>
                          <a:ea typeface="Times New Roman"/>
                        </a:rPr>
                        <a:t>90°</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rPr>
                        <a:t>433</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rPr>
                        <a:t>555.00</a:t>
                      </a:r>
                      <a:endParaRPr lang="es-ES"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2411760" y="3356992"/>
            <a:ext cx="4572000" cy="461665"/>
          </a:xfrm>
          <a:prstGeom prst="rect">
            <a:avLst/>
          </a:prstGeom>
        </p:spPr>
        <p:txBody>
          <a:bodyPr>
            <a:spAutoFit/>
          </a:bodyPr>
          <a:lstStyle/>
          <a:p>
            <a:pPr algn="ctr"/>
            <a:r>
              <a:rPr lang="es-EC" sz="1200" b="1" i="1" dirty="0" smtClean="0">
                <a:solidFill>
                  <a:prstClr val="black"/>
                </a:solidFill>
              </a:rPr>
              <a:t>Tabla comparativa de los resultados de laboratorio versus la fórmula de Hankinson</a:t>
            </a:r>
            <a:endParaRPr lang="es-EC" sz="1200" dirty="0">
              <a:solidFill>
                <a:prstClr val="black"/>
              </a:solidFill>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bwMode="auto">
          <a:xfrm>
            <a:off x="611560" y="220486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s-EC" sz="4400" b="1" dirty="0" smtClean="0">
                <a:solidFill>
                  <a:prstClr val="black"/>
                </a:solidFill>
              </a:rPr>
              <a:t>7) DISEÑO ESTRUCTURAL</a:t>
            </a:r>
            <a:endParaRPr lang="es-EC" sz="4400" b="1" dirty="0">
              <a:solidFill>
                <a:prstClr val="black"/>
              </a:solidFill>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1"/>
          <p:cNvSpPr>
            <a:spLocks noChangeArrowheads="1"/>
          </p:cNvSpPr>
          <p:nvPr/>
        </p:nvSpPr>
        <p:spPr bwMode="auto">
          <a:xfrm>
            <a:off x="2339752" y="0"/>
            <a:ext cx="655272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2000" dirty="0" smtClean="0"/>
              <a:t>Con los datos obtenidos en laboratorio de varias investigaciones anteriores y la presentada, se cuenta con suficientes datos para realizar una aplicación práctica en el diseño estructural de la cubierta de la CASA MONTUFAR N°623</a:t>
            </a:r>
          </a:p>
          <a:p>
            <a:pPr algn="just" fontAlgn="base">
              <a:spcBef>
                <a:spcPct val="0"/>
              </a:spcBef>
              <a:spcAft>
                <a:spcPct val="0"/>
              </a:spcAft>
            </a:pPr>
            <a:endParaRPr lang="es-ES" sz="2000" dirty="0" smtClean="0">
              <a:solidFill>
                <a:prstClr val="black"/>
              </a:solidFill>
              <a:latin typeface="Arial" pitchFamily="34" charset="0"/>
              <a:cs typeface="Arial" pitchFamily="34" charset="0"/>
            </a:endParaRPr>
          </a:p>
          <a:p>
            <a:pPr algn="just" fontAlgn="base">
              <a:spcBef>
                <a:spcPct val="0"/>
              </a:spcBef>
              <a:spcAft>
                <a:spcPct val="0"/>
              </a:spcAft>
            </a:pPr>
            <a:r>
              <a:rPr lang="es-ES" sz="2000" dirty="0" smtClean="0"/>
              <a:t>Esta estructura cuenta con paredes portantes de mampostería de ladrillo cruzado, y una cubierta de madera. Para el análisis estructural se empleo el programa ETABS versión 9, en el cual las paredes fueron modeladas con elementos finitos, a dicha estructura se le sometió a los estándares de la actualidad, es decir a sismo y viento.</a:t>
            </a:r>
            <a:endParaRPr lang="es-EC" sz="2000" dirty="0" smtClean="0"/>
          </a:p>
          <a:p>
            <a:pPr algn="just" fontAlgn="base">
              <a:spcBef>
                <a:spcPct val="0"/>
              </a:spcBef>
              <a:spcAft>
                <a:spcPct val="0"/>
              </a:spcAft>
            </a:pPr>
            <a:endParaRPr lang="es-ES" sz="2000" dirty="0">
              <a:solidFill>
                <a:prstClr val="black"/>
              </a:solidFill>
              <a:latin typeface="Arial" pitchFamily="34" charset="0"/>
              <a:cs typeface="Arial" pitchFamily="34" charset="0"/>
            </a:endParaRPr>
          </a:p>
        </p:txBody>
      </p:sp>
      <p:pic>
        <p:nvPicPr>
          <p:cNvPr id="4" name="3 Imagen"/>
          <p:cNvPicPr/>
          <p:nvPr/>
        </p:nvPicPr>
        <p:blipFill>
          <a:blip r:embed="rId2" cstate="print"/>
          <a:srcRect b="3220"/>
          <a:stretch>
            <a:fillRect/>
          </a:stretch>
        </p:blipFill>
        <p:spPr bwMode="auto">
          <a:xfrm>
            <a:off x="2411760" y="4005064"/>
            <a:ext cx="3168352" cy="2592288"/>
          </a:xfrm>
          <a:prstGeom prst="rect">
            <a:avLst/>
          </a:prstGeom>
          <a:noFill/>
          <a:ln w="9525">
            <a:noFill/>
            <a:miter lim="800000"/>
            <a:headEnd/>
            <a:tailEnd/>
          </a:ln>
        </p:spPr>
      </p:pic>
      <p:sp>
        <p:nvSpPr>
          <p:cNvPr id="5" name="4 Rectángulo"/>
          <p:cNvSpPr/>
          <p:nvPr/>
        </p:nvSpPr>
        <p:spPr>
          <a:xfrm>
            <a:off x="5652120" y="4437112"/>
            <a:ext cx="3384376" cy="646331"/>
          </a:xfrm>
          <a:prstGeom prst="rect">
            <a:avLst/>
          </a:prstGeom>
        </p:spPr>
        <p:txBody>
          <a:bodyPr wrap="square">
            <a:spAutoFit/>
          </a:bodyPr>
          <a:lstStyle/>
          <a:p>
            <a:r>
              <a:rPr lang="es-ES" b="1" i="1" dirty="0" smtClean="0"/>
              <a:t>Configuración de una pared de mampostería de ladrillo cruzado</a:t>
            </a:r>
            <a:endParaRPr lang="es-EC"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331640" y="188640"/>
            <a:ext cx="8229600" cy="1143000"/>
          </a:xfrm>
        </p:spPr>
        <p:txBody>
          <a:bodyPr/>
          <a:lstStyle/>
          <a:p>
            <a:r>
              <a:rPr lang="es-EC" dirty="0" smtClean="0"/>
              <a:t>7.1) Consideraciones de diseño</a:t>
            </a:r>
            <a:endParaRPr lang="es-EC" dirty="0"/>
          </a:p>
        </p:txBody>
      </p:sp>
      <p:sp>
        <p:nvSpPr>
          <p:cNvPr id="7" name="6 Marcador de contenido"/>
          <p:cNvSpPr>
            <a:spLocks noGrp="1"/>
          </p:cNvSpPr>
          <p:nvPr>
            <p:ph idx="1"/>
          </p:nvPr>
        </p:nvSpPr>
        <p:spPr>
          <a:xfrm>
            <a:off x="1763688" y="1556792"/>
            <a:ext cx="7067128" cy="4525963"/>
          </a:xfrm>
        </p:spPr>
        <p:txBody>
          <a:bodyPr/>
          <a:lstStyle/>
          <a:p>
            <a:pPr algn="just"/>
            <a:r>
              <a:rPr lang="es-ES" dirty="0" smtClean="0"/>
              <a:t>Para cualquier diseño estructural se debe emplear una Norma o Código de diseño, esto permite emplear combinaciones de carga, coeficientes de reducción de capacidad, factores de mayoración, entre otros; que están  establecidos para un diseño estructural en particular, evitando así la incertidumbre</a:t>
            </a:r>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4032448"/>
          </a:xfrm>
        </p:spPr>
        <p:txBody>
          <a:bodyPr/>
          <a:lstStyle/>
          <a:p>
            <a:pPr algn="just"/>
            <a:r>
              <a:rPr lang="es-ES" sz="2000" b="1" dirty="0" smtClean="0"/>
              <a:t>DENSIDAD: </a:t>
            </a:r>
            <a:r>
              <a:rPr lang="es-ES" sz="2000" dirty="0" smtClean="0"/>
              <a:t>La densidad depende directamente de su contenido de humedad. Entre mayor contenido de humedad mayor es su densidad.</a:t>
            </a:r>
          </a:p>
          <a:p>
            <a:pPr algn="just">
              <a:buNone/>
            </a:pPr>
            <a:endParaRPr lang="es-ES" sz="2000" dirty="0" smtClean="0"/>
          </a:p>
          <a:p>
            <a:pPr algn="just"/>
            <a:r>
              <a:rPr lang="es-ES" sz="2000" dirty="0" smtClean="0"/>
              <a:t>Mayor densidad mayor resistencia mecánica.</a:t>
            </a:r>
          </a:p>
          <a:p>
            <a:pPr algn="just">
              <a:buNone/>
            </a:pPr>
            <a:endParaRPr lang="es-ES" sz="2000" dirty="0" smtClean="0"/>
          </a:p>
          <a:p>
            <a:pPr algn="just"/>
            <a:r>
              <a:rPr lang="es-ES" sz="2000" dirty="0" smtClean="0"/>
              <a:t>El calculo de la densidad se realiza con un contenido de humedad del 12%</a:t>
            </a:r>
          </a:p>
          <a:p>
            <a:pPr algn="just"/>
            <a:endParaRPr lang="es-ES" sz="2000" dirty="0" smtClean="0"/>
          </a:p>
          <a:p>
            <a:pPr algn="just"/>
            <a:r>
              <a:rPr lang="es-ES" sz="2000" dirty="0" smtClean="0"/>
              <a:t>Maderas de baja densidad 0.51 gr/cm3 o menor, maderas de densidad media entre 0.55 gr/cm3 y 0.74 gr/cm3, Maderas de alta densidad 0.75 gr/cm3 o mayores.</a:t>
            </a:r>
          </a:p>
          <a:p>
            <a:pPr algn="just"/>
            <a:endParaRPr lang="es-ES" sz="2000" dirty="0" smtClean="0"/>
          </a:p>
          <a:p>
            <a:pPr algn="just"/>
            <a:r>
              <a:rPr lang="es-ES" sz="2000" b="1" dirty="0" smtClean="0"/>
              <a:t>HUMEDAD:  </a:t>
            </a:r>
            <a:r>
              <a:rPr lang="es-ES" sz="2000" dirty="0" smtClean="0"/>
              <a:t>Se define como el peso del agua en la madera expresada en fracción.</a:t>
            </a:r>
          </a:p>
          <a:p>
            <a:pPr algn="just"/>
            <a:r>
              <a:rPr lang="es-ES" sz="2000" dirty="0" smtClean="0"/>
              <a:t>La humedad se determina mediante la norma ASTM D4442</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C" sz="2800" dirty="0" smtClean="0"/>
              <a:t>7.1.1) </a:t>
            </a:r>
            <a:r>
              <a:rPr lang="es-ES" sz="2800" b="1" dirty="0" smtClean="0"/>
              <a:t>.  ACI </a:t>
            </a:r>
            <a:r>
              <a:rPr lang="es-ES" sz="2800" b="1" dirty="0" smtClean="0"/>
              <a:t>318-99 </a:t>
            </a:r>
            <a:r>
              <a:rPr lang="es-ES" sz="2800" b="1" dirty="0" smtClean="0"/>
              <a:t>(Requisitos de Reglamento para Concreto Estructural)</a:t>
            </a:r>
            <a:endParaRPr lang="es-EC" sz="2800" dirty="0"/>
          </a:p>
        </p:txBody>
      </p:sp>
      <p:sp>
        <p:nvSpPr>
          <p:cNvPr id="5" name="4 CuadroTexto"/>
          <p:cNvSpPr txBox="1"/>
          <p:nvPr/>
        </p:nvSpPr>
        <p:spPr>
          <a:xfrm>
            <a:off x="6156176" y="2564904"/>
            <a:ext cx="2232248" cy="923330"/>
          </a:xfrm>
          <a:prstGeom prst="rect">
            <a:avLst/>
          </a:prstGeom>
          <a:noFill/>
        </p:spPr>
        <p:txBody>
          <a:bodyPr wrap="square" rtlCol="0">
            <a:spAutoFit/>
          </a:bodyPr>
          <a:lstStyle/>
          <a:p>
            <a:r>
              <a:rPr lang="es-EC" dirty="0" smtClean="0"/>
              <a:t>Combinaciones de carga, empleados en el ACI</a:t>
            </a:r>
            <a:endParaRPr lang="es-EC" dirty="0"/>
          </a:p>
        </p:txBody>
      </p:sp>
      <p:pic>
        <p:nvPicPr>
          <p:cNvPr id="2" name="Picture 2"/>
          <p:cNvPicPr>
            <a:picLocks noChangeAspect="1" noChangeArrowheads="1"/>
          </p:cNvPicPr>
          <p:nvPr/>
        </p:nvPicPr>
        <p:blipFill>
          <a:blip r:embed="rId3" cstate="print"/>
          <a:srcRect/>
          <a:stretch>
            <a:fillRect/>
          </a:stretch>
        </p:blipFill>
        <p:spPr bwMode="auto">
          <a:xfrm>
            <a:off x="971599" y="1772816"/>
            <a:ext cx="4515879"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7 Marcador de contenido"/>
          <p:cNvSpPr>
            <a:spLocks noGrp="1"/>
          </p:cNvSpPr>
          <p:nvPr>
            <p:ph idx="1"/>
          </p:nvPr>
        </p:nvSpPr>
        <p:spPr>
          <a:xfrm>
            <a:off x="457200" y="908720"/>
            <a:ext cx="8229600" cy="4525963"/>
          </a:xfrm>
        </p:spPr>
        <p:txBody>
          <a:bodyPr>
            <a:normAutofit/>
          </a:bodyPr>
          <a:lstStyle/>
          <a:p>
            <a:r>
              <a:rPr lang="es-EC" b="1" dirty="0" smtClean="0"/>
              <a:t>Donde:</a:t>
            </a:r>
            <a:endParaRPr lang="es-EC" dirty="0" smtClean="0"/>
          </a:p>
          <a:p>
            <a:r>
              <a:rPr lang="es-EC" dirty="0" smtClean="0"/>
              <a:t>D = cargas permanentes o muerta.</a:t>
            </a:r>
          </a:p>
          <a:p>
            <a:r>
              <a:rPr lang="es-EC" dirty="0" smtClean="0"/>
              <a:t>E = efectos de carga de las fuerzas sísmicas.</a:t>
            </a:r>
          </a:p>
          <a:p>
            <a:r>
              <a:rPr lang="es-EC" dirty="0" smtClean="0"/>
              <a:t>L = sobrecargas o carga viva.</a:t>
            </a:r>
          </a:p>
          <a:p>
            <a:r>
              <a:rPr lang="es-EC" dirty="0" smtClean="0"/>
              <a:t>U = resistencia requerida para resistir las cargas mayoradas o las solicitaciones correspondientes.</a:t>
            </a:r>
          </a:p>
          <a:p>
            <a:r>
              <a:rPr lang="es-EC" dirty="0" smtClean="0"/>
              <a:t>W = carga de viento.</a:t>
            </a:r>
          </a:p>
          <a:p>
            <a:endParaRPr lang="es-EC"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899592" y="4941168"/>
            <a:ext cx="64087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Código de diseño para las combinaciones de carga en el programa ETABS.</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Imagen"/>
          <p:cNvPicPr/>
          <p:nvPr/>
        </p:nvPicPr>
        <p:blipFill>
          <a:blip r:embed="rId3" cstate="print"/>
          <a:srcRect l="25174" r="43526" b="72269"/>
          <a:stretch>
            <a:fillRect/>
          </a:stretch>
        </p:blipFill>
        <p:spPr bwMode="auto">
          <a:xfrm>
            <a:off x="1043608" y="908720"/>
            <a:ext cx="5688632"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a:xfrm>
            <a:off x="457200" y="620688"/>
            <a:ext cx="8229600" cy="1080120"/>
          </a:xfrm>
        </p:spPr>
        <p:txBody>
          <a:bodyPr>
            <a:normAutofit fontScale="90000"/>
          </a:bodyPr>
          <a:lstStyle/>
          <a:p>
            <a:pPr algn="l"/>
            <a:r>
              <a:rPr lang="es-EC" sz="3200" dirty="0" smtClean="0"/>
              <a:t/>
            </a:r>
            <a:br>
              <a:rPr lang="es-EC" sz="3200" dirty="0" smtClean="0"/>
            </a:br>
            <a:r>
              <a:rPr lang="es-EC" sz="4000" b="1" dirty="0" smtClean="0"/>
              <a:t>7.1.2) </a:t>
            </a:r>
            <a:r>
              <a:rPr lang="es-ES" sz="4000" b="1" dirty="0" smtClean="0"/>
              <a:t>Código Ecuatoriano de la Construcción (</a:t>
            </a:r>
            <a:r>
              <a:rPr lang="es-ES" sz="4000" b="1" dirty="0" err="1" smtClean="0"/>
              <a:t>CEC</a:t>
            </a:r>
            <a:r>
              <a:rPr lang="es-ES" sz="4000" b="1" dirty="0" smtClean="0"/>
              <a:t> 2001)</a:t>
            </a:r>
            <a:r>
              <a:rPr lang="es-EC" dirty="0" smtClean="0"/>
              <a:t/>
            </a:r>
            <a:br>
              <a:rPr lang="es-EC" dirty="0" smtClean="0"/>
            </a:br>
            <a:endParaRPr lang="es-EC" dirty="0"/>
          </a:p>
        </p:txBody>
      </p:sp>
      <p:sp>
        <p:nvSpPr>
          <p:cNvPr id="8" name="7 Marcador de contenido"/>
          <p:cNvSpPr>
            <a:spLocks noGrp="1"/>
          </p:cNvSpPr>
          <p:nvPr>
            <p:ph idx="1"/>
          </p:nvPr>
        </p:nvSpPr>
        <p:spPr>
          <a:xfrm>
            <a:off x="457200" y="1927373"/>
            <a:ext cx="8229600" cy="4525963"/>
          </a:xfrm>
        </p:spPr>
        <p:txBody>
          <a:bodyPr/>
          <a:lstStyle/>
          <a:p>
            <a:r>
              <a:rPr lang="es-ES" dirty="0" smtClean="0"/>
              <a:t>Este código se lo empleará para la determinación del sismo estático y dinámico de la estructura presentado en el capítulo 12 del presente </a:t>
            </a:r>
            <a:r>
              <a:rPr lang="es-ES" dirty="0" err="1" smtClean="0"/>
              <a:t>CEC</a:t>
            </a:r>
            <a:r>
              <a:rPr lang="es-ES" dirty="0" smtClean="0"/>
              <a:t>. </a:t>
            </a:r>
            <a:endParaRPr lang="es-EC" dirty="0" smtClean="0"/>
          </a:p>
          <a:p>
            <a:endParaRPr lang="es-EC"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pPr algn="l"/>
            <a:r>
              <a:rPr lang="es-EC" dirty="0" smtClean="0"/>
              <a:t>7.1.3) Manual de diseño del Grupo Andino</a:t>
            </a:r>
            <a:endParaRPr lang="es-EC" dirty="0"/>
          </a:p>
        </p:txBody>
      </p:sp>
      <p:sp>
        <p:nvSpPr>
          <p:cNvPr id="8" name="7 Marcador de contenido"/>
          <p:cNvSpPr>
            <a:spLocks noGrp="1"/>
          </p:cNvSpPr>
          <p:nvPr>
            <p:ph idx="1"/>
          </p:nvPr>
        </p:nvSpPr>
        <p:spPr/>
        <p:txBody>
          <a:bodyPr>
            <a:normAutofit/>
          </a:bodyPr>
          <a:lstStyle/>
          <a:p>
            <a:r>
              <a:rPr lang="es-ES" dirty="0" smtClean="0"/>
              <a:t>Se empleara este manual para diseñar los diferentes elementos de la cubierta como son las cuerdas, pares, vigas cumbreras, listones, etc., empleando las consideraciones de diseño de este texto.</a:t>
            </a:r>
            <a:endParaRPr lang="es-EC" dirty="0" smtClean="0"/>
          </a:p>
          <a:p>
            <a:endParaRPr lang="es-EC" dirty="0"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547664" y="260648"/>
            <a:ext cx="8229600" cy="1143000"/>
          </a:xfrm>
        </p:spPr>
        <p:txBody>
          <a:bodyPr/>
          <a:lstStyle/>
          <a:p>
            <a:r>
              <a:rPr lang="es-EC" dirty="0" smtClean="0"/>
              <a:t>7.2) Requisitos de resistencia</a:t>
            </a:r>
            <a:endParaRPr lang="es-EC" dirty="0"/>
          </a:p>
        </p:txBody>
      </p:sp>
      <p:sp>
        <p:nvSpPr>
          <p:cNvPr id="4" name="3 Marcador de contenido"/>
          <p:cNvSpPr>
            <a:spLocks noGrp="1"/>
          </p:cNvSpPr>
          <p:nvPr>
            <p:ph idx="1"/>
          </p:nvPr>
        </p:nvSpPr>
        <p:spPr>
          <a:xfrm>
            <a:off x="1691680" y="1484784"/>
            <a:ext cx="7272808" cy="4896544"/>
          </a:xfrm>
        </p:spPr>
        <p:txBody>
          <a:bodyPr>
            <a:normAutofit fontScale="85000" lnSpcReduction="20000"/>
          </a:bodyPr>
          <a:lstStyle/>
          <a:p>
            <a:r>
              <a:rPr lang="es-EC" dirty="0" smtClean="0"/>
              <a:t>Los elementos estructurales deben ser diseñados para que tengan en cualquier sección una resistencia de diseño al menos igual a la resistencia requerida, calculada esta última para las cargas y fuerzas mayoradas en las condiciones establecidas en este reglamento.                                                                  </a:t>
            </a:r>
            <a:r>
              <a:rPr lang="es-EC" sz="2800" i="1" dirty="0" smtClean="0">
                <a:solidFill>
                  <a:srgbClr val="C00000"/>
                </a:solidFill>
              </a:rPr>
              <a:t>Resistencia de diseño ≥ Resistencia requerida</a:t>
            </a:r>
            <a:endParaRPr lang="es-EC" sz="2800" dirty="0" smtClean="0">
              <a:solidFill>
                <a:srgbClr val="C00000"/>
              </a:solidFill>
            </a:endParaRPr>
          </a:p>
          <a:p>
            <a:r>
              <a:rPr lang="es-EC" dirty="0" smtClean="0"/>
              <a:t>Los elementos de estructurales de madera deben diseñarse para que tengan una rigidez adecuada con el fin de limitar cualquier deflexión que pudiese afectar adversamente la resistencia o el funcionamiento de la estructura                                                           </a:t>
            </a:r>
            <a:r>
              <a:rPr lang="es-EC" sz="2800" b="1" dirty="0" smtClean="0">
                <a:solidFill>
                  <a:srgbClr val="C00000"/>
                </a:solidFill>
              </a:rPr>
              <a:t>“</a:t>
            </a:r>
            <a:r>
              <a:rPr lang="es-EC" sz="2800" b="1" i="1" dirty="0" smtClean="0">
                <a:solidFill>
                  <a:srgbClr val="C00000"/>
                </a:solidFill>
              </a:rPr>
              <a:t>Deformaciones de diseño &lt; Deformaciones requeridas”</a:t>
            </a:r>
            <a:endParaRPr lang="es-EC" sz="2800" b="1" dirty="0" smtClean="0">
              <a:solidFill>
                <a:srgbClr val="C00000"/>
              </a:solidFill>
            </a:endParaRPr>
          </a:p>
          <a:p>
            <a:endParaRPr lang="es-EC"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C" dirty="0" smtClean="0"/>
              <a:t>7.3) Cargas aplicadas</a:t>
            </a:r>
            <a:endParaRPr lang="es-EC" dirty="0"/>
          </a:p>
        </p:txBody>
      </p:sp>
      <p:sp>
        <p:nvSpPr>
          <p:cNvPr id="4" name="3 Marcador de contenido"/>
          <p:cNvSpPr>
            <a:spLocks noGrp="1"/>
          </p:cNvSpPr>
          <p:nvPr>
            <p:ph idx="1"/>
          </p:nvPr>
        </p:nvSpPr>
        <p:spPr>
          <a:xfrm>
            <a:off x="1691680" y="1628800"/>
            <a:ext cx="6840760" cy="4781128"/>
          </a:xfrm>
        </p:spPr>
        <p:txBody>
          <a:bodyPr>
            <a:normAutofit/>
          </a:bodyPr>
          <a:lstStyle/>
          <a:p>
            <a:r>
              <a:rPr lang="es-EC" dirty="0" smtClean="0"/>
              <a:t>Las cargas que afectan a una estructura son carga muerta (D), carga viva (L), carga de viento (W) y carga sísmica (E). </a:t>
            </a:r>
          </a:p>
          <a:p>
            <a:endParaRPr lang="es-EC"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pPr algn="l"/>
            <a:r>
              <a:rPr lang="es-EC" sz="3600" b="1" dirty="0" smtClean="0"/>
              <a:t>7.3.1) Carga muerta (D)</a:t>
            </a:r>
            <a:br>
              <a:rPr lang="es-EC" sz="3600" b="1" dirty="0" smtClean="0"/>
            </a:br>
            <a:endParaRPr lang="es-EC" sz="3600" b="1" dirty="0"/>
          </a:p>
        </p:txBody>
      </p:sp>
      <p:sp>
        <p:nvSpPr>
          <p:cNvPr id="8" name="7 Marcador de contenido"/>
          <p:cNvSpPr>
            <a:spLocks noGrp="1"/>
          </p:cNvSpPr>
          <p:nvPr>
            <p:ph idx="1"/>
          </p:nvPr>
        </p:nvSpPr>
        <p:spPr/>
        <p:txBody>
          <a:bodyPr>
            <a:normAutofit fontScale="85000" lnSpcReduction="20000"/>
          </a:bodyPr>
          <a:lstStyle/>
          <a:p>
            <a:r>
              <a:rPr lang="es-EC" b="1" dirty="0" smtClean="0"/>
              <a:t>7.4.1.1.  Peso propio</a:t>
            </a:r>
            <a:endParaRPr lang="es-EC" dirty="0" smtClean="0"/>
          </a:p>
          <a:p>
            <a:pPr>
              <a:buNone/>
            </a:pPr>
            <a:r>
              <a:rPr lang="es-EC" dirty="0" smtClean="0"/>
              <a:t>	Esta carga se refiere a la carga por peso propio de todos los elementos que conforman una estructura, este carga es determinada automáticamente por el programa ETABS mediante la densidad de los elementos. Las densidades de los materiales empleados en esta tesis son:</a:t>
            </a:r>
          </a:p>
          <a:p>
            <a:pPr>
              <a:buNone/>
            </a:pPr>
            <a:endParaRPr lang="es-EC" dirty="0" smtClean="0"/>
          </a:p>
          <a:p>
            <a:pPr lvl="1"/>
            <a:r>
              <a:rPr lang="es-EC" dirty="0" smtClean="0"/>
              <a:t>Densidad del eucalipto 0.81 T/m³ (Tabla 3-11)</a:t>
            </a:r>
          </a:p>
          <a:p>
            <a:pPr lvl="1"/>
            <a:r>
              <a:rPr lang="es-EC" dirty="0" smtClean="0"/>
              <a:t>Densidad del hormigón 2.40 T/m³</a:t>
            </a:r>
          </a:p>
          <a:p>
            <a:pPr lvl="1"/>
            <a:r>
              <a:rPr lang="es-EC" dirty="0" smtClean="0"/>
              <a:t>Densidad de las paredes de mampostería de ladrillo cruzado 1.60 T/m³.</a:t>
            </a:r>
          </a:p>
          <a:p>
            <a:endParaRPr lang="es-EC"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7 Marcador de contenido"/>
          <p:cNvSpPr>
            <a:spLocks noGrp="1"/>
          </p:cNvSpPr>
          <p:nvPr>
            <p:ph idx="1"/>
          </p:nvPr>
        </p:nvSpPr>
        <p:spPr>
          <a:xfrm>
            <a:off x="457200" y="343197"/>
            <a:ext cx="8229600" cy="4525963"/>
          </a:xfrm>
        </p:spPr>
        <p:txBody>
          <a:bodyPr/>
          <a:lstStyle/>
          <a:p>
            <a:r>
              <a:rPr lang="es-EC" b="1" dirty="0" smtClean="0"/>
              <a:t>Carga permanentes</a:t>
            </a:r>
            <a:endParaRPr lang="es-EC" dirty="0" smtClean="0"/>
          </a:p>
          <a:p>
            <a:pPr>
              <a:buNone/>
            </a:pPr>
            <a:r>
              <a:rPr lang="es-EC" dirty="0" smtClean="0"/>
              <a:t>	Esta carga se refiere a los pesos propios de los materiales como son el tumbado, que en este caso es de teja y las tiras de madera.</a:t>
            </a:r>
          </a:p>
          <a:p>
            <a:pPr lvl="1"/>
            <a:r>
              <a:rPr lang="es-EC" dirty="0" smtClean="0"/>
              <a:t>Carga total = 0.070 T/m²</a:t>
            </a:r>
          </a:p>
          <a:p>
            <a:endParaRPr lang="es-EC"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pPr algn="l"/>
            <a:r>
              <a:rPr lang="es-EC" dirty="0" smtClean="0"/>
              <a:t>7.3.2) Carga viva</a:t>
            </a:r>
            <a:endParaRPr lang="es-EC" dirty="0"/>
          </a:p>
        </p:txBody>
      </p:sp>
      <p:sp>
        <p:nvSpPr>
          <p:cNvPr id="8" name="7 Marcador de contenido"/>
          <p:cNvSpPr>
            <a:spLocks noGrp="1"/>
          </p:cNvSpPr>
          <p:nvPr>
            <p:ph idx="1"/>
          </p:nvPr>
        </p:nvSpPr>
        <p:spPr/>
        <p:txBody>
          <a:bodyPr>
            <a:normAutofit/>
          </a:bodyPr>
          <a:lstStyle/>
          <a:p>
            <a:r>
              <a:rPr lang="es-EC" b="1" dirty="0" smtClean="0"/>
              <a:t>Carga de servicio</a:t>
            </a:r>
            <a:endParaRPr lang="es-EC" dirty="0" smtClean="0"/>
          </a:p>
          <a:p>
            <a:pPr>
              <a:buNone/>
            </a:pPr>
            <a:r>
              <a:rPr lang="es-EC" dirty="0" smtClean="0"/>
              <a:t>	Según el tipo de servicio de una estructura tiene una determinada carga viva, en este caso se la asumirá:</a:t>
            </a:r>
          </a:p>
          <a:p>
            <a:pPr lvl="1"/>
            <a:r>
              <a:rPr lang="es-EC" dirty="0" smtClean="0"/>
              <a:t>Carga viva = </a:t>
            </a:r>
            <a:r>
              <a:rPr lang="es-EC" b="1" i="1" dirty="0" smtClean="0"/>
              <a:t>0.20T/m²</a:t>
            </a:r>
            <a:endParaRPr lang="es-EC" dirty="0" smtClean="0"/>
          </a:p>
          <a:p>
            <a:pPr>
              <a:buNone/>
            </a:pPr>
            <a:r>
              <a:rPr lang="es-EC" dirty="0" smtClean="0"/>
              <a:t>	</a:t>
            </a:r>
          </a:p>
          <a:p>
            <a:pPr>
              <a:buNone/>
            </a:pPr>
            <a:r>
              <a:rPr lang="es-EC" dirty="0" smtClean="0"/>
              <a:t>	Esta carga afecta a entablado del 1re y 2do piso.</a:t>
            </a: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400" b="1" dirty="0" smtClean="0"/>
              <a:t>DENSIDADES DE LAS PRINCIPALES MADERAS ESTRUCTURALES DEL ECUADOR</a:t>
            </a:r>
            <a:endParaRPr lang="es-EC" sz="2400" b="1" dirty="0"/>
          </a:p>
        </p:txBody>
      </p:sp>
      <p:graphicFrame>
        <p:nvGraphicFramePr>
          <p:cNvPr id="4" name="3 Tabla"/>
          <p:cNvGraphicFramePr>
            <a:graphicFrameLocks noGrp="1"/>
          </p:cNvGraphicFramePr>
          <p:nvPr/>
        </p:nvGraphicFramePr>
        <p:xfrm>
          <a:off x="1619672" y="1268768"/>
          <a:ext cx="5976663" cy="3768447"/>
        </p:xfrm>
        <a:graphic>
          <a:graphicData uri="http://schemas.openxmlformats.org/drawingml/2006/table">
            <a:tbl>
              <a:tblPr/>
              <a:tblGrid>
                <a:gridCol w="3077176"/>
                <a:gridCol w="2899487"/>
              </a:tblGrid>
              <a:tr h="268396">
                <a:tc>
                  <a:txBody>
                    <a:bodyPr/>
                    <a:lstStyle/>
                    <a:p>
                      <a:pPr algn="ctr">
                        <a:lnSpc>
                          <a:spcPct val="115000"/>
                        </a:lnSpc>
                        <a:spcAft>
                          <a:spcPts val="0"/>
                        </a:spcAft>
                      </a:pPr>
                      <a:r>
                        <a:rPr lang="es-EC" sz="1600" b="1" dirty="0">
                          <a:solidFill>
                            <a:srgbClr val="000000"/>
                          </a:solidFill>
                          <a:latin typeface="Arial"/>
                          <a:ea typeface="Times New Roman"/>
                        </a:rPr>
                        <a:t>Nombre común</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600" b="1" dirty="0">
                          <a:solidFill>
                            <a:srgbClr val="000000"/>
                          </a:solidFill>
                          <a:latin typeface="Arial"/>
                          <a:ea typeface="Times New Roman"/>
                        </a:rPr>
                        <a:t>Densidad (T/m³)</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46029">
                <a:tc>
                  <a:txBody>
                    <a:bodyPr/>
                    <a:lstStyle/>
                    <a:p>
                      <a:pPr algn="ctr">
                        <a:lnSpc>
                          <a:spcPct val="115000"/>
                        </a:lnSpc>
                        <a:spcAft>
                          <a:spcPts val="0"/>
                        </a:spcAft>
                      </a:pPr>
                      <a:r>
                        <a:rPr lang="es-EC" sz="1400" dirty="0">
                          <a:solidFill>
                            <a:srgbClr val="000000"/>
                          </a:solidFill>
                          <a:latin typeface="Arial"/>
                          <a:ea typeface="Times New Roman"/>
                        </a:rPr>
                        <a:t>Chanul</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0.99</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029">
                <a:tc>
                  <a:txBody>
                    <a:bodyPr/>
                    <a:lstStyle/>
                    <a:p>
                      <a:pPr algn="ctr">
                        <a:lnSpc>
                          <a:spcPct val="115000"/>
                        </a:lnSpc>
                        <a:spcAft>
                          <a:spcPts val="0"/>
                        </a:spcAft>
                      </a:pPr>
                      <a:r>
                        <a:rPr lang="es-EC" sz="1400" dirty="0">
                          <a:solidFill>
                            <a:srgbClr val="000000"/>
                          </a:solidFill>
                          <a:latin typeface="Arial"/>
                          <a:ea typeface="Times New Roman"/>
                        </a:rPr>
                        <a:t>Guayacán Pechiche</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0.87</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029">
                <a:tc>
                  <a:txBody>
                    <a:bodyPr/>
                    <a:lstStyle/>
                    <a:p>
                      <a:pPr algn="ctr">
                        <a:lnSpc>
                          <a:spcPct val="115000"/>
                        </a:lnSpc>
                        <a:spcAft>
                          <a:spcPts val="0"/>
                        </a:spcAft>
                      </a:pPr>
                      <a:r>
                        <a:rPr lang="es-EC" sz="1400">
                          <a:solidFill>
                            <a:srgbClr val="000000"/>
                          </a:solidFill>
                          <a:latin typeface="Arial"/>
                          <a:ea typeface="Times New Roman"/>
                        </a:rPr>
                        <a:t>Moral fino</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0.87</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029">
                <a:tc>
                  <a:txBody>
                    <a:bodyPr/>
                    <a:lstStyle/>
                    <a:p>
                      <a:pPr algn="ctr">
                        <a:lnSpc>
                          <a:spcPct val="115000"/>
                        </a:lnSpc>
                        <a:spcAft>
                          <a:spcPts val="0"/>
                        </a:spcAft>
                      </a:pPr>
                      <a:r>
                        <a:rPr lang="es-EC" sz="1400">
                          <a:solidFill>
                            <a:srgbClr val="000000"/>
                          </a:solidFill>
                          <a:latin typeface="Arial"/>
                          <a:ea typeface="Times New Roman"/>
                        </a:rPr>
                        <a:t>Caoba</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0.85</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029">
                <a:tc>
                  <a:txBody>
                    <a:bodyPr/>
                    <a:lstStyle/>
                    <a:p>
                      <a:pPr algn="ctr">
                        <a:lnSpc>
                          <a:spcPct val="115000"/>
                        </a:lnSpc>
                        <a:spcAft>
                          <a:spcPts val="0"/>
                        </a:spcAft>
                      </a:pPr>
                      <a:r>
                        <a:rPr lang="es-EC" sz="1400">
                          <a:solidFill>
                            <a:srgbClr val="000000"/>
                          </a:solidFill>
                          <a:latin typeface="Arial"/>
                          <a:ea typeface="Times New Roman"/>
                        </a:rPr>
                        <a:t>Pituca</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0.83</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029">
                <a:tc>
                  <a:txBody>
                    <a:bodyPr/>
                    <a:lstStyle/>
                    <a:p>
                      <a:pPr algn="ctr">
                        <a:lnSpc>
                          <a:spcPct val="115000"/>
                        </a:lnSpc>
                        <a:spcAft>
                          <a:spcPts val="0"/>
                        </a:spcAft>
                      </a:pPr>
                      <a:r>
                        <a:rPr lang="es-EC" sz="1400">
                          <a:solidFill>
                            <a:srgbClr val="000000"/>
                          </a:solidFill>
                          <a:latin typeface="Arial"/>
                          <a:ea typeface="Times New Roman"/>
                        </a:rPr>
                        <a:t>Eucalipto Glóbulos</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0.81</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029">
                <a:tc>
                  <a:txBody>
                    <a:bodyPr/>
                    <a:lstStyle/>
                    <a:p>
                      <a:pPr algn="ctr">
                        <a:lnSpc>
                          <a:spcPct val="115000"/>
                        </a:lnSpc>
                        <a:spcAft>
                          <a:spcPts val="0"/>
                        </a:spcAft>
                      </a:pPr>
                      <a:r>
                        <a:rPr lang="es-EC" sz="1400">
                          <a:solidFill>
                            <a:srgbClr val="000000"/>
                          </a:solidFill>
                          <a:latin typeface="Arial"/>
                          <a:ea typeface="Times New Roman"/>
                        </a:rPr>
                        <a:t>Fernansánchez</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0.76</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029">
                <a:tc>
                  <a:txBody>
                    <a:bodyPr/>
                    <a:lstStyle/>
                    <a:p>
                      <a:pPr algn="ctr">
                        <a:lnSpc>
                          <a:spcPct val="115000"/>
                        </a:lnSpc>
                        <a:spcAft>
                          <a:spcPts val="0"/>
                        </a:spcAft>
                      </a:pPr>
                      <a:r>
                        <a:rPr lang="es-EC" sz="1400" dirty="0">
                          <a:solidFill>
                            <a:srgbClr val="000000"/>
                          </a:solidFill>
                          <a:latin typeface="Arial"/>
                          <a:ea typeface="Times New Roman"/>
                        </a:rPr>
                        <a:t>Bambú gigante</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0.70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8396">
                <a:tc>
                  <a:txBody>
                    <a:bodyPr/>
                    <a:lstStyle/>
                    <a:p>
                      <a:pPr algn="ctr">
                        <a:lnSpc>
                          <a:spcPct val="115000"/>
                        </a:lnSpc>
                        <a:spcAft>
                          <a:spcPts val="0"/>
                        </a:spcAft>
                      </a:pPr>
                      <a:r>
                        <a:rPr lang="es-EC" sz="1400">
                          <a:solidFill>
                            <a:srgbClr val="000000"/>
                          </a:solidFill>
                          <a:latin typeface="Arial"/>
                          <a:ea typeface="Times New Roman"/>
                        </a:rPr>
                        <a:t>Caña Guadua</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0.70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029">
                <a:tc>
                  <a:txBody>
                    <a:bodyPr/>
                    <a:lstStyle/>
                    <a:p>
                      <a:pPr algn="ctr">
                        <a:lnSpc>
                          <a:spcPct val="115000"/>
                        </a:lnSpc>
                        <a:spcAft>
                          <a:spcPts val="0"/>
                        </a:spcAft>
                      </a:pPr>
                      <a:r>
                        <a:rPr lang="es-EC" sz="1400" dirty="0" err="1">
                          <a:solidFill>
                            <a:srgbClr val="000000"/>
                          </a:solidFill>
                          <a:latin typeface="Arial"/>
                          <a:ea typeface="Times New Roman"/>
                        </a:rPr>
                        <a:t>Seique</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0.68</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029">
                <a:tc>
                  <a:txBody>
                    <a:bodyPr/>
                    <a:lstStyle/>
                    <a:p>
                      <a:pPr algn="ctr">
                        <a:lnSpc>
                          <a:spcPct val="115000"/>
                        </a:lnSpc>
                        <a:spcAft>
                          <a:spcPts val="0"/>
                        </a:spcAft>
                      </a:pPr>
                      <a:r>
                        <a:rPr lang="es-EC" sz="1400">
                          <a:solidFill>
                            <a:srgbClr val="000000"/>
                          </a:solidFill>
                          <a:latin typeface="Arial"/>
                          <a:ea typeface="Times New Roman"/>
                        </a:rPr>
                        <a:t>Mascarey</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0.67</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029">
                <a:tc>
                  <a:txBody>
                    <a:bodyPr/>
                    <a:lstStyle/>
                    <a:p>
                      <a:pPr algn="ctr">
                        <a:lnSpc>
                          <a:spcPct val="115000"/>
                        </a:lnSpc>
                        <a:spcAft>
                          <a:spcPts val="0"/>
                        </a:spcAft>
                      </a:pPr>
                      <a:r>
                        <a:rPr lang="es-EC" sz="1400">
                          <a:solidFill>
                            <a:srgbClr val="000000"/>
                          </a:solidFill>
                          <a:latin typeface="Arial"/>
                          <a:ea typeface="Times New Roman"/>
                        </a:rPr>
                        <a:t>Eucalipto Grandis</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0.59</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029">
                <a:tc>
                  <a:txBody>
                    <a:bodyPr/>
                    <a:lstStyle/>
                    <a:p>
                      <a:pPr algn="ctr">
                        <a:lnSpc>
                          <a:spcPct val="115000"/>
                        </a:lnSpc>
                        <a:spcAft>
                          <a:spcPts val="0"/>
                        </a:spcAft>
                      </a:pPr>
                      <a:r>
                        <a:rPr lang="es-EC" sz="1400">
                          <a:solidFill>
                            <a:srgbClr val="000000"/>
                          </a:solidFill>
                          <a:latin typeface="Arial"/>
                          <a:ea typeface="Times New Roman"/>
                        </a:rPr>
                        <a:t>Colorado</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0.51</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5267">
                <a:tc>
                  <a:txBody>
                    <a:bodyPr/>
                    <a:lstStyle/>
                    <a:p>
                      <a:pPr algn="ctr">
                        <a:lnSpc>
                          <a:spcPct val="115000"/>
                        </a:lnSpc>
                        <a:spcAft>
                          <a:spcPts val="0"/>
                        </a:spcAft>
                      </a:pPr>
                      <a:r>
                        <a:rPr lang="es-EC" sz="1400" dirty="0">
                          <a:solidFill>
                            <a:srgbClr val="000000"/>
                          </a:solidFill>
                          <a:latin typeface="Arial"/>
                          <a:ea typeface="Times New Roman"/>
                        </a:rPr>
                        <a:t>Sande</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0.48</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0593" name="Rectangle 1"/>
          <p:cNvSpPr>
            <a:spLocks noChangeArrowheads="1"/>
          </p:cNvSpPr>
          <p:nvPr/>
        </p:nvSpPr>
        <p:spPr bwMode="auto">
          <a:xfrm>
            <a:off x="2909526" y="5098341"/>
            <a:ext cx="3324949"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C" sz="1100" b="1" i="1" dirty="0" smtClean="0">
                <a:solidFill>
                  <a:prstClr val="black"/>
                </a:solidFill>
                <a:latin typeface="Arial" pitchFamily="34" charset="0"/>
                <a:ea typeface="Times New Roman" pitchFamily="18" charset="0"/>
                <a:cs typeface="Arial" pitchFamily="34" charset="0"/>
              </a:rPr>
              <a:t>Principales maderas estructurales del Ecuador</a:t>
            </a:r>
            <a:endParaRPr lang="es-ES" sz="105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C" sz="1100" b="1" i="1" dirty="0" smtClean="0">
                <a:solidFill>
                  <a:prstClr val="black"/>
                </a:solidFill>
                <a:latin typeface="Arial" pitchFamily="34" charset="0"/>
                <a:ea typeface="Times New Roman" pitchFamily="18" charset="0"/>
                <a:cs typeface="Arial" pitchFamily="34" charset="0"/>
              </a:rPr>
              <a:t>(Datos tomados de varias tesis de la ESPE) </a:t>
            </a:r>
            <a:endParaRPr lang="es-EC" sz="24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7 Marcador de contenido"/>
          <p:cNvSpPr>
            <a:spLocks noGrp="1"/>
          </p:cNvSpPr>
          <p:nvPr>
            <p:ph idx="1"/>
          </p:nvPr>
        </p:nvSpPr>
        <p:spPr>
          <a:xfrm>
            <a:off x="457200" y="847253"/>
            <a:ext cx="8229600" cy="4525963"/>
          </a:xfrm>
        </p:spPr>
        <p:txBody>
          <a:bodyPr/>
          <a:lstStyle/>
          <a:p>
            <a:r>
              <a:rPr lang="es-EC" b="1" dirty="0" smtClean="0"/>
              <a:t>Carga de mantenimiento</a:t>
            </a:r>
            <a:endParaRPr lang="es-EC" dirty="0" smtClean="0"/>
          </a:p>
          <a:p>
            <a:pPr>
              <a:buNone/>
            </a:pPr>
            <a:r>
              <a:rPr lang="es-EC" dirty="0" smtClean="0"/>
              <a:t>	Debido a que la cubierta en algún </a:t>
            </a:r>
            <a:r>
              <a:rPr lang="es-EC" dirty="0" smtClean="0"/>
              <a:t>instante se </a:t>
            </a:r>
            <a:r>
              <a:rPr lang="es-EC" dirty="0" smtClean="0"/>
              <a:t>la someterá a mantenimiento de limpieza o arreglo, se determina una carga de </a:t>
            </a:r>
            <a:r>
              <a:rPr lang="es-EC" b="1" i="1" dirty="0" smtClean="0"/>
              <a:t>0.060T/m²</a:t>
            </a:r>
            <a:r>
              <a:rPr lang="es-EC" b="1" i="1" dirty="0" smtClean="0"/>
              <a:t>.</a:t>
            </a:r>
            <a:endParaRPr lang="es-EC" dirty="0" smtClean="0"/>
          </a:p>
          <a:p>
            <a:endParaRPr lang="es-EC"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476672"/>
            <a:ext cx="8229600" cy="4525963"/>
          </a:xfrm>
        </p:spPr>
        <p:txBody>
          <a:bodyPr/>
          <a:lstStyle/>
          <a:p>
            <a:r>
              <a:rPr lang="es-EC" b="1" dirty="0" smtClean="0"/>
              <a:t>Carga de ceniza o granizo</a:t>
            </a:r>
            <a:endParaRPr lang="es-EC" dirty="0" smtClean="0"/>
          </a:p>
          <a:p>
            <a:pPr>
              <a:buNone/>
            </a:pPr>
            <a:r>
              <a:rPr lang="es-EC" b="1" dirty="0" smtClean="0"/>
              <a:t>	</a:t>
            </a:r>
            <a:r>
              <a:rPr lang="es-EC" dirty="0" smtClean="0"/>
              <a:t>Debido a que la estructura original fue construida a principios del siglo XIX, no se consideraba ninguno de estos factores, por este motivo solo se supondrá una carga de </a:t>
            </a:r>
            <a:r>
              <a:rPr lang="es-EC" b="1" i="1" dirty="0" smtClean="0"/>
              <a:t>0.060 T/m².</a:t>
            </a:r>
            <a:endParaRPr lang="es-EC" dirty="0" smtClean="0"/>
          </a:p>
          <a:p>
            <a:endParaRPr lang="es-EC"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l"/>
            <a:r>
              <a:rPr lang="es-EC" dirty="0" smtClean="0"/>
              <a:t>7.3.3) Carga de viento</a:t>
            </a:r>
            <a:endParaRPr lang="es-EC" dirty="0"/>
          </a:p>
        </p:txBody>
      </p:sp>
      <p:sp>
        <p:nvSpPr>
          <p:cNvPr id="5" name="4 Marcador de contenido"/>
          <p:cNvSpPr>
            <a:spLocks noGrp="1"/>
          </p:cNvSpPr>
          <p:nvPr>
            <p:ph idx="1"/>
          </p:nvPr>
        </p:nvSpPr>
        <p:spPr/>
        <p:txBody>
          <a:bodyPr/>
          <a:lstStyle/>
          <a:p>
            <a:r>
              <a:rPr lang="es-EC" dirty="0" smtClean="0"/>
              <a:t>Velocidad igual a 120km/h=33.33m/s.</a:t>
            </a:r>
          </a:p>
          <a:p>
            <a:endParaRPr lang="es-EC" dirty="0" smtClean="0"/>
          </a:p>
          <a:p>
            <a:pPr>
              <a:buNone/>
            </a:pPr>
            <a:r>
              <a:rPr lang="es-EC" dirty="0" smtClean="0"/>
              <a:t>Existe una fórmula muy simple para calcular la carga del viento que es:</a:t>
            </a:r>
          </a:p>
          <a:p>
            <a:pPr>
              <a:buNone/>
            </a:pPr>
            <a:endParaRPr lang="es-EC" dirty="0" smtClean="0"/>
          </a:p>
          <a:p>
            <a:pPr>
              <a:buNone/>
            </a:pPr>
            <a:endParaRPr lang="es-EC" dirty="0" smtClean="0"/>
          </a:p>
          <a:p>
            <a:r>
              <a:rPr lang="es-ES" dirty="0" smtClean="0"/>
              <a:t>Reemplazando los valores se tiene </a:t>
            </a:r>
            <a:r>
              <a:rPr lang="es-ES" dirty="0" err="1" smtClean="0"/>
              <a:t>Wx</a:t>
            </a:r>
            <a:r>
              <a:rPr lang="es-ES" dirty="0" smtClean="0"/>
              <a:t>=</a:t>
            </a:r>
            <a:r>
              <a:rPr lang="es-ES" dirty="0" err="1" smtClean="0"/>
              <a:t>Wy</a:t>
            </a:r>
            <a:r>
              <a:rPr lang="es-ES" dirty="0" smtClean="0"/>
              <a:t> ≈ </a:t>
            </a:r>
            <a:r>
              <a:rPr lang="es-ES" b="1" i="1" dirty="0" smtClean="0"/>
              <a:t>0.07 T/m².</a:t>
            </a:r>
            <a:endParaRPr lang="es-EC" dirty="0" smtClean="0"/>
          </a:p>
          <a:p>
            <a:pPr>
              <a:buNone/>
            </a:pPr>
            <a:endParaRPr lang="es-EC" dirty="0"/>
          </a:p>
        </p:txBody>
      </p:sp>
      <p:pic>
        <p:nvPicPr>
          <p:cNvPr id="105474" name="Picture 2"/>
          <p:cNvPicPr>
            <a:picLocks noChangeAspect="1" noChangeArrowheads="1"/>
          </p:cNvPicPr>
          <p:nvPr/>
        </p:nvPicPr>
        <p:blipFill>
          <a:blip r:embed="rId3" cstate="print"/>
          <a:srcRect/>
          <a:stretch>
            <a:fillRect/>
          </a:stretch>
        </p:blipFill>
        <p:spPr bwMode="auto">
          <a:xfrm>
            <a:off x="2699792" y="4005064"/>
            <a:ext cx="2562225"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84"/>
            <a:ext cx="8229600" cy="1143000"/>
          </a:xfrm>
        </p:spPr>
        <p:txBody>
          <a:bodyPr/>
          <a:lstStyle/>
          <a:p>
            <a:r>
              <a:rPr lang="es-EC" dirty="0" smtClean="0"/>
              <a:t>7.3.4) Carga sísmica</a:t>
            </a:r>
            <a:endParaRPr lang="es-EC" dirty="0"/>
          </a:p>
        </p:txBody>
      </p:sp>
      <p:sp>
        <p:nvSpPr>
          <p:cNvPr id="5" name="4 Marcador de contenido"/>
          <p:cNvSpPr>
            <a:spLocks noGrp="1"/>
          </p:cNvSpPr>
          <p:nvPr>
            <p:ph idx="1"/>
          </p:nvPr>
        </p:nvSpPr>
        <p:spPr>
          <a:xfrm>
            <a:off x="457200" y="1268760"/>
            <a:ext cx="8229600" cy="2116832"/>
          </a:xfrm>
        </p:spPr>
        <p:txBody>
          <a:bodyPr/>
          <a:lstStyle/>
          <a:p>
            <a:r>
              <a:rPr lang="es-EC" sz="2800" b="1" dirty="0" smtClean="0"/>
              <a:t>Sismo estático</a:t>
            </a:r>
            <a:endParaRPr lang="es-EC" sz="2800" dirty="0" smtClean="0"/>
          </a:p>
          <a:p>
            <a:pPr>
              <a:buNone/>
            </a:pPr>
            <a:r>
              <a:rPr lang="es-EC" sz="2800" dirty="0" smtClean="0"/>
              <a:t>	Este sismo esta en función de las características de la estructura y para su cálculo se emplea las siguientes ecuaciones:</a:t>
            </a:r>
          </a:p>
          <a:p>
            <a:endParaRPr lang="es-EC" dirty="0"/>
          </a:p>
        </p:txBody>
      </p:sp>
      <p:pic>
        <p:nvPicPr>
          <p:cNvPr id="113665" name="Picture 1"/>
          <p:cNvPicPr>
            <a:picLocks noChangeAspect="1" noChangeArrowheads="1"/>
          </p:cNvPicPr>
          <p:nvPr/>
        </p:nvPicPr>
        <p:blipFill>
          <a:blip r:embed="rId3" cstate="print"/>
          <a:srcRect/>
          <a:stretch>
            <a:fillRect/>
          </a:stretch>
        </p:blipFill>
        <p:spPr bwMode="auto">
          <a:xfrm>
            <a:off x="899592" y="3861048"/>
            <a:ext cx="1533525" cy="1838325"/>
          </a:xfrm>
          <a:prstGeom prst="rect">
            <a:avLst/>
          </a:prstGeom>
          <a:noFill/>
          <a:ln w="9525">
            <a:noFill/>
            <a:miter lim="800000"/>
            <a:headEnd/>
            <a:tailEnd/>
          </a:ln>
        </p:spPr>
      </p:pic>
      <p:pic>
        <p:nvPicPr>
          <p:cNvPr id="113695" name="Picture 31"/>
          <p:cNvPicPr>
            <a:picLocks noChangeAspect="1" noChangeArrowheads="1"/>
          </p:cNvPicPr>
          <p:nvPr/>
        </p:nvPicPr>
        <p:blipFill>
          <a:blip r:embed="rId4" cstate="print"/>
          <a:srcRect/>
          <a:stretch>
            <a:fillRect/>
          </a:stretch>
        </p:blipFill>
        <p:spPr bwMode="auto">
          <a:xfrm>
            <a:off x="3059832" y="3068960"/>
            <a:ext cx="5328592" cy="3382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1187624" y="548680"/>
          <a:ext cx="2016224" cy="3505200"/>
        </p:xfrm>
        <a:graphic>
          <a:graphicData uri="http://schemas.openxmlformats.org/drawingml/2006/table">
            <a:tbl>
              <a:tblPr/>
              <a:tblGrid>
                <a:gridCol w="896523"/>
                <a:gridCol w="1119701"/>
              </a:tblGrid>
              <a:tr h="208280">
                <a:tc gridSpan="2">
                  <a:txBody>
                    <a:bodyPr/>
                    <a:lstStyle/>
                    <a:p>
                      <a:pPr algn="ctr">
                        <a:lnSpc>
                          <a:spcPct val="115000"/>
                        </a:lnSpc>
                        <a:spcAft>
                          <a:spcPts val="0"/>
                        </a:spcAft>
                      </a:pPr>
                      <a:r>
                        <a:rPr lang="es-EC" sz="2000" b="1" dirty="0">
                          <a:solidFill>
                            <a:srgbClr val="000000"/>
                          </a:solidFill>
                          <a:latin typeface="Arial"/>
                          <a:ea typeface="Times New Roman"/>
                        </a:rPr>
                        <a:t>DATOS</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r>
              <a:tr h="189230">
                <a:tc>
                  <a:txBody>
                    <a:bodyPr/>
                    <a:lstStyle/>
                    <a:p>
                      <a:pPr algn="ctr">
                        <a:lnSpc>
                          <a:spcPct val="115000"/>
                        </a:lnSpc>
                        <a:spcAft>
                          <a:spcPts val="0"/>
                        </a:spcAft>
                      </a:pPr>
                      <a:r>
                        <a:rPr lang="es-EC" sz="2000" b="1" dirty="0" err="1">
                          <a:solidFill>
                            <a:srgbClr val="000000"/>
                          </a:solidFill>
                          <a:latin typeface="Arial"/>
                          <a:ea typeface="Times New Roman"/>
                        </a:rPr>
                        <a:t>Hn</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9.45</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230">
                <a:tc>
                  <a:txBody>
                    <a:bodyPr/>
                    <a:lstStyle/>
                    <a:p>
                      <a:pPr algn="ctr">
                        <a:lnSpc>
                          <a:spcPct val="115000"/>
                        </a:lnSpc>
                        <a:spcAft>
                          <a:spcPts val="0"/>
                        </a:spcAft>
                      </a:pPr>
                      <a:r>
                        <a:rPr lang="es-EC" sz="2000" b="1">
                          <a:solidFill>
                            <a:srgbClr val="000000"/>
                          </a:solidFill>
                          <a:latin typeface="Arial"/>
                          <a:ea typeface="Times New Roman"/>
                        </a:rPr>
                        <a:t>S</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1.2</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230">
                <a:tc>
                  <a:txBody>
                    <a:bodyPr/>
                    <a:lstStyle/>
                    <a:p>
                      <a:pPr algn="ctr">
                        <a:lnSpc>
                          <a:spcPct val="115000"/>
                        </a:lnSpc>
                        <a:spcAft>
                          <a:spcPts val="0"/>
                        </a:spcAft>
                      </a:pPr>
                      <a:r>
                        <a:rPr lang="es-EC" sz="2000" b="1">
                          <a:solidFill>
                            <a:srgbClr val="000000"/>
                          </a:solidFill>
                          <a:latin typeface="Arial"/>
                          <a:ea typeface="Times New Roman"/>
                        </a:rPr>
                        <a:t>Z</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0.4</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230">
                <a:tc>
                  <a:txBody>
                    <a:bodyPr/>
                    <a:lstStyle/>
                    <a:p>
                      <a:pPr algn="ctr">
                        <a:lnSpc>
                          <a:spcPct val="115000"/>
                        </a:lnSpc>
                        <a:spcAft>
                          <a:spcPts val="0"/>
                        </a:spcAft>
                      </a:pPr>
                      <a:r>
                        <a:rPr lang="es-EC" sz="2000" b="1">
                          <a:solidFill>
                            <a:srgbClr val="000000"/>
                          </a:solidFill>
                          <a:latin typeface="Arial"/>
                          <a:ea typeface="Times New Roman"/>
                        </a:rPr>
                        <a:t>Cm</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3</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230">
                <a:tc>
                  <a:txBody>
                    <a:bodyPr/>
                    <a:lstStyle/>
                    <a:p>
                      <a:pPr algn="ctr">
                        <a:lnSpc>
                          <a:spcPct val="115000"/>
                        </a:lnSpc>
                        <a:spcAft>
                          <a:spcPts val="0"/>
                        </a:spcAft>
                      </a:pPr>
                      <a:r>
                        <a:rPr lang="es-EC" sz="2000" b="1">
                          <a:solidFill>
                            <a:srgbClr val="000000"/>
                          </a:solidFill>
                          <a:latin typeface="Arial"/>
                          <a:ea typeface="Times New Roman"/>
                        </a:rPr>
                        <a:t>Ct</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0.06</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230">
                <a:tc>
                  <a:txBody>
                    <a:bodyPr/>
                    <a:lstStyle/>
                    <a:p>
                      <a:pPr algn="ctr">
                        <a:lnSpc>
                          <a:spcPct val="115000"/>
                        </a:lnSpc>
                        <a:spcAft>
                          <a:spcPts val="0"/>
                        </a:spcAft>
                      </a:pPr>
                      <a:r>
                        <a:rPr lang="es-EC" sz="2000" b="1">
                          <a:solidFill>
                            <a:srgbClr val="000000"/>
                          </a:solidFill>
                          <a:latin typeface="Arial"/>
                          <a:ea typeface="Times New Roman"/>
                        </a:rPr>
                        <a:t>I</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1</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230">
                <a:tc>
                  <a:txBody>
                    <a:bodyPr/>
                    <a:lstStyle/>
                    <a:p>
                      <a:pPr algn="ctr">
                        <a:lnSpc>
                          <a:spcPct val="115000"/>
                        </a:lnSpc>
                        <a:spcAft>
                          <a:spcPts val="0"/>
                        </a:spcAft>
                      </a:pPr>
                      <a:r>
                        <a:rPr lang="es-EC" sz="2000" b="1">
                          <a:solidFill>
                            <a:srgbClr val="000000"/>
                          </a:solidFill>
                          <a:latin typeface="Arial"/>
                          <a:ea typeface="Times New Roman"/>
                        </a:rPr>
                        <a:t>R</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3</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230">
                <a:tc>
                  <a:txBody>
                    <a:bodyPr/>
                    <a:lstStyle/>
                    <a:p>
                      <a:pPr algn="ctr">
                        <a:lnSpc>
                          <a:spcPct val="115000"/>
                        </a:lnSpc>
                        <a:spcAft>
                          <a:spcPts val="0"/>
                        </a:spcAft>
                      </a:pPr>
                      <a:r>
                        <a:rPr lang="es-EC" sz="2000" b="1">
                          <a:solidFill>
                            <a:srgbClr val="000000"/>
                          </a:solidFill>
                          <a:latin typeface="Arial"/>
                          <a:ea typeface="Times New Roman"/>
                        </a:rPr>
                        <a:t>Øp</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0.9</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algn="ctr">
                        <a:lnSpc>
                          <a:spcPct val="115000"/>
                        </a:lnSpc>
                        <a:spcAft>
                          <a:spcPts val="0"/>
                        </a:spcAft>
                      </a:pPr>
                      <a:r>
                        <a:rPr lang="es-EC" sz="2000" b="1">
                          <a:solidFill>
                            <a:srgbClr val="000000"/>
                          </a:solidFill>
                          <a:latin typeface="Arial"/>
                          <a:ea typeface="Times New Roman"/>
                        </a:rPr>
                        <a:t>Øe</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0.9</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251520" y="4221088"/>
            <a:ext cx="4572000" cy="338554"/>
          </a:xfrm>
          <a:prstGeom prst="rect">
            <a:avLst/>
          </a:prstGeom>
        </p:spPr>
        <p:txBody>
          <a:bodyPr>
            <a:spAutoFit/>
          </a:bodyPr>
          <a:lstStyle/>
          <a:p>
            <a:r>
              <a:rPr lang="es-ES" sz="1600" b="1" i="1" dirty="0" smtClean="0"/>
              <a:t>Datos para el cálculo de los coeficientes V, C y T</a:t>
            </a:r>
            <a:endParaRPr lang="es-EC" sz="1600" dirty="0"/>
          </a:p>
        </p:txBody>
      </p:sp>
      <p:graphicFrame>
        <p:nvGraphicFramePr>
          <p:cNvPr id="8" name="7 Tabla"/>
          <p:cNvGraphicFramePr>
            <a:graphicFrameLocks noGrp="1"/>
          </p:cNvGraphicFramePr>
          <p:nvPr/>
        </p:nvGraphicFramePr>
        <p:xfrm>
          <a:off x="5148064" y="1450856"/>
          <a:ext cx="2088232" cy="1402080"/>
        </p:xfrm>
        <a:graphic>
          <a:graphicData uri="http://schemas.openxmlformats.org/drawingml/2006/table">
            <a:tbl>
              <a:tblPr/>
              <a:tblGrid>
                <a:gridCol w="809190"/>
                <a:gridCol w="1279042"/>
              </a:tblGrid>
              <a:tr h="209550">
                <a:tc gridSpan="2">
                  <a:txBody>
                    <a:bodyPr/>
                    <a:lstStyle/>
                    <a:p>
                      <a:pPr algn="ctr">
                        <a:lnSpc>
                          <a:spcPct val="115000"/>
                        </a:lnSpc>
                        <a:spcAft>
                          <a:spcPts val="0"/>
                        </a:spcAft>
                      </a:pPr>
                      <a:r>
                        <a:rPr lang="es-EC" sz="2000" b="1" dirty="0">
                          <a:solidFill>
                            <a:srgbClr val="000000"/>
                          </a:solidFill>
                          <a:latin typeface="Arial"/>
                          <a:ea typeface="Times New Roman"/>
                        </a:rPr>
                        <a:t>RESULTADOS</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r>
              <a:tr h="190500">
                <a:tc>
                  <a:txBody>
                    <a:bodyPr/>
                    <a:lstStyle/>
                    <a:p>
                      <a:pPr algn="ctr">
                        <a:lnSpc>
                          <a:spcPct val="115000"/>
                        </a:lnSpc>
                        <a:spcAft>
                          <a:spcPts val="0"/>
                        </a:spcAft>
                      </a:pPr>
                      <a:r>
                        <a:rPr lang="es-EC" sz="2000" b="1">
                          <a:solidFill>
                            <a:srgbClr val="000000"/>
                          </a:solidFill>
                          <a:latin typeface="Arial"/>
                          <a:ea typeface="Times New Roman"/>
                        </a:rPr>
                        <a:t>T=</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0.32</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2000" b="1">
                          <a:solidFill>
                            <a:srgbClr val="000000"/>
                          </a:solidFill>
                          <a:latin typeface="Arial"/>
                          <a:ea typeface="Times New Roman"/>
                        </a:rPr>
                        <a:t>C=</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dirty="0">
                          <a:solidFill>
                            <a:srgbClr val="000000"/>
                          </a:solidFill>
                          <a:latin typeface="Arial"/>
                          <a:ea typeface="Times New Roman"/>
                        </a:rPr>
                        <a:t>4.81</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C" sz="2000" b="1">
                          <a:solidFill>
                            <a:srgbClr val="C00000"/>
                          </a:solidFill>
                          <a:latin typeface="Arial"/>
                          <a:ea typeface="Times New Roman"/>
                        </a:rPr>
                        <a:t>V=</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2000" b="1" dirty="0">
                          <a:solidFill>
                            <a:srgbClr val="C00000"/>
                          </a:solidFill>
                          <a:latin typeface="Arial"/>
                          <a:ea typeface="Times New Roman"/>
                        </a:rPr>
                        <a:t>0.79W</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Rectángulo"/>
          <p:cNvSpPr/>
          <p:nvPr/>
        </p:nvSpPr>
        <p:spPr>
          <a:xfrm>
            <a:off x="4860032" y="3068960"/>
            <a:ext cx="2742610" cy="338554"/>
          </a:xfrm>
          <a:prstGeom prst="rect">
            <a:avLst/>
          </a:prstGeom>
        </p:spPr>
        <p:txBody>
          <a:bodyPr wrap="none">
            <a:spAutoFit/>
          </a:bodyPr>
          <a:lstStyle/>
          <a:p>
            <a:r>
              <a:rPr lang="es-ES" sz="1600" b="1" i="1" dirty="0" smtClean="0"/>
              <a:t>Resultados de los parámetros </a:t>
            </a:r>
            <a:endParaRPr lang="es-EC" sz="1600" dirty="0"/>
          </a:p>
        </p:txBody>
      </p:sp>
      <p:sp>
        <p:nvSpPr>
          <p:cNvPr id="112641" name="Rectangle 1"/>
          <p:cNvSpPr>
            <a:spLocks noChangeArrowheads="1"/>
          </p:cNvSpPr>
          <p:nvPr/>
        </p:nvSpPr>
        <p:spPr bwMode="auto">
          <a:xfrm>
            <a:off x="1043608" y="4809054"/>
            <a:ext cx="712879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1" strike="noStrike" cap="none" normalizeH="0" baseline="0" dirty="0" smtClean="0">
                <a:ln>
                  <a:noFill/>
                </a:ln>
                <a:solidFill>
                  <a:schemeClr val="tx1"/>
                </a:solidFill>
                <a:effectLst/>
                <a:latin typeface="Arial" pitchFamily="34" charset="0"/>
                <a:ea typeface="Times New Roman" pitchFamily="18" charset="0"/>
                <a:cs typeface="Arial" pitchFamily="34" charset="0"/>
              </a:rPr>
              <a:t>El cortante basal esta en función del peso total de la estructura (D + 0.25L) y esta carga es calculada automáticamente por el programa ETABS y aplicada en el centro de gravedad de la estructura. </a:t>
            </a:r>
            <a:endParaRPr kumimoji="0" lang="es-EC" sz="1600" b="1"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332656"/>
            <a:ext cx="8229600" cy="5472608"/>
          </a:xfrm>
        </p:spPr>
        <p:txBody>
          <a:bodyPr>
            <a:normAutofit/>
          </a:bodyPr>
          <a:lstStyle/>
          <a:p>
            <a:r>
              <a:rPr lang="es-EC" b="1" dirty="0" smtClean="0"/>
              <a:t>Sismo dinámico</a:t>
            </a:r>
            <a:endParaRPr lang="es-EC" dirty="0" smtClean="0"/>
          </a:p>
          <a:p>
            <a:pPr>
              <a:buNone/>
            </a:pPr>
            <a:r>
              <a:rPr lang="es-EC" dirty="0" smtClean="0"/>
              <a:t>	Se conoce a este sismo como espectro de respuesta de la estructura y esta en función de los parámetros calculados anteriormente en el ítem 7.4.4.1. Para el espectro de respuesta se emplea el espectro inelástico.</a:t>
            </a:r>
          </a:p>
          <a:p>
            <a:endParaRPr lang="es-EC" dirty="0" smtClean="0"/>
          </a:p>
          <a:p>
            <a:endParaRPr lang="es-EC" dirty="0" smtClean="0"/>
          </a:p>
          <a:p>
            <a:r>
              <a:rPr lang="es-EC" sz="2000" dirty="0" smtClean="0">
                <a:hlinkClick r:id="rId3" action="ppaction://hlinkfile"/>
              </a:rPr>
              <a:t>MODELAJE ETABS\SISMO </a:t>
            </a:r>
            <a:r>
              <a:rPr lang="es-EC" sz="2000" dirty="0" err="1" smtClean="0">
                <a:hlinkClick r:id="rId3" action="ppaction://hlinkfile"/>
              </a:rPr>
              <a:t>DINAMICO</a:t>
            </a:r>
            <a:r>
              <a:rPr lang="es-EC" sz="2000" dirty="0" smtClean="0">
                <a:hlinkClick r:id="rId3" action="ppaction://hlinkfile"/>
              </a:rPr>
              <a:t>\</a:t>
            </a:r>
            <a:r>
              <a:rPr lang="es-EC" sz="2000" dirty="0" err="1" smtClean="0">
                <a:hlinkClick r:id="rId3" action="ppaction://hlinkfile"/>
              </a:rPr>
              <a:t>SISMICO</a:t>
            </a:r>
            <a:r>
              <a:rPr lang="es-EC" sz="2000" dirty="0" smtClean="0">
                <a:hlinkClick r:id="rId3" action="ppaction://hlinkfile"/>
              </a:rPr>
              <a:t> DINAMICO.xlsx</a:t>
            </a:r>
            <a:endParaRPr lang="es-EC" sz="2000" dirty="0" smtClean="0"/>
          </a:p>
          <a:p>
            <a:r>
              <a:rPr lang="es-EC" sz="2000" dirty="0" smtClean="0">
                <a:hlinkClick r:id="rId4" action="ppaction://hlinkfile"/>
              </a:rPr>
              <a:t>MODELAJE ETABS\SISMO </a:t>
            </a:r>
            <a:r>
              <a:rPr lang="es-EC" sz="2000" dirty="0" err="1" smtClean="0">
                <a:hlinkClick r:id="rId4" action="ppaction://hlinkfile"/>
              </a:rPr>
              <a:t>DINAMICO</a:t>
            </a:r>
            <a:r>
              <a:rPr lang="es-EC" sz="2000" dirty="0" smtClean="0">
                <a:hlinkClick r:id="rId4" action="ppaction://hlinkfile"/>
              </a:rPr>
              <a:t>\</a:t>
            </a:r>
            <a:r>
              <a:rPr lang="es-EC" sz="2000" dirty="0" err="1" smtClean="0">
                <a:hlinkClick r:id="rId4" action="ppaction://hlinkfile"/>
              </a:rPr>
              <a:t>SISMICO</a:t>
            </a:r>
            <a:r>
              <a:rPr lang="es-EC" sz="2000" dirty="0" smtClean="0">
                <a:hlinkClick r:id="rId4" action="ppaction://hlinkfile"/>
              </a:rPr>
              <a:t> DINAMICO.txt</a:t>
            </a:r>
            <a:endParaRPr lang="es-EC" sz="2000" dirty="0" smtClean="0"/>
          </a:p>
          <a:p>
            <a:endParaRPr lang="es-EC" sz="2000" dirty="0"/>
          </a:p>
        </p:txBody>
      </p:sp>
      <p:pic>
        <p:nvPicPr>
          <p:cNvPr id="111617" name="Picture 1"/>
          <p:cNvPicPr>
            <a:picLocks noChangeAspect="1" noChangeArrowheads="1"/>
          </p:cNvPicPr>
          <p:nvPr/>
        </p:nvPicPr>
        <p:blipFill>
          <a:blip r:embed="rId5" cstate="print"/>
          <a:srcRect/>
          <a:stretch>
            <a:fillRect/>
          </a:stretch>
        </p:blipFill>
        <p:spPr bwMode="auto">
          <a:xfrm>
            <a:off x="971600" y="3356992"/>
            <a:ext cx="3672408" cy="687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7.4) Modelaje estructural</a:t>
            </a:r>
            <a:endParaRPr lang="es-EC" dirty="0"/>
          </a:p>
        </p:txBody>
      </p:sp>
      <p:sp>
        <p:nvSpPr>
          <p:cNvPr id="5" name="4 Marcador de contenido"/>
          <p:cNvSpPr>
            <a:spLocks noGrp="1"/>
          </p:cNvSpPr>
          <p:nvPr>
            <p:ph idx="1"/>
          </p:nvPr>
        </p:nvSpPr>
        <p:spPr/>
        <p:txBody>
          <a:bodyPr/>
          <a:lstStyle/>
          <a:p>
            <a:r>
              <a:rPr lang="es-EC" dirty="0" smtClean="0">
                <a:hlinkClick r:id="rId3" action="ppaction://hlinkfile"/>
              </a:rPr>
              <a:t>..\..\..\..\Desktop\ETABS.lnk</a:t>
            </a:r>
            <a:endParaRPr lang="es-EC" dirty="0" smtClean="0"/>
          </a:p>
          <a:p>
            <a:r>
              <a:rPr lang="es-EC" dirty="0" smtClean="0">
                <a:hlinkClick r:id="rId4" action="ppaction://hlinkfile"/>
              </a:rPr>
              <a:t>PROGRAMAS\ENVOLVENTE.xlsx</a:t>
            </a:r>
            <a:endParaRPr lang="es-EC"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7.5) Diseño de elementos</a:t>
            </a:r>
            <a:endParaRPr lang="es-EC" dirty="0"/>
          </a:p>
        </p:txBody>
      </p:sp>
      <p:sp>
        <p:nvSpPr>
          <p:cNvPr id="5" name="4 Marcador de contenido"/>
          <p:cNvSpPr>
            <a:spLocks noGrp="1"/>
          </p:cNvSpPr>
          <p:nvPr>
            <p:ph idx="1"/>
          </p:nvPr>
        </p:nvSpPr>
        <p:spPr/>
        <p:txBody>
          <a:bodyPr/>
          <a:lstStyle/>
          <a:p>
            <a:r>
              <a:rPr lang="es-EC" dirty="0" smtClean="0">
                <a:hlinkClick r:id="rId3" action="ppaction://hlinkfile"/>
              </a:rPr>
              <a:t>PROGRAMAS\Programa de diseño.xlsx</a:t>
            </a:r>
            <a:endParaRPr lang="es-EC"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7.6) Plano estructural</a:t>
            </a:r>
            <a:endParaRPr lang="es-EC" dirty="0"/>
          </a:p>
        </p:txBody>
      </p:sp>
      <p:sp>
        <p:nvSpPr>
          <p:cNvPr id="5" name="4 Marcador de contenido"/>
          <p:cNvSpPr>
            <a:spLocks noGrp="1"/>
          </p:cNvSpPr>
          <p:nvPr>
            <p:ph idx="1"/>
          </p:nvPr>
        </p:nvSpPr>
        <p:spPr/>
        <p:txBody>
          <a:bodyPr/>
          <a:lstStyle/>
          <a:p>
            <a:r>
              <a:rPr lang="es-EC" dirty="0" smtClean="0">
                <a:hlinkClick r:id="rId3" action="ppaction://hlinkfile"/>
              </a:rPr>
              <a:t>PLANOS\PLANO ESTRUCTURAL.dwg</a:t>
            </a:r>
            <a:endParaRPr lang="es-EC"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08920"/>
            <a:ext cx="8208912" cy="1287016"/>
          </a:xfrm>
        </p:spPr>
        <p:txBody>
          <a:bodyPr/>
          <a:lstStyle/>
          <a:p>
            <a:r>
              <a:rPr lang="es-EC" sz="4000" b="1" dirty="0" smtClean="0"/>
              <a:t>8) CONCLUSIONES Y RECOMENDACIONES</a:t>
            </a:r>
            <a:endParaRPr lang="es-EC" sz="4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763688" y="1556791"/>
          <a:ext cx="5904656" cy="2304259"/>
        </p:xfrm>
        <a:graphic>
          <a:graphicData uri="http://schemas.openxmlformats.org/drawingml/2006/table">
            <a:tbl>
              <a:tblPr/>
              <a:tblGrid>
                <a:gridCol w="1972459"/>
                <a:gridCol w="1845262"/>
                <a:gridCol w="2086935"/>
              </a:tblGrid>
              <a:tr h="275795">
                <a:tc gridSpan="3">
                  <a:txBody>
                    <a:bodyPr/>
                    <a:lstStyle/>
                    <a:p>
                      <a:pPr algn="ctr">
                        <a:lnSpc>
                          <a:spcPct val="115000"/>
                        </a:lnSpc>
                        <a:spcAft>
                          <a:spcPts val="0"/>
                        </a:spcAft>
                      </a:pPr>
                      <a:r>
                        <a:rPr lang="es-EC" sz="1400" b="1" dirty="0">
                          <a:solidFill>
                            <a:srgbClr val="000000"/>
                          </a:solidFill>
                          <a:latin typeface="Arial"/>
                          <a:ea typeface="Times New Roman"/>
                        </a:rPr>
                        <a:t>Densidad (kg/m³)</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C"/>
                    </a:p>
                  </a:txBody>
                  <a:tcPr/>
                </a:tc>
                <a:tc hMerge="1">
                  <a:txBody>
                    <a:bodyPr/>
                    <a:lstStyle/>
                    <a:p>
                      <a:endParaRPr lang="es-EC"/>
                    </a:p>
                  </a:txBody>
                  <a:tcPr/>
                </a:tc>
              </a:tr>
              <a:tr h="262738">
                <a:tc>
                  <a:txBody>
                    <a:bodyPr/>
                    <a:lstStyle/>
                    <a:p>
                      <a:pPr algn="ctr">
                        <a:lnSpc>
                          <a:spcPct val="115000"/>
                        </a:lnSpc>
                        <a:spcAft>
                          <a:spcPts val="0"/>
                        </a:spcAft>
                      </a:pPr>
                      <a:r>
                        <a:rPr lang="es-EC" sz="1400" b="1" dirty="0">
                          <a:solidFill>
                            <a:srgbClr val="000000"/>
                          </a:solidFill>
                          <a:latin typeface="Arial"/>
                          <a:ea typeface="Times New Roman"/>
                        </a:rPr>
                        <a:t>Baja 0.51 o menos</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b="1" dirty="0">
                          <a:solidFill>
                            <a:srgbClr val="000000"/>
                          </a:solidFill>
                          <a:latin typeface="Arial"/>
                          <a:ea typeface="Times New Roman"/>
                        </a:rPr>
                        <a:t>Media 0.55-0.74</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b="1" dirty="0">
                          <a:solidFill>
                            <a:srgbClr val="000000"/>
                          </a:solidFill>
                          <a:latin typeface="Arial"/>
                          <a:ea typeface="Times New Roman"/>
                        </a:rPr>
                        <a:t>Alta 0.75 y más</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0498">
                <a:tc>
                  <a:txBody>
                    <a:bodyPr/>
                    <a:lstStyle/>
                    <a:p>
                      <a:pPr algn="ctr">
                        <a:lnSpc>
                          <a:spcPct val="115000"/>
                        </a:lnSpc>
                        <a:spcAft>
                          <a:spcPts val="0"/>
                        </a:spcAft>
                      </a:pPr>
                      <a:r>
                        <a:rPr lang="es-EC" sz="1400">
                          <a:solidFill>
                            <a:srgbClr val="000000"/>
                          </a:solidFill>
                          <a:latin typeface="Arial"/>
                          <a:ea typeface="Times New Roman"/>
                        </a:rPr>
                        <a:t>Sande</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err="1">
                          <a:solidFill>
                            <a:srgbClr val="000000"/>
                          </a:solidFill>
                          <a:latin typeface="Arial"/>
                          <a:ea typeface="Times New Roman"/>
                        </a:rPr>
                        <a:t>Seique</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Moral fino</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0498">
                <a:tc>
                  <a:txBody>
                    <a:bodyPr/>
                    <a:lstStyle/>
                    <a:p>
                      <a:pPr algn="ctr">
                        <a:lnSpc>
                          <a:spcPct val="115000"/>
                        </a:lnSpc>
                        <a:spcAft>
                          <a:spcPts val="0"/>
                        </a:spcAft>
                      </a:pPr>
                      <a:r>
                        <a:rPr lang="es-EC" sz="1400">
                          <a:solidFill>
                            <a:srgbClr val="000000"/>
                          </a:solidFill>
                          <a:latin typeface="Arial"/>
                          <a:ea typeface="Times New Roman"/>
                        </a:rPr>
                        <a:t>Colorado</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Mascarey</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Pituca</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0498">
                <a:tc>
                  <a:txBody>
                    <a:bodyPr/>
                    <a:lstStyle/>
                    <a:p>
                      <a:pPr algn="ctr">
                        <a:lnSpc>
                          <a:spcPct val="115000"/>
                        </a:lnSpc>
                        <a:spcAft>
                          <a:spcPts val="0"/>
                        </a:spcAft>
                      </a:pPr>
                      <a:r>
                        <a:rPr lang="es-EC" sz="1400">
                          <a:solidFill>
                            <a:srgbClr val="000000"/>
                          </a:solidFill>
                          <a:latin typeface="Arial"/>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Eucalipto Grandis</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Eucalipto Glóbulos</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0498">
                <a:tc>
                  <a:txBody>
                    <a:bodyPr/>
                    <a:lstStyle/>
                    <a:p>
                      <a:pPr algn="ctr">
                        <a:lnSpc>
                          <a:spcPct val="115000"/>
                        </a:lnSpc>
                        <a:spcAft>
                          <a:spcPts val="0"/>
                        </a:spcAft>
                      </a:pPr>
                      <a:r>
                        <a:rPr lang="es-EC" sz="1400">
                          <a:solidFill>
                            <a:srgbClr val="000000"/>
                          </a:solidFill>
                          <a:latin typeface="Arial"/>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 Caña Guadua</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Chanul</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0498">
                <a:tc>
                  <a:txBody>
                    <a:bodyPr/>
                    <a:lstStyle/>
                    <a:p>
                      <a:pPr algn="ctr">
                        <a:lnSpc>
                          <a:spcPct val="115000"/>
                        </a:lnSpc>
                        <a:spcAft>
                          <a:spcPts val="0"/>
                        </a:spcAft>
                      </a:pPr>
                      <a:r>
                        <a:rPr lang="es-EC" sz="1400">
                          <a:solidFill>
                            <a:srgbClr val="000000"/>
                          </a:solidFill>
                          <a:latin typeface="Arial"/>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Guayacán Pechiche</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0498">
                <a:tc>
                  <a:txBody>
                    <a:bodyPr/>
                    <a:lstStyle/>
                    <a:p>
                      <a:pPr algn="ctr">
                        <a:lnSpc>
                          <a:spcPct val="115000"/>
                        </a:lnSpc>
                        <a:spcAft>
                          <a:spcPts val="0"/>
                        </a:spcAft>
                      </a:pPr>
                      <a:r>
                        <a:rPr lang="es-EC" sz="1400">
                          <a:solidFill>
                            <a:srgbClr val="000000"/>
                          </a:solidFill>
                          <a:latin typeface="Arial"/>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Caoba</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738">
                <a:tc>
                  <a:txBody>
                    <a:bodyPr/>
                    <a:lstStyle/>
                    <a:p>
                      <a:pPr algn="ctr">
                        <a:lnSpc>
                          <a:spcPct val="115000"/>
                        </a:lnSpc>
                        <a:spcAft>
                          <a:spcPts val="0"/>
                        </a:spcAft>
                      </a:pPr>
                      <a:r>
                        <a:rPr lang="es-EC" sz="1400">
                          <a:solidFill>
                            <a:srgbClr val="000000"/>
                          </a:solidFill>
                          <a:latin typeface="Arial"/>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Fernansánchez</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4 Rectángulo"/>
          <p:cNvSpPr/>
          <p:nvPr/>
        </p:nvSpPr>
        <p:spPr>
          <a:xfrm>
            <a:off x="2267744" y="3933056"/>
            <a:ext cx="4572000" cy="523220"/>
          </a:xfrm>
          <a:prstGeom prst="rect">
            <a:avLst/>
          </a:prstGeom>
        </p:spPr>
        <p:txBody>
          <a:bodyPr>
            <a:spAutoFit/>
          </a:bodyPr>
          <a:lstStyle/>
          <a:p>
            <a:pPr algn="ctr"/>
            <a:r>
              <a:rPr lang="es-EC" sz="1400" b="1" i="1" dirty="0" smtClean="0">
                <a:solidFill>
                  <a:prstClr val="black"/>
                </a:solidFill>
              </a:rPr>
              <a:t>Agrupación de las maderas Ecuatorianas de acuerdo a su densidad</a:t>
            </a:r>
            <a:endParaRPr lang="es-EC" sz="1400" dirty="0">
              <a:solidFill>
                <a:prstClr val="black"/>
              </a:solidFill>
            </a:endParaRPr>
          </a:p>
        </p:txBody>
      </p:sp>
      <p:sp>
        <p:nvSpPr>
          <p:cNvPr id="6" name="5 CuadroTexto"/>
          <p:cNvSpPr txBox="1"/>
          <p:nvPr/>
        </p:nvSpPr>
        <p:spPr>
          <a:xfrm>
            <a:off x="611560" y="5733256"/>
            <a:ext cx="6552728" cy="369332"/>
          </a:xfrm>
          <a:prstGeom prst="rect">
            <a:avLst/>
          </a:prstGeom>
          <a:noFill/>
        </p:spPr>
        <p:txBody>
          <a:bodyPr wrap="square" rtlCol="0">
            <a:spAutoFit/>
          </a:bodyPr>
          <a:lstStyle/>
          <a:p>
            <a:r>
              <a:rPr lang="es-ES" dirty="0" smtClean="0">
                <a:solidFill>
                  <a:prstClr val="black"/>
                </a:solidFill>
              </a:rPr>
              <a:t>El Eucalipto Globulus se utiliza en la construcción y se da en la sierra.</a:t>
            </a:r>
            <a:endParaRPr lang="es-ES" dirty="0">
              <a:solidFill>
                <a:prstClr val="black"/>
              </a:solidFill>
            </a:endParaRPr>
          </a:p>
        </p:txBody>
      </p:sp>
      <p:sp>
        <p:nvSpPr>
          <p:cNvPr id="7" name="6 CuadroTexto"/>
          <p:cNvSpPr txBox="1"/>
          <p:nvPr/>
        </p:nvSpPr>
        <p:spPr>
          <a:xfrm>
            <a:off x="1403648" y="908720"/>
            <a:ext cx="6984776" cy="400110"/>
          </a:xfrm>
          <a:prstGeom prst="rect">
            <a:avLst/>
          </a:prstGeom>
          <a:noFill/>
        </p:spPr>
        <p:txBody>
          <a:bodyPr wrap="square" rtlCol="0">
            <a:spAutoFit/>
          </a:bodyPr>
          <a:lstStyle/>
          <a:p>
            <a:pPr algn="ctr"/>
            <a:r>
              <a:rPr lang="en-US" sz="2000" b="1" dirty="0" smtClean="0">
                <a:solidFill>
                  <a:prstClr val="black"/>
                </a:solidFill>
              </a:rPr>
              <a:t>MADERAS ESTRUCTURALES DEL ECUADOR SEGUN SU DENSIDAD.</a:t>
            </a:r>
            <a:endParaRPr lang="es-EC" sz="2000" b="1" dirty="0">
              <a:solidFill>
                <a:prstClr val="black"/>
              </a:solidFill>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9"/>
            <a:ext cx="8229600" cy="576064"/>
          </a:xfrm>
        </p:spPr>
        <p:txBody>
          <a:bodyPr/>
          <a:lstStyle/>
          <a:p>
            <a:r>
              <a:rPr lang="en-US" dirty="0" smtClean="0"/>
              <a:t>CONCLUSIONES:</a:t>
            </a:r>
          </a:p>
          <a:p>
            <a:pPr marL="514350" indent="-514350">
              <a:buFont typeface="+mj-lt"/>
              <a:buAutoNum type="arabicPeriod"/>
            </a:pPr>
            <a:endParaRPr lang="en-US" dirty="0" smtClean="0"/>
          </a:p>
          <a:p>
            <a:pPr marL="514350" lvl="0" indent="-514350" algn="just">
              <a:buFont typeface="+mj-lt"/>
              <a:buAutoNum type="arabicPeriod"/>
            </a:pPr>
            <a:r>
              <a:rPr lang="es-ES" sz="2000" dirty="0" smtClean="0"/>
              <a:t>La totalidad de resultados presentados en esta investigación son con madera ecuatoriana.</a:t>
            </a:r>
          </a:p>
          <a:p>
            <a:pPr marL="514350" lvl="0" indent="-514350" algn="just">
              <a:buFont typeface="+mj-lt"/>
              <a:buAutoNum type="arabicPeriod"/>
            </a:pPr>
            <a:endParaRPr lang="es-ES" sz="2000" dirty="0" smtClean="0"/>
          </a:p>
          <a:p>
            <a:pPr marL="514350" lvl="0" indent="-514350" algn="just">
              <a:buFont typeface="+mj-lt"/>
              <a:buAutoNum type="arabicPeriod"/>
            </a:pPr>
            <a:r>
              <a:rPr lang="es-ES" sz="2000" dirty="0" smtClean="0"/>
              <a:t>Las propiedades físico-mecánicas de la madera están directamente influenciadas por su contenido de humedad, a mayor humedad menor resistencia y viceversa.</a:t>
            </a:r>
          </a:p>
          <a:p>
            <a:pPr marL="514350" lvl="0" indent="-514350" algn="just">
              <a:buFont typeface="+mj-lt"/>
              <a:buAutoNum type="arabicPeriod"/>
            </a:pPr>
            <a:endParaRPr lang="es-ES" sz="2000" dirty="0" smtClean="0"/>
          </a:p>
          <a:p>
            <a:pPr marL="514350" indent="-514350" algn="just">
              <a:buFont typeface="+mj-lt"/>
              <a:buAutoNum type="arabicPeriod"/>
            </a:pPr>
            <a:r>
              <a:rPr lang="es-ES" sz="2000" dirty="0" smtClean="0"/>
              <a:t>Se tiene resultados de 14 maderas ecuatorianas investigadas en tesis anteriores, con sus respectivos esfuerzos admisibles y propiedades físicas tal como se indica en el Capítulo 3.</a:t>
            </a:r>
          </a:p>
          <a:p>
            <a:pPr marL="514350" lvl="0" indent="-514350" algn="just">
              <a:buNone/>
            </a:pPr>
            <a:endParaRPr lang="es-ES" sz="2000" dirty="0" smtClean="0"/>
          </a:p>
          <a:p>
            <a:pPr marL="514350" indent="-514350">
              <a:buNone/>
            </a:pPr>
            <a:endParaRPr lang="es-EC"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lstStyle/>
          <a:p>
            <a:pPr marL="457200" lvl="0" indent="-457200" algn="just">
              <a:buNone/>
            </a:pPr>
            <a:r>
              <a:rPr lang="en-US" sz="2000" dirty="0" smtClean="0"/>
              <a:t>4.- 	</a:t>
            </a:r>
            <a:r>
              <a:rPr lang="es-ES" sz="2000" dirty="0" smtClean="0"/>
              <a:t>Para la obtención de los resultados se siguió estrictamente los procedimientos establecidos en las normas.</a:t>
            </a:r>
          </a:p>
          <a:p>
            <a:pPr marL="457200" indent="-457200" algn="just">
              <a:buNone/>
            </a:pPr>
            <a:endParaRPr lang="en-US" sz="2000" dirty="0" smtClean="0"/>
          </a:p>
          <a:p>
            <a:pPr marL="457200" lvl="0" indent="-457200" algn="just">
              <a:buNone/>
            </a:pPr>
            <a:r>
              <a:rPr lang="en-US" sz="2000" dirty="0" smtClean="0"/>
              <a:t>5.-	</a:t>
            </a:r>
            <a:r>
              <a:rPr lang="es-ES" sz="2000" dirty="0" smtClean="0"/>
              <a:t>Las probetas fueron ensayadas en estado seco con un contenido de humedad menor al 20%.</a:t>
            </a:r>
          </a:p>
          <a:p>
            <a:pPr marL="457200" lvl="0" indent="-457200" algn="just">
              <a:buNone/>
            </a:pPr>
            <a:endParaRPr lang="es-ES" sz="2000" dirty="0" smtClean="0"/>
          </a:p>
          <a:p>
            <a:pPr marL="457200" indent="-457200" algn="just">
              <a:buNone/>
            </a:pPr>
            <a:r>
              <a:rPr lang="es-ES" sz="2000" dirty="0" smtClean="0"/>
              <a:t>6.-	Todos los resultados de laboratorio fueron corregidos para humedades del 12% (estado seco) y 30% (estado verde), además todas las cargas se encuentran por debajo del límite de ruptura mediante la aplicación de coeficientes de seguridad.</a:t>
            </a:r>
          </a:p>
          <a:p>
            <a:pPr marL="457200" lvl="0" indent="-457200" algn="just">
              <a:buNone/>
            </a:pPr>
            <a:endParaRPr lang="es-ES" sz="2000" dirty="0" smtClean="0"/>
          </a:p>
          <a:p>
            <a:pPr marL="457200" indent="-457200" algn="just">
              <a:buNone/>
            </a:pPr>
            <a:r>
              <a:rPr lang="es-ES" sz="2000" dirty="0" smtClean="0"/>
              <a:t>7.-	Todas las probetas ensayadas se las pasó el examen de calidad visual, es decir libres de defectos.</a:t>
            </a:r>
          </a:p>
          <a:p>
            <a:pPr marL="457200" indent="-457200" algn="just">
              <a:buNone/>
            </a:pPr>
            <a:endParaRPr lang="es-ES" sz="2000" dirty="0" smtClean="0"/>
          </a:p>
          <a:p>
            <a:pPr marL="457200" lvl="0" indent="-457200" algn="just">
              <a:buNone/>
            </a:pPr>
            <a:endParaRPr lang="es-ES" sz="2000" dirty="0" smtClean="0"/>
          </a:p>
          <a:p>
            <a:pPr marL="457200" indent="-457200" algn="just">
              <a:buNone/>
            </a:pPr>
            <a:endParaRPr lang="es-EC" sz="2000"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548680"/>
            <a:ext cx="8229600" cy="5616624"/>
          </a:xfrm>
        </p:spPr>
        <p:txBody>
          <a:bodyPr/>
          <a:lstStyle/>
          <a:p>
            <a:pPr marL="457200" lvl="0" indent="-457200" algn="just">
              <a:buNone/>
            </a:pPr>
            <a:r>
              <a:rPr lang="en-US" sz="2000" dirty="0" smtClean="0"/>
              <a:t>8.-	</a:t>
            </a:r>
            <a:r>
              <a:rPr lang="es-ES" sz="2000" dirty="0" smtClean="0"/>
              <a:t>Las uniones clavadas se caracterizan por tener una falla abrupta, en los cuales los elementos salen expulsados. En ningún ensayo la madera sufrió daño alguno, fueron los clavos los que fallaron. La diferencia de carga conforme se varía el ángulo no es muy diferente, esto se debe a que este tipo de unión está influenciada por la resistencia de los clavos.</a:t>
            </a:r>
          </a:p>
          <a:p>
            <a:pPr marL="457200" lvl="0" indent="-457200" algn="just">
              <a:buNone/>
            </a:pPr>
            <a:endParaRPr lang="es-ES" sz="2000" dirty="0" smtClean="0"/>
          </a:p>
          <a:p>
            <a:pPr marL="457200" indent="-457200" algn="just">
              <a:buNone/>
            </a:pPr>
            <a:r>
              <a:rPr lang="es-ES" sz="2000" dirty="0" smtClean="0"/>
              <a:t>9.-	Se determina que para conexiones empernadas, al variar el ángulo de aplicación de las cargas, existe una variación en su resistencia, el valor máximo se obtiene con carga paralela a la fibra y el mínimo perpendicular a la fibra. Se demostró que la fórmula de Hankinson se ajusta a los resultados obtenidos en laboratorio, siempre y cuando se cuente con datos de carga paralela y perpendicular a la fibra.</a:t>
            </a:r>
          </a:p>
          <a:p>
            <a:pPr marL="457200" lvl="0" indent="-457200" algn="just">
              <a:buNone/>
            </a:pPr>
            <a:endParaRPr lang="es-ES" sz="2000" dirty="0" smtClean="0"/>
          </a:p>
          <a:p>
            <a:pPr marL="457200" indent="-457200" algn="just">
              <a:buNone/>
            </a:pPr>
            <a:r>
              <a:rPr lang="en-US" sz="2000" dirty="0" smtClean="0"/>
              <a:t>	</a:t>
            </a:r>
            <a:endParaRPr lang="es-EC" sz="2000"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9"/>
            <a:ext cx="8229600" cy="576064"/>
          </a:xfrm>
        </p:spPr>
        <p:txBody>
          <a:bodyPr/>
          <a:lstStyle/>
          <a:p>
            <a:r>
              <a:rPr lang="en-US" dirty="0" smtClean="0"/>
              <a:t>RECOMENDACIONES:</a:t>
            </a:r>
          </a:p>
          <a:p>
            <a:pPr>
              <a:buNone/>
            </a:pPr>
            <a:endParaRPr lang="en-US" dirty="0" smtClean="0"/>
          </a:p>
          <a:p>
            <a:pPr>
              <a:buNone/>
            </a:pPr>
            <a:endParaRPr lang="es-EC" dirty="0"/>
          </a:p>
        </p:txBody>
      </p:sp>
      <p:sp>
        <p:nvSpPr>
          <p:cNvPr id="4" name="3 CuadroTexto"/>
          <p:cNvSpPr txBox="1"/>
          <p:nvPr/>
        </p:nvSpPr>
        <p:spPr>
          <a:xfrm>
            <a:off x="467544" y="1412776"/>
            <a:ext cx="8208912" cy="4708981"/>
          </a:xfrm>
          <a:prstGeom prst="rect">
            <a:avLst/>
          </a:prstGeom>
          <a:noFill/>
        </p:spPr>
        <p:txBody>
          <a:bodyPr wrap="square" rtlCol="0">
            <a:spAutoFit/>
          </a:bodyPr>
          <a:lstStyle/>
          <a:p>
            <a:pPr marL="342900" indent="-342900" algn="just">
              <a:buFont typeface="+mj-lt"/>
              <a:buAutoNum type="arabicPeriod"/>
            </a:pPr>
            <a:r>
              <a:rPr lang="es-ES" sz="2000" dirty="0" smtClean="0">
                <a:solidFill>
                  <a:prstClr val="black"/>
                </a:solidFill>
              </a:rPr>
              <a:t>El criterio empleado en esta investigación es una pauta que podría seguirse para la creación de una Normativa Nacional, en la cual se realice mas ensayos y se reduzca la incertidumbre.</a:t>
            </a:r>
          </a:p>
          <a:p>
            <a:pPr marL="342900" indent="-342900" algn="just">
              <a:buFont typeface="+mj-lt"/>
              <a:buAutoNum type="arabicPeriod"/>
            </a:pPr>
            <a:endParaRPr lang="es-ES" sz="2000" dirty="0" smtClean="0">
              <a:solidFill>
                <a:prstClr val="black"/>
              </a:solidFill>
            </a:endParaRPr>
          </a:p>
          <a:p>
            <a:pPr marL="342900" indent="-342900" algn="just">
              <a:buFont typeface="+mj-lt"/>
              <a:buAutoNum type="arabicPeriod"/>
            </a:pPr>
            <a:r>
              <a:rPr lang="es-ES" sz="2000" dirty="0" smtClean="0">
                <a:solidFill>
                  <a:prstClr val="black"/>
                </a:solidFill>
              </a:rPr>
              <a:t>No es posible crear grupos estructurales de cargas admisibles en uniones clavadas y empernadas en madera, ya que no se cuenta con suficientes datos para su posible creación, se recomienda realizar mas estudios de conexiones empleando otras maderas ecuatorianas.</a:t>
            </a:r>
          </a:p>
          <a:p>
            <a:pPr marL="342900" indent="-342900" algn="just">
              <a:buFont typeface="+mj-lt"/>
              <a:buAutoNum type="arabicPeriod"/>
            </a:pPr>
            <a:endParaRPr lang="es-ES" sz="2000" dirty="0" smtClean="0">
              <a:solidFill>
                <a:prstClr val="black"/>
              </a:solidFill>
            </a:endParaRPr>
          </a:p>
          <a:p>
            <a:pPr marL="342900" indent="-342900" algn="just">
              <a:buFont typeface="+mj-lt"/>
              <a:buAutoNum type="arabicPeriod"/>
            </a:pPr>
            <a:r>
              <a:rPr lang="es-ES" sz="2000" dirty="0" smtClean="0">
                <a:solidFill>
                  <a:prstClr val="black"/>
                </a:solidFill>
              </a:rPr>
              <a:t>El curar la madera es un procedimiento recomendable antes de su utilización en la construcción, para que alcance el punto de saturación de la fibra por debajo del 30% y de esta manera contar con factor de seguridad adicional, que puede hasta duplicar su capacidad resistente.</a:t>
            </a:r>
          </a:p>
          <a:p>
            <a:pPr marL="342900" indent="-342900" algn="just"/>
            <a:endParaRPr lang="es-ES" sz="2000" dirty="0" smtClean="0">
              <a:solidFill>
                <a:prstClr val="black"/>
              </a:solidFill>
            </a:endParaRPr>
          </a:p>
          <a:p>
            <a:pPr marL="342900" indent="-342900" algn="just">
              <a:buFont typeface="+mj-lt"/>
              <a:buAutoNum type="arabicPeriod"/>
            </a:pPr>
            <a:endParaRPr lang="es-EC" sz="2000" dirty="0">
              <a:solidFill>
                <a:prstClr val="black"/>
              </a:solidFill>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548680"/>
            <a:ext cx="8229600" cy="5616624"/>
          </a:xfrm>
        </p:spPr>
        <p:txBody>
          <a:bodyPr/>
          <a:lstStyle/>
          <a:p>
            <a:pPr marL="514350" lvl="0" indent="-514350" algn="just">
              <a:buNone/>
            </a:pPr>
            <a:r>
              <a:rPr lang="en-US" sz="2000" dirty="0" smtClean="0"/>
              <a:t>4.-	</a:t>
            </a:r>
            <a:r>
              <a:rPr lang="es-ES" sz="2000" dirty="0" smtClean="0"/>
              <a:t>Se recomienda que para conexiones importantes en una estructura como: viga-viga, columna-viga, columna cimentación, etc., se emplee pernos ya que provocan que la madera llegue hasta su ruptura y avise un posible colapso, mediante deformaciones. Los clavos se pueden emplear en cualquier conexión pero se necesitan muchos para que alcancen la eficiencia de un solo perno y además se debe tomar en cuenta los espaciamientos mínimos y la cantidad máxima de clavos en una unión para evitar acumulaciones de esfuerzos. </a:t>
            </a:r>
          </a:p>
          <a:p>
            <a:pPr marL="514350" indent="-514350" algn="just">
              <a:buNone/>
            </a:pPr>
            <a:endParaRPr lang="en-US" sz="2000" dirty="0" smtClean="0"/>
          </a:p>
          <a:p>
            <a:pPr marL="514350" lvl="0" indent="-514350" algn="just">
              <a:buNone/>
            </a:pPr>
            <a:r>
              <a:rPr lang="en-US" sz="2000" dirty="0" smtClean="0"/>
              <a:t>5.-	</a:t>
            </a:r>
            <a:r>
              <a:rPr lang="es-ES" sz="2000" dirty="0" smtClean="0"/>
              <a:t>Es recomendable que el gobierno establezca cuales maderas pueden ser explotadas para su utilización en la construcción y de esta forma solo emplear algunas especies madereras, evitando el uso de especies que no cuentan con estudios previos. </a:t>
            </a:r>
          </a:p>
          <a:p>
            <a:pPr marL="514350" indent="-514350" algn="just">
              <a:buNone/>
            </a:pPr>
            <a:endParaRPr lang="es-EC"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1124744"/>
            <a:ext cx="7715200" cy="4896544"/>
          </a:xfrm>
        </p:spPr>
        <p:txBody>
          <a:bodyPr rtlCol="0">
            <a:noAutofit/>
          </a:bodyPr>
          <a:lstStyle/>
          <a:p>
            <a:pPr algn="l" fontAlgn="auto">
              <a:spcAft>
                <a:spcPts val="0"/>
              </a:spcAft>
              <a:defRPr/>
            </a:pPr>
            <a:r>
              <a:rPr lang="es-EC" sz="3400" b="1" dirty="0" smtClean="0">
                <a:solidFill>
                  <a:srgbClr val="C00000"/>
                </a:solidFill>
              </a:rPr>
              <a:t>PROPIEDADES FÍSICO-MECÁNICAS DE UNIONES CLAVADAS Y EMPERNADAS, SOMETIDAS A COMPRESIÓN, CON MADERA TIPO A, TIPO B Y TIPO C: GUAYACÁN, EUCALIPTO Y FERNANSÁNCHEZ; PARA EL DISEÑO ESTRUCTURAL DE LA CUBIERTA DEL PROYECTO CASA MONTUFAR 623 (</a:t>
            </a:r>
            <a:r>
              <a:rPr lang="es-EC" sz="3400" b="1" dirty="0" err="1" smtClean="0">
                <a:solidFill>
                  <a:srgbClr val="C00000"/>
                </a:solidFill>
              </a:rPr>
              <a:t>FONSAL</a:t>
            </a:r>
            <a:r>
              <a:rPr lang="es-EC" sz="3400" b="1" dirty="0" smtClean="0">
                <a:solidFill>
                  <a:srgbClr val="C00000"/>
                </a:solidFill>
              </a:rPr>
              <a:t>)</a:t>
            </a:r>
            <a:r>
              <a:rPr lang="es-EC" sz="3600" b="1" dirty="0" smtClean="0">
                <a:solidFill>
                  <a:srgbClr val="C00000"/>
                </a:solidFill>
              </a:rPr>
              <a:t/>
            </a:r>
            <a:br>
              <a:rPr lang="es-EC" sz="3600" b="1" dirty="0" smtClean="0">
                <a:solidFill>
                  <a:srgbClr val="C00000"/>
                </a:solidFill>
              </a:rPr>
            </a:br>
            <a:r>
              <a:rPr lang="es-EC" sz="3600" b="1" dirty="0" smtClean="0">
                <a:solidFill>
                  <a:srgbClr val="C000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5"/>
            <a:ext cx="8568952" cy="2232248"/>
          </a:xfrm>
        </p:spPr>
        <p:txBody>
          <a:bodyPr/>
          <a:lstStyle/>
          <a:p>
            <a:r>
              <a:rPr lang="es-ES" sz="2000" b="1" dirty="0" smtClean="0"/>
              <a:t>PROPIEDADES ELASTICAS DE LA MADERA.</a:t>
            </a:r>
          </a:p>
          <a:p>
            <a:pPr lvl="1">
              <a:lnSpc>
                <a:spcPct val="150000"/>
              </a:lnSpc>
            </a:pPr>
            <a:r>
              <a:rPr lang="es-ES" sz="1600" b="1" i="1" dirty="0" smtClean="0"/>
              <a:t>Modulo de Elasticidad</a:t>
            </a:r>
            <a:r>
              <a:rPr lang="es-ES" sz="1600" dirty="0" smtClean="0"/>
              <a:t>:  Implica que deformaciones producidas por esfuerzos bajos son recuperables después de quitar dicha carga.</a:t>
            </a:r>
          </a:p>
          <a:p>
            <a:pPr lvl="1">
              <a:lnSpc>
                <a:spcPct val="150000"/>
              </a:lnSpc>
            </a:pPr>
            <a:r>
              <a:rPr lang="es-EC" sz="1600" dirty="0" smtClean="0"/>
              <a:t>Cuando los esfuerzos alcanzan niveles muy altos, se produce una deformación total o la falla.</a:t>
            </a:r>
          </a:p>
          <a:p>
            <a:pPr lvl="1">
              <a:lnSpc>
                <a:spcPct val="150000"/>
              </a:lnSpc>
            </a:pPr>
            <a:r>
              <a:rPr lang="es-EC" sz="1600" dirty="0" smtClean="0"/>
              <a:t>Las relaciones elásticas varían entre especies de madera y contenido de humedad.</a:t>
            </a:r>
            <a:endParaRPr lang="es-ES" sz="1600" dirty="0" smtClean="0"/>
          </a:p>
          <a:p>
            <a:pPr>
              <a:buNone/>
            </a:pPr>
            <a:endParaRPr lang="es-ES" sz="2000" dirty="0"/>
          </a:p>
        </p:txBody>
      </p:sp>
      <p:graphicFrame>
        <p:nvGraphicFramePr>
          <p:cNvPr id="4" name="3 Tabla"/>
          <p:cNvGraphicFramePr>
            <a:graphicFrameLocks noGrp="1"/>
          </p:cNvGraphicFramePr>
          <p:nvPr/>
        </p:nvGraphicFramePr>
        <p:xfrm>
          <a:off x="2483768" y="2564904"/>
          <a:ext cx="4536505" cy="3312370"/>
        </p:xfrm>
        <a:graphic>
          <a:graphicData uri="http://schemas.openxmlformats.org/drawingml/2006/table">
            <a:tbl>
              <a:tblPr/>
              <a:tblGrid>
                <a:gridCol w="1604651"/>
                <a:gridCol w="1419442"/>
                <a:gridCol w="1512412"/>
              </a:tblGrid>
              <a:tr h="239902">
                <a:tc>
                  <a:txBody>
                    <a:bodyPr/>
                    <a:lstStyle/>
                    <a:p>
                      <a:pPr algn="ctr">
                        <a:lnSpc>
                          <a:spcPct val="115000"/>
                        </a:lnSpc>
                        <a:spcAft>
                          <a:spcPts val="0"/>
                        </a:spcAft>
                      </a:pPr>
                      <a:r>
                        <a:rPr lang="es-EC" sz="1200" b="1" dirty="0">
                          <a:solidFill>
                            <a:srgbClr val="000000"/>
                          </a:solidFill>
                          <a:latin typeface="Arial"/>
                          <a:ea typeface="Times New Roman"/>
                        </a:rPr>
                        <a:t>Nombre común</a:t>
                      </a:r>
                      <a:endParaRPr lang="es-E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200" b="1">
                          <a:solidFill>
                            <a:srgbClr val="000000"/>
                          </a:solidFill>
                          <a:latin typeface="Arial"/>
                          <a:ea typeface="Times New Roman"/>
                        </a:rPr>
                        <a:t>E min (kg/cm²)</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200" b="1">
                          <a:solidFill>
                            <a:srgbClr val="000000"/>
                          </a:solidFill>
                          <a:latin typeface="Arial"/>
                          <a:ea typeface="Times New Roman"/>
                        </a:rPr>
                        <a:t>E prom (kg/cm²)</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18721">
                <a:tc>
                  <a:txBody>
                    <a:bodyPr/>
                    <a:lstStyle/>
                    <a:p>
                      <a:pPr algn="ctr">
                        <a:lnSpc>
                          <a:spcPct val="115000"/>
                        </a:lnSpc>
                        <a:spcAft>
                          <a:spcPts val="0"/>
                        </a:spcAft>
                      </a:pPr>
                      <a:r>
                        <a:rPr lang="es-EC" sz="1200" dirty="0">
                          <a:solidFill>
                            <a:srgbClr val="000000"/>
                          </a:solidFill>
                          <a:latin typeface="Arial"/>
                          <a:ea typeface="Times New Roman"/>
                        </a:rPr>
                        <a:t>Caña Guadua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101020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121429 </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721">
                <a:tc>
                  <a:txBody>
                    <a:bodyPr/>
                    <a:lstStyle/>
                    <a:p>
                      <a:pPr algn="ctr">
                        <a:lnSpc>
                          <a:spcPct val="115000"/>
                        </a:lnSpc>
                        <a:spcAft>
                          <a:spcPts val="0"/>
                        </a:spcAft>
                      </a:pPr>
                      <a:r>
                        <a:rPr lang="es-EC" sz="1200" dirty="0">
                          <a:solidFill>
                            <a:srgbClr val="000000"/>
                          </a:solidFill>
                          <a:latin typeface="Arial"/>
                          <a:ea typeface="Times New Roman"/>
                        </a:rPr>
                        <a:t>Chanul</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109278</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130690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721">
                <a:tc>
                  <a:txBody>
                    <a:bodyPr/>
                    <a:lstStyle/>
                    <a:p>
                      <a:pPr algn="ctr">
                        <a:lnSpc>
                          <a:spcPct val="115000"/>
                        </a:lnSpc>
                        <a:spcAft>
                          <a:spcPts val="0"/>
                        </a:spcAft>
                      </a:pPr>
                      <a:r>
                        <a:rPr lang="es-EC" sz="1200">
                          <a:solidFill>
                            <a:srgbClr val="000000"/>
                          </a:solidFill>
                          <a:latin typeface="Arial"/>
                          <a:ea typeface="Times New Roman"/>
                        </a:rPr>
                        <a:t>Eucalipto Glóbulos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80867</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113594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721">
                <a:tc>
                  <a:txBody>
                    <a:bodyPr/>
                    <a:lstStyle/>
                    <a:p>
                      <a:pPr algn="ctr">
                        <a:lnSpc>
                          <a:spcPct val="115000"/>
                        </a:lnSpc>
                        <a:spcAft>
                          <a:spcPts val="0"/>
                        </a:spcAft>
                      </a:pPr>
                      <a:r>
                        <a:rPr lang="es-EC" sz="1200" dirty="0">
                          <a:solidFill>
                            <a:srgbClr val="000000"/>
                          </a:solidFill>
                          <a:latin typeface="Arial"/>
                          <a:ea typeface="Times New Roman"/>
                        </a:rPr>
                        <a:t>Guayacán Pechiche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86984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108919</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721">
                <a:tc>
                  <a:txBody>
                    <a:bodyPr/>
                    <a:lstStyle/>
                    <a:p>
                      <a:pPr algn="ctr">
                        <a:lnSpc>
                          <a:spcPct val="115000"/>
                        </a:lnSpc>
                        <a:spcAft>
                          <a:spcPts val="0"/>
                        </a:spcAft>
                      </a:pPr>
                      <a:r>
                        <a:rPr lang="es-EC" sz="1200">
                          <a:solidFill>
                            <a:srgbClr val="000000"/>
                          </a:solidFill>
                          <a:latin typeface="Arial"/>
                          <a:ea typeface="Times New Roman"/>
                        </a:rPr>
                        <a:t>Bambú gigante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80867</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113594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721">
                <a:tc>
                  <a:txBody>
                    <a:bodyPr/>
                    <a:lstStyle/>
                    <a:p>
                      <a:pPr algn="ctr">
                        <a:lnSpc>
                          <a:spcPct val="115000"/>
                        </a:lnSpc>
                        <a:spcAft>
                          <a:spcPts val="0"/>
                        </a:spcAft>
                      </a:pPr>
                      <a:r>
                        <a:rPr lang="es-EC" sz="1200">
                          <a:solidFill>
                            <a:srgbClr val="000000"/>
                          </a:solidFill>
                          <a:latin typeface="Arial"/>
                          <a:ea typeface="Times New Roman"/>
                        </a:rPr>
                        <a:t>Moral fino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91035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93103</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721">
                <a:tc>
                  <a:txBody>
                    <a:bodyPr/>
                    <a:lstStyle/>
                    <a:p>
                      <a:pPr algn="ctr">
                        <a:lnSpc>
                          <a:spcPct val="115000"/>
                        </a:lnSpc>
                        <a:spcAft>
                          <a:spcPts val="0"/>
                        </a:spcAft>
                      </a:pPr>
                      <a:r>
                        <a:rPr lang="es-EC" sz="1200">
                          <a:solidFill>
                            <a:srgbClr val="000000"/>
                          </a:solidFill>
                          <a:latin typeface="Arial"/>
                          <a:ea typeface="Times New Roman"/>
                        </a:rPr>
                        <a:t>Fernansánchez</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79809</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90090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721">
                <a:tc>
                  <a:txBody>
                    <a:bodyPr/>
                    <a:lstStyle/>
                    <a:p>
                      <a:pPr algn="ctr">
                        <a:lnSpc>
                          <a:spcPct val="115000"/>
                        </a:lnSpc>
                        <a:spcAft>
                          <a:spcPts val="0"/>
                        </a:spcAft>
                      </a:pPr>
                      <a:r>
                        <a:rPr lang="es-EC" sz="1200">
                          <a:solidFill>
                            <a:srgbClr val="000000"/>
                          </a:solidFill>
                          <a:latin typeface="Arial"/>
                          <a:ea typeface="Times New Roman"/>
                        </a:rPr>
                        <a:t>Caoba</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84480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87594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721">
                <a:tc>
                  <a:txBody>
                    <a:bodyPr/>
                    <a:lstStyle/>
                    <a:p>
                      <a:pPr algn="ctr">
                        <a:lnSpc>
                          <a:spcPct val="115000"/>
                        </a:lnSpc>
                        <a:spcAft>
                          <a:spcPts val="0"/>
                        </a:spcAft>
                      </a:pPr>
                      <a:r>
                        <a:rPr lang="es-EC" sz="1200">
                          <a:solidFill>
                            <a:srgbClr val="000000"/>
                          </a:solidFill>
                          <a:latin typeface="Arial"/>
                          <a:ea typeface="Times New Roman"/>
                        </a:rPr>
                        <a:t>Pituca</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83416</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86866</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721">
                <a:tc>
                  <a:txBody>
                    <a:bodyPr/>
                    <a:lstStyle/>
                    <a:p>
                      <a:pPr algn="ctr">
                        <a:lnSpc>
                          <a:spcPct val="115000"/>
                        </a:lnSpc>
                        <a:spcAft>
                          <a:spcPts val="0"/>
                        </a:spcAft>
                      </a:pPr>
                      <a:r>
                        <a:rPr lang="es-ES" sz="1200" dirty="0">
                          <a:solidFill>
                            <a:srgbClr val="000000"/>
                          </a:solidFill>
                          <a:latin typeface="Arial"/>
                          <a:ea typeface="Times New Roman"/>
                        </a:rPr>
                        <a:t> Mascarey</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70303</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85578</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721">
                <a:tc>
                  <a:txBody>
                    <a:bodyPr/>
                    <a:lstStyle/>
                    <a:p>
                      <a:pPr algn="ctr">
                        <a:lnSpc>
                          <a:spcPct val="115000"/>
                        </a:lnSpc>
                        <a:spcAft>
                          <a:spcPts val="0"/>
                        </a:spcAft>
                      </a:pPr>
                      <a:r>
                        <a:rPr lang="es-EC" sz="1200">
                          <a:solidFill>
                            <a:srgbClr val="000000"/>
                          </a:solidFill>
                          <a:latin typeface="Arial"/>
                          <a:ea typeface="Times New Roman"/>
                        </a:rPr>
                        <a:t>Sande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54732</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70414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721">
                <a:tc>
                  <a:txBody>
                    <a:bodyPr/>
                    <a:lstStyle/>
                    <a:p>
                      <a:pPr algn="ctr">
                        <a:lnSpc>
                          <a:spcPct val="115000"/>
                        </a:lnSpc>
                        <a:spcAft>
                          <a:spcPts val="0"/>
                        </a:spcAft>
                      </a:pPr>
                      <a:r>
                        <a:rPr lang="es-EC" sz="1200">
                          <a:solidFill>
                            <a:srgbClr val="000000"/>
                          </a:solidFill>
                          <a:latin typeface="Arial"/>
                          <a:ea typeface="Times New Roman"/>
                        </a:rPr>
                        <a:t>Colorado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60350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69432</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721">
                <a:tc>
                  <a:txBody>
                    <a:bodyPr/>
                    <a:lstStyle/>
                    <a:p>
                      <a:pPr algn="ctr">
                        <a:lnSpc>
                          <a:spcPct val="115000"/>
                        </a:lnSpc>
                        <a:spcAft>
                          <a:spcPts val="0"/>
                        </a:spcAft>
                      </a:pPr>
                      <a:r>
                        <a:rPr lang="es-EC" sz="1200">
                          <a:solidFill>
                            <a:srgbClr val="000000"/>
                          </a:solidFill>
                          <a:latin typeface="Arial"/>
                          <a:ea typeface="Times New Roman"/>
                        </a:rPr>
                        <a:t>Eucalipto Grandis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49189</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62154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9095">
                <a:tc>
                  <a:txBody>
                    <a:bodyPr/>
                    <a:lstStyle/>
                    <a:p>
                      <a:pPr algn="ctr">
                        <a:lnSpc>
                          <a:spcPct val="115000"/>
                        </a:lnSpc>
                        <a:spcAft>
                          <a:spcPts val="0"/>
                        </a:spcAft>
                      </a:pPr>
                      <a:r>
                        <a:rPr lang="es-EC" sz="1200">
                          <a:solidFill>
                            <a:srgbClr val="000000"/>
                          </a:solidFill>
                          <a:latin typeface="Arial"/>
                          <a:ea typeface="Times New Roman"/>
                        </a:rPr>
                        <a:t>Seique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26304</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27597</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8545" name="Rectangle 1"/>
          <p:cNvSpPr>
            <a:spLocks noChangeArrowheads="1"/>
          </p:cNvSpPr>
          <p:nvPr/>
        </p:nvSpPr>
        <p:spPr bwMode="auto">
          <a:xfrm>
            <a:off x="3077039" y="5970131"/>
            <a:ext cx="2989922" cy="4154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C" sz="1050" b="1" i="1" dirty="0" smtClean="0">
                <a:solidFill>
                  <a:prstClr val="black"/>
                </a:solidFill>
                <a:latin typeface="Arial" pitchFamily="34" charset="0"/>
                <a:ea typeface="Times New Roman" pitchFamily="18" charset="0"/>
                <a:cs typeface="Arial" pitchFamily="34" charset="0"/>
              </a:rPr>
              <a:t>Módulo de elasticidad </a:t>
            </a:r>
            <a:endParaRPr lang="es-ES" sz="10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C" sz="1050" b="1" i="1" dirty="0" smtClean="0">
                <a:solidFill>
                  <a:prstClr val="black"/>
                </a:solidFill>
                <a:latin typeface="Arial" pitchFamily="34" charset="0"/>
                <a:ea typeface="Times New Roman" pitchFamily="18" charset="0"/>
                <a:cs typeface="Arial" pitchFamily="34" charset="0"/>
              </a:rPr>
              <a:t>(Datos tomados de varias tesis de la ESPE) </a:t>
            </a:r>
            <a:endParaRPr lang="es-EC" sz="20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lstStyle/>
          <a:p>
            <a:pPr algn="just">
              <a:lnSpc>
                <a:spcPct val="150000"/>
              </a:lnSpc>
            </a:pPr>
            <a:r>
              <a:rPr lang="es-ES" sz="2000" b="1" i="1" dirty="0" smtClean="0"/>
              <a:t>Modulo de Rigidez o Corte: </a:t>
            </a:r>
            <a:r>
              <a:rPr lang="es-EC" sz="2000" dirty="0" smtClean="0"/>
              <a:t>El modulo de rigidez o modulo de corte indica la resistencia a la deformación de un miembro causada por tensiones tangenciales.</a:t>
            </a:r>
          </a:p>
          <a:p>
            <a:pPr algn="just">
              <a:lnSpc>
                <a:spcPct val="150000"/>
              </a:lnSpc>
              <a:buNone/>
            </a:pPr>
            <a:r>
              <a:rPr lang="en-US" sz="2000" b="1" i="1" dirty="0" smtClean="0"/>
              <a:t>	- </a:t>
            </a:r>
            <a:r>
              <a:rPr lang="es-EC" sz="2000" dirty="0" smtClean="0"/>
              <a:t>Este valor varía entre 1/16 a 1/25 del módulo de elasticidad. </a:t>
            </a:r>
          </a:p>
          <a:p>
            <a:pPr algn="just">
              <a:lnSpc>
                <a:spcPct val="150000"/>
              </a:lnSpc>
            </a:pPr>
            <a:r>
              <a:rPr lang="es-ES" sz="2000" b="1" i="1" dirty="0" smtClean="0"/>
              <a:t>Coeficiente</a:t>
            </a:r>
            <a:r>
              <a:rPr lang="en-US" sz="2000" b="1" i="1" dirty="0" smtClean="0"/>
              <a:t> de Poisson: </a:t>
            </a:r>
            <a:r>
              <a:rPr lang="es-EC" sz="2000" dirty="0" smtClean="0"/>
              <a:t>Cuando un miembro de madera se carga axialmente, la deformación perpendicular a la dirección de la carga es proporcional a la deformación en la dirección paralela de la carga.</a:t>
            </a:r>
          </a:p>
          <a:p>
            <a:pPr algn="just">
              <a:lnSpc>
                <a:spcPct val="150000"/>
              </a:lnSpc>
              <a:buNone/>
            </a:pPr>
            <a:r>
              <a:rPr lang="en-US" sz="2000" b="1" i="1" dirty="0" smtClean="0"/>
              <a:t>	- </a:t>
            </a:r>
            <a:r>
              <a:rPr lang="es-EC" sz="2000" dirty="0" smtClean="0"/>
              <a:t>Generalmente el coeficiente de poisson esta entre 0.325 a 0.40.</a:t>
            </a:r>
            <a:endParaRPr lang="es-ES" sz="2000" dirty="0" smtClean="0"/>
          </a:p>
          <a:p>
            <a:pPr>
              <a:lnSpc>
                <a:spcPct val="150000"/>
              </a:lnSpc>
              <a:buNone/>
            </a:pPr>
            <a:endParaRPr lang="es-ES" sz="2000" b="1" i="1" dirty="0" smtClean="0"/>
          </a:p>
          <a:p>
            <a:pPr>
              <a:buNone/>
            </a:pPr>
            <a:endParaRPr lang="es-ES" sz="2000"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600" dirty="0" smtClean="0"/>
              <a:t>2.8) ENSAYOS EN LA MADERA</a:t>
            </a:r>
            <a:endParaRPr lang="es-EC" sz="3600" dirty="0"/>
          </a:p>
        </p:txBody>
      </p:sp>
      <p:sp>
        <p:nvSpPr>
          <p:cNvPr id="3" name="2 Marcador de contenido"/>
          <p:cNvSpPr>
            <a:spLocks noGrp="1"/>
          </p:cNvSpPr>
          <p:nvPr>
            <p:ph idx="1"/>
          </p:nvPr>
        </p:nvSpPr>
        <p:spPr>
          <a:xfrm>
            <a:off x="395536" y="1268760"/>
            <a:ext cx="8229600" cy="5040560"/>
          </a:xfrm>
        </p:spPr>
        <p:txBody>
          <a:bodyPr/>
          <a:lstStyle/>
          <a:p>
            <a:r>
              <a:rPr lang="en-US" sz="2000" dirty="0" smtClean="0"/>
              <a:t>Los </a:t>
            </a:r>
            <a:r>
              <a:rPr lang="es-ES" sz="2000" dirty="0" smtClean="0"/>
              <a:t>ensayos</a:t>
            </a:r>
            <a:r>
              <a:rPr lang="en-US" sz="2000" dirty="0" smtClean="0"/>
              <a:t> </a:t>
            </a:r>
            <a:r>
              <a:rPr lang="en-US" sz="2000" dirty="0" err="1" smtClean="0"/>
              <a:t>mas</a:t>
            </a:r>
            <a:r>
              <a:rPr lang="en-US" sz="2000" dirty="0" smtClean="0"/>
              <a:t> </a:t>
            </a:r>
            <a:r>
              <a:rPr lang="en-US" sz="2000" dirty="0" err="1" smtClean="0"/>
              <a:t>importantes</a:t>
            </a:r>
            <a:r>
              <a:rPr lang="en-US" sz="2000" dirty="0" smtClean="0"/>
              <a:t> son los </a:t>
            </a:r>
            <a:r>
              <a:rPr lang="en-US" sz="2000" dirty="0" err="1" smtClean="0"/>
              <a:t>siguientes</a:t>
            </a:r>
            <a:r>
              <a:rPr lang="en-US" sz="2000" dirty="0" smtClean="0"/>
              <a:t>:</a:t>
            </a:r>
          </a:p>
          <a:p>
            <a:pPr lvl="0">
              <a:buNone/>
            </a:pPr>
            <a:r>
              <a:rPr lang="es-EC" sz="2000" dirty="0" smtClean="0"/>
              <a:t>	- Método de flexión estática</a:t>
            </a:r>
            <a:endParaRPr lang="es-ES" sz="2000" dirty="0" smtClean="0"/>
          </a:p>
          <a:p>
            <a:pPr lvl="0">
              <a:buNone/>
            </a:pPr>
            <a:r>
              <a:rPr lang="es-EC" sz="2000" dirty="0" smtClean="0"/>
              <a:t>	- Compresión paralela al grano</a:t>
            </a:r>
            <a:endParaRPr lang="es-ES" sz="2000" dirty="0" smtClean="0"/>
          </a:p>
          <a:p>
            <a:pPr lvl="0">
              <a:buNone/>
            </a:pPr>
            <a:r>
              <a:rPr lang="es-EC" sz="2000" dirty="0" smtClean="0"/>
              <a:t>	- Tenacidad</a:t>
            </a:r>
            <a:endParaRPr lang="es-ES" sz="2000" dirty="0" smtClean="0"/>
          </a:p>
          <a:p>
            <a:pPr lvl="0">
              <a:buNone/>
            </a:pPr>
            <a:r>
              <a:rPr lang="es-EC" sz="2000" dirty="0" smtClean="0"/>
              <a:t>	- Compresión perpendicular a la fibra</a:t>
            </a:r>
            <a:endParaRPr lang="es-ES" sz="2000" dirty="0" smtClean="0"/>
          </a:p>
          <a:p>
            <a:pPr lvl="0">
              <a:buNone/>
            </a:pPr>
            <a:r>
              <a:rPr lang="es-EC" sz="2000" dirty="0" smtClean="0"/>
              <a:t>	- Dureza</a:t>
            </a:r>
            <a:endParaRPr lang="es-ES" sz="2000" dirty="0" smtClean="0"/>
          </a:p>
          <a:p>
            <a:pPr lvl="0">
              <a:buNone/>
            </a:pPr>
            <a:r>
              <a:rPr lang="es-EC" sz="2000" dirty="0" smtClean="0"/>
              <a:t>	- Corte paralelo a la fibra</a:t>
            </a:r>
            <a:endParaRPr lang="es-ES" sz="2000" dirty="0" smtClean="0"/>
          </a:p>
          <a:p>
            <a:pPr lvl="0">
              <a:buNone/>
            </a:pPr>
            <a:r>
              <a:rPr lang="es-EC" sz="2000" dirty="0" smtClean="0"/>
              <a:t>	- Clivaje</a:t>
            </a:r>
            <a:endParaRPr lang="es-ES" sz="2000" dirty="0" smtClean="0"/>
          </a:p>
          <a:p>
            <a:pPr lvl="0">
              <a:buNone/>
            </a:pPr>
            <a:r>
              <a:rPr lang="es-EC" sz="2000" dirty="0" smtClean="0"/>
              <a:t>	- Tracción paralela a la fibra</a:t>
            </a:r>
            <a:endParaRPr lang="es-ES" sz="2000" dirty="0" smtClean="0"/>
          </a:p>
          <a:p>
            <a:pPr>
              <a:buNone/>
            </a:pPr>
            <a:r>
              <a:rPr lang="es-EC" sz="2000" dirty="0" smtClean="0"/>
              <a:t>	- Tracción perpendicular a la fibra.</a:t>
            </a:r>
          </a:p>
          <a:p>
            <a:pPr>
              <a:buNone/>
            </a:pPr>
            <a:endParaRPr lang="en-US" sz="2000" dirty="0" smtClean="0"/>
          </a:p>
          <a:p>
            <a:pPr>
              <a:buNone/>
            </a:pPr>
            <a:r>
              <a:rPr lang="es-EC" sz="2000" dirty="0" smtClean="0"/>
              <a:t>Las propiedades mecánicas de la madera son obtenidas a partir de pequeñas piezas de madera “especímenes o probetas”, mediante la norma ASTM D143 con un estado de humedad del 12%</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4680520"/>
          </a:xfrm>
        </p:spPr>
        <p:txBody>
          <a:bodyPr/>
          <a:lstStyle/>
          <a:p>
            <a:pPr algn="just"/>
            <a:r>
              <a:rPr lang="en-US" sz="2000" b="1" dirty="0" smtClean="0"/>
              <a:t>FLEXION ESTATICA. </a:t>
            </a:r>
            <a:r>
              <a:rPr lang="es-EC" sz="2000" dirty="0" smtClean="0"/>
              <a:t>Con este ensayo se determina la resistencia de la viga a una carga puntual, aplicada al centro de la luz. El tamaño de los especímenes es de 50x50x760mm y de 25x25x410.</a:t>
            </a:r>
            <a:endParaRPr lang="es-ES" sz="2000" dirty="0" smtClean="0"/>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p:txBody>
      </p:sp>
      <p:pic>
        <p:nvPicPr>
          <p:cNvPr id="4" name="3 Imagen"/>
          <p:cNvPicPr/>
          <p:nvPr/>
        </p:nvPicPr>
        <p:blipFill>
          <a:blip r:embed="rId3" cstate="print"/>
          <a:srcRect/>
          <a:stretch>
            <a:fillRect/>
          </a:stretch>
        </p:blipFill>
        <p:spPr bwMode="auto">
          <a:xfrm>
            <a:off x="2771800" y="2204864"/>
            <a:ext cx="3600400" cy="3024336"/>
          </a:xfrm>
          <a:prstGeom prst="rect">
            <a:avLst/>
          </a:prstGeom>
          <a:noFill/>
          <a:ln w="9525">
            <a:noFill/>
            <a:miter lim="800000"/>
            <a:headEnd/>
            <a:tailEnd/>
          </a:ln>
        </p:spPr>
      </p:pic>
      <p:sp>
        <p:nvSpPr>
          <p:cNvPr id="116737" name="Rectangle 1"/>
          <p:cNvSpPr>
            <a:spLocks noChangeArrowheads="1"/>
          </p:cNvSpPr>
          <p:nvPr/>
        </p:nvSpPr>
        <p:spPr bwMode="auto">
          <a:xfrm>
            <a:off x="2880671" y="5226968"/>
            <a:ext cx="338265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Ensamble para la prueba de flexión estática</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(Foto tomada de la norma ASTM D143)</a:t>
            </a:r>
            <a:endParaRPr lang="es-EC"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4525963"/>
          </a:xfrm>
        </p:spPr>
        <p:txBody>
          <a:bodyPr/>
          <a:lstStyle/>
          <a:p>
            <a:pPr algn="just"/>
            <a:r>
              <a:rPr lang="en-US" sz="2000" b="1" dirty="0" smtClean="0"/>
              <a:t>COMPRESION PARALELA AL GRANO. </a:t>
            </a:r>
            <a:r>
              <a:rPr lang="es-ES" sz="2000" dirty="0" smtClean="0"/>
              <a:t>Con este ensayo se determina la resistencia de la madera a una carga que es aplicada en dirección paralela al grano o fibra. Los especímenes son de 50x50x200mm  y de 25x25x100. </a:t>
            </a:r>
            <a:endParaRPr lang="es-EC" sz="2000" b="1" dirty="0" smtClean="0"/>
          </a:p>
          <a:p>
            <a:endParaRPr lang="es-EC" dirty="0"/>
          </a:p>
        </p:txBody>
      </p:sp>
      <p:pic>
        <p:nvPicPr>
          <p:cNvPr id="5" name="4 Imagen"/>
          <p:cNvPicPr/>
          <p:nvPr/>
        </p:nvPicPr>
        <p:blipFill>
          <a:blip r:embed="rId3" cstate="print"/>
          <a:srcRect t="11611" b="6434"/>
          <a:stretch>
            <a:fillRect/>
          </a:stretch>
        </p:blipFill>
        <p:spPr bwMode="auto">
          <a:xfrm>
            <a:off x="2915816" y="2276872"/>
            <a:ext cx="3384376" cy="2952328"/>
          </a:xfrm>
          <a:prstGeom prst="rect">
            <a:avLst/>
          </a:prstGeom>
          <a:noFill/>
          <a:ln w="9525">
            <a:noFill/>
            <a:miter lim="800000"/>
            <a:headEnd/>
            <a:tailEnd/>
          </a:ln>
        </p:spPr>
      </p:pic>
      <p:sp>
        <p:nvSpPr>
          <p:cNvPr id="115713" name="Rectangle 1"/>
          <p:cNvSpPr>
            <a:spLocks noChangeArrowheads="1"/>
          </p:cNvSpPr>
          <p:nvPr/>
        </p:nvSpPr>
        <p:spPr bwMode="auto">
          <a:xfrm>
            <a:off x="2350077" y="5298977"/>
            <a:ext cx="444384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Ensamble para la prueba de compresión paralela a la fibra</a:t>
            </a:r>
            <a:endParaRPr lang="es-ES" sz="11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(Foto tomada de la norma ASTM D143)</a:t>
            </a:r>
            <a:endParaRPr lang="es-EC" sz="28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lstStyle/>
          <a:p>
            <a:pPr algn="just"/>
            <a:r>
              <a:rPr lang="en-US" sz="2000" b="1" dirty="0" smtClean="0"/>
              <a:t>COMPRESION PERPENDICULAR AL GRANO</a:t>
            </a:r>
            <a:r>
              <a:rPr lang="en-US" dirty="0" smtClean="0"/>
              <a:t>. </a:t>
            </a:r>
            <a:r>
              <a:rPr lang="es-EC" sz="2000" dirty="0" smtClean="0"/>
              <a:t>Esta prueba se realiza para determinar la capacidad de la madera ante la acción de una carga de compresión en el plano radial. El tamaño de los especies es de 50x50x150mm.</a:t>
            </a:r>
            <a:endParaRPr lang="es-ES" sz="2000" dirty="0" smtClean="0"/>
          </a:p>
          <a:p>
            <a:endParaRPr lang="es-EC" dirty="0"/>
          </a:p>
        </p:txBody>
      </p:sp>
      <p:pic>
        <p:nvPicPr>
          <p:cNvPr id="4" name="3 Imagen"/>
          <p:cNvPicPr/>
          <p:nvPr/>
        </p:nvPicPr>
        <p:blipFill>
          <a:blip r:embed="rId3" cstate="print"/>
          <a:srcRect t="14663" b="15089"/>
          <a:stretch>
            <a:fillRect/>
          </a:stretch>
        </p:blipFill>
        <p:spPr bwMode="auto">
          <a:xfrm>
            <a:off x="2699793" y="2214357"/>
            <a:ext cx="4320480" cy="3374883"/>
          </a:xfrm>
          <a:prstGeom prst="rect">
            <a:avLst/>
          </a:prstGeom>
          <a:noFill/>
          <a:ln w="9525">
            <a:noFill/>
            <a:miter lim="800000"/>
            <a:headEnd/>
            <a:tailEnd/>
          </a:ln>
        </p:spPr>
      </p:pic>
      <p:sp>
        <p:nvSpPr>
          <p:cNvPr id="114689" name="Rectangle 1"/>
          <p:cNvSpPr>
            <a:spLocks noChangeArrowheads="1"/>
          </p:cNvSpPr>
          <p:nvPr/>
        </p:nvSpPr>
        <p:spPr bwMode="auto">
          <a:xfrm>
            <a:off x="2284193" y="5573852"/>
            <a:ext cx="489749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Ensamble para el ensayo de compresión perpendicular a la fibra</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(Foto tomada de la norma ASTM D143)</a:t>
            </a:r>
            <a:endParaRPr lang="es-EC"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9"/>
            <a:ext cx="8229600" cy="1224136"/>
          </a:xfrm>
        </p:spPr>
        <p:txBody>
          <a:bodyPr/>
          <a:lstStyle/>
          <a:p>
            <a:pPr algn="just"/>
            <a:r>
              <a:rPr lang="en-US" sz="2000" b="1" dirty="0" smtClean="0"/>
              <a:t>DUREZA. </a:t>
            </a:r>
            <a:r>
              <a:rPr lang="es-EC" sz="2000" dirty="0" smtClean="0"/>
              <a:t>Esta prueba se utiliza para determinar la capacidad resistente de la madera a la penetración. El tamaño de los especímenes debe ser de 50x50x150mm</a:t>
            </a:r>
            <a:endParaRPr lang="es-EC" sz="2000" b="1" dirty="0"/>
          </a:p>
        </p:txBody>
      </p:sp>
      <p:pic>
        <p:nvPicPr>
          <p:cNvPr id="4" name="3 Imagen"/>
          <p:cNvPicPr/>
          <p:nvPr/>
        </p:nvPicPr>
        <p:blipFill>
          <a:blip r:embed="rId3" cstate="print"/>
          <a:srcRect t="5483" b="1839"/>
          <a:stretch>
            <a:fillRect/>
          </a:stretch>
        </p:blipFill>
        <p:spPr bwMode="auto">
          <a:xfrm>
            <a:off x="2843808" y="1844824"/>
            <a:ext cx="3240359" cy="2786191"/>
          </a:xfrm>
          <a:prstGeom prst="rect">
            <a:avLst/>
          </a:prstGeom>
          <a:noFill/>
          <a:ln w="9525">
            <a:noFill/>
            <a:miter lim="800000"/>
            <a:headEnd/>
            <a:tailEnd/>
          </a:ln>
        </p:spPr>
      </p:pic>
      <p:sp>
        <p:nvSpPr>
          <p:cNvPr id="113665" name="Rectangle 1"/>
          <p:cNvSpPr>
            <a:spLocks noChangeArrowheads="1"/>
          </p:cNvSpPr>
          <p:nvPr/>
        </p:nvSpPr>
        <p:spPr bwMode="auto">
          <a:xfrm>
            <a:off x="3006956" y="4578896"/>
            <a:ext cx="313008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S" sz="1200" b="1" i="1" dirty="0" smtClean="0">
                <a:solidFill>
                  <a:prstClr val="black"/>
                </a:solidFill>
                <a:latin typeface="Arial" pitchFamily="34" charset="0"/>
                <a:ea typeface="Times New Roman" pitchFamily="18" charset="0"/>
                <a:cs typeface="Arial" pitchFamily="34" charset="0"/>
              </a:rPr>
              <a:t>Esquema del ensayo de dureza</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(Figura tomada de la norma ASTM D143</a:t>
            </a:r>
            <a:r>
              <a:rPr lang="es-EC" sz="1000" b="1" i="1" dirty="0" smtClean="0">
                <a:solidFill>
                  <a:prstClr val="black"/>
                </a:solidFill>
                <a:latin typeface="Arial" pitchFamily="34" charset="0"/>
                <a:ea typeface="Times New Roman" pitchFamily="18" charset="0"/>
                <a:cs typeface="Arial" pitchFamily="34" charset="0"/>
              </a:rPr>
              <a:t>)</a:t>
            </a:r>
            <a:endParaRPr lang="es-EC"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3"/>
            <a:ext cx="8229600" cy="1512168"/>
          </a:xfrm>
        </p:spPr>
        <p:txBody>
          <a:bodyPr/>
          <a:lstStyle/>
          <a:p>
            <a:pPr algn="just"/>
            <a:r>
              <a:rPr lang="es-ES" sz="2000" b="1" dirty="0" smtClean="0"/>
              <a:t>CORTE PARALELO A LA FIBRA. </a:t>
            </a:r>
            <a:r>
              <a:rPr lang="es-ES" sz="2000" dirty="0" smtClean="0"/>
              <a:t>Este ensayo se realiza para determinar la resistencia de la madera al desplazamiento de dos partes del mismo espécimen. Las dimensiones del espécimen son irregulares y se muestran en la Fig. </a:t>
            </a:r>
          </a:p>
          <a:p>
            <a:pPr>
              <a:buNone/>
            </a:pPr>
            <a:endParaRPr lang="es-EC" sz="2000" dirty="0"/>
          </a:p>
        </p:txBody>
      </p:sp>
      <p:pic>
        <p:nvPicPr>
          <p:cNvPr id="4" name="3 Imagen"/>
          <p:cNvPicPr/>
          <p:nvPr/>
        </p:nvPicPr>
        <p:blipFill>
          <a:blip r:embed="rId3" cstate="print"/>
          <a:srcRect t="7668" b="3834"/>
          <a:stretch>
            <a:fillRect/>
          </a:stretch>
        </p:blipFill>
        <p:spPr bwMode="auto">
          <a:xfrm>
            <a:off x="1259632" y="1916832"/>
            <a:ext cx="3312367" cy="2678399"/>
          </a:xfrm>
          <a:prstGeom prst="rect">
            <a:avLst/>
          </a:prstGeom>
          <a:noFill/>
          <a:ln w="9525">
            <a:noFill/>
            <a:miter lim="800000"/>
            <a:headEnd/>
            <a:tailEnd/>
          </a:ln>
        </p:spPr>
      </p:pic>
      <p:sp>
        <p:nvSpPr>
          <p:cNvPr id="5" name="4 Rectángulo"/>
          <p:cNvSpPr/>
          <p:nvPr/>
        </p:nvSpPr>
        <p:spPr>
          <a:xfrm>
            <a:off x="611560" y="4581128"/>
            <a:ext cx="4572000" cy="461665"/>
          </a:xfrm>
          <a:prstGeom prst="rect">
            <a:avLst/>
          </a:prstGeom>
        </p:spPr>
        <p:txBody>
          <a:bodyPr>
            <a:spAutoFit/>
          </a:bodyPr>
          <a:lstStyle/>
          <a:p>
            <a:pPr algn="ctr"/>
            <a:r>
              <a:rPr lang="es-ES" sz="1200" b="1" i="1" dirty="0" smtClean="0">
                <a:solidFill>
                  <a:prstClr val="black"/>
                </a:solidFill>
              </a:rPr>
              <a:t>Dimensiones (mm) del espécimen para el ensayo a corte paralelo a las fibras</a:t>
            </a:r>
            <a:endParaRPr lang="es-EC" sz="1200" dirty="0">
              <a:solidFill>
                <a:prstClr val="black"/>
              </a:solidFill>
            </a:endParaRPr>
          </a:p>
        </p:txBody>
      </p:sp>
      <p:pic>
        <p:nvPicPr>
          <p:cNvPr id="6" name="5 Imagen"/>
          <p:cNvPicPr/>
          <p:nvPr/>
        </p:nvPicPr>
        <p:blipFill>
          <a:blip r:embed="rId4" cstate="print"/>
          <a:srcRect/>
          <a:stretch>
            <a:fillRect/>
          </a:stretch>
        </p:blipFill>
        <p:spPr bwMode="auto">
          <a:xfrm>
            <a:off x="5652120" y="2780928"/>
            <a:ext cx="2412651" cy="2778970"/>
          </a:xfrm>
          <a:prstGeom prst="rect">
            <a:avLst/>
          </a:prstGeom>
          <a:noFill/>
          <a:ln w="9525">
            <a:noFill/>
            <a:miter lim="800000"/>
            <a:headEnd/>
            <a:tailEnd/>
          </a:ln>
        </p:spPr>
      </p:pic>
      <p:sp>
        <p:nvSpPr>
          <p:cNvPr id="123905" name="Rectangle 1"/>
          <p:cNvSpPr>
            <a:spLocks noChangeArrowheads="1"/>
          </p:cNvSpPr>
          <p:nvPr/>
        </p:nvSpPr>
        <p:spPr bwMode="auto">
          <a:xfrm>
            <a:off x="4041321" y="5661248"/>
            <a:ext cx="510267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Detalle del aditamento para el ensayo de  corte paralelo a la fibra</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(Foto tomada de la norma ASTM D143)</a:t>
            </a:r>
            <a:endParaRPr lang="es-EC"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lstStyle/>
          <a:p>
            <a:pPr algn="just"/>
            <a:r>
              <a:rPr lang="es-EC" sz="2000" b="1" dirty="0" smtClean="0"/>
              <a:t>Tracción paralela a la fibra. </a:t>
            </a:r>
            <a:r>
              <a:rPr lang="es-EC" sz="2000" dirty="0" smtClean="0"/>
              <a:t>Se utiliza esta prueba para definir la resistencia máxima a la tracción de un espécimen de secciones determinadas. Las dimensiones de las probetas se muestran en la </a:t>
            </a:r>
            <a:r>
              <a:rPr lang="es-EC" sz="2000" dirty="0" err="1" smtClean="0"/>
              <a:t>Fig</a:t>
            </a:r>
            <a:endParaRPr lang="es-EC" sz="2000" dirty="0"/>
          </a:p>
        </p:txBody>
      </p:sp>
      <p:pic>
        <p:nvPicPr>
          <p:cNvPr id="5" name="4 Imagen"/>
          <p:cNvPicPr/>
          <p:nvPr/>
        </p:nvPicPr>
        <p:blipFill>
          <a:blip r:embed="rId3" cstate="print"/>
          <a:srcRect t="4393" r="8403" b="3876"/>
          <a:stretch>
            <a:fillRect/>
          </a:stretch>
        </p:blipFill>
        <p:spPr bwMode="auto">
          <a:xfrm>
            <a:off x="827584" y="1844824"/>
            <a:ext cx="3588308" cy="3016049"/>
          </a:xfrm>
          <a:prstGeom prst="rect">
            <a:avLst/>
          </a:prstGeom>
          <a:noFill/>
          <a:ln w="9525">
            <a:noFill/>
            <a:miter lim="800000"/>
            <a:headEnd/>
            <a:tailEnd/>
          </a:ln>
        </p:spPr>
      </p:pic>
      <p:sp>
        <p:nvSpPr>
          <p:cNvPr id="6" name="5 Rectángulo"/>
          <p:cNvSpPr/>
          <p:nvPr/>
        </p:nvSpPr>
        <p:spPr>
          <a:xfrm>
            <a:off x="323528" y="5013176"/>
            <a:ext cx="4572000" cy="461665"/>
          </a:xfrm>
          <a:prstGeom prst="rect">
            <a:avLst/>
          </a:prstGeom>
        </p:spPr>
        <p:txBody>
          <a:bodyPr>
            <a:spAutoFit/>
          </a:bodyPr>
          <a:lstStyle/>
          <a:p>
            <a:pPr algn="ctr"/>
            <a:r>
              <a:rPr lang="es-ES" sz="1200" b="1" i="1" dirty="0" smtClean="0">
                <a:solidFill>
                  <a:prstClr val="black"/>
                </a:solidFill>
              </a:rPr>
              <a:t>Dimensiones (mm) del espécimen para el ensayo de tracción paralela a la fibra </a:t>
            </a:r>
            <a:endParaRPr lang="es-EC" sz="1200" dirty="0">
              <a:solidFill>
                <a:prstClr val="black"/>
              </a:solidFill>
            </a:endParaRPr>
          </a:p>
        </p:txBody>
      </p:sp>
      <p:pic>
        <p:nvPicPr>
          <p:cNvPr id="7" name="6 Imagen"/>
          <p:cNvPicPr/>
          <p:nvPr/>
        </p:nvPicPr>
        <p:blipFill>
          <a:blip r:embed="rId4" cstate="print"/>
          <a:srcRect t="6513"/>
          <a:stretch>
            <a:fillRect/>
          </a:stretch>
        </p:blipFill>
        <p:spPr bwMode="auto">
          <a:xfrm>
            <a:off x="5724128" y="2420888"/>
            <a:ext cx="1128366" cy="3486778"/>
          </a:xfrm>
          <a:prstGeom prst="rect">
            <a:avLst/>
          </a:prstGeom>
          <a:noFill/>
          <a:ln w="9525">
            <a:noFill/>
            <a:miter lim="800000"/>
            <a:headEnd/>
            <a:tailEnd/>
          </a:ln>
        </p:spPr>
      </p:pic>
      <p:sp>
        <p:nvSpPr>
          <p:cNvPr id="122881" name="Rectangle 1"/>
          <p:cNvSpPr>
            <a:spLocks noChangeArrowheads="1"/>
          </p:cNvSpPr>
          <p:nvPr/>
        </p:nvSpPr>
        <p:spPr bwMode="auto">
          <a:xfrm>
            <a:off x="3347864" y="5949280"/>
            <a:ext cx="561662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Detalle del ensamble para el ensayo de tracción paralela a la fibra</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(Foto tomada de la norma ASTM D143)</a:t>
            </a:r>
            <a:endParaRPr lang="es-EC"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7"/>
            <a:ext cx="8229600" cy="1152128"/>
          </a:xfrm>
        </p:spPr>
        <p:txBody>
          <a:bodyPr/>
          <a:lstStyle/>
          <a:p>
            <a:pPr algn="just"/>
            <a:r>
              <a:rPr lang="es-EC" sz="2000" b="1" dirty="0" smtClean="0"/>
              <a:t>Tracción perpendicular a la fibra. </a:t>
            </a:r>
            <a:r>
              <a:rPr lang="es-EC" sz="2000" dirty="0" smtClean="0"/>
              <a:t>Se utiliza esta prueba para definir la resistencia máxima a la tracción de un espécimen de secciones determinadas. Las dimensiones de las probetas se muestran en la </a:t>
            </a:r>
            <a:r>
              <a:rPr lang="es-EC" sz="2000" dirty="0" err="1" smtClean="0"/>
              <a:t>Fig</a:t>
            </a:r>
            <a:endParaRPr lang="es-EC" sz="2000" dirty="0"/>
          </a:p>
        </p:txBody>
      </p:sp>
      <p:pic>
        <p:nvPicPr>
          <p:cNvPr id="4" name="3 Imagen"/>
          <p:cNvPicPr/>
          <p:nvPr/>
        </p:nvPicPr>
        <p:blipFill>
          <a:blip r:embed="rId3" cstate="print"/>
          <a:srcRect l="13942" t="8442" r="9097" b="3680"/>
          <a:stretch>
            <a:fillRect/>
          </a:stretch>
        </p:blipFill>
        <p:spPr bwMode="auto">
          <a:xfrm>
            <a:off x="1115616" y="1916832"/>
            <a:ext cx="2448272" cy="2592288"/>
          </a:xfrm>
          <a:prstGeom prst="rect">
            <a:avLst/>
          </a:prstGeom>
          <a:noFill/>
          <a:ln w="9525">
            <a:noFill/>
            <a:miter lim="800000"/>
            <a:headEnd/>
            <a:tailEnd/>
          </a:ln>
        </p:spPr>
      </p:pic>
      <p:sp>
        <p:nvSpPr>
          <p:cNvPr id="5" name="4 Rectángulo"/>
          <p:cNvSpPr/>
          <p:nvPr/>
        </p:nvSpPr>
        <p:spPr>
          <a:xfrm>
            <a:off x="179512" y="4581128"/>
            <a:ext cx="4572000" cy="461665"/>
          </a:xfrm>
          <a:prstGeom prst="rect">
            <a:avLst/>
          </a:prstGeom>
        </p:spPr>
        <p:txBody>
          <a:bodyPr>
            <a:spAutoFit/>
          </a:bodyPr>
          <a:lstStyle/>
          <a:p>
            <a:pPr algn="ctr"/>
            <a:r>
              <a:rPr lang="es-ES" sz="1200" b="1" i="1" dirty="0" smtClean="0">
                <a:solidFill>
                  <a:prstClr val="black"/>
                </a:solidFill>
              </a:rPr>
              <a:t>Dimensiones (mm) del espécimen para el ensayo de tracción perpendicular a la fibra</a:t>
            </a:r>
            <a:endParaRPr lang="es-EC" sz="1200" dirty="0">
              <a:solidFill>
                <a:prstClr val="black"/>
              </a:solidFill>
            </a:endParaRPr>
          </a:p>
        </p:txBody>
      </p:sp>
      <p:pic>
        <p:nvPicPr>
          <p:cNvPr id="6" name="5 Imagen"/>
          <p:cNvPicPr/>
          <p:nvPr/>
        </p:nvPicPr>
        <p:blipFill>
          <a:blip r:embed="rId4" cstate="print"/>
          <a:srcRect t="2985"/>
          <a:stretch>
            <a:fillRect/>
          </a:stretch>
        </p:blipFill>
        <p:spPr bwMode="auto">
          <a:xfrm>
            <a:off x="5796136" y="2564904"/>
            <a:ext cx="1397768" cy="2874950"/>
          </a:xfrm>
          <a:prstGeom prst="rect">
            <a:avLst/>
          </a:prstGeom>
          <a:noFill/>
          <a:ln w="9525">
            <a:noFill/>
            <a:miter lim="800000"/>
            <a:headEnd/>
            <a:tailEnd/>
          </a:ln>
        </p:spPr>
      </p:pic>
      <p:sp>
        <p:nvSpPr>
          <p:cNvPr id="121857" name="Rectangle 1"/>
          <p:cNvSpPr>
            <a:spLocks noChangeArrowheads="1"/>
          </p:cNvSpPr>
          <p:nvPr/>
        </p:nvSpPr>
        <p:spPr bwMode="auto">
          <a:xfrm>
            <a:off x="3347864" y="5515000"/>
            <a:ext cx="63356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Detalle del ensamble para el ensayo de tracción perpendicular a la fibra</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(Foto tomada de la norma ASTM D143)</a:t>
            </a:r>
            <a:endParaRPr lang="es-EC"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996952"/>
            <a:ext cx="8229600" cy="1143000"/>
          </a:xfrm>
        </p:spPr>
        <p:txBody>
          <a:bodyPr/>
          <a:lstStyle/>
          <a:p>
            <a:r>
              <a:rPr lang="es-EC" dirty="0" smtClean="0"/>
              <a:t>1</a:t>
            </a:r>
            <a:r>
              <a:rPr lang="en-US" dirty="0" smtClean="0"/>
              <a:t>) GENERALIDADES.</a:t>
            </a: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600" dirty="0" smtClean="0"/>
              <a:t>2.9) PROPIEDADES MECANICAS.</a:t>
            </a:r>
            <a:endParaRPr lang="es-EC" sz="3600" dirty="0"/>
          </a:p>
        </p:txBody>
      </p:sp>
      <p:sp>
        <p:nvSpPr>
          <p:cNvPr id="3" name="2 Marcador de contenido"/>
          <p:cNvSpPr>
            <a:spLocks noGrp="1"/>
          </p:cNvSpPr>
          <p:nvPr>
            <p:ph idx="1"/>
          </p:nvPr>
        </p:nvSpPr>
        <p:spPr>
          <a:xfrm>
            <a:off x="457200" y="1412777"/>
            <a:ext cx="8229600" cy="1368152"/>
          </a:xfrm>
        </p:spPr>
        <p:txBody>
          <a:bodyPr/>
          <a:lstStyle/>
          <a:p>
            <a:pPr algn="just"/>
            <a:r>
              <a:rPr lang="es-EC" sz="2000" dirty="0" smtClean="0"/>
              <a:t>Los esfuerzos admisibles que se presentan a continuación son los determinados con un contenido de humedad del 30% y de esta manera se asume la condición mas desfavorable.</a:t>
            </a:r>
          </a:p>
          <a:p>
            <a:pPr algn="just"/>
            <a:endParaRPr lang="en-US" sz="2000" dirty="0" smtClean="0"/>
          </a:p>
          <a:p>
            <a:pPr algn="just"/>
            <a:r>
              <a:rPr lang="en-US" sz="2000" b="1" dirty="0" smtClean="0"/>
              <a:t>GRUPOS DE MADERAS ESTRUCTURALES.</a:t>
            </a:r>
          </a:p>
          <a:p>
            <a:pPr algn="just">
              <a:buNone/>
            </a:pPr>
            <a:r>
              <a:rPr lang="es-EC" sz="2000" dirty="0" smtClean="0"/>
              <a:t>	</a:t>
            </a:r>
            <a:endParaRPr lang="es-ES" sz="2000" dirty="0" smtClean="0"/>
          </a:p>
          <a:p>
            <a:pPr algn="just">
              <a:buNone/>
            </a:pPr>
            <a:endParaRPr lang="es-EC" sz="2000" dirty="0"/>
          </a:p>
        </p:txBody>
      </p:sp>
      <p:graphicFrame>
        <p:nvGraphicFramePr>
          <p:cNvPr id="4" name="3 Tabla"/>
          <p:cNvGraphicFramePr>
            <a:graphicFrameLocks noGrp="1"/>
          </p:cNvGraphicFramePr>
          <p:nvPr/>
        </p:nvGraphicFramePr>
        <p:xfrm>
          <a:off x="3059832" y="3356992"/>
          <a:ext cx="2880320" cy="2602258"/>
        </p:xfrm>
        <a:graphic>
          <a:graphicData uri="http://schemas.openxmlformats.org/drawingml/2006/table">
            <a:tbl>
              <a:tblPr/>
              <a:tblGrid>
                <a:gridCol w="960107"/>
                <a:gridCol w="1920213"/>
              </a:tblGrid>
              <a:tr h="389489">
                <a:tc>
                  <a:txBody>
                    <a:bodyPr/>
                    <a:lstStyle/>
                    <a:p>
                      <a:pPr algn="ctr">
                        <a:lnSpc>
                          <a:spcPct val="115000"/>
                        </a:lnSpc>
                        <a:spcAft>
                          <a:spcPts val="0"/>
                        </a:spcAft>
                      </a:pPr>
                      <a:r>
                        <a:rPr lang="es-EC" sz="1400" b="1">
                          <a:solidFill>
                            <a:srgbClr val="000000"/>
                          </a:solidFill>
                          <a:latin typeface="Arial"/>
                          <a:ea typeface="Times New Roman"/>
                        </a:rPr>
                        <a:t>Grupo</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400" b="1" dirty="0">
                          <a:solidFill>
                            <a:srgbClr val="000000"/>
                          </a:solidFill>
                          <a:latin typeface="Arial"/>
                          <a:ea typeface="Times New Roman"/>
                        </a:rPr>
                        <a:t>Nombre común</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194745">
                <a:tc rowSpan="2">
                  <a:txBody>
                    <a:bodyPr/>
                    <a:lstStyle/>
                    <a:p>
                      <a:pPr algn="ctr">
                        <a:lnSpc>
                          <a:spcPct val="115000"/>
                        </a:lnSpc>
                        <a:spcAft>
                          <a:spcPts val="0"/>
                        </a:spcAft>
                      </a:pPr>
                      <a:r>
                        <a:rPr lang="es-EC" sz="1400" dirty="0">
                          <a:solidFill>
                            <a:srgbClr val="000000"/>
                          </a:solidFill>
                          <a:latin typeface="Arial"/>
                          <a:ea typeface="Times New Roman"/>
                        </a:rPr>
                        <a:t>A</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a:solidFill>
                            <a:srgbClr val="000000"/>
                          </a:solidFill>
                          <a:latin typeface="Arial"/>
                          <a:ea typeface="Times New Roman"/>
                        </a:rPr>
                        <a:t>Caimitillo</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9862">
                <a:tc vMerge="1">
                  <a:txBody>
                    <a:bodyPr/>
                    <a:lstStyle/>
                    <a:p>
                      <a:endParaRPr lang="es-EC"/>
                    </a:p>
                  </a:txBody>
                  <a:tcPr/>
                </a:tc>
                <a:tc>
                  <a:txBody>
                    <a:bodyPr/>
                    <a:lstStyle/>
                    <a:p>
                      <a:pPr>
                        <a:lnSpc>
                          <a:spcPct val="115000"/>
                        </a:lnSpc>
                        <a:spcAft>
                          <a:spcPts val="0"/>
                        </a:spcAft>
                      </a:pPr>
                      <a:r>
                        <a:rPr lang="es-EC" sz="1200">
                          <a:solidFill>
                            <a:srgbClr val="000000"/>
                          </a:solidFill>
                          <a:latin typeface="Arial"/>
                          <a:ea typeface="Times New Roman"/>
                        </a:rPr>
                        <a:t>Guayacán Pechice </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4745">
                <a:tc rowSpan="5">
                  <a:txBody>
                    <a:bodyPr/>
                    <a:lstStyle/>
                    <a:p>
                      <a:pPr algn="ctr">
                        <a:lnSpc>
                          <a:spcPct val="115000"/>
                        </a:lnSpc>
                        <a:spcAft>
                          <a:spcPts val="0"/>
                        </a:spcAft>
                      </a:pPr>
                      <a:r>
                        <a:rPr lang="es-EC" sz="1200" dirty="0">
                          <a:solidFill>
                            <a:srgbClr val="000000"/>
                          </a:solidFill>
                          <a:latin typeface="Arial"/>
                          <a:ea typeface="Times New Roman"/>
                        </a:rPr>
                        <a:t>B</a:t>
                      </a:r>
                      <a:endParaRPr lang="es-ES"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a:solidFill>
                            <a:srgbClr val="000000"/>
                          </a:solidFill>
                          <a:latin typeface="Arial"/>
                          <a:ea typeface="Times New Roman"/>
                        </a:rPr>
                        <a:t>Chanul</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4745">
                <a:tc vMerge="1">
                  <a:txBody>
                    <a:bodyPr/>
                    <a:lstStyle/>
                    <a:p>
                      <a:endParaRPr lang="es-EC"/>
                    </a:p>
                  </a:txBody>
                  <a:tcPr/>
                </a:tc>
                <a:tc>
                  <a:txBody>
                    <a:bodyPr/>
                    <a:lstStyle/>
                    <a:p>
                      <a:pPr>
                        <a:lnSpc>
                          <a:spcPct val="115000"/>
                        </a:lnSpc>
                        <a:spcAft>
                          <a:spcPts val="0"/>
                        </a:spcAft>
                      </a:pPr>
                      <a:r>
                        <a:rPr lang="es-EC" sz="1200" dirty="0">
                          <a:solidFill>
                            <a:srgbClr val="000000"/>
                          </a:solidFill>
                          <a:latin typeface="Arial"/>
                          <a:ea typeface="Times New Roman"/>
                        </a:rPr>
                        <a:t>Moral fino</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4745">
                <a:tc vMerge="1">
                  <a:txBody>
                    <a:bodyPr/>
                    <a:lstStyle/>
                    <a:p>
                      <a:endParaRPr lang="es-EC"/>
                    </a:p>
                  </a:txBody>
                  <a:tcPr/>
                </a:tc>
                <a:tc>
                  <a:txBody>
                    <a:bodyPr/>
                    <a:lstStyle/>
                    <a:p>
                      <a:pPr>
                        <a:lnSpc>
                          <a:spcPct val="115000"/>
                        </a:lnSpc>
                        <a:spcAft>
                          <a:spcPts val="0"/>
                        </a:spcAft>
                      </a:pPr>
                      <a:r>
                        <a:rPr lang="es-EC" sz="1200" dirty="0">
                          <a:solidFill>
                            <a:srgbClr val="000000"/>
                          </a:solidFill>
                          <a:latin typeface="Arial"/>
                          <a:ea typeface="Times New Roman"/>
                        </a:rPr>
                        <a:t>Pituca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4745">
                <a:tc vMerge="1">
                  <a:txBody>
                    <a:bodyPr/>
                    <a:lstStyle/>
                    <a:p>
                      <a:endParaRPr lang="es-EC"/>
                    </a:p>
                  </a:txBody>
                  <a:tcPr/>
                </a:tc>
                <a:tc>
                  <a:txBody>
                    <a:bodyPr/>
                    <a:lstStyle/>
                    <a:p>
                      <a:pPr>
                        <a:lnSpc>
                          <a:spcPct val="115000"/>
                        </a:lnSpc>
                        <a:spcAft>
                          <a:spcPts val="0"/>
                        </a:spcAft>
                      </a:pPr>
                      <a:r>
                        <a:rPr lang="es-EC" sz="1200" dirty="0">
                          <a:solidFill>
                            <a:srgbClr val="000000"/>
                          </a:solidFill>
                          <a:latin typeface="Arial"/>
                          <a:ea typeface="Times New Roman"/>
                        </a:rPr>
                        <a:t>Eucalipto</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4745">
                <a:tc vMerge="1">
                  <a:txBody>
                    <a:bodyPr/>
                    <a:lstStyle/>
                    <a:p>
                      <a:endParaRPr lang="es-EC"/>
                    </a:p>
                  </a:txBody>
                  <a:tcPr/>
                </a:tc>
                <a:tc>
                  <a:txBody>
                    <a:bodyPr/>
                    <a:lstStyle/>
                    <a:p>
                      <a:pPr>
                        <a:lnSpc>
                          <a:spcPct val="115000"/>
                        </a:lnSpc>
                        <a:spcAft>
                          <a:spcPts val="0"/>
                        </a:spcAft>
                      </a:pPr>
                      <a:r>
                        <a:rPr lang="es-EC" sz="1200" dirty="0">
                          <a:solidFill>
                            <a:srgbClr val="000000"/>
                          </a:solidFill>
                          <a:latin typeface="Arial"/>
                          <a:ea typeface="Times New Roman"/>
                        </a:rPr>
                        <a:t>Colorado</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0411">
                <a:tc rowSpan="3">
                  <a:txBody>
                    <a:bodyPr/>
                    <a:lstStyle/>
                    <a:p>
                      <a:pPr algn="ctr">
                        <a:lnSpc>
                          <a:spcPct val="115000"/>
                        </a:lnSpc>
                        <a:spcAft>
                          <a:spcPts val="0"/>
                        </a:spcAft>
                      </a:pPr>
                      <a:r>
                        <a:rPr lang="es-EC" sz="1200">
                          <a:solidFill>
                            <a:srgbClr val="000000"/>
                          </a:solidFill>
                          <a:latin typeface="Arial"/>
                          <a:ea typeface="Times New Roman"/>
                        </a:rPr>
                        <a:t>C</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a:solidFill>
                            <a:srgbClr val="000000"/>
                          </a:solidFill>
                          <a:latin typeface="Arial"/>
                          <a:ea typeface="Times New Roman"/>
                        </a:rPr>
                        <a:t>Fernansánchez</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4745">
                <a:tc vMerge="1">
                  <a:txBody>
                    <a:bodyPr/>
                    <a:lstStyle/>
                    <a:p>
                      <a:endParaRPr lang="es-EC"/>
                    </a:p>
                  </a:txBody>
                  <a:tcPr/>
                </a:tc>
                <a:tc>
                  <a:txBody>
                    <a:bodyPr/>
                    <a:lstStyle/>
                    <a:p>
                      <a:pPr>
                        <a:lnSpc>
                          <a:spcPct val="115000"/>
                        </a:lnSpc>
                        <a:spcAft>
                          <a:spcPts val="0"/>
                        </a:spcAft>
                      </a:pPr>
                      <a:r>
                        <a:rPr lang="es-EC" sz="1200" dirty="0">
                          <a:solidFill>
                            <a:srgbClr val="000000"/>
                          </a:solidFill>
                          <a:latin typeface="Arial"/>
                          <a:ea typeface="Times New Roman"/>
                        </a:rPr>
                        <a:t>Mascarey</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4623">
                <a:tc vMerge="1">
                  <a:txBody>
                    <a:bodyPr/>
                    <a:lstStyle/>
                    <a:p>
                      <a:endParaRPr lang="es-EC"/>
                    </a:p>
                  </a:txBody>
                  <a:tcPr/>
                </a:tc>
                <a:tc>
                  <a:txBody>
                    <a:bodyPr/>
                    <a:lstStyle/>
                    <a:p>
                      <a:pPr>
                        <a:lnSpc>
                          <a:spcPct val="115000"/>
                        </a:lnSpc>
                        <a:spcAft>
                          <a:spcPts val="0"/>
                        </a:spcAft>
                      </a:pPr>
                      <a:r>
                        <a:rPr lang="es-EC" sz="1200" dirty="0">
                          <a:solidFill>
                            <a:srgbClr val="000000"/>
                          </a:solidFill>
                          <a:latin typeface="Arial"/>
                          <a:ea typeface="Times New Roman"/>
                        </a:rPr>
                        <a:t>Sande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20833" name="Rectangle 1"/>
          <p:cNvSpPr>
            <a:spLocks noChangeArrowheads="1"/>
          </p:cNvSpPr>
          <p:nvPr/>
        </p:nvSpPr>
        <p:spPr bwMode="auto">
          <a:xfrm>
            <a:off x="2839795" y="6091064"/>
            <a:ext cx="346441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tabLst>
                <a:tab pos="1346200" algn="l"/>
              </a:tabLst>
            </a:pPr>
            <a:r>
              <a:rPr lang="es-EC" sz="1200" b="1" i="1" dirty="0" smtClean="0">
                <a:solidFill>
                  <a:prstClr val="black"/>
                </a:solidFill>
                <a:latin typeface="Arial" pitchFamily="34" charset="0"/>
                <a:ea typeface="Times New Roman" pitchFamily="18" charset="0"/>
                <a:cs typeface="Arial" pitchFamily="34" charset="0"/>
              </a:rPr>
              <a:t>Grupo de especies estructurales de maderas</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tabLst>
                <a:tab pos="1346200" algn="l"/>
              </a:tabLst>
            </a:pPr>
            <a:r>
              <a:rPr lang="es-EC" sz="1200" b="1" i="1" dirty="0" smtClean="0">
                <a:solidFill>
                  <a:prstClr val="black"/>
                </a:solidFill>
                <a:latin typeface="Arial" pitchFamily="34" charset="0"/>
                <a:ea typeface="Times New Roman" pitchFamily="18" charset="0"/>
                <a:cs typeface="Arial" pitchFamily="34" charset="0"/>
              </a:rPr>
              <a:t>(Datos tomados del PADT REFORT) </a:t>
            </a:r>
            <a:endParaRPr lang="es-EC"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n-US" sz="2800" dirty="0" smtClean="0"/>
              <a:t>ESFUERZOS ADMISIBLES</a:t>
            </a:r>
            <a:endParaRPr lang="es-EC" sz="2800" dirty="0"/>
          </a:p>
        </p:txBody>
      </p:sp>
      <p:sp>
        <p:nvSpPr>
          <p:cNvPr id="3" name="2 Marcador de contenido"/>
          <p:cNvSpPr>
            <a:spLocks noGrp="1"/>
          </p:cNvSpPr>
          <p:nvPr>
            <p:ph idx="1"/>
          </p:nvPr>
        </p:nvSpPr>
        <p:spPr>
          <a:xfrm>
            <a:off x="457200" y="1268761"/>
            <a:ext cx="8229600" cy="432048"/>
          </a:xfrm>
        </p:spPr>
        <p:txBody>
          <a:bodyPr/>
          <a:lstStyle/>
          <a:p>
            <a:r>
              <a:rPr lang="es-EC" sz="2000" b="1" dirty="0" smtClean="0"/>
              <a:t>Flexión estática</a:t>
            </a:r>
            <a:endParaRPr lang="es-EC" sz="2000" dirty="0"/>
          </a:p>
        </p:txBody>
      </p:sp>
      <p:graphicFrame>
        <p:nvGraphicFramePr>
          <p:cNvPr id="4" name="3 Tabla"/>
          <p:cNvGraphicFramePr>
            <a:graphicFrameLocks noGrp="1"/>
          </p:cNvGraphicFramePr>
          <p:nvPr/>
        </p:nvGraphicFramePr>
        <p:xfrm>
          <a:off x="3048000" y="1875853"/>
          <a:ext cx="3468216" cy="3353349"/>
        </p:xfrm>
        <a:graphic>
          <a:graphicData uri="http://schemas.openxmlformats.org/drawingml/2006/table">
            <a:tbl>
              <a:tblPr/>
              <a:tblGrid>
                <a:gridCol w="867054"/>
                <a:gridCol w="867054"/>
                <a:gridCol w="867054"/>
                <a:gridCol w="867054"/>
              </a:tblGrid>
              <a:tr h="215934">
                <a:tc>
                  <a:txBody>
                    <a:bodyPr/>
                    <a:lstStyle/>
                    <a:p>
                      <a:pPr algn="ctr">
                        <a:lnSpc>
                          <a:spcPct val="115000"/>
                        </a:lnSpc>
                        <a:spcAft>
                          <a:spcPts val="0"/>
                        </a:spcAft>
                      </a:pPr>
                      <a:r>
                        <a:rPr lang="es-EC" sz="1100" b="1">
                          <a:solidFill>
                            <a:srgbClr val="000000"/>
                          </a:solidFill>
                          <a:latin typeface="Arial"/>
                          <a:ea typeface="Times New Roman"/>
                        </a:rPr>
                        <a:t>Sección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gridSpan="3">
                  <a:txBody>
                    <a:bodyPr/>
                    <a:lstStyle/>
                    <a:p>
                      <a:pPr algn="ctr">
                        <a:lnSpc>
                          <a:spcPct val="115000"/>
                        </a:lnSpc>
                        <a:spcAft>
                          <a:spcPts val="0"/>
                        </a:spcAft>
                      </a:pPr>
                      <a:r>
                        <a:rPr lang="es-EC" sz="1100" b="1">
                          <a:solidFill>
                            <a:srgbClr val="000000"/>
                          </a:solidFill>
                          <a:latin typeface="Arial"/>
                          <a:ea typeface="Times New Roman"/>
                        </a:rPr>
                        <a:t>Carga "Corte" (Kg)</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C"/>
                    </a:p>
                  </a:txBody>
                  <a:tcPr/>
                </a:tc>
                <a:tc hMerge="1">
                  <a:txBody>
                    <a:bodyPr/>
                    <a:lstStyle/>
                    <a:p>
                      <a:endParaRPr lang="es-EC"/>
                    </a:p>
                  </a:txBody>
                  <a:tcPr/>
                </a:tc>
              </a:tr>
              <a:tr h="215934">
                <a:tc>
                  <a:txBody>
                    <a:bodyPr/>
                    <a:lstStyle/>
                    <a:p>
                      <a:pPr algn="ctr">
                        <a:lnSpc>
                          <a:spcPct val="115000"/>
                        </a:lnSpc>
                        <a:spcAft>
                          <a:spcPts val="0"/>
                        </a:spcAft>
                      </a:pPr>
                      <a:r>
                        <a:rPr lang="es-EC" sz="1100" b="1">
                          <a:solidFill>
                            <a:srgbClr val="000000"/>
                          </a:solidFill>
                          <a:latin typeface="Arial"/>
                          <a:ea typeface="Times New Roman"/>
                        </a:rPr>
                        <a:t>(cm)</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100" b="1" i="1">
                          <a:solidFill>
                            <a:srgbClr val="000000"/>
                          </a:solidFill>
                          <a:latin typeface="Arial"/>
                          <a:ea typeface="Times New Roman"/>
                        </a:rPr>
                        <a:t>Grupo A</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100" b="1" i="1">
                          <a:solidFill>
                            <a:srgbClr val="000000"/>
                          </a:solidFill>
                          <a:latin typeface="Arial"/>
                          <a:ea typeface="Times New Roman"/>
                        </a:rPr>
                        <a:t>Grupo B</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100" b="1" i="1">
                          <a:solidFill>
                            <a:srgbClr val="000000"/>
                          </a:solidFill>
                          <a:latin typeface="Arial"/>
                          <a:ea typeface="Times New Roman"/>
                        </a:rPr>
                        <a:t>Grupo C</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08119">
                <a:tc>
                  <a:txBody>
                    <a:bodyPr/>
                    <a:lstStyle/>
                    <a:p>
                      <a:pPr algn="ctr">
                        <a:lnSpc>
                          <a:spcPct val="115000"/>
                        </a:lnSpc>
                        <a:spcAft>
                          <a:spcPts val="0"/>
                        </a:spcAft>
                      </a:pPr>
                      <a:r>
                        <a:rPr lang="es-EC" sz="1100">
                          <a:solidFill>
                            <a:srgbClr val="000000"/>
                          </a:solidFill>
                          <a:latin typeface="Arial"/>
                          <a:ea typeface="Times New Roman"/>
                        </a:rPr>
                        <a:t>4 x 6.5</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260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208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139</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119">
                <a:tc>
                  <a:txBody>
                    <a:bodyPr/>
                    <a:lstStyle/>
                    <a:p>
                      <a:pPr algn="ctr">
                        <a:lnSpc>
                          <a:spcPct val="115000"/>
                        </a:lnSpc>
                        <a:spcAft>
                          <a:spcPts val="0"/>
                        </a:spcAft>
                      </a:pPr>
                      <a:r>
                        <a:rPr lang="es-EC" sz="1100">
                          <a:solidFill>
                            <a:srgbClr val="000000"/>
                          </a:solidFill>
                          <a:latin typeface="Arial"/>
                          <a:ea typeface="Times New Roman"/>
                        </a:rPr>
                        <a:t>4 x 9</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360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288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192</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119">
                <a:tc>
                  <a:txBody>
                    <a:bodyPr/>
                    <a:lstStyle/>
                    <a:p>
                      <a:pPr algn="ctr">
                        <a:lnSpc>
                          <a:spcPct val="115000"/>
                        </a:lnSpc>
                        <a:spcAft>
                          <a:spcPts val="0"/>
                        </a:spcAft>
                      </a:pPr>
                      <a:r>
                        <a:rPr lang="es-EC" sz="1100">
                          <a:solidFill>
                            <a:srgbClr val="000000"/>
                          </a:solidFill>
                          <a:latin typeface="Arial"/>
                          <a:ea typeface="Times New Roman"/>
                        </a:rPr>
                        <a:t>6.5 x 9</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560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448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300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119">
                <a:tc>
                  <a:txBody>
                    <a:bodyPr/>
                    <a:lstStyle/>
                    <a:p>
                      <a:pPr algn="ctr">
                        <a:lnSpc>
                          <a:spcPct val="115000"/>
                        </a:lnSpc>
                        <a:spcAft>
                          <a:spcPts val="0"/>
                        </a:spcAft>
                      </a:pPr>
                      <a:r>
                        <a:rPr lang="es-EC" sz="1100">
                          <a:solidFill>
                            <a:srgbClr val="000000"/>
                          </a:solidFill>
                          <a:latin typeface="Arial"/>
                          <a:ea typeface="Times New Roman"/>
                        </a:rPr>
                        <a:t>4 x 14</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585</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468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312</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119">
                <a:tc>
                  <a:txBody>
                    <a:bodyPr/>
                    <a:lstStyle/>
                    <a:p>
                      <a:pPr algn="ctr">
                        <a:lnSpc>
                          <a:spcPct val="115000"/>
                        </a:lnSpc>
                        <a:spcAft>
                          <a:spcPts val="0"/>
                        </a:spcAft>
                      </a:pPr>
                      <a:r>
                        <a:rPr lang="es-EC" sz="1100">
                          <a:solidFill>
                            <a:srgbClr val="000000"/>
                          </a:solidFill>
                          <a:latin typeface="Arial"/>
                          <a:ea typeface="Times New Roman"/>
                        </a:rPr>
                        <a:t>4 x 16.5</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680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528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252</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119">
                <a:tc>
                  <a:txBody>
                    <a:bodyPr/>
                    <a:lstStyle/>
                    <a:p>
                      <a:pPr algn="ctr">
                        <a:lnSpc>
                          <a:spcPct val="115000"/>
                        </a:lnSpc>
                        <a:spcAft>
                          <a:spcPts val="0"/>
                        </a:spcAft>
                      </a:pPr>
                      <a:r>
                        <a:rPr lang="es-EC" sz="1100">
                          <a:solidFill>
                            <a:srgbClr val="000000"/>
                          </a:solidFill>
                          <a:latin typeface="Arial"/>
                          <a:ea typeface="Times New Roman"/>
                        </a:rPr>
                        <a:t>4 x 19</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760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608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405</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119">
                <a:tc>
                  <a:txBody>
                    <a:bodyPr/>
                    <a:lstStyle/>
                    <a:p>
                      <a:pPr algn="ctr">
                        <a:lnSpc>
                          <a:spcPct val="115000"/>
                        </a:lnSpc>
                        <a:spcAft>
                          <a:spcPts val="0"/>
                        </a:spcAft>
                      </a:pPr>
                      <a:r>
                        <a:rPr lang="es-EC" sz="1100">
                          <a:solidFill>
                            <a:srgbClr val="000000"/>
                          </a:solidFill>
                          <a:latin typeface="Arial"/>
                          <a:ea typeface="Times New Roman"/>
                        </a:rPr>
                        <a:t>9 x 14</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960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768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512</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119">
                <a:tc>
                  <a:txBody>
                    <a:bodyPr/>
                    <a:lstStyle/>
                    <a:p>
                      <a:pPr algn="ctr">
                        <a:lnSpc>
                          <a:spcPct val="115000"/>
                        </a:lnSpc>
                        <a:spcAft>
                          <a:spcPts val="0"/>
                        </a:spcAft>
                      </a:pPr>
                      <a:r>
                        <a:rPr lang="es-EC" sz="1100">
                          <a:solidFill>
                            <a:srgbClr val="000000"/>
                          </a:solidFill>
                          <a:latin typeface="Arial"/>
                          <a:ea typeface="Times New Roman"/>
                        </a:rPr>
                        <a:t>4 x 24</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1260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1008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672</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119">
                <a:tc>
                  <a:txBody>
                    <a:bodyPr/>
                    <a:lstStyle/>
                    <a:p>
                      <a:pPr algn="ctr">
                        <a:lnSpc>
                          <a:spcPct val="115000"/>
                        </a:lnSpc>
                        <a:spcAft>
                          <a:spcPts val="0"/>
                        </a:spcAft>
                      </a:pPr>
                      <a:r>
                        <a:rPr lang="es-EC" sz="1100">
                          <a:solidFill>
                            <a:srgbClr val="000000"/>
                          </a:solidFill>
                          <a:latin typeface="Arial"/>
                          <a:ea typeface="Times New Roman"/>
                        </a:rPr>
                        <a:t>9 x 19</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1710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1368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912</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119">
                <a:tc>
                  <a:txBody>
                    <a:bodyPr/>
                    <a:lstStyle/>
                    <a:p>
                      <a:pPr algn="ctr">
                        <a:lnSpc>
                          <a:spcPct val="115000"/>
                        </a:lnSpc>
                        <a:spcAft>
                          <a:spcPts val="0"/>
                        </a:spcAft>
                      </a:pPr>
                      <a:r>
                        <a:rPr lang="es-EC" sz="1100">
                          <a:solidFill>
                            <a:srgbClr val="000000"/>
                          </a:solidFill>
                          <a:latin typeface="Arial"/>
                          <a:ea typeface="Times New Roman"/>
                        </a:rPr>
                        <a:t>14 x 19</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2160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1728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1152</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119">
                <a:tc>
                  <a:txBody>
                    <a:bodyPr/>
                    <a:lstStyle/>
                    <a:p>
                      <a:pPr algn="ctr">
                        <a:lnSpc>
                          <a:spcPct val="115000"/>
                        </a:lnSpc>
                        <a:spcAft>
                          <a:spcPts val="0"/>
                        </a:spcAft>
                      </a:pPr>
                      <a:r>
                        <a:rPr lang="es-EC" sz="1100">
                          <a:solidFill>
                            <a:srgbClr val="000000"/>
                          </a:solidFill>
                          <a:latin typeface="Arial"/>
                          <a:ea typeface="Times New Roman"/>
                        </a:rPr>
                        <a:t>9 x 24</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2610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2088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1392</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119">
                <a:tc>
                  <a:txBody>
                    <a:bodyPr/>
                    <a:lstStyle/>
                    <a:p>
                      <a:pPr algn="ctr">
                        <a:lnSpc>
                          <a:spcPct val="115000"/>
                        </a:lnSpc>
                        <a:spcAft>
                          <a:spcPts val="0"/>
                        </a:spcAft>
                      </a:pPr>
                      <a:r>
                        <a:rPr lang="es-EC" sz="1100">
                          <a:solidFill>
                            <a:srgbClr val="000000"/>
                          </a:solidFill>
                          <a:latin typeface="Arial"/>
                          <a:ea typeface="Times New Roman"/>
                        </a:rPr>
                        <a:t>9 x 29</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2660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2128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1418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119">
                <a:tc>
                  <a:txBody>
                    <a:bodyPr/>
                    <a:lstStyle/>
                    <a:p>
                      <a:pPr algn="ctr">
                        <a:lnSpc>
                          <a:spcPct val="115000"/>
                        </a:lnSpc>
                        <a:spcAft>
                          <a:spcPts val="0"/>
                        </a:spcAft>
                      </a:pPr>
                      <a:r>
                        <a:rPr lang="es-EC" sz="1100">
                          <a:solidFill>
                            <a:srgbClr val="000000"/>
                          </a:solidFill>
                          <a:latin typeface="Arial"/>
                          <a:ea typeface="Times New Roman"/>
                        </a:rPr>
                        <a:t>14 x 24</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3360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2688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1792</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5934">
                <a:tc>
                  <a:txBody>
                    <a:bodyPr/>
                    <a:lstStyle/>
                    <a:p>
                      <a:pPr algn="ctr">
                        <a:lnSpc>
                          <a:spcPct val="115000"/>
                        </a:lnSpc>
                        <a:spcAft>
                          <a:spcPts val="0"/>
                        </a:spcAft>
                      </a:pPr>
                      <a:r>
                        <a:rPr lang="es-EC" sz="1100">
                          <a:solidFill>
                            <a:srgbClr val="000000"/>
                          </a:solidFill>
                          <a:latin typeface="Arial"/>
                          <a:ea typeface="Times New Roman"/>
                        </a:rPr>
                        <a:t>14 x 29</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4060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3248</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2165</a:t>
                      </a:r>
                      <a:endParaRPr lang="es-E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9809" name="Rectangle 1"/>
          <p:cNvSpPr>
            <a:spLocks noChangeArrowheads="1"/>
          </p:cNvSpPr>
          <p:nvPr/>
        </p:nvSpPr>
        <p:spPr bwMode="auto">
          <a:xfrm>
            <a:off x="2717165" y="5442992"/>
            <a:ext cx="370967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Resistencia al corte para secciones comerciales</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(Datos tomados del libro PADT-REFORT)</a:t>
            </a:r>
            <a:endParaRPr lang="es-EC"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8229600" cy="504056"/>
          </a:xfrm>
        </p:spPr>
        <p:txBody>
          <a:bodyPr/>
          <a:lstStyle/>
          <a:p>
            <a:r>
              <a:rPr lang="es-EC" sz="2000" b="1" dirty="0" smtClean="0"/>
              <a:t>Compresión paralela al grano.</a:t>
            </a:r>
            <a:endParaRPr lang="es-EC" sz="2000" dirty="0"/>
          </a:p>
        </p:txBody>
      </p:sp>
      <p:graphicFrame>
        <p:nvGraphicFramePr>
          <p:cNvPr id="4" name="3 Tabla"/>
          <p:cNvGraphicFramePr>
            <a:graphicFrameLocks noGrp="1"/>
          </p:cNvGraphicFramePr>
          <p:nvPr/>
        </p:nvGraphicFramePr>
        <p:xfrm>
          <a:off x="2843808" y="1268767"/>
          <a:ext cx="3888432" cy="3614892"/>
        </p:xfrm>
        <a:graphic>
          <a:graphicData uri="http://schemas.openxmlformats.org/drawingml/2006/table">
            <a:tbl>
              <a:tblPr/>
              <a:tblGrid>
                <a:gridCol w="2062793"/>
                <a:gridCol w="1825639"/>
              </a:tblGrid>
              <a:tr h="261318">
                <a:tc>
                  <a:txBody>
                    <a:bodyPr/>
                    <a:lstStyle/>
                    <a:p>
                      <a:pPr algn="ctr">
                        <a:lnSpc>
                          <a:spcPct val="115000"/>
                        </a:lnSpc>
                        <a:spcAft>
                          <a:spcPts val="0"/>
                        </a:spcAft>
                      </a:pPr>
                      <a:r>
                        <a:rPr lang="es-EC" sz="1400" b="1" dirty="0">
                          <a:solidFill>
                            <a:srgbClr val="000000"/>
                          </a:solidFill>
                          <a:latin typeface="Arial"/>
                          <a:ea typeface="Times New Roman"/>
                        </a:rPr>
                        <a:t>Nombre común</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400" b="1">
                          <a:solidFill>
                            <a:srgbClr val="000000"/>
                          </a:solidFill>
                          <a:latin typeface="Arial"/>
                          <a:ea typeface="Times New Roman"/>
                        </a:rPr>
                        <a:t>σadm  (kg/cm²)</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39541">
                <a:tc>
                  <a:txBody>
                    <a:bodyPr/>
                    <a:lstStyle/>
                    <a:p>
                      <a:pPr algn="ctr">
                        <a:lnSpc>
                          <a:spcPct val="115000"/>
                        </a:lnSpc>
                        <a:spcAft>
                          <a:spcPts val="0"/>
                        </a:spcAft>
                      </a:pPr>
                      <a:r>
                        <a:rPr lang="es-EC" sz="1200" dirty="0">
                          <a:solidFill>
                            <a:srgbClr val="000000"/>
                          </a:solidFill>
                          <a:latin typeface="Arial"/>
                          <a:ea typeface="Times New Roman"/>
                        </a:rPr>
                        <a:t>Bambú gigante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204.96</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41">
                <a:tc>
                  <a:txBody>
                    <a:bodyPr/>
                    <a:lstStyle/>
                    <a:p>
                      <a:pPr algn="ctr">
                        <a:lnSpc>
                          <a:spcPct val="115000"/>
                        </a:lnSpc>
                        <a:spcAft>
                          <a:spcPts val="0"/>
                        </a:spcAft>
                      </a:pPr>
                      <a:r>
                        <a:rPr lang="es-EC" sz="1200" dirty="0">
                          <a:solidFill>
                            <a:srgbClr val="000000"/>
                          </a:solidFill>
                          <a:latin typeface="Arial"/>
                          <a:ea typeface="Times New Roman"/>
                        </a:rPr>
                        <a:t>Caña Guadua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 132.65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41">
                <a:tc>
                  <a:txBody>
                    <a:bodyPr/>
                    <a:lstStyle/>
                    <a:p>
                      <a:pPr algn="ctr">
                        <a:lnSpc>
                          <a:spcPct val="115000"/>
                        </a:lnSpc>
                        <a:spcAft>
                          <a:spcPts val="0"/>
                        </a:spcAft>
                      </a:pPr>
                      <a:r>
                        <a:rPr lang="es-EC" sz="1200" dirty="0">
                          <a:solidFill>
                            <a:srgbClr val="000000"/>
                          </a:solidFill>
                          <a:latin typeface="Arial"/>
                          <a:ea typeface="Times New Roman"/>
                        </a:rPr>
                        <a:t>Moral fino</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116.56</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41">
                <a:tc>
                  <a:txBody>
                    <a:bodyPr/>
                    <a:lstStyle/>
                    <a:p>
                      <a:pPr algn="ctr">
                        <a:lnSpc>
                          <a:spcPct val="115000"/>
                        </a:lnSpc>
                        <a:spcAft>
                          <a:spcPts val="0"/>
                        </a:spcAft>
                      </a:pPr>
                      <a:r>
                        <a:rPr lang="es-EC" sz="1200" dirty="0">
                          <a:solidFill>
                            <a:srgbClr val="000000"/>
                          </a:solidFill>
                          <a:latin typeface="Arial"/>
                          <a:ea typeface="Times New Roman"/>
                        </a:rPr>
                        <a:t>Chanul</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109.31</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41">
                <a:tc>
                  <a:txBody>
                    <a:bodyPr/>
                    <a:lstStyle/>
                    <a:p>
                      <a:pPr algn="ctr">
                        <a:lnSpc>
                          <a:spcPct val="115000"/>
                        </a:lnSpc>
                        <a:spcAft>
                          <a:spcPts val="0"/>
                        </a:spcAft>
                      </a:pPr>
                      <a:r>
                        <a:rPr lang="es-EC" sz="1200" dirty="0">
                          <a:solidFill>
                            <a:srgbClr val="000000"/>
                          </a:solidFill>
                          <a:latin typeface="Arial"/>
                          <a:ea typeface="Times New Roman"/>
                        </a:rPr>
                        <a:t>Guayacán Pechiche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105.81</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41">
                <a:tc>
                  <a:txBody>
                    <a:bodyPr/>
                    <a:lstStyle/>
                    <a:p>
                      <a:pPr algn="ctr">
                        <a:lnSpc>
                          <a:spcPct val="115000"/>
                        </a:lnSpc>
                        <a:spcAft>
                          <a:spcPts val="0"/>
                        </a:spcAft>
                      </a:pPr>
                      <a:r>
                        <a:rPr lang="es-EC" sz="1200" dirty="0">
                          <a:solidFill>
                            <a:srgbClr val="000000"/>
                          </a:solidFill>
                          <a:latin typeface="Arial"/>
                          <a:ea typeface="Times New Roman"/>
                        </a:rPr>
                        <a:t>Caoba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101.26</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41">
                <a:tc>
                  <a:txBody>
                    <a:bodyPr/>
                    <a:lstStyle/>
                    <a:p>
                      <a:pPr algn="ctr">
                        <a:lnSpc>
                          <a:spcPct val="115000"/>
                        </a:lnSpc>
                        <a:spcAft>
                          <a:spcPts val="0"/>
                        </a:spcAft>
                      </a:pPr>
                      <a:r>
                        <a:rPr lang="es-EC" sz="1200" dirty="0">
                          <a:solidFill>
                            <a:srgbClr val="000000"/>
                          </a:solidFill>
                          <a:latin typeface="Arial"/>
                          <a:ea typeface="Times New Roman"/>
                        </a:rPr>
                        <a:t>Mascarey</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81.11</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41">
                <a:tc>
                  <a:txBody>
                    <a:bodyPr/>
                    <a:lstStyle/>
                    <a:p>
                      <a:pPr algn="ctr">
                        <a:lnSpc>
                          <a:spcPct val="115000"/>
                        </a:lnSpc>
                        <a:spcAft>
                          <a:spcPts val="0"/>
                        </a:spcAft>
                      </a:pPr>
                      <a:r>
                        <a:rPr lang="es-EC" sz="1200" dirty="0">
                          <a:solidFill>
                            <a:srgbClr val="000000"/>
                          </a:solidFill>
                          <a:latin typeface="Arial"/>
                          <a:ea typeface="Times New Roman"/>
                        </a:rPr>
                        <a:t>Sande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79.12</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41">
                <a:tc>
                  <a:txBody>
                    <a:bodyPr/>
                    <a:lstStyle/>
                    <a:p>
                      <a:pPr algn="ctr">
                        <a:lnSpc>
                          <a:spcPct val="115000"/>
                        </a:lnSpc>
                        <a:spcAft>
                          <a:spcPts val="0"/>
                        </a:spcAft>
                      </a:pPr>
                      <a:r>
                        <a:rPr lang="es-EC" sz="1200" dirty="0">
                          <a:solidFill>
                            <a:srgbClr val="000000"/>
                          </a:solidFill>
                          <a:latin typeface="Arial"/>
                          <a:ea typeface="Times New Roman"/>
                        </a:rPr>
                        <a:t>Pituca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73.89</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41">
                <a:tc>
                  <a:txBody>
                    <a:bodyPr/>
                    <a:lstStyle/>
                    <a:p>
                      <a:pPr algn="ctr">
                        <a:lnSpc>
                          <a:spcPct val="115000"/>
                        </a:lnSpc>
                        <a:spcAft>
                          <a:spcPts val="0"/>
                        </a:spcAft>
                      </a:pPr>
                      <a:r>
                        <a:rPr lang="es-EC" sz="1200">
                          <a:solidFill>
                            <a:srgbClr val="000000"/>
                          </a:solidFill>
                          <a:latin typeface="Arial"/>
                          <a:ea typeface="Times New Roman"/>
                        </a:rPr>
                        <a:t>Fernansánchez</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63.14</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41">
                <a:tc>
                  <a:txBody>
                    <a:bodyPr/>
                    <a:lstStyle/>
                    <a:p>
                      <a:pPr algn="ctr">
                        <a:lnSpc>
                          <a:spcPct val="115000"/>
                        </a:lnSpc>
                        <a:spcAft>
                          <a:spcPts val="0"/>
                        </a:spcAft>
                      </a:pPr>
                      <a:r>
                        <a:rPr lang="es-EC" sz="1200">
                          <a:solidFill>
                            <a:srgbClr val="000000"/>
                          </a:solidFill>
                          <a:latin typeface="Arial"/>
                          <a:ea typeface="Times New Roman"/>
                        </a:rPr>
                        <a:t>Colorado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56.11</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41">
                <a:tc>
                  <a:txBody>
                    <a:bodyPr/>
                    <a:lstStyle/>
                    <a:p>
                      <a:pPr algn="ctr">
                        <a:lnSpc>
                          <a:spcPct val="115000"/>
                        </a:lnSpc>
                        <a:spcAft>
                          <a:spcPts val="0"/>
                        </a:spcAft>
                      </a:pPr>
                      <a:r>
                        <a:rPr lang="es-EC" sz="1200">
                          <a:solidFill>
                            <a:srgbClr val="000000"/>
                          </a:solidFill>
                          <a:latin typeface="Arial"/>
                          <a:ea typeface="Times New Roman"/>
                        </a:rPr>
                        <a:t>Eucalipto Glóbulos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55.64</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41">
                <a:tc>
                  <a:txBody>
                    <a:bodyPr/>
                    <a:lstStyle/>
                    <a:p>
                      <a:pPr algn="ctr">
                        <a:lnSpc>
                          <a:spcPct val="115000"/>
                        </a:lnSpc>
                        <a:spcAft>
                          <a:spcPts val="0"/>
                        </a:spcAft>
                      </a:pPr>
                      <a:r>
                        <a:rPr lang="es-EC" sz="1200">
                          <a:solidFill>
                            <a:srgbClr val="000000"/>
                          </a:solidFill>
                          <a:latin typeface="Arial"/>
                          <a:ea typeface="Times New Roman"/>
                        </a:rPr>
                        <a:t>Seique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51.31</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41">
                <a:tc>
                  <a:txBody>
                    <a:bodyPr/>
                    <a:lstStyle/>
                    <a:p>
                      <a:pPr algn="ctr">
                        <a:lnSpc>
                          <a:spcPct val="115000"/>
                        </a:lnSpc>
                        <a:spcAft>
                          <a:spcPts val="0"/>
                        </a:spcAft>
                      </a:pPr>
                      <a:r>
                        <a:rPr lang="es-EC" sz="1200">
                          <a:solidFill>
                            <a:srgbClr val="000000"/>
                          </a:solidFill>
                          <a:latin typeface="Arial"/>
                          <a:ea typeface="Times New Roman"/>
                        </a:rPr>
                        <a:t>Eucalipto Grandis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45.93</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8785" name="Rectangle 1"/>
          <p:cNvSpPr>
            <a:spLocks noChangeArrowheads="1"/>
          </p:cNvSpPr>
          <p:nvPr/>
        </p:nvSpPr>
        <p:spPr bwMode="auto">
          <a:xfrm>
            <a:off x="2520797" y="5010944"/>
            <a:ext cx="410240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Esfuerzo admisible a la compresión paralela a la fibra</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C" sz="1200" b="1" i="1" dirty="0" smtClean="0">
                <a:solidFill>
                  <a:prstClr val="black"/>
                </a:solidFill>
                <a:latin typeface="Arial" pitchFamily="34" charset="0"/>
                <a:ea typeface="Times New Roman" pitchFamily="18" charset="0"/>
                <a:cs typeface="Arial" pitchFamily="34" charset="0"/>
              </a:rPr>
              <a:t>(Datos tomados de varias tesis de la ESPE)</a:t>
            </a:r>
            <a:endParaRPr lang="es-EC"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3"/>
            <a:ext cx="8229600" cy="648072"/>
          </a:xfrm>
        </p:spPr>
        <p:txBody>
          <a:bodyPr/>
          <a:lstStyle/>
          <a:p>
            <a:r>
              <a:rPr lang="es-EC" sz="2000" b="1" dirty="0" smtClean="0"/>
              <a:t>Compresión perpendicular a la fibra</a:t>
            </a:r>
            <a:endParaRPr lang="es-EC" sz="2000" dirty="0"/>
          </a:p>
        </p:txBody>
      </p:sp>
      <p:graphicFrame>
        <p:nvGraphicFramePr>
          <p:cNvPr id="4" name="3 Tabla"/>
          <p:cNvGraphicFramePr>
            <a:graphicFrameLocks noGrp="1"/>
          </p:cNvGraphicFramePr>
          <p:nvPr/>
        </p:nvGraphicFramePr>
        <p:xfrm>
          <a:off x="2699792" y="1124744"/>
          <a:ext cx="3367186" cy="3758919"/>
        </p:xfrm>
        <a:graphic>
          <a:graphicData uri="http://schemas.openxmlformats.org/drawingml/2006/table">
            <a:tbl>
              <a:tblPr/>
              <a:tblGrid>
                <a:gridCol w="1786864"/>
                <a:gridCol w="1580322"/>
              </a:tblGrid>
              <a:tr h="271729">
                <a:tc>
                  <a:txBody>
                    <a:bodyPr/>
                    <a:lstStyle/>
                    <a:p>
                      <a:pPr algn="ctr">
                        <a:lnSpc>
                          <a:spcPct val="115000"/>
                        </a:lnSpc>
                        <a:spcAft>
                          <a:spcPts val="0"/>
                        </a:spcAft>
                      </a:pPr>
                      <a:r>
                        <a:rPr lang="es-EC" sz="1400" b="1" dirty="0">
                          <a:solidFill>
                            <a:srgbClr val="000000"/>
                          </a:solidFill>
                          <a:latin typeface="Arial"/>
                          <a:ea typeface="Times New Roman"/>
                        </a:rPr>
                        <a:t>Nombre común</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400" b="1">
                          <a:solidFill>
                            <a:srgbClr val="000000"/>
                          </a:solidFill>
                          <a:latin typeface="Arial"/>
                          <a:ea typeface="Times New Roman"/>
                        </a:rPr>
                        <a:t>σadm  (kg/cm²)</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49085">
                <a:tc>
                  <a:txBody>
                    <a:bodyPr/>
                    <a:lstStyle/>
                    <a:p>
                      <a:pPr algn="ctr">
                        <a:lnSpc>
                          <a:spcPct val="115000"/>
                        </a:lnSpc>
                        <a:spcAft>
                          <a:spcPts val="0"/>
                        </a:spcAft>
                      </a:pPr>
                      <a:r>
                        <a:rPr lang="es-EC" sz="1200" dirty="0">
                          <a:solidFill>
                            <a:srgbClr val="000000"/>
                          </a:solidFill>
                          <a:latin typeface="Arial"/>
                          <a:ea typeface="Times New Roman"/>
                        </a:rPr>
                        <a:t>Chanul</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112.89</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085">
                <a:tc>
                  <a:txBody>
                    <a:bodyPr/>
                    <a:lstStyle/>
                    <a:p>
                      <a:pPr algn="ctr">
                        <a:lnSpc>
                          <a:spcPct val="115000"/>
                        </a:lnSpc>
                        <a:spcAft>
                          <a:spcPts val="0"/>
                        </a:spcAft>
                      </a:pPr>
                      <a:r>
                        <a:rPr lang="es-EC" sz="1200" dirty="0">
                          <a:solidFill>
                            <a:srgbClr val="000000"/>
                          </a:solidFill>
                          <a:latin typeface="Arial"/>
                          <a:ea typeface="Times New Roman"/>
                        </a:rPr>
                        <a:t>Guayacán Pechiche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70.13</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085">
                <a:tc>
                  <a:txBody>
                    <a:bodyPr/>
                    <a:lstStyle/>
                    <a:p>
                      <a:pPr algn="ctr">
                        <a:lnSpc>
                          <a:spcPct val="115000"/>
                        </a:lnSpc>
                        <a:spcAft>
                          <a:spcPts val="0"/>
                        </a:spcAft>
                      </a:pPr>
                      <a:r>
                        <a:rPr lang="es-EC" sz="1200" dirty="0">
                          <a:solidFill>
                            <a:srgbClr val="000000"/>
                          </a:solidFill>
                          <a:latin typeface="Arial"/>
                          <a:ea typeface="Times New Roman"/>
                        </a:rPr>
                        <a:t>Bambú gigante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68.32</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085">
                <a:tc>
                  <a:txBody>
                    <a:bodyPr/>
                    <a:lstStyle/>
                    <a:p>
                      <a:pPr algn="ctr">
                        <a:lnSpc>
                          <a:spcPct val="115000"/>
                        </a:lnSpc>
                        <a:spcAft>
                          <a:spcPts val="0"/>
                        </a:spcAft>
                      </a:pPr>
                      <a:r>
                        <a:rPr lang="es-EC" sz="1200" dirty="0">
                          <a:solidFill>
                            <a:srgbClr val="000000"/>
                          </a:solidFill>
                          <a:latin typeface="Arial"/>
                          <a:ea typeface="Times New Roman"/>
                        </a:rPr>
                        <a:t>Caña Guadua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23.59</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085">
                <a:tc>
                  <a:txBody>
                    <a:bodyPr/>
                    <a:lstStyle/>
                    <a:p>
                      <a:pPr algn="ctr">
                        <a:lnSpc>
                          <a:spcPct val="115000"/>
                        </a:lnSpc>
                        <a:spcAft>
                          <a:spcPts val="0"/>
                        </a:spcAft>
                      </a:pPr>
                      <a:r>
                        <a:rPr lang="es-EC" sz="1200" dirty="0">
                          <a:solidFill>
                            <a:srgbClr val="000000"/>
                          </a:solidFill>
                          <a:latin typeface="Arial"/>
                          <a:ea typeface="Times New Roman"/>
                        </a:rPr>
                        <a:t>Moral fino</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40.73</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085">
                <a:tc>
                  <a:txBody>
                    <a:bodyPr/>
                    <a:lstStyle/>
                    <a:p>
                      <a:pPr algn="ctr">
                        <a:lnSpc>
                          <a:spcPct val="115000"/>
                        </a:lnSpc>
                        <a:spcAft>
                          <a:spcPts val="0"/>
                        </a:spcAft>
                      </a:pPr>
                      <a:r>
                        <a:rPr lang="es-EC" sz="1200" dirty="0">
                          <a:solidFill>
                            <a:srgbClr val="000000"/>
                          </a:solidFill>
                          <a:latin typeface="Arial"/>
                          <a:ea typeface="Times New Roman"/>
                        </a:rPr>
                        <a:t>Caoba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33.97</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085">
                <a:tc>
                  <a:txBody>
                    <a:bodyPr/>
                    <a:lstStyle/>
                    <a:p>
                      <a:pPr algn="ctr">
                        <a:lnSpc>
                          <a:spcPct val="115000"/>
                        </a:lnSpc>
                        <a:spcAft>
                          <a:spcPts val="0"/>
                        </a:spcAft>
                      </a:pPr>
                      <a:r>
                        <a:rPr lang="es-EC" sz="1200" dirty="0">
                          <a:solidFill>
                            <a:srgbClr val="000000"/>
                          </a:solidFill>
                          <a:latin typeface="Arial"/>
                          <a:ea typeface="Times New Roman"/>
                        </a:rPr>
                        <a:t>Mascarey</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33.33</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085">
                <a:tc>
                  <a:txBody>
                    <a:bodyPr/>
                    <a:lstStyle/>
                    <a:p>
                      <a:pPr algn="ctr">
                        <a:lnSpc>
                          <a:spcPct val="115000"/>
                        </a:lnSpc>
                        <a:spcAft>
                          <a:spcPts val="0"/>
                        </a:spcAft>
                      </a:pPr>
                      <a:r>
                        <a:rPr lang="es-EC" sz="1200" dirty="0">
                          <a:solidFill>
                            <a:srgbClr val="000000"/>
                          </a:solidFill>
                          <a:latin typeface="Arial"/>
                          <a:ea typeface="Times New Roman"/>
                        </a:rPr>
                        <a:t>Sande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26.88</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085">
                <a:tc>
                  <a:txBody>
                    <a:bodyPr/>
                    <a:lstStyle/>
                    <a:p>
                      <a:pPr algn="ctr">
                        <a:lnSpc>
                          <a:spcPct val="115000"/>
                        </a:lnSpc>
                        <a:spcAft>
                          <a:spcPts val="0"/>
                        </a:spcAft>
                      </a:pPr>
                      <a:r>
                        <a:rPr lang="es-EC" sz="1200" dirty="0">
                          <a:solidFill>
                            <a:srgbClr val="000000"/>
                          </a:solidFill>
                          <a:latin typeface="Arial"/>
                          <a:ea typeface="Times New Roman"/>
                        </a:rPr>
                        <a:t>Pituca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23.59</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085">
                <a:tc>
                  <a:txBody>
                    <a:bodyPr/>
                    <a:lstStyle/>
                    <a:p>
                      <a:pPr algn="ctr">
                        <a:lnSpc>
                          <a:spcPct val="115000"/>
                        </a:lnSpc>
                        <a:spcAft>
                          <a:spcPts val="0"/>
                        </a:spcAft>
                      </a:pPr>
                      <a:r>
                        <a:rPr lang="es-EC" sz="1200" dirty="0">
                          <a:solidFill>
                            <a:srgbClr val="000000"/>
                          </a:solidFill>
                          <a:latin typeface="Arial"/>
                          <a:ea typeface="Times New Roman"/>
                        </a:rPr>
                        <a:t>Fernansánchez</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23.59</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085">
                <a:tc>
                  <a:txBody>
                    <a:bodyPr/>
                    <a:lstStyle/>
                    <a:p>
                      <a:pPr algn="ctr">
                        <a:lnSpc>
                          <a:spcPct val="115000"/>
                        </a:lnSpc>
                        <a:spcAft>
                          <a:spcPts val="0"/>
                        </a:spcAft>
                      </a:pPr>
                      <a:r>
                        <a:rPr lang="es-EC" sz="1200">
                          <a:solidFill>
                            <a:srgbClr val="000000"/>
                          </a:solidFill>
                          <a:latin typeface="Arial"/>
                          <a:ea typeface="Times New Roman"/>
                        </a:rPr>
                        <a:t>Colorado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22.28</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085">
                <a:tc>
                  <a:txBody>
                    <a:bodyPr/>
                    <a:lstStyle/>
                    <a:p>
                      <a:pPr algn="ctr">
                        <a:lnSpc>
                          <a:spcPct val="115000"/>
                        </a:lnSpc>
                        <a:spcAft>
                          <a:spcPts val="0"/>
                        </a:spcAft>
                      </a:pPr>
                      <a:r>
                        <a:rPr lang="es-EC" sz="1200">
                          <a:solidFill>
                            <a:srgbClr val="000000"/>
                          </a:solidFill>
                          <a:latin typeface="Arial"/>
                          <a:ea typeface="Times New Roman"/>
                        </a:rPr>
                        <a:t>Eucalipto Glóbulos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19.83</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085">
                <a:tc>
                  <a:txBody>
                    <a:bodyPr/>
                    <a:lstStyle/>
                    <a:p>
                      <a:pPr algn="ctr">
                        <a:lnSpc>
                          <a:spcPct val="115000"/>
                        </a:lnSpc>
                        <a:spcAft>
                          <a:spcPts val="0"/>
                        </a:spcAft>
                      </a:pPr>
                      <a:r>
                        <a:rPr lang="es-EC" sz="1200">
                          <a:solidFill>
                            <a:srgbClr val="000000"/>
                          </a:solidFill>
                          <a:latin typeface="Arial"/>
                          <a:ea typeface="Times New Roman"/>
                        </a:rPr>
                        <a:t>Seique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19.77</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085">
                <a:tc>
                  <a:txBody>
                    <a:bodyPr/>
                    <a:lstStyle/>
                    <a:p>
                      <a:pPr algn="ctr">
                        <a:lnSpc>
                          <a:spcPct val="115000"/>
                        </a:lnSpc>
                        <a:spcAft>
                          <a:spcPts val="0"/>
                        </a:spcAft>
                      </a:pPr>
                      <a:r>
                        <a:rPr lang="es-EC" sz="1200">
                          <a:solidFill>
                            <a:srgbClr val="000000"/>
                          </a:solidFill>
                          <a:latin typeface="Arial"/>
                          <a:ea typeface="Times New Roman"/>
                        </a:rPr>
                        <a:t>Eucalipto Grandis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16.61</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7761" name="Rectangle 1"/>
          <p:cNvSpPr>
            <a:spLocks noChangeArrowheads="1"/>
          </p:cNvSpPr>
          <p:nvPr/>
        </p:nvSpPr>
        <p:spPr bwMode="auto">
          <a:xfrm>
            <a:off x="2301988" y="4938936"/>
            <a:ext cx="454002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tabLst>
                <a:tab pos="1346200" algn="l"/>
              </a:tabLst>
            </a:pPr>
            <a:r>
              <a:rPr lang="es-EC" sz="1200" b="1" i="1" dirty="0" smtClean="0">
                <a:solidFill>
                  <a:prstClr val="black"/>
                </a:solidFill>
                <a:latin typeface="Arial" pitchFamily="34" charset="0"/>
                <a:ea typeface="Times New Roman" pitchFamily="18" charset="0"/>
                <a:cs typeface="Arial" pitchFamily="34" charset="0"/>
              </a:rPr>
              <a:t>Esfuerzo admisible a la compresión perpendicular a la fibra</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tabLst>
                <a:tab pos="1346200" algn="l"/>
              </a:tabLst>
            </a:pPr>
            <a:r>
              <a:rPr lang="es-EC" sz="1200" b="1" i="1" dirty="0" smtClean="0">
                <a:solidFill>
                  <a:prstClr val="black"/>
                </a:solidFill>
                <a:latin typeface="Arial" pitchFamily="34" charset="0"/>
                <a:ea typeface="Times New Roman" pitchFamily="18" charset="0"/>
                <a:cs typeface="Arial" pitchFamily="34" charset="0"/>
              </a:rPr>
              <a:t>(Datos tomados de varias tesis de la ESPE)</a:t>
            </a:r>
            <a:endParaRPr lang="es-EC"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5"/>
            <a:ext cx="8229600" cy="504056"/>
          </a:xfrm>
        </p:spPr>
        <p:txBody>
          <a:bodyPr/>
          <a:lstStyle/>
          <a:p>
            <a:r>
              <a:rPr lang="es-EC" sz="2000" b="1" dirty="0" smtClean="0"/>
              <a:t>Corte paralelo a la fibra</a:t>
            </a:r>
            <a:endParaRPr lang="es-EC" sz="2000" dirty="0"/>
          </a:p>
        </p:txBody>
      </p:sp>
      <p:graphicFrame>
        <p:nvGraphicFramePr>
          <p:cNvPr id="4" name="3 Tabla"/>
          <p:cNvGraphicFramePr>
            <a:graphicFrameLocks noGrp="1"/>
          </p:cNvGraphicFramePr>
          <p:nvPr/>
        </p:nvGraphicFramePr>
        <p:xfrm>
          <a:off x="2699792" y="908717"/>
          <a:ext cx="3528391" cy="3978878"/>
        </p:xfrm>
        <a:graphic>
          <a:graphicData uri="http://schemas.openxmlformats.org/drawingml/2006/table">
            <a:tbl>
              <a:tblPr/>
              <a:tblGrid>
                <a:gridCol w="1871987"/>
                <a:gridCol w="1656404"/>
              </a:tblGrid>
              <a:tr h="286853">
                <a:tc>
                  <a:txBody>
                    <a:bodyPr/>
                    <a:lstStyle/>
                    <a:p>
                      <a:pPr algn="ctr">
                        <a:lnSpc>
                          <a:spcPct val="115000"/>
                        </a:lnSpc>
                        <a:spcAft>
                          <a:spcPts val="0"/>
                        </a:spcAft>
                      </a:pPr>
                      <a:r>
                        <a:rPr lang="es-EC" sz="1400" b="1" dirty="0">
                          <a:solidFill>
                            <a:srgbClr val="000000"/>
                          </a:solidFill>
                          <a:latin typeface="Arial"/>
                          <a:ea typeface="Times New Roman"/>
                        </a:rPr>
                        <a:t>Nombre común</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400" b="1">
                          <a:solidFill>
                            <a:srgbClr val="000000"/>
                          </a:solidFill>
                          <a:latin typeface="Arial"/>
                          <a:ea typeface="Times New Roman"/>
                        </a:rPr>
                        <a:t>σadm  (kg/cm²)</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62949">
                <a:tc>
                  <a:txBody>
                    <a:bodyPr/>
                    <a:lstStyle/>
                    <a:p>
                      <a:pPr algn="ctr">
                        <a:lnSpc>
                          <a:spcPct val="115000"/>
                        </a:lnSpc>
                        <a:spcAft>
                          <a:spcPts val="0"/>
                        </a:spcAft>
                      </a:pPr>
                      <a:r>
                        <a:rPr lang="es-EC" sz="1200" dirty="0">
                          <a:solidFill>
                            <a:srgbClr val="000000"/>
                          </a:solidFill>
                          <a:latin typeface="Arial"/>
                          <a:ea typeface="Times New Roman"/>
                        </a:rPr>
                        <a:t>Caña Guadua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13.27</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949">
                <a:tc>
                  <a:txBody>
                    <a:bodyPr/>
                    <a:lstStyle/>
                    <a:p>
                      <a:pPr algn="ctr">
                        <a:lnSpc>
                          <a:spcPct val="115000"/>
                        </a:lnSpc>
                        <a:spcAft>
                          <a:spcPts val="0"/>
                        </a:spcAft>
                      </a:pPr>
                      <a:r>
                        <a:rPr lang="es-EC" sz="1200" dirty="0">
                          <a:solidFill>
                            <a:srgbClr val="000000"/>
                          </a:solidFill>
                          <a:latin typeface="Arial"/>
                          <a:ea typeface="Times New Roman"/>
                        </a:rPr>
                        <a:t>Chanul</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28.24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949">
                <a:tc>
                  <a:txBody>
                    <a:bodyPr/>
                    <a:lstStyle/>
                    <a:p>
                      <a:pPr algn="ctr">
                        <a:lnSpc>
                          <a:spcPct val="115000"/>
                        </a:lnSpc>
                        <a:spcAft>
                          <a:spcPts val="0"/>
                        </a:spcAft>
                      </a:pPr>
                      <a:r>
                        <a:rPr lang="es-EC" sz="1200" dirty="0">
                          <a:solidFill>
                            <a:srgbClr val="000000"/>
                          </a:solidFill>
                          <a:latin typeface="Arial"/>
                          <a:ea typeface="Times New Roman"/>
                        </a:rPr>
                        <a:t>Guayacán Pechiche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13.24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949">
                <a:tc>
                  <a:txBody>
                    <a:bodyPr/>
                    <a:lstStyle/>
                    <a:p>
                      <a:pPr algn="ctr">
                        <a:lnSpc>
                          <a:spcPct val="115000"/>
                        </a:lnSpc>
                        <a:spcAft>
                          <a:spcPts val="0"/>
                        </a:spcAft>
                      </a:pPr>
                      <a:r>
                        <a:rPr lang="es-EC" sz="1200" dirty="0">
                          <a:solidFill>
                            <a:srgbClr val="000000"/>
                          </a:solidFill>
                          <a:latin typeface="Arial"/>
                          <a:ea typeface="Times New Roman"/>
                        </a:rPr>
                        <a:t>Mascarey</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11.65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949">
                <a:tc>
                  <a:txBody>
                    <a:bodyPr/>
                    <a:lstStyle/>
                    <a:p>
                      <a:pPr algn="ctr">
                        <a:lnSpc>
                          <a:spcPct val="115000"/>
                        </a:lnSpc>
                        <a:spcAft>
                          <a:spcPts val="0"/>
                        </a:spcAft>
                      </a:pPr>
                      <a:r>
                        <a:rPr lang="es-EC" sz="1200" dirty="0">
                          <a:solidFill>
                            <a:srgbClr val="000000"/>
                          </a:solidFill>
                          <a:latin typeface="Arial"/>
                          <a:ea typeface="Times New Roman"/>
                        </a:rPr>
                        <a:t>Bambú gigante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10.35</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949">
                <a:tc>
                  <a:txBody>
                    <a:bodyPr/>
                    <a:lstStyle/>
                    <a:p>
                      <a:pPr algn="ctr">
                        <a:lnSpc>
                          <a:spcPct val="115000"/>
                        </a:lnSpc>
                        <a:spcAft>
                          <a:spcPts val="0"/>
                        </a:spcAft>
                      </a:pPr>
                      <a:r>
                        <a:rPr lang="es-EC" sz="1200">
                          <a:solidFill>
                            <a:srgbClr val="000000"/>
                          </a:solidFill>
                          <a:latin typeface="Arial"/>
                          <a:ea typeface="Times New Roman"/>
                        </a:rPr>
                        <a:t>Eucalipto Glóbulos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10.35</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949">
                <a:tc>
                  <a:txBody>
                    <a:bodyPr/>
                    <a:lstStyle/>
                    <a:p>
                      <a:pPr algn="ctr">
                        <a:lnSpc>
                          <a:spcPct val="115000"/>
                        </a:lnSpc>
                        <a:spcAft>
                          <a:spcPts val="0"/>
                        </a:spcAft>
                      </a:pPr>
                      <a:r>
                        <a:rPr lang="es-EC" sz="1200">
                          <a:solidFill>
                            <a:srgbClr val="000000"/>
                          </a:solidFill>
                          <a:latin typeface="Arial"/>
                          <a:ea typeface="Times New Roman"/>
                        </a:rPr>
                        <a:t>Colorado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9.43</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949">
                <a:tc>
                  <a:txBody>
                    <a:bodyPr/>
                    <a:lstStyle/>
                    <a:p>
                      <a:pPr algn="ctr">
                        <a:lnSpc>
                          <a:spcPct val="115000"/>
                        </a:lnSpc>
                        <a:spcAft>
                          <a:spcPts val="0"/>
                        </a:spcAft>
                      </a:pPr>
                      <a:r>
                        <a:rPr lang="es-EC" sz="1200">
                          <a:solidFill>
                            <a:srgbClr val="000000"/>
                          </a:solidFill>
                          <a:latin typeface="Arial"/>
                          <a:ea typeface="Times New Roman"/>
                        </a:rPr>
                        <a:t>Sande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8.54</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949">
                <a:tc>
                  <a:txBody>
                    <a:bodyPr/>
                    <a:lstStyle/>
                    <a:p>
                      <a:pPr algn="ctr">
                        <a:lnSpc>
                          <a:spcPct val="115000"/>
                        </a:lnSpc>
                        <a:spcAft>
                          <a:spcPts val="0"/>
                        </a:spcAft>
                      </a:pPr>
                      <a:r>
                        <a:rPr lang="es-EC" sz="1200">
                          <a:solidFill>
                            <a:srgbClr val="000000"/>
                          </a:solidFill>
                          <a:latin typeface="Arial"/>
                          <a:ea typeface="Times New Roman"/>
                        </a:rPr>
                        <a:t>Moral fino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7.96</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949">
                <a:tc>
                  <a:txBody>
                    <a:bodyPr/>
                    <a:lstStyle/>
                    <a:p>
                      <a:pPr algn="ctr">
                        <a:lnSpc>
                          <a:spcPct val="115000"/>
                        </a:lnSpc>
                        <a:spcAft>
                          <a:spcPts val="0"/>
                        </a:spcAft>
                      </a:pPr>
                      <a:r>
                        <a:rPr lang="es-EC" sz="1200">
                          <a:solidFill>
                            <a:srgbClr val="000000"/>
                          </a:solidFill>
                          <a:latin typeface="Arial"/>
                          <a:ea typeface="Times New Roman"/>
                        </a:rPr>
                        <a:t>Caoba</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6.65</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949">
                <a:tc>
                  <a:txBody>
                    <a:bodyPr/>
                    <a:lstStyle/>
                    <a:p>
                      <a:pPr algn="ctr">
                        <a:lnSpc>
                          <a:spcPct val="115000"/>
                        </a:lnSpc>
                        <a:spcAft>
                          <a:spcPts val="0"/>
                        </a:spcAft>
                      </a:pPr>
                      <a:r>
                        <a:rPr lang="es-EC" sz="1200">
                          <a:solidFill>
                            <a:srgbClr val="000000"/>
                          </a:solidFill>
                          <a:latin typeface="Arial"/>
                          <a:ea typeface="Times New Roman"/>
                        </a:rPr>
                        <a:t>Pituca</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6.28</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949">
                <a:tc>
                  <a:txBody>
                    <a:bodyPr/>
                    <a:lstStyle/>
                    <a:p>
                      <a:pPr algn="ctr">
                        <a:lnSpc>
                          <a:spcPct val="115000"/>
                        </a:lnSpc>
                        <a:spcAft>
                          <a:spcPts val="0"/>
                        </a:spcAft>
                      </a:pPr>
                      <a:r>
                        <a:rPr lang="es-EC" sz="1200">
                          <a:solidFill>
                            <a:srgbClr val="000000"/>
                          </a:solidFill>
                          <a:latin typeface="Arial"/>
                          <a:ea typeface="Times New Roman"/>
                        </a:rPr>
                        <a:t>Seique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6.07</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949">
                <a:tc>
                  <a:txBody>
                    <a:bodyPr/>
                    <a:lstStyle/>
                    <a:p>
                      <a:pPr algn="ctr">
                        <a:lnSpc>
                          <a:spcPct val="115000"/>
                        </a:lnSpc>
                        <a:spcAft>
                          <a:spcPts val="0"/>
                        </a:spcAft>
                      </a:pPr>
                      <a:r>
                        <a:rPr lang="es-EC" sz="1200">
                          <a:solidFill>
                            <a:srgbClr val="000000"/>
                          </a:solidFill>
                          <a:latin typeface="Arial"/>
                          <a:ea typeface="Times New Roman"/>
                        </a:rPr>
                        <a:t>Fernansánchez</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5.63</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3688">
                <a:tc>
                  <a:txBody>
                    <a:bodyPr/>
                    <a:lstStyle/>
                    <a:p>
                      <a:pPr algn="ctr">
                        <a:lnSpc>
                          <a:spcPct val="115000"/>
                        </a:lnSpc>
                        <a:spcAft>
                          <a:spcPts val="0"/>
                        </a:spcAft>
                      </a:pPr>
                      <a:r>
                        <a:rPr lang="es-EC" sz="1200">
                          <a:solidFill>
                            <a:srgbClr val="000000"/>
                          </a:solidFill>
                          <a:latin typeface="Arial"/>
                          <a:ea typeface="Times New Roman"/>
                        </a:rPr>
                        <a:t>Eucalipto Grandis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5.46</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2641" name="Rectangle 1"/>
          <p:cNvSpPr>
            <a:spLocks noChangeArrowheads="1"/>
          </p:cNvSpPr>
          <p:nvPr/>
        </p:nvSpPr>
        <p:spPr bwMode="auto">
          <a:xfrm>
            <a:off x="2902312" y="4938936"/>
            <a:ext cx="333937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tabLst>
                <a:tab pos="1346200" algn="l"/>
              </a:tabLst>
            </a:pPr>
            <a:r>
              <a:rPr lang="es-EC" sz="1200" b="1" i="1" dirty="0" smtClean="0">
                <a:solidFill>
                  <a:prstClr val="black"/>
                </a:solidFill>
                <a:latin typeface="Arial" pitchFamily="34" charset="0"/>
                <a:ea typeface="Times New Roman" pitchFamily="18" charset="0"/>
                <a:cs typeface="Arial" pitchFamily="34" charset="0"/>
              </a:rPr>
              <a:t>Resistencia al corte paralelo a la fibra</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tabLst>
                <a:tab pos="1346200" algn="l"/>
              </a:tabLst>
            </a:pPr>
            <a:r>
              <a:rPr lang="es-EC" sz="1200" b="1" i="1" dirty="0" smtClean="0">
                <a:solidFill>
                  <a:prstClr val="black"/>
                </a:solidFill>
                <a:latin typeface="Arial" pitchFamily="34" charset="0"/>
                <a:ea typeface="Times New Roman" pitchFamily="18" charset="0"/>
                <a:cs typeface="Arial" pitchFamily="34" charset="0"/>
              </a:rPr>
              <a:t>(Datos tomados de varias tesis de la ESPE</a:t>
            </a:r>
            <a:r>
              <a:rPr lang="es-EC" sz="1000" b="1" i="1" dirty="0" smtClean="0">
                <a:solidFill>
                  <a:prstClr val="black"/>
                </a:solidFill>
                <a:latin typeface="Arial" pitchFamily="34" charset="0"/>
                <a:ea typeface="Times New Roman" pitchFamily="18" charset="0"/>
                <a:cs typeface="Arial" pitchFamily="34" charset="0"/>
              </a:rPr>
              <a:t>)</a:t>
            </a:r>
            <a:endParaRPr lang="es-EC"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5"/>
            <a:ext cx="8229600" cy="576064"/>
          </a:xfrm>
        </p:spPr>
        <p:txBody>
          <a:bodyPr/>
          <a:lstStyle/>
          <a:p>
            <a:r>
              <a:rPr lang="es-EC" sz="2000" b="1" dirty="0" smtClean="0"/>
              <a:t>Tracción paralela a la fibra</a:t>
            </a:r>
            <a:endParaRPr lang="es-EC" sz="2000" dirty="0"/>
          </a:p>
        </p:txBody>
      </p:sp>
      <p:graphicFrame>
        <p:nvGraphicFramePr>
          <p:cNvPr id="4" name="3 Tabla"/>
          <p:cNvGraphicFramePr>
            <a:graphicFrameLocks noGrp="1"/>
          </p:cNvGraphicFramePr>
          <p:nvPr/>
        </p:nvGraphicFramePr>
        <p:xfrm>
          <a:off x="2627784" y="908714"/>
          <a:ext cx="3600400" cy="3974944"/>
        </p:xfrm>
        <a:graphic>
          <a:graphicData uri="http://schemas.openxmlformats.org/drawingml/2006/table">
            <a:tbl>
              <a:tblPr/>
              <a:tblGrid>
                <a:gridCol w="1909875"/>
                <a:gridCol w="1690525"/>
              </a:tblGrid>
              <a:tr h="287344">
                <a:tc>
                  <a:txBody>
                    <a:bodyPr/>
                    <a:lstStyle/>
                    <a:p>
                      <a:pPr algn="ctr">
                        <a:lnSpc>
                          <a:spcPct val="115000"/>
                        </a:lnSpc>
                        <a:spcAft>
                          <a:spcPts val="0"/>
                        </a:spcAft>
                      </a:pPr>
                      <a:r>
                        <a:rPr lang="es-EC" sz="1400" b="1" dirty="0">
                          <a:solidFill>
                            <a:srgbClr val="000000"/>
                          </a:solidFill>
                          <a:latin typeface="Arial"/>
                          <a:ea typeface="Times New Roman"/>
                        </a:rPr>
                        <a:t>Nombre común</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400" b="1">
                          <a:solidFill>
                            <a:srgbClr val="000000"/>
                          </a:solidFill>
                          <a:latin typeface="Arial"/>
                          <a:ea typeface="Times New Roman"/>
                        </a:rPr>
                        <a:t>σadm  (kg/cm²)</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63400">
                <a:tc>
                  <a:txBody>
                    <a:bodyPr/>
                    <a:lstStyle/>
                    <a:p>
                      <a:pPr algn="ctr">
                        <a:lnSpc>
                          <a:spcPct val="115000"/>
                        </a:lnSpc>
                        <a:spcAft>
                          <a:spcPts val="0"/>
                        </a:spcAft>
                      </a:pPr>
                      <a:r>
                        <a:rPr lang="es-EC" sz="1200" dirty="0">
                          <a:solidFill>
                            <a:srgbClr val="000000"/>
                          </a:solidFill>
                          <a:latin typeface="Arial"/>
                          <a:ea typeface="Times New Roman"/>
                        </a:rPr>
                        <a:t>Sande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167.14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400">
                <a:tc>
                  <a:txBody>
                    <a:bodyPr/>
                    <a:lstStyle/>
                    <a:p>
                      <a:pPr algn="ctr">
                        <a:lnSpc>
                          <a:spcPct val="115000"/>
                        </a:lnSpc>
                        <a:spcAft>
                          <a:spcPts val="0"/>
                        </a:spcAft>
                      </a:pPr>
                      <a:r>
                        <a:rPr lang="es-EC" sz="1200" dirty="0" err="1">
                          <a:solidFill>
                            <a:srgbClr val="000000"/>
                          </a:solidFill>
                          <a:latin typeface="Arial"/>
                          <a:ea typeface="Times New Roman"/>
                        </a:rPr>
                        <a:t>Seique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140.8</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400">
                <a:tc>
                  <a:txBody>
                    <a:bodyPr/>
                    <a:lstStyle/>
                    <a:p>
                      <a:pPr algn="ctr">
                        <a:lnSpc>
                          <a:spcPct val="115000"/>
                        </a:lnSpc>
                        <a:spcAft>
                          <a:spcPts val="0"/>
                        </a:spcAft>
                      </a:pPr>
                      <a:r>
                        <a:rPr lang="es-EC" sz="1200" dirty="0">
                          <a:solidFill>
                            <a:srgbClr val="000000"/>
                          </a:solidFill>
                          <a:latin typeface="Arial"/>
                          <a:ea typeface="Times New Roman"/>
                        </a:rPr>
                        <a:t>Moral fino</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150.84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400">
                <a:tc>
                  <a:txBody>
                    <a:bodyPr/>
                    <a:lstStyle/>
                    <a:p>
                      <a:pPr algn="ctr">
                        <a:lnSpc>
                          <a:spcPct val="115000"/>
                        </a:lnSpc>
                        <a:spcAft>
                          <a:spcPts val="0"/>
                        </a:spcAft>
                      </a:pPr>
                      <a:r>
                        <a:rPr lang="es-EC" sz="1200" dirty="0">
                          <a:solidFill>
                            <a:srgbClr val="000000"/>
                          </a:solidFill>
                          <a:latin typeface="Arial"/>
                          <a:ea typeface="Times New Roman"/>
                        </a:rPr>
                        <a:t>Pituca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82.98</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400">
                <a:tc>
                  <a:txBody>
                    <a:bodyPr/>
                    <a:lstStyle/>
                    <a:p>
                      <a:pPr algn="ctr">
                        <a:lnSpc>
                          <a:spcPct val="115000"/>
                        </a:lnSpc>
                        <a:spcAft>
                          <a:spcPts val="0"/>
                        </a:spcAft>
                      </a:pPr>
                      <a:r>
                        <a:rPr lang="es-EC" sz="1200" dirty="0">
                          <a:solidFill>
                            <a:srgbClr val="000000"/>
                          </a:solidFill>
                          <a:latin typeface="Arial"/>
                          <a:ea typeface="Times New Roman"/>
                        </a:rPr>
                        <a:t>Eucalipto Glóbulos</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339.5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400">
                <a:tc>
                  <a:txBody>
                    <a:bodyPr/>
                    <a:lstStyle/>
                    <a:p>
                      <a:pPr algn="ctr">
                        <a:lnSpc>
                          <a:spcPct val="115000"/>
                        </a:lnSpc>
                        <a:spcAft>
                          <a:spcPts val="0"/>
                        </a:spcAft>
                      </a:pPr>
                      <a:r>
                        <a:rPr lang="es-EC" sz="1200" dirty="0">
                          <a:solidFill>
                            <a:srgbClr val="000000"/>
                          </a:solidFill>
                          <a:latin typeface="Arial"/>
                          <a:ea typeface="Times New Roman"/>
                        </a:rPr>
                        <a:t>Eucalipto </a:t>
                      </a:r>
                      <a:r>
                        <a:rPr lang="es-EC" sz="1200" dirty="0" err="1">
                          <a:solidFill>
                            <a:srgbClr val="000000"/>
                          </a:solidFill>
                          <a:latin typeface="Arial"/>
                          <a:ea typeface="Times New Roman"/>
                        </a:rPr>
                        <a:t>Grandis</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179.52</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400">
                <a:tc>
                  <a:txBody>
                    <a:bodyPr/>
                    <a:lstStyle/>
                    <a:p>
                      <a:pPr algn="ctr">
                        <a:lnSpc>
                          <a:spcPct val="115000"/>
                        </a:lnSpc>
                        <a:spcAft>
                          <a:spcPts val="0"/>
                        </a:spcAft>
                      </a:pPr>
                      <a:r>
                        <a:rPr lang="es-EC" sz="1200" dirty="0">
                          <a:solidFill>
                            <a:srgbClr val="000000"/>
                          </a:solidFill>
                          <a:latin typeface="Arial"/>
                          <a:ea typeface="Times New Roman"/>
                        </a:rPr>
                        <a:t>Mascarey</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192.77</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400">
                <a:tc>
                  <a:txBody>
                    <a:bodyPr/>
                    <a:lstStyle/>
                    <a:p>
                      <a:pPr algn="ctr">
                        <a:lnSpc>
                          <a:spcPct val="115000"/>
                        </a:lnSpc>
                        <a:spcAft>
                          <a:spcPts val="0"/>
                        </a:spcAft>
                      </a:pPr>
                      <a:r>
                        <a:rPr lang="es-EC" sz="1200" dirty="0">
                          <a:solidFill>
                            <a:srgbClr val="000000"/>
                          </a:solidFill>
                          <a:latin typeface="Arial"/>
                          <a:ea typeface="Times New Roman"/>
                        </a:rPr>
                        <a:t>Chanul</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216.98</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400">
                <a:tc>
                  <a:txBody>
                    <a:bodyPr/>
                    <a:lstStyle/>
                    <a:p>
                      <a:pPr algn="ctr">
                        <a:lnSpc>
                          <a:spcPct val="115000"/>
                        </a:lnSpc>
                        <a:spcAft>
                          <a:spcPts val="0"/>
                        </a:spcAft>
                      </a:pPr>
                      <a:r>
                        <a:rPr lang="es-EC" sz="1200">
                          <a:solidFill>
                            <a:srgbClr val="000000"/>
                          </a:solidFill>
                          <a:latin typeface="Arial"/>
                          <a:ea typeface="Times New Roman"/>
                        </a:rPr>
                        <a:t>Guayacán Pechiche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472.07</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400">
                <a:tc>
                  <a:txBody>
                    <a:bodyPr/>
                    <a:lstStyle/>
                    <a:p>
                      <a:pPr algn="ctr">
                        <a:lnSpc>
                          <a:spcPct val="115000"/>
                        </a:lnSpc>
                        <a:spcAft>
                          <a:spcPts val="0"/>
                        </a:spcAft>
                      </a:pPr>
                      <a:r>
                        <a:rPr lang="es-EC" sz="1200">
                          <a:solidFill>
                            <a:srgbClr val="000000"/>
                          </a:solidFill>
                          <a:latin typeface="Arial"/>
                          <a:ea typeface="Times New Roman"/>
                        </a:rPr>
                        <a:t>Colorado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144.99</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400">
                <a:tc>
                  <a:txBody>
                    <a:bodyPr/>
                    <a:lstStyle/>
                    <a:p>
                      <a:pPr algn="ctr">
                        <a:lnSpc>
                          <a:spcPct val="115000"/>
                        </a:lnSpc>
                        <a:spcAft>
                          <a:spcPts val="0"/>
                        </a:spcAft>
                      </a:pPr>
                      <a:r>
                        <a:rPr lang="es-EC" sz="1200">
                          <a:solidFill>
                            <a:srgbClr val="000000"/>
                          </a:solidFill>
                          <a:latin typeface="Arial"/>
                          <a:ea typeface="Times New Roman"/>
                        </a:rPr>
                        <a:t>Caoba</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177.53</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400">
                <a:tc>
                  <a:txBody>
                    <a:bodyPr/>
                    <a:lstStyle/>
                    <a:p>
                      <a:pPr algn="ctr">
                        <a:lnSpc>
                          <a:spcPct val="115000"/>
                        </a:lnSpc>
                        <a:spcAft>
                          <a:spcPts val="0"/>
                        </a:spcAft>
                      </a:pPr>
                      <a:r>
                        <a:rPr lang="es-EC" sz="1200">
                          <a:solidFill>
                            <a:srgbClr val="000000"/>
                          </a:solidFill>
                          <a:latin typeface="Arial"/>
                          <a:ea typeface="Times New Roman"/>
                        </a:rPr>
                        <a:t>Fernansánchez</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139.5</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400">
                <a:tc>
                  <a:txBody>
                    <a:bodyPr/>
                    <a:lstStyle/>
                    <a:p>
                      <a:pPr algn="ctr">
                        <a:lnSpc>
                          <a:spcPct val="115000"/>
                        </a:lnSpc>
                        <a:spcAft>
                          <a:spcPts val="0"/>
                        </a:spcAft>
                      </a:pPr>
                      <a:r>
                        <a:rPr lang="es-EC" sz="1200">
                          <a:solidFill>
                            <a:srgbClr val="000000"/>
                          </a:solidFill>
                          <a:latin typeface="Arial"/>
                          <a:ea typeface="Times New Roman"/>
                        </a:rPr>
                        <a:t>Caña Guadua</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 363.57</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400">
                <a:tc>
                  <a:txBody>
                    <a:bodyPr/>
                    <a:lstStyle/>
                    <a:p>
                      <a:pPr algn="ctr">
                        <a:lnSpc>
                          <a:spcPct val="115000"/>
                        </a:lnSpc>
                        <a:spcAft>
                          <a:spcPts val="0"/>
                        </a:spcAft>
                      </a:pPr>
                      <a:r>
                        <a:rPr lang="es-EC" sz="1200">
                          <a:solidFill>
                            <a:srgbClr val="000000"/>
                          </a:solidFill>
                          <a:latin typeface="Arial"/>
                          <a:ea typeface="Times New Roman"/>
                        </a:rPr>
                        <a:t>Bambú gigante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198.24</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1617" name="Rectangle 1"/>
          <p:cNvSpPr>
            <a:spLocks noChangeArrowheads="1"/>
          </p:cNvSpPr>
          <p:nvPr/>
        </p:nvSpPr>
        <p:spPr bwMode="auto">
          <a:xfrm>
            <a:off x="2657854" y="5010944"/>
            <a:ext cx="382829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tabLst>
                <a:tab pos="1346200" algn="l"/>
              </a:tabLst>
            </a:pPr>
            <a:r>
              <a:rPr lang="es-EC" sz="1200" b="1" i="1" dirty="0" smtClean="0">
                <a:solidFill>
                  <a:prstClr val="black"/>
                </a:solidFill>
                <a:latin typeface="Arial" pitchFamily="34" charset="0"/>
                <a:ea typeface="Times New Roman" pitchFamily="18" charset="0"/>
                <a:cs typeface="Arial" pitchFamily="34" charset="0"/>
              </a:rPr>
              <a:t>Esfuerzo admisible a la tracción paralela a la fibra</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tabLst>
                <a:tab pos="1346200" algn="l"/>
              </a:tabLst>
            </a:pPr>
            <a:r>
              <a:rPr lang="es-EC" sz="1200" b="1" i="1" dirty="0" smtClean="0">
                <a:solidFill>
                  <a:prstClr val="black"/>
                </a:solidFill>
                <a:latin typeface="Arial" pitchFamily="34" charset="0"/>
                <a:ea typeface="Times New Roman" pitchFamily="18" charset="0"/>
                <a:cs typeface="Arial" pitchFamily="34" charset="0"/>
              </a:rPr>
              <a:t>(Datos tomados de varias tesis de la ESPE)</a:t>
            </a:r>
            <a:endParaRPr lang="es-EC"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9"/>
            <a:ext cx="8229600" cy="576064"/>
          </a:xfrm>
        </p:spPr>
        <p:txBody>
          <a:bodyPr/>
          <a:lstStyle/>
          <a:p>
            <a:r>
              <a:rPr lang="es-EC" sz="2000" b="1" dirty="0" smtClean="0"/>
              <a:t>Tracción perpendicular a la fibra</a:t>
            </a:r>
            <a:endParaRPr lang="es-EC" sz="2000" dirty="0"/>
          </a:p>
        </p:txBody>
      </p:sp>
      <p:graphicFrame>
        <p:nvGraphicFramePr>
          <p:cNvPr id="4" name="3 Tabla"/>
          <p:cNvGraphicFramePr>
            <a:graphicFrameLocks noGrp="1"/>
          </p:cNvGraphicFramePr>
          <p:nvPr/>
        </p:nvGraphicFramePr>
        <p:xfrm>
          <a:off x="2843808" y="1196753"/>
          <a:ext cx="3168352" cy="3686905"/>
        </p:xfrm>
        <a:graphic>
          <a:graphicData uri="http://schemas.openxmlformats.org/drawingml/2006/table">
            <a:tbl>
              <a:tblPr/>
              <a:tblGrid>
                <a:gridCol w="1681135"/>
                <a:gridCol w="1487217"/>
              </a:tblGrid>
              <a:tr h="266523">
                <a:tc>
                  <a:txBody>
                    <a:bodyPr/>
                    <a:lstStyle/>
                    <a:p>
                      <a:pPr algn="ctr">
                        <a:lnSpc>
                          <a:spcPct val="115000"/>
                        </a:lnSpc>
                        <a:spcAft>
                          <a:spcPts val="0"/>
                        </a:spcAft>
                      </a:pPr>
                      <a:r>
                        <a:rPr lang="es-EC" sz="1400" b="1" dirty="0">
                          <a:solidFill>
                            <a:srgbClr val="000000"/>
                          </a:solidFill>
                          <a:latin typeface="Arial"/>
                          <a:ea typeface="Times New Roman"/>
                        </a:rPr>
                        <a:t>Nombre común</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400" b="1">
                          <a:solidFill>
                            <a:srgbClr val="000000"/>
                          </a:solidFill>
                          <a:latin typeface="Arial"/>
                          <a:ea typeface="Times New Roman"/>
                        </a:rPr>
                        <a:t>σadm  (kg/cm²)</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44313">
                <a:tc>
                  <a:txBody>
                    <a:bodyPr/>
                    <a:lstStyle/>
                    <a:p>
                      <a:pPr algn="ctr">
                        <a:lnSpc>
                          <a:spcPct val="115000"/>
                        </a:lnSpc>
                        <a:spcAft>
                          <a:spcPts val="0"/>
                        </a:spcAft>
                      </a:pPr>
                      <a:r>
                        <a:rPr lang="es-EC" sz="1200" dirty="0">
                          <a:solidFill>
                            <a:srgbClr val="000000"/>
                          </a:solidFill>
                          <a:latin typeface="Arial"/>
                          <a:ea typeface="Times New Roman"/>
                        </a:rPr>
                        <a:t>Caña Guadua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8.04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313">
                <a:tc>
                  <a:txBody>
                    <a:bodyPr/>
                    <a:lstStyle/>
                    <a:p>
                      <a:pPr algn="ctr">
                        <a:lnSpc>
                          <a:spcPct val="115000"/>
                        </a:lnSpc>
                        <a:spcAft>
                          <a:spcPts val="0"/>
                        </a:spcAft>
                      </a:pPr>
                      <a:r>
                        <a:rPr lang="es-EC" sz="1200" dirty="0">
                          <a:solidFill>
                            <a:srgbClr val="000000"/>
                          </a:solidFill>
                          <a:latin typeface="Arial"/>
                          <a:ea typeface="Times New Roman"/>
                        </a:rPr>
                        <a:t>Guayacán Pechiche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9.84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313">
                <a:tc>
                  <a:txBody>
                    <a:bodyPr/>
                    <a:lstStyle/>
                    <a:p>
                      <a:pPr algn="ctr">
                        <a:lnSpc>
                          <a:spcPct val="115000"/>
                        </a:lnSpc>
                        <a:spcAft>
                          <a:spcPts val="0"/>
                        </a:spcAft>
                      </a:pPr>
                      <a:r>
                        <a:rPr lang="es-EC" sz="1200" dirty="0">
                          <a:solidFill>
                            <a:srgbClr val="000000"/>
                          </a:solidFill>
                          <a:latin typeface="Arial"/>
                          <a:ea typeface="Times New Roman"/>
                        </a:rPr>
                        <a:t>Eucalipto </a:t>
                      </a:r>
                      <a:r>
                        <a:rPr lang="es-EC" sz="1200" dirty="0" err="1">
                          <a:solidFill>
                            <a:srgbClr val="000000"/>
                          </a:solidFill>
                          <a:latin typeface="Arial"/>
                          <a:ea typeface="Times New Roman"/>
                        </a:rPr>
                        <a:t>Grandis</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9.03</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313">
                <a:tc>
                  <a:txBody>
                    <a:bodyPr/>
                    <a:lstStyle/>
                    <a:p>
                      <a:pPr algn="ctr">
                        <a:lnSpc>
                          <a:spcPct val="115000"/>
                        </a:lnSpc>
                        <a:spcAft>
                          <a:spcPts val="0"/>
                        </a:spcAft>
                      </a:pPr>
                      <a:r>
                        <a:rPr lang="es-EC" sz="1200" dirty="0">
                          <a:solidFill>
                            <a:srgbClr val="000000"/>
                          </a:solidFill>
                          <a:latin typeface="Arial"/>
                          <a:ea typeface="Times New Roman"/>
                        </a:rPr>
                        <a:t>Eucalipto Glóbulos</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8.53</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313">
                <a:tc>
                  <a:txBody>
                    <a:bodyPr/>
                    <a:lstStyle/>
                    <a:p>
                      <a:pPr algn="ctr">
                        <a:lnSpc>
                          <a:spcPct val="115000"/>
                        </a:lnSpc>
                        <a:spcAft>
                          <a:spcPts val="0"/>
                        </a:spcAft>
                      </a:pPr>
                      <a:r>
                        <a:rPr lang="es-EC" sz="1200">
                          <a:solidFill>
                            <a:srgbClr val="000000"/>
                          </a:solidFill>
                          <a:latin typeface="Arial"/>
                          <a:ea typeface="Times New Roman"/>
                        </a:rPr>
                        <a:t>Sande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8.04</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313">
                <a:tc>
                  <a:txBody>
                    <a:bodyPr/>
                    <a:lstStyle/>
                    <a:p>
                      <a:pPr algn="ctr">
                        <a:lnSpc>
                          <a:spcPct val="115000"/>
                        </a:lnSpc>
                        <a:spcAft>
                          <a:spcPts val="0"/>
                        </a:spcAft>
                      </a:pPr>
                      <a:r>
                        <a:rPr lang="es-EC" sz="1200">
                          <a:solidFill>
                            <a:srgbClr val="000000"/>
                          </a:solidFill>
                          <a:latin typeface="Arial"/>
                          <a:ea typeface="Times New Roman"/>
                        </a:rPr>
                        <a:t>Bambú gigante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9.03</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313">
                <a:tc>
                  <a:txBody>
                    <a:bodyPr/>
                    <a:lstStyle/>
                    <a:p>
                      <a:pPr algn="ctr">
                        <a:lnSpc>
                          <a:spcPct val="115000"/>
                        </a:lnSpc>
                        <a:spcAft>
                          <a:spcPts val="0"/>
                        </a:spcAft>
                      </a:pPr>
                      <a:r>
                        <a:rPr lang="es-EC" sz="1200">
                          <a:solidFill>
                            <a:srgbClr val="000000"/>
                          </a:solidFill>
                          <a:latin typeface="Arial"/>
                          <a:ea typeface="Times New Roman"/>
                        </a:rPr>
                        <a:t>Mascarey</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7.82</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313">
                <a:tc>
                  <a:txBody>
                    <a:bodyPr/>
                    <a:lstStyle/>
                    <a:p>
                      <a:pPr algn="ctr">
                        <a:lnSpc>
                          <a:spcPct val="115000"/>
                        </a:lnSpc>
                        <a:spcAft>
                          <a:spcPts val="0"/>
                        </a:spcAft>
                      </a:pPr>
                      <a:r>
                        <a:rPr lang="es-EC" sz="1200">
                          <a:solidFill>
                            <a:srgbClr val="000000"/>
                          </a:solidFill>
                          <a:latin typeface="Arial"/>
                          <a:ea typeface="Times New Roman"/>
                        </a:rPr>
                        <a:t>Colorado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7.65</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313">
                <a:tc>
                  <a:txBody>
                    <a:bodyPr/>
                    <a:lstStyle/>
                    <a:p>
                      <a:pPr algn="ctr">
                        <a:lnSpc>
                          <a:spcPct val="115000"/>
                        </a:lnSpc>
                        <a:spcAft>
                          <a:spcPts val="0"/>
                        </a:spcAft>
                      </a:pPr>
                      <a:r>
                        <a:rPr lang="es-EC" sz="1200">
                          <a:solidFill>
                            <a:srgbClr val="000000"/>
                          </a:solidFill>
                          <a:latin typeface="Arial"/>
                          <a:ea typeface="Times New Roman"/>
                        </a:rPr>
                        <a:t>Chanul</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7.41</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313">
                <a:tc>
                  <a:txBody>
                    <a:bodyPr/>
                    <a:lstStyle/>
                    <a:p>
                      <a:pPr algn="ctr">
                        <a:lnSpc>
                          <a:spcPct val="115000"/>
                        </a:lnSpc>
                        <a:spcAft>
                          <a:spcPts val="0"/>
                        </a:spcAft>
                      </a:pPr>
                      <a:r>
                        <a:rPr lang="es-EC" sz="1200">
                          <a:solidFill>
                            <a:srgbClr val="000000"/>
                          </a:solidFill>
                          <a:latin typeface="Arial"/>
                          <a:ea typeface="Times New Roman"/>
                        </a:rPr>
                        <a:t>Moral fino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6.26</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313">
                <a:tc>
                  <a:txBody>
                    <a:bodyPr/>
                    <a:lstStyle/>
                    <a:p>
                      <a:pPr algn="ctr">
                        <a:lnSpc>
                          <a:spcPct val="115000"/>
                        </a:lnSpc>
                        <a:spcAft>
                          <a:spcPts val="0"/>
                        </a:spcAft>
                      </a:pPr>
                      <a:r>
                        <a:rPr lang="es-EC" sz="1200">
                          <a:solidFill>
                            <a:srgbClr val="000000"/>
                          </a:solidFill>
                          <a:latin typeface="Arial"/>
                          <a:ea typeface="Times New Roman"/>
                        </a:rPr>
                        <a:t>Seique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6.15</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313">
                <a:tc>
                  <a:txBody>
                    <a:bodyPr/>
                    <a:lstStyle/>
                    <a:p>
                      <a:pPr algn="ctr">
                        <a:lnSpc>
                          <a:spcPct val="115000"/>
                        </a:lnSpc>
                        <a:spcAft>
                          <a:spcPts val="0"/>
                        </a:spcAft>
                      </a:pPr>
                      <a:r>
                        <a:rPr lang="es-EC" sz="1200">
                          <a:solidFill>
                            <a:srgbClr val="000000"/>
                          </a:solidFill>
                          <a:latin typeface="Arial"/>
                          <a:ea typeface="Times New Roman"/>
                        </a:rPr>
                        <a:t>Caoba</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6.08</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313">
                <a:tc>
                  <a:txBody>
                    <a:bodyPr/>
                    <a:lstStyle/>
                    <a:p>
                      <a:pPr algn="ctr">
                        <a:lnSpc>
                          <a:spcPct val="115000"/>
                        </a:lnSpc>
                        <a:spcAft>
                          <a:spcPts val="0"/>
                        </a:spcAft>
                      </a:pPr>
                      <a:r>
                        <a:rPr lang="es-EC" sz="1200">
                          <a:solidFill>
                            <a:srgbClr val="000000"/>
                          </a:solidFill>
                          <a:latin typeface="Arial"/>
                          <a:ea typeface="Times New Roman"/>
                        </a:rPr>
                        <a:t>Pituca</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5.38</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4313">
                <a:tc>
                  <a:txBody>
                    <a:bodyPr/>
                    <a:lstStyle/>
                    <a:p>
                      <a:pPr algn="ctr">
                        <a:lnSpc>
                          <a:spcPct val="115000"/>
                        </a:lnSpc>
                        <a:spcAft>
                          <a:spcPts val="0"/>
                        </a:spcAft>
                      </a:pPr>
                      <a:r>
                        <a:rPr lang="es-EC" sz="1200">
                          <a:solidFill>
                            <a:srgbClr val="000000"/>
                          </a:solidFill>
                          <a:latin typeface="Arial"/>
                          <a:ea typeface="Times New Roman"/>
                        </a:rPr>
                        <a:t>Fernansánchez</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5.21</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36193" name="Rectangle 1"/>
          <p:cNvSpPr>
            <a:spLocks noChangeArrowheads="1"/>
          </p:cNvSpPr>
          <p:nvPr/>
        </p:nvSpPr>
        <p:spPr bwMode="auto">
          <a:xfrm>
            <a:off x="2439044" y="5082952"/>
            <a:ext cx="426591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tabLst>
                <a:tab pos="1346200" algn="l"/>
              </a:tabLst>
            </a:pPr>
            <a:r>
              <a:rPr lang="es-EC" sz="1200" b="1" i="1" dirty="0" smtClean="0">
                <a:solidFill>
                  <a:prstClr val="black"/>
                </a:solidFill>
                <a:latin typeface="Arial" pitchFamily="34" charset="0"/>
                <a:ea typeface="Times New Roman" pitchFamily="18" charset="0"/>
                <a:cs typeface="Arial" pitchFamily="34" charset="0"/>
              </a:rPr>
              <a:t>Esfuerzo admisible a la tracción perpendicular a la fibra</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tabLst>
                <a:tab pos="1346200" algn="l"/>
              </a:tabLst>
            </a:pPr>
            <a:r>
              <a:rPr lang="es-EC" sz="1200" b="1" i="1" dirty="0" smtClean="0">
                <a:solidFill>
                  <a:prstClr val="black"/>
                </a:solidFill>
                <a:latin typeface="Arial" pitchFamily="34" charset="0"/>
                <a:ea typeface="Times New Roman" pitchFamily="18" charset="0"/>
                <a:cs typeface="Arial" pitchFamily="34" charset="0"/>
              </a:rPr>
              <a:t>(Datos tomados de varias tesis de la ESPE)</a:t>
            </a:r>
            <a:endParaRPr lang="es-EC"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3"/>
            <a:ext cx="8229600" cy="504056"/>
          </a:xfrm>
        </p:spPr>
        <p:txBody>
          <a:bodyPr/>
          <a:lstStyle/>
          <a:p>
            <a:r>
              <a:rPr lang="es-EC" sz="2000" b="1" dirty="0" smtClean="0"/>
              <a:t>Esfuerzo admisible a flexión</a:t>
            </a:r>
            <a:endParaRPr lang="es-EC" sz="2000" dirty="0"/>
          </a:p>
        </p:txBody>
      </p:sp>
      <p:graphicFrame>
        <p:nvGraphicFramePr>
          <p:cNvPr id="4" name="3 Tabla"/>
          <p:cNvGraphicFramePr>
            <a:graphicFrameLocks noGrp="1"/>
          </p:cNvGraphicFramePr>
          <p:nvPr/>
        </p:nvGraphicFramePr>
        <p:xfrm>
          <a:off x="2771800" y="1124743"/>
          <a:ext cx="3312368" cy="3766344"/>
        </p:xfrm>
        <a:graphic>
          <a:graphicData uri="http://schemas.openxmlformats.org/drawingml/2006/table">
            <a:tbl>
              <a:tblPr/>
              <a:tblGrid>
                <a:gridCol w="1757360"/>
                <a:gridCol w="1555008"/>
              </a:tblGrid>
              <a:tr h="273172">
                <a:tc>
                  <a:txBody>
                    <a:bodyPr/>
                    <a:lstStyle/>
                    <a:p>
                      <a:pPr algn="ctr">
                        <a:lnSpc>
                          <a:spcPct val="115000"/>
                        </a:lnSpc>
                        <a:spcAft>
                          <a:spcPts val="0"/>
                        </a:spcAft>
                      </a:pPr>
                      <a:r>
                        <a:rPr lang="es-EC" sz="1400" b="1" dirty="0">
                          <a:solidFill>
                            <a:srgbClr val="000000"/>
                          </a:solidFill>
                          <a:latin typeface="Arial"/>
                          <a:ea typeface="Times New Roman"/>
                        </a:rPr>
                        <a:t>Nombre común</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400" b="1">
                          <a:solidFill>
                            <a:srgbClr val="000000"/>
                          </a:solidFill>
                          <a:latin typeface="Arial"/>
                          <a:ea typeface="Times New Roman"/>
                        </a:rPr>
                        <a:t>σadm  (kg/cm²)</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48636">
                <a:tc>
                  <a:txBody>
                    <a:bodyPr/>
                    <a:lstStyle/>
                    <a:p>
                      <a:pPr algn="ctr">
                        <a:lnSpc>
                          <a:spcPct val="115000"/>
                        </a:lnSpc>
                        <a:spcAft>
                          <a:spcPts val="0"/>
                        </a:spcAft>
                      </a:pPr>
                      <a:r>
                        <a:rPr lang="es-EC" sz="1200" dirty="0">
                          <a:solidFill>
                            <a:srgbClr val="000000"/>
                          </a:solidFill>
                          <a:latin typeface="Arial"/>
                          <a:ea typeface="Times New Roman"/>
                        </a:rPr>
                        <a:t>Caña Guadua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112.25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8636">
                <a:tc>
                  <a:txBody>
                    <a:bodyPr/>
                    <a:lstStyle/>
                    <a:p>
                      <a:pPr algn="ctr">
                        <a:lnSpc>
                          <a:spcPct val="115000"/>
                        </a:lnSpc>
                        <a:spcAft>
                          <a:spcPts val="0"/>
                        </a:spcAft>
                      </a:pPr>
                      <a:r>
                        <a:rPr lang="es-EC" sz="1200" dirty="0">
                          <a:solidFill>
                            <a:srgbClr val="000000"/>
                          </a:solidFill>
                          <a:latin typeface="Arial"/>
                          <a:ea typeface="Times New Roman"/>
                        </a:rPr>
                        <a:t>Guayacán Pechiche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152.81</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8636">
                <a:tc>
                  <a:txBody>
                    <a:bodyPr/>
                    <a:lstStyle/>
                    <a:p>
                      <a:pPr algn="ctr">
                        <a:lnSpc>
                          <a:spcPct val="115000"/>
                        </a:lnSpc>
                        <a:spcAft>
                          <a:spcPts val="0"/>
                        </a:spcAft>
                      </a:pPr>
                      <a:r>
                        <a:rPr lang="es-EC" sz="1200" dirty="0">
                          <a:solidFill>
                            <a:srgbClr val="000000"/>
                          </a:solidFill>
                          <a:latin typeface="Arial"/>
                          <a:ea typeface="Times New Roman"/>
                        </a:rPr>
                        <a:t>Mascarey</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122.46</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8636">
                <a:tc>
                  <a:txBody>
                    <a:bodyPr/>
                    <a:lstStyle/>
                    <a:p>
                      <a:pPr algn="ctr">
                        <a:lnSpc>
                          <a:spcPct val="115000"/>
                        </a:lnSpc>
                        <a:spcAft>
                          <a:spcPts val="0"/>
                        </a:spcAft>
                      </a:pPr>
                      <a:r>
                        <a:rPr lang="es-EC" sz="1200" dirty="0">
                          <a:solidFill>
                            <a:srgbClr val="000000"/>
                          </a:solidFill>
                          <a:latin typeface="Arial"/>
                          <a:ea typeface="Times New Roman"/>
                        </a:rPr>
                        <a:t>Chanul</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115.39</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8636">
                <a:tc>
                  <a:txBody>
                    <a:bodyPr/>
                    <a:lstStyle/>
                    <a:p>
                      <a:pPr algn="ctr">
                        <a:lnSpc>
                          <a:spcPct val="115000"/>
                        </a:lnSpc>
                        <a:spcAft>
                          <a:spcPts val="0"/>
                        </a:spcAft>
                      </a:pPr>
                      <a:r>
                        <a:rPr lang="es-EC" sz="1200" dirty="0">
                          <a:solidFill>
                            <a:srgbClr val="000000"/>
                          </a:solidFill>
                          <a:latin typeface="Arial"/>
                          <a:ea typeface="Times New Roman"/>
                        </a:rPr>
                        <a:t>Bambú gigante</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80.40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8636">
                <a:tc>
                  <a:txBody>
                    <a:bodyPr/>
                    <a:lstStyle/>
                    <a:p>
                      <a:pPr algn="ctr">
                        <a:lnSpc>
                          <a:spcPct val="115000"/>
                        </a:lnSpc>
                        <a:spcAft>
                          <a:spcPts val="0"/>
                        </a:spcAft>
                      </a:pPr>
                      <a:r>
                        <a:rPr lang="es-EC" sz="1200">
                          <a:solidFill>
                            <a:srgbClr val="000000"/>
                          </a:solidFill>
                          <a:latin typeface="Arial"/>
                          <a:ea typeface="Times New Roman"/>
                        </a:rPr>
                        <a:t>Fernansánchez</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105.09</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8636">
                <a:tc>
                  <a:txBody>
                    <a:bodyPr/>
                    <a:lstStyle/>
                    <a:p>
                      <a:pPr algn="ctr">
                        <a:lnSpc>
                          <a:spcPct val="115000"/>
                        </a:lnSpc>
                        <a:spcAft>
                          <a:spcPts val="0"/>
                        </a:spcAft>
                      </a:pPr>
                      <a:r>
                        <a:rPr lang="es-EC" sz="1200" dirty="0">
                          <a:solidFill>
                            <a:srgbClr val="000000"/>
                          </a:solidFill>
                          <a:latin typeface="Arial"/>
                          <a:ea typeface="Times New Roman"/>
                        </a:rPr>
                        <a:t>Caoba</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85.89</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8636">
                <a:tc>
                  <a:txBody>
                    <a:bodyPr/>
                    <a:lstStyle/>
                    <a:p>
                      <a:pPr algn="ctr">
                        <a:lnSpc>
                          <a:spcPct val="115000"/>
                        </a:lnSpc>
                        <a:spcAft>
                          <a:spcPts val="0"/>
                        </a:spcAft>
                      </a:pPr>
                      <a:r>
                        <a:rPr lang="es-EC" sz="1200">
                          <a:solidFill>
                            <a:srgbClr val="000000"/>
                          </a:solidFill>
                          <a:latin typeface="Arial"/>
                          <a:ea typeface="Times New Roman"/>
                        </a:rPr>
                        <a:t>Moral fino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83.92</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8636">
                <a:tc>
                  <a:txBody>
                    <a:bodyPr/>
                    <a:lstStyle/>
                    <a:p>
                      <a:pPr algn="ctr">
                        <a:lnSpc>
                          <a:spcPct val="115000"/>
                        </a:lnSpc>
                        <a:spcAft>
                          <a:spcPts val="0"/>
                        </a:spcAft>
                      </a:pPr>
                      <a:r>
                        <a:rPr lang="es-EC" sz="1200">
                          <a:solidFill>
                            <a:srgbClr val="000000"/>
                          </a:solidFill>
                          <a:latin typeface="Arial"/>
                          <a:ea typeface="Times New Roman"/>
                        </a:rPr>
                        <a:t>Eucalipto Glóbulos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80.40</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8636">
                <a:tc>
                  <a:txBody>
                    <a:bodyPr/>
                    <a:lstStyle/>
                    <a:p>
                      <a:pPr algn="ctr">
                        <a:lnSpc>
                          <a:spcPct val="115000"/>
                        </a:lnSpc>
                        <a:spcAft>
                          <a:spcPts val="0"/>
                        </a:spcAft>
                      </a:pPr>
                      <a:r>
                        <a:rPr lang="es-EC" sz="1200">
                          <a:solidFill>
                            <a:srgbClr val="000000"/>
                          </a:solidFill>
                          <a:latin typeface="Arial"/>
                          <a:ea typeface="Times New Roman"/>
                        </a:rPr>
                        <a:t>Pituca</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68.27</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8636">
                <a:tc>
                  <a:txBody>
                    <a:bodyPr/>
                    <a:lstStyle/>
                    <a:p>
                      <a:pPr algn="ctr">
                        <a:lnSpc>
                          <a:spcPct val="115000"/>
                        </a:lnSpc>
                        <a:spcAft>
                          <a:spcPts val="0"/>
                        </a:spcAft>
                      </a:pPr>
                      <a:r>
                        <a:rPr lang="es-EC" sz="1200">
                          <a:solidFill>
                            <a:srgbClr val="000000"/>
                          </a:solidFill>
                          <a:latin typeface="Arial"/>
                          <a:ea typeface="Times New Roman"/>
                        </a:rPr>
                        <a:t>Sande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60.73</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8636">
                <a:tc>
                  <a:txBody>
                    <a:bodyPr/>
                    <a:lstStyle/>
                    <a:p>
                      <a:pPr algn="ctr">
                        <a:lnSpc>
                          <a:spcPct val="115000"/>
                        </a:lnSpc>
                        <a:spcAft>
                          <a:spcPts val="0"/>
                        </a:spcAft>
                      </a:pPr>
                      <a:r>
                        <a:rPr lang="es-EC" sz="1200">
                          <a:solidFill>
                            <a:srgbClr val="000000"/>
                          </a:solidFill>
                          <a:latin typeface="Arial"/>
                          <a:ea typeface="Times New Roman"/>
                        </a:rPr>
                        <a:t>Seique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55.33</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8636">
                <a:tc>
                  <a:txBody>
                    <a:bodyPr/>
                    <a:lstStyle/>
                    <a:p>
                      <a:pPr algn="ctr">
                        <a:lnSpc>
                          <a:spcPct val="115000"/>
                        </a:lnSpc>
                        <a:spcAft>
                          <a:spcPts val="0"/>
                        </a:spcAft>
                      </a:pPr>
                      <a:r>
                        <a:rPr lang="es-EC" sz="1200">
                          <a:solidFill>
                            <a:srgbClr val="000000"/>
                          </a:solidFill>
                          <a:latin typeface="Arial"/>
                          <a:ea typeface="Times New Roman"/>
                        </a:rPr>
                        <a:t>Eucalipto Grandis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51.66</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0904">
                <a:tc>
                  <a:txBody>
                    <a:bodyPr/>
                    <a:lstStyle/>
                    <a:p>
                      <a:pPr algn="ctr">
                        <a:lnSpc>
                          <a:spcPct val="115000"/>
                        </a:lnSpc>
                        <a:spcAft>
                          <a:spcPts val="0"/>
                        </a:spcAft>
                      </a:pPr>
                      <a:r>
                        <a:rPr lang="es-EC" sz="1200">
                          <a:solidFill>
                            <a:srgbClr val="000000"/>
                          </a:solidFill>
                          <a:latin typeface="Arial"/>
                          <a:ea typeface="Times New Roman"/>
                        </a:rPr>
                        <a:t>Colorado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41.29</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35169" name="Rectangle 1"/>
          <p:cNvSpPr>
            <a:spLocks noChangeArrowheads="1"/>
          </p:cNvSpPr>
          <p:nvPr/>
        </p:nvSpPr>
        <p:spPr bwMode="auto">
          <a:xfrm>
            <a:off x="2898305" y="4938936"/>
            <a:ext cx="334739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tabLst>
                <a:tab pos="1346200" algn="l"/>
              </a:tabLst>
            </a:pPr>
            <a:r>
              <a:rPr lang="es-EC" sz="1200" b="1" i="1" dirty="0" smtClean="0">
                <a:solidFill>
                  <a:prstClr val="black"/>
                </a:solidFill>
                <a:latin typeface="Arial" pitchFamily="34" charset="0"/>
                <a:ea typeface="Times New Roman" pitchFamily="18" charset="0"/>
                <a:cs typeface="Arial" pitchFamily="34" charset="0"/>
              </a:rPr>
              <a:t>Esfuerzo admisible a flexión</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tabLst>
                <a:tab pos="1346200" algn="l"/>
              </a:tabLst>
            </a:pPr>
            <a:r>
              <a:rPr lang="es-EC" sz="1200" b="1" i="1" dirty="0" smtClean="0">
                <a:solidFill>
                  <a:prstClr val="black"/>
                </a:solidFill>
                <a:latin typeface="Arial" pitchFamily="34" charset="0"/>
                <a:ea typeface="Times New Roman" pitchFamily="18" charset="0"/>
                <a:cs typeface="Arial" pitchFamily="34" charset="0"/>
              </a:rPr>
              <a:t>(Datos tomados de varias tesis de la ESPE)</a:t>
            </a:r>
            <a:endParaRPr lang="es-EC"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7"/>
            <a:ext cx="8229600" cy="504056"/>
          </a:xfrm>
        </p:spPr>
        <p:txBody>
          <a:bodyPr/>
          <a:lstStyle/>
          <a:p>
            <a:r>
              <a:rPr lang="es-EC" sz="2000" b="1" dirty="0" smtClean="0"/>
              <a:t>Resumen de datos</a:t>
            </a:r>
            <a:endParaRPr lang="es-EC" sz="2000" dirty="0"/>
          </a:p>
        </p:txBody>
      </p:sp>
      <p:graphicFrame>
        <p:nvGraphicFramePr>
          <p:cNvPr id="4" name="3 Tabla"/>
          <p:cNvGraphicFramePr>
            <a:graphicFrameLocks noGrp="1"/>
          </p:cNvGraphicFramePr>
          <p:nvPr/>
        </p:nvGraphicFramePr>
        <p:xfrm>
          <a:off x="395536" y="1196752"/>
          <a:ext cx="8568953" cy="4628405"/>
        </p:xfrm>
        <a:graphic>
          <a:graphicData uri="http://schemas.openxmlformats.org/drawingml/2006/table">
            <a:tbl>
              <a:tblPr/>
              <a:tblGrid>
                <a:gridCol w="1110800"/>
                <a:gridCol w="1328310"/>
                <a:gridCol w="658184"/>
                <a:gridCol w="1127775"/>
                <a:gridCol w="658184"/>
                <a:gridCol w="1127775"/>
                <a:gridCol w="537486"/>
                <a:gridCol w="639953"/>
                <a:gridCol w="690243"/>
                <a:gridCol w="690243"/>
              </a:tblGrid>
              <a:tr h="250931">
                <a:tc>
                  <a:txBody>
                    <a:bodyPr/>
                    <a:lstStyle/>
                    <a:p>
                      <a:pPr algn="ctr">
                        <a:lnSpc>
                          <a:spcPct val="115000"/>
                        </a:lnSpc>
                        <a:spcAft>
                          <a:spcPts val="0"/>
                        </a:spcAft>
                      </a:pPr>
                      <a:r>
                        <a:rPr lang="es-EC" sz="1200" b="1" dirty="0">
                          <a:solidFill>
                            <a:srgbClr val="000000"/>
                          </a:solidFill>
                          <a:latin typeface="Arial"/>
                          <a:ea typeface="Times New Roman"/>
                        </a:rPr>
                        <a:t>Clasificación</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2D69A"/>
                    </a:solidFill>
                  </a:tcPr>
                </a:tc>
                <a:tc rowSpan="3">
                  <a:txBody>
                    <a:bodyPr/>
                    <a:lstStyle/>
                    <a:p>
                      <a:pPr algn="ctr">
                        <a:lnSpc>
                          <a:spcPct val="115000"/>
                        </a:lnSpc>
                        <a:spcAft>
                          <a:spcPts val="0"/>
                        </a:spcAft>
                      </a:pPr>
                      <a:r>
                        <a:rPr lang="es-EC" sz="1200" b="1">
                          <a:solidFill>
                            <a:srgbClr val="000000"/>
                          </a:solidFill>
                          <a:latin typeface="Arial"/>
                          <a:ea typeface="Times New Roman"/>
                        </a:rPr>
                        <a:t>Nombre común</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gridSpan="8">
                  <a:txBody>
                    <a:bodyPr/>
                    <a:lstStyle/>
                    <a:p>
                      <a:pPr algn="ctr">
                        <a:lnSpc>
                          <a:spcPct val="115000"/>
                        </a:lnSpc>
                        <a:spcAft>
                          <a:spcPts val="0"/>
                        </a:spcAft>
                      </a:pPr>
                      <a:r>
                        <a:rPr lang="es-EC" sz="1200" b="1">
                          <a:solidFill>
                            <a:srgbClr val="000000"/>
                          </a:solidFill>
                          <a:latin typeface="Arial"/>
                          <a:ea typeface="Times New Roman"/>
                        </a:rPr>
                        <a:t>Esfuerzos admisibles en kg/cm</a:t>
                      </a:r>
                      <a:r>
                        <a:rPr lang="es-EC" sz="1200">
                          <a:solidFill>
                            <a:srgbClr val="000000"/>
                          </a:solidFill>
                          <a:latin typeface="Calibri"/>
                          <a:ea typeface="Times New Roman"/>
                          <a:cs typeface="Arial"/>
                        </a:rPr>
                        <a:t>²</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9628">
                <a:tc>
                  <a:txBody>
                    <a:bodyPr/>
                    <a:lstStyle/>
                    <a:p>
                      <a:pPr algn="ctr">
                        <a:lnSpc>
                          <a:spcPct val="115000"/>
                        </a:lnSpc>
                        <a:spcAft>
                          <a:spcPts val="0"/>
                        </a:spcAft>
                      </a:pPr>
                      <a:r>
                        <a:rPr lang="es-EC" sz="1200" b="1" dirty="0">
                          <a:solidFill>
                            <a:srgbClr val="000000"/>
                          </a:solidFill>
                          <a:latin typeface="Arial"/>
                          <a:ea typeface="Times New Roman"/>
                        </a:rPr>
                        <a:t>según</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A"/>
                    </a:solidFill>
                  </a:tcPr>
                </a:tc>
                <a:tc vMerge="1">
                  <a:txBody>
                    <a:bodyPr/>
                    <a:lstStyle/>
                    <a:p>
                      <a:endParaRPr lang="es-EC"/>
                    </a:p>
                  </a:txBody>
                  <a:tcPr/>
                </a:tc>
                <a:tc gridSpan="2">
                  <a:txBody>
                    <a:bodyPr/>
                    <a:lstStyle/>
                    <a:p>
                      <a:pPr algn="ctr">
                        <a:lnSpc>
                          <a:spcPct val="115000"/>
                        </a:lnSpc>
                        <a:spcAft>
                          <a:spcPts val="0"/>
                        </a:spcAft>
                      </a:pPr>
                      <a:r>
                        <a:rPr lang="es-EC" sz="1200" b="1" dirty="0">
                          <a:solidFill>
                            <a:srgbClr val="000000"/>
                          </a:solidFill>
                          <a:latin typeface="Arial"/>
                          <a:ea typeface="Times New Roman"/>
                        </a:rPr>
                        <a:t>Compresión</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algn="ctr">
                        <a:lnSpc>
                          <a:spcPct val="115000"/>
                        </a:lnSpc>
                        <a:spcAft>
                          <a:spcPts val="0"/>
                        </a:spcAft>
                      </a:pPr>
                      <a:r>
                        <a:rPr lang="es-EC" sz="1200" b="1" dirty="0">
                          <a:solidFill>
                            <a:srgbClr val="000000"/>
                          </a:solidFill>
                          <a:latin typeface="Arial"/>
                          <a:ea typeface="Times New Roman"/>
                        </a:rPr>
                        <a:t>Tracción</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rowSpan="2">
                  <a:txBody>
                    <a:bodyPr/>
                    <a:lstStyle/>
                    <a:p>
                      <a:pPr algn="ctr">
                        <a:lnSpc>
                          <a:spcPct val="115000"/>
                        </a:lnSpc>
                        <a:spcAft>
                          <a:spcPts val="0"/>
                        </a:spcAft>
                      </a:pPr>
                      <a:r>
                        <a:rPr lang="es-EC" sz="1200" b="1" dirty="0">
                          <a:solidFill>
                            <a:srgbClr val="000000"/>
                          </a:solidFill>
                          <a:latin typeface="Arial"/>
                          <a:ea typeface="Times New Roman"/>
                        </a:rPr>
                        <a:t>Corte</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b="1" dirty="0">
                          <a:solidFill>
                            <a:srgbClr val="000000"/>
                          </a:solidFill>
                          <a:latin typeface="Arial"/>
                          <a:ea typeface="Times New Roman"/>
                        </a:rPr>
                        <a:t>Flexión</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b="1" dirty="0" err="1">
                          <a:solidFill>
                            <a:srgbClr val="000000"/>
                          </a:solidFill>
                          <a:latin typeface="Arial"/>
                          <a:ea typeface="Times New Roman"/>
                        </a:rPr>
                        <a:t>Emin</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b="1" dirty="0">
                          <a:solidFill>
                            <a:srgbClr val="000000"/>
                          </a:solidFill>
                          <a:latin typeface="Arial"/>
                          <a:ea typeface="Times New Roman"/>
                        </a:rPr>
                        <a:t>E </a:t>
                      </a:r>
                      <a:r>
                        <a:rPr lang="es-EC" sz="1200" b="1" dirty="0" err="1">
                          <a:solidFill>
                            <a:srgbClr val="000000"/>
                          </a:solidFill>
                          <a:latin typeface="Arial"/>
                          <a:ea typeface="Times New Roman"/>
                        </a:rPr>
                        <a:t>prom</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628">
                <a:tc>
                  <a:txBody>
                    <a:bodyPr/>
                    <a:lstStyle/>
                    <a:p>
                      <a:pPr algn="ctr">
                        <a:lnSpc>
                          <a:spcPct val="115000"/>
                        </a:lnSpc>
                        <a:spcAft>
                          <a:spcPts val="0"/>
                        </a:spcAft>
                      </a:pPr>
                      <a:r>
                        <a:rPr lang="es-EC" sz="1200" b="1">
                          <a:solidFill>
                            <a:srgbClr val="000000"/>
                          </a:solidFill>
                          <a:latin typeface="Arial"/>
                          <a:ea typeface="Times New Roman"/>
                        </a:rPr>
                        <a:t>PADT-REFORT</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A"/>
                    </a:solidFill>
                  </a:tcPr>
                </a:tc>
                <a:tc vMerge="1">
                  <a:txBody>
                    <a:bodyPr/>
                    <a:lstStyle/>
                    <a:p>
                      <a:endParaRPr lang="es-EC"/>
                    </a:p>
                  </a:txBody>
                  <a:tcPr/>
                </a:tc>
                <a:tc>
                  <a:txBody>
                    <a:bodyPr/>
                    <a:lstStyle/>
                    <a:p>
                      <a:pPr algn="ctr">
                        <a:lnSpc>
                          <a:spcPct val="115000"/>
                        </a:lnSpc>
                        <a:spcAft>
                          <a:spcPts val="0"/>
                        </a:spcAft>
                      </a:pPr>
                      <a:r>
                        <a:rPr lang="es-EC" sz="1200" b="1" i="1">
                          <a:solidFill>
                            <a:srgbClr val="000000"/>
                          </a:solidFill>
                          <a:latin typeface="Arial"/>
                          <a:ea typeface="Times New Roman"/>
                        </a:rPr>
                        <a:t>paralela</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i="1">
                          <a:solidFill>
                            <a:srgbClr val="000000"/>
                          </a:solidFill>
                          <a:latin typeface="Arial"/>
                          <a:ea typeface="Times New Roman"/>
                        </a:rPr>
                        <a:t>perpendicular</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i="1">
                          <a:solidFill>
                            <a:srgbClr val="000000"/>
                          </a:solidFill>
                          <a:latin typeface="Arial"/>
                          <a:ea typeface="Times New Roman"/>
                        </a:rPr>
                        <a:t>paralela</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i="1" dirty="0" smtClean="0">
                          <a:solidFill>
                            <a:srgbClr val="000000"/>
                          </a:solidFill>
                          <a:latin typeface="Arial"/>
                          <a:ea typeface="Times New Roman"/>
                        </a:rPr>
                        <a:t>Perpendicular</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36246">
                <a:tc>
                  <a:txBody>
                    <a:bodyPr/>
                    <a:lstStyle/>
                    <a:p>
                      <a:pPr algn="ctr">
                        <a:lnSpc>
                          <a:spcPct val="115000"/>
                        </a:lnSpc>
                        <a:spcAft>
                          <a:spcPts val="0"/>
                        </a:spcAft>
                      </a:pPr>
                      <a:r>
                        <a:rPr lang="es-EC" sz="1200" dirty="0">
                          <a:solidFill>
                            <a:srgbClr val="000000"/>
                          </a:solidFill>
                          <a:latin typeface="Arial"/>
                          <a:ea typeface="Times New Roman"/>
                        </a:rPr>
                        <a:t> C</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Sande</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79.12</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26.88</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167.14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8.04</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8.54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60.73</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54732</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70414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6246">
                <a:tc>
                  <a:txBody>
                    <a:bodyPr/>
                    <a:lstStyle/>
                    <a:p>
                      <a:pPr algn="ctr">
                        <a:lnSpc>
                          <a:spcPct val="115000"/>
                        </a:lnSpc>
                        <a:spcAft>
                          <a:spcPts val="0"/>
                        </a:spcAft>
                      </a:pPr>
                      <a:r>
                        <a:rPr lang="es-EC" sz="1200">
                          <a:solidFill>
                            <a:srgbClr val="000000"/>
                          </a:solidFill>
                          <a:latin typeface="Arial"/>
                          <a:ea typeface="Times New Roman"/>
                        </a:rPr>
                        <a:t> -</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err="1">
                          <a:solidFill>
                            <a:srgbClr val="000000"/>
                          </a:solidFill>
                          <a:latin typeface="Arial"/>
                          <a:ea typeface="Times New Roman"/>
                        </a:rPr>
                        <a:t>Seique</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51.31</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19.77</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140.8</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6.15</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6.07</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55.33</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26304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27597</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6246">
                <a:tc>
                  <a:txBody>
                    <a:bodyPr/>
                    <a:lstStyle/>
                    <a:p>
                      <a:pPr algn="ctr">
                        <a:lnSpc>
                          <a:spcPct val="115000"/>
                        </a:lnSpc>
                        <a:spcAft>
                          <a:spcPts val="0"/>
                        </a:spcAft>
                      </a:pPr>
                      <a:r>
                        <a:rPr lang="es-EC" sz="1200" dirty="0">
                          <a:solidFill>
                            <a:srgbClr val="000000"/>
                          </a:solidFill>
                          <a:latin typeface="Arial"/>
                          <a:ea typeface="Times New Roman"/>
                        </a:rPr>
                        <a:t> B</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Moral fino</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116.56</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40.73</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150.84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6.26</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7.96</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83.92</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91035</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93103</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6246">
                <a:tc>
                  <a:txBody>
                    <a:bodyPr/>
                    <a:lstStyle/>
                    <a:p>
                      <a:pPr algn="ctr">
                        <a:lnSpc>
                          <a:spcPct val="115000"/>
                        </a:lnSpc>
                        <a:spcAft>
                          <a:spcPts val="0"/>
                        </a:spcAft>
                      </a:pPr>
                      <a:r>
                        <a:rPr lang="es-EC" sz="1200">
                          <a:solidFill>
                            <a:srgbClr val="000000"/>
                          </a:solidFill>
                          <a:latin typeface="Arial"/>
                          <a:ea typeface="Times New Roman"/>
                        </a:rPr>
                        <a:t> B</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Pituca</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73.89</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23.59</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82.98</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5.38</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6.28</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78.27</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83416</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86866</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3475">
                <a:tc>
                  <a:txBody>
                    <a:bodyPr/>
                    <a:lstStyle/>
                    <a:p>
                      <a:pPr algn="ctr">
                        <a:lnSpc>
                          <a:spcPct val="115000"/>
                        </a:lnSpc>
                        <a:spcAft>
                          <a:spcPts val="0"/>
                        </a:spcAft>
                      </a:pPr>
                      <a:r>
                        <a:rPr lang="es-EC" sz="1200" dirty="0">
                          <a:solidFill>
                            <a:srgbClr val="000000"/>
                          </a:solidFill>
                          <a:latin typeface="Arial"/>
                          <a:ea typeface="Times New Roman"/>
                        </a:rPr>
                        <a:t> B</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Eucalipto Glóbulos</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55.64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dirty="0">
                          <a:solidFill>
                            <a:srgbClr val="000000"/>
                          </a:solidFill>
                          <a:latin typeface="Arial"/>
                          <a:ea typeface="Times New Roman"/>
                        </a:rPr>
                        <a:t>19.83</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dirty="0">
                          <a:solidFill>
                            <a:srgbClr val="000000"/>
                          </a:solidFill>
                          <a:latin typeface="Arial"/>
                          <a:ea typeface="Times New Roman"/>
                        </a:rPr>
                        <a:t>339.5</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8.53</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10.35</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80.4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80867</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113594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6246">
                <a:tc>
                  <a:txBody>
                    <a:bodyPr/>
                    <a:lstStyle/>
                    <a:p>
                      <a:pPr algn="ctr">
                        <a:lnSpc>
                          <a:spcPct val="115000"/>
                        </a:lnSpc>
                        <a:spcAft>
                          <a:spcPts val="0"/>
                        </a:spcAft>
                      </a:pPr>
                      <a:r>
                        <a:rPr lang="es-EC" sz="1200">
                          <a:solidFill>
                            <a:srgbClr val="000000"/>
                          </a:solidFill>
                          <a:latin typeface="Arial"/>
                          <a:ea typeface="Times New Roman"/>
                        </a:rPr>
                        <a:t> B</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Eucalipto </a:t>
                      </a:r>
                      <a:r>
                        <a:rPr lang="es-EC" sz="1200" dirty="0" err="1">
                          <a:solidFill>
                            <a:srgbClr val="000000"/>
                          </a:solidFill>
                          <a:latin typeface="Arial"/>
                          <a:ea typeface="Times New Roman"/>
                        </a:rPr>
                        <a:t>Grandis</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45.93</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16.81</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179.52</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dirty="0">
                          <a:solidFill>
                            <a:srgbClr val="000000"/>
                          </a:solidFill>
                          <a:latin typeface="Arial"/>
                          <a:ea typeface="Times New Roman"/>
                        </a:rPr>
                        <a:t>9.03</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5.46</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51.66</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49189</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62154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6246">
                <a:tc>
                  <a:txBody>
                    <a:bodyPr/>
                    <a:lstStyle/>
                    <a:p>
                      <a:pPr algn="ctr">
                        <a:lnSpc>
                          <a:spcPct val="115000"/>
                        </a:lnSpc>
                        <a:spcAft>
                          <a:spcPts val="0"/>
                        </a:spcAft>
                      </a:pPr>
                      <a:r>
                        <a:rPr lang="es-EC" sz="1200">
                          <a:solidFill>
                            <a:srgbClr val="000000"/>
                          </a:solidFill>
                          <a:latin typeface="Arial"/>
                          <a:ea typeface="Times New Roman"/>
                        </a:rPr>
                        <a:t> C</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Mascarey</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81.11</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33.33</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192.77</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7.82</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11.65</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122.46</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70303</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85578</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6246">
                <a:tc>
                  <a:txBody>
                    <a:bodyPr/>
                    <a:lstStyle/>
                    <a:p>
                      <a:pPr algn="ctr">
                        <a:lnSpc>
                          <a:spcPct val="115000"/>
                        </a:lnSpc>
                        <a:spcAft>
                          <a:spcPts val="0"/>
                        </a:spcAft>
                      </a:pPr>
                      <a:r>
                        <a:rPr lang="es-EC" sz="1200">
                          <a:solidFill>
                            <a:srgbClr val="000000"/>
                          </a:solidFill>
                          <a:latin typeface="Arial"/>
                          <a:ea typeface="Times New Roman"/>
                        </a:rPr>
                        <a:t> B</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Chanul</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109.31</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112.89</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216.98</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7.41</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28.24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115.39</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109278</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130690</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2494">
                <a:tc>
                  <a:txBody>
                    <a:bodyPr/>
                    <a:lstStyle/>
                    <a:p>
                      <a:pPr algn="ctr">
                        <a:lnSpc>
                          <a:spcPct val="115000"/>
                        </a:lnSpc>
                        <a:spcAft>
                          <a:spcPts val="0"/>
                        </a:spcAft>
                      </a:pPr>
                      <a:r>
                        <a:rPr lang="es-EC" sz="1200">
                          <a:solidFill>
                            <a:srgbClr val="000000"/>
                          </a:solidFill>
                          <a:latin typeface="Arial"/>
                          <a:ea typeface="Times New Roman"/>
                        </a:rPr>
                        <a:t> A</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Guayacán Pechiche</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105.81</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70.13</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472.07</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9.84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13.24</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152.81</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86984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108919</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6246">
                <a:tc>
                  <a:txBody>
                    <a:bodyPr/>
                    <a:lstStyle/>
                    <a:p>
                      <a:pPr algn="ctr">
                        <a:lnSpc>
                          <a:spcPct val="115000"/>
                        </a:lnSpc>
                        <a:spcAft>
                          <a:spcPts val="0"/>
                        </a:spcAft>
                      </a:pPr>
                      <a:r>
                        <a:rPr lang="es-EC" sz="1200">
                          <a:solidFill>
                            <a:srgbClr val="000000"/>
                          </a:solidFill>
                          <a:latin typeface="Arial"/>
                          <a:ea typeface="Times New Roman"/>
                        </a:rPr>
                        <a:t> B</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Colorado</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56.11</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22.28</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144.99</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7.65</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9.43</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41.29</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60350</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69432</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6246">
                <a:tc>
                  <a:txBody>
                    <a:bodyPr/>
                    <a:lstStyle/>
                    <a:p>
                      <a:pPr algn="ctr">
                        <a:lnSpc>
                          <a:spcPct val="115000"/>
                        </a:lnSpc>
                        <a:spcAft>
                          <a:spcPts val="0"/>
                        </a:spcAft>
                      </a:pPr>
                      <a:r>
                        <a:rPr lang="es-EC" sz="1200">
                          <a:solidFill>
                            <a:srgbClr val="000000"/>
                          </a:solidFill>
                          <a:latin typeface="Arial"/>
                          <a:ea typeface="Times New Roman"/>
                        </a:rPr>
                        <a:t> -</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Caoba</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101.26</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33.97</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177.53</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6.08</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6.65</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85.89</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84480</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87594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6246">
                <a:tc>
                  <a:txBody>
                    <a:bodyPr/>
                    <a:lstStyle/>
                    <a:p>
                      <a:pPr algn="ctr">
                        <a:lnSpc>
                          <a:spcPct val="115000"/>
                        </a:lnSpc>
                        <a:spcAft>
                          <a:spcPts val="0"/>
                        </a:spcAft>
                      </a:pPr>
                      <a:r>
                        <a:rPr lang="es-EC" sz="1200">
                          <a:solidFill>
                            <a:srgbClr val="000000"/>
                          </a:solidFill>
                          <a:latin typeface="Arial"/>
                          <a:ea typeface="Times New Roman"/>
                        </a:rPr>
                        <a:t> C</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Fernansánchez</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63.14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23.59</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139.5</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5.21</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5.63</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105.09</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79809</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90090</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6246">
                <a:tc>
                  <a:txBody>
                    <a:bodyPr/>
                    <a:lstStyle/>
                    <a:p>
                      <a:pPr algn="ctr">
                        <a:lnSpc>
                          <a:spcPct val="115000"/>
                        </a:lnSpc>
                        <a:spcAft>
                          <a:spcPts val="0"/>
                        </a:spcAft>
                      </a:pPr>
                      <a:r>
                        <a:rPr lang="es-EC" sz="1200">
                          <a:solidFill>
                            <a:srgbClr val="000000"/>
                          </a:solidFill>
                          <a:latin typeface="Arial"/>
                          <a:ea typeface="Times New Roman"/>
                        </a:rPr>
                        <a:t> -</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Caña Guadua</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132.65</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44.21</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363.57</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12.12</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13.27 </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112.25 </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101020 </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121429 </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628">
                <a:tc>
                  <a:txBody>
                    <a:bodyPr/>
                    <a:lstStyle/>
                    <a:p>
                      <a:pPr algn="ctr">
                        <a:lnSpc>
                          <a:spcPct val="115000"/>
                        </a:lnSpc>
                        <a:spcAft>
                          <a:spcPts val="0"/>
                        </a:spcAft>
                      </a:pPr>
                      <a:r>
                        <a:rPr lang="es-EC" sz="1200">
                          <a:solidFill>
                            <a:srgbClr val="000000"/>
                          </a:solidFill>
                          <a:latin typeface="Arial"/>
                          <a:ea typeface="Times New Roman"/>
                        </a:rPr>
                        <a:t>-</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Bambú gigante</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204.96</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68.32</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198.24</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7.93</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11.1</a:t>
                      </a:r>
                      <a:endParaRPr lang="es-ES"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114</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91382</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97766</a:t>
                      </a:r>
                      <a:endParaRPr lang="es-ES"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34145" name="Rectangle 1"/>
          <p:cNvSpPr>
            <a:spLocks noChangeArrowheads="1"/>
          </p:cNvSpPr>
          <p:nvPr/>
        </p:nvSpPr>
        <p:spPr bwMode="auto">
          <a:xfrm>
            <a:off x="2565778" y="5895364"/>
            <a:ext cx="401244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tabLst>
                <a:tab pos="1346200" algn="l"/>
              </a:tabLst>
            </a:pPr>
            <a:r>
              <a:rPr lang="es-EC" sz="1200" b="1" i="1" dirty="0" smtClean="0">
                <a:solidFill>
                  <a:prstClr val="black"/>
                </a:solidFill>
                <a:latin typeface="Arial" pitchFamily="34" charset="0"/>
                <a:ea typeface="Times New Roman" pitchFamily="18" charset="0"/>
                <a:cs typeface="Arial" pitchFamily="34" charset="0"/>
              </a:rPr>
              <a:t>Tabla 2-13: Tabla de resumen esfuerzos admisibles  </a:t>
            </a:r>
            <a:endParaRPr lang="es-EC"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899592" y="1268760"/>
          <a:ext cx="7632845" cy="1800200"/>
        </p:xfrm>
        <a:graphic>
          <a:graphicData uri="http://schemas.openxmlformats.org/drawingml/2006/table">
            <a:tbl>
              <a:tblPr/>
              <a:tblGrid>
                <a:gridCol w="1078353"/>
                <a:gridCol w="1065976"/>
                <a:gridCol w="1065976"/>
                <a:gridCol w="1065976"/>
                <a:gridCol w="1065976"/>
                <a:gridCol w="577147"/>
                <a:gridCol w="577147"/>
                <a:gridCol w="568147"/>
                <a:gridCol w="568147"/>
              </a:tblGrid>
              <a:tr h="314554">
                <a:tc rowSpan="3">
                  <a:txBody>
                    <a:bodyPr/>
                    <a:lstStyle/>
                    <a:p>
                      <a:pPr algn="ctr">
                        <a:lnSpc>
                          <a:spcPct val="115000"/>
                        </a:lnSpc>
                        <a:spcAft>
                          <a:spcPts val="0"/>
                        </a:spcAft>
                      </a:pPr>
                      <a:r>
                        <a:rPr lang="es-EC" sz="1200" b="1" dirty="0">
                          <a:solidFill>
                            <a:srgbClr val="000000"/>
                          </a:solidFill>
                          <a:latin typeface="Arial"/>
                          <a:ea typeface="Times New Roman"/>
                        </a:rPr>
                        <a:t>Nombre común</a:t>
                      </a:r>
                      <a:endParaRPr lang="es-ES" sz="1200" dirty="0">
                        <a:latin typeface="Times New Roman"/>
                        <a:ea typeface="Times New Roman"/>
                      </a:endParaRPr>
                    </a:p>
                  </a:txBody>
                  <a:tcPr marL="36939" marR="369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gridSpan="8">
                  <a:txBody>
                    <a:bodyPr/>
                    <a:lstStyle/>
                    <a:p>
                      <a:pPr algn="ctr">
                        <a:lnSpc>
                          <a:spcPct val="115000"/>
                        </a:lnSpc>
                        <a:spcAft>
                          <a:spcPts val="0"/>
                        </a:spcAft>
                      </a:pPr>
                      <a:r>
                        <a:rPr lang="es-EC" sz="1200" b="1">
                          <a:solidFill>
                            <a:srgbClr val="000000"/>
                          </a:solidFill>
                          <a:latin typeface="Arial"/>
                          <a:ea typeface="Times New Roman"/>
                        </a:rPr>
                        <a:t>Esfuerzos admisibles en kg/cm</a:t>
                      </a:r>
                      <a:r>
                        <a:rPr lang="es-EC" sz="1200">
                          <a:solidFill>
                            <a:srgbClr val="000000"/>
                          </a:solidFill>
                          <a:latin typeface="Calibri"/>
                          <a:ea typeface="Times New Roman"/>
                          <a:cs typeface="Arial"/>
                        </a:rPr>
                        <a:t>²</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9880">
                <a:tc vMerge="1">
                  <a:txBody>
                    <a:bodyPr/>
                    <a:lstStyle/>
                    <a:p>
                      <a:endParaRPr lang="es-EC"/>
                    </a:p>
                  </a:txBody>
                  <a:tcPr/>
                </a:tc>
                <a:tc gridSpan="2">
                  <a:txBody>
                    <a:bodyPr/>
                    <a:lstStyle/>
                    <a:p>
                      <a:pPr algn="ctr">
                        <a:lnSpc>
                          <a:spcPct val="115000"/>
                        </a:lnSpc>
                        <a:spcAft>
                          <a:spcPts val="0"/>
                        </a:spcAft>
                      </a:pPr>
                      <a:r>
                        <a:rPr lang="es-EC" sz="1200" b="1">
                          <a:solidFill>
                            <a:srgbClr val="000000"/>
                          </a:solidFill>
                          <a:latin typeface="Arial"/>
                          <a:ea typeface="Times New Roman"/>
                        </a:rPr>
                        <a:t>Compresión</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algn="ctr">
                        <a:lnSpc>
                          <a:spcPct val="115000"/>
                        </a:lnSpc>
                        <a:spcAft>
                          <a:spcPts val="0"/>
                        </a:spcAft>
                      </a:pPr>
                      <a:r>
                        <a:rPr lang="es-EC" sz="1200" b="1">
                          <a:solidFill>
                            <a:srgbClr val="000000"/>
                          </a:solidFill>
                          <a:latin typeface="Arial"/>
                          <a:ea typeface="Times New Roman"/>
                        </a:rPr>
                        <a:t>Tracción</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rowSpan="2">
                  <a:txBody>
                    <a:bodyPr/>
                    <a:lstStyle/>
                    <a:p>
                      <a:pPr algn="ctr">
                        <a:lnSpc>
                          <a:spcPct val="115000"/>
                        </a:lnSpc>
                        <a:spcAft>
                          <a:spcPts val="0"/>
                        </a:spcAft>
                      </a:pPr>
                      <a:r>
                        <a:rPr lang="es-EC" sz="1200" b="1">
                          <a:solidFill>
                            <a:srgbClr val="000000"/>
                          </a:solidFill>
                          <a:latin typeface="Arial"/>
                          <a:ea typeface="Times New Roman"/>
                        </a:rPr>
                        <a:t>Corte</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b="1" dirty="0">
                          <a:solidFill>
                            <a:srgbClr val="000000"/>
                          </a:solidFill>
                          <a:latin typeface="Arial"/>
                          <a:ea typeface="Times New Roman"/>
                        </a:rPr>
                        <a:t>F</a:t>
                      </a:r>
                      <a:r>
                        <a:rPr lang="es-EC" sz="1100" b="1" dirty="0">
                          <a:solidFill>
                            <a:srgbClr val="000000"/>
                          </a:solidFill>
                          <a:latin typeface="Arial"/>
                          <a:ea typeface="Times New Roman"/>
                        </a:rPr>
                        <a:t>lexión</a:t>
                      </a:r>
                      <a:endParaRPr lang="es-ES" sz="1200" dirty="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b="1">
                          <a:solidFill>
                            <a:srgbClr val="000000"/>
                          </a:solidFill>
                          <a:latin typeface="Arial"/>
                          <a:ea typeface="Times New Roman"/>
                        </a:rPr>
                        <a:t>Emin</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b="1">
                          <a:solidFill>
                            <a:srgbClr val="000000"/>
                          </a:solidFill>
                          <a:latin typeface="Arial"/>
                          <a:ea typeface="Times New Roman"/>
                        </a:rPr>
                        <a:t>E prom</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9880">
                <a:tc vMerge="1">
                  <a:txBody>
                    <a:bodyPr/>
                    <a:lstStyle/>
                    <a:p>
                      <a:endParaRPr lang="es-EC"/>
                    </a:p>
                  </a:txBody>
                  <a:tcPr/>
                </a:tc>
                <a:tc>
                  <a:txBody>
                    <a:bodyPr/>
                    <a:lstStyle/>
                    <a:p>
                      <a:pPr algn="ctr">
                        <a:lnSpc>
                          <a:spcPct val="115000"/>
                        </a:lnSpc>
                        <a:spcAft>
                          <a:spcPts val="0"/>
                        </a:spcAft>
                      </a:pPr>
                      <a:r>
                        <a:rPr lang="es-EC" sz="1200" b="1" i="1">
                          <a:solidFill>
                            <a:srgbClr val="000000"/>
                          </a:solidFill>
                          <a:latin typeface="Arial"/>
                          <a:ea typeface="Times New Roman"/>
                        </a:rPr>
                        <a:t>paralela</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i="1" dirty="0">
                          <a:solidFill>
                            <a:srgbClr val="000000"/>
                          </a:solidFill>
                          <a:latin typeface="Arial"/>
                          <a:ea typeface="Times New Roman"/>
                        </a:rPr>
                        <a:t>perpendicular</a:t>
                      </a:r>
                      <a:endParaRPr lang="es-ES" sz="1100" dirty="0">
                        <a:latin typeface="Times New Roman"/>
                        <a:ea typeface="Times New Roman"/>
                      </a:endParaRPr>
                    </a:p>
                  </a:txBody>
                  <a:tcPr marL="36939" marR="369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i="1">
                          <a:solidFill>
                            <a:srgbClr val="000000"/>
                          </a:solidFill>
                          <a:latin typeface="Arial"/>
                          <a:ea typeface="Times New Roman"/>
                        </a:rPr>
                        <a:t>paralela</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i="1" dirty="0">
                          <a:solidFill>
                            <a:srgbClr val="000000"/>
                          </a:solidFill>
                          <a:latin typeface="Arial"/>
                          <a:ea typeface="Times New Roman"/>
                        </a:rPr>
                        <a:t>perpendicular</a:t>
                      </a:r>
                      <a:endParaRPr lang="es-ES" sz="1100" dirty="0">
                        <a:latin typeface="Times New Roman"/>
                        <a:ea typeface="Times New Roman"/>
                      </a:endParaRPr>
                    </a:p>
                  </a:txBody>
                  <a:tcPr marL="36939" marR="369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99880">
                <a:tc>
                  <a:txBody>
                    <a:bodyPr/>
                    <a:lstStyle/>
                    <a:p>
                      <a:pPr algn="ctr">
                        <a:lnSpc>
                          <a:spcPct val="115000"/>
                        </a:lnSpc>
                        <a:spcAft>
                          <a:spcPts val="0"/>
                        </a:spcAft>
                      </a:pPr>
                      <a:r>
                        <a:rPr lang="es-EC" sz="1200">
                          <a:solidFill>
                            <a:srgbClr val="000000"/>
                          </a:solidFill>
                          <a:latin typeface="Arial"/>
                          <a:ea typeface="Times New Roman"/>
                        </a:rPr>
                        <a:t>A</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145</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40</a:t>
                      </a:r>
                      <a:endParaRPr lang="es-ES" sz="1200">
                        <a:latin typeface="Times New Roman"/>
                        <a:ea typeface="Times New Roman"/>
                      </a:endParaRPr>
                    </a:p>
                  </a:txBody>
                  <a:tcPr marL="36939" marR="369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145</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a:t>
                      </a:r>
                      <a:endParaRPr lang="es-ES" sz="1200">
                        <a:latin typeface="Times New Roman"/>
                        <a:ea typeface="Times New Roman"/>
                      </a:endParaRPr>
                    </a:p>
                  </a:txBody>
                  <a:tcPr marL="36939" marR="369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15</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210</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200">
                          <a:solidFill>
                            <a:srgbClr val="000000"/>
                          </a:solidFill>
                          <a:latin typeface="Calibri"/>
                          <a:ea typeface="Times New Roman"/>
                        </a:rPr>
                        <a:t>95000</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200">
                          <a:solidFill>
                            <a:srgbClr val="000000"/>
                          </a:solidFill>
                          <a:latin typeface="Calibri"/>
                          <a:ea typeface="Times New Roman"/>
                        </a:rPr>
                        <a:t>130000</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86126">
                <a:tc>
                  <a:txBody>
                    <a:bodyPr/>
                    <a:lstStyle/>
                    <a:p>
                      <a:pPr algn="ctr">
                        <a:lnSpc>
                          <a:spcPct val="115000"/>
                        </a:lnSpc>
                        <a:spcAft>
                          <a:spcPts val="0"/>
                        </a:spcAft>
                      </a:pPr>
                      <a:r>
                        <a:rPr lang="es-EC" sz="1200">
                          <a:solidFill>
                            <a:srgbClr val="000000"/>
                          </a:solidFill>
                          <a:latin typeface="Arial"/>
                          <a:ea typeface="Times New Roman"/>
                        </a:rPr>
                        <a:t>B</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110</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28</a:t>
                      </a:r>
                      <a:endParaRPr lang="es-ES" sz="1200">
                        <a:latin typeface="Times New Roman"/>
                        <a:ea typeface="Times New Roman"/>
                      </a:endParaRPr>
                    </a:p>
                  </a:txBody>
                  <a:tcPr marL="36939" marR="36939"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105</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a:t>
                      </a:r>
                      <a:endParaRPr lang="es-ES" sz="1200">
                        <a:latin typeface="Times New Roman"/>
                        <a:ea typeface="Times New Roman"/>
                      </a:endParaRPr>
                    </a:p>
                  </a:txBody>
                  <a:tcPr marL="36939" marR="36939"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12</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150</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200">
                          <a:solidFill>
                            <a:srgbClr val="000000"/>
                          </a:solidFill>
                          <a:latin typeface="Calibri"/>
                          <a:ea typeface="Times New Roman"/>
                        </a:rPr>
                        <a:t>75000</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200">
                          <a:solidFill>
                            <a:srgbClr val="000000"/>
                          </a:solidFill>
                          <a:latin typeface="Calibri"/>
                          <a:ea typeface="Times New Roman"/>
                        </a:rPr>
                        <a:t>100000</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99880">
                <a:tc>
                  <a:txBody>
                    <a:bodyPr/>
                    <a:lstStyle/>
                    <a:p>
                      <a:pPr algn="ctr">
                        <a:lnSpc>
                          <a:spcPct val="115000"/>
                        </a:lnSpc>
                        <a:spcAft>
                          <a:spcPts val="0"/>
                        </a:spcAft>
                      </a:pPr>
                      <a:r>
                        <a:rPr lang="es-EC" sz="1200">
                          <a:solidFill>
                            <a:srgbClr val="000000"/>
                          </a:solidFill>
                          <a:latin typeface="Arial"/>
                          <a:ea typeface="Times New Roman"/>
                        </a:rPr>
                        <a:t>C</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80</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15</a:t>
                      </a:r>
                      <a:endParaRPr lang="es-ES" sz="1200">
                        <a:latin typeface="Times New Roman"/>
                        <a:ea typeface="Times New Roman"/>
                      </a:endParaRPr>
                    </a:p>
                  </a:txBody>
                  <a:tcPr marL="36939" marR="3693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75</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a:t>
                      </a:r>
                      <a:endParaRPr lang="es-ES" sz="1200">
                        <a:latin typeface="Times New Roman"/>
                        <a:ea typeface="Times New Roman"/>
                      </a:endParaRPr>
                    </a:p>
                  </a:txBody>
                  <a:tcPr marL="36939" marR="3693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8</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100</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Calibri"/>
                          <a:ea typeface="Times New Roman"/>
                        </a:rPr>
                        <a:t>55000</a:t>
                      </a:r>
                      <a:endParaRPr lang="es-ES" sz="120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Calibri"/>
                          <a:ea typeface="Times New Roman"/>
                        </a:rPr>
                        <a:t>90000</a:t>
                      </a:r>
                      <a:endParaRPr lang="es-ES" sz="1200" dirty="0">
                        <a:latin typeface="Times New Roman"/>
                        <a:ea typeface="Times New Roman"/>
                      </a:endParaRPr>
                    </a:p>
                  </a:txBody>
                  <a:tcPr marL="36939" marR="369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4 Rectángulo"/>
          <p:cNvSpPr/>
          <p:nvPr/>
        </p:nvSpPr>
        <p:spPr>
          <a:xfrm>
            <a:off x="2339752" y="3212976"/>
            <a:ext cx="4572000" cy="276999"/>
          </a:xfrm>
          <a:prstGeom prst="rect">
            <a:avLst/>
          </a:prstGeom>
        </p:spPr>
        <p:txBody>
          <a:bodyPr>
            <a:spAutoFit/>
          </a:bodyPr>
          <a:lstStyle/>
          <a:p>
            <a:r>
              <a:rPr lang="es-EC" sz="1200" b="1" i="1" dirty="0" smtClean="0">
                <a:solidFill>
                  <a:prstClr val="black"/>
                </a:solidFill>
              </a:rPr>
              <a:t>2.14 Tabla de resumen esfuerzos admisibles en grupos estructurales</a:t>
            </a:r>
            <a:endParaRPr lang="es-EC" sz="1200" dirty="0">
              <a:solidFill>
                <a:prstClr val="black"/>
              </a:solidFill>
            </a:endParaRPr>
          </a:p>
        </p:txBody>
      </p:sp>
      <p:sp>
        <p:nvSpPr>
          <p:cNvPr id="6" name="5 Rectángulo"/>
          <p:cNvSpPr/>
          <p:nvPr/>
        </p:nvSpPr>
        <p:spPr>
          <a:xfrm>
            <a:off x="971600" y="4221088"/>
            <a:ext cx="7488832" cy="1200329"/>
          </a:xfrm>
          <a:prstGeom prst="rect">
            <a:avLst/>
          </a:prstGeom>
        </p:spPr>
        <p:txBody>
          <a:bodyPr wrap="square">
            <a:spAutoFit/>
          </a:bodyPr>
          <a:lstStyle/>
          <a:p>
            <a:r>
              <a:rPr lang="es-EC" dirty="0" smtClean="0">
                <a:solidFill>
                  <a:prstClr val="black"/>
                </a:solidFill>
              </a:rPr>
              <a:t>Como se puede observar los esfuerzos admisibles de la Tabla 2-13 no coinciden con la clasificación estructural propuesta en el PADT-REFORT (Tabla 2-14), por esta razón en el capítulo 3 se presenta una nueva opción de clasificación de la madera en grupos estructurales</a:t>
            </a:r>
            <a:endParaRPr lang="es-EC" dirty="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a:t>
            </a:r>
            <a:endParaRPr lang="es-EC" dirty="0"/>
          </a:p>
        </p:txBody>
      </p:sp>
      <p:sp>
        <p:nvSpPr>
          <p:cNvPr id="3" name="2 Marcador de contenido"/>
          <p:cNvSpPr>
            <a:spLocks noGrp="1"/>
          </p:cNvSpPr>
          <p:nvPr>
            <p:ph idx="1"/>
          </p:nvPr>
        </p:nvSpPr>
        <p:spPr/>
        <p:txBody>
          <a:bodyPr/>
          <a:lstStyle/>
          <a:p>
            <a:r>
              <a:rPr lang="es-ES" dirty="0" smtClean="0"/>
              <a:t>Al no existir una normativa en el Ecuador para el diseño de estructuras de madera, ni mucho menos para el diseño de uniones; este Proyecto de Grado entregará un estudio sobre la capacidad admisible de las uniones y su aplicación al diseño estructural.</a:t>
            </a:r>
          </a:p>
          <a:p>
            <a:pPr>
              <a:buNone/>
            </a:pP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600" dirty="0" smtClean="0"/>
              <a:t>2.10) HUMEDAD EN LA MADERA</a:t>
            </a:r>
            <a:endParaRPr lang="es-EC" sz="3600" dirty="0"/>
          </a:p>
        </p:txBody>
      </p:sp>
      <p:sp>
        <p:nvSpPr>
          <p:cNvPr id="3" name="2 Marcador de contenido"/>
          <p:cNvSpPr>
            <a:spLocks noGrp="1"/>
          </p:cNvSpPr>
          <p:nvPr>
            <p:ph idx="1"/>
          </p:nvPr>
        </p:nvSpPr>
        <p:spPr/>
        <p:txBody>
          <a:bodyPr/>
          <a:lstStyle/>
          <a:p>
            <a:pPr algn="just">
              <a:lnSpc>
                <a:spcPct val="150000"/>
              </a:lnSpc>
            </a:pPr>
            <a:r>
              <a:rPr lang="es-EC" sz="2000" dirty="0" smtClean="0"/>
              <a:t>El contenido de humedad de la madera es la cantidad de agua contenida en la madera. </a:t>
            </a:r>
          </a:p>
          <a:p>
            <a:pPr algn="just">
              <a:lnSpc>
                <a:spcPct val="150000"/>
              </a:lnSpc>
            </a:pPr>
            <a:r>
              <a:rPr lang="es-EC" sz="2000" dirty="0" smtClean="0"/>
              <a:t>La madera tiene agua en tres formas que son: agua libre, agua higroscópica y agua ligada. El agua libre y el agua higroscópica pueden ser eliminadas mediante un proceso de secado, mientras que el agua ligada forma parte de la estructura molecular de la madera.</a:t>
            </a:r>
            <a:endParaRPr lang="es-ES" sz="2000" dirty="0" smtClean="0"/>
          </a:p>
          <a:p>
            <a:endParaRPr lang="es-ES" sz="2000" dirty="0" smtClean="0"/>
          </a:p>
          <a:p>
            <a:endParaRPr lang="es-EC"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04664"/>
            <a:ext cx="8229600" cy="5904656"/>
          </a:xfrm>
        </p:spPr>
        <p:txBody>
          <a:bodyPr/>
          <a:lstStyle/>
          <a:p>
            <a:r>
              <a:rPr lang="en-US" sz="2000" b="1" dirty="0" smtClean="0"/>
              <a:t>HUMEDAD MAXIMA (MADERA VERDE).</a:t>
            </a:r>
          </a:p>
          <a:p>
            <a:r>
              <a:rPr lang="es-EC" sz="2000" dirty="0" smtClean="0"/>
              <a:t>La madera verde se define como la madera recién aserrada en la que sus paredes celulares están completamente saturadas con agua, sin embargo la madera verde contiene más agua en sus paredes celulares </a:t>
            </a:r>
            <a:endParaRPr lang="es-ES" sz="2000" dirty="0" smtClean="0"/>
          </a:p>
          <a:p>
            <a:pPr>
              <a:buNone/>
            </a:pPr>
            <a:endParaRPr lang="es-EC" sz="2000" b="1" dirty="0"/>
          </a:p>
        </p:txBody>
      </p:sp>
      <p:sp>
        <p:nvSpPr>
          <p:cNvPr id="130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13004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59632" y="2060848"/>
            <a:ext cx="5419725" cy="381000"/>
          </a:xfrm>
          <a:prstGeom prst="rect">
            <a:avLst/>
          </a:prstGeom>
          <a:noFill/>
        </p:spPr>
      </p:pic>
      <p:sp>
        <p:nvSpPr>
          <p:cNvPr id="6" name="5 CuadroTexto"/>
          <p:cNvSpPr txBox="1"/>
          <p:nvPr/>
        </p:nvSpPr>
        <p:spPr>
          <a:xfrm>
            <a:off x="1187624" y="2708920"/>
            <a:ext cx="7056784" cy="707886"/>
          </a:xfrm>
          <a:prstGeom prst="rect">
            <a:avLst/>
          </a:prstGeom>
          <a:noFill/>
        </p:spPr>
        <p:txBody>
          <a:bodyPr wrap="square" rtlCol="0">
            <a:spAutoFit/>
          </a:bodyPr>
          <a:lstStyle/>
          <a:p>
            <a:r>
              <a:rPr lang="es-ES" sz="2000" dirty="0" smtClean="0">
                <a:solidFill>
                  <a:prstClr val="black"/>
                </a:solidFill>
              </a:rPr>
              <a:t>Ge= densidad basada al peso seco en horno y volumen verde.</a:t>
            </a:r>
          </a:p>
          <a:p>
            <a:r>
              <a:rPr lang="es-ES" sz="2000" dirty="0" smtClean="0">
                <a:solidFill>
                  <a:prstClr val="black"/>
                </a:solidFill>
              </a:rPr>
              <a:t>1.54 t/m3 es la densidad de la pared celular de la madera</a:t>
            </a:r>
            <a:endParaRPr lang="es-ES" sz="2000" dirty="0">
              <a:solidFill>
                <a:prstClr val="black"/>
              </a:solidFill>
            </a:endParaRPr>
          </a:p>
        </p:txBody>
      </p:sp>
      <p:sp>
        <p:nvSpPr>
          <p:cNvPr id="130051" name="Rectangle 3"/>
          <p:cNvSpPr>
            <a:spLocks noChangeArrowheads="1"/>
          </p:cNvSpPr>
          <p:nvPr/>
        </p:nvSpPr>
        <p:spPr bwMode="auto">
          <a:xfrm>
            <a:off x="1096658" y="4095745"/>
            <a:ext cx="6950685"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lang="es-EC" sz="2000" dirty="0" smtClean="0">
                <a:solidFill>
                  <a:prstClr val="black"/>
                </a:solidFill>
                <a:ea typeface="Times New Roman" pitchFamily="18" charset="0"/>
                <a:cs typeface="Arial" pitchFamily="34" charset="0"/>
              </a:rPr>
              <a:t>Como conclusión se obtiene que a mayor densidad de la madera </a:t>
            </a:r>
          </a:p>
          <a:p>
            <a:pPr algn="just" fontAlgn="base">
              <a:spcBef>
                <a:spcPct val="0"/>
              </a:spcBef>
              <a:spcAft>
                <a:spcPct val="0"/>
              </a:spcAft>
            </a:pPr>
            <a:r>
              <a:rPr lang="es-EC" sz="2000" dirty="0" smtClean="0">
                <a:solidFill>
                  <a:prstClr val="black"/>
                </a:solidFill>
                <a:ea typeface="Times New Roman" pitchFamily="18" charset="0"/>
                <a:cs typeface="Arial" pitchFamily="34" charset="0"/>
              </a:rPr>
              <a:t>menor </a:t>
            </a:r>
            <a:r>
              <a:rPr lang="es-EC" sz="2000" dirty="0" err="1" smtClean="0">
                <a:solidFill>
                  <a:prstClr val="black"/>
                </a:solidFill>
                <a:ea typeface="Times New Roman" pitchFamily="18" charset="0"/>
                <a:cs typeface="Arial" pitchFamily="34" charset="0"/>
              </a:rPr>
              <a:t>Hmax</a:t>
            </a:r>
            <a:r>
              <a:rPr lang="es-EC" sz="2000" dirty="0" smtClean="0">
                <a:solidFill>
                  <a:prstClr val="black"/>
                </a:solidFill>
                <a:ea typeface="Times New Roman" pitchFamily="18" charset="0"/>
                <a:cs typeface="Arial" pitchFamily="34" charset="0"/>
              </a:rPr>
              <a:t> y viceversa.</a:t>
            </a:r>
            <a:endParaRPr lang="es-EC" sz="2000" dirty="0" smtClean="0">
              <a:solidFill>
                <a:prstClr val="black"/>
              </a:solidFill>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23728" y="620688"/>
          <a:ext cx="4752527" cy="4392495"/>
        </p:xfrm>
        <a:graphic>
          <a:graphicData uri="http://schemas.openxmlformats.org/drawingml/2006/table">
            <a:tbl>
              <a:tblPr/>
              <a:tblGrid>
                <a:gridCol w="2050786"/>
                <a:gridCol w="1301909"/>
                <a:gridCol w="1399832"/>
              </a:tblGrid>
              <a:tr h="305874">
                <a:tc>
                  <a:txBody>
                    <a:bodyPr/>
                    <a:lstStyle/>
                    <a:p>
                      <a:pPr algn="ctr">
                        <a:lnSpc>
                          <a:spcPct val="115000"/>
                        </a:lnSpc>
                        <a:spcAft>
                          <a:spcPts val="0"/>
                        </a:spcAft>
                      </a:pPr>
                      <a:r>
                        <a:rPr lang="es-EC" sz="1400" b="1" dirty="0">
                          <a:solidFill>
                            <a:srgbClr val="000000"/>
                          </a:solidFill>
                          <a:latin typeface="Arial"/>
                          <a:ea typeface="Times New Roman"/>
                        </a:rPr>
                        <a:t>Nombre común</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400" b="1">
                          <a:solidFill>
                            <a:srgbClr val="000000"/>
                          </a:solidFill>
                          <a:latin typeface="Arial"/>
                          <a:ea typeface="Times New Roman"/>
                        </a:rPr>
                        <a:t>%Hmax</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400" b="1">
                          <a:solidFill>
                            <a:srgbClr val="000000"/>
                          </a:solidFill>
                          <a:latin typeface="Arial"/>
                          <a:ea typeface="Times New Roman"/>
                        </a:rPr>
                        <a:t>Ge (T/m³)</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90912">
                <a:tc>
                  <a:txBody>
                    <a:bodyPr/>
                    <a:lstStyle/>
                    <a:p>
                      <a:pPr algn="ctr">
                        <a:lnSpc>
                          <a:spcPct val="115000"/>
                        </a:lnSpc>
                        <a:spcAft>
                          <a:spcPts val="0"/>
                        </a:spcAft>
                      </a:pPr>
                      <a:r>
                        <a:rPr lang="es-EC" sz="1400">
                          <a:solidFill>
                            <a:srgbClr val="000000"/>
                          </a:solidFill>
                          <a:latin typeface="Arial"/>
                          <a:ea typeface="Times New Roman"/>
                        </a:rPr>
                        <a:t>Chanul</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36.08</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0.99</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912">
                <a:tc>
                  <a:txBody>
                    <a:bodyPr/>
                    <a:lstStyle/>
                    <a:p>
                      <a:pPr algn="ctr">
                        <a:lnSpc>
                          <a:spcPct val="115000"/>
                        </a:lnSpc>
                        <a:spcAft>
                          <a:spcPts val="0"/>
                        </a:spcAft>
                      </a:pPr>
                      <a:r>
                        <a:rPr lang="es-EC" sz="1400">
                          <a:solidFill>
                            <a:srgbClr val="000000"/>
                          </a:solidFill>
                          <a:latin typeface="Arial"/>
                          <a:ea typeface="Times New Roman"/>
                        </a:rPr>
                        <a:t>Moral fino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50.01</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0.87</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912">
                <a:tc>
                  <a:txBody>
                    <a:bodyPr/>
                    <a:lstStyle/>
                    <a:p>
                      <a:pPr algn="ctr">
                        <a:lnSpc>
                          <a:spcPct val="115000"/>
                        </a:lnSpc>
                        <a:spcAft>
                          <a:spcPts val="0"/>
                        </a:spcAft>
                      </a:pPr>
                      <a:r>
                        <a:rPr lang="es-EC" sz="1400">
                          <a:solidFill>
                            <a:srgbClr val="000000"/>
                          </a:solidFill>
                          <a:latin typeface="Arial"/>
                          <a:ea typeface="Times New Roman"/>
                        </a:rPr>
                        <a:t>Guayacán Pechiche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50.01</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0.87</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912">
                <a:tc>
                  <a:txBody>
                    <a:bodyPr/>
                    <a:lstStyle/>
                    <a:p>
                      <a:pPr algn="ctr">
                        <a:lnSpc>
                          <a:spcPct val="115000"/>
                        </a:lnSpc>
                        <a:spcAft>
                          <a:spcPts val="0"/>
                        </a:spcAft>
                      </a:pPr>
                      <a:r>
                        <a:rPr lang="es-EC" sz="1400">
                          <a:solidFill>
                            <a:srgbClr val="000000"/>
                          </a:solidFill>
                          <a:latin typeface="Arial"/>
                          <a:ea typeface="Times New Roman"/>
                        </a:rPr>
                        <a:t>Caoba</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52.71</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0.85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912">
                <a:tc>
                  <a:txBody>
                    <a:bodyPr/>
                    <a:lstStyle/>
                    <a:p>
                      <a:pPr algn="ctr">
                        <a:lnSpc>
                          <a:spcPct val="115000"/>
                        </a:lnSpc>
                        <a:spcAft>
                          <a:spcPts val="0"/>
                        </a:spcAft>
                      </a:pPr>
                      <a:r>
                        <a:rPr lang="es-EC" sz="1400">
                          <a:solidFill>
                            <a:srgbClr val="000000"/>
                          </a:solidFill>
                          <a:latin typeface="Arial"/>
                          <a:ea typeface="Times New Roman"/>
                        </a:rPr>
                        <a:t>Pituca</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55.55</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0.83</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912">
                <a:tc>
                  <a:txBody>
                    <a:bodyPr/>
                    <a:lstStyle/>
                    <a:p>
                      <a:pPr algn="ctr">
                        <a:lnSpc>
                          <a:spcPct val="115000"/>
                        </a:lnSpc>
                        <a:spcAft>
                          <a:spcPts val="0"/>
                        </a:spcAft>
                      </a:pPr>
                      <a:r>
                        <a:rPr lang="es-EC" sz="1400">
                          <a:solidFill>
                            <a:srgbClr val="000000"/>
                          </a:solidFill>
                          <a:latin typeface="Arial"/>
                          <a:ea typeface="Times New Roman"/>
                        </a:rPr>
                        <a:t>Eucalipto Glóbulos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58.52</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0.81</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912">
                <a:tc>
                  <a:txBody>
                    <a:bodyPr/>
                    <a:lstStyle/>
                    <a:p>
                      <a:pPr algn="ctr">
                        <a:lnSpc>
                          <a:spcPct val="115000"/>
                        </a:lnSpc>
                        <a:spcAft>
                          <a:spcPts val="0"/>
                        </a:spcAft>
                      </a:pPr>
                      <a:r>
                        <a:rPr lang="es-EC" sz="1400">
                          <a:solidFill>
                            <a:srgbClr val="000000"/>
                          </a:solidFill>
                          <a:latin typeface="Arial"/>
                          <a:ea typeface="Times New Roman"/>
                        </a:rPr>
                        <a:t>Fernansánchez</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66.64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0.76</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912">
                <a:tc>
                  <a:txBody>
                    <a:bodyPr/>
                    <a:lstStyle/>
                    <a:p>
                      <a:pPr algn="ctr">
                        <a:lnSpc>
                          <a:spcPct val="115000"/>
                        </a:lnSpc>
                        <a:spcAft>
                          <a:spcPts val="0"/>
                        </a:spcAft>
                      </a:pPr>
                      <a:r>
                        <a:rPr lang="es-EC" sz="1400">
                          <a:solidFill>
                            <a:srgbClr val="000000"/>
                          </a:solidFill>
                          <a:latin typeface="Arial"/>
                          <a:ea typeface="Times New Roman"/>
                        </a:rPr>
                        <a:t>Caña Guadua</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77.92</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0.7</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4765">
                <a:tc>
                  <a:txBody>
                    <a:bodyPr/>
                    <a:lstStyle/>
                    <a:p>
                      <a:pPr algn="ctr">
                        <a:lnSpc>
                          <a:spcPct val="115000"/>
                        </a:lnSpc>
                        <a:spcAft>
                          <a:spcPts val="0"/>
                        </a:spcAft>
                      </a:pPr>
                      <a:r>
                        <a:rPr lang="es-EC" sz="1400">
                          <a:solidFill>
                            <a:srgbClr val="000000"/>
                          </a:solidFill>
                          <a:latin typeface="Arial"/>
                          <a:ea typeface="Times New Roman"/>
                        </a:rPr>
                        <a:t>Bambú gigante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77.92</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0.7</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912">
                <a:tc>
                  <a:txBody>
                    <a:bodyPr/>
                    <a:lstStyle/>
                    <a:p>
                      <a:pPr algn="ctr">
                        <a:lnSpc>
                          <a:spcPct val="115000"/>
                        </a:lnSpc>
                        <a:spcAft>
                          <a:spcPts val="0"/>
                        </a:spcAft>
                      </a:pPr>
                      <a:r>
                        <a:rPr lang="es-EC" sz="1400">
                          <a:solidFill>
                            <a:srgbClr val="000000"/>
                          </a:solidFill>
                          <a:latin typeface="Arial"/>
                          <a:ea typeface="Times New Roman"/>
                        </a:rPr>
                        <a:t>Seique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82.12</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0.68</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912">
                <a:tc>
                  <a:txBody>
                    <a:bodyPr/>
                    <a:lstStyle/>
                    <a:p>
                      <a:pPr algn="ctr">
                        <a:lnSpc>
                          <a:spcPct val="115000"/>
                        </a:lnSpc>
                        <a:spcAft>
                          <a:spcPts val="0"/>
                        </a:spcAft>
                      </a:pPr>
                      <a:r>
                        <a:rPr lang="es-EC" sz="1400">
                          <a:solidFill>
                            <a:srgbClr val="000000"/>
                          </a:solidFill>
                          <a:latin typeface="Arial"/>
                          <a:ea typeface="Times New Roman"/>
                        </a:rPr>
                        <a:t>Mascarey</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84.32</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0.67</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912">
                <a:tc>
                  <a:txBody>
                    <a:bodyPr/>
                    <a:lstStyle/>
                    <a:p>
                      <a:pPr algn="ctr">
                        <a:lnSpc>
                          <a:spcPct val="115000"/>
                        </a:lnSpc>
                        <a:spcAft>
                          <a:spcPts val="0"/>
                        </a:spcAft>
                      </a:pPr>
                      <a:r>
                        <a:rPr lang="es-EC" sz="1400">
                          <a:solidFill>
                            <a:srgbClr val="000000"/>
                          </a:solidFill>
                          <a:latin typeface="Arial"/>
                          <a:ea typeface="Times New Roman"/>
                        </a:rPr>
                        <a:t>Eucalipto Grandis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104.56</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0.59</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912">
                <a:tc>
                  <a:txBody>
                    <a:bodyPr/>
                    <a:lstStyle/>
                    <a:p>
                      <a:pPr algn="ctr">
                        <a:lnSpc>
                          <a:spcPct val="115000"/>
                        </a:lnSpc>
                        <a:spcAft>
                          <a:spcPts val="0"/>
                        </a:spcAft>
                      </a:pPr>
                      <a:r>
                        <a:rPr lang="es-EC" sz="1400">
                          <a:solidFill>
                            <a:srgbClr val="000000"/>
                          </a:solidFill>
                          <a:latin typeface="Arial"/>
                          <a:ea typeface="Times New Roman"/>
                        </a:rPr>
                        <a:t>Colorado</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131.14</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0.51</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912">
                <a:tc>
                  <a:txBody>
                    <a:bodyPr/>
                    <a:lstStyle/>
                    <a:p>
                      <a:pPr algn="ctr">
                        <a:lnSpc>
                          <a:spcPct val="115000"/>
                        </a:lnSpc>
                        <a:spcAft>
                          <a:spcPts val="0"/>
                        </a:spcAft>
                      </a:pPr>
                      <a:r>
                        <a:rPr lang="es-EC" sz="1400">
                          <a:solidFill>
                            <a:srgbClr val="000000"/>
                          </a:solidFill>
                          <a:latin typeface="Arial"/>
                          <a:ea typeface="Times New Roman"/>
                        </a:rPr>
                        <a:t>Sande</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143.40</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0.48</a:t>
                      </a:r>
                      <a:endParaRPr lang="es-ES"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4 Rectángulo"/>
          <p:cNvSpPr/>
          <p:nvPr/>
        </p:nvSpPr>
        <p:spPr>
          <a:xfrm>
            <a:off x="3059832" y="5301208"/>
            <a:ext cx="3159711" cy="307777"/>
          </a:xfrm>
          <a:prstGeom prst="rect">
            <a:avLst/>
          </a:prstGeom>
        </p:spPr>
        <p:txBody>
          <a:bodyPr wrap="none">
            <a:spAutoFit/>
          </a:bodyPr>
          <a:lstStyle/>
          <a:p>
            <a:r>
              <a:rPr lang="es-EC" sz="1400" b="1" i="1" dirty="0" smtClean="0">
                <a:solidFill>
                  <a:prstClr val="black"/>
                </a:solidFill>
              </a:rPr>
              <a:t>Máximo contenido de humedad posible </a:t>
            </a:r>
            <a:endParaRPr lang="es-EC" sz="1400" dirty="0">
              <a:solidFill>
                <a:prstClr val="black"/>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lstStyle/>
          <a:p>
            <a:r>
              <a:rPr lang="es-ES" sz="2000" b="1" dirty="0" smtClean="0"/>
              <a:t>PUNTO DE SATURACION DE LA FIBRA.</a:t>
            </a:r>
          </a:p>
          <a:p>
            <a:pPr>
              <a:lnSpc>
                <a:spcPct val="150000"/>
              </a:lnSpc>
              <a:buNone/>
            </a:pPr>
            <a:r>
              <a:rPr lang="es-ES" sz="2000" dirty="0" smtClean="0"/>
              <a:t>	- Es el contenido de humedad que tiene la madera cuando ha perdido la totalidad del agua libre, y comienza a perder el agua higroscópica. </a:t>
            </a:r>
            <a:r>
              <a:rPr lang="es-ES" sz="2000" b="1" dirty="0" smtClean="0"/>
              <a:t>	</a:t>
            </a:r>
          </a:p>
          <a:p>
            <a:pPr>
              <a:lnSpc>
                <a:spcPct val="150000"/>
              </a:lnSpc>
              <a:buNone/>
            </a:pPr>
            <a:r>
              <a:rPr lang="es-ES" sz="2000" b="1" dirty="0" smtClean="0"/>
              <a:t>	- </a:t>
            </a:r>
            <a:r>
              <a:rPr lang="es-EC" sz="2000" dirty="0" smtClean="0"/>
              <a:t>El punto de saturación de la fibra en promedio para la madera es de alrededor de un 30% de agua.</a:t>
            </a:r>
          </a:p>
          <a:p>
            <a:pPr>
              <a:lnSpc>
                <a:spcPct val="150000"/>
              </a:lnSpc>
              <a:buNone/>
            </a:pPr>
            <a:r>
              <a:rPr lang="en-US" sz="2000" b="1" dirty="0" smtClean="0"/>
              <a:t>	- </a:t>
            </a:r>
            <a:r>
              <a:rPr lang="es-EC" sz="2000" dirty="0" smtClean="0"/>
              <a:t>La cantidad de vapor de agua que puede absorber la madera depende de la humedad relativa (HR) del ambiente. Si la madera se almacena en cero de HR, el contenido de humedad con el tiempo llegara a 0%, mientras que si la madera se almacena en 100% de HR con el tiempo se llegara a la saturación de la fibra (aproximadamente un 30% de agua).</a:t>
            </a:r>
            <a:endParaRPr lang="es-ES" sz="2000" dirty="0" smtClean="0"/>
          </a:p>
          <a:p>
            <a:pPr>
              <a:lnSpc>
                <a:spcPct val="150000"/>
              </a:lnSpc>
              <a:buNone/>
            </a:pPr>
            <a:endParaRPr lang="es-ES" sz="2000" b="1" dirty="0" smtClean="0"/>
          </a:p>
          <a:p>
            <a:pPr>
              <a:lnSpc>
                <a:spcPct val="150000"/>
              </a:lnSpc>
              <a:buNone/>
            </a:pPr>
            <a:endParaRPr lang="es-ES" sz="2000" dirty="0" smtClean="0"/>
          </a:p>
          <a:p>
            <a:pPr>
              <a:buNone/>
            </a:pPr>
            <a:endParaRPr lang="es-ES" sz="20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bwMode="auto">
          <a:xfrm>
            <a:off x="611560" y="220486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s-EC" sz="4400" b="1" dirty="0">
                <a:solidFill>
                  <a:prstClr val="black"/>
                </a:solidFill>
              </a:rPr>
              <a:t>3) MADERAS ESTRUCTURALES DEL ECUADOR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403648" y="332656"/>
            <a:ext cx="8229600" cy="1143000"/>
          </a:xfrm>
        </p:spPr>
        <p:txBody>
          <a:bodyPr/>
          <a:lstStyle/>
          <a:p>
            <a:r>
              <a:rPr lang="es-EC" sz="3800" dirty="0" smtClean="0"/>
              <a:t>3.1) NOMBRES CIENTÍFICOS DE LAS MADERAS ESTRUCTURALES </a:t>
            </a:r>
            <a:endParaRPr lang="fr-CA" sz="3800" dirty="0" smtClean="0"/>
          </a:p>
        </p:txBody>
      </p:sp>
      <p:sp>
        <p:nvSpPr>
          <p:cNvPr id="7" name="Espace réservé du contenu 2"/>
          <p:cNvSpPr>
            <a:spLocks noGrp="1"/>
          </p:cNvSpPr>
          <p:nvPr>
            <p:ph idx="1"/>
          </p:nvPr>
        </p:nvSpPr>
        <p:spPr>
          <a:xfrm>
            <a:off x="1475656" y="1700808"/>
            <a:ext cx="8229600" cy="1080120"/>
          </a:xfrm>
        </p:spPr>
        <p:txBody>
          <a:bodyPr rtlCol="0">
            <a:normAutofit fontScale="77500" lnSpcReduction="20000"/>
          </a:bodyPr>
          <a:lstStyle/>
          <a:p>
            <a:pPr fontAlgn="auto">
              <a:spcAft>
                <a:spcPts val="0"/>
              </a:spcAft>
              <a:buFont typeface="Arial" pitchFamily="34" charset="0"/>
              <a:buChar char="•"/>
              <a:defRPr/>
            </a:pPr>
            <a:r>
              <a:rPr lang="es-EC" dirty="0" smtClean="0"/>
              <a:t>Se han investigado las siguientes maderas estructurales:</a:t>
            </a:r>
          </a:p>
          <a:p>
            <a:pPr fontAlgn="auto">
              <a:spcAft>
                <a:spcPts val="0"/>
              </a:spcAft>
              <a:buNone/>
              <a:defRPr/>
            </a:pPr>
            <a:r>
              <a:rPr lang="fr-CA" dirty="0" smtClean="0">
                <a:solidFill>
                  <a:schemeClr val="tx1">
                    <a:lumMod val="75000"/>
                    <a:lumOff val="25000"/>
                  </a:schemeClr>
                </a:solidFill>
              </a:rPr>
              <a:t> </a:t>
            </a:r>
          </a:p>
        </p:txBody>
      </p:sp>
      <p:graphicFrame>
        <p:nvGraphicFramePr>
          <p:cNvPr id="8" name="7 Tabla"/>
          <p:cNvGraphicFramePr>
            <a:graphicFrameLocks noGrp="1"/>
          </p:cNvGraphicFramePr>
          <p:nvPr/>
        </p:nvGraphicFramePr>
        <p:xfrm>
          <a:off x="1763688" y="2204864"/>
          <a:ext cx="7056784" cy="3925824"/>
        </p:xfrm>
        <a:graphic>
          <a:graphicData uri="http://schemas.openxmlformats.org/drawingml/2006/table">
            <a:tbl>
              <a:tblPr/>
              <a:tblGrid>
                <a:gridCol w="1321088"/>
                <a:gridCol w="1738664"/>
                <a:gridCol w="2842316"/>
                <a:gridCol w="1154716"/>
              </a:tblGrid>
              <a:tr h="241711">
                <a:tc>
                  <a:txBody>
                    <a:bodyPr/>
                    <a:lstStyle/>
                    <a:p>
                      <a:pPr algn="ctr">
                        <a:lnSpc>
                          <a:spcPct val="115000"/>
                        </a:lnSpc>
                        <a:spcAft>
                          <a:spcPts val="0"/>
                        </a:spcAft>
                      </a:pPr>
                      <a:r>
                        <a:rPr lang="es-EC" sz="1400" b="1" dirty="0">
                          <a:solidFill>
                            <a:srgbClr val="000000"/>
                          </a:solidFill>
                          <a:latin typeface="Arial"/>
                          <a:ea typeface="Times New Roman"/>
                        </a:rPr>
                        <a:t>Densidad</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ctr">
                        <a:lnSpc>
                          <a:spcPct val="115000"/>
                        </a:lnSpc>
                        <a:spcAft>
                          <a:spcPts val="0"/>
                        </a:spcAft>
                      </a:pPr>
                      <a:r>
                        <a:rPr lang="es-EC" sz="1400" b="1">
                          <a:solidFill>
                            <a:srgbClr val="000000"/>
                          </a:solidFill>
                          <a:latin typeface="Arial"/>
                          <a:ea typeface="Times New Roman"/>
                        </a:rPr>
                        <a:t>Nombre </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rowSpan="2">
                  <a:txBody>
                    <a:bodyPr/>
                    <a:lstStyle/>
                    <a:p>
                      <a:pPr algn="ctr">
                        <a:lnSpc>
                          <a:spcPct val="115000"/>
                        </a:lnSpc>
                        <a:spcAft>
                          <a:spcPts val="0"/>
                        </a:spcAft>
                      </a:pPr>
                      <a:r>
                        <a:rPr lang="es-EC" sz="1400" b="1" dirty="0">
                          <a:solidFill>
                            <a:srgbClr val="000000"/>
                          </a:solidFill>
                          <a:latin typeface="Arial"/>
                          <a:ea typeface="Times New Roman"/>
                        </a:rPr>
                        <a:t>Nombre científico</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400" b="1">
                          <a:solidFill>
                            <a:srgbClr val="000000"/>
                          </a:solidFill>
                          <a:latin typeface="Arial"/>
                          <a:ea typeface="Times New Roman"/>
                        </a:rPr>
                        <a:t>Grupo </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r>
              <a:tr h="241711">
                <a:tc>
                  <a:txBody>
                    <a:bodyPr/>
                    <a:lstStyle/>
                    <a:p>
                      <a:pPr algn="ctr">
                        <a:lnSpc>
                          <a:spcPct val="115000"/>
                        </a:lnSpc>
                        <a:spcAft>
                          <a:spcPts val="0"/>
                        </a:spcAft>
                      </a:pPr>
                      <a:r>
                        <a:rPr lang="es-EC" sz="1400" b="1">
                          <a:solidFill>
                            <a:srgbClr val="000000"/>
                          </a:solidFill>
                          <a:latin typeface="Arial"/>
                          <a:ea typeface="Times New Roman"/>
                        </a:rPr>
                        <a:t>T/m³</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400" b="1" dirty="0">
                          <a:solidFill>
                            <a:srgbClr val="000000"/>
                          </a:solidFill>
                          <a:latin typeface="Arial"/>
                          <a:ea typeface="Times New Roman"/>
                        </a:rPr>
                        <a:t>común</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c vMerge="1">
                  <a:txBody>
                    <a:bodyPr/>
                    <a:lstStyle/>
                    <a:p>
                      <a:endParaRPr lang="es-EC"/>
                    </a:p>
                  </a:txBody>
                  <a:tcPr/>
                </a:tc>
                <a:tc>
                  <a:txBody>
                    <a:bodyPr/>
                    <a:lstStyle/>
                    <a:p>
                      <a:pPr algn="ctr">
                        <a:lnSpc>
                          <a:spcPct val="115000"/>
                        </a:lnSpc>
                        <a:spcAft>
                          <a:spcPts val="0"/>
                        </a:spcAft>
                      </a:pPr>
                      <a:r>
                        <a:rPr lang="es-EC" sz="1400" b="1">
                          <a:solidFill>
                            <a:srgbClr val="000000"/>
                          </a:solidFill>
                          <a:latin typeface="Arial"/>
                          <a:ea typeface="Times New Roman"/>
                        </a:rPr>
                        <a:t>estructural</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r>
              <a:tr h="219343">
                <a:tc>
                  <a:txBody>
                    <a:bodyPr/>
                    <a:lstStyle/>
                    <a:p>
                      <a:pPr algn="ctr">
                        <a:lnSpc>
                          <a:spcPct val="115000"/>
                        </a:lnSpc>
                        <a:spcAft>
                          <a:spcPts val="0"/>
                        </a:spcAft>
                      </a:pPr>
                      <a:r>
                        <a:rPr lang="es-EC" sz="1400">
                          <a:solidFill>
                            <a:srgbClr val="000000"/>
                          </a:solidFill>
                          <a:latin typeface="Arial"/>
                          <a:ea typeface="Times New Roman"/>
                        </a:rPr>
                        <a:t>0.99</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Chanul</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Humiriastrum procerum</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a:lnSpc>
                          <a:spcPct val="115000"/>
                        </a:lnSpc>
                        <a:spcAft>
                          <a:spcPts val="0"/>
                        </a:spcAft>
                      </a:pPr>
                      <a:r>
                        <a:rPr lang="es-EC" sz="1400">
                          <a:solidFill>
                            <a:srgbClr val="000000"/>
                          </a:solidFill>
                          <a:latin typeface="Arial"/>
                          <a:ea typeface="Times New Roman"/>
                        </a:rPr>
                        <a:t>A</a:t>
                      </a:r>
                      <a:endParaRPr lang="es-EC"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343">
                <a:tc>
                  <a:txBody>
                    <a:bodyPr/>
                    <a:lstStyle/>
                    <a:p>
                      <a:pPr algn="ctr">
                        <a:lnSpc>
                          <a:spcPct val="115000"/>
                        </a:lnSpc>
                        <a:spcAft>
                          <a:spcPts val="0"/>
                        </a:spcAft>
                      </a:pPr>
                      <a:r>
                        <a:rPr lang="es-EC" sz="1400">
                          <a:solidFill>
                            <a:srgbClr val="000000"/>
                          </a:solidFill>
                          <a:latin typeface="Arial"/>
                          <a:ea typeface="Times New Roman"/>
                        </a:rPr>
                        <a:t>0.87</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Guayacán Pechiche</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Minquartia </a:t>
                      </a:r>
                      <a:r>
                        <a:rPr lang="es-EC" sz="1400" dirty="0" err="1">
                          <a:solidFill>
                            <a:srgbClr val="000000"/>
                          </a:solidFill>
                          <a:latin typeface="Arial"/>
                          <a:ea typeface="Times New Roman"/>
                        </a:rPr>
                        <a:t>guianensis</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C"/>
                    </a:p>
                  </a:txBody>
                  <a:tcPr/>
                </a:tc>
              </a:tr>
              <a:tr h="219343">
                <a:tc>
                  <a:txBody>
                    <a:bodyPr/>
                    <a:lstStyle/>
                    <a:p>
                      <a:pPr algn="ctr">
                        <a:lnSpc>
                          <a:spcPct val="115000"/>
                        </a:lnSpc>
                        <a:spcAft>
                          <a:spcPts val="0"/>
                        </a:spcAft>
                      </a:pPr>
                      <a:r>
                        <a:rPr lang="es-EC" sz="1400">
                          <a:solidFill>
                            <a:srgbClr val="000000"/>
                          </a:solidFill>
                          <a:latin typeface="Arial"/>
                          <a:ea typeface="Times New Roman"/>
                        </a:rPr>
                        <a:t>0.70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Bambú gigante</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400" dirty="0" err="1">
                          <a:solidFill>
                            <a:srgbClr val="000000"/>
                          </a:solidFill>
                          <a:latin typeface="Arial"/>
                          <a:ea typeface="Times New Roman"/>
                        </a:rPr>
                        <a:t>Dendrocalamus</a:t>
                      </a:r>
                      <a:r>
                        <a:rPr lang="es-ES" sz="1400" dirty="0">
                          <a:solidFill>
                            <a:srgbClr val="000000"/>
                          </a:solidFill>
                          <a:latin typeface="Arial"/>
                          <a:ea typeface="Times New Roman"/>
                        </a:rPr>
                        <a:t> </a:t>
                      </a:r>
                      <a:r>
                        <a:rPr lang="es-ES" sz="1400" dirty="0" err="1">
                          <a:solidFill>
                            <a:srgbClr val="000000"/>
                          </a:solidFill>
                          <a:latin typeface="Arial"/>
                          <a:ea typeface="Times New Roman"/>
                        </a:rPr>
                        <a:t>Asper</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C"/>
                    </a:p>
                  </a:txBody>
                  <a:tcPr/>
                </a:tc>
              </a:tr>
              <a:tr h="230888">
                <a:tc>
                  <a:txBody>
                    <a:bodyPr/>
                    <a:lstStyle/>
                    <a:p>
                      <a:pPr algn="ctr">
                        <a:lnSpc>
                          <a:spcPct val="115000"/>
                        </a:lnSpc>
                        <a:spcAft>
                          <a:spcPts val="0"/>
                        </a:spcAft>
                      </a:pPr>
                      <a:r>
                        <a:rPr lang="es-EC" sz="1400">
                          <a:solidFill>
                            <a:srgbClr val="000000"/>
                          </a:solidFill>
                          <a:latin typeface="Arial"/>
                          <a:ea typeface="Times New Roman"/>
                        </a:rPr>
                        <a:t>0.70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Caña Guadua</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Guadua angustifolia Kunth</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r h="219343">
                <a:tc>
                  <a:txBody>
                    <a:bodyPr/>
                    <a:lstStyle/>
                    <a:p>
                      <a:pPr algn="ctr">
                        <a:lnSpc>
                          <a:spcPct val="115000"/>
                        </a:lnSpc>
                        <a:spcAft>
                          <a:spcPts val="0"/>
                        </a:spcAft>
                      </a:pPr>
                      <a:r>
                        <a:rPr lang="es-EC" sz="1400">
                          <a:solidFill>
                            <a:srgbClr val="000000"/>
                          </a:solidFill>
                          <a:latin typeface="Arial"/>
                          <a:ea typeface="Times New Roman"/>
                        </a:rPr>
                        <a:t>0.87</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Moral fino</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dirty="0" err="1">
                          <a:solidFill>
                            <a:srgbClr val="000000"/>
                          </a:solidFill>
                          <a:latin typeface="Arial"/>
                          <a:ea typeface="Times New Roman"/>
                        </a:rPr>
                        <a:t>Chlorophora</a:t>
                      </a:r>
                      <a:r>
                        <a:rPr lang="es-EC" sz="1400" dirty="0">
                          <a:solidFill>
                            <a:srgbClr val="000000"/>
                          </a:solidFill>
                          <a:latin typeface="Arial"/>
                          <a:ea typeface="Times New Roman"/>
                        </a:rPr>
                        <a:t> </a:t>
                      </a:r>
                      <a:r>
                        <a:rPr lang="es-EC" sz="1400" dirty="0" err="1">
                          <a:solidFill>
                            <a:srgbClr val="000000"/>
                          </a:solidFill>
                          <a:latin typeface="Arial"/>
                          <a:ea typeface="Times New Roman"/>
                        </a:rPr>
                        <a:t>tinctora</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a:lnSpc>
                          <a:spcPct val="115000"/>
                        </a:lnSpc>
                        <a:spcAft>
                          <a:spcPts val="0"/>
                        </a:spcAft>
                      </a:pPr>
                      <a:r>
                        <a:rPr lang="es-EC" sz="1400" dirty="0">
                          <a:solidFill>
                            <a:srgbClr val="000000"/>
                          </a:solidFill>
                          <a:latin typeface="Arial"/>
                          <a:ea typeface="Times New Roman"/>
                        </a:rPr>
                        <a:t>B</a:t>
                      </a:r>
                      <a:endParaRPr lang="es-EC"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343">
                <a:tc>
                  <a:txBody>
                    <a:bodyPr/>
                    <a:lstStyle/>
                    <a:p>
                      <a:pPr algn="ctr">
                        <a:lnSpc>
                          <a:spcPct val="115000"/>
                        </a:lnSpc>
                        <a:spcAft>
                          <a:spcPts val="0"/>
                        </a:spcAft>
                      </a:pPr>
                      <a:r>
                        <a:rPr lang="es-EC" sz="1400">
                          <a:solidFill>
                            <a:srgbClr val="000000"/>
                          </a:solidFill>
                          <a:latin typeface="Arial"/>
                          <a:ea typeface="Times New Roman"/>
                        </a:rPr>
                        <a:t>0.85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Caoba</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dirty="0" err="1">
                          <a:solidFill>
                            <a:srgbClr val="000000"/>
                          </a:solidFill>
                          <a:latin typeface="Arial"/>
                          <a:ea typeface="Times New Roman"/>
                        </a:rPr>
                        <a:t>Swietenia</a:t>
                      </a:r>
                      <a:r>
                        <a:rPr lang="es-EC" sz="1400" dirty="0">
                          <a:solidFill>
                            <a:srgbClr val="000000"/>
                          </a:solidFill>
                          <a:latin typeface="Arial"/>
                          <a:ea typeface="Times New Roman"/>
                        </a:rPr>
                        <a:t> </a:t>
                      </a:r>
                      <a:r>
                        <a:rPr lang="es-EC" sz="1400" dirty="0" err="1">
                          <a:solidFill>
                            <a:srgbClr val="000000"/>
                          </a:solidFill>
                          <a:latin typeface="Arial"/>
                          <a:ea typeface="Times New Roman"/>
                        </a:rPr>
                        <a:t>macrophylla</a:t>
                      </a:r>
                      <a:r>
                        <a:rPr lang="es-EC" sz="1400" dirty="0">
                          <a:solidFill>
                            <a:srgbClr val="000000"/>
                          </a:solidFill>
                          <a:latin typeface="Arial"/>
                          <a:ea typeface="Times New Roman"/>
                        </a:rPr>
                        <a:t> King</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C"/>
                    </a:p>
                  </a:txBody>
                  <a:tcPr/>
                </a:tc>
              </a:tr>
              <a:tr h="230888">
                <a:tc>
                  <a:txBody>
                    <a:bodyPr/>
                    <a:lstStyle/>
                    <a:p>
                      <a:pPr algn="ctr">
                        <a:lnSpc>
                          <a:spcPct val="115000"/>
                        </a:lnSpc>
                        <a:spcAft>
                          <a:spcPts val="0"/>
                        </a:spcAft>
                      </a:pPr>
                      <a:r>
                        <a:rPr lang="es-EC" sz="1400">
                          <a:solidFill>
                            <a:srgbClr val="000000"/>
                          </a:solidFill>
                          <a:latin typeface="Arial"/>
                          <a:ea typeface="Times New Roman"/>
                        </a:rPr>
                        <a:t>0.67</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Mascarey</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err="1">
                          <a:solidFill>
                            <a:srgbClr val="000000"/>
                          </a:solidFill>
                          <a:latin typeface="Arial"/>
                          <a:ea typeface="Times New Roman"/>
                        </a:rPr>
                        <a:t>Hieronyma</a:t>
                      </a:r>
                      <a:r>
                        <a:rPr lang="es-EC" sz="1400" dirty="0">
                          <a:solidFill>
                            <a:srgbClr val="000000"/>
                          </a:solidFill>
                          <a:latin typeface="Arial"/>
                          <a:ea typeface="Times New Roman"/>
                        </a:rPr>
                        <a:t> </a:t>
                      </a:r>
                      <a:r>
                        <a:rPr lang="es-EC" sz="1400" dirty="0" err="1">
                          <a:solidFill>
                            <a:srgbClr val="000000"/>
                          </a:solidFill>
                          <a:latin typeface="Arial"/>
                          <a:ea typeface="Times New Roman"/>
                        </a:rPr>
                        <a:t>chocoensis</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r h="219343">
                <a:tc>
                  <a:txBody>
                    <a:bodyPr/>
                    <a:lstStyle/>
                    <a:p>
                      <a:pPr algn="ctr">
                        <a:lnSpc>
                          <a:spcPct val="115000"/>
                        </a:lnSpc>
                        <a:spcAft>
                          <a:spcPts val="0"/>
                        </a:spcAft>
                      </a:pPr>
                      <a:r>
                        <a:rPr lang="es-EC" sz="1400">
                          <a:solidFill>
                            <a:srgbClr val="000000"/>
                          </a:solidFill>
                          <a:latin typeface="Arial"/>
                          <a:ea typeface="Times New Roman"/>
                        </a:rPr>
                        <a:t>0.48</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Sande</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Brosimum utile</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a:lnSpc>
                          <a:spcPct val="115000"/>
                        </a:lnSpc>
                        <a:spcAft>
                          <a:spcPts val="0"/>
                        </a:spcAft>
                      </a:pPr>
                      <a:r>
                        <a:rPr lang="es-EC" sz="1400" dirty="0">
                          <a:solidFill>
                            <a:srgbClr val="000000"/>
                          </a:solidFill>
                          <a:latin typeface="Arial"/>
                          <a:ea typeface="Times New Roman"/>
                        </a:rPr>
                        <a:t>C</a:t>
                      </a:r>
                      <a:endParaRPr lang="es-EC"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343">
                <a:tc>
                  <a:txBody>
                    <a:bodyPr/>
                    <a:lstStyle/>
                    <a:p>
                      <a:pPr algn="ctr">
                        <a:lnSpc>
                          <a:spcPct val="115000"/>
                        </a:lnSpc>
                        <a:spcAft>
                          <a:spcPts val="0"/>
                        </a:spcAft>
                      </a:pPr>
                      <a:r>
                        <a:rPr lang="es-EC" sz="1400">
                          <a:solidFill>
                            <a:srgbClr val="000000"/>
                          </a:solidFill>
                          <a:latin typeface="Arial"/>
                          <a:ea typeface="Times New Roman"/>
                        </a:rPr>
                        <a:t>0.76</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Fernansánchez</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dirty="0" err="1">
                          <a:solidFill>
                            <a:srgbClr val="000000"/>
                          </a:solidFill>
                          <a:latin typeface="Arial"/>
                          <a:ea typeface="Times New Roman"/>
                        </a:rPr>
                        <a:t>Triplaris</a:t>
                      </a:r>
                      <a:r>
                        <a:rPr lang="es-EC" sz="1400" dirty="0">
                          <a:solidFill>
                            <a:srgbClr val="000000"/>
                          </a:solidFill>
                          <a:latin typeface="Arial"/>
                          <a:ea typeface="Times New Roman"/>
                        </a:rPr>
                        <a:t> </a:t>
                      </a:r>
                      <a:r>
                        <a:rPr lang="es-EC" sz="1400" dirty="0" err="1">
                          <a:solidFill>
                            <a:srgbClr val="000000"/>
                          </a:solidFill>
                          <a:latin typeface="Arial"/>
                          <a:ea typeface="Times New Roman"/>
                        </a:rPr>
                        <a:t>guayaquilensis</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C"/>
                    </a:p>
                  </a:txBody>
                  <a:tcPr/>
                </a:tc>
              </a:tr>
              <a:tr h="219343">
                <a:tc>
                  <a:txBody>
                    <a:bodyPr/>
                    <a:lstStyle/>
                    <a:p>
                      <a:pPr algn="ctr">
                        <a:lnSpc>
                          <a:spcPct val="115000"/>
                        </a:lnSpc>
                        <a:spcAft>
                          <a:spcPts val="0"/>
                        </a:spcAft>
                      </a:pPr>
                      <a:r>
                        <a:rPr lang="es-EC" sz="1400">
                          <a:solidFill>
                            <a:srgbClr val="000000"/>
                          </a:solidFill>
                          <a:latin typeface="Arial"/>
                          <a:ea typeface="Times New Roman"/>
                        </a:rPr>
                        <a:t>0.51</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Colorado</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dirty="0" err="1">
                          <a:solidFill>
                            <a:srgbClr val="000000"/>
                          </a:solidFill>
                          <a:latin typeface="Arial"/>
                          <a:ea typeface="Times New Roman"/>
                        </a:rPr>
                        <a:t>Erythrina</a:t>
                      </a:r>
                      <a:r>
                        <a:rPr lang="es-EC" sz="1400" dirty="0">
                          <a:solidFill>
                            <a:srgbClr val="000000"/>
                          </a:solidFill>
                          <a:latin typeface="Arial"/>
                          <a:ea typeface="Times New Roman"/>
                        </a:rPr>
                        <a:t> </a:t>
                      </a:r>
                      <a:r>
                        <a:rPr lang="es-EC" sz="1400" dirty="0" err="1">
                          <a:solidFill>
                            <a:srgbClr val="000000"/>
                          </a:solidFill>
                          <a:latin typeface="Arial"/>
                          <a:ea typeface="Times New Roman"/>
                        </a:rPr>
                        <a:t>Smithiana</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C"/>
                    </a:p>
                  </a:txBody>
                  <a:tcPr/>
                </a:tc>
              </a:tr>
              <a:tr h="230888">
                <a:tc>
                  <a:txBody>
                    <a:bodyPr/>
                    <a:lstStyle/>
                    <a:p>
                      <a:pPr algn="ctr">
                        <a:lnSpc>
                          <a:spcPct val="115000"/>
                        </a:lnSpc>
                        <a:spcAft>
                          <a:spcPts val="0"/>
                        </a:spcAft>
                      </a:pPr>
                      <a:r>
                        <a:rPr lang="es-EC" sz="1400">
                          <a:solidFill>
                            <a:srgbClr val="000000"/>
                          </a:solidFill>
                          <a:latin typeface="Arial"/>
                          <a:ea typeface="Times New Roman"/>
                        </a:rPr>
                        <a:t>0.81</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Eucalipto Glóbulos</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Eucalipto Glóbulos</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r h="219343">
                <a:tc>
                  <a:txBody>
                    <a:bodyPr/>
                    <a:lstStyle/>
                    <a:p>
                      <a:pPr algn="ctr">
                        <a:lnSpc>
                          <a:spcPct val="115000"/>
                        </a:lnSpc>
                        <a:spcAft>
                          <a:spcPts val="0"/>
                        </a:spcAft>
                      </a:pPr>
                      <a:r>
                        <a:rPr lang="es-EC" sz="1400">
                          <a:solidFill>
                            <a:srgbClr val="000000"/>
                          </a:solidFill>
                          <a:latin typeface="Arial"/>
                          <a:ea typeface="Times New Roman"/>
                        </a:rPr>
                        <a:t>0.68</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Seique</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Cedrelinga catenaeformis Ducke</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a:lnSpc>
                          <a:spcPct val="115000"/>
                        </a:lnSpc>
                        <a:spcAft>
                          <a:spcPts val="0"/>
                        </a:spcAft>
                      </a:pPr>
                      <a:r>
                        <a:rPr lang="es-EC" sz="1400" dirty="0">
                          <a:solidFill>
                            <a:srgbClr val="000000"/>
                          </a:solidFill>
                          <a:latin typeface="Arial"/>
                          <a:ea typeface="Times New Roman"/>
                        </a:rPr>
                        <a:t>D</a:t>
                      </a:r>
                      <a:endParaRPr lang="es-EC"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9343">
                <a:tc>
                  <a:txBody>
                    <a:bodyPr/>
                    <a:lstStyle/>
                    <a:p>
                      <a:pPr algn="ctr">
                        <a:lnSpc>
                          <a:spcPct val="115000"/>
                        </a:lnSpc>
                        <a:spcAft>
                          <a:spcPts val="0"/>
                        </a:spcAft>
                      </a:pPr>
                      <a:r>
                        <a:rPr lang="es-EC" sz="1400">
                          <a:solidFill>
                            <a:srgbClr val="000000"/>
                          </a:solidFill>
                          <a:latin typeface="Arial"/>
                          <a:ea typeface="Times New Roman"/>
                        </a:rPr>
                        <a:t>0.83</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Pituca</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dirty="0" err="1">
                          <a:solidFill>
                            <a:srgbClr val="000000"/>
                          </a:solidFill>
                          <a:latin typeface="Arial"/>
                          <a:ea typeface="Times New Roman"/>
                        </a:rPr>
                        <a:t>Clarisia</a:t>
                      </a:r>
                      <a:r>
                        <a:rPr lang="es-EC" sz="1400" dirty="0">
                          <a:solidFill>
                            <a:srgbClr val="000000"/>
                          </a:solidFill>
                          <a:latin typeface="Arial"/>
                          <a:ea typeface="Times New Roman"/>
                        </a:rPr>
                        <a:t> </a:t>
                      </a:r>
                      <a:r>
                        <a:rPr lang="es-EC" sz="1400" dirty="0" err="1">
                          <a:solidFill>
                            <a:srgbClr val="000000"/>
                          </a:solidFill>
                          <a:latin typeface="Arial"/>
                          <a:ea typeface="Times New Roman"/>
                        </a:rPr>
                        <a:t>racemosa</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C"/>
                    </a:p>
                  </a:txBody>
                  <a:tcPr/>
                </a:tc>
              </a:tr>
              <a:tr h="230888">
                <a:tc>
                  <a:txBody>
                    <a:bodyPr/>
                    <a:lstStyle/>
                    <a:p>
                      <a:pPr algn="ctr">
                        <a:lnSpc>
                          <a:spcPct val="115000"/>
                        </a:lnSpc>
                        <a:spcAft>
                          <a:spcPts val="0"/>
                        </a:spcAft>
                      </a:pPr>
                      <a:r>
                        <a:rPr lang="es-EC" sz="1400">
                          <a:solidFill>
                            <a:srgbClr val="000000"/>
                          </a:solidFill>
                          <a:latin typeface="Arial"/>
                          <a:ea typeface="Times New Roman"/>
                        </a:rPr>
                        <a:t>0.59</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Eucalipto Grandis</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Eucalipto Grandis</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332656"/>
            <a:ext cx="8229600" cy="1143000"/>
          </a:xfrm>
        </p:spPr>
        <p:txBody>
          <a:bodyPr/>
          <a:lstStyle/>
          <a:p>
            <a:r>
              <a:rPr lang="es-EC" dirty="0" smtClean="0"/>
              <a:t>3.2) TIPOS DE MADERAS</a:t>
            </a:r>
            <a:endParaRPr lang="es-EC" dirty="0"/>
          </a:p>
        </p:txBody>
      </p:sp>
      <p:sp>
        <p:nvSpPr>
          <p:cNvPr id="3" name="2 Marcador de contenido"/>
          <p:cNvSpPr>
            <a:spLocks noGrp="1"/>
          </p:cNvSpPr>
          <p:nvPr>
            <p:ph idx="1"/>
          </p:nvPr>
        </p:nvSpPr>
        <p:spPr>
          <a:xfrm>
            <a:off x="2123728" y="1556792"/>
            <a:ext cx="8229600" cy="4525963"/>
          </a:xfrm>
        </p:spPr>
        <p:txBody>
          <a:bodyPr/>
          <a:lstStyle/>
          <a:p>
            <a:pPr marL="365760" lvl="0" indent="-256032" fontAlgn="auto">
              <a:spcBef>
                <a:spcPts val="400"/>
              </a:spcBef>
              <a:spcAft>
                <a:spcPts val="0"/>
              </a:spcAft>
              <a:buClr>
                <a:srgbClr val="2DA2BF"/>
              </a:buClr>
              <a:buSzPct val="68000"/>
              <a:buNone/>
            </a:pPr>
            <a:r>
              <a:rPr lang="es-EC" sz="1900" b="1" dirty="0" smtClean="0">
                <a:solidFill>
                  <a:prstClr val="black"/>
                </a:solidFill>
                <a:latin typeface="Lucida Sans Unicode"/>
              </a:rPr>
              <a:t>Existen varios tipos de maderas investigadas</a:t>
            </a:r>
            <a:r>
              <a:rPr lang="es-EC" sz="1900" dirty="0" smtClean="0">
                <a:solidFill>
                  <a:prstClr val="black"/>
                </a:solidFill>
                <a:latin typeface="Lucida Sans Unicode"/>
              </a:rPr>
              <a:t>:</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Chanul</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Guayacán Pechiche </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Bambú gigante</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Caña guadua</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Moral fino</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Caoba</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Mascarey</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Sande</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Fernansánchez</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Colorado</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Eucalipto Globulus</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Seique</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Pituca</a:t>
            </a:r>
          </a:p>
          <a:p>
            <a:pPr marL="365760" lvl="0" indent="-256032" fontAlgn="auto">
              <a:spcBef>
                <a:spcPts val="400"/>
              </a:spcBef>
              <a:spcAft>
                <a:spcPts val="0"/>
              </a:spcAft>
              <a:buClr>
                <a:srgbClr val="2DA2BF"/>
              </a:buClr>
              <a:buSzPct val="68000"/>
              <a:buFont typeface="Wingdings 3"/>
              <a:buChar char=""/>
            </a:pPr>
            <a:r>
              <a:rPr lang="es-EC" sz="1900" dirty="0" smtClean="0">
                <a:solidFill>
                  <a:prstClr val="black"/>
                </a:solidFill>
                <a:latin typeface="Lucida Sans Unicode"/>
              </a:rPr>
              <a:t>Eucalipto Grandis</a:t>
            </a:r>
          </a:p>
          <a:p>
            <a:endParaRPr lang="es-EC"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p:txBody>
          <a:bodyPr rtlCol="0">
            <a:normAutofit/>
          </a:bodyPr>
          <a:lstStyle/>
          <a:p>
            <a:pPr fontAlgn="auto">
              <a:spcAft>
                <a:spcPts val="0"/>
              </a:spcAft>
              <a:defRPr/>
            </a:pPr>
            <a:r>
              <a:rPr lang="es-EC" dirty="0" smtClean="0"/>
              <a:t>3.2.1) Guayacán Pechiche </a:t>
            </a:r>
            <a:endParaRPr lang="fr-CA" dirty="0" smtClean="0">
              <a:solidFill>
                <a:schemeClr val="tx1">
                  <a:lumMod val="75000"/>
                  <a:lumOff val="25000"/>
                </a:schemeClr>
              </a:solidFill>
            </a:endParaRPr>
          </a:p>
        </p:txBody>
      </p:sp>
      <p:sp>
        <p:nvSpPr>
          <p:cNvPr id="5" name="Espace réservé du contenu 2"/>
          <p:cNvSpPr>
            <a:spLocks noGrp="1"/>
          </p:cNvSpPr>
          <p:nvPr>
            <p:ph idx="1"/>
          </p:nvPr>
        </p:nvSpPr>
        <p:spPr>
          <a:xfrm>
            <a:off x="457200" y="2132856"/>
            <a:ext cx="8229600" cy="4800005"/>
          </a:xfrm>
        </p:spPr>
        <p:txBody>
          <a:bodyPr rtlCol="0">
            <a:normAutofit fontScale="47500" lnSpcReduction="20000"/>
          </a:bodyPr>
          <a:lstStyle/>
          <a:p>
            <a:pPr>
              <a:buNone/>
            </a:pPr>
            <a:r>
              <a:rPr lang="es-EC" b="1" dirty="0" smtClean="0"/>
              <a:t>Nombre científico</a:t>
            </a:r>
          </a:p>
          <a:p>
            <a:r>
              <a:rPr lang="es-EC" dirty="0" smtClean="0"/>
              <a:t>Minquartia Guianensis Aulb</a:t>
            </a:r>
          </a:p>
          <a:p>
            <a:endParaRPr lang="es-EC" dirty="0" smtClean="0"/>
          </a:p>
          <a:p>
            <a:pPr>
              <a:buNone/>
            </a:pPr>
            <a:r>
              <a:rPr lang="es-EC" b="1" dirty="0" smtClean="0"/>
              <a:t>Localización en el Ecuador</a:t>
            </a:r>
          </a:p>
          <a:p>
            <a:r>
              <a:rPr lang="es-EC" dirty="0" smtClean="0"/>
              <a:t>Bosque Toachi Pilatón</a:t>
            </a:r>
          </a:p>
          <a:p>
            <a:r>
              <a:rPr lang="es-EC" dirty="0" smtClean="0"/>
              <a:t>En todo el oriente Ecuatoriano</a:t>
            </a:r>
          </a:p>
          <a:p>
            <a:pPr>
              <a:buNone/>
            </a:pPr>
            <a:endParaRPr lang="es-EC" dirty="0" smtClean="0"/>
          </a:p>
          <a:p>
            <a:pPr>
              <a:buNone/>
            </a:pPr>
            <a:r>
              <a:rPr lang="es-EC" b="1" dirty="0" smtClean="0"/>
              <a:t>Localización en América Latina</a:t>
            </a:r>
          </a:p>
          <a:p>
            <a:r>
              <a:rPr lang="es-EC" dirty="0" smtClean="0"/>
              <a:t>Desde Honduras hasta Venezuela</a:t>
            </a:r>
          </a:p>
          <a:p>
            <a:endParaRPr lang="es-EC" dirty="0" smtClean="0"/>
          </a:p>
          <a:p>
            <a:pPr>
              <a:buNone/>
            </a:pPr>
            <a:r>
              <a:rPr lang="es-EC" b="1" dirty="0" smtClean="0"/>
              <a:t>Condiciones geográficas</a:t>
            </a:r>
          </a:p>
          <a:p>
            <a:r>
              <a:rPr lang="es-EC" dirty="0" smtClean="0"/>
              <a:t>Este árbol puede ser plantado hasta una altura de 700msnm, tiempo de crecimiento aproximado 25 años.</a:t>
            </a:r>
          </a:p>
          <a:p>
            <a:endParaRPr lang="es-EC" dirty="0" smtClean="0"/>
          </a:p>
          <a:p>
            <a:pPr>
              <a:buNone/>
            </a:pPr>
            <a:r>
              <a:rPr lang="es-EC" b="1" dirty="0" smtClean="0"/>
              <a:t>Condiciones climáticas</a:t>
            </a:r>
          </a:p>
          <a:p>
            <a:r>
              <a:rPr lang="es-EC" dirty="0" smtClean="0"/>
              <a:t>Este árbol se desarrolla climas tropicales con temperaturas entre 23 a 27°C y con una precipitación anual de 1000 a 2000mm o más, siempre y cuando la estación seca no supere los 2 meses.</a:t>
            </a:r>
          </a:p>
          <a:p>
            <a:endParaRPr lang="es-EC" dirty="0" smtClean="0"/>
          </a:p>
          <a:p>
            <a:endParaRPr lang="es-EC" dirty="0" smtClean="0"/>
          </a:p>
        </p:txBody>
      </p:sp>
      <p:pic>
        <p:nvPicPr>
          <p:cNvPr id="148482" name="Picture 2" descr="http://3.bp.blogspot.com/_FKpd4sf-FxM/SwNWggGb-pI/AAAAAAAAACY/I_WQNOKpf1M/S259/guayacan0qg.jpg"/>
          <p:cNvPicPr>
            <a:picLocks noChangeAspect="1" noChangeArrowheads="1"/>
          </p:cNvPicPr>
          <p:nvPr/>
        </p:nvPicPr>
        <p:blipFill>
          <a:blip r:embed="rId3" cstate="print"/>
          <a:srcRect/>
          <a:stretch>
            <a:fillRect/>
          </a:stretch>
        </p:blipFill>
        <p:spPr bwMode="auto">
          <a:xfrm>
            <a:off x="4211960" y="1124744"/>
            <a:ext cx="3672408" cy="353061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 name="1 Marcador de contenido"/>
          <p:cNvSpPr>
            <a:spLocks noGrp="1"/>
          </p:cNvSpPr>
          <p:nvPr>
            <p:ph idx="1"/>
          </p:nvPr>
        </p:nvSpPr>
        <p:spPr>
          <a:xfrm>
            <a:off x="457200" y="1481328"/>
            <a:ext cx="8229600" cy="4525963"/>
          </a:xfrm>
        </p:spPr>
        <p:txBody>
          <a:bodyPr>
            <a:normAutofit fontScale="85000" lnSpcReduction="10000"/>
          </a:bodyPr>
          <a:lstStyle/>
          <a:p>
            <a:pPr>
              <a:buNone/>
            </a:pPr>
            <a:r>
              <a:rPr lang="es-EC" b="1" dirty="0" smtClean="0"/>
              <a:t>Tamaño</a:t>
            </a:r>
          </a:p>
          <a:p>
            <a:r>
              <a:rPr lang="es-EC" dirty="0" smtClean="0"/>
              <a:t>Altura hasta de 33m y diámetro del tronco 60cm</a:t>
            </a:r>
          </a:p>
          <a:p>
            <a:endParaRPr lang="es-EC" dirty="0" smtClean="0"/>
          </a:p>
          <a:p>
            <a:pPr>
              <a:buNone/>
            </a:pPr>
            <a:r>
              <a:rPr lang="es-EC" b="1" dirty="0" smtClean="0"/>
              <a:t>Copa</a:t>
            </a:r>
          </a:p>
          <a:p>
            <a:r>
              <a:rPr lang="es-EC" dirty="0" smtClean="0"/>
              <a:t>Copa amplia, cubierta de flores amarillas, conocido comúnmente como árbol de primavera</a:t>
            </a:r>
          </a:p>
          <a:p>
            <a:endParaRPr lang="es-EC" dirty="0" smtClean="0"/>
          </a:p>
          <a:p>
            <a:pPr>
              <a:buNone/>
            </a:pPr>
            <a:r>
              <a:rPr lang="es-EC" b="1" dirty="0" smtClean="0"/>
              <a:t>Corteza</a:t>
            </a:r>
          </a:p>
          <a:p>
            <a:r>
              <a:rPr lang="es-EC" dirty="0" smtClean="0"/>
              <a:t>Corteza exterior lisa y blancuzca en arboles jóvenes y marrón claro grisáceo en arboles maduros.</a:t>
            </a:r>
          </a:p>
          <a:p>
            <a:pPr>
              <a:buNone/>
            </a:pPr>
            <a:endParaRPr lang="es-EC" dirty="0"/>
          </a:p>
        </p:txBody>
      </p:sp>
      <p:sp>
        <p:nvSpPr>
          <p:cNvPr id="15" name="2 Título"/>
          <p:cNvSpPr>
            <a:spLocks noGrp="1"/>
          </p:cNvSpPr>
          <p:nvPr>
            <p:ph type="title"/>
          </p:nvPr>
        </p:nvSpPr>
        <p:spPr>
          <a:xfrm>
            <a:off x="457200" y="274638"/>
            <a:ext cx="8229600" cy="1143000"/>
          </a:xfrm>
        </p:spPr>
        <p:txBody>
          <a:bodyPr>
            <a:normAutofit/>
          </a:bodyPr>
          <a:lstStyle/>
          <a:p>
            <a:r>
              <a:rPr lang="es-EC" dirty="0" smtClean="0"/>
              <a:t>3.2.1.1) Morfología de Guayacán</a:t>
            </a:r>
            <a:endParaRPr lang="es-EC"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1 Marcador de contenido"/>
          <p:cNvSpPr>
            <a:spLocks noGrp="1"/>
          </p:cNvSpPr>
          <p:nvPr>
            <p:ph idx="1"/>
          </p:nvPr>
        </p:nvSpPr>
        <p:spPr>
          <a:xfrm>
            <a:off x="457200" y="1481328"/>
            <a:ext cx="8229600" cy="4525963"/>
          </a:xfrm>
        </p:spPr>
        <p:txBody>
          <a:bodyPr>
            <a:normAutofit fontScale="92500" lnSpcReduction="20000"/>
          </a:bodyPr>
          <a:lstStyle/>
          <a:p>
            <a:pPr>
              <a:buNone/>
            </a:pPr>
            <a:r>
              <a:rPr lang="es-EC" b="1" dirty="0" smtClean="0"/>
              <a:t>Ventajas</a:t>
            </a:r>
          </a:p>
          <a:p>
            <a:r>
              <a:rPr lang="es-EC" dirty="0" smtClean="0"/>
              <a:t>Excelentes características mecánicas</a:t>
            </a:r>
          </a:p>
          <a:p>
            <a:r>
              <a:rPr lang="es-EC" dirty="0" smtClean="0"/>
              <a:t>No se curva fácilmente con la humedad</a:t>
            </a:r>
          </a:p>
          <a:p>
            <a:r>
              <a:rPr lang="es-EC" dirty="0" smtClean="0"/>
              <a:t>Excelente acabado en la construcción</a:t>
            </a:r>
          </a:p>
          <a:p>
            <a:endParaRPr lang="es-EC" dirty="0" smtClean="0"/>
          </a:p>
          <a:p>
            <a:pPr>
              <a:buNone/>
            </a:pPr>
            <a:r>
              <a:rPr lang="es-EC" b="1" dirty="0" smtClean="0"/>
              <a:t>Desventajas</a:t>
            </a:r>
          </a:p>
          <a:p>
            <a:r>
              <a:rPr lang="es-EC" dirty="0" smtClean="0"/>
              <a:t>Alto costo, alrededor de 30USD el tablón (2.50x0.25x0.125m).</a:t>
            </a:r>
          </a:p>
          <a:p>
            <a:r>
              <a:rPr lang="es-EC" dirty="0" smtClean="0"/>
              <a:t>Tiempo de desarrollo para el corte de 25 años.</a:t>
            </a:r>
          </a:p>
          <a:p>
            <a:r>
              <a:rPr lang="es-EC" dirty="0" smtClean="0"/>
              <a:t>Difícil de cortar y perforar</a:t>
            </a:r>
          </a:p>
          <a:p>
            <a:pPr algn="ctr"/>
            <a:endParaRPr lang="es-EC" dirty="0"/>
          </a:p>
        </p:txBody>
      </p:sp>
      <p:sp>
        <p:nvSpPr>
          <p:cNvPr id="5" name="2 Título"/>
          <p:cNvSpPr>
            <a:spLocks noGrp="1"/>
          </p:cNvSpPr>
          <p:nvPr>
            <p:ph type="title"/>
          </p:nvPr>
        </p:nvSpPr>
        <p:spPr>
          <a:xfrm>
            <a:off x="457200" y="274638"/>
            <a:ext cx="8229600" cy="1143000"/>
          </a:xfrm>
        </p:spPr>
        <p:txBody>
          <a:bodyPr/>
          <a:lstStyle/>
          <a:p>
            <a:r>
              <a:rPr lang="es-EC" dirty="0" smtClean="0"/>
              <a:t>3.2.1.2) Ventajas y desventajas</a:t>
            </a:r>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OBJETIVO GENERAL.</a:t>
            </a:r>
            <a:endParaRPr lang="es-EC" dirty="0"/>
          </a:p>
        </p:txBody>
      </p:sp>
      <p:sp>
        <p:nvSpPr>
          <p:cNvPr id="3" name="2 Marcador de contenido"/>
          <p:cNvSpPr>
            <a:spLocks noGrp="1"/>
          </p:cNvSpPr>
          <p:nvPr>
            <p:ph idx="1"/>
          </p:nvPr>
        </p:nvSpPr>
        <p:spPr/>
        <p:txBody>
          <a:bodyPr/>
          <a:lstStyle/>
          <a:p>
            <a:r>
              <a:rPr lang="es-ES" dirty="0" smtClean="0"/>
              <a:t>Determinar las propiedades físico-mecánicas de uniones clavadas y empernadas, sometidas compresión con maderas tipo A, B y C. Guayacán, Eucalipto  y Fernansánchez, y la aplicación de los resultados obtenidos del laboratorio al diseño de la cubierta de la CASA MONTUFAR N° 623. </a:t>
            </a:r>
          </a:p>
          <a:p>
            <a:pPr>
              <a:buNone/>
            </a:pPr>
            <a:endParaRPr lang="es-EC"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2 Título"/>
          <p:cNvSpPr>
            <a:spLocks noGrp="1"/>
          </p:cNvSpPr>
          <p:nvPr>
            <p:ph type="title"/>
          </p:nvPr>
        </p:nvSpPr>
        <p:spPr>
          <a:xfrm>
            <a:off x="457200" y="274638"/>
            <a:ext cx="8229600" cy="1143000"/>
          </a:xfrm>
        </p:spPr>
        <p:txBody>
          <a:bodyPr/>
          <a:lstStyle/>
          <a:p>
            <a:r>
              <a:rPr lang="es-EC" dirty="0" smtClean="0"/>
              <a:t>3.2.1.3) Propiedades mecánicas</a:t>
            </a:r>
            <a:endParaRPr lang="es-EC" dirty="0"/>
          </a:p>
        </p:txBody>
      </p:sp>
      <p:graphicFrame>
        <p:nvGraphicFramePr>
          <p:cNvPr id="3" name="2 Tabla"/>
          <p:cNvGraphicFramePr>
            <a:graphicFrameLocks noGrp="1"/>
          </p:cNvGraphicFramePr>
          <p:nvPr/>
        </p:nvGraphicFramePr>
        <p:xfrm>
          <a:off x="2051720" y="1700808"/>
          <a:ext cx="4423494" cy="3154680"/>
        </p:xfrm>
        <a:graphic>
          <a:graphicData uri="http://schemas.openxmlformats.org/drawingml/2006/table">
            <a:tbl>
              <a:tblPr/>
              <a:tblGrid>
                <a:gridCol w="2211747"/>
                <a:gridCol w="2211747"/>
              </a:tblGrid>
              <a:tr h="209550">
                <a:tc rowSpan="2">
                  <a:txBody>
                    <a:bodyPr/>
                    <a:lstStyle/>
                    <a:p>
                      <a:pPr algn="ctr">
                        <a:lnSpc>
                          <a:spcPct val="115000"/>
                        </a:lnSpc>
                        <a:spcAft>
                          <a:spcPts val="0"/>
                        </a:spcAft>
                      </a:pPr>
                      <a:r>
                        <a:rPr lang="es-EC" sz="1800" b="1" dirty="0">
                          <a:solidFill>
                            <a:srgbClr val="000000"/>
                          </a:solidFill>
                          <a:latin typeface="Arial"/>
                          <a:ea typeface="Times New Roman"/>
                        </a:rPr>
                        <a:t>SOLICITACIÓN</a:t>
                      </a:r>
                      <a:endParaRPr lang="es-EC"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800" b="1" dirty="0">
                          <a:solidFill>
                            <a:srgbClr val="000000"/>
                          </a:solidFill>
                          <a:latin typeface="Arial"/>
                          <a:ea typeface="Times New Roman"/>
                        </a:rPr>
                        <a:t>ESFUERZO </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r>
              <a:tr h="209550">
                <a:tc vMerge="1">
                  <a:txBody>
                    <a:bodyPr/>
                    <a:lstStyle/>
                    <a:p>
                      <a:endParaRPr lang="es-EC"/>
                    </a:p>
                  </a:txBody>
                  <a:tcPr/>
                </a:tc>
                <a:tc>
                  <a:txBody>
                    <a:bodyPr/>
                    <a:lstStyle/>
                    <a:p>
                      <a:pPr algn="ctr">
                        <a:lnSpc>
                          <a:spcPct val="115000"/>
                        </a:lnSpc>
                        <a:spcAft>
                          <a:spcPts val="0"/>
                        </a:spcAft>
                      </a:pPr>
                      <a:r>
                        <a:rPr lang="es-EC" sz="1800" b="1" dirty="0">
                          <a:solidFill>
                            <a:srgbClr val="000000"/>
                          </a:solidFill>
                          <a:latin typeface="Arial"/>
                          <a:ea typeface="Times New Roman"/>
                        </a:rPr>
                        <a:t>ADMISIBLE kg/cm²</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r>
              <a:tr h="200025">
                <a:tc>
                  <a:txBody>
                    <a:bodyPr/>
                    <a:lstStyle/>
                    <a:p>
                      <a:pPr algn="ctr">
                        <a:lnSpc>
                          <a:spcPct val="115000"/>
                        </a:lnSpc>
                        <a:spcAft>
                          <a:spcPts val="0"/>
                        </a:spcAft>
                      </a:pPr>
                      <a:r>
                        <a:rPr lang="es-EC" sz="1800" b="1">
                          <a:solidFill>
                            <a:srgbClr val="000000"/>
                          </a:solidFill>
                          <a:latin typeface="Arial"/>
                          <a:ea typeface="Times New Roman"/>
                        </a:rPr>
                        <a:t>Compresión</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 </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nSpc>
                          <a:spcPct val="115000"/>
                        </a:lnSpc>
                        <a:spcAft>
                          <a:spcPts val="0"/>
                        </a:spcAft>
                      </a:pPr>
                      <a:r>
                        <a:rPr lang="es-EC" sz="1800">
                          <a:solidFill>
                            <a:srgbClr val="000000"/>
                          </a:solidFill>
                          <a:latin typeface="Arial"/>
                          <a:ea typeface="Times New Roman"/>
                        </a:rPr>
                        <a:t>  paralela</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105.81</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nSpc>
                          <a:spcPct val="115000"/>
                        </a:lnSpc>
                        <a:spcAft>
                          <a:spcPts val="0"/>
                        </a:spcAft>
                      </a:pPr>
                      <a:r>
                        <a:rPr lang="es-EC" sz="1800">
                          <a:solidFill>
                            <a:srgbClr val="000000"/>
                          </a:solidFill>
                          <a:latin typeface="Arial"/>
                          <a:ea typeface="Times New Roman"/>
                        </a:rPr>
                        <a:t>  perpendicular</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70.13</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lnSpc>
                          <a:spcPct val="115000"/>
                        </a:lnSpc>
                        <a:spcAft>
                          <a:spcPts val="0"/>
                        </a:spcAft>
                      </a:pPr>
                      <a:r>
                        <a:rPr lang="es-EC" sz="1800" b="1">
                          <a:solidFill>
                            <a:srgbClr val="000000"/>
                          </a:solidFill>
                          <a:latin typeface="Arial"/>
                          <a:ea typeface="Times New Roman"/>
                        </a:rPr>
                        <a:t>Tracción</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 </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nSpc>
                          <a:spcPct val="115000"/>
                        </a:lnSpc>
                        <a:spcAft>
                          <a:spcPts val="0"/>
                        </a:spcAft>
                      </a:pPr>
                      <a:r>
                        <a:rPr lang="es-EC" sz="1800">
                          <a:solidFill>
                            <a:srgbClr val="000000"/>
                          </a:solidFill>
                          <a:latin typeface="Arial"/>
                          <a:ea typeface="Times New Roman"/>
                        </a:rPr>
                        <a:t>  paralela</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472.07</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nSpc>
                          <a:spcPct val="115000"/>
                        </a:lnSpc>
                        <a:spcAft>
                          <a:spcPts val="0"/>
                        </a:spcAft>
                      </a:pPr>
                      <a:r>
                        <a:rPr lang="es-EC" sz="1800">
                          <a:solidFill>
                            <a:srgbClr val="000000"/>
                          </a:solidFill>
                          <a:latin typeface="Arial"/>
                          <a:ea typeface="Times New Roman"/>
                        </a:rPr>
                        <a:t>  perpendicular</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9.84</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a:lnSpc>
                          <a:spcPct val="115000"/>
                        </a:lnSpc>
                        <a:spcAft>
                          <a:spcPts val="0"/>
                        </a:spcAft>
                      </a:pPr>
                      <a:r>
                        <a:rPr lang="es-EC" sz="1800" b="1">
                          <a:solidFill>
                            <a:srgbClr val="000000"/>
                          </a:solidFill>
                          <a:latin typeface="Arial"/>
                          <a:ea typeface="Times New Roman"/>
                        </a:rPr>
                        <a:t>Corte</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13.24</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a:lnSpc>
                          <a:spcPct val="115000"/>
                        </a:lnSpc>
                        <a:spcAft>
                          <a:spcPts val="0"/>
                        </a:spcAft>
                      </a:pPr>
                      <a:r>
                        <a:rPr lang="es-EC" sz="1800" b="1">
                          <a:solidFill>
                            <a:srgbClr val="000000"/>
                          </a:solidFill>
                          <a:latin typeface="Arial"/>
                          <a:ea typeface="Times New Roman"/>
                        </a:rPr>
                        <a:t>Flexión</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534.93</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2 Título"/>
          <p:cNvSpPr>
            <a:spLocks noGrp="1"/>
          </p:cNvSpPr>
          <p:nvPr>
            <p:ph type="title"/>
          </p:nvPr>
        </p:nvSpPr>
        <p:spPr>
          <a:xfrm>
            <a:off x="457200" y="274638"/>
            <a:ext cx="8229600" cy="1143000"/>
          </a:xfrm>
        </p:spPr>
        <p:txBody>
          <a:bodyPr/>
          <a:lstStyle/>
          <a:p>
            <a:r>
              <a:rPr lang="es-EC" dirty="0" smtClean="0"/>
              <a:t>3.2.2) Eucalipto Globulus</a:t>
            </a:r>
            <a:endParaRPr lang="es-EC" dirty="0"/>
          </a:p>
        </p:txBody>
      </p:sp>
      <p:sp>
        <p:nvSpPr>
          <p:cNvPr id="3" name="1 Marcador de contenido"/>
          <p:cNvSpPr>
            <a:spLocks noGrp="1"/>
          </p:cNvSpPr>
          <p:nvPr>
            <p:ph idx="1"/>
          </p:nvPr>
        </p:nvSpPr>
        <p:spPr>
          <a:xfrm>
            <a:off x="457200" y="1481328"/>
            <a:ext cx="8229600" cy="4827992"/>
          </a:xfrm>
        </p:spPr>
        <p:txBody>
          <a:bodyPr>
            <a:normAutofit fontScale="62500" lnSpcReduction="20000"/>
          </a:bodyPr>
          <a:lstStyle/>
          <a:p>
            <a:pPr>
              <a:buNone/>
            </a:pPr>
            <a:r>
              <a:rPr lang="es-EC" b="1" dirty="0" smtClean="0"/>
              <a:t>Nombre científico</a:t>
            </a:r>
          </a:p>
          <a:p>
            <a:r>
              <a:rPr lang="es-EC" dirty="0" smtClean="0"/>
              <a:t>Eucalipto Globulus</a:t>
            </a:r>
          </a:p>
          <a:p>
            <a:endParaRPr lang="es-EC" dirty="0" smtClean="0"/>
          </a:p>
          <a:p>
            <a:pPr>
              <a:buNone/>
            </a:pPr>
            <a:r>
              <a:rPr lang="es-EC" b="1" dirty="0" smtClean="0"/>
              <a:t>Localización en el Ecuador</a:t>
            </a:r>
          </a:p>
          <a:p>
            <a:r>
              <a:rPr lang="es-EC" dirty="0" smtClean="0"/>
              <a:t>Introducido el la Presidencia de García Moreno (1865), en toda la Sierra Ecuatoriana.</a:t>
            </a:r>
          </a:p>
          <a:p>
            <a:pPr>
              <a:buNone/>
            </a:pPr>
            <a:endParaRPr lang="es-EC" dirty="0" smtClean="0"/>
          </a:p>
          <a:p>
            <a:pPr>
              <a:buNone/>
            </a:pPr>
            <a:r>
              <a:rPr lang="es-EC" b="1" dirty="0" smtClean="0"/>
              <a:t>Localización en América Latina</a:t>
            </a:r>
          </a:p>
          <a:p>
            <a:r>
              <a:rPr lang="es-EC" dirty="0" smtClean="0"/>
              <a:t>Toda América latina</a:t>
            </a:r>
          </a:p>
          <a:p>
            <a:endParaRPr lang="es-EC" dirty="0" smtClean="0"/>
          </a:p>
          <a:p>
            <a:pPr>
              <a:buNone/>
            </a:pPr>
            <a:r>
              <a:rPr lang="es-EC" b="1" dirty="0" smtClean="0"/>
              <a:t>Condiciones geográficas</a:t>
            </a:r>
          </a:p>
          <a:p>
            <a:r>
              <a:rPr lang="es-EC" dirty="0" smtClean="0"/>
              <a:t>Se puede plantar este árbol hasta los 3800msnm</a:t>
            </a:r>
          </a:p>
          <a:p>
            <a:endParaRPr lang="es-EC" dirty="0" smtClean="0"/>
          </a:p>
          <a:p>
            <a:pPr>
              <a:buNone/>
            </a:pPr>
            <a:r>
              <a:rPr lang="es-EC" b="1" dirty="0" smtClean="0"/>
              <a:t>Tiempo de desarrollo </a:t>
            </a:r>
          </a:p>
          <a:p>
            <a:r>
              <a:rPr lang="es-EC" dirty="0" smtClean="0"/>
              <a:t>Este árbol demora hasta su explotación 15 años</a:t>
            </a:r>
          </a:p>
          <a:p>
            <a:endParaRPr lang="es-EC" dirty="0" smtClean="0"/>
          </a:p>
          <a:p>
            <a:endParaRPr lang="es-EC" dirty="0" smtClean="0"/>
          </a:p>
          <a:p>
            <a:endParaRPr lang="es-EC" dirty="0" smtClean="0"/>
          </a:p>
          <a:p>
            <a:endParaRPr lang="es-EC" dirty="0" smtClean="0"/>
          </a:p>
          <a:p>
            <a:endParaRPr lang="es-EC" dirty="0" smtClean="0"/>
          </a:p>
          <a:p>
            <a:pPr>
              <a:buNone/>
            </a:pPr>
            <a:endParaRPr lang="es-EC"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1 Imagen" descr="http://t0.gstatic.com/images?q=tbn:Vbikb4vpXdQm6M:http://4.bp.blogspot.com/_jn3RP7GTSKM/S-FJ_8KNSOI/AAAAAAAAAvg/icKqfxmDfdU/s1600/eucalipto.jpg&amp;t=1"/>
          <p:cNvPicPr/>
          <p:nvPr/>
        </p:nvPicPr>
        <p:blipFill>
          <a:blip r:embed="rId3" cstate="print"/>
          <a:srcRect t="3893" b="9854"/>
          <a:stretch>
            <a:fillRect/>
          </a:stretch>
        </p:blipFill>
        <p:spPr bwMode="auto">
          <a:xfrm>
            <a:off x="2411760" y="332656"/>
            <a:ext cx="4032448"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525963"/>
          </a:xfrm>
        </p:spPr>
        <p:txBody>
          <a:bodyPr>
            <a:normAutofit fontScale="85000" lnSpcReduction="20000"/>
          </a:bodyPr>
          <a:lstStyle/>
          <a:p>
            <a:pPr>
              <a:buNone/>
            </a:pPr>
            <a:r>
              <a:rPr lang="es-EC" b="1" dirty="0" smtClean="0"/>
              <a:t>Tamaño</a:t>
            </a:r>
          </a:p>
          <a:p>
            <a:r>
              <a:rPr lang="es-EC" dirty="0" smtClean="0"/>
              <a:t>Altura máxima de hasta 100m y diámetro del tronco </a:t>
            </a:r>
            <a:r>
              <a:rPr lang="es-EC" dirty="0" smtClean="0"/>
              <a:t>1</a:t>
            </a:r>
            <a:r>
              <a:rPr lang="es-EC" dirty="0" smtClean="0"/>
              <a:t>.50m</a:t>
            </a:r>
            <a:endParaRPr lang="es-EC" dirty="0" smtClean="0"/>
          </a:p>
          <a:p>
            <a:endParaRPr lang="es-EC" dirty="0" smtClean="0"/>
          </a:p>
          <a:p>
            <a:pPr>
              <a:buNone/>
            </a:pPr>
            <a:r>
              <a:rPr lang="es-EC" b="1" dirty="0" smtClean="0"/>
              <a:t>Copa</a:t>
            </a:r>
          </a:p>
          <a:p>
            <a:r>
              <a:rPr lang="es-EC" dirty="0" smtClean="0"/>
              <a:t>Copa llena de entraramados, que pueden cubrir hasta 300m2.</a:t>
            </a:r>
          </a:p>
          <a:p>
            <a:endParaRPr lang="es-EC" dirty="0" smtClean="0"/>
          </a:p>
          <a:p>
            <a:pPr>
              <a:buNone/>
            </a:pPr>
            <a:r>
              <a:rPr lang="es-EC" b="1" dirty="0" smtClean="0"/>
              <a:t>Corteza</a:t>
            </a:r>
          </a:p>
          <a:p>
            <a:r>
              <a:rPr lang="es-EC" dirty="0" smtClean="0"/>
              <a:t>Corteza exterior gruesa y quebradiza de color café oscuro.</a:t>
            </a:r>
          </a:p>
          <a:p>
            <a:pPr>
              <a:buNone/>
            </a:pPr>
            <a:endParaRPr lang="es-EC" dirty="0"/>
          </a:p>
        </p:txBody>
      </p:sp>
      <p:sp>
        <p:nvSpPr>
          <p:cNvPr id="3" name="2 Título"/>
          <p:cNvSpPr>
            <a:spLocks noGrp="1"/>
          </p:cNvSpPr>
          <p:nvPr>
            <p:ph type="title"/>
          </p:nvPr>
        </p:nvSpPr>
        <p:spPr>
          <a:xfrm>
            <a:off x="457200" y="274638"/>
            <a:ext cx="8229600" cy="1143000"/>
          </a:xfrm>
        </p:spPr>
        <p:txBody>
          <a:bodyPr>
            <a:normAutofit fontScale="90000"/>
          </a:bodyPr>
          <a:lstStyle/>
          <a:p>
            <a:r>
              <a:rPr lang="es-EC" dirty="0" smtClean="0"/>
              <a:t>3.2.2.1) Morfología de Eucalipto Globulus</a:t>
            </a:r>
            <a:endParaRPr lang="es-EC"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525963"/>
          </a:xfrm>
        </p:spPr>
        <p:txBody>
          <a:bodyPr>
            <a:normAutofit fontScale="85000" lnSpcReduction="10000"/>
          </a:bodyPr>
          <a:lstStyle/>
          <a:p>
            <a:pPr>
              <a:buNone/>
            </a:pPr>
            <a:r>
              <a:rPr lang="es-EC" b="1" dirty="0" smtClean="0"/>
              <a:t>Ventajas</a:t>
            </a:r>
          </a:p>
          <a:p>
            <a:r>
              <a:rPr lang="es-EC" dirty="0" smtClean="0"/>
              <a:t>Rápido desarrollo fisiológico 15 años</a:t>
            </a:r>
          </a:p>
          <a:p>
            <a:r>
              <a:rPr lang="es-EC" dirty="0" smtClean="0"/>
              <a:t>Acabado rústico en la construcción.</a:t>
            </a:r>
          </a:p>
          <a:p>
            <a:r>
              <a:rPr lang="es-EC" dirty="0" smtClean="0"/>
              <a:t>Fácil de cortar y perforar cuando se encuentra seca.</a:t>
            </a:r>
          </a:p>
          <a:p>
            <a:r>
              <a:rPr lang="es-EC" dirty="0" smtClean="0"/>
              <a:t>Costo bajo de  </a:t>
            </a:r>
            <a:r>
              <a:rPr lang="es-EC" dirty="0" smtClean="0"/>
              <a:t>7 </a:t>
            </a:r>
            <a:r>
              <a:rPr lang="es-EC" dirty="0" smtClean="0"/>
              <a:t>USD el tablón (</a:t>
            </a:r>
            <a:r>
              <a:rPr lang="es-EC" dirty="0" smtClean="0"/>
              <a:t>2.50x0.25x0.125m</a:t>
            </a:r>
            <a:r>
              <a:rPr lang="es-EC" dirty="0" smtClean="0"/>
              <a:t>)</a:t>
            </a:r>
          </a:p>
          <a:p>
            <a:pPr>
              <a:buNone/>
            </a:pPr>
            <a:r>
              <a:rPr lang="es-EC" b="1" dirty="0" smtClean="0"/>
              <a:t>Desventajas</a:t>
            </a:r>
            <a:endParaRPr lang="es-EC" b="1" dirty="0" smtClean="0"/>
          </a:p>
          <a:p>
            <a:r>
              <a:rPr lang="es-EC" dirty="0" smtClean="0"/>
              <a:t>Madera que no cumple el control de calidad.</a:t>
            </a:r>
          </a:p>
          <a:p>
            <a:r>
              <a:rPr lang="es-EC" dirty="0" smtClean="0"/>
              <a:t>Se curva fácilmente con la humedad.</a:t>
            </a:r>
          </a:p>
          <a:p>
            <a:r>
              <a:rPr lang="es-EC" dirty="0" smtClean="0"/>
              <a:t>Sufre cambios dimensionales excesivos con la humedad.</a:t>
            </a:r>
          </a:p>
          <a:p>
            <a:endParaRPr lang="es-EC" dirty="0" smtClean="0"/>
          </a:p>
          <a:p>
            <a:endParaRPr lang="es-EC" dirty="0"/>
          </a:p>
        </p:txBody>
      </p:sp>
      <p:sp>
        <p:nvSpPr>
          <p:cNvPr id="3" name="2 Título"/>
          <p:cNvSpPr>
            <a:spLocks noGrp="1"/>
          </p:cNvSpPr>
          <p:nvPr>
            <p:ph type="title"/>
          </p:nvPr>
        </p:nvSpPr>
        <p:spPr>
          <a:xfrm>
            <a:off x="457200" y="274638"/>
            <a:ext cx="8229600" cy="1143000"/>
          </a:xfrm>
        </p:spPr>
        <p:txBody>
          <a:bodyPr/>
          <a:lstStyle/>
          <a:p>
            <a:r>
              <a:rPr lang="es-EC" dirty="0" smtClean="0"/>
              <a:t>3.2.2.2) Ventajas y desventajas</a:t>
            </a:r>
            <a:endParaRPr lang="es-EC"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2 Título"/>
          <p:cNvSpPr>
            <a:spLocks noGrp="1"/>
          </p:cNvSpPr>
          <p:nvPr>
            <p:ph type="title"/>
          </p:nvPr>
        </p:nvSpPr>
        <p:spPr>
          <a:xfrm>
            <a:off x="457200" y="274638"/>
            <a:ext cx="8229600" cy="1143000"/>
          </a:xfrm>
        </p:spPr>
        <p:txBody>
          <a:bodyPr/>
          <a:lstStyle/>
          <a:p>
            <a:r>
              <a:rPr lang="es-EC" dirty="0" smtClean="0"/>
              <a:t>3.2.2.3) Propiedades mecánicas</a:t>
            </a:r>
            <a:endParaRPr lang="es-EC" dirty="0"/>
          </a:p>
        </p:txBody>
      </p:sp>
      <p:graphicFrame>
        <p:nvGraphicFramePr>
          <p:cNvPr id="3" name="2 Tabla"/>
          <p:cNvGraphicFramePr>
            <a:graphicFrameLocks noGrp="1"/>
          </p:cNvGraphicFramePr>
          <p:nvPr/>
        </p:nvGraphicFramePr>
        <p:xfrm>
          <a:off x="2555776" y="1844824"/>
          <a:ext cx="4135462" cy="3470148"/>
        </p:xfrm>
        <a:graphic>
          <a:graphicData uri="http://schemas.openxmlformats.org/drawingml/2006/table">
            <a:tbl>
              <a:tblPr/>
              <a:tblGrid>
                <a:gridCol w="2067731"/>
                <a:gridCol w="2067731"/>
              </a:tblGrid>
              <a:tr h="209550">
                <a:tc rowSpan="2">
                  <a:txBody>
                    <a:bodyPr/>
                    <a:lstStyle/>
                    <a:p>
                      <a:pPr algn="ctr">
                        <a:lnSpc>
                          <a:spcPct val="115000"/>
                        </a:lnSpc>
                        <a:spcAft>
                          <a:spcPts val="0"/>
                        </a:spcAft>
                      </a:pPr>
                      <a:r>
                        <a:rPr lang="es-EC" sz="1800" b="1" dirty="0">
                          <a:solidFill>
                            <a:srgbClr val="000000"/>
                          </a:solidFill>
                          <a:latin typeface="Arial"/>
                          <a:ea typeface="Times New Roman"/>
                        </a:rPr>
                        <a:t>SOLICITACIÓN</a:t>
                      </a:r>
                      <a:endParaRPr lang="es-EC"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800" b="1">
                          <a:solidFill>
                            <a:srgbClr val="000000"/>
                          </a:solidFill>
                          <a:latin typeface="Arial"/>
                          <a:ea typeface="Times New Roman"/>
                        </a:rPr>
                        <a:t>ESFUERZO </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r>
              <a:tr h="209550">
                <a:tc vMerge="1">
                  <a:txBody>
                    <a:bodyPr/>
                    <a:lstStyle/>
                    <a:p>
                      <a:endParaRPr lang="es-EC"/>
                    </a:p>
                  </a:txBody>
                  <a:tcPr/>
                </a:tc>
                <a:tc>
                  <a:txBody>
                    <a:bodyPr/>
                    <a:lstStyle/>
                    <a:p>
                      <a:pPr algn="ctr">
                        <a:lnSpc>
                          <a:spcPct val="115000"/>
                        </a:lnSpc>
                        <a:spcAft>
                          <a:spcPts val="0"/>
                        </a:spcAft>
                      </a:pPr>
                      <a:r>
                        <a:rPr lang="es-EC" sz="1800" b="1" dirty="0">
                          <a:solidFill>
                            <a:srgbClr val="000000"/>
                          </a:solidFill>
                          <a:latin typeface="Arial"/>
                          <a:ea typeface="Times New Roman"/>
                        </a:rPr>
                        <a:t>ADMISIBLE kg/cm²</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r>
              <a:tr h="200025">
                <a:tc>
                  <a:txBody>
                    <a:bodyPr/>
                    <a:lstStyle/>
                    <a:p>
                      <a:pPr algn="ctr">
                        <a:lnSpc>
                          <a:spcPct val="115000"/>
                        </a:lnSpc>
                        <a:spcAft>
                          <a:spcPts val="0"/>
                        </a:spcAft>
                      </a:pPr>
                      <a:r>
                        <a:rPr lang="es-EC" sz="1800" b="1">
                          <a:solidFill>
                            <a:srgbClr val="000000"/>
                          </a:solidFill>
                          <a:latin typeface="Arial"/>
                          <a:ea typeface="Times New Roman"/>
                        </a:rPr>
                        <a:t>Compresión</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 </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nSpc>
                          <a:spcPct val="115000"/>
                        </a:lnSpc>
                        <a:spcAft>
                          <a:spcPts val="0"/>
                        </a:spcAft>
                      </a:pPr>
                      <a:r>
                        <a:rPr lang="es-EC" sz="1800">
                          <a:solidFill>
                            <a:srgbClr val="000000"/>
                          </a:solidFill>
                          <a:latin typeface="Arial"/>
                          <a:ea typeface="Times New Roman"/>
                        </a:rPr>
                        <a:t>  paralela</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105.81</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nSpc>
                          <a:spcPct val="115000"/>
                        </a:lnSpc>
                        <a:spcAft>
                          <a:spcPts val="0"/>
                        </a:spcAft>
                      </a:pPr>
                      <a:r>
                        <a:rPr lang="es-EC" sz="1800">
                          <a:solidFill>
                            <a:srgbClr val="000000"/>
                          </a:solidFill>
                          <a:latin typeface="Arial"/>
                          <a:ea typeface="Times New Roman"/>
                        </a:rPr>
                        <a:t>  perpendicular</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70.13</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lnSpc>
                          <a:spcPct val="115000"/>
                        </a:lnSpc>
                        <a:spcAft>
                          <a:spcPts val="0"/>
                        </a:spcAft>
                      </a:pPr>
                      <a:r>
                        <a:rPr lang="es-EC" sz="1800" b="1">
                          <a:solidFill>
                            <a:srgbClr val="000000"/>
                          </a:solidFill>
                          <a:latin typeface="Arial"/>
                          <a:ea typeface="Times New Roman"/>
                        </a:rPr>
                        <a:t>Tracción</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 </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nSpc>
                          <a:spcPct val="115000"/>
                        </a:lnSpc>
                        <a:spcAft>
                          <a:spcPts val="0"/>
                        </a:spcAft>
                      </a:pPr>
                      <a:r>
                        <a:rPr lang="es-EC" sz="1800">
                          <a:solidFill>
                            <a:srgbClr val="000000"/>
                          </a:solidFill>
                          <a:latin typeface="Arial"/>
                          <a:ea typeface="Times New Roman"/>
                        </a:rPr>
                        <a:t>  paralela</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472.07</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nSpc>
                          <a:spcPct val="115000"/>
                        </a:lnSpc>
                        <a:spcAft>
                          <a:spcPts val="0"/>
                        </a:spcAft>
                      </a:pPr>
                      <a:r>
                        <a:rPr lang="es-EC" sz="1800">
                          <a:solidFill>
                            <a:srgbClr val="000000"/>
                          </a:solidFill>
                          <a:latin typeface="Arial"/>
                          <a:ea typeface="Times New Roman"/>
                        </a:rPr>
                        <a:t>  perpendicular</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9.84</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a:lnSpc>
                          <a:spcPct val="115000"/>
                        </a:lnSpc>
                        <a:spcAft>
                          <a:spcPts val="0"/>
                        </a:spcAft>
                      </a:pPr>
                      <a:r>
                        <a:rPr lang="es-EC" sz="1800" b="1">
                          <a:solidFill>
                            <a:srgbClr val="000000"/>
                          </a:solidFill>
                          <a:latin typeface="Arial"/>
                          <a:ea typeface="Times New Roman"/>
                        </a:rPr>
                        <a:t>Corte</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13.24</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a:lnSpc>
                          <a:spcPct val="115000"/>
                        </a:lnSpc>
                        <a:spcAft>
                          <a:spcPts val="0"/>
                        </a:spcAft>
                      </a:pPr>
                      <a:r>
                        <a:rPr lang="es-EC" sz="1800" b="1">
                          <a:solidFill>
                            <a:srgbClr val="000000"/>
                          </a:solidFill>
                          <a:latin typeface="Arial"/>
                          <a:ea typeface="Times New Roman"/>
                        </a:rPr>
                        <a:t>Flexión</a:t>
                      </a:r>
                      <a:endParaRPr lang="es-EC"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800" dirty="0">
                          <a:solidFill>
                            <a:srgbClr val="000000"/>
                          </a:solidFill>
                          <a:latin typeface="Arial"/>
                          <a:ea typeface="Times New Roman"/>
                        </a:rPr>
                        <a:t>534.93</a:t>
                      </a:r>
                      <a:endParaRPr lang="es-EC" sz="18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2 Título"/>
          <p:cNvSpPr>
            <a:spLocks noGrp="1"/>
          </p:cNvSpPr>
          <p:nvPr>
            <p:ph type="title"/>
          </p:nvPr>
        </p:nvSpPr>
        <p:spPr>
          <a:xfrm>
            <a:off x="457200" y="274638"/>
            <a:ext cx="8229600" cy="1143000"/>
          </a:xfrm>
        </p:spPr>
        <p:txBody>
          <a:bodyPr/>
          <a:lstStyle/>
          <a:p>
            <a:r>
              <a:rPr lang="es-EC" dirty="0" smtClean="0"/>
              <a:t>3.2.3) </a:t>
            </a:r>
            <a:r>
              <a:rPr lang="es-EC" dirty="0" err="1" smtClean="0"/>
              <a:t>Fernansáchez</a:t>
            </a:r>
            <a:endParaRPr lang="es-EC" dirty="0"/>
          </a:p>
        </p:txBody>
      </p:sp>
      <p:sp>
        <p:nvSpPr>
          <p:cNvPr id="3" name="1 Marcador de contenido"/>
          <p:cNvSpPr>
            <a:spLocks noGrp="1"/>
          </p:cNvSpPr>
          <p:nvPr>
            <p:ph idx="1"/>
          </p:nvPr>
        </p:nvSpPr>
        <p:spPr>
          <a:xfrm>
            <a:off x="457200" y="1481328"/>
            <a:ext cx="8229600" cy="4827992"/>
          </a:xfrm>
        </p:spPr>
        <p:txBody>
          <a:bodyPr>
            <a:normAutofit fontScale="62500" lnSpcReduction="20000"/>
          </a:bodyPr>
          <a:lstStyle/>
          <a:p>
            <a:pPr>
              <a:buNone/>
            </a:pPr>
            <a:r>
              <a:rPr lang="es-EC" b="1" dirty="0" smtClean="0"/>
              <a:t>Nombre científico</a:t>
            </a:r>
          </a:p>
          <a:p>
            <a:r>
              <a:rPr lang="es-EC" sz="2800" dirty="0" err="1" smtClean="0">
                <a:solidFill>
                  <a:srgbClr val="000000"/>
                </a:solidFill>
                <a:latin typeface="Arial"/>
                <a:ea typeface="Times New Roman"/>
              </a:rPr>
              <a:t>Triplaris</a:t>
            </a:r>
            <a:r>
              <a:rPr lang="es-EC" sz="2800" dirty="0" smtClean="0">
                <a:solidFill>
                  <a:srgbClr val="000000"/>
                </a:solidFill>
                <a:latin typeface="Arial"/>
                <a:ea typeface="Times New Roman"/>
              </a:rPr>
              <a:t> </a:t>
            </a:r>
            <a:r>
              <a:rPr lang="es-EC" sz="2800" dirty="0" err="1" smtClean="0">
                <a:solidFill>
                  <a:srgbClr val="000000"/>
                </a:solidFill>
                <a:latin typeface="Arial"/>
                <a:ea typeface="Times New Roman"/>
              </a:rPr>
              <a:t>guayaquilensis</a:t>
            </a:r>
            <a:endParaRPr lang="es-EC" sz="3200" dirty="0" smtClean="0">
              <a:latin typeface="Times New Roman"/>
              <a:ea typeface="Times New Roman"/>
            </a:endParaRPr>
          </a:p>
          <a:p>
            <a:pPr>
              <a:buNone/>
            </a:pPr>
            <a:endParaRPr lang="es-EC" dirty="0" smtClean="0"/>
          </a:p>
          <a:p>
            <a:pPr>
              <a:buNone/>
            </a:pPr>
            <a:r>
              <a:rPr lang="es-EC" b="1" dirty="0" smtClean="0"/>
              <a:t>Localización en el Ecuador</a:t>
            </a:r>
          </a:p>
          <a:p>
            <a:r>
              <a:rPr lang="es-EC" dirty="0" smtClean="0"/>
              <a:t>Se distribuye desde la Provincia de Esmeraldas hasta la Provincia de Oro, centro, norte y sur oriente del país.</a:t>
            </a:r>
          </a:p>
          <a:p>
            <a:pPr>
              <a:buNone/>
            </a:pPr>
            <a:endParaRPr lang="es-EC" dirty="0" smtClean="0"/>
          </a:p>
          <a:p>
            <a:pPr>
              <a:buNone/>
            </a:pPr>
            <a:r>
              <a:rPr lang="es-EC" b="1" dirty="0" smtClean="0"/>
              <a:t>Localización en América Latina</a:t>
            </a:r>
          </a:p>
          <a:p>
            <a:r>
              <a:rPr lang="es-EC" dirty="0" smtClean="0"/>
              <a:t>Se encuentra principalmente desde México hasta Venezuela, Colombia, Ecuador, Perú y </a:t>
            </a:r>
            <a:r>
              <a:rPr lang="es-EC" dirty="0" err="1" smtClean="0"/>
              <a:t>Bolívia</a:t>
            </a:r>
            <a:r>
              <a:rPr lang="es-EC" dirty="0" smtClean="0"/>
              <a:t>.</a:t>
            </a:r>
          </a:p>
          <a:p>
            <a:endParaRPr lang="es-EC" dirty="0" smtClean="0"/>
          </a:p>
          <a:p>
            <a:pPr>
              <a:buNone/>
            </a:pPr>
            <a:r>
              <a:rPr lang="es-EC" b="1" dirty="0" smtClean="0"/>
              <a:t>Condiciones geográficas</a:t>
            </a:r>
          </a:p>
          <a:p>
            <a:r>
              <a:rPr lang="es-EC" dirty="0" smtClean="0"/>
              <a:t>Se puede plantar este árbol dese los 100msns hasta 1000msnm</a:t>
            </a:r>
          </a:p>
          <a:p>
            <a:endParaRPr lang="es-EC" dirty="0" smtClean="0"/>
          </a:p>
          <a:p>
            <a:pPr>
              <a:buNone/>
            </a:pPr>
            <a:r>
              <a:rPr lang="es-EC" b="1" dirty="0" smtClean="0"/>
              <a:t>Tiempo de desarrollo </a:t>
            </a:r>
          </a:p>
          <a:p>
            <a:r>
              <a:rPr lang="es-EC" dirty="0" smtClean="0"/>
              <a:t>Este árbol demora hasta su explotación 25 años</a:t>
            </a:r>
          </a:p>
          <a:p>
            <a:endParaRPr lang="es-EC" dirty="0" smtClean="0"/>
          </a:p>
          <a:p>
            <a:endParaRPr lang="es-EC" dirty="0" smtClean="0"/>
          </a:p>
          <a:p>
            <a:endParaRPr lang="es-EC" dirty="0" smtClean="0"/>
          </a:p>
          <a:p>
            <a:endParaRPr lang="es-EC" dirty="0" smtClean="0"/>
          </a:p>
          <a:p>
            <a:endParaRPr lang="es-EC" dirty="0" smtClean="0"/>
          </a:p>
          <a:p>
            <a:pPr>
              <a:buNone/>
            </a:pPr>
            <a:endParaRPr lang="es-EC"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1 Imagen" descr="http://aserraderoelseyke.com/images/madera/cedro.jpg"/>
          <p:cNvPicPr/>
          <p:nvPr/>
        </p:nvPicPr>
        <p:blipFill>
          <a:blip r:embed="rId3" cstate="print"/>
          <a:srcRect/>
          <a:stretch>
            <a:fillRect/>
          </a:stretch>
        </p:blipFill>
        <p:spPr bwMode="auto">
          <a:xfrm>
            <a:off x="2123728" y="404664"/>
            <a:ext cx="3888432"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525963"/>
          </a:xfrm>
        </p:spPr>
        <p:txBody>
          <a:bodyPr>
            <a:normAutofit fontScale="92500" lnSpcReduction="20000"/>
          </a:bodyPr>
          <a:lstStyle/>
          <a:p>
            <a:pPr>
              <a:buNone/>
            </a:pPr>
            <a:r>
              <a:rPr lang="es-EC" b="1" dirty="0" smtClean="0"/>
              <a:t>Tamaño</a:t>
            </a:r>
          </a:p>
          <a:p>
            <a:r>
              <a:rPr lang="es-EC" dirty="0" smtClean="0"/>
              <a:t>Altura máxima de hasta 30m y diámetro del tronco 0.50m</a:t>
            </a:r>
          </a:p>
          <a:p>
            <a:endParaRPr lang="es-EC" dirty="0" smtClean="0"/>
          </a:p>
          <a:p>
            <a:pPr>
              <a:buNone/>
            </a:pPr>
            <a:r>
              <a:rPr lang="es-EC" b="1" dirty="0" smtClean="0"/>
              <a:t>Tronco</a:t>
            </a:r>
          </a:p>
          <a:p>
            <a:r>
              <a:rPr lang="es-EC" dirty="0" smtClean="0"/>
              <a:t>El tronco es recto, cilíndrico y delgado.</a:t>
            </a:r>
          </a:p>
          <a:p>
            <a:endParaRPr lang="es-EC" dirty="0" smtClean="0"/>
          </a:p>
          <a:p>
            <a:pPr>
              <a:buNone/>
            </a:pPr>
            <a:r>
              <a:rPr lang="es-EC" b="1" dirty="0" smtClean="0"/>
              <a:t>Corteza</a:t>
            </a:r>
          </a:p>
          <a:p>
            <a:r>
              <a:rPr lang="es-EC" dirty="0" smtClean="0"/>
              <a:t>Corteza exterior es de color gris claro de apariencia escamosa.</a:t>
            </a:r>
          </a:p>
          <a:p>
            <a:pPr>
              <a:buNone/>
            </a:pPr>
            <a:endParaRPr lang="es-EC" dirty="0"/>
          </a:p>
        </p:txBody>
      </p:sp>
      <p:sp>
        <p:nvSpPr>
          <p:cNvPr id="3" name="2 Título"/>
          <p:cNvSpPr>
            <a:spLocks noGrp="1"/>
          </p:cNvSpPr>
          <p:nvPr>
            <p:ph type="title"/>
          </p:nvPr>
        </p:nvSpPr>
        <p:spPr>
          <a:xfrm>
            <a:off x="457200" y="274638"/>
            <a:ext cx="8229600" cy="1143000"/>
          </a:xfrm>
        </p:spPr>
        <p:txBody>
          <a:bodyPr>
            <a:normAutofit/>
          </a:bodyPr>
          <a:lstStyle/>
          <a:p>
            <a:r>
              <a:rPr lang="es-EC" dirty="0" smtClean="0"/>
              <a:t>3.2.3.1) Morfología Fernansánchez</a:t>
            </a:r>
            <a:endParaRPr lang="es-EC"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525963"/>
          </a:xfrm>
        </p:spPr>
        <p:txBody>
          <a:bodyPr>
            <a:normAutofit fontScale="85000" lnSpcReduction="20000"/>
          </a:bodyPr>
          <a:lstStyle/>
          <a:p>
            <a:pPr>
              <a:buNone/>
            </a:pPr>
            <a:r>
              <a:rPr lang="es-EC" b="1" dirty="0" smtClean="0"/>
              <a:t>Ventajas</a:t>
            </a:r>
          </a:p>
          <a:p>
            <a:r>
              <a:rPr lang="es-EC" dirty="0" smtClean="0"/>
              <a:t>Madera liviana.</a:t>
            </a:r>
          </a:p>
          <a:p>
            <a:r>
              <a:rPr lang="es-EC" dirty="0" smtClean="0"/>
              <a:t>Fácil de cortar y perforar en estado seco y húmedo.</a:t>
            </a:r>
          </a:p>
          <a:p>
            <a:r>
              <a:rPr lang="es-EC" dirty="0" smtClean="0"/>
              <a:t>Cumple el control de calidad</a:t>
            </a:r>
          </a:p>
          <a:p>
            <a:r>
              <a:rPr lang="es-EC" dirty="0" smtClean="0"/>
              <a:t>Costo relativamente bajo 7USD el tablón (2.50x0.25x0.125m)</a:t>
            </a:r>
          </a:p>
          <a:p>
            <a:endParaRPr lang="es-EC" dirty="0" smtClean="0"/>
          </a:p>
          <a:p>
            <a:endParaRPr lang="es-EC" dirty="0" smtClean="0"/>
          </a:p>
          <a:p>
            <a:pPr>
              <a:buNone/>
            </a:pPr>
            <a:r>
              <a:rPr lang="es-EC" b="1" dirty="0" smtClean="0"/>
              <a:t>Desventajas</a:t>
            </a:r>
          </a:p>
          <a:p>
            <a:r>
              <a:rPr lang="es-EC" dirty="0" smtClean="0"/>
              <a:t>Madera con características mecánicas bajas.</a:t>
            </a:r>
          </a:p>
          <a:p>
            <a:r>
              <a:rPr lang="es-EC" dirty="0" smtClean="0"/>
              <a:t>Se quiebra fácilmente.</a:t>
            </a:r>
          </a:p>
          <a:p>
            <a:endParaRPr lang="es-EC" dirty="0" smtClean="0"/>
          </a:p>
          <a:p>
            <a:endParaRPr lang="es-EC" dirty="0"/>
          </a:p>
        </p:txBody>
      </p:sp>
      <p:sp>
        <p:nvSpPr>
          <p:cNvPr id="3" name="2 Título"/>
          <p:cNvSpPr>
            <a:spLocks noGrp="1"/>
          </p:cNvSpPr>
          <p:nvPr>
            <p:ph type="title"/>
          </p:nvPr>
        </p:nvSpPr>
        <p:spPr>
          <a:xfrm>
            <a:off x="457200" y="274638"/>
            <a:ext cx="8229600" cy="1143000"/>
          </a:xfrm>
        </p:spPr>
        <p:txBody>
          <a:bodyPr/>
          <a:lstStyle/>
          <a:p>
            <a:r>
              <a:rPr lang="es-EC" dirty="0" smtClean="0"/>
              <a:t>3.2.3.2) Ventajas y desventajas</a:t>
            </a: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000" b="1" dirty="0" smtClean="0"/>
              <a:t>OBJETIVOS ESPECIFICOS</a:t>
            </a:r>
            <a:r>
              <a:rPr lang="en-US" dirty="0" smtClean="0"/>
              <a:t>.</a:t>
            </a:r>
            <a:endParaRPr lang="es-EC" dirty="0"/>
          </a:p>
        </p:txBody>
      </p:sp>
      <p:sp>
        <p:nvSpPr>
          <p:cNvPr id="3" name="2 Marcador de contenido"/>
          <p:cNvSpPr>
            <a:spLocks noGrp="1"/>
          </p:cNvSpPr>
          <p:nvPr>
            <p:ph idx="1"/>
          </p:nvPr>
        </p:nvSpPr>
        <p:spPr>
          <a:xfrm>
            <a:off x="395536" y="1412776"/>
            <a:ext cx="8229600" cy="4525963"/>
          </a:xfrm>
        </p:spPr>
        <p:txBody>
          <a:bodyPr/>
          <a:lstStyle/>
          <a:p>
            <a:pPr lvl="0" algn="just">
              <a:lnSpc>
                <a:spcPct val="150000"/>
              </a:lnSpc>
            </a:pPr>
            <a:r>
              <a:rPr lang="es-ES" sz="1800" b="1" dirty="0" smtClean="0"/>
              <a:t>Determinar las propiedades físicas de las uniones en las maderas </a:t>
            </a:r>
          </a:p>
          <a:p>
            <a:pPr lvl="0" algn="just">
              <a:lnSpc>
                <a:spcPct val="150000"/>
              </a:lnSpc>
              <a:buNone/>
            </a:pPr>
            <a:r>
              <a:rPr lang="es-ES" sz="1800" b="1" dirty="0" smtClean="0"/>
              <a:t>	mencionadas con ensayos de laboratorio pertinentes.</a:t>
            </a:r>
          </a:p>
          <a:p>
            <a:pPr lvl="0" algn="just">
              <a:lnSpc>
                <a:spcPct val="150000"/>
              </a:lnSpc>
            </a:pPr>
            <a:r>
              <a:rPr lang="es-ES" sz="1800" b="1" dirty="0" smtClean="0"/>
              <a:t>Determinar la resistencia a la extracción de clavos.</a:t>
            </a:r>
          </a:p>
          <a:p>
            <a:pPr lvl="0" algn="just">
              <a:lnSpc>
                <a:spcPct val="150000"/>
              </a:lnSpc>
            </a:pPr>
            <a:r>
              <a:rPr lang="es-ES" sz="1800" b="1" dirty="0" smtClean="0"/>
              <a:t>Determinar la resistencia lateral en clavos.</a:t>
            </a:r>
          </a:p>
          <a:p>
            <a:pPr lvl="0" algn="just">
              <a:lnSpc>
                <a:spcPct val="150000"/>
              </a:lnSpc>
            </a:pPr>
            <a:r>
              <a:rPr lang="es-ES" sz="1800" b="1" dirty="0" smtClean="0"/>
              <a:t>Determinar la carga admisible de la unión clavada.</a:t>
            </a:r>
            <a:endParaRPr lang="es-ES" sz="3600" b="1" dirty="0" smtClean="0"/>
          </a:p>
          <a:p>
            <a:pPr lvl="0" algn="just">
              <a:lnSpc>
                <a:spcPct val="150000"/>
              </a:lnSpc>
            </a:pPr>
            <a:r>
              <a:rPr lang="es-ES" sz="1800" b="1" dirty="0" smtClean="0"/>
              <a:t>Determinar la carga admisible de la unión empernada.</a:t>
            </a:r>
          </a:p>
          <a:p>
            <a:pPr lvl="0" algn="just"/>
            <a:r>
              <a:rPr lang="es-ES" sz="1800" b="1" dirty="0" smtClean="0"/>
              <a:t>Determinación de la influencia de la orientación de las fuerzas con relación a la madera en uniones clavadas y empernadas.</a:t>
            </a:r>
          </a:p>
          <a:p>
            <a:pPr lvl="0" algn="just"/>
            <a:endParaRPr lang="es-ES" sz="1800" b="1" dirty="0" smtClean="0"/>
          </a:p>
          <a:p>
            <a:pPr lvl="0" algn="just"/>
            <a:r>
              <a:rPr lang="es-ES" sz="1800" b="1" dirty="0" smtClean="0"/>
              <a:t>Realizar el diseño de la cubierta de la CASA MONTUFAR 623.</a:t>
            </a:r>
          </a:p>
          <a:p>
            <a:pPr lvl="0" algn="just"/>
            <a:endParaRPr lang="es-ES" sz="1800" b="1" dirty="0" smtClean="0"/>
          </a:p>
          <a:p>
            <a:pPr lvl="0" algn="just"/>
            <a:r>
              <a:rPr lang="es-EC" sz="1800" b="1" dirty="0" smtClean="0"/>
              <a:t>Determinar conclusiones sobre el proyecto realizado.</a:t>
            </a:r>
            <a:endParaRPr lang="es-ES" sz="1800" b="1" dirty="0" smtClean="0"/>
          </a:p>
          <a:p>
            <a:pPr lvl="0" algn="just">
              <a:lnSpc>
                <a:spcPct val="150000"/>
              </a:lnSpc>
              <a:buNone/>
            </a:pPr>
            <a:endParaRPr lang="es-ES" sz="1800" dirty="0" smtClean="0"/>
          </a:p>
          <a:p>
            <a:pPr algn="just">
              <a:buNone/>
            </a:pPr>
            <a:endParaRPr lang="es-EC" sz="3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2 Título"/>
          <p:cNvSpPr>
            <a:spLocks noGrp="1"/>
          </p:cNvSpPr>
          <p:nvPr>
            <p:ph type="title"/>
          </p:nvPr>
        </p:nvSpPr>
        <p:spPr>
          <a:xfrm>
            <a:off x="457200" y="274638"/>
            <a:ext cx="8229600" cy="1143000"/>
          </a:xfrm>
        </p:spPr>
        <p:txBody>
          <a:bodyPr/>
          <a:lstStyle/>
          <a:p>
            <a:r>
              <a:rPr lang="es-EC" dirty="0" smtClean="0"/>
              <a:t>3.2.3.3) Propiedades mecánicas</a:t>
            </a:r>
            <a:endParaRPr lang="es-EC" dirty="0"/>
          </a:p>
        </p:txBody>
      </p:sp>
      <p:graphicFrame>
        <p:nvGraphicFramePr>
          <p:cNvPr id="3" name="2 Tabla"/>
          <p:cNvGraphicFramePr>
            <a:graphicFrameLocks noGrp="1"/>
          </p:cNvGraphicFramePr>
          <p:nvPr/>
        </p:nvGraphicFramePr>
        <p:xfrm>
          <a:off x="1691680" y="1844824"/>
          <a:ext cx="5256584" cy="3505200"/>
        </p:xfrm>
        <a:graphic>
          <a:graphicData uri="http://schemas.openxmlformats.org/drawingml/2006/table">
            <a:tbl>
              <a:tblPr/>
              <a:tblGrid>
                <a:gridCol w="2628292"/>
                <a:gridCol w="2628292"/>
              </a:tblGrid>
              <a:tr h="27436">
                <a:tc rowSpan="2">
                  <a:txBody>
                    <a:bodyPr/>
                    <a:lstStyle/>
                    <a:p>
                      <a:pPr algn="ctr">
                        <a:lnSpc>
                          <a:spcPct val="115000"/>
                        </a:lnSpc>
                        <a:spcAft>
                          <a:spcPts val="0"/>
                        </a:spcAft>
                      </a:pPr>
                      <a:r>
                        <a:rPr lang="es-ES" sz="2000" b="1" dirty="0">
                          <a:solidFill>
                            <a:srgbClr val="000000"/>
                          </a:solidFill>
                          <a:latin typeface="Arial"/>
                          <a:ea typeface="Times New Roman"/>
                        </a:rPr>
                        <a:t>   SOLICITACIÓN</a:t>
                      </a:r>
                      <a:endParaRPr lang="es-EC"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2000" b="1">
                          <a:solidFill>
                            <a:srgbClr val="000000"/>
                          </a:solidFill>
                          <a:latin typeface="Arial"/>
                          <a:ea typeface="Times New Roman"/>
                        </a:rPr>
                        <a:t>ESFUERZO</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r>
              <a:tr h="209550">
                <a:tc vMerge="1">
                  <a:txBody>
                    <a:bodyPr/>
                    <a:lstStyle/>
                    <a:p>
                      <a:endParaRPr lang="es-EC"/>
                    </a:p>
                  </a:txBody>
                  <a:tcPr/>
                </a:tc>
                <a:tc>
                  <a:txBody>
                    <a:bodyPr/>
                    <a:lstStyle/>
                    <a:p>
                      <a:pPr algn="ctr">
                        <a:lnSpc>
                          <a:spcPct val="115000"/>
                        </a:lnSpc>
                        <a:spcAft>
                          <a:spcPts val="0"/>
                        </a:spcAft>
                      </a:pPr>
                      <a:r>
                        <a:rPr lang="es-EC" sz="2000" b="1" dirty="0">
                          <a:solidFill>
                            <a:srgbClr val="000000"/>
                          </a:solidFill>
                          <a:latin typeface="Arial"/>
                          <a:ea typeface="Times New Roman"/>
                        </a:rPr>
                        <a:t>ADMISIBLE kg/cm²</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r>
              <a:tr h="190500">
                <a:tc>
                  <a:txBody>
                    <a:bodyPr/>
                    <a:lstStyle/>
                    <a:p>
                      <a:pPr algn="ctr">
                        <a:lnSpc>
                          <a:spcPct val="115000"/>
                        </a:lnSpc>
                        <a:spcAft>
                          <a:spcPts val="0"/>
                        </a:spcAft>
                      </a:pPr>
                      <a:r>
                        <a:rPr lang="es-EC" sz="2000" b="1">
                          <a:solidFill>
                            <a:srgbClr val="000000"/>
                          </a:solidFill>
                          <a:latin typeface="Arial"/>
                          <a:ea typeface="Times New Roman"/>
                        </a:rPr>
                        <a:t>Compresión</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 </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nSpc>
                          <a:spcPct val="115000"/>
                        </a:lnSpc>
                        <a:spcAft>
                          <a:spcPts val="0"/>
                        </a:spcAft>
                      </a:pPr>
                      <a:r>
                        <a:rPr lang="es-EC" sz="2000">
                          <a:solidFill>
                            <a:srgbClr val="000000"/>
                          </a:solidFill>
                          <a:latin typeface="Arial"/>
                          <a:ea typeface="Times New Roman"/>
                        </a:rPr>
                        <a:t>  paralela</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63.14</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nSpc>
                          <a:spcPct val="115000"/>
                        </a:lnSpc>
                        <a:spcAft>
                          <a:spcPts val="0"/>
                        </a:spcAft>
                      </a:pPr>
                      <a:r>
                        <a:rPr lang="es-EC" sz="2000">
                          <a:solidFill>
                            <a:srgbClr val="000000"/>
                          </a:solidFill>
                          <a:latin typeface="Arial"/>
                          <a:ea typeface="Times New Roman"/>
                        </a:rPr>
                        <a:t>  perpendicular</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23.59</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lnSpc>
                          <a:spcPct val="115000"/>
                        </a:lnSpc>
                        <a:spcAft>
                          <a:spcPts val="0"/>
                        </a:spcAft>
                      </a:pPr>
                      <a:r>
                        <a:rPr lang="es-EC" sz="2000" b="1">
                          <a:solidFill>
                            <a:srgbClr val="000000"/>
                          </a:solidFill>
                          <a:latin typeface="Arial"/>
                          <a:ea typeface="Times New Roman"/>
                        </a:rPr>
                        <a:t>Tracción</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 </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nSpc>
                          <a:spcPct val="115000"/>
                        </a:lnSpc>
                        <a:spcAft>
                          <a:spcPts val="0"/>
                        </a:spcAft>
                      </a:pPr>
                      <a:r>
                        <a:rPr lang="es-EC" sz="2000">
                          <a:solidFill>
                            <a:srgbClr val="000000"/>
                          </a:solidFill>
                          <a:latin typeface="Arial"/>
                          <a:ea typeface="Times New Roman"/>
                        </a:rPr>
                        <a:t>  paralela</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139.5</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nSpc>
                          <a:spcPct val="115000"/>
                        </a:lnSpc>
                        <a:spcAft>
                          <a:spcPts val="0"/>
                        </a:spcAft>
                      </a:pPr>
                      <a:r>
                        <a:rPr lang="es-EC" sz="2000">
                          <a:solidFill>
                            <a:srgbClr val="000000"/>
                          </a:solidFill>
                          <a:latin typeface="Arial"/>
                          <a:ea typeface="Times New Roman"/>
                        </a:rPr>
                        <a:t>  perpendicular</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5.21</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a:lnSpc>
                          <a:spcPct val="115000"/>
                        </a:lnSpc>
                        <a:spcAft>
                          <a:spcPts val="0"/>
                        </a:spcAft>
                      </a:pPr>
                      <a:r>
                        <a:rPr lang="es-EC" sz="2000" b="1">
                          <a:solidFill>
                            <a:srgbClr val="000000"/>
                          </a:solidFill>
                          <a:latin typeface="Arial"/>
                          <a:ea typeface="Times New Roman"/>
                        </a:rPr>
                        <a:t>Corte</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5.63</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a:lnSpc>
                          <a:spcPct val="115000"/>
                        </a:lnSpc>
                        <a:spcAft>
                          <a:spcPts val="0"/>
                        </a:spcAft>
                      </a:pPr>
                      <a:r>
                        <a:rPr lang="es-EC" sz="2000" b="1">
                          <a:solidFill>
                            <a:srgbClr val="000000"/>
                          </a:solidFill>
                          <a:latin typeface="Arial"/>
                          <a:ea typeface="Times New Roman"/>
                        </a:rPr>
                        <a:t>Flexión</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105.09</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2 Título"/>
          <p:cNvSpPr>
            <a:spLocks noGrp="1"/>
          </p:cNvSpPr>
          <p:nvPr>
            <p:ph type="title"/>
          </p:nvPr>
        </p:nvSpPr>
        <p:spPr>
          <a:xfrm>
            <a:off x="457200" y="274638"/>
            <a:ext cx="8229600" cy="1143000"/>
          </a:xfrm>
        </p:spPr>
        <p:txBody>
          <a:bodyPr/>
          <a:lstStyle/>
          <a:p>
            <a:r>
              <a:rPr lang="es-EC" dirty="0" smtClean="0"/>
              <a:t>3.2.4) Caña Guadua</a:t>
            </a:r>
            <a:endParaRPr lang="es-EC" dirty="0"/>
          </a:p>
        </p:txBody>
      </p:sp>
      <p:pic>
        <p:nvPicPr>
          <p:cNvPr id="3" name="2 Imagen" descr="http://www.guaduabamboo.com/image-files/guadua_forest.jpg"/>
          <p:cNvPicPr/>
          <p:nvPr/>
        </p:nvPicPr>
        <p:blipFill>
          <a:blip r:embed="rId3" cstate="print"/>
          <a:srcRect/>
          <a:stretch>
            <a:fillRect/>
          </a:stretch>
        </p:blipFill>
        <p:spPr bwMode="auto">
          <a:xfrm>
            <a:off x="1619672" y="1412776"/>
            <a:ext cx="5040560"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900000"/>
          </a:xfrm>
        </p:spPr>
        <p:txBody>
          <a:bodyPr>
            <a:normAutofit/>
          </a:bodyPr>
          <a:lstStyle/>
          <a:p>
            <a:r>
              <a:rPr lang="es-ES" dirty="0" smtClean="0"/>
              <a:t>La caña guadua es una planta leñosa arborescente perteneciente a la familia </a:t>
            </a:r>
            <a:r>
              <a:rPr lang="es-ES" dirty="0" err="1" smtClean="0"/>
              <a:t>Poacecae</a:t>
            </a:r>
            <a:r>
              <a:rPr lang="es-ES" dirty="0" smtClean="0"/>
              <a:t> y a la Tribu </a:t>
            </a:r>
            <a:r>
              <a:rPr lang="es-ES" dirty="0" err="1" smtClean="0"/>
              <a:t>Bambuseae</a:t>
            </a:r>
            <a:endParaRPr lang="es-ES" dirty="0" smtClean="0"/>
          </a:p>
          <a:p>
            <a:endParaRPr lang="es-ES" dirty="0" smtClean="0"/>
          </a:p>
          <a:p>
            <a:pPr>
              <a:buNone/>
            </a:pPr>
            <a:r>
              <a:rPr lang="es-EC" b="1" dirty="0" smtClean="0"/>
              <a:t>Tallo </a:t>
            </a:r>
          </a:p>
          <a:p>
            <a:pPr>
              <a:buNone/>
            </a:pPr>
            <a:endParaRPr lang="es-EC" b="1" dirty="0" smtClean="0"/>
          </a:p>
          <a:p>
            <a:pPr>
              <a:buNone/>
            </a:pPr>
            <a:endParaRPr lang="es-EC" b="1" dirty="0" smtClean="0"/>
          </a:p>
          <a:p>
            <a:pPr>
              <a:buNone/>
            </a:pPr>
            <a:endParaRPr lang="es-EC" b="1" dirty="0" smtClean="0"/>
          </a:p>
          <a:p>
            <a:pPr>
              <a:buNone/>
            </a:pPr>
            <a:endParaRPr lang="es-EC" b="1" dirty="0" smtClean="0"/>
          </a:p>
          <a:p>
            <a:pPr>
              <a:buNone/>
            </a:pPr>
            <a:endParaRPr lang="es-EC" b="1" dirty="0" smtClean="0"/>
          </a:p>
          <a:p>
            <a:pPr>
              <a:buNone/>
            </a:pPr>
            <a:endParaRPr lang="es-EC" b="1" dirty="0" smtClean="0"/>
          </a:p>
          <a:p>
            <a:pPr>
              <a:buNone/>
            </a:pPr>
            <a:endParaRPr lang="es-EC" b="1" dirty="0" smtClean="0"/>
          </a:p>
          <a:p>
            <a:pPr>
              <a:buNone/>
            </a:pPr>
            <a:endParaRPr lang="es-EC" b="1" dirty="0" smtClean="0"/>
          </a:p>
          <a:p>
            <a:pPr>
              <a:buNone/>
            </a:pPr>
            <a:endParaRPr lang="es-EC" b="1" dirty="0" smtClean="0"/>
          </a:p>
          <a:p>
            <a:endParaRPr lang="es-EC" dirty="0" smtClean="0"/>
          </a:p>
          <a:p>
            <a:endParaRPr lang="es-EC" dirty="0"/>
          </a:p>
        </p:txBody>
      </p:sp>
      <p:sp>
        <p:nvSpPr>
          <p:cNvPr id="3" name="2 Título"/>
          <p:cNvSpPr>
            <a:spLocks noGrp="1"/>
          </p:cNvSpPr>
          <p:nvPr>
            <p:ph type="title"/>
          </p:nvPr>
        </p:nvSpPr>
        <p:spPr>
          <a:xfrm>
            <a:off x="457200" y="274638"/>
            <a:ext cx="8229600" cy="1143000"/>
          </a:xfrm>
        </p:spPr>
        <p:txBody>
          <a:bodyPr/>
          <a:lstStyle/>
          <a:p>
            <a:r>
              <a:rPr lang="es-EC" dirty="0" smtClean="0"/>
              <a:t>3.2.4.1) Morfología</a:t>
            </a:r>
            <a:endParaRPr lang="es-EC" dirty="0"/>
          </a:p>
        </p:txBody>
      </p:sp>
      <p:pic>
        <p:nvPicPr>
          <p:cNvPr id="4" name="3 Imagen"/>
          <p:cNvPicPr/>
          <p:nvPr/>
        </p:nvPicPr>
        <p:blipFill>
          <a:blip r:embed="rId3" cstate="print"/>
          <a:srcRect r="4436"/>
          <a:stretch>
            <a:fillRect/>
          </a:stretch>
        </p:blipFill>
        <p:spPr bwMode="auto">
          <a:xfrm>
            <a:off x="1835696" y="3501008"/>
            <a:ext cx="3638550" cy="2823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525963"/>
          </a:xfrm>
        </p:spPr>
        <p:txBody>
          <a:bodyPr/>
          <a:lstStyle/>
          <a:p>
            <a:r>
              <a:rPr lang="es-EC" dirty="0" smtClean="0"/>
              <a:t>El tallo de la caña guadua esta constituida por fibras longitudinales y dependiendo de la especie puede alcanzar alturas de hasta 40m y con un diámetro de 8 a 18cm.</a:t>
            </a:r>
          </a:p>
          <a:p>
            <a:endParaRPr lang="es-ES" dirty="0" smtClean="0"/>
          </a:p>
          <a:p>
            <a:endParaRPr lang="es-EC"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2 Título"/>
          <p:cNvSpPr>
            <a:spLocks noGrp="1"/>
          </p:cNvSpPr>
          <p:nvPr>
            <p:ph type="title"/>
          </p:nvPr>
        </p:nvSpPr>
        <p:spPr>
          <a:xfrm>
            <a:off x="457200" y="274638"/>
            <a:ext cx="8229600" cy="1143000"/>
          </a:xfrm>
        </p:spPr>
        <p:txBody>
          <a:bodyPr/>
          <a:lstStyle/>
          <a:p>
            <a:r>
              <a:rPr lang="es-EC" dirty="0" smtClean="0"/>
              <a:t>3.2.4.2) Propiedades mecánicas</a:t>
            </a:r>
            <a:endParaRPr lang="es-EC" dirty="0"/>
          </a:p>
        </p:txBody>
      </p:sp>
      <p:graphicFrame>
        <p:nvGraphicFramePr>
          <p:cNvPr id="3" name="2 Tabla"/>
          <p:cNvGraphicFramePr>
            <a:graphicFrameLocks noGrp="1"/>
          </p:cNvGraphicFramePr>
          <p:nvPr/>
        </p:nvGraphicFramePr>
        <p:xfrm>
          <a:off x="2051720" y="1916832"/>
          <a:ext cx="5688632" cy="4206240"/>
        </p:xfrm>
        <a:graphic>
          <a:graphicData uri="http://schemas.openxmlformats.org/drawingml/2006/table">
            <a:tbl>
              <a:tblPr/>
              <a:tblGrid>
                <a:gridCol w="2844316"/>
                <a:gridCol w="2844316"/>
              </a:tblGrid>
              <a:tr h="209550">
                <a:tc rowSpan="2">
                  <a:txBody>
                    <a:bodyPr/>
                    <a:lstStyle/>
                    <a:p>
                      <a:pPr algn="ctr">
                        <a:lnSpc>
                          <a:spcPct val="115000"/>
                        </a:lnSpc>
                        <a:spcAft>
                          <a:spcPts val="0"/>
                        </a:spcAft>
                      </a:pPr>
                      <a:r>
                        <a:rPr lang="es-ES" sz="2400" b="1" dirty="0">
                          <a:solidFill>
                            <a:srgbClr val="000000"/>
                          </a:solidFill>
                          <a:latin typeface="Arial"/>
                          <a:ea typeface="Times New Roman"/>
                        </a:rPr>
                        <a:t>   SOLICITACIÓN</a:t>
                      </a:r>
                      <a:endParaRPr lang="es-EC" sz="2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2400" b="1">
                          <a:solidFill>
                            <a:srgbClr val="000000"/>
                          </a:solidFill>
                          <a:latin typeface="Arial"/>
                          <a:ea typeface="Times New Roman"/>
                        </a:rPr>
                        <a:t>ESFUERZO</a:t>
                      </a:r>
                      <a:endParaRPr lang="es-EC" sz="2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r>
              <a:tr h="209550">
                <a:tc vMerge="1">
                  <a:txBody>
                    <a:bodyPr/>
                    <a:lstStyle/>
                    <a:p>
                      <a:endParaRPr lang="es-EC"/>
                    </a:p>
                  </a:txBody>
                  <a:tcPr/>
                </a:tc>
                <a:tc>
                  <a:txBody>
                    <a:bodyPr/>
                    <a:lstStyle/>
                    <a:p>
                      <a:pPr algn="ctr">
                        <a:lnSpc>
                          <a:spcPct val="115000"/>
                        </a:lnSpc>
                        <a:spcAft>
                          <a:spcPts val="0"/>
                        </a:spcAft>
                      </a:pPr>
                      <a:r>
                        <a:rPr lang="es-EC" sz="2400" b="1" dirty="0">
                          <a:solidFill>
                            <a:srgbClr val="000000"/>
                          </a:solidFill>
                          <a:latin typeface="Arial"/>
                          <a:ea typeface="Times New Roman"/>
                        </a:rPr>
                        <a:t>ADMISIBLE kg/cm²</a:t>
                      </a:r>
                      <a:endParaRPr lang="es-EC" sz="2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r>
              <a:tr h="190500">
                <a:tc>
                  <a:txBody>
                    <a:bodyPr/>
                    <a:lstStyle/>
                    <a:p>
                      <a:pPr algn="ctr">
                        <a:lnSpc>
                          <a:spcPct val="115000"/>
                        </a:lnSpc>
                        <a:spcAft>
                          <a:spcPts val="0"/>
                        </a:spcAft>
                      </a:pPr>
                      <a:r>
                        <a:rPr lang="es-EC" sz="2400" b="1">
                          <a:solidFill>
                            <a:srgbClr val="000000"/>
                          </a:solidFill>
                          <a:latin typeface="Arial"/>
                          <a:ea typeface="Times New Roman"/>
                        </a:rPr>
                        <a:t>Compresión</a:t>
                      </a:r>
                      <a:endParaRPr lang="es-EC" sz="2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400" dirty="0">
                          <a:solidFill>
                            <a:srgbClr val="000000"/>
                          </a:solidFill>
                          <a:latin typeface="Arial"/>
                          <a:ea typeface="Times New Roman"/>
                        </a:rPr>
                        <a:t> </a:t>
                      </a:r>
                      <a:endParaRPr lang="es-EC" sz="2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nSpc>
                          <a:spcPct val="115000"/>
                        </a:lnSpc>
                        <a:spcAft>
                          <a:spcPts val="0"/>
                        </a:spcAft>
                      </a:pPr>
                      <a:r>
                        <a:rPr lang="es-EC" sz="2400">
                          <a:solidFill>
                            <a:srgbClr val="000000"/>
                          </a:solidFill>
                          <a:latin typeface="Arial"/>
                          <a:ea typeface="Times New Roman"/>
                        </a:rPr>
                        <a:t>  paralela</a:t>
                      </a:r>
                      <a:endParaRPr lang="es-EC" sz="2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400" dirty="0">
                          <a:solidFill>
                            <a:srgbClr val="000000"/>
                          </a:solidFill>
                          <a:latin typeface="Arial"/>
                          <a:ea typeface="Times New Roman"/>
                        </a:rPr>
                        <a:t>132.65</a:t>
                      </a:r>
                      <a:endParaRPr lang="es-EC" sz="2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nSpc>
                          <a:spcPct val="115000"/>
                        </a:lnSpc>
                        <a:spcAft>
                          <a:spcPts val="0"/>
                        </a:spcAft>
                      </a:pPr>
                      <a:r>
                        <a:rPr lang="es-EC" sz="2400">
                          <a:solidFill>
                            <a:srgbClr val="000000"/>
                          </a:solidFill>
                          <a:latin typeface="Arial"/>
                          <a:ea typeface="Times New Roman"/>
                        </a:rPr>
                        <a:t>  perpendicular</a:t>
                      </a:r>
                      <a:endParaRPr lang="es-EC" sz="2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400" dirty="0">
                          <a:solidFill>
                            <a:srgbClr val="000000"/>
                          </a:solidFill>
                          <a:latin typeface="Arial"/>
                          <a:ea typeface="Times New Roman"/>
                        </a:rPr>
                        <a:t>44.21</a:t>
                      </a:r>
                      <a:endParaRPr lang="es-EC" sz="2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lnSpc>
                          <a:spcPct val="115000"/>
                        </a:lnSpc>
                        <a:spcAft>
                          <a:spcPts val="0"/>
                        </a:spcAft>
                      </a:pPr>
                      <a:r>
                        <a:rPr lang="es-EC" sz="2400" b="1">
                          <a:solidFill>
                            <a:srgbClr val="000000"/>
                          </a:solidFill>
                          <a:latin typeface="Arial"/>
                          <a:ea typeface="Times New Roman"/>
                        </a:rPr>
                        <a:t>Tracción</a:t>
                      </a:r>
                      <a:endParaRPr lang="es-EC" sz="2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400" dirty="0">
                          <a:solidFill>
                            <a:srgbClr val="000000"/>
                          </a:solidFill>
                          <a:latin typeface="Arial"/>
                          <a:ea typeface="Times New Roman"/>
                        </a:rPr>
                        <a:t> </a:t>
                      </a:r>
                      <a:endParaRPr lang="es-EC" sz="2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nSpc>
                          <a:spcPct val="115000"/>
                        </a:lnSpc>
                        <a:spcAft>
                          <a:spcPts val="0"/>
                        </a:spcAft>
                      </a:pPr>
                      <a:r>
                        <a:rPr lang="es-EC" sz="2400">
                          <a:solidFill>
                            <a:srgbClr val="000000"/>
                          </a:solidFill>
                          <a:latin typeface="Arial"/>
                          <a:ea typeface="Times New Roman"/>
                        </a:rPr>
                        <a:t>  paralela</a:t>
                      </a:r>
                      <a:endParaRPr lang="es-EC" sz="2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400" dirty="0">
                          <a:solidFill>
                            <a:srgbClr val="000000"/>
                          </a:solidFill>
                          <a:latin typeface="Arial"/>
                          <a:ea typeface="Times New Roman"/>
                        </a:rPr>
                        <a:t>363.57</a:t>
                      </a:r>
                      <a:endParaRPr lang="es-EC" sz="2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nSpc>
                          <a:spcPct val="115000"/>
                        </a:lnSpc>
                        <a:spcAft>
                          <a:spcPts val="0"/>
                        </a:spcAft>
                      </a:pPr>
                      <a:r>
                        <a:rPr lang="es-EC" sz="2400">
                          <a:solidFill>
                            <a:srgbClr val="000000"/>
                          </a:solidFill>
                          <a:latin typeface="Arial"/>
                          <a:ea typeface="Times New Roman"/>
                        </a:rPr>
                        <a:t>  perpendicular</a:t>
                      </a:r>
                      <a:endParaRPr lang="es-EC" sz="2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dirty="0">
                          <a:solidFill>
                            <a:srgbClr val="000000"/>
                          </a:solidFill>
                          <a:latin typeface="Arial"/>
                          <a:ea typeface="Times New Roman"/>
                        </a:rPr>
                        <a:t>12.12</a:t>
                      </a:r>
                      <a:endParaRPr lang="es-EC" sz="2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algn="ctr">
                        <a:lnSpc>
                          <a:spcPct val="115000"/>
                        </a:lnSpc>
                        <a:spcAft>
                          <a:spcPts val="0"/>
                        </a:spcAft>
                      </a:pPr>
                      <a:r>
                        <a:rPr lang="es-EC" sz="2400" b="1">
                          <a:solidFill>
                            <a:srgbClr val="000000"/>
                          </a:solidFill>
                          <a:latin typeface="Arial"/>
                          <a:ea typeface="Times New Roman"/>
                        </a:rPr>
                        <a:t>Corte</a:t>
                      </a:r>
                      <a:endParaRPr lang="es-EC" sz="2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400" dirty="0">
                          <a:solidFill>
                            <a:srgbClr val="000000"/>
                          </a:solidFill>
                          <a:latin typeface="Arial"/>
                          <a:ea typeface="Times New Roman"/>
                        </a:rPr>
                        <a:t>13.27 </a:t>
                      </a:r>
                      <a:endParaRPr lang="es-EC" sz="2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a:lnSpc>
                          <a:spcPct val="115000"/>
                        </a:lnSpc>
                        <a:spcAft>
                          <a:spcPts val="0"/>
                        </a:spcAft>
                      </a:pPr>
                      <a:r>
                        <a:rPr lang="es-EC" sz="2400" b="1">
                          <a:solidFill>
                            <a:srgbClr val="000000"/>
                          </a:solidFill>
                          <a:latin typeface="Arial"/>
                          <a:ea typeface="Times New Roman"/>
                        </a:rPr>
                        <a:t>Flexión</a:t>
                      </a:r>
                      <a:endParaRPr lang="es-EC" sz="2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400" dirty="0">
                          <a:solidFill>
                            <a:srgbClr val="000000"/>
                          </a:solidFill>
                          <a:latin typeface="Arial"/>
                          <a:ea typeface="Times New Roman"/>
                        </a:rPr>
                        <a:t>112.25 </a:t>
                      </a:r>
                      <a:endParaRPr lang="es-EC" sz="2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457200" y="274638"/>
            <a:ext cx="8229600" cy="1143000"/>
          </a:xfrm>
        </p:spPr>
        <p:txBody>
          <a:bodyPr>
            <a:normAutofit fontScale="90000"/>
          </a:bodyPr>
          <a:lstStyle/>
          <a:p>
            <a:r>
              <a:rPr lang="es-EC" dirty="0" smtClean="0"/>
              <a:t>3.3) MADERAS NO ESTRUCTURALES</a:t>
            </a:r>
            <a:endParaRPr lang="es-EC" dirty="0"/>
          </a:p>
        </p:txBody>
      </p:sp>
      <p:pic>
        <p:nvPicPr>
          <p:cNvPr id="5" name="4 Imagen" descr="C:\Users\user\Desktop\Fotos novopan\P1000970.JPG"/>
          <p:cNvPicPr/>
          <p:nvPr/>
        </p:nvPicPr>
        <p:blipFill>
          <a:blip r:embed="rId2" cstate="print"/>
          <a:srcRect t="10703"/>
          <a:stretch>
            <a:fillRect/>
          </a:stretch>
        </p:blipFill>
        <p:spPr bwMode="auto">
          <a:xfrm>
            <a:off x="467544" y="1340768"/>
            <a:ext cx="3600400" cy="4536504"/>
          </a:xfrm>
          <a:prstGeom prst="rect">
            <a:avLst/>
          </a:prstGeom>
          <a:noFill/>
          <a:effectLst>
            <a:outerShdw blurRad="50800" dist="38100" dir="5400000" algn="t" rotWithShape="0">
              <a:prstClr val="black">
                <a:alpha val="40000"/>
              </a:prstClr>
            </a:outerShdw>
          </a:effectLst>
        </p:spPr>
      </p:pic>
      <p:pic>
        <p:nvPicPr>
          <p:cNvPr id="6" name="5 Imagen"/>
          <p:cNvPicPr/>
          <p:nvPr/>
        </p:nvPicPr>
        <p:blipFill>
          <a:blip r:embed="rId3" cstate="print"/>
          <a:srcRect/>
          <a:stretch>
            <a:fillRect/>
          </a:stretch>
        </p:blipFill>
        <p:spPr bwMode="auto">
          <a:xfrm>
            <a:off x="4211960" y="1268760"/>
            <a:ext cx="4536504"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1 Imagen" descr="http://www.mercadolibre.com.ec/jm/img?s=MEC&amp;f=6709821_8338.jpg&amp;v=P"/>
          <p:cNvPicPr/>
          <p:nvPr/>
        </p:nvPicPr>
        <p:blipFill>
          <a:blip r:embed="rId3" cstate="print"/>
          <a:srcRect t="11786" b="12360"/>
          <a:stretch>
            <a:fillRect/>
          </a:stretch>
        </p:blipFill>
        <p:spPr bwMode="auto">
          <a:xfrm>
            <a:off x="1115616" y="836712"/>
            <a:ext cx="5040560"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525963"/>
          </a:xfrm>
        </p:spPr>
        <p:txBody>
          <a:bodyPr/>
          <a:lstStyle/>
          <a:p>
            <a:r>
              <a:rPr lang="es-ES" dirty="0" smtClean="0"/>
              <a:t>El encofrado tradicional se realiza con madera aserrada o de monte, para lo cual se utiliza madera de baja densidad por lo general 0.30 a 0.35 gr/cm</a:t>
            </a:r>
            <a:r>
              <a:rPr lang="es-ES" baseline="30000" dirty="0" smtClean="0"/>
              <a:t>3</a:t>
            </a:r>
          </a:p>
          <a:p>
            <a:endParaRPr lang="es-ES" baseline="30000" dirty="0" smtClean="0"/>
          </a:p>
          <a:p>
            <a:r>
              <a:rPr lang="es-ES" dirty="0" smtClean="0"/>
              <a:t>Las especies mas utilizadas son por lo general las siguientes: Cedro Blanco, Aguacatillo, Sajo, Tangama,  Laurel, Sande.</a:t>
            </a:r>
            <a:endParaRPr lang="es-EC" dirty="0" smtClean="0"/>
          </a:p>
          <a:p>
            <a:endParaRPr lang="es-EC" dirty="0"/>
          </a:p>
        </p:txBody>
      </p:sp>
      <p:sp>
        <p:nvSpPr>
          <p:cNvPr id="3" name="2 Título"/>
          <p:cNvSpPr>
            <a:spLocks noGrp="1"/>
          </p:cNvSpPr>
          <p:nvPr>
            <p:ph type="title"/>
          </p:nvPr>
        </p:nvSpPr>
        <p:spPr>
          <a:xfrm>
            <a:off x="457200" y="274638"/>
            <a:ext cx="8229600" cy="1143000"/>
          </a:xfrm>
        </p:spPr>
        <p:txBody>
          <a:bodyPr/>
          <a:lstStyle/>
          <a:p>
            <a:r>
              <a:rPr lang="es-EC" dirty="0" smtClean="0"/>
              <a:t>3.3.1) Encofrado tradicional</a:t>
            </a:r>
            <a:endParaRPr lang="es-EC"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2 Título"/>
          <p:cNvSpPr>
            <a:spLocks noGrp="1"/>
          </p:cNvSpPr>
          <p:nvPr>
            <p:ph type="title"/>
          </p:nvPr>
        </p:nvSpPr>
        <p:spPr>
          <a:xfrm>
            <a:off x="457200" y="274638"/>
            <a:ext cx="8229600" cy="1143000"/>
          </a:xfrm>
        </p:spPr>
        <p:txBody>
          <a:bodyPr/>
          <a:lstStyle/>
          <a:p>
            <a:r>
              <a:rPr lang="es-EC" dirty="0" smtClean="0"/>
              <a:t>3.3.1.1) Propiedades mecánicas</a:t>
            </a:r>
            <a:endParaRPr lang="es-EC" dirty="0"/>
          </a:p>
        </p:txBody>
      </p:sp>
      <p:graphicFrame>
        <p:nvGraphicFramePr>
          <p:cNvPr id="3" name="2 Tabla"/>
          <p:cNvGraphicFramePr>
            <a:graphicFrameLocks noGrp="1"/>
          </p:cNvGraphicFramePr>
          <p:nvPr/>
        </p:nvGraphicFramePr>
        <p:xfrm>
          <a:off x="899592" y="1628800"/>
          <a:ext cx="7776863" cy="3645408"/>
        </p:xfrm>
        <a:graphic>
          <a:graphicData uri="http://schemas.openxmlformats.org/drawingml/2006/table">
            <a:tbl>
              <a:tblPr/>
              <a:tblGrid>
                <a:gridCol w="3796776"/>
                <a:gridCol w="1709058"/>
                <a:gridCol w="2271029"/>
              </a:tblGrid>
              <a:tr h="190500">
                <a:tc gridSpan="3">
                  <a:txBody>
                    <a:bodyPr/>
                    <a:lstStyle/>
                    <a:p>
                      <a:pPr algn="ctr">
                        <a:lnSpc>
                          <a:spcPct val="115000"/>
                        </a:lnSpc>
                        <a:spcAft>
                          <a:spcPts val="0"/>
                        </a:spcAft>
                      </a:pPr>
                      <a:r>
                        <a:rPr lang="es-ES" sz="1600" b="1" dirty="0" smtClean="0">
                          <a:solidFill>
                            <a:srgbClr val="000000"/>
                          </a:solidFill>
                          <a:latin typeface="Arial"/>
                          <a:ea typeface="Times New Roman"/>
                        </a:rPr>
                        <a:t>CARACTERÍSTICAS FÍSICO-MECÁNICAS </a:t>
                      </a:r>
                      <a:r>
                        <a:rPr lang="es-ES" sz="1600" b="1" dirty="0">
                          <a:solidFill>
                            <a:srgbClr val="000000"/>
                          </a:solidFill>
                          <a:latin typeface="Arial"/>
                          <a:ea typeface="Times New Roman"/>
                        </a:rPr>
                        <a:t>DE LA MADERA</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hMerge="1">
                  <a:txBody>
                    <a:bodyPr/>
                    <a:lstStyle/>
                    <a:p>
                      <a:endParaRPr lang="es-EC"/>
                    </a:p>
                  </a:txBody>
                  <a:tcPr/>
                </a:tc>
                <a:tc hMerge="1">
                  <a:txBody>
                    <a:bodyPr/>
                    <a:lstStyle/>
                    <a:p>
                      <a:endParaRPr lang="es-EC"/>
                    </a:p>
                  </a:txBody>
                  <a:tcPr/>
                </a:tc>
              </a:tr>
              <a:tr h="200025">
                <a:tc gridSpan="3">
                  <a:txBody>
                    <a:bodyPr/>
                    <a:lstStyle/>
                    <a:p>
                      <a:pPr algn="ctr">
                        <a:lnSpc>
                          <a:spcPct val="115000"/>
                        </a:lnSpc>
                        <a:spcAft>
                          <a:spcPts val="0"/>
                        </a:spcAft>
                      </a:pPr>
                      <a:r>
                        <a:rPr lang="es-ES" sz="1600" b="1" dirty="0">
                          <a:solidFill>
                            <a:srgbClr val="000000"/>
                          </a:solidFill>
                          <a:latin typeface="Arial"/>
                          <a:ea typeface="Times New Roman"/>
                        </a:rPr>
                        <a:t>PARA ENCOFRADO</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C"/>
                    </a:p>
                  </a:txBody>
                  <a:tcPr/>
                </a:tc>
                <a:tc hMerge="1">
                  <a:txBody>
                    <a:bodyPr/>
                    <a:lstStyle/>
                    <a:p>
                      <a:endParaRPr lang="es-EC"/>
                    </a:p>
                  </a:txBody>
                  <a:tcPr/>
                </a:tc>
              </a:tr>
              <a:tr h="200025">
                <a:tc>
                  <a:txBody>
                    <a:bodyPr/>
                    <a:lstStyle/>
                    <a:p>
                      <a:pPr algn="ctr">
                        <a:lnSpc>
                          <a:spcPct val="115000"/>
                        </a:lnSpc>
                        <a:spcAft>
                          <a:spcPts val="0"/>
                        </a:spcAft>
                      </a:pPr>
                      <a:r>
                        <a:rPr lang="es-ES" sz="1600" b="1" dirty="0">
                          <a:solidFill>
                            <a:srgbClr val="000000"/>
                          </a:solidFill>
                          <a:latin typeface="Arial"/>
                          <a:ea typeface="Times New Roman"/>
                        </a:rPr>
                        <a:t>PROPIEDAD</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S" sz="1600" b="1" dirty="0" smtClean="0">
                          <a:solidFill>
                            <a:srgbClr val="000000"/>
                          </a:solidFill>
                          <a:latin typeface="Arial"/>
                          <a:ea typeface="Times New Roman"/>
                        </a:rPr>
                        <a:t>CLASIFICACIÓN</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a:lnSpc>
                          <a:spcPct val="115000"/>
                        </a:lnSpc>
                        <a:spcAft>
                          <a:spcPts val="0"/>
                        </a:spcAft>
                      </a:pPr>
                      <a:r>
                        <a:rPr lang="es-ES" sz="1600" b="1">
                          <a:solidFill>
                            <a:srgbClr val="000000"/>
                          </a:solidFill>
                          <a:latin typeface="Arial"/>
                          <a:ea typeface="Times New Roman"/>
                        </a:rPr>
                        <a:t>MINIMO REQUERIDO</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r h="190500">
                <a:tc>
                  <a:txBody>
                    <a:bodyPr/>
                    <a:lstStyle/>
                    <a:p>
                      <a:pPr>
                        <a:lnSpc>
                          <a:spcPct val="115000"/>
                        </a:lnSpc>
                        <a:spcAft>
                          <a:spcPts val="0"/>
                        </a:spcAft>
                      </a:pPr>
                      <a:r>
                        <a:rPr lang="es-ES" sz="1600" dirty="0">
                          <a:solidFill>
                            <a:srgbClr val="000000"/>
                          </a:solidFill>
                          <a:latin typeface="Arial"/>
                          <a:ea typeface="Times New Roman"/>
                        </a:rPr>
                        <a:t>Densidad (g/cm3)</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a:ea typeface="Times New Roman"/>
                        </a:rPr>
                        <a:t>Baja</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Arial"/>
                          <a:ea typeface="Times New Roman"/>
                        </a:rPr>
                        <a:t>0.36</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600">
                          <a:solidFill>
                            <a:srgbClr val="000000"/>
                          </a:solidFill>
                          <a:latin typeface="Arial"/>
                          <a:ea typeface="Times New Roman"/>
                        </a:rPr>
                        <a:t>Flexión (kg/cm2)</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a:ea typeface="Times New Roman"/>
                        </a:rPr>
                        <a:t>Baja a Mediana</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Arial"/>
                          <a:ea typeface="Times New Roman"/>
                        </a:rPr>
                        <a:t>251</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600">
                          <a:solidFill>
                            <a:srgbClr val="000000"/>
                          </a:solidFill>
                          <a:latin typeface="Arial"/>
                          <a:ea typeface="Times New Roman"/>
                        </a:rPr>
                        <a:t>Modulo de Ruptura (kg/cm2)</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a:ea typeface="Times New Roman"/>
                        </a:rPr>
                        <a:t>Baja a Mediana</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Arial"/>
                          <a:ea typeface="Times New Roman"/>
                        </a:rPr>
                        <a:t>401</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600">
                          <a:solidFill>
                            <a:srgbClr val="000000"/>
                          </a:solidFill>
                          <a:latin typeface="Arial"/>
                          <a:ea typeface="Times New Roman"/>
                        </a:rPr>
                        <a:t>Modulo de Elasticidad (kg/cm2)</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a:ea typeface="Times New Roman"/>
                        </a:rPr>
                        <a:t>Mediana</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a:ea typeface="Times New Roman"/>
                        </a:rPr>
                        <a:t>101</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600">
                          <a:solidFill>
                            <a:srgbClr val="000000"/>
                          </a:solidFill>
                          <a:latin typeface="Arial"/>
                          <a:ea typeface="Times New Roman"/>
                        </a:rPr>
                        <a:t>Compresión Paralela (kg/cm2)</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Arial"/>
                          <a:ea typeface="Times New Roman"/>
                        </a:rPr>
                        <a:t>Muy Baja a Baja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a:ea typeface="Times New Roman"/>
                        </a:rPr>
                        <a:t>&lt;=200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600">
                          <a:solidFill>
                            <a:srgbClr val="000000"/>
                          </a:solidFill>
                          <a:latin typeface="Arial"/>
                          <a:ea typeface="Times New Roman"/>
                        </a:rPr>
                        <a:t>Resistencia Máxima (kg/cm2)</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Arial"/>
                          <a:ea typeface="Times New Roman"/>
                        </a:rPr>
                        <a:t>Muy Baja a Baja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a:ea typeface="Times New Roman"/>
                        </a:rPr>
                        <a:t>&lt;=300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600">
                          <a:solidFill>
                            <a:srgbClr val="000000"/>
                          </a:solidFill>
                          <a:latin typeface="Arial"/>
                          <a:ea typeface="Times New Roman"/>
                        </a:rPr>
                        <a:t>Compresión Perpendicular (kg/cm2)</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Arial"/>
                          <a:ea typeface="Times New Roman"/>
                        </a:rPr>
                        <a:t>Muy Baja a Baja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a:ea typeface="Times New Roman"/>
                        </a:rPr>
                        <a:t>&lt;=35</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600">
                          <a:solidFill>
                            <a:srgbClr val="000000"/>
                          </a:solidFill>
                          <a:latin typeface="Arial"/>
                          <a:ea typeface="Times New Roman"/>
                        </a:rPr>
                        <a:t>Dureza en los lados (kg)</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Arial"/>
                          <a:ea typeface="Times New Roman"/>
                        </a:rPr>
                        <a:t>Baja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a:ea typeface="Times New Roman"/>
                        </a:rPr>
                        <a:t>201</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600">
                          <a:solidFill>
                            <a:srgbClr val="000000"/>
                          </a:solidFill>
                          <a:latin typeface="Arial"/>
                          <a:ea typeface="Times New Roman"/>
                        </a:rPr>
                        <a:t>Dureza en los extremos (kg)</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Arial"/>
                          <a:ea typeface="Times New Roman"/>
                        </a:rPr>
                        <a:t>Baja a Mediana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a:ea typeface="Times New Roman"/>
                        </a:rPr>
                        <a:t>251</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nSpc>
                          <a:spcPct val="115000"/>
                        </a:lnSpc>
                        <a:spcAft>
                          <a:spcPts val="0"/>
                        </a:spcAft>
                      </a:pPr>
                      <a:r>
                        <a:rPr lang="es-ES" sz="1600">
                          <a:solidFill>
                            <a:srgbClr val="000000"/>
                          </a:solidFill>
                          <a:latin typeface="Arial"/>
                          <a:ea typeface="Times New Roman"/>
                        </a:rPr>
                        <a:t>Cizallamiento (kg/cm2)</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Arial"/>
                          <a:ea typeface="Times New Roman"/>
                        </a:rPr>
                        <a:t>Baja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Arial"/>
                          <a:ea typeface="Times New Roman"/>
                        </a:rPr>
                        <a:t>41</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2 Título"/>
          <p:cNvSpPr>
            <a:spLocks noGrp="1"/>
          </p:cNvSpPr>
          <p:nvPr>
            <p:ph type="title"/>
          </p:nvPr>
        </p:nvSpPr>
        <p:spPr>
          <a:xfrm>
            <a:off x="457200" y="274638"/>
            <a:ext cx="8229600" cy="1143000"/>
          </a:xfrm>
        </p:spPr>
        <p:txBody>
          <a:bodyPr/>
          <a:lstStyle/>
          <a:p>
            <a:r>
              <a:rPr lang="es-EC" dirty="0" smtClean="0"/>
              <a:t>3.3.2) Encofrado no tradicional</a:t>
            </a:r>
            <a:endParaRPr lang="es-EC" dirty="0"/>
          </a:p>
        </p:txBody>
      </p:sp>
      <p:pic>
        <p:nvPicPr>
          <p:cNvPr id="3" name="2 Imagen" descr="E:\img172.jpg"/>
          <p:cNvPicPr/>
          <p:nvPr/>
        </p:nvPicPr>
        <p:blipFill>
          <a:blip r:embed="rId3" cstate="print"/>
          <a:srcRect l="40964" t="17746" r="20482" b="53475"/>
          <a:stretch>
            <a:fillRect/>
          </a:stretch>
        </p:blipFill>
        <p:spPr bwMode="auto">
          <a:xfrm>
            <a:off x="1979712" y="1628800"/>
            <a:ext cx="4608512" cy="417646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80928"/>
            <a:ext cx="8229600" cy="1143000"/>
          </a:xfrm>
        </p:spPr>
        <p:txBody>
          <a:bodyPr/>
          <a:lstStyle/>
          <a:p>
            <a:r>
              <a:rPr lang="en-US" dirty="0" smtClean="0"/>
              <a:t>2) LA MADERA.</a:t>
            </a:r>
            <a:endParaRPr lang="es-EC"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525963"/>
          </a:xfrm>
        </p:spPr>
        <p:txBody>
          <a:bodyPr/>
          <a:lstStyle/>
          <a:p>
            <a:pPr algn="just"/>
            <a:r>
              <a:rPr lang="es-ES" dirty="0" smtClean="0"/>
              <a:t>En la actualidad se están haciendo usos de nuevas técnicas constructivas, que facilitan el proceso y reducen el tiempo de ejecución de la obra.</a:t>
            </a:r>
          </a:p>
          <a:p>
            <a:pPr algn="just">
              <a:buNone/>
            </a:pPr>
            <a:endParaRPr lang="es-EC" dirty="0" smtClean="0"/>
          </a:p>
          <a:p>
            <a:pPr algn="just"/>
            <a:r>
              <a:rPr lang="es-ES" dirty="0" smtClean="0"/>
              <a:t>Es así que el encofrado tradicional ha ido perdiendo terreno frente a nuevas técnicas como son: Encofrados con paneles Contrachapados, Encofrados Metálicos, Encofrados Plásticos</a:t>
            </a:r>
            <a:endParaRPr lang="es-EC"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525963"/>
          </a:xfrm>
        </p:spPr>
        <p:txBody>
          <a:bodyPr/>
          <a:lstStyle/>
          <a:p>
            <a:pPr>
              <a:buNone/>
            </a:pPr>
            <a:r>
              <a:rPr lang="es-ES" b="1" dirty="0" smtClean="0"/>
              <a:t>Las ventajas son:</a:t>
            </a:r>
            <a:endParaRPr lang="es-EC" b="1" dirty="0" smtClean="0"/>
          </a:p>
          <a:p>
            <a:pPr lvl="0"/>
            <a:r>
              <a:rPr lang="es-ES" dirty="0" smtClean="0"/>
              <a:t>Superficie lisa y homogénea, perfectos acabados en el hormigón.</a:t>
            </a:r>
            <a:endParaRPr lang="es-EC" dirty="0" smtClean="0"/>
          </a:p>
          <a:p>
            <a:pPr lvl="0"/>
            <a:r>
              <a:rPr lang="es-ES" dirty="0" smtClean="0"/>
              <a:t>Fácil elaboración de Encofrados.</a:t>
            </a:r>
            <a:endParaRPr lang="es-EC" dirty="0" smtClean="0"/>
          </a:p>
          <a:p>
            <a:pPr lvl="0"/>
            <a:r>
              <a:rPr lang="es-ES" dirty="0" smtClean="0"/>
              <a:t>Puede ser reutilizado varias veces según el cuidado que se le de hasta 20 veces.</a:t>
            </a:r>
            <a:endParaRPr lang="es-EC" dirty="0" smtClean="0"/>
          </a:p>
          <a:p>
            <a:pPr lvl="0"/>
            <a:r>
              <a:rPr lang="es-ES" dirty="0" smtClean="0"/>
              <a:t>Puede ser dimensionado para cualquier tipo de diseño. </a:t>
            </a:r>
            <a:endParaRPr lang="es-EC" dirty="0" smtClean="0"/>
          </a:p>
          <a:p>
            <a:pPr>
              <a:buNone/>
            </a:pPr>
            <a:endParaRPr lang="es-EC" dirty="0"/>
          </a:p>
        </p:txBody>
      </p:sp>
      <p:sp>
        <p:nvSpPr>
          <p:cNvPr id="3" name="2 Título"/>
          <p:cNvSpPr>
            <a:spLocks noGrp="1"/>
          </p:cNvSpPr>
          <p:nvPr>
            <p:ph type="title"/>
          </p:nvPr>
        </p:nvSpPr>
        <p:spPr>
          <a:xfrm>
            <a:off x="457200" y="274638"/>
            <a:ext cx="8229600" cy="1143000"/>
          </a:xfrm>
        </p:spPr>
        <p:txBody>
          <a:bodyPr/>
          <a:lstStyle/>
          <a:p>
            <a:r>
              <a:rPr lang="es-EC" dirty="0" smtClean="0"/>
              <a:t>3.3.2.1) Ventajas</a:t>
            </a:r>
            <a:endParaRPr lang="es-EC"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3.3.2.2) Propiedades físico mecánicas</a:t>
            </a:r>
            <a:endParaRPr lang="es-EC" dirty="0"/>
          </a:p>
        </p:txBody>
      </p:sp>
      <p:pic>
        <p:nvPicPr>
          <p:cNvPr id="4" name="3 Imagen"/>
          <p:cNvPicPr/>
          <p:nvPr/>
        </p:nvPicPr>
        <p:blipFill>
          <a:blip r:embed="rId3" cstate="print"/>
          <a:srcRect/>
          <a:stretch>
            <a:fillRect/>
          </a:stretch>
        </p:blipFill>
        <p:spPr bwMode="auto">
          <a:xfrm>
            <a:off x="899592" y="1916832"/>
            <a:ext cx="6840760"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60648"/>
            <a:ext cx="8229600" cy="1143000"/>
          </a:xfrm>
        </p:spPr>
        <p:txBody>
          <a:bodyPr/>
          <a:lstStyle/>
          <a:p>
            <a:r>
              <a:rPr lang="es-EC" sz="3900" dirty="0" smtClean="0"/>
              <a:t>3.4) CLASIFICACIÓN ESTRUCTURAL </a:t>
            </a:r>
            <a:r>
              <a:rPr lang="es-EC" sz="3900" dirty="0" smtClean="0"/>
              <a:t>          DE </a:t>
            </a:r>
            <a:r>
              <a:rPr lang="es-EC" sz="3900" dirty="0" smtClean="0"/>
              <a:t>MADERAS ECUATORIANAS</a:t>
            </a:r>
            <a:endParaRPr lang="es-EC" sz="3900" dirty="0"/>
          </a:p>
        </p:txBody>
      </p:sp>
      <p:sp>
        <p:nvSpPr>
          <p:cNvPr id="3" name="2 Marcador de contenido"/>
          <p:cNvSpPr>
            <a:spLocks noGrp="1"/>
          </p:cNvSpPr>
          <p:nvPr>
            <p:ph idx="1"/>
          </p:nvPr>
        </p:nvSpPr>
        <p:spPr>
          <a:xfrm>
            <a:off x="1907704" y="1628800"/>
            <a:ext cx="8229600" cy="4525963"/>
          </a:xfrm>
        </p:spPr>
        <p:txBody>
          <a:bodyPr>
            <a:noAutofit/>
          </a:bodyPr>
          <a:lstStyle/>
          <a:p>
            <a:r>
              <a:rPr lang="es-ES" sz="2800" dirty="0" smtClean="0"/>
              <a:t>Se plantea una posible clasificación con todos </a:t>
            </a:r>
            <a:r>
              <a:rPr lang="es-ES" sz="2800" dirty="0" smtClean="0"/>
              <a:t>            los </a:t>
            </a:r>
            <a:r>
              <a:rPr lang="es-ES" sz="2800" dirty="0" smtClean="0"/>
              <a:t>esfuerzos admisibles y módulos de </a:t>
            </a:r>
            <a:r>
              <a:rPr lang="es-ES" sz="2800" dirty="0" smtClean="0"/>
              <a:t>                  elasticidad </a:t>
            </a:r>
            <a:r>
              <a:rPr lang="es-ES" sz="2800" dirty="0" smtClean="0"/>
              <a:t>necesarios para realizar un </a:t>
            </a:r>
            <a:r>
              <a:rPr lang="es-ES" sz="2800" dirty="0" smtClean="0"/>
              <a:t>                      diseño </a:t>
            </a:r>
            <a:r>
              <a:rPr lang="es-ES" sz="2800" dirty="0" smtClean="0"/>
              <a:t>estructural.</a:t>
            </a:r>
          </a:p>
          <a:p>
            <a:endParaRPr lang="es-ES" sz="2800" dirty="0" smtClean="0"/>
          </a:p>
          <a:p>
            <a:r>
              <a:rPr lang="es-ES" sz="2800" dirty="0" smtClean="0"/>
              <a:t>Generalmente la agrupación de la madera </a:t>
            </a:r>
            <a:r>
              <a:rPr lang="es-ES" sz="2800" dirty="0" smtClean="0"/>
              <a:t>                está </a:t>
            </a:r>
            <a:r>
              <a:rPr lang="es-ES" sz="2800" dirty="0" smtClean="0"/>
              <a:t>relacionada con la densidad básica, </a:t>
            </a:r>
            <a:r>
              <a:rPr lang="es-ES" sz="2800" dirty="0" smtClean="0"/>
              <a:t>                   pero </a:t>
            </a:r>
            <a:r>
              <a:rPr lang="es-ES" sz="2800" dirty="0" smtClean="0"/>
              <a:t>debido </a:t>
            </a:r>
            <a:r>
              <a:rPr lang="es-ES" sz="2800" dirty="0" smtClean="0"/>
              <a:t>a </a:t>
            </a:r>
            <a:r>
              <a:rPr lang="es-ES" sz="2800" dirty="0" smtClean="0"/>
              <a:t>la gran variación de esfuerzos admisibles, se opto </a:t>
            </a:r>
            <a:r>
              <a:rPr lang="es-ES" sz="2800" dirty="0" smtClean="0"/>
              <a:t> por </a:t>
            </a:r>
            <a:r>
              <a:rPr lang="es-ES" sz="2800" dirty="0" smtClean="0"/>
              <a:t>realizar una </a:t>
            </a:r>
            <a:r>
              <a:rPr lang="es-ES" sz="2800" dirty="0" smtClean="0"/>
              <a:t>                        clasificación </a:t>
            </a:r>
            <a:r>
              <a:rPr lang="es-ES" sz="2800" dirty="0" smtClean="0"/>
              <a:t>en función de dichos </a:t>
            </a:r>
            <a:r>
              <a:rPr lang="es-ES" sz="2800" dirty="0" smtClean="0"/>
              <a:t>esfuerzos</a:t>
            </a:r>
            <a:endParaRPr lang="es-EC"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3.4.1) Esfuerzos admisibles de las maderas</a:t>
            </a:r>
            <a:endParaRPr lang="es-EC" dirty="0"/>
          </a:p>
        </p:txBody>
      </p:sp>
      <p:graphicFrame>
        <p:nvGraphicFramePr>
          <p:cNvPr id="4" name="3 Tabla"/>
          <p:cNvGraphicFramePr>
            <a:graphicFrameLocks noGrp="1"/>
          </p:cNvGraphicFramePr>
          <p:nvPr/>
        </p:nvGraphicFramePr>
        <p:xfrm>
          <a:off x="251519" y="1844824"/>
          <a:ext cx="8712970" cy="3540252"/>
        </p:xfrm>
        <a:graphic>
          <a:graphicData uri="http://schemas.openxmlformats.org/drawingml/2006/table">
            <a:tbl>
              <a:tblPr/>
              <a:tblGrid>
                <a:gridCol w="1129469"/>
                <a:gridCol w="1350635"/>
                <a:gridCol w="669246"/>
                <a:gridCol w="1146729"/>
                <a:gridCol w="669246"/>
                <a:gridCol w="1146729"/>
                <a:gridCol w="546518"/>
                <a:gridCol w="650708"/>
                <a:gridCol w="701845"/>
                <a:gridCol w="701845"/>
              </a:tblGrid>
              <a:tr h="148923">
                <a:tc>
                  <a:txBody>
                    <a:bodyPr/>
                    <a:lstStyle/>
                    <a:p>
                      <a:pPr algn="ctr">
                        <a:lnSpc>
                          <a:spcPct val="115000"/>
                        </a:lnSpc>
                        <a:spcAft>
                          <a:spcPts val="0"/>
                        </a:spcAft>
                      </a:pPr>
                      <a:r>
                        <a:rPr lang="es-EC" sz="1200" b="1" dirty="0">
                          <a:solidFill>
                            <a:srgbClr val="000000"/>
                          </a:solidFill>
                          <a:latin typeface="Arial"/>
                          <a:ea typeface="Times New Roman"/>
                        </a:rPr>
                        <a:t>Clasificación</a:t>
                      </a:r>
                      <a:endParaRPr lang="es-EC"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2D69A"/>
                    </a:solidFill>
                  </a:tcPr>
                </a:tc>
                <a:tc rowSpan="3">
                  <a:txBody>
                    <a:bodyPr/>
                    <a:lstStyle/>
                    <a:p>
                      <a:pPr algn="ctr">
                        <a:lnSpc>
                          <a:spcPct val="115000"/>
                        </a:lnSpc>
                        <a:spcAft>
                          <a:spcPts val="0"/>
                        </a:spcAft>
                      </a:pPr>
                      <a:r>
                        <a:rPr lang="es-EC" sz="1200" b="1" dirty="0">
                          <a:solidFill>
                            <a:srgbClr val="000000"/>
                          </a:solidFill>
                          <a:latin typeface="Arial"/>
                          <a:ea typeface="Times New Roman"/>
                        </a:rPr>
                        <a:t>Nombre común</a:t>
                      </a:r>
                      <a:endParaRPr lang="es-EC"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gridSpan="8">
                  <a:txBody>
                    <a:bodyPr/>
                    <a:lstStyle/>
                    <a:p>
                      <a:pPr algn="ctr">
                        <a:lnSpc>
                          <a:spcPct val="115000"/>
                        </a:lnSpc>
                        <a:spcAft>
                          <a:spcPts val="0"/>
                        </a:spcAft>
                      </a:pPr>
                      <a:r>
                        <a:rPr lang="es-EC" sz="1200" b="1">
                          <a:solidFill>
                            <a:srgbClr val="000000"/>
                          </a:solidFill>
                          <a:latin typeface="Arial"/>
                          <a:ea typeface="Times New Roman"/>
                        </a:rPr>
                        <a:t>Esfuerzos admisibles en kg/cm</a:t>
                      </a:r>
                      <a:r>
                        <a:rPr lang="es-EC" sz="1200">
                          <a:solidFill>
                            <a:srgbClr val="000000"/>
                          </a:solidFill>
                          <a:latin typeface="Calibri"/>
                          <a:ea typeface="Times New Roman"/>
                          <a:cs typeface="Arial"/>
                        </a:rPr>
                        <a:t>²</a:t>
                      </a:r>
                      <a:endParaRPr lang="es-EC"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2215">
                <a:tc>
                  <a:txBody>
                    <a:bodyPr/>
                    <a:lstStyle/>
                    <a:p>
                      <a:pPr algn="ctr">
                        <a:lnSpc>
                          <a:spcPct val="115000"/>
                        </a:lnSpc>
                        <a:spcAft>
                          <a:spcPts val="0"/>
                        </a:spcAft>
                      </a:pPr>
                      <a:r>
                        <a:rPr lang="es-EC" sz="1200" b="1" dirty="0">
                          <a:solidFill>
                            <a:srgbClr val="000000"/>
                          </a:solidFill>
                          <a:latin typeface="Arial"/>
                          <a:ea typeface="Times New Roman"/>
                        </a:rPr>
                        <a:t>según</a:t>
                      </a:r>
                      <a:endParaRPr lang="es-EC"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A"/>
                    </a:solidFill>
                  </a:tcPr>
                </a:tc>
                <a:tc vMerge="1">
                  <a:txBody>
                    <a:bodyPr/>
                    <a:lstStyle/>
                    <a:p>
                      <a:endParaRPr lang="es-EC"/>
                    </a:p>
                  </a:txBody>
                  <a:tcPr/>
                </a:tc>
                <a:tc gridSpan="2">
                  <a:txBody>
                    <a:bodyPr/>
                    <a:lstStyle/>
                    <a:p>
                      <a:pPr algn="ctr">
                        <a:lnSpc>
                          <a:spcPct val="115000"/>
                        </a:lnSpc>
                        <a:spcAft>
                          <a:spcPts val="0"/>
                        </a:spcAft>
                      </a:pPr>
                      <a:r>
                        <a:rPr lang="es-EC" sz="1200" b="1">
                          <a:solidFill>
                            <a:srgbClr val="000000"/>
                          </a:solidFill>
                          <a:latin typeface="Arial"/>
                          <a:ea typeface="Times New Roman"/>
                        </a:rPr>
                        <a:t>Compresión</a:t>
                      </a:r>
                      <a:endParaRPr lang="es-EC"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algn="ctr">
                        <a:lnSpc>
                          <a:spcPct val="115000"/>
                        </a:lnSpc>
                        <a:spcAft>
                          <a:spcPts val="0"/>
                        </a:spcAft>
                      </a:pPr>
                      <a:r>
                        <a:rPr lang="es-EC" sz="1200" b="1">
                          <a:solidFill>
                            <a:srgbClr val="000000"/>
                          </a:solidFill>
                          <a:latin typeface="Arial"/>
                          <a:ea typeface="Times New Roman"/>
                        </a:rPr>
                        <a:t>Tracción</a:t>
                      </a:r>
                      <a:endParaRPr lang="es-EC"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rowSpan="2">
                  <a:txBody>
                    <a:bodyPr/>
                    <a:lstStyle/>
                    <a:p>
                      <a:pPr algn="ctr">
                        <a:lnSpc>
                          <a:spcPct val="115000"/>
                        </a:lnSpc>
                        <a:spcAft>
                          <a:spcPts val="0"/>
                        </a:spcAft>
                      </a:pPr>
                      <a:r>
                        <a:rPr lang="es-EC" sz="1200" b="1">
                          <a:solidFill>
                            <a:srgbClr val="000000"/>
                          </a:solidFill>
                          <a:latin typeface="Arial"/>
                          <a:ea typeface="Times New Roman"/>
                        </a:rPr>
                        <a:t>Corte</a:t>
                      </a:r>
                      <a:endParaRPr lang="es-EC"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b="1">
                          <a:solidFill>
                            <a:srgbClr val="000000"/>
                          </a:solidFill>
                          <a:latin typeface="Arial"/>
                          <a:ea typeface="Times New Roman"/>
                        </a:rPr>
                        <a:t>Flexión</a:t>
                      </a:r>
                      <a:endParaRPr lang="es-EC"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b="1">
                          <a:solidFill>
                            <a:srgbClr val="000000"/>
                          </a:solidFill>
                          <a:latin typeface="Arial"/>
                          <a:ea typeface="Times New Roman"/>
                        </a:rPr>
                        <a:t>Emin</a:t>
                      </a:r>
                      <a:endParaRPr lang="es-EC"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b="1">
                          <a:solidFill>
                            <a:srgbClr val="000000"/>
                          </a:solidFill>
                          <a:latin typeface="Arial"/>
                          <a:ea typeface="Times New Roman"/>
                        </a:rPr>
                        <a:t>E prom</a:t>
                      </a:r>
                      <a:endParaRPr lang="es-EC"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2215">
                <a:tc>
                  <a:txBody>
                    <a:bodyPr/>
                    <a:lstStyle/>
                    <a:p>
                      <a:pPr algn="ctr">
                        <a:lnSpc>
                          <a:spcPct val="115000"/>
                        </a:lnSpc>
                        <a:spcAft>
                          <a:spcPts val="0"/>
                        </a:spcAft>
                      </a:pPr>
                      <a:r>
                        <a:rPr lang="es-EC" sz="1200" b="1" dirty="0">
                          <a:solidFill>
                            <a:srgbClr val="000000"/>
                          </a:solidFill>
                          <a:latin typeface="Arial"/>
                          <a:ea typeface="Times New Roman"/>
                        </a:rPr>
                        <a:t>PADT-REFORT</a:t>
                      </a:r>
                      <a:endParaRPr lang="es-EC" sz="12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A"/>
                    </a:solidFill>
                  </a:tcPr>
                </a:tc>
                <a:tc vMerge="1">
                  <a:txBody>
                    <a:bodyPr/>
                    <a:lstStyle/>
                    <a:p>
                      <a:endParaRPr lang="es-EC"/>
                    </a:p>
                  </a:txBody>
                  <a:tcPr/>
                </a:tc>
                <a:tc>
                  <a:txBody>
                    <a:bodyPr/>
                    <a:lstStyle/>
                    <a:p>
                      <a:pPr algn="ctr">
                        <a:lnSpc>
                          <a:spcPct val="115000"/>
                        </a:lnSpc>
                        <a:spcAft>
                          <a:spcPts val="0"/>
                        </a:spcAft>
                      </a:pPr>
                      <a:r>
                        <a:rPr lang="es-EC" sz="1200" b="1" i="1">
                          <a:solidFill>
                            <a:srgbClr val="000000"/>
                          </a:solidFill>
                          <a:latin typeface="Arial"/>
                          <a:ea typeface="Times New Roman"/>
                        </a:rPr>
                        <a:t>paralela</a:t>
                      </a:r>
                      <a:endParaRPr lang="es-EC"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i="1">
                          <a:solidFill>
                            <a:srgbClr val="000000"/>
                          </a:solidFill>
                          <a:latin typeface="Arial"/>
                          <a:ea typeface="Times New Roman"/>
                        </a:rPr>
                        <a:t>perpendicular</a:t>
                      </a:r>
                      <a:endParaRPr lang="es-EC"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i="1">
                          <a:solidFill>
                            <a:srgbClr val="000000"/>
                          </a:solidFill>
                          <a:latin typeface="Arial"/>
                          <a:ea typeface="Times New Roman"/>
                        </a:rPr>
                        <a:t>paralela</a:t>
                      </a:r>
                      <a:endParaRPr lang="es-EC"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i="1">
                          <a:solidFill>
                            <a:srgbClr val="000000"/>
                          </a:solidFill>
                          <a:latin typeface="Arial"/>
                          <a:ea typeface="Times New Roman"/>
                        </a:rPr>
                        <a:t>perpendicular</a:t>
                      </a:r>
                      <a:endParaRPr lang="es-EC" sz="12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35775">
                <a:tc>
                  <a:txBody>
                    <a:bodyPr/>
                    <a:lstStyle/>
                    <a:p>
                      <a:pPr algn="ctr">
                        <a:lnSpc>
                          <a:spcPct val="115000"/>
                        </a:lnSpc>
                        <a:spcAft>
                          <a:spcPts val="0"/>
                        </a:spcAft>
                      </a:pPr>
                      <a:r>
                        <a:rPr lang="es-EC" sz="1100" dirty="0">
                          <a:solidFill>
                            <a:srgbClr val="000000"/>
                          </a:solidFill>
                          <a:latin typeface="Arial"/>
                          <a:ea typeface="Times New Roman"/>
                        </a:rPr>
                        <a:t> C</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Sande</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79.12</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26.88</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167.14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8.04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8.54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60.73</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54732</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70414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775">
                <a:tc>
                  <a:txBody>
                    <a:bodyPr/>
                    <a:lstStyle/>
                    <a:p>
                      <a:pPr algn="ctr">
                        <a:lnSpc>
                          <a:spcPct val="115000"/>
                        </a:lnSpc>
                        <a:spcAft>
                          <a:spcPts val="0"/>
                        </a:spcAft>
                      </a:pPr>
                      <a:r>
                        <a:rPr lang="es-EC" sz="1100" dirty="0">
                          <a:solidFill>
                            <a:srgbClr val="000000"/>
                          </a:solidFill>
                          <a:latin typeface="Arial"/>
                          <a:ea typeface="Times New Roman"/>
                        </a:rPr>
                        <a:t> -</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Seique</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51.31</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19.77</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140.8</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6.15</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6.07</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55.33</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26304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27597</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775">
                <a:tc>
                  <a:txBody>
                    <a:bodyPr/>
                    <a:lstStyle/>
                    <a:p>
                      <a:pPr algn="ctr">
                        <a:lnSpc>
                          <a:spcPct val="115000"/>
                        </a:lnSpc>
                        <a:spcAft>
                          <a:spcPts val="0"/>
                        </a:spcAft>
                      </a:pPr>
                      <a:r>
                        <a:rPr lang="es-EC" sz="1100">
                          <a:solidFill>
                            <a:srgbClr val="000000"/>
                          </a:solidFill>
                          <a:latin typeface="Arial"/>
                          <a:ea typeface="Times New Roman"/>
                        </a:rPr>
                        <a:t> B</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Moral fino</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116.56</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40.73</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150.84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6.26</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7.96</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83.92</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91035</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93103</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775">
                <a:tc>
                  <a:txBody>
                    <a:bodyPr/>
                    <a:lstStyle/>
                    <a:p>
                      <a:pPr algn="ctr">
                        <a:lnSpc>
                          <a:spcPct val="115000"/>
                        </a:lnSpc>
                        <a:spcAft>
                          <a:spcPts val="0"/>
                        </a:spcAft>
                      </a:pPr>
                      <a:r>
                        <a:rPr lang="es-EC" sz="1100">
                          <a:solidFill>
                            <a:srgbClr val="000000"/>
                          </a:solidFill>
                          <a:latin typeface="Arial"/>
                          <a:ea typeface="Times New Roman"/>
                        </a:rPr>
                        <a:t> B</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Pituca</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73.89</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23.59</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82.98</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5.38</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6.28</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78.27</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83416</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86866</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775">
                <a:tc>
                  <a:txBody>
                    <a:bodyPr/>
                    <a:lstStyle/>
                    <a:p>
                      <a:pPr algn="ctr">
                        <a:lnSpc>
                          <a:spcPct val="115000"/>
                        </a:lnSpc>
                        <a:spcAft>
                          <a:spcPts val="0"/>
                        </a:spcAft>
                      </a:pPr>
                      <a:r>
                        <a:rPr lang="es-EC" sz="1100">
                          <a:solidFill>
                            <a:srgbClr val="000000"/>
                          </a:solidFill>
                          <a:latin typeface="Arial"/>
                          <a:ea typeface="Times New Roman"/>
                        </a:rPr>
                        <a:t> B</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Eucalipto Glóbulos</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a:ea typeface="Times New Roman"/>
                        </a:rPr>
                        <a:t>55.64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a:ea typeface="Times New Roman"/>
                        </a:rPr>
                        <a:t>19.83</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dirty="0">
                          <a:solidFill>
                            <a:srgbClr val="000000"/>
                          </a:solidFill>
                          <a:latin typeface="Arial"/>
                          <a:ea typeface="Times New Roman"/>
                        </a:rPr>
                        <a:t>339.5</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a:ea typeface="Times New Roman"/>
                        </a:rPr>
                        <a:t>8.53</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a:ea typeface="Times New Roman"/>
                        </a:rPr>
                        <a:t>10.35</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a:ea typeface="Times New Roman"/>
                        </a:rPr>
                        <a:t>80.4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a:ea typeface="Times New Roman"/>
                        </a:rPr>
                        <a:t>80867</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a:ea typeface="Times New Roman"/>
                        </a:rPr>
                        <a:t>113594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775">
                <a:tc>
                  <a:txBody>
                    <a:bodyPr/>
                    <a:lstStyle/>
                    <a:p>
                      <a:pPr algn="ctr">
                        <a:lnSpc>
                          <a:spcPct val="115000"/>
                        </a:lnSpc>
                        <a:spcAft>
                          <a:spcPts val="0"/>
                        </a:spcAft>
                      </a:pPr>
                      <a:r>
                        <a:rPr lang="es-EC" sz="1100">
                          <a:solidFill>
                            <a:srgbClr val="000000"/>
                          </a:solidFill>
                          <a:latin typeface="Arial"/>
                          <a:ea typeface="Times New Roman"/>
                        </a:rPr>
                        <a:t> B</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Eucalipto Grandis</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a:ea typeface="Times New Roman"/>
                        </a:rPr>
                        <a:t>45.93</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a:ea typeface="Times New Roman"/>
                        </a:rPr>
                        <a:t>16.81</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dirty="0">
                          <a:solidFill>
                            <a:srgbClr val="000000"/>
                          </a:solidFill>
                          <a:latin typeface="Arial"/>
                          <a:ea typeface="Times New Roman"/>
                        </a:rPr>
                        <a:t>179.52</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dirty="0">
                          <a:solidFill>
                            <a:srgbClr val="000000"/>
                          </a:solidFill>
                          <a:latin typeface="Arial"/>
                          <a:ea typeface="Times New Roman"/>
                        </a:rPr>
                        <a:t>9.03</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a:ea typeface="Times New Roman"/>
                        </a:rPr>
                        <a:t>5.46</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a:ea typeface="Times New Roman"/>
                        </a:rPr>
                        <a:t>51.66</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a:ea typeface="Times New Roman"/>
                        </a:rPr>
                        <a:t>49189</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Arial"/>
                          <a:ea typeface="Times New Roman"/>
                        </a:rPr>
                        <a:t>62154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775">
                <a:tc>
                  <a:txBody>
                    <a:bodyPr/>
                    <a:lstStyle/>
                    <a:p>
                      <a:pPr algn="ctr">
                        <a:lnSpc>
                          <a:spcPct val="115000"/>
                        </a:lnSpc>
                        <a:spcAft>
                          <a:spcPts val="0"/>
                        </a:spcAft>
                      </a:pPr>
                      <a:r>
                        <a:rPr lang="es-EC" sz="1100">
                          <a:solidFill>
                            <a:srgbClr val="000000"/>
                          </a:solidFill>
                          <a:latin typeface="Arial"/>
                          <a:ea typeface="Times New Roman"/>
                        </a:rPr>
                        <a:t> C</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Mascarey</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81.11</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33.33</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192.77</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7.82</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11.65</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122.46</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70303</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85578</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775">
                <a:tc>
                  <a:txBody>
                    <a:bodyPr/>
                    <a:lstStyle/>
                    <a:p>
                      <a:pPr algn="ctr">
                        <a:lnSpc>
                          <a:spcPct val="115000"/>
                        </a:lnSpc>
                        <a:spcAft>
                          <a:spcPts val="0"/>
                        </a:spcAft>
                      </a:pPr>
                      <a:r>
                        <a:rPr lang="es-EC" sz="1100">
                          <a:solidFill>
                            <a:srgbClr val="000000"/>
                          </a:solidFill>
                          <a:latin typeface="Arial"/>
                          <a:ea typeface="Times New Roman"/>
                        </a:rPr>
                        <a:t> B</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Chanul</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109.31</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112.89</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216.98</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7.41</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28.24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115.39</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109278</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130690</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775">
                <a:tc>
                  <a:txBody>
                    <a:bodyPr/>
                    <a:lstStyle/>
                    <a:p>
                      <a:pPr algn="ctr">
                        <a:lnSpc>
                          <a:spcPct val="115000"/>
                        </a:lnSpc>
                        <a:spcAft>
                          <a:spcPts val="0"/>
                        </a:spcAft>
                      </a:pPr>
                      <a:r>
                        <a:rPr lang="es-EC" sz="1100">
                          <a:solidFill>
                            <a:srgbClr val="000000"/>
                          </a:solidFill>
                          <a:latin typeface="Arial"/>
                          <a:ea typeface="Times New Roman"/>
                        </a:rPr>
                        <a:t> A</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Guayacán Pechiche</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105.81</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70.13</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472.07</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9.84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13.24</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152.81</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86984</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108919</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775">
                <a:tc>
                  <a:txBody>
                    <a:bodyPr/>
                    <a:lstStyle/>
                    <a:p>
                      <a:pPr algn="ctr">
                        <a:lnSpc>
                          <a:spcPct val="115000"/>
                        </a:lnSpc>
                        <a:spcAft>
                          <a:spcPts val="0"/>
                        </a:spcAft>
                      </a:pPr>
                      <a:r>
                        <a:rPr lang="es-EC" sz="1100">
                          <a:solidFill>
                            <a:srgbClr val="000000"/>
                          </a:solidFill>
                          <a:latin typeface="Arial"/>
                          <a:ea typeface="Times New Roman"/>
                        </a:rPr>
                        <a:t> B</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Colorado</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56.11</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22.28</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144.99</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7.65</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9.43</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41.29</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60350</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69432</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775">
                <a:tc>
                  <a:txBody>
                    <a:bodyPr/>
                    <a:lstStyle/>
                    <a:p>
                      <a:pPr algn="ctr">
                        <a:lnSpc>
                          <a:spcPct val="115000"/>
                        </a:lnSpc>
                        <a:spcAft>
                          <a:spcPts val="0"/>
                        </a:spcAft>
                      </a:pPr>
                      <a:r>
                        <a:rPr lang="es-EC" sz="1100">
                          <a:solidFill>
                            <a:srgbClr val="000000"/>
                          </a:solidFill>
                          <a:latin typeface="Arial"/>
                          <a:ea typeface="Times New Roman"/>
                        </a:rPr>
                        <a:t> -</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Caoba</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101.26</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33.97</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177.53</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6.08</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6.65</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85.89</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84480</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87594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775">
                <a:tc>
                  <a:txBody>
                    <a:bodyPr/>
                    <a:lstStyle/>
                    <a:p>
                      <a:pPr algn="ctr">
                        <a:lnSpc>
                          <a:spcPct val="115000"/>
                        </a:lnSpc>
                        <a:spcAft>
                          <a:spcPts val="0"/>
                        </a:spcAft>
                      </a:pPr>
                      <a:r>
                        <a:rPr lang="es-EC" sz="1100">
                          <a:solidFill>
                            <a:srgbClr val="000000"/>
                          </a:solidFill>
                          <a:latin typeface="Arial"/>
                          <a:ea typeface="Times New Roman"/>
                        </a:rPr>
                        <a:t> C</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Fernansánchez</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63.14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23.59</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139.5</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5.21</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5.63</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105.09</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79809</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90090</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775">
                <a:tc>
                  <a:txBody>
                    <a:bodyPr/>
                    <a:lstStyle/>
                    <a:p>
                      <a:pPr algn="ctr">
                        <a:lnSpc>
                          <a:spcPct val="115000"/>
                        </a:lnSpc>
                        <a:spcAft>
                          <a:spcPts val="0"/>
                        </a:spcAft>
                      </a:pPr>
                      <a:r>
                        <a:rPr lang="es-EC" sz="1100">
                          <a:solidFill>
                            <a:srgbClr val="000000"/>
                          </a:solidFill>
                          <a:latin typeface="Arial"/>
                          <a:ea typeface="Times New Roman"/>
                        </a:rPr>
                        <a:t> -</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Caña Guadua</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132.65</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44.21</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363.57</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12.12</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13.27 </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112.25 </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101020 </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121429 </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2215">
                <a:tc>
                  <a:txBody>
                    <a:bodyPr/>
                    <a:lstStyle/>
                    <a:p>
                      <a:pPr algn="ctr">
                        <a:lnSpc>
                          <a:spcPct val="115000"/>
                        </a:lnSpc>
                        <a:spcAft>
                          <a:spcPts val="0"/>
                        </a:spcAft>
                      </a:pPr>
                      <a:r>
                        <a:rPr lang="es-EC" sz="1100">
                          <a:solidFill>
                            <a:srgbClr val="000000"/>
                          </a:solidFill>
                          <a:latin typeface="Arial"/>
                          <a:ea typeface="Times New Roman"/>
                        </a:rPr>
                        <a:t>-</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Bambú gigante</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204.96</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68.32</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198.24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7.93</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11.1</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Arial"/>
                          <a:ea typeface="Times New Roman"/>
                        </a:rPr>
                        <a:t>114</a:t>
                      </a:r>
                      <a:endParaRPr lang="es-EC" sz="110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91382</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Arial"/>
                          <a:ea typeface="Times New Roman"/>
                        </a:rPr>
                        <a:t>97766</a:t>
                      </a:r>
                      <a:endParaRPr lang="es-EC" sz="1100" dirty="0">
                        <a:latin typeface="Times New Roman"/>
                        <a:ea typeface="Times New Roman"/>
                      </a:endParaRPr>
                    </a:p>
                  </a:txBody>
                  <a:tcPr marL="31305" marR="313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sz="3200" b="1" i="1" dirty="0" smtClean="0"/>
              <a:t>Variación de las propiedades mecánicas parta una variación unitaria en el contenido de humedad</a:t>
            </a:r>
            <a:endParaRPr lang="es-EC" sz="3200" dirty="0"/>
          </a:p>
        </p:txBody>
      </p:sp>
      <p:graphicFrame>
        <p:nvGraphicFramePr>
          <p:cNvPr id="6" name="5 Tabla"/>
          <p:cNvGraphicFramePr>
            <a:graphicFrameLocks noGrp="1"/>
          </p:cNvGraphicFramePr>
          <p:nvPr/>
        </p:nvGraphicFramePr>
        <p:xfrm>
          <a:off x="1979712" y="2060848"/>
          <a:ext cx="5133608" cy="3505200"/>
        </p:xfrm>
        <a:graphic>
          <a:graphicData uri="http://schemas.openxmlformats.org/drawingml/2006/table">
            <a:tbl>
              <a:tblPr/>
              <a:tblGrid>
                <a:gridCol w="3293418"/>
                <a:gridCol w="1840190"/>
              </a:tblGrid>
              <a:tr h="207645">
                <a:tc>
                  <a:txBody>
                    <a:bodyPr/>
                    <a:lstStyle/>
                    <a:p>
                      <a:pPr algn="ctr">
                        <a:lnSpc>
                          <a:spcPct val="115000"/>
                        </a:lnSpc>
                        <a:spcAft>
                          <a:spcPts val="0"/>
                        </a:spcAft>
                      </a:pPr>
                      <a:r>
                        <a:rPr lang="es-EC" sz="2000" dirty="0">
                          <a:latin typeface="Arial"/>
                          <a:ea typeface="Times New Roman"/>
                        </a:rPr>
                        <a:t>	</a:t>
                      </a:r>
                      <a:r>
                        <a:rPr lang="es-EC" sz="2000" b="1" dirty="0" smtClean="0">
                          <a:solidFill>
                            <a:srgbClr val="000000"/>
                          </a:solidFill>
                          <a:latin typeface="Arial"/>
                          <a:ea typeface="Times New Roman"/>
                        </a:rPr>
                        <a:t>Propiedad</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2000" b="1">
                          <a:solidFill>
                            <a:srgbClr val="000000"/>
                          </a:solidFill>
                          <a:latin typeface="Arial"/>
                          <a:ea typeface="Times New Roman"/>
                        </a:rPr>
                        <a:t>% Variación</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188595">
                <a:tc>
                  <a:txBody>
                    <a:bodyPr/>
                    <a:lstStyle/>
                    <a:p>
                      <a:pPr algn="ctr">
                        <a:lnSpc>
                          <a:spcPct val="115000"/>
                        </a:lnSpc>
                        <a:spcAft>
                          <a:spcPts val="0"/>
                        </a:spcAft>
                      </a:pPr>
                      <a:r>
                        <a:rPr lang="es-EC" sz="2000" dirty="0">
                          <a:solidFill>
                            <a:srgbClr val="000000"/>
                          </a:solidFill>
                          <a:latin typeface="Arial"/>
                          <a:ea typeface="Times New Roman"/>
                        </a:rPr>
                        <a:t>Compresión paralela</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a:solidFill>
                            <a:srgbClr val="000000"/>
                          </a:solidFill>
                          <a:latin typeface="Arial"/>
                          <a:ea typeface="Times New Roman"/>
                        </a:rPr>
                        <a:t>4-5</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dirty="0">
                          <a:solidFill>
                            <a:srgbClr val="000000"/>
                          </a:solidFill>
                          <a:latin typeface="Arial"/>
                          <a:ea typeface="Times New Roman"/>
                        </a:rPr>
                        <a:t>Compresión perpendicular</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a:solidFill>
                            <a:srgbClr val="000000"/>
                          </a:solidFill>
                          <a:latin typeface="Arial"/>
                          <a:ea typeface="Times New Roman"/>
                        </a:rPr>
                        <a:t>4</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dirty="0">
                          <a:solidFill>
                            <a:srgbClr val="000000"/>
                          </a:solidFill>
                          <a:latin typeface="Arial"/>
                          <a:ea typeface="Times New Roman"/>
                        </a:rPr>
                        <a:t>Tracción paralela</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a:solidFill>
                            <a:srgbClr val="000000"/>
                          </a:solidFill>
                          <a:latin typeface="Arial"/>
                          <a:ea typeface="Times New Roman"/>
                        </a:rPr>
                        <a:t>3</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a:solidFill>
                            <a:srgbClr val="000000"/>
                          </a:solidFill>
                          <a:latin typeface="Arial"/>
                          <a:ea typeface="Times New Roman"/>
                        </a:rPr>
                        <a:t>Tracción perpendicular</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3</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a:solidFill>
                            <a:srgbClr val="000000"/>
                          </a:solidFill>
                          <a:latin typeface="Arial"/>
                          <a:ea typeface="Times New Roman"/>
                        </a:rPr>
                        <a:t>Corte</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3</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a:solidFill>
                            <a:srgbClr val="000000"/>
                          </a:solidFill>
                          <a:latin typeface="Arial"/>
                          <a:ea typeface="Times New Roman"/>
                        </a:rPr>
                        <a:t>Flexión</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4</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a:solidFill>
                            <a:srgbClr val="000000"/>
                          </a:solidFill>
                          <a:latin typeface="Arial"/>
                          <a:ea typeface="Times New Roman"/>
                        </a:rPr>
                        <a:t>Modulo elasticidad</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2</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8595">
                <a:tc>
                  <a:txBody>
                    <a:bodyPr/>
                    <a:lstStyle/>
                    <a:p>
                      <a:pPr algn="ctr">
                        <a:lnSpc>
                          <a:spcPct val="115000"/>
                        </a:lnSpc>
                        <a:spcAft>
                          <a:spcPts val="0"/>
                        </a:spcAft>
                      </a:pPr>
                      <a:r>
                        <a:rPr lang="es-EC" sz="2000">
                          <a:solidFill>
                            <a:srgbClr val="000000"/>
                          </a:solidFill>
                          <a:latin typeface="Arial"/>
                          <a:ea typeface="Times New Roman"/>
                        </a:rPr>
                        <a:t>Extracción de clavos</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3</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8120">
                <a:tc>
                  <a:txBody>
                    <a:bodyPr/>
                    <a:lstStyle/>
                    <a:p>
                      <a:pPr algn="ctr">
                        <a:lnSpc>
                          <a:spcPct val="115000"/>
                        </a:lnSpc>
                        <a:spcAft>
                          <a:spcPts val="0"/>
                        </a:spcAft>
                      </a:pPr>
                      <a:r>
                        <a:rPr lang="es-EC" sz="2000">
                          <a:solidFill>
                            <a:srgbClr val="000000"/>
                          </a:solidFill>
                          <a:latin typeface="Arial"/>
                          <a:ea typeface="Times New Roman"/>
                        </a:rPr>
                        <a:t>Cizalle</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2000" dirty="0">
                          <a:solidFill>
                            <a:srgbClr val="000000"/>
                          </a:solidFill>
                          <a:latin typeface="Arial"/>
                          <a:ea typeface="Times New Roman"/>
                        </a:rPr>
                        <a:t>1.6</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C" dirty="0" smtClean="0"/>
              <a:t>3.4.2) Agrupación estructural</a:t>
            </a:r>
            <a:endParaRPr lang="es-EC" dirty="0"/>
          </a:p>
        </p:txBody>
      </p:sp>
      <p:graphicFrame>
        <p:nvGraphicFramePr>
          <p:cNvPr id="8" name="7 Tabla"/>
          <p:cNvGraphicFramePr>
            <a:graphicFrameLocks noGrp="1"/>
          </p:cNvGraphicFramePr>
          <p:nvPr/>
        </p:nvGraphicFramePr>
        <p:xfrm>
          <a:off x="611560" y="1390616"/>
          <a:ext cx="7992887" cy="4486656"/>
        </p:xfrm>
        <a:graphic>
          <a:graphicData uri="http://schemas.openxmlformats.org/drawingml/2006/table">
            <a:tbl>
              <a:tblPr/>
              <a:tblGrid>
                <a:gridCol w="1496334"/>
                <a:gridCol w="1969303"/>
                <a:gridCol w="3219357"/>
                <a:gridCol w="1307893"/>
              </a:tblGrid>
              <a:tr h="212725">
                <a:tc>
                  <a:txBody>
                    <a:bodyPr/>
                    <a:lstStyle/>
                    <a:p>
                      <a:pPr algn="ctr">
                        <a:lnSpc>
                          <a:spcPct val="115000"/>
                        </a:lnSpc>
                        <a:spcAft>
                          <a:spcPts val="0"/>
                        </a:spcAft>
                      </a:pPr>
                      <a:r>
                        <a:rPr lang="es-EC" sz="1600" b="1" dirty="0">
                          <a:solidFill>
                            <a:srgbClr val="000000"/>
                          </a:solidFill>
                          <a:latin typeface="Arial"/>
                          <a:ea typeface="Times New Roman"/>
                        </a:rPr>
                        <a:t>Densidad</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ctr">
                        <a:lnSpc>
                          <a:spcPct val="115000"/>
                        </a:lnSpc>
                        <a:spcAft>
                          <a:spcPts val="0"/>
                        </a:spcAft>
                      </a:pPr>
                      <a:r>
                        <a:rPr lang="es-EC" sz="1600" b="1">
                          <a:solidFill>
                            <a:srgbClr val="000000"/>
                          </a:solidFill>
                          <a:latin typeface="Arial"/>
                          <a:ea typeface="Times New Roman"/>
                        </a:rPr>
                        <a:t>Nombre </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rowSpan="2">
                  <a:txBody>
                    <a:bodyPr/>
                    <a:lstStyle/>
                    <a:p>
                      <a:pPr algn="ctr">
                        <a:lnSpc>
                          <a:spcPct val="115000"/>
                        </a:lnSpc>
                        <a:spcAft>
                          <a:spcPts val="0"/>
                        </a:spcAft>
                      </a:pPr>
                      <a:r>
                        <a:rPr lang="es-EC" sz="1600" b="1">
                          <a:solidFill>
                            <a:srgbClr val="000000"/>
                          </a:solidFill>
                          <a:latin typeface="Arial"/>
                          <a:ea typeface="Times New Roman"/>
                        </a:rPr>
                        <a:t>Nombre científico</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600" b="1">
                          <a:solidFill>
                            <a:srgbClr val="000000"/>
                          </a:solidFill>
                          <a:latin typeface="Arial"/>
                          <a:ea typeface="Times New Roman"/>
                        </a:rPr>
                        <a:t>Grupo </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r>
              <a:tr h="212725">
                <a:tc>
                  <a:txBody>
                    <a:bodyPr/>
                    <a:lstStyle/>
                    <a:p>
                      <a:pPr algn="ctr">
                        <a:lnSpc>
                          <a:spcPct val="115000"/>
                        </a:lnSpc>
                        <a:spcAft>
                          <a:spcPts val="0"/>
                        </a:spcAft>
                      </a:pPr>
                      <a:r>
                        <a:rPr lang="es-EC" sz="1600" b="1" dirty="0">
                          <a:solidFill>
                            <a:srgbClr val="000000"/>
                          </a:solidFill>
                          <a:latin typeface="Arial"/>
                          <a:ea typeface="Times New Roman"/>
                        </a:rPr>
                        <a:t>T/m³</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600" b="1">
                          <a:solidFill>
                            <a:srgbClr val="000000"/>
                          </a:solidFill>
                          <a:latin typeface="Arial"/>
                          <a:ea typeface="Times New Roman"/>
                        </a:rPr>
                        <a:t>común</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c vMerge="1">
                  <a:txBody>
                    <a:bodyPr/>
                    <a:lstStyle/>
                    <a:p>
                      <a:endParaRPr lang="es-EC"/>
                    </a:p>
                  </a:txBody>
                  <a:tcPr/>
                </a:tc>
                <a:tc>
                  <a:txBody>
                    <a:bodyPr/>
                    <a:lstStyle/>
                    <a:p>
                      <a:pPr algn="ctr">
                        <a:lnSpc>
                          <a:spcPct val="115000"/>
                        </a:lnSpc>
                        <a:spcAft>
                          <a:spcPts val="0"/>
                        </a:spcAft>
                      </a:pPr>
                      <a:r>
                        <a:rPr lang="es-EC" sz="1600" b="1">
                          <a:solidFill>
                            <a:srgbClr val="000000"/>
                          </a:solidFill>
                          <a:latin typeface="Arial"/>
                          <a:ea typeface="Times New Roman"/>
                        </a:rPr>
                        <a:t>estructural</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r>
              <a:tr h="193040">
                <a:tc>
                  <a:txBody>
                    <a:bodyPr/>
                    <a:lstStyle/>
                    <a:p>
                      <a:pPr algn="ctr">
                        <a:lnSpc>
                          <a:spcPct val="115000"/>
                        </a:lnSpc>
                        <a:spcAft>
                          <a:spcPts val="0"/>
                        </a:spcAft>
                      </a:pPr>
                      <a:r>
                        <a:rPr lang="es-EC" sz="1600">
                          <a:solidFill>
                            <a:srgbClr val="000000"/>
                          </a:solidFill>
                          <a:latin typeface="Arial"/>
                          <a:ea typeface="Times New Roman"/>
                        </a:rPr>
                        <a:t>0.99</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Chanul</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Humiriastrum procerum</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a:lnSpc>
                          <a:spcPct val="115000"/>
                        </a:lnSpc>
                        <a:spcAft>
                          <a:spcPts val="0"/>
                        </a:spcAft>
                      </a:pPr>
                      <a:r>
                        <a:rPr lang="es-EC" sz="1600">
                          <a:solidFill>
                            <a:srgbClr val="000000"/>
                          </a:solidFill>
                          <a:latin typeface="Arial"/>
                          <a:ea typeface="Times New Roman"/>
                        </a:rPr>
                        <a:t>A</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3040">
                <a:tc>
                  <a:txBody>
                    <a:bodyPr/>
                    <a:lstStyle/>
                    <a:p>
                      <a:pPr algn="ctr">
                        <a:lnSpc>
                          <a:spcPct val="115000"/>
                        </a:lnSpc>
                        <a:spcAft>
                          <a:spcPts val="0"/>
                        </a:spcAft>
                      </a:pPr>
                      <a:r>
                        <a:rPr lang="es-EC" sz="1600">
                          <a:solidFill>
                            <a:srgbClr val="000000"/>
                          </a:solidFill>
                          <a:latin typeface="Arial"/>
                          <a:ea typeface="Times New Roman"/>
                        </a:rPr>
                        <a:t>0.87</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Guayacán Pechiche</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Minquartia guianensis</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C"/>
                    </a:p>
                  </a:txBody>
                  <a:tcPr/>
                </a:tc>
              </a:tr>
              <a:tr h="193040">
                <a:tc>
                  <a:txBody>
                    <a:bodyPr/>
                    <a:lstStyle/>
                    <a:p>
                      <a:pPr algn="ctr">
                        <a:lnSpc>
                          <a:spcPct val="115000"/>
                        </a:lnSpc>
                        <a:spcAft>
                          <a:spcPts val="0"/>
                        </a:spcAft>
                      </a:pPr>
                      <a:r>
                        <a:rPr lang="es-EC" sz="1600">
                          <a:solidFill>
                            <a:srgbClr val="000000"/>
                          </a:solidFill>
                          <a:latin typeface="Arial"/>
                          <a:ea typeface="Times New Roman"/>
                        </a:rPr>
                        <a:t>0.70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Bambú gigante</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S" sz="1600">
                          <a:solidFill>
                            <a:srgbClr val="000000"/>
                          </a:solidFill>
                          <a:latin typeface="Arial"/>
                          <a:ea typeface="Times New Roman"/>
                        </a:rPr>
                        <a:t>Dendrocalamus Asper</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C"/>
                    </a:p>
                  </a:txBody>
                  <a:tcPr/>
                </a:tc>
              </a:tr>
              <a:tr h="203200">
                <a:tc>
                  <a:txBody>
                    <a:bodyPr/>
                    <a:lstStyle/>
                    <a:p>
                      <a:pPr algn="ctr">
                        <a:lnSpc>
                          <a:spcPct val="115000"/>
                        </a:lnSpc>
                        <a:spcAft>
                          <a:spcPts val="0"/>
                        </a:spcAft>
                      </a:pPr>
                      <a:r>
                        <a:rPr lang="es-EC" sz="1600">
                          <a:solidFill>
                            <a:srgbClr val="000000"/>
                          </a:solidFill>
                          <a:latin typeface="Arial"/>
                          <a:ea typeface="Times New Roman"/>
                        </a:rPr>
                        <a:t>0.70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Caña Guadua</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Guadua angustifolia Kunth</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r h="193040">
                <a:tc>
                  <a:txBody>
                    <a:bodyPr/>
                    <a:lstStyle/>
                    <a:p>
                      <a:pPr algn="ctr">
                        <a:lnSpc>
                          <a:spcPct val="115000"/>
                        </a:lnSpc>
                        <a:spcAft>
                          <a:spcPts val="0"/>
                        </a:spcAft>
                      </a:pPr>
                      <a:r>
                        <a:rPr lang="es-EC" sz="1600">
                          <a:solidFill>
                            <a:srgbClr val="000000"/>
                          </a:solidFill>
                          <a:latin typeface="Arial"/>
                          <a:ea typeface="Times New Roman"/>
                        </a:rPr>
                        <a:t>0.87</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Moral fino</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Chlorophora tinctora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a:lnSpc>
                          <a:spcPct val="115000"/>
                        </a:lnSpc>
                        <a:spcAft>
                          <a:spcPts val="0"/>
                        </a:spcAft>
                      </a:pPr>
                      <a:r>
                        <a:rPr lang="es-EC" sz="1600">
                          <a:solidFill>
                            <a:srgbClr val="000000"/>
                          </a:solidFill>
                          <a:latin typeface="Arial"/>
                          <a:ea typeface="Times New Roman"/>
                        </a:rPr>
                        <a:t>B</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3040">
                <a:tc>
                  <a:txBody>
                    <a:bodyPr/>
                    <a:lstStyle/>
                    <a:p>
                      <a:pPr algn="ctr">
                        <a:lnSpc>
                          <a:spcPct val="115000"/>
                        </a:lnSpc>
                        <a:spcAft>
                          <a:spcPts val="0"/>
                        </a:spcAft>
                      </a:pPr>
                      <a:r>
                        <a:rPr lang="es-EC" sz="1600">
                          <a:solidFill>
                            <a:srgbClr val="000000"/>
                          </a:solidFill>
                          <a:latin typeface="Arial"/>
                          <a:ea typeface="Times New Roman"/>
                        </a:rPr>
                        <a:t>0.85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Caoba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err="1">
                          <a:solidFill>
                            <a:srgbClr val="000000"/>
                          </a:solidFill>
                          <a:latin typeface="Arial"/>
                          <a:ea typeface="Times New Roman"/>
                        </a:rPr>
                        <a:t>Swietenia</a:t>
                      </a:r>
                      <a:r>
                        <a:rPr lang="es-EC" sz="1600" dirty="0">
                          <a:solidFill>
                            <a:srgbClr val="000000"/>
                          </a:solidFill>
                          <a:latin typeface="Arial"/>
                          <a:ea typeface="Times New Roman"/>
                        </a:rPr>
                        <a:t> </a:t>
                      </a:r>
                      <a:r>
                        <a:rPr lang="es-EC" sz="1600" dirty="0" err="1">
                          <a:solidFill>
                            <a:srgbClr val="000000"/>
                          </a:solidFill>
                          <a:latin typeface="Arial"/>
                          <a:ea typeface="Times New Roman"/>
                        </a:rPr>
                        <a:t>macrophylla</a:t>
                      </a:r>
                      <a:r>
                        <a:rPr lang="es-EC" sz="1600" dirty="0">
                          <a:solidFill>
                            <a:srgbClr val="000000"/>
                          </a:solidFill>
                          <a:latin typeface="Arial"/>
                          <a:ea typeface="Times New Roman"/>
                        </a:rPr>
                        <a:t> King</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C"/>
                    </a:p>
                  </a:txBody>
                  <a:tcPr/>
                </a:tc>
              </a:tr>
              <a:tr h="203200">
                <a:tc>
                  <a:txBody>
                    <a:bodyPr/>
                    <a:lstStyle/>
                    <a:p>
                      <a:pPr algn="ctr">
                        <a:lnSpc>
                          <a:spcPct val="115000"/>
                        </a:lnSpc>
                        <a:spcAft>
                          <a:spcPts val="0"/>
                        </a:spcAft>
                      </a:pPr>
                      <a:r>
                        <a:rPr lang="es-EC" sz="1600">
                          <a:solidFill>
                            <a:srgbClr val="000000"/>
                          </a:solidFill>
                          <a:latin typeface="Arial"/>
                          <a:ea typeface="Times New Roman"/>
                        </a:rPr>
                        <a:t>0.67</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Mascarey</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err="1">
                          <a:solidFill>
                            <a:srgbClr val="000000"/>
                          </a:solidFill>
                          <a:latin typeface="Arial"/>
                          <a:ea typeface="Times New Roman"/>
                        </a:rPr>
                        <a:t>Hieronyma</a:t>
                      </a:r>
                      <a:r>
                        <a:rPr lang="es-EC" sz="1600" dirty="0">
                          <a:solidFill>
                            <a:srgbClr val="000000"/>
                          </a:solidFill>
                          <a:latin typeface="Arial"/>
                          <a:ea typeface="Times New Roman"/>
                        </a:rPr>
                        <a:t> </a:t>
                      </a:r>
                      <a:r>
                        <a:rPr lang="es-EC" sz="1600" dirty="0" err="1">
                          <a:solidFill>
                            <a:srgbClr val="000000"/>
                          </a:solidFill>
                          <a:latin typeface="Arial"/>
                          <a:ea typeface="Times New Roman"/>
                        </a:rPr>
                        <a:t>chocoensis</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r h="193040">
                <a:tc>
                  <a:txBody>
                    <a:bodyPr/>
                    <a:lstStyle/>
                    <a:p>
                      <a:pPr algn="ctr">
                        <a:lnSpc>
                          <a:spcPct val="115000"/>
                        </a:lnSpc>
                        <a:spcAft>
                          <a:spcPts val="0"/>
                        </a:spcAft>
                      </a:pPr>
                      <a:r>
                        <a:rPr lang="es-EC" sz="1600">
                          <a:solidFill>
                            <a:srgbClr val="000000"/>
                          </a:solidFill>
                          <a:latin typeface="Arial"/>
                          <a:ea typeface="Times New Roman"/>
                        </a:rPr>
                        <a:t>0.48</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Sande</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dirty="0" err="1">
                          <a:solidFill>
                            <a:srgbClr val="000000"/>
                          </a:solidFill>
                          <a:latin typeface="Arial"/>
                          <a:ea typeface="Times New Roman"/>
                        </a:rPr>
                        <a:t>Brosimum</a:t>
                      </a:r>
                      <a:r>
                        <a:rPr lang="es-EC" sz="1600" dirty="0">
                          <a:solidFill>
                            <a:srgbClr val="000000"/>
                          </a:solidFill>
                          <a:latin typeface="Arial"/>
                          <a:ea typeface="Times New Roman"/>
                        </a:rPr>
                        <a:t> </a:t>
                      </a:r>
                      <a:r>
                        <a:rPr lang="es-EC" sz="1600" dirty="0" err="1">
                          <a:solidFill>
                            <a:srgbClr val="000000"/>
                          </a:solidFill>
                          <a:latin typeface="Arial"/>
                          <a:ea typeface="Times New Roman"/>
                        </a:rPr>
                        <a:t>utile</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a:lnSpc>
                          <a:spcPct val="115000"/>
                        </a:lnSpc>
                        <a:spcAft>
                          <a:spcPts val="0"/>
                        </a:spcAft>
                      </a:pPr>
                      <a:r>
                        <a:rPr lang="es-EC" sz="1600">
                          <a:solidFill>
                            <a:srgbClr val="000000"/>
                          </a:solidFill>
                          <a:latin typeface="Arial"/>
                          <a:ea typeface="Times New Roman"/>
                        </a:rPr>
                        <a:t>C</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3040">
                <a:tc>
                  <a:txBody>
                    <a:bodyPr/>
                    <a:lstStyle/>
                    <a:p>
                      <a:pPr algn="ctr">
                        <a:lnSpc>
                          <a:spcPct val="115000"/>
                        </a:lnSpc>
                        <a:spcAft>
                          <a:spcPts val="0"/>
                        </a:spcAft>
                      </a:pPr>
                      <a:r>
                        <a:rPr lang="es-EC" sz="1600">
                          <a:solidFill>
                            <a:srgbClr val="000000"/>
                          </a:solidFill>
                          <a:latin typeface="Arial"/>
                          <a:ea typeface="Times New Roman"/>
                        </a:rPr>
                        <a:t>0.76</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Fernansánchez</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err="1">
                          <a:solidFill>
                            <a:srgbClr val="000000"/>
                          </a:solidFill>
                          <a:latin typeface="Arial"/>
                          <a:ea typeface="Times New Roman"/>
                        </a:rPr>
                        <a:t>Triplaris</a:t>
                      </a:r>
                      <a:r>
                        <a:rPr lang="es-EC" sz="1600" dirty="0">
                          <a:solidFill>
                            <a:srgbClr val="000000"/>
                          </a:solidFill>
                          <a:latin typeface="Arial"/>
                          <a:ea typeface="Times New Roman"/>
                        </a:rPr>
                        <a:t> </a:t>
                      </a:r>
                      <a:r>
                        <a:rPr lang="es-EC" sz="1600" dirty="0" err="1">
                          <a:solidFill>
                            <a:srgbClr val="000000"/>
                          </a:solidFill>
                          <a:latin typeface="Arial"/>
                          <a:ea typeface="Times New Roman"/>
                        </a:rPr>
                        <a:t>guayaquilensis</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C"/>
                    </a:p>
                  </a:txBody>
                  <a:tcPr/>
                </a:tc>
              </a:tr>
              <a:tr h="193040">
                <a:tc>
                  <a:txBody>
                    <a:bodyPr/>
                    <a:lstStyle/>
                    <a:p>
                      <a:pPr algn="ctr">
                        <a:lnSpc>
                          <a:spcPct val="115000"/>
                        </a:lnSpc>
                        <a:spcAft>
                          <a:spcPts val="0"/>
                        </a:spcAft>
                      </a:pPr>
                      <a:r>
                        <a:rPr lang="es-EC" sz="1600">
                          <a:solidFill>
                            <a:srgbClr val="000000"/>
                          </a:solidFill>
                          <a:latin typeface="Arial"/>
                          <a:ea typeface="Times New Roman"/>
                        </a:rPr>
                        <a:t>0.51</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Colorado</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err="1">
                          <a:solidFill>
                            <a:srgbClr val="000000"/>
                          </a:solidFill>
                          <a:latin typeface="Arial"/>
                          <a:ea typeface="Times New Roman"/>
                        </a:rPr>
                        <a:t>Erythrina</a:t>
                      </a:r>
                      <a:r>
                        <a:rPr lang="es-EC" sz="1600" dirty="0">
                          <a:solidFill>
                            <a:srgbClr val="000000"/>
                          </a:solidFill>
                          <a:latin typeface="Arial"/>
                          <a:ea typeface="Times New Roman"/>
                        </a:rPr>
                        <a:t> </a:t>
                      </a:r>
                      <a:r>
                        <a:rPr lang="es-EC" sz="1600" dirty="0" err="1">
                          <a:solidFill>
                            <a:srgbClr val="000000"/>
                          </a:solidFill>
                          <a:latin typeface="Arial"/>
                          <a:ea typeface="Times New Roman"/>
                        </a:rPr>
                        <a:t>Smithiana</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C"/>
                    </a:p>
                  </a:txBody>
                  <a:tcPr/>
                </a:tc>
              </a:tr>
              <a:tr h="203200">
                <a:tc>
                  <a:txBody>
                    <a:bodyPr/>
                    <a:lstStyle/>
                    <a:p>
                      <a:pPr algn="ctr">
                        <a:lnSpc>
                          <a:spcPct val="115000"/>
                        </a:lnSpc>
                        <a:spcAft>
                          <a:spcPts val="0"/>
                        </a:spcAft>
                      </a:pPr>
                      <a:r>
                        <a:rPr lang="es-EC" sz="1600">
                          <a:solidFill>
                            <a:srgbClr val="000000"/>
                          </a:solidFill>
                          <a:latin typeface="Arial"/>
                          <a:ea typeface="Times New Roman"/>
                        </a:rPr>
                        <a:t>0.81</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Eucalipto Glóbulos</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Eucalipto Glóbulos</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r h="193040">
                <a:tc>
                  <a:txBody>
                    <a:bodyPr/>
                    <a:lstStyle/>
                    <a:p>
                      <a:pPr algn="ctr">
                        <a:lnSpc>
                          <a:spcPct val="115000"/>
                        </a:lnSpc>
                        <a:spcAft>
                          <a:spcPts val="0"/>
                        </a:spcAft>
                      </a:pPr>
                      <a:r>
                        <a:rPr lang="es-EC" sz="1600">
                          <a:solidFill>
                            <a:srgbClr val="000000"/>
                          </a:solidFill>
                          <a:latin typeface="Arial"/>
                          <a:ea typeface="Times New Roman"/>
                        </a:rPr>
                        <a:t>0.68</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Seique</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Cedrelinga catenaeformis Ducke</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3">
                  <a:txBody>
                    <a:bodyPr/>
                    <a:lstStyle/>
                    <a:p>
                      <a:pPr algn="ctr">
                        <a:lnSpc>
                          <a:spcPct val="115000"/>
                        </a:lnSpc>
                        <a:spcAft>
                          <a:spcPts val="0"/>
                        </a:spcAft>
                      </a:pPr>
                      <a:r>
                        <a:rPr lang="es-EC" sz="1600" dirty="0">
                          <a:solidFill>
                            <a:srgbClr val="000000"/>
                          </a:solidFill>
                          <a:latin typeface="Arial"/>
                          <a:ea typeface="Times New Roman"/>
                        </a:rPr>
                        <a:t>D</a:t>
                      </a:r>
                      <a:endParaRPr lang="es-EC"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3040">
                <a:tc>
                  <a:txBody>
                    <a:bodyPr/>
                    <a:lstStyle/>
                    <a:p>
                      <a:pPr algn="ctr">
                        <a:lnSpc>
                          <a:spcPct val="115000"/>
                        </a:lnSpc>
                        <a:spcAft>
                          <a:spcPts val="0"/>
                        </a:spcAft>
                      </a:pPr>
                      <a:r>
                        <a:rPr lang="es-EC" sz="1600">
                          <a:solidFill>
                            <a:srgbClr val="000000"/>
                          </a:solidFill>
                          <a:latin typeface="Arial"/>
                          <a:ea typeface="Times New Roman"/>
                        </a:rPr>
                        <a:t>0.83</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Pituca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err="1">
                          <a:solidFill>
                            <a:srgbClr val="000000"/>
                          </a:solidFill>
                          <a:latin typeface="Arial"/>
                          <a:ea typeface="Times New Roman"/>
                        </a:rPr>
                        <a:t>Clarisia</a:t>
                      </a:r>
                      <a:r>
                        <a:rPr lang="es-EC" sz="1600" dirty="0">
                          <a:solidFill>
                            <a:srgbClr val="000000"/>
                          </a:solidFill>
                          <a:latin typeface="Arial"/>
                          <a:ea typeface="Times New Roman"/>
                        </a:rPr>
                        <a:t> </a:t>
                      </a:r>
                      <a:r>
                        <a:rPr lang="es-EC" sz="1600" dirty="0" err="1">
                          <a:solidFill>
                            <a:srgbClr val="000000"/>
                          </a:solidFill>
                          <a:latin typeface="Arial"/>
                          <a:ea typeface="Times New Roman"/>
                        </a:rPr>
                        <a:t>racemosa</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EC"/>
                    </a:p>
                  </a:txBody>
                  <a:tcPr/>
                </a:tc>
              </a:tr>
              <a:tr h="203200">
                <a:tc>
                  <a:txBody>
                    <a:bodyPr/>
                    <a:lstStyle/>
                    <a:p>
                      <a:pPr algn="ctr">
                        <a:lnSpc>
                          <a:spcPct val="115000"/>
                        </a:lnSpc>
                        <a:spcAft>
                          <a:spcPts val="0"/>
                        </a:spcAft>
                      </a:pPr>
                      <a:r>
                        <a:rPr lang="es-EC" sz="1600">
                          <a:solidFill>
                            <a:srgbClr val="000000"/>
                          </a:solidFill>
                          <a:latin typeface="Arial"/>
                          <a:ea typeface="Times New Roman"/>
                        </a:rPr>
                        <a:t>0.59</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Eucalipto Grandis</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Eucalipto Grandis</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r>
            </a:tbl>
          </a:graphicData>
        </a:graphic>
      </p:graphicFrame>
      <p:sp>
        <p:nvSpPr>
          <p:cNvPr id="9" name="8 Rectángulo"/>
          <p:cNvSpPr/>
          <p:nvPr/>
        </p:nvSpPr>
        <p:spPr>
          <a:xfrm>
            <a:off x="2627784" y="6021288"/>
            <a:ext cx="4572000" cy="276999"/>
          </a:xfrm>
          <a:prstGeom prst="rect">
            <a:avLst/>
          </a:prstGeom>
        </p:spPr>
        <p:txBody>
          <a:bodyPr>
            <a:spAutoFit/>
          </a:bodyPr>
          <a:lstStyle/>
          <a:p>
            <a:pPr fontAlgn="base">
              <a:spcBef>
                <a:spcPct val="0"/>
              </a:spcBef>
              <a:spcAft>
                <a:spcPct val="0"/>
              </a:spcAft>
            </a:pPr>
            <a:r>
              <a:rPr lang="es-EC" sz="1200" b="1" i="1" dirty="0">
                <a:solidFill>
                  <a:prstClr val="black"/>
                </a:solidFill>
                <a:latin typeface="Arial" charset="0"/>
              </a:rPr>
              <a:t>Grupo de especies estructurales de maderas Tesis</a:t>
            </a:r>
            <a:endParaRPr lang="es-EC" sz="1200" dirty="0">
              <a:solidFill>
                <a:prstClr val="black"/>
              </a:solidFill>
              <a:latin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411760" y="1268760"/>
          <a:ext cx="4680520" cy="3855720"/>
        </p:xfrm>
        <a:graphic>
          <a:graphicData uri="http://schemas.openxmlformats.org/drawingml/2006/table">
            <a:tbl>
              <a:tblPr/>
              <a:tblGrid>
                <a:gridCol w="2340260"/>
                <a:gridCol w="2340260"/>
              </a:tblGrid>
              <a:tr h="202565">
                <a:tc>
                  <a:txBody>
                    <a:bodyPr/>
                    <a:lstStyle/>
                    <a:p>
                      <a:pPr algn="ctr">
                        <a:lnSpc>
                          <a:spcPct val="115000"/>
                        </a:lnSpc>
                        <a:spcAft>
                          <a:spcPts val="0"/>
                        </a:spcAft>
                      </a:pPr>
                      <a:r>
                        <a:rPr lang="es-EC" sz="2000" b="1" dirty="0">
                          <a:solidFill>
                            <a:srgbClr val="000000"/>
                          </a:solidFill>
                          <a:latin typeface="Arial"/>
                          <a:ea typeface="Times New Roman"/>
                        </a:rPr>
                        <a:t>Grupo</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2000" b="1">
                          <a:solidFill>
                            <a:srgbClr val="000000"/>
                          </a:solidFill>
                          <a:latin typeface="Arial"/>
                          <a:ea typeface="Times New Roman"/>
                        </a:rPr>
                        <a:t>Nombre común</a:t>
                      </a:r>
                      <a:endParaRPr lang="es-EC" sz="20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192405">
                <a:tc rowSpan="2">
                  <a:txBody>
                    <a:bodyPr/>
                    <a:lstStyle/>
                    <a:p>
                      <a:pPr algn="ctr">
                        <a:lnSpc>
                          <a:spcPct val="115000"/>
                        </a:lnSpc>
                        <a:spcAft>
                          <a:spcPts val="0"/>
                        </a:spcAft>
                      </a:pPr>
                      <a:r>
                        <a:rPr lang="es-EC" sz="2000" dirty="0">
                          <a:solidFill>
                            <a:srgbClr val="000000"/>
                          </a:solidFill>
                          <a:latin typeface="Arial"/>
                          <a:ea typeface="Times New Roman"/>
                        </a:rPr>
                        <a:t>A</a:t>
                      </a:r>
                      <a:endParaRPr lang="es-EC" sz="20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2000" dirty="0">
                          <a:solidFill>
                            <a:srgbClr val="000000"/>
                          </a:solidFill>
                          <a:latin typeface="Arial"/>
                          <a:ea typeface="Times New Roman"/>
                        </a:rPr>
                        <a:t>Caimitillo</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2405">
                <a:tc vMerge="1">
                  <a:txBody>
                    <a:bodyPr/>
                    <a:lstStyle/>
                    <a:p>
                      <a:endParaRPr lang="es-EC"/>
                    </a:p>
                  </a:txBody>
                  <a:tcPr/>
                </a:tc>
                <a:tc>
                  <a:txBody>
                    <a:bodyPr/>
                    <a:lstStyle/>
                    <a:p>
                      <a:pPr>
                        <a:lnSpc>
                          <a:spcPct val="115000"/>
                        </a:lnSpc>
                        <a:spcAft>
                          <a:spcPts val="0"/>
                        </a:spcAft>
                      </a:pPr>
                      <a:r>
                        <a:rPr lang="es-EC" sz="2000" dirty="0">
                          <a:solidFill>
                            <a:srgbClr val="000000"/>
                          </a:solidFill>
                          <a:latin typeface="Arial"/>
                          <a:ea typeface="Times New Roman"/>
                        </a:rPr>
                        <a:t>Guayacán Pechice </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2405">
                <a:tc rowSpan="5">
                  <a:txBody>
                    <a:bodyPr/>
                    <a:lstStyle/>
                    <a:p>
                      <a:pPr algn="ctr">
                        <a:lnSpc>
                          <a:spcPct val="115000"/>
                        </a:lnSpc>
                        <a:spcAft>
                          <a:spcPts val="0"/>
                        </a:spcAft>
                      </a:pPr>
                      <a:r>
                        <a:rPr lang="es-EC" sz="2000">
                          <a:solidFill>
                            <a:srgbClr val="000000"/>
                          </a:solidFill>
                          <a:latin typeface="Arial"/>
                          <a:ea typeface="Times New Roman"/>
                        </a:rPr>
                        <a:t>B</a:t>
                      </a:r>
                      <a:endParaRPr lang="es-EC" sz="20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2000" dirty="0">
                          <a:solidFill>
                            <a:srgbClr val="000000"/>
                          </a:solidFill>
                          <a:latin typeface="Arial"/>
                          <a:ea typeface="Times New Roman"/>
                        </a:rPr>
                        <a:t>Chanul</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2405">
                <a:tc vMerge="1">
                  <a:txBody>
                    <a:bodyPr/>
                    <a:lstStyle/>
                    <a:p>
                      <a:endParaRPr lang="es-EC"/>
                    </a:p>
                  </a:txBody>
                  <a:tcPr/>
                </a:tc>
                <a:tc>
                  <a:txBody>
                    <a:bodyPr/>
                    <a:lstStyle/>
                    <a:p>
                      <a:pPr>
                        <a:lnSpc>
                          <a:spcPct val="115000"/>
                        </a:lnSpc>
                        <a:spcAft>
                          <a:spcPts val="0"/>
                        </a:spcAft>
                      </a:pPr>
                      <a:r>
                        <a:rPr lang="es-EC" sz="2000" dirty="0">
                          <a:solidFill>
                            <a:srgbClr val="000000"/>
                          </a:solidFill>
                          <a:latin typeface="Arial"/>
                          <a:ea typeface="Times New Roman"/>
                        </a:rPr>
                        <a:t>Moral fino</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2405">
                <a:tc vMerge="1">
                  <a:txBody>
                    <a:bodyPr/>
                    <a:lstStyle/>
                    <a:p>
                      <a:endParaRPr lang="es-EC"/>
                    </a:p>
                  </a:txBody>
                  <a:tcPr/>
                </a:tc>
                <a:tc>
                  <a:txBody>
                    <a:bodyPr/>
                    <a:lstStyle/>
                    <a:p>
                      <a:pPr>
                        <a:lnSpc>
                          <a:spcPct val="115000"/>
                        </a:lnSpc>
                        <a:spcAft>
                          <a:spcPts val="0"/>
                        </a:spcAft>
                      </a:pPr>
                      <a:r>
                        <a:rPr lang="es-EC" sz="2000" dirty="0">
                          <a:solidFill>
                            <a:srgbClr val="000000"/>
                          </a:solidFill>
                          <a:latin typeface="Arial"/>
                          <a:ea typeface="Times New Roman"/>
                        </a:rPr>
                        <a:t>Pituca</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2405">
                <a:tc vMerge="1">
                  <a:txBody>
                    <a:bodyPr/>
                    <a:lstStyle/>
                    <a:p>
                      <a:endParaRPr lang="es-EC"/>
                    </a:p>
                  </a:txBody>
                  <a:tcPr/>
                </a:tc>
                <a:tc>
                  <a:txBody>
                    <a:bodyPr/>
                    <a:lstStyle/>
                    <a:p>
                      <a:pPr>
                        <a:lnSpc>
                          <a:spcPct val="115000"/>
                        </a:lnSpc>
                        <a:spcAft>
                          <a:spcPts val="0"/>
                        </a:spcAft>
                      </a:pPr>
                      <a:r>
                        <a:rPr lang="es-EC" sz="2000" dirty="0">
                          <a:solidFill>
                            <a:srgbClr val="000000"/>
                          </a:solidFill>
                          <a:latin typeface="Arial"/>
                          <a:ea typeface="Times New Roman"/>
                        </a:rPr>
                        <a:t>Eucalipto</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2405">
                <a:tc vMerge="1">
                  <a:txBody>
                    <a:bodyPr/>
                    <a:lstStyle/>
                    <a:p>
                      <a:endParaRPr lang="es-EC"/>
                    </a:p>
                  </a:txBody>
                  <a:tcPr/>
                </a:tc>
                <a:tc>
                  <a:txBody>
                    <a:bodyPr/>
                    <a:lstStyle/>
                    <a:p>
                      <a:pPr>
                        <a:lnSpc>
                          <a:spcPct val="115000"/>
                        </a:lnSpc>
                        <a:spcAft>
                          <a:spcPts val="0"/>
                        </a:spcAft>
                      </a:pPr>
                      <a:r>
                        <a:rPr lang="es-EC" sz="2000" dirty="0">
                          <a:solidFill>
                            <a:srgbClr val="000000"/>
                          </a:solidFill>
                          <a:latin typeface="Arial"/>
                          <a:ea typeface="Times New Roman"/>
                        </a:rPr>
                        <a:t>Colorado</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2405">
                <a:tc rowSpan="3">
                  <a:txBody>
                    <a:bodyPr/>
                    <a:lstStyle/>
                    <a:p>
                      <a:pPr algn="ctr">
                        <a:lnSpc>
                          <a:spcPct val="115000"/>
                        </a:lnSpc>
                        <a:spcAft>
                          <a:spcPts val="0"/>
                        </a:spcAft>
                      </a:pPr>
                      <a:r>
                        <a:rPr lang="es-EC" sz="2000">
                          <a:solidFill>
                            <a:srgbClr val="000000"/>
                          </a:solidFill>
                          <a:latin typeface="Arial"/>
                          <a:ea typeface="Times New Roman"/>
                        </a:rPr>
                        <a:t>C</a:t>
                      </a:r>
                      <a:endParaRPr lang="es-EC" sz="20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2000" dirty="0">
                          <a:solidFill>
                            <a:srgbClr val="000000"/>
                          </a:solidFill>
                          <a:latin typeface="Arial"/>
                          <a:ea typeface="Times New Roman"/>
                        </a:rPr>
                        <a:t>Fernansánchez</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2405">
                <a:tc vMerge="1">
                  <a:txBody>
                    <a:bodyPr/>
                    <a:lstStyle/>
                    <a:p>
                      <a:endParaRPr lang="es-EC"/>
                    </a:p>
                  </a:txBody>
                  <a:tcPr/>
                </a:tc>
                <a:tc>
                  <a:txBody>
                    <a:bodyPr/>
                    <a:lstStyle/>
                    <a:p>
                      <a:pPr>
                        <a:lnSpc>
                          <a:spcPct val="115000"/>
                        </a:lnSpc>
                        <a:spcAft>
                          <a:spcPts val="0"/>
                        </a:spcAft>
                      </a:pPr>
                      <a:r>
                        <a:rPr lang="es-EC" sz="2000" dirty="0">
                          <a:solidFill>
                            <a:srgbClr val="000000"/>
                          </a:solidFill>
                          <a:latin typeface="Arial"/>
                          <a:ea typeface="Times New Roman"/>
                        </a:rPr>
                        <a:t>Mascarey</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2565">
                <a:tc vMerge="1">
                  <a:txBody>
                    <a:bodyPr/>
                    <a:lstStyle/>
                    <a:p>
                      <a:endParaRPr lang="es-EC"/>
                    </a:p>
                  </a:txBody>
                  <a:tcPr/>
                </a:tc>
                <a:tc>
                  <a:txBody>
                    <a:bodyPr/>
                    <a:lstStyle/>
                    <a:p>
                      <a:pPr>
                        <a:lnSpc>
                          <a:spcPct val="115000"/>
                        </a:lnSpc>
                        <a:spcAft>
                          <a:spcPts val="0"/>
                        </a:spcAft>
                      </a:pPr>
                      <a:r>
                        <a:rPr lang="es-EC" sz="2000" dirty="0">
                          <a:solidFill>
                            <a:srgbClr val="000000"/>
                          </a:solidFill>
                          <a:latin typeface="Arial"/>
                          <a:ea typeface="Times New Roman"/>
                        </a:rPr>
                        <a:t>Sande</a:t>
                      </a:r>
                      <a:endParaRPr lang="es-EC" sz="20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6 Rectángulo"/>
          <p:cNvSpPr/>
          <p:nvPr/>
        </p:nvSpPr>
        <p:spPr>
          <a:xfrm>
            <a:off x="2483768" y="5517232"/>
            <a:ext cx="4572000" cy="276999"/>
          </a:xfrm>
          <a:prstGeom prst="rect">
            <a:avLst/>
          </a:prstGeom>
        </p:spPr>
        <p:txBody>
          <a:bodyPr>
            <a:spAutoFit/>
          </a:bodyPr>
          <a:lstStyle/>
          <a:p>
            <a:pPr fontAlgn="base">
              <a:spcBef>
                <a:spcPct val="0"/>
              </a:spcBef>
              <a:spcAft>
                <a:spcPct val="0"/>
              </a:spcAft>
            </a:pPr>
            <a:r>
              <a:rPr lang="es-EC" sz="1200" b="1" i="1" dirty="0">
                <a:solidFill>
                  <a:prstClr val="black"/>
                </a:solidFill>
                <a:latin typeface="Arial" charset="0"/>
              </a:rPr>
              <a:t>Grupo de especies estructurales de maderas </a:t>
            </a:r>
            <a:r>
              <a:rPr lang="es-EC" sz="1200" b="1" i="1" dirty="0" err="1">
                <a:solidFill>
                  <a:prstClr val="black"/>
                </a:solidFill>
                <a:latin typeface="Arial" charset="0"/>
              </a:rPr>
              <a:t>PATD</a:t>
            </a:r>
            <a:r>
              <a:rPr lang="es-EC" sz="1200" b="1" i="1" dirty="0">
                <a:solidFill>
                  <a:prstClr val="black"/>
                </a:solidFill>
                <a:latin typeface="Arial" charset="0"/>
              </a:rPr>
              <a:t>-REFORT</a:t>
            </a:r>
            <a:endParaRPr lang="es-EC" sz="1200" dirty="0">
              <a:solidFill>
                <a:prstClr val="black"/>
              </a:solidFill>
              <a:latin typeface="Arial"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07504" y="2546208"/>
          <a:ext cx="8820472" cy="1962912"/>
        </p:xfrm>
        <a:graphic>
          <a:graphicData uri="http://schemas.openxmlformats.org/drawingml/2006/table">
            <a:tbl>
              <a:tblPr/>
              <a:tblGrid>
                <a:gridCol w="906920"/>
                <a:gridCol w="892571"/>
                <a:gridCol w="1533538"/>
                <a:gridCol w="892571"/>
                <a:gridCol w="1533538"/>
                <a:gridCol w="634270"/>
                <a:gridCol w="829430"/>
                <a:gridCol w="728980"/>
                <a:gridCol w="868654"/>
              </a:tblGrid>
              <a:tr h="201930">
                <a:tc>
                  <a:txBody>
                    <a:bodyPr/>
                    <a:lstStyle/>
                    <a:p>
                      <a:pPr algn="ctr">
                        <a:lnSpc>
                          <a:spcPct val="115000"/>
                        </a:lnSpc>
                        <a:spcAft>
                          <a:spcPts val="0"/>
                        </a:spcAft>
                      </a:pPr>
                      <a:r>
                        <a:rPr lang="es-EC" sz="1600" b="1" dirty="0">
                          <a:solidFill>
                            <a:srgbClr val="000000"/>
                          </a:solidFill>
                          <a:latin typeface="Arial"/>
                          <a:ea typeface="Times New Roman"/>
                        </a:rPr>
                        <a:t> </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gridSpan="8">
                  <a:txBody>
                    <a:bodyPr/>
                    <a:lstStyle/>
                    <a:p>
                      <a:pPr algn="ctr">
                        <a:lnSpc>
                          <a:spcPct val="115000"/>
                        </a:lnSpc>
                        <a:spcAft>
                          <a:spcPts val="0"/>
                        </a:spcAft>
                      </a:pPr>
                      <a:r>
                        <a:rPr lang="es-EC" sz="1600" b="1" dirty="0">
                          <a:solidFill>
                            <a:srgbClr val="000000"/>
                          </a:solidFill>
                          <a:latin typeface="Arial"/>
                          <a:ea typeface="Times New Roman"/>
                        </a:rPr>
                        <a:t>Esfuerzos admisibles en kg/cm</a:t>
                      </a:r>
                      <a:r>
                        <a:rPr lang="es-EC" sz="1600" dirty="0">
                          <a:solidFill>
                            <a:srgbClr val="000000"/>
                          </a:solidFill>
                          <a:latin typeface="Calibri"/>
                          <a:ea typeface="Times New Roman"/>
                          <a:cs typeface="Arial"/>
                        </a:rPr>
                        <a:t>²</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1930">
                <a:tc>
                  <a:txBody>
                    <a:bodyPr/>
                    <a:lstStyle/>
                    <a:p>
                      <a:pPr algn="ctr">
                        <a:lnSpc>
                          <a:spcPct val="115000"/>
                        </a:lnSpc>
                        <a:spcAft>
                          <a:spcPts val="0"/>
                        </a:spcAft>
                      </a:pPr>
                      <a:r>
                        <a:rPr lang="es-EC" sz="1600" b="1">
                          <a:solidFill>
                            <a:srgbClr val="000000"/>
                          </a:solidFill>
                          <a:latin typeface="Arial"/>
                          <a:ea typeface="Times New Roman"/>
                        </a:rPr>
                        <a:t>Grupo</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7E4BC"/>
                    </a:solidFill>
                  </a:tcPr>
                </a:tc>
                <a:tc gridSpan="2">
                  <a:txBody>
                    <a:bodyPr/>
                    <a:lstStyle/>
                    <a:p>
                      <a:pPr algn="ctr">
                        <a:lnSpc>
                          <a:spcPct val="115000"/>
                        </a:lnSpc>
                        <a:spcAft>
                          <a:spcPts val="0"/>
                        </a:spcAft>
                      </a:pPr>
                      <a:r>
                        <a:rPr lang="es-EC" sz="1600" b="1" dirty="0">
                          <a:solidFill>
                            <a:srgbClr val="000000"/>
                          </a:solidFill>
                          <a:latin typeface="Arial"/>
                          <a:ea typeface="Times New Roman"/>
                        </a:rPr>
                        <a:t>Compresión</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algn="ctr">
                        <a:lnSpc>
                          <a:spcPct val="115000"/>
                        </a:lnSpc>
                        <a:spcAft>
                          <a:spcPts val="0"/>
                        </a:spcAft>
                      </a:pPr>
                      <a:r>
                        <a:rPr lang="es-EC" sz="1600" b="1">
                          <a:solidFill>
                            <a:srgbClr val="000000"/>
                          </a:solidFill>
                          <a:latin typeface="Arial"/>
                          <a:ea typeface="Times New Roman"/>
                        </a:rPr>
                        <a:t>Tracción</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rowSpan="2">
                  <a:txBody>
                    <a:bodyPr/>
                    <a:lstStyle/>
                    <a:p>
                      <a:pPr algn="ctr">
                        <a:lnSpc>
                          <a:spcPct val="115000"/>
                        </a:lnSpc>
                        <a:spcAft>
                          <a:spcPts val="0"/>
                        </a:spcAft>
                      </a:pPr>
                      <a:r>
                        <a:rPr lang="es-EC" sz="1600" b="1">
                          <a:solidFill>
                            <a:srgbClr val="000000"/>
                          </a:solidFill>
                          <a:latin typeface="Arial"/>
                          <a:ea typeface="Times New Roman"/>
                        </a:rPr>
                        <a:t>Corte</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600" b="1">
                          <a:solidFill>
                            <a:srgbClr val="000000"/>
                          </a:solidFill>
                          <a:latin typeface="Arial"/>
                          <a:ea typeface="Times New Roman"/>
                        </a:rPr>
                        <a:t>Flexión</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600" b="1">
                          <a:solidFill>
                            <a:srgbClr val="000000"/>
                          </a:solidFill>
                          <a:latin typeface="Arial"/>
                          <a:ea typeface="Times New Roman"/>
                        </a:rPr>
                        <a:t>Emin</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600" b="1">
                          <a:solidFill>
                            <a:srgbClr val="000000"/>
                          </a:solidFill>
                          <a:latin typeface="Arial"/>
                          <a:ea typeface="Times New Roman"/>
                        </a:rPr>
                        <a:t>E prom</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1930">
                <a:tc>
                  <a:txBody>
                    <a:bodyPr/>
                    <a:lstStyle/>
                    <a:p>
                      <a:pPr algn="ctr">
                        <a:lnSpc>
                          <a:spcPct val="115000"/>
                        </a:lnSpc>
                        <a:spcAft>
                          <a:spcPts val="0"/>
                        </a:spcAft>
                      </a:pPr>
                      <a:r>
                        <a:rPr lang="es-EC" sz="1600" b="1">
                          <a:solidFill>
                            <a:srgbClr val="000000"/>
                          </a:solidFill>
                          <a:latin typeface="Arial"/>
                          <a:ea typeface="Times New Roman"/>
                        </a:rPr>
                        <a:t> </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600" b="1" i="1">
                          <a:solidFill>
                            <a:srgbClr val="000000"/>
                          </a:solidFill>
                          <a:latin typeface="Arial"/>
                          <a:ea typeface="Times New Roman"/>
                        </a:rPr>
                        <a:t>paralela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b="1" i="1" dirty="0">
                          <a:solidFill>
                            <a:srgbClr val="000000"/>
                          </a:solidFill>
                          <a:latin typeface="Arial"/>
                          <a:ea typeface="Times New Roman"/>
                        </a:rPr>
                        <a:t>perpendicular</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b="1" i="1">
                          <a:solidFill>
                            <a:srgbClr val="000000"/>
                          </a:solidFill>
                          <a:latin typeface="Arial"/>
                          <a:ea typeface="Times New Roman"/>
                        </a:rPr>
                        <a:t>paralela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b="1" i="1">
                          <a:solidFill>
                            <a:srgbClr val="000000"/>
                          </a:solidFill>
                          <a:latin typeface="Arial"/>
                          <a:ea typeface="Times New Roman"/>
                        </a:rPr>
                        <a:t>perpendicular</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84150">
                <a:tc>
                  <a:txBody>
                    <a:bodyPr/>
                    <a:lstStyle/>
                    <a:p>
                      <a:pPr algn="ctr">
                        <a:lnSpc>
                          <a:spcPct val="115000"/>
                        </a:lnSpc>
                        <a:spcAft>
                          <a:spcPts val="0"/>
                        </a:spcAft>
                      </a:pPr>
                      <a:r>
                        <a:rPr lang="es-EC" sz="1600">
                          <a:solidFill>
                            <a:srgbClr val="000000"/>
                          </a:solidFill>
                          <a:latin typeface="Arial"/>
                          <a:ea typeface="Times New Roman"/>
                        </a:rPr>
                        <a:t>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120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60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250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9</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15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135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96000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110000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193040">
                <a:tc>
                  <a:txBody>
                    <a:bodyPr/>
                    <a:lstStyle/>
                    <a:p>
                      <a:pPr algn="ctr">
                        <a:lnSpc>
                          <a:spcPct val="115000"/>
                        </a:lnSpc>
                        <a:spcAft>
                          <a:spcPts val="0"/>
                        </a:spcAft>
                      </a:pPr>
                      <a:r>
                        <a:rPr lang="es-EC" sz="1600">
                          <a:solidFill>
                            <a:srgbClr val="000000"/>
                          </a:solidFill>
                          <a:latin typeface="Arial"/>
                          <a:ea typeface="Times New Roman"/>
                        </a:rPr>
                        <a:t>B</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100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35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175</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7</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9</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95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82000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89000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84150">
                <a:tc>
                  <a:txBody>
                    <a:bodyPr/>
                    <a:lstStyle/>
                    <a:p>
                      <a:pPr algn="ctr">
                        <a:lnSpc>
                          <a:spcPct val="115000"/>
                        </a:lnSpc>
                        <a:spcAft>
                          <a:spcPts val="0"/>
                        </a:spcAft>
                      </a:pPr>
                      <a:r>
                        <a:rPr lang="es-EC" sz="1600">
                          <a:solidFill>
                            <a:srgbClr val="000000"/>
                          </a:solidFill>
                          <a:latin typeface="Arial"/>
                          <a:ea typeface="Times New Roman"/>
                        </a:rPr>
                        <a:t>C</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60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23</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150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7</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8</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70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65000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77000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80416">
                <a:tc>
                  <a:txBody>
                    <a:bodyPr/>
                    <a:lstStyle/>
                    <a:p>
                      <a:pPr algn="ctr">
                        <a:lnSpc>
                          <a:spcPct val="115000"/>
                        </a:lnSpc>
                        <a:spcAft>
                          <a:spcPts val="0"/>
                        </a:spcAft>
                      </a:pPr>
                      <a:r>
                        <a:rPr lang="es-EC" sz="1600">
                          <a:solidFill>
                            <a:srgbClr val="000000"/>
                          </a:solidFill>
                          <a:latin typeface="Arial"/>
                          <a:ea typeface="Times New Roman"/>
                        </a:rPr>
                        <a:t>D</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50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20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135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7</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6</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60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53000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59000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2 Rectángulo"/>
          <p:cNvSpPr/>
          <p:nvPr/>
        </p:nvSpPr>
        <p:spPr>
          <a:xfrm>
            <a:off x="1115616" y="764704"/>
            <a:ext cx="7272808" cy="646331"/>
          </a:xfrm>
          <a:prstGeom prst="rect">
            <a:avLst/>
          </a:prstGeom>
        </p:spPr>
        <p:txBody>
          <a:bodyPr wrap="square">
            <a:spAutoFit/>
          </a:bodyPr>
          <a:lstStyle/>
          <a:p>
            <a:pPr algn="ctr" fontAlgn="base">
              <a:spcBef>
                <a:spcPct val="0"/>
              </a:spcBef>
              <a:spcAft>
                <a:spcPct val="0"/>
              </a:spcAft>
            </a:pPr>
            <a:r>
              <a:rPr lang="es-EC" b="1" i="1" dirty="0">
                <a:solidFill>
                  <a:prstClr val="black"/>
                </a:solidFill>
                <a:latin typeface="Arial" charset="0"/>
              </a:rPr>
              <a:t>PROPUESTA DE GRUPO DE ESPECIES ESTRUCTURALES DE MADERAS ESTUDIADAS EN LA ESPE</a:t>
            </a:r>
            <a:endParaRPr lang="es-EC" dirty="0">
              <a:solidFill>
                <a:prstClr val="black"/>
              </a:solidFill>
              <a:latin typeface="Arial"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normAutofit/>
          </a:bodyPr>
          <a:lstStyle/>
          <a:p>
            <a:pPr algn="just"/>
            <a:r>
              <a:rPr lang="es-ES" sz="2000" dirty="0" smtClean="0"/>
              <a:t>Para garantizar la representatividad de la muestra se requiere efectuar por lo menos 30 repeticiones de cada ensayo, mientras que los ensayos realizados en la ESPE fueron hechas con un máximo de 6 repeticiones por cada tipo de solicitación. </a:t>
            </a:r>
            <a:endParaRPr lang="es-EC" dirty="0"/>
          </a:p>
        </p:txBody>
      </p:sp>
      <p:sp>
        <p:nvSpPr>
          <p:cNvPr id="6" name="5 Título"/>
          <p:cNvSpPr>
            <a:spLocks noGrp="1"/>
          </p:cNvSpPr>
          <p:nvPr>
            <p:ph type="title"/>
          </p:nvPr>
        </p:nvSpPr>
        <p:spPr/>
        <p:txBody>
          <a:bodyPr/>
          <a:lstStyle/>
          <a:p>
            <a:r>
              <a:rPr lang="es-EC" dirty="0" smtClean="0"/>
              <a:t>3.4.3) Propuesta de clasificación</a:t>
            </a: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8291264" cy="5760640"/>
          </a:xfrm>
        </p:spPr>
        <p:txBody>
          <a:bodyPr/>
          <a:lstStyle/>
          <a:p>
            <a:r>
              <a:rPr lang="es-ES" sz="2000" dirty="0" smtClean="0"/>
              <a:t>La Madera ha sido uno de los pocos materiales que se han utilizado en la construcción por cientos de años, cada vez con mejores técnicas logrando obtener mayores índices de resistencia y durabilidad.</a:t>
            </a:r>
          </a:p>
          <a:p>
            <a:endParaRPr lang="es-ES" sz="2000" dirty="0" smtClean="0"/>
          </a:p>
          <a:p>
            <a:r>
              <a:rPr lang="es-ES" sz="2000" dirty="0" smtClean="0"/>
              <a:t>La madera es un ser vivo y sus características difieren muchos del hormigón o del acero.</a:t>
            </a:r>
          </a:p>
          <a:p>
            <a:endParaRPr lang="es-ES" sz="2000" dirty="0" smtClean="0"/>
          </a:p>
          <a:p>
            <a:r>
              <a:rPr lang="es-ES" sz="2000" dirty="0" smtClean="0"/>
              <a:t>Es un material ortotrópico.</a:t>
            </a:r>
          </a:p>
          <a:p>
            <a:endParaRPr lang="es-ES" sz="2000" dirty="0" smtClean="0"/>
          </a:p>
          <a:p>
            <a:r>
              <a:rPr lang="es-ES" sz="2000" dirty="0" smtClean="0"/>
              <a:t>Existen varios factores que afectan el comportamiento de la madera como son: humedad, densidad y defectos naturales.</a:t>
            </a:r>
          </a:p>
          <a:p>
            <a:pPr>
              <a:buNone/>
            </a:pPr>
            <a:r>
              <a:rPr lang="es-ES" sz="2000" dirty="0" smtClean="0"/>
              <a:t>	</a:t>
            </a:r>
            <a:endParaRPr lang="es-ES" sz="20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23527" y="3901032"/>
          <a:ext cx="8568953" cy="1454658"/>
        </p:xfrm>
        <a:graphic>
          <a:graphicData uri="http://schemas.openxmlformats.org/drawingml/2006/table">
            <a:tbl>
              <a:tblPr/>
              <a:tblGrid>
                <a:gridCol w="992875"/>
                <a:gridCol w="1232615"/>
                <a:gridCol w="1232615"/>
                <a:gridCol w="1232615"/>
                <a:gridCol w="1232615"/>
                <a:gridCol w="666802"/>
                <a:gridCol w="666802"/>
                <a:gridCol w="656007"/>
                <a:gridCol w="656007"/>
              </a:tblGrid>
              <a:tr h="226695">
                <a:tc rowSpan="3">
                  <a:txBody>
                    <a:bodyPr/>
                    <a:lstStyle/>
                    <a:p>
                      <a:pPr algn="ctr">
                        <a:lnSpc>
                          <a:spcPct val="115000"/>
                        </a:lnSpc>
                        <a:spcAft>
                          <a:spcPts val="0"/>
                        </a:spcAft>
                      </a:pPr>
                      <a:r>
                        <a:rPr lang="es-EC" sz="1400" b="1" dirty="0">
                          <a:solidFill>
                            <a:srgbClr val="000000"/>
                          </a:solidFill>
                          <a:latin typeface="Arial"/>
                          <a:ea typeface="Times New Roman"/>
                        </a:rPr>
                        <a:t>GRUPO</a:t>
                      </a:r>
                      <a:endParaRPr lang="es-EC"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gridSpan="8">
                  <a:txBody>
                    <a:bodyPr/>
                    <a:lstStyle/>
                    <a:p>
                      <a:pPr algn="ctr">
                        <a:lnSpc>
                          <a:spcPct val="115000"/>
                        </a:lnSpc>
                        <a:spcAft>
                          <a:spcPts val="0"/>
                        </a:spcAft>
                      </a:pPr>
                      <a:r>
                        <a:rPr lang="es-EC" sz="1400" b="1" dirty="0">
                          <a:solidFill>
                            <a:srgbClr val="000000"/>
                          </a:solidFill>
                          <a:latin typeface="Arial"/>
                          <a:ea typeface="Times New Roman"/>
                        </a:rPr>
                        <a:t>Esfuerzos admisibles en kg/cm</a:t>
                      </a:r>
                      <a:r>
                        <a:rPr lang="es-EC" sz="1400" dirty="0">
                          <a:solidFill>
                            <a:srgbClr val="000000"/>
                          </a:solidFill>
                          <a:latin typeface="Calibri"/>
                          <a:ea typeface="Times New Roman"/>
                          <a:cs typeface="Arial"/>
                        </a:rPr>
                        <a:t>²</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7170">
                <a:tc vMerge="1">
                  <a:txBody>
                    <a:bodyPr/>
                    <a:lstStyle/>
                    <a:p>
                      <a:endParaRPr lang="es-EC"/>
                    </a:p>
                  </a:txBody>
                  <a:tcPr/>
                </a:tc>
                <a:tc gridSpan="2">
                  <a:txBody>
                    <a:bodyPr/>
                    <a:lstStyle/>
                    <a:p>
                      <a:pPr algn="ctr">
                        <a:lnSpc>
                          <a:spcPct val="115000"/>
                        </a:lnSpc>
                        <a:spcAft>
                          <a:spcPts val="0"/>
                        </a:spcAft>
                      </a:pPr>
                      <a:r>
                        <a:rPr lang="es-EC" sz="1400" b="1" dirty="0">
                          <a:solidFill>
                            <a:srgbClr val="000000"/>
                          </a:solidFill>
                          <a:latin typeface="Arial"/>
                          <a:ea typeface="Times New Roman"/>
                        </a:rPr>
                        <a:t>Compresión</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algn="ctr">
                        <a:lnSpc>
                          <a:spcPct val="115000"/>
                        </a:lnSpc>
                        <a:spcAft>
                          <a:spcPts val="0"/>
                        </a:spcAft>
                      </a:pPr>
                      <a:r>
                        <a:rPr lang="es-EC" sz="1400" b="1" dirty="0">
                          <a:solidFill>
                            <a:srgbClr val="000000"/>
                          </a:solidFill>
                          <a:latin typeface="Arial"/>
                          <a:ea typeface="Times New Roman"/>
                        </a:rPr>
                        <a:t>Tracción</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rowSpan="2">
                  <a:txBody>
                    <a:bodyPr/>
                    <a:lstStyle/>
                    <a:p>
                      <a:pPr algn="ctr">
                        <a:lnSpc>
                          <a:spcPct val="115000"/>
                        </a:lnSpc>
                        <a:spcAft>
                          <a:spcPts val="0"/>
                        </a:spcAft>
                      </a:pPr>
                      <a:r>
                        <a:rPr lang="es-EC" sz="1300" b="1">
                          <a:solidFill>
                            <a:srgbClr val="000000"/>
                          </a:solidFill>
                          <a:latin typeface="Arial"/>
                          <a:ea typeface="Times New Roman"/>
                        </a:rPr>
                        <a:t>Corte</a:t>
                      </a:r>
                      <a:endParaRPr lang="es-EC" sz="13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300" b="1">
                          <a:solidFill>
                            <a:srgbClr val="000000"/>
                          </a:solidFill>
                          <a:latin typeface="Arial"/>
                          <a:ea typeface="Times New Roman"/>
                        </a:rPr>
                        <a:t>Flexión</a:t>
                      </a:r>
                      <a:endParaRPr lang="es-EC" sz="13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300" b="1">
                          <a:solidFill>
                            <a:srgbClr val="000000"/>
                          </a:solidFill>
                          <a:latin typeface="Arial"/>
                          <a:ea typeface="Times New Roman"/>
                        </a:rPr>
                        <a:t>Emin</a:t>
                      </a:r>
                      <a:endParaRPr lang="es-EC" sz="13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300" b="1">
                          <a:solidFill>
                            <a:srgbClr val="000000"/>
                          </a:solidFill>
                          <a:latin typeface="Arial"/>
                          <a:ea typeface="Times New Roman"/>
                        </a:rPr>
                        <a:t>E prom</a:t>
                      </a:r>
                      <a:endParaRPr lang="es-EC" sz="13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170">
                <a:tc vMerge="1">
                  <a:txBody>
                    <a:bodyPr/>
                    <a:lstStyle/>
                    <a:p>
                      <a:endParaRPr lang="es-EC"/>
                    </a:p>
                  </a:txBody>
                  <a:tcPr/>
                </a:tc>
                <a:tc>
                  <a:txBody>
                    <a:bodyPr/>
                    <a:lstStyle/>
                    <a:p>
                      <a:pPr algn="ctr">
                        <a:lnSpc>
                          <a:spcPct val="115000"/>
                        </a:lnSpc>
                        <a:spcAft>
                          <a:spcPts val="0"/>
                        </a:spcAft>
                      </a:pPr>
                      <a:r>
                        <a:rPr lang="es-EC" sz="1300" b="1" i="1" dirty="0">
                          <a:solidFill>
                            <a:srgbClr val="000000"/>
                          </a:solidFill>
                          <a:latin typeface="Arial"/>
                          <a:ea typeface="Times New Roman"/>
                        </a:rPr>
                        <a:t>paralela</a:t>
                      </a:r>
                      <a:endParaRPr lang="es-EC" sz="13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300" b="1" i="1" dirty="0" smtClean="0">
                          <a:solidFill>
                            <a:srgbClr val="000000"/>
                          </a:solidFill>
                          <a:latin typeface="Arial"/>
                          <a:ea typeface="Times New Roman"/>
                        </a:rPr>
                        <a:t>perpendicular</a:t>
                      </a:r>
                      <a:endParaRPr lang="es-EC" sz="1300" dirty="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300" b="1" i="1" dirty="0">
                          <a:solidFill>
                            <a:srgbClr val="000000"/>
                          </a:solidFill>
                          <a:latin typeface="Arial"/>
                          <a:ea typeface="Times New Roman"/>
                        </a:rPr>
                        <a:t>paralela</a:t>
                      </a:r>
                      <a:endParaRPr lang="es-EC" sz="13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300" b="1" i="1" dirty="0" smtClean="0">
                          <a:solidFill>
                            <a:srgbClr val="000000"/>
                          </a:solidFill>
                          <a:latin typeface="Arial"/>
                          <a:ea typeface="Times New Roman"/>
                        </a:rPr>
                        <a:t>perpendicular</a:t>
                      </a:r>
                      <a:endParaRPr lang="es-EC" sz="1300" dirty="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05105">
                <a:tc>
                  <a:txBody>
                    <a:bodyPr/>
                    <a:lstStyle/>
                    <a:p>
                      <a:pPr algn="ctr">
                        <a:lnSpc>
                          <a:spcPct val="115000"/>
                        </a:lnSpc>
                        <a:spcAft>
                          <a:spcPts val="0"/>
                        </a:spcAft>
                      </a:pPr>
                      <a:r>
                        <a:rPr lang="es-EC" sz="1400">
                          <a:solidFill>
                            <a:srgbClr val="000000"/>
                          </a:solidFill>
                          <a:latin typeface="Arial"/>
                          <a:ea typeface="Times New Roman"/>
                        </a:rPr>
                        <a:t>A</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145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40</a:t>
                      </a:r>
                      <a:endParaRPr lang="es-EC" sz="14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145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a:t>
                      </a:r>
                      <a:endParaRPr lang="es-EC" sz="1400" dirty="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15</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210</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a:solidFill>
                            <a:srgbClr val="000000"/>
                          </a:solidFill>
                          <a:latin typeface="Calibri"/>
                          <a:ea typeface="Times New Roman"/>
                        </a:rPr>
                        <a:t>95000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400">
                          <a:solidFill>
                            <a:srgbClr val="000000"/>
                          </a:solidFill>
                          <a:latin typeface="Calibri"/>
                          <a:ea typeface="Times New Roman"/>
                        </a:rPr>
                        <a:t>130000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05105">
                <a:tc>
                  <a:txBody>
                    <a:bodyPr/>
                    <a:lstStyle/>
                    <a:p>
                      <a:pPr algn="ctr">
                        <a:lnSpc>
                          <a:spcPct val="115000"/>
                        </a:lnSpc>
                        <a:spcAft>
                          <a:spcPts val="0"/>
                        </a:spcAft>
                      </a:pPr>
                      <a:r>
                        <a:rPr lang="es-EC" sz="1400">
                          <a:solidFill>
                            <a:srgbClr val="000000"/>
                          </a:solidFill>
                          <a:latin typeface="Arial"/>
                          <a:ea typeface="Times New Roman"/>
                        </a:rPr>
                        <a:t>B</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110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28</a:t>
                      </a:r>
                      <a:endParaRPr lang="es-EC" sz="14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105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a:t>
                      </a:r>
                      <a:endParaRPr lang="es-EC" sz="14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12</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dirty="0">
                          <a:solidFill>
                            <a:srgbClr val="000000"/>
                          </a:solidFill>
                          <a:latin typeface="Arial"/>
                          <a:ea typeface="Times New Roman"/>
                        </a:rPr>
                        <a:t>150</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dirty="0">
                          <a:solidFill>
                            <a:srgbClr val="000000"/>
                          </a:solidFill>
                          <a:latin typeface="Calibri"/>
                          <a:ea typeface="Times New Roman"/>
                        </a:rPr>
                        <a:t>75000</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400" dirty="0">
                          <a:solidFill>
                            <a:srgbClr val="000000"/>
                          </a:solidFill>
                          <a:latin typeface="Calibri"/>
                          <a:ea typeface="Times New Roman"/>
                        </a:rPr>
                        <a:t>100000</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17170">
                <a:tc>
                  <a:txBody>
                    <a:bodyPr/>
                    <a:lstStyle/>
                    <a:p>
                      <a:pPr algn="ctr">
                        <a:lnSpc>
                          <a:spcPct val="115000"/>
                        </a:lnSpc>
                        <a:spcAft>
                          <a:spcPts val="0"/>
                        </a:spcAft>
                      </a:pPr>
                      <a:r>
                        <a:rPr lang="es-EC" sz="1400">
                          <a:solidFill>
                            <a:srgbClr val="000000"/>
                          </a:solidFill>
                          <a:latin typeface="Arial"/>
                          <a:ea typeface="Times New Roman"/>
                        </a:rPr>
                        <a:t>C</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80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15</a:t>
                      </a:r>
                      <a:endParaRPr lang="es-EC" sz="14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75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a:t>
                      </a:r>
                      <a:endParaRPr lang="es-EC" sz="14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8</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a:solidFill>
                            <a:srgbClr val="000000"/>
                          </a:solidFill>
                          <a:latin typeface="Arial"/>
                          <a:ea typeface="Times New Roman"/>
                        </a:rPr>
                        <a:t>100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Calibri"/>
                          <a:ea typeface="Times New Roman"/>
                        </a:rPr>
                        <a:t>55000</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400" dirty="0">
                          <a:solidFill>
                            <a:srgbClr val="000000"/>
                          </a:solidFill>
                          <a:latin typeface="Calibri"/>
                          <a:ea typeface="Times New Roman"/>
                        </a:rPr>
                        <a:t>90000</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47457" name="Rectangle 1"/>
          <p:cNvSpPr>
            <a:spLocks noChangeArrowheads="1"/>
          </p:cNvSpPr>
          <p:nvPr/>
        </p:nvSpPr>
        <p:spPr bwMode="auto">
          <a:xfrm>
            <a:off x="1436686" y="5607332"/>
            <a:ext cx="627062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tabLst>
                <a:tab pos="1346200" algn="l"/>
              </a:tabLst>
            </a:pPr>
            <a:r>
              <a:rPr lang="es-EC" sz="1200" b="1" i="1" dirty="0">
                <a:solidFill>
                  <a:prstClr val="black"/>
                </a:solidFill>
                <a:latin typeface="Arial" pitchFamily="34" charset="0"/>
                <a:ea typeface="Times New Roman" pitchFamily="18" charset="0"/>
                <a:cs typeface="Arial" pitchFamily="34" charset="0"/>
              </a:rPr>
              <a:t>Tabla de resumen esfuerzos admisibles en grupos estructurales del PADT REFORT</a:t>
            </a:r>
            <a:endParaRPr lang="es-EC" sz="1200" dirty="0">
              <a:solidFill>
                <a:prstClr val="black"/>
              </a:solidFill>
              <a:latin typeface="Arial" pitchFamily="34" charset="0"/>
              <a:cs typeface="Arial" pitchFamily="34" charset="0"/>
            </a:endParaRPr>
          </a:p>
        </p:txBody>
      </p:sp>
      <p:graphicFrame>
        <p:nvGraphicFramePr>
          <p:cNvPr id="7" name="6 Tabla"/>
          <p:cNvGraphicFramePr>
            <a:graphicFrameLocks noGrp="1"/>
          </p:cNvGraphicFramePr>
          <p:nvPr/>
        </p:nvGraphicFramePr>
        <p:xfrm>
          <a:off x="323528" y="764704"/>
          <a:ext cx="8496943" cy="1962912"/>
        </p:xfrm>
        <a:graphic>
          <a:graphicData uri="http://schemas.openxmlformats.org/drawingml/2006/table">
            <a:tbl>
              <a:tblPr/>
              <a:tblGrid>
                <a:gridCol w="873655"/>
                <a:gridCol w="859832"/>
                <a:gridCol w="1477288"/>
                <a:gridCol w="859832"/>
                <a:gridCol w="1477288"/>
                <a:gridCol w="611007"/>
                <a:gridCol w="799007"/>
                <a:gridCol w="702242"/>
                <a:gridCol w="836792"/>
              </a:tblGrid>
              <a:tr h="201930">
                <a:tc>
                  <a:txBody>
                    <a:bodyPr/>
                    <a:lstStyle/>
                    <a:p>
                      <a:pPr algn="ctr">
                        <a:lnSpc>
                          <a:spcPct val="115000"/>
                        </a:lnSpc>
                        <a:spcAft>
                          <a:spcPts val="0"/>
                        </a:spcAft>
                      </a:pPr>
                      <a:r>
                        <a:rPr lang="es-EC" sz="1600" b="1" dirty="0">
                          <a:solidFill>
                            <a:srgbClr val="000000"/>
                          </a:solidFill>
                          <a:latin typeface="Arial"/>
                          <a:ea typeface="Times New Roman"/>
                        </a:rPr>
                        <a:t> </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c gridSpan="8">
                  <a:txBody>
                    <a:bodyPr/>
                    <a:lstStyle/>
                    <a:p>
                      <a:pPr algn="ctr">
                        <a:lnSpc>
                          <a:spcPct val="115000"/>
                        </a:lnSpc>
                        <a:spcAft>
                          <a:spcPts val="0"/>
                        </a:spcAft>
                      </a:pPr>
                      <a:r>
                        <a:rPr lang="es-EC" sz="1600" b="1" dirty="0">
                          <a:solidFill>
                            <a:srgbClr val="000000"/>
                          </a:solidFill>
                          <a:latin typeface="Arial"/>
                          <a:ea typeface="Times New Roman"/>
                        </a:rPr>
                        <a:t>Esfuerzos admisibles en kg/cm</a:t>
                      </a:r>
                      <a:r>
                        <a:rPr lang="es-EC" sz="1600" dirty="0">
                          <a:solidFill>
                            <a:srgbClr val="000000"/>
                          </a:solidFill>
                          <a:latin typeface="Calibri"/>
                          <a:ea typeface="Times New Roman"/>
                          <a:cs typeface="Arial"/>
                        </a:rPr>
                        <a:t>²</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1930">
                <a:tc>
                  <a:txBody>
                    <a:bodyPr/>
                    <a:lstStyle/>
                    <a:p>
                      <a:pPr algn="ctr">
                        <a:lnSpc>
                          <a:spcPct val="115000"/>
                        </a:lnSpc>
                        <a:spcAft>
                          <a:spcPts val="0"/>
                        </a:spcAft>
                      </a:pPr>
                      <a:r>
                        <a:rPr lang="es-EC" sz="1600" b="1">
                          <a:solidFill>
                            <a:srgbClr val="000000"/>
                          </a:solidFill>
                          <a:latin typeface="Arial"/>
                          <a:ea typeface="Times New Roman"/>
                        </a:rPr>
                        <a:t>Grupo</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7E4BC"/>
                    </a:solidFill>
                  </a:tcPr>
                </a:tc>
                <a:tc gridSpan="2">
                  <a:txBody>
                    <a:bodyPr/>
                    <a:lstStyle/>
                    <a:p>
                      <a:pPr algn="ctr">
                        <a:lnSpc>
                          <a:spcPct val="115000"/>
                        </a:lnSpc>
                        <a:spcAft>
                          <a:spcPts val="0"/>
                        </a:spcAft>
                      </a:pPr>
                      <a:r>
                        <a:rPr lang="es-EC" sz="1600" b="1" dirty="0">
                          <a:solidFill>
                            <a:srgbClr val="000000"/>
                          </a:solidFill>
                          <a:latin typeface="Arial"/>
                          <a:ea typeface="Times New Roman"/>
                        </a:rPr>
                        <a:t>Compresión</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algn="ctr">
                        <a:lnSpc>
                          <a:spcPct val="115000"/>
                        </a:lnSpc>
                        <a:spcAft>
                          <a:spcPts val="0"/>
                        </a:spcAft>
                      </a:pPr>
                      <a:r>
                        <a:rPr lang="es-EC" sz="1600" b="1">
                          <a:solidFill>
                            <a:srgbClr val="000000"/>
                          </a:solidFill>
                          <a:latin typeface="Arial"/>
                          <a:ea typeface="Times New Roman"/>
                        </a:rPr>
                        <a:t>Tracción</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rowSpan="2">
                  <a:txBody>
                    <a:bodyPr/>
                    <a:lstStyle/>
                    <a:p>
                      <a:pPr algn="ctr">
                        <a:lnSpc>
                          <a:spcPct val="115000"/>
                        </a:lnSpc>
                        <a:spcAft>
                          <a:spcPts val="0"/>
                        </a:spcAft>
                      </a:pPr>
                      <a:r>
                        <a:rPr lang="es-EC" sz="1600" b="1">
                          <a:solidFill>
                            <a:srgbClr val="000000"/>
                          </a:solidFill>
                          <a:latin typeface="Arial"/>
                          <a:ea typeface="Times New Roman"/>
                        </a:rPr>
                        <a:t>Corte</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600" b="1">
                          <a:solidFill>
                            <a:srgbClr val="000000"/>
                          </a:solidFill>
                          <a:latin typeface="Arial"/>
                          <a:ea typeface="Times New Roman"/>
                        </a:rPr>
                        <a:t>Flexión</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600" b="1">
                          <a:solidFill>
                            <a:srgbClr val="000000"/>
                          </a:solidFill>
                          <a:latin typeface="Arial"/>
                          <a:ea typeface="Times New Roman"/>
                        </a:rPr>
                        <a:t>Emin</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600" b="1">
                          <a:solidFill>
                            <a:srgbClr val="000000"/>
                          </a:solidFill>
                          <a:latin typeface="Arial"/>
                          <a:ea typeface="Times New Roman"/>
                        </a:rPr>
                        <a:t>E prom</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1930">
                <a:tc>
                  <a:txBody>
                    <a:bodyPr/>
                    <a:lstStyle/>
                    <a:p>
                      <a:pPr algn="ctr">
                        <a:lnSpc>
                          <a:spcPct val="115000"/>
                        </a:lnSpc>
                        <a:spcAft>
                          <a:spcPts val="0"/>
                        </a:spcAft>
                      </a:pPr>
                      <a:r>
                        <a:rPr lang="es-EC" sz="1600" b="1">
                          <a:solidFill>
                            <a:srgbClr val="000000"/>
                          </a:solidFill>
                          <a:latin typeface="Arial"/>
                          <a:ea typeface="Times New Roman"/>
                        </a:rPr>
                        <a:t> </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600" b="1" i="1">
                          <a:solidFill>
                            <a:srgbClr val="000000"/>
                          </a:solidFill>
                          <a:latin typeface="Arial"/>
                          <a:ea typeface="Times New Roman"/>
                        </a:rPr>
                        <a:t>paralela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b="1" i="1" dirty="0">
                          <a:solidFill>
                            <a:srgbClr val="000000"/>
                          </a:solidFill>
                          <a:latin typeface="Arial"/>
                          <a:ea typeface="Times New Roman"/>
                        </a:rPr>
                        <a:t>perpendicular</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b="1" i="1" dirty="0">
                          <a:solidFill>
                            <a:srgbClr val="000000"/>
                          </a:solidFill>
                          <a:latin typeface="Arial"/>
                          <a:ea typeface="Times New Roman"/>
                        </a:rPr>
                        <a:t>paralela</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b="1" i="1" dirty="0">
                          <a:solidFill>
                            <a:srgbClr val="000000"/>
                          </a:solidFill>
                          <a:latin typeface="Arial"/>
                          <a:ea typeface="Times New Roman"/>
                        </a:rPr>
                        <a:t>perpendicular</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84150">
                <a:tc>
                  <a:txBody>
                    <a:bodyPr/>
                    <a:lstStyle/>
                    <a:p>
                      <a:pPr algn="ctr">
                        <a:lnSpc>
                          <a:spcPct val="115000"/>
                        </a:lnSpc>
                        <a:spcAft>
                          <a:spcPts val="0"/>
                        </a:spcAft>
                      </a:pPr>
                      <a:r>
                        <a:rPr lang="es-EC" sz="1600">
                          <a:solidFill>
                            <a:srgbClr val="000000"/>
                          </a:solidFill>
                          <a:latin typeface="Arial"/>
                          <a:ea typeface="Times New Roman"/>
                        </a:rPr>
                        <a:t>A</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120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60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250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9</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15</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135</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96000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110000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193040">
                <a:tc>
                  <a:txBody>
                    <a:bodyPr/>
                    <a:lstStyle/>
                    <a:p>
                      <a:pPr algn="ctr">
                        <a:lnSpc>
                          <a:spcPct val="115000"/>
                        </a:lnSpc>
                        <a:spcAft>
                          <a:spcPts val="0"/>
                        </a:spcAft>
                      </a:pPr>
                      <a:r>
                        <a:rPr lang="es-EC" sz="1600">
                          <a:solidFill>
                            <a:srgbClr val="000000"/>
                          </a:solidFill>
                          <a:latin typeface="Arial"/>
                          <a:ea typeface="Times New Roman"/>
                        </a:rPr>
                        <a:t>B</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100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35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175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7</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9</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95</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82000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89000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84150">
                <a:tc>
                  <a:txBody>
                    <a:bodyPr/>
                    <a:lstStyle/>
                    <a:p>
                      <a:pPr algn="ctr">
                        <a:lnSpc>
                          <a:spcPct val="115000"/>
                        </a:lnSpc>
                        <a:spcAft>
                          <a:spcPts val="0"/>
                        </a:spcAft>
                      </a:pPr>
                      <a:r>
                        <a:rPr lang="es-EC" sz="1600">
                          <a:solidFill>
                            <a:srgbClr val="000000"/>
                          </a:solidFill>
                          <a:latin typeface="Arial"/>
                          <a:ea typeface="Times New Roman"/>
                        </a:rPr>
                        <a:t>C</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60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23</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150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7</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8</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70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65000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77000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93040">
                <a:tc>
                  <a:txBody>
                    <a:bodyPr/>
                    <a:lstStyle/>
                    <a:p>
                      <a:pPr algn="ctr">
                        <a:lnSpc>
                          <a:spcPct val="115000"/>
                        </a:lnSpc>
                        <a:spcAft>
                          <a:spcPts val="0"/>
                        </a:spcAft>
                      </a:pPr>
                      <a:r>
                        <a:rPr lang="es-EC" sz="1600">
                          <a:solidFill>
                            <a:srgbClr val="000000"/>
                          </a:solidFill>
                          <a:latin typeface="Arial"/>
                          <a:ea typeface="Times New Roman"/>
                        </a:rPr>
                        <a:t>D</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50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20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135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7</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a:solidFill>
                            <a:srgbClr val="000000"/>
                          </a:solidFill>
                          <a:latin typeface="Arial"/>
                          <a:ea typeface="Times New Roman"/>
                        </a:rPr>
                        <a:t>6</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60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53000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600" dirty="0">
                          <a:solidFill>
                            <a:srgbClr val="000000"/>
                          </a:solidFill>
                          <a:latin typeface="Arial"/>
                          <a:ea typeface="Times New Roman"/>
                        </a:rPr>
                        <a:t>59000</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7 Rectángulo"/>
          <p:cNvSpPr/>
          <p:nvPr/>
        </p:nvSpPr>
        <p:spPr>
          <a:xfrm>
            <a:off x="2141984" y="2924944"/>
            <a:ext cx="6030416" cy="276999"/>
          </a:xfrm>
          <a:prstGeom prst="rect">
            <a:avLst/>
          </a:prstGeom>
        </p:spPr>
        <p:txBody>
          <a:bodyPr wrap="square">
            <a:spAutoFit/>
          </a:bodyPr>
          <a:lstStyle/>
          <a:p>
            <a:pPr fontAlgn="base">
              <a:spcBef>
                <a:spcPct val="0"/>
              </a:spcBef>
              <a:spcAft>
                <a:spcPct val="0"/>
              </a:spcAft>
            </a:pPr>
            <a:r>
              <a:rPr lang="es-EC" sz="1200" b="1" i="1" dirty="0">
                <a:solidFill>
                  <a:prstClr val="black"/>
                </a:solidFill>
                <a:latin typeface="Arial" charset="0"/>
              </a:rPr>
              <a:t>Esfuerzos admisibles de la madera estructural ecuatoriana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780928"/>
            <a:ext cx="8229600" cy="1143000"/>
          </a:xfrm>
        </p:spPr>
        <p:txBody>
          <a:bodyPr/>
          <a:lstStyle/>
          <a:p>
            <a:r>
              <a:rPr lang="es-EC" b="1" dirty="0" smtClean="0"/>
              <a:t>4</a:t>
            </a:r>
            <a:r>
              <a:rPr lang="en-US" b="1" dirty="0" smtClean="0"/>
              <a:t>) UNIONES</a:t>
            </a:r>
            <a:endParaRPr lang="es-EC"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1"/>
            <a:ext cx="8229600" cy="3600400"/>
          </a:xfrm>
        </p:spPr>
        <p:txBody>
          <a:bodyPr/>
          <a:lstStyle/>
          <a:p>
            <a:pPr algn="just">
              <a:lnSpc>
                <a:spcPct val="150000"/>
              </a:lnSpc>
            </a:pPr>
            <a:endParaRPr lang="es-ES" sz="2000" dirty="0" smtClean="0"/>
          </a:p>
          <a:p>
            <a:pPr algn="just">
              <a:lnSpc>
                <a:spcPct val="150000"/>
              </a:lnSpc>
              <a:buNone/>
            </a:pPr>
            <a:r>
              <a:rPr lang="es-ES" sz="2000" dirty="0" smtClean="0"/>
              <a:t>	</a:t>
            </a:r>
            <a:r>
              <a:rPr lang="es-ES" sz="2800" b="1" dirty="0" smtClean="0"/>
              <a:t>ANTECEDENTES:</a:t>
            </a:r>
            <a:endParaRPr lang="es-ES" sz="2000" b="1" dirty="0" smtClean="0"/>
          </a:p>
          <a:p>
            <a:pPr algn="just">
              <a:lnSpc>
                <a:spcPct val="150000"/>
              </a:lnSpc>
            </a:pPr>
            <a:endParaRPr lang="es-ES" sz="2000" dirty="0" smtClean="0"/>
          </a:p>
          <a:p>
            <a:pPr algn="just">
              <a:lnSpc>
                <a:spcPct val="150000"/>
              </a:lnSpc>
            </a:pPr>
            <a:r>
              <a:rPr lang="es-ES" sz="2000" dirty="0" smtClean="0"/>
              <a:t>Como la madera no puede ser fundida o soldada esta requiere elementos de sujeción que puedan transmitir los esfuerzos de un elemento a otro.</a:t>
            </a:r>
          </a:p>
          <a:p>
            <a:pPr algn="just">
              <a:lnSpc>
                <a:spcPct val="150000"/>
              </a:lnSpc>
              <a:buNone/>
            </a:pPr>
            <a:endParaRPr lang="es-ES" sz="2000" dirty="0" smtClean="0"/>
          </a:p>
          <a:p>
            <a:pPr algn="just">
              <a:lnSpc>
                <a:spcPct val="150000"/>
              </a:lnSpc>
            </a:pPr>
            <a:r>
              <a:rPr lang="es-ES" sz="2000" dirty="0" smtClean="0"/>
              <a:t>Una de las ventajas de la madera como elemento de construcción es la facilidad con que las piezas estructurales se pueden unir con una amplia gama de clavos, tornillos, pernos, tirafondos, grapas,  conectores, entre otros</a:t>
            </a:r>
            <a:endParaRPr lang="es-ES" sz="20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600" dirty="0" smtClean="0"/>
              <a:t>4.2) SISTEMAS DE FIJACION.</a:t>
            </a:r>
            <a:endParaRPr lang="es-EC" sz="3600" dirty="0"/>
          </a:p>
        </p:txBody>
      </p:sp>
      <p:sp>
        <p:nvSpPr>
          <p:cNvPr id="3" name="2 Marcador de contenido"/>
          <p:cNvSpPr>
            <a:spLocks noGrp="1"/>
          </p:cNvSpPr>
          <p:nvPr>
            <p:ph idx="1"/>
          </p:nvPr>
        </p:nvSpPr>
        <p:spPr>
          <a:xfrm>
            <a:off x="457200" y="1412777"/>
            <a:ext cx="8229600" cy="1800200"/>
          </a:xfrm>
        </p:spPr>
        <p:txBody>
          <a:bodyPr/>
          <a:lstStyle/>
          <a:p>
            <a:pPr algn="just"/>
            <a:r>
              <a:rPr lang="es-ES" sz="2000" b="1" dirty="0" smtClean="0"/>
              <a:t>CLAVOS:  </a:t>
            </a:r>
            <a:r>
              <a:rPr lang="es-ES" sz="2000" dirty="0" smtClean="0"/>
              <a:t>Es un elemento delgado y alargado, se utiliza para unir 2 o mas elementos.</a:t>
            </a:r>
          </a:p>
          <a:p>
            <a:pPr algn="just">
              <a:buNone/>
            </a:pPr>
            <a:r>
              <a:rPr lang="es-ES" sz="2000" b="1" dirty="0" smtClean="0"/>
              <a:t>	</a:t>
            </a:r>
            <a:r>
              <a:rPr lang="es-EC" sz="2000" dirty="0" smtClean="0"/>
              <a:t>Los clavos son las fijaciones mas comunes utilizadas en la construcción de madera</a:t>
            </a:r>
          </a:p>
          <a:p>
            <a:pPr algn="just"/>
            <a:r>
              <a:rPr lang="en-US" sz="2000" b="1" dirty="0" smtClean="0"/>
              <a:t>TIPOS DE CLAVOS:</a:t>
            </a:r>
            <a:endParaRPr lang="es-ES" sz="2000" b="1" dirty="0"/>
          </a:p>
        </p:txBody>
      </p:sp>
      <p:sp>
        <p:nvSpPr>
          <p:cNvPr id="4" name="3 CuadroTexto"/>
          <p:cNvSpPr txBox="1"/>
          <p:nvPr/>
        </p:nvSpPr>
        <p:spPr>
          <a:xfrm>
            <a:off x="683568" y="3429000"/>
            <a:ext cx="1656184" cy="369332"/>
          </a:xfrm>
          <a:prstGeom prst="rect">
            <a:avLst/>
          </a:prstGeom>
          <a:noFill/>
        </p:spPr>
        <p:txBody>
          <a:bodyPr wrap="square" rtlCol="0">
            <a:spAutoFit/>
          </a:bodyPr>
          <a:lstStyle/>
          <a:p>
            <a:pPr algn="ctr"/>
            <a:r>
              <a:rPr lang="en-US" b="1" dirty="0" smtClean="0">
                <a:solidFill>
                  <a:prstClr val="black"/>
                </a:solidFill>
              </a:rPr>
              <a:t>CLAVO LISO</a:t>
            </a:r>
            <a:endParaRPr lang="es-EC" b="1" dirty="0">
              <a:solidFill>
                <a:prstClr val="black"/>
              </a:solidFill>
            </a:endParaRPr>
          </a:p>
        </p:txBody>
      </p:sp>
      <p:pic>
        <p:nvPicPr>
          <p:cNvPr id="5" name="4 Imagen"/>
          <p:cNvPicPr/>
          <p:nvPr/>
        </p:nvPicPr>
        <p:blipFill>
          <a:blip r:embed="rId3" cstate="print"/>
          <a:srcRect l="7327" t="16669" b="15268"/>
          <a:stretch>
            <a:fillRect/>
          </a:stretch>
        </p:blipFill>
        <p:spPr bwMode="auto">
          <a:xfrm>
            <a:off x="683568" y="4077072"/>
            <a:ext cx="2088531" cy="419418"/>
          </a:xfrm>
          <a:prstGeom prst="rect">
            <a:avLst/>
          </a:prstGeom>
          <a:noFill/>
          <a:ln w="9525">
            <a:noFill/>
            <a:miter lim="800000"/>
            <a:headEnd/>
            <a:tailEnd/>
          </a:ln>
        </p:spPr>
      </p:pic>
      <p:sp>
        <p:nvSpPr>
          <p:cNvPr id="6" name="5 CuadroTexto"/>
          <p:cNvSpPr txBox="1"/>
          <p:nvPr/>
        </p:nvSpPr>
        <p:spPr>
          <a:xfrm>
            <a:off x="5364088" y="3284984"/>
            <a:ext cx="3024336" cy="646331"/>
          </a:xfrm>
          <a:prstGeom prst="rect">
            <a:avLst/>
          </a:prstGeom>
          <a:noFill/>
        </p:spPr>
        <p:txBody>
          <a:bodyPr wrap="square" rtlCol="0">
            <a:spAutoFit/>
          </a:bodyPr>
          <a:lstStyle/>
          <a:p>
            <a:pPr algn="ctr"/>
            <a:r>
              <a:rPr lang="en-US" b="1" dirty="0" smtClean="0">
                <a:solidFill>
                  <a:prstClr val="black"/>
                </a:solidFill>
              </a:rPr>
              <a:t>CLAVOANILLADO O ESPINA DE PESCADO</a:t>
            </a:r>
            <a:endParaRPr lang="es-EC" b="1" dirty="0">
              <a:solidFill>
                <a:prstClr val="black"/>
              </a:solidFill>
            </a:endParaRPr>
          </a:p>
        </p:txBody>
      </p:sp>
      <p:pic>
        <p:nvPicPr>
          <p:cNvPr id="7" name="6 Imagen"/>
          <p:cNvPicPr/>
          <p:nvPr/>
        </p:nvPicPr>
        <p:blipFill>
          <a:blip r:embed="rId4" cstate="print"/>
          <a:srcRect l="5106" t="28395" r="4355" b="9991"/>
          <a:stretch>
            <a:fillRect/>
          </a:stretch>
        </p:blipFill>
        <p:spPr bwMode="auto">
          <a:xfrm>
            <a:off x="5868144" y="4005064"/>
            <a:ext cx="2232248" cy="504056"/>
          </a:xfrm>
          <a:prstGeom prst="rect">
            <a:avLst/>
          </a:prstGeom>
          <a:noFill/>
          <a:ln w="9525">
            <a:noFill/>
            <a:miter lim="800000"/>
            <a:headEnd/>
            <a:tailEnd/>
          </a:ln>
        </p:spPr>
      </p:pic>
      <p:sp>
        <p:nvSpPr>
          <p:cNvPr id="9" name="8 CuadroTexto"/>
          <p:cNvSpPr txBox="1"/>
          <p:nvPr/>
        </p:nvSpPr>
        <p:spPr>
          <a:xfrm>
            <a:off x="2987824" y="4725144"/>
            <a:ext cx="2736304" cy="369332"/>
          </a:xfrm>
          <a:prstGeom prst="rect">
            <a:avLst/>
          </a:prstGeom>
          <a:noFill/>
        </p:spPr>
        <p:txBody>
          <a:bodyPr wrap="square" rtlCol="0">
            <a:spAutoFit/>
          </a:bodyPr>
          <a:lstStyle/>
          <a:p>
            <a:pPr algn="ctr"/>
            <a:r>
              <a:rPr lang="en-US" b="1" dirty="0" smtClean="0">
                <a:solidFill>
                  <a:prstClr val="black"/>
                </a:solidFill>
              </a:rPr>
              <a:t>CLAVO HELICOIDAL</a:t>
            </a:r>
            <a:endParaRPr lang="es-EC" b="1" dirty="0">
              <a:solidFill>
                <a:prstClr val="black"/>
              </a:solidFill>
            </a:endParaRPr>
          </a:p>
        </p:txBody>
      </p:sp>
      <p:pic>
        <p:nvPicPr>
          <p:cNvPr id="10" name="9 Imagen"/>
          <p:cNvPicPr/>
          <p:nvPr/>
        </p:nvPicPr>
        <p:blipFill>
          <a:blip r:embed="rId5" cstate="print"/>
          <a:srcRect t="15873" r="6106"/>
          <a:stretch>
            <a:fillRect/>
          </a:stretch>
        </p:blipFill>
        <p:spPr bwMode="auto">
          <a:xfrm>
            <a:off x="3347864" y="5301208"/>
            <a:ext cx="2200042" cy="54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3"/>
            <a:ext cx="8229600" cy="1224136"/>
          </a:xfrm>
        </p:spPr>
        <p:txBody>
          <a:bodyPr/>
          <a:lstStyle/>
          <a:p>
            <a:pPr algn="just"/>
            <a:r>
              <a:rPr lang="es-ES" sz="2000" b="1" dirty="0" smtClean="0"/>
              <a:t>TORNILLOS: </a:t>
            </a:r>
            <a:r>
              <a:rPr lang="es-ES" sz="2000" dirty="0" smtClean="0"/>
              <a:t>Se utilizan generalmente para fijar conectores metálicos.</a:t>
            </a:r>
          </a:p>
          <a:p>
            <a:pPr algn="just">
              <a:buNone/>
            </a:pPr>
            <a:r>
              <a:rPr lang="es-ES" sz="2000" b="1" dirty="0" smtClean="0"/>
              <a:t>	</a:t>
            </a:r>
            <a:r>
              <a:rPr lang="es-ES" sz="2000" dirty="0" smtClean="0"/>
              <a:t>Cuando se requiere mayor resistencia a la extracción, o cuando el uso de pernos es innecesario.</a:t>
            </a:r>
            <a:endParaRPr lang="es-ES" sz="2000" dirty="0"/>
          </a:p>
        </p:txBody>
      </p:sp>
      <p:pic>
        <p:nvPicPr>
          <p:cNvPr id="4" name="3 Imagen"/>
          <p:cNvPicPr/>
          <p:nvPr/>
        </p:nvPicPr>
        <p:blipFill>
          <a:blip r:embed="rId3" cstate="print"/>
          <a:srcRect/>
          <a:stretch>
            <a:fillRect/>
          </a:stretch>
        </p:blipFill>
        <p:spPr bwMode="auto">
          <a:xfrm>
            <a:off x="2483768" y="2132856"/>
            <a:ext cx="4392487" cy="2263884"/>
          </a:xfrm>
          <a:prstGeom prst="rect">
            <a:avLst/>
          </a:prstGeom>
          <a:noFill/>
          <a:ln w="9525">
            <a:noFill/>
            <a:miter lim="800000"/>
            <a:headEnd/>
            <a:tailEnd/>
          </a:ln>
        </p:spPr>
      </p:pic>
      <p:sp>
        <p:nvSpPr>
          <p:cNvPr id="9217" name="Rectangle 1"/>
          <p:cNvSpPr>
            <a:spLocks noChangeArrowheads="1"/>
          </p:cNvSpPr>
          <p:nvPr/>
        </p:nvSpPr>
        <p:spPr bwMode="auto">
          <a:xfrm>
            <a:off x="2328309" y="4506888"/>
            <a:ext cx="448738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S" sz="1200" b="1" i="1" dirty="0" smtClean="0">
                <a:solidFill>
                  <a:prstClr val="black"/>
                </a:solidFill>
                <a:latin typeface="Arial" pitchFamily="34" charset="0"/>
                <a:ea typeface="Calibri" pitchFamily="34" charset="0"/>
                <a:cs typeface="Arial" pitchFamily="34" charset="0"/>
              </a:rPr>
              <a:t>Tipos comunas para madera y sus partes: A cabeza plana, </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S" sz="1200" b="1" i="1" dirty="0" smtClean="0">
                <a:solidFill>
                  <a:prstClr val="black"/>
                </a:solidFill>
                <a:latin typeface="Arial" pitchFamily="34" charset="0"/>
                <a:ea typeface="Calibri" pitchFamily="34" charset="0"/>
                <a:cs typeface="Arial" pitchFamily="34" charset="0"/>
              </a:rPr>
              <a:t>B cabeza redonda y C de cabeza ovalada.</a:t>
            </a:r>
            <a:endParaRPr lang="es-ES"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1"/>
            <a:ext cx="8229600" cy="1296144"/>
          </a:xfrm>
        </p:spPr>
        <p:txBody>
          <a:bodyPr/>
          <a:lstStyle/>
          <a:p>
            <a:pPr algn="just"/>
            <a:r>
              <a:rPr lang="es-ES" sz="2000" b="1" dirty="0" smtClean="0"/>
              <a:t>TIRAFONDOS: </a:t>
            </a:r>
            <a:r>
              <a:rPr lang="es-ES" sz="2000" dirty="0" smtClean="0"/>
              <a:t>Es un elemento de unión entre tornillo y perno.</a:t>
            </a:r>
          </a:p>
          <a:p>
            <a:pPr algn="just">
              <a:buNone/>
            </a:pPr>
            <a:r>
              <a:rPr lang="es-ES" sz="2000" b="1" dirty="0" smtClean="0"/>
              <a:t>	- </a:t>
            </a:r>
            <a:r>
              <a:rPr lang="es-ES" sz="2000" dirty="0" smtClean="0"/>
              <a:t>Generalmente se utiliza cuando es difícil colocar pernos o por estética.</a:t>
            </a:r>
          </a:p>
          <a:p>
            <a:pPr algn="just">
              <a:buNone/>
            </a:pPr>
            <a:r>
              <a:rPr lang="es-ES" sz="2000" b="1" dirty="0" smtClean="0"/>
              <a:t>	- </a:t>
            </a:r>
            <a:r>
              <a:rPr lang="es-ES" sz="2000" dirty="0" smtClean="0"/>
              <a:t>Nunca deben ser martillado o utilizar  lubricantes para su instalación.</a:t>
            </a:r>
            <a:endParaRPr lang="es-ES" sz="2000" dirty="0"/>
          </a:p>
        </p:txBody>
      </p:sp>
      <p:pic>
        <p:nvPicPr>
          <p:cNvPr id="4" name="3 Imagen" descr="http://www.solucionferretera.com.ar/files/TIRAFONDOS.JPG"/>
          <p:cNvPicPr/>
          <p:nvPr/>
        </p:nvPicPr>
        <p:blipFill>
          <a:blip r:embed="rId3" cstate="print"/>
          <a:srcRect l="3231" t="30020" r="2863" b="39761"/>
          <a:stretch>
            <a:fillRect/>
          </a:stretch>
        </p:blipFill>
        <p:spPr bwMode="auto">
          <a:xfrm>
            <a:off x="3347864" y="2996952"/>
            <a:ext cx="2323682" cy="90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1"/>
            <a:ext cx="8229600" cy="1872208"/>
          </a:xfrm>
        </p:spPr>
        <p:txBody>
          <a:bodyPr/>
          <a:lstStyle/>
          <a:p>
            <a:r>
              <a:rPr lang="es-ES" sz="2000" b="1" dirty="0" smtClean="0"/>
              <a:t>PERNOS: </a:t>
            </a:r>
            <a:r>
              <a:rPr lang="es-ES" sz="2000" dirty="0" smtClean="0"/>
              <a:t> Utilizados en estructuras de madera para tomar cargas pesadas y concentradas.</a:t>
            </a:r>
          </a:p>
          <a:p>
            <a:pPr>
              <a:buNone/>
            </a:pPr>
            <a:r>
              <a:rPr lang="es-ES" sz="2000" b="1" dirty="0" smtClean="0"/>
              <a:t>	- </a:t>
            </a:r>
            <a:r>
              <a:rPr lang="es-ES" sz="2000" dirty="0" smtClean="0"/>
              <a:t>Los pernos son ineficientes para traspasar fuerzas de un elemento a otro, debido a su excesiva deformación.</a:t>
            </a:r>
          </a:p>
          <a:p>
            <a:pPr>
              <a:buNone/>
            </a:pPr>
            <a:r>
              <a:rPr lang="es-ES" sz="2000" b="1" dirty="0" smtClean="0"/>
              <a:t>	- </a:t>
            </a:r>
            <a:r>
              <a:rPr lang="es-ES" sz="2000" dirty="0" smtClean="0"/>
              <a:t>Se los utiliza como elementos de ensamblado.</a:t>
            </a:r>
            <a:endParaRPr lang="es-ES" sz="2000" b="1" dirty="0"/>
          </a:p>
        </p:txBody>
      </p:sp>
      <p:pic>
        <p:nvPicPr>
          <p:cNvPr id="4" name="3 Imagen" descr="http://iescampostorozos.jefernet.com:8082/periodico/sites/default/files/perno.gif"/>
          <p:cNvPicPr/>
          <p:nvPr/>
        </p:nvPicPr>
        <p:blipFill>
          <a:blip r:embed="rId3" cstate="print"/>
          <a:srcRect l="1443" t="6333" r="1746" b="43322"/>
          <a:stretch>
            <a:fillRect/>
          </a:stretch>
        </p:blipFill>
        <p:spPr bwMode="auto">
          <a:xfrm>
            <a:off x="3275856" y="2492896"/>
            <a:ext cx="2544759" cy="893149"/>
          </a:xfrm>
          <a:prstGeom prst="rect">
            <a:avLst/>
          </a:prstGeom>
          <a:noFill/>
          <a:ln w="9525">
            <a:noFill/>
            <a:miter lim="800000"/>
            <a:headEnd/>
            <a:tailEnd/>
          </a:ln>
        </p:spPr>
      </p:pic>
      <p:sp>
        <p:nvSpPr>
          <p:cNvPr id="5" name="2 Marcador de contenido"/>
          <p:cNvSpPr txBox="1">
            <a:spLocks/>
          </p:cNvSpPr>
          <p:nvPr/>
        </p:nvSpPr>
        <p:spPr bwMode="auto">
          <a:xfrm>
            <a:off x="467544" y="3573016"/>
            <a:ext cx="8229600" cy="2736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fontAlgn="base">
              <a:spcBef>
                <a:spcPct val="20000"/>
              </a:spcBef>
              <a:spcAft>
                <a:spcPct val="0"/>
              </a:spcAft>
              <a:buFont typeface="Arial" charset="0"/>
              <a:buChar char="•"/>
              <a:defRPr/>
            </a:pPr>
            <a:r>
              <a:rPr lang="es-ES" sz="2000" b="1" dirty="0" smtClean="0">
                <a:solidFill>
                  <a:prstClr val="black"/>
                </a:solidFill>
              </a:rPr>
              <a:t>CONSIDERACIONES DE DISEÑO: </a:t>
            </a:r>
            <a:r>
              <a:rPr lang="es-ES" sz="2000" dirty="0" smtClean="0">
                <a:solidFill>
                  <a:prstClr val="black"/>
                </a:solidFill>
              </a:rPr>
              <a:t>Cuando se utilizan pernos de acero para unir madera hay que considerar varios factores como:</a:t>
            </a:r>
          </a:p>
          <a:p>
            <a:pPr marL="342900" indent="-342900" algn="just" fontAlgn="base">
              <a:spcBef>
                <a:spcPct val="20000"/>
              </a:spcBef>
              <a:spcAft>
                <a:spcPct val="0"/>
              </a:spcAft>
              <a:defRPr/>
            </a:pPr>
            <a:r>
              <a:rPr lang="es-ES" sz="2000" b="1" dirty="0" smtClean="0">
                <a:solidFill>
                  <a:prstClr val="black"/>
                </a:solidFill>
              </a:rPr>
              <a:t>	- </a:t>
            </a:r>
            <a:r>
              <a:rPr lang="es-ES" sz="2000" dirty="0" smtClean="0">
                <a:solidFill>
                  <a:prstClr val="black"/>
                </a:solidFill>
              </a:rPr>
              <a:t>Esfuerzo neto del miembro.</a:t>
            </a:r>
          </a:p>
          <a:p>
            <a:pPr marL="342900" indent="-342900" algn="just" fontAlgn="base">
              <a:spcBef>
                <a:spcPct val="20000"/>
              </a:spcBef>
              <a:spcAft>
                <a:spcPct val="0"/>
              </a:spcAft>
            </a:pPr>
            <a:r>
              <a:rPr lang="es-ES" sz="2000" dirty="0" smtClean="0">
                <a:solidFill>
                  <a:prstClr val="black"/>
                </a:solidFill>
              </a:rPr>
              <a:t>	- Aplastamiento del perno en la madera y flexión sobre el perno</a:t>
            </a:r>
          </a:p>
          <a:p>
            <a:pPr marL="342900" indent="-342900" algn="just" fontAlgn="base">
              <a:spcBef>
                <a:spcPct val="20000"/>
              </a:spcBef>
              <a:spcAft>
                <a:spcPct val="0"/>
              </a:spcAft>
            </a:pPr>
            <a:r>
              <a:rPr lang="es-ES" sz="2000" dirty="0" smtClean="0">
                <a:solidFill>
                  <a:prstClr val="black"/>
                </a:solidFill>
              </a:rPr>
              <a:t>	- Número de miembros.</a:t>
            </a:r>
          </a:p>
          <a:p>
            <a:pPr marL="342900" indent="-342900" algn="just" fontAlgn="base">
              <a:spcBef>
                <a:spcPct val="20000"/>
              </a:spcBef>
              <a:spcAft>
                <a:spcPct val="0"/>
              </a:spcAft>
            </a:pPr>
            <a:r>
              <a:rPr lang="es-ES" sz="2000" dirty="0" smtClean="0">
                <a:solidFill>
                  <a:prstClr val="black"/>
                </a:solidFill>
              </a:rPr>
              <a:t> 	- Longitud del perno</a:t>
            </a:r>
          </a:p>
          <a:p>
            <a:pPr marL="342900" indent="-342900" fontAlgn="base">
              <a:spcBef>
                <a:spcPct val="20000"/>
              </a:spcBef>
              <a:spcAft>
                <a:spcPct val="0"/>
              </a:spcAft>
            </a:pPr>
            <a:endParaRPr lang="es-ES" sz="2000" b="1" dirty="0" smtClean="0">
              <a:solidFill>
                <a:prstClr val="black"/>
              </a:solidFill>
            </a:endParaRPr>
          </a:p>
          <a:p>
            <a:pPr marL="342900" indent="-342900" fontAlgn="base">
              <a:spcBef>
                <a:spcPct val="20000"/>
              </a:spcBef>
              <a:spcAft>
                <a:spcPct val="0"/>
              </a:spcAft>
            </a:pPr>
            <a:endParaRPr lang="es-ES" sz="2000" dirty="0" smtClean="0">
              <a:solidFill>
                <a:prstClr val="black"/>
              </a:solidFill>
            </a:endParaRPr>
          </a:p>
          <a:p>
            <a:pPr marL="342900" indent="-342900" fontAlgn="base">
              <a:spcBef>
                <a:spcPct val="20000"/>
              </a:spcBef>
              <a:spcAft>
                <a:spcPct val="0"/>
              </a:spcAft>
            </a:pPr>
            <a:endParaRPr lang="es-ES" sz="2000" dirty="0" smtClean="0">
              <a:solidFill>
                <a:prstClr val="black"/>
              </a:solidFill>
            </a:endParaRPr>
          </a:p>
          <a:p>
            <a:pPr marL="342900" indent="-342900" fontAlgn="base">
              <a:spcBef>
                <a:spcPct val="20000"/>
              </a:spcBef>
              <a:spcAft>
                <a:spcPct val="0"/>
              </a:spcAft>
              <a:defRPr/>
            </a:pPr>
            <a:endParaRPr lang="es-ES" sz="2000" b="1" dirty="0">
              <a:solidFill>
                <a:prstClr val="black"/>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600" b="1" dirty="0" smtClean="0"/>
              <a:t>4.3) SOLICITACIONES EN LAS UNIONES</a:t>
            </a:r>
            <a:endParaRPr lang="es-EC" sz="3600" b="1" dirty="0"/>
          </a:p>
        </p:txBody>
      </p:sp>
      <p:sp>
        <p:nvSpPr>
          <p:cNvPr id="3" name="2 Marcador de contenido"/>
          <p:cNvSpPr>
            <a:spLocks noGrp="1"/>
          </p:cNvSpPr>
          <p:nvPr>
            <p:ph idx="1"/>
          </p:nvPr>
        </p:nvSpPr>
        <p:spPr>
          <a:xfrm>
            <a:off x="467544" y="1340768"/>
            <a:ext cx="8229600" cy="1440160"/>
          </a:xfrm>
        </p:spPr>
        <p:txBody>
          <a:bodyPr/>
          <a:lstStyle/>
          <a:p>
            <a:pPr algn="just"/>
            <a:r>
              <a:rPr lang="es-ES" sz="2000" smtClean="0"/>
              <a:t>Las uniones tanto clavadas como empernadas son afectadas por varios tipos de cizallamiento. El cizallamiento es producido por fuerzas opuesta e iguales que generan el deslizamiento de una pieza sobre la otra.</a:t>
            </a:r>
            <a:endParaRPr lang="es-ES" sz="2000"/>
          </a:p>
        </p:txBody>
      </p:sp>
      <p:pic>
        <p:nvPicPr>
          <p:cNvPr id="4" name="3 Imagen"/>
          <p:cNvPicPr/>
          <p:nvPr/>
        </p:nvPicPr>
        <p:blipFill>
          <a:blip r:embed="rId3" cstate="print"/>
          <a:srcRect t="33117" b="5195"/>
          <a:stretch>
            <a:fillRect/>
          </a:stretch>
        </p:blipFill>
        <p:spPr bwMode="auto">
          <a:xfrm>
            <a:off x="2323402" y="2780928"/>
            <a:ext cx="4768877" cy="1071957"/>
          </a:xfrm>
          <a:prstGeom prst="rect">
            <a:avLst/>
          </a:prstGeom>
          <a:noFill/>
          <a:ln w="9525">
            <a:noFill/>
            <a:miter lim="800000"/>
            <a:headEnd/>
            <a:tailEnd/>
          </a:ln>
        </p:spPr>
      </p:pic>
      <p:sp>
        <p:nvSpPr>
          <p:cNvPr id="6145" name="Rectangle 1"/>
          <p:cNvSpPr>
            <a:spLocks noChangeArrowheads="1"/>
          </p:cNvSpPr>
          <p:nvPr/>
        </p:nvSpPr>
        <p:spPr bwMode="auto">
          <a:xfrm>
            <a:off x="2836399" y="4023156"/>
            <a:ext cx="311014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S" sz="1200" b="1" i="1" dirty="0" smtClean="0">
                <a:solidFill>
                  <a:prstClr val="black"/>
                </a:solidFill>
                <a:latin typeface="Arial" pitchFamily="34" charset="0"/>
                <a:ea typeface="Times New Roman" pitchFamily="18" charset="0"/>
                <a:cs typeface="Arial" pitchFamily="34" charset="0"/>
              </a:rPr>
              <a:t>Representación del fenómeno de cizalle</a:t>
            </a:r>
            <a:endParaRPr lang="es-ES" sz="1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29600" cy="6192688"/>
          </a:xfrm>
        </p:spPr>
        <p:txBody>
          <a:bodyPr/>
          <a:lstStyle/>
          <a:p>
            <a:r>
              <a:rPr lang="es-ES" sz="2000" b="1" dirty="0" smtClean="0"/>
              <a:t>CIZALLE SIMPLE:</a:t>
            </a:r>
          </a:p>
          <a:p>
            <a:endParaRPr lang="es-ES" sz="2000" b="1" dirty="0" smtClean="0"/>
          </a:p>
          <a:p>
            <a:endParaRPr lang="es-ES" sz="2000" b="1" dirty="0" smtClean="0"/>
          </a:p>
          <a:p>
            <a:endParaRPr lang="es-ES" sz="2000" b="1" dirty="0" smtClean="0"/>
          </a:p>
          <a:p>
            <a:endParaRPr lang="es-ES" sz="2000" b="1" dirty="0" smtClean="0"/>
          </a:p>
          <a:p>
            <a:endParaRPr lang="es-ES" sz="2000" b="1" dirty="0" smtClean="0"/>
          </a:p>
          <a:p>
            <a:r>
              <a:rPr lang="es-ES" sz="2000" b="1" dirty="0" smtClean="0"/>
              <a:t>CIZALLE DOBLE:</a:t>
            </a:r>
          </a:p>
          <a:p>
            <a:endParaRPr lang="es-ES" sz="2000" b="1" dirty="0" smtClean="0"/>
          </a:p>
          <a:p>
            <a:endParaRPr lang="es-ES" sz="2000" b="1" dirty="0" smtClean="0"/>
          </a:p>
          <a:p>
            <a:endParaRPr lang="es-ES" sz="2000" b="1" dirty="0" smtClean="0"/>
          </a:p>
          <a:p>
            <a:endParaRPr lang="es-ES" sz="2000" b="1" dirty="0" smtClean="0"/>
          </a:p>
          <a:p>
            <a:endParaRPr lang="es-ES" sz="2000" b="1" dirty="0" smtClean="0"/>
          </a:p>
          <a:p>
            <a:endParaRPr lang="es-ES" sz="2000" b="1" dirty="0" smtClean="0"/>
          </a:p>
          <a:p>
            <a:pPr>
              <a:buNone/>
            </a:pPr>
            <a:endParaRPr lang="es-ES" sz="2000" b="1" dirty="0" smtClean="0"/>
          </a:p>
        </p:txBody>
      </p:sp>
      <p:pic>
        <p:nvPicPr>
          <p:cNvPr id="4" name="3 Imagen"/>
          <p:cNvPicPr/>
          <p:nvPr/>
        </p:nvPicPr>
        <p:blipFill>
          <a:blip r:embed="rId3" cstate="print"/>
          <a:srcRect l="1644" t="18940" r="2915" b="13636"/>
          <a:stretch>
            <a:fillRect/>
          </a:stretch>
        </p:blipFill>
        <p:spPr bwMode="auto">
          <a:xfrm>
            <a:off x="1691680" y="1124744"/>
            <a:ext cx="5365719" cy="992459"/>
          </a:xfrm>
          <a:prstGeom prst="rect">
            <a:avLst/>
          </a:prstGeom>
          <a:noFill/>
          <a:ln w="9525">
            <a:noFill/>
            <a:miter lim="800000"/>
            <a:headEnd/>
            <a:tailEnd/>
          </a:ln>
        </p:spPr>
      </p:pic>
      <p:sp>
        <p:nvSpPr>
          <p:cNvPr id="5" name="4 Rectángulo"/>
          <p:cNvSpPr/>
          <p:nvPr/>
        </p:nvSpPr>
        <p:spPr>
          <a:xfrm>
            <a:off x="2267744" y="2348880"/>
            <a:ext cx="4572000" cy="276999"/>
          </a:xfrm>
          <a:prstGeom prst="rect">
            <a:avLst/>
          </a:prstGeom>
        </p:spPr>
        <p:txBody>
          <a:bodyPr>
            <a:spAutoFit/>
          </a:bodyPr>
          <a:lstStyle/>
          <a:p>
            <a:pPr algn="ctr"/>
            <a:r>
              <a:rPr lang="es-ES" sz="1200" b="1" i="1" dirty="0" smtClean="0">
                <a:solidFill>
                  <a:prstClr val="black"/>
                </a:solidFill>
              </a:rPr>
              <a:t>Cizalle simple, se observa un solo plano de falla</a:t>
            </a:r>
            <a:endParaRPr lang="es-EC" sz="1200" dirty="0">
              <a:solidFill>
                <a:prstClr val="black"/>
              </a:solidFill>
            </a:endParaRPr>
          </a:p>
        </p:txBody>
      </p:sp>
      <p:pic>
        <p:nvPicPr>
          <p:cNvPr id="6" name="5 Imagen"/>
          <p:cNvPicPr/>
          <p:nvPr/>
        </p:nvPicPr>
        <p:blipFill>
          <a:blip r:embed="rId4" cstate="print"/>
          <a:srcRect t="16784" r="2114" b="8772"/>
          <a:stretch>
            <a:fillRect/>
          </a:stretch>
        </p:blipFill>
        <p:spPr bwMode="auto">
          <a:xfrm>
            <a:off x="1763688" y="3212976"/>
            <a:ext cx="5556560" cy="1431879"/>
          </a:xfrm>
          <a:prstGeom prst="rect">
            <a:avLst/>
          </a:prstGeom>
          <a:noFill/>
          <a:ln w="9525">
            <a:noFill/>
            <a:miter lim="800000"/>
            <a:headEnd/>
            <a:tailEnd/>
          </a:ln>
        </p:spPr>
      </p:pic>
      <p:sp>
        <p:nvSpPr>
          <p:cNvPr id="5121" name="Rectangle 1"/>
          <p:cNvSpPr>
            <a:spLocks noChangeArrowheads="1"/>
          </p:cNvSpPr>
          <p:nvPr/>
        </p:nvSpPr>
        <p:spPr bwMode="auto">
          <a:xfrm>
            <a:off x="2828350" y="4815244"/>
            <a:ext cx="298222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S" sz="1200" b="1" i="1" dirty="0" smtClean="0">
                <a:solidFill>
                  <a:prstClr val="black"/>
                </a:solidFill>
                <a:ea typeface="Times New Roman" pitchFamily="18" charset="0"/>
                <a:cs typeface="Arial" pitchFamily="34" charset="0"/>
              </a:rPr>
              <a:t>Cizalle doble, se observa dos planos de falla</a:t>
            </a:r>
            <a:endParaRPr lang="es-ES" sz="1200" dirty="0" smtClean="0">
              <a:solidFill>
                <a:prstClr val="black"/>
              </a:solidFill>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229600" cy="4525963"/>
          </a:xfrm>
        </p:spPr>
        <p:txBody>
          <a:bodyPr/>
          <a:lstStyle/>
          <a:p>
            <a:pPr algn="just"/>
            <a:r>
              <a:rPr lang="es-ES" sz="2000" b="1" dirty="0" smtClean="0"/>
              <a:t>CIZALLE MULTIPLE: </a:t>
            </a:r>
            <a:r>
              <a:rPr lang="es-ES" sz="2000" dirty="0" smtClean="0"/>
              <a:t>Cuando existen mas de 2 planos de falla.</a:t>
            </a:r>
          </a:p>
          <a:p>
            <a:pPr algn="just">
              <a:buNone/>
            </a:pPr>
            <a:r>
              <a:rPr lang="es-ES" sz="2000" dirty="0" smtClean="0"/>
              <a:t>	Generalmente se considera que el esfuerzos admisible para este tipo de uniones es igual al número de planos de cizalle multiplicado por el esfuerzo admisible de uniones a cizalle simple</a:t>
            </a:r>
            <a:endParaRPr lang="es-ES" sz="2000" b="1" dirty="0" smtClean="0"/>
          </a:p>
          <a:p>
            <a:endParaRPr lang="es-EC" dirty="0"/>
          </a:p>
        </p:txBody>
      </p:sp>
      <p:pic>
        <p:nvPicPr>
          <p:cNvPr id="93185" name="Picture 1"/>
          <p:cNvPicPr>
            <a:picLocks noChangeAspect="1" noChangeArrowheads="1"/>
          </p:cNvPicPr>
          <p:nvPr/>
        </p:nvPicPr>
        <p:blipFill>
          <a:blip r:embed="rId3" cstate="print"/>
          <a:srcRect/>
          <a:stretch>
            <a:fillRect/>
          </a:stretch>
        </p:blipFill>
        <p:spPr bwMode="auto">
          <a:xfrm>
            <a:off x="1331640" y="2636912"/>
            <a:ext cx="6480720" cy="2092393"/>
          </a:xfrm>
          <a:prstGeom prst="rect">
            <a:avLst/>
          </a:prstGeom>
          <a:noFill/>
          <a:ln w="9525">
            <a:noFill/>
            <a:miter lim="800000"/>
            <a:headEnd/>
            <a:tailEnd/>
          </a:ln>
        </p:spPr>
      </p:pic>
      <p:sp>
        <p:nvSpPr>
          <p:cNvPr id="4" name="3 Rectángulo"/>
          <p:cNvSpPr/>
          <p:nvPr/>
        </p:nvSpPr>
        <p:spPr>
          <a:xfrm>
            <a:off x="2088083" y="5229200"/>
            <a:ext cx="4866012" cy="369332"/>
          </a:xfrm>
          <a:prstGeom prst="rect">
            <a:avLst/>
          </a:prstGeom>
        </p:spPr>
        <p:txBody>
          <a:bodyPr wrap="none">
            <a:spAutoFit/>
          </a:bodyPr>
          <a:lstStyle/>
          <a:p>
            <a:pPr algn="ctr" fontAlgn="base">
              <a:spcBef>
                <a:spcPct val="0"/>
              </a:spcBef>
              <a:spcAft>
                <a:spcPct val="0"/>
              </a:spcAft>
            </a:pPr>
            <a:r>
              <a:rPr lang="es-ES" b="1" i="1" dirty="0" smtClean="0">
                <a:solidFill>
                  <a:prstClr val="black"/>
                </a:solidFill>
                <a:ea typeface="Times New Roman" pitchFamily="18" charset="0"/>
                <a:cs typeface="Arial" pitchFamily="34" charset="0"/>
              </a:rPr>
              <a:t>Cizalle </a:t>
            </a:r>
            <a:r>
              <a:rPr lang="es-ES" b="1" i="1" dirty="0" smtClean="0">
                <a:solidFill>
                  <a:prstClr val="black"/>
                </a:solidFill>
                <a:ea typeface="Times New Roman" pitchFamily="18" charset="0"/>
                <a:cs typeface="Arial" pitchFamily="34" charset="0"/>
              </a:rPr>
              <a:t>múltiple, </a:t>
            </a:r>
            <a:r>
              <a:rPr lang="es-ES" b="1" i="1" dirty="0" smtClean="0">
                <a:solidFill>
                  <a:prstClr val="black"/>
                </a:solidFill>
                <a:ea typeface="Times New Roman" pitchFamily="18" charset="0"/>
                <a:cs typeface="Arial" pitchFamily="34" charset="0"/>
              </a:rPr>
              <a:t>se observa </a:t>
            </a:r>
            <a:r>
              <a:rPr lang="es-ES" b="1" i="1" dirty="0" smtClean="0">
                <a:solidFill>
                  <a:prstClr val="black"/>
                </a:solidFill>
                <a:ea typeface="Times New Roman" pitchFamily="18" charset="0"/>
                <a:cs typeface="Arial" pitchFamily="34" charset="0"/>
              </a:rPr>
              <a:t>varios </a:t>
            </a:r>
            <a:r>
              <a:rPr lang="es-ES" b="1" i="1" dirty="0" smtClean="0">
                <a:solidFill>
                  <a:prstClr val="black"/>
                </a:solidFill>
                <a:ea typeface="Times New Roman" pitchFamily="18" charset="0"/>
                <a:cs typeface="Arial" pitchFamily="34" charset="0"/>
              </a:rPr>
              <a:t>planos de falla</a:t>
            </a:r>
            <a:endParaRPr lang="es-ES" dirty="0" smtClean="0">
              <a:solidFill>
                <a:prstClr val="black"/>
              </a:solidFill>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3 Imagen"/>
          <p:cNvPicPr/>
          <p:nvPr/>
        </p:nvPicPr>
        <p:blipFill>
          <a:blip r:embed="rId3" cstate="print"/>
          <a:srcRect l="11428" t="10573" r="4610" b="4909"/>
          <a:stretch>
            <a:fillRect/>
          </a:stretch>
        </p:blipFill>
        <p:spPr bwMode="auto">
          <a:xfrm>
            <a:off x="1043608" y="1340768"/>
            <a:ext cx="7272808" cy="4536504"/>
          </a:xfrm>
          <a:prstGeom prst="rect">
            <a:avLst/>
          </a:prstGeom>
          <a:noFill/>
          <a:ln w="9525">
            <a:noFill/>
            <a:miter lim="800000"/>
            <a:headEnd/>
            <a:tailEnd/>
          </a:ln>
        </p:spPr>
      </p:pic>
      <p:sp>
        <p:nvSpPr>
          <p:cNvPr id="3" name="2 CuadroTexto"/>
          <p:cNvSpPr txBox="1"/>
          <p:nvPr/>
        </p:nvSpPr>
        <p:spPr>
          <a:xfrm>
            <a:off x="1331640" y="764704"/>
            <a:ext cx="6480720" cy="369332"/>
          </a:xfrm>
          <a:prstGeom prst="rect">
            <a:avLst/>
          </a:prstGeom>
          <a:noFill/>
        </p:spPr>
        <p:txBody>
          <a:bodyPr wrap="square" rtlCol="0">
            <a:spAutoFit/>
          </a:bodyPr>
          <a:lstStyle/>
          <a:p>
            <a:pPr algn="ctr"/>
            <a:r>
              <a:rPr lang="es-EC" b="1" dirty="0" smtClean="0">
                <a:solidFill>
                  <a:prstClr val="black"/>
                </a:solidFill>
              </a:rPr>
              <a:t>LA MADERA UN ELEMENTO ORTOTROPICO</a:t>
            </a:r>
            <a:endParaRPr lang="es-EC" b="1" dirty="0">
              <a:solidFill>
                <a:prstClr val="black"/>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600" b="1" dirty="0" smtClean="0"/>
              <a:t>4.4) TIPOS DE UNIONES</a:t>
            </a:r>
            <a:endParaRPr lang="es-EC" sz="3600" b="1" dirty="0"/>
          </a:p>
        </p:txBody>
      </p:sp>
      <p:sp>
        <p:nvSpPr>
          <p:cNvPr id="3" name="2 Marcador de contenido"/>
          <p:cNvSpPr>
            <a:spLocks noGrp="1"/>
          </p:cNvSpPr>
          <p:nvPr>
            <p:ph idx="1"/>
          </p:nvPr>
        </p:nvSpPr>
        <p:spPr>
          <a:xfrm>
            <a:off x="457200" y="1412776"/>
            <a:ext cx="8229600" cy="4713387"/>
          </a:xfrm>
        </p:spPr>
        <p:txBody>
          <a:bodyPr/>
          <a:lstStyle/>
          <a:p>
            <a:pPr algn="just"/>
            <a:r>
              <a:rPr lang="es-ES" sz="2000" b="1" dirty="0" smtClean="0"/>
              <a:t>UNIONES CLAVADAS:  </a:t>
            </a:r>
            <a:r>
              <a:rPr lang="es-ES" sz="2000" dirty="0" smtClean="0"/>
              <a:t>Son las mas económicas y mas fáciles de colocar en obra.</a:t>
            </a:r>
          </a:p>
          <a:p>
            <a:pPr algn="just">
              <a:buNone/>
            </a:pPr>
            <a:r>
              <a:rPr lang="es-ES" sz="2000" b="1" dirty="0" smtClean="0"/>
              <a:t>	- </a:t>
            </a:r>
            <a:r>
              <a:rPr lang="es-ES" sz="2000" dirty="0" smtClean="0"/>
              <a:t>No soportan grandes cargas, se utilizan en edificaciones pequeñas.</a:t>
            </a:r>
          </a:p>
          <a:p>
            <a:pPr algn="just">
              <a:buNone/>
            </a:pPr>
            <a:r>
              <a:rPr lang="es-ES" sz="2000" dirty="0" smtClean="0"/>
              <a:t>	- Si la madera es muy densa se requiere un pre taladrado.</a:t>
            </a:r>
            <a:endParaRPr lang="es-ES" sz="2000" dirty="0"/>
          </a:p>
        </p:txBody>
      </p:sp>
      <p:pic>
        <p:nvPicPr>
          <p:cNvPr id="3073" name="Picture 1" descr="D:\ANDRES 1\TESIS\FOTOS\DSC02228.JPG"/>
          <p:cNvPicPr>
            <a:picLocks noChangeAspect="1" noChangeArrowheads="1"/>
          </p:cNvPicPr>
          <p:nvPr/>
        </p:nvPicPr>
        <p:blipFill>
          <a:blip r:embed="rId3" cstate="print"/>
          <a:srcRect t="32666" r="22959" b="20417"/>
          <a:stretch>
            <a:fillRect/>
          </a:stretch>
        </p:blipFill>
        <p:spPr bwMode="auto">
          <a:xfrm>
            <a:off x="2843808" y="3140968"/>
            <a:ext cx="2725103" cy="2943923"/>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229600" cy="2520279"/>
          </a:xfrm>
        </p:spPr>
        <p:txBody>
          <a:bodyPr/>
          <a:lstStyle/>
          <a:p>
            <a:r>
              <a:rPr lang="es-ES" sz="2000" b="1" dirty="0" smtClean="0"/>
              <a:t>ESPESOR MINIMO DE LA MADERA:</a:t>
            </a:r>
          </a:p>
          <a:p>
            <a:endParaRPr lang="es-ES" sz="2000" b="1" dirty="0" smtClean="0"/>
          </a:p>
          <a:p>
            <a:endParaRPr lang="es-ES" sz="2000" b="1" dirty="0" smtClean="0"/>
          </a:p>
          <a:p>
            <a:endParaRPr lang="es-ES" sz="2000" b="1" dirty="0" smtClean="0"/>
          </a:p>
          <a:p>
            <a:endParaRPr lang="es-ES" sz="2000" b="1" dirty="0" smtClean="0"/>
          </a:p>
          <a:p>
            <a:pPr>
              <a:buNone/>
            </a:pPr>
            <a:endParaRPr lang="es-ES" sz="2000" b="1" dirty="0" smtClean="0"/>
          </a:p>
          <a:p>
            <a:endParaRPr lang="es-ES" sz="2000" b="1" dirty="0" smtClean="0"/>
          </a:p>
          <a:p>
            <a:endParaRPr lang="es-ES" sz="2000" b="1" dirty="0" smtClean="0"/>
          </a:p>
          <a:p>
            <a:endParaRPr lang="es-ES" sz="2000" b="1" dirty="0" smtClean="0"/>
          </a:p>
          <a:p>
            <a:pPr>
              <a:buNone/>
            </a:pPr>
            <a:r>
              <a:rPr lang="es-ES" sz="2000" dirty="0" smtClean="0"/>
              <a:t>Donde:</a:t>
            </a:r>
          </a:p>
          <a:p>
            <a:pPr>
              <a:buNone/>
            </a:pPr>
            <a:r>
              <a:rPr lang="es-ES" sz="2000" dirty="0" smtClean="0"/>
              <a:t>emin= Espesor mínimo de la madera en mm</a:t>
            </a:r>
          </a:p>
          <a:p>
            <a:pPr>
              <a:buNone/>
            </a:pPr>
            <a:r>
              <a:rPr lang="es-ES" sz="2000" dirty="0" smtClean="0"/>
              <a:t>D = diámetro del clavo en mm</a:t>
            </a:r>
          </a:p>
          <a:p>
            <a:pPr>
              <a:buNone/>
            </a:pPr>
            <a:endParaRPr lang="es-ES" sz="2000" dirty="0" smtClean="0">
              <a:solidFill>
                <a:srgbClr val="FF0000"/>
              </a:solidFill>
            </a:endParaRPr>
          </a:p>
          <a:p>
            <a:pPr>
              <a:buNone/>
            </a:pPr>
            <a:endParaRPr lang="es-ES" sz="2000" b="1" dirty="0">
              <a:solidFill>
                <a:srgbClr val="FF0000"/>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204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9592" y="1628800"/>
            <a:ext cx="5343752" cy="360040"/>
          </a:xfrm>
          <a:prstGeom prst="rect">
            <a:avLst/>
          </a:prstGeom>
          <a:noFill/>
        </p:spPr>
      </p:pic>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205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27584" y="2636912"/>
            <a:ext cx="5343752" cy="360040"/>
          </a:xfrm>
          <a:prstGeom prst="rect">
            <a:avLst/>
          </a:prstGeom>
          <a:noFill/>
        </p:spPr>
      </p:pic>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sp>
        <p:nvSpPr>
          <p:cNvPr id="11" name="10 CuadroTexto"/>
          <p:cNvSpPr txBox="1"/>
          <p:nvPr/>
        </p:nvSpPr>
        <p:spPr>
          <a:xfrm>
            <a:off x="6372200" y="1628800"/>
            <a:ext cx="2016224" cy="369332"/>
          </a:xfrm>
          <a:prstGeom prst="rect">
            <a:avLst/>
          </a:prstGeom>
          <a:noFill/>
        </p:spPr>
        <p:txBody>
          <a:bodyPr wrap="square" rtlCol="0">
            <a:spAutoFit/>
          </a:bodyPr>
          <a:lstStyle/>
          <a:p>
            <a:r>
              <a:rPr lang="en-US" dirty="0" smtClean="0">
                <a:solidFill>
                  <a:prstClr val="black"/>
                </a:solidFill>
              </a:rPr>
              <a:t>Maderas blandas</a:t>
            </a:r>
            <a:endParaRPr lang="es-EC" dirty="0">
              <a:solidFill>
                <a:prstClr val="black"/>
              </a:solidFill>
            </a:endParaRPr>
          </a:p>
        </p:txBody>
      </p:sp>
      <p:sp>
        <p:nvSpPr>
          <p:cNvPr id="12" name="11 CuadroTexto"/>
          <p:cNvSpPr txBox="1"/>
          <p:nvPr/>
        </p:nvSpPr>
        <p:spPr>
          <a:xfrm>
            <a:off x="6372200" y="2564904"/>
            <a:ext cx="2016224" cy="646331"/>
          </a:xfrm>
          <a:prstGeom prst="rect">
            <a:avLst/>
          </a:prstGeom>
          <a:noFill/>
        </p:spPr>
        <p:txBody>
          <a:bodyPr wrap="square" rtlCol="0">
            <a:spAutoFit/>
          </a:bodyPr>
          <a:lstStyle/>
          <a:p>
            <a:r>
              <a:rPr lang="en-US" dirty="0" smtClean="0">
                <a:solidFill>
                  <a:prstClr val="black"/>
                </a:solidFill>
              </a:rPr>
              <a:t>Maderas necesitan pretaladrar</a:t>
            </a:r>
            <a:endParaRPr lang="es-EC" dirty="0">
              <a:solidFill>
                <a:prstClr val="black"/>
              </a:solidFill>
            </a:endParaRPr>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2 Marcador de contenido"/>
          <p:cNvSpPr txBox="1">
            <a:spLocks noGrp="1"/>
          </p:cNvSpPr>
          <p:nvPr>
            <p:ph idx="1"/>
          </p:nvPr>
        </p:nvSpPr>
        <p:spPr bwMode="auto">
          <a:xfrm>
            <a:off x="467544" y="404664"/>
            <a:ext cx="8229600" cy="3456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s-ES" sz="2000" b="1" i="0" u="none" strike="noStrike" kern="1200" cap="none" spc="0" normalizeH="0" baseline="0" noProof="0" dirty="0" smtClean="0">
                <a:ln>
                  <a:noFill/>
                </a:ln>
                <a:solidFill>
                  <a:schemeClr val="tx1"/>
                </a:solidFill>
                <a:effectLst/>
                <a:uLnTx/>
                <a:uFillTx/>
                <a:latin typeface="+mn-lt"/>
                <a:ea typeface="+mn-ea"/>
                <a:cs typeface="+mn-cs"/>
              </a:rPr>
              <a:t>SOLICITACION DE EXTRACCION LATERAL (CIZALLE</a:t>
            </a:r>
            <a:r>
              <a:rPr kumimoji="0" lang="es-ES" sz="2000" b="1" i="0" u="none" strike="noStrike" kern="1200" cap="none" spc="0" normalizeH="0" noProof="0" dirty="0" smtClean="0">
                <a:ln>
                  <a:noFill/>
                </a:ln>
                <a:solidFill>
                  <a:schemeClr val="tx1"/>
                </a:solidFill>
                <a:effectLst/>
                <a:uLnTx/>
                <a:uFillTx/>
                <a:latin typeface="+mn-lt"/>
                <a:ea typeface="+mn-ea"/>
                <a:cs typeface="+mn-cs"/>
              </a:rPr>
              <a:t> SIMPLE)</a:t>
            </a:r>
            <a:r>
              <a:rPr kumimoji="0" lang="es-ES" sz="20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None/>
              <a:tabLst/>
              <a:defRPr/>
            </a:pPr>
            <a:r>
              <a:rPr lang="es-ES" sz="2000" b="1" dirty="0" smtClean="0"/>
              <a:t>	</a:t>
            </a:r>
            <a:r>
              <a:rPr kumimoji="0" lang="es-E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s-ES" sz="2000" i="0" u="none" strike="noStrike" kern="1200" cap="none" spc="0" normalizeH="0" baseline="0" noProof="0" dirty="0" smtClean="0">
                <a:ln>
                  <a:noFill/>
                </a:ln>
                <a:solidFill>
                  <a:schemeClr val="tx1"/>
                </a:solidFill>
                <a:effectLst/>
                <a:uLnTx/>
                <a:uFillTx/>
                <a:latin typeface="+mn-lt"/>
                <a:ea typeface="+mn-ea"/>
                <a:cs typeface="+mn-cs"/>
              </a:rPr>
              <a:t>Es</a:t>
            </a:r>
            <a:r>
              <a:rPr kumimoji="0" lang="es-ES" sz="2000" i="0" u="none" strike="noStrike" kern="1200" cap="none" spc="0" normalizeH="0" noProof="0" dirty="0" smtClean="0">
                <a:ln>
                  <a:noFill/>
                </a:ln>
                <a:solidFill>
                  <a:schemeClr val="tx1"/>
                </a:solidFill>
                <a:effectLst/>
                <a:uLnTx/>
                <a:uFillTx/>
                <a:latin typeface="+mn-lt"/>
                <a:ea typeface="+mn-ea"/>
                <a:cs typeface="+mn-cs"/>
              </a:rPr>
              <a:t> necesario por lo menos 4 clavos en cada plano de cizalle.</a:t>
            </a:r>
          </a:p>
          <a:p>
            <a:pPr marL="342900" marR="0" lvl="0" indent="-342900" algn="l" defTabSz="914400" rtl="0" eaLnBrk="1" fontAlgn="base" latinLnBrk="0" hangingPunct="1">
              <a:lnSpc>
                <a:spcPct val="100000"/>
              </a:lnSpc>
              <a:spcBef>
                <a:spcPct val="20000"/>
              </a:spcBef>
              <a:spcAft>
                <a:spcPct val="0"/>
              </a:spcAft>
              <a:buClrTx/>
              <a:buSzTx/>
              <a:buNone/>
              <a:tabLst/>
              <a:defRPr/>
            </a:pPr>
            <a:r>
              <a:rPr lang="es-ES" sz="2000" b="1" dirty="0" smtClean="0"/>
              <a:t>	</a:t>
            </a:r>
            <a:r>
              <a:rPr lang="es-ES" sz="2000" b="1" baseline="0" dirty="0" smtClean="0"/>
              <a:t>-</a:t>
            </a:r>
            <a:r>
              <a:rPr lang="es-ES" sz="2000" baseline="0" dirty="0" smtClean="0"/>
              <a:t> La capacidad admisible de un clavo se calcula con la </a:t>
            </a:r>
            <a:r>
              <a:rPr lang="es-ES" sz="2000" baseline="0" dirty="0" err="1" smtClean="0"/>
              <a:t>ec</a:t>
            </a:r>
            <a:r>
              <a:rPr lang="es-ES" sz="2000" baseline="0" dirty="0" smtClean="0"/>
              <a:t>:</a:t>
            </a:r>
          </a:p>
          <a:p>
            <a:pPr marL="342900" marR="0" lvl="0" indent="-342900" algn="l" defTabSz="914400" rtl="0" eaLnBrk="1" fontAlgn="base" latinLnBrk="0" hangingPunct="1">
              <a:lnSpc>
                <a:spcPct val="100000"/>
              </a:lnSpc>
              <a:spcBef>
                <a:spcPct val="20000"/>
              </a:spcBef>
              <a:spcAft>
                <a:spcPct val="0"/>
              </a:spcAft>
              <a:buClrTx/>
              <a:buSzTx/>
              <a:buNone/>
              <a:tabLst/>
              <a:defRPr/>
            </a:pPr>
            <a:endParaRPr kumimoji="0" lang="es-ES" sz="20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None/>
              <a:tabLst/>
              <a:defRPr/>
            </a:pPr>
            <a:endParaRPr lang="es-ES" sz="2000" b="1" baseline="0" dirty="0" smtClean="0"/>
          </a:p>
          <a:p>
            <a:pPr marL="342900" marR="0" lvl="0" indent="-342900" algn="l" defTabSz="914400" rtl="0" eaLnBrk="1" fontAlgn="base" latinLnBrk="0" hangingPunct="1">
              <a:lnSpc>
                <a:spcPct val="100000"/>
              </a:lnSpc>
              <a:spcBef>
                <a:spcPct val="20000"/>
              </a:spcBef>
              <a:spcAft>
                <a:spcPct val="0"/>
              </a:spcAft>
              <a:buClrTx/>
              <a:buSzTx/>
              <a:buNone/>
              <a:tabLst/>
              <a:defRPr/>
            </a:pPr>
            <a:r>
              <a:rPr kumimoji="0" lang="es-ES" sz="2000" i="0" u="none" strike="noStrike" kern="1200" cap="none" spc="0" normalizeH="0" noProof="0" dirty="0" smtClean="0">
                <a:ln>
                  <a:noFill/>
                </a:ln>
                <a:solidFill>
                  <a:schemeClr val="tx1"/>
                </a:solidFill>
                <a:effectLst/>
                <a:uLnTx/>
                <a:uFillTx/>
                <a:latin typeface="+mn-lt"/>
                <a:ea typeface="+mn-ea"/>
                <a:cs typeface="+mn-cs"/>
              </a:rPr>
              <a:t>Donde:</a:t>
            </a:r>
          </a:p>
          <a:p>
            <a:pPr>
              <a:buNone/>
            </a:pPr>
            <a:r>
              <a:rPr lang="es-ES" sz="2000" dirty="0" smtClean="0"/>
              <a:t>	</a:t>
            </a:r>
            <a:r>
              <a:rPr lang="es-ES" sz="2000" dirty="0" err="1" smtClean="0"/>
              <a:t>Pcl,ad</a:t>
            </a:r>
            <a:r>
              <a:rPr lang="es-ES" sz="2000" dirty="0" smtClean="0"/>
              <a:t>= capacidad admisible de carga en una superficie de cizalle simple</a:t>
            </a:r>
          </a:p>
          <a:p>
            <a:pPr>
              <a:buNone/>
            </a:pPr>
            <a:r>
              <a:rPr lang="es-ES" sz="2000" dirty="0" smtClean="0"/>
              <a:t>	D = diámetro del clavo (mm)</a:t>
            </a:r>
          </a:p>
          <a:p>
            <a:pPr>
              <a:buNone/>
            </a:pPr>
            <a:r>
              <a:rPr lang="es-ES" sz="2000" dirty="0" smtClean="0"/>
              <a:t>	</a:t>
            </a:r>
            <a:r>
              <a:rPr lang="el-GR" sz="2000" dirty="0" smtClean="0"/>
              <a:t>δ</a:t>
            </a:r>
            <a:r>
              <a:rPr lang="es-ES" sz="2000" dirty="0" smtClean="0"/>
              <a:t>=densidad de la especie maderera (kg/m³)</a:t>
            </a:r>
          </a:p>
          <a:p>
            <a:pPr marL="342900" marR="0" lvl="0" indent="-342900" algn="l" defTabSz="914400" rtl="0" eaLnBrk="1" fontAlgn="base" latinLnBrk="0" hangingPunct="1">
              <a:lnSpc>
                <a:spcPct val="100000"/>
              </a:lnSpc>
              <a:spcBef>
                <a:spcPct val="20000"/>
              </a:spcBef>
              <a:spcAft>
                <a:spcPct val="0"/>
              </a:spcAft>
              <a:buClrTx/>
              <a:buSzTx/>
              <a:buNone/>
              <a:tabLst/>
              <a:defRPr/>
            </a:pPr>
            <a:endParaRPr kumimoji="0" lang="es-E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s-E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s-E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s-ES" sz="2000" b="1" i="0" u="none" strike="noStrike" kern="1200" cap="none" spc="0" normalizeH="0" baseline="0" noProof="0" dirty="0">
              <a:ln>
                <a:noFill/>
              </a:ln>
              <a:solidFill>
                <a:srgbClr val="FF0000"/>
              </a:solidFill>
              <a:effectLst/>
              <a:uLnTx/>
              <a:uFillTx/>
              <a:latin typeface="+mn-lt"/>
              <a:ea typeface="+mn-ea"/>
              <a:cs typeface="+mn-cs"/>
            </a:endParaRPr>
          </a:p>
        </p:txBody>
      </p:sp>
      <p:pic>
        <p:nvPicPr>
          <p:cNvPr id="5"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1772816"/>
            <a:ext cx="5486062" cy="334516"/>
          </a:xfrm>
          <a:prstGeom prst="rect">
            <a:avLst/>
          </a:prstGeom>
          <a:noFill/>
        </p:spPr>
      </p:pic>
      <p:pic>
        <p:nvPicPr>
          <p:cNvPr id="1030" name="Picture 6" descr="D:\ANDRES 1\TESIS\FOTOS\DSC02219.JPG"/>
          <p:cNvPicPr>
            <a:picLocks noChangeAspect="1" noChangeArrowheads="1"/>
          </p:cNvPicPr>
          <p:nvPr/>
        </p:nvPicPr>
        <p:blipFill>
          <a:blip r:embed="rId4" cstate="print"/>
          <a:srcRect t="19807" r="19687" b="24929"/>
          <a:stretch>
            <a:fillRect/>
          </a:stretch>
        </p:blipFill>
        <p:spPr bwMode="auto">
          <a:xfrm>
            <a:off x="3131840" y="3789040"/>
            <a:ext cx="2304256" cy="2812696"/>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548680"/>
            <a:ext cx="5328592" cy="5577483"/>
          </a:xfrm>
        </p:spPr>
        <p:txBody>
          <a:bodyPr/>
          <a:lstStyle/>
          <a:p>
            <a:pPr algn="just"/>
            <a:r>
              <a:rPr lang="es-ES" sz="2000" b="1" dirty="0" smtClean="0"/>
              <a:t>CIZALLAMIENTO SIMPLE:</a:t>
            </a:r>
          </a:p>
          <a:p>
            <a:pPr algn="just">
              <a:buNone/>
            </a:pPr>
            <a:r>
              <a:rPr lang="es-ES" sz="2000" dirty="0" smtClean="0"/>
              <a:t>Debe cumplir la penetración de clavado:</a:t>
            </a:r>
          </a:p>
          <a:p>
            <a:pPr algn="just">
              <a:buNone/>
            </a:pPr>
            <a:r>
              <a:rPr lang="es-ES" sz="2000" dirty="0" smtClean="0"/>
              <a:t>			en este caso la capacidad admisible </a:t>
            </a:r>
            <a:r>
              <a:rPr lang="es-ES" sz="2000" dirty="0" err="1" smtClean="0"/>
              <a:t>Pcl</a:t>
            </a:r>
            <a:r>
              <a:rPr lang="es-ES" sz="2000" dirty="0" smtClean="0"/>
              <a:t> no es afectada por ningún factor.</a:t>
            </a:r>
          </a:p>
          <a:p>
            <a:pPr algn="just">
              <a:buNone/>
            </a:pPr>
            <a:endParaRPr lang="es-ES" sz="2000" dirty="0" smtClean="0"/>
          </a:p>
          <a:p>
            <a:pPr algn="just">
              <a:buNone/>
            </a:pPr>
            <a:r>
              <a:rPr lang="es-ES" sz="2000" dirty="0" smtClean="0"/>
              <a:t>Si se tiene la siguiente condición:</a:t>
            </a:r>
          </a:p>
          <a:p>
            <a:pPr algn="just">
              <a:buNone/>
            </a:pPr>
            <a:endParaRPr lang="es-ES" sz="2000" dirty="0" smtClean="0"/>
          </a:p>
          <a:p>
            <a:pPr algn="just">
              <a:buNone/>
            </a:pPr>
            <a:r>
              <a:rPr lang="es-ES" sz="2000" dirty="0" smtClean="0"/>
              <a:t> </a:t>
            </a:r>
          </a:p>
          <a:p>
            <a:pPr algn="just">
              <a:buNone/>
            </a:pPr>
            <a:r>
              <a:rPr lang="es-ES" sz="2000" dirty="0" smtClean="0"/>
              <a:t>La capacidad admisible debe ser afectada por un factor </a:t>
            </a:r>
            <a:r>
              <a:rPr lang="es-ES" sz="2000" dirty="0" err="1" smtClean="0"/>
              <a:t>Kpcs</a:t>
            </a:r>
            <a:endParaRPr lang="es-ES" sz="2000" dirty="0" smtClean="0"/>
          </a:p>
          <a:p>
            <a:pPr algn="just">
              <a:buNone/>
            </a:pPr>
            <a:endParaRPr lang="es-ES" sz="2000" dirty="0" smtClean="0"/>
          </a:p>
          <a:p>
            <a:pPr algn="just">
              <a:buNone/>
            </a:pPr>
            <a:endParaRPr lang="es-ES" sz="2000" dirty="0" smtClean="0"/>
          </a:p>
          <a:p>
            <a:pPr algn="just">
              <a:buNone/>
            </a:pPr>
            <a:r>
              <a:rPr lang="es-ES" sz="2000" dirty="0" smtClean="0"/>
              <a:t>	</a:t>
            </a:r>
            <a:r>
              <a:rPr lang="es-ES" sz="2000" dirty="0" err="1" smtClean="0"/>
              <a:t>Kpcs</a:t>
            </a:r>
            <a:r>
              <a:rPr lang="es-ES" sz="2000" dirty="0" smtClean="0"/>
              <a:t>= factor de modificación</a:t>
            </a:r>
          </a:p>
          <a:p>
            <a:pPr algn="just">
              <a:buNone/>
            </a:pPr>
            <a:r>
              <a:rPr lang="es-ES" sz="2000" dirty="0" smtClean="0"/>
              <a:t>	p= penetración de clavado, (mm)</a:t>
            </a:r>
          </a:p>
          <a:p>
            <a:pPr algn="just">
              <a:buNone/>
            </a:pPr>
            <a:r>
              <a:rPr lang="es-ES" sz="2000" dirty="0" smtClean="0"/>
              <a:t>	D = diámetro del clavo (mm)</a:t>
            </a:r>
          </a:p>
          <a:p>
            <a:pPr algn="just">
              <a:buNone/>
            </a:pPr>
            <a:endParaRPr lang="es-ES" sz="2000" dirty="0" smtClean="0"/>
          </a:p>
          <a:p>
            <a:pPr algn="just">
              <a:buNone/>
            </a:pPr>
            <a:endParaRPr lang="es-ES" sz="2000" dirty="0" smtClean="0"/>
          </a:p>
          <a:p>
            <a:pPr algn="just">
              <a:buNone/>
            </a:pPr>
            <a:endParaRPr lang="es-ES" sz="2000" dirty="0" smtClean="0"/>
          </a:p>
          <a:p>
            <a:pPr algn="just">
              <a:buNone/>
            </a:pPr>
            <a:r>
              <a:rPr lang="es-ES" sz="2000" b="1" dirty="0" smtClean="0"/>
              <a:t> 	</a:t>
            </a:r>
            <a:endParaRPr lang="es-ES" sz="2000" b="1" dirty="0"/>
          </a:p>
        </p:txBody>
      </p:sp>
      <p:sp>
        <p:nvSpPr>
          <p:cNvPr id="159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sp>
        <p:nvSpPr>
          <p:cNvPr id="159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15974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2924944"/>
            <a:ext cx="1576596" cy="288032"/>
          </a:xfrm>
          <a:prstGeom prst="rect">
            <a:avLst/>
          </a:prstGeom>
          <a:noFill/>
        </p:spPr>
      </p:pic>
      <p:sp>
        <p:nvSpPr>
          <p:cNvPr id="159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15974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3568" y="4149080"/>
            <a:ext cx="1319467" cy="458341"/>
          </a:xfrm>
          <a:prstGeom prst="rect">
            <a:avLst/>
          </a:prstGeom>
          <a:noFill/>
        </p:spPr>
      </p:pic>
      <p:sp>
        <p:nvSpPr>
          <p:cNvPr id="159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15975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99592" y="1340768"/>
            <a:ext cx="1080120" cy="310944"/>
          </a:xfrm>
          <a:prstGeom prst="rect">
            <a:avLst/>
          </a:prstGeom>
          <a:noFill/>
        </p:spPr>
      </p:pic>
      <p:pic>
        <p:nvPicPr>
          <p:cNvPr id="12" name="11 Imagen"/>
          <p:cNvPicPr/>
          <p:nvPr/>
        </p:nvPicPr>
        <p:blipFill>
          <a:blip r:embed="rId6" cstate="print"/>
          <a:srcRect l="1550" t="2918" b="4656"/>
          <a:stretch>
            <a:fillRect/>
          </a:stretch>
        </p:blipFill>
        <p:spPr bwMode="auto">
          <a:xfrm>
            <a:off x="5724128" y="1052736"/>
            <a:ext cx="3096344"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lstStyle/>
          <a:p>
            <a:pPr algn="just"/>
            <a:r>
              <a:rPr lang="en-US" sz="2000" b="1" dirty="0" smtClean="0"/>
              <a:t>SOLICITACION DE CIZALLE MULTIPLE: </a:t>
            </a:r>
            <a:r>
              <a:rPr lang="es-ES" sz="2000" dirty="0" smtClean="0"/>
              <a:t> </a:t>
            </a:r>
          </a:p>
          <a:p>
            <a:pPr algn="just">
              <a:buNone/>
            </a:pPr>
            <a:r>
              <a:rPr lang="es-ES" sz="2000" dirty="0" smtClean="0"/>
              <a:t>	- En la condición de cizalle múltiple la capacidad admisible de cada clavo, se calcula con la </a:t>
            </a:r>
            <a:r>
              <a:rPr lang="es-ES" sz="2000" dirty="0" err="1" smtClean="0"/>
              <a:t>ec</a:t>
            </a:r>
            <a:r>
              <a:rPr lang="es-ES" sz="2000" dirty="0" smtClean="0"/>
              <a:t>:</a:t>
            </a:r>
          </a:p>
          <a:p>
            <a:pPr algn="just">
              <a:buNone/>
            </a:pPr>
            <a:endParaRPr lang="es-ES" sz="2000" b="1" dirty="0" smtClean="0"/>
          </a:p>
          <a:p>
            <a:pPr algn="just">
              <a:buNone/>
            </a:pPr>
            <a:r>
              <a:rPr lang="es-ES" sz="2000" dirty="0" smtClean="0"/>
              <a:t>	</a:t>
            </a:r>
          </a:p>
          <a:p>
            <a:pPr algn="just">
              <a:buNone/>
            </a:pPr>
            <a:r>
              <a:rPr lang="es-ES" sz="2000" dirty="0" smtClean="0"/>
              <a:t>	Donde:</a:t>
            </a:r>
          </a:p>
          <a:p>
            <a:pPr algn="just">
              <a:buNone/>
            </a:pPr>
            <a:r>
              <a:rPr lang="es-ES" sz="2000" dirty="0" smtClean="0"/>
              <a:t>	</a:t>
            </a:r>
            <a:r>
              <a:rPr lang="es-ES" sz="1800" dirty="0" err="1" smtClean="0"/>
              <a:t>Pcl</a:t>
            </a:r>
            <a:r>
              <a:rPr lang="es-ES" sz="1800" dirty="0" smtClean="0"/>
              <a:t> </a:t>
            </a:r>
            <a:r>
              <a:rPr lang="es-ES" sz="1800" dirty="0" err="1" smtClean="0"/>
              <a:t>m,ad</a:t>
            </a:r>
            <a:r>
              <a:rPr lang="es-ES" sz="1800" dirty="0" smtClean="0"/>
              <a:t> =capacidad admisible de carga un una superficie de cizalle múltiple.</a:t>
            </a:r>
          </a:p>
          <a:p>
            <a:pPr algn="just">
              <a:buNone/>
            </a:pPr>
            <a:r>
              <a:rPr lang="es-ES" sz="1800" dirty="0" smtClean="0"/>
              <a:t>	</a:t>
            </a:r>
            <a:r>
              <a:rPr lang="es-ES" sz="1800" dirty="0" err="1" smtClean="0"/>
              <a:t>Pcl,ad</a:t>
            </a:r>
            <a:r>
              <a:rPr lang="es-ES" sz="1800" dirty="0" smtClean="0"/>
              <a:t>= capacidad admisible de carga en una superficie de cizalle simple</a:t>
            </a:r>
          </a:p>
          <a:p>
            <a:pPr algn="just">
              <a:buNone/>
            </a:pPr>
            <a:r>
              <a:rPr lang="es-ES" sz="1800" dirty="0" smtClean="0"/>
              <a:t>	m=numero de planos de cizalle.</a:t>
            </a:r>
          </a:p>
          <a:p>
            <a:pPr algn="just">
              <a:buNone/>
            </a:pPr>
            <a:endParaRPr lang="es-ES" sz="2000" dirty="0" smtClean="0"/>
          </a:p>
          <a:p>
            <a:pPr algn="just">
              <a:buNone/>
            </a:pPr>
            <a:r>
              <a:rPr lang="es-ES" sz="2000" dirty="0" smtClean="0"/>
              <a:t>	- Para este tipo de solicitación la penetración debe ser mayor a 8 veces el diámetro del clavo y no menor que 4 diámetros.</a:t>
            </a:r>
          </a:p>
          <a:p>
            <a:pPr algn="just">
              <a:buNone/>
            </a:pPr>
            <a:r>
              <a:rPr lang="es-ES" sz="2000" dirty="0" smtClean="0"/>
              <a:t>	- Si la penetración del clavo cumple con la ecuación  </a:t>
            </a:r>
          </a:p>
          <a:p>
            <a:pPr algn="just">
              <a:buNone/>
            </a:pPr>
            <a:r>
              <a:rPr lang="es-ES" sz="2000" dirty="0" smtClean="0"/>
              <a:t>	la capacidad admisible debe ser afectada por el factor </a:t>
            </a:r>
            <a:r>
              <a:rPr lang="es-ES" sz="2000" dirty="0" err="1" smtClean="0"/>
              <a:t>Kpcd</a:t>
            </a:r>
            <a:endParaRPr lang="es-ES" sz="2000" dirty="0" smtClean="0"/>
          </a:p>
          <a:p>
            <a:pPr algn="just">
              <a:buNone/>
            </a:pPr>
            <a:endParaRPr lang="es-EC" sz="2000" b="1" dirty="0"/>
          </a:p>
        </p:txBody>
      </p:sp>
      <p:sp>
        <p:nvSpPr>
          <p:cNvPr id="158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15872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9" y="1628800"/>
            <a:ext cx="3096344" cy="320865"/>
          </a:xfrm>
          <a:prstGeom prst="rect">
            <a:avLst/>
          </a:prstGeom>
          <a:noFill/>
        </p:spPr>
      </p:pic>
      <p:sp>
        <p:nvSpPr>
          <p:cNvPr id="158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15872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72199" y="4653136"/>
            <a:ext cx="1573641" cy="324991"/>
          </a:xfrm>
          <a:prstGeom prst="rect">
            <a:avLst/>
          </a:prstGeom>
          <a:noFill/>
        </p:spPr>
      </p:pic>
      <p:sp>
        <p:nvSpPr>
          <p:cNvPr id="1587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solidFill>
                <a:prstClr val="black"/>
              </a:solidFill>
            </a:endParaRPr>
          </a:p>
        </p:txBody>
      </p:sp>
      <p:pic>
        <p:nvPicPr>
          <p:cNvPr id="15872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5517232"/>
            <a:ext cx="1152128" cy="432048"/>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760640"/>
          </a:xfrm>
        </p:spPr>
        <p:txBody>
          <a:bodyPr/>
          <a:lstStyle/>
          <a:p>
            <a:r>
              <a:rPr lang="es-ES" sz="2000" b="1" dirty="0" smtClean="0"/>
              <a:t>ESPACIAMIENTOS MINIMOS: </a:t>
            </a:r>
            <a:r>
              <a:rPr lang="es-ES" sz="2000" dirty="0" smtClean="0"/>
              <a:t>Este tema es muy importante en las uniones ya que previene rajaduras, grietas que disminuyen la capacidad admisible de la unión.</a:t>
            </a:r>
          </a:p>
          <a:p>
            <a:endParaRPr lang="es-ES" sz="2000" b="1" dirty="0" smtClean="0"/>
          </a:p>
          <a:p>
            <a:endParaRPr lang="es-ES" sz="2000" b="1" dirty="0" smtClean="0"/>
          </a:p>
          <a:p>
            <a:endParaRPr lang="es-ES" sz="2000" b="1" dirty="0" smtClean="0"/>
          </a:p>
          <a:p>
            <a:endParaRPr lang="es-ES" sz="2000" b="1" dirty="0" smtClean="0"/>
          </a:p>
          <a:p>
            <a:endParaRPr lang="es-ES" sz="2000" b="1" dirty="0" smtClean="0"/>
          </a:p>
          <a:p>
            <a:endParaRPr lang="es-ES" sz="2000" b="1" dirty="0" smtClean="0"/>
          </a:p>
          <a:p>
            <a:endParaRPr lang="es-ES" sz="2000" b="1" dirty="0" smtClean="0"/>
          </a:p>
          <a:p>
            <a:endParaRPr lang="es-ES" sz="2000" b="1" dirty="0" smtClean="0"/>
          </a:p>
          <a:p>
            <a:endParaRPr lang="es-ES" sz="2000" b="1" dirty="0" smtClean="0"/>
          </a:p>
          <a:p>
            <a:endParaRPr lang="es-ES" sz="2000" b="1" dirty="0" smtClean="0"/>
          </a:p>
          <a:p>
            <a:endParaRPr lang="es-ES" sz="2000" b="1" dirty="0" smtClean="0"/>
          </a:p>
          <a:p>
            <a:pPr>
              <a:buNone/>
            </a:pPr>
            <a:r>
              <a:rPr lang="es-ES" sz="1800" dirty="0" smtClean="0"/>
              <a:t>	Ѳ=ángulo de inclinación respecto a la fibra</a:t>
            </a:r>
          </a:p>
          <a:p>
            <a:pPr>
              <a:buNone/>
            </a:pPr>
            <a:r>
              <a:rPr lang="es-ES" sz="1800" dirty="0" smtClean="0"/>
              <a:t>	D=diámetro del clavo (mm)</a:t>
            </a:r>
          </a:p>
          <a:p>
            <a:endParaRPr lang="es-ES" sz="2000" b="1" dirty="0"/>
          </a:p>
        </p:txBody>
      </p:sp>
      <p:graphicFrame>
        <p:nvGraphicFramePr>
          <p:cNvPr id="4" name="3 Tabla"/>
          <p:cNvGraphicFramePr>
            <a:graphicFrameLocks noGrp="1"/>
          </p:cNvGraphicFramePr>
          <p:nvPr/>
        </p:nvGraphicFramePr>
        <p:xfrm>
          <a:off x="1187622" y="1628800"/>
          <a:ext cx="6912769" cy="3435096"/>
        </p:xfrm>
        <a:graphic>
          <a:graphicData uri="http://schemas.openxmlformats.org/drawingml/2006/table">
            <a:tbl>
              <a:tblPr/>
              <a:tblGrid>
                <a:gridCol w="1054305"/>
                <a:gridCol w="1054305"/>
                <a:gridCol w="484523"/>
                <a:gridCol w="484523"/>
                <a:gridCol w="1278371"/>
                <a:gridCol w="1278371"/>
                <a:gridCol w="1278371"/>
              </a:tblGrid>
              <a:tr h="226518">
                <a:tc rowSpan="3" gridSpan="2">
                  <a:txBody>
                    <a:bodyPr/>
                    <a:lstStyle/>
                    <a:p>
                      <a:pPr algn="ctr">
                        <a:lnSpc>
                          <a:spcPct val="115000"/>
                        </a:lnSpc>
                        <a:spcAft>
                          <a:spcPts val="0"/>
                        </a:spcAft>
                      </a:pPr>
                      <a:r>
                        <a:rPr lang="es-EC" sz="1400" b="1" dirty="0">
                          <a:solidFill>
                            <a:srgbClr val="000000"/>
                          </a:solidFill>
                          <a:latin typeface="Arial"/>
                          <a:ea typeface="Times New Roman"/>
                        </a:rPr>
                        <a:t>Separación mínima </a:t>
                      </a:r>
                      <a:endParaRPr lang="es-ES" sz="1400" dirty="0">
                        <a:latin typeface="Times New Roman"/>
                        <a:ea typeface="Times New Roman"/>
                      </a:endParaRPr>
                    </a:p>
                  </a:txBody>
                  <a:tcPr marL="43353" marR="43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rowSpan="3" hMerge="1">
                  <a:txBody>
                    <a:bodyPr/>
                    <a:lstStyle/>
                    <a:p>
                      <a:endParaRPr lang="es-EC"/>
                    </a:p>
                  </a:txBody>
                  <a:tcPr/>
                </a:tc>
                <a:tc gridSpan="4">
                  <a:txBody>
                    <a:bodyPr/>
                    <a:lstStyle/>
                    <a:p>
                      <a:pPr algn="ctr">
                        <a:lnSpc>
                          <a:spcPct val="115000"/>
                        </a:lnSpc>
                        <a:spcAft>
                          <a:spcPts val="0"/>
                        </a:spcAft>
                      </a:pPr>
                      <a:r>
                        <a:rPr lang="es-EC" sz="1400" b="1">
                          <a:solidFill>
                            <a:srgbClr val="000000"/>
                          </a:solidFill>
                          <a:latin typeface="Arial"/>
                          <a:ea typeface="Times New Roman"/>
                        </a:rPr>
                        <a:t>Clavado directo (mm)</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400" b="1">
                          <a:solidFill>
                            <a:srgbClr val="000000"/>
                          </a:solidFill>
                          <a:latin typeface="Arial"/>
                          <a:ea typeface="Times New Roman"/>
                        </a:rPr>
                        <a:t>Clavado con </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7E4BC"/>
                    </a:solidFill>
                  </a:tcPr>
                </a:tc>
              </a:tr>
              <a:tr h="226518">
                <a:tc gridSpan="2" vMerge="1">
                  <a:txBody>
                    <a:bodyPr/>
                    <a:lstStyle/>
                    <a:p>
                      <a:endParaRPr lang="es-EC"/>
                    </a:p>
                  </a:txBody>
                  <a:tcPr/>
                </a:tc>
                <a:tc hMerge="1" vMerge="1">
                  <a:txBody>
                    <a:bodyPr/>
                    <a:lstStyle/>
                    <a:p>
                      <a:endParaRPr lang="es-EC"/>
                    </a:p>
                  </a:txBody>
                  <a:tcPr/>
                </a:tc>
                <a:tc gridSpan="2">
                  <a:txBody>
                    <a:bodyPr/>
                    <a:lstStyle/>
                    <a:p>
                      <a:pPr algn="ctr">
                        <a:lnSpc>
                          <a:spcPct val="115000"/>
                        </a:lnSpc>
                        <a:spcAft>
                          <a:spcPts val="0"/>
                        </a:spcAft>
                      </a:pPr>
                      <a:r>
                        <a:rPr lang="es-EC" sz="1200">
                          <a:solidFill>
                            <a:srgbClr val="000000"/>
                          </a:solidFill>
                          <a:latin typeface="Arial"/>
                          <a:ea typeface="Times New Roman"/>
                        </a:rPr>
                        <a:t>0°≤Ѳ&lt;30°</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algn="ctr">
                        <a:lnSpc>
                          <a:spcPct val="115000"/>
                        </a:lnSpc>
                        <a:spcAft>
                          <a:spcPts val="0"/>
                        </a:spcAft>
                      </a:pPr>
                      <a:r>
                        <a:rPr lang="es-EC" sz="1200">
                          <a:solidFill>
                            <a:srgbClr val="000000"/>
                          </a:solidFill>
                          <a:latin typeface="Arial"/>
                          <a:ea typeface="Times New Roman"/>
                        </a:rPr>
                        <a:t>30°≤Ѳ≤90°</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ctr">
                        <a:lnSpc>
                          <a:spcPct val="115000"/>
                        </a:lnSpc>
                        <a:spcAft>
                          <a:spcPts val="0"/>
                        </a:spcAft>
                      </a:pPr>
                      <a:r>
                        <a:rPr lang="es-EC" sz="1400" b="1">
                          <a:solidFill>
                            <a:srgbClr val="000000"/>
                          </a:solidFill>
                          <a:latin typeface="Arial"/>
                          <a:ea typeface="Times New Roman"/>
                        </a:rPr>
                        <a:t>pretaladrado</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7E4BC"/>
                    </a:solidFill>
                  </a:tcPr>
                </a:tc>
              </a:tr>
              <a:tr h="415283">
                <a:tc gridSpan="2"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C" sz="1200">
                          <a:solidFill>
                            <a:srgbClr val="000000"/>
                          </a:solidFill>
                          <a:latin typeface="Arial"/>
                          <a:ea typeface="Times New Roman"/>
                        </a:rPr>
                        <a:t>D≤4.2</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D&gt;4.2</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D≤4.2</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D&gt;4.2</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b="1">
                          <a:solidFill>
                            <a:srgbClr val="000000"/>
                          </a:solidFill>
                          <a:latin typeface="Arial"/>
                          <a:ea typeface="Times New Roman"/>
                        </a:rPr>
                        <a:t>Para cualquier </a:t>
                      </a:r>
                      <a:r>
                        <a:rPr lang="es-EC" sz="1200" b="1">
                          <a:solidFill>
                            <a:srgbClr val="000000"/>
                          </a:solidFill>
                          <a:latin typeface="Calibri"/>
                          <a:ea typeface="Times New Roman"/>
                          <a:cs typeface="Arial"/>
                        </a:rPr>
                        <a:t>Ѳ</a:t>
                      </a:r>
                      <a:r>
                        <a:rPr lang="es-EC" sz="1200" b="1">
                          <a:solidFill>
                            <a:srgbClr val="000000"/>
                          </a:solidFill>
                          <a:latin typeface="Arial"/>
                          <a:ea typeface="Times New Roman"/>
                        </a:rPr>
                        <a:t> y 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415283">
                <a:tc rowSpan="2">
                  <a:txBody>
                    <a:bodyPr/>
                    <a:lstStyle/>
                    <a:p>
                      <a:pPr>
                        <a:lnSpc>
                          <a:spcPct val="115000"/>
                        </a:lnSpc>
                        <a:spcAft>
                          <a:spcPts val="0"/>
                        </a:spcAft>
                      </a:pPr>
                      <a:r>
                        <a:rPr lang="es-EC" sz="1200">
                          <a:solidFill>
                            <a:srgbClr val="000000"/>
                          </a:solidFill>
                          <a:latin typeface="Arial"/>
                          <a:ea typeface="Times New Roman"/>
                        </a:rPr>
                        <a:t>Entre clavos</a:t>
                      </a:r>
                      <a:endParaRPr lang="es-ES" sz="1400">
                        <a:latin typeface="Times New Roman"/>
                        <a:ea typeface="Times New Roman"/>
                      </a:endParaRPr>
                    </a:p>
                  </a:txBody>
                  <a:tcPr marL="43353" marR="43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rPr>
                        <a:t>II a la fibra (Sp)</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12D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12D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5283">
                <a:tc vMerge="1">
                  <a:txBody>
                    <a:bodyPr/>
                    <a:lstStyle/>
                    <a:p>
                      <a:endParaRPr lang="es-EC"/>
                    </a:p>
                  </a:txBody>
                  <a:tcPr/>
                </a:tc>
                <a:tc>
                  <a:txBody>
                    <a:bodyPr/>
                    <a:lstStyle/>
                    <a:p>
                      <a:pPr>
                        <a:lnSpc>
                          <a:spcPct val="115000"/>
                        </a:lnSpc>
                        <a:spcAft>
                          <a:spcPts val="0"/>
                        </a:spcAft>
                      </a:pPr>
                      <a:r>
                        <a:rPr lang="es-EC" sz="1200">
                          <a:solidFill>
                            <a:srgbClr val="000000"/>
                          </a:solidFill>
                          <a:latin typeface="Arial"/>
                          <a:ea typeface="Times New Roman"/>
                        </a:rPr>
                        <a:t>ι a la fibra  (Sn)</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5D</a:t>
                      </a:r>
                      <a:endParaRPr lang="es-ES" sz="1400" dirty="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5283">
                <a:tc>
                  <a:txBody>
                    <a:bodyPr/>
                    <a:lstStyle/>
                    <a:p>
                      <a:pPr>
                        <a:lnSpc>
                          <a:spcPct val="115000"/>
                        </a:lnSpc>
                        <a:spcAft>
                          <a:spcPts val="0"/>
                        </a:spcAft>
                      </a:pPr>
                      <a:r>
                        <a:rPr lang="es-EC" sz="1200">
                          <a:solidFill>
                            <a:srgbClr val="000000"/>
                          </a:solidFill>
                          <a:latin typeface="Arial"/>
                          <a:ea typeface="Times New Roman"/>
                        </a:rPr>
                        <a:t>Desde el </a:t>
                      </a:r>
                      <a:endParaRPr lang="es-ES" sz="1400">
                        <a:latin typeface="Times New Roman"/>
                        <a:ea typeface="Times New Roman"/>
                      </a:endParaRPr>
                    </a:p>
                  </a:txBody>
                  <a:tcPr marL="43353" marR="43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s-EC" sz="1200">
                          <a:solidFill>
                            <a:srgbClr val="000000"/>
                          </a:solidFill>
                          <a:latin typeface="Arial"/>
                          <a:ea typeface="Times New Roman"/>
                        </a:rPr>
                        <a:t>II a la fibra (Sbcp)</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5283">
                <a:tc>
                  <a:txBody>
                    <a:bodyPr/>
                    <a:lstStyle/>
                    <a:p>
                      <a:pPr>
                        <a:lnSpc>
                          <a:spcPct val="115000"/>
                        </a:lnSpc>
                        <a:spcAft>
                          <a:spcPts val="0"/>
                        </a:spcAft>
                      </a:pPr>
                      <a:r>
                        <a:rPr lang="es-EC" sz="1200">
                          <a:solidFill>
                            <a:srgbClr val="000000"/>
                          </a:solidFill>
                          <a:latin typeface="Arial"/>
                          <a:ea typeface="Times New Roman"/>
                        </a:rPr>
                        <a:t>borde cargado</a:t>
                      </a:r>
                      <a:endParaRPr lang="es-ES" sz="1400">
                        <a:latin typeface="Times New Roman"/>
                        <a:ea typeface="Times New Roman"/>
                      </a:endParaRPr>
                    </a:p>
                  </a:txBody>
                  <a:tcPr marL="43353" marR="43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rPr>
                        <a:t>ι a la fibra  (Sbcn)</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5283">
                <a:tc>
                  <a:txBody>
                    <a:bodyPr/>
                    <a:lstStyle/>
                    <a:p>
                      <a:pPr>
                        <a:lnSpc>
                          <a:spcPct val="115000"/>
                        </a:lnSpc>
                        <a:spcAft>
                          <a:spcPts val="0"/>
                        </a:spcAft>
                      </a:pPr>
                      <a:r>
                        <a:rPr lang="es-EC" sz="1200">
                          <a:solidFill>
                            <a:srgbClr val="000000"/>
                          </a:solidFill>
                          <a:latin typeface="Arial"/>
                          <a:ea typeface="Times New Roman"/>
                        </a:rPr>
                        <a:t>Desde el borde</a:t>
                      </a:r>
                      <a:endParaRPr lang="es-ES" sz="1400">
                        <a:latin typeface="Times New Roman"/>
                        <a:ea typeface="Times New Roman"/>
                      </a:endParaRPr>
                    </a:p>
                  </a:txBody>
                  <a:tcPr marL="43353" marR="43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s-EC" sz="1200">
                          <a:solidFill>
                            <a:srgbClr val="000000"/>
                          </a:solidFill>
                          <a:latin typeface="Arial"/>
                          <a:ea typeface="Times New Roman"/>
                        </a:rPr>
                        <a:t>II a la fibra (Sbdp)</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7D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10D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5283">
                <a:tc>
                  <a:txBody>
                    <a:bodyPr/>
                    <a:lstStyle/>
                    <a:p>
                      <a:pPr>
                        <a:lnSpc>
                          <a:spcPct val="115000"/>
                        </a:lnSpc>
                        <a:spcAft>
                          <a:spcPts val="0"/>
                        </a:spcAft>
                      </a:pPr>
                      <a:r>
                        <a:rPr lang="es-EC" sz="1200">
                          <a:solidFill>
                            <a:srgbClr val="000000"/>
                          </a:solidFill>
                          <a:latin typeface="Arial"/>
                          <a:ea typeface="Times New Roman"/>
                        </a:rPr>
                        <a:t>descargado</a:t>
                      </a:r>
                      <a:endParaRPr lang="es-ES" sz="1400">
                        <a:latin typeface="Times New Roman"/>
                        <a:ea typeface="Times New Roman"/>
                      </a:endParaRPr>
                    </a:p>
                  </a:txBody>
                  <a:tcPr marL="43353" marR="43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a:solidFill>
                            <a:srgbClr val="000000"/>
                          </a:solidFill>
                          <a:latin typeface="Arial"/>
                          <a:ea typeface="Times New Roman"/>
                        </a:rPr>
                        <a:t>ι a la fibra  (</a:t>
                      </a:r>
                      <a:r>
                        <a:rPr lang="es-EC" sz="1200" dirty="0" err="1">
                          <a:solidFill>
                            <a:srgbClr val="000000"/>
                          </a:solidFill>
                          <a:latin typeface="Arial"/>
                          <a:ea typeface="Times New Roman"/>
                        </a:rPr>
                        <a:t>Sbdn</a:t>
                      </a:r>
                      <a:r>
                        <a:rPr lang="es-EC" sz="1200" dirty="0">
                          <a:solidFill>
                            <a:srgbClr val="000000"/>
                          </a:solidFill>
                          <a:latin typeface="Arial"/>
                          <a:ea typeface="Times New Roman"/>
                        </a:rPr>
                        <a:t>)</a:t>
                      </a:r>
                      <a:endParaRPr lang="es-ES" sz="1400" dirty="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solidFill>
                            <a:srgbClr val="000000"/>
                          </a:solidFill>
                          <a:latin typeface="Arial"/>
                          <a:ea typeface="Times New Roman"/>
                        </a:rPr>
                        <a:t>5D</a:t>
                      </a:r>
                      <a:endParaRPr lang="es-ES" sz="140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solidFill>
                            <a:srgbClr val="000000"/>
                          </a:solidFill>
                          <a:latin typeface="Arial"/>
                          <a:ea typeface="Times New Roman"/>
                        </a:rPr>
                        <a:t>3D</a:t>
                      </a:r>
                      <a:endParaRPr lang="es-ES" sz="1400" dirty="0">
                        <a:latin typeface="Times New Roman"/>
                        <a:ea typeface="Times New Roman"/>
                      </a:endParaRPr>
                    </a:p>
                  </a:txBody>
                  <a:tcPr marL="43353" marR="433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57697" name="Rectangle 1"/>
          <p:cNvSpPr>
            <a:spLocks noChangeArrowheads="1"/>
          </p:cNvSpPr>
          <p:nvPr/>
        </p:nvSpPr>
        <p:spPr bwMode="auto">
          <a:xfrm>
            <a:off x="1530944" y="4980168"/>
            <a:ext cx="608211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S" sz="1400" b="1" i="1" dirty="0" smtClean="0">
                <a:solidFill>
                  <a:prstClr val="black"/>
                </a:solidFill>
                <a:latin typeface="Arial" pitchFamily="34" charset="0"/>
                <a:ea typeface="Times New Roman" pitchFamily="18" charset="0"/>
                <a:cs typeface="Arial" pitchFamily="34" charset="0"/>
              </a:rPr>
              <a:t>Espaciamientos mínimos (mm), en función del diámetro, D, del clavo </a:t>
            </a:r>
            <a:endParaRPr lang="es-ES" sz="12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S" sz="1400" b="1" i="1" dirty="0" smtClean="0">
                <a:solidFill>
                  <a:prstClr val="black"/>
                </a:solidFill>
                <a:latin typeface="Arial" pitchFamily="34" charset="0"/>
                <a:ea typeface="Times New Roman" pitchFamily="18" charset="0"/>
                <a:cs typeface="Arial" pitchFamily="34" charset="0"/>
              </a:rPr>
              <a:t>(Tabla tomada de la Norma Chilena NCh1198-2006)</a:t>
            </a:r>
            <a:endParaRPr lang="es-ES" sz="32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760640"/>
          </a:xfrm>
        </p:spPr>
        <p:txBody>
          <a:bodyPr/>
          <a:lstStyle/>
          <a:p>
            <a:pPr algn="just"/>
            <a:r>
              <a:rPr lang="es-ES" sz="2000" dirty="0" smtClean="0"/>
              <a:t>A continuación se muestra la manera correcta de colocar clavos respetando los espaciamientos mínimos.</a:t>
            </a:r>
            <a:endParaRPr lang="es-ES" sz="2000" dirty="0"/>
          </a:p>
        </p:txBody>
      </p:sp>
      <p:pic>
        <p:nvPicPr>
          <p:cNvPr id="4" name="3 Imagen"/>
          <p:cNvPicPr/>
          <p:nvPr/>
        </p:nvPicPr>
        <p:blipFill>
          <a:blip r:embed="rId3" cstate="print"/>
          <a:srcRect l="4318" r="5216" b="1336"/>
          <a:stretch>
            <a:fillRect/>
          </a:stretch>
        </p:blipFill>
        <p:spPr bwMode="auto">
          <a:xfrm>
            <a:off x="1763688" y="1268760"/>
            <a:ext cx="5616624" cy="4960509"/>
          </a:xfrm>
          <a:prstGeom prst="rect">
            <a:avLst/>
          </a:prstGeom>
          <a:noFill/>
          <a:ln w="9525">
            <a:noFill/>
            <a:miter lim="800000"/>
            <a:headEnd/>
            <a:tailEnd/>
          </a:ln>
        </p:spPr>
      </p:pic>
      <p:sp>
        <p:nvSpPr>
          <p:cNvPr id="5" name="4 Rectángulo"/>
          <p:cNvSpPr/>
          <p:nvPr/>
        </p:nvSpPr>
        <p:spPr>
          <a:xfrm>
            <a:off x="2051720" y="6237312"/>
            <a:ext cx="4572000" cy="276999"/>
          </a:xfrm>
          <a:prstGeom prst="rect">
            <a:avLst/>
          </a:prstGeom>
        </p:spPr>
        <p:txBody>
          <a:bodyPr>
            <a:spAutoFit/>
          </a:bodyPr>
          <a:lstStyle/>
          <a:p>
            <a:r>
              <a:rPr lang="es-ES" sz="1200" b="1" i="1" dirty="0" smtClean="0">
                <a:solidFill>
                  <a:prstClr val="black"/>
                </a:solidFill>
              </a:rPr>
              <a:t>Espaciamientos mínimos en una unión a compresión(A) y tracción (B)</a:t>
            </a:r>
            <a:endParaRPr lang="es-EC" sz="1200" dirty="0">
              <a:solidFill>
                <a:prstClr val="black"/>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4525963"/>
          </a:xfrm>
        </p:spPr>
        <p:txBody>
          <a:bodyPr/>
          <a:lstStyle/>
          <a:p>
            <a:r>
              <a:rPr lang="es-ES" sz="2000" b="1" i="1" dirty="0" smtClean="0"/>
              <a:t>Pieza solicitante</a:t>
            </a:r>
            <a:endParaRPr lang="es-ES" sz="2000" dirty="0" smtClean="0"/>
          </a:p>
          <a:p>
            <a:pPr>
              <a:buNone/>
            </a:pPr>
            <a:r>
              <a:rPr lang="es-ES" sz="2000" dirty="0" smtClean="0"/>
              <a:t>	Estas piezas son aquellas en que el eje de la carga coincide con el eje de la pieza.</a:t>
            </a:r>
          </a:p>
          <a:p>
            <a:pPr>
              <a:buNone/>
            </a:pPr>
            <a:r>
              <a:rPr lang="es-ES" sz="2000" dirty="0" smtClean="0"/>
              <a:t> </a:t>
            </a:r>
          </a:p>
          <a:p>
            <a:r>
              <a:rPr lang="es-ES" sz="2000" b="1" i="1" dirty="0" smtClean="0"/>
              <a:t>Pieza solicitada</a:t>
            </a:r>
            <a:endParaRPr lang="es-ES" sz="2000" dirty="0" smtClean="0"/>
          </a:p>
          <a:p>
            <a:pPr>
              <a:buNone/>
            </a:pPr>
            <a:r>
              <a:rPr lang="es-ES" sz="2000" dirty="0" smtClean="0"/>
              <a:t>	Estas piezas son aquellas en que el eje de la carga no coincide con el eje de la pieza.</a:t>
            </a:r>
          </a:p>
          <a:p>
            <a:endParaRPr lang="es-EC"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lstStyle/>
          <a:p>
            <a:r>
              <a:rPr lang="en-US" sz="2000" b="1" dirty="0" smtClean="0"/>
              <a:t>UNIONES EMPERNADAS : </a:t>
            </a:r>
          </a:p>
          <a:p>
            <a:pPr>
              <a:buNone/>
            </a:pPr>
            <a:endParaRPr lang="en-US" sz="2000" b="1" dirty="0" smtClean="0"/>
          </a:p>
          <a:p>
            <a:r>
              <a:rPr lang="es-ES" sz="2000" dirty="0" smtClean="0"/>
              <a:t>Las cargas admisibles para uniones de tres elementos solicitados a cizalle doble con carga paralela y perpendicular a la fibra, se dan a continuación, esta tabla es la presentada en el libro del PADT-REFORT y será comparada con los resultados obtenidos en laboratorio, previamente tabulados para un contenido de humedad del 30% que se presentará en el capítulo 6. </a:t>
            </a:r>
          </a:p>
          <a:p>
            <a:pPr>
              <a:buNone/>
            </a:pPr>
            <a:endParaRPr lang="es-ES" sz="2000" dirty="0" smtClean="0"/>
          </a:p>
          <a:p>
            <a:r>
              <a:rPr lang="es-ES" sz="2000" dirty="0" smtClean="0"/>
              <a:t>Para uniones con madera verde (humedad del 30% ó mas) los valores presentados deberán reducirse en un 40%.</a:t>
            </a:r>
          </a:p>
          <a:p>
            <a:pPr>
              <a:buNone/>
            </a:pPr>
            <a:r>
              <a:rPr lang="es-ES" sz="2000" dirty="0" smtClean="0"/>
              <a:t> </a:t>
            </a:r>
          </a:p>
          <a:p>
            <a:r>
              <a:rPr lang="es-ES" sz="2000" dirty="0" smtClean="0"/>
              <a:t>Si la unión se encuentra en un ambiente hostil (intemperie), se deberá tomar solamente el 75% de las cargas admisibles y si la unión estará siempre humedad solo un 67% de dichas cargas.</a:t>
            </a:r>
          </a:p>
          <a:p>
            <a:pPr>
              <a:buNone/>
            </a:pPr>
            <a:endParaRPr lang="es-ES" sz="2000" dirty="0" smtClean="0"/>
          </a:p>
          <a:p>
            <a:pPr>
              <a:buNone/>
            </a:pPr>
            <a:endParaRPr lang="es-EC" sz="2000" b="1"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827584" y="332656"/>
          <a:ext cx="7704852" cy="5708843"/>
        </p:xfrm>
        <a:graphic>
          <a:graphicData uri="http://schemas.openxmlformats.org/drawingml/2006/table">
            <a:tbl>
              <a:tblPr/>
              <a:tblGrid>
                <a:gridCol w="761349"/>
                <a:gridCol w="761349"/>
                <a:gridCol w="895346"/>
                <a:gridCol w="895346"/>
                <a:gridCol w="895346"/>
                <a:gridCol w="895346"/>
                <a:gridCol w="895346"/>
                <a:gridCol w="895346"/>
                <a:gridCol w="810078"/>
              </a:tblGrid>
              <a:tr h="144016">
                <a:tc>
                  <a:txBody>
                    <a:bodyPr/>
                    <a:lstStyle/>
                    <a:p>
                      <a:pPr>
                        <a:lnSpc>
                          <a:spcPct val="115000"/>
                        </a:lnSpc>
                      </a:pPr>
                      <a:endParaRPr lang="es-ES" sz="900" dirty="0">
                        <a:latin typeface="Calibri"/>
                        <a:ea typeface="Times New Roman"/>
                      </a:endParaRPr>
                    </a:p>
                  </a:txBody>
                  <a:tcPr marL="25621" marR="25621"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b="1">
                          <a:solidFill>
                            <a:srgbClr val="000000"/>
                          </a:solidFill>
                          <a:latin typeface="Arial"/>
                          <a:ea typeface="Times New Roman"/>
                        </a:rPr>
                        <a:t> </a:t>
                      </a:r>
                      <a:endParaRPr lang="es-ES" sz="900">
                        <a:latin typeface="Times New Roman"/>
                        <a:ea typeface="Times New Roman"/>
                      </a:endParaRPr>
                    </a:p>
                  </a:txBody>
                  <a:tcPr marL="25621" marR="25621"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b="1">
                          <a:solidFill>
                            <a:srgbClr val="000000"/>
                          </a:solidFill>
                          <a:latin typeface="Arial"/>
                          <a:ea typeface="Times New Roman"/>
                        </a:rPr>
                        <a:t> </a:t>
                      </a:r>
                      <a:endParaRPr lang="es-ES" sz="900">
                        <a:latin typeface="Times New Roman"/>
                        <a:ea typeface="Times New Roman"/>
                      </a:endParaRPr>
                    </a:p>
                  </a:txBody>
                  <a:tcPr marL="25621" marR="25621"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900" b="1">
                          <a:solidFill>
                            <a:srgbClr val="000000"/>
                          </a:solidFill>
                          <a:latin typeface="Arial"/>
                          <a:ea typeface="Times New Roman"/>
                        </a:rPr>
                        <a:t>GRUPO A</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algn="ctr">
                        <a:lnSpc>
                          <a:spcPct val="115000"/>
                        </a:lnSpc>
                        <a:spcAft>
                          <a:spcPts val="0"/>
                        </a:spcAft>
                      </a:pPr>
                      <a:r>
                        <a:rPr lang="es-EC" sz="900" b="1">
                          <a:solidFill>
                            <a:srgbClr val="000000"/>
                          </a:solidFill>
                          <a:latin typeface="Arial"/>
                          <a:ea typeface="Times New Roman"/>
                        </a:rPr>
                        <a:t>GRUPO B</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algn="ctr">
                        <a:lnSpc>
                          <a:spcPct val="115000"/>
                        </a:lnSpc>
                        <a:spcAft>
                          <a:spcPts val="0"/>
                        </a:spcAft>
                      </a:pPr>
                      <a:r>
                        <a:rPr lang="es-EC" sz="900" b="1">
                          <a:solidFill>
                            <a:srgbClr val="000000"/>
                          </a:solidFill>
                          <a:latin typeface="Arial"/>
                          <a:ea typeface="Times New Roman"/>
                        </a:rPr>
                        <a:t>GRUPO C</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8868">
                <a:tc>
                  <a:txBody>
                    <a:bodyPr/>
                    <a:lstStyle/>
                    <a:p>
                      <a:pPr algn="ctr">
                        <a:lnSpc>
                          <a:spcPct val="115000"/>
                        </a:lnSpc>
                        <a:spcAft>
                          <a:spcPts val="0"/>
                        </a:spcAft>
                      </a:pPr>
                      <a:r>
                        <a:rPr lang="es-EC" sz="900" b="1" dirty="0">
                          <a:solidFill>
                            <a:srgbClr val="000000"/>
                          </a:solidFill>
                          <a:latin typeface="Arial"/>
                          <a:ea typeface="Times New Roman"/>
                        </a:rPr>
                        <a:t>Long.</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b="1" dirty="0" err="1">
                          <a:solidFill>
                            <a:srgbClr val="000000"/>
                          </a:solidFill>
                          <a:latin typeface="Arial"/>
                          <a:ea typeface="Times New Roman"/>
                        </a:rPr>
                        <a:t>diam</a:t>
                      </a:r>
                      <a:r>
                        <a:rPr lang="es-EC" sz="900" b="1" dirty="0">
                          <a:solidFill>
                            <a:srgbClr val="000000"/>
                          </a:solidFill>
                          <a:latin typeface="Arial"/>
                          <a:ea typeface="Times New Roman"/>
                        </a:rPr>
                        <a:t>.</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b="1">
                          <a:solidFill>
                            <a:srgbClr val="000000"/>
                          </a:solidFill>
                          <a:latin typeface="Arial"/>
                          <a:ea typeface="Times New Roman"/>
                        </a:rPr>
                        <a:t>l/d</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b="1" dirty="0" smtClean="0">
                          <a:solidFill>
                            <a:srgbClr val="000000"/>
                          </a:solidFill>
                          <a:latin typeface="Arial"/>
                          <a:ea typeface="Times New Roman"/>
                        </a:rPr>
                        <a:t>II</a:t>
                      </a:r>
                      <a:r>
                        <a:rPr lang="es-EC" sz="900" b="1" dirty="0">
                          <a:solidFill>
                            <a:srgbClr val="000000"/>
                          </a:solidFill>
                          <a:latin typeface="Arial"/>
                          <a:ea typeface="Times New Roman"/>
                        </a:rPr>
                        <a:t> fibra</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b="1" dirty="0" smtClean="0">
                          <a:solidFill>
                            <a:srgbClr val="000000"/>
                          </a:solidFill>
                          <a:latin typeface="Arial"/>
                          <a:ea typeface="Times New Roman"/>
                        </a:rPr>
                        <a:t>I</a:t>
                      </a:r>
                      <a:r>
                        <a:rPr lang="es-EC" sz="900" b="1" dirty="0">
                          <a:solidFill>
                            <a:srgbClr val="000000"/>
                          </a:solidFill>
                          <a:latin typeface="Arial"/>
                          <a:ea typeface="Times New Roman"/>
                        </a:rPr>
                        <a:t> fibra</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b="1" dirty="0" smtClean="0">
                          <a:solidFill>
                            <a:srgbClr val="000000"/>
                          </a:solidFill>
                          <a:latin typeface="Arial"/>
                          <a:ea typeface="Times New Roman"/>
                        </a:rPr>
                        <a:t>II</a:t>
                      </a:r>
                      <a:r>
                        <a:rPr lang="es-EC" sz="900" b="1" dirty="0">
                          <a:solidFill>
                            <a:srgbClr val="000000"/>
                          </a:solidFill>
                          <a:latin typeface="Arial"/>
                          <a:ea typeface="Times New Roman"/>
                        </a:rPr>
                        <a:t> fibra</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b="1" dirty="0" smtClean="0">
                          <a:solidFill>
                            <a:srgbClr val="000000"/>
                          </a:solidFill>
                          <a:latin typeface="Arial"/>
                          <a:ea typeface="Times New Roman"/>
                        </a:rPr>
                        <a:t>I</a:t>
                      </a:r>
                      <a:r>
                        <a:rPr lang="es-EC" sz="900" b="1" dirty="0">
                          <a:solidFill>
                            <a:srgbClr val="000000"/>
                          </a:solidFill>
                          <a:latin typeface="Arial"/>
                          <a:ea typeface="Times New Roman"/>
                        </a:rPr>
                        <a:t> fibra</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b="1" dirty="0" smtClean="0">
                          <a:solidFill>
                            <a:srgbClr val="000000"/>
                          </a:solidFill>
                          <a:latin typeface="Arial"/>
                          <a:ea typeface="Times New Roman"/>
                        </a:rPr>
                        <a:t>II</a:t>
                      </a:r>
                      <a:r>
                        <a:rPr lang="es-EC" sz="900" b="1" dirty="0">
                          <a:solidFill>
                            <a:srgbClr val="000000"/>
                          </a:solidFill>
                          <a:latin typeface="Arial"/>
                          <a:ea typeface="Times New Roman"/>
                        </a:rPr>
                        <a:t> fibra</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C" sz="900" b="1" dirty="0" smtClean="0">
                          <a:solidFill>
                            <a:srgbClr val="000000"/>
                          </a:solidFill>
                          <a:latin typeface="Arial"/>
                          <a:ea typeface="Times New Roman"/>
                        </a:rPr>
                        <a:t>I</a:t>
                      </a:r>
                      <a:r>
                        <a:rPr lang="es-EC" sz="900" b="1" dirty="0">
                          <a:solidFill>
                            <a:srgbClr val="000000"/>
                          </a:solidFill>
                          <a:latin typeface="Arial"/>
                          <a:ea typeface="Times New Roman"/>
                        </a:rPr>
                        <a:t> fibra</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158868">
                <a:tc>
                  <a:txBody>
                    <a:bodyPr/>
                    <a:lstStyle/>
                    <a:p>
                      <a:pPr algn="ctr">
                        <a:lnSpc>
                          <a:spcPct val="115000"/>
                        </a:lnSpc>
                        <a:spcAft>
                          <a:spcPts val="0"/>
                        </a:spcAft>
                      </a:pPr>
                      <a:r>
                        <a:rPr lang="es-EC" sz="900" b="1" dirty="0">
                          <a:solidFill>
                            <a:srgbClr val="000000"/>
                          </a:solidFill>
                          <a:latin typeface="Arial"/>
                          <a:ea typeface="Times New Roman"/>
                        </a:rPr>
                        <a:t>(cm)</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b="1">
                          <a:solidFill>
                            <a:srgbClr val="000000"/>
                          </a:solidFill>
                          <a:latin typeface="Arial"/>
                          <a:ea typeface="Times New Roman"/>
                        </a:rPr>
                        <a:t>(cm)</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b="1">
                          <a:solidFill>
                            <a:srgbClr val="000000"/>
                          </a:solidFill>
                          <a:latin typeface="Arial"/>
                          <a:ea typeface="Times New Roman"/>
                        </a:rPr>
                        <a:t> </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b="1">
                          <a:solidFill>
                            <a:srgbClr val="000000"/>
                          </a:solidFill>
                          <a:latin typeface="Arial"/>
                          <a:ea typeface="Times New Roman"/>
                        </a:rPr>
                        <a:t>(kg)</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b="1">
                          <a:solidFill>
                            <a:srgbClr val="000000"/>
                          </a:solidFill>
                          <a:latin typeface="Arial"/>
                          <a:ea typeface="Times New Roman"/>
                        </a:rPr>
                        <a:t>(kg)</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b="1">
                          <a:solidFill>
                            <a:srgbClr val="000000"/>
                          </a:solidFill>
                          <a:latin typeface="Arial"/>
                          <a:ea typeface="Times New Roman"/>
                        </a:rPr>
                        <a:t>(kg)</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b="1">
                          <a:solidFill>
                            <a:srgbClr val="000000"/>
                          </a:solidFill>
                          <a:latin typeface="Arial"/>
                          <a:ea typeface="Times New Roman"/>
                        </a:rPr>
                        <a:t>(kg)</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b="1">
                          <a:solidFill>
                            <a:srgbClr val="000000"/>
                          </a:solidFill>
                          <a:latin typeface="Arial"/>
                          <a:ea typeface="Times New Roman"/>
                        </a:rPr>
                        <a:t>(kg)</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b="1">
                          <a:solidFill>
                            <a:srgbClr val="000000"/>
                          </a:solidFill>
                          <a:latin typeface="Arial"/>
                          <a:ea typeface="Times New Roman"/>
                        </a:rPr>
                        <a:t>(kg)</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58868">
                <a:tc rowSpan="4">
                  <a:txBody>
                    <a:bodyPr/>
                    <a:lstStyle/>
                    <a:p>
                      <a:pPr algn="ctr">
                        <a:lnSpc>
                          <a:spcPct val="115000"/>
                        </a:lnSpc>
                        <a:spcAft>
                          <a:spcPts val="0"/>
                        </a:spcAft>
                      </a:pPr>
                      <a:r>
                        <a:rPr lang="es-EC" sz="900" dirty="0">
                          <a:solidFill>
                            <a:srgbClr val="000000"/>
                          </a:solidFill>
                          <a:latin typeface="Arial"/>
                          <a:ea typeface="Times New Roman"/>
                        </a:rPr>
                        <a:t>2</a:t>
                      </a:r>
                      <a:endParaRPr lang="es-ES" sz="900" dirty="0">
                        <a:latin typeface="Times New Roman"/>
                        <a:ea typeface="Times New Roman"/>
                      </a:endParaRPr>
                    </a:p>
                  </a:txBody>
                  <a:tcPr marL="25621" marR="25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0.53</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195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88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131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75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dirty="0">
                          <a:solidFill>
                            <a:srgbClr val="000000"/>
                          </a:solidFill>
                          <a:latin typeface="Arial"/>
                          <a:ea typeface="Times New Roman"/>
                        </a:rPr>
                        <a:t>0.95</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297</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101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196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67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113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dirty="0">
                          <a:solidFill>
                            <a:srgbClr val="000000"/>
                          </a:solidFill>
                          <a:latin typeface="Arial"/>
                          <a:ea typeface="Times New Roman"/>
                        </a:rPr>
                        <a:t>1.27</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396</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117</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261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78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151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dirty="0">
                          <a:solidFill>
                            <a:srgbClr val="000000"/>
                          </a:solidFill>
                          <a:latin typeface="Arial"/>
                          <a:ea typeface="Times New Roman"/>
                        </a:rPr>
                        <a:t>1.59</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495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132</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325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88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188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rowSpan="4">
                  <a:txBody>
                    <a:bodyPr/>
                    <a:lstStyle/>
                    <a:p>
                      <a:pPr algn="ctr">
                        <a:lnSpc>
                          <a:spcPct val="115000"/>
                        </a:lnSpc>
                        <a:spcAft>
                          <a:spcPts val="0"/>
                        </a:spcAft>
                      </a:pPr>
                      <a:r>
                        <a:rPr lang="es-EC" sz="900">
                          <a:solidFill>
                            <a:srgbClr val="000000"/>
                          </a:solidFill>
                          <a:latin typeface="Arial"/>
                          <a:ea typeface="Times New Roman"/>
                        </a:rPr>
                        <a:t>3</a:t>
                      </a:r>
                      <a:endParaRPr lang="es-ES" sz="900">
                        <a:latin typeface="Times New Roman"/>
                        <a:ea typeface="Times New Roman"/>
                      </a:endParaRPr>
                    </a:p>
                  </a:txBody>
                  <a:tcPr marL="25621" marR="25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0.63</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4.8</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229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124</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179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88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113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0.95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3.2</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438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152</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294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101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169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1.27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2.4</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594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176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392</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117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226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68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1.59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1.9</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743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198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489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132</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282</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77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rowSpan="5">
                  <a:txBody>
                    <a:bodyPr/>
                    <a:lstStyle/>
                    <a:p>
                      <a:pPr algn="ctr">
                        <a:lnSpc>
                          <a:spcPct val="115000"/>
                        </a:lnSpc>
                        <a:spcAft>
                          <a:spcPts val="0"/>
                        </a:spcAft>
                      </a:pPr>
                      <a:r>
                        <a:rPr lang="es-EC" sz="900">
                          <a:solidFill>
                            <a:srgbClr val="000000"/>
                          </a:solidFill>
                          <a:latin typeface="Arial"/>
                          <a:ea typeface="Times New Roman"/>
                        </a:rPr>
                        <a:t>4</a:t>
                      </a:r>
                      <a:endParaRPr lang="es-ES" sz="900">
                        <a:latin typeface="Times New Roman"/>
                        <a:ea typeface="Times New Roman"/>
                      </a:endParaRPr>
                    </a:p>
                  </a:txBody>
                  <a:tcPr marL="25621" marR="25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0.63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6.3</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256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144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200</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114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128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68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0.95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4.2</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491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201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386</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134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226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78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1.27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779</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234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522</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156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301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91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1.59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990</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264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653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175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376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102</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1188</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299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783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199</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452</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116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rowSpan="4">
                  <a:txBody>
                    <a:bodyPr/>
                    <a:lstStyle/>
                    <a:p>
                      <a:pPr algn="ctr">
                        <a:lnSpc>
                          <a:spcPct val="115000"/>
                        </a:lnSpc>
                        <a:spcAft>
                          <a:spcPts val="0"/>
                        </a:spcAft>
                      </a:pPr>
                      <a:r>
                        <a:rPr lang="es-EC" sz="900">
                          <a:solidFill>
                            <a:srgbClr val="000000"/>
                          </a:solidFill>
                          <a:latin typeface="Arial"/>
                          <a:ea typeface="Times New Roman"/>
                        </a:rPr>
                        <a:t>5</a:t>
                      </a:r>
                      <a:endParaRPr lang="es-ES" sz="900">
                        <a:latin typeface="Times New Roman"/>
                        <a:ea typeface="Times New Roman"/>
                      </a:endParaRPr>
                    </a:p>
                  </a:txBody>
                  <a:tcPr marL="25621" marR="25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0.95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536</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226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420</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168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268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98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1.27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851</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293</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653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195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376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114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1.59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1217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330</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816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219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470</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128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1485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374</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979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248</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564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145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rowSpan="4">
                  <a:txBody>
                    <a:bodyPr/>
                    <a:lstStyle/>
                    <a:p>
                      <a:pPr algn="ctr">
                        <a:lnSpc>
                          <a:spcPct val="115000"/>
                        </a:lnSpc>
                        <a:spcAft>
                          <a:spcPts val="0"/>
                        </a:spcAft>
                      </a:pPr>
                      <a:r>
                        <a:rPr lang="es-EC" sz="900">
                          <a:solidFill>
                            <a:srgbClr val="000000"/>
                          </a:solidFill>
                          <a:latin typeface="Arial"/>
                          <a:ea typeface="Times New Roman"/>
                        </a:rPr>
                        <a:t>6.5</a:t>
                      </a:r>
                      <a:endParaRPr lang="es-ES" sz="900">
                        <a:latin typeface="Times New Roman"/>
                        <a:ea typeface="Times New Roman"/>
                      </a:endParaRPr>
                    </a:p>
                  </a:txBody>
                  <a:tcPr marL="25621" marR="25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0.95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6.8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594</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260</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463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206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297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127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1.27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943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345</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739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253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471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148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1.59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1350</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428</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1061</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285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611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165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1809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486</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1273</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323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734</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188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rowSpan="4">
                  <a:txBody>
                    <a:bodyPr/>
                    <a:lstStyle/>
                    <a:p>
                      <a:pPr algn="ctr">
                        <a:lnSpc>
                          <a:spcPct val="115000"/>
                        </a:lnSpc>
                        <a:spcAft>
                          <a:spcPts val="0"/>
                        </a:spcAft>
                      </a:pPr>
                      <a:r>
                        <a:rPr lang="es-EC" sz="900">
                          <a:solidFill>
                            <a:srgbClr val="000000"/>
                          </a:solidFill>
                          <a:latin typeface="Arial"/>
                          <a:ea typeface="Times New Roman"/>
                        </a:rPr>
                        <a:t>8</a:t>
                      </a:r>
                      <a:endParaRPr lang="es-ES" sz="900">
                        <a:latin typeface="Times New Roman"/>
                        <a:ea typeface="Times New Roman"/>
                      </a:endParaRPr>
                    </a:p>
                  </a:txBody>
                  <a:tcPr marL="25621" marR="25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0.95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8.4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645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289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501</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235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318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156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1.27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6.3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1024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385</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799</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303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511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182</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1.59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5.0</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1465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481</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1148</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351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731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205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4.2</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1963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595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1544</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397</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903</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232</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rowSpan="4">
                  <a:txBody>
                    <a:bodyPr/>
                    <a:lstStyle/>
                    <a:p>
                      <a:pPr algn="ctr">
                        <a:lnSpc>
                          <a:spcPct val="115000"/>
                        </a:lnSpc>
                        <a:spcAft>
                          <a:spcPts val="0"/>
                        </a:spcAft>
                      </a:pPr>
                      <a:r>
                        <a:rPr lang="es-EC" sz="900">
                          <a:solidFill>
                            <a:srgbClr val="000000"/>
                          </a:solidFill>
                          <a:latin typeface="Arial"/>
                          <a:ea typeface="Times New Roman"/>
                        </a:rPr>
                        <a:t>9</a:t>
                      </a:r>
                      <a:endParaRPr lang="es-ES" sz="900">
                        <a:latin typeface="Times New Roman"/>
                        <a:ea typeface="Times New Roman"/>
                      </a:endParaRPr>
                    </a:p>
                  </a:txBody>
                  <a:tcPr marL="25621" marR="25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0.95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9.5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676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308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523</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253</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329</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169</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dirty="0">
                          <a:solidFill>
                            <a:srgbClr val="000000"/>
                          </a:solidFill>
                          <a:latin typeface="Arial"/>
                          <a:ea typeface="Times New Roman"/>
                        </a:rPr>
                        <a:t>1.27</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7.1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1072</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409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835</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326</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535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205</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dirty="0">
                          <a:solidFill>
                            <a:srgbClr val="000000"/>
                          </a:solidFill>
                          <a:latin typeface="Arial"/>
                          <a:ea typeface="Times New Roman"/>
                        </a:rPr>
                        <a:t>1.59</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1535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512</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1200</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395</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766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230</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4.7</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2057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633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1614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447</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1016</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261</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rowSpan="4">
                  <a:txBody>
                    <a:bodyPr/>
                    <a:lstStyle/>
                    <a:p>
                      <a:pPr algn="ctr">
                        <a:lnSpc>
                          <a:spcPct val="115000"/>
                        </a:lnSpc>
                        <a:spcAft>
                          <a:spcPts val="0"/>
                        </a:spcAft>
                      </a:pPr>
                      <a:r>
                        <a:rPr lang="es-EC" sz="900">
                          <a:solidFill>
                            <a:srgbClr val="000000"/>
                          </a:solidFill>
                          <a:latin typeface="Arial"/>
                          <a:ea typeface="Times New Roman"/>
                        </a:rPr>
                        <a:t>10</a:t>
                      </a:r>
                      <a:endParaRPr lang="es-ES" sz="900">
                        <a:latin typeface="Times New Roman"/>
                        <a:ea typeface="Times New Roman"/>
                      </a:endParaRPr>
                    </a:p>
                  </a:txBody>
                  <a:tcPr marL="25621" marR="25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0.95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10.5</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704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325</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544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270</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339</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181</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1.27</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7.9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1118</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433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869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348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555</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227</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1.59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6.3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1600</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541</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1248</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426</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799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256</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868">
                <a:tc vMerge="1">
                  <a:txBody>
                    <a:bodyPr/>
                    <a:lstStyle/>
                    <a:p>
                      <a:endParaRPr lang="es-EC"/>
                    </a:p>
                  </a:txBody>
                  <a:tcPr/>
                </a:tc>
                <a:tc>
                  <a:txBody>
                    <a:bodyPr/>
                    <a:lstStyle/>
                    <a:p>
                      <a:pPr algn="ctr">
                        <a:lnSpc>
                          <a:spcPct val="115000"/>
                        </a:lnSpc>
                        <a:spcAft>
                          <a:spcPts val="0"/>
                        </a:spcAft>
                      </a:pPr>
                      <a:r>
                        <a:rPr lang="es-EC" sz="900">
                          <a:solidFill>
                            <a:srgbClr val="000000"/>
                          </a:solidFill>
                          <a:latin typeface="Arial"/>
                          <a:ea typeface="Times New Roman"/>
                        </a:rPr>
                        <a:t>1.9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5.3</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2144</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a:solidFill>
                            <a:srgbClr val="000000"/>
                          </a:solidFill>
                          <a:latin typeface="Arial"/>
                          <a:ea typeface="Times New Roman"/>
                        </a:rPr>
                        <a:t>669</a:t>
                      </a:r>
                      <a:endParaRPr lang="es-ES" sz="90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1679</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497</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1070</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900" dirty="0">
                          <a:solidFill>
                            <a:srgbClr val="000000"/>
                          </a:solidFill>
                          <a:latin typeface="Arial"/>
                          <a:ea typeface="Times New Roman"/>
                        </a:rPr>
                        <a:t>290</a:t>
                      </a:r>
                      <a:endParaRPr lang="es-ES" sz="900" dirty="0">
                        <a:latin typeface="Times New Roman"/>
                        <a:ea typeface="Times New Roman"/>
                      </a:endParaRPr>
                    </a:p>
                  </a:txBody>
                  <a:tcPr marL="25621" marR="256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15360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66675" cy="180975"/>
          </a:xfrm>
          <a:prstGeom prst="rect">
            <a:avLst/>
          </a:prstGeom>
          <a:noFill/>
        </p:spPr>
      </p:pic>
      <p:sp>
        <p:nvSpPr>
          <p:cNvPr id="11" name="Rectangle 1"/>
          <p:cNvSpPr>
            <a:spLocks noChangeArrowheads="1"/>
          </p:cNvSpPr>
          <p:nvPr/>
        </p:nvSpPr>
        <p:spPr bwMode="auto">
          <a:xfrm>
            <a:off x="2604900" y="6094457"/>
            <a:ext cx="4631396"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S" sz="1100" b="1" i="1" dirty="0" smtClean="0">
                <a:solidFill>
                  <a:prstClr val="black"/>
                </a:solidFill>
                <a:latin typeface="Arial" pitchFamily="34" charset="0"/>
                <a:ea typeface="Times New Roman" pitchFamily="18" charset="0"/>
                <a:cs typeface="Arial" pitchFamily="34" charset="0"/>
              </a:rPr>
              <a:t>Cargas admisible para uniones empernadas a doble cizallamiento </a:t>
            </a:r>
            <a:endParaRPr lang="es-ES" sz="11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s-ES" sz="1100" b="1" i="1" dirty="0" smtClean="0">
                <a:solidFill>
                  <a:prstClr val="black"/>
                </a:solidFill>
                <a:latin typeface="Arial" pitchFamily="34" charset="0"/>
                <a:ea typeface="Times New Roman" pitchFamily="18" charset="0"/>
                <a:cs typeface="Arial" pitchFamily="34" charset="0"/>
              </a:rPr>
              <a:t>(Tabla tomada del libro PADT-REFORT)</a:t>
            </a:r>
            <a:endParaRPr lang="es-ES" sz="11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5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9311</Words>
  <Application>Microsoft Office PowerPoint</Application>
  <PresentationFormat>Presentación en pantalla (4:3)</PresentationFormat>
  <Paragraphs>3739</Paragraphs>
  <Slides>194</Slides>
  <Notes>0</Notes>
  <HiddenSlides>0</HiddenSlides>
  <MMClips>12</MMClips>
  <ScaleCrop>false</ScaleCrop>
  <HeadingPairs>
    <vt:vector size="4" baseType="variant">
      <vt:variant>
        <vt:lpstr>Tema</vt:lpstr>
      </vt:variant>
      <vt:variant>
        <vt:i4>1</vt:i4>
      </vt:variant>
      <vt:variant>
        <vt:lpstr>Títulos de diapositiva</vt:lpstr>
      </vt:variant>
      <vt:variant>
        <vt:i4>194</vt:i4>
      </vt:variant>
    </vt:vector>
  </HeadingPairs>
  <TitlesOfParts>
    <vt:vector size="195" baseType="lpstr">
      <vt:lpstr>153</vt:lpstr>
      <vt:lpstr>DEFENSA DE GRADO ORAL</vt:lpstr>
      <vt:lpstr>PROPIEDADES FÍSICO-MECÁNICAS DE UNIONES CLAVADAS Y EMPERNADAS, SOMETIDAS A COMPRESIÓN, CON MADERA TIPO A, TIPO B Y TIPO C: GUAYACÁN, EUCALIPTO Y FERNANSÁNCHEZ; PARA EL DISEÑO ESTRUCTURAL DE LA CUBIERTA DEL PROYECTO CASA MONTUFAR 623 (FONSAL)  </vt:lpstr>
      <vt:lpstr>1) GENERALIDADES.</vt:lpstr>
      <vt:lpstr>ANTECEDENTES</vt:lpstr>
      <vt:lpstr>OBJETIVO GENERAL.</vt:lpstr>
      <vt:lpstr>OBJETIVOS ESPECIFICOS.</vt:lpstr>
      <vt:lpstr>2) LA MADERA.</vt:lpstr>
      <vt:lpstr>Diapositiva 8</vt:lpstr>
      <vt:lpstr>Diapositiva 9</vt:lpstr>
      <vt:lpstr>2.4) CONFIGURACION DE LA MADERA</vt:lpstr>
      <vt:lpstr>COMPOSICION DE LA MADERA</vt:lpstr>
      <vt:lpstr>Diapositiva 12</vt:lpstr>
      <vt:lpstr>2.5) CLASES DE MADERA EN LA NATURALEZA</vt:lpstr>
      <vt:lpstr>Diapositiva 14</vt:lpstr>
      <vt:lpstr>2.6) EDAD DE CORTE DE LA MADERA</vt:lpstr>
      <vt:lpstr>2.7) PROPIEDADES DE LA MADERA.</vt:lpstr>
      <vt:lpstr>Diapositiva 17</vt:lpstr>
      <vt:lpstr>DENSIDADES DE LAS PRINCIPALES MADERAS ESTRUCTURALES DEL ECUADOR</vt:lpstr>
      <vt:lpstr>Diapositiva 19</vt:lpstr>
      <vt:lpstr>Diapositiva 20</vt:lpstr>
      <vt:lpstr>Diapositiva 21</vt:lpstr>
      <vt:lpstr>2.8) ENSAYOS EN LA MADERA</vt:lpstr>
      <vt:lpstr>Diapositiva 23</vt:lpstr>
      <vt:lpstr>Diapositiva 24</vt:lpstr>
      <vt:lpstr>Diapositiva 25</vt:lpstr>
      <vt:lpstr>Diapositiva 26</vt:lpstr>
      <vt:lpstr>Diapositiva 27</vt:lpstr>
      <vt:lpstr>Diapositiva 28</vt:lpstr>
      <vt:lpstr>Diapositiva 29</vt:lpstr>
      <vt:lpstr>2.9) PROPIEDADES MECANICAS.</vt:lpstr>
      <vt:lpstr>ESFUERZOS ADMISIBLES</vt:lpstr>
      <vt:lpstr>Diapositiva 32</vt:lpstr>
      <vt:lpstr>Diapositiva 33</vt:lpstr>
      <vt:lpstr>Diapositiva 34</vt:lpstr>
      <vt:lpstr>Diapositiva 35</vt:lpstr>
      <vt:lpstr>Diapositiva 36</vt:lpstr>
      <vt:lpstr>Diapositiva 37</vt:lpstr>
      <vt:lpstr>Diapositiva 38</vt:lpstr>
      <vt:lpstr>Diapositiva 39</vt:lpstr>
      <vt:lpstr>2.10) HUMEDAD EN LA MADERA</vt:lpstr>
      <vt:lpstr>Diapositiva 41</vt:lpstr>
      <vt:lpstr>Diapositiva 42</vt:lpstr>
      <vt:lpstr>Diapositiva 43</vt:lpstr>
      <vt:lpstr>Diapositiva 44</vt:lpstr>
      <vt:lpstr>3.1) NOMBRES CIENTÍFICOS DE LAS MADERAS ESTRUCTURALES </vt:lpstr>
      <vt:lpstr>3.2) TIPOS DE MADERAS</vt:lpstr>
      <vt:lpstr>3.2.1) Guayacán Pechiche </vt:lpstr>
      <vt:lpstr>3.2.1.1) Morfología de Guayacán</vt:lpstr>
      <vt:lpstr>3.2.1.2) Ventajas y desventajas</vt:lpstr>
      <vt:lpstr>3.2.1.3) Propiedades mecánicas</vt:lpstr>
      <vt:lpstr>3.2.2) Eucalipto Globulus</vt:lpstr>
      <vt:lpstr>Diapositiva 52</vt:lpstr>
      <vt:lpstr>3.2.2.1) Morfología de Eucalipto Globulus</vt:lpstr>
      <vt:lpstr>3.2.2.2) Ventajas y desventajas</vt:lpstr>
      <vt:lpstr>3.2.2.3) Propiedades mecánicas</vt:lpstr>
      <vt:lpstr>3.2.3) Fernansáchez</vt:lpstr>
      <vt:lpstr>Diapositiva 57</vt:lpstr>
      <vt:lpstr>3.2.3.1) Morfología Fernansánchez</vt:lpstr>
      <vt:lpstr>3.2.3.2) Ventajas y desventajas</vt:lpstr>
      <vt:lpstr>3.2.3.3) Propiedades mecánicas</vt:lpstr>
      <vt:lpstr>3.2.4) Caña Guadua</vt:lpstr>
      <vt:lpstr>3.2.4.1) Morfología</vt:lpstr>
      <vt:lpstr>Diapositiva 63</vt:lpstr>
      <vt:lpstr>3.2.4.2) Propiedades mecánicas</vt:lpstr>
      <vt:lpstr>3.3) MADERAS NO ESTRUCTURALES</vt:lpstr>
      <vt:lpstr>Diapositiva 66</vt:lpstr>
      <vt:lpstr>3.3.1) Encofrado tradicional</vt:lpstr>
      <vt:lpstr>3.3.1.1) Propiedades mecánicas</vt:lpstr>
      <vt:lpstr>3.3.2) Encofrado no tradicional</vt:lpstr>
      <vt:lpstr>Diapositiva 70</vt:lpstr>
      <vt:lpstr>3.3.2.1) Ventajas</vt:lpstr>
      <vt:lpstr>3.3.2.2) Propiedades físico mecánicas</vt:lpstr>
      <vt:lpstr>3.4) CLASIFICACIÓN ESTRUCTURAL           DE MADERAS ECUATORIANAS</vt:lpstr>
      <vt:lpstr>3.4.1) Esfuerzos admisibles de las maderas</vt:lpstr>
      <vt:lpstr>Variación de las propiedades mecánicas parta una variación unitaria en el contenido de humedad</vt:lpstr>
      <vt:lpstr>3.4.2) Agrupación estructural</vt:lpstr>
      <vt:lpstr>Diapositiva 77</vt:lpstr>
      <vt:lpstr>Diapositiva 78</vt:lpstr>
      <vt:lpstr>3.4.3) Propuesta de clasificación</vt:lpstr>
      <vt:lpstr>Diapositiva 80</vt:lpstr>
      <vt:lpstr>4) UNIONES</vt:lpstr>
      <vt:lpstr>Diapositiva 82</vt:lpstr>
      <vt:lpstr>4.2) SISTEMAS DE FIJACION.</vt:lpstr>
      <vt:lpstr>Diapositiva 84</vt:lpstr>
      <vt:lpstr>Diapositiva 85</vt:lpstr>
      <vt:lpstr>Diapositiva 86</vt:lpstr>
      <vt:lpstr>4.3) SOLICITACIONES EN LAS UNIONES</vt:lpstr>
      <vt:lpstr>Diapositiva 88</vt:lpstr>
      <vt:lpstr>Diapositiva 89</vt:lpstr>
      <vt:lpstr>4.4) TIPOS DE UNIONES</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4.5) FACTORES QUE AFECTAN LA CAPACIDAD DE LAS UNIONES.</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5.1) CONTENIDO DE HUMEDAD (ASTM D4442)</vt:lpstr>
      <vt:lpstr> 5.1.1. Objetivo </vt:lpstr>
      <vt:lpstr> 5.1.2. Equipo </vt:lpstr>
      <vt:lpstr>Diapositiva 114</vt:lpstr>
      <vt:lpstr>5.1.3) Acondicionamiento de las probetas</vt:lpstr>
      <vt:lpstr>5.1.4) Procedimiento</vt:lpstr>
      <vt:lpstr>Diapositiva 117</vt:lpstr>
      <vt:lpstr>Diapositiva 118</vt:lpstr>
      <vt:lpstr>5.2) ACONDICIONAMIENTO DE MUESTRAS</vt:lpstr>
      <vt:lpstr>Diapositiva 120</vt:lpstr>
      <vt:lpstr>5.3) EQUIPO EMPLEADO</vt:lpstr>
      <vt:lpstr>5.4) ENSAYOS PRELIMINARES</vt:lpstr>
      <vt:lpstr>5.4.1) Ensayo de extracción de clavos</vt:lpstr>
      <vt:lpstr>Diapositiva 124</vt:lpstr>
      <vt:lpstr>Diapositiva 125</vt:lpstr>
      <vt:lpstr>Diapositiva 126</vt:lpstr>
      <vt:lpstr>5.4.1.1) Resumen de resultados</vt:lpstr>
      <vt:lpstr>5.4.2) Resistencia lateral en clavos (cizalle simple)</vt:lpstr>
      <vt:lpstr>Diapositiva 129</vt:lpstr>
      <vt:lpstr>5.4.2.1) Reporte de resultados</vt:lpstr>
      <vt:lpstr>5.5) ENSAYOS DE UNIONES</vt:lpstr>
      <vt:lpstr>5.5.1) Dimensiones de las probetas</vt:lpstr>
      <vt:lpstr>5.5.2) Uniones clavadas</vt:lpstr>
      <vt:lpstr>5.5.2.1) Tipo de falla</vt:lpstr>
      <vt:lpstr>Diapositiva 135</vt:lpstr>
      <vt:lpstr>Diapositiva 136</vt:lpstr>
      <vt:lpstr>Diapositiva 137</vt:lpstr>
      <vt:lpstr>Diapositiva 138</vt:lpstr>
      <vt:lpstr>Diapositiva 139</vt:lpstr>
      <vt:lpstr>5.5.2.2) Resumen de resultados</vt:lpstr>
      <vt:lpstr>5.5.3) Uniones empernadas</vt:lpstr>
      <vt:lpstr>5.5.3.1) Tipo de falla</vt:lpstr>
      <vt:lpstr>Diapositiva 143</vt:lpstr>
      <vt:lpstr>Diapositiva 144</vt:lpstr>
      <vt:lpstr>Diapositiva 145</vt:lpstr>
      <vt:lpstr>Diapositiva 146</vt:lpstr>
      <vt:lpstr>Diapositiva 147</vt:lpstr>
      <vt:lpstr>Diapositiva 148</vt:lpstr>
      <vt:lpstr>5.5.2.2) Resumen de resultados</vt:lpstr>
      <vt:lpstr>6) CARGAS ADMISIBLES EN UNIONES</vt:lpstr>
      <vt:lpstr>6) CARGAS ADMISIBLES EN UNIONES</vt:lpstr>
      <vt:lpstr>Diapositiva 152</vt:lpstr>
      <vt:lpstr>Diapositiva 153</vt:lpstr>
      <vt:lpstr>FACTOR POR CORRECCIÓN DE HUMEDAD (F.H) </vt:lpstr>
      <vt:lpstr>6.2) CARGAS ADMISIBLES</vt:lpstr>
      <vt:lpstr>Diapositiva 156</vt:lpstr>
      <vt:lpstr>Diapositiva 157</vt:lpstr>
      <vt:lpstr>Diapositiva 158</vt:lpstr>
      <vt:lpstr>Diapositiva 159</vt:lpstr>
      <vt:lpstr>Diapositiva 160</vt:lpstr>
      <vt:lpstr>Diapositiva 161</vt:lpstr>
      <vt:lpstr>Diapositiva 162</vt:lpstr>
      <vt:lpstr>Diapositiva 163</vt:lpstr>
      <vt:lpstr>Diapositiva 164</vt:lpstr>
      <vt:lpstr>Diapositiva 165</vt:lpstr>
      <vt:lpstr>Diapositiva 166</vt:lpstr>
      <vt:lpstr>Diapositiva 167</vt:lpstr>
      <vt:lpstr>Diapositiva 168</vt:lpstr>
      <vt:lpstr>7.1) Consideraciones de diseño</vt:lpstr>
      <vt:lpstr>7.1.1) .  ACI 318-99 (Requisitos de Reglamento para Concreto Estructural)</vt:lpstr>
      <vt:lpstr>Diapositiva 171</vt:lpstr>
      <vt:lpstr>Diapositiva 172</vt:lpstr>
      <vt:lpstr> 7.1.2) Código Ecuatoriano de la Construcción (CEC 2001) </vt:lpstr>
      <vt:lpstr>7.1.3) Manual de diseño del Grupo Andino</vt:lpstr>
      <vt:lpstr>7.2) Requisitos de resistencia</vt:lpstr>
      <vt:lpstr>7.3) Cargas aplicadas</vt:lpstr>
      <vt:lpstr>7.3.1) Carga muerta (D) </vt:lpstr>
      <vt:lpstr>Diapositiva 178</vt:lpstr>
      <vt:lpstr>7.3.2) Carga viva</vt:lpstr>
      <vt:lpstr>Diapositiva 180</vt:lpstr>
      <vt:lpstr>Diapositiva 181</vt:lpstr>
      <vt:lpstr>7.3.3) Carga de viento</vt:lpstr>
      <vt:lpstr>7.3.4) Carga sísmica</vt:lpstr>
      <vt:lpstr>Diapositiva 184</vt:lpstr>
      <vt:lpstr>Diapositiva 185</vt:lpstr>
      <vt:lpstr>7.4) Modelaje estructural</vt:lpstr>
      <vt:lpstr>7.5) Diseño de elementos</vt:lpstr>
      <vt:lpstr>7.6) Plano estructural</vt:lpstr>
      <vt:lpstr>8) CONCLUSIONES Y RECOMENDACIONES</vt:lpstr>
      <vt:lpstr>Diapositiva 190</vt:lpstr>
      <vt:lpstr>Diapositiva 191</vt:lpstr>
      <vt:lpstr>Diapositiva 192</vt:lpstr>
      <vt:lpstr>Diapositiva 193</vt:lpstr>
      <vt:lpstr>Diapositiva 194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Alejo</dc:creator>
  <cp:lastModifiedBy>Alejo</cp:lastModifiedBy>
  <cp:revision>68</cp:revision>
  <dcterms:created xsi:type="dcterms:W3CDTF">2011-05-10T19:17:38Z</dcterms:created>
  <dcterms:modified xsi:type="dcterms:W3CDTF">2011-05-21T15:57:36Z</dcterms:modified>
</cp:coreProperties>
</file>