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54"/>
  </p:notesMasterIdLst>
  <p:sldIdLst>
    <p:sldId id="256" r:id="rId2"/>
    <p:sldId id="270" r:id="rId3"/>
    <p:sldId id="335" r:id="rId4"/>
    <p:sldId id="291" r:id="rId5"/>
    <p:sldId id="382" r:id="rId6"/>
    <p:sldId id="329" r:id="rId7"/>
    <p:sldId id="272" r:id="rId8"/>
    <p:sldId id="331" r:id="rId9"/>
    <p:sldId id="336" r:id="rId10"/>
    <p:sldId id="337" r:id="rId11"/>
    <p:sldId id="350" r:id="rId12"/>
    <p:sldId id="381" r:id="rId13"/>
    <p:sldId id="338" r:id="rId14"/>
    <p:sldId id="293" r:id="rId15"/>
    <p:sldId id="341" r:id="rId16"/>
    <p:sldId id="383" r:id="rId17"/>
    <p:sldId id="384" r:id="rId18"/>
    <p:sldId id="339" r:id="rId19"/>
    <p:sldId id="385" r:id="rId20"/>
    <p:sldId id="386" r:id="rId21"/>
    <p:sldId id="344" r:id="rId22"/>
    <p:sldId id="333" r:id="rId23"/>
    <p:sldId id="378" r:id="rId24"/>
    <p:sldId id="387" r:id="rId25"/>
    <p:sldId id="352" r:id="rId26"/>
    <p:sldId id="388" r:id="rId27"/>
    <p:sldId id="347" r:id="rId28"/>
    <p:sldId id="349" r:id="rId29"/>
    <p:sldId id="357" r:id="rId30"/>
    <p:sldId id="359" r:id="rId31"/>
    <p:sldId id="389" r:id="rId32"/>
    <p:sldId id="390" r:id="rId33"/>
    <p:sldId id="362" r:id="rId34"/>
    <p:sldId id="368" r:id="rId35"/>
    <p:sldId id="366" r:id="rId36"/>
    <p:sldId id="391" r:id="rId37"/>
    <p:sldId id="365" r:id="rId38"/>
    <p:sldId id="370" r:id="rId39"/>
    <p:sldId id="392" r:id="rId40"/>
    <p:sldId id="393" r:id="rId41"/>
    <p:sldId id="394" r:id="rId42"/>
    <p:sldId id="395" r:id="rId43"/>
    <p:sldId id="396" r:id="rId44"/>
    <p:sldId id="397" r:id="rId45"/>
    <p:sldId id="398" r:id="rId46"/>
    <p:sldId id="363" r:id="rId47"/>
    <p:sldId id="322" r:id="rId48"/>
    <p:sldId id="373" r:id="rId49"/>
    <p:sldId id="400" r:id="rId50"/>
    <p:sldId id="374" r:id="rId51"/>
    <p:sldId id="376" r:id="rId52"/>
    <p:sldId id="354" r:id="rId53"/>
  </p:sldIdLst>
  <p:sldSz cx="9144000" cy="6858000" type="screen4x3"/>
  <p:notesSz cx="7099300"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7" roundtripDataSignature="AMtx7mjyKCce6n5YKhPI1llDm4tgqrDY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D7443C"/>
    <a:srgbClr val="B33B9F"/>
    <a:srgbClr val="CED629"/>
    <a:srgbClr val="003F75"/>
    <a:srgbClr val="FDB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9" autoAdjust="0"/>
    <p:restoredTop sz="94660"/>
  </p:normalViewPr>
  <p:slideViewPr>
    <p:cSldViewPr snapToGrid="0">
      <p:cViewPr varScale="1">
        <p:scale>
          <a:sx n="67" d="100"/>
          <a:sy n="67" d="100"/>
        </p:scale>
        <p:origin x="127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customschemas.google.com/relationships/presentationmetadata" Target="meta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6363" cy="511731"/>
          </a:xfrm>
          <a:prstGeom prst="rect">
            <a:avLst/>
          </a:prstGeom>
          <a:noFill/>
          <a:ln>
            <a:noFill/>
          </a:ln>
        </p:spPr>
        <p:txBody>
          <a:bodyPr spcFirstLastPara="1" wrap="square" lIns="99875" tIns="49925" rIns="99875" bIns="499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1293" y="0"/>
            <a:ext cx="3076363" cy="511731"/>
          </a:xfrm>
          <a:prstGeom prst="rect">
            <a:avLst/>
          </a:prstGeom>
          <a:noFill/>
          <a:ln>
            <a:noFill/>
          </a:ln>
        </p:spPr>
        <p:txBody>
          <a:bodyPr spcFirstLastPara="1" wrap="square" lIns="99875" tIns="49925" rIns="99875" bIns="49925" anchor="t"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9930" y="4861443"/>
            <a:ext cx="5679440" cy="4605576"/>
          </a:xfrm>
          <a:prstGeom prst="rect">
            <a:avLst/>
          </a:prstGeom>
          <a:noFill/>
          <a:ln>
            <a:noFill/>
          </a:ln>
        </p:spPr>
        <p:txBody>
          <a:bodyPr spcFirstLastPara="1" wrap="square" lIns="99875" tIns="49925" rIns="99875" bIns="499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6"/>
            <a:ext cx="3076363" cy="511731"/>
          </a:xfrm>
          <a:prstGeom prst="rect">
            <a:avLst/>
          </a:prstGeom>
          <a:noFill/>
          <a:ln>
            <a:noFill/>
          </a:ln>
        </p:spPr>
        <p:txBody>
          <a:bodyPr spcFirstLastPara="1" wrap="square" lIns="99875" tIns="49925" rIns="99875" bIns="49925"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1293" y="9721106"/>
            <a:ext cx="3076363" cy="511731"/>
          </a:xfrm>
          <a:prstGeom prst="rect">
            <a:avLst/>
          </a:prstGeom>
          <a:noFill/>
          <a:ln>
            <a:noFill/>
          </a:ln>
        </p:spPr>
        <p:txBody>
          <a:bodyPr spcFirstLastPara="1" wrap="square" lIns="99875" tIns="49925" rIns="99875" bIns="499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EC" sz="1400" b="0" i="0" u="none" strike="noStrike" cap="none">
                <a:solidFill>
                  <a:schemeClr val="dk1"/>
                </a:solidFill>
                <a:latin typeface="Calibri"/>
                <a:ea typeface="Calibri"/>
                <a:cs typeface="Calibri"/>
                <a:sym typeface="Calibri"/>
              </a:rPr>
              <a:t>‹Nº›</a:t>
            </a:fld>
            <a:endParaRPr sz="1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327545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1: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endParaRPr/>
          </a:p>
        </p:txBody>
      </p:sp>
      <p:sp>
        <p:nvSpPr>
          <p:cNvPr id="429" name="Google Shape;429;p1: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SzPts val="1400"/>
              <a:buNone/>
            </a:pPr>
            <a:fld id="{00000000-1234-1234-1234-123412341234}" type="slidenum">
              <a:rPr lang="es-EC"/>
              <a:t>1</a:t>
            </a:fld>
            <a:endParaRPr/>
          </a:p>
        </p:txBody>
      </p:sp>
      <p:sp>
        <p:nvSpPr>
          <p:cNvPr id="430" name="Google Shape;430;p1:notes"/>
          <p:cNvSpPr txBox="1">
            <a:spLocks noGrp="1"/>
          </p:cNvSpPr>
          <p:nvPr>
            <p:ph type="ftr" idx="11"/>
          </p:nvPr>
        </p:nvSpPr>
        <p:spPr>
          <a:xfrm>
            <a:off x="0" y="9721106"/>
            <a:ext cx="3076500" cy="511800"/>
          </a:xfrm>
          <a:prstGeom prst="rect">
            <a:avLst/>
          </a:prstGeom>
          <a:noFill/>
          <a:ln>
            <a:noFill/>
          </a:ln>
        </p:spPr>
        <p:txBody>
          <a:bodyPr spcFirstLastPara="1" wrap="square" lIns="99875" tIns="49925" rIns="99875" bIns="49925" anchor="b" anchorCtr="0">
            <a:noAutofit/>
          </a:bodyPr>
          <a:lstStyle/>
          <a:p>
            <a:pPr marL="0" lvl="0" indent="0" algn="l" rtl="0">
              <a:lnSpc>
                <a:spcPct val="100000"/>
              </a:lnSpc>
              <a:spcBef>
                <a:spcPts val="0"/>
              </a:spcBef>
              <a:spcAft>
                <a:spcPts val="0"/>
              </a:spcAft>
              <a:buSzPts val="1400"/>
              <a:buNone/>
            </a:pPr>
            <a:r>
              <a:rPr lang="es-EC"/>
              <a:t>CÓDIGO: SGC.DI.269       VERSIÓN: 1.0        DICIEMBRE 13 2011</a:t>
            </a:r>
            <a:endParaRPr/>
          </a:p>
        </p:txBody>
      </p:sp>
    </p:spTree>
    <p:extLst>
      <p:ext uri="{BB962C8B-B14F-4D97-AF65-F5344CB8AC3E}">
        <p14:creationId xmlns:p14="http://schemas.microsoft.com/office/powerpoint/2010/main" val="4119738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EC" sz="1400" b="0" i="0" u="none" strike="noStrike" cap="none" smtClean="0">
                <a:solidFill>
                  <a:schemeClr val="dk1"/>
                </a:solidFill>
                <a:latin typeface="Calibri"/>
                <a:ea typeface="Calibri"/>
                <a:cs typeface="Calibri"/>
                <a:sym typeface="Calibri"/>
              </a:rPr>
              <a:t>2</a:t>
            </a:fld>
            <a:endParaRPr lang="es-EC" sz="1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59476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EC" sz="1400" b="0" i="0" u="none" strike="noStrike" cap="none" smtClean="0">
                <a:solidFill>
                  <a:schemeClr val="dk1"/>
                </a:solidFill>
                <a:latin typeface="Calibri"/>
                <a:ea typeface="Calibri"/>
                <a:cs typeface="Calibri"/>
                <a:sym typeface="Calibri"/>
              </a:rPr>
              <a:t>3</a:t>
            </a:fld>
            <a:endParaRPr lang="es-EC" sz="1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749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EC" sz="1400" b="0" i="0" u="none" strike="noStrike" cap="none" smtClean="0">
                <a:solidFill>
                  <a:schemeClr val="dk1"/>
                </a:solidFill>
                <a:latin typeface="Calibri"/>
                <a:ea typeface="Calibri"/>
                <a:cs typeface="Calibri"/>
                <a:sym typeface="Calibri"/>
              </a:rPr>
              <a:t>7</a:t>
            </a:fld>
            <a:endParaRPr lang="es-EC" sz="1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27191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EC" sz="1400" b="0" i="0" u="none" strike="noStrike" cap="none" smtClean="0">
                <a:solidFill>
                  <a:schemeClr val="dk1"/>
                </a:solidFill>
                <a:latin typeface="Calibri"/>
                <a:ea typeface="Calibri"/>
                <a:cs typeface="Calibri"/>
                <a:sym typeface="Calibri"/>
              </a:rPr>
              <a:t>8</a:t>
            </a:fld>
            <a:endParaRPr lang="es-EC" sz="1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796055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de título">
  <p:cSld name="Diapositiva de título">
    <p:spTree>
      <p:nvGrpSpPr>
        <p:cNvPr id="1" name="Shape 18"/>
        <p:cNvGrpSpPr/>
        <p:nvPr/>
      </p:nvGrpSpPr>
      <p:grpSpPr>
        <a:xfrm>
          <a:off x="0" y="0"/>
          <a:ext cx="0" cy="0"/>
          <a:chOff x="0" y="0"/>
          <a:chExt cx="0" cy="0"/>
        </a:xfrm>
      </p:grpSpPr>
      <p:pic>
        <p:nvPicPr>
          <p:cNvPr id="19" name="Google Shape;19;p29"/>
          <p:cNvPicPr preferRelativeResize="0"/>
          <p:nvPr/>
        </p:nvPicPr>
        <p:blipFill rotWithShape="1">
          <a:blip r:embed="rId2">
            <a:alphaModFix/>
          </a:blip>
          <a:srcRect r="2678"/>
          <a:stretch/>
        </p:blipFill>
        <p:spPr>
          <a:xfrm>
            <a:off x="-19050" y="749300"/>
            <a:ext cx="9163050" cy="5360988"/>
          </a:xfrm>
          <a:prstGeom prst="rect">
            <a:avLst/>
          </a:prstGeom>
          <a:noFill/>
          <a:ln>
            <a:noFill/>
          </a:ln>
        </p:spPr>
      </p:pic>
      <p:sp>
        <p:nvSpPr>
          <p:cNvPr id="20" name="Google Shape;20;p29"/>
          <p:cNvSpPr/>
          <p:nvPr/>
        </p:nvSpPr>
        <p:spPr>
          <a:xfrm>
            <a:off x="3071813" y="2286000"/>
            <a:ext cx="28956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21" name="Google Shape;21;p29" descr="pie de pagina espe.jpg"/>
          <p:cNvPicPr preferRelativeResize="0"/>
          <p:nvPr/>
        </p:nvPicPr>
        <p:blipFill rotWithShape="1">
          <a:blip r:embed="rId3">
            <a:alphaModFix/>
          </a:blip>
          <a:srcRect/>
          <a:stretch/>
        </p:blipFill>
        <p:spPr>
          <a:xfrm>
            <a:off x="0" y="5864225"/>
            <a:ext cx="9144000" cy="1065213"/>
          </a:xfrm>
          <a:prstGeom prst="rect">
            <a:avLst/>
          </a:prstGeom>
          <a:noFill/>
          <a:ln w="9525" cap="flat" cmpd="sng">
            <a:solidFill>
              <a:schemeClr val="dk1"/>
            </a:solidFill>
            <a:prstDash val="solid"/>
            <a:miter lim="800000"/>
            <a:headEnd type="none" w="sm" len="sm"/>
            <a:tailEnd type="none" w="sm" len="sm"/>
          </a:ln>
        </p:spPr>
      </p:pic>
      <p:sp>
        <p:nvSpPr>
          <p:cNvPr id="22" name="Google Shape;22;p29"/>
          <p:cNvSpPr txBox="1">
            <a:spLocks noGrp="1"/>
          </p:cNvSpPr>
          <p:nvPr>
            <p:ph type="dt" idx="10"/>
          </p:nvPr>
        </p:nvSpPr>
        <p:spPr>
          <a:xfrm>
            <a:off x="385192" y="5661248"/>
            <a:ext cx="2026568" cy="2160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5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9"/>
          <p:cNvSpPr txBox="1">
            <a:spLocks noGrp="1"/>
          </p:cNvSpPr>
          <p:nvPr>
            <p:ph type="ftr" idx="11"/>
          </p:nvPr>
        </p:nvSpPr>
        <p:spPr>
          <a:xfrm>
            <a:off x="4388160" y="5662451"/>
            <a:ext cx="1447800" cy="21361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5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9"/>
          <p:cNvSpPr txBox="1">
            <a:spLocks noGrp="1"/>
          </p:cNvSpPr>
          <p:nvPr>
            <p:ph type="sldNum" idx="12"/>
          </p:nvPr>
        </p:nvSpPr>
        <p:spPr>
          <a:xfrm>
            <a:off x="7812360" y="5662451"/>
            <a:ext cx="874440" cy="213618"/>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r>
              <a:rPr lang="es-EC"/>
              <a:t>VERSIÓN: </a:t>
            </a:r>
            <a:r>
              <a:rPr lang="es-EC" b="0"/>
              <a:t>1.1</a:t>
            </a:r>
            <a:endParaRPr b="0"/>
          </a:p>
        </p:txBody>
      </p:sp>
      <p:pic>
        <p:nvPicPr>
          <p:cNvPr id="25" name="Google Shape;25;p29"/>
          <p:cNvPicPr preferRelativeResize="0"/>
          <p:nvPr/>
        </p:nvPicPr>
        <p:blipFill rotWithShape="1">
          <a:blip r:embed="rId4">
            <a:alphaModFix/>
          </a:blip>
          <a:srcRect/>
          <a:stretch/>
        </p:blipFill>
        <p:spPr>
          <a:xfrm>
            <a:off x="343102" y="222164"/>
            <a:ext cx="2232000" cy="5764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60"/>
        <p:cNvGrpSpPr/>
        <p:nvPr/>
      </p:nvGrpSpPr>
      <p:grpSpPr>
        <a:xfrm>
          <a:off x="0" y="0"/>
          <a:ext cx="0" cy="0"/>
          <a:chOff x="0" y="0"/>
          <a:chExt cx="0" cy="0"/>
        </a:xfrm>
      </p:grpSpPr>
      <p:sp>
        <p:nvSpPr>
          <p:cNvPr id="61" name="Google Shape;61;p4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62" name="Google Shape;62;p4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6pPr>
            <a:lvl7pPr marL="3200400" marR="0" lvl="6"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7pPr>
            <a:lvl8pPr marL="3657600" marR="0" lvl="7"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8pPr>
            <a:lvl9pPr marL="4114800" marR="0" lvl="8"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p:cSld name="Título y objetos">
    <p:spTree>
      <p:nvGrpSpPr>
        <p:cNvPr id="1" name="Shape 26"/>
        <p:cNvGrpSpPr/>
        <p:nvPr/>
      </p:nvGrpSpPr>
      <p:grpSpPr>
        <a:xfrm>
          <a:off x="0" y="0"/>
          <a:ext cx="0" cy="0"/>
          <a:chOff x="0" y="0"/>
          <a:chExt cx="0" cy="0"/>
        </a:xfrm>
      </p:grpSpPr>
      <p:sp>
        <p:nvSpPr>
          <p:cNvPr id="27" name="Google Shape;27;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6pPr>
            <a:lvl7pPr marL="3200400" marR="0" lvl="6"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7pPr>
            <a:lvl8pPr marL="3657600" marR="0" lvl="7"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8pPr>
            <a:lvl9pPr marL="4114800" marR="0" lvl="8"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9pPr>
          </a:lstStyle>
          <a:p>
            <a:endParaRPr/>
          </a:p>
        </p:txBody>
      </p:sp>
      <p:sp>
        <p:nvSpPr>
          <p:cNvPr id="28" name="Google Shape;28;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0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39" name="Google Shape;39;p4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lnSpc>
                <a:spcPct val="100000"/>
              </a:lnSpc>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42" name="Google Shape;42;p4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4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43" name="Google Shape;43;p4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L="3200400" marR="0" lvl="6"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L="3657600" marR="0" lvl="7"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44" name="Google Shape;44;p4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4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45" name="Google Shape;45;p4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L="3200400" marR="0" lvl="6"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L="3657600" marR="0" lvl="7"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6"/>
        <p:cNvGrpSpPr/>
        <p:nvPr/>
      </p:nvGrpSpPr>
      <p:grpSpPr>
        <a:xfrm>
          <a:off x="0" y="0"/>
          <a:ext cx="0" cy="0"/>
          <a:chOff x="0" y="0"/>
          <a:chExt cx="0" cy="0"/>
        </a:xfrm>
      </p:grpSpPr>
      <p:sp>
        <p:nvSpPr>
          <p:cNvPr id="47" name="Google Shape;47;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 blanco">
  <p:cSld name="En blanco">
    <p:spTree>
      <p:nvGrpSpPr>
        <p:cNvPr id="1" name="Shape 4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49"/>
        <p:cNvGrpSpPr/>
        <p:nvPr/>
      </p:nvGrpSpPr>
      <p:grpSpPr>
        <a:xfrm>
          <a:off x="0" y="0"/>
          <a:ext cx="0" cy="0"/>
          <a:chOff x="0" y="0"/>
          <a:chExt cx="0" cy="0"/>
        </a:xfrm>
      </p:grpSpPr>
      <p:sp>
        <p:nvSpPr>
          <p:cNvPr id="50" name="Google Shape;50;p4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51" name="Google Shape;51;p4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52" name="Google Shape;52;p4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100000"/>
              </a:lnSpc>
              <a:spcBef>
                <a:spcPts val="24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lnSpc>
                <a:spcPct val="100000"/>
              </a:lnSpc>
              <a:spcBef>
                <a:spcPts val="2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53"/>
        <p:cNvGrpSpPr/>
        <p:nvPr/>
      </p:nvGrpSpPr>
      <p:grpSpPr>
        <a:xfrm>
          <a:off x="0" y="0"/>
          <a:ext cx="0" cy="0"/>
          <a:chOff x="0" y="0"/>
          <a:chExt cx="0" cy="0"/>
        </a:xfrm>
      </p:grpSpPr>
      <p:sp>
        <p:nvSpPr>
          <p:cNvPr id="54" name="Google Shape;54;p4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55" name="Google Shape;55;p4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lnSpc>
                <a:spcPct val="100000"/>
              </a:lnSpc>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R="0" lvl="3"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R="0" lvl="4"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R="0" lvl="5"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6pPr>
            <a:lvl7pPr marR="0" lvl="6"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7pPr>
            <a:lvl8pPr marR="0" lvl="7"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8pPr>
            <a:lvl9pPr marR="0" lvl="8"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9pPr>
          </a:lstStyle>
          <a:p>
            <a:endParaRPr/>
          </a:p>
        </p:txBody>
      </p:sp>
      <p:sp>
        <p:nvSpPr>
          <p:cNvPr id="56" name="Google Shape;56;p4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100000"/>
              </a:lnSpc>
              <a:spcBef>
                <a:spcPts val="24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lnSpc>
                <a:spcPct val="100000"/>
              </a:lnSpc>
              <a:spcBef>
                <a:spcPts val="2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57"/>
        <p:cNvGrpSpPr/>
        <p:nvPr/>
      </p:nvGrpSpPr>
      <p:grpSpPr>
        <a:xfrm>
          <a:off x="0" y="0"/>
          <a:ext cx="0" cy="0"/>
          <a:chOff x="0" y="0"/>
          <a:chExt cx="0" cy="0"/>
        </a:xfrm>
      </p:grpSpPr>
      <p:sp>
        <p:nvSpPr>
          <p:cNvPr id="58" name="Google Shape;58;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59" name="Google Shape;59;p4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6pPr>
            <a:lvl7pPr marL="3200400" marR="0" lvl="6"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7pPr>
            <a:lvl8pPr marL="3657600" marR="0" lvl="7"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8pPr>
            <a:lvl9pPr marL="4114800" marR="0" lvl="8"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p:nvPr/>
        </p:nvSpPr>
        <p:spPr>
          <a:xfrm>
            <a:off x="0" y="0"/>
            <a:ext cx="9144000" cy="620713"/>
          </a:xfrm>
          <a:prstGeom prst="rect">
            <a:avLst/>
          </a:prstGeom>
          <a:gradFill>
            <a:gsLst>
              <a:gs pos="0">
                <a:schemeClr val="lt1"/>
              </a:gs>
              <a:gs pos="100000">
                <a:srgbClr val="9EB786"/>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 name="Google Shape;11;p28"/>
          <p:cNvSpPr/>
          <p:nvPr/>
        </p:nvSpPr>
        <p:spPr>
          <a:xfrm rot="10800000">
            <a:off x="0" y="6308725"/>
            <a:ext cx="7885113" cy="549275"/>
          </a:xfrm>
          <a:prstGeom prst="rect">
            <a:avLst/>
          </a:prstGeom>
          <a:gradFill>
            <a:gsLst>
              <a:gs pos="0">
                <a:schemeClr val="lt1"/>
              </a:gs>
              <a:gs pos="100000">
                <a:srgbClr val="9EB786"/>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Arial"/>
              <a:ea typeface="Arial"/>
              <a:cs typeface="Arial"/>
              <a:sym typeface="Arial"/>
            </a:endParaRPr>
          </a:p>
        </p:txBody>
      </p:sp>
      <p:cxnSp>
        <p:nvCxnSpPr>
          <p:cNvPr id="12" name="Google Shape;12;p28"/>
          <p:cNvCxnSpPr/>
          <p:nvPr/>
        </p:nvCxnSpPr>
        <p:spPr>
          <a:xfrm>
            <a:off x="25400" y="6235700"/>
            <a:ext cx="6659563" cy="0"/>
          </a:xfrm>
          <a:prstGeom prst="straightConnector1">
            <a:avLst/>
          </a:prstGeom>
          <a:noFill/>
          <a:ln w="38100" cap="flat" cmpd="sng">
            <a:solidFill>
              <a:srgbClr val="FF0000"/>
            </a:solidFill>
            <a:prstDash val="solid"/>
            <a:round/>
            <a:headEnd type="none" w="sm" len="sm"/>
            <a:tailEnd type="none" w="sm" len="sm"/>
          </a:ln>
        </p:spPr>
      </p:cxnSp>
      <p:cxnSp>
        <p:nvCxnSpPr>
          <p:cNvPr id="13" name="Google Shape;13;p28"/>
          <p:cNvCxnSpPr/>
          <p:nvPr/>
        </p:nvCxnSpPr>
        <p:spPr>
          <a:xfrm>
            <a:off x="25400" y="6283325"/>
            <a:ext cx="6659563" cy="0"/>
          </a:xfrm>
          <a:prstGeom prst="straightConnector1">
            <a:avLst/>
          </a:prstGeom>
          <a:noFill/>
          <a:ln w="38100" cap="flat" cmpd="sng">
            <a:solidFill>
              <a:srgbClr val="006600"/>
            </a:solidFill>
            <a:prstDash val="solid"/>
            <a:round/>
            <a:headEnd type="none" w="sm" len="sm"/>
            <a:tailEnd type="none" w="sm" len="sm"/>
          </a:ln>
        </p:spPr>
      </p:cxnSp>
      <p:sp>
        <p:nvSpPr>
          <p:cNvPr id="14" name="Google Shape;14;p28"/>
          <p:cNvSpPr txBox="1">
            <a:spLocks noGrp="1"/>
          </p:cNvSpPr>
          <p:nvPr>
            <p:ph type="dt" idx="10"/>
          </p:nvPr>
        </p:nvSpPr>
        <p:spPr>
          <a:xfrm>
            <a:off x="385192" y="6656871"/>
            <a:ext cx="2026568" cy="21602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5" name="Google Shape;15;p28"/>
          <p:cNvSpPr txBox="1">
            <a:spLocks noGrp="1"/>
          </p:cNvSpPr>
          <p:nvPr>
            <p:ph type="ftr" idx="11"/>
          </p:nvPr>
        </p:nvSpPr>
        <p:spPr>
          <a:xfrm>
            <a:off x="4388160" y="6658074"/>
            <a:ext cx="1447800" cy="213618"/>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6" name="Google Shape;16;p28"/>
          <p:cNvSpPr txBox="1">
            <a:spLocks noGrp="1"/>
          </p:cNvSpPr>
          <p:nvPr>
            <p:ph type="sldNum" idx="12"/>
          </p:nvPr>
        </p:nvSpPr>
        <p:spPr>
          <a:xfrm>
            <a:off x="7812360" y="6658074"/>
            <a:ext cx="874440" cy="213618"/>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r>
              <a:rPr lang="es-EC"/>
              <a:t>VERSIÓN: </a:t>
            </a:r>
            <a:r>
              <a:rPr lang="es-EC" b="0"/>
              <a:t>1.1</a:t>
            </a:r>
            <a:endParaRPr b="0"/>
          </a:p>
        </p:txBody>
      </p:sp>
      <p:pic>
        <p:nvPicPr>
          <p:cNvPr id="17" name="Google Shape;17;p28"/>
          <p:cNvPicPr preferRelativeResize="0"/>
          <p:nvPr/>
        </p:nvPicPr>
        <p:blipFill rotWithShape="1">
          <a:blip r:embed="rId12">
            <a:alphaModFix/>
          </a:blip>
          <a:srcRect/>
          <a:stretch/>
        </p:blipFill>
        <p:spPr>
          <a:xfrm>
            <a:off x="6700214" y="5981170"/>
            <a:ext cx="2232000" cy="57644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4.xml"/><Relationship Id="rId7" Type="http://schemas.openxmlformats.org/officeDocument/2006/relationships/slide" Target="slide20.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3.xml"/><Relationship Id="rId11" Type="http://schemas.microsoft.com/office/2007/relationships/hdphoto" Target="../media/hdphoto2.wdp"/><Relationship Id="rId5" Type="http://schemas.openxmlformats.org/officeDocument/2006/relationships/slide" Target="slide9.xml"/><Relationship Id="rId10" Type="http://schemas.openxmlformats.org/officeDocument/2006/relationships/image" Target="../media/image5.png"/><Relationship Id="rId4" Type="http://schemas.openxmlformats.org/officeDocument/2006/relationships/slide" Target="slide8.xml"/><Relationship Id="rId9"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4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3" name="1 CuadroTexto">
            <a:extLst>
              <a:ext uri="{FF2B5EF4-FFF2-40B4-BE49-F238E27FC236}">
                <a16:creationId xmlns:a16="http://schemas.microsoft.com/office/drawing/2014/main" id="{71F282C9-4F23-4EAC-9F1C-2C7159E816DC}"/>
              </a:ext>
            </a:extLst>
          </p:cNvPr>
          <p:cNvSpPr txBox="1"/>
          <p:nvPr/>
        </p:nvSpPr>
        <p:spPr>
          <a:xfrm>
            <a:off x="1065582" y="837303"/>
            <a:ext cx="8078418" cy="954107"/>
          </a:xfrm>
          <a:prstGeom prst="rect">
            <a:avLst/>
          </a:prstGeom>
          <a:noFill/>
        </p:spPr>
        <p:txBody>
          <a:bodyPr wrap="square">
            <a:spAutoFit/>
          </a:bodyPr>
          <a:lstStyle/>
          <a:p>
            <a:pPr algn="ctr">
              <a:defRPr/>
            </a:pPr>
            <a:r>
              <a:rPr lang="es-ES" sz="2800" b="1" dirty="0">
                <a:solidFill>
                  <a:srgbClr val="336600"/>
                </a:solidFill>
                <a:latin typeface="Times New Roman" panose="02020603050405020304" pitchFamily="18" charset="0"/>
                <a:cs typeface="Times New Roman" panose="02020603050405020304" pitchFamily="18" charset="0"/>
              </a:rPr>
              <a:t>DEPARTAMENTO DE ELÉCTRICA, ELECTRÓNICA Y TELECOMUNICACIONES</a:t>
            </a:r>
          </a:p>
        </p:txBody>
      </p:sp>
      <p:sp>
        <p:nvSpPr>
          <p:cNvPr id="4" name="5 CuadroTexto">
            <a:extLst>
              <a:ext uri="{FF2B5EF4-FFF2-40B4-BE49-F238E27FC236}">
                <a16:creationId xmlns:a16="http://schemas.microsoft.com/office/drawing/2014/main" id="{5459260A-88BC-428C-AA14-363A9CFA1715}"/>
              </a:ext>
            </a:extLst>
          </p:cNvPr>
          <p:cNvSpPr txBox="1"/>
          <p:nvPr/>
        </p:nvSpPr>
        <p:spPr>
          <a:xfrm>
            <a:off x="1835690" y="1911785"/>
            <a:ext cx="6048375" cy="830997"/>
          </a:xfrm>
          <a:prstGeom prst="rect">
            <a:avLst/>
          </a:prstGeom>
          <a:noFill/>
        </p:spPr>
        <p:txBody>
          <a:bodyPr>
            <a:spAutoFit/>
          </a:bodyPr>
          <a:lstStyle/>
          <a:p>
            <a:pPr algn="ctr">
              <a:defRPr/>
            </a:pPr>
            <a:r>
              <a:rPr lang="es-EC" sz="2400" b="1" dirty="0">
                <a:solidFill>
                  <a:srgbClr val="336600"/>
                </a:solidFill>
                <a:latin typeface="Times New Roman" panose="02020603050405020304" pitchFamily="18" charset="0"/>
                <a:cs typeface="Times New Roman" panose="02020603050405020304" pitchFamily="18" charset="0"/>
              </a:rPr>
              <a:t>Carrera de Ingeniería en Electrónica y Telecomunicaciones</a:t>
            </a:r>
            <a:endParaRPr lang="en-US" sz="2400" b="1" dirty="0">
              <a:solidFill>
                <a:srgbClr val="336600"/>
              </a:solidFill>
              <a:latin typeface="Times New Roman" panose="02020603050405020304" pitchFamily="18" charset="0"/>
              <a:cs typeface="Times New Roman" panose="02020603050405020304" pitchFamily="18" charset="0"/>
            </a:endParaRPr>
          </a:p>
        </p:txBody>
      </p:sp>
      <p:sp>
        <p:nvSpPr>
          <p:cNvPr id="5" name="CuadroTexto 7">
            <a:extLst>
              <a:ext uri="{FF2B5EF4-FFF2-40B4-BE49-F238E27FC236}">
                <a16:creationId xmlns:a16="http://schemas.microsoft.com/office/drawing/2014/main" id="{3F63E8E0-618C-4E1F-A190-E3DD11B3A578}"/>
              </a:ext>
            </a:extLst>
          </p:cNvPr>
          <p:cNvSpPr txBox="1"/>
          <p:nvPr/>
        </p:nvSpPr>
        <p:spPr>
          <a:xfrm>
            <a:off x="857250" y="2952595"/>
            <a:ext cx="7933472" cy="1261884"/>
          </a:xfrm>
          <a:prstGeom prst="rect">
            <a:avLst/>
          </a:prstGeom>
          <a:noFill/>
        </p:spPr>
        <p:txBody>
          <a:bodyPr wrap="square" rtlCol="0">
            <a:spAutoFit/>
          </a:bodyPr>
          <a:lstStyle/>
          <a:p>
            <a:pPr algn="ctr"/>
            <a:r>
              <a:rPr lang="es-EC" sz="2800" dirty="0">
                <a:solidFill>
                  <a:srgbClr val="FF0000"/>
                </a:solidFill>
              </a:rPr>
              <a:t> </a:t>
            </a:r>
            <a:r>
              <a:rPr lang="es-EC" sz="2400" b="1" dirty="0">
                <a:effectLst/>
                <a:latin typeface="Times New Roman" panose="02020603050405020304" pitchFamily="18" charset="0"/>
                <a:ea typeface="Calibri" panose="020F0502020204030204" pitchFamily="34" charset="0"/>
                <a:cs typeface="Times New Roman" panose="02020603050405020304" pitchFamily="18" charset="0"/>
              </a:rPr>
              <a:t>Monitorización de temperatura y control de la cadena de frío mediante uso de la tecnología SigFox</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s-ES" sz="2400" dirty="0">
              <a:solidFill>
                <a:srgbClr val="FF0000"/>
              </a:solidFill>
              <a:latin typeface="Times New Roman" panose="02020603050405020304" pitchFamily="18" charset="0"/>
            </a:endParaRPr>
          </a:p>
        </p:txBody>
      </p:sp>
      <p:sp>
        <p:nvSpPr>
          <p:cNvPr id="6" name="2 CuadroTexto">
            <a:extLst>
              <a:ext uri="{FF2B5EF4-FFF2-40B4-BE49-F238E27FC236}">
                <a16:creationId xmlns:a16="http://schemas.microsoft.com/office/drawing/2014/main" id="{D6E76521-59A6-44D0-9D06-1335528EB7E4}"/>
              </a:ext>
            </a:extLst>
          </p:cNvPr>
          <p:cNvSpPr txBox="1"/>
          <p:nvPr/>
        </p:nvSpPr>
        <p:spPr>
          <a:xfrm>
            <a:off x="1488016" y="4382299"/>
            <a:ext cx="6743722" cy="400110"/>
          </a:xfrm>
          <a:prstGeom prst="rect">
            <a:avLst/>
          </a:prstGeom>
          <a:noFill/>
        </p:spPr>
        <p:txBody>
          <a:bodyPr wrap="square">
            <a:spAutoFit/>
          </a:bodyPr>
          <a:lstStyle/>
          <a:p>
            <a:pPr algn="ctr">
              <a:defRPr/>
            </a:pPr>
            <a:r>
              <a:rPr lang="es-ES" sz="2000" b="1" dirty="0">
                <a:solidFill>
                  <a:srgbClr val="336600"/>
                </a:solidFill>
                <a:latin typeface="Times New Roman" panose="02020603050405020304" pitchFamily="18" charset="0"/>
                <a:cs typeface="Times New Roman" panose="02020603050405020304" pitchFamily="18" charset="0"/>
              </a:rPr>
              <a:t>Autor: </a:t>
            </a:r>
            <a:r>
              <a:rPr lang="es-ES" sz="2000" b="1" dirty="0">
                <a:solidFill>
                  <a:schemeClr val="tx1"/>
                </a:solidFill>
                <a:latin typeface="Times New Roman" panose="02020603050405020304" pitchFamily="18" charset="0"/>
                <a:cs typeface="Times New Roman" panose="02020603050405020304" pitchFamily="18" charset="0"/>
              </a:rPr>
              <a:t>Arias Paredes Jenner Andres</a:t>
            </a:r>
            <a:endParaRPr lang="es-ES" sz="2000" b="1" dirty="0">
              <a:latin typeface="Times New Roman" panose="02020603050405020304" pitchFamily="18" charset="0"/>
              <a:cs typeface="Times New Roman" panose="02020603050405020304" pitchFamily="18" charset="0"/>
            </a:endParaRPr>
          </a:p>
        </p:txBody>
      </p:sp>
      <p:sp>
        <p:nvSpPr>
          <p:cNvPr id="7" name="2 CuadroTexto">
            <a:extLst>
              <a:ext uri="{FF2B5EF4-FFF2-40B4-BE49-F238E27FC236}">
                <a16:creationId xmlns:a16="http://schemas.microsoft.com/office/drawing/2014/main" id="{96FDF5B3-1857-4898-8F3D-9A48A54AD97D}"/>
              </a:ext>
            </a:extLst>
          </p:cNvPr>
          <p:cNvSpPr txBox="1"/>
          <p:nvPr/>
        </p:nvSpPr>
        <p:spPr>
          <a:xfrm>
            <a:off x="1387058" y="5163865"/>
            <a:ext cx="6743722" cy="400110"/>
          </a:xfrm>
          <a:prstGeom prst="rect">
            <a:avLst/>
          </a:prstGeom>
          <a:noFill/>
        </p:spPr>
        <p:txBody>
          <a:bodyPr wrap="square">
            <a:spAutoFit/>
          </a:bodyPr>
          <a:lstStyle/>
          <a:p>
            <a:pPr algn="ctr">
              <a:defRPr/>
            </a:pPr>
            <a:r>
              <a:rPr lang="es-ES" sz="2000" b="1" dirty="0">
                <a:solidFill>
                  <a:srgbClr val="336600"/>
                </a:solidFill>
                <a:latin typeface="Times New Roman" panose="02020603050405020304" pitchFamily="18" charset="0"/>
                <a:cs typeface="Times New Roman" panose="02020603050405020304" pitchFamily="18" charset="0"/>
              </a:rPr>
              <a:t>Director: </a:t>
            </a:r>
            <a:r>
              <a:rPr lang="es-US" sz="2000" b="1" dirty="0">
                <a:latin typeface="Times New Roman" panose="02020603050405020304" pitchFamily="18" charset="0"/>
                <a:ea typeface="Ebrima" panose="02000000000000000000" pitchFamily="2" charset="0"/>
                <a:cs typeface="Times New Roman" panose="02020603050405020304" pitchFamily="18" charset="0"/>
              </a:rPr>
              <a:t>Ing. Alejandro Castro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2">
            <a:extLst>
              <a:ext uri="{FF2B5EF4-FFF2-40B4-BE49-F238E27FC236}">
                <a16:creationId xmlns:a16="http://schemas.microsoft.com/office/drawing/2014/main" id="{6808CCF5-0812-44A2-9829-2E4B991AAB23}"/>
              </a:ext>
            </a:extLst>
          </p:cNvPr>
          <p:cNvSpPr>
            <a:spLocks noGrp="1"/>
          </p:cNvSpPr>
          <p:nvPr>
            <p:ph type="title"/>
          </p:nvPr>
        </p:nvSpPr>
        <p:spPr>
          <a:xfrm>
            <a:off x="474161" y="0"/>
            <a:ext cx="8403497" cy="639762"/>
          </a:xfrm>
        </p:spPr>
        <p:txBody>
          <a:bodyPr/>
          <a:lstStyle/>
          <a:p>
            <a:r>
              <a:rPr lang="es-EC" i="0" dirty="0">
                <a:solidFill>
                  <a:schemeClr val="tx1"/>
                </a:solidFill>
              </a:rPr>
              <a:t>Materiales</a:t>
            </a:r>
          </a:p>
        </p:txBody>
      </p:sp>
      <p:pic>
        <p:nvPicPr>
          <p:cNvPr id="3" name="Imagen 2" descr="Un circuito electrónico&#10;&#10;Descripción generada automáticamente con confianza media">
            <a:extLst>
              <a:ext uri="{FF2B5EF4-FFF2-40B4-BE49-F238E27FC236}">
                <a16:creationId xmlns:a16="http://schemas.microsoft.com/office/drawing/2014/main" id="{627F1805-4DD8-DF3C-34D3-FD3324F30A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685" y="1189039"/>
            <a:ext cx="3743325" cy="21164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Arduino Uno R3 - 3A014">
            <a:extLst>
              <a:ext uri="{FF2B5EF4-FFF2-40B4-BE49-F238E27FC236}">
                <a16:creationId xmlns:a16="http://schemas.microsoft.com/office/drawing/2014/main" id="{8DF3827E-215C-29AB-3194-66399A09D8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655" b="17253"/>
          <a:stretch/>
        </p:blipFill>
        <p:spPr bwMode="auto">
          <a:xfrm>
            <a:off x="5014912" y="1247142"/>
            <a:ext cx="2981325" cy="2000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
        <p:nvSpPr>
          <p:cNvPr id="4" name="Título 2">
            <a:extLst>
              <a:ext uri="{FF2B5EF4-FFF2-40B4-BE49-F238E27FC236}">
                <a16:creationId xmlns:a16="http://schemas.microsoft.com/office/drawing/2014/main" id="{DE938728-20E2-8B43-7DD9-64FEDAFC0939}"/>
              </a:ext>
            </a:extLst>
          </p:cNvPr>
          <p:cNvSpPr txBox="1">
            <a:spLocks/>
          </p:cNvSpPr>
          <p:nvPr/>
        </p:nvSpPr>
        <p:spPr>
          <a:xfrm>
            <a:off x="1258976" y="850901"/>
            <a:ext cx="2128611" cy="36195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l"/>
            <a:r>
              <a:rPr lang="es-EC" sz="2000" b="0" i="0" dirty="0">
                <a:solidFill>
                  <a:schemeClr val="tx1"/>
                </a:solidFill>
              </a:rPr>
              <a:t>Dev Kit </a:t>
            </a:r>
            <a:r>
              <a:rPr lang="es-EC" sz="2000" b="0" i="0" dirty="0" err="1">
                <a:solidFill>
                  <a:schemeClr val="tx1"/>
                </a:solidFill>
              </a:rPr>
              <a:t>Thinxtra</a:t>
            </a:r>
            <a:endParaRPr lang="es-EC" sz="2000" b="0" i="0" dirty="0">
              <a:solidFill>
                <a:schemeClr val="tx1"/>
              </a:solidFill>
            </a:endParaRPr>
          </a:p>
        </p:txBody>
      </p:sp>
      <p:sp>
        <p:nvSpPr>
          <p:cNvPr id="5" name="Título 2">
            <a:extLst>
              <a:ext uri="{FF2B5EF4-FFF2-40B4-BE49-F238E27FC236}">
                <a16:creationId xmlns:a16="http://schemas.microsoft.com/office/drawing/2014/main" id="{0EC316E1-FEC8-AADE-2A10-CCFB779600E3}"/>
              </a:ext>
            </a:extLst>
          </p:cNvPr>
          <p:cNvSpPr txBox="1">
            <a:spLocks/>
          </p:cNvSpPr>
          <p:nvPr/>
        </p:nvSpPr>
        <p:spPr>
          <a:xfrm>
            <a:off x="5756413" y="881063"/>
            <a:ext cx="2128611" cy="36195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l"/>
            <a:r>
              <a:rPr lang="es-EC" sz="2000" b="0" i="0" dirty="0">
                <a:solidFill>
                  <a:schemeClr val="tx1"/>
                </a:solidFill>
              </a:rPr>
              <a:t>Arduino Uno</a:t>
            </a:r>
          </a:p>
        </p:txBody>
      </p:sp>
      <p:sp>
        <p:nvSpPr>
          <p:cNvPr id="6" name="Título 2">
            <a:extLst>
              <a:ext uri="{FF2B5EF4-FFF2-40B4-BE49-F238E27FC236}">
                <a16:creationId xmlns:a16="http://schemas.microsoft.com/office/drawing/2014/main" id="{438116EC-0627-32BF-F53D-8068AB0F57D9}"/>
              </a:ext>
            </a:extLst>
          </p:cNvPr>
          <p:cNvSpPr txBox="1">
            <a:spLocks/>
          </p:cNvSpPr>
          <p:nvPr/>
        </p:nvSpPr>
        <p:spPr>
          <a:xfrm>
            <a:off x="3387587" y="3463927"/>
            <a:ext cx="2128611" cy="36195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l"/>
            <a:r>
              <a:rPr lang="es-EC" sz="2000" b="0" i="0" dirty="0">
                <a:solidFill>
                  <a:schemeClr val="tx1"/>
                </a:solidFill>
              </a:rPr>
              <a:t>Arduino Mega</a:t>
            </a:r>
          </a:p>
        </p:txBody>
      </p:sp>
      <p:pic>
        <p:nvPicPr>
          <p:cNvPr id="9" name="Imagen 8" descr="Un circuito electrónico&#10;&#10;Descripción generada automáticamente">
            <a:extLst>
              <a:ext uri="{FF2B5EF4-FFF2-40B4-BE49-F238E27FC236}">
                <a16:creationId xmlns:a16="http://schemas.microsoft.com/office/drawing/2014/main" id="{E8352A9F-7698-33BD-696E-BCE8B3F8F0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1222" y="3829079"/>
            <a:ext cx="4422416" cy="22926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65678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2">
            <a:extLst>
              <a:ext uri="{FF2B5EF4-FFF2-40B4-BE49-F238E27FC236}">
                <a16:creationId xmlns:a16="http://schemas.microsoft.com/office/drawing/2014/main" id="{6808CCF5-0812-44A2-9829-2E4B991AAB23}"/>
              </a:ext>
            </a:extLst>
          </p:cNvPr>
          <p:cNvSpPr>
            <a:spLocks noGrp="1"/>
          </p:cNvSpPr>
          <p:nvPr>
            <p:ph type="title"/>
          </p:nvPr>
        </p:nvSpPr>
        <p:spPr>
          <a:xfrm>
            <a:off x="474161" y="0"/>
            <a:ext cx="8403497" cy="639762"/>
          </a:xfrm>
        </p:spPr>
        <p:txBody>
          <a:bodyPr/>
          <a:lstStyle/>
          <a:p>
            <a:r>
              <a:rPr lang="es-EC" i="0" dirty="0">
                <a:solidFill>
                  <a:schemeClr val="tx1"/>
                </a:solidFill>
              </a:rPr>
              <a:t>Materiales</a:t>
            </a:r>
          </a:p>
        </p:txBody>
      </p:sp>
      <p:pic>
        <p:nvPicPr>
          <p:cNvPr id="2" name="Picture 2" descr="Keyes DHT22 Temperature and Humidity Sensor Module MD-024 AM2302 – Flux  Workshop">
            <a:extLst>
              <a:ext uri="{FF2B5EF4-FFF2-40B4-BE49-F238E27FC236}">
                <a16:creationId xmlns:a16="http://schemas.microsoft.com/office/drawing/2014/main" id="{A865C0C5-1816-2BF3-66D1-87D4E6C12E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605" b="11300"/>
          <a:stretch/>
        </p:blipFill>
        <p:spPr bwMode="auto">
          <a:xfrm>
            <a:off x="1376424" y="1386492"/>
            <a:ext cx="2017610" cy="1431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5" name="Imagen 4" descr="Imagen que contiene lado, medidor, máquina, firmar&#10;&#10;Descripción generada automáticamente">
            <a:extLst>
              <a:ext uri="{FF2B5EF4-FFF2-40B4-BE49-F238E27FC236}">
                <a16:creationId xmlns:a16="http://schemas.microsoft.com/office/drawing/2014/main" id="{41EA36A5-B354-94EC-3CCD-C6DD7002CF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2262" y="1257935"/>
            <a:ext cx="2276793" cy="19702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Imagen 15">
            <a:extLst>
              <a:ext uri="{FF2B5EF4-FFF2-40B4-BE49-F238E27FC236}">
                <a16:creationId xmlns:a16="http://schemas.microsoft.com/office/drawing/2014/main" id="{CFAC3BCD-D1F1-3C15-B333-41858FC247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857" y="3907934"/>
            <a:ext cx="5210810" cy="2152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Título 2">
            <a:extLst>
              <a:ext uri="{FF2B5EF4-FFF2-40B4-BE49-F238E27FC236}">
                <a16:creationId xmlns:a16="http://schemas.microsoft.com/office/drawing/2014/main" id="{BDDF3637-F622-63FD-A0C1-489690D35ACB}"/>
              </a:ext>
            </a:extLst>
          </p:cNvPr>
          <p:cNvSpPr txBox="1">
            <a:spLocks/>
          </p:cNvSpPr>
          <p:nvPr/>
        </p:nvSpPr>
        <p:spPr>
          <a:xfrm>
            <a:off x="966469" y="693246"/>
            <a:ext cx="2837521" cy="63976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l"/>
            <a:r>
              <a:rPr lang="es-EC" sz="1800" b="0" i="0" dirty="0">
                <a:solidFill>
                  <a:schemeClr val="tx1"/>
                </a:solidFill>
              </a:rPr>
              <a:t>Sensor de Temperatura y Humedad DHT22</a:t>
            </a:r>
          </a:p>
        </p:txBody>
      </p:sp>
      <p:sp>
        <p:nvSpPr>
          <p:cNvPr id="18" name="Título 2">
            <a:extLst>
              <a:ext uri="{FF2B5EF4-FFF2-40B4-BE49-F238E27FC236}">
                <a16:creationId xmlns:a16="http://schemas.microsoft.com/office/drawing/2014/main" id="{E1B80CCD-F96D-0A2B-82F9-CA35912F6886}"/>
              </a:ext>
            </a:extLst>
          </p:cNvPr>
          <p:cNvSpPr txBox="1">
            <a:spLocks/>
          </p:cNvSpPr>
          <p:nvPr/>
        </p:nvSpPr>
        <p:spPr>
          <a:xfrm>
            <a:off x="5340012" y="774988"/>
            <a:ext cx="2513671" cy="34772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l"/>
            <a:r>
              <a:rPr lang="es-EC" sz="1800" b="0" i="0" dirty="0">
                <a:solidFill>
                  <a:schemeClr val="tx1"/>
                </a:solidFill>
              </a:rPr>
              <a:t>Módulo GPS NEO 6M</a:t>
            </a:r>
          </a:p>
        </p:txBody>
      </p:sp>
      <p:sp>
        <p:nvSpPr>
          <p:cNvPr id="19" name="Título 2">
            <a:extLst>
              <a:ext uri="{FF2B5EF4-FFF2-40B4-BE49-F238E27FC236}">
                <a16:creationId xmlns:a16="http://schemas.microsoft.com/office/drawing/2014/main" id="{20B9DBFB-B8FC-040D-2F34-998932245A78}"/>
              </a:ext>
            </a:extLst>
          </p:cNvPr>
          <p:cNvSpPr txBox="1">
            <a:spLocks/>
          </p:cNvSpPr>
          <p:nvPr/>
        </p:nvSpPr>
        <p:spPr>
          <a:xfrm>
            <a:off x="834687" y="3459436"/>
            <a:ext cx="2672419" cy="34772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l"/>
            <a:r>
              <a:rPr lang="es-EC" sz="1800" b="0" i="0" dirty="0">
                <a:solidFill>
                  <a:schemeClr val="tx1"/>
                </a:solidFill>
              </a:rPr>
              <a:t>Caja hermética plástica</a:t>
            </a:r>
          </a:p>
        </p:txBody>
      </p:sp>
    </p:spTree>
    <p:extLst>
      <p:ext uri="{BB962C8B-B14F-4D97-AF65-F5344CB8AC3E}">
        <p14:creationId xmlns:p14="http://schemas.microsoft.com/office/powerpoint/2010/main" val="3455448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2">
            <a:extLst>
              <a:ext uri="{FF2B5EF4-FFF2-40B4-BE49-F238E27FC236}">
                <a16:creationId xmlns:a16="http://schemas.microsoft.com/office/drawing/2014/main" id="{6808CCF5-0812-44A2-9829-2E4B991AAB23}"/>
              </a:ext>
            </a:extLst>
          </p:cNvPr>
          <p:cNvSpPr>
            <a:spLocks noGrp="1"/>
          </p:cNvSpPr>
          <p:nvPr>
            <p:ph type="title"/>
          </p:nvPr>
        </p:nvSpPr>
        <p:spPr>
          <a:xfrm>
            <a:off x="474161" y="0"/>
            <a:ext cx="8403497" cy="639762"/>
          </a:xfrm>
        </p:spPr>
        <p:txBody>
          <a:bodyPr/>
          <a:lstStyle/>
          <a:p>
            <a:r>
              <a:rPr lang="es-EC" i="0" dirty="0">
                <a:solidFill>
                  <a:schemeClr val="tx1"/>
                </a:solidFill>
              </a:rPr>
              <a:t>Materiales</a:t>
            </a:r>
          </a:p>
        </p:txBody>
      </p:sp>
      <p:pic>
        <p:nvPicPr>
          <p:cNvPr id="4098" name="Picture 2" descr="Sigfox | Aprendiendo Arduino">
            <a:extLst>
              <a:ext uri="{FF2B5EF4-FFF2-40B4-BE49-F238E27FC236}">
                <a16:creationId xmlns:a16="http://schemas.microsoft.com/office/drawing/2014/main" id="{348A8EB6-4570-A200-8F6E-42324B0D02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812" y="1573212"/>
            <a:ext cx="3762375" cy="12096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icrosoft Azure - Cloud 1">
            <a:extLst>
              <a:ext uri="{FF2B5EF4-FFF2-40B4-BE49-F238E27FC236}">
                <a16:creationId xmlns:a16="http://schemas.microsoft.com/office/drawing/2014/main" id="{1F9FF30B-2CDC-C58C-A578-2B73CAFCCA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1263" y="730249"/>
            <a:ext cx="1685925" cy="168592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descr="Interfaz de usuario gráfica, Aplicación&#10;&#10;Descripción generada automáticamente">
            <a:extLst>
              <a:ext uri="{FF2B5EF4-FFF2-40B4-BE49-F238E27FC236}">
                <a16:creationId xmlns:a16="http://schemas.microsoft.com/office/drawing/2014/main" id="{898253DF-7345-DFFE-4D1B-8ECA0E3D66F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7449"/>
          <a:stretch/>
        </p:blipFill>
        <p:spPr bwMode="auto">
          <a:xfrm>
            <a:off x="2731452" y="2871788"/>
            <a:ext cx="3681095" cy="28257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7666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1">
            <a:extLst>
              <a:ext uri="{FF2B5EF4-FFF2-40B4-BE49-F238E27FC236}">
                <a16:creationId xmlns:a16="http://schemas.microsoft.com/office/drawing/2014/main" id="{B603A94C-6BE8-434E-A391-574DE52FC49D}"/>
              </a:ext>
            </a:extLst>
          </p:cNvPr>
          <p:cNvSpPr txBox="1"/>
          <p:nvPr/>
        </p:nvSpPr>
        <p:spPr>
          <a:xfrm>
            <a:off x="1678195" y="1701798"/>
            <a:ext cx="6511605" cy="461665"/>
          </a:xfrm>
          <a:prstGeom prst="rect">
            <a:avLst/>
          </a:prstGeom>
          <a:solidFill>
            <a:schemeClr val="accent3">
              <a:lumMod val="95000"/>
            </a:schemeClr>
          </a:solidFill>
        </p:spPr>
        <p:txBody>
          <a:bodyPr wrap="square" rtlCol="0">
            <a:spAutoFit/>
          </a:bodyPr>
          <a:lstStyle>
            <a:defPPr>
              <a:defRPr lang="es-ES"/>
            </a:defPPr>
            <a:lvl1pPr>
              <a:defRPr sz="1600" b="1">
                <a:solidFill>
                  <a:srgbClr val="006600"/>
                </a:solidFill>
                <a:latin typeface="+mj-lt"/>
                <a:ea typeface="Microsoft YaHei UI" panose="020B0503020204020204" pitchFamily="34" charset="-122"/>
                <a:cs typeface="Times New Roman" panose="02020603050405020304" pitchFamily="18" charset="0"/>
              </a:defRPr>
            </a:lvl1pPr>
          </a:lstStyle>
          <a:p>
            <a:r>
              <a:rPr lang="es-ES" sz="2400" dirty="0">
                <a:solidFill>
                  <a:schemeClr val="bg1">
                    <a:lumMod val="50000"/>
                  </a:schemeClr>
                </a:solidFill>
              </a:rPr>
              <a:t>01. Introducción </a:t>
            </a:r>
            <a:endParaRPr lang="es-EC" sz="2400" dirty="0">
              <a:solidFill>
                <a:schemeClr val="bg1">
                  <a:lumMod val="50000"/>
                </a:schemeClr>
              </a:solidFill>
            </a:endParaRPr>
          </a:p>
        </p:txBody>
      </p:sp>
      <p:sp>
        <p:nvSpPr>
          <p:cNvPr id="5" name="CuadroTexto 5">
            <a:extLst>
              <a:ext uri="{FF2B5EF4-FFF2-40B4-BE49-F238E27FC236}">
                <a16:creationId xmlns:a16="http://schemas.microsoft.com/office/drawing/2014/main" id="{9E664323-B914-42E5-ABA0-DA2D781A3122}"/>
              </a:ext>
            </a:extLst>
          </p:cNvPr>
          <p:cNvSpPr txBox="1"/>
          <p:nvPr/>
        </p:nvSpPr>
        <p:spPr>
          <a:xfrm>
            <a:off x="1668602" y="2359740"/>
            <a:ext cx="6511606" cy="461665"/>
          </a:xfrm>
          <a:prstGeom prst="rect">
            <a:avLst/>
          </a:prstGeom>
          <a:solidFill>
            <a:schemeClr val="accent3">
              <a:lumMod val="95000"/>
            </a:schemeClr>
          </a:solidFill>
        </p:spPr>
        <p:txBody>
          <a:bodyPr wrap="square" rtlCol="0">
            <a:spAutoFit/>
          </a:bodyPr>
          <a:lstStyle>
            <a:defPPr>
              <a:defRPr lang="es-ES"/>
            </a:defPPr>
            <a:lvl1pPr>
              <a:defRPr sz="1600" b="1">
                <a:solidFill>
                  <a:schemeClr val="bg2">
                    <a:lumMod val="40000"/>
                    <a:lumOff val="60000"/>
                  </a:schemeClr>
                </a:solidFill>
                <a:latin typeface="+mj-lt"/>
                <a:ea typeface="Microsoft YaHei UI" panose="020B0503020204020204" pitchFamily="34" charset="-122"/>
                <a:cs typeface="Times New Roman" panose="02020603050405020304" pitchFamily="18" charset="0"/>
              </a:defRPr>
            </a:lvl1pPr>
          </a:lstStyle>
          <a:p>
            <a:r>
              <a:rPr lang="es-ES" sz="2400" dirty="0">
                <a:solidFill>
                  <a:schemeClr val="bg1">
                    <a:lumMod val="50000"/>
                  </a:schemeClr>
                </a:solidFill>
              </a:rPr>
              <a:t>02. Materiales </a:t>
            </a:r>
          </a:p>
        </p:txBody>
      </p:sp>
      <p:sp>
        <p:nvSpPr>
          <p:cNvPr id="6" name="CuadroTexto 8">
            <a:extLst>
              <a:ext uri="{FF2B5EF4-FFF2-40B4-BE49-F238E27FC236}">
                <a16:creationId xmlns:a16="http://schemas.microsoft.com/office/drawing/2014/main" id="{32663C01-F20F-4CD1-A876-701E4395037A}"/>
              </a:ext>
            </a:extLst>
          </p:cNvPr>
          <p:cNvSpPr txBox="1"/>
          <p:nvPr/>
        </p:nvSpPr>
        <p:spPr>
          <a:xfrm>
            <a:off x="1659010" y="3017683"/>
            <a:ext cx="6530790" cy="461665"/>
          </a:xfrm>
          <a:prstGeom prst="rect">
            <a:avLst/>
          </a:prstGeom>
          <a:solidFill>
            <a:schemeClr val="accent3">
              <a:lumMod val="95000"/>
            </a:schemeClr>
          </a:solidFill>
        </p:spPr>
        <p:txBody>
          <a:bodyPr wrap="square" rtlCol="0">
            <a:spAutoFit/>
          </a:bodyPr>
          <a:lstStyle>
            <a:defPPr>
              <a:defRPr lang="es-ES"/>
            </a:defPPr>
            <a:lvl1pPr>
              <a:defRPr sz="1600" b="1">
                <a:solidFill>
                  <a:schemeClr val="bg2">
                    <a:lumMod val="40000"/>
                    <a:lumOff val="60000"/>
                  </a:schemeClr>
                </a:solidFill>
                <a:latin typeface="+mj-lt"/>
                <a:ea typeface="Microsoft YaHei UI" panose="020B0503020204020204" pitchFamily="34" charset="-122"/>
                <a:cs typeface="Times New Roman" panose="02020603050405020304" pitchFamily="18" charset="0"/>
              </a:defRPr>
            </a:lvl1pPr>
          </a:lstStyle>
          <a:p>
            <a:r>
              <a:rPr lang="es-ES" sz="2400" dirty="0">
                <a:solidFill>
                  <a:srgbClr val="006600"/>
                </a:solidFill>
              </a:rPr>
              <a:t>03. Diseño e Implementación</a:t>
            </a:r>
          </a:p>
        </p:txBody>
      </p:sp>
      <p:sp>
        <p:nvSpPr>
          <p:cNvPr id="7" name="CuadroTexto 9">
            <a:extLst>
              <a:ext uri="{FF2B5EF4-FFF2-40B4-BE49-F238E27FC236}">
                <a16:creationId xmlns:a16="http://schemas.microsoft.com/office/drawing/2014/main" id="{7895C682-C409-478F-8100-0C7708F41BD0}"/>
              </a:ext>
            </a:extLst>
          </p:cNvPr>
          <p:cNvSpPr txBox="1"/>
          <p:nvPr/>
        </p:nvSpPr>
        <p:spPr>
          <a:xfrm>
            <a:off x="1672869" y="4385046"/>
            <a:ext cx="6530790" cy="461665"/>
          </a:xfrm>
          <a:prstGeom prst="rect">
            <a:avLst/>
          </a:prstGeom>
          <a:solidFill>
            <a:schemeClr val="accent3">
              <a:lumMod val="95000"/>
            </a:schemeClr>
          </a:solidFill>
        </p:spPr>
        <p:txBody>
          <a:bodyPr wrap="square" rtlCol="0">
            <a:spAutoFit/>
          </a:bodyPr>
          <a:lstStyle>
            <a:defPPr>
              <a:defRPr lang="es-ES"/>
            </a:defPPr>
            <a:lvl1pPr>
              <a:defRPr sz="1600" b="1">
                <a:solidFill>
                  <a:schemeClr val="bg2">
                    <a:lumMod val="40000"/>
                    <a:lumOff val="60000"/>
                  </a:schemeClr>
                </a:solidFill>
                <a:latin typeface="+mj-lt"/>
                <a:ea typeface="Microsoft YaHei UI" panose="020B0503020204020204" pitchFamily="34" charset="-122"/>
                <a:cs typeface="Times New Roman" panose="02020603050405020304" pitchFamily="18" charset="0"/>
              </a:defRPr>
            </a:lvl1pPr>
          </a:lstStyle>
          <a:p>
            <a:r>
              <a:rPr lang="es-ES" sz="2400" dirty="0">
                <a:solidFill>
                  <a:schemeClr val="bg1">
                    <a:lumMod val="50000"/>
                  </a:schemeClr>
                </a:solidFill>
              </a:rPr>
              <a:t>05. Conclusiones y Recomendaciones</a:t>
            </a:r>
          </a:p>
        </p:txBody>
      </p:sp>
      <p:sp>
        <p:nvSpPr>
          <p:cNvPr id="8" name="CuadroTexto 14">
            <a:extLst>
              <a:ext uri="{FF2B5EF4-FFF2-40B4-BE49-F238E27FC236}">
                <a16:creationId xmlns:a16="http://schemas.microsoft.com/office/drawing/2014/main" id="{26F4DE22-9DAD-4060-B73C-E6A5D87962F6}"/>
              </a:ext>
            </a:extLst>
          </p:cNvPr>
          <p:cNvSpPr txBox="1"/>
          <p:nvPr/>
        </p:nvSpPr>
        <p:spPr>
          <a:xfrm>
            <a:off x="1678195" y="3709149"/>
            <a:ext cx="6530790" cy="461665"/>
          </a:xfrm>
          <a:prstGeom prst="rect">
            <a:avLst/>
          </a:prstGeom>
          <a:solidFill>
            <a:schemeClr val="accent3">
              <a:lumMod val="95000"/>
            </a:schemeClr>
          </a:solidFill>
        </p:spPr>
        <p:txBody>
          <a:bodyPr wrap="square" rtlCol="0">
            <a:spAutoFit/>
          </a:bodyPr>
          <a:lstStyle>
            <a:defPPr>
              <a:defRPr lang="es-ES"/>
            </a:defPPr>
            <a:lvl1pPr>
              <a:defRPr sz="1600" b="1">
                <a:solidFill>
                  <a:schemeClr val="bg2">
                    <a:lumMod val="40000"/>
                    <a:lumOff val="60000"/>
                  </a:schemeClr>
                </a:solidFill>
                <a:latin typeface="+mj-lt"/>
                <a:ea typeface="Microsoft YaHei UI" panose="020B0503020204020204" pitchFamily="34" charset="-122"/>
                <a:cs typeface="Times New Roman" panose="02020603050405020304" pitchFamily="18" charset="0"/>
              </a:defRPr>
            </a:lvl1pPr>
          </a:lstStyle>
          <a:p>
            <a:r>
              <a:rPr lang="es-ES" sz="2400" dirty="0">
                <a:solidFill>
                  <a:schemeClr val="bg1">
                    <a:lumMod val="50000"/>
                  </a:schemeClr>
                </a:solidFill>
              </a:rPr>
              <a:t>04. Resultados</a:t>
            </a:r>
          </a:p>
        </p:txBody>
      </p:sp>
      <p:pic>
        <p:nvPicPr>
          <p:cNvPr id="9" name="Picture 2" descr="Logotipo de Google hangouts, iconos de computadora de viñetas flecha,  balas, ángulo, triángulo, logo png | Klipartz">
            <a:extLst>
              <a:ext uri="{FF2B5EF4-FFF2-40B4-BE49-F238E27FC236}">
                <a16:creationId xmlns:a16="http://schemas.microsoft.com/office/drawing/2014/main" id="{84AC0D2D-B227-4A2C-99AC-A0BC40A2C877}"/>
              </a:ext>
            </a:extLst>
          </p:cNvPr>
          <p:cNvPicPr>
            <a:picLocks noChangeAspect="1" noChangeArrowheads="1"/>
          </p:cNvPicPr>
          <p:nvPr/>
        </p:nvPicPr>
        <p:blipFill>
          <a:blip r:embed="rId2" cstate="print">
            <a:duotone>
              <a:prstClr val="black"/>
              <a:srgbClr val="FF0000">
                <a:tint val="45000"/>
                <a:satMod val="400000"/>
              </a:srgbClr>
            </a:duotone>
            <a:extLst>
              <a:ext uri="{BEBA8EAE-BF5A-486C-A8C5-ECC9F3942E4B}">
                <a14:imgProps xmlns:a14="http://schemas.microsoft.com/office/drawing/2010/main">
                  <a14:imgLayer r:embed="rId3">
                    <a14:imgEffect>
                      <a14:backgroundRemoval t="0" b="100000" l="10000" r="900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40341" y="1757218"/>
            <a:ext cx="617128" cy="3550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Logotipo de Google hangouts, iconos de computadora de viñetas flecha,  balas, ángulo, triángulo, logo png | Klipartz">
            <a:extLst>
              <a:ext uri="{FF2B5EF4-FFF2-40B4-BE49-F238E27FC236}">
                <a16:creationId xmlns:a16="http://schemas.microsoft.com/office/drawing/2014/main" id="{71672BB7-0B35-475F-993C-0F9B61BF2457}"/>
              </a:ext>
            </a:extLst>
          </p:cNvPr>
          <p:cNvPicPr>
            <a:picLocks noChangeAspect="1" noChangeArrowheads="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backgroundRemoval t="0" b="100000" l="10000" r="900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40341" y="3087361"/>
            <a:ext cx="617128" cy="3550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Logotipo de Google hangouts, iconos de computadora de viñetas flecha,  balas, ángulo, triángulo, logo png | Klipartz">
            <a:extLst>
              <a:ext uri="{FF2B5EF4-FFF2-40B4-BE49-F238E27FC236}">
                <a16:creationId xmlns:a16="http://schemas.microsoft.com/office/drawing/2014/main" id="{DDEF56DC-EC0D-42E3-BF77-57B53080BBBA}"/>
              </a:ext>
            </a:extLst>
          </p:cNvPr>
          <p:cNvPicPr>
            <a:picLocks noChangeAspect="1" noChangeArrowheads="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backgroundRemoval t="0" b="100000" l="10000" r="900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40341" y="2419761"/>
            <a:ext cx="617128" cy="3550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Logotipo de Google hangouts, iconos de computadora de viñetas flecha,  balas, ángulo, triángulo, logo png | Klipartz">
            <a:extLst>
              <a:ext uri="{FF2B5EF4-FFF2-40B4-BE49-F238E27FC236}">
                <a16:creationId xmlns:a16="http://schemas.microsoft.com/office/drawing/2014/main" id="{7A304BCB-FA98-45E5-AEF1-6F242D33B607}"/>
              </a:ext>
            </a:extLst>
          </p:cNvPr>
          <p:cNvPicPr>
            <a:picLocks noChangeAspect="1" noChangeArrowheads="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backgroundRemoval t="0" b="100000" l="10000" r="900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40341" y="4480325"/>
            <a:ext cx="617128" cy="35502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Logotipo de Google hangouts, iconos de computadora de viñetas flecha,  balas, ángulo, triángulo, logo png | Klipartz">
            <a:extLst>
              <a:ext uri="{FF2B5EF4-FFF2-40B4-BE49-F238E27FC236}">
                <a16:creationId xmlns:a16="http://schemas.microsoft.com/office/drawing/2014/main" id="{89272628-3F58-4BCA-88D7-CBAC7E4DA2CB}"/>
              </a:ext>
            </a:extLst>
          </p:cNvPr>
          <p:cNvPicPr>
            <a:picLocks noChangeAspect="1" noChangeArrowheads="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backgroundRemoval t="0" b="100000" l="10000" r="900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40341" y="3783843"/>
            <a:ext cx="617128" cy="355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25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747534" y="12746"/>
            <a:ext cx="8229600" cy="487738"/>
          </a:xfrm>
        </p:spPr>
        <p:txBody>
          <a:bodyPr/>
          <a:lstStyle/>
          <a:p>
            <a:r>
              <a:rPr lang="es-EC" i="0" dirty="0">
                <a:solidFill>
                  <a:schemeClr val="tx1"/>
                </a:solidFill>
              </a:rPr>
              <a:t>Diseño e Implementación</a:t>
            </a:r>
          </a:p>
        </p:txBody>
      </p:sp>
      <p:sp>
        <p:nvSpPr>
          <p:cNvPr id="20" name="CuadroTexto 2">
            <a:extLst>
              <a:ext uri="{FF2B5EF4-FFF2-40B4-BE49-F238E27FC236}">
                <a16:creationId xmlns:a16="http://schemas.microsoft.com/office/drawing/2014/main" id="{E8EB3864-F50B-4361-81C6-688FC6ECE840}"/>
              </a:ext>
            </a:extLst>
          </p:cNvPr>
          <p:cNvSpPr txBox="1"/>
          <p:nvPr/>
        </p:nvSpPr>
        <p:spPr>
          <a:xfrm>
            <a:off x="163426" y="1216191"/>
            <a:ext cx="6306645" cy="461665"/>
          </a:xfrm>
          <a:prstGeom prst="rect">
            <a:avLst/>
          </a:prstGeom>
          <a:noFill/>
        </p:spPr>
        <p:txBody>
          <a:bodyPr wrap="square" rtlCol="0">
            <a:spAutoFit/>
          </a:bodyPr>
          <a:lstStyle/>
          <a:p>
            <a:r>
              <a:rPr lang="es-EC" sz="2400" b="1" dirty="0">
                <a:latin typeface="+mn-lt"/>
                <a:cs typeface="Times New Roman" panose="02020603050405020304" pitchFamily="18" charset="0"/>
              </a:rPr>
              <a:t>Diagrama de Bloques</a:t>
            </a:r>
          </a:p>
        </p:txBody>
      </p:sp>
      <p:pic>
        <p:nvPicPr>
          <p:cNvPr id="2" name="Imagen 1" descr="Interfaz de usuario gráfica, Aplicación&#10;&#10;Descripción generada automáticamente con confianza media">
            <a:extLst>
              <a:ext uri="{FF2B5EF4-FFF2-40B4-BE49-F238E27FC236}">
                <a16:creationId xmlns:a16="http://schemas.microsoft.com/office/drawing/2014/main" id="{A006DD78-0D6C-CB82-3488-F8CF5532F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337" y="1677856"/>
            <a:ext cx="8251317" cy="4151444"/>
          </a:xfrm>
          <a:prstGeom prst="rect">
            <a:avLst/>
          </a:prstGeom>
        </p:spPr>
      </p:pic>
    </p:spTree>
    <p:extLst>
      <p:ext uri="{BB962C8B-B14F-4D97-AF65-F5344CB8AC3E}">
        <p14:creationId xmlns:p14="http://schemas.microsoft.com/office/powerpoint/2010/main" val="2231521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747534" y="12746"/>
            <a:ext cx="8229600" cy="487738"/>
          </a:xfrm>
        </p:spPr>
        <p:txBody>
          <a:bodyPr/>
          <a:lstStyle/>
          <a:p>
            <a:r>
              <a:rPr lang="es-EC" i="0" dirty="0">
                <a:solidFill>
                  <a:schemeClr val="tx1"/>
                </a:solidFill>
              </a:rPr>
              <a:t>Diseño e Implementación</a:t>
            </a:r>
          </a:p>
        </p:txBody>
      </p:sp>
      <p:sp>
        <p:nvSpPr>
          <p:cNvPr id="20" name="CuadroTexto 2">
            <a:extLst>
              <a:ext uri="{FF2B5EF4-FFF2-40B4-BE49-F238E27FC236}">
                <a16:creationId xmlns:a16="http://schemas.microsoft.com/office/drawing/2014/main" id="{E8EB3864-F50B-4361-81C6-688FC6ECE840}"/>
              </a:ext>
            </a:extLst>
          </p:cNvPr>
          <p:cNvSpPr txBox="1"/>
          <p:nvPr/>
        </p:nvSpPr>
        <p:spPr>
          <a:xfrm>
            <a:off x="163426" y="858337"/>
            <a:ext cx="6306645" cy="461665"/>
          </a:xfrm>
          <a:prstGeom prst="rect">
            <a:avLst/>
          </a:prstGeom>
          <a:noFill/>
        </p:spPr>
        <p:txBody>
          <a:bodyPr wrap="square" rtlCol="0">
            <a:spAutoFit/>
          </a:bodyPr>
          <a:lstStyle/>
          <a:p>
            <a:r>
              <a:rPr lang="es-EC" sz="2400" b="1" dirty="0">
                <a:latin typeface="+mn-lt"/>
                <a:cs typeface="Times New Roman" panose="02020603050405020304" pitchFamily="18" charset="0"/>
              </a:rPr>
              <a:t>Nodo Sensor 1</a:t>
            </a:r>
          </a:p>
        </p:txBody>
      </p:sp>
      <p:pic>
        <p:nvPicPr>
          <p:cNvPr id="2" name="Imagen 1">
            <a:extLst>
              <a:ext uri="{FF2B5EF4-FFF2-40B4-BE49-F238E27FC236}">
                <a16:creationId xmlns:a16="http://schemas.microsoft.com/office/drawing/2014/main" id="{E97919A7-F79F-5BC7-1083-B8DFE22A53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2187" y="1320002"/>
            <a:ext cx="5080087" cy="3022732"/>
          </a:xfrm>
          <a:prstGeom prst="rect">
            <a:avLst/>
          </a:prstGeom>
        </p:spPr>
      </p:pic>
      <p:graphicFrame>
        <p:nvGraphicFramePr>
          <p:cNvPr id="4" name="Tabla 3">
            <a:extLst>
              <a:ext uri="{FF2B5EF4-FFF2-40B4-BE49-F238E27FC236}">
                <a16:creationId xmlns:a16="http://schemas.microsoft.com/office/drawing/2014/main" id="{01FE1CDC-332B-9AD6-77A0-50F68613BA61}"/>
              </a:ext>
            </a:extLst>
          </p:cNvPr>
          <p:cNvGraphicFramePr>
            <a:graphicFrameLocks noGrp="1"/>
          </p:cNvGraphicFramePr>
          <p:nvPr>
            <p:extLst>
              <p:ext uri="{D42A27DB-BD31-4B8C-83A1-F6EECF244321}">
                <p14:modId xmlns:p14="http://schemas.microsoft.com/office/powerpoint/2010/main" val="1964527828"/>
              </p:ext>
            </p:extLst>
          </p:nvPr>
        </p:nvGraphicFramePr>
        <p:xfrm>
          <a:off x="2363580" y="4469540"/>
          <a:ext cx="4106491" cy="1385424"/>
        </p:xfrm>
        <a:graphic>
          <a:graphicData uri="http://schemas.openxmlformats.org/drawingml/2006/table">
            <a:tbl>
              <a:tblPr firstRow="1" firstCol="1" bandRow="1">
                <a:tableStyleId>{00A15C55-8517-42AA-B614-E9B94910E393}</a:tableStyleId>
              </a:tblPr>
              <a:tblGrid>
                <a:gridCol w="2161110">
                  <a:extLst>
                    <a:ext uri="{9D8B030D-6E8A-4147-A177-3AD203B41FA5}">
                      <a16:colId xmlns:a16="http://schemas.microsoft.com/office/drawing/2014/main" val="4233714857"/>
                    </a:ext>
                  </a:extLst>
                </a:gridCol>
                <a:gridCol w="1945381">
                  <a:extLst>
                    <a:ext uri="{9D8B030D-6E8A-4147-A177-3AD203B41FA5}">
                      <a16:colId xmlns:a16="http://schemas.microsoft.com/office/drawing/2014/main" val="534490358"/>
                    </a:ext>
                  </a:extLst>
                </a:gridCol>
              </a:tblGrid>
              <a:tr h="461808">
                <a:tc>
                  <a:txBody>
                    <a:bodyPr/>
                    <a:lstStyle/>
                    <a:p>
                      <a:pPr algn="ctr">
                        <a:lnSpc>
                          <a:spcPct val="150000"/>
                        </a:lnSpc>
                        <a:spcAft>
                          <a:spcPts val="800"/>
                        </a:spcAft>
                      </a:pPr>
                      <a:r>
                        <a:rPr lang="es-EC" sz="1100" dirty="0">
                          <a:effectLst/>
                        </a:rPr>
                        <a:t>Sensor</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s-EC" sz="1100">
                          <a:effectLst/>
                        </a:rPr>
                        <a:t>Pines de Arduino Uno</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27716603"/>
                  </a:ext>
                </a:extLst>
              </a:tr>
              <a:tr h="461808">
                <a:tc>
                  <a:txBody>
                    <a:bodyPr/>
                    <a:lstStyle/>
                    <a:p>
                      <a:pPr algn="ctr">
                        <a:lnSpc>
                          <a:spcPct val="150000"/>
                        </a:lnSpc>
                        <a:spcAft>
                          <a:spcPts val="800"/>
                        </a:spcAft>
                      </a:pPr>
                      <a:r>
                        <a:rPr lang="es-EC" sz="1100" dirty="0">
                          <a:effectLst/>
                        </a:rPr>
                        <a:t>Primer sensor DHT 22</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s-EC" sz="1100" dirty="0">
                          <a:effectLst/>
                        </a:rPr>
                        <a:t>D8-Digital</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95669192"/>
                  </a:ext>
                </a:extLst>
              </a:tr>
              <a:tr h="461808">
                <a:tc>
                  <a:txBody>
                    <a:bodyPr/>
                    <a:lstStyle/>
                    <a:p>
                      <a:pPr algn="ctr">
                        <a:lnSpc>
                          <a:spcPct val="150000"/>
                        </a:lnSpc>
                        <a:spcAft>
                          <a:spcPts val="800"/>
                        </a:spcAft>
                      </a:pPr>
                      <a:r>
                        <a:rPr lang="es-EC" sz="1100" dirty="0">
                          <a:effectLst/>
                        </a:rPr>
                        <a:t>Segundo sensor DHT 22</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s-EC" sz="1100" dirty="0">
                          <a:effectLst/>
                        </a:rPr>
                        <a:t>D9-Digital</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50651030"/>
                  </a:ext>
                </a:extLst>
              </a:tr>
            </a:tbl>
          </a:graphicData>
        </a:graphic>
      </p:graphicFrame>
    </p:spTree>
    <p:extLst>
      <p:ext uri="{BB962C8B-B14F-4D97-AF65-F5344CB8AC3E}">
        <p14:creationId xmlns:p14="http://schemas.microsoft.com/office/powerpoint/2010/main" val="4259931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747534" y="12746"/>
            <a:ext cx="8229600" cy="487738"/>
          </a:xfrm>
        </p:spPr>
        <p:txBody>
          <a:bodyPr/>
          <a:lstStyle/>
          <a:p>
            <a:r>
              <a:rPr lang="es-EC" i="0" dirty="0">
                <a:solidFill>
                  <a:schemeClr val="tx1"/>
                </a:solidFill>
              </a:rPr>
              <a:t>Diseño e Implementación</a:t>
            </a:r>
          </a:p>
        </p:txBody>
      </p:sp>
      <p:sp>
        <p:nvSpPr>
          <p:cNvPr id="20" name="CuadroTexto 2">
            <a:extLst>
              <a:ext uri="{FF2B5EF4-FFF2-40B4-BE49-F238E27FC236}">
                <a16:creationId xmlns:a16="http://schemas.microsoft.com/office/drawing/2014/main" id="{E8EB3864-F50B-4361-81C6-688FC6ECE840}"/>
              </a:ext>
            </a:extLst>
          </p:cNvPr>
          <p:cNvSpPr txBox="1"/>
          <p:nvPr/>
        </p:nvSpPr>
        <p:spPr>
          <a:xfrm>
            <a:off x="163426" y="858337"/>
            <a:ext cx="6306645" cy="461665"/>
          </a:xfrm>
          <a:prstGeom prst="rect">
            <a:avLst/>
          </a:prstGeom>
          <a:noFill/>
        </p:spPr>
        <p:txBody>
          <a:bodyPr wrap="square" rtlCol="0">
            <a:spAutoFit/>
          </a:bodyPr>
          <a:lstStyle/>
          <a:p>
            <a:r>
              <a:rPr lang="es-EC" sz="2400" b="1" dirty="0">
                <a:latin typeface="+mn-lt"/>
                <a:cs typeface="Times New Roman" panose="02020603050405020304" pitchFamily="18" charset="0"/>
              </a:rPr>
              <a:t>Nodo Sensor 2</a:t>
            </a:r>
          </a:p>
        </p:txBody>
      </p:sp>
      <p:pic>
        <p:nvPicPr>
          <p:cNvPr id="5" name="Imagen 4" descr="Diagrama, Esquemático&#10;&#10;Descripción generada automáticamente">
            <a:extLst>
              <a:ext uri="{FF2B5EF4-FFF2-40B4-BE49-F238E27FC236}">
                <a16:creationId xmlns:a16="http://schemas.microsoft.com/office/drawing/2014/main" id="{5667647F-E1BB-1D5E-53B5-0387A65487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7563" y="1389642"/>
            <a:ext cx="6808874" cy="2963556"/>
          </a:xfrm>
          <a:prstGeom prst="rect">
            <a:avLst/>
          </a:prstGeom>
        </p:spPr>
      </p:pic>
      <p:graphicFrame>
        <p:nvGraphicFramePr>
          <p:cNvPr id="6" name="Tabla 5">
            <a:extLst>
              <a:ext uri="{FF2B5EF4-FFF2-40B4-BE49-F238E27FC236}">
                <a16:creationId xmlns:a16="http://schemas.microsoft.com/office/drawing/2014/main" id="{3016903A-1B0B-5071-9F09-8E2AC7921E28}"/>
              </a:ext>
            </a:extLst>
          </p:cNvPr>
          <p:cNvGraphicFramePr>
            <a:graphicFrameLocks noGrp="1"/>
          </p:cNvGraphicFramePr>
          <p:nvPr>
            <p:extLst>
              <p:ext uri="{D42A27DB-BD31-4B8C-83A1-F6EECF244321}">
                <p14:modId xmlns:p14="http://schemas.microsoft.com/office/powerpoint/2010/main" val="2927218739"/>
              </p:ext>
            </p:extLst>
          </p:nvPr>
        </p:nvGraphicFramePr>
        <p:xfrm>
          <a:off x="2240915" y="4422838"/>
          <a:ext cx="5002847" cy="1449326"/>
        </p:xfrm>
        <a:graphic>
          <a:graphicData uri="http://schemas.openxmlformats.org/drawingml/2006/table">
            <a:tbl>
              <a:tblPr firstRow="1" firstCol="1" bandRow="1">
                <a:tableStyleId>{00A15C55-8517-42AA-B614-E9B94910E393}</a:tableStyleId>
              </a:tblPr>
              <a:tblGrid>
                <a:gridCol w="2196708">
                  <a:extLst>
                    <a:ext uri="{9D8B030D-6E8A-4147-A177-3AD203B41FA5}">
                      <a16:colId xmlns:a16="http://schemas.microsoft.com/office/drawing/2014/main" val="3354530337"/>
                    </a:ext>
                  </a:extLst>
                </a:gridCol>
                <a:gridCol w="2806139">
                  <a:extLst>
                    <a:ext uri="{9D8B030D-6E8A-4147-A177-3AD203B41FA5}">
                      <a16:colId xmlns:a16="http://schemas.microsoft.com/office/drawing/2014/main" val="1154122801"/>
                    </a:ext>
                  </a:extLst>
                </a:gridCol>
              </a:tblGrid>
              <a:tr h="314945">
                <a:tc>
                  <a:txBody>
                    <a:bodyPr/>
                    <a:lstStyle/>
                    <a:p>
                      <a:pPr algn="ctr">
                        <a:lnSpc>
                          <a:spcPct val="150000"/>
                        </a:lnSpc>
                        <a:spcAft>
                          <a:spcPts val="800"/>
                        </a:spcAft>
                      </a:pPr>
                      <a:r>
                        <a:rPr lang="es-EC" sz="1100" dirty="0">
                          <a:effectLst/>
                        </a:rPr>
                        <a:t>Sensor</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s-EC" sz="1100">
                          <a:effectLst/>
                        </a:rPr>
                        <a:t>Pines de Arduino Mega 2560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12731041"/>
                  </a:ext>
                </a:extLst>
              </a:tr>
              <a:tr h="314945">
                <a:tc>
                  <a:txBody>
                    <a:bodyPr/>
                    <a:lstStyle/>
                    <a:p>
                      <a:pPr algn="ctr">
                        <a:lnSpc>
                          <a:spcPct val="150000"/>
                        </a:lnSpc>
                        <a:spcAft>
                          <a:spcPts val="800"/>
                        </a:spcAft>
                      </a:pPr>
                      <a:r>
                        <a:rPr lang="es-EC" sz="1100">
                          <a:effectLst/>
                        </a:rPr>
                        <a:t>Sensor DHT 22</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s-EC" sz="1100" dirty="0">
                          <a:effectLst/>
                        </a:rPr>
                        <a:t>D22-Digital</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25986247"/>
                  </a:ext>
                </a:extLst>
              </a:tr>
              <a:tr h="819436">
                <a:tc>
                  <a:txBody>
                    <a:bodyPr/>
                    <a:lstStyle/>
                    <a:p>
                      <a:pPr algn="ctr">
                        <a:lnSpc>
                          <a:spcPct val="150000"/>
                        </a:lnSpc>
                        <a:spcAft>
                          <a:spcPts val="800"/>
                        </a:spcAft>
                      </a:pPr>
                      <a:r>
                        <a:rPr lang="es-EC" sz="1100">
                          <a:effectLst/>
                        </a:rPr>
                        <a:t>Módulo GPS NEO 6M</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s-EC" sz="1100" dirty="0">
                          <a:effectLst/>
                        </a:rPr>
                        <a:t>D19-Rx1-Digital</a:t>
                      </a:r>
                      <a:endParaRPr lang="en-US" sz="1100" dirty="0">
                        <a:effectLst/>
                      </a:endParaRPr>
                    </a:p>
                    <a:p>
                      <a:pPr algn="ctr">
                        <a:lnSpc>
                          <a:spcPct val="150000"/>
                        </a:lnSpc>
                        <a:spcAft>
                          <a:spcPts val="800"/>
                        </a:spcAft>
                      </a:pPr>
                      <a:r>
                        <a:rPr lang="es-EC" sz="1100" dirty="0">
                          <a:effectLst/>
                        </a:rPr>
                        <a:t>D18-Tx1-Digital </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26691645"/>
                  </a:ext>
                </a:extLst>
              </a:tr>
            </a:tbl>
          </a:graphicData>
        </a:graphic>
      </p:graphicFrame>
    </p:spTree>
    <p:extLst>
      <p:ext uri="{BB962C8B-B14F-4D97-AF65-F5344CB8AC3E}">
        <p14:creationId xmlns:p14="http://schemas.microsoft.com/office/powerpoint/2010/main" val="2167192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747534" y="12746"/>
            <a:ext cx="8229600" cy="487738"/>
          </a:xfrm>
        </p:spPr>
        <p:txBody>
          <a:bodyPr/>
          <a:lstStyle/>
          <a:p>
            <a:r>
              <a:rPr lang="es-EC" i="0" dirty="0">
                <a:solidFill>
                  <a:schemeClr val="tx1"/>
                </a:solidFill>
              </a:rPr>
              <a:t>Diseño e Implementación</a:t>
            </a:r>
          </a:p>
        </p:txBody>
      </p:sp>
      <p:sp>
        <p:nvSpPr>
          <p:cNvPr id="20" name="CuadroTexto 2">
            <a:extLst>
              <a:ext uri="{FF2B5EF4-FFF2-40B4-BE49-F238E27FC236}">
                <a16:creationId xmlns:a16="http://schemas.microsoft.com/office/drawing/2014/main" id="{E8EB3864-F50B-4361-81C6-688FC6ECE840}"/>
              </a:ext>
            </a:extLst>
          </p:cNvPr>
          <p:cNvSpPr txBox="1"/>
          <p:nvPr/>
        </p:nvSpPr>
        <p:spPr>
          <a:xfrm>
            <a:off x="163426" y="858337"/>
            <a:ext cx="6306645" cy="461665"/>
          </a:xfrm>
          <a:prstGeom prst="rect">
            <a:avLst/>
          </a:prstGeom>
          <a:noFill/>
        </p:spPr>
        <p:txBody>
          <a:bodyPr wrap="square" rtlCol="0">
            <a:spAutoFit/>
          </a:bodyPr>
          <a:lstStyle/>
          <a:p>
            <a:r>
              <a:rPr lang="es-EC" sz="2400" b="1" dirty="0">
                <a:latin typeface="+mn-lt"/>
                <a:cs typeface="Times New Roman" panose="02020603050405020304" pitchFamily="18" charset="0"/>
              </a:rPr>
              <a:t>Nodo Sensor 3</a:t>
            </a:r>
          </a:p>
        </p:txBody>
      </p:sp>
      <p:pic>
        <p:nvPicPr>
          <p:cNvPr id="2" name="Imagen 1">
            <a:extLst>
              <a:ext uri="{FF2B5EF4-FFF2-40B4-BE49-F238E27FC236}">
                <a16:creationId xmlns:a16="http://schemas.microsoft.com/office/drawing/2014/main" id="{E97919A7-F79F-5BC7-1083-B8DFE22A53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2187" y="1320002"/>
            <a:ext cx="5080087" cy="3022732"/>
          </a:xfrm>
          <a:prstGeom prst="rect">
            <a:avLst/>
          </a:prstGeom>
        </p:spPr>
      </p:pic>
      <p:graphicFrame>
        <p:nvGraphicFramePr>
          <p:cNvPr id="4" name="Tabla 3">
            <a:extLst>
              <a:ext uri="{FF2B5EF4-FFF2-40B4-BE49-F238E27FC236}">
                <a16:creationId xmlns:a16="http://schemas.microsoft.com/office/drawing/2014/main" id="{01FE1CDC-332B-9AD6-77A0-50F68613BA61}"/>
              </a:ext>
            </a:extLst>
          </p:cNvPr>
          <p:cNvGraphicFramePr>
            <a:graphicFrameLocks noGrp="1"/>
          </p:cNvGraphicFramePr>
          <p:nvPr/>
        </p:nvGraphicFramePr>
        <p:xfrm>
          <a:off x="2363580" y="4469540"/>
          <a:ext cx="4106491" cy="1385424"/>
        </p:xfrm>
        <a:graphic>
          <a:graphicData uri="http://schemas.openxmlformats.org/drawingml/2006/table">
            <a:tbl>
              <a:tblPr firstRow="1" firstCol="1" bandRow="1">
                <a:tableStyleId>{00A15C55-8517-42AA-B614-E9B94910E393}</a:tableStyleId>
              </a:tblPr>
              <a:tblGrid>
                <a:gridCol w="2161110">
                  <a:extLst>
                    <a:ext uri="{9D8B030D-6E8A-4147-A177-3AD203B41FA5}">
                      <a16:colId xmlns:a16="http://schemas.microsoft.com/office/drawing/2014/main" val="4233714857"/>
                    </a:ext>
                  </a:extLst>
                </a:gridCol>
                <a:gridCol w="1945381">
                  <a:extLst>
                    <a:ext uri="{9D8B030D-6E8A-4147-A177-3AD203B41FA5}">
                      <a16:colId xmlns:a16="http://schemas.microsoft.com/office/drawing/2014/main" val="534490358"/>
                    </a:ext>
                  </a:extLst>
                </a:gridCol>
              </a:tblGrid>
              <a:tr h="461808">
                <a:tc>
                  <a:txBody>
                    <a:bodyPr/>
                    <a:lstStyle/>
                    <a:p>
                      <a:pPr algn="ctr">
                        <a:lnSpc>
                          <a:spcPct val="150000"/>
                        </a:lnSpc>
                        <a:spcAft>
                          <a:spcPts val="800"/>
                        </a:spcAft>
                      </a:pPr>
                      <a:r>
                        <a:rPr lang="es-EC" sz="1100" dirty="0">
                          <a:effectLst/>
                        </a:rPr>
                        <a:t>Sensor</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s-EC" sz="1100">
                          <a:effectLst/>
                        </a:rPr>
                        <a:t>Pines de Arduino Uno</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27716603"/>
                  </a:ext>
                </a:extLst>
              </a:tr>
              <a:tr h="461808">
                <a:tc>
                  <a:txBody>
                    <a:bodyPr/>
                    <a:lstStyle/>
                    <a:p>
                      <a:pPr algn="ctr">
                        <a:lnSpc>
                          <a:spcPct val="150000"/>
                        </a:lnSpc>
                        <a:spcAft>
                          <a:spcPts val="800"/>
                        </a:spcAft>
                      </a:pPr>
                      <a:r>
                        <a:rPr lang="es-EC" sz="1100" dirty="0">
                          <a:effectLst/>
                        </a:rPr>
                        <a:t>Primer sensor DHT 22</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s-EC" sz="1100" dirty="0">
                          <a:effectLst/>
                        </a:rPr>
                        <a:t>D8-Digital</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95669192"/>
                  </a:ext>
                </a:extLst>
              </a:tr>
              <a:tr h="461808">
                <a:tc>
                  <a:txBody>
                    <a:bodyPr/>
                    <a:lstStyle/>
                    <a:p>
                      <a:pPr algn="ctr">
                        <a:lnSpc>
                          <a:spcPct val="150000"/>
                        </a:lnSpc>
                        <a:spcAft>
                          <a:spcPts val="800"/>
                        </a:spcAft>
                      </a:pPr>
                      <a:r>
                        <a:rPr lang="es-EC" sz="1100" dirty="0">
                          <a:effectLst/>
                        </a:rPr>
                        <a:t>Segundo sensor DHT 22</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s-EC" sz="1100" dirty="0">
                          <a:effectLst/>
                        </a:rPr>
                        <a:t>D9-Digital</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50651030"/>
                  </a:ext>
                </a:extLst>
              </a:tr>
            </a:tbl>
          </a:graphicData>
        </a:graphic>
      </p:graphicFrame>
    </p:spTree>
    <p:extLst>
      <p:ext uri="{BB962C8B-B14F-4D97-AF65-F5344CB8AC3E}">
        <p14:creationId xmlns:p14="http://schemas.microsoft.com/office/powerpoint/2010/main" val="788549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747534" y="12746"/>
            <a:ext cx="8229600" cy="487738"/>
          </a:xfrm>
        </p:spPr>
        <p:txBody>
          <a:bodyPr/>
          <a:lstStyle/>
          <a:p>
            <a:r>
              <a:rPr lang="es-EC" i="0" dirty="0">
                <a:solidFill>
                  <a:schemeClr val="tx1"/>
                </a:solidFill>
              </a:rPr>
              <a:t>Diseño e Implementación</a:t>
            </a:r>
          </a:p>
        </p:txBody>
      </p:sp>
      <p:sp>
        <p:nvSpPr>
          <p:cNvPr id="20" name="CuadroTexto 2">
            <a:extLst>
              <a:ext uri="{FF2B5EF4-FFF2-40B4-BE49-F238E27FC236}">
                <a16:creationId xmlns:a16="http://schemas.microsoft.com/office/drawing/2014/main" id="{E8EB3864-F50B-4361-81C6-688FC6ECE840}"/>
              </a:ext>
            </a:extLst>
          </p:cNvPr>
          <p:cNvSpPr txBox="1"/>
          <p:nvPr/>
        </p:nvSpPr>
        <p:spPr>
          <a:xfrm>
            <a:off x="0" y="500484"/>
            <a:ext cx="6306645" cy="430887"/>
          </a:xfrm>
          <a:prstGeom prst="rect">
            <a:avLst/>
          </a:prstGeom>
          <a:noFill/>
        </p:spPr>
        <p:txBody>
          <a:bodyPr wrap="square" rtlCol="0">
            <a:spAutoFit/>
          </a:bodyPr>
          <a:lstStyle/>
          <a:p>
            <a:r>
              <a:rPr lang="es-EC" sz="2200" b="1" dirty="0">
                <a:latin typeface="+mn-lt"/>
                <a:cs typeface="Times New Roman" panose="02020603050405020304" pitchFamily="18" charset="0"/>
              </a:rPr>
              <a:t>Lugar de Implementación Nodo 1</a:t>
            </a:r>
          </a:p>
        </p:txBody>
      </p:sp>
      <p:sp>
        <p:nvSpPr>
          <p:cNvPr id="6" name="AutoShape 2">
            <a:extLst>
              <a:ext uri="{FF2B5EF4-FFF2-40B4-BE49-F238E27FC236}">
                <a16:creationId xmlns:a16="http://schemas.microsoft.com/office/drawing/2014/main" id="{030566BE-5A28-4F79-9C1C-3198B28A9A9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Imagen 1">
            <a:extLst>
              <a:ext uri="{FF2B5EF4-FFF2-40B4-BE49-F238E27FC236}">
                <a16:creationId xmlns:a16="http://schemas.microsoft.com/office/drawing/2014/main" id="{67A954AC-C047-0179-367E-CF91B49950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2" y="962150"/>
            <a:ext cx="3045086" cy="2095376"/>
          </a:xfrm>
          <a:prstGeom prst="rect">
            <a:avLst/>
          </a:prstGeom>
        </p:spPr>
      </p:pic>
      <p:pic>
        <p:nvPicPr>
          <p:cNvPr id="4" name="Imagen 3">
            <a:extLst>
              <a:ext uri="{FF2B5EF4-FFF2-40B4-BE49-F238E27FC236}">
                <a16:creationId xmlns:a16="http://schemas.microsoft.com/office/drawing/2014/main" id="{9760F2AB-683D-3260-AFF9-78B0354EC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937" y="1040609"/>
            <a:ext cx="4988672" cy="2016917"/>
          </a:xfrm>
          <a:prstGeom prst="rect">
            <a:avLst/>
          </a:prstGeom>
        </p:spPr>
      </p:pic>
      <p:pic>
        <p:nvPicPr>
          <p:cNvPr id="7" name="Imagen 6">
            <a:extLst>
              <a:ext uri="{FF2B5EF4-FFF2-40B4-BE49-F238E27FC236}">
                <a16:creationId xmlns:a16="http://schemas.microsoft.com/office/drawing/2014/main" id="{DB578974-48DF-BE55-17D2-2071A7CD33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438" y="3987657"/>
            <a:ext cx="4610925" cy="2095377"/>
          </a:xfrm>
          <a:prstGeom prst="rect">
            <a:avLst/>
          </a:prstGeom>
        </p:spPr>
      </p:pic>
      <p:pic>
        <p:nvPicPr>
          <p:cNvPr id="9" name="Imagen 8">
            <a:extLst>
              <a:ext uri="{FF2B5EF4-FFF2-40B4-BE49-F238E27FC236}">
                <a16:creationId xmlns:a16="http://schemas.microsoft.com/office/drawing/2014/main" id="{109C80E5-1D62-F120-2EDB-BCD26A0110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4759" y="3550026"/>
            <a:ext cx="3762375" cy="1906270"/>
          </a:xfrm>
          <a:prstGeom prst="rect">
            <a:avLst/>
          </a:prstGeom>
        </p:spPr>
      </p:pic>
      <p:cxnSp>
        <p:nvCxnSpPr>
          <p:cNvPr id="11" name="Conector recto de flecha 10">
            <a:extLst>
              <a:ext uri="{FF2B5EF4-FFF2-40B4-BE49-F238E27FC236}">
                <a16:creationId xmlns:a16="http://schemas.microsoft.com/office/drawing/2014/main" id="{1B575610-CDB5-2F97-F660-81EB2A299D7B}"/>
              </a:ext>
            </a:extLst>
          </p:cNvPr>
          <p:cNvCxnSpPr>
            <a:cxnSpLocks/>
          </p:cNvCxnSpPr>
          <p:nvPr/>
        </p:nvCxnSpPr>
        <p:spPr>
          <a:xfrm flipH="1">
            <a:off x="211438" y="2557463"/>
            <a:ext cx="5560712" cy="1493744"/>
          </a:xfrm>
          <a:prstGeom prst="straightConnector1">
            <a:avLst/>
          </a:prstGeom>
          <a:ln w="31750" cap="flat" cmpd="sng" algn="ctr">
            <a:solidFill>
              <a:srgbClr val="00B0F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Conector recto de flecha 12">
            <a:extLst>
              <a:ext uri="{FF2B5EF4-FFF2-40B4-BE49-F238E27FC236}">
                <a16:creationId xmlns:a16="http://schemas.microsoft.com/office/drawing/2014/main" id="{D310AAD5-51DF-3E00-1D35-4A25489FC471}"/>
              </a:ext>
            </a:extLst>
          </p:cNvPr>
          <p:cNvCxnSpPr>
            <a:cxnSpLocks/>
          </p:cNvCxnSpPr>
          <p:nvPr/>
        </p:nvCxnSpPr>
        <p:spPr>
          <a:xfrm flipH="1">
            <a:off x="4724400" y="2541776"/>
            <a:ext cx="1047750" cy="1586329"/>
          </a:xfrm>
          <a:prstGeom prst="straightConnector1">
            <a:avLst/>
          </a:prstGeom>
          <a:ln w="31750" cap="flat" cmpd="sng" algn="ctr">
            <a:solidFill>
              <a:srgbClr val="00B0F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Conector recto de flecha 15">
            <a:extLst>
              <a:ext uri="{FF2B5EF4-FFF2-40B4-BE49-F238E27FC236}">
                <a16:creationId xmlns:a16="http://schemas.microsoft.com/office/drawing/2014/main" id="{ABC1A76C-2A79-4B12-4311-171B52094EEB}"/>
              </a:ext>
            </a:extLst>
          </p:cNvPr>
          <p:cNvCxnSpPr>
            <a:cxnSpLocks/>
          </p:cNvCxnSpPr>
          <p:nvPr/>
        </p:nvCxnSpPr>
        <p:spPr>
          <a:xfrm flipH="1">
            <a:off x="5214759" y="2111188"/>
            <a:ext cx="2159882" cy="1689287"/>
          </a:xfrm>
          <a:prstGeom prst="straightConnector1">
            <a:avLst/>
          </a:prstGeom>
          <a:ln w="34925" cap="flat" cmpd="sng" algn="ctr">
            <a:solidFill>
              <a:srgbClr val="FFFF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Conector recto de flecha 17">
            <a:extLst>
              <a:ext uri="{FF2B5EF4-FFF2-40B4-BE49-F238E27FC236}">
                <a16:creationId xmlns:a16="http://schemas.microsoft.com/office/drawing/2014/main" id="{7A7000F6-72A0-31D2-2080-DCC9C3736534}"/>
              </a:ext>
            </a:extLst>
          </p:cNvPr>
          <p:cNvCxnSpPr>
            <a:cxnSpLocks/>
          </p:cNvCxnSpPr>
          <p:nvPr/>
        </p:nvCxnSpPr>
        <p:spPr>
          <a:xfrm>
            <a:off x="7374641" y="2063563"/>
            <a:ext cx="1650822" cy="1486463"/>
          </a:xfrm>
          <a:prstGeom prst="straightConnector1">
            <a:avLst/>
          </a:prstGeom>
          <a:ln w="34925" cap="flat" cmpd="sng" algn="ctr">
            <a:solidFill>
              <a:srgbClr val="FFFF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Conector recto de flecha 21">
            <a:extLst>
              <a:ext uri="{FF2B5EF4-FFF2-40B4-BE49-F238E27FC236}">
                <a16:creationId xmlns:a16="http://schemas.microsoft.com/office/drawing/2014/main" id="{ACBBAD1A-87D4-81E0-6C5B-2EA2EDF5E8DE}"/>
              </a:ext>
            </a:extLst>
          </p:cNvPr>
          <p:cNvCxnSpPr>
            <a:cxnSpLocks/>
          </p:cNvCxnSpPr>
          <p:nvPr/>
        </p:nvCxnSpPr>
        <p:spPr>
          <a:xfrm>
            <a:off x="1404055" y="2525228"/>
            <a:ext cx="2189806" cy="429964"/>
          </a:xfrm>
          <a:prstGeom prst="straightConnector1">
            <a:avLst/>
          </a:prstGeom>
          <a:ln w="349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Conector recto de flecha 24">
            <a:extLst>
              <a:ext uri="{FF2B5EF4-FFF2-40B4-BE49-F238E27FC236}">
                <a16:creationId xmlns:a16="http://schemas.microsoft.com/office/drawing/2014/main" id="{29B1732B-AEC1-3B3D-1EBC-008D557FA7D3}"/>
              </a:ext>
            </a:extLst>
          </p:cNvPr>
          <p:cNvCxnSpPr>
            <a:cxnSpLocks/>
          </p:cNvCxnSpPr>
          <p:nvPr/>
        </p:nvCxnSpPr>
        <p:spPr>
          <a:xfrm flipV="1">
            <a:off x="1441597" y="1067616"/>
            <a:ext cx="2122340" cy="1403187"/>
          </a:xfrm>
          <a:prstGeom prst="straightConnector1">
            <a:avLst/>
          </a:prstGeom>
          <a:ln w="349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947999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747534" y="12746"/>
            <a:ext cx="8229600" cy="487738"/>
          </a:xfrm>
        </p:spPr>
        <p:txBody>
          <a:bodyPr/>
          <a:lstStyle/>
          <a:p>
            <a:r>
              <a:rPr lang="es-EC" i="0" dirty="0">
                <a:solidFill>
                  <a:schemeClr val="tx1"/>
                </a:solidFill>
              </a:rPr>
              <a:t>Diseño e Implementación</a:t>
            </a:r>
          </a:p>
        </p:txBody>
      </p:sp>
      <p:sp>
        <p:nvSpPr>
          <p:cNvPr id="20" name="CuadroTexto 2">
            <a:extLst>
              <a:ext uri="{FF2B5EF4-FFF2-40B4-BE49-F238E27FC236}">
                <a16:creationId xmlns:a16="http://schemas.microsoft.com/office/drawing/2014/main" id="{E8EB3864-F50B-4361-81C6-688FC6ECE840}"/>
              </a:ext>
            </a:extLst>
          </p:cNvPr>
          <p:cNvSpPr txBox="1"/>
          <p:nvPr/>
        </p:nvSpPr>
        <p:spPr>
          <a:xfrm>
            <a:off x="0" y="500484"/>
            <a:ext cx="6306645" cy="430887"/>
          </a:xfrm>
          <a:prstGeom prst="rect">
            <a:avLst/>
          </a:prstGeom>
          <a:noFill/>
        </p:spPr>
        <p:txBody>
          <a:bodyPr wrap="square" rtlCol="0">
            <a:spAutoFit/>
          </a:bodyPr>
          <a:lstStyle/>
          <a:p>
            <a:r>
              <a:rPr lang="es-EC" sz="2200" b="1" dirty="0">
                <a:latin typeface="+mn-lt"/>
                <a:cs typeface="Times New Roman" panose="02020603050405020304" pitchFamily="18" charset="0"/>
              </a:rPr>
              <a:t>Lugar de Implementación Nodo 2</a:t>
            </a:r>
          </a:p>
        </p:txBody>
      </p:sp>
      <p:sp>
        <p:nvSpPr>
          <p:cNvPr id="6" name="AutoShape 2">
            <a:extLst>
              <a:ext uri="{FF2B5EF4-FFF2-40B4-BE49-F238E27FC236}">
                <a16:creationId xmlns:a16="http://schemas.microsoft.com/office/drawing/2014/main" id="{030566BE-5A28-4F79-9C1C-3198B28A9A9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Imagen 7">
            <a:extLst>
              <a:ext uri="{FF2B5EF4-FFF2-40B4-BE49-F238E27FC236}">
                <a16:creationId xmlns:a16="http://schemas.microsoft.com/office/drawing/2014/main" id="{54900D09-B979-7773-71AE-B7D77F7299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687" y="905158"/>
            <a:ext cx="6000838" cy="2552577"/>
          </a:xfrm>
          <a:prstGeom prst="rect">
            <a:avLst/>
          </a:prstGeom>
        </p:spPr>
      </p:pic>
      <p:pic>
        <p:nvPicPr>
          <p:cNvPr id="10" name="Imagen 9" descr="Una caja de cartón&#10;&#10;Descripción generada automáticamente con confianza baja">
            <a:extLst>
              <a:ext uri="{FF2B5EF4-FFF2-40B4-BE49-F238E27FC236}">
                <a16:creationId xmlns:a16="http://schemas.microsoft.com/office/drawing/2014/main" id="{4B6E7653-0500-5EC7-14EA-154ACCCF1A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265" y="3757295"/>
            <a:ext cx="4593773" cy="2281431"/>
          </a:xfrm>
          <a:prstGeom prst="rect">
            <a:avLst/>
          </a:prstGeom>
          <a:ln>
            <a:noFill/>
          </a:ln>
          <a:effectLst>
            <a:outerShdw blurRad="292100" dist="139700" dir="2700000" algn="tl" rotWithShape="0">
              <a:srgbClr val="333333">
                <a:alpha val="65000"/>
              </a:srgbClr>
            </a:outerShdw>
          </a:effectLst>
        </p:spPr>
      </p:pic>
      <p:pic>
        <p:nvPicPr>
          <p:cNvPr id="12" name="Imagen 11" descr="Imagen que contiene interior, foto, hombre, aire&#10;&#10;Descripción generada automáticamente">
            <a:extLst>
              <a:ext uri="{FF2B5EF4-FFF2-40B4-BE49-F238E27FC236}">
                <a16:creationId xmlns:a16="http://schemas.microsoft.com/office/drawing/2014/main" id="{67CF9371-7017-6248-0BBF-4AE60F1D71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7084" y="2652555"/>
            <a:ext cx="3647440" cy="1610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Elipse 13">
            <a:extLst>
              <a:ext uri="{FF2B5EF4-FFF2-40B4-BE49-F238E27FC236}">
                <a16:creationId xmlns:a16="http://schemas.microsoft.com/office/drawing/2014/main" id="{5DFEC0E0-7D7B-579B-F1CC-61CFB72A7D20}"/>
              </a:ext>
            </a:extLst>
          </p:cNvPr>
          <p:cNvSpPr/>
          <p:nvPr/>
        </p:nvSpPr>
        <p:spPr>
          <a:xfrm>
            <a:off x="832853" y="2181446"/>
            <a:ext cx="1324154" cy="1133475"/>
          </a:xfrm>
          <a:prstGeom prst="ellipse">
            <a:avLst/>
          </a:prstGeom>
          <a:no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7" name="Conector recto 16">
            <a:extLst>
              <a:ext uri="{FF2B5EF4-FFF2-40B4-BE49-F238E27FC236}">
                <a16:creationId xmlns:a16="http://schemas.microsoft.com/office/drawing/2014/main" id="{60F31652-50A2-8424-D414-934959A313E3}"/>
              </a:ext>
            </a:extLst>
          </p:cNvPr>
          <p:cNvCxnSpPr>
            <a:stCxn id="14" idx="4"/>
          </p:cNvCxnSpPr>
          <p:nvPr/>
        </p:nvCxnSpPr>
        <p:spPr>
          <a:xfrm flipH="1">
            <a:off x="485687" y="3314921"/>
            <a:ext cx="1009243" cy="442374"/>
          </a:xfrm>
          <a:prstGeom prst="line">
            <a:avLst/>
          </a:prstGeom>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Conector recto 18">
            <a:extLst>
              <a:ext uri="{FF2B5EF4-FFF2-40B4-BE49-F238E27FC236}">
                <a16:creationId xmlns:a16="http://schemas.microsoft.com/office/drawing/2014/main" id="{8E96B409-7612-E6E5-421F-967CE546580D}"/>
              </a:ext>
            </a:extLst>
          </p:cNvPr>
          <p:cNvCxnSpPr>
            <a:cxnSpLocks/>
            <a:stCxn id="14" idx="4"/>
          </p:cNvCxnSpPr>
          <p:nvPr/>
        </p:nvCxnSpPr>
        <p:spPr>
          <a:xfrm>
            <a:off x="1494930" y="3314921"/>
            <a:ext cx="3077070" cy="547488"/>
          </a:xfrm>
          <a:prstGeom prst="line">
            <a:avLst/>
          </a:prstGeom>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Conector recto de flecha 23">
            <a:extLst>
              <a:ext uri="{FF2B5EF4-FFF2-40B4-BE49-F238E27FC236}">
                <a16:creationId xmlns:a16="http://schemas.microsoft.com/office/drawing/2014/main" id="{1637196C-1765-E662-0607-77DD17FF0FA4}"/>
              </a:ext>
            </a:extLst>
          </p:cNvPr>
          <p:cNvCxnSpPr>
            <a:cxnSpLocks/>
          </p:cNvCxnSpPr>
          <p:nvPr/>
        </p:nvCxnSpPr>
        <p:spPr>
          <a:xfrm>
            <a:off x="4171950" y="1885950"/>
            <a:ext cx="1125134" cy="1085850"/>
          </a:xfrm>
          <a:prstGeom prst="straightConnector1">
            <a:avLst/>
          </a:prstGeom>
          <a:ln w="28575" cap="flat" cmpd="sng" algn="ctr">
            <a:solidFill>
              <a:srgbClr val="00B0F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997406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46364" y="1"/>
            <a:ext cx="8340436" cy="554182"/>
          </a:xfrm>
        </p:spPr>
        <p:txBody>
          <a:bodyPr/>
          <a:lstStyle/>
          <a:p>
            <a:r>
              <a:rPr lang="es-EC" i="0" dirty="0">
                <a:solidFill>
                  <a:schemeClr val="tx1"/>
                </a:solidFill>
              </a:rPr>
              <a:t>Agenda</a:t>
            </a:r>
          </a:p>
        </p:txBody>
      </p:sp>
      <p:sp>
        <p:nvSpPr>
          <p:cNvPr id="6" name="CuadroTexto 1">
            <a:hlinkClick r:id="rId3" action="ppaction://hlinksldjump"/>
            <a:extLst>
              <a:ext uri="{FF2B5EF4-FFF2-40B4-BE49-F238E27FC236}">
                <a16:creationId xmlns:a16="http://schemas.microsoft.com/office/drawing/2014/main" id="{49DF60BB-3DAF-412C-BD87-76AB466D05FC}"/>
              </a:ext>
            </a:extLst>
          </p:cNvPr>
          <p:cNvSpPr txBox="1"/>
          <p:nvPr/>
        </p:nvSpPr>
        <p:spPr>
          <a:xfrm>
            <a:off x="1672868" y="1690714"/>
            <a:ext cx="6530789" cy="461665"/>
          </a:xfrm>
          <a:prstGeom prst="rect">
            <a:avLst/>
          </a:prstGeom>
          <a:solidFill>
            <a:schemeClr val="accent3">
              <a:lumMod val="95000"/>
            </a:schemeClr>
          </a:solidFill>
        </p:spPr>
        <p:txBody>
          <a:bodyPr wrap="square" rtlCol="0">
            <a:spAutoFit/>
          </a:bodyPr>
          <a:lstStyle>
            <a:defPPr>
              <a:defRPr lang="es-ES"/>
            </a:defPPr>
            <a:lvl1pPr>
              <a:defRPr sz="1600" b="1">
                <a:latin typeface="+mj-lt"/>
                <a:ea typeface="Microsoft YaHei UI" panose="020B0503020204020204" pitchFamily="34" charset="-122"/>
                <a:cs typeface="Times New Roman" panose="02020603050405020304" pitchFamily="18" charset="0"/>
              </a:defRPr>
            </a:lvl1pPr>
          </a:lstStyle>
          <a:p>
            <a:r>
              <a:rPr lang="es-ES" sz="2400" dirty="0"/>
              <a:t>01. Introducción </a:t>
            </a:r>
            <a:endParaRPr lang="es-EC" sz="2400" dirty="0"/>
          </a:p>
        </p:txBody>
      </p:sp>
      <p:sp>
        <p:nvSpPr>
          <p:cNvPr id="7" name="CuadroTexto 5">
            <a:hlinkClick r:id="rId4" action="ppaction://hlinksldjump"/>
            <a:extLst>
              <a:ext uri="{FF2B5EF4-FFF2-40B4-BE49-F238E27FC236}">
                <a16:creationId xmlns:a16="http://schemas.microsoft.com/office/drawing/2014/main" id="{9CA429C4-512B-4DA7-9108-231C73565768}"/>
              </a:ext>
            </a:extLst>
          </p:cNvPr>
          <p:cNvSpPr txBox="1"/>
          <p:nvPr/>
        </p:nvSpPr>
        <p:spPr>
          <a:xfrm>
            <a:off x="1672868" y="2358670"/>
            <a:ext cx="6530790" cy="461665"/>
          </a:xfrm>
          <a:prstGeom prst="rect">
            <a:avLst/>
          </a:prstGeom>
          <a:solidFill>
            <a:schemeClr val="accent3">
              <a:lumMod val="95000"/>
            </a:schemeClr>
          </a:solidFill>
        </p:spPr>
        <p:txBody>
          <a:bodyPr wrap="square" rtlCol="0">
            <a:spAutoFit/>
          </a:bodyPr>
          <a:lstStyle>
            <a:defPPr>
              <a:defRPr lang="es-ES"/>
            </a:defPPr>
            <a:lvl1pPr>
              <a:defRPr sz="1600" b="1">
                <a:latin typeface="+mj-lt"/>
                <a:ea typeface="Microsoft YaHei UI" panose="020B0503020204020204" pitchFamily="34" charset="-122"/>
                <a:cs typeface="Times New Roman" panose="02020603050405020304" pitchFamily="18" charset="0"/>
              </a:defRPr>
            </a:lvl1pPr>
          </a:lstStyle>
          <a:p>
            <a:r>
              <a:rPr lang="es-ES" sz="2400" dirty="0"/>
              <a:t>02. Materiales de la Red de Sensores </a:t>
            </a:r>
          </a:p>
        </p:txBody>
      </p:sp>
      <p:sp>
        <p:nvSpPr>
          <p:cNvPr id="8" name="CuadroTexto 8">
            <a:hlinkClick r:id="rId5" action="ppaction://hlinksldjump"/>
            <a:extLst>
              <a:ext uri="{FF2B5EF4-FFF2-40B4-BE49-F238E27FC236}">
                <a16:creationId xmlns:a16="http://schemas.microsoft.com/office/drawing/2014/main" id="{5726C6E8-BE38-42AD-B1FA-9DAFCA2D7574}"/>
              </a:ext>
            </a:extLst>
          </p:cNvPr>
          <p:cNvSpPr txBox="1"/>
          <p:nvPr/>
        </p:nvSpPr>
        <p:spPr>
          <a:xfrm>
            <a:off x="1672868" y="3034041"/>
            <a:ext cx="6530790" cy="461665"/>
          </a:xfrm>
          <a:prstGeom prst="rect">
            <a:avLst/>
          </a:prstGeom>
          <a:solidFill>
            <a:schemeClr val="accent3">
              <a:lumMod val="95000"/>
            </a:schemeClr>
          </a:solidFill>
        </p:spPr>
        <p:txBody>
          <a:bodyPr wrap="square" rtlCol="0">
            <a:spAutoFit/>
          </a:bodyPr>
          <a:lstStyle>
            <a:defPPr>
              <a:defRPr lang="es-ES"/>
            </a:defPPr>
            <a:lvl1pPr>
              <a:defRPr sz="1600" b="1">
                <a:latin typeface="+mj-lt"/>
                <a:ea typeface="Microsoft YaHei UI" panose="020B0503020204020204" pitchFamily="34" charset="-122"/>
                <a:cs typeface="Times New Roman" panose="02020603050405020304" pitchFamily="18" charset="0"/>
              </a:defRPr>
            </a:lvl1pPr>
          </a:lstStyle>
          <a:p>
            <a:r>
              <a:rPr lang="es-ES" sz="2400" dirty="0"/>
              <a:t>03. Diseño e Implementación</a:t>
            </a:r>
          </a:p>
        </p:txBody>
      </p:sp>
      <p:sp>
        <p:nvSpPr>
          <p:cNvPr id="9" name="CuadroTexto 9">
            <a:hlinkClick r:id="rId6" action="ppaction://hlinksldjump"/>
            <a:extLst>
              <a:ext uri="{FF2B5EF4-FFF2-40B4-BE49-F238E27FC236}">
                <a16:creationId xmlns:a16="http://schemas.microsoft.com/office/drawing/2014/main" id="{35B4140F-7919-492D-8CFF-13696A4934C5}"/>
              </a:ext>
            </a:extLst>
          </p:cNvPr>
          <p:cNvSpPr txBox="1"/>
          <p:nvPr/>
        </p:nvSpPr>
        <p:spPr>
          <a:xfrm>
            <a:off x="1684030" y="3709412"/>
            <a:ext cx="6519628" cy="461665"/>
          </a:xfrm>
          <a:prstGeom prst="rect">
            <a:avLst/>
          </a:prstGeom>
          <a:solidFill>
            <a:schemeClr val="accent3">
              <a:lumMod val="95000"/>
            </a:schemeClr>
          </a:solidFill>
        </p:spPr>
        <p:txBody>
          <a:bodyPr wrap="square" rtlCol="0">
            <a:spAutoFit/>
          </a:bodyPr>
          <a:lstStyle>
            <a:defPPr>
              <a:defRPr lang="es-ES"/>
            </a:defPPr>
            <a:lvl1pPr>
              <a:defRPr sz="1600" b="1">
                <a:latin typeface="+mj-lt"/>
                <a:ea typeface="Microsoft YaHei UI" panose="020B0503020204020204" pitchFamily="34" charset="-122"/>
                <a:cs typeface="Times New Roman" panose="02020603050405020304" pitchFamily="18" charset="0"/>
              </a:defRPr>
            </a:lvl1pPr>
          </a:lstStyle>
          <a:p>
            <a:r>
              <a:rPr lang="es-ES" sz="2400" dirty="0"/>
              <a:t>04. Resultados</a:t>
            </a:r>
          </a:p>
        </p:txBody>
      </p:sp>
      <p:sp>
        <p:nvSpPr>
          <p:cNvPr id="14" name="CuadroTexto 14">
            <a:hlinkClick r:id="rId7" action="ppaction://hlinksldjump"/>
            <a:extLst>
              <a:ext uri="{FF2B5EF4-FFF2-40B4-BE49-F238E27FC236}">
                <a16:creationId xmlns:a16="http://schemas.microsoft.com/office/drawing/2014/main" id="{15647DAB-A5C9-472B-BDBC-5CB9434174D3}"/>
              </a:ext>
            </a:extLst>
          </p:cNvPr>
          <p:cNvSpPr txBox="1"/>
          <p:nvPr/>
        </p:nvSpPr>
        <p:spPr>
          <a:xfrm>
            <a:off x="1684029" y="4384783"/>
            <a:ext cx="6519629" cy="461665"/>
          </a:xfrm>
          <a:prstGeom prst="rect">
            <a:avLst/>
          </a:prstGeom>
          <a:solidFill>
            <a:schemeClr val="accent3">
              <a:lumMod val="95000"/>
            </a:schemeClr>
          </a:solidFill>
        </p:spPr>
        <p:txBody>
          <a:bodyPr wrap="square" rtlCol="0">
            <a:spAutoFit/>
          </a:bodyPr>
          <a:lstStyle>
            <a:defPPr>
              <a:defRPr lang="es-ES"/>
            </a:defPPr>
            <a:lvl1pPr>
              <a:defRPr sz="1600" b="1">
                <a:latin typeface="+mj-lt"/>
                <a:ea typeface="Microsoft YaHei UI" panose="020B0503020204020204" pitchFamily="34" charset="-122"/>
                <a:cs typeface="Times New Roman" panose="02020603050405020304" pitchFamily="18" charset="0"/>
              </a:defRPr>
            </a:lvl1pPr>
          </a:lstStyle>
          <a:p>
            <a:r>
              <a:rPr lang="es-ES" sz="2400" dirty="0"/>
              <a:t>05. Conclusiones y Recomendaciones</a:t>
            </a:r>
          </a:p>
        </p:txBody>
      </p:sp>
      <p:pic>
        <p:nvPicPr>
          <p:cNvPr id="16" name="Picture 2" descr="Logotipo de Google hangouts, iconos de computadora de viñetas flecha,  balas, ángulo, triángulo, logo png | Klipartz">
            <a:extLst>
              <a:ext uri="{FF2B5EF4-FFF2-40B4-BE49-F238E27FC236}">
                <a16:creationId xmlns:a16="http://schemas.microsoft.com/office/drawing/2014/main" id="{FC6E4908-CCFA-4859-9E73-4BFE7E3EF17A}"/>
              </a:ext>
            </a:extLst>
          </p:cNvPr>
          <p:cNvPicPr>
            <a:picLocks noChangeAspect="1" noChangeArrowheads="1"/>
          </p:cNvPicPr>
          <p:nvPr/>
        </p:nvPicPr>
        <p:blipFill>
          <a:blip r:embed="rId8" cstate="print">
            <a:duotone>
              <a:prstClr val="black"/>
              <a:srgbClr val="FF0000">
                <a:tint val="45000"/>
                <a:satMod val="400000"/>
              </a:srgbClr>
            </a:duotone>
            <a:extLst>
              <a:ext uri="{BEBA8EAE-BF5A-486C-A8C5-ECC9F3942E4B}">
                <a14:imgProps xmlns:a14="http://schemas.microsoft.com/office/drawing/2010/main">
                  <a14:imgLayer r:embed="rId9">
                    <a14:imgEffect>
                      <a14:backgroundRemoval t="0" b="100000" l="10000" r="900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40341" y="1757218"/>
            <a:ext cx="617128" cy="35502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Logotipo de Google hangouts, iconos de computadora de viñetas flecha,  balas, ángulo, triángulo, logo png | Klipartz">
            <a:extLst>
              <a:ext uri="{FF2B5EF4-FFF2-40B4-BE49-F238E27FC236}">
                <a16:creationId xmlns:a16="http://schemas.microsoft.com/office/drawing/2014/main" id="{9D099A06-EDB6-492A-876E-4368433F4D54}"/>
              </a:ext>
            </a:extLst>
          </p:cNvPr>
          <p:cNvPicPr>
            <a:picLocks noChangeAspect="1" noChangeArrowheads="1"/>
          </p:cNvPicPr>
          <p:nvPr/>
        </p:nvPicPr>
        <p:blipFill>
          <a:blip r:embed="rId10" cstate="print">
            <a:duotone>
              <a:prstClr val="black"/>
              <a:srgbClr val="FF0000">
                <a:tint val="45000"/>
                <a:satMod val="400000"/>
              </a:srgbClr>
            </a:duotone>
            <a:extLst>
              <a:ext uri="{BEBA8EAE-BF5A-486C-A8C5-ECC9F3942E4B}">
                <a14:imgProps xmlns:a14="http://schemas.microsoft.com/office/drawing/2010/main">
                  <a14:imgLayer r:embed="rId11">
                    <a14:imgEffect>
                      <a14:backgroundRemoval t="0" b="100000" l="10000" r="900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40341" y="3087361"/>
            <a:ext cx="617128" cy="3550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Logotipo de Google hangouts, iconos de computadora de viñetas flecha,  balas, ángulo, triángulo, logo png | Klipartz">
            <a:extLst>
              <a:ext uri="{FF2B5EF4-FFF2-40B4-BE49-F238E27FC236}">
                <a16:creationId xmlns:a16="http://schemas.microsoft.com/office/drawing/2014/main" id="{2005CC99-DD88-45E2-8F4D-6450CED568EE}"/>
              </a:ext>
            </a:extLst>
          </p:cNvPr>
          <p:cNvPicPr>
            <a:picLocks noChangeAspect="1" noChangeArrowheads="1"/>
          </p:cNvPicPr>
          <p:nvPr/>
        </p:nvPicPr>
        <p:blipFill>
          <a:blip r:embed="rId10" cstate="print">
            <a:duotone>
              <a:prstClr val="black"/>
              <a:srgbClr val="FF0000">
                <a:tint val="45000"/>
                <a:satMod val="400000"/>
              </a:srgbClr>
            </a:duotone>
            <a:extLst>
              <a:ext uri="{BEBA8EAE-BF5A-486C-A8C5-ECC9F3942E4B}">
                <a14:imgProps xmlns:a14="http://schemas.microsoft.com/office/drawing/2010/main">
                  <a14:imgLayer r:embed="rId11">
                    <a14:imgEffect>
                      <a14:backgroundRemoval t="0" b="100000" l="10000" r="900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40341" y="2419761"/>
            <a:ext cx="617128" cy="35502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Logotipo de Google hangouts, iconos de computadora de viñetas flecha,  balas, ángulo, triángulo, logo png | Klipartz">
            <a:extLst>
              <a:ext uri="{FF2B5EF4-FFF2-40B4-BE49-F238E27FC236}">
                <a16:creationId xmlns:a16="http://schemas.microsoft.com/office/drawing/2014/main" id="{5484F410-7559-4941-85D7-E650126FF529}"/>
              </a:ext>
            </a:extLst>
          </p:cNvPr>
          <p:cNvPicPr>
            <a:picLocks noChangeAspect="1" noChangeArrowheads="1"/>
          </p:cNvPicPr>
          <p:nvPr/>
        </p:nvPicPr>
        <p:blipFill>
          <a:blip r:embed="rId10" cstate="print">
            <a:duotone>
              <a:prstClr val="black"/>
              <a:srgbClr val="FF0000">
                <a:tint val="45000"/>
                <a:satMod val="400000"/>
              </a:srgbClr>
            </a:duotone>
            <a:extLst>
              <a:ext uri="{BEBA8EAE-BF5A-486C-A8C5-ECC9F3942E4B}">
                <a14:imgProps xmlns:a14="http://schemas.microsoft.com/office/drawing/2010/main">
                  <a14:imgLayer r:embed="rId11">
                    <a14:imgEffect>
                      <a14:backgroundRemoval t="0" b="100000" l="10000" r="900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40341" y="4480325"/>
            <a:ext cx="617128" cy="35502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Logotipo de Google hangouts, iconos de computadora de viñetas flecha,  balas, ángulo, triángulo, logo png | Klipartz">
            <a:extLst>
              <a:ext uri="{FF2B5EF4-FFF2-40B4-BE49-F238E27FC236}">
                <a16:creationId xmlns:a16="http://schemas.microsoft.com/office/drawing/2014/main" id="{929AA8C9-509E-487B-B300-F280F7B8E71A}"/>
              </a:ext>
            </a:extLst>
          </p:cNvPr>
          <p:cNvPicPr>
            <a:picLocks noChangeAspect="1" noChangeArrowheads="1"/>
          </p:cNvPicPr>
          <p:nvPr/>
        </p:nvPicPr>
        <p:blipFill>
          <a:blip r:embed="rId10" cstate="print">
            <a:duotone>
              <a:prstClr val="black"/>
              <a:srgbClr val="FF0000">
                <a:tint val="45000"/>
                <a:satMod val="400000"/>
              </a:srgbClr>
            </a:duotone>
            <a:extLst>
              <a:ext uri="{BEBA8EAE-BF5A-486C-A8C5-ECC9F3942E4B}">
                <a14:imgProps xmlns:a14="http://schemas.microsoft.com/office/drawing/2010/main">
                  <a14:imgLayer r:embed="rId11">
                    <a14:imgEffect>
                      <a14:backgroundRemoval t="0" b="100000" l="10000" r="900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40341" y="3783843"/>
            <a:ext cx="617128" cy="355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579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747534" y="12746"/>
            <a:ext cx="8229600" cy="487738"/>
          </a:xfrm>
        </p:spPr>
        <p:txBody>
          <a:bodyPr/>
          <a:lstStyle/>
          <a:p>
            <a:r>
              <a:rPr lang="es-EC" i="0" dirty="0">
                <a:solidFill>
                  <a:schemeClr val="tx1"/>
                </a:solidFill>
              </a:rPr>
              <a:t>Diseño e Implementación</a:t>
            </a:r>
          </a:p>
        </p:txBody>
      </p:sp>
      <p:sp>
        <p:nvSpPr>
          <p:cNvPr id="20" name="CuadroTexto 2">
            <a:extLst>
              <a:ext uri="{FF2B5EF4-FFF2-40B4-BE49-F238E27FC236}">
                <a16:creationId xmlns:a16="http://schemas.microsoft.com/office/drawing/2014/main" id="{E8EB3864-F50B-4361-81C6-688FC6ECE840}"/>
              </a:ext>
            </a:extLst>
          </p:cNvPr>
          <p:cNvSpPr txBox="1"/>
          <p:nvPr/>
        </p:nvSpPr>
        <p:spPr>
          <a:xfrm>
            <a:off x="0" y="671934"/>
            <a:ext cx="6306645" cy="430887"/>
          </a:xfrm>
          <a:prstGeom prst="rect">
            <a:avLst/>
          </a:prstGeom>
          <a:noFill/>
        </p:spPr>
        <p:txBody>
          <a:bodyPr wrap="square" rtlCol="0">
            <a:spAutoFit/>
          </a:bodyPr>
          <a:lstStyle/>
          <a:p>
            <a:r>
              <a:rPr lang="es-EC" sz="2200" b="1" dirty="0">
                <a:latin typeface="+mn-lt"/>
                <a:cs typeface="Times New Roman" panose="02020603050405020304" pitchFamily="18" charset="0"/>
              </a:rPr>
              <a:t>Lugar de Implementación Nodo 3</a:t>
            </a:r>
          </a:p>
        </p:txBody>
      </p:sp>
      <p:sp>
        <p:nvSpPr>
          <p:cNvPr id="6" name="AutoShape 2">
            <a:extLst>
              <a:ext uri="{FF2B5EF4-FFF2-40B4-BE49-F238E27FC236}">
                <a16:creationId xmlns:a16="http://schemas.microsoft.com/office/drawing/2014/main" id="{030566BE-5A28-4F79-9C1C-3198B28A9A9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Imagen 1">
            <a:extLst>
              <a:ext uri="{FF2B5EF4-FFF2-40B4-BE49-F238E27FC236}">
                <a16:creationId xmlns:a16="http://schemas.microsoft.com/office/drawing/2014/main" id="{B9742BB1-79B7-D449-096C-C3C5AC5CC2C6}"/>
              </a:ext>
            </a:extLst>
          </p:cNvPr>
          <p:cNvPicPr>
            <a:picLocks noChangeAspect="1"/>
          </p:cNvPicPr>
          <p:nvPr/>
        </p:nvPicPr>
        <p:blipFill>
          <a:blip r:embed="rId2"/>
          <a:stretch>
            <a:fillRect/>
          </a:stretch>
        </p:blipFill>
        <p:spPr>
          <a:xfrm>
            <a:off x="505617" y="1304525"/>
            <a:ext cx="3395841" cy="2204670"/>
          </a:xfrm>
          <a:prstGeom prst="rect">
            <a:avLst/>
          </a:prstGeom>
        </p:spPr>
      </p:pic>
      <p:pic>
        <p:nvPicPr>
          <p:cNvPr id="4" name="Imagen 3" descr="Imagen que contiene interior, refrigerador, gabinete, cocina&#10;&#10;Descripción generada automáticamente">
            <a:extLst>
              <a:ext uri="{FF2B5EF4-FFF2-40B4-BE49-F238E27FC236}">
                <a16:creationId xmlns:a16="http://schemas.microsoft.com/office/drawing/2014/main" id="{CCE41ACA-C3BA-DC2F-090C-DA4929663A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1071" y="1078084"/>
            <a:ext cx="3391148" cy="2542858"/>
          </a:xfrm>
          <a:prstGeom prst="rect">
            <a:avLst/>
          </a:prstGeom>
        </p:spPr>
      </p:pic>
      <p:pic>
        <p:nvPicPr>
          <p:cNvPr id="5" name="Imagen 4">
            <a:extLst>
              <a:ext uri="{FF2B5EF4-FFF2-40B4-BE49-F238E27FC236}">
                <a16:creationId xmlns:a16="http://schemas.microsoft.com/office/drawing/2014/main" id="{93D2509F-CCBF-2034-4257-D19E89A3B294}"/>
              </a:ext>
            </a:extLst>
          </p:cNvPr>
          <p:cNvPicPr>
            <a:picLocks noChangeAspect="1"/>
          </p:cNvPicPr>
          <p:nvPr/>
        </p:nvPicPr>
        <p:blipFill>
          <a:blip r:embed="rId4"/>
          <a:stretch>
            <a:fillRect/>
          </a:stretch>
        </p:blipFill>
        <p:spPr>
          <a:xfrm>
            <a:off x="5867043" y="3962574"/>
            <a:ext cx="2781479" cy="1738175"/>
          </a:xfrm>
          <a:prstGeom prst="rect">
            <a:avLst/>
          </a:prstGeom>
        </p:spPr>
      </p:pic>
      <p:pic>
        <p:nvPicPr>
          <p:cNvPr id="7" name="Imagen 6">
            <a:extLst>
              <a:ext uri="{FF2B5EF4-FFF2-40B4-BE49-F238E27FC236}">
                <a16:creationId xmlns:a16="http://schemas.microsoft.com/office/drawing/2014/main" id="{094E4DC2-BB30-1BFA-00CA-FB19A764015C}"/>
              </a:ext>
            </a:extLst>
          </p:cNvPr>
          <p:cNvPicPr>
            <a:picLocks noChangeAspect="1"/>
          </p:cNvPicPr>
          <p:nvPr/>
        </p:nvPicPr>
        <p:blipFill>
          <a:blip r:embed="rId5"/>
          <a:stretch>
            <a:fillRect/>
          </a:stretch>
        </p:blipFill>
        <p:spPr>
          <a:xfrm>
            <a:off x="166866" y="3962574"/>
            <a:ext cx="5309235" cy="2038176"/>
          </a:xfrm>
          <a:prstGeom prst="rect">
            <a:avLst/>
          </a:prstGeom>
        </p:spPr>
      </p:pic>
      <p:cxnSp>
        <p:nvCxnSpPr>
          <p:cNvPr id="11" name="Conector recto de flecha 10">
            <a:extLst>
              <a:ext uri="{FF2B5EF4-FFF2-40B4-BE49-F238E27FC236}">
                <a16:creationId xmlns:a16="http://schemas.microsoft.com/office/drawing/2014/main" id="{23E32B16-3712-7409-0494-691BF3B9E2F4}"/>
              </a:ext>
            </a:extLst>
          </p:cNvPr>
          <p:cNvCxnSpPr>
            <a:cxnSpLocks/>
          </p:cNvCxnSpPr>
          <p:nvPr/>
        </p:nvCxnSpPr>
        <p:spPr>
          <a:xfrm flipH="1">
            <a:off x="166866" y="2982320"/>
            <a:ext cx="4962347" cy="1132480"/>
          </a:xfrm>
          <a:prstGeom prst="straightConnector1">
            <a:avLst/>
          </a:prstGeom>
          <a:ln w="254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Conector recto de flecha 14">
            <a:extLst>
              <a:ext uri="{FF2B5EF4-FFF2-40B4-BE49-F238E27FC236}">
                <a16:creationId xmlns:a16="http://schemas.microsoft.com/office/drawing/2014/main" id="{A40F9B06-42BB-0ACB-E4EF-BC7F371FA16B}"/>
              </a:ext>
            </a:extLst>
          </p:cNvPr>
          <p:cNvCxnSpPr>
            <a:cxnSpLocks/>
          </p:cNvCxnSpPr>
          <p:nvPr/>
        </p:nvCxnSpPr>
        <p:spPr>
          <a:xfrm>
            <a:off x="5129213" y="2982320"/>
            <a:ext cx="268902" cy="1044772"/>
          </a:xfrm>
          <a:prstGeom prst="straightConnector1">
            <a:avLst/>
          </a:prstGeom>
          <a:ln w="254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Conector recto de flecha 20">
            <a:extLst>
              <a:ext uri="{FF2B5EF4-FFF2-40B4-BE49-F238E27FC236}">
                <a16:creationId xmlns:a16="http://schemas.microsoft.com/office/drawing/2014/main" id="{2B3059FF-32F7-6F80-E226-C31F1B8BBE86}"/>
              </a:ext>
            </a:extLst>
          </p:cNvPr>
          <p:cNvCxnSpPr>
            <a:cxnSpLocks/>
          </p:cNvCxnSpPr>
          <p:nvPr/>
        </p:nvCxnSpPr>
        <p:spPr>
          <a:xfrm flipH="1">
            <a:off x="5916257" y="1636592"/>
            <a:ext cx="971055" cy="2325982"/>
          </a:xfrm>
          <a:prstGeom prst="straightConnector1">
            <a:avLst/>
          </a:prstGeom>
          <a:ln w="25400" cap="flat" cmpd="sng" algn="ctr">
            <a:solidFill>
              <a:srgbClr val="FFFF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 name="Conector recto de flecha 27">
            <a:extLst>
              <a:ext uri="{FF2B5EF4-FFF2-40B4-BE49-F238E27FC236}">
                <a16:creationId xmlns:a16="http://schemas.microsoft.com/office/drawing/2014/main" id="{CF9780AC-FA06-8B74-89F6-BFA62307FC79}"/>
              </a:ext>
            </a:extLst>
          </p:cNvPr>
          <p:cNvCxnSpPr>
            <a:cxnSpLocks/>
          </p:cNvCxnSpPr>
          <p:nvPr/>
        </p:nvCxnSpPr>
        <p:spPr>
          <a:xfrm>
            <a:off x="6936526" y="1508971"/>
            <a:ext cx="1711996" cy="2453603"/>
          </a:xfrm>
          <a:prstGeom prst="straightConnector1">
            <a:avLst/>
          </a:prstGeom>
          <a:ln w="25400" cap="flat" cmpd="sng" algn="ctr">
            <a:solidFill>
              <a:srgbClr val="FFFF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047367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a:extLst>
              <a:ext uri="{FF2B5EF4-FFF2-40B4-BE49-F238E27FC236}">
                <a16:creationId xmlns:a16="http://schemas.microsoft.com/office/drawing/2014/main" id="{7E1597E3-7EEE-471B-B0E0-6E04CB66168D}"/>
              </a:ext>
            </a:extLst>
          </p:cNvPr>
          <p:cNvSpPr>
            <a:spLocks noGrp="1"/>
          </p:cNvSpPr>
          <p:nvPr>
            <p:ph type="title"/>
          </p:nvPr>
        </p:nvSpPr>
        <p:spPr>
          <a:xfrm>
            <a:off x="747534" y="12746"/>
            <a:ext cx="8229600" cy="487738"/>
          </a:xfrm>
        </p:spPr>
        <p:txBody>
          <a:bodyPr/>
          <a:lstStyle/>
          <a:p>
            <a:r>
              <a:rPr lang="es-EC" i="0" dirty="0">
                <a:solidFill>
                  <a:schemeClr val="tx1"/>
                </a:solidFill>
              </a:rPr>
              <a:t>Diseño e Implementación</a:t>
            </a:r>
          </a:p>
        </p:txBody>
      </p:sp>
      <p:pic>
        <p:nvPicPr>
          <p:cNvPr id="2" name="Imagen 1">
            <a:extLst>
              <a:ext uri="{FF2B5EF4-FFF2-40B4-BE49-F238E27FC236}">
                <a16:creationId xmlns:a16="http://schemas.microsoft.com/office/drawing/2014/main" id="{F752765C-B666-2EEE-FE98-D59FAA4C5D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698" y="688009"/>
            <a:ext cx="7210604" cy="5140894"/>
          </a:xfrm>
          <a:prstGeom prst="rect">
            <a:avLst/>
          </a:prstGeom>
        </p:spPr>
      </p:pic>
    </p:spTree>
    <p:extLst>
      <p:ext uri="{BB962C8B-B14F-4D97-AF65-F5344CB8AC3E}">
        <p14:creationId xmlns:p14="http://schemas.microsoft.com/office/powerpoint/2010/main" val="3869992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2">
            <a:extLst>
              <a:ext uri="{FF2B5EF4-FFF2-40B4-BE49-F238E27FC236}">
                <a16:creationId xmlns:a16="http://schemas.microsoft.com/office/drawing/2014/main" id="{823111E4-DA60-47A7-9135-5A72565375D5}"/>
              </a:ext>
            </a:extLst>
          </p:cNvPr>
          <p:cNvSpPr>
            <a:spLocks noGrp="1"/>
          </p:cNvSpPr>
          <p:nvPr>
            <p:ph type="title"/>
          </p:nvPr>
        </p:nvSpPr>
        <p:spPr>
          <a:xfrm>
            <a:off x="747534" y="12746"/>
            <a:ext cx="8229600" cy="487738"/>
          </a:xfrm>
        </p:spPr>
        <p:txBody>
          <a:bodyPr/>
          <a:lstStyle/>
          <a:p>
            <a:r>
              <a:rPr lang="es-EC" i="0" dirty="0">
                <a:solidFill>
                  <a:schemeClr val="tx1"/>
                </a:solidFill>
              </a:rPr>
              <a:t>Diseño e Implementación</a:t>
            </a:r>
          </a:p>
        </p:txBody>
      </p:sp>
      <p:sp>
        <p:nvSpPr>
          <p:cNvPr id="10" name="CuadroTexto 2">
            <a:extLst>
              <a:ext uri="{FF2B5EF4-FFF2-40B4-BE49-F238E27FC236}">
                <a16:creationId xmlns:a16="http://schemas.microsoft.com/office/drawing/2014/main" id="{63039664-3123-4DBA-B865-6D37329BF11B}"/>
              </a:ext>
            </a:extLst>
          </p:cNvPr>
          <p:cNvSpPr txBox="1"/>
          <p:nvPr/>
        </p:nvSpPr>
        <p:spPr>
          <a:xfrm>
            <a:off x="135718" y="585861"/>
            <a:ext cx="8841416" cy="461665"/>
          </a:xfrm>
          <a:prstGeom prst="rect">
            <a:avLst/>
          </a:prstGeom>
          <a:noFill/>
        </p:spPr>
        <p:txBody>
          <a:bodyPr wrap="square" rtlCol="0">
            <a:spAutoFit/>
          </a:bodyPr>
          <a:lstStyle/>
          <a:p>
            <a:r>
              <a:rPr lang="es-EC" sz="2400" b="1" dirty="0">
                <a:latin typeface="+mn-lt"/>
                <a:cs typeface="Times New Roman" panose="02020603050405020304" pitchFamily="18" charset="0"/>
              </a:rPr>
              <a:t>Nodo 1</a:t>
            </a:r>
          </a:p>
        </p:txBody>
      </p:sp>
      <p:sp>
        <p:nvSpPr>
          <p:cNvPr id="11" name="CuadroTexto 2">
            <a:extLst>
              <a:ext uri="{FF2B5EF4-FFF2-40B4-BE49-F238E27FC236}">
                <a16:creationId xmlns:a16="http://schemas.microsoft.com/office/drawing/2014/main" id="{ADA18F05-FDF4-4188-A4DC-7009C4DD5C12}"/>
              </a:ext>
            </a:extLst>
          </p:cNvPr>
          <p:cNvSpPr txBox="1"/>
          <p:nvPr/>
        </p:nvSpPr>
        <p:spPr>
          <a:xfrm>
            <a:off x="151291" y="2190326"/>
            <a:ext cx="8841416" cy="461665"/>
          </a:xfrm>
          <a:prstGeom prst="rect">
            <a:avLst/>
          </a:prstGeom>
          <a:noFill/>
        </p:spPr>
        <p:txBody>
          <a:bodyPr wrap="square" rtlCol="0">
            <a:spAutoFit/>
          </a:bodyPr>
          <a:lstStyle/>
          <a:p>
            <a:r>
              <a:rPr lang="es-EC" sz="2400" b="1" dirty="0">
                <a:latin typeface="+mn-lt"/>
                <a:cs typeface="Times New Roman" panose="02020603050405020304" pitchFamily="18" charset="0"/>
              </a:rPr>
              <a:t>Nodo 2</a:t>
            </a:r>
          </a:p>
        </p:txBody>
      </p:sp>
      <p:pic>
        <p:nvPicPr>
          <p:cNvPr id="3" name="Imagen 2">
            <a:extLst>
              <a:ext uri="{FF2B5EF4-FFF2-40B4-BE49-F238E27FC236}">
                <a16:creationId xmlns:a16="http://schemas.microsoft.com/office/drawing/2014/main" id="{29AF874A-61B5-CA1F-8905-12093D341A1C}"/>
              </a:ext>
            </a:extLst>
          </p:cNvPr>
          <p:cNvPicPr>
            <a:picLocks noChangeAspect="1"/>
          </p:cNvPicPr>
          <p:nvPr/>
        </p:nvPicPr>
        <p:blipFill>
          <a:blip r:embed="rId2"/>
          <a:stretch>
            <a:fillRect/>
          </a:stretch>
        </p:blipFill>
        <p:spPr>
          <a:xfrm>
            <a:off x="999626" y="1132903"/>
            <a:ext cx="7144747" cy="1057423"/>
          </a:xfrm>
          <a:prstGeom prst="rect">
            <a:avLst/>
          </a:prstGeom>
        </p:spPr>
      </p:pic>
      <p:sp>
        <p:nvSpPr>
          <p:cNvPr id="4" name="CuadroTexto 2">
            <a:extLst>
              <a:ext uri="{FF2B5EF4-FFF2-40B4-BE49-F238E27FC236}">
                <a16:creationId xmlns:a16="http://schemas.microsoft.com/office/drawing/2014/main" id="{36EC0B37-F87F-6826-0574-7C72F2CB237D}"/>
              </a:ext>
            </a:extLst>
          </p:cNvPr>
          <p:cNvSpPr txBox="1"/>
          <p:nvPr/>
        </p:nvSpPr>
        <p:spPr>
          <a:xfrm>
            <a:off x="151291" y="3855583"/>
            <a:ext cx="8841416" cy="461665"/>
          </a:xfrm>
          <a:prstGeom prst="rect">
            <a:avLst/>
          </a:prstGeom>
          <a:noFill/>
        </p:spPr>
        <p:txBody>
          <a:bodyPr wrap="square" rtlCol="0">
            <a:spAutoFit/>
          </a:bodyPr>
          <a:lstStyle/>
          <a:p>
            <a:r>
              <a:rPr lang="es-EC" sz="2400" b="1" dirty="0">
                <a:latin typeface="+mn-lt"/>
                <a:cs typeface="Times New Roman" panose="02020603050405020304" pitchFamily="18" charset="0"/>
              </a:rPr>
              <a:t>Nodo 3</a:t>
            </a:r>
          </a:p>
        </p:txBody>
      </p:sp>
      <p:pic>
        <p:nvPicPr>
          <p:cNvPr id="5" name="Imagen 4">
            <a:extLst>
              <a:ext uri="{FF2B5EF4-FFF2-40B4-BE49-F238E27FC236}">
                <a16:creationId xmlns:a16="http://schemas.microsoft.com/office/drawing/2014/main" id="{8034AA76-8A02-F305-89EB-22CF49655A88}"/>
              </a:ext>
            </a:extLst>
          </p:cNvPr>
          <p:cNvPicPr>
            <a:picLocks noChangeAspect="1"/>
          </p:cNvPicPr>
          <p:nvPr/>
        </p:nvPicPr>
        <p:blipFill>
          <a:blip r:embed="rId2"/>
          <a:stretch>
            <a:fillRect/>
          </a:stretch>
        </p:blipFill>
        <p:spPr>
          <a:xfrm>
            <a:off x="999626" y="4463986"/>
            <a:ext cx="7144747" cy="1057423"/>
          </a:xfrm>
          <a:prstGeom prst="rect">
            <a:avLst/>
          </a:prstGeom>
        </p:spPr>
      </p:pic>
      <p:pic>
        <p:nvPicPr>
          <p:cNvPr id="12" name="Imagen 11">
            <a:extLst>
              <a:ext uri="{FF2B5EF4-FFF2-40B4-BE49-F238E27FC236}">
                <a16:creationId xmlns:a16="http://schemas.microsoft.com/office/drawing/2014/main" id="{D150FABD-870D-0BB9-C0B7-BCB301CB5F16}"/>
              </a:ext>
            </a:extLst>
          </p:cNvPr>
          <p:cNvPicPr>
            <a:picLocks noChangeAspect="1"/>
          </p:cNvPicPr>
          <p:nvPr/>
        </p:nvPicPr>
        <p:blipFill>
          <a:blip r:embed="rId3"/>
          <a:stretch>
            <a:fillRect/>
          </a:stretch>
        </p:blipFill>
        <p:spPr>
          <a:xfrm>
            <a:off x="1018679" y="2741506"/>
            <a:ext cx="7125694" cy="866896"/>
          </a:xfrm>
          <a:prstGeom prst="rect">
            <a:avLst/>
          </a:prstGeom>
        </p:spPr>
      </p:pic>
    </p:spTree>
    <p:extLst>
      <p:ext uri="{BB962C8B-B14F-4D97-AF65-F5344CB8AC3E}">
        <p14:creationId xmlns:p14="http://schemas.microsoft.com/office/powerpoint/2010/main" val="3364029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2">
            <a:extLst>
              <a:ext uri="{FF2B5EF4-FFF2-40B4-BE49-F238E27FC236}">
                <a16:creationId xmlns:a16="http://schemas.microsoft.com/office/drawing/2014/main" id="{823111E4-DA60-47A7-9135-5A72565375D5}"/>
              </a:ext>
            </a:extLst>
          </p:cNvPr>
          <p:cNvSpPr>
            <a:spLocks noGrp="1"/>
          </p:cNvSpPr>
          <p:nvPr>
            <p:ph type="title"/>
          </p:nvPr>
        </p:nvSpPr>
        <p:spPr>
          <a:xfrm>
            <a:off x="747534" y="12746"/>
            <a:ext cx="8229600" cy="487738"/>
          </a:xfrm>
        </p:spPr>
        <p:txBody>
          <a:bodyPr/>
          <a:lstStyle/>
          <a:p>
            <a:r>
              <a:rPr lang="es-EC" i="0" dirty="0">
                <a:solidFill>
                  <a:schemeClr val="tx1"/>
                </a:solidFill>
              </a:rPr>
              <a:t>Diseño e Implementación</a:t>
            </a:r>
          </a:p>
        </p:txBody>
      </p:sp>
      <p:pic>
        <p:nvPicPr>
          <p:cNvPr id="4" name="Imagen 3">
            <a:extLst>
              <a:ext uri="{FF2B5EF4-FFF2-40B4-BE49-F238E27FC236}">
                <a16:creationId xmlns:a16="http://schemas.microsoft.com/office/drawing/2014/main" id="{7AA98A55-6F44-AC3D-8672-DB336CC4DE93}"/>
              </a:ext>
            </a:extLst>
          </p:cNvPr>
          <p:cNvPicPr>
            <a:picLocks noChangeAspect="1"/>
          </p:cNvPicPr>
          <p:nvPr/>
        </p:nvPicPr>
        <p:blipFill>
          <a:blip r:embed="rId2"/>
          <a:stretch>
            <a:fillRect/>
          </a:stretch>
        </p:blipFill>
        <p:spPr>
          <a:xfrm>
            <a:off x="0" y="658149"/>
            <a:ext cx="1900238" cy="2042046"/>
          </a:xfrm>
          <a:prstGeom prst="rect">
            <a:avLst/>
          </a:prstGeom>
        </p:spPr>
      </p:pic>
      <p:pic>
        <p:nvPicPr>
          <p:cNvPr id="5" name="Imagen 4" descr="Interfaz de usuario gráfica, Texto, Aplicación&#10;&#10;Descripción generada automáticamente">
            <a:extLst>
              <a:ext uri="{FF2B5EF4-FFF2-40B4-BE49-F238E27FC236}">
                <a16:creationId xmlns:a16="http://schemas.microsoft.com/office/drawing/2014/main" id="{B7BB20D7-D452-2797-B6D4-DE515BEA2A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8763" y="658148"/>
            <a:ext cx="5131079" cy="2382399"/>
          </a:xfrm>
          <a:prstGeom prst="rect">
            <a:avLst/>
          </a:prstGeom>
        </p:spPr>
      </p:pic>
      <p:pic>
        <p:nvPicPr>
          <p:cNvPr id="9" name="Imagen 8">
            <a:extLst>
              <a:ext uri="{FF2B5EF4-FFF2-40B4-BE49-F238E27FC236}">
                <a16:creationId xmlns:a16="http://schemas.microsoft.com/office/drawing/2014/main" id="{1C3DA5E1-CE47-C40F-A619-CE11E0F769AE}"/>
              </a:ext>
            </a:extLst>
          </p:cNvPr>
          <p:cNvPicPr>
            <a:picLocks noChangeAspect="1"/>
          </p:cNvPicPr>
          <p:nvPr/>
        </p:nvPicPr>
        <p:blipFill>
          <a:blip r:embed="rId4"/>
          <a:stretch>
            <a:fillRect/>
          </a:stretch>
        </p:blipFill>
        <p:spPr>
          <a:xfrm>
            <a:off x="2238763" y="3040547"/>
            <a:ext cx="5096586" cy="2695951"/>
          </a:xfrm>
          <a:prstGeom prst="rect">
            <a:avLst/>
          </a:prstGeom>
        </p:spPr>
      </p:pic>
    </p:spTree>
    <p:extLst>
      <p:ext uri="{BB962C8B-B14F-4D97-AF65-F5344CB8AC3E}">
        <p14:creationId xmlns:p14="http://schemas.microsoft.com/office/powerpoint/2010/main" val="452501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nterfaz de usuario gráfica, Texto, Aplicación, Correo electrónico&#10;&#10;Descripción generada automáticamente">
            <a:extLst>
              <a:ext uri="{FF2B5EF4-FFF2-40B4-BE49-F238E27FC236}">
                <a16:creationId xmlns:a16="http://schemas.microsoft.com/office/drawing/2014/main" id="{BC1BB17A-DF8C-4AF2-E0BB-EE428D224B16}"/>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71448" y="4314825"/>
            <a:ext cx="5533115" cy="1905954"/>
          </a:xfrm>
          <a:prstGeom prst="rect">
            <a:avLst/>
          </a:prstGeom>
        </p:spPr>
      </p:pic>
      <p:sp>
        <p:nvSpPr>
          <p:cNvPr id="6" name="Título 2">
            <a:extLst>
              <a:ext uri="{FF2B5EF4-FFF2-40B4-BE49-F238E27FC236}">
                <a16:creationId xmlns:a16="http://schemas.microsoft.com/office/drawing/2014/main" id="{823111E4-DA60-47A7-9135-5A72565375D5}"/>
              </a:ext>
            </a:extLst>
          </p:cNvPr>
          <p:cNvSpPr>
            <a:spLocks noGrp="1"/>
          </p:cNvSpPr>
          <p:nvPr>
            <p:ph type="title"/>
          </p:nvPr>
        </p:nvSpPr>
        <p:spPr>
          <a:xfrm>
            <a:off x="747534" y="12746"/>
            <a:ext cx="8229600" cy="487738"/>
          </a:xfrm>
        </p:spPr>
        <p:txBody>
          <a:bodyPr/>
          <a:lstStyle/>
          <a:p>
            <a:r>
              <a:rPr lang="es-EC" i="0" dirty="0">
                <a:solidFill>
                  <a:schemeClr val="tx1"/>
                </a:solidFill>
              </a:rPr>
              <a:t>Diseño e Implementación</a:t>
            </a:r>
          </a:p>
        </p:txBody>
      </p:sp>
      <p:pic>
        <p:nvPicPr>
          <p:cNvPr id="2" name="Imagen 1">
            <a:extLst>
              <a:ext uri="{FF2B5EF4-FFF2-40B4-BE49-F238E27FC236}">
                <a16:creationId xmlns:a16="http://schemas.microsoft.com/office/drawing/2014/main" id="{4F1AE243-569B-CA70-1178-45FA70D72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93" y="578642"/>
            <a:ext cx="5599969" cy="1851664"/>
          </a:xfrm>
          <a:prstGeom prst="rect">
            <a:avLst/>
          </a:prstGeom>
        </p:spPr>
      </p:pic>
      <p:pic>
        <p:nvPicPr>
          <p:cNvPr id="3" name="Imagen 2">
            <a:extLst>
              <a:ext uri="{FF2B5EF4-FFF2-40B4-BE49-F238E27FC236}">
                <a16:creationId xmlns:a16="http://schemas.microsoft.com/office/drawing/2014/main" id="{9F86E4B4-24BD-FDD3-78B1-7C945458F2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447" y="2408871"/>
            <a:ext cx="5533115" cy="1905954"/>
          </a:xfrm>
          <a:prstGeom prst="rect">
            <a:avLst/>
          </a:prstGeom>
        </p:spPr>
      </p:pic>
      <p:pic>
        <p:nvPicPr>
          <p:cNvPr id="8" name="Imagen 7">
            <a:extLst>
              <a:ext uri="{FF2B5EF4-FFF2-40B4-BE49-F238E27FC236}">
                <a16:creationId xmlns:a16="http://schemas.microsoft.com/office/drawing/2014/main" id="{E77086A3-9A9F-6DD4-1153-762F42246686}"/>
              </a:ext>
            </a:extLst>
          </p:cNvPr>
          <p:cNvPicPr>
            <a:picLocks noChangeAspect="1"/>
          </p:cNvPicPr>
          <p:nvPr/>
        </p:nvPicPr>
        <p:blipFill>
          <a:blip r:embed="rId5"/>
          <a:stretch>
            <a:fillRect/>
          </a:stretch>
        </p:blipFill>
        <p:spPr>
          <a:xfrm>
            <a:off x="6357937" y="1307868"/>
            <a:ext cx="1900238" cy="2042046"/>
          </a:xfrm>
          <a:prstGeom prst="rect">
            <a:avLst/>
          </a:prstGeom>
        </p:spPr>
      </p:pic>
    </p:spTree>
    <p:extLst>
      <p:ext uri="{BB962C8B-B14F-4D97-AF65-F5344CB8AC3E}">
        <p14:creationId xmlns:p14="http://schemas.microsoft.com/office/powerpoint/2010/main" val="334094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2">
            <a:extLst>
              <a:ext uri="{FF2B5EF4-FFF2-40B4-BE49-F238E27FC236}">
                <a16:creationId xmlns:a16="http://schemas.microsoft.com/office/drawing/2014/main" id="{823111E4-DA60-47A7-9135-5A72565375D5}"/>
              </a:ext>
            </a:extLst>
          </p:cNvPr>
          <p:cNvSpPr>
            <a:spLocks noGrp="1"/>
          </p:cNvSpPr>
          <p:nvPr>
            <p:ph type="title"/>
          </p:nvPr>
        </p:nvSpPr>
        <p:spPr>
          <a:xfrm>
            <a:off x="747534" y="12746"/>
            <a:ext cx="8229600" cy="487738"/>
          </a:xfrm>
        </p:spPr>
        <p:txBody>
          <a:bodyPr/>
          <a:lstStyle/>
          <a:p>
            <a:r>
              <a:rPr lang="es-EC" i="0" dirty="0">
                <a:solidFill>
                  <a:schemeClr val="tx1"/>
                </a:solidFill>
              </a:rPr>
              <a:t>Diseño e Implementación</a:t>
            </a:r>
          </a:p>
        </p:txBody>
      </p:sp>
      <p:pic>
        <p:nvPicPr>
          <p:cNvPr id="4" name="Imagen 3">
            <a:extLst>
              <a:ext uri="{FF2B5EF4-FFF2-40B4-BE49-F238E27FC236}">
                <a16:creationId xmlns:a16="http://schemas.microsoft.com/office/drawing/2014/main" id="{A4218FC0-E0B6-A3E4-A9B0-13ED26DD4108}"/>
              </a:ext>
            </a:extLst>
          </p:cNvPr>
          <p:cNvPicPr>
            <a:picLocks noChangeAspect="1"/>
          </p:cNvPicPr>
          <p:nvPr/>
        </p:nvPicPr>
        <p:blipFill>
          <a:blip r:embed="rId2"/>
          <a:stretch>
            <a:fillRect/>
          </a:stretch>
        </p:blipFill>
        <p:spPr>
          <a:xfrm>
            <a:off x="171450" y="700508"/>
            <a:ext cx="2586038" cy="1326867"/>
          </a:xfrm>
          <a:prstGeom prst="rect">
            <a:avLst/>
          </a:prstGeom>
        </p:spPr>
      </p:pic>
      <p:pic>
        <p:nvPicPr>
          <p:cNvPr id="5" name="Imagen 4">
            <a:extLst>
              <a:ext uri="{FF2B5EF4-FFF2-40B4-BE49-F238E27FC236}">
                <a16:creationId xmlns:a16="http://schemas.microsoft.com/office/drawing/2014/main" id="{DF25C79D-B7D6-1F59-6340-71AC0ACE7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6142" y="663129"/>
            <a:ext cx="3912383" cy="2728492"/>
          </a:xfrm>
          <a:prstGeom prst="rect">
            <a:avLst/>
          </a:prstGeom>
        </p:spPr>
      </p:pic>
      <p:pic>
        <p:nvPicPr>
          <p:cNvPr id="7" name="Imagen 6" descr="Interfaz de usuario gráfica, Texto, Aplicación, Correo electrónico&#10;&#10;Descripción generada automáticamente">
            <a:extLst>
              <a:ext uri="{FF2B5EF4-FFF2-40B4-BE49-F238E27FC236}">
                <a16:creationId xmlns:a16="http://schemas.microsoft.com/office/drawing/2014/main" id="{610FEB26-1FAA-1B9D-444F-22ECEED041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54266"/>
            <a:ext cx="4081349" cy="2317897"/>
          </a:xfrm>
          <a:prstGeom prst="rect">
            <a:avLst/>
          </a:prstGeom>
        </p:spPr>
      </p:pic>
      <p:pic>
        <p:nvPicPr>
          <p:cNvPr id="15" name="Imagen 14">
            <a:extLst>
              <a:ext uri="{FF2B5EF4-FFF2-40B4-BE49-F238E27FC236}">
                <a16:creationId xmlns:a16="http://schemas.microsoft.com/office/drawing/2014/main" id="{BE25C9FC-E38D-AFA8-FE2E-876CA4DA4B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1276" y="3720830"/>
            <a:ext cx="4835858" cy="1984768"/>
          </a:xfrm>
          <a:prstGeom prst="rect">
            <a:avLst/>
          </a:prstGeom>
        </p:spPr>
      </p:pic>
      <p:cxnSp>
        <p:nvCxnSpPr>
          <p:cNvPr id="17" name="Conector: angular 16">
            <a:extLst>
              <a:ext uri="{FF2B5EF4-FFF2-40B4-BE49-F238E27FC236}">
                <a16:creationId xmlns:a16="http://schemas.microsoft.com/office/drawing/2014/main" id="{E0D9F619-BA7B-08A1-65BB-ADD00E30B2BA}"/>
              </a:ext>
            </a:extLst>
          </p:cNvPr>
          <p:cNvCxnSpPr>
            <a:cxnSpLocks/>
          </p:cNvCxnSpPr>
          <p:nvPr/>
        </p:nvCxnSpPr>
        <p:spPr>
          <a:xfrm rot="5400000" flipH="1" flipV="1">
            <a:off x="4078936" y="4502977"/>
            <a:ext cx="785813" cy="780986"/>
          </a:xfrm>
          <a:prstGeom prst="bentConnector3">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2388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2">
            <a:extLst>
              <a:ext uri="{FF2B5EF4-FFF2-40B4-BE49-F238E27FC236}">
                <a16:creationId xmlns:a16="http://schemas.microsoft.com/office/drawing/2014/main" id="{823111E4-DA60-47A7-9135-5A72565375D5}"/>
              </a:ext>
            </a:extLst>
          </p:cNvPr>
          <p:cNvSpPr>
            <a:spLocks noGrp="1"/>
          </p:cNvSpPr>
          <p:nvPr>
            <p:ph type="title"/>
          </p:nvPr>
        </p:nvSpPr>
        <p:spPr>
          <a:xfrm>
            <a:off x="747534" y="12746"/>
            <a:ext cx="8229600" cy="487738"/>
          </a:xfrm>
        </p:spPr>
        <p:txBody>
          <a:bodyPr/>
          <a:lstStyle/>
          <a:p>
            <a:r>
              <a:rPr lang="es-EC" i="0" dirty="0">
                <a:solidFill>
                  <a:schemeClr val="tx1"/>
                </a:solidFill>
              </a:rPr>
              <a:t>Diseño e Implementación</a:t>
            </a:r>
          </a:p>
        </p:txBody>
      </p:sp>
      <p:pic>
        <p:nvPicPr>
          <p:cNvPr id="8" name="Imagen 7" descr="Diagrama&#10;&#10;Descripción generada automáticamente">
            <a:extLst>
              <a:ext uri="{FF2B5EF4-FFF2-40B4-BE49-F238E27FC236}">
                <a16:creationId xmlns:a16="http://schemas.microsoft.com/office/drawing/2014/main" id="{7D5DF965-9CF0-69EA-84CB-4B9103FC2E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7592" y="1010939"/>
            <a:ext cx="4043362" cy="2418061"/>
          </a:xfrm>
          <a:prstGeom prst="rect">
            <a:avLst/>
          </a:prstGeom>
        </p:spPr>
      </p:pic>
      <p:pic>
        <p:nvPicPr>
          <p:cNvPr id="10" name="Imagen 9">
            <a:extLst>
              <a:ext uri="{FF2B5EF4-FFF2-40B4-BE49-F238E27FC236}">
                <a16:creationId xmlns:a16="http://schemas.microsoft.com/office/drawing/2014/main" id="{84EABF1E-ECD7-8922-BEF5-23D78402FC4F}"/>
              </a:ext>
            </a:extLst>
          </p:cNvPr>
          <p:cNvPicPr>
            <a:picLocks noChangeAspect="1"/>
          </p:cNvPicPr>
          <p:nvPr/>
        </p:nvPicPr>
        <p:blipFill>
          <a:blip r:embed="rId3"/>
          <a:stretch>
            <a:fillRect/>
          </a:stretch>
        </p:blipFill>
        <p:spPr>
          <a:xfrm>
            <a:off x="4598441" y="3771900"/>
            <a:ext cx="4378693" cy="1528763"/>
          </a:xfrm>
          <a:prstGeom prst="rect">
            <a:avLst/>
          </a:prstGeom>
        </p:spPr>
      </p:pic>
      <p:graphicFrame>
        <p:nvGraphicFramePr>
          <p:cNvPr id="11" name="Tabla 10">
            <a:extLst>
              <a:ext uri="{FF2B5EF4-FFF2-40B4-BE49-F238E27FC236}">
                <a16:creationId xmlns:a16="http://schemas.microsoft.com/office/drawing/2014/main" id="{BDF7B57C-F12C-B8EC-E55B-DED37428FC9E}"/>
              </a:ext>
            </a:extLst>
          </p:cNvPr>
          <p:cNvGraphicFramePr>
            <a:graphicFrameLocks noGrp="1"/>
          </p:cNvGraphicFramePr>
          <p:nvPr>
            <p:extLst>
              <p:ext uri="{D42A27DB-BD31-4B8C-83A1-F6EECF244321}">
                <p14:modId xmlns:p14="http://schemas.microsoft.com/office/powerpoint/2010/main" val="1627276076"/>
              </p:ext>
            </p:extLst>
          </p:nvPr>
        </p:nvGraphicFramePr>
        <p:xfrm>
          <a:off x="193306" y="1014413"/>
          <a:ext cx="4378693" cy="5072058"/>
        </p:xfrm>
        <a:graphic>
          <a:graphicData uri="http://schemas.openxmlformats.org/drawingml/2006/table">
            <a:tbl>
              <a:tblPr firstRow="1" firstCol="1" bandRow="1">
                <a:tableStyleId>{00A15C55-8517-42AA-B614-E9B94910E393}</a:tableStyleId>
              </a:tblPr>
              <a:tblGrid>
                <a:gridCol w="797229">
                  <a:extLst>
                    <a:ext uri="{9D8B030D-6E8A-4147-A177-3AD203B41FA5}">
                      <a16:colId xmlns:a16="http://schemas.microsoft.com/office/drawing/2014/main" val="634998998"/>
                    </a:ext>
                  </a:extLst>
                </a:gridCol>
                <a:gridCol w="1290993">
                  <a:extLst>
                    <a:ext uri="{9D8B030D-6E8A-4147-A177-3AD203B41FA5}">
                      <a16:colId xmlns:a16="http://schemas.microsoft.com/office/drawing/2014/main" val="3532409669"/>
                    </a:ext>
                  </a:extLst>
                </a:gridCol>
                <a:gridCol w="902306">
                  <a:extLst>
                    <a:ext uri="{9D8B030D-6E8A-4147-A177-3AD203B41FA5}">
                      <a16:colId xmlns:a16="http://schemas.microsoft.com/office/drawing/2014/main" val="763311548"/>
                    </a:ext>
                  </a:extLst>
                </a:gridCol>
                <a:gridCol w="1388165">
                  <a:extLst>
                    <a:ext uri="{9D8B030D-6E8A-4147-A177-3AD203B41FA5}">
                      <a16:colId xmlns:a16="http://schemas.microsoft.com/office/drawing/2014/main" val="601259357"/>
                    </a:ext>
                  </a:extLst>
                </a:gridCol>
              </a:tblGrid>
              <a:tr h="281781">
                <a:tc>
                  <a:txBody>
                    <a:bodyPr/>
                    <a:lstStyle/>
                    <a:p>
                      <a:pPr algn="just">
                        <a:lnSpc>
                          <a:spcPct val="115000"/>
                        </a:lnSpc>
                        <a:spcAft>
                          <a:spcPts val="800"/>
                        </a:spcAft>
                      </a:pPr>
                      <a:r>
                        <a:rPr lang="es-EC" sz="700">
                          <a:effectLst/>
                        </a:rPr>
                        <a:t>Nombre de Tabla</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nchor="ctr"/>
                </a:tc>
                <a:tc>
                  <a:txBody>
                    <a:bodyPr/>
                    <a:lstStyle/>
                    <a:p>
                      <a:pPr algn="l">
                        <a:lnSpc>
                          <a:spcPct val="115000"/>
                        </a:lnSpc>
                        <a:spcAft>
                          <a:spcPts val="800"/>
                        </a:spcAft>
                      </a:pPr>
                      <a:r>
                        <a:rPr lang="es-EC" sz="700">
                          <a:effectLst/>
                        </a:rPr>
                        <a:t>Nombre de la Columna</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nchor="ctr"/>
                </a:tc>
                <a:tc>
                  <a:txBody>
                    <a:bodyPr/>
                    <a:lstStyle/>
                    <a:p>
                      <a:pPr algn="just">
                        <a:lnSpc>
                          <a:spcPct val="115000"/>
                        </a:lnSpc>
                        <a:spcAft>
                          <a:spcPts val="800"/>
                        </a:spcAft>
                      </a:pPr>
                      <a:r>
                        <a:rPr lang="es-EC" sz="700">
                          <a:effectLst/>
                        </a:rPr>
                        <a:t>Tipo de dato</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nchor="ctr"/>
                </a:tc>
                <a:tc>
                  <a:txBody>
                    <a:bodyPr/>
                    <a:lstStyle/>
                    <a:p>
                      <a:pPr algn="just">
                        <a:lnSpc>
                          <a:spcPct val="115000"/>
                        </a:lnSpc>
                        <a:spcAft>
                          <a:spcPts val="800"/>
                        </a:spcAft>
                      </a:pPr>
                      <a:r>
                        <a:rPr lang="es-EC" sz="700">
                          <a:effectLst/>
                        </a:rPr>
                        <a:t>Descripción</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nchor="ctr"/>
                </a:tc>
                <a:extLst>
                  <a:ext uri="{0D108BD9-81ED-4DB2-BD59-A6C34878D82A}">
                    <a16:rowId xmlns:a16="http://schemas.microsoft.com/office/drawing/2014/main" val="2506801470"/>
                  </a:ext>
                </a:extLst>
              </a:tr>
              <a:tr h="281781">
                <a:tc rowSpan="6">
                  <a:txBody>
                    <a:bodyPr/>
                    <a:lstStyle/>
                    <a:p>
                      <a:pPr algn="ctr">
                        <a:lnSpc>
                          <a:spcPct val="115000"/>
                        </a:lnSpc>
                        <a:spcAft>
                          <a:spcPts val="800"/>
                        </a:spcAft>
                      </a:pPr>
                      <a:r>
                        <a:rPr lang="es-EC" sz="700">
                          <a:effectLst/>
                        </a:rPr>
                        <a:t>tabla 1</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nchor="ctr"/>
                </a:tc>
                <a:tc>
                  <a:txBody>
                    <a:bodyPr/>
                    <a:lstStyle/>
                    <a:p>
                      <a:pPr algn="ctr">
                        <a:lnSpc>
                          <a:spcPct val="115000"/>
                        </a:lnSpc>
                        <a:spcAft>
                          <a:spcPts val="800"/>
                        </a:spcAft>
                      </a:pPr>
                      <a:r>
                        <a:rPr lang="es-EC" sz="700">
                          <a:effectLst/>
                        </a:rPr>
                        <a:t>id</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tc>
                <a:tc>
                  <a:txBody>
                    <a:bodyPr/>
                    <a:lstStyle/>
                    <a:p>
                      <a:pPr algn="ctr">
                        <a:lnSpc>
                          <a:spcPct val="115000"/>
                        </a:lnSpc>
                        <a:spcAft>
                          <a:spcPts val="800"/>
                        </a:spcAft>
                      </a:pPr>
                      <a:r>
                        <a:rPr lang="es-EC" sz="700">
                          <a:effectLst/>
                        </a:rPr>
                        <a:t>Entero</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tc>
                <a:tc>
                  <a:txBody>
                    <a:bodyPr/>
                    <a:lstStyle/>
                    <a:p>
                      <a:pPr algn="ctr">
                        <a:lnSpc>
                          <a:spcPct val="115000"/>
                        </a:lnSpc>
                        <a:spcAft>
                          <a:spcPts val="800"/>
                        </a:spcAft>
                      </a:pPr>
                      <a:r>
                        <a:rPr lang="es-EC" sz="700">
                          <a:effectLst/>
                        </a:rPr>
                        <a:t>Número de mensaje recibido </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tc>
                <a:extLst>
                  <a:ext uri="{0D108BD9-81ED-4DB2-BD59-A6C34878D82A}">
                    <a16:rowId xmlns:a16="http://schemas.microsoft.com/office/drawing/2014/main" val="832340836"/>
                  </a:ext>
                </a:extLst>
              </a:tr>
              <a:tr h="281781">
                <a:tc vMerge="1">
                  <a:txBody>
                    <a:bodyPr/>
                    <a:lstStyle/>
                    <a:p>
                      <a:endParaRPr lang="en-US"/>
                    </a:p>
                  </a:txBody>
                  <a:tcPr/>
                </a:tc>
                <a:tc>
                  <a:txBody>
                    <a:bodyPr/>
                    <a:lstStyle/>
                    <a:p>
                      <a:pPr algn="ctr">
                        <a:lnSpc>
                          <a:spcPct val="115000"/>
                        </a:lnSpc>
                        <a:spcAft>
                          <a:spcPts val="800"/>
                        </a:spcAft>
                      </a:pPr>
                      <a:r>
                        <a:rPr lang="es-EC" sz="700">
                          <a:effectLst/>
                        </a:rPr>
                        <a:t>Temperatura_n1</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tc>
                <a:tc>
                  <a:txBody>
                    <a:bodyPr/>
                    <a:lstStyle/>
                    <a:p>
                      <a:pPr algn="ctr">
                        <a:lnSpc>
                          <a:spcPct val="115000"/>
                        </a:lnSpc>
                        <a:spcAft>
                          <a:spcPts val="800"/>
                        </a:spcAft>
                      </a:pPr>
                      <a:r>
                        <a:rPr lang="es-EC" sz="700">
                          <a:effectLst/>
                        </a:rPr>
                        <a:t>Flotante</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tc>
                <a:tc>
                  <a:txBody>
                    <a:bodyPr/>
                    <a:lstStyle/>
                    <a:p>
                      <a:pPr algn="ctr">
                        <a:lnSpc>
                          <a:spcPct val="115000"/>
                        </a:lnSpc>
                        <a:spcAft>
                          <a:spcPts val="800"/>
                        </a:spcAft>
                      </a:pPr>
                      <a:r>
                        <a:rPr lang="es-EC" sz="700">
                          <a:effectLst/>
                        </a:rPr>
                        <a:t>Temperatura del sensor 1</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tc>
                <a:extLst>
                  <a:ext uri="{0D108BD9-81ED-4DB2-BD59-A6C34878D82A}">
                    <a16:rowId xmlns:a16="http://schemas.microsoft.com/office/drawing/2014/main" val="555258336"/>
                  </a:ext>
                </a:extLst>
              </a:tr>
              <a:tr h="281781">
                <a:tc vMerge="1">
                  <a:txBody>
                    <a:bodyPr/>
                    <a:lstStyle/>
                    <a:p>
                      <a:endParaRPr lang="en-US"/>
                    </a:p>
                  </a:txBody>
                  <a:tcPr/>
                </a:tc>
                <a:tc>
                  <a:txBody>
                    <a:bodyPr/>
                    <a:lstStyle/>
                    <a:p>
                      <a:pPr algn="ctr">
                        <a:lnSpc>
                          <a:spcPct val="115000"/>
                        </a:lnSpc>
                        <a:spcAft>
                          <a:spcPts val="800"/>
                        </a:spcAft>
                      </a:pPr>
                      <a:r>
                        <a:rPr lang="es-EC" sz="700">
                          <a:effectLst/>
                        </a:rPr>
                        <a:t>Humedad_n1</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tc>
                <a:tc>
                  <a:txBody>
                    <a:bodyPr/>
                    <a:lstStyle/>
                    <a:p>
                      <a:pPr algn="ctr">
                        <a:lnSpc>
                          <a:spcPct val="115000"/>
                        </a:lnSpc>
                        <a:spcAft>
                          <a:spcPts val="800"/>
                        </a:spcAft>
                      </a:pPr>
                      <a:r>
                        <a:rPr lang="es-EC" sz="700" dirty="0">
                          <a:effectLst/>
                        </a:rPr>
                        <a:t>Flotante</a:t>
                      </a:r>
                      <a:endParaRPr lang="en-US" sz="700" dirty="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tc>
                <a:tc>
                  <a:txBody>
                    <a:bodyPr/>
                    <a:lstStyle/>
                    <a:p>
                      <a:pPr algn="ctr">
                        <a:lnSpc>
                          <a:spcPct val="115000"/>
                        </a:lnSpc>
                        <a:spcAft>
                          <a:spcPts val="800"/>
                        </a:spcAft>
                      </a:pPr>
                      <a:r>
                        <a:rPr lang="es-EC" sz="700">
                          <a:effectLst/>
                        </a:rPr>
                        <a:t>Humedad del sensor 1</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tc>
                <a:extLst>
                  <a:ext uri="{0D108BD9-81ED-4DB2-BD59-A6C34878D82A}">
                    <a16:rowId xmlns:a16="http://schemas.microsoft.com/office/drawing/2014/main" val="3712386932"/>
                  </a:ext>
                </a:extLst>
              </a:tr>
              <a:tr h="281781">
                <a:tc vMerge="1">
                  <a:txBody>
                    <a:bodyPr/>
                    <a:lstStyle/>
                    <a:p>
                      <a:endParaRPr lang="en-US"/>
                    </a:p>
                  </a:txBody>
                  <a:tcPr/>
                </a:tc>
                <a:tc>
                  <a:txBody>
                    <a:bodyPr/>
                    <a:lstStyle/>
                    <a:p>
                      <a:pPr algn="ctr">
                        <a:lnSpc>
                          <a:spcPct val="115000"/>
                        </a:lnSpc>
                        <a:spcAft>
                          <a:spcPts val="800"/>
                        </a:spcAft>
                      </a:pPr>
                      <a:r>
                        <a:rPr lang="es-EC" sz="700">
                          <a:effectLst/>
                        </a:rPr>
                        <a:t>Temperatura2_n1</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tc>
                <a:tc>
                  <a:txBody>
                    <a:bodyPr/>
                    <a:lstStyle/>
                    <a:p>
                      <a:pPr algn="ctr">
                        <a:lnSpc>
                          <a:spcPct val="115000"/>
                        </a:lnSpc>
                        <a:spcAft>
                          <a:spcPts val="800"/>
                        </a:spcAft>
                      </a:pPr>
                      <a:r>
                        <a:rPr lang="es-EC" sz="700">
                          <a:effectLst/>
                        </a:rPr>
                        <a:t>Flotante</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tc>
                <a:tc>
                  <a:txBody>
                    <a:bodyPr/>
                    <a:lstStyle/>
                    <a:p>
                      <a:pPr algn="ctr">
                        <a:lnSpc>
                          <a:spcPct val="115000"/>
                        </a:lnSpc>
                        <a:spcAft>
                          <a:spcPts val="800"/>
                        </a:spcAft>
                      </a:pPr>
                      <a:r>
                        <a:rPr lang="es-EC" sz="700">
                          <a:effectLst/>
                        </a:rPr>
                        <a:t>Temperatura del sensor 2</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tc>
                <a:extLst>
                  <a:ext uri="{0D108BD9-81ED-4DB2-BD59-A6C34878D82A}">
                    <a16:rowId xmlns:a16="http://schemas.microsoft.com/office/drawing/2014/main" val="3181836"/>
                  </a:ext>
                </a:extLst>
              </a:tr>
              <a:tr h="281781">
                <a:tc vMerge="1">
                  <a:txBody>
                    <a:bodyPr/>
                    <a:lstStyle/>
                    <a:p>
                      <a:endParaRPr lang="en-US"/>
                    </a:p>
                  </a:txBody>
                  <a:tcPr/>
                </a:tc>
                <a:tc>
                  <a:txBody>
                    <a:bodyPr/>
                    <a:lstStyle/>
                    <a:p>
                      <a:pPr algn="ctr">
                        <a:lnSpc>
                          <a:spcPct val="115000"/>
                        </a:lnSpc>
                        <a:spcAft>
                          <a:spcPts val="800"/>
                        </a:spcAft>
                      </a:pPr>
                      <a:r>
                        <a:rPr lang="es-EC" sz="700">
                          <a:effectLst/>
                        </a:rPr>
                        <a:t>Nodo1</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tc>
                <a:tc>
                  <a:txBody>
                    <a:bodyPr/>
                    <a:lstStyle/>
                    <a:p>
                      <a:pPr algn="ctr">
                        <a:lnSpc>
                          <a:spcPct val="115000"/>
                        </a:lnSpc>
                        <a:spcAft>
                          <a:spcPts val="800"/>
                        </a:spcAft>
                      </a:pPr>
                      <a:r>
                        <a:rPr lang="es-EC" sz="700">
                          <a:effectLst/>
                        </a:rPr>
                        <a:t>Flotante</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tc>
                <a:tc>
                  <a:txBody>
                    <a:bodyPr/>
                    <a:lstStyle/>
                    <a:p>
                      <a:pPr algn="ctr">
                        <a:lnSpc>
                          <a:spcPct val="115000"/>
                        </a:lnSpc>
                        <a:spcAft>
                          <a:spcPts val="800"/>
                        </a:spcAft>
                      </a:pPr>
                      <a:r>
                        <a:rPr lang="es-EC" sz="700">
                          <a:effectLst/>
                        </a:rPr>
                        <a:t>Identificador del nodo </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tc>
                <a:extLst>
                  <a:ext uri="{0D108BD9-81ED-4DB2-BD59-A6C34878D82A}">
                    <a16:rowId xmlns:a16="http://schemas.microsoft.com/office/drawing/2014/main" val="4125531788"/>
                  </a:ext>
                </a:extLst>
              </a:tr>
              <a:tr h="281781">
                <a:tc vMerge="1">
                  <a:txBody>
                    <a:bodyPr/>
                    <a:lstStyle/>
                    <a:p>
                      <a:endParaRPr lang="en-US"/>
                    </a:p>
                  </a:txBody>
                  <a:tcPr/>
                </a:tc>
                <a:tc>
                  <a:txBody>
                    <a:bodyPr/>
                    <a:lstStyle/>
                    <a:p>
                      <a:pPr algn="ctr">
                        <a:lnSpc>
                          <a:spcPct val="115000"/>
                        </a:lnSpc>
                        <a:spcAft>
                          <a:spcPts val="800"/>
                        </a:spcAft>
                      </a:pPr>
                      <a:r>
                        <a:rPr lang="es-EC" sz="700">
                          <a:effectLst/>
                        </a:rPr>
                        <a:t>fecha1</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tc>
                <a:tc>
                  <a:txBody>
                    <a:bodyPr/>
                    <a:lstStyle/>
                    <a:p>
                      <a:pPr algn="ctr">
                        <a:lnSpc>
                          <a:spcPct val="115000"/>
                        </a:lnSpc>
                        <a:spcAft>
                          <a:spcPts val="800"/>
                        </a:spcAft>
                      </a:pPr>
                      <a:r>
                        <a:rPr lang="es-EC" sz="700">
                          <a:effectLst/>
                        </a:rPr>
                        <a:t>datetime</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tc>
                <a:tc>
                  <a:txBody>
                    <a:bodyPr/>
                    <a:lstStyle/>
                    <a:p>
                      <a:pPr algn="ctr">
                        <a:lnSpc>
                          <a:spcPct val="115000"/>
                        </a:lnSpc>
                        <a:spcAft>
                          <a:spcPts val="800"/>
                        </a:spcAft>
                      </a:pPr>
                      <a:r>
                        <a:rPr lang="es-EC" sz="700">
                          <a:effectLst/>
                        </a:rPr>
                        <a:t>Fecha y hora de la recepción del dato</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tc>
                <a:extLst>
                  <a:ext uri="{0D108BD9-81ED-4DB2-BD59-A6C34878D82A}">
                    <a16:rowId xmlns:a16="http://schemas.microsoft.com/office/drawing/2014/main" val="758832666"/>
                  </a:ext>
                </a:extLst>
              </a:tr>
              <a:tr h="281781">
                <a:tc rowSpan="5">
                  <a:txBody>
                    <a:bodyPr/>
                    <a:lstStyle/>
                    <a:p>
                      <a:pPr algn="ctr">
                        <a:lnSpc>
                          <a:spcPct val="115000"/>
                        </a:lnSpc>
                        <a:spcAft>
                          <a:spcPts val="800"/>
                        </a:spcAft>
                      </a:pPr>
                      <a:r>
                        <a:rPr lang="es-EC" sz="700">
                          <a:effectLst/>
                        </a:rPr>
                        <a:t>tabla2</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nchor="ctr"/>
                </a:tc>
                <a:tc>
                  <a:txBody>
                    <a:bodyPr/>
                    <a:lstStyle/>
                    <a:p>
                      <a:pPr algn="ctr">
                        <a:lnSpc>
                          <a:spcPct val="115000"/>
                        </a:lnSpc>
                        <a:spcAft>
                          <a:spcPts val="800"/>
                        </a:spcAft>
                      </a:pPr>
                      <a:r>
                        <a:rPr lang="es-EC" sz="700">
                          <a:effectLst/>
                        </a:rPr>
                        <a:t>id</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tc>
                <a:tc>
                  <a:txBody>
                    <a:bodyPr/>
                    <a:lstStyle/>
                    <a:p>
                      <a:pPr algn="ctr">
                        <a:lnSpc>
                          <a:spcPct val="115000"/>
                        </a:lnSpc>
                        <a:spcAft>
                          <a:spcPts val="800"/>
                        </a:spcAft>
                      </a:pPr>
                      <a:r>
                        <a:rPr lang="es-EC" sz="700">
                          <a:effectLst/>
                        </a:rPr>
                        <a:t>Entero</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tc>
                <a:tc>
                  <a:txBody>
                    <a:bodyPr/>
                    <a:lstStyle/>
                    <a:p>
                      <a:pPr algn="just">
                        <a:lnSpc>
                          <a:spcPct val="115000"/>
                        </a:lnSpc>
                        <a:spcAft>
                          <a:spcPts val="800"/>
                        </a:spcAft>
                      </a:pPr>
                      <a:r>
                        <a:rPr lang="es-EC" sz="700">
                          <a:effectLst/>
                        </a:rPr>
                        <a:t>Número de mensaje recibido</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tc>
                <a:extLst>
                  <a:ext uri="{0D108BD9-81ED-4DB2-BD59-A6C34878D82A}">
                    <a16:rowId xmlns:a16="http://schemas.microsoft.com/office/drawing/2014/main" val="402932027"/>
                  </a:ext>
                </a:extLst>
              </a:tr>
              <a:tr h="281781">
                <a:tc vMerge="1">
                  <a:txBody>
                    <a:bodyPr/>
                    <a:lstStyle/>
                    <a:p>
                      <a:endParaRPr lang="en-US"/>
                    </a:p>
                  </a:txBody>
                  <a:tcPr/>
                </a:tc>
                <a:tc>
                  <a:txBody>
                    <a:bodyPr/>
                    <a:lstStyle/>
                    <a:p>
                      <a:pPr algn="ctr">
                        <a:lnSpc>
                          <a:spcPct val="115000"/>
                        </a:lnSpc>
                        <a:spcAft>
                          <a:spcPts val="800"/>
                        </a:spcAft>
                      </a:pPr>
                      <a:r>
                        <a:rPr lang="es-EC" sz="700">
                          <a:effectLst/>
                        </a:rPr>
                        <a:t>Latitud</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tc>
                <a:tc>
                  <a:txBody>
                    <a:bodyPr/>
                    <a:lstStyle/>
                    <a:p>
                      <a:pPr algn="ctr">
                        <a:lnSpc>
                          <a:spcPct val="115000"/>
                        </a:lnSpc>
                        <a:spcAft>
                          <a:spcPts val="800"/>
                        </a:spcAft>
                      </a:pPr>
                      <a:r>
                        <a:rPr lang="es-EC" sz="700">
                          <a:effectLst/>
                        </a:rPr>
                        <a:t>Flotante</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tc>
                <a:tc>
                  <a:txBody>
                    <a:bodyPr/>
                    <a:lstStyle/>
                    <a:p>
                      <a:pPr algn="just">
                        <a:lnSpc>
                          <a:spcPct val="115000"/>
                        </a:lnSpc>
                        <a:spcAft>
                          <a:spcPts val="800"/>
                        </a:spcAft>
                      </a:pPr>
                      <a:r>
                        <a:rPr lang="es-EC" sz="700">
                          <a:effectLst/>
                        </a:rPr>
                        <a:t>Valor de la latitud del GPS</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tc>
                <a:extLst>
                  <a:ext uri="{0D108BD9-81ED-4DB2-BD59-A6C34878D82A}">
                    <a16:rowId xmlns:a16="http://schemas.microsoft.com/office/drawing/2014/main" val="344667377"/>
                  </a:ext>
                </a:extLst>
              </a:tr>
              <a:tr h="281781">
                <a:tc vMerge="1">
                  <a:txBody>
                    <a:bodyPr/>
                    <a:lstStyle/>
                    <a:p>
                      <a:endParaRPr lang="en-US"/>
                    </a:p>
                  </a:txBody>
                  <a:tcPr/>
                </a:tc>
                <a:tc>
                  <a:txBody>
                    <a:bodyPr/>
                    <a:lstStyle/>
                    <a:p>
                      <a:pPr algn="ctr">
                        <a:lnSpc>
                          <a:spcPct val="115000"/>
                        </a:lnSpc>
                        <a:spcAft>
                          <a:spcPts val="800"/>
                        </a:spcAft>
                      </a:pPr>
                      <a:r>
                        <a:rPr lang="es-EC" sz="700">
                          <a:effectLst/>
                        </a:rPr>
                        <a:t>Longitud</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tc>
                <a:tc>
                  <a:txBody>
                    <a:bodyPr/>
                    <a:lstStyle/>
                    <a:p>
                      <a:pPr algn="ctr">
                        <a:lnSpc>
                          <a:spcPct val="115000"/>
                        </a:lnSpc>
                        <a:spcAft>
                          <a:spcPts val="800"/>
                        </a:spcAft>
                      </a:pPr>
                      <a:r>
                        <a:rPr lang="es-EC" sz="700">
                          <a:effectLst/>
                        </a:rPr>
                        <a:t>Flotante</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tc>
                <a:tc>
                  <a:txBody>
                    <a:bodyPr/>
                    <a:lstStyle/>
                    <a:p>
                      <a:pPr algn="just">
                        <a:lnSpc>
                          <a:spcPct val="115000"/>
                        </a:lnSpc>
                        <a:spcAft>
                          <a:spcPts val="800"/>
                        </a:spcAft>
                      </a:pPr>
                      <a:r>
                        <a:rPr lang="es-EC" sz="700">
                          <a:effectLst/>
                        </a:rPr>
                        <a:t>Valor de la longitud del GPS</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tc>
                <a:extLst>
                  <a:ext uri="{0D108BD9-81ED-4DB2-BD59-A6C34878D82A}">
                    <a16:rowId xmlns:a16="http://schemas.microsoft.com/office/drawing/2014/main" val="1288715718"/>
                  </a:ext>
                </a:extLst>
              </a:tr>
              <a:tr h="281781">
                <a:tc vMerge="1">
                  <a:txBody>
                    <a:bodyPr/>
                    <a:lstStyle/>
                    <a:p>
                      <a:endParaRPr lang="en-US"/>
                    </a:p>
                  </a:txBody>
                  <a:tcPr/>
                </a:tc>
                <a:tc>
                  <a:txBody>
                    <a:bodyPr/>
                    <a:lstStyle/>
                    <a:p>
                      <a:pPr algn="ctr">
                        <a:lnSpc>
                          <a:spcPct val="115000"/>
                        </a:lnSpc>
                        <a:spcAft>
                          <a:spcPts val="800"/>
                        </a:spcAft>
                      </a:pPr>
                      <a:r>
                        <a:rPr lang="es-EC" sz="700">
                          <a:effectLst/>
                        </a:rPr>
                        <a:t>Temperatura_n2</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tc>
                <a:tc>
                  <a:txBody>
                    <a:bodyPr/>
                    <a:lstStyle/>
                    <a:p>
                      <a:pPr algn="ctr">
                        <a:lnSpc>
                          <a:spcPct val="115000"/>
                        </a:lnSpc>
                        <a:spcAft>
                          <a:spcPts val="800"/>
                        </a:spcAft>
                      </a:pPr>
                      <a:r>
                        <a:rPr lang="es-EC" sz="700">
                          <a:effectLst/>
                        </a:rPr>
                        <a:t>Flotante</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tc>
                <a:tc>
                  <a:txBody>
                    <a:bodyPr/>
                    <a:lstStyle/>
                    <a:p>
                      <a:pPr algn="just">
                        <a:lnSpc>
                          <a:spcPct val="115000"/>
                        </a:lnSpc>
                        <a:spcAft>
                          <a:spcPts val="800"/>
                        </a:spcAft>
                      </a:pPr>
                      <a:r>
                        <a:rPr lang="es-EC" sz="700">
                          <a:effectLst/>
                        </a:rPr>
                        <a:t>Temperatura del sensor</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tc>
                <a:extLst>
                  <a:ext uri="{0D108BD9-81ED-4DB2-BD59-A6C34878D82A}">
                    <a16:rowId xmlns:a16="http://schemas.microsoft.com/office/drawing/2014/main" val="3511942209"/>
                  </a:ext>
                </a:extLst>
              </a:tr>
              <a:tr h="281781">
                <a:tc vMerge="1">
                  <a:txBody>
                    <a:bodyPr/>
                    <a:lstStyle/>
                    <a:p>
                      <a:endParaRPr lang="en-US"/>
                    </a:p>
                  </a:txBody>
                  <a:tcPr/>
                </a:tc>
                <a:tc>
                  <a:txBody>
                    <a:bodyPr/>
                    <a:lstStyle/>
                    <a:p>
                      <a:pPr algn="ctr">
                        <a:lnSpc>
                          <a:spcPct val="115000"/>
                        </a:lnSpc>
                        <a:spcAft>
                          <a:spcPts val="800"/>
                        </a:spcAft>
                      </a:pPr>
                      <a:r>
                        <a:rPr lang="es-EC" sz="700">
                          <a:effectLst/>
                        </a:rPr>
                        <a:t>fecha2</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tc>
                <a:tc>
                  <a:txBody>
                    <a:bodyPr/>
                    <a:lstStyle/>
                    <a:p>
                      <a:pPr algn="ctr">
                        <a:lnSpc>
                          <a:spcPct val="115000"/>
                        </a:lnSpc>
                        <a:spcAft>
                          <a:spcPts val="800"/>
                        </a:spcAft>
                      </a:pPr>
                      <a:r>
                        <a:rPr lang="es-EC" sz="700">
                          <a:effectLst/>
                        </a:rPr>
                        <a:t>datetime</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tc>
                <a:tc>
                  <a:txBody>
                    <a:bodyPr/>
                    <a:lstStyle/>
                    <a:p>
                      <a:pPr algn="just">
                        <a:lnSpc>
                          <a:spcPct val="115000"/>
                        </a:lnSpc>
                        <a:spcAft>
                          <a:spcPts val="800"/>
                        </a:spcAft>
                      </a:pPr>
                      <a:r>
                        <a:rPr lang="es-EC" sz="700">
                          <a:effectLst/>
                        </a:rPr>
                        <a:t>Fecha y hora de la recepción del dato</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tc>
                <a:extLst>
                  <a:ext uri="{0D108BD9-81ED-4DB2-BD59-A6C34878D82A}">
                    <a16:rowId xmlns:a16="http://schemas.microsoft.com/office/drawing/2014/main" val="3373391706"/>
                  </a:ext>
                </a:extLst>
              </a:tr>
              <a:tr h="281781">
                <a:tc rowSpan="6">
                  <a:txBody>
                    <a:bodyPr/>
                    <a:lstStyle/>
                    <a:p>
                      <a:pPr algn="ctr">
                        <a:lnSpc>
                          <a:spcPct val="115000"/>
                        </a:lnSpc>
                        <a:spcAft>
                          <a:spcPts val="800"/>
                        </a:spcAft>
                      </a:pPr>
                      <a:r>
                        <a:rPr lang="es-EC" sz="700">
                          <a:effectLst/>
                        </a:rPr>
                        <a:t>tabla3</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nchor="ctr"/>
                </a:tc>
                <a:tc>
                  <a:txBody>
                    <a:bodyPr/>
                    <a:lstStyle/>
                    <a:p>
                      <a:pPr algn="ctr">
                        <a:lnSpc>
                          <a:spcPct val="115000"/>
                        </a:lnSpc>
                        <a:spcAft>
                          <a:spcPts val="800"/>
                        </a:spcAft>
                      </a:pPr>
                      <a:r>
                        <a:rPr lang="es-EC" sz="700">
                          <a:effectLst/>
                        </a:rPr>
                        <a:t>id</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tc>
                <a:tc>
                  <a:txBody>
                    <a:bodyPr/>
                    <a:lstStyle/>
                    <a:p>
                      <a:pPr algn="ctr">
                        <a:lnSpc>
                          <a:spcPct val="115000"/>
                        </a:lnSpc>
                        <a:spcAft>
                          <a:spcPts val="800"/>
                        </a:spcAft>
                      </a:pPr>
                      <a:r>
                        <a:rPr lang="es-EC" sz="700">
                          <a:effectLst/>
                        </a:rPr>
                        <a:t>Entero</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tc>
                <a:tc>
                  <a:txBody>
                    <a:bodyPr/>
                    <a:lstStyle/>
                    <a:p>
                      <a:pPr algn="just">
                        <a:lnSpc>
                          <a:spcPct val="115000"/>
                        </a:lnSpc>
                        <a:spcAft>
                          <a:spcPts val="800"/>
                        </a:spcAft>
                      </a:pPr>
                      <a:r>
                        <a:rPr lang="es-EC" sz="700">
                          <a:effectLst/>
                        </a:rPr>
                        <a:t>Número de mensaje recibido </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tc>
                <a:extLst>
                  <a:ext uri="{0D108BD9-81ED-4DB2-BD59-A6C34878D82A}">
                    <a16:rowId xmlns:a16="http://schemas.microsoft.com/office/drawing/2014/main" val="2431639596"/>
                  </a:ext>
                </a:extLst>
              </a:tr>
              <a:tr h="281781">
                <a:tc vMerge="1">
                  <a:txBody>
                    <a:bodyPr/>
                    <a:lstStyle/>
                    <a:p>
                      <a:endParaRPr lang="en-US"/>
                    </a:p>
                  </a:txBody>
                  <a:tcPr/>
                </a:tc>
                <a:tc>
                  <a:txBody>
                    <a:bodyPr/>
                    <a:lstStyle/>
                    <a:p>
                      <a:pPr algn="ctr">
                        <a:lnSpc>
                          <a:spcPct val="115000"/>
                        </a:lnSpc>
                        <a:spcAft>
                          <a:spcPts val="800"/>
                        </a:spcAft>
                      </a:pPr>
                      <a:r>
                        <a:rPr lang="es-EC" sz="700">
                          <a:effectLst/>
                        </a:rPr>
                        <a:t>Temperatura1_n3</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tc>
                <a:tc>
                  <a:txBody>
                    <a:bodyPr/>
                    <a:lstStyle/>
                    <a:p>
                      <a:pPr algn="ctr">
                        <a:lnSpc>
                          <a:spcPct val="115000"/>
                        </a:lnSpc>
                        <a:spcAft>
                          <a:spcPts val="800"/>
                        </a:spcAft>
                      </a:pPr>
                      <a:r>
                        <a:rPr lang="es-EC" sz="700">
                          <a:effectLst/>
                        </a:rPr>
                        <a:t>Flotante</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tc>
                <a:tc>
                  <a:txBody>
                    <a:bodyPr/>
                    <a:lstStyle/>
                    <a:p>
                      <a:pPr algn="just">
                        <a:lnSpc>
                          <a:spcPct val="115000"/>
                        </a:lnSpc>
                        <a:spcAft>
                          <a:spcPts val="800"/>
                        </a:spcAft>
                      </a:pPr>
                      <a:r>
                        <a:rPr lang="es-EC" sz="700">
                          <a:effectLst/>
                        </a:rPr>
                        <a:t>Temperatura del sensor 1</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tc>
                <a:extLst>
                  <a:ext uri="{0D108BD9-81ED-4DB2-BD59-A6C34878D82A}">
                    <a16:rowId xmlns:a16="http://schemas.microsoft.com/office/drawing/2014/main" val="4075921828"/>
                  </a:ext>
                </a:extLst>
              </a:tr>
              <a:tr h="281781">
                <a:tc vMerge="1">
                  <a:txBody>
                    <a:bodyPr/>
                    <a:lstStyle/>
                    <a:p>
                      <a:endParaRPr lang="en-US"/>
                    </a:p>
                  </a:txBody>
                  <a:tcPr/>
                </a:tc>
                <a:tc>
                  <a:txBody>
                    <a:bodyPr/>
                    <a:lstStyle/>
                    <a:p>
                      <a:pPr algn="ctr">
                        <a:lnSpc>
                          <a:spcPct val="115000"/>
                        </a:lnSpc>
                        <a:spcAft>
                          <a:spcPts val="800"/>
                        </a:spcAft>
                      </a:pPr>
                      <a:r>
                        <a:rPr lang="es-EC" sz="700">
                          <a:effectLst/>
                        </a:rPr>
                        <a:t>Humedad1_n3</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tc>
                <a:tc>
                  <a:txBody>
                    <a:bodyPr/>
                    <a:lstStyle/>
                    <a:p>
                      <a:pPr algn="ctr">
                        <a:lnSpc>
                          <a:spcPct val="115000"/>
                        </a:lnSpc>
                        <a:spcAft>
                          <a:spcPts val="800"/>
                        </a:spcAft>
                      </a:pPr>
                      <a:r>
                        <a:rPr lang="es-EC" sz="700">
                          <a:effectLst/>
                        </a:rPr>
                        <a:t>Flotante</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tc>
                <a:tc>
                  <a:txBody>
                    <a:bodyPr/>
                    <a:lstStyle/>
                    <a:p>
                      <a:pPr algn="just">
                        <a:lnSpc>
                          <a:spcPct val="115000"/>
                        </a:lnSpc>
                        <a:spcAft>
                          <a:spcPts val="800"/>
                        </a:spcAft>
                      </a:pPr>
                      <a:r>
                        <a:rPr lang="es-EC" sz="700">
                          <a:effectLst/>
                        </a:rPr>
                        <a:t>Humedad del sensor 1</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tc>
                <a:extLst>
                  <a:ext uri="{0D108BD9-81ED-4DB2-BD59-A6C34878D82A}">
                    <a16:rowId xmlns:a16="http://schemas.microsoft.com/office/drawing/2014/main" val="3267527566"/>
                  </a:ext>
                </a:extLst>
              </a:tr>
              <a:tr h="281781">
                <a:tc vMerge="1">
                  <a:txBody>
                    <a:bodyPr/>
                    <a:lstStyle/>
                    <a:p>
                      <a:endParaRPr lang="en-US"/>
                    </a:p>
                  </a:txBody>
                  <a:tcPr/>
                </a:tc>
                <a:tc>
                  <a:txBody>
                    <a:bodyPr/>
                    <a:lstStyle/>
                    <a:p>
                      <a:pPr algn="ctr">
                        <a:lnSpc>
                          <a:spcPct val="115000"/>
                        </a:lnSpc>
                        <a:spcAft>
                          <a:spcPts val="800"/>
                        </a:spcAft>
                      </a:pPr>
                      <a:r>
                        <a:rPr lang="es-EC" sz="700" dirty="0">
                          <a:effectLst/>
                        </a:rPr>
                        <a:t>Temperatura2_n3</a:t>
                      </a:r>
                      <a:endParaRPr lang="en-US" sz="700" dirty="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tc>
                <a:tc>
                  <a:txBody>
                    <a:bodyPr/>
                    <a:lstStyle/>
                    <a:p>
                      <a:pPr algn="ctr">
                        <a:lnSpc>
                          <a:spcPct val="115000"/>
                        </a:lnSpc>
                        <a:spcAft>
                          <a:spcPts val="800"/>
                        </a:spcAft>
                      </a:pPr>
                      <a:r>
                        <a:rPr lang="es-EC" sz="700">
                          <a:effectLst/>
                        </a:rPr>
                        <a:t>Flotante</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tc>
                <a:tc>
                  <a:txBody>
                    <a:bodyPr/>
                    <a:lstStyle/>
                    <a:p>
                      <a:pPr algn="just">
                        <a:lnSpc>
                          <a:spcPct val="115000"/>
                        </a:lnSpc>
                        <a:spcAft>
                          <a:spcPts val="800"/>
                        </a:spcAft>
                      </a:pPr>
                      <a:r>
                        <a:rPr lang="es-EC" sz="700">
                          <a:effectLst/>
                        </a:rPr>
                        <a:t>Temperatura del sensor 2</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tc>
                <a:extLst>
                  <a:ext uri="{0D108BD9-81ED-4DB2-BD59-A6C34878D82A}">
                    <a16:rowId xmlns:a16="http://schemas.microsoft.com/office/drawing/2014/main" val="684226645"/>
                  </a:ext>
                </a:extLst>
              </a:tr>
              <a:tr h="281781">
                <a:tc vMerge="1">
                  <a:txBody>
                    <a:bodyPr/>
                    <a:lstStyle/>
                    <a:p>
                      <a:endParaRPr lang="en-US"/>
                    </a:p>
                  </a:txBody>
                  <a:tcPr/>
                </a:tc>
                <a:tc>
                  <a:txBody>
                    <a:bodyPr/>
                    <a:lstStyle/>
                    <a:p>
                      <a:pPr algn="ctr">
                        <a:lnSpc>
                          <a:spcPct val="115000"/>
                        </a:lnSpc>
                        <a:spcAft>
                          <a:spcPts val="800"/>
                        </a:spcAft>
                      </a:pPr>
                      <a:r>
                        <a:rPr lang="es-EC" sz="700">
                          <a:effectLst/>
                        </a:rPr>
                        <a:t>Nodo3</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tc>
                <a:tc>
                  <a:txBody>
                    <a:bodyPr/>
                    <a:lstStyle/>
                    <a:p>
                      <a:pPr algn="ctr">
                        <a:lnSpc>
                          <a:spcPct val="115000"/>
                        </a:lnSpc>
                        <a:spcAft>
                          <a:spcPts val="800"/>
                        </a:spcAft>
                      </a:pPr>
                      <a:r>
                        <a:rPr lang="es-EC" sz="700">
                          <a:effectLst/>
                        </a:rPr>
                        <a:t>Flotante </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tc>
                <a:tc>
                  <a:txBody>
                    <a:bodyPr/>
                    <a:lstStyle/>
                    <a:p>
                      <a:pPr algn="just">
                        <a:lnSpc>
                          <a:spcPct val="115000"/>
                        </a:lnSpc>
                        <a:spcAft>
                          <a:spcPts val="800"/>
                        </a:spcAft>
                      </a:pPr>
                      <a:r>
                        <a:rPr lang="es-EC" sz="700">
                          <a:effectLst/>
                        </a:rPr>
                        <a:t>Identificador del nodo </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tc>
                <a:extLst>
                  <a:ext uri="{0D108BD9-81ED-4DB2-BD59-A6C34878D82A}">
                    <a16:rowId xmlns:a16="http://schemas.microsoft.com/office/drawing/2014/main" val="2425384168"/>
                  </a:ext>
                </a:extLst>
              </a:tr>
              <a:tr h="281781">
                <a:tc vMerge="1">
                  <a:txBody>
                    <a:bodyPr/>
                    <a:lstStyle/>
                    <a:p>
                      <a:endParaRPr lang="en-US"/>
                    </a:p>
                  </a:txBody>
                  <a:tcPr/>
                </a:tc>
                <a:tc>
                  <a:txBody>
                    <a:bodyPr/>
                    <a:lstStyle/>
                    <a:p>
                      <a:pPr algn="ctr">
                        <a:lnSpc>
                          <a:spcPct val="115000"/>
                        </a:lnSpc>
                        <a:spcAft>
                          <a:spcPts val="800"/>
                        </a:spcAft>
                      </a:pPr>
                      <a:r>
                        <a:rPr lang="es-EC" sz="700">
                          <a:effectLst/>
                        </a:rPr>
                        <a:t>Fecha3</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tc>
                <a:tc>
                  <a:txBody>
                    <a:bodyPr/>
                    <a:lstStyle/>
                    <a:p>
                      <a:pPr algn="ctr">
                        <a:lnSpc>
                          <a:spcPct val="115000"/>
                        </a:lnSpc>
                        <a:spcAft>
                          <a:spcPts val="800"/>
                        </a:spcAft>
                      </a:pPr>
                      <a:r>
                        <a:rPr lang="es-EC" sz="700">
                          <a:effectLst/>
                        </a:rPr>
                        <a:t>datetime</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tc>
                <a:tc>
                  <a:txBody>
                    <a:bodyPr/>
                    <a:lstStyle/>
                    <a:p>
                      <a:pPr algn="just">
                        <a:lnSpc>
                          <a:spcPct val="115000"/>
                        </a:lnSpc>
                        <a:spcAft>
                          <a:spcPts val="800"/>
                        </a:spcAft>
                      </a:pPr>
                      <a:r>
                        <a:rPr lang="es-EC" sz="700" dirty="0">
                          <a:effectLst/>
                        </a:rPr>
                        <a:t>Fecha y hora de la recepción del dato</a:t>
                      </a:r>
                      <a:endParaRPr lang="en-US" sz="700" dirty="0">
                        <a:effectLst/>
                        <a:latin typeface="Arial" panose="020B0604020202020204" pitchFamily="34" charset="0"/>
                        <a:ea typeface="Calibri" panose="020F0502020204030204" pitchFamily="34" charset="0"/>
                        <a:cs typeface="Times New Roman" panose="02020603050405020304" pitchFamily="18" charset="0"/>
                      </a:endParaRPr>
                    </a:p>
                  </a:txBody>
                  <a:tcPr marL="44905" marR="44905" marT="0" marB="0"/>
                </a:tc>
                <a:extLst>
                  <a:ext uri="{0D108BD9-81ED-4DB2-BD59-A6C34878D82A}">
                    <a16:rowId xmlns:a16="http://schemas.microsoft.com/office/drawing/2014/main" val="4232822733"/>
                  </a:ext>
                </a:extLst>
              </a:tr>
            </a:tbl>
          </a:graphicData>
        </a:graphic>
      </p:graphicFrame>
      <p:sp>
        <p:nvSpPr>
          <p:cNvPr id="12" name="CuadroTexto 11">
            <a:extLst>
              <a:ext uri="{FF2B5EF4-FFF2-40B4-BE49-F238E27FC236}">
                <a16:creationId xmlns:a16="http://schemas.microsoft.com/office/drawing/2014/main" id="{000BA418-D97F-61D5-2568-076AC7647EDC}"/>
              </a:ext>
            </a:extLst>
          </p:cNvPr>
          <p:cNvSpPr txBox="1"/>
          <p:nvPr/>
        </p:nvSpPr>
        <p:spPr>
          <a:xfrm>
            <a:off x="193306" y="552748"/>
            <a:ext cx="6306645" cy="461665"/>
          </a:xfrm>
          <a:prstGeom prst="rect">
            <a:avLst/>
          </a:prstGeom>
          <a:noFill/>
        </p:spPr>
        <p:txBody>
          <a:bodyPr wrap="square" rtlCol="0">
            <a:spAutoFit/>
          </a:bodyPr>
          <a:lstStyle/>
          <a:p>
            <a:r>
              <a:rPr lang="es-EC" sz="2400" b="1" dirty="0">
                <a:latin typeface="+mn-lt"/>
                <a:cs typeface="Times New Roman" panose="02020603050405020304" pitchFamily="18" charset="0"/>
              </a:rPr>
              <a:t>Base de Datos</a:t>
            </a:r>
          </a:p>
        </p:txBody>
      </p:sp>
    </p:spTree>
    <p:extLst>
      <p:ext uri="{BB962C8B-B14F-4D97-AF65-F5344CB8AC3E}">
        <p14:creationId xmlns:p14="http://schemas.microsoft.com/office/powerpoint/2010/main" val="3835779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2">
            <a:extLst>
              <a:ext uri="{FF2B5EF4-FFF2-40B4-BE49-F238E27FC236}">
                <a16:creationId xmlns:a16="http://schemas.microsoft.com/office/drawing/2014/main" id="{823111E4-DA60-47A7-9135-5A72565375D5}"/>
              </a:ext>
            </a:extLst>
          </p:cNvPr>
          <p:cNvSpPr>
            <a:spLocks noGrp="1"/>
          </p:cNvSpPr>
          <p:nvPr>
            <p:ph type="title"/>
          </p:nvPr>
        </p:nvSpPr>
        <p:spPr>
          <a:xfrm>
            <a:off x="747534" y="12746"/>
            <a:ext cx="8229600" cy="487738"/>
          </a:xfrm>
        </p:spPr>
        <p:txBody>
          <a:bodyPr/>
          <a:lstStyle/>
          <a:p>
            <a:r>
              <a:rPr lang="es-EC" i="0" dirty="0">
                <a:solidFill>
                  <a:schemeClr val="tx1"/>
                </a:solidFill>
              </a:rPr>
              <a:t>Diseño e Implementación</a:t>
            </a:r>
          </a:p>
        </p:txBody>
      </p:sp>
      <p:sp>
        <p:nvSpPr>
          <p:cNvPr id="3" name="CuadroTexto 2">
            <a:extLst>
              <a:ext uri="{FF2B5EF4-FFF2-40B4-BE49-F238E27FC236}">
                <a16:creationId xmlns:a16="http://schemas.microsoft.com/office/drawing/2014/main" id="{5E6E33CB-1FB1-4D61-AC04-E1F51C763D9B}"/>
              </a:ext>
            </a:extLst>
          </p:cNvPr>
          <p:cNvSpPr txBox="1"/>
          <p:nvPr/>
        </p:nvSpPr>
        <p:spPr>
          <a:xfrm>
            <a:off x="227287" y="675903"/>
            <a:ext cx="6306645" cy="461665"/>
          </a:xfrm>
          <a:prstGeom prst="rect">
            <a:avLst/>
          </a:prstGeom>
          <a:noFill/>
        </p:spPr>
        <p:txBody>
          <a:bodyPr wrap="square" rtlCol="0">
            <a:spAutoFit/>
          </a:bodyPr>
          <a:lstStyle/>
          <a:p>
            <a:r>
              <a:rPr lang="es-EC" sz="2400" b="1" dirty="0" err="1">
                <a:latin typeface="+mn-lt"/>
                <a:cs typeface="Times New Roman" panose="02020603050405020304" pitchFamily="18" charset="0"/>
              </a:rPr>
              <a:t>Dashboard</a:t>
            </a:r>
            <a:r>
              <a:rPr lang="es-EC" sz="2400" b="1" dirty="0">
                <a:latin typeface="+mn-lt"/>
                <a:cs typeface="Times New Roman" panose="02020603050405020304" pitchFamily="18" charset="0"/>
              </a:rPr>
              <a:t> para la visualización</a:t>
            </a:r>
          </a:p>
        </p:txBody>
      </p:sp>
      <p:pic>
        <p:nvPicPr>
          <p:cNvPr id="2" name="Imagen 1" descr="Interfaz de usuario gráfica, Aplicación&#10;&#10;Descripción generada automáticamente">
            <a:extLst>
              <a:ext uri="{FF2B5EF4-FFF2-40B4-BE49-F238E27FC236}">
                <a16:creationId xmlns:a16="http://schemas.microsoft.com/office/drawing/2014/main" id="{5D93EB95-E06C-5EBC-42E8-6514C2CF68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248" y="1199418"/>
            <a:ext cx="7835503" cy="4459163"/>
          </a:xfrm>
          <a:prstGeom prst="rect">
            <a:avLst/>
          </a:prstGeom>
        </p:spPr>
      </p:pic>
    </p:spTree>
    <p:extLst>
      <p:ext uri="{BB962C8B-B14F-4D97-AF65-F5344CB8AC3E}">
        <p14:creationId xmlns:p14="http://schemas.microsoft.com/office/powerpoint/2010/main" val="2534142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2">
            <a:extLst>
              <a:ext uri="{FF2B5EF4-FFF2-40B4-BE49-F238E27FC236}">
                <a16:creationId xmlns:a16="http://schemas.microsoft.com/office/drawing/2014/main" id="{823111E4-DA60-47A7-9135-5A72565375D5}"/>
              </a:ext>
            </a:extLst>
          </p:cNvPr>
          <p:cNvSpPr>
            <a:spLocks noGrp="1"/>
          </p:cNvSpPr>
          <p:nvPr>
            <p:ph type="title"/>
          </p:nvPr>
        </p:nvSpPr>
        <p:spPr>
          <a:xfrm>
            <a:off x="747534" y="12746"/>
            <a:ext cx="8229600" cy="487738"/>
          </a:xfrm>
        </p:spPr>
        <p:txBody>
          <a:bodyPr/>
          <a:lstStyle/>
          <a:p>
            <a:r>
              <a:rPr lang="es-EC" i="0" dirty="0">
                <a:solidFill>
                  <a:schemeClr val="tx1"/>
                </a:solidFill>
              </a:rPr>
              <a:t>Diseño e Implementación</a:t>
            </a:r>
          </a:p>
        </p:txBody>
      </p:sp>
      <p:sp>
        <p:nvSpPr>
          <p:cNvPr id="4" name="CuadroTexto 2">
            <a:extLst>
              <a:ext uri="{FF2B5EF4-FFF2-40B4-BE49-F238E27FC236}">
                <a16:creationId xmlns:a16="http://schemas.microsoft.com/office/drawing/2014/main" id="{23C00FBB-6C7E-418D-95D4-A64EFC641B0E}"/>
              </a:ext>
            </a:extLst>
          </p:cNvPr>
          <p:cNvSpPr txBox="1"/>
          <p:nvPr/>
        </p:nvSpPr>
        <p:spPr>
          <a:xfrm>
            <a:off x="227287" y="675903"/>
            <a:ext cx="6306645" cy="461665"/>
          </a:xfrm>
          <a:prstGeom prst="rect">
            <a:avLst/>
          </a:prstGeom>
          <a:noFill/>
        </p:spPr>
        <p:txBody>
          <a:bodyPr wrap="square" rtlCol="0">
            <a:spAutoFit/>
          </a:bodyPr>
          <a:lstStyle/>
          <a:p>
            <a:r>
              <a:rPr lang="es-EC" sz="2400" b="1" dirty="0" err="1">
                <a:latin typeface="+mn-lt"/>
                <a:cs typeface="Times New Roman" panose="02020603050405020304" pitchFamily="18" charset="0"/>
              </a:rPr>
              <a:t>Dashboard</a:t>
            </a:r>
            <a:r>
              <a:rPr lang="es-EC" sz="2400" b="1" dirty="0">
                <a:latin typeface="+mn-lt"/>
                <a:cs typeface="Times New Roman" panose="02020603050405020304" pitchFamily="18" charset="0"/>
              </a:rPr>
              <a:t> para la visualización</a:t>
            </a:r>
          </a:p>
        </p:txBody>
      </p:sp>
      <p:pic>
        <p:nvPicPr>
          <p:cNvPr id="2" name="Imagen 1" descr="Interfaz de usuario gráfica, Aplicación&#10;&#10;Descripción generada automáticamente">
            <a:extLst>
              <a:ext uri="{FF2B5EF4-FFF2-40B4-BE49-F238E27FC236}">
                <a16:creationId xmlns:a16="http://schemas.microsoft.com/office/drawing/2014/main" id="{F21D48CC-1EAD-441E-2068-6F2827443E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409" y="1137568"/>
            <a:ext cx="7981428" cy="4420270"/>
          </a:xfrm>
          <a:prstGeom prst="rect">
            <a:avLst/>
          </a:prstGeom>
        </p:spPr>
      </p:pic>
    </p:spTree>
    <p:extLst>
      <p:ext uri="{BB962C8B-B14F-4D97-AF65-F5344CB8AC3E}">
        <p14:creationId xmlns:p14="http://schemas.microsoft.com/office/powerpoint/2010/main" val="3689574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2">
            <a:extLst>
              <a:ext uri="{FF2B5EF4-FFF2-40B4-BE49-F238E27FC236}">
                <a16:creationId xmlns:a16="http://schemas.microsoft.com/office/drawing/2014/main" id="{823111E4-DA60-47A7-9135-5A72565375D5}"/>
              </a:ext>
            </a:extLst>
          </p:cNvPr>
          <p:cNvSpPr>
            <a:spLocks noGrp="1"/>
          </p:cNvSpPr>
          <p:nvPr>
            <p:ph type="title"/>
          </p:nvPr>
        </p:nvSpPr>
        <p:spPr>
          <a:xfrm>
            <a:off x="747534" y="12746"/>
            <a:ext cx="8229600" cy="487738"/>
          </a:xfrm>
        </p:spPr>
        <p:txBody>
          <a:bodyPr/>
          <a:lstStyle/>
          <a:p>
            <a:r>
              <a:rPr lang="es-EC" i="0" dirty="0">
                <a:solidFill>
                  <a:schemeClr val="tx1"/>
                </a:solidFill>
              </a:rPr>
              <a:t>Diseño e Implementación</a:t>
            </a:r>
          </a:p>
        </p:txBody>
      </p:sp>
      <p:sp>
        <p:nvSpPr>
          <p:cNvPr id="3" name="CuadroTexto 2">
            <a:extLst>
              <a:ext uri="{FF2B5EF4-FFF2-40B4-BE49-F238E27FC236}">
                <a16:creationId xmlns:a16="http://schemas.microsoft.com/office/drawing/2014/main" id="{196BBE71-D457-4C4F-855C-278262B8C29A}"/>
              </a:ext>
            </a:extLst>
          </p:cNvPr>
          <p:cNvSpPr txBox="1"/>
          <p:nvPr/>
        </p:nvSpPr>
        <p:spPr>
          <a:xfrm>
            <a:off x="227287" y="675903"/>
            <a:ext cx="6306645" cy="461665"/>
          </a:xfrm>
          <a:prstGeom prst="rect">
            <a:avLst/>
          </a:prstGeom>
          <a:noFill/>
        </p:spPr>
        <p:txBody>
          <a:bodyPr wrap="square" rtlCol="0">
            <a:spAutoFit/>
          </a:bodyPr>
          <a:lstStyle/>
          <a:p>
            <a:r>
              <a:rPr lang="es-EC" sz="2400" b="1" dirty="0">
                <a:latin typeface="+mn-lt"/>
                <a:cs typeface="Times New Roman" panose="02020603050405020304" pitchFamily="18" charset="0"/>
              </a:rPr>
              <a:t>Aplicación Móvil</a:t>
            </a:r>
          </a:p>
        </p:txBody>
      </p:sp>
      <p:pic>
        <p:nvPicPr>
          <p:cNvPr id="2" name="Imagen 1">
            <a:extLst>
              <a:ext uri="{FF2B5EF4-FFF2-40B4-BE49-F238E27FC236}">
                <a16:creationId xmlns:a16="http://schemas.microsoft.com/office/drawing/2014/main" id="{D18CD8A5-00B8-AA6B-6BC7-0C47B9A328D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481"/>
          <a:stretch/>
        </p:blipFill>
        <p:spPr bwMode="auto">
          <a:xfrm>
            <a:off x="884512" y="1302436"/>
            <a:ext cx="3015976" cy="4458824"/>
          </a:xfrm>
          <a:prstGeom prst="rect">
            <a:avLst/>
          </a:prstGeom>
          <a:ln>
            <a:noFill/>
          </a:ln>
          <a:extLst>
            <a:ext uri="{53640926-AAD7-44D8-BBD7-CCE9431645EC}">
              <a14:shadowObscured xmlns:a14="http://schemas.microsoft.com/office/drawing/2010/main"/>
            </a:ext>
          </a:extLst>
        </p:spPr>
      </p:pic>
      <p:pic>
        <p:nvPicPr>
          <p:cNvPr id="5" name="Imagen 4" descr="Mapa&#10;&#10;Descripción generada automáticamente">
            <a:extLst>
              <a:ext uri="{FF2B5EF4-FFF2-40B4-BE49-F238E27FC236}">
                <a16:creationId xmlns:a16="http://schemas.microsoft.com/office/drawing/2014/main" id="{62C4B212-BBF7-7C06-2F09-6F5AC4B6DA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551"/>
          <a:stretch/>
        </p:blipFill>
        <p:spPr bwMode="auto">
          <a:xfrm>
            <a:off x="4666934" y="1312987"/>
            <a:ext cx="3181985" cy="44316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13683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
            <a:extLst>
              <a:ext uri="{FF2B5EF4-FFF2-40B4-BE49-F238E27FC236}">
                <a16:creationId xmlns:a16="http://schemas.microsoft.com/office/drawing/2014/main" id="{637BE65C-F394-407E-A893-AD89C93A3F68}"/>
              </a:ext>
            </a:extLst>
          </p:cNvPr>
          <p:cNvSpPr txBox="1"/>
          <p:nvPr/>
        </p:nvSpPr>
        <p:spPr>
          <a:xfrm>
            <a:off x="1678195" y="1701798"/>
            <a:ext cx="6511605" cy="461665"/>
          </a:xfrm>
          <a:prstGeom prst="rect">
            <a:avLst/>
          </a:prstGeom>
          <a:solidFill>
            <a:schemeClr val="accent3">
              <a:lumMod val="95000"/>
            </a:schemeClr>
          </a:solidFill>
        </p:spPr>
        <p:txBody>
          <a:bodyPr wrap="square" rtlCol="0">
            <a:spAutoFit/>
          </a:bodyPr>
          <a:lstStyle>
            <a:defPPr>
              <a:defRPr lang="es-ES"/>
            </a:defPPr>
            <a:lvl1pPr>
              <a:defRPr sz="1600" b="1">
                <a:solidFill>
                  <a:srgbClr val="006600"/>
                </a:solidFill>
                <a:latin typeface="+mj-lt"/>
                <a:ea typeface="Microsoft YaHei UI" panose="020B0503020204020204" pitchFamily="34" charset="-122"/>
                <a:cs typeface="Times New Roman" panose="02020603050405020304" pitchFamily="18" charset="0"/>
              </a:defRPr>
            </a:lvl1pPr>
          </a:lstStyle>
          <a:p>
            <a:r>
              <a:rPr lang="es-ES" sz="2400" dirty="0"/>
              <a:t>01. Introducción </a:t>
            </a:r>
            <a:endParaRPr lang="es-EC" sz="2400" dirty="0"/>
          </a:p>
        </p:txBody>
      </p:sp>
      <p:sp>
        <p:nvSpPr>
          <p:cNvPr id="17" name="CuadroTexto 5">
            <a:extLst>
              <a:ext uri="{FF2B5EF4-FFF2-40B4-BE49-F238E27FC236}">
                <a16:creationId xmlns:a16="http://schemas.microsoft.com/office/drawing/2014/main" id="{6A0D8E81-CFFC-43B0-9E8A-4F4132434C0D}"/>
              </a:ext>
            </a:extLst>
          </p:cNvPr>
          <p:cNvSpPr txBox="1"/>
          <p:nvPr/>
        </p:nvSpPr>
        <p:spPr>
          <a:xfrm>
            <a:off x="1668602" y="2359740"/>
            <a:ext cx="6511606" cy="461665"/>
          </a:xfrm>
          <a:prstGeom prst="rect">
            <a:avLst/>
          </a:prstGeom>
          <a:solidFill>
            <a:schemeClr val="accent3">
              <a:lumMod val="95000"/>
            </a:schemeClr>
          </a:solidFill>
        </p:spPr>
        <p:txBody>
          <a:bodyPr wrap="square" rtlCol="0">
            <a:spAutoFit/>
          </a:bodyPr>
          <a:lstStyle>
            <a:defPPr>
              <a:defRPr lang="es-ES"/>
            </a:defPPr>
            <a:lvl1pPr>
              <a:defRPr sz="1600" b="1">
                <a:solidFill>
                  <a:schemeClr val="bg2">
                    <a:lumMod val="40000"/>
                    <a:lumOff val="60000"/>
                  </a:schemeClr>
                </a:solidFill>
                <a:latin typeface="+mj-lt"/>
                <a:ea typeface="Microsoft YaHei UI" panose="020B0503020204020204" pitchFamily="34" charset="-122"/>
                <a:cs typeface="Times New Roman" panose="02020603050405020304" pitchFamily="18" charset="0"/>
              </a:defRPr>
            </a:lvl1pPr>
          </a:lstStyle>
          <a:p>
            <a:r>
              <a:rPr lang="es-ES" sz="2400" dirty="0">
                <a:solidFill>
                  <a:schemeClr val="bg1">
                    <a:lumMod val="50000"/>
                  </a:schemeClr>
                </a:solidFill>
              </a:rPr>
              <a:t>02. Materiales de la Red de Sensores </a:t>
            </a:r>
          </a:p>
        </p:txBody>
      </p:sp>
      <p:sp>
        <p:nvSpPr>
          <p:cNvPr id="18" name="CuadroTexto 8">
            <a:extLst>
              <a:ext uri="{FF2B5EF4-FFF2-40B4-BE49-F238E27FC236}">
                <a16:creationId xmlns:a16="http://schemas.microsoft.com/office/drawing/2014/main" id="{4EF43B07-C1EA-4342-B59D-B6F513B3FEDE}"/>
              </a:ext>
            </a:extLst>
          </p:cNvPr>
          <p:cNvSpPr txBox="1"/>
          <p:nvPr/>
        </p:nvSpPr>
        <p:spPr>
          <a:xfrm>
            <a:off x="1659010" y="3017683"/>
            <a:ext cx="6530790" cy="461665"/>
          </a:xfrm>
          <a:prstGeom prst="rect">
            <a:avLst/>
          </a:prstGeom>
          <a:solidFill>
            <a:schemeClr val="accent3">
              <a:lumMod val="95000"/>
            </a:schemeClr>
          </a:solidFill>
        </p:spPr>
        <p:txBody>
          <a:bodyPr wrap="square" rtlCol="0">
            <a:spAutoFit/>
          </a:bodyPr>
          <a:lstStyle>
            <a:defPPr>
              <a:defRPr lang="es-ES"/>
            </a:defPPr>
            <a:lvl1pPr>
              <a:defRPr sz="1600" b="1">
                <a:solidFill>
                  <a:schemeClr val="bg2">
                    <a:lumMod val="40000"/>
                    <a:lumOff val="60000"/>
                  </a:schemeClr>
                </a:solidFill>
                <a:latin typeface="+mj-lt"/>
                <a:ea typeface="Microsoft YaHei UI" panose="020B0503020204020204" pitchFamily="34" charset="-122"/>
                <a:cs typeface="Times New Roman" panose="02020603050405020304" pitchFamily="18" charset="0"/>
              </a:defRPr>
            </a:lvl1pPr>
          </a:lstStyle>
          <a:p>
            <a:r>
              <a:rPr lang="es-ES" sz="2400" dirty="0">
                <a:solidFill>
                  <a:schemeClr val="bg1">
                    <a:lumMod val="50000"/>
                  </a:schemeClr>
                </a:solidFill>
              </a:rPr>
              <a:t>03. Diseño e Implementación</a:t>
            </a:r>
          </a:p>
        </p:txBody>
      </p:sp>
      <p:sp>
        <p:nvSpPr>
          <p:cNvPr id="19" name="CuadroTexto 9">
            <a:extLst>
              <a:ext uri="{FF2B5EF4-FFF2-40B4-BE49-F238E27FC236}">
                <a16:creationId xmlns:a16="http://schemas.microsoft.com/office/drawing/2014/main" id="{964FA75F-5EAB-4854-A3D0-256BBE0A8F04}"/>
              </a:ext>
            </a:extLst>
          </p:cNvPr>
          <p:cNvSpPr txBox="1"/>
          <p:nvPr/>
        </p:nvSpPr>
        <p:spPr>
          <a:xfrm>
            <a:off x="1672869" y="4385046"/>
            <a:ext cx="6530790" cy="461665"/>
          </a:xfrm>
          <a:prstGeom prst="rect">
            <a:avLst/>
          </a:prstGeom>
          <a:solidFill>
            <a:schemeClr val="accent3">
              <a:lumMod val="95000"/>
            </a:schemeClr>
          </a:solidFill>
        </p:spPr>
        <p:txBody>
          <a:bodyPr wrap="square" rtlCol="0">
            <a:spAutoFit/>
          </a:bodyPr>
          <a:lstStyle>
            <a:defPPr>
              <a:defRPr lang="es-ES"/>
            </a:defPPr>
            <a:lvl1pPr>
              <a:defRPr sz="1600" b="1">
                <a:solidFill>
                  <a:schemeClr val="bg2">
                    <a:lumMod val="40000"/>
                    <a:lumOff val="60000"/>
                  </a:schemeClr>
                </a:solidFill>
                <a:latin typeface="+mj-lt"/>
                <a:ea typeface="Microsoft YaHei UI" panose="020B0503020204020204" pitchFamily="34" charset="-122"/>
                <a:cs typeface="Times New Roman" panose="02020603050405020304" pitchFamily="18" charset="0"/>
              </a:defRPr>
            </a:lvl1pPr>
          </a:lstStyle>
          <a:p>
            <a:r>
              <a:rPr lang="es-ES" sz="2400" dirty="0">
                <a:solidFill>
                  <a:schemeClr val="bg1">
                    <a:lumMod val="50000"/>
                  </a:schemeClr>
                </a:solidFill>
              </a:rPr>
              <a:t>05. Conclusiones y Recomendaciones</a:t>
            </a:r>
          </a:p>
        </p:txBody>
      </p:sp>
      <p:sp>
        <p:nvSpPr>
          <p:cNvPr id="24" name="CuadroTexto 14">
            <a:extLst>
              <a:ext uri="{FF2B5EF4-FFF2-40B4-BE49-F238E27FC236}">
                <a16:creationId xmlns:a16="http://schemas.microsoft.com/office/drawing/2014/main" id="{7C8BABF5-5F86-4119-B0B3-4C2B7C0C87E5}"/>
              </a:ext>
            </a:extLst>
          </p:cNvPr>
          <p:cNvSpPr txBox="1"/>
          <p:nvPr/>
        </p:nvSpPr>
        <p:spPr>
          <a:xfrm>
            <a:off x="1678195" y="3709149"/>
            <a:ext cx="6530790" cy="461665"/>
          </a:xfrm>
          <a:prstGeom prst="rect">
            <a:avLst/>
          </a:prstGeom>
          <a:solidFill>
            <a:schemeClr val="accent3">
              <a:lumMod val="95000"/>
            </a:schemeClr>
          </a:solidFill>
        </p:spPr>
        <p:txBody>
          <a:bodyPr wrap="square" rtlCol="0">
            <a:spAutoFit/>
          </a:bodyPr>
          <a:lstStyle>
            <a:defPPr>
              <a:defRPr lang="es-ES"/>
            </a:defPPr>
            <a:lvl1pPr>
              <a:defRPr sz="1600" b="1">
                <a:solidFill>
                  <a:schemeClr val="bg2">
                    <a:lumMod val="40000"/>
                    <a:lumOff val="60000"/>
                  </a:schemeClr>
                </a:solidFill>
                <a:latin typeface="+mj-lt"/>
                <a:ea typeface="Microsoft YaHei UI" panose="020B0503020204020204" pitchFamily="34" charset="-122"/>
                <a:cs typeface="Times New Roman" panose="02020603050405020304" pitchFamily="18" charset="0"/>
              </a:defRPr>
            </a:lvl1pPr>
          </a:lstStyle>
          <a:p>
            <a:r>
              <a:rPr lang="es-ES" sz="2400" dirty="0">
                <a:solidFill>
                  <a:schemeClr val="bg1">
                    <a:lumMod val="50000"/>
                  </a:schemeClr>
                </a:solidFill>
              </a:rPr>
              <a:t>04. Resultados</a:t>
            </a:r>
          </a:p>
        </p:txBody>
      </p:sp>
      <p:pic>
        <p:nvPicPr>
          <p:cNvPr id="30" name="Picture 2" descr="Logotipo de Google hangouts, iconos de computadora de viñetas flecha,  balas, ángulo, triángulo, logo png | Klipartz">
            <a:extLst>
              <a:ext uri="{FF2B5EF4-FFF2-40B4-BE49-F238E27FC236}">
                <a16:creationId xmlns:a16="http://schemas.microsoft.com/office/drawing/2014/main" id="{6620B4B6-ED45-4A63-87E3-409F4EF941EE}"/>
              </a:ext>
            </a:extLst>
          </p:cNvPr>
          <p:cNvPicPr>
            <a:picLocks noChangeAspect="1" noChangeArrowheads="1"/>
          </p:cNvPicPr>
          <p:nvPr/>
        </p:nvPicPr>
        <p:blipFill>
          <a:blip r:embed="rId3" cstate="print">
            <a:duotone>
              <a:prstClr val="black"/>
              <a:srgbClr val="FF0000">
                <a:tint val="45000"/>
                <a:satMod val="400000"/>
              </a:srgbClr>
            </a:duotone>
            <a:extLst>
              <a:ext uri="{BEBA8EAE-BF5A-486C-A8C5-ECC9F3942E4B}">
                <a14:imgProps xmlns:a14="http://schemas.microsoft.com/office/drawing/2010/main">
                  <a14:imgLayer r:embed="rId4">
                    <a14:imgEffect>
                      <a14:backgroundRemoval t="0" b="100000" l="10000" r="900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40341" y="1757218"/>
            <a:ext cx="617128" cy="35502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Logotipo de Google hangouts, iconos de computadora de viñetas flecha,  balas, ángulo, triángulo, logo png | Klipartz">
            <a:extLst>
              <a:ext uri="{FF2B5EF4-FFF2-40B4-BE49-F238E27FC236}">
                <a16:creationId xmlns:a16="http://schemas.microsoft.com/office/drawing/2014/main" id="{295AC64C-1DC6-4CA1-8EA2-ECC74EFCD4A7}"/>
              </a:ext>
            </a:extLst>
          </p:cNvPr>
          <p:cNvPicPr>
            <a:picLocks noChangeAspect="1" noChangeArrowheads="1"/>
          </p:cNvPicPr>
          <p:nvPr/>
        </p:nvPicPr>
        <p:blipFill>
          <a:blip r:embed="rId5" cstate="print">
            <a:duotone>
              <a:prstClr val="black"/>
              <a:srgbClr val="FF0000">
                <a:tint val="45000"/>
                <a:satMod val="400000"/>
              </a:srgbClr>
            </a:duotone>
            <a:extLst>
              <a:ext uri="{BEBA8EAE-BF5A-486C-A8C5-ECC9F3942E4B}">
                <a14:imgProps xmlns:a14="http://schemas.microsoft.com/office/drawing/2010/main">
                  <a14:imgLayer r:embed="rId6">
                    <a14:imgEffect>
                      <a14:backgroundRemoval t="0" b="100000" l="10000" r="900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40341" y="3087361"/>
            <a:ext cx="617128" cy="35502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Logotipo de Google hangouts, iconos de computadora de viñetas flecha,  balas, ángulo, triángulo, logo png | Klipartz">
            <a:extLst>
              <a:ext uri="{FF2B5EF4-FFF2-40B4-BE49-F238E27FC236}">
                <a16:creationId xmlns:a16="http://schemas.microsoft.com/office/drawing/2014/main" id="{5BE58005-52DE-449F-ABEE-25145D944DF3}"/>
              </a:ext>
            </a:extLst>
          </p:cNvPr>
          <p:cNvPicPr>
            <a:picLocks noChangeAspect="1" noChangeArrowheads="1"/>
          </p:cNvPicPr>
          <p:nvPr/>
        </p:nvPicPr>
        <p:blipFill>
          <a:blip r:embed="rId5" cstate="print">
            <a:duotone>
              <a:prstClr val="black"/>
              <a:srgbClr val="FF0000">
                <a:tint val="45000"/>
                <a:satMod val="400000"/>
              </a:srgbClr>
            </a:duotone>
            <a:extLst>
              <a:ext uri="{BEBA8EAE-BF5A-486C-A8C5-ECC9F3942E4B}">
                <a14:imgProps xmlns:a14="http://schemas.microsoft.com/office/drawing/2010/main">
                  <a14:imgLayer r:embed="rId6">
                    <a14:imgEffect>
                      <a14:backgroundRemoval t="0" b="100000" l="10000" r="900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40341" y="2419761"/>
            <a:ext cx="617128" cy="35502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Logotipo de Google hangouts, iconos de computadora de viñetas flecha,  balas, ángulo, triángulo, logo png | Klipartz">
            <a:extLst>
              <a:ext uri="{FF2B5EF4-FFF2-40B4-BE49-F238E27FC236}">
                <a16:creationId xmlns:a16="http://schemas.microsoft.com/office/drawing/2014/main" id="{576A9E3A-F6CF-44D4-80C9-5375B34091C7}"/>
              </a:ext>
            </a:extLst>
          </p:cNvPr>
          <p:cNvPicPr>
            <a:picLocks noChangeAspect="1" noChangeArrowheads="1"/>
          </p:cNvPicPr>
          <p:nvPr/>
        </p:nvPicPr>
        <p:blipFill>
          <a:blip r:embed="rId5" cstate="print">
            <a:duotone>
              <a:prstClr val="black"/>
              <a:srgbClr val="FF0000">
                <a:tint val="45000"/>
                <a:satMod val="400000"/>
              </a:srgbClr>
            </a:duotone>
            <a:extLst>
              <a:ext uri="{BEBA8EAE-BF5A-486C-A8C5-ECC9F3942E4B}">
                <a14:imgProps xmlns:a14="http://schemas.microsoft.com/office/drawing/2010/main">
                  <a14:imgLayer r:embed="rId6">
                    <a14:imgEffect>
                      <a14:backgroundRemoval t="0" b="100000" l="10000" r="900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40341" y="4480325"/>
            <a:ext cx="617128" cy="35502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Logotipo de Google hangouts, iconos de computadora de viñetas flecha,  balas, ángulo, triángulo, logo png | Klipartz">
            <a:extLst>
              <a:ext uri="{FF2B5EF4-FFF2-40B4-BE49-F238E27FC236}">
                <a16:creationId xmlns:a16="http://schemas.microsoft.com/office/drawing/2014/main" id="{5B2558A3-64BD-4A7F-97E4-FF218B15AE17}"/>
              </a:ext>
            </a:extLst>
          </p:cNvPr>
          <p:cNvPicPr>
            <a:picLocks noChangeAspect="1" noChangeArrowheads="1"/>
          </p:cNvPicPr>
          <p:nvPr/>
        </p:nvPicPr>
        <p:blipFill>
          <a:blip r:embed="rId5" cstate="print">
            <a:duotone>
              <a:prstClr val="black"/>
              <a:srgbClr val="FF0000">
                <a:tint val="45000"/>
                <a:satMod val="400000"/>
              </a:srgbClr>
            </a:duotone>
            <a:extLst>
              <a:ext uri="{BEBA8EAE-BF5A-486C-A8C5-ECC9F3942E4B}">
                <a14:imgProps xmlns:a14="http://schemas.microsoft.com/office/drawing/2010/main">
                  <a14:imgLayer r:embed="rId6">
                    <a14:imgEffect>
                      <a14:backgroundRemoval t="0" b="100000" l="10000" r="900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40341" y="3783843"/>
            <a:ext cx="617128" cy="355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339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2">
            <a:extLst>
              <a:ext uri="{FF2B5EF4-FFF2-40B4-BE49-F238E27FC236}">
                <a16:creationId xmlns:a16="http://schemas.microsoft.com/office/drawing/2014/main" id="{823111E4-DA60-47A7-9135-5A72565375D5}"/>
              </a:ext>
            </a:extLst>
          </p:cNvPr>
          <p:cNvSpPr>
            <a:spLocks noGrp="1"/>
          </p:cNvSpPr>
          <p:nvPr>
            <p:ph type="title"/>
          </p:nvPr>
        </p:nvSpPr>
        <p:spPr>
          <a:xfrm>
            <a:off x="747534" y="12746"/>
            <a:ext cx="8229600" cy="487738"/>
          </a:xfrm>
        </p:spPr>
        <p:txBody>
          <a:bodyPr/>
          <a:lstStyle/>
          <a:p>
            <a:r>
              <a:rPr lang="es-EC" i="0" dirty="0">
                <a:solidFill>
                  <a:schemeClr val="tx1"/>
                </a:solidFill>
              </a:rPr>
              <a:t>Diseño e Implementación</a:t>
            </a:r>
          </a:p>
        </p:txBody>
      </p:sp>
      <p:sp>
        <p:nvSpPr>
          <p:cNvPr id="4" name="CuadroTexto 2">
            <a:extLst>
              <a:ext uri="{FF2B5EF4-FFF2-40B4-BE49-F238E27FC236}">
                <a16:creationId xmlns:a16="http://schemas.microsoft.com/office/drawing/2014/main" id="{8303F198-A62D-4596-B1C2-B5D3CC60E4A3}"/>
              </a:ext>
            </a:extLst>
          </p:cNvPr>
          <p:cNvSpPr txBox="1"/>
          <p:nvPr/>
        </p:nvSpPr>
        <p:spPr>
          <a:xfrm>
            <a:off x="227287" y="675903"/>
            <a:ext cx="6306645" cy="830997"/>
          </a:xfrm>
          <a:prstGeom prst="rect">
            <a:avLst/>
          </a:prstGeom>
          <a:noFill/>
        </p:spPr>
        <p:txBody>
          <a:bodyPr wrap="square" rtlCol="0">
            <a:spAutoFit/>
          </a:bodyPr>
          <a:lstStyle/>
          <a:p>
            <a:r>
              <a:rPr lang="es-EC" sz="2400" b="1" dirty="0">
                <a:latin typeface="+mn-lt"/>
                <a:cs typeface="Times New Roman" panose="02020603050405020304" pitchFamily="18" charset="0"/>
              </a:rPr>
              <a:t>Aplicación Móvil </a:t>
            </a:r>
          </a:p>
          <a:p>
            <a:r>
              <a:rPr lang="es-EC" sz="2400" b="1" dirty="0">
                <a:latin typeface="+mn-lt"/>
                <a:cs typeface="Times New Roman" panose="02020603050405020304" pitchFamily="18" charset="0"/>
              </a:rPr>
              <a:t>Nodo 1</a:t>
            </a:r>
          </a:p>
        </p:txBody>
      </p:sp>
      <p:pic>
        <p:nvPicPr>
          <p:cNvPr id="2" name="Imagen 1">
            <a:extLst>
              <a:ext uri="{FF2B5EF4-FFF2-40B4-BE49-F238E27FC236}">
                <a16:creationId xmlns:a16="http://schemas.microsoft.com/office/drawing/2014/main" id="{C87472D0-8D7D-C127-E51C-4AFB464E7EC3}"/>
              </a:ext>
            </a:extLst>
          </p:cNvPr>
          <p:cNvPicPr>
            <a:picLocks noChangeAspect="1"/>
          </p:cNvPicPr>
          <p:nvPr/>
        </p:nvPicPr>
        <p:blipFill>
          <a:blip r:embed="rId2"/>
          <a:stretch>
            <a:fillRect/>
          </a:stretch>
        </p:blipFill>
        <p:spPr>
          <a:xfrm>
            <a:off x="747535" y="1538287"/>
            <a:ext cx="7753528" cy="4182128"/>
          </a:xfrm>
          <a:prstGeom prst="rect">
            <a:avLst/>
          </a:prstGeom>
        </p:spPr>
      </p:pic>
    </p:spTree>
    <p:extLst>
      <p:ext uri="{BB962C8B-B14F-4D97-AF65-F5344CB8AC3E}">
        <p14:creationId xmlns:p14="http://schemas.microsoft.com/office/powerpoint/2010/main" val="2298990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2">
            <a:extLst>
              <a:ext uri="{FF2B5EF4-FFF2-40B4-BE49-F238E27FC236}">
                <a16:creationId xmlns:a16="http://schemas.microsoft.com/office/drawing/2014/main" id="{823111E4-DA60-47A7-9135-5A72565375D5}"/>
              </a:ext>
            </a:extLst>
          </p:cNvPr>
          <p:cNvSpPr>
            <a:spLocks noGrp="1"/>
          </p:cNvSpPr>
          <p:nvPr>
            <p:ph type="title"/>
          </p:nvPr>
        </p:nvSpPr>
        <p:spPr>
          <a:xfrm>
            <a:off x="747534" y="12746"/>
            <a:ext cx="8229600" cy="487738"/>
          </a:xfrm>
        </p:spPr>
        <p:txBody>
          <a:bodyPr/>
          <a:lstStyle/>
          <a:p>
            <a:r>
              <a:rPr lang="es-EC" i="0" dirty="0">
                <a:solidFill>
                  <a:schemeClr val="tx1"/>
                </a:solidFill>
              </a:rPr>
              <a:t>Diseño e Implementación</a:t>
            </a:r>
          </a:p>
        </p:txBody>
      </p:sp>
      <p:sp>
        <p:nvSpPr>
          <p:cNvPr id="4" name="CuadroTexto 2">
            <a:extLst>
              <a:ext uri="{FF2B5EF4-FFF2-40B4-BE49-F238E27FC236}">
                <a16:creationId xmlns:a16="http://schemas.microsoft.com/office/drawing/2014/main" id="{8303F198-A62D-4596-B1C2-B5D3CC60E4A3}"/>
              </a:ext>
            </a:extLst>
          </p:cNvPr>
          <p:cNvSpPr txBox="1"/>
          <p:nvPr/>
        </p:nvSpPr>
        <p:spPr>
          <a:xfrm>
            <a:off x="227287" y="675903"/>
            <a:ext cx="6306645" cy="830997"/>
          </a:xfrm>
          <a:prstGeom prst="rect">
            <a:avLst/>
          </a:prstGeom>
          <a:noFill/>
        </p:spPr>
        <p:txBody>
          <a:bodyPr wrap="square" rtlCol="0">
            <a:spAutoFit/>
          </a:bodyPr>
          <a:lstStyle/>
          <a:p>
            <a:r>
              <a:rPr lang="es-EC" sz="2400" b="1" dirty="0">
                <a:latin typeface="+mn-lt"/>
                <a:cs typeface="Times New Roman" panose="02020603050405020304" pitchFamily="18" charset="0"/>
              </a:rPr>
              <a:t>Aplicación Móvil</a:t>
            </a:r>
          </a:p>
          <a:p>
            <a:r>
              <a:rPr lang="es-EC" sz="2400" b="1" dirty="0">
                <a:latin typeface="+mn-lt"/>
                <a:cs typeface="Times New Roman" panose="02020603050405020304" pitchFamily="18" charset="0"/>
              </a:rPr>
              <a:t>Nodo 2</a:t>
            </a:r>
          </a:p>
        </p:txBody>
      </p:sp>
      <p:pic>
        <p:nvPicPr>
          <p:cNvPr id="3" name="Imagen 2">
            <a:extLst>
              <a:ext uri="{FF2B5EF4-FFF2-40B4-BE49-F238E27FC236}">
                <a16:creationId xmlns:a16="http://schemas.microsoft.com/office/drawing/2014/main" id="{64842F34-528A-6ABB-C1AA-FE3BAD0E7F63}"/>
              </a:ext>
            </a:extLst>
          </p:cNvPr>
          <p:cNvPicPr>
            <a:picLocks noChangeAspect="1"/>
          </p:cNvPicPr>
          <p:nvPr/>
        </p:nvPicPr>
        <p:blipFill rotWithShape="1">
          <a:blip r:embed="rId2"/>
          <a:srcRect t="5914"/>
          <a:stretch/>
        </p:blipFill>
        <p:spPr bwMode="auto">
          <a:xfrm>
            <a:off x="1214754" y="1495861"/>
            <a:ext cx="5914709" cy="43950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26153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2">
            <a:extLst>
              <a:ext uri="{FF2B5EF4-FFF2-40B4-BE49-F238E27FC236}">
                <a16:creationId xmlns:a16="http://schemas.microsoft.com/office/drawing/2014/main" id="{823111E4-DA60-47A7-9135-5A72565375D5}"/>
              </a:ext>
            </a:extLst>
          </p:cNvPr>
          <p:cNvSpPr>
            <a:spLocks noGrp="1"/>
          </p:cNvSpPr>
          <p:nvPr>
            <p:ph type="title"/>
          </p:nvPr>
        </p:nvSpPr>
        <p:spPr>
          <a:xfrm>
            <a:off x="747534" y="12746"/>
            <a:ext cx="8229600" cy="487738"/>
          </a:xfrm>
        </p:spPr>
        <p:txBody>
          <a:bodyPr/>
          <a:lstStyle/>
          <a:p>
            <a:r>
              <a:rPr lang="es-EC" i="0" dirty="0">
                <a:solidFill>
                  <a:schemeClr val="tx1"/>
                </a:solidFill>
              </a:rPr>
              <a:t>Diseño e Implementación</a:t>
            </a:r>
          </a:p>
        </p:txBody>
      </p:sp>
      <p:sp>
        <p:nvSpPr>
          <p:cNvPr id="4" name="CuadroTexto 2">
            <a:extLst>
              <a:ext uri="{FF2B5EF4-FFF2-40B4-BE49-F238E27FC236}">
                <a16:creationId xmlns:a16="http://schemas.microsoft.com/office/drawing/2014/main" id="{8303F198-A62D-4596-B1C2-B5D3CC60E4A3}"/>
              </a:ext>
            </a:extLst>
          </p:cNvPr>
          <p:cNvSpPr txBox="1"/>
          <p:nvPr/>
        </p:nvSpPr>
        <p:spPr>
          <a:xfrm>
            <a:off x="227287" y="675903"/>
            <a:ext cx="6306645" cy="830997"/>
          </a:xfrm>
          <a:prstGeom prst="rect">
            <a:avLst/>
          </a:prstGeom>
          <a:noFill/>
        </p:spPr>
        <p:txBody>
          <a:bodyPr wrap="square" rtlCol="0">
            <a:spAutoFit/>
          </a:bodyPr>
          <a:lstStyle/>
          <a:p>
            <a:r>
              <a:rPr lang="es-EC" sz="2400" b="1" dirty="0">
                <a:latin typeface="+mn-lt"/>
                <a:cs typeface="Times New Roman" panose="02020603050405020304" pitchFamily="18" charset="0"/>
              </a:rPr>
              <a:t>Aplicación Móvil</a:t>
            </a:r>
          </a:p>
          <a:p>
            <a:r>
              <a:rPr lang="es-EC" sz="2400" b="1" dirty="0">
                <a:latin typeface="+mn-lt"/>
                <a:cs typeface="Times New Roman" panose="02020603050405020304" pitchFamily="18" charset="0"/>
              </a:rPr>
              <a:t>Nodo 3</a:t>
            </a:r>
          </a:p>
        </p:txBody>
      </p:sp>
      <p:pic>
        <p:nvPicPr>
          <p:cNvPr id="3" name="Imagen 2">
            <a:extLst>
              <a:ext uri="{FF2B5EF4-FFF2-40B4-BE49-F238E27FC236}">
                <a16:creationId xmlns:a16="http://schemas.microsoft.com/office/drawing/2014/main" id="{DDA30F97-C194-3ACE-5086-F3894AA948C3}"/>
              </a:ext>
            </a:extLst>
          </p:cNvPr>
          <p:cNvPicPr>
            <a:picLocks noChangeAspect="1"/>
          </p:cNvPicPr>
          <p:nvPr/>
        </p:nvPicPr>
        <p:blipFill rotWithShape="1">
          <a:blip r:embed="rId2"/>
          <a:srcRect t="4023"/>
          <a:stretch/>
        </p:blipFill>
        <p:spPr bwMode="auto">
          <a:xfrm>
            <a:off x="1276667" y="1506899"/>
            <a:ext cx="7275505" cy="42938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775186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1">
            <a:extLst>
              <a:ext uri="{FF2B5EF4-FFF2-40B4-BE49-F238E27FC236}">
                <a16:creationId xmlns:a16="http://schemas.microsoft.com/office/drawing/2014/main" id="{4AFE0BF8-6F6E-4D45-AACC-4664EB2EE511}"/>
              </a:ext>
            </a:extLst>
          </p:cNvPr>
          <p:cNvSpPr txBox="1"/>
          <p:nvPr/>
        </p:nvSpPr>
        <p:spPr>
          <a:xfrm>
            <a:off x="1678195" y="1701798"/>
            <a:ext cx="6511605" cy="461665"/>
          </a:xfrm>
          <a:prstGeom prst="rect">
            <a:avLst/>
          </a:prstGeom>
          <a:solidFill>
            <a:schemeClr val="accent3">
              <a:lumMod val="95000"/>
            </a:schemeClr>
          </a:solidFill>
        </p:spPr>
        <p:txBody>
          <a:bodyPr wrap="square" rtlCol="0">
            <a:spAutoFit/>
          </a:bodyPr>
          <a:lstStyle>
            <a:defPPr>
              <a:defRPr lang="es-ES"/>
            </a:defPPr>
            <a:lvl1pPr>
              <a:defRPr sz="1600" b="1">
                <a:solidFill>
                  <a:srgbClr val="006600"/>
                </a:solidFill>
                <a:latin typeface="+mj-lt"/>
                <a:ea typeface="Microsoft YaHei UI" panose="020B0503020204020204" pitchFamily="34" charset="-122"/>
                <a:cs typeface="Times New Roman" panose="02020603050405020304" pitchFamily="18" charset="0"/>
              </a:defRPr>
            </a:lvl1pPr>
          </a:lstStyle>
          <a:p>
            <a:r>
              <a:rPr lang="es-ES" sz="2400" dirty="0">
                <a:solidFill>
                  <a:schemeClr val="bg1">
                    <a:lumMod val="50000"/>
                  </a:schemeClr>
                </a:solidFill>
              </a:rPr>
              <a:t>01. Introducción </a:t>
            </a:r>
            <a:endParaRPr lang="es-EC" sz="2400" dirty="0">
              <a:solidFill>
                <a:schemeClr val="bg1">
                  <a:lumMod val="50000"/>
                </a:schemeClr>
              </a:solidFill>
            </a:endParaRPr>
          </a:p>
        </p:txBody>
      </p:sp>
      <p:sp>
        <p:nvSpPr>
          <p:cNvPr id="5" name="CuadroTexto 5">
            <a:extLst>
              <a:ext uri="{FF2B5EF4-FFF2-40B4-BE49-F238E27FC236}">
                <a16:creationId xmlns:a16="http://schemas.microsoft.com/office/drawing/2014/main" id="{6FBE62AE-BAA3-43DE-8892-B212286D26F4}"/>
              </a:ext>
            </a:extLst>
          </p:cNvPr>
          <p:cNvSpPr txBox="1"/>
          <p:nvPr/>
        </p:nvSpPr>
        <p:spPr>
          <a:xfrm>
            <a:off x="1668602" y="2359740"/>
            <a:ext cx="6511606" cy="461665"/>
          </a:xfrm>
          <a:prstGeom prst="rect">
            <a:avLst/>
          </a:prstGeom>
          <a:solidFill>
            <a:schemeClr val="accent3">
              <a:lumMod val="95000"/>
            </a:schemeClr>
          </a:solidFill>
        </p:spPr>
        <p:txBody>
          <a:bodyPr wrap="square" rtlCol="0">
            <a:spAutoFit/>
          </a:bodyPr>
          <a:lstStyle>
            <a:defPPr>
              <a:defRPr lang="es-ES"/>
            </a:defPPr>
            <a:lvl1pPr>
              <a:defRPr sz="1600" b="1">
                <a:solidFill>
                  <a:schemeClr val="bg2">
                    <a:lumMod val="40000"/>
                    <a:lumOff val="60000"/>
                  </a:schemeClr>
                </a:solidFill>
                <a:latin typeface="+mj-lt"/>
                <a:ea typeface="Microsoft YaHei UI" panose="020B0503020204020204" pitchFamily="34" charset="-122"/>
                <a:cs typeface="Times New Roman" panose="02020603050405020304" pitchFamily="18" charset="0"/>
              </a:defRPr>
            </a:lvl1pPr>
          </a:lstStyle>
          <a:p>
            <a:r>
              <a:rPr lang="es-ES" sz="2400" dirty="0">
                <a:solidFill>
                  <a:schemeClr val="bg1">
                    <a:lumMod val="50000"/>
                  </a:schemeClr>
                </a:solidFill>
              </a:rPr>
              <a:t>02. Materiales </a:t>
            </a:r>
          </a:p>
        </p:txBody>
      </p:sp>
      <p:sp>
        <p:nvSpPr>
          <p:cNvPr id="6" name="CuadroTexto 8">
            <a:extLst>
              <a:ext uri="{FF2B5EF4-FFF2-40B4-BE49-F238E27FC236}">
                <a16:creationId xmlns:a16="http://schemas.microsoft.com/office/drawing/2014/main" id="{2A886046-1FA5-4C4B-8B39-F6479CF76406}"/>
              </a:ext>
            </a:extLst>
          </p:cNvPr>
          <p:cNvSpPr txBox="1"/>
          <p:nvPr/>
        </p:nvSpPr>
        <p:spPr>
          <a:xfrm>
            <a:off x="1659010" y="3017683"/>
            <a:ext cx="6530790" cy="461665"/>
          </a:xfrm>
          <a:prstGeom prst="rect">
            <a:avLst/>
          </a:prstGeom>
          <a:solidFill>
            <a:schemeClr val="accent3">
              <a:lumMod val="95000"/>
            </a:schemeClr>
          </a:solidFill>
        </p:spPr>
        <p:txBody>
          <a:bodyPr wrap="square" rtlCol="0">
            <a:spAutoFit/>
          </a:bodyPr>
          <a:lstStyle>
            <a:defPPr>
              <a:defRPr lang="es-ES"/>
            </a:defPPr>
            <a:lvl1pPr>
              <a:defRPr sz="1600" b="1">
                <a:solidFill>
                  <a:schemeClr val="bg2">
                    <a:lumMod val="40000"/>
                    <a:lumOff val="60000"/>
                  </a:schemeClr>
                </a:solidFill>
                <a:latin typeface="+mj-lt"/>
                <a:ea typeface="Microsoft YaHei UI" panose="020B0503020204020204" pitchFamily="34" charset="-122"/>
                <a:cs typeface="Times New Roman" panose="02020603050405020304" pitchFamily="18" charset="0"/>
              </a:defRPr>
            </a:lvl1pPr>
          </a:lstStyle>
          <a:p>
            <a:r>
              <a:rPr lang="es-ES" sz="2400" dirty="0">
                <a:solidFill>
                  <a:schemeClr val="bg1">
                    <a:lumMod val="50000"/>
                  </a:schemeClr>
                </a:solidFill>
              </a:rPr>
              <a:t>03. Diseño e Implementación</a:t>
            </a:r>
          </a:p>
        </p:txBody>
      </p:sp>
      <p:sp>
        <p:nvSpPr>
          <p:cNvPr id="7" name="CuadroTexto 9">
            <a:extLst>
              <a:ext uri="{FF2B5EF4-FFF2-40B4-BE49-F238E27FC236}">
                <a16:creationId xmlns:a16="http://schemas.microsoft.com/office/drawing/2014/main" id="{4F9AAC0A-F711-4CB9-BFAB-1ACDA10D79EB}"/>
              </a:ext>
            </a:extLst>
          </p:cNvPr>
          <p:cNvSpPr txBox="1"/>
          <p:nvPr/>
        </p:nvSpPr>
        <p:spPr>
          <a:xfrm>
            <a:off x="1672869" y="4385046"/>
            <a:ext cx="6530790" cy="461665"/>
          </a:xfrm>
          <a:prstGeom prst="rect">
            <a:avLst/>
          </a:prstGeom>
          <a:solidFill>
            <a:schemeClr val="accent3">
              <a:lumMod val="95000"/>
            </a:schemeClr>
          </a:solidFill>
        </p:spPr>
        <p:txBody>
          <a:bodyPr wrap="square" rtlCol="0">
            <a:spAutoFit/>
          </a:bodyPr>
          <a:lstStyle>
            <a:defPPr>
              <a:defRPr lang="es-ES"/>
            </a:defPPr>
            <a:lvl1pPr>
              <a:defRPr sz="1600" b="1">
                <a:solidFill>
                  <a:schemeClr val="bg2">
                    <a:lumMod val="40000"/>
                    <a:lumOff val="60000"/>
                  </a:schemeClr>
                </a:solidFill>
                <a:latin typeface="+mj-lt"/>
                <a:ea typeface="Microsoft YaHei UI" panose="020B0503020204020204" pitchFamily="34" charset="-122"/>
                <a:cs typeface="Times New Roman" panose="02020603050405020304" pitchFamily="18" charset="0"/>
              </a:defRPr>
            </a:lvl1pPr>
          </a:lstStyle>
          <a:p>
            <a:r>
              <a:rPr lang="es-ES" sz="2400" dirty="0">
                <a:solidFill>
                  <a:schemeClr val="bg1">
                    <a:lumMod val="50000"/>
                  </a:schemeClr>
                </a:solidFill>
              </a:rPr>
              <a:t>05. Conclusiones y Recomendaciones</a:t>
            </a:r>
          </a:p>
        </p:txBody>
      </p:sp>
      <p:sp>
        <p:nvSpPr>
          <p:cNvPr id="8" name="CuadroTexto 14">
            <a:extLst>
              <a:ext uri="{FF2B5EF4-FFF2-40B4-BE49-F238E27FC236}">
                <a16:creationId xmlns:a16="http://schemas.microsoft.com/office/drawing/2014/main" id="{1704A839-FCC8-43D7-BA24-302D72D6740D}"/>
              </a:ext>
            </a:extLst>
          </p:cNvPr>
          <p:cNvSpPr txBox="1"/>
          <p:nvPr/>
        </p:nvSpPr>
        <p:spPr>
          <a:xfrm>
            <a:off x="1678195" y="3709149"/>
            <a:ext cx="6530790" cy="461665"/>
          </a:xfrm>
          <a:prstGeom prst="rect">
            <a:avLst/>
          </a:prstGeom>
          <a:solidFill>
            <a:schemeClr val="accent3">
              <a:lumMod val="95000"/>
            </a:schemeClr>
          </a:solidFill>
        </p:spPr>
        <p:txBody>
          <a:bodyPr wrap="square" rtlCol="0">
            <a:spAutoFit/>
          </a:bodyPr>
          <a:lstStyle>
            <a:defPPr>
              <a:defRPr lang="es-ES"/>
            </a:defPPr>
            <a:lvl1pPr>
              <a:defRPr sz="1600" b="1">
                <a:solidFill>
                  <a:schemeClr val="bg2">
                    <a:lumMod val="40000"/>
                    <a:lumOff val="60000"/>
                  </a:schemeClr>
                </a:solidFill>
                <a:latin typeface="+mj-lt"/>
                <a:ea typeface="Microsoft YaHei UI" panose="020B0503020204020204" pitchFamily="34" charset="-122"/>
                <a:cs typeface="Times New Roman" panose="02020603050405020304" pitchFamily="18" charset="0"/>
              </a:defRPr>
            </a:lvl1pPr>
          </a:lstStyle>
          <a:p>
            <a:r>
              <a:rPr lang="es-ES" sz="2400" dirty="0">
                <a:solidFill>
                  <a:srgbClr val="006600"/>
                </a:solidFill>
              </a:rPr>
              <a:t>04. Resultados</a:t>
            </a:r>
          </a:p>
        </p:txBody>
      </p:sp>
      <p:pic>
        <p:nvPicPr>
          <p:cNvPr id="9" name="Picture 2" descr="Logotipo de Google hangouts, iconos de computadora de viñetas flecha,  balas, ángulo, triángulo, logo png | Klipartz">
            <a:extLst>
              <a:ext uri="{FF2B5EF4-FFF2-40B4-BE49-F238E27FC236}">
                <a16:creationId xmlns:a16="http://schemas.microsoft.com/office/drawing/2014/main" id="{CF263E65-32C5-44E1-8F00-9EBD0A05351C}"/>
              </a:ext>
            </a:extLst>
          </p:cNvPr>
          <p:cNvPicPr>
            <a:picLocks noChangeAspect="1" noChangeArrowheads="1"/>
          </p:cNvPicPr>
          <p:nvPr/>
        </p:nvPicPr>
        <p:blipFill>
          <a:blip r:embed="rId2" cstate="print">
            <a:duotone>
              <a:prstClr val="black"/>
              <a:srgbClr val="FF0000">
                <a:tint val="45000"/>
                <a:satMod val="400000"/>
              </a:srgbClr>
            </a:duotone>
            <a:extLst>
              <a:ext uri="{BEBA8EAE-BF5A-486C-A8C5-ECC9F3942E4B}">
                <a14:imgProps xmlns:a14="http://schemas.microsoft.com/office/drawing/2010/main">
                  <a14:imgLayer r:embed="rId3">
                    <a14:imgEffect>
                      <a14:backgroundRemoval t="0" b="100000" l="10000" r="900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40341" y="1757218"/>
            <a:ext cx="617128" cy="3550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Logotipo de Google hangouts, iconos de computadora de viñetas flecha,  balas, ángulo, triángulo, logo png | Klipartz">
            <a:extLst>
              <a:ext uri="{FF2B5EF4-FFF2-40B4-BE49-F238E27FC236}">
                <a16:creationId xmlns:a16="http://schemas.microsoft.com/office/drawing/2014/main" id="{896ADAF7-8D41-4B50-8E29-390F861065B6}"/>
              </a:ext>
            </a:extLst>
          </p:cNvPr>
          <p:cNvPicPr>
            <a:picLocks noChangeAspect="1" noChangeArrowheads="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backgroundRemoval t="0" b="100000" l="10000" r="900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40341" y="3087361"/>
            <a:ext cx="617128" cy="3550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Logotipo de Google hangouts, iconos de computadora de viñetas flecha,  balas, ángulo, triángulo, logo png | Klipartz">
            <a:extLst>
              <a:ext uri="{FF2B5EF4-FFF2-40B4-BE49-F238E27FC236}">
                <a16:creationId xmlns:a16="http://schemas.microsoft.com/office/drawing/2014/main" id="{154513C7-77D3-4E31-B3A4-553DE2E8F1C0}"/>
              </a:ext>
            </a:extLst>
          </p:cNvPr>
          <p:cNvPicPr>
            <a:picLocks noChangeAspect="1" noChangeArrowheads="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backgroundRemoval t="0" b="100000" l="10000" r="900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40341" y="2419761"/>
            <a:ext cx="617128" cy="3550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Logotipo de Google hangouts, iconos de computadora de viñetas flecha,  balas, ángulo, triángulo, logo png | Klipartz">
            <a:extLst>
              <a:ext uri="{FF2B5EF4-FFF2-40B4-BE49-F238E27FC236}">
                <a16:creationId xmlns:a16="http://schemas.microsoft.com/office/drawing/2014/main" id="{2CA5A9A0-2A8B-449A-8B89-D7E43608C67D}"/>
              </a:ext>
            </a:extLst>
          </p:cNvPr>
          <p:cNvPicPr>
            <a:picLocks noChangeAspect="1" noChangeArrowheads="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backgroundRemoval t="0" b="100000" l="10000" r="900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40341" y="4480325"/>
            <a:ext cx="617128" cy="35502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Logotipo de Google hangouts, iconos de computadora de viñetas flecha,  balas, ángulo, triángulo, logo png | Klipartz">
            <a:extLst>
              <a:ext uri="{FF2B5EF4-FFF2-40B4-BE49-F238E27FC236}">
                <a16:creationId xmlns:a16="http://schemas.microsoft.com/office/drawing/2014/main" id="{AE54901A-C0FA-43A0-BC49-1EC2D913623E}"/>
              </a:ext>
            </a:extLst>
          </p:cNvPr>
          <p:cNvPicPr>
            <a:picLocks noChangeAspect="1" noChangeArrowheads="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backgroundRemoval t="0" b="100000" l="10000" r="900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40341" y="3783843"/>
            <a:ext cx="617128" cy="355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8965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2">
            <a:extLst>
              <a:ext uri="{FF2B5EF4-FFF2-40B4-BE49-F238E27FC236}">
                <a16:creationId xmlns:a16="http://schemas.microsoft.com/office/drawing/2014/main" id="{823111E4-DA60-47A7-9135-5A72565375D5}"/>
              </a:ext>
            </a:extLst>
          </p:cNvPr>
          <p:cNvSpPr>
            <a:spLocks noGrp="1"/>
          </p:cNvSpPr>
          <p:nvPr>
            <p:ph type="title"/>
          </p:nvPr>
        </p:nvSpPr>
        <p:spPr>
          <a:xfrm>
            <a:off x="747534" y="12746"/>
            <a:ext cx="8229600" cy="487738"/>
          </a:xfrm>
        </p:spPr>
        <p:txBody>
          <a:bodyPr/>
          <a:lstStyle/>
          <a:p>
            <a:r>
              <a:rPr lang="es-EC" i="0" dirty="0">
                <a:solidFill>
                  <a:schemeClr val="tx1"/>
                </a:solidFill>
              </a:rPr>
              <a:t>Resultados</a:t>
            </a:r>
          </a:p>
        </p:txBody>
      </p:sp>
      <p:sp>
        <p:nvSpPr>
          <p:cNvPr id="7" name="CuadroTexto 2">
            <a:extLst>
              <a:ext uri="{FF2B5EF4-FFF2-40B4-BE49-F238E27FC236}">
                <a16:creationId xmlns:a16="http://schemas.microsoft.com/office/drawing/2014/main" id="{A42392A3-27DE-404F-A401-EDE463D40FEF}"/>
              </a:ext>
            </a:extLst>
          </p:cNvPr>
          <p:cNvSpPr txBox="1"/>
          <p:nvPr/>
        </p:nvSpPr>
        <p:spPr>
          <a:xfrm>
            <a:off x="360218" y="125912"/>
            <a:ext cx="4793672" cy="461665"/>
          </a:xfrm>
          <a:prstGeom prst="rect">
            <a:avLst/>
          </a:prstGeom>
          <a:noFill/>
        </p:spPr>
        <p:txBody>
          <a:bodyPr wrap="square" rtlCol="0">
            <a:spAutoFit/>
          </a:bodyPr>
          <a:lstStyle/>
          <a:p>
            <a:r>
              <a:rPr lang="es-EC" sz="2400" dirty="0">
                <a:latin typeface="+mn-lt"/>
                <a:cs typeface="Times New Roman" panose="02020603050405020304" pitchFamily="18" charset="0"/>
              </a:rPr>
              <a:t>Mensajes Enviados</a:t>
            </a:r>
          </a:p>
        </p:txBody>
      </p:sp>
      <p:graphicFrame>
        <p:nvGraphicFramePr>
          <p:cNvPr id="10" name="Tabla 9">
            <a:extLst>
              <a:ext uri="{FF2B5EF4-FFF2-40B4-BE49-F238E27FC236}">
                <a16:creationId xmlns:a16="http://schemas.microsoft.com/office/drawing/2014/main" id="{31F1DA1A-A50D-D417-C77D-349DBD7D1C1C}"/>
              </a:ext>
            </a:extLst>
          </p:cNvPr>
          <p:cNvGraphicFramePr>
            <a:graphicFrameLocks noGrp="1"/>
          </p:cNvGraphicFramePr>
          <p:nvPr>
            <p:extLst>
              <p:ext uri="{D42A27DB-BD31-4B8C-83A1-F6EECF244321}">
                <p14:modId xmlns:p14="http://schemas.microsoft.com/office/powerpoint/2010/main" val="2981223162"/>
              </p:ext>
            </p:extLst>
          </p:nvPr>
        </p:nvGraphicFramePr>
        <p:xfrm>
          <a:off x="1" y="723516"/>
          <a:ext cx="3047999" cy="1890214"/>
        </p:xfrm>
        <a:graphic>
          <a:graphicData uri="http://schemas.openxmlformats.org/drawingml/2006/table">
            <a:tbl>
              <a:tblPr firstRow="1" firstCol="1" bandRow="1">
                <a:tableStyleId>{00A15C55-8517-42AA-B614-E9B94910E393}</a:tableStyleId>
              </a:tblPr>
              <a:tblGrid>
                <a:gridCol w="842962">
                  <a:extLst>
                    <a:ext uri="{9D8B030D-6E8A-4147-A177-3AD203B41FA5}">
                      <a16:colId xmlns:a16="http://schemas.microsoft.com/office/drawing/2014/main" val="2928368468"/>
                    </a:ext>
                  </a:extLst>
                </a:gridCol>
                <a:gridCol w="757237">
                  <a:extLst>
                    <a:ext uri="{9D8B030D-6E8A-4147-A177-3AD203B41FA5}">
                      <a16:colId xmlns:a16="http://schemas.microsoft.com/office/drawing/2014/main" val="3334011747"/>
                    </a:ext>
                  </a:extLst>
                </a:gridCol>
                <a:gridCol w="655214">
                  <a:extLst>
                    <a:ext uri="{9D8B030D-6E8A-4147-A177-3AD203B41FA5}">
                      <a16:colId xmlns:a16="http://schemas.microsoft.com/office/drawing/2014/main" val="2859622462"/>
                    </a:ext>
                  </a:extLst>
                </a:gridCol>
                <a:gridCol w="792586">
                  <a:extLst>
                    <a:ext uri="{9D8B030D-6E8A-4147-A177-3AD203B41FA5}">
                      <a16:colId xmlns:a16="http://schemas.microsoft.com/office/drawing/2014/main" val="758012676"/>
                    </a:ext>
                  </a:extLst>
                </a:gridCol>
              </a:tblGrid>
              <a:tr h="259339">
                <a:tc rowSpan="2">
                  <a:txBody>
                    <a:bodyPr/>
                    <a:lstStyle/>
                    <a:p>
                      <a:pPr algn="just">
                        <a:lnSpc>
                          <a:spcPct val="200000"/>
                        </a:lnSpc>
                        <a:spcAft>
                          <a:spcPts val="800"/>
                        </a:spcAft>
                      </a:pPr>
                      <a:r>
                        <a:rPr lang="es-EC" sz="900" dirty="0">
                          <a:effectLst/>
                        </a:rPr>
                        <a:t> </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200000"/>
                        </a:lnSpc>
                        <a:spcAft>
                          <a:spcPts val="800"/>
                        </a:spcAft>
                      </a:pPr>
                      <a:r>
                        <a:rPr lang="es-EC" sz="900">
                          <a:effectLst/>
                        </a:rPr>
                        <a:t>Nodo Sensor 1</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94706997"/>
                  </a:ext>
                </a:extLst>
              </a:tr>
              <a:tr h="245870">
                <a:tc vMerge="1">
                  <a:txBody>
                    <a:bodyPr/>
                    <a:lstStyle/>
                    <a:p>
                      <a:endParaRPr lang="en-US"/>
                    </a:p>
                  </a:txBody>
                  <a:tcPr/>
                </a:tc>
                <a:tc>
                  <a:txBody>
                    <a:bodyPr/>
                    <a:lstStyle/>
                    <a:p>
                      <a:pPr algn="ctr">
                        <a:lnSpc>
                          <a:spcPct val="200000"/>
                        </a:lnSpc>
                        <a:spcAft>
                          <a:spcPts val="800"/>
                        </a:spcAft>
                      </a:pPr>
                      <a:r>
                        <a:rPr lang="es-EC" sz="900" dirty="0">
                          <a:effectLst/>
                        </a:rPr>
                        <a:t>Mensajes</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900" dirty="0">
                          <a:effectLst/>
                        </a:rPr>
                        <a:t>Bytes</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900">
                          <a:effectLst/>
                        </a:rPr>
                        <a:t>Porcentaje</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6220303"/>
                  </a:ext>
                </a:extLst>
              </a:tr>
              <a:tr h="300038">
                <a:tc>
                  <a:txBody>
                    <a:bodyPr/>
                    <a:lstStyle/>
                    <a:p>
                      <a:pPr algn="ctr">
                        <a:lnSpc>
                          <a:spcPct val="200000"/>
                        </a:lnSpc>
                        <a:spcAft>
                          <a:spcPts val="800"/>
                        </a:spcAft>
                      </a:pPr>
                      <a:r>
                        <a:rPr lang="es-EC" sz="900">
                          <a:effectLst/>
                        </a:rPr>
                        <a:t>Recibidos</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900">
                          <a:effectLst/>
                        </a:rPr>
                        <a:t>11220</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900" dirty="0">
                          <a:effectLst/>
                        </a:rPr>
                        <a:t>134640</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900" dirty="0">
                          <a:effectLst/>
                        </a:rPr>
                        <a:t>98.63%</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1363464"/>
                  </a:ext>
                </a:extLst>
              </a:tr>
              <a:tr h="259339">
                <a:tc>
                  <a:txBody>
                    <a:bodyPr/>
                    <a:lstStyle/>
                    <a:p>
                      <a:pPr algn="ctr">
                        <a:lnSpc>
                          <a:spcPct val="200000"/>
                        </a:lnSpc>
                        <a:spcAft>
                          <a:spcPts val="800"/>
                        </a:spcAft>
                      </a:pPr>
                      <a:r>
                        <a:rPr lang="es-EC" sz="900">
                          <a:effectLst/>
                        </a:rPr>
                        <a:t>Perdidos</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900">
                          <a:effectLst/>
                        </a:rPr>
                        <a:t>156</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900">
                          <a:effectLst/>
                        </a:rPr>
                        <a:t>1872</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900" dirty="0">
                          <a:effectLst/>
                        </a:rPr>
                        <a:t>1.37%</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4439032"/>
                  </a:ext>
                </a:extLst>
              </a:tr>
              <a:tr h="566289">
                <a:tc>
                  <a:txBody>
                    <a:bodyPr/>
                    <a:lstStyle/>
                    <a:p>
                      <a:pPr algn="ctr">
                        <a:lnSpc>
                          <a:spcPct val="200000"/>
                        </a:lnSpc>
                        <a:spcAft>
                          <a:spcPts val="800"/>
                        </a:spcAft>
                      </a:pPr>
                      <a:r>
                        <a:rPr lang="es-EC" sz="900">
                          <a:effectLst/>
                        </a:rPr>
                        <a:t>Media diaria</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900">
                          <a:effectLst/>
                        </a:rPr>
                        <a:t>142</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900">
                          <a:effectLst/>
                        </a:rPr>
                        <a:t>1704</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900" dirty="0">
                          <a:effectLst/>
                        </a:rPr>
                        <a:t>-</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2084013"/>
                  </a:ext>
                </a:extLst>
              </a:tr>
              <a:tr h="259339">
                <a:tc>
                  <a:txBody>
                    <a:bodyPr/>
                    <a:lstStyle/>
                    <a:p>
                      <a:pPr algn="ctr">
                        <a:lnSpc>
                          <a:spcPct val="200000"/>
                        </a:lnSpc>
                        <a:spcAft>
                          <a:spcPts val="800"/>
                        </a:spcAft>
                      </a:pPr>
                      <a:r>
                        <a:rPr lang="es-EC" sz="900">
                          <a:effectLst/>
                        </a:rPr>
                        <a:t>Total</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900">
                          <a:effectLst/>
                        </a:rPr>
                        <a:t>11376</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900">
                          <a:effectLst/>
                        </a:rPr>
                        <a:t>136512</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900" dirty="0">
                          <a:effectLst/>
                        </a:rPr>
                        <a:t>100%</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2578191"/>
                  </a:ext>
                </a:extLst>
              </a:tr>
            </a:tbl>
          </a:graphicData>
        </a:graphic>
      </p:graphicFrame>
      <p:graphicFrame>
        <p:nvGraphicFramePr>
          <p:cNvPr id="11" name="Tabla 10">
            <a:extLst>
              <a:ext uri="{FF2B5EF4-FFF2-40B4-BE49-F238E27FC236}">
                <a16:creationId xmlns:a16="http://schemas.microsoft.com/office/drawing/2014/main" id="{3B1F1F49-B018-0CEF-2E2B-0F6DF04BEAAE}"/>
              </a:ext>
            </a:extLst>
          </p:cNvPr>
          <p:cNvGraphicFramePr>
            <a:graphicFrameLocks noGrp="1"/>
          </p:cNvGraphicFramePr>
          <p:nvPr>
            <p:extLst>
              <p:ext uri="{D42A27DB-BD31-4B8C-83A1-F6EECF244321}">
                <p14:modId xmlns:p14="http://schemas.microsoft.com/office/powerpoint/2010/main" val="3684381516"/>
              </p:ext>
            </p:extLst>
          </p:nvPr>
        </p:nvGraphicFramePr>
        <p:xfrm>
          <a:off x="3047999" y="723518"/>
          <a:ext cx="3047999" cy="1909693"/>
        </p:xfrm>
        <a:graphic>
          <a:graphicData uri="http://schemas.openxmlformats.org/drawingml/2006/table">
            <a:tbl>
              <a:tblPr firstRow="1" firstCol="1" bandRow="1">
                <a:tableStyleId>{00A15C55-8517-42AA-B614-E9B94910E393}</a:tableStyleId>
              </a:tblPr>
              <a:tblGrid>
                <a:gridCol w="766764">
                  <a:extLst>
                    <a:ext uri="{9D8B030D-6E8A-4147-A177-3AD203B41FA5}">
                      <a16:colId xmlns:a16="http://schemas.microsoft.com/office/drawing/2014/main" val="415489024"/>
                    </a:ext>
                  </a:extLst>
                </a:gridCol>
                <a:gridCol w="771525">
                  <a:extLst>
                    <a:ext uri="{9D8B030D-6E8A-4147-A177-3AD203B41FA5}">
                      <a16:colId xmlns:a16="http://schemas.microsoft.com/office/drawing/2014/main" val="3373831225"/>
                    </a:ext>
                  </a:extLst>
                </a:gridCol>
                <a:gridCol w="658175">
                  <a:extLst>
                    <a:ext uri="{9D8B030D-6E8A-4147-A177-3AD203B41FA5}">
                      <a16:colId xmlns:a16="http://schemas.microsoft.com/office/drawing/2014/main" val="1061089761"/>
                    </a:ext>
                  </a:extLst>
                </a:gridCol>
                <a:gridCol w="851535">
                  <a:extLst>
                    <a:ext uri="{9D8B030D-6E8A-4147-A177-3AD203B41FA5}">
                      <a16:colId xmlns:a16="http://schemas.microsoft.com/office/drawing/2014/main" val="1947015756"/>
                    </a:ext>
                  </a:extLst>
                </a:gridCol>
              </a:tblGrid>
              <a:tr h="234791">
                <a:tc>
                  <a:txBody>
                    <a:bodyPr/>
                    <a:lstStyle/>
                    <a:p>
                      <a:pPr algn="ctr">
                        <a:lnSpc>
                          <a:spcPct val="200000"/>
                        </a:lnSpc>
                        <a:spcAft>
                          <a:spcPts val="800"/>
                        </a:spcAft>
                      </a:pPr>
                      <a:r>
                        <a:rPr lang="es-EC" sz="900" dirty="0">
                          <a:effectLst/>
                        </a:rPr>
                        <a:t> </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200000"/>
                        </a:lnSpc>
                        <a:spcAft>
                          <a:spcPts val="800"/>
                        </a:spcAft>
                      </a:pPr>
                      <a:r>
                        <a:rPr lang="es-EC" sz="900" dirty="0">
                          <a:effectLst/>
                        </a:rPr>
                        <a:t>Nodo Sensor 2</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29108872"/>
                  </a:ext>
                </a:extLst>
              </a:tr>
              <a:tr h="234791">
                <a:tc>
                  <a:txBody>
                    <a:bodyPr/>
                    <a:lstStyle/>
                    <a:p>
                      <a:endParaRPr lang="en-US" sz="90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900">
                          <a:effectLst/>
                        </a:rPr>
                        <a:t>Mensajes</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900" dirty="0">
                          <a:effectLst/>
                        </a:rPr>
                        <a:t>Bytes</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900">
                          <a:effectLst/>
                        </a:rPr>
                        <a:t>Porcentaje</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4781016"/>
                  </a:ext>
                </a:extLst>
              </a:tr>
              <a:tr h="335663">
                <a:tc>
                  <a:txBody>
                    <a:bodyPr/>
                    <a:lstStyle/>
                    <a:p>
                      <a:pPr algn="ctr">
                        <a:lnSpc>
                          <a:spcPct val="200000"/>
                        </a:lnSpc>
                        <a:spcAft>
                          <a:spcPts val="800"/>
                        </a:spcAft>
                      </a:pPr>
                      <a:r>
                        <a:rPr lang="es-EC" sz="900">
                          <a:effectLst/>
                        </a:rPr>
                        <a:t>Recibidos</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900" dirty="0">
                          <a:effectLst/>
                        </a:rPr>
                        <a:t>7236</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900">
                          <a:effectLst/>
                        </a:rPr>
                        <a:t>86832</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900">
                          <a:effectLst/>
                        </a:rPr>
                        <a:t>63.61%</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83377269"/>
                  </a:ext>
                </a:extLst>
              </a:tr>
              <a:tr h="257175">
                <a:tc>
                  <a:txBody>
                    <a:bodyPr/>
                    <a:lstStyle/>
                    <a:p>
                      <a:pPr algn="ctr">
                        <a:lnSpc>
                          <a:spcPct val="200000"/>
                        </a:lnSpc>
                        <a:spcAft>
                          <a:spcPts val="800"/>
                        </a:spcAft>
                      </a:pPr>
                      <a:r>
                        <a:rPr lang="es-EC" sz="900">
                          <a:effectLst/>
                        </a:rPr>
                        <a:t>Perdidos</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900" dirty="0">
                          <a:effectLst/>
                        </a:rPr>
                        <a:t>4140</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900" dirty="0">
                          <a:effectLst/>
                        </a:rPr>
                        <a:t>49680</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900">
                          <a:effectLst/>
                        </a:rPr>
                        <a:t>36.39%</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1006886"/>
                  </a:ext>
                </a:extLst>
              </a:tr>
              <a:tr h="585788">
                <a:tc>
                  <a:txBody>
                    <a:bodyPr/>
                    <a:lstStyle/>
                    <a:p>
                      <a:pPr algn="ctr">
                        <a:lnSpc>
                          <a:spcPct val="200000"/>
                        </a:lnSpc>
                        <a:spcAft>
                          <a:spcPts val="800"/>
                        </a:spcAft>
                      </a:pPr>
                      <a:r>
                        <a:rPr lang="es-EC" sz="900">
                          <a:effectLst/>
                        </a:rPr>
                        <a:t>Media diaria</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900">
                          <a:effectLst/>
                        </a:rPr>
                        <a:t>123</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900">
                          <a:effectLst/>
                        </a:rPr>
                        <a:t>1476</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900" dirty="0">
                          <a:effectLst/>
                        </a:rPr>
                        <a:t>-</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9894031"/>
                  </a:ext>
                </a:extLst>
              </a:tr>
              <a:tr h="261485">
                <a:tc>
                  <a:txBody>
                    <a:bodyPr/>
                    <a:lstStyle/>
                    <a:p>
                      <a:pPr algn="ctr">
                        <a:lnSpc>
                          <a:spcPct val="200000"/>
                        </a:lnSpc>
                        <a:spcAft>
                          <a:spcPts val="800"/>
                        </a:spcAft>
                      </a:pPr>
                      <a:r>
                        <a:rPr lang="es-EC" sz="900" dirty="0">
                          <a:effectLst/>
                        </a:rPr>
                        <a:t>Total</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900" dirty="0">
                          <a:effectLst/>
                        </a:rPr>
                        <a:t>11376</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900">
                          <a:effectLst/>
                        </a:rPr>
                        <a:t>136512</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900" dirty="0">
                          <a:effectLst/>
                        </a:rPr>
                        <a:t>100%</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9413828"/>
                  </a:ext>
                </a:extLst>
              </a:tr>
            </a:tbl>
          </a:graphicData>
        </a:graphic>
      </p:graphicFrame>
      <p:graphicFrame>
        <p:nvGraphicFramePr>
          <p:cNvPr id="12" name="Tabla 11">
            <a:extLst>
              <a:ext uri="{FF2B5EF4-FFF2-40B4-BE49-F238E27FC236}">
                <a16:creationId xmlns:a16="http://schemas.microsoft.com/office/drawing/2014/main" id="{A3BDFE66-3F5F-9224-0594-F16FD217B654}"/>
              </a:ext>
            </a:extLst>
          </p:cNvPr>
          <p:cNvGraphicFramePr>
            <a:graphicFrameLocks noGrp="1"/>
          </p:cNvGraphicFramePr>
          <p:nvPr>
            <p:extLst>
              <p:ext uri="{D42A27DB-BD31-4B8C-83A1-F6EECF244321}">
                <p14:modId xmlns:p14="http://schemas.microsoft.com/office/powerpoint/2010/main" val="1696658420"/>
              </p:ext>
            </p:extLst>
          </p:nvPr>
        </p:nvGraphicFramePr>
        <p:xfrm>
          <a:off x="6095999" y="723516"/>
          <a:ext cx="3047999" cy="1898840"/>
        </p:xfrm>
        <a:graphic>
          <a:graphicData uri="http://schemas.openxmlformats.org/drawingml/2006/table">
            <a:tbl>
              <a:tblPr firstRow="1" firstCol="1" bandRow="1">
                <a:tableStyleId>{00A15C55-8517-42AA-B614-E9B94910E393}</a:tableStyleId>
              </a:tblPr>
              <a:tblGrid>
                <a:gridCol w="749440">
                  <a:extLst>
                    <a:ext uri="{9D8B030D-6E8A-4147-A177-3AD203B41FA5}">
                      <a16:colId xmlns:a16="http://schemas.microsoft.com/office/drawing/2014/main" val="2040473898"/>
                    </a:ext>
                  </a:extLst>
                </a:gridCol>
                <a:gridCol w="713387">
                  <a:extLst>
                    <a:ext uri="{9D8B030D-6E8A-4147-A177-3AD203B41FA5}">
                      <a16:colId xmlns:a16="http://schemas.microsoft.com/office/drawing/2014/main" val="363747434"/>
                    </a:ext>
                  </a:extLst>
                </a:gridCol>
                <a:gridCol w="792586">
                  <a:extLst>
                    <a:ext uri="{9D8B030D-6E8A-4147-A177-3AD203B41FA5}">
                      <a16:colId xmlns:a16="http://schemas.microsoft.com/office/drawing/2014/main" val="853184345"/>
                    </a:ext>
                  </a:extLst>
                </a:gridCol>
                <a:gridCol w="792586">
                  <a:extLst>
                    <a:ext uri="{9D8B030D-6E8A-4147-A177-3AD203B41FA5}">
                      <a16:colId xmlns:a16="http://schemas.microsoft.com/office/drawing/2014/main" val="3063269814"/>
                    </a:ext>
                  </a:extLst>
                </a:gridCol>
              </a:tblGrid>
              <a:tr h="228836">
                <a:tc rowSpan="2">
                  <a:txBody>
                    <a:bodyPr/>
                    <a:lstStyle/>
                    <a:p>
                      <a:pPr algn="ctr">
                        <a:lnSpc>
                          <a:spcPct val="200000"/>
                        </a:lnSpc>
                        <a:spcAft>
                          <a:spcPts val="800"/>
                        </a:spcAft>
                      </a:pPr>
                      <a:r>
                        <a:rPr lang="es-EC" sz="900" dirty="0">
                          <a:effectLst/>
                        </a:rPr>
                        <a:t> </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200000"/>
                        </a:lnSpc>
                        <a:spcAft>
                          <a:spcPts val="800"/>
                        </a:spcAft>
                      </a:pPr>
                      <a:r>
                        <a:rPr lang="es-EC" sz="900" dirty="0">
                          <a:effectLst/>
                        </a:rPr>
                        <a:t>Nodo Sensor 3</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39484326"/>
                  </a:ext>
                </a:extLst>
              </a:tr>
              <a:tr h="228836">
                <a:tc vMerge="1">
                  <a:txBody>
                    <a:bodyPr/>
                    <a:lstStyle/>
                    <a:p>
                      <a:endParaRPr lang="en-US"/>
                    </a:p>
                  </a:txBody>
                  <a:tcPr/>
                </a:tc>
                <a:tc>
                  <a:txBody>
                    <a:bodyPr/>
                    <a:lstStyle/>
                    <a:p>
                      <a:pPr algn="ctr">
                        <a:lnSpc>
                          <a:spcPct val="200000"/>
                        </a:lnSpc>
                        <a:spcAft>
                          <a:spcPts val="800"/>
                        </a:spcAft>
                      </a:pPr>
                      <a:r>
                        <a:rPr lang="es-EC" sz="900">
                          <a:effectLst/>
                        </a:rPr>
                        <a:t>Mensajes</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900">
                          <a:effectLst/>
                        </a:rPr>
                        <a:t>Bytes</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900">
                          <a:effectLst/>
                        </a:rPr>
                        <a:t>Porcentaje</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192431"/>
                  </a:ext>
                </a:extLst>
              </a:tr>
              <a:tr h="328728">
                <a:tc>
                  <a:txBody>
                    <a:bodyPr/>
                    <a:lstStyle/>
                    <a:p>
                      <a:pPr algn="ctr">
                        <a:lnSpc>
                          <a:spcPct val="200000"/>
                        </a:lnSpc>
                        <a:spcAft>
                          <a:spcPts val="800"/>
                        </a:spcAft>
                      </a:pPr>
                      <a:r>
                        <a:rPr lang="es-EC" sz="900" dirty="0">
                          <a:effectLst/>
                        </a:rPr>
                        <a:t>Recibidos</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900" dirty="0">
                          <a:effectLst/>
                        </a:rPr>
                        <a:t>11119</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900">
                          <a:effectLst/>
                        </a:rPr>
                        <a:t>133428</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900">
                          <a:effectLst/>
                        </a:rPr>
                        <a:t>97.64%</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54371527"/>
                  </a:ext>
                </a:extLst>
              </a:tr>
              <a:tr h="228836">
                <a:tc>
                  <a:txBody>
                    <a:bodyPr/>
                    <a:lstStyle/>
                    <a:p>
                      <a:pPr algn="ctr">
                        <a:lnSpc>
                          <a:spcPct val="200000"/>
                        </a:lnSpc>
                        <a:spcAft>
                          <a:spcPts val="800"/>
                        </a:spcAft>
                      </a:pPr>
                      <a:r>
                        <a:rPr lang="es-EC" sz="900">
                          <a:effectLst/>
                        </a:rPr>
                        <a:t>Perdidos</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900">
                          <a:effectLst/>
                        </a:rPr>
                        <a:t>257</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900">
                          <a:effectLst/>
                        </a:rPr>
                        <a:t>3084</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900">
                          <a:effectLst/>
                        </a:rPr>
                        <a:t>2.25%</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2795810"/>
                  </a:ext>
                </a:extLst>
              </a:tr>
              <a:tr h="568098">
                <a:tc>
                  <a:txBody>
                    <a:bodyPr/>
                    <a:lstStyle/>
                    <a:p>
                      <a:pPr algn="ctr">
                        <a:lnSpc>
                          <a:spcPct val="200000"/>
                        </a:lnSpc>
                        <a:spcAft>
                          <a:spcPts val="800"/>
                        </a:spcAft>
                      </a:pPr>
                      <a:r>
                        <a:rPr lang="es-EC" sz="900">
                          <a:effectLst/>
                        </a:rPr>
                        <a:t>Media diaria</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900">
                          <a:effectLst/>
                        </a:rPr>
                        <a:t>141</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900" dirty="0">
                          <a:effectLst/>
                        </a:rPr>
                        <a:t>1692</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900">
                          <a:effectLst/>
                        </a:rPr>
                        <a:t>-</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91015913"/>
                  </a:ext>
                </a:extLst>
              </a:tr>
              <a:tr h="306878">
                <a:tc>
                  <a:txBody>
                    <a:bodyPr/>
                    <a:lstStyle/>
                    <a:p>
                      <a:pPr algn="ctr">
                        <a:lnSpc>
                          <a:spcPct val="200000"/>
                        </a:lnSpc>
                        <a:spcAft>
                          <a:spcPts val="800"/>
                        </a:spcAft>
                      </a:pPr>
                      <a:r>
                        <a:rPr lang="es-EC" sz="900">
                          <a:effectLst/>
                        </a:rPr>
                        <a:t>Total</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900">
                          <a:effectLst/>
                        </a:rPr>
                        <a:t>11376</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900">
                          <a:effectLst/>
                        </a:rPr>
                        <a:t>136512</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900" dirty="0">
                          <a:effectLst/>
                        </a:rPr>
                        <a:t>100%</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5647689"/>
                  </a:ext>
                </a:extLst>
              </a:tr>
            </a:tbl>
          </a:graphicData>
        </a:graphic>
      </p:graphicFrame>
      <p:pic>
        <p:nvPicPr>
          <p:cNvPr id="13" name="Imagen 12" descr="Gráfico, Gráfico circular&#10;&#10;Descripción generada automáticamente">
            <a:extLst>
              <a:ext uri="{FF2B5EF4-FFF2-40B4-BE49-F238E27FC236}">
                <a16:creationId xmlns:a16="http://schemas.microsoft.com/office/drawing/2014/main" id="{5DB4D66A-5DC9-49A0-37B4-5152039DAD49}"/>
              </a:ext>
            </a:extLst>
          </p:cNvPr>
          <p:cNvPicPr>
            <a:picLocks noChangeAspect="1"/>
          </p:cNvPicPr>
          <p:nvPr/>
        </p:nvPicPr>
        <p:blipFill>
          <a:blip r:embed="rId2"/>
          <a:stretch>
            <a:fillRect/>
          </a:stretch>
        </p:blipFill>
        <p:spPr>
          <a:xfrm>
            <a:off x="123607" y="2710869"/>
            <a:ext cx="2924391" cy="2832681"/>
          </a:xfrm>
          <a:prstGeom prst="rect">
            <a:avLst/>
          </a:prstGeom>
        </p:spPr>
      </p:pic>
      <p:pic>
        <p:nvPicPr>
          <p:cNvPr id="14" name="Imagen 13" descr="Gráfico, Gráfico circular&#10;&#10;Descripción generada automáticamente">
            <a:extLst>
              <a:ext uri="{FF2B5EF4-FFF2-40B4-BE49-F238E27FC236}">
                <a16:creationId xmlns:a16="http://schemas.microsoft.com/office/drawing/2014/main" id="{6BAA4E2A-ADF7-BD7E-59F2-955733AFB976}"/>
              </a:ext>
            </a:extLst>
          </p:cNvPr>
          <p:cNvPicPr>
            <a:picLocks noChangeAspect="1"/>
          </p:cNvPicPr>
          <p:nvPr/>
        </p:nvPicPr>
        <p:blipFill>
          <a:blip r:embed="rId3"/>
          <a:stretch>
            <a:fillRect/>
          </a:stretch>
        </p:blipFill>
        <p:spPr>
          <a:xfrm>
            <a:off x="3257550" y="2749669"/>
            <a:ext cx="2509835" cy="2562225"/>
          </a:xfrm>
          <a:prstGeom prst="rect">
            <a:avLst/>
          </a:prstGeom>
        </p:spPr>
      </p:pic>
      <p:pic>
        <p:nvPicPr>
          <p:cNvPr id="15" name="Imagen 14" descr="Gráfico, Gráfico circular&#10;&#10;Descripción generada automáticamente">
            <a:extLst>
              <a:ext uri="{FF2B5EF4-FFF2-40B4-BE49-F238E27FC236}">
                <a16:creationId xmlns:a16="http://schemas.microsoft.com/office/drawing/2014/main" id="{A18D2BD3-E937-0D81-3993-07D3A0A462ED}"/>
              </a:ext>
            </a:extLst>
          </p:cNvPr>
          <p:cNvPicPr>
            <a:picLocks noChangeAspect="1"/>
          </p:cNvPicPr>
          <p:nvPr/>
        </p:nvPicPr>
        <p:blipFill rotWithShape="1">
          <a:blip r:embed="rId4"/>
          <a:srcRect t="2037"/>
          <a:stretch/>
        </p:blipFill>
        <p:spPr bwMode="auto">
          <a:xfrm>
            <a:off x="6293414" y="2749668"/>
            <a:ext cx="2726979" cy="25622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758182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2">
            <a:extLst>
              <a:ext uri="{FF2B5EF4-FFF2-40B4-BE49-F238E27FC236}">
                <a16:creationId xmlns:a16="http://schemas.microsoft.com/office/drawing/2014/main" id="{823111E4-DA60-47A7-9135-5A72565375D5}"/>
              </a:ext>
            </a:extLst>
          </p:cNvPr>
          <p:cNvSpPr>
            <a:spLocks noGrp="1"/>
          </p:cNvSpPr>
          <p:nvPr>
            <p:ph type="title"/>
          </p:nvPr>
        </p:nvSpPr>
        <p:spPr>
          <a:xfrm>
            <a:off x="747534" y="12746"/>
            <a:ext cx="8229600" cy="487738"/>
          </a:xfrm>
        </p:spPr>
        <p:txBody>
          <a:bodyPr/>
          <a:lstStyle/>
          <a:p>
            <a:r>
              <a:rPr lang="es-EC" i="0" dirty="0">
                <a:solidFill>
                  <a:schemeClr val="tx1"/>
                </a:solidFill>
              </a:rPr>
              <a:t>Resultados</a:t>
            </a:r>
          </a:p>
        </p:txBody>
      </p:sp>
      <p:sp>
        <p:nvSpPr>
          <p:cNvPr id="5" name="CuadroTexto 2">
            <a:extLst>
              <a:ext uri="{FF2B5EF4-FFF2-40B4-BE49-F238E27FC236}">
                <a16:creationId xmlns:a16="http://schemas.microsoft.com/office/drawing/2014/main" id="{F0611956-41FC-4CEA-A738-145CCE20C73F}"/>
              </a:ext>
            </a:extLst>
          </p:cNvPr>
          <p:cNvSpPr txBox="1"/>
          <p:nvPr/>
        </p:nvSpPr>
        <p:spPr>
          <a:xfrm>
            <a:off x="166866" y="248286"/>
            <a:ext cx="5548134" cy="461665"/>
          </a:xfrm>
          <a:prstGeom prst="rect">
            <a:avLst/>
          </a:prstGeom>
          <a:noFill/>
        </p:spPr>
        <p:txBody>
          <a:bodyPr wrap="square" rtlCol="0">
            <a:spAutoFit/>
          </a:bodyPr>
          <a:lstStyle/>
          <a:p>
            <a:r>
              <a:rPr lang="es-EC" sz="2400" b="1" dirty="0">
                <a:latin typeface="+mn-lt"/>
                <a:cs typeface="Times New Roman" panose="02020603050405020304" pitchFamily="18" charset="0"/>
              </a:rPr>
              <a:t>RSSI </a:t>
            </a:r>
            <a:r>
              <a:rPr lang="es-EC" sz="2000" b="1" dirty="0">
                <a:latin typeface="+mn-lt"/>
                <a:cs typeface="Times New Roman" panose="02020603050405020304" pitchFamily="18" charset="0"/>
              </a:rPr>
              <a:t>(</a:t>
            </a:r>
            <a:r>
              <a:rPr lang="en-US" sz="2000" b="1" dirty="0">
                <a:effectLst/>
                <a:latin typeface="Arial" panose="020B0604020202020204" pitchFamily="34" charset="0"/>
                <a:ea typeface="Calibri" panose="020F0502020204030204" pitchFamily="34" charset="0"/>
                <a:cs typeface="Times New Roman" panose="02020603050405020304" pitchFamily="18" charset="0"/>
              </a:rPr>
              <a:t>Received Signal Strength Indicator)</a:t>
            </a:r>
            <a:endParaRPr lang="es-EC" sz="2000" b="1" dirty="0">
              <a:latin typeface="+mn-lt"/>
              <a:cs typeface="Times New Roman" panose="02020603050405020304" pitchFamily="18" charset="0"/>
            </a:endParaRPr>
          </a:p>
        </p:txBody>
      </p:sp>
      <p:graphicFrame>
        <p:nvGraphicFramePr>
          <p:cNvPr id="4" name="Tabla 3">
            <a:extLst>
              <a:ext uri="{FF2B5EF4-FFF2-40B4-BE49-F238E27FC236}">
                <a16:creationId xmlns:a16="http://schemas.microsoft.com/office/drawing/2014/main" id="{BB46F0E4-40C5-6C34-BBC7-922D30A417EC}"/>
              </a:ext>
            </a:extLst>
          </p:cNvPr>
          <p:cNvGraphicFramePr>
            <a:graphicFrameLocks noGrp="1"/>
          </p:cNvGraphicFramePr>
          <p:nvPr>
            <p:extLst>
              <p:ext uri="{D42A27DB-BD31-4B8C-83A1-F6EECF244321}">
                <p14:modId xmlns:p14="http://schemas.microsoft.com/office/powerpoint/2010/main" val="2923002261"/>
              </p:ext>
            </p:extLst>
          </p:nvPr>
        </p:nvGraphicFramePr>
        <p:xfrm>
          <a:off x="747534" y="929835"/>
          <a:ext cx="6667678" cy="1341879"/>
        </p:xfrm>
        <a:graphic>
          <a:graphicData uri="http://schemas.openxmlformats.org/drawingml/2006/table">
            <a:tbl>
              <a:tblPr firstRow="1" firstCol="1" bandRow="1">
                <a:tableStyleId>{00A15C55-8517-42AA-B614-E9B94910E393}</a:tableStyleId>
              </a:tblPr>
              <a:tblGrid>
                <a:gridCol w="995949">
                  <a:extLst>
                    <a:ext uri="{9D8B030D-6E8A-4147-A177-3AD203B41FA5}">
                      <a16:colId xmlns:a16="http://schemas.microsoft.com/office/drawing/2014/main" val="3158074341"/>
                    </a:ext>
                  </a:extLst>
                </a:gridCol>
                <a:gridCol w="1546834">
                  <a:extLst>
                    <a:ext uri="{9D8B030D-6E8A-4147-A177-3AD203B41FA5}">
                      <a16:colId xmlns:a16="http://schemas.microsoft.com/office/drawing/2014/main" val="594261665"/>
                    </a:ext>
                  </a:extLst>
                </a:gridCol>
                <a:gridCol w="1571388">
                  <a:extLst>
                    <a:ext uri="{9D8B030D-6E8A-4147-A177-3AD203B41FA5}">
                      <a16:colId xmlns:a16="http://schemas.microsoft.com/office/drawing/2014/main" val="2795508013"/>
                    </a:ext>
                  </a:extLst>
                </a:gridCol>
                <a:gridCol w="2553507">
                  <a:extLst>
                    <a:ext uri="{9D8B030D-6E8A-4147-A177-3AD203B41FA5}">
                      <a16:colId xmlns:a16="http://schemas.microsoft.com/office/drawing/2014/main" val="1298281347"/>
                    </a:ext>
                  </a:extLst>
                </a:gridCol>
              </a:tblGrid>
              <a:tr h="619930">
                <a:tc>
                  <a:txBody>
                    <a:bodyPr/>
                    <a:lstStyle/>
                    <a:p>
                      <a:pPr algn="just">
                        <a:lnSpc>
                          <a:spcPct val="200000"/>
                        </a:lnSpc>
                        <a:spcAft>
                          <a:spcPts val="800"/>
                        </a:spcAft>
                      </a:pPr>
                      <a:r>
                        <a:rPr lang="es-EC"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800"/>
                        </a:spcAft>
                      </a:pPr>
                      <a:r>
                        <a:rPr lang="es-EC" sz="1100">
                          <a:effectLst/>
                        </a:rPr>
                        <a:t>Nodo Sensor 1</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800"/>
                        </a:spcAft>
                      </a:pPr>
                      <a:r>
                        <a:rPr lang="es-EC" sz="1100" dirty="0">
                          <a:effectLst/>
                        </a:rPr>
                        <a:t>Nodo Sensor 2</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800"/>
                        </a:spcAft>
                      </a:pPr>
                      <a:r>
                        <a:rPr lang="es-EC" sz="1100" dirty="0">
                          <a:effectLst/>
                        </a:rPr>
                        <a:t>Nodo Sensor 3</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0820324"/>
                  </a:ext>
                </a:extLst>
              </a:tr>
              <a:tr h="435091">
                <a:tc>
                  <a:txBody>
                    <a:bodyPr/>
                    <a:lstStyle/>
                    <a:p>
                      <a:pPr algn="just">
                        <a:lnSpc>
                          <a:spcPct val="200000"/>
                        </a:lnSpc>
                        <a:spcAft>
                          <a:spcPts val="800"/>
                        </a:spcAft>
                      </a:pPr>
                      <a:r>
                        <a:rPr lang="es-EC" sz="1100">
                          <a:effectLst/>
                        </a:rPr>
                        <a:t>Rango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1100" dirty="0">
                          <a:effectLst/>
                        </a:rPr>
                        <a:t>-110 dBm a -107 dBm</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1100">
                          <a:effectLst/>
                        </a:rPr>
                        <a:t>-110 dBm a -127 dBm</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1100">
                          <a:effectLst/>
                        </a:rPr>
                        <a:t>-113 dBm a -109 dBm</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5546807"/>
                  </a:ext>
                </a:extLst>
              </a:tr>
              <a:tr h="286858">
                <a:tc>
                  <a:txBody>
                    <a:bodyPr/>
                    <a:lstStyle/>
                    <a:p>
                      <a:pPr algn="just">
                        <a:lnSpc>
                          <a:spcPct val="200000"/>
                        </a:lnSpc>
                        <a:spcAft>
                          <a:spcPts val="800"/>
                        </a:spcAft>
                      </a:pPr>
                      <a:r>
                        <a:rPr lang="es-EC" sz="1100">
                          <a:effectLst/>
                        </a:rPr>
                        <a:t>Media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1100">
                          <a:effectLst/>
                        </a:rPr>
                        <a:t>-108dBm</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1100" dirty="0">
                          <a:effectLst/>
                        </a:rPr>
                        <a:t>-118 dBm</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1100" dirty="0">
                          <a:effectLst/>
                        </a:rPr>
                        <a:t>-111 dBm</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3441474"/>
                  </a:ext>
                </a:extLst>
              </a:tr>
            </a:tbl>
          </a:graphicData>
        </a:graphic>
      </p:graphicFrame>
      <p:pic>
        <p:nvPicPr>
          <p:cNvPr id="11" name="Imagen 10">
            <a:extLst>
              <a:ext uri="{FF2B5EF4-FFF2-40B4-BE49-F238E27FC236}">
                <a16:creationId xmlns:a16="http://schemas.microsoft.com/office/drawing/2014/main" id="{9862768A-5DF7-4344-0D14-9A2A8BC6F155}"/>
              </a:ext>
            </a:extLst>
          </p:cNvPr>
          <p:cNvPicPr>
            <a:picLocks noChangeAspect="1"/>
          </p:cNvPicPr>
          <p:nvPr/>
        </p:nvPicPr>
        <p:blipFill>
          <a:blip r:embed="rId2"/>
          <a:stretch>
            <a:fillRect/>
          </a:stretch>
        </p:blipFill>
        <p:spPr>
          <a:xfrm>
            <a:off x="747534" y="2870493"/>
            <a:ext cx="7016150" cy="2873082"/>
          </a:xfrm>
          <a:prstGeom prst="rect">
            <a:avLst/>
          </a:prstGeom>
        </p:spPr>
      </p:pic>
      <p:sp>
        <p:nvSpPr>
          <p:cNvPr id="14" name="CuadroTexto 2">
            <a:extLst>
              <a:ext uri="{FF2B5EF4-FFF2-40B4-BE49-F238E27FC236}">
                <a16:creationId xmlns:a16="http://schemas.microsoft.com/office/drawing/2014/main" id="{67E713EE-67F0-63F1-2347-6638EEF2E77A}"/>
              </a:ext>
            </a:extLst>
          </p:cNvPr>
          <p:cNvSpPr txBox="1"/>
          <p:nvPr/>
        </p:nvSpPr>
        <p:spPr>
          <a:xfrm>
            <a:off x="747534" y="2371048"/>
            <a:ext cx="5548134" cy="400110"/>
          </a:xfrm>
          <a:prstGeom prst="rect">
            <a:avLst/>
          </a:prstGeom>
          <a:noFill/>
        </p:spPr>
        <p:txBody>
          <a:bodyPr wrap="square" rtlCol="0">
            <a:spAutoFit/>
          </a:bodyPr>
          <a:lstStyle/>
          <a:p>
            <a:r>
              <a:rPr lang="es-EC" sz="2000" b="1" dirty="0">
                <a:latin typeface="+mn-lt"/>
                <a:cs typeface="Times New Roman" panose="02020603050405020304" pitchFamily="18" charset="0"/>
              </a:rPr>
              <a:t>RSSI Nodo 1</a:t>
            </a:r>
          </a:p>
        </p:txBody>
      </p:sp>
    </p:spTree>
    <p:extLst>
      <p:ext uri="{BB962C8B-B14F-4D97-AF65-F5344CB8AC3E}">
        <p14:creationId xmlns:p14="http://schemas.microsoft.com/office/powerpoint/2010/main" val="7898659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2">
            <a:extLst>
              <a:ext uri="{FF2B5EF4-FFF2-40B4-BE49-F238E27FC236}">
                <a16:creationId xmlns:a16="http://schemas.microsoft.com/office/drawing/2014/main" id="{823111E4-DA60-47A7-9135-5A72565375D5}"/>
              </a:ext>
            </a:extLst>
          </p:cNvPr>
          <p:cNvSpPr>
            <a:spLocks noGrp="1"/>
          </p:cNvSpPr>
          <p:nvPr>
            <p:ph type="title"/>
          </p:nvPr>
        </p:nvSpPr>
        <p:spPr>
          <a:xfrm>
            <a:off x="747534" y="12746"/>
            <a:ext cx="8229600" cy="487738"/>
          </a:xfrm>
        </p:spPr>
        <p:txBody>
          <a:bodyPr/>
          <a:lstStyle/>
          <a:p>
            <a:r>
              <a:rPr lang="es-EC" i="0" dirty="0">
                <a:solidFill>
                  <a:schemeClr val="tx1"/>
                </a:solidFill>
              </a:rPr>
              <a:t>Resultados</a:t>
            </a:r>
          </a:p>
        </p:txBody>
      </p:sp>
      <p:sp>
        <p:nvSpPr>
          <p:cNvPr id="5" name="CuadroTexto 2">
            <a:extLst>
              <a:ext uri="{FF2B5EF4-FFF2-40B4-BE49-F238E27FC236}">
                <a16:creationId xmlns:a16="http://schemas.microsoft.com/office/drawing/2014/main" id="{F0611956-41FC-4CEA-A738-145CCE20C73F}"/>
              </a:ext>
            </a:extLst>
          </p:cNvPr>
          <p:cNvSpPr txBox="1"/>
          <p:nvPr/>
        </p:nvSpPr>
        <p:spPr>
          <a:xfrm>
            <a:off x="166866" y="248286"/>
            <a:ext cx="5548134" cy="461665"/>
          </a:xfrm>
          <a:prstGeom prst="rect">
            <a:avLst/>
          </a:prstGeom>
          <a:noFill/>
        </p:spPr>
        <p:txBody>
          <a:bodyPr wrap="square" rtlCol="0">
            <a:spAutoFit/>
          </a:bodyPr>
          <a:lstStyle/>
          <a:p>
            <a:r>
              <a:rPr lang="es-EC" sz="2400" b="1" dirty="0">
                <a:latin typeface="+mn-lt"/>
                <a:cs typeface="Times New Roman" panose="02020603050405020304" pitchFamily="18" charset="0"/>
              </a:rPr>
              <a:t>RSSI </a:t>
            </a:r>
            <a:r>
              <a:rPr lang="es-EC" sz="2000" b="1" dirty="0">
                <a:latin typeface="+mn-lt"/>
                <a:cs typeface="Times New Roman" panose="02020603050405020304" pitchFamily="18" charset="0"/>
              </a:rPr>
              <a:t>(</a:t>
            </a:r>
            <a:r>
              <a:rPr lang="en-US" sz="2000" b="1" dirty="0">
                <a:effectLst/>
                <a:latin typeface="Arial" panose="020B0604020202020204" pitchFamily="34" charset="0"/>
                <a:ea typeface="Calibri" panose="020F0502020204030204" pitchFamily="34" charset="0"/>
                <a:cs typeface="Times New Roman" panose="02020603050405020304" pitchFamily="18" charset="0"/>
              </a:rPr>
              <a:t>Received Signal Strength Indicator)</a:t>
            </a:r>
            <a:endParaRPr lang="es-EC" sz="2000" b="1" dirty="0">
              <a:latin typeface="+mn-lt"/>
              <a:cs typeface="Times New Roman" panose="02020603050405020304" pitchFamily="18" charset="0"/>
            </a:endParaRPr>
          </a:p>
        </p:txBody>
      </p:sp>
      <p:pic>
        <p:nvPicPr>
          <p:cNvPr id="12" name="Imagen 11" descr="Gráfico, Gráfico de líneas&#10;&#10;Descripción generada automáticamente">
            <a:extLst>
              <a:ext uri="{FF2B5EF4-FFF2-40B4-BE49-F238E27FC236}">
                <a16:creationId xmlns:a16="http://schemas.microsoft.com/office/drawing/2014/main" id="{25983815-9324-1AA3-9023-F1263791A9CB}"/>
              </a:ext>
            </a:extLst>
          </p:cNvPr>
          <p:cNvPicPr>
            <a:picLocks noChangeAspect="1"/>
          </p:cNvPicPr>
          <p:nvPr/>
        </p:nvPicPr>
        <p:blipFill>
          <a:blip r:embed="rId2"/>
          <a:stretch>
            <a:fillRect/>
          </a:stretch>
        </p:blipFill>
        <p:spPr>
          <a:xfrm>
            <a:off x="1957385" y="814924"/>
            <a:ext cx="6400801" cy="2514129"/>
          </a:xfrm>
          <a:prstGeom prst="rect">
            <a:avLst/>
          </a:prstGeom>
        </p:spPr>
      </p:pic>
      <p:pic>
        <p:nvPicPr>
          <p:cNvPr id="13" name="Imagen 12">
            <a:extLst>
              <a:ext uri="{FF2B5EF4-FFF2-40B4-BE49-F238E27FC236}">
                <a16:creationId xmlns:a16="http://schemas.microsoft.com/office/drawing/2014/main" id="{9FA51C52-1995-B0A9-9593-C75863C54AFF}"/>
              </a:ext>
            </a:extLst>
          </p:cNvPr>
          <p:cNvPicPr>
            <a:picLocks noChangeAspect="1"/>
          </p:cNvPicPr>
          <p:nvPr/>
        </p:nvPicPr>
        <p:blipFill>
          <a:blip r:embed="rId3"/>
          <a:stretch>
            <a:fillRect/>
          </a:stretch>
        </p:blipFill>
        <p:spPr>
          <a:xfrm>
            <a:off x="1957385" y="3329053"/>
            <a:ext cx="6400801" cy="2514389"/>
          </a:xfrm>
          <a:prstGeom prst="rect">
            <a:avLst/>
          </a:prstGeom>
        </p:spPr>
      </p:pic>
      <p:sp>
        <p:nvSpPr>
          <p:cNvPr id="2" name="CuadroTexto 2">
            <a:extLst>
              <a:ext uri="{FF2B5EF4-FFF2-40B4-BE49-F238E27FC236}">
                <a16:creationId xmlns:a16="http://schemas.microsoft.com/office/drawing/2014/main" id="{62851EE1-25EE-569D-6EC8-77BA7DB0FECB}"/>
              </a:ext>
            </a:extLst>
          </p:cNvPr>
          <p:cNvSpPr txBox="1"/>
          <p:nvPr/>
        </p:nvSpPr>
        <p:spPr>
          <a:xfrm>
            <a:off x="0" y="1614605"/>
            <a:ext cx="5548134" cy="400110"/>
          </a:xfrm>
          <a:prstGeom prst="rect">
            <a:avLst/>
          </a:prstGeom>
          <a:noFill/>
        </p:spPr>
        <p:txBody>
          <a:bodyPr wrap="square" rtlCol="0">
            <a:spAutoFit/>
          </a:bodyPr>
          <a:lstStyle/>
          <a:p>
            <a:r>
              <a:rPr lang="es-EC" sz="2000" b="1" dirty="0">
                <a:latin typeface="+mn-lt"/>
                <a:cs typeface="Times New Roman" panose="02020603050405020304" pitchFamily="18" charset="0"/>
              </a:rPr>
              <a:t>RSSI Nodo 2</a:t>
            </a:r>
          </a:p>
        </p:txBody>
      </p:sp>
      <p:sp>
        <p:nvSpPr>
          <p:cNvPr id="3" name="CuadroTexto 2">
            <a:extLst>
              <a:ext uri="{FF2B5EF4-FFF2-40B4-BE49-F238E27FC236}">
                <a16:creationId xmlns:a16="http://schemas.microsoft.com/office/drawing/2014/main" id="{B1AC24C6-F804-1E0E-6CD6-40E88AEA9A28}"/>
              </a:ext>
            </a:extLst>
          </p:cNvPr>
          <p:cNvSpPr txBox="1"/>
          <p:nvPr/>
        </p:nvSpPr>
        <p:spPr>
          <a:xfrm>
            <a:off x="0" y="4138461"/>
            <a:ext cx="5548134" cy="400110"/>
          </a:xfrm>
          <a:prstGeom prst="rect">
            <a:avLst/>
          </a:prstGeom>
          <a:noFill/>
        </p:spPr>
        <p:txBody>
          <a:bodyPr wrap="square" rtlCol="0">
            <a:spAutoFit/>
          </a:bodyPr>
          <a:lstStyle/>
          <a:p>
            <a:r>
              <a:rPr lang="es-EC" sz="2000" b="1" dirty="0">
                <a:latin typeface="+mn-lt"/>
                <a:cs typeface="Times New Roman" panose="02020603050405020304" pitchFamily="18" charset="0"/>
              </a:rPr>
              <a:t>RSSI Nodo 3</a:t>
            </a:r>
          </a:p>
        </p:txBody>
      </p:sp>
    </p:spTree>
    <p:extLst>
      <p:ext uri="{BB962C8B-B14F-4D97-AF65-F5344CB8AC3E}">
        <p14:creationId xmlns:p14="http://schemas.microsoft.com/office/powerpoint/2010/main" val="4545525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2">
            <a:extLst>
              <a:ext uri="{FF2B5EF4-FFF2-40B4-BE49-F238E27FC236}">
                <a16:creationId xmlns:a16="http://schemas.microsoft.com/office/drawing/2014/main" id="{823111E4-DA60-47A7-9135-5A72565375D5}"/>
              </a:ext>
            </a:extLst>
          </p:cNvPr>
          <p:cNvSpPr>
            <a:spLocks noGrp="1"/>
          </p:cNvSpPr>
          <p:nvPr>
            <p:ph type="title"/>
          </p:nvPr>
        </p:nvSpPr>
        <p:spPr>
          <a:xfrm>
            <a:off x="747534" y="12746"/>
            <a:ext cx="8229600" cy="487738"/>
          </a:xfrm>
        </p:spPr>
        <p:txBody>
          <a:bodyPr/>
          <a:lstStyle/>
          <a:p>
            <a:r>
              <a:rPr lang="es-EC" i="0" dirty="0">
                <a:solidFill>
                  <a:schemeClr val="tx1"/>
                </a:solidFill>
              </a:rPr>
              <a:t>Resultados</a:t>
            </a:r>
          </a:p>
        </p:txBody>
      </p:sp>
      <p:sp>
        <p:nvSpPr>
          <p:cNvPr id="7" name="CuadroTexto 2">
            <a:extLst>
              <a:ext uri="{FF2B5EF4-FFF2-40B4-BE49-F238E27FC236}">
                <a16:creationId xmlns:a16="http://schemas.microsoft.com/office/drawing/2014/main" id="{9F55C6A7-D76C-42B9-87CC-3A81168BCA44}"/>
              </a:ext>
            </a:extLst>
          </p:cNvPr>
          <p:cNvSpPr txBox="1"/>
          <p:nvPr/>
        </p:nvSpPr>
        <p:spPr>
          <a:xfrm>
            <a:off x="360218" y="125912"/>
            <a:ext cx="4793672" cy="461665"/>
          </a:xfrm>
          <a:prstGeom prst="rect">
            <a:avLst/>
          </a:prstGeom>
          <a:noFill/>
        </p:spPr>
        <p:txBody>
          <a:bodyPr wrap="square" rtlCol="0">
            <a:spAutoFit/>
          </a:bodyPr>
          <a:lstStyle/>
          <a:p>
            <a:r>
              <a:rPr lang="en-US" sz="2400" b="1" dirty="0">
                <a:latin typeface="+mn-lt"/>
                <a:cs typeface="Times New Roman" panose="02020603050405020304" pitchFamily="18" charset="0"/>
              </a:rPr>
              <a:t>Link Quality Indicator </a:t>
            </a:r>
            <a:r>
              <a:rPr lang="en-US" sz="2400" b="1" dirty="0" err="1">
                <a:latin typeface="+mn-lt"/>
                <a:cs typeface="Times New Roman" panose="02020603050405020304" pitchFamily="18" charset="0"/>
              </a:rPr>
              <a:t>LQI</a:t>
            </a:r>
            <a:endParaRPr lang="en-US" sz="2400" b="1" dirty="0">
              <a:latin typeface="+mn-lt"/>
              <a:cs typeface="Times New Roman" panose="02020603050405020304" pitchFamily="18" charset="0"/>
            </a:endParaRPr>
          </a:p>
        </p:txBody>
      </p:sp>
      <p:graphicFrame>
        <p:nvGraphicFramePr>
          <p:cNvPr id="10" name="Tabla 9">
            <a:extLst>
              <a:ext uri="{FF2B5EF4-FFF2-40B4-BE49-F238E27FC236}">
                <a16:creationId xmlns:a16="http://schemas.microsoft.com/office/drawing/2014/main" id="{0AFC8D01-6141-F0D8-E535-D0BEC4A97755}"/>
              </a:ext>
            </a:extLst>
          </p:cNvPr>
          <p:cNvGraphicFramePr>
            <a:graphicFrameLocks noGrp="1"/>
          </p:cNvGraphicFramePr>
          <p:nvPr>
            <p:extLst>
              <p:ext uri="{D42A27DB-BD31-4B8C-83A1-F6EECF244321}">
                <p14:modId xmlns:p14="http://schemas.microsoft.com/office/powerpoint/2010/main" val="608035547"/>
              </p:ext>
            </p:extLst>
          </p:nvPr>
        </p:nvGraphicFramePr>
        <p:xfrm>
          <a:off x="747533" y="629727"/>
          <a:ext cx="7267753" cy="1743906"/>
        </p:xfrm>
        <a:graphic>
          <a:graphicData uri="http://schemas.openxmlformats.org/drawingml/2006/table">
            <a:tbl>
              <a:tblPr firstRow="1" firstCol="1" bandRow="1">
                <a:tableStyleId>{00A15C55-8517-42AA-B614-E9B94910E393}</a:tableStyleId>
              </a:tblPr>
              <a:tblGrid>
                <a:gridCol w="2420225">
                  <a:extLst>
                    <a:ext uri="{9D8B030D-6E8A-4147-A177-3AD203B41FA5}">
                      <a16:colId xmlns:a16="http://schemas.microsoft.com/office/drawing/2014/main" val="1936762554"/>
                    </a:ext>
                  </a:extLst>
                </a:gridCol>
                <a:gridCol w="2570658">
                  <a:extLst>
                    <a:ext uri="{9D8B030D-6E8A-4147-A177-3AD203B41FA5}">
                      <a16:colId xmlns:a16="http://schemas.microsoft.com/office/drawing/2014/main" val="406705374"/>
                    </a:ext>
                  </a:extLst>
                </a:gridCol>
                <a:gridCol w="2276870">
                  <a:extLst>
                    <a:ext uri="{9D8B030D-6E8A-4147-A177-3AD203B41FA5}">
                      <a16:colId xmlns:a16="http://schemas.microsoft.com/office/drawing/2014/main" val="1004860680"/>
                    </a:ext>
                  </a:extLst>
                </a:gridCol>
              </a:tblGrid>
              <a:tr h="327536">
                <a:tc>
                  <a:txBody>
                    <a:bodyPr/>
                    <a:lstStyle/>
                    <a:p>
                      <a:pPr algn="ctr">
                        <a:lnSpc>
                          <a:spcPct val="200000"/>
                        </a:lnSpc>
                        <a:spcAft>
                          <a:spcPts val="800"/>
                        </a:spcAft>
                      </a:pPr>
                      <a:r>
                        <a:rPr lang="es-EC" sz="1100" dirty="0">
                          <a:effectLst/>
                        </a:rPr>
                        <a:t>Indicador de Calidad del enlace</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1100">
                          <a:effectLst/>
                        </a:rPr>
                        <a:t>Número de Estaciones Base</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1100">
                          <a:effectLst/>
                        </a:rPr>
                        <a:t>RSSI</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7636658"/>
                  </a:ext>
                </a:extLst>
              </a:tr>
              <a:tr h="232421">
                <a:tc>
                  <a:txBody>
                    <a:bodyPr/>
                    <a:lstStyle/>
                    <a:p>
                      <a:pPr algn="just">
                        <a:lnSpc>
                          <a:spcPct val="200000"/>
                        </a:lnSpc>
                        <a:spcAft>
                          <a:spcPts val="800"/>
                        </a:spcAft>
                      </a:pPr>
                      <a:r>
                        <a:rPr lang="es-EC" sz="1100" dirty="0">
                          <a:effectLst/>
                        </a:rPr>
                        <a:t>EXCELENTE</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1100">
                          <a:effectLst/>
                        </a:rPr>
                        <a:t>3</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1100">
                          <a:effectLst/>
                        </a:rPr>
                        <a:t>-114 dBm </a:t>
                      </a:r>
                      <a:r>
                        <a:rPr lang="en-US" sz="1100">
                          <a:effectLst/>
                        </a:rPr>
                        <a:t>&lt; RSSI</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50534582"/>
                  </a:ext>
                </a:extLst>
              </a:tr>
              <a:tr h="232421">
                <a:tc>
                  <a:txBody>
                    <a:bodyPr/>
                    <a:lstStyle/>
                    <a:p>
                      <a:pPr algn="just">
                        <a:lnSpc>
                          <a:spcPct val="200000"/>
                        </a:lnSpc>
                        <a:spcAft>
                          <a:spcPts val="800"/>
                        </a:spcAft>
                      </a:pPr>
                      <a:r>
                        <a:rPr lang="es-EC" sz="1100">
                          <a:effectLst/>
                        </a:rPr>
                        <a:t>BUENO</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1100">
                          <a:effectLst/>
                        </a:rPr>
                        <a:t>1 o 2</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1100">
                          <a:effectLst/>
                        </a:rPr>
                        <a:t>-114 dBm </a:t>
                      </a:r>
                      <a:r>
                        <a:rPr lang="en-US" sz="1100">
                          <a:effectLst/>
                        </a:rPr>
                        <a:t>&lt; RSSI</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5613227"/>
                  </a:ext>
                </a:extLst>
              </a:tr>
              <a:tr h="232421">
                <a:tc>
                  <a:txBody>
                    <a:bodyPr/>
                    <a:lstStyle/>
                    <a:p>
                      <a:pPr algn="just">
                        <a:lnSpc>
                          <a:spcPct val="200000"/>
                        </a:lnSpc>
                        <a:spcAft>
                          <a:spcPts val="800"/>
                        </a:spcAft>
                      </a:pPr>
                      <a:r>
                        <a:rPr lang="es-EC" sz="1100" dirty="0">
                          <a:effectLst/>
                        </a:rPr>
                        <a:t>BUENO</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1100">
                          <a:effectLst/>
                        </a:rPr>
                        <a:t>3</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1100">
                          <a:effectLst/>
                        </a:rPr>
                        <a:t>-127 dBm &lt; RSSI ≤ -114 dBm</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6951554"/>
                  </a:ext>
                </a:extLst>
              </a:tr>
              <a:tr h="232421">
                <a:tc>
                  <a:txBody>
                    <a:bodyPr/>
                    <a:lstStyle/>
                    <a:p>
                      <a:pPr algn="just">
                        <a:lnSpc>
                          <a:spcPct val="200000"/>
                        </a:lnSpc>
                        <a:spcAft>
                          <a:spcPts val="800"/>
                        </a:spcAft>
                      </a:pPr>
                      <a:r>
                        <a:rPr lang="es-EC" sz="1100" dirty="0">
                          <a:effectLst/>
                        </a:rPr>
                        <a:t>PROMEDIO </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1100">
                          <a:effectLst/>
                        </a:rPr>
                        <a:t>1 o 2</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1100">
                          <a:effectLst/>
                        </a:rPr>
                        <a:t>-127 dBm &lt; RSSI ≤ -114 dBm</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6672125"/>
                  </a:ext>
                </a:extLst>
              </a:tr>
              <a:tr h="232421">
                <a:tc>
                  <a:txBody>
                    <a:bodyPr/>
                    <a:lstStyle/>
                    <a:p>
                      <a:pPr algn="just">
                        <a:lnSpc>
                          <a:spcPct val="200000"/>
                        </a:lnSpc>
                        <a:spcAft>
                          <a:spcPts val="800"/>
                        </a:spcAft>
                      </a:pPr>
                      <a:r>
                        <a:rPr lang="es-EC" sz="1100" dirty="0">
                          <a:effectLst/>
                        </a:rPr>
                        <a:t>LIMITE</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1100" dirty="0">
                          <a:effectLst/>
                        </a:rPr>
                        <a:t>Cualquiera</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1100" dirty="0">
                          <a:effectLst/>
                        </a:rPr>
                        <a:t>RSSI ≤-127 dBm</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5869142"/>
                  </a:ext>
                </a:extLst>
              </a:tr>
            </a:tbl>
          </a:graphicData>
        </a:graphic>
      </p:graphicFrame>
      <p:pic>
        <p:nvPicPr>
          <p:cNvPr id="12" name="Imagen 11" descr="Gráfico, Gráfico circular&#10;&#10;Descripción generada automáticamente">
            <a:extLst>
              <a:ext uri="{FF2B5EF4-FFF2-40B4-BE49-F238E27FC236}">
                <a16:creationId xmlns:a16="http://schemas.microsoft.com/office/drawing/2014/main" id="{2EEDAEE5-D26F-8039-A093-E557A8BF5FFC}"/>
              </a:ext>
            </a:extLst>
          </p:cNvPr>
          <p:cNvPicPr>
            <a:picLocks noChangeAspect="1"/>
          </p:cNvPicPr>
          <p:nvPr/>
        </p:nvPicPr>
        <p:blipFill>
          <a:blip r:embed="rId2"/>
          <a:stretch>
            <a:fillRect/>
          </a:stretch>
        </p:blipFill>
        <p:spPr>
          <a:xfrm>
            <a:off x="360218" y="4168365"/>
            <a:ext cx="2372994" cy="1720624"/>
          </a:xfrm>
          <a:prstGeom prst="rect">
            <a:avLst/>
          </a:prstGeom>
        </p:spPr>
      </p:pic>
      <p:pic>
        <p:nvPicPr>
          <p:cNvPr id="13" name="Imagen 12">
            <a:extLst>
              <a:ext uri="{FF2B5EF4-FFF2-40B4-BE49-F238E27FC236}">
                <a16:creationId xmlns:a16="http://schemas.microsoft.com/office/drawing/2014/main" id="{823C0CA3-FD7E-3C8F-B1A2-EBA3E0EDF1F7}"/>
              </a:ext>
            </a:extLst>
          </p:cNvPr>
          <p:cNvPicPr>
            <a:picLocks noChangeAspect="1"/>
          </p:cNvPicPr>
          <p:nvPr/>
        </p:nvPicPr>
        <p:blipFill>
          <a:blip r:embed="rId3"/>
          <a:stretch>
            <a:fillRect/>
          </a:stretch>
        </p:blipFill>
        <p:spPr>
          <a:xfrm>
            <a:off x="3609576" y="4153535"/>
            <a:ext cx="2563803" cy="1735455"/>
          </a:xfrm>
          <a:prstGeom prst="rect">
            <a:avLst/>
          </a:prstGeom>
        </p:spPr>
      </p:pic>
      <p:pic>
        <p:nvPicPr>
          <p:cNvPr id="14" name="Imagen 13" descr="Gráfico, Gráfico circular&#10;&#10;Descripción generada automáticamente">
            <a:extLst>
              <a:ext uri="{FF2B5EF4-FFF2-40B4-BE49-F238E27FC236}">
                <a16:creationId xmlns:a16="http://schemas.microsoft.com/office/drawing/2014/main" id="{2797D2EF-553D-DB71-D09A-528340574EF2}"/>
              </a:ext>
            </a:extLst>
          </p:cNvPr>
          <p:cNvPicPr>
            <a:picLocks noChangeAspect="1"/>
          </p:cNvPicPr>
          <p:nvPr/>
        </p:nvPicPr>
        <p:blipFill>
          <a:blip r:embed="rId4"/>
          <a:stretch>
            <a:fillRect/>
          </a:stretch>
        </p:blipFill>
        <p:spPr>
          <a:xfrm>
            <a:off x="6604139" y="4153535"/>
            <a:ext cx="2372995" cy="1741170"/>
          </a:xfrm>
          <a:prstGeom prst="rect">
            <a:avLst/>
          </a:prstGeom>
        </p:spPr>
      </p:pic>
      <p:graphicFrame>
        <p:nvGraphicFramePr>
          <p:cNvPr id="16" name="Tabla 16">
            <a:extLst>
              <a:ext uri="{FF2B5EF4-FFF2-40B4-BE49-F238E27FC236}">
                <a16:creationId xmlns:a16="http://schemas.microsoft.com/office/drawing/2014/main" id="{78E9860E-9D01-6706-536B-8797EFD7C5E0}"/>
              </a:ext>
            </a:extLst>
          </p:cNvPr>
          <p:cNvGraphicFramePr>
            <a:graphicFrameLocks noGrp="1"/>
          </p:cNvGraphicFramePr>
          <p:nvPr>
            <p:extLst>
              <p:ext uri="{D42A27DB-BD31-4B8C-83A1-F6EECF244321}">
                <p14:modId xmlns:p14="http://schemas.microsoft.com/office/powerpoint/2010/main" val="3624918929"/>
              </p:ext>
            </p:extLst>
          </p:nvPr>
        </p:nvGraphicFramePr>
        <p:xfrm>
          <a:off x="747532" y="2426511"/>
          <a:ext cx="7267755" cy="1274890"/>
        </p:xfrm>
        <a:graphic>
          <a:graphicData uri="http://schemas.openxmlformats.org/drawingml/2006/table">
            <a:tbl>
              <a:tblPr firstRow="1" bandRow="1">
                <a:tableStyleId>{00A15C55-8517-42AA-B614-E9B94910E393}</a:tableStyleId>
              </a:tblPr>
              <a:tblGrid>
                <a:gridCol w="964794">
                  <a:extLst>
                    <a:ext uri="{9D8B030D-6E8A-4147-A177-3AD203B41FA5}">
                      <a16:colId xmlns:a16="http://schemas.microsoft.com/office/drawing/2014/main" val="3970288405"/>
                    </a:ext>
                  </a:extLst>
                </a:gridCol>
                <a:gridCol w="1689291">
                  <a:extLst>
                    <a:ext uri="{9D8B030D-6E8A-4147-A177-3AD203B41FA5}">
                      <a16:colId xmlns:a16="http://schemas.microsoft.com/office/drawing/2014/main" val="3711011418"/>
                    </a:ext>
                  </a:extLst>
                </a:gridCol>
                <a:gridCol w="1939012">
                  <a:extLst>
                    <a:ext uri="{9D8B030D-6E8A-4147-A177-3AD203B41FA5}">
                      <a16:colId xmlns:a16="http://schemas.microsoft.com/office/drawing/2014/main" val="2137539794"/>
                    </a:ext>
                  </a:extLst>
                </a:gridCol>
                <a:gridCol w="1880254">
                  <a:extLst>
                    <a:ext uri="{9D8B030D-6E8A-4147-A177-3AD203B41FA5}">
                      <a16:colId xmlns:a16="http://schemas.microsoft.com/office/drawing/2014/main" val="3919388238"/>
                    </a:ext>
                  </a:extLst>
                </a:gridCol>
                <a:gridCol w="794404">
                  <a:extLst>
                    <a:ext uri="{9D8B030D-6E8A-4147-A177-3AD203B41FA5}">
                      <a16:colId xmlns:a16="http://schemas.microsoft.com/office/drawing/2014/main" val="1378469005"/>
                    </a:ext>
                  </a:extLst>
                </a:gridCol>
              </a:tblGrid>
              <a:tr h="336945">
                <a:tc>
                  <a:txBody>
                    <a:bodyPr/>
                    <a:lstStyle/>
                    <a:p>
                      <a:pPr algn="ctr">
                        <a:lnSpc>
                          <a:spcPct val="200000"/>
                        </a:lnSpc>
                        <a:spcAft>
                          <a:spcPts val="800"/>
                        </a:spcAft>
                      </a:pPr>
                      <a:r>
                        <a:rPr lang="es-EC" dirty="0"/>
                        <a:t>Nodo</a:t>
                      </a:r>
                      <a:endParaRPr lang="en-US" dirty="0"/>
                    </a:p>
                  </a:txBody>
                  <a:tcPr marL="68580" marR="68580" marT="0" marB="0"/>
                </a:tc>
                <a:tc>
                  <a:txBody>
                    <a:bodyPr/>
                    <a:lstStyle/>
                    <a:p>
                      <a:pPr algn="ctr">
                        <a:lnSpc>
                          <a:spcPct val="200000"/>
                        </a:lnSpc>
                        <a:spcAft>
                          <a:spcPts val="800"/>
                        </a:spcAft>
                      </a:pPr>
                      <a:r>
                        <a:rPr lang="es-EC" dirty="0"/>
                        <a:t>1 estación Base</a:t>
                      </a:r>
                      <a:endParaRPr lang="en-US" dirty="0"/>
                    </a:p>
                  </a:txBody>
                  <a:tcPr marL="68580" marR="68580" marT="0" marB="0"/>
                </a:tc>
                <a:tc>
                  <a:txBody>
                    <a:bodyPr/>
                    <a:lstStyle/>
                    <a:p>
                      <a:pPr algn="ctr">
                        <a:lnSpc>
                          <a:spcPct val="200000"/>
                        </a:lnSpc>
                        <a:spcAft>
                          <a:spcPts val="800"/>
                        </a:spcAft>
                      </a:pPr>
                      <a:r>
                        <a:rPr lang="es-EC" dirty="0"/>
                        <a:t>2 estaciones Base</a:t>
                      </a:r>
                      <a:endParaRPr lang="en-US" dirty="0"/>
                    </a:p>
                  </a:txBody>
                  <a:tcPr marL="68580" marR="68580" marT="0" marB="0"/>
                </a:tc>
                <a:tc>
                  <a:txBody>
                    <a:bodyPr/>
                    <a:lstStyle/>
                    <a:p>
                      <a:pPr algn="ctr">
                        <a:lnSpc>
                          <a:spcPct val="200000"/>
                        </a:lnSpc>
                        <a:spcAft>
                          <a:spcPts val="800"/>
                        </a:spcAft>
                      </a:pPr>
                      <a:r>
                        <a:rPr lang="es-EC" dirty="0"/>
                        <a:t>3 estaciones Base</a:t>
                      </a:r>
                      <a:endParaRPr lang="en-US" dirty="0"/>
                    </a:p>
                  </a:txBody>
                  <a:tcPr marL="68580" marR="68580" marT="0" marB="0"/>
                </a:tc>
                <a:tc>
                  <a:txBody>
                    <a:bodyPr/>
                    <a:lstStyle/>
                    <a:p>
                      <a:pPr algn="ctr">
                        <a:lnSpc>
                          <a:spcPct val="200000"/>
                        </a:lnSpc>
                        <a:spcAft>
                          <a:spcPts val="800"/>
                        </a:spcAft>
                      </a:pPr>
                      <a:r>
                        <a:rPr lang="es-EC" dirty="0"/>
                        <a:t>Total</a:t>
                      </a:r>
                      <a:endParaRPr lang="en-US" dirty="0"/>
                    </a:p>
                  </a:txBody>
                  <a:tcPr marL="68580" marR="68580" marT="0" marB="0"/>
                </a:tc>
                <a:extLst>
                  <a:ext uri="{0D108BD9-81ED-4DB2-BD59-A6C34878D82A}">
                    <a16:rowId xmlns:a16="http://schemas.microsoft.com/office/drawing/2014/main" val="2499660473"/>
                  </a:ext>
                </a:extLst>
              </a:tr>
              <a:tr h="284893">
                <a:tc>
                  <a:txBody>
                    <a:bodyPr/>
                    <a:lstStyle/>
                    <a:p>
                      <a:pPr algn="ctr"/>
                      <a:r>
                        <a:rPr lang="es-EC" dirty="0"/>
                        <a:t>Nodo 1</a:t>
                      </a:r>
                      <a:endParaRPr lang="en-US" dirty="0"/>
                    </a:p>
                  </a:txBody>
                  <a:tcPr/>
                </a:tc>
                <a:tc>
                  <a:txBody>
                    <a:bodyPr/>
                    <a:lstStyle/>
                    <a:p>
                      <a:pPr algn="ctr"/>
                      <a:r>
                        <a:rPr lang="es-EC" dirty="0"/>
                        <a:t>266</a:t>
                      </a:r>
                      <a:endParaRPr lang="en-US" dirty="0"/>
                    </a:p>
                  </a:txBody>
                  <a:tcPr/>
                </a:tc>
                <a:tc>
                  <a:txBody>
                    <a:bodyPr/>
                    <a:lstStyle/>
                    <a:p>
                      <a:pPr algn="ctr"/>
                      <a:r>
                        <a:rPr lang="es-EC" dirty="0"/>
                        <a:t>998</a:t>
                      </a:r>
                      <a:endParaRPr lang="en-US" dirty="0"/>
                    </a:p>
                  </a:txBody>
                  <a:tcPr/>
                </a:tc>
                <a:tc>
                  <a:txBody>
                    <a:bodyPr/>
                    <a:lstStyle/>
                    <a:p>
                      <a:pPr algn="ctr"/>
                      <a:r>
                        <a:rPr lang="es-EC" dirty="0"/>
                        <a:t>9956</a:t>
                      </a:r>
                      <a:endParaRPr lang="en-US" dirty="0"/>
                    </a:p>
                  </a:txBody>
                  <a:tcPr/>
                </a:tc>
                <a:tc>
                  <a:txBody>
                    <a:bodyPr/>
                    <a:lstStyle/>
                    <a:p>
                      <a:pPr algn="ctr"/>
                      <a:r>
                        <a:rPr lang="es-EC" dirty="0"/>
                        <a:t>11220</a:t>
                      </a:r>
                      <a:endParaRPr lang="en-US" dirty="0"/>
                    </a:p>
                  </a:txBody>
                  <a:tcPr/>
                </a:tc>
                <a:extLst>
                  <a:ext uri="{0D108BD9-81ED-4DB2-BD59-A6C34878D82A}">
                    <a16:rowId xmlns:a16="http://schemas.microsoft.com/office/drawing/2014/main" val="2816960540"/>
                  </a:ext>
                </a:extLst>
              </a:tr>
              <a:tr h="284893">
                <a:tc>
                  <a:txBody>
                    <a:bodyPr/>
                    <a:lstStyle/>
                    <a:p>
                      <a:pPr algn="ctr"/>
                      <a:r>
                        <a:rPr lang="es-EC" dirty="0"/>
                        <a:t>Nodo 2</a:t>
                      </a:r>
                      <a:endParaRPr lang="en-US" dirty="0"/>
                    </a:p>
                  </a:txBody>
                  <a:tcPr/>
                </a:tc>
                <a:tc>
                  <a:txBody>
                    <a:bodyPr/>
                    <a:lstStyle/>
                    <a:p>
                      <a:pPr algn="ctr"/>
                      <a:r>
                        <a:rPr lang="es-EC" dirty="0"/>
                        <a:t>3200</a:t>
                      </a:r>
                      <a:endParaRPr lang="en-US" dirty="0"/>
                    </a:p>
                  </a:txBody>
                  <a:tcPr/>
                </a:tc>
                <a:tc>
                  <a:txBody>
                    <a:bodyPr/>
                    <a:lstStyle/>
                    <a:p>
                      <a:pPr algn="ctr"/>
                      <a:r>
                        <a:rPr lang="es-EC" dirty="0"/>
                        <a:t>3782</a:t>
                      </a:r>
                      <a:endParaRPr lang="en-US" dirty="0"/>
                    </a:p>
                  </a:txBody>
                  <a:tcPr/>
                </a:tc>
                <a:tc>
                  <a:txBody>
                    <a:bodyPr/>
                    <a:lstStyle/>
                    <a:p>
                      <a:pPr algn="ctr"/>
                      <a:r>
                        <a:rPr lang="es-EC" dirty="0"/>
                        <a:t>254</a:t>
                      </a:r>
                      <a:endParaRPr lang="en-US" dirty="0"/>
                    </a:p>
                  </a:txBody>
                  <a:tcPr/>
                </a:tc>
                <a:tc>
                  <a:txBody>
                    <a:bodyPr/>
                    <a:lstStyle/>
                    <a:p>
                      <a:pPr algn="ctr"/>
                      <a:r>
                        <a:rPr lang="es-EC" dirty="0"/>
                        <a:t>7236</a:t>
                      </a:r>
                      <a:endParaRPr lang="en-US" dirty="0"/>
                    </a:p>
                  </a:txBody>
                  <a:tcPr/>
                </a:tc>
                <a:extLst>
                  <a:ext uri="{0D108BD9-81ED-4DB2-BD59-A6C34878D82A}">
                    <a16:rowId xmlns:a16="http://schemas.microsoft.com/office/drawing/2014/main" val="1787714927"/>
                  </a:ext>
                </a:extLst>
              </a:tr>
              <a:tr h="284893">
                <a:tc>
                  <a:txBody>
                    <a:bodyPr/>
                    <a:lstStyle/>
                    <a:p>
                      <a:pPr algn="ctr"/>
                      <a:r>
                        <a:rPr lang="es-EC" dirty="0"/>
                        <a:t>Nodo 3</a:t>
                      </a:r>
                      <a:endParaRPr lang="en-US" dirty="0"/>
                    </a:p>
                  </a:txBody>
                  <a:tcPr/>
                </a:tc>
                <a:tc>
                  <a:txBody>
                    <a:bodyPr/>
                    <a:lstStyle/>
                    <a:p>
                      <a:pPr algn="ctr"/>
                      <a:r>
                        <a:rPr lang="es-EC" dirty="0"/>
                        <a:t>656</a:t>
                      </a:r>
                      <a:endParaRPr lang="en-US" dirty="0"/>
                    </a:p>
                  </a:txBody>
                  <a:tcPr/>
                </a:tc>
                <a:tc>
                  <a:txBody>
                    <a:bodyPr/>
                    <a:lstStyle/>
                    <a:p>
                      <a:pPr algn="ctr"/>
                      <a:r>
                        <a:rPr lang="es-EC" dirty="0"/>
                        <a:t>7002</a:t>
                      </a:r>
                      <a:endParaRPr lang="en-US" dirty="0"/>
                    </a:p>
                  </a:txBody>
                  <a:tcPr/>
                </a:tc>
                <a:tc>
                  <a:txBody>
                    <a:bodyPr/>
                    <a:lstStyle/>
                    <a:p>
                      <a:pPr algn="ctr"/>
                      <a:r>
                        <a:rPr lang="es-EC" dirty="0"/>
                        <a:t>3461</a:t>
                      </a:r>
                      <a:endParaRPr lang="en-US" dirty="0"/>
                    </a:p>
                  </a:txBody>
                  <a:tcPr/>
                </a:tc>
                <a:tc>
                  <a:txBody>
                    <a:bodyPr/>
                    <a:lstStyle/>
                    <a:p>
                      <a:pPr algn="ctr"/>
                      <a:r>
                        <a:rPr lang="es-EC" dirty="0"/>
                        <a:t>11119</a:t>
                      </a:r>
                      <a:endParaRPr lang="en-US" dirty="0"/>
                    </a:p>
                  </a:txBody>
                  <a:tcPr/>
                </a:tc>
                <a:extLst>
                  <a:ext uri="{0D108BD9-81ED-4DB2-BD59-A6C34878D82A}">
                    <a16:rowId xmlns:a16="http://schemas.microsoft.com/office/drawing/2014/main" val="1002692461"/>
                  </a:ext>
                </a:extLst>
              </a:tr>
            </a:tbl>
          </a:graphicData>
        </a:graphic>
      </p:graphicFrame>
      <p:sp>
        <p:nvSpPr>
          <p:cNvPr id="17" name="CuadroTexto 2">
            <a:extLst>
              <a:ext uri="{FF2B5EF4-FFF2-40B4-BE49-F238E27FC236}">
                <a16:creationId xmlns:a16="http://schemas.microsoft.com/office/drawing/2014/main" id="{4D67450D-F23D-78AE-4387-5DE93FEE4030}"/>
              </a:ext>
            </a:extLst>
          </p:cNvPr>
          <p:cNvSpPr txBox="1"/>
          <p:nvPr/>
        </p:nvSpPr>
        <p:spPr>
          <a:xfrm>
            <a:off x="845523" y="3881217"/>
            <a:ext cx="1402383" cy="400110"/>
          </a:xfrm>
          <a:prstGeom prst="rect">
            <a:avLst/>
          </a:prstGeom>
          <a:noFill/>
        </p:spPr>
        <p:txBody>
          <a:bodyPr wrap="square" rtlCol="0">
            <a:spAutoFit/>
          </a:bodyPr>
          <a:lstStyle/>
          <a:p>
            <a:r>
              <a:rPr lang="es-EC" sz="2000" b="1" dirty="0">
                <a:latin typeface="+mn-lt"/>
                <a:cs typeface="Times New Roman" panose="02020603050405020304" pitchFamily="18" charset="0"/>
              </a:rPr>
              <a:t>N</a:t>
            </a:r>
            <a:r>
              <a:rPr lang="en-US" sz="2000" b="1" dirty="0" err="1">
                <a:latin typeface="+mn-lt"/>
                <a:cs typeface="Times New Roman" panose="02020603050405020304" pitchFamily="18" charset="0"/>
              </a:rPr>
              <a:t>odo</a:t>
            </a:r>
            <a:r>
              <a:rPr lang="en-US" sz="2000" b="1" dirty="0">
                <a:latin typeface="+mn-lt"/>
                <a:cs typeface="Times New Roman" panose="02020603050405020304" pitchFamily="18" charset="0"/>
              </a:rPr>
              <a:t> 1</a:t>
            </a:r>
          </a:p>
        </p:txBody>
      </p:sp>
      <p:sp>
        <p:nvSpPr>
          <p:cNvPr id="18" name="CuadroTexto 2">
            <a:extLst>
              <a:ext uri="{FF2B5EF4-FFF2-40B4-BE49-F238E27FC236}">
                <a16:creationId xmlns:a16="http://schemas.microsoft.com/office/drawing/2014/main" id="{6DDD5BEF-E3BA-5F8F-9FF7-2798D3B05084}"/>
              </a:ext>
            </a:extLst>
          </p:cNvPr>
          <p:cNvSpPr txBox="1"/>
          <p:nvPr/>
        </p:nvSpPr>
        <p:spPr>
          <a:xfrm>
            <a:off x="4094882" y="3812457"/>
            <a:ext cx="1402383" cy="400110"/>
          </a:xfrm>
          <a:prstGeom prst="rect">
            <a:avLst/>
          </a:prstGeom>
          <a:noFill/>
        </p:spPr>
        <p:txBody>
          <a:bodyPr wrap="square" rtlCol="0">
            <a:spAutoFit/>
          </a:bodyPr>
          <a:lstStyle/>
          <a:p>
            <a:r>
              <a:rPr lang="es-EC" sz="2000" b="1" dirty="0">
                <a:latin typeface="+mn-lt"/>
                <a:cs typeface="Times New Roman" panose="02020603050405020304" pitchFamily="18" charset="0"/>
              </a:rPr>
              <a:t>N</a:t>
            </a:r>
            <a:r>
              <a:rPr lang="en-US" sz="2000" b="1" dirty="0" err="1">
                <a:latin typeface="+mn-lt"/>
                <a:cs typeface="Times New Roman" panose="02020603050405020304" pitchFamily="18" charset="0"/>
              </a:rPr>
              <a:t>odo</a:t>
            </a:r>
            <a:r>
              <a:rPr lang="en-US" sz="2000" b="1" dirty="0">
                <a:latin typeface="+mn-lt"/>
                <a:cs typeface="Times New Roman" panose="02020603050405020304" pitchFamily="18" charset="0"/>
              </a:rPr>
              <a:t> 2</a:t>
            </a:r>
          </a:p>
        </p:txBody>
      </p:sp>
      <p:sp>
        <p:nvSpPr>
          <p:cNvPr id="19" name="CuadroTexto 2">
            <a:extLst>
              <a:ext uri="{FF2B5EF4-FFF2-40B4-BE49-F238E27FC236}">
                <a16:creationId xmlns:a16="http://schemas.microsoft.com/office/drawing/2014/main" id="{3DEAB6F6-76F4-43F5-7BFC-D613DA5D379E}"/>
              </a:ext>
            </a:extLst>
          </p:cNvPr>
          <p:cNvSpPr txBox="1"/>
          <p:nvPr/>
        </p:nvSpPr>
        <p:spPr>
          <a:xfrm>
            <a:off x="6886070" y="3812457"/>
            <a:ext cx="1402383" cy="400110"/>
          </a:xfrm>
          <a:prstGeom prst="rect">
            <a:avLst/>
          </a:prstGeom>
          <a:noFill/>
        </p:spPr>
        <p:txBody>
          <a:bodyPr wrap="square" rtlCol="0">
            <a:spAutoFit/>
          </a:bodyPr>
          <a:lstStyle/>
          <a:p>
            <a:r>
              <a:rPr lang="es-EC" sz="2000" b="1" dirty="0">
                <a:latin typeface="+mn-lt"/>
                <a:cs typeface="Times New Roman" panose="02020603050405020304" pitchFamily="18" charset="0"/>
              </a:rPr>
              <a:t>N</a:t>
            </a:r>
            <a:r>
              <a:rPr lang="en-US" sz="2000" b="1" dirty="0" err="1">
                <a:latin typeface="+mn-lt"/>
                <a:cs typeface="Times New Roman" panose="02020603050405020304" pitchFamily="18" charset="0"/>
              </a:rPr>
              <a:t>odo</a:t>
            </a:r>
            <a:r>
              <a:rPr lang="en-US" sz="2000" b="1" dirty="0">
                <a:latin typeface="+mn-lt"/>
                <a:cs typeface="Times New Roman" panose="02020603050405020304" pitchFamily="18" charset="0"/>
              </a:rPr>
              <a:t> 3</a:t>
            </a:r>
          </a:p>
        </p:txBody>
      </p:sp>
    </p:spTree>
    <p:extLst>
      <p:ext uri="{BB962C8B-B14F-4D97-AF65-F5344CB8AC3E}">
        <p14:creationId xmlns:p14="http://schemas.microsoft.com/office/powerpoint/2010/main" val="2507553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2">
            <a:extLst>
              <a:ext uri="{FF2B5EF4-FFF2-40B4-BE49-F238E27FC236}">
                <a16:creationId xmlns:a16="http://schemas.microsoft.com/office/drawing/2014/main" id="{823111E4-DA60-47A7-9135-5A72565375D5}"/>
              </a:ext>
            </a:extLst>
          </p:cNvPr>
          <p:cNvSpPr>
            <a:spLocks noGrp="1"/>
          </p:cNvSpPr>
          <p:nvPr>
            <p:ph type="title"/>
          </p:nvPr>
        </p:nvSpPr>
        <p:spPr>
          <a:xfrm>
            <a:off x="747534" y="12746"/>
            <a:ext cx="8229600" cy="487738"/>
          </a:xfrm>
        </p:spPr>
        <p:txBody>
          <a:bodyPr/>
          <a:lstStyle/>
          <a:p>
            <a:r>
              <a:rPr lang="es-EC" i="0" dirty="0">
                <a:solidFill>
                  <a:schemeClr val="tx1"/>
                </a:solidFill>
              </a:rPr>
              <a:t>Resultados</a:t>
            </a:r>
          </a:p>
        </p:txBody>
      </p:sp>
      <p:sp>
        <p:nvSpPr>
          <p:cNvPr id="3" name="CuadroTexto 2">
            <a:extLst>
              <a:ext uri="{FF2B5EF4-FFF2-40B4-BE49-F238E27FC236}">
                <a16:creationId xmlns:a16="http://schemas.microsoft.com/office/drawing/2014/main" id="{41A9B977-AF06-4D09-AC28-F2FE1B4522C1}"/>
              </a:ext>
            </a:extLst>
          </p:cNvPr>
          <p:cNvSpPr txBox="1"/>
          <p:nvPr/>
        </p:nvSpPr>
        <p:spPr>
          <a:xfrm>
            <a:off x="360218" y="125912"/>
            <a:ext cx="4793672" cy="461665"/>
          </a:xfrm>
          <a:prstGeom prst="rect">
            <a:avLst/>
          </a:prstGeom>
          <a:noFill/>
        </p:spPr>
        <p:txBody>
          <a:bodyPr wrap="square" rtlCol="0">
            <a:spAutoFit/>
          </a:bodyPr>
          <a:lstStyle/>
          <a:p>
            <a:r>
              <a:rPr lang="es-EC" sz="2400" dirty="0">
                <a:latin typeface="+mn-lt"/>
                <a:cs typeface="Times New Roman" panose="02020603050405020304" pitchFamily="18" charset="0"/>
              </a:rPr>
              <a:t>Temperatura Nodo 1</a:t>
            </a:r>
          </a:p>
        </p:txBody>
      </p:sp>
      <p:pic>
        <p:nvPicPr>
          <p:cNvPr id="2" name="Imagen 1">
            <a:extLst>
              <a:ext uri="{FF2B5EF4-FFF2-40B4-BE49-F238E27FC236}">
                <a16:creationId xmlns:a16="http://schemas.microsoft.com/office/drawing/2014/main" id="{808CD9C7-BB5A-9BD4-27F7-08487D7FF87B}"/>
              </a:ext>
            </a:extLst>
          </p:cNvPr>
          <p:cNvPicPr>
            <a:picLocks noChangeAspect="1"/>
          </p:cNvPicPr>
          <p:nvPr/>
        </p:nvPicPr>
        <p:blipFill>
          <a:blip r:embed="rId2"/>
          <a:stretch>
            <a:fillRect/>
          </a:stretch>
        </p:blipFill>
        <p:spPr>
          <a:xfrm>
            <a:off x="2085975" y="608716"/>
            <a:ext cx="6782665" cy="2642421"/>
          </a:xfrm>
          <a:prstGeom prst="rect">
            <a:avLst/>
          </a:prstGeom>
        </p:spPr>
      </p:pic>
      <p:pic>
        <p:nvPicPr>
          <p:cNvPr id="5" name="Imagen 4">
            <a:extLst>
              <a:ext uri="{FF2B5EF4-FFF2-40B4-BE49-F238E27FC236}">
                <a16:creationId xmlns:a16="http://schemas.microsoft.com/office/drawing/2014/main" id="{7EC10B70-E201-3C3A-D201-9868835AEE69}"/>
              </a:ext>
            </a:extLst>
          </p:cNvPr>
          <p:cNvPicPr>
            <a:picLocks noChangeAspect="1"/>
          </p:cNvPicPr>
          <p:nvPr/>
        </p:nvPicPr>
        <p:blipFill>
          <a:blip r:embed="rId3"/>
          <a:stretch>
            <a:fillRect/>
          </a:stretch>
        </p:blipFill>
        <p:spPr>
          <a:xfrm>
            <a:off x="313459" y="3322138"/>
            <a:ext cx="5730154" cy="2872772"/>
          </a:xfrm>
          <a:prstGeom prst="rect">
            <a:avLst/>
          </a:prstGeom>
        </p:spPr>
      </p:pic>
      <p:sp>
        <p:nvSpPr>
          <p:cNvPr id="7" name="CuadroTexto 6">
            <a:extLst>
              <a:ext uri="{FF2B5EF4-FFF2-40B4-BE49-F238E27FC236}">
                <a16:creationId xmlns:a16="http://schemas.microsoft.com/office/drawing/2014/main" id="{789C657A-CAB8-EDEF-44F8-87EE6F79F03F}"/>
              </a:ext>
            </a:extLst>
          </p:cNvPr>
          <p:cNvSpPr txBox="1"/>
          <p:nvPr/>
        </p:nvSpPr>
        <p:spPr>
          <a:xfrm>
            <a:off x="275360" y="939194"/>
            <a:ext cx="1714500" cy="923330"/>
          </a:xfrm>
          <a:prstGeom prst="rect">
            <a:avLst/>
          </a:prstGeom>
          <a:noFill/>
        </p:spPr>
        <p:txBody>
          <a:bodyPr wrap="square" rtlCol="0">
            <a:spAutoFit/>
          </a:bodyPr>
          <a:lstStyle/>
          <a:p>
            <a:r>
              <a:rPr lang="es-EC" sz="1800" dirty="0">
                <a:latin typeface="+mn-lt"/>
                <a:cs typeface="Times New Roman" panose="02020603050405020304" pitchFamily="18" charset="0"/>
              </a:rPr>
              <a:t>Niveles de Temperatura por hora</a:t>
            </a:r>
          </a:p>
        </p:txBody>
      </p:sp>
      <p:sp>
        <p:nvSpPr>
          <p:cNvPr id="12" name="CuadroTexto 11">
            <a:extLst>
              <a:ext uri="{FF2B5EF4-FFF2-40B4-BE49-F238E27FC236}">
                <a16:creationId xmlns:a16="http://schemas.microsoft.com/office/drawing/2014/main" id="{DDE974FB-21A3-E78B-2D1C-55F55AF8F15F}"/>
              </a:ext>
            </a:extLst>
          </p:cNvPr>
          <p:cNvSpPr txBox="1"/>
          <p:nvPr/>
        </p:nvSpPr>
        <p:spPr>
          <a:xfrm>
            <a:off x="5872163" y="3606863"/>
            <a:ext cx="2958378" cy="1493229"/>
          </a:xfrm>
          <a:prstGeom prst="rect">
            <a:avLst/>
          </a:prstGeom>
          <a:noFill/>
        </p:spPr>
        <p:txBody>
          <a:bodyPr wrap="square">
            <a:spAutoFit/>
          </a:bodyPr>
          <a:lstStyle/>
          <a:p>
            <a:pPr algn="l">
              <a:lnSpc>
                <a:spcPct val="200000"/>
              </a:lnSpc>
              <a:spcAft>
                <a:spcPts val="1000"/>
              </a:spcAft>
            </a:pPr>
            <a:r>
              <a:rPr lang="es-E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Niveles de temperatura de la segunda y tercera semana de cada mes</a:t>
            </a:r>
            <a:endPar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45527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2">
            <a:extLst>
              <a:ext uri="{FF2B5EF4-FFF2-40B4-BE49-F238E27FC236}">
                <a16:creationId xmlns:a16="http://schemas.microsoft.com/office/drawing/2014/main" id="{823111E4-DA60-47A7-9135-5A72565375D5}"/>
              </a:ext>
            </a:extLst>
          </p:cNvPr>
          <p:cNvSpPr>
            <a:spLocks noGrp="1"/>
          </p:cNvSpPr>
          <p:nvPr>
            <p:ph type="title"/>
          </p:nvPr>
        </p:nvSpPr>
        <p:spPr>
          <a:xfrm>
            <a:off x="747534" y="12746"/>
            <a:ext cx="8229600" cy="487738"/>
          </a:xfrm>
        </p:spPr>
        <p:txBody>
          <a:bodyPr/>
          <a:lstStyle/>
          <a:p>
            <a:r>
              <a:rPr lang="es-EC" i="0" dirty="0">
                <a:solidFill>
                  <a:schemeClr val="tx1"/>
                </a:solidFill>
              </a:rPr>
              <a:t>Resultados</a:t>
            </a:r>
          </a:p>
        </p:txBody>
      </p:sp>
      <p:sp>
        <p:nvSpPr>
          <p:cNvPr id="3" name="CuadroTexto 2">
            <a:extLst>
              <a:ext uri="{FF2B5EF4-FFF2-40B4-BE49-F238E27FC236}">
                <a16:creationId xmlns:a16="http://schemas.microsoft.com/office/drawing/2014/main" id="{41A9B977-AF06-4D09-AC28-F2FE1B4522C1}"/>
              </a:ext>
            </a:extLst>
          </p:cNvPr>
          <p:cNvSpPr txBox="1"/>
          <p:nvPr/>
        </p:nvSpPr>
        <p:spPr>
          <a:xfrm>
            <a:off x="360218" y="125912"/>
            <a:ext cx="4793672" cy="461665"/>
          </a:xfrm>
          <a:prstGeom prst="rect">
            <a:avLst/>
          </a:prstGeom>
          <a:noFill/>
        </p:spPr>
        <p:txBody>
          <a:bodyPr wrap="square" rtlCol="0">
            <a:spAutoFit/>
          </a:bodyPr>
          <a:lstStyle/>
          <a:p>
            <a:r>
              <a:rPr lang="es-EC" sz="2400" dirty="0">
                <a:latin typeface="+mn-lt"/>
                <a:cs typeface="Times New Roman" panose="02020603050405020304" pitchFamily="18" charset="0"/>
              </a:rPr>
              <a:t>Humedad Nodo 1</a:t>
            </a:r>
          </a:p>
        </p:txBody>
      </p:sp>
      <p:pic>
        <p:nvPicPr>
          <p:cNvPr id="4" name="Imagen 3">
            <a:extLst>
              <a:ext uri="{FF2B5EF4-FFF2-40B4-BE49-F238E27FC236}">
                <a16:creationId xmlns:a16="http://schemas.microsoft.com/office/drawing/2014/main" id="{24AA3CF4-8570-2196-2BF2-66965B62A3CA}"/>
              </a:ext>
            </a:extLst>
          </p:cNvPr>
          <p:cNvPicPr>
            <a:picLocks noChangeAspect="1"/>
          </p:cNvPicPr>
          <p:nvPr/>
        </p:nvPicPr>
        <p:blipFill rotWithShape="1">
          <a:blip r:embed="rId2"/>
          <a:srcRect b="5523"/>
          <a:stretch/>
        </p:blipFill>
        <p:spPr bwMode="auto">
          <a:xfrm>
            <a:off x="857251" y="2098357"/>
            <a:ext cx="7640064" cy="3345181"/>
          </a:xfrm>
          <a:prstGeom prst="rect">
            <a:avLst/>
          </a:prstGeom>
          <a:ln>
            <a:noFill/>
          </a:ln>
          <a:extLst>
            <a:ext uri="{53640926-AAD7-44D8-BBD7-CCE9431645EC}">
              <a14:shadowObscured xmlns:a14="http://schemas.microsoft.com/office/drawing/2010/main"/>
            </a:ext>
          </a:extLst>
        </p:spPr>
      </p:pic>
      <p:sp>
        <p:nvSpPr>
          <p:cNvPr id="8" name="CuadroTexto 7">
            <a:extLst>
              <a:ext uri="{FF2B5EF4-FFF2-40B4-BE49-F238E27FC236}">
                <a16:creationId xmlns:a16="http://schemas.microsoft.com/office/drawing/2014/main" id="{E9F653EB-FCE1-9502-A071-BFE4DBB45CE5}"/>
              </a:ext>
            </a:extLst>
          </p:cNvPr>
          <p:cNvSpPr txBox="1"/>
          <p:nvPr/>
        </p:nvSpPr>
        <p:spPr>
          <a:xfrm>
            <a:off x="1055542" y="1183629"/>
            <a:ext cx="7131195" cy="369332"/>
          </a:xfrm>
          <a:prstGeom prst="rect">
            <a:avLst/>
          </a:prstGeom>
          <a:noFill/>
        </p:spPr>
        <p:txBody>
          <a:bodyPr wrap="square" rtlCol="0">
            <a:spAutoFit/>
          </a:bodyPr>
          <a:lstStyle/>
          <a:p>
            <a:r>
              <a:rPr lang="es-EC" sz="1800" dirty="0">
                <a:effectLst/>
                <a:latin typeface="Arial" panose="020B0604020202020204" pitchFamily="34" charset="0"/>
                <a:ea typeface="Calibri" panose="020F0502020204030204" pitchFamily="34" charset="0"/>
                <a:cs typeface="Times New Roman" panose="02020603050405020304" pitchFamily="18" charset="0"/>
              </a:rPr>
              <a:t>Niveles de humedad de la segunda y tercera semana de cada mes</a:t>
            </a:r>
            <a:endParaRPr lang="es-EC" sz="2400" dirty="0">
              <a:latin typeface="+mn-lt"/>
              <a:cs typeface="Times New Roman" panose="02020603050405020304" pitchFamily="18" charset="0"/>
            </a:endParaRPr>
          </a:p>
        </p:txBody>
      </p:sp>
    </p:spTree>
    <p:extLst>
      <p:ext uri="{BB962C8B-B14F-4D97-AF65-F5344CB8AC3E}">
        <p14:creationId xmlns:p14="http://schemas.microsoft.com/office/powerpoint/2010/main" val="2952158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734291" y="0"/>
            <a:ext cx="8049491" cy="612053"/>
          </a:xfrm>
        </p:spPr>
        <p:txBody>
          <a:bodyPr/>
          <a:lstStyle/>
          <a:p>
            <a:r>
              <a:rPr lang="es-EC" i="0" dirty="0">
                <a:solidFill>
                  <a:schemeClr val="tx1"/>
                </a:solidFill>
              </a:rPr>
              <a:t>Introducción</a:t>
            </a:r>
          </a:p>
        </p:txBody>
      </p:sp>
      <p:sp>
        <p:nvSpPr>
          <p:cNvPr id="14" name="CuadroTexto 2">
            <a:extLst>
              <a:ext uri="{FF2B5EF4-FFF2-40B4-BE49-F238E27FC236}">
                <a16:creationId xmlns:a16="http://schemas.microsoft.com/office/drawing/2014/main" id="{87AAE747-85B1-4D63-B31B-A69720753F11}"/>
              </a:ext>
            </a:extLst>
          </p:cNvPr>
          <p:cNvSpPr txBox="1"/>
          <p:nvPr/>
        </p:nvSpPr>
        <p:spPr>
          <a:xfrm>
            <a:off x="360218" y="150388"/>
            <a:ext cx="3834424" cy="461665"/>
          </a:xfrm>
          <a:prstGeom prst="rect">
            <a:avLst/>
          </a:prstGeom>
          <a:noFill/>
        </p:spPr>
        <p:txBody>
          <a:bodyPr wrap="square" rtlCol="0">
            <a:spAutoFit/>
          </a:bodyPr>
          <a:lstStyle/>
          <a:p>
            <a:r>
              <a:rPr lang="es-EC" sz="2400" dirty="0">
                <a:latin typeface="+mn-lt"/>
                <a:cs typeface="Times New Roman" panose="02020603050405020304" pitchFamily="18" charset="0"/>
              </a:rPr>
              <a:t>Antecedentes</a:t>
            </a:r>
          </a:p>
        </p:txBody>
      </p:sp>
      <p:sp>
        <p:nvSpPr>
          <p:cNvPr id="12" name="CuadroTexto 11">
            <a:extLst>
              <a:ext uri="{FF2B5EF4-FFF2-40B4-BE49-F238E27FC236}">
                <a16:creationId xmlns:a16="http://schemas.microsoft.com/office/drawing/2014/main" id="{57FB8469-315F-4B4A-A517-AE6DCE3BE934}"/>
              </a:ext>
            </a:extLst>
          </p:cNvPr>
          <p:cNvSpPr txBox="1"/>
          <p:nvPr/>
        </p:nvSpPr>
        <p:spPr>
          <a:xfrm>
            <a:off x="2802427" y="762441"/>
            <a:ext cx="3834423" cy="400110"/>
          </a:xfrm>
          <a:prstGeom prst="rect">
            <a:avLst/>
          </a:prstGeom>
          <a:noFill/>
        </p:spPr>
        <p:txBody>
          <a:bodyPr wrap="square">
            <a:spAutoFit/>
          </a:bodyPr>
          <a:lstStyle/>
          <a:p>
            <a:pPr algn="ctr"/>
            <a:r>
              <a:rPr lang="es-EC" sz="2000" b="1" dirty="0" err="1"/>
              <a:t>IoT</a:t>
            </a:r>
            <a:r>
              <a:rPr lang="es-EC" sz="2000" b="1" dirty="0"/>
              <a:t> (Internet of Things)</a:t>
            </a:r>
          </a:p>
        </p:txBody>
      </p:sp>
      <p:pic>
        <p:nvPicPr>
          <p:cNvPr id="2" name="Picture 2" descr="El internet de las cosas (IoT) y la cuarta revolución Industrial – energub">
            <a:extLst>
              <a:ext uri="{FF2B5EF4-FFF2-40B4-BE49-F238E27FC236}">
                <a16:creationId xmlns:a16="http://schemas.microsoft.com/office/drawing/2014/main" id="{9B57CD93-410A-EE76-ACC7-8F10E1BE75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7" y="1312939"/>
            <a:ext cx="7651716" cy="4304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349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2">
            <a:extLst>
              <a:ext uri="{FF2B5EF4-FFF2-40B4-BE49-F238E27FC236}">
                <a16:creationId xmlns:a16="http://schemas.microsoft.com/office/drawing/2014/main" id="{823111E4-DA60-47A7-9135-5A72565375D5}"/>
              </a:ext>
            </a:extLst>
          </p:cNvPr>
          <p:cNvSpPr>
            <a:spLocks noGrp="1"/>
          </p:cNvSpPr>
          <p:nvPr>
            <p:ph type="title"/>
          </p:nvPr>
        </p:nvSpPr>
        <p:spPr>
          <a:xfrm>
            <a:off x="747534" y="12746"/>
            <a:ext cx="8229600" cy="487738"/>
          </a:xfrm>
        </p:spPr>
        <p:txBody>
          <a:bodyPr/>
          <a:lstStyle/>
          <a:p>
            <a:r>
              <a:rPr lang="es-EC" i="0" dirty="0">
                <a:solidFill>
                  <a:schemeClr val="tx1"/>
                </a:solidFill>
              </a:rPr>
              <a:t>Resultados</a:t>
            </a:r>
          </a:p>
        </p:txBody>
      </p:sp>
      <p:sp>
        <p:nvSpPr>
          <p:cNvPr id="3" name="CuadroTexto 2">
            <a:extLst>
              <a:ext uri="{FF2B5EF4-FFF2-40B4-BE49-F238E27FC236}">
                <a16:creationId xmlns:a16="http://schemas.microsoft.com/office/drawing/2014/main" id="{41A9B977-AF06-4D09-AC28-F2FE1B4522C1}"/>
              </a:ext>
            </a:extLst>
          </p:cNvPr>
          <p:cNvSpPr txBox="1"/>
          <p:nvPr/>
        </p:nvSpPr>
        <p:spPr>
          <a:xfrm>
            <a:off x="360218" y="125912"/>
            <a:ext cx="4793672" cy="461665"/>
          </a:xfrm>
          <a:prstGeom prst="rect">
            <a:avLst/>
          </a:prstGeom>
          <a:noFill/>
        </p:spPr>
        <p:txBody>
          <a:bodyPr wrap="square" rtlCol="0">
            <a:spAutoFit/>
          </a:bodyPr>
          <a:lstStyle/>
          <a:p>
            <a:r>
              <a:rPr lang="es-EC" sz="2400" dirty="0">
                <a:latin typeface="+mn-lt"/>
                <a:cs typeface="Times New Roman" panose="02020603050405020304" pitchFamily="18" charset="0"/>
              </a:rPr>
              <a:t>Temperatura Nodo 2</a:t>
            </a:r>
          </a:p>
        </p:txBody>
      </p:sp>
      <p:pic>
        <p:nvPicPr>
          <p:cNvPr id="2" name="Imagen 1">
            <a:extLst>
              <a:ext uri="{FF2B5EF4-FFF2-40B4-BE49-F238E27FC236}">
                <a16:creationId xmlns:a16="http://schemas.microsoft.com/office/drawing/2014/main" id="{618FC222-F183-C698-2500-0219756475DD}"/>
              </a:ext>
            </a:extLst>
          </p:cNvPr>
          <p:cNvPicPr>
            <a:picLocks noChangeAspect="1"/>
          </p:cNvPicPr>
          <p:nvPr/>
        </p:nvPicPr>
        <p:blipFill>
          <a:blip r:embed="rId2"/>
          <a:stretch>
            <a:fillRect/>
          </a:stretch>
        </p:blipFill>
        <p:spPr>
          <a:xfrm>
            <a:off x="360218" y="801370"/>
            <a:ext cx="4231005" cy="2369185"/>
          </a:xfrm>
          <a:prstGeom prst="rect">
            <a:avLst/>
          </a:prstGeom>
        </p:spPr>
      </p:pic>
      <p:pic>
        <p:nvPicPr>
          <p:cNvPr id="5" name="Imagen 4">
            <a:extLst>
              <a:ext uri="{FF2B5EF4-FFF2-40B4-BE49-F238E27FC236}">
                <a16:creationId xmlns:a16="http://schemas.microsoft.com/office/drawing/2014/main" id="{B21A0456-B0E8-6E42-8F59-7A32B0F45F98}"/>
              </a:ext>
            </a:extLst>
          </p:cNvPr>
          <p:cNvPicPr>
            <a:picLocks noChangeAspect="1"/>
          </p:cNvPicPr>
          <p:nvPr/>
        </p:nvPicPr>
        <p:blipFill>
          <a:blip r:embed="rId3"/>
          <a:stretch>
            <a:fillRect/>
          </a:stretch>
        </p:blipFill>
        <p:spPr>
          <a:xfrm>
            <a:off x="4873452" y="824864"/>
            <a:ext cx="3910330" cy="2322195"/>
          </a:xfrm>
          <a:prstGeom prst="rect">
            <a:avLst/>
          </a:prstGeom>
        </p:spPr>
      </p:pic>
      <p:pic>
        <p:nvPicPr>
          <p:cNvPr id="7" name="Imagen 6">
            <a:extLst>
              <a:ext uri="{FF2B5EF4-FFF2-40B4-BE49-F238E27FC236}">
                <a16:creationId xmlns:a16="http://schemas.microsoft.com/office/drawing/2014/main" id="{7E34D1FC-1DD1-418C-C2A7-F57F1F678615}"/>
              </a:ext>
            </a:extLst>
          </p:cNvPr>
          <p:cNvPicPr>
            <a:picLocks noChangeAspect="1"/>
          </p:cNvPicPr>
          <p:nvPr/>
        </p:nvPicPr>
        <p:blipFill>
          <a:blip r:embed="rId4"/>
          <a:stretch>
            <a:fillRect/>
          </a:stretch>
        </p:blipFill>
        <p:spPr>
          <a:xfrm>
            <a:off x="2213149" y="3147059"/>
            <a:ext cx="4114800" cy="2413000"/>
          </a:xfrm>
          <a:prstGeom prst="rect">
            <a:avLst/>
          </a:prstGeom>
        </p:spPr>
      </p:pic>
    </p:spTree>
    <p:extLst>
      <p:ext uri="{BB962C8B-B14F-4D97-AF65-F5344CB8AC3E}">
        <p14:creationId xmlns:p14="http://schemas.microsoft.com/office/powerpoint/2010/main" val="25090498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2">
            <a:extLst>
              <a:ext uri="{FF2B5EF4-FFF2-40B4-BE49-F238E27FC236}">
                <a16:creationId xmlns:a16="http://schemas.microsoft.com/office/drawing/2014/main" id="{823111E4-DA60-47A7-9135-5A72565375D5}"/>
              </a:ext>
            </a:extLst>
          </p:cNvPr>
          <p:cNvSpPr>
            <a:spLocks noGrp="1"/>
          </p:cNvSpPr>
          <p:nvPr>
            <p:ph type="title"/>
          </p:nvPr>
        </p:nvSpPr>
        <p:spPr>
          <a:xfrm>
            <a:off x="747534" y="12746"/>
            <a:ext cx="8229600" cy="487738"/>
          </a:xfrm>
        </p:spPr>
        <p:txBody>
          <a:bodyPr/>
          <a:lstStyle/>
          <a:p>
            <a:r>
              <a:rPr lang="es-EC" i="0" dirty="0">
                <a:solidFill>
                  <a:schemeClr val="tx1"/>
                </a:solidFill>
              </a:rPr>
              <a:t>Resultados</a:t>
            </a:r>
          </a:p>
        </p:txBody>
      </p:sp>
      <p:sp>
        <p:nvSpPr>
          <p:cNvPr id="3" name="CuadroTexto 2">
            <a:extLst>
              <a:ext uri="{FF2B5EF4-FFF2-40B4-BE49-F238E27FC236}">
                <a16:creationId xmlns:a16="http://schemas.microsoft.com/office/drawing/2014/main" id="{41A9B977-AF06-4D09-AC28-F2FE1B4522C1}"/>
              </a:ext>
            </a:extLst>
          </p:cNvPr>
          <p:cNvSpPr txBox="1"/>
          <p:nvPr/>
        </p:nvSpPr>
        <p:spPr>
          <a:xfrm>
            <a:off x="360218" y="125912"/>
            <a:ext cx="4793672" cy="461665"/>
          </a:xfrm>
          <a:prstGeom prst="rect">
            <a:avLst/>
          </a:prstGeom>
          <a:noFill/>
        </p:spPr>
        <p:txBody>
          <a:bodyPr wrap="square" rtlCol="0">
            <a:spAutoFit/>
          </a:bodyPr>
          <a:lstStyle/>
          <a:p>
            <a:r>
              <a:rPr lang="es-EC" sz="2400" dirty="0">
                <a:latin typeface="+mn-lt"/>
                <a:cs typeface="Times New Roman" panose="02020603050405020304" pitchFamily="18" charset="0"/>
              </a:rPr>
              <a:t>Ruta Nodo 2</a:t>
            </a:r>
          </a:p>
        </p:txBody>
      </p:sp>
      <p:pic>
        <p:nvPicPr>
          <p:cNvPr id="4" name="Imagen 3">
            <a:extLst>
              <a:ext uri="{FF2B5EF4-FFF2-40B4-BE49-F238E27FC236}">
                <a16:creationId xmlns:a16="http://schemas.microsoft.com/office/drawing/2014/main" id="{41644047-A33A-4250-326C-F25D69F0EE6C}"/>
              </a:ext>
            </a:extLst>
          </p:cNvPr>
          <p:cNvPicPr>
            <a:picLocks noChangeAspect="1"/>
          </p:cNvPicPr>
          <p:nvPr/>
        </p:nvPicPr>
        <p:blipFill>
          <a:blip r:embed="rId2"/>
          <a:stretch>
            <a:fillRect/>
          </a:stretch>
        </p:blipFill>
        <p:spPr>
          <a:xfrm>
            <a:off x="747534" y="929343"/>
            <a:ext cx="7764811" cy="4514195"/>
          </a:xfrm>
          <a:prstGeom prst="rect">
            <a:avLst/>
          </a:prstGeom>
        </p:spPr>
      </p:pic>
    </p:spTree>
    <p:extLst>
      <p:ext uri="{BB962C8B-B14F-4D97-AF65-F5344CB8AC3E}">
        <p14:creationId xmlns:p14="http://schemas.microsoft.com/office/powerpoint/2010/main" val="7524633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2">
            <a:extLst>
              <a:ext uri="{FF2B5EF4-FFF2-40B4-BE49-F238E27FC236}">
                <a16:creationId xmlns:a16="http://schemas.microsoft.com/office/drawing/2014/main" id="{823111E4-DA60-47A7-9135-5A72565375D5}"/>
              </a:ext>
            </a:extLst>
          </p:cNvPr>
          <p:cNvSpPr>
            <a:spLocks noGrp="1"/>
          </p:cNvSpPr>
          <p:nvPr>
            <p:ph type="title"/>
          </p:nvPr>
        </p:nvSpPr>
        <p:spPr>
          <a:xfrm>
            <a:off x="747534" y="12746"/>
            <a:ext cx="8229600" cy="487738"/>
          </a:xfrm>
        </p:spPr>
        <p:txBody>
          <a:bodyPr/>
          <a:lstStyle/>
          <a:p>
            <a:r>
              <a:rPr lang="es-EC" i="0" dirty="0">
                <a:solidFill>
                  <a:schemeClr val="tx1"/>
                </a:solidFill>
              </a:rPr>
              <a:t>Resultados</a:t>
            </a:r>
          </a:p>
        </p:txBody>
      </p:sp>
      <p:sp>
        <p:nvSpPr>
          <p:cNvPr id="3" name="CuadroTexto 2">
            <a:extLst>
              <a:ext uri="{FF2B5EF4-FFF2-40B4-BE49-F238E27FC236}">
                <a16:creationId xmlns:a16="http://schemas.microsoft.com/office/drawing/2014/main" id="{41A9B977-AF06-4D09-AC28-F2FE1B4522C1}"/>
              </a:ext>
            </a:extLst>
          </p:cNvPr>
          <p:cNvSpPr txBox="1"/>
          <p:nvPr/>
        </p:nvSpPr>
        <p:spPr>
          <a:xfrm>
            <a:off x="360218" y="125912"/>
            <a:ext cx="4793672" cy="461665"/>
          </a:xfrm>
          <a:prstGeom prst="rect">
            <a:avLst/>
          </a:prstGeom>
          <a:noFill/>
        </p:spPr>
        <p:txBody>
          <a:bodyPr wrap="square" rtlCol="0">
            <a:spAutoFit/>
          </a:bodyPr>
          <a:lstStyle/>
          <a:p>
            <a:r>
              <a:rPr lang="es-EC" sz="2400" dirty="0">
                <a:latin typeface="+mn-lt"/>
                <a:cs typeface="Times New Roman" panose="02020603050405020304" pitchFamily="18" charset="0"/>
              </a:rPr>
              <a:t>Ruta Nodo 2</a:t>
            </a:r>
          </a:p>
        </p:txBody>
      </p:sp>
      <p:pic>
        <p:nvPicPr>
          <p:cNvPr id="2" name="Imagen 1">
            <a:extLst>
              <a:ext uri="{FF2B5EF4-FFF2-40B4-BE49-F238E27FC236}">
                <a16:creationId xmlns:a16="http://schemas.microsoft.com/office/drawing/2014/main" id="{4B8F467A-96D2-8E5B-70E2-B7E89032040E}"/>
              </a:ext>
            </a:extLst>
          </p:cNvPr>
          <p:cNvPicPr>
            <a:picLocks noChangeAspect="1"/>
          </p:cNvPicPr>
          <p:nvPr/>
        </p:nvPicPr>
        <p:blipFill>
          <a:blip r:embed="rId2"/>
          <a:stretch>
            <a:fillRect/>
          </a:stretch>
        </p:blipFill>
        <p:spPr>
          <a:xfrm>
            <a:off x="628809" y="815043"/>
            <a:ext cx="7886381" cy="4885670"/>
          </a:xfrm>
          <a:prstGeom prst="rect">
            <a:avLst/>
          </a:prstGeom>
        </p:spPr>
      </p:pic>
    </p:spTree>
    <p:extLst>
      <p:ext uri="{BB962C8B-B14F-4D97-AF65-F5344CB8AC3E}">
        <p14:creationId xmlns:p14="http://schemas.microsoft.com/office/powerpoint/2010/main" val="16832735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2">
            <a:extLst>
              <a:ext uri="{FF2B5EF4-FFF2-40B4-BE49-F238E27FC236}">
                <a16:creationId xmlns:a16="http://schemas.microsoft.com/office/drawing/2014/main" id="{823111E4-DA60-47A7-9135-5A72565375D5}"/>
              </a:ext>
            </a:extLst>
          </p:cNvPr>
          <p:cNvSpPr>
            <a:spLocks noGrp="1"/>
          </p:cNvSpPr>
          <p:nvPr>
            <p:ph type="title"/>
          </p:nvPr>
        </p:nvSpPr>
        <p:spPr>
          <a:xfrm>
            <a:off x="747534" y="12746"/>
            <a:ext cx="8229600" cy="487738"/>
          </a:xfrm>
        </p:spPr>
        <p:txBody>
          <a:bodyPr/>
          <a:lstStyle/>
          <a:p>
            <a:r>
              <a:rPr lang="es-EC" i="0" dirty="0">
                <a:solidFill>
                  <a:schemeClr val="tx1"/>
                </a:solidFill>
              </a:rPr>
              <a:t>Resultados</a:t>
            </a:r>
          </a:p>
        </p:txBody>
      </p:sp>
      <p:sp>
        <p:nvSpPr>
          <p:cNvPr id="3" name="CuadroTexto 2">
            <a:extLst>
              <a:ext uri="{FF2B5EF4-FFF2-40B4-BE49-F238E27FC236}">
                <a16:creationId xmlns:a16="http://schemas.microsoft.com/office/drawing/2014/main" id="{41A9B977-AF06-4D09-AC28-F2FE1B4522C1}"/>
              </a:ext>
            </a:extLst>
          </p:cNvPr>
          <p:cNvSpPr txBox="1"/>
          <p:nvPr/>
        </p:nvSpPr>
        <p:spPr>
          <a:xfrm>
            <a:off x="360218" y="125912"/>
            <a:ext cx="4793672" cy="461665"/>
          </a:xfrm>
          <a:prstGeom prst="rect">
            <a:avLst/>
          </a:prstGeom>
          <a:noFill/>
        </p:spPr>
        <p:txBody>
          <a:bodyPr wrap="square" rtlCol="0">
            <a:spAutoFit/>
          </a:bodyPr>
          <a:lstStyle/>
          <a:p>
            <a:r>
              <a:rPr lang="es-EC" sz="2400" dirty="0">
                <a:latin typeface="+mn-lt"/>
                <a:cs typeface="Times New Roman" panose="02020603050405020304" pitchFamily="18" charset="0"/>
              </a:rPr>
              <a:t>Temperatura Nodo 3</a:t>
            </a:r>
          </a:p>
        </p:txBody>
      </p:sp>
      <p:pic>
        <p:nvPicPr>
          <p:cNvPr id="4" name="Imagen 3">
            <a:extLst>
              <a:ext uri="{FF2B5EF4-FFF2-40B4-BE49-F238E27FC236}">
                <a16:creationId xmlns:a16="http://schemas.microsoft.com/office/drawing/2014/main" id="{AC056B58-3903-6AF2-6119-A6168849B449}"/>
              </a:ext>
            </a:extLst>
          </p:cNvPr>
          <p:cNvPicPr>
            <a:picLocks noChangeAspect="1"/>
          </p:cNvPicPr>
          <p:nvPr/>
        </p:nvPicPr>
        <p:blipFill>
          <a:blip r:embed="rId2"/>
          <a:stretch>
            <a:fillRect/>
          </a:stretch>
        </p:blipFill>
        <p:spPr>
          <a:xfrm>
            <a:off x="863218" y="1564481"/>
            <a:ext cx="7417563" cy="3729038"/>
          </a:xfrm>
          <a:prstGeom prst="rect">
            <a:avLst/>
          </a:prstGeom>
        </p:spPr>
      </p:pic>
      <p:sp>
        <p:nvSpPr>
          <p:cNvPr id="9" name="CuadroTexto 8">
            <a:extLst>
              <a:ext uri="{FF2B5EF4-FFF2-40B4-BE49-F238E27FC236}">
                <a16:creationId xmlns:a16="http://schemas.microsoft.com/office/drawing/2014/main" id="{BBC1F4F6-59AE-DF9B-45F5-E986A9BD809D}"/>
              </a:ext>
            </a:extLst>
          </p:cNvPr>
          <p:cNvSpPr txBox="1"/>
          <p:nvPr/>
        </p:nvSpPr>
        <p:spPr>
          <a:xfrm>
            <a:off x="1085849" y="922140"/>
            <a:ext cx="7417562" cy="369332"/>
          </a:xfrm>
          <a:prstGeom prst="rect">
            <a:avLst/>
          </a:prstGeom>
          <a:noFill/>
        </p:spPr>
        <p:txBody>
          <a:bodyPr wrap="square">
            <a:spAutoFit/>
          </a:bodyPr>
          <a:lstStyle/>
          <a:p>
            <a:r>
              <a:rPr lang="es-EC" sz="1800" dirty="0">
                <a:effectLst/>
                <a:latin typeface="Arial" panose="020B0604020202020204" pitchFamily="34" charset="0"/>
                <a:ea typeface="Calibri" panose="020F0502020204030204" pitchFamily="34" charset="0"/>
                <a:cs typeface="Times New Roman" panose="02020603050405020304" pitchFamily="18" charset="0"/>
              </a:rPr>
              <a:t>Niveles de temperatura de la segunda y tercera semana de cada mes</a:t>
            </a:r>
            <a:endParaRPr lang="en-US" sz="1800" dirty="0"/>
          </a:p>
        </p:txBody>
      </p:sp>
    </p:spTree>
    <p:extLst>
      <p:ext uri="{BB962C8B-B14F-4D97-AF65-F5344CB8AC3E}">
        <p14:creationId xmlns:p14="http://schemas.microsoft.com/office/powerpoint/2010/main" val="13354056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2">
            <a:extLst>
              <a:ext uri="{FF2B5EF4-FFF2-40B4-BE49-F238E27FC236}">
                <a16:creationId xmlns:a16="http://schemas.microsoft.com/office/drawing/2014/main" id="{823111E4-DA60-47A7-9135-5A72565375D5}"/>
              </a:ext>
            </a:extLst>
          </p:cNvPr>
          <p:cNvSpPr>
            <a:spLocks noGrp="1"/>
          </p:cNvSpPr>
          <p:nvPr>
            <p:ph type="title"/>
          </p:nvPr>
        </p:nvSpPr>
        <p:spPr>
          <a:xfrm>
            <a:off x="747534" y="12746"/>
            <a:ext cx="8229600" cy="487738"/>
          </a:xfrm>
        </p:spPr>
        <p:txBody>
          <a:bodyPr/>
          <a:lstStyle/>
          <a:p>
            <a:r>
              <a:rPr lang="es-EC" i="0" dirty="0">
                <a:solidFill>
                  <a:schemeClr val="tx1"/>
                </a:solidFill>
              </a:rPr>
              <a:t>Resultados</a:t>
            </a:r>
          </a:p>
        </p:txBody>
      </p:sp>
      <p:sp>
        <p:nvSpPr>
          <p:cNvPr id="3" name="CuadroTexto 2">
            <a:extLst>
              <a:ext uri="{FF2B5EF4-FFF2-40B4-BE49-F238E27FC236}">
                <a16:creationId xmlns:a16="http://schemas.microsoft.com/office/drawing/2014/main" id="{41A9B977-AF06-4D09-AC28-F2FE1B4522C1}"/>
              </a:ext>
            </a:extLst>
          </p:cNvPr>
          <p:cNvSpPr txBox="1"/>
          <p:nvPr/>
        </p:nvSpPr>
        <p:spPr>
          <a:xfrm>
            <a:off x="360218" y="125912"/>
            <a:ext cx="4793672" cy="461665"/>
          </a:xfrm>
          <a:prstGeom prst="rect">
            <a:avLst/>
          </a:prstGeom>
          <a:noFill/>
        </p:spPr>
        <p:txBody>
          <a:bodyPr wrap="square" rtlCol="0">
            <a:spAutoFit/>
          </a:bodyPr>
          <a:lstStyle/>
          <a:p>
            <a:r>
              <a:rPr lang="es-EC" sz="2400" dirty="0">
                <a:latin typeface="+mn-lt"/>
                <a:cs typeface="Times New Roman" panose="02020603050405020304" pitchFamily="18" charset="0"/>
              </a:rPr>
              <a:t>Humedad Nodo 3</a:t>
            </a:r>
          </a:p>
        </p:txBody>
      </p:sp>
      <p:pic>
        <p:nvPicPr>
          <p:cNvPr id="2" name="Imagen 1" descr="Gráfico, Gráfico de líneas&#10;&#10;Descripción generada automáticamente">
            <a:extLst>
              <a:ext uri="{FF2B5EF4-FFF2-40B4-BE49-F238E27FC236}">
                <a16:creationId xmlns:a16="http://schemas.microsoft.com/office/drawing/2014/main" id="{6DF4A590-F44A-65F1-D086-73BC5DB2EF15}"/>
              </a:ext>
            </a:extLst>
          </p:cNvPr>
          <p:cNvPicPr>
            <a:picLocks noChangeAspect="1"/>
          </p:cNvPicPr>
          <p:nvPr/>
        </p:nvPicPr>
        <p:blipFill>
          <a:blip r:embed="rId2"/>
          <a:stretch>
            <a:fillRect/>
          </a:stretch>
        </p:blipFill>
        <p:spPr>
          <a:xfrm>
            <a:off x="360218" y="2052478"/>
            <a:ext cx="8408974" cy="3095943"/>
          </a:xfrm>
          <a:prstGeom prst="rect">
            <a:avLst/>
          </a:prstGeom>
        </p:spPr>
      </p:pic>
      <p:sp>
        <p:nvSpPr>
          <p:cNvPr id="5" name="CuadroTexto 4">
            <a:extLst>
              <a:ext uri="{FF2B5EF4-FFF2-40B4-BE49-F238E27FC236}">
                <a16:creationId xmlns:a16="http://schemas.microsoft.com/office/drawing/2014/main" id="{74A89CD5-4E05-82A6-4DB8-326B007A657B}"/>
              </a:ext>
            </a:extLst>
          </p:cNvPr>
          <p:cNvSpPr txBox="1"/>
          <p:nvPr/>
        </p:nvSpPr>
        <p:spPr>
          <a:xfrm>
            <a:off x="863219" y="1135361"/>
            <a:ext cx="7417562" cy="369332"/>
          </a:xfrm>
          <a:prstGeom prst="rect">
            <a:avLst/>
          </a:prstGeom>
          <a:noFill/>
        </p:spPr>
        <p:txBody>
          <a:bodyPr wrap="square">
            <a:spAutoFit/>
          </a:bodyPr>
          <a:lstStyle/>
          <a:p>
            <a:r>
              <a:rPr lang="es-EC" sz="1800" dirty="0">
                <a:effectLst/>
                <a:latin typeface="Arial" panose="020B0604020202020204" pitchFamily="34" charset="0"/>
                <a:ea typeface="Calibri" panose="020F0502020204030204" pitchFamily="34" charset="0"/>
                <a:cs typeface="Times New Roman" panose="02020603050405020304" pitchFamily="18" charset="0"/>
              </a:rPr>
              <a:t>Niveles de </a:t>
            </a:r>
            <a:r>
              <a:rPr lang="es-EC" sz="1800" dirty="0">
                <a:latin typeface="Arial" panose="020B0604020202020204" pitchFamily="34" charset="0"/>
                <a:ea typeface="Calibri" panose="020F0502020204030204" pitchFamily="34" charset="0"/>
                <a:cs typeface="Times New Roman" panose="02020603050405020304" pitchFamily="18" charset="0"/>
              </a:rPr>
              <a:t>humedad</a:t>
            </a:r>
            <a:r>
              <a:rPr lang="es-EC" sz="1800" dirty="0">
                <a:effectLst/>
                <a:latin typeface="Arial" panose="020B0604020202020204" pitchFamily="34" charset="0"/>
                <a:ea typeface="Calibri" panose="020F0502020204030204" pitchFamily="34" charset="0"/>
                <a:cs typeface="Times New Roman" panose="02020603050405020304" pitchFamily="18" charset="0"/>
              </a:rPr>
              <a:t> de la segunda y tercera semana de cada mes</a:t>
            </a:r>
            <a:endParaRPr lang="en-US" sz="1800" dirty="0"/>
          </a:p>
        </p:txBody>
      </p:sp>
    </p:spTree>
    <p:extLst>
      <p:ext uri="{BB962C8B-B14F-4D97-AF65-F5344CB8AC3E}">
        <p14:creationId xmlns:p14="http://schemas.microsoft.com/office/powerpoint/2010/main" val="35719110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2">
            <a:extLst>
              <a:ext uri="{FF2B5EF4-FFF2-40B4-BE49-F238E27FC236}">
                <a16:creationId xmlns:a16="http://schemas.microsoft.com/office/drawing/2014/main" id="{823111E4-DA60-47A7-9135-5A72565375D5}"/>
              </a:ext>
            </a:extLst>
          </p:cNvPr>
          <p:cNvSpPr>
            <a:spLocks noGrp="1"/>
          </p:cNvSpPr>
          <p:nvPr>
            <p:ph type="title"/>
          </p:nvPr>
        </p:nvSpPr>
        <p:spPr>
          <a:xfrm>
            <a:off x="747534" y="12746"/>
            <a:ext cx="8229600" cy="487738"/>
          </a:xfrm>
        </p:spPr>
        <p:txBody>
          <a:bodyPr/>
          <a:lstStyle/>
          <a:p>
            <a:r>
              <a:rPr lang="es-EC" i="0" dirty="0">
                <a:solidFill>
                  <a:schemeClr val="tx1"/>
                </a:solidFill>
              </a:rPr>
              <a:t>Resultados</a:t>
            </a:r>
          </a:p>
        </p:txBody>
      </p:sp>
      <p:graphicFrame>
        <p:nvGraphicFramePr>
          <p:cNvPr id="4" name="Tabla 3">
            <a:extLst>
              <a:ext uri="{FF2B5EF4-FFF2-40B4-BE49-F238E27FC236}">
                <a16:creationId xmlns:a16="http://schemas.microsoft.com/office/drawing/2014/main" id="{194DBE3A-3C78-102F-096D-1460F270A213}"/>
              </a:ext>
            </a:extLst>
          </p:cNvPr>
          <p:cNvGraphicFramePr>
            <a:graphicFrameLocks noGrp="1"/>
          </p:cNvGraphicFramePr>
          <p:nvPr>
            <p:extLst>
              <p:ext uri="{D42A27DB-BD31-4B8C-83A1-F6EECF244321}">
                <p14:modId xmlns:p14="http://schemas.microsoft.com/office/powerpoint/2010/main" val="2924032803"/>
              </p:ext>
            </p:extLst>
          </p:nvPr>
        </p:nvGraphicFramePr>
        <p:xfrm>
          <a:off x="128777" y="1253328"/>
          <a:ext cx="5143122" cy="4351344"/>
        </p:xfrm>
        <a:graphic>
          <a:graphicData uri="http://schemas.openxmlformats.org/drawingml/2006/table">
            <a:tbl>
              <a:tblPr firstRow="1" firstCol="1" bandRow="1">
                <a:tableStyleId>{00A15C55-8517-42AA-B614-E9B94910E393}</a:tableStyleId>
              </a:tblPr>
              <a:tblGrid>
                <a:gridCol w="2354036">
                  <a:extLst>
                    <a:ext uri="{9D8B030D-6E8A-4147-A177-3AD203B41FA5}">
                      <a16:colId xmlns:a16="http://schemas.microsoft.com/office/drawing/2014/main" val="3116514897"/>
                    </a:ext>
                  </a:extLst>
                </a:gridCol>
                <a:gridCol w="690120">
                  <a:extLst>
                    <a:ext uri="{9D8B030D-6E8A-4147-A177-3AD203B41FA5}">
                      <a16:colId xmlns:a16="http://schemas.microsoft.com/office/drawing/2014/main" val="1405441978"/>
                    </a:ext>
                  </a:extLst>
                </a:gridCol>
                <a:gridCol w="1092392">
                  <a:extLst>
                    <a:ext uri="{9D8B030D-6E8A-4147-A177-3AD203B41FA5}">
                      <a16:colId xmlns:a16="http://schemas.microsoft.com/office/drawing/2014/main" val="2906224730"/>
                    </a:ext>
                  </a:extLst>
                </a:gridCol>
                <a:gridCol w="1006574">
                  <a:extLst>
                    <a:ext uri="{9D8B030D-6E8A-4147-A177-3AD203B41FA5}">
                      <a16:colId xmlns:a16="http://schemas.microsoft.com/office/drawing/2014/main" val="2203018896"/>
                    </a:ext>
                  </a:extLst>
                </a:gridCol>
              </a:tblGrid>
              <a:tr h="580524">
                <a:tc>
                  <a:txBody>
                    <a:bodyPr/>
                    <a:lstStyle/>
                    <a:p>
                      <a:pPr algn="just">
                        <a:lnSpc>
                          <a:spcPct val="200000"/>
                        </a:lnSpc>
                        <a:spcAft>
                          <a:spcPts val="800"/>
                        </a:spcAft>
                      </a:pPr>
                      <a:r>
                        <a:rPr lang="es-EC" sz="1000" dirty="0">
                          <a:effectLst/>
                        </a:rPr>
                        <a:t>Material</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just">
                        <a:lnSpc>
                          <a:spcPct val="200000"/>
                        </a:lnSpc>
                        <a:spcAft>
                          <a:spcPts val="800"/>
                        </a:spcAft>
                      </a:pPr>
                      <a:r>
                        <a:rPr lang="es-EC" sz="1000" dirty="0">
                          <a:effectLst/>
                        </a:rPr>
                        <a:t>Cantidad</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just">
                        <a:lnSpc>
                          <a:spcPct val="200000"/>
                        </a:lnSpc>
                        <a:spcAft>
                          <a:spcPts val="800"/>
                        </a:spcAft>
                      </a:pPr>
                      <a:r>
                        <a:rPr lang="es-EC" sz="1000">
                          <a:effectLst/>
                        </a:rPr>
                        <a:t>Costo Unitario</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just">
                        <a:lnSpc>
                          <a:spcPct val="200000"/>
                        </a:lnSpc>
                        <a:spcAft>
                          <a:spcPts val="800"/>
                        </a:spcAft>
                      </a:pPr>
                      <a:r>
                        <a:rPr lang="es-EC" sz="1000">
                          <a:effectLst/>
                        </a:rPr>
                        <a:t>Costo Total</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extLst>
                  <a:ext uri="{0D108BD9-81ED-4DB2-BD59-A6C34878D82A}">
                    <a16:rowId xmlns:a16="http://schemas.microsoft.com/office/drawing/2014/main" val="3219800957"/>
                  </a:ext>
                </a:extLst>
              </a:tr>
              <a:tr h="265858">
                <a:tc>
                  <a:txBody>
                    <a:bodyPr/>
                    <a:lstStyle/>
                    <a:p>
                      <a:pPr algn="ctr">
                        <a:lnSpc>
                          <a:spcPct val="200000"/>
                        </a:lnSpc>
                        <a:spcAft>
                          <a:spcPts val="800"/>
                        </a:spcAft>
                      </a:pPr>
                      <a:r>
                        <a:rPr lang="es-EC" sz="1000">
                          <a:effectLst/>
                        </a:rPr>
                        <a:t>Dev Kit Thinxtra Sigfox</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ctr">
                        <a:lnSpc>
                          <a:spcPct val="200000"/>
                        </a:lnSpc>
                        <a:spcAft>
                          <a:spcPts val="800"/>
                        </a:spcAft>
                      </a:pPr>
                      <a:r>
                        <a:rPr lang="es-EC" sz="1000">
                          <a:effectLst/>
                        </a:rPr>
                        <a:t>3</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ctr">
                        <a:lnSpc>
                          <a:spcPct val="200000"/>
                        </a:lnSpc>
                        <a:spcAft>
                          <a:spcPts val="800"/>
                        </a:spcAft>
                      </a:pPr>
                      <a:r>
                        <a:rPr lang="es-EC" sz="1000">
                          <a:effectLst/>
                        </a:rPr>
                        <a:t>43.25</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ctr">
                        <a:lnSpc>
                          <a:spcPct val="200000"/>
                        </a:lnSpc>
                        <a:spcAft>
                          <a:spcPts val="800"/>
                        </a:spcAft>
                      </a:pPr>
                      <a:r>
                        <a:rPr lang="es-EC" sz="1000">
                          <a:effectLst/>
                        </a:rPr>
                        <a:t>129.75</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extLst>
                  <a:ext uri="{0D108BD9-81ED-4DB2-BD59-A6C34878D82A}">
                    <a16:rowId xmlns:a16="http://schemas.microsoft.com/office/drawing/2014/main" val="1476450003"/>
                  </a:ext>
                </a:extLst>
              </a:tr>
              <a:tr h="265858">
                <a:tc>
                  <a:txBody>
                    <a:bodyPr/>
                    <a:lstStyle/>
                    <a:p>
                      <a:pPr algn="ctr">
                        <a:lnSpc>
                          <a:spcPct val="200000"/>
                        </a:lnSpc>
                        <a:spcAft>
                          <a:spcPts val="800"/>
                        </a:spcAft>
                      </a:pPr>
                      <a:r>
                        <a:rPr lang="es-EC" sz="1000">
                          <a:effectLst/>
                        </a:rPr>
                        <a:t>Arduino Mega</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ctr">
                        <a:lnSpc>
                          <a:spcPct val="200000"/>
                        </a:lnSpc>
                        <a:spcAft>
                          <a:spcPts val="800"/>
                        </a:spcAft>
                      </a:pPr>
                      <a:r>
                        <a:rPr lang="es-EC" sz="1000">
                          <a:effectLst/>
                        </a:rPr>
                        <a:t>1</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ctr">
                        <a:lnSpc>
                          <a:spcPct val="200000"/>
                        </a:lnSpc>
                        <a:spcAft>
                          <a:spcPts val="800"/>
                        </a:spcAft>
                      </a:pPr>
                      <a:r>
                        <a:rPr lang="es-EC" sz="1000">
                          <a:effectLst/>
                        </a:rPr>
                        <a:t>22.56</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ctr">
                        <a:lnSpc>
                          <a:spcPct val="200000"/>
                        </a:lnSpc>
                        <a:spcAft>
                          <a:spcPts val="800"/>
                        </a:spcAft>
                      </a:pPr>
                      <a:r>
                        <a:rPr lang="es-EC" sz="1000">
                          <a:effectLst/>
                        </a:rPr>
                        <a:t>22.56</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extLst>
                  <a:ext uri="{0D108BD9-81ED-4DB2-BD59-A6C34878D82A}">
                    <a16:rowId xmlns:a16="http://schemas.microsoft.com/office/drawing/2014/main" val="4010523582"/>
                  </a:ext>
                </a:extLst>
              </a:tr>
              <a:tr h="580524">
                <a:tc>
                  <a:txBody>
                    <a:bodyPr/>
                    <a:lstStyle/>
                    <a:p>
                      <a:pPr algn="ctr">
                        <a:lnSpc>
                          <a:spcPct val="200000"/>
                        </a:lnSpc>
                        <a:spcAft>
                          <a:spcPts val="800"/>
                        </a:spcAft>
                      </a:pPr>
                      <a:r>
                        <a:rPr lang="es-EC" sz="1000">
                          <a:effectLst/>
                        </a:rPr>
                        <a:t>Sensor de temperatura y humedad DHT22</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ctr">
                        <a:lnSpc>
                          <a:spcPct val="200000"/>
                        </a:lnSpc>
                        <a:spcAft>
                          <a:spcPts val="800"/>
                        </a:spcAft>
                      </a:pPr>
                      <a:r>
                        <a:rPr lang="es-EC" sz="1000">
                          <a:effectLst/>
                        </a:rPr>
                        <a:t>5</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ctr">
                        <a:lnSpc>
                          <a:spcPct val="200000"/>
                        </a:lnSpc>
                        <a:spcAft>
                          <a:spcPts val="800"/>
                        </a:spcAft>
                      </a:pPr>
                      <a:r>
                        <a:rPr lang="es-EC" sz="1000">
                          <a:effectLst/>
                        </a:rPr>
                        <a:t>9.50</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ctr">
                        <a:lnSpc>
                          <a:spcPct val="200000"/>
                        </a:lnSpc>
                        <a:spcAft>
                          <a:spcPts val="800"/>
                        </a:spcAft>
                      </a:pPr>
                      <a:r>
                        <a:rPr lang="es-EC" sz="1000">
                          <a:effectLst/>
                        </a:rPr>
                        <a:t>47.5</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extLst>
                  <a:ext uri="{0D108BD9-81ED-4DB2-BD59-A6C34878D82A}">
                    <a16:rowId xmlns:a16="http://schemas.microsoft.com/office/drawing/2014/main" val="277971220"/>
                  </a:ext>
                </a:extLst>
              </a:tr>
              <a:tr h="265858">
                <a:tc>
                  <a:txBody>
                    <a:bodyPr/>
                    <a:lstStyle/>
                    <a:p>
                      <a:pPr algn="ctr">
                        <a:lnSpc>
                          <a:spcPct val="200000"/>
                        </a:lnSpc>
                        <a:spcAft>
                          <a:spcPts val="800"/>
                        </a:spcAft>
                      </a:pPr>
                      <a:r>
                        <a:rPr lang="es-EC" sz="1000">
                          <a:effectLst/>
                        </a:rPr>
                        <a:t>Módulo GPS NEO 6M</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ctr">
                        <a:lnSpc>
                          <a:spcPct val="200000"/>
                        </a:lnSpc>
                        <a:spcAft>
                          <a:spcPts val="800"/>
                        </a:spcAft>
                      </a:pPr>
                      <a:r>
                        <a:rPr lang="es-EC" sz="1000">
                          <a:effectLst/>
                        </a:rPr>
                        <a:t>1</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ctr">
                        <a:lnSpc>
                          <a:spcPct val="200000"/>
                        </a:lnSpc>
                        <a:spcAft>
                          <a:spcPts val="800"/>
                        </a:spcAft>
                      </a:pPr>
                      <a:r>
                        <a:rPr lang="es-EC" sz="1000">
                          <a:effectLst/>
                        </a:rPr>
                        <a:t>6.50</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ctr">
                        <a:lnSpc>
                          <a:spcPct val="200000"/>
                        </a:lnSpc>
                        <a:spcAft>
                          <a:spcPts val="800"/>
                        </a:spcAft>
                      </a:pPr>
                      <a:r>
                        <a:rPr lang="es-EC" sz="1000">
                          <a:effectLst/>
                        </a:rPr>
                        <a:t>6.50</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extLst>
                  <a:ext uri="{0D108BD9-81ED-4DB2-BD59-A6C34878D82A}">
                    <a16:rowId xmlns:a16="http://schemas.microsoft.com/office/drawing/2014/main" val="3107694042"/>
                  </a:ext>
                </a:extLst>
              </a:tr>
              <a:tr h="265858">
                <a:tc>
                  <a:txBody>
                    <a:bodyPr/>
                    <a:lstStyle/>
                    <a:p>
                      <a:pPr algn="ctr">
                        <a:lnSpc>
                          <a:spcPct val="200000"/>
                        </a:lnSpc>
                        <a:spcAft>
                          <a:spcPts val="800"/>
                        </a:spcAft>
                      </a:pPr>
                      <a:r>
                        <a:rPr lang="es-EC" sz="1000">
                          <a:effectLst/>
                        </a:rPr>
                        <a:t>Cajas Impermeables</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ctr">
                        <a:lnSpc>
                          <a:spcPct val="200000"/>
                        </a:lnSpc>
                        <a:spcAft>
                          <a:spcPts val="800"/>
                        </a:spcAft>
                      </a:pPr>
                      <a:r>
                        <a:rPr lang="es-EC" sz="1000">
                          <a:effectLst/>
                        </a:rPr>
                        <a:t>3</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ctr">
                        <a:lnSpc>
                          <a:spcPct val="200000"/>
                        </a:lnSpc>
                        <a:spcAft>
                          <a:spcPts val="800"/>
                        </a:spcAft>
                      </a:pPr>
                      <a:r>
                        <a:rPr lang="es-EC" sz="1000">
                          <a:effectLst/>
                        </a:rPr>
                        <a:t>5.50</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ctr">
                        <a:lnSpc>
                          <a:spcPct val="200000"/>
                        </a:lnSpc>
                        <a:spcAft>
                          <a:spcPts val="800"/>
                        </a:spcAft>
                      </a:pPr>
                      <a:r>
                        <a:rPr lang="es-EC" sz="1000">
                          <a:effectLst/>
                        </a:rPr>
                        <a:t>16.50</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extLst>
                  <a:ext uri="{0D108BD9-81ED-4DB2-BD59-A6C34878D82A}">
                    <a16:rowId xmlns:a16="http://schemas.microsoft.com/office/drawing/2014/main" val="3842516389"/>
                  </a:ext>
                </a:extLst>
              </a:tr>
              <a:tr h="265858">
                <a:tc>
                  <a:txBody>
                    <a:bodyPr/>
                    <a:lstStyle/>
                    <a:p>
                      <a:pPr algn="ctr">
                        <a:lnSpc>
                          <a:spcPct val="200000"/>
                        </a:lnSpc>
                        <a:spcAft>
                          <a:spcPts val="800"/>
                        </a:spcAft>
                      </a:pPr>
                      <a:r>
                        <a:rPr lang="es-EC" sz="1000">
                          <a:effectLst/>
                        </a:rPr>
                        <a:t>30m de cable FTP para exteriores</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ctr">
                        <a:lnSpc>
                          <a:spcPct val="200000"/>
                        </a:lnSpc>
                        <a:spcAft>
                          <a:spcPts val="800"/>
                        </a:spcAft>
                      </a:pPr>
                      <a:r>
                        <a:rPr lang="es-EC" sz="1000">
                          <a:effectLst/>
                        </a:rPr>
                        <a:t>1</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ctr">
                        <a:lnSpc>
                          <a:spcPct val="200000"/>
                        </a:lnSpc>
                        <a:spcAft>
                          <a:spcPts val="800"/>
                        </a:spcAft>
                      </a:pPr>
                      <a:r>
                        <a:rPr lang="es-EC" sz="1000">
                          <a:effectLst/>
                        </a:rPr>
                        <a:t>18</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ctr">
                        <a:lnSpc>
                          <a:spcPct val="200000"/>
                        </a:lnSpc>
                        <a:spcAft>
                          <a:spcPts val="800"/>
                        </a:spcAft>
                      </a:pPr>
                      <a:r>
                        <a:rPr lang="es-EC" sz="1000">
                          <a:effectLst/>
                        </a:rPr>
                        <a:t>18</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extLst>
                  <a:ext uri="{0D108BD9-81ED-4DB2-BD59-A6C34878D82A}">
                    <a16:rowId xmlns:a16="http://schemas.microsoft.com/office/drawing/2014/main" val="2301524692"/>
                  </a:ext>
                </a:extLst>
              </a:tr>
              <a:tr h="265858">
                <a:tc>
                  <a:txBody>
                    <a:bodyPr/>
                    <a:lstStyle/>
                    <a:p>
                      <a:pPr algn="ctr">
                        <a:lnSpc>
                          <a:spcPct val="200000"/>
                        </a:lnSpc>
                        <a:spcAft>
                          <a:spcPts val="800"/>
                        </a:spcAft>
                      </a:pPr>
                      <a:r>
                        <a:rPr lang="es-EC" sz="1000">
                          <a:effectLst/>
                        </a:rPr>
                        <a:t>Batería 1.5V</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ctr">
                        <a:lnSpc>
                          <a:spcPct val="200000"/>
                        </a:lnSpc>
                        <a:spcAft>
                          <a:spcPts val="800"/>
                        </a:spcAft>
                      </a:pPr>
                      <a:r>
                        <a:rPr lang="es-EC" sz="1000">
                          <a:effectLst/>
                        </a:rPr>
                        <a:t>4</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ctr">
                        <a:lnSpc>
                          <a:spcPct val="200000"/>
                        </a:lnSpc>
                        <a:spcAft>
                          <a:spcPts val="800"/>
                        </a:spcAft>
                      </a:pPr>
                      <a:r>
                        <a:rPr lang="es-EC" sz="1000">
                          <a:effectLst/>
                        </a:rPr>
                        <a:t>4.50</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ctr">
                        <a:lnSpc>
                          <a:spcPct val="200000"/>
                        </a:lnSpc>
                        <a:spcAft>
                          <a:spcPts val="800"/>
                        </a:spcAft>
                      </a:pPr>
                      <a:r>
                        <a:rPr lang="es-EC" sz="1000">
                          <a:effectLst/>
                        </a:rPr>
                        <a:t>18</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extLst>
                  <a:ext uri="{0D108BD9-81ED-4DB2-BD59-A6C34878D82A}">
                    <a16:rowId xmlns:a16="http://schemas.microsoft.com/office/drawing/2014/main" val="3867425321"/>
                  </a:ext>
                </a:extLst>
              </a:tr>
              <a:tr h="265858">
                <a:tc>
                  <a:txBody>
                    <a:bodyPr/>
                    <a:lstStyle/>
                    <a:p>
                      <a:pPr algn="ctr">
                        <a:lnSpc>
                          <a:spcPct val="200000"/>
                        </a:lnSpc>
                        <a:spcAft>
                          <a:spcPts val="800"/>
                        </a:spcAft>
                      </a:pPr>
                      <a:r>
                        <a:rPr lang="es-EC" sz="1000">
                          <a:effectLst/>
                        </a:rPr>
                        <a:t>Batería 6V a 2.7A</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ctr">
                        <a:lnSpc>
                          <a:spcPct val="200000"/>
                        </a:lnSpc>
                        <a:spcAft>
                          <a:spcPts val="800"/>
                        </a:spcAft>
                      </a:pPr>
                      <a:r>
                        <a:rPr lang="es-EC" sz="1000">
                          <a:effectLst/>
                        </a:rPr>
                        <a:t>1</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ctr">
                        <a:lnSpc>
                          <a:spcPct val="200000"/>
                        </a:lnSpc>
                        <a:spcAft>
                          <a:spcPts val="800"/>
                        </a:spcAft>
                      </a:pPr>
                      <a:r>
                        <a:rPr lang="es-EC" sz="1000">
                          <a:effectLst/>
                        </a:rPr>
                        <a:t>8</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ctr">
                        <a:lnSpc>
                          <a:spcPct val="200000"/>
                        </a:lnSpc>
                        <a:spcAft>
                          <a:spcPts val="800"/>
                        </a:spcAft>
                      </a:pPr>
                      <a:r>
                        <a:rPr lang="es-EC" sz="1000">
                          <a:effectLst/>
                        </a:rPr>
                        <a:t>8</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extLst>
                  <a:ext uri="{0D108BD9-81ED-4DB2-BD59-A6C34878D82A}">
                    <a16:rowId xmlns:a16="http://schemas.microsoft.com/office/drawing/2014/main" val="4135381431"/>
                  </a:ext>
                </a:extLst>
              </a:tr>
              <a:tr h="265858">
                <a:tc>
                  <a:txBody>
                    <a:bodyPr/>
                    <a:lstStyle/>
                    <a:p>
                      <a:pPr algn="ctr">
                        <a:lnSpc>
                          <a:spcPct val="200000"/>
                        </a:lnSpc>
                        <a:spcAft>
                          <a:spcPts val="800"/>
                        </a:spcAft>
                      </a:pPr>
                      <a:r>
                        <a:rPr lang="es-EC" sz="1000">
                          <a:effectLst/>
                        </a:rPr>
                        <a:t>Porta baterías</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ctr">
                        <a:lnSpc>
                          <a:spcPct val="200000"/>
                        </a:lnSpc>
                        <a:spcAft>
                          <a:spcPts val="800"/>
                        </a:spcAft>
                      </a:pPr>
                      <a:r>
                        <a:rPr lang="es-EC" sz="1000">
                          <a:effectLst/>
                        </a:rPr>
                        <a:t>2</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ctr">
                        <a:lnSpc>
                          <a:spcPct val="200000"/>
                        </a:lnSpc>
                        <a:spcAft>
                          <a:spcPts val="800"/>
                        </a:spcAft>
                      </a:pPr>
                      <a:r>
                        <a:rPr lang="es-EC" sz="1000">
                          <a:effectLst/>
                        </a:rPr>
                        <a:t>1.50</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ctr">
                        <a:lnSpc>
                          <a:spcPct val="200000"/>
                        </a:lnSpc>
                        <a:spcAft>
                          <a:spcPts val="800"/>
                        </a:spcAft>
                      </a:pPr>
                      <a:r>
                        <a:rPr lang="es-EC" sz="1000">
                          <a:effectLst/>
                        </a:rPr>
                        <a:t>3</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extLst>
                  <a:ext uri="{0D108BD9-81ED-4DB2-BD59-A6C34878D82A}">
                    <a16:rowId xmlns:a16="http://schemas.microsoft.com/office/drawing/2014/main" val="1455521553"/>
                  </a:ext>
                </a:extLst>
              </a:tr>
              <a:tr h="265858">
                <a:tc>
                  <a:txBody>
                    <a:bodyPr/>
                    <a:lstStyle/>
                    <a:p>
                      <a:pPr algn="ctr">
                        <a:lnSpc>
                          <a:spcPct val="200000"/>
                        </a:lnSpc>
                        <a:spcAft>
                          <a:spcPts val="800"/>
                        </a:spcAft>
                      </a:pPr>
                      <a:r>
                        <a:rPr lang="es-EC" sz="1000">
                          <a:effectLst/>
                        </a:rPr>
                        <a:t>Baquelita perforada</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ctr">
                        <a:lnSpc>
                          <a:spcPct val="200000"/>
                        </a:lnSpc>
                        <a:spcAft>
                          <a:spcPts val="800"/>
                        </a:spcAft>
                      </a:pPr>
                      <a:r>
                        <a:rPr lang="es-EC" sz="1000">
                          <a:effectLst/>
                        </a:rPr>
                        <a:t>3</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ctr">
                        <a:lnSpc>
                          <a:spcPct val="200000"/>
                        </a:lnSpc>
                        <a:spcAft>
                          <a:spcPts val="800"/>
                        </a:spcAft>
                      </a:pPr>
                      <a:r>
                        <a:rPr lang="es-EC" sz="1000">
                          <a:effectLst/>
                        </a:rPr>
                        <a:t>1.50</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ctr">
                        <a:lnSpc>
                          <a:spcPct val="200000"/>
                        </a:lnSpc>
                        <a:spcAft>
                          <a:spcPts val="800"/>
                        </a:spcAft>
                      </a:pPr>
                      <a:r>
                        <a:rPr lang="es-EC" sz="1000">
                          <a:effectLst/>
                        </a:rPr>
                        <a:t>4.50</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extLst>
                  <a:ext uri="{0D108BD9-81ED-4DB2-BD59-A6C34878D82A}">
                    <a16:rowId xmlns:a16="http://schemas.microsoft.com/office/drawing/2014/main" val="494468600"/>
                  </a:ext>
                </a:extLst>
              </a:tr>
              <a:tr h="265858">
                <a:tc>
                  <a:txBody>
                    <a:bodyPr/>
                    <a:lstStyle/>
                    <a:p>
                      <a:pPr algn="ctr">
                        <a:lnSpc>
                          <a:spcPct val="200000"/>
                        </a:lnSpc>
                        <a:spcAft>
                          <a:spcPts val="800"/>
                        </a:spcAft>
                      </a:pPr>
                      <a:r>
                        <a:rPr lang="es-EC" sz="1000">
                          <a:effectLst/>
                        </a:rPr>
                        <a:t>Tomacorriente y cable</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ctr">
                        <a:lnSpc>
                          <a:spcPct val="200000"/>
                        </a:lnSpc>
                        <a:spcAft>
                          <a:spcPts val="800"/>
                        </a:spcAft>
                      </a:pPr>
                      <a:r>
                        <a:rPr lang="es-EC" sz="1000">
                          <a:effectLst/>
                        </a:rPr>
                        <a:t>1</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ctr">
                        <a:lnSpc>
                          <a:spcPct val="200000"/>
                        </a:lnSpc>
                        <a:spcAft>
                          <a:spcPts val="800"/>
                        </a:spcAft>
                      </a:pPr>
                      <a:r>
                        <a:rPr lang="es-EC" sz="1000">
                          <a:effectLst/>
                        </a:rPr>
                        <a:t>3</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ctr">
                        <a:lnSpc>
                          <a:spcPct val="200000"/>
                        </a:lnSpc>
                        <a:spcAft>
                          <a:spcPts val="800"/>
                        </a:spcAft>
                      </a:pPr>
                      <a:r>
                        <a:rPr lang="es-EC" sz="1000">
                          <a:effectLst/>
                        </a:rPr>
                        <a:t>3</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extLst>
                  <a:ext uri="{0D108BD9-81ED-4DB2-BD59-A6C34878D82A}">
                    <a16:rowId xmlns:a16="http://schemas.microsoft.com/office/drawing/2014/main" val="2205974089"/>
                  </a:ext>
                </a:extLst>
              </a:tr>
              <a:tr h="265858">
                <a:tc>
                  <a:txBody>
                    <a:bodyPr/>
                    <a:lstStyle/>
                    <a:p>
                      <a:pPr algn="ctr">
                        <a:lnSpc>
                          <a:spcPct val="200000"/>
                        </a:lnSpc>
                        <a:spcAft>
                          <a:spcPts val="800"/>
                        </a:spcAft>
                      </a:pPr>
                      <a:r>
                        <a:rPr lang="es-EC" sz="1000">
                          <a:effectLst/>
                        </a:rPr>
                        <a:t>Costo de importación</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ctr">
                        <a:lnSpc>
                          <a:spcPct val="200000"/>
                        </a:lnSpc>
                        <a:spcAft>
                          <a:spcPts val="800"/>
                        </a:spcAft>
                      </a:pPr>
                      <a:r>
                        <a:rPr lang="es-EC" sz="1000">
                          <a:effectLst/>
                        </a:rPr>
                        <a:t>1</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ctr">
                        <a:lnSpc>
                          <a:spcPct val="200000"/>
                        </a:lnSpc>
                        <a:spcAft>
                          <a:spcPts val="800"/>
                        </a:spcAft>
                      </a:pPr>
                      <a:r>
                        <a:rPr lang="es-EC" sz="1000">
                          <a:effectLst/>
                        </a:rPr>
                        <a:t>16</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ctr">
                        <a:lnSpc>
                          <a:spcPct val="200000"/>
                        </a:lnSpc>
                        <a:spcAft>
                          <a:spcPts val="800"/>
                        </a:spcAft>
                      </a:pPr>
                      <a:r>
                        <a:rPr lang="es-EC" sz="1000">
                          <a:effectLst/>
                        </a:rPr>
                        <a:t>16</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extLst>
                  <a:ext uri="{0D108BD9-81ED-4DB2-BD59-A6C34878D82A}">
                    <a16:rowId xmlns:a16="http://schemas.microsoft.com/office/drawing/2014/main" val="2793056014"/>
                  </a:ext>
                </a:extLst>
              </a:tr>
              <a:tr h="265858">
                <a:tc gridSpan="2">
                  <a:txBody>
                    <a:bodyPr/>
                    <a:lstStyle/>
                    <a:p>
                      <a:pPr algn="ctr">
                        <a:lnSpc>
                          <a:spcPct val="200000"/>
                        </a:lnSpc>
                        <a:spcAft>
                          <a:spcPts val="800"/>
                        </a:spcAft>
                      </a:pPr>
                      <a:r>
                        <a:rPr lang="es-EC" sz="1000" dirty="0">
                          <a:effectLst/>
                        </a:rPr>
                        <a:t> </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tc hMerge="1">
                  <a:txBody>
                    <a:bodyPr/>
                    <a:lstStyle/>
                    <a:p>
                      <a:endParaRPr lang="en-US"/>
                    </a:p>
                  </a:txBody>
                  <a:tcPr/>
                </a:tc>
                <a:tc>
                  <a:txBody>
                    <a:bodyPr/>
                    <a:lstStyle/>
                    <a:p>
                      <a:pPr algn="ctr">
                        <a:lnSpc>
                          <a:spcPct val="200000"/>
                        </a:lnSpc>
                        <a:spcAft>
                          <a:spcPts val="800"/>
                        </a:spcAft>
                      </a:pPr>
                      <a:r>
                        <a:rPr lang="es-EC" sz="1000">
                          <a:effectLst/>
                        </a:rPr>
                        <a:t>TOTAL</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ctr">
                        <a:lnSpc>
                          <a:spcPct val="200000"/>
                        </a:lnSpc>
                        <a:spcAft>
                          <a:spcPts val="800"/>
                        </a:spcAft>
                      </a:pPr>
                      <a:r>
                        <a:rPr lang="es-EC" sz="1000" dirty="0">
                          <a:effectLst/>
                        </a:rPr>
                        <a:t>293.31</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364" marR="64364" marT="0" marB="0"/>
                </a:tc>
                <a:extLst>
                  <a:ext uri="{0D108BD9-81ED-4DB2-BD59-A6C34878D82A}">
                    <a16:rowId xmlns:a16="http://schemas.microsoft.com/office/drawing/2014/main" val="293075030"/>
                  </a:ext>
                </a:extLst>
              </a:tr>
            </a:tbl>
          </a:graphicData>
        </a:graphic>
      </p:graphicFrame>
      <p:graphicFrame>
        <p:nvGraphicFramePr>
          <p:cNvPr id="7" name="Tabla 6">
            <a:extLst>
              <a:ext uri="{FF2B5EF4-FFF2-40B4-BE49-F238E27FC236}">
                <a16:creationId xmlns:a16="http://schemas.microsoft.com/office/drawing/2014/main" id="{0A9550D5-5969-62BA-136C-9AA4FB48F995}"/>
              </a:ext>
            </a:extLst>
          </p:cNvPr>
          <p:cNvGraphicFramePr>
            <a:graphicFrameLocks noGrp="1"/>
          </p:cNvGraphicFramePr>
          <p:nvPr>
            <p:extLst>
              <p:ext uri="{D42A27DB-BD31-4B8C-83A1-F6EECF244321}">
                <p14:modId xmlns:p14="http://schemas.microsoft.com/office/powerpoint/2010/main" val="1002909493"/>
              </p:ext>
            </p:extLst>
          </p:nvPr>
        </p:nvGraphicFramePr>
        <p:xfrm>
          <a:off x="5362068" y="2436303"/>
          <a:ext cx="3653155" cy="1699644"/>
        </p:xfrm>
        <a:graphic>
          <a:graphicData uri="http://schemas.openxmlformats.org/drawingml/2006/table">
            <a:tbl>
              <a:tblPr firstRow="1" firstCol="1" bandRow="1">
                <a:tableStyleId>{00A15C55-8517-42AA-B614-E9B94910E393}</a:tableStyleId>
              </a:tblPr>
              <a:tblGrid>
                <a:gridCol w="1826260">
                  <a:extLst>
                    <a:ext uri="{9D8B030D-6E8A-4147-A177-3AD203B41FA5}">
                      <a16:colId xmlns:a16="http://schemas.microsoft.com/office/drawing/2014/main" val="2460422301"/>
                    </a:ext>
                  </a:extLst>
                </a:gridCol>
                <a:gridCol w="1826895">
                  <a:extLst>
                    <a:ext uri="{9D8B030D-6E8A-4147-A177-3AD203B41FA5}">
                      <a16:colId xmlns:a16="http://schemas.microsoft.com/office/drawing/2014/main" val="3179367990"/>
                    </a:ext>
                  </a:extLst>
                </a:gridCol>
              </a:tblGrid>
              <a:tr h="0">
                <a:tc>
                  <a:txBody>
                    <a:bodyPr/>
                    <a:lstStyle/>
                    <a:p>
                      <a:pPr algn="ctr">
                        <a:lnSpc>
                          <a:spcPct val="200000"/>
                        </a:lnSpc>
                        <a:spcAft>
                          <a:spcPts val="800"/>
                        </a:spcAft>
                      </a:pPr>
                      <a:r>
                        <a:rPr lang="es-EC" sz="1100">
                          <a:effectLst/>
                        </a:rPr>
                        <a:t>Recursos de la Nube</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1100">
                          <a:effectLst/>
                        </a:rPr>
                        <a:t>Costo</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3787050"/>
                  </a:ext>
                </a:extLst>
              </a:tr>
              <a:tr h="0">
                <a:tc>
                  <a:txBody>
                    <a:bodyPr/>
                    <a:lstStyle/>
                    <a:p>
                      <a:pPr algn="ctr">
                        <a:lnSpc>
                          <a:spcPct val="200000"/>
                        </a:lnSpc>
                        <a:spcAft>
                          <a:spcPts val="800"/>
                        </a:spcAft>
                      </a:pPr>
                      <a:r>
                        <a:rPr lang="es-EC" sz="1100">
                          <a:effectLst/>
                        </a:rPr>
                        <a:t>Stream Analytics</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1100">
                          <a:effectLst/>
                        </a:rPr>
                        <a:t>247.21</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4673080"/>
                  </a:ext>
                </a:extLst>
              </a:tr>
              <a:tr h="0">
                <a:tc>
                  <a:txBody>
                    <a:bodyPr/>
                    <a:lstStyle/>
                    <a:p>
                      <a:pPr algn="ctr">
                        <a:lnSpc>
                          <a:spcPct val="200000"/>
                        </a:lnSpc>
                        <a:spcAft>
                          <a:spcPts val="800"/>
                        </a:spcAft>
                      </a:pPr>
                      <a:r>
                        <a:rPr lang="es-EC" sz="1100">
                          <a:effectLst/>
                        </a:rPr>
                        <a:t>Iot Hub</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1100">
                          <a:effectLst/>
                        </a:rPr>
                        <a:t>Gratis</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6471201"/>
                  </a:ext>
                </a:extLst>
              </a:tr>
              <a:tr h="0">
                <a:tc>
                  <a:txBody>
                    <a:bodyPr/>
                    <a:lstStyle/>
                    <a:p>
                      <a:pPr algn="ctr">
                        <a:lnSpc>
                          <a:spcPct val="200000"/>
                        </a:lnSpc>
                        <a:spcAft>
                          <a:spcPts val="800"/>
                        </a:spcAft>
                      </a:pPr>
                      <a:r>
                        <a:rPr lang="es-EC" sz="1100">
                          <a:effectLst/>
                        </a:rPr>
                        <a:t>SQL Server</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1100">
                          <a:effectLst/>
                        </a:rPr>
                        <a:t>Gratis</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9329643"/>
                  </a:ext>
                </a:extLst>
              </a:tr>
              <a:tr h="0">
                <a:tc>
                  <a:txBody>
                    <a:bodyPr/>
                    <a:lstStyle/>
                    <a:p>
                      <a:pPr algn="ctr">
                        <a:lnSpc>
                          <a:spcPct val="200000"/>
                        </a:lnSpc>
                        <a:spcAft>
                          <a:spcPts val="800"/>
                        </a:spcAft>
                      </a:pPr>
                      <a:r>
                        <a:rPr lang="es-EC" sz="1100">
                          <a:effectLst/>
                        </a:rPr>
                        <a:t>SQL Database</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1100">
                          <a:effectLst/>
                        </a:rPr>
                        <a:t>Gratis</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4129679"/>
                  </a:ext>
                </a:extLst>
              </a:tr>
              <a:tr h="0">
                <a:tc>
                  <a:txBody>
                    <a:bodyPr/>
                    <a:lstStyle/>
                    <a:p>
                      <a:pPr algn="ctr">
                        <a:lnSpc>
                          <a:spcPct val="200000"/>
                        </a:lnSpc>
                        <a:spcAft>
                          <a:spcPts val="800"/>
                        </a:spcAft>
                      </a:pPr>
                      <a:r>
                        <a:rPr lang="es-EC" sz="1100">
                          <a:effectLst/>
                        </a:rPr>
                        <a:t>TOTAL</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1100" dirty="0">
                          <a:effectLst/>
                        </a:rPr>
                        <a:t>247.21</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0406028"/>
                  </a:ext>
                </a:extLst>
              </a:tr>
            </a:tbl>
          </a:graphicData>
        </a:graphic>
      </p:graphicFrame>
      <p:sp>
        <p:nvSpPr>
          <p:cNvPr id="9" name="CuadroTexto 8">
            <a:extLst>
              <a:ext uri="{FF2B5EF4-FFF2-40B4-BE49-F238E27FC236}">
                <a16:creationId xmlns:a16="http://schemas.microsoft.com/office/drawing/2014/main" id="{CBC3C728-8205-56F0-9347-0FFE5C00FAC4}"/>
              </a:ext>
            </a:extLst>
          </p:cNvPr>
          <p:cNvSpPr txBox="1"/>
          <p:nvPr/>
        </p:nvSpPr>
        <p:spPr>
          <a:xfrm>
            <a:off x="224535" y="730108"/>
            <a:ext cx="6319140" cy="369332"/>
          </a:xfrm>
          <a:prstGeom prst="rect">
            <a:avLst/>
          </a:prstGeom>
          <a:noFill/>
        </p:spPr>
        <p:txBody>
          <a:bodyPr wrap="square">
            <a:spAutoFit/>
          </a:bodyPr>
          <a:lstStyle/>
          <a:p>
            <a:r>
              <a:rPr lang="es-EC" sz="1800" dirty="0">
                <a:effectLst/>
                <a:latin typeface="Arial" panose="020B0604020202020204" pitchFamily="34" charset="0"/>
                <a:ea typeface="Calibri" panose="020F0502020204030204" pitchFamily="34" charset="0"/>
                <a:cs typeface="Times New Roman" panose="02020603050405020304" pitchFamily="18" charset="0"/>
              </a:rPr>
              <a:t>Material y costo para implementación de nodos sensores</a:t>
            </a:r>
            <a:endParaRPr lang="en-US" sz="1800" dirty="0"/>
          </a:p>
        </p:txBody>
      </p:sp>
      <p:sp>
        <p:nvSpPr>
          <p:cNvPr id="11" name="CuadroTexto 10">
            <a:extLst>
              <a:ext uri="{FF2B5EF4-FFF2-40B4-BE49-F238E27FC236}">
                <a16:creationId xmlns:a16="http://schemas.microsoft.com/office/drawing/2014/main" id="{6F94E2E3-08C1-3695-7ACF-D2E8C3019AA2}"/>
              </a:ext>
            </a:extLst>
          </p:cNvPr>
          <p:cNvSpPr txBox="1"/>
          <p:nvPr/>
        </p:nvSpPr>
        <p:spPr>
          <a:xfrm>
            <a:off x="5800725" y="4868169"/>
            <a:ext cx="3057525" cy="307777"/>
          </a:xfrm>
          <a:prstGeom prst="rect">
            <a:avLst/>
          </a:prstGeom>
          <a:noFill/>
        </p:spPr>
        <p:txBody>
          <a:bodyPr wrap="square">
            <a:spAutoFit/>
          </a:bodyPr>
          <a:lstStyle/>
          <a:p>
            <a:r>
              <a:rPr lang="es-EC" dirty="0">
                <a:latin typeface="Arial" panose="020B0604020202020204" pitchFamily="34" charset="0"/>
                <a:ea typeface="Times New Roman" panose="02020603050405020304" pitchFamily="18" charset="0"/>
                <a:cs typeface="Times New Roman" panose="02020603050405020304" pitchFamily="18" charset="0"/>
              </a:rPr>
              <a:t>VALOR TOTAL: </a:t>
            </a:r>
            <a:r>
              <a:rPr lang="es-EC" sz="1400" dirty="0">
                <a:effectLst/>
                <a:latin typeface="Arial" panose="020B0604020202020204" pitchFamily="34" charset="0"/>
                <a:ea typeface="Times New Roman" panose="02020603050405020304" pitchFamily="18" charset="0"/>
                <a:cs typeface="Times New Roman" panose="02020603050405020304" pitchFamily="18" charset="0"/>
              </a:rPr>
              <a:t>540.52 dólares </a:t>
            </a:r>
            <a:endParaRPr lang="en-US" dirty="0"/>
          </a:p>
        </p:txBody>
      </p:sp>
    </p:spTree>
    <p:extLst>
      <p:ext uri="{BB962C8B-B14F-4D97-AF65-F5344CB8AC3E}">
        <p14:creationId xmlns:p14="http://schemas.microsoft.com/office/powerpoint/2010/main" val="14414971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1">
            <a:extLst>
              <a:ext uri="{FF2B5EF4-FFF2-40B4-BE49-F238E27FC236}">
                <a16:creationId xmlns:a16="http://schemas.microsoft.com/office/drawing/2014/main" id="{4AFE0BF8-6F6E-4D45-AACC-4664EB2EE511}"/>
              </a:ext>
            </a:extLst>
          </p:cNvPr>
          <p:cNvSpPr txBox="1"/>
          <p:nvPr/>
        </p:nvSpPr>
        <p:spPr>
          <a:xfrm>
            <a:off x="1678195" y="1701798"/>
            <a:ext cx="6511605" cy="461665"/>
          </a:xfrm>
          <a:prstGeom prst="rect">
            <a:avLst/>
          </a:prstGeom>
          <a:solidFill>
            <a:schemeClr val="accent3">
              <a:lumMod val="95000"/>
            </a:schemeClr>
          </a:solidFill>
        </p:spPr>
        <p:txBody>
          <a:bodyPr wrap="square" rtlCol="0">
            <a:spAutoFit/>
          </a:bodyPr>
          <a:lstStyle>
            <a:defPPr>
              <a:defRPr lang="es-ES"/>
            </a:defPPr>
            <a:lvl1pPr>
              <a:defRPr sz="1600" b="1">
                <a:solidFill>
                  <a:srgbClr val="006600"/>
                </a:solidFill>
                <a:latin typeface="+mj-lt"/>
                <a:ea typeface="Microsoft YaHei UI" panose="020B0503020204020204" pitchFamily="34" charset="-122"/>
                <a:cs typeface="Times New Roman" panose="02020603050405020304" pitchFamily="18" charset="0"/>
              </a:defRPr>
            </a:lvl1pPr>
          </a:lstStyle>
          <a:p>
            <a:r>
              <a:rPr lang="es-ES" sz="2400" dirty="0">
                <a:solidFill>
                  <a:schemeClr val="bg1">
                    <a:lumMod val="50000"/>
                  </a:schemeClr>
                </a:solidFill>
              </a:rPr>
              <a:t>01. Introducción </a:t>
            </a:r>
            <a:endParaRPr lang="es-EC" sz="2400" dirty="0">
              <a:solidFill>
                <a:schemeClr val="bg1">
                  <a:lumMod val="50000"/>
                </a:schemeClr>
              </a:solidFill>
            </a:endParaRPr>
          </a:p>
        </p:txBody>
      </p:sp>
      <p:sp>
        <p:nvSpPr>
          <p:cNvPr id="5" name="CuadroTexto 5">
            <a:extLst>
              <a:ext uri="{FF2B5EF4-FFF2-40B4-BE49-F238E27FC236}">
                <a16:creationId xmlns:a16="http://schemas.microsoft.com/office/drawing/2014/main" id="{6FBE62AE-BAA3-43DE-8892-B212286D26F4}"/>
              </a:ext>
            </a:extLst>
          </p:cNvPr>
          <p:cNvSpPr txBox="1"/>
          <p:nvPr/>
        </p:nvSpPr>
        <p:spPr>
          <a:xfrm>
            <a:off x="1668602" y="2359740"/>
            <a:ext cx="6511606" cy="461665"/>
          </a:xfrm>
          <a:prstGeom prst="rect">
            <a:avLst/>
          </a:prstGeom>
          <a:solidFill>
            <a:schemeClr val="accent3">
              <a:lumMod val="95000"/>
            </a:schemeClr>
          </a:solidFill>
        </p:spPr>
        <p:txBody>
          <a:bodyPr wrap="square" rtlCol="0">
            <a:spAutoFit/>
          </a:bodyPr>
          <a:lstStyle>
            <a:defPPr>
              <a:defRPr lang="es-ES"/>
            </a:defPPr>
            <a:lvl1pPr>
              <a:defRPr sz="1600" b="1">
                <a:solidFill>
                  <a:schemeClr val="bg2">
                    <a:lumMod val="40000"/>
                    <a:lumOff val="60000"/>
                  </a:schemeClr>
                </a:solidFill>
                <a:latin typeface="+mj-lt"/>
                <a:ea typeface="Microsoft YaHei UI" panose="020B0503020204020204" pitchFamily="34" charset="-122"/>
                <a:cs typeface="Times New Roman" panose="02020603050405020304" pitchFamily="18" charset="0"/>
              </a:defRPr>
            </a:lvl1pPr>
          </a:lstStyle>
          <a:p>
            <a:r>
              <a:rPr lang="es-ES" sz="2400" dirty="0">
                <a:solidFill>
                  <a:schemeClr val="bg1">
                    <a:lumMod val="50000"/>
                  </a:schemeClr>
                </a:solidFill>
              </a:rPr>
              <a:t>02. Materiales </a:t>
            </a:r>
          </a:p>
        </p:txBody>
      </p:sp>
      <p:sp>
        <p:nvSpPr>
          <p:cNvPr id="6" name="CuadroTexto 8">
            <a:extLst>
              <a:ext uri="{FF2B5EF4-FFF2-40B4-BE49-F238E27FC236}">
                <a16:creationId xmlns:a16="http://schemas.microsoft.com/office/drawing/2014/main" id="{2A886046-1FA5-4C4B-8B39-F6479CF76406}"/>
              </a:ext>
            </a:extLst>
          </p:cNvPr>
          <p:cNvSpPr txBox="1"/>
          <p:nvPr/>
        </p:nvSpPr>
        <p:spPr>
          <a:xfrm>
            <a:off x="1659010" y="3017683"/>
            <a:ext cx="6530790" cy="461665"/>
          </a:xfrm>
          <a:prstGeom prst="rect">
            <a:avLst/>
          </a:prstGeom>
          <a:solidFill>
            <a:schemeClr val="accent3">
              <a:lumMod val="95000"/>
            </a:schemeClr>
          </a:solidFill>
        </p:spPr>
        <p:txBody>
          <a:bodyPr wrap="square" rtlCol="0">
            <a:spAutoFit/>
          </a:bodyPr>
          <a:lstStyle>
            <a:defPPr>
              <a:defRPr lang="es-ES"/>
            </a:defPPr>
            <a:lvl1pPr>
              <a:defRPr sz="1600" b="1">
                <a:solidFill>
                  <a:schemeClr val="bg2">
                    <a:lumMod val="40000"/>
                    <a:lumOff val="60000"/>
                  </a:schemeClr>
                </a:solidFill>
                <a:latin typeface="+mj-lt"/>
                <a:ea typeface="Microsoft YaHei UI" panose="020B0503020204020204" pitchFamily="34" charset="-122"/>
                <a:cs typeface="Times New Roman" panose="02020603050405020304" pitchFamily="18" charset="0"/>
              </a:defRPr>
            </a:lvl1pPr>
          </a:lstStyle>
          <a:p>
            <a:r>
              <a:rPr lang="es-ES" sz="2400" dirty="0">
                <a:solidFill>
                  <a:schemeClr val="bg1">
                    <a:lumMod val="50000"/>
                  </a:schemeClr>
                </a:solidFill>
              </a:rPr>
              <a:t>03. Diseño e Implementación</a:t>
            </a:r>
          </a:p>
        </p:txBody>
      </p:sp>
      <p:sp>
        <p:nvSpPr>
          <p:cNvPr id="7" name="CuadroTexto 9">
            <a:extLst>
              <a:ext uri="{FF2B5EF4-FFF2-40B4-BE49-F238E27FC236}">
                <a16:creationId xmlns:a16="http://schemas.microsoft.com/office/drawing/2014/main" id="{4F9AAC0A-F711-4CB9-BFAB-1ACDA10D79EB}"/>
              </a:ext>
            </a:extLst>
          </p:cNvPr>
          <p:cNvSpPr txBox="1"/>
          <p:nvPr/>
        </p:nvSpPr>
        <p:spPr>
          <a:xfrm>
            <a:off x="1672869" y="4385046"/>
            <a:ext cx="6530790" cy="461665"/>
          </a:xfrm>
          <a:prstGeom prst="rect">
            <a:avLst/>
          </a:prstGeom>
          <a:solidFill>
            <a:schemeClr val="accent3">
              <a:lumMod val="95000"/>
            </a:schemeClr>
          </a:solidFill>
        </p:spPr>
        <p:txBody>
          <a:bodyPr wrap="square" rtlCol="0">
            <a:spAutoFit/>
          </a:bodyPr>
          <a:lstStyle>
            <a:defPPr>
              <a:defRPr lang="es-ES"/>
            </a:defPPr>
            <a:lvl1pPr>
              <a:defRPr sz="1600" b="1">
                <a:solidFill>
                  <a:schemeClr val="bg2">
                    <a:lumMod val="40000"/>
                    <a:lumOff val="60000"/>
                  </a:schemeClr>
                </a:solidFill>
                <a:latin typeface="+mj-lt"/>
                <a:ea typeface="Microsoft YaHei UI" panose="020B0503020204020204" pitchFamily="34" charset="-122"/>
                <a:cs typeface="Times New Roman" panose="02020603050405020304" pitchFamily="18" charset="0"/>
              </a:defRPr>
            </a:lvl1pPr>
          </a:lstStyle>
          <a:p>
            <a:r>
              <a:rPr lang="es-ES" sz="2400" dirty="0">
                <a:solidFill>
                  <a:srgbClr val="006600"/>
                </a:solidFill>
              </a:rPr>
              <a:t>05. Conclusiones y Recomendaciones</a:t>
            </a:r>
          </a:p>
        </p:txBody>
      </p:sp>
      <p:sp>
        <p:nvSpPr>
          <p:cNvPr id="8" name="CuadroTexto 14">
            <a:extLst>
              <a:ext uri="{FF2B5EF4-FFF2-40B4-BE49-F238E27FC236}">
                <a16:creationId xmlns:a16="http://schemas.microsoft.com/office/drawing/2014/main" id="{1704A839-FCC8-43D7-BA24-302D72D6740D}"/>
              </a:ext>
            </a:extLst>
          </p:cNvPr>
          <p:cNvSpPr txBox="1"/>
          <p:nvPr/>
        </p:nvSpPr>
        <p:spPr>
          <a:xfrm>
            <a:off x="1678195" y="3709149"/>
            <a:ext cx="6530790" cy="461665"/>
          </a:xfrm>
          <a:prstGeom prst="rect">
            <a:avLst/>
          </a:prstGeom>
          <a:solidFill>
            <a:schemeClr val="accent3">
              <a:lumMod val="95000"/>
            </a:schemeClr>
          </a:solidFill>
        </p:spPr>
        <p:txBody>
          <a:bodyPr wrap="square" rtlCol="0">
            <a:spAutoFit/>
          </a:bodyPr>
          <a:lstStyle>
            <a:defPPr>
              <a:defRPr lang="es-ES"/>
            </a:defPPr>
            <a:lvl1pPr>
              <a:defRPr sz="1600" b="1">
                <a:solidFill>
                  <a:schemeClr val="bg2">
                    <a:lumMod val="40000"/>
                    <a:lumOff val="60000"/>
                  </a:schemeClr>
                </a:solidFill>
                <a:latin typeface="+mj-lt"/>
                <a:ea typeface="Microsoft YaHei UI" panose="020B0503020204020204" pitchFamily="34" charset="-122"/>
                <a:cs typeface="Times New Roman" panose="02020603050405020304" pitchFamily="18" charset="0"/>
              </a:defRPr>
            </a:lvl1pPr>
          </a:lstStyle>
          <a:p>
            <a:r>
              <a:rPr lang="es-ES" sz="2400" dirty="0">
                <a:solidFill>
                  <a:schemeClr val="bg1">
                    <a:lumMod val="50000"/>
                  </a:schemeClr>
                </a:solidFill>
              </a:rPr>
              <a:t>04. Resultados</a:t>
            </a:r>
          </a:p>
        </p:txBody>
      </p:sp>
      <p:pic>
        <p:nvPicPr>
          <p:cNvPr id="9" name="Picture 2" descr="Logotipo de Google hangouts, iconos de computadora de viñetas flecha,  balas, ángulo, triángulo, logo png | Klipartz">
            <a:extLst>
              <a:ext uri="{FF2B5EF4-FFF2-40B4-BE49-F238E27FC236}">
                <a16:creationId xmlns:a16="http://schemas.microsoft.com/office/drawing/2014/main" id="{CF263E65-32C5-44E1-8F00-9EBD0A05351C}"/>
              </a:ext>
            </a:extLst>
          </p:cNvPr>
          <p:cNvPicPr>
            <a:picLocks noChangeAspect="1" noChangeArrowheads="1"/>
          </p:cNvPicPr>
          <p:nvPr/>
        </p:nvPicPr>
        <p:blipFill>
          <a:blip r:embed="rId2" cstate="print">
            <a:duotone>
              <a:prstClr val="black"/>
              <a:srgbClr val="FF0000">
                <a:tint val="45000"/>
                <a:satMod val="400000"/>
              </a:srgbClr>
            </a:duotone>
            <a:extLst>
              <a:ext uri="{BEBA8EAE-BF5A-486C-A8C5-ECC9F3942E4B}">
                <a14:imgProps xmlns:a14="http://schemas.microsoft.com/office/drawing/2010/main">
                  <a14:imgLayer r:embed="rId3">
                    <a14:imgEffect>
                      <a14:backgroundRemoval t="0" b="100000" l="10000" r="900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40341" y="1757218"/>
            <a:ext cx="617128" cy="3550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Logotipo de Google hangouts, iconos de computadora de viñetas flecha,  balas, ángulo, triángulo, logo png | Klipartz">
            <a:extLst>
              <a:ext uri="{FF2B5EF4-FFF2-40B4-BE49-F238E27FC236}">
                <a16:creationId xmlns:a16="http://schemas.microsoft.com/office/drawing/2014/main" id="{896ADAF7-8D41-4B50-8E29-390F861065B6}"/>
              </a:ext>
            </a:extLst>
          </p:cNvPr>
          <p:cNvPicPr>
            <a:picLocks noChangeAspect="1" noChangeArrowheads="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backgroundRemoval t="0" b="100000" l="10000" r="900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40341" y="3087361"/>
            <a:ext cx="617128" cy="3550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Logotipo de Google hangouts, iconos de computadora de viñetas flecha,  balas, ángulo, triángulo, logo png | Klipartz">
            <a:extLst>
              <a:ext uri="{FF2B5EF4-FFF2-40B4-BE49-F238E27FC236}">
                <a16:creationId xmlns:a16="http://schemas.microsoft.com/office/drawing/2014/main" id="{154513C7-77D3-4E31-B3A4-553DE2E8F1C0}"/>
              </a:ext>
            </a:extLst>
          </p:cNvPr>
          <p:cNvPicPr>
            <a:picLocks noChangeAspect="1" noChangeArrowheads="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backgroundRemoval t="0" b="100000" l="10000" r="900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40341" y="2419761"/>
            <a:ext cx="617128" cy="3550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Logotipo de Google hangouts, iconos de computadora de viñetas flecha,  balas, ángulo, triángulo, logo png | Klipartz">
            <a:extLst>
              <a:ext uri="{FF2B5EF4-FFF2-40B4-BE49-F238E27FC236}">
                <a16:creationId xmlns:a16="http://schemas.microsoft.com/office/drawing/2014/main" id="{2CA5A9A0-2A8B-449A-8B89-D7E43608C67D}"/>
              </a:ext>
            </a:extLst>
          </p:cNvPr>
          <p:cNvPicPr>
            <a:picLocks noChangeAspect="1" noChangeArrowheads="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backgroundRemoval t="0" b="100000" l="10000" r="900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40341" y="4480325"/>
            <a:ext cx="617128" cy="35502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Logotipo de Google hangouts, iconos de computadora de viñetas flecha,  balas, ángulo, triángulo, logo png | Klipartz">
            <a:extLst>
              <a:ext uri="{FF2B5EF4-FFF2-40B4-BE49-F238E27FC236}">
                <a16:creationId xmlns:a16="http://schemas.microsoft.com/office/drawing/2014/main" id="{AE54901A-C0FA-43A0-BC49-1EC2D913623E}"/>
              </a:ext>
            </a:extLst>
          </p:cNvPr>
          <p:cNvPicPr>
            <a:picLocks noChangeAspect="1" noChangeArrowheads="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backgroundRemoval t="0" b="100000" l="10000" r="900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40341" y="3783843"/>
            <a:ext cx="617128" cy="355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3384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37309" y="0"/>
            <a:ext cx="8118764" cy="623455"/>
          </a:xfrm>
        </p:spPr>
        <p:txBody>
          <a:bodyPr/>
          <a:lstStyle/>
          <a:p>
            <a:r>
              <a:rPr lang="es-EC" i="0" dirty="0">
                <a:solidFill>
                  <a:schemeClr val="tx1"/>
                </a:solidFill>
              </a:rPr>
              <a:t>Conclusiones</a:t>
            </a:r>
          </a:p>
        </p:txBody>
      </p:sp>
      <p:sp>
        <p:nvSpPr>
          <p:cNvPr id="4" name="TextBox 3">
            <a:extLst>
              <a:ext uri="{FF2B5EF4-FFF2-40B4-BE49-F238E27FC236}">
                <a16:creationId xmlns:a16="http://schemas.microsoft.com/office/drawing/2014/main" id="{CF2826FE-D6AD-4D9A-944F-57E9CE59DEB3}"/>
              </a:ext>
            </a:extLst>
          </p:cNvPr>
          <p:cNvSpPr txBox="1"/>
          <p:nvPr/>
        </p:nvSpPr>
        <p:spPr>
          <a:xfrm>
            <a:off x="249381" y="1094943"/>
            <a:ext cx="8645237" cy="5119543"/>
          </a:xfrm>
          <a:prstGeom prst="rect">
            <a:avLst/>
          </a:prstGeom>
          <a:noFill/>
        </p:spPr>
        <p:txBody>
          <a:bodyPr wrap="square">
            <a:spAutoFit/>
          </a:bodyPr>
          <a:lstStyle/>
          <a:p>
            <a:pPr marL="285750" indent="-285750" algn="just">
              <a:lnSpc>
                <a:spcPct val="200000"/>
              </a:lnSpc>
              <a:spcAft>
                <a:spcPts val="800"/>
              </a:spcAft>
              <a:buFont typeface="Arial" panose="020B0604020202020204" pitchFamily="34" charset="0"/>
              <a:buChar char="•"/>
            </a:pPr>
            <a:r>
              <a:rPr lang="es-MX" sz="1600" dirty="0">
                <a:effectLst/>
                <a:latin typeface="Arial" panose="020B0604020202020204" pitchFamily="34" charset="0"/>
                <a:ea typeface="Calibri" panose="020F0502020204030204" pitchFamily="34" charset="0"/>
                <a:cs typeface="Arial" panose="020B0604020202020204" pitchFamily="34" charset="0"/>
              </a:rPr>
              <a:t>Se diseñó una red de sensores constituida por tres nodos sensores que permitió la recolección de datos de variables físicas de temperatura, humedad y geoposicionamiento. El sensor para medición de temperatura y humedad fue el DHT22 que permite la medición de las dos variables al mismo tiempo y para geoposicionamiento se integró el módulo GPS NEO 6M, que entrega datos de latitud y longitud.</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200000"/>
              </a:lnSpc>
              <a:spcAft>
                <a:spcPts val="800"/>
              </a:spcAft>
              <a:buFont typeface="Arial" panose="020B0604020202020204" pitchFamily="34" charset="0"/>
              <a:buChar char="•"/>
            </a:pPr>
            <a:r>
              <a:rPr lang="es-MX" sz="1600" dirty="0">
                <a:effectLst/>
                <a:latin typeface="Arial" panose="020B0604020202020204" pitchFamily="34" charset="0"/>
                <a:ea typeface="Calibri" panose="020F0502020204030204" pitchFamily="34" charset="0"/>
                <a:cs typeface="Arial" panose="020B0604020202020204" pitchFamily="34" charset="0"/>
              </a:rPr>
              <a:t>Se acopló el sistema de medición de variables en el cuarto frío del IASA, el vehículo de transporte de productos perecederos y un frigorífico, a través del uso de la tecnología Sigfox. La transmisión de datos se la realizó por medio de la red LPWAN SigFox y el módulo Dev Kit </a:t>
            </a:r>
            <a:r>
              <a:rPr lang="es-MX" sz="1600" dirty="0" err="1">
                <a:effectLst/>
                <a:latin typeface="Arial" panose="020B0604020202020204" pitchFamily="34" charset="0"/>
                <a:ea typeface="Calibri" panose="020F0502020204030204" pitchFamily="34" charset="0"/>
                <a:cs typeface="Arial" panose="020B0604020202020204" pitchFamily="34" charset="0"/>
              </a:rPr>
              <a:t>Thinxtra</a:t>
            </a:r>
            <a:r>
              <a:rPr lang="es-MX" sz="1600" dirty="0">
                <a:effectLst/>
                <a:latin typeface="Arial" panose="020B0604020202020204" pitchFamily="34" charset="0"/>
                <a:ea typeface="Calibri" panose="020F0502020204030204" pitchFamily="34" charset="0"/>
                <a:cs typeface="Arial" panose="020B0604020202020204" pitchFamily="34" charset="0"/>
              </a:rPr>
              <a:t>.</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p>
            <a:pPr indent="457200">
              <a:lnSpc>
                <a:spcPct val="200000"/>
              </a:lnSpc>
              <a:spcAft>
                <a:spcPts val="800"/>
              </a:spcAft>
            </a:pPr>
            <a:endParaRPr lang="en-US"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6037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37309" y="0"/>
            <a:ext cx="8118764" cy="623455"/>
          </a:xfrm>
        </p:spPr>
        <p:txBody>
          <a:bodyPr/>
          <a:lstStyle/>
          <a:p>
            <a:r>
              <a:rPr lang="es-EC" i="0" dirty="0">
                <a:solidFill>
                  <a:schemeClr val="tx1"/>
                </a:solidFill>
              </a:rPr>
              <a:t>Conclusiones</a:t>
            </a:r>
          </a:p>
        </p:txBody>
      </p:sp>
      <p:sp>
        <p:nvSpPr>
          <p:cNvPr id="4" name="TextBox 3">
            <a:extLst>
              <a:ext uri="{FF2B5EF4-FFF2-40B4-BE49-F238E27FC236}">
                <a16:creationId xmlns:a16="http://schemas.microsoft.com/office/drawing/2014/main" id="{CF2826FE-D6AD-4D9A-944F-57E9CE59DEB3}"/>
              </a:ext>
            </a:extLst>
          </p:cNvPr>
          <p:cNvSpPr txBox="1"/>
          <p:nvPr/>
        </p:nvSpPr>
        <p:spPr>
          <a:xfrm>
            <a:off x="249381" y="1109230"/>
            <a:ext cx="8368145" cy="4438395"/>
          </a:xfrm>
          <a:prstGeom prst="rect">
            <a:avLst/>
          </a:prstGeom>
          <a:noFill/>
        </p:spPr>
        <p:txBody>
          <a:bodyPr wrap="square">
            <a:spAutoFit/>
          </a:bodyPr>
          <a:lstStyle/>
          <a:p>
            <a:pPr marL="285750" indent="-285750" algn="just">
              <a:lnSpc>
                <a:spcPct val="200000"/>
              </a:lnSpc>
              <a:spcAft>
                <a:spcPts val="800"/>
              </a:spcAft>
              <a:buFont typeface="Arial" panose="020B0604020202020204" pitchFamily="34" charset="0"/>
              <a:buChar char="•"/>
            </a:pPr>
            <a:r>
              <a:rPr lang="es-MX" sz="1800" dirty="0">
                <a:effectLst/>
                <a:latin typeface="Arial" panose="020B0604020202020204" pitchFamily="34" charset="0"/>
                <a:ea typeface="Calibri" panose="020F0502020204030204" pitchFamily="34" charset="0"/>
                <a:cs typeface="Arial" panose="020B0604020202020204" pitchFamily="34" charset="0"/>
              </a:rPr>
              <a:t>Se analizó el desempeño de la red de sensores respecto de la cantidad de mensajes obteniendo un 98.63% de mensajes recibidos y un 1.37% de mensajes perdidos para el nodo1. Un 63.61% de mensajes recibidos y un 36.39% de mensajes perdidos para el nodo 2 y un 97.74% de mensajes recibidos y un 2.26% de mensajes perdidos para el nodo 3. Como resultado, se evidenció que el nodo 2, posee la mayor cantidad de mensajes perdidos debido a que el vehículo de transporte realizó recorridos hacia la ciudad de Latacunga donde no existe cobertura de la red SigFox.</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91892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37309" y="0"/>
            <a:ext cx="8118764" cy="623455"/>
          </a:xfrm>
        </p:spPr>
        <p:txBody>
          <a:bodyPr/>
          <a:lstStyle/>
          <a:p>
            <a:r>
              <a:rPr lang="es-EC" i="0" dirty="0">
                <a:solidFill>
                  <a:schemeClr val="tx1"/>
                </a:solidFill>
              </a:rPr>
              <a:t>Conclusiones</a:t>
            </a:r>
          </a:p>
        </p:txBody>
      </p:sp>
      <p:sp>
        <p:nvSpPr>
          <p:cNvPr id="4" name="TextBox 3">
            <a:extLst>
              <a:ext uri="{FF2B5EF4-FFF2-40B4-BE49-F238E27FC236}">
                <a16:creationId xmlns:a16="http://schemas.microsoft.com/office/drawing/2014/main" id="{CF2826FE-D6AD-4D9A-944F-57E9CE59DEB3}"/>
              </a:ext>
            </a:extLst>
          </p:cNvPr>
          <p:cNvSpPr txBox="1"/>
          <p:nvPr/>
        </p:nvSpPr>
        <p:spPr>
          <a:xfrm>
            <a:off x="249381" y="623455"/>
            <a:ext cx="8368145" cy="5546390"/>
          </a:xfrm>
          <a:prstGeom prst="rect">
            <a:avLst/>
          </a:prstGeom>
          <a:noFill/>
        </p:spPr>
        <p:txBody>
          <a:bodyPr wrap="square">
            <a:spAutoFit/>
          </a:bodyPr>
          <a:lstStyle/>
          <a:p>
            <a:pPr marL="285750" indent="-285750" algn="just">
              <a:lnSpc>
                <a:spcPct val="200000"/>
              </a:lnSpc>
              <a:spcAft>
                <a:spcPts val="800"/>
              </a:spcAft>
              <a:buFont typeface="Arial" panose="020B0604020202020204" pitchFamily="34" charset="0"/>
              <a:buChar char="•"/>
            </a:pPr>
            <a:r>
              <a:rPr lang="es-MX" sz="1800" dirty="0">
                <a:effectLst/>
                <a:latin typeface="Arial" panose="020B0604020202020204" pitchFamily="34" charset="0"/>
                <a:ea typeface="Calibri" panose="020F0502020204030204" pitchFamily="34" charset="0"/>
                <a:cs typeface="Arial" panose="020B0604020202020204" pitchFamily="34" charset="0"/>
              </a:rPr>
              <a:t>Respecto de los parámetros RSSI y LQI de la red LPWAN SigFox, se analizó el desempeño de la red de sensores y se evidenció un promedio un promedio de -108dBm para el nodo 1, un promedio de -118dBm para el nodo 2 y un promedio de -111dBm para el nodo 3. Por otro lado, en referencia al LQI se evidenciaron valores de 89.05% (Excelente), 8.57% (Bueno), 2.38% (Promedio) para el nodo sensor 1, de 3.51% (Excelente), 52.27% (Bueno), 44.22% (Promedio) para el nodo sensor 2 y de 31.13% (Excelente), 62.97% (Bueno), 5.90% (Promedio) para el nodo sensor 3. En base a los resultados obtenidos, se comprobó que la red de SigFox es buena en términos de calidad de señal y cobertura.</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1533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734291" y="0"/>
            <a:ext cx="8049491" cy="612053"/>
          </a:xfrm>
        </p:spPr>
        <p:txBody>
          <a:bodyPr/>
          <a:lstStyle/>
          <a:p>
            <a:r>
              <a:rPr lang="es-EC" i="0" dirty="0">
                <a:solidFill>
                  <a:schemeClr val="tx1"/>
                </a:solidFill>
              </a:rPr>
              <a:t>Introducción</a:t>
            </a:r>
          </a:p>
        </p:txBody>
      </p:sp>
      <p:sp>
        <p:nvSpPr>
          <p:cNvPr id="14" name="CuadroTexto 2">
            <a:extLst>
              <a:ext uri="{FF2B5EF4-FFF2-40B4-BE49-F238E27FC236}">
                <a16:creationId xmlns:a16="http://schemas.microsoft.com/office/drawing/2014/main" id="{87AAE747-85B1-4D63-B31B-A69720753F11}"/>
              </a:ext>
            </a:extLst>
          </p:cNvPr>
          <p:cNvSpPr txBox="1"/>
          <p:nvPr/>
        </p:nvSpPr>
        <p:spPr>
          <a:xfrm>
            <a:off x="360218" y="150388"/>
            <a:ext cx="3834424" cy="461665"/>
          </a:xfrm>
          <a:prstGeom prst="rect">
            <a:avLst/>
          </a:prstGeom>
          <a:noFill/>
        </p:spPr>
        <p:txBody>
          <a:bodyPr wrap="square" rtlCol="0">
            <a:spAutoFit/>
          </a:bodyPr>
          <a:lstStyle/>
          <a:p>
            <a:r>
              <a:rPr lang="es-EC" sz="2400" dirty="0">
                <a:latin typeface="+mn-lt"/>
                <a:cs typeface="Times New Roman" panose="02020603050405020304" pitchFamily="18" charset="0"/>
              </a:rPr>
              <a:t>Antecedentes</a:t>
            </a:r>
          </a:p>
        </p:txBody>
      </p:sp>
      <p:sp>
        <p:nvSpPr>
          <p:cNvPr id="17" name="CuadroTexto 16">
            <a:extLst>
              <a:ext uri="{FF2B5EF4-FFF2-40B4-BE49-F238E27FC236}">
                <a16:creationId xmlns:a16="http://schemas.microsoft.com/office/drawing/2014/main" id="{9EDAF25B-5FC6-48C9-A618-102E79A12826}"/>
              </a:ext>
            </a:extLst>
          </p:cNvPr>
          <p:cNvSpPr txBox="1"/>
          <p:nvPr/>
        </p:nvSpPr>
        <p:spPr>
          <a:xfrm>
            <a:off x="-1" y="1103922"/>
            <a:ext cx="8258175" cy="646331"/>
          </a:xfrm>
          <a:prstGeom prst="rect">
            <a:avLst/>
          </a:prstGeom>
          <a:noFill/>
        </p:spPr>
        <p:txBody>
          <a:bodyPr wrap="square">
            <a:spAutoFit/>
          </a:bodyPr>
          <a:lstStyle/>
          <a:p>
            <a:pPr marL="285750" indent="-285750">
              <a:buFont typeface="Arial" panose="020B0604020202020204" pitchFamily="34" charset="0"/>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Castillo, P. (junio de 2018). </a:t>
            </a:r>
            <a:r>
              <a:rPr lang="es-EC" sz="1800" i="1" dirty="0">
                <a:effectLst/>
                <a:latin typeface="Arial" panose="020B0604020202020204" pitchFamily="34" charset="0"/>
                <a:ea typeface="Calibri" panose="020F0502020204030204" pitchFamily="34" charset="0"/>
                <a:cs typeface="Times New Roman" panose="02020603050405020304" pitchFamily="18" charset="0"/>
              </a:rPr>
              <a:t>Monitorización de parámetros medioambientales mediante sensores y la red Sigfox.  </a:t>
            </a:r>
            <a:r>
              <a:rPr lang="es-EC" sz="1800" dirty="0">
                <a:effectLst/>
                <a:latin typeface="Arial" panose="020B0604020202020204" pitchFamily="34" charset="0"/>
                <a:ea typeface="Calibri" panose="020F0502020204030204" pitchFamily="34" charset="0"/>
                <a:cs typeface="Times New Roman" panose="02020603050405020304" pitchFamily="18" charset="0"/>
              </a:rPr>
              <a:t>Universidad de Jaén</a:t>
            </a:r>
            <a:endParaRPr lang="es-EC" sz="1800" dirty="0"/>
          </a:p>
        </p:txBody>
      </p:sp>
      <p:sp>
        <p:nvSpPr>
          <p:cNvPr id="22" name="CuadroTexto 21">
            <a:extLst>
              <a:ext uri="{FF2B5EF4-FFF2-40B4-BE49-F238E27FC236}">
                <a16:creationId xmlns:a16="http://schemas.microsoft.com/office/drawing/2014/main" id="{2BED9F11-4D4C-4467-A4B7-6A7F5587864F}"/>
              </a:ext>
            </a:extLst>
          </p:cNvPr>
          <p:cNvSpPr txBox="1"/>
          <p:nvPr/>
        </p:nvSpPr>
        <p:spPr>
          <a:xfrm>
            <a:off x="0" y="3503235"/>
            <a:ext cx="8258174" cy="923330"/>
          </a:xfrm>
          <a:prstGeom prst="rect">
            <a:avLst/>
          </a:prstGeom>
          <a:noFill/>
        </p:spPr>
        <p:txBody>
          <a:bodyPr wrap="square">
            <a:spAutoFit/>
          </a:bodyPr>
          <a:lstStyle/>
          <a:p>
            <a:pPr marL="285750"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Martínez, M. (2020). </a:t>
            </a:r>
            <a:r>
              <a:rPr lang="es-EC" sz="1800" i="1" dirty="0">
                <a:effectLst/>
                <a:latin typeface="Arial" panose="020B0604020202020204" pitchFamily="34" charset="0"/>
                <a:ea typeface="Calibri" panose="020F0502020204030204" pitchFamily="34" charset="0"/>
                <a:cs typeface="Times New Roman" panose="02020603050405020304" pitchFamily="18" charset="0"/>
              </a:rPr>
              <a:t>Monitorización de las variables ambientales durante el transporte de productos perecederos para estimar en tiempo real las pérdidas de calidad.</a:t>
            </a:r>
            <a:r>
              <a:rPr lang="es-EC" sz="1800" dirty="0">
                <a:effectLst/>
                <a:latin typeface="Arial" panose="020B0604020202020204" pitchFamily="34" charset="0"/>
                <a:ea typeface="Calibri" panose="020F0502020204030204" pitchFamily="34" charset="0"/>
                <a:cs typeface="Times New Roman" panose="02020603050405020304" pitchFamily="18" charset="0"/>
              </a:rPr>
              <a:t> Universidad Politécnica de Cartagena</a:t>
            </a:r>
            <a:endParaRPr lang="es-EC" dirty="0"/>
          </a:p>
        </p:txBody>
      </p:sp>
      <p:sp>
        <p:nvSpPr>
          <p:cNvPr id="2" name="CuadroTexto 1">
            <a:extLst>
              <a:ext uri="{FF2B5EF4-FFF2-40B4-BE49-F238E27FC236}">
                <a16:creationId xmlns:a16="http://schemas.microsoft.com/office/drawing/2014/main" id="{987DCAE2-D8E6-6129-CF2E-37AFDD6A2F2E}"/>
              </a:ext>
            </a:extLst>
          </p:cNvPr>
          <p:cNvSpPr txBox="1"/>
          <p:nvPr/>
        </p:nvSpPr>
        <p:spPr>
          <a:xfrm>
            <a:off x="360218" y="1768866"/>
            <a:ext cx="3187960" cy="1323439"/>
          </a:xfrm>
          <a:prstGeom prst="rect">
            <a:avLst/>
          </a:prstGeom>
          <a:noFill/>
        </p:spPr>
        <p:txBody>
          <a:bodyPr wrap="square">
            <a:spAutoFit/>
          </a:bodyPr>
          <a:lstStyle/>
          <a:p>
            <a:pPr marL="285750" indent="-285750">
              <a:buFont typeface="Arial" panose="020B0604020202020204" pitchFamily="34" charset="0"/>
              <a:buChar char="•"/>
            </a:pPr>
            <a:r>
              <a:rPr lang="es-EC" sz="1600" dirty="0">
                <a:effectLst/>
                <a:latin typeface="Arial" panose="020B0604020202020204" pitchFamily="34" charset="0"/>
                <a:ea typeface="Calibri" panose="020F0502020204030204" pitchFamily="34" charset="0"/>
                <a:cs typeface="Times New Roman" panose="02020603050405020304" pitchFamily="18" charset="0"/>
              </a:rPr>
              <a:t>Arduino</a:t>
            </a:r>
          </a:p>
          <a:p>
            <a:pPr marL="285750" indent="-285750">
              <a:buFont typeface="Arial" panose="020B0604020202020204" pitchFamily="34" charset="0"/>
              <a:buChar char="•"/>
            </a:pPr>
            <a:r>
              <a:rPr lang="es-EC" sz="1600" dirty="0" err="1">
                <a:latin typeface="Arial" panose="020B0604020202020204" pitchFamily="34" charset="0"/>
                <a:cs typeface="Times New Roman" panose="02020603050405020304" pitchFamily="18" charset="0"/>
              </a:rPr>
              <a:t>Waspmote</a:t>
            </a:r>
            <a:endParaRPr lang="es-EC" sz="1600" dirty="0">
              <a:latin typeface="Arial" panose="020B0604020202020204" pitchFamily="34" charset="0"/>
              <a:cs typeface="Times New Roman" panose="02020603050405020304" pitchFamily="18" charset="0"/>
            </a:endParaRPr>
          </a:p>
          <a:p>
            <a:pPr marL="285750" indent="-285750">
              <a:buFont typeface="Arial" panose="020B0604020202020204" pitchFamily="34" charset="0"/>
              <a:buChar char="•"/>
            </a:pPr>
            <a:r>
              <a:rPr lang="es-EC" sz="1600" dirty="0">
                <a:latin typeface="Arial" panose="020B0604020202020204" pitchFamily="34" charset="0"/>
                <a:cs typeface="Times New Roman" panose="02020603050405020304" pitchFamily="18" charset="0"/>
              </a:rPr>
              <a:t>Raspberry</a:t>
            </a:r>
          </a:p>
          <a:p>
            <a:pPr marL="285750" indent="-285750">
              <a:buFont typeface="Arial" panose="020B0604020202020204" pitchFamily="34" charset="0"/>
              <a:buChar char="•"/>
            </a:pPr>
            <a:r>
              <a:rPr lang="es-EC" sz="1600" dirty="0">
                <a:latin typeface="Arial" panose="020B0604020202020204" pitchFamily="34" charset="0"/>
                <a:cs typeface="Times New Roman" panose="02020603050405020304" pitchFamily="18" charset="0"/>
              </a:rPr>
              <a:t>Variables medioambientales</a:t>
            </a:r>
          </a:p>
          <a:p>
            <a:pPr marL="285750" indent="-285750">
              <a:buFont typeface="Arial" panose="020B0604020202020204" pitchFamily="34" charset="0"/>
              <a:buChar char="•"/>
            </a:pPr>
            <a:r>
              <a:rPr lang="es-EC" sz="1600" dirty="0">
                <a:latin typeface="Arial" panose="020B0604020202020204" pitchFamily="34" charset="0"/>
                <a:cs typeface="Times New Roman" panose="02020603050405020304" pitchFamily="18" charset="0"/>
              </a:rPr>
              <a:t>Backend SigFox</a:t>
            </a:r>
            <a:endParaRPr lang="es-EC" sz="1600" dirty="0"/>
          </a:p>
        </p:txBody>
      </p:sp>
      <p:pic>
        <p:nvPicPr>
          <p:cNvPr id="13314" name="Picture 2" descr="Waspmote, la plataforma de sensores para desarrollar proyectos de IoT">
            <a:extLst>
              <a:ext uri="{FF2B5EF4-FFF2-40B4-BE49-F238E27FC236}">
                <a16:creationId xmlns:a16="http://schemas.microsoft.com/office/drawing/2014/main" id="{0F4D027F-3EE0-6E1A-2B84-E359C6AFB4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3492" y="1617539"/>
            <a:ext cx="1642299" cy="1648787"/>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 Arduino UNO, más de 15 cosas IMPORTANTES de este AQUÍ!">
            <a:extLst>
              <a:ext uri="{FF2B5EF4-FFF2-40B4-BE49-F238E27FC236}">
                <a16:creationId xmlns:a16="http://schemas.microsoft.com/office/drawing/2014/main" id="{3231AE2B-495D-E714-1F85-2E89E07AA8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4894" y="2098295"/>
            <a:ext cx="1462088" cy="1175519"/>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Mediciones ambientales SST">
            <a:extLst>
              <a:ext uri="{FF2B5EF4-FFF2-40B4-BE49-F238E27FC236}">
                <a16:creationId xmlns:a16="http://schemas.microsoft.com/office/drawing/2014/main" id="{DE26C03D-E4E1-034A-1264-EAE51B699A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117" y="4640676"/>
            <a:ext cx="3476625" cy="131445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9836D698-5C8F-DDE9-3286-6135177D88DB}"/>
              </a:ext>
            </a:extLst>
          </p:cNvPr>
          <p:cNvSpPr txBox="1"/>
          <p:nvPr/>
        </p:nvSpPr>
        <p:spPr>
          <a:xfrm>
            <a:off x="4311957" y="4627148"/>
            <a:ext cx="3946217" cy="1323439"/>
          </a:xfrm>
          <a:prstGeom prst="rect">
            <a:avLst/>
          </a:prstGeom>
          <a:noFill/>
        </p:spPr>
        <p:txBody>
          <a:bodyPr wrap="square">
            <a:spAutoFit/>
          </a:bodyPr>
          <a:lstStyle/>
          <a:p>
            <a:pPr marL="285750" indent="-285750">
              <a:buFont typeface="Arial" panose="020B0604020202020204" pitchFamily="34" charset="0"/>
              <a:buChar char="•"/>
            </a:pPr>
            <a:r>
              <a:rPr lang="es-EC" sz="1600" dirty="0">
                <a:latin typeface="Arial" panose="020B0604020202020204" pitchFamily="34" charset="0"/>
                <a:cs typeface="Times New Roman" panose="02020603050405020304" pitchFamily="18" charset="0"/>
              </a:rPr>
              <a:t>Medición Variables ambientales</a:t>
            </a:r>
          </a:p>
          <a:p>
            <a:pPr marL="285750" indent="-285750">
              <a:buFont typeface="Arial" panose="020B0604020202020204" pitchFamily="34" charset="0"/>
              <a:buChar char="•"/>
            </a:pPr>
            <a:r>
              <a:rPr lang="es-EC" sz="1600" dirty="0">
                <a:latin typeface="Arial" panose="020B0604020202020204" pitchFamily="34" charset="0"/>
                <a:cs typeface="Times New Roman" panose="02020603050405020304" pitchFamily="18" charset="0"/>
              </a:rPr>
              <a:t>Transporte de productos perecederos</a:t>
            </a:r>
          </a:p>
          <a:p>
            <a:pPr marL="285750" indent="-285750">
              <a:buFont typeface="Arial" panose="020B0604020202020204" pitchFamily="34" charset="0"/>
              <a:buChar char="•"/>
            </a:pPr>
            <a:r>
              <a:rPr lang="es-EC" sz="1600" dirty="0">
                <a:latin typeface="Arial" panose="020B0604020202020204" pitchFamily="34" charset="0"/>
                <a:cs typeface="Times New Roman" panose="02020603050405020304" pitchFamily="18" charset="0"/>
              </a:rPr>
              <a:t>Pérdida de calidad</a:t>
            </a:r>
          </a:p>
          <a:p>
            <a:pPr marL="285750" indent="-285750">
              <a:buFont typeface="Arial" panose="020B0604020202020204" pitchFamily="34" charset="0"/>
              <a:buChar char="•"/>
            </a:pPr>
            <a:r>
              <a:rPr lang="es-EC" sz="1600" dirty="0">
                <a:latin typeface="Arial" panose="020B0604020202020204" pitchFamily="34" charset="0"/>
                <a:cs typeface="Times New Roman" panose="02020603050405020304" pitchFamily="18" charset="0"/>
              </a:rPr>
              <a:t>Sensores</a:t>
            </a:r>
          </a:p>
          <a:p>
            <a:pPr marL="285750" indent="-285750">
              <a:buFont typeface="Arial" panose="020B0604020202020204" pitchFamily="34" charset="0"/>
              <a:buChar char="•"/>
            </a:pPr>
            <a:r>
              <a:rPr lang="es-EC" sz="1600" dirty="0">
                <a:latin typeface="Arial" panose="020B0604020202020204" pitchFamily="34" charset="0"/>
                <a:cs typeface="Times New Roman" panose="02020603050405020304" pitchFamily="18" charset="0"/>
              </a:rPr>
              <a:t>Transporte terrestre</a:t>
            </a:r>
            <a:endParaRPr lang="es-EC" sz="1600" dirty="0"/>
          </a:p>
        </p:txBody>
      </p:sp>
    </p:spTree>
    <p:extLst>
      <p:ext uri="{BB962C8B-B14F-4D97-AF65-F5344CB8AC3E}">
        <p14:creationId xmlns:p14="http://schemas.microsoft.com/office/powerpoint/2010/main" val="41675845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37309" y="0"/>
            <a:ext cx="8118764" cy="623455"/>
          </a:xfrm>
        </p:spPr>
        <p:txBody>
          <a:bodyPr/>
          <a:lstStyle/>
          <a:p>
            <a:r>
              <a:rPr lang="es-EC" i="0" dirty="0">
                <a:solidFill>
                  <a:schemeClr val="tx1"/>
                </a:solidFill>
              </a:rPr>
              <a:t>Conclusiones</a:t>
            </a:r>
          </a:p>
        </p:txBody>
      </p:sp>
      <p:sp>
        <p:nvSpPr>
          <p:cNvPr id="4" name="TextBox 3">
            <a:extLst>
              <a:ext uri="{FF2B5EF4-FFF2-40B4-BE49-F238E27FC236}">
                <a16:creationId xmlns:a16="http://schemas.microsoft.com/office/drawing/2014/main" id="{CF2826FE-D6AD-4D9A-944F-57E9CE59DEB3}"/>
              </a:ext>
            </a:extLst>
          </p:cNvPr>
          <p:cNvSpPr txBox="1"/>
          <p:nvPr/>
        </p:nvSpPr>
        <p:spPr>
          <a:xfrm>
            <a:off x="277090" y="914400"/>
            <a:ext cx="8368145" cy="5483361"/>
          </a:xfrm>
          <a:prstGeom prst="rect">
            <a:avLst/>
          </a:prstGeom>
          <a:noFill/>
        </p:spPr>
        <p:txBody>
          <a:bodyPr wrap="square">
            <a:spAutoFit/>
          </a:bodyPr>
          <a:lstStyle/>
          <a:p>
            <a:pPr marL="285750" indent="-285750" algn="just">
              <a:lnSpc>
                <a:spcPct val="200000"/>
              </a:lnSpc>
              <a:spcAft>
                <a:spcPts val="800"/>
              </a:spcAft>
              <a:buFont typeface="Arial" panose="020B0604020202020204" pitchFamily="34" charset="0"/>
              <a:buChar char="•"/>
            </a:pPr>
            <a:r>
              <a:rPr lang="es-MX" sz="1600" dirty="0">
                <a:effectLst/>
                <a:latin typeface="Arial" panose="020B0604020202020204" pitchFamily="34" charset="0"/>
                <a:ea typeface="Calibri" panose="020F0502020204030204" pitchFamily="34" charset="0"/>
                <a:cs typeface="Arial" panose="020B0604020202020204" pitchFamily="34" charset="0"/>
              </a:rPr>
              <a:t>Mediante el análisis de datos de las variables de temperatura y humedad de la red de nodo sensores, se determinó diversos patrones que aseguraron el mantenimiento de la cadena de frio. Para el nodo sensor 1, se obtuvo un rango de temperatura que varía entre 3°C a 5.5°C y un rango de humedad entre 85% a 99%; estas son condiciones favorables para el almacenamiento y conservación de flores. Para el nodo sensor 2, el rango de temperatura osciló entre -6°C a 0°C, cuando se transportó productos cárnicos y 0°C a 19°C cuando se transportaron legumbres, hortalizas y frutas. Los datos obtenidos del GPS permitieron determinar la ruta que diariamente realiza el vehículo. Para el nodo sensor 3 se obtuvo un rango de temperatura que oscila entre -22°C a -15°C y un rango de humedad que oscila entre 30% a 80%.</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nSpc>
                <a:spcPct val="200000"/>
              </a:lnSpc>
              <a:spcAft>
                <a:spcPts val="800"/>
              </a:spcAft>
              <a:buFont typeface="Arial" panose="020B0604020202020204" pitchFamily="34" charset="0"/>
              <a:buChar char="•"/>
            </a:pPr>
            <a:endPar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71899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37309" y="0"/>
            <a:ext cx="8118764" cy="623455"/>
          </a:xfrm>
        </p:spPr>
        <p:txBody>
          <a:bodyPr/>
          <a:lstStyle/>
          <a:p>
            <a:r>
              <a:rPr lang="es-EC" i="0" dirty="0">
                <a:solidFill>
                  <a:schemeClr val="tx1"/>
                </a:solidFill>
              </a:rPr>
              <a:t>Conclusiones</a:t>
            </a:r>
          </a:p>
        </p:txBody>
      </p:sp>
      <p:sp>
        <p:nvSpPr>
          <p:cNvPr id="4" name="TextBox 3">
            <a:extLst>
              <a:ext uri="{FF2B5EF4-FFF2-40B4-BE49-F238E27FC236}">
                <a16:creationId xmlns:a16="http://schemas.microsoft.com/office/drawing/2014/main" id="{CF2826FE-D6AD-4D9A-944F-57E9CE59DEB3}"/>
              </a:ext>
            </a:extLst>
          </p:cNvPr>
          <p:cNvSpPr txBox="1"/>
          <p:nvPr/>
        </p:nvSpPr>
        <p:spPr>
          <a:xfrm>
            <a:off x="387928" y="623455"/>
            <a:ext cx="8368145" cy="5647508"/>
          </a:xfrm>
          <a:prstGeom prst="rect">
            <a:avLst/>
          </a:prstGeom>
          <a:noFill/>
        </p:spPr>
        <p:txBody>
          <a:bodyPr wrap="square">
            <a:spAutoFit/>
          </a:bodyPr>
          <a:lstStyle/>
          <a:p>
            <a:pPr marL="285750" indent="-285750" algn="just">
              <a:lnSpc>
                <a:spcPct val="200000"/>
              </a:lnSpc>
              <a:spcAft>
                <a:spcPts val="800"/>
              </a:spcAft>
              <a:buFont typeface="Arial" panose="020B0604020202020204" pitchFamily="34" charset="0"/>
              <a:buChar char="•"/>
            </a:pPr>
            <a:r>
              <a:rPr lang="es-MX" sz="1800" dirty="0">
                <a:effectLst/>
                <a:latin typeface="Arial" panose="020B0604020202020204" pitchFamily="34" charset="0"/>
                <a:ea typeface="Calibri" panose="020F0502020204030204" pitchFamily="34" charset="0"/>
                <a:cs typeface="Arial" panose="020B0604020202020204" pitchFamily="34" charset="0"/>
              </a:rPr>
              <a:t>Se desarrolló una aplicación web con el uso de </a:t>
            </a:r>
            <a:r>
              <a:rPr lang="es-MX" sz="1800" dirty="0" err="1">
                <a:effectLst/>
                <a:latin typeface="Arial" panose="020B0604020202020204" pitchFamily="34" charset="0"/>
                <a:ea typeface="Calibri" panose="020F0502020204030204" pitchFamily="34" charset="0"/>
                <a:cs typeface="Arial" panose="020B0604020202020204" pitchFamily="34" charset="0"/>
              </a:rPr>
              <a:t>Power</a:t>
            </a:r>
            <a:r>
              <a:rPr lang="es-MX" sz="1800" dirty="0">
                <a:effectLst/>
                <a:latin typeface="Arial" panose="020B0604020202020204" pitchFamily="34" charset="0"/>
                <a:ea typeface="Calibri" panose="020F0502020204030204" pitchFamily="34" charset="0"/>
                <a:cs typeface="Arial" panose="020B0604020202020204" pitchFamily="34" charset="0"/>
              </a:rPr>
              <a:t> BI Desktop y una aplicación para dispositivos móviles Android con la herramienta APP INVENTOR, las cuales permitieron la visualización y monitoreo de las variables físicas de temperatura, humedad y geoposicionamiento. Estas aplicaciones fueron diseñadas de forma intuitiva y amigable con el propósito de facilitar su uso al usuario y poder realizar un monitoreo de forma continua.</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200000"/>
              </a:lnSpc>
              <a:spcAft>
                <a:spcPts val="800"/>
              </a:spcAft>
              <a:buFont typeface="Arial" panose="020B0604020202020204" pitchFamily="34" charset="0"/>
              <a:buChar char="•"/>
            </a:pPr>
            <a:r>
              <a:rPr lang="es-MX" sz="1800" dirty="0">
                <a:effectLst/>
                <a:latin typeface="Arial" panose="020B0604020202020204" pitchFamily="34" charset="0"/>
                <a:ea typeface="Calibri" panose="020F0502020204030204" pitchFamily="34" charset="0"/>
                <a:cs typeface="Arial" panose="020B0604020202020204" pitchFamily="34" charset="0"/>
              </a:rPr>
              <a:t>Con el desarrollo del presente proyecto se consiguió monitorizar la temperatura y controlar la cadena de frío en el transporte de productos perecibles mediante el uso de sensores y de la red LPWAN SigFox.</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nSpc>
                <a:spcPct val="200000"/>
              </a:lnSpc>
              <a:spcAft>
                <a:spcPts val="800"/>
              </a:spcAft>
              <a:buFont typeface="Arial" panose="020B0604020202020204" pitchFamily="34" charset="0"/>
              <a:buChar char="•"/>
            </a:pPr>
            <a:endPar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44170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01782" y="0"/>
            <a:ext cx="8437418" cy="623455"/>
          </a:xfrm>
        </p:spPr>
        <p:txBody>
          <a:bodyPr/>
          <a:lstStyle/>
          <a:p>
            <a:r>
              <a:rPr lang="es-EC" i="0" dirty="0">
                <a:solidFill>
                  <a:schemeClr val="tx1"/>
                </a:solidFill>
              </a:rPr>
              <a:t>Recomendaciones</a:t>
            </a:r>
          </a:p>
        </p:txBody>
      </p:sp>
      <p:sp>
        <p:nvSpPr>
          <p:cNvPr id="4" name="TextBox 3">
            <a:extLst>
              <a:ext uri="{FF2B5EF4-FFF2-40B4-BE49-F238E27FC236}">
                <a16:creationId xmlns:a16="http://schemas.microsoft.com/office/drawing/2014/main" id="{634541E8-3742-4135-BF77-B97A0162521E}"/>
              </a:ext>
            </a:extLst>
          </p:cNvPr>
          <p:cNvSpPr txBox="1"/>
          <p:nvPr/>
        </p:nvSpPr>
        <p:spPr>
          <a:xfrm>
            <a:off x="277090" y="1080655"/>
            <a:ext cx="8368145" cy="3985515"/>
          </a:xfrm>
          <a:prstGeom prst="rect">
            <a:avLst/>
          </a:prstGeom>
          <a:noFill/>
        </p:spPr>
        <p:txBody>
          <a:bodyPr wrap="square">
            <a:spAutoFit/>
          </a:bodyPr>
          <a:lstStyle/>
          <a:p>
            <a:pPr marL="285750" indent="-285750" algn="just">
              <a:lnSpc>
                <a:spcPct val="200000"/>
              </a:lnSpc>
              <a:spcAft>
                <a:spcPts val="800"/>
              </a:spcAft>
              <a:buFont typeface="Arial" panose="020B0604020202020204" pitchFamily="34" charset="0"/>
              <a:buChar char="•"/>
            </a:pPr>
            <a:r>
              <a:rPr lang="es-MX" sz="1800" dirty="0">
                <a:effectLst/>
                <a:latin typeface="Arial" panose="020B0604020202020204" pitchFamily="34" charset="0"/>
                <a:ea typeface="Calibri" panose="020F0502020204030204" pitchFamily="34" charset="0"/>
                <a:cs typeface="Arial" panose="020B0604020202020204" pitchFamily="34" charset="0"/>
              </a:rPr>
              <a:t>Replicar el proyecto utilizando otras tecnologías de redes LPWAN, tales como </a:t>
            </a:r>
            <a:r>
              <a:rPr lang="es-MX" sz="1800" dirty="0" err="1">
                <a:effectLst/>
                <a:latin typeface="Arial" panose="020B0604020202020204" pitchFamily="34" charset="0"/>
                <a:ea typeface="Calibri" panose="020F0502020204030204" pitchFamily="34" charset="0"/>
                <a:cs typeface="Arial" panose="020B0604020202020204" pitchFamily="34" charset="0"/>
              </a:rPr>
              <a:t>LoraWan</a:t>
            </a:r>
            <a:r>
              <a:rPr lang="es-MX" sz="1800" dirty="0">
                <a:effectLst/>
                <a:latin typeface="Arial" panose="020B0604020202020204" pitchFamily="34" charset="0"/>
                <a:ea typeface="Calibri" panose="020F0502020204030204" pitchFamily="34" charset="0"/>
                <a:cs typeface="Arial" panose="020B0604020202020204" pitchFamily="34" charset="0"/>
              </a:rPr>
              <a:t> y NB-</a:t>
            </a:r>
            <a:r>
              <a:rPr lang="es-MX" sz="1800" dirty="0" err="1">
                <a:effectLst/>
                <a:latin typeface="Arial" panose="020B0604020202020204" pitchFamily="34" charset="0"/>
                <a:ea typeface="Calibri" panose="020F0502020204030204" pitchFamily="34" charset="0"/>
                <a:cs typeface="Arial" panose="020B0604020202020204" pitchFamily="34" charset="0"/>
              </a:rPr>
              <a:t>IoT</a:t>
            </a:r>
            <a:r>
              <a:rPr lang="es-MX" sz="1800" dirty="0">
                <a:effectLst/>
                <a:latin typeface="Arial" panose="020B0604020202020204" pitchFamily="34" charset="0"/>
                <a:ea typeface="Calibri" panose="020F0502020204030204" pitchFamily="34" charset="0"/>
                <a:cs typeface="Arial" panose="020B0604020202020204" pitchFamily="34" charset="0"/>
              </a:rPr>
              <a:t>, para realizar un análisis comparativo entra dichas tecnologías de comunicación.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200000"/>
              </a:lnSpc>
              <a:spcAft>
                <a:spcPts val="800"/>
              </a:spcAft>
              <a:buFont typeface="Arial" panose="020B0604020202020204" pitchFamily="34" charset="0"/>
              <a:buChar char="•"/>
            </a:pPr>
            <a:r>
              <a:rPr lang="es-MX" sz="1800" dirty="0">
                <a:effectLst/>
                <a:latin typeface="Arial" panose="020B0604020202020204" pitchFamily="34" charset="0"/>
                <a:ea typeface="Calibri" panose="020F0502020204030204" pitchFamily="34" charset="0"/>
                <a:cs typeface="Arial" panose="020B0604020202020204" pitchFamily="34" charset="0"/>
              </a:rPr>
              <a:t>Utilizar los servicios de </a:t>
            </a:r>
            <a:r>
              <a:rPr lang="es-MX" sz="1800" dirty="0" err="1">
                <a:effectLst/>
                <a:latin typeface="Arial" panose="020B0604020202020204" pitchFamily="34" charset="0"/>
                <a:ea typeface="Calibri" panose="020F0502020204030204" pitchFamily="34" charset="0"/>
                <a:cs typeface="Arial" panose="020B0604020202020204" pitchFamily="34" charset="0"/>
              </a:rPr>
              <a:t>cloud</a:t>
            </a:r>
            <a:r>
              <a:rPr lang="es-MX" sz="1800" dirty="0">
                <a:effectLst/>
                <a:latin typeface="Arial" panose="020B0604020202020204" pitchFamily="34" charset="0"/>
                <a:ea typeface="Calibri" panose="020F0502020204030204" pitchFamily="34" charset="0"/>
                <a:cs typeface="Arial" panose="020B0604020202020204" pitchFamily="34" charset="0"/>
              </a:rPr>
              <a:t> </a:t>
            </a:r>
            <a:r>
              <a:rPr lang="es-MX" sz="1800" dirty="0" err="1">
                <a:effectLst/>
                <a:latin typeface="Arial" panose="020B0604020202020204" pitchFamily="34" charset="0"/>
                <a:ea typeface="Calibri" panose="020F0502020204030204" pitchFamily="34" charset="0"/>
                <a:cs typeface="Arial" panose="020B0604020202020204" pitchFamily="34" charset="0"/>
              </a:rPr>
              <a:t>computing</a:t>
            </a:r>
            <a:r>
              <a:rPr lang="es-MX" sz="1800" dirty="0">
                <a:effectLst/>
                <a:latin typeface="Arial" panose="020B0604020202020204" pitchFamily="34" charset="0"/>
                <a:ea typeface="Calibri" panose="020F0502020204030204" pitchFamily="34" charset="0"/>
                <a:cs typeface="Arial" panose="020B0604020202020204" pitchFamily="34" charset="0"/>
              </a:rPr>
              <a:t> orientados a Big Data y analítica de datos para implementar algoritmos de inteligencia artificial y aprendizaje automático que permitan detectar patrones y predecir anomalías.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200000"/>
              </a:lnSpc>
              <a:spcAft>
                <a:spcPts val="800"/>
              </a:spcAft>
            </a:pPr>
            <a:endParaRPr lang="en-US"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8552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2">
            <a:extLst>
              <a:ext uri="{FF2B5EF4-FFF2-40B4-BE49-F238E27FC236}">
                <a16:creationId xmlns:a16="http://schemas.microsoft.com/office/drawing/2014/main" id="{63F566B1-17B8-40A1-9606-54111BD32CF7}"/>
              </a:ext>
            </a:extLst>
          </p:cNvPr>
          <p:cNvSpPr txBox="1"/>
          <p:nvPr/>
        </p:nvSpPr>
        <p:spPr>
          <a:xfrm>
            <a:off x="360218" y="125912"/>
            <a:ext cx="4793672" cy="461665"/>
          </a:xfrm>
          <a:prstGeom prst="rect">
            <a:avLst/>
          </a:prstGeom>
          <a:noFill/>
        </p:spPr>
        <p:txBody>
          <a:bodyPr wrap="square" rtlCol="0">
            <a:spAutoFit/>
          </a:bodyPr>
          <a:lstStyle/>
          <a:p>
            <a:r>
              <a:rPr lang="es-EC" sz="2400" dirty="0">
                <a:latin typeface="+mn-lt"/>
                <a:cs typeface="Times New Roman" panose="02020603050405020304" pitchFamily="18" charset="0"/>
              </a:rPr>
              <a:t>Justificación e Importancia</a:t>
            </a:r>
          </a:p>
        </p:txBody>
      </p:sp>
      <p:sp>
        <p:nvSpPr>
          <p:cNvPr id="5" name="Título 2">
            <a:extLst>
              <a:ext uri="{FF2B5EF4-FFF2-40B4-BE49-F238E27FC236}">
                <a16:creationId xmlns:a16="http://schemas.microsoft.com/office/drawing/2014/main" id="{C39E6792-6891-445A-8D6E-7AE34745794A}"/>
              </a:ext>
            </a:extLst>
          </p:cNvPr>
          <p:cNvSpPr>
            <a:spLocks noGrp="1"/>
          </p:cNvSpPr>
          <p:nvPr>
            <p:ph type="title"/>
          </p:nvPr>
        </p:nvSpPr>
        <p:spPr>
          <a:xfrm>
            <a:off x="734291" y="0"/>
            <a:ext cx="8049491" cy="612053"/>
          </a:xfrm>
        </p:spPr>
        <p:txBody>
          <a:bodyPr/>
          <a:lstStyle/>
          <a:p>
            <a:r>
              <a:rPr lang="es-EC" i="0" dirty="0">
                <a:solidFill>
                  <a:schemeClr val="tx1"/>
                </a:solidFill>
              </a:rPr>
              <a:t>Introducción</a:t>
            </a:r>
          </a:p>
        </p:txBody>
      </p:sp>
      <p:sp>
        <p:nvSpPr>
          <p:cNvPr id="14" name="CuadroTexto 13">
            <a:extLst>
              <a:ext uri="{FF2B5EF4-FFF2-40B4-BE49-F238E27FC236}">
                <a16:creationId xmlns:a16="http://schemas.microsoft.com/office/drawing/2014/main" id="{21CE24A4-21C3-44C5-8CFE-19E9E234C998}"/>
              </a:ext>
            </a:extLst>
          </p:cNvPr>
          <p:cNvSpPr txBox="1"/>
          <p:nvPr/>
        </p:nvSpPr>
        <p:spPr>
          <a:xfrm>
            <a:off x="734291" y="4118538"/>
            <a:ext cx="3722946" cy="1569660"/>
          </a:xfrm>
          <a:prstGeom prst="rect">
            <a:avLst/>
          </a:prstGeom>
          <a:noFill/>
        </p:spPr>
        <p:txBody>
          <a:bodyPr wrap="square">
            <a:spAutoFit/>
          </a:bodyPr>
          <a:lstStyle/>
          <a:p>
            <a:pPr marL="285750" indent="-285750">
              <a:buFont typeface="Arial" panose="020B0604020202020204" pitchFamily="34" charset="0"/>
              <a:buChar char="•"/>
            </a:pPr>
            <a:r>
              <a:rPr lang="es-EC" sz="1600" dirty="0"/>
              <a:t>Transporte seguro de productos </a:t>
            </a:r>
          </a:p>
          <a:p>
            <a:pPr marL="285750" indent="-285750">
              <a:buFont typeface="Arial" panose="020B0604020202020204" pitchFamily="34" charset="0"/>
              <a:buChar char="•"/>
            </a:pPr>
            <a:r>
              <a:rPr lang="es-EC" sz="1600" dirty="0"/>
              <a:t>Innovación </a:t>
            </a:r>
          </a:p>
          <a:p>
            <a:pPr marL="285750" indent="-285750">
              <a:buFont typeface="Arial" panose="020B0604020202020204" pitchFamily="34" charset="0"/>
              <a:buChar char="•"/>
            </a:pPr>
            <a:r>
              <a:rPr lang="es-EC" sz="1600" dirty="0"/>
              <a:t>Cuarto frío, frigoríficos</a:t>
            </a:r>
          </a:p>
          <a:p>
            <a:pPr marL="285750" indent="-285750">
              <a:buFont typeface="Arial" panose="020B0604020202020204" pitchFamily="34" charset="0"/>
              <a:buChar char="•"/>
            </a:pPr>
            <a:r>
              <a:rPr lang="es-EC" sz="1600" dirty="0"/>
              <a:t>Conservación de productos</a:t>
            </a:r>
          </a:p>
          <a:p>
            <a:pPr marL="285750" indent="-285750">
              <a:buFont typeface="Arial" panose="020B0604020202020204" pitchFamily="34" charset="0"/>
              <a:buChar char="•"/>
            </a:pPr>
            <a:r>
              <a:rPr lang="es-EC" sz="1600" dirty="0"/>
              <a:t>Implementación a nivel industrial</a:t>
            </a:r>
          </a:p>
          <a:p>
            <a:pPr marL="285750" indent="-285750">
              <a:buFont typeface="Arial" panose="020B0604020202020204" pitchFamily="34" charset="0"/>
              <a:buChar char="•"/>
            </a:pPr>
            <a:endParaRPr lang="es-EC" sz="1600" dirty="0"/>
          </a:p>
        </p:txBody>
      </p:sp>
      <p:sp>
        <p:nvSpPr>
          <p:cNvPr id="22" name="CuadroTexto 21">
            <a:extLst>
              <a:ext uri="{FF2B5EF4-FFF2-40B4-BE49-F238E27FC236}">
                <a16:creationId xmlns:a16="http://schemas.microsoft.com/office/drawing/2014/main" id="{6BB4DDE6-37C4-4A4B-AF4D-18AC559D9F46}"/>
              </a:ext>
            </a:extLst>
          </p:cNvPr>
          <p:cNvSpPr txBox="1"/>
          <p:nvPr/>
        </p:nvSpPr>
        <p:spPr>
          <a:xfrm>
            <a:off x="5479564" y="1905485"/>
            <a:ext cx="3324678" cy="830997"/>
          </a:xfrm>
          <a:prstGeom prst="rect">
            <a:avLst/>
          </a:prstGeom>
          <a:noFill/>
        </p:spPr>
        <p:txBody>
          <a:bodyPr wrap="square">
            <a:spAutoFit/>
          </a:bodyPr>
          <a:lstStyle/>
          <a:p>
            <a:pPr marL="285750" indent="-285750">
              <a:buFont typeface="Arial" panose="020B0604020202020204" pitchFamily="34" charset="0"/>
              <a:buChar char="•"/>
            </a:pPr>
            <a:r>
              <a:rPr lang="es-EC" sz="1600" dirty="0"/>
              <a:t>Monitoreo Remoto</a:t>
            </a:r>
          </a:p>
          <a:p>
            <a:pPr marL="285750" indent="-285750">
              <a:buFont typeface="Arial" panose="020B0604020202020204" pitchFamily="34" charset="0"/>
              <a:buChar char="•"/>
            </a:pPr>
            <a:r>
              <a:rPr lang="es-EC" sz="1600" dirty="0"/>
              <a:t>Reducción de riesgos</a:t>
            </a:r>
          </a:p>
          <a:p>
            <a:pPr marL="285750" indent="-285750">
              <a:buFont typeface="Arial" panose="020B0604020202020204" pitchFamily="34" charset="0"/>
              <a:buChar char="•"/>
            </a:pPr>
            <a:r>
              <a:rPr lang="es-EC" sz="1600" dirty="0"/>
              <a:t>Mejora de procesos</a:t>
            </a:r>
          </a:p>
        </p:txBody>
      </p:sp>
      <p:pic>
        <p:nvPicPr>
          <p:cNvPr id="14340" name="Picture 4" descr="Diferencia de vehículo isotermo, refrigerado y frigorífico">
            <a:extLst>
              <a:ext uri="{FF2B5EF4-FFF2-40B4-BE49-F238E27FC236}">
                <a16:creationId xmlns:a16="http://schemas.microsoft.com/office/drawing/2014/main" id="{EC80B4BB-1A40-379D-F5B7-9D1CBEFD44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669435"/>
            <a:ext cx="4407295" cy="1735834"/>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descr="Diagrama&#10;&#10;Descripción generada automáticamente">
            <a:extLst>
              <a:ext uri="{FF2B5EF4-FFF2-40B4-BE49-F238E27FC236}">
                <a16:creationId xmlns:a16="http://schemas.microsoft.com/office/drawing/2014/main" id="{B61DFD8D-96FE-832B-5DE2-B2402F9B2F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405" y="997009"/>
            <a:ext cx="4896485" cy="2647950"/>
          </a:xfrm>
          <a:prstGeom prst="rect">
            <a:avLst/>
          </a:prstGeom>
        </p:spPr>
      </p:pic>
    </p:spTree>
    <p:extLst>
      <p:ext uri="{BB962C8B-B14F-4D97-AF65-F5344CB8AC3E}">
        <p14:creationId xmlns:p14="http://schemas.microsoft.com/office/powerpoint/2010/main" val="85644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74161" y="0"/>
            <a:ext cx="8403497" cy="639762"/>
          </a:xfrm>
        </p:spPr>
        <p:txBody>
          <a:bodyPr/>
          <a:lstStyle/>
          <a:p>
            <a:r>
              <a:rPr lang="es-EC" i="0" dirty="0">
                <a:solidFill>
                  <a:schemeClr val="tx1"/>
                </a:solidFill>
              </a:rPr>
              <a:t>Objetivos</a:t>
            </a:r>
          </a:p>
        </p:txBody>
      </p:sp>
      <p:sp>
        <p:nvSpPr>
          <p:cNvPr id="6" name="Marcador de texto 5"/>
          <p:cNvSpPr>
            <a:spLocks noGrp="1"/>
          </p:cNvSpPr>
          <p:nvPr>
            <p:ph type="body" idx="1"/>
          </p:nvPr>
        </p:nvSpPr>
        <p:spPr>
          <a:xfrm>
            <a:off x="0" y="1403389"/>
            <a:ext cx="4040188" cy="639762"/>
          </a:xfrm>
        </p:spPr>
        <p:txBody>
          <a:bodyPr/>
          <a:lstStyle/>
          <a:p>
            <a:r>
              <a:rPr lang="es-EC" dirty="0">
                <a:solidFill>
                  <a:schemeClr val="tx1"/>
                </a:solidFill>
              </a:rPr>
              <a:t>Objetivo General</a:t>
            </a:r>
          </a:p>
        </p:txBody>
      </p:sp>
      <p:sp>
        <p:nvSpPr>
          <p:cNvPr id="8" name="CuadroTexto 7">
            <a:extLst>
              <a:ext uri="{FF2B5EF4-FFF2-40B4-BE49-F238E27FC236}">
                <a16:creationId xmlns:a16="http://schemas.microsoft.com/office/drawing/2014/main" id="{D0211731-72FE-4504-B6E3-71246EF4529D}"/>
              </a:ext>
            </a:extLst>
          </p:cNvPr>
          <p:cNvSpPr txBox="1"/>
          <p:nvPr/>
        </p:nvSpPr>
        <p:spPr>
          <a:xfrm>
            <a:off x="878525" y="2718837"/>
            <a:ext cx="7386950" cy="1420325"/>
          </a:xfrm>
          <a:prstGeom prst="rect">
            <a:avLst/>
          </a:prstGeom>
          <a:noFill/>
        </p:spPr>
        <p:txBody>
          <a:bodyPr wrap="square">
            <a:spAutoFit/>
          </a:bodyPr>
          <a:lstStyle/>
          <a:p>
            <a:pPr marL="361950" indent="-285750" algn="just">
              <a:lnSpc>
                <a:spcPct val="150000"/>
              </a:lnSpc>
              <a:buFont typeface="Arial" panose="020B0604020202020204" pitchFamily="34" charset="0"/>
              <a:buChar char="•"/>
            </a:pPr>
            <a:r>
              <a:rPr lang="es-EC" sz="2000" dirty="0">
                <a:solidFill>
                  <a:srgbClr val="000000"/>
                </a:solidFill>
                <a:effectLst/>
                <a:latin typeface="Arial" panose="020B0604020202020204" pitchFamily="34" charset="0"/>
                <a:ea typeface="Calibri" panose="020F0502020204030204" pitchFamily="34" charset="0"/>
              </a:rPr>
              <a:t>Monitorizar la temperatura y controlar la cadena de frío mediante el uso de tecnología SigFox </a:t>
            </a:r>
            <a:endParaRPr lang="en-US" sz="2000" dirty="0">
              <a:solidFill>
                <a:srgbClr val="000000"/>
              </a:solidFill>
              <a:effectLst/>
              <a:latin typeface="Times New Roman" panose="02020603050405020304" pitchFamily="18" charset="0"/>
              <a:ea typeface="Times New Roman" panose="02020603050405020304" pitchFamily="18" charset="0"/>
            </a:endParaRPr>
          </a:p>
          <a:p>
            <a:pPr marL="76200" algn="just">
              <a:lnSpc>
                <a:spcPct val="150000"/>
              </a:lnSpc>
            </a:pPr>
            <a:endParaRPr lang="es-EC"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9451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p:cNvSpPr>
            <a:spLocks noGrp="1"/>
          </p:cNvSpPr>
          <p:nvPr>
            <p:ph type="body" idx="2"/>
          </p:nvPr>
        </p:nvSpPr>
        <p:spPr>
          <a:xfrm>
            <a:off x="422563" y="1139163"/>
            <a:ext cx="8298873" cy="4562209"/>
          </a:xfrm>
        </p:spPr>
        <p:txBody>
          <a:bodyPr/>
          <a:lstStyle/>
          <a:p>
            <a:pPr marL="285750" indent="-285750" algn="just">
              <a:lnSpc>
                <a:spcPct val="200000"/>
              </a:lnSpc>
              <a:buClrTx/>
            </a:pPr>
            <a:r>
              <a:rPr lang="es-EC"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Diseñar la red de sensores que permita la monitorización de temperatura y control de la cadena de frío. </a:t>
            </a:r>
          </a:p>
          <a:p>
            <a:pPr marL="285750" indent="-285750" algn="just">
              <a:lnSpc>
                <a:spcPct val="200000"/>
              </a:lnSpc>
              <a:buClrTx/>
            </a:pPr>
            <a:r>
              <a:rPr lang="es-EC"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Acoplar el sistema mediante el uso de la red SigFox en frigoríficos. </a:t>
            </a:r>
          </a:p>
          <a:p>
            <a:pPr marL="285750" indent="-285750" algn="just">
              <a:lnSpc>
                <a:spcPct val="200000"/>
              </a:lnSpc>
              <a:buClrTx/>
            </a:pPr>
            <a:r>
              <a:rPr lang="es-EC"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Analizar el desempeño de la red de sensores mediante los datos obtenidos. </a:t>
            </a:r>
            <a:endParaRPr lang="en-US"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200000"/>
              </a:lnSpc>
              <a:buClrTx/>
            </a:pPr>
            <a:r>
              <a:rPr lang="es-EC"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Desarrollar una aplicación web y una aplicación Android para la visualización de los datos de temperatura</a:t>
            </a:r>
            <a:r>
              <a:rPr lang="es-EC"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200000"/>
              </a:lnSpc>
              <a:buClrTx/>
            </a:pPr>
            <a:endParaRPr lang="en-US"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200000"/>
              </a:lnSpc>
              <a:buClrTx/>
              <a:buNone/>
            </a:pPr>
            <a:endPar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200000"/>
              </a:lnSpc>
              <a:buClrTx/>
              <a:buNone/>
            </a:pP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ítulo 2">
            <a:extLst>
              <a:ext uri="{FF2B5EF4-FFF2-40B4-BE49-F238E27FC236}">
                <a16:creationId xmlns:a16="http://schemas.microsoft.com/office/drawing/2014/main" id="{43935F98-CD8E-4E51-B72D-2B31956C8FEF}"/>
              </a:ext>
            </a:extLst>
          </p:cNvPr>
          <p:cNvSpPr>
            <a:spLocks noGrp="1"/>
          </p:cNvSpPr>
          <p:nvPr>
            <p:ph type="title"/>
          </p:nvPr>
        </p:nvSpPr>
        <p:spPr>
          <a:xfrm>
            <a:off x="474161" y="0"/>
            <a:ext cx="8403497" cy="639762"/>
          </a:xfrm>
        </p:spPr>
        <p:txBody>
          <a:bodyPr/>
          <a:lstStyle/>
          <a:p>
            <a:r>
              <a:rPr lang="es-EC" i="0" dirty="0">
                <a:solidFill>
                  <a:schemeClr val="tx1"/>
                </a:solidFill>
              </a:rPr>
              <a:t>Objetivos</a:t>
            </a:r>
          </a:p>
        </p:txBody>
      </p:sp>
      <p:sp>
        <p:nvSpPr>
          <p:cNvPr id="16" name="Marcador de texto 5">
            <a:extLst>
              <a:ext uri="{FF2B5EF4-FFF2-40B4-BE49-F238E27FC236}">
                <a16:creationId xmlns:a16="http://schemas.microsoft.com/office/drawing/2014/main" id="{1ECDE4B5-B6BC-4229-AC3D-464258F50402}"/>
              </a:ext>
            </a:extLst>
          </p:cNvPr>
          <p:cNvSpPr txBox="1">
            <a:spLocks/>
          </p:cNvSpPr>
          <p:nvPr/>
        </p:nvSpPr>
        <p:spPr>
          <a:xfrm>
            <a:off x="0" y="499401"/>
            <a:ext cx="4420473" cy="639762"/>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4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9pPr>
          </a:lstStyle>
          <a:p>
            <a:r>
              <a:rPr lang="es-EC" dirty="0">
                <a:solidFill>
                  <a:schemeClr val="tx1"/>
                </a:solidFill>
              </a:rPr>
              <a:t>Objetivos Específicos</a:t>
            </a:r>
          </a:p>
        </p:txBody>
      </p:sp>
    </p:spTree>
    <p:extLst>
      <p:ext uri="{BB962C8B-B14F-4D97-AF65-F5344CB8AC3E}">
        <p14:creationId xmlns:p14="http://schemas.microsoft.com/office/powerpoint/2010/main" val="3442884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1">
            <a:extLst>
              <a:ext uri="{FF2B5EF4-FFF2-40B4-BE49-F238E27FC236}">
                <a16:creationId xmlns:a16="http://schemas.microsoft.com/office/drawing/2014/main" id="{540E5EDE-2C20-4773-8459-D3B099145335}"/>
              </a:ext>
            </a:extLst>
          </p:cNvPr>
          <p:cNvSpPr txBox="1"/>
          <p:nvPr/>
        </p:nvSpPr>
        <p:spPr>
          <a:xfrm>
            <a:off x="1678195" y="1701798"/>
            <a:ext cx="6511605" cy="461665"/>
          </a:xfrm>
          <a:prstGeom prst="rect">
            <a:avLst/>
          </a:prstGeom>
          <a:solidFill>
            <a:schemeClr val="accent3">
              <a:lumMod val="95000"/>
            </a:schemeClr>
          </a:solidFill>
        </p:spPr>
        <p:txBody>
          <a:bodyPr wrap="square" rtlCol="0">
            <a:spAutoFit/>
          </a:bodyPr>
          <a:lstStyle>
            <a:defPPr>
              <a:defRPr lang="es-ES"/>
            </a:defPPr>
            <a:lvl1pPr>
              <a:defRPr sz="1600" b="1">
                <a:solidFill>
                  <a:srgbClr val="006600"/>
                </a:solidFill>
                <a:latin typeface="+mj-lt"/>
                <a:ea typeface="Microsoft YaHei UI" panose="020B0503020204020204" pitchFamily="34" charset="-122"/>
                <a:cs typeface="Times New Roman" panose="02020603050405020304" pitchFamily="18" charset="0"/>
              </a:defRPr>
            </a:lvl1pPr>
          </a:lstStyle>
          <a:p>
            <a:r>
              <a:rPr lang="es-ES" sz="2400" dirty="0">
                <a:solidFill>
                  <a:schemeClr val="bg1">
                    <a:lumMod val="50000"/>
                  </a:schemeClr>
                </a:solidFill>
              </a:rPr>
              <a:t>01. Introducción </a:t>
            </a:r>
            <a:endParaRPr lang="es-EC" sz="2400" dirty="0">
              <a:solidFill>
                <a:schemeClr val="bg1">
                  <a:lumMod val="50000"/>
                </a:schemeClr>
              </a:solidFill>
            </a:endParaRPr>
          </a:p>
        </p:txBody>
      </p:sp>
      <p:sp>
        <p:nvSpPr>
          <p:cNvPr id="8" name="CuadroTexto 5">
            <a:extLst>
              <a:ext uri="{FF2B5EF4-FFF2-40B4-BE49-F238E27FC236}">
                <a16:creationId xmlns:a16="http://schemas.microsoft.com/office/drawing/2014/main" id="{A2096FB5-C549-44C4-A174-1A8872A4EB9C}"/>
              </a:ext>
            </a:extLst>
          </p:cNvPr>
          <p:cNvSpPr txBox="1"/>
          <p:nvPr/>
        </p:nvSpPr>
        <p:spPr>
          <a:xfrm>
            <a:off x="1668602" y="2359740"/>
            <a:ext cx="6511606" cy="461665"/>
          </a:xfrm>
          <a:prstGeom prst="rect">
            <a:avLst/>
          </a:prstGeom>
          <a:solidFill>
            <a:schemeClr val="accent3">
              <a:lumMod val="95000"/>
            </a:schemeClr>
          </a:solidFill>
        </p:spPr>
        <p:txBody>
          <a:bodyPr wrap="square" rtlCol="0">
            <a:spAutoFit/>
          </a:bodyPr>
          <a:lstStyle>
            <a:defPPr>
              <a:defRPr lang="es-ES"/>
            </a:defPPr>
            <a:lvl1pPr>
              <a:defRPr sz="1600" b="1">
                <a:solidFill>
                  <a:schemeClr val="bg2">
                    <a:lumMod val="40000"/>
                    <a:lumOff val="60000"/>
                  </a:schemeClr>
                </a:solidFill>
                <a:latin typeface="+mj-lt"/>
                <a:ea typeface="Microsoft YaHei UI" panose="020B0503020204020204" pitchFamily="34" charset="-122"/>
                <a:cs typeface="Times New Roman" panose="02020603050405020304" pitchFamily="18" charset="0"/>
              </a:defRPr>
            </a:lvl1pPr>
          </a:lstStyle>
          <a:p>
            <a:r>
              <a:rPr lang="es-ES" sz="2400" dirty="0">
                <a:solidFill>
                  <a:srgbClr val="006600"/>
                </a:solidFill>
              </a:rPr>
              <a:t>02. Materiales </a:t>
            </a:r>
          </a:p>
        </p:txBody>
      </p:sp>
      <p:sp>
        <p:nvSpPr>
          <p:cNvPr id="9" name="CuadroTexto 8">
            <a:extLst>
              <a:ext uri="{FF2B5EF4-FFF2-40B4-BE49-F238E27FC236}">
                <a16:creationId xmlns:a16="http://schemas.microsoft.com/office/drawing/2014/main" id="{601AD63A-6330-4C2C-B333-CD911763A5D1}"/>
              </a:ext>
            </a:extLst>
          </p:cNvPr>
          <p:cNvSpPr txBox="1"/>
          <p:nvPr/>
        </p:nvSpPr>
        <p:spPr>
          <a:xfrm>
            <a:off x="1659010" y="3017683"/>
            <a:ext cx="6530790" cy="461665"/>
          </a:xfrm>
          <a:prstGeom prst="rect">
            <a:avLst/>
          </a:prstGeom>
          <a:solidFill>
            <a:schemeClr val="accent3">
              <a:lumMod val="95000"/>
            </a:schemeClr>
          </a:solidFill>
        </p:spPr>
        <p:txBody>
          <a:bodyPr wrap="square" rtlCol="0">
            <a:spAutoFit/>
          </a:bodyPr>
          <a:lstStyle>
            <a:defPPr>
              <a:defRPr lang="es-ES"/>
            </a:defPPr>
            <a:lvl1pPr>
              <a:defRPr sz="1600" b="1">
                <a:solidFill>
                  <a:schemeClr val="bg2">
                    <a:lumMod val="40000"/>
                    <a:lumOff val="60000"/>
                  </a:schemeClr>
                </a:solidFill>
                <a:latin typeface="+mj-lt"/>
                <a:ea typeface="Microsoft YaHei UI" panose="020B0503020204020204" pitchFamily="34" charset="-122"/>
                <a:cs typeface="Times New Roman" panose="02020603050405020304" pitchFamily="18" charset="0"/>
              </a:defRPr>
            </a:lvl1pPr>
          </a:lstStyle>
          <a:p>
            <a:r>
              <a:rPr lang="es-ES" sz="2400" dirty="0">
                <a:solidFill>
                  <a:schemeClr val="bg1">
                    <a:lumMod val="50000"/>
                  </a:schemeClr>
                </a:solidFill>
              </a:rPr>
              <a:t>03. Diseño e Implementación</a:t>
            </a:r>
          </a:p>
        </p:txBody>
      </p:sp>
      <p:sp>
        <p:nvSpPr>
          <p:cNvPr id="10" name="CuadroTexto 9">
            <a:extLst>
              <a:ext uri="{FF2B5EF4-FFF2-40B4-BE49-F238E27FC236}">
                <a16:creationId xmlns:a16="http://schemas.microsoft.com/office/drawing/2014/main" id="{46A85C5D-8F49-49E2-928A-0920496C43B7}"/>
              </a:ext>
            </a:extLst>
          </p:cNvPr>
          <p:cNvSpPr txBox="1"/>
          <p:nvPr/>
        </p:nvSpPr>
        <p:spPr>
          <a:xfrm>
            <a:off x="1672869" y="4385046"/>
            <a:ext cx="6530790" cy="461665"/>
          </a:xfrm>
          <a:prstGeom prst="rect">
            <a:avLst/>
          </a:prstGeom>
          <a:solidFill>
            <a:schemeClr val="accent3">
              <a:lumMod val="95000"/>
            </a:schemeClr>
          </a:solidFill>
        </p:spPr>
        <p:txBody>
          <a:bodyPr wrap="square" rtlCol="0">
            <a:spAutoFit/>
          </a:bodyPr>
          <a:lstStyle>
            <a:defPPr>
              <a:defRPr lang="es-ES"/>
            </a:defPPr>
            <a:lvl1pPr>
              <a:defRPr sz="1600" b="1">
                <a:solidFill>
                  <a:schemeClr val="bg2">
                    <a:lumMod val="40000"/>
                    <a:lumOff val="60000"/>
                  </a:schemeClr>
                </a:solidFill>
                <a:latin typeface="+mj-lt"/>
                <a:ea typeface="Microsoft YaHei UI" panose="020B0503020204020204" pitchFamily="34" charset="-122"/>
                <a:cs typeface="Times New Roman" panose="02020603050405020304" pitchFamily="18" charset="0"/>
              </a:defRPr>
            </a:lvl1pPr>
          </a:lstStyle>
          <a:p>
            <a:r>
              <a:rPr lang="es-ES" sz="2400" dirty="0">
                <a:solidFill>
                  <a:schemeClr val="bg1">
                    <a:lumMod val="50000"/>
                  </a:schemeClr>
                </a:solidFill>
              </a:rPr>
              <a:t>05. Conclusiones y Recomendaciones</a:t>
            </a:r>
          </a:p>
        </p:txBody>
      </p:sp>
      <p:sp>
        <p:nvSpPr>
          <p:cNvPr id="11" name="CuadroTexto 14">
            <a:extLst>
              <a:ext uri="{FF2B5EF4-FFF2-40B4-BE49-F238E27FC236}">
                <a16:creationId xmlns:a16="http://schemas.microsoft.com/office/drawing/2014/main" id="{AAD1294D-93A7-475A-83A8-F5B702EDE374}"/>
              </a:ext>
            </a:extLst>
          </p:cNvPr>
          <p:cNvSpPr txBox="1"/>
          <p:nvPr/>
        </p:nvSpPr>
        <p:spPr>
          <a:xfrm>
            <a:off x="1678195" y="3709149"/>
            <a:ext cx="6530790" cy="461665"/>
          </a:xfrm>
          <a:prstGeom prst="rect">
            <a:avLst/>
          </a:prstGeom>
          <a:solidFill>
            <a:schemeClr val="accent3">
              <a:lumMod val="95000"/>
            </a:schemeClr>
          </a:solidFill>
        </p:spPr>
        <p:txBody>
          <a:bodyPr wrap="square" rtlCol="0">
            <a:spAutoFit/>
          </a:bodyPr>
          <a:lstStyle>
            <a:defPPr>
              <a:defRPr lang="es-ES"/>
            </a:defPPr>
            <a:lvl1pPr>
              <a:defRPr sz="1600" b="1">
                <a:solidFill>
                  <a:schemeClr val="bg2">
                    <a:lumMod val="40000"/>
                    <a:lumOff val="60000"/>
                  </a:schemeClr>
                </a:solidFill>
                <a:latin typeface="+mj-lt"/>
                <a:ea typeface="Microsoft YaHei UI" panose="020B0503020204020204" pitchFamily="34" charset="-122"/>
                <a:cs typeface="Times New Roman" panose="02020603050405020304" pitchFamily="18" charset="0"/>
              </a:defRPr>
            </a:lvl1pPr>
          </a:lstStyle>
          <a:p>
            <a:r>
              <a:rPr lang="es-ES" sz="2400" dirty="0">
                <a:solidFill>
                  <a:schemeClr val="bg1">
                    <a:lumMod val="50000"/>
                  </a:schemeClr>
                </a:solidFill>
              </a:rPr>
              <a:t>04. Resultados</a:t>
            </a:r>
          </a:p>
        </p:txBody>
      </p:sp>
      <p:pic>
        <p:nvPicPr>
          <p:cNvPr id="17" name="Picture 2" descr="Logotipo de Google hangouts, iconos de computadora de viñetas flecha,  balas, ángulo, triángulo, logo png | Klipartz">
            <a:extLst>
              <a:ext uri="{FF2B5EF4-FFF2-40B4-BE49-F238E27FC236}">
                <a16:creationId xmlns:a16="http://schemas.microsoft.com/office/drawing/2014/main" id="{C9F9079B-A0FE-41C5-B540-8138D23957B2}"/>
              </a:ext>
            </a:extLst>
          </p:cNvPr>
          <p:cNvPicPr>
            <a:picLocks noChangeAspect="1" noChangeArrowheads="1"/>
          </p:cNvPicPr>
          <p:nvPr/>
        </p:nvPicPr>
        <p:blipFill>
          <a:blip r:embed="rId2" cstate="print">
            <a:duotone>
              <a:prstClr val="black"/>
              <a:srgbClr val="FF0000">
                <a:tint val="45000"/>
                <a:satMod val="400000"/>
              </a:srgbClr>
            </a:duotone>
            <a:extLst>
              <a:ext uri="{BEBA8EAE-BF5A-486C-A8C5-ECC9F3942E4B}">
                <a14:imgProps xmlns:a14="http://schemas.microsoft.com/office/drawing/2010/main">
                  <a14:imgLayer r:embed="rId3">
                    <a14:imgEffect>
                      <a14:backgroundRemoval t="0" b="100000" l="10000" r="900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40341" y="1757218"/>
            <a:ext cx="617128" cy="3550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Logotipo de Google hangouts, iconos de computadora de viñetas flecha,  balas, ángulo, triángulo, logo png | Klipartz">
            <a:extLst>
              <a:ext uri="{FF2B5EF4-FFF2-40B4-BE49-F238E27FC236}">
                <a16:creationId xmlns:a16="http://schemas.microsoft.com/office/drawing/2014/main" id="{03791286-CDCA-4666-9E30-1CA97A9C798E}"/>
              </a:ext>
            </a:extLst>
          </p:cNvPr>
          <p:cNvPicPr>
            <a:picLocks noChangeAspect="1" noChangeArrowheads="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backgroundRemoval t="0" b="100000" l="10000" r="900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40341" y="3087361"/>
            <a:ext cx="617128" cy="35502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Logotipo de Google hangouts, iconos de computadora de viñetas flecha,  balas, ángulo, triángulo, logo png | Klipartz">
            <a:extLst>
              <a:ext uri="{FF2B5EF4-FFF2-40B4-BE49-F238E27FC236}">
                <a16:creationId xmlns:a16="http://schemas.microsoft.com/office/drawing/2014/main" id="{D5A41D9B-9F2E-4C58-A538-9A0E230DE1F0}"/>
              </a:ext>
            </a:extLst>
          </p:cNvPr>
          <p:cNvPicPr>
            <a:picLocks noChangeAspect="1" noChangeArrowheads="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backgroundRemoval t="0" b="100000" l="10000" r="900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40341" y="2419761"/>
            <a:ext cx="617128" cy="35502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Logotipo de Google hangouts, iconos de computadora de viñetas flecha,  balas, ángulo, triángulo, logo png | Klipartz">
            <a:extLst>
              <a:ext uri="{FF2B5EF4-FFF2-40B4-BE49-F238E27FC236}">
                <a16:creationId xmlns:a16="http://schemas.microsoft.com/office/drawing/2014/main" id="{972CFBD1-60E2-4FA9-9DFE-3F6FD1A328F7}"/>
              </a:ext>
            </a:extLst>
          </p:cNvPr>
          <p:cNvPicPr>
            <a:picLocks noChangeAspect="1" noChangeArrowheads="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backgroundRemoval t="0" b="100000" l="10000" r="900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40341" y="4480325"/>
            <a:ext cx="617128" cy="35502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Logotipo de Google hangouts, iconos de computadora de viñetas flecha,  balas, ángulo, triángulo, logo png | Klipartz">
            <a:extLst>
              <a:ext uri="{FF2B5EF4-FFF2-40B4-BE49-F238E27FC236}">
                <a16:creationId xmlns:a16="http://schemas.microsoft.com/office/drawing/2014/main" id="{19B55294-6473-4602-8DFF-2AC92714DD16}"/>
              </a:ext>
            </a:extLst>
          </p:cNvPr>
          <p:cNvPicPr>
            <a:picLocks noChangeAspect="1" noChangeArrowheads="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backgroundRemoval t="0" b="100000" l="10000" r="900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40341" y="3783843"/>
            <a:ext cx="617128" cy="355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81486"/>
      </p:ext>
    </p:extLst>
  </p:cSld>
  <p:clrMapOvr>
    <a:masterClrMapping/>
  </p:clrMapOvr>
</p:sld>
</file>

<file path=ppt/theme/theme1.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21761</TotalTime>
  <Words>1892</Words>
  <Application>Microsoft Office PowerPoint</Application>
  <PresentationFormat>Presentación en pantalla (4:3)</PresentationFormat>
  <Paragraphs>435</Paragraphs>
  <Slides>52</Slides>
  <Notes>5</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52</vt:i4>
      </vt:variant>
    </vt:vector>
  </HeadingPairs>
  <TitlesOfParts>
    <vt:vector size="56" baseType="lpstr">
      <vt:lpstr>Arial</vt:lpstr>
      <vt:lpstr>Calibri</vt:lpstr>
      <vt:lpstr>Times New Roman</vt:lpstr>
      <vt:lpstr>Diseño predeterminado</vt:lpstr>
      <vt:lpstr>Presentación de PowerPoint</vt:lpstr>
      <vt:lpstr>Agenda</vt:lpstr>
      <vt:lpstr>Presentación de PowerPoint</vt:lpstr>
      <vt:lpstr>Introducción</vt:lpstr>
      <vt:lpstr>Introducción</vt:lpstr>
      <vt:lpstr>Introducción</vt:lpstr>
      <vt:lpstr>Objetivos</vt:lpstr>
      <vt:lpstr>Objetivos</vt:lpstr>
      <vt:lpstr>Presentación de PowerPoint</vt:lpstr>
      <vt:lpstr>Materiales</vt:lpstr>
      <vt:lpstr>Materiales</vt:lpstr>
      <vt:lpstr>Materiales</vt:lpstr>
      <vt:lpstr>Presentación de PowerPoint</vt:lpstr>
      <vt:lpstr>Diseño e Implementación</vt:lpstr>
      <vt:lpstr>Diseño e Implementación</vt:lpstr>
      <vt:lpstr>Diseño e Implementación</vt:lpstr>
      <vt:lpstr>Diseño e Implementación</vt:lpstr>
      <vt:lpstr>Diseño e Implementación</vt:lpstr>
      <vt:lpstr>Diseño e Implementación</vt:lpstr>
      <vt:lpstr>Diseño e Implementación</vt:lpstr>
      <vt:lpstr>Diseño e Implementación</vt:lpstr>
      <vt:lpstr>Diseño e Implementación</vt:lpstr>
      <vt:lpstr>Diseño e Implementación</vt:lpstr>
      <vt:lpstr>Diseño e Implementación</vt:lpstr>
      <vt:lpstr>Diseño e Implementación</vt:lpstr>
      <vt:lpstr>Diseño e Implementación</vt:lpstr>
      <vt:lpstr>Diseño e Implementación</vt:lpstr>
      <vt:lpstr>Diseño e Implementación</vt:lpstr>
      <vt:lpstr>Diseño e Implementación</vt:lpstr>
      <vt:lpstr>Diseño e Implementación</vt:lpstr>
      <vt:lpstr>Diseño e Implementación</vt:lpstr>
      <vt:lpstr>Diseño e Implementación</vt:lpstr>
      <vt:lpstr>Presentación de PowerPoint</vt:lpstr>
      <vt:lpstr>Resultados</vt:lpstr>
      <vt:lpstr>Resultados</vt:lpstr>
      <vt:lpstr>Resultados</vt:lpstr>
      <vt:lpstr>Resultados</vt:lpstr>
      <vt:lpstr>Resultados</vt:lpstr>
      <vt:lpstr>Resultados</vt:lpstr>
      <vt:lpstr>Resultados</vt:lpstr>
      <vt:lpstr>Resultados</vt:lpstr>
      <vt:lpstr>Resultados</vt:lpstr>
      <vt:lpstr>Resultados</vt:lpstr>
      <vt:lpstr>Resultados</vt:lpstr>
      <vt:lpstr>Resultados</vt:lpstr>
      <vt:lpstr>Presentación de PowerPoint</vt:lpstr>
      <vt:lpstr>Conclusiones</vt:lpstr>
      <vt:lpstr>Conclusiones</vt:lpstr>
      <vt:lpstr>Conclusiones</vt:lpstr>
      <vt:lpstr>Conclusiones</vt:lpstr>
      <vt:lpstr>Conclusiones</vt:lpstr>
      <vt:lpstr>Recomendaciones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 Xavier Chango</dc:creator>
  <cp:lastModifiedBy>Jenner Arias</cp:lastModifiedBy>
  <cp:revision>188</cp:revision>
  <dcterms:modified xsi:type="dcterms:W3CDTF">2023-02-09T15:53:17Z</dcterms:modified>
</cp:coreProperties>
</file>