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9" r:id="rId3"/>
    <p:sldId id="258" r:id="rId4"/>
    <p:sldId id="288" r:id="rId5"/>
    <p:sldId id="271" r:id="rId6"/>
    <p:sldId id="298" r:id="rId7"/>
    <p:sldId id="257" r:id="rId8"/>
    <p:sldId id="292" r:id="rId9"/>
    <p:sldId id="290" r:id="rId10"/>
    <p:sldId id="291" r:id="rId11"/>
    <p:sldId id="297" r:id="rId12"/>
    <p:sldId id="302" r:id="rId13"/>
    <p:sldId id="260" r:id="rId14"/>
    <p:sldId id="261" r:id="rId15"/>
    <p:sldId id="262" r:id="rId16"/>
    <p:sldId id="272" r:id="rId17"/>
    <p:sldId id="270" r:id="rId18"/>
    <p:sldId id="284" r:id="rId19"/>
    <p:sldId id="300" r:id="rId20"/>
    <p:sldId id="268"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0" autoAdjust="0"/>
  </p:normalViewPr>
  <p:slideViewPr>
    <p:cSldViewPr snapToGrid="0">
      <p:cViewPr varScale="1">
        <p:scale>
          <a:sx n="126" d="100"/>
          <a:sy n="126"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1C5EFD-F5EA-48B7-94D2-5A664D95E45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S"/>
        </a:p>
      </dgm:t>
    </dgm:pt>
    <dgm:pt modelId="{97A0D826-421B-4586-A1F2-CE8FE1D0D418}">
      <dgm:prSet phldrT="[Texto]"/>
      <dgm:spPr/>
      <dgm:t>
        <a:bodyPr/>
        <a:lstStyle/>
        <a:p>
          <a:r>
            <a:rPr lang="es-ES" dirty="0"/>
            <a:t>“VOLEMOS ALTO” 2002</a:t>
          </a:r>
        </a:p>
      </dgm:t>
    </dgm:pt>
    <dgm:pt modelId="{7BCE5DF2-B2A4-44A4-A9FF-02C8CC0C219B}" type="parTrans" cxnId="{7AC71983-7C0E-4367-8EFF-8742B8DB3F43}">
      <dgm:prSet/>
      <dgm:spPr/>
      <dgm:t>
        <a:bodyPr/>
        <a:lstStyle/>
        <a:p>
          <a:endParaRPr lang="es-ES"/>
        </a:p>
      </dgm:t>
    </dgm:pt>
    <dgm:pt modelId="{686B7D7D-AD7A-4FA6-9C51-4B8A653A6A11}" type="sibTrans" cxnId="{7AC71983-7C0E-4367-8EFF-8742B8DB3F43}">
      <dgm:prSet/>
      <dgm:spPr/>
      <dgm:t>
        <a:bodyPr/>
        <a:lstStyle/>
        <a:p>
          <a:endParaRPr lang="es-ES"/>
        </a:p>
      </dgm:t>
    </dgm:pt>
    <dgm:pt modelId="{B499F7D5-BF63-4830-99E9-CF46955DD23F}">
      <dgm:prSet phldrT="[Texto]"/>
      <dgm:spPr/>
      <dgm:t>
        <a:bodyPr/>
        <a:lstStyle/>
        <a:p>
          <a:r>
            <a:rPr lang="es-ES" dirty="0"/>
            <a:t>Currículo de educación 2016</a:t>
          </a:r>
        </a:p>
      </dgm:t>
    </dgm:pt>
    <dgm:pt modelId="{5E9E3452-C507-48F3-9685-23F19F3F425F}" type="parTrans" cxnId="{9127A335-4415-46A5-B182-CD517B1AA359}">
      <dgm:prSet/>
      <dgm:spPr/>
      <dgm:t>
        <a:bodyPr/>
        <a:lstStyle/>
        <a:p>
          <a:endParaRPr lang="es-ES"/>
        </a:p>
      </dgm:t>
    </dgm:pt>
    <dgm:pt modelId="{6E3CC6E1-E3C2-4EB7-876B-C8FB93645AC5}" type="sibTrans" cxnId="{9127A335-4415-46A5-B182-CD517B1AA359}">
      <dgm:prSet/>
      <dgm:spPr/>
      <dgm:t>
        <a:bodyPr/>
        <a:lstStyle/>
        <a:p>
          <a:endParaRPr lang="es-ES"/>
        </a:p>
      </dgm:t>
    </dgm:pt>
    <dgm:pt modelId="{C482585E-82E4-4A73-9706-8D9C9C3053F1}">
      <dgm:prSet/>
      <dgm:spPr/>
      <dgm:t>
        <a:bodyPr/>
        <a:lstStyle/>
        <a:p>
          <a:endParaRPr lang="es-ES" dirty="0"/>
        </a:p>
      </dgm:t>
    </dgm:pt>
    <dgm:pt modelId="{A35FEBB0-A6AA-4A0F-95BC-EFD98A0CB118}" type="parTrans" cxnId="{BEAF5132-6D72-4610-A36E-974E3E3DF52A}">
      <dgm:prSet/>
      <dgm:spPr/>
      <dgm:t>
        <a:bodyPr/>
        <a:lstStyle/>
        <a:p>
          <a:endParaRPr lang="es-ES"/>
        </a:p>
      </dgm:t>
    </dgm:pt>
    <dgm:pt modelId="{165048C8-EAAD-4E56-AFA2-CBE1FD57058D}" type="sibTrans" cxnId="{BEAF5132-6D72-4610-A36E-974E3E3DF52A}">
      <dgm:prSet/>
      <dgm:spPr/>
      <dgm:t>
        <a:bodyPr/>
        <a:lstStyle/>
        <a:p>
          <a:endParaRPr lang="es-ES"/>
        </a:p>
      </dgm:t>
    </dgm:pt>
    <dgm:pt modelId="{85D6CA51-F588-45B5-92D3-55E74EA65FFB}">
      <dgm:prSet/>
      <dgm:spPr/>
      <dgm:t>
        <a:bodyPr/>
        <a:lstStyle/>
        <a:p>
          <a:r>
            <a:rPr lang="es-ES" dirty="0"/>
            <a:t>Hasta el año 2002, no existía un referente curricular que apoyara a la educación inicial, solamente estaba enfocado en la educación básica y bachillerato. En el año 2002 y en vista que los docentes de educación inicial necesitaban una guía que oriente el proceso educativo dentro de las aula, y con la finalidad de brindar una enseñanza de calidad a los niños 0-5</a:t>
          </a:r>
        </a:p>
      </dgm:t>
    </dgm:pt>
    <dgm:pt modelId="{9F212836-B7B3-42A7-9443-81668E426DEF}" type="parTrans" cxnId="{62148323-AFB3-481A-936E-D37573EFE824}">
      <dgm:prSet/>
      <dgm:spPr/>
      <dgm:t>
        <a:bodyPr/>
        <a:lstStyle/>
        <a:p>
          <a:endParaRPr lang="es-ES"/>
        </a:p>
      </dgm:t>
    </dgm:pt>
    <dgm:pt modelId="{BA818A4A-B182-4751-A86D-A18760FF5B29}" type="sibTrans" cxnId="{62148323-AFB3-481A-936E-D37573EFE824}">
      <dgm:prSet/>
      <dgm:spPr/>
      <dgm:t>
        <a:bodyPr/>
        <a:lstStyle/>
        <a:p>
          <a:endParaRPr lang="es-ES"/>
        </a:p>
      </dgm:t>
    </dgm:pt>
    <dgm:pt modelId="{2CBCCD0D-83BD-4995-B560-1E2A8DDDB5EB}">
      <dgm:prSet/>
      <dgm:spPr/>
      <dgm:t>
        <a:bodyPr/>
        <a:lstStyle/>
        <a:p>
          <a:r>
            <a:rPr lang="es-ES"/>
            <a:t>Currículo de educación Inicial 2014</a:t>
          </a:r>
        </a:p>
      </dgm:t>
    </dgm:pt>
    <dgm:pt modelId="{F6B2D719-0C5E-49D6-AEC4-DB8123FAB913}" type="parTrans" cxnId="{B744A78D-33E2-4E35-BC8C-E2B39E4DEFB2}">
      <dgm:prSet/>
      <dgm:spPr/>
      <dgm:t>
        <a:bodyPr/>
        <a:lstStyle/>
        <a:p>
          <a:endParaRPr lang="es-ES"/>
        </a:p>
      </dgm:t>
    </dgm:pt>
    <dgm:pt modelId="{BB1F8659-1F9B-4BD4-8A84-0560F44311AB}" type="sibTrans" cxnId="{B744A78D-33E2-4E35-BC8C-E2B39E4DEFB2}">
      <dgm:prSet/>
      <dgm:spPr/>
      <dgm:t>
        <a:bodyPr/>
        <a:lstStyle/>
        <a:p>
          <a:endParaRPr lang="es-ES"/>
        </a:p>
      </dgm:t>
    </dgm:pt>
    <dgm:pt modelId="{F08F74E6-474D-4E14-B666-C07893685C0F}">
      <dgm:prSet/>
      <dgm:spPr/>
      <dgm:t>
        <a:bodyPr/>
        <a:lstStyle/>
        <a:p>
          <a:r>
            <a:rPr lang="es-ES" dirty="0"/>
            <a:t>Luego de que el referente volemos alto hiciera su cambios para convertirse en el currículo </a:t>
          </a:r>
          <a:r>
            <a:rPr lang="es-ES" dirty="0" smtClean="0"/>
            <a:t>2014, se </a:t>
          </a:r>
          <a:r>
            <a:rPr lang="es-ES" dirty="0"/>
            <a:t>evidencia que esta mas estructurado y se identifica por una mejor metodología y comprensión del mismo.</a:t>
          </a:r>
        </a:p>
      </dgm:t>
    </dgm:pt>
    <dgm:pt modelId="{A2437E5E-EE7F-4538-B453-CF106EA072AC}" type="parTrans" cxnId="{F92ECC2E-56B9-458C-898D-5139D60C2181}">
      <dgm:prSet/>
      <dgm:spPr/>
      <dgm:t>
        <a:bodyPr/>
        <a:lstStyle/>
        <a:p>
          <a:endParaRPr lang="es-ES"/>
        </a:p>
      </dgm:t>
    </dgm:pt>
    <dgm:pt modelId="{A3009FD8-2D2A-4D51-9B18-0E30A5365D4E}" type="sibTrans" cxnId="{F92ECC2E-56B9-458C-898D-5139D60C2181}">
      <dgm:prSet/>
      <dgm:spPr/>
      <dgm:t>
        <a:bodyPr/>
        <a:lstStyle/>
        <a:p>
          <a:endParaRPr lang="es-ES"/>
        </a:p>
      </dgm:t>
    </dgm:pt>
    <dgm:pt modelId="{6AC0F896-55DB-461E-807E-25A3511B0EC4}">
      <dgm:prSet/>
      <dgm:spPr/>
      <dgm:t>
        <a:bodyPr/>
        <a:lstStyle/>
        <a:p>
          <a:r>
            <a:rPr lang="es-ES"/>
            <a:t>Este reajuste, fue realizado a través de un análisis de la propuesta curricular del año 2010, cual está caracterizado por: la organización en áreas, niveles y subniveles de educación, con sus contenidos básico, de acuerdo a las necesidades de la sociedad, área escolar, flexibilidad y apertura a las instituciones educativas y a los docentes en la planificación de la asignaturas designadas </a:t>
          </a:r>
        </a:p>
      </dgm:t>
    </dgm:pt>
    <dgm:pt modelId="{FD4160E4-DA12-49A1-B08B-DAA17C57EFD2}" type="parTrans" cxnId="{C1B65A2E-9B26-4B62-A7EE-88EB0E55483A}">
      <dgm:prSet/>
      <dgm:spPr/>
      <dgm:t>
        <a:bodyPr/>
        <a:lstStyle/>
        <a:p>
          <a:endParaRPr lang="es-ES"/>
        </a:p>
      </dgm:t>
    </dgm:pt>
    <dgm:pt modelId="{87973BDC-E8E3-41E5-BF89-58DBC8115C87}" type="sibTrans" cxnId="{C1B65A2E-9B26-4B62-A7EE-88EB0E55483A}">
      <dgm:prSet/>
      <dgm:spPr/>
      <dgm:t>
        <a:bodyPr/>
        <a:lstStyle/>
        <a:p>
          <a:endParaRPr lang="es-ES"/>
        </a:p>
      </dgm:t>
    </dgm:pt>
    <dgm:pt modelId="{4A282A80-1E85-4AB4-AFC6-C4F87B7A9B4F}" type="pres">
      <dgm:prSet presAssocID="{231C5EFD-F5EA-48B7-94D2-5A664D95E457}" presName="linearFlow" presStyleCnt="0">
        <dgm:presLayoutVars>
          <dgm:dir/>
          <dgm:animLvl val="lvl"/>
          <dgm:resizeHandles val="exact"/>
        </dgm:presLayoutVars>
      </dgm:prSet>
      <dgm:spPr/>
      <dgm:t>
        <a:bodyPr/>
        <a:lstStyle/>
        <a:p>
          <a:endParaRPr lang="es-ES"/>
        </a:p>
      </dgm:t>
    </dgm:pt>
    <dgm:pt modelId="{99A52839-439C-4E52-823B-78E371839A38}" type="pres">
      <dgm:prSet presAssocID="{97A0D826-421B-4586-A1F2-CE8FE1D0D418}" presName="composite" presStyleCnt="0"/>
      <dgm:spPr/>
    </dgm:pt>
    <dgm:pt modelId="{B49566A3-A75A-4407-A697-14EAFB23DD91}" type="pres">
      <dgm:prSet presAssocID="{97A0D826-421B-4586-A1F2-CE8FE1D0D418}" presName="parentText" presStyleLbl="alignNode1" presStyleIdx="0" presStyleCnt="3">
        <dgm:presLayoutVars>
          <dgm:chMax val="1"/>
          <dgm:bulletEnabled val="1"/>
        </dgm:presLayoutVars>
      </dgm:prSet>
      <dgm:spPr/>
      <dgm:t>
        <a:bodyPr/>
        <a:lstStyle/>
        <a:p>
          <a:endParaRPr lang="es-ES"/>
        </a:p>
      </dgm:t>
    </dgm:pt>
    <dgm:pt modelId="{9C42570F-F0A4-475F-A20B-AA6AB115A162}" type="pres">
      <dgm:prSet presAssocID="{97A0D826-421B-4586-A1F2-CE8FE1D0D418}" presName="descendantText" presStyleLbl="alignAcc1" presStyleIdx="0" presStyleCnt="3">
        <dgm:presLayoutVars>
          <dgm:bulletEnabled val="1"/>
        </dgm:presLayoutVars>
      </dgm:prSet>
      <dgm:spPr/>
      <dgm:t>
        <a:bodyPr/>
        <a:lstStyle/>
        <a:p>
          <a:endParaRPr lang="es-ES"/>
        </a:p>
      </dgm:t>
    </dgm:pt>
    <dgm:pt modelId="{62CB1583-412B-4EBA-8FDF-7EE30B0E4B2A}" type="pres">
      <dgm:prSet presAssocID="{686B7D7D-AD7A-4FA6-9C51-4B8A653A6A11}" presName="sp" presStyleCnt="0"/>
      <dgm:spPr/>
    </dgm:pt>
    <dgm:pt modelId="{FFBB4143-380D-4032-B06E-997744BEA9E7}" type="pres">
      <dgm:prSet presAssocID="{2CBCCD0D-83BD-4995-B560-1E2A8DDDB5EB}" presName="composite" presStyleCnt="0"/>
      <dgm:spPr/>
    </dgm:pt>
    <dgm:pt modelId="{8CCFC02A-9A57-4C4D-AC9A-74CDEB684570}" type="pres">
      <dgm:prSet presAssocID="{2CBCCD0D-83BD-4995-B560-1E2A8DDDB5EB}" presName="parentText" presStyleLbl="alignNode1" presStyleIdx="1" presStyleCnt="3">
        <dgm:presLayoutVars>
          <dgm:chMax val="1"/>
          <dgm:bulletEnabled val="1"/>
        </dgm:presLayoutVars>
      </dgm:prSet>
      <dgm:spPr/>
      <dgm:t>
        <a:bodyPr/>
        <a:lstStyle/>
        <a:p>
          <a:endParaRPr lang="es-ES"/>
        </a:p>
      </dgm:t>
    </dgm:pt>
    <dgm:pt modelId="{E3EC3AFE-FA08-4DC0-8483-03DCC4FC2363}" type="pres">
      <dgm:prSet presAssocID="{2CBCCD0D-83BD-4995-B560-1E2A8DDDB5EB}" presName="descendantText" presStyleLbl="alignAcc1" presStyleIdx="1" presStyleCnt="3">
        <dgm:presLayoutVars>
          <dgm:bulletEnabled val="1"/>
        </dgm:presLayoutVars>
      </dgm:prSet>
      <dgm:spPr/>
      <dgm:t>
        <a:bodyPr/>
        <a:lstStyle/>
        <a:p>
          <a:endParaRPr lang="es-ES"/>
        </a:p>
      </dgm:t>
    </dgm:pt>
    <dgm:pt modelId="{E1E97EA4-9849-40C4-967F-9D41A7468FD8}" type="pres">
      <dgm:prSet presAssocID="{BB1F8659-1F9B-4BD4-8A84-0560F44311AB}" presName="sp" presStyleCnt="0"/>
      <dgm:spPr/>
    </dgm:pt>
    <dgm:pt modelId="{42223D31-1C0D-4B35-882B-A68C2B5F8490}" type="pres">
      <dgm:prSet presAssocID="{B499F7D5-BF63-4830-99E9-CF46955DD23F}" presName="composite" presStyleCnt="0"/>
      <dgm:spPr/>
    </dgm:pt>
    <dgm:pt modelId="{EA61BC04-D105-417B-A003-3EDF6C9A4C5A}" type="pres">
      <dgm:prSet presAssocID="{B499F7D5-BF63-4830-99E9-CF46955DD23F}" presName="parentText" presStyleLbl="alignNode1" presStyleIdx="2" presStyleCnt="3">
        <dgm:presLayoutVars>
          <dgm:chMax val="1"/>
          <dgm:bulletEnabled val="1"/>
        </dgm:presLayoutVars>
      </dgm:prSet>
      <dgm:spPr/>
      <dgm:t>
        <a:bodyPr/>
        <a:lstStyle/>
        <a:p>
          <a:endParaRPr lang="es-ES"/>
        </a:p>
      </dgm:t>
    </dgm:pt>
    <dgm:pt modelId="{F71022DA-5EDA-4140-A637-5AA3DE5D7CE9}" type="pres">
      <dgm:prSet presAssocID="{B499F7D5-BF63-4830-99E9-CF46955DD23F}" presName="descendantText" presStyleLbl="alignAcc1" presStyleIdx="2" presStyleCnt="3">
        <dgm:presLayoutVars>
          <dgm:bulletEnabled val="1"/>
        </dgm:presLayoutVars>
      </dgm:prSet>
      <dgm:spPr/>
      <dgm:t>
        <a:bodyPr/>
        <a:lstStyle/>
        <a:p>
          <a:endParaRPr lang="es-ES"/>
        </a:p>
      </dgm:t>
    </dgm:pt>
  </dgm:ptLst>
  <dgm:cxnLst>
    <dgm:cxn modelId="{A95F6B44-465D-41B0-82C3-27F72C564E5E}" type="presOf" srcId="{2CBCCD0D-83BD-4995-B560-1E2A8DDDB5EB}" destId="{8CCFC02A-9A57-4C4D-AC9A-74CDEB684570}" srcOrd="0" destOrd="0" presId="urn:microsoft.com/office/officeart/2005/8/layout/chevron2"/>
    <dgm:cxn modelId="{E5661025-9A8B-420A-AD9A-05A1D255376E}" type="presOf" srcId="{231C5EFD-F5EA-48B7-94D2-5A664D95E457}" destId="{4A282A80-1E85-4AB4-AFC6-C4F87B7A9B4F}" srcOrd="0" destOrd="0" presId="urn:microsoft.com/office/officeart/2005/8/layout/chevron2"/>
    <dgm:cxn modelId="{39C75A41-083E-4DA8-826B-9D1FF38DA489}" type="presOf" srcId="{97A0D826-421B-4586-A1F2-CE8FE1D0D418}" destId="{B49566A3-A75A-4407-A697-14EAFB23DD91}" srcOrd="0" destOrd="0" presId="urn:microsoft.com/office/officeart/2005/8/layout/chevron2"/>
    <dgm:cxn modelId="{9127A335-4415-46A5-B182-CD517B1AA359}" srcId="{231C5EFD-F5EA-48B7-94D2-5A664D95E457}" destId="{B499F7D5-BF63-4830-99E9-CF46955DD23F}" srcOrd="2" destOrd="0" parTransId="{5E9E3452-C507-48F3-9685-23F19F3F425F}" sibTransId="{6E3CC6E1-E3C2-4EB7-876B-C8FB93645AC5}"/>
    <dgm:cxn modelId="{BEAF5132-6D72-4610-A36E-974E3E3DF52A}" srcId="{97A0D826-421B-4586-A1F2-CE8FE1D0D418}" destId="{C482585E-82E4-4A73-9706-8D9C9C3053F1}" srcOrd="0" destOrd="0" parTransId="{A35FEBB0-A6AA-4A0F-95BC-EFD98A0CB118}" sibTransId="{165048C8-EAAD-4E56-AFA2-CBE1FD57058D}"/>
    <dgm:cxn modelId="{7181B0EF-3CB7-4EFC-9D84-993898D3272C}" type="presOf" srcId="{6AC0F896-55DB-461E-807E-25A3511B0EC4}" destId="{F71022DA-5EDA-4140-A637-5AA3DE5D7CE9}" srcOrd="0" destOrd="0" presId="urn:microsoft.com/office/officeart/2005/8/layout/chevron2"/>
    <dgm:cxn modelId="{62148323-AFB3-481A-936E-D37573EFE824}" srcId="{97A0D826-421B-4586-A1F2-CE8FE1D0D418}" destId="{85D6CA51-F588-45B5-92D3-55E74EA65FFB}" srcOrd="1" destOrd="0" parTransId="{9F212836-B7B3-42A7-9443-81668E426DEF}" sibTransId="{BA818A4A-B182-4751-A86D-A18760FF5B29}"/>
    <dgm:cxn modelId="{23CFA769-FA7F-4EF4-85D6-DA2C1124EB4A}" type="presOf" srcId="{F08F74E6-474D-4E14-B666-C07893685C0F}" destId="{E3EC3AFE-FA08-4DC0-8483-03DCC4FC2363}" srcOrd="0" destOrd="0" presId="urn:microsoft.com/office/officeart/2005/8/layout/chevron2"/>
    <dgm:cxn modelId="{DCC0EAEC-A41B-4D6F-A645-DC9DCB05E810}" type="presOf" srcId="{C482585E-82E4-4A73-9706-8D9C9C3053F1}" destId="{9C42570F-F0A4-475F-A20B-AA6AB115A162}" srcOrd="0" destOrd="0" presId="urn:microsoft.com/office/officeart/2005/8/layout/chevron2"/>
    <dgm:cxn modelId="{F92ECC2E-56B9-458C-898D-5139D60C2181}" srcId="{2CBCCD0D-83BD-4995-B560-1E2A8DDDB5EB}" destId="{F08F74E6-474D-4E14-B666-C07893685C0F}" srcOrd="0" destOrd="0" parTransId="{A2437E5E-EE7F-4538-B453-CF106EA072AC}" sibTransId="{A3009FD8-2D2A-4D51-9B18-0E30A5365D4E}"/>
    <dgm:cxn modelId="{7AC71983-7C0E-4367-8EFF-8742B8DB3F43}" srcId="{231C5EFD-F5EA-48B7-94D2-5A664D95E457}" destId="{97A0D826-421B-4586-A1F2-CE8FE1D0D418}" srcOrd="0" destOrd="0" parTransId="{7BCE5DF2-B2A4-44A4-A9FF-02C8CC0C219B}" sibTransId="{686B7D7D-AD7A-4FA6-9C51-4B8A653A6A11}"/>
    <dgm:cxn modelId="{B744A78D-33E2-4E35-BC8C-E2B39E4DEFB2}" srcId="{231C5EFD-F5EA-48B7-94D2-5A664D95E457}" destId="{2CBCCD0D-83BD-4995-B560-1E2A8DDDB5EB}" srcOrd="1" destOrd="0" parTransId="{F6B2D719-0C5E-49D6-AEC4-DB8123FAB913}" sibTransId="{BB1F8659-1F9B-4BD4-8A84-0560F44311AB}"/>
    <dgm:cxn modelId="{C1B65A2E-9B26-4B62-A7EE-88EB0E55483A}" srcId="{B499F7D5-BF63-4830-99E9-CF46955DD23F}" destId="{6AC0F896-55DB-461E-807E-25A3511B0EC4}" srcOrd="0" destOrd="0" parTransId="{FD4160E4-DA12-49A1-B08B-DAA17C57EFD2}" sibTransId="{87973BDC-E8E3-41E5-BF89-58DBC8115C87}"/>
    <dgm:cxn modelId="{584A5EA2-1B7A-4D48-A0D8-5D612D5FEBD0}" type="presOf" srcId="{B499F7D5-BF63-4830-99E9-CF46955DD23F}" destId="{EA61BC04-D105-417B-A003-3EDF6C9A4C5A}" srcOrd="0" destOrd="0" presId="urn:microsoft.com/office/officeart/2005/8/layout/chevron2"/>
    <dgm:cxn modelId="{35DAF1CB-17BC-49A7-9CB6-5D0160E123BF}" type="presOf" srcId="{85D6CA51-F588-45B5-92D3-55E74EA65FFB}" destId="{9C42570F-F0A4-475F-A20B-AA6AB115A162}" srcOrd="0" destOrd="1" presId="urn:microsoft.com/office/officeart/2005/8/layout/chevron2"/>
    <dgm:cxn modelId="{6B74B300-5A97-4C6D-A37C-E3CEF83E49CE}" type="presParOf" srcId="{4A282A80-1E85-4AB4-AFC6-C4F87B7A9B4F}" destId="{99A52839-439C-4E52-823B-78E371839A38}" srcOrd="0" destOrd="0" presId="urn:microsoft.com/office/officeart/2005/8/layout/chevron2"/>
    <dgm:cxn modelId="{2CD471AD-1D5C-4E5B-9227-E63952A72E92}" type="presParOf" srcId="{99A52839-439C-4E52-823B-78E371839A38}" destId="{B49566A3-A75A-4407-A697-14EAFB23DD91}" srcOrd="0" destOrd="0" presId="urn:microsoft.com/office/officeart/2005/8/layout/chevron2"/>
    <dgm:cxn modelId="{AE94617D-0D39-46DA-8243-7D7DB87608FC}" type="presParOf" srcId="{99A52839-439C-4E52-823B-78E371839A38}" destId="{9C42570F-F0A4-475F-A20B-AA6AB115A162}" srcOrd="1" destOrd="0" presId="urn:microsoft.com/office/officeart/2005/8/layout/chevron2"/>
    <dgm:cxn modelId="{3155ADDB-CF94-4C13-A55F-30094565B585}" type="presParOf" srcId="{4A282A80-1E85-4AB4-AFC6-C4F87B7A9B4F}" destId="{62CB1583-412B-4EBA-8FDF-7EE30B0E4B2A}" srcOrd="1" destOrd="0" presId="urn:microsoft.com/office/officeart/2005/8/layout/chevron2"/>
    <dgm:cxn modelId="{B4FB3D12-FE78-4878-B75A-F851A0B2B55C}" type="presParOf" srcId="{4A282A80-1E85-4AB4-AFC6-C4F87B7A9B4F}" destId="{FFBB4143-380D-4032-B06E-997744BEA9E7}" srcOrd="2" destOrd="0" presId="urn:microsoft.com/office/officeart/2005/8/layout/chevron2"/>
    <dgm:cxn modelId="{751E951E-D435-4F7D-AEF3-D489EE36DA06}" type="presParOf" srcId="{FFBB4143-380D-4032-B06E-997744BEA9E7}" destId="{8CCFC02A-9A57-4C4D-AC9A-74CDEB684570}" srcOrd="0" destOrd="0" presId="urn:microsoft.com/office/officeart/2005/8/layout/chevron2"/>
    <dgm:cxn modelId="{892C16BD-F24B-4677-AA82-0B84BE33B2E8}" type="presParOf" srcId="{FFBB4143-380D-4032-B06E-997744BEA9E7}" destId="{E3EC3AFE-FA08-4DC0-8483-03DCC4FC2363}" srcOrd="1" destOrd="0" presId="urn:microsoft.com/office/officeart/2005/8/layout/chevron2"/>
    <dgm:cxn modelId="{7EF228BD-FC1C-479E-8064-7BFB79FFC59A}" type="presParOf" srcId="{4A282A80-1E85-4AB4-AFC6-C4F87B7A9B4F}" destId="{E1E97EA4-9849-40C4-967F-9D41A7468FD8}" srcOrd="3" destOrd="0" presId="urn:microsoft.com/office/officeart/2005/8/layout/chevron2"/>
    <dgm:cxn modelId="{D7519A9D-ACB5-4E00-B7E2-373E19E0D7EF}" type="presParOf" srcId="{4A282A80-1E85-4AB4-AFC6-C4F87B7A9B4F}" destId="{42223D31-1C0D-4B35-882B-A68C2B5F8490}" srcOrd="4" destOrd="0" presId="urn:microsoft.com/office/officeart/2005/8/layout/chevron2"/>
    <dgm:cxn modelId="{B7949113-1B59-4EAC-B368-E6345B7DC30D}" type="presParOf" srcId="{42223D31-1C0D-4B35-882B-A68C2B5F8490}" destId="{EA61BC04-D105-417B-A003-3EDF6C9A4C5A}" srcOrd="0" destOrd="0" presId="urn:microsoft.com/office/officeart/2005/8/layout/chevron2"/>
    <dgm:cxn modelId="{939BFEBF-F34C-4EF9-9D19-FF0F82F0C39F}" type="presParOf" srcId="{42223D31-1C0D-4B35-882B-A68C2B5F8490}" destId="{F71022DA-5EDA-4140-A637-5AA3DE5D7C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C5EFD-F5EA-48B7-94D2-5A664D95E45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S"/>
        </a:p>
      </dgm:t>
    </dgm:pt>
    <dgm:pt modelId="{97A0D826-421B-4586-A1F2-CE8FE1D0D418}">
      <dgm:prSet phldrT="[Texto]" custT="1"/>
      <dgm:spPr/>
      <dgm:t>
        <a:bodyPr/>
        <a:lstStyle/>
        <a:p>
          <a:r>
            <a:rPr lang="es-ES" sz="1800" dirty="0"/>
            <a:t>1919</a:t>
          </a:r>
        </a:p>
      </dgm:t>
    </dgm:pt>
    <dgm:pt modelId="{7BCE5DF2-B2A4-44A4-A9FF-02C8CC0C219B}" type="parTrans" cxnId="{7AC71983-7C0E-4367-8EFF-8742B8DB3F43}">
      <dgm:prSet/>
      <dgm:spPr/>
      <dgm:t>
        <a:bodyPr/>
        <a:lstStyle/>
        <a:p>
          <a:endParaRPr lang="es-ES"/>
        </a:p>
      </dgm:t>
    </dgm:pt>
    <dgm:pt modelId="{686B7D7D-AD7A-4FA6-9C51-4B8A653A6A11}" type="sibTrans" cxnId="{7AC71983-7C0E-4367-8EFF-8742B8DB3F43}">
      <dgm:prSet/>
      <dgm:spPr/>
      <dgm:t>
        <a:bodyPr/>
        <a:lstStyle/>
        <a:p>
          <a:endParaRPr lang="es-ES"/>
        </a:p>
      </dgm:t>
    </dgm:pt>
    <dgm:pt modelId="{B499F7D5-BF63-4830-99E9-CF46955DD23F}">
      <dgm:prSet phldrT="[Texto]"/>
      <dgm:spPr/>
      <dgm:t>
        <a:bodyPr/>
        <a:lstStyle/>
        <a:p>
          <a:r>
            <a:rPr lang="es-ES" dirty="0"/>
            <a:t>1987 </a:t>
          </a:r>
        </a:p>
      </dgm:t>
    </dgm:pt>
    <dgm:pt modelId="{5E9E3452-C507-48F3-9685-23F19F3F425F}" type="parTrans" cxnId="{9127A335-4415-46A5-B182-CD517B1AA359}">
      <dgm:prSet/>
      <dgm:spPr/>
      <dgm:t>
        <a:bodyPr/>
        <a:lstStyle/>
        <a:p>
          <a:endParaRPr lang="es-ES"/>
        </a:p>
      </dgm:t>
    </dgm:pt>
    <dgm:pt modelId="{6E3CC6E1-E3C2-4EB7-876B-C8FB93645AC5}" type="sibTrans" cxnId="{9127A335-4415-46A5-B182-CD517B1AA359}">
      <dgm:prSet/>
      <dgm:spPr/>
      <dgm:t>
        <a:bodyPr/>
        <a:lstStyle/>
        <a:p>
          <a:endParaRPr lang="es-ES"/>
        </a:p>
      </dgm:t>
    </dgm:pt>
    <dgm:pt modelId="{C482585E-82E4-4A73-9706-8D9C9C3053F1}">
      <dgm:prSet/>
      <dgm:spPr/>
      <dgm:t>
        <a:bodyPr/>
        <a:lstStyle/>
        <a:p>
          <a:endParaRPr lang="es-ES" dirty="0"/>
        </a:p>
      </dgm:t>
    </dgm:pt>
    <dgm:pt modelId="{A35FEBB0-A6AA-4A0F-95BC-EFD98A0CB118}" type="parTrans" cxnId="{BEAF5132-6D72-4610-A36E-974E3E3DF52A}">
      <dgm:prSet/>
      <dgm:spPr/>
      <dgm:t>
        <a:bodyPr/>
        <a:lstStyle/>
        <a:p>
          <a:endParaRPr lang="es-ES"/>
        </a:p>
      </dgm:t>
    </dgm:pt>
    <dgm:pt modelId="{165048C8-EAAD-4E56-AFA2-CBE1FD57058D}" type="sibTrans" cxnId="{BEAF5132-6D72-4610-A36E-974E3E3DF52A}">
      <dgm:prSet/>
      <dgm:spPr/>
      <dgm:t>
        <a:bodyPr/>
        <a:lstStyle/>
        <a:p>
          <a:endParaRPr lang="es-ES"/>
        </a:p>
      </dgm:t>
    </dgm:pt>
    <dgm:pt modelId="{85D6CA51-F588-45B5-92D3-55E74EA65FFB}">
      <dgm:prSet/>
      <dgm:spPr/>
      <dgm:t>
        <a:bodyPr/>
        <a:lstStyle/>
        <a:p>
          <a:r>
            <a:rPr lang="es-ES" dirty="0"/>
            <a:t>Plan de estudio con el nombre de Undervisning Plan</a:t>
          </a:r>
        </a:p>
      </dgm:t>
    </dgm:pt>
    <dgm:pt modelId="{9F212836-B7B3-42A7-9443-81668E426DEF}" type="parTrans" cxnId="{62148323-AFB3-481A-936E-D37573EFE824}">
      <dgm:prSet/>
      <dgm:spPr/>
      <dgm:t>
        <a:bodyPr/>
        <a:lstStyle/>
        <a:p>
          <a:endParaRPr lang="es-ES"/>
        </a:p>
      </dgm:t>
    </dgm:pt>
    <dgm:pt modelId="{BA818A4A-B182-4751-A86D-A18760FF5B29}" type="sibTrans" cxnId="{62148323-AFB3-481A-936E-D37573EFE824}">
      <dgm:prSet/>
      <dgm:spPr/>
      <dgm:t>
        <a:bodyPr/>
        <a:lstStyle/>
        <a:p>
          <a:endParaRPr lang="es-ES"/>
        </a:p>
      </dgm:t>
    </dgm:pt>
    <dgm:pt modelId="{2CBCCD0D-83BD-4995-B560-1E2A8DDDB5EB}">
      <dgm:prSet/>
      <dgm:spPr/>
      <dgm:t>
        <a:bodyPr/>
        <a:lstStyle/>
        <a:p>
          <a:r>
            <a:rPr lang="es-ES" dirty="0"/>
            <a:t>1969 </a:t>
          </a:r>
        </a:p>
      </dgm:t>
    </dgm:pt>
    <dgm:pt modelId="{F6B2D719-0C5E-49D6-AEC4-DB8123FAB913}" type="parTrans" cxnId="{B744A78D-33E2-4E35-BC8C-E2B39E4DEFB2}">
      <dgm:prSet/>
      <dgm:spPr/>
      <dgm:t>
        <a:bodyPr/>
        <a:lstStyle/>
        <a:p>
          <a:endParaRPr lang="es-ES"/>
        </a:p>
      </dgm:t>
    </dgm:pt>
    <dgm:pt modelId="{BB1F8659-1F9B-4BD4-8A84-0560F44311AB}" type="sibTrans" cxnId="{B744A78D-33E2-4E35-BC8C-E2B39E4DEFB2}">
      <dgm:prSet/>
      <dgm:spPr/>
      <dgm:t>
        <a:bodyPr/>
        <a:lstStyle/>
        <a:p>
          <a:endParaRPr lang="es-ES"/>
        </a:p>
      </dgm:t>
    </dgm:pt>
    <dgm:pt modelId="{F08F74E6-474D-4E14-B666-C07893685C0F}">
      <dgm:prSet/>
      <dgm:spPr/>
      <dgm:t>
        <a:bodyPr/>
        <a:lstStyle/>
        <a:p>
          <a:r>
            <a:rPr lang="es-ES" dirty="0"/>
            <a:t>Plan de estudio para la primaria y secundaria con el nombre </a:t>
          </a:r>
          <a:r>
            <a:rPr lang="es-ES" dirty="0" err="1"/>
            <a:t>Grundskolarna</a:t>
          </a:r>
          <a:endParaRPr lang="es-ES" dirty="0"/>
        </a:p>
      </dgm:t>
    </dgm:pt>
    <dgm:pt modelId="{A2437E5E-EE7F-4538-B453-CF106EA072AC}" type="parTrans" cxnId="{F92ECC2E-56B9-458C-898D-5139D60C2181}">
      <dgm:prSet/>
      <dgm:spPr/>
      <dgm:t>
        <a:bodyPr/>
        <a:lstStyle/>
        <a:p>
          <a:endParaRPr lang="es-ES"/>
        </a:p>
      </dgm:t>
    </dgm:pt>
    <dgm:pt modelId="{A3009FD8-2D2A-4D51-9B18-0E30A5365D4E}" type="sibTrans" cxnId="{F92ECC2E-56B9-458C-898D-5139D60C2181}">
      <dgm:prSet/>
      <dgm:spPr/>
      <dgm:t>
        <a:bodyPr/>
        <a:lstStyle/>
        <a:p>
          <a:endParaRPr lang="es-ES"/>
        </a:p>
      </dgm:t>
    </dgm:pt>
    <dgm:pt modelId="{6AC0F896-55DB-461E-807E-25A3511B0EC4}">
      <dgm:prSet/>
      <dgm:spPr/>
      <dgm:t>
        <a:bodyPr/>
        <a:lstStyle/>
        <a:p>
          <a:r>
            <a:rPr lang="es-ES" dirty="0"/>
            <a:t>El primer currículo para educación inicial. </a:t>
          </a:r>
        </a:p>
      </dgm:t>
    </dgm:pt>
    <dgm:pt modelId="{FD4160E4-DA12-49A1-B08B-DAA17C57EFD2}" type="parTrans" cxnId="{C1B65A2E-9B26-4B62-A7EE-88EB0E55483A}">
      <dgm:prSet/>
      <dgm:spPr/>
      <dgm:t>
        <a:bodyPr/>
        <a:lstStyle/>
        <a:p>
          <a:endParaRPr lang="en-US"/>
        </a:p>
      </dgm:t>
    </dgm:pt>
    <dgm:pt modelId="{87973BDC-E8E3-41E5-BF89-58DBC8115C87}" type="sibTrans" cxnId="{C1B65A2E-9B26-4B62-A7EE-88EB0E55483A}">
      <dgm:prSet/>
      <dgm:spPr/>
      <dgm:t>
        <a:bodyPr/>
        <a:lstStyle/>
        <a:p>
          <a:endParaRPr lang="en-US"/>
        </a:p>
      </dgm:t>
    </dgm:pt>
    <dgm:pt modelId="{1F291538-87A8-4102-9E60-5306C59B1652}">
      <dgm:prSet/>
      <dgm:spPr/>
      <dgm:t>
        <a:bodyPr/>
        <a:lstStyle/>
        <a:p>
          <a:r>
            <a:rPr lang="es-ES" dirty="0"/>
            <a:t>2011 </a:t>
          </a:r>
          <a:endParaRPr lang="en-US" dirty="0"/>
        </a:p>
      </dgm:t>
    </dgm:pt>
    <dgm:pt modelId="{47B44127-7F13-427D-BE0D-6B475608CDD8}" type="parTrans" cxnId="{B4346141-DDE9-4BB2-97CA-0C3132DDD86B}">
      <dgm:prSet/>
      <dgm:spPr/>
      <dgm:t>
        <a:bodyPr/>
        <a:lstStyle/>
        <a:p>
          <a:endParaRPr lang="en-US"/>
        </a:p>
      </dgm:t>
    </dgm:pt>
    <dgm:pt modelId="{01957CA8-7268-4897-BF95-A9AFDB177D65}" type="sibTrans" cxnId="{B4346141-DDE9-4BB2-97CA-0C3132DDD86B}">
      <dgm:prSet/>
      <dgm:spPr/>
      <dgm:t>
        <a:bodyPr/>
        <a:lstStyle/>
        <a:p>
          <a:endParaRPr lang="en-US"/>
        </a:p>
      </dgm:t>
    </dgm:pt>
    <dgm:pt modelId="{B0E34781-9187-4F32-AD74-9689E01ACFC0}">
      <dgm:prSet/>
      <dgm:spPr/>
      <dgm:t>
        <a:bodyPr/>
        <a:lstStyle/>
        <a:p>
          <a:r>
            <a:rPr lang="es-ES" dirty="0"/>
            <a:t>Énfasis en  la importancia de </a:t>
          </a:r>
          <a:r>
            <a:rPr lang="es-ES" b="1" dirty="0"/>
            <a:t>NO</a:t>
          </a:r>
          <a:r>
            <a:rPr lang="es-ES" dirty="0"/>
            <a:t> evaluar el cumplimento de metas de los niños sino el esfuerzo y  la actividad</a:t>
          </a:r>
          <a:endParaRPr lang="en-US" dirty="0"/>
        </a:p>
      </dgm:t>
    </dgm:pt>
    <dgm:pt modelId="{BD880880-FA31-4C68-9EC1-9CF16D0104A8}" type="parTrans" cxnId="{EDA76490-9CE2-456C-902A-04B3B11B1451}">
      <dgm:prSet/>
      <dgm:spPr/>
      <dgm:t>
        <a:bodyPr/>
        <a:lstStyle/>
        <a:p>
          <a:endParaRPr lang="en-US"/>
        </a:p>
      </dgm:t>
    </dgm:pt>
    <dgm:pt modelId="{8FE4D731-AE02-45DF-BB56-B682EB5EDA04}" type="sibTrans" cxnId="{EDA76490-9CE2-456C-902A-04B3B11B1451}">
      <dgm:prSet/>
      <dgm:spPr/>
      <dgm:t>
        <a:bodyPr/>
        <a:lstStyle/>
        <a:p>
          <a:endParaRPr lang="en-US"/>
        </a:p>
      </dgm:t>
    </dgm:pt>
    <dgm:pt modelId="{1573400E-22E5-419D-AF0A-62BACEB537BB}">
      <dgm:prSet/>
      <dgm:spPr/>
      <dgm:t>
        <a:bodyPr/>
        <a:lstStyle/>
        <a:p>
          <a:r>
            <a:rPr lang="es-ES" dirty="0"/>
            <a:t>2018 </a:t>
          </a:r>
          <a:endParaRPr lang="en-US" dirty="0"/>
        </a:p>
      </dgm:t>
    </dgm:pt>
    <dgm:pt modelId="{8F80F29E-CE58-45EC-B06F-E9B098590B45}" type="parTrans" cxnId="{E09C0D59-B1D5-475C-8EBB-BE6764CDFBFC}">
      <dgm:prSet/>
      <dgm:spPr/>
      <dgm:t>
        <a:bodyPr/>
        <a:lstStyle/>
        <a:p>
          <a:endParaRPr lang="en-US"/>
        </a:p>
      </dgm:t>
    </dgm:pt>
    <dgm:pt modelId="{7D34BB8C-A946-43C5-9EA6-6E503A7A562B}" type="sibTrans" cxnId="{E09C0D59-B1D5-475C-8EBB-BE6764CDFBFC}">
      <dgm:prSet/>
      <dgm:spPr/>
      <dgm:t>
        <a:bodyPr/>
        <a:lstStyle/>
        <a:p>
          <a:endParaRPr lang="en-US"/>
        </a:p>
      </dgm:t>
    </dgm:pt>
    <dgm:pt modelId="{D1E87F5C-BEE5-411A-8CF1-42BF671BF13C}">
      <dgm:prSet/>
      <dgm:spPr/>
      <dgm:t>
        <a:bodyPr/>
        <a:lstStyle/>
        <a:p>
          <a:r>
            <a:rPr lang="es-ES" dirty="0" err="1"/>
            <a:t>Laroplan</a:t>
          </a:r>
          <a:r>
            <a:rPr lang="es-ES" dirty="0"/>
            <a:t> 2018. Ha seguido la misma línea que el anterior currículo, en cuanto  temas de aprendizaje, objetivos</a:t>
          </a:r>
          <a:r>
            <a:rPr lang="es-ES" dirty="0" smtClean="0"/>
            <a:t>, </a:t>
          </a:r>
          <a:r>
            <a:rPr lang="es-ES" dirty="0"/>
            <a:t>valores humanos  y misión del preescolar, actualmente a cargo de </a:t>
          </a:r>
          <a:r>
            <a:rPr lang="es-ES" dirty="0" err="1"/>
            <a:t>Skolverket</a:t>
          </a:r>
          <a:endParaRPr lang="en-US" dirty="0"/>
        </a:p>
      </dgm:t>
    </dgm:pt>
    <dgm:pt modelId="{2EDE4D30-8B27-4DEA-99EB-19ECE6BC79B3}" type="parTrans" cxnId="{DBEDE714-E6A7-41F7-A91A-C648A71C901D}">
      <dgm:prSet/>
      <dgm:spPr/>
      <dgm:t>
        <a:bodyPr/>
        <a:lstStyle/>
        <a:p>
          <a:endParaRPr lang="en-US"/>
        </a:p>
      </dgm:t>
    </dgm:pt>
    <dgm:pt modelId="{3A512F77-8FEC-4AE9-B7A4-9D805D691EB3}" type="sibTrans" cxnId="{DBEDE714-E6A7-41F7-A91A-C648A71C901D}">
      <dgm:prSet/>
      <dgm:spPr/>
      <dgm:t>
        <a:bodyPr/>
        <a:lstStyle/>
        <a:p>
          <a:endParaRPr lang="en-US"/>
        </a:p>
      </dgm:t>
    </dgm:pt>
    <dgm:pt modelId="{81561A9F-D3C1-44CC-A12E-56FBBADC9BBE}">
      <dgm:prSet/>
      <dgm:spPr/>
      <dgm:t>
        <a:bodyPr/>
        <a:lstStyle/>
        <a:p>
          <a:r>
            <a:rPr lang="en-US" dirty="0"/>
            <a:t>1998</a:t>
          </a:r>
          <a:endParaRPr lang="es-ES" dirty="0"/>
        </a:p>
      </dgm:t>
    </dgm:pt>
    <dgm:pt modelId="{F65DE7C5-A164-4C8A-93F5-00141B29797C}" type="parTrans" cxnId="{3EB20736-0AD6-4265-A6E6-61183438244F}">
      <dgm:prSet/>
      <dgm:spPr/>
      <dgm:t>
        <a:bodyPr/>
        <a:lstStyle/>
        <a:p>
          <a:endParaRPr lang="en-US"/>
        </a:p>
      </dgm:t>
    </dgm:pt>
    <dgm:pt modelId="{C23DA59A-1C1C-49E2-A30F-0C9A9E6561E2}" type="sibTrans" cxnId="{3EB20736-0AD6-4265-A6E6-61183438244F}">
      <dgm:prSet/>
      <dgm:spPr/>
      <dgm:t>
        <a:bodyPr/>
        <a:lstStyle/>
        <a:p>
          <a:endParaRPr lang="en-US"/>
        </a:p>
      </dgm:t>
    </dgm:pt>
    <dgm:pt modelId="{573DA207-72A5-43FE-BB09-289C189C0A10}">
      <dgm:prSet/>
      <dgm:spPr/>
      <dgm:t>
        <a:bodyPr/>
        <a:lstStyle/>
        <a:p>
          <a:r>
            <a:rPr lang="es-ES" dirty="0"/>
            <a:t>Resalta la importancia de los valores humanos, el juego y la diversión como parte del aprendizaje</a:t>
          </a:r>
          <a:endParaRPr lang="en-US" dirty="0"/>
        </a:p>
      </dgm:t>
    </dgm:pt>
    <dgm:pt modelId="{038FAFD1-6A3D-42E0-AC01-C5F94E5B7156}" type="parTrans" cxnId="{2B281E86-04D6-4DE8-B9BE-93F3BDAE3648}">
      <dgm:prSet/>
      <dgm:spPr/>
      <dgm:t>
        <a:bodyPr/>
        <a:lstStyle/>
        <a:p>
          <a:endParaRPr lang="en-US"/>
        </a:p>
      </dgm:t>
    </dgm:pt>
    <dgm:pt modelId="{C08BF1B1-316A-4776-8A60-C4B0AE9FEB4B}" type="sibTrans" cxnId="{2B281E86-04D6-4DE8-B9BE-93F3BDAE3648}">
      <dgm:prSet/>
      <dgm:spPr/>
      <dgm:t>
        <a:bodyPr/>
        <a:lstStyle/>
        <a:p>
          <a:endParaRPr lang="en-US"/>
        </a:p>
      </dgm:t>
    </dgm:pt>
    <dgm:pt modelId="{4A282A80-1E85-4AB4-AFC6-C4F87B7A9B4F}" type="pres">
      <dgm:prSet presAssocID="{231C5EFD-F5EA-48B7-94D2-5A664D95E457}" presName="linearFlow" presStyleCnt="0">
        <dgm:presLayoutVars>
          <dgm:dir/>
          <dgm:animLvl val="lvl"/>
          <dgm:resizeHandles val="exact"/>
        </dgm:presLayoutVars>
      </dgm:prSet>
      <dgm:spPr/>
      <dgm:t>
        <a:bodyPr/>
        <a:lstStyle/>
        <a:p>
          <a:endParaRPr lang="es-ES"/>
        </a:p>
      </dgm:t>
    </dgm:pt>
    <dgm:pt modelId="{99A52839-439C-4E52-823B-78E371839A38}" type="pres">
      <dgm:prSet presAssocID="{97A0D826-421B-4586-A1F2-CE8FE1D0D418}" presName="composite" presStyleCnt="0"/>
      <dgm:spPr/>
    </dgm:pt>
    <dgm:pt modelId="{B49566A3-A75A-4407-A697-14EAFB23DD91}" type="pres">
      <dgm:prSet presAssocID="{97A0D826-421B-4586-A1F2-CE8FE1D0D418}" presName="parentText" presStyleLbl="alignNode1" presStyleIdx="0" presStyleCnt="6">
        <dgm:presLayoutVars>
          <dgm:chMax val="1"/>
          <dgm:bulletEnabled val="1"/>
        </dgm:presLayoutVars>
      </dgm:prSet>
      <dgm:spPr/>
      <dgm:t>
        <a:bodyPr/>
        <a:lstStyle/>
        <a:p>
          <a:endParaRPr lang="es-ES"/>
        </a:p>
      </dgm:t>
    </dgm:pt>
    <dgm:pt modelId="{9C42570F-F0A4-475F-A20B-AA6AB115A162}" type="pres">
      <dgm:prSet presAssocID="{97A0D826-421B-4586-A1F2-CE8FE1D0D418}" presName="descendantText" presStyleLbl="alignAcc1" presStyleIdx="0" presStyleCnt="6">
        <dgm:presLayoutVars>
          <dgm:bulletEnabled val="1"/>
        </dgm:presLayoutVars>
      </dgm:prSet>
      <dgm:spPr/>
      <dgm:t>
        <a:bodyPr/>
        <a:lstStyle/>
        <a:p>
          <a:endParaRPr lang="es-ES"/>
        </a:p>
      </dgm:t>
    </dgm:pt>
    <dgm:pt modelId="{62CB1583-412B-4EBA-8FDF-7EE30B0E4B2A}" type="pres">
      <dgm:prSet presAssocID="{686B7D7D-AD7A-4FA6-9C51-4B8A653A6A11}" presName="sp" presStyleCnt="0"/>
      <dgm:spPr/>
    </dgm:pt>
    <dgm:pt modelId="{FFBB4143-380D-4032-B06E-997744BEA9E7}" type="pres">
      <dgm:prSet presAssocID="{2CBCCD0D-83BD-4995-B560-1E2A8DDDB5EB}" presName="composite" presStyleCnt="0"/>
      <dgm:spPr/>
    </dgm:pt>
    <dgm:pt modelId="{8CCFC02A-9A57-4C4D-AC9A-74CDEB684570}" type="pres">
      <dgm:prSet presAssocID="{2CBCCD0D-83BD-4995-B560-1E2A8DDDB5EB}" presName="parentText" presStyleLbl="alignNode1" presStyleIdx="1" presStyleCnt="6">
        <dgm:presLayoutVars>
          <dgm:chMax val="1"/>
          <dgm:bulletEnabled val="1"/>
        </dgm:presLayoutVars>
      </dgm:prSet>
      <dgm:spPr/>
      <dgm:t>
        <a:bodyPr/>
        <a:lstStyle/>
        <a:p>
          <a:endParaRPr lang="es-ES"/>
        </a:p>
      </dgm:t>
    </dgm:pt>
    <dgm:pt modelId="{E3EC3AFE-FA08-4DC0-8483-03DCC4FC2363}" type="pres">
      <dgm:prSet presAssocID="{2CBCCD0D-83BD-4995-B560-1E2A8DDDB5EB}" presName="descendantText" presStyleLbl="alignAcc1" presStyleIdx="1" presStyleCnt="6">
        <dgm:presLayoutVars>
          <dgm:bulletEnabled val="1"/>
        </dgm:presLayoutVars>
      </dgm:prSet>
      <dgm:spPr/>
      <dgm:t>
        <a:bodyPr/>
        <a:lstStyle/>
        <a:p>
          <a:endParaRPr lang="es-ES"/>
        </a:p>
      </dgm:t>
    </dgm:pt>
    <dgm:pt modelId="{E1E97EA4-9849-40C4-967F-9D41A7468FD8}" type="pres">
      <dgm:prSet presAssocID="{BB1F8659-1F9B-4BD4-8A84-0560F44311AB}" presName="sp" presStyleCnt="0"/>
      <dgm:spPr/>
    </dgm:pt>
    <dgm:pt modelId="{42223D31-1C0D-4B35-882B-A68C2B5F8490}" type="pres">
      <dgm:prSet presAssocID="{B499F7D5-BF63-4830-99E9-CF46955DD23F}" presName="composite" presStyleCnt="0"/>
      <dgm:spPr/>
    </dgm:pt>
    <dgm:pt modelId="{EA61BC04-D105-417B-A003-3EDF6C9A4C5A}" type="pres">
      <dgm:prSet presAssocID="{B499F7D5-BF63-4830-99E9-CF46955DD23F}" presName="parentText" presStyleLbl="alignNode1" presStyleIdx="2" presStyleCnt="6">
        <dgm:presLayoutVars>
          <dgm:chMax val="1"/>
          <dgm:bulletEnabled val="1"/>
        </dgm:presLayoutVars>
      </dgm:prSet>
      <dgm:spPr/>
      <dgm:t>
        <a:bodyPr/>
        <a:lstStyle/>
        <a:p>
          <a:endParaRPr lang="es-ES"/>
        </a:p>
      </dgm:t>
    </dgm:pt>
    <dgm:pt modelId="{F71022DA-5EDA-4140-A637-5AA3DE5D7CE9}" type="pres">
      <dgm:prSet presAssocID="{B499F7D5-BF63-4830-99E9-CF46955DD23F}" presName="descendantText" presStyleLbl="alignAcc1" presStyleIdx="2" presStyleCnt="6">
        <dgm:presLayoutVars>
          <dgm:bulletEnabled val="1"/>
        </dgm:presLayoutVars>
      </dgm:prSet>
      <dgm:spPr/>
      <dgm:t>
        <a:bodyPr/>
        <a:lstStyle/>
        <a:p>
          <a:endParaRPr lang="es-ES"/>
        </a:p>
      </dgm:t>
    </dgm:pt>
    <dgm:pt modelId="{3D32E3A6-9F9D-4C8E-B6DC-CF1A70BA5A31}" type="pres">
      <dgm:prSet presAssocID="{6E3CC6E1-E3C2-4EB7-876B-C8FB93645AC5}" presName="sp" presStyleCnt="0"/>
      <dgm:spPr/>
    </dgm:pt>
    <dgm:pt modelId="{D62F2E33-B963-4855-A259-626168615F6D}" type="pres">
      <dgm:prSet presAssocID="{81561A9F-D3C1-44CC-A12E-56FBBADC9BBE}" presName="composite" presStyleCnt="0"/>
      <dgm:spPr/>
    </dgm:pt>
    <dgm:pt modelId="{8E8D10E4-5AFD-4D9D-9269-05F37FAA3232}" type="pres">
      <dgm:prSet presAssocID="{81561A9F-D3C1-44CC-A12E-56FBBADC9BBE}" presName="parentText" presStyleLbl="alignNode1" presStyleIdx="3" presStyleCnt="6">
        <dgm:presLayoutVars>
          <dgm:chMax val="1"/>
          <dgm:bulletEnabled val="1"/>
        </dgm:presLayoutVars>
      </dgm:prSet>
      <dgm:spPr/>
      <dgm:t>
        <a:bodyPr/>
        <a:lstStyle/>
        <a:p>
          <a:endParaRPr lang="es-ES"/>
        </a:p>
      </dgm:t>
    </dgm:pt>
    <dgm:pt modelId="{082D6102-F1FD-4532-9219-2DF10A8446F4}" type="pres">
      <dgm:prSet presAssocID="{81561A9F-D3C1-44CC-A12E-56FBBADC9BBE}" presName="descendantText" presStyleLbl="alignAcc1" presStyleIdx="3" presStyleCnt="6">
        <dgm:presLayoutVars>
          <dgm:bulletEnabled val="1"/>
        </dgm:presLayoutVars>
      </dgm:prSet>
      <dgm:spPr/>
      <dgm:t>
        <a:bodyPr/>
        <a:lstStyle/>
        <a:p>
          <a:endParaRPr lang="es-ES"/>
        </a:p>
      </dgm:t>
    </dgm:pt>
    <dgm:pt modelId="{089C6948-C827-4B77-B375-82935882B59E}" type="pres">
      <dgm:prSet presAssocID="{C23DA59A-1C1C-49E2-A30F-0C9A9E6561E2}" presName="sp" presStyleCnt="0"/>
      <dgm:spPr/>
    </dgm:pt>
    <dgm:pt modelId="{23B97D1E-BE70-4FD8-B7FA-6681772F826C}" type="pres">
      <dgm:prSet presAssocID="{1F291538-87A8-4102-9E60-5306C59B1652}" presName="composite" presStyleCnt="0"/>
      <dgm:spPr/>
    </dgm:pt>
    <dgm:pt modelId="{4798CBB9-0A9C-4C02-B494-C2001D546E67}" type="pres">
      <dgm:prSet presAssocID="{1F291538-87A8-4102-9E60-5306C59B1652}" presName="parentText" presStyleLbl="alignNode1" presStyleIdx="4" presStyleCnt="6">
        <dgm:presLayoutVars>
          <dgm:chMax val="1"/>
          <dgm:bulletEnabled val="1"/>
        </dgm:presLayoutVars>
      </dgm:prSet>
      <dgm:spPr/>
      <dgm:t>
        <a:bodyPr/>
        <a:lstStyle/>
        <a:p>
          <a:endParaRPr lang="es-ES"/>
        </a:p>
      </dgm:t>
    </dgm:pt>
    <dgm:pt modelId="{3D45B08F-F730-4899-8EB6-A2A0DF8D92FB}" type="pres">
      <dgm:prSet presAssocID="{1F291538-87A8-4102-9E60-5306C59B1652}" presName="descendantText" presStyleLbl="alignAcc1" presStyleIdx="4" presStyleCnt="6">
        <dgm:presLayoutVars>
          <dgm:bulletEnabled val="1"/>
        </dgm:presLayoutVars>
      </dgm:prSet>
      <dgm:spPr/>
      <dgm:t>
        <a:bodyPr/>
        <a:lstStyle/>
        <a:p>
          <a:endParaRPr lang="es-ES"/>
        </a:p>
      </dgm:t>
    </dgm:pt>
    <dgm:pt modelId="{16E79E79-4938-4924-8B0C-C47F1A021415}" type="pres">
      <dgm:prSet presAssocID="{01957CA8-7268-4897-BF95-A9AFDB177D65}" presName="sp" presStyleCnt="0"/>
      <dgm:spPr/>
    </dgm:pt>
    <dgm:pt modelId="{46B21A2D-0833-4944-856E-BA49B135362C}" type="pres">
      <dgm:prSet presAssocID="{1573400E-22E5-419D-AF0A-62BACEB537BB}" presName="composite" presStyleCnt="0"/>
      <dgm:spPr/>
    </dgm:pt>
    <dgm:pt modelId="{C3C86921-6ED1-438B-A354-86C219C7BB22}" type="pres">
      <dgm:prSet presAssocID="{1573400E-22E5-419D-AF0A-62BACEB537BB}" presName="parentText" presStyleLbl="alignNode1" presStyleIdx="5" presStyleCnt="6">
        <dgm:presLayoutVars>
          <dgm:chMax val="1"/>
          <dgm:bulletEnabled val="1"/>
        </dgm:presLayoutVars>
      </dgm:prSet>
      <dgm:spPr/>
      <dgm:t>
        <a:bodyPr/>
        <a:lstStyle/>
        <a:p>
          <a:endParaRPr lang="es-ES"/>
        </a:p>
      </dgm:t>
    </dgm:pt>
    <dgm:pt modelId="{188E0D32-3719-4A89-9C3A-6156D5513AA9}" type="pres">
      <dgm:prSet presAssocID="{1573400E-22E5-419D-AF0A-62BACEB537BB}" presName="descendantText" presStyleLbl="alignAcc1" presStyleIdx="5" presStyleCnt="6">
        <dgm:presLayoutVars>
          <dgm:bulletEnabled val="1"/>
        </dgm:presLayoutVars>
      </dgm:prSet>
      <dgm:spPr/>
      <dgm:t>
        <a:bodyPr/>
        <a:lstStyle/>
        <a:p>
          <a:endParaRPr lang="es-ES"/>
        </a:p>
      </dgm:t>
    </dgm:pt>
  </dgm:ptLst>
  <dgm:cxnLst>
    <dgm:cxn modelId="{D8C92EA0-4CA0-4DD0-B667-EA3464321522}" type="presOf" srcId="{2CBCCD0D-83BD-4995-B560-1E2A8DDDB5EB}" destId="{8CCFC02A-9A57-4C4D-AC9A-74CDEB684570}" srcOrd="0" destOrd="0" presId="urn:microsoft.com/office/officeart/2005/8/layout/chevron2"/>
    <dgm:cxn modelId="{7AC71983-7C0E-4367-8EFF-8742B8DB3F43}" srcId="{231C5EFD-F5EA-48B7-94D2-5A664D95E457}" destId="{97A0D826-421B-4586-A1F2-CE8FE1D0D418}" srcOrd="0" destOrd="0" parTransId="{7BCE5DF2-B2A4-44A4-A9FF-02C8CC0C219B}" sibTransId="{686B7D7D-AD7A-4FA6-9C51-4B8A653A6A11}"/>
    <dgm:cxn modelId="{DBEDE714-E6A7-41F7-A91A-C648A71C901D}" srcId="{1573400E-22E5-419D-AF0A-62BACEB537BB}" destId="{D1E87F5C-BEE5-411A-8CF1-42BF671BF13C}" srcOrd="0" destOrd="0" parTransId="{2EDE4D30-8B27-4DEA-99EB-19ECE6BC79B3}" sibTransId="{3A512F77-8FEC-4AE9-B7A4-9D805D691EB3}"/>
    <dgm:cxn modelId="{60274A58-9D9A-4878-A3D1-BD32F889F015}" type="presOf" srcId="{97A0D826-421B-4586-A1F2-CE8FE1D0D418}" destId="{B49566A3-A75A-4407-A697-14EAFB23DD91}" srcOrd="0" destOrd="0" presId="urn:microsoft.com/office/officeart/2005/8/layout/chevron2"/>
    <dgm:cxn modelId="{63152B18-1E71-44E6-B1CE-2B479E74775C}" type="presOf" srcId="{F08F74E6-474D-4E14-B666-C07893685C0F}" destId="{E3EC3AFE-FA08-4DC0-8483-03DCC4FC2363}" srcOrd="0" destOrd="0" presId="urn:microsoft.com/office/officeart/2005/8/layout/chevron2"/>
    <dgm:cxn modelId="{3EB20736-0AD6-4265-A6E6-61183438244F}" srcId="{231C5EFD-F5EA-48B7-94D2-5A664D95E457}" destId="{81561A9F-D3C1-44CC-A12E-56FBBADC9BBE}" srcOrd="3" destOrd="0" parTransId="{F65DE7C5-A164-4C8A-93F5-00141B29797C}" sibTransId="{C23DA59A-1C1C-49E2-A30F-0C9A9E6561E2}"/>
    <dgm:cxn modelId="{2367503B-F5EF-417C-A4E9-67D7666A0132}" type="presOf" srcId="{C482585E-82E4-4A73-9706-8D9C9C3053F1}" destId="{9C42570F-F0A4-475F-A20B-AA6AB115A162}" srcOrd="0" destOrd="0" presId="urn:microsoft.com/office/officeart/2005/8/layout/chevron2"/>
    <dgm:cxn modelId="{EDA76490-9CE2-456C-902A-04B3B11B1451}" srcId="{1F291538-87A8-4102-9E60-5306C59B1652}" destId="{B0E34781-9187-4F32-AD74-9689E01ACFC0}" srcOrd="0" destOrd="0" parTransId="{BD880880-FA31-4C68-9EC1-9CF16D0104A8}" sibTransId="{8FE4D731-AE02-45DF-BB56-B682EB5EDA04}"/>
    <dgm:cxn modelId="{A99AEC36-026E-483A-9134-53A6CDA6FA40}" type="presOf" srcId="{6AC0F896-55DB-461E-807E-25A3511B0EC4}" destId="{F71022DA-5EDA-4140-A637-5AA3DE5D7CE9}" srcOrd="0" destOrd="0" presId="urn:microsoft.com/office/officeart/2005/8/layout/chevron2"/>
    <dgm:cxn modelId="{6F8DDB00-6C77-4CB4-9053-836BBE25AA66}" type="presOf" srcId="{573DA207-72A5-43FE-BB09-289C189C0A10}" destId="{082D6102-F1FD-4532-9219-2DF10A8446F4}" srcOrd="0" destOrd="0" presId="urn:microsoft.com/office/officeart/2005/8/layout/chevron2"/>
    <dgm:cxn modelId="{CBA628EA-1441-4307-8157-2E94E8C0B89C}" type="presOf" srcId="{81561A9F-D3C1-44CC-A12E-56FBBADC9BBE}" destId="{8E8D10E4-5AFD-4D9D-9269-05F37FAA3232}" srcOrd="0" destOrd="0" presId="urn:microsoft.com/office/officeart/2005/8/layout/chevron2"/>
    <dgm:cxn modelId="{BEAF5132-6D72-4610-A36E-974E3E3DF52A}" srcId="{97A0D826-421B-4586-A1F2-CE8FE1D0D418}" destId="{C482585E-82E4-4A73-9706-8D9C9C3053F1}" srcOrd="0" destOrd="0" parTransId="{A35FEBB0-A6AA-4A0F-95BC-EFD98A0CB118}" sibTransId="{165048C8-EAAD-4E56-AFA2-CBE1FD57058D}"/>
    <dgm:cxn modelId="{F3381D00-3DA9-44D6-99EA-7094596EA2CB}" type="presOf" srcId="{85D6CA51-F588-45B5-92D3-55E74EA65FFB}" destId="{9C42570F-F0A4-475F-A20B-AA6AB115A162}" srcOrd="0" destOrd="1" presId="urn:microsoft.com/office/officeart/2005/8/layout/chevron2"/>
    <dgm:cxn modelId="{51853B45-F164-4F89-8849-FB6895F04EB1}" type="presOf" srcId="{D1E87F5C-BEE5-411A-8CF1-42BF671BF13C}" destId="{188E0D32-3719-4A89-9C3A-6156D5513AA9}" srcOrd="0" destOrd="0" presId="urn:microsoft.com/office/officeart/2005/8/layout/chevron2"/>
    <dgm:cxn modelId="{B744A78D-33E2-4E35-BC8C-E2B39E4DEFB2}" srcId="{231C5EFD-F5EA-48B7-94D2-5A664D95E457}" destId="{2CBCCD0D-83BD-4995-B560-1E2A8DDDB5EB}" srcOrd="1" destOrd="0" parTransId="{F6B2D719-0C5E-49D6-AEC4-DB8123FAB913}" sibTransId="{BB1F8659-1F9B-4BD4-8A84-0560F44311AB}"/>
    <dgm:cxn modelId="{C1B65A2E-9B26-4B62-A7EE-88EB0E55483A}" srcId="{B499F7D5-BF63-4830-99E9-CF46955DD23F}" destId="{6AC0F896-55DB-461E-807E-25A3511B0EC4}" srcOrd="0" destOrd="0" parTransId="{FD4160E4-DA12-49A1-B08B-DAA17C57EFD2}" sibTransId="{87973BDC-E8E3-41E5-BF89-58DBC8115C87}"/>
    <dgm:cxn modelId="{FA32958C-313D-4194-B3D3-52217A636B6D}" type="presOf" srcId="{1F291538-87A8-4102-9E60-5306C59B1652}" destId="{4798CBB9-0A9C-4C02-B494-C2001D546E67}" srcOrd="0" destOrd="0" presId="urn:microsoft.com/office/officeart/2005/8/layout/chevron2"/>
    <dgm:cxn modelId="{F92ECC2E-56B9-458C-898D-5139D60C2181}" srcId="{2CBCCD0D-83BD-4995-B560-1E2A8DDDB5EB}" destId="{F08F74E6-474D-4E14-B666-C07893685C0F}" srcOrd="0" destOrd="0" parTransId="{A2437E5E-EE7F-4538-B453-CF106EA072AC}" sibTransId="{A3009FD8-2D2A-4D51-9B18-0E30A5365D4E}"/>
    <dgm:cxn modelId="{9127A335-4415-46A5-B182-CD517B1AA359}" srcId="{231C5EFD-F5EA-48B7-94D2-5A664D95E457}" destId="{B499F7D5-BF63-4830-99E9-CF46955DD23F}" srcOrd="2" destOrd="0" parTransId="{5E9E3452-C507-48F3-9685-23F19F3F425F}" sibTransId="{6E3CC6E1-E3C2-4EB7-876B-C8FB93645AC5}"/>
    <dgm:cxn modelId="{E09C0D59-B1D5-475C-8EBB-BE6764CDFBFC}" srcId="{231C5EFD-F5EA-48B7-94D2-5A664D95E457}" destId="{1573400E-22E5-419D-AF0A-62BACEB537BB}" srcOrd="5" destOrd="0" parTransId="{8F80F29E-CE58-45EC-B06F-E9B098590B45}" sibTransId="{7D34BB8C-A946-43C5-9EA6-6E503A7A562B}"/>
    <dgm:cxn modelId="{62148323-AFB3-481A-936E-D37573EFE824}" srcId="{97A0D826-421B-4586-A1F2-CE8FE1D0D418}" destId="{85D6CA51-F588-45B5-92D3-55E74EA65FFB}" srcOrd="1" destOrd="0" parTransId="{9F212836-B7B3-42A7-9443-81668E426DEF}" sibTransId="{BA818A4A-B182-4751-A86D-A18760FF5B29}"/>
    <dgm:cxn modelId="{BC272818-1FE0-4829-89C6-7C26907C364C}" type="presOf" srcId="{231C5EFD-F5EA-48B7-94D2-5A664D95E457}" destId="{4A282A80-1E85-4AB4-AFC6-C4F87B7A9B4F}" srcOrd="0" destOrd="0" presId="urn:microsoft.com/office/officeart/2005/8/layout/chevron2"/>
    <dgm:cxn modelId="{A6AE79B5-0EE1-414B-85AD-A3BB5C399786}" type="presOf" srcId="{1573400E-22E5-419D-AF0A-62BACEB537BB}" destId="{C3C86921-6ED1-438B-A354-86C219C7BB22}" srcOrd="0" destOrd="0" presId="urn:microsoft.com/office/officeart/2005/8/layout/chevron2"/>
    <dgm:cxn modelId="{2B281E86-04D6-4DE8-B9BE-93F3BDAE3648}" srcId="{81561A9F-D3C1-44CC-A12E-56FBBADC9BBE}" destId="{573DA207-72A5-43FE-BB09-289C189C0A10}" srcOrd="0" destOrd="0" parTransId="{038FAFD1-6A3D-42E0-AC01-C5F94E5B7156}" sibTransId="{C08BF1B1-316A-4776-8A60-C4B0AE9FEB4B}"/>
    <dgm:cxn modelId="{B4346141-DDE9-4BB2-97CA-0C3132DDD86B}" srcId="{231C5EFD-F5EA-48B7-94D2-5A664D95E457}" destId="{1F291538-87A8-4102-9E60-5306C59B1652}" srcOrd="4" destOrd="0" parTransId="{47B44127-7F13-427D-BE0D-6B475608CDD8}" sibTransId="{01957CA8-7268-4897-BF95-A9AFDB177D65}"/>
    <dgm:cxn modelId="{BFEABA61-A91A-4E15-B8B5-2B44AEC5641B}" type="presOf" srcId="{B0E34781-9187-4F32-AD74-9689E01ACFC0}" destId="{3D45B08F-F730-4899-8EB6-A2A0DF8D92FB}" srcOrd="0" destOrd="0" presId="urn:microsoft.com/office/officeart/2005/8/layout/chevron2"/>
    <dgm:cxn modelId="{A9A8E9BD-CFED-408A-8979-C63604215FAE}" type="presOf" srcId="{B499F7D5-BF63-4830-99E9-CF46955DD23F}" destId="{EA61BC04-D105-417B-A003-3EDF6C9A4C5A}" srcOrd="0" destOrd="0" presId="urn:microsoft.com/office/officeart/2005/8/layout/chevron2"/>
    <dgm:cxn modelId="{D18EA13D-C974-4089-8D0E-4C6CB8E170C5}" type="presParOf" srcId="{4A282A80-1E85-4AB4-AFC6-C4F87B7A9B4F}" destId="{99A52839-439C-4E52-823B-78E371839A38}" srcOrd="0" destOrd="0" presId="urn:microsoft.com/office/officeart/2005/8/layout/chevron2"/>
    <dgm:cxn modelId="{BAB43C05-188D-45CE-87D0-E60C8D0F62FF}" type="presParOf" srcId="{99A52839-439C-4E52-823B-78E371839A38}" destId="{B49566A3-A75A-4407-A697-14EAFB23DD91}" srcOrd="0" destOrd="0" presId="urn:microsoft.com/office/officeart/2005/8/layout/chevron2"/>
    <dgm:cxn modelId="{6FEF49E2-00BC-4A23-9EEA-9F8E6D084CED}" type="presParOf" srcId="{99A52839-439C-4E52-823B-78E371839A38}" destId="{9C42570F-F0A4-475F-A20B-AA6AB115A162}" srcOrd="1" destOrd="0" presId="urn:microsoft.com/office/officeart/2005/8/layout/chevron2"/>
    <dgm:cxn modelId="{91E3DE88-876B-4C24-B76F-ECA86322CDFD}" type="presParOf" srcId="{4A282A80-1E85-4AB4-AFC6-C4F87B7A9B4F}" destId="{62CB1583-412B-4EBA-8FDF-7EE30B0E4B2A}" srcOrd="1" destOrd="0" presId="urn:microsoft.com/office/officeart/2005/8/layout/chevron2"/>
    <dgm:cxn modelId="{39986AD1-BAC7-4332-8AC0-6237D9ED690D}" type="presParOf" srcId="{4A282A80-1E85-4AB4-AFC6-C4F87B7A9B4F}" destId="{FFBB4143-380D-4032-B06E-997744BEA9E7}" srcOrd="2" destOrd="0" presId="urn:microsoft.com/office/officeart/2005/8/layout/chevron2"/>
    <dgm:cxn modelId="{5A29F52E-3ACD-4AB6-A179-0CCF599571B7}" type="presParOf" srcId="{FFBB4143-380D-4032-B06E-997744BEA9E7}" destId="{8CCFC02A-9A57-4C4D-AC9A-74CDEB684570}" srcOrd="0" destOrd="0" presId="urn:microsoft.com/office/officeart/2005/8/layout/chevron2"/>
    <dgm:cxn modelId="{3459C747-7D32-4A89-BA08-C6888C1FA38C}" type="presParOf" srcId="{FFBB4143-380D-4032-B06E-997744BEA9E7}" destId="{E3EC3AFE-FA08-4DC0-8483-03DCC4FC2363}" srcOrd="1" destOrd="0" presId="urn:microsoft.com/office/officeart/2005/8/layout/chevron2"/>
    <dgm:cxn modelId="{9CFEB2D0-D50B-4FCC-AD98-5FC2CAF687D8}" type="presParOf" srcId="{4A282A80-1E85-4AB4-AFC6-C4F87B7A9B4F}" destId="{E1E97EA4-9849-40C4-967F-9D41A7468FD8}" srcOrd="3" destOrd="0" presId="urn:microsoft.com/office/officeart/2005/8/layout/chevron2"/>
    <dgm:cxn modelId="{2C14BD70-6260-4C0D-98C3-58A175957B33}" type="presParOf" srcId="{4A282A80-1E85-4AB4-AFC6-C4F87B7A9B4F}" destId="{42223D31-1C0D-4B35-882B-A68C2B5F8490}" srcOrd="4" destOrd="0" presId="urn:microsoft.com/office/officeart/2005/8/layout/chevron2"/>
    <dgm:cxn modelId="{9A54209B-60A7-4EF1-A341-9CFA9E8F26ED}" type="presParOf" srcId="{42223D31-1C0D-4B35-882B-A68C2B5F8490}" destId="{EA61BC04-D105-417B-A003-3EDF6C9A4C5A}" srcOrd="0" destOrd="0" presId="urn:microsoft.com/office/officeart/2005/8/layout/chevron2"/>
    <dgm:cxn modelId="{B239417C-6615-49F9-AAC5-35EC55656778}" type="presParOf" srcId="{42223D31-1C0D-4B35-882B-A68C2B5F8490}" destId="{F71022DA-5EDA-4140-A637-5AA3DE5D7CE9}" srcOrd="1" destOrd="0" presId="urn:microsoft.com/office/officeart/2005/8/layout/chevron2"/>
    <dgm:cxn modelId="{0B3E932F-0E25-446E-AE41-2E2E74CF6CE5}" type="presParOf" srcId="{4A282A80-1E85-4AB4-AFC6-C4F87B7A9B4F}" destId="{3D32E3A6-9F9D-4C8E-B6DC-CF1A70BA5A31}" srcOrd="5" destOrd="0" presId="urn:microsoft.com/office/officeart/2005/8/layout/chevron2"/>
    <dgm:cxn modelId="{39F99FE0-0AF3-45CF-87F2-66946E410895}" type="presParOf" srcId="{4A282A80-1E85-4AB4-AFC6-C4F87B7A9B4F}" destId="{D62F2E33-B963-4855-A259-626168615F6D}" srcOrd="6" destOrd="0" presId="urn:microsoft.com/office/officeart/2005/8/layout/chevron2"/>
    <dgm:cxn modelId="{61B1FF73-2583-4D26-8419-D31440E4D745}" type="presParOf" srcId="{D62F2E33-B963-4855-A259-626168615F6D}" destId="{8E8D10E4-5AFD-4D9D-9269-05F37FAA3232}" srcOrd="0" destOrd="0" presId="urn:microsoft.com/office/officeart/2005/8/layout/chevron2"/>
    <dgm:cxn modelId="{DE4D8571-532D-4176-8FD2-DC634794C248}" type="presParOf" srcId="{D62F2E33-B963-4855-A259-626168615F6D}" destId="{082D6102-F1FD-4532-9219-2DF10A8446F4}" srcOrd="1" destOrd="0" presId="urn:microsoft.com/office/officeart/2005/8/layout/chevron2"/>
    <dgm:cxn modelId="{6F89ABE5-BC5B-4EA3-8B16-53E685760005}" type="presParOf" srcId="{4A282A80-1E85-4AB4-AFC6-C4F87B7A9B4F}" destId="{089C6948-C827-4B77-B375-82935882B59E}" srcOrd="7" destOrd="0" presId="urn:microsoft.com/office/officeart/2005/8/layout/chevron2"/>
    <dgm:cxn modelId="{34BEE5E5-742D-487F-8E1D-B4647792EA55}" type="presParOf" srcId="{4A282A80-1E85-4AB4-AFC6-C4F87B7A9B4F}" destId="{23B97D1E-BE70-4FD8-B7FA-6681772F826C}" srcOrd="8" destOrd="0" presId="urn:microsoft.com/office/officeart/2005/8/layout/chevron2"/>
    <dgm:cxn modelId="{77864CF8-81C7-41FC-94EC-0AE14A3E1A59}" type="presParOf" srcId="{23B97D1E-BE70-4FD8-B7FA-6681772F826C}" destId="{4798CBB9-0A9C-4C02-B494-C2001D546E67}" srcOrd="0" destOrd="0" presId="urn:microsoft.com/office/officeart/2005/8/layout/chevron2"/>
    <dgm:cxn modelId="{373CF93F-3BF3-4869-948B-E7914FF7E2F3}" type="presParOf" srcId="{23B97D1E-BE70-4FD8-B7FA-6681772F826C}" destId="{3D45B08F-F730-4899-8EB6-A2A0DF8D92FB}" srcOrd="1" destOrd="0" presId="urn:microsoft.com/office/officeart/2005/8/layout/chevron2"/>
    <dgm:cxn modelId="{333A16ED-3B0B-4270-9CEE-1027CDB27D1B}" type="presParOf" srcId="{4A282A80-1E85-4AB4-AFC6-C4F87B7A9B4F}" destId="{16E79E79-4938-4924-8B0C-C47F1A021415}" srcOrd="9" destOrd="0" presId="urn:microsoft.com/office/officeart/2005/8/layout/chevron2"/>
    <dgm:cxn modelId="{D66BA6B0-8B1A-435E-8A8C-AD245B923E7C}" type="presParOf" srcId="{4A282A80-1E85-4AB4-AFC6-C4F87B7A9B4F}" destId="{46B21A2D-0833-4944-856E-BA49B135362C}" srcOrd="10" destOrd="0" presId="urn:microsoft.com/office/officeart/2005/8/layout/chevron2"/>
    <dgm:cxn modelId="{131909EC-7BFE-40A8-8ACD-9191B4FB8151}" type="presParOf" srcId="{46B21A2D-0833-4944-856E-BA49B135362C}" destId="{C3C86921-6ED1-438B-A354-86C219C7BB22}" srcOrd="0" destOrd="0" presId="urn:microsoft.com/office/officeart/2005/8/layout/chevron2"/>
    <dgm:cxn modelId="{B12F720F-9B7C-4341-B955-42E94A11B368}" type="presParOf" srcId="{46B21A2D-0833-4944-856E-BA49B135362C}" destId="{188E0D32-3719-4A89-9C3A-6156D5513A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4C67A7-83A8-4F38-BCEB-32ED1480B768}"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s-EC"/>
        </a:p>
      </dgm:t>
    </dgm:pt>
    <dgm:pt modelId="{877774BA-2915-4855-82E2-7036912A688D}">
      <dgm:prSet phldrT="[Texto]" custT="1">
        <dgm:style>
          <a:lnRef idx="1">
            <a:schemeClr val="accent4"/>
          </a:lnRef>
          <a:fillRef idx="2">
            <a:schemeClr val="accent4"/>
          </a:fillRef>
          <a:effectRef idx="1">
            <a:schemeClr val="accent4"/>
          </a:effectRef>
          <a:fontRef idx="minor">
            <a:schemeClr val="dk1"/>
          </a:fontRef>
        </dgm:style>
      </dgm:prSet>
      <dgm:spPr/>
      <dgm:t>
        <a:bodyPr/>
        <a:lstStyle/>
        <a:p>
          <a:pPr algn="ctr"/>
          <a:r>
            <a:rPr lang="es-EC" sz="1600" b="0" dirty="0" smtClean="0">
              <a:latin typeface="Times New Roman" panose="02020603050405020304" pitchFamily="18" charset="0"/>
              <a:cs typeface="Times New Roman" panose="02020603050405020304" pitchFamily="18" charset="0"/>
            </a:rPr>
            <a:t>Se desarrollo la investigación sobre la base de las entrevistas a los sujetos seleccionados</a:t>
          </a:r>
          <a:endParaRPr lang="es-EC" sz="1600" b="0" dirty="0">
            <a:latin typeface="Times New Roman" panose="02020603050405020304" pitchFamily="18" charset="0"/>
            <a:cs typeface="Times New Roman" panose="02020603050405020304" pitchFamily="18" charset="0"/>
          </a:endParaRPr>
        </a:p>
      </dgm:t>
    </dgm:pt>
    <dgm:pt modelId="{5DF644A8-4D9B-4487-B5C1-8669FB5B5FC9}" type="parTrans" cxnId="{AE550A72-1779-4593-B310-3CE6DCC46818}">
      <dgm:prSet/>
      <dgm:spPr/>
      <dgm:t>
        <a:bodyPr/>
        <a:lstStyle/>
        <a:p>
          <a:pPr algn="ctr"/>
          <a:endParaRPr lang="es-EC" sz="2200" b="0">
            <a:latin typeface="Times New Roman" panose="02020603050405020304" pitchFamily="18" charset="0"/>
            <a:cs typeface="Times New Roman" panose="02020603050405020304" pitchFamily="18" charset="0"/>
          </a:endParaRPr>
        </a:p>
      </dgm:t>
    </dgm:pt>
    <dgm:pt modelId="{87C96D7D-82F0-4FAE-A317-2448CA9882E7}" type="sibTrans" cxnId="{AE550A72-1779-4593-B310-3CE6DCC46818}">
      <dgm:prSet/>
      <dgm:spPr/>
      <dgm:t>
        <a:bodyPr/>
        <a:lstStyle/>
        <a:p>
          <a:pPr algn="ctr"/>
          <a:endParaRPr lang="es-EC" sz="2200" b="0">
            <a:latin typeface="Times New Roman" panose="02020603050405020304" pitchFamily="18" charset="0"/>
            <a:cs typeface="Times New Roman" panose="02020603050405020304" pitchFamily="18" charset="0"/>
          </a:endParaRPr>
        </a:p>
      </dgm:t>
    </dgm:pt>
    <dgm:pt modelId="{60691A0E-6C4F-4434-B0EC-11E45CCBDB4B}">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r>
            <a:rPr lang="es-EC" sz="1600" b="0" dirty="0" smtClean="0">
              <a:latin typeface="Times New Roman" panose="02020603050405020304" pitchFamily="18" charset="0"/>
              <a:cs typeface="Times New Roman" panose="02020603050405020304" pitchFamily="18" charset="0"/>
            </a:rPr>
            <a:t>Seleccionamos las preguntas acorde al tema, para realizar el </a:t>
          </a:r>
          <a:r>
            <a:rPr lang="es-EC" sz="1600" b="0" dirty="0" err="1" smtClean="0">
              <a:latin typeface="Times New Roman" panose="02020603050405020304" pitchFamily="18" charset="0"/>
              <a:cs typeface="Times New Roman" panose="02020603050405020304" pitchFamily="18" charset="0"/>
            </a:rPr>
            <a:t>Guión</a:t>
          </a:r>
          <a:endParaRPr lang="es-EC" sz="1600" b="0" dirty="0">
            <a:latin typeface="Times New Roman" panose="02020603050405020304" pitchFamily="18" charset="0"/>
            <a:cs typeface="Times New Roman" panose="02020603050405020304" pitchFamily="18" charset="0"/>
          </a:endParaRPr>
        </a:p>
      </dgm:t>
    </dgm:pt>
    <dgm:pt modelId="{3F60CC59-D2B3-4D92-A5E8-BD953380B776}" type="parTrans" cxnId="{6D4F8925-1893-4BA7-8C62-054F325E567C}">
      <dgm:prSet/>
      <dgm:spPr/>
      <dgm:t>
        <a:bodyPr/>
        <a:lstStyle/>
        <a:p>
          <a:pPr algn="ctr"/>
          <a:endParaRPr lang="es-EC" sz="2200" b="0">
            <a:latin typeface="Times New Roman" panose="02020603050405020304" pitchFamily="18" charset="0"/>
            <a:cs typeface="Times New Roman" panose="02020603050405020304" pitchFamily="18" charset="0"/>
          </a:endParaRPr>
        </a:p>
      </dgm:t>
    </dgm:pt>
    <dgm:pt modelId="{D1B0FC72-7A92-4A0F-AA73-79EC0FDB6ACA}" type="sibTrans" cxnId="{6D4F8925-1893-4BA7-8C62-054F325E567C}">
      <dgm:prSet/>
      <dgm:spPr/>
      <dgm:t>
        <a:bodyPr/>
        <a:lstStyle/>
        <a:p>
          <a:pPr algn="ctr"/>
          <a:endParaRPr lang="es-EC" sz="2200" b="0">
            <a:latin typeface="Times New Roman" panose="02020603050405020304" pitchFamily="18" charset="0"/>
            <a:cs typeface="Times New Roman" panose="02020603050405020304" pitchFamily="18" charset="0"/>
          </a:endParaRPr>
        </a:p>
      </dgm:t>
    </dgm:pt>
    <dgm:pt modelId="{F6162A3C-F120-4C75-A579-8EABAA661DB4}">
      <dgm:prSet phldrT="[Texto]" custT="1">
        <dgm:style>
          <a:lnRef idx="2">
            <a:schemeClr val="dk1"/>
          </a:lnRef>
          <a:fillRef idx="1">
            <a:schemeClr val="lt1"/>
          </a:fillRef>
          <a:effectRef idx="0">
            <a:schemeClr val="dk1"/>
          </a:effectRef>
          <a:fontRef idx="minor">
            <a:schemeClr val="dk1"/>
          </a:fontRef>
        </dgm:style>
      </dgm:prSet>
      <dgm:spPr>
        <a:solidFill>
          <a:srgbClr val="FFCCFF"/>
        </a:solidFill>
      </dgm:spPr>
      <dgm:t>
        <a:bodyPr/>
        <a:lstStyle/>
        <a:p>
          <a:pPr algn="ctr"/>
          <a:r>
            <a:rPr lang="es-EC" sz="1600" b="0" dirty="0" smtClean="0">
              <a:latin typeface="Times New Roman" panose="02020603050405020304" pitchFamily="18" charset="0"/>
              <a:cs typeface="Times New Roman" panose="02020603050405020304" pitchFamily="18" charset="0"/>
            </a:rPr>
            <a:t>Se realizó la validación por expertos al guion de entrevista diseñado</a:t>
          </a:r>
          <a:endParaRPr lang="es-EC" sz="1600" b="0" dirty="0">
            <a:latin typeface="Times New Roman" panose="02020603050405020304" pitchFamily="18" charset="0"/>
            <a:cs typeface="Times New Roman" panose="02020603050405020304" pitchFamily="18" charset="0"/>
          </a:endParaRPr>
        </a:p>
      </dgm:t>
    </dgm:pt>
    <dgm:pt modelId="{3F62B45E-2D0B-4F5A-AB14-E8BDF8EF704E}" type="parTrans" cxnId="{80C15828-1567-4473-9857-70801DA31713}">
      <dgm:prSet/>
      <dgm:spPr/>
      <dgm:t>
        <a:bodyPr/>
        <a:lstStyle/>
        <a:p>
          <a:pPr algn="ctr"/>
          <a:endParaRPr lang="es-EC" sz="2200" b="0">
            <a:latin typeface="Times New Roman" panose="02020603050405020304" pitchFamily="18" charset="0"/>
            <a:cs typeface="Times New Roman" panose="02020603050405020304" pitchFamily="18" charset="0"/>
          </a:endParaRPr>
        </a:p>
      </dgm:t>
    </dgm:pt>
    <dgm:pt modelId="{35B25BB1-2673-4A32-9238-B4BD769D1AF7}" type="sibTrans" cxnId="{80C15828-1567-4473-9857-70801DA31713}">
      <dgm:prSet/>
      <dgm:spPr/>
      <dgm:t>
        <a:bodyPr/>
        <a:lstStyle/>
        <a:p>
          <a:pPr algn="ctr"/>
          <a:endParaRPr lang="es-EC" sz="2200" b="0">
            <a:latin typeface="Times New Roman" panose="02020603050405020304" pitchFamily="18" charset="0"/>
            <a:cs typeface="Times New Roman" panose="02020603050405020304" pitchFamily="18" charset="0"/>
          </a:endParaRPr>
        </a:p>
      </dgm:t>
    </dgm:pt>
    <dgm:pt modelId="{80214D10-99FD-496E-9858-72221FE8F1A6}">
      <dgm:prSet phldrT="[Texto]" custT="1">
        <dgm:style>
          <a:lnRef idx="2">
            <a:schemeClr val="dk1"/>
          </a:lnRef>
          <a:fillRef idx="1">
            <a:schemeClr val="lt1"/>
          </a:fillRef>
          <a:effectRef idx="0">
            <a:schemeClr val="dk1"/>
          </a:effectRef>
          <a:fontRef idx="minor">
            <a:schemeClr val="dk1"/>
          </a:fontRef>
        </dgm:style>
      </dgm:prSet>
      <dgm:spPr>
        <a:solidFill>
          <a:srgbClr val="CCFFFF"/>
        </a:solidFill>
      </dgm:spPr>
      <dgm:t>
        <a:bodyPr/>
        <a:lstStyle/>
        <a:p>
          <a:pPr algn="ctr"/>
          <a:endParaRPr lang="es-EC" sz="1100" b="0" dirty="0" smtClean="0">
            <a:latin typeface="Times New Roman" panose="02020603050405020304" pitchFamily="18" charset="0"/>
            <a:cs typeface="Times New Roman" panose="02020603050405020304" pitchFamily="18" charset="0"/>
          </a:endParaRPr>
        </a:p>
        <a:p>
          <a:pPr algn="ctr"/>
          <a:endParaRPr lang="es-EC" sz="1100" b="0" dirty="0" smtClean="0">
            <a:latin typeface="Times New Roman" panose="02020603050405020304" pitchFamily="18" charset="0"/>
            <a:cs typeface="Times New Roman" panose="02020603050405020304" pitchFamily="18" charset="0"/>
          </a:endParaRPr>
        </a:p>
        <a:p>
          <a:pPr algn="ctr"/>
          <a:r>
            <a:rPr lang="es-EC" sz="1400" b="0" dirty="0" smtClean="0">
              <a:latin typeface="Times New Roman" panose="02020603050405020304" pitchFamily="18" charset="0"/>
              <a:cs typeface="Times New Roman" panose="02020603050405020304" pitchFamily="18" charset="0"/>
            </a:rPr>
            <a:t>Se seleccionó a los sujetos de investigación con las siguientes características:</a:t>
          </a:r>
        </a:p>
        <a:p>
          <a:pPr algn="ctr"/>
          <a:endParaRPr lang="es-EC" sz="1400" b="0" dirty="0" smtClean="0">
            <a:latin typeface="Times New Roman" panose="02020603050405020304" pitchFamily="18" charset="0"/>
            <a:cs typeface="Times New Roman" panose="02020603050405020304" pitchFamily="18" charset="0"/>
          </a:endParaRPr>
        </a:p>
        <a:p>
          <a:pPr algn="ctr"/>
          <a:r>
            <a:rPr lang="es-ES" sz="1400" b="0" i="0" dirty="0" smtClean="0">
              <a:latin typeface="Times New Roman" panose="02020603050405020304" pitchFamily="18" charset="0"/>
              <a:cs typeface="Times New Roman" panose="02020603050405020304" pitchFamily="18" charset="0"/>
            </a:rPr>
            <a:t> </a:t>
          </a:r>
          <a:endParaRPr lang="es-EC" sz="1100" b="0" dirty="0">
            <a:latin typeface="Times New Roman" panose="02020603050405020304" pitchFamily="18" charset="0"/>
            <a:cs typeface="Times New Roman" panose="02020603050405020304" pitchFamily="18" charset="0"/>
          </a:endParaRPr>
        </a:p>
      </dgm:t>
    </dgm:pt>
    <dgm:pt modelId="{C0122744-C43E-4FA2-8370-3B552D2C1884}" type="parTrans" cxnId="{28BF7BA7-C967-435A-9DD7-FD398883FA96}">
      <dgm:prSet/>
      <dgm:spPr/>
      <dgm:t>
        <a:bodyPr/>
        <a:lstStyle/>
        <a:p>
          <a:pPr algn="ctr"/>
          <a:endParaRPr lang="es-EC" sz="2200" b="0">
            <a:latin typeface="Times New Roman" panose="02020603050405020304" pitchFamily="18" charset="0"/>
            <a:cs typeface="Times New Roman" panose="02020603050405020304" pitchFamily="18" charset="0"/>
          </a:endParaRPr>
        </a:p>
      </dgm:t>
    </dgm:pt>
    <dgm:pt modelId="{9592BCE3-8176-471C-9797-2880B4136D87}" type="sibTrans" cxnId="{28BF7BA7-C967-435A-9DD7-FD398883FA96}">
      <dgm:prSet/>
      <dgm:spPr/>
      <dgm:t>
        <a:bodyPr/>
        <a:lstStyle/>
        <a:p>
          <a:pPr algn="ctr"/>
          <a:endParaRPr lang="es-EC" sz="2200" b="0">
            <a:latin typeface="Times New Roman" panose="02020603050405020304" pitchFamily="18" charset="0"/>
            <a:cs typeface="Times New Roman" panose="02020603050405020304" pitchFamily="18" charset="0"/>
          </a:endParaRPr>
        </a:p>
      </dgm:t>
    </dgm:pt>
    <dgm:pt modelId="{34C6603F-322E-47DB-9A50-1715D78120F2}">
      <dgm:prSet phldrT="[Texto]" custT="1">
        <dgm:style>
          <a:lnRef idx="1">
            <a:schemeClr val="accent5"/>
          </a:lnRef>
          <a:fillRef idx="2">
            <a:schemeClr val="accent5"/>
          </a:fillRef>
          <a:effectRef idx="1">
            <a:schemeClr val="accent5"/>
          </a:effectRef>
          <a:fontRef idx="minor">
            <a:schemeClr val="dk1"/>
          </a:fontRef>
        </dgm:style>
      </dgm:prSet>
      <dgm:spPr/>
      <dgm:t>
        <a:bodyPr/>
        <a:lstStyle/>
        <a:p>
          <a:pPr algn="l"/>
          <a:r>
            <a:rPr lang="es-EC" sz="1400" b="0" dirty="0" smtClean="0">
              <a:latin typeface="Times New Roman" panose="02020603050405020304" pitchFamily="18" charset="0"/>
              <a:cs typeface="Times New Roman" panose="02020603050405020304" pitchFamily="18" charset="0"/>
            </a:rPr>
            <a:t>Edad: 40-50</a:t>
          </a:r>
        </a:p>
        <a:p>
          <a:pPr algn="l"/>
          <a:r>
            <a:rPr lang="es-EC" sz="1400" b="0" dirty="0" smtClean="0">
              <a:latin typeface="Times New Roman" panose="02020603050405020304" pitchFamily="18" charset="0"/>
              <a:cs typeface="Times New Roman" panose="02020603050405020304" pitchFamily="18" charset="0"/>
            </a:rPr>
            <a:t>Años de experiencia en educación inicial:  10 años</a:t>
          </a:r>
        </a:p>
        <a:p>
          <a:pPr algn="l"/>
          <a:r>
            <a:rPr lang="es-EC" sz="1400" b="0" dirty="0" smtClean="0">
              <a:latin typeface="Times New Roman" panose="02020603050405020304" pitchFamily="18" charset="0"/>
              <a:cs typeface="Times New Roman" panose="02020603050405020304" pitchFamily="18" charset="0"/>
            </a:rPr>
            <a:t>Tipo de institución</a:t>
          </a:r>
        </a:p>
        <a:p>
          <a:pPr algn="l"/>
          <a:r>
            <a:rPr lang="es-EC" sz="1400" b="0" dirty="0" smtClean="0">
              <a:latin typeface="Times New Roman" panose="02020603050405020304" pitchFamily="18" charset="0"/>
              <a:cs typeface="Times New Roman" panose="02020603050405020304" pitchFamily="18" charset="0"/>
            </a:rPr>
            <a:t>Mujeres</a:t>
          </a:r>
        </a:p>
        <a:p>
          <a:pPr algn="l"/>
          <a:r>
            <a:rPr lang="es-EC" sz="1400" b="0" dirty="0" smtClean="0">
              <a:latin typeface="Times New Roman" panose="02020603050405020304" pitchFamily="18" charset="0"/>
              <a:cs typeface="Times New Roman" panose="02020603050405020304" pitchFamily="18" charset="0"/>
            </a:rPr>
            <a:t>Sector de residencia- </a:t>
          </a:r>
          <a:r>
            <a:rPr lang="es-EC" sz="1400" b="1" dirty="0" err="1" smtClean="0">
              <a:latin typeface="Times New Roman" panose="02020603050405020304" pitchFamily="18" charset="0"/>
              <a:cs typeface="Times New Roman" panose="02020603050405020304" pitchFamily="18" charset="0"/>
            </a:rPr>
            <a:t>Solna</a:t>
          </a:r>
          <a:r>
            <a:rPr lang="es-EC" sz="1400" b="1" dirty="0" smtClean="0">
              <a:latin typeface="Times New Roman" panose="02020603050405020304" pitchFamily="18" charset="0"/>
              <a:cs typeface="Times New Roman" panose="02020603050405020304" pitchFamily="18" charset="0"/>
            </a:rPr>
            <a:t> </a:t>
          </a:r>
          <a:r>
            <a:rPr lang="es-EC" sz="1400" b="0" dirty="0" smtClean="0">
              <a:latin typeface="Times New Roman" panose="02020603050405020304" pitchFamily="18" charset="0"/>
              <a:cs typeface="Times New Roman" panose="02020603050405020304" pitchFamily="18" charset="0"/>
            </a:rPr>
            <a:t>cercana a las Investigadoras</a:t>
          </a:r>
        </a:p>
        <a:p>
          <a:pPr algn="l"/>
          <a:r>
            <a:rPr lang="es-EC" sz="1400" b="0" dirty="0" smtClean="0">
              <a:latin typeface="Times New Roman" panose="02020603050405020304" pitchFamily="18" charset="0"/>
              <a:cs typeface="Times New Roman" panose="02020603050405020304" pitchFamily="18" charset="0"/>
            </a:rPr>
            <a:t>Se estableció contacto con la Directora</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1754200A-B631-4726-91E8-10931F70736C}" type="parTrans" cxnId="{4D6F4216-9F56-4C0C-A467-EA0E8AEBAEFA}">
      <dgm:prSet/>
      <dgm:spPr/>
      <dgm:t>
        <a:bodyPr/>
        <a:lstStyle/>
        <a:p>
          <a:endParaRPr lang="es-ES"/>
        </a:p>
      </dgm:t>
    </dgm:pt>
    <dgm:pt modelId="{223766D4-D83C-4B13-B62A-EFC31E3E5B14}" type="sibTrans" cxnId="{4D6F4216-9F56-4C0C-A467-EA0E8AEBAEFA}">
      <dgm:prSet/>
      <dgm:spPr/>
      <dgm:t>
        <a:bodyPr/>
        <a:lstStyle/>
        <a:p>
          <a:endParaRPr lang="es-ES"/>
        </a:p>
      </dgm:t>
    </dgm:pt>
    <dgm:pt modelId="{FA002F47-CB0E-4222-A2F4-98875A02A49D}">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EC" sz="1400" b="0" dirty="0" smtClean="0">
              <a:solidFill>
                <a:schemeClr val="tx1"/>
              </a:solidFill>
              <a:latin typeface="Times New Roman" panose="02020603050405020304" pitchFamily="18" charset="0"/>
              <a:cs typeface="Times New Roman" panose="02020603050405020304" pitchFamily="18" charset="0"/>
            </a:rPr>
            <a:t>Se realizo un muestreo intencional </a:t>
          </a:r>
          <a:r>
            <a:rPr lang="es-ES" sz="1400" b="0" i="0" dirty="0" smtClean="0">
              <a:solidFill>
                <a:schemeClr val="tx1"/>
              </a:solidFill>
              <a:latin typeface="Times New Roman" panose="02020603050405020304" pitchFamily="18" charset="0"/>
              <a:cs typeface="Times New Roman" panose="02020603050405020304" pitchFamily="18" charset="0"/>
            </a:rPr>
            <a:t>es una técnica de muestreo en la cual la persona a cargo de realizar la investigación se basa en su propio juicio para elegir a los integrantes que formarán parte del estudio</a:t>
          </a:r>
          <a:r>
            <a:rPr lang="es-EC" sz="1400" b="0" dirty="0" smtClean="0">
              <a:solidFill>
                <a:schemeClr val="tx1"/>
              </a:solidFill>
              <a:latin typeface="Times New Roman" panose="02020603050405020304" pitchFamily="18" charset="0"/>
              <a:cs typeface="Times New Roman" panose="02020603050405020304" pitchFamily="18" charset="0"/>
            </a:rPr>
            <a:t> (Hernández</a:t>
          </a:r>
          <a:r>
            <a:rPr lang="es-ES" sz="1400" b="0" i="0" u="none" dirty="0" smtClean="0">
              <a:solidFill>
                <a:schemeClr val="tx1"/>
              </a:solidFill>
              <a:latin typeface="Times New Roman" panose="02020603050405020304" pitchFamily="18" charset="0"/>
              <a:cs typeface="Times New Roman" panose="02020603050405020304" pitchFamily="18" charset="0"/>
            </a:rPr>
            <a:t>, Fernández, &amp; Baptista, 2014)</a:t>
          </a:r>
          <a:endParaRPr lang="es-EC" sz="1400" b="0" dirty="0">
            <a:solidFill>
              <a:schemeClr val="tx1"/>
            </a:solidFill>
            <a:latin typeface="Times New Roman" panose="02020603050405020304" pitchFamily="18" charset="0"/>
            <a:cs typeface="Times New Roman" panose="02020603050405020304" pitchFamily="18" charset="0"/>
          </a:endParaRPr>
        </a:p>
      </dgm:t>
    </dgm:pt>
    <dgm:pt modelId="{75397296-286E-4AD5-B288-2B227064F22C}" type="parTrans" cxnId="{2F7955E5-97B4-43C8-80A7-CAB22DF31BFB}">
      <dgm:prSet/>
      <dgm:spPr/>
      <dgm:t>
        <a:bodyPr/>
        <a:lstStyle/>
        <a:p>
          <a:endParaRPr lang="es-ES"/>
        </a:p>
      </dgm:t>
    </dgm:pt>
    <dgm:pt modelId="{B6A3386B-93FE-44D6-81E0-F31BDA790592}" type="sibTrans" cxnId="{2F7955E5-97B4-43C8-80A7-CAB22DF31BFB}">
      <dgm:prSet/>
      <dgm:spPr/>
      <dgm:t>
        <a:bodyPr/>
        <a:lstStyle/>
        <a:p>
          <a:endParaRPr lang="es-ES"/>
        </a:p>
      </dgm:t>
    </dgm:pt>
    <dgm:pt modelId="{83FB2A10-C70B-4EFB-9764-3FDF4AF2F8EC}">
      <dgm:prSet custT="1"/>
      <dgm:spPr/>
      <dgm:t>
        <a:bodyPr/>
        <a:lstStyle/>
        <a:p>
          <a:pPr algn="just"/>
          <a:r>
            <a:rPr lang="es-ES" sz="1600" b="1" i="0" dirty="0" smtClean="0">
              <a:solidFill>
                <a:schemeClr val="tx1"/>
              </a:solidFill>
              <a:latin typeface="Times New Roman" panose="02020603050405020304" pitchFamily="18" charset="0"/>
              <a:cs typeface="Times New Roman" panose="02020603050405020304" pitchFamily="18" charset="0"/>
            </a:rPr>
            <a:t>Fontanilla(2020)</a:t>
          </a:r>
          <a:r>
            <a:rPr lang="es-ES" sz="1600" b="0" i="0" dirty="0" smtClean="0">
              <a:solidFill>
                <a:schemeClr val="tx1"/>
              </a:solidFill>
              <a:latin typeface="Times New Roman" panose="02020603050405020304" pitchFamily="18" charset="0"/>
              <a:cs typeface="Times New Roman" panose="02020603050405020304" pitchFamily="18" charset="0"/>
            </a:rPr>
            <a:t>menciona que Las experiencias educativas constituyen el saber pedagógico sobre la realidad, en este sentido, los maestros construyen conocimientos reales desde las </a:t>
          </a:r>
          <a:r>
            <a:rPr lang="es-ES" sz="1600" b="1" i="0" dirty="0" smtClean="0">
              <a:solidFill>
                <a:schemeClr val="tx1"/>
              </a:solidFill>
              <a:latin typeface="Times New Roman" panose="02020603050405020304" pitchFamily="18" charset="0"/>
              <a:cs typeface="Times New Roman" panose="02020603050405020304" pitchFamily="18" charset="0"/>
            </a:rPr>
            <a:t>vivencias </a:t>
          </a:r>
          <a:endParaRPr lang="es-EC" sz="1600" b="1" dirty="0" smtClean="0">
            <a:solidFill>
              <a:schemeClr val="tx1"/>
            </a:solidFill>
            <a:latin typeface="Times New Roman" panose="02020603050405020304" pitchFamily="18" charset="0"/>
            <a:cs typeface="Times New Roman" panose="02020603050405020304" pitchFamily="18" charset="0"/>
          </a:endParaRPr>
        </a:p>
      </dgm:t>
    </dgm:pt>
    <dgm:pt modelId="{7F85BEA8-297D-456E-A7E3-4180CFFF8E1A}" type="parTrans" cxnId="{2A875386-995B-4034-8D84-2264F2AAA9C4}">
      <dgm:prSet/>
      <dgm:spPr/>
      <dgm:t>
        <a:bodyPr/>
        <a:lstStyle/>
        <a:p>
          <a:endParaRPr lang="es-ES"/>
        </a:p>
      </dgm:t>
    </dgm:pt>
    <dgm:pt modelId="{64B768D5-6B18-4BAA-A5E5-ED9924991F48}" type="sibTrans" cxnId="{2A875386-995B-4034-8D84-2264F2AAA9C4}">
      <dgm:prSet/>
      <dgm:spPr/>
      <dgm:t>
        <a:bodyPr/>
        <a:lstStyle/>
        <a:p>
          <a:endParaRPr lang="es-ES"/>
        </a:p>
      </dgm:t>
    </dgm:pt>
    <dgm:pt modelId="{0C64A019-9E9F-4E24-BC98-EF0D8B0802CC}" type="pres">
      <dgm:prSet presAssocID="{D34C67A7-83A8-4F38-BCEB-32ED1480B768}" presName="Name0" presStyleCnt="0">
        <dgm:presLayoutVars>
          <dgm:dir/>
          <dgm:resizeHandles/>
        </dgm:presLayoutVars>
      </dgm:prSet>
      <dgm:spPr/>
      <dgm:t>
        <a:bodyPr/>
        <a:lstStyle/>
        <a:p>
          <a:endParaRPr lang="es-ES"/>
        </a:p>
      </dgm:t>
    </dgm:pt>
    <dgm:pt modelId="{EB864C2D-383B-44EF-A531-59AC4C69F49B}" type="pres">
      <dgm:prSet presAssocID="{877774BA-2915-4855-82E2-7036912A688D}" presName="compNode" presStyleCnt="0"/>
      <dgm:spPr/>
    </dgm:pt>
    <dgm:pt modelId="{FF94815A-851D-462F-A557-29BA20826E28}" type="pres">
      <dgm:prSet presAssocID="{877774BA-2915-4855-82E2-7036912A688D}" presName="dummyConnPt" presStyleCnt="0"/>
      <dgm:spPr/>
    </dgm:pt>
    <dgm:pt modelId="{A077C63C-AA3E-452E-8B9A-052702C45411}" type="pres">
      <dgm:prSet presAssocID="{877774BA-2915-4855-82E2-7036912A688D}" presName="node" presStyleLbl="node1" presStyleIdx="0" presStyleCnt="7" custScaleX="148883" custScaleY="50065">
        <dgm:presLayoutVars>
          <dgm:bulletEnabled val="1"/>
        </dgm:presLayoutVars>
      </dgm:prSet>
      <dgm:spPr/>
      <dgm:t>
        <a:bodyPr/>
        <a:lstStyle/>
        <a:p>
          <a:endParaRPr lang="es-ES"/>
        </a:p>
      </dgm:t>
    </dgm:pt>
    <dgm:pt modelId="{21D89C44-E34A-458D-BCC0-6F4D670EDEBC}" type="pres">
      <dgm:prSet presAssocID="{87C96D7D-82F0-4FAE-A317-2448CA9882E7}" presName="sibTrans" presStyleLbl="bgSibTrans2D1" presStyleIdx="0" presStyleCnt="6"/>
      <dgm:spPr/>
      <dgm:t>
        <a:bodyPr/>
        <a:lstStyle/>
        <a:p>
          <a:endParaRPr lang="es-ES"/>
        </a:p>
      </dgm:t>
    </dgm:pt>
    <dgm:pt modelId="{7739B68D-6924-4595-A27D-38EC8DDDA248}" type="pres">
      <dgm:prSet presAssocID="{60691A0E-6C4F-4434-B0EC-11E45CCBDB4B}" presName="compNode" presStyleCnt="0"/>
      <dgm:spPr/>
    </dgm:pt>
    <dgm:pt modelId="{611B28AC-263A-403F-AF9F-30B11D335808}" type="pres">
      <dgm:prSet presAssocID="{60691A0E-6C4F-4434-B0EC-11E45CCBDB4B}" presName="dummyConnPt" presStyleCnt="0"/>
      <dgm:spPr/>
    </dgm:pt>
    <dgm:pt modelId="{CAD9C7EC-1BA9-46D2-AB8C-62BC851E31DA}" type="pres">
      <dgm:prSet presAssocID="{60691A0E-6C4F-4434-B0EC-11E45CCBDB4B}" presName="node" presStyleLbl="node1" presStyleIdx="1" presStyleCnt="7" custScaleX="141951" custScaleY="64794">
        <dgm:presLayoutVars>
          <dgm:bulletEnabled val="1"/>
        </dgm:presLayoutVars>
      </dgm:prSet>
      <dgm:spPr/>
      <dgm:t>
        <a:bodyPr/>
        <a:lstStyle/>
        <a:p>
          <a:endParaRPr lang="es-ES"/>
        </a:p>
      </dgm:t>
    </dgm:pt>
    <dgm:pt modelId="{1AC69C7A-AD36-468D-93AC-35C9FCCC96F2}" type="pres">
      <dgm:prSet presAssocID="{D1B0FC72-7A92-4A0F-AA73-79EC0FDB6ACA}" presName="sibTrans" presStyleLbl="bgSibTrans2D1" presStyleIdx="1" presStyleCnt="6"/>
      <dgm:spPr/>
      <dgm:t>
        <a:bodyPr/>
        <a:lstStyle/>
        <a:p>
          <a:endParaRPr lang="es-ES"/>
        </a:p>
      </dgm:t>
    </dgm:pt>
    <dgm:pt modelId="{BB2A4DBA-2FDC-4973-9E46-078F99775A32}" type="pres">
      <dgm:prSet presAssocID="{F6162A3C-F120-4C75-A579-8EABAA661DB4}" presName="compNode" presStyleCnt="0"/>
      <dgm:spPr/>
    </dgm:pt>
    <dgm:pt modelId="{04BE301A-0EC3-4EB1-AD3C-50047964696C}" type="pres">
      <dgm:prSet presAssocID="{F6162A3C-F120-4C75-A579-8EABAA661DB4}" presName="dummyConnPt" presStyleCnt="0"/>
      <dgm:spPr/>
    </dgm:pt>
    <dgm:pt modelId="{68CF1A9D-FD47-4A24-908D-E92CF78919B6}" type="pres">
      <dgm:prSet presAssocID="{F6162A3C-F120-4C75-A579-8EABAA661DB4}" presName="node" presStyleLbl="node1" presStyleIdx="2" presStyleCnt="7" custScaleX="148440" custScaleY="63990">
        <dgm:presLayoutVars>
          <dgm:bulletEnabled val="1"/>
        </dgm:presLayoutVars>
      </dgm:prSet>
      <dgm:spPr/>
      <dgm:t>
        <a:bodyPr/>
        <a:lstStyle/>
        <a:p>
          <a:endParaRPr lang="es-ES"/>
        </a:p>
      </dgm:t>
    </dgm:pt>
    <dgm:pt modelId="{8D4121AA-58E0-47B4-9E88-EF1A8F8A5C13}" type="pres">
      <dgm:prSet presAssocID="{35B25BB1-2673-4A32-9238-B4BD769D1AF7}" presName="sibTrans" presStyleLbl="bgSibTrans2D1" presStyleIdx="2" presStyleCnt="6"/>
      <dgm:spPr/>
      <dgm:t>
        <a:bodyPr/>
        <a:lstStyle/>
        <a:p>
          <a:endParaRPr lang="es-ES"/>
        </a:p>
      </dgm:t>
    </dgm:pt>
    <dgm:pt modelId="{090FC83C-B922-4A04-9C4A-C0CDC435E5DE}" type="pres">
      <dgm:prSet presAssocID="{80214D10-99FD-496E-9858-72221FE8F1A6}" presName="compNode" presStyleCnt="0"/>
      <dgm:spPr/>
    </dgm:pt>
    <dgm:pt modelId="{A8549337-63CE-4592-8CBB-A8AF329657B8}" type="pres">
      <dgm:prSet presAssocID="{80214D10-99FD-496E-9858-72221FE8F1A6}" presName="dummyConnPt" presStyleCnt="0"/>
      <dgm:spPr/>
    </dgm:pt>
    <dgm:pt modelId="{7AF6110A-DA3A-46A5-A3DF-2A66B6E72550}" type="pres">
      <dgm:prSet presAssocID="{80214D10-99FD-496E-9858-72221FE8F1A6}" presName="node" presStyleLbl="node1" presStyleIdx="3" presStyleCnt="7" custScaleX="180439" custScaleY="67254">
        <dgm:presLayoutVars>
          <dgm:bulletEnabled val="1"/>
        </dgm:presLayoutVars>
      </dgm:prSet>
      <dgm:spPr/>
      <dgm:t>
        <a:bodyPr/>
        <a:lstStyle/>
        <a:p>
          <a:endParaRPr lang="es-ES"/>
        </a:p>
      </dgm:t>
    </dgm:pt>
    <dgm:pt modelId="{2D754192-2EC9-4ADA-A168-9C3CA783F4A4}" type="pres">
      <dgm:prSet presAssocID="{9592BCE3-8176-471C-9797-2880B4136D87}" presName="sibTrans" presStyleLbl="bgSibTrans2D1" presStyleIdx="3" presStyleCnt="6"/>
      <dgm:spPr/>
      <dgm:t>
        <a:bodyPr/>
        <a:lstStyle/>
        <a:p>
          <a:endParaRPr lang="es-ES"/>
        </a:p>
      </dgm:t>
    </dgm:pt>
    <dgm:pt modelId="{B758915B-6694-4823-9CBE-CE768E6438F8}" type="pres">
      <dgm:prSet presAssocID="{34C6603F-322E-47DB-9A50-1715D78120F2}" presName="compNode" presStyleCnt="0"/>
      <dgm:spPr/>
    </dgm:pt>
    <dgm:pt modelId="{A954BC0C-B6DE-4771-BE60-F35BF3B64929}" type="pres">
      <dgm:prSet presAssocID="{34C6603F-322E-47DB-9A50-1715D78120F2}" presName="dummyConnPt" presStyleCnt="0"/>
      <dgm:spPr/>
    </dgm:pt>
    <dgm:pt modelId="{DFAB186A-8DA8-474A-872F-08F7B8B58664}" type="pres">
      <dgm:prSet presAssocID="{34C6603F-322E-47DB-9A50-1715D78120F2}" presName="node" presStyleLbl="node1" presStyleIdx="4" presStyleCnt="7" custScaleX="224014" custScaleY="127082" custLinFactNeighborX="-1636" custLinFactNeighborY="2797">
        <dgm:presLayoutVars>
          <dgm:bulletEnabled val="1"/>
        </dgm:presLayoutVars>
      </dgm:prSet>
      <dgm:spPr/>
      <dgm:t>
        <a:bodyPr/>
        <a:lstStyle/>
        <a:p>
          <a:endParaRPr lang="es-ES"/>
        </a:p>
      </dgm:t>
    </dgm:pt>
    <dgm:pt modelId="{60C9D5D6-103E-4C0A-85BF-E0DF2D5BD6B3}" type="pres">
      <dgm:prSet presAssocID="{223766D4-D83C-4B13-B62A-EFC31E3E5B14}" presName="sibTrans" presStyleLbl="bgSibTrans2D1" presStyleIdx="4" presStyleCnt="6"/>
      <dgm:spPr/>
      <dgm:t>
        <a:bodyPr/>
        <a:lstStyle/>
        <a:p>
          <a:endParaRPr lang="es-ES"/>
        </a:p>
      </dgm:t>
    </dgm:pt>
    <dgm:pt modelId="{36615761-A94F-426D-ACC3-74BAD543169A}" type="pres">
      <dgm:prSet presAssocID="{83FB2A10-C70B-4EFB-9764-3FDF4AF2F8EC}" presName="compNode" presStyleCnt="0"/>
      <dgm:spPr/>
    </dgm:pt>
    <dgm:pt modelId="{C88E7D03-E433-43B9-AE7A-332A0BF00BA1}" type="pres">
      <dgm:prSet presAssocID="{83FB2A10-C70B-4EFB-9764-3FDF4AF2F8EC}" presName="dummyConnPt" presStyleCnt="0"/>
      <dgm:spPr/>
    </dgm:pt>
    <dgm:pt modelId="{8EB6A06B-93D6-4492-9899-5442B52C23B8}" type="pres">
      <dgm:prSet presAssocID="{83FB2A10-C70B-4EFB-9764-3FDF4AF2F8EC}" presName="node" presStyleLbl="node1" presStyleIdx="5" presStyleCnt="7" custScaleX="217687">
        <dgm:presLayoutVars>
          <dgm:bulletEnabled val="1"/>
        </dgm:presLayoutVars>
      </dgm:prSet>
      <dgm:spPr/>
      <dgm:t>
        <a:bodyPr/>
        <a:lstStyle/>
        <a:p>
          <a:endParaRPr lang="en-US"/>
        </a:p>
      </dgm:t>
    </dgm:pt>
    <dgm:pt modelId="{594CF98E-EEED-448E-B91E-C904FCC22C35}" type="pres">
      <dgm:prSet presAssocID="{64B768D5-6B18-4BAA-A5E5-ED9924991F48}" presName="sibTrans" presStyleLbl="bgSibTrans2D1" presStyleIdx="5" presStyleCnt="6"/>
      <dgm:spPr/>
      <dgm:t>
        <a:bodyPr/>
        <a:lstStyle/>
        <a:p>
          <a:endParaRPr lang="en-US"/>
        </a:p>
      </dgm:t>
    </dgm:pt>
    <dgm:pt modelId="{DA31E38F-8A29-4919-900C-F8DE9A08DD2B}" type="pres">
      <dgm:prSet presAssocID="{FA002F47-CB0E-4222-A2F4-98875A02A49D}" presName="compNode" presStyleCnt="0"/>
      <dgm:spPr/>
    </dgm:pt>
    <dgm:pt modelId="{6441AC97-DD7C-4C26-82CA-DD101F7660A5}" type="pres">
      <dgm:prSet presAssocID="{FA002F47-CB0E-4222-A2F4-98875A02A49D}" presName="dummyConnPt" presStyleCnt="0"/>
      <dgm:spPr/>
    </dgm:pt>
    <dgm:pt modelId="{D7A245E5-8914-44CE-A586-BD954D9363B5}" type="pres">
      <dgm:prSet presAssocID="{FA002F47-CB0E-4222-A2F4-98875A02A49D}" presName="node" presStyleLbl="node1" presStyleIdx="6" presStyleCnt="7" custScaleX="162008" custScaleY="132419" custLinFactNeighborX="-1636" custLinFactNeighborY="2797">
        <dgm:presLayoutVars>
          <dgm:bulletEnabled val="1"/>
        </dgm:presLayoutVars>
      </dgm:prSet>
      <dgm:spPr/>
      <dgm:t>
        <a:bodyPr/>
        <a:lstStyle/>
        <a:p>
          <a:endParaRPr lang="es-ES"/>
        </a:p>
      </dgm:t>
    </dgm:pt>
  </dgm:ptLst>
  <dgm:cxnLst>
    <dgm:cxn modelId="{F5EC7008-2125-47F1-B979-3A362762AD8E}" type="presOf" srcId="{34C6603F-322E-47DB-9A50-1715D78120F2}" destId="{DFAB186A-8DA8-474A-872F-08F7B8B58664}" srcOrd="0" destOrd="0" presId="urn:microsoft.com/office/officeart/2005/8/layout/bProcess4"/>
    <dgm:cxn modelId="{9458C8EC-3ED7-422A-BB53-84A5C2D67F3F}" type="presOf" srcId="{60691A0E-6C4F-4434-B0EC-11E45CCBDB4B}" destId="{CAD9C7EC-1BA9-46D2-AB8C-62BC851E31DA}" srcOrd="0" destOrd="0" presId="urn:microsoft.com/office/officeart/2005/8/layout/bProcess4"/>
    <dgm:cxn modelId="{02D09BCA-E294-449D-B497-6203176710CC}" type="presOf" srcId="{9592BCE3-8176-471C-9797-2880B4136D87}" destId="{2D754192-2EC9-4ADA-A168-9C3CA783F4A4}" srcOrd="0" destOrd="0" presId="urn:microsoft.com/office/officeart/2005/8/layout/bProcess4"/>
    <dgm:cxn modelId="{2A875386-995B-4034-8D84-2264F2AAA9C4}" srcId="{D34C67A7-83A8-4F38-BCEB-32ED1480B768}" destId="{83FB2A10-C70B-4EFB-9764-3FDF4AF2F8EC}" srcOrd="5" destOrd="0" parTransId="{7F85BEA8-297D-456E-A7E3-4180CFFF8E1A}" sibTransId="{64B768D5-6B18-4BAA-A5E5-ED9924991F48}"/>
    <dgm:cxn modelId="{9A888D9E-3108-4C89-9D05-56C0C3E5BA6B}" type="presOf" srcId="{FA002F47-CB0E-4222-A2F4-98875A02A49D}" destId="{D7A245E5-8914-44CE-A586-BD954D9363B5}" srcOrd="0" destOrd="0" presId="urn:microsoft.com/office/officeart/2005/8/layout/bProcess4"/>
    <dgm:cxn modelId="{7DE3A21B-4881-4A13-894B-14DB97A7E9B9}" type="presOf" srcId="{80214D10-99FD-496E-9858-72221FE8F1A6}" destId="{7AF6110A-DA3A-46A5-A3DF-2A66B6E72550}" srcOrd="0" destOrd="0" presId="urn:microsoft.com/office/officeart/2005/8/layout/bProcess4"/>
    <dgm:cxn modelId="{2F7955E5-97B4-43C8-80A7-CAB22DF31BFB}" srcId="{D34C67A7-83A8-4F38-BCEB-32ED1480B768}" destId="{FA002F47-CB0E-4222-A2F4-98875A02A49D}" srcOrd="6" destOrd="0" parTransId="{75397296-286E-4AD5-B288-2B227064F22C}" sibTransId="{B6A3386B-93FE-44D6-81E0-F31BDA790592}"/>
    <dgm:cxn modelId="{F3A44A45-BFDB-48C0-932E-BD77980A0D6A}" type="presOf" srcId="{223766D4-D83C-4B13-B62A-EFC31E3E5B14}" destId="{60C9D5D6-103E-4C0A-85BF-E0DF2D5BD6B3}" srcOrd="0" destOrd="0" presId="urn:microsoft.com/office/officeart/2005/8/layout/bProcess4"/>
    <dgm:cxn modelId="{372F6D62-7BEB-44CE-866B-2F8CC6F5B20B}" type="presOf" srcId="{87C96D7D-82F0-4FAE-A317-2448CA9882E7}" destId="{21D89C44-E34A-458D-BCC0-6F4D670EDEBC}" srcOrd="0" destOrd="0" presId="urn:microsoft.com/office/officeart/2005/8/layout/bProcess4"/>
    <dgm:cxn modelId="{C8F40CEF-2FBA-4BEF-85A6-F8C27CA364DC}" type="presOf" srcId="{64B768D5-6B18-4BAA-A5E5-ED9924991F48}" destId="{594CF98E-EEED-448E-B91E-C904FCC22C35}" srcOrd="0" destOrd="0" presId="urn:microsoft.com/office/officeart/2005/8/layout/bProcess4"/>
    <dgm:cxn modelId="{57BF8F2D-3510-40BB-A355-2A10446659DD}" type="presOf" srcId="{D1B0FC72-7A92-4A0F-AA73-79EC0FDB6ACA}" destId="{1AC69C7A-AD36-468D-93AC-35C9FCCC96F2}" srcOrd="0" destOrd="0" presId="urn:microsoft.com/office/officeart/2005/8/layout/bProcess4"/>
    <dgm:cxn modelId="{AE550A72-1779-4593-B310-3CE6DCC46818}" srcId="{D34C67A7-83A8-4F38-BCEB-32ED1480B768}" destId="{877774BA-2915-4855-82E2-7036912A688D}" srcOrd="0" destOrd="0" parTransId="{5DF644A8-4D9B-4487-B5C1-8669FB5B5FC9}" sibTransId="{87C96D7D-82F0-4FAE-A317-2448CA9882E7}"/>
    <dgm:cxn modelId="{80C15828-1567-4473-9857-70801DA31713}" srcId="{D34C67A7-83A8-4F38-BCEB-32ED1480B768}" destId="{F6162A3C-F120-4C75-A579-8EABAA661DB4}" srcOrd="2" destOrd="0" parTransId="{3F62B45E-2D0B-4F5A-AB14-E8BDF8EF704E}" sibTransId="{35B25BB1-2673-4A32-9238-B4BD769D1AF7}"/>
    <dgm:cxn modelId="{8555A449-FF11-41DC-8AF3-A39A939AAFBE}" type="presOf" srcId="{F6162A3C-F120-4C75-A579-8EABAA661DB4}" destId="{68CF1A9D-FD47-4A24-908D-E92CF78919B6}" srcOrd="0" destOrd="0" presId="urn:microsoft.com/office/officeart/2005/8/layout/bProcess4"/>
    <dgm:cxn modelId="{28BF7BA7-C967-435A-9DD7-FD398883FA96}" srcId="{D34C67A7-83A8-4F38-BCEB-32ED1480B768}" destId="{80214D10-99FD-496E-9858-72221FE8F1A6}" srcOrd="3" destOrd="0" parTransId="{C0122744-C43E-4FA2-8370-3B552D2C1884}" sibTransId="{9592BCE3-8176-471C-9797-2880B4136D87}"/>
    <dgm:cxn modelId="{CB44BAA5-A45F-4AB9-83CF-B3074073A10C}" type="presOf" srcId="{35B25BB1-2673-4A32-9238-B4BD769D1AF7}" destId="{8D4121AA-58E0-47B4-9E88-EF1A8F8A5C13}" srcOrd="0" destOrd="0" presId="urn:microsoft.com/office/officeart/2005/8/layout/bProcess4"/>
    <dgm:cxn modelId="{077E8DA6-7438-457F-9A43-EAB8A9A7F429}" type="presOf" srcId="{D34C67A7-83A8-4F38-BCEB-32ED1480B768}" destId="{0C64A019-9E9F-4E24-BC98-EF0D8B0802CC}" srcOrd="0" destOrd="0" presId="urn:microsoft.com/office/officeart/2005/8/layout/bProcess4"/>
    <dgm:cxn modelId="{4D6F4216-9F56-4C0C-A467-EA0E8AEBAEFA}" srcId="{D34C67A7-83A8-4F38-BCEB-32ED1480B768}" destId="{34C6603F-322E-47DB-9A50-1715D78120F2}" srcOrd="4" destOrd="0" parTransId="{1754200A-B631-4726-91E8-10931F70736C}" sibTransId="{223766D4-D83C-4B13-B62A-EFC31E3E5B14}"/>
    <dgm:cxn modelId="{E531D4ED-7EFB-4A43-AFC8-E05D48B8AFA7}" type="presOf" srcId="{83FB2A10-C70B-4EFB-9764-3FDF4AF2F8EC}" destId="{8EB6A06B-93D6-4492-9899-5442B52C23B8}" srcOrd="0" destOrd="0" presId="urn:microsoft.com/office/officeart/2005/8/layout/bProcess4"/>
    <dgm:cxn modelId="{6D4F8925-1893-4BA7-8C62-054F325E567C}" srcId="{D34C67A7-83A8-4F38-BCEB-32ED1480B768}" destId="{60691A0E-6C4F-4434-B0EC-11E45CCBDB4B}" srcOrd="1" destOrd="0" parTransId="{3F60CC59-D2B3-4D92-A5E8-BD953380B776}" sibTransId="{D1B0FC72-7A92-4A0F-AA73-79EC0FDB6ACA}"/>
    <dgm:cxn modelId="{4A307E09-F692-4F88-99D2-F5FF42003006}" type="presOf" srcId="{877774BA-2915-4855-82E2-7036912A688D}" destId="{A077C63C-AA3E-452E-8B9A-052702C45411}" srcOrd="0" destOrd="0" presId="urn:microsoft.com/office/officeart/2005/8/layout/bProcess4"/>
    <dgm:cxn modelId="{34343F10-BF0C-44CA-A6BA-B7567103E710}" type="presParOf" srcId="{0C64A019-9E9F-4E24-BC98-EF0D8B0802CC}" destId="{EB864C2D-383B-44EF-A531-59AC4C69F49B}" srcOrd="0" destOrd="0" presId="urn:microsoft.com/office/officeart/2005/8/layout/bProcess4"/>
    <dgm:cxn modelId="{E361AA2B-10DC-4B7F-A4DB-28489814345B}" type="presParOf" srcId="{EB864C2D-383B-44EF-A531-59AC4C69F49B}" destId="{FF94815A-851D-462F-A557-29BA20826E28}" srcOrd="0" destOrd="0" presId="urn:microsoft.com/office/officeart/2005/8/layout/bProcess4"/>
    <dgm:cxn modelId="{4A68A6FD-378A-45FD-BCBF-574AFCB24920}" type="presParOf" srcId="{EB864C2D-383B-44EF-A531-59AC4C69F49B}" destId="{A077C63C-AA3E-452E-8B9A-052702C45411}" srcOrd="1" destOrd="0" presId="urn:microsoft.com/office/officeart/2005/8/layout/bProcess4"/>
    <dgm:cxn modelId="{C399FAC6-3E99-4701-86CF-493DB0826F07}" type="presParOf" srcId="{0C64A019-9E9F-4E24-BC98-EF0D8B0802CC}" destId="{21D89C44-E34A-458D-BCC0-6F4D670EDEBC}" srcOrd="1" destOrd="0" presId="urn:microsoft.com/office/officeart/2005/8/layout/bProcess4"/>
    <dgm:cxn modelId="{8489AF84-1660-4F3D-88D3-ECC2525CB302}" type="presParOf" srcId="{0C64A019-9E9F-4E24-BC98-EF0D8B0802CC}" destId="{7739B68D-6924-4595-A27D-38EC8DDDA248}" srcOrd="2" destOrd="0" presId="urn:microsoft.com/office/officeart/2005/8/layout/bProcess4"/>
    <dgm:cxn modelId="{368335F0-1335-496B-91F7-656941C77AAA}" type="presParOf" srcId="{7739B68D-6924-4595-A27D-38EC8DDDA248}" destId="{611B28AC-263A-403F-AF9F-30B11D335808}" srcOrd="0" destOrd="0" presId="urn:microsoft.com/office/officeart/2005/8/layout/bProcess4"/>
    <dgm:cxn modelId="{62ED9E8B-491F-4B5F-82F1-967FB9F7AE85}" type="presParOf" srcId="{7739B68D-6924-4595-A27D-38EC8DDDA248}" destId="{CAD9C7EC-1BA9-46D2-AB8C-62BC851E31DA}" srcOrd="1" destOrd="0" presId="urn:microsoft.com/office/officeart/2005/8/layout/bProcess4"/>
    <dgm:cxn modelId="{09F11D02-5C52-49F5-B1D7-B30356CAEAEB}" type="presParOf" srcId="{0C64A019-9E9F-4E24-BC98-EF0D8B0802CC}" destId="{1AC69C7A-AD36-468D-93AC-35C9FCCC96F2}" srcOrd="3" destOrd="0" presId="urn:microsoft.com/office/officeart/2005/8/layout/bProcess4"/>
    <dgm:cxn modelId="{A9C32719-8AA2-47DA-B5FE-D7890755D0AD}" type="presParOf" srcId="{0C64A019-9E9F-4E24-BC98-EF0D8B0802CC}" destId="{BB2A4DBA-2FDC-4973-9E46-078F99775A32}" srcOrd="4" destOrd="0" presId="urn:microsoft.com/office/officeart/2005/8/layout/bProcess4"/>
    <dgm:cxn modelId="{1C47932C-2184-44AE-9404-CB11D3EB585B}" type="presParOf" srcId="{BB2A4DBA-2FDC-4973-9E46-078F99775A32}" destId="{04BE301A-0EC3-4EB1-AD3C-50047964696C}" srcOrd="0" destOrd="0" presId="urn:microsoft.com/office/officeart/2005/8/layout/bProcess4"/>
    <dgm:cxn modelId="{FAE7777E-773A-4F39-95CA-E5B9E272A447}" type="presParOf" srcId="{BB2A4DBA-2FDC-4973-9E46-078F99775A32}" destId="{68CF1A9D-FD47-4A24-908D-E92CF78919B6}" srcOrd="1" destOrd="0" presId="urn:microsoft.com/office/officeart/2005/8/layout/bProcess4"/>
    <dgm:cxn modelId="{D01D1855-4721-4A52-A015-4A3E3DC34BD5}" type="presParOf" srcId="{0C64A019-9E9F-4E24-BC98-EF0D8B0802CC}" destId="{8D4121AA-58E0-47B4-9E88-EF1A8F8A5C13}" srcOrd="5" destOrd="0" presId="urn:microsoft.com/office/officeart/2005/8/layout/bProcess4"/>
    <dgm:cxn modelId="{28CC244D-CC4F-4C30-9AC3-4CEC2FB45C36}" type="presParOf" srcId="{0C64A019-9E9F-4E24-BC98-EF0D8B0802CC}" destId="{090FC83C-B922-4A04-9C4A-C0CDC435E5DE}" srcOrd="6" destOrd="0" presId="urn:microsoft.com/office/officeart/2005/8/layout/bProcess4"/>
    <dgm:cxn modelId="{E38AAF92-F8E2-44F6-BCEC-E4D639E23A4C}" type="presParOf" srcId="{090FC83C-B922-4A04-9C4A-C0CDC435E5DE}" destId="{A8549337-63CE-4592-8CBB-A8AF329657B8}" srcOrd="0" destOrd="0" presId="urn:microsoft.com/office/officeart/2005/8/layout/bProcess4"/>
    <dgm:cxn modelId="{D4C59BA7-7697-4CE6-9A95-7B41D655FF20}" type="presParOf" srcId="{090FC83C-B922-4A04-9C4A-C0CDC435E5DE}" destId="{7AF6110A-DA3A-46A5-A3DF-2A66B6E72550}" srcOrd="1" destOrd="0" presId="urn:microsoft.com/office/officeart/2005/8/layout/bProcess4"/>
    <dgm:cxn modelId="{53BB4B9F-7A6F-4918-A1F8-88F4C8B0C52C}" type="presParOf" srcId="{0C64A019-9E9F-4E24-BC98-EF0D8B0802CC}" destId="{2D754192-2EC9-4ADA-A168-9C3CA783F4A4}" srcOrd="7" destOrd="0" presId="urn:microsoft.com/office/officeart/2005/8/layout/bProcess4"/>
    <dgm:cxn modelId="{951975C1-4859-4FE0-88DD-E3926538C5C4}" type="presParOf" srcId="{0C64A019-9E9F-4E24-BC98-EF0D8B0802CC}" destId="{B758915B-6694-4823-9CBE-CE768E6438F8}" srcOrd="8" destOrd="0" presId="urn:microsoft.com/office/officeart/2005/8/layout/bProcess4"/>
    <dgm:cxn modelId="{A3711FB8-04AB-4584-982E-798EA967F114}" type="presParOf" srcId="{B758915B-6694-4823-9CBE-CE768E6438F8}" destId="{A954BC0C-B6DE-4771-BE60-F35BF3B64929}" srcOrd="0" destOrd="0" presId="urn:microsoft.com/office/officeart/2005/8/layout/bProcess4"/>
    <dgm:cxn modelId="{7B0EA1FF-E7EE-414E-9B9F-12421232E12E}" type="presParOf" srcId="{B758915B-6694-4823-9CBE-CE768E6438F8}" destId="{DFAB186A-8DA8-474A-872F-08F7B8B58664}" srcOrd="1" destOrd="0" presId="urn:microsoft.com/office/officeart/2005/8/layout/bProcess4"/>
    <dgm:cxn modelId="{A4BAA16B-F3B8-4920-8065-6FD6683784B7}" type="presParOf" srcId="{0C64A019-9E9F-4E24-BC98-EF0D8B0802CC}" destId="{60C9D5D6-103E-4C0A-85BF-E0DF2D5BD6B3}" srcOrd="9" destOrd="0" presId="urn:microsoft.com/office/officeart/2005/8/layout/bProcess4"/>
    <dgm:cxn modelId="{42C127C1-747F-4369-A960-960288894935}" type="presParOf" srcId="{0C64A019-9E9F-4E24-BC98-EF0D8B0802CC}" destId="{36615761-A94F-426D-ACC3-74BAD543169A}" srcOrd="10" destOrd="0" presId="urn:microsoft.com/office/officeart/2005/8/layout/bProcess4"/>
    <dgm:cxn modelId="{640612A9-64D7-4364-AF48-671BD4CB03E7}" type="presParOf" srcId="{36615761-A94F-426D-ACC3-74BAD543169A}" destId="{C88E7D03-E433-43B9-AE7A-332A0BF00BA1}" srcOrd="0" destOrd="0" presId="urn:microsoft.com/office/officeart/2005/8/layout/bProcess4"/>
    <dgm:cxn modelId="{64210533-6D86-4B19-A315-12C4D7D99CD8}" type="presParOf" srcId="{36615761-A94F-426D-ACC3-74BAD543169A}" destId="{8EB6A06B-93D6-4492-9899-5442B52C23B8}" srcOrd="1" destOrd="0" presId="urn:microsoft.com/office/officeart/2005/8/layout/bProcess4"/>
    <dgm:cxn modelId="{3D68AD42-65A5-463B-B053-CCDCBF969F53}" type="presParOf" srcId="{0C64A019-9E9F-4E24-BC98-EF0D8B0802CC}" destId="{594CF98E-EEED-448E-B91E-C904FCC22C35}" srcOrd="11" destOrd="0" presId="urn:microsoft.com/office/officeart/2005/8/layout/bProcess4"/>
    <dgm:cxn modelId="{FAF0A947-213C-49CC-819A-DCF4C3C78469}" type="presParOf" srcId="{0C64A019-9E9F-4E24-BC98-EF0D8B0802CC}" destId="{DA31E38F-8A29-4919-900C-F8DE9A08DD2B}" srcOrd="12" destOrd="0" presId="urn:microsoft.com/office/officeart/2005/8/layout/bProcess4"/>
    <dgm:cxn modelId="{F60EDC00-88E7-46B7-9570-F98970DE48BA}" type="presParOf" srcId="{DA31E38F-8A29-4919-900C-F8DE9A08DD2B}" destId="{6441AC97-DD7C-4C26-82CA-DD101F7660A5}" srcOrd="0" destOrd="0" presId="urn:microsoft.com/office/officeart/2005/8/layout/bProcess4"/>
    <dgm:cxn modelId="{88D4DC27-E4DA-4AE8-AEB7-950EAF5457F0}" type="presParOf" srcId="{DA31E38F-8A29-4919-900C-F8DE9A08DD2B}" destId="{D7A245E5-8914-44CE-A586-BD954D9363B5}"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566A3-A75A-4407-A697-14EAFB23DD91}">
      <dsp:nvSpPr>
        <dsp:cNvPr id="0" name=""/>
        <dsp:cNvSpPr/>
      </dsp:nvSpPr>
      <dsp:spPr>
        <a:xfrm rot="5400000">
          <a:off x="-236860" y="238865"/>
          <a:ext cx="1579072" cy="110535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t>“VOLEMOS ALTO” 2002</a:t>
          </a:r>
        </a:p>
      </dsp:txBody>
      <dsp:txXfrm rot="-5400000">
        <a:off x="1" y="554679"/>
        <a:ext cx="1105350" cy="473722"/>
      </dsp:txXfrm>
    </dsp:sp>
    <dsp:sp modelId="{9C42570F-F0A4-475F-A20B-AA6AB115A162}">
      <dsp:nvSpPr>
        <dsp:cNvPr id="0" name=""/>
        <dsp:cNvSpPr/>
      </dsp:nvSpPr>
      <dsp:spPr>
        <a:xfrm rot="5400000">
          <a:off x="5297276" y="-4189921"/>
          <a:ext cx="1026397" cy="941024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kern="1200" dirty="0"/>
            <a:t>Hasta el año 2002, no existía un referente curricular que apoyara a la educación inicial, solamente estaba enfocado en la educación básica y bachillerato. En el año 2002 y en vista que los docentes de educación inicial necesitaban una guía que oriente el proceso educativo dentro de las aula, y con la finalidad de brindar una enseñanza de calidad a los niños 0-5</a:t>
          </a:r>
        </a:p>
      </dsp:txBody>
      <dsp:txXfrm rot="-5400000">
        <a:off x="1105351" y="52109"/>
        <a:ext cx="9360144" cy="926187"/>
      </dsp:txXfrm>
    </dsp:sp>
    <dsp:sp modelId="{8CCFC02A-9A57-4C4D-AC9A-74CDEB684570}">
      <dsp:nvSpPr>
        <dsp:cNvPr id="0" name=""/>
        <dsp:cNvSpPr/>
      </dsp:nvSpPr>
      <dsp:spPr>
        <a:xfrm rot="5400000">
          <a:off x="-236860" y="1623596"/>
          <a:ext cx="1579072" cy="110535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Currículo de educación Inicial 2014</a:t>
          </a:r>
        </a:p>
      </dsp:txBody>
      <dsp:txXfrm rot="-5400000">
        <a:off x="1" y="1939410"/>
        <a:ext cx="1105350" cy="473722"/>
      </dsp:txXfrm>
    </dsp:sp>
    <dsp:sp modelId="{E3EC3AFE-FA08-4DC0-8483-03DCC4FC2363}">
      <dsp:nvSpPr>
        <dsp:cNvPr id="0" name=""/>
        <dsp:cNvSpPr/>
      </dsp:nvSpPr>
      <dsp:spPr>
        <a:xfrm rot="5400000">
          <a:off x="5297276" y="-2805190"/>
          <a:ext cx="1026397" cy="941024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Luego de que el referente volemos alto hiciera su cambios para convertirse en el currículo </a:t>
          </a:r>
          <a:r>
            <a:rPr lang="es-ES" sz="1400" kern="1200" dirty="0" smtClean="0"/>
            <a:t>2014, se </a:t>
          </a:r>
          <a:r>
            <a:rPr lang="es-ES" sz="1400" kern="1200" dirty="0"/>
            <a:t>evidencia que esta mas estructurado y se identifica por una mejor metodología y comprensión del mismo.</a:t>
          </a:r>
        </a:p>
      </dsp:txBody>
      <dsp:txXfrm rot="-5400000">
        <a:off x="1105351" y="1436840"/>
        <a:ext cx="9360144" cy="926187"/>
      </dsp:txXfrm>
    </dsp:sp>
    <dsp:sp modelId="{EA61BC04-D105-417B-A003-3EDF6C9A4C5A}">
      <dsp:nvSpPr>
        <dsp:cNvPr id="0" name=""/>
        <dsp:cNvSpPr/>
      </dsp:nvSpPr>
      <dsp:spPr>
        <a:xfrm rot="5400000">
          <a:off x="-236860" y="3008328"/>
          <a:ext cx="1579072" cy="110535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t>Currículo de educación 2016</a:t>
          </a:r>
        </a:p>
      </dsp:txBody>
      <dsp:txXfrm rot="-5400000">
        <a:off x="1" y="3324142"/>
        <a:ext cx="1105350" cy="473722"/>
      </dsp:txXfrm>
    </dsp:sp>
    <dsp:sp modelId="{F71022DA-5EDA-4140-A637-5AA3DE5D7CE9}">
      <dsp:nvSpPr>
        <dsp:cNvPr id="0" name=""/>
        <dsp:cNvSpPr/>
      </dsp:nvSpPr>
      <dsp:spPr>
        <a:xfrm rot="5400000">
          <a:off x="5297276" y="-1420458"/>
          <a:ext cx="1026397" cy="941024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a:t>Este reajuste, fue realizado a través de un análisis de la propuesta curricular del año 2010, cual está caracterizado por: la organización en áreas, niveles y subniveles de educación, con sus contenidos básico, de acuerdo a las necesidades de la sociedad, área escolar, flexibilidad y apertura a las instituciones educativas y a los docentes en la planificación de la asignaturas designadas </a:t>
          </a:r>
        </a:p>
      </dsp:txBody>
      <dsp:txXfrm rot="-5400000">
        <a:off x="1105351" y="2821572"/>
        <a:ext cx="9360144" cy="926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566A3-A75A-4407-A697-14EAFB23DD91}">
      <dsp:nvSpPr>
        <dsp:cNvPr id="0" name=""/>
        <dsp:cNvSpPr/>
      </dsp:nvSpPr>
      <dsp:spPr>
        <a:xfrm rot="5400000">
          <a:off x="-121021" y="125098"/>
          <a:ext cx="806812" cy="56476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t>1919</a:t>
          </a:r>
        </a:p>
      </dsp:txBody>
      <dsp:txXfrm rot="-5400000">
        <a:off x="1" y="286460"/>
        <a:ext cx="564768" cy="242044"/>
      </dsp:txXfrm>
    </dsp:sp>
    <dsp:sp modelId="{9C42570F-F0A4-475F-A20B-AA6AB115A162}">
      <dsp:nvSpPr>
        <dsp:cNvPr id="0" name=""/>
        <dsp:cNvSpPr/>
      </dsp:nvSpPr>
      <dsp:spPr>
        <a:xfrm rot="5400000">
          <a:off x="5277832" y="-4708986"/>
          <a:ext cx="524703" cy="995083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r>
            <a:rPr lang="es-ES" sz="1500" kern="1200" dirty="0"/>
            <a:t>Plan de estudio con el nombre de Undervisning Plan</a:t>
          </a:r>
        </a:p>
      </dsp:txBody>
      <dsp:txXfrm rot="-5400000">
        <a:off x="564768" y="29692"/>
        <a:ext cx="9925217" cy="473475"/>
      </dsp:txXfrm>
    </dsp:sp>
    <dsp:sp modelId="{8CCFC02A-9A57-4C4D-AC9A-74CDEB684570}">
      <dsp:nvSpPr>
        <dsp:cNvPr id="0" name=""/>
        <dsp:cNvSpPr/>
      </dsp:nvSpPr>
      <dsp:spPr>
        <a:xfrm rot="5400000">
          <a:off x="-121021" y="832614"/>
          <a:ext cx="806812" cy="564768"/>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1969 </a:t>
          </a:r>
        </a:p>
      </dsp:txBody>
      <dsp:txXfrm rot="-5400000">
        <a:off x="1" y="993976"/>
        <a:ext cx="564768" cy="242044"/>
      </dsp:txXfrm>
    </dsp:sp>
    <dsp:sp modelId="{E3EC3AFE-FA08-4DC0-8483-03DCC4FC2363}">
      <dsp:nvSpPr>
        <dsp:cNvPr id="0" name=""/>
        <dsp:cNvSpPr/>
      </dsp:nvSpPr>
      <dsp:spPr>
        <a:xfrm rot="5400000">
          <a:off x="5277970" y="-4001609"/>
          <a:ext cx="524427" cy="9950831"/>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Plan de estudio para la primaria y secundaria con el nombre </a:t>
          </a:r>
          <a:r>
            <a:rPr lang="es-ES" sz="1500" kern="1200" dirty="0" err="1"/>
            <a:t>Grundskolarna</a:t>
          </a:r>
          <a:endParaRPr lang="es-ES" sz="1500" kern="1200" dirty="0"/>
        </a:p>
      </dsp:txBody>
      <dsp:txXfrm rot="-5400000">
        <a:off x="564768" y="737193"/>
        <a:ext cx="9925231" cy="473227"/>
      </dsp:txXfrm>
    </dsp:sp>
    <dsp:sp modelId="{EA61BC04-D105-417B-A003-3EDF6C9A4C5A}">
      <dsp:nvSpPr>
        <dsp:cNvPr id="0" name=""/>
        <dsp:cNvSpPr/>
      </dsp:nvSpPr>
      <dsp:spPr>
        <a:xfrm rot="5400000">
          <a:off x="-121021" y="1540129"/>
          <a:ext cx="806812" cy="56476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1987 </a:t>
          </a:r>
        </a:p>
      </dsp:txBody>
      <dsp:txXfrm rot="-5400000">
        <a:off x="1" y="1701491"/>
        <a:ext cx="564768" cy="242044"/>
      </dsp:txXfrm>
    </dsp:sp>
    <dsp:sp modelId="{F71022DA-5EDA-4140-A637-5AA3DE5D7CE9}">
      <dsp:nvSpPr>
        <dsp:cNvPr id="0" name=""/>
        <dsp:cNvSpPr/>
      </dsp:nvSpPr>
      <dsp:spPr>
        <a:xfrm rot="5400000">
          <a:off x="5277970" y="-3294093"/>
          <a:ext cx="524427" cy="995083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El primer currículo para educación inicial. </a:t>
          </a:r>
        </a:p>
      </dsp:txBody>
      <dsp:txXfrm rot="-5400000">
        <a:off x="564768" y="1444709"/>
        <a:ext cx="9925231" cy="473227"/>
      </dsp:txXfrm>
    </dsp:sp>
    <dsp:sp modelId="{8E8D10E4-5AFD-4D9D-9269-05F37FAA3232}">
      <dsp:nvSpPr>
        <dsp:cNvPr id="0" name=""/>
        <dsp:cNvSpPr/>
      </dsp:nvSpPr>
      <dsp:spPr>
        <a:xfrm rot="5400000">
          <a:off x="-121021" y="2247645"/>
          <a:ext cx="806812" cy="56476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1998</a:t>
          </a:r>
          <a:endParaRPr lang="es-ES" sz="1500" kern="1200" dirty="0"/>
        </a:p>
      </dsp:txBody>
      <dsp:txXfrm rot="-5400000">
        <a:off x="1" y="2409007"/>
        <a:ext cx="564768" cy="242044"/>
      </dsp:txXfrm>
    </dsp:sp>
    <dsp:sp modelId="{082D6102-F1FD-4532-9219-2DF10A8446F4}">
      <dsp:nvSpPr>
        <dsp:cNvPr id="0" name=""/>
        <dsp:cNvSpPr/>
      </dsp:nvSpPr>
      <dsp:spPr>
        <a:xfrm rot="5400000">
          <a:off x="5277970" y="-2586578"/>
          <a:ext cx="524427" cy="995083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Resalta la importancia de los valores humanos, el juego y la diversión como parte del aprendizaje</a:t>
          </a:r>
          <a:endParaRPr lang="en-US" sz="1500" kern="1200" dirty="0"/>
        </a:p>
      </dsp:txBody>
      <dsp:txXfrm rot="-5400000">
        <a:off x="564768" y="2152224"/>
        <a:ext cx="9925231" cy="473227"/>
      </dsp:txXfrm>
    </dsp:sp>
    <dsp:sp modelId="{4798CBB9-0A9C-4C02-B494-C2001D546E67}">
      <dsp:nvSpPr>
        <dsp:cNvPr id="0" name=""/>
        <dsp:cNvSpPr/>
      </dsp:nvSpPr>
      <dsp:spPr>
        <a:xfrm rot="5400000">
          <a:off x="-121021" y="2955161"/>
          <a:ext cx="806812" cy="564768"/>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2011 </a:t>
          </a:r>
          <a:endParaRPr lang="en-US" sz="1500" kern="1200" dirty="0"/>
        </a:p>
      </dsp:txBody>
      <dsp:txXfrm rot="-5400000">
        <a:off x="1" y="3116523"/>
        <a:ext cx="564768" cy="242044"/>
      </dsp:txXfrm>
    </dsp:sp>
    <dsp:sp modelId="{3D45B08F-F730-4899-8EB6-A2A0DF8D92FB}">
      <dsp:nvSpPr>
        <dsp:cNvPr id="0" name=""/>
        <dsp:cNvSpPr/>
      </dsp:nvSpPr>
      <dsp:spPr>
        <a:xfrm rot="5400000">
          <a:off x="5277970" y="-1879062"/>
          <a:ext cx="524427" cy="9950831"/>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Énfasis en  la importancia de </a:t>
          </a:r>
          <a:r>
            <a:rPr lang="es-ES" sz="1500" b="1" kern="1200" dirty="0"/>
            <a:t>NO</a:t>
          </a:r>
          <a:r>
            <a:rPr lang="es-ES" sz="1500" kern="1200" dirty="0"/>
            <a:t> evaluar el cumplimento de metas de los niños sino el esfuerzo y  la actividad</a:t>
          </a:r>
          <a:endParaRPr lang="en-US" sz="1500" kern="1200" dirty="0"/>
        </a:p>
      </dsp:txBody>
      <dsp:txXfrm rot="-5400000">
        <a:off x="564768" y="2859740"/>
        <a:ext cx="9925231" cy="473227"/>
      </dsp:txXfrm>
    </dsp:sp>
    <dsp:sp modelId="{C3C86921-6ED1-438B-A354-86C219C7BB22}">
      <dsp:nvSpPr>
        <dsp:cNvPr id="0" name=""/>
        <dsp:cNvSpPr/>
      </dsp:nvSpPr>
      <dsp:spPr>
        <a:xfrm rot="5400000">
          <a:off x="-121021" y="3662676"/>
          <a:ext cx="806812" cy="56476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2018 </a:t>
          </a:r>
          <a:endParaRPr lang="en-US" sz="1500" kern="1200" dirty="0"/>
        </a:p>
      </dsp:txBody>
      <dsp:txXfrm rot="-5400000">
        <a:off x="1" y="3824038"/>
        <a:ext cx="564768" cy="242044"/>
      </dsp:txXfrm>
    </dsp:sp>
    <dsp:sp modelId="{188E0D32-3719-4A89-9C3A-6156D5513AA9}">
      <dsp:nvSpPr>
        <dsp:cNvPr id="0" name=""/>
        <dsp:cNvSpPr/>
      </dsp:nvSpPr>
      <dsp:spPr>
        <a:xfrm rot="5400000">
          <a:off x="5277970" y="-1171546"/>
          <a:ext cx="524427" cy="995083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err="1"/>
            <a:t>Laroplan</a:t>
          </a:r>
          <a:r>
            <a:rPr lang="es-ES" sz="1500" kern="1200" dirty="0"/>
            <a:t> 2018. Ha seguido la misma línea que el anterior currículo, en cuanto  temas de aprendizaje, objetivos</a:t>
          </a:r>
          <a:r>
            <a:rPr lang="es-ES" sz="1500" kern="1200" dirty="0" smtClean="0"/>
            <a:t>, </a:t>
          </a:r>
          <a:r>
            <a:rPr lang="es-ES" sz="1500" kern="1200" dirty="0"/>
            <a:t>valores humanos  y misión del preescolar, actualmente a cargo de </a:t>
          </a:r>
          <a:r>
            <a:rPr lang="es-ES" sz="1500" kern="1200" dirty="0" err="1"/>
            <a:t>Skolverket</a:t>
          </a:r>
          <a:endParaRPr lang="en-US" sz="1500" kern="1200" dirty="0"/>
        </a:p>
      </dsp:txBody>
      <dsp:txXfrm rot="-5400000">
        <a:off x="564768" y="3567256"/>
        <a:ext cx="9925231" cy="473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89C44-E34A-458D-BCC0-6F4D670EDEBC}">
      <dsp:nvSpPr>
        <dsp:cNvPr id="0" name=""/>
        <dsp:cNvSpPr/>
      </dsp:nvSpPr>
      <dsp:spPr>
        <a:xfrm rot="5400000">
          <a:off x="394306" y="2571142"/>
          <a:ext cx="960259" cy="175367"/>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77C63C-AA3E-452E-8B9A-052702C45411}">
      <dsp:nvSpPr>
        <dsp:cNvPr id="0" name=""/>
        <dsp:cNvSpPr/>
      </dsp:nvSpPr>
      <dsp:spPr>
        <a:xfrm>
          <a:off x="5489" y="2183568"/>
          <a:ext cx="2901025" cy="585318"/>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Times New Roman" panose="02020603050405020304" pitchFamily="18" charset="0"/>
              <a:cs typeface="Times New Roman" panose="02020603050405020304" pitchFamily="18" charset="0"/>
            </a:rPr>
            <a:t>Se desarrollo la investigación sobre la base de las entrevistas a los sujetos seleccionados</a:t>
          </a:r>
          <a:endParaRPr lang="es-EC" sz="1600" b="0" kern="1200" dirty="0">
            <a:latin typeface="Times New Roman" panose="02020603050405020304" pitchFamily="18" charset="0"/>
            <a:cs typeface="Times New Roman" panose="02020603050405020304" pitchFamily="18" charset="0"/>
          </a:endParaRPr>
        </a:p>
      </dsp:txBody>
      <dsp:txXfrm>
        <a:off x="22632" y="2200711"/>
        <a:ext cx="2866739" cy="551032"/>
      </dsp:txXfrm>
    </dsp:sp>
    <dsp:sp modelId="{1AC69C7A-AD36-468D-93AC-35C9FCCC96F2}">
      <dsp:nvSpPr>
        <dsp:cNvPr id="0" name=""/>
        <dsp:cNvSpPr/>
      </dsp:nvSpPr>
      <dsp:spPr>
        <a:xfrm rot="5400000">
          <a:off x="353815" y="3575771"/>
          <a:ext cx="1041242" cy="175367"/>
        </a:xfrm>
        <a:prstGeom prst="rect">
          <a:avLst/>
        </a:prstGeom>
        <a:solidFill>
          <a:schemeClr val="accent4">
            <a:hueOff val="1960178"/>
            <a:satOff val="-8155"/>
            <a:lumOff val="1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D9C7EC-1BA9-46D2-AB8C-62BC851E31DA}">
      <dsp:nvSpPr>
        <dsp:cNvPr id="0" name=""/>
        <dsp:cNvSpPr/>
      </dsp:nvSpPr>
      <dsp:spPr>
        <a:xfrm>
          <a:off x="73025" y="3061165"/>
          <a:ext cx="2765953" cy="757517"/>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Times New Roman" panose="02020603050405020304" pitchFamily="18" charset="0"/>
              <a:cs typeface="Times New Roman" panose="02020603050405020304" pitchFamily="18" charset="0"/>
            </a:rPr>
            <a:t>Seleccionamos las preguntas acorde al tema, para realizar el </a:t>
          </a:r>
          <a:r>
            <a:rPr lang="es-EC" sz="1600" b="0" kern="1200" dirty="0" err="1" smtClean="0">
              <a:latin typeface="Times New Roman" panose="02020603050405020304" pitchFamily="18" charset="0"/>
              <a:cs typeface="Times New Roman" panose="02020603050405020304" pitchFamily="18" charset="0"/>
            </a:rPr>
            <a:t>Guión</a:t>
          </a:r>
          <a:endParaRPr lang="es-EC" sz="1600" b="0" kern="1200" dirty="0">
            <a:latin typeface="Times New Roman" panose="02020603050405020304" pitchFamily="18" charset="0"/>
            <a:cs typeface="Times New Roman" panose="02020603050405020304" pitchFamily="18" charset="0"/>
          </a:endParaRPr>
        </a:p>
      </dsp:txBody>
      <dsp:txXfrm>
        <a:off x="95212" y="3083352"/>
        <a:ext cx="2721579" cy="713143"/>
      </dsp:txXfrm>
    </dsp:sp>
    <dsp:sp modelId="{8D4121AA-58E0-47B4-9E88-EF1A8F8A5C13}">
      <dsp:nvSpPr>
        <dsp:cNvPr id="0" name=""/>
        <dsp:cNvSpPr/>
      </dsp:nvSpPr>
      <dsp:spPr>
        <a:xfrm rot="21584625">
          <a:off x="878857" y="4088767"/>
          <a:ext cx="4266214" cy="175367"/>
        </a:xfrm>
        <a:prstGeom prst="rect">
          <a:avLst/>
        </a:prstGeom>
        <a:solidFill>
          <a:schemeClr val="accent4">
            <a:hueOff val="3920356"/>
            <a:satOff val="-16311"/>
            <a:lumOff val="3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CF1A9D-FD47-4A24-908D-E92CF78919B6}">
      <dsp:nvSpPr>
        <dsp:cNvPr id="0" name=""/>
        <dsp:cNvSpPr/>
      </dsp:nvSpPr>
      <dsp:spPr>
        <a:xfrm>
          <a:off x="9805" y="4110961"/>
          <a:ext cx="2892393" cy="748117"/>
        </a:xfrm>
        <a:prstGeom prst="roundRect">
          <a:avLst>
            <a:gd name="adj" fmla="val 10000"/>
          </a:avLst>
        </a:prstGeom>
        <a:solidFill>
          <a:srgbClr val="FFCCFF"/>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dirty="0" smtClean="0">
              <a:latin typeface="Times New Roman" panose="02020603050405020304" pitchFamily="18" charset="0"/>
              <a:cs typeface="Times New Roman" panose="02020603050405020304" pitchFamily="18" charset="0"/>
            </a:rPr>
            <a:t>Se realizó la validación por expertos al guion de entrevista diseñado</a:t>
          </a:r>
          <a:endParaRPr lang="es-EC" sz="1600" b="0" kern="1200" dirty="0">
            <a:latin typeface="Times New Roman" panose="02020603050405020304" pitchFamily="18" charset="0"/>
            <a:cs typeface="Times New Roman" panose="02020603050405020304" pitchFamily="18" charset="0"/>
          </a:endParaRPr>
        </a:p>
      </dsp:txBody>
      <dsp:txXfrm>
        <a:off x="31717" y="4132873"/>
        <a:ext cx="2848569" cy="704293"/>
      </dsp:txXfrm>
    </dsp:sp>
    <dsp:sp modelId="{2D754192-2EC9-4ADA-A168-9C3CA783F4A4}">
      <dsp:nvSpPr>
        <dsp:cNvPr id="0" name=""/>
        <dsp:cNvSpPr/>
      </dsp:nvSpPr>
      <dsp:spPr>
        <a:xfrm rot="16121160">
          <a:off x="4439443" y="3382329"/>
          <a:ext cx="1390135" cy="175367"/>
        </a:xfrm>
        <a:prstGeom prst="rect">
          <a:avLst/>
        </a:prstGeom>
        <a:solidFill>
          <a:schemeClr val="accent4">
            <a:hueOff val="5880535"/>
            <a:satOff val="-24466"/>
            <a:lumOff val="5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F6110A-DA3A-46A5-A3DF-2A66B6E72550}">
      <dsp:nvSpPr>
        <dsp:cNvPr id="0" name=""/>
        <dsp:cNvSpPr/>
      </dsp:nvSpPr>
      <dsp:spPr>
        <a:xfrm>
          <a:off x="3974064" y="4072801"/>
          <a:ext cx="3515903" cy="786277"/>
        </a:xfrm>
        <a:prstGeom prst="roundRect">
          <a:avLst>
            <a:gd name="adj" fmla="val 10000"/>
          </a:avLst>
        </a:prstGeom>
        <a:solidFill>
          <a:srgbClr val="CCFFFF"/>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b="0" kern="1200" dirty="0" smtClean="0">
            <a:latin typeface="Times New Roman" panose="02020603050405020304" pitchFamily="18" charset="0"/>
            <a:cs typeface="Times New Roman" panose="02020603050405020304" pitchFamily="18" charset="0"/>
          </a:endParaRPr>
        </a:p>
        <a:p>
          <a:pPr lvl="0" algn="ctr" defTabSz="488950">
            <a:lnSpc>
              <a:spcPct val="90000"/>
            </a:lnSpc>
            <a:spcBef>
              <a:spcPct val="0"/>
            </a:spcBef>
            <a:spcAft>
              <a:spcPct val="35000"/>
            </a:spcAft>
          </a:pPr>
          <a:endParaRPr lang="es-EC" sz="1100" b="0" kern="1200" dirty="0" smtClean="0">
            <a:latin typeface="Times New Roman" panose="02020603050405020304" pitchFamily="18" charset="0"/>
            <a:cs typeface="Times New Roman" panose="02020603050405020304" pitchFamily="18" charset="0"/>
          </a:endParaRPr>
        </a:p>
        <a:p>
          <a:pPr lvl="0" algn="ctr" defTabSz="48895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Se seleccionó a los sujetos de investigación con las siguientes características:</a:t>
          </a:r>
        </a:p>
        <a:p>
          <a:pPr lvl="0" algn="ctr" defTabSz="488950">
            <a:lnSpc>
              <a:spcPct val="90000"/>
            </a:lnSpc>
            <a:spcBef>
              <a:spcPct val="0"/>
            </a:spcBef>
            <a:spcAft>
              <a:spcPct val="35000"/>
            </a:spcAft>
          </a:pPr>
          <a:endParaRPr lang="es-EC" sz="1400" b="0" kern="1200" dirty="0" smtClean="0">
            <a:latin typeface="Times New Roman" panose="02020603050405020304" pitchFamily="18" charset="0"/>
            <a:cs typeface="Times New Roman" panose="02020603050405020304" pitchFamily="18" charset="0"/>
          </a:endParaRPr>
        </a:p>
        <a:p>
          <a:pPr lvl="0" algn="ctr" defTabSz="488950">
            <a:lnSpc>
              <a:spcPct val="90000"/>
            </a:lnSpc>
            <a:spcBef>
              <a:spcPct val="0"/>
            </a:spcBef>
            <a:spcAft>
              <a:spcPct val="35000"/>
            </a:spcAft>
          </a:pPr>
          <a:r>
            <a:rPr lang="es-ES" sz="1400" b="0" i="0" kern="1200" dirty="0" smtClean="0">
              <a:latin typeface="Times New Roman" panose="02020603050405020304" pitchFamily="18" charset="0"/>
              <a:cs typeface="Times New Roman" panose="02020603050405020304" pitchFamily="18" charset="0"/>
            </a:rPr>
            <a:t> </a:t>
          </a:r>
          <a:endParaRPr lang="es-EC" sz="1100" b="0" kern="1200" dirty="0">
            <a:latin typeface="Times New Roman" panose="02020603050405020304" pitchFamily="18" charset="0"/>
            <a:cs typeface="Times New Roman" panose="02020603050405020304" pitchFamily="18" charset="0"/>
          </a:endParaRPr>
        </a:p>
      </dsp:txBody>
      <dsp:txXfrm>
        <a:off x="3997093" y="4095830"/>
        <a:ext cx="3469845" cy="740219"/>
      </dsp:txXfrm>
    </dsp:sp>
    <dsp:sp modelId="{60C9D5D6-103E-4C0A-85BF-E0DF2D5BD6B3}">
      <dsp:nvSpPr>
        <dsp:cNvPr id="0" name=""/>
        <dsp:cNvSpPr/>
      </dsp:nvSpPr>
      <dsp:spPr>
        <a:xfrm rot="16238818">
          <a:off x="4308350" y="1857439"/>
          <a:ext cx="1652510" cy="175367"/>
        </a:xfrm>
        <a:prstGeom prst="rect">
          <a:avLst/>
        </a:prstGeom>
        <a:solidFill>
          <a:schemeClr val="accent4">
            <a:hueOff val="7840713"/>
            <a:satOff val="-32622"/>
            <a:lumOff val="7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AB186A-8DA8-474A-872F-08F7B8B58664}">
      <dsp:nvSpPr>
        <dsp:cNvPr id="0" name=""/>
        <dsp:cNvSpPr/>
      </dsp:nvSpPr>
      <dsp:spPr>
        <a:xfrm>
          <a:off x="3517651" y="2327486"/>
          <a:ext cx="4364973" cy="1485736"/>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Edad: 40-50</a:t>
          </a:r>
        </a:p>
        <a:p>
          <a:pPr lvl="0" algn="l"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Años de experiencia en educación inicial:  10 años</a:t>
          </a:r>
        </a:p>
        <a:p>
          <a:pPr lvl="0" algn="l"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Tipo de institución</a:t>
          </a:r>
        </a:p>
        <a:p>
          <a:pPr lvl="0" algn="l"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Mujeres</a:t>
          </a:r>
        </a:p>
        <a:p>
          <a:pPr lvl="0" algn="l"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Sector de residencia- </a:t>
          </a:r>
          <a:r>
            <a:rPr lang="es-EC" sz="1400" b="1" kern="1200" dirty="0" err="1" smtClean="0">
              <a:latin typeface="Times New Roman" panose="02020603050405020304" pitchFamily="18" charset="0"/>
              <a:cs typeface="Times New Roman" panose="02020603050405020304" pitchFamily="18" charset="0"/>
            </a:rPr>
            <a:t>Solna</a:t>
          </a:r>
          <a:r>
            <a:rPr lang="es-EC" sz="1400" b="1" kern="1200" dirty="0" smtClean="0">
              <a:latin typeface="Times New Roman" panose="02020603050405020304" pitchFamily="18" charset="0"/>
              <a:cs typeface="Times New Roman" panose="02020603050405020304" pitchFamily="18" charset="0"/>
            </a:rPr>
            <a:t> </a:t>
          </a:r>
          <a:r>
            <a:rPr lang="es-EC" sz="1400" b="0" kern="1200" dirty="0" smtClean="0">
              <a:latin typeface="Times New Roman" panose="02020603050405020304" pitchFamily="18" charset="0"/>
              <a:cs typeface="Times New Roman" panose="02020603050405020304" pitchFamily="18" charset="0"/>
            </a:rPr>
            <a:t>cercana a las Investigadoras</a:t>
          </a:r>
        </a:p>
        <a:p>
          <a:pPr lvl="0" algn="l"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Se estableció contacto con la Directora</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3561167" y="2371002"/>
        <a:ext cx="4277941" cy="1398704"/>
      </dsp:txXfrm>
    </dsp:sp>
    <dsp:sp modelId="{594CF98E-EEED-448E-B91E-C904FCC22C35}">
      <dsp:nvSpPr>
        <dsp:cNvPr id="0" name=""/>
        <dsp:cNvSpPr/>
      </dsp:nvSpPr>
      <dsp:spPr>
        <a:xfrm rot="175028">
          <a:off x="5154136" y="1142340"/>
          <a:ext cx="4366302" cy="175367"/>
        </a:xfrm>
        <a:prstGeom prst="rect">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B6A06B-93D6-4492-9899-5442B52C23B8}">
      <dsp:nvSpPr>
        <dsp:cNvPr id="0" name=""/>
        <dsp:cNvSpPr/>
      </dsp:nvSpPr>
      <dsp:spPr>
        <a:xfrm>
          <a:off x="3611170" y="833390"/>
          <a:ext cx="4241690" cy="1169116"/>
        </a:xfrm>
        <a:prstGeom prst="roundRect">
          <a:avLst>
            <a:gd name="adj" fmla="val 10000"/>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b="1" i="0" kern="1200" dirty="0" smtClean="0">
              <a:solidFill>
                <a:schemeClr val="tx1"/>
              </a:solidFill>
              <a:latin typeface="Times New Roman" panose="02020603050405020304" pitchFamily="18" charset="0"/>
              <a:cs typeface="Times New Roman" panose="02020603050405020304" pitchFamily="18" charset="0"/>
            </a:rPr>
            <a:t>Fontanilla(2020)</a:t>
          </a:r>
          <a:r>
            <a:rPr lang="es-ES" sz="1600" b="0" i="0" kern="1200" dirty="0" smtClean="0">
              <a:solidFill>
                <a:schemeClr val="tx1"/>
              </a:solidFill>
              <a:latin typeface="Times New Roman" panose="02020603050405020304" pitchFamily="18" charset="0"/>
              <a:cs typeface="Times New Roman" panose="02020603050405020304" pitchFamily="18" charset="0"/>
            </a:rPr>
            <a:t>menciona que Las experiencias educativas constituyen el saber pedagógico sobre la realidad, en este sentido, los maestros construyen conocimientos reales desde las </a:t>
          </a:r>
          <a:r>
            <a:rPr lang="es-ES" sz="1600" b="1" i="0" kern="1200" dirty="0" smtClean="0">
              <a:solidFill>
                <a:schemeClr val="tx1"/>
              </a:solidFill>
              <a:latin typeface="Times New Roman" panose="02020603050405020304" pitchFamily="18" charset="0"/>
              <a:cs typeface="Times New Roman" panose="02020603050405020304" pitchFamily="18" charset="0"/>
            </a:rPr>
            <a:t>vivencias </a:t>
          </a:r>
          <a:endParaRPr lang="es-EC" sz="1600" b="1" kern="1200" dirty="0" smtClean="0">
            <a:solidFill>
              <a:schemeClr val="tx1"/>
            </a:solidFill>
            <a:latin typeface="Times New Roman" panose="02020603050405020304" pitchFamily="18" charset="0"/>
            <a:cs typeface="Times New Roman" panose="02020603050405020304" pitchFamily="18" charset="0"/>
          </a:endParaRPr>
        </a:p>
      </dsp:txBody>
      <dsp:txXfrm>
        <a:off x="3645412" y="867632"/>
        <a:ext cx="4173206" cy="1100632"/>
      </dsp:txXfrm>
    </dsp:sp>
    <dsp:sp modelId="{D7A245E5-8914-44CE-A586-BD954D9363B5}">
      <dsp:nvSpPr>
        <dsp:cNvPr id="0" name=""/>
        <dsp:cNvSpPr/>
      </dsp:nvSpPr>
      <dsp:spPr>
        <a:xfrm>
          <a:off x="8525638" y="866090"/>
          <a:ext cx="3156769" cy="1548132"/>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0" kern="1200" dirty="0" smtClean="0">
              <a:solidFill>
                <a:schemeClr val="tx1"/>
              </a:solidFill>
              <a:latin typeface="Times New Roman" panose="02020603050405020304" pitchFamily="18" charset="0"/>
              <a:cs typeface="Times New Roman" panose="02020603050405020304" pitchFamily="18" charset="0"/>
            </a:rPr>
            <a:t>Se realizo un muestreo intencional </a:t>
          </a:r>
          <a:r>
            <a:rPr lang="es-ES" sz="1400" b="0" i="0" kern="1200" dirty="0" smtClean="0">
              <a:solidFill>
                <a:schemeClr val="tx1"/>
              </a:solidFill>
              <a:latin typeface="Times New Roman" panose="02020603050405020304" pitchFamily="18" charset="0"/>
              <a:cs typeface="Times New Roman" panose="02020603050405020304" pitchFamily="18" charset="0"/>
            </a:rPr>
            <a:t>es una técnica de muestreo en la cual la persona a cargo de realizar la investigación se basa en su propio juicio para elegir a los integrantes que formarán parte del estudio</a:t>
          </a:r>
          <a:r>
            <a:rPr lang="es-EC" sz="1400" b="0" kern="1200" dirty="0" smtClean="0">
              <a:solidFill>
                <a:schemeClr val="tx1"/>
              </a:solidFill>
              <a:latin typeface="Times New Roman" panose="02020603050405020304" pitchFamily="18" charset="0"/>
              <a:cs typeface="Times New Roman" panose="02020603050405020304" pitchFamily="18" charset="0"/>
            </a:rPr>
            <a:t> (Hernández</a:t>
          </a:r>
          <a:r>
            <a:rPr lang="es-ES" sz="1400" b="0" i="0" u="none" kern="1200" dirty="0" smtClean="0">
              <a:solidFill>
                <a:schemeClr val="tx1"/>
              </a:solidFill>
              <a:latin typeface="Times New Roman" panose="02020603050405020304" pitchFamily="18" charset="0"/>
              <a:cs typeface="Times New Roman" panose="02020603050405020304" pitchFamily="18" charset="0"/>
            </a:rPr>
            <a:t>, Fernández, &amp; Baptista, 2014)</a:t>
          </a:r>
          <a:endParaRPr lang="es-EC" sz="1400" b="0" kern="1200" dirty="0">
            <a:solidFill>
              <a:schemeClr val="tx1"/>
            </a:solidFill>
            <a:latin typeface="Times New Roman" panose="02020603050405020304" pitchFamily="18" charset="0"/>
            <a:cs typeface="Times New Roman" panose="02020603050405020304" pitchFamily="18" charset="0"/>
          </a:endParaRPr>
        </a:p>
      </dsp:txBody>
      <dsp:txXfrm>
        <a:off x="8570981" y="911433"/>
        <a:ext cx="3066083" cy="14574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979FE-0E69-4417-A6F2-0B5CB9FA1F68}" type="datetimeFigureOut">
              <a:rPr lang="es-EC" smtClean="0"/>
              <a:t>18/9/2022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B5B7A-7BD7-428E-9C94-9032CFF5F3E5}" type="slidenum">
              <a:rPr lang="es-EC" smtClean="0"/>
              <a:t>‹Nº›</a:t>
            </a:fld>
            <a:endParaRPr lang="es-EC"/>
          </a:p>
        </p:txBody>
      </p:sp>
    </p:spTree>
    <p:extLst>
      <p:ext uri="{BB962C8B-B14F-4D97-AF65-F5344CB8AC3E}">
        <p14:creationId xmlns:p14="http://schemas.microsoft.com/office/powerpoint/2010/main" val="3118586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4B5B7A-7BD7-428E-9C94-9032CFF5F3E5}" type="slidenum">
              <a:rPr lang="es-EC" smtClean="0"/>
              <a:t>1</a:t>
            </a:fld>
            <a:endParaRPr lang="es-EC"/>
          </a:p>
        </p:txBody>
      </p:sp>
    </p:spTree>
    <p:extLst>
      <p:ext uri="{BB962C8B-B14F-4D97-AF65-F5344CB8AC3E}">
        <p14:creationId xmlns:p14="http://schemas.microsoft.com/office/powerpoint/2010/main" val="117440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a:p>
            <a:r>
              <a:rPr lang="es-ES" dirty="0" smtClean="0"/>
              <a:t>Genero </a:t>
            </a:r>
          </a:p>
          <a:p>
            <a:r>
              <a:rPr lang="es-ES" dirty="0" smtClean="0"/>
              <a:t>Existe un gran numero dentro de la educación docentes m</a:t>
            </a:r>
          </a:p>
          <a:p>
            <a:r>
              <a:rPr lang="es-ES" dirty="0" smtClean="0"/>
              <a:t>Tiempo de experiencia en educación inicial</a:t>
            </a:r>
          </a:p>
          <a:p>
            <a:r>
              <a:rPr lang="es-ES" baseline="0" dirty="0" smtClean="0"/>
              <a:t> instituciones privadas</a:t>
            </a:r>
          </a:p>
          <a:p>
            <a:r>
              <a:rPr lang="es-ES" baseline="0" dirty="0" smtClean="0"/>
              <a:t>Edad</a:t>
            </a:r>
          </a:p>
          <a:p>
            <a:r>
              <a:rPr lang="es-ES" u="sng" baseline="0" dirty="0" smtClean="0">
                <a:solidFill>
                  <a:schemeClr val="accent2"/>
                </a:solidFill>
              </a:rPr>
              <a:t>referencias</a:t>
            </a:r>
            <a:endParaRPr lang="es-ES" u="sng" dirty="0">
              <a:solidFill>
                <a:schemeClr val="accent2"/>
              </a:solidFill>
            </a:endParaRPr>
          </a:p>
        </p:txBody>
      </p:sp>
      <p:sp>
        <p:nvSpPr>
          <p:cNvPr id="4" name="Marcador de número de diapositiva 3"/>
          <p:cNvSpPr>
            <a:spLocks noGrp="1"/>
          </p:cNvSpPr>
          <p:nvPr>
            <p:ph type="sldNum" sz="quarter" idx="10"/>
          </p:nvPr>
        </p:nvSpPr>
        <p:spPr/>
        <p:txBody>
          <a:bodyPr/>
          <a:lstStyle/>
          <a:p>
            <a:fld id="{A74B5B7A-7BD7-428E-9C94-9032CFF5F3E5}" type="slidenum">
              <a:rPr lang="es-EC" smtClean="0"/>
              <a:t>13</a:t>
            </a:fld>
            <a:endParaRPr lang="es-EC"/>
          </a:p>
        </p:txBody>
      </p:sp>
    </p:spTree>
    <p:extLst>
      <p:ext uri="{BB962C8B-B14F-4D97-AF65-F5344CB8AC3E}">
        <p14:creationId xmlns:p14="http://schemas.microsoft.com/office/powerpoint/2010/main" val="206177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dc4287e10_10_0:notes"/>
          <p:cNvSpPr>
            <a:spLocks noGrp="1" noRot="1" noChangeAspect="1"/>
          </p:cNvSpPr>
          <p:nvPr>
            <p:ph type="sldImg" idx="2"/>
          </p:nvPr>
        </p:nvSpPr>
        <p:spPr>
          <a:xfrm>
            <a:off x="138113" y="768350"/>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1dc4287e10_10_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429" name="Google Shape;429;g11dc4287e10_10_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18</a:t>
            </a:fld>
            <a:endParaRPr/>
          </a:p>
        </p:txBody>
      </p:sp>
    </p:spTree>
    <p:extLst>
      <p:ext uri="{BB962C8B-B14F-4D97-AF65-F5344CB8AC3E}">
        <p14:creationId xmlns:p14="http://schemas.microsoft.com/office/powerpoint/2010/main" val="382790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14420F-355C-493B-91C9-F63A27A60F5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B10BBB49-8E3C-4CE4-A13B-204D60411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F10685F2-1EB1-4475-888C-C0AEFC0AB991}"/>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5" name="Marcador de pie de página 4">
            <a:extLst>
              <a:ext uri="{FF2B5EF4-FFF2-40B4-BE49-F238E27FC236}">
                <a16:creationId xmlns:a16="http://schemas.microsoft.com/office/drawing/2014/main" xmlns="" id="{1B84BA37-9885-452C-9FE7-4C54EA66E19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CA2502A0-5C72-41B0-B76A-3517A2A82F1B}"/>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37434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85887C-26C0-4A89-93EC-F7620798BDD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5785188E-631D-41FA-A419-239D043AB5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CB82E90-6306-4BB1-BB93-2D8E5FFE4972}"/>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5" name="Marcador de pie de página 4">
            <a:extLst>
              <a:ext uri="{FF2B5EF4-FFF2-40B4-BE49-F238E27FC236}">
                <a16:creationId xmlns:a16="http://schemas.microsoft.com/office/drawing/2014/main" xmlns="" id="{EC6A496F-A7E4-4418-A356-9C80486665B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7F38A322-175E-40D9-B92B-247D6F306B30}"/>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357793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3753EA4-9C45-4476-9599-A74BC9AAD4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92868572-357F-43EB-8DD3-CD4B219C126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5F3057C6-48C5-4DC9-BC43-3E0773C8A235}"/>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5" name="Marcador de pie de página 4">
            <a:extLst>
              <a:ext uri="{FF2B5EF4-FFF2-40B4-BE49-F238E27FC236}">
                <a16:creationId xmlns:a16="http://schemas.microsoft.com/office/drawing/2014/main" xmlns="" id="{E27BDD10-657E-4FA0-8EF7-5DEA5AEC804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7B5A8214-13C2-4052-AD03-16DF003A9DE4}"/>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117105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1BEA54-09AB-40F1-B005-48B3FE7047D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0909DA6A-D7A7-4E15-8D99-BF0C990735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7F71A6FD-E73B-4696-BBDF-7779BA00D677}"/>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5" name="Marcador de pie de página 4">
            <a:extLst>
              <a:ext uri="{FF2B5EF4-FFF2-40B4-BE49-F238E27FC236}">
                <a16:creationId xmlns:a16="http://schemas.microsoft.com/office/drawing/2014/main" xmlns="" id="{68320E20-D92E-440F-A6DA-C61C9BA4C85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64B335D5-AF0C-4D73-B26B-96CAC50FDA41}"/>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83403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A0242E-0DA8-4363-A0D0-D226E612CF5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891EDE4E-0E30-4FA8-92D4-B9BDEFB19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9D41C0B-A0FC-4532-9123-827938A9ED69}"/>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5" name="Marcador de pie de página 4">
            <a:extLst>
              <a:ext uri="{FF2B5EF4-FFF2-40B4-BE49-F238E27FC236}">
                <a16:creationId xmlns:a16="http://schemas.microsoft.com/office/drawing/2014/main" xmlns="" id="{1D888447-0157-4C66-9A21-413C0E9D2D7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E544288B-BC34-40B4-BC40-F8DED028FF9E}"/>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101642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B984D6-C811-4EF4-9A9F-D5F439F7EF6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B51DD238-C8C6-4B92-81E2-E1BF15A21CA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33BEA865-87F4-4A05-AD24-9A89D8929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6870EF7C-B33F-47B6-AA7F-EEB242B77318}"/>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6" name="Marcador de pie de página 5">
            <a:extLst>
              <a:ext uri="{FF2B5EF4-FFF2-40B4-BE49-F238E27FC236}">
                <a16:creationId xmlns:a16="http://schemas.microsoft.com/office/drawing/2014/main" xmlns="" id="{46E9631A-23B2-4208-85C9-D74036A9503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0D63CFEF-A59C-4639-83E7-6C94979BC113}"/>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293585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CA9E2C-75E3-4CC2-9EEE-0B97FC54D64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B00BC909-F446-4B84-A857-E9EFEDE6F0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626656EA-2B4D-43C8-A7AE-881582A336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989E7874-3673-4EC9-A369-4B6421A9E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A7C3CC51-6F43-4850-9342-F467C76855E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564E50D4-0544-4563-A962-A96EBBE2B910}"/>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8" name="Marcador de pie de página 7">
            <a:extLst>
              <a:ext uri="{FF2B5EF4-FFF2-40B4-BE49-F238E27FC236}">
                <a16:creationId xmlns:a16="http://schemas.microsoft.com/office/drawing/2014/main" xmlns="" id="{F20C8384-9926-4544-A550-47086225C2F2}"/>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C6C1C5C3-2CC1-4EB4-8F01-C879B209FE76}"/>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368340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AA2CD5-BE8A-4A43-8068-5053DB6D00D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F77330AB-803C-4342-8AA2-A2FF192532B4}"/>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4" name="Marcador de pie de página 3">
            <a:extLst>
              <a:ext uri="{FF2B5EF4-FFF2-40B4-BE49-F238E27FC236}">
                <a16:creationId xmlns:a16="http://schemas.microsoft.com/office/drawing/2014/main" xmlns="" id="{8F5F1798-AC95-4E4A-B17F-2C110FFEF82E}"/>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40F604E8-9C91-4FC1-91C5-31801069838A}"/>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358433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D9AE80B-C87E-4A12-8E33-25F3BB982CEA}"/>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3" name="Marcador de pie de página 2">
            <a:extLst>
              <a:ext uri="{FF2B5EF4-FFF2-40B4-BE49-F238E27FC236}">
                <a16:creationId xmlns:a16="http://schemas.microsoft.com/office/drawing/2014/main" xmlns="" id="{F3CBC12D-810E-4D62-9A19-2EE0B18287F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F2794B24-7874-4C67-8D54-5940A0A0E359}"/>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145532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ADE232-E319-442D-8715-2089D9D4AA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3C5ECFF-7C65-49E5-942B-D743F7F95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63CA35FC-8469-4F5D-9058-E480527FE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C74B9DF-E3F4-4BD1-8851-BBDA313133DD}"/>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6" name="Marcador de pie de página 5">
            <a:extLst>
              <a:ext uri="{FF2B5EF4-FFF2-40B4-BE49-F238E27FC236}">
                <a16:creationId xmlns:a16="http://schemas.microsoft.com/office/drawing/2014/main" xmlns="" id="{02EEAA5E-A96F-43F6-B1CC-FFF5720F479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704CE3A7-F3FB-4570-B094-47927CBACADB}"/>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197000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BEEC9E-29B0-4F04-A276-0D06FA857A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A78B05D4-5106-43A6-B945-83240BDFD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34ABE9D4-1F46-40F1-92D9-CF717DDFF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6F19DC6-2160-4726-B979-0FB9D62CA021}"/>
              </a:ext>
            </a:extLst>
          </p:cNvPr>
          <p:cNvSpPr>
            <a:spLocks noGrp="1"/>
          </p:cNvSpPr>
          <p:nvPr>
            <p:ph type="dt" sz="half" idx="10"/>
          </p:nvPr>
        </p:nvSpPr>
        <p:spPr/>
        <p:txBody>
          <a:bodyPr/>
          <a:lstStyle/>
          <a:p>
            <a:fld id="{CE3E91F8-B10A-469B-AF62-78C7F0031F02}" type="datetimeFigureOut">
              <a:rPr lang="es-EC" smtClean="0"/>
              <a:t>18/9/2022</a:t>
            </a:fld>
            <a:endParaRPr lang="es-EC"/>
          </a:p>
        </p:txBody>
      </p:sp>
      <p:sp>
        <p:nvSpPr>
          <p:cNvPr id="6" name="Marcador de pie de página 5">
            <a:extLst>
              <a:ext uri="{FF2B5EF4-FFF2-40B4-BE49-F238E27FC236}">
                <a16:creationId xmlns:a16="http://schemas.microsoft.com/office/drawing/2014/main" xmlns="" id="{3E074AF8-B5D3-4890-B677-1065A82D820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AF55EFB3-7166-4BA0-A8FA-AC4F5A124EB0}"/>
              </a:ext>
            </a:extLst>
          </p:cNvPr>
          <p:cNvSpPr>
            <a:spLocks noGrp="1"/>
          </p:cNvSpPr>
          <p:nvPr>
            <p:ph type="sldNum" sz="quarter" idx="12"/>
          </p:nvPr>
        </p:nvSpPr>
        <p:spPr/>
        <p:txBody>
          <a:bodyPr/>
          <a:lstStyle/>
          <a:p>
            <a:fld id="{B8D4641F-89A9-4506-8985-32B178080029}" type="slidenum">
              <a:rPr lang="es-EC" smtClean="0"/>
              <a:t>‹Nº›</a:t>
            </a:fld>
            <a:endParaRPr lang="es-EC"/>
          </a:p>
        </p:txBody>
      </p:sp>
    </p:spTree>
    <p:extLst>
      <p:ext uri="{BB962C8B-B14F-4D97-AF65-F5344CB8AC3E}">
        <p14:creationId xmlns:p14="http://schemas.microsoft.com/office/powerpoint/2010/main" val="428645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A13497F-0AEE-42C3-A0CE-4E20E4503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51D557C-4B84-4585-B22E-47C15195B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7A454050-96F1-4312-8570-EB662BD7A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E91F8-B10A-469B-AF62-78C7F0031F02}" type="datetimeFigureOut">
              <a:rPr lang="es-EC" smtClean="0"/>
              <a:t>18/9/2022</a:t>
            </a:fld>
            <a:endParaRPr lang="es-EC"/>
          </a:p>
        </p:txBody>
      </p:sp>
      <p:sp>
        <p:nvSpPr>
          <p:cNvPr id="5" name="Marcador de pie de página 4">
            <a:extLst>
              <a:ext uri="{FF2B5EF4-FFF2-40B4-BE49-F238E27FC236}">
                <a16:creationId xmlns:a16="http://schemas.microsoft.com/office/drawing/2014/main" xmlns="" id="{06949D86-310A-4BF6-B2F1-7C413CE69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38E013FA-5F75-409F-9225-DC7358770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4641F-89A9-4506-8985-32B178080029}" type="slidenum">
              <a:rPr lang="es-EC" smtClean="0"/>
              <a:t>‹Nº›</a:t>
            </a:fld>
            <a:endParaRPr lang="es-EC"/>
          </a:p>
        </p:txBody>
      </p:sp>
    </p:spTree>
    <p:extLst>
      <p:ext uri="{BB962C8B-B14F-4D97-AF65-F5344CB8AC3E}">
        <p14:creationId xmlns:p14="http://schemas.microsoft.com/office/powerpoint/2010/main" val="256949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Departamento Ciencias Humanas y Sociales (@Dchs_ESPE) / Twitter">
            <a:extLst>
              <a:ext uri="{FF2B5EF4-FFF2-40B4-BE49-F238E27FC236}">
                <a16:creationId xmlns:a16="http://schemas.microsoft.com/office/drawing/2014/main" xmlns="" id="{A8C4202C-0B9A-4A08-91B8-64536E7E39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5014" y="99663"/>
            <a:ext cx="1136463" cy="113646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3FC392A5-CF8A-4971-AE30-F825AF53A5D1}"/>
              </a:ext>
            </a:extLst>
          </p:cNvPr>
          <p:cNvSpPr txBox="1"/>
          <p:nvPr/>
        </p:nvSpPr>
        <p:spPr>
          <a:xfrm>
            <a:off x="1782416" y="1490870"/>
            <a:ext cx="7845287" cy="369332"/>
          </a:xfrm>
          <a:prstGeom prst="rect">
            <a:avLst/>
          </a:prstGeom>
          <a:noFill/>
        </p:spPr>
        <p:txBody>
          <a:bodyPr wrap="square" rtlCol="0">
            <a:spAutoFit/>
          </a:bodyPr>
          <a:lstStyle/>
          <a:p>
            <a:endParaRPr lang="es-EC"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xmlns="" id="{87BFDA8F-7D6B-445E-8B87-6E0C212C44A2}"/>
              </a:ext>
            </a:extLst>
          </p:cNvPr>
          <p:cNvSpPr txBox="1"/>
          <p:nvPr/>
        </p:nvSpPr>
        <p:spPr>
          <a:xfrm>
            <a:off x="1659574" y="1353259"/>
            <a:ext cx="8710441" cy="1569660"/>
          </a:xfrm>
          <a:prstGeom prst="rect">
            <a:avLst/>
          </a:prstGeom>
          <a:noFill/>
        </p:spPr>
        <p:txBody>
          <a:bodyPr wrap="square" rtlCol="0">
            <a:spAutoFit/>
          </a:bodyPr>
          <a:lstStyle/>
          <a:p>
            <a:pPr algn="ctr"/>
            <a:r>
              <a:rPr lang="es-EC" sz="3200" b="1" dirty="0" smtClean="0">
                <a:latin typeface="Times New Roman" panose="02020603050405020304" pitchFamily="18" charset="0"/>
                <a:cs typeface="Times New Roman" panose="02020603050405020304" pitchFamily="18" charset="0"/>
              </a:rPr>
              <a:t>ANÁLISIS DEL CURRÍCULO DE EDUCACIÓN INICIAL PERSPECTIVA SUECIA Y ECUADOR</a:t>
            </a:r>
            <a:endParaRPr lang="es-EC" sz="3200" b="1"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2DDABD43-4CBA-4EAD-BB4C-3C2096092670}"/>
              </a:ext>
            </a:extLst>
          </p:cNvPr>
          <p:cNvSpPr txBox="1"/>
          <p:nvPr/>
        </p:nvSpPr>
        <p:spPr>
          <a:xfrm>
            <a:off x="4030092" y="3686428"/>
            <a:ext cx="4796513" cy="1200329"/>
          </a:xfrm>
          <a:prstGeom prst="rect">
            <a:avLst/>
          </a:prstGeom>
          <a:noFill/>
        </p:spPr>
        <p:txBody>
          <a:bodyPr wrap="square" rtlCol="0">
            <a:spAutoFit/>
          </a:bodyPr>
          <a:lstStyle/>
          <a:p>
            <a:pPr algn="ctr"/>
            <a:r>
              <a:rPr lang="es-ES" sz="2400" b="0" i="0" dirty="0" smtClean="0">
                <a:solidFill>
                  <a:srgbClr val="222222"/>
                </a:solidFill>
                <a:effectLst/>
                <a:latin typeface="Times New Roman" panose="02020603050405020304" pitchFamily="18" charset="0"/>
                <a:cs typeface="Times New Roman" panose="02020603050405020304" pitchFamily="18" charset="0"/>
              </a:rPr>
              <a:t>Autora: </a:t>
            </a:r>
            <a:endParaRPr lang="es-ES" sz="2400" b="0" i="0" dirty="0" smtClean="0">
              <a:solidFill>
                <a:srgbClr val="222222"/>
              </a:solidFill>
              <a:effectLst/>
              <a:latin typeface="Times New Roman" panose="02020603050405020304" pitchFamily="18" charset="0"/>
              <a:cs typeface="Times New Roman" panose="02020603050405020304" pitchFamily="18" charset="0"/>
            </a:endParaRPr>
          </a:p>
          <a:p>
            <a:pPr algn="ctr"/>
            <a:r>
              <a:rPr lang="es-ES" sz="2400" dirty="0" smtClean="0">
                <a:solidFill>
                  <a:srgbClr val="222222"/>
                </a:solidFill>
                <a:latin typeface="Times New Roman" panose="02020603050405020304" pitchFamily="18" charset="0"/>
                <a:cs typeface="Times New Roman" panose="02020603050405020304" pitchFamily="18" charset="0"/>
              </a:rPr>
              <a:t>Morales Ortega Nathaly Estefanía</a:t>
            </a:r>
            <a:endParaRPr lang="es-ES" sz="2400" b="0" i="0" dirty="0">
              <a:solidFill>
                <a:srgbClr val="222222"/>
              </a:solidFill>
              <a:effectLst/>
              <a:latin typeface="Times New Roman" panose="02020603050405020304" pitchFamily="18" charset="0"/>
              <a:cs typeface="Times New Roman" panose="02020603050405020304" pitchFamily="18" charset="0"/>
            </a:endParaRPr>
          </a:p>
          <a:p>
            <a:pPr algn="ctr"/>
            <a:r>
              <a:rPr lang="es-ES" sz="2400" b="0" i="0" dirty="0" smtClean="0">
                <a:solidFill>
                  <a:srgbClr val="222222"/>
                </a:solidFill>
                <a:effectLst/>
                <a:latin typeface="Times New Roman" panose="02020603050405020304" pitchFamily="18" charset="0"/>
                <a:cs typeface="Times New Roman" panose="02020603050405020304" pitchFamily="18" charset="0"/>
              </a:rPr>
              <a:t>Llerena Morales </a:t>
            </a:r>
            <a:r>
              <a:rPr lang="es-ES" sz="2400" b="0" i="0" dirty="0" err="1" smtClean="0">
                <a:solidFill>
                  <a:srgbClr val="222222"/>
                </a:solidFill>
                <a:effectLst/>
                <a:latin typeface="Times New Roman" panose="02020603050405020304" pitchFamily="18" charset="0"/>
                <a:cs typeface="Times New Roman" panose="02020603050405020304" pitchFamily="18" charset="0"/>
              </a:rPr>
              <a:t>Lizeth</a:t>
            </a:r>
            <a:r>
              <a:rPr lang="es-ES" sz="2400" b="0" i="0" dirty="0" smtClean="0">
                <a:solidFill>
                  <a:srgbClr val="222222"/>
                </a:solidFill>
                <a:effectLst/>
                <a:latin typeface="Times New Roman" panose="02020603050405020304" pitchFamily="18" charset="0"/>
                <a:cs typeface="Times New Roman" panose="02020603050405020304" pitchFamily="18" charset="0"/>
              </a:rPr>
              <a:t> Paulina</a:t>
            </a:r>
            <a:endParaRPr lang="es-ES" sz="2400" b="0" i="0" dirty="0">
              <a:solidFill>
                <a:srgbClr val="222222"/>
              </a:solidFill>
              <a:effectLst/>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F4939743-EDAC-4CAD-9078-AE00526738CF}"/>
              </a:ext>
            </a:extLst>
          </p:cNvPr>
          <p:cNvSpPr txBox="1"/>
          <p:nvPr/>
        </p:nvSpPr>
        <p:spPr>
          <a:xfrm>
            <a:off x="2131719" y="5580142"/>
            <a:ext cx="7845287" cy="1200329"/>
          </a:xfrm>
          <a:prstGeom prst="rect">
            <a:avLst/>
          </a:prstGeom>
          <a:noFill/>
        </p:spPr>
        <p:txBody>
          <a:bodyPr wrap="square" rtlCol="0">
            <a:spAutoFit/>
          </a:bodyPr>
          <a:lstStyle/>
          <a:p>
            <a:pPr algn="ctr"/>
            <a:r>
              <a:rPr lang="es-ES" sz="2400" b="0" i="0" dirty="0">
                <a:solidFill>
                  <a:srgbClr val="222222"/>
                </a:solidFill>
                <a:effectLst/>
                <a:latin typeface="Times New Roman" panose="02020603050405020304" pitchFamily="18" charset="0"/>
                <a:cs typeface="Times New Roman" panose="02020603050405020304" pitchFamily="18" charset="0"/>
              </a:rPr>
              <a:t>Universidad de las Fuerzas Armadas, ESPE</a:t>
            </a:r>
            <a:endParaRPr lang="es-ES" sz="2400" dirty="0">
              <a:solidFill>
                <a:srgbClr val="222222"/>
              </a:solidFill>
              <a:latin typeface="Times New Roman" panose="02020603050405020304" pitchFamily="18" charset="0"/>
              <a:cs typeface="Times New Roman" panose="02020603050405020304" pitchFamily="18" charset="0"/>
            </a:endParaRPr>
          </a:p>
          <a:p>
            <a:pPr algn="ctr"/>
            <a:endParaRPr lang="es-ES" sz="2400" b="0" i="0" dirty="0">
              <a:solidFill>
                <a:srgbClr val="222222"/>
              </a:solidFill>
              <a:effectLst/>
              <a:latin typeface="Times New Roman" panose="02020603050405020304" pitchFamily="18" charset="0"/>
              <a:cs typeface="Times New Roman" panose="02020603050405020304" pitchFamily="18" charset="0"/>
            </a:endParaRPr>
          </a:p>
          <a:p>
            <a:pPr algn="ctr"/>
            <a:r>
              <a:rPr lang="es-ES" sz="2400" dirty="0">
                <a:solidFill>
                  <a:srgbClr val="222222"/>
                </a:solidFill>
                <a:latin typeface="Times New Roman" panose="02020603050405020304" pitchFamily="18" charset="0"/>
                <a:cs typeface="Times New Roman" panose="02020603050405020304" pitchFamily="18" charset="0"/>
              </a:rPr>
              <a:t>Ecuador</a:t>
            </a:r>
            <a:endParaRPr lang="es-EC" sz="2400" dirty="0">
              <a:latin typeface="Times New Roman" panose="02020603050405020304" pitchFamily="18" charset="0"/>
              <a:cs typeface="Times New Roman" panose="02020603050405020304" pitchFamily="18" charset="0"/>
            </a:endParaRPr>
          </a:p>
        </p:txBody>
      </p:sp>
      <p:pic>
        <p:nvPicPr>
          <p:cNvPr id="16" name="Imagen 15">
            <a:extLst>
              <a:ext uri="{FF2B5EF4-FFF2-40B4-BE49-F238E27FC236}">
                <a16:creationId xmlns:a16="http://schemas.microsoft.com/office/drawing/2014/main" xmlns="" id="{9AC27066-E4C1-4198-8897-93452011E0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36" y="77529"/>
            <a:ext cx="2935877" cy="860004"/>
          </a:xfrm>
          <a:prstGeom prst="rect">
            <a:avLst/>
          </a:prstGeom>
          <a:noFill/>
          <a:ln>
            <a:noFill/>
          </a:ln>
        </p:spPr>
      </p:pic>
    </p:spTree>
    <p:extLst>
      <p:ext uri="{BB962C8B-B14F-4D97-AF65-F5344CB8AC3E}">
        <p14:creationId xmlns:p14="http://schemas.microsoft.com/office/powerpoint/2010/main" val="136695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838200" y="18117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endParaRPr lang="en-US" dirty="0"/>
          </a:p>
        </p:txBody>
      </p:sp>
      <p:pic>
        <p:nvPicPr>
          <p:cNvPr id="6" name="image24.png"/>
          <p:cNvPicPr/>
          <p:nvPr/>
        </p:nvPicPr>
        <p:blipFill rotWithShape="1">
          <a:blip r:embed="rId2"/>
          <a:srcRect b="69344"/>
          <a:stretch/>
        </p:blipFill>
        <p:spPr>
          <a:xfrm>
            <a:off x="73044" y="2353438"/>
            <a:ext cx="5309584" cy="1585728"/>
          </a:xfrm>
          <a:prstGeom prst="rect">
            <a:avLst/>
          </a:prstGeom>
          <a:ln/>
        </p:spPr>
      </p:pic>
      <p:grpSp>
        <p:nvGrpSpPr>
          <p:cNvPr id="7" name="Group 13">
            <a:extLst>
              <a:ext uri="{FF2B5EF4-FFF2-40B4-BE49-F238E27FC236}">
                <a16:creationId xmlns:a16="http://schemas.microsoft.com/office/drawing/2014/main" xmlns="" id="{E4DF0958-0C87-4C28-9554-2FADC788C2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867135" y="-13854"/>
            <a:ext cx="4324865" cy="2641149"/>
            <a:chOff x="6867015" y="-1"/>
            <a:chExt cx="5324985" cy="3251912"/>
          </a:xfrm>
          <a:solidFill>
            <a:schemeClr val="accent5">
              <a:alpha val="10000"/>
            </a:schemeClr>
          </a:solidFill>
        </p:grpSpPr>
        <p:sp>
          <p:nvSpPr>
            <p:cNvPr id="8" name="Freeform: Shape 14">
              <a:extLst>
                <a:ext uri="{FF2B5EF4-FFF2-40B4-BE49-F238E27FC236}">
                  <a16:creationId xmlns:a16="http://schemas.microsoft.com/office/drawing/2014/main" xmlns="" id="{DEC53B48-7B73-49D1-A6FD-9DBF5141EA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5">
              <a:extLst>
                <a:ext uri="{FF2B5EF4-FFF2-40B4-BE49-F238E27FC236}">
                  <a16:creationId xmlns:a16="http://schemas.microsoft.com/office/drawing/2014/main" xmlns="" id="{7DEDDC41-2C98-4AF1-A0EA-AEEC34827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6">
              <a:extLst>
                <a:ext uri="{FF2B5EF4-FFF2-40B4-BE49-F238E27FC236}">
                  <a16:creationId xmlns:a16="http://schemas.microsoft.com/office/drawing/2014/main" xmlns="" id="{D2208F20-F93C-4530-8370-FC7818BABB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7">
              <a:extLst>
                <a:ext uri="{FF2B5EF4-FFF2-40B4-BE49-F238E27FC236}">
                  <a16:creationId xmlns:a16="http://schemas.microsoft.com/office/drawing/2014/main" xmlns="" id="{E52F51E0-B50B-43EA-B6AC-C16BD29C3E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descr="La etapa Educación Infantil | didactics">
            <a:extLst>
              <a:ext uri="{FF2B5EF4-FFF2-40B4-BE49-F238E27FC236}">
                <a16:creationId xmlns:a16="http://schemas.microsoft.com/office/drawing/2014/main" xmlns="" id="{BB36E574-B9FE-4D20-ABA7-A56C8EFA2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083" y="4326150"/>
            <a:ext cx="3383505" cy="2248729"/>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redondeado 14"/>
          <p:cNvSpPr/>
          <p:nvPr/>
        </p:nvSpPr>
        <p:spPr>
          <a:xfrm>
            <a:off x="655323" y="1482615"/>
            <a:ext cx="4703323" cy="6306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SISTEMA  EDUCATIVO  ECUADOR                    </a:t>
            </a:r>
            <a:br>
              <a:rPr lang="es-EC" dirty="0"/>
            </a:br>
            <a:endParaRPr lang="es-ES" dirty="0"/>
          </a:p>
        </p:txBody>
      </p:sp>
      <p:sp>
        <p:nvSpPr>
          <p:cNvPr id="16" name="Rectángulo redondeado 15"/>
          <p:cNvSpPr/>
          <p:nvPr/>
        </p:nvSpPr>
        <p:spPr>
          <a:xfrm>
            <a:off x="6964132" y="1430956"/>
            <a:ext cx="4703323" cy="6306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SISTEMA  EDUCATIVO  </a:t>
            </a:r>
            <a:r>
              <a:rPr lang="es-EC" dirty="0" smtClean="0"/>
              <a:t>SUECIA                 </a:t>
            </a:r>
            <a:r>
              <a:rPr lang="es-EC" dirty="0"/>
              <a:t/>
            </a:r>
            <a:br>
              <a:rPr lang="es-EC" dirty="0"/>
            </a:br>
            <a:endParaRPr lang="es-ES" dirty="0"/>
          </a:p>
        </p:txBody>
      </p:sp>
      <p:pic>
        <p:nvPicPr>
          <p:cNvPr id="17" name="image46.png"/>
          <p:cNvPicPr>
            <a:picLocks noGrp="1"/>
          </p:cNvPicPr>
          <p:nvPr>
            <p:ph idx="1"/>
          </p:nvPr>
        </p:nvPicPr>
        <p:blipFill rotWithShape="1">
          <a:blip r:embed="rId4"/>
          <a:srcRect b="54406"/>
          <a:stretch/>
        </p:blipFill>
        <p:spPr>
          <a:xfrm>
            <a:off x="5721005" y="2345881"/>
            <a:ext cx="6305550" cy="1980269"/>
          </a:xfrm>
          <a:prstGeom prst="rect">
            <a:avLst/>
          </a:prstGeom>
          <a:ln/>
        </p:spPr>
      </p:pic>
      <p:pic>
        <p:nvPicPr>
          <p:cNvPr id="18" name="Picture 4" descr="Descubre nuestra metodología propia de educación infantil en Valencia - La  Aurora y La Senyera">
            <a:extLst>
              <a:ext uri="{FF2B5EF4-FFF2-40B4-BE49-F238E27FC236}">
                <a16:creationId xmlns:a16="http://schemas.microsoft.com/office/drawing/2014/main" xmlns="" id="{51634739-9153-4DE5-BD2F-CA7802EF1D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1049" y="4625675"/>
            <a:ext cx="3074868" cy="153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78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694" y="0"/>
            <a:ext cx="10310611" cy="1149775"/>
          </a:xfrm>
        </p:spPr>
        <p:txBody>
          <a:bodyPr/>
          <a:lstStyle/>
          <a:p>
            <a:endParaRPr lang="es-ES" dirty="0"/>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1420575" y="614727"/>
            <a:ext cx="9350848" cy="6117377"/>
          </a:xfrm>
          <a:prstGeom prst="rect">
            <a:avLst/>
          </a:prstGeom>
        </p:spPr>
      </p:pic>
      <p:sp>
        <p:nvSpPr>
          <p:cNvPr id="5" name="Rectángulo redondeado 4"/>
          <p:cNvSpPr/>
          <p:nvPr/>
        </p:nvSpPr>
        <p:spPr>
          <a:xfrm>
            <a:off x="1720729" y="39840"/>
            <a:ext cx="9289774" cy="53504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Elementos curriculares de Suecia y Ecuador</a:t>
            </a:r>
          </a:p>
        </p:txBody>
      </p:sp>
    </p:spTree>
    <p:extLst>
      <p:ext uri="{BB962C8B-B14F-4D97-AF65-F5344CB8AC3E}">
        <p14:creationId xmlns:p14="http://schemas.microsoft.com/office/powerpoint/2010/main" val="3936827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2"/>
          <a:stretch>
            <a:fillRect/>
          </a:stretch>
        </p:blipFill>
        <p:spPr>
          <a:xfrm>
            <a:off x="2158216" y="1133341"/>
            <a:ext cx="7694121" cy="4812482"/>
          </a:xfrm>
          <a:prstGeom prst="rect">
            <a:avLst/>
          </a:prstGeom>
        </p:spPr>
      </p:pic>
    </p:spTree>
    <p:extLst>
      <p:ext uri="{BB962C8B-B14F-4D97-AF65-F5344CB8AC3E}">
        <p14:creationId xmlns:p14="http://schemas.microsoft.com/office/powerpoint/2010/main" val="289723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
        <p:cNvGrpSpPr/>
        <p:nvPr/>
      </p:nvGrpSpPr>
      <p:grpSpPr>
        <a:xfrm>
          <a:off x="0" y="0"/>
          <a:ext cx="0" cy="0"/>
          <a:chOff x="0" y="0"/>
          <a:chExt cx="0" cy="0"/>
        </a:xfrm>
      </p:grpSpPr>
      <p:pic>
        <p:nvPicPr>
          <p:cNvPr id="5" name="Picture 4" descr="Departamento Ciencias Humanas y Sociales (@Dchs_ESPE) / Twitter">
            <a:extLst>
              <a:ext uri="{FF2B5EF4-FFF2-40B4-BE49-F238E27FC236}">
                <a16:creationId xmlns:a16="http://schemas.microsoft.com/office/drawing/2014/main" xmlns="" id="{D9102193-BAD5-477F-A86E-15AAD93B4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7758" y="59636"/>
            <a:ext cx="1225826" cy="122582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2375876C-0539-4A48-9D69-1191BE4C2178}"/>
              </a:ext>
            </a:extLst>
          </p:cNvPr>
          <p:cNvSpPr txBox="1"/>
          <p:nvPr/>
        </p:nvSpPr>
        <p:spPr>
          <a:xfrm>
            <a:off x="2038555" y="592642"/>
            <a:ext cx="8114889" cy="646331"/>
          </a:xfrm>
          <a:prstGeom prst="rect">
            <a:avLst/>
          </a:prstGeom>
          <a:noFill/>
        </p:spPr>
        <p:txBody>
          <a:bodyPr wrap="square" rtlCol="0">
            <a:spAutoFit/>
          </a:bodyPr>
          <a:lstStyle/>
          <a:p>
            <a:pPr algn="ctr"/>
            <a:r>
              <a:rPr lang="es-ES" sz="3600" b="1" dirty="0">
                <a:latin typeface="Times New Roman" panose="02020603050405020304" pitchFamily="18" charset="0"/>
                <a:cs typeface="Times New Roman" panose="02020603050405020304" pitchFamily="18" charset="0"/>
              </a:rPr>
              <a:t>METODOLOGÍA</a:t>
            </a:r>
            <a:endParaRPr lang="es-EC" sz="3600" b="1"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xmlns="" id="{9F9D658D-E3F6-4B7B-833B-BFE33AC7EF46}"/>
              </a:ext>
            </a:extLst>
          </p:cNvPr>
          <p:cNvSpPr txBox="1"/>
          <p:nvPr/>
        </p:nvSpPr>
        <p:spPr>
          <a:xfrm>
            <a:off x="2521781" y="5987816"/>
            <a:ext cx="2372139" cy="430887"/>
          </a:xfrm>
          <a:prstGeom prst="rect">
            <a:avLst/>
          </a:prstGeom>
          <a:noFill/>
        </p:spPr>
        <p:txBody>
          <a:bodyPr wrap="square" rtlCol="0">
            <a:spAutoFit/>
          </a:bodyPr>
          <a:lstStyle/>
          <a:p>
            <a:pPr algn="ctr"/>
            <a:r>
              <a:rPr lang="es-ES" sz="2200" dirty="0">
                <a:latin typeface="Times New Roman" panose="02020603050405020304" pitchFamily="18" charset="0"/>
                <a:cs typeface="Times New Roman" panose="02020603050405020304" pitchFamily="18" charset="0"/>
              </a:rPr>
              <a:t>Participantes</a:t>
            </a:r>
            <a:endParaRPr lang="es-EC" sz="2200"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89C73B3F-D1CA-4E5E-BEA9-863A967DCA2E}"/>
              </a:ext>
            </a:extLst>
          </p:cNvPr>
          <p:cNvSpPr txBox="1"/>
          <p:nvPr/>
        </p:nvSpPr>
        <p:spPr>
          <a:xfrm>
            <a:off x="2319049" y="5064283"/>
            <a:ext cx="2372139" cy="430887"/>
          </a:xfrm>
          <a:prstGeom prst="rect">
            <a:avLst/>
          </a:prstGeom>
          <a:noFill/>
        </p:spPr>
        <p:txBody>
          <a:bodyPr wrap="square" rtlCol="0">
            <a:spAutoFit/>
          </a:bodyPr>
          <a:lstStyle/>
          <a:p>
            <a:pPr algn="ctr"/>
            <a:r>
              <a:rPr lang="es-ES" sz="2200" dirty="0">
                <a:latin typeface="Times New Roman" panose="02020603050405020304" pitchFamily="18" charset="0"/>
                <a:cs typeface="Times New Roman" panose="02020603050405020304" pitchFamily="18" charset="0"/>
              </a:rPr>
              <a:t>Edad</a:t>
            </a:r>
            <a:endParaRPr lang="es-EC" sz="2200" dirty="0">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A221BC5E-0DD7-4234-93FB-7172265DF252}"/>
              </a:ext>
            </a:extLst>
          </p:cNvPr>
          <p:cNvSpPr txBox="1"/>
          <p:nvPr/>
        </p:nvSpPr>
        <p:spPr>
          <a:xfrm>
            <a:off x="4779551" y="6039872"/>
            <a:ext cx="2372139" cy="400110"/>
          </a:xfrm>
          <a:prstGeom prst="rect">
            <a:avLst/>
          </a:prstGeom>
          <a:noFill/>
        </p:spPr>
        <p:txBody>
          <a:bodyPr wrap="square" rtlCol="0">
            <a:spAutoFit/>
          </a:bodyPr>
          <a:lstStyle/>
          <a:p>
            <a:pPr algn="ctr"/>
            <a:r>
              <a:rPr lang="es-ES" sz="2000" dirty="0" smtClean="0">
                <a:latin typeface="Times New Roman" panose="02020603050405020304" pitchFamily="18" charset="0"/>
                <a:cs typeface="Times New Roman" panose="02020603050405020304" pitchFamily="18" charset="0"/>
              </a:rPr>
              <a:t>12 Docentes </a:t>
            </a:r>
          </a:p>
        </p:txBody>
      </p:sp>
      <p:sp>
        <p:nvSpPr>
          <p:cNvPr id="15" name="CuadroTexto 14">
            <a:extLst>
              <a:ext uri="{FF2B5EF4-FFF2-40B4-BE49-F238E27FC236}">
                <a16:creationId xmlns:a16="http://schemas.microsoft.com/office/drawing/2014/main" xmlns="" id="{70E56582-3AF6-4E7F-924B-43ED1C832006}"/>
              </a:ext>
            </a:extLst>
          </p:cNvPr>
          <p:cNvSpPr txBox="1"/>
          <p:nvPr/>
        </p:nvSpPr>
        <p:spPr>
          <a:xfrm>
            <a:off x="4527850" y="5110449"/>
            <a:ext cx="2372139" cy="338554"/>
          </a:xfrm>
          <a:prstGeom prst="rect">
            <a:avLst/>
          </a:prstGeom>
          <a:noFill/>
        </p:spPr>
        <p:txBody>
          <a:bodyPr wrap="square" rtlCol="0">
            <a:spAutoFit/>
          </a:bodyPr>
          <a:lstStyle/>
          <a:p>
            <a:pPr algn="ctr"/>
            <a:r>
              <a:rPr lang="es-ES" sz="1600" dirty="0" smtClean="0">
                <a:latin typeface="Times New Roman" panose="02020603050405020304" pitchFamily="18" charset="0"/>
                <a:cs typeface="Times New Roman" panose="02020603050405020304" pitchFamily="18" charset="0"/>
              </a:rPr>
              <a:t>40 - 50 </a:t>
            </a:r>
            <a:r>
              <a:rPr lang="es-ES" sz="1600" dirty="0">
                <a:latin typeface="Times New Roman" panose="02020603050405020304" pitchFamily="18" charset="0"/>
                <a:cs typeface="Times New Roman" panose="02020603050405020304" pitchFamily="18" charset="0"/>
              </a:rPr>
              <a:t>años</a:t>
            </a:r>
            <a:endParaRPr lang="es-EC" sz="1600" dirty="0">
              <a:latin typeface="Times New Roman" panose="02020603050405020304" pitchFamily="18" charset="0"/>
              <a:cs typeface="Times New Roman" panose="02020603050405020304" pitchFamily="18" charset="0"/>
            </a:endParaRPr>
          </a:p>
        </p:txBody>
      </p:sp>
      <p:sp>
        <p:nvSpPr>
          <p:cNvPr id="16" name="Flecha: a la derecha 15">
            <a:extLst>
              <a:ext uri="{FF2B5EF4-FFF2-40B4-BE49-F238E27FC236}">
                <a16:creationId xmlns:a16="http://schemas.microsoft.com/office/drawing/2014/main" xmlns="" id="{7679988B-FE36-4936-961B-1A01C451483F}"/>
              </a:ext>
            </a:extLst>
          </p:cNvPr>
          <p:cNvSpPr/>
          <p:nvPr/>
        </p:nvSpPr>
        <p:spPr>
          <a:xfrm>
            <a:off x="2967061" y="2008056"/>
            <a:ext cx="864092" cy="346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a:p>
        </p:txBody>
      </p:sp>
      <p:sp>
        <p:nvSpPr>
          <p:cNvPr id="17" name="Flecha: a la derecha 16">
            <a:extLst>
              <a:ext uri="{FF2B5EF4-FFF2-40B4-BE49-F238E27FC236}">
                <a16:creationId xmlns:a16="http://schemas.microsoft.com/office/drawing/2014/main" xmlns="" id="{2964D3DA-9BBE-46FD-9442-421306EC6BDF}"/>
              </a:ext>
            </a:extLst>
          </p:cNvPr>
          <p:cNvSpPr/>
          <p:nvPr/>
        </p:nvSpPr>
        <p:spPr>
          <a:xfrm>
            <a:off x="3025887" y="3376494"/>
            <a:ext cx="864092" cy="346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a:p>
        </p:txBody>
      </p:sp>
      <p:sp>
        <p:nvSpPr>
          <p:cNvPr id="19" name="CuadroTexto 18">
            <a:extLst>
              <a:ext uri="{FF2B5EF4-FFF2-40B4-BE49-F238E27FC236}">
                <a16:creationId xmlns:a16="http://schemas.microsoft.com/office/drawing/2014/main" xmlns="" id="{203B1296-B8AC-408A-A796-9FFA80BC5F3E}"/>
              </a:ext>
            </a:extLst>
          </p:cNvPr>
          <p:cNvSpPr txBox="1"/>
          <p:nvPr/>
        </p:nvSpPr>
        <p:spPr>
          <a:xfrm>
            <a:off x="3840806" y="1965919"/>
            <a:ext cx="2835965" cy="430887"/>
          </a:xfrm>
          <a:prstGeom prst="rect">
            <a:avLst/>
          </a:prstGeom>
          <a:noFill/>
        </p:spPr>
        <p:txBody>
          <a:bodyPr wrap="square" rtlCol="0">
            <a:spAutoFit/>
          </a:bodyPr>
          <a:lstStyle/>
          <a:p>
            <a:pPr lvl="0" fontAlgn="base"/>
            <a:r>
              <a:rPr lang="es-ES" sz="2200" b="0" i="0" dirty="0" smtClean="0">
                <a:solidFill>
                  <a:srgbClr val="000000"/>
                </a:solidFill>
                <a:latin typeface="Times New Roman" panose="02020603050405020304" pitchFamily="18" charset="0"/>
                <a:cs typeface="Times New Roman" panose="02020603050405020304" pitchFamily="18" charset="0"/>
              </a:rPr>
              <a:t>Mixta </a:t>
            </a:r>
            <a:endParaRPr lang="es-EC" sz="2200" b="0" i="0" dirty="0">
              <a:solidFill>
                <a:srgbClr val="000000"/>
              </a:solidFill>
              <a:effectLst/>
              <a:latin typeface="Times New Roman" panose="02020603050405020304" pitchFamily="18" charset="0"/>
              <a:cs typeface="Times New Roman" panose="02020603050405020304" pitchFamily="18" charset="0"/>
            </a:endParaRPr>
          </a:p>
        </p:txBody>
      </p:sp>
      <p:sp>
        <p:nvSpPr>
          <p:cNvPr id="20" name="CuadroTexto 19">
            <a:extLst>
              <a:ext uri="{FF2B5EF4-FFF2-40B4-BE49-F238E27FC236}">
                <a16:creationId xmlns:a16="http://schemas.microsoft.com/office/drawing/2014/main" xmlns="" id="{5403E404-6F67-4617-B433-7C4EB74D8EE0}"/>
              </a:ext>
            </a:extLst>
          </p:cNvPr>
          <p:cNvSpPr txBox="1"/>
          <p:nvPr/>
        </p:nvSpPr>
        <p:spPr>
          <a:xfrm>
            <a:off x="3954390" y="3244029"/>
            <a:ext cx="4024863" cy="584775"/>
          </a:xfrm>
          <a:prstGeom prst="rect">
            <a:avLst/>
          </a:prstGeom>
          <a:noFill/>
        </p:spPr>
        <p:txBody>
          <a:bodyPr wrap="square" rtlCol="0">
            <a:spAutoFit/>
          </a:bodyPr>
          <a:lstStyle/>
          <a:p>
            <a:pPr algn="l" fontAlgn="base"/>
            <a:r>
              <a:rPr lang="es-ES" sz="1600" b="0" i="0" dirty="0" smtClean="0">
                <a:solidFill>
                  <a:srgbClr val="000000"/>
                </a:solidFill>
                <a:effectLst/>
                <a:latin typeface="Times New Roman" panose="02020603050405020304" pitchFamily="18" charset="0"/>
                <a:cs typeface="Times New Roman" panose="02020603050405020304" pitchFamily="18" charset="0"/>
              </a:rPr>
              <a:t>Fichas de análisis de contenidos</a:t>
            </a:r>
          </a:p>
          <a:p>
            <a:pPr algn="l" fontAlgn="base"/>
            <a:r>
              <a:rPr lang="es-ES" sz="1600" dirty="0" smtClean="0">
                <a:solidFill>
                  <a:srgbClr val="000000"/>
                </a:solidFill>
                <a:latin typeface="Times New Roman" panose="02020603050405020304" pitchFamily="18" charset="0"/>
                <a:cs typeface="Times New Roman" panose="02020603050405020304" pitchFamily="18" charset="0"/>
              </a:rPr>
              <a:t>Guión de entrevista</a:t>
            </a:r>
            <a:endParaRPr lang="es-ES" sz="1600" b="0" i="0" dirty="0">
              <a:solidFill>
                <a:srgbClr val="000000"/>
              </a:solidFill>
              <a:effectLst/>
              <a:latin typeface="Times New Roman" panose="02020603050405020304" pitchFamily="18" charset="0"/>
              <a:cs typeface="Times New Roman" panose="02020603050405020304" pitchFamily="18" charset="0"/>
            </a:endParaRPr>
          </a:p>
        </p:txBody>
      </p:sp>
      <p:sp>
        <p:nvSpPr>
          <p:cNvPr id="23" name="Flecha: a la derecha 22">
            <a:extLst>
              <a:ext uri="{FF2B5EF4-FFF2-40B4-BE49-F238E27FC236}">
                <a16:creationId xmlns:a16="http://schemas.microsoft.com/office/drawing/2014/main" xmlns="" id="{04E5E1B1-C7E2-4E0C-907B-21B2FF9CCA87}"/>
              </a:ext>
            </a:extLst>
          </p:cNvPr>
          <p:cNvSpPr/>
          <p:nvPr/>
        </p:nvSpPr>
        <p:spPr>
          <a:xfrm>
            <a:off x="4309671" y="5098771"/>
            <a:ext cx="721429" cy="346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a:p>
        </p:txBody>
      </p:sp>
      <p:sp>
        <p:nvSpPr>
          <p:cNvPr id="24" name="Flecha: a la derecha 23">
            <a:extLst>
              <a:ext uri="{FF2B5EF4-FFF2-40B4-BE49-F238E27FC236}">
                <a16:creationId xmlns:a16="http://schemas.microsoft.com/office/drawing/2014/main" xmlns="" id="{FCD6C0D8-7E06-47DA-A94D-AE4E824548E5}"/>
              </a:ext>
            </a:extLst>
          </p:cNvPr>
          <p:cNvSpPr/>
          <p:nvPr/>
        </p:nvSpPr>
        <p:spPr>
          <a:xfrm>
            <a:off x="4548840" y="6063526"/>
            <a:ext cx="721429" cy="352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a:p>
        </p:txBody>
      </p:sp>
      <p:pic>
        <p:nvPicPr>
          <p:cNvPr id="26" name="Imagen 25">
            <a:extLst>
              <a:ext uri="{FF2B5EF4-FFF2-40B4-BE49-F238E27FC236}">
                <a16:creationId xmlns:a16="http://schemas.microsoft.com/office/drawing/2014/main" xmlns="" id="{80C662C6-1B37-4CCE-90BE-7B5130B0FE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36" y="77529"/>
            <a:ext cx="2935877" cy="860004"/>
          </a:xfrm>
          <a:prstGeom prst="rect">
            <a:avLst/>
          </a:prstGeom>
          <a:noFill/>
          <a:ln>
            <a:noFill/>
          </a:ln>
        </p:spPr>
      </p:pic>
      <p:sp>
        <p:nvSpPr>
          <p:cNvPr id="2" name="Rectángulo: esquinas redondeadas 1">
            <a:extLst>
              <a:ext uri="{FF2B5EF4-FFF2-40B4-BE49-F238E27FC236}">
                <a16:creationId xmlns:a16="http://schemas.microsoft.com/office/drawing/2014/main" xmlns="" id="{D5FAA3E6-753E-4845-9902-61CAE0BC02C2}"/>
              </a:ext>
            </a:extLst>
          </p:cNvPr>
          <p:cNvSpPr/>
          <p:nvPr/>
        </p:nvSpPr>
        <p:spPr>
          <a:xfrm>
            <a:off x="191636" y="1805756"/>
            <a:ext cx="2604463" cy="7108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800" b="1">
                <a:latin typeface="Times New Roman" panose="02020603050405020304" pitchFamily="18" charset="0"/>
                <a:cs typeface="Times New Roman" panose="02020603050405020304" pitchFamily="18" charset="0"/>
              </a:rPr>
              <a:t>Enfoque Metodológico</a:t>
            </a:r>
            <a:endParaRPr lang="es-EC" sz="1800" b="1" dirty="0">
              <a:latin typeface="Times New Roman" panose="02020603050405020304" pitchFamily="18" charset="0"/>
              <a:cs typeface="Times New Roman" panose="02020603050405020304" pitchFamily="18" charset="0"/>
            </a:endParaRPr>
          </a:p>
        </p:txBody>
      </p:sp>
      <p:sp>
        <p:nvSpPr>
          <p:cNvPr id="21" name="Rectángulo: esquinas redondeadas 20">
            <a:extLst>
              <a:ext uri="{FF2B5EF4-FFF2-40B4-BE49-F238E27FC236}">
                <a16:creationId xmlns:a16="http://schemas.microsoft.com/office/drawing/2014/main" xmlns="" id="{22B8A3E6-8152-45F8-B6AB-7E7D9830E585}"/>
              </a:ext>
            </a:extLst>
          </p:cNvPr>
          <p:cNvSpPr/>
          <p:nvPr/>
        </p:nvSpPr>
        <p:spPr>
          <a:xfrm>
            <a:off x="191637" y="3123755"/>
            <a:ext cx="2604462" cy="7108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800" b="1" dirty="0">
                <a:latin typeface="Times New Roman" panose="02020603050405020304" pitchFamily="18" charset="0"/>
                <a:cs typeface="Times New Roman" panose="02020603050405020304" pitchFamily="18" charset="0"/>
              </a:rPr>
              <a:t>Instrumentos</a:t>
            </a:r>
            <a:endParaRPr lang="es-EC" sz="1800" b="1" dirty="0">
              <a:latin typeface="Times New Roman" panose="02020603050405020304" pitchFamily="18" charset="0"/>
              <a:cs typeface="Times New Roman" panose="02020603050405020304" pitchFamily="18" charset="0"/>
            </a:endParaRPr>
          </a:p>
        </p:txBody>
      </p:sp>
      <p:sp>
        <p:nvSpPr>
          <p:cNvPr id="25" name="Rectángulo: esquinas redondeadas 24">
            <a:extLst>
              <a:ext uri="{FF2B5EF4-FFF2-40B4-BE49-F238E27FC236}">
                <a16:creationId xmlns:a16="http://schemas.microsoft.com/office/drawing/2014/main" xmlns="" id="{35F210DE-19C2-4706-929C-5E304EB0D6B9}"/>
              </a:ext>
            </a:extLst>
          </p:cNvPr>
          <p:cNvSpPr/>
          <p:nvPr/>
        </p:nvSpPr>
        <p:spPr>
          <a:xfrm>
            <a:off x="154491" y="4885261"/>
            <a:ext cx="2738106" cy="710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800" b="1" dirty="0" smtClean="0">
                <a:latin typeface="Times New Roman" panose="02020603050405020304" pitchFamily="18" charset="0"/>
                <a:cs typeface="Times New Roman" panose="02020603050405020304" pitchFamily="18" charset="0"/>
              </a:rPr>
              <a:t>Sujetos de investigación</a:t>
            </a:r>
            <a:endParaRPr lang="es-EC" sz="1800" b="1" dirty="0">
              <a:latin typeface="Times New Roman" panose="02020603050405020304" pitchFamily="18" charset="0"/>
              <a:cs typeface="Times New Roman" panose="02020603050405020304" pitchFamily="18" charset="0"/>
            </a:endParaRPr>
          </a:p>
        </p:txBody>
      </p:sp>
      <p:sp>
        <p:nvSpPr>
          <p:cNvPr id="3" name="Abrir llave 2"/>
          <p:cNvSpPr/>
          <p:nvPr/>
        </p:nvSpPr>
        <p:spPr>
          <a:xfrm>
            <a:off x="6748324" y="5890514"/>
            <a:ext cx="403366" cy="8492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CuadroTexto 26">
            <a:extLst>
              <a:ext uri="{FF2B5EF4-FFF2-40B4-BE49-F238E27FC236}">
                <a16:creationId xmlns:a16="http://schemas.microsoft.com/office/drawing/2014/main" xmlns="" id="{A221BC5E-0DD7-4234-93FB-7172265DF252}"/>
              </a:ext>
            </a:extLst>
          </p:cNvPr>
          <p:cNvSpPr txBox="1"/>
          <p:nvPr/>
        </p:nvSpPr>
        <p:spPr>
          <a:xfrm>
            <a:off x="7090928" y="5663416"/>
            <a:ext cx="2871260" cy="400110"/>
          </a:xfrm>
          <a:prstGeom prst="rect">
            <a:avLst/>
          </a:prstGeom>
          <a:noFill/>
        </p:spPr>
        <p:txBody>
          <a:bodyPr wrap="square" rtlCol="0">
            <a:spAutoFit/>
          </a:bodyPr>
          <a:lstStyle/>
          <a:p>
            <a:pPr algn="ctr"/>
            <a:r>
              <a:rPr lang="es-ES" sz="2000" dirty="0">
                <a:latin typeface="Times New Roman" panose="02020603050405020304" pitchFamily="18" charset="0"/>
                <a:cs typeface="Times New Roman" panose="02020603050405020304" pitchFamily="18" charset="0"/>
              </a:rPr>
              <a:t>6</a:t>
            </a:r>
            <a:r>
              <a:rPr lang="es-ES" sz="2000" dirty="0" smtClean="0">
                <a:latin typeface="Times New Roman" panose="02020603050405020304" pitchFamily="18" charset="0"/>
                <a:cs typeface="Times New Roman" panose="02020603050405020304" pitchFamily="18" charset="0"/>
              </a:rPr>
              <a:t> Docentes Ecuatorianas </a:t>
            </a:r>
          </a:p>
        </p:txBody>
      </p:sp>
      <p:sp>
        <p:nvSpPr>
          <p:cNvPr id="28" name="CuadroTexto 27">
            <a:extLst>
              <a:ext uri="{FF2B5EF4-FFF2-40B4-BE49-F238E27FC236}">
                <a16:creationId xmlns:a16="http://schemas.microsoft.com/office/drawing/2014/main" xmlns="" id="{A221BC5E-0DD7-4234-93FB-7172265DF252}"/>
              </a:ext>
            </a:extLst>
          </p:cNvPr>
          <p:cNvSpPr txBox="1"/>
          <p:nvPr/>
        </p:nvSpPr>
        <p:spPr>
          <a:xfrm>
            <a:off x="7090928" y="6478163"/>
            <a:ext cx="2372139" cy="400110"/>
          </a:xfrm>
          <a:prstGeom prst="rect">
            <a:avLst/>
          </a:prstGeom>
          <a:noFill/>
        </p:spPr>
        <p:txBody>
          <a:bodyPr wrap="square" rtlCol="0">
            <a:spAutoFit/>
          </a:bodyPr>
          <a:lstStyle/>
          <a:p>
            <a:pPr algn="ctr"/>
            <a:r>
              <a:rPr lang="es-ES" sz="2000" dirty="0" smtClean="0">
                <a:latin typeface="Times New Roman" panose="02020603050405020304" pitchFamily="18" charset="0"/>
                <a:cs typeface="Times New Roman" panose="02020603050405020304" pitchFamily="18" charset="0"/>
              </a:rPr>
              <a:t>6 Docentes Suecas </a:t>
            </a:r>
          </a:p>
        </p:txBody>
      </p:sp>
      <p:sp>
        <p:nvSpPr>
          <p:cNvPr id="29" name="Rectángulo: esquinas redondeadas 20">
            <a:extLst>
              <a:ext uri="{FF2B5EF4-FFF2-40B4-BE49-F238E27FC236}">
                <a16:creationId xmlns:a16="http://schemas.microsoft.com/office/drawing/2014/main" xmlns="" id="{22B8A3E6-8152-45F8-B6AB-7E7D9830E585}"/>
              </a:ext>
            </a:extLst>
          </p:cNvPr>
          <p:cNvSpPr/>
          <p:nvPr/>
        </p:nvSpPr>
        <p:spPr>
          <a:xfrm>
            <a:off x="191636" y="3961728"/>
            <a:ext cx="2604463" cy="7108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800" b="1" dirty="0" smtClean="0">
                <a:latin typeface="Times New Roman" panose="02020603050405020304" pitchFamily="18" charset="0"/>
                <a:cs typeface="Times New Roman" panose="02020603050405020304" pitchFamily="18" charset="0"/>
              </a:rPr>
              <a:t>Técnica</a:t>
            </a:r>
            <a:endParaRPr lang="es-EC" sz="1800" b="1" dirty="0">
              <a:latin typeface="Times New Roman" panose="02020603050405020304" pitchFamily="18" charset="0"/>
              <a:cs typeface="Times New Roman" panose="02020603050405020304" pitchFamily="18" charset="0"/>
            </a:endParaRPr>
          </a:p>
        </p:txBody>
      </p:sp>
      <p:sp>
        <p:nvSpPr>
          <p:cNvPr id="30" name="Flecha: a la derecha 16">
            <a:extLst>
              <a:ext uri="{FF2B5EF4-FFF2-40B4-BE49-F238E27FC236}">
                <a16:creationId xmlns:a16="http://schemas.microsoft.com/office/drawing/2014/main" xmlns="" id="{2964D3DA-9BBE-46FD-9442-421306EC6BDF}"/>
              </a:ext>
            </a:extLst>
          </p:cNvPr>
          <p:cNvSpPr/>
          <p:nvPr/>
        </p:nvSpPr>
        <p:spPr>
          <a:xfrm>
            <a:off x="3081868" y="4225023"/>
            <a:ext cx="864092" cy="346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200"/>
          </a:p>
        </p:txBody>
      </p:sp>
      <p:sp>
        <p:nvSpPr>
          <p:cNvPr id="31" name="CuadroTexto 30">
            <a:extLst>
              <a:ext uri="{FF2B5EF4-FFF2-40B4-BE49-F238E27FC236}">
                <a16:creationId xmlns:a16="http://schemas.microsoft.com/office/drawing/2014/main" xmlns="" id="{5403E404-6F67-4617-B433-7C4EB74D8EE0}"/>
              </a:ext>
            </a:extLst>
          </p:cNvPr>
          <p:cNvSpPr txBox="1"/>
          <p:nvPr/>
        </p:nvSpPr>
        <p:spPr>
          <a:xfrm>
            <a:off x="3953190" y="4087769"/>
            <a:ext cx="4024863" cy="584775"/>
          </a:xfrm>
          <a:prstGeom prst="rect">
            <a:avLst/>
          </a:prstGeom>
          <a:noFill/>
        </p:spPr>
        <p:txBody>
          <a:bodyPr wrap="square" rtlCol="0">
            <a:spAutoFit/>
          </a:bodyPr>
          <a:lstStyle/>
          <a:p>
            <a:pPr algn="l" fontAlgn="base"/>
            <a:r>
              <a:rPr lang="es-ES" sz="1600" b="0" i="0" dirty="0" smtClean="0">
                <a:solidFill>
                  <a:srgbClr val="000000"/>
                </a:solidFill>
                <a:effectLst/>
                <a:latin typeface="Times New Roman" panose="02020603050405020304" pitchFamily="18" charset="0"/>
                <a:cs typeface="Times New Roman" panose="02020603050405020304" pitchFamily="18" charset="0"/>
              </a:rPr>
              <a:t>Entrevista</a:t>
            </a:r>
          </a:p>
          <a:p>
            <a:pPr algn="l" fontAlgn="base"/>
            <a:r>
              <a:rPr lang="es-ES" sz="1600" dirty="0" smtClean="0">
                <a:solidFill>
                  <a:srgbClr val="000000"/>
                </a:solidFill>
                <a:latin typeface="Times New Roman" panose="02020603050405020304" pitchFamily="18" charset="0"/>
                <a:cs typeface="Times New Roman" panose="02020603050405020304" pitchFamily="18" charset="0"/>
              </a:rPr>
              <a:t>Análisis documental </a:t>
            </a:r>
            <a:endParaRPr lang="es-ES" sz="1600" b="0" i="0" dirty="0">
              <a:solidFill>
                <a:srgbClr val="000000"/>
              </a:solidFill>
              <a:effectLst/>
              <a:latin typeface="Times New Roman" panose="02020603050405020304" pitchFamily="18" charset="0"/>
              <a:cs typeface="Times New Roman" panose="02020603050405020304" pitchFamily="18" charset="0"/>
            </a:endParaRPr>
          </a:p>
        </p:txBody>
      </p:sp>
      <p:sp>
        <p:nvSpPr>
          <p:cNvPr id="32" name="Rectángulo: esquinas redondeadas 24">
            <a:extLst>
              <a:ext uri="{FF2B5EF4-FFF2-40B4-BE49-F238E27FC236}">
                <a16:creationId xmlns:a16="http://schemas.microsoft.com/office/drawing/2014/main" xmlns="" id="{35F210DE-19C2-4706-929C-5E304EB0D6B9}"/>
              </a:ext>
            </a:extLst>
          </p:cNvPr>
          <p:cNvSpPr/>
          <p:nvPr/>
        </p:nvSpPr>
        <p:spPr>
          <a:xfrm>
            <a:off x="81634" y="5860854"/>
            <a:ext cx="2738106" cy="710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800" b="1" dirty="0" smtClean="0">
                <a:latin typeface="Times New Roman" panose="02020603050405020304" pitchFamily="18" charset="0"/>
                <a:cs typeface="Times New Roman" panose="02020603050405020304" pitchFamily="18" charset="0"/>
              </a:rPr>
              <a:t>Muestra intencional</a:t>
            </a:r>
            <a:endParaRPr lang="es-EC" sz="1800" b="1" dirty="0">
              <a:latin typeface="Times New Roman" panose="02020603050405020304" pitchFamily="18" charset="0"/>
              <a:cs typeface="Times New Roman" panose="02020603050405020304" pitchFamily="18" charset="0"/>
            </a:endParaRPr>
          </a:p>
        </p:txBody>
      </p:sp>
      <p:sp>
        <p:nvSpPr>
          <p:cNvPr id="33" name="CuadroTexto 32">
            <a:extLst>
              <a:ext uri="{FF2B5EF4-FFF2-40B4-BE49-F238E27FC236}">
                <a16:creationId xmlns:a16="http://schemas.microsoft.com/office/drawing/2014/main" xmlns="" id="{203B1296-B8AC-408A-A796-9FFA80BC5F3E}"/>
              </a:ext>
            </a:extLst>
          </p:cNvPr>
          <p:cNvSpPr txBox="1"/>
          <p:nvPr/>
        </p:nvSpPr>
        <p:spPr>
          <a:xfrm>
            <a:off x="9289775" y="1366678"/>
            <a:ext cx="2835965" cy="615553"/>
          </a:xfrm>
          <a:prstGeom prst="rect">
            <a:avLst/>
          </a:prstGeom>
          <a:noFill/>
        </p:spPr>
        <p:txBody>
          <a:bodyPr wrap="square" rtlCol="0">
            <a:spAutoFit/>
          </a:bodyPr>
          <a:lstStyle/>
          <a:p>
            <a:pPr lvl="0" fontAlgn="base"/>
            <a:r>
              <a:rPr lang="es-EC" sz="1200" dirty="0" smtClean="0">
                <a:latin typeface="Times New Roman" panose="02020603050405020304" pitchFamily="18" charset="0"/>
                <a:cs typeface="Times New Roman" panose="02020603050405020304" pitchFamily="18" charset="0"/>
              </a:rPr>
              <a:t>(</a:t>
            </a:r>
            <a:r>
              <a:rPr lang="es-ES" sz="1200" dirty="0" smtClean="0"/>
              <a:t>Hernández, </a:t>
            </a:r>
            <a:r>
              <a:rPr lang="es-ES" sz="1200" dirty="0"/>
              <a:t>Fernández, &amp; Baptista, </a:t>
            </a:r>
            <a:r>
              <a:rPr lang="es-ES" sz="1200" dirty="0" smtClean="0"/>
              <a:t>2014)</a:t>
            </a:r>
            <a:endParaRPr lang="es-EC" sz="1200" dirty="0">
              <a:solidFill>
                <a:schemeClr val="accent2"/>
              </a:solidFill>
              <a:latin typeface="Times New Roman" panose="02020603050405020304" pitchFamily="18" charset="0"/>
              <a:cs typeface="Times New Roman" panose="02020603050405020304" pitchFamily="18" charset="0"/>
            </a:endParaRPr>
          </a:p>
          <a:p>
            <a:pPr algn="l" fontAlgn="base"/>
            <a:endParaRPr lang="es-EC" sz="2200" b="0" i="0" dirty="0">
              <a:solidFill>
                <a:srgbClr val="000000"/>
              </a:solidFill>
              <a:effectLst/>
              <a:latin typeface="Times New Roman" panose="02020603050405020304" pitchFamily="18" charset="0"/>
              <a:cs typeface="Times New Roman" panose="02020603050405020304" pitchFamily="18" charset="0"/>
            </a:endParaRPr>
          </a:p>
        </p:txBody>
      </p:sp>
      <p:sp>
        <p:nvSpPr>
          <p:cNvPr id="34" name="CuadroTexto 33">
            <a:extLst>
              <a:ext uri="{FF2B5EF4-FFF2-40B4-BE49-F238E27FC236}">
                <a16:creationId xmlns:a16="http://schemas.microsoft.com/office/drawing/2014/main" xmlns="" id="{203B1296-B8AC-408A-A796-9FFA80BC5F3E}"/>
              </a:ext>
            </a:extLst>
          </p:cNvPr>
          <p:cNvSpPr txBox="1"/>
          <p:nvPr/>
        </p:nvSpPr>
        <p:spPr>
          <a:xfrm>
            <a:off x="4592736" y="2369511"/>
            <a:ext cx="2835965" cy="615553"/>
          </a:xfrm>
          <a:prstGeom prst="rect">
            <a:avLst/>
          </a:prstGeom>
          <a:noFill/>
        </p:spPr>
        <p:txBody>
          <a:bodyPr wrap="square" rtlCol="0">
            <a:spAutoFit/>
          </a:bodyPr>
          <a:lstStyle/>
          <a:p>
            <a:pPr lvl="0" fontAlgn="base"/>
            <a:r>
              <a:rPr lang="es-ES" sz="1200" dirty="0" smtClean="0">
                <a:latin typeface="Times New Roman" panose="02020603050405020304" pitchFamily="18" charset="0"/>
                <a:cs typeface="Times New Roman" panose="02020603050405020304" pitchFamily="18" charset="0"/>
              </a:rPr>
              <a:t>Cualitativa</a:t>
            </a:r>
            <a:endParaRPr lang="es-EC" sz="1200" dirty="0">
              <a:solidFill>
                <a:schemeClr val="accent2"/>
              </a:solidFill>
              <a:latin typeface="Times New Roman" panose="02020603050405020304" pitchFamily="18" charset="0"/>
              <a:cs typeface="Times New Roman" panose="02020603050405020304" pitchFamily="18" charset="0"/>
            </a:endParaRPr>
          </a:p>
          <a:p>
            <a:pPr algn="l" fontAlgn="base"/>
            <a:endParaRPr lang="es-EC" sz="2200" b="0" i="0" dirty="0">
              <a:solidFill>
                <a:srgbClr val="000000"/>
              </a:solidFill>
              <a:effectLst/>
              <a:latin typeface="Times New Roman" panose="02020603050405020304" pitchFamily="18" charset="0"/>
              <a:cs typeface="Times New Roman" panose="02020603050405020304" pitchFamily="18" charset="0"/>
            </a:endParaRPr>
          </a:p>
        </p:txBody>
      </p:sp>
      <p:sp>
        <p:nvSpPr>
          <p:cNvPr id="35" name="CuadroTexto 34">
            <a:extLst>
              <a:ext uri="{FF2B5EF4-FFF2-40B4-BE49-F238E27FC236}">
                <a16:creationId xmlns:a16="http://schemas.microsoft.com/office/drawing/2014/main" xmlns="" id="{203B1296-B8AC-408A-A796-9FFA80BC5F3E}"/>
              </a:ext>
            </a:extLst>
          </p:cNvPr>
          <p:cNvSpPr txBox="1"/>
          <p:nvPr/>
        </p:nvSpPr>
        <p:spPr>
          <a:xfrm>
            <a:off x="4548840" y="1638222"/>
            <a:ext cx="2835965" cy="615553"/>
          </a:xfrm>
          <a:prstGeom prst="rect">
            <a:avLst/>
          </a:prstGeom>
          <a:noFill/>
        </p:spPr>
        <p:txBody>
          <a:bodyPr wrap="square" rtlCol="0">
            <a:spAutoFit/>
          </a:bodyPr>
          <a:lstStyle/>
          <a:p>
            <a:pPr lvl="0" fontAlgn="base"/>
            <a:r>
              <a:rPr lang="es-ES" sz="1200" dirty="0" smtClean="0"/>
              <a:t>(Revisión documental)</a:t>
            </a:r>
            <a:endParaRPr lang="es-EC" sz="1200" dirty="0">
              <a:solidFill>
                <a:schemeClr val="accent2"/>
              </a:solidFill>
              <a:latin typeface="Times New Roman" panose="02020603050405020304" pitchFamily="18" charset="0"/>
              <a:cs typeface="Times New Roman" panose="02020603050405020304" pitchFamily="18" charset="0"/>
            </a:endParaRPr>
          </a:p>
          <a:p>
            <a:pPr algn="l" fontAlgn="base"/>
            <a:endParaRPr lang="es-EC" sz="2200" b="0" i="0" dirty="0">
              <a:solidFill>
                <a:srgbClr val="000000"/>
              </a:solidFill>
              <a:effectLst/>
              <a:latin typeface="Times New Roman" panose="02020603050405020304" pitchFamily="18" charset="0"/>
              <a:cs typeface="Times New Roman" panose="02020603050405020304" pitchFamily="18" charset="0"/>
            </a:endParaRPr>
          </a:p>
        </p:txBody>
      </p:sp>
      <p:pic>
        <p:nvPicPr>
          <p:cNvPr id="36" name="Imagen 35"/>
          <p:cNvPicPr>
            <a:picLocks noChangeAspect="1"/>
          </p:cNvPicPr>
          <p:nvPr/>
        </p:nvPicPr>
        <p:blipFill>
          <a:blip r:embed="rId6"/>
          <a:stretch>
            <a:fillRect/>
          </a:stretch>
        </p:blipFill>
        <p:spPr>
          <a:xfrm>
            <a:off x="9477232" y="3376494"/>
            <a:ext cx="2461049" cy="2056797"/>
          </a:xfrm>
          <a:prstGeom prst="rect">
            <a:avLst/>
          </a:prstGeom>
        </p:spPr>
      </p:pic>
      <p:pic>
        <p:nvPicPr>
          <p:cNvPr id="4" name="Imagen 3"/>
          <p:cNvPicPr>
            <a:picLocks noChangeAspect="1"/>
          </p:cNvPicPr>
          <p:nvPr/>
        </p:nvPicPr>
        <p:blipFill>
          <a:blip r:embed="rId7"/>
          <a:stretch>
            <a:fillRect/>
          </a:stretch>
        </p:blipFill>
        <p:spPr>
          <a:xfrm>
            <a:off x="7404245" y="1965920"/>
            <a:ext cx="2045054" cy="1948202"/>
          </a:xfrm>
          <a:prstGeom prst="rect">
            <a:avLst/>
          </a:prstGeom>
        </p:spPr>
      </p:pic>
    </p:spTree>
    <p:extLst>
      <p:ext uri="{BB962C8B-B14F-4D97-AF65-F5344CB8AC3E}">
        <p14:creationId xmlns:p14="http://schemas.microsoft.com/office/powerpoint/2010/main" val="4245019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pic>
        <p:nvPicPr>
          <p:cNvPr id="5" name="Picture 4" descr="Departamento Ciencias Humanas y Sociales (@Dchs_ESPE) / Twitter">
            <a:extLst>
              <a:ext uri="{FF2B5EF4-FFF2-40B4-BE49-F238E27FC236}">
                <a16:creationId xmlns:a16="http://schemas.microsoft.com/office/drawing/2014/main" xmlns="" id="{D9102193-BAD5-477F-A86E-15AAD93B47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7758" y="59636"/>
            <a:ext cx="1225826" cy="122582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DEE92D66-747F-4D0C-95A7-62B6573788EC}"/>
              </a:ext>
            </a:extLst>
          </p:cNvPr>
          <p:cNvSpPr txBox="1"/>
          <p:nvPr/>
        </p:nvSpPr>
        <p:spPr>
          <a:xfrm>
            <a:off x="2176282" y="152177"/>
            <a:ext cx="8114889" cy="646331"/>
          </a:xfrm>
          <a:prstGeom prst="rect">
            <a:avLst/>
          </a:prstGeom>
          <a:noFill/>
        </p:spPr>
        <p:txBody>
          <a:bodyPr wrap="square" rtlCol="0">
            <a:spAutoFit/>
          </a:bodyPr>
          <a:lstStyle/>
          <a:p>
            <a:pPr algn="ctr"/>
            <a:r>
              <a:rPr lang="es-ES" sz="3600" b="1" dirty="0">
                <a:latin typeface="Times New Roman" panose="02020603050405020304" pitchFamily="18" charset="0"/>
                <a:cs typeface="Times New Roman" panose="02020603050405020304" pitchFamily="18" charset="0"/>
              </a:rPr>
              <a:t>PROCEDIMIENTO</a:t>
            </a:r>
            <a:endParaRPr lang="es-EC" sz="3600" b="1" dirty="0">
              <a:latin typeface="Times New Roman" panose="02020603050405020304" pitchFamily="18" charset="0"/>
              <a:cs typeface="Times New Roman" panose="02020603050405020304" pitchFamily="18" charset="0"/>
            </a:endParaRPr>
          </a:p>
        </p:txBody>
      </p:sp>
      <p:graphicFrame>
        <p:nvGraphicFramePr>
          <p:cNvPr id="2" name="Diagrama 1">
            <a:extLst>
              <a:ext uri="{FF2B5EF4-FFF2-40B4-BE49-F238E27FC236}">
                <a16:creationId xmlns:a16="http://schemas.microsoft.com/office/drawing/2014/main" xmlns="" id="{862A05AD-9485-45F3-A809-47E13A018EC7}"/>
              </a:ext>
            </a:extLst>
          </p:cNvPr>
          <p:cNvGraphicFramePr/>
          <p:nvPr>
            <p:extLst>
              <p:ext uri="{D42A27DB-BD31-4B8C-83A1-F6EECF244321}">
                <p14:modId xmlns:p14="http://schemas.microsoft.com/office/powerpoint/2010/main" val="2600510483"/>
              </p:ext>
            </p:extLst>
          </p:nvPr>
        </p:nvGraphicFramePr>
        <p:xfrm>
          <a:off x="309093" y="798508"/>
          <a:ext cx="11719776" cy="5692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xmlns="" id="{CD844791-B1EE-41A8-97E5-48CC64E5479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636" y="77529"/>
            <a:ext cx="2935877" cy="860004"/>
          </a:xfrm>
          <a:prstGeom prst="rect">
            <a:avLst/>
          </a:prstGeom>
          <a:noFill/>
          <a:ln>
            <a:noFill/>
          </a:ln>
        </p:spPr>
      </p:pic>
    </p:spTree>
    <p:extLst>
      <p:ext uri="{BB962C8B-B14F-4D97-AF65-F5344CB8AC3E}">
        <p14:creationId xmlns:p14="http://schemas.microsoft.com/office/powerpoint/2010/main" val="3605499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pic>
        <p:nvPicPr>
          <p:cNvPr id="5" name="Picture 4" descr="Departamento Ciencias Humanas y Sociales (@Dchs_ESPE) / Twitter">
            <a:extLst>
              <a:ext uri="{FF2B5EF4-FFF2-40B4-BE49-F238E27FC236}">
                <a16:creationId xmlns:a16="http://schemas.microsoft.com/office/drawing/2014/main" xmlns="" id="{D9102193-BAD5-477F-A86E-15AAD93B47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7758" y="59636"/>
            <a:ext cx="1225826" cy="122582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7A74CFBA-E073-4170-9AF2-0295FAC97A08}"/>
              </a:ext>
            </a:extLst>
          </p:cNvPr>
          <p:cNvSpPr txBox="1"/>
          <p:nvPr/>
        </p:nvSpPr>
        <p:spPr>
          <a:xfrm>
            <a:off x="2614636" y="766485"/>
            <a:ext cx="7030177" cy="584775"/>
          </a:xfrm>
          <a:prstGeom prst="rect">
            <a:avLst/>
          </a:prstGeom>
          <a:noFill/>
        </p:spPr>
        <p:txBody>
          <a:bodyPr wrap="square" rtlCol="0">
            <a:spAutoFit/>
          </a:bodyPr>
          <a:lstStyle/>
          <a:p>
            <a:pPr algn="ctr"/>
            <a:r>
              <a:rPr lang="es-ES" sz="3200" b="1" dirty="0">
                <a:latin typeface="Times New Roman" panose="02020603050405020304" pitchFamily="18" charset="0"/>
                <a:cs typeface="Times New Roman" panose="02020603050405020304" pitchFamily="18" charset="0"/>
              </a:rPr>
              <a:t>ANÁLISIS DE LOS </a:t>
            </a:r>
            <a:r>
              <a:rPr lang="es-ES" sz="3200" b="1" dirty="0" smtClean="0">
                <a:latin typeface="Times New Roman" panose="02020603050405020304" pitchFamily="18" charset="0"/>
                <a:cs typeface="Times New Roman" panose="02020603050405020304" pitchFamily="18" charset="0"/>
              </a:rPr>
              <a:t>RESULTADOS</a:t>
            </a:r>
            <a:endParaRPr lang="es-EC" sz="3200" b="1"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xmlns="" id="{1A68DD8E-D4B7-4C6B-9B51-DB3FEBC886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636" y="77529"/>
            <a:ext cx="2935877" cy="860004"/>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599323145"/>
              </p:ext>
            </p:extLst>
          </p:nvPr>
        </p:nvGraphicFramePr>
        <p:xfrm>
          <a:off x="1537252" y="1497498"/>
          <a:ext cx="9276522" cy="5128402"/>
        </p:xfrm>
        <a:graphic>
          <a:graphicData uri="http://schemas.openxmlformats.org/drawingml/2006/table">
            <a:tbl>
              <a:tblPr firstRow="1" firstCol="1" bandRow="1">
                <a:tableStyleId>{5C22544A-7EE6-4342-B048-85BDC9FD1C3A}</a:tableStyleId>
              </a:tblPr>
              <a:tblGrid>
                <a:gridCol w="4637820"/>
                <a:gridCol w="4638702"/>
              </a:tblGrid>
              <a:tr h="309579">
                <a:tc>
                  <a:txBody>
                    <a:bodyPr/>
                    <a:lstStyle/>
                    <a:p>
                      <a:pPr algn="ctr">
                        <a:lnSpc>
                          <a:spcPct val="107000"/>
                        </a:lnSpc>
                        <a:spcAft>
                          <a:spcPts val="0"/>
                        </a:spcAft>
                      </a:pPr>
                      <a:r>
                        <a:rPr lang="es-ES" sz="1400" dirty="0">
                          <a:effectLst/>
                        </a:rPr>
                        <a:t>SEMEJANZAS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DIFERENCIAS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01908">
                <a:tc>
                  <a:txBody>
                    <a:bodyPr/>
                    <a:lstStyle/>
                    <a:p>
                      <a:pPr>
                        <a:lnSpc>
                          <a:spcPct val="107000"/>
                        </a:lnSpc>
                        <a:spcAft>
                          <a:spcPts val="0"/>
                        </a:spcAft>
                      </a:pPr>
                      <a:r>
                        <a:rPr lang="es-EC" sz="1600" b="0" dirty="0">
                          <a:solidFill>
                            <a:schemeClr val="tx1"/>
                          </a:solidFill>
                          <a:effectLst/>
                        </a:rPr>
                        <a:t>Juego como base del aprendizaje</a:t>
                      </a:r>
                      <a:endParaRPr lang="es-ES" sz="1600" b="0" dirty="0">
                        <a:solidFill>
                          <a:schemeClr val="tx1"/>
                        </a:solidFill>
                        <a:effectLst/>
                      </a:endParaRPr>
                    </a:p>
                    <a:p>
                      <a:pPr>
                        <a:lnSpc>
                          <a:spcPct val="107000"/>
                        </a:lnSpc>
                        <a:spcAft>
                          <a:spcPts val="0"/>
                        </a:spcAft>
                      </a:pPr>
                      <a:r>
                        <a:rPr lang="es-ES" sz="1600" b="0" dirty="0">
                          <a:solidFill>
                            <a:schemeClr val="tx1"/>
                          </a:solidFill>
                          <a:effectLst/>
                        </a:rPr>
                        <a:t> </a:t>
                      </a:r>
                      <a:endParaRPr lang="es-E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s-ES" sz="1600" dirty="0">
                          <a:effectLst/>
                        </a:rPr>
                        <a:t>En Ecuador se aplica instrumentos de </a:t>
                      </a:r>
                      <a:r>
                        <a:rPr lang="es-ES" sz="1600" dirty="0" smtClean="0">
                          <a:effectLst/>
                        </a:rPr>
                        <a:t>evaluación, </a:t>
                      </a:r>
                      <a:r>
                        <a:rPr lang="es-ES" sz="1600" dirty="0">
                          <a:effectLst/>
                        </a:rPr>
                        <a:t>en Suecia, </a:t>
                      </a:r>
                      <a:r>
                        <a:rPr lang="es-EC" sz="1600" dirty="0">
                          <a:effectLst/>
                        </a:rPr>
                        <a:t>Dan seguimiento al desarrollo y progreso del niño</a:t>
                      </a:r>
                      <a:endParaRPr lang="es-ES" sz="1600" dirty="0">
                        <a:effectLst/>
                      </a:endParaRPr>
                    </a:p>
                    <a:p>
                      <a:pPr>
                        <a:lnSpc>
                          <a:spcPct val="107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1101908">
                <a:tc>
                  <a:txBody>
                    <a:bodyPr/>
                    <a:lstStyle/>
                    <a:p>
                      <a:pPr>
                        <a:lnSpc>
                          <a:spcPct val="107000"/>
                        </a:lnSpc>
                        <a:spcAft>
                          <a:spcPts val="0"/>
                        </a:spcAft>
                      </a:pPr>
                      <a:r>
                        <a:rPr lang="es-ES" sz="1600" b="0" dirty="0">
                          <a:solidFill>
                            <a:schemeClr val="tx1"/>
                          </a:solidFill>
                          <a:effectLst/>
                        </a:rPr>
                        <a:t>Potencializar las habilidades y destrezas de los niños</a:t>
                      </a:r>
                    </a:p>
                    <a:p>
                      <a:pPr>
                        <a:lnSpc>
                          <a:spcPct val="107000"/>
                        </a:lnSpc>
                        <a:spcAft>
                          <a:spcPts val="0"/>
                        </a:spcAft>
                      </a:pPr>
                      <a:r>
                        <a:rPr lang="es-ES" sz="1600" b="0" dirty="0">
                          <a:solidFill>
                            <a:schemeClr val="tx1"/>
                          </a:solidFill>
                          <a:effectLst/>
                        </a:rPr>
                        <a:t> </a:t>
                      </a:r>
                      <a:endParaRPr lang="es-E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s-ES" sz="1600" dirty="0">
                          <a:effectLst/>
                        </a:rPr>
                        <a:t>Los ambientes de trabajo lo especificamos en 4 dimensiones, mientras que en Suecia lo realizan con </a:t>
                      </a:r>
                      <a:r>
                        <a:rPr lang="es-EC" sz="1600" dirty="0">
                          <a:effectLst/>
                        </a:rPr>
                        <a:t>Expediciones recurrentes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818997">
                <a:tc>
                  <a:txBody>
                    <a:bodyPr/>
                    <a:lstStyle/>
                    <a:p>
                      <a:pPr>
                        <a:lnSpc>
                          <a:spcPct val="107000"/>
                        </a:lnSpc>
                        <a:spcAft>
                          <a:spcPts val="0"/>
                        </a:spcAft>
                      </a:pPr>
                      <a:r>
                        <a:rPr lang="es-EC" sz="1600" b="0" dirty="0">
                          <a:solidFill>
                            <a:schemeClr val="tx1"/>
                          </a:solidFill>
                          <a:effectLst/>
                        </a:rPr>
                        <a:t>Brindar ambiente óptimo para el desarrollo del niño</a:t>
                      </a:r>
                      <a:endParaRPr lang="es-ES" sz="1600" b="0" dirty="0">
                        <a:solidFill>
                          <a:schemeClr val="tx1"/>
                        </a:solidFill>
                        <a:effectLst/>
                      </a:endParaRPr>
                    </a:p>
                    <a:p>
                      <a:pPr>
                        <a:lnSpc>
                          <a:spcPct val="107000"/>
                        </a:lnSpc>
                        <a:spcAft>
                          <a:spcPts val="0"/>
                        </a:spcAft>
                      </a:pPr>
                      <a:r>
                        <a:rPr lang="es-ES" sz="1600" b="0" dirty="0">
                          <a:solidFill>
                            <a:schemeClr val="tx1"/>
                          </a:solidFill>
                          <a:effectLst/>
                        </a:rPr>
                        <a:t> </a:t>
                      </a:r>
                      <a:endParaRPr lang="es-E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s-ES" sz="1600" dirty="0">
                          <a:effectLst/>
                        </a:rPr>
                        <a:t>Subdivisión por edades en Ecuador y en Suecia no categoriza por edades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752324">
                <a:tc>
                  <a:txBody>
                    <a:bodyPr/>
                    <a:lstStyle/>
                    <a:p>
                      <a:pPr>
                        <a:lnSpc>
                          <a:spcPct val="107000"/>
                        </a:lnSpc>
                        <a:spcAft>
                          <a:spcPts val="0"/>
                        </a:spcAft>
                      </a:pPr>
                      <a:r>
                        <a:rPr lang="es-ES"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Fomentan valores,</a:t>
                      </a:r>
                      <a:r>
                        <a:rPr lang="es-ES" sz="16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normas y cuidado</a:t>
                      </a:r>
                      <a:endParaRPr lang="es-E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r>
                        <a:rPr lang="es-ES" sz="1600" dirty="0">
                          <a:effectLst/>
                        </a:rPr>
                        <a:t>Estructura curricular en Ecuador es más específica y en Suecia es de manera </a:t>
                      </a:r>
                      <a:r>
                        <a:rPr lang="es-ES" sz="1600" dirty="0" smtClean="0">
                          <a:effectLst/>
                        </a:rPr>
                        <a:t>general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752324">
                <a:tc>
                  <a:txBody>
                    <a:bodyPr/>
                    <a:lstStyle/>
                    <a:p>
                      <a:pPr>
                        <a:lnSpc>
                          <a:spcPct val="107000"/>
                        </a:lnSpc>
                        <a:spcAft>
                          <a:spcPts val="0"/>
                        </a:spcAft>
                      </a:pPr>
                      <a:r>
                        <a:rPr lang="es-EC" sz="1600" b="0" dirty="0">
                          <a:solidFill>
                            <a:schemeClr val="tx1"/>
                          </a:solidFill>
                          <a:effectLst/>
                        </a:rPr>
                        <a:t>Expediciones </a:t>
                      </a:r>
                      <a:r>
                        <a:rPr lang="es-EC" sz="1600" b="0" dirty="0" smtClean="0">
                          <a:solidFill>
                            <a:schemeClr val="tx1"/>
                          </a:solidFill>
                          <a:effectLst/>
                        </a:rPr>
                        <a:t>usando </a:t>
                      </a:r>
                      <a:r>
                        <a:rPr lang="es-EC" sz="1600" b="0" dirty="0">
                          <a:solidFill>
                            <a:schemeClr val="tx1"/>
                          </a:solidFill>
                          <a:effectLst/>
                        </a:rPr>
                        <a:t>el medio natural</a:t>
                      </a:r>
                      <a:endParaRPr lang="es-ES" sz="1600" b="0" dirty="0">
                        <a:solidFill>
                          <a:schemeClr val="tx1"/>
                        </a:solidFill>
                        <a:effectLst/>
                      </a:endParaRPr>
                    </a:p>
                    <a:p>
                      <a:pPr>
                        <a:lnSpc>
                          <a:spcPct val="107000"/>
                        </a:lnSpc>
                        <a:spcAft>
                          <a:spcPts val="0"/>
                        </a:spcAft>
                      </a:pPr>
                      <a:r>
                        <a:rPr lang="es-ES" sz="1600" b="0" dirty="0">
                          <a:solidFill>
                            <a:schemeClr val="tx1"/>
                          </a:solidFill>
                          <a:effectLst/>
                        </a:rPr>
                        <a:t> </a:t>
                      </a:r>
                      <a:endParaRPr lang="es-E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nSpc>
                          <a:spcPct val="107000"/>
                        </a:lnSpc>
                        <a:spcAft>
                          <a:spcPts val="0"/>
                        </a:spcAft>
                      </a:pPr>
                      <a:endParaRPr lang="es-ES" sz="1600" dirty="0" smtClean="0">
                        <a:effectLst/>
                      </a:endParaRPr>
                    </a:p>
                    <a:p>
                      <a:pPr>
                        <a:lnSpc>
                          <a:spcPct val="107000"/>
                        </a:lnSpc>
                        <a:spcAft>
                          <a:spcPts val="0"/>
                        </a:spcAft>
                      </a:pPr>
                      <a:r>
                        <a:rPr lang="es-ES" sz="1600" dirty="0" smtClean="0">
                          <a:effectLst/>
                        </a:rPr>
                        <a:t>Uso </a:t>
                      </a:r>
                      <a:r>
                        <a:rPr lang="es-ES" sz="1600" dirty="0">
                          <a:effectLst/>
                        </a:rPr>
                        <a:t>constante de la tecnología y más de un idioma en Suecia como base de la educación</a:t>
                      </a:r>
                    </a:p>
                    <a:p>
                      <a:pPr>
                        <a:lnSpc>
                          <a:spcPct val="107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3550240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BB5E26C-C6DD-4EEE-BE12-95A26E957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36" y="77529"/>
            <a:ext cx="2935877" cy="860004"/>
          </a:xfrm>
          <a:prstGeom prst="rect">
            <a:avLst/>
          </a:prstGeom>
          <a:noFill/>
          <a:ln>
            <a:noFill/>
          </a:ln>
        </p:spPr>
      </p:pic>
      <p:pic>
        <p:nvPicPr>
          <p:cNvPr id="6" name="Picture 4" descr="Departamento Ciencias Humanas y Sociales (@Dchs_ESPE) / Twitter">
            <a:extLst>
              <a:ext uri="{FF2B5EF4-FFF2-40B4-BE49-F238E27FC236}">
                <a16:creationId xmlns:a16="http://schemas.microsoft.com/office/drawing/2014/main" xmlns="" id="{D384549E-A6DE-4BBC-8AB4-3041045DD7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7758" y="59636"/>
            <a:ext cx="1225826" cy="122582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1E3066D5-FE54-49A5-8871-0D2ACFF5A88E}"/>
              </a:ext>
            </a:extLst>
          </p:cNvPr>
          <p:cNvSpPr txBox="1"/>
          <p:nvPr/>
        </p:nvSpPr>
        <p:spPr>
          <a:xfrm>
            <a:off x="2339977" y="447545"/>
            <a:ext cx="7030177" cy="646331"/>
          </a:xfrm>
          <a:prstGeom prst="rect">
            <a:avLst/>
          </a:prstGeom>
          <a:noFill/>
        </p:spPr>
        <p:txBody>
          <a:bodyPr wrap="square" rtlCol="0">
            <a:spAutoFit/>
          </a:bodyPr>
          <a:lstStyle/>
          <a:p>
            <a:pPr algn="ctr"/>
            <a:r>
              <a:rPr lang="es-ES" sz="3600" b="1" dirty="0">
                <a:latin typeface="Times New Roman" panose="02020603050405020304" pitchFamily="18" charset="0"/>
                <a:cs typeface="Times New Roman" panose="02020603050405020304" pitchFamily="18" charset="0"/>
              </a:rPr>
              <a:t>CONCLUSIONES</a:t>
            </a:r>
            <a:endParaRPr lang="es-EC" sz="3600" b="1" dirty="0">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990268" y="1463892"/>
            <a:ext cx="10330403" cy="139091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nSpc>
                <a:spcPct val="90000"/>
              </a:lnSpc>
              <a:spcAft>
                <a:spcPts val="600"/>
              </a:spcAft>
            </a:pPr>
            <a:r>
              <a:rPr lang="en-US" dirty="0">
                <a:solidFill>
                  <a:schemeClr val="tx1"/>
                </a:solidFill>
              </a:rPr>
              <a:t>Se </a:t>
            </a:r>
            <a:r>
              <a:rPr lang="en-US" dirty="0" err="1">
                <a:solidFill>
                  <a:schemeClr val="tx1"/>
                </a:solidFill>
              </a:rPr>
              <a:t>determinaron</a:t>
            </a:r>
            <a:r>
              <a:rPr lang="en-US" dirty="0">
                <a:solidFill>
                  <a:schemeClr val="tx1"/>
                </a:solidFill>
              </a:rPr>
              <a:t> los </a:t>
            </a:r>
            <a:r>
              <a:rPr lang="en-US" dirty="0" err="1" smtClean="0">
                <a:solidFill>
                  <a:schemeClr val="tx1"/>
                </a:solidFill>
              </a:rPr>
              <a:t>componentes</a:t>
            </a:r>
            <a:r>
              <a:rPr lang="en-US" dirty="0" smtClean="0">
                <a:solidFill>
                  <a:srgbClr val="FF0000"/>
                </a:solidFill>
              </a:rPr>
              <a:t> </a:t>
            </a:r>
            <a:r>
              <a:rPr lang="en-US" dirty="0">
                <a:solidFill>
                  <a:schemeClr val="tx1"/>
                </a:solidFill>
              </a:rPr>
              <a:t>con los </a:t>
            </a:r>
            <a:r>
              <a:rPr lang="en-US" dirty="0" err="1">
                <a:solidFill>
                  <a:schemeClr val="tx1"/>
                </a:solidFill>
              </a:rPr>
              <a:t>que</a:t>
            </a:r>
            <a:r>
              <a:rPr lang="en-US" dirty="0">
                <a:solidFill>
                  <a:schemeClr val="tx1"/>
                </a:solidFill>
              </a:rPr>
              <a:t> se </a:t>
            </a:r>
            <a:r>
              <a:rPr lang="en-US" dirty="0" err="1">
                <a:solidFill>
                  <a:schemeClr val="tx1"/>
                </a:solidFill>
              </a:rPr>
              <a:t>estructura</a:t>
            </a:r>
            <a:r>
              <a:rPr lang="en-US" dirty="0">
                <a:solidFill>
                  <a:schemeClr val="tx1"/>
                </a:solidFill>
              </a:rPr>
              <a:t> el </a:t>
            </a:r>
            <a:r>
              <a:rPr lang="en-US" dirty="0" err="1">
                <a:solidFill>
                  <a:schemeClr val="tx1"/>
                </a:solidFill>
              </a:rPr>
              <a:t>currículo</a:t>
            </a:r>
            <a:r>
              <a:rPr lang="en-US" dirty="0">
                <a:solidFill>
                  <a:schemeClr val="tx1"/>
                </a:solidFill>
              </a:rPr>
              <a:t> de </a:t>
            </a:r>
            <a:r>
              <a:rPr lang="en-US" dirty="0" err="1">
                <a:solidFill>
                  <a:schemeClr val="tx1"/>
                </a:solidFill>
              </a:rPr>
              <a:t>educación</a:t>
            </a:r>
            <a:r>
              <a:rPr lang="en-US" dirty="0">
                <a:solidFill>
                  <a:schemeClr val="tx1"/>
                </a:solidFill>
              </a:rPr>
              <a:t> </a:t>
            </a:r>
            <a:r>
              <a:rPr lang="en-US" dirty="0" err="1">
                <a:solidFill>
                  <a:schemeClr val="tx1"/>
                </a:solidFill>
              </a:rPr>
              <a:t>inicial</a:t>
            </a:r>
            <a:r>
              <a:rPr lang="en-US" dirty="0">
                <a:solidFill>
                  <a:schemeClr val="tx1"/>
                </a:solidFill>
              </a:rPr>
              <a:t> de </a:t>
            </a:r>
            <a:r>
              <a:rPr lang="en-US" dirty="0" err="1">
                <a:solidFill>
                  <a:schemeClr val="tx1"/>
                </a:solidFill>
              </a:rPr>
              <a:t>Suecia</a:t>
            </a:r>
            <a:r>
              <a:rPr lang="en-US" dirty="0">
                <a:solidFill>
                  <a:schemeClr val="tx1"/>
                </a:solidFill>
              </a:rPr>
              <a:t> y Ecuador.</a:t>
            </a:r>
          </a:p>
        </p:txBody>
      </p:sp>
      <p:sp>
        <p:nvSpPr>
          <p:cNvPr id="10" name="Rectángulo redondeado 9"/>
          <p:cNvSpPr/>
          <p:nvPr/>
        </p:nvSpPr>
        <p:spPr>
          <a:xfrm>
            <a:off x="990267" y="3033240"/>
            <a:ext cx="10330403" cy="19189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nSpc>
                <a:spcPct val="90000"/>
              </a:lnSpc>
              <a:spcAft>
                <a:spcPts val="600"/>
              </a:spcAft>
            </a:pPr>
            <a:r>
              <a:rPr lang="en-US" dirty="0">
                <a:solidFill>
                  <a:schemeClr val="tx1"/>
                </a:solidFill>
              </a:rPr>
              <a:t>Se </a:t>
            </a:r>
            <a:r>
              <a:rPr lang="en-US" dirty="0" err="1">
                <a:solidFill>
                  <a:schemeClr val="tx1"/>
                </a:solidFill>
              </a:rPr>
              <a:t>identificaron</a:t>
            </a:r>
            <a:r>
              <a:rPr lang="en-US" dirty="0">
                <a:solidFill>
                  <a:schemeClr val="tx1"/>
                </a:solidFill>
              </a:rPr>
              <a:t> </a:t>
            </a:r>
            <a:r>
              <a:rPr lang="en-US" dirty="0" err="1">
                <a:solidFill>
                  <a:schemeClr val="tx1"/>
                </a:solidFill>
              </a:rPr>
              <a:t>las</a:t>
            </a:r>
            <a:r>
              <a:rPr lang="en-US" dirty="0">
                <a:solidFill>
                  <a:schemeClr val="tx1"/>
                </a:solidFill>
              </a:rPr>
              <a:t> similitudes </a:t>
            </a:r>
            <a:r>
              <a:rPr lang="en-US" dirty="0" err="1">
                <a:solidFill>
                  <a:schemeClr val="tx1"/>
                </a:solidFill>
              </a:rPr>
              <a:t>que</a:t>
            </a:r>
            <a:r>
              <a:rPr lang="en-US" dirty="0">
                <a:solidFill>
                  <a:schemeClr val="tx1"/>
                </a:solidFill>
              </a:rPr>
              <a:t> </a:t>
            </a:r>
            <a:r>
              <a:rPr lang="en-US" dirty="0" err="1" smtClean="0">
                <a:solidFill>
                  <a:schemeClr val="tx1"/>
                </a:solidFill>
              </a:rPr>
              <a:t>existentes</a:t>
            </a:r>
            <a:r>
              <a:rPr lang="en-US" dirty="0" smtClean="0">
                <a:solidFill>
                  <a:schemeClr val="tx1"/>
                </a:solidFill>
              </a:rPr>
              <a:t> </a:t>
            </a:r>
            <a:r>
              <a:rPr lang="en-US" dirty="0">
                <a:solidFill>
                  <a:schemeClr val="tx1"/>
                </a:solidFill>
              </a:rPr>
              <a:t>en </a:t>
            </a:r>
            <a:r>
              <a:rPr lang="en-US" dirty="0" err="1">
                <a:solidFill>
                  <a:schemeClr val="tx1"/>
                </a:solidFill>
              </a:rPr>
              <a:t>cuanto</a:t>
            </a:r>
            <a:r>
              <a:rPr lang="en-US" dirty="0">
                <a:solidFill>
                  <a:schemeClr val="tx1"/>
                </a:solidFill>
              </a:rPr>
              <a:t> a la </a:t>
            </a:r>
            <a:r>
              <a:rPr lang="en-US" dirty="0" err="1">
                <a:solidFill>
                  <a:schemeClr val="tx1"/>
                </a:solidFill>
              </a:rPr>
              <a:t>aplicación</a:t>
            </a:r>
            <a:r>
              <a:rPr lang="en-US" dirty="0">
                <a:solidFill>
                  <a:schemeClr val="tx1"/>
                </a:solidFill>
              </a:rPr>
              <a:t> del </a:t>
            </a:r>
            <a:r>
              <a:rPr lang="en-US" dirty="0" err="1">
                <a:solidFill>
                  <a:schemeClr val="tx1"/>
                </a:solidFill>
              </a:rPr>
              <a:t>currículo</a:t>
            </a:r>
            <a:r>
              <a:rPr lang="en-US" dirty="0">
                <a:solidFill>
                  <a:schemeClr val="tx1"/>
                </a:solidFill>
              </a:rPr>
              <a:t> </a:t>
            </a:r>
            <a:r>
              <a:rPr lang="en-US" dirty="0" err="1">
                <a:solidFill>
                  <a:schemeClr val="tx1"/>
                </a:solidFill>
              </a:rPr>
              <a:t>ecuatoriano</a:t>
            </a:r>
            <a:r>
              <a:rPr lang="en-US" dirty="0">
                <a:solidFill>
                  <a:schemeClr val="tx1"/>
                </a:solidFill>
              </a:rPr>
              <a:t> y </a:t>
            </a:r>
            <a:r>
              <a:rPr lang="en-US" dirty="0" err="1">
                <a:solidFill>
                  <a:schemeClr val="tx1"/>
                </a:solidFill>
              </a:rPr>
              <a:t>sueco</a:t>
            </a:r>
            <a:r>
              <a:rPr lang="en-US" dirty="0">
                <a:solidFill>
                  <a:schemeClr val="tx1"/>
                </a:solidFill>
              </a:rPr>
              <a:t>, ambos </a:t>
            </a:r>
            <a:r>
              <a:rPr lang="en-US" dirty="0" err="1">
                <a:solidFill>
                  <a:schemeClr val="tx1"/>
                </a:solidFill>
              </a:rPr>
              <a:t>países</a:t>
            </a:r>
            <a:r>
              <a:rPr lang="en-US" dirty="0">
                <a:solidFill>
                  <a:schemeClr val="tx1"/>
                </a:solidFill>
              </a:rPr>
              <a:t> </a:t>
            </a:r>
            <a:r>
              <a:rPr lang="en-US" dirty="0" err="1">
                <a:solidFill>
                  <a:schemeClr val="tx1"/>
                </a:solidFill>
              </a:rPr>
              <a:t>consideran</a:t>
            </a:r>
            <a:r>
              <a:rPr lang="en-US" dirty="0">
                <a:solidFill>
                  <a:schemeClr val="tx1"/>
                </a:solidFill>
              </a:rPr>
              <a:t> al </a:t>
            </a:r>
            <a:r>
              <a:rPr lang="en-US" dirty="0" err="1">
                <a:solidFill>
                  <a:schemeClr val="tx1"/>
                </a:solidFill>
              </a:rPr>
              <a:t>currículo</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una</a:t>
            </a:r>
            <a:r>
              <a:rPr lang="en-US" dirty="0">
                <a:solidFill>
                  <a:schemeClr val="tx1"/>
                </a:solidFill>
              </a:rPr>
              <a:t> </a:t>
            </a:r>
            <a:r>
              <a:rPr lang="en-US" dirty="0" err="1">
                <a:solidFill>
                  <a:schemeClr val="tx1"/>
                </a:solidFill>
              </a:rPr>
              <a:t>guía</a:t>
            </a:r>
            <a:r>
              <a:rPr lang="en-US" dirty="0">
                <a:solidFill>
                  <a:schemeClr val="tx1"/>
                </a:solidFill>
              </a:rPr>
              <a:t> en el </a:t>
            </a:r>
            <a:r>
              <a:rPr lang="en-US" dirty="0" err="1">
                <a:solidFill>
                  <a:schemeClr val="tx1"/>
                </a:solidFill>
              </a:rPr>
              <a:t>proceso</a:t>
            </a:r>
            <a:r>
              <a:rPr lang="en-US" dirty="0">
                <a:solidFill>
                  <a:schemeClr val="tx1"/>
                </a:solidFill>
              </a:rPr>
              <a:t> de </a:t>
            </a:r>
            <a:r>
              <a:rPr lang="en-US" dirty="0" err="1">
                <a:solidFill>
                  <a:schemeClr val="tx1"/>
                </a:solidFill>
              </a:rPr>
              <a:t>enseñanza</a:t>
            </a:r>
            <a:r>
              <a:rPr lang="en-US" dirty="0">
                <a:solidFill>
                  <a:schemeClr val="tx1"/>
                </a:solidFill>
              </a:rPr>
              <a:t>, y </a:t>
            </a:r>
            <a:r>
              <a:rPr lang="en-US" dirty="0" err="1">
                <a:solidFill>
                  <a:schemeClr val="tx1"/>
                </a:solidFill>
              </a:rPr>
              <a:t>basan</a:t>
            </a:r>
            <a:r>
              <a:rPr lang="en-US" dirty="0">
                <a:solidFill>
                  <a:schemeClr val="tx1"/>
                </a:solidFill>
              </a:rPr>
              <a:t> </a:t>
            </a:r>
            <a:r>
              <a:rPr lang="en-US" dirty="0" err="1">
                <a:solidFill>
                  <a:schemeClr val="tx1"/>
                </a:solidFill>
              </a:rPr>
              <a:t>las</a:t>
            </a:r>
            <a:r>
              <a:rPr lang="en-US" dirty="0">
                <a:solidFill>
                  <a:schemeClr val="tx1"/>
                </a:solidFill>
              </a:rPr>
              <a:t> </a:t>
            </a:r>
            <a:r>
              <a:rPr lang="en-US" dirty="0" err="1">
                <a:solidFill>
                  <a:schemeClr val="tx1"/>
                </a:solidFill>
              </a:rPr>
              <a:t>planificación</a:t>
            </a:r>
            <a:r>
              <a:rPr lang="en-US" dirty="0">
                <a:solidFill>
                  <a:schemeClr val="tx1"/>
                </a:solidFill>
              </a:rPr>
              <a:t> en el </a:t>
            </a:r>
            <a:r>
              <a:rPr lang="en-US" dirty="0" err="1">
                <a:solidFill>
                  <a:schemeClr val="tx1"/>
                </a:solidFill>
              </a:rPr>
              <a:t>currículo</a:t>
            </a:r>
            <a:r>
              <a:rPr lang="en-US" dirty="0">
                <a:solidFill>
                  <a:schemeClr val="tx1"/>
                </a:solidFill>
              </a:rPr>
              <a:t>, a </a:t>
            </a:r>
            <a:r>
              <a:rPr lang="en-US" dirty="0" err="1">
                <a:solidFill>
                  <a:schemeClr val="tx1"/>
                </a:solidFill>
              </a:rPr>
              <a:t>su</a:t>
            </a:r>
            <a:r>
              <a:rPr lang="en-US" dirty="0">
                <a:solidFill>
                  <a:schemeClr val="tx1"/>
                </a:solidFill>
              </a:rPr>
              <a:t> </a:t>
            </a:r>
            <a:r>
              <a:rPr lang="en-US" dirty="0" err="1">
                <a:solidFill>
                  <a:schemeClr val="tx1"/>
                </a:solidFill>
              </a:rPr>
              <a:t>vez</a:t>
            </a:r>
            <a:r>
              <a:rPr lang="en-US" dirty="0">
                <a:solidFill>
                  <a:schemeClr val="tx1"/>
                </a:solidFill>
              </a:rPr>
              <a:t> </a:t>
            </a:r>
            <a:r>
              <a:rPr lang="en-US" dirty="0" err="1" smtClean="0">
                <a:solidFill>
                  <a:schemeClr val="tx1"/>
                </a:solidFill>
              </a:rPr>
              <a:t>existe</a:t>
            </a:r>
            <a:r>
              <a:rPr lang="en-US" dirty="0" smtClean="0">
                <a:solidFill>
                  <a:schemeClr val="tx1"/>
                </a:solidFill>
              </a:rPr>
              <a:t> </a:t>
            </a:r>
            <a:r>
              <a:rPr lang="en-US" dirty="0" err="1" smtClean="0">
                <a:solidFill>
                  <a:schemeClr val="tx1"/>
                </a:solidFill>
              </a:rPr>
              <a:t>similitud</a:t>
            </a:r>
            <a:r>
              <a:rPr lang="en-US" dirty="0" smtClean="0">
                <a:solidFill>
                  <a:schemeClr val="tx1"/>
                </a:solidFill>
              </a:rPr>
              <a:t> </a:t>
            </a:r>
            <a:r>
              <a:rPr lang="en-US" dirty="0">
                <a:solidFill>
                  <a:schemeClr val="tx1"/>
                </a:solidFill>
              </a:rPr>
              <a:t>en </a:t>
            </a:r>
            <a:r>
              <a:rPr lang="en-US" dirty="0" err="1">
                <a:solidFill>
                  <a:schemeClr val="tx1"/>
                </a:solidFill>
              </a:rPr>
              <a:t>cuanto</a:t>
            </a:r>
            <a:r>
              <a:rPr lang="en-US" dirty="0">
                <a:solidFill>
                  <a:schemeClr val="tx1"/>
                </a:solidFill>
              </a:rPr>
              <a:t> a </a:t>
            </a:r>
            <a:r>
              <a:rPr lang="en-US" dirty="0" err="1">
                <a:solidFill>
                  <a:schemeClr val="tx1"/>
                </a:solidFill>
              </a:rPr>
              <a:t>contenidos</a:t>
            </a:r>
            <a:r>
              <a:rPr lang="en-US" dirty="0">
                <a:solidFill>
                  <a:schemeClr val="tx1"/>
                </a:solidFill>
              </a:rPr>
              <a:t>, </a:t>
            </a:r>
            <a:r>
              <a:rPr lang="en-US" dirty="0" err="1">
                <a:solidFill>
                  <a:schemeClr val="tx1"/>
                </a:solidFill>
              </a:rPr>
              <a:t>objetivos</a:t>
            </a:r>
            <a:r>
              <a:rPr lang="en-US" dirty="0">
                <a:solidFill>
                  <a:schemeClr val="tx1"/>
                </a:solidFill>
              </a:rPr>
              <a:t>, y la </a:t>
            </a:r>
            <a:r>
              <a:rPr lang="en-US" dirty="0" err="1">
                <a:solidFill>
                  <a:schemeClr val="tx1"/>
                </a:solidFill>
              </a:rPr>
              <a:t>metodología</a:t>
            </a:r>
            <a:r>
              <a:rPr lang="en-US" dirty="0">
                <a:solidFill>
                  <a:schemeClr val="tx1"/>
                </a:solidFill>
              </a:rPr>
              <a:t> de </a:t>
            </a:r>
            <a:r>
              <a:rPr lang="en-US" dirty="0" err="1">
                <a:solidFill>
                  <a:schemeClr val="tx1"/>
                </a:solidFill>
              </a:rPr>
              <a:t>aprendizaje</a:t>
            </a:r>
            <a:r>
              <a:rPr lang="en-US" dirty="0">
                <a:solidFill>
                  <a:schemeClr val="tx1"/>
                </a:solidFill>
              </a:rPr>
              <a:t> </a:t>
            </a:r>
            <a:r>
              <a:rPr lang="en-US" dirty="0" err="1">
                <a:solidFill>
                  <a:schemeClr val="tx1"/>
                </a:solidFill>
              </a:rPr>
              <a:t>aplicada</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es</a:t>
            </a:r>
            <a:r>
              <a:rPr lang="en-US" dirty="0">
                <a:solidFill>
                  <a:schemeClr val="tx1"/>
                </a:solidFill>
              </a:rPr>
              <a:t> a </a:t>
            </a:r>
            <a:r>
              <a:rPr lang="en-US" dirty="0" err="1">
                <a:solidFill>
                  <a:schemeClr val="tx1"/>
                </a:solidFill>
              </a:rPr>
              <a:t>través</a:t>
            </a:r>
            <a:r>
              <a:rPr lang="en-US" dirty="0">
                <a:solidFill>
                  <a:schemeClr val="tx1"/>
                </a:solidFill>
              </a:rPr>
              <a:t> del </a:t>
            </a:r>
            <a:r>
              <a:rPr lang="en-US" dirty="0" err="1">
                <a:solidFill>
                  <a:schemeClr val="tx1"/>
                </a:solidFill>
              </a:rPr>
              <a:t>juego</a:t>
            </a:r>
            <a:r>
              <a:rPr lang="en-US" dirty="0">
                <a:solidFill>
                  <a:schemeClr val="tx1"/>
                </a:solidFill>
              </a:rPr>
              <a:t>.</a:t>
            </a:r>
          </a:p>
        </p:txBody>
      </p:sp>
      <p:sp>
        <p:nvSpPr>
          <p:cNvPr id="11" name="Rectángulo redondeado 10"/>
          <p:cNvSpPr/>
          <p:nvPr/>
        </p:nvSpPr>
        <p:spPr>
          <a:xfrm>
            <a:off x="990266" y="5130622"/>
            <a:ext cx="10330403" cy="139091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nSpc>
                <a:spcPct val="90000"/>
              </a:lnSpc>
              <a:spcAft>
                <a:spcPts val="600"/>
              </a:spcAft>
            </a:pPr>
            <a:r>
              <a:rPr lang="en-US" dirty="0">
                <a:solidFill>
                  <a:schemeClr val="tx1"/>
                </a:solidFill>
              </a:rPr>
              <a:t>En Ecuador se </a:t>
            </a:r>
            <a:r>
              <a:rPr lang="en-US" dirty="0" err="1">
                <a:solidFill>
                  <a:schemeClr val="tx1"/>
                </a:solidFill>
              </a:rPr>
              <a:t>manejan</a:t>
            </a:r>
            <a:r>
              <a:rPr lang="en-US" dirty="0">
                <a:solidFill>
                  <a:schemeClr val="tx1"/>
                </a:solidFill>
              </a:rPr>
              <a:t> </a:t>
            </a:r>
            <a:r>
              <a:rPr lang="en-US" dirty="0" err="1">
                <a:solidFill>
                  <a:schemeClr val="tx1"/>
                </a:solidFill>
              </a:rPr>
              <a:t>ámbitos</a:t>
            </a:r>
            <a:r>
              <a:rPr lang="en-US" dirty="0">
                <a:solidFill>
                  <a:schemeClr val="tx1"/>
                </a:solidFill>
              </a:rPr>
              <a:t> y </a:t>
            </a:r>
            <a:r>
              <a:rPr lang="en-US" dirty="0" err="1">
                <a:solidFill>
                  <a:schemeClr val="tx1"/>
                </a:solidFill>
              </a:rPr>
              <a:t>destrezas</a:t>
            </a:r>
            <a:r>
              <a:rPr lang="en-US" dirty="0">
                <a:solidFill>
                  <a:schemeClr val="tx1"/>
                </a:solidFill>
              </a:rPr>
              <a:t> </a:t>
            </a:r>
            <a:r>
              <a:rPr lang="en-US" dirty="0" err="1" smtClean="0">
                <a:solidFill>
                  <a:schemeClr val="tx1"/>
                </a:solidFill>
              </a:rPr>
              <a:t>mismos</a:t>
            </a:r>
            <a:r>
              <a:rPr lang="en-US" dirty="0" smtClean="0">
                <a:solidFill>
                  <a:schemeClr val="tx1"/>
                </a:solidFill>
              </a:rPr>
              <a:t> </a:t>
            </a:r>
            <a:r>
              <a:rPr lang="en-US" dirty="0" err="1" smtClean="0">
                <a:solidFill>
                  <a:schemeClr val="tx1"/>
                </a:solidFill>
              </a:rPr>
              <a:t>que</a:t>
            </a:r>
            <a:r>
              <a:rPr lang="en-US" dirty="0" smtClean="0">
                <a:solidFill>
                  <a:schemeClr val="tx1"/>
                </a:solidFill>
              </a:rPr>
              <a:t> se </a:t>
            </a:r>
            <a:r>
              <a:rPr lang="en-US" dirty="0" err="1" smtClean="0">
                <a:solidFill>
                  <a:schemeClr val="tx1"/>
                </a:solidFill>
              </a:rPr>
              <a:t>describen</a:t>
            </a:r>
            <a:r>
              <a:rPr lang="en-US" dirty="0" smtClean="0">
                <a:solidFill>
                  <a:schemeClr val="tx1"/>
                </a:solidFill>
              </a:rPr>
              <a:t> </a:t>
            </a:r>
            <a:r>
              <a:rPr lang="en-US" dirty="0" err="1">
                <a:solidFill>
                  <a:schemeClr val="tx1"/>
                </a:solidFill>
              </a:rPr>
              <a:t>detalladamente</a:t>
            </a:r>
            <a:r>
              <a:rPr lang="en-US" dirty="0">
                <a:solidFill>
                  <a:schemeClr val="tx1"/>
                </a:solidFill>
              </a:rPr>
              <a:t> en </a:t>
            </a:r>
            <a:r>
              <a:rPr lang="en-US" dirty="0" err="1" smtClean="0">
                <a:solidFill>
                  <a:schemeClr val="tx1"/>
                </a:solidFill>
              </a:rPr>
              <a:t>secciones</a:t>
            </a:r>
            <a:r>
              <a:rPr lang="en-US" dirty="0" smtClean="0">
                <a:solidFill>
                  <a:schemeClr val="tx1"/>
                </a:solidFill>
              </a:rPr>
              <a:t> </a:t>
            </a:r>
            <a:r>
              <a:rPr lang="en-US" dirty="0" err="1" smtClean="0">
                <a:solidFill>
                  <a:schemeClr val="tx1"/>
                </a:solidFill>
              </a:rPr>
              <a:t>que</a:t>
            </a:r>
            <a:r>
              <a:rPr lang="en-US" dirty="0" smtClean="0">
                <a:solidFill>
                  <a:schemeClr val="tx1"/>
                </a:solidFill>
              </a:rPr>
              <a:t> </a:t>
            </a:r>
            <a:r>
              <a:rPr lang="en-US" dirty="0" err="1" smtClean="0">
                <a:solidFill>
                  <a:schemeClr val="tx1"/>
                </a:solidFill>
              </a:rPr>
              <a:t>componen</a:t>
            </a:r>
            <a:r>
              <a:rPr lang="en-US" dirty="0" smtClean="0">
                <a:solidFill>
                  <a:schemeClr val="tx1"/>
                </a:solidFill>
              </a:rPr>
              <a:t> el </a:t>
            </a:r>
            <a:r>
              <a:rPr lang="en-US" dirty="0" err="1" smtClean="0">
                <a:solidFill>
                  <a:schemeClr val="tx1"/>
                </a:solidFill>
              </a:rPr>
              <a:t>diseño</a:t>
            </a:r>
            <a:r>
              <a:rPr lang="en-US" dirty="0" smtClean="0">
                <a:solidFill>
                  <a:schemeClr val="tx1"/>
                </a:solidFill>
              </a:rPr>
              <a:t> curricular. </a:t>
            </a:r>
            <a:r>
              <a:rPr lang="en-US" dirty="0" err="1" smtClean="0">
                <a:solidFill>
                  <a:schemeClr val="tx1"/>
                </a:solidFill>
              </a:rPr>
              <a:t>Mientras</a:t>
            </a:r>
            <a:r>
              <a:rPr lang="en-US" dirty="0" smtClean="0">
                <a:solidFill>
                  <a:schemeClr val="tx1"/>
                </a:solidFill>
              </a:rPr>
              <a:t> </a:t>
            </a:r>
            <a:r>
              <a:rPr lang="en-US" dirty="0" err="1" smtClean="0">
                <a:solidFill>
                  <a:schemeClr val="tx1"/>
                </a:solidFill>
              </a:rPr>
              <a:t>que</a:t>
            </a:r>
            <a:r>
              <a:rPr lang="en-US" dirty="0" smtClean="0">
                <a:solidFill>
                  <a:schemeClr val="tx1"/>
                </a:solidFill>
              </a:rPr>
              <a:t> el </a:t>
            </a:r>
            <a:r>
              <a:rPr lang="en-US" dirty="0" err="1" smtClean="0">
                <a:solidFill>
                  <a:schemeClr val="tx1"/>
                </a:solidFill>
              </a:rPr>
              <a:t>curriculo</a:t>
            </a:r>
            <a:r>
              <a:rPr lang="en-US" dirty="0" smtClean="0">
                <a:solidFill>
                  <a:schemeClr val="tx1"/>
                </a:solidFill>
              </a:rPr>
              <a:t> </a:t>
            </a:r>
            <a:r>
              <a:rPr lang="en-US" dirty="0" err="1" smtClean="0">
                <a:solidFill>
                  <a:schemeClr val="tx1"/>
                </a:solidFill>
              </a:rPr>
              <a:t>sueco</a:t>
            </a:r>
            <a:r>
              <a:rPr lang="en-US" dirty="0" smtClean="0">
                <a:solidFill>
                  <a:schemeClr val="tx1"/>
                </a:solidFill>
              </a:rPr>
              <a:t> </a:t>
            </a:r>
            <a:r>
              <a:rPr lang="en-US" dirty="0" err="1">
                <a:solidFill>
                  <a:schemeClr val="tx1"/>
                </a:solidFill>
              </a:rPr>
              <a:t>maneja</a:t>
            </a:r>
            <a:r>
              <a:rPr lang="en-US" dirty="0">
                <a:solidFill>
                  <a:schemeClr val="tx1"/>
                </a:solidFill>
              </a:rPr>
              <a:t> </a:t>
            </a:r>
            <a:r>
              <a:rPr lang="en-US" dirty="0" err="1">
                <a:solidFill>
                  <a:schemeClr val="tx1"/>
                </a:solidFill>
              </a:rPr>
              <a:t>directrices</a:t>
            </a:r>
            <a:r>
              <a:rPr lang="en-US" dirty="0">
                <a:solidFill>
                  <a:schemeClr val="tx1"/>
                </a:solidFill>
              </a:rPr>
              <a:t> en </a:t>
            </a:r>
            <a:r>
              <a:rPr lang="en-US" dirty="0" err="1">
                <a:solidFill>
                  <a:schemeClr val="tx1"/>
                </a:solidFill>
              </a:rPr>
              <a:t>lugar</a:t>
            </a:r>
            <a:r>
              <a:rPr lang="en-US" dirty="0">
                <a:solidFill>
                  <a:schemeClr val="tx1"/>
                </a:solidFill>
              </a:rPr>
              <a:t> de </a:t>
            </a:r>
            <a:r>
              <a:rPr lang="en-US" dirty="0" err="1">
                <a:solidFill>
                  <a:schemeClr val="tx1"/>
                </a:solidFill>
              </a:rPr>
              <a:t>ámbitos</a:t>
            </a:r>
            <a:r>
              <a:rPr lang="en-US" dirty="0">
                <a:solidFill>
                  <a:schemeClr val="tx1"/>
                </a:solidFill>
              </a:rPr>
              <a:t>, </a:t>
            </a:r>
            <a:r>
              <a:rPr lang="en-US" dirty="0" smtClean="0">
                <a:solidFill>
                  <a:schemeClr val="tx1"/>
                </a:solidFill>
              </a:rPr>
              <a:t>se </a:t>
            </a:r>
            <a:r>
              <a:rPr lang="en-US" dirty="0" err="1">
                <a:solidFill>
                  <a:schemeClr val="tx1"/>
                </a:solidFill>
              </a:rPr>
              <a:t>encuentran</a:t>
            </a:r>
            <a:r>
              <a:rPr lang="en-US" dirty="0">
                <a:solidFill>
                  <a:schemeClr val="tx1"/>
                </a:solidFill>
              </a:rPr>
              <a:t> </a:t>
            </a:r>
            <a:r>
              <a:rPr lang="en-US" dirty="0" err="1">
                <a:solidFill>
                  <a:schemeClr val="tx1"/>
                </a:solidFill>
              </a:rPr>
              <a:t>descritos</a:t>
            </a:r>
            <a:r>
              <a:rPr lang="en-US" dirty="0">
                <a:solidFill>
                  <a:schemeClr val="tx1"/>
                </a:solidFill>
              </a:rPr>
              <a:t> de </a:t>
            </a:r>
            <a:r>
              <a:rPr lang="en-US" dirty="0" err="1">
                <a:solidFill>
                  <a:schemeClr val="tx1"/>
                </a:solidFill>
              </a:rPr>
              <a:t>una</a:t>
            </a:r>
            <a:r>
              <a:rPr lang="en-US" dirty="0">
                <a:solidFill>
                  <a:schemeClr val="tx1"/>
                </a:solidFill>
              </a:rPr>
              <a:t> </a:t>
            </a:r>
            <a:r>
              <a:rPr lang="en-US" dirty="0" err="1">
                <a:solidFill>
                  <a:schemeClr val="tx1"/>
                </a:solidFill>
              </a:rPr>
              <a:t>manera</a:t>
            </a:r>
            <a:r>
              <a:rPr lang="en-US" dirty="0">
                <a:solidFill>
                  <a:schemeClr val="tx1"/>
                </a:solidFill>
              </a:rPr>
              <a:t> general en </a:t>
            </a:r>
            <a:r>
              <a:rPr lang="en-US" dirty="0" err="1">
                <a:solidFill>
                  <a:schemeClr val="tx1"/>
                </a:solidFill>
              </a:rPr>
              <a:t>todo</a:t>
            </a:r>
            <a:r>
              <a:rPr lang="en-US" dirty="0">
                <a:solidFill>
                  <a:schemeClr val="tx1"/>
                </a:solidFill>
              </a:rPr>
              <a:t> el </a:t>
            </a:r>
            <a:r>
              <a:rPr lang="en-US" dirty="0" err="1">
                <a:solidFill>
                  <a:schemeClr val="tx1"/>
                </a:solidFill>
              </a:rPr>
              <a:t>documento</a:t>
            </a:r>
            <a:r>
              <a:rPr lang="en-US" dirty="0">
                <a:solidFill>
                  <a:schemeClr val="tx1"/>
                </a:solidFill>
              </a:rPr>
              <a:t> curricular</a:t>
            </a:r>
            <a:r>
              <a:rPr lang="en-US" dirty="0" smtClean="0">
                <a:solidFill>
                  <a:schemeClr val="tx1"/>
                </a:solidFill>
              </a:rPr>
              <a:t>. En </a:t>
            </a:r>
            <a:r>
              <a:rPr lang="en-US" dirty="0" err="1" smtClean="0">
                <a:solidFill>
                  <a:schemeClr val="tx1"/>
                </a:solidFill>
              </a:rPr>
              <a:t>funcion</a:t>
            </a:r>
            <a:r>
              <a:rPr lang="en-US" dirty="0" smtClean="0">
                <a:solidFill>
                  <a:schemeClr val="tx1"/>
                </a:solidFill>
              </a:rPr>
              <a:t> de </a:t>
            </a:r>
            <a:r>
              <a:rPr lang="en-US" dirty="0" err="1" smtClean="0">
                <a:solidFill>
                  <a:schemeClr val="tx1"/>
                </a:solidFill>
              </a:rPr>
              <a:t>ellos</a:t>
            </a:r>
            <a:r>
              <a:rPr lang="en-US" dirty="0" smtClean="0">
                <a:solidFill>
                  <a:schemeClr val="tx1"/>
                </a:solidFill>
              </a:rPr>
              <a:t> se propone un </a:t>
            </a:r>
            <a:r>
              <a:rPr lang="en-US" dirty="0" err="1" smtClean="0">
                <a:solidFill>
                  <a:schemeClr val="tx1"/>
                </a:solidFill>
              </a:rPr>
              <a:t>guía</a:t>
            </a:r>
            <a:r>
              <a:rPr lang="en-US" dirty="0" smtClean="0">
                <a:solidFill>
                  <a:schemeClr val="tx1"/>
                </a:solidFill>
              </a:rPr>
              <a:t> de </a:t>
            </a:r>
            <a:r>
              <a:rPr lang="en-US" dirty="0" err="1" smtClean="0">
                <a:solidFill>
                  <a:schemeClr val="tx1"/>
                </a:solidFill>
              </a:rPr>
              <a:t>actividades</a:t>
            </a:r>
            <a:r>
              <a:rPr lang="en-US" dirty="0" smtClean="0">
                <a:solidFill>
                  <a:schemeClr val="tx1"/>
                </a:solidFill>
              </a:rPr>
              <a:t> al </a:t>
            </a:r>
            <a:r>
              <a:rPr lang="en-US" dirty="0" err="1" smtClean="0">
                <a:solidFill>
                  <a:schemeClr val="tx1"/>
                </a:solidFill>
              </a:rPr>
              <a:t>aire</a:t>
            </a:r>
            <a:r>
              <a:rPr lang="en-US" dirty="0" smtClean="0">
                <a:solidFill>
                  <a:schemeClr val="tx1"/>
                </a:solidFill>
              </a:rPr>
              <a:t> </a:t>
            </a:r>
            <a:r>
              <a:rPr lang="en-US" dirty="0" err="1" smtClean="0">
                <a:solidFill>
                  <a:schemeClr val="tx1"/>
                </a:solidFill>
              </a:rPr>
              <a:t>libre</a:t>
            </a:r>
            <a:r>
              <a:rPr lang="en-US" dirty="0" smtClean="0">
                <a:solidFill>
                  <a:schemeClr val="tx1"/>
                </a:solidFill>
              </a:rPr>
              <a:t> o </a:t>
            </a:r>
            <a:r>
              <a:rPr lang="en-US" dirty="0" err="1" smtClean="0">
                <a:solidFill>
                  <a:schemeClr val="tx1"/>
                </a:solidFill>
              </a:rPr>
              <a:t>contacto</a:t>
            </a:r>
            <a:r>
              <a:rPr lang="en-US" dirty="0" smtClean="0">
                <a:solidFill>
                  <a:schemeClr val="tx1"/>
                </a:solidFill>
              </a:rPr>
              <a:t> con la </a:t>
            </a:r>
            <a:r>
              <a:rPr lang="en-US" dirty="0" err="1" smtClean="0">
                <a:solidFill>
                  <a:schemeClr val="tx1"/>
                </a:solidFill>
              </a:rPr>
              <a:t>naturaleza</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305220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BB5E26C-C6DD-4EEE-BE12-95A26E957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36" y="77529"/>
            <a:ext cx="2935877" cy="860004"/>
          </a:xfrm>
          <a:prstGeom prst="rect">
            <a:avLst/>
          </a:prstGeom>
          <a:noFill/>
          <a:ln>
            <a:noFill/>
          </a:ln>
        </p:spPr>
      </p:pic>
      <p:pic>
        <p:nvPicPr>
          <p:cNvPr id="6" name="Picture 4" descr="Departamento Ciencias Humanas y Sociales (@Dchs_ESPE) / Twitter">
            <a:extLst>
              <a:ext uri="{FF2B5EF4-FFF2-40B4-BE49-F238E27FC236}">
                <a16:creationId xmlns:a16="http://schemas.microsoft.com/office/drawing/2014/main" xmlns="" id="{D384549E-A6DE-4BBC-8AB4-3041045DD7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7758" y="59636"/>
            <a:ext cx="1225826" cy="122582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A5BD3730-937D-4DF5-999E-A645BC3EB801}"/>
              </a:ext>
            </a:extLst>
          </p:cNvPr>
          <p:cNvSpPr txBox="1"/>
          <p:nvPr/>
        </p:nvSpPr>
        <p:spPr>
          <a:xfrm>
            <a:off x="2339977" y="928028"/>
            <a:ext cx="7030177" cy="646331"/>
          </a:xfrm>
          <a:prstGeom prst="rect">
            <a:avLst/>
          </a:prstGeom>
          <a:noFill/>
        </p:spPr>
        <p:txBody>
          <a:bodyPr wrap="square" rtlCol="0">
            <a:spAutoFit/>
          </a:bodyPr>
          <a:lstStyle/>
          <a:p>
            <a:pPr algn="ctr"/>
            <a:r>
              <a:rPr lang="es-ES" sz="3600" b="1" dirty="0">
                <a:latin typeface="Times New Roman" panose="02020603050405020304" pitchFamily="18" charset="0"/>
                <a:cs typeface="Times New Roman" panose="02020603050405020304" pitchFamily="18" charset="0"/>
              </a:rPr>
              <a:t>RECOMENDACIONES</a:t>
            </a:r>
            <a:endParaRPr lang="es-EC" sz="3600" b="1" dirty="0">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1659574" y="1824028"/>
            <a:ext cx="9362941" cy="18636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Es importante que las docentes de educación inicial de Ecuador realicen </a:t>
            </a:r>
            <a:r>
              <a:rPr lang="es-ES" dirty="0" smtClean="0">
                <a:solidFill>
                  <a:schemeClr val="tx1"/>
                </a:solidFill>
              </a:rPr>
              <a:t>mas salidas pedagógicas, </a:t>
            </a:r>
            <a:r>
              <a:rPr lang="es-ES" dirty="0">
                <a:solidFill>
                  <a:schemeClr val="tx1"/>
                </a:solidFill>
              </a:rPr>
              <a:t>para mejorar la </a:t>
            </a:r>
            <a:r>
              <a:rPr lang="es-ES" dirty="0" smtClean="0">
                <a:solidFill>
                  <a:schemeClr val="tx1"/>
                </a:solidFill>
              </a:rPr>
              <a:t>enseñanza, siendo </a:t>
            </a:r>
            <a:r>
              <a:rPr lang="es-ES" dirty="0">
                <a:solidFill>
                  <a:schemeClr val="tx1"/>
                </a:solidFill>
              </a:rPr>
              <a:t>este espacio más apto para el aprendizaje, además de llamativo </a:t>
            </a:r>
            <a:r>
              <a:rPr lang="es-ES" dirty="0" smtClean="0">
                <a:solidFill>
                  <a:schemeClr val="tx1"/>
                </a:solidFill>
              </a:rPr>
              <a:t>es divertido </a:t>
            </a:r>
            <a:r>
              <a:rPr lang="es-ES" dirty="0">
                <a:solidFill>
                  <a:schemeClr val="tx1"/>
                </a:solidFill>
              </a:rPr>
              <a:t>para los niños, impulsando la enseñanza a través del juego y la exploración en espacios exteriores.</a:t>
            </a:r>
          </a:p>
        </p:txBody>
      </p:sp>
      <p:sp>
        <p:nvSpPr>
          <p:cNvPr id="8" name="Rectángulo redondeado 7"/>
          <p:cNvSpPr/>
          <p:nvPr/>
        </p:nvSpPr>
        <p:spPr>
          <a:xfrm>
            <a:off x="1659574" y="3965018"/>
            <a:ext cx="9362941" cy="20365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solidFill>
                  <a:schemeClr val="tx1"/>
                </a:solidFill>
              </a:rPr>
              <a:t>M</a:t>
            </a:r>
            <a:r>
              <a:rPr lang="es-ES" dirty="0" smtClean="0">
                <a:solidFill>
                  <a:schemeClr val="tx1"/>
                </a:solidFill>
              </a:rPr>
              <a:t>antener </a:t>
            </a:r>
            <a:r>
              <a:rPr lang="es-ES" dirty="0">
                <a:solidFill>
                  <a:schemeClr val="tx1"/>
                </a:solidFill>
              </a:rPr>
              <a:t>capacitados a los docentes y personal de Educación </a:t>
            </a:r>
            <a:r>
              <a:rPr lang="es-ES" dirty="0" smtClean="0">
                <a:solidFill>
                  <a:schemeClr val="tx1"/>
                </a:solidFill>
              </a:rPr>
              <a:t>Inicial, el cual les </a:t>
            </a:r>
            <a:r>
              <a:rPr lang="es-ES" dirty="0">
                <a:solidFill>
                  <a:schemeClr val="tx1"/>
                </a:solidFill>
              </a:rPr>
              <a:t>permita actualizarse en el contexto </a:t>
            </a:r>
            <a:r>
              <a:rPr lang="es-ES" dirty="0" smtClean="0">
                <a:solidFill>
                  <a:schemeClr val="tx1"/>
                </a:solidFill>
              </a:rPr>
              <a:t>actual, con </a:t>
            </a:r>
            <a:r>
              <a:rPr lang="es-ES" dirty="0">
                <a:solidFill>
                  <a:schemeClr val="tx1"/>
                </a:solidFill>
              </a:rPr>
              <a:t>proyección a futuro, para que exista un mejor proceso de enseñanza aprendizaje, con el fin de mejorar la calidad educativa en Ecuador.</a:t>
            </a:r>
            <a:endParaRPr lang="en-US" dirty="0">
              <a:solidFill>
                <a:schemeClr val="tx1"/>
              </a:solidFill>
            </a:endParaRPr>
          </a:p>
        </p:txBody>
      </p:sp>
    </p:spTree>
    <p:extLst>
      <p:ext uri="{BB962C8B-B14F-4D97-AF65-F5344CB8AC3E}">
        <p14:creationId xmlns:p14="http://schemas.microsoft.com/office/powerpoint/2010/main" val="2385722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11dc4287e10_10_0"/>
          <p:cNvSpPr txBox="1">
            <a:spLocks noGrp="1"/>
          </p:cNvSpPr>
          <p:nvPr>
            <p:ph type="sldNum" idx="12"/>
          </p:nvPr>
        </p:nvSpPr>
        <p:spPr>
          <a:xfrm>
            <a:off x="9336360" y="6658074"/>
            <a:ext cx="874500" cy="213600"/>
          </a:xfrm>
          <a:prstGeom prst="rect">
            <a:avLst/>
          </a:prstGeom>
        </p:spPr>
        <p:txBody>
          <a:bodyPr spcFirstLastPara="1" vert="horz" wrap="square" lIns="91425" tIns="45700" rIns="91425" bIns="45700" rtlCol="0" anchor="ctr" anchorCtr="0">
            <a:noAutofit/>
          </a:bodyPr>
          <a:lstStyle/>
          <a:p>
            <a:pPr algn="ctr">
              <a:buClr>
                <a:srgbClr val="000000"/>
              </a:buClr>
              <a:buSzPts val="500"/>
            </a:pPr>
            <a:r>
              <a:rPr lang="es-EC"/>
              <a:t>VERSIÓN: 1.0</a:t>
            </a:r>
            <a:endParaRPr/>
          </a:p>
        </p:txBody>
      </p:sp>
      <p:sp>
        <p:nvSpPr>
          <p:cNvPr id="432" name="Google Shape;432;g11dc4287e10_10_0"/>
          <p:cNvSpPr txBox="1"/>
          <p:nvPr/>
        </p:nvSpPr>
        <p:spPr>
          <a:xfrm>
            <a:off x="9696400" y="476672"/>
            <a:ext cx="864000" cy="354000"/>
          </a:xfrm>
          <a:prstGeom prst="rect">
            <a:avLst/>
          </a:prstGeom>
          <a:noFill/>
          <a:ln>
            <a:noFill/>
          </a:ln>
        </p:spPr>
        <p:txBody>
          <a:bodyPr spcFirstLastPara="1" wrap="square" lIns="91425" tIns="45700" rIns="91425" bIns="45700" anchor="t" anchorCtr="0">
            <a:spAutoFit/>
          </a:bodyPr>
          <a:lstStyle/>
          <a:p>
            <a:pPr>
              <a:buClr>
                <a:srgbClr val="000000"/>
              </a:buClr>
              <a:buSzPts val="1800"/>
            </a:pPr>
            <a:endParaRPr sz="1700">
              <a:solidFill>
                <a:srgbClr val="000000"/>
              </a:solidFill>
            </a:endParaRPr>
          </a:p>
        </p:txBody>
      </p:sp>
      <p:pic>
        <p:nvPicPr>
          <p:cNvPr id="14" name="Imagen 13">
            <a:extLst>
              <a:ext uri="{FF2B5EF4-FFF2-40B4-BE49-F238E27FC236}">
                <a16:creationId xmlns:a16="http://schemas.microsoft.com/office/drawing/2014/main" xmlns="" id="{6BB5E26C-C6DD-4EEE-BE12-95A26E957A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26" y="223670"/>
            <a:ext cx="2935877" cy="860004"/>
          </a:xfrm>
          <a:prstGeom prst="rect">
            <a:avLst/>
          </a:prstGeom>
          <a:noFill/>
          <a:ln>
            <a:noFill/>
          </a:ln>
        </p:spPr>
      </p:pic>
      <p:pic>
        <p:nvPicPr>
          <p:cNvPr id="3" name="Imagen 2"/>
          <p:cNvPicPr>
            <a:picLocks noChangeAspect="1"/>
          </p:cNvPicPr>
          <p:nvPr/>
        </p:nvPicPr>
        <p:blipFill>
          <a:blip r:embed="rId4"/>
          <a:stretch>
            <a:fillRect/>
          </a:stretch>
        </p:blipFill>
        <p:spPr>
          <a:xfrm>
            <a:off x="10756514" y="199674"/>
            <a:ext cx="1225402" cy="1225402"/>
          </a:xfrm>
          <a:prstGeom prst="rect">
            <a:avLst/>
          </a:prstGeom>
        </p:spPr>
      </p:pic>
      <p:sp>
        <p:nvSpPr>
          <p:cNvPr id="17" name="CuadroTexto 16">
            <a:extLst>
              <a:ext uri="{FF2B5EF4-FFF2-40B4-BE49-F238E27FC236}">
                <a16:creationId xmlns:a16="http://schemas.microsoft.com/office/drawing/2014/main" xmlns="" id="{A5BD3730-937D-4DF5-999E-A645BC3EB801}"/>
              </a:ext>
            </a:extLst>
          </p:cNvPr>
          <p:cNvSpPr txBox="1"/>
          <p:nvPr/>
        </p:nvSpPr>
        <p:spPr>
          <a:xfrm>
            <a:off x="2743433" y="330506"/>
            <a:ext cx="7030177" cy="646331"/>
          </a:xfrm>
          <a:prstGeom prst="rect">
            <a:avLst/>
          </a:prstGeom>
          <a:noFill/>
        </p:spPr>
        <p:txBody>
          <a:bodyPr wrap="square" rtlCol="0">
            <a:spAutoFit/>
          </a:bodyPr>
          <a:lstStyle/>
          <a:p>
            <a:pPr algn="ctr"/>
            <a:r>
              <a:rPr lang="es-EC" sz="3600" b="1" dirty="0" smtClean="0">
                <a:latin typeface="Times New Roman" panose="02020603050405020304" pitchFamily="18" charset="0"/>
                <a:cs typeface="Times New Roman" panose="02020603050405020304" pitchFamily="18" charset="0"/>
              </a:rPr>
              <a:t>PROPUESTA</a:t>
            </a:r>
            <a:endParaRPr lang="es-EC" sz="3600" b="1" dirty="0">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936435" y="1554126"/>
            <a:ext cx="3018621" cy="11457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Rousseau</a:t>
            </a:r>
            <a:r>
              <a:rPr lang="es-ES" dirty="0">
                <a:solidFill>
                  <a:schemeClr val="tx1"/>
                </a:solidFill>
              </a:rPr>
              <a:t>, </a:t>
            </a:r>
            <a:r>
              <a:rPr lang="es-ES" dirty="0" err="1">
                <a:solidFill>
                  <a:schemeClr val="tx1"/>
                </a:solidFill>
              </a:rPr>
              <a:t>Froëbel</a:t>
            </a:r>
            <a:r>
              <a:rPr lang="es-ES" dirty="0">
                <a:solidFill>
                  <a:schemeClr val="tx1"/>
                </a:solidFill>
              </a:rPr>
              <a:t>, Steiner, Montessori, </a:t>
            </a:r>
            <a:r>
              <a:rPr lang="es-ES" dirty="0" err="1" smtClean="0">
                <a:solidFill>
                  <a:schemeClr val="tx1"/>
                </a:solidFill>
              </a:rPr>
              <a:t>Malaguzzi</a:t>
            </a:r>
            <a:r>
              <a:rPr lang="es-ES" dirty="0" smtClean="0">
                <a:solidFill>
                  <a:schemeClr val="tx1"/>
                </a:solidFill>
              </a:rPr>
              <a:t>, Pestalozzi, </a:t>
            </a:r>
            <a:r>
              <a:rPr lang="es-ES" dirty="0" err="1">
                <a:solidFill>
                  <a:schemeClr val="tx1"/>
                </a:solidFill>
              </a:rPr>
              <a:t>W</a:t>
            </a:r>
            <a:r>
              <a:rPr lang="es-ES" dirty="0" err="1" smtClean="0">
                <a:solidFill>
                  <a:schemeClr val="tx1"/>
                </a:solidFill>
              </a:rPr>
              <a:t>allon</a:t>
            </a:r>
            <a:r>
              <a:rPr lang="es-ES" dirty="0" smtClean="0">
                <a:solidFill>
                  <a:schemeClr val="tx1"/>
                </a:solidFill>
              </a:rPr>
              <a:t>, </a:t>
            </a:r>
            <a:r>
              <a:rPr lang="es-ES" dirty="0" err="1" smtClean="0">
                <a:solidFill>
                  <a:schemeClr val="tx1"/>
                </a:solidFill>
              </a:rPr>
              <a:t>Pikler</a:t>
            </a:r>
            <a:r>
              <a:rPr lang="es-ES" dirty="0" smtClean="0">
                <a:solidFill>
                  <a:schemeClr val="tx1"/>
                </a:solidFill>
              </a:rPr>
              <a:t>.</a:t>
            </a:r>
            <a:endParaRPr lang="es-ES" dirty="0">
              <a:solidFill>
                <a:schemeClr val="tx1"/>
              </a:solidFill>
            </a:endParaRPr>
          </a:p>
        </p:txBody>
      </p:sp>
      <p:sp>
        <p:nvSpPr>
          <p:cNvPr id="8" name="Rectángulo redondeado 7"/>
          <p:cNvSpPr/>
          <p:nvPr/>
        </p:nvSpPr>
        <p:spPr>
          <a:xfrm>
            <a:off x="936434" y="2986689"/>
            <a:ext cx="3018621" cy="11457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La </a:t>
            </a:r>
            <a:r>
              <a:rPr lang="es-ES" dirty="0">
                <a:solidFill>
                  <a:schemeClr val="tx1"/>
                </a:solidFill>
              </a:rPr>
              <a:t>educación al aire libre</a:t>
            </a:r>
          </a:p>
        </p:txBody>
      </p:sp>
      <p:sp>
        <p:nvSpPr>
          <p:cNvPr id="9" name="Rectángulo redondeado 8"/>
          <p:cNvSpPr/>
          <p:nvPr/>
        </p:nvSpPr>
        <p:spPr>
          <a:xfrm>
            <a:off x="936433" y="4419252"/>
            <a:ext cx="3018621" cy="11457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S</a:t>
            </a:r>
            <a:r>
              <a:rPr lang="es-ES" sz="1400" dirty="0" smtClean="0">
                <a:solidFill>
                  <a:schemeClr val="tx1"/>
                </a:solidFill>
              </a:rPr>
              <a:t>e </a:t>
            </a:r>
            <a:r>
              <a:rPr lang="es-ES" sz="1400" dirty="0">
                <a:solidFill>
                  <a:schemeClr val="tx1"/>
                </a:solidFill>
              </a:rPr>
              <a:t>sustenta sobre dos factores para su éxito: la naturaleza como entorno educativo y la libertad del </a:t>
            </a:r>
            <a:r>
              <a:rPr lang="es-ES" sz="1400" dirty="0" smtClean="0">
                <a:solidFill>
                  <a:schemeClr val="tx1"/>
                </a:solidFill>
              </a:rPr>
              <a:t>niño para </a:t>
            </a:r>
            <a:r>
              <a:rPr lang="es-ES" sz="1400" dirty="0">
                <a:solidFill>
                  <a:schemeClr val="tx1"/>
                </a:solidFill>
              </a:rPr>
              <a:t>investigar y </a:t>
            </a:r>
            <a:r>
              <a:rPr lang="es-ES" sz="1400" dirty="0" smtClean="0">
                <a:solidFill>
                  <a:schemeClr val="tx1"/>
                </a:solidFill>
              </a:rPr>
              <a:t>experimentar </a:t>
            </a:r>
            <a:r>
              <a:rPr lang="es-ES" sz="1400" dirty="0">
                <a:solidFill>
                  <a:schemeClr val="tx1"/>
                </a:solidFill>
              </a:rPr>
              <a:t>(</a:t>
            </a:r>
            <a:r>
              <a:rPr lang="es-ES" sz="1400" dirty="0" err="1">
                <a:solidFill>
                  <a:schemeClr val="tx1"/>
                </a:solidFill>
              </a:rPr>
              <a:t>Bruchner</a:t>
            </a:r>
            <a:r>
              <a:rPr lang="es-ES" sz="1400" dirty="0">
                <a:solidFill>
                  <a:schemeClr val="tx1"/>
                </a:solidFill>
              </a:rPr>
              <a:t>, 2012). </a:t>
            </a:r>
          </a:p>
        </p:txBody>
      </p:sp>
      <p:sp>
        <p:nvSpPr>
          <p:cNvPr id="11" name="Rectángulo redondeado 10"/>
          <p:cNvSpPr/>
          <p:nvPr/>
        </p:nvSpPr>
        <p:spPr>
          <a:xfrm>
            <a:off x="8095621" y="2881227"/>
            <a:ext cx="3018621" cy="11457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L</a:t>
            </a:r>
            <a:r>
              <a:rPr lang="es-ES" sz="1400" dirty="0" smtClean="0">
                <a:solidFill>
                  <a:schemeClr val="tx1"/>
                </a:solidFill>
              </a:rPr>
              <a:t>a propuesta de guía de actividades pretende incentivar a los a docentes aplicando nuevas actividades y tratar de desarrollar las destrezas y habilidades de los niños</a:t>
            </a:r>
            <a:endParaRPr lang="es-ES" sz="1400" dirty="0">
              <a:solidFill>
                <a:schemeClr val="tx1"/>
              </a:solidFill>
            </a:endParaRPr>
          </a:p>
        </p:txBody>
      </p:sp>
      <p:cxnSp>
        <p:nvCxnSpPr>
          <p:cNvPr id="5" name="Conector recto de flecha 4"/>
          <p:cNvCxnSpPr>
            <a:stCxn id="2" idx="3"/>
            <a:endCxn id="11" idx="1"/>
          </p:cNvCxnSpPr>
          <p:nvPr/>
        </p:nvCxnSpPr>
        <p:spPr>
          <a:xfrm>
            <a:off x="3955056" y="2127003"/>
            <a:ext cx="4140565" cy="1327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a:endCxn id="11" idx="1"/>
          </p:cNvCxnSpPr>
          <p:nvPr/>
        </p:nvCxnSpPr>
        <p:spPr>
          <a:xfrm flipV="1">
            <a:off x="3955054" y="3454104"/>
            <a:ext cx="4140567" cy="229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9" idx="3"/>
            <a:endCxn id="11" idx="1"/>
          </p:cNvCxnSpPr>
          <p:nvPr/>
        </p:nvCxnSpPr>
        <p:spPr>
          <a:xfrm flipV="1">
            <a:off x="3955054" y="3454104"/>
            <a:ext cx="4140567" cy="1538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p:cNvSpPr/>
          <p:nvPr/>
        </p:nvSpPr>
        <p:spPr>
          <a:xfrm>
            <a:off x="2253803" y="2691685"/>
            <a:ext cx="180304" cy="295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bajo 19"/>
          <p:cNvSpPr/>
          <p:nvPr/>
        </p:nvSpPr>
        <p:spPr>
          <a:xfrm>
            <a:off x="2253803" y="4119780"/>
            <a:ext cx="180304" cy="295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5"/>
          <a:stretch>
            <a:fillRect/>
          </a:stretch>
        </p:blipFill>
        <p:spPr>
          <a:xfrm>
            <a:off x="6346057" y="4335594"/>
            <a:ext cx="1838325" cy="2247900"/>
          </a:xfrm>
          <a:prstGeom prst="rect">
            <a:avLst/>
          </a:prstGeom>
        </p:spPr>
      </p:pic>
    </p:spTree>
    <p:extLst>
      <p:ext uri="{BB962C8B-B14F-4D97-AF65-F5344CB8AC3E}">
        <p14:creationId xmlns:p14="http://schemas.microsoft.com/office/powerpoint/2010/main" val="4113627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21262665">
            <a:off x="8495792" y="1817785"/>
            <a:ext cx="3486150" cy="3752850"/>
          </a:xfrm>
          <a:prstGeom prst="rect">
            <a:avLst/>
          </a:prstGeom>
        </p:spPr>
      </p:pic>
      <p:pic>
        <p:nvPicPr>
          <p:cNvPr id="5" name="Imagen 4"/>
          <p:cNvPicPr>
            <a:picLocks noChangeAspect="1"/>
          </p:cNvPicPr>
          <p:nvPr/>
        </p:nvPicPr>
        <p:blipFill>
          <a:blip r:embed="rId3"/>
          <a:stretch>
            <a:fillRect/>
          </a:stretch>
        </p:blipFill>
        <p:spPr>
          <a:xfrm rot="20748917">
            <a:off x="190150" y="840331"/>
            <a:ext cx="3476625" cy="4886325"/>
          </a:xfrm>
          <a:prstGeom prst="rect">
            <a:avLst/>
          </a:prstGeom>
        </p:spPr>
      </p:pic>
      <p:pic>
        <p:nvPicPr>
          <p:cNvPr id="6" name="Imagen 5"/>
          <p:cNvPicPr>
            <a:picLocks noChangeAspect="1"/>
          </p:cNvPicPr>
          <p:nvPr/>
        </p:nvPicPr>
        <p:blipFill>
          <a:blip r:embed="rId4"/>
          <a:stretch>
            <a:fillRect/>
          </a:stretch>
        </p:blipFill>
        <p:spPr>
          <a:xfrm rot="485791">
            <a:off x="4334442" y="1234077"/>
            <a:ext cx="3713408" cy="4920266"/>
          </a:xfrm>
          <a:prstGeom prst="rect">
            <a:avLst/>
          </a:prstGeom>
        </p:spPr>
      </p:pic>
    </p:spTree>
    <p:extLst>
      <p:ext uri="{BB962C8B-B14F-4D97-AF65-F5344CB8AC3E}">
        <p14:creationId xmlns:p14="http://schemas.microsoft.com/office/powerpoint/2010/main" val="2488924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82891"/>
            <a:ext cx="10515600" cy="1325563"/>
          </a:xfrm>
        </p:spPr>
        <p:txBody>
          <a:bodyPr/>
          <a:lstStyle/>
          <a:p>
            <a:r>
              <a:rPr lang="x-none" dirty="0"/>
              <a:t>Agenda</a:t>
            </a:r>
            <a:endParaRPr lang="es-ES" dirty="0"/>
          </a:p>
        </p:txBody>
      </p:sp>
      <p:sp>
        <p:nvSpPr>
          <p:cNvPr id="3" name="Marcador de contenido 2"/>
          <p:cNvSpPr>
            <a:spLocks noGrp="1"/>
          </p:cNvSpPr>
          <p:nvPr>
            <p:ph idx="1"/>
          </p:nvPr>
        </p:nvSpPr>
        <p:spPr>
          <a:xfrm>
            <a:off x="838200" y="2191283"/>
            <a:ext cx="10515600" cy="4351338"/>
          </a:xfrm>
        </p:spPr>
        <p:txBody>
          <a:bodyPr/>
          <a:lstStyle/>
          <a:p>
            <a:pPr marL="342900" indent="-342900">
              <a:buFont typeface="+mj-lt"/>
              <a:buAutoNum type="arabicPeriod"/>
            </a:pPr>
            <a:endParaRPr lang="x-none" sz="1800" dirty="0"/>
          </a:p>
          <a:p>
            <a:pPr marL="0" indent="0">
              <a:buNone/>
            </a:pPr>
            <a:endParaRPr lang="x-none" sz="1800" dirty="0"/>
          </a:p>
          <a:p>
            <a:pPr marL="342900" indent="-342900">
              <a:buFont typeface="+mj-lt"/>
              <a:buAutoNum type="arabicPeriod"/>
            </a:pPr>
            <a:r>
              <a:rPr lang="x-none" sz="1800" dirty="0"/>
              <a:t>Problema de investigación</a:t>
            </a:r>
          </a:p>
          <a:p>
            <a:pPr marL="342900" indent="-342900">
              <a:buFont typeface="+mj-lt"/>
              <a:buAutoNum type="arabicPeriod"/>
            </a:pPr>
            <a:r>
              <a:rPr lang="x-none" sz="1800" dirty="0"/>
              <a:t>Objetivos y delimitación de la investigación</a:t>
            </a:r>
          </a:p>
          <a:p>
            <a:pPr marL="342900" indent="-342900">
              <a:buFont typeface="+mj-lt"/>
              <a:buAutoNum type="arabicPeriod"/>
            </a:pPr>
            <a:r>
              <a:rPr lang="x-none" sz="1800" dirty="0"/>
              <a:t>Desarrollo Marco Teórico</a:t>
            </a:r>
          </a:p>
          <a:p>
            <a:pPr marL="800100" lvl="1" indent="-342900">
              <a:buFont typeface="+mj-lt"/>
              <a:buAutoNum type="arabicPeriod"/>
            </a:pPr>
            <a:r>
              <a:rPr lang="x-none" sz="1400" dirty="0"/>
              <a:t>Currículo de educación inicial de Ecuador 2014</a:t>
            </a:r>
          </a:p>
          <a:p>
            <a:pPr marL="800100" lvl="1" indent="-342900">
              <a:buFont typeface="+mj-lt"/>
              <a:buAutoNum type="arabicPeriod"/>
            </a:pPr>
            <a:r>
              <a:rPr lang="x-none" sz="1400" dirty="0"/>
              <a:t>Currículo de educación inicial de Suecia 2018</a:t>
            </a:r>
          </a:p>
          <a:p>
            <a:pPr marL="342900" indent="-342900">
              <a:buFont typeface="+mj-lt"/>
              <a:buAutoNum type="arabicPeriod"/>
            </a:pPr>
            <a:r>
              <a:rPr lang="x-none" sz="1800" dirty="0"/>
              <a:t>Presentación de resultados y análisis de la información</a:t>
            </a:r>
          </a:p>
          <a:p>
            <a:pPr marL="342900" indent="-342900">
              <a:buFont typeface="+mj-lt"/>
              <a:buAutoNum type="arabicPeriod"/>
            </a:pPr>
            <a:r>
              <a:rPr lang="x-none" sz="1800" dirty="0"/>
              <a:t>Conclusiones y Recomendaciones</a:t>
            </a:r>
          </a:p>
          <a:p>
            <a:pPr marL="342900" indent="-342900">
              <a:buFont typeface="+mj-lt"/>
              <a:buAutoNum type="arabicPeriod"/>
            </a:pPr>
            <a:r>
              <a:rPr lang="x-none" sz="1800" dirty="0"/>
              <a:t>Guía de </a:t>
            </a:r>
            <a:r>
              <a:rPr lang="x-none" sz="1800" dirty="0" smtClean="0"/>
              <a:t>actividades</a:t>
            </a:r>
            <a:endParaRPr lang="x-none" sz="1800" dirty="0"/>
          </a:p>
        </p:txBody>
      </p:sp>
      <p:pic>
        <p:nvPicPr>
          <p:cNvPr id="4" name="Picture 46" descr="Shape&#10;&#10;Description automatically generated with low confidence">
            <a:extLst>
              <a:ext uri="{FF2B5EF4-FFF2-40B4-BE49-F238E27FC236}">
                <a16:creationId xmlns:a16="http://schemas.microsoft.com/office/drawing/2014/main" xmlns="" id="{9C45C98F-7141-4ED3-8975-D039ECEAEFB9}"/>
              </a:ext>
            </a:extLst>
          </p:cNvPr>
          <p:cNvPicPr>
            <a:picLocks noChangeAspect="1"/>
          </p:cNvPicPr>
          <p:nvPr/>
        </p:nvPicPr>
        <p:blipFill>
          <a:blip r:embed="rId2"/>
          <a:stretch>
            <a:fillRect/>
          </a:stretch>
        </p:blipFill>
        <p:spPr>
          <a:xfrm>
            <a:off x="7104295" y="2191283"/>
            <a:ext cx="3620021" cy="3620021"/>
          </a:xfrm>
          <a:prstGeom prst="rect">
            <a:avLst/>
          </a:prstGeom>
        </p:spPr>
      </p:pic>
    </p:spTree>
    <p:extLst>
      <p:ext uri="{BB962C8B-B14F-4D97-AF65-F5344CB8AC3E}">
        <p14:creationId xmlns:p14="http://schemas.microsoft.com/office/powerpoint/2010/main" val="196987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0F4B6B-2C1B-4E61-8FD6-405DD34B675D}"/>
              </a:ext>
            </a:extLst>
          </p:cNvPr>
          <p:cNvSpPr>
            <a:spLocks noGrp="1"/>
          </p:cNvSpPr>
          <p:nvPr>
            <p:ph type="title"/>
          </p:nvPr>
        </p:nvSpPr>
        <p:spPr>
          <a:xfrm>
            <a:off x="3145299" y="2123587"/>
            <a:ext cx="5351586" cy="2195194"/>
          </a:xfrm>
        </p:spPr>
        <p:txBody>
          <a:bodyPr>
            <a:normAutofit/>
          </a:bodyPr>
          <a:lstStyle/>
          <a:p>
            <a:pPr algn="ctr"/>
            <a:r>
              <a:rPr lang="es-ES" sz="8800" dirty="0">
                <a:latin typeface="Times New Roman" panose="02020603050405020304" pitchFamily="18" charset="0"/>
                <a:cs typeface="Times New Roman" panose="02020603050405020304" pitchFamily="18" charset="0"/>
              </a:rPr>
              <a:t>GRACIAS</a:t>
            </a:r>
            <a:endParaRPr lang="es-EC"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596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pic>
        <p:nvPicPr>
          <p:cNvPr id="5" name="Picture 4" descr="Departamento Ciencias Humanas y Sociales (@Dchs_ESPE) / Twitter">
            <a:extLst>
              <a:ext uri="{FF2B5EF4-FFF2-40B4-BE49-F238E27FC236}">
                <a16:creationId xmlns:a16="http://schemas.microsoft.com/office/drawing/2014/main" xmlns="" id="{D9102193-BAD5-477F-A86E-15AAD93B47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7758" y="59636"/>
            <a:ext cx="1225826" cy="122582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2A07EA5F-6998-41CE-BEE6-2EB630EC352F}"/>
              </a:ext>
            </a:extLst>
          </p:cNvPr>
          <p:cNvSpPr txBox="1"/>
          <p:nvPr/>
        </p:nvSpPr>
        <p:spPr>
          <a:xfrm>
            <a:off x="2140016" y="1160905"/>
            <a:ext cx="7465531" cy="646331"/>
          </a:xfrm>
          <a:prstGeom prst="rect">
            <a:avLst/>
          </a:prstGeom>
          <a:noFill/>
        </p:spPr>
        <p:txBody>
          <a:bodyPr wrap="square" rtlCol="0">
            <a:spAutoFit/>
          </a:bodyPr>
          <a:lstStyle/>
          <a:p>
            <a:pPr algn="ctr"/>
            <a:r>
              <a:rPr lang="es-ES" sz="3600" b="1" dirty="0">
                <a:latin typeface="Times New Roman" panose="02020603050405020304" pitchFamily="18" charset="0"/>
                <a:cs typeface="Times New Roman" panose="02020603050405020304" pitchFamily="18" charset="0"/>
              </a:rPr>
              <a:t>PROBLEMA DE INVESTIGACIÓN</a:t>
            </a:r>
            <a:endParaRPr lang="es-EC" sz="3600" b="1"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xmlns="" id="{728F852B-0A81-4402-AA0F-3A503C7B05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636" y="77529"/>
            <a:ext cx="2935877" cy="860004"/>
          </a:xfrm>
          <a:prstGeom prst="rect">
            <a:avLst/>
          </a:prstGeom>
          <a:noFill/>
          <a:ln>
            <a:noFill/>
          </a:ln>
        </p:spPr>
      </p:pic>
      <p:sp>
        <p:nvSpPr>
          <p:cNvPr id="3" name="Rectángulo: esquinas redondeadas 2">
            <a:extLst>
              <a:ext uri="{FF2B5EF4-FFF2-40B4-BE49-F238E27FC236}">
                <a16:creationId xmlns:a16="http://schemas.microsoft.com/office/drawing/2014/main" xmlns="" id="{87321CC3-2819-40F6-915B-9CB561BDDF1D}"/>
              </a:ext>
            </a:extLst>
          </p:cNvPr>
          <p:cNvSpPr/>
          <p:nvPr/>
        </p:nvSpPr>
        <p:spPr>
          <a:xfrm>
            <a:off x="1231957" y="2283500"/>
            <a:ext cx="5406887" cy="1802295"/>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Como referencia, Suecia tiene una educación de calidad </a:t>
            </a:r>
            <a:r>
              <a:rPr lang="es-ES" sz="1600" dirty="0" smtClean="0">
                <a:solidFill>
                  <a:schemeClr val="tx1"/>
                </a:solidFill>
              </a:rPr>
              <a:t>(UNESCO, 2017)</a:t>
            </a:r>
            <a:r>
              <a:rPr lang="es-EC"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se consideró en comparación a la situación educativa de Ecuador  tiene falencias en la educación (</a:t>
            </a:r>
            <a:r>
              <a:rPr lang="es-EC" sz="2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Suasnavas</a:t>
            </a:r>
            <a:r>
              <a:rPr lang="es-EC"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s-EC"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J</a:t>
            </a:r>
            <a:r>
              <a:rPr lang="es-EC" sz="2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uares</a:t>
            </a:r>
            <a:r>
              <a:rPr lang="es-EC"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2020).</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Errores al plantear un problema de investigación – El blog de Víctor Yep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0933" y="3446820"/>
            <a:ext cx="3048000" cy="240982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2">
            <a:extLst>
              <a:ext uri="{FF2B5EF4-FFF2-40B4-BE49-F238E27FC236}">
                <a16:creationId xmlns:a16="http://schemas.microsoft.com/office/drawing/2014/main" xmlns="" id="{87321CC3-2819-40F6-915B-9CB561BDDF1D}"/>
              </a:ext>
            </a:extLst>
          </p:cNvPr>
          <p:cNvSpPr/>
          <p:nvPr/>
        </p:nvSpPr>
        <p:spPr>
          <a:xfrm>
            <a:off x="1231957" y="4562059"/>
            <a:ext cx="5406887" cy="1802295"/>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 necesario el análisis de dos currículos para identificar cuales son las acciones que se pueden mejorar en el currículo de educación inicial Ecuador, adicionando el aprendizaje al aire libre como uno de los puntos que se puede optar.</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30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A07EA5F-6998-41CE-BEE6-2EB630EC352F}"/>
              </a:ext>
            </a:extLst>
          </p:cNvPr>
          <p:cNvSpPr txBox="1"/>
          <p:nvPr/>
        </p:nvSpPr>
        <p:spPr>
          <a:xfrm>
            <a:off x="1081825" y="954843"/>
            <a:ext cx="8654602" cy="646331"/>
          </a:xfrm>
          <a:prstGeom prst="rect">
            <a:avLst/>
          </a:prstGeom>
          <a:noFill/>
        </p:spPr>
        <p:txBody>
          <a:bodyPr wrap="square" rtlCol="0">
            <a:spAutoFit/>
          </a:bodyPr>
          <a:lstStyle/>
          <a:p>
            <a:pPr algn="ctr"/>
            <a:r>
              <a:rPr lang="es-ES" sz="3600" b="1" dirty="0" smtClean="0">
                <a:latin typeface="Times New Roman" panose="02020603050405020304" pitchFamily="18" charset="0"/>
                <a:cs typeface="Times New Roman" panose="02020603050405020304" pitchFamily="18" charset="0"/>
              </a:rPr>
              <a:t>PROPÓSITO </a:t>
            </a:r>
            <a:r>
              <a:rPr lang="es-ES" sz="3600" b="1" dirty="0">
                <a:latin typeface="Times New Roman" panose="02020603050405020304" pitchFamily="18" charset="0"/>
                <a:cs typeface="Times New Roman" panose="02020603050405020304" pitchFamily="18" charset="0"/>
              </a:rPr>
              <a:t>DE </a:t>
            </a:r>
            <a:r>
              <a:rPr lang="es-ES" sz="3600" b="1" dirty="0" smtClean="0">
                <a:latin typeface="Times New Roman" panose="02020603050405020304" pitchFamily="18" charset="0"/>
                <a:cs typeface="Times New Roman" panose="02020603050405020304" pitchFamily="18" charset="0"/>
              </a:rPr>
              <a:t> LA INVESTIGACIÓN</a:t>
            </a:r>
            <a:endParaRPr lang="es-EC" sz="3600" b="1" dirty="0">
              <a:latin typeface="Times New Roman" panose="02020603050405020304" pitchFamily="18" charset="0"/>
              <a:cs typeface="Times New Roman" panose="02020603050405020304" pitchFamily="18" charset="0"/>
            </a:endParaRPr>
          </a:p>
        </p:txBody>
      </p:sp>
      <p:sp>
        <p:nvSpPr>
          <p:cNvPr id="2" name="Rectángulo redondeado 1"/>
          <p:cNvSpPr/>
          <p:nvPr/>
        </p:nvSpPr>
        <p:spPr>
          <a:xfrm>
            <a:off x="618186" y="2890659"/>
            <a:ext cx="6761409" cy="202198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propósito de este estudio comparativo es analizar las semejanzas y diferencias entre el currículo entre Suecia y Ecuador en educación inicial basados en una </a:t>
            </a:r>
            <a:r>
              <a:rPr lang="es-ES" dirty="0" smtClean="0">
                <a:solidFill>
                  <a:schemeClr val="tx1"/>
                </a:solidFill>
              </a:rPr>
              <a:t>propuesta.</a:t>
            </a:r>
            <a:endParaRPr lang="es-ES" dirty="0">
              <a:solidFill>
                <a:schemeClr val="tx1"/>
              </a:solidFill>
            </a:endParaRPr>
          </a:p>
        </p:txBody>
      </p:sp>
      <p:pic>
        <p:nvPicPr>
          <p:cNvPr id="2050" name="Picture 2" descr="HERRAMIENTAS BÁSICAS PARA LA INVESTIGACIÓN EDUCATIVA: DEFINICIÓN, PROPÓSITO  Y CARACTERÍSTICAS DE LA INVESTIGACIÓN EDUC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817" y="2378723"/>
            <a:ext cx="3363219" cy="310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21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7F3289-1934-FEA4-ADC3-10AE57B6AA8A}"/>
              </a:ext>
            </a:extLst>
          </p:cNvPr>
          <p:cNvSpPr>
            <a:spLocks noGrp="1"/>
          </p:cNvSpPr>
          <p:nvPr>
            <p:ph type="title"/>
          </p:nvPr>
        </p:nvSpPr>
        <p:spPr/>
        <p:txBody>
          <a:bodyPr/>
          <a:lstStyle/>
          <a:p>
            <a:r>
              <a:rPr lang="es-EC" dirty="0"/>
              <a:t>                  </a:t>
            </a:r>
            <a:r>
              <a:rPr lang="es-EC" dirty="0" smtClean="0"/>
              <a:t>              OBJETIVOS</a:t>
            </a:r>
            <a:endParaRPr lang="es-EC" dirty="0"/>
          </a:p>
        </p:txBody>
      </p:sp>
      <p:pic>
        <p:nvPicPr>
          <p:cNvPr id="4" name="Imagen 3">
            <a:extLst>
              <a:ext uri="{FF2B5EF4-FFF2-40B4-BE49-F238E27FC236}">
                <a16:creationId xmlns:a16="http://schemas.microsoft.com/office/drawing/2014/main" xmlns="" id="{70823116-BCD6-6028-B686-5747B42D9073}"/>
              </a:ext>
            </a:extLst>
          </p:cNvPr>
          <p:cNvPicPr>
            <a:picLocks noChangeAspect="1"/>
          </p:cNvPicPr>
          <p:nvPr/>
        </p:nvPicPr>
        <p:blipFill>
          <a:blip r:embed="rId2"/>
          <a:stretch>
            <a:fillRect/>
          </a:stretch>
        </p:blipFill>
        <p:spPr>
          <a:xfrm>
            <a:off x="141233" y="230188"/>
            <a:ext cx="2938527" cy="859611"/>
          </a:xfrm>
          <a:prstGeom prst="rect">
            <a:avLst/>
          </a:prstGeom>
        </p:spPr>
      </p:pic>
      <p:sp>
        <p:nvSpPr>
          <p:cNvPr id="8" name="Rectángulo: esquinas redondeadas 7">
            <a:extLst>
              <a:ext uri="{FF2B5EF4-FFF2-40B4-BE49-F238E27FC236}">
                <a16:creationId xmlns:a16="http://schemas.microsoft.com/office/drawing/2014/main" xmlns="" id="{BF257721-8C56-7D5F-3C1C-49726DA1148D}"/>
              </a:ext>
            </a:extLst>
          </p:cNvPr>
          <p:cNvSpPr/>
          <p:nvPr/>
        </p:nvSpPr>
        <p:spPr>
          <a:xfrm>
            <a:off x="9453093" y="3771128"/>
            <a:ext cx="2224216" cy="53751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a:t>Proponer</a:t>
            </a:r>
            <a:endParaRPr lang="es-EC" dirty="0"/>
          </a:p>
        </p:txBody>
      </p:sp>
      <p:sp>
        <p:nvSpPr>
          <p:cNvPr id="17" name="Rectángulo: esquinas redondeadas 16">
            <a:extLst>
              <a:ext uri="{FF2B5EF4-FFF2-40B4-BE49-F238E27FC236}">
                <a16:creationId xmlns:a16="http://schemas.microsoft.com/office/drawing/2014/main" xmlns="" id="{0F47132F-F421-860E-D61D-99B9FEEF89AF}"/>
              </a:ext>
            </a:extLst>
          </p:cNvPr>
          <p:cNvSpPr/>
          <p:nvPr/>
        </p:nvSpPr>
        <p:spPr>
          <a:xfrm>
            <a:off x="4770331" y="3771128"/>
            <a:ext cx="2224216" cy="5375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a:t>Identificar</a:t>
            </a:r>
            <a:endParaRPr lang="es-EC" dirty="0"/>
          </a:p>
        </p:txBody>
      </p:sp>
      <p:sp>
        <p:nvSpPr>
          <p:cNvPr id="20" name="Rectángulo: esquinas redondeadas 19">
            <a:extLst>
              <a:ext uri="{FF2B5EF4-FFF2-40B4-BE49-F238E27FC236}">
                <a16:creationId xmlns:a16="http://schemas.microsoft.com/office/drawing/2014/main" xmlns="" id="{79C6534D-B363-CB86-DCFA-9A7C526BD3D5}"/>
              </a:ext>
            </a:extLst>
          </p:cNvPr>
          <p:cNvSpPr/>
          <p:nvPr/>
        </p:nvSpPr>
        <p:spPr>
          <a:xfrm>
            <a:off x="467496" y="3775621"/>
            <a:ext cx="2286000" cy="5375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800" dirty="0" smtClean="0">
                <a:effectLst/>
                <a:latin typeface="Times New Roman" panose="02020603050405020304" pitchFamily="18" charset="0"/>
                <a:ea typeface="Times New Roman" panose="02020603050405020304" pitchFamily="18" charset="0"/>
              </a:rPr>
              <a:t>Determinar</a:t>
            </a:r>
            <a:endParaRPr lang="es-EC" dirty="0"/>
          </a:p>
        </p:txBody>
      </p:sp>
      <p:pic>
        <p:nvPicPr>
          <p:cNvPr id="27" name="Imagen 26">
            <a:extLst>
              <a:ext uri="{FF2B5EF4-FFF2-40B4-BE49-F238E27FC236}">
                <a16:creationId xmlns:a16="http://schemas.microsoft.com/office/drawing/2014/main" xmlns="" id="{BCA075F5-D5AC-883D-8AD3-CC6975087B5E}"/>
              </a:ext>
            </a:extLst>
          </p:cNvPr>
          <p:cNvPicPr>
            <a:picLocks noChangeAspect="1"/>
          </p:cNvPicPr>
          <p:nvPr/>
        </p:nvPicPr>
        <p:blipFill>
          <a:blip r:embed="rId3"/>
          <a:stretch>
            <a:fillRect/>
          </a:stretch>
        </p:blipFill>
        <p:spPr>
          <a:xfrm>
            <a:off x="219846" y="5031766"/>
            <a:ext cx="2533650" cy="1433512"/>
          </a:xfrm>
          <a:prstGeom prst="rect">
            <a:avLst/>
          </a:prstGeom>
        </p:spPr>
      </p:pic>
      <p:sp>
        <p:nvSpPr>
          <p:cNvPr id="16" name="Rectángulo: esquinas redondeadas 7">
            <a:extLst>
              <a:ext uri="{FF2B5EF4-FFF2-40B4-BE49-F238E27FC236}">
                <a16:creationId xmlns:a16="http://schemas.microsoft.com/office/drawing/2014/main" xmlns="" id="{BF257721-8C56-7D5F-3C1C-49726DA1148D}"/>
              </a:ext>
            </a:extLst>
          </p:cNvPr>
          <p:cNvSpPr/>
          <p:nvPr/>
        </p:nvSpPr>
        <p:spPr>
          <a:xfrm>
            <a:off x="1610496" y="1854903"/>
            <a:ext cx="8555460" cy="537519"/>
          </a:xfrm>
          <a:prstGeom prst="round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Analizar los currículos de educación inicial de Suecia y Ecuador.</a:t>
            </a:r>
            <a:endParaRPr lang="es-EC" dirty="0"/>
          </a:p>
        </p:txBody>
      </p:sp>
      <p:pic>
        <p:nvPicPr>
          <p:cNvPr id="3074" name="Picture 2" descr="Objetivos de la Investig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0751" y="4876984"/>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bjetivos de la Investiga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773" y="4876984"/>
            <a:ext cx="25527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83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81AA2-30AF-4640-8C7A-8BAFEEB11F03}"/>
              </a:ext>
            </a:extLst>
          </p:cNvPr>
          <p:cNvSpPr>
            <a:spLocks noGrp="1"/>
          </p:cNvSpPr>
          <p:nvPr>
            <p:ph type="title"/>
          </p:nvPr>
        </p:nvSpPr>
        <p:spPr>
          <a:xfrm>
            <a:off x="858982" y="365125"/>
            <a:ext cx="10515600" cy="1325563"/>
          </a:xfrm>
        </p:spPr>
        <p:txBody>
          <a:bodyPr>
            <a:normAutofit/>
          </a:bodyPr>
          <a:lstStyle/>
          <a:p>
            <a:r>
              <a:rPr lang="es-ES" u="none" strike="noStrike" dirty="0">
                <a:effectLst/>
                <a:latin typeface="+mn-lt"/>
                <a:cs typeface="Arial" panose="020B0604020202020204" pitchFamily="34" charset="0"/>
              </a:rPr>
              <a:t>Delimitación de la investigación </a:t>
            </a:r>
            <a:endParaRPr lang="en-US" dirty="0">
              <a:latin typeface="+mn-lt"/>
            </a:endParaRPr>
          </a:p>
        </p:txBody>
      </p:sp>
      <p:sp>
        <p:nvSpPr>
          <p:cNvPr id="3" name="Content Placeholder 2">
            <a:extLst>
              <a:ext uri="{FF2B5EF4-FFF2-40B4-BE49-F238E27FC236}">
                <a16:creationId xmlns:a16="http://schemas.microsoft.com/office/drawing/2014/main" xmlns="" id="{8E6ADE0A-F395-4400-9522-3B28506C7B3C}"/>
              </a:ext>
            </a:extLst>
          </p:cNvPr>
          <p:cNvSpPr>
            <a:spLocks noGrp="1"/>
          </p:cNvSpPr>
          <p:nvPr>
            <p:ph idx="1"/>
          </p:nvPr>
        </p:nvSpPr>
        <p:spPr>
          <a:xfrm>
            <a:off x="838200" y="1690688"/>
            <a:ext cx="10515600" cy="4351338"/>
          </a:xfrm>
        </p:spPr>
        <p:txBody>
          <a:bodyPr>
            <a:normAutofit/>
          </a:bodyPr>
          <a:lstStyle/>
          <a:p>
            <a:pPr marL="0" indent="0">
              <a:buNone/>
            </a:pPr>
            <a:endParaRPr lang="es-ES" sz="2000" dirty="0">
              <a:effectLst/>
              <a:ea typeface="Times New Roman" panose="02020603050405020304" pitchFamily="18" charset="0"/>
            </a:endParaRPr>
          </a:p>
          <a:p>
            <a:pPr marL="0" indent="0">
              <a:buNone/>
            </a:pPr>
            <a:r>
              <a:rPr lang="es-ES" sz="2000" b="1" u="none" strike="noStrike" dirty="0">
                <a:effectLst/>
                <a:latin typeface="Times New Roman" panose="02020603050405020304" pitchFamily="18" charset="0"/>
                <a:cs typeface="Times New Roman" panose="02020603050405020304" pitchFamily="18" charset="0"/>
              </a:rPr>
              <a:t>Delimitación Temporal</a:t>
            </a:r>
            <a:endParaRPr lang="en-US" sz="2000" b="1" u="none" strike="noStrike" dirty="0">
              <a:effectLst/>
              <a:latin typeface="Times New Roman" panose="02020603050405020304" pitchFamily="18" charset="0"/>
              <a:cs typeface="Times New Roman" panose="02020603050405020304" pitchFamily="18" charset="0"/>
            </a:endParaRPr>
          </a:p>
          <a:p>
            <a:pPr marL="0" indent="0">
              <a:buNone/>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El estudio comparativo se </a:t>
            </a:r>
            <a:r>
              <a:rPr lang="es-E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llevo </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a cabo en el periodo de 6 </a:t>
            </a:r>
            <a:r>
              <a:rPr lang="es-E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meses, </a:t>
            </a:r>
            <a:r>
              <a:rPr lang="es-ES" sz="2000" dirty="0" smtClean="0">
                <a:latin typeface="Times New Roman" panose="02020603050405020304" pitchFamily="18" charset="0"/>
                <a:ea typeface="Times New Roman" panose="02020603050405020304" pitchFamily="18" charset="0"/>
                <a:cs typeface="Times New Roman" panose="02020603050405020304" pitchFamily="18" charset="0"/>
              </a:rPr>
              <a:t> febrero – Agosto </a:t>
            </a:r>
            <a:r>
              <a:rPr lang="es-E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del 2022</a:t>
            </a:r>
            <a:endParaRPr lang="es-ES" sz="2000" dirty="0" smtClean="0">
              <a:latin typeface="Times New Roman" panose="02020603050405020304" pitchFamily="18" charset="0"/>
              <a:cs typeface="Times New Roman" panose="02020603050405020304" pitchFamily="18" charset="0"/>
            </a:endParaRPr>
          </a:p>
          <a:p>
            <a:pPr marL="0" indent="0">
              <a:buNone/>
            </a:pPr>
            <a:r>
              <a:rPr lang="es-ES" sz="2000" b="1" u="none" strike="noStrike" dirty="0" smtClean="0">
                <a:effectLst/>
                <a:latin typeface="Times New Roman" panose="02020603050405020304" pitchFamily="18" charset="0"/>
                <a:cs typeface="Times New Roman" panose="02020603050405020304" pitchFamily="18" charset="0"/>
              </a:rPr>
              <a:t>Delimitación Espacial</a:t>
            </a:r>
            <a:endParaRPr lang="en-US" sz="2000" b="1" u="none" strike="noStrike" dirty="0" smtClean="0">
              <a:effectLst/>
              <a:latin typeface="Times New Roman" panose="02020603050405020304" pitchFamily="18" charset="0"/>
              <a:cs typeface="Times New Roman" panose="02020603050405020304" pitchFamily="18" charset="0"/>
            </a:endParaRPr>
          </a:p>
          <a:p>
            <a:pPr marL="0" indent="0">
              <a:buNone/>
            </a:pPr>
            <a:r>
              <a:rPr lang="es-E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virtual </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en repositorios de Universidades, páginas web oficiales del </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M</a:t>
            </a:r>
            <a:r>
              <a:rPr lang="es-E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inisterio de Educación, </a:t>
            </a: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entrevista a docentes de manera online tanto en Ecuador y Suecia.</a:t>
            </a:r>
          </a:p>
          <a:p>
            <a:pPr marL="0" indent="0">
              <a:buNone/>
            </a:pPr>
            <a:endParaRPr lang="es-ES" sz="2000" dirty="0">
              <a:latin typeface="Times New Roman" panose="02020603050405020304" pitchFamily="18" charset="0"/>
              <a:cs typeface="Times New Roman" panose="02020603050405020304" pitchFamily="18" charset="0"/>
            </a:endParaRPr>
          </a:p>
          <a:p>
            <a:pPr marL="0" indent="0">
              <a:buNone/>
            </a:pPr>
            <a:r>
              <a:rPr lang="es-ES" sz="2000" b="1" u="none" strike="noStrike" dirty="0">
                <a:effectLst/>
                <a:latin typeface="Times New Roman" panose="02020603050405020304" pitchFamily="18" charset="0"/>
                <a:cs typeface="Times New Roman" panose="02020603050405020304" pitchFamily="18" charset="0"/>
              </a:rPr>
              <a:t>Delimitación del objeto de investigación</a:t>
            </a:r>
            <a:endParaRPr lang="en-US" sz="2000" b="1" u="none" strike="noStrike" dirty="0">
              <a:effectLst/>
              <a:latin typeface="Times New Roman" panose="02020603050405020304" pitchFamily="18" charset="0"/>
              <a:cs typeface="Times New Roman" panose="02020603050405020304" pitchFamily="18" charset="0"/>
            </a:endParaRPr>
          </a:p>
          <a:p>
            <a:pPr marL="0" indent="0">
              <a:buNone/>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Se considera como unidades de observación al currículo de educación inicial de Suecia 2018 y el currículo de educación inicial de Ecuador 2014</a:t>
            </a:r>
            <a:endParaRPr lang="en-US" sz="2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3CEC2020-C4F6-4DD2-BF7C-10A8575B1A81}"/>
              </a:ext>
            </a:extLst>
          </p:cNvPr>
          <p:cNvSpPr>
            <a:spLocks noGrp="1"/>
          </p:cNvSpPr>
          <p:nvPr>
            <p:ph type="sldNum" sz="quarter" idx="12"/>
          </p:nvPr>
        </p:nvSpPr>
        <p:spPr/>
        <p:txBody>
          <a:bodyPr/>
          <a:lstStyle/>
          <a:p>
            <a:fld id="{60BE4FC7-38BF-4DC3-B2BA-E51B528E4D18}" type="slidenum">
              <a:rPr lang="en-US" smtClean="0"/>
              <a:t>6</a:t>
            </a:fld>
            <a:endParaRPr lang="en-US"/>
          </a:p>
        </p:txBody>
      </p:sp>
    </p:spTree>
    <p:extLst>
      <p:ext uri="{BB962C8B-B14F-4D97-AF65-F5344CB8AC3E}">
        <p14:creationId xmlns:p14="http://schemas.microsoft.com/office/powerpoint/2010/main" val="3065774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pic>
        <p:nvPicPr>
          <p:cNvPr id="5" name="Picture 4" descr="Departamento Ciencias Humanas y Sociales (@Dchs_ESPE) / Twitter">
            <a:extLst>
              <a:ext uri="{FF2B5EF4-FFF2-40B4-BE49-F238E27FC236}">
                <a16:creationId xmlns:a16="http://schemas.microsoft.com/office/drawing/2014/main" xmlns="" id="{D9102193-BAD5-477F-A86E-15AAD93B47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7758" y="59636"/>
            <a:ext cx="1225826" cy="1225826"/>
          </a:xfrm>
          <a:prstGeom prst="rect">
            <a:avLst/>
          </a:prstGeom>
          <a:noFill/>
          <a:extLst>
            <a:ext uri="{909E8E84-426E-40DD-AFC4-6F175D3DCCD1}">
              <a14:hiddenFill xmlns:a14="http://schemas.microsoft.com/office/drawing/2010/main">
                <a:solidFill>
                  <a:srgbClr val="FFFFFF"/>
                </a:solidFill>
              </a14:hiddenFill>
            </a:ext>
          </a:extLst>
        </p:spPr>
      </p:pic>
      <p:sp>
        <p:nvSpPr>
          <p:cNvPr id="21" name="Flecha: hacia abajo 20">
            <a:extLst>
              <a:ext uri="{FF2B5EF4-FFF2-40B4-BE49-F238E27FC236}">
                <a16:creationId xmlns:a16="http://schemas.microsoft.com/office/drawing/2014/main" xmlns="" id="{145D56A5-BD6C-4347-B58B-569AAA26D467}"/>
              </a:ext>
            </a:extLst>
          </p:cNvPr>
          <p:cNvSpPr/>
          <p:nvPr/>
        </p:nvSpPr>
        <p:spPr>
          <a:xfrm>
            <a:off x="1529740" y="2583538"/>
            <a:ext cx="490331" cy="58107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tx1"/>
              </a:solidFill>
              <a:latin typeface="Times New Roman" panose="02020603050405020304" pitchFamily="18" charset="0"/>
              <a:cs typeface="Times New Roman" panose="02020603050405020304" pitchFamily="18" charset="0"/>
            </a:endParaRPr>
          </a:p>
        </p:txBody>
      </p:sp>
      <p:sp>
        <p:nvSpPr>
          <p:cNvPr id="23" name="Flecha: hacia abajo 22">
            <a:extLst>
              <a:ext uri="{FF2B5EF4-FFF2-40B4-BE49-F238E27FC236}">
                <a16:creationId xmlns:a16="http://schemas.microsoft.com/office/drawing/2014/main" xmlns="" id="{A286BA90-8B3D-41CB-9481-E3F034847565}"/>
              </a:ext>
            </a:extLst>
          </p:cNvPr>
          <p:cNvSpPr/>
          <p:nvPr/>
        </p:nvSpPr>
        <p:spPr>
          <a:xfrm>
            <a:off x="5758533" y="2404086"/>
            <a:ext cx="490331" cy="58107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latin typeface="Times New Roman" panose="02020603050405020304" pitchFamily="18" charset="0"/>
              <a:cs typeface="Times New Roman" panose="02020603050405020304" pitchFamily="18" charset="0"/>
            </a:endParaRPr>
          </a:p>
        </p:txBody>
      </p:sp>
      <p:pic>
        <p:nvPicPr>
          <p:cNvPr id="26" name="Imagen 25">
            <a:extLst>
              <a:ext uri="{FF2B5EF4-FFF2-40B4-BE49-F238E27FC236}">
                <a16:creationId xmlns:a16="http://schemas.microsoft.com/office/drawing/2014/main" xmlns="" id="{AE137620-523F-494C-A2E5-3D2B76D8EE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636" y="77529"/>
            <a:ext cx="2935877" cy="860004"/>
          </a:xfrm>
          <a:prstGeom prst="rect">
            <a:avLst/>
          </a:prstGeom>
          <a:noFill/>
          <a:ln>
            <a:noFill/>
          </a:ln>
        </p:spPr>
      </p:pic>
      <p:sp>
        <p:nvSpPr>
          <p:cNvPr id="2" name="Rectángulo: esquinas redondeadas 1">
            <a:extLst>
              <a:ext uri="{FF2B5EF4-FFF2-40B4-BE49-F238E27FC236}">
                <a16:creationId xmlns:a16="http://schemas.microsoft.com/office/drawing/2014/main" xmlns="" id="{DB62C0BA-F6B5-46A3-AE46-8631CFD89552}"/>
              </a:ext>
            </a:extLst>
          </p:cNvPr>
          <p:cNvSpPr/>
          <p:nvPr/>
        </p:nvSpPr>
        <p:spPr>
          <a:xfrm>
            <a:off x="732696" y="1691561"/>
            <a:ext cx="2574750" cy="54102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Currículo</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xmlns="" id="{89378C9D-D00A-47F7-AE28-7196ED4BF0C1}"/>
              </a:ext>
            </a:extLst>
          </p:cNvPr>
          <p:cNvSpPr/>
          <p:nvPr/>
        </p:nvSpPr>
        <p:spPr>
          <a:xfrm>
            <a:off x="347730" y="3164611"/>
            <a:ext cx="3332120" cy="35233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60000"/>
              </a:lnSpc>
            </a:pPr>
            <a:endParaRPr lang="en-US" sz="1400" dirty="0" smtClean="0">
              <a:solidFill>
                <a:schemeClr val="tx2"/>
              </a:solidFill>
              <a:latin typeface="Times New Roman" panose="02020603050405020304" pitchFamily="18" charset="0"/>
              <a:cs typeface="Times New Roman" panose="02020603050405020304" pitchFamily="18" charset="0"/>
            </a:endParaRPr>
          </a:p>
          <a:p>
            <a:pPr algn="just">
              <a:lnSpc>
                <a:spcPct val="160000"/>
              </a:lnSpc>
            </a:pPr>
            <a:r>
              <a:rPr lang="en-US" sz="1400" dirty="0" err="1" smtClean="0">
                <a:solidFill>
                  <a:schemeClr val="tx1"/>
                </a:solidFill>
                <a:latin typeface="Times New Roman" panose="02020603050405020304" pitchFamily="18" charset="0"/>
                <a:cs typeface="Times New Roman" panose="02020603050405020304" pitchFamily="18" charset="0"/>
              </a:rPr>
              <a:t>Es</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una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herramienta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o </a:t>
            </a:r>
            <a:r>
              <a:rPr lang="en-US" sz="1400" dirty="0" err="1" smtClean="0">
                <a:solidFill>
                  <a:schemeClr val="tx1"/>
                </a:solidFill>
                <a:latin typeface="Times New Roman" panose="02020603050405020304" pitchFamily="18" charset="0"/>
                <a:cs typeface="Times New Roman" panose="02020603050405020304" pitchFamily="18" charset="0"/>
              </a:rPr>
              <a:t>guía</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smtClean="0">
                <a:solidFill>
                  <a:schemeClr val="tx1"/>
                </a:solidFill>
                <a:latin typeface="Times New Roman" panose="02020603050405020304" pitchFamily="18" charset="0"/>
                <a:cs typeface="Times New Roman" panose="02020603050405020304" pitchFamily="18" charset="0"/>
              </a:rPr>
              <a:t>didáctica</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que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está</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constituida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por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diferentes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programas</a:t>
            </a:r>
            <a:r>
              <a:rPr lang="en-US" sz="1400" dirty="0">
                <a:solidFill>
                  <a:schemeClr val="tx1"/>
                </a:solidFill>
                <a:latin typeface="Times New Roman" panose="02020603050405020304" pitchFamily="18" charset="0"/>
                <a:cs typeface="Times New Roman" panose="02020603050405020304" pitchFamily="18" charset="0"/>
              </a:rPr>
              <a:t> y </a:t>
            </a:r>
            <a:r>
              <a:rPr lang="en-US" sz="1400" dirty="0" err="1">
                <a:solidFill>
                  <a:schemeClr val="tx1"/>
                </a:solidFill>
                <a:latin typeface="Times New Roman" panose="02020603050405020304" pitchFamily="18" charset="0"/>
                <a:cs typeface="Times New Roman" panose="02020603050405020304" pitchFamily="18" charset="0"/>
              </a:rPr>
              <a:t>herramientas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metodológicas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que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permiten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proporcionar</a:t>
            </a:r>
            <a:r>
              <a:rPr lang="en-US" sz="1400" dirty="0">
                <a:solidFill>
                  <a:schemeClr val="tx1"/>
                </a:solidFill>
                <a:latin typeface="Times New Roman" panose="02020603050405020304" pitchFamily="18" charset="0"/>
                <a:cs typeface="Times New Roman" panose="02020603050405020304" pitchFamily="18" charset="0"/>
              </a:rPr>
              <a:t> al </a:t>
            </a:r>
            <a:r>
              <a:rPr lang="en-US" sz="1400" dirty="0" err="1">
                <a:solidFill>
                  <a:schemeClr val="tx1"/>
                </a:solidFill>
                <a:latin typeface="Times New Roman" panose="02020603050405020304" pitchFamily="18" charset="0"/>
                <a:cs typeface="Times New Roman" panose="02020603050405020304" pitchFamily="18" charset="0"/>
              </a:rPr>
              <a:t>alumno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contenidos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integrales</a:t>
            </a:r>
            <a:r>
              <a:rPr lang="en-US" sz="1400" dirty="0">
                <a:solidFill>
                  <a:schemeClr val="tx1"/>
                </a:solidFill>
                <a:latin typeface="Times New Roman" panose="02020603050405020304" pitchFamily="18" charset="0"/>
                <a:cs typeface="Times New Roman" panose="02020603050405020304" pitchFamily="18" charset="0"/>
              </a:rPr>
              <a:t> con la </a:t>
            </a:r>
            <a:r>
              <a:rPr lang="en-US" sz="1400" dirty="0" err="1">
                <a:solidFill>
                  <a:schemeClr val="tx1"/>
                </a:solidFill>
                <a:latin typeface="Times New Roman" panose="02020603050405020304" pitchFamily="18" charset="0"/>
                <a:cs typeface="Times New Roman" panose="02020603050405020304" pitchFamily="18" charset="0"/>
              </a:rPr>
              <a:t>finalidad</a:t>
            </a:r>
            <a:r>
              <a:rPr lang="en-US" sz="1400" dirty="0">
                <a:solidFill>
                  <a:schemeClr val="tx1"/>
                </a:solidFill>
                <a:latin typeface="Times New Roman" panose="02020603050405020304" pitchFamily="18" charset="0"/>
                <a:cs typeface="Times New Roman" panose="02020603050405020304" pitchFamily="18" charset="0"/>
              </a:rPr>
              <a:t> de </a:t>
            </a:r>
            <a:r>
              <a:rPr lang="en-US" sz="1400" dirty="0" err="1">
                <a:solidFill>
                  <a:schemeClr val="tx1"/>
                </a:solidFill>
                <a:latin typeface="Times New Roman" panose="02020603050405020304" pitchFamily="18" charset="0"/>
                <a:cs typeface="Times New Roman" panose="02020603050405020304" pitchFamily="18" charset="0"/>
              </a:rPr>
              <a:t>alcanzar</a:t>
            </a:r>
            <a:r>
              <a:rPr lang="en-US" sz="1400" dirty="0">
                <a:solidFill>
                  <a:schemeClr val="tx1"/>
                </a:solidFill>
                <a:latin typeface="Times New Roman" panose="02020603050405020304" pitchFamily="18" charset="0"/>
                <a:cs typeface="Times New Roman" panose="02020603050405020304" pitchFamily="18" charset="0"/>
              </a:rPr>
              <a:t> los </a:t>
            </a:r>
            <a:r>
              <a:rPr lang="en-US" sz="1400" dirty="0" err="1">
                <a:solidFill>
                  <a:schemeClr val="tx1"/>
                </a:solidFill>
                <a:latin typeface="Times New Roman" panose="02020603050405020304" pitchFamily="18" charset="0"/>
                <a:cs typeface="Times New Roman" panose="02020603050405020304" pitchFamily="18" charset="0"/>
              </a:rPr>
              <a:t>objetivos</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propuestos</a:t>
            </a:r>
            <a:r>
              <a:rPr lang="en-US" sz="1400" dirty="0">
                <a:solidFill>
                  <a:schemeClr val="tx1"/>
                </a:solidFill>
                <a:latin typeface="Times New Roman" panose="02020603050405020304" pitchFamily="18" charset="0"/>
                <a:cs typeface="Times New Roman" panose="02020603050405020304" pitchFamily="18" charset="0"/>
              </a:rPr>
              <a:t> en el </a:t>
            </a:r>
            <a:r>
              <a:rPr lang="en-US" sz="1400" dirty="0" err="1">
                <a:solidFill>
                  <a:schemeClr val="tx1"/>
                </a:solidFill>
                <a:latin typeface="Times New Roman" panose="02020603050405020304" pitchFamily="18" charset="0"/>
                <a:cs typeface="Times New Roman" panose="02020603050405020304" pitchFamily="18" charset="0"/>
              </a:rPr>
              <a:t>proceso</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enseñanza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aprendizaje</a:t>
            </a:r>
            <a:r>
              <a:rPr lang="en-US" sz="1400" dirty="0" smtClean="0">
                <a:solidFill>
                  <a:schemeClr val="tx1"/>
                </a:solidFill>
                <a:latin typeface="Times New Roman" panose="02020603050405020304" pitchFamily="18" charset="0"/>
                <a:cs typeface="Times New Roman" panose="02020603050405020304" pitchFamily="18" charset="0"/>
              </a:rPr>
              <a:t>.</a:t>
            </a:r>
            <a:r>
              <a:rPr lang="es-ES" sz="1400" dirty="0">
                <a:solidFill>
                  <a:schemeClr val="tx1"/>
                </a:solidFill>
                <a:latin typeface="Times New Roman" panose="02020603050405020304" pitchFamily="18" charset="0"/>
                <a:cs typeface="Times New Roman" panose="02020603050405020304" pitchFamily="18" charset="0"/>
              </a:rPr>
              <a:t> (currículo 2014 y </a:t>
            </a:r>
            <a:r>
              <a:rPr lang="es-ES" sz="1400" dirty="0" err="1">
                <a:solidFill>
                  <a:schemeClr val="tx1"/>
                </a:solidFill>
                <a:latin typeface="Times New Roman" panose="02020603050405020304" pitchFamily="18" charset="0"/>
                <a:cs typeface="Times New Roman" panose="02020603050405020304" pitchFamily="18" charset="0"/>
              </a:rPr>
              <a:t>Läroplan</a:t>
            </a:r>
            <a:r>
              <a:rPr lang="es-ES" sz="1400" dirty="0">
                <a:solidFill>
                  <a:schemeClr val="tx1"/>
                </a:solidFill>
                <a:latin typeface="Times New Roman" panose="02020603050405020304" pitchFamily="18" charset="0"/>
                <a:cs typeface="Times New Roman" panose="02020603050405020304" pitchFamily="18" charset="0"/>
              </a:rPr>
              <a:t>, 2018).</a:t>
            </a:r>
            <a:endParaRPr lang="es-EC" sz="1400" dirty="0">
              <a:solidFill>
                <a:schemeClr val="tx1"/>
              </a:solidFill>
              <a:latin typeface="Times New Roman" panose="02020603050405020304" pitchFamily="18" charset="0"/>
              <a:cs typeface="Times New Roman" panose="02020603050405020304" pitchFamily="18" charset="0"/>
            </a:endParaRPr>
          </a:p>
          <a:p>
            <a:pPr>
              <a:lnSpc>
                <a:spcPct val="160000"/>
              </a:lnSpc>
            </a:pPr>
            <a:endParaRPr lang="en-US" sz="1400" dirty="0">
              <a:solidFill>
                <a:schemeClr val="tx2"/>
              </a:solidFill>
            </a:endParaRPr>
          </a:p>
        </p:txBody>
      </p:sp>
      <p:sp>
        <p:nvSpPr>
          <p:cNvPr id="4" name="Rectángulo: esquinas redondeadas 3">
            <a:extLst>
              <a:ext uri="{FF2B5EF4-FFF2-40B4-BE49-F238E27FC236}">
                <a16:creationId xmlns:a16="http://schemas.microsoft.com/office/drawing/2014/main" xmlns="" id="{AB1CE60F-16A8-4F76-B7E9-58A589BF34BC}"/>
              </a:ext>
            </a:extLst>
          </p:cNvPr>
          <p:cNvSpPr/>
          <p:nvPr/>
        </p:nvSpPr>
        <p:spPr>
          <a:xfrm>
            <a:off x="4659123" y="1711009"/>
            <a:ext cx="2809461" cy="5515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Importancia </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6" name="Rectángulo: esquinas redondeadas 5">
            <a:extLst>
              <a:ext uri="{FF2B5EF4-FFF2-40B4-BE49-F238E27FC236}">
                <a16:creationId xmlns:a16="http://schemas.microsoft.com/office/drawing/2014/main" xmlns="" id="{1853AB7A-45D7-4FBF-9FF1-4E7C1C4FB04E}"/>
              </a:ext>
            </a:extLst>
          </p:cNvPr>
          <p:cNvSpPr/>
          <p:nvPr/>
        </p:nvSpPr>
        <p:spPr>
          <a:xfrm>
            <a:off x="4473290" y="3164610"/>
            <a:ext cx="3096295" cy="34198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1600" dirty="0" smtClean="0">
                <a:latin typeface="Times New Roman" panose="02020603050405020304" pitchFamily="18" charset="0"/>
                <a:cs typeface="Times New Roman" panose="02020603050405020304" pitchFamily="18" charset="0"/>
              </a:rPr>
              <a:t>Es importante ya que es </a:t>
            </a:r>
            <a:r>
              <a:rPr lang="es-ES" sz="1600" dirty="0">
                <a:latin typeface="Times New Roman" panose="02020603050405020304" pitchFamily="18" charset="0"/>
                <a:cs typeface="Times New Roman" panose="02020603050405020304" pitchFamily="18" charset="0"/>
              </a:rPr>
              <a:t>considerado una guía para los docentes en el proceso de enseñanza aprendizaje, permitiendo tener una base más sólida y concisa acerca de los contenidos que se deben </a:t>
            </a:r>
            <a:r>
              <a:rPr lang="es-ES" sz="1600" dirty="0" smtClean="0">
                <a:latin typeface="Times New Roman" panose="02020603050405020304" pitchFamily="18" charset="0"/>
                <a:cs typeface="Times New Roman" panose="02020603050405020304" pitchFamily="18" charset="0"/>
              </a:rPr>
              <a:t>desarrollar </a:t>
            </a:r>
            <a:r>
              <a:rPr lang="es-ES" sz="1600" dirty="0" smtClean="0">
                <a:solidFill>
                  <a:schemeClr val="tx1"/>
                </a:solidFill>
                <a:latin typeface="Times New Roman" panose="02020603050405020304" pitchFamily="18" charset="0"/>
                <a:cs typeface="Times New Roman" panose="02020603050405020304" pitchFamily="18" charset="0"/>
              </a:rPr>
              <a:t>(currículo 2014 y </a:t>
            </a:r>
            <a:r>
              <a:rPr lang="es-ES" sz="1600" dirty="0" err="1" smtClean="0">
                <a:solidFill>
                  <a:schemeClr val="tx1"/>
                </a:solidFill>
                <a:latin typeface="Times New Roman" panose="02020603050405020304" pitchFamily="18" charset="0"/>
                <a:cs typeface="Times New Roman" panose="02020603050405020304" pitchFamily="18" charset="0"/>
              </a:rPr>
              <a:t>Läroplan</a:t>
            </a:r>
            <a:r>
              <a:rPr lang="es-ES" sz="1600" dirty="0">
                <a:solidFill>
                  <a:schemeClr val="tx1"/>
                </a:solidFill>
                <a:latin typeface="Times New Roman" panose="02020603050405020304" pitchFamily="18" charset="0"/>
                <a:cs typeface="Times New Roman" panose="02020603050405020304" pitchFamily="18" charset="0"/>
              </a:rPr>
              <a:t>, 2018</a:t>
            </a:r>
            <a:r>
              <a:rPr lang="es-ES" sz="1600" dirty="0" smtClean="0">
                <a:solidFill>
                  <a:schemeClr val="tx1"/>
                </a:solidFill>
                <a:latin typeface="Times New Roman" panose="02020603050405020304" pitchFamily="18" charset="0"/>
                <a:cs typeface="Times New Roman" panose="02020603050405020304" pitchFamily="18" charset="0"/>
              </a:rPr>
              <a:t>).</a:t>
            </a:r>
            <a:endParaRPr lang="es-EC" sz="1600" dirty="0">
              <a:solidFill>
                <a:schemeClr val="tx1"/>
              </a:solidFill>
              <a:latin typeface="Times New Roman" panose="02020603050405020304" pitchFamily="18" charset="0"/>
              <a:cs typeface="Times New Roman" panose="02020603050405020304" pitchFamily="18" charset="0"/>
            </a:endParaRPr>
          </a:p>
        </p:txBody>
      </p:sp>
      <p:pic>
        <p:nvPicPr>
          <p:cNvPr id="13" name="Picture 10">
            <a:extLst>
              <a:ext uri="{FF2B5EF4-FFF2-40B4-BE49-F238E27FC236}">
                <a16:creationId xmlns="" xmlns:a16="http://schemas.microsoft.com/office/drawing/2014/main" id="{E49A8337-1AE2-4031-8FD5-A9FDECFD1E66}"/>
              </a:ext>
            </a:extLst>
          </p:cNvPr>
          <p:cNvPicPr>
            <a:picLocks noChangeAspect="1"/>
          </p:cNvPicPr>
          <p:nvPr/>
        </p:nvPicPr>
        <p:blipFill>
          <a:blip r:embed="rId5"/>
          <a:stretch>
            <a:fillRect/>
          </a:stretch>
        </p:blipFill>
        <p:spPr>
          <a:xfrm>
            <a:off x="8103664" y="610719"/>
            <a:ext cx="2070015" cy="2934884"/>
          </a:xfrm>
          <a:prstGeom prst="rect">
            <a:avLst/>
          </a:prstGeom>
        </p:spPr>
      </p:pic>
      <p:pic>
        <p:nvPicPr>
          <p:cNvPr id="15" name="Picture 8">
            <a:extLst>
              <a:ext uri="{FF2B5EF4-FFF2-40B4-BE49-F238E27FC236}">
                <a16:creationId xmlns="" xmlns:a16="http://schemas.microsoft.com/office/drawing/2014/main" id="{C2E0314C-E492-427D-9DAF-A087DAEB69C0}"/>
              </a:ext>
            </a:extLst>
          </p:cNvPr>
          <p:cNvPicPr>
            <a:picLocks noChangeAspect="1"/>
          </p:cNvPicPr>
          <p:nvPr/>
        </p:nvPicPr>
        <p:blipFill>
          <a:blip r:embed="rId6"/>
          <a:stretch>
            <a:fillRect/>
          </a:stretch>
        </p:blipFill>
        <p:spPr>
          <a:xfrm>
            <a:off x="9575042" y="3753092"/>
            <a:ext cx="2418860" cy="2934884"/>
          </a:xfrm>
          <a:prstGeom prst="rect">
            <a:avLst/>
          </a:prstGeom>
        </p:spPr>
      </p:pic>
    </p:spTree>
    <p:extLst>
      <p:ext uri="{BB962C8B-B14F-4D97-AF65-F5344CB8AC3E}">
        <p14:creationId xmlns:p14="http://schemas.microsoft.com/office/powerpoint/2010/main" val="4072628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EVOLUCIÓN DE LOS CURRÍCULOS DE ECUADOR</a:t>
            </a:r>
            <a:endParaRPr lang="es-ES" sz="4000" dirty="0"/>
          </a:p>
        </p:txBody>
      </p:sp>
      <p:sp>
        <p:nvSpPr>
          <p:cNvPr id="3" name="Marcador de contenido 2"/>
          <p:cNvSpPr>
            <a:spLocks noGrp="1"/>
          </p:cNvSpPr>
          <p:nvPr>
            <p:ph idx="1"/>
          </p:nvPr>
        </p:nvSpPr>
        <p:spPr/>
        <p:txBody>
          <a:bodyPr/>
          <a:lstStyle/>
          <a:p>
            <a:endParaRPr lang="es-ES"/>
          </a:p>
        </p:txBody>
      </p:sp>
      <p:graphicFrame>
        <p:nvGraphicFramePr>
          <p:cNvPr id="4" name="Marcador de contenido 3"/>
          <p:cNvGraphicFramePr>
            <a:graphicFrameLocks/>
          </p:cNvGraphicFramePr>
          <p:nvPr>
            <p:extLst>
              <p:ext uri="{D42A27DB-BD31-4B8C-83A1-F6EECF244321}">
                <p14:modId xmlns:p14="http://schemas.microsoft.com/office/powerpoint/2010/main" val="301910219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023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EVOLUCIÓN DE LOS CURRÍCULOS DE SUECIA</a:t>
            </a:r>
            <a:endParaRPr lang="es-ES" sz="4000" dirty="0"/>
          </a:p>
        </p:txBody>
      </p:sp>
      <p:sp>
        <p:nvSpPr>
          <p:cNvPr id="3" name="Marcador de contenido 2"/>
          <p:cNvSpPr>
            <a:spLocks noGrp="1"/>
          </p:cNvSpPr>
          <p:nvPr>
            <p:ph idx="1"/>
          </p:nvPr>
        </p:nvSpPr>
        <p:spPr/>
        <p:txBody>
          <a:bodyPr/>
          <a:lstStyle/>
          <a:p>
            <a:pPr marL="0" lvl="0" indent="0">
              <a:buNone/>
            </a:pPr>
            <a:endParaRPr lang="es-ES" dirty="0"/>
          </a:p>
        </p:txBody>
      </p:sp>
      <p:graphicFrame>
        <p:nvGraphicFramePr>
          <p:cNvPr id="7" name="Marcador de contenido 3"/>
          <p:cNvGraphicFramePr>
            <a:graphicFrameLocks/>
          </p:cNvGraphicFramePr>
          <p:nvPr>
            <p:extLst>
              <p:ext uri="{D42A27DB-BD31-4B8C-83A1-F6EECF244321}">
                <p14:modId xmlns:p14="http://schemas.microsoft.com/office/powerpoint/2010/main" val="236486054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2132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3382</TotalTime>
  <Words>1313</Words>
  <Application>Microsoft Office PowerPoint</Application>
  <PresentationFormat>Panorámica</PresentationFormat>
  <Paragraphs>147</Paragraphs>
  <Slides>20</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Times New Roman</vt:lpstr>
      <vt:lpstr>Tema de Office</vt:lpstr>
      <vt:lpstr>Presentación de PowerPoint</vt:lpstr>
      <vt:lpstr>Agenda</vt:lpstr>
      <vt:lpstr>Presentación de PowerPoint</vt:lpstr>
      <vt:lpstr>Presentación de PowerPoint</vt:lpstr>
      <vt:lpstr>                                OBJETIVOS</vt:lpstr>
      <vt:lpstr>Delimitación de la investigación </vt:lpstr>
      <vt:lpstr>Presentación de PowerPoint</vt:lpstr>
      <vt:lpstr>EVOLUCIÓN DE LOS CURRÍCULOS DE ECUADOR</vt:lpstr>
      <vt:lpstr>EVOLUCIÓN DE LOS CURRÍCULOS DE SUECIA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CUMBAJIN PILA KERLY VIVIANA</dc:creator>
  <cp:lastModifiedBy>Cuenta Microsoft</cp:lastModifiedBy>
  <cp:revision>119</cp:revision>
  <dcterms:created xsi:type="dcterms:W3CDTF">2021-11-24T20:52:56Z</dcterms:created>
  <dcterms:modified xsi:type="dcterms:W3CDTF">2022-09-18T19:56:10Z</dcterms:modified>
</cp:coreProperties>
</file>