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1"/>
  </p:notesMasterIdLst>
  <p:sldIdLst>
    <p:sldId id="257" r:id="rId2"/>
    <p:sldId id="1232" r:id="rId3"/>
    <p:sldId id="1249" r:id="rId4"/>
    <p:sldId id="1254" r:id="rId5"/>
    <p:sldId id="276" r:id="rId6"/>
    <p:sldId id="1241" r:id="rId7"/>
    <p:sldId id="259" r:id="rId8"/>
    <p:sldId id="1236" r:id="rId9"/>
    <p:sldId id="1237" r:id="rId10"/>
    <p:sldId id="1239" r:id="rId11"/>
    <p:sldId id="1242" r:id="rId12"/>
    <p:sldId id="1243" r:id="rId13"/>
    <p:sldId id="1250" r:id="rId14"/>
    <p:sldId id="1240" r:id="rId15"/>
    <p:sldId id="1260" r:id="rId16"/>
    <p:sldId id="1245" r:id="rId17"/>
    <p:sldId id="265" r:id="rId18"/>
    <p:sldId id="1247" r:id="rId19"/>
    <p:sldId id="266" r:id="rId20"/>
    <p:sldId id="267" r:id="rId21"/>
    <p:sldId id="1248" r:id="rId22"/>
    <p:sldId id="1255" r:id="rId23"/>
    <p:sldId id="1256" r:id="rId24"/>
    <p:sldId id="1257" r:id="rId25"/>
    <p:sldId id="1258" r:id="rId26"/>
    <p:sldId id="1259" r:id="rId27"/>
    <p:sldId id="273" r:id="rId28"/>
    <p:sldId id="275" r:id="rId29"/>
    <p:sldId id="1251" r:id="rId3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40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guel Lopez" initials="ML" lastIdx="1" clrIdx="0">
    <p:extLst>
      <p:ext uri="{19B8F6BF-5375-455C-9EA6-DF929625EA0E}">
        <p15:presenceInfo xmlns:p15="http://schemas.microsoft.com/office/powerpoint/2012/main" userId="Miguel Lop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200"/>
    <a:srgbClr val="000000"/>
    <a:srgbClr val="DCDDDE"/>
    <a:srgbClr val="231F20"/>
    <a:srgbClr val="002060"/>
    <a:srgbClr val="006338"/>
    <a:srgbClr val="DA25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1660" autoAdjust="0"/>
    <p:restoredTop sz="92135" autoAdjust="0"/>
  </p:normalViewPr>
  <p:slideViewPr>
    <p:cSldViewPr snapToGrid="0">
      <p:cViewPr>
        <p:scale>
          <a:sx n="75" d="100"/>
          <a:sy n="75" d="100"/>
        </p:scale>
        <p:origin x="1550" y="154"/>
      </p:cViewPr>
      <p:guideLst>
        <p:guide orient="horz" pos="2296"/>
        <p:guide pos="404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AEC30-C1C8-4A94-8B67-D0C346F05751}" type="doc">
      <dgm:prSet loTypeId="urn:microsoft.com/office/officeart/2008/layout/VerticalCurvedList" loCatId="list" qsTypeId="urn:microsoft.com/office/officeart/2005/8/quickstyle/simple2" qsCatId="simple" csTypeId="urn:microsoft.com/office/officeart/2005/8/colors/accent0_1" csCatId="mainScheme" phldr="1"/>
      <dgm:spPr/>
      <dgm:t>
        <a:bodyPr/>
        <a:lstStyle/>
        <a:p>
          <a:endParaRPr lang="es-MX"/>
        </a:p>
      </dgm:t>
    </dgm:pt>
    <dgm:pt modelId="{600E2571-9CC4-4E03-9B5F-76BC7FA283CE}">
      <dgm:prSet phldrT="[Texto]" custT="1"/>
      <dgm:spPr>
        <a:ln w="12700">
          <a:solidFill>
            <a:srgbClr val="231F20"/>
          </a:solidFill>
        </a:ln>
        <a:effectLst>
          <a:outerShdw blurRad="50800" dist="38100" dir="5400000" algn="t" rotWithShape="0">
            <a:prstClr val="black">
              <a:alpha val="40000"/>
            </a:prstClr>
          </a:outerShdw>
        </a:effectLst>
      </dgm:spPr>
      <dgm:t>
        <a:bodyPr/>
        <a:lstStyle/>
        <a:p>
          <a:r>
            <a:rPr lang="es-MX" sz="1600" dirty="0">
              <a:latin typeface="Arial" panose="020B0604020202020204" pitchFamily="34" charset="0"/>
              <a:cs typeface="Arial" panose="020B0604020202020204" pitchFamily="34" charset="0"/>
            </a:rPr>
            <a:t>Investigar las características de los hoteles de 4 estrellas y su relación con el uso de las redes sociales.</a:t>
          </a:r>
        </a:p>
      </dgm:t>
    </dgm:pt>
    <dgm:pt modelId="{FC4A9176-6716-4B5D-8872-BF9CF93059EA}" type="parTrans" cxnId="{B67E381E-3440-44F3-A699-C502FC862128}">
      <dgm:prSet/>
      <dgm:spPr/>
      <dgm:t>
        <a:bodyPr/>
        <a:lstStyle/>
        <a:p>
          <a:endParaRPr lang="es-MX" sz="1600">
            <a:latin typeface="Arial" panose="020B0604020202020204" pitchFamily="34" charset="0"/>
            <a:cs typeface="Arial" panose="020B0604020202020204" pitchFamily="34" charset="0"/>
          </a:endParaRPr>
        </a:p>
      </dgm:t>
    </dgm:pt>
    <dgm:pt modelId="{34B6DBC2-261C-47F9-8FB3-100CB3899F80}" type="sibTrans" cxnId="{B67E381E-3440-44F3-A699-C502FC862128}">
      <dgm:prSet/>
      <dgm:spPr/>
      <dgm:t>
        <a:bodyPr/>
        <a:lstStyle/>
        <a:p>
          <a:endParaRPr lang="es-MX" sz="1600">
            <a:latin typeface="Arial" panose="020B0604020202020204" pitchFamily="34" charset="0"/>
            <a:cs typeface="Arial" panose="020B0604020202020204" pitchFamily="34" charset="0"/>
          </a:endParaRPr>
        </a:p>
      </dgm:t>
    </dgm:pt>
    <dgm:pt modelId="{C2C56E08-EBDE-4BA2-A9B5-2382D972B1C2}">
      <dgm:prSet phldrT="[Texto]" custT="1"/>
      <dgm:spPr>
        <a:ln w="12700">
          <a:solidFill>
            <a:srgbClr val="231F20"/>
          </a:solidFill>
        </a:ln>
        <a:effectLst>
          <a:outerShdw blurRad="50800" dist="38100" dir="5400000" algn="t" rotWithShape="0">
            <a:prstClr val="black">
              <a:alpha val="40000"/>
            </a:prstClr>
          </a:outerShdw>
        </a:effectLst>
      </dgm:spPr>
      <dgm:t>
        <a:bodyPr/>
        <a:lstStyle/>
        <a:p>
          <a:r>
            <a:rPr lang="es-MX" sz="1600" dirty="0">
              <a:latin typeface="Arial" panose="020B0604020202020204" pitchFamily="34" charset="0"/>
              <a:cs typeface="Arial" panose="020B0604020202020204" pitchFamily="34" charset="0"/>
            </a:rPr>
            <a:t>Diagnosticar el uso de las redes sociales en la comercialización de servicios de los hoteles de 4 estrellas del CHQ.</a:t>
          </a:r>
        </a:p>
      </dgm:t>
    </dgm:pt>
    <dgm:pt modelId="{7ED287D1-BC81-45CE-BDBA-DEB50863612B}" type="parTrans" cxnId="{361093BD-6A52-42A6-9691-132741110D67}">
      <dgm:prSet/>
      <dgm:spPr/>
      <dgm:t>
        <a:bodyPr/>
        <a:lstStyle/>
        <a:p>
          <a:endParaRPr lang="es-MX" sz="1600">
            <a:latin typeface="Arial" panose="020B0604020202020204" pitchFamily="34" charset="0"/>
            <a:cs typeface="Arial" panose="020B0604020202020204" pitchFamily="34" charset="0"/>
          </a:endParaRPr>
        </a:p>
      </dgm:t>
    </dgm:pt>
    <dgm:pt modelId="{9DF9B145-66A3-46F1-87F1-06EA6AA0F95C}" type="sibTrans" cxnId="{361093BD-6A52-42A6-9691-132741110D67}">
      <dgm:prSet/>
      <dgm:spPr/>
      <dgm:t>
        <a:bodyPr/>
        <a:lstStyle/>
        <a:p>
          <a:endParaRPr lang="es-MX" sz="1600">
            <a:latin typeface="Arial" panose="020B0604020202020204" pitchFamily="34" charset="0"/>
            <a:cs typeface="Arial" panose="020B0604020202020204" pitchFamily="34" charset="0"/>
          </a:endParaRPr>
        </a:p>
      </dgm:t>
    </dgm:pt>
    <dgm:pt modelId="{367FBB93-8C6F-4365-96CC-2A6E1A1A4856}">
      <dgm:prSet phldrT="[Texto]" custT="1"/>
      <dgm:spPr>
        <a:ln w="12700">
          <a:solidFill>
            <a:srgbClr val="231F20"/>
          </a:solidFill>
        </a:ln>
        <a:effectLst>
          <a:outerShdw blurRad="50800" dist="38100" dir="5400000" algn="t" rotWithShape="0">
            <a:prstClr val="black">
              <a:alpha val="40000"/>
            </a:prstClr>
          </a:outerShdw>
        </a:effectLst>
      </dgm:spPr>
      <dgm:t>
        <a:bodyPr/>
        <a:lstStyle/>
        <a:p>
          <a:r>
            <a:rPr lang="es-MX" sz="1600" dirty="0">
              <a:latin typeface="Arial" panose="020B0604020202020204" pitchFamily="34" charset="0"/>
              <a:cs typeface="Arial" panose="020B0604020202020204" pitchFamily="34" charset="0"/>
            </a:rPr>
            <a:t>Caracterizar las redes sociales empleadas por los clientes de los hoteles de 4 estrellas del CHQ en la búsqueda de información turística.</a:t>
          </a:r>
        </a:p>
      </dgm:t>
    </dgm:pt>
    <dgm:pt modelId="{6BA18904-F869-49BF-B587-F69829FC83A2}" type="parTrans" cxnId="{1AD71E5D-BB11-4CFA-89C5-DF8B3E56B260}">
      <dgm:prSet/>
      <dgm:spPr/>
      <dgm:t>
        <a:bodyPr/>
        <a:lstStyle/>
        <a:p>
          <a:endParaRPr lang="es-MX" sz="1600">
            <a:latin typeface="Arial" panose="020B0604020202020204" pitchFamily="34" charset="0"/>
            <a:cs typeface="Arial" panose="020B0604020202020204" pitchFamily="34" charset="0"/>
          </a:endParaRPr>
        </a:p>
      </dgm:t>
    </dgm:pt>
    <dgm:pt modelId="{CF0E61FD-F7D3-4045-A779-7F7FB6036BEB}" type="sibTrans" cxnId="{1AD71E5D-BB11-4CFA-89C5-DF8B3E56B260}">
      <dgm:prSet/>
      <dgm:spPr/>
      <dgm:t>
        <a:bodyPr/>
        <a:lstStyle/>
        <a:p>
          <a:endParaRPr lang="es-MX" sz="1600">
            <a:latin typeface="Arial" panose="020B0604020202020204" pitchFamily="34" charset="0"/>
            <a:cs typeface="Arial" panose="020B0604020202020204" pitchFamily="34" charset="0"/>
          </a:endParaRPr>
        </a:p>
      </dgm:t>
    </dgm:pt>
    <dgm:pt modelId="{5E031B8C-19FF-4B35-B573-5FDD6EBECE0F}">
      <dgm:prSet custT="1"/>
      <dgm:spPr>
        <a:ln w="12700">
          <a:solidFill>
            <a:srgbClr val="231F20"/>
          </a:solidFill>
        </a:ln>
        <a:effectLst>
          <a:outerShdw blurRad="50800" dist="38100" dir="5400000" algn="t" rotWithShape="0">
            <a:prstClr val="black">
              <a:alpha val="40000"/>
            </a:prstClr>
          </a:outerShdw>
        </a:effectLst>
      </dgm:spPr>
      <dgm:t>
        <a:bodyPr/>
        <a:lstStyle/>
        <a:p>
          <a:r>
            <a:rPr lang="es-MX" sz="1600" dirty="0">
              <a:latin typeface="Arial" panose="020B0604020202020204" pitchFamily="34" charset="0"/>
              <a:cs typeface="Arial" panose="020B0604020202020204" pitchFamily="34" charset="0"/>
            </a:rPr>
            <a:t>Diseñar estrategias en redes sociales para mejorar la comercialización de servicios de los hoteles de 4 estrellas del CHQ.</a:t>
          </a:r>
        </a:p>
      </dgm:t>
    </dgm:pt>
    <dgm:pt modelId="{5427C04B-5790-4FC5-9103-5EFE4D8FFFEF}" type="parTrans" cxnId="{59DE8FFE-4CDC-42EE-B307-71DE8F7A4C50}">
      <dgm:prSet/>
      <dgm:spPr/>
      <dgm:t>
        <a:bodyPr/>
        <a:lstStyle/>
        <a:p>
          <a:endParaRPr lang="es-MX" sz="1600">
            <a:latin typeface="Arial" panose="020B0604020202020204" pitchFamily="34" charset="0"/>
            <a:cs typeface="Arial" panose="020B0604020202020204" pitchFamily="34" charset="0"/>
          </a:endParaRPr>
        </a:p>
      </dgm:t>
    </dgm:pt>
    <dgm:pt modelId="{24112985-FC0C-4DF5-B032-B870D286144E}" type="sibTrans" cxnId="{59DE8FFE-4CDC-42EE-B307-71DE8F7A4C50}">
      <dgm:prSet/>
      <dgm:spPr/>
      <dgm:t>
        <a:bodyPr/>
        <a:lstStyle/>
        <a:p>
          <a:endParaRPr lang="es-MX" sz="1600">
            <a:latin typeface="Arial" panose="020B0604020202020204" pitchFamily="34" charset="0"/>
            <a:cs typeface="Arial" panose="020B0604020202020204" pitchFamily="34" charset="0"/>
          </a:endParaRPr>
        </a:p>
      </dgm:t>
    </dgm:pt>
    <dgm:pt modelId="{BBE36B45-AF30-43AB-A90F-CB6E46B83E3B}" type="pres">
      <dgm:prSet presAssocID="{E86AEC30-C1C8-4A94-8B67-D0C346F05751}" presName="Name0" presStyleCnt="0">
        <dgm:presLayoutVars>
          <dgm:chMax val="7"/>
          <dgm:chPref val="7"/>
          <dgm:dir/>
        </dgm:presLayoutVars>
      </dgm:prSet>
      <dgm:spPr/>
    </dgm:pt>
    <dgm:pt modelId="{19F1E984-CDDE-4987-8E8A-716C6C159B82}" type="pres">
      <dgm:prSet presAssocID="{E86AEC30-C1C8-4A94-8B67-D0C346F05751}" presName="Name1" presStyleCnt="0"/>
      <dgm:spPr/>
    </dgm:pt>
    <dgm:pt modelId="{0F7EBBED-44D6-4F4F-A3B1-DB555AA9EA64}" type="pres">
      <dgm:prSet presAssocID="{E86AEC30-C1C8-4A94-8B67-D0C346F05751}" presName="cycle" presStyleCnt="0"/>
      <dgm:spPr/>
    </dgm:pt>
    <dgm:pt modelId="{4A5E3129-36F8-463E-AFEF-601D26D5A40C}" type="pres">
      <dgm:prSet presAssocID="{E86AEC30-C1C8-4A94-8B67-D0C346F05751}" presName="srcNode" presStyleLbl="node1" presStyleIdx="0" presStyleCnt="4"/>
      <dgm:spPr/>
    </dgm:pt>
    <dgm:pt modelId="{3C066E26-0618-435B-AA3F-F389B4BE59CE}" type="pres">
      <dgm:prSet presAssocID="{E86AEC30-C1C8-4A94-8B67-D0C346F05751}" presName="conn" presStyleLbl="parChTrans1D2" presStyleIdx="0" presStyleCnt="1"/>
      <dgm:spPr/>
    </dgm:pt>
    <dgm:pt modelId="{AD0B787B-B503-4623-8A5A-ECF68FE6B873}" type="pres">
      <dgm:prSet presAssocID="{E86AEC30-C1C8-4A94-8B67-D0C346F05751}" presName="extraNode" presStyleLbl="node1" presStyleIdx="0" presStyleCnt="4"/>
      <dgm:spPr/>
    </dgm:pt>
    <dgm:pt modelId="{BC736423-4D73-47E1-B32E-3E15997305FE}" type="pres">
      <dgm:prSet presAssocID="{E86AEC30-C1C8-4A94-8B67-D0C346F05751}" presName="dstNode" presStyleLbl="node1" presStyleIdx="0" presStyleCnt="4"/>
      <dgm:spPr/>
    </dgm:pt>
    <dgm:pt modelId="{AA6ACA6D-B6F0-46E3-9B49-AA5EA3E14372}" type="pres">
      <dgm:prSet presAssocID="{600E2571-9CC4-4E03-9B5F-76BC7FA283CE}" presName="text_1" presStyleLbl="node1" presStyleIdx="0" presStyleCnt="4">
        <dgm:presLayoutVars>
          <dgm:bulletEnabled val="1"/>
        </dgm:presLayoutVars>
      </dgm:prSet>
      <dgm:spPr/>
    </dgm:pt>
    <dgm:pt modelId="{C3DA81AD-3D53-4DF2-8117-D6F8EAE727F7}" type="pres">
      <dgm:prSet presAssocID="{600E2571-9CC4-4E03-9B5F-76BC7FA283CE}" presName="accent_1" presStyleCnt="0"/>
      <dgm:spPr/>
    </dgm:pt>
    <dgm:pt modelId="{18E1CF2C-6C89-43F6-847D-8EE0389FB7C8}" type="pres">
      <dgm:prSet presAssocID="{600E2571-9CC4-4E03-9B5F-76BC7FA283CE}" presName="accentRepeatNode" presStyleLbl="solidFgAcc1" presStyleIdx="0" presStyleCnt="4"/>
      <dgm:spPr>
        <a:solidFill>
          <a:srgbClr val="DA251D"/>
        </a:solidFill>
        <a:ln w="12700">
          <a:noFill/>
        </a:ln>
        <a:effectLst>
          <a:outerShdw blurRad="50800" dist="38100" dir="5400000" algn="t" rotWithShape="0">
            <a:prstClr val="black">
              <a:alpha val="40000"/>
            </a:prstClr>
          </a:outerShdw>
        </a:effectLst>
      </dgm:spPr>
    </dgm:pt>
    <dgm:pt modelId="{99960107-90A4-45D1-A7AF-D4164849A3A5}" type="pres">
      <dgm:prSet presAssocID="{C2C56E08-EBDE-4BA2-A9B5-2382D972B1C2}" presName="text_2" presStyleLbl="node1" presStyleIdx="1" presStyleCnt="4">
        <dgm:presLayoutVars>
          <dgm:bulletEnabled val="1"/>
        </dgm:presLayoutVars>
      </dgm:prSet>
      <dgm:spPr/>
    </dgm:pt>
    <dgm:pt modelId="{559B1059-226F-4283-9179-1FC89B6679E9}" type="pres">
      <dgm:prSet presAssocID="{C2C56E08-EBDE-4BA2-A9B5-2382D972B1C2}" presName="accent_2" presStyleCnt="0"/>
      <dgm:spPr/>
    </dgm:pt>
    <dgm:pt modelId="{4FCE7499-45E2-4BE8-BD28-74EFE9283163}" type="pres">
      <dgm:prSet presAssocID="{C2C56E08-EBDE-4BA2-A9B5-2382D972B1C2}" presName="accentRepeatNode" presStyleLbl="solidFgAcc1" presStyleIdx="1" presStyleCnt="4"/>
      <dgm:spPr>
        <a:solidFill>
          <a:srgbClr val="DA251D"/>
        </a:solidFill>
        <a:ln w="12700">
          <a:noFill/>
        </a:ln>
        <a:effectLst>
          <a:outerShdw blurRad="50800" dist="38100" dir="5400000" algn="t" rotWithShape="0">
            <a:prstClr val="black">
              <a:alpha val="40000"/>
            </a:prstClr>
          </a:outerShdw>
        </a:effectLst>
      </dgm:spPr>
    </dgm:pt>
    <dgm:pt modelId="{4D8F3F84-530A-4829-A007-CF7DD8F21E0E}" type="pres">
      <dgm:prSet presAssocID="{367FBB93-8C6F-4365-96CC-2A6E1A1A4856}" presName="text_3" presStyleLbl="node1" presStyleIdx="2" presStyleCnt="4">
        <dgm:presLayoutVars>
          <dgm:bulletEnabled val="1"/>
        </dgm:presLayoutVars>
      </dgm:prSet>
      <dgm:spPr/>
    </dgm:pt>
    <dgm:pt modelId="{5EBA621C-E4E8-4BA8-93ED-6CB2A9F9101E}" type="pres">
      <dgm:prSet presAssocID="{367FBB93-8C6F-4365-96CC-2A6E1A1A4856}" presName="accent_3" presStyleCnt="0"/>
      <dgm:spPr/>
    </dgm:pt>
    <dgm:pt modelId="{255A798E-F25C-4556-AA4F-F65B91202E75}" type="pres">
      <dgm:prSet presAssocID="{367FBB93-8C6F-4365-96CC-2A6E1A1A4856}" presName="accentRepeatNode" presStyleLbl="solidFgAcc1" presStyleIdx="2" presStyleCnt="4"/>
      <dgm:spPr>
        <a:solidFill>
          <a:srgbClr val="DA251D"/>
        </a:solidFill>
        <a:ln w="12700">
          <a:noFill/>
        </a:ln>
        <a:effectLst>
          <a:outerShdw blurRad="50800" dist="38100" dir="5400000" algn="t" rotWithShape="0">
            <a:prstClr val="black">
              <a:alpha val="40000"/>
            </a:prstClr>
          </a:outerShdw>
        </a:effectLst>
      </dgm:spPr>
    </dgm:pt>
    <dgm:pt modelId="{11E68520-780F-453E-8A04-818F2E15DDB4}" type="pres">
      <dgm:prSet presAssocID="{5E031B8C-19FF-4B35-B573-5FDD6EBECE0F}" presName="text_4" presStyleLbl="node1" presStyleIdx="3" presStyleCnt="4">
        <dgm:presLayoutVars>
          <dgm:bulletEnabled val="1"/>
        </dgm:presLayoutVars>
      </dgm:prSet>
      <dgm:spPr/>
    </dgm:pt>
    <dgm:pt modelId="{F50981D2-7CB8-418F-A1EC-268F728C067C}" type="pres">
      <dgm:prSet presAssocID="{5E031B8C-19FF-4B35-B573-5FDD6EBECE0F}" presName="accent_4" presStyleCnt="0"/>
      <dgm:spPr/>
    </dgm:pt>
    <dgm:pt modelId="{A7925AAD-4D0F-4EFF-B8B1-1B28A7A95EDE}" type="pres">
      <dgm:prSet presAssocID="{5E031B8C-19FF-4B35-B573-5FDD6EBECE0F}" presName="accentRepeatNode" presStyleLbl="solidFgAcc1" presStyleIdx="3" presStyleCnt="4"/>
      <dgm:spPr>
        <a:solidFill>
          <a:srgbClr val="DA251D"/>
        </a:solidFill>
        <a:ln w="12700">
          <a:noFill/>
        </a:ln>
        <a:effectLst>
          <a:outerShdw blurRad="50800" dist="38100" dir="5400000" algn="t" rotWithShape="0">
            <a:prstClr val="black">
              <a:alpha val="40000"/>
            </a:prstClr>
          </a:outerShdw>
        </a:effectLst>
      </dgm:spPr>
    </dgm:pt>
  </dgm:ptLst>
  <dgm:cxnLst>
    <dgm:cxn modelId="{B67E381E-3440-44F3-A699-C502FC862128}" srcId="{E86AEC30-C1C8-4A94-8B67-D0C346F05751}" destId="{600E2571-9CC4-4E03-9B5F-76BC7FA283CE}" srcOrd="0" destOrd="0" parTransId="{FC4A9176-6716-4B5D-8872-BF9CF93059EA}" sibTransId="{34B6DBC2-261C-47F9-8FB3-100CB3899F80}"/>
    <dgm:cxn modelId="{1AD71E5D-BB11-4CFA-89C5-DF8B3E56B260}" srcId="{E86AEC30-C1C8-4A94-8B67-D0C346F05751}" destId="{367FBB93-8C6F-4365-96CC-2A6E1A1A4856}" srcOrd="2" destOrd="0" parTransId="{6BA18904-F869-49BF-B587-F69829FC83A2}" sibTransId="{CF0E61FD-F7D3-4045-A779-7F7FB6036BEB}"/>
    <dgm:cxn modelId="{E5797568-9512-4830-98EE-67A639A140E3}" type="presOf" srcId="{E86AEC30-C1C8-4A94-8B67-D0C346F05751}" destId="{BBE36B45-AF30-43AB-A90F-CB6E46B83E3B}" srcOrd="0" destOrd="0" presId="urn:microsoft.com/office/officeart/2008/layout/VerticalCurvedList"/>
    <dgm:cxn modelId="{3275114B-D7B8-4E46-8D61-AF599A93571F}" type="presOf" srcId="{5E031B8C-19FF-4B35-B573-5FDD6EBECE0F}" destId="{11E68520-780F-453E-8A04-818F2E15DDB4}" srcOrd="0" destOrd="0" presId="urn:microsoft.com/office/officeart/2008/layout/VerticalCurvedList"/>
    <dgm:cxn modelId="{A2DEA957-36D4-4C74-8C54-AA32F8CFF309}" type="presOf" srcId="{C2C56E08-EBDE-4BA2-A9B5-2382D972B1C2}" destId="{99960107-90A4-45D1-A7AF-D4164849A3A5}" srcOrd="0" destOrd="0" presId="urn:microsoft.com/office/officeart/2008/layout/VerticalCurvedList"/>
    <dgm:cxn modelId="{19785F80-13B1-41EE-876E-814714C77B85}" type="presOf" srcId="{367FBB93-8C6F-4365-96CC-2A6E1A1A4856}" destId="{4D8F3F84-530A-4829-A007-CF7DD8F21E0E}" srcOrd="0" destOrd="0" presId="urn:microsoft.com/office/officeart/2008/layout/VerticalCurvedList"/>
    <dgm:cxn modelId="{E16F90AB-7EE7-4A37-AE31-17E88418CB0B}" type="presOf" srcId="{34B6DBC2-261C-47F9-8FB3-100CB3899F80}" destId="{3C066E26-0618-435B-AA3F-F389B4BE59CE}" srcOrd="0" destOrd="0" presId="urn:microsoft.com/office/officeart/2008/layout/VerticalCurvedList"/>
    <dgm:cxn modelId="{5FF478BA-E9F1-4CB4-A9BC-02D75D6204B1}" type="presOf" srcId="{600E2571-9CC4-4E03-9B5F-76BC7FA283CE}" destId="{AA6ACA6D-B6F0-46E3-9B49-AA5EA3E14372}" srcOrd="0" destOrd="0" presId="urn:microsoft.com/office/officeart/2008/layout/VerticalCurvedList"/>
    <dgm:cxn modelId="{361093BD-6A52-42A6-9691-132741110D67}" srcId="{E86AEC30-C1C8-4A94-8B67-D0C346F05751}" destId="{C2C56E08-EBDE-4BA2-A9B5-2382D972B1C2}" srcOrd="1" destOrd="0" parTransId="{7ED287D1-BC81-45CE-BDBA-DEB50863612B}" sibTransId="{9DF9B145-66A3-46F1-87F1-06EA6AA0F95C}"/>
    <dgm:cxn modelId="{59DE8FFE-4CDC-42EE-B307-71DE8F7A4C50}" srcId="{E86AEC30-C1C8-4A94-8B67-D0C346F05751}" destId="{5E031B8C-19FF-4B35-B573-5FDD6EBECE0F}" srcOrd="3" destOrd="0" parTransId="{5427C04B-5790-4FC5-9103-5EFE4D8FFFEF}" sibTransId="{24112985-FC0C-4DF5-B032-B870D286144E}"/>
    <dgm:cxn modelId="{D90652E4-F8EC-45F3-AA4A-4A0D3C17E926}" type="presParOf" srcId="{BBE36B45-AF30-43AB-A90F-CB6E46B83E3B}" destId="{19F1E984-CDDE-4987-8E8A-716C6C159B82}" srcOrd="0" destOrd="0" presId="urn:microsoft.com/office/officeart/2008/layout/VerticalCurvedList"/>
    <dgm:cxn modelId="{F08E7ACF-7AB6-4603-BE59-0D974E2DA5EE}" type="presParOf" srcId="{19F1E984-CDDE-4987-8E8A-716C6C159B82}" destId="{0F7EBBED-44D6-4F4F-A3B1-DB555AA9EA64}" srcOrd="0" destOrd="0" presId="urn:microsoft.com/office/officeart/2008/layout/VerticalCurvedList"/>
    <dgm:cxn modelId="{3F5FA3C1-17AC-41E9-89E7-609D644AE50E}" type="presParOf" srcId="{0F7EBBED-44D6-4F4F-A3B1-DB555AA9EA64}" destId="{4A5E3129-36F8-463E-AFEF-601D26D5A40C}" srcOrd="0" destOrd="0" presId="urn:microsoft.com/office/officeart/2008/layout/VerticalCurvedList"/>
    <dgm:cxn modelId="{7CB8AE39-4ACB-4CE0-B03E-82E0B7140C7D}" type="presParOf" srcId="{0F7EBBED-44D6-4F4F-A3B1-DB555AA9EA64}" destId="{3C066E26-0618-435B-AA3F-F389B4BE59CE}" srcOrd="1" destOrd="0" presId="urn:microsoft.com/office/officeart/2008/layout/VerticalCurvedList"/>
    <dgm:cxn modelId="{DDD5BB37-8321-462A-A98F-C28FE306796D}" type="presParOf" srcId="{0F7EBBED-44D6-4F4F-A3B1-DB555AA9EA64}" destId="{AD0B787B-B503-4623-8A5A-ECF68FE6B873}" srcOrd="2" destOrd="0" presId="urn:microsoft.com/office/officeart/2008/layout/VerticalCurvedList"/>
    <dgm:cxn modelId="{4E07B88E-C3C6-44BB-AC0F-612B690EE158}" type="presParOf" srcId="{0F7EBBED-44D6-4F4F-A3B1-DB555AA9EA64}" destId="{BC736423-4D73-47E1-B32E-3E15997305FE}" srcOrd="3" destOrd="0" presId="urn:microsoft.com/office/officeart/2008/layout/VerticalCurvedList"/>
    <dgm:cxn modelId="{1B639666-2EC8-430C-B4B6-85E526094933}" type="presParOf" srcId="{19F1E984-CDDE-4987-8E8A-716C6C159B82}" destId="{AA6ACA6D-B6F0-46E3-9B49-AA5EA3E14372}" srcOrd="1" destOrd="0" presId="urn:microsoft.com/office/officeart/2008/layout/VerticalCurvedList"/>
    <dgm:cxn modelId="{6FAEA104-37C0-4E78-9646-A225DC4E866C}" type="presParOf" srcId="{19F1E984-CDDE-4987-8E8A-716C6C159B82}" destId="{C3DA81AD-3D53-4DF2-8117-D6F8EAE727F7}" srcOrd="2" destOrd="0" presId="urn:microsoft.com/office/officeart/2008/layout/VerticalCurvedList"/>
    <dgm:cxn modelId="{66559B04-9655-4C93-B89A-8646583F32E3}" type="presParOf" srcId="{C3DA81AD-3D53-4DF2-8117-D6F8EAE727F7}" destId="{18E1CF2C-6C89-43F6-847D-8EE0389FB7C8}" srcOrd="0" destOrd="0" presId="urn:microsoft.com/office/officeart/2008/layout/VerticalCurvedList"/>
    <dgm:cxn modelId="{B5DD4FDA-E968-4F6C-9E90-5278DB15B9A3}" type="presParOf" srcId="{19F1E984-CDDE-4987-8E8A-716C6C159B82}" destId="{99960107-90A4-45D1-A7AF-D4164849A3A5}" srcOrd="3" destOrd="0" presId="urn:microsoft.com/office/officeart/2008/layout/VerticalCurvedList"/>
    <dgm:cxn modelId="{FCB524C0-9250-4459-96F0-CE0FF7DFFD8F}" type="presParOf" srcId="{19F1E984-CDDE-4987-8E8A-716C6C159B82}" destId="{559B1059-226F-4283-9179-1FC89B6679E9}" srcOrd="4" destOrd="0" presId="urn:microsoft.com/office/officeart/2008/layout/VerticalCurvedList"/>
    <dgm:cxn modelId="{F96FA756-2B36-4955-85EF-5A8D1ADBA6F1}" type="presParOf" srcId="{559B1059-226F-4283-9179-1FC89B6679E9}" destId="{4FCE7499-45E2-4BE8-BD28-74EFE9283163}" srcOrd="0" destOrd="0" presId="urn:microsoft.com/office/officeart/2008/layout/VerticalCurvedList"/>
    <dgm:cxn modelId="{8A7F1FEF-D5AF-4BE9-8627-E52150D7A6CA}" type="presParOf" srcId="{19F1E984-CDDE-4987-8E8A-716C6C159B82}" destId="{4D8F3F84-530A-4829-A007-CF7DD8F21E0E}" srcOrd="5" destOrd="0" presId="urn:microsoft.com/office/officeart/2008/layout/VerticalCurvedList"/>
    <dgm:cxn modelId="{87A99B5D-1C28-4137-BB57-E76E0FB346D8}" type="presParOf" srcId="{19F1E984-CDDE-4987-8E8A-716C6C159B82}" destId="{5EBA621C-E4E8-4BA8-93ED-6CB2A9F9101E}" srcOrd="6" destOrd="0" presId="urn:microsoft.com/office/officeart/2008/layout/VerticalCurvedList"/>
    <dgm:cxn modelId="{633137E1-28CA-4902-BE40-26552A65841B}" type="presParOf" srcId="{5EBA621C-E4E8-4BA8-93ED-6CB2A9F9101E}" destId="{255A798E-F25C-4556-AA4F-F65B91202E75}" srcOrd="0" destOrd="0" presId="urn:microsoft.com/office/officeart/2008/layout/VerticalCurvedList"/>
    <dgm:cxn modelId="{0E5F6A07-F1C2-4346-9C8B-7B881E48956A}" type="presParOf" srcId="{19F1E984-CDDE-4987-8E8A-716C6C159B82}" destId="{11E68520-780F-453E-8A04-818F2E15DDB4}" srcOrd="7" destOrd="0" presId="urn:microsoft.com/office/officeart/2008/layout/VerticalCurvedList"/>
    <dgm:cxn modelId="{FAD2C785-E036-4C18-AFAA-51C591363017}" type="presParOf" srcId="{19F1E984-CDDE-4987-8E8A-716C6C159B82}" destId="{F50981D2-7CB8-418F-A1EC-268F728C067C}" srcOrd="8" destOrd="0" presId="urn:microsoft.com/office/officeart/2008/layout/VerticalCurvedList"/>
    <dgm:cxn modelId="{C6D3A4E7-F47F-498E-8DEB-6D96D887B65F}" type="presParOf" srcId="{F50981D2-7CB8-418F-A1EC-268F728C067C}" destId="{A7925AAD-4D0F-4EFF-B8B1-1B28A7A95EDE}" srcOrd="0" destOrd="0" presId="urn:microsoft.com/office/officeart/2008/layout/VerticalCurvedList"/>
  </dgm:cxnLst>
  <dgm:bg>
    <a:noFill/>
    <a:effectLst>
      <a:outerShdw blurRad="50800" dist="38100" dir="5400000" algn="t" rotWithShape="0">
        <a:prstClr val="black">
          <a:alpha val="40000"/>
        </a:prstClr>
      </a:outerShdw>
    </a:effectLst>
  </dgm:bg>
  <dgm:whole>
    <a:ln w="127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66E26-0618-435B-AA3F-F389B4BE59CE}">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6ACA6D-B6F0-46E3-9B49-AA5EA3E14372}">
      <dsp:nvSpPr>
        <dsp:cNvPr id="0" name=""/>
        <dsp:cNvSpPr/>
      </dsp:nvSpPr>
      <dsp:spPr>
        <a:xfrm>
          <a:off x="610504" y="416587"/>
          <a:ext cx="6622431" cy="833607"/>
        </a:xfrm>
        <a:prstGeom prst="rect">
          <a:avLst/>
        </a:prstGeom>
        <a:solidFill>
          <a:schemeClr val="lt1">
            <a:hueOff val="0"/>
            <a:satOff val="0"/>
            <a:lumOff val="0"/>
            <a:alphaOff val="0"/>
          </a:schemeClr>
        </a:solidFill>
        <a:ln w="12700" cap="flat" cmpd="sng" algn="ctr">
          <a:solidFill>
            <a:srgbClr val="231F20"/>
          </a:solidFill>
          <a:prstDash val="solid"/>
          <a:miter lim="800000"/>
        </a:ln>
        <a:effectLst>
          <a:outerShdw blurRad="50800" dist="38100" dir="5400000" algn="t"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1676" tIns="40640" rIns="40640" bIns="4064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Investigar las características de los hoteles de 4 estrellas y su relación con el uso de las redes sociales.</a:t>
          </a:r>
        </a:p>
      </dsp:txBody>
      <dsp:txXfrm>
        <a:off x="610504" y="416587"/>
        <a:ext cx="6622431" cy="833607"/>
      </dsp:txXfrm>
    </dsp:sp>
    <dsp:sp modelId="{18E1CF2C-6C89-43F6-847D-8EE0389FB7C8}">
      <dsp:nvSpPr>
        <dsp:cNvPr id="0" name=""/>
        <dsp:cNvSpPr/>
      </dsp:nvSpPr>
      <dsp:spPr>
        <a:xfrm>
          <a:off x="89500" y="312386"/>
          <a:ext cx="1042009" cy="1042009"/>
        </a:xfrm>
        <a:prstGeom prst="ellipse">
          <a:avLst/>
        </a:prstGeom>
        <a:solidFill>
          <a:srgbClr val="DA251D"/>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99960107-90A4-45D1-A7AF-D4164849A3A5}">
      <dsp:nvSpPr>
        <dsp:cNvPr id="0" name=""/>
        <dsp:cNvSpPr/>
      </dsp:nvSpPr>
      <dsp:spPr>
        <a:xfrm>
          <a:off x="1088431" y="1667215"/>
          <a:ext cx="6144504" cy="833607"/>
        </a:xfrm>
        <a:prstGeom prst="rect">
          <a:avLst/>
        </a:prstGeom>
        <a:solidFill>
          <a:schemeClr val="lt1">
            <a:hueOff val="0"/>
            <a:satOff val="0"/>
            <a:lumOff val="0"/>
            <a:alphaOff val="0"/>
          </a:schemeClr>
        </a:solidFill>
        <a:ln w="12700" cap="flat" cmpd="sng" algn="ctr">
          <a:solidFill>
            <a:srgbClr val="231F20"/>
          </a:solidFill>
          <a:prstDash val="solid"/>
          <a:miter lim="800000"/>
        </a:ln>
        <a:effectLst>
          <a:outerShdw blurRad="50800" dist="38100" dir="5400000" algn="t"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1676" tIns="40640" rIns="40640" bIns="4064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Diagnosticar el uso de las redes sociales en la comercialización de servicios de los hoteles de 4 estrellas del CHQ.</a:t>
          </a:r>
        </a:p>
      </dsp:txBody>
      <dsp:txXfrm>
        <a:off x="1088431" y="1667215"/>
        <a:ext cx="6144504" cy="833607"/>
      </dsp:txXfrm>
    </dsp:sp>
    <dsp:sp modelId="{4FCE7499-45E2-4BE8-BD28-74EFE9283163}">
      <dsp:nvSpPr>
        <dsp:cNvPr id="0" name=""/>
        <dsp:cNvSpPr/>
      </dsp:nvSpPr>
      <dsp:spPr>
        <a:xfrm>
          <a:off x="567426" y="1563014"/>
          <a:ext cx="1042009" cy="1042009"/>
        </a:xfrm>
        <a:prstGeom prst="ellipse">
          <a:avLst/>
        </a:prstGeom>
        <a:solidFill>
          <a:srgbClr val="DA251D"/>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4D8F3F84-530A-4829-A007-CF7DD8F21E0E}">
      <dsp:nvSpPr>
        <dsp:cNvPr id="0" name=""/>
        <dsp:cNvSpPr/>
      </dsp:nvSpPr>
      <dsp:spPr>
        <a:xfrm>
          <a:off x="1088431" y="2917843"/>
          <a:ext cx="6144504" cy="833607"/>
        </a:xfrm>
        <a:prstGeom prst="rect">
          <a:avLst/>
        </a:prstGeom>
        <a:solidFill>
          <a:schemeClr val="lt1">
            <a:hueOff val="0"/>
            <a:satOff val="0"/>
            <a:lumOff val="0"/>
            <a:alphaOff val="0"/>
          </a:schemeClr>
        </a:solidFill>
        <a:ln w="12700" cap="flat" cmpd="sng" algn="ctr">
          <a:solidFill>
            <a:srgbClr val="231F20"/>
          </a:solidFill>
          <a:prstDash val="solid"/>
          <a:miter lim="800000"/>
        </a:ln>
        <a:effectLst>
          <a:outerShdw blurRad="50800" dist="38100" dir="5400000" algn="t"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1676" tIns="40640" rIns="40640" bIns="4064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Caracterizar las redes sociales empleadas por los clientes de los hoteles de 4 estrellas del CHQ en la búsqueda de información turística.</a:t>
          </a:r>
        </a:p>
      </dsp:txBody>
      <dsp:txXfrm>
        <a:off x="1088431" y="2917843"/>
        <a:ext cx="6144504" cy="833607"/>
      </dsp:txXfrm>
    </dsp:sp>
    <dsp:sp modelId="{255A798E-F25C-4556-AA4F-F65B91202E75}">
      <dsp:nvSpPr>
        <dsp:cNvPr id="0" name=""/>
        <dsp:cNvSpPr/>
      </dsp:nvSpPr>
      <dsp:spPr>
        <a:xfrm>
          <a:off x="567426" y="2813642"/>
          <a:ext cx="1042009" cy="1042009"/>
        </a:xfrm>
        <a:prstGeom prst="ellipse">
          <a:avLst/>
        </a:prstGeom>
        <a:solidFill>
          <a:srgbClr val="DA251D"/>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11E68520-780F-453E-8A04-818F2E15DDB4}">
      <dsp:nvSpPr>
        <dsp:cNvPr id="0" name=""/>
        <dsp:cNvSpPr/>
      </dsp:nvSpPr>
      <dsp:spPr>
        <a:xfrm>
          <a:off x="610504" y="4168472"/>
          <a:ext cx="6622431" cy="833607"/>
        </a:xfrm>
        <a:prstGeom prst="rect">
          <a:avLst/>
        </a:prstGeom>
        <a:solidFill>
          <a:schemeClr val="lt1">
            <a:hueOff val="0"/>
            <a:satOff val="0"/>
            <a:lumOff val="0"/>
            <a:alphaOff val="0"/>
          </a:schemeClr>
        </a:solidFill>
        <a:ln w="12700" cap="flat" cmpd="sng" algn="ctr">
          <a:solidFill>
            <a:srgbClr val="231F20"/>
          </a:solidFill>
          <a:prstDash val="solid"/>
          <a:miter lim="800000"/>
        </a:ln>
        <a:effectLst>
          <a:outerShdw blurRad="50800" dist="38100" dir="5400000" algn="t"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1676" tIns="40640" rIns="40640" bIns="40640" numCol="1" spcCol="1270" anchor="ctr"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Diseñar estrategias en redes sociales para mejorar la comercialización de servicios de los hoteles de 4 estrellas del CHQ.</a:t>
          </a:r>
        </a:p>
      </dsp:txBody>
      <dsp:txXfrm>
        <a:off x="610504" y="4168472"/>
        <a:ext cx="6622431" cy="833607"/>
      </dsp:txXfrm>
    </dsp:sp>
    <dsp:sp modelId="{A7925AAD-4D0F-4EFF-B8B1-1B28A7A95EDE}">
      <dsp:nvSpPr>
        <dsp:cNvPr id="0" name=""/>
        <dsp:cNvSpPr/>
      </dsp:nvSpPr>
      <dsp:spPr>
        <a:xfrm>
          <a:off x="89500" y="4064271"/>
          <a:ext cx="1042009" cy="1042009"/>
        </a:xfrm>
        <a:prstGeom prst="ellipse">
          <a:avLst/>
        </a:prstGeom>
        <a:solidFill>
          <a:srgbClr val="DA251D"/>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1CEF4-CEE5-402F-B390-FD790D4A3EBD}" type="datetimeFigureOut">
              <a:rPr lang="es-MX" smtClean="0"/>
              <a:t>08/02/2023</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F0324-ACC8-4340-A6F4-95FF1525568C}" type="slidenum">
              <a:rPr lang="es-MX" smtClean="0"/>
              <a:t>‹Nº›</a:t>
            </a:fld>
            <a:endParaRPr lang="es-MX" dirty="0"/>
          </a:p>
        </p:txBody>
      </p:sp>
    </p:spTree>
    <p:extLst>
      <p:ext uri="{BB962C8B-B14F-4D97-AF65-F5344CB8AC3E}">
        <p14:creationId xmlns:p14="http://schemas.microsoft.com/office/powerpoint/2010/main" val="269303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4</a:t>
            </a:fld>
            <a:endParaRPr lang="es-MX" dirty="0"/>
          </a:p>
        </p:txBody>
      </p:sp>
    </p:spTree>
    <p:extLst>
      <p:ext uri="{BB962C8B-B14F-4D97-AF65-F5344CB8AC3E}">
        <p14:creationId xmlns:p14="http://schemas.microsoft.com/office/powerpoint/2010/main" val="248631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26</a:t>
            </a:fld>
            <a:endParaRPr lang="es-MX" dirty="0"/>
          </a:p>
        </p:txBody>
      </p:sp>
    </p:spTree>
    <p:extLst>
      <p:ext uri="{BB962C8B-B14F-4D97-AF65-F5344CB8AC3E}">
        <p14:creationId xmlns:p14="http://schemas.microsoft.com/office/powerpoint/2010/main" val="105155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13</a:t>
            </a:fld>
            <a:endParaRPr lang="es-MX" dirty="0"/>
          </a:p>
        </p:txBody>
      </p:sp>
    </p:spTree>
    <p:extLst>
      <p:ext uri="{BB962C8B-B14F-4D97-AF65-F5344CB8AC3E}">
        <p14:creationId xmlns:p14="http://schemas.microsoft.com/office/powerpoint/2010/main" val="305769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15</a:t>
            </a:fld>
            <a:endParaRPr lang="es-MX" dirty="0"/>
          </a:p>
        </p:txBody>
      </p:sp>
    </p:spTree>
    <p:extLst>
      <p:ext uri="{BB962C8B-B14F-4D97-AF65-F5344CB8AC3E}">
        <p14:creationId xmlns:p14="http://schemas.microsoft.com/office/powerpoint/2010/main" val="100545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17</a:t>
            </a:fld>
            <a:endParaRPr lang="es-MX" dirty="0"/>
          </a:p>
        </p:txBody>
      </p:sp>
    </p:spTree>
    <p:extLst>
      <p:ext uri="{BB962C8B-B14F-4D97-AF65-F5344CB8AC3E}">
        <p14:creationId xmlns:p14="http://schemas.microsoft.com/office/powerpoint/2010/main" val="302018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19</a:t>
            </a:fld>
            <a:endParaRPr lang="es-MX" dirty="0"/>
          </a:p>
        </p:txBody>
      </p:sp>
    </p:spTree>
    <p:extLst>
      <p:ext uri="{BB962C8B-B14F-4D97-AF65-F5344CB8AC3E}">
        <p14:creationId xmlns:p14="http://schemas.microsoft.com/office/powerpoint/2010/main" val="498724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22</a:t>
            </a:fld>
            <a:endParaRPr lang="es-MX" dirty="0"/>
          </a:p>
        </p:txBody>
      </p:sp>
    </p:spTree>
    <p:extLst>
      <p:ext uri="{BB962C8B-B14F-4D97-AF65-F5344CB8AC3E}">
        <p14:creationId xmlns:p14="http://schemas.microsoft.com/office/powerpoint/2010/main" val="773781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23</a:t>
            </a:fld>
            <a:endParaRPr lang="es-MX" dirty="0"/>
          </a:p>
        </p:txBody>
      </p:sp>
    </p:spTree>
    <p:extLst>
      <p:ext uri="{BB962C8B-B14F-4D97-AF65-F5344CB8AC3E}">
        <p14:creationId xmlns:p14="http://schemas.microsoft.com/office/powerpoint/2010/main" val="34674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24</a:t>
            </a:fld>
            <a:endParaRPr lang="es-MX" dirty="0"/>
          </a:p>
        </p:txBody>
      </p:sp>
    </p:spTree>
    <p:extLst>
      <p:ext uri="{BB962C8B-B14F-4D97-AF65-F5344CB8AC3E}">
        <p14:creationId xmlns:p14="http://schemas.microsoft.com/office/powerpoint/2010/main" val="3120228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FCF0324-ACC8-4340-A6F4-95FF1525568C}" type="slidenum">
              <a:rPr lang="es-MX" smtClean="0"/>
              <a:t>25</a:t>
            </a:fld>
            <a:endParaRPr lang="es-MX" dirty="0"/>
          </a:p>
        </p:txBody>
      </p:sp>
    </p:spTree>
    <p:extLst>
      <p:ext uri="{BB962C8B-B14F-4D97-AF65-F5344CB8AC3E}">
        <p14:creationId xmlns:p14="http://schemas.microsoft.com/office/powerpoint/2010/main" val="2830198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22B0E-69F5-CF95-E895-569385DA25A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9B8120FF-33AB-BE3A-3A20-CE3A1F8F9E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31DA0C1C-7A51-628F-A1DD-CDD9900A6461}"/>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5" name="Marcador de pie de página 4">
            <a:extLst>
              <a:ext uri="{FF2B5EF4-FFF2-40B4-BE49-F238E27FC236}">
                <a16:creationId xmlns:a16="http://schemas.microsoft.com/office/drawing/2014/main" id="{9EAD3289-5C0C-9D59-57FB-E260175BCC1D}"/>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D6897087-F1AC-5CD1-4D40-FB49F02C2CF4}"/>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1102350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DED2D-F6E8-BF4B-4F3E-6AE846F55360}"/>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3C17F216-4B21-5014-973A-F12276F69C18}"/>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829C5340-3D29-F918-3C88-EE3F67FC2300}"/>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5" name="Marcador de pie de página 4">
            <a:extLst>
              <a:ext uri="{FF2B5EF4-FFF2-40B4-BE49-F238E27FC236}">
                <a16:creationId xmlns:a16="http://schemas.microsoft.com/office/drawing/2014/main" id="{EAE24C42-519F-7D15-7D94-A1ABC6BED74D}"/>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034D2C05-624D-B603-EE80-E40247BC5197}"/>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34556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9311C73-5AB6-1D7F-AD24-4A75BFBCB902}"/>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7F38035B-BBF9-9F69-94E9-73BFA1A949AD}"/>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48AB431-7A04-DA17-578B-F6F1EA852C47}"/>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5" name="Marcador de pie de página 4">
            <a:extLst>
              <a:ext uri="{FF2B5EF4-FFF2-40B4-BE49-F238E27FC236}">
                <a16:creationId xmlns:a16="http://schemas.microsoft.com/office/drawing/2014/main" id="{4491F79C-434D-F87B-A3CD-213F33E64DE0}"/>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8312A7C-7EAF-5FF7-1A0B-6D83D1240A6F}"/>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2944441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1" y="981075"/>
          <a:ext cx="12192000"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599" y="6245225"/>
            <a:ext cx="2844800" cy="476250"/>
          </a:xfrm>
          <a:prstGeom prst="rect">
            <a:avLst/>
          </a:prstGeom>
          <a:noFill/>
          <a:ln w="9525">
            <a:noFill/>
            <a:miter lim="800000"/>
            <a:headEnd/>
            <a:tailEnd/>
          </a:ln>
          <a:effectLst/>
        </p:spPr>
        <p:txBody>
          <a:bodyPr/>
          <a:lstStyle/>
          <a:p>
            <a:endParaRPr lang="es-ES" sz="1400" dirty="0">
              <a:solidFill>
                <a:srgbClr val="95A5A6"/>
              </a:solidFill>
            </a:endParaRPr>
          </a:p>
        </p:txBody>
      </p:sp>
      <p:sp>
        <p:nvSpPr>
          <p:cNvPr id="17433" name="Rectangle 25"/>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solidFill>
                <a:srgbClr val="95A5A6"/>
              </a:solidFill>
            </a:endParaRPr>
          </a:p>
        </p:txBody>
      </p:sp>
      <p:sp>
        <p:nvSpPr>
          <p:cNvPr id="17434" name="Rectangle 26"/>
          <p:cNvSpPr>
            <a:spLocks noChangeArrowheads="1"/>
          </p:cNvSpPr>
          <p:nvPr/>
        </p:nvSpPr>
        <p:spPr bwMode="auto">
          <a:xfrm>
            <a:off x="609599" y="6245225"/>
            <a:ext cx="2844800" cy="476250"/>
          </a:xfrm>
          <a:prstGeom prst="rect">
            <a:avLst/>
          </a:prstGeom>
          <a:noFill/>
          <a:ln w="9525">
            <a:noFill/>
            <a:miter lim="800000"/>
            <a:headEnd/>
            <a:tailEnd/>
          </a:ln>
          <a:effectLst/>
        </p:spPr>
        <p:txBody>
          <a:bodyPr/>
          <a:lstStyle/>
          <a:p>
            <a:endParaRPr lang="es-ES" sz="1400" dirty="0">
              <a:solidFill>
                <a:srgbClr val="95A5A6"/>
              </a:solidFill>
            </a:endParaRPr>
          </a:p>
        </p:txBody>
      </p:sp>
      <p:sp>
        <p:nvSpPr>
          <p:cNvPr id="17435" name="Rectangle 27"/>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solidFill>
                <a:srgbClr val="95A5A6"/>
              </a:solidFill>
            </a:endParaRPr>
          </a:p>
        </p:txBody>
      </p:sp>
      <p:pic>
        <p:nvPicPr>
          <p:cNvPr id="17456" name="Picture 48" descr="bannner 2"/>
          <p:cNvPicPr>
            <a:picLocks noChangeAspect="1" noChangeArrowheads="1"/>
          </p:cNvPicPr>
          <p:nvPr/>
        </p:nvPicPr>
        <p:blipFill>
          <a:blip r:embed="rId4" cstate="print"/>
          <a:srcRect/>
          <a:stretch>
            <a:fillRect/>
          </a:stretch>
        </p:blipFill>
        <p:spPr bwMode="auto">
          <a:xfrm>
            <a:off x="1" y="5722938"/>
            <a:ext cx="12192000" cy="1135062"/>
          </a:xfrm>
          <a:prstGeom prst="rect">
            <a:avLst/>
          </a:prstGeom>
          <a:noFill/>
        </p:spPr>
      </p:pic>
      <p:sp>
        <p:nvSpPr>
          <p:cNvPr id="17458" name="Oval 50"/>
          <p:cNvSpPr>
            <a:spLocks noChangeArrowheads="1"/>
          </p:cNvSpPr>
          <p:nvPr/>
        </p:nvSpPr>
        <p:spPr bwMode="auto">
          <a:xfrm>
            <a:off x="289984" y="260352"/>
            <a:ext cx="1056216" cy="792163"/>
          </a:xfrm>
          <a:prstGeom prst="ellipse">
            <a:avLst/>
          </a:prstGeom>
          <a:solidFill>
            <a:schemeClr val="bg1"/>
          </a:solidFill>
          <a:ln w="9525">
            <a:noFill/>
            <a:round/>
            <a:headEnd/>
            <a:tailEnd/>
          </a:ln>
          <a:effectLst/>
        </p:spPr>
        <p:txBody>
          <a:bodyPr wrap="none" anchor="ctr"/>
          <a:lstStyle/>
          <a:p>
            <a:endParaRPr lang="es-ES" sz="1800" dirty="0">
              <a:solidFill>
                <a:srgbClr val="95A5A6"/>
              </a:solidFill>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8806" b="30597"/>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86540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075E0-6001-1ED7-22DF-9191271B2731}"/>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5E50E116-1ECF-8326-1471-2EDC61C2137C}"/>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B366221B-BA36-CBAE-ADFD-CFFD8E7154D9}"/>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5" name="Marcador de pie de página 4">
            <a:extLst>
              <a:ext uri="{FF2B5EF4-FFF2-40B4-BE49-F238E27FC236}">
                <a16:creationId xmlns:a16="http://schemas.microsoft.com/office/drawing/2014/main" id="{00479113-40EF-7D4C-FE6A-F33D291A0CDE}"/>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DD627908-151C-5764-F17B-40509F6CD0B3}"/>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264554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1CD91-E0B0-D133-CAD0-1DD63F41FB16}"/>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BD1BC5AD-FF62-AE88-4AD9-92629BCD80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77D8F2E8-19C0-B031-7BCA-378180E01F2A}"/>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5" name="Marcador de pie de página 4">
            <a:extLst>
              <a:ext uri="{FF2B5EF4-FFF2-40B4-BE49-F238E27FC236}">
                <a16:creationId xmlns:a16="http://schemas.microsoft.com/office/drawing/2014/main" id="{8242C68B-FDAD-7247-664C-9B67B49DECBB}"/>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1ECD8901-626F-EEC6-FEF7-C27EFFEEF793}"/>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124706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20E950-F9EE-0D87-B755-2674E1BDA0AA}"/>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2A422EBC-3292-35C1-15A0-96BF2A8F383E}"/>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E99E71E3-F7D9-FA0C-C73D-CE6290C1E835}"/>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448C6302-516D-FB65-BEA3-AAC0E848A5E1}"/>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6" name="Marcador de pie de página 5">
            <a:extLst>
              <a:ext uri="{FF2B5EF4-FFF2-40B4-BE49-F238E27FC236}">
                <a16:creationId xmlns:a16="http://schemas.microsoft.com/office/drawing/2014/main" id="{9AC8F30E-2E82-C058-4141-F2075EE51688}"/>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E9C49646-6BC8-0B42-C5B3-5686C059527B}"/>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645248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72ACE2-80CF-609B-BC7B-7776665E8A3F}"/>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D4E90ABA-62B7-1308-47DB-E99B056624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8CDDD741-DDFE-2130-CD32-84E2D7E6DD7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4D169E99-4AD8-DE29-407F-851CBC4702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1C0CBAF-B119-81D6-B397-FDDF42E1015C}"/>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4AEF7B5B-AC34-89F9-961D-A715CEF0BFBE}"/>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8" name="Marcador de pie de página 7">
            <a:extLst>
              <a:ext uri="{FF2B5EF4-FFF2-40B4-BE49-F238E27FC236}">
                <a16:creationId xmlns:a16="http://schemas.microsoft.com/office/drawing/2014/main" id="{3384294D-AC0F-9F68-03FA-50B56D486FFB}"/>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603DB2B2-F3BF-CA3F-74F7-88A992F118C9}"/>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179585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32686-C7EE-0360-85FF-5C89A36B1BA8}"/>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2F7377BA-CB99-EA15-C179-B501FCB58476}"/>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4" name="Marcador de pie de página 3">
            <a:extLst>
              <a:ext uri="{FF2B5EF4-FFF2-40B4-BE49-F238E27FC236}">
                <a16:creationId xmlns:a16="http://schemas.microsoft.com/office/drawing/2014/main" id="{B09861AE-C366-2DCF-7A56-147D90E6C152}"/>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FD363D4B-EA62-A654-CBDC-6A8AB7AE43F0}"/>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408171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1E0BE43-3DFC-11AC-ACB6-CCB395B4E6CB}"/>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3" name="Marcador de pie de página 2">
            <a:extLst>
              <a:ext uri="{FF2B5EF4-FFF2-40B4-BE49-F238E27FC236}">
                <a16:creationId xmlns:a16="http://schemas.microsoft.com/office/drawing/2014/main" id="{09C6C3E3-07C5-8175-C5D8-D43F7272F09C}"/>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73D58C7B-8638-6F24-AE6F-5062FC6AA445}"/>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225508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624F9-DAE2-8D3E-7F86-42F8F27BC6A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1E32979E-F134-55D8-A4A3-4B4E9625A8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17032D8E-1E24-34D2-7BA5-76DAC044B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D46C338-D664-C03B-9993-6EB09EBE0755}"/>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6" name="Marcador de pie de página 5">
            <a:extLst>
              <a:ext uri="{FF2B5EF4-FFF2-40B4-BE49-F238E27FC236}">
                <a16:creationId xmlns:a16="http://schemas.microsoft.com/office/drawing/2014/main" id="{711BE565-76C4-D52E-F3C1-E695A528A2A8}"/>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FC993DCF-4BD9-6B73-6E02-A01948399878}"/>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955119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777A76-A8E9-D8E4-646C-D4F9577663C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F618D144-466A-2764-E9C8-2C098AC2D2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s-MX" dirty="0"/>
          </a:p>
        </p:txBody>
      </p:sp>
      <p:sp>
        <p:nvSpPr>
          <p:cNvPr id="4" name="Marcador de texto 3">
            <a:extLst>
              <a:ext uri="{FF2B5EF4-FFF2-40B4-BE49-F238E27FC236}">
                <a16:creationId xmlns:a16="http://schemas.microsoft.com/office/drawing/2014/main" id="{0782F993-FCC6-2151-A0E4-BE76745FD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F61281F-801D-921C-BC37-1310E4901139}"/>
              </a:ext>
            </a:extLst>
          </p:cNvPr>
          <p:cNvSpPr>
            <a:spLocks noGrp="1"/>
          </p:cNvSpPr>
          <p:nvPr>
            <p:ph type="dt" sz="half" idx="10"/>
          </p:nvPr>
        </p:nvSpPr>
        <p:spPr/>
        <p:txBody>
          <a:bodyPr/>
          <a:lstStyle/>
          <a:p>
            <a:fld id="{5C700B20-E086-4780-926D-4C92575F5679}" type="datetimeFigureOut">
              <a:rPr lang="es-MX" smtClean="0"/>
              <a:t>08/02/2023</a:t>
            </a:fld>
            <a:endParaRPr lang="es-MX" dirty="0"/>
          </a:p>
        </p:txBody>
      </p:sp>
      <p:sp>
        <p:nvSpPr>
          <p:cNvPr id="6" name="Marcador de pie de página 5">
            <a:extLst>
              <a:ext uri="{FF2B5EF4-FFF2-40B4-BE49-F238E27FC236}">
                <a16:creationId xmlns:a16="http://schemas.microsoft.com/office/drawing/2014/main" id="{D938D506-C2AF-4F07-92F8-6065C9E7B90E}"/>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11D0E8FE-C74A-8B81-284D-07C816A70D0A}"/>
              </a:ext>
            </a:extLst>
          </p:cNvPr>
          <p:cNvSpPr>
            <a:spLocks noGrp="1"/>
          </p:cNvSpPr>
          <p:nvPr>
            <p:ph type="sldNum" sz="quarter" idx="12"/>
          </p:nvPr>
        </p:nvSpPr>
        <p:spPr/>
        <p:txBody>
          <a:bodyPr/>
          <a:lstStyle/>
          <a:p>
            <a:fld id="{F50FCA4A-EBF9-4FEB-AD93-D45E22E279A3}" type="slidenum">
              <a:rPr lang="es-MX" smtClean="0"/>
              <a:t>‹Nº›</a:t>
            </a:fld>
            <a:endParaRPr lang="es-MX" dirty="0"/>
          </a:p>
        </p:txBody>
      </p:sp>
    </p:spTree>
    <p:extLst>
      <p:ext uri="{BB962C8B-B14F-4D97-AF65-F5344CB8AC3E}">
        <p14:creationId xmlns:p14="http://schemas.microsoft.com/office/powerpoint/2010/main" val="109032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006338"/>
          </a:fgClr>
          <a:bgClr>
            <a:schemeClr val="bg1"/>
          </a:bgClr>
        </a:patt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379CFD-E1FA-4DC0-E774-9F4A10B07C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ADA172A-FCD3-E46D-8E8E-66EC120F9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DFFAF9E-C561-637F-9791-BF82A45AE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00B20-E086-4780-926D-4C92575F5679}" type="datetimeFigureOut">
              <a:rPr lang="es-MX" smtClean="0"/>
              <a:t>08/02/2023</a:t>
            </a:fld>
            <a:endParaRPr lang="es-MX" dirty="0"/>
          </a:p>
        </p:txBody>
      </p:sp>
      <p:sp>
        <p:nvSpPr>
          <p:cNvPr id="5" name="Marcador de pie de página 4">
            <a:extLst>
              <a:ext uri="{FF2B5EF4-FFF2-40B4-BE49-F238E27FC236}">
                <a16:creationId xmlns:a16="http://schemas.microsoft.com/office/drawing/2014/main" id="{E7F269E1-874B-0695-A545-F3693EC5B0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8D538FD7-412B-1F01-F33F-0568A7A37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FCA4A-EBF9-4FEB-AD93-D45E22E279A3}" type="slidenum">
              <a:rPr lang="es-MX" smtClean="0"/>
              <a:t>‹Nº›</a:t>
            </a:fld>
            <a:endParaRPr lang="es-MX" dirty="0"/>
          </a:p>
        </p:txBody>
      </p:sp>
    </p:spTree>
    <p:extLst>
      <p:ext uri="{BB962C8B-B14F-4D97-AF65-F5344CB8AC3E}">
        <p14:creationId xmlns:p14="http://schemas.microsoft.com/office/powerpoint/2010/main" val="3967734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casacubacosmo.com/destinazioni/camaguey/" TargetMode="External"/><Relationship Id="rId13"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4.jpg"/><Relationship Id="rId12" Type="http://schemas.openxmlformats.org/officeDocument/2006/relationships/hyperlink" Target="https://commons.wikimedia.org/wiki/File:Bandera_de_Espa%C3%B1a_(nuevo_dise%C3%B1o).svg" TargetMode="External"/><Relationship Id="rId17" Type="http://schemas.openxmlformats.org/officeDocument/2006/relationships/hyperlink" Target="https://es.wikipedia.org/wiki/Bandera_de_M%C3%A9xico" TargetMode="External"/><Relationship Id="rId2" Type="http://schemas.openxmlformats.org/officeDocument/2006/relationships/image" Target="../media/image7.pn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matadornetwork.com/es/a-donde-ir-en-tijuana-18-sitios-imprescindibles/" TargetMode="External"/><Relationship Id="rId11" Type="http://schemas.openxmlformats.org/officeDocument/2006/relationships/image" Target="../media/image16.png"/><Relationship Id="rId5" Type="http://schemas.openxmlformats.org/officeDocument/2006/relationships/image" Target="../media/image13.jpg"/><Relationship Id="rId15" Type="http://schemas.openxmlformats.org/officeDocument/2006/relationships/hyperlink" Target="https://www.protocolo.org/modelos/manual/protocolo-espea/11-uso-de-la-bandera-nacional.html" TargetMode="External"/><Relationship Id="rId10" Type="http://schemas.openxmlformats.org/officeDocument/2006/relationships/hyperlink" Target="https://www.ecuadorshoresrealty.com/property/manta-ecuador-penthouse-beachfront-luxury/" TargetMode="External"/><Relationship Id="rId4" Type="http://schemas.openxmlformats.org/officeDocument/2006/relationships/hyperlink" Target="https://inmobiliare.com/madrid-busca-atraer-turismo-latinoamericano-mediante-seminarios-web/" TargetMode="External"/><Relationship Id="rId9" Type="http://schemas.openxmlformats.org/officeDocument/2006/relationships/image" Target="../media/image15.jpg"/><Relationship Id="rId1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fif"/><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hyperlink" Target="https://blog.up.edu.mx/por-que-la-investigacion-academica-juega-un-papel-tan-importante-en-la-innovacion-empresarial" TargetMode="External"/><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 Target="slide3.xml"/><Relationship Id="rId7" Type="http://schemas.openxmlformats.org/officeDocument/2006/relationships/slide" Target="slide21.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7.xml"/><Relationship Id="rId4" Type="http://schemas.openxmlformats.org/officeDocument/2006/relationships/slide" Target="slide1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28.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julianmarquina.es/12-hoteles-con-biblioteca-que-te-invitan-a-estar-rodeados-de-libros/"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2640067" y="3172326"/>
            <a:ext cx="7295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s-ES" dirty="0">
              <a:latin typeface="Arial" panose="020B0604020202020204" pitchFamily="34" charset="0"/>
              <a:cs typeface="Arial" pitchFamily="34" charset="0"/>
            </a:endParaRPr>
          </a:p>
        </p:txBody>
      </p:sp>
      <p:sp>
        <p:nvSpPr>
          <p:cNvPr id="2" name="Subtítulo 2">
            <a:extLst>
              <a:ext uri="{FF2B5EF4-FFF2-40B4-BE49-F238E27FC236}">
                <a16:creationId xmlns:a16="http://schemas.microsoft.com/office/drawing/2014/main" id="{24B0875B-6DA5-A27F-2DE0-37FEBAC76278}"/>
              </a:ext>
            </a:extLst>
          </p:cNvPr>
          <p:cNvSpPr txBox="1">
            <a:spLocks/>
          </p:cNvSpPr>
          <p:nvPr/>
        </p:nvSpPr>
        <p:spPr bwMode="auto">
          <a:xfrm>
            <a:off x="1765297" y="1829143"/>
            <a:ext cx="9393299" cy="44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buFont typeface="Arial" pitchFamily="34" charset="0"/>
              <a:buNone/>
            </a:pPr>
            <a:r>
              <a:rPr lang="es-ES" altLang="es-EC" sz="1800" b="1" dirty="0">
                <a:latin typeface="Arial" panose="020B0604020202020204" pitchFamily="34" charset="0"/>
                <a:cs typeface="Arial" panose="020B0604020202020204" pitchFamily="34" charset="0"/>
              </a:rPr>
              <a:t>CARRERA DE ADMINISTRACIÓN TURÍSTICA Y HOTELERA</a:t>
            </a:r>
          </a:p>
        </p:txBody>
      </p:sp>
      <p:sp>
        <p:nvSpPr>
          <p:cNvPr id="3" name="Título 1">
            <a:extLst>
              <a:ext uri="{FF2B5EF4-FFF2-40B4-BE49-F238E27FC236}">
                <a16:creationId xmlns:a16="http://schemas.microsoft.com/office/drawing/2014/main" id="{3B2320B4-6E09-253A-A7B3-89FDA0038989}"/>
              </a:ext>
            </a:extLst>
          </p:cNvPr>
          <p:cNvSpPr txBox="1">
            <a:spLocks/>
          </p:cNvSpPr>
          <p:nvPr/>
        </p:nvSpPr>
        <p:spPr>
          <a:xfrm>
            <a:off x="1765298" y="3172326"/>
            <a:ext cx="9393299" cy="95284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defRPr/>
            </a:pPr>
            <a:r>
              <a:rPr lang="es-EC" sz="1600" b="1" dirty="0">
                <a:latin typeface="Arial" panose="020B0604020202020204" pitchFamily="34" charset="0"/>
                <a:cs typeface="Arial" panose="020B0604020202020204" pitchFamily="34" charset="0"/>
              </a:rPr>
              <a:t>TEMA: LAS REDES SOCIALES COMO HERRAMIENTAS DE INNOVACIÓN COMERCIAL EN LOS HOTELES DE 4 ESTRELLAS DEL CENTRO HISTÓRICO DE QUITO</a:t>
            </a:r>
            <a:endParaRPr lang="es-ES" altLang="es-EC" sz="1600" b="1" dirty="0">
              <a:latin typeface="Arial" panose="020B0604020202020204" pitchFamily="34" charset="0"/>
              <a:cs typeface="Arial" panose="020B0604020202020204" pitchFamily="34" charset="0"/>
            </a:endParaRPr>
          </a:p>
        </p:txBody>
      </p:sp>
      <p:sp>
        <p:nvSpPr>
          <p:cNvPr id="6" name="Subtítulo 2">
            <a:extLst>
              <a:ext uri="{FF2B5EF4-FFF2-40B4-BE49-F238E27FC236}">
                <a16:creationId xmlns:a16="http://schemas.microsoft.com/office/drawing/2014/main" id="{01125686-9730-730A-2887-A6C9E3CB12A9}"/>
              </a:ext>
            </a:extLst>
          </p:cNvPr>
          <p:cNvSpPr txBox="1">
            <a:spLocks/>
          </p:cNvSpPr>
          <p:nvPr/>
        </p:nvSpPr>
        <p:spPr>
          <a:xfrm>
            <a:off x="1765299" y="4310512"/>
            <a:ext cx="9393298" cy="328129"/>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 typeface="Arial"/>
              <a:buNone/>
              <a:defRPr/>
            </a:pPr>
            <a:r>
              <a:rPr lang="es-ES" sz="1400" b="1" dirty="0">
                <a:latin typeface="Arial" panose="020B0604020202020204" pitchFamily="34" charset="0"/>
                <a:cs typeface="Arial" panose="020B0604020202020204" pitchFamily="34" charset="0"/>
              </a:rPr>
              <a:t>AUTOR</a:t>
            </a:r>
            <a:r>
              <a:rPr lang="es-ES" sz="1400" dirty="0">
                <a:latin typeface="Arial" panose="020B0604020202020204" pitchFamily="34" charset="0"/>
                <a:cs typeface="Arial" panose="020B0604020202020204" pitchFamily="34" charset="0"/>
              </a:rPr>
              <a:t>: LÓPEZ PORTILLA, JOSÉ MIGUEL</a:t>
            </a:r>
          </a:p>
        </p:txBody>
      </p:sp>
      <p:sp>
        <p:nvSpPr>
          <p:cNvPr id="7" name="Subtítulo 2">
            <a:extLst>
              <a:ext uri="{FF2B5EF4-FFF2-40B4-BE49-F238E27FC236}">
                <a16:creationId xmlns:a16="http://schemas.microsoft.com/office/drawing/2014/main" id="{6F6752C0-27C6-B414-4C21-6842282E1307}"/>
              </a:ext>
            </a:extLst>
          </p:cNvPr>
          <p:cNvSpPr txBox="1">
            <a:spLocks/>
          </p:cNvSpPr>
          <p:nvPr/>
        </p:nvSpPr>
        <p:spPr>
          <a:xfrm>
            <a:off x="1765299" y="4807727"/>
            <a:ext cx="9393298" cy="324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buFont typeface="Arial"/>
              <a:buNone/>
              <a:defRPr/>
            </a:pPr>
            <a:r>
              <a:rPr lang="es-ES" sz="1400" b="1" dirty="0">
                <a:latin typeface="Arial" panose="020B0604020202020204" pitchFamily="34" charset="0"/>
                <a:cs typeface="Arial" panose="020B0604020202020204" pitchFamily="34" charset="0"/>
              </a:rPr>
              <a:t>DIRECTORA</a:t>
            </a:r>
            <a:r>
              <a:rPr lang="es-ES" sz="1400" dirty="0">
                <a:latin typeface="Arial" panose="020B0604020202020204" pitchFamily="34" charset="0"/>
                <a:cs typeface="Arial" panose="020B0604020202020204" pitchFamily="34" charset="0"/>
              </a:rPr>
              <a:t>: ING. SUÁREZ VELASCO, JENNY ELIZABETH PHD</a:t>
            </a:r>
          </a:p>
        </p:txBody>
      </p:sp>
      <p:sp>
        <p:nvSpPr>
          <p:cNvPr id="8" name="Subtítulo 2">
            <a:extLst>
              <a:ext uri="{FF2B5EF4-FFF2-40B4-BE49-F238E27FC236}">
                <a16:creationId xmlns:a16="http://schemas.microsoft.com/office/drawing/2014/main" id="{59B65781-7121-25A1-846E-4CE06D961208}"/>
              </a:ext>
            </a:extLst>
          </p:cNvPr>
          <p:cNvSpPr txBox="1">
            <a:spLocks/>
          </p:cNvSpPr>
          <p:nvPr/>
        </p:nvSpPr>
        <p:spPr bwMode="auto">
          <a:xfrm>
            <a:off x="5109846" y="5269852"/>
            <a:ext cx="3214265" cy="25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buFont typeface="Arial" pitchFamily="34" charset="0"/>
              <a:buNone/>
            </a:pPr>
            <a:r>
              <a:rPr lang="es-ES" altLang="es-EC" sz="1200" b="1" dirty="0">
                <a:latin typeface="Arial" panose="020B0604020202020204" pitchFamily="34" charset="0"/>
                <a:cs typeface="Arial" panose="020B0604020202020204" pitchFamily="34" charset="0"/>
              </a:rPr>
              <a:t>SANGOLQUÍ, FEBRERO DEL 2023</a:t>
            </a:r>
          </a:p>
        </p:txBody>
      </p:sp>
      <p:sp>
        <p:nvSpPr>
          <p:cNvPr id="9" name="Subtítulo 2">
            <a:extLst>
              <a:ext uri="{FF2B5EF4-FFF2-40B4-BE49-F238E27FC236}">
                <a16:creationId xmlns:a16="http://schemas.microsoft.com/office/drawing/2014/main" id="{EFBFC66F-CE66-6AA2-2AF3-82276DEA8123}"/>
              </a:ext>
            </a:extLst>
          </p:cNvPr>
          <p:cNvSpPr txBox="1">
            <a:spLocks/>
          </p:cNvSpPr>
          <p:nvPr/>
        </p:nvSpPr>
        <p:spPr bwMode="auto">
          <a:xfrm>
            <a:off x="1543806" y="1316029"/>
            <a:ext cx="9614790" cy="44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buFont typeface="Arial" pitchFamily="34" charset="0"/>
              <a:buNone/>
            </a:pPr>
            <a:r>
              <a:rPr lang="es-ES" altLang="es-EC" sz="1800" b="1" dirty="0">
                <a:latin typeface="Arial" panose="020B0604020202020204" pitchFamily="34" charset="0"/>
                <a:cs typeface="Arial" panose="020B0604020202020204" pitchFamily="34" charset="0"/>
              </a:rPr>
              <a:t>DEPARTAMENTO DE CIENCIAS ECONÓMICAS, ADMINISTRATIVAS Y DEL COMERCIO</a:t>
            </a:r>
          </a:p>
        </p:txBody>
      </p:sp>
      <p:sp>
        <p:nvSpPr>
          <p:cNvPr id="10" name="Subtítulo 2">
            <a:extLst>
              <a:ext uri="{FF2B5EF4-FFF2-40B4-BE49-F238E27FC236}">
                <a16:creationId xmlns:a16="http://schemas.microsoft.com/office/drawing/2014/main" id="{A7AB81A3-7CDD-B682-477E-D8DE8B165E2D}"/>
              </a:ext>
            </a:extLst>
          </p:cNvPr>
          <p:cNvSpPr txBox="1">
            <a:spLocks/>
          </p:cNvSpPr>
          <p:nvPr/>
        </p:nvSpPr>
        <p:spPr bwMode="auto">
          <a:xfrm>
            <a:off x="1765298" y="2342257"/>
            <a:ext cx="9393299" cy="69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lnSpc>
                <a:spcPct val="150000"/>
              </a:lnSpc>
              <a:buFont typeface="Arial" pitchFamily="34" charset="0"/>
              <a:buNone/>
            </a:pPr>
            <a:r>
              <a:rPr lang="es-ES" altLang="es-EC" sz="1400" b="1" dirty="0">
                <a:latin typeface="Arial" panose="020B0604020202020204" pitchFamily="34" charset="0"/>
                <a:cs typeface="Arial" panose="020B0604020202020204" pitchFamily="34" charset="0"/>
              </a:rPr>
              <a:t>TRABAJO DE TITULACIÓN, PREVIO A LA OBTENCIÓN DEL TÍTULO DE LICENCIADO EN ADMINISTRACIÓN TURÍSTICA Y HOTELERA</a:t>
            </a:r>
          </a:p>
        </p:txBody>
      </p:sp>
      <p:sp>
        <p:nvSpPr>
          <p:cNvPr id="11" name="Subtítulo 2">
            <a:extLst>
              <a:ext uri="{FF2B5EF4-FFF2-40B4-BE49-F238E27FC236}">
                <a16:creationId xmlns:a16="http://schemas.microsoft.com/office/drawing/2014/main" id="{C30D4738-332B-FA7E-B17D-4853CFFF4198}"/>
              </a:ext>
            </a:extLst>
          </p:cNvPr>
          <p:cNvSpPr txBox="1">
            <a:spLocks/>
          </p:cNvSpPr>
          <p:nvPr/>
        </p:nvSpPr>
        <p:spPr bwMode="auto">
          <a:xfrm>
            <a:off x="1765297" y="838342"/>
            <a:ext cx="9393299" cy="44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buFont typeface="Arial" pitchFamily="34" charset="0"/>
              <a:buNone/>
            </a:pPr>
            <a:r>
              <a:rPr lang="es-ES" altLang="es-EC" sz="1800" b="1" dirty="0">
                <a:latin typeface="Arial" panose="020B0604020202020204" pitchFamily="34" charset="0"/>
                <a:cs typeface="Arial" panose="020B0604020202020204" pitchFamily="34" charset="0"/>
              </a:rPr>
              <a:t>UNIVERSIDAD DE LAS FUERZAS ARMADAS ESPE</a:t>
            </a:r>
          </a:p>
        </p:txBody>
      </p:sp>
    </p:spTree>
    <p:extLst>
      <p:ext uri="{BB962C8B-B14F-4D97-AF65-F5344CB8AC3E}">
        <p14:creationId xmlns:p14="http://schemas.microsoft.com/office/powerpoint/2010/main" val="1459866379"/>
      </p:ext>
    </p:extLst>
  </p:cSld>
  <p:clrMapOvr>
    <a:masterClrMapping/>
  </p:clrMapOvr>
  <mc:AlternateContent xmlns:mc="http://schemas.openxmlformats.org/markup-compatibility/2006" xmlns:p14="http://schemas.microsoft.com/office/powerpoint/2010/main">
    <mc:Choice Requires="p14">
      <p:transition spd="slow" p14:dur="800" advTm="20072">
        <p:diamond/>
      </p:transition>
    </mc:Choice>
    <mc:Fallback xmlns="">
      <p:transition spd="slow" advTm="20072">
        <p:diamon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upo 65">
            <a:extLst>
              <a:ext uri="{FF2B5EF4-FFF2-40B4-BE49-F238E27FC236}">
                <a16:creationId xmlns:a16="http://schemas.microsoft.com/office/drawing/2014/main" id="{8D28F90B-EB98-8E92-488D-676D7E1C799E}"/>
              </a:ext>
            </a:extLst>
          </p:cNvPr>
          <p:cNvGrpSpPr/>
          <p:nvPr/>
        </p:nvGrpSpPr>
        <p:grpSpPr>
          <a:xfrm>
            <a:off x="-3548" y="-65583"/>
            <a:ext cx="12277144" cy="6929805"/>
            <a:chOff x="-13708" y="-65583"/>
            <a:chExt cx="12277144" cy="6929805"/>
          </a:xfrm>
        </p:grpSpPr>
        <p:sp>
          <p:nvSpPr>
            <p:cNvPr id="67" name="Rectángulo 66">
              <a:extLst>
                <a:ext uri="{FF2B5EF4-FFF2-40B4-BE49-F238E27FC236}">
                  <a16:creationId xmlns:a16="http://schemas.microsoft.com/office/drawing/2014/main" id="{83C39037-AD09-9806-915A-695D1AAA4DA5}"/>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2" name="Rectángulo 71">
              <a:extLst>
                <a:ext uri="{FF2B5EF4-FFF2-40B4-BE49-F238E27FC236}">
                  <a16:creationId xmlns:a16="http://schemas.microsoft.com/office/drawing/2014/main" id="{61BF3C55-FBCC-032A-3C02-2E0B72113D28}"/>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73" name="Conector recto 72">
              <a:extLst>
                <a:ext uri="{FF2B5EF4-FFF2-40B4-BE49-F238E27FC236}">
                  <a16:creationId xmlns:a16="http://schemas.microsoft.com/office/drawing/2014/main" id="{8E7FABF6-B60F-7111-11F5-5527A7F90F34}"/>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75" name="Conector recto 74">
              <a:extLst>
                <a:ext uri="{FF2B5EF4-FFF2-40B4-BE49-F238E27FC236}">
                  <a16:creationId xmlns:a16="http://schemas.microsoft.com/office/drawing/2014/main" id="{ECE90DD8-C767-DD79-FFB1-EC6FFAC87A3C}"/>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76" name="9 Imagen">
              <a:extLst>
                <a:ext uri="{FF2B5EF4-FFF2-40B4-BE49-F238E27FC236}">
                  <a16:creationId xmlns:a16="http://schemas.microsoft.com/office/drawing/2014/main" id="{5CE5D0FC-5E13-A5BC-E488-E331F4FE6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 name="Grupo 107">
            <a:extLst>
              <a:ext uri="{FF2B5EF4-FFF2-40B4-BE49-F238E27FC236}">
                <a16:creationId xmlns:a16="http://schemas.microsoft.com/office/drawing/2014/main" id="{27C86889-F92E-150F-F365-F7CEB706AE4E}"/>
              </a:ext>
            </a:extLst>
          </p:cNvPr>
          <p:cNvGrpSpPr/>
          <p:nvPr/>
        </p:nvGrpSpPr>
        <p:grpSpPr>
          <a:xfrm>
            <a:off x="944293" y="757652"/>
            <a:ext cx="10303414" cy="5113083"/>
            <a:chOff x="944293" y="957095"/>
            <a:chExt cx="10303414" cy="5113083"/>
          </a:xfrm>
        </p:grpSpPr>
        <p:sp>
          <p:nvSpPr>
            <p:cNvPr id="24" name="Rectángulo: esquinas redondeadas 23">
              <a:extLst>
                <a:ext uri="{FF2B5EF4-FFF2-40B4-BE49-F238E27FC236}">
                  <a16:creationId xmlns:a16="http://schemas.microsoft.com/office/drawing/2014/main" id="{7B3012FD-CC47-48D4-F043-6019067D07F2}"/>
                </a:ext>
              </a:extLst>
            </p:cNvPr>
            <p:cNvSpPr/>
            <p:nvPr/>
          </p:nvSpPr>
          <p:spPr>
            <a:xfrm>
              <a:off x="5238388" y="3631340"/>
              <a:ext cx="1858100" cy="246220"/>
            </a:xfrm>
            <a:prstGeom prst="roundRect">
              <a:avLst/>
            </a:prstGeom>
            <a:solidFill>
              <a:srgbClr val="006338"/>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400" b="1" dirty="0">
                  <a:solidFill>
                    <a:schemeClr val="bg1"/>
                  </a:solidFill>
                  <a:latin typeface="Arial" panose="020B0604020202020204" pitchFamily="34" charset="0"/>
                  <a:cs typeface="Arial" panose="020B0604020202020204" pitchFamily="34" charset="0"/>
                </a:rPr>
                <a:t>Clasificación</a:t>
              </a:r>
            </a:p>
          </p:txBody>
        </p:sp>
        <p:sp>
          <p:nvSpPr>
            <p:cNvPr id="68" name="Rectángulo: esquinas redondeadas 67">
              <a:extLst>
                <a:ext uri="{FF2B5EF4-FFF2-40B4-BE49-F238E27FC236}">
                  <a16:creationId xmlns:a16="http://schemas.microsoft.com/office/drawing/2014/main" id="{2DD8CEF2-876C-DEBC-4223-19167AF43222}"/>
                </a:ext>
              </a:extLst>
            </p:cNvPr>
            <p:cNvSpPr/>
            <p:nvPr/>
          </p:nvSpPr>
          <p:spPr>
            <a:xfrm>
              <a:off x="1751360" y="4794587"/>
              <a:ext cx="2295812" cy="846224"/>
            </a:xfrm>
            <a:prstGeom prst="roundRect">
              <a:avLst/>
            </a:prstGeom>
            <a:solidFill>
              <a:srgbClr val="DCDDDE"/>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sz="1200" dirty="0">
                  <a:latin typeface="Arial" panose="020B0604020202020204" pitchFamily="34" charset="0"/>
                  <a:cs typeface="Arial" panose="020B0604020202020204" pitchFamily="34" charset="0"/>
                </a:rPr>
                <a:t>Implementación de nuevos métodos de organización empresarial</a:t>
              </a:r>
            </a:p>
          </p:txBody>
        </p:sp>
        <p:sp>
          <p:nvSpPr>
            <p:cNvPr id="79" name="TextBox 1">
              <a:extLst>
                <a:ext uri="{FF2B5EF4-FFF2-40B4-BE49-F238E27FC236}">
                  <a16:creationId xmlns:a16="http://schemas.microsoft.com/office/drawing/2014/main" id="{2C5B8825-0C83-7657-47F9-23E97C5E9E97}"/>
                </a:ext>
              </a:extLst>
            </p:cNvPr>
            <p:cNvSpPr txBox="1"/>
            <p:nvPr/>
          </p:nvSpPr>
          <p:spPr>
            <a:xfrm>
              <a:off x="4738120" y="957095"/>
              <a:ext cx="2836382" cy="408623"/>
            </a:xfrm>
            <a:prstGeom prst="roundRect">
              <a:avLst/>
            </a:prstGeom>
            <a:solidFill>
              <a:srgbClr val="006338"/>
            </a:solidFill>
            <a:ln w="12700">
              <a:solidFill>
                <a:srgbClr val="231F20"/>
              </a:solidFill>
            </a:ln>
            <a:effectLst>
              <a:outerShdw blurRad="50800" dist="38100" dir="16200000"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b="1" u="none" strike="noStrike" kern="1200" cap="none" spc="0" baseline="0" dirty="0">
                  <a:solidFill>
                    <a:schemeClr val="bg1">
                      <a:lumMod val="95000"/>
                    </a:schemeClr>
                  </a:solidFill>
                  <a:uFillTx/>
                  <a:latin typeface="Arial" panose="020B0604020202020204" pitchFamily="34" charset="0"/>
                  <a:ea typeface="굴림" pitchFamily="34"/>
                  <a:cs typeface="Arial" panose="020B0604020202020204" pitchFamily="34" charset="0"/>
                </a:rPr>
                <a:t>Innovación </a:t>
              </a:r>
              <a:r>
                <a:rPr lang="es-MX" b="1" dirty="0">
                  <a:solidFill>
                    <a:schemeClr val="bg1">
                      <a:lumMod val="95000"/>
                    </a:schemeClr>
                  </a:solidFill>
                  <a:latin typeface="Arial" panose="020B0604020202020204" pitchFamily="34" charset="0"/>
                  <a:ea typeface="굴림" pitchFamily="34"/>
                  <a:cs typeface="Arial" panose="020B0604020202020204" pitchFamily="34" charset="0"/>
                </a:rPr>
                <a:t>Empresarial</a:t>
              </a:r>
              <a:endParaRPr lang="es-MX" b="1" u="none" strike="noStrike" kern="1200" cap="none" spc="0" baseline="0" dirty="0">
                <a:solidFill>
                  <a:schemeClr val="bg1">
                    <a:lumMod val="95000"/>
                  </a:schemeClr>
                </a:solidFill>
                <a:uFillTx/>
                <a:latin typeface="Arial" panose="020B0604020202020204" pitchFamily="34" charset="0"/>
                <a:ea typeface="굴림" pitchFamily="34"/>
                <a:cs typeface="Arial" panose="020B0604020202020204" pitchFamily="34" charset="0"/>
              </a:endParaRPr>
            </a:p>
          </p:txBody>
        </p:sp>
        <p:sp>
          <p:nvSpPr>
            <p:cNvPr id="92" name="Rectángulo: esquinas redondeadas 91">
              <a:extLst>
                <a:ext uri="{FF2B5EF4-FFF2-40B4-BE49-F238E27FC236}">
                  <a16:creationId xmlns:a16="http://schemas.microsoft.com/office/drawing/2014/main" id="{700A0BA3-97F4-A345-1C39-27D6B3D93885}"/>
                </a:ext>
              </a:extLst>
            </p:cNvPr>
            <p:cNvSpPr/>
            <p:nvPr/>
          </p:nvSpPr>
          <p:spPr>
            <a:xfrm>
              <a:off x="1751360" y="4392463"/>
              <a:ext cx="2295812" cy="246220"/>
            </a:xfrm>
            <a:prstGeom prst="roundRect">
              <a:avLst/>
            </a:prstGeom>
            <a:solidFill>
              <a:srgbClr val="DA251D"/>
            </a:solidFill>
            <a:ln w="12700">
              <a:solidFill>
                <a:srgbClr val="231F2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latin typeface="Arial" panose="020B0604020202020204" pitchFamily="34" charset="0"/>
                  <a:cs typeface="Arial" panose="020B0604020202020204" pitchFamily="34" charset="0"/>
                </a:rPr>
                <a:t>Innovaciones Organizativas</a:t>
              </a:r>
            </a:p>
          </p:txBody>
        </p:sp>
        <p:sp>
          <p:nvSpPr>
            <p:cNvPr id="231" name="CuadroTexto 230">
              <a:extLst>
                <a:ext uri="{FF2B5EF4-FFF2-40B4-BE49-F238E27FC236}">
                  <a16:creationId xmlns:a16="http://schemas.microsoft.com/office/drawing/2014/main" id="{B198E8D0-D487-528A-0EDB-B0FA232A334E}"/>
                </a:ext>
              </a:extLst>
            </p:cNvPr>
            <p:cNvSpPr txBox="1"/>
            <p:nvPr/>
          </p:nvSpPr>
          <p:spPr>
            <a:xfrm>
              <a:off x="944293" y="5839346"/>
              <a:ext cx="10303414" cy="230832"/>
            </a:xfrm>
            <a:prstGeom prst="rect">
              <a:avLst/>
            </a:prstGeom>
            <a:noFill/>
            <a:ln w="12700">
              <a:noFill/>
            </a:ln>
          </p:spPr>
          <p:txBody>
            <a:bodyPr wrap="square" rtlCol="0">
              <a:spAutoFit/>
            </a:bodyPr>
            <a:lstStyle/>
            <a:p>
              <a:pPr algn="ctr"/>
              <a:r>
                <a:rPr lang="es-MX" sz="900" dirty="0">
                  <a:latin typeface="Arial" panose="020B0604020202020204" pitchFamily="34" charset="0"/>
                  <a:cs typeface="Arial" panose="020B0604020202020204" pitchFamily="34" charset="0"/>
                </a:rPr>
                <a:t>(Schumpeter, 1934; Amabile, 1988; Comisión Europea de Comunicación -COM, 1995; Organización para la Cooperación y el Desarrollo Económico -OCDE, 2006; COTEC, 2010; Jordán, 2011)  </a:t>
              </a:r>
            </a:p>
          </p:txBody>
        </p:sp>
        <p:sp>
          <p:nvSpPr>
            <p:cNvPr id="12" name="Rectángulo: esquinas redondeadas 11">
              <a:extLst>
                <a:ext uri="{FF2B5EF4-FFF2-40B4-BE49-F238E27FC236}">
                  <a16:creationId xmlns:a16="http://schemas.microsoft.com/office/drawing/2014/main" id="{1C0F9B15-73EF-5CC0-2513-1BF21CFF7A38}"/>
                </a:ext>
              </a:extLst>
            </p:cNvPr>
            <p:cNvSpPr/>
            <p:nvPr/>
          </p:nvSpPr>
          <p:spPr>
            <a:xfrm>
              <a:off x="3349372" y="2008862"/>
              <a:ext cx="1459248" cy="760453"/>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000" dirty="0">
                  <a:solidFill>
                    <a:srgbClr val="231F20"/>
                  </a:solidFill>
                  <a:latin typeface="Arial" panose="020B0604020202020204" pitchFamily="34" charset="0"/>
                  <a:cs typeface="Arial" panose="020B0604020202020204" pitchFamily="34" charset="0"/>
                </a:rPr>
                <a:t>Conocimiento y generación de valor para el cliente</a:t>
              </a:r>
            </a:p>
          </p:txBody>
        </p:sp>
        <p:sp>
          <p:nvSpPr>
            <p:cNvPr id="27" name="Rectángulo: esquinas redondeadas 26">
              <a:extLst>
                <a:ext uri="{FF2B5EF4-FFF2-40B4-BE49-F238E27FC236}">
                  <a16:creationId xmlns:a16="http://schemas.microsoft.com/office/drawing/2014/main" id="{7A788334-4378-0450-9FED-4E293981394D}"/>
                </a:ext>
              </a:extLst>
            </p:cNvPr>
            <p:cNvSpPr/>
            <p:nvPr/>
          </p:nvSpPr>
          <p:spPr>
            <a:xfrm>
              <a:off x="5426686" y="2032822"/>
              <a:ext cx="1459249" cy="760453"/>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000" dirty="0">
                  <a:solidFill>
                    <a:srgbClr val="231F20"/>
                  </a:solidFill>
                  <a:latin typeface="Arial" panose="020B0604020202020204" pitchFamily="34" charset="0"/>
                  <a:cs typeface="Arial" panose="020B0604020202020204" pitchFamily="34" charset="0"/>
                </a:rPr>
                <a:t>Provoca una restructuración profunda del sector empresarial</a:t>
              </a:r>
            </a:p>
          </p:txBody>
        </p:sp>
        <p:sp>
          <p:nvSpPr>
            <p:cNvPr id="2" name="Rectángulo: esquinas redondeadas 1">
              <a:extLst>
                <a:ext uri="{FF2B5EF4-FFF2-40B4-BE49-F238E27FC236}">
                  <a16:creationId xmlns:a16="http://schemas.microsoft.com/office/drawing/2014/main" id="{CFD3D598-081B-0CFA-A17F-D848BC387DB7}"/>
                </a:ext>
              </a:extLst>
            </p:cNvPr>
            <p:cNvSpPr/>
            <p:nvPr/>
          </p:nvSpPr>
          <p:spPr>
            <a:xfrm>
              <a:off x="1391940" y="1997444"/>
              <a:ext cx="1459249" cy="784769"/>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sz="1000" dirty="0">
                  <a:solidFill>
                    <a:srgbClr val="231F20"/>
                  </a:solidFill>
                  <a:latin typeface="Arial" panose="020B0604020202020204" pitchFamily="34" charset="0"/>
                  <a:cs typeface="Arial" panose="020B0604020202020204" pitchFamily="34" charset="0"/>
                </a:rPr>
                <a:t>Proceso dinámico y cambio</a:t>
              </a:r>
            </a:p>
          </p:txBody>
        </p:sp>
        <p:sp>
          <p:nvSpPr>
            <p:cNvPr id="69" name="Rectángulo: esquinas redondeadas 68">
              <a:extLst>
                <a:ext uri="{FF2B5EF4-FFF2-40B4-BE49-F238E27FC236}">
                  <a16:creationId xmlns:a16="http://schemas.microsoft.com/office/drawing/2014/main" id="{01E825F4-9B1A-0F49-718F-670EF8C29781}"/>
                </a:ext>
              </a:extLst>
            </p:cNvPr>
            <p:cNvSpPr/>
            <p:nvPr/>
          </p:nvSpPr>
          <p:spPr>
            <a:xfrm>
              <a:off x="5019533" y="4791546"/>
              <a:ext cx="2295812" cy="833697"/>
            </a:xfrm>
            <a:prstGeom prst="roundRect">
              <a:avLst/>
            </a:prstGeom>
            <a:solidFill>
              <a:srgbClr val="DCDDDE"/>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sz="1200" dirty="0">
                  <a:latin typeface="Arial" panose="020B0604020202020204" pitchFamily="34" charset="0"/>
                  <a:cs typeface="Arial" panose="020B0604020202020204" pitchFamily="34" charset="0"/>
                </a:rPr>
                <a:t>Nuevos usos o combinación de conocimientos a tecnologías existentes</a:t>
              </a:r>
            </a:p>
          </p:txBody>
        </p:sp>
        <p:sp>
          <p:nvSpPr>
            <p:cNvPr id="71" name="Rectángulo: esquinas redondeadas 70">
              <a:extLst>
                <a:ext uri="{FF2B5EF4-FFF2-40B4-BE49-F238E27FC236}">
                  <a16:creationId xmlns:a16="http://schemas.microsoft.com/office/drawing/2014/main" id="{4D177BB8-4A9D-0A27-6AB9-7F44FB49EB5F}"/>
                </a:ext>
              </a:extLst>
            </p:cNvPr>
            <p:cNvSpPr/>
            <p:nvPr/>
          </p:nvSpPr>
          <p:spPr>
            <a:xfrm>
              <a:off x="7943481" y="4784526"/>
              <a:ext cx="2295812" cy="845126"/>
            </a:xfrm>
            <a:prstGeom prst="roundRect">
              <a:avLst/>
            </a:prstGeom>
            <a:solidFill>
              <a:srgbClr val="DCDDDE"/>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sz="1200" dirty="0">
                  <a:latin typeface="Arial" panose="020B0604020202020204" pitchFamily="34" charset="0"/>
                  <a:cs typeface="Arial" panose="020B0604020202020204" pitchFamily="34" charset="0"/>
                </a:rPr>
                <a:t>Introducción y aplicación de un nuevo método de comercialización</a:t>
              </a:r>
            </a:p>
          </p:txBody>
        </p:sp>
        <p:sp>
          <p:nvSpPr>
            <p:cNvPr id="44" name="Rectángulo: esquinas redondeadas 43">
              <a:extLst>
                <a:ext uri="{FF2B5EF4-FFF2-40B4-BE49-F238E27FC236}">
                  <a16:creationId xmlns:a16="http://schemas.microsoft.com/office/drawing/2014/main" id="{2D291686-4E31-A147-C7C9-B450BD7DBBB0}"/>
                </a:ext>
              </a:extLst>
            </p:cNvPr>
            <p:cNvSpPr/>
            <p:nvPr/>
          </p:nvSpPr>
          <p:spPr>
            <a:xfrm>
              <a:off x="5019533" y="4361675"/>
              <a:ext cx="2295812" cy="246220"/>
            </a:xfrm>
            <a:prstGeom prst="roundRect">
              <a:avLst/>
            </a:prstGeom>
            <a:solidFill>
              <a:srgbClr val="DA251D"/>
            </a:solidFill>
            <a:ln w="12700">
              <a:solidFill>
                <a:srgbClr val="231F2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latin typeface="Arial" panose="020B0604020202020204" pitchFamily="34" charset="0"/>
                  <a:cs typeface="Arial" panose="020B0604020202020204" pitchFamily="34" charset="0"/>
                </a:rPr>
                <a:t>Innovaciones Tecnológicas</a:t>
              </a:r>
            </a:p>
          </p:txBody>
        </p:sp>
        <p:sp>
          <p:nvSpPr>
            <p:cNvPr id="45" name="Rectángulo: esquinas redondeadas 44">
              <a:extLst>
                <a:ext uri="{FF2B5EF4-FFF2-40B4-BE49-F238E27FC236}">
                  <a16:creationId xmlns:a16="http://schemas.microsoft.com/office/drawing/2014/main" id="{FBE8FD41-792D-D171-1695-6E8CEF2A9413}"/>
                </a:ext>
              </a:extLst>
            </p:cNvPr>
            <p:cNvSpPr/>
            <p:nvPr/>
          </p:nvSpPr>
          <p:spPr>
            <a:xfrm>
              <a:off x="7943481" y="4392463"/>
              <a:ext cx="2295812" cy="246220"/>
            </a:xfrm>
            <a:prstGeom prst="roundRect">
              <a:avLst/>
            </a:prstGeom>
            <a:solidFill>
              <a:srgbClr val="DA251D"/>
            </a:solidFill>
            <a:ln w="12700">
              <a:solidFill>
                <a:srgbClr val="231F2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latin typeface="Arial" panose="020B0604020202020204" pitchFamily="34" charset="0"/>
                  <a:cs typeface="Arial" panose="020B0604020202020204" pitchFamily="34" charset="0"/>
                </a:rPr>
                <a:t>Innovaciones Comerciales</a:t>
              </a:r>
            </a:p>
          </p:txBody>
        </p:sp>
        <p:cxnSp>
          <p:nvCxnSpPr>
            <p:cNvPr id="47" name="Conector: angular 46">
              <a:extLst>
                <a:ext uri="{FF2B5EF4-FFF2-40B4-BE49-F238E27FC236}">
                  <a16:creationId xmlns:a16="http://schemas.microsoft.com/office/drawing/2014/main" id="{92B1A108-8405-8B08-184B-B8690789B690}"/>
                </a:ext>
              </a:extLst>
            </p:cNvPr>
            <p:cNvCxnSpPr>
              <a:cxnSpLocks/>
              <a:stCxn id="24" idx="2"/>
              <a:endCxn id="92" idx="0"/>
            </p:cNvCxnSpPr>
            <p:nvPr/>
          </p:nvCxnSpPr>
          <p:spPr>
            <a:xfrm rot="5400000">
              <a:off x="4275901" y="2500925"/>
              <a:ext cx="514903" cy="3268172"/>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51" name="Conector: angular 50">
              <a:extLst>
                <a:ext uri="{FF2B5EF4-FFF2-40B4-BE49-F238E27FC236}">
                  <a16:creationId xmlns:a16="http://schemas.microsoft.com/office/drawing/2014/main" id="{2FA8082C-701B-B5D4-D274-3987E04C21EB}"/>
                </a:ext>
              </a:extLst>
            </p:cNvPr>
            <p:cNvCxnSpPr>
              <a:cxnSpLocks/>
              <a:stCxn id="24" idx="2"/>
              <a:endCxn id="45" idx="0"/>
            </p:cNvCxnSpPr>
            <p:nvPr/>
          </p:nvCxnSpPr>
          <p:spPr>
            <a:xfrm rot="16200000" flipH="1">
              <a:off x="7371961" y="2673036"/>
              <a:ext cx="514903" cy="2923949"/>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61" name="Conector recto de flecha 60">
              <a:extLst>
                <a:ext uri="{FF2B5EF4-FFF2-40B4-BE49-F238E27FC236}">
                  <a16:creationId xmlns:a16="http://schemas.microsoft.com/office/drawing/2014/main" id="{ED68F2E6-223A-740D-645B-90309E168318}"/>
                </a:ext>
              </a:extLst>
            </p:cNvPr>
            <p:cNvCxnSpPr>
              <a:cxnSpLocks/>
              <a:stCxn id="24" idx="2"/>
              <a:endCxn id="44" idx="0"/>
            </p:cNvCxnSpPr>
            <p:nvPr/>
          </p:nvCxnSpPr>
          <p:spPr>
            <a:xfrm>
              <a:off x="6167438" y="3877560"/>
              <a:ext cx="1" cy="484115"/>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19" name="Conector: angular 18">
              <a:extLst>
                <a:ext uri="{FF2B5EF4-FFF2-40B4-BE49-F238E27FC236}">
                  <a16:creationId xmlns:a16="http://schemas.microsoft.com/office/drawing/2014/main" id="{98E7C93E-CC22-30F1-D115-896E67686D48}"/>
                </a:ext>
              </a:extLst>
            </p:cNvPr>
            <p:cNvCxnSpPr>
              <a:cxnSpLocks/>
              <a:stCxn id="79" idx="2"/>
              <a:endCxn id="63" idx="0"/>
            </p:cNvCxnSpPr>
            <p:nvPr/>
          </p:nvCxnSpPr>
          <p:spPr>
            <a:xfrm rot="16200000" flipH="1">
              <a:off x="6891063" y="630965"/>
              <a:ext cx="647719" cy="2117223"/>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23" name="Conector: angular 22">
              <a:extLst>
                <a:ext uri="{FF2B5EF4-FFF2-40B4-BE49-F238E27FC236}">
                  <a16:creationId xmlns:a16="http://schemas.microsoft.com/office/drawing/2014/main" id="{2A6B0F28-4312-96D8-BA6C-F32CC2E400DD}"/>
                </a:ext>
              </a:extLst>
            </p:cNvPr>
            <p:cNvCxnSpPr>
              <a:cxnSpLocks/>
              <a:stCxn id="79" idx="2"/>
              <a:endCxn id="2" idx="0"/>
            </p:cNvCxnSpPr>
            <p:nvPr/>
          </p:nvCxnSpPr>
          <p:spPr>
            <a:xfrm rot="5400000">
              <a:off x="3823075" y="-335792"/>
              <a:ext cx="631726" cy="4034746"/>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sp>
          <p:nvSpPr>
            <p:cNvPr id="33" name="Rectángulo: esquinas redondeadas 32">
              <a:extLst>
                <a:ext uri="{FF2B5EF4-FFF2-40B4-BE49-F238E27FC236}">
                  <a16:creationId xmlns:a16="http://schemas.microsoft.com/office/drawing/2014/main" id="{23D910B5-D5AC-8B04-1313-6B8413101583}"/>
                </a:ext>
              </a:extLst>
            </p:cNvPr>
            <p:cNvSpPr/>
            <p:nvPr/>
          </p:nvSpPr>
          <p:spPr>
            <a:xfrm>
              <a:off x="9509669" y="2013481"/>
              <a:ext cx="1459248" cy="760453"/>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000" dirty="0">
                  <a:solidFill>
                    <a:srgbClr val="231F20"/>
                  </a:solidFill>
                  <a:latin typeface="Arial" panose="020B0604020202020204" pitchFamily="34" charset="0"/>
                  <a:cs typeface="Arial" panose="020B0604020202020204" pitchFamily="34" charset="0"/>
                </a:rPr>
                <a:t>Alcanza una ventaja competitiva</a:t>
              </a:r>
            </a:p>
          </p:txBody>
        </p:sp>
        <p:cxnSp>
          <p:nvCxnSpPr>
            <p:cNvPr id="42" name="Conector recto de flecha 41">
              <a:extLst>
                <a:ext uri="{FF2B5EF4-FFF2-40B4-BE49-F238E27FC236}">
                  <a16:creationId xmlns:a16="http://schemas.microsoft.com/office/drawing/2014/main" id="{97D2DF04-0F7B-4521-CF54-4598EAD9B011}"/>
                </a:ext>
              </a:extLst>
            </p:cNvPr>
            <p:cNvCxnSpPr>
              <a:cxnSpLocks/>
              <a:stCxn id="79" idx="2"/>
              <a:endCxn id="27" idx="0"/>
            </p:cNvCxnSpPr>
            <p:nvPr/>
          </p:nvCxnSpPr>
          <p:spPr>
            <a:xfrm>
              <a:off x="6156311" y="1365718"/>
              <a:ext cx="0" cy="667104"/>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50" name="Conector: angular 49">
              <a:extLst>
                <a:ext uri="{FF2B5EF4-FFF2-40B4-BE49-F238E27FC236}">
                  <a16:creationId xmlns:a16="http://schemas.microsoft.com/office/drawing/2014/main" id="{1CE3B8A4-3EDF-4A91-FFB5-9D173F50F8F7}"/>
                </a:ext>
              </a:extLst>
            </p:cNvPr>
            <p:cNvCxnSpPr>
              <a:cxnSpLocks/>
              <a:stCxn id="79" idx="2"/>
              <a:endCxn id="33" idx="0"/>
            </p:cNvCxnSpPr>
            <p:nvPr/>
          </p:nvCxnSpPr>
          <p:spPr>
            <a:xfrm rot="16200000" flipH="1">
              <a:off x="7873921" y="-351892"/>
              <a:ext cx="647763" cy="4082982"/>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58" name="Conector: angular 57">
              <a:extLst>
                <a:ext uri="{FF2B5EF4-FFF2-40B4-BE49-F238E27FC236}">
                  <a16:creationId xmlns:a16="http://schemas.microsoft.com/office/drawing/2014/main" id="{DE295A4B-5F2B-2537-A68F-890F6E6DC0AF}"/>
                </a:ext>
              </a:extLst>
            </p:cNvPr>
            <p:cNvCxnSpPr>
              <a:cxnSpLocks/>
              <a:stCxn id="79" idx="2"/>
              <a:endCxn id="12" idx="0"/>
            </p:cNvCxnSpPr>
            <p:nvPr/>
          </p:nvCxnSpPr>
          <p:spPr>
            <a:xfrm rot="5400000">
              <a:off x="4796082" y="648633"/>
              <a:ext cx="643144" cy="2077315"/>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sp>
          <p:nvSpPr>
            <p:cNvPr id="63" name="Rectángulo: esquinas redondeadas 62">
              <a:extLst>
                <a:ext uri="{FF2B5EF4-FFF2-40B4-BE49-F238E27FC236}">
                  <a16:creationId xmlns:a16="http://schemas.microsoft.com/office/drawing/2014/main" id="{9D19843D-0B79-2C42-0442-49C0A7ED3200}"/>
                </a:ext>
              </a:extLst>
            </p:cNvPr>
            <p:cNvSpPr/>
            <p:nvPr/>
          </p:nvSpPr>
          <p:spPr>
            <a:xfrm>
              <a:off x="7543910" y="2013437"/>
              <a:ext cx="1459248" cy="760453"/>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000" dirty="0">
                  <a:solidFill>
                    <a:srgbClr val="231F20"/>
                  </a:solidFill>
                  <a:latin typeface="Arial" panose="020B0604020202020204" pitchFamily="34" charset="0"/>
                  <a:cs typeface="Arial" panose="020B0604020202020204" pitchFamily="34" charset="0"/>
                </a:rPr>
                <a:t>Éxito comercial y financiero de una empresa</a:t>
              </a:r>
            </a:p>
          </p:txBody>
        </p:sp>
        <p:cxnSp>
          <p:nvCxnSpPr>
            <p:cNvPr id="70" name="Conector recto de flecha 69">
              <a:extLst>
                <a:ext uri="{FF2B5EF4-FFF2-40B4-BE49-F238E27FC236}">
                  <a16:creationId xmlns:a16="http://schemas.microsoft.com/office/drawing/2014/main" id="{8599EA2C-F607-821E-902A-228B9ECA579F}"/>
                </a:ext>
              </a:extLst>
            </p:cNvPr>
            <p:cNvCxnSpPr>
              <a:cxnSpLocks/>
              <a:stCxn id="2" idx="2"/>
              <a:endCxn id="24" idx="0"/>
            </p:cNvCxnSpPr>
            <p:nvPr/>
          </p:nvCxnSpPr>
          <p:spPr>
            <a:xfrm>
              <a:off x="2121565" y="2782213"/>
              <a:ext cx="4045873" cy="849127"/>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Conector recto de flecha 73">
              <a:extLst>
                <a:ext uri="{FF2B5EF4-FFF2-40B4-BE49-F238E27FC236}">
                  <a16:creationId xmlns:a16="http://schemas.microsoft.com/office/drawing/2014/main" id="{2B44EBC3-C67E-2A43-CE8D-B90E3E235047}"/>
                </a:ext>
              </a:extLst>
            </p:cNvPr>
            <p:cNvCxnSpPr>
              <a:cxnSpLocks/>
              <a:endCxn id="24" idx="0"/>
            </p:cNvCxnSpPr>
            <p:nvPr/>
          </p:nvCxnSpPr>
          <p:spPr>
            <a:xfrm flipH="1">
              <a:off x="6167438" y="2797607"/>
              <a:ext cx="2112427" cy="833733"/>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Conector recto de flecha 83">
              <a:extLst>
                <a:ext uri="{FF2B5EF4-FFF2-40B4-BE49-F238E27FC236}">
                  <a16:creationId xmlns:a16="http://schemas.microsoft.com/office/drawing/2014/main" id="{573E4066-62D8-E334-C5FD-DFCF465D2137}"/>
                </a:ext>
              </a:extLst>
            </p:cNvPr>
            <p:cNvCxnSpPr>
              <a:cxnSpLocks/>
              <a:stCxn id="33" idx="2"/>
              <a:endCxn id="24" idx="0"/>
            </p:cNvCxnSpPr>
            <p:nvPr/>
          </p:nvCxnSpPr>
          <p:spPr>
            <a:xfrm flipH="1">
              <a:off x="6167438" y="2773934"/>
              <a:ext cx="4071855" cy="857406"/>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Conector recto de flecha 86">
              <a:extLst>
                <a:ext uri="{FF2B5EF4-FFF2-40B4-BE49-F238E27FC236}">
                  <a16:creationId xmlns:a16="http://schemas.microsoft.com/office/drawing/2014/main" id="{60AADA95-690B-895D-AF81-C6671DF982FE}"/>
                </a:ext>
              </a:extLst>
            </p:cNvPr>
            <p:cNvCxnSpPr>
              <a:cxnSpLocks/>
              <a:stCxn id="24" idx="0"/>
              <a:endCxn id="27" idx="2"/>
            </p:cNvCxnSpPr>
            <p:nvPr/>
          </p:nvCxnSpPr>
          <p:spPr>
            <a:xfrm flipH="1" flipV="1">
              <a:off x="6156311" y="2793275"/>
              <a:ext cx="11127" cy="838065"/>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Conector recto de flecha 89">
              <a:extLst>
                <a:ext uri="{FF2B5EF4-FFF2-40B4-BE49-F238E27FC236}">
                  <a16:creationId xmlns:a16="http://schemas.microsoft.com/office/drawing/2014/main" id="{2BDD47E6-E511-1BB7-2F16-34E69F6C5E7C}"/>
                </a:ext>
              </a:extLst>
            </p:cNvPr>
            <p:cNvCxnSpPr>
              <a:cxnSpLocks/>
              <a:stCxn id="12" idx="2"/>
              <a:endCxn id="24" idx="0"/>
            </p:cNvCxnSpPr>
            <p:nvPr/>
          </p:nvCxnSpPr>
          <p:spPr>
            <a:xfrm>
              <a:off x="4078996" y="2769315"/>
              <a:ext cx="2088442" cy="862025"/>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Conector recto de flecha 93">
              <a:extLst>
                <a:ext uri="{FF2B5EF4-FFF2-40B4-BE49-F238E27FC236}">
                  <a16:creationId xmlns:a16="http://schemas.microsoft.com/office/drawing/2014/main" id="{45301C52-852E-5C4F-6B69-F9604F4BB9CB}"/>
                </a:ext>
              </a:extLst>
            </p:cNvPr>
            <p:cNvCxnSpPr>
              <a:cxnSpLocks/>
              <a:stCxn id="69" idx="0"/>
              <a:endCxn id="44" idx="2"/>
            </p:cNvCxnSpPr>
            <p:nvPr/>
          </p:nvCxnSpPr>
          <p:spPr>
            <a:xfrm flipV="1">
              <a:off x="6167439" y="4607895"/>
              <a:ext cx="0" cy="183651"/>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Conector recto de flecha 97">
              <a:extLst>
                <a:ext uri="{FF2B5EF4-FFF2-40B4-BE49-F238E27FC236}">
                  <a16:creationId xmlns:a16="http://schemas.microsoft.com/office/drawing/2014/main" id="{1F30BED0-BCE3-2BAD-E56A-1516437E7CCA}"/>
                </a:ext>
              </a:extLst>
            </p:cNvPr>
            <p:cNvCxnSpPr>
              <a:cxnSpLocks/>
              <a:stCxn id="71" idx="0"/>
              <a:endCxn id="45" idx="2"/>
            </p:cNvCxnSpPr>
            <p:nvPr/>
          </p:nvCxnSpPr>
          <p:spPr>
            <a:xfrm flipV="1">
              <a:off x="9091387" y="4638683"/>
              <a:ext cx="0" cy="145843"/>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Conector recto de flecha 101">
              <a:extLst>
                <a:ext uri="{FF2B5EF4-FFF2-40B4-BE49-F238E27FC236}">
                  <a16:creationId xmlns:a16="http://schemas.microsoft.com/office/drawing/2014/main" id="{83420598-D4D7-BA4B-D2D9-A95AB9F9599A}"/>
                </a:ext>
              </a:extLst>
            </p:cNvPr>
            <p:cNvCxnSpPr>
              <a:cxnSpLocks/>
              <a:stCxn id="68" idx="0"/>
              <a:endCxn id="92" idx="2"/>
            </p:cNvCxnSpPr>
            <p:nvPr/>
          </p:nvCxnSpPr>
          <p:spPr>
            <a:xfrm flipV="1">
              <a:off x="2899266" y="4638683"/>
              <a:ext cx="0" cy="155904"/>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7" name="Grupo 76">
            <a:extLst>
              <a:ext uri="{FF2B5EF4-FFF2-40B4-BE49-F238E27FC236}">
                <a16:creationId xmlns:a16="http://schemas.microsoft.com/office/drawing/2014/main" id="{F46E6C4E-B6A9-C791-FEE1-0F1591956A04}"/>
              </a:ext>
            </a:extLst>
          </p:cNvPr>
          <p:cNvGrpSpPr/>
          <p:nvPr/>
        </p:nvGrpSpPr>
        <p:grpSpPr>
          <a:xfrm>
            <a:off x="42805" y="35941"/>
            <a:ext cx="11824420" cy="461665"/>
            <a:chOff x="349894" y="268764"/>
            <a:chExt cx="11824420" cy="461665"/>
          </a:xfrm>
        </p:grpSpPr>
        <p:grpSp>
          <p:nvGrpSpPr>
            <p:cNvPr id="78" name="Grupo 77">
              <a:extLst>
                <a:ext uri="{FF2B5EF4-FFF2-40B4-BE49-F238E27FC236}">
                  <a16:creationId xmlns:a16="http://schemas.microsoft.com/office/drawing/2014/main" id="{C0C96C83-4131-95E1-9E0F-3BCEAA324833}"/>
                </a:ext>
              </a:extLst>
            </p:cNvPr>
            <p:cNvGrpSpPr/>
            <p:nvPr/>
          </p:nvGrpSpPr>
          <p:grpSpPr>
            <a:xfrm>
              <a:off x="349894" y="288174"/>
              <a:ext cx="11824420" cy="428167"/>
              <a:chOff x="349894" y="288174"/>
              <a:chExt cx="11824420" cy="428167"/>
            </a:xfrm>
          </p:grpSpPr>
          <p:sp>
            <p:nvSpPr>
              <p:cNvPr id="81" name="Título 1">
                <a:extLst>
                  <a:ext uri="{FF2B5EF4-FFF2-40B4-BE49-F238E27FC236}">
                    <a16:creationId xmlns:a16="http://schemas.microsoft.com/office/drawing/2014/main" id="{29FF65C7-72B5-008F-A37C-BF74AE49388B}"/>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a:t>
                </a:r>
              </a:p>
            </p:txBody>
          </p:sp>
          <p:cxnSp>
            <p:nvCxnSpPr>
              <p:cNvPr id="82" name="Conector recto 81">
                <a:extLst>
                  <a:ext uri="{FF2B5EF4-FFF2-40B4-BE49-F238E27FC236}">
                    <a16:creationId xmlns:a16="http://schemas.microsoft.com/office/drawing/2014/main" id="{1F2160EC-5461-A98B-FE83-BD08757E05B0}"/>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83" name="TextBox 4">
                <a:extLst>
                  <a:ext uri="{FF2B5EF4-FFF2-40B4-BE49-F238E27FC236}">
                    <a16:creationId xmlns:a16="http://schemas.microsoft.com/office/drawing/2014/main" id="{8ECB7CB2-4B05-EFD1-CA3D-E8178C2AFF0F}"/>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1</a:t>
                </a:r>
                <a:r>
                  <a:rPr lang="en-US" sz="2000" b="1" dirty="0">
                    <a:solidFill>
                      <a:schemeClr val="bg1"/>
                    </a:solidFill>
                    <a:latin typeface="Arial" pitchFamily="34"/>
                    <a:cs typeface="Arial" pitchFamily="34"/>
                  </a:rPr>
                  <a:t>0</a:t>
                </a:r>
                <a:endParaRPr lang="en-US" sz="2000" b="1" i="0" u="none" strike="noStrike" kern="1200" cap="none" spc="0" baseline="0" dirty="0">
                  <a:solidFill>
                    <a:schemeClr val="bg1"/>
                  </a:solidFill>
                  <a:uFillTx/>
                  <a:latin typeface="Arial" pitchFamily="34"/>
                  <a:cs typeface="Arial" pitchFamily="34"/>
                </a:endParaRPr>
              </a:p>
            </p:txBody>
          </p:sp>
        </p:grpSp>
        <p:sp>
          <p:nvSpPr>
            <p:cNvPr id="80" name="TextBox 1">
              <a:extLst>
                <a:ext uri="{FF2B5EF4-FFF2-40B4-BE49-F238E27FC236}">
                  <a16:creationId xmlns:a16="http://schemas.microsoft.com/office/drawing/2014/main" id="{0F7C00A1-00EF-2289-7BF8-4E1E62959D9D}"/>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effectLst>
                    <a:outerShdw blurRad="38100" dist="38100" dir="2700000" algn="tl">
                      <a:srgbClr val="000000">
                        <a:alpha val="43137"/>
                      </a:srgbClr>
                    </a:outerShdw>
                  </a:effectLst>
                  <a:uFillTx/>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Marco</a:t>
              </a:r>
              <a:r>
                <a:rPr lang="es-MX" sz="2400" b="1" dirty="0">
                  <a:solidFill>
                    <a:srgbClr val="231F20"/>
                  </a:solidFill>
                  <a:effectLst>
                    <a:outerShdw blurRad="38100" dist="38100" dir="2700000" algn="tl">
                      <a:srgbClr val="000000">
                        <a:alpha val="43137"/>
                      </a:srgbClr>
                    </a:outerShdw>
                  </a:effectLst>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Teórico</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spTree>
    <p:extLst>
      <p:ext uri="{BB962C8B-B14F-4D97-AF65-F5344CB8AC3E}">
        <p14:creationId xmlns:p14="http://schemas.microsoft.com/office/powerpoint/2010/main" val="2130468152"/>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E44C9FE2-06EA-A6BD-2957-BD56250F469D}"/>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4" name="Conector recto 13">
            <a:extLst>
              <a:ext uri="{FF2B5EF4-FFF2-40B4-BE49-F238E27FC236}">
                <a16:creationId xmlns:a16="http://schemas.microsoft.com/office/drawing/2014/main" id="{B9B25BEF-F3BA-4900-AC76-2BE2502AC895}"/>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6" name="Conector recto 15">
            <a:extLst>
              <a:ext uri="{FF2B5EF4-FFF2-40B4-BE49-F238E27FC236}">
                <a16:creationId xmlns:a16="http://schemas.microsoft.com/office/drawing/2014/main" id="{FA192A9D-3CEB-2862-4944-D82A05018BA0}"/>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7" name="9 Imagen">
            <a:extLst>
              <a:ext uri="{FF2B5EF4-FFF2-40B4-BE49-F238E27FC236}">
                <a16:creationId xmlns:a16="http://schemas.microsoft.com/office/drawing/2014/main" id="{BD776595-AE26-6F90-9838-DD0F39494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ángulo 17">
            <a:extLst>
              <a:ext uri="{FF2B5EF4-FFF2-40B4-BE49-F238E27FC236}">
                <a16:creationId xmlns:a16="http://schemas.microsoft.com/office/drawing/2014/main" id="{43A6BE6B-5000-C021-610C-BFFB80E67DC0}"/>
              </a:ext>
            </a:extLst>
          </p:cNvPr>
          <p:cNvSpPr/>
          <p:nvPr/>
        </p:nvSpPr>
        <p:spPr>
          <a:xfrm rot="10800000">
            <a:off x="-13708" y="-1"/>
            <a:ext cx="12205707" cy="58468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28" name="Imagen 127">
            <a:extLst>
              <a:ext uri="{FF2B5EF4-FFF2-40B4-BE49-F238E27FC236}">
                <a16:creationId xmlns:a16="http://schemas.microsoft.com/office/drawing/2014/main" id="{468ABC03-3C58-98AB-3020-3E85C8F526B0}"/>
              </a:ext>
            </a:extLst>
          </p:cNvPr>
          <p:cNvPicPr>
            <a:picLocks noChangeAspect="1"/>
          </p:cNvPicPr>
          <p:nvPr/>
        </p:nvPicPr>
        <p:blipFill>
          <a:blip r:embed="rId3"/>
          <a:stretch>
            <a:fillRect/>
          </a:stretch>
        </p:blipFill>
        <p:spPr>
          <a:xfrm>
            <a:off x="1937666" y="686749"/>
            <a:ext cx="8623151" cy="5345101"/>
          </a:xfrm>
          <a:prstGeom prst="rect">
            <a:avLst/>
          </a:prstGeom>
        </p:spPr>
      </p:pic>
      <p:grpSp>
        <p:nvGrpSpPr>
          <p:cNvPr id="129" name="Grupo 128">
            <a:extLst>
              <a:ext uri="{FF2B5EF4-FFF2-40B4-BE49-F238E27FC236}">
                <a16:creationId xmlns:a16="http://schemas.microsoft.com/office/drawing/2014/main" id="{EE1AC83A-F22F-9493-AEE9-1348C2B734DB}"/>
              </a:ext>
            </a:extLst>
          </p:cNvPr>
          <p:cNvGrpSpPr/>
          <p:nvPr/>
        </p:nvGrpSpPr>
        <p:grpSpPr>
          <a:xfrm>
            <a:off x="42805" y="35941"/>
            <a:ext cx="11824420" cy="461665"/>
            <a:chOff x="349894" y="268764"/>
            <a:chExt cx="11824420" cy="461665"/>
          </a:xfrm>
        </p:grpSpPr>
        <p:grpSp>
          <p:nvGrpSpPr>
            <p:cNvPr id="130" name="Grupo 129">
              <a:extLst>
                <a:ext uri="{FF2B5EF4-FFF2-40B4-BE49-F238E27FC236}">
                  <a16:creationId xmlns:a16="http://schemas.microsoft.com/office/drawing/2014/main" id="{772F92DA-D8E1-1F73-7FA8-A43749BE88A7}"/>
                </a:ext>
              </a:extLst>
            </p:cNvPr>
            <p:cNvGrpSpPr/>
            <p:nvPr/>
          </p:nvGrpSpPr>
          <p:grpSpPr>
            <a:xfrm>
              <a:off x="349894" y="288174"/>
              <a:ext cx="11824420" cy="428167"/>
              <a:chOff x="349894" y="288174"/>
              <a:chExt cx="11824420" cy="428167"/>
            </a:xfrm>
          </p:grpSpPr>
          <p:sp>
            <p:nvSpPr>
              <p:cNvPr id="132" name="Título 1">
                <a:extLst>
                  <a:ext uri="{FF2B5EF4-FFF2-40B4-BE49-F238E27FC236}">
                    <a16:creationId xmlns:a16="http://schemas.microsoft.com/office/drawing/2014/main" id="{9392E6A7-BAFB-8682-4B39-2D14B2E2D16D}"/>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a:t>
                </a:r>
              </a:p>
            </p:txBody>
          </p:sp>
          <p:cxnSp>
            <p:nvCxnSpPr>
              <p:cNvPr id="133" name="Conector recto 132">
                <a:extLst>
                  <a:ext uri="{FF2B5EF4-FFF2-40B4-BE49-F238E27FC236}">
                    <a16:creationId xmlns:a16="http://schemas.microsoft.com/office/drawing/2014/main" id="{3BDFD891-9E8D-898E-2CCE-1C81475D498D}"/>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134" name="TextBox 4">
                <a:extLst>
                  <a:ext uri="{FF2B5EF4-FFF2-40B4-BE49-F238E27FC236}">
                    <a16:creationId xmlns:a16="http://schemas.microsoft.com/office/drawing/2014/main" id="{E45CA3BF-62B5-1D53-2D12-A6E915C34643}"/>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itchFamily="34"/>
                    <a:cs typeface="Arial" pitchFamily="34"/>
                  </a:rPr>
                  <a:t>11</a:t>
                </a:r>
                <a:endParaRPr lang="en-US" sz="2000" b="1" i="0" u="none" strike="noStrike" kern="1200" cap="none" spc="0" baseline="0" dirty="0">
                  <a:solidFill>
                    <a:schemeClr val="bg1"/>
                  </a:solidFill>
                  <a:uFillTx/>
                  <a:latin typeface="Arial" pitchFamily="34"/>
                  <a:cs typeface="Arial" pitchFamily="34"/>
                </a:endParaRPr>
              </a:p>
            </p:txBody>
          </p:sp>
        </p:grpSp>
        <p:sp>
          <p:nvSpPr>
            <p:cNvPr id="131" name="TextBox 1">
              <a:extLst>
                <a:ext uri="{FF2B5EF4-FFF2-40B4-BE49-F238E27FC236}">
                  <a16:creationId xmlns:a16="http://schemas.microsoft.com/office/drawing/2014/main" id="{F1B225B8-F8F8-818B-96F8-D3189487EEFB}"/>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effectLst>
                    <a:outerShdw blurRad="38100" dist="38100" dir="2700000" algn="tl">
                      <a:srgbClr val="000000">
                        <a:alpha val="43137"/>
                      </a:srgbClr>
                    </a:outerShdw>
                  </a:effectLst>
                  <a:uFillTx/>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Marco</a:t>
              </a:r>
              <a:r>
                <a:rPr lang="es-MX" sz="2400" b="1" dirty="0">
                  <a:solidFill>
                    <a:srgbClr val="231F20"/>
                  </a:solidFill>
                  <a:effectLst>
                    <a:outerShdw blurRad="38100" dist="38100" dir="2700000" algn="tl">
                      <a:srgbClr val="000000">
                        <a:alpha val="43137"/>
                      </a:srgbClr>
                    </a:outerShdw>
                  </a:effectLst>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Teórico</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spTree>
    <p:extLst>
      <p:ext uri="{BB962C8B-B14F-4D97-AF65-F5344CB8AC3E}">
        <p14:creationId xmlns:p14="http://schemas.microsoft.com/office/powerpoint/2010/main" val="183493600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759E14D1-0282-AE77-8CF9-94BBBD15AF94}"/>
              </a:ext>
            </a:extLst>
          </p:cNvPr>
          <p:cNvGrpSpPr/>
          <p:nvPr/>
        </p:nvGrpSpPr>
        <p:grpSpPr>
          <a:xfrm>
            <a:off x="-3548" y="-65583"/>
            <a:ext cx="12277144" cy="6929805"/>
            <a:chOff x="-13708" y="-65583"/>
            <a:chExt cx="12277144" cy="6929805"/>
          </a:xfrm>
        </p:grpSpPr>
        <p:sp>
          <p:nvSpPr>
            <p:cNvPr id="15" name="Rectángulo 14">
              <a:extLst>
                <a:ext uri="{FF2B5EF4-FFF2-40B4-BE49-F238E27FC236}">
                  <a16:creationId xmlns:a16="http://schemas.microsoft.com/office/drawing/2014/main" id="{B598FB6C-A275-105C-AC16-A7184166A67A}"/>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Rectángulo 15">
              <a:extLst>
                <a:ext uri="{FF2B5EF4-FFF2-40B4-BE49-F238E27FC236}">
                  <a16:creationId xmlns:a16="http://schemas.microsoft.com/office/drawing/2014/main" id="{D55BA607-3B64-EB7F-FBAA-736C1DB840D3}"/>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7" name="Conector recto 16">
              <a:extLst>
                <a:ext uri="{FF2B5EF4-FFF2-40B4-BE49-F238E27FC236}">
                  <a16:creationId xmlns:a16="http://schemas.microsoft.com/office/drawing/2014/main" id="{EA946B2E-0EA2-67D1-A0EC-6482B4A288B6}"/>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8" name="Conector recto 17">
              <a:extLst>
                <a:ext uri="{FF2B5EF4-FFF2-40B4-BE49-F238E27FC236}">
                  <a16:creationId xmlns:a16="http://schemas.microsoft.com/office/drawing/2014/main" id="{B5E1AAFF-DF70-7573-44FA-97D85EA3BFC2}"/>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20" name="9 Imagen">
              <a:extLst>
                <a:ext uri="{FF2B5EF4-FFF2-40B4-BE49-F238E27FC236}">
                  <a16:creationId xmlns:a16="http://schemas.microsoft.com/office/drawing/2014/main" id="{1E4A3E5D-0FE5-4BA2-A1CC-6FCBC35E1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upo 61">
            <a:extLst>
              <a:ext uri="{FF2B5EF4-FFF2-40B4-BE49-F238E27FC236}">
                <a16:creationId xmlns:a16="http://schemas.microsoft.com/office/drawing/2014/main" id="{219C14E9-275B-7CE2-80C2-B75892A130DA}"/>
              </a:ext>
            </a:extLst>
          </p:cNvPr>
          <p:cNvGrpSpPr/>
          <p:nvPr/>
        </p:nvGrpSpPr>
        <p:grpSpPr>
          <a:xfrm>
            <a:off x="2841606" y="596423"/>
            <a:ext cx="6644256" cy="5517326"/>
            <a:chOff x="2688125" y="912244"/>
            <a:chExt cx="6644256" cy="5517326"/>
          </a:xfrm>
        </p:grpSpPr>
        <p:sp>
          <p:nvSpPr>
            <p:cNvPr id="39" name="Forma libre: forma 38">
              <a:extLst>
                <a:ext uri="{FF2B5EF4-FFF2-40B4-BE49-F238E27FC236}">
                  <a16:creationId xmlns:a16="http://schemas.microsoft.com/office/drawing/2014/main" id="{3A4A69A8-B38A-2A26-6583-45303F61AA62}"/>
                </a:ext>
              </a:extLst>
            </p:cNvPr>
            <p:cNvSpPr/>
            <p:nvPr/>
          </p:nvSpPr>
          <p:spPr>
            <a:xfrm>
              <a:off x="2688125" y="1231773"/>
              <a:ext cx="3116512" cy="2442326"/>
            </a:xfrm>
            <a:custGeom>
              <a:avLst/>
              <a:gdLst>
                <a:gd name="connsiteX0" fmla="*/ 0 w 822719"/>
                <a:gd name="connsiteY0" fmla="*/ 137123 h 822719"/>
                <a:gd name="connsiteX1" fmla="*/ 137123 w 822719"/>
                <a:gd name="connsiteY1" fmla="*/ 0 h 822719"/>
                <a:gd name="connsiteX2" fmla="*/ 685596 w 822719"/>
                <a:gd name="connsiteY2" fmla="*/ 0 h 822719"/>
                <a:gd name="connsiteX3" fmla="*/ 822719 w 822719"/>
                <a:gd name="connsiteY3" fmla="*/ 137123 h 822719"/>
                <a:gd name="connsiteX4" fmla="*/ 822719 w 822719"/>
                <a:gd name="connsiteY4" fmla="*/ 685596 h 822719"/>
                <a:gd name="connsiteX5" fmla="*/ 685596 w 822719"/>
                <a:gd name="connsiteY5" fmla="*/ 822719 h 822719"/>
                <a:gd name="connsiteX6" fmla="*/ 137123 w 822719"/>
                <a:gd name="connsiteY6" fmla="*/ 822719 h 822719"/>
                <a:gd name="connsiteX7" fmla="*/ 0 w 822719"/>
                <a:gd name="connsiteY7" fmla="*/ 685596 h 822719"/>
                <a:gd name="connsiteX8" fmla="*/ 0 w 822719"/>
                <a:gd name="connsiteY8" fmla="*/ 137123 h 82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719" h="822719">
                  <a:moveTo>
                    <a:pt x="0" y="137123"/>
                  </a:moveTo>
                  <a:cubicBezTo>
                    <a:pt x="0" y="61392"/>
                    <a:pt x="61392" y="0"/>
                    <a:pt x="137123" y="0"/>
                  </a:cubicBezTo>
                  <a:lnTo>
                    <a:pt x="685596" y="0"/>
                  </a:lnTo>
                  <a:cubicBezTo>
                    <a:pt x="761327" y="0"/>
                    <a:pt x="822719" y="61392"/>
                    <a:pt x="822719" y="137123"/>
                  </a:cubicBezTo>
                  <a:lnTo>
                    <a:pt x="822719" y="685596"/>
                  </a:lnTo>
                  <a:cubicBezTo>
                    <a:pt x="822719" y="761327"/>
                    <a:pt x="761327" y="822719"/>
                    <a:pt x="685596" y="822719"/>
                  </a:cubicBezTo>
                  <a:lnTo>
                    <a:pt x="137123" y="822719"/>
                  </a:lnTo>
                  <a:cubicBezTo>
                    <a:pt x="61392" y="822719"/>
                    <a:pt x="0" y="761327"/>
                    <a:pt x="0" y="685596"/>
                  </a:cubicBezTo>
                  <a:lnTo>
                    <a:pt x="0" y="137123"/>
                  </a:lnTo>
                  <a:close/>
                </a:path>
              </a:pathLst>
            </a:custGeom>
            <a:blipFill>
              <a:blip r:embed="rId3">
                <a:extLst>
                  <a:ext uri="{837473B0-CC2E-450A-ABE3-18F120FF3D39}">
                    <a1611:picAttrSrcUrl xmlns:a1611="http://schemas.microsoft.com/office/drawing/2016/11/main" r:id="rId4"/>
                  </a:ext>
                </a:extLst>
              </a:blip>
              <a:stretch>
                <a:fillRect/>
              </a:stretch>
            </a:blipFill>
            <a:ln w="12700">
              <a:noFill/>
            </a:ln>
            <a:effectLst>
              <a:glow rad="63500">
                <a:schemeClr val="accent1">
                  <a:satMod val="175000"/>
                  <a:alpha val="40000"/>
                </a:schemeClr>
              </a:glow>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932" tIns="104932" rIns="104932" bIns="104932" numCol="1" spcCol="1270" anchor="ctr" anchorCtr="0">
              <a:noAutofit/>
            </a:bodyPr>
            <a:lstStyle/>
            <a:p>
              <a:pPr marL="0" lvl="0" indent="0" algn="ctr" defTabSz="755650">
                <a:lnSpc>
                  <a:spcPct val="90000"/>
                </a:lnSpc>
                <a:spcBef>
                  <a:spcPct val="0"/>
                </a:spcBef>
                <a:spcAft>
                  <a:spcPct val="35000"/>
                </a:spcAft>
                <a:buNone/>
              </a:pPr>
              <a:endParaRPr lang="es-MX" sz="1700" kern="1200" dirty="0"/>
            </a:p>
          </p:txBody>
        </p:sp>
        <p:sp>
          <p:nvSpPr>
            <p:cNvPr id="40" name="Forma libre: forma 39">
              <a:extLst>
                <a:ext uri="{FF2B5EF4-FFF2-40B4-BE49-F238E27FC236}">
                  <a16:creationId xmlns:a16="http://schemas.microsoft.com/office/drawing/2014/main" id="{6319ED41-022D-65E7-4DFC-2C3CDB657409}"/>
                </a:ext>
              </a:extLst>
            </p:cNvPr>
            <p:cNvSpPr/>
            <p:nvPr/>
          </p:nvSpPr>
          <p:spPr>
            <a:xfrm>
              <a:off x="6167438" y="1231773"/>
              <a:ext cx="3116512" cy="2442326"/>
            </a:xfrm>
            <a:custGeom>
              <a:avLst/>
              <a:gdLst>
                <a:gd name="connsiteX0" fmla="*/ 0 w 822719"/>
                <a:gd name="connsiteY0" fmla="*/ 137123 h 822719"/>
                <a:gd name="connsiteX1" fmla="*/ 137123 w 822719"/>
                <a:gd name="connsiteY1" fmla="*/ 0 h 822719"/>
                <a:gd name="connsiteX2" fmla="*/ 685596 w 822719"/>
                <a:gd name="connsiteY2" fmla="*/ 0 h 822719"/>
                <a:gd name="connsiteX3" fmla="*/ 822719 w 822719"/>
                <a:gd name="connsiteY3" fmla="*/ 137123 h 822719"/>
                <a:gd name="connsiteX4" fmla="*/ 822719 w 822719"/>
                <a:gd name="connsiteY4" fmla="*/ 685596 h 822719"/>
                <a:gd name="connsiteX5" fmla="*/ 685596 w 822719"/>
                <a:gd name="connsiteY5" fmla="*/ 822719 h 822719"/>
                <a:gd name="connsiteX6" fmla="*/ 137123 w 822719"/>
                <a:gd name="connsiteY6" fmla="*/ 822719 h 822719"/>
                <a:gd name="connsiteX7" fmla="*/ 0 w 822719"/>
                <a:gd name="connsiteY7" fmla="*/ 685596 h 822719"/>
                <a:gd name="connsiteX8" fmla="*/ 0 w 822719"/>
                <a:gd name="connsiteY8" fmla="*/ 137123 h 82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719" h="822719">
                  <a:moveTo>
                    <a:pt x="0" y="137123"/>
                  </a:moveTo>
                  <a:cubicBezTo>
                    <a:pt x="0" y="61392"/>
                    <a:pt x="61392" y="0"/>
                    <a:pt x="137123" y="0"/>
                  </a:cubicBezTo>
                  <a:lnTo>
                    <a:pt x="685596" y="0"/>
                  </a:lnTo>
                  <a:cubicBezTo>
                    <a:pt x="761327" y="0"/>
                    <a:pt x="822719" y="61392"/>
                    <a:pt x="822719" y="137123"/>
                  </a:cubicBezTo>
                  <a:lnTo>
                    <a:pt x="822719" y="685596"/>
                  </a:lnTo>
                  <a:cubicBezTo>
                    <a:pt x="822719" y="761327"/>
                    <a:pt x="761327" y="822719"/>
                    <a:pt x="685596" y="822719"/>
                  </a:cubicBezTo>
                  <a:lnTo>
                    <a:pt x="137123" y="822719"/>
                  </a:lnTo>
                  <a:cubicBezTo>
                    <a:pt x="61392" y="822719"/>
                    <a:pt x="0" y="761327"/>
                    <a:pt x="0" y="685596"/>
                  </a:cubicBezTo>
                  <a:lnTo>
                    <a:pt x="0" y="137123"/>
                  </a:lnTo>
                  <a:close/>
                </a:path>
              </a:pathLst>
            </a:custGeom>
            <a:blipFill>
              <a:blip r:embed="rId5">
                <a:extLst>
                  <a:ext uri="{837473B0-CC2E-450A-ABE3-18F120FF3D39}">
                    <a1611:picAttrSrcUrl xmlns:a1611="http://schemas.microsoft.com/office/drawing/2016/11/main" r:id="rId6"/>
                  </a:ext>
                </a:extLst>
              </a:blip>
              <a:stretch>
                <a:fillRect/>
              </a:stretch>
            </a:blipFill>
            <a:ln w="12700">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932" tIns="104932" rIns="104932" bIns="104932" numCol="1" spcCol="1270" anchor="ctr" anchorCtr="0">
              <a:noAutofit/>
            </a:bodyPr>
            <a:lstStyle/>
            <a:p>
              <a:pPr marL="0" lvl="0" indent="0" algn="ctr" defTabSz="755650">
                <a:lnSpc>
                  <a:spcPct val="90000"/>
                </a:lnSpc>
                <a:spcBef>
                  <a:spcPct val="0"/>
                </a:spcBef>
                <a:spcAft>
                  <a:spcPct val="35000"/>
                </a:spcAft>
                <a:buNone/>
              </a:pPr>
              <a:endParaRPr lang="es-MX" sz="1700" kern="1200" dirty="0"/>
            </a:p>
          </p:txBody>
        </p:sp>
        <p:sp>
          <p:nvSpPr>
            <p:cNvPr id="41" name="Forma libre: forma 40">
              <a:extLst>
                <a:ext uri="{FF2B5EF4-FFF2-40B4-BE49-F238E27FC236}">
                  <a16:creationId xmlns:a16="http://schemas.microsoft.com/office/drawing/2014/main" id="{62DC17BE-2E70-FAC2-DCE0-72CE6E9A011F}"/>
                </a:ext>
              </a:extLst>
            </p:cNvPr>
            <p:cNvSpPr/>
            <p:nvPr/>
          </p:nvSpPr>
          <p:spPr>
            <a:xfrm>
              <a:off x="2694870" y="3747422"/>
              <a:ext cx="3116512" cy="2442326"/>
            </a:xfrm>
            <a:custGeom>
              <a:avLst/>
              <a:gdLst>
                <a:gd name="connsiteX0" fmla="*/ 0 w 822719"/>
                <a:gd name="connsiteY0" fmla="*/ 137123 h 822719"/>
                <a:gd name="connsiteX1" fmla="*/ 137123 w 822719"/>
                <a:gd name="connsiteY1" fmla="*/ 0 h 822719"/>
                <a:gd name="connsiteX2" fmla="*/ 685596 w 822719"/>
                <a:gd name="connsiteY2" fmla="*/ 0 h 822719"/>
                <a:gd name="connsiteX3" fmla="*/ 822719 w 822719"/>
                <a:gd name="connsiteY3" fmla="*/ 137123 h 822719"/>
                <a:gd name="connsiteX4" fmla="*/ 822719 w 822719"/>
                <a:gd name="connsiteY4" fmla="*/ 685596 h 822719"/>
                <a:gd name="connsiteX5" fmla="*/ 685596 w 822719"/>
                <a:gd name="connsiteY5" fmla="*/ 822719 h 822719"/>
                <a:gd name="connsiteX6" fmla="*/ 137123 w 822719"/>
                <a:gd name="connsiteY6" fmla="*/ 822719 h 822719"/>
                <a:gd name="connsiteX7" fmla="*/ 0 w 822719"/>
                <a:gd name="connsiteY7" fmla="*/ 685596 h 822719"/>
                <a:gd name="connsiteX8" fmla="*/ 0 w 822719"/>
                <a:gd name="connsiteY8" fmla="*/ 137123 h 82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719" h="822719">
                  <a:moveTo>
                    <a:pt x="0" y="137123"/>
                  </a:moveTo>
                  <a:cubicBezTo>
                    <a:pt x="0" y="61392"/>
                    <a:pt x="61392" y="0"/>
                    <a:pt x="137123" y="0"/>
                  </a:cubicBezTo>
                  <a:lnTo>
                    <a:pt x="685596" y="0"/>
                  </a:lnTo>
                  <a:cubicBezTo>
                    <a:pt x="761327" y="0"/>
                    <a:pt x="822719" y="61392"/>
                    <a:pt x="822719" y="137123"/>
                  </a:cubicBezTo>
                  <a:lnTo>
                    <a:pt x="822719" y="685596"/>
                  </a:lnTo>
                  <a:cubicBezTo>
                    <a:pt x="822719" y="761327"/>
                    <a:pt x="761327" y="822719"/>
                    <a:pt x="685596" y="822719"/>
                  </a:cubicBezTo>
                  <a:lnTo>
                    <a:pt x="137123" y="822719"/>
                  </a:lnTo>
                  <a:cubicBezTo>
                    <a:pt x="61392" y="822719"/>
                    <a:pt x="0" y="761327"/>
                    <a:pt x="0" y="685596"/>
                  </a:cubicBezTo>
                  <a:lnTo>
                    <a:pt x="0" y="137123"/>
                  </a:lnTo>
                  <a:close/>
                </a:path>
              </a:pathLst>
            </a:custGeom>
            <a:blipFill>
              <a:blip r:embed="rId7">
                <a:extLst>
                  <a:ext uri="{837473B0-CC2E-450A-ABE3-18F120FF3D39}">
                    <a1611:picAttrSrcUrl xmlns:a1611="http://schemas.microsoft.com/office/drawing/2016/11/main" r:id="rId8"/>
                  </a:ext>
                </a:extLst>
              </a:blip>
              <a:stretch>
                <a:fillRect/>
              </a:stretch>
            </a:blipFill>
            <a:ln w="12700">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932" tIns="104932" rIns="104932" bIns="104932" numCol="1" spcCol="1270" anchor="ctr" anchorCtr="0">
              <a:noAutofit/>
            </a:bodyPr>
            <a:lstStyle/>
            <a:p>
              <a:pPr marL="0" lvl="0" indent="0" algn="ctr" defTabSz="755650">
                <a:lnSpc>
                  <a:spcPct val="90000"/>
                </a:lnSpc>
                <a:spcBef>
                  <a:spcPct val="0"/>
                </a:spcBef>
                <a:spcAft>
                  <a:spcPct val="35000"/>
                </a:spcAft>
                <a:buNone/>
              </a:pPr>
              <a:endParaRPr lang="es-MX" sz="1700" kern="1200" dirty="0"/>
            </a:p>
          </p:txBody>
        </p:sp>
        <p:sp>
          <p:nvSpPr>
            <p:cNvPr id="48" name="Rectángulo 47">
              <a:extLst>
                <a:ext uri="{FF2B5EF4-FFF2-40B4-BE49-F238E27FC236}">
                  <a16:creationId xmlns:a16="http://schemas.microsoft.com/office/drawing/2014/main" id="{6BB4F163-866E-36B8-1A1F-34EE687EFFFB}"/>
                </a:ext>
              </a:extLst>
            </p:cNvPr>
            <p:cNvSpPr/>
            <p:nvPr/>
          </p:nvSpPr>
          <p:spPr>
            <a:xfrm>
              <a:off x="2694870" y="1815032"/>
              <a:ext cx="3116511" cy="1275808"/>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43" name="Rectángulo: esquinas redondeadas 42">
              <a:extLst>
                <a:ext uri="{FF2B5EF4-FFF2-40B4-BE49-F238E27FC236}">
                  <a16:creationId xmlns:a16="http://schemas.microsoft.com/office/drawing/2014/main" id="{393A1B41-8696-73D8-2A19-0689D2F935F2}"/>
                </a:ext>
              </a:extLst>
            </p:cNvPr>
            <p:cNvSpPr/>
            <p:nvPr/>
          </p:nvSpPr>
          <p:spPr>
            <a:xfrm>
              <a:off x="2688125" y="1231774"/>
              <a:ext cx="3095719" cy="2442326"/>
            </a:xfrm>
            <a:prstGeom prst="roundRect">
              <a:avLst/>
            </a:prstGeom>
            <a:noFill/>
            <a:ln w="3175">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sz="1200" b="1" dirty="0">
                  <a:solidFill>
                    <a:schemeClr val="bg1"/>
                  </a:solidFill>
                  <a:latin typeface="Arial" panose="020B0604020202020204" pitchFamily="34" charset="0"/>
                  <a:cs typeface="Arial" panose="020B0604020202020204" pitchFamily="34" charset="0"/>
                </a:rPr>
                <a:t>“La interacción de los hoteles con las redes sociales: un análisis de los hoteles de 4 estrellas de la comunidad de Madrid”</a:t>
              </a:r>
            </a:p>
          </p:txBody>
        </p:sp>
        <p:sp>
          <p:nvSpPr>
            <p:cNvPr id="53" name="Rectángulo 52">
              <a:extLst>
                <a:ext uri="{FF2B5EF4-FFF2-40B4-BE49-F238E27FC236}">
                  <a16:creationId xmlns:a16="http://schemas.microsoft.com/office/drawing/2014/main" id="{6402C9BE-FA66-2E44-9229-03BFF5EA0380}"/>
                </a:ext>
              </a:extLst>
            </p:cNvPr>
            <p:cNvSpPr/>
            <p:nvPr/>
          </p:nvSpPr>
          <p:spPr>
            <a:xfrm>
              <a:off x="2688126" y="4306083"/>
              <a:ext cx="3123256" cy="1300404"/>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grpSp>
          <p:nvGrpSpPr>
            <p:cNvPr id="58" name="Grupo 57">
              <a:extLst>
                <a:ext uri="{FF2B5EF4-FFF2-40B4-BE49-F238E27FC236}">
                  <a16:creationId xmlns:a16="http://schemas.microsoft.com/office/drawing/2014/main" id="{9CED0F52-1545-3ABA-2772-D38B59B781E6}"/>
                </a:ext>
              </a:extLst>
            </p:cNvPr>
            <p:cNvGrpSpPr/>
            <p:nvPr/>
          </p:nvGrpSpPr>
          <p:grpSpPr>
            <a:xfrm>
              <a:off x="6215868" y="3747422"/>
              <a:ext cx="3116513" cy="2442326"/>
              <a:chOff x="6215868" y="3747422"/>
              <a:chExt cx="3116513" cy="2442326"/>
            </a:xfrm>
          </p:grpSpPr>
          <p:sp>
            <p:nvSpPr>
              <p:cNvPr id="42" name="Forma libre: forma 41">
                <a:extLst>
                  <a:ext uri="{FF2B5EF4-FFF2-40B4-BE49-F238E27FC236}">
                    <a16:creationId xmlns:a16="http://schemas.microsoft.com/office/drawing/2014/main" id="{A24E7A36-87D7-14A2-CB10-4EDA94A957A1}"/>
                  </a:ext>
                </a:extLst>
              </p:cNvPr>
              <p:cNvSpPr/>
              <p:nvPr/>
            </p:nvSpPr>
            <p:spPr>
              <a:xfrm>
                <a:off x="6215868" y="3747422"/>
                <a:ext cx="3116512" cy="2442326"/>
              </a:xfrm>
              <a:custGeom>
                <a:avLst/>
                <a:gdLst>
                  <a:gd name="connsiteX0" fmla="*/ 0 w 822719"/>
                  <a:gd name="connsiteY0" fmla="*/ 137123 h 822719"/>
                  <a:gd name="connsiteX1" fmla="*/ 137123 w 822719"/>
                  <a:gd name="connsiteY1" fmla="*/ 0 h 822719"/>
                  <a:gd name="connsiteX2" fmla="*/ 685596 w 822719"/>
                  <a:gd name="connsiteY2" fmla="*/ 0 h 822719"/>
                  <a:gd name="connsiteX3" fmla="*/ 822719 w 822719"/>
                  <a:gd name="connsiteY3" fmla="*/ 137123 h 822719"/>
                  <a:gd name="connsiteX4" fmla="*/ 822719 w 822719"/>
                  <a:gd name="connsiteY4" fmla="*/ 685596 h 822719"/>
                  <a:gd name="connsiteX5" fmla="*/ 685596 w 822719"/>
                  <a:gd name="connsiteY5" fmla="*/ 822719 h 822719"/>
                  <a:gd name="connsiteX6" fmla="*/ 137123 w 822719"/>
                  <a:gd name="connsiteY6" fmla="*/ 822719 h 822719"/>
                  <a:gd name="connsiteX7" fmla="*/ 0 w 822719"/>
                  <a:gd name="connsiteY7" fmla="*/ 685596 h 822719"/>
                  <a:gd name="connsiteX8" fmla="*/ 0 w 822719"/>
                  <a:gd name="connsiteY8" fmla="*/ 137123 h 82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719" h="822719">
                    <a:moveTo>
                      <a:pt x="0" y="137123"/>
                    </a:moveTo>
                    <a:cubicBezTo>
                      <a:pt x="0" y="61392"/>
                      <a:pt x="61392" y="0"/>
                      <a:pt x="137123" y="0"/>
                    </a:cubicBezTo>
                    <a:lnTo>
                      <a:pt x="685596" y="0"/>
                    </a:lnTo>
                    <a:cubicBezTo>
                      <a:pt x="761327" y="0"/>
                      <a:pt x="822719" y="61392"/>
                      <a:pt x="822719" y="137123"/>
                    </a:cubicBezTo>
                    <a:lnTo>
                      <a:pt x="822719" y="685596"/>
                    </a:lnTo>
                    <a:cubicBezTo>
                      <a:pt x="822719" y="761327"/>
                      <a:pt x="761327" y="822719"/>
                      <a:pt x="685596" y="822719"/>
                    </a:cubicBezTo>
                    <a:lnTo>
                      <a:pt x="137123" y="822719"/>
                    </a:lnTo>
                    <a:cubicBezTo>
                      <a:pt x="61392" y="822719"/>
                      <a:pt x="0" y="761327"/>
                      <a:pt x="0" y="685596"/>
                    </a:cubicBezTo>
                    <a:lnTo>
                      <a:pt x="0" y="137123"/>
                    </a:lnTo>
                    <a:close/>
                  </a:path>
                </a:pathLst>
              </a:custGeom>
              <a:blipFill>
                <a:blip r:embed="rId9">
                  <a:extLst>
                    <a:ext uri="{837473B0-CC2E-450A-ABE3-18F120FF3D39}">
                      <a1611:picAttrSrcUrl xmlns:a1611="http://schemas.microsoft.com/office/drawing/2016/11/main" r:id="rId10"/>
                    </a:ext>
                  </a:extLst>
                </a:blip>
                <a:stretch>
                  <a:fillRect/>
                </a:stretch>
              </a:blipFill>
              <a:ln w="12700">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932" tIns="104932" rIns="104932" bIns="104932" numCol="1" spcCol="1270" anchor="ctr" anchorCtr="0">
                <a:noAutofit/>
              </a:bodyPr>
              <a:lstStyle/>
              <a:p>
                <a:pPr marL="0" lvl="0" indent="0" algn="ctr" defTabSz="755650">
                  <a:lnSpc>
                    <a:spcPct val="90000"/>
                  </a:lnSpc>
                  <a:spcBef>
                    <a:spcPct val="0"/>
                  </a:spcBef>
                  <a:spcAft>
                    <a:spcPct val="35000"/>
                  </a:spcAft>
                  <a:buNone/>
                </a:pPr>
                <a:endParaRPr lang="es-MX" sz="1700" kern="1200" dirty="0"/>
              </a:p>
            </p:txBody>
          </p:sp>
          <p:sp>
            <p:nvSpPr>
              <p:cNvPr id="57" name="Rectángulo 56">
                <a:extLst>
                  <a:ext uri="{FF2B5EF4-FFF2-40B4-BE49-F238E27FC236}">
                    <a16:creationId xmlns:a16="http://schemas.microsoft.com/office/drawing/2014/main" id="{7221EBA3-A685-3755-021B-19B20D1249E9}"/>
                  </a:ext>
                </a:extLst>
              </p:cNvPr>
              <p:cNvSpPr/>
              <p:nvPr/>
            </p:nvSpPr>
            <p:spPr>
              <a:xfrm>
                <a:off x="6215868" y="4330679"/>
                <a:ext cx="3116513" cy="1275808"/>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44" name="Rectángulo: esquinas redondeadas 43">
                <a:extLst>
                  <a:ext uri="{FF2B5EF4-FFF2-40B4-BE49-F238E27FC236}">
                    <a16:creationId xmlns:a16="http://schemas.microsoft.com/office/drawing/2014/main" id="{C443352C-BE3D-825A-A97D-E993F2DEC5DA}"/>
                  </a:ext>
                </a:extLst>
              </p:cNvPr>
              <p:cNvSpPr/>
              <p:nvPr/>
            </p:nvSpPr>
            <p:spPr>
              <a:xfrm>
                <a:off x="6243410" y="4330679"/>
                <a:ext cx="3088970" cy="1275808"/>
              </a:xfrm>
              <a:prstGeom prst="roundRect">
                <a:avLst/>
              </a:prstGeom>
              <a:noFill/>
              <a:ln w="3175">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sz="1200" b="1" dirty="0">
                    <a:solidFill>
                      <a:schemeClr val="bg1"/>
                    </a:solidFill>
                    <a:latin typeface="Arial" panose="020B0604020202020204" pitchFamily="34" charset="0"/>
                    <a:cs typeface="Arial" panose="020B0604020202020204" pitchFamily="34" charset="0"/>
                  </a:rPr>
                  <a:t>“El uso de Facebook en la promoción de hoteles categoría lujo de Manta en tiempo de COVID-19”</a:t>
                </a:r>
              </a:p>
            </p:txBody>
          </p:sp>
        </p:grpSp>
        <p:sp>
          <p:nvSpPr>
            <p:cNvPr id="46" name="Rectángulo: esquinas redondeadas 45">
              <a:extLst>
                <a:ext uri="{FF2B5EF4-FFF2-40B4-BE49-F238E27FC236}">
                  <a16:creationId xmlns:a16="http://schemas.microsoft.com/office/drawing/2014/main" id="{36811C08-6FFA-F880-DCF0-311FA6EB46A7}"/>
                </a:ext>
              </a:extLst>
            </p:cNvPr>
            <p:cNvSpPr/>
            <p:nvPr/>
          </p:nvSpPr>
          <p:spPr>
            <a:xfrm>
              <a:off x="2694868" y="4311118"/>
              <a:ext cx="3109769" cy="1275808"/>
            </a:xfrm>
            <a:prstGeom prst="roundRect">
              <a:avLst/>
            </a:prstGeom>
            <a:noFill/>
            <a:ln w="3175">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sz="1200" b="1" dirty="0">
                  <a:solidFill>
                    <a:schemeClr val="bg1"/>
                  </a:solidFill>
                  <a:latin typeface="Arial" panose="020B0604020202020204" pitchFamily="34" charset="0"/>
                  <a:cs typeface="Arial" panose="020B0604020202020204" pitchFamily="34" charset="0"/>
                </a:rPr>
                <a:t>“Las redes sociales en la hotelería: caso Camagüey – Cuba”</a:t>
              </a:r>
            </a:p>
          </p:txBody>
        </p:sp>
        <p:sp>
          <p:nvSpPr>
            <p:cNvPr id="52" name="Rectángulo 51">
              <a:extLst>
                <a:ext uri="{FF2B5EF4-FFF2-40B4-BE49-F238E27FC236}">
                  <a16:creationId xmlns:a16="http://schemas.microsoft.com/office/drawing/2014/main" id="{3B514861-F981-5680-95DC-4D8BFBD9BDF4}"/>
                </a:ext>
              </a:extLst>
            </p:cNvPr>
            <p:cNvSpPr/>
            <p:nvPr/>
          </p:nvSpPr>
          <p:spPr>
            <a:xfrm>
              <a:off x="6139901" y="1815032"/>
              <a:ext cx="3116511" cy="1275808"/>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47" name="Rectángulo: esquinas redondeadas 46">
              <a:extLst>
                <a:ext uri="{FF2B5EF4-FFF2-40B4-BE49-F238E27FC236}">
                  <a16:creationId xmlns:a16="http://schemas.microsoft.com/office/drawing/2014/main" id="{60FA67BC-B0CB-719C-1E32-A43944F23329}"/>
                </a:ext>
              </a:extLst>
            </p:cNvPr>
            <p:cNvSpPr/>
            <p:nvPr/>
          </p:nvSpPr>
          <p:spPr>
            <a:xfrm>
              <a:off x="6167438" y="1231775"/>
              <a:ext cx="3116510" cy="2370772"/>
            </a:xfrm>
            <a:prstGeom prst="roundRect">
              <a:avLst/>
            </a:prstGeom>
            <a:noFill/>
            <a:ln w="3175">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sz="1200" b="1" dirty="0">
                  <a:solidFill>
                    <a:schemeClr val="bg1"/>
                  </a:solidFill>
                  <a:latin typeface="Arial" panose="020B0604020202020204" pitchFamily="34" charset="0"/>
                  <a:cs typeface="Arial" panose="020B0604020202020204" pitchFamily="34" charset="0"/>
                </a:rPr>
                <a:t>“Estrategias de marketing con redes sociales en hoteles de 4 y 5 estrellas en la ciudad de Tijuana, Baja California”</a:t>
              </a:r>
            </a:p>
          </p:txBody>
        </p:sp>
        <p:pic>
          <p:nvPicPr>
            <p:cNvPr id="19" name="Imagen 18">
              <a:extLst>
                <a:ext uri="{FF2B5EF4-FFF2-40B4-BE49-F238E27FC236}">
                  <a16:creationId xmlns:a16="http://schemas.microsoft.com/office/drawing/2014/main" id="{58320684-9F9B-6EF7-25FB-4D2B19012B7E}"/>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448536" y="958032"/>
              <a:ext cx="381525" cy="298518"/>
            </a:xfrm>
            <a:prstGeom prst="rect">
              <a:avLst/>
            </a:prstGeom>
            <a:effectLst>
              <a:outerShdw blurRad="63500" sx="102000" sy="102000" algn="ctr" rotWithShape="0">
                <a:prstClr val="black">
                  <a:alpha val="40000"/>
                </a:prstClr>
              </a:outerShdw>
            </a:effectLst>
          </p:spPr>
        </p:pic>
        <p:sp>
          <p:nvSpPr>
            <p:cNvPr id="50" name="CuadroTexto 49">
              <a:extLst>
                <a:ext uri="{FF2B5EF4-FFF2-40B4-BE49-F238E27FC236}">
                  <a16:creationId xmlns:a16="http://schemas.microsoft.com/office/drawing/2014/main" id="{9212EE03-5D2A-7C1D-4F83-06C3C5A1BB37}"/>
                </a:ext>
              </a:extLst>
            </p:cNvPr>
            <p:cNvSpPr txBox="1"/>
            <p:nvPr/>
          </p:nvSpPr>
          <p:spPr>
            <a:xfrm>
              <a:off x="3857602" y="912244"/>
              <a:ext cx="1668616" cy="335156"/>
            </a:xfrm>
            <a:prstGeom prst="rect">
              <a:avLst/>
            </a:prstGeom>
            <a:noFill/>
          </p:spPr>
          <p:txBody>
            <a:bodyPr wrap="square">
              <a:spAutoFit/>
            </a:bodyPr>
            <a:lstStyle/>
            <a:p>
              <a:pPr>
                <a:lnSpc>
                  <a:spcPct val="150000"/>
                </a:lnSpc>
              </a:pPr>
              <a:r>
                <a:rPr lang="es-MX" sz="1200" b="1" dirty="0">
                  <a:solidFill>
                    <a:srgbClr val="231F20"/>
                  </a:solidFill>
                  <a:latin typeface="Arial" panose="020B0604020202020204" pitchFamily="34" charset="0"/>
                  <a:cs typeface="Arial" panose="020B0604020202020204" pitchFamily="34" charset="0"/>
                </a:rPr>
                <a:t>Cáscales et al., 2017</a:t>
              </a:r>
            </a:p>
          </p:txBody>
        </p:sp>
        <p:pic>
          <p:nvPicPr>
            <p:cNvPr id="1026" name="Picture 2" descr="upload.wikimedia.org/wikipedia/commons/b/bd/Fla...">
              <a:extLst>
                <a:ext uri="{FF2B5EF4-FFF2-40B4-BE49-F238E27FC236}">
                  <a16:creationId xmlns:a16="http://schemas.microsoft.com/office/drawing/2014/main" id="{3646494E-FB63-0E65-7FAD-DD545066CA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48536" y="6095843"/>
              <a:ext cx="381525" cy="29849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CuadroTexto 55">
              <a:extLst>
                <a:ext uri="{FF2B5EF4-FFF2-40B4-BE49-F238E27FC236}">
                  <a16:creationId xmlns:a16="http://schemas.microsoft.com/office/drawing/2014/main" id="{E713F1D7-8188-D161-B54D-DFF1156EA3CA}"/>
                </a:ext>
              </a:extLst>
            </p:cNvPr>
            <p:cNvSpPr txBox="1"/>
            <p:nvPr/>
          </p:nvSpPr>
          <p:spPr>
            <a:xfrm>
              <a:off x="3830061" y="6094414"/>
              <a:ext cx="1683926" cy="335156"/>
            </a:xfrm>
            <a:prstGeom prst="rect">
              <a:avLst/>
            </a:prstGeom>
            <a:noFill/>
          </p:spPr>
          <p:txBody>
            <a:bodyPr wrap="square">
              <a:spAutoFit/>
            </a:bodyPr>
            <a:lstStyle/>
            <a:p>
              <a:pPr>
                <a:lnSpc>
                  <a:spcPct val="150000"/>
                </a:lnSpc>
              </a:pPr>
              <a:r>
                <a:rPr lang="es-MX" sz="1200" b="1" dirty="0">
                  <a:solidFill>
                    <a:srgbClr val="231F20"/>
                  </a:solidFill>
                  <a:latin typeface="Arial" panose="020B0604020202020204" pitchFamily="34" charset="0"/>
                  <a:cs typeface="Arial" panose="020B0604020202020204" pitchFamily="34" charset="0"/>
                </a:rPr>
                <a:t>Morales et al., 2019</a:t>
              </a:r>
            </a:p>
          </p:txBody>
        </p:sp>
        <p:pic>
          <p:nvPicPr>
            <p:cNvPr id="25" name="Imagen 24">
              <a:extLst>
                <a:ext uri="{FF2B5EF4-FFF2-40B4-BE49-F238E27FC236}">
                  <a16:creationId xmlns:a16="http://schemas.microsoft.com/office/drawing/2014/main" id="{33450EA4-3922-1EB8-2D27-8BBCB7CDE0F0}"/>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7010323" y="6099071"/>
              <a:ext cx="381525" cy="298490"/>
            </a:xfrm>
            <a:prstGeom prst="rect">
              <a:avLst/>
            </a:prstGeom>
            <a:effectLst>
              <a:outerShdw blurRad="63500" sx="102000" sy="102000" algn="ctr" rotWithShape="0">
                <a:prstClr val="black">
                  <a:alpha val="40000"/>
                </a:prstClr>
              </a:outerShdw>
            </a:effectLst>
          </p:spPr>
        </p:pic>
        <p:sp>
          <p:nvSpPr>
            <p:cNvPr id="61" name="CuadroTexto 60">
              <a:extLst>
                <a:ext uri="{FF2B5EF4-FFF2-40B4-BE49-F238E27FC236}">
                  <a16:creationId xmlns:a16="http://schemas.microsoft.com/office/drawing/2014/main" id="{F2F9F1A4-22A0-D2B4-04EA-FD98EB80B9B8}"/>
                </a:ext>
              </a:extLst>
            </p:cNvPr>
            <p:cNvSpPr txBox="1"/>
            <p:nvPr/>
          </p:nvSpPr>
          <p:spPr>
            <a:xfrm>
              <a:off x="7391848" y="6079309"/>
              <a:ext cx="1316869" cy="335156"/>
            </a:xfrm>
            <a:prstGeom prst="rect">
              <a:avLst/>
            </a:prstGeom>
            <a:noFill/>
          </p:spPr>
          <p:txBody>
            <a:bodyPr wrap="square">
              <a:spAutoFit/>
            </a:bodyPr>
            <a:lstStyle/>
            <a:p>
              <a:pPr>
                <a:lnSpc>
                  <a:spcPct val="150000"/>
                </a:lnSpc>
              </a:pPr>
              <a:r>
                <a:rPr lang="es-MX" sz="1200" b="1" dirty="0">
                  <a:solidFill>
                    <a:srgbClr val="231F20"/>
                  </a:solidFill>
                  <a:latin typeface="Arial" panose="020B0604020202020204" pitchFamily="34" charset="0"/>
                  <a:cs typeface="Arial" panose="020B0604020202020204" pitchFamily="34" charset="0"/>
                </a:rPr>
                <a:t>Vera et al., 2021</a:t>
              </a:r>
            </a:p>
          </p:txBody>
        </p:sp>
        <p:pic>
          <p:nvPicPr>
            <p:cNvPr id="22" name="Imagen 21">
              <a:extLst>
                <a:ext uri="{FF2B5EF4-FFF2-40B4-BE49-F238E27FC236}">
                  <a16:creationId xmlns:a16="http://schemas.microsoft.com/office/drawing/2014/main" id="{49020D85-6B3B-3EF8-E91E-4D093E60AD1B}"/>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6741548" y="986188"/>
              <a:ext cx="381525" cy="298518"/>
            </a:xfrm>
            <a:prstGeom prst="rect">
              <a:avLst/>
            </a:prstGeom>
            <a:effectLst>
              <a:outerShdw blurRad="63500" sx="102000" sy="102000" algn="ctr" rotWithShape="0">
                <a:prstClr val="black">
                  <a:alpha val="40000"/>
                </a:prstClr>
              </a:outerShdw>
            </a:effectLst>
          </p:spPr>
        </p:pic>
        <p:sp>
          <p:nvSpPr>
            <p:cNvPr id="51" name="CuadroTexto 50">
              <a:extLst>
                <a:ext uri="{FF2B5EF4-FFF2-40B4-BE49-F238E27FC236}">
                  <a16:creationId xmlns:a16="http://schemas.microsoft.com/office/drawing/2014/main" id="{930C6A64-713D-A7B3-7CB1-C6CA6CF8BDFC}"/>
                </a:ext>
              </a:extLst>
            </p:cNvPr>
            <p:cNvSpPr txBox="1"/>
            <p:nvPr/>
          </p:nvSpPr>
          <p:spPr>
            <a:xfrm>
              <a:off x="7081786" y="933633"/>
              <a:ext cx="1611941" cy="335156"/>
            </a:xfrm>
            <a:prstGeom prst="rect">
              <a:avLst/>
            </a:prstGeom>
            <a:noFill/>
          </p:spPr>
          <p:txBody>
            <a:bodyPr wrap="square">
              <a:spAutoFit/>
            </a:bodyPr>
            <a:lstStyle/>
            <a:p>
              <a:pPr>
                <a:lnSpc>
                  <a:spcPct val="150000"/>
                </a:lnSpc>
              </a:pPr>
              <a:r>
                <a:rPr lang="es-MX" sz="1200" b="1" dirty="0">
                  <a:solidFill>
                    <a:srgbClr val="231F20"/>
                  </a:solidFill>
                  <a:latin typeface="Arial" panose="020B0604020202020204" pitchFamily="34" charset="0"/>
                  <a:cs typeface="Arial" panose="020B0604020202020204" pitchFamily="34" charset="0"/>
                </a:rPr>
                <a:t>Miranda et al., 2017</a:t>
              </a:r>
            </a:p>
          </p:txBody>
        </p:sp>
      </p:grpSp>
      <p:grpSp>
        <p:nvGrpSpPr>
          <p:cNvPr id="21" name="Grupo 20">
            <a:extLst>
              <a:ext uri="{FF2B5EF4-FFF2-40B4-BE49-F238E27FC236}">
                <a16:creationId xmlns:a16="http://schemas.microsoft.com/office/drawing/2014/main" id="{227AEF04-2B0F-F179-278B-DDE30A61D1C8}"/>
              </a:ext>
            </a:extLst>
          </p:cNvPr>
          <p:cNvGrpSpPr/>
          <p:nvPr/>
        </p:nvGrpSpPr>
        <p:grpSpPr>
          <a:xfrm>
            <a:off x="42805" y="35941"/>
            <a:ext cx="11824420" cy="461665"/>
            <a:chOff x="349894" y="268764"/>
            <a:chExt cx="11824420" cy="461665"/>
          </a:xfrm>
        </p:grpSpPr>
        <p:grpSp>
          <p:nvGrpSpPr>
            <p:cNvPr id="23" name="Grupo 22">
              <a:extLst>
                <a:ext uri="{FF2B5EF4-FFF2-40B4-BE49-F238E27FC236}">
                  <a16:creationId xmlns:a16="http://schemas.microsoft.com/office/drawing/2014/main" id="{FFB5E88F-F54E-0E2B-DFC8-5ACC36C86B89}"/>
                </a:ext>
              </a:extLst>
            </p:cNvPr>
            <p:cNvGrpSpPr/>
            <p:nvPr/>
          </p:nvGrpSpPr>
          <p:grpSpPr>
            <a:xfrm>
              <a:off x="349894" y="288174"/>
              <a:ext cx="11824420" cy="428167"/>
              <a:chOff x="349894" y="288174"/>
              <a:chExt cx="11824420" cy="428167"/>
            </a:xfrm>
          </p:grpSpPr>
          <p:sp>
            <p:nvSpPr>
              <p:cNvPr id="26" name="Título 1">
                <a:extLst>
                  <a:ext uri="{FF2B5EF4-FFF2-40B4-BE49-F238E27FC236}">
                    <a16:creationId xmlns:a16="http://schemas.microsoft.com/office/drawing/2014/main" id="{79B15019-A234-4A2E-CB47-185885C4FCC9}"/>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a:t>
                </a:r>
              </a:p>
            </p:txBody>
          </p:sp>
          <p:cxnSp>
            <p:nvCxnSpPr>
              <p:cNvPr id="27" name="Conector recto 26">
                <a:extLst>
                  <a:ext uri="{FF2B5EF4-FFF2-40B4-BE49-F238E27FC236}">
                    <a16:creationId xmlns:a16="http://schemas.microsoft.com/office/drawing/2014/main" id="{F292166B-A907-7563-83B0-EEBC34AA3BE0}"/>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8" name="TextBox 4">
                <a:extLst>
                  <a:ext uri="{FF2B5EF4-FFF2-40B4-BE49-F238E27FC236}">
                    <a16:creationId xmlns:a16="http://schemas.microsoft.com/office/drawing/2014/main" id="{FC9C170C-A634-87E2-8DA4-37F3476BE42F}"/>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itchFamily="34"/>
                    <a:cs typeface="Arial" pitchFamily="34"/>
                  </a:rPr>
                  <a:t>12</a:t>
                </a:r>
                <a:endParaRPr lang="en-US" sz="2000" b="1" i="0" u="none" strike="noStrike" kern="1200" cap="none" spc="0" baseline="0" dirty="0">
                  <a:solidFill>
                    <a:schemeClr val="bg1"/>
                  </a:solidFill>
                  <a:uFillTx/>
                  <a:latin typeface="Arial" pitchFamily="34"/>
                  <a:cs typeface="Arial" pitchFamily="34"/>
                </a:endParaRPr>
              </a:p>
            </p:txBody>
          </p:sp>
        </p:grpSp>
        <p:sp>
          <p:nvSpPr>
            <p:cNvPr id="24" name="TextBox 1">
              <a:extLst>
                <a:ext uri="{FF2B5EF4-FFF2-40B4-BE49-F238E27FC236}">
                  <a16:creationId xmlns:a16="http://schemas.microsoft.com/office/drawing/2014/main" id="{E22422BE-DFDD-A84B-FC1E-FB3D150F94F5}"/>
                </a:ext>
              </a:extLst>
            </p:cNvPr>
            <p:cNvSpPr txBox="1"/>
            <p:nvPr/>
          </p:nvSpPr>
          <p:spPr>
            <a:xfrm>
              <a:off x="2213572" y="268764"/>
              <a:ext cx="3123256"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effectLst>
                    <a:outerShdw blurRad="38100" dist="38100" dir="2700000" algn="tl">
                      <a:srgbClr val="000000">
                        <a:alpha val="43137"/>
                      </a:srgbClr>
                    </a:outerShdw>
                  </a:effectLst>
                  <a:uFillTx/>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Marco</a:t>
              </a:r>
              <a:r>
                <a:rPr lang="es-MX" sz="2400" b="1" dirty="0">
                  <a:solidFill>
                    <a:srgbClr val="231F20"/>
                  </a:solidFill>
                  <a:effectLst>
                    <a:outerShdw blurRad="38100" dist="38100" dir="2700000" algn="tl">
                      <a:srgbClr val="000000">
                        <a:alpha val="43137"/>
                      </a:srgbClr>
                    </a:outerShdw>
                  </a:effectLst>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Referencial</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spTree>
    <p:extLst>
      <p:ext uri="{BB962C8B-B14F-4D97-AF65-F5344CB8AC3E}">
        <p14:creationId xmlns:p14="http://schemas.microsoft.com/office/powerpoint/2010/main" val="410335943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9631270-02C1-452A-02B3-16C6CE44B5F8}"/>
              </a:ext>
            </a:extLst>
          </p:cNvPr>
          <p:cNvGrpSpPr/>
          <p:nvPr/>
        </p:nvGrpSpPr>
        <p:grpSpPr>
          <a:xfrm>
            <a:off x="-3548" y="-65583"/>
            <a:ext cx="12277144" cy="6929805"/>
            <a:chOff x="-13708" y="-65583"/>
            <a:chExt cx="12277144" cy="6929805"/>
          </a:xfrm>
        </p:grpSpPr>
        <p:sp>
          <p:nvSpPr>
            <p:cNvPr id="6" name="Rectángulo 5">
              <a:extLst>
                <a:ext uri="{FF2B5EF4-FFF2-40B4-BE49-F238E27FC236}">
                  <a16:creationId xmlns:a16="http://schemas.microsoft.com/office/drawing/2014/main" id="{20198B08-9015-2850-8750-5FB73786D924}"/>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a:extLst>
                <a:ext uri="{FF2B5EF4-FFF2-40B4-BE49-F238E27FC236}">
                  <a16:creationId xmlns:a16="http://schemas.microsoft.com/office/drawing/2014/main" id="{21FBC43A-7B7D-4808-48E9-49EFEEBAE5DD}"/>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9" name="Conector recto 8">
              <a:extLst>
                <a:ext uri="{FF2B5EF4-FFF2-40B4-BE49-F238E27FC236}">
                  <a16:creationId xmlns:a16="http://schemas.microsoft.com/office/drawing/2014/main" id="{479E8C9C-E5C5-9CEC-24E2-8B1DE790C7CF}"/>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4" name="Conector recto 13">
              <a:extLst>
                <a:ext uri="{FF2B5EF4-FFF2-40B4-BE49-F238E27FC236}">
                  <a16:creationId xmlns:a16="http://schemas.microsoft.com/office/drawing/2014/main" id="{DC666486-5FED-14C2-9D67-F1DF7EF66DE8}"/>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5" name="9 Imagen">
              <a:extLst>
                <a:ext uri="{FF2B5EF4-FFF2-40B4-BE49-F238E27FC236}">
                  <a16:creationId xmlns:a16="http://schemas.microsoft.com/office/drawing/2014/main" id="{B02296BC-F5E0-8BCC-5836-A16A5D8A9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Grupo 77">
            <a:extLst>
              <a:ext uri="{FF2B5EF4-FFF2-40B4-BE49-F238E27FC236}">
                <a16:creationId xmlns:a16="http://schemas.microsoft.com/office/drawing/2014/main" id="{978CF0AA-2C35-8E96-9730-1B4CDF39B502}"/>
              </a:ext>
            </a:extLst>
          </p:cNvPr>
          <p:cNvGrpSpPr/>
          <p:nvPr/>
        </p:nvGrpSpPr>
        <p:grpSpPr>
          <a:xfrm>
            <a:off x="2120180" y="1211987"/>
            <a:ext cx="8094516" cy="4220785"/>
            <a:chOff x="2714650" y="1585155"/>
            <a:chExt cx="8094516" cy="4220785"/>
          </a:xfrm>
        </p:grpSpPr>
        <p:grpSp>
          <p:nvGrpSpPr>
            <p:cNvPr id="51" name="Grupo 50">
              <a:extLst>
                <a:ext uri="{FF2B5EF4-FFF2-40B4-BE49-F238E27FC236}">
                  <a16:creationId xmlns:a16="http://schemas.microsoft.com/office/drawing/2014/main" id="{A264E84E-2775-4C90-6749-03AC954C72DE}"/>
                </a:ext>
              </a:extLst>
            </p:cNvPr>
            <p:cNvGrpSpPr/>
            <p:nvPr/>
          </p:nvGrpSpPr>
          <p:grpSpPr>
            <a:xfrm>
              <a:off x="2714652" y="1585155"/>
              <a:ext cx="8094512" cy="908164"/>
              <a:chOff x="1951510" y="1025993"/>
              <a:chExt cx="8094512" cy="908164"/>
            </a:xfrm>
          </p:grpSpPr>
          <p:sp>
            <p:nvSpPr>
              <p:cNvPr id="18" name="Rectángulo: esquinas redondeadas 17">
                <a:extLst>
                  <a:ext uri="{FF2B5EF4-FFF2-40B4-BE49-F238E27FC236}">
                    <a16:creationId xmlns:a16="http://schemas.microsoft.com/office/drawing/2014/main" id="{631DE44A-6A68-1C8B-9083-AACB6D42FF49}"/>
                  </a:ext>
                </a:extLst>
              </p:cNvPr>
              <p:cNvSpPr/>
              <p:nvPr/>
            </p:nvSpPr>
            <p:spPr>
              <a:xfrm>
                <a:off x="1951510" y="1116355"/>
                <a:ext cx="2580961" cy="784769"/>
              </a:xfrm>
              <a:prstGeom prst="roundRect">
                <a:avLst/>
              </a:prstGeom>
              <a:solidFill>
                <a:srgbClr val="006338"/>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b="1" dirty="0">
                    <a:solidFill>
                      <a:schemeClr val="bg1"/>
                    </a:solidFill>
                    <a:latin typeface="Arial" panose="020B0604020202020204" pitchFamily="34" charset="0"/>
                    <a:cs typeface="Arial" panose="020B0604020202020204" pitchFamily="34" charset="0"/>
                  </a:rPr>
                  <a:t>Ley del Turismo</a:t>
                </a:r>
              </a:p>
            </p:txBody>
          </p:sp>
          <p:sp>
            <p:nvSpPr>
              <p:cNvPr id="22" name="Rectángulo: esquinas redondeadas 21">
                <a:extLst>
                  <a:ext uri="{FF2B5EF4-FFF2-40B4-BE49-F238E27FC236}">
                    <a16:creationId xmlns:a16="http://schemas.microsoft.com/office/drawing/2014/main" id="{49FD5223-3668-E875-CEA0-1B1533661F7D}"/>
                  </a:ext>
                </a:extLst>
              </p:cNvPr>
              <p:cNvSpPr/>
              <p:nvPr/>
            </p:nvSpPr>
            <p:spPr>
              <a:xfrm>
                <a:off x="5824253" y="1025993"/>
                <a:ext cx="4221763" cy="226542"/>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s-MX" sz="1000" b="1" dirty="0">
                    <a:solidFill>
                      <a:srgbClr val="006338"/>
                    </a:solidFill>
                    <a:latin typeface="Arial" panose="020B0604020202020204" pitchFamily="34" charset="0"/>
                    <a:cs typeface="Arial" panose="020B0604020202020204" pitchFamily="34" charset="0"/>
                  </a:rPr>
                  <a:t>Art. 3 – </a:t>
                </a:r>
                <a:r>
                  <a:rPr lang="es-MX" sz="1000" b="1" dirty="0">
                    <a:solidFill>
                      <a:srgbClr val="DA251D"/>
                    </a:solidFill>
                    <a:latin typeface="Arial" panose="020B0604020202020204" pitchFamily="34" charset="0"/>
                    <a:cs typeface="Arial" panose="020B0604020202020204" pitchFamily="34" charset="0"/>
                  </a:rPr>
                  <a:t>Lit. a): </a:t>
                </a:r>
                <a:r>
                  <a:rPr lang="es-MX" sz="1000" dirty="0">
                    <a:solidFill>
                      <a:srgbClr val="231F20"/>
                    </a:solidFill>
                    <a:latin typeface="Arial" panose="020B0604020202020204" pitchFamily="34" charset="0"/>
                    <a:cs typeface="Arial" panose="020B0604020202020204" pitchFamily="34" charset="0"/>
                  </a:rPr>
                  <a:t>Principios de la actividad turística: iniciativa privada. </a:t>
                </a:r>
              </a:p>
            </p:txBody>
          </p:sp>
          <p:sp>
            <p:nvSpPr>
              <p:cNvPr id="27" name="Rectángulo: esquinas redondeadas 26">
                <a:extLst>
                  <a:ext uri="{FF2B5EF4-FFF2-40B4-BE49-F238E27FC236}">
                    <a16:creationId xmlns:a16="http://schemas.microsoft.com/office/drawing/2014/main" id="{253E3C5C-B78A-8CB5-90DF-74BDED6B4540}"/>
                  </a:ext>
                </a:extLst>
              </p:cNvPr>
              <p:cNvSpPr/>
              <p:nvPr/>
            </p:nvSpPr>
            <p:spPr>
              <a:xfrm>
                <a:off x="5824259" y="1707615"/>
                <a:ext cx="4221763" cy="226542"/>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s-MX" sz="1000" b="1" dirty="0">
                    <a:solidFill>
                      <a:srgbClr val="006338"/>
                    </a:solidFill>
                    <a:latin typeface="Arial" panose="020B0604020202020204" pitchFamily="34" charset="0"/>
                    <a:cs typeface="Arial" panose="020B0604020202020204" pitchFamily="34" charset="0"/>
                  </a:rPr>
                  <a:t>Art. 5 – </a:t>
                </a:r>
                <a:r>
                  <a:rPr lang="es-MX" sz="1000" b="1" dirty="0">
                    <a:solidFill>
                      <a:srgbClr val="DA251D"/>
                    </a:solidFill>
                    <a:latin typeface="Arial" panose="020B0604020202020204" pitchFamily="34" charset="0"/>
                    <a:cs typeface="Arial" panose="020B0604020202020204" pitchFamily="34" charset="0"/>
                  </a:rPr>
                  <a:t>Lit. a): </a:t>
                </a:r>
                <a:r>
                  <a:rPr lang="es-MX" sz="1000" dirty="0">
                    <a:solidFill>
                      <a:srgbClr val="231F20"/>
                    </a:solidFill>
                    <a:latin typeface="Arial" panose="020B0604020202020204" pitchFamily="34" charset="0"/>
                    <a:cs typeface="Arial" panose="020B0604020202020204" pitchFamily="34" charset="0"/>
                  </a:rPr>
                  <a:t>Actividades turísticas: Alojamiento.</a:t>
                </a:r>
              </a:p>
            </p:txBody>
          </p:sp>
          <p:cxnSp>
            <p:nvCxnSpPr>
              <p:cNvPr id="31" name="Conector recto de flecha 30">
                <a:extLst>
                  <a:ext uri="{FF2B5EF4-FFF2-40B4-BE49-F238E27FC236}">
                    <a16:creationId xmlns:a16="http://schemas.microsoft.com/office/drawing/2014/main" id="{BB46C294-5AF8-D683-3287-963D8B08D35B}"/>
                  </a:ext>
                </a:extLst>
              </p:cNvPr>
              <p:cNvCxnSpPr>
                <a:cxnSpLocks/>
                <a:stCxn id="18" idx="3"/>
                <a:endCxn id="27" idx="1"/>
              </p:cNvCxnSpPr>
              <p:nvPr/>
            </p:nvCxnSpPr>
            <p:spPr>
              <a:xfrm>
                <a:off x="4532471" y="1508740"/>
                <a:ext cx="1291788" cy="312146"/>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34" name="Conector recto de flecha 33">
                <a:extLst>
                  <a:ext uri="{FF2B5EF4-FFF2-40B4-BE49-F238E27FC236}">
                    <a16:creationId xmlns:a16="http://schemas.microsoft.com/office/drawing/2014/main" id="{E2ED519A-E17D-07BD-7EA8-C9AEA8FAE6BE}"/>
                  </a:ext>
                </a:extLst>
              </p:cNvPr>
              <p:cNvCxnSpPr>
                <a:cxnSpLocks/>
                <a:stCxn id="18" idx="3"/>
                <a:endCxn id="22" idx="1"/>
              </p:cNvCxnSpPr>
              <p:nvPr/>
            </p:nvCxnSpPr>
            <p:spPr>
              <a:xfrm flipV="1">
                <a:off x="4532471" y="1139264"/>
                <a:ext cx="1291782" cy="369476"/>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grpSp>
        <p:grpSp>
          <p:nvGrpSpPr>
            <p:cNvPr id="48" name="Grupo 47">
              <a:extLst>
                <a:ext uri="{FF2B5EF4-FFF2-40B4-BE49-F238E27FC236}">
                  <a16:creationId xmlns:a16="http://schemas.microsoft.com/office/drawing/2014/main" id="{652ECD26-C885-735B-7A34-740F95825709}"/>
                </a:ext>
              </a:extLst>
            </p:cNvPr>
            <p:cNvGrpSpPr/>
            <p:nvPr/>
          </p:nvGrpSpPr>
          <p:grpSpPr>
            <a:xfrm>
              <a:off x="2714651" y="2826061"/>
              <a:ext cx="8094513" cy="784769"/>
              <a:chOff x="1951509" y="2229214"/>
              <a:chExt cx="8094513" cy="784769"/>
            </a:xfrm>
          </p:grpSpPr>
          <p:sp>
            <p:nvSpPr>
              <p:cNvPr id="19" name="Rectángulo: esquinas redondeadas 18">
                <a:extLst>
                  <a:ext uri="{FF2B5EF4-FFF2-40B4-BE49-F238E27FC236}">
                    <a16:creationId xmlns:a16="http://schemas.microsoft.com/office/drawing/2014/main" id="{0CF28B5E-1844-577D-EAFB-7D3522485BB7}"/>
                  </a:ext>
                </a:extLst>
              </p:cNvPr>
              <p:cNvSpPr/>
              <p:nvPr/>
            </p:nvSpPr>
            <p:spPr>
              <a:xfrm>
                <a:off x="1951509" y="2229214"/>
                <a:ext cx="2580961" cy="784769"/>
              </a:xfrm>
              <a:prstGeom prst="roundRect">
                <a:avLst/>
              </a:prstGeom>
              <a:solidFill>
                <a:srgbClr val="DA251D"/>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b="1" dirty="0">
                    <a:solidFill>
                      <a:srgbClr val="231F20"/>
                    </a:solidFill>
                    <a:latin typeface="Arial" panose="020B0604020202020204" pitchFamily="34" charset="0"/>
                    <a:cs typeface="Arial" panose="020B0604020202020204" pitchFamily="34" charset="0"/>
                  </a:rPr>
                  <a:t>Reglamento General a la Ley de Turismo</a:t>
                </a:r>
              </a:p>
            </p:txBody>
          </p:sp>
          <p:sp>
            <p:nvSpPr>
              <p:cNvPr id="67" name="Rectángulo: esquinas redondeadas 66">
                <a:extLst>
                  <a:ext uri="{FF2B5EF4-FFF2-40B4-BE49-F238E27FC236}">
                    <a16:creationId xmlns:a16="http://schemas.microsoft.com/office/drawing/2014/main" id="{15018923-A3C5-BB4D-FF3D-D2D9D43F8297}"/>
                  </a:ext>
                </a:extLst>
              </p:cNvPr>
              <p:cNvSpPr/>
              <p:nvPr/>
            </p:nvSpPr>
            <p:spPr>
              <a:xfrm>
                <a:off x="5824259" y="2498952"/>
                <a:ext cx="4221763" cy="226542"/>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s-MX" sz="1000" b="1" dirty="0">
                    <a:solidFill>
                      <a:srgbClr val="006338"/>
                    </a:solidFill>
                    <a:latin typeface="Arial" panose="020B0604020202020204" pitchFamily="34" charset="0"/>
                    <a:cs typeface="Arial" panose="020B0604020202020204" pitchFamily="34" charset="0"/>
                  </a:rPr>
                  <a:t>Art. 43 – </a:t>
                </a:r>
                <a:r>
                  <a:rPr lang="es-MX" sz="1000" b="1" dirty="0">
                    <a:solidFill>
                      <a:srgbClr val="DA251D"/>
                    </a:solidFill>
                    <a:latin typeface="Arial" panose="020B0604020202020204" pitchFamily="34" charset="0"/>
                    <a:cs typeface="Arial" panose="020B0604020202020204" pitchFamily="34" charset="0"/>
                  </a:rPr>
                  <a:t>Lit. a): </a:t>
                </a:r>
                <a:r>
                  <a:rPr lang="es-MX" sz="1000" dirty="0">
                    <a:solidFill>
                      <a:srgbClr val="231F20"/>
                    </a:solidFill>
                    <a:latin typeface="Arial" panose="020B0604020202020204" pitchFamily="34" charset="0"/>
                    <a:cs typeface="Arial" panose="020B0604020202020204" pitchFamily="34" charset="0"/>
                  </a:rPr>
                  <a:t>Definición de alojamiento. </a:t>
                </a:r>
              </a:p>
            </p:txBody>
          </p:sp>
          <p:cxnSp>
            <p:nvCxnSpPr>
              <p:cNvPr id="68" name="Conector recto de flecha 67">
                <a:extLst>
                  <a:ext uri="{FF2B5EF4-FFF2-40B4-BE49-F238E27FC236}">
                    <a16:creationId xmlns:a16="http://schemas.microsoft.com/office/drawing/2014/main" id="{60FA7AFE-8D66-273F-5308-6ACA71553415}"/>
                  </a:ext>
                </a:extLst>
              </p:cNvPr>
              <p:cNvCxnSpPr>
                <a:cxnSpLocks/>
                <a:stCxn id="19" idx="3"/>
                <a:endCxn id="67" idx="1"/>
              </p:cNvCxnSpPr>
              <p:nvPr/>
            </p:nvCxnSpPr>
            <p:spPr>
              <a:xfrm flipV="1">
                <a:off x="4532470" y="2612223"/>
                <a:ext cx="1291789" cy="9376"/>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grpSp>
        <p:grpSp>
          <p:nvGrpSpPr>
            <p:cNvPr id="47" name="Grupo 46">
              <a:extLst>
                <a:ext uri="{FF2B5EF4-FFF2-40B4-BE49-F238E27FC236}">
                  <a16:creationId xmlns:a16="http://schemas.microsoft.com/office/drawing/2014/main" id="{F43C35F4-122C-1688-8BDD-1FF88AD49C60}"/>
                </a:ext>
              </a:extLst>
            </p:cNvPr>
            <p:cNvGrpSpPr/>
            <p:nvPr/>
          </p:nvGrpSpPr>
          <p:grpSpPr>
            <a:xfrm>
              <a:off x="2714650" y="3802968"/>
              <a:ext cx="8094516" cy="2002972"/>
              <a:chOff x="2294685" y="3802968"/>
              <a:chExt cx="8094516" cy="2002972"/>
            </a:xfrm>
          </p:grpSpPr>
          <p:sp>
            <p:nvSpPr>
              <p:cNvPr id="20" name="Rectángulo: esquinas redondeadas 19">
                <a:extLst>
                  <a:ext uri="{FF2B5EF4-FFF2-40B4-BE49-F238E27FC236}">
                    <a16:creationId xmlns:a16="http://schemas.microsoft.com/office/drawing/2014/main" id="{C2DC8EAD-F7BB-0392-E28D-507DC1AE3F6B}"/>
                  </a:ext>
                </a:extLst>
              </p:cNvPr>
              <p:cNvSpPr/>
              <p:nvPr/>
            </p:nvSpPr>
            <p:spPr>
              <a:xfrm>
                <a:off x="2294685" y="4520046"/>
                <a:ext cx="2580961" cy="784769"/>
              </a:xfrm>
              <a:prstGeom prst="roundRect">
                <a:avLst/>
              </a:prstGeom>
              <a:solidFill>
                <a:srgbClr val="FFF200"/>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b="1" dirty="0">
                    <a:solidFill>
                      <a:srgbClr val="231F20"/>
                    </a:solidFill>
                    <a:latin typeface="Arial" panose="020B0604020202020204" pitchFamily="34" charset="0"/>
                    <a:cs typeface="Arial" panose="020B0604020202020204" pitchFamily="34" charset="0"/>
                  </a:rPr>
                  <a:t>Reglamento de Alojamiento Turístico</a:t>
                </a:r>
              </a:p>
            </p:txBody>
          </p:sp>
          <p:sp>
            <p:nvSpPr>
              <p:cNvPr id="72" name="Rectángulo: esquinas redondeadas 71">
                <a:extLst>
                  <a:ext uri="{FF2B5EF4-FFF2-40B4-BE49-F238E27FC236}">
                    <a16:creationId xmlns:a16="http://schemas.microsoft.com/office/drawing/2014/main" id="{F3F666F1-02FC-FCBF-D3C1-FC18C1BBB008}"/>
                  </a:ext>
                </a:extLst>
              </p:cNvPr>
              <p:cNvSpPr/>
              <p:nvPr/>
            </p:nvSpPr>
            <p:spPr>
              <a:xfrm>
                <a:off x="6167433" y="3802968"/>
                <a:ext cx="4221763" cy="226542"/>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s-MX" sz="1000" b="1" dirty="0">
                    <a:solidFill>
                      <a:srgbClr val="006338"/>
                    </a:solidFill>
                    <a:latin typeface="Arial" panose="020B0604020202020204" pitchFamily="34" charset="0"/>
                    <a:cs typeface="Arial" panose="020B0604020202020204" pitchFamily="34" charset="0"/>
                  </a:rPr>
                  <a:t>Art. 3 – </a:t>
                </a:r>
                <a:r>
                  <a:rPr lang="es-MX" sz="1000" b="1" dirty="0">
                    <a:solidFill>
                      <a:srgbClr val="DA251D"/>
                    </a:solidFill>
                    <a:latin typeface="Arial" panose="020B0604020202020204" pitchFamily="34" charset="0"/>
                    <a:cs typeface="Arial" panose="020B0604020202020204" pitchFamily="34" charset="0"/>
                  </a:rPr>
                  <a:t>Núm. 1: </a:t>
                </a:r>
                <a:r>
                  <a:rPr lang="es-MX" sz="1000" dirty="0">
                    <a:solidFill>
                      <a:srgbClr val="231F20"/>
                    </a:solidFill>
                    <a:latin typeface="Arial" panose="020B0604020202020204" pitchFamily="34" charset="0"/>
                    <a:cs typeface="Arial" panose="020B0604020202020204" pitchFamily="34" charset="0"/>
                  </a:rPr>
                  <a:t>Definición de alojamiento turístico. </a:t>
                </a:r>
              </a:p>
            </p:txBody>
          </p:sp>
          <p:sp>
            <p:nvSpPr>
              <p:cNvPr id="2" name="Rectángulo: esquinas redondeadas 1">
                <a:extLst>
                  <a:ext uri="{FF2B5EF4-FFF2-40B4-BE49-F238E27FC236}">
                    <a16:creationId xmlns:a16="http://schemas.microsoft.com/office/drawing/2014/main" id="{91CB8EB6-69A8-8E8C-3603-F4C0366F4952}"/>
                  </a:ext>
                </a:extLst>
              </p:cNvPr>
              <p:cNvSpPr/>
              <p:nvPr/>
            </p:nvSpPr>
            <p:spPr>
              <a:xfrm>
                <a:off x="6167433" y="4228385"/>
                <a:ext cx="4221763" cy="244887"/>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s-MX" sz="1000" b="1" dirty="0">
                    <a:solidFill>
                      <a:srgbClr val="006338"/>
                    </a:solidFill>
                    <a:latin typeface="Arial" panose="020B0604020202020204" pitchFamily="34" charset="0"/>
                    <a:cs typeface="Arial" panose="020B0604020202020204" pitchFamily="34" charset="0"/>
                  </a:rPr>
                  <a:t>Art. 3 – </a:t>
                </a:r>
                <a:r>
                  <a:rPr lang="es-MX" sz="1000" b="1" dirty="0">
                    <a:solidFill>
                      <a:srgbClr val="DA251D"/>
                    </a:solidFill>
                    <a:latin typeface="Arial" panose="020B0604020202020204" pitchFamily="34" charset="0"/>
                    <a:cs typeface="Arial" panose="020B0604020202020204" pitchFamily="34" charset="0"/>
                  </a:rPr>
                  <a:t>Núm. 14: </a:t>
                </a:r>
                <a:r>
                  <a:rPr lang="es-MX" sz="900" dirty="0">
                    <a:solidFill>
                      <a:srgbClr val="231F20"/>
                    </a:solidFill>
                    <a:latin typeface="Arial" panose="020B0604020202020204" pitchFamily="34" charset="0"/>
                    <a:cs typeface="Arial" panose="020B0604020202020204" pitchFamily="34" charset="0"/>
                  </a:rPr>
                  <a:t>Definición de establecimiento de alojamiento turístico. </a:t>
                </a:r>
                <a:endParaRPr lang="es-MX" sz="1000" dirty="0">
                  <a:solidFill>
                    <a:srgbClr val="231F20"/>
                  </a:solidFill>
                  <a:latin typeface="Arial" panose="020B0604020202020204" pitchFamily="34" charset="0"/>
                  <a:cs typeface="Arial" panose="020B0604020202020204" pitchFamily="34" charset="0"/>
                </a:endParaRPr>
              </a:p>
            </p:txBody>
          </p:sp>
          <p:cxnSp>
            <p:nvCxnSpPr>
              <p:cNvPr id="3" name="Conector recto de flecha 2">
                <a:extLst>
                  <a:ext uri="{FF2B5EF4-FFF2-40B4-BE49-F238E27FC236}">
                    <a16:creationId xmlns:a16="http://schemas.microsoft.com/office/drawing/2014/main" id="{DF2EABCC-7E46-0D82-DC75-FEF6CACC2D4D}"/>
                  </a:ext>
                </a:extLst>
              </p:cNvPr>
              <p:cNvCxnSpPr>
                <a:cxnSpLocks/>
                <a:stCxn id="20" idx="3"/>
                <a:endCxn id="72" idx="1"/>
              </p:cNvCxnSpPr>
              <p:nvPr/>
            </p:nvCxnSpPr>
            <p:spPr>
              <a:xfrm flipV="1">
                <a:off x="4875646" y="3916239"/>
                <a:ext cx="1291787" cy="996192"/>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7" name="Conector recto de flecha 6">
                <a:extLst>
                  <a:ext uri="{FF2B5EF4-FFF2-40B4-BE49-F238E27FC236}">
                    <a16:creationId xmlns:a16="http://schemas.microsoft.com/office/drawing/2014/main" id="{3034C7D5-F24E-B870-2AAC-CFE92493150D}"/>
                  </a:ext>
                </a:extLst>
              </p:cNvPr>
              <p:cNvCxnSpPr>
                <a:cxnSpLocks/>
                <a:stCxn id="20" idx="3"/>
                <a:endCxn id="2" idx="1"/>
              </p:cNvCxnSpPr>
              <p:nvPr/>
            </p:nvCxnSpPr>
            <p:spPr>
              <a:xfrm flipV="1">
                <a:off x="4875646" y="4350829"/>
                <a:ext cx="1291787" cy="561602"/>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sp>
            <p:nvSpPr>
              <p:cNvPr id="10" name="Rectángulo: esquinas redondeadas 9">
                <a:extLst>
                  <a:ext uri="{FF2B5EF4-FFF2-40B4-BE49-F238E27FC236}">
                    <a16:creationId xmlns:a16="http://schemas.microsoft.com/office/drawing/2014/main" id="{87F7E40B-8752-9BD7-64A1-85BFBDC89BBC}"/>
                  </a:ext>
                </a:extLst>
              </p:cNvPr>
              <p:cNvSpPr/>
              <p:nvPr/>
            </p:nvSpPr>
            <p:spPr>
              <a:xfrm>
                <a:off x="6167432" y="4667544"/>
                <a:ext cx="4221763" cy="244887"/>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s-MX" sz="1000" b="1" dirty="0">
                    <a:solidFill>
                      <a:srgbClr val="006338"/>
                    </a:solidFill>
                    <a:latin typeface="Arial" panose="020B0604020202020204" pitchFamily="34" charset="0"/>
                    <a:cs typeface="Arial" panose="020B0604020202020204" pitchFamily="34" charset="0"/>
                  </a:rPr>
                  <a:t>Art. 12 – </a:t>
                </a:r>
                <a:r>
                  <a:rPr lang="es-MX" sz="1000" b="1" dirty="0">
                    <a:solidFill>
                      <a:srgbClr val="DA251D"/>
                    </a:solidFill>
                    <a:latin typeface="Arial" panose="020B0604020202020204" pitchFamily="34" charset="0"/>
                    <a:cs typeface="Arial" panose="020B0604020202020204" pitchFamily="34" charset="0"/>
                  </a:rPr>
                  <a:t>Lit. a): </a:t>
                </a:r>
                <a:r>
                  <a:rPr lang="es-MX" sz="1000" dirty="0">
                    <a:solidFill>
                      <a:srgbClr val="231F20"/>
                    </a:solidFill>
                    <a:latin typeface="Arial" panose="020B0604020202020204" pitchFamily="34" charset="0"/>
                    <a:cs typeface="Arial" panose="020B0604020202020204" pitchFamily="34" charset="0"/>
                  </a:rPr>
                  <a:t>Clasificación de alojamiento turístico: Hotel.</a:t>
                </a:r>
                <a:endParaRPr lang="es-MX" sz="1100" dirty="0">
                  <a:solidFill>
                    <a:srgbClr val="231F20"/>
                  </a:solidFill>
                  <a:latin typeface="Arial" panose="020B0604020202020204" pitchFamily="34" charset="0"/>
                  <a:cs typeface="Arial" panose="020B0604020202020204" pitchFamily="34" charset="0"/>
                </a:endParaRPr>
              </a:p>
            </p:txBody>
          </p:sp>
          <p:sp>
            <p:nvSpPr>
              <p:cNvPr id="11" name="Rectángulo: esquinas redondeadas 10">
                <a:extLst>
                  <a:ext uri="{FF2B5EF4-FFF2-40B4-BE49-F238E27FC236}">
                    <a16:creationId xmlns:a16="http://schemas.microsoft.com/office/drawing/2014/main" id="{6B175CCA-BCC9-141F-885F-576D33F790F7}"/>
                  </a:ext>
                </a:extLst>
              </p:cNvPr>
              <p:cNvSpPr/>
              <p:nvPr/>
            </p:nvSpPr>
            <p:spPr>
              <a:xfrm>
                <a:off x="6167438" y="5101406"/>
                <a:ext cx="4221763" cy="244887"/>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s-MX" sz="1000" b="1" dirty="0">
                    <a:solidFill>
                      <a:srgbClr val="006338"/>
                    </a:solidFill>
                    <a:latin typeface="Arial" panose="020B0604020202020204" pitchFamily="34" charset="0"/>
                    <a:cs typeface="Arial" panose="020B0604020202020204" pitchFamily="34" charset="0"/>
                  </a:rPr>
                  <a:t>Art. 13: </a:t>
                </a:r>
                <a:r>
                  <a:rPr lang="es-MX" sz="1000" dirty="0">
                    <a:solidFill>
                      <a:srgbClr val="231F20"/>
                    </a:solidFill>
                    <a:latin typeface="Arial" panose="020B0604020202020204" pitchFamily="34" charset="0"/>
                    <a:cs typeface="Arial" panose="020B0604020202020204" pitchFamily="34" charset="0"/>
                  </a:rPr>
                  <a:t>Categorías según clasificación de alojamiento turístico.</a:t>
                </a:r>
                <a:endParaRPr lang="es-MX" sz="1100" dirty="0">
                  <a:solidFill>
                    <a:srgbClr val="231F20"/>
                  </a:solidFill>
                  <a:latin typeface="Arial" panose="020B0604020202020204" pitchFamily="34" charset="0"/>
                  <a:cs typeface="Arial" panose="020B0604020202020204" pitchFamily="34" charset="0"/>
                </a:endParaRPr>
              </a:p>
            </p:txBody>
          </p:sp>
          <p:sp>
            <p:nvSpPr>
              <p:cNvPr id="12" name="Rectángulo: esquinas redondeadas 11">
                <a:extLst>
                  <a:ext uri="{FF2B5EF4-FFF2-40B4-BE49-F238E27FC236}">
                    <a16:creationId xmlns:a16="http://schemas.microsoft.com/office/drawing/2014/main" id="{D97A728C-2B24-2188-1FA9-B0FB90962960}"/>
                  </a:ext>
                </a:extLst>
              </p:cNvPr>
              <p:cNvSpPr/>
              <p:nvPr/>
            </p:nvSpPr>
            <p:spPr>
              <a:xfrm>
                <a:off x="6167431" y="5561053"/>
                <a:ext cx="4221763" cy="244887"/>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s-MX" sz="1000" b="1" dirty="0">
                    <a:solidFill>
                      <a:srgbClr val="006338"/>
                    </a:solidFill>
                    <a:latin typeface="Arial" panose="020B0604020202020204" pitchFamily="34" charset="0"/>
                    <a:cs typeface="Arial" panose="020B0604020202020204" pitchFamily="34" charset="0"/>
                  </a:rPr>
                  <a:t>Art. 18: </a:t>
                </a:r>
                <a:r>
                  <a:rPr lang="es-MX" sz="1000" dirty="0">
                    <a:solidFill>
                      <a:srgbClr val="231F20"/>
                    </a:solidFill>
                    <a:latin typeface="Arial" panose="020B0604020202020204" pitchFamily="34" charset="0"/>
                    <a:cs typeface="Arial" panose="020B0604020202020204" pitchFamily="34" charset="0"/>
                  </a:rPr>
                  <a:t>Políticas de comercialización.</a:t>
                </a:r>
                <a:endParaRPr lang="es-MX" sz="1100" dirty="0">
                  <a:solidFill>
                    <a:srgbClr val="231F20"/>
                  </a:solidFill>
                  <a:latin typeface="Arial" panose="020B0604020202020204" pitchFamily="34" charset="0"/>
                  <a:cs typeface="Arial" panose="020B0604020202020204" pitchFamily="34" charset="0"/>
                </a:endParaRPr>
              </a:p>
            </p:txBody>
          </p:sp>
          <p:cxnSp>
            <p:nvCxnSpPr>
              <p:cNvPr id="16" name="Conector recto de flecha 15">
                <a:extLst>
                  <a:ext uri="{FF2B5EF4-FFF2-40B4-BE49-F238E27FC236}">
                    <a16:creationId xmlns:a16="http://schemas.microsoft.com/office/drawing/2014/main" id="{206371FC-61AD-6E52-3A06-10C93A34653E}"/>
                  </a:ext>
                </a:extLst>
              </p:cNvPr>
              <p:cNvCxnSpPr>
                <a:cxnSpLocks/>
                <a:stCxn id="20" idx="3"/>
                <a:endCxn id="10" idx="1"/>
              </p:cNvCxnSpPr>
              <p:nvPr/>
            </p:nvCxnSpPr>
            <p:spPr>
              <a:xfrm flipV="1">
                <a:off x="4875646" y="4789988"/>
                <a:ext cx="1291786" cy="122443"/>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26" name="Conector recto de flecha 25">
                <a:extLst>
                  <a:ext uri="{FF2B5EF4-FFF2-40B4-BE49-F238E27FC236}">
                    <a16:creationId xmlns:a16="http://schemas.microsoft.com/office/drawing/2014/main" id="{A7AAAA63-39E6-840E-A2B4-158373013E2A}"/>
                  </a:ext>
                </a:extLst>
              </p:cNvPr>
              <p:cNvCxnSpPr>
                <a:cxnSpLocks/>
                <a:stCxn id="20" idx="3"/>
                <a:endCxn id="11" idx="1"/>
              </p:cNvCxnSpPr>
              <p:nvPr/>
            </p:nvCxnSpPr>
            <p:spPr>
              <a:xfrm>
                <a:off x="4875646" y="4912431"/>
                <a:ext cx="1291792" cy="311419"/>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32" name="Conector recto de flecha 31">
                <a:extLst>
                  <a:ext uri="{FF2B5EF4-FFF2-40B4-BE49-F238E27FC236}">
                    <a16:creationId xmlns:a16="http://schemas.microsoft.com/office/drawing/2014/main" id="{EB2F06DF-4B13-D3E0-F8BB-7A9148A90EFA}"/>
                  </a:ext>
                </a:extLst>
              </p:cNvPr>
              <p:cNvCxnSpPr>
                <a:cxnSpLocks/>
                <a:stCxn id="20" idx="3"/>
                <a:endCxn id="12" idx="1"/>
              </p:cNvCxnSpPr>
              <p:nvPr/>
            </p:nvCxnSpPr>
            <p:spPr>
              <a:xfrm>
                <a:off x="4875646" y="4912431"/>
                <a:ext cx="1291785" cy="771066"/>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grpSp>
      </p:grpSp>
      <p:grpSp>
        <p:nvGrpSpPr>
          <p:cNvPr id="17" name="Grupo 16">
            <a:extLst>
              <a:ext uri="{FF2B5EF4-FFF2-40B4-BE49-F238E27FC236}">
                <a16:creationId xmlns:a16="http://schemas.microsoft.com/office/drawing/2014/main" id="{C9A2DC6B-6AE3-6BEB-CAFA-174C2DA07B9F}"/>
              </a:ext>
            </a:extLst>
          </p:cNvPr>
          <p:cNvGrpSpPr/>
          <p:nvPr/>
        </p:nvGrpSpPr>
        <p:grpSpPr>
          <a:xfrm>
            <a:off x="42805" y="35941"/>
            <a:ext cx="11824420" cy="461665"/>
            <a:chOff x="349894" y="268764"/>
            <a:chExt cx="11824420" cy="461665"/>
          </a:xfrm>
        </p:grpSpPr>
        <p:grpSp>
          <p:nvGrpSpPr>
            <p:cNvPr id="23" name="Grupo 22">
              <a:extLst>
                <a:ext uri="{FF2B5EF4-FFF2-40B4-BE49-F238E27FC236}">
                  <a16:creationId xmlns:a16="http://schemas.microsoft.com/office/drawing/2014/main" id="{22B83E27-928C-1445-DAEE-2E11DF7A1F4C}"/>
                </a:ext>
              </a:extLst>
            </p:cNvPr>
            <p:cNvGrpSpPr/>
            <p:nvPr/>
          </p:nvGrpSpPr>
          <p:grpSpPr>
            <a:xfrm>
              <a:off x="349894" y="288174"/>
              <a:ext cx="11824420" cy="428167"/>
              <a:chOff x="349894" y="288174"/>
              <a:chExt cx="11824420" cy="428167"/>
            </a:xfrm>
          </p:grpSpPr>
          <p:sp>
            <p:nvSpPr>
              <p:cNvPr id="25" name="Título 1">
                <a:extLst>
                  <a:ext uri="{FF2B5EF4-FFF2-40B4-BE49-F238E27FC236}">
                    <a16:creationId xmlns:a16="http://schemas.microsoft.com/office/drawing/2014/main" id="{97A8BFDD-59D6-0CC4-9C6E-5D28A0BBD5FF}"/>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a:t>
                </a:r>
              </a:p>
            </p:txBody>
          </p:sp>
          <p:cxnSp>
            <p:nvCxnSpPr>
              <p:cNvPr id="28" name="Conector recto 27">
                <a:extLst>
                  <a:ext uri="{FF2B5EF4-FFF2-40B4-BE49-F238E27FC236}">
                    <a16:creationId xmlns:a16="http://schemas.microsoft.com/office/drawing/2014/main" id="{876B55EE-A75A-0A25-512E-CA367946BB4A}"/>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9" name="TextBox 4">
                <a:extLst>
                  <a:ext uri="{FF2B5EF4-FFF2-40B4-BE49-F238E27FC236}">
                    <a16:creationId xmlns:a16="http://schemas.microsoft.com/office/drawing/2014/main" id="{B9EEEE9A-9FF2-4582-36A3-D1B236ADCC65}"/>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itchFamily="34"/>
                    <a:cs typeface="Arial" pitchFamily="34"/>
                  </a:rPr>
                  <a:t>13</a:t>
                </a:r>
                <a:endParaRPr lang="en-US" sz="2000" b="1" i="0" u="none" strike="noStrike" kern="1200" cap="none" spc="0" baseline="0" dirty="0">
                  <a:solidFill>
                    <a:schemeClr val="bg1"/>
                  </a:solidFill>
                  <a:uFillTx/>
                  <a:latin typeface="Arial" pitchFamily="34"/>
                  <a:cs typeface="Arial" pitchFamily="34"/>
                </a:endParaRPr>
              </a:p>
            </p:txBody>
          </p:sp>
        </p:grpSp>
        <p:sp>
          <p:nvSpPr>
            <p:cNvPr id="24" name="TextBox 1">
              <a:extLst>
                <a:ext uri="{FF2B5EF4-FFF2-40B4-BE49-F238E27FC236}">
                  <a16:creationId xmlns:a16="http://schemas.microsoft.com/office/drawing/2014/main" id="{6074EC16-480B-D13B-F581-4F151395922B}"/>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effectLst>
                    <a:outerShdw blurRad="38100" dist="38100" dir="2700000" algn="tl">
                      <a:srgbClr val="000000">
                        <a:alpha val="43137"/>
                      </a:srgbClr>
                    </a:outerShdw>
                  </a:effectLst>
                  <a:uFillTx/>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Marco Legal</a:t>
              </a:r>
              <a:endParaRPr lang="es-MX" sz="2400" b="1" i="0" u="none" strike="noStrike" kern="1200" cap="none" spc="0" baseline="0" dirty="0">
                <a:solidFill>
                  <a:srgbClr val="231F20"/>
                </a:solidFill>
                <a:effectLst>
                  <a:outerShdw blurRad="38100" dist="38100" dir="2700000" algn="tl">
                    <a:srgbClr val="000000">
                      <a:alpha val="43137"/>
                    </a:srgbClr>
                  </a:outerShdw>
                </a:effectLst>
                <a:uFillTx/>
                <a:latin typeface="Arial" panose="020B0604020202020204" pitchFamily="34" charset="0"/>
                <a:ea typeface="굴림" pitchFamily="34"/>
                <a:cs typeface="Arial" panose="020B0604020202020204" pitchFamily="34" charset="0"/>
              </a:endParaRPr>
            </a:p>
          </p:txBody>
        </p:sp>
      </p:grpSp>
    </p:spTree>
    <p:extLst>
      <p:ext uri="{BB962C8B-B14F-4D97-AF65-F5344CB8AC3E}">
        <p14:creationId xmlns:p14="http://schemas.microsoft.com/office/powerpoint/2010/main" val="366145766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F4DC678-EF16-389E-AD51-C42C8712D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192001" cy="6858001"/>
          </a:xfrm>
          <a:prstGeom prst="rect">
            <a:avLst/>
          </a:prstGeom>
        </p:spPr>
      </p:pic>
      <p:sp>
        <p:nvSpPr>
          <p:cNvPr id="7" name="Rectángulo 6">
            <a:extLst>
              <a:ext uri="{FF2B5EF4-FFF2-40B4-BE49-F238E27FC236}">
                <a16:creationId xmlns:a16="http://schemas.microsoft.com/office/drawing/2014/main" id="{E823A7EE-6AD0-0EFB-3C70-722026639C5E}"/>
              </a:ext>
            </a:extLst>
          </p:cNvPr>
          <p:cNvSpPr/>
          <p:nvPr/>
        </p:nvSpPr>
        <p:spPr>
          <a:xfrm>
            <a:off x="1" y="1991842"/>
            <a:ext cx="12192000" cy="2886892"/>
          </a:xfrm>
          <a:prstGeom prst="rect">
            <a:avLst/>
          </a:prstGeom>
          <a:solidFill>
            <a:schemeClr val="tx1">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a:extLst>
              <a:ext uri="{FF2B5EF4-FFF2-40B4-BE49-F238E27FC236}">
                <a16:creationId xmlns:a16="http://schemas.microsoft.com/office/drawing/2014/main" id="{29E783A6-900F-2636-AA59-9E756A7C719B}"/>
              </a:ext>
            </a:extLst>
          </p:cNvPr>
          <p:cNvSpPr>
            <a:spLocks noGrp="1"/>
          </p:cNvSpPr>
          <p:nvPr>
            <p:ph type="ctrTitle"/>
          </p:nvPr>
        </p:nvSpPr>
        <p:spPr>
          <a:xfrm>
            <a:off x="2553331" y="2270425"/>
            <a:ext cx="7318159" cy="1153712"/>
          </a:xfrm>
        </p:spPr>
        <p:txBody>
          <a:bodyPr>
            <a:noAutofit/>
          </a:bodyPr>
          <a:lstStyle/>
          <a:p>
            <a:pPr algn="ctr"/>
            <a:r>
              <a:rPr lang="es-MX" sz="7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CAPÍTULO II</a:t>
            </a:r>
          </a:p>
        </p:txBody>
      </p:sp>
      <p:sp>
        <p:nvSpPr>
          <p:cNvPr id="3" name="Marcador de contenido 2">
            <a:extLst>
              <a:ext uri="{FF2B5EF4-FFF2-40B4-BE49-F238E27FC236}">
                <a16:creationId xmlns:a16="http://schemas.microsoft.com/office/drawing/2014/main" id="{D1858D35-A07B-647B-7F61-80E876FD1402}"/>
              </a:ext>
            </a:extLst>
          </p:cNvPr>
          <p:cNvSpPr>
            <a:spLocks noGrp="1"/>
          </p:cNvSpPr>
          <p:nvPr>
            <p:ph type="subTitle" idx="1"/>
          </p:nvPr>
        </p:nvSpPr>
        <p:spPr>
          <a:xfrm>
            <a:off x="2505307" y="3623572"/>
            <a:ext cx="7181385" cy="522287"/>
          </a:xfrm>
        </p:spPr>
        <p:txBody>
          <a:bodyPr>
            <a:noAutofit/>
          </a:bodyPr>
          <a:lstStyle/>
          <a:p>
            <a:pPr marL="0" indent="0" algn="ctr">
              <a:buNone/>
            </a:pPr>
            <a:r>
              <a:rPr lang="es-MX" sz="3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DIAGNÓSTICO SITUACIONAL </a:t>
            </a:r>
          </a:p>
        </p:txBody>
      </p:sp>
    </p:spTree>
    <p:extLst>
      <p:ext uri="{BB962C8B-B14F-4D97-AF65-F5344CB8AC3E}">
        <p14:creationId xmlns:p14="http://schemas.microsoft.com/office/powerpoint/2010/main" val="308535536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5123013E-7E73-7FA7-61CA-19B2C7AA20D8}"/>
              </a:ext>
            </a:extLst>
          </p:cNvPr>
          <p:cNvGrpSpPr/>
          <p:nvPr/>
        </p:nvGrpSpPr>
        <p:grpSpPr>
          <a:xfrm>
            <a:off x="-3548" y="-65583"/>
            <a:ext cx="12277144" cy="6929805"/>
            <a:chOff x="-13708" y="-65583"/>
            <a:chExt cx="12277144" cy="6929805"/>
          </a:xfrm>
        </p:grpSpPr>
        <p:sp>
          <p:nvSpPr>
            <p:cNvPr id="4" name="Rectángulo 3">
              <a:extLst>
                <a:ext uri="{FF2B5EF4-FFF2-40B4-BE49-F238E27FC236}">
                  <a16:creationId xmlns:a16="http://schemas.microsoft.com/office/drawing/2014/main" id="{2121F315-05C3-FAF9-D82E-5ECD56D8A71D}"/>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Rectángulo 4">
              <a:extLst>
                <a:ext uri="{FF2B5EF4-FFF2-40B4-BE49-F238E27FC236}">
                  <a16:creationId xmlns:a16="http://schemas.microsoft.com/office/drawing/2014/main" id="{D14A325E-842C-BAEC-0E8D-E50F79C7DB77}"/>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6" name="Conector recto 5">
              <a:extLst>
                <a:ext uri="{FF2B5EF4-FFF2-40B4-BE49-F238E27FC236}">
                  <a16:creationId xmlns:a16="http://schemas.microsoft.com/office/drawing/2014/main" id="{27E7B51C-B551-D624-A584-29A6413FBDCB}"/>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4" name="Conector recto 13">
              <a:extLst>
                <a:ext uri="{FF2B5EF4-FFF2-40B4-BE49-F238E27FC236}">
                  <a16:creationId xmlns:a16="http://schemas.microsoft.com/office/drawing/2014/main" id="{C1BA5868-822B-CD38-C8CB-993AFF297AD8}"/>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5" name="9 Imagen">
              <a:extLst>
                <a:ext uri="{FF2B5EF4-FFF2-40B4-BE49-F238E27FC236}">
                  <a16:creationId xmlns:a16="http://schemas.microsoft.com/office/drawing/2014/main" id="{C57F7C77-5F10-B568-5F05-04C27D132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upo 25">
            <a:extLst>
              <a:ext uri="{FF2B5EF4-FFF2-40B4-BE49-F238E27FC236}">
                <a16:creationId xmlns:a16="http://schemas.microsoft.com/office/drawing/2014/main" id="{CE1030DD-1502-FA60-ED5D-F8F81AB98293}"/>
              </a:ext>
            </a:extLst>
          </p:cNvPr>
          <p:cNvGrpSpPr/>
          <p:nvPr/>
        </p:nvGrpSpPr>
        <p:grpSpPr>
          <a:xfrm>
            <a:off x="358871" y="638060"/>
            <a:ext cx="4703934" cy="5606713"/>
            <a:chOff x="185256" y="1241283"/>
            <a:chExt cx="4703934" cy="5606713"/>
          </a:xfrm>
          <a:effectLst>
            <a:outerShdw blurRad="63500" sx="102000" sy="102000" algn="ctr" rotWithShape="0">
              <a:prstClr val="black">
                <a:alpha val="40000"/>
              </a:prstClr>
            </a:outerShdw>
          </a:effectLst>
        </p:grpSpPr>
        <p:pic>
          <p:nvPicPr>
            <p:cNvPr id="2" name="Imagen 1">
              <a:extLst>
                <a:ext uri="{FF2B5EF4-FFF2-40B4-BE49-F238E27FC236}">
                  <a16:creationId xmlns:a16="http://schemas.microsoft.com/office/drawing/2014/main" id="{F3ABB72A-2DEC-0020-565C-D4192A53E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92" y="1610615"/>
              <a:ext cx="4688197" cy="3892923"/>
            </a:xfrm>
            <a:prstGeom prst="rect">
              <a:avLst/>
            </a:prstGeom>
            <a:ln w="12700">
              <a:solidFill>
                <a:schemeClr val="tx1"/>
              </a:solidFill>
            </a:ln>
          </p:spPr>
        </p:pic>
        <p:sp>
          <p:nvSpPr>
            <p:cNvPr id="24" name="CuadroTexto 23">
              <a:extLst>
                <a:ext uri="{FF2B5EF4-FFF2-40B4-BE49-F238E27FC236}">
                  <a16:creationId xmlns:a16="http://schemas.microsoft.com/office/drawing/2014/main" id="{6FD2F943-F709-4125-C75B-9636F54DC311}"/>
                </a:ext>
              </a:extLst>
            </p:cNvPr>
            <p:cNvSpPr txBox="1"/>
            <p:nvPr/>
          </p:nvSpPr>
          <p:spPr>
            <a:xfrm>
              <a:off x="200992" y="1241283"/>
              <a:ext cx="4688197" cy="369332"/>
            </a:xfrm>
            <a:prstGeom prst="rect">
              <a:avLst/>
            </a:prstGeom>
            <a:solidFill>
              <a:srgbClr val="DA251D"/>
            </a:solidFill>
          </p:spPr>
          <p:style>
            <a:lnRef idx="2">
              <a:schemeClr val="dk1"/>
            </a:lnRef>
            <a:fillRef idx="1">
              <a:schemeClr val="lt1"/>
            </a:fillRef>
            <a:effectRef idx="0">
              <a:schemeClr val="dk1"/>
            </a:effectRef>
            <a:fontRef idx="minor">
              <a:schemeClr val="dk1"/>
            </a:fontRef>
          </p:style>
          <p:txBody>
            <a:bodyPr wrap="square">
              <a:spAutoFit/>
            </a:bodyPr>
            <a:lstStyle/>
            <a:p>
              <a:pPr marL="0" indent="0" algn="ctr">
                <a:lnSpc>
                  <a:spcPct val="100000"/>
                </a:lnSpc>
                <a:buFont typeface="Arial" panose="020B0604020202020204" pitchFamily="34" charset="0"/>
                <a:buNone/>
              </a:pPr>
              <a:r>
                <a:rPr lang="es-MX" b="1" dirty="0">
                  <a:solidFill>
                    <a:schemeClr val="bg1"/>
                  </a:solidFill>
                  <a:latin typeface="Arial" panose="020B0604020202020204" pitchFamily="34" charset="0"/>
                  <a:cs typeface="Arial" panose="020B0604020202020204" pitchFamily="34" charset="0"/>
                </a:rPr>
                <a:t>CENTRO HISTÓRICO DE QUITO</a:t>
              </a:r>
              <a:endParaRPr lang="es-MX" dirty="0">
                <a:solidFill>
                  <a:schemeClr val="bg1"/>
                </a:solidFill>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5C32AA10-68E1-D657-21C4-3A8ED93D190B}"/>
                </a:ext>
              </a:extLst>
            </p:cNvPr>
            <p:cNvSpPr txBox="1"/>
            <p:nvPr/>
          </p:nvSpPr>
          <p:spPr>
            <a:xfrm>
              <a:off x="185256" y="5517439"/>
              <a:ext cx="4703934" cy="1330557"/>
            </a:xfrm>
            <a:prstGeom prst="rect">
              <a:avLst/>
            </a:prstGeom>
            <a:solidFill>
              <a:schemeClr val="bg1"/>
            </a:solidFill>
            <a:ln w="12700">
              <a:solidFill>
                <a:schemeClr val="tx1"/>
              </a:solidFill>
            </a:ln>
          </p:spPr>
          <p:txBody>
            <a:bodyPr wrap="square">
              <a:spAutoFit/>
            </a:bodyPr>
            <a:lstStyle/>
            <a:p>
              <a:pPr marL="0" indent="0">
                <a:lnSpc>
                  <a:spcPct val="150000"/>
                </a:lnSpc>
                <a:buNone/>
              </a:pPr>
              <a:r>
                <a:rPr lang="es-MX" sz="1100" b="1" dirty="0">
                  <a:latin typeface="Arial" panose="020B0604020202020204" pitchFamily="34" charset="0"/>
                  <a:cs typeface="Arial" panose="020B0604020202020204" pitchFamily="34" charset="0"/>
                </a:rPr>
                <a:t>Patrimonio Cultural de la Humanidad </a:t>
              </a:r>
              <a:r>
                <a:rPr lang="es-MX" sz="1100" dirty="0">
                  <a:latin typeface="Arial" panose="020B0604020202020204" pitchFamily="34" charset="0"/>
                  <a:cs typeface="Arial" panose="020B0604020202020204" pitchFamily="34" charset="0"/>
                </a:rPr>
                <a:t>– (1978)</a:t>
              </a:r>
            </a:p>
            <a:p>
              <a:pPr marL="0" indent="0">
                <a:lnSpc>
                  <a:spcPct val="150000"/>
                </a:lnSpc>
                <a:buNone/>
              </a:pPr>
              <a:r>
                <a:rPr lang="es-MX" sz="1100" b="1" dirty="0">
                  <a:latin typeface="Arial" panose="020B0604020202020204" pitchFamily="34" charset="0"/>
                  <a:cs typeface="Arial" panose="020B0604020202020204" pitchFamily="34" charset="0"/>
                </a:rPr>
                <a:t>Ubicación: </a:t>
              </a:r>
              <a:r>
                <a:rPr lang="es-MX" sz="1100" dirty="0">
                  <a:latin typeface="Arial" panose="020B0604020202020204" pitchFamily="34" charset="0"/>
                  <a:cs typeface="Arial" panose="020B0604020202020204" pitchFamily="34" charset="0"/>
                </a:rPr>
                <a:t>Centro sur – Distrito Metropolitano de Quito</a:t>
              </a:r>
            </a:p>
            <a:p>
              <a:pPr marL="0" indent="0">
                <a:lnSpc>
                  <a:spcPct val="150000"/>
                </a:lnSpc>
                <a:buNone/>
              </a:pPr>
              <a:r>
                <a:rPr lang="es-MX" sz="1100" b="1" dirty="0">
                  <a:latin typeface="Arial" panose="020B0604020202020204" pitchFamily="34" charset="0"/>
                  <a:cs typeface="Arial" panose="020B0604020202020204" pitchFamily="34" charset="0"/>
                </a:rPr>
                <a:t>Superficie: </a:t>
              </a:r>
              <a:r>
                <a:rPr lang="es-MX" sz="1100" dirty="0">
                  <a:latin typeface="Arial" panose="020B0604020202020204" pitchFamily="34" charset="0"/>
                  <a:cs typeface="Arial" panose="020B0604020202020204" pitchFamily="34" charset="0"/>
                </a:rPr>
                <a:t>3.27 km2</a:t>
              </a:r>
            </a:p>
            <a:p>
              <a:pPr marL="0" indent="0">
                <a:lnSpc>
                  <a:spcPct val="150000"/>
                </a:lnSpc>
                <a:buNone/>
              </a:pPr>
              <a:r>
                <a:rPr lang="es-MX" sz="1100" b="1" dirty="0">
                  <a:latin typeface="Arial" panose="020B0604020202020204" pitchFamily="34" charset="0"/>
                  <a:cs typeface="Arial" panose="020B0604020202020204" pitchFamily="34" charset="0"/>
                </a:rPr>
                <a:t>Llegada de Turistas Anual</a:t>
              </a:r>
              <a:r>
                <a:rPr lang="es-MX" sz="1100" dirty="0">
                  <a:latin typeface="Arial" panose="020B0604020202020204" pitchFamily="34" charset="0"/>
                  <a:cs typeface="Arial" panose="020B0604020202020204" pitchFamily="34" charset="0"/>
                </a:rPr>
                <a:t>: 320 522 Turistas no Residentes</a:t>
              </a:r>
            </a:p>
            <a:p>
              <a:pPr marL="0" indent="0">
                <a:lnSpc>
                  <a:spcPct val="150000"/>
                </a:lnSpc>
                <a:buNone/>
              </a:pPr>
              <a:r>
                <a:rPr lang="es-MX" sz="1100" b="1" dirty="0">
                  <a:latin typeface="Arial" panose="020B0604020202020204" pitchFamily="34" charset="0"/>
                  <a:cs typeface="Arial" panose="020B0604020202020204" pitchFamily="34" charset="0"/>
                </a:rPr>
                <a:t>Atractivos Culturales</a:t>
              </a:r>
              <a:r>
                <a:rPr lang="es-MX" sz="1100" dirty="0">
                  <a:latin typeface="Arial" panose="020B0604020202020204" pitchFamily="34" charset="0"/>
                  <a:cs typeface="Arial" panose="020B0604020202020204" pitchFamily="34" charset="0"/>
                </a:rPr>
                <a:t>: 68 </a:t>
              </a:r>
            </a:p>
          </p:txBody>
        </p:sp>
      </p:grpSp>
      <p:grpSp>
        <p:nvGrpSpPr>
          <p:cNvPr id="44" name="Grupo 43">
            <a:extLst>
              <a:ext uri="{FF2B5EF4-FFF2-40B4-BE49-F238E27FC236}">
                <a16:creationId xmlns:a16="http://schemas.microsoft.com/office/drawing/2014/main" id="{8F2D6B7F-C19D-AFAE-8B20-56CF94923E9C}"/>
              </a:ext>
            </a:extLst>
          </p:cNvPr>
          <p:cNvGrpSpPr/>
          <p:nvPr/>
        </p:nvGrpSpPr>
        <p:grpSpPr>
          <a:xfrm>
            <a:off x="6888026" y="1325187"/>
            <a:ext cx="3455220" cy="4103293"/>
            <a:chOff x="6694485" y="2032517"/>
            <a:chExt cx="3455220" cy="4103293"/>
          </a:xfrm>
        </p:grpSpPr>
        <p:sp>
          <p:nvSpPr>
            <p:cNvPr id="33" name="CuadroTexto 32">
              <a:extLst>
                <a:ext uri="{FF2B5EF4-FFF2-40B4-BE49-F238E27FC236}">
                  <a16:creationId xmlns:a16="http://schemas.microsoft.com/office/drawing/2014/main" id="{C11F6388-DAD6-A5B3-E230-CA76421854F6}"/>
                </a:ext>
              </a:extLst>
            </p:cNvPr>
            <p:cNvSpPr txBox="1"/>
            <p:nvPr/>
          </p:nvSpPr>
          <p:spPr>
            <a:xfrm>
              <a:off x="7151743" y="4429416"/>
              <a:ext cx="2475207" cy="284237"/>
            </a:xfrm>
            <a:prstGeom prst="rect">
              <a:avLst/>
            </a:prstGeom>
            <a:solidFill>
              <a:srgbClr val="DCDDDE"/>
            </a:solidFill>
            <a:ln w="12700">
              <a:solidFill>
                <a:srgbClr val="231F20"/>
              </a:solidFill>
            </a:ln>
          </p:spPr>
          <p:txBody>
            <a:bodyPr wrap="square">
              <a:spAutoFit/>
            </a:bodyPr>
            <a:lstStyle/>
            <a:p>
              <a:pPr>
                <a:lnSpc>
                  <a:spcPct val="100000"/>
                </a:lnSpc>
              </a:pPr>
              <a:r>
                <a:rPr lang="es-MX" sz="1200" b="1" dirty="0">
                  <a:solidFill>
                    <a:srgbClr val="231F20"/>
                  </a:solidFill>
                  <a:latin typeface="Arial" panose="020B0604020202020204" pitchFamily="34" charset="0"/>
                  <a:cs typeface="Arial" panose="020B0604020202020204" pitchFamily="34" charset="0"/>
                </a:rPr>
                <a:t>Estancia media: </a:t>
              </a:r>
              <a:r>
                <a:rPr lang="es-MX" sz="1200" dirty="0">
                  <a:solidFill>
                    <a:srgbClr val="231F20"/>
                  </a:solidFill>
                  <a:latin typeface="Arial" panose="020B0604020202020204" pitchFamily="34" charset="0"/>
                  <a:cs typeface="Arial" panose="020B0604020202020204" pitchFamily="34" charset="0"/>
                </a:rPr>
                <a:t>1.15 noches</a:t>
              </a:r>
            </a:p>
          </p:txBody>
        </p:sp>
        <p:sp>
          <p:nvSpPr>
            <p:cNvPr id="34" name="CuadroTexto 33">
              <a:extLst>
                <a:ext uri="{FF2B5EF4-FFF2-40B4-BE49-F238E27FC236}">
                  <a16:creationId xmlns:a16="http://schemas.microsoft.com/office/drawing/2014/main" id="{B52A6E7F-8561-78CD-6996-41822B9319E5}"/>
                </a:ext>
              </a:extLst>
            </p:cNvPr>
            <p:cNvSpPr txBox="1"/>
            <p:nvPr/>
          </p:nvSpPr>
          <p:spPr>
            <a:xfrm>
              <a:off x="6860759" y="3985440"/>
              <a:ext cx="2679715" cy="276999"/>
            </a:xfrm>
            <a:prstGeom prst="rect">
              <a:avLst/>
            </a:prstGeom>
            <a:solidFill>
              <a:srgbClr val="DCDDDE"/>
            </a:solidFill>
            <a:ln w="12700">
              <a:solidFill>
                <a:srgbClr val="231F20"/>
              </a:solidFill>
            </a:ln>
          </p:spPr>
          <p:txBody>
            <a:bodyPr wrap="square">
              <a:spAutoFit/>
            </a:bodyPr>
            <a:lstStyle/>
            <a:p>
              <a:pPr>
                <a:lnSpc>
                  <a:spcPct val="100000"/>
                </a:lnSpc>
              </a:pPr>
              <a:r>
                <a:rPr lang="es-MX" sz="1200" b="1" dirty="0">
                  <a:solidFill>
                    <a:srgbClr val="231F20"/>
                  </a:solidFill>
                  <a:latin typeface="Arial" panose="020B0604020202020204" pitchFamily="34" charset="0"/>
                  <a:cs typeface="Arial" panose="020B0604020202020204" pitchFamily="34" charset="0"/>
                </a:rPr>
                <a:t>Pernoctaciones: </a:t>
              </a:r>
              <a:r>
                <a:rPr lang="es-MX" sz="1200" dirty="0">
                  <a:solidFill>
                    <a:srgbClr val="231F20"/>
                  </a:solidFill>
                  <a:latin typeface="Arial" panose="020B0604020202020204" pitchFamily="34" charset="0"/>
                  <a:cs typeface="Arial" panose="020B0604020202020204" pitchFamily="34" charset="0"/>
                </a:rPr>
                <a:t>7 469 noches </a:t>
              </a:r>
            </a:p>
          </p:txBody>
        </p:sp>
        <p:sp>
          <p:nvSpPr>
            <p:cNvPr id="35" name="CuadroTexto 34">
              <a:extLst>
                <a:ext uri="{FF2B5EF4-FFF2-40B4-BE49-F238E27FC236}">
                  <a16:creationId xmlns:a16="http://schemas.microsoft.com/office/drawing/2014/main" id="{0CAD20F6-01AB-6A22-BCDB-B0CC12C48043}"/>
                </a:ext>
              </a:extLst>
            </p:cNvPr>
            <p:cNvSpPr txBox="1"/>
            <p:nvPr/>
          </p:nvSpPr>
          <p:spPr>
            <a:xfrm>
              <a:off x="7933199" y="4879613"/>
              <a:ext cx="2216506" cy="284237"/>
            </a:xfrm>
            <a:prstGeom prst="rect">
              <a:avLst/>
            </a:prstGeom>
            <a:solidFill>
              <a:srgbClr val="DCDDDE"/>
            </a:solidFill>
            <a:ln w="12700">
              <a:solidFill>
                <a:srgbClr val="231F20"/>
              </a:solidFill>
            </a:ln>
          </p:spPr>
          <p:txBody>
            <a:bodyPr wrap="square">
              <a:spAutoFit/>
            </a:bodyPr>
            <a:lstStyle/>
            <a:p>
              <a:pPr>
                <a:lnSpc>
                  <a:spcPct val="100000"/>
                </a:lnSpc>
              </a:pPr>
              <a:r>
                <a:rPr lang="es-MX" sz="1200" b="1" dirty="0">
                  <a:solidFill>
                    <a:srgbClr val="231F20"/>
                  </a:solidFill>
                  <a:latin typeface="Arial" panose="020B0604020202020204" pitchFamily="34" charset="0"/>
                  <a:cs typeface="Arial" panose="020B0604020202020204" pitchFamily="34" charset="0"/>
                </a:rPr>
                <a:t>TOH: </a:t>
              </a:r>
              <a:r>
                <a:rPr lang="es-MX" sz="1200" dirty="0">
                  <a:solidFill>
                    <a:srgbClr val="231F20"/>
                  </a:solidFill>
                  <a:latin typeface="Arial" panose="020B0604020202020204" pitchFamily="34" charset="0"/>
                  <a:cs typeface="Arial" panose="020B0604020202020204" pitchFamily="34" charset="0"/>
                </a:rPr>
                <a:t>21.96% </a:t>
              </a:r>
            </a:p>
          </p:txBody>
        </p:sp>
        <p:sp>
          <p:nvSpPr>
            <p:cNvPr id="37" name="CuadroTexto 36">
              <a:extLst>
                <a:ext uri="{FF2B5EF4-FFF2-40B4-BE49-F238E27FC236}">
                  <a16:creationId xmlns:a16="http://schemas.microsoft.com/office/drawing/2014/main" id="{0A389EDA-41E2-ABD2-555A-51E94FD8E547}"/>
                </a:ext>
              </a:extLst>
            </p:cNvPr>
            <p:cNvSpPr txBox="1"/>
            <p:nvPr/>
          </p:nvSpPr>
          <p:spPr>
            <a:xfrm>
              <a:off x="7207680" y="2032517"/>
              <a:ext cx="2942025" cy="276999"/>
            </a:xfrm>
            <a:prstGeom prst="rect">
              <a:avLst/>
            </a:prstGeom>
            <a:solidFill>
              <a:srgbClr val="DCDDDE"/>
            </a:solidFill>
            <a:ln w="12700">
              <a:solidFill>
                <a:srgbClr val="231F20"/>
              </a:solidFill>
            </a:ln>
            <a:effectLst>
              <a:outerShdw blurRad="63500" sx="102000" sy="102000" algn="ctr" rotWithShape="0">
                <a:prstClr val="black">
                  <a:alpha val="40000"/>
                </a:prstClr>
              </a:outerShdw>
            </a:effectLst>
          </p:spPr>
          <p:txBody>
            <a:bodyPr wrap="square">
              <a:spAutoFit/>
            </a:bodyPr>
            <a:lstStyle/>
            <a:p>
              <a:pPr algn="ctr">
                <a:lnSpc>
                  <a:spcPct val="100000"/>
                </a:lnSpc>
              </a:pPr>
              <a:r>
                <a:rPr lang="es-MX" sz="1200" b="1" dirty="0">
                  <a:solidFill>
                    <a:srgbClr val="231F20"/>
                  </a:solidFill>
                  <a:latin typeface="Arial" panose="020B0604020202020204" pitchFamily="34" charset="0"/>
                  <a:cs typeface="Arial" panose="020B0604020202020204" pitchFamily="34" charset="0"/>
                </a:rPr>
                <a:t>Hoteles de 4 Estrellas: </a:t>
              </a:r>
              <a:r>
                <a:rPr lang="es-MX" sz="1200" dirty="0">
                  <a:solidFill>
                    <a:srgbClr val="231F20"/>
                  </a:solidFill>
                  <a:latin typeface="Arial" panose="020B0604020202020204" pitchFamily="34" charset="0"/>
                  <a:cs typeface="Arial" panose="020B0604020202020204" pitchFamily="34" charset="0"/>
                </a:rPr>
                <a:t>10 </a:t>
              </a:r>
            </a:p>
          </p:txBody>
        </p:sp>
        <p:sp>
          <p:nvSpPr>
            <p:cNvPr id="38" name="CuadroTexto 37">
              <a:extLst>
                <a:ext uri="{FF2B5EF4-FFF2-40B4-BE49-F238E27FC236}">
                  <a16:creationId xmlns:a16="http://schemas.microsoft.com/office/drawing/2014/main" id="{C7B4AA9D-D2F9-98E5-8E47-75F0815F250B}"/>
                </a:ext>
              </a:extLst>
            </p:cNvPr>
            <p:cNvSpPr txBox="1"/>
            <p:nvPr/>
          </p:nvSpPr>
          <p:spPr>
            <a:xfrm>
              <a:off x="6694485" y="2960480"/>
              <a:ext cx="2766941" cy="276999"/>
            </a:xfrm>
            <a:prstGeom prst="rect">
              <a:avLst/>
            </a:prstGeom>
            <a:solidFill>
              <a:srgbClr val="DCDDDE"/>
            </a:solidFill>
            <a:ln w="12700">
              <a:solidFill>
                <a:srgbClr val="231F20"/>
              </a:solidFill>
            </a:ln>
            <a:effectLst>
              <a:outerShdw blurRad="63500" sx="102000" sy="102000" algn="ctr" rotWithShape="0">
                <a:prstClr val="black">
                  <a:alpha val="40000"/>
                </a:prstClr>
              </a:outerShdw>
            </a:effectLst>
          </p:spPr>
          <p:txBody>
            <a:bodyPr wrap="square">
              <a:spAutoFit/>
            </a:bodyPr>
            <a:lstStyle/>
            <a:p>
              <a:pPr algn="r">
                <a:lnSpc>
                  <a:spcPct val="100000"/>
                </a:lnSpc>
              </a:pPr>
              <a:r>
                <a:rPr lang="es-MX" sz="1200" b="1" dirty="0">
                  <a:solidFill>
                    <a:srgbClr val="231F20"/>
                  </a:solidFill>
                  <a:latin typeface="Arial" panose="020B0604020202020204" pitchFamily="34" charset="0"/>
                  <a:cs typeface="Arial" panose="020B0604020202020204" pitchFamily="34" charset="0"/>
                </a:rPr>
                <a:t>Plazas Ofertadas: </a:t>
              </a:r>
              <a:r>
                <a:rPr lang="es-MX" sz="1200" dirty="0">
                  <a:solidFill>
                    <a:srgbClr val="231F20"/>
                  </a:solidFill>
                  <a:latin typeface="Arial" panose="020B0604020202020204" pitchFamily="34" charset="0"/>
                  <a:cs typeface="Arial" panose="020B0604020202020204" pitchFamily="34" charset="0"/>
                </a:rPr>
                <a:t>371</a:t>
              </a:r>
            </a:p>
          </p:txBody>
        </p:sp>
        <p:sp>
          <p:nvSpPr>
            <p:cNvPr id="39" name="CuadroTexto 38">
              <a:extLst>
                <a:ext uri="{FF2B5EF4-FFF2-40B4-BE49-F238E27FC236}">
                  <a16:creationId xmlns:a16="http://schemas.microsoft.com/office/drawing/2014/main" id="{6DC094E3-E4C2-8224-F7C1-C08A27F2E120}"/>
                </a:ext>
              </a:extLst>
            </p:cNvPr>
            <p:cNvSpPr txBox="1"/>
            <p:nvPr/>
          </p:nvSpPr>
          <p:spPr>
            <a:xfrm>
              <a:off x="7456151" y="2492853"/>
              <a:ext cx="2230084" cy="276999"/>
            </a:xfrm>
            <a:prstGeom prst="rect">
              <a:avLst/>
            </a:prstGeom>
            <a:solidFill>
              <a:srgbClr val="DCDDDE"/>
            </a:solidFill>
            <a:ln w="12700">
              <a:solidFill>
                <a:srgbClr val="231F20"/>
              </a:solidFill>
            </a:ln>
            <a:effectLst>
              <a:outerShdw blurRad="63500" sx="102000" sy="102000" algn="ctr" rotWithShape="0">
                <a:prstClr val="black">
                  <a:alpha val="40000"/>
                </a:prstClr>
              </a:outerShdw>
            </a:effectLst>
          </p:spPr>
          <p:txBody>
            <a:bodyPr wrap="square">
              <a:spAutoFit/>
            </a:bodyPr>
            <a:lstStyle/>
            <a:p>
              <a:pPr algn="ctr">
                <a:lnSpc>
                  <a:spcPct val="100000"/>
                </a:lnSpc>
              </a:pPr>
              <a:r>
                <a:rPr lang="es-MX" sz="1200" b="1" dirty="0">
                  <a:solidFill>
                    <a:srgbClr val="231F20"/>
                  </a:solidFill>
                  <a:latin typeface="Arial" panose="020B0604020202020204" pitchFamily="34" charset="0"/>
                  <a:cs typeface="Arial" panose="020B0604020202020204" pitchFamily="34" charset="0"/>
                </a:rPr>
                <a:t>Habitaciones: </a:t>
              </a:r>
              <a:r>
                <a:rPr lang="es-MX" sz="1200" dirty="0">
                  <a:solidFill>
                    <a:srgbClr val="231F20"/>
                  </a:solidFill>
                  <a:latin typeface="Arial" panose="020B0604020202020204" pitchFamily="34" charset="0"/>
                  <a:cs typeface="Arial" panose="020B0604020202020204" pitchFamily="34" charset="0"/>
                </a:rPr>
                <a:t>176</a:t>
              </a:r>
            </a:p>
          </p:txBody>
        </p:sp>
        <p:sp>
          <p:nvSpPr>
            <p:cNvPr id="41" name="CuadroTexto 40">
              <a:extLst>
                <a:ext uri="{FF2B5EF4-FFF2-40B4-BE49-F238E27FC236}">
                  <a16:creationId xmlns:a16="http://schemas.microsoft.com/office/drawing/2014/main" id="{3D4A7FC8-1FC5-CFCD-2E92-CFDA099E0F53}"/>
                </a:ext>
              </a:extLst>
            </p:cNvPr>
            <p:cNvSpPr txBox="1"/>
            <p:nvPr/>
          </p:nvSpPr>
          <p:spPr>
            <a:xfrm>
              <a:off x="6694485" y="5364306"/>
              <a:ext cx="3171983" cy="276999"/>
            </a:xfrm>
            <a:prstGeom prst="rect">
              <a:avLst/>
            </a:prstGeom>
            <a:solidFill>
              <a:srgbClr val="DCDDDE"/>
            </a:solidFill>
            <a:ln w="12700">
              <a:solidFill>
                <a:srgbClr val="231F20"/>
              </a:solidFill>
            </a:ln>
            <a:effectLst>
              <a:outerShdw blurRad="63500" sx="102000" sy="102000" algn="ctr" rotWithShape="0">
                <a:prstClr val="black">
                  <a:alpha val="40000"/>
                </a:prstClr>
              </a:outerShdw>
            </a:effectLst>
          </p:spPr>
          <p:txBody>
            <a:bodyPr wrap="square">
              <a:spAutoFit/>
            </a:bodyPr>
            <a:lstStyle/>
            <a:p>
              <a:pPr algn="r">
                <a:lnSpc>
                  <a:spcPct val="100000"/>
                </a:lnSpc>
              </a:pPr>
              <a:r>
                <a:rPr lang="es-MX" sz="1200" b="1" dirty="0">
                  <a:solidFill>
                    <a:srgbClr val="231F20"/>
                  </a:solidFill>
                  <a:latin typeface="Arial" panose="020B0604020202020204" pitchFamily="34" charset="0"/>
                  <a:cs typeface="Arial" panose="020B0604020202020204" pitchFamily="34" charset="0"/>
                </a:rPr>
                <a:t>Tarifa de Habitación Ocupada</a:t>
              </a:r>
              <a:r>
                <a:rPr lang="es-MX" sz="1200" dirty="0">
                  <a:solidFill>
                    <a:srgbClr val="231F20"/>
                  </a:solidFill>
                  <a:latin typeface="Arial" panose="020B0604020202020204" pitchFamily="34" charset="0"/>
                  <a:cs typeface="Arial" panose="020B0604020202020204" pitchFamily="34" charset="0"/>
                </a:rPr>
                <a:t>: $ 238</a:t>
              </a:r>
            </a:p>
          </p:txBody>
        </p:sp>
        <p:sp>
          <p:nvSpPr>
            <p:cNvPr id="42" name="CuadroTexto 41">
              <a:extLst>
                <a:ext uri="{FF2B5EF4-FFF2-40B4-BE49-F238E27FC236}">
                  <a16:creationId xmlns:a16="http://schemas.microsoft.com/office/drawing/2014/main" id="{50FC2251-C9DE-72A7-4088-9FD205889248}"/>
                </a:ext>
              </a:extLst>
            </p:cNvPr>
            <p:cNvSpPr txBox="1"/>
            <p:nvPr/>
          </p:nvSpPr>
          <p:spPr>
            <a:xfrm>
              <a:off x="6694485" y="5858811"/>
              <a:ext cx="2662870" cy="276999"/>
            </a:xfrm>
            <a:prstGeom prst="rect">
              <a:avLst/>
            </a:prstGeom>
            <a:solidFill>
              <a:srgbClr val="DCDDDE"/>
            </a:solidFill>
            <a:ln w="12700">
              <a:solidFill>
                <a:srgbClr val="231F20"/>
              </a:solidFill>
            </a:ln>
            <a:effectLst>
              <a:outerShdw blurRad="63500" sx="102000" sy="102000" algn="ctr" rotWithShape="0">
                <a:prstClr val="black">
                  <a:alpha val="40000"/>
                </a:prstClr>
              </a:outerShdw>
            </a:effectLst>
          </p:spPr>
          <p:txBody>
            <a:bodyPr wrap="square">
              <a:spAutoFit/>
            </a:bodyPr>
            <a:lstStyle/>
            <a:p>
              <a:pPr algn="r">
                <a:lnSpc>
                  <a:spcPct val="100000"/>
                </a:lnSpc>
              </a:pPr>
              <a:r>
                <a:rPr lang="es-MX" sz="1200" b="1" dirty="0">
                  <a:solidFill>
                    <a:srgbClr val="231F20"/>
                  </a:solidFill>
                  <a:latin typeface="Arial" panose="020B0604020202020204" pitchFamily="34" charset="0"/>
                  <a:cs typeface="Arial" panose="020B0604020202020204" pitchFamily="34" charset="0"/>
                </a:rPr>
                <a:t>Habitaciones Vendidas: </a:t>
              </a:r>
              <a:r>
                <a:rPr lang="es-MX" sz="1200" dirty="0">
                  <a:solidFill>
                    <a:srgbClr val="231F20"/>
                  </a:solidFill>
                  <a:latin typeface="Arial" panose="020B0604020202020204" pitchFamily="34" charset="0"/>
                  <a:cs typeface="Arial" panose="020B0604020202020204" pitchFamily="34" charset="0"/>
                </a:rPr>
                <a:t>3 765 </a:t>
              </a:r>
            </a:p>
          </p:txBody>
        </p:sp>
      </p:grpSp>
      <p:sp>
        <p:nvSpPr>
          <p:cNvPr id="16" name="CuadroTexto 15">
            <a:extLst>
              <a:ext uri="{FF2B5EF4-FFF2-40B4-BE49-F238E27FC236}">
                <a16:creationId xmlns:a16="http://schemas.microsoft.com/office/drawing/2014/main" id="{B40D3F27-5ACE-3CD8-B464-844156E45D3F}"/>
              </a:ext>
            </a:extLst>
          </p:cNvPr>
          <p:cNvSpPr txBox="1"/>
          <p:nvPr/>
        </p:nvSpPr>
        <p:spPr>
          <a:xfrm>
            <a:off x="6320620" y="5931864"/>
            <a:ext cx="2909348" cy="247860"/>
          </a:xfrm>
          <a:prstGeom prst="rect">
            <a:avLst/>
          </a:prstGeom>
          <a:noFill/>
          <a:ln w="12700">
            <a:noFill/>
          </a:ln>
        </p:spPr>
        <p:txBody>
          <a:bodyPr wrap="square" rtlCol="0">
            <a:spAutoFit/>
          </a:bodyPr>
          <a:lstStyle/>
          <a:p>
            <a:pPr algn="ctr"/>
            <a:r>
              <a:rPr lang="es-MX" sz="1000" dirty="0">
                <a:latin typeface="Arial" panose="020B0604020202020204" pitchFamily="34" charset="0"/>
                <a:cs typeface="Arial" panose="020B0604020202020204" pitchFamily="34" charset="0"/>
              </a:rPr>
              <a:t>(Quito Turismo, 2012; 2022)  </a:t>
            </a:r>
          </a:p>
        </p:txBody>
      </p:sp>
      <p:grpSp>
        <p:nvGrpSpPr>
          <p:cNvPr id="22" name="Grupo 21">
            <a:extLst>
              <a:ext uri="{FF2B5EF4-FFF2-40B4-BE49-F238E27FC236}">
                <a16:creationId xmlns:a16="http://schemas.microsoft.com/office/drawing/2014/main" id="{5A1120F5-0537-3E06-7E59-B667B812FA62}"/>
              </a:ext>
            </a:extLst>
          </p:cNvPr>
          <p:cNvGrpSpPr/>
          <p:nvPr/>
        </p:nvGrpSpPr>
        <p:grpSpPr>
          <a:xfrm>
            <a:off x="42805" y="35941"/>
            <a:ext cx="11824420" cy="461665"/>
            <a:chOff x="349894" y="268764"/>
            <a:chExt cx="11824420" cy="461665"/>
          </a:xfrm>
        </p:grpSpPr>
        <p:grpSp>
          <p:nvGrpSpPr>
            <p:cNvPr id="23" name="Grupo 22">
              <a:extLst>
                <a:ext uri="{FF2B5EF4-FFF2-40B4-BE49-F238E27FC236}">
                  <a16:creationId xmlns:a16="http://schemas.microsoft.com/office/drawing/2014/main" id="{CFF8ACFD-F703-22E3-7A55-D959C1A9ED2B}"/>
                </a:ext>
              </a:extLst>
            </p:cNvPr>
            <p:cNvGrpSpPr/>
            <p:nvPr/>
          </p:nvGrpSpPr>
          <p:grpSpPr>
            <a:xfrm>
              <a:off x="349894" y="288174"/>
              <a:ext cx="11824420" cy="428167"/>
              <a:chOff x="349894" y="288174"/>
              <a:chExt cx="11824420" cy="428167"/>
            </a:xfrm>
          </p:grpSpPr>
          <p:sp>
            <p:nvSpPr>
              <p:cNvPr id="28" name="Título 1">
                <a:extLst>
                  <a:ext uri="{FF2B5EF4-FFF2-40B4-BE49-F238E27FC236}">
                    <a16:creationId xmlns:a16="http://schemas.microsoft.com/office/drawing/2014/main" id="{E1EDE86C-340B-F419-8DE5-82771374717B}"/>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II:</a:t>
                </a:r>
              </a:p>
            </p:txBody>
          </p:sp>
          <p:cxnSp>
            <p:nvCxnSpPr>
              <p:cNvPr id="29" name="Conector recto 28">
                <a:extLst>
                  <a:ext uri="{FF2B5EF4-FFF2-40B4-BE49-F238E27FC236}">
                    <a16:creationId xmlns:a16="http://schemas.microsoft.com/office/drawing/2014/main" id="{215DD7E3-95CF-5FF4-A3A8-CFC79A989F59}"/>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30" name="TextBox 4">
                <a:extLst>
                  <a:ext uri="{FF2B5EF4-FFF2-40B4-BE49-F238E27FC236}">
                    <a16:creationId xmlns:a16="http://schemas.microsoft.com/office/drawing/2014/main" id="{A2B3FA23-430D-BCFA-DE03-B5F5F07B922B}"/>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itchFamily="34"/>
                    <a:cs typeface="Arial" pitchFamily="34"/>
                  </a:rPr>
                  <a:t>15</a:t>
                </a:r>
                <a:endParaRPr lang="en-US" sz="2000" b="1" i="0" u="none" strike="noStrike" kern="1200" cap="none" spc="0" baseline="0" dirty="0">
                  <a:solidFill>
                    <a:schemeClr val="bg1"/>
                  </a:solidFill>
                  <a:uFillTx/>
                  <a:latin typeface="Arial" pitchFamily="34"/>
                  <a:cs typeface="Arial" pitchFamily="34"/>
                </a:endParaRPr>
              </a:p>
            </p:txBody>
          </p:sp>
        </p:grpSp>
        <p:sp>
          <p:nvSpPr>
            <p:cNvPr id="27" name="TextBox 1">
              <a:extLst>
                <a:ext uri="{FF2B5EF4-FFF2-40B4-BE49-F238E27FC236}">
                  <a16:creationId xmlns:a16="http://schemas.microsoft.com/office/drawing/2014/main" id="{0E4E997A-CFFB-3BF0-C333-5BD58527BD71}"/>
                </a:ext>
              </a:extLst>
            </p:cNvPr>
            <p:cNvSpPr txBox="1"/>
            <p:nvPr/>
          </p:nvSpPr>
          <p:spPr>
            <a:xfrm>
              <a:off x="2213572" y="268764"/>
              <a:ext cx="3820062"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rPr>
                <a:t> Diagnostico Situacional</a:t>
              </a:r>
            </a:p>
          </p:txBody>
        </p:sp>
      </p:grpSp>
      <p:sp>
        <p:nvSpPr>
          <p:cNvPr id="7" name="Elipse 6">
            <a:extLst>
              <a:ext uri="{FF2B5EF4-FFF2-40B4-BE49-F238E27FC236}">
                <a16:creationId xmlns:a16="http://schemas.microsoft.com/office/drawing/2014/main" id="{B89419B8-0B45-DD3E-9A01-1AB2404718C8}"/>
              </a:ext>
            </a:extLst>
          </p:cNvPr>
          <p:cNvSpPr/>
          <p:nvPr/>
        </p:nvSpPr>
        <p:spPr>
          <a:xfrm>
            <a:off x="9383669" y="2304662"/>
            <a:ext cx="2475207" cy="2477739"/>
          </a:xfrm>
          <a:prstGeom prst="ellipse">
            <a:avLst/>
          </a:prstGeom>
          <a:blipFill>
            <a:blip r:embed="rId5"/>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Elipse 7">
            <a:extLst>
              <a:ext uri="{FF2B5EF4-FFF2-40B4-BE49-F238E27FC236}">
                <a16:creationId xmlns:a16="http://schemas.microsoft.com/office/drawing/2014/main" id="{1EB2BFBD-EA27-0658-D7D2-40B48D4F16A2}"/>
              </a:ext>
            </a:extLst>
          </p:cNvPr>
          <p:cNvSpPr/>
          <p:nvPr/>
        </p:nvSpPr>
        <p:spPr>
          <a:xfrm>
            <a:off x="5338913" y="646906"/>
            <a:ext cx="2484446" cy="2483534"/>
          </a:xfrm>
          <a:prstGeom prst="ellipse">
            <a:avLst/>
          </a:prstGeom>
          <a:blipFill>
            <a:blip r:embed="rId6"/>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Elipse 8">
            <a:extLst>
              <a:ext uri="{FF2B5EF4-FFF2-40B4-BE49-F238E27FC236}">
                <a16:creationId xmlns:a16="http://schemas.microsoft.com/office/drawing/2014/main" id="{A9B7BEE4-53B0-520F-6B69-42CFD1384CB1}"/>
              </a:ext>
            </a:extLst>
          </p:cNvPr>
          <p:cNvSpPr/>
          <p:nvPr/>
        </p:nvSpPr>
        <p:spPr>
          <a:xfrm>
            <a:off x="5442655" y="4021514"/>
            <a:ext cx="1770141" cy="1749088"/>
          </a:xfrm>
          <a:prstGeom prst="ellipse">
            <a:avLst/>
          </a:prstGeom>
          <a:blipFill>
            <a:blip r:embed="rId7"/>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669802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5CEDF9D-6923-FC79-75ED-258538541D3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176" y="0"/>
            <a:ext cx="12192000" cy="6858000"/>
          </a:xfrm>
          <a:prstGeom prst="rect">
            <a:avLst/>
          </a:prstGeom>
        </p:spPr>
      </p:pic>
      <p:sp>
        <p:nvSpPr>
          <p:cNvPr id="7" name="Rectángulo 6">
            <a:extLst>
              <a:ext uri="{FF2B5EF4-FFF2-40B4-BE49-F238E27FC236}">
                <a16:creationId xmlns:a16="http://schemas.microsoft.com/office/drawing/2014/main" id="{E823A7EE-6AD0-0EFB-3C70-722026639C5E}"/>
              </a:ext>
            </a:extLst>
          </p:cNvPr>
          <p:cNvSpPr/>
          <p:nvPr/>
        </p:nvSpPr>
        <p:spPr>
          <a:xfrm>
            <a:off x="1" y="1980691"/>
            <a:ext cx="12192000" cy="2886892"/>
          </a:xfrm>
          <a:prstGeom prst="rect">
            <a:avLst/>
          </a:prstGeom>
          <a:solidFill>
            <a:schemeClr val="tx1">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a:extLst>
              <a:ext uri="{FF2B5EF4-FFF2-40B4-BE49-F238E27FC236}">
                <a16:creationId xmlns:a16="http://schemas.microsoft.com/office/drawing/2014/main" id="{29E783A6-900F-2636-AA59-9E756A7C719B}"/>
              </a:ext>
            </a:extLst>
          </p:cNvPr>
          <p:cNvSpPr>
            <a:spLocks noGrp="1"/>
          </p:cNvSpPr>
          <p:nvPr>
            <p:ph type="ctrTitle"/>
          </p:nvPr>
        </p:nvSpPr>
        <p:spPr>
          <a:xfrm>
            <a:off x="2553331" y="2270425"/>
            <a:ext cx="7318159" cy="1153712"/>
          </a:xfrm>
        </p:spPr>
        <p:txBody>
          <a:bodyPr>
            <a:noAutofit/>
          </a:bodyPr>
          <a:lstStyle/>
          <a:p>
            <a:pPr algn="ctr"/>
            <a:r>
              <a:rPr lang="es-MX" sz="7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CAPÍTULO III</a:t>
            </a:r>
          </a:p>
        </p:txBody>
      </p:sp>
      <p:sp>
        <p:nvSpPr>
          <p:cNvPr id="3" name="Marcador de contenido 2">
            <a:extLst>
              <a:ext uri="{FF2B5EF4-FFF2-40B4-BE49-F238E27FC236}">
                <a16:creationId xmlns:a16="http://schemas.microsoft.com/office/drawing/2014/main" id="{D1858D35-A07B-647B-7F61-80E876FD1402}"/>
              </a:ext>
            </a:extLst>
          </p:cNvPr>
          <p:cNvSpPr>
            <a:spLocks noGrp="1"/>
          </p:cNvSpPr>
          <p:nvPr>
            <p:ph type="subTitle" idx="1"/>
          </p:nvPr>
        </p:nvSpPr>
        <p:spPr>
          <a:xfrm>
            <a:off x="2505307" y="3623572"/>
            <a:ext cx="7181385" cy="522287"/>
          </a:xfrm>
        </p:spPr>
        <p:txBody>
          <a:bodyPr>
            <a:noAutofit/>
          </a:bodyPr>
          <a:lstStyle/>
          <a:p>
            <a:pPr marL="0" indent="0" algn="ctr">
              <a:buNone/>
            </a:pPr>
            <a:r>
              <a:rPr lang="es-MX" sz="3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METODOLOGÍA DE INVESTIGACIÓN </a:t>
            </a:r>
          </a:p>
        </p:txBody>
      </p:sp>
    </p:spTree>
    <p:extLst>
      <p:ext uri="{BB962C8B-B14F-4D97-AF65-F5344CB8AC3E}">
        <p14:creationId xmlns:p14="http://schemas.microsoft.com/office/powerpoint/2010/main" val="91285324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A9D0616C-F510-3D50-9820-F189E68DEF53}"/>
              </a:ext>
            </a:extLst>
          </p:cNvPr>
          <p:cNvGrpSpPr/>
          <p:nvPr/>
        </p:nvGrpSpPr>
        <p:grpSpPr>
          <a:xfrm>
            <a:off x="0" y="-71805"/>
            <a:ext cx="12277144" cy="6929805"/>
            <a:chOff x="-13708" y="-65583"/>
            <a:chExt cx="12277144" cy="6929805"/>
          </a:xfrm>
        </p:grpSpPr>
        <p:sp>
          <p:nvSpPr>
            <p:cNvPr id="7" name="Rectángulo 6">
              <a:extLst>
                <a:ext uri="{FF2B5EF4-FFF2-40B4-BE49-F238E27FC236}">
                  <a16:creationId xmlns:a16="http://schemas.microsoft.com/office/drawing/2014/main" id="{A60D7C08-00EC-D3A5-F2D8-F598FF7F2FA1}"/>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F8D5704D-8859-2816-F5D1-C238EB85B52A}"/>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cxnSp>
          <p:nvCxnSpPr>
            <p:cNvPr id="9" name="Conector recto 8">
              <a:extLst>
                <a:ext uri="{FF2B5EF4-FFF2-40B4-BE49-F238E27FC236}">
                  <a16:creationId xmlns:a16="http://schemas.microsoft.com/office/drawing/2014/main" id="{32976C5A-FEB7-D600-994C-D1FE1249CB81}"/>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0" name="Conector recto 9">
              <a:extLst>
                <a:ext uri="{FF2B5EF4-FFF2-40B4-BE49-F238E27FC236}">
                  <a16:creationId xmlns:a16="http://schemas.microsoft.com/office/drawing/2014/main" id="{FE07E925-F08B-CCF0-B19C-49CC59948222}"/>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1" name="9 Imagen">
              <a:extLst>
                <a:ext uri="{FF2B5EF4-FFF2-40B4-BE49-F238E27FC236}">
                  <a16:creationId xmlns:a16="http://schemas.microsoft.com/office/drawing/2014/main" id="{0DE932E3-C2DA-5754-A1D4-5D2CA67C0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upo 17">
            <a:extLst>
              <a:ext uri="{FF2B5EF4-FFF2-40B4-BE49-F238E27FC236}">
                <a16:creationId xmlns:a16="http://schemas.microsoft.com/office/drawing/2014/main" id="{2680C7BA-DABA-2D6F-FAAD-3D63C25DC64B}"/>
              </a:ext>
            </a:extLst>
          </p:cNvPr>
          <p:cNvGrpSpPr/>
          <p:nvPr/>
        </p:nvGrpSpPr>
        <p:grpSpPr>
          <a:xfrm>
            <a:off x="42805" y="35941"/>
            <a:ext cx="11824420" cy="461665"/>
            <a:chOff x="349894" y="268764"/>
            <a:chExt cx="11824420" cy="461665"/>
          </a:xfrm>
        </p:grpSpPr>
        <p:grpSp>
          <p:nvGrpSpPr>
            <p:cNvPr id="19" name="Grupo 18">
              <a:extLst>
                <a:ext uri="{FF2B5EF4-FFF2-40B4-BE49-F238E27FC236}">
                  <a16:creationId xmlns:a16="http://schemas.microsoft.com/office/drawing/2014/main" id="{1ED969FC-EAE7-6000-ECC6-F366A9D967CF}"/>
                </a:ext>
              </a:extLst>
            </p:cNvPr>
            <p:cNvGrpSpPr/>
            <p:nvPr/>
          </p:nvGrpSpPr>
          <p:grpSpPr>
            <a:xfrm>
              <a:off x="349894" y="288174"/>
              <a:ext cx="11824420" cy="428167"/>
              <a:chOff x="349894" y="288174"/>
              <a:chExt cx="11824420" cy="428167"/>
            </a:xfrm>
          </p:grpSpPr>
          <p:sp>
            <p:nvSpPr>
              <p:cNvPr id="21" name="Título 1">
                <a:extLst>
                  <a:ext uri="{FF2B5EF4-FFF2-40B4-BE49-F238E27FC236}">
                    <a16:creationId xmlns:a16="http://schemas.microsoft.com/office/drawing/2014/main" id="{E4F65253-139B-0C84-2D7A-35E9D2EBEE5C}"/>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III:</a:t>
                </a:r>
              </a:p>
            </p:txBody>
          </p:sp>
          <p:cxnSp>
            <p:nvCxnSpPr>
              <p:cNvPr id="22" name="Conector recto 21">
                <a:extLst>
                  <a:ext uri="{FF2B5EF4-FFF2-40B4-BE49-F238E27FC236}">
                    <a16:creationId xmlns:a16="http://schemas.microsoft.com/office/drawing/2014/main" id="{EBEB4B85-126F-4409-1818-62ABC88AB4DB}"/>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3" name="TextBox 4">
                <a:extLst>
                  <a:ext uri="{FF2B5EF4-FFF2-40B4-BE49-F238E27FC236}">
                    <a16:creationId xmlns:a16="http://schemas.microsoft.com/office/drawing/2014/main" id="{BA3BBC83-DFC5-6843-3F96-5353603176C1}"/>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anose="020B0604020202020204" pitchFamily="34" charset="0"/>
                    <a:cs typeface="Arial" panose="020B0604020202020204" pitchFamily="34" charset="0"/>
                  </a:rPr>
                  <a:t>17</a:t>
                </a:r>
                <a:endParaRPr lang="en-US" sz="20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grpSp>
        <p:sp>
          <p:nvSpPr>
            <p:cNvPr id="20" name="TextBox 1">
              <a:extLst>
                <a:ext uri="{FF2B5EF4-FFF2-40B4-BE49-F238E27FC236}">
                  <a16:creationId xmlns:a16="http://schemas.microsoft.com/office/drawing/2014/main" id="{479D6143-1FF4-A771-759B-F85CDCB81FF9}"/>
                </a:ext>
              </a:extLst>
            </p:cNvPr>
            <p:cNvSpPr txBox="1"/>
            <p:nvPr/>
          </p:nvSpPr>
          <p:spPr>
            <a:xfrm>
              <a:off x="2213571" y="268764"/>
              <a:ext cx="4829053"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rPr>
                <a:t> Metodología de Investigación</a:t>
              </a:r>
            </a:p>
          </p:txBody>
        </p:sp>
      </p:grpSp>
      <p:sp>
        <p:nvSpPr>
          <p:cNvPr id="1043" name="Rectángulo 1042">
            <a:extLst>
              <a:ext uri="{FF2B5EF4-FFF2-40B4-BE49-F238E27FC236}">
                <a16:creationId xmlns:a16="http://schemas.microsoft.com/office/drawing/2014/main" id="{1456AE18-2E48-6F67-37A6-E0B3B05ED330}"/>
              </a:ext>
            </a:extLst>
          </p:cNvPr>
          <p:cNvSpPr/>
          <p:nvPr/>
        </p:nvSpPr>
        <p:spPr>
          <a:xfrm>
            <a:off x="3952730" y="722726"/>
            <a:ext cx="4502440" cy="461665"/>
          </a:xfrm>
          <a:prstGeom prst="rect">
            <a:avLst/>
          </a:prstGeom>
          <a:solidFill>
            <a:srgbClr val="006338"/>
          </a:solidFill>
          <a:ln w="12700">
            <a:solidFill>
              <a:srgbClr val="0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Arial" panose="020B0604020202020204" pitchFamily="34" charset="0"/>
                <a:cs typeface="Arial" panose="020B0604020202020204" pitchFamily="34" charset="0"/>
              </a:rPr>
              <a:t>Metodología de Investigación</a:t>
            </a:r>
          </a:p>
        </p:txBody>
      </p:sp>
      <p:sp>
        <p:nvSpPr>
          <p:cNvPr id="1051" name="Rectángulo 1050">
            <a:extLst>
              <a:ext uri="{FF2B5EF4-FFF2-40B4-BE49-F238E27FC236}">
                <a16:creationId xmlns:a16="http://schemas.microsoft.com/office/drawing/2014/main" id="{95FB039F-6D47-DAEC-0E00-59B3E8814760}"/>
              </a:ext>
            </a:extLst>
          </p:cNvPr>
          <p:cNvSpPr/>
          <p:nvPr/>
        </p:nvSpPr>
        <p:spPr>
          <a:xfrm>
            <a:off x="332295" y="1701966"/>
            <a:ext cx="1528913" cy="285881"/>
          </a:xfrm>
          <a:prstGeom prst="rect">
            <a:avLst/>
          </a:prstGeom>
          <a:solidFill>
            <a:srgbClr val="DA251D"/>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rial" panose="020B0604020202020204" pitchFamily="34" charset="0"/>
                <a:cs typeface="Arial" panose="020B0604020202020204" pitchFamily="34" charset="0"/>
              </a:rPr>
              <a:t>Método</a:t>
            </a:r>
          </a:p>
        </p:txBody>
      </p:sp>
      <p:sp>
        <p:nvSpPr>
          <p:cNvPr id="1054" name="Rectángulo 1053">
            <a:extLst>
              <a:ext uri="{FF2B5EF4-FFF2-40B4-BE49-F238E27FC236}">
                <a16:creationId xmlns:a16="http://schemas.microsoft.com/office/drawing/2014/main" id="{CACC2FC0-19AC-9EA1-3D54-F6563214C3CA}"/>
              </a:ext>
            </a:extLst>
          </p:cNvPr>
          <p:cNvSpPr/>
          <p:nvPr/>
        </p:nvSpPr>
        <p:spPr>
          <a:xfrm>
            <a:off x="332295" y="2913587"/>
            <a:ext cx="1528913" cy="266406"/>
          </a:xfrm>
          <a:prstGeom prst="rect">
            <a:avLst/>
          </a:prstGeom>
          <a:solidFill>
            <a:srgbClr val="DCDDDE"/>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Analítico - Sintético</a:t>
            </a:r>
          </a:p>
        </p:txBody>
      </p:sp>
      <p:sp>
        <p:nvSpPr>
          <p:cNvPr id="1055" name="Rectángulo 1054">
            <a:extLst>
              <a:ext uri="{FF2B5EF4-FFF2-40B4-BE49-F238E27FC236}">
                <a16:creationId xmlns:a16="http://schemas.microsoft.com/office/drawing/2014/main" id="{14B73962-7A17-3CA8-356E-DC3E490B41D8}"/>
              </a:ext>
            </a:extLst>
          </p:cNvPr>
          <p:cNvSpPr/>
          <p:nvPr/>
        </p:nvSpPr>
        <p:spPr>
          <a:xfrm>
            <a:off x="332295" y="2439622"/>
            <a:ext cx="1528914" cy="267569"/>
          </a:xfrm>
          <a:prstGeom prst="rect">
            <a:avLst/>
          </a:prstGeom>
          <a:solidFill>
            <a:srgbClr val="DCDDDE"/>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Histórico – Lógico </a:t>
            </a:r>
          </a:p>
        </p:txBody>
      </p:sp>
      <p:sp>
        <p:nvSpPr>
          <p:cNvPr id="1056" name="Rectángulo 1055">
            <a:extLst>
              <a:ext uri="{FF2B5EF4-FFF2-40B4-BE49-F238E27FC236}">
                <a16:creationId xmlns:a16="http://schemas.microsoft.com/office/drawing/2014/main" id="{22026AE6-794E-C14B-B3E2-FB79FB19EA81}"/>
              </a:ext>
            </a:extLst>
          </p:cNvPr>
          <p:cNvSpPr/>
          <p:nvPr/>
        </p:nvSpPr>
        <p:spPr>
          <a:xfrm>
            <a:off x="2193723" y="1711121"/>
            <a:ext cx="1533279" cy="267569"/>
          </a:xfrm>
          <a:prstGeom prst="rect">
            <a:avLst/>
          </a:prstGeom>
          <a:solidFill>
            <a:srgbClr val="DA251D"/>
          </a:solidFill>
          <a:ln w="12700">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rial" panose="020B0604020202020204" pitchFamily="34" charset="0"/>
                <a:cs typeface="Arial" panose="020B0604020202020204" pitchFamily="34" charset="0"/>
              </a:rPr>
              <a:t>Alcance</a:t>
            </a:r>
          </a:p>
        </p:txBody>
      </p:sp>
      <p:sp>
        <p:nvSpPr>
          <p:cNvPr id="1057" name="Rectángulo 1056">
            <a:extLst>
              <a:ext uri="{FF2B5EF4-FFF2-40B4-BE49-F238E27FC236}">
                <a16:creationId xmlns:a16="http://schemas.microsoft.com/office/drawing/2014/main" id="{18EC869D-9592-4D38-35CE-0B0BD18A9A4E}"/>
              </a:ext>
            </a:extLst>
          </p:cNvPr>
          <p:cNvSpPr/>
          <p:nvPr/>
        </p:nvSpPr>
        <p:spPr>
          <a:xfrm>
            <a:off x="2209390" y="2438562"/>
            <a:ext cx="1505154" cy="267569"/>
          </a:xfrm>
          <a:prstGeom prst="rect">
            <a:avLst/>
          </a:prstGeom>
          <a:solidFill>
            <a:srgbClr val="DCDDDE"/>
          </a:solidFill>
          <a:ln w="12700">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Arial" panose="020B0604020202020204" pitchFamily="34" charset="0"/>
                <a:cs typeface="Arial" panose="020B0604020202020204" pitchFamily="34" charset="0"/>
              </a:rPr>
              <a:t>Descriptivo</a:t>
            </a:r>
          </a:p>
        </p:txBody>
      </p:sp>
      <p:sp>
        <p:nvSpPr>
          <p:cNvPr id="1058" name="Rectángulo 1057">
            <a:extLst>
              <a:ext uri="{FF2B5EF4-FFF2-40B4-BE49-F238E27FC236}">
                <a16:creationId xmlns:a16="http://schemas.microsoft.com/office/drawing/2014/main" id="{A5AA467D-AE88-4703-B524-AFE6AAACC6E5}"/>
              </a:ext>
            </a:extLst>
          </p:cNvPr>
          <p:cNvSpPr/>
          <p:nvPr/>
        </p:nvSpPr>
        <p:spPr>
          <a:xfrm>
            <a:off x="6279181" y="1708073"/>
            <a:ext cx="1566344" cy="267569"/>
          </a:xfrm>
          <a:prstGeom prst="rect">
            <a:avLst/>
          </a:prstGeom>
          <a:solidFill>
            <a:srgbClr val="DA251D"/>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rial" panose="020B0604020202020204" pitchFamily="34" charset="0"/>
                <a:cs typeface="Arial" panose="020B0604020202020204" pitchFamily="34" charset="0"/>
              </a:rPr>
              <a:t>Diseño</a:t>
            </a:r>
          </a:p>
        </p:txBody>
      </p:sp>
      <p:sp>
        <p:nvSpPr>
          <p:cNvPr id="1059" name="Rectángulo 1058">
            <a:extLst>
              <a:ext uri="{FF2B5EF4-FFF2-40B4-BE49-F238E27FC236}">
                <a16:creationId xmlns:a16="http://schemas.microsoft.com/office/drawing/2014/main" id="{92916549-3A83-C7F2-C7B9-85AA933ACC9E}"/>
              </a:ext>
            </a:extLst>
          </p:cNvPr>
          <p:cNvSpPr/>
          <p:nvPr/>
        </p:nvSpPr>
        <p:spPr>
          <a:xfrm>
            <a:off x="6286031" y="2415092"/>
            <a:ext cx="1552643" cy="522164"/>
          </a:xfrm>
          <a:prstGeom prst="rect">
            <a:avLst/>
          </a:prstGeom>
          <a:solidFill>
            <a:srgbClr val="DCDDDE"/>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No Experimental</a:t>
            </a:r>
          </a:p>
          <a:p>
            <a:pPr algn="ctr"/>
            <a:r>
              <a:rPr lang="es-MX" sz="1200" dirty="0">
                <a:solidFill>
                  <a:schemeClr val="tx1"/>
                </a:solidFill>
                <a:latin typeface="Arial" panose="020B0604020202020204" pitchFamily="34" charset="0"/>
                <a:cs typeface="Arial" panose="020B0604020202020204" pitchFamily="34" charset="0"/>
              </a:rPr>
              <a:t>Transversal</a:t>
            </a:r>
          </a:p>
        </p:txBody>
      </p:sp>
      <p:sp>
        <p:nvSpPr>
          <p:cNvPr id="1061" name="Rectángulo 1060">
            <a:extLst>
              <a:ext uri="{FF2B5EF4-FFF2-40B4-BE49-F238E27FC236}">
                <a16:creationId xmlns:a16="http://schemas.microsoft.com/office/drawing/2014/main" id="{3374485F-5B56-958A-4C7E-4419D65D2C99}"/>
              </a:ext>
            </a:extLst>
          </p:cNvPr>
          <p:cNvSpPr/>
          <p:nvPr/>
        </p:nvSpPr>
        <p:spPr>
          <a:xfrm>
            <a:off x="4050995" y="1718691"/>
            <a:ext cx="1552369" cy="267569"/>
          </a:xfrm>
          <a:prstGeom prst="rect">
            <a:avLst/>
          </a:prstGeom>
          <a:solidFill>
            <a:srgbClr val="DA251D"/>
          </a:solidFill>
          <a:ln w="12700">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rial" panose="020B0604020202020204" pitchFamily="34" charset="0"/>
                <a:cs typeface="Arial" panose="020B0604020202020204" pitchFamily="34" charset="0"/>
              </a:rPr>
              <a:t>Enfoque</a:t>
            </a:r>
          </a:p>
        </p:txBody>
      </p:sp>
      <p:sp>
        <p:nvSpPr>
          <p:cNvPr id="1062" name="Rectángulo 1061">
            <a:extLst>
              <a:ext uri="{FF2B5EF4-FFF2-40B4-BE49-F238E27FC236}">
                <a16:creationId xmlns:a16="http://schemas.microsoft.com/office/drawing/2014/main" id="{18CFDB44-BE65-4C02-D7ED-379CA819EF10}"/>
              </a:ext>
            </a:extLst>
          </p:cNvPr>
          <p:cNvSpPr/>
          <p:nvPr/>
        </p:nvSpPr>
        <p:spPr>
          <a:xfrm>
            <a:off x="4034211" y="2440920"/>
            <a:ext cx="1585939" cy="267569"/>
          </a:xfrm>
          <a:prstGeom prst="rect">
            <a:avLst/>
          </a:prstGeom>
          <a:solidFill>
            <a:srgbClr val="DCDDDE"/>
          </a:solidFill>
          <a:ln w="12700">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Arial" panose="020B0604020202020204" pitchFamily="34" charset="0"/>
                <a:cs typeface="Arial" panose="020B0604020202020204" pitchFamily="34" charset="0"/>
              </a:rPr>
              <a:t>Mixto</a:t>
            </a:r>
          </a:p>
        </p:txBody>
      </p:sp>
      <p:cxnSp>
        <p:nvCxnSpPr>
          <p:cNvPr id="1073" name="Conector recto 1072">
            <a:extLst>
              <a:ext uri="{FF2B5EF4-FFF2-40B4-BE49-F238E27FC236}">
                <a16:creationId xmlns:a16="http://schemas.microsoft.com/office/drawing/2014/main" id="{75469C0D-F389-9BC1-A9ED-B7DDC289A8FA}"/>
              </a:ext>
            </a:extLst>
          </p:cNvPr>
          <p:cNvCxnSpPr>
            <a:cxnSpLocks/>
            <a:stCxn id="1061" idx="2"/>
            <a:endCxn id="1062" idx="0"/>
          </p:cNvCxnSpPr>
          <p:nvPr/>
        </p:nvCxnSpPr>
        <p:spPr>
          <a:xfrm>
            <a:off x="4827180" y="1986260"/>
            <a:ext cx="1" cy="454660"/>
          </a:xfrm>
          <a:prstGeom prst="line">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84" name="Conector: angular 1083">
            <a:extLst>
              <a:ext uri="{FF2B5EF4-FFF2-40B4-BE49-F238E27FC236}">
                <a16:creationId xmlns:a16="http://schemas.microsoft.com/office/drawing/2014/main" id="{CA212096-B1C6-7C1C-C01E-EBBA33ACB7A9}"/>
              </a:ext>
            </a:extLst>
          </p:cNvPr>
          <p:cNvCxnSpPr>
            <a:cxnSpLocks/>
            <a:stCxn id="1062" idx="2"/>
            <a:endCxn id="1618" idx="0"/>
          </p:cNvCxnSpPr>
          <p:nvPr/>
        </p:nvCxnSpPr>
        <p:spPr>
          <a:xfrm rot="16200000" flipH="1">
            <a:off x="4798581" y="2737089"/>
            <a:ext cx="930964" cy="873764"/>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93" name="Conector: angular 1092">
            <a:extLst>
              <a:ext uri="{FF2B5EF4-FFF2-40B4-BE49-F238E27FC236}">
                <a16:creationId xmlns:a16="http://schemas.microsoft.com/office/drawing/2014/main" id="{19479668-2CA2-0BE7-75B6-E3D29B379464}"/>
              </a:ext>
            </a:extLst>
          </p:cNvPr>
          <p:cNvCxnSpPr>
            <a:cxnSpLocks/>
            <a:stCxn id="1062" idx="2"/>
            <a:endCxn id="1617" idx="0"/>
          </p:cNvCxnSpPr>
          <p:nvPr/>
        </p:nvCxnSpPr>
        <p:spPr>
          <a:xfrm rot="5400000">
            <a:off x="3910620" y="2737356"/>
            <a:ext cx="945429" cy="887694"/>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14" name="Conector recto 1113">
            <a:extLst>
              <a:ext uri="{FF2B5EF4-FFF2-40B4-BE49-F238E27FC236}">
                <a16:creationId xmlns:a16="http://schemas.microsoft.com/office/drawing/2014/main" id="{CAC9B01A-F1B6-3523-C7A9-5B8BF6181370}"/>
              </a:ext>
            </a:extLst>
          </p:cNvPr>
          <p:cNvCxnSpPr>
            <a:cxnSpLocks/>
            <a:stCxn id="1056" idx="2"/>
            <a:endCxn id="1057" idx="0"/>
          </p:cNvCxnSpPr>
          <p:nvPr/>
        </p:nvCxnSpPr>
        <p:spPr>
          <a:xfrm>
            <a:off x="2960363" y="1978690"/>
            <a:ext cx="1604" cy="459872"/>
          </a:xfrm>
          <a:prstGeom prst="line">
            <a:avLst/>
          </a:prstGeom>
          <a:ln w="12700">
            <a:solidFill>
              <a:srgbClr val="000000"/>
            </a:solidFill>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nvGrpSpPr>
          <p:cNvPr id="1344" name="Grupo 1343">
            <a:extLst>
              <a:ext uri="{FF2B5EF4-FFF2-40B4-BE49-F238E27FC236}">
                <a16:creationId xmlns:a16="http://schemas.microsoft.com/office/drawing/2014/main" id="{9BD743EC-1D46-A570-BF15-C780C3E99C97}"/>
              </a:ext>
            </a:extLst>
          </p:cNvPr>
          <p:cNvGrpSpPr/>
          <p:nvPr/>
        </p:nvGrpSpPr>
        <p:grpSpPr>
          <a:xfrm>
            <a:off x="7383958" y="4427954"/>
            <a:ext cx="2142423" cy="1077953"/>
            <a:chOff x="2963853" y="4248236"/>
            <a:chExt cx="2142423" cy="1077953"/>
          </a:xfrm>
          <a:solidFill>
            <a:srgbClr val="DCDDDE"/>
          </a:solidFill>
          <a:effectLst>
            <a:outerShdw blurRad="63500" sx="102000" sy="102000" algn="ctr" rotWithShape="0">
              <a:prstClr val="black">
                <a:alpha val="40000"/>
              </a:prstClr>
            </a:outerShdw>
          </a:effectLst>
        </p:grpSpPr>
        <p:pic>
          <p:nvPicPr>
            <p:cNvPr id="1028" name="Picture 4">
              <a:extLst>
                <a:ext uri="{FF2B5EF4-FFF2-40B4-BE49-F238E27FC236}">
                  <a16:creationId xmlns:a16="http://schemas.microsoft.com/office/drawing/2014/main" id="{1953F29E-A54B-5F07-2326-8BBED0190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323" y="4746077"/>
              <a:ext cx="667663" cy="578829"/>
            </a:xfrm>
            <a:prstGeom prst="rect">
              <a:avLst/>
            </a:prstGeom>
            <a:grpFill/>
            <a:ln>
              <a:solidFill>
                <a:srgbClr val="231F20"/>
              </a:solidFill>
            </a:ln>
          </p:spPr>
        </p:pic>
        <p:pic>
          <p:nvPicPr>
            <p:cNvPr id="1030" name="Picture 6">
              <a:extLst>
                <a:ext uri="{FF2B5EF4-FFF2-40B4-BE49-F238E27FC236}">
                  <a16:creationId xmlns:a16="http://schemas.microsoft.com/office/drawing/2014/main" id="{FB9D9F39-898B-DE4B-C09C-5ED14BED26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3861" y="4743735"/>
              <a:ext cx="732415" cy="581172"/>
            </a:xfrm>
            <a:prstGeom prst="rect">
              <a:avLst/>
            </a:prstGeom>
            <a:grpFill/>
            <a:ln>
              <a:solidFill>
                <a:srgbClr val="231F20"/>
              </a:solidFill>
            </a:ln>
          </p:spPr>
        </p:pic>
        <p:pic>
          <p:nvPicPr>
            <p:cNvPr id="1032" name="Picture 8">
              <a:extLst>
                <a:ext uri="{FF2B5EF4-FFF2-40B4-BE49-F238E27FC236}">
                  <a16:creationId xmlns:a16="http://schemas.microsoft.com/office/drawing/2014/main" id="{0146CA94-BA78-6B13-D62E-17F44DB0F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6659" y="4743735"/>
              <a:ext cx="724020" cy="582454"/>
            </a:xfrm>
            <a:prstGeom prst="rect">
              <a:avLst/>
            </a:prstGeom>
            <a:grpFill/>
            <a:ln>
              <a:solidFill>
                <a:srgbClr val="231F20"/>
              </a:solidFill>
            </a:ln>
          </p:spPr>
        </p:pic>
        <p:sp>
          <p:nvSpPr>
            <p:cNvPr id="1151" name="Rectángulo 1150">
              <a:extLst>
                <a:ext uri="{FF2B5EF4-FFF2-40B4-BE49-F238E27FC236}">
                  <a16:creationId xmlns:a16="http://schemas.microsoft.com/office/drawing/2014/main" id="{00261974-3BA1-4781-C03F-F7DA3F1C0BFF}"/>
                </a:ext>
              </a:extLst>
            </p:cNvPr>
            <p:cNvSpPr/>
            <p:nvPr/>
          </p:nvSpPr>
          <p:spPr>
            <a:xfrm>
              <a:off x="2963853" y="4248236"/>
              <a:ext cx="2142423" cy="484457"/>
            </a:xfrm>
            <a:prstGeom prst="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No Probabilístico</a:t>
              </a:r>
            </a:p>
            <a:p>
              <a:pPr algn="ctr"/>
              <a:r>
                <a:rPr lang="es-MX" sz="1200" dirty="0">
                  <a:solidFill>
                    <a:schemeClr val="tx1"/>
                  </a:solidFill>
                  <a:latin typeface="Arial" panose="020B0604020202020204" pitchFamily="34" charset="0"/>
                  <a:cs typeface="Arial" panose="020B0604020202020204" pitchFamily="34" charset="0"/>
                </a:rPr>
                <a:t>Intensional</a:t>
              </a:r>
            </a:p>
          </p:txBody>
        </p:sp>
      </p:grpSp>
      <p:grpSp>
        <p:nvGrpSpPr>
          <p:cNvPr id="1311" name="Grupo 1310">
            <a:extLst>
              <a:ext uri="{FF2B5EF4-FFF2-40B4-BE49-F238E27FC236}">
                <a16:creationId xmlns:a16="http://schemas.microsoft.com/office/drawing/2014/main" id="{F0D30A60-1B51-5927-580D-6D3A1898AF66}"/>
              </a:ext>
            </a:extLst>
          </p:cNvPr>
          <p:cNvGrpSpPr/>
          <p:nvPr/>
        </p:nvGrpSpPr>
        <p:grpSpPr>
          <a:xfrm>
            <a:off x="9854117" y="4427954"/>
            <a:ext cx="2171425" cy="1315260"/>
            <a:chOff x="7143516" y="4249815"/>
            <a:chExt cx="2171425" cy="1315260"/>
          </a:xfrm>
          <a:solidFill>
            <a:srgbClr val="DCDDDE"/>
          </a:solidFill>
          <a:effectLst>
            <a:outerShdw blurRad="63500" sx="102000" sy="102000" algn="ctr" rotWithShape="0">
              <a:prstClr val="black">
                <a:alpha val="40000"/>
              </a:prstClr>
            </a:outerShdw>
          </a:effectLst>
        </p:grpSpPr>
        <p:pic>
          <p:nvPicPr>
            <p:cNvPr id="5" name="Imagen 4">
              <a:extLst>
                <a:ext uri="{FF2B5EF4-FFF2-40B4-BE49-F238E27FC236}">
                  <a16:creationId xmlns:a16="http://schemas.microsoft.com/office/drawing/2014/main" id="{DD12A077-6B17-A8AA-6BA3-148293C88512}"/>
                </a:ext>
              </a:extLst>
            </p:cNvPr>
            <p:cNvPicPr>
              <a:picLocks noChangeAspect="1"/>
            </p:cNvPicPr>
            <p:nvPr/>
          </p:nvPicPr>
          <p:blipFill>
            <a:blip r:embed="rId7"/>
            <a:stretch>
              <a:fillRect/>
            </a:stretch>
          </p:blipFill>
          <p:spPr>
            <a:xfrm>
              <a:off x="7143517" y="4725061"/>
              <a:ext cx="2171424" cy="840014"/>
            </a:xfrm>
            <a:prstGeom prst="rect">
              <a:avLst/>
            </a:prstGeom>
            <a:grpFill/>
            <a:ln>
              <a:solidFill>
                <a:srgbClr val="000000"/>
              </a:solidFill>
            </a:ln>
          </p:spPr>
        </p:pic>
        <p:sp>
          <p:nvSpPr>
            <p:cNvPr id="1152" name="Rectángulo 1151">
              <a:extLst>
                <a:ext uri="{FF2B5EF4-FFF2-40B4-BE49-F238E27FC236}">
                  <a16:creationId xmlns:a16="http://schemas.microsoft.com/office/drawing/2014/main" id="{D22C54AC-9B47-DA6E-2AFD-704BDBE145D3}"/>
                </a:ext>
              </a:extLst>
            </p:cNvPr>
            <p:cNvSpPr/>
            <p:nvPr/>
          </p:nvSpPr>
          <p:spPr>
            <a:xfrm>
              <a:off x="7143516" y="4249815"/>
              <a:ext cx="2171425" cy="486603"/>
            </a:xfrm>
            <a:prstGeom prst="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Probabilístico</a:t>
              </a:r>
            </a:p>
            <a:p>
              <a:pPr algn="ctr"/>
              <a:r>
                <a:rPr lang="es-MX" sz="1200" dirty="0">
                  <a:solidFill>
                    <a:schemeClr val="tx1"/>
                  </a:solidFill>
                  <a:latin typeface="Arial" panose="020B0604020202020204" pitchFamily="34" charset="0"/>
                  <a:cs typeface="Arial" panose="020B0604020202020204" pitchFamily="34" charset="0"/>
                </a:rPr>
                <a:t>Aleatorio Simple</a:t>
              </a:r>
            </a:p>
          </p:txBody>
        </p:sp>
      </p:grpSp>
      <p:cxnSp>
        <p:nvCxnSpPr>
          <p:cNvPr id="1439" name="Conector recto 1438">
            <a:extLst>
              <a:ext uri="{FF2B5EF4-FFF2-40B4-BE49-F238E27FC236}">
                <a16:creationId xmlns:a16="http://schemas.microsoft.com/office/drawing/2014/main" id="{BBDB4BC9-2049-1C77-4BD5-381409A992BF}"/>
              </a:ext>
            </a:extLst>
          </p:cNvPr>
          <p:cNvCxnSpPr>
            <a:cxnSpLocks/>
            <a:stCxn id="1051" idx="2"/>
            <a:endCxn id="1055" idx="0"/>
          </p:cNvCxnSpPr>
          <p:nvPr/>
        </p:nvCxnSpPr>
        <p:spPr>
          <a:xfrm>
            <a:off x="1096752" y="1987847"/>
            <a:ext cx="0" cy="451775"/>
          </a:xfrm>
          <a:prstGeom prst="line">
            <a:avLst/>
          </a:prstGeom>
          <a:ln w="12700">
            <a:solidFill>
              <a:srgbClr val="000000"/>
            </a:solidFill>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443" name="Conector recto 1442">
            <a:extLst>
              <a:ext uri="{FF2B5EF4-FFF2-40B4-BE49-F238E27FC236}">
                <a16:creationId xmlns:a16="http://schemas.microsoft.com/office/drawing/2014/main" id="{05DA2278-ED17-29C7-B2C0-6DD90DDC8891}"/>
              </a:ext>
            </a:extLst>
          </p:cNvPr>
          <p:cNvCxnSpPr>
            <a:cxnSpLocks/>
            <a:stCxn id="1055" idx="2"/>
            <a:endCxn id="1054" idx="0"/>
          </p:cNvCxnSpPr>
          <p:nvPr/>
        </p:nvCxnSpPr>
        <p:spPr>
          <a:xfrm>
            <a:off x="1096752" y="2707191"/>
            <a:ext cx="0" cy="206396"/>
          </a:xfrm>
          <a:prstGeom prst="line">
            <a:avLst/>
          </a:prstGeom>
          <a:ln w="12700">
            <a:solidFill>
              <a:srgbClr val="000000"/>
            </a:solidFill>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502" name="Conector recto 1501">
            <a:extLst>
              <a:ext uri="{FF2B5EF4-FFF2-40B4-BE49-F238E27FC236}">
                <a16:creationId xmlns:a16="http://schemas.microsoft.com/office/drawing/2014/main" id="{FFA88AC2-225A-4B10-45FC-74ACB8B2F6A3}"/>
              </a:ext>
            </a:extLst>
          </p:cNvPr>
          <p:cNvCxnSpPr>
            <a:cxnSpLocks/>
            <a:stCxn id="1058" idx="2"/>
            <a:endCxn id="1059" idx="0"/>
          </p:cNvCxnSpPr>
          <p:nvPr/>
        </p:nvCxnSpPr>
        <p:spPr>
          <a:xfrm>
            <a:off x="7062353" y="1975642"/>
            <a:ext cx="0" cy="439450"/>
          </a:xfrm>
          <a:prstGeom prst="line">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07" name="Rectángulo 1506">
            <a:extLst>
              <a:ext uri="{FF2B5EF4-FFF2-40B4-BE49-F238E27FC236}">
                <a16:creationId xmlns:a16="http://schemas.microsoft.com/office/drawing/2014/main" id="{FD45DAA9-E790-CE80-A5D9-E44AEB30AAE1}"/>
              </a:ext>
            </a:extLst>
          </p:cNvPr>
          <p:cNvSpPr/>
          <p:nvPr/>
        </p:nvSpPr>
        <p:spPr>
          <a:xfrm>
            <a:off x="9042850" y="1708073"/>
            <a:ext cx="1566344" cy="267569"/>
          </a:xfrm>
          <a:prstGeom prst="rect">
            <a:avLst/>
          </a:prstGeom>
          <a:solidFill>
            <a:srgbClr val="DA251D"/>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rial" panose="020B0604020202020204" pitchFamily="34" charset="0"/>
                <a:cs typeface="Arial" panose="020B0604020202020204" pitchFamily="34" charset="0"/>
              </a:rPr>
              <a:t>Población</a:t>
            </a:r>
          </a:p>
        </p:txBody>
      </p:sp>
      <p:sp>
        <p:nvSpPr>
          <p:cNvPr id="1508" name="Rectángulo 1507">
            <a:extLst>
              <a:ext uri="{FF2B5EF4-FFF2-40B4-BE49-F238E27FC236}">
                <a16:creationId xmlns:a16="http://schemas.microsoft.com/office/drawing/2014/main" id="{6C328277-6090-AEBA-83D9-66747CB56DA3}"/>
              </a:ext>
            </a:extLst>
          </p:cNvPr>
          <p:cNvSpPr/>
          <p:nvPr/>
        </p:nvSpPr>
        <p:spPr>
          <a:xfrm>
            <a:off x="8066009" y="2413038"/>
            <a:ext cx="1552643" cy="522164"/>
          </a:xfrm>
          <a:prstGeom prst="rect">
            <a:avLst/>
          </a:prstGeom>
          <a:solidFill>
            <a:srgbClr val="DCDDDE"/>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10 Hoteles de 4 estrellas CHQ</a:t>
            </a:r>
          </a:p>
        </p:txBody>
      </p:sp>
      <p:sp>
        <p:nvSpPr>
          <p:cNvPr id="1510" name="Rectángulo 1509">
            <a:extLst>
              <a:ext uri="{FF2B5EF4-FFF2-40B4-BE49-F238E27FC236}">
                <a16:creationId xmlns:a16="http://schemas.microsoft.com/office/drawing/2014/main" id="{CC6967C8-E0BB-B3C1-2CBC-2C9EB36DEBC3}"/>
              </a:ext>
            </a:extLst>
          </p:cNvPr>
          <p:cNvSpPr/>
          <p:nvPr/>
        </p:nvSpPr>
        <p:spPr>
          <a:xfrm>
            <a:off x="9996867" y="2410302"/>
            <a:ext cx="1552643" cy="522164"/>
          </a:xfrm>
          <a:prstGeom prst="rect">
            <a:avLst/>
          </a:prstGeom>
          <a:solidFill>
            <a:srgbClr val="DCDDDE"/>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6 657 Clientes de Hoteles 4 estrellas CHQ</a:t>
            </a:r>
          </a:p>
        </p:txBody>
      </p:sp>
      <p:cxnSp>
        <p:nvCxnSpPr>
          <p:cNvPr id="1511" name="Conector: angular 1510">
            <a:extLst>
              <a:ext uri="{FF2B5EF4-FFF2-40B4-BE49-F238E27FC236}">
                <a16:creationId xmlns:a16="http://schemas.microsoft.com/office/drawing/2014/main" id="{18305F60-A92C-67E6-01FB-6DF979C87B4F}"/>
              </a:ext>
            </a:extLst>
          </p:cNvPr>
          <p:cNvCxnSpPr>
            <a:cxnSpLocks/>
            <a:stCxn id="1043" idx="2"/>
            <a:endCxn id="1051" idx="0"/>
          </p:cNvCxnSpPr>
          <p:nvPr/>
        </p:nvCxnSpPr>
        <p:spPr>
          <a:xfrm rot="5400000">
            <a:off x="3391564" y="-1110421"/>
            <a:ext cx="517575" cy="5107198"/>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16" name="Conector: angular 1515">
            <a:extLst>
              <a:ext uri="{FF2B5EF4-FFF2-40B4-BE49-F238E27FC236}">
                <a16:creationId xmlns:a16="http://schemas.microsoft.com/office/drawing/2014/main" id="{D5FA0A8D-3D0B-FC4E-B8B2-36A7E02CD2B4}"/>
              </a:ext>
            </a:extLst>
          </p:cNvPr>
          <p:cNvCxnSpPr>
            <a:cxnSpLocks/>
            <a:stCxn id="1043" idx="2"/>
            <a:endCxn id="1056" idx="0"/>
          </p:cNvCxnSpPr>
          <p:nvPr/>
        </p:nvCxnSpPr>
        <p:spPr>
          <a:xfrm rot="5400000">
            <a:off x="4318792" y="-174037"/>
            <a:ext cx="526730" cy="3243587"/>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19" name="Conector: angular 1518">
            <a:extLst>
              <a:ext uri="{FF2B5EF4-FFF2-40B4-BE49-F238E27FC236}">
                <a16:creationId xmlns:a16="http://schemas.microsoft.com/office/drawing/2014/main" id="{BA6E4CEC-9950-A983-6075-45150084446D}"/>
              </a:ext>
            </a:extLst>
          </p:cNvPr>
          <p:cNvCxnSpPr>
            <a:cxnSpLocks/>
            <a:stCxn id="1043" idx="2"/>
            <a:endCxn id="1507" idx="0"/>
          </p:cNvCxnSpPr>
          <p:nvPr/>
        </p:nvCxnSpPr>
        <p:spPr>
          <a:xfrm rot="16200000" flipH="1">
            <a:off x="7753145" y="-364804"/>
            <a:ext cx="523682" cy="3622072"/>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22" name="Conector: angular 1521">
            <a:extLst>
              <a:ext uri="{FF2B5EF4-FFF2-40B4-BE49-F238E27FC236}">
                <a16:creationId xmlns:a16="http://schemas.microsoft.com/office/drawing/2014/main" id="{1D013F1F-8EEE-B00F-8798-4D072110E024}"/>
              </a:ext>
            </a:extLst>
          </p:cNvPr>
          <p:cNvCxnSpPr>
            <a:cxnSpLocks/>
            <a:stCxn id="1043" idx="2"/>
            <a:endCxn id="1058" idx="0"/>
          </p:cNvCxnSpPr>
          <p:nvPr/>
        </p:nvCxnSpPr>
        <p:spPr>
          <a:xfrm rot="16200000" flipH="1">
            <a:off x="6371310" y="1017030"/>
            <a:ext cx="523682" cy="858403"/>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25" name="Conector: angular 1524">
            <a:extLst>
              <a:ext uri="{FF2B5EF4-FFF2-40B4-BE49-F238E27FC236}">
                <a16:creationId xmlns:a16="http://schemas.microsoft.com/office/drawing/2014/main" id="{2198CDCB-73F7-5D72-5463-3EEDFBD9AF79}"/>
              </a:ext>
            </a:extLst>
          </p:cNvPr>
          <p:cNvCxnSpPr>
            <a:cxnSpLocks/>
            <a:stCxn id="1043" idx="2"/>
            <a:endCxn id="1061" idx="0"/>
          </p:cNvCxnSpPr>
          <p:nvPr/>
        </p:nvCxnSpPr>
        <p:spPr>
          <a:xfrm rot="5400000">
            <a:off x="5248415" y="763156"/>
            <a:ext cx="534300" cy="1376770"/>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28" name="Rectángulo 1527">
            <a:extLst>
              <a:ext uri="{FF2B5EF4-FFF2-40B4-BE49-F238E27FC236}">
                <a16:creationId xmlns:a16="http://schemas.microsoft.com/office/drawing/2014/main" id="{FE8672CA-BE5C-CE75-5B08-1C7F38163908}"/>
              </a:ext>
            </a:extLst>
          </p:cNvPr>
          <p:cNvSpPr/>
          <p:nvPr/>
        </p:nvSpPr>
        <p:spPr>
          <a:xfrm>
            <a:off x="3276337" y="4357967"/>
            <a:ext cx="1341040" cy="399061"/>
          </a:xfrm>
          <a:prstGeom prst="rect">
            <a:avLst/>
          </a:prstGeom>
          <a:solidFill>
            <a:srgbClr val="DCDDDE"/>
          </a:solidFill>
          <a:ln w="12700">
            <a:solidFill>
              <a:srgbClr val="0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Entrevista Semiestructurada</a:t>
            </a:r>
          </a:p>
        </p:txBody>
      </p:sp>
      <p:sp>
        <p:nvSpPr>
          <p:cNvPr id="1530" name="Rectángulo 1529">
            <a:extLst>
              <a:ext uri="{FF2B5EF4-FFF2-40B4-BE49-F238E27FC236}">
                <a16:creationId xmlns:a16="http://schemas.microsoft.com/office/drawing/2014/main" id="{8C0ADE1F-96F5-1C46-2FB0-01F3F9BEE6E5}"/>
              </a:ext>
            </a:extLst>
          </p:cNvPr>
          <p:cNvSpPr/>
          <p:nvPr/>
        </p:nvSpPr>
        <p:spPr>
          <a:xfrm>
            <a:off x="5027341" y="4364793"/>
            <a:ext cx="1351494" cy="385410"/>
          </a:xfrm>
          <a:prstGeom prst="rect">
            <a:avLst/>
          </a:prstGeom>
          <a:solidFill>
            <a:srgbClr val="DCDDDE"/>
          </a:solidFill>
          <a:ln w="12700">
            <a:solidFill>
              <a:srgbClr val="0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Cuestionario Autoadministrado</a:t>
            </a:r>
          </a:p>
        </p:txBody>
      </p:sp>
      <p:sp>
        <p:nvSpPr>
          <p:cNvPr id="1531" name="Rectángulo 1530">
            <a:extLst>
              <a:ext uri="{FF2B5EF4-FFF2-40B4-BE49-F238E27FC236}">
                <a16:creationId xmlns:a16="http://schemas.microsoft.com/office/drawing/2014/main" id="{2A6ACC6D-AB46-5AA9-1897-9027F50F808B}"/>
              </a:ext>
            </a:extLst>
          </p:cNvPr>
          <p:cNvSpPr/>
          <p:nvPr/>
        </p:nvSpPr>
        <p:spPr>
          <a:xfrm>
            <a:off x="9042850" y="3331728"/>
            <a:ext cx="1566344" cy="267569"/>
          </a:xfrm>
          <a:prstGeom prst="rect">
            <a:avLst/>
          </a:prstGeom>
          <a:solidFill>
            <a:srgbClr val="FFF200"/>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Arial" panose="020B0604020202020204" pitchFamily="34" charset="0"/>
                <a:cs typeface="Arial" panose="020B0604020202020204" pitchFamily="34" charset="0"/>
              </a:rPr>
              <a:t>Muestreo</a:t>
            </a:r>
          </a:p>
        </p:txBody>
      </p:sp>
      <p:cxnSp>
        <p:nvCxnSpPr>
          <p:cNvPr id="1532" name="Conector: angular 1531">
            <a:extLst>
              <a:ext uri="{FF2B5EF4-FFF2-40B4-BE49-F238E27FC236}">
                <a16:creationId xmlns:a16="http://schemas.microsoft.com/office/drawing/2014/main" id="{372703FC-5E73-F4BB-D5A8-3539274A900A}"/>
              </a:ext>
            </a:extLst>
          </p:cNvPr>
          <p:cNvCxnSpPr>
            <a:cxnSpLocks/>
            <a:stCxn id="1508" idx="2"/>
            <a:endCxn id="1531" idx="1"/>
          </p:cNvCxnSpPr>
          <p:nvPr/>
        </p:nvCxnSpPr>
        <p:spPr>
          <a:xfrm rot="16200000" flipH="1">
            <a:off x="8677435" y="3100097"/>
            <a:ext cx="530311" cy="200519"/>
          </a:xfrm>
          <a:prstGeom prst="bentConnector2">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35" name="Conector: angular 1534">
            <a:extLst>
              <a:ext uri="{FF2B5EF4-FFF2-40B4-BE49-F238E27FC236}">
                <a16:creationId xmlns:a16="http://schemas.microsoft.com/office/drawing/2014/main" id="{FD9B27EA-2B74-C8FB-E8AA-DC53D1A014D4}"/>
              </a:ext>
            </a:extLst>
          </p:cNvPr>
          <p:cNvCxnSpPr>
            <a:cxnSpLocks/>
            <a:stCxn id="1510" idx="2"/>
            <a:endCxn id="1531" idx="3"/>
          </p:cNvCxnSpPr>
          <p:nvPr/>
        </p:nvCxnSpPr>
        <p:spPr>
          <a:xfrm rot="5400000">
            <a:off x="10424669" y="3116992"/>
            <a:ext cx="533047" cy="163995"/>
          </a:xfrm>
          <a:prstGeom prst="bentConnector2">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40" name="Conector: angular 1539">
            <a:extLst>
              <a:ext uri="{FF2B5EF4-FFF2-40B4-BE49-F238E27FC236}">
                <a16:creationId xmlns:a16="http://schemas.microsoft.com/office/drawing/2014/main" id="{8E5846B0-CC47-594F-775F-A7042A849C8A}"/>
              </a:ext>
            </a:extLst>
          </p:cNvPr>
          <p:cNvCxnSpPr>
            <a:cxnSpLocks/>
            <a:stCxn id="1531" idx="2"/>
            <a:endCxn id="1151" idx="0"/>
          </p:cNvCxnSpPr>
          <p:nvPr/>
        </p:nvCxnSpPr>
        <p:spPr>
          <a:xfrm rot="5400000">
            <a:off x="8726268" y="3328199"/>
            <a:ext cx="828657" cy="1370852"/>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43" name="Conector: angular 1542">
            <a:extLst>
              <a:ext uri="{FF2B5EF4-FFF2-40B4-BE49-F238E27FC236}">
                <a16:creationId xmlns:a16="http://schemas.microsoft.com/office/drawing/2014/main" id="{A175D631-4BCB-E22F-0319-DB30E63B53A5}"/>
              </a:ext>
            </a:extLst>
          </p:cNvPr>
          <p:cNvCxnSpPr>
            <a:cxnSpLocks/>
            <a:stCxn id="1531" idx="2"/>
            <a:endCxn id="1152" idx="0"/>
          </p:cNvCxnSpPr>
          <p:nvPr/>
        </p:nvCxnSpPr>
        <p:spPr>
          <a:xfrm rot="16200000" flipH="1">
            <a:off x="9968598" y="3456721"/>
            <a:ext cx="828657" cy="1113808"/>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4" name="Conector: angular 1553">
            <a:extLst>
              <a:ext uri="{FF2B5EF4-FFF2-40B4-BE49-F238E27FC236}">
                <a16:creationId xmlns:a16="http://schemas.microsoft.com/office/drawing/2014/main" id="{541ED11A-22EC-14FE-4C08-1A3514BB9890}"/>
              </a:ext>
            </a:extLst>
          </p:cNvPr>
          <p:cNvCxnSpPr>
            <a:cxnSpLocks/>
            <a:stCxn id="1507" idx="2"/>
            <a:endCxn id="1508" idx="0"/>
          </p:cNvCxnSpPr>
          <p:nvPr/>
        </p:nvCxnSpPr>
        <p:spPr>
          <a:xfrm rot="5400000">
            <a:off x="9115479" y="1702495"/>
            <a:ext cx="437396" cy="983691"/>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7" name="Conector: angular 1556">
            <a:extLst>
              <a:ext uri="{FF2B5EF4-FFF2-40B4-BE49-F238E27FC236}">
                <a16:creationId xmlns:a16="http://schemas.microsoft.com/office/drawing/2014/main" id="{DD9DD72E-5682-6286-1BEC-BBC976E49DDB}"/>
              </a:ext>
            </a:extLst>
          </p:cNvPr>
          <p:cNvCxnSpPr>
            <a:cxnSpLocks/>
            <a:stCxn id="1507" idx="2"/>
            <a:endCxn id="1510" idx="0"/>
          </p:cNvCxnSpPr>
          <p:nvPr/>
        </p:nvCxnSpPr>
        <p:spPr>
          <a:xfrm rot="16200000" flipH="1">
            <a:off x="10082275" y="1719388"/>
            <a:ext cx="434660" cy="947167"/>
          </a:xfrm>
          <a:prstGeom prst="bentConnector3">
            <a:avLst>
              <a:gd name="adj1" fmla="val 50000"/>
            </a:avLst>
          </a:prstGeom>
          <a:ln w="12700">
            <a:solidFill>
              <a:srgbClr val="231F2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17" name="Rectángulo 1616">
            <a:extLst>
              <a:ext uri="{FF2B5EF4-FFF2-40B4-BE49-F238E27FC236}">
                <a16:creationId xmlns:a16="http://schemas.microsoft.com/office/drawing/2014/main" id="{82AE6DAD-A1FB-F522-C63A-8BAE586EBCE3}"/>
              </a:ext>
            </a:extLst>
          </p:cNvPr>
          <p:cNvSpPr/>
          <p:nvPr/>
        </p:nvSpPr>
        <p:spPr>
          <a:xfrm>
            <a:off x="3263740" y="3653918"/>
            <a:ext cx="1351494" cy="228606"/>
          </a:xfrm>
          <a:prstGeom prst="rect">
            <a:avLst/>
          </a:prstGeom>
          <a:solidFill>
            <a:srgbClr val="FFF200"/>
          </a:solidFill>
          <a:ln w="12700">
            <a:solidFill>
              <a:srgbClr val="0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rgbClr val="231F20"/>
                </a:solidFill>
                <a:latin typeface="Arial" panose="020B0604020202020204" pitchFamily="34" charset="0"/>
                <a:cs typeface="Arial" panose="020B0604020202020204" pitchFamily="34" charset="0"/>
              </a:rPr>
              <a:t>Entrevista</a:t>
            </a:r>
          </a:p>
        </p:txBody>
      </p:sp>
      <p:sp>
        <p:nvSpPr>
          <p:cNvPr id="1618" name="Rectángulo 1617">
            <a:extLst>
              <a:ext uri="{FF2B5EF4-FFF2-40B4-BE49-F238E27FC236}">
                <a16:creationId xmlns:a16="http://schemas.microsoft.com/office/drawing/2014/main" id="{D49DE24A-A663-8EEB-70DD-D3946846FA2B}"/>
              </a:ext>
            </a:extLst>
          </p:cNvPr>
          <p:cNvSpPr/>
          <p:nvPr/>
        </p:nvSpPr>
        <p:spPr>
          <a:xfrm>
            <a:off x="5025198" y="3639453"/>
            <a:ext cx="1351494" cy="228606"/>
          </a:xfrm>
          <a:prstGeom prst="rect">
            <a:avLst/>
          </a:prstGeom>
          <a:solidFill>
            <a:srgbClr val="FFF200"/>
          </a:solidFill>
          <a:ln w="12700">
            <a:solidFill>
              <a:srgbClr val="0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rgbClr val="231F20"/>
                </a:solidFill>
                <a:latin typeface="Arial" panose="020B0604020202020204" pitchFamily="34" charset="0"/>
                <a:cs typeface="Arial" panose="020B0604020202020204" pitchFamily="34" charset="0"/>
              </a:rPr>
              <a:t>Encuesta</a:t>
            </a:r>
          </a:p>
        </p:txBody>
      </p:sp>
      <p:cxnSp>
        <p:nvCxnSpPr>
          <p:cNvPr id="1632" name="Conector recto 1631">
            <a:extLst>
              <a:ext uri="{FF2B5EF4-FFF2-40B4-BE49-F238E27FC236}">
                <a16:creationId xmlns:a16="http://schemas.microsoft.com/office/drawing/2014/main" id="{4D9E8A15-58E1-8DC0-43B7-6FA942CE41BD}"/>
              </a:ext>
            </a:extLst>
          </p:cNvPr>
          <p:cNvCxnSpPr>
            <a:cxnSpLocks/>
            <a:stCxn id="1617" idx="2"/>
            <a:endCxn id="1528" idx="0"/>
          </p:cNvCxnSpPr>
          <p:nvPr/>
        </p:nvCxnSpPr>
        <p:spPr>
          <a:xfrm>
            <a:off x="3939487" y="3882524"/>
            <a:ext cx="7370" cy="475443"/>
          </a:xfrm>
          <a:prstGeom prst="line">
            <a:avLst/>
          </a:prstGeom>
          <a:ln w="12700">
            <a:solidFill>
              <a:srgbClr val="000000"/>
            </a:solidFill>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636" name="Conector recto 1635">
            <a:extLst>
              <a:ext uri="{FF2B5EF4-FFF2-40B4-BE49-F238E27FC236}">
                <a16:creationId xmlns:a16="http://schemas.microsoft.com/office/drawing/2014/main" id="{B66BBAEC-95C1-AA83-2007-164734A24F82}"/>
              </a:ext>
            </a:extLst>
          </p:cNvPr>
          <p:cNvCxnSpPr>
            <a:cxnSpLocks/>
            <a:stCxn id="1618" idx="2"/>
            <a:endCxn id="1530" idx="0"/>
          </p:cNvCxnSpPr>
          <p:nvPr/>
        </p:nvCxnSpPr>
        <p:spPr>
          <a:xfrm>
            <a:off x="5700945" y="3868059"/>
            <a:ext cx="2143" cy="496734"/>
          </a:xfrm>
          <a:prstGeom prst="line">
            <a:avLst/>
          </a:prstGeom>
          <a:ln w="12700">
            <a:solidFill>
              <a:srgbClr val="000000"/>
            </a:solidFill>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1665" name="Picture 14">
            <a:extLst>
              <a:ext uri="{FF2B5EF4-FFF2-40B4-BE49-F238E27FC236}">
                <a16:creationId xmlns:a16="http://schemas.microsoft.com/office/drawing/2014/main" id="{CEA9E414-21BB-2D1C-0C8C-9FECF32873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4549" y="4757518"/>
            <a:ext cx="732415" cy="389843"/>
          </a:xfrm>
          <a:prstGeom prst="rect">
            <a:avLst/>
          </a:prstGeom>
          <a:noFill/>
          <a:ln w="12700">
            <a:solidFill>
              <a:srgbClr val="231F2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66" name="Picture 16">
            <a:extLst>
              <a:ext uri="{FF2B5EF4-FFF2-40B4-BE49-F238E27FC236}">
                <a16:creationId xmlns:a16="http://schemas.microsoft.com/office/drawing/2014/main" id="{1AB4F539-3D7E-E6B0-5D1C-E8850271B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5104" y="4757027"/>
            <a:ext cx="601587" cy="390331"/>
          </a:xfrm>
          <a:prstGeom prst="rect">
            <a:avLst/>
          </a:prstGeom>
          <a:noFill/>
          <a:ln>
            <a:solidFill>
              <a:srgbClr val="231F2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67" name="Picture 18">
            <a:extLst>
              <a:ext uri="{FF2B5EF4-FFF2-40B4-BE49-F238E27FC236}">
                <a16:creationId xmlns:a16="http://schemas.microsoft.com/office/drawing/2014/main" id="{2E4BA5A6-0E47-1121-8C83-E986FBDEC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3747" y="4765454"/>
            <a:ext cx="753630" cy="418295"/>
          </a:xfrm>
          <a:prstGeom prst="rect">
            <a:avLst/>
          </a:prstGeom>
          <a:noFill/>
          <a:ln>
            <a:solidFill>
              <a:srgbClr val="231F2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69" name="Imagen 1668">
            <a:extLst>
              <a:ext uri="{FF2B5EF4-FFF2-40B4-BE49-F238E27FC236}">
                <a16:creationId xmlns:a16="http://schemas.microsoft.com/office/drawing/2014/main" id="{4203F1BC-AF8E-ABD1-A248-89A19DA9A7D3}"/>
              </a:ext>
            </a:extLst>
          </p:cNvPr>
          <p:cNvPicPr>
            <a:picLocks noChangeAspect="1"/>
          </p:cNvPicPr>
          <p:nvPr/>
        </p:nvPicPr>
        <p:blipFill>
          <a:blip r:embed="rId11"/>
          <a:stretch>
            <a:fillRect/>
          </a:stretch>
        </p:blipFill>
        <p:spPr>
          <a:xfrm>
            <a:off x="3286632" y="4766124"/>
            <a:ext cx="560240" cy="422320"/>
          </a:xfrm>
          <a:prstGeom prst="rect">
            <a:avLst/>
          </a:prstGeom>
          <a:ln w="12700">
            <a:solidFill>
              <a:srgbClr val="231F20"/>
            </a:solidFill>
          </a:ln>
          <a:effectLst>
            <a:outerShdw blurRad="63500" sx="102000" sy="102000" algn="ctr" rotWithShape="0">
              <a:prstClr val="black">
                <a:alpha val="40000"/>
              </a:prstClr>
            </a:outerShdw>
          </a:effectLst>
        </p:spPr>
      </p:pic>
      <p:sp>
        <p:nvSpPr>
          <p:cNvPr id="1680" name="CuadroTexto 1679">
            <a:extLst>
              <a:ext uri="{FF2B5EF4-FFF2-40B4-BE49-F238E27FC236}">
                <a16:creationId xmlns:a16="http://schemas.microsoft.com/office/drawing/2014/main" id="{B285D532-8649-8148-E08A-F62B56E54C60}"/>
              </a:ext>
            </a:extLst>
          </p:cNvPr>
          <p:cNvSpPr txBox="1"/>
          <p:nvPr/>
        </p:nvSpPr>
        <p:spPr>
          <a:xfrm>
            <a:off x="4444307" y="5881186"/>
            <a:ext cx="3519283" cy="246221"/>
          </a:xfrm>
          <a:prstGeom prst="rect">
            <a:avLst/>
          </a:prstGeom>
          <a:noFill/>
        </p:spPr>
        <p:txBody>
          <a:bodyPr wrap="square">
            <a:spAutoFit/>
          </a:bodyPr>
          <a:lstStyle/>
          <a:p>
            <a:pPr algn="ctr"/>
            <a:r>
              <a:rPr lang="es-MX" sz="1000" dirty="0">
                <a:effectLst/>
                <a:latin typeface="Arial" panose="020B0604020202020204" pitchFamily="34" charset="0"/>
                <a:ea typeface="Calibri" panose="020F0502020204030204" pitchFamily="34" charset="0"/>
                <a:cs typeface="Arial" panose="020B0604020202020204" pitchFamily="34" charset="0"/>
              </a:rPr>
              <a:t>(Quito Turismo, 2021; MINTUR, 2022; TripAdvisor, 2022)</a:t>
            </a:r>
            <a:endParaRPr lang="es-MX"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066169"/>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7CE042E-02B5-5631-1B17-7FAD2B883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E823A7EE-6AD0-0EFB-3C70-722026639C5E}"/>
              </a:ext>
            </a:extLst>
          </p:cNvPr>
          <p:cNvSpPr/>
          <p:nvPr/>
        </p:nvSpPr>
        <p:spPr>
          <a:xfrm>
            <a:off x="1" y="1980691"/>
            <a:ext cx="12192000" cy="2886892"/>
          </a:xfrm>
          <a:prstGeom prst="rect">
            <a:avLst/>
          </a:prstGeom>
          <a:solidFill>
            <a:schemeClr val="tx1">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a:extLst>
              <a:ext uri="{FF2B5EF4-FFF2-40B4-BE49-F238E27FC236}">
                <a16:creationId xmlns:a16="http://schemas.microsoft.com/office/drawing/2014/main" id="{29E783A6-900F-2636-AA59-9E756A7C719B}"/>
              </a:ext>
            </a:extLst>
          </p:cNvPr>
          <p:cNvSpPr>
            <a:spLocks noGrp="1"/>
          </p:cNvSpPr>
          <p:nvPr>
            <p:ph type="ctrTitle"/>
          </p:nvPr>
        </p:nvSpPr>
        <p:spPr>
          <a:xfrm>
            <a:off x="2553331" y="2270425"/>
            <a:ext cx="7318159" cy="1153712"/>
          </a:xfrm>
        </p:spPr>
        <p:txBody>
          <a:bodyPr>
            <a:noAutofit/>
          </a:bodyPr>
          <a:lstStyle/>
          <a:p>
            <a:pPr algn="ctr"/>
            <a:r>
              <a:rPr lang="es-MX" sz="7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CAPÍTULO IV</a:t>
            </a:r>
          </a:p>
        </p:txBody>
      </p:sp>
      <p:sp>
        <p:nvSpPr>
          <p:cNvPr id="3" name="Marcador de contenido 2">
            <a:extLst>
              <a:ext uri="{FF2B5EF4-FFF2-40B4-BE49-F238E27FC236}">
                <a16:creationId xmlns:a16="http://schemas.microsoft.com/office/drawing/2014/main" id="{D1858D35-A07B-647B-7F61-80E876FD1402}"/>
              </a:ext>
            </a:extLst>
          </p:cNvPr>
          <p:cNvSpPr>
            <a:spLocks noGrp="1"/>
          </p:cNvSpPr>
          <p:nvPr>
            <p:ph type="subTitle" idx="1"/>
          </p:nvPr>
        </p:nvSpPr>
        <p:spPr>
          <a:xfrm>
            <a:off x="2505307" y="3623572"/>
            <a:ext cx="7181385" cy="522287"/>
          </a:xfrm>
        </p:spPr>
        <p:txBody>
          <a:bodyPr>
            <a:noAutofit/>
          </a:bodyPr>
          <a:lstStyle/>
          <a:p>
            <a:pPr marL="0" indent="0" algn="ctr">
              <a:buNone/>
            </a:pPr>
            <a:r>
              <a:rPr lang="es-MX" sz="3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RESULTADOS </a:t>
            </a:r>
          </a:p>
        </p:txBody>
      </p:sp>
    </p:spTree>
    <p:extLst>
      <p:ext uri="{BB962C8B-B14F-4D97-AF65-F5344CB8AC3E}">
        <p14:creationId xmlns:p14="http://schemas.microsoft.com/office/powerpoint/2010/main" val="214402378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Imagen 75">
            <a:extLst>
              <a:ext uri="{FF2B5EF4-FFF2-40B4-BE49-F238E27FC236}">
                <a16:creationId xmlns:a16="http://schemas.microsoft.com/office/drawing/2014/main" id="{04609EBD-D247-2C4D-9AF7-BB3A21B75E7F}"/>
              </a:ext>
            </a:extLst>
          </p:cNvPr>
          <p:cNvPicPr>
            <a:picLocks noChangeAspect="1"/>
          </p:cNvPicPr>
          <p:nvPr/>
        </p:nvPicPr>
        <p:blipFill rotWithShape="1">
          <a:blip r:embed="rId3"/>
          <a:srcRect l="4847"/>
          <a:stretch/>
        </p:blipFill>
        <p:spPr>
          <a:xfrm>
            <a:off x="3462534" y="570486"/>
            <a:ext cx="5531781" cy="5419284"/>
          </a:xfrm>
          <a:prstGeom prst="rect">
            <a:avLst/>
          </a:prstGeom>
        </p:spPr>
      </p:pic>
      <p:sp>
        <p:nvSpPr>
          <p:cNvPr id="16" name="Rectángulo 15">
            <a:extLst>
              <a:ext uri="{FF2B5EF4-FFF2-40B4-BE49-F238E27FC236}">
                <a16:creationId xmlns:a16="http://schemas.microsoft.com/office/drawing/2014/main" id="{D5BF4E61-C315-C775-89C7-9BCB865C9619}"/>
              </a:ext>
            </a:extLst>
          </p:cNvPr>
          <p:cNvSpPr/>
          <p:nvPr/>
        </p:nvSpPr>
        <p:spPr>
          <a:xfrm rot="10800000">
            <a:off x="-354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21" name="Grupo 20">
            <a:extLst>
              <a:ext uri="{FF2B5EF4-FFF2-40B4-BE49-F238E27FC236}">
                <a16:creationId xmlns:a16="http://schemas.microsoft.com/office/drawing/2014/main" id="{7C9F4A7A-B3CC-BDB4-6621-39596B3927F4}"/>
              </a:ext>
            </a:extLst>
          </p:cNvPr>
          <p:cNvGrpSpPr/>
          <p:nvPr/>
        </p:nvGrpSpPr>
        <p:grpSpPr>
          <a:xfrm>
            <a:off x="68968" y="42983"/>
            <a:ext cx="11824421" cy="461665"/>
            <a:chOff x="349893" y="276616"/>
            <a:chExt cx="11824421" cy="461665"/>
          </a:xfrm>
        </p:grpSpPr>
        <p:grpSp>
          <p:nvGrpSpPr>
            <p:cNvPr id="22" name="Grupo 21">
              <a:extLst>
                <a:ext uri="{FF2B5EF4-FFF2-40B4-BE49-F238E27FC236}">
                  <a16:creationId xmlns:a16="http://schemas.microsoft.com/office/drawing/2014/main" id="{E6977161-899E-DD85-B1E4-1F4B01E4940D}"/>
                </a:ext>
              </a:extLst>
            </p:cNvPr>
            <p:cNvGrpSpPr/>
            <p:nvPr/>
          </p:nvGrpSpPr>
          <p:grpSpPr>
            <a:xfrm>
              <a:off x="349893" y="288174"/>
              <a:ext cx="11824421" cy="428167"/>
              <a:chOff x="349893" y="288174"/>
              <a:chExt cx="11824421" cy="428167"/>
            </a:xfrm>
          </p:grpSpPr>
          <p:sp>
            <p:nvSpPr>
              <p:cNvPr id="24" name="Título 1">
                <a:extLst>
                  <a:ext uri="{FF2B5EF4-FFF2-40B4-BE49-F238E27FC236}">
                    <a16:creationId xmlns:a16="http://schemas.microsoft.com/office/drawing/2014/main" id="{BB36B361-7C20-5CAE-E3E2-B8FA396FF39E}"/>
                  </a:ext>
                </a:extLst>
              </p:cNvPr>
              <p:cNvSpPr txBox="1">
                <a:spLocks/>
              </p:cNvSpPr>
              <p:nvPr/>
            </p:nvSpPr>
            <p:spPr>
              <a:xfrm>
                <a:off x="349893" y="288174"/>
                <a:ext cx="4119303"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IV:</a:t>
                </a:r>
              </a:p>
            </p:txBody>
          </p:sp>
          <p:cxnSp>
            <p:nvCxnSpPr>
              <p:cNvPr id="25" name="Conector recto 24">
                <a:extLst>
                  <a:ext uri="{FF2B5EF4-FFF2-40B4-BE49-F238E27FC236}">
                    <a16:creationId xmlns:a16="http://schemas.microsoft.com/office/drawing/2014/main" id="{FDFF1F8C-0337-9214-0C91-57A652B94783}"/>
                  </a:ext>
                </a:extLst>
              </p:cNvPr>
              <p:cNvCxnSpPr>
                <a:cxnSpLocks noChangeShapeType="1"/>
              </p:cNvCxnSpPr>
              <p:nvPr/>
            </p:nvCxnSpPr>
            <p:spPr bwMode="auto">
              <a:xfrm>
                <a:off x="467500"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6" name="TextBox 4">
                <a:extLst>
                  <a:ext uri="{FF2B5EF4-FFF2-40B4-BE49-F238E27FC236}">
                    <a16:creationId xmlns:a16="http://schemas.microsoft.com/office/drawing/2014/main" id="{479B77AA-5314-CE27-E1AC-8F6EB2DDAAD9}"/>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19</a:t>
                </a:r>
              </a:p>
            </p:txBody>
          </p:sp>
        </p:grpSp>
        <p:sp>
          <p:nvSpPr>
            <p:cNvPr id="23" name="TextBox 1">
              <a:extLst>
                <a:ext uri="{FF2B5EF4-FFF2-40B4-BE49-F238E27FC236}">
                  <a16:creationId xmlns:a16="http://schemas.microsoft.com/office/drawing/2014/main" id="{85ECD76F-1B2E-62EE-7874-7839EA9B9B58}"/>
                </a:ext>
              </a:extLst>
            </p:cNvPr>
            <p:cNvSpPr txBox="1"/>
            <p:nvPr/>
          </p:nvSpPr>
          <p:spPr>
            <a:xfrm>
              <a:off x="2389167" y="276616"/>
              <a:ext cx="4095707"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dirty="0">
                  <a:solidFill>
                    <a:srgbClr val="231F20"/>
                  </a:solidFill>
                  <a:latin typeface="Arial" panose="020B0604020202020204" pitchFamily="34" charset="0"/>
                  <a:ea typeface="굴림" pitchFamily="34"/>
                  <a:cs typeface="Arial" panose="020B0604020202020204" pitchFamily="34" charset="0"/>
                </a:rPr>
                <a:t>Resultados- Encuesta </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pic>
        <p:nvPicPr>
          <p:cNvPr id="31" name="Imagen 30">
            <a:extLst>
              <a:ext uri="{FF2B5EF4-FFF2-40B4-BE49-F238E27FC236}">
                <a16:creationId xmlns:a16="http://schemas.microsoft.com/office/drawing/2014/main" id="{E9397D3D-5BE8-ED99-1F8E-18C8D4CE64A1}"/>
              </a:ext>
            </a:extLst>
          </p:cNvPr>
          <p:cNvPicPr>
            <a:picLocks noChangeAspect="1"/>
          </p:cNvPicPr>
          <p:nvPr/>
        </p:nvPicPr>
        <p:blipFill>
          <a:blip r:embed="rId4"/>
          <a:stretch>
            <a:fillRect/>
          </a:stretch>
        </p:blipFill>
        <p:spPr>
          <a:xfrm>
            <a:off x="365574" y="3736809"/>
            <a:ext cx="4206613" cy="3022475"/>
          </a:xfrm>
          <a:prstGeom prst="rect">
            <a:avLst/>
          </a:prstGeom>
          <a:ln>
            <a:solidFill>
              <a:srgbClr val="231F20"/>
            </a:solidFill>
          </a:ln>
          <a:effectLst>
            <a:outerShdw blurRad="63500" sx="102000" sy="102000" algn="ctr" rotWithShape="0">
              <a:prstClr val="black">
                <a:alpha val="40000"/>
              </a:prstClr>
            </a:outerShdw>
          </a:effectLst>
        </p:spPr>
      </p:pic>
      <p:pic>
        <p:nvPicPr>
          <p:cNvPr id="58" name="Imagen 57">
            <a:extLst>
              <a:ext uri="{FF2B5EF4-FFF2-40B4-BE49-F238E27FC236}">
                <a16:creationId xmlns:a16="http://schemas.microsoft.com/office/drawing/2014/main" id="{BF76FBD5-696F-CF87-4BEB-1E9C8D820A32}"/>
              </a:ext>
            </a:extLst>
          </p:cNvPr>
          <p:cNvPicPr>
            <a:picLocks noChangeAspect="1"/>
          </p:cNvPicPr>
          <p:nvPr/>
        </p:nvPicPr>
        <p:blipFill>
          <a:blip r:embed="rId5"/>
          <a:stretch>
            <a:fillRect/>
          </a:stretch>
        </p:blipFill>
        <p:spPr>
          <a:xfrm>
            <a:off x="7695652" y="595013"/>
            <a:ext cx="4213551" cy="3012406"/>
          </a:xfrm>
          <a:prstGeom prst="rect">
            <a:avLst/>
          </a:prstGeom>
          <a:ln>
            <a:solidFill>
              <a:srgbClr val="231F20"/>
            </a:solidFill>
          </a:ln>
          <a:effectLst>
            <a:outerShdw blurRad="63500" sx="102000" sy="102000" algn="ctr" rotWithShape="0">
              <a:prstClr val="black">
                <a:alpha val="40000"/>
              </a:prstClr>
            </a:outerShdw>
          </a:effectLst>
        </p:spPr>
      </p:pic>
      <p:pic>
        <p:nvPicPr>
          <p:cNvPr id="60" name="Imagen 59">
            <a:extLst>
              <a:ext uri="{FF2B5EF4-FFF2-40B4-BE49-F238E27FC236}">
                <a16:creationId xmlns:a16="http://schemas.microsoft.com/office/drawing/2014/main" id="{245EA6D9-59A6-B517-4B55-C1F50DBDF381}"/>
              </a:ext>
            </a:extLst>
          </p:cNvPr>
          <p:cNvPicPr>
            <a:picLocks noChangeAspect="1"/>
          </p:cNvPicPr>
          <p:nvPr/>
        </p:nvPicPr>
        <p:blipFill>
          <a:blip r:embed="rId6"/>
          <a:stretch>
            <a:fillRect/>
          </a:stretch>
        </p:blipFill>
        <p:spPr>
          <a:xfrm>
            <a:off x="7711466" y="3790815"/>
            <a:ext cx="4197737" cy="3022475"/>
          </a:xfrm>
          <a:prstGeom prst="rect">
            <a:avLst/>
          </a:prstGeom>
          <a:ln>
            <a:solidFill>
              <a:srgbClr val="231F20"/>
            </a:solidFill>
          </a:ln>
          <a:effectLst>
            <a:outerShdw blurRad="63500" sx="102000" sy="102000" algn="ctr" rotWithShape="0">
              <a:prstClr val="black">
                <a:alpha val="40000"/>
              </a:prstClr>
            </a:outerShdw>
          </a:effectLst>
        </p:spPr>
      </p:pic>
      <p:pic>
        <p:nvPicPr>
          <p:cNvPr id="62" name="Imagen 61">
            <a:extLst>
              <a:ext uri="{FF2B5EF4-FFF2-40B4-BE49-F238E27FC236}">
                <a16:creationId xmlns:a16="http://schemas.microsoft.com/office/drawing/2014/main" id="{50D449C9-5E08-AD72-F08C-DF83E846CD54}"/>
              </a:ext>
            </a:extLst>
          </p:cNvPr>
          <p:cNvPicPr>
            <a:picLocks noChangeAspect="1"/>
          </p:cNvPicPr>
          <p:nvPr/>
        </p:nvPicPr>
        <p:blipFill>
          <a:blip r:embed="rId7"/>
          <a:stretch>
            <a:fillRect/>
          </a:stretch>
        </p:blipFill>
        <p:spPr>
          <a:xfrm>
            <a:off x="365574" y="607710"/>
            <a:ext cx="4206614" cy="3005055"/>
          </a:xfrm>
          <a:prstGeom prst="rect">
            <a:avLst/>
          </a:prstGeom>
          <a:ln>
            <a:solidFill>
              <a:srgbClr val="231F20"/>
            </a:solidFill>
          </a:ln>
          <a:effectLst>
            <a:outerShdw blurRad="63500" sx="102000" sy="102000" algn="ctr" rotWithShape="0">
              <a:prstClr val="black">
                <a:alpha val="40000"/>
              </a:prstClr>
            </a:outerShdw>
          </a:effectLst>
        </p:spPr>
      </p:pic>
      <p:grpSp>
        <p:nvGrpSpPr>
          <p:cNvPr id="78" name="Grupo 77">
            <a:extLst>
              <a:ext uri="{FF2B5EF4-FFF2-40B4-BE49-F238E27FC236}">
                <a16:creationId xmlns:a16="http://schemas.microsoft.com/office/drawing/2014/main" id="{E0273881-2540-4A94-3729-B6AA5A141F05}"/>
              </a:ext>
            </a:extLst>
          </p:cNvPr>
          <p:cNvGrpSpPr/>
          <p:nvPr/>
        </p:nvGrpSpPr>
        <p:grpSpPr>
          <a:xfrm>
            <a:off x="4662545" y="4273370"/>
            <a:ext cx="1609958" cy="2539920"/>
            <a:chOff x="1293995" y="3722852"/>
            <a:chExt cx="1609958" cy="2539920"/>
          </a:xfrm>
          <a:effectLst>
            <a:outerShdw blurRad="63500" sx="102000" sy="102000" algn="ctr" rotWithShape="0">
              <a:prstClr val="black">
                <a:alpha val="40000"/>
              </a:prstClr>
            </a:outerShdw>
          </a:effectLst>
        </p:grpSpPr>
        <p:grpSp>
          <p:nvGrpSpPr>
            <p:cNvPr id="77" name="Grupo 76">
              <a:extLst>
                <a:ext uri="{FF2B5EF4-FFF2-40B4-BE49-F238E27FC236}">
                  <a16:creationId xmlns:a16="http://schemas.microsoft.com/office/drawing/2014/main" id="{BA33A41A-F9E8-FEA5-F912-B79B9D73DF21}"/>
                </a:ext>
              </a:extLst>
            </p:cNvPr>
            <p:cNvGrpSpPr/>
            <p:nvPr/>
          </p:nvGrpSpPr>
          <p:grpSpPr>
            <a:xfrm>
              <a:off x="1293995" y="3722852"/>
              <a:ext cx="1517809" cy="2539920"/>
              <a:chOff x="4364" y="4325452"/>
              <a:chExt cx="1517809" cy="2539920"/>
            </a:xfrm>
          </p:grpSpPr>
          <p:sp>
            <p:nvSpPr>
              <p:cNvPr id="71" name="Rectángulo: esquinas redondeadas 70">
                <a:extLst>
                  <a:ext uri="{FF2B5EF4-FFF2-40B4-BE49-F238E27FC236}">
                    <a16:creationId xmlns:a16="http://schemas.microsoft.com/office/drawing/2014/main" id="{3FE0B2AD-3A12-4154-B402-A804E402FE1B}"/>
                  </a:ext>
                </a:extLst>
              </p:cNvPr>
              <p:cNvSpPr/>
              <p:nvPr/>
            </p:nvSpPr>
            <p:spPr>
              <a:xfrm>
                <a:off x="61973" y="4325452"/>
                <a:ext cx="1460200" cy="253992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solidFill>
                    <a:schemeClr val="bg1"/>
                  </a:solidFill>
                </a:endParaRPr>
              </a:p>
            </p:txBody>
          </p:sp>
          <p:sp>
            <p:nvSpPr>
              <p:cNvPr id="74" name="Rectángulo 73">
                <a:extLst>
                  <a:ext uri="{FF2B5EF4-FFF2-40B4-BE49-F238E27FC236}">
                    <a16:creationId xmlns:a16="http://schemas.microsoft.com/office/drawing/2014/main" id="{70B40FE0-396D-D04A-DB2E-9923556DAA15}"/>
                  </a:ext>
                </a:extLst>
              </p:cNvPr>
              <p:cNvSpPr/>
              <p:nvPr/>
            </p:nvSpPr>
            <p:spPr>
              <a:xfrm>
                <a:off x="4364" y="4433616"/>
                <a:ext cx="1517809" cy="27170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MX" sz="1200" b="1" dirty="0">
                    <a:solidFill>
                      <a:srgbClr val="FFF200"/>
                    </a:solidFill>
                    <a:latin typeface="Arial" panose="020B0604020202020204" pitchFamily="34" charset="0"/>
                    <a:cs typeface="Arial" panose="020B0604020202020204" pitchFamily="34" charset="0"/>
                  </a:rPr>
                  <a:t>Perfil del Cliente</a:t>
                </a:r>
              </a:p>
            </p:txBody>
          </p:sp>
        </p:grpSp>
        <p:grpSp>
          <p:nvGrpSpPr>
            <p:cNvPr id="72" name="Grupo 71">
              <a:extLst>
                <a:ext uri="{FF2B5EF4-FFF2-40B4-BE49-F238E27FC236}">
                  <a16:creationId xmlns:a16="http://schemas.microsoft.com/office/drawing/2014/main" id="{153F6D62-C5CE-9D9D-845C-198F678E82B2}"/>
                </a:ext>
              </a:extLst>
            </p:cNvPr>
            <p:cNvGrpSpPr/>
            <p:nvPr/>
          </p:nvGrpSpPr>
          <p:grpSpPr>
            <a:xfrm>
              <a:off x="1353284" y="4149715"/>
              <a:ext cx="1550669" cy="2084212"/>
              <a:chOff x="2346199" y="821336"/>
              <a:chExt cx="1550669" cy="2084212"/>
            </a:xfrm>
          </p:grpSpPr>
          <p:sp>
            <p:nvSpPr>
              <p:cNvPr id="34" name="Rectángulo 33">
                <a:extLst>
                  <a:ext uri="{FF2B5EF4-FFF2-40B4-BE49-F238E27FC236}">
                    <a16:creationId xmlns:a16="http://schemas.microsoft.com/office/drawing/2014/main" id="{7D002644-5C38-629D-0AA1-53753E031C31}"/>
                  </a:ext>
                </a:extLst>
              </p:cNvPr>
              <p:cNvSpPr/>
              <p:nvPr/>
            </p:nvSpPr>
            <p:spPr>
              <a:xfrm>
                <a:off x="2346199" y="821336"/>
                <a:ext cx="1517809" cy="27170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s-MX" sz="1200" b="1" dirty="0">
                    <a:solidFill>
                      <a:schemeClr val="bg1"/>
                    </a:solidFill>
                    <a:latin typeface="Arial" panose="020B0604020202020204" pitchFamily="34" charset="0"/>
                    <a:cs typeface="Arial" panose="020B0604020202020204" pitchFamily="34" charset="0"/>
                  </a:rPr>
                  <a:t>49% 25 a 34 años</a:t>
                </a:r>
              </a:p>
            </p:txBody>
          </p:sp>
          <p:sp>
            <p:nvSpPr>
              <p:cNvPr id="65" name="Rectángulo 64">
                <a:extLst>
                  <a:ext uri="{FF2B5EF4-FFF2-40B4-BE49-F238E27FC236}">
                    <a16:creationId xmlns:a16="http://schemas.microsoft.com/office/drawing/2014/main" id="{88084962-C1BC-3E48-C53E-393B6101B7CE}"/>
                  </a:ext>
                </a:extLst>
              </p:cNvPr>
              <p:cNvSpPr/>
              <p:nvPr/>
            </p:nvSpPr>
            <p:spPr>
              <a:xfrm>
                <a:off x="2355273" y="1129466"/>
                <a:ext cx="1508734" cy="26792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s-MX" sz="1200" b="1" dirty="0">
                    <a:solidFill>
                      <a:schemeClr val="bg1"/>
                    </a:solidFill>
                    <a:latin typeface="Arial" panose="020B0604020202020204" pitchFamily="34" charset="0"/>
                    <a:cs typeface="Arial" panose="020B0604020202020204" pitchFamily="34" charset="0"/>
                  </a:rPr>
                  <a:t>52% Casados</a:t>
                </a:r>
              </a:p>
            </p:txBody>
          </p:sp>
          <p:sp>
            <p:nvSpPr>
              <p:cNvPr id="66" name="Rectángulo 65">
                <a:extLst>
                  <a:ext uri="{FF2B5EF4-FFF2-40B4-BE49-F238E27FC236}">
                    <a16:creationId xmlns:a16="http://schemas.microsoft.com/office/drawing/2014/main" id="{F0B3ACDF-DA36-53CC-F44E-E5CE7546B37A}"/>
                  </a:ext>
                </a:extLst>
              </p:cNvPr>
              <p:cNvSpPr/>
              <p:nvPr/>
            </p:nvSpPr>
            <p:spPr>
              <a:xfrm>
                <a:off x="2346200" y="1464686"/>
                <a:ext cx="1517808" cy="26792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s-MX" sz="1200" b="1" dirty="0">
                    <a:solidFill>
                      <a:schemeClr val="bg1"/>
                    </a:solidFill>
                    <a:latin typeface="Arial" panose="020B0604020202020204" pitchFamily="34" charset="0"/>
                    <a:cs typeface="Arial" panose="020B0604020202020204" pitchFamily="34" charset="0"/>
                  </a:rPr>
                  <a:t>72% Tercer nivel</a:t>
                </a:r>
              </a:p>
            </p:txBody>
          </p:sp>
          <p:sp>
            <p:nvSpPr>
              <p:cNvPr id="67" name="Rectángulo 66">
                <a:extLst>
                  <a:ext uri="{FF2B5EF4-FFF2-40B4-BE49-F238E27FC236}">
                    <a16:creationId xmlns:a16="http://schemas.microsoft.com/office/drawing/2014/main" id="{1B302B55-C86D-D90C-069E-4C677B826DDF}"/>
                  </a:ext>
                </a:extLst>
              </p:cNvPr>
              <p:cNvSpPr/>
              <p:nvPr/>
            </p:nvSpPr>
            <p:spPr>
              <a:xfrm>
                <a:off x="2351457" y="1879224"/>
                <a:ext cx="1545411" cy="66683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s-MX" sz="1200" b="1" dirty="0">
                    <a:solidFill>
                      <a:schemeClr val="bg1"/>
                    </a:solidFill>
                    <a:latin typeface="Arial" panose="020B0604020202020204" pitchFamily="34" charset="0"/>
                    <a:cs typeface="Arial" panose="020B0604020202020204" pitchFamily="34" charset="0"/>
                  </a:rPr>
                  <a:t>49 % Ecuador</a:t>
                </a:r>
              </a:p>
              <a:p>
                <a:r>
                  <a:rPr lang="es-MX" sz="1200" b="1" dirty="0">
                    <a:solidFill>
                      <a:schemeClr val="bg1"/>
                    </a:solidFill>
                    <a:latin typeface="Arial" panose="020B0604020202020204" pitchFamily="34" charset="0"/>
                    <a:cs typeface="Arial" panose="020B0604020202020204" pitchFamily="34" charset="0"/>
                  </a:rPr>
                  <a:t>18% Colombia</a:t>
                </a:r>
              </a:p>
              <a:p>
                <a:r>
                  <a:rPr lang="es-MX" sz="1200" b="1" dirty="0">
                    <a:solidFill>
                      <a:schemeClr val="bg1"/>
                    </a:solidFill>
                    <a:latin typeface="Arial" panose="020B0604020202020204" pitchFamily="34" charset="0"/>
                    <a:cs typeface="Arial" panose="020B0604020202020204" pitchFamily="34" charset="0"/>
                  </a:rPr>
                  <a:t>15% EE.UU.</a:t>
                </a:r>
              </a:p>
            </p:txBody>
          </p:sp>
          <p:sp>
            <p:nvSpPr>
              <p:cNvPr id="68" name="Rectángulo 67">
                <a:extLst>
                  <a:ext uri="{FF2B5EF4-FFF2-40B4-BE49-F238E27FC236}">
                    <a16:creationId xmlns:a16="http://schemas.microsoft.com/office/drawing/2014/main" id="{3B36E1C1-3EAD-C6F8-B8CB-56A2E6E962D6}"/>
                  </a:ext>
                </a:extLst>
              </p:cNvPr>
              <p:cNvSpPr/>
              <p:nvPr/>
            </p:nvSpPr>
            <p:spPr>
              <a:xfrm>
                <a:off x="2346199" y="2633841"/>
                <a:ext cx="1540331" cy="27170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s-MX" sz="1200" b="1" dirty="0">
                    <a:solidFill>
                      <a:schemeClr val="bg1"/>
                    </a:solidFill>
                    <a:latin typeface="Arial" panose="020B0604020202020204" pitchFamily="34" charset="0"/>
                    <a:cs typeface="Arial" panose="020B0604020202020204" pitchFamily="34" charset="0"/>
                  </a:rPr>
                  <a:t>90% Smartphone</a:t>
                </a:r>
              </a:p>
            </p:txBody>
          </p:sp>
        </p:grpSp>
      </p:grpSp>
    </p:spTree>
    <p:extLst>
      <p:ext uri="{BB962C8B-B14F-4D97-AF65-F5344CB8AC3E}">
        <p14:creationId xmlns:p14="http://schemas.microsoft.com/office/powerpoint/2010/main" val="2205821826"/>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ítulo 1">
            <a:extLst>
              <a:ext uri="{FF2B5EF4-FFF2-40B4-BE49-F238E27FC236}">
                <a16:creationId xmlns:a16="http://schemas.microsoft.com/office/drawing/2014/main" id="{0B2D8489-9155-7918-7076-D2F237B406FA}"/>
              </a:ext>
            </a:extLst>
          </p:cNvPr>
          <p:cNvSpPr txBox="1">
            <a:spLocks/>
          </p:cNvSpPr>
          <p:nvPr/>
        </p:nvSpPr>
        <p:spPr>
          <a:xfrm>
            <a:off x="232496" y="279135"/>
            <a:ext cx="2795938" cy="5567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000" b="1" dirty="0">
                <a:solidFill>
                  <a:srgbClr val="231F20"/>
                </a:solidFill>
                <a:latin typeface="Futura"/>
                <a:cs typeface="Arial" panose="020B0604020202020204" pitchFamily="34" charset="0"/>
              </a:rPr>
              <a:t>Índice</a:t>
            </a:r>
          </a:p>
        </p:txBody>
      </p:sp>
      <p:sp>
        <p:nvSpPr>
          <p:cNvPr id="46" name="Marcador de contenido 2">
            <a:hlinkClick r:id="rId2" action="ppaction://hlinksldjump"/>
            <a:extLst>
              <a:ext uri="{FF2B5EF4-FFF2-40B4-BE49-F238E27FC236}">
                <a16:creationId xmlns:a16="http://schemas.microsoft.com/office/drawing/2014/main" id="{BBF09E50-1CC6-75B3-3A31-9A04642246C1}"/>
              </a:ext>
            </a:extLst>
          </p:cNvPr>
          <p:cNvSpPr txBox="1">
            <a:spLocks/>
          </p:cNvSpPr>
          <p:nvPr/>
        </p:nvSpPr>
        <p:spPr>
          <a:xfrm>
            <a:off x="254917" y="2027080"/>
            <a:ext cx="4274134" cy="7186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MX" sz="2400" b="1" dirty="0">
                <a:solidFill>
                  <a:srgbClr val="006338"/>
                </a:solidFill>
                <a:latin typeface="Arial" panose="020B0604020202020204" pitchFamily="34" charset="0"/>
                <a:cs typeface="Arial" panose="020B0604020202020204" pitchFamily="34" charset="0"/>
              </a:rPr>
              <a:t>Capítulo I:</a:t>
            </a:r>
          </a:p>
          <a:p>
            <a:pPr marL="0" indent="0">
              <a:buFont typeface="Arial" panose="020B0604020202020204" pitchFamily="34" charset="0"/>
              <a:buNone/>
            </a:pPr>
            <a:r>
              <a:rPr lang="es-MX" sz="1800" dirty="0">
                <a:solidFill>
                  <a:srgbClr val="231F20"/>
                </a:solidFill>
                <a:latin typeface="Arial" panose="020B0604020202020204" pitchFamily="34" charset="0"/>
                <a:cs typeface="Arial" panose="020B0604020202020204" pitchFamily="34" charset="0"/>
              </a:rPr>
              <a:t>Marco Teórico / Referencial / Legal</a:t>
            </a:r>
          </a:p>
        </p:txBody>
      </p:sp>
      <p:sp>
        <p:nvSpPr>
          <p:cNvPr id="51" name="Marcador de contenido 2">
            <a:hlinkClick r:id="rId3" action="ppaction://hlinksldjump"/>
            <a:extLst>
              <a:ext uri="{FF2B5EF4-FFF2-40B4-BE49-F238E27FC236}">
                <a16:creationId xmlns:a16="http://schemas.microsoft.com/office/drawing/2014/main" id="{5881EC24-87CA-D8D5-68D1-A8D2AF96241A}"/>
              </a:ext>
            </a:extLst>
          </p:cNvPr>
          <p:cNvSpPr txBox="1">
            <a:spLocks/>
          </p:cNvSpPr>
          <p:nvPr/>
        </p:nvSpPr>
        <p:spPr>
          <a:xfrm>
            <a:off x="232496" y="1149232"/>
            <a:ext cx="4318977" cy="70280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MX" sz="2400" b="1" dirty="0">
                <a:solidFill>
                  <a:srgbClr val="006338"/>
                </a:solidFill>
                <a:latin typeface="Arial" panose="020B0604020202020204" pitchFamily="34" charset="0"/>
                <a:cs typeface="Arial" panose="020B0604020202020204" pitchFamily="34" charset="0"/>
              </a:rPr>
              <a:t>Introducción:</a:t>
            </a:r>
          </a:p>
          <a:p>
            <a:pPr marL="0" indent="0">
              <a:lnSpc>
                <a:spcPct val="100000"/>
              </a:lnSpc>
              <a:buFont typeface="Arial" panose="020B0604020202020204" pitchFamily="34" charset="0"/>
              <a:buNone/>
            </a:pPr>
            <a:r>
              <a:rPr lang="es-MX" sz="1800" dirty="0">
                <a:solidFill>
                  <a:srgbClr val="231F20"/>
                </a:solidFill>
                <a:latin typeface="Arial" panose="020B0604020202020204" pitchFamily="34" charset="0"/>
                <a:cs typeface="Arial" panose="020B0604020202020204" pitchFamily="34" charset="0"/>
              </a:rPr>
              <a:t>Planteamiento del Problema / Objetivos</a:t>
            </a:r>
          </a:p>
        </p:txBody>
      </p:sp>
      <p:cxnSp>
        <p:nvCxnSpPr>
          <p:cNvPr id="52" name="Conector recto 51">
            <a:extLst>
              <a:ext uri="{FF2B5EF4-FFF2-40B4-BE49-F238E27FC236}">
                <a16:creationId xmlns:a16="http://schemas.microsoft.com/office/drawing/2014/main" id="{9295A730-422E-4434-6D1D-0D3D984DE6A4}"/>
              </a:ext>
            </a:extLst>
          </p:cNvPr>
          <p:cNvCxnSpPr>
            <a:cxnSpLocks noChangeShapeType="1"/>
          </p:cNvCxnSpPr>
          <p:nvPr/>
        </p:nvCxnSpPr>
        <p:spPr bwMode="auto">
          <a:xfrm>
            <a:off x="340588" y="1010908"/>
            <a:ext cx="5025325"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69" name="Marcador de contenido 2">
            <a:hlinkClick r:id="rId4" action="ppaction://hlinksldjump"/>
            <a:extLst>
              <a:ext uri="{FF2B5EF4-FFF2-40B4-BE49-F238E27FC236}">
                <a16:creationId xmlns:a16="http://schemas.microsoft.com/office/drawing/2014/main" id="{42C837C5-10ED-E383-3D39-4FCB5F546ED0}"/>
              </a:ext>
            </a:extLst>
          </p:cNvPr>
          <p:cNvSpPr txBox="1">
            <a:spLocks/>
          </p:cNvSpPr>
          <p:nvPr/>
        </p:nvSpPr>
        <p:spPr>
          <a:xfrm>
            <a:off x="277339" y="2934522"/>
            <a:ext cx="4274134" cy="7186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MX" sz="2400" b="1" dirty="0">
                <a:solidFill>
                  <a:srgbClr val="006338"/>
                </a:solidFill>
                <a:latin typeface="Arial" panose="020B0604020202020204" pitchFamily="34" charset="0"/>
                <a:cs typeface="Arial" panose="020B0604020202020204" pitchFamily="34" charset="0"/>
              </a:rPr>
              <a:t>Capítulo II:</a:t>
            </a:r>
          </a:p>
          <a:p>
            <a:pPr marL="0" indent="0">
              <a:lnSpc>
                <a:spcPct val="100000"/>
              </a:lnSpc>
              <a:buFont typeface="Arial" panose="020B0604020202020204" pitchFamily="34" charset="0"/>
              <a:buNone/>
            </a:pPr>
            <a:r>
              <a:rPr lang="es-MX" sz="1800" dirty="0">
                <a:solidFill>
                  <a:srgbClr val="231F20"/>
                </a:solidFill>
                <a:latin typeface="Arial" panose="020B0604020202020204" pitchFamily="34" charset="0"/>
                <a:cs typeface="Arial" panose="020B0604020202020204" pitchFamily="34" charset="0"/>
              </a:rPr>
              <a:t>Diagnóstico Situacional</a:t>
            </a:r>
          </a:p>
        </p:txBody>
      </p:sp>
      <p:sp>
        <p:nvSpPr>
          <p:cNvPr id="71" name="Marcador de contenido 2">
            <a:hlinkClick r:id="rId5" action="ppaction://hlinksldjump"/>
            <a:extLst>
              <a:ext uri="{FF2B5EF4-FFF2-40B4-BE49-F238E27FC236}">
                <a16:creationId xmlns:a16="http://schemas.microsoft.com/office/drawing/2014/main" id="{CCD2631F-C3FE-872B-799A-9CCAB1FD01F1}"/>
              </a:ext>
            </a:extLst>
          </p:cNvPr>
          <p:cNvSpPr txBox="1">
            <a:spLocks/>
          </p:cNvSpPr>
          <p:nvPr/>
        </p:nvSpPr>
        <p:spPr>
          <a:xfrm>
            <a:off x="277339" y="3879925"/>
            <a:ext cx="4274134" cy="7186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MX" sz="2400" b="1" dirty="0">
                <a:solidFill>
                  <a:srgbClr val="006338"/>
                </a:solidFill>
                <a:latin typeface="Arial" panose="020B0604020202020204" pitchFamily="34" charset="0"/>
                <a:cs typeface="Arial" panose="020B0604020202020204" pitchFamily="34" charset="0"/>
              </a:rPr>
              <a:t>Capítulo III:</a:t>
            </a:r>
          </a:p>
          <a:p>
            <a:pPr marL="0" indent="0">
              <a:lnSpc>
                <a:spcPct val="100000"/>
              </a:lnSpc>
              <a:buFont typeface="Arial" panose="020B0604020202020204" pitchFamily="34" charset="0"/>
              <a:buNone/>
            </a:pPr>
            <a:r>
              <a:rPr lang="es-MX" sz="1800" dirty="0">
                <a:solidFill>
                  <a:srgbClr val="231F20"/>
                </a:solidFill>
                <a:latin typeface="Arial" panose="020B0604020202020204" pitchFamily="34" charset="0"/>
                <a:cs typeface="Arial" panose="020B0604020202020204" pitchFamily="34" charset="0"/>
              </a:rPr>
              <a:t>Metodología de Investigación</a:t>
            </a:r>
          </a:p>
        </p:txBody>
      </p:sp>
      <p:sp>
        <p:nvSpPr>
          <p:cNvPr id="72" name="Marcador de contenido 2">
            <a:hlinkClick r:id="rId6" action="ppaction://hlinksldjump"/>
            <a:extLst>
              <a:ext uri="{FF2B5EF4-FFF2-40B4-BE49-F238E27FC236}">
                <a16:creationId xmlns:a16="http://schemas.microsoft.com/office/drawing/2014/main" id="{A4CD65CE-2AD9-650F-82A3-B5D8D290A9A1}"/>
              </a:ext>
            </a:extLst>
          </p:cNvPr>
          <p:cNvSpPr txBox="1">
            <a:spLocks/>
          </p:cNvSpPr>
          <p:nvPr/>
        </p:nvSpPr>
        <p:spPr>
          <a:xfrm>
            <a:off x="337457" y="4815553"/>
            <a:ext cx="4274134" cy="7186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2400" b="1" dirty="0">
                <a:solidFill>
                  <a:srgbClr val="006338"/>
                </a:solidFill>
                <a:latin typeface="Arial" panose="020B0604020202020204" pitchFamily="34" charset="0"/>
                <a:cs typeface="Arial" panose="020B0604020202020204" pitchFamily="34" charset="0"/>
              </a:rPr>
              <a:t>Capítulo IV:</a:t>
            </a:r>
          </a:p>
          <a:p>
            <a:pPr marL="0" indent="0">
              <a:lnSpc>
                <a:spcPct val="100000"/>
              </a:lnSpc>
              <a:buFont typeface="Arial" panose="020B0604020202020204" pitchFamily="34" charset="0"/>
              <a:buNone/>
            </a:pPr>
            <a:r>
              <a:rPr lang="es-MX" sz="1800" dirty="0">
                <a:solidFill>
                  <a:srgbClr val="231F20"/>
                </a:solidFill>
                <a:latin typeface="Arial" panose="020B0604020202020204" pitchFamily="34" charset="0"/>
                <a:cs typeface="Arial" panose="020B0604020202020204" pitchFamily="34" charset="0"/>
              </a:rPr>
              <a:t>Resultados</a:t>
            </a:r>
          </a:p>
        </p:txBody>
      </p:sp>
      <p:sp>
        <p:nvSpPr>
          <p:cNvPr id="75" name="Marcador de contenido 2">
            <a:hlinkClick r:id="rId7" action="ppaction://hlinksldjump"/>
            <a:extLst>
              <a:ext uri="{FF2B5EF4-FFF2-40B4-BE49-F238E27FC236}">
                <a16:creationId xmlns:a16="http://schemas.microsoft.com/office/drawing/2014/main" id="{5B8A8515-0854-3588-2894-69E8ACF8AC76}"/>
              </a:ext>
            </a:extLst>
          </p:cNvPr>
          <p:cNvSpPr txBox="1">
            <a:spLocks/>
          </p:cNvSpPr>
          <p:nvPr/>
        </p:nvSpPr>
        <p:spPr>
          <a:xfrm>
            <a:off x="357573" y="5624827"/>
            <a:ext cx="4274134" cy="7186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MX" sz="2400" b="1" dirty="0">
                <a:solidFill>
                  <a:srgbClr val="006338"/>
                </a:solidFill>
                <a:latin typeface="Arial" panose="020B0604020202020204" pitchFamily="34" charset="0"/>
                <a:cs typeface="Arial" panose="020B0604020202020204" pitchFamily="34" charset="0"/>
              </a:rPr>
              <a:t>Capítulo V:</a:t>
            </a:r>
          </a:p>
          <a:p>
            <a:pPr marL="0" indent="0">
              <a:buFont typeface="Arial" panose="020B0604020202020204" pitchFamily="34" charset="0"/>
              <a:buNone/>
            </a:pPr>
            <a:r>
              <a:rPr lang="es-MX" sz="1800" dirty="0">
                <a:solidFill>
                  <a:srgbClr val="231F20"/>
                </a:solidFill>
                <a:latin typeface="Arial" panose="020B0604020202020204" pitchFamily="34" charset="0"/>
                <a:cs typeface="Arial" panose="020B0604020202020204" pitchFamily="34" charset="0"/>
              </a:rPr>
              <a:t>Propuesta</a:t>
            </a:r>
          </a:p>
        </p:txBody>
      </p:sp>
      <p:cxnSp>
        <p:nvCxnSpPr>
          <p:cNvPr id="85" name="Conector recto 84">
            <a:extLst>
              <a:ext uri="{FF2B5EF4-FFF2-40B4-BE49-F238E27FC236}">
                <a16:creationId xmlns:a16="http://schemas.microsoft.com/office/drawing/2014/main" id="{F7383A2D-52B9-9B12-CED9-7F9EAE4487E6}"/>
              </a:ext>
            </a:extLst>
          </p:cNvPr>
          <p:cNvCxnSpPr>
            <a:cxnSpLocks noChangeShapeType="1"/>
          </p:cNvCxnSpPr>
          <p:nvPr/>
        </p:nvCxnSpPr>
        <p:spPr bwMode="auto">
          <a:xfrm>
            <a:off x="337457" y="6404611"/>
            <a:ext cx="5028456" cy="0"/>
          </a:xfrm>
          <a:prstGeom prst="line">
            <a:avLst/>
          </a:prstGeom>
          <a:noFill/>
          <a:ln w="25400">
            <a:solidFill>
              <a:srgbClr val="DA251D"/>
            </a:solidFill>
            <a:round/>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noFill/>
              </a14:hiddenFill>
            </a:ext>
          </a:extLst>
        </p:spPr>
      </p:cxnSp>
      <p:pic>
        <p:nvPicPr>
          <p:cNvPr id="3" name="Imagen 2">
            <a:extLst>
              <a:ext uri="{FF2B5EF4-FFF2-40B4-BE49-F238E27FC236}">
                <a16:creationId xmlns:a16="http://schemas.microsoft.com/office/drawing/2014/main" id="{0E5BB603-38D8-E4CF-6A10-966D7BD7F1AC}"/>
              </a:ext>
            </a:extLst>
          </p:cNvPr>
          <p:cNvPicPr>
            <a:picLocks noChangeAspect="1"/>
          </p:cNvPicPr>
          <p:nvPr/>
        </p:nvPicPr>
        <p:blipFill rotWithShape="1">
          <a:blip r:embed="rId8">
            <a:extLst>
              <a:ext uri="{28A0092B-C50C-407E-A947-70E740481C1C}">
                <a14:useLocalDpi xmlns:a14="http://schemas.microsoft.com/office/drawing/2010/main" val="0"/>
              </a:ext>
            </a:extLst>
          </a:blip>
          <a:srcRect t="288" r="25805" b="-287"/>
          <a:stretch/>
        </p:blipFill>
        <p:spPr>
          <a:xfrm>
            <a:off x="5534924" y="0"/>
            <a:ext cx="6673702" cy="68833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51101925"/>
      </p:ext>
    </p:extLst>
  </p:cSld>
  <p:clrMapOvr>
    <a:masterClrMapping/>
  </p:clrMapOvr>
  <p:transition spd="slow" advTm="464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anja diagonal 42">
            <a:extLst>
              <a:ext uri="{FF2B5EF4-FFF2-40B4-BE49-F238E27FC236}">
                <a16:creationId xmlns:a16="http://schemas.microsoft.com/office/drawing/2014/main" id="{5B5964A7-FA54-8705-4C56-E3DA6D88A1BA}"/>
              </a:ext>
            </a:extLst>
          </p:cNvPr>
          <p:cNvSpPr/>
          <p:nvPr/>
        </p:nvSpPr>
        <p:spPr>
          <a:xfrm>
            <a:off x="156250" y="494266"/>
            <a:ext cx="5424716" cy="4240751"/>
          </a:xfrm>
          <a:prstGeom prst="diagStripe">
            <a:avLst>
              <a:gd name="adj" fmla="val 69000"/>
            </a:avLst>
          </a:prstGeom>
          <a:blipFill dpi="0" rotWithShape="1">
            <a:blip r:embed="rId2">
              <a:alphaModFix amt="98000"/>
            </a:blip>
            <a:srcRect/>
            <a:stretch>
              <a:fillRect t="2000"/>
            </a:stretch>
          </a:blipFill>
          <a:ln>
            <a:noFill/>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s-MX" dirty="0">
              <a:solidFill>
                <a:schemeClr val="tx1"/>
              </a:solidFill>
            </a:endParaRPr>
          </a:p>
        </p:txBody>
      </p:sp>
      <p:sp>
        <p:nvSpPr>
          <p:cNvPr id="45" name="Franja diagonal 44">
            <a:extLst>
              <a:ext uri="{FF2B5EF4-FFF2-40B4-BE49-F238E27FC236}">
                <a16:creationId xmlns:a16="http://schemas.microsoft.com/office/drawing/2014/main" id="{28CCBEB7-3667-7687-9A87-000DC784E660}"/>
              </a:ext>
            </a:extLst>
          </p:cNvPr>
          <p:cNvSpPr/>
          <p:nvPr/>
        </p:nvSpPr>
        <p:spPr>
          <a:xfrm rot="153316">
            <a:off x="155866" y="433512"/>
            <a:ext cx="8420241" cy="7164298"/>
          </a:xfrm>
          <a:prstGeom prst="diagStripe">
            <a:avLst>
              <a:gd name="adj" fmla="val 65036"/>
            </a:avLst>
          </a:prstGeom>
          <a:blipFill dpi="0" rotWithShape="1">
            <a:blip r:embed="rId3"/>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42" name="Franja diagonal 41">
            <a:extLst>
              <a:ext uri="{FF2B5EF4-FFF2-40B4-BE49-F238E27FC236}">
                <a16:creationId xmlns:a16="http://schemas.microsoft.com/office/drawing/2014/main" id="{FF73955E-DC04-D1C5-2994-DD3603D8C67E}"/>
              </a:ext>
            </a:extLst>
          </p:cNvPr>
          <p:cNvSpPr/>
          <p:nvPr/>
        </p:nvSpPr>
        <p:spPr>
          <a:xfrm>
            <a:off x="146479" y="545049"/>
            <a:ext cx="3658045" cy="2793465"/>
          </a:xfrm>
          <a:prstGeom prst="diagStripe">
            <a:avLst>
              <a:gd name="adj" fmla="val 3654"/>
            </a:avLst>
          </a:prstGeom>
          <a:blipFill dpi="0" rotWithShape="1">
            <a:blip r:embed="rId4"/>
            <a:srcRect/>
            <a:stretch>
              <a:fillRect/>
            </a:stretch>
          </a:blip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sp>
        <p:nvSpPr>
          <p:cNvPr id="19" name="Rectángulo 18">
            <a:extLst>
              <a:ext uri="{FF2B5EF4-FFF2-40B4-BE49-F238E27FC236}">
                <a16:creationId xmlns:a16="http://schemas.microsoft.com/office/drawing/2014/main" id="{95264299-E392-D562-CF98-7C90367B3B28}"/>
              </a:ext>
            </a:extLst>
          </p:cNvPr>
          <p:cNvSpPr/>
          <p:nvPr/>
        </p:nvSpPr>
        <p:spPr>
          <a:xfrm rot="10800000">
            <a:off x="-354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24" name="Grupo 23">
            <a:extLst>
              <a:ext uri="{FF2B5EF4-FFF2-40B4-BE49-F238E27FC236}">
                <a16:creationId xmlns:a16="http://schemas.microsoft.com/office/drawing/2014/main" id="{DBBF2F11-0757-19C0-36EC-65AAE442B4A8}"/>
              </a:ext>
            </a:extLst>
          </p:cNvPr>
          <p:cNvGrpSpPr/>
          <p:nvPr/>
        </p:nvGrpSpPr>
        <p:grpSpPr>
          <a:xfrm>
            <a:off x="68968" y="42983"/>
            <a:ext cx="11824421" cy="461665"/>
            <a:chOff x="349893" y="276616"/>
            <a:chExt cx="11824421" cy="461665"/>
          </a:xfrm>
        </p:grpSpPr>
        <p:grpSp>
          <p:nvGrpSpPr>
            <p:cNvPr id="25" name="Grupo 24">
              <a:extLst>
                <a:ext uri="{FF2B5EF4-FFF2-40B4-BE49-F238E27FC236}">
                  <a16:creationId xmlns:a16="http://schemas.microsoft.com/office/drawing/2014/main" id="{59DBEA6B-0C13-C994-F4B7-BBAB1CB32F2A}"/>
                </a:ext>
              </a:extLst>
            </p:cNvPr>
            <p:cNvGrpSpPr/>
            <p:nvPr/>
          </p:nvGrpSpPr>
          <p:grpSpPr>
            <a:xfrm>
              <a:off x="349893" y="288174"/>
              <a:ext cx="11824421" cy="428167"/>
              <a:chOff x="349893" y="288174"/>
              <a:chExt cx="11824421" cy="428167"/>
            </a:xfrm>
          </p:grpSpPr>
          <p:sp>
            <p:nvSpPr>
              <p:cNvPr id="27" name="Título 1">
                <a:extLst>
                  <a:ext uri="{FF2B5EF4-FFF2-40B4-BE49-F238E27FC236}">
                    <a16:creationId xmlns:a16="http://schemas.microsoft.com/office/drawing/2014/main" id="{5C6E1F69-EED6-A7B9-76C8-390A0F946150}"/>
                  </a:ext>
                </a:extLst>
              </p:cNvPr>
              <p:cNvSpPr txBox="1">
                <a:spLocks/>
              </p:cNvSpPr>
              <p:nvPr/>
            </p:nvSpPr>
            <p:spPr>
              <a:xfrm>
                <a:off x="349893" y="288174"/>
                <a:ext cx="4119303"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IV:</a:t>
                </a:r>
              </a:p>
            </p:txBody>
          </p:sp>
          <p:cxnSp>
            <p:nvCxnSpPr>
              <p:cNvPr id="28" name="Conector recto 27">
                <a:extLst>
                  <a:ext uri="{FF2B5EF4-FFF2-40B4-BE49-F238E27FC236}">
                    <a16:creationId xmlns:a16="http://schemas.microsoft.com/office/drawing/2014/main" id="{0AC4AAF3-B254-67F4-5349-1B47481943F9}"/>
                  </a:ext>
                </a:extLst>
              </p:cNvPr>
              <p:cNvCxnSpPr>
                <a:cxnSpLocks noChangeShapeType="1"/>
              </p:cNvCxnSpPr>
              <p:nvPr/>
            </p:nvCxnSpPr>
            <p:spPr bwMode="auto">
              <a:xfrm>
                <a:off x="491761"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9" name="TextBox 4">
                <a:extLst>
                  <a:ext uri="{FF2B5EF4-FFF2-40B4-BE49-F238E27FC236}">
                    <a16:creationId xmlns:a16="http://schemas.microsoft.com/office/drawing/2014/main" id="{208FE0A5-384E-A2F7-C952-ECB548FBCCDF}"/>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20</a:t>
                </a:r>
              </a:p>
            </p:txBody>
          </p:sp>
        </p:grpSp>
        <p:sp>
          <p:nvSpPr>
            <p:cNvPr id="26" name="TextBox 1">
              <a:extLst>
                <a:ext uri="{FF2B5EF4-FFF2-40B4-BE49-F238E27FC236}">
                  <a16:creationId xmlns:a16="http://schemas.microsoft.com/office/drawing/2014/main" id="{1027B7B0-A35E-EB26-65D3-0BEE2039CD64}"/>
                </a:ext>
              </a:extLst>
            </p:cNvPr>
            <p:cNvSpPr txBox="1"/>
            <p:nvPr/>
          </p:nvSpPr>
          <p:spPr>
            <a:xfrm>
              <a:off x="2389168" y="276616"/>
              <a:ext cx="3775396"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dirty="0">
                  <a:solidFill>
                    <a:srgbClr val="231F20"/>
                  </a:solidFill>
                  <a:latin typeface="Arial" panose="020B0604020202020204" pitchFamily="34" charset="0"/>
                  <a:ea typeface="굴림" pitchFamily="34"/>
                  <a:cs typeface="Arial" panose="020B0604020202020204" pitchFamily="34" charset="0"/>
                </a:rPr>
                <a:t>Resultados - Entrevistas</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grpSp>
        <p:nvGrpSpPr>
          <p:cNvPr id="52" name="Grupo 51">
            <a:extLst>
              <a:ext uri="{FF2B5EF4-FFF2-40B4-BE49-F238E27FC236}">
                <a16:creationId xmlns:a16="http://schemas.microsoft.com/office/drawing/2014/main" id="{F3BAB5EA-6D2E-3A6B-7953-991590587F98}"/>
              </a:ext>
            </a:extLst>
          </p:cNvPr>
          <p:cNvGrpSpPr/>
          <p:nvPr/>
        </p:nvGrpSpPr>
        <p:grpSpPr>
          <a:xfrm>
            <a:off x="4605072" y="1570574"/>
            <a:ext cx="7060759" cy="5044858"/>
            <a:chOff x="4293704" y="791261"/>
            <a:chExt cx="7060759" cy="5044858"/>
          </a:xfrm>
        </p:grpSpPr>
        <p:sp>
          <p:nvSpPr>
            <p:cNvPr id="38" name="Rectángulo: esquinas redondeadas 37">
              <a:extLst>
                <a:ext uri="{FF2B5EF4-FFF2-40B4-BE49-F238E27FC236}">
                  <a16:creationId xmlns:a16="http://schemas.microsoft.com/office/drawing/2014/main" id="{8C747820-F1E3-C463-9DD0-48E37C7F119D}"/>
                </a:ext>
              </a:extLst>
            </p:cNvPr>
            <p:cNvSpPr/>
            <p:nvPr/>
          </p:nvSpPr>
          <p:spPr>
            <a:xfrm>
              <a:off x="4293704" y="791261"/>
              <a:ext cx="7060759" cy="5044858"/>
            </a:xfrm>
            <a:prstGeom prst="roundRect">
              <a:avLst/>
            </a:prstGeom>
            <a:solidFill>
              <a:srgbClr val="DCDDDE"/>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31" name="Grupo 30">
              <a:extLst>
                <a:ext uri="{FF2B5EF4-FFF2-40B4-BE49-F238E27FC236}">
                  <a16:creationId xmlns:a16="http://schemas.microsoft.com/office/drawing/2014/main" id="{D5400E45-08D8-EA60-7C61-4A6147B3DF86}"/>
                </a:ext>
              </a:extLst>
            </p:cNvPr>
            <p:cNvGrpSpPr/>
            <p:nvPr/>
          </p:nvGrpSpPr>
          <p:grpSpPr>
            <a:xfrm>
              <a:off x="4608880" y="1288665"/>
              <a:ext cx="6419486" cy="4003456"/>
              <a:chOff x="4511630" y="1156610"/>
              <a:chExt cx="6419486" cy="4003456"/>
            </a:xfrm>
            <a:effectLst>
              <a:outerShdw blurRad="63500" sx="102000" sy="102000" algn="ctr" rotWithShape="0">
                <a:prstClr val="black">
                  <a:alpha val="40000"/>
                </a:prstClr>
              </a:outerShdw>
            </a:effectLst>
          </p:grpSpPr>
          <p:grpSp>
            <p:nvGrpSpPr>
              <p:cNvPr id="30" name="Grupo 29">
                <a:extLst>
                  <a:ext uri="{FF2B5EF4-FFF2-40B4-BE49-F238E27FC236}">
                    <a16:creationId xmlns:a16="http://schemas.microsoft.com/office/drawing/2014/main" id="{8D9A5B08-F79A-4217-DA14-4E36CF753FEE}"/>
                  </a:ext>
                </a:extLst>
              </p:cNvPr>
              <p:cNvGrpSpPr/>
              <p:nvPr/>
            </p:nvGrpSpPr>
            <p:grpSpPr>
              <a:xfrm>
                <a:off x="4545772" y="2031594"/>
                <a:ext cx="6385344" cy="3128472"/>
                <a:chOff x="3797209" y="1672313"/>
                <a:chExt cx="6385344" cy="3128472"/>
              </a:xfrm>
            </p:grpSpPr>
            <p:sp>
              <p:nvSpPr>
                <p:cNvPr id="32" name="Rectángulo 31">
                  <a:extLst>
                    <a:ext uri="{FF2B5EF4-FFF2-40B4-BE49-F238E27FC236}">
                      <a16:creationId xmlns:a16="http://schemas.microsoft.com/office/drawing/2014/main" id="{433DE9BF-7D25-D04D-19C8-90A780F979B8}"/>
                    </a:ext>
                  </a:extLst>
                </p:cNvPr>
                <p:cNvSpPr/>
                <p:nvPr/>
              </p:nvSpPr>
              <p:spPr>
                <a:xfrm>
                  <a:off x="3807411" y="1672313"/>
                  <a:ext cx="3002196" cy="735427"/>
                </a:xfrm>
                <a:prstGeom prst="rect">
                  <a:avLst/>
                </a:prstGeom>
                <a:solidFill>
                  <a:srgbClr val="006338"/>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b="1" dirty="0">
                      <a:solidFill>
                        <a:schemeClr val="bg1"/>
                      </a:solidFill>
                      <a:latin typeface="Arial" panose="020B0604020202020204" pitchFamily="34" charset="0"/>
                      <a:cs typeface="Arial" panose="020B0604020202020204" pitchFamily="34" charset="0"/>
                    </a:rPr>
                    <a:t>Presencia Activa en:</a:t>
                  </a:r>
                </a:p>
                <a:p>
                  <a:pPr marL="171450" indent="-171450">
                    <a:buFont typeface="Wingdings" panose="05000000000000000000" pitchFamily="2" charset="2"/>
                    <a:buChar char="q"/>
                  </a:pPr>
                  <a:r>
                    <a:rPr lang="es-MX" sz="1200" dirty="0">
                      <a:solidFill>
                        <a:schemeClr val="bg1"/>
                      </a:solidFill>
                      <a:latin typeface="Arial" panose="020B0604020202020204" pitchFamily="34" charset="0"/>
                      <a:cs typeface="Arial" panose="020B0604020202020204" pitchFamily="34" charset="0"/>
                    </a:rPr>
                    <a:t>Facebook</a:t>
                  </a:r>
                </a:p>
                <a:p>
                  <a:pPr marL="171450" indent="-171450">
                    <a:buFont typeface="Wingdings" panose="05000000000000000000" pitchFamily="2" charset="2"/>
                    <a:buChar char="q"/>
                  </a:pPr>
                  <a:r>
                    <a:rPr lang="es-MX" sz="1200" dirty="0">
                      <a:solidFill>
                        <a:schemeClr val="bg1"/>
                      </a:solidFill>
                      <a:latin typeface="Arial" panose="020B0604020202020204" pitchFamily="34" charset="0"/>
                      <a:cs typeface="Arial" panose="020B0604020202020204" pitchFamily="34" charset="0"/>
                    </a:rPr>
                    <a:t>Instagram</a:t>
                  </a:r>
                </a:p>
              </p:txBody>
            </p:sp>
            <p:sp>
              <p:nvSpPr>
                <p:cNvPr id="33" name="Rectángulo 32">
                  <a:extLst>
                    <a:ext uri="{FF2B5EF4-FFF2-40B4-BE49-F238E27FC236}">
                      <a16:creationId xmlns:a16="http://schemas.microsoft.com/office/drawing/2014/main" id="{4AD27FFB-B818-77B9-29B1-FE692CAB98AA}"/>
                    </a:ext>
                  </a:extLst>
                </p:cNvPr>
                <p:cNvSpPr/>
                <p:nvPr/>
              </p:nvSpPr>
              <p:spPr>
                <a:xfrm>
                  <a:off x="7159954" y="1673332"/>
                  <a:ext cx="3002196" cy="735427"/>
                </a:xfrm>
                <a:prstGeom prst="rect">
                  <a:avLst/>
                </a:prstGeom>
                <a:solidFill>
                  <a:srgbClr val="002060"/>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b="1" dirty="0">
                      <a:solidFill>
                        <a:schemeClr val="bg1"/>
                      </a:solidFill>
                      <a:latin typeface="Arial" panose="020B0604020202020204" pitchFamily="34" charset="0"/>
                      <a:cs typeface="Arial" panose="020B0604020202020204" pitchFamily="34" charset="0"/>
                    </a:rPr>
                    <a:t>Gestionada realizada por: </a:t>
                  </a:r>
                </a:p>
                <a:p>
                  <a:pPr marL="171450" indent="-171450">
                    <a:buFont typeface="Wingdings" panose="05000000000000000000" pitchFamily="2" charset="2"/>
                    <a:buChar char="q"/>
                  </a:pPr>
                  <a:r>
                    <a:rPr lang="es-MX" sz="1200" dirty="0">
                      <a:solidFill>
                        <a:schemeClr val="bg1"/>
                      </a:solidFill>
                      <a:latin typeface="Arial" panose="020B0604020202020204" pitchFamily="34" charset="0"/>
                      <a:cs typeface="Arial" panose="020B0604020202020204" pitchFamily="34" charset="0"/>
                    </a:rPr>
                    <a:t>Área de Ventas</a:t>
                  </a:r>
                </a:p>
              </p:txBody>
            </p:sp>
            <p:sp>
              <p:nvSpPr>
                <p:cNvPr id="34" name="Rectángulo 33">
                  <a:extLst>
                    <a:ext uri="{FF2B5EF4-FFF2-40B4-BE49-F238E27FC236}">
                      <a16:creationId xmlns:a16="http://schemas.microsoft.com/office/drawing/2014/main" id="{D3564622-00E6-8F42-69EE-515CA7C577B6}"/>
                    </a:ext>
                  </a:extLst>
                </p:cNvPr>
                <p:cNvSpPr/>
                <p:nvPr/>
              </p:nvSpPr>
              <p:spPr>
                <a:xfrm>
                  <a:off x="3797209" y="2718286"/>
                  <a:ext cx="3022600" cy="819922"/>
                </a:xfrm>
                <a:prstGeom prst="rect">
                  <a:avLst/>
                </a:prstGeom>
                <a:solidFill>
                  <a:srgbClr val="00B0F0"/>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b="1" dirty="0">
                      <a:solidFill>
                        <a:schemeClr val="tx1"/>
                      </a:solidFill>
                      <a:latin typeface="Arial" panose="020B0604020202020204" pitchFamily="34" charset="0"/>
                      <a:cs typeface="Arial" panose="020B0604020202020204" pitchFamily="34" charset="0"/>
                    </a:rPr>
                    <a:t>Ventajas para el hotel:</a:t>
                  </a:r>
                </a:p>
                <a:p>
                  <a:pPr marL="171450" indent="-171450">
                    <a:buFont typeface="Wingdings" panose="05000000000000000000" pitchFamily="2" charset="2"/>
                    <a:buChar char="q"/>
                  </a:pPr>
                  <a:r>
                    <a:rPr lang="es-MX" sz="1200" dirty="0">
                      <a:solidFill>
                        <a:schemeClr val="tx1"/>
                      </a:solidFill>
                      <a:latin typeface="Arial" panose="020B0604020202020204" pitchFamily="34" charset="0"/>
                      <a:cs typeface="Arial" panose="020B0604020202020204" pitchFamily="34" charset="0"/>
                    </a:rPr>
                    <a:t>Conocer el público objetivo</a:t>
                  </a:r>
                </a:p>
                <a:p>
                  <a:pPr marL="171450" indent="-171450">
                    <a:buFont typeface="Wingdings" panose="05000000000000000000" pitchFamily="2" charset="2"/>
                    <a:buChar char="q"/>
                  </a:pPr>
                  <a:r>
                    <a:rPr lang="es-MX" sz="1200" dirty="0">
                      <a:solidFill>
                        <a:schemeClr val="tx1"/>
                      </a:solidFill>
                      <a:latin typeface="Arial" panose="020B0604020202020204" pitchFamily="34" charset="0"/>
                      <a:cs typeface="Arial" panose="020B0604020202020204" pitchFamily="34" charset="0"/>
                    </a:rPr>
                    <a:t>Generar reservas de servicios A&amp;B</a:t>
                  </a:r>
                </a:p>
              </p:txBody>
            </p:sp>
            <p:sp>
              <p:nvSpPr>
                <p:cNvPr id="35" name="Rectángulo 34">
                  <a:extLst>
                    <a:ext uri="{FF2B5EF4-FFF2-40B4-BE49-F238E27FC236}">
                      <a16:creationId xmlns:a16="http://schemas.microsoft.com/office/drawing/2014/main" id="{FE6DBA8B-BBDF-0E88-8E94-D741C985781F}"/>
                    </a:ext>
                  </a:extLst>
                </p:cNvPr>
                <p:cNvSpPr/>
                <p:nvPr/>
              </p:nvSpPr>
              <p:spPr>
                <a:xfrm>
                  <a:off x="7159954" y="2710334"/>
                  <a:ext cx="3002196" cy="819922"/>
                </a:xfrm>
                <a:prstGeom prst="rect">
                  <a:avLst/>
                </a:prstGeom>
                <a:solidFill>
                  <a:srgbClr val="DA251D"/>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b="1" dirty="0">
                      <a:solidFill>
                        <a:schemeClr val="tx1"/>
                      </a:solidFill>
                      <a:latin typeface="Arial" panose="020B0604020202020204" pitchFamily="34" charset="0"/>
                      <a:cs typeface="Arial" panose="020B0604020202020204" pitchFamily="34" charset="0"/>
                    </a:rPr>
                    <a:t>Valor al Cliente</a:t>
                  </a:r>
                </a:p>
                <a:p>
                  <a:pPr marL="171450" indent="-171450">
                    <a:buFont typeface="Wingdings" panose="05000000000000000000" pitchFamily="2" charset="2"/>
                    <a:buChar char="q"/>
                  </a:pPr>
                  <a:r>
                    <a:rPr lang="es-MX" sz="1200" dirty="0">
                      <a:solidFill>
                        <a:schemeClr val="tx1"/>
                      </a:solidFill>
                      <a:latin typeface="Arial" panose="020B0604020202020204" pitchFamily="34" charset="0"/>
                      <a:cs typeface="Arial" panose="020B0604020202020204" pitchFamily="34" charset="0"/>
                    </a:rPr>
                    <a:t>Comunicación interactiva con el cliente</a:t>
                  </a:r>
                </a:p>
                <a:p>
                  <a:pPr marL="171450" indent="-171450">
                    <a:buFont typeface="Wingdings" panose="05000000000000000000" pitchFamily="2" charset="2"/>
                    <a:buChar char="q"/>
                  </a:pPr>
                  <a:r>
                    <a:rPr lang="es-MX" sz="1200" dirty="0">
                      <a:solidFill>
                        <a:schemeClr val="tx1"/>
                      </a:solidFill>
                      <a:latin typeface="Arial" panose="020B0604020202020204" pitchFamily="34" charset="0"/>
                      <a:cs typeface="Arial" panose="020B0604020202020204" pitchFamily="34" charset="0"/>
                    </a:rPr>
                    <a:t>Actualización inmediata de información</a:t>
                  </a:r>
                </a:p>
              </p:txBody>
            </p:sp>
            <p:sp>
              <p:nvSpPr>
                <p:cNvPr id="36" name="Rectángulo 35">
                  <a:extLst>
                    <a:ext uri="{FF2B5EF4-FFF2-40B4-BE49-F238E27FC236}">
                      <a16:creationId xmlns:a16="http://schemas.microsoft.com/office/drawing/2014/main" id="{6B0E1B07-8640-F282-2E7F-A04094ED1C5A}"/>
                    </a:ext>
                  </a:extLst>
                </p:cNvPr>
                <p:cNvSpPr/>
                <p:nvPr/>
              </p:nvSpPr>
              <p:spPr>
                <a:xfrm>
                  <a:off x="3797209" y="3854181"/>
                  <a:ext cx="3022600" cy="946603"/>
                </a:xfrm>
                <a:prstGeom prst="rect">
                  <a:avLst/>
                </a:prstGeom>
                <a:solidFill>
                  <a:schemeClr val="accent2"/>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b="1" dirty="0">
                      <a:solidFill>
                        <a:schemeClr val="tx1"/>
                      </a:solidFill>
                      <a:latin typeface="Arial" panose="020B0604020202020204" pitchFamily="34" charset="0"/>
                      <a:cs typeface="Arial" panose="020B0604020202020204" pitchFamily="34" charset="0"/>
                    </a:rPr>
                    <a:t>Objetivos Comerciales</a:t>
                  </a:r>
                </a:p>
                <a:p>
                  <a:pPr marL="171450" indent="-171450">
                    <a:buFont typeface="Wingdings" panose="05000000000000000000" pitchFamily="2" charset="2"/>
                    <a:buChar char="q"/>
                  </a:pPr>
                  <a:r>
                    <a:rPr lang="es-MX" sz="1200" dirty="0">
                      <a:solidFill>
                        <a:schemeClr val="tx1"/>
                      </a:solidFill>
                      <a:latin typeface="Arial" panose="020B0604020202020204" pitchFamily="34" charset="0"/>
                      <a:cs typeface="Arial" panose="020B0604020202020204" pitchFamily="34" charset="0"/>
                    </a:rPr>
                    <a:t>Aumentar las Ventas</a:t>
                  </a:r>
                </a:p>
                <a:p>
                  <a:pPr marL="171450" indent="-171450">
                    <a:buFont typeface="Wingdings" panose="05000000000000000000" pitchFamily="2" charset="2"/>
                    <a:buChar char="q"/>
                  </a:pPr>
                  <a:r>
                    <a:rPr lang="es-MX" sz="1200" dirty="0">
                      <a:solidFill>
                        <a:schemeClr val="tx1"/>
                      </a:solidFill>
                      <a:latin typeface="Arial" panose="020B0604020202020204" pitchFamily="34" charset="0"/>
                      <a:cs typeface="Arial" panose="020B0604020202020204" pitchFamily="34" charset="0"/>
                    </a:rPr>
                    <a:t>Mejorar el reconocimiento de Marca</a:t>
                  </a:r>
                </a:p>
              </p:txBody>
            </p:sp>
            <p:sp>
              <p:nvSpPr>
                <p:cNvPr id="37" name="Rectángulo 36">
                  <a:extLst>
                    <a:ext uri="{FF2B5EF4-FFF2-40B4-BE49-F238E27FC236}">
                      <a16:creationId xmlns:a16="http://schemas.microsoft.com/office/drawing/2014/main" id="{19633E69-D1ED-D1EA-332C-09C71AAE1EEA}"/>
                    </a:ext>
                  </a:extLst>
                </p:cNvPr>
                <p:cNvSpPr/>
                <p:nvPr/>
              </p:nvSpPr>
              <p:spPr>
                <a:xfrm>
                  <a:off x="7159954" y="3878307"/>
                  <a:ext cx="3022599" cy="922478"/>
                </a:xfrm>
                <a:prstGeom prst="rect">
                  <a:avLst/>
                </a:prstGeom>
                <a:solidFill>
                  <a:srgbClr val="92D050"/>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b="1" dirty="0">
                      <a:solidFill>
                        <a:schemeClr val="tx1"/>
                      </a:solidFill>
                      <a:latin typeface="Arial" panose="020B0604020202020204" pitchFamily="34" charset="0"/>
                      <a:cs typeface="Arial" panose="020B0604020202020204" pitchFamily="34" charset="0"/>
                    </a:rPr>
                    <a:t>Influencia en la Gestión Comercial</a:t>
                  </a:r>
                </a:p>
                <a:p>
                  <a:pPr marL="171450" indent="-171450">
                    <a:buFont typeface="Wingdings" panose="05000000000000000000" pitchFamily="2" charset="2"/>
                    <a:buChar char="q"/>
                  </a:pPr>
                  <a:r>
                    <a:rPr lang="es-MX" sz="1200" dirty="0">
                      <a:solidFill>
                        <a:schemeClr val="tx1"/>
                      </a:solidFill>
                      <a:latin typeface="Arial" panose="020B0604020202020204" pitchFamily="34" charset="0"/>
                      <a:cs typeface="Arial" panose="020B0604020202020204" pitchFamily="34" charset="0"/>
                    </a:rPr>
                    <a:t>Atención al cliente</a:t>
                  </a:r>
                </a:p>
                <a:p>
                  <a:pPr marL="171450" indent="-171450">
                    <a:buFont typeface="Wingdings" panose="05000000000000000000" pitchFamily="2" charset="2"/>
                    <a:buChar char="q"/>
                  </a:pPr>
                  <a:r>
                    <a:rPr lang="es-MX" sz="1200" dirty="0">
                      <a:solidFill>
                        <a:schemeClr val="tx1"/>
                      </a:solidFill>
                      <a:latin typeface="Arial" panose="020B0604020202020204" pitchFamily="34" charset="0"/>
                      <a:cs typeface="Arial" panose="020B0604020202020204" pitchFamily="34" charset="0"/>
                    </a:rPr>
                    <a:t>Promoción servicios de A&amp;B</a:t>
                  </a:r>
                </a:p>
                <a:p>
                  <a:pPr marL="171450" indent="-171450">
                    <a:buFont typeface="Wingdings" panose="05000000000000000000" pitchFamily="2" charset="2"/>
                    <a:buChar char="q"/>
                  </a:pPr>
                  <a:r>
                    <a:rPr lang="es-MX" sz="1200" dirty="0">
                      <a:solidFill>
                        <a:schemeClr val="tx1"/>
                      </a:solidFill>
                      <a:latin typeface="Arial" panose="020B0604020202020204" pitchFamily="34" charset="0"/>
                      <a:cs typeface="Arial" panose="020B0604020202020204" pitchFamily="34" charset="0"/>
                    </a:rPr>
                    <a:t>Vinculación al sitio web del hotel</a:t>
                  </a:r>
                </a:p>
              </p:txBody>
            </p:sp>
          </p:grpSp>
          <p:grpSp>
            <p:nvGrpSpPr>
              <p:cNvPr id="5" name="Google Shape;346;p14">
                <a:extLst>
                  <a:ext uri="{FF2B5EF4-FFF2-40B4-BE49-F238E27FC236}">
                    <a16:creationId xmlns:a16="http://schemas.microsoft.com/office/drawing/2014/main" id="{0324097B-40E7-F9E2-9E2C-0D94F1D00A28}"/>
                  </a:ext>
                </a:extLst>
              </p:cNvPr>
              <p:cNvGrpSpPr/>
              <p:nvPr/>
            </p:nvGrpSpPr>
            <p:grpSpPr>
              <a:xfrm>
                <a:off x="4511630" y="1156610"/>
                <a:ext cx="6419486" cy="735427"/>
                <a:chOff x="7728915" y="2370420"/>
                <a:chExt cx="1034472" cy="222546"/>
              </a:xfrm>
            </p:grpSpPr>
            <p:sp>
              <p:nvSpPr>
                <p:cNvPr id="7" name="Google Shape;347;p14">
                  <a:extLst>
                    <a:ext uri="{FF2B5EF4-FFF2-40B4-BE49-F238E27FC236}">
                      <a16:creationId xmlns:a16="http://schemas.microsoft.com/office/drawing/2014/main" id="{FAB07FD8-3808-9DA5-4D14-4CF3A77585AA}"/>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FFE6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48;p14">
                  <a:extLst>
                    <a:ext uri="{FF2B5EF4-FFF2-40B4-BE49-F238E27FC236}">
                      <a16:creationId xmlns:a16="http://schemas.microsoft.com/office/drawing/2014/main" id="{F2AE6842-A7CE-B879-94FB-A452567DC75D}"/>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FFE6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49;p14">
                  <a:extLst>
                    <a:ext uri="{FF2B5EF4-FFF2-40B4-BE49-F238E27FC236}">
                      <a16:creationId xmlns:a16="http://schemas.microsoft.com/office/drawing/2014/main" id="{91BCC0AD-130D-33BB-7169-5E44F56BD279}"/>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FFE6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s-MX" dirty="0"/>
                    <a:t>Entrevista de 6 preguntas enfocadas en la gestión comercial realizada a través de redes sociales</a:t>
                  </a:r>
                  <a:endParaRPr sz="1400" b="0" i="0" u="none" strike="noStrike" cap="none" dirty="0">
                    <a:solidFill>
                      <a:srgbClr val="000000"/>
                    </a:solidFill>
                    <a:latin typeface="Arial"/>
                    <a:ea typeface="Arial"/>
                    <a:cs typeface="Arial"/>
                    <a:sym typeface="Arial"/>
                  </a:endParaRPr>
                </a:p>
              </p:txBody>
            </p:sp>
            <p:sp>
              <p:nvSpPr>
                <p:cNvPr id="10" name="Google Shape;350;p14">
                  <a:extLst>
                    <a:ext uri="{FF2B5EF4-FFF2-40B4-BE49-F238E27FC236}">
                      <a16:creationId xmlns:a16="http://schemas.microsoft.com/office/drawing/2014/main" id="{C42A86AC-4CFC-0F62-59BA-FB59CFB891C0}"/>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B2F7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51;p14">
                  <a:extLst>
                    <a:ext uri="{FF2B5EF4-FFF2-40B4-BE49-F238E27FC236}">
                      <a16:creationId xmlns:a16="http://schemas.microsoft.com/office/drawing/2014/main" id="{D93A4079-9256-AAC8-0190-6B72CAE73134}"/>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B2F7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52;p14">
                  <a:extLst>
                    <a:ext uri="{FF2B5EF4-FFF2-40B4-BE49-F238E27FC236}">
                      <a16:creationId xmlns:a16="http://schemas.microsoft.com/office/drawing/2014/main" id="{D3031434-1165-A30E-2C76-1E06831A7CBA}"/>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53;p14">
                  <a:extLst>
                    <a:ext uri="{FF2B5EF4-FFF2-40B4-BE49-F238E27FC236}">
                      <a16:creationId xmlns:a16="http://schemas.microsoft.com/office/drawing/2014/main" id="{FFDB67C7-8A80-29A1-8C90-85BFD8F76C7E}"/>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64" name="Picture 4">
            <a:extLst>
              <a:ext uri="{FF2B5EF4-FFF2-40B4-BE49-F238E27FC236}">
                <a16:creationId xmlns:a16="http://schemas.microsoft.com/office/drawing/2014/main" id="{64685968-3CD2-4A79-3D15-E5B4CC959F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49" y="1652366"/>
            <a:ext cx="645117" cy="578829"/>
          </a:xfrm>
          <a:prstGeom prst="rect">
            <a:avLst/>
          </a:prstGeom>
          <a:solidFill>
            <a:srgbClr val="DCDDDE"/>
          </a:solidFill>
          <a:ln w="6350">
            <a:solidFill>
              <a:srgbClr val="231F20"/>
            </a:solidFill>
          </a:ln>
          <a:effectLst>
            <a:outerShdw blurRad="63500" sx="102000" sy="102000" algn="ctr" rotWithShape="0">
              <a:prstClr val="black">
                <a:alpha val="40000"/>
              </a:prstClr>
            </a:outerShdw>
          </a:effectLst>
        </p:spPr>
      </p:pic>
      <p:pic>
        <p:nvPicPr>
          <p:cNvPr id="65" name="Picture 6">
            <a:extLst>
              <a:ext uri="{FF2B5EF4-FFF2-40B4-BE49-F238E27FC236}">
                <a16:creationId xmlns:a16="http://schemas.microsoft.com/office/drawing/2014/main" id="{9D416B35-3445-3BD6-5FF9-5B2C2366C6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45" y="3631812"/>
            <a:ext cx="732415" cy="581172"/>
          </a:xfrm>
          <a:prstGeom prst="rect">
            <a:avLst/>
          </a:prstGeom>
          <a:solidFill>
            <a:srgbClr val="DCDDDE"/>
          </a:solidFill>
          <a:ln w="6350">
            <a:solidFill>
              <a:srgbClr val="231F20"/>
            </a:solidFill>
          </a:ln>
          <a:effectLst>
            <a:outerShdw blurRad="63500" sx="102000" sy="102000" algn="ctr" rotWithShape="0">
              <a:prstClr val="black">
                <a:alpha val="40000"/>
              </a:prstClr>
            </a:outerShdw>
          </a:effectLst>
        </p:spPr>
      </p:pic>
      <p:pic>
        <p:nvPicPr>
          <p:cNvPr id="66" name="Picture 8">
            <a:extLst>
              <a:ext uri="{FF2B5EF4-FFF2-40B4-BE49-F238E27FC236}">
                <a16:creationId xmlns:a16="http://schemas.microsoft.com/office/drawing/2014/main" id="{059734A7-FE82-6B2B-F72F-C97FB10C9E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69" y="5124830"/>
            <a:ext cx="686491" cy="582454"/>
          </a:xfrm>
          <a:prstGeom prst="rect">
            <a:avLst/>
          </a:prstGeom>
          <a:solidFill>
            <a:srgbClr val="DCDDDE"/>
          </a:solidFill>
          <a:ln w="6350">
            <a:solidFill>
              <a:srgbClr val="231F20"/>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6364874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65FB2C-03DF-DDF1-8955-0B14FDE32735}"/>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E823A7EE-6AD0-0EFB-3C70-722026639C5E}"/>
              </a:ext>
            </a:extLst>
          </p:cNvPr>
          <p:cNvSpPr/>
          <p:nvPr/>
        </p:nvSpPr>
        <p:spPr>
          <a:xfrm>
            <a:off x="1" y="1980691"/>
            <a:ext cx="12192000" cy="2886892"/>
          </a:xfrm>
          <a:prstGeom prst="rect">
            <a:avLst/>
          </a:prstGeom>
          <a:solidFill>
            <a:schemeClr val="tx1">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a:extLst>
              <a:ext uri="{FF2B5EF4-FFF2-40B4-BE49-F238E27FC236}">
                <a16:creationId xmlns:a16="http://schemas.microsoft.com/office/drawing/2014/main" id="{29E783A6-900F-2636-AA59-9E756A7C719B}"/>
              </a:ext>
            </a:extLst>
          </p:cNvPr>
          <p:cNvSpPr>
            <a:spLocks noGrp="1"/>
          </p:cNvSpPr>
          <p:nvPr>
            <p:ph type="ctrTitle"/>
          </p:nvPr>
        </p:nvSpPr>
        <p:spPr>
          <a:xfrm>
            <a:off x="2553331" y="2270425"/>
            <a:ext cx="7318159" cy="1153712"/>
          </a:xfrm>
        </p:spPr>
        <p:txBody>
          <a:bodyPr>
            <a:noAutofit/>
          </a:bodyPr>
          <a:lstStyle/>
          <a:p>
            <a:pPr algn="ctr"/>
            <a:r>
              <a:rPr lang="es-MX" sz="7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CAPÍTULO V</a:t>
            </a:r>
          </a:p>
        </p:txBody>
      </p:sp>
      <p:sp>
        <p:nvSpPr>
          <p:cNvPr id="3" name="Marcador de contenido 2">
            <a:extLst>
              <a:ext uri="{FF2B5EF4-FFF2-40B4-BE49-F238E27FC236}">
                <a16:creationId xmlns:a16="http://schemas.microsoft.com/office/drawing/2014/main" id="{D1858D35-A07B-647B-7F61-80E876FD1402}"/>
              </a:ext>
            </a:extLst>
          </p:cNvPr>
          <p:cNvSpPr>
            <a:spLocks noGrp="1"/>
          </p:cNvSpPr>
          <p:nvPr>
            <p:ph type="subTitle" idx="1"/>
          </p:nvPr>
        </p:nvSpPr>
        <p:spPr>
          <a:xfrm>
            <a:off x="2505307" y="3623572"/>
            <a:ext cx="7181385" cy="522287"/>
          </a:xfrm>
        </p:spPr>
        <p:txBody>
          <a:bodyPr>
            <a:noAutofit/>
          </a:bodyPr>
          <a:lstStyle/>
          <a:p>
            <a:pPr marL="0" indent="0" algn="ctr">
              <a:buNone/>
            </a:pPr>
            <a:r>
              <a:rPr lang="es-MX" sz="3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PROPUESTA </a:t>
            </a:r>
          </a:p>
        </p:txBody>
      </p:sp>
    </p:spTree>
    <p:extLst>
      <p:ext uri="{BB962C8B-B14F-4D97-AF65-F5344CB8AC3E}">
        <p14:creationId xmlns:p14="http://schemas.microsoft.com/office/powerpoint/2010/main" val="100249512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8455894-5DD3-43F2-FA19-EDBFD94CAC0C}"/>
              </a:ext>
            </a:extLst>
          </p:cNvPr>
          <p:cNvPicPr>
            <a:picLocks noChangeAspect="1"/>
          </p:cNvPicPr>
          <p:nvPr/>
        </p:nvPicPr>
        <p:blipFill>
          <a:blip r:embed="rId3"/>
          <a:stretch>
            <a:fillRect/>
          </a:stretch>
        </p:blipFill>
        <p:spPr>
          <a:xfrm>
            <a:off x="1729656" y="618541"/>
            <a:ext cx="8825024" cy="5650569"/>
          </a:xfrm>
          <a:prstGeom prst="rect">
            <a:avLst/>
          </a:prstGeom>
        </p:spPr>
      </p:pic>
      <p:grpSp>
        <p:nvGrpSpPr>
          <p:cNvPr id="42" name="Grupo 41">
            <a:extLst>
              <a:ext uri="{FF2B5EF4-FFF2-40B4-BE49-F238E27FC236}">
                <a16:creationId xmlns:a16="http://schemas.microsoft.com/office/drawing/2014/main" id="{03F1FE2C-F236-B4A8-92C9-738EBCFB3264}"/>
              </a:ext>
            </a:extLst>
          </p:cNvPr>
          <p:cNvGrpSpPr/>
          <p:nvPr/>
        </p:nvGrpSpPr>
        <p:grpSpPr>
          <a:xfrm>
            <a:off x="3596" y="-65583"/>
            <a:ext cx="12277144" cy="6929805"/>
            <a:chOff x="3596" y="-65583"/>
            <a:chExt cx="12277144" cy="6929805"/>
          </a:xfrm>
        </p:grpSpPr>
        <p:grpSp>
          <p:nvGrpSpPr>
            <p:cNvPr id="5" name="Grupo 4">
              <a:extLst>
                <a:ext uri="{FF2B5EF4-FFF2-40B4-BE49-F238E27FC236}">
                  <a16:creationId xmlns:a16="http://schemas.microsoft.com/office/drawing/2014/main" id="{F9631270-02C1-452A-02B3-16C6CE44B5F8}"/>
                </a:ext>
              </a:extLst>
            </p:cNvPr>
            <p:cNvGrpSpPr/>
            <p:nvPr/>
          </p:nvGrpSpPr>
          <p:grpSpPr>
            <a:xfrm>
              <a:off x="3596" y="-65583"/>
              <a:ext cx="12277144" cy="6929805"/>
              <a:chOff x="-13708" y="-65583"/>
              <a:chExt cx="12277144" cy="6929805"/>
            </a:xfrm>
          </p:grpSpPr>
          <p:sp>
            <p:nvSpPr>
              <p:cNvPr id="6" name="Rectángulo 5">
                <a:extLst>
                  <a:ext uri="{FF2B5EF4-FFF2-40B4-BE49-F238E27FC236}">
                    <a16:creationId xmlns:a16="http://schemas.microsoft.com/office/drawing/2014/main" id="{20198B08-9015-2850-8750-5FB73786D924}"/>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a:extLst>
                  <a:ext uri="{FF2B5EF4-FFF2-40B4-BE49-F238E27FC236}">
                    <a16:creationId xmlns:a16="http://schemas.microsoft.com/office/drawing/2014/main" id="{21FBC43A-7B7D-4808-48E9-49EFEEBAE5DD}"/>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9" name="Conector recto 8">
                <a:extLst>
                  <a:ext uri="{FF2B5EF4-FFF2-40B4-BE49-F238E27FC236}">
                    <a16:creationId xmlns:a16="http://schemas.microsoft.com/office/drawing/2014/main" id="{479E8C9C-E5C5-9CEC-24E2-8B1DE790C7CF}"/>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4" name="Conector recto 13">
                <a:extLst>
                  <a:ext uri="{FF2B5EF4-FFF2-40B4-BE49-F238E27FC236}">
                    <a16:creationId xmlns:a16="http://schemas.microsoft.com/office/drawing/2014/main" id="{DC666486-5FED-14C2-9D67-F1DF7EF66DE8}"/>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5" name="9 Imagen">
                <a:extLst>
                  <a:ext uri="{FF2B5EF4-FFF2-40B4-BE49-F238E27FC236}">
                    <a16:creationId xmlns:a16="http://schemas.microsoft.com/office/drawing/2014/main" id="{B02296BC-F5E0-8BCC-5836-A16A5D8A9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o 16">
              <a:extLst>
                <a:ext uri="{FF2B5EF4-FFF2-40B4-BE49-F238E27FC236}">
                  <a16:creationId xmlns:a16="http://schemas.microsoft.com/office/drawing/2014/main" id="{C9A2DC6B-6AE3-6BEB-CAFA-174C2DA07B9F}"/>
                </a:ext>
              </a:extLst>
            </p:cNvPr>
            <p:cNvGrpSpPr/>
            <p:nvPr/>
          </p:nvGrpSpPr>
          <p:grpSpPr>
            <a:xfrm>
              <a:off x="42805" y="35941"/>
              <a:ext cx="11824420" cy="461665"/>
              <a:chOff x="349894" y="268764"/>
              <a:chExt cx="11824420" cy="461665"/>
            </a:xfrm>
          </p:grpSpPr>
          <p:grpSp>
            <p:nvGrpSpPr>
              <p:cNvPr id="23" name="Grupo 22">
                <a:extLst>
                  <a:ext uri="{FF2B5EF4-FFF2-40B4-BE49-F238E27FC236}">
                    <a16:creationId xmlns:a16="http://schemas.microsoft.com/office/drawing/2014/main" id="{22B83E27-928C-1445-DAEE-2E11DF7A1F4C}"/>
                  </a:ext>
                </a:extLst>
              </p:cNvPr>
              <p:cNvGrpSpPr/>
              <p:nvPr/>
            </p:nvGrpSpPr>
            <p:grpSpPr>
              <a:xfrm>
                <a:off x="349894" y="288174"/>
                <a:ext cx="11824420" cy="428167"/>
                <a:chOff x="349894" y="288174"/>
                <a:chExt cx="11824420" cy="428167"/>
              </a:xfrm>
            </p:grpSpPr>
            <p:sp>
              <p:nvSpPr>
                <p:cNvPr id="25" name="Título 1">
                  <a:extLst>
                    <a:ext uri="{FF2B5EF4-FFF2-40B4-BE49-F238E27FC236}">
                      <a16:creationId xmlns:a16="http://schemas.microsoft.com/office/drawing/2014/main" id="{97A8BFDD-59D6-0CC4-9C6E-5D28A0BBD5FF}"/>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V:</a:t>
                  </a:r>
                </a:p>
              </p:txBody>
            </p:sp>
            <p:cxnSp>
              <p:nvCxnSpPr>
                <p:cNvPr id="28" name="Conector recto 27">
                  <a:extLst>
                    <a:ext uri="{FF2B5EF4-FFF2-40B4-BE49-F238E27FC236}">
                      <a16:creationId xmlns:a16="http://schemas.microsoft.com/office/drawing/2014/main" id="{876B55EE-A75A-0A25-512E-CA367946BB4A}"/>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9" name="TextBox 4">
                  <a:extLst>
                    <a:ext uri="{FF2B5EF4-FFF2-40B4-BE49-F238E27FC236}">
                      <a16:creationId xmlns:a16="http://schemas.microsoft.com/office/drawing/2014/main" id="{B9EEEE9A-9FF2-4582-36A3-D1B236ADCC65}"/>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itchFamily="34"/>
                      <a:cs typeface="Arial" pitchFamily="34"/>
                    </a:rPr>
                    <a:t>22</a:t>
                  </a:r>
                  <a:endParaRPr lang="en-US" sz="2000" b="1" i="0" u="none" strike="noStrike" kern="1200" cap="none" spc="0" baseline="0" dirty="0">
                    <a:solidFill>
                      <a:schemeClr val="bg1"/>
                    </a:solidFill>
                    <a:uFillTx/>
                    <a:latin typeface="Arial" pitchFamily="34"/>
                    <a:cs typeface="Arial" pitchFamily="34"/>
                  </a:endParaRPr>
                </a:p>
              </p:txBody>
            </p:sp>
          </p:grpSp>
          <p:sp>
            <p:nvSpPr>
              <p:cNvPr id="24" name="TextBox 1">
                <a:extLst>
                  <a:ext uri="{FF2B5EF4-FFF2-40B4-BE49-F238E27FC236}">
                    <a16:creationId xmlns:a16="http://schemas.microsoft.com/office/drawing/2014/main" id="{6074EC16-480B-D13B-F581-4F151395922B}"/>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rPr>
                  <a:t> Pro</a:t>
                </a:r>
                <a:r>
                  <a:rPr lang="es-MX" sz="2400" b="1" dirty="0">
                    <a:solidFill>
                      <a:srgbClr val="231F20"/>
                    </a:solidFill>
                    <a:latin typeface="Arial" panose="020B0604020202020204" pitchFamily="34" charset="0"/>
                    <a:ea typeface="굴림" pitchFamily="34"/>
                    <a:cs typeface="Arial" panose="020B0604020202020204" pitchFamily="34" charset="0"/>
                  </a:rPr>
                  <a:t>puesta</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grpSp>
      <p:sp>
        <p:nvSpPr>
          <p:cNvPr id="11" name="CuadroTexto 10">
            <a:extLst>
              <a:ext uri="{FF2B5EF4-FFF2-40B4-BE49-F238E27FC236}">
                <a16:creationId xmlns:a16="http://schemas.microsoft.com/office/drawing/2014/main" id="{FF176A29-26FC-16EF-DA74-69EE37BBFD35}"/>
              </a:ext>
            </a:extLst>
          </p:cNvPr>
          <p:cNvSpPr txBox="1"/>
          <p:nvPr/>
        </p:nvSpPr>
        <p:spPr>
          <a:xfrm>
            <a:off x="1940896" y="1331748"/>
            <a:ext cx="2445489" cy="369332"/>
          </a:xfrm>
          <a:prstGeom prst="rect">
            <a:avLst/>
          </a:prstGeom>
          <a:noFill/>
        </p:spPr>
        <p:txBody>
          <a:bodyPr wrap="square" rtlCol="0">
            <a:spAutoFit/>
          </a:bodyPr>
          <a:lstStyle/>
          <a:p>
            <a:pPr algn="ctr"/>
            <a:r>
              <a:rPr lang="es-MX" b="1" dirty="0">
                <a:latin typeface="Arial" panose="020B0604020202020204" pitchFamily="34" charset="0"/>
                <a:cs typeface="Arial" panose="020B0604020202020204" pitchFamily="34" charset="0"/>
              </a:rPr>
              <a:t>ANÁLISIS FODA</a:t>
            </a:r>
          </a:p>
        </p:txBody>
      </p:sp>
    </p:spTree>
    <p:extLst>
      <p:ext uri="{BB962C8B-B14F-4D97-AF65-F5344CB8AC3E}">
        <p14:creationId xmlns:p14="http://schemas.microsoft.com/office/powerpoint/2010/main" val="1785552986"/>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E44DADF-3B5C-E25D-7661-AA3F2FFD06EA}"/>
              </a:ext>
            </a:extLst>
          </p:cNvPr>
          <p:cNvSpPr/>
          <p:nvPr/>
        </p:nvSpPr>
        <p:spPr>
          <a:xfrm>
            <a:off x="3055988" y="612684"/>
            <a:ext cx="6074240" cy="277804"/>
          </a:xfrm>
          <a:prstGeom prst="rect">
            <a:avLst/>
          </a:prstGeom>
          <a:solidFill>
            <a:srgbClr val="FFF200"/>
          </a:solidFill>
          <a:ln>
            <a:solidFill>
              <a:srgbClr val="0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Arial" panose="020B0604020202020204" pitchFamily="34" charset="0"/>
                <a:cs typeface="Arial" panose="020B0604020202020204" pitchFamily="34" charset="0"/>
              </a:rPr>
              <a:t>Estrategia FO: </a:t>
            </a:r>
            <a:r>
              <a:rPr lang="es-MX" dirty="0">
                <a:solidFill>
                  <a:schemeClr val="tx1"/>
                </a:solidFill>
                <a:latin typeface="Arial" panose="020B0604020202020204" pitchFamily="34" charset="0"/>
                <a:cs typeface="Arial" panose="020B0604020202020204" pitchFamily="34" charset="0"/>
              </a:rPr>
              <a:t>Planificación de Contenidos Orgánicos</a:t>
            </a:r>
          </a:p>
        </p:txBody>
      </p:sp>
      <p:sp>
        <p:nvSpPr>
          <p:cNvPr id="3" name="Rectángulo 2">
            <a:extLst>
              <a:ext uri="{FF2B5EF4-FFF2-40B4-BE49-F238E27FC236}">
                <a16:creationId xmlns:a16="http://schemas.microsoft.com/office/drawing/2014/main" id="{4367E250-F0FF-6E05-58C8-B8EE5307EAB2}"/>
              </a:ext>
            </a:extLst>
          </p:cNvPr>
          <p:cNvSpPr/>
          <p:nvPr/>
        </p:nvSpPr>
        <p:spPr>
          <a:xfrm>
            <a:off x="1085875" y="1067400"/>
            <a:ext cx="9817143" cy="21682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s-MX" sz="1400" b="1" dirty="0">
                <a:solidFill>
                  <a:schemeClr val="tx1"/>
                </a:solidFill>
                <a:latin typeface="Arial" panose="020B0604020202020204" pitchFamily="34" charset="0"/>
                <a:cs typeface="Arial" panose="020B0604020202020204" pitchFamily="34" charset="0"/>
              </a:rPr>
              <a:t>Objetivo</a:t>
            </a:r>
            <a:r>
              <a:rPr lang="es-MX" sz="1400" dirty="0">
                <a:solidFill>
                  <a:schemeClr val="tx1"/>
                </a:solidFill>
                <a:latin typeface="Arial" panose="020B0604020202020204" pitchFamily="34" charset="0"/>
                <a:cs typeface="Arial" panose="020B0604020202020204" pitchFamily="34" charset="0"/>
              </a:rPr>
              <a:t>. Aumentar el reconocimiento de marca con el fin de atraer nuevos clientes potenciales a un hotel </a:t>
            </a:r>
          </a:p>
        </p:txBody>
      </p:sp>
      <p:grpSp>
        <p:nvGrpSpPr>
          <p:cNvPr id="7" name="Grupo 6">
            <a:extLst>
              <a:ext uri="{FF2B5EF4-FFF2-40B4-BE49-F238E27FC236}">
                <a16:creationId xmlns:a16="http://schemas.microsoft.com/office/drawing/2014/main" id="{F332034E-7DFE-680D-54DF-50AA79335FF2}"/>
              </a:ext>
            </a:extLst>
          </p:cNvPr>
          <p:cNvGrpSpPr/>
          <p:nvPr/>
        </p:nvGrpSpPr>
        <p:grpSpPr>
          <a:xfrm>
            <a:off x="157329" y="1449750"/>
            <a:ext cx="3518115" cy="4682215"/>
            <a:chOff x="157329" y="1449750"/>
            <a:chExt cx="3518115" cy="4682215"/>
          </a:xfrm>
        </p:grpSpPr>
        <p:pic>
          <p:nvPicPr>
            <p:cNvPr id="6" name="Imagen 5">
              <a:extLst>
                <a:ext uri="{FF2B5EF4-FFF2-40B4-BE49-F238E27FC236}">
                  <a16:creationId xmlns:a16="http://schemas.microsoft.com/office/drawing/2014/main" id="{7159C23E-C221-9814-E3EB-051C48DD3789}"/>
                </a:ext>
              </a:extLst>
            </p:cNvPr>
            <p:cNvPicPr>
              <a:picLocks noChangeAspect="1"/>
            </p:cNvPicPr>
            <p:nvPr/>
          </p:nvPicPr>
          <p:blipFill rotWithShape="1">
            <a:blip r:embed="rId3"/>
            <a:srcRect l="1299" t="1493" r="1449" b="896"/>
            <a:stretch/>
          </p:blipFill>
          <p:spPr>
            <a:xfrm>
              <a:off x="157329" y="1626796"/>
              <a:ext cx="3518115" cy="4505169"/>
            </a:xfrm>
            <a:prstGeom prst="rect">
              <a:avLst/>
            </a:prstGeom>
            <a:ln>
              <a:solidFill>
                <a:srgbClr val="002060"/>
              </a:solidFill>
            </a:ln>
            <a:effectLst>
              <a:outerShdw blurRad="63500" sx="102000" sy="102000" algn="ctr" rotWithShape="0">
                <a:prstClr val="black">
                  <a:alpha val="40000"/>
                </a:prstClr>
              </a:outerShdw>
            </a:effectLst>
          </p:spPr>
        </p:pic>
        <p:sp>
          <p:nvSpPr>
            <p:cNvPr id="13" name="Rectángulo 12">
              <a:extLst>
                <a:ext uri="{FF2B5EF4-FFF2-40B4-BE49-F238E27FC236}">
                  <a16:creationId xmlns:a16="http://schemas.microsoft.com/office/drawing/2014/main" id="{DDC57456-1F05-9006-4DFE-01400CFFCAAA}"/>
                </a:ext>
              </a:extLst>
            </p:cNvPr>
            <p:cNvSpPr/>
            <p:nvPr/>
          </p:nvSpPr>
          <p:spPr>
            <a:xfrm>
              <a:off x="157329" y="1449750"/>
              <a:ext cx="3518115" cy="177046"/>
            </a:xfrm>
            <a:prstGeom prst="rect">
              <a:avLst/>
            </a:prstGeom>
            <a:solidFill>
              <a:srgbClr val="FFF200"/>
            </a:solidFill>
            <a:ln>
              <a:solidFill>
                <a:srgbClr val="002060"/>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1. Temáticas de Contenido</a:t>
              </a:r>
              <a:endParaRPr lang="es-MX" sz="1200" dirty="0">
                <a:solidFill>
                  <a:schemeClr val="tx1"/>
                </a:solidFill>
                <a:latin typeface="Arial" panose="020B0604020202020204" pitchFamily="34" charset="0"/>
                <a:cs typeface="Arial" panose="020B0604020202020204" pitchFamily="34" charset="0"/>
              </a:endParaRPr>
            </a:p>
          </p:txBody>
        </p:sp>
      </p:grpSp>
      <p:grpSp>
        <p:nvGrpSpPr>
          <p:cNvPr id="32" name="Grupo 31">
            <a:extLst>
              <a:ext uri="{FF2B5EF4-FFF2-40B4-BE49-F238E27FC236}">
                <a16:creationId xmlns:a16="http://schemas.microsoft.com/office/drawing/2014/main" id="{1534C0A1-E0FE-3748-C734-5FD6D8F6ED31}"/>
              </a:ext>
            </a:extLst>
          </p:cNvPr>
          <p:cNvGrpSpPr/>
          <p:nvPr/>
        </p:nvGrpSpPr>
        <p:grpSpPr>
          <a:xfrm>
            <a:off x="3596" y="-65583"/>
            <a:ext cx="12277144" cy="6929805"/>
            <a:chOff x="3596" y="-65583"/>
            <a:chExt cx="12277144" cy="6929805"/>
          </a:xfrm>
        </p:grpSpPr>
        <p:grpSp>
          <p:nvGrpSpPr>
            <p:cNvPr id="33" name="Grupo 32">
              <a:extLst>
                <a:ext uri="{FF2B5EF4-FFF2-40B4-BE49-F238E27FC236}">
                  <a16:creationId xmlns:a16="http://schemas.microsoft.com/office/drawing/2014/main" id="{134A2539-53D8-DFBE-ACC1-4F062ADD7104}"/>
                </a:ext>
              </a:extLst>
            </p:cNvPr>
            <p:cNvGrpSpPr/>
            <p:nvPr/>
          </p:nvGrpSpPr>
          <p:grpSpPr>
            <a:xfrm>
              <a:off x="3596" y="-65583"/>
              <a:ext cx="12277144" cy="6929805"/>
              <a:chOff x="-13708" y="-65583"/>
              <a:chExt cx="12277144" cy="6929805"/>
            </a:xfrm>
          </p:grpSpPr>
          <p:sp>
            <p:nvSpPr>
              <p:cNvPr id="40" name="Rectángulo 39">
                <a:extLst>
                  <a:ext uri="{FF2B5EF4-FFF2-40B4-BE49-F238E27FC236}">
                    <a16:creationId xmlns:a16="http://schemas.microsoft.com/office/drawing/2014/main" id="{59B7F4F0-865A-5C66-DA1A-5166F0792EFA}"/>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1" name="Rectángulo 40">
                <a:extLst>
                  <a:ext uri="{FF2B5EF4-FFF2-40B4-BE49-F238E27FC236}">
                    <a16:creationId xmlns:a16="http://schemas.microsoft.com/office/drawing/2014/main" id="{2B6D84D7-44D6-71C6-B221-D3C41305CEC2}"/>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42" name="Conector recto 41">
                <a:extLst>
                  <a:ext uri="{FF2B5EF4-FFF2-40B4-BE49-F238E27FC236}">
                    <a16:creationId xmlns:a16="http://schemas.microsoft.com/office/drawing/2014/main" id="{A348A88E-8478-4C64-3BC0-66843E835298}"/>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43" name="Conector recto 42">
                <a:extLst>
                  <a:ext uri="{FF2B5EF4-FFF2-40B4-BE49-F238E27FC236}">
                    <a16:creationId xmlns:a16="http://schemas.microsoft.com/office/drawing/2014/main" id="{8EAA55DB-1AFF-EB6F-ECFD-70056EF36C31}"/>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44" name="9 Imagen">
                <a:extLst>
                  <a:ext uri="{FF2B5EF4-FFF2-40B4-BE49-F238E27FC236}">
                    <a16:creationId xmlns:a16="http://schemas.microsoft.com/office/drawing/2014/main" id="{4A568E8B-374C-4146-4739-AFFF9A8BE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upo 33">
              <a:extLst>
                <a:ext uri="{FF2B5EF4-FFF2-40B4-BE49-F238E27FC236}">
                  <a16:creationId xmlns:a16="http://schemas.microsoft.com/office/drawing/2014/main" id="{56A049A5-014E-C02D-254D-A3E6B7F208A1}"/>
                </a:ext>
              </a:extLst>
            </p:cNvPr>
            <p:cNvGrpSpPr/>
            <p:nvPr/>
          </p:nvGrpSpPr>
          <p:grpSpPr>
            <a:xfrm>
              <a:off x="42805" y="35941"/>
              <a:ext cx="11824420" cy="461665"/>
              <a:chOff x="349894" y="268764"/>
              <a:chExt cx="11824420" cy="461665"/>
            </a:xfrm>
          </p:grpSpPr>
          <p:grpSp>
            <p:nvGrpSpPr>
              <p:cNvPr id="35" name="Grupo 34">
                <a:extLst>
                  <a:ext uri="{FF2B5EF4-FFF2-40B4-BE49-F238E27FC236}">
                    <a16:creationId xmlns:a16="http://schemas.microsoft.com/office/drawing/2014/main" id="{9E5A882D-8DEC-1856-9DD9-D52B192F2334}"/>
                  </a:ext>
                </a:extLst>
              </p:cNvPr>
              <p:cNvGrpSpPr/>
              <p:nvPr/>
            </p:nvGrpSpPr>
            <p:grpSpPr>
              <a:xfrm>
                <a:off x="349894" y="288174"/>
                <a:ext cx="11824420" cy="428167"/>
                <a:chOff x="349894" y="288174"/>
                <a:chExt cx="11824420" cy="428167"/>
              </a:xfrm>
            </p:grpSpPr>
            <p:sp>
              <p:nvSpPr>
                <p:cNvPr id="37" name="Título 1">
                  <a:extLst>
                    <a:ext uri="{FF2B5EF4-FFF2-40B4-BE49-F238E27FC236}">
                      <a16:creationId xmlns:a16="http://schemas.microsoft.com/office/drawing/2014/main" id="{99CA350C-67D6-8FCF-6E7E-1C3E252EC494}"/>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V:</a:t>
                  </a:r>
                </a:p>
              </p:txBody>
            </p:sp>
            <p:cxnSp>
              <p:nvCxnSpPr>
                <p:cNvPr id="38" name="Conector recto 37">
                  <a:extLst>
                    <a:ext uri="{FF2B5EF4-FFF2-40B4-BE49-F238E27FC236}">
                      <a16:creationId xmlns:a16="http://schemas.microsoft.com/office/drawing/2014/main" id="{92807292-929A-5715-5BC0-484BEB42A07C}"/>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39" name="TextBox 4">
                  <a:extLst>
                    <a:ext uri="{FF2B5EF4-FFF2-40B4-BE49-F238E27FC236}">
                      <a16:creationId xmlns:a16="http://schemas.microsoft.com/office/drawing/2014/main" id="{076D5DB5-0B9D-D5C5-4ADB-40F2ADDA5C3E}"/>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itchFamily="34"/>
                      <a:cs typeface="Arial" pitchFamily="34"/>
                    </a:rPr>
                    <a:t>23</a:t>
                  </a:r>
                  <a:endParaRPr lang="en-US" sz="2000" b="1" i="0" u="none" strike="noStrike" kern="1200" cap="none" spc="0" baseline="0" dirty="0">
                    <a:solidFill>
                      <a:schemeClr val="bg1"/>
                    </a:solidFill>
                    <a:uFillTx/>
                    <a:latin typeface="Arial" pitchFamily="34"/>
                    <a:cs typeface="Arial" pitchFamily="34"/>
                  </a:endParaRPr>
                </a:p>
              </p:txBody>
            </p:sp>
          </p:grpSp>
          <p:sp>
            <p:nvSpPr>
              <p:cNvPr id="36" name="TextBox 1">
                <a:extLst>
                  <a:ext uri="{FF2B5EF4-FFF2-40B4-BE49-F238E27FC236}">
                    <a16:creationId xmlns:a16="http://schemas.microsoft.com/office/drawing/2014/main" id="{71C06FCF-8033-EAEA-9A1D-C76743E263A4}"/>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effectLst>
                      <a:outerShdw blurRad="38100" dist="38100" dir="2700000" algn="tl">
                        <a:srgbClr val="000000">
                          <a:alpha val="43137"/>
                        </a:srgbClr>
                      </a:outerShdw>
                    </a:effectLst>
                    <a:uFillTx/>
                    <a:latin typeface="Arial" panose="020B0604020202020204" pitchFamily="34" charset="0"/>
                    <a:ea typeface="굴림" pitchFamily="34"/>
                    <a:cs typeface="Arial" panose="020B0604020202020204" pitchFamily="34" charset="0"/>
                  </a:rPr>
                  <a:t> </a:t>
                </a:r>
                <a:r>
                  <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rPr>
                  <a:t>Pro</a:t>
                </a:r>
                <a:r>
                  <a:rPr lang="es-MX" sz="2400" b="1" dirty="0">
                    <a:solidFill>
                      <a:srgbClr val="231F20"/>
                    </a:solidFill>
                    <a:latin typeface="Arial" panose="020B0604020202020204" pitchFamily="34" charset="0"/>
                    <a:ea typeface="굴림" pitchFamily="34"/>
                    <a:cs typeface="Arial" panose="020B0604020202020204" pitchFamily="34" charset="0"/>
                  </a:rPr>
                  <a:t>puesta</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grpSp>
      <p:pic>
        <p:nvPicPr>
          <p:cNvPr id="51" name="Picture 2" descr="cuanto invertir meta ads archivos - Unideas">
            <a:extLst>
              <a:ext uri="{FF2B5EF4-FFF2-40B4-BE49-F238E27FC236}">
                <a16:creationId xmlns:a16="http://schemas.microsoft.com/office/drawing/2014/main" id="{83E3E16A-21F9-925F-8E22-EFE3B9059E5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4352" b="88988" l="18400" r="58200">
                        <a14:foregroundMark x1="48300" y1="61634" x2="42900" y2="79218"/>
                        <a14:foregroundMark x1="42900" y1="79218" x2="55000" y2="87567"/>
                        <a14:foregroundMark x1="55000" y1="87567" x2="55300" y2="66785"/>
                        <a14:foregroundMark x1="55300" y1="66785" x2="48800" y2="61989"/>
                        <a14:foregroundMark x1="56100" y1="65719" x2="53800" y2="87211"/>
                        <a14:foregroundMark x1="53800" y1="87211" x2="43400" y2="71226"/>
                        <a14:foregroundMark x1="43400" y1="71226" x2="53900" y2="83659"/>
                        <a14:foregroundMark x1="53900" y1="83659" x2="56800" y2="80639"/>
                        <a14:foregroundMark x1="51900" y1="84725" x2="44000" y2="67851"/>
                        <a14:foregroundMark x1="44000" y1="67851" x2="44700" y2="64654"/>
                        <a14:foregroundMark x1="44900" y1="64476" x2="42100" y2="68561"/>
                        <a14:foregroundMark x1="44900" y1="66075" x2="48400" y2="87567"/>
                        <a14:foregroundMark x1="48400" y1="87567" x2="56000" y2="83481"/>
                        <a14:foregroundMark x1="56700" y1="81350" x2="49600" y2="72824"/>
                        <a14:foregroundMark x1="31000" y1="63410" x2="24100" y2="81705"/>
                        <a14:foregroundMark x1="24100" y1="81705" x2="35400" y2="66430"/>
                        <a14:foregroundMark x1="35400" y1="66430" x2="29000" y2="63766"/>
                        <a14:foregroundMark x1="32000" y1="61101" x2="37900" y2="80995"/>
                        <a14:foregroundMark x1="37900" y1="80995" x2="22200" y2="84014"/>
                        <a14:foregroundMark x1="22200" y1="84014" x2="22900" y2="64476"/>
                        <a14:foregroundMark x1="22900" y1="64476" x2="38300" y2="66430"/>
                        <a14:foregroundMark x1="38300" y1="66430" x2="38900" y2="67496"/>
                        <a14:foregroundMark x1="35200" y1="62522" x2="34500" y2="84014"/>
                        <a14:foregroundMark x1="34500" y1="84014" x2="21000" y2="73712"/>
                        <a14:foregroundMark x1="21000" y1="73712" x2="35300" y2="61634"/>
                        <a14:foregroundMark x1="35300" y1="61634" x2="36100" y2="62345"/>
                        <a14:foregroundMark x1="33600" y1="64476" x2="25600" y2="85435"/>
                        <a14:foregroundMark x1="25600" y1="85435" x2="35700" y2="72291"/>
                        <a14:foregroundMark x1="35700" y1="72291" x2="31800" y2="64476"/>
                        <a14:foregroundMark x1="28800" y1="73890" x2="28100" y2="74423"/>
                        <a14:foregroundMark x1="27800" y1="77798" x2="26400" y2="77620"/>
                        <a14:foregroundMark x1="25900" y1="85080" x2="34000" y2="83481"/>
                        <a14:foregroundMark x1="24300" y1="86679" x2="31300" y2="87389"/>
                        <a14:foregroundMark x1="52600" y1="68561" x2="48100" y2="77442"/>
                        <a14:foregroundMark x1="50200" y1="73179" x2="51600" y2="67496"/>
                        <a14:foregroundMark x1="52100" y1="67496" x2="48900" y2="81705"/>
                        <a14:foregroundMark x1="48300" y1="87389" x2="54300" y2="85258"/>
                        <a14:foregroundMark x1="54000" y1="86501" x2="43600" y2="73712"/>
                        <a14:foregroundMark x1="43600" y1="73712" x2="53600" y2="87034"/>
                        <a14:foregroundMark x1="53600" y1="87034" x2="44200" y2="71936"/>
                        <a14:foregroundMark x1="44200" y1="71936" x2="45000" y2="69982"/>
                        <a14:foregroundMark x1="57300" y1="76554" x2="43700" y2="81883"/>
                        <a14:foregroundMark x1="43700" y1="81883" x2="47100" y2="63943"/>
                        <a14:foregroundMark x1="44900" y1="81705" x2="58200" y2="86501"/>
                        <a14:foregroundMark x1="53800" y1="87922" x2="52600" y2="87922"/>
                        <a14:foregroundMark x1="51300" y1="87922" x2="50900" y2="87922"/>
                        <a14:foregroundMark x1="50300" y1="88099" x2="56200" y2="66785"/>
                        <a14:foregroundMark x1="56200" y1="66785" x2="43800" y2="78153"/>
                        <a14:foregroundMark x1="43800" y1="78153" x2="49800" y2="88632"/>
                        <a14:foregroundMark x1="48400" y1="88988" x2="44100" y2="82060"/>
                        <a14:foregroundMark x1="25000" y1="69982" x2="24800" y2="77975"/>
                        <a14:backgroundMark x1="47400" y1="58792" x2="47400" y2="58792"/>
                        <a14:backgroundMark x1="57957" y1="68585" x2="60700" y2="71226"/>
                        <a14:backgroundMark x1="47600" y1="58615" x2="47922" y2="58925"/>
                        <a14:backgroundMark x1="51902" y1="90717" x2="51400" y2="91829"/>
                        <a14:backgroundMark x1="52400" y1="89613" x2="52125" y2="90223"/>
                        <a14:backgroundMark x1="60700" y1="71226" x2="57777" y2="77701"/>
                        <a14:backgroundMark x1="43233" y1="84156" x2="38927" y2="80110"/>
                        <a14:backgroundMark x1="43710" y1="84604" x2="43244" y2="84166"/>
                        <a14:backgroundMark x1="45021" y1="85836" x2="44012" y2="84888"/>
                        <a14:backgroundMark x1="49828" y1="90352" x2="49310" y2="89865"/>
                        <a14:backgroundMark x1="51400" y1="91829" x2="49896" y2="90416"/>
                        <a14:backgroundMark x1="38921" y1="76340" x2="42591" y2="69331"/>
                        <a14:backgroundMark x1="47773" y1="60584" x2="48400" y2="60213"/>
                        <a14:backgroundMark x1="47379" y1="60817" x2="47771" y2="60585"/>
                      </a14:backgroundRemoval>
                    </a14:imgEffect>
                  </a14:imgLayer>
                </a14:imgProps>
              </a:ext>
              <a:ext uri="{28A0092B-C50C-407E-A947-70E740481C1C}">
                <a14:useLocalDpi xmlns:a14="http://schemas.microsoft.com/office/drawing/2010/main" val="0"/>
              </a:ext>
            </a:extLst>
          </a:blip>
          <a:srcRect l="13815" t="50274" r="40066" b="7927"/>
          <a:stretch/>
        </p:blipFill>
        <p:spPr bwMode="auto">
          <a:xfrm>
            <a:off x="4735794" y="5151317"/>
            <a:ext cx="1705146" cy="103283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a:extLst>
              <a:ext uri="{FF2B5EF4-FFF2-40B4-BE49-F238E27FC236}">
                <a16:creationId xmlns:a16="http://schemas.microsoft.com/office/drawing/2014/main" id="{7603A475-0EBF-7C32-92E2-C6EB21E788DD}"/>
              </a:ext>
            </a:extLst>
          </p:cNvPr>
          <p:cNvGrpSpPr/>
          <p:nvPr/>
        </p:nvGrpSpPr>
        <p:grpSpPr>
          <a:xfrm>
            <a:off x="3905082" y="1449750"/>
            <a:ext cx="3518116" cy="3268011"/>
            <a:chOff x="3905082" y="1449750"/>
            <a:chExt cx="3518116" cy="3268011"/>
          </a:xfrm>
          <a:effectLst>
            <a:outerShdw blurRad="63500" sx="102000" sy="102000" algn="ctr" rotWithShape="0">
              <a:prstClr val="black">
                <a:alpha val="40000"/>
              </a:prstClr>
            </a:outerShdw>
          </a:effectLst>
        </p:grpSpPr>
        <p:pic>
          <p:nvPicPr>
            <p:cNvPr id="8" name="Imagen 7">
              <a:extLst>
                <a:ext uri="{FF2B5EF4-FFF2-40B4-BE49-F238E27FC236}">
                  <a16:creationId xmlns:a16="http://schemas.microsoft.com/office/drawing/2014/main" id="{F6D5B9D6-88C1-E55D-B3ED-77B2E237A39F}"/>
                </a:ext>
              </a:extLst>
            </p:cNvPr>
            <p:cNvPicPr>
              <a:picLocks noChangeAspect="1"/>
            </p:cNvPicPr>
            <p:nvPr/>
          </p:nvPicPr>
          <p:blipFill rotWithShape="1">
            <a:blip r:embed="rId7"/>
            <a:srcRect l="857" r="1565"/>
            <a:stretch/>
          </p:blipFill>
          <p:spPr>
            <a:xfrm>
              <a:off x="3905082" y="1616634"/>
              <a:ext cx="3518115" cy="3101127"/>
            </a:xfrm>
            <a:prstGeom prst="rect">
              <a:avLst/>
            </a:prstGeom>
            <a:ln>
              <a:solidFill>
                <a:srgbClr val="002060"/>
              </a:solidFill>
            </a:ln>
          </p:spPr>
        </p:pic>
        <p:sp>
          <p:nvSpPr>
            <p:cNvPr id="16" name="Rectángulo 15">
              <a:extLst>
                <a:ext uri="{FF2B5EF4-FFF2-40B4-BE49-F238E27FC236}">
                  <a16:creationId xmlns:a16="http://schemas.microsoft.com/office/drawing/2014/main" id="{04E94805-13F4-0EFF-1DC2-70CAC6BC25A0}"/>
                </a:ext>
              </a:extLst>
            </p:cNvPr>
            <p:cNvSpPr/>
            <p:nvPr/>
          </p:nvSpPr>
          <p:spPr>
            <a:xfrm>
              <a:off x="3905083" y="1449750"/>
              <a:ext cx="3518115" cy="177046"/>
            </a:xfrm>
            <a:prstGeom prst="rect">
              <a:avLst/>
            </a:prstGeom>
            <a:solidFill>
              <a:srgbClr val="FFF200"/>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2. Calendarización de Contenido</a:t>
              </a:r>
              <a:endParaRPr lang="es-MX" sz="1200" dirty="0">
                <a:solidFill>
                  <a:schemeClr val="tx1"/>
                </a:solidFill>
                <a:latin typeface="Arial" panose="020B0604020202020204" pitchFamily="34" charset="0"/>
                <a:cs typeface="Arial" panose="020B0604020202020204" pitchFamily="34" charset="0"/>
              </a:endParaRPr>
            </a:p>
          </p:txBody>
        </p:sp>
      </p:grpSp>
      <p:grpSp>
        <p:nvGrpSpPr>
          <p:cNvPr id="14" name="Grupo 13">
            <a:extLst>
              <a:ext uri="{FF2B5EF4-FFF2-40B4-BE49-F238E27FC236}">
                <a16:creationId xmlns:a16="http://schemas.microsoft.com/office/drawing/2014/main" id="{4ADE8E24-C776-25AD-A3C2-3A12377217E7}"/>
              </a:ext>
            </a:extLst>
          </p:cNvPr>
          <p:cNvGrpSpPr/>
          <p:nvPr/>
        </p:nvGrpSpPr>
        <p:grpSpPr>
          <a:xfrm>
            <a:off x="7528696" y="1442918"/>
            <a:ext cx="4505975" cy="3586354"/>
            <a:chOff x="7528696" y="1442918"/>
            <a:chExt cx="4505975" cy="3586354"/>
          </a:xfrm>
          <a:effectLst>
            <a:outerShdw blurRad="63500" sx="102000" sy="102000" algn="ctr" rotWithShape="0">
              <a:prstClr val="black">
                <a:alpha val="40000"/>
              </a:prstClr>
            </a:outerShdw>
          </a:effectLst>
        </p:grpSpPr>
        <p:sp>
          <p:nvSpPr>
            <p:cNvPr id="18" name="Rectángulo 17">
              <a:extLst>
                <a:ext uri="{FF2B5EF4-FFF2-40B4-BE49-F238E27FC236}">
                  <a16:creationId xmlns:a16="http://schemas.microsoft.com/office/drawing/2014/main" id="{50254BFF-E0E9-AE89-A550-E3A25DB8AC7C}"/>
                </a:ext>
              </a:extLst>
            </p:cNvPr>
            <p:cNvSpPr/>
            <p:nvPr/>
          </p:nvSpPr>
          <p:spPr>
            <a:xfrm>
              <a:off x="7528697" y="1442918"/>
              <a:ext cx="4505974" cy="173716"/>
            </a:xfrm>
            <a:prstGeom prst="rect">
              <a:avLst/>
            </a:prstGeom>
            <a:solidFill>
              <a:srgbClr val="FFF200"/>
            </a:solidFill>
            <a:ln w="12700">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3. Monitoreo de Contenido</a:t>
              </a:r>
              <a:endParaRPr lang="es-MX" sz="1200" dirty="0">
                <a:solidFill>
                  <a:schemeClr val="tx1"/>
                </a:solidFill>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3CD9E672-BEB0-E607-1AD8-460D2C35BBDD}"/>
                </a:ext>
              </a:extLst>
            </p:cNvPr>
            <p:cNvPicPr>
              <a:picLocks noChangeAspect="1"/>
            </p:cNvPicPr>
            <p:nvPr/>
          </p:nvPicPr>
          <p:blipFill rotWithShape="1">
            <a:blip r:embed="rId8"/>
            <a:srcRect l="724" t="1532" r="1254"/>
            <a:stretch/>
          </p:blipFill>
          <p:spPr>
            <a:xfrm>
              <a:off x="7528696" y="1616634"/>
              <a:ext cx="4505975" cy="3412638"/>
            </a:xfrm>
            <a:prstGeom prst="rect">
              <a:avLst/>
            </a:prstGeom>
            <a:ln>
              <a:solidFill>
                <a:srgbClr val="002060"/>
              </a:solidFill>
            </a:ln>
          </p:spPr>
        </p:pic>
      </p:grpSp>
    </p:spTree>
    <p:extLst>
      <p:ext uri="{BB962C8B-B14F-4D97-AF65-F5344CB8AC3E}">
        <p14:creationId xmlns:p14="http://schemas.microsoft.com/office/powerpoint/2010/main" val="347752065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BE93B350-2EE3-7904-E4B9-F59E79813E1F}"/>
              </a:ext>
            </a:extLst>
          </p:cNvPr>
          <p:cNvSpPr/>
          <p:nvPr/>
        </p:nvSpPr>
        <p:spPr>
          <a:xfrm>
            <a:off x="3603988" y="609905"/>
            <a:ext cx="5344601" cy="244658"/>
          </a:xfrm>
          <a:prstGeom prst="rect">
            <a:avLst/>
          </a:prstGeom>
          <a:solidFill>
            <a:srgbClr val="92D050"/>
          </a:solidFill>
          <a:ln>
            <a:solidFill>
              <a:srgbClr val="0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Arial" panose="020B0604020202020204" pitchFamily="34" charset="0"/>
                <a:cs typeface="Arial" panose="020B0604020202020204" pitchFamily="34" charset="0"/>
              </a:rPr>
              <a:t>Estrategia DO: </a:t>
            </a:r>
            <a:r>
              <a:rPr lang="es-MX" dirty="0">
                <a:solidFill>
                  <a:schemeClr val="tx1"/>
                </a:solidFill>
                <a:latin typeface="Arial" panose="020B0604020202020204" pitchFamily="34" charset="0"/>
                <a:cs typeface="Arial" panose="020B0604020202020204" pitchFamily="34" charset="0"/>
              </a:rPr>
              <a:t>Benchmarking en Redes Sociales</a:t>
            </a:r>
          </a:p>
        </p:txBody>
      </p:sp>
      <p:sp>
        <p:nvSpPr>
          <p:cNvPr id="11" name="Rectángulo 10">
            <a:extLst>
              <a:ext uri="{FF2B5EF4-FFF2-40B4-BE49-F238E27FC236}">
                <a16:creationId xmlns:a16="http://schemas.microsoft.com/office/drawing/2014/main" id="{6026D9AC-F5CD-8B70-C31D-2285F6B18078}"/>
              </a:ext>
            </a:extLst>
          </p:cNvPr>
          <p:cNvSpPr/>
          <p:nvPr/>
        </p:nvSpPr>
        <p:spPr>
          <a:xfrm>
            <a:off x="1077486" y="929499"/>
            <a:ext cx="9346674" cy="23777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s-MX" sz="1400" b="1" dirty="0">
                <a:solidFill>
                  <a:schemeClr val="tx1"/>
                </a:solidFill>
                <a:latin typeface="Arial" panose="020B0604020202020204" pitchFamily="34" charset="0"/>
                <a:cs typeface="Arial" panose="020B0604020202020204" pitchFamily="34" charset="0"/>
              </a:rPr>
              <a:t>Objetivo. </a:t>
            </a:r>
            <a:r>
              <a:rPr lang="es-MX" sz="1400" dirty="0">
                <a:solidFill>
                  <a:schemeClr val="tx1"/>
                </a:solidFill>
                <a:latin typeface="Arial" panose="020B0604020202020204" pitchFamily="34" charset="0"/>
                <a:cs typeface="Arial" panose="020B0604020202020204" pitchFamily="34" charset="0"/>
              </a:rPr>
              <a:t>Entender las mejores prácticas realizadas por la competencia en redes sociales.</a:t>
            </a:r>
          </a:p>
        </p:txBody>
      </p:sp>
      <p:grpSp>
        <p:nvGrpSpPr>
          <p:cNvPr id="55" name="Grupo 54">
            <a:extLst>
              <a:ext uri="{FF2B5EF4-FFF2-40B4-BE49-F238E27FC236}">
                <a16:creationId xmlns:a16="http://schemas.microsoft.com/office/drawing/2014/main" id="{2042102E-1F7B-AC7F-03F6-6ADBF5DA58FD}"/>
              </a:ext>
            </a:extLst>
          </p:cNvPr>
          <p:cNvGrpSpPr/>
          <p:nvPr/>
        </p:nvGrpSpPr>
        <p:grpSpPr>
          <a:xfrm>
            <a:off x="6390351" y="1280036"/>
            <a:ext cx="5441236" cy="4936126"/>
            <a:chOff x="6203950" y="1280036"/>
            <a:chExt cx="5441236" cy="4936126"/>
          </a:xfrm>
          <a:effectLst>
            <a:outerShdw blurRad="63500" sx="102000" sy="102000" algn="ctr" rotWithShape="0">
              <a:prstClr val="black">
                <a:alpha val="40000"/>
              </a:prstClr>
            </a:outerShdw>
          </a:effectLst>
        </p:grpSpPr>
        <p:sp>
          <p:nvSpPr>
            <p:cNvPr id="13" name="Rectángulo 12">
              <a:extLst>
                <a:ext uri="{FF2B5EF4-FFF2-40B4-BE49-F238E27FC236}">
                  <a16:creationId xmlns:a16="http://schemas.microsoft.com/office/drawing/2014/main" id="{63EEFBF1-70BE-7C1D-64AC-A3A52DC55731}"/>
                </a:ext>
              </a:extLst>
            </p:cNvPr>
            <p:cNvSpPr/>
            <p:nvPr/>
          </p:nvSpPr>
          <p:spPr>
            <a:xfrm>
              <a:off x="6203950" y="1280036"/>
              <a:ext cx="5441236" cy="222693"/>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2. Seguimiento al Contenido Generado por la Competencia</a:t>
              </a:r>
              <a:endParaRPr lang="es-MX" sz="1200" dirty="0">
                <a:solidFill>
                  <a:schemeClr val="tx1"/>
                </a:solidFill>
                <a:latin typeface="Arial" panose="020B0604020202020204" pitchFamily="34" charset="0"/>
                <a:cs typeface="Arial" panose="020B0604020202020204" pitchFamily="34" charset="0"/>
              </a:endParaRPr>
            </a:p>
          </p:txBody>
        </p:sp>
        <p:grpSp>
          <p:nvGrpSpPr>
            <p:cNvPr id="54" name="Grupo 53">
              <a:extLst>
                <a:ext uri="{FF2B5EF4-FFF2-40B4-BE49-F238E27FC236}">
                  <a16:creationId xmlns:a16="http://schemas.microsoft.com/office/drawing/2014/main" id="{3B5D0840-DA6C-1FC7-F38D-7F6A451A21EB}"/>
                </a:ext>
              </a:extLst>
            </p:cNvPr>
            <p:cNvGrpSpPr/>
            <p:nvPr/>
          </p:nvGrpSpPr>
          <p:grpSpPr>
            <a:xfrm>
              <a:off x="6203950" y="1502729"/>
              <a:ext cx="5441236" cy="4713433"/>
              <a:chOff x="6837968" y="1527938"/>
              <a:chExt cx="4888703" cy="5028859"/>
            </a:xfrm>
          </p:grpSpPr>
          <p:pic>
            <p:nvPicPr>
              <p:cNvPr id="36" name="Imagen 35">
                <a:extLst>
                  <a:ext uri="{FF2B5EF4-FFF2-40B4-BE49-F238E27FC236}">
                    <a16:creationId xmlns:a16="http://schemas.microsoft.com/office/drawing/2014/main" id="{F1B72D19-4A74-E004-DF0A-720FA182482F}"/>
                  </a:ext>
                </a:extLst>
              </p:cNvPr>
              <p:cNvPicPr>
                <a:picLocks noChangeAspect="1"/>
              </p:cNvPicPr>
              <p:nvPr/>
            </p:nvPicPr>
            <p:blipFill rotWithShape="1">
              <a:blip r:embed="rId3"/>
              <a:srcRect t="15009" r="19841"/>
              <a:stretch/>
            </p:blipFill>
            <p:spPr bwMode="auto">
              <a:xfrm>
                <a:off x="8603256" y="1527938"/>
                <a:ext cx="3123415" cy="2137683"/>
              </a:xfrm>
              <a:prstGeom prst="rect">
                <a:avLst/>
              </a:prstGeom>
              <a:ln w="1270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39" name="Imagen 38">
                <a:extLst>
                  <a:ext uri="{FF2B5EF4-FFF2-40B4-BE49-F238E27FC236}">
                    <a16:creationId xmlns:a16="http://schemas.microsoft.com/office/drawing/2014/main" id="{58117A9F-4120-DD0D-F9A8-B6EB4CAFE3EB}"/>
                  </a:ext>
                </a:extLst>
              </p:cNvPr>
              <p:cNvPicPr>
                <a:picLocks noChangeAspect="1"/>
              </p:cNvPicPr>
              <p:nvPr/>
            </p:nvPicPr>
            <p:blipFill rotWithShape="1">
              <a:blip r:embed="rId4"/>
              <a:srcRect t="298" r="3163" b="51164"/>
              <a:stretch/>
            </p:blipFill>
            <p:spPr>
              <a:xfrm>
                <a:off x="6837968" y="3781513"/>
                <a:ext cx="4888703" cy="2775284"/>
              </a:xfrm>
              <a:prstGeom prst="rect">
                <a:avLst/>
              </a:prstGeom>
              <a:ln w="12700">
                <a:solidFill>
                  <a:schemeClr val="tx1"/>
                </a:solidFill>
              </a:ln>
            </p:spPr>
          </p:pic>
          <p:pic>
            <p:nvPicPr>
              <p:cNvPr id="37" name="Imagen 36">
                <a:extLst>
                  <a:ext uri="{FF2B5EF4-FFF2-40B4-BE49-F238E27FC236}">
                    <a16:creationId xmlns:a16="http://schemas.microsoft.com/office/drawing/2014/main" id="{2CC9419B-7E26-E631-2A95-3F8C1827DFF7}"/>
                  </a:ext>
                </a:extLst>
              </p:cNvPr>
              <p:cNvPicPr>
                <a:picLocks noChangeAspect="1"/>
              </p:cNvPicPr>
              <p:nvPr/>
            </p:nvPicPr>
            <p:blipFill rotWithShape="1">
              <a:blip r:embed="rId5"/>
              <a:srcRect t="16467" r="83227" b="32001"/>
              <a:stretch/>
            </p:blipFill>
            <p:spPr>
              <a:xfrm>
                <a:off x="6837968" y="1527938"/>
                <a:ext cx="1711963" cy="2137683"/>
              </a:xfrm>
              <a:prstGeom prst="rect">
                <a:avLst/>
              </a:prstGeom>
              <a:ln w="12700">
                <a:solidFill>
                  <a:schemeClr val="tx1"/>
                </a:solidFill>
              </a:ln>
            </p:spPr>
          </p:pic>
          <p:pic>
            <p:nvPicPr>
              <p:cNvPr id="2054" name="Picture 6" descr="About us - Fanpage Karma">
                <a:extLst>
                  <a:ext uri="{FF2B5EF4-FFF2-40B4-BE49-F238E27FC236}">
                    <a16:creationId xmlns:a16="http://schemas.microsoft.com/office/drawing/2014/main" id="{5EB0AAF8-CB7A-5864-E769-7523FEB170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7968" y="1527938"/>
                <a:ext cx="1711963" cy="74425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3" name="Grupo 52">
            <a:extLst>
              <a:ext uri="{FF2B5EF4-FFF2-40B4-BE49-F238E27FC236}">
                <a16:creationId xmlns:a16="http://schemas.microsoft.com/office/drawing/2014/main" id="{8FEEFBA6-509B-4307-FBC1-AFBFD9F4460D}"/>
              </a:ext>
            </a:extLst>
          </p:cNvPr>
          <p:cNvGrpSpPr/>
          <p:nvPr/>
        </p:nvGrpSpPr>
        <p:grpSpPr>
          <a:xfrm>
            <a:off x="318360" y="1264063"/>
            <a:ext cx="5483289" cy="4952099"/>
            <a:chOff x="183434" y="1318374"/>
            <a:chExt cx="5483289" cy="4881991"/>
          </a:xfrm>
          <a:effectLst>
            <a:outerShdw blurRad="63500" sx="102000" sy="102000" algn="ctr" rotWithShape="0">
              <a:prstClr val="black">
                <a:alpha val="40000"/>
              </a:prstClr>
            </a:outerShdw>
          </a:effectLst>
        </p:grpSpPr>
        <p:sp>
          <p:nvSpPr>
            <p:cNvPr id="12" name="Rectángulo 11">
              <a:extLst>
                <a:ext uri="{FF2B5EF4-FFF2-40B4-BE49-F238E27FC236}">
                  <a16:creationId xmlns:a16="http://schemas.microsoft.com/office/drawing/2014/main" id="{8B59C9EF-E032-3126-CAFF-821806842FF2}"/>
                </a:ext>
              </a:extLst>
            </p:cNvPr>
            <p:cNvSpPr/>
            <p:nvPr/>
          </p:nvSpPr>
          <p:spPr>
            <a:xfrm>
              <a:off x="225487" y="1318374"/>
              <a:ext cx="5427207" cy="208817"/>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1. Análisis de las Campañas Publicitarias de la Competencia</a:t>
              </a:r>
              <a:endParaRPr lang="es-MX" sz="1200" dirty="0">
                <a:solidFill>
                  <a:schemeClr val="tx1"/>
                </a:solidFill>
                <a:latin typeface="Arial" panose="020B0604020202020204" pitchFamily="34" charset="0"/>
                <a:cs typeface="Arial" panose="020B0604020202020204" pitchFamily="34" charset="0"/>
              </a:endParaRPr>
            </a:p>
          </p:txBody>
        </p:sp>
        <p:grpSp>
          <p:nvGrpSpPr>
            <p:cNvPr id="52" name="Grupo 51">
              <a:extLst>
                <a:ext uri="{FF2B5EF4-FFF2-40B4-BE49-F238E27FC236}">
                  <a16:creationId xmlns:a16="http://schemas.microsoft.com/office/drawing/2014/main" id="{289B6094-99D0-F5DA-F796-6BA859B2ABEA}"/>
                </a:ext>
              </a:extLst>
            </p:cNvPr>
            <p:cNvGrpSpPr/>
            <p:nvPr/>
          </p:nvGrpSpPr>
          <p:grpSpPr>
            <a:xfrm>
              <a:off x="183434" y="1541474"/>
              <a:ext cx="5483289" cy="4658891"/>
              <a:chOff x="183434" y="1410213"/>
              <a:chExt cx="5840963" cy="5146584"/>
            </a:xfrm>
          </p:grpSpPr>
          <p:grpSp>
            <p:nvGrpSpPr>
              <p:cNvPr id="33" name="Grupo 32">
                <a:extLst>
                  <a:ext uri="{FF2B5EF4-FFF2-40B4-BE49-F238E27FC236}">
                    <a16:creationId xmlns:a16="http://schemas.microsoft.com/office/drawing/2014/main" id="{3BB30740-81BB-DFA7-18A9-F89EC8EFAB72}"/>
                  </a:ext>
                </a:extLst>
              </p:cNvPr>
              <p:cNvGrpSpPr/>
              <p:nvPr/>
            </p:nvGrpSpPr>
            <p:grpSpPr>
              <a:xfrm>
                <a:off x="183434" y="1410213"/>
                <a:ext cx="5840963" cy="5146584"/>
                <a:chOff x="124408" y="1606705"/>
                <a:chExt cx="5840963" cy="5146584"/>
              </a:xfrm>
            </p:grpSpPr>
            <p:pic>
              <p:nvPicPr>
                <p:cNvPr id="32" name="Imagen 31">
                  <a:extLst>
                    <a:ext uri="{FF2B5EF4-FFF2-40B4-BE49-F238E27FC236}">
                      <a16:creationId xmlns:a16="http://schemas.microsoft.com/office/drawing/2014/main" id="{0A8E8D42-5F00-9741-C015-5264D25CC403}"/>
                    </a:ext>
                  </a:extLst>
                </p:cNvPr>
                <p:cNvPicPr>
                  <a:picLocks noChangeAspect="1"/>
                </p:cNvPicPr>
                <p:nvPr/>
              </p:nvPicPr>
              <p:blipFill rotWithShape="1">
                <a:blip r:embed="rId7"/>
                <a:srcRect l="1209" t="6837" r="24019"/>
                <a:stretch/>
              </p:blipFill>
              <p:spPr>
                <a:xfrm>
                  <a:off x="1298288" y="1606705"/>
                  <a:ext cx="4652139" cy="1325099"/>
                </a:xfrm>
                <a:prstGeom prst="rect">
                  <a:avLst/>
                </a:prstGeom>
                <a:ln>
                  <a:solidFill>
                    <a:srgbClr val="000000"/>
                  </a:solidFill>
                </a:ln>
              </p:spPr>
            </p:pic>
            <p:pic>
              <p:nvPicPr>
                <p:cNvPr id="20" name="Imagen 19">
                  <a:extLst>
                    <a:ext uri="{FF2B5EF4-FFF2-40B4-BE49-F238E27FC236}">
                      <a16:creationId xmlns:a16="http://schemas.microsoft.com/office/drawing/2014/main" id="{6E7F0437-5F39-A7E0-C5A2-243C4248F8A1}"/>
                    </a:ext>
                  </a:extLst>
                </p:cNvPr>
                <p:cNvPicPr>
                  <a:picLocks noChangeAspect="1"/>
                </p:cNvPicPr>
                <p:nvPr/>
              </p:nvPicPr>
              <p:blipFill rotWithShape="1">
                <a:blip r:embed="rId8"/>
                <a:srcRect l="1327" t="656" r="979" b="874"/>
                <a:stretch/>
              </p:blipFill>
              <p:spPr>
                <a:xfrm>
                  <a:off x="3195216" y="2990864"/>
                  <a:ext cx="2770155" cy="3762425"/>
                </a:xfrm>
                <a:prstGeom prst="rect">
                  <a:avLst/>
                </a:prstGeom>
              </p:spPr>
            </p:pic>
            <p:pic>
              <p:nvPicPr>
                <p:cNvPr id="26" name="Imagen 25">
                  <a:extLst>
                    <a:ext uri="{FF2B5EF4-FFF2-40B4-BE49-F238E27FC236}">
                      <a16:creationId xmlns:a16="http://schemas.microsoft.com/office/drawing/2014/main" id="{0F665BC3-B2F0-AE08-4A15-41BB3A9098E1}"/>
                    </a:ext>
                  </a:extLst>
                </p:cNvPr>
                <p:cNvPicPr>
                  <a:picLocks noChangeAspect="1"/>
                </p:cNvPicPr>
                <p:nvPr/>
              </p:nvPicPr>
              <p:blipFill>
                <a:blip r:embed="rId9"/>
                <a:stretch>
                  <a:fillRect/>
                </a:stretch>
              </p:blipFill>
              <p:spPr>
                <a:xfrm>
                  <a:off x="124408" y="2990864"/>
                  <a:ext cx="3033218" cy="3737543"/>
                </a:xfrm>
                <a:prstGeom prst="rect">
                  <a:avLst/>
                </a:prstGeom>
                <a:ln>
                  <a:solidFill>
                    <a:srgbClr val="000000"/>
                  </a:solidFill>
                </a:ln>
              </p:spPr>
            </p:pic>
          </p:grpSp>
          <p:pic>
            <p:nvPicPr>
              <p:cNvPr id="45" name="Imagen 44">
                <a:extLst>
                  <a:ext uri="{FF2B5EF4-FFF2-40B4-BE49-F238E27FC236}">
                    <a16:creationId xmlns:a16="http://schemas.microsoft.com/office/drawing/2014/main" id="{47EC549C-7F46-8512-BFDB-FE0571788F3C}"/>
                  </a:ext>
                </a:extLst>
              </p:cNvPr>
              <p:cNvPicPr>
                <a:picLocks noChangeAspect="1"/>
              </p:cNvPicPr>
              <p:nvPr/>
            </p:nvPicPr>
            <p:blipFill>
              <a:blip r:embed="rId10"/>
              <a:stretch>
                <a:fillRect/>
              </a:stretch>
            </p:blipFill>
            <p:spPr>
              <a:xfrm>
                <a:off x="228230" y="1410213"/>
                <a:ext cx="1129084" cy="1325099"/>
              </a:xfrm>
              <a:prstGeom prst="rect">
                <a:avLst/>
              </a:prstGeom>
              <a:ln>
                <a:solidFill>
                  <a:schemeClr val="tx1"/>
                </a:solidFill>
              </a:ln>
            </p:spPr>
          </p:pic>
        </p:grpSp>
      </p:grpSp>
      <p:grpSp>
        <p:nvGrpSpPr>
          <p:cNvPr id="56" name="Grupo 55">
            <a:extLst>
              <a:ext uri="{FF2B5EF4-FFF2-40B4-BE49-F238E27FC236}">
                <a16:creationId xmlns:a16="http://schemas.microsoft.com/office/drawing/2014/main" id="{15B252E3-FFB3-19B6-0D16-BF1C742FCDBE}"/>
              </a:ext>
            </a:extLst>
          </p:cNvPr>
          <p:cNvGrpSpPr/>
          <p:nvPr/>
        </p:nvGrpSpPr>
        <p:grpSpPr>
          <a:xfrm>
            <a:off x="-4793" y="-65583"/>
            <a:ext cx="12277144" cy="6929805"/>
            <a:chOff x="3596" y="-65583"/>
            <a:chExt cx="12277144" cy="6929805"/>
          </a:xfrm>
        </p:grpSpPr>
        <p:grpSp>
          <p:nvGrpSpPr>
            <p:cNvPr id="57" name="Grupo 56">
              <a:extLst>
                <a:ext uri="{FF2B5EF4-FFF2-40B4-BE49-F238E27FC236}">
                  <a16:creationId xmlns:a16="http://schemas.microsoft.com/office/drawing/2014/main" id="{B1125AC9-85DB-668A-4E60-7AFB522DB045}"/>
                </a:ext>
              </a:extLst>
            </p:cNvPr>
            <p:cNvGrpSpPr/>
            <p:nvPr/>
          </p:nvGrpSpPr>
          <p:grpSpPr>
            <a:xfrm>
              <a:off x="3596" y="-65583"/>
              <a:ext cx="12277144" cy="6929805"/>
              <a:chOff x="-13708" y="-65583"/>
              <a:chExt cx="12277144" cy="6929805"/>
            </a:xfrm>
          </p:grpSpPr>
          <p:sp>
            <p:nvSpPr>
              <p:cNvPr id="2048" name="Rectángulo 2047">
                <a:extLst>
                  <a:ext uri="{FF2B5EF4-FFF2-40B4-BE49-F238E27FC236}">
                    <a16:creationId xmlns:a16="http://schemas.microsoft.com/office/drawing/2014/main" id="{6046C516-9D7D-86DE-D8A6-3CEBF60CF63B}"/>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49" name="Rectángulo 2048">
                <a:extLst>
                  <a:ext uri="{FF2B5EF4-FFF2-40B4-BE49-F238E27FC236}">
                    <a16:creationId xmlns:a16="http://schemas.microsoft.com/office/drawing/2014/main" id="{5F1204D9-EC22-4561-E794-A2D745CA5552}"/>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2051" name="Conector recto 2050">
                <a:extLst>
                  <a:ext uri="{FF2B5EF4-FFF2-40B4-BE49-F238E27FC236}">
                    <a16:creationId xmlns:a16="http://schemas.microsoft.com/office/drawing/2014/main" id="{3B905C0E-D3E2-676B-8E14-CF9D9A84CA29}"/>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2053" name="Conector recto 2052">
                <a:extLst>
                  <a:ext uri="{FF2B5EF4-FFF2-40B4-BE49-F238E27FC236}">
                    <a16:creationId xmlns:a16="http://schemas.microsoft.com/office/drawing/2014/main" id="{445905F5-3DA0-B381-2E44-62542AB20A8B}"/>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2055" name="9 Imagen">
                <a:extLst>
                  <a:ext uri="{FF2B5EF4-FFF2-40B4-BE49-F238E27FC236}">
                    <a16:creationId xmlns:a16="http://schemas.microsoft.com/office/drawing/2014/main" id="{912A85FB-4F62-7469-6374-1609249C27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upo 57">
              <a:extLst>
                <a:ext uri="{FF2B5EF4-FFF2-40B4-BE49-F238E27FC236}">
                  <a16:creationId xmlns:a16="http://schemas.microsoft.com/office/drawing/2014/main" id="{9FBC543A-9A9B-FD83-E1F9-4F89904B8917}"/>
                </a:ext>
              </a:extLst>
            </p:cNvPr>
            <p:cNvGrpSpPr/>
            <p:nvPr/>
          </p:nvGrpSpPr>
          <p:grpSpPr>
            <a:xfrm>
              <a:off x="42805" y="35941"/>
              <a:ext cx="11824420" cy="461665"/>
              <a:chOff x="349894" y="268764"/>
              <a:chExt cx="11824420" cy="461665"/>
            </a:xfrm>
          </p:grpSpPr>
          <p:grpSp>
            <p:nvGrpSpPr>
              <p:cNvPr id="59" name="Grupo 58">
                <a:extLst>
                  <a:ext uri="{FF2B5EF4-FFF2-40B4-BE49-F238E27FC236}">
                    <a16:creationId xmlns:a16="http://schemas.microsoft.com/office/drawing/2014/main" id="{99E73FEC-104D-410C-F604-29F07635015F}"/>
                  </a:ext>
                </a:extLst>
              </p:cNvPr>
              <p:cNvGrpSpPr/>
              <p:nvPr/>
            </p:nvGrpSpPr>
            <p:grpSpPr>
              <a:xfrm>
                <a:off x="349894" y="288174"/>
                <a:ext cx="11824420" cy="428167"/>
                <a:chOff x="349894" y="288174"/>
                <a:chExt cx="11824420" cy="428167"/>
              </a:xfrm>
            </p:grpSpPr>
            <p:sp>
              <p:nvSpPr>
                <p:cNvPr id="61" name="Título 1">
                  <a:extLst>
                    <a:ext uri="{FF2B5EF4-FFF2-40B4-BE49-F238E27FC236}">
                      <a16:creationId xmlns:a16="http://schemas.microsoft.com/office/drawing/2014/main" id="{9DDE34A9-A970-2F38-019B-4F16BDE3BB1F}"/>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V:</a:t>
                  </a:r>
                </a:p>
              </p:txBody>
            </p:sp>
            <p:cxnSp>
              <p:nvCxnSpPr>
                <p:cNvPr id="62" name="Conector recto 61">
                  <a:extLst>
                    <a:ext uri="{FF2B5EF4-FFF2-40B4-BE49-F238E27FC236}">
                      <a16:creationId xmlns:a16="http://schemas.microsoft.com/office/drawing/2014/main" id="{0E23CA63-4851-39E3-D86D-1A14AD33609D}"/>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63" name="TextBox 4">
                  <a:extLst>
                    <a:ext uri="{FF2B5EF4-FFF2-40B4-BE49-F238E27FC236}">
                      <a16:creationId xmlns:a16="http://schemas.microsoft.com/office/drawing/2014/main" id="{A3512DBB-1387-4408-E4D5-B4B9059ABCB8}"/>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itchFamily="34"/>
                      <a:cs typeface="Arial" pitchFamily="34"/>
                    </a:rPr>
                    <a:t>24</a:t>
                  </a:r>
                  <a:endParaRPr lang="en-US" sz="2000" b="1" i="0" u="none" strike="noStrike" kern="1200" cap="none" spc="0" baseline="0" dirty="0">
                    <a:solidFill>
                      <a:schemeClr val="bg1"/>
                    </a:solidFill>
                    <a:uFillTx/>
                    <a:latin typeface="Arial" pitchFamily="34"/>
                    <a:cs typeface="Arial" pitchFamily="34"/>
                  </a:endParaRPr>
                </a:p>
              </p:txBody>
            </p:sp>
          </p:grpSp>
          <p:sp>
            <p:nvSpPr>
              <p:cNvPr id="60" name="TextBox 1">
                <a:extLst>
                  <a:ext uri="{FF2B5EF4-FFF2-40B4-BE49-F238E27FC236}">
                    <a16:creationId xmlns:a16="http://schemas.microsoft.com/office/drawing/2014/main" id="{DD081915-AC9C-6ACF-4B58-8910D2BB4D96}"/>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rPr>
                  <a:t> Pro</a:t>
                </a:r>
                <a:r>
                  <a:rPr lang="es-MX" sz="2400" b="1" dirty="0">
                    <a:solidFill>
                      <a:srgbClr val="231F20"/>
                    </a:solidFill>
                    <a:latin typeface="Arial" panose="020B0604020202020204" pitchFamily="34" charset="0"/>
                    <a:ea typeface="굴림" pitchFamily="34"/>
                    <a:cs typeface="Arial" panose="020B0604020202020204" pitchFamily="34" charset="0"/>
                  </a:rPr>
                  <a:t>puesta</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grpSp>
    </p:spTree>
    <p:extLst>
      <p:ext uri="{BB962C8B-B14F-4D97-AF65-F5344CB8AC3E}">
        <p14:creationId xmlns:p14="http://schemas.microsoft.com/office/powerpoint/2010/main" val="193613998"/>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uanto invertir meta ads archivos - Unideas">
            <a:extLst>
              <a:ext uri="{FF2B5EF4-FFF2-40B4-BE49-F238E27FC236}">
                <a16:creationId xmlns:a16="http://schemas.microsoft.com/office/drawing/2014/main" id="{52C0C396-6F5E-CD7A-B66F-CB48902B96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15" t="50274" r="17320" b="7927"/>
          <a:stretch/>
        </p:blipFill>
        <p:spPr bwMode="auto">
          <a:xfrm>
            <a:off x="2110530" y="5679891"/>
            <a:ext cx="1753701" cy="5992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anto invertir meta ads archivos - Unideas">
            <a:extLst>
              <a:ext uri="{FF2B5EF4-FFF2-40B4-BE49-F238E27FC236}">
                <a16:creationId xmlns:a16="http://schemas.microsoft.com/office/drawing/2014/main" id="{A340909B-E96F-1558-5388-F73C172711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15" t="15608" r="17320" b="45942"/>
          <a:stretch/>
        </p:blipFill>
        <p:spPr bwMode="auto">
          <a:xfrm>
            <a:off x="176641" y="5823211"/>
            <a:ext cx="1753701" cy="5512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F9631270-02C1-452A-02B3-16C6CE44B5F8}"/>
              </a:ext>
            </a:extLst>
          </p:cNvPr>
          <p:cNvGrpSpPr/>
          <p:nvPr/>
        </p:nvGrpSpPr>
        <p:grpSpPr>
          <a:xfrm>
            <a:off x="-3548" y="-65583"/>
            <a:ext cx="12277144" cy="6929805"/>
            <a:chOff x="-13708" y="-65583"/>
            <a:chExt cx="12277144" cy="6929805"/>
          </a:xfrm>
        </p:grpSpPr>
        <p:sp>
          <p:nvSpPr>
            <p:cNvPr id="6" name="Rectángulo 5">
              <a:extLst>
                <a:ext uri="{FF2B5EF4-FFF2-40B4-BE49-F238E27FC236}">
                  <a16:creationId xmlns:a16="http://schemas.microsoft.com/office/drawing/2014/main" id="{20198B08-9015-2850-8750-5FB73786D924}"/>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a:extLst>
                <a:ext uri="{FF2B5EF4-FFF2-40B4-BE49-F238E27FC236}">
                  <a16:creationId xmlns:a16="http://schemas.microsoft.com/office/drawing/2014/main" id="{21FBC43A-7B7D-4808-48E9-49EFEEBAE5DD}"/>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9" name="Conector recto 8">
              <a:extLst>
                <a:ext uri="{FF2B5EF4-FFF2-40B4-BE49-F238E27FC236}">
                  <a16:creationId xmlns:a16="http://schemas.microsoft.com/office/drawing/2014/main" id="{479E8C9C-E5C5-9CEC-24E2-8B1DE790C7CF}"/>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4" name="Conector recto 13">
              <a:extLst>
                <a:ext uri="{FF2B5EF4-FFF2-40B4-BE49-F238E27FC236}">
                  <a16:creationId xmlns:a16="http://schemas.microsoft.com/office/drawing/2014/main" id="{DC666486-5FED-14C2-9D67-F1DF7EF66DE8}"/>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5" name="9 Imagen">
              <a:extLst>
                <a:ext uri="{FF2B5EF4-FFF2-40B4-BE49-F238E27FC236}">
                  <a16:creationId xmlns:a16="http://schemas.microsoft.com/office/drawing/2014/main" id="{B02296BC-F5E0-8BCC-5836-A16A5D8A9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o 16">
            <a:extLst>
              <a:ext uri="{FF2B5EF4-FFF2-40B4-BE49-F238E27FC236}">
                <a16:creationId xmlns:a16="http://schemas.microsoft.com/office/drawing/2014/main" id="{C9A2DC6B-6AE3-6BEB-CAFA-174C2DA07B9F}"/>
              </a:ext>
            </a:extLst>
          </p:cNvPr>
          <p:cNvGrpSpPr/>
          <p:nvPr/>
        </p:nvGrpSpPr>
        <p:grpSpPr>
          <a:xfrm>
            <a:off x="42805" y="35941"/>
            <a:ext cx="11824420" cy="461665"/>
            <a:chOff x="349894" y="268764"/>
            <a:chExt cx="11824420" cy="461665"/>
          </a:xfrm>
        </p:grpSpPr>
        <p:grpSp>
          <p:nvGrpSpPr>
            <p:cNvPr id="23" name="Grupo 22">
              <a:extLst>
                <a:ext uri="{FF2B5EF4-FFF2-40B4-BE49-F238E27FC236}">
                  <a16:creationId xmlns:a16="http://schemas.microsoft.com/office/drawing/2014/main" id="{22B83E27-928C-1445-DAEE-2E11DF7A1F4C}"/>
                </a:ext>
              </a:extLst>
            </p:cNvPr>
            <p:cNvGrpSpPr/>
            <p:nvPr/>
          </p:nvGrpSpPr>
          <p:grpSpPr>
            <a:xfrm>
              <a:off x="349894" y="288174"/>
              <a:ext cx="11824420" cy="428167"/>
              <a:chOff x="349894" y="288174"/>
              <a:chExt cx="11824420" cy="428167"/>
            </a:xfrm>
          </p:grpSpPr>
          <p:sp>
            <p:nvSpPr>
              <p:cNvPr id="25" name="Título 1">
                <a:extLst>
                  <a:ext uri="{FF2B5EF4-FFF2-40B4-BE49-F238E27FC236}">
                    <a16:creationId xmlns:a16="http://schemas.microsoft.com/office/drawing/2014/main" id="{97A8BFDD-59D6-0CC4-9C6E-5D28A0BBD5FF}"/>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V:</a:t>
                </a:r>
              </a:p>
            </p:txBody>
          </p:sp>
          <p:cxnSp>
            <p:nvCxnSpPr>
              <p:cNvPr id="28" name="Conector recto 27">
                <a:extLst>
                  <a:ext uri="{FF2B5EF4-FFF2-40B4-BE49-F238E27FC236}">
                    <a16:creationId xmlns:a16="http://schemas.microsoft.com/office/drawing/2014/main" id="{876B55EE-A75A-0A25-512E-CA367946BB4A}"/>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9" name="TextBox 4">
                <a:extLst>
                  <a:ext uri="{FF2B5EF4-FFF2-40B4-BE49-F238E27FC236}">
                    <a16:creationId xmlns:a16="http://schemas.microsoft.com/office/drawing/2014/main" id="{B9EEEE9A-9FF2-4582-36A3-D1B236ADCC65}"/>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itchFamily="34"/>
                    <a:cs typeface="Arial" pitchFamily="34"/>
                  </a:rPr>
                  <a:t>25</a:t>
                </a:r>
                <a:endParaRPr lang="en-US" sz="2000" b="1" i="0" u="none" strike="noStrike" kern="1200" cap="none" spc="0" baseline="0" dirty="0">
                  <a:solidFill>
                    <a:schemeClr val="bg1"/>
                  </a:solidFill>
                  <a:uFillTx/>
                  <a:latin typeface="Arial" pitchFamily="34"/>
                  <a:cs typeface="Arial" pitchFamily="34"/>
                </a:endParaRPr>
              </a:p>
            </p:txBody>
          </p:sp>
        </p:grpSp>
        <p:sp>
          <p:nvSpPr>
            <p:cNvPr id="24" name="TextBox 1">
              <a:extLst>
                <a:ext uri="{FF2B5EF4-FFF2-40B4-BE49-F238E27FC236}">
                  <a16:creationId xmlns:a16="http://schemas.microsoft.com/office/drawing/2014/main" id="{6074EC16-480B-D13B-F581-4F151395922B}"/>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rPr>
                <a:t> Pro</a:t>
              </a:r>
              <a:r>
                <a:rPr lang="es-MX" sz="2400" b="1" dirty="0">
                  <a:solidFill>
                    <a:srgbClr val="231F20"/>
                  </a:solidFill>
                  <a:latin typeface="Arial" panose="020B0604020202020204" pitchFamily="34" charset="0"/>
                  <a:ea typeface="굴림" pitchFamily="34"/>
                  <a:cs typeface="Arial" panose="020B0604020202020204" pitchFamily="34" charset="0"/>
                </a:rPr>
                <a:t>puesta</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sp>
        <p:nvSpPr>
          <p:cNvPr id="4" name="Rectángulo 3">
            <a:extLst>
              <a:ext uri="{FF2B5EF4-FFF2-40B4-BE49-F238E27FC236}">
                <a16:creationId xmlns:a16="http://schemas.microsoft.com/office/drawing/2014/main" id="{91FA28DA-FB85-9AB1-C950-F667826AD4BF}"/>
              </a:ext>
            </a:extLst>
          </p:cNvPr>
          <p:cNvSpPr/>
          <p:nvPr/>
        </p:nvSpPr>
        <p:spPr>
          <a:xfrm>
            <a:off x="1812154" y="598063"/>
            <a:ext cx="8588012" cy="308012"/>
          </a:xfrm>
          <a:prstGeom prst="rect">
            <a:avLst/>
          </a:prstGeom>
          <a:solidFill>
            <a:srgbClr val="7030A0"/>
          </a:solidFill>
          <a:ln>
            <a:solidFill>
              <a:srgbClr val="0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200"/>
                </a:solidFill>
                <a:latin typeface="Arial" panose="020B0604020202020204" pitchFamily="34" charset="0"/>
                <a:cs typeface="Arial" panose="020B0604020202020204" pitchFamily="34" charset="0"/>
              </a:rPr>
              <a:t>Estrategia FA: </a:t>
            </a:r>
            <a:r>
              <a:rPr lang="es-MX" dirty="0">
                <a:solidFill>
                  <a:srgbClr val="FFF200"/>
                </a:solidFill>
                <a:latin typeface="Arial" panose="020B0604020202020204" pitchFamily="34" charset="0"/>
                <a:cs typeface="Arial" panose="020B0604020202020204" pitchFamily="34" charset="0"/>
              </a:rPr>
              <a:t>Funnel de Ventas con Campañas Publicitarias en Redes Sociales </a:t>
            </a:r>
          </a:p>
        </p:txBody>
      </p:sp>
      <p:sp>
        <p:nvSpPr>
          <p:cNvPr id="7" name="Rectángulo 6">
            <a:extLst>
              <a:ext uri="{FF2B5EF4-FFF2-40B4-BE49-F238E27FC236}">
                <a16:creationId xmlns:a16="http://schemas.microsoft.com/office/drawing/2014/main" id="{D40A4EFB-DC87-10EA-E385-B82124431A86}"/>
              </a:ext>
            </a:extLst>
          </p:cNvPr>
          <p:cNvSpPr/>
          <p:nvPr/>
        </p:nvSpPr>
        <p:spPr>
          <a:xfrm>
            <a:off x="1053492" y="1006532"/>
            <a:ext cx="9346674" cy="23777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s-MX" sz="1400" b="1" dirty="0">
                <a:solidFill>
                  <a:schemeClr val="tx1"/>
                </a:solidFill>
                <a:latin typeface="Arial" panose="020B0604020202020204" pitchFamily="34" charset="0"/>
                <a:cs typeface="Arial" panose="020B0604020202020204" pitchFamily="34" charset="0"/>
              </a:rPr>
              <a:t>Objetivo. </a:t>
            </a:r>
            <a:r>
              <a:rPr lang="es-MX" sz="1400" dirty="0">
                <a:solidFill>
                  <a:schemeClr val="tx1"/>
                </a:solidFill>
                <a:latin typeface="Arial" panose="020B0604020202020204" pitchFamily="34" charset="0"/>
                <a:cs typeface="Arial" panose="020B0604020202020204" pitchFamily="34" charset="0"/>
              </a:rPr>
              <a:t>Aumentar las ventas directas de habitaciones desde el sitio web del hotel</a:t>
            </a:r>
          </a:p>
        </p:txBody>
      </p:sp>
      <p:grpSp>
        <p:nvGrpSpPr>
          <p:cNvPr id="37" name="Grupo 36">
            <a:extLst>
              <a:ext uri="{FF2B5EF4-FFF2-40B4-BE49-F238E27FC236}">
                <a16:creationId xmlns:a16="http://schemas.microsoft.com/office/drawing/2014/main" id="{6C0FB2B1-2850-33E4-FBE6-00C314119473}"/>
              </a:ext>
            </a:extLst>
          </p:cNvPr>
          <p:cNvGrpSpPr/>
          <p:nvPr/>
        </p:nvGrpSpPr>
        <p:grpSpPr>
          <a:xfrm>
            <a:off x="160843" y="1399584"/>
            <a:ext cx="4207626" cy="4382411"/>
            <a:chOff x="160843" y="1399584"/>
            <a:chExt cx="4207626" cy="4382411"/>
          </a:xfrm>
          <a:effectLst>
            <a:outerShdw blurRad="63500" sx="102000" sy="102000" algn="ctr" rotWithShape="0">
              <a:prstClr val="black">
                <a:alpha val="40000"/>
              </a:prstClr>
            </a:outerShdw>
          </a:effectLst>
        </p:grpSpPr>
        <p:pic>
          <p:nvPicPr>
            <p:cNvPr id="36" name="Imagen 35">
              <a:extLst>
                <a:ext uri="{FF2B5EF4-FFF2-40B4-BE49-F238E27FC236}">
                  <a16:creationId xmlns:a16="http://schemas.microsoft.com/office/drawing/2014/main" id="{32B96D55-10AA-46A2-0D67-82D93F5B4140}"/>
                </a:ext>
              </a:extLst>
            </p:cNvPr>
            <p:cNvPicPr>
              <a:picLocks noChangeAspect="1"/>
            </p:cNvPicPr>
            <p:nvPr/>
          </p:nvPicPr>
          <p:blipFill>
            <a:blip r:embed="rId5"/>
            <a:stretch>
              <a:fillRect/>
            </a:stretch>
          </p:blipFill>
          <p:spPr>
            <a:xfrm>
              <a:off x="160843" y="1638087"/>
              <a:ext cx="4204298" cy="4143908"/>
            </a:xfrm>
            <a:prstGeom prst="rect">
              <a:avLst/>
            </a:prstGeom>
            <a:ln>
              <a:solidFill>
                <a:srgbClr val="000000"/>
              </a:solidFill>
            </a:ln>
          </p:spPr>
        </p:pic>
        <p:sp>
          <p:nvSpPr>
            <p:cNvPr id="10" name="Rectángulo 9">
              <a:extLst>
                <a:ext uri="{FF2B5EF4-FFF2-40B4-BE49-F238E27FC236}">
                  <a16:creationId xmlns:a16="http://schemas.microsoft.com/office/drawing/2014/main" id="{E102DFFF-70F8-E5AA-6E3C-FD1728A5DE93}"/>
                </a:ext>
              </a:extLst>
            </p:cNvPr>
            <p:cNvSpPr/>
            <p:nvPr/>
          </p:nvSpPr>
          <p:spPr>
            <a:xfrm>
              <a:off x="164171" y="1399584"/>
              <a:ext cx="4204298" cy="242340"/>
            </a:xfrm>
            <a:prstGeom prst="rect">
              <a:avLst/>
            </a:prstGeom>
            <a:solidFill>
              <a:srgbClr val="7030A0"/>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rgbClr val="FFF200"/>
                  </a:solidFill>
                  <a:latin typeface="Arial" panose="020B0604020202020204" pitchFamily="34" charset="0"/>
                  <a:cs typeface="Arial" panose="020B0604020202020204" pitchFamily="34" charset="0"/>
                </a:rPr>
                <a:t>1. Objetivos, Públicos y Presupuesto</a:t>
              </a:r>
              <a:endParaRPr lang="es-MX" sz="1200" dirty="0">
                <a:solidFill>
                  <a:srgbClr val="FFF200"/>
                </a:solidFill>
                <a:latin typeface="Arial" panose="020B0604020202020204" pitchFamily="34" charset="0"/>
                <a:cs typeface="Arial" panose="020B0604020202020204" pitchFamily="34" charset="0"/>
              </a:endParaRPr>
            </a:p>
          </p:txBody>
        </p:sp>
      </p:grpSp>
      <p:grpSp>
        <p:nvGrpSpPr>
          <p:cNvPr id="33" name="Grupo 32">
            <a:extLst>
              <a:ext uri="{FF2B5EF4-FFF2-40B4-BE49-F238E27FC236}">
                <a16:creationId xmlns:a16="http://schemas.microsoft.com/office/drawing/2014/main" id="{AEB32DAB-E6A6-4AFC-4C6D-0D05512F0B8C}"/>
              </a:ext>
            </a:extLst>
          </p:cNvPr>
          <p:cNvGrpSpPr/>
          <p:nvPr/>
        </p:nvGrpSpPr>
        <p:grpSpPr>
          <a:xfrm>
            <a:off x="4499805" y="1397682"/>
            <a:ext cx="3578471" cy="4363995"/>
            <a:chOff x="4499804" y="1700102"/>
            <a:chExt cx="3578471" cy="3992347"/>
          </a:xfrm>
          <a:effectLst>
            <a:outerShdw blurRad="63500" sx="102000" sy="102000" algn="ctr" rotWithShape="0">
              <a:prstClr val="black">
                <a:alpha val="40000"/>
              </a:prstClr>
            </a:outerShdw>
          </a:effectLst>
        </p:grpSpPr>
        <p:pic>
          <p:nvPicPr>
            <p:cNvPr id="27" name="Imagen 26">
              <a:extLst>
                <a:ext uri="{FF2B5EF4-FFF2-40B4-BE49-F238E27FC236}">
                  <a16:creationId xmlns:a16="http://schemas.microsoft.com/office/drawing/2014/main" id="{9F1EF43B-D0CF-4CA1-618B-46D1AA8D3CCE}"/>
                </a:ext>
              </a:extLst>
            </p:cNvPr>
            <p:cNvPicPr>
              <a:picLocks noChangeAspect="1"/>
            </p:cNvPicPr>
            <p:nvPr/>
          </p:nvPicPr>
          <p:blipFill>
            <a:blip r:embed="rId6"/>
            <a:stretch>
              <a:fillRect/>
            </a:stretch>
          </p:blipFill>
          <p:spPr>
            <a:xfrm>
              <a:off x="4499804" y="1940717"/>
              <a:ext cx="3578471" cy="3751732"/>
            </a:xfrm>
            <a:prstGeom prst="rect">
              <a:avLst/>
            </a:prstGeom>
            <a:ln w="12700">
              <a:solidFill>
                <a:srgbClr val="000000"/>
              </a:solidFill>
            </a:ln>
          </p:spPr>
        </p:pic>
        <p:sp>
          <p:nvSpPr>
            <p:cNvPr id="11" name="Rectángulo 10">
              <a:extLst>
                <a:ext uri="{FF2B5EF4-FFF2-40B4-BE49-F238E27FC236}">
                  <a16:creationId xmlns:a16="http://schemas.microsoft.com/office/drawing/2014/main" id="{2A70E032-1581-622E-00AA-D752C0A6114A}"/>
                </a:ext>
              </a:extLst>
            </p:cNvPr>
            <p:cNvSpPr/>
            <p:nvPr/>
          </p:nvSpPr>
          <p:spPr>
            <a:xfrm>
              <a:off x="4499804" y="1700102"/>
              <a:ext cx="3578471" cy="235480"/>
            </a:xfrm>
            <a:prstGeom prst="rect">
              <a:avLst/>
            </a:prstGeom>
            <a:solidFill>
              <a:srgbClr val="7030A0"/>
            </a:solidFill>
            <a:ln w="12700">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rgbClr val="FFF200"/>
                  </a:solidFill>
                  <a:latin typeface="Arial" panose="020B0604020202020204" pitchFamily="34" charset="0"/>
                  <a:cs typeface="Arial" panose="020B0604020202020204" pitchFamily="34" charset="0"/>
                </a:rPr>
                <a:t>2. Creación de Anuncios</a:t>
              </a:r>
              <a:endParaRPr lang="es-MX" sz="1200" dirty="0">
                <a:solidFill>
                  <a:srgbClr val="FFF200"/>
                </a:solidFill>
                <a:latin typeface="Arial" panose="020B0604020202020204" pitchFamily="34" charset="0"/>
                <a:cs typeface="Arial" panose="020B0604020202020204" pitchFamily="34" charset="0"/>
              </a:endParaRPr>
            </a:p>
          </p:txBody>
        </p:sp>
      </p:grpSp>
      <p:grpSp>
        <p:nvGrpSpPr>
          <p:cNvPr id="32" name="Grupo 31">
            <a:extLst>
              <a:ext uri="{FF2B5EF4-FFF2-40B4-BE49-F238E27FC236}">
                <a16:creationId xmlns:a16="http://schemas.microsoft.com/office/drawing/2014/main" id="{3E9714F0-785D-7157-B9C6-2F6E144754AB}"/>
              </a:ext>
            </a:extLst>
          </p:cNvPr>
          <p:cNvGrpSpPr/>
          <p:nvPr/>
        </p:nvGrpSpPr>
        <p:grpSpPr>
          <a:xfrm>
            <a:off x="8340949" y="1383307"/>
            <a:ext cx="3578471" cy="4378369"/>
            <a:chOff x="8461869" y="1527418"/>
            <a:chExt cx="3578471" cy="4234261"/>
          </a:xfrm>
          <a:effectLst>
            <a:outerShdw blurRad="63500" sx="102000" sy="102000" algn="ctr" rotWithShape="0">
              <a:prstClr val="black">
                <a:alpha val="40000"/>
              </a:prstClr>
            </a:outerShdw>
          </a:effectLst>
        </p:grpSpPr>
        <p:pic>
          <p:nvPicPr>
            <p:cNvPr id="31" name="Imagen 30">
              <a:extLst>
                <a:ext uri="{FF2B5EF4-FFF2-40B4-BE49-F238E27FC236}">
                  <a16:creationId xmlns:a16="http://schemas.microsoft.com/office/drawing/2014/main" id="{4FBC6E68-DE59-907D-6DB8-E5131EFF7171}"/>
                </a:ext>
              </a:extLst>
            </p:cNvPr>
            <p:cNvPicPr>
              <a:picLocks noChangeAspect="1"/>
            </p:cNvPicPr>
            <p:nvPr/>
          </p:nvPicPr>
          <p:blipFill>
            <a:blip r:embed="rId7"/>
            <a:stretch>
              <a:fillRect/>
            </a:stretch>
          </p:blipFill>
          <p:spPr>
            <a:xfrm>
              <a:off x="8461869" y="1773556"/>
              <a:ext cx="3578471" cy="3988123"/>
            </a:xfrm>
            <a:prstGeom prst="rect">
              <a:avLst/>
            </a:prstGeom>
            <a:ln>
              <a:solidFill>
                <a:srgbClr val="000000"/>
              </a:solidFill>
            </a:ln>
          </p:spPr>
        </p:pic>
        <p:sp>
          <p:nvSpPr>
            <p:cNvPr id="18" name="Rectángulo 17">
              <a:extLst>
                <a:ext uri="{FF2B5EF4-FFF2-40B4-BE49-F238E27FC236}">
                  <a16:creationId xmlns:a16="http://schemas.microsoft.com/office/drawing/2014/main" id="{CF564B47-D8F8-D9B1-F619-89F4B3B82371}"/>
                </a:ext>
              </a:extLst>
            </p:cNvPr>
            <p:cNvSpPr/>
            <p:nvPr/>
          </p:nvSpPr>
          <p:spPr>
            <a:xfrm>
              <a:off x="8461869" y="1527418"/>
              <a:ext cx="3578471" cy="241388"/>
            </a:xfrm>
            <a:prstGeom prst="rect">
              <a:avLst/>
            </a:prstGeom>
            <a:solidFill>
              <a:srgbClr val="7030A0"/>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rgbClr val="FFF200"/>
                  </a:solidFill>
                  <a:latin typeface="Arial" panose="020B0604020202020204" pitchFamily="34" charset="0"/>
                  <a:cs typeface="Arial" panose="020B0604020202020204" pitchFamily="34" charset="0"/>
                </a:rPr>
                <a:t>3. Monitoreo del Funnel de Ventas</a:t>
              </a:r>
              <a:endParaRPr lang="es-MX" sz="1200" dirty="0">
                <a:solidFill>
                  <a:srgbClr val="FFF2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67117160"/>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511BA802-C66B-F2F9-D569-7C80AA41E247}"/>
              </a:ext>
            </a:extLst>
          </p:cNvPr>
          <p:cNvGrpSpPr/>
          <p:nvPr/>
        </p:nvGrpSpPr>
        <p:grpSpPr>
          <a:xfrm>
            <a:off x="6135024" y="1305850"/>
            <a:ext cx="5145232" cy="4633886"/>
            <a:chOff x="6135024" y="1305850"/>
            <a:chExt cx="5145232" cy="4633886"/>
          </a:xfrm>
          <a:effectLst>
            <a:outerShdw blurRad="63500" sx="102000" sy="102000" algn="ctr" rotWithShape="0">
              <a:prstClr val="black">
                <a:alpha val="40000"/>
              </a:prstClr>
            </a:outerShdw>
          </a:effectLst>
        </p:grpSpPr>
        <p:pic>
          <p:nvPicPr>
            <p:cNvPr id="16" name="Imagen 15">
              <a:extLst>
                <a:ext uri="{FF2B5EF4-FFF2-40B4-BE49-F238E27FC236}">
                  <a16:creationId xmlns:a16="http://schemas.microsoft.com/office/drawing/2014/main" id="{F814F4E6-88E3-F1C3-E73F-94C3EEFDA5D0}"/>
                </a:ext>
              </a:extLst>
            </p:cNvPr>
            <p:cNvPicPr>
              <a:picLocks noChangeAspect="1"/>
            </p:cNvPicPr>
            <p:nvPr/>
          </p:nvPicPr>
          <p:blipFill rotWithShape="1">
            <a:blip r:embed="rId3"/>
            <a:srcRect l="1402" t="2865" r="601" b="2296"/>
            <a:stretch/>
          </p:blipFill>
          <p:spPr>
            <a:xfrm>
              <a:off x="6148251" y="1535300"/>
              <a:ext cx="5132004" cy="4404436"/>
            </a:xfrm>
            <a:prstGeom prst="rect">
              <a:avLst/>
            </a:prstGeom>
            <a:ln>
              <a:solidFill>
                <a:srgbClr val="231F20"/>
              </a:solidFill>
            </a:ln>
          </p:spPr>
        </p:pic>
        <p:sp>
          <p:nvSpPr>
            <p:cNvPr id="3" name="Rectángulo 2">
              <a:extLst>
                <a:ext uri="{FF2B5EF4-FFF2-40B4-BE49-F238E27FC236}">
                  <a16:creationId xmlns:a16="http://schemas.microsoft.com/office/drawing/2014/main" id="{83C51581-66EB-34AA-7A84-88F7B0501A6B}"/>
                </a:ext>
              </a:extLst>
            </p:cNvPr>
            <p:cNvSpPr/>
            <p:nvPr/>
          </p:nvSpPr>
          <p:spPr>
            <a:xfrm>
              <a:off x="6135024" y="1305850"/>
              <a:ext cx="5145232" cy="234792"/>
            </a:xfrm>
            <a:prstGeom prst="rect">
              <a:avLst/>
            </a:prstGeom>
            <a:solidFill>
              <a:srgbClr val="00B0F0"/>
            </a:solidFill>
            <a:ln w="12700">
              <a:solidFill>
                <a:srgbClr val="231F20"/>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rgbClr val="000000"/>
                  </a:solidFill>
                  <a:latin typeface="Arial" panose="020B0604020202020204" pitchFamily="34" charset="0"/>
                  <a:cs typeface="Arial" panose="020B0604020202020204" pitchFamily="34" charset="0"/>
                </a:rPr>
                <a:t>2. Protocolo de Respuesta</a:t>
              </a:r>
              <a:endParaRPr lang="es-MX" sz="1200" dirty="0">
                <a:solidFill>
                  <a:srgbClr val="000000"/>
                </a:solidFill>
                <a:latin typeface="Arial" panose="020B0604020202020204" pitchFamily="34" charset="0"/>
                <a:cs typeface="Arial" panose="020B0604020202020204" pitchFamily="34" charset="0"/>
              </a:endParaRPr>
            </a:p>
          </p:txBody>
        </p:sp>
      </p:grpSp>
      <p:grpSp>
        <p:nvGrpSpPr>
          <p:cNvPr id="5" name="Grupo 4">
            <a:extLst>
              <a:ext uri="{FF2B5EF4-FFF2-40B4-BE49-F238E27FC236}">
                <a16:creationId xmlns:a16="http://schemas.microsoft.com/office/drawing/2014/main" id="{F9631270-02C1-452A-02B3-16C6CE44B5F8}"/>
              </a:ext>
            </a:extLst>
          </p:cNvPr>
          <p:cNvGrpSpPr/>
          <p:nvPr/>
        </p:nvGrpSpPr>
        <p:grpSpPr>
          <a:xfrm>
            <a:off x="-3548" y="-65583"/>
            <a:ext cx="12277144" cy="6929805"/>
            <a:chOff x="-13708" y="-65583"/>
            <a:chExt cx="12277144" cy="6929805"/>
          </a:xfrm>
        </p:grpSpPr>
        <p:sp>
          <p:nvSpPr>
            <p:cNvPr id="6" name="Rectángulo 5">
              <a:extLst>
                <a:ext uri="{FF2B5EF4-FFF2-40B4-BE49-F238E27FC236}">
                  <a16:creationId xmlns:a16="http://schemas.microsoft.com/office/drawing/2014/main" id="{20198B08-9015-2850-8750-5FB73786D924}"/>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a:extLst>
                <a:ext uri="{FF2B5EF4-FFF2-40B4-BE49-F238E27FC236}">
                  <a16:creationId xmlns:a16="http://schemas.microsoft.com/office/drawing/2014/main" id="{21FBC43A-7B7D-4808-48E9-49EFEEBAE5DD}"/>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9" name="Conector recto 8">
              <a:extLst>
                <a:ext uri="{FF2B5EF4-FFF2-40B4-BE49-F238E27FC236}">
                  <a16:creationId xmlns:a16="http://schemas.microsoft.com/office/drawing/2014/main" id="{479E8C9C-E5C5-9CEC-24E2-8B1DE790C7CF}"/>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4" name="Conector recto 13">
              <a:extLst>
                <a:ext uri="{FF2B5EF4-FFF2-40B4-BE49-F238E27FC236}">
                  <a16:creationId xmlns:a16="http://schemas.microsoft.com/office/drawing/2014/main" id="{DC666486-5FED-14C2-9D67-F1DF7EF66DE8}"/>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5" name="9 Imagen">
              <a:extLst>
                <a:ext uri="{FF2B5EF4-FFF2-40B4-BE49-F238E27FC236}">
                  <a16:creationId xmlns:a16="http://schemas.microsoft.com/office/drawing/2014/main" id="{B02296BC-F5E0-8BCC-5836-A16A5D8A9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o 16">
            <a:extLst>
              <a:ext uri="{FF2B5EF4-FFF2-40B4-BE49-F238E27FC236}">
                <a16:creationId xmlns:a16="http://schemas.microsoft.com/office/drawing/2014/main" id="{C9A2DC6B-6AE3-6BEB-CAFA-174C2DA07B9F}"/>
              </a:ext>
            </a:extLst>
          </p:cNvPr>
          <p:cNvGrpSpPr/>
          <p:nvPr/>
        </p:nvGrpSpPr>
        <p:grpSpPr>
          <a:xfrm>
            <a:off x="42805" y="35941"/>
            <a:ext cx="11824420" cy="461665"/>
            <a:chOff x="349894" y="268764"/>
            <a:chExt cx="11824420" cy="461665"/>
          </a:xfrm>
        </p:grpSpPr>
        <p:grpSp>
          <p:nvGrpSpPr>
            <p:cNvPr id="23" name="Grupo 22">
              <a:extLst>
                <a:ext uri="{FF2B5EF4-FFF2-40B4-BE49-F238E27FC236}">
                  <a16:creationId xmlns:a16="http://schemas.microsoft.com/office/drawing/2014/main" id="{22B83E27-928C-1445-DAEE-2E11DF7A1F4C}"/>
                </a:ext>
              </a:extLst>
            </p:cNvPr>
            <p:cNvGrpSpPr/>
            <p:nvPr/>
          </p:nvGrpSpPr>
          <p:grpSpPr>
            <a:xfrm>
              <a:off x="349894" y="288174"/>
              <a:ext cx="11824420" cy="428167"/>
              <a:chOff x="349894" y="288174"/>
              <a:chExt cx="11824420" cy="428167"/>
            </a:xfrm>
          </p:grpSpPr>
          <p:sp>
            <p:nvSpPr>
              <p:cNvPr id="25" name="Título 1">
                <a:extLst>
                  <a:ext uri="{FF2B5EF4-FFF2-40B4-BE49-F238E27FC236}">
                    <a16:creationId xmlns:a16="http://schemas.microsoft.com/office/drawing/2014/main" id="{97A8BFDD-59D6-0CC4-9C6E-5D28A0BBD5FF}"/>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V:</a:t>
                </a:r>
              </a:p>
            </p:txBody>
          </p:sp>
          <p:cxnSp>
            <p:nvCxnSpPr>
              <p:cNvPr id="28" name="Conector recto 27">
                <a:extLst>
                  <a:ext uri="{FF2B5EF4-FFF2-40B4-BE49-F238E27FC236}">
                    <a16:creationId xmlns:a16="http://schemas.microsoft.com/office/drawing/2014/main" id="{876B55EE-A75A-0A25-512E-CA367946BB4A}"/>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9" name="TextBox 4">
                <a:extLst>
                  <a:ext uri="{FF2B5EF4-FFF2-40B4-BE49-F238E27FC236}">
                    <a16:creationId xmlns:a16="http://schemas.microsoft.com/office/drawing/2014/main" id="{B9EEEE9A-9FF2-4582-36A3-D1B236ADCC65}"/>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dirty="0">
                    <a:solidFill>
                      <a:schemeClr val="bg1"/>
                    </a:solidFill>
                    <a:latin typeface="Arial" pitchFamily="34"/>
                    <a:cs typeface="Arial" pitchFamily="34"/>
                  </a:rPr>
                  <a:t>26</a:t>
                </a:r>
                <a:endParaRPr lang="en-US" sz="2000" b="1" i="0" u="none" strike="noStrike" kern="1200" cap="none" spc="0" baseline="0" dirty="0">
                  <a:solidFill>
                    <a:schemeClr val="bg1"/>
                  </a:solidFill>
                  <a:uFillTx/>
                  <a:latin typeface="Arial" pitchFamily="34"/>
                  <a:cs typeface="Arial" pitchFamily="34"/>
                </a:endParaRPr>
              </a:p>
            </p:txBody>
          </p:sp>
        </p:grpSp>
        <p:sp>
          <p:nvSpPr>
            <p:cNvPr id="24" name="TextBox 1">
              <a:extLst>
                <a:ext uri="{FF2B5EF4-FFF2-40B4-BE49-F238E27FC236}">
                  <a16:creationId xmlns:a16="http://schemas.microsoft.com/office/drawing/2014/main" id="{6074EC16-480B-D13B-F581-4F151395922B}"/>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rPr>
                <a:t> Pro</a:t>
              </a:r>
              <a:r>
                <a:rPr lang="es-MX" sz="2400" b="1" dirty="0">
                  <a:solidFill>
                    <a:srgbClr val="231F20"/>
                  </a:solidFill>
                  <a:latin typeface="Arial" panose="020B0604020202020204" pitchFamily="34" charset="0"/>
                  <a:ea typeface="굴림" pitchFamily="34"/>
                  <a:cs typeface="Arial" panose="020B0604020202020204" pitchFamily="34" charset="0"/>
                </a:rPr>
                <a:t>puesta</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sp>
        <p:nvSpPr>
          <p:cNvPr id="4" name="Rectángulo 3">
            <a:extLst>
              <a:ext uri="{FF2B5EF4-FFF2-40B4-BE49-F238E27FC236}">
                <a16:creationId xmlns:a16="http://schemas.microsoft.com/office/drawing/2014/main" id="{91FA28DA-FB85-9AB1-C950-F667826AD4BF}"/>
              </a:ext>
            </a:extLst>
          </p:cNvPr>
          <p:cNvSpPr/>
          <p:nvPr/>
        </p:nvSpPr>
        <p:spPr>
          <a:xfrm>
            <a:off x="1812154" y="598063"/>
            <a:ext cx="8588012" cy="308012"/>
          </a:xfrm>
          <a:prstGeom prst="rect">
            <a:avLst/>
          </a:prstGeom>
          <a:solidFill>
            <a:srgbClr val="00B0F0"/>
          </a:solidFill>
          <a:ln>
            <a:solidFill>
              <a:srgbClr val="0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000000"/>
                </a:solidFill>
                <a:latin typeface="Arial" panose="020B0604020202020204" pitchFamily="34" charset="0"/>
                <a:cs typeface="Arial" panose="020B0604020202020204" pitchFamily="34" charset="0"/>
              </a:rPr>
              <a:t>Estrategia DA: </a:t>
            </a:r>
            <a:r>
              <a:rPr lang="es-MX" dirty="0">
                <a:solidFill>
                  <a:srgbClr val="000000"/>
                </a:solidFill>
                <a:latin typeface="Arial" panose="020B0604020202020204" pitchFamily="34" charset="0"/>
                <a:cs typeface="Arial" panose="020B0604020202020204" pitchFamily="34" charset="0"/>
              </a:rPr>
              <a:t>Gestión de la Reputación Hotelera en Redes Sociales</a:t>
            </a:r>
          </a:p>
        </p:txBody>
      </p:sp>
      <p:sp>
        <p:nvSpPr>
          <p:cNvPr id="7" name="Rectángulo 6">
            <a:extLst>
              <a:ext uri="{FF2B5EF4-FFF2-40B4-BE49-F238E27FC236}">
                <a16:creationId xmlns:a16="http://schemas.microsoft.com/office/drawing/2014/main" id="{D40A4EFB-DC87-10EA-E385-B82124431A86}"/>
              </a:ext>
            </a:extLst>
          </p:cNvPr>
          <p:cNvSpPr/>
          <p:nvPr/>
        </p:nvSpPr>
        <p:spPr>
          <a:xfrm>
            <a:off x="1085875" y="978270"/>
            <a:ext cx="9346674" cy="23777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s-MX" sz="1400" b="1" dirty="0">
                <a:solidFill>
                  <a:schemeClr val="tx1"/>
                </a:solidFill>
                <a:latin typeface="Arial" panose="020B0604020202020204" pitchFamily="34" charset="0"/>
                <a:cs typeface="Arial" panose="020B0604020202020204" pitchFamily="34" charset="0"/>
              </a:rPr>
              <a:t>Objetivo. </a:t>
            </a:r>
            <a:r>
              <a:rPr lang="es-MX" sz="1400" dirty="0">
                <a:solidFill>
                  <a:schemeClr val="tx1"/>
                </a:solidFill>
                <a:latin typeface="Arial" panose="020B0604020202020204" pitchFamily="34" charset="0"/>
                <a:cs typeface="Arial" panose="020B0604020202020204" pitchFamily="34" charset="0"/>
              </a:rPr>
              <a:t>Mejorar la percepción positiva del hotel</a:t>
            </a:r>
          </a:p>
        </p:txBody>
      </p:sp>
      <p:grpSp>
        <p:nvGrpSpPr>
          <p:cNvPr id="11" name="Grupo 10">
            <a:extLst>
              <a:ext uri="{FF2B5EF4-FFF2-40B4-BE49-F238E27FC236}">
                <a16:creationId xmlns:a16="http://schemas.microsoft.com/office/drawing/2014/main" id="{DF527FDE-7602-4151-4471-319E56FA7516}"/>
              </a:ext>
            </a:extLst>
          </p:cNvPr>
          <p:cNvGrpSpPr/>
          <p:nvPr/>
        </p:nvGrpSpPr>
        <p:grpSpPr>
          <a:xfrm>
            <a:off x="1151177" y="1292959"/>
            <a:ext cx="4369342" cy="4599677"/>
            <a:chOff x="1151177" y="1292959"/>
            <a:chExt cx="4369342" cy="4599677"/>
          </a:xfrm>
          <a:effectLst>
            <a:outerShdw blurRad="63500" sx="102000" sy="102000" algn="ctr" rotWithShape="0">
              <a:prstClr val="black">
                <a:alpha val="40000"/>
              </a:prstClr>
            </a:outerShdw>
          </a:effectLst>
        </p:grpSpPr>
        <p:pic>
          <p:nvPicPr>
            <p:cNvPr id="10" name="Imagen 9">
              <a:extLst>
                <a:ext uri="{FF2B5EF4-FFF2-40B4-BE49-F238E27FC236}">
                  <a16:creationId xmlns:a16="http://schemas.microsoft.com/office/drawing/2014/main" id="{9E3714CE-6095-C489-140E-082EA4634D3C}"/>
                </a:ext>
              </a:extLst>
            </p:cNvPr>
            <p:cNvPicPr>
              <a:picLocks noChangeAspect="1"/>
            </p:cNvPicPr>
            <p:nvPr/>
          </p:nvPicPr>
          <p:blipFill rotWithShape="1">
            <a:blip r:embed="rId5"/>
            <a:srcRect l="1069" t="2205" r="1573" b="2588"/>
            <a:stretch/>
          </p:blipFill>
          <p:spPr>
            <a:xfrm>
              <a:off x="1151177" y="1535300"/>
              <a:ext cx="4369342" cy="1893700"/>
            </a:xfrm>
            <a:prstGeom prst="rect">
              <a:avLst/>
            </a:prstGeom>
            <a:ln>
              <a:solidFill>
                <a:srgbClr val="231F20"/>
              </a:solidFill>
            </a:ln>
          </p:spPr>
        </p:pic>
        <p:grpSp>
          <p:nvGrpSpPr>
            <p:cNvPr id="20" name="Grupo 19">
              <a:extLst>
                <a:ext uri="{FF2B5EF4-FFF2-40B4-BE49-F238E27FC236}">
                  <a16:creationId xmlns:a16="http://schemas.microsoft.com/office/drawing/2014/main" id="{FFAF3D51-FDBA-22B2-F216-2035290794DD}"/>
                </a:ext>
              </a:extLst>
            </p:cNvPr>
            <p:cNvGrpSpPr/>
            <p:nvPr/>
          </p:nvGrpSpPr>
          <p:grpSpPr>
            <a:xfrm>
              <a:off x="1151177" y="1292959"/>
              <a:ext cx="4360681" cy="4599677"/>
              <a:chOff x="1105060" y="1505305"/>
              <a:chExt cx="4360681" cy="4599677"/>
            </a:xfrm>
            <a:effectLst>
              <a:outerShdw blurRad="63500" sx="102000" sy="102000" algn="ctr" rotWithShape="0">
                <a:prstClr val="black">
                  <a:alpha val="40000"/>
                </a:prstClr>
              </a:outerShdw>
            </a:effectLst>
          </p:grpSpPr>
          <p:pic>
            <p:nvPicPr>
              <p:cNvPr id="13" name="Imagen 12">
                <a:extLst>
                  <a:ext uri="{FF2B5EF4-FFF2-40B4-BE49-F238E27FC236}">
                    <a16:creationId xmlns:a16="http://schemas.microsoft.com/office/drawing/2014/main" id="{F1135057-5EFE-BAE6-20F5-16053927B798}"/>
                  </a:ext>
                </a:extLst>
              </p:cNvPr>
              <p:cNvPicPr>
                <a:picLocks noChangeAspect="1"/>
              </p:cNvPicPr>
              <p:nvPr/>
            </p:nvPicPr>
            <p:blipFill rotWithShape="1">
              <a:blip r:embed="rId6"/>
              <a:srcRect t="3997" r="13212" b="13503"/>
              <a:stretch/>
            </p:blipFill>
            <p:spPr>
              <a:xfrm>
                <a:off x="1105060" y="3664159"/>
                <a:ext cx="4360681" cy="2440823"/>
              </a:xfrm>
              <a:prstGeom prst="rect">
                <a:avLst/>
              </a:prstGeom>
              <a:ln w="12700">
                <a:solidFill>
                  <a:srgbClr val="231F20"/>
                </a:solidFill>
              </a:ln>
            </p:spPr>
          </p:pic>
          <p:sp>
            <p:nvSpPr>
              <p:cNvPr id="2" name="Rectángulo 1">
                <a:extLst>
                  <a:ext uri="{FF2B5EF4-FFF2-40B4-BE49-F238E27FC236}">
                    <a16:creationId xmlns:a16="http://schemas.microsoft.com/office/drawing/2014/main" id="{0ACD5B88-D3AE-6080-7B60-66F5671C2A0E}"/>
                  </a:ext>
                </a:extLst>
              </p:cNvPr>
              <p:cNvSpPr/>
              <p:nvPr/>
            </p:nvSpPr>
            <p:spPr>
              <a:xfrm>
                <a:off x="1105060" y="1505305"/>
                <a:ext cx="4360681" cy="242340"/>
              </a:xfrm>
              <a:prstGeom prst="rect">
                <a:avLst/>
              </a:prstGeom>
              <a:solidFill>
                <a:srgbClr val="00B0F0"/>
              </a:solidFill>
              <a:ln>
                <a:solidFill>
                  <a:srgbClr val="231F20"/>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rgbClr val="000000"/>
                    </a:solidFill>
                    <a:latin typeface="Arial" panose="020B0604020202020204" pitchFamily="34" charset="0"/>
                    <a:cs typeface="Arial" panose="020B0604020202020204" pitchFamily="34" charset="0"/>
                  </a:rPr>
                  <a:t>1. Monitoreo de la reputación de la marca en RRSS</a:t>
                </a:r>
                <a:endParaRPr lang="es-MX" sz="1200" dirty="0">
                  <a:solidFill>
                    <a:srgbClr val="000000"/>
                  </a:solidFill>
                  <a:latin typeface="Arial" panose="020B0604020202020204" pitchFamily="34" charset="0"/>
                  <a:cs typeface="Arial" panose="020B0604020202020204" pitchFamily="34" charset="0"/>
                </a:endParaRPr>
              </a:p>
            </p:txBody>
          </p:sp>
        </p:grpSp>
      </p:grpSp>
      <p:pic>
        <p:nvPicPr>
          <p:cNvPr id="21" name="Imagen 20">
            <a:extLst>
              <a:ext uri="{FF2B5EF4-FFF2-40B4-BE49-F238E27FC236}">
                <a16:creationId xmlns:a16="http://schemas.microsoft.com/office/drawing/2014/main" id="{7C41C24A-B142-193F-1420-5FF6408985CF}"/>
              </a:ext>
            </a:extLst>
          </p:cNvPr>
          <p:cNvPicPr>
            <a:picLocks noChangeAspect="1"/>
          </p:cNvPicPr>
          <p:nvPr/>
        </p:nvPicPr>
        <p:blipFill>
          <a:blip r:embed="rId7"/>
          <a:stretch>
            <a:fillRect/>
          </a:stretch>
        </p:blipFill>
        <p:spPr>
          <a:xfrm>
            <a:off x="4383905" y="3526556"/>
            <a:ext cx="1025727" cy="200222"/>
          </a:xfrm>
          <a:prstGeom prst="rect">
            <a:avLst/>
          </a:prstGeom>
        </p:spPr>
      </p:pic>
    </p:spTree>
    <p:extLst>
      <p:ext uri="{BB962C8B-B14F-4D97-AF65-F5344CB8AC3E}">
        <p14:creationId xmlns:p14="http://schemas.microsoft.com/office/powerpoint/2010/main" val="175678439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0C374BAF-932A-3279-ED09-5658900048B7}"/>
              </a:ext>
            </a:extLst>
          </p:cNvPr>
          <p:cNvSpPr/>
          <p:nvPr/>
        </p:nvSpPr>
        <p:spPr>
          <a:xfrm>
            <a:off x="375558" y="664501"/>
            <a:ext cx="11438164" cy="5441788"/>
          </a:xfrm>
          <a:prstGeom prst="roundRect">
            <a:avLst/>
          </a:prstGeom>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400050" indent="-400050">
              <a:buFont typeface="+mj-lt"/>
              <a:buAutoNum type="romanUcPeriod"/>
            </a:pPr>
            <a:r>
              <a:rPr lang="es-EC" sz="1600" dirty="0">
                <a:effectLst/>
                <a:latin typeface="Arial" panose="020B0604020202020204" pitchFamily="34" charset="0"/>
                <a:ea typeface="Calibri" panose="020F0502020204030204" pitchFamily="34" charset="0"/>
              </a:rPr>
              <a:t>El uso estratégico de las redes sociales en empresas del sector hotelero es fundamental para lograr una ventaja competitiva, ya que estas plataformas digitales permiten conocer, anticipar y dar solución a problemas de los clientes mediante acciones creativas y de alto impacto basadas en el conocimiento y generación de valor que conlleve a la satisfacción y fidelización del cliente.</a:t>
            </a:r>
          </a:p>
          <a:p>
            <a:pPr marL="400050" indent="-400050">
              <a:buFont typeface="+mj-lt"/>
              <a:buAutoNum type="romanUcPeriod"/>
            </a:pPr>
            <a:endParaRPr lang="es-EC" sz="1600" dirty="0">
              <a:latin typeface="Arial" panose="020B0604020202020204" pitchFamily="34" charset="0"/>
              <a:ea typeface="Calibri" panose="020F0502020204030204" pitchFamily="34" charset="0"/>
            </a:endParaRPr>
          </a:p>
          <a:p>
            <a:pPr marL="400050" indent="-400050">
              <a:buFont typeface="+mj-lt"/>
              <a:buAutoNum type="romanUcPeriod"/>
            </a:pPr>
            <a:r>
              <a:rPr lang="es-EC" sz="1600" dirty="0">
                <a:effectLst/>
                <a:latin typeface="Arial" panose="020B0604020202020204" pitchFamily="34" charset="0"/>
                <a:ea typeface="Calibri" panose="020F0502020204030204" pitchFamily="34" charset="0"/>
              </a:rPr>
              <a:t>Los hoteles de 4 estrellas del Centro Histórico de Quito utilizan las redes sociales de Facebook e Instagram como canales de comunicación y promoción, las cuales son gestionadas por el personal del hotel en la atención al cliente que busca solicitar alguna reserva de servicios. </a:t>
            </a:r>
          </a:p>
          <a:p>
            <a:pPr marL="400050" indent="-400050">
              <a:buFont typeface="+mj-lt"/>
              <a:buAutoNum type="romanUcPeriod"/>
            </a:pPr>
            <a:endParaRPr lang="es-EC" sz="1600" dirty="0">
              <a:effectLst/>
              <a:latin typeface="Arial" panose="020B0604020202020204" pitchFamily="34" charset="0"/>
              <a:ea typeface="Calibri" panose="020F0502020204030204" pitchFamily="34" charset="0"/>
            </a:endParaRPr>
          </a:p>
          <a:p>
            <a:pPr marL="400050" indent="-400050">
              <a:buFont typeface="+mj-lt"/>
              <a:buAutoNum type="romanUcPeriod"/>
            </a:pPr>
            <a:r>
              <a:rPr lang="es-EC" sz="1600" dirty="0">
                <a:effectLst/>
                <a:latin typeface="Arial" panose="020B0604020202020204" pitchFamily="34" charset="0"/>
                <a:ea typeface="Calibri" panose="020F0502020204030204" pitchFamily="34" charset="0"/>
              </a:rPr>
              <a:t>Los clientes de los hoteles de 4 estrellas del Centro Histórico de Quito utilizan Facebook, YouTube e Instagram para buscar información al planificar un viaje. Consideran que el contenido sobre servicios, instalaciones y áreas de un hotel es útil para tomar una decisión al momento de elegir un lugar donde alojarse, seguido de la información sobre actividades y atractivos turísticos en el destino.</a:t>
            </a:r>
          </a:p>
          <a:p>
            <a:pPr marL="400050" indent="-400050">
              <a:buFont typeface="+mj-lt"/>
              <a:buAutoNum type="romanUcPeriod"/>
            </a:pPr>
            <a:endParaRPr lang="es-EC" sz="1600" dirty="0">
              <a:effectLst/>
              <a:latin typeface="Arial" panose="020B0604020202020204" pitchFamily="34" charset="0"/>
              <a:ea typeface="Calibri" panose="020F0502020204030204" pitchFamily="34" charset="0"/>
            </a:endParaRPr>
          </a:p>
          <a:p>
            <a:pPr marL="400050" indent="-400050">
              <a:buFont typeface="+mj-lt"/>
              <a:buAutoNum type="romanUcPeriod"/>
            </a:pPr>
            <a:r>
              <a:rPr lang="es-EC" sz="1600" dirty="0">
                <a:effectLst/>
                <a:latin typeface="Arial" panose="020B0604020202020204" pitchFamily="34" charset="0"/>
                <a:ea typeface="Calibri" panose="020F0502020204030204" pitchFamily="34" charset="0"/>
              </a:rPr>
              <a:t>Las estrategias de comercialización en redes sociales presentadas tienen como objetivo mejorar el reconocimiento de marca, aprender de las mejores prácticas de la competencia, aumentar las ventas directas de habitaciones y mejorar la percepción positiva entre los clientes potenciales. Con la implementación adecuada de estas estrategias, se espera obtener una ventaja competitiva en el mercado y mejorar la comercialización de los servicios de un hotel. </a:t>
            </a:r>
            <a:endParaRPr lang="es-MX" sz="1600" dirty="0">
              <a:effectLst/>
              <a:latin typeface="Arial" panose="020B0604020202020204" pitchFamily="34" charset="0"/>
              <a:ea typeface="Calibri" panose="020F0502020204030204" pitchFamily="34" charset="0"/>
            </a:endParaRPr>
          </a:p>
        </p:txBody>
      </p:sp>
      <p:grpSp>
        <p:nvGrpSpPr>
          <p:cNvPr id="16" name="Grupo 15">
            <a:extLst>
              <a:ext uri="{FF2B5EF4-FFF2-40B4-BE49-F238E27FC236}">
                <a16:creationId xmlns:a16="http://schemas.microsoft.com/office/drawing/2014/main" id="{1EA2ACB5-8617-E5E0-7B1F-F926BB327263}"/>
              </a:ext>
            </a:extLst>
          </p:cNvPr>
          <p:cNvGrpSpPr/>
          <p:nvPr/>
        </p:nvGrpSpPr>
        <p:grpSpPr>
          <a:xfrm>
            <a:off x="-3548" y="-65583"/>
            <a:ext cx="12277144" cy="6929805"/>
            <a:chOff x="-13708" y="-65583"/>
            <a:chExt cx="12277144" cy="6929805"/>
          </a:xfrm>
        </p:grpSpPr>
        <p:sp>
          <p:nvSpPr>
            <p:cNvPr id="17" name="Rectángulo 16">
              <a:extLst>
                <a:ext uri="{FF2B5EF4-FFF2-40B4-BE49-F238E27FC236}">
                  <a16:creationId xmlns:a16="http://schemas.microsoft.com/office/drawing/2014/main" id="{74A0EAE0-8B50-7FB4-D03F-FF977B7B7024}"/>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Rectángulo 17">
              <a:extLst>
                <a:ext uri="{FF2B5EF4-FFF2-40B4-BE49-F238E27FC236}">
                  <a16:creationId xmlns:a16="http://schemas.microsoft.com/office/drawing/2014/main" id="{578E12A2-645A-307B-EA40-8F4A7A2D4996}"/>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9" name="Conector recto 18">
              <a:extLst>
                <a:ext uri="{FF2B5EF4-FFF2-40B4-BE49-F238E27FC236}">
                  <a16:creationId xmlns:a16="http://schemas.microsoft.com/office/drawing/2014/main" id="{D92EC3DD-62E0-7940-108D-EC19C05CBB0F}"/>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20" name="Conector recto 19">
              <a:extLst>
                <a:ext uri="{FF2B5EF4-FFF2-40B4-BE49-F238E27FC236}">
                  <a16:creationId xmlns:a16="http://schemas.microsoft.com/office/drawing/2014/main" id="{7EA8BE4E-BDDE-173A-DDF6-94C80A6676BB}"/>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21" name="9 Imagen">
              <a:extLst>
                <a:ext uri="{FF2B5EF4-FFF2-40B4-BE49-F238E27FC236}">
                  <a16:creationId xmlns:a16="http://schemas.microsoft.com/office/drawing/2014/main" id="{DC00F073-785D-6CAE-C9A8-27CD19850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o 22">
            <a:extLst>
              <a:ext uri="{FF2B5EF4-FFF2-40B4-BE49-F238E27FC236}">
                <a16:creationId xmlns:a16="http://schemas.microsoft.com/office/drawing/2014/main" id="{DFD65502-B3A5-656D-BC76-695628782DC8}"/>
              </a:ext>
            </a:extLst>
          </p:cNvPr>
          <p:cNvGrpSpPr/>
          <p:nvPr/>
        </p:nvGrpSpPr>
        <p:grpSpPr>
          <a:xfrm>
            <a:off x="68968" y="54541"/>
            <a:ext cx="11824421" cy="428167"/>
            <a:chOff x="349893" y="288174"/>
            <a:chExt cx="11824421" cy="428167"/>
          </a:xfrm>
        </p:grpSpPr>
        <p:sp>
          <p:nvSpPr>
            <p:cNvPr id="25" name="Título 1">
              <a:extLst>
                <a:ext uri="{FF2B5EF4-FFF2-40B4-BE49-F238E27FC236}">
                  <a16:creationId xmlns:a16="http://schemas.microsoft.com/office/drawing/2014/main" id="{87FFABF1-17DD-F269-8E94-6397E2F3EEA1}"/>
                </a:ext>
              </a:extLst>
            </p:cNvPr>
            <p:cNvSpPr txBox="1">
              <a:spLocks/>
            </p:cNvSpPr>
            <p:nvPr/>
          </p:nvSpPr>
          <p:spPr>
            <a:xfrm>
              <a:off x="349893" y="288174"/>
              <a:ext cx="4119303"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Conclusiones:</a:t>
              </a:r>
            </a:p>
          </p:txBody>
        </p:sp>
        <p:cxnSp>
          <p:nvCxnSpPr>
            <p:cNvPr id="26" name="Conector recto 25">
              <a:extLst>
                <a:ext uri="{FF2B5EF4-FFF2-40B4-BE49-F238E27FC236}">
                  <a16:creationId xmlns:a16="http://schemas.microsoft.com/office/drawing/2014/main" id="{FE1632C6-4803-BF88-BC36-4C375D8B411F}"/>
                </a:ext>
              </a:extLst>
            </p:cNvPr>
            <p:cNvCxnSpPr>
              <a:cxnSpLocks noChangeShapeType="1"/>
            </p:cNvCxnSpPr>
            <p:nvPr/>
          </p:nvCxnSpPr>
          <p:spPr bwMode="auto">
            <a:xfrm>
              <a:off x="537943" y="716341"/>
              <a:ext cx="2292218"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7" name="TextBox 4">
              <a:extLst>
                <a:ext uri="{FF2B5EF4-FFF2-40B4-BE49-F238E27FC236}">
                  <a16:creationId xmlns:a16="http://schemas.microsoft.com/office/drawing/2014/main" id="{7FCA176C-993D-3185-AA89-B52544C0B435}"/>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27</a:t>
              </a:r>
            </a:p>
          </p:txBody>
        </p:sp>
      </p:grpSp>
    </p:spTree>
    <p:extLst>
      <p:ext uri="{BB962C8B-B14F-4D97-AF65-F5344CB8AC3E}">
        <p14:creationId xmlns:p14="http://schemas.microsoft.com/office/powerpoint/2010/main" val="33780772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70F316F-9797-D10D-7C6C-4732E632BC72}"/>
              </a:ext>
            </a:extLst>
          </p:cNvPr>
          <p:cNvGrpSpPr/>
          <p:nvPr/>
        </p:nvGrpSpPr>
        <p:grpSpPr>
          <a:xfrm>
            <a:off x="-3548" y="-65583"/>
            <a:ext cx="12277144" cy="6929805"/>
            <a:chOff x="-13708" y="-65583"/>
            <a:chExt cx="12277144" cy="6929805"/>
          </a:xfrm>
        </p:grpSpPr>
        <p:sp>
          <p:nvSpPr>
            <p:cNvPr id="7" name="Rectángulo 6">
              <a:extLst>
                <a:ext uri="{FF2B5EF4-FFF2-40B4-BE49-F238E27FC236}">
                  <a16:creationId xmlns:a16="http://schemas.microsoft.com/office/drawing/2014/main" id="{3C617AEB-A554-1326-1103-DA4971A21C99}"/>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a:extLst>
                <a:ext uri="{FF2B5EF4-FFF2-40B4-BE49-F238E27FC236}">
                  <a16:creationId xmlns:a16="http://schemas.microsoft.com/office/drawing/2014/main" id="{BD9AF258-AA63-747C-34AB-405CAE8A7886}"/>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9" name="Conector recto 8">
              <a:extLst>
                <a:ext uri="{FF2B5EF4-FFF2-40B4-BE49-F238E27FC236}">
                  <a16:creationId xmlns:a16="http://schemas.microsoft.com/office/drawing/2014/main" id="{65352656-003E-B2B6-BF34-45B92120BF2C}"/>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0" name="Conector recto 9">
              <a:extLst>
                <a:ext uri="{FF2B5EF4-FFF2-40B4-BE49-F238E27FC236}">
                  <a16:creationId xmlns:a16="http://schemas.microsoft.com/office/drawing/2014/main" id="{A56EC9EC-3CB1-E6C6-A289-F66F81A41B5E}"/>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1" name="9 Imagen">
              <a:extLst>
                <a:ext uri="{FF2B5EF4-FFF2-40B4-BE49-F238E27FC236}">
                  <a16:creationId xmlns:a16="http://schemas.microsoft.com/office/drawing/2014/main" id="{08D61469-D120-6D1D-5135-0AC965B6D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upo 11">
            <a:extLst>
              <a:ext uri="{FF2B5EF4-FFF2-40B4-BE49-F238E27FC236}">
                <a16:creationId xmlns:a16="http://schemas.microsoft.com/office/drawing/2014/main" id="{FAADB46A-3004-D01E-3A61-F4C57A9C5594}"/>
              </a:ext>
            </a:extLst>
          </p:cNvPr>
          <p:cNvGrpSpPr/>
          <p:nvPr/>
        </p:nvGrpSpPr>
        <p:grpSpPr>
          <a:xfrm>
            <a:off x="68968" y="54541"/>
            <a:ext cx="11824421" cy="428167"/>
            <a:chOff x="349893" y="288174"/>
            <a:chExt cx="11824421" cy="428167"/>
          </a:xfrm>
        </p:grpSpPr>
        <p:sp>
          <p:nvSpPr>
            <p:cNvPr id="13" name="Título 1">
              <a:extLst>
                <a:ext uri="{FF2B5EF4-FFF2-40B4-BE49-F238E27FC236}">
                  <a16:creationId xmlns:a16="http://schemas.microsoft.com/office/drawing/2014/main" id="{CA159125-69B9-AAA2-E521-B9703E04367E}"/>
                </a:ext>
              </a:extLst>
            </p:cNvPr>
            <p:cNvSpPr txBox="1">
              <a:spLocks/>
            </p:cNvSpPr>
            <p:nvPr/>
          </p:nvSpPr>
          <p:spPr>
            <a:xfrm>
              <a:off x="349893" y="288174"/>
              <a:ext cx="4119303"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Recomendaciones:</a:t>
              </a:r>
            </a:p>
          </p:txBody>
        </p:sp>
        <p:cxnSp>
          <p:nvCxnSpPr>
            <p:cNvPr id="14" name="Conector recto 13">
              <a:extLst>
                <a:ext uri="{FF2B5EF4-FFF2-40B4-BE49-F238E27FC236}">
                  <a16:creationId xmlns:a16="http://schemas.microsoft.com/office/drawing/2014/main" id="{E292E438-D204-1C54-31B4-E5BB8CA823E3}"/>
                </a:ext>
              </a:extLst>
            </p:cNvPr>
            <p:cNvCxnSpPr>
              <a:cxnSpLocks noChangeShapeType="1"/>
            </p:cNvCxnSpPr>
            <p:nvPr/>
          </p:nvCxnSpPr>
          <p:spPr bwMode="auto">
            <a:xfrm>
              <a:off x="537943" y="716341"/>
              <a:ext cx="2292218"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15" name="TextBox 4">
              <a:extLst>
                <a:ext uri="{FF2B5EF4-FFF2-40B4-BE49-F238E27FC236}">
                  <a16:creationId xmlns:a16="http://schemas.microsoft.com/office/drawing/2014/main" id="{16839BE1-E7FC-B570-664D-C412C727238D}"/>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28</a:t>
              </a:r>
            </a:p>
          </p:txBody>
        </p:sp>
      </p:grpSp>
      <p:sp>
        <p:nvSpPr>
          <p:cNvPr id="2" name="Rectángulo: esquinas redondeadas 1">
            <a:extLst>
              <a:ext uri="{FF2B5EF4-FFF2-40B4-BE49-F238E27FC236}">
                <a16:creationId xmlns:a16="http://schemas.microsoft.com/office/drawing/2014/main" id="{CCC1D30B-A1F3-E0A0-81DC-0C0E8E2760ED}"/>
              </a:ext>
            </a:extLst>
          </p:cNvPr>
          <p:cNvSpPr/>
          <p:nvPr/>
        </p:nvSpPr>
        <p:spPr>
          <a:xfrm>
            <a:off x="375558" y="664501"/>
            <a:ext cx="11438164" cy="5441788"/>
          </a:xfrm>
          <a:prstGeom prst="roundRect">
            <a:avLst/>
          </a:prstGeom>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342900" lvl="0" indent="-342900">
              <a:buFont typeface="+mj-lt"/>
              <a:buAutoNum type="romanUcPeriod"/>
            </a:pPr>
            <a:r>
              <a:rPr lang="es-EC" sz="1600" dirty="0">
                <a:effectLst/>
                <a:latin typeface="Arial" panose="020B0604020202020204" pitchFamily="34" charset="0"/>
                <a:ea typeface="Calibri" panose="020F0502020204030204" pitchFamily="34" charset="0"/>
              </a:rPr>
              <a:t>Los Hoteles de 4 estrellas del Centro histórico de Quito deben aprovechar al máximo las redes sociales para mejorar su relación con los clientes, generando una comunicación interactiva y personalizada que permita conocer y anticipar sus necesidades y preferencias, con el objetivo de aumentar la fidelización y maximizar las oportunidades de venta. </a:t>
            </a:r>
          </a:p>
          <a:p>
            <a:pPr marL="342900" lvl="0" indent="-342900">
              <a:buFont typeface="+mj-lt"/>
              <a:buAutoNum type="romanUcPeriod"/>
            </a:pPr>
            <a:endParaRPr lang="es-MX" sz="1600" dirty="0">
              <a:effectLst/>
              <a:latin typeface="Arial" panose="020B0604020202020204" pitchFamily="34" charset="0"/>
              <a:ea typeface="Calibri" panose="020F0502020204030204" pitchFamily="34" charset="0"/>
            </a:endParaRPr>
          </a:p>
          <a:p>
            <a:pPr marL="342900" lvl="0" indent="-342900">
              <a:buFont typeface="+mj-lt"/>
              <a:buAutoNum type="romanUcPeriod"/>
            </a:pPr>
            <a:r>
              <a:rPr lang="es-EC" sz="1600" dirty="0">
                <a:effectLst/>
                <a:latin typeface="Arial" panose="020B0604020202020204" pitchFamily="34" charset="0"/>
                <a:ea typeface="Calibri" panose="020F0502020204030204" pitchFamily="34" charset="0"/>
              </a:rPr>
              <a:t>Los hoteles deben incluir de manera estratégica a las redes sociales en su plan de marketing o estrategia comercial con el objetivo de desarrollar una presencia y actividad online sólida en aquellas redes sociales en donde se encuentre el público objetivo. </a:t>
            </a:r>
          </a:p>
          <a:p>
            <a:pPr marL="342900" lvl="0" indent="-342900">
              <a:buFont typeface="+mj-lt"/>
              <a:buAutoNum type="romanUcPeriod"/>
            </a:pPr>
            <a:endParaRPr lang="es-MX" sz="1600" dirty="0">
              <a:effectLst/>
              <a:latin typeface="Arial" panose="020B0604020202020204" pitchFamily="34" charset="0"/>
              <a:ea typeface="Calibri" panose="020F0502020204030204" pitchFamily="34" charset="0"/>
            </a:endParaRPr>
          </a:p>
          <a:p>
            <a:pPr marL="342900" lvl="0" indent="-342900">
              <a:buFont typeface="+mj-lt"/>
              <a:buAutoNum type="romanUcPeriod"/>
            </a:pPr>
            <a:r>
              <a:rPr lang="es-EC" sz="1600" dirty="0">
                <a:effectLst/>
                <a:latin typeface="Arial" panose="020B0604020202020204" pitchFamily="34" charset="0"/>
                <a:ea typeface="Calibri" panose="020F0502020204030204" pitchFamily="34" charset="0"/>
              </a:rPr>
              <a:t>Los hoteles de 4 estrellas del Centro Histórico deben crear contenido relevante y de calidad en Facebook e Instagram, manteniendo una coherencia en la información publicada. Por lo tanto, es importante adaptar, personalizar y presentar el contenido en un formato visualmente atractivo para los usuarios de estas redes sociales. </a:t>
            </a:r>
          </a:p>
          <a:p>
            <a:pPr marL="342900" lvl="0" indent="-342900">
              <a:buFont typeface="+mj-lt"/>
              <a:buAutoNum type="romanUcPeriod"/>
            </a:pPr>
            <a:endParaRPr lang="es-MX" sz="1600" dirty="0">
              <a:effectLst/>
              <a:latin typeface="Arial" panose="020B0604020202020204" pitchFamily="34" charset="0"/>
              <a:ea typeface="Calibri" panose="020F0502020204030204" pitchFamily="34" charset="0"/>
            </a:endParaRPr>
          </a:p>
          <a:p>
            <a:pPr marL="342900" lvl="0" indent="-342900">
              <a:buFont typeface="+mj-lt"/>
              <a:buAutoNum type="romanUcPeriod"/>
            </a:pPr>
            <a:r>
              <a:rPr lang="es-EC" sz="1600" dirty="0">
                <a:effectLst/>
                <a:latin typeface="Arial" panose="020B0604020202020204" pitchFamily="34" charset="0"/>
                <a:ea typeface="Calibri" panose="020F0502020204030204" pitchFamily="34" charset="0"/>
              </a:rPr>
              <a:t>Los hoteles de 4 estrellas del Centro Histórico de Quito pueden mejorar su presencia en línea y aumentar las posibilidades de reservas al externalizar la gestión de sus redes sociales, al contratar un Community Manager especializado, ya que este se encargará de la gestión, creación de contenido, implementación de campañas publicitarias y reporte y monitoreo de acciones en Facebook e Instagram de manera profesional.</a:t>
            </a:r>
            <a:endParaRPr lang="es-MX" sz="16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29140771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unta de mortero y un diploma de graduación.">
            <a:extLst>
              <a:ext uri="{FF2B5EF4-FFF2-40B4-BE49-F238E27FC236}">
                <a16:creationId xmlns:a16="http://schemas.microsoft.com/office/drawing/2014/main" id="{9F9A1486-8D4B-DADC-1E41-957206A5C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032163"/>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5">
            <a:extLst>
              <a:ext uri="{FF2B5EF4-FFF2-40B4-BE49-F238E27FC236}">
                <a16:creationId xmlns:a16="http://schemas.microsoft.com/office/drawing/2014/main" id="{C71B8182-B815-FB4D-F428-1E80597DD2A9}"/>
              </a:ext>
            </a:extLst>
          </p:cNvPr>
          <p:cNvSpPr>
            <a:spLocks noGrp="1"/>
          </p:cNvSpPr>
          <p:nvPr>
            <p:ph idx="1"/>
          </p:nvPr>
        </p:nvSpPr>
        <p:spPr>
          <a:xfrm>
            <a:off x="-127322" y="682907"/>
            <a:ext cx="12192000" cy="2650602"/>
          </a:xfrm>
          <a:noFill/>
        </p:spPr>
        <p:txBody>
          <a:bodyPr anchor="ctr">
            <a:noAutofit/>
          </a:bodyPr>
          <a:lstStyle/>
          <a:p>
            <a:pPr marL="0" indent="0" algn="ctr">
              <a:lnSpc>
                <a:spcPct val="150000"/>
              </a:lnSpc>
              <a:buNone/>
            </a:pPr>
            <a:r>
              <a:rPr lang="es-MX" sz="8000" b="1" dirty="0">
                <a:latin typeface="Palace Script MT" panose="030303020206070C0B05" pitchFamily="66" charset="0"/>
                <a:cs typeface="Arial" panose="020B0604020202020204" pitchFamily="34" charset="0"/>
              </a:rPr>
              <a:t>Muchas gracias por su atención</a:t>
            </a:r>
          </a:p>
        </p:txBody>
      </p:sp>
    </p:spTree>
    <p:extLst>
      <p:ext uri="{BB962C8B-B14F-4D97-AF65-F5344CB8AC3E}">
        <p14:creationId xmlns:p14="http://schemas.microsoft.com/office/powerpoint/2010/main" val="419782170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A845D06-70D1-DE77-B171-B1647B081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ángulo 6">
            <a:extLst>
              <a:ext uri="{FF2B5EF4-FFF2-40B4-BE49-F238E27FC236}">
                <a16:creationId xmlns:a16="http://schemas.microsoft.com/office/drawing/2014/main" id="{E823A7EE-6AD0-0EFB-3C70-722026639C5E}"/>
              </a:ext>
            </a:extLst>
          </p:cNvPr>
          <p:cNvSpPr/>
          <p:nvPr/>
        </p:nvSpPr>
        <p:spPr>
          <a:xfrm>
            <a:off x="1" y="1980691"/>
            <a:ext cx="12192000" cy="2886892"/>
          </a:xfrm>
          <a:prstGeom prst="rect">
            <a:avLst/>
          </a:prstGeom>
          <a:solidFill>
            <a:schemeClr val="tx1">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a:extLst>
              <a:ext uri="{FF2B5EF4-FFF2-40B4-BE49-F238E27FC236}">
                <a16:creationId xmlns:a16="http://schemas.microsoft.com/office/drawing/2014/main" id="{29E783A6-900F-2636-AA59-9E756A7C719B}"/>
              </a:ext>
            </a:extLst>
          </p:cNvPr>
          <p:cNvSpPr>
            <a:spLocks noGrp="1"/>
          </p:cNvSpPr>
          <p:nvPr>
            <p:ph type="ctrTitle"/>
          </p:nvPr>
        </p:nvSpPr>
        <p:spPr>
          <a:xfrm>
            <a:off x="2553331" y="2270425"/>
            <a:ext cx="7318159" cy="1153712"/>
          </a:xfrm>
        </p:spPr>
        <p:txBody>
          <a:bodyPr>
            <a:noAutofit/>
          </a:bodyPr>
          <a:lstStyle/>
          <a:p>
            <a:pPr algn="ctr"/>
            <a:r>
              <a:rPr lang="es-MX" sz="7200" b="1" dirty="0">
                <a:solidFill>
                  <a:schemeClr val="bg1"/>
                </a:solidFill>
                <a:effectLst>
                  <a:outerShdw blurRad="50800" dist="38100" dir="2700000" algn="tl" rotWithShape="0">
                    <a:prstClr val="black">
                      <a:alpha val="40000"/>
                    </a:prstClr>
                  </a:outerShdw>
                </a:effectLst>
                <a:latin typeface="Futura"/>
                <a:cs typeface="Arial" panose="020B0604020202020204" pitchFamily="34" charset="0"/>
              </a:rPr>
              <a:t>INTRODUCCIÓN</a:t>
            </a:r>
          </a:p>
        </p:txBody>
      </p:sp>
      <p:sp>
        <p:nvSpPr>
          <p:cNvPr id="3" name="Marcador de contenido 2">
            <a:extLst>
              <a:ext uri="{FF2B5EF4-FFF2-40B4-BE49-F238E27FC236}">
                <a16:creationId xmlns:a16="http://schemas.microsoft.com/office/drawing/2014/main" id="{D1858D35-A07B-647B-7F61-80E876FD1402}"/>
              </a:ext>
            </a:extLst>
          </p:cNvPr>
          <p:cNvSpPr>
            <a:spLocks noGrp="1"/>
          </p:cNvSpPr>
          <p:nvPr>
            <p:ph type="subTitle" idx="1"/>
          </p:nvPr>
        </p:nvSpPr>
        <p:spPr>
          <a:xfrm>
            <a:off x="349541" y="3713871"/>
            <a:ext cx="11492917" cy="522287"/>
          </a:xfrm>
        </p:spPr>
        <p:txBody>
          <a:bodyPr>
            <a:noAutofit/>
          </a:bodyPr>
          <a:lstStyle/>
          <a:p>
            <a:pPr marL="0" indent="0" algn="ctr">
              <a:buNone/>
            </a:pPr>
            <a:r>
              <a:rPr lang="es-MX" sz="3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PLANTEAMIENTO DEL PROBLEMA / OBJETIVOS</a:t>
            </a:r>
          </a:p>
        </p:txBody>
      </p:sp>
    </p:spTree>
    <p:extLst>
      <p:ext uri="{BB962C8B-B14F-4D97-AF65-F5344CB8AC3E}">
        <p14:creationId xmlns:p14="http://schemas.microsoft.com/office/powerpoint/2010/main" val="3409119773"/>
      </p:ext>
    </p:extLst>
  </p:cSld>
  <p:clrMapOvr>
    <a:masterClrMapping/>
  </p:clrMapOvr>
  <p:transition spd="slow" advTm="366">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AE36BF1-52CC-A612-3843-36376689C2F8}"/>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8968" y="81630"/>
            <a:ext cx="12136741" cy="6776370"/>
          </a:xfrm>
          <a:prstGeom prst="rect">
            <a:avLst/>
          </a:prstGeom>
          <a:solidFill>
            <a:srgbClr val="FFF200"/>
          </a:solidFill>
          <a:ln w="12700">
            <a:noFill/>
          </a:ln>
          <a:effectLst>
            <a:outerShdw blurRad="50800" dist="50800" dir="5400000" algn="ctr" rotWithShape="0">
              <a:schemeClr val="tx1">
                <a:alpha val="26000"/>
              </a:schemeClr>
            </a:outerShdw>
          </a:effectLst>
        </p:spPr>
      </p:pic>
      <p:grpSp>
        <p:nvGrpSpPr>
          <p:cNvPr id="2" name="Grupo 1">
            <a:extLst>
              <a:ext uri="{FF2B5EF4-FFF2-40B4-BE49-F238E27FC236}">
                <a16:creationId xmlns:a16="http://schemas.microsoft.com/office/drawing/2014/main" id="{C612613D-0229-1BCD-48A5-EDDBA928AA00}"/>
              </a:ext>
            </a:extLst>
          </p:cNvPr>
          <p:cNvGrpSpPr/>
          <p:nvPr/>
        </p:nvGrpSpPr>
        <p:grpSpPr>
          <a:xfrm>
            <a:off x="-12796" y="-59726"/>
            <a:ext cx="12289940" cy="6929809"/>
            <a:chOff x="-26504" y="-65587"/>
            <a:chExt cx="12289940" cy="6929809"/>
          </a:xfrm>
        </p:grpSpPr>
        <p:sp>
          <p:nvSpPr>
            <p:cNvPr id="4" name="Rectángulo 3">
              <a:extLst>
                <a:ext uri="{FF2B5EF4-FFF2-40B4-BE49-F238E27FC236}">
                  <a16:creationId xmlns:a16="http://schemas.microsoft.com/office/drawing/2014/main" id="{AFD3EE3C-DA38-FF18-BB97-5F22BCAE5C89}"/>
                </a:ext>
              </a:extLst>
            </p:cNvPr>
            <p:cNvSpPr/>
            <p:nvPr/>
          </p:nvSpPr>
          <p:spPr>
            <a:xfrm rot="10800000">
              <a:off x="-26504" y="-65587"/>
              <a:ext cx="12289940"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Rectángulo 4">
              <a:extLst>
                <a:ext uri="{FF2B5EF4-FFF2-40B4-BE49-F238E27FC236}">
                  <a16:creationId xmlns:a16="http://schemas.microsoft.com/office/drawing/2014/main" id="{3B82CF4E-A76E-7378-00BE-B4DDB6D3FB19}"/>
                </a:ext>
              </a:extLst>
            </p:cNvPr>
            <p:cNvSpPr/>
            <p:nvPr/>
          </p:nvSpPr>
          <p:spPr>
            <a:xfrm>
              <a:off x="-26504"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7" name="Conector recto 6">
              <a:extLst>
                <a:ext uri="{FF2B5EF4-FFF2-40B4-BE49-F238E27FC236}">
                  <a16:creationId xmlns:a16="http://schemas.microsoft.com/office/drawing/2014/main" id="{48C52DF4-074B-0465-7E57-A49D37BEAEBA}"/>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8" name="Conector recto 7">
              <a:extLst>
                <a:ext uri="{FF2B5EF4-FFF2-40B4-BE49-F238E27FC236}">
                  <a16:creationId xmlns:a16="http://schemas.microsoft.com/office/drawing/2014/main" id="{31D14B11-5FF4-A964-D13D-8AA4CD029F5D}"/>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2" name="9 Imagen">
              <a:extLst>
                <a:ext uri="{FF2B5EF4-FFF2-40B4-BE49-F238E27FC236}">
                  <a16:creationId xmlns:a16="http://schemas.microsoft.com/office/drawing/2014/main" id="{2F3FE9DF-DD16-BFAE-7B74-F065CCDE8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o 18">
            <a:extLst>
              <a:ext uri="{FF2B5EF4-FFF2-40B4-BE49-F238E27FC236}">
                <a16:creationId xmlns:a16="http://schemas.microsoft.com/office/drawing/2014/main" id="{27B32B2A-4116-0D58-53EA-627EA0A202E3}"/>
              </a:ext>
            </a:extLst>
          </p:cNvPr>
          <p:cNvGrpSpPr/>
          <p:nvPr/>
        </p:nvGrpSpPr>
        <p:grpSpPr>
          <a:xfrm>
            <a:off x="68968" y="27089"/>
            <a:ext cx="11824421" cy="461665"/>
            <a:chOff x="349893" y="260722"/>
            <a:chExt cx="11824421" cy="461665"/>
          </a:xfrm>
        </p:grpSpPr>
        <p:grpSp>
          <p:nvGrpSpPr>
            <p:cNvPr id="20" name="Grupo 19">
              <a:extLst>
                <a:ext uri="{FF2B5EF4-FFF2-40B4-BE49-F238E27FC236}">
                  <a16:creationId xmlns:a16="http://schemas.microsoft.com/office/drawing/2014/main" id="{60952DB5-9C62-4CD3-5D3F-B2DAE4FA42BE}"/>
                </a:ext>
              </a:extLst>
            </p:cNvPr>
            <p:cNvGrpSpPr/>
            <p:nvPr/>
          </p:nvGrpSpPr>
          <p:grpSpPr>
            <a:xfrm>
              <a:off x="349893" y="288174"/>
              <a:ext cx="11824421" cy="428167"/>
              <a:chOff x="349893" y="288174"/>
              <a:chExt cx="11824421" cy="428167"/>
            </a:xfrm>
          </p:grpSpPr>
          <p:sp>
            <p:nvSpPr>
              <p:cNvPr id="22" name="Título 1">
                <a:extLst>
                  <a:ext uri="{FF2B5EF4-FFF2-40B4-BE49-F238E27FC236}">
                    <a16:creationId xmlns:a16="http://schemas.microsoft.com/office/drawing/2014/main" id="{9E7C4539-989E-7BC0-D5B1-B7F7FF8D27C0}"/>
                  </a:ext>
                </a:extLst>
              </p:cNvPr>
              <p:cNvSpPr txBox="1">
                <a:spLocks/>
              </p:cNvSpPr>
              <p:nvPr/>
            </p:nvSpPr>
            <p:spPr>
              <a:xfrm>
                <a:off x="349893" y="288174"/>
                <a:ext cx="4119303"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Introducción:</a:t>
                </a:r>
              </a:p>
            </p:txBody>
          </p:sp>
          <p:cxnSp>
            <p:nvCxnSpPr>
              <p:cNvPr id="23" name="Conector recto 22">
                <a:extLst>
                  <a:ext uri="{FF2B5EF4-FFF2-40B4-BE49-F238E27FC236}">
                    <a16:creationId xmlns:a16="http://schemas.microsoft.com/office/drawing/2014/main" id="{ADCA858D-71D2-9844-5CAB-DD51E1B3EF6A}"/>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4" name="TextBox 4">
                <a:extLst>
                  <a:ext uri="{FF2B5EF4-FFF2-40B4-BE49-F238E27FC236}">
                    <a16:creationId xmlns:a16="http://schemas.microsoft.com/office/drawing/2014/main" id="{70371F7B-68EA-1EAB-1555-B858DBDE8606}"/>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04</a:t>
                </a:r>
              </a:p>
            </p:txBody>
          </p:sp>
        </p:grpSp>
        <p:sp>
          <p:nvSpPr>
            <p:cNvPr id="21" name="TextBox 1">
              <a:extLst>
                <a:ext uri="{FF2B5EF4-FFF2-40B4-BE49-F238E27FC236}">
                  <a16:creationId xmlns:a16="http://schemas.microsoft.com/office/drawing/2014/main" id="{BC4AB380-0982-6FC0-4B16-19BD0610FA83}"/>
                </a:ext>
              </a:extLst>
            </p:cNvPr>
            <p:cNvSpPr txBox="1"/>
            <p:nvPr/>
          </p:nvSpPr>
          <p:spPr>
            <a:xfrm>
              <a:off x="2647082" y="260722"/>
              <a:ext cx="4681188"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Planteamiento del Problema</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grpSp>
        <p:nvGrpSpPr>
          <p:cNvPr id="83" name="Grupo 82">
            <a:extLst>
              <a:ext uri="{FF2B5EF4-FFF2-40B4-BE49-F238E27FC236}">
                <a16:creationId xmlns:a16="http://schemas.microsoft.com/office/drawing/2014/main" id="{BCF0025F-92C7-9191-872D-050ABF148B20}"/>
              </a:ext>
            </a:extLst>
          </p:cNvPr>
          <p:cNvGrpSpPr/>
          <p:nvPr/>
        </p:nvGrpSpPr>
        <p:grpSpPr>
          <a:xfrm>
            <a:off x="6639289" y="933140"/>
            <a:ext cx="5184250" cy="5374986"/>
            <a:chOff x="7978315" y="2840482"/>
            <a:chExt cx="4623755" cy="3334734"/>
          </a:xfrm>
        </p:grpSpPr>
        <p:pic>
          <p:nvPicPr>
            <p:cNvPr id="82" name="Imagen 81">
              <a:extLst>
                <a:ext uri="{FF2B5EF4-FFF2-40B4-BE49-F238E27FC236}">
                  <a16:creationId xmlns:a16="http://schemas.microsoft.com/office/drawing/2014/main" id="{C628D167-5D19-012A-9B1E-D73C0177BA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1910" y="3205035"/>
              <a:ext cx="2020160" cy="2970181"/>
            </a:xfrm>
            <a:prstGeom prst="rect">
              <a:avLst/>
            </a:prstGeom>
            <a:effectLst>
              <a:outerShdw blurRad="63500" sx="102000" sy="102000" algn="ctr" rotWithShape="0">
                <a:prstClr val="black">
                  <a:alpha val="40000"/>
                </a:prstClr>
              </a:outerShdw>
            </a:effectLst>
          </p:spPr>
        </p:pic>
        <p:sp>
          <p:nvSpPr>
            <p:cNvPr id="28" name="Bocadillo nube: nube 27">
              <a:extLst>
                <a:ext uri="{FF2B5EF4-FFF2-40B4-BE49-F238E27FC236}">
                  <a16:creationId xmlns:a16="http://schemas.microsoft.com/office/drawing/2014/main" id="{1D3214A3-7171-D68C-58F4-93694BE7C3A0}"/>
                </a:ext>
              </a:extLst>
            </p:cNvPr>
            <p:cNvSpPr/>
            <p:nvPr/>
          </p:nvSpPr>
          <p:spPr>
            <a:xfrm>
              <a:off x="7978315" y="2840482"/>
              <a:ext cx="2952764" cy="1548475"/>
            </a:xfrm>
            <a:prstGeom prst="cloudCallout">
              <a:avLst>
                <a:gd name="adj1" fmla="val 65221"/>
                <a:gd name="adj2" fmla="val 47995"/>
              </a:avLst>
            </a:prstGeom>
            <a:solidFill>
              <a:srgbClr val="00B0F0"/>
            </a:solidFill>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s-MX" sz="1400" b="1" dirty="0">
                  <a:solidFill>
                    <a:schemeClr val="tx1"/>
                  </a:solidFill>
                  <a:latin typeface="Arial" panose="020B0604020202020204" pitchFamily="34" charset="0"/>
                  <a:cs typeface="Arial" panose="020B0604020202020204" pitchFamily="34" charset="0"/>
                </a:rPr>
                <a:t>¿Cómo influyen las redes sociales en la innovación comercial de los hoteles de 4  estrellas del CHQ? </a:t>
              </a:r>
            </a:p>
          </p:txBody>
        </p:sp>
      </p:grpSp>
      <p:grpSp>
        <p:nvGrpSpPr>
          <p:cNvPr id="135" name="Grupo 134">
            <a:extLst>
              <a:ext uri="{FF2B5EF4-FFF2-40B4-BE49-F238E27FC236}">
                <a16:creationId xmlns:a16="http://schemas.microsoft.com/office/drawing/2014/main" id="{181C22A7-DD1A-4595-6C52-A71B208AD8B5}"/>
              </a:ext>
            </a:extLst>
          </p:cNvPr>
          <p:cNvGrpSpPr/>
          <p:nvPr/>
        </p:nvGrpSpPr>
        <p:grpSpPr>
          <a:xfrm>
            <a:off x="1343775" y="1044385"/>
            <a:ext cx="5020491" cy="4838398"/>
            <a:chOff x="288059" y="736818"/>
            <a:chExt cx="5020491" cy="4838398"/>
          </a:xfrm>
          <a:effectLst>
            <a:outerShdw blurRad="63500" sx="102000" sy="102000" algn="ctr" rotWithShape="0">
              <a:prstClr val="black">
                <a:alpha val="40000"/>
              </a:prstClr>
            </a:outerShdw>
          </a:effectLst>
        </p:grpSpPr>
        <p:sp>
          <p:nvSpPr>
            <p:cNvPr id="17" name="Rectángulo 16">
              <a:extLst>
                <a:ext uri="{FF2B5EF4-FFF2-40B4-BE49-F238E27FC236}">
                  <a16:creationId xmlns:a16="http://schemas.microsoft.com/office/drawing/2014/main" id="{27641C76-B253-07E5-2A6D-8C606FA3B83A}"/>
                </a:ext>
              </a:extLst>
            </p:cNvPr>
            <p:cNvSpPr/>
            <p:nvPr/>
          </p:nvSpPr>
          <p:spPr>
            <a:xfrm>
              <a:off x="288059" y="736818"/>
              <a:ext cx="1885539" cy="711469"/>
            </a:xfrm>
            <a:prstGeom prst="rect">
              <a:avLst/>
            </a:prstGeom>
            <a:solidFill>
              <a:srgbClr val="DA251D"/>
            </a:solidFill>
            <a:ln>
              <a:solidFill>
                <a:schemeClr val="tx1"/>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b="1" dirty="0">
                  <a:solidFill>
                    <a:srgbClr val="000000"/>
                  </a:solidFill>
                  <a:latin typeface="Arial" panose="020B0604020202020204" pitchFamily="34" charset="0"/>
                  <a:cs typeface="Arial" panose="020B0604020202020204" pitchFamily="34" charset="0"/>
                </a:rPr>
                <a:t>Pandemia COVID – 19 </a:t>
              </a:r>
            </a:p>
          </p:txBody>
        </p:sp>
        <p:sp>
          <p:nvSpPr>
            <p:cNvPr id="15" name="Rectángulo 14">
              <a:extLst>
                <a:ext uri="{FF2B5EF4-FFF2-40B4-BE49-F238E27FC236}">
                  <a16:creationId xmlns:a16="http://schemas.microsoft.com/office/drawing/2014/main" id="{53AE45AA-D7F7-AA89-5448-C7D80E6BB813}"/>
                </a:ext>
              </a:extLst>
            </p:cNvPr>
            <p:cNvSpPr/>
            <p:nvPr/>
          </p:nvSpPr>
          <p:spPr>
            <a:xfrm>
              <a:off x="293244" y="2131866"/>
              <a:ext cx="1852992" cy="672626"/>
            </a:xfrm>
            <a:prstGeom prst="rect">
              <a:avLst/>
            </a:prstGeom>
            <a:solidFill>
              <a:srgbClr val="FFF200"/>
            </a:solidFill>
            <a:ln>
              <a:solidFill>
                <a:schemeClr val="tx1"/>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Disminución de llegadas de turistas y visitantes </a:t>
              </a:r>
            </a:p>
          </p:txBody>
        </p:sp>
        <p:sp>
          <p:nvSpPr>
            <p:cNvPr id="16" name="Rectángulo 15">
              <a:extLst>
                <a:ext uri="{FF2B5EF4-FFF2-40B4-BE49-F238E27FC236}">
                  <a16:creationId xmlns:a16="http://schemas.microsoft.com/office/drawing/2014/main" id="{FB20A586-10D3-33B4-BD75-DE09782C21E3}"/>
                </a:ext>
              </a:extLst>
            </p:cNvPr>
            <p:cNvSpPr/>
            <p:nvPr/>
          </p:nvSpPr>
          <p:spPr>
            <a:xfrm>
              <a:off x="288060" y="5000921"/>
              <a:ext cx="1865874" cy="531287"/>
            </a:xfrm>
            <a:prstGeom prst="rect">
              <a:avLst/>
            </a:prstGeom>
            <a:solidFill>
              <a:srgbClr val="FFF200"/>
            </a:solidFill>
            <a:ln>
              <a:solidFill>
                <a:schemeClr val="tx1"/>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Perdidas económicas</a:t>
              </a:r>
            </a:p>
          </p:txBody>
        </p:sp>
        <p:sp>
          <p:nvSpPr>
            <p:cNvPr id="18" name="Rectángulo 17">
              <a:extLst>
                <a:ext uri="{FF2B5EF4-FFF2-40B4-BE49-F238E27FC236}">
                  <a16:creationId xmlns:a16="http://schemas.microsoft.com/office/drawing/2014/main" id="{7C998DE8-2FFA-8A07-89EA-37C82F7D63B6}"/>
                </a:ext>
              </a:extLst>
            </p:cNvPr>
            <p:cNvSpPr/>
            <p:nvPr/>
          </p:nvSpPr>
          <p:spPr>
            <a:xfrm>
              <a:off x="307725" y="3503235"/>
              <a:ext cx="1865874" cy="666839"/>
            </a:xfrm>
            <a:prstGeom prst="rect">
              <a:avLst/>
            </a:prstGeom>
            <a:solidFill>
              <a:srgbClr val="FFF200"/>
            </a:solidFill>
            <a:ln>
              <a:solidFill>
                <a:schemeClr val="tx1"/>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Cierre parcial de establecimientos turísticos </a:t>
              </a:r>
            </a:p>
          </p:txBody>
        </p:sp>
        <p:sp>
          <p:nvSpPr>
            <p:cNvPr id="25" name="Rectángulo 24">
              <a:extLst>
                <a:ext uri="{FF2B5EF4-FFF2-40B4-BE49-F238E27FC236}">
                  <a16:creationId xmlns:a16="http://schemas.microsoft.com/office/drawing/2014/main" id="{B1D93BF0-EC73-202A-4962-BA91D1EDD80D}"/>
                </a:ext>
              </a:extLst>
            </p:cNvPr>
            <p:cNvSpPr/>
            <p:nvPr/>
          </p:nvSpPr>
          <p:spPr>
            <a:xfrm>
              <a:off x="3273876" y="4863746"/>
              <a:ext cx="1925163" cy="711470"/>
            </a:xfrm>
            <a:prstGeom prst="rect">
              <a:avLst/>
            </a:prstGeom>
            <a:solidFill>
              <a:srgbClr val="006338"/>
            </a:solidFill>
            <a:ln>
              <a:solidFill>
                <a:schemeClr val="tx1"/>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400" b="1" dirty="0">
                  <a:solidFill>
                    <a:schemeClr val="bg1"/>
                  </a:solidFill>
                  <a:latin typeface="Arial" panose="020B0604020202020204" pitchFamily="34" charset="0"/>
                  <a:cs typeface="Arial" panose="020B0604020202020204" pitchFamily="34" charset="0"/>
                </a:rPr>
                <a:t>Reactivación de la Actividad Turística </a:t>
              </a:r>
            </a:p>
          </p:txBody>
        </p:sp>
        <p:sp>
          <p:nvSpPr>
            <p:cNvPr id="31" name="Flecha: a la derecha 30">
              <a:extLst>
                <a:ext uri="{FF2B5EF4-FFF2-40B4-BE49-F238E27FC236}">
                  <a16:creationId xmlns:a16="http://schemas.microsoft.com/office/drawing/2014/main" id="{AA0E54D1-0375-733E-3C44-2BAD30A0C1D3}"/>
                </a:ext>
              </a:extLst>
            </p:cNvPr>
            <p:cNvSpPr/>
            <p:nvPr/>
          </p:nvSpPr>
          <p:spPr>
            <a:xfrm rot="5400000">
              <a:off x="987901" y="1582242"/>
              <a:ext cx="531287" cy="429964"/>
            </a:xfrm>
            <a:prstGeom prst="rightArrow">
              <a:avLst/>
            </a:prstGeom>
            <a:solidFill>
              <a:srgbClr val="DA251D"/>
            </a:solidFill>
            <a:ln>
              <a:solidFill>
                <a:schemeClr val="tx1"/>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sp>
          <p:nvSpPr>
            <p:cNvPr id="32" name="Flecha: a la derecha 31">
              <a:extLst>
                <a:ext uri="{FF2B5EF4-FFF2-40B4-BE49-F238E27FC236}">
                  <a16:creationId xmlns:a16="http://schemas.microsoft.com/office/drawing/2014/main" id="{2EA60748-A841-13C0-9158-DA7431FEA170}"/>
                </a:ext>
              </a:extLst>
            </p:cNvPr>
            <p:cNvSpPr/>
            <p:nvPr/>
          </p:nvSpPr>
          <p:spPr>
            <a:xfrm rot="5400000">
              <a:off x="975213" y="2952619"/>
              <a:ext cx="531287" cy="429964"/>
            </a:xfrm>
            <a:prstGeom prst="rightArrow">
              <a:avLst/>
            </a:prstGeom>
            <a:solidFill>
              <a:srgbClr val="DA251D"/>
            </a:solidFill>
            <a:ln>
              <a:solidFill>
                <a:schemeClr val="tx1"/>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sp>
          <p:nvSpPr>
            <p:cNvPr id="33" name="Flecha: a la derecha 32">
              <a:extLst>
                <a:ext uri="{FF2B5EF4-FFF2-40B4-BE49-F238E27FC236}">
                  <a16:creationId xmlns:a16="http://schemas.microsoft.com/office/drawing/2014/main" id="{4F16753D-45E5-F270-D914-AD89D3784458}"/>
                </a:ext>
              </a:extLst>
            </p:cNvPr>
            <p:cNvSpPr/>
            <p:nvPr/>
          </p:nvSpPr>
          <p:spPr>
            <a:xfrm rot="5400000">
              <a:off x="965184" y="4435448"/>
              <a:ext cx="531287" cy="429964"/>
            </a:xfrm>
            <a:prstGeom prst="rightArrow">
              <a:avLst/>
            </a:prstGeom>
            <a:solidFill>
              <a:srgbClr val="DA251D"/>
            </a:solidFill>
            <a:ln>
              <a:solidFill>
                <a:schemeClr val="tx1"/>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sp>
          <p:nvSpPr>
            <p:cNvPr id="118" name="Rectángulo 117">
              <a:extLst>
                <a:ext uri="{FF2B5EF4-FFF2-40B4-BE49-F238E27FC236}">
                  <a16:creationId xmlns:a16="http://schemas.microsoft.com/office/drawing/2014/main" id="{51C338A8-7107-F4F6-C426-E536AE2B6201}"/>
                </a:ext>
              </a:extLst>
            </p:cNvPr>
            <p:cNvSpPr/>
            <p:nvPr/>
          </p:nvSpPr>
          <p:spPr>
            <a:xfrm>
              <a:off x="3230937" y="2197394"/>
              <a:ext cx="2007439" cy="672626"/>
            </a:xfrm>
            <a:prstGeom prst="rect">
              <a:avLst/>
            </a:prstGeom>
            <a:solidFill>
              <a:schemeClr val="accent5">
                <a:lumMod val="60000"/>
                <a:lumOff val="40000"/>
              </a:schemeClr>
            </a:solidFill>
            <a:ln>
              <a:solidFill>
                <a:schemeClr val="tx1"/>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Transformación digital del sector turístico</a:t>
              </a:r>
            </a:p>
          </p:txBody>
        </p:sp>
        <p:sp>
          <p:nvSpPr>
            <p:cNvPr id="119" name="Rectángulo 118">
              <a:extLst>
                <a:ext uri="{FF2B5EF4-FFF2-40B4-BE49-F238E27FC236}">
                  <a16:creationId xmlns:a16="http://schemas.microsoft.com/office/drawing/2014/main" id="{14AB1A6C-79DD-76D7-4E1F-EE773F317847}"/>
                </a:ext>
              </a:extLst>
            </p:cNvPr>
            <p:cNvSpPr/>
            <p:nvPr/>
          </p:nvSpPr>
          <p:spPr>
            <a:xfrm>
              <a:off x="3230937" y="3544970"/>
              <a:ext cx="2077613" cy="685001"/>
            </a:xfrm>
            <a:prstGeom prst="rect">
              <a:avLst/>
            </a:prstGeom>
            <a:solidFill>
              <a:schemeClr val="accent5">
                <a:lumMod val="60000"/>
                <a:lumOff val="40000"/>
              </a:schemeClr>
            </a:solidFill>
            <a:ln>
              <a:solidFill>
                <a:schemeClr val="tx1"/>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Uso de la tecnología</a:t>
              </a:r>
            </a:p>
          </p:txBody>
        </p:sp>
        <p:sp>
          <p:nvSpPr>
            <p:cNvPr id="120" name="Flecha: a la derecha 119">
              <a:extLst>
                <a:ext uri="{FF2B5EF4-FFF2-40B4-BE49-F238E27FC236}">
                  <a16:creationId xmlns:a16="http://schemas.microsoft.com/office/drawing/2014/main" id="{15FE6C30-9FAF-354A-7DF1-A92959FB6F64}"/>
                </a:ext>
              </a:extLst>
            </p:cNvPr>
            <p:cNvSpPr/>
            <p:nvPr/>
          </p:nvSpPr>
          <p:spPr>
            <a:xfrm>
              <a:off x="2418723" y="5048303"/>
              <a:ext cx="531287" cy="429964"/>
            </a:xfrm>
            <a:prstGeom prst="rightArrow">
              <a:avLst/>
            </a:prstGeom>
            <a:solidFill>
              <a:srgbClr val="00B0F0"/>
            </a:solidFill>
            <a:ln>
              <a:solidFill>
                <a:schemeClr val="tx1"/>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sp>
          <p:nvSpPr>
            <p:cNvPr id="121" name="Flecha: a la derecha 120">
              <a:extLst>
                <a:ext uri="{FF2B5EF4-FFF2-40B4-BE49-F238E27FC236}">
                  <a16:creationId xmlns:a16="http://schemas.microsoft.com/office/drawing/2014/main" id="{FB1CFE30-22B7-F821-3D40-45A870D12F90}"/>
                </a:ext>
              </a:extLst>
            </p:cNvPr>
            <p:cNvSpPr/>
            <p:nvPr/>
          </p:nvSpPr>
          <p:spPr>
            <a:xfrm rot="16200000">
              <a:off x="3994796" y="4327647"/>
              <a:ext cx="531287" cy="429964"/>
            </a:xfrm>
            <a:prstGeom prst="rightArrow">
              <a:avLst/>
            </a:prstGeom>
            <a:solidFill>
              <a:srgbClr val="006338"/>
            </a:solidFill>
            <a:ln>
              <a:solidFill>
                <a:schemeClr val="tx1"/>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sp>
          <p:nvSpPr>
            <p:cNvPr id="122" name="Flecha: a la derecha 121">
              <a:extLst>
                <a:ext uri="{FF2B5EF4-FFF2-40B4-BE49-F238E27FC236}">
                  <a16:creationId xmlns:a16="http://schemas.microsoft.com/office/drawing/2014/main" id="{38D446C8-1061-5F03-BF6E-70FE9F3A2D59}"/>
                </a:ext>
              </a:extLst>
            </p:cNvPr>
            <p:cNvSpPr/>
            <p:nvPr/>
          </p:nvSpPr>
          <p:spPr>
            <a:xfrm rot="16200000">
              <a:off x="3952092" y="2958850"/>
              <a:ext cx="531287" cy="429964"/>
            </a:xfrm>
            <a:prstGeom prst="rightArrow">
              <a:avLst/>
            </a:prstGeom>
            <a:solidFill>
              <a:srgbClr val="006338"/>
            </a:solidFill>
            <a:ln>
              <a:solidFill>
                <a:schemeClr val="tx1"/>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sp>
          <p:nvSpPr>
            <p:cNvPr id="123" name="Rectángulo 122">
              <a:extLst>
                <a:ext uri="{FF2B5EF4-FFF2-40B4-BE49-F238E27FC236}">
                  <a16:creationId xmlns:a16="http://schemas.microsoft.com/office/drawing/2014/main" id="{A7E74EE4-256A-A194-096D-70E38A4FD63C}"/>
                </a:ext>
              </a:extLst>
            </p:cNvPr>
            <p:cNvSpPr/>
            <p:nvPr/>
          </p:nvSpPr>
          <p:spPr>
            <a:xfrm>
              <a:off x="3188910" y="777583"/>
              <a:ext cx="2077613" cy="672626"/>
            </a:xfrm>
            <a:prstGeom prst="rect">
              <a:avLst/>
            </a:prstGeom>
            <a:solidFill>
              <a:schemeClr val="accent5">
                <a:lumMod val="60000"/>
                <a:lumOff val="40000"/>
              </a:schemeClr>
            </a:solidFill>
            <a:ln>
              <a:solidFill>
                <a:schemeClr val="tx1"/>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200" b="1" dirty="0">
                  <a:solidFill>
                    <a:schemeClr val="tx1"/>
                  </a:solidFill>
                  <a:latin typeface="Arial" panose="020B0604020202020204" pitchFamily="34" charset="0"/>
                  <a:cs typeface="Arial" panose="020B0604020202020204" pitchFamily="34" charset="0"/>
                </a:rPr>
                <a:t>Métodos de comercialización en redes sociales</a:t>
              </a:r>
            </a:p>
          </p:txBody>
        </p:sp>
        <p:sp>
          <p:nvSpPr>
            <p:cNvPr id="124" name="Flecha: a la derecha 123">
              <a:extLst>
                <a:ext uri="{FF2B5EF4-FFF2-40B4-BE49-F238E27FC236}">
                  <a16:creationId xmlns:a16="http://schemas.microsoft.com/office/drawing/2014/main" id="{DD55D905-B29F-B9F2-667A-56C5682B2E1F}"/>
                </a:ext>
              </a:extLst>
            </p:cNvPr>
            <p:cNvSpPr/>
            <p:nvPr/>
          </p:nvSpPr>
          <p:spPr>
            <a:xfrm rot="16200000">
              <a:off x="3969013" y="1582241"/>
              <a:ext cx="531287" cy="429964"/>
            </a:xfrm>
            <a:prstGeom prst="rightArrow">
              <a:avLst/>
            </a:prstGeom>
            <a:solidFill>
              <a:srgbClr val="006338"/>
            </a:solidFill>
            <a:ln>
              <a:solidFill>
                <a:schemeClr val="tx1"/>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grpSp>
    </p:spTree>
    <p:extLst>
      <p:ext uri="{BB962C8B-B14F-4D97-AF65-F5344CB8AC3E}">
        <p14:creationId xmlns:p14="http://schemas.microsoft.com/office/powerpoint/2010/main" val="2156015877"/>
      </p:ext>
    </p:extLst>
  </p:cSld>
  <p:clrMapOvr>
    <a:masterClrMapping/>
  </p:clrMapOvr>
  <p:transition spd="slow" advTm="92687">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96AEA312-958A-A6F0-5CFA-14BC94E8F076}"/>
              </a:ext>
            </a:extLst>
          </p:cNvPr>
          <p:cNvGrpSpPr/>
          <p:nvPr/>
        </p:nvGrpSpPr>
        <p:grpSpPr>
          <a:xfrm>
            <a:off x="-3548" y="-65583"/>
            <a:ext cx="12277144" cy="6929805"/>
            <a:chOff x="-13708" y="-65583"/>
            <a:chExt cx="12277144" cy="6929805"/>
          </a:xfrm>
        </p:grpSpPr>
        <p:sp>
          <p:nvSpPr>
            <p:cNvPr id="28" name="Rectángulo 27">
              <a:extLst>
                <a:ext uri="{FF2B5EF4-FFF2-40B4-BE49-F238E27FC236}">
                  <a16:creationId xmlns:a16="http://schemas.microsoft.com/office/drawing/2014/main" id="{9295C5F7-AE1C-CBB9-43E7-EC9573E02EFB}"/>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9" name="Rectángulo 28">
              <a:extLst>
                <a:ext uri="{FF2B5EF4-FFF2-40B4-BE49-F238E27FC236}">
                  <a16:creationId xmlns:a16="http://schemas.microsoft.com/office/drawing/2014/main" id="{0F0743E5-A660-DCF4-6A44-0381495AB6A7}"/>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30" name="Conector recto 29">
              <a:extLst>
                <a:ext uri="{FF2B5EF4-FFF2-40B4-BE49-F238E27FC236}">
                  <a16:creationId xmlns:a16="http://schemas.microsoft.com/office/drawing/2014/main" id="{86D9108D-FFD1-42D9-3C3A-FCF61434D0CB}"/>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31" name="Conector recto 30">
              <a:extLst>
                <a:ext uri="{FF2B5EF4-FFF2-40B4-BE49-F238E27FC236}">
                  <a16:creationId xmlns:a16="http://schemas.microsoft.com/office/drawing/2014/main" id="{7E72BF48-767D-2359-DE2A-D30905E148C4}"/>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32" name="9 Imagen">
              <a:extLst>
                <a:ext uri="{FF2B5EF4-FFF2-40B4-BE49-F238E27FC236}">
                  <a16:creationId xmlns:a16="http://schemas.microsoft.com/office/drawing/2014/main" id="{D67F06AD-A927-A9FF-DB22-0755735B3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Elipse 9">
            <a:extLst>
              <a:ext uri="{FF2B5EF4-FFF2-40B4-BE49-F238E27FC236}">
                <a16:creationId xmlns:a16="http://schemas.microsoft.com/office/drawing/2014/main" id="{DC421415-54DE-746F-E564-45969773331A}"/>
              </a:ext>
            </a:extLst>
          </p:cNvPr>
          <p:cNvSpPr/>
          <p:nvPr/>
        </p:nvSpPr>
        <p:spPr>
          <a:xfrm>
            <a:off x="674516" y="1669713"/>
            <a:ext cx="3934377" cy="3940479"/>
          </a:xfrm>
          <a:prstGeom prst="ellipse">
            <a:avLst/>
          </a:prstGeom>
          <a:solidFill>
            <a:srgbClr val="006338"/>
          </a:solidFill>
          <a:ln>
            <a:solidFill>
              <a:srgbClr val="231F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Arial" panose="020B0604020202020204" pitchFamily="34" charset="0"/>
                <a:cs typeface="Arial" panose="020B0604020202020204" pitchFamily="34" charset="0"/>
              </a:rPr>
              <a:t>Analizar el uso de las redes sociales como herramientas de innovación comercial en los hoteles de 4 estrellas del Centro Histórico de Quito (CHQ)</a:t>
            </a:r>
          </a:p>
        </p:txBody>
      </p:sp>
      <p:grpSp>
        <p:nvGrpSpPr>
          <p:cNvPr id="24" name="Grupo 23">
            <a:extLst>
              <a:ext uri="{FF2B5EF4-FFF2-40B4-BE49-F238E27FC236}">
                <a16:creationId xmlns:a16="http://schemas.microsoft.com/office/drawing/2014/main" id="{E8702F4A-8619-7380-D6A5-7BA461D1AF4C}"/>
              </a:ext>
            </a:extLst>
          </p:cNvPr>
          <p:cNvGrpSpPr/>
          <p:nvPr/>
        </p:nvGrpSpPr>
        <p:grpSpPr>
          <a:xfrm>
            <a:off x="4022336" y="727271"/>
            <a:ext cx="7309518" cy="5418667"/>
            <a:chOff x="3808248" y="1439333"/>
            <a:chExt cx="8128000" cy="5418667"/>
          </a:xfrm>
        </p:grpSpPr>
        <p:graphicFrame>
          <p:nvGraphicFramePr>
            <p:cNvPr id="7" name="Diagrama 6">
              <a:extLst>
                <a:ext uri="{FF2B5EF4-FFF2-40B4-BE49-F238E27FC236}">
                  <a16:creationId xmlns:a16="http://schemas.microsoft.com/office/drawing/2014/main" id="{A85B4961-31A6-050B-C118-4368DF618ADB}"/>
                </a:ext>
              </a:extLst>
            </p:cNvPr>
            <p:cNvGraphicFramePr/>
            <p:nvPr>
              <p:extLst>
                <p:ext uri="{D42A27DB-BD31-4B8C-83A1-F6EECF244321}">
                  <p14:modId xmlns:p14="http://schemas.microsoft.com/office/powerpoint/2010/main" val="3992211374"/>
                </p:ext>
              </p:extLst>
            </p:nvPr>
          </p:nvGraphicFramePr>
          <p:xfrm>
            <a:off x="3808248"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4">
              <a:extLst>
                <a:ext uri="{FF2B5EF4-FFF2-40B4-BE49-F238E27FC236}">
                  <a16:creationId xmlns:a16="http://schemas.microsoft.com/office/drawing/2014/main" id="{D9D96C57-3D04-CCEA-F24C-C522D16E4E18}"/>
                </a:ext>
              </a:extLst>
            </p:cNvPr>
            <p:cNvSpPr txBox="1"/>
            <p:nvPr/>
          </p:nvSpPr>
          <p:spPr>
            <a:xfrm>
              <a:off x="4147721" y="1914667"/>
              <a:ext cx="709479" cy="707886"/>
            </a:xfrm>
            <a:prstGeom prst="rect">
              <a:avLst/>
            </a:prstGeom>
            <a:noFill/>
            <a:ln cap="flat">
              <a:noFill/>
            </a:ln>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231F20"/>
                  </a:solidFill>
                  <a:uFillTx/>
                  <a:latin typeface="Arial" pitchFamily="34"/>
                  <a:cs typeface="Arial" pitchFamily="34"/>
                </a:rPr>
                <a:t>1</a:t>
              </a:r>
            </a:p>
          </p:txBody>
        </p:sp>
        <p:sp>
          <p:nvSpPr>
            <p:cNvPr id="15" name="TextBox 4">
              <a:extLst>
                <a:ext uri="{FF2B5EF4-FFF2-40B4-BE49-F238E27FC236}">
                  <a16:creationId xmlns:a16="http://schemas.microsoft.com/office/drawing/2014/main" id="{788BBD74-0BF8-424D-DEE0-E200221CD419}"/>
                </a:ext>
              </a:extLst>
            </p:cNvPr>
            <p:cNvSpPr txBox="1"/>
            <p:nvPr/>
          </p:nvSpPr>
          <p:spPr>
            <a:xfrm>
              <a:off x="4675107" y="3171920"/>
              <a:ext cx="709479" cy="707886"/>
            </a:xfrm>
            <a:prstGeom prst="rect">
              <a:avLst/>
            </a:prstGeom>
            <a:noFill/>
            <a:ln cap="flat">
              <a:noFill/>
            </a:ln>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231F20"/>
                  </a:solidFill>
                  <a:uFillTx/>
                  <a:latin typeface="Arial" pitchFamily="34"/>
                  <a:cs typeface="Arial" pitchFamily="34"/>
                </a:rPr>
                <a:t>2</a:t>
              </a:r>
            </a:p>
          </p:txBody>
        </p:sp>
        <p:sp>
          <p:nvSpPr>
            <p:cNvPr id="16" name="TextBox 4">
              <a:extLst>
                <a:ext uri="{FF2B5EF4-FFF2-40B4-BE49-F238E27FC236}">
                  <a16:creationId xmlns:a16="http://schemas.microsoft.com/office/drawing/2014/main" id="{53A7F22C-05F0-0546-ECF2-0EC7E4D7E905}"/>
                </a:ext>
              </a:extLst>
            </p:cNvPr>
            <p:cNvSpPr txBox="1"/>
            <p:nvPr/>
          </p:nvSpPr>
          <p:spPr>
            <a:xfrm>
              <a:off x="4665498" y="4444029"/>
              <a:ext cx="709479" cy="707886"/>
            </a:xfrm>
            <a:prstGeom prst="rect">
              <a:avLst/>
            </a:prstGeom>
            <a:noFill/>
            <a:ln cap="flat">
              <a:noFill/>
            </a:ln>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231F20"/>
                  </a:solidFill>
                  <a:uFillTx/>
                  <a:latin typeface="Arial" pitchFamily="34"/>
                  <a:cs typeface="Arial" pitchFamily="34"/>
                </a:rPr>
                <a:t>3</a:t>
              </a:r>
            </a:p>
          </p:txBody>
        </p:sp>
        <p:sp>
          <p:nvSpPr>
            <p:cNvPr id="17" name="TextBox 4">
              <a:extLst>
                <a:ext uri="{FF2B5EF4-FFF2-40B4-BE49-F238E27FC236}">
                  <a16:creationId xmlns:a16="http://schemas.microsoft.com/office/drawing/2014/main" id="{3B91BC2B-59CF-4CCC-6F62-2DC957AEC330}"/>
                </a:ext>
              </a:extLst>
            </p:cNvPr>
            <p:cNvSpPr txBox="1"/>
            <p:nvPr/>
          </p:nvSpPr>
          <p:spPr>
            <a:xfrm>
              <a:off x="4155371" y="5719400"/>
              <a:ext cx="709479" cy="707886"/>
            </a:xfrm>
            <a:prstGeom prst="rect">
              <a:avLst/>
            </a:prstGeom>
            <a:noFill/>
            <a:ln cap="flat">
              <a:noFill/>
            </a:ln>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231F20"/>
                  </a:solidFill>
                  <a:uFillTx/>
                  <a:latin typeface="Arial" pitchFamily="34"/>
                  <a:cs typeface="Arial" pitchFamily="34"/>
                </a:rPr>
                <a:t>4</a:t>
              </a:r>
            </a:p>
          </p:txBody>
        </p:sp>
      </p:grpSp>
      <p:grpSp>
        <p:nvGrpSpPr>
          <p:cNvPr id="46" name="Grupo 45">
            <a:extLst>
              <a:ext uri="{FF2B5EF4-FFF2-40B4-BE49-F238E27FC236}">
                <a16:creationId xmlns:a16="http://schemas.microsoft.com/office/drawing/2014/main" id="{32AF0AF8-C32C-DDBC-160C-FDC21A1BF17A}"/>
              </a:ext>
            </a:extLst>
          </p:cNvPr>
          <p:cNvGrpSpPr/>
          <p:nvPr/>
        </p:nvGrpSpPr>
        <p:grpSpPr>
          <a:xfrm>
            <a:off x="68969" y="27089"/>
            <a:ext cx="11796711" cy="461665"/>
            <a:chOff x="349894" y="260722"/>
            <a:chExt cx="11796711" cy="461665"/>
          </a:xfrm>
        </p:grpSpPr>
        <p:grpSp>
          <p:nvGrpSpPr>
            <p:cNvPr id="47" name="Grupo 46">
              <a:extLst>
                <a:ext uri="{FF2B5EF4-FFF2-40B4-BE49-F238E27FC236}">
                  <a16:creationId xmlns:a16="http://schemas.microsoft.com/office/drawing/2014/main" id="{B5BD9C02-EE5E-5F55-30AC-A79EA7D2B2B6}"/>
                </a:ext>
              </a:extLst>
            </p:cNvPr>
            <p:cNvGrpSpPr/>
            <p:nvPr/>
          </p:nvGrpSpPr>
          <p:grpSpPr>
            <a:xfrm>
              <a:off x="349894" y="278381"/>
              <a:ext cx="11796711" cy="437960"/>
              <a:chOff x="349894" y="278381"/>
              <a:chExt cx="11796711" cy="437960"/>
            </a:xfrm>
          </p:grpSpPr>
          <p:sp>
            <p:nvSpPr>
              <p:cNvPr id="49" name="Título 1">
                <a:extLst>
                  <a:ext uri="{FF2B5EF4-FFF2-40B4-BE49-F238E27FC236}">
                    <a16:creationId xmlns:a16="http://schemas.microsoft.com/office/drawing/2014/main" id="{9F1139EA-B9C8-0462-3F7E-BBE1304FB96F}"/>
                  </a:ext>
                </a:extLst>
              </p:cNvPr>
              <p:cNvSpPr txBox="1">
                <a:spLocks/>
              </p:cNvSpPr>
              <p:nvPr/>
            </p:nvSpPr>
            <p:spPr>
              <a:xfrm>
                <a:off x="349894" y="288174"/>
                <a:ext cx="2507976"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Introducción:</a:t>
                </a:r>
              </a:p>
            </p:txBody>
          </p:sp>
          <p:cxnSp>
            <p:nvCxnSpPr>
              <p:cNvPr id="50" name="Conector recto 49">
                <a:extLst>
                  <a:ext uri="{FF2B5EF4-FFF2-40B4-BE49-F238E27FC236}">
                    <a16:creationId xmlns:a16="http://schemas.microsoft.com/office/drawing/2014/main" id="{0CBE1584-F5E5-C3E2-4D32-CBE8337AEE7C}"/>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51" name="TextBox 4">
                <a:extLst>
                  <a:ext uri="{FF2B5EF4-FFF2-40B4-BE49-F238E27FC236}">
                    <a16:creationId xmlns:a16="http://schemas.microsoft.com/office/drawing/2014/main" id="{681F8763-6675-3D03-6008-52E434968404}"/>
                  </a:ext>
                </a:extLst>
              </p:cNvPr>
              <p:cNvSpPr txBox="1"/>
              <p:nvPr/>
            </p:nvSpPr>
            <p:spPr>
              <a:xfrm>
                <a:off x="11691489" y="278381"/>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05</a:t>
                </a:r>
              </a:p>
            </p:txBody>
          </p:sp>
        </p:grpSp>
        <p:sp>
          <p:nvSpPr>
            <p:cNvPr id="48" name="TextBox 1">
              <a:extLst>
                <a:ext uri="{FF2B5EF4-FFF2-40B4-BE49-F238E27FC236}">
                  <a16:creationId xmlns:a16="http://schemas.microsoft.com/office/drawing/2014/main" id="{70E500FC-E6AD-1D5B-9D00-306693E870DB}"/>
                </a:ext>
              </a:extLst>
            </p:cNvPr>
            <p:cNvSpPr txBox="1"/>
            <p:nvPr/>
          </p:nvSpPr>
          <p:spPr>
            <a:xfrm>
              <a:off x="2647082" y="260722"/>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effectLst>
                    <a:outerShdw blurRad="38100" dist="38100" dir="2700000" algn="tl">
                      <a:srgbClr val="000000">
                        <a:alpha val="43137"/>
                      </a:srgbClr>
                    </a:outerShdw>
                  </a:effectLst>
                  <a:uFillTx/>
                  <a:latin typeface="Futura"/>
                  <a:ea typeface="굴림" pitchFamily="34"/>
                  <a:cs typeface="Arial" pitchFamily="34"/>
                </a:rPr>
                <a:t> </a:t>
              </a:r>
              <a:r>
                <a:rPr lang="es-MX" sz="2400" b="1" dirty="0">
                  <a:solidFill>
                    <a:srgbClr val="231F20"/>
                  </a:solidFill>
                  <a:latin typeface="Arial" panose="020B0604020202020204" pitchFamily="34" charset="0"/>
                  <a:ea typeface="굴림" pitchFamily="34"/>
                  <a:cs typeface="Arial" panose="020B0604020202020204" pitchFamily="34" charset="0"/>
                </a:rPr>
                <a:t>Objetivos</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spTree>
    <p:extLst>
      <p:ext uri="{BB962C8B-B14F-4D97-AF65-F5344CB8AC3E}">
        <p14:creationId xmlns:p14="http://schemas.microsoft.com/office/powerpoint/2010/main" val="2442466388"/>
      </p:ext>
    </p:extLst>
  </p:cSld>
  <p:clrMapOvr>
    <a:masterClrMapping/>
  </p:clrMapOvr>
  <p:transition spd="slow" advTm="525">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B08A1B6-BD7C-5E99-4FF9-F856598E465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1099"/>
            <a:ext cx="12192000" cy="6858000"/>
          </a:xfrm>
          <a:prstGeom prst="rect">
            <a:avLst/>
          </a:prstGeom>
        </p:spPr>
      </p:pic>
      <p:sp>
        <p:nvSpPr>
          <p:cNvPr id="7" name="Rectángulo 6">
            <a:extLst>
              <a:ext uri="{FF2B5EF4-FFF2-40B4-BE49-F238E27FC236}">
                <a16:creationId xmlns:a16="http://schemas.microsoft.com/office/drawing/2014/main" id="{E823A7EE-6AD0-0EFB-3C70-722026639C5E}"/>
              </a:ext>
            </a:extLst>
          </p:cNvPr>
          <p:cNvSpPr/>
          <p:nvPr/>
        </p:nvSpPr>
        <p:spPr>
          <a:xfrm>
            <a:off x="1" y="1980691"/>
            <a:ext cx="12192000" cy="2886892"/>
          </a:xfrm>
          <a:prstGeom prst="rect">
            <a:avLst/>
          </a:prstGeom>
          <a:solidFill>
            <a:schemeClr val="tx1">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a:extLst>
              <a:ext uri="{FF2B5EF4-FFF2-40B4-BE49-F238E27FC236}">
                <a16:creationId xmlns:a16="http://schemas.microsoft.com/office/drawing/2014/main" id="{29E783A6-900F-2636-AA59-9E756A7C719B}"/>
              </a:ext>
            </a:extLst>
          </p:cNvPr>
          <p:cNvSpPr>
            <a:spLocks noGrp="1"/>
          </p:cNvSpPr>
          <p:nvPr>
            <p:ph type="ctrTitle"/>
          </p:nvPr>
        </p:nvSpPr>
        <p:spPr>
          <a:xfrm>
            <a:off x="2553331" y="2270425"/>
            <a:ext cx="7318159" cy="1153712"/>
          </a:xfrm>
        </p:spPr>
        <p:txBody>
          <a:bodyPr>
            <a:noAutofit/>
          </a:bodyPr>
          <a:lstStyle/>
          <a:p>
            <a:pPr algn="ctr"/>
            <a:r>
              <a:rPr lang="es-MX" sz="7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CAPÍTULO I</a:t>
            </a:r>
          </a:p>
        </p:txBody>
      </p:sp>
      <p:sp>
        <p:nvSpPr>
          <p:cNvPr id="3" name="Marcador de contenido 2">
            <a:extLst>
              <a:ext uri="{FF2B5EF4-FFF2-40B4-BE49-F238E27FC236}">
                <a16:creationId xmlns:a16="http://schemas.microsoft.com/office/drawing/2014/main" id="{D1858D35-A07B-647B-7F61-80E876FD1402}"/>
              </a:ext>
            </a:extLst>
          </p:cNvPr>
          <p:cNvSpPr>
            <a:spLocks noGrp="1"/>
          </p:cNvSpPr>
          <p:nvPr>
            <p:ph type="subTitle" idx="1"/>
          </p:nvPr>
        </p:nvSpPr>
        <p:spPr>
          <a:xfrm>
            <a:off x="1286193" y="3713871"/>
            <a:ext cx="9852433" cy="522287"/>
          </a:xfrm>
        </p:spPr>
        <p:txBody>
          <a:bodyPr>
            <a:noAutofit/>
          </a:bodyPr>
          <a:lstStyle/>
          <a:p>
            <a:pPr marL="0" indent="0" algn="ctr">
              <a:buNone/>
            </a:pPr>
            <a:r>
              <a:rPr lang="es-MX" sz="3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MARCO TEÓRICO / REFERENCIAL / LEGAL </a:t>
            </a:r>
          </a:p>
        </p:txBody>
      </p:sp>
    </p:spTree>
    <p:extLst>
      <p:ext uri="{BB962C8B-B14F-4D97-AF65-F5344CB8AC3E}">
        <p14:creationId xmlns:p14="http://schemas.microsoft.com/office/powerpoint/2010/main" val="181599421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0AA16F9C-9297-29F7-0562-A28CDC95881A}"/>
              </a:ext>
            </a:extLst>
          </p:cNvPr>
          <p:cNvGrpSpPr/>
          <p:nvPr/>
        </p:nvGrpSpPr>
        <p:grpSpPr>
          <a:xfrm>
            <a:off x="-3548" y="-65583"/>
            <a:ext cx="12277144" cy="6929805"/>
            <a:chOff x="-13708" y="-65583"/>
            <a:chExt cx="12277144" cy="6929805"/>
          </a:xfrm>
        </p:grpSpPr>
        <p:sp>
          <p:nvSpPr>
            <p:cNvPr id="18" name="Rectángulo 17">
              <a:extLst>
                <a:ext uri="{FF2B5EF4-FFF2-40B4-BE49-F238E27FC236}">
                  <a16:creationId xmlns:a16="http://schemas.microsoft.com/office/drawing/2014/main" id="{4A8A8C98-4F71-4EB5-8CD2-F77B6C84BBF0}"/>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1" name="Rectángulo 20">
              <a:extLst>
                <a:ext uri="{FF2B5EF4-FFF2-40B4-BE49-F238E27FC236}">
                  <a16:creationId xmlns:a16="http://schemas.microsoft.com/office/drawing/2014/main" id="{B9199BE5-86EE-7DB2-B44B-23A5540D0E72}"/>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22" name="Conector recto 21">
              <a:extLst>
                <a:ext uri="{FF2B5EF4-FFF2-40B4-BE49-F238E27FC236}">
                  <a16:creationId xmlns:a16="http://schemas.microsoft.com/office/drawing/2014/main" id="{17FF01D4-6ACC-1A74-6E22-DD97683B77B9}"/>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23" name="Conector recto 22">
              <a:extLst>
                <a:ext uri="{FF2B5EF4-FFF2-40B4-BE49-F238E27FC236}">
                  <a16:creationId xmlns:a16="http://schemas.microsoft.com/office/drawing/2014/main" id="{F476E394-0216-85F9-6919-068897B43AC1}"/>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24" name="9 Imagen">
              <a:extLst>
                <a:ext uri="{FF2B5EF4-FFF2-40B4-BE49-F238E27FC236}">
                  <a16:creationId xmlns:a16="http://schemas.microsoft.com/office/drawing/2014/main" id="{A9E61641-2C45-9CBF-6D45-93DF2FA04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 name="Conector recto de flecha 1">
            <a:extLst>
              <a:ext uri="{FF2B5EF4-FFF2-40B4-BE49-F238E27FC236}">
                <a16:creationId xmlns:a16="http://schemas.microsoft.com/office/drawing/2014/main" id="{1FA0C26C-E1E5-8F88-7397-0D463B0AC486}"/>
              </a:ext>
            </a:extLst>
          </p:cNvPr>
          <p:cNvCxnSpPr>
            <a:cxnSpLocks/>
            <a:stCxn id="134" idx="2"/>
            <a:endCxn id="17" idx="0"/>
          </p:cNvCxnSpPr>
          <p:nvPr/>
        </p:nvCxnSpPr>
        <p:spPr>
          <a:xfrm flipH="1">
            <a:off x="6102608" y="2234928"/>
            <a:ext cx="246" cy="401910"/>
          </a:xfrm>
          <a:prstGeom prst="straightConnector1">
            <a:avLst/>
          </a:prstGeom>
          <a:ln w="3175">
            <a:solidFill>
              <a:srgbClr val="002060"/>
            </a:solidFill>
            <a:tailEnd type="triangle"/>
          </a:ln>
        </p:spPr>
        <p:style>
          <a:lnRef idx="1">
            <a:schemeClr val="dk1"/>
          </a:lnRef>
          <a:fillRef idx="0">
            <a:schemeClr val="dk1"/>
          </a:fillRef>
          <a:effectRef idx="0">
            <a:schemeClr val="dk1"/>
          </a:effectRef>
          <a:fontRef idx="minor">
            <a:schemeClr val="tx1"/>
          </a:fontRef>
        </p:style>
      </p:cxnSp>
      <p:grpSp>
        <p:nvGrpSpPr>
          <p:cNvPr id="79" name="Grupo 78">
            <a:extLst>
              <a:ext uri="{FF2B5EF4-FFF2-40B4-BE49-F238E27FC236}">
                <a16:creationId xmlns:a16="http://schemas.microsoft.com/office/drawing/2014/main" id="{4F164929-217F-1F7B-2283-EB2321C25451}"/>
              </a:ext>
            </a:extLst>
          </p:cNvPr>
          <p:cNvGrpSpPr/>
          <p:nvPr/>
        </p:nvGrpSpPr>
        <p:grpSpPr>
          <a:xfrm>
            <a:off x="3247933" y="801691"/>
            <a:ext cx="5691838" cy="5126458"/>
            <a:chOff x="3276251" y="1151576"/>
            <a:chExt cx="5691838" cy="5126458"/>
          </a:xfrm>
        </p:grpSpPr>
        <p:grpSp>
          <p:nvGrpSpPr>
            <p:cNvPr id="20" name="Grupo 19">
              <a:extLst>
                <a:ext uri="{FF2B5EF4-FFF2-40B4-BE49-F238E27FC236}">
                  <a16:creationId xmlns:a16="http://schemas.microsoft.com/office/drawing/2014/main" id="{71792AAC-8939-A164-2B6F-367A22356881}"/>
                </a:ext>
              </a:extLst>
            </p:cNvPr>
            <p:cNvGrpSpPr/>
            <p:nvPr/>
          </p:nvGrpSpPr>
          <p:grpSpPr>
            <a:xfrm>
              <a:off x="3276251" y="1151576"/>
              <a:ext cx="5691838" cy="5126458"/>
              <a:chOff x="3277593" y="1337744"/>
              <a:chExt cx="5691838" cy="5126458"/>
            </a:xfrm>
          </p:grpSpPr>
          <p:sp>
            <p:nvSpPr>
              <p:cNvPr id="5" name="TextBox 1">
                <a:extLst>
                  <a:ext uri="{FF2B5EF4-FFF2-40B4-BE49-F238E27FC236}">
                    <a16:creationId xmlns:a16="http://schemas.microsoft.com/office/drawing/2014/main" id="{D8B2E5DB-AFF5-26F3-C383-49D4CA4FC266}"/>
                  </a:ext>
                </a:extLst>
              </p:cNvPr>
              <p:cNvSpPr txBox="1"/>
              <p:nvPr/>
            </p:nvSpPr>
            <p:spPr>
              <a:xfrm>
                <a:off x="3324798" y="1337744"/>
                <a:ext cx="5615431" cy="307777"/>
              </a:xfrm>
              <a:prstGeom prst="rect">
                <a:avLst/>
              </a:prstGeom>
              <a:solidFill>
                <a:srgbClr val="006338"/>
              </a:solidFill>
              <a:ln w="12700">
                <a:solidFill>
                  <a:srgbClr val="231F20"/>
                </a:solidFill>
                <a:prstDash val="solid"/>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1400" b="1" dirty="0">
                    <a:solidFill>
                      <a:schemeClr val="bg1"/>
                    </a:solidFill>
                    <a:latin typeface="Arial" panose="020B0604020202020204" pitchFamily="34" charset="0"/>
                    <a:ea typeface="굴림" pitchFamily="34"/>
                    <a:cs typeface="Arial" panose="020B0604020202020204" pitchFamily="34" charset="0"/>
                  </a:rPr>
                  <a:t>Teoría de La Ventaja Competitiva de Porter</a:t>
                </a:r>
                <a:endParaRPr lang="es-MX" sz="1400" b="1" u="none" strike="noStrike" kern="1200" cap="none" spc="0" baseline="0" dirty="0">
                  <a:solidFill>
                    <a:schemeClr val="bg1"/>
                  </a:solidFill>
                  <a:uFillTx/>
                  <a:latin typeface="Arial" panose="020B0604020202020204" pitchFamily="34" charset="0"/>
                  <a:ea typeface="굴림" pitchFamily="34"/>
                  <a:cs typeface="Arial" panose="020B0604020202020204" pitchFamily="34" charset="0"/>
                </a:endParaRPr>
              </a:p>
            </p:txBody>
          </p:sp>
          <p:sp>
            <p:nvSpPr>
              <p:cNvPr id="8" name="CuadroTexto 7">
                <a:extLst>
                  <a:ext uri="{FF2B5EF4-FFF2-40B4-BE49-F238E27FC236}">
                    <a16:creationId xmlns:a16="http://schemas.microsoft.com/office/drawing/2014/main" id="{323B0C0D-85DF-249F-FFD1-75BB71421E26}"/>
                  </a:ext>
                </a:extLst>
              </p:cNvPr>
              <p:cNvSpPr txBox="1"/>
              <p:nvPr/>
            </p:nvSpPr>
            <p:spPr>
              <a:xfrm>
                <a:off x="3971008" y="6202592"/>
                <a:ext cx="4472212" cy="261610"/>
              </a:xfrm>
              <a:prstGeom prst="rect">
                <a:avLst/>
              </a:prstGeom>
              <a:noFill/>
              <a:ln w="12700">
                <a:noFill/>
              </a:ln>
            </p:spPr>
            <p:txBody>
              <a:bodyPr wrap="square" rtlCol="0">
                <a:spAutoFit/>
              </a:bodyPr>
              <a:lstStyle/>
              <a:p>
                <a:pPr algn="ctr"/>
                <a:r>
                  <a:rPr lang="es-MX" sz="1100" dirty="0">
                    <a:solidFill>
                      <a:srgbClr val="231F20"/>
                    </a:solidFill>
                    <a:latin typeface="Arial" panose="020B0604020202020204" pitchFamily="34" charset="0"/>
                    <a:cs typeface="Arial" panose="020B0604020202020204" pitchFamily="34" charset="0"/>
                  </a:rPr>
                  <a:t>(Porter, 1991; Martínez y Milla, 2005, Benítez, 2012) </a:t>
                </a:r>
              </a:p>
            </p:txBody>
          </p:sp>
          <p:sp>
            <p:nvSpPr>
              <p:cNvPr id="15" name="Rectángulo: esquinas redondeadas 14">
                <a:extLst>
                  <a:ext uri="{FF2B5EF4-FFF2-40B4-BE49-F238E27FC236}">
                    <a16:creationId xmlns:a16="http://schemas.microsoft.com/office/drawing/2014/main" id="{B4A21209-3D3C-C2F6-0F21-2C12080CB412}"/>
                  </a:ext>
                </a:extLst>
              </p:cNvPr>
              <p:cNvSpPr/>
              <p:nvPr/>
            </p:nvSpPr>
            <p:spPr>
              <a:xfrm>
                <a:off x="3277593" y="2087939"/>
                <a:ext cx="1770971" cy="692591"/>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Búsqueda de una posición favorable y sostenible a largo plazo</a:t>
                </a:r>
              </a:p>
            </p:txBody>
          </p:sp>
          <p:sp>
            <p:nvSpPr>
              <p:cNvPr id="16" name="Rectángulo: esquinas redondeadas 15">
                <a:extLst>
                  <a:ext uri="{FF2B5EF4-FFF2-40B4-BE49-F238E27FC236}">
                    <a16:creationId xmlns:a16="http://schemas.microsoft.com/office/drawing/2014/main" id="{A2E057EE-C5A5-2AC9-F409-891B837C8790}"/>
                  </a:ext>
                </a:extLst>
              </p:cNvPr>
              <p:cNvSpPr/>
              <p:nvPr/>
            </p:nvSpPr>
            <p:spPr>
              <a:xfrm>
                <a:off x="7198458" y="2078132"/>
                <a:ext cx="1770973" cy="692849"/>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Valor que aporta una empresa a sus clientes</a:t>
                </a:r>
              </a:p>
            </p:txBody>
          </p:sp>
          <p:sp>
            <p:nvSpPr>
              <p:cNvPr id="17" name="Rectángulo: esquinas redondeadas 16">
                <a:extLst>
                  <a:ext uri="{FF2B5EF4-FFF2-40B4-BE49-F238E27FC236}">
                    <a16:creationId xmlns:a16="http://schemas.microsoft.com/office/drawing/2014/main" id="{98A469AE-248A-0CFB-CDB5-394EB5792229}"/>
                  </a:ext>
                </a:extLst>
              </p:cNvPr>
              <p:cNvSpPr/>
              <p:nvPr/>
            </p:nvSpPr>
            <p:spPr>
              <a:xfrm>
                <a:off x="4171835" y="3172891"/>
                <a:ext cx="3920865" cy="345309"/>
              </a:xfrm>
              <a:prstGeom prst="roundRect">
                <a:avLst/>
              </a:prstGeom>
              <a:solidFill>
                <a:schemeClr val="tx2">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Genera buen posicionamiento y rendimiento empresarial</a:t>
                </a:r>
              </a:p>
            </p:txBody>
          </p:sp>
          <p:cxnSp>
            <p:nvCxnSpPr>
              <p:cNvPr id="19" name="Conector: angular 18">
                <a:extLst>
                  <a:ext uri="{FF2B5EF4-FFF2-40B4-BE49-F238E27FC236}">
                    <a16:creationId xmlns:a16="http://schemas.microsoft.com/office/drawing/2014/main" id="{342000DE-76B8-3812-05C4-1EFD747BC923}"/>
                  </a:ext>
                </a:extLst>
              </p:cNvPr>
              <p:cNvCxnSpPr>
                <a:cxnSpLocks/>
                <a:stCxn id="5" idx="2"/>
                <a:endCxn id="15" idx="0"/>
              </p:cNvCxnSpPr>
              <p:nvPr/>
            </p:nvCxnSpPr>
            <p:spPr>
              <a:xfrm rot="5400000">
                <a:off x="4926588" y="882013"/>
                <a:ext cx="442418" cy="1969435"/>
              </a:xfrm>
              <a:prstGeom prst="bentConnector3">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86" name="Conector: angular 85">
                <a:extLst>
                  <a:ext uri="{FF2B5EF4-FFF2-40B4-BE49-F238E27FC236}">
                    <a16:creationId xmlns:a16="http://schemas.microsoft.com/office/drawing/2014/main" id="{5A49C1C5-49B9-09D6-EB95-B0BF5D2A18EE}"/>
                  </a:ext>
                </a:extLst>
              </p:cNvPr>
              <p:cNvCxnSpPr>
                <a:cxnSpLocks/>
                <a:stCxn id="15" idx="2"/>
                <a:endCxn id="17" idx="0"/>
              </p:cNvCxnSpPr>
              <p:nvPr/>
            </p:nvCxnSpPr>
            <p:spPr>
              <a:xfrm rot="16200000" flipH="1">
                <a:off x="4951493" y="1992115"/>
                <a:ext cx="392361" cy="1969189"/>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sp>
            <p:nvSpPr>
              <p:cNvPr id="93" name="Rectángulo: esquinas redondeadas 92">
                <a:extLst>
                  <a:ext uri="{FF2B5EF4-FFF2-40B4-BE49-F238E27FC236}">
                    <a16:creationId xmlns:a16="http://schemas.microsoft.com/office/drawing/2014/main" id="{14728EB2-3347-5C24-5BA2-0599434CD24A}"/>
                  </a:ext>
                </a:extLst>
              </p:cNvPr>
              <p:cNvSpPr/>
              <p:nvPr/>
            </p:nvSpPr>
            <p:spPr>
              <a:xfrm>
                <a:off x="5203463" y="3894023"/>
                <a:ext cx="1858100" cy="288254"/>
              </a:xfrm>
              <a:prstGeom prst="roundRect">
                <a:avLst/>
              </a:prstGeom>
              <a:solidFill>
                <a:srgbClr val="DA251D"/>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b="1" dirty="0">
                    <a:solidFill>
                      <a:srgbClr val="231F20"/>
                    </a:solidFill>
                    <a:latin typeface="Arial" panose="020B0604020202020204" pitchFamily="34" charset="0"/>
                    <a:cs typeface="Arial" panose="020B0604020202020204" pitchFamily="34" charset="0"/>
                  </a:rPr>
                  <a:t>Estrategias Genéricas</a:t>
                </a:r>
              </a:p>
            </p:txBody>
          </p:sp>
          <p:cxnSp>
            <p:nvCxnSpPr>
              <p:cNvPr id="95" name="Conector recto de flecha 94">
                <a:extLst>
                  <a:ext uri="{FF2B5EF4-FFF2-40B4-BE49-F238E27FC236}">
                    <a16:creationId xmlns:a16="http://schemas.microsoft.com/office/drawing/2014/main" id="{524CA025-083D-0BF3-873B-E5E9F27CFB30}"/>
                  </a:ext>
                </a:extLst>
              </p:cNvPr>
              <p:cNvCxnSpPr>
                <a:cxnSpLocks/>
                <a:stCxn id="17" idx="2"/>
                <a:endCxn id="93" idx="0"/>
              </p:cNvCxnSpPr>
              <p:nvPr/>
            </p:nvCxnSpPr>
            <p:spPr>
              <a:xfrm>
                <a:off x="6132268" y="3518200"/>
                <a:ext cx="245" cy="375823"/>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sp>
            <p:nvSpPr>
              <p:cNvPr id="134" name="Rectángulo: esquinas redondeadas 133">
                <a:extLst>
                  <a:ext uri="{FF2B5EF4-FFF2-40B4-BE49-F238E27FC236}">
                    <a16:creationId xmlns:a16="http://schemas.microsoft.com/office/drawing/2014/main" id="{36637DB2-A10C-6D95-2553-4DD981F7F147}"/>
                  </a:ext>
                </a:extLst>
              </p:cNvPr>
              <p:cNvSpPr/>
              <p:nvPr/>
            </p:nvSpPr>
            <p:spPr>
              <a:xfrm>
                <a:off x="5245689" y="2078391"/>
                <a:ext cx="1773649" cy="692590"/>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Va en contra de la competencia de un sector empresarial</a:t>
                </a:r>
              </a:p>
            </p:txBody>
          </p:sp>
          <p:cxnSp>
            <p:nvCxnSpPr>
              <p:cNvPr id="149" name="Conector: angular 148">
                <a:extLst>
                  <a:ext uri="{FF2B5EF4-FFF2-40B4-BE49-F238E27FC236}">
                    <a16:creationId xmlns:a16="http://schemas.microsoft.com/office/drawing/2014/main" id="{A04FF95D-785D-CB31-5ED5-0403F6816627}"/>
                  </a:ext>
                </a:extLst>
              </p:cNvPr>
              <p:cNvCxnSpPr>
                <a:cxnSpLocks/>
                <a:stCxn id="5" idx="2"/>
                <a:endCxn id="16" idx="0"/>
              </p:cNvCxnSpPr>
              <p:nvPr/>
            </p:nvCxnSpPr>
            <p:spPr>
              <a:xfrm rot="16200000" flipH="1">
                <a:off x="6891924" y="886110"/>
                <a:ext cx="432611" cy="1951431"/>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sp>
            <p:nvSpPr>
              <p:cNvPr id="199" name="Rectángulo: esquinas redondeadas 198">
                <a:extLst>
                  <a:ext uri="{FF2B5EF4-FFF2-40B4-BE49-F238E27FC236}">
                    <a16:creationId xmlns:a16="http://schemas.microsoft.com/office/drawing/2014/main" id="{F49856E7-29CD-45DF-EBF2-9B85A5D44294}"/>
                  </a:ext>
                </a:extLst>
              </p:cNvPr>
              <p:cNvSpPr/>
              <p:nvPr/>
            </p:nvSpPr>
            <p:spPr>
              <a:xfrm>
                <a:off x="3287716" y="4506882"/>
                <a:ext cx="1454756" cy="292083"/>
              </a:xfrm>
              <a:prstGeom prst="roundRect">
                <a:avLst/>
              </a:prstGeom>
              <a:solidFill>
                <a:srgbClr val="FFF200"/>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b="1" dirty="0">
                    <a:solidFill>
                      <a:srgbClr val="231F20"/>
                    </a:solidFill>
                    <a:latin typeface="Arial" panose="020B0604020202020204" pitchFamily="34" charset="0"/>
                    <a:cs typeface="Arial" panose="020B0604020202020204" pitchFamily="34" charset="0"/>
                  </a:rPr>
                  <a:t>Liderazgo en Costes</a:t>
                </a:r>
              </a:p>
            </p:txBody>
          </p:sp>
          <p:sp>
            <p:nvSpPr>
              <p:cNvPr id="200" name="Rectángulo: esquinas redondeadas 199">
                <a:extLst>
                  <a:ext uri="{FF2B5EF4-FFF2-40B4-BE49-F238E27FC236}">
                    <a16:creationId xmlns:a16="http://schemas.microsoft.com/office/drawing/2014/main" id="{23A8DAE8-E0BB-667F-D363-C4CC34E0AB13}"/>
                  </a:ext>
                </a:extLst>
              </p:cNvPr>
              <p:cNvSpPr/>
              <p:nvPr/>
            </p:nvSpPr>
            <p:spPr>
              <a:xfrm>
                <a:off x="7446289" y="4504933"/>
                <a:ext cx="1454752" cy="298247"/>
              </a:xfrm>
              <a:prstGeom prst="roundRect">
                <a:avLst/>
              </a:prstGeom>
              <a:solidFill>
                <a:srgbClr val="FFF200"/>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b="1" dirty="0">
                    <a:solidFill>
                      <a:srgbClr val="231F20"/>
                    </a:solidFill>
                    <a:latin typeface="Arial" panose="020B0604020202020204" pitchFamily="34" charset="0"/>
                    <a:cs typeface="Arial" panose="020B0604020202020204" pitchFamily="34" charset="0"/>
                  </a:rPr>
                  <a:t>Diferenciación</a:t>
                </a:r>
              </a:p>
            </p:txBody>
          </p:sp>
          <p:sp>
            <p:nvSpPr>
              <p:cNvPr id="201" name="Rectángulo: esquinas redondeadas 200">
                <a:extLst>
                  <a:ext uri="{FF2B5EF4-FFF2-40B4-BE49-F238E27FC236}">
                    <a16:creationId xmlns:a16="http://schemas.microsoft.com/office/drawing/2014/main" id="{06A303F8-793F-1100-735F-FE1F1B749927}"/>
                  </a:ext>
                </a:extLst>
              </p:cNvPr>
              <p:cNvSpPr/>
              <p:nvPr/>
            </p:nvSpPr>
            <p:spPr>
              <a:xfrm>
                <a:off x="5404892" y="4504933"/>
                <a:ext cx="1454751" cy="292083"/>
              </a:xfrm>
              <a:prstGeom prst="roundRect">
                <a:avLst/>
              </a:prstGeom>
              <a:solidFill>
                <a:srgbClr val="FFF200"/>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b="1" dirty="0">
                    <a:solidFill>
                      <a:srgbClr val="231F20"/>
                    </a:solidFill>
                    <a:latin typeface="Arial" panose="020B0604020202020204" pitchFamily="34" charset="0"/>
                    <a:cs typeface="Arial" panose="020B0604020202020204" pitchFamily="34" charset="0"/>
                  </a:rPr>
                  <a:t>Enfoque</a:t>
                </a:r>
              </a:p>
            </p:txBody>
          </p:sp>
          <p:cxnSp>
            <p:nvCxnSpPr>
              <p:cNvPr id="202" name="Conector: angular 201">
                <a:extLst>
                  <a:ext uri="{FF2B5EF4-FFF2-40B4-BE49-F238E27FC236}">
                    <a16:creationId xmlns:a16="http://schemas.microsoft.com/office/drawing/2014/main" id="{8C132E3D-C20E-7BC9-4A1C-74AFD7FD2812}"/>
                  </a:ext>
                </a:extLst>
              </p:cNvPr>
              <p:cNvCxnSpPr>
                <a:cxnSpLocks/>
                <a:stCxn id="93" idx="2"/>
                <a:endCxn id="199" idx="0"/>
              </p:cNvCxnSpPr>
              <p:nvPr/>
            </p:nvCxnSpPr>
            <p:spPr>
              <a:xfrm rot="5400000">
                <a:off x="4911502" y="3285870"/>
                <a:ext cx="324605" cy="2117419"/>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205" name="Conector: angular 204">
                <a:extLst>
                  <a:ext uri="{FF2B5EF4-FFF2-40B4-BE49-F238E27FC236}">
                    <a16:creationId xmlns:a16="http://schemas.microsoft.com/office/drawing/2014/main" id="{A19E4106-8CD4-8AAE-2C61-4ABF5E608406}"/>
                  </a:ext>
                </a:extLst>
              </p:cNvPr>
              <p:cNvCxnSpPr>
                <a:cxnSpLocks/>
                <a:stCxn id="93" idx="2"/>
                <a:endCxn id="200" idx="0"/>
              </p:cNvCxnSpPr>
              <p:nvPr/>
            </p:nvCxnSpPr>
            <p:spPr>
              <a:xfrm rot="16200000" flipH="1">
                <a:off x="6991761" y="3323029"/>
                <a:ext cx="322656" cy="2041152"/>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239" name="Conector recto de flecha 238">
                <a:extLst>
                  <a:ext uri="{FF2B5EF4-FFF2-40B4-BE49-F238E27FC236}">
                    <a16:creationId xmlns:a16="http://schemas.microsoft.com/office/drawing/2014/main" id="{556AF652-704F-6A1F-B178-372A2AFD2116}"/>
                  </a:ext>
                </a:extLst>
              </p:cNvPr>
              <p:cNvCxnSpPr>
                <a:cxnSpLocks/>
                <a:stCxn id="93" idx="2"/>
                <a:endCxn id="201" idx="0"/>
              </p:cNvCxnSpPr>
              <p:nvPr/>
            </p:nvCxnSpPr>
            <p:spPr>
              <a:xfrm flipH="1">
                <a:off x="6132268" y="4182277"/>
                <a:ext cx="245" cy="322656"/>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250" name="Conector recto de flecha 249">
                <a:extLst>
                  <a:ext uri="{FF2B5EF4-FFF2-40B4-BE49-F238E27FC236}">
                    <a16:creationId xmlns:a16="http://schemas.microsoft.com/office/drawing/2014/main" id="{E48014AC-8F80-9BCF-32FD-02D65E30CA0C}"/>
                  </a:ext>
                </a:extLst>
              </p:cNvPr>
              <p:cNvCxnSpPr>
                <a:cxnSpLocks/>
                <a:stCxn id="5" idx="2"/>
                <a:endCxn id="134" idx="0"/>
              </p:cNvCxnSpPr>
              <p:nvPr/>
            </p:nvCxnSpPr>
            <p:spPr>
              <a:xfrm>
                <a:off x="6132514" y="1645521"/>
                <a:ext cx="0" cy="432870"/>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sp>
            <p:nvSpPr>
              <p:cNvPr id="9" name="Rectángulo: esquinas redondeadas 8">
                <a:extLst>
                  <a:ext uri="{FF2B5EF4-FFF2-40B4-BE49-F238E27FC236}">
                    <a16:creationId xmlns:a16="http://schemas.microsoft.com/office/drawing/2014/main" id="{A4EBE7AD-2331-97B3-E67B-BA0A53B5EF24}"/>
                  </a:ext>
                </a:extLst>
              </p:cNvPr>
              <p:cNvSpPr/>
              <p:nvPr/>
            </p:nvSpPr>
            <p:spPr>
              <a:xfrm>
                <a:off x="3277593" y="5089099"/>
                <a:ext cx="1475002" cy="1024894"/>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Reducir los costes  en comparación con empresas competidoras</a:t>
                </a:r>
              </a:p>
            </p:txBody>
          </p:sp>
          <p:sp>
            <p:nvSpPr>
              <p:cNvPr id="11" name="Rectángulo: esquinas redondeadas 10">
                <a:extLst>
                  <a:ext uri="{FF2B5EF4-FFF2-40B4-BE49-F238E27FC236}">
                    <a16:creationId xmlns:a16="http://schemas.microsoft.com/office/drawing/2014/main" id="{289E6442-179A-0F27-561D-E68C806A2430}"/>
                  </a:ext>
                </a:extLst>
              </p:cNvPr>
              <p:cNvSpPr/>
              <p:nvPr/>
            </p:nvSpPr>
            <p:spPr>
              <a:xfrm>
                <a:off x="5405138" y="5089099"/>
                <a:ext cx="1454749" cy="1024894"/>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Ofrecer un producto a un segmento concreto del mercado</a:t>
                </a:r>
              </a:p>
            </p:txBody>
          </p:sp>
          <p:sp>
            <p:nvSpPr>
              <p:cNvPr id="13" name="Rectángulo: esquinas redondeadas 12">
                <a:extLst>
                  <a:ext uri="{FF2B5EF4-FFF2-40B4-BE49-F238E27FC236}">
                    <a16:creationId xmlns:a16="http://schemas.microsoft.com/office/drawing/2014/main" id="{C2FDD6CA-1752-B583-209A-99AE2C51015A}"/>
                  </a:ext>
                </a:extLst>
              </p:cNvPr>
              <p:cNvSpPr/>
              <p:nvPr/>
            </p:nvSpPr>
            <p:spPr>
              <a:xfrm>
                <a:off x="7496032" y="5089099"/>
                <a:ext cx="1355266" cy="1024894"/>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Seleccionar atributos importantes y exclusivos para el cliente</a:t>
                </a:r>
              </a:p>
            </p:txBody>
          </p:sp>
          <p:cxnSp>
            <p:nvCxnSpPr>
              <p:cNvPr id="47" name="Conector recto de flecha 46">
                <a:extLst>
                  <a:ext uri="{FF2B5EF4-FFF2-40B4-BE49-F238E27FC236}">
                    <a16:creationId xmlns:a16="http://schemas.microsoft.com/office/drawing/2014/main" id="{1D290939-1FA3-5FF9-2267-0451433A8E8E}"/>
                  </a:ext>
                </a:extLst>
              </p:cNvPr>
              <p:cNvCxnSpPr>
                <a:cxnSpLocks/>
                <a:stCxn id="199" idx="2"/>
                <a:endCxn id="9" idx="0"/>
              </p:cNvCxnSpPr>
              <p:nvPr/>
            </p:nvCxnSpPr>
            <p:spPr>
              <a:xfrm>
                <a:off x="4015094" y="4798965"/>
                <a:ext cx="0" cy="290134"/>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Conector recto de flecha 51">
                <a:extLst>
                  <a:ext uri="{FF2B5EF4-FFF2-40B4-BE49-F238E27FC236}">
                    <a16:creationId xmlns:a16="http://schemas.microsoft.com/office/drawing/2014/main" id="{1569946C-A6C9-9577-E8DB-496F52766B03}"/>
                  </a:ext>
                </a:extLst>
              </p:cNvPr>
              <p:cNvCxnSpPr>
                <a:cxnSpLocks/>
                <a:stCxn id="201" idx="2"/>
                <a:endCxn id="11" idx="0"/>
              </p:cNvCxnSpPr>
              <p:nvPr/>
            </p:nvCxnSpPr>
            <p:spPr>
              <a:xfrm>
                <a:off x="6132268" y="4797016"/>
                <a:ext cx="245" cy="292083"/>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Conector recto de flecha 55">
                <a:extLst>
                  <a:ext uri="{FF2B5EF4-FFF2-40B4-BE49-F238E27FC236}">
                    <a16:creationId xmlns:a16="http://schemas.microsoft.com/office/drawing/2014/main" id="{0BFA4A30-8F84-5368-9CE5-FF96E122963D}"/>
                  </a:ext>
                </a:extLst>
              </p:cNvPr>
              <p:cNvCxnSpPr>
                <a:cxnSpLocks/>
                <a:stCxn id="200" idx="2"/>
                <a:endCxn id="13" idx="0"/>
              </p:cNvCxnSpPr>
              <p:nvPr/>
            </p:nvCxnSpPr>
            <p:spPr>
              <a:xfrm>
                <a:off x="8173665" y="4803180"/>
                <a:ext cx="0" cy="285919"/>
              </a:xfrm>
              <a:prstGeom prst="straightConnector1">
                <a:avLst/>
              </a:prstGeom>
              <a:ln w="12700">
                <a:solidFill>
                  <a:srgbClr val="231F2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90" name="Conector: angular 89">
              <a:extLst>
                <a:ext uri="{FF2B5EF4-FFF2-40B4-BE49-F238E27FC236}">
                  <a16:creationId xmlns:a16="http://schemas.microsoft.com/office/drawing/2014/main" id="{0EBF9711-9DA9-8EF0-21CD-0DABA34365A6}"/>
                </a:ext>
              </a:extLst>
            </p:cNvPr>
            <p:cNvCxnSpPr>
              <a:cxnSpLocks/>
              <a:stCxn id="16" idx="2"/>
              <a:endCxn id="17" idx="0"/>
            </p:cNvCxnSpPr>
            <p:nvPr/>
          </p:nvCxnSpPr>
          <p:spPr>
            <a:xfrm rot="5400000">
              <a:off x="6905810" y="1809930"/>
              <a:ext cx="401910" cy="1951677"/>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grpSp>
      <p:grpSp>
        <p:nvGrpSpPr>
          <p:cNvPr id="25" name="Grupo 24">
            <a:extLst>
              <a:ext uri="{FF2B5EF4-FFF2-40B4-BE49-F238E27FC236}">
                <a16:creationId xmlns:a16="http://schemas.microsoft.com/office/drawing/2014/main" id="{77A9B743-6CD3-4DF7-3D87-170E57D9139C}"/>
              </a:ext>
            </a:extLst>
          </p:cNvPr>
          <p:cNvGrpSpPr/>
          <p:nvPr/>
        </p:nvGrpSpPr>
        <p:grpSpPr>
          <a:xfrm>
            <a:off x="42805" y="35941"/>
            <a:ext cx="11824420" cy="461665"/>
            <a:chOff x="349894" y="268764"/>
            <a:chExt cx="11824420" cy="461665"/>
          </a:xfrm>
        </p:grpSpPr>
        <p:grpSp>
          <p:nvGrpSpPr>
            <p:cNvPr id="26" name="Grupo 25">
              <a:extLst>
                <a:ext uri="{FF2B5EF4-FFF2-40B4-BE49-F238E27FC236}">
                  <a16:creationId xmlns:a16="http://schemas.microsoft.com/office/drawing/2014/main" id="{772E2B07-F00F-BE8A-B0BC-584BEFD8CAA8}"/>
                </a:ext>
              </a:extLst>
            </p:cNvPr>
            <p:cNvGrpSpPr/>
            <p:nvPr/>
          </p:nvGrpSpPr>
          <p:grpSpPr>
            <a:xfrm>
              <a:off x="349894" y="288174"/>
              <a:ext cx="11824420" cy="428167"/>
              <a:chOff x="349894" y="288174"/>
              <a:chExt cx="11824420" cy="428167"/>
            </a:xfrm>
          </p:grpSpPr>
          <p:sp>
            <p:nvSpPr>
              <p:cNvPr id="28" name="Título 1">
                <a:extLst>
                  <a:ext uri="{FF2B5EF4-FFF2-40B4-BE49-F238E27FC236}">
                    <a16:creationId xmlns:a16="http://schemas.microsoft.com/office/drawing/2014/main" id="{51E81307-9322-AB14-FC5C-277F209D1558}"/>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a:t>
                </a:r>
              </a:p>
            </p:txBody>
          </p:sp>
          <p:cxnSp>
            <p:nvCxnSpPr>
              <p:cNvPr id="29" name="Conector recto 28">
                <a:extLst>
                  <a:ext uri="{FF2B5EF4-FFF2-40B4-BE49-F238E27FC236}">
                    <a16:creationId xmlns:a16="http://schemas.microsoft.com/office/drawing/2014/main" id="{5E2A638E-7316-8AA7-E211-3D544A9E5725}"/>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30" name="TextBox 4">
                <a:extLst>
                  <a:ext uri="{FF2B5EF4-FFF2-40B4-BE49-F238E27FC236}">
                    <a16:creationId xmlns:a16="http://schemas.microsoft.com/office/drawing/2014/main" id="{54CEF14F-AE37-10CD-EE93-E56EFE42A6C2}"/>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07</a:t>
                </a:r>
              </a:p>
            </p:txBody>
          </p:sp>
        </p:grpSp>
        <p:sp>
          <p:nvSpPr>
            <p:cNvPr id="27" name="TextBox 1">
              <a:extLst>
                <a:ext uri="{FF2B5EF4-FFF2-40B4-BE49-F238E27FC236}">
                  <a16:creationId xmlns:a16="http://schemas.microsoft.com/office/drawing/2014/main" id="{19191A18-B8C6-A466-1EF9-A02D4CADCC50}"/>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Marco Teórico</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spTree>
    <p:extLst>
      <p:ext uri="{BB962C8B-B14F-4D97-AF65-F5344CB8AC3E}">
        <p14:creationId xmlns:p14="http://schemas.microsoft.com/office/powerpoint/2010/main" val="105681691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FCC7DF09-D02E-04E9-91D2-74771875EC76}"/>
              </a:ext>
            </a:extLst>
          </p:cNvPr>
          <p:cNvGrpSpPr/>
          <p:nvPr/>
        </p:nvGrpSpPr>
        <p:grpSpPr>
          <a:xfrm>
            <a:off x="-3548" y="-65583"/>
            <a:ext cx="12277144" cy="6929805"/>
            <a:chOff x="-13708" y="-65583"/>
            <a:chExt cx="12277144" cy="6929805"/>
          </a:xfrm>
        </p:grpSpPr>
        <p:sp>
          <p:nvSpPr>
            <p:cNvPr id="13" name="Rectángulo 12">
              <a:extLst>
                <a:ext uri="{FF2B5EF4-FFF2-40B4-BE49-F238E27FC236}">
                  <a16:creationId xmlns:a16="http://schemas.microsoft.com/office/drawing/2014/main" id="{97D45753-4C44-139E-91FB-1CA7AA985EF0}"/>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Rectángulo 14">
              <a:extLst>
                <a:ext uri="{FF2B5EF4-FFF2-40B4-BE49-F238E27FC236}">
                  <a16:creationId xmlns:a16="http://schemas.microsoft.com/office/drawing/2014/main" id="{CDB2D81A-8A9C-EE2B-4FD0-CA134BE2B32B}"/>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6" name="Conector recto 15">
              <a:extLst>
                <a:ext uri="{FF2B5EF4-FFF2-40B4-BE49-F238E27FC236}">
                  <a16:creationId xmlns:a16="http://schemas.microsoft.com/office/drawing/2014/main" id="{FBBA1BF3-CCA4-CC7A-5698-EB3D05162ADA}"/>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7" name="Conector recto 16">
              <a:extLst>
                <a:ext uri="{FF2B5EF4-FFF2-40B4-BE49-F238E27FC236}">
                  <a16:creationId xmlns:a16="http://schemas.microsoft.com/office/drawing/2014/main" id="{869BE656-5F1B-79E6-081C-A9E8CBFEEF19}"/>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18" name="9 Imagen">
              <a:extLst>
                <a:ext uri="{FF2B5EF4-FFF2-40B4-BE49-F238E27FC236}">
                  <a16:creationId xmlns:a16="http://schemas.microsoft.com/office/drawing/2014/main" id="{A3587038-FA1C-B7D0-F560-F43B9A854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 name="Conector recto 4">
            <a:extLst>
              <a:ext uri="{FF2B5EF4-FFF2-40B4-BE49-F238E27FC236}">
                <a16:creationId xmlns:a16="http://schemas.microsoft.com/office/drawing/2014/main" id="{CEB3A9CF-8573-46C0-046B-AB28CBD38B54}"/>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8" name="Conector recto 7">
            <a:extLst>
              <a:ext uri="{FF2B5EF4-FFF2-40B4-BE49-F238E27FC236}">
                <a16:creationId xmlns:a16="http://schemas.microsoft.com/office/drawing/2014/main" id="{B9793FC9-106D-46D1-97D7-D46E99977623}"/>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grpSp>
        <p:nvGrpSpPr>
          <p:cNvPr id="26" name="Grupo 25">
            <a:extLst>
              <a:ext uri="{FF2B5EF4-FFF2-40B4-BE49-F238E27FC236}">
                <a16:creationId xmlns:a16="http://schemas.microsoft.com/office/drawing/2014/main" id="{EA9A5E2C-1342-5B43-80E7-BB13C8F6372A}"/>
              </a:ext>
            </a:extLst>
          </p:cNvPr>
          <p:cNvGrpSpPr/>
          <p:nvPr/>
        </p:nvGrpSpPr>
        <p:grpSpPr>
          <a:xfrm>
            <a:off x="3218855" y="725228"/>
            <a:ext cx="5842367" cy="5530748"/>
            <a:chOff x="3199858" y="757178"/>
            <a:chExt cx="5842367" cy="5600742"/>
          </a:xfrm>
        </p:grpSpPr>
        <p:grpSp>
          <p:nvGrpSpPr>
            <p:cNvPr id="6" name="Grupo 5">
              <a:extLst>
                <a:ext uri="{FF2B5EF4-FFF2-40B4-BE49-F238E27FC236}">
                  <a16:creationId xmlns:a16="http://schemas.microsoft.com/office/drawing/2014/main" id="{4D1CB225-94BC-29D4-300C-4609A35BCE36}"/>
                </a:ext>
              </a:extLst>
            </p:cNvPr>
            <p:cNvGrpSpPr/>
            <p:nvPr/>
          </p:nvGrpSpPr>
          <p:grpSpPr>
            <a:xfrm>
              <a:off x="3199858" y="757178"/>
              <a:ext cx="5842367" cy="5102858"/>
              <a:chOff x="3155783" y="1201314"/>
              <a:chExt cx="5842367" cy="5102858"/>
            </a:xfrm>
          </p:grpSpPr>
          <p:sp>
            <p:nvSpPr>
              <p:cNvPr id="7" name="TextBox 1">
                <a:extLst>
                  <a:ext uri="{FF2B5EF4-FFF2-40B4-BE49-F238E27FC236}">
                    <a16:creationId xmlns:a16="http://schemas.microsoft.com/office/drawing/2014/main" id="{AEDA2ED5-CD47-B7AB-B05A-5704B13618D3}"/>
                  </a:ext>
                </a:extLst>
              </p:cNvPr>
              <p:cNvSpPr txBox="1"/>
              <p:nvPr/>
            </p:nvSpPr>
            <p:spPr>
              <a:xfrm>
                <a:off x="3246783" y="1201314"/>
                <a:ext cx="5689535" cy="307777"/>
              </a:xfrm>
              <a:prstGeom prst="rect">
                <a:avLst/>
              </a:prstGeom>
              <a:solidFill>
                <a:srgbClr val="006338"/>
              </a:solidFill>
              <a:ln w="12700" cap="flat">
                <a:solidFill>
                  <a:srgbClr val="231F20"/>
                </a:solidFill>
              </a:ln>
              <a:effectLst>
                <a:outerShdw blurRad="50800" dist="38100" dir="5400000" algn="t" rotWithShape="0">
                  <a:prstClr val="black">
                    <a:alpha val="40000"/>
                  </a:prstClr>
                </a:outerShdw>
              </a:effectLst>
            </p:spPr>
            <p:txBody>
              <a:bodyPr vert="horz" wrap="square" lIns="91440" tIns="45720" rIns="9144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1400" b="1" dirty="0">
                    <a:solidFill>
                      <a:schemeClr val="bg1"/>
                    </a:solidFill>
                    <a:latin typeface="Arial" panose="020B0604020202020204" pitchFamily="34" charset="0"/>
                    <a:ea typeface="굴림" pitchFamily="34"/>
                    <a:cs typeface="Arial" panose="020B0604020202020204" pitchFamily="34" charset="0"/>
                  </a:rPr>
                  <a:t>Modelo de Las Disciplinas de Valor de Tracy y Wiersema</a:t>
                </a:r>
                <a:endParaRPr lang="es-MX" sz="1400" b="1" u="none" strike="noStrike" kern="1200" cap="none" spc="0" baseline="0" dirty="0">
                  <a:solidFill>
                    <a:schemeClr val="bg1"/>
                  </a:solidFill>
                  <a:uFillTx/>
                  <a:latin typeface="Arial" panose="020B0604020202020204" pitchFamily="34" charset="0"/>
                  <a:ea typeface="굴림" pitchFamily="34"/>
                  <a:cs typeface="Arial" panose="020B0604020202020204" pitchFamily="34" charset="0"/>
                </a:endParaRPr>
              </a:p>
            </p:txBody>
          </p:sp>
          <p:sp>
            <p:nvSpPr>
              <p:cNvPr id="3" name="Rectángulo: esquinas redondeadas 2">
                <a:extLst>
                  <a:ext uri="{FF2B5EF4-FFF2-40B4-BE49-F238E27FC236}">
                    <a16:creationId xmlns:a16="http://schemas.microsoft.com/office/drawing/2014/main" id="{D146B969-E31C-A9BA-0CBC-EA619BFB38B9}"/>
                  </a:ext>
                </a:extLst>
              </p:cNvPr>
              <p:cNvSpPr/>
              <p:nvPr/>
            </p:nvSpPr>
            <p:spPr>
              <a:xfrm>
                <a:off x="4113342" y="1811865"/>
                <a:ext cx="3956416" cy="276999"/>
              </a:xfrm>
              <a:prstGeom prst="roundRect">
                <a:avLst/>
              </a:prstGeom>
              <a:solidFill>
                <a:srgbClr val="DCDDDE"/>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Profundiza la estrategia de diferenciación de Porter </a:t>
                </a:r>
              </a:p>
            </p:txBody>
          </p:sp>
          <p:sp>
            <p:nvSpPr>
              <p:cNvPr id="35" name="Rectángulo: esquinas redondeadas 34">
                <a:extLst>
                  <a:ext uri="{FF2B5EF4-FFF2-40B4-BE49-F238E27FC236}">
                    <a16:creationId xmlns:a16="http://schemas.microsoft.com/office/drawing/2014/main" id="{41433445-BD48-1773-F48A-30C29B76088F}"/>
                  </a:ext>
                </a:extLst>
              </p:cNvPr>
              <p:cNvSpPr/>
              <p:nvPr/>
            </p:nvSpPr>
            <p:spPr>
              <a:xfrm>
                <a:off x="5028501" y="2296291"/>
                <a:ext cx="2134998" cy="276999"/>
              </a:xfrm>
              <a:prstGeom prst="roundRect">
                <a:avLst/>
              </a:prstGeom>
              <a:solidFill>
                <a:srgbClr val="DA251D"/>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b="1" dirty="0">
                    <a:solidFill>
                      <a:srgbClr val="231F20"/>
                    </a:solidFill>
                    <a:latin typeface="Arial" panose="020B0604020202020204" pitchFamily="34" charset="0"/>
                    <a:cs typeface="Arial" panose="020B0604020202020204" pitchFamily="34" charset="0"/>
                  </a:rPr>
                  <a:t>Estrategias de Valor</a:t>
                </a:r>
              </a:p>
            </p:txBody>
          </p:sp>
          <p:sp>
            <p:nvSpPr>
              <p:cNvPr id="37" name="Rectángulo: esquinas redondeadas 36">
                <a:extLst>
                  <a:ext uri="{FF2B5EF4-FFF2-40B4-BE49-F238E27FC236}">
                    <a16:creationId xmlns:a16="http://schemas.microsoft.com/office/drawing/2014/main" id="{5E1CE2EB-F012-15FB-C407-53092CA9E6BD}"/>
                  </a:ext>
                </a:extLst>
              </p:cNvPr>
              <p:cNvSpPr/>
              <p:nvPr/>
            </p:nvSpPr>
            <p:spPr>
              <a:xfrm>
                <a:off x="3196914" y="2916984"/>
                <a:ext cx="1454756" cy="419578"/>
              </a:xfrm>
              <a:prstGeom prst="roundRect">
                <a:avLst/>
              </a:prstGeom>
              <a:solidFill>
                <a:srgbClr val="FFF200"/>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b="1" dirty="0">
                    <a:solidFill>
                      <a:srgbClr val="231F20"/>
                    </a:solidFill>
                    <a:latin typeface="Arial" panose="020B0604020202020204" pitchFamily="34" charset="0"/>
                    <a:cs typeface="Arial" panose="020B0604020202020204" pitchFamily="34" charset="0"/>
                  </a:rPr>
                  <a:t>Excelencia Operativa</a:t>
                </a:r>
              </a:p>
            </p:txBody>
          </p:sp>
          <p:sp>
            <p:nvSpPr>
              <p:cNvPr id="38" name="Rectángulo: esquinas redondeadas 37">
                <a:extLst>
                  <a:ext uri="{FF2B5EF4-FFF2-40B4-BE49-F238E27FC236}">
                    <a16:creationId xmlns:a16="http://schemas.microsoft.com/office/drawing/2014/main" id="{66C1D841-C518-4C89-AEFB-9AA95767529A}"/>
                  </a:ext>
                </a:extLst>
              </p:cNvPr>
              <p:cNvSpPr/>
              <p:nvPr/>
            </p:nvSpPr>
            <p:spPr>
              <a:xfrm>
                <a:off x="5368621" y="2930351"/>
                <a:ext cx="1454756" cy="419578"/>
              </a:xfrm>
              <a:prstGeom prst="roundRect">
                <a:avLst/>
              </a:prstGeom>
              <a:solidFill>
                <a:srgbClr val="FFF200"/>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b="1" dirty="0">
                    <a:solidFill>
                      <a:srgbClr val="231F20"/>
                    </a:solidFill>
                    <a:latin typeface="Arial" panose="020B0604020202020204" pitchFamily="34" charset="0"/>
                    <a:cs typeface="Arial" panose="020B0604020202020204" pitchFamily="34" charset="0"/>
                  </a:rPr>
                  <a:t>Liderazgo del Producto</a:t>
                </a:r>
              </a:p>
            </p:txBody>
          </p:sp>
          <p:sp>
            <p:nvSpPr>
              <p:cNvPr id="39" name="Rectángulo: esquinas redondeadas 38">
                <a:extLst>
                  <a:ext uri="{FF2B5EF4-FFF2-40B4-BE49-F238E27FC236}">
                    <a16:creationId xmlns:a16="http://schemas.microsoft.com/office/drawing/2014/main" id="{1203B7C1-7EEC-520E-B59B-993A04FCD7F7}"/>
                  </a:ext>
                </a:extLst>
              </p:cNvPr>
              <p:cNvSpPr/>
              <p:nvPr/>
            </p:nvSpPr>
            <p:spPr>
              <a:xfrm>
                <a:off x="7506871" y="2916985"/>
                <a:ext cx="1454756" cy="419577"/>
              </a:xfrm>
              <a:prstGeom prst="roundRect">
                <a:avLst/>
              </a:prstGeom>
              <a:solidFill>
                <a:srgbClr val="FFF200"/>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b="1" dirty="0">
                    <a:solidFill>
                      <a:srgbClr val="231F20"/>
                    </a:solidFill>
                    <a:latin typeface="Arial" panose="020B0604020202020204" pitchFamily="34" charset="0"/>
                    <a:cs typeface="Arial" panose="020B0604020202020204" pitchFamily="34" charset="0"/>
                  </a:rPr>
                  <a:t>Intimidad con el Cliente</a:t>
                </a:r>
              </a:p>
            </p:txBody>
          </p:sp>
          <p:sp>
            <p:nvSpPr>
              <p:cNvPr id="40" name="Rectángulo: esquinas redondeadas 39">
                <a:extLst>
                  <a:ext uri="{FF2B5EF4-FFF2-40B4-BE49-F238E27FC236}">
                    <a16:creationId xmlns:a16="http://schemas.microsoft.com/office/drawing/2014/main" id="{D03A4F22-D74F-DD25-4A40-9A33B88D8838}"/>
                  </a:ext>
                </a:extLst>
              </p:cNvPr>
              <p:cNvSpPr/>
              <p:nvPr/>
            </p:nvSpPr>
            <p:spPr>
              <a:xfrm>
                <a:off x="3187813" y="4500067"/>
                <a:ext cx="1488418" cy="780817"/>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Combinación de calidad, precio y facilidad de compra</a:t>
                </a:r>
              </a:p>
            </p:txBody>
          </p:sp>
          <p:sp>
            <p:nvSpPr>
              <p:cNvPr id="42" name="Rectángulo: esquinas redondeadas 41">
                <a:extLst>
                  <a:ext uri="{FF2B5EF4-FFF2-40B4-BE49-F238E27FC236}">
                    <a16:creationId xmlns:a16="http://schemas.microsoft.com/office/drawing/2014/main" id="{610D621D-6EE6-0A6B-17D6-A1969F915E8A}"/>
                  </a:ext>
                </a:extLst>
              </p:cNvPr>
              <p:cNvSpPr/>
              <p:nvPr/>
            </p:nvSpPr>
            <p:spPr>
              <a:xfrm>
                <a:off x="3196915" y="3546178"/>
                <a:ext cx="1470214" cy="739531"/>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Elaboración de productos con máxima reducción en costos</a:t>
                </a:r>
              </a:p>
            </p:txBody>
          </p:sp>
          <p:sp>
            <p:nvSpPr>
              <p:cNvPr id="44" name="Rectángulo: esquinas redondeadas 43">
                <a:extLst>
                  <a:ext uri="{FF2B5EF4-FFF2-40B4-BE49-F238E27FC236}">
                    <a16:creationId xmlns:a16="http://schemas.microsoft.com/office/drawing/2014/main" id="{2CB23DF6-7672-1ADA-4EFE-2C3259BF0B7E}"/>
                  </a:ext>
                </a:extLst>
              </p:cNvPr>
              <p:cNvSpPr/>
              <p:nvPr/>
            </p:nvSpPr>
            <p:spPr>
              <a:xfrm>
                <a:off x="3155783" y="5554613"/>
                <a:ext cx="1537019" cy="739531"/>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Brindar Productos a precios competitivos</a:t>
                </a:r>
              </a:p>
            </p:txBody>
          </p:sp>
          <p:cxnSp>
            <p:nvCxnSpPr>
              <p:cNvPr id="54" name="Conector recto de flecha 53">
                <a:extLst>
                  <a:ext uri="{FF2B5EF4-FFF2-40B4-BE49-F238E27FC236}">
                    <a16:creationId xmlns:a16="http://schemas.microsoft.com/office/drawing/2014/main" id="{096EE0AD-2DE6-BA9B-00C5-FBDC746926EB}"/>
                  </a:ext>
                </a:extLst>
              </p:cNvPr>
              <p:cNvCxnSpPr>
                <a:cxnSpLocks/>
                <a:stCxn id="7" idx="2"/>
                <a:endCxn id="3" idx="0"/>
              </p:cNvCxnSpPr>
              <p:nvPr/>
            </p:nvCxnSpPr>
            <p:spPr>
              <a:xfrm flipH="1">
                <a:off x="6091550" y="1509091"/>
                <a:ext cx="1" cy="302774"/>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66" name="Conector recto de flecha 65">
                <a:extLst>
                  <a:ext uri="{FF2B5EF4-FFF2-40B4-BE49-F238E27FC236}">
                    <a16:creationId xmlns:a16="http://schemas.microsoft.com/office/drawing/2014/main" id="{6E0FEFBF-E32B-4404-35BC-55DD0FAA8C09}"/>
                  </a:ext>
                </a:extLst>
              </p:cNvPr>
              <p:cNvCxnSpPr>
                <a:cxnSpLocks/>
                <a:stCxn id="3" idx="2"/>
                <a:endCxn id="35" idx="0"/>
              </p:cNvCxnSpPr>
              <p:nvPr/>
            </p:nvCxnSpPr>
            <p:spPr>
              <a:xfrm>
                <a:off x="6091550" y="2088864"/>
                <a:ext cx="4450" cy="207427"/>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79" name="Conector: angular 78">
                <a:extLst>
                  <a:ext uri="{FF2B5EF4-FFF2-40B4-BE49-F238E27FC236}">
                    <a16:creationId xmlns:a16="http://schemas.microsoft.com/office/drawing/2014/main" id="{775F6AB1-9D57-7E09-8CF6-809FBFE6525A}"/>
                  </a:ext>
                </a:extLst>
              </p:cNvPr>
              <p:cNvCxnSpPr>
                <a:cxnSpLocks/>
                <a:stCxn id="35" idx="2"/>
                <a:endCxn id="37" idx="0"/>
              </p:cNvCxnSpPr>
              <p:nvPr/>
            </p:nvCxnSpPr>
            <p:spPr>
              <a:xfrm rot="5400000">
                <a:off x="4838299" y="1659283"/>
                <a:ext cx="343694" cy="2171708"/>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14" name="Conector: angular 13">
                <a:extLst>
                  <a:ext uri="{FF2B5EF4-FFF2-40B4-BE49-F238E27FC236}">
                    <a16:creationId xmlns:a16="http://schemas.microsoft.com/office/drawing/2014/main" id="{C80DD0AF-46DF-847D-F1CC-9693D474D9B7}"/>
                  </a:ext>
                </a:extLst>
              </p:cNvPr>
              <p:cNvCxnSpPr>
                <a:cxnSpLocks/>
                <a:stCxn id="35" idx="2"/>
                <a:endCxn id="39" idx="0"/>
              </p:cNvCxnSpPr>
              <p:nvPr/>
            </p:nvCxnSpPr>
            <p:spPr>
              <a:xfrm rot="16200000" flipH="1">
                <a:off x="6993276" y="1676013"/>
                <a:ext cx="343695" cy="2138249"/>
              </a:xfrm>
              <a:prstGeom prst="bentConnector3">
                <a:avLst>
                  <a:gd name="adj1" fmla="val 50000"/>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cxnSp>
            <p:nvCxnSpPr>
              <p:cNvPr id="25" name="Conector recto de flecha 24">
                <a:extLst>
                  <a:ext uri="{FF2B5EF4-FFF2-40B4-BE49-F238E27FC236}">
                    <a16:creationId xmlns:a16="http://schemas.microsoft.com/office/drawing/2014/main" id="{6EE552A3-0637-EDB5-185E-23EB77267971}"/>
                  </a:ext>
                </a:extLst>
              </p:cNvPr>
              <p:cNvCxnSpPr>
                <a:cxnSpLocks/>
                <a:stCxn id="35" idx="2"/>
                <a:endCxn id="38" idx="0"/>
              </p:cNvCxnSpPr>
              <p:nvPr/>
            </p:nvCxnSpPr>
            <p:spPr>
              <a:xfrm flipH="1">
                <a:off x="6095999" y="2573290"/>
                <a:ext cx="1" cy="357061"/>
              </a:xfrm>
              <a:prstGeom prst="straightConnector1">
                <a:avLst/>
              </a:prstGeom>
              <a:ln w="12700">
                <a:solidFill>
                  <a:srgbClr val="231F20"/>
                </a:solidFill>
                <a:tailEnd type="triangle"/>
              </a:ln>
            </p:spPr>
            <p:style>
              <a:lnRef idx="1">
                <a:schemeClr val="dk1"/>
              </a:lnRef>
              <a:fillRef idx="0">
                <a:schemeClr val="dk1"/>
              </a:fillRef>
              <a:effectRef idx="0">
                <a:schemeClr val="dk1"/>
              </a:effectRef>
              <a:fontRef idx="minor">
                <a:schemeClr val="tx1"/>
              </a:fontRef>
            </p:style>
          </p:cxnSp>
          <p:sp>
            <p:nvSpPr>
              <p:cNvPr id="60" name="Rectángulo: esquinas redondeadas 59">
                <a:extLst>
                  <a:ext uri="{FF2B5EF4-FFF2-40B4-BE49-F238E27FC236}">
                    <a16:creationId xmlns:a16="http://schemas.microsoft.com/office/drawing/2014/main" id="{2E294C82-62AF-A496-641B-F5C805A05CD7}"/>
                  </a:ext>
                </a:extLst>
              </p:cNvPr>
              <p:cNvSpPr/>
              <p:nvPr/>
            </p:nvSpPr>
            <p:spPr>
              <a:xfrm>
                <a:off x="5368621" y="3545483"/>
                <a:ext cx="1454756" cy="718705"/>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Creación de productos innovadores</a:t>
                </a:r>
              </a:p>
            </p:txBody>
          </p:sp>
          <p:sp>
            <p:nvSpPr>
              <p:cNvPr id="61" name="Rectángulo: esquinas redondeadas 60">
                <a:extLst>
                  <a:ext uri="{FF2B5EF4-FFF2-40B4-BE49-F238E27FC236}">
                    <a16:creationId xmlns:a16="http://schemas.microsoft.com/office/drawing/2014/main" id="{D3B2CFF0-BC32-7C23-225D-0BAD0E89465C}"/>
                  </a:ext>
                </a:extLst>
              </p:cNvPr>
              <p:cNvSpPr/>
              <p:nvPr/>
            </p:nvSpPr>
            <p:spPr>
              <a:xfrm>
                <a:off x="5376453" y="4531996"/>
                <a:ext cx="1454756" cy="780521"/>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Calidad y uso superior de la tecnología</a:t>
                </a:r>
              </a:p>
            </p:txBody>
          </p:sp>
          <p:sp>
            <p:nvSpPr>
              <p:cNvPr id="62" name="Rectángulo: esquinas redondeadas 61">
                <a:extLst>
                  <a:ext uri="{FF2B5EF4-FFF2-40B4-BE49-F238E27FC236}">
                    <a16:creationId xmlns:a16="http://schemas.microsoft.com/office/drawing/2014/main" id="{1404A12C-E88A-7117-9851-77B0829E9964}"/>
                  </a:ext>
                </a:extLst>
              </p:cNvPr>
              <p:cNvSpPr/>
              <p:nvPr/>
            </p:nvSpPr>
            <p:spPr>
              <a:xfrm>
                <a:off x="5376453" y="5564641"/>
                <a:ext cx="1454756" cy="739531"/>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Gestionar el ciclo de vida del producto</a:t>
                </a:r>
              </a:p>
            </p:txBody>
          </p:sp>
          <p:sp>
            <p:nvSpPr>
              <p:cNvPr id="63" name="Rectángulo: esquinas redondeadas 62">
                <a:extLst>
                  <a:ext uri="{FF2B5EF4-FFF2-40B4-BE49-F238E27FC236}">
                    <a16:creationId xmlns:a16="http://schemas.microsoft.com/office/drawing/2014/main" id="{861707E7-C03E-52C6-4083-076F442F49EC}"/>
                  </a:ext>
                </a:extLst>
              </p:cNvPr>
              <p:cNvSpPr/>
              <p:nvPr/>
            </p:nvSpPr>
            <p:spPr>
              <a:xfrm>
                <a:off x="7506871" y="3544424"/>
                <a:ext cx="1454756" cy="739531"/>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Conocimiento de las necesidades del cliente</a:t>
                </a:r>
              </a:p>
            </p:txBody>
          </p:sp>
          <p:sp>
            <p:nvSpPr>
              <p:cNvPr id="64" name="Rectángulo: esquinas redondeadas 63">
                <a:extLst>
                  <a:ext uri="{FF2B5EF4-FFF2-40B4-BE49-F238E27FC236}">
                    <a16:creationId xmlns:a16="http://schemas.microsoft.com/office/drawing/2014/main" id="{2CAB6AA7-6556-8E3B-997C-6EE24CEC7C35}"/>
                  </a:ext>
                </a:extLst>
              </p:cNvPr>
              <p:cNvSpPr/>
              <p:nvPr/>
            </p:nvSpPr>
            <p:spPr>
              <a:xfrm>
                <a:off x="7499459" y="4543639"/>
                <a:ext cx="1491279" cy="768878"/>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Cliente como socio del cual se puede obtener ganancias a largo plazo</a:t>
                </a:r>
              </a:p>
            </p:txBody>
          </p:sp>
          <p:sp>
            <p:nvSpPr>
              <p:cNvPr id="65" name="Rectángulo: esquinas redondeadas 64">
                <a:extLst>
                  <a:ext uri="{FF2B5EF4-FFF2-40B4-BE49-F238E27FC236}">
                    <a16:creationId xmlns:a16="http://schemas.microsoft.com/office/drawing/2014/main" id="{0F21792B-F579-C22E-D453-59B86B6AB0BE}"/>
                  </a:ext>
                </a:extLst>
              </p:cNvPr>
              <p:cNvSpPr/>
              <p:nvPr/>
            </p:nvSpPr>
            <p:spPr>
              <a:xfrm>
                <a:off x="7506871" y="5548791"/>
                <a:ext cx="1491279" cy="739531"/>
              </a:xfrm>
              <a:prstGeom prst="roundRect">
                <a:avLst/>
              </a:prstGeom>
              <a:solidFill>
                <a:schemeClr val="accent1">
                  <a:lumMod val="20000"/>
                  <a:lumOff val="80000"/>
                </a:schemeClr>
              </a:solidFill>
              <a:ln w="12700">
                <a:solidFill>
                  <a:srgbClr val="231F20"/>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s-MX" sz="1100" dirty="0">
                    <a:solidFill>
                      <a:srgbClr val="231F20"/>
                    </a:solidFill>
                    <a:latin typeface="Arial" panose="020B0604020202020204" pitchFamily="34" charset="0"/>
                    <a:cs typeface="Arial" panose="020B0604020202020204" pitchFamily="34" charset="0"/>
                  </a:rPr>
                  <a:t>Entregar productos personalizados y especializados</a:t>
                </a:r>
              </a:p>
            </p:txBody>
          </p:sp>
          <p:cxnSp>
            <p:nvCxnSpPr>
              <p:cNvPr id="77" name="Conector recto de flecha 76">
                <a:extLst>
                  <a:ext uri="{FF2B5EF4-FFF2-40B4-BE49-F238E27FC236}">
                    <a16:creationId xmlns:a16="http://schemas.microsoft.com/office/drawing/2014/main" id="{98837AFC-7F3E-9730-F2C4-99EBF431AA0C}"/>
                  </a:ext>
                </a:extLst>
              </p:cNvPr>
              <p:cNvCxnSpPr>
                <a:cxnSpLocks/>
                <a:stCxn id="37" idx="2"/>
                <a:endCxn id="42" idx="0"/>
              </p:cNvCxnSpPr>
              <p:nvPr/>
            </p:nvCxnSpPr>
            <p:spPr>
              <a:xfrm>
                <a:off x="3924292" y="3336562"/>
                <a:ext cx="7730" cy="209616"/>
              </a:xfrm>
              <a:prstGeom prst="straightConnector1">
                <a:avLst/>
              </a:prstGeom>
              <a:ln w="12700">
                <a:solidFill>
                  <a:srgbClr val="231F2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2" name="Conector recto de flecha 81">
                <a:extLst>
                  <a:ext uri="{FF2B5EF4-FFF2-40B4-BE49-F238E27FC236}">
                    <a16:creationId xmlns:a16="http://schemas.microsoft.com/office/drawing/2014/main" id="{80C37542-F566-07AB-6D13-2E9EC284837F}"/>
                  </a:ext>
                </a:extLst>
              </p:cNvPr>
              <p:cNvCxnSpPr>
                <a:cxnSpLocks/>
                <a:stCxn id="38" idx="2"/>
                <a:endCxn id="60" idx="0"/>
              </p:cNvCxnSpPr>
              <p:nvPr/>
            </p:nvCxnSpPr>
            <p:spPr>
              <a:xfrm>
                <a:off x="6095999" y="3349929"/>
                <a:ext cx="0" cy="195554"/>
              </a:xfrm>
              <a:prstGeom prst="straightConnector1">
                <a:avLst/>
              </a:prstGeom>
              <a:ln w="12700">
                <a:solidFill>
                  <a:srgbClr val="231F2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8" name="Conector recto de flecha 87">
                <a:extLst>
                  <a:ext uri="{FF2B5EF4-FFF2-40B4-BE49-F238E27FC236}">
                    <a16:creationId xmlns:a16="http://schemas.microsoft.com/office/drawing/2014/main" id="{9D0504F6-52DD-1589-0673-68EF2691399D}"/>
                  </a:ext>
                </a:extLst>
              </p:cNvPr>
              <p:cNvCxnSpPr>
                <a:cxnSpLocks/>
                <a:stCxn id="39" idx="2"/>
                <a:endCxn id="63" idx="0"/>
              </p:cNvCxnSpPr>
              <p:nvPr/>
            </p:nvCxnSpPr>
            <p:spPr>
              <a:xfrm>
                <a:off x="8234249" y="3336562"/>
                <a:ext cx="0" cy="207862"/>
              </a:xfrm>
              <a:prstGeom prst="straightConnector1">
                <a:avLst/>
              </a:prstGeom>
              <a:ln w="12700">
                <a:solidFill>
                  <a:srgbClr val="231F2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6" name="Conector recto de flecha 95">
                <a:extLst>
                  <a:ext uri="{FF2B5EF4-FFF2-40B4-BE49-F238E27FC236}">
                    <a16:creationId xmlns:a16="http://schemas.microsoft.com/office/drawing/2014/main" id="{227E8158-569D-D4A8-65F0-D5D35EA0A2C5}"/>
                  </a:ext>
                </a:extLst>
              </p:cNvPr>
              <p:cNvCxnSpPr>
                <a:cxnSpLocks/>
                <a:stCxn id="42" idx="2"/>
                <a:endCxn id="40" idx="0"/>
              </p:cNvCxnSpPr>
              <p:nvPr/>
            </p:nvCxnSpPr>
            <p:spPr>
              <a:xfrm>
                <a:off x="3932022" y="4285709"/>
                <a:ext cx="0" cy="214358"/>
              </a:xfrm>
              <a:prstGeom prst="straightConnector1">
                <a:avLst/>
              </a:prstGeom>
              <a:ln w="12700">
                <a:solidFill>
                  <a:srgbClr val="231F2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6" name="Conector recto de flecha 105">
                <a:extLst>
                  <a:ext uri="{FF2B5EF4-FFF2-40B4-BE49-F238E27FC236}">
                    <a16:creationId xmlns:a16="http://schemas.microsoft.com/office/drawing/2014/main" id="{36FB24C3-3FE9-D5D2-50F2-74D5E7757946}"/>
                  </a:ext>
                </a:extLst>
              </p:cNvPr>
              <p:cNvCxnSpPr>
                <a:cxnSpLocks/>
                <a:stCxn id="40" idx="2"/>
                <a:endCxn id="44" idx="0"/>
              </p:cNvCxnSpPr>
              <p:nvPr/>
            </p:nvCxnSpPr>
            <p:spPr>
              <a:xfrm flipH="1">
                <a:off x="3924293" y="5280884"/>
                <a:ext cx="7729" cy="273729"/>
              </a:xfrm>
              <a:prstGeom prst="straightConnector1">
                <a:avLst/>
              </a:prstGeom>
              <a:ln w="12700">
                <a:solidFill>
                  <a:srgbClr val="231F2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47" name="Conector recto de flecha 146">
                <a:extLst>
                  <a:ext uri="{FF2B5EF4-FFF2-40B4-BE49-F238E27FC236}">
                    <a16:creationId xmlns:a16="http://schemas.microsoft.com/office/drawing/2014/main" id="{4472E6E0-F55C-219D-D5AF-2FAD418D80CF}"/>
                  </a:ext>
                </a:extLst>
              </p:cNvPr>
              <p:cNvCxnSpPr>
                <a:cxnSpLocks/>
                <a:stCxn id="60" idx="2"/>
                <a:endCxn id="61" idx="0"/>
              </p:cNvCxnSpPr>
              <p:nvPr/>
            </p:nvCxnSpPr>
            <p:spPr>
              <a:xfrm>
                <a:off x="6095999" y="4264188"/>
                <a:ext cx="7832" cy="267808"/>
              </a:xfrm>
              <a:prstGeom prst="straightConnector1">
                <a:avLst/>
              </a:prstGeom>
              <a:ln w="12700">
                <a:solidFill>
                  <a:srgbClr val="231F2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3" name="Conector recto de flecha 152">
                <a:extLst>
                  <a:ext uri="{FF2B5EF4-FFF2-40B4-BE49-F238E27FC236}">
                    <a16:creationId xmlns:a16="http://schemas.microsoft.com/office/drawing/2014/main" id="{AFB5FC67-794F-FBC0-6019-9340A27F467F}"/>
                  </a:ext>
                </a:extLst>
              </p:cNvPr>
              <p:cNvCxnSpPr>
                <a:cxnSpLocks/>
                <a:stCxn id="63" idx="2"/>
                <a:endCxn id="64" idx="0"/>
              </p:cNvCxnSpPr>
              <p:nvPr/>
            </p:nvCxnSpPr>
            <p:spPr>
              <a:xfrm>
                <a:off x="8234249" y="4283955"/>
                <a:ext cx="10850" cy="259684"/>
              </a:xfrm>
              <a:prstGeom prst="straightConnector1">
                <a:avLst/>
              </a:prstGeom>
              <a:ln w="12700">
                <a:solidFill>
                  <a:srgbClr val="231F2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9" name="Conector recto de flecha 158">
                <a:extLst>
                  <a:ext uri="{FF2B5EF4-FFF2-40B4-BE49-F238E27FC236}">
                    <a16:creationId xmlns:a16="http://schemas.microsoft.com/office/drawing/2014/main" id="{909C8557-679B-17FD-A000-B20A18AE494B}"/>
                  </a:ext>
                </a:extLst>
              </p:cNvPr>
              <p:cNvCxnSpPr>
                <a:cxnSpLocks/>
                <a:stCxn id="61" idx="2"/>
                <a:endCxn id="62" idx="0"/>
              </p:cNvCxnSpPr>
              <p:nvPr/>
            </p:nvCxnSpPr>
            <p:spPr>
              <a:xfrm>
                <a:off x="6103831" y="5312517"/>
                <a:ext cx="0" cy="252124"/>
              </a:xfrm>
              <a:prstGeom prst="straightConnector1">
                <a:avLst/>
              </a:prstGeom>
              <a:ln w="12700">
                <a:solidFill>
                  <a:srgbClr val="231F2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4" name="Conector recto de flecha 163">
                <a:extLst>
                  <a:ext uri="{FF2B5EF4-FFF2-40B4-BE49-F238E27FC236}">
                    <a16:creationId xmlns:a16="http://schemas.microsoft.com/office/drawing/2014/main" id="{253359BC-E219-9489-40F5-9C5424A11F5F}"/>
                  </a:ext>
                </a:extLst>
              </p:cNvPr>
              <p:cNvCxnSpPr>
                <a:cxnSpLocks/>
                <a:stCxn id="64" idx="2"/>
                <a:endCxn id="65" idx="0"/>
              </p:cNvCxnSpPr>
              <p:nvPr/>
            </p:nvCxnSpPr>
            <p:spPr>
              <a:xfrm>
                <a:off x="8245099" y="5312517"/>
                <a:ext cx="7412" cy="236274"/>
              </a:xfrm>
              <a:prstGeom prst="straightConnector1">
                <a:avLst/>
              </a:prstGeom>
              <a:ln w="12700">
                <a:solidFill>
                  <a:srgbClr val="231F20"/>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sp>
          <p:nvSpPr>
            <p:cNvPr id="12" name="CuadroTexto 11">
              <a:extLst>
                <a:ext uri="{FF2B5EF4-FFF2-40B4-BE49-F238E27FC236}">
                  <a16:creationId xmlns:a16="http://schemas.microsoft.com/office/drawing/2014/main" id="{03FF4887-3766-1AA8-2125-25F78350BA00}"/>
                </a:ext>
              </a:extLst>
            </p:cNvPr>
            <p:cNvSpPr txBox="1"/>
            <p:nvPr/>
          </p:nvSpPr>
          <p:spPr>
            <a:xfrm>
              <a:off x="3474006" y="6096310"/>
              <a:ext cx="5506387" cy="261610"/>
            </a:xfrm>
            <a:prstGeom prst="rect">
              <a:avLst/>
            </a:prstGeom>
            <a:noFill/>
            <a:ln>
              <a:noFill/>
            </a:ln>
          </p:spPr>
          <p:txBody>
            <a:bodyPr wrap="square" rtlCol="0">
              <a:spAutoFit/>
            </a:bodyPr>
            <a:lstStyle/>
            <a:p>
              <a:pPr algn="ctr"/>
              <a:r>
                <a:rPr lang="es-MX" sz="1100" dirty="0">
                  <a:latin typeface="Arial" panose="020B0604020202020204" pitchFamily="34" charset="0"/>
                  <a:cs typeface="Arial" panose="020B0604020202020204" pitchFamily="34" charset="0"/>
                </a:rPr>
                <a:t>(Tracy y Wiersema, 1995; Martínez y Milla, 2005; Benítez, 2012; Harmon, 2019) </a:t>
              </a:r>
            </a:p>
          </p:txBody>
        </p:sp>
      </p:grpSp>
      <p:grpSp>
        <p:nvGrpSpPr>
          <p:cNvPr id="19" name="Grupo 18">
            <a:extLst>
              <a:ext uri="{FF2B5EF4-FFF2-40B4-BE49-F238E27FC236}">
                <a16:creationId xmlns:a16="http://schemas.microsoft.com/office/drawing/2014/main" id="{53EEB990-94EB-246C-9645-291B7F937BB1}"/>
              </a:ext>
            </a:extLst>
          </p:cNvPr>
          <p:cNvGrpSpPr/>
          <p:nvPr/>
        </p:nvGrpSpPr>
        <p:grpSpPr>
          <a:xfrm>
            <a:off x="42805" y="35941"/>
            <a:ext cx="11824420" cy="461665"/>
            <a:chOff x="349894" y="268764"/>
            <a:chExt cx="11824420" cy="461665"/>
          </a:xfrm>
        </p:grpSpPr>
        <p:grpSp>
          <p:nvGrpSpPr>
            <p:cNvPr id="20" name="Grupo 19">
              <a:extLst>
                <a:ext uri="{FF2B5EF4-FFF2-40B4-BE49-F238E27FC236}">
                  <a16:creationId xmlns:a16="http://schemas.microsoft.com/office/drawing/2014/main" id="{5753C337-DA61-56C4-5C04-36FD2BEC12CC}"/>
                </a:ext>
              </a:extLst>
            </p:cNvPr>
            <p:cNvGrpSpPr/>
            <p:nvPr/>
          </p:nvGrpSpPr>
          <p:grpSpPr>
            <a:xfrm>
              <a:off x="349894" y="288174"/>
              <a:ext cx="11824420" cy="428167"/>
              <a:chOff x="349894" y="288174"/>
              <a:chExt cx="11824420" cy="428167"/>
            </a:xfrm>
          </p:grpSpPr>
          <p:sp>
            <p:nvSpPr>
              <p:cNvPr id="22" name="Título 1">
                <a:extLst>
                  <a:ext uri="{FF2B5EF4-FFF2-40B4-BE49-F238E27FC236}">
                    <a16:creationId xmlns:a16="http://schemas.microsoft.com/office/drawing/2014/main" id="{EDDF830E-F1F7-A294-B4AD-7CB5034FF3F8}"/>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a:t>
                </a:r>
              </a:p>
            </p:txBody>
          </p:sp>
          <p:cxnSp>
            <p:nvCxnSpPr>
              <p:cNvPr id="27" name="Conector recto 26">
                <a:extLst>
                  <a:ext uri="{FF2B5EF4-FFF2-40B4-BE49-F238E27FC236}">
                    <a16:creationId xmlns:a16="http://schemas.microsoft.com/office/drawing/2014/main" id="{C51D1CB3-0A5C-A305-F02F-BB0F9BCBA4C3}"/>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28" name="TextBox 4">
                <a:extLst>
                  <a:ext uri="{FF2B5EF4-FFF2-40B4-BE49-F238E27FC236}">
                    <a16:creationId xmlns:a16="http://schemas.microsoft.com/office/drawing/2014/main" id="{031232BE-A031-A9AB-6099-79E6010B8C31}"/>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08</a:t>
                </a:r>
              </a:p>
            </p:txBody>
          </p:sp>
        </p:grpSp>
        <p:sp>
          <p:nvSpPr>
            <p:cNvPr id="21" name="TextBox 1">
              <a:extLst>
                <a:ext uri="{FF2B5EF4-FFF2-40B4-BE49-F238E27FC236}">
                  <a16:creationId xmlns:a16="http://schemas.microsoft.com/office/drawing/2014/main" id="{441A2868-4D78-9E34-D6D4-5D6F10361597}"/>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effectLst>
                    <a:outerShdw blurRad="38100" dist="38100" dir="2700000" algn="tl">
                      <a:srgbClr val="000000">
                        <a:alpha val="43137"/>
                      </a:srgbClr>
                    </a:outerShdw>
                  </a:effectLst>
                  <a:uFillTx/>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Marco</a:t>
              </a:r>
              <a:r>
                <a:rPr lang="es-MX" sz="2400" b="1" dirty="0">
                  <a:solidFill>
                    <a:srgbClr val="231F20"/>
                  </a:solidFill>
                  <a:effectLst>
                    <a:outerShdw blurRad="38100" dist="38100" dir="2700000" algn="tl">
                      <a:srgbClr val="000000">
                        <a:alpha val="43137"/>
                      </a:srgbClr>
                    </a:outerShdw>
                  </a:effectLst>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Teórico</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spTree>
    <p:extLst>
      <p:ext uri="{BB962C8B-B14F-4D97-AF65-F5344CB8AC3E}">
        <p14:creationId xmlns:p14="http://schemas.microsoft.com/office/powerpoint/2010/main" val="173742935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E0F6AF7-609C-9FD9-C84A-770A6FD3439A}"/>
              </a:ext>
            </a:extLst>
          </p:cNvPr>
          <p:cNvSpPr/>
          <p:nvPr/>
        </p:nvSpPr>
        <p:spPr>
          <a:xfrm>
            <a:off x="2453696" y="1246876"/>
            <a:ext cx="7092640" cy="216164"/>
          </a:xfrm>
          <a:prstGeom prst="rect">
            <a:avLst/>
          </a:prstGeom>
          <a:solidFill>
            <a:srgbClr val="FFF2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pic>
        <p:nvPicPr>
          <p:cNvPr id="67" name="Imagen 66">
            <a:extLst>
              <a:ext uri="{FF2B5EF4-FFF2-40B4-BE49-F238E27FC236}">
                <a16:creationId xmlns:a16="http://schemas.microsoft.com/office/drawing/2014/main" id="{128198D3-5951-3611-35B6-70F058CBB7EB}"/>
              </a:ext>
            </a:extLst>
          </p:cNvPr>
          <p:cNvPicPr>
            <a:picLocks noChangeAspect="1"/>
          </p:cNvPicPr>
          <p:nvPr/>
        </p:nvPicPr>
        <p:blipFill>
          <a:blip r:embed="rId2"/>
          <a:stretch>
            <a:fillRect/>
          </a:stretch>
        </p:blipFill>
        <p:spPr>
          <a:xfrm>
            <a:off x="1501442" y="611406"/>
            <a:ext cx="9002939" cy="5407270"/>
          </a:xfrm>
          <a:prstGeom prst="rect">
            <a:avLst/>
          </a:prstGeom>
        </p:spPr>
      </p:pic>
      <p:grpSp>
        <p:nvGrpSpPr>
          <p:cNvPr id="15" name="Grupo 14">
            <a:extLst>
              <a:ext uri="{FF2B5EF4-FFF2-40B4-BE49-F238E27FC236}">
                <a16:creationId xmlns:a16="http://schemas.microsoft.com/office/drawing/2014/main" id="{E1A65DA2-EEB9-6CB1-2999-09837A0ACA7F}"/>
              </a:ext>
            </a:extLst>
          </p:cNvPr>
          <p:cNvGrpSpPr/>
          <p:nvPr/>
        </p:nvGrpSpPr>
        <p:grpSpPr>
          <a:xfrm>
            <a:off x="-3548" y="-65583"/>
            <a:ext cx="12277144" cy="6929805"/>
            <a:chOff x="-13708" y="-65583"/>
            <a:chExt cx="12277144" cy="6929805"/>
          </a:xfrm>
        </p:grpSpPr>
        <p:sp>
          <p:nvSpPr>
            <p:cNvPr id="16" name="Rectángulo 15">
              <a:extLst>
                <a:ext uri="{FF2B5EF4-FFF2-40B4-BE49-F238E27FC236}">
                  <a16:creationId xmlns:a16="http://schemas.microsoft.com/office/drawing/2014/main" id="{51A59ECE-ED56-4FB0-3D17-7BC6053004CC}"/>
                </a:ext>
              </a:extLst>
            </p:cNvPr>
            <p:cNvSpPr/>
            <p:nvPr/>
          </p:nvSpPr>
          <p:spPr>
            <a:xfrm rot="10800000">
              <a:off x="-13708" y="-65583"/>
              <a:ext cx="12277144" cy="666837"/>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Rectángulo 16">
              <a:extLst>
                <a:ext uri="{FF2B5EF4-FFF2-40B4-BE49-F238E27FC236}">
                  <a16:creationId xmlns:a16="http://schemas.microsoft.com/office/drawing/2014/main" id="{D8FDC883-449E-99AD-3B30-56A429956F75}"/>
                </a:ext>
              </a:extLst>
            </p:cNvPr>
            <p:cNvSpPr/>
            <p:nvPr/>
          </p:nvSpPr>
          <p:spPr>
            <a:xfrm>
              <a:off x="0" y="6312950"/>
              <a:ext cx="12192000" cy="551272"/>
            </a:xfrm>
            <a:prstGeom prst="rect">
              <a:avLst/>
            </a:prstGeom>
            <a:gradFill flip="none" rotWithShape="1">
              <a:gsLst>
                <a:gs pos="99000">
                  <a:srgbClr val="358362"/>
                </a:gs>
                <a:gs pos="89000">
                  <a:srgbClr val="72A893"/>
                </a:gs>
                <a:gs pos="76000">
                  <a:srgbClr val="82B2A0"/>
                </a:gs>
                <a:gs pos="31000">
                  <a:srgbClr val="C4DAD5"/>
                </a:gs>
                <a:gs pos="0">
                  <a:schemeClr val="accent1">
                    <a:lumMod val="5000"/>
                    <a:lumOff val="95000"/>
                  </a:schemeClr>
                </a:gs>
                <a:gs pos="100000">
                  <a:srgbClr val="0063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9" name="Conector recto 18">
              <a:extLst>
                <a:ext uri="{FF2B5EF4-FFF2-40B4-BE49-F238E27FC236}">
                  <a16:creationId xmlns:a16="http://schemas.microsoft.com/office/drawing/2014/main" id="{44D32C00-9720-6324-5AA9-E1478F3D8813}"/>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20" name="Conector recto 19">
              <a:extLst>
                <a:ext uri="{FF2B5EF4-FFF2-40B4-BE49-F238E27FC236}">
                  <a16:creationId xmlns:a16="http://schemas.microsoft.com/office/drawing/2014/main" id="{447E554B-5B0E-23F4-42EB-060F62297D3B}"/>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pic>
          <p:nvPicPr>
            <p:cNvPr id="21" name="9 Imagen">
              <a:extLst>
                <a:ext uri="{FF2B5EF4-FFF2-40B4-BE49-F238E27FC236}">
                  <a16:creationId xmlns:a16="http://schemas.microsoft.com/office/drawing/2014/main" id="{3DB4F944-266F-C99B-7E05-210847E33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924" y="5979532"/>
              <a:ext cx="2395386" cy="666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Conector recto 10">
            <a:extLst>
              <a:ext uri="{FF2B5EF4-FFF2-40B4-BE49-F238E27FC236}">
                <a16:creationId xmlns:a16="http://schemas.microsoft.com/office/drawing/2014/main" id="{87644377-7F83-C878-136F-DF45250DAD4B}"/>
              </a:ext>
            </a:extLst>
          </p:cNvPr>
          <p:cNvCxnSpPr>
            <a:cxnSpLocks noChangeShapeType="1"/>
          </p:cNvCxnSpPr>
          <p:nvPr/>
        </p:nvCxnSpPr>
        <p:spPr bwMode="auto">
          <a:xfrm>
            <a:off x="0" y="6249703"/>
            <a:ext cx="9002940" cy="0"/>
          </a:xfrm>
          <a:prstGeom prst="line">
            <a:avLst/>
          </a:prstGeom>
          <a:noFill/>
          <a:ln w="38100">
            <a:solidFill>
              <a:srgbClr val="006338"/>
            </a:solidFill>
            <a:round/>
            <a:headEnd/>
            <a:tailEnd/>
          </a:ln>
          <a:effectLst/>
          <a:extLst>
            <a:ext uri="{909E8E84-426E-40DD-AFC4-6F175D3DCCD1}">
              <a14:hiddenFill xmlns:a14="http://schemas.microsoft.com/office/drawing/2010/main">
                <a:noFill/>
              </a14:hiddenFill>
            </a:ext>
          </a:extLst>
        </p:spPr>
      </p:cxnSp>
      <p:cxnSp>
        <p:nvCxnSpPr>
          <p:cNvPr id="12" name="Conector recto 11">
            <a:extLst>
              <a:ext uri="{FF2B5EF4-FFF2-40B4-BE49-F238E27FC236}">
                <a16:creationId xmlns:a16="http://schemas.microsoft.com/office/drawing/2014/main" id="{45A89957-B2A6-7E10-20D5-D1DD490E3400}"/>
              </a:ext>
            </a:extLst>
          </p:cNvPr>
          <p:cNvCxnSpPr>
            <a:cxnSpLocks noChangeShapeType="1"/>
          </p:cNvCxnSpPr>
          <p:nvPr/>
        </p:nvCxnSpPr>
        <p:spPr bwMode="auto">
          <a:xfrm>
            <a:off x="-13707" y="6312950"/>
            <a:ext cx="9006705" cy="0"/>
          </a:xfrm>
          <a:prstGeom prst="line">
            <a:avLst/>
          </a:prstGeom>
          <a:noFill/>
          <a:ln w="38100">
            <a:solidFill>
              <a:srgbClr val="DA251D"/>
            </a:solidFill>
            <a:round/>
            <a:headEnd/>
            <a:tailEnd/>
          </a:ln>
          <a:effectLst/>
          <a:extLst>
            <a:ext uri="{909E8E84-426E-40DD-AFC4-6F175D3DCCD1}">
              <a14:hiddenFill xmlns:a14="http://schemas.microsoft.com/office/drawing/2010/main">
                <a:noFill/>
              </a14:hiddenFill>
            </a:ext>
          </a:extLst>
        </p:spPr>
      </p:cxnSp>
      <p:grpSp>
        <p:nvGrpSpPr>
          <p:cNvPr id="68" name="Grupo 67">
            <a:extLst>
              <a:ext uri="{FF2B5EF4-FFF2-40B4-BE49-F238E27FC236}">
                <a16:creationId xmlns:a16="http://schemas.microsoft.com/office/drawing/2014/main" id="{65E06E9E-C04D-809D-4A39-9C2AECFD46E1}"/>
              </a:ext>
            </a:extLst>
          </p:cNvPr>
          <p:cNvGrpSpPr/>
          <p:nvPr/>
        </p:nvGrpSpPr>
        <p:grpSpPr>
          <a:xfrm>
            <a:off x="42805" y="35941"/>
            <a:ext cx="11824420" cy="461665"/>
            <a:chOff x="349894" y="268764"/>
            <a:chExt cx="11824420" cy="461665"/>
          </a:xfrm>
        </p:grpSpPr>
        <p:grpSp>
          <p:nvGrpSpPr>
            <p:cNvPr id="69" name="Grupo 68">
              <a:extLst>
                <a:ext uri="{FF2B5EF4-FFF2-40B4-BE49-F238E27FC236}">
                  <a16:creationId xmlns:a16="http://schemas.microsoft.com/office/drawing/2014/main" id="{13FF8C5D-8CFB-C700-E1BF-6A66733A1D7A}"/>
                </a:ext>
              </a:extLst>
            </p:cNvPr>
            <p:cNvGrpSpPr/>
            <p:nvPr/>
          </p:nvGrpSpPr>
          <p:grpSpPr>
            <a:xfrm>
              <a:off x="349894" y="288174"/>
              <a:ext cx="11824420" cy="428167"/>
              <a:chOff x="349894" y="288174"/>
              <a:chExt cx="11824420" cy="428167"/>
            </a:xfrm>
          </p:grpSpPr>
          <p:sp>
            <p:nvSpPr>
              <p:cNvPr id="72" name="Título 1">
                <a:extLst>
                  <a:ext uri="{FF2B5EF4-FFF2-40B4-BE49-F238E27FC236}">
                    <a16:creationId xmlns:a16="http://schemas.microsoft.com/office/drawing/2014/main" id="{3F8DB93C-3D0F-D667-FA97-437FC178955F}"/>
                  </a:ext>
                </a:extLst>
              </p:cNvPr>
              <p:cNvSpPr txBox="1">
                <a:spLocks/>
              </p:cNvSpPr>
              <p:nvPr/>
            </p:nvSpPr>
            <p:spPr>
              <a:xfrm>
                <a:off x="349894" y="288174"/>
                <a:ext cx="2410891" cy="428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006338"/>
                    </a:solidFill>
                    <a:latin typeface="Arial" panose="020B0604020202020204" pitchFamily="34" charset="0"/>
                    <a:cs typeface="Arial" panose="020B0604020202020204" pitchFamily="34" charset="0"/>
                  </a:rPr>
                  <a:t>Capítulo I:</a:t>
                </a:r>
              </a:p>
            </p:txBody>
          </p:sp>
          <p:cxnSp>
            <p:nvCxnSpPr>
              <p:cNvPr id="73" name="Conector recto 72">
                <a:extLst>
                  <a:ext uri="{FF2B5EF4-FFF2-40B4-BE49-F238E27FC236}">
                    <a16:creationId xmlns:a16="http://schemas.microsoft.com/office/drawing/2014/main" id="{6578783E-80FB-0E40-EF7C-3EA14DE48EDC}"/>
                  </a:ext>
                </a:extLst>
              </p:cNvPr>
              <p:cNvCxnSpPr>
                <a:cxnSpLocks noChangeShapeType="1"/>
              </p:cNvCxnSpPr>
              <p:nvPr/>
            </p:nvCxnSpPr>
            <p:spPr bwMode="auto">
              <a:xfrm>
                <a:off x="537943" y="716341"/>
                <a:ext cx="1710042" cy="0"/>
              </a:xfrm>
              <a:prstGeom prst="line">
                <a:avLst/>
              </a:prstGeom>
              <a:noFill/>
              <a:ln w="25400">
                <a:solidFill>
                  <a:srgbClr val="DA251D"/>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cxnSp>
          <p:sp>
            <p:nvSpPr>
              <p:cNvPr id="75" name="TextBox 4">
                <a:extLst>
                  <a:ext uri="{FF2B5EF4-FFF2-40B4-BE49-F238E27FC236}">
                    <a16:creationId xmlns:a16="http://schemas.microsoft.com/office/drawing/2014/main" id="{65910042-A014-617D-E85B-D4F6A3C2EC20}"/>
                  </a:ext>
                </a:extLst>
              </p:cNvPr>
              <p:cNvSpPr txBox="1"/>
              <p:nvPr/>
            </p:nvSpPr>
            <p:spPr>
              <a:xfrm>
                <a:off x="11719198" y="291365"/>
                <a:ext cx="455116" cy="400110"/>
              </a:xfrm>
              <a:prstGeom prst="rect">
                <a:avLst/>
              </a:prstGeom>
              <a:solidFill>
                <a:srgbClr val="006338"/>
              </a:solidFill>
              <a:ln w="19050" cap="flat">
                <a:noFill/>
              </a:ln>
              <a:effectLst>
                <a:outerShdw blurRad="50800" dist="38100" dir="5400000" algn="t" rotWithShape="0">
                  <a:prstClr val="black">
                    <a:alpha val="40000"/>
                  </a:prstClr>
                </a:outerShdw>
              </a:effectLst>
            </p:spPr>
            <p:txBody>
              <a:bodyPr vert="horz" wrap="square" lIns="0" tIns="45720" rIns="0" bIns="45720" anchor="ctr"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Arial" pitchFamily="34"/>
                    <a:cs typeface="Arial" pitchFamily="34"/>
                  </a:rPr>
                  <a:t>09</a:t>
                </a:r>
              </a:p>
            </p:txBody>
          </p:sp>
        </p:grpSp>
        <p:sp>
          <p:nvSpPr>
            <p:cNvPr id="71" name="TextBox 1">
              <a:extLst>
                <a:ext uri="{FF2B5EF4-FFF2-40B4-BE49-F238E27FC236}">
                  <a16:creationId xmlns:a16="http://schemas.microsoft.com/office/drawing/2014/main" id="{130C8AE8-2092-5D95-B607-788AD00F670C}"/>
                </a:ext>
              </a:extLst>
            </p:cNvPr>
            <p:cNvSpPr txBox="1"/>
            <p:nvPr/>
          </p:nvSpPr>
          <p:spPr>
            <a:xfrm>
              <a:off x="2213572" y="268764"/>
              <a:ext cx="2850071" cy="461665"/>
            </a:xfrm>
            <a:prstGeom prst="rect">
              <a:avLst/>
            </a:prstGeom>
            <a:noFill/>
            <a:ln cap="flat">
              <a:noFill/>
            </a:ln>
          </p:spPr>
          <p:txBody>
            <a:bodyPr vert="horz" wrap="square" lIns="91440" tIns="45720" rIns="91440" bIns="45720" anchor="ctr"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2400" b="1" i="0" u="none" strike="noStrike" kern="1200" cap="none" spc="0" baseline="0" dirty="0">
                  <a:solidFill>
                    <a:srgbClr val="231F20"/>
                  </a:solidFill>
                  <a:effectLst>
                    <a:outerShdw blurRad="38100" dist="38100" dir="2700000" algn="tl">
                      <a:srgbClr val="000000">
                        <a:alpha val="43137"/>
                      </a:srgbClr>
                    </a:outerShdw>
                  </a:effectLst>
                  <a:uFillTx/>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Marco</a:t>
              </a:r>
              <a:r>
                <a:rPr lang="es-MX" sz="2400" b="1" dirty="0">
                  <a:solidFill>
                    <a:srgbClr val="231F20"/>
                  </a:solidFill>
                  <a:effectLst>
                    <a:outerShdw blurRad="38100" dist="38100" dir="2700000" algn="tl">
                      <a:srgbClr val="000000">
                        <a:alpha val="43137"/>
                      </a:srgbClr>
                    </a:outerShdw>
                  </a:effectLst>
                  <a:latin typeface="Arial" panose="020B0604020202020204" pitchFamily="34" charset="0"/>
                  <a:ea typeface="굴림" pitchFamily="34"/>
                  <a:cs typeface="Arial" panose="020B0604020202020204" pitchFamily="34" charset="0"/>
                </a:rPr>
                <a:t> </a:t>
              </a:r>
              <a:r>
                <a:rPr lang="es-MX" sz="2400" b="1" dirty="0">
                  <a:solidFill>
                    <a:srgbClr val="231F20"/>
                  </a:solidFill>
                  <a:latin typeface="Arial" panose="020B0604020202020204" pitchFamily="34" charset="0"/>
                  <a:ea typeface="굴림" pitchFamily="34"/>
                  <a:cs typeface="Arial" panose="020B0604020202020204" pitchFamily="34" charset="0"/>
                </a:rPr>
                <a:t>Teórico</a:t>
              </a:r>
              <a:endParaRPr lang="es-MX" sz="2400" b="1" i="0" u="none" strike="noStrike" kern="1200" cap="none" spc="0" baseline="0" dirty="0">
                <a:solidFill>
                  <a:srgbClr val="231F20"/>
                </a:solidFill>
                <a:uFillTx/>
                <a:latin typeface="Arial" panose="020B0604020202020204" pitchFamily="34" charset="0"/>
                <a:ea typeface="굴림" pitchFamily="34"/>
                <a:cs typeface="Arial" panose="020B0604020202020204" pitchFamily="34" charset="0"/>
              </a:endParaRPr>
            </a:p>
          </p:txBody>
        </p:sp>
      </p:grpSp>
      <p:sp>
        <p:nvSpPr>
          <p:cNvPr id="2" name="Rectángulo 1">
            <a:extLst>
              <a:ext uri="{FF2B5EF4-FFF2-40B4-BE49-F238E27FC236}">
                <a16:creationId xmlns:a16="http://schemas.microsoft.com/office/drawing/2014/main" id="{265F8175-CBFF-5253-E441-7CCA4C9147F3}"/>
              </a:ext>
            </a:extLst>
          </p:cNvPr>
          <p:cNvSpPr/>
          <p:nvPr/>
        </p:nvSpPr>
        <p:spPr>
          <a:xfrm>
            <a:off x="2195348" y="2839674"/>
            <a:ext cx="756745" cy="132126"/>
          </a:xfrm>
          <a:prstGeom prst="rect">
            <a:avLst/>
          </a:prstGeom>
          <a:solidFill>
            <a:schemeClr val="accent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spTree>
    <p:extLst>
      <p:ext uri="{BB962C8B-B14F-4D97-AF65-F5344CB8AC3E}">
        <p14:creationId xmlns:p14="http://schemas.microsoft.com/office/powerpoint/2010/main" val="2777628061"/>
      </p:ext>
    </p:extLst>
  </p:cSld>
  <p:clrMapOvr>
    <a:masterClrMapping/>
  </p:clrMapOvr>
  <p:transition spd="slow">
    <p:push/>
  </p:transition>
</p:sld>
</file>

<file path=ppt/theme/theme1.xml><?xml version="1.0" encoding="utf-8"?>
<a:theme xmlns:a="http://schemas.openxmlformats.org/drawingml/2006/main" name="Tema1_ESP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solidFill>
              <a:schemeClr val="tx1"/>
            </a:solidFill>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Tema1_ESPE" id="{EDF056B3-FBDC-4AFE-BCB1-07169ACE7DB5}" vid="{DD960777-0E3F-46DE-AABE-3BC2C5FDFF8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Tema1_ESPE</Template>
  <TotalTime>4270</TotalTime>
  <Words>1872</Words>
  <Application>Microsoft Office PowerPoint</Application>
  <PresentationFormat>Panorámica</PresentationFormat>
  <Paragraphs>281</Paragraphs>
  <Slides>29</Slides>
  <Notes>10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29</vt:i4>
      </vt:variant>
    </vt:vector>
  </HeadingPairs>
  <TitlesOfParts>
    <vt:vector size="37" baseType="lpstr">
      <vt:lpstr>Arial</vt:lpstr>
      <vt:lpstr>Calibri</vt:lpstr>
      <vt:lpstr>Calibri Light</vt:lpstr>
      <vt:lpstr>Futura</vt:lpstr>
      <vt:lpstr>Palace Script MT</vt:lpstr>
      <vt:lpstr>Wingdings</vt:lpstr>
      <vt:lpstr>Tema1_ESPE</vt:lpstr>
      <vt:lpstr>CorelDRAW</vt:lpstr>
      <vt:lpstr>Presentación de PowerPoint</vt:lpstr>
      <vt:lpstr>Presentación de PowerPoint</vt:lpstr>
      <vt:lpstr>INTRODUCCIÓN</vt:lpstr>
      <vt:lpstr>Presentación de PowerPoint</vt:lpstr>
      <vt:lpstr>Presentación de PowerPoint</vt:lpstr>
      <vt:lpstr>CAPÍTULO 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CAPÍTULO II</vt:lpstr>
      <vt:lpstr>Presentación de PowerPoint</vt:lpstr>
      <vt:lpstr>CAPÍTULO III</vt:lpstr>
      <vt:lpstr>Presentación de PowerPoint</vt:lpstr>
      <vt:lpstr>CAPÍTULO IV</vt:lpstr>
      <vt:lpstr>Presentación de PowerPoint</vt:lpstr>
      <vt:lpstr>Presentación de PowerPoint</vt:lpstr>
      <vt:lpstr>CAPÍTULO V</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redes sociales como herramientas de innovación comercial en los hoteles de 4 estrellas del cetro histórico de Quito</dc:title>
  <dc:creator>Miguel Lopez</dc:creator>
  <cp:lastModifiedBy>Miguel Lopez</cp:lastModifiedBy>
  <cp:revision>156</cp:revision>
  <dcterms:created xsi:type="dcterms:W3CDTF">2023-01-24T19:54:37Z</dcterms:created>
  <dcterms:modified xsi:type="dcterms:W3CDTF">2023-02-09T04:00:28Z</dcterms:modified>
</cp:coreProperties>
</file>