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 id="2147483673" r:id="rId2"/>
    <p:sldMasterId id="2147483685" r:id="rId3"/>
    <p:sldMasterId id="2147483698" r:id="rId4"/>
  </p:sldMasterIdLst>
  <p:notesMasterIdLst>
    <p:notesMasterId r:id="rId42"/>
  </p:notesMasterIdLst>
  <p:handoutMasterIdLst>
    <p:handoutMasterId r:id="rId43"/>
  </p:handoutMasterIdLst>
  <p:sldIdLst>
    <p:sldId id="257" r:id="rId5"/>
    <p:sldId id="688" r:id="rId6"/>
    <p:sldId id="698" r:id="rId7"/>
    <p:sldId id="699" r:id="rId8"/>
    <p:sldId id="700" r:id="rId9"/>
    <p:sldId id="719" r:id="rId10"/>
    <p:sldId id="718" r:id="rId11"/>
    <p:sldId id="701" r:id="rId12"/>
    <p:sldId id="702" r:id="rId13"/>
    <p:sldId id="723" r:id="rId14"/>
    <p:sldId id="690" r:id="rId15"/>
    <p:sldId id="720" r:id="rId16"/>
    <p:sldId id="692" r:id="rId17"/>
    <p:sldId id="724" r:id="rId18"/>
    <p:sldId id="706" r:id="rId19"/>
    <p:sldId id="726" r:id="rId20"/>
    <p:sldId id="727" r:id="rId21"/>
    <p:sldId id="707" r:id="rId22"/>
    <p:sldId id="731" r:id="rId23"/>
    <p:sldId id="708" r:id="rId24"/>
    <p:sldId id="693" r:id="rId25"/>
    <p:sldId id="709" r:id="rId26"/>
    <p:sldId id="721" r:id="rId27"/>
    <p:sldId id="710" r:id="rId28"/>
    <p:sldId id="722" r:id="rId29"/>
    <p:sldId id="711" r:id="rId30"/>
    <p:sldId id="694" r:id="rId31"/>
    <p:sldId id="712" r:id="rId32"/>
    <p:sldId id="713" r:id="rId33"/>
    <p:sldId id="714" r:id="rId34"/>
    <p:sldId id="715" r:id="rId35"/>
    <p:sldId id="729" r:id="rId36"/>
    <p:sldId id="695" r:id="rId37"/>
    <p:sldId id="725" r:id="rId38"/>
    <p:sldId id="696" r:id="rId39"/>
    <p:sldId id="486" r:id="rId40"/>
    <p:sldId id="717" r:id="rId41"/>
  </p:sldIdLst>
  <p:sldSz cx="9145588" cy="6858000"/>
  <p:notesSz cx="7023100" cy="93091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guide id="3"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35"/>
    <a:srgbClr val="FF8001"/>
    <a:srgbClr val="DBF6C6"/>
    <a:srgbClr val="AECCAC"/>
    <a:srgbClr val="FFFFCC"/>
    <a:srgbClr val="47894C"/>
    <a:srgbClr val="76B91D"/>
    <a:srgbClr val="A5C80E"/>
    <a:srgbClr val="16C032"/>
    <a:srgbClr val="F0F4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62"/>
      </p:cViewPr>
      <p:guideLst>
        <p:guide orient="horz" pos="2137"/>
        <p:guide pos="3840"/>
        <p:guide pos="288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idy Magaly Yasaca Chinlli" userId="19a999c49f3467cd" providerId="LiveId" clId="{F0E5FAED-3276-4262-A443-D198F89154FD}"/>
    <pc:docChg chg="modSld">
      <pc:chgData name="Leidy Magaly Yasaca Chinlli" userId="19a999c49f3467cd" providerId="LiveId" clId="{F0E5FAED-3276-4262-A443-D198F89154FD}" dt="2022-09-22T14:35:39.548" v="1" actId="1076"/>
      <pc:docMkLst>
        <pc:docMk/>
      </pc:docMkLst>
      <pc:sldChg chg="modSp mod">
        <pc:chgData name="Leidy Magaly Yasaca Chinlli" userId="19a999c49f3467cd" providerId="LiveId" clId="{F0E5FAED-3276-4262-A443-D198F89154FD}" dt="2022-09-22T14:35:39.548" v="1" actId="1076"/>
        <pc:sldMkLst>
          <pc:docMk/>
          <pc:sldMk cId="2378587449" sldId="721"/>
        </pc:sldMkLst>
        <pc:spChg chg="mod">
          <ac:chgData name="Leidy Magaly Yasaca Chinlli" userId="19a999c49f3467cd" providerId="LiveId" clId="{F0E5FAED-3276-4262-A443-D198F89154FD}" dt="2022-09-22T14:35:39.548" v="1" actId="1076"/>
          <ac:spMkLst>
            <pc:docMk/>
            <pc:sldMk cId="2378587449" sldId="721"/>
            <ac:spMk id="46" creationId="{28B8BC0B-F222-77E8-EDDE-E2D381138E79}"/>
          </ac:spMkLst>
        </pc:spChg>
        <pc:picChg chg="mod">
          <ac:chgData name="Leidy Magaly Yasaca Chinlli" userId="19a999c49f3467cd" providerId="LiveId" clId="{F0E5FAED-3276-4262-A443-D198F89154FD}" dt="2022-09-22T14:35:35.586" v="0" actId="1076"/>
          <ac:picMkLst>
            <pc:docMk/>
            <pc:sldMk cId="2378587449" sldId="721"/>
            <ac:picMk id="41" creationId="{936B57BE-F30B-B1A9-CA79-25C29ABFFAF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9928fc0bc412825b/TESIS/DIAGN&#211;STICO/VELOZ_YASACA_MATRIZ_DIAGNOSTICO_V1%20(1).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EC" sz="800" b="1">
                <a:latin typeface="Arial" panose="020B0604020202020204" pitchFamily="34" charset="0"/>
                <a:cs typeface="Arial" panose="020B0604020202020204" pitchFamily="34" charset="0"/>
              </a:rPr>
              <a:t>Gráfico radial </a:t>
            </a:r>
          </a:p>
        </c:rich>
      </c:tx>
      <c:layout>
        <c:manualLayout>
          <c:xMode val="edge"/>
          <c:yMode val="edge"/>
          <c:x val="6.1555555555555544E-2"/>
          <c:y val="0.13425925925925927"/>
        </c:manualLayout>
      </c:layout>
      <c:overlay val="0"/>
      <c:spPr>
        <a:noFill/>
        <a:ln>
          <a:noFill/>
        </a:ln>
        <a:effectLst/>
      </c:spPr>
      <c:txPr>
        <a:bodyPr rot="0" spcFirstLastPara="1" vertOverflow="ellipsis" vert="horz" wrap="square" anchor="ctr" anchorCtr="1"/>
        <a:lstStyle/>
        <a:p>
          <a:pPr>
            <a:defRPr sz="80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S"/>
        </a:p>
      </c:txPr>
    </c:title>
    <c:autoTitleDeleted val="0"/>
    <c:plotArea>
      <c:layout/>
      <c:radarChart>
        <c:radarStyle val="marker"/>
        <c:varyColors val="0"/>
        <c:ser>
          <c:idx val="0"/>
          <c:order val="0"/>
          <c:spPr>
            <a:ln w="28575" cap="rnd">
              <a:solidFill>
                <a:schemeClr val="accent1"/>
              </a:solidFill>
              <a:round/>
            </a:ln>
            <a:effectLst/>
          </c:spPr>
          <c:marker>
            <c:symbol val="none"/>
          </c:marker>
          <c:cat>
            <c:strRef>
              <c:f>Hoja1!$F$26:$F$29</c:f>
              <c:strCache>
                <c:ptCount val="4"/>
                <c:pt idx="0">
                  <c:v>Normativa 1</c:v>
                </c:pt>
                <c:pt idx="1">
                  <c:v>Normativa 2</c:v>
                </c:pt>
                <c:pt idx="2">
                  <c:v>Normativa 3</c:v>
                </c:pt>
                <c:pt idx="3">
                  <c:v>Normativa 4</c:v>
                </c:pt>
              </c:strCache>
            </c:strRef>
          </c:cat>
          <c:val>
            <c:numRef>
              <c:f>Hoja1!$G$26:$G$29</c:f>
              <c:numCache>
                <c:formatCode>General</c:formatCode>
                <c:ptCount val="4"/>
                <c:pt idx="0">
                  <c:v>0.8</c:v>
                </c:pt>
                <c:pt idx="1">
                  <c:v>0.4</c:v>
                </c:pt>
                <c:pt idx="2">
                  <c:v>0.5</c:v>
                </c:pt>
                <c:pt idx="3">
                  <c:v>0.2</c:v>
                </c:pt>
              </c:numCache>
            </c:numRef>
          </c:val>
          <c:extLst>
            <c:ext xmlns:c16="http://schemas.microsoft.com/office/drawing/2014/chart" uri="{C3380CC4-5D6E-409C-BE32-E72D297353CC}">
              <c16:uniqueId val="{00000000-4960-419F-8F54-E385B8DAECA7}"/>
            </c:ext>
          </c:extLst>
        </c:ser>
        <c:dLbls>
          <c:showLegendKey val="0"/>
          <c:showVal val="0"/>
          <c:showCatName val="0"/>
          <c:showSerName val="0"/>
          <c:showPercent val="0"/>
          <c:showBubbleSize val="0"/>
        </c:dLbls>
        <c:axId val="584609631"/>
        <c:axId val="584610047"/>
      </c:radarChart>
      <c:catAx>
        <c:axId val="5846096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S"/>
          </a:p>
        </c:txPr>
        <c:crossAx val="584610047"/>
        <c:crosses val="autoZero"/>
        <c:auto val="1"/>
        <c:lblAlgn val="ctr"/>
        <c:lblOffset val="100"/>
        <c:noMultiLvlLbl val="0"/>
      </c:catAx>
      <c:valAx>
        <c:axId val="584610047"/>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ES"/>
          </a:p>
        </c:txPr>
        <c:crossAx val="584609631"/>
        <c:crosses val="autoZero"/>
        <c:crossBetween val="between"/>
        <c:majorUnit val="0.2"/>
        <c:min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rgbClr val="006935"/>
      </a:solid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sz="800">
                <a:latin typeface="Arial" panose="020B0604020202020204" pitchFamily="34" charset="0"/>
                <a:cs typeface="Arial" panose="020B0604020202020204" pitchFamily="34" charset="0"/>
              </a:rPr>
              <a:t>Cumplimiento </a:t>
            </a:r>
          </a:p>
          <a:p>
            <a:pPr>
              <a:defRPr/>
            </a:pPr>
            <a:r>
              <a:rPr lang="es-EC" sz="800">
                <a:latin typeface="Arial" panose="020B0604020202020204" pitchFamily="34" charset="0"/>
                <a:cs typeface="Arial" panose="020B0604020202020204" pitchFamily="34" charset="0"/>
              </a:rPr>
              <a:t>segun Normativas</a:t>
            </a:r>
          </a:p>
        </c:rich>
      </c:tx>
      <c:layout>
        <c:manualLayout>
          <c:xMode val="edge"/>
          <c:yMode val="edge"/>
          <c:x val="5.1148843638421308E-2"/>
          <c:y val="5.968824356833927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plotArea>
      <c:layout>
        <c:manualLayout>
          <c:layoutTarget val="inner"/>
          <c:xMode val="edge"/>
          <c:yMode val="edge"/>
          <c:x val="0.38430592965891042"/>
          <c:y val="5.7860358813280964E-2"/>
          <c:w val="0.41295326321865256"/>
          <c:h val="0.81132297566489109"/>
        </c:manualLayout>
      </c:layout>
      <c:radarChart>
        <c:radarStyle val="marker"/>
        <c:varyColors val="0"/>
        <c:ser>
          <c:idx val="0"/>
          <c:order val="0"/>
          <c:tx>
            <c:strRef>
              <c:f>'[VELOZ_YASACA_MATRIZ_DIAGNOSTICO_V1 (1).xlsx]RESUMEN'!$C$8</c:f>
              <c:strCache>
                <c:ptCount val="1"/>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'[VELOZ_YASACA_MATRIZ_DIAGNOSTICO_V1 (1).xlsx]RESUMEN'!$B$9:$B$12</c:f>
              <c:strCache>
                <c:ptCount val="4"/>
                <c:pt idx="0">
                  <c:v>MIDUVI</c:v>
                </c:pt>
                <c:pt idx="1">
                  <c:v>COOTAD</c:v>
                </c:pt>
                <c:pt idx="2">
                  <c:v>REGLAMENTO - LOOTUGS</c:v>
                </c:pt>
                <c:pt idx="3">
                  <c:v>LOOTUGS</c:v>
                </c:pt>
              </c:strCache>
            </c:strRef>
          </c:cat>
          <c:val>
            <c:numRef>
              <c:f>'[VELOZ_YASACA_MATRIZ_DIAGNOSTICO_V1 (1).xlsx]RESUMEN'!$C$9:$C$12</c:f>
              <c:numCache>
                <c:formatCode>General</c:formatCode>
                <c:ptCount val="4"/>
              </c:numCache>
            </c:numRef>
          </c:val>
          <c:extLst>
            <c:ext xmlns:c16="http://schemas.microsoft.com/office/drawing/2014/chart" uri="{C3380CC4-5D6E-409C-BE32-E72D297353CC}">
              <c16:uniqueId val="{00000000-8C33-4C31-958C-E3D9461CC291}"/>
            </c:ext>
          </c:extLst>
        </c:ser>
        <c:ser>
          <c:idx val="1"/>
          <c:order val="1"/>
          <c:tx>
            <c:strRef>
              <c:f>'[VELOZ_YASACA_MATRIZ_DIAGNOSTICO_V1 (1).xlsx]RESUMEN'!$D$8</c:f>
              <c:strCache>
                <c:ptCount val="1"/>
                <c:pt idx="0">
                  <c:v>Valoración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'[VELOZ_YASACA_MATRIZ_DIAGNOSTICO_V1 (1).xlsx]RESUMEN'!$B$9:$B$12</c:f>
              <c:strCache>
                <c:ptCount val="4"/>
                <c:pt idx="0">
                  <c:v>MIDUVI</c:v>
                </c:pt>
                <c:pt idx="1">
                  <c:v>COOTAD</c:v>
                </c:pt>
                <c:pt idx="2">
                  <c:v>REGLAMENTO - LOOTUGS</c:v>
                </c:pt>
                <c:pt idx="3">
                  <c:v>LOOTUGS</c:v>
                </c:pt>
              </c:strCache>
            </c:strRef>
          </c:cat>
          <c:val>
            <c:numRef>
              <c:f>'[VELOZ_YASACA_MATRIZ_DIAGNOSTICO_V1 (1).xlsx]RESUMEN'!$D$9:$D$12</c:f>
              <c:numCache>
                <c:formatCode>General</c:formatCode>
                <c:ptCount val="4"/>
                <c:pt idx="0">
                  <c:v>0.8</c:v>
                </c:pt>
                <c:pt idx="1">
                  <c:v>0.66</c:v>
                </c:pt>
                <c:pt idx="2">
                  <c:v>0.67</c:v>
                </c:pt>
                <c:pt idx="3">
                  <c:v>0.28000000000000003</c:v>
                </c:pt>
              </c:numCache>
            </c:numRef>
          </c:val>
          <c:extLst>
            <c:ext xmlns:c16="http://schemas.microsoft.com/office/drawing/2014/chart" uri="{C3380CC4-5D6E-409C-BE32-E72D297353CC}">
              <c16:uniqueId val="{00000001-8C33-4C31-958C-E3D9461CC291}"/>
            </c:ext>
          </c:extLst>
        </c:ser>
        <c:dLbls>
          <c:showLegendKey val="0"/>
          <c:showVal val="0"/>
          <c:showCatName val="0"/>
          <c:showSerName val="0"/>
          <c:showPercent val="0"/>
          <c:showBubbleSize val="0"/>
        </c:dLbls>
        <c:axId val="959215935"/>
        <c:axId val="959216351"/>
      </c:radarChart>
      <c:catAx>
        <c:axId val="959215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959216351"/>
        <c:crosses val="autoZero"/>
        <c:auto val="1"/>
        <c:lblAlgn val="ctr"/>
        <c:lblOffset val="100"/>
        <c:noMultiLvlLbl val="0"/>
      </c:catAx>
      <c:valAx>
        <c:axId val="959216351"/>
        <c:scaling>
          <c:orientation val="minMax"/>
          <c:max val="1"/>
          <c:min val="0.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9592159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solidFill>
        <a:srgbClr val="006935"/>
      </a:solid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35A4C0-8625-462D-A720-A36078C471F3}" type="doc">
      <dgm:prSet loTypeId="urn:microsoft.com/office/officeart/2005/8/layout/hierarchy2" loCatId="hierarchy" qsTypeId="urn:microsoft.com/office/officeart/2005/8/quickstyle/simple1" qsCatId="simple" csTypeId="urn:microsoft.com/office/officeart/2005/8/colors/accent1_1" csCatId="accent1" phldr="1"/>
      <dgm:spPr/>
      <dgm:t>
        <a:bodyPr/>
        <a:lstStyle/>
        <a:p>
          <a:endParaRPr lang="es-ES"/>
        </a:p>
      </dgm:t>
    </dgm:pt>
    <dgm:pt modelId="{A95235F5-09F1-4A1F-BE0C-B0A5A2CD55D6}">
      <dgm:prSet phldrT="[Texto]" custT="1"/>
      <dgm:spPr>
        <a:solidFill>
          <a:srgbClr val="47894C"/>
        </a:solidFill>
        <a:ln>
          <a:solidFill>
            <a:srgbClr val="006935"/>
          </a:solidFill>
        </a:ln>
      </dgm:spPr>
      <dgm:t>
        <a:bodyPr/>
        <a:lstStyle/>
        <a:p>
          <a:r>
            <a:rPr lang="es-ES" sz="1000" b="1">
              <a:solidFill>
                <a:schemeClr val="bg1"/>
              </a:solidFill>
              <a:latin typeface="+mn-lt"/>
              <a:ea typeface="Cambria" panose="02040503050406030204" pitchFamily="18" charset="0"/>
            </a:rPr>
            <a:t>Normativas</a:t>
          </a:r>
          <a:r>
            <a:rPr lang="es-ES" sz="1000" b="1" baseline="0">
              <a:solidFill>
                <a:schemeClr val="bg1"/>
              </a:solidFill>
              <a:latin typeface="+mn-lt"/>
              <a:ea typeface="Cambria" panose="02040503050406030204" pitchFamily="18" charset="0"/>
            </a:rPr>
            <a:t> para evaluar el catastro</a:t>
          </a:r>
          <a:endParaRPr lang="es-ES" sz="1000" b="1">
            <a:solidFill>
              <a:schemeClr val="bg1"/>
            </a:solidFill>
            <a:latin typeface="+mn-lt"/>
            <a:ea typeface="Cambria" panose="02040503050406030204" pitchFamily="18" charset="0"/>
          </a:endParaRPr>
        </a:p>
      </dgm:t>
    </dgm:pt>
    <dgm:pt modelId="{FB5F4521-5027-4DD6-AFB3-D7060F642BAE}" type="parTrans" cxnId="{6513F473-B70E-4D43-AA9C-79328ADCA7D0}">
      <dgm:prSet/>
      <dgm:spPr/>
      <dgm:t>
        <a:bodyPr/>
        <a:lstStyle/>
        <a:p>
          <a:endParaRPr lang="es-ES" sz="1000"/>
        </a:p>
      </dgm:t>
    </dgm:pt>
    <dgm:pt modelId="{15DDE4B5-323C-42CE-9F57-994F6CBC6ED6}" type="sibTrans" cxnId="{6513F473-B70E-4D43-AA9C-79328ADCA7D0}">
      <dgm:prSet/>
      <dgm:spPr/>
      <dgm:t>
        <a:bodyPr/>
        <a:lstStyle/>
        <a:p>
          <a:endParaRPr lang="es-ES" sz="1000"/>
        </a:p>
      </dgm:t>
    </dgm:pt>
    <dgm:pt modelId="{05AE7893-427A-431D-B580-8A2C02BFDF43}">
      <dgm:prSet phldrT="[Texto]" custT="1"/>
      <dgm:spPr>
        <a:ln w="12700">
          <a:solidFill>
            <a:srgbClr val="47894C"/>
          </a:solidFill>
        </a:ln>
      </dgm:spPr>
      <dgm:t>
        <a:bodyPr/>
        <a:lstStyle/>
        <a:p>
          <a:pPr algn="l">
            <a:buFont typeface="Symbol" panose="05050102010706020507" pitchFamily="18" charset="2"/>
            <a:buChar char=""/>
          </a:pPr>
          <a:r>
            <a:rPr lang="es-ES" sz="1000" i="0">
              <a:effectLst/>
              <a:latin typeface="+mn-lt"/>
              <a:ea typeface="Cambria" panose="02040503050406030204" pitchFamily="18" charset="0"/>
            </a:rPr>
            <a:t>Código Orgánico de Ordenamiento Territorial, Autonomía y Descentralización (COOTAD)</a:t>
          </a:r>
          <a:endParaRPr lang="es-ES" sz="1000">
            <a:latin typeface="+mn-lt"/>
            <a:ea typeface="Cambria" panose="02040503050406030204" pitchFamily="18" charset="0"/>
          </a:endParaRPr>
        </a:p>
      </dgm:t>
    </dgm:pt>
    <dgm:pt modelId="{384CB88A-E6E7-473C-9DF2-81C5CAFD7791}" type="parTrans" cxnId="{CB54D7A7-671A-429D-BA63-68366D9078C2}">
      <dgm:prSet custT="1"/>
      <dgm:spPr>
        <a:ln>
          <a:solidFill>
            <a:srgbClr val="006935"/>
          </a:solidFill>
        </a:ln>
      </dgm:spPr>
      <dgm:t>
        <a:bodyPr/>
        <a:lstStyle/>
        <a:p>
          <a:endParaRPr lang="es-ES" sz="1000"/>
        </a:p>
      </dgm:t>
    </dgm:pt>
    <dgm:pt modelId="{9CD25F01-A322-4482-8C32-828381213C7C}" type="sibTrans" cxnId="{CB54D7A7-671A-429D-BA63-68366D9078C2}">
      <dgm:prSet/>
      <dgm:spPr/>
      <dgm:t>
        <a:bodyPr/>
        <a:lstStyle/>
        <a:p>
          <a:endParaRPr lang="es-ES" sz="1000"/>
        </a:p>
      </dgm:t>
    </dgm:pt>
    <dgm:pt modelId="{04D26A32-F8E5-4273-9C25-3F74029CCCBF}">
      <dgm:prSet phldrT="[Texto]" custT="1"/>
      <dgm:spPr>
        <a:ln w="12700">
          <a:solidFill>
            <a:srgbClr val="47894C"/>
          </a:solidFill>
        </a:ln>
      </dgm:spPr>
      <dgm:t>
        <a:bodyPr/>
        <a:lstStyle/>
        <a:p>
          <a:pPr algn="l">
            <a:buFont typeface="Symbol" panose="05050102010706020507" pitchFamily="18" charset="2"/>
            <a:buChar char=""/>
          </a:pPr>
          <a:r>
            <a:rPr lang="es-ES" sz="1000" i="0">
              <a:effectLst/>
              <a:latin typeface="+mn-lt"/>
              <a:ea typeface="Cambria" panose="02040503050406030204" pitchFamily="18" charset="0"/>
            </a:rPr>
            <a:t>Ley Orgánica de Ordenamiento Territorial, Uso y Gestión del Suelo (LOOTUGS) </a:t>
          </a:r>
          <a:endParaRPr lang="es-ES" sz="1000">
            <a:latin typeface="+mn-lt"/>
            <a:ea typeface="Cambria" panose="02040503050406030204" pitchFamily="18" charset="0"/>
          </a:endParaRPr>
        </a:p>
      </dgm:t>
    </dgm:pt>
    <dgm:pt modelId="{FF8AD8FA-A98B-40CE-B343-5A7F3843901F}" type="parTrans" cxnId="{64E49FA5-56F1-4288-B5FA-E7F9A11430AC}">
      <dgm:prSet custT="1"/>
      <dgm:spPr>
        <a:ln>
          <a:solidFill>
            <a:srgbClr val="006935"/>
          </a:solidFill>
        </a:ln>
      </dgm:spPr>
      <dgm:t>
        <a:bodyPr/>
        <a:lstStyle/>
        <a:p>
          <a:endParaRPr lang="es-ES" sz="1000"/>
        </a:p>
      </dgm:t>
    </dgm:pt>
    <dgm:pt modelId="{8AF590D6-4E8B-4C2E-9B08-58018107C9E1}" type="sibTrans" cxnId="{64E49FA5-56F1-4288-B5FA-E7F9A11430AC}">
      <dgm:prSet/>
      <dgm:spPr/>
      <dgm:t>
        <a:bodyPr/>
        <a:lstStyle/>
        <a:p>
          <a:endParaRPr lang="es-ES" sz="1000"/>
        </a:p>
      </dgm:t>
    </dgm:pt>
    <dgm:pt modelId="{BDA72B10-1B1E-435D-9418-0A5DB3D3809D}">
      <dgm:prSet phldrT="[Texto]" custT="1"/>
      <dgm:spPr>
        <a:ln w="12700">
          <a:solidFill>
            <a:srgbClr val="47894C"/>
          </a:solidFill>
        </a:ln>
      </dgm:spPr>
      <dgm:t>
        <a:bodyPr/>
        <a:lstStyle/>
        <a:p>
          <a:pPr algn="l">
            <a:buFont typeface="Symbol" panose="05050102010706020507" pitchFamily="18" charset="2"/>
            <a:buChar char=""/>
          </a:pPr>
          <a:r>
            <a:rPr lang="es-ES" sz="1000" i="0">
              <a:effectLst/>
              <a:latin typeface="+mn-lt"/>
              <a:ea typeface="Cambria" panose="02040503050406030204" pitchFamily="18" charset="0"/>
            </a:rPr>
            <a:t>Reglamento de la LOOTUGS </a:t>
          </a:r>
          <a:endParaRPr lang="es-ES" sz="1000">
            <a:latin typeface="+mn-lt"/>
            <a:ea typeface="Cambria" panose="02040503050406030204" pitchFamily="18" charset="0"/>
          </a:endParaRPr>
        </a:p>
      </dgm:t>
    </dgm:pt>
    <dgm:pt modelId="{05098E8C-39FF-4AF3-A22B-B2B3F56E4962}" type="parTrans" cxnId="{B28EBC34-FFE9-4B91-A461-91E63E5B8AFC}">
      <dgm:prSet custT="1"/>
      <dgm:spPr>
        <a:ln>
          <a:solidFill>
            <a:srgbClr val="006935"/>
          </a:solidFill>
        </a:ln>
      </dgm:spPr>
      <dgm:t>
        <a:bodyPr/>
        <a:lstStyle/>
        <a:p>
          <a:endParaRPr lang="es-ES" sz="1000"/>
        </a:p>
      </dgm:t>
    </dgm:pt>
    <dgm:pt modelId="{BEE86F02-CE09-40EB-B046-30CC4F7CF8F8}" type="sibTrans" cxnId="{B28EBC34-FFE9-4B91-A461-91E63E5B8AFC}">
      <dgm:prSet/>
      <dgm:spPr/>
      <dgm:t>
        <a:bodyPr/>
        <a:lstStyle/>
        <a:p>
          <a:endParaRPr lang="es-ES" sz="1000"/>
        </a:p>
      </dgm:t>
    </dgm:pt>
    <dgm:pt modelId="{4FBD8274-760F-45AF-A788-E8918799E34C}">
      <dgm:prSet phldrT="[Texto]" custT="1"/>
      <dgm:spPr>
        <a:ln w="12700">
          <a:solidFill>
            <a:srgbClr val="47894C"/>
          </a:solidFill>
        </a:ln>
      </dgm:spPr>
      <dgm:t>
        <a:bodyPr/>
        <a:lstStyle/>
        <a:p>
          <a:pPr algn="l">
            <a:buFont typeface="Symbol" panose="05050102010706020507" pitchFamily="18" charset="2"/>
            <a:buChar char=""/>
          </a:pPr>
          <a:r>
            <a:rPr lang="es-ES" sz="1000">
              <a:latin typeface="+mn-lt"/>
              <a:ea typeface="Cambria" panose="02040503050406030204" pitchFamily="18" charset="0"/>
            </a:rPr>
            <a:t>ACUERDO Nro. MIDUVI-MIDUVI-2022-0003-A</a:t>
          </a:r>
        </a:p>
      </dgm:t>
    </dgm:pt>
    <dgm:pt modelId="{FC0E2872-59EA-4F89-9FAA-C35321095B91}" type="parTrans" cxnId="{80AE709D-9CCD-4072-B4C4-0DF5110232A6}">
      <dgm:prSet custT="1"/>
      <dgm:spPr>
        <a:ln>
          <a:solidFill>
            <a:srgbClr val="006935"/>
          </a:solidFill>
        </a:ln>
      </dgm:spPr>
      <dgm:t>
        <a:bodyPr/>
        <a:lstStyle/>
        <a:p>
          <a:endParaRPr lang="es-ES" sz="1000"/>
        </a:p>
      </dgm:t>
    </dgm:pt>
    <dgm:pt modelId="{AC03C611-77EA-4F2C-8082-99436413407A}" type="sibTrans" cxnId="{80AE709D-9CCD-4072-B4C4-0DF5110232A6}">
      <dgm:prSet/>
      <dgm:spPr/>
      <dgm:t>
        <a:bodyPr/>
        <a:lstStyle/>
        <a:p>
          <a:endParaRPr lang="es-ES" sz="1000"/>
        </a:p>
      </dgm:t>
    </dgm:pt>
    <dgm:pt modelId="{DD38206F-0C75-4494-ABE8-98B457B78E38}" type="pres">
      <dgm:prSet presAssocID="{9435A4C0-8625-462D-A720-A36078C471F3}" presName="diagram" presStyleCnt="0">
        <dgm:presLayoutVars>
          <dgm:chPref val="1"/>
          <dgm:dir/>
          <dgm:animOne val="branch"/>
          <dgm:animLvl val="lvl"/>
          <dgm:resizeHandles val="exact"/>
        </dgm:presLayoutVars>
      </dgm:prSet>
      <dgm:spPr/>
    </dgm:pt>
    <dgm:pt modelId="{A67AF1A9-C56E-497C-96E8-A305C0AC0E44}" type="pres">
      <dgm:prSet presAssocID="{A95235F5-09F1-4A1F-BE0C-B0A5A2CD55D6}" presName="root1" presStyleCnt="0"/>
      <dgm:spPr/>
    </dgm:pt>
    <dgm:pt modelId="{4B491A68-9079-4879-95F9-FAC3D74294E7}" type="pres">
      <dgm:prSet presAssocID="{A95235F5-09F1-4A1F-BE0C-B0A5A2CD55D6}" presName="LevelOneTextNode" presStyleLbl="node0" presStyleIdx="0" presStyleCnt="1" custScaleX="104595" custScaleY="244614" custLinFactNeighborX="367" custLinFactNeighborY="7273">
        <dgm:presLayoutVars>
          <dgm:chPref val="3"/>
        </dgm:presLayoutVars>
      </dgm:prSet>
      <dgm:spPr/>
    </dgm:pt>
    <dgm:pt modelId="{164894FA-609F-48C7-83B1-860D3969A846}" type="pres">
      <dgm:prSet presAssocID="{A95235F5-09F1-4A1F-BE0C-B0A5A2CD55D6}" presName="level2hierChild" presStyleCnt="0"/>
      <dgm:spPr/>
    </dgm:pt>
    <dgm:pt modelId="{2DA9E742-7346-4263-A0E9-3FA12D0F0E55}" type="pres">
      <dgm:prSet presAssocID="{384CB88A-E6E7-473C-9DF2-81C5CAFD7791}" presName="conn2-1" presStyleLbl="parChTrans1D2" presStyleIdx="0" presStyleCnt="4"/>
      <dgm:spPr/>
    </dgm:pt>
    <dgm:pt modelId="{D94789C4-75E2-4A82-8571-8C2087FCA9A8}" type="pres">
      <dgm:prSet presAssocID="{384CB88A-E6E7-473C-9DF2-81C5CAFD7791}" presName="connTx" presStyleLbl="parChTrans1D2" presStyleIdx="0" presStyleCnt="4"/>
      <dgm:spPr/>
    </dgm:pt>
    <dgm:pt modelId="{2FFECAFE-BD42-4299-9CB8-88D492B6FF88}" type="pres">
      <dgm:prSet presAssocID="{05AE7893-427A-431D-B580-8A2C02BFDF43}" presName="root2" presStyleCnt="0"/>
      <dgm:spPr/>
    </dgm:pt>
    <dgm:pt modelId="{FB4DE7A6-AC84-4AE1-AFD4-A6A493AE2BFF}" type="pres">
      <dgm:prSet presAssocID="{05AE7893-427A-431D-B580-8A2C02BFDF43}" presName="LevelTwoTextNode" presStyleLbl="node2" presStyleIdx="0" presStyleCnt="4" custScaleX="284252" custLinFactNeighborX="-14" custLinFactNeighborY="-1521">
        <dgm:presLayoutVars>
          <dgm:chPref val="3"/>
        </dgm:presLayoutVars>
      </dgm:prSet>
      <dgm:spPr/>
    </dgm:pt>
    <dgm:pt modelId="{25BDB926-6D7D-4448-9C76-A8E7C9FEE3ED}" type="pres">
      <dgm:prSet presAssocID="{05AE7893-427A-431D-B580-8A2C02BFDF43}" presName="level3hierChild" presStyleCnt="0"/>
      <dgm:spPr/>
    </dgm:pt>
    <dgm:pt modelId="{577A36E1-F8F0-459E-B966-0DDBD7C96228}" type="pres">
      <dgm:prSet presAssocID="{FF8AD8FA-A98B-40CE-B343-5A7F3843901F}" presName="conn2-1" presStyleLbl="parChTrans1D2" presStyleIdx="1" presStyleCnt="4"/>
      <dgm:spPr/>
    </dgm:pt>
    <dgm:pt modelId="{B460F3D0-1D01-406C-B802-E58B882F7735}" type="pres">
      <dgm:prSet presAssocID="{FF8AD8FA-A98B-40CE-B343-5A7F3843901F}" presName="connTx" presStyleLbl="parChTrans1D2" presStyleIdx="1" presStyleCnt="4"/>
      <dgm:spPr/>
    </dgm:pt>
    <dgm:pt modelId="{01482A97-19FA-4AEC-8F47-5D5752C26787}" type="pres">
      <dgm:prSet presAssocID="{04D26A32-F8E5-4273-9C25-3F74029CCCBF}" presName="root2" presStyleCnt="0"/>
      <dgm:spPr/>
    </dgm:pt>
    <dgm:pt modelId="{ABE44AD7-E0BF-4263-94AB-C9C2262CD3D7}" type="pres">
      <dgm:prSet presAssocID="{04D26A32-F8E5-4273-9C25-3F74029CCCBF}" presName="LevelTwoTextNode" presStyleLbl="node2" presStyleIdx="1" presStyleCnt="4" custScaleX="285805">
        <dgm:presLayoutVars>
          <dgm:chPref val="3"/>
        </dgm:presLayoutVars>
      </dgm:prSet>
      <dgm:spPr/>
    </dgm:pt>
    <dgm:pt modelId="{74830108-D5D7-4062-A39F-024A524FF705}" type="pres">
      <dgm:prSet presAssocID="{04D26A32-F8E5-4273-9C25-3F74029CCCBF}" presName="level3hierChild" presStyleCnt="0"/>
      <dgm:spPr/>
    </dgm:pt>
    <dgm:pt modelId="{902DB204-2A47-4A67-A7CE-253FBD296F1D}" type="pres">
      <dgm:prSet presAssocID="{05098E8C-39FF-4AF3-A22B-B2B3F56E4962}" presName="conn2-1" presStyleLbl="parChTrans1D2" presStyleIdx="2" presStyleCnt="4"/>
      <dgm:spPr/>
    </dgm:pt>
    <dgm:pt modelId="{8F896025-4061-4FDB-A61B-D28FE6248C50}" type="pres">
      <dgm:prSet presAssocID="{05098E8C-39FF-4AF3-A22B-B2B3F56E4962}" presName="connTx" presStyleLbl="parChTrans1D2" presStyleIdx="2" presStyleCnt="4"/>
      <dgm:spPr/>
    </dgm:pt>
    <dgm:pt modelId="{2FE55449-99CF-49D7-B4FC-18C37D4B0DE0}" type="pres">
      <dgm:prSet presAssocID="{BDA72B10-1B1E-435D-9418-0A5DB3D3809D}" presName="root2" presStyleCnt="0"/>
      <dgm:spPr/>
    </dgm:pt>
    <dgm:pt modelId="{C909585D-52CF-42A1-90EF-5234FE7C7EBA}" type="pres">
      <dgm:prSet presAssocID="{BDA72B10-1B1E-435D-9418-0A5DB3D3809D}" presName="LevelTwoTextNode" presStyleLbl="node2" presStyleIdx="2" presStyleCnt="4" custScaleX="284815">
        <dgm:presLayoutVars>
          <dgm:chPref val="3"/>
        </dgm:presLayoutVars>
      </dgm:prSet>
      <dgm:spPr/>
    </dgm:pt>
    <dgm:pt modelId="{E3A755C0-6B6D-4BF7-A9FD-3E42ECA335F2}" type="pres">
      <dgm:prSet presAssocID="{BDA72B10-1B1E-435D-9418-0A5DB3D3809D}" presName="level3hierChild" presStyleCnt="0"/>
      <dgm:spPr/>
    </dgm:pt>
    <dgm:pt modelId="{B9415F0B-244B-4245-AEC7-CE42BE975AD3}" type="pres">
      <dgm:prSet presAssocID="{FC0E2872-59EA-4F89-9FAA-C35321095B91}" presName="conn2-1" presStyleLbl="parChTrans1D2" presStyleIdx="3" presStyleCnt="4"/>
      <dgm:spPr/>
    </dgm:pt>
    <dgm:pt modelId="{FDD777F4-A901-4D1F-97A7-A24E5C6435BB}" type="pres">
      <dgm:prSet presAssocID="{FC0E2872-59EA-4F89-9FAA-C35321095B91}" presName="connTx" presStyleLbl="parChTrans1D2" presStyleIdx="3" presStyleCnt="4"/>
      <dgm:spPr/>
    </dgm:pt>
    <dgm:pt modelId="{1AC556DE-4E68-4F64-BCBB-A06262957E7C}" type="pres">
      <dgm:prSet presAssocID="{4FBD8274-760F-45AF-A788-E8918799E34C}" presName="root2" presStyleCnt="0"/>
      <dgm:spPr/>
    </dgm:pt>
    <dgm:pt modelId="{5D335412-3891-463F-A0F8-67F5C001D6F1}" type="pres">
      <dgm:prSet presAssocID="{4FBD8274-760F-45AF-A788-E8918799E34C}" presName="LevelTwoTextNode" presStyleLbl="node2" presStyleIdx="3" presStyleCnt="4" custScaleX="287163">
        <dgm:presLayoutVars>
          <dgm:chPref val="3"/>
        </dgm:presLayoutVars>
      </dgm:prSet>
      <dgm:spPr/>
    </dgm:pt>
    <dgm:pt modelId="{02F2EB3A-0752-4ACB-874C-C2C2077E63D4}" type="pres">
      <dgm:prSet presAssocID="{4FBD8274-760F-45AF-A788-E8918799E34C}" presName="level3hierChild" presStyleCnt="0"/>
      <dgm:spPr/>
    </dgm:pt>
  </dgm:ptLst>
  <dgm:cxnLst>
    <dgm:cxn modelId="{AF17EB07-6EA9-443C-956A-F2FB8AA99506}" type="presOf" srcId="{A95235F5-09F1-4A1F-BE0C-B0A5A2CD55D6}" destId="{4B491A68-9079-4879-95F9-FAC3D74294E7}" srcOrd="0" destOrd="0" presId="urn:microsoft.com/office/officeart/2005/8/layout/hierarchy2"/>
    <dgm:cxn modelId="{3D34901E-38D5-458B-A482-DF728023E33A}" type="presOf" srcId="{FC0E2872-59EA-4F89-9FAA-C35321095B91}" destId="{FDD777F4-A901-4D1F-97A7-A24E5C6435BB}" srcOrd="1" destOrd="0" presId="urn:microsoft.com/office/officeart/2005/8/layout/hierarchy2"/>
    <dgm:cxn modelId="{A4ACBB2F-92D7-4030-8BAF-605987855D46}" type="presOf" srcId="{FF8AD8FA-A98B-40CE-B343-5A7F3843901F}" destId="{B460F3D0-1D01-406C-B802-E58B882F7735}" srcOrd="1" destOrd="0" presId="urn:microsoft.com/office/officeart/2005/8/layout/hierarchy2"/>
    <dgm:cxn modelId="{B28EBC34-FFE9-4B91-A461-91E63E5B8AFC}" srcId="{A95235F5-09F1-4A1F-BE0C-B0A5A2CD55D6}" destId="{BDA72B10-1B1E-435D-9418-0A5DB3D3809D}" srcOrd="2" destOrd="0" parTransId="{05098E8C-39FF-4AF3-A22B-B2B3F56E4962}" sibTransId="{BEE86F02-CE09-40EB-B046-30CC4F7CF8F8}"/>
    <dgm:cxn modelId="{E90DDE4A-CD79-4497-BE1A-D267152F3FCD}" type="presOf" srcId="{05098E8C-39FF-4AF3-A22B-B2B3F56E4962}" destId="{8F896025-4061-4FDB-A61B-D28FE6248C50}" srcOrd="1" destOrd="0" presId="urn:microsoft.com/office/officeart/2005/8/layout/hierarchy2"/>
    <dgm:cxn modelId="{BA4ACB6D-E7E8-44B5-AB16-D1B44E8ED44E}" type="presOf" srcId="{9435A4C0-8625-462D-A720-A36078C471F3}" destId="{DD38206F-0C75-4494-ABE8-98B457B78E38}" srcOrd="0" destOrd="0" presId="urn:microsoft.com/office/officeart/2005/8/layout/hierarchy2"/>
    <dgm:cxn modelId="{0CD9C551-1C81-4B02-9198-BA1ECF2D4C04}" type="presOf" srcId="{04D26A32-F8E5-4273-9C25-3F74029CCCBF}" destId="{ABE44AD7-E0BF-4263-94AB-C9C2262CD3D7}" srcOrd="0" destOrd="0" presId="urn:microsoft.com/office/officeart/2005/8/layout/hierarchy2"/>
    <dgm:cxn modelId="{6513F473-B70E-4D43-AA9C-79328ADCA7D0}" srcId="{9435A4C0-8625-462D-A720-A36078C471F3}" destId="{A95235F5-09F1-4A1F-BE0C-B0A5A2CD55D6}" srcOrd="0" destOrd="0" parTransId="{FB5F4521-5027-4DD6-AFB3-D7060F642BAE}" sibTransId="{15DDE4B5-323C-42CE-9F57-994F6CBC6ED6}"/>
    <dgm:cxn modelId="{295D6757-E4AF-47D1-8A80-5CE0CF9B989C}" type="presOf" srcId="{384CB88A-E6E7-473C-9DF2-81C5CAFD7791}" destId="{2DA9E742-7346-4263-A0E9-3FA12D0F0E55}" srcOrd="0" destOrd="0" presId="urn:microsoft.com/office/officeart/2005/8/layout/hierarchy2"/>
    <dgm:cxn modelId="{F2A98A88-6410-4397-92D7-466E99203901}" type="presOf" srcId="{FF8AD8FA-A98B-40CE-B343-5A7F3843901F}" destId="{577A36E1-F8F0-459E-B966-0DDBD7C96228}" srcOrd="0" destOrd="0" presId="urn:microsoft.com/office/officeart/2005/8/layout/hierarchy2"/>
    <dgm:cxn modelId="{80AE709D-9CCD-4072-B4C4-0DF5110232A6}" srcId="{A95235F5-09F1-4A1F-BE0C-B0A5A2CD55D6}" destId="{4FBD8274-760F-45AF-A788-E8918799E34C}" srcOrd="3" destOrd="0" parTransId="{FC0E2872-59EA-4F89-9FAA-C35321095B91}" sibTransId="{AC03C611-77EA-4F2C-8082-99436413407A}"/>
    <dgm:cxn modelId="{62262FA2-F81F-45AB-BB59-961B9C6E1AB4}" type="presOf" srcId="{05AE7893-427A-431D-B580-8A2C02BFDF43}" destId="{FB4DE7A6-AC84-4AE1-AFD4-A6A493AE2BFF}" srcOrd="0" destOrd="0" presId="urn:microsoft.com/office/officeart/2005/8/layout/hierarchy2"/>
    <dgm:cxn modelId="{64E49FA5-56F1-4288-B5FA-E7F9A11430AC}" srcId="{A95235F5-09F1-4A1F-BE0C-B0A5A2CD55D6}" destId="{04D26A32-F8E5-4273-9C25-3F74029CCCBF}" srcOrd="1" destOrd="0" parTransId="{FF8AD8FA-A98B-40CE-B343-5A7F3843901F}" sibTransId="{8AF590D6-4E8B-4C2E-9B08-58018107C9E1}"/>
    <dgm:cxn modelId="{CB54D7A7-671A-429D-BA63-68366D9078C2}" srcId="{A95235F5-09F1-4A1F-BE0C-B0A5A2CD55D6}" destId="{05AE7893-427A-431D-B580-8A2C02BFDF43}" srcOrd="0" destOrd="0" parTransId="{384CB88A-E6E7-473C-9DF2-81C5CAFD7791}" sibTransId="{9CD25F01-A322-4482-8C32-828381213C7C}"/>
    <dgm:cxn modelId="{3BEC2CBD-F514-4154-8B65-7ACB7F7D41B9}" type="presOf" srcId="{FC0E2872-59EA-4F89-9FAA-C35321095B91}" destId="{B9415F0B-244B-4245-AEC7-CE42BE975AD3}" srcOrd="0" destOrd="0" presId="urn:microsoft.com/office/officeart/2005/8/layout/hierarchy2"/>
    <dgm:cxn modelId="{B962E1EA-3B5A-46FB-995F-51A713361FB5}" type="presOf" srcId="{384CB88A-E6E7-473C-9DF2-81C5CAFD7791}" destId="{D94789C4-75E2-4A82-8571-8C2087FCA9A8}" srcOrd="1" destOrd="0" presId="urn:microsoft.com/office/officeart/2005/8/layout/hierarchy2"/>
    <dgm:cxn modelId="{13B11FEE-52D8-419A-9929-D255E77F0570}" type="presOf" srcId="{4FBD8274-760F-45AF-A788-E8918799E34C}" destId="{5D335412-3891-463F-A0F8-67F5C001D6F1}" srcOrd="0" destOrd="0" presId="urn:microsoft.com/office/officeart/2005/8/layout/hierarchy2"/>
    <dgm:cxn modelId="{80A20EF6-48EC-4BF4-932F-FCFFD6AB82B4}" type="presOf" srcId="{BDA72B10-1B1E-435D-9418-0A5DB3D3809D}" destId="{C909585D-52CF-42A1-90EF-5234FE7C7EBA}" srcOrd="0" destOrd="0" presId="urn:microsoft.com/office/officeart/2005/8/layout/hierarchy2"/>
    <dgm:cxn modelId="{1D5023FD-FC66-47A7-A0C3-820652955496}" type="presOf" srcId="{05098E8C-39FF-4AF3-A22B-B2B3F56E4962}" destId="{902DB204-2A47-4A67-A7CE-253FBD296F1D}" srcOrd="0" destOrd="0" presId="urn:microsoft.com/office/officeart/2005/8/layout/hierarchy2"/>
    <dgm:cxn modelId="{BD5FE4D8-4D72-464F-9F80-ADF657CC2E21}" type="presParOf" srcId="{DD38206F-0C75-4494-ABE8-98B457B78E38}" destId="{A67AF1A9-C56E-497C-96E8-A305C0AC0E44}" srcOrd="0" destOrd="0" presId="urn:microsoft.com/office/officeart/2005/8/layout/hierarchy2"/>
    <dgm:cxn modelId="{FF6AFC31-3477-4680-A54E-38FC5C38D196}" type="presParOf" srcId="{A67AF1A9-C56E-497C-96E8-A305C0AC0E44}" destId="{4B491A68-9079-4879-95F9-FAC3D74294E7}" srcOrd="0" destOrd="0" presId="urn:microsoft.com/office/officeart/2005/8/layout/hierarchy2"/>
    <dgm:cxn modelId="{7B5F9B60-24C8-4FC3-B52A-E083ED64A3B9}" type="presParOf" srcId="{A67AF1A9-C56E-497C-96E8-A305C0AC0E44}" destId="{164894FA-609F-48C7-83B1-860D3969A846}" srcOrd="1" destOrd="0" presId="urn:microsoft.com/office/officeart/2005/8/layout/hierarchy2"/>
    <dgm:cxn modelId="{814CBF59-F083-404D-A896-0BB3FE79E7D6}" type="presParOf" srcId="{164894FA-609F-48C7-83B1-860D3969A846}" destId="{2DA9E742-7346-4263-A0E9-3FA12D0F0E55}" srcOrd="0" destOrd="0" presId="urn:microsoft.com/office/officeart/2005/8/layout/hierarchy2"/>
    <dgm:cxn modelId="{AA2F602B-D45A-4771-BF96-1C339FFE0FE6}" type="presParOf" srcId="{2DA9E742-7346-4263-A0E9-3FA12D0F0E55}" destId="{D94789C4-75E2-4A82-8571-8C2087FCA9A8}" srcOrd="0" destOrd="0" presId="urn:microsoft.com/office/officeart/2005/8/layout/hierarchy2"/>
    <dgm:cxn modelId="{1A3C23E2-DE68-490B-A672-B6D2ADC3814B}" type="presParOf" srcId="{164894FA-609F-48C7-83B1-860D3969A846}" destId="{2FFECAFE-BD42-4299-9CB8-88D492B6FF88}" srcOrd="1" destOrd="0" presId="urn:microsoft.com/office/officeart/2005/8/layout/hierarchy2"/>
    <dgm:cxn modelId="{AB08CCDA-11FB-4526-BBFF-1905291AC97E}" type="presParOf" srcId="{2FFECAFE-BD42-4299-9CB8-88D492B6FF88}" destId="{FB4DE7A6-AC84-4AE1-AFD4-A6A493AE2BFF}" srcOrd="0" destOrd="0" presId="urn:microsoft.com/office/officeart/2005/8/layout/hierarchy2"/>
    <dgm:cxn modelId="{D3E0B65A-EFDF-4A3C-9FF8-031D956D1C3C}" type="presParOf" srcId="{2FFECAFE-BD42-4299-9CB8-88D492B6FF88}" destId="{25BDB926-6D7D-4448-9C76-A8E7C9FEE3ED}" srcOrd="1" destOrd="0" presId="urn:microsoft.com/office/officeart/2005/8/layout/hierarchy2"/>
    <dgm:cxn modelId="{B0C7907E-30F4-4454-8F24-C89AC29B686E}" type="presParOf" srcId="{164894FA-609F-48C7-83B1-860D3969A846}" destId="{577A36E1-F8F0-459E-B966-0DDBD7C96228}" srcOrd="2" destOrd="0" presId="urn:microsoft.com/office/officeart/2005/8/layout/hierarchy2"/>
    <dgm:cxn modelId="{241BFC68-22EF-41A6-87DC-022757C3CD3B}" type="presParOf" srcId="{577A36E1-F8F0-459E-B966-0DDBD7C96228}" destId="{B460F3D0-1D01-406C-B802-E58B882F7735}" srcOrd="0" destOrd="0" presId="urn:microsoft.com/office/officeart/2005/8/layout/hierarchy2"/>
    <dgm:cxn modelId="{9A2996EB-4A3C-440E-AF19-C50EA300357C}" type="presParOf" srcId="{164894FA-609F-48C7-83B1-860D3969A846}" destId="{01482A97-19FA-4AEC-8F47-5D5752C26787}" srcOrd="3" destOrd="0" presId="urn:microsoft.com/office/officeart/2005/8/layout/hierarchy2"/>
    <dgm:cxn modelId="{89BBFA3C-E626-4C9E-8E35-0F5BD00FB7EA}" type="presParOf" srcId="{01482A97-19FA-4AEC-8F47-5D5752C26787}" destId="{ABE44AD7-E0BF-4263-94AB-C9C2262CD3D7}" srcOrd="0" destOrd="0" presId="urn:microsoft.com/office/officeart/2005/8/layout/hierarchy2"/>
    <dgm:cxn modelId="{3EB09F68-7347-41AD-B96C-EDBBAD7D972E}" type="presParOf" srcId="{01482A97-19FA-4AEC-8F47-5D5752C26787}" destId="{74830108-D5D7-4062-A39F-024A524FF705}" srcOrd="1" destOrd="0" presId="urn:microsoft.com/office/officeart/2005/8/layout/hierarchy2"/>
    <dgm:cxn modelId="{F7C504CF-ACCE-4324-9D3C-EAAE9F538F44}" type="presParOf" srcId="{164894FA-609F-48C7-83B1-860D3969A846}" destId="{902DB204-2A47-4A67-A7CE-253FBD296F1D}" srcOrd="4" destOrd="0" presId="urn:microsoft.com/office/officeart/2005/8/layout/hierarchy2"/>
    <dgm:cxn modelId="{5645E449-1A65-46DB-AE99-4398D86A1204}" type="presParOf" srcId="{902DB204-2A47-4A67-A7CE-253FBD296F1D}" destId="{8F896025-4061-4FDB-A61B-D28FE6248C50}" srcOrd="0" destOrd="0" presId="urn:microsoft.com/office/officeart/2005/8/layout/hierarchy2"/>
    <dgm:cxn modelId="{9F0F6434-94F8-4853-B196-6C983FEC6103}" type="presParOf" srcId="{164894FA-609F-48C7-83B1-860D3969A846}" destId="{2FE55449-99CF-49D7-B4FC-18C37D4B0DE0}" srcOrd="5" destOrd="0" presId="urn:microsoft.com/office/officeart/2005/8/layout/hierarchy2"/>
    <dgm:cxn modelId="{B1862EEB-EC4C-44C4-8810-C4FB4B535099}" type="presParOf" srcId="{2FE55449-99CF-49D7-B4FC-18C37D4B0DE0}" destId="{C909585D-52CF-42A1-90EF-5234FE7C7EBA}" srcOrd="0" destOrd="0" presId="urn:microsoft.com/office/officeart/2005/8/layout/hierarchy2"/>
    <dgm:cxn modelId="{C99E1E24-8320-4881-8FC9-9179E382F5BA}" type="presParOf" srcId="{2FE55449-99CF-49D7-B4FC-18C37D4B0DE0}" destId="{E3A755C0-6B6D-4BF7-A9FD-3E42ECA335F2}" srcOrd="1" destOrd="0" presId="urn:microsoft.com/office/officeart/2005/8/layout/hierarchy2"/>
    <dgm:cxn modelId="{342ADB46-1E2C-4530-9F88-0D901690E501}" type="presParOf" srcId="{164894FA-609F-48C7-83B1-860D3969A846}" destId="{B9415F0B-244B-4245-AEC7-CE42BE975AD3}" srcOrd="6" destOrd="0" presId="urn:microsoft.com/office/officeart/2005/8/layout/hierarchy2"/>
    <dgm:cxn modelId="{371F670F-1AE8-4711-8969-58B8B81C5870}" type="presParOf" srcId="{B9415F0B-244B-4245-AEC7-CE42BE975AD3}" destId="{FDD777F4-A901-4D1F-97A7-A24E5C6435BB}" srcOrd="0" destOrd="0" presId="urn:microsoft.com/office/officeart/2005/8/layout/hierarchy2"/>
    <dgm:cxn modelId="{232E23E9-3DA9-436D-8F32-F1AAB3CCF9E5}" type="presParOf" srcId="{164894FA-609F-48C7-83B1-860D3969A846}" destId="{1AC556DE-4E68-4F64-BCBB-A06262957E7C}" srcOrd="7" destOrd="0" presId="urn:microsoft.com/office/officeart/2005/8/layout/hierarchy2"/>
    <dgm:cxn modelId="{B06CFC3A-488D-45E6-AEB1-A199B016DCC9}" type="presParOf" srcId="{1AC556DE-4E68-4F64-BCBB-A06262957E7C}" destId="{5D335412-3891-463F-A0F8-67F5C001D6F1}" srcOrd="0" destOrd="0" presId="urn:microsoft.com/office/officeart/2005/8/layout/hierarchy2"/>
    <dgm:cxn modelId="{2C02AB02-0621-48C7-B768-954100E84B38}" type="presParOf" srcId="{1AC556DE-4E68-4F64-BCBB-A06262957E7C}" destId="{02F2EB3A-0752-4ACB-874C-C2C2077E63D4}" srcOrd="1" destOrd="0" presId="urn:microsoft.com/office/officeart/2005/8/layout/hierarchy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CE5A8A-6484-49AE-9767-F4CF46C323FC}"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s-ES"/>
        </a:p>
      </dgm:t>
    </dgm:pt>
    <dgm:pt modelId="{BA2B63C2-021B-45DA-8A70-F5E04711062B}">
      <dgm:prSet phldrT="[Texto]"/>
      <dgm:spPr>
        <a:noFill/>
        <a:ln>
          <a:noFill/>
        </a:ln>
      </dgm:spPr>
      <dgm:t>
        <a:bodyPr/>
        <a:lstStyle/>
        <a:p>
          <a:r>
            <a:rPr lang="es-ES"/>
            <a:t>Criterios de técnicos del Municipio</a:t>
          </a:r>
        </a:p>
      </dgm:t>
    </dgm:pt>
    <dgm:pt modelId="{2D9BB62C-7E91-480F-B569-0428317BE34D}" type="parTrans" cxnId="{C1E3343C-CDD6-4617-AD94-D5B51447DA9D}">
      <dgm:prSet/>
      <dgm:spPr/>
      <dgm:t>
        <a:bodyPr/>
        <a:lstStyle/>
        <a:p>
          <a:endParaRPr lang="es-ES"/>
        </a:p>
      </dgm:t>
    </dgm:pt>
    <dgm:pt modelId="{7968AC8F-D62D-4A61-89CF-523BB4FE09AC}" type="sibTrans" cxnId="{C1E3343C-CDD6-4617-AD94-D5B51447DA9D}">
      <dgm:prSet custT="1"/>
      <dgm:spPr>
        <a:solidFill>
          <a:srgbClr val="AECCAC"/>
        </a:solidFill>
        <a:ln>
          <a:solidFill>
            <a:srgbClr val="AECCAC"/>
          </a:solidFill>
        </a:ln>
      </dgm:spPr>
      <dgm:t>
        <a:bodyPr/>
        <a:lstStyle/>
        <a:p>
          <a:r>
            <a:rPr lang="es-ES" sz="1200" b="0">
              <a:solidFill>
                <a:schemeClr val="tx1"/>
              </a:solidFill>
            </a:rPr>
            <a:t>Revisión de metodologías para el avalúo de terrenos urbanos</a:t>
          </a:r>
        </a:p>
      </dgm:t>
    </dgm:pt>
    <dgm:pt modelId="{1F613349-65D6-4E68-B479-F94EB78DEE22}">
      <dgm:prSet phldrT="[Texto]" custT="1"/>
      <dgm:spPr>
        <a:solidFill>
          <a:srgbClr val="AECCAC"/>
        </a:solidFill>
      </dgm:spPr>
      <dgm:t>
        <a:bodyPr/>
        <a:lstStyle/>
        <a:p>
          <a:r>
            <a:rPr lang="es-ES" sz="1200">
              <a:solidFill>
                <a:schemeClr val="tx1"/>
              </a:solidFill>
            </a:rPr>
            <a:t>Criterios de técnicos del Municipio</a:t>
          </a:r>
        </a:p>
      </dgm:t>
    </dgm:pt>
    <dgm:pt modelId="{5E26659C-2571-4F42-8A97-F5A685203A77}" type="sibTrans" cxnId="{7A8873D0-DCD8-4A4B-8EB9-F809FDA21CBB}">
      <dgm:prSet/>
      <dgm:spPr>
        <a:noFill/>
        <a:ln>
          <a:noFill/>
        </a:ln>
      </dgm:spPr>
      <dgm:t>
        <a:bodyPr/>
        <a:lstStyle/>
        <a:p>
          <a:endParaRPr lang="es-ES"/>
        </a:p>
      </dgm:t>
    </dgm:pt>
    <dgm:pt modelId="{440095FE-0C32-4B1A-ACAA-FD0614D022E9}" type="parTrans" cxnId="{7A8873D0-DCD8-4A4B-8EB9-F809FDA21CBB}">
      <dgm:prSet/>
      <dgm:spPr/>
      <dgm:t>
        <a:bodyPr/>
        <a:lstStyle/>
        <a:p>
          <a:endParaRPr lang="es-ES"/>
        </a:p>
      </dgm:t>
    </dgm:pt>
    <dgm:pt modelId="{E4B50162-0B05-4388-848B-6925DBB176F6}" type="pres">
      <dgm:prSet presAssocID="{50CE5A8A-6484-49AE-9767-F4CF46C323FC}" presName="Name0" presStyleCnt="0">
        <dgm:presLayoutVars>
          <dgm:chMax/>
          <dgm:chPref/>
          <dgm:dir/>
          <dgm:animLvl val="lvl"/>
        </dgm:presLayoutVars>
      </dgm:prSet>
      <dgm:spPr/>
    </dgm:pt>
    <dgm:pt modelId="{F73BAFF5-9C11-4B3E-A117-8BDB4FC8C37E}" type="pres">
      <dgm:prSet presAssocID="{BA2B63C2-021B-45DA-8A70-F5E04711062B}" presName="composite" presStyleCnt="0"/>
      <dgm:spPr/>
    </dgm:pt>
    <dgm:pt modelId="{18183F5C-E2F6-478C-A61F-8D22B5EBDBF6}" type="pres">
      <dgm:prSet presAssocID="{BA2B63C2-021B-45DA-8A70-F5E04711062B}" presName="Parent1" presStyleLbl="node1" presStyleIdx="0" presStyleCnt="4">
        <dgm:presLayoutVars>
          <dgm:chMax val="1"/>
          <dgm:chPref val="1"/>
          <dgm:bulletEnabled val="1"/>
        </dgm:presLayoutVars>
      </dgm:prSet>
      <dgm:spPr/>
    </dgm:pt>
    <dgm:pt modelId="{CE910C67-2424-4088-8233-1D666E886C94}" type="pres">
      <dgm:prSet presAssocID="{BA2B63C2-021B-45DA-8A70-F5E04711062B}" presName="Childtext1" presStyleLbl="revTx" presStyleIdx="0" presStyleCnt="2">
        <dgm:presLayoutVars>
          <dgm:chMax val="0"/>
          <dgm:chPref val="0"/>
          <dgm:bulletEnabled val="1"/>
        </dgm:presLayoutVars>
      </dgm:prSet>
      <dgm:spPr/>
    </dgm:pt>
    <dgm:pt modelId="{36DCF4E9-7BB3-4882-BEA0-190BC4263F2E}" type="pres">
      <dgm:prSet presAssocID="{BA2B63C2-021B-45DA-8A70-F5E04711062B}" presName="BalanceSpacing" presStyleCnt="0"/>
      <dgm:spPr/>
    </dgm:pt>
    <dgm:pt modelId="{98180C1B-0384-4489-86A2-C5CA0BD3CD08}" type="pres">
      <dgm:prSet presAssocID="{BA2B63C2-021B-45DA-8A70-F5E04711062B}" presName="BalanceSpacing1" presStyleCnt="0"/>
      <dgm:spPr/>
    </dgm:pt>
    <dgm:pt modelId="{EA50E903-3C28-426B-8386-715756AB75D8}" type="pres">
      <dgm:prSet presAssocID="{7968AC8F-D62D-4A61-89CF-523BB4FE09AC}" presName="Accent1Text" presStyleLbl="node1" presStyleIdx="1" presStyleCnt="4"/>
      <dgm:spPr/>
    </dgm:pt>
    <dgm:pt modelId="{A1C283AB-677D-48FE-9F67-CBB5DC2F45E0}" type="pres">
      <dgm:prSet presAssocID="{7968AC8F-D62D-4A61-89CF-523BB4FE09AC}" presName="spaceBetweenRectangles" presStyleCnt="0"/>
      <dgm:spPr/>
    </dgm:pt>
    <dgm:pt modelId="{48D4C6B5-6382-487B-969C-8ABAFCAA7B7E}" type="pres">
      <dgm:prSet presAssocID="{1F613349-65D6-4E68-B479-F94EB78DEE22}" presName="composite" presStyleCnt="0"/>
      <dgm:spPr/>
    </dgm:pt>
    <dgm:pt modelId="{935A72FF-C2FE-4FB5-8C37-702383DF18A0}" type="pres">
      <dgm:prSet presAssocID="{1F613349-65D6-4E68-B479-F94EB78DEE22}" presName="Parent1" presStyleLbl="node1" presStyleIdx="2" presStyleCnt="4">
        <dgm:presLayoutVars>
          <dgm:chMax val="1"/>
          <dgm:chPref val="1"/>
          <dgm:bulletEnabled val="1"/>
        </dgm:presLayoutVars>
      </dgm:prSet>
      <dgm:spPr/>
    </dgm:pt>
    <dgm:pt modelId="{476C759C-BA2B-4BCB-8804-2476DF239BE5}" type="pres">
      <dgm:prSet presAssocID="{1F613349-65D6-4E68-B479-F94EB78DEE22}" presName="Childtext1" presStyleLbl="revTx" presStyleIdx="1" presStyleCnt="2">
        <dgm:presLayoutVars>
          <dgm:chMax val="0"/>
          <dgm:chPref val="0"/>
          <dgm:bulletEnabled val="1"/>
        </dgm:presLayoutVars>
      </dgm:prSet>
      <dgm:spPr/>
    </dgm:pt>
    <dgm:pt modelId="{87181637-4F94-4D50-AEED-EEAF1510896E}" type="pres">
      <dgm:prSet presAssocID="{1F613349-65D6-4E68-B479-F94EB78DEE22}" presName="BalanceSpacing" presStyleCnt="0"/>
      <dgm:spPr/>
    </dgm:pt>
    <dgm:pt modelId="{F0A9EC0F-6B37-430A-ABCF-D7485610C993}" type="pres">
      <dgm:prSet presAssocID="{1F613349-65D6-4E68-B479-F94EB78DEE22}" presName="BalanceSpacing1" presStyleCnt="0"/>
      <dgm:spPr/>
    </dgm:pt>
    <dgm:pt modelId="{7BF59235-4AF8-4B2B-82A2-1480DF37431C}" type="pres">
      <dgm:prSet presAssocID="{5E26659C-2571-4F42-8A97-F5A685203A77}" presName="Accent1Text" presStyleLbl="node1" presStyleIdx="3" presStyleCnt="4"/>
      <dgm:spPr/>
    </dgm:pt>
  </dgm:ptLst>
  <dgm:cxnLst>
    <dgm:cxn modelId="{E034F824-0E24-44F7-A02D-655E6C936E4F}" type="presOf" srcId="{50CE5A8A-6484-49AE-9767-F4CF46C323FC}" destId="{E4B50162-0B05-4388-848B-6925DBB176F6}" srcOrd="0" destOrd="0" presId="urn:microsoft.com/office/officeart/2008/layout/AlternatingHexagons"/>
    <dgm:cxn modelId="{C1E3343C-CDD6-4617-AD94-D5B51447DA9D}" srcId="{50CE5A8A-6484-49AE-9767-F4CF46C323FC}" destId="{BA2B63C2-021B-45DA-8A70-F5E04711062B}" srcOrd="0" destOrd="0" parTransId="{2D9BB62C-7E91-480F-B569-0428317BE34D}" sibTransId="{7968AC8F-D62D-4A61-89CF-523BB4FE09AC}"/>
    <dgm:cxn modelId="{86F23841-2F14-40F5-AD06-7E91FB87E57E}" type="presOf" srcId="{1F613349-65D6-4E68-B479-F94EB78DEE22}" destId="{935A72FF-C2FE-4FB5-8C37-702383DF18A0}" srcOrd="0" destOrd="0" presId="urn:microsoft.com/office/officeart/2008/layout/AlternatingHexagons"/>
    <dgm:cxn modelId="{6CDD2E9D-274A-4B53-BBF2-834444A56E06}" type="presOf" srcId="{BA2B63C2-021B-45DA-8A70-F5E04711062B}" destId="{18183F5C-E2F6-478C-A61F-8D22B5EBDBF6}" srcOrd="0" destOrd="0" presId="urn:microsoft.com/office/officeart/2008/layout/AlternatingHexagons"/>
    <dgm:cxn modelId="{7A8873D0-DCD8-4A4B-8EB9-F809FDA21CBB}" srcId="{50CE5A8A-6484-49AE-9767-F4CF46C323FC}" destId="{1F613349-65D6-4E68-B479-F94EB78DEE22}" srcOrd="1" destOrd="0" parTransId="{440095FE-0C32-4B1A-ACAA-FD0614D022E9}" sibTransId="{5E26659C-2571-4F42-8A97-F5A685203A77}"/>
    <dgm:cxn modelId="{57C4E1D1-1C89-4275-B455-80B0725B44B3}" type="presOf" srcId="{7968AC8F-D62D-4A61-89CF-523BB4FE09AC}" destId="{EA50E903-3C28-426B-8386-715756AB75D8}" srcOrd="0" destOrd="0" presId="urn:microsoft.com/office/officeart/2008/layout/AlternatingHexagons"/>
    <dgm:cxn modelId="{41C837E0-4265-4BF6-BD42-7A6D7A96F13A}" type="presOf" srcId="{5E26659C-2571-4F42-8A97-F5A685203A77}" destId="{7BF59235-4AF8-4B2B-82A2-1480DF37431C}" srcOrd="0" destOrd="0" presId="urn:microsoft.com/office/officeart/2008/layout/AlternatingHexagons"/>
    <dgm:cxn modelId="{B8EF14DE-659E-4D7A-9BF5-32B8A3071D9C}" type="presParOf" srcId="{E4B50162-0B05-4388-848B-6925DBB176F6}" destId="{F73BAFF5-9C11-4B3E-A117-8BDB4FC8C37E}" srcOrd="0" destOrd="0" presId="urn:microsoft.com/office/officeart/2008/layout/AlternatingHexagons"/>
    <dgm:cxn modelId="{28B001E5-E6F6-438F-AB05-137714985165}" type="presParOf" srcId="{F73BAFF5-9C11-4B3E-A117-8BDB4FC8C37E}" destId="{18183F5C-E2F6-478C-A61F-8D22B5EBDBF6}" srcOrd="0" destOrd="0" presId="urn:microsoft.com/office/officeart/2008/layout/AlternatingHexagons"/>
    <dgm:cxn modelId="{0330D6A0-11CE-4CEF-A5E7-BAB46EE35979}" type="presParOf" srcId="{F73BAFF5-9C11-4B3E-A117-8BDB4FC8C37E}" destId="{CE910C67-2424-4088-8233-1D666E886C94}" srcOrd="1" destOrd="0" presId="urn:microsoft.com/office/officeart/2008/layout/AlternatingHexagons"/>
    <dgm:cxn modelId="{CF8869A0-829A-4436-8946-2381BC911BDA}" type="presParOf" srcId="{F73BAFF5-9C11-4B3E-A117-8BDB4FC8C37E}" destId="{36DCF4E9-7BB3-4882-BEA0-190BC4263F2E}" srcOrd="2" destOrd="0" presId="urn:microsoft.com/office/officeart/2008/layout/AlternatingHexagons"/>
    <dgm:cxn modelId="{BF2F9421-38E2-4330-A5B0-AF3E76A9AE9A}" type="presParOf" srcId="{F73BAFF5-9C11-4B3E-A117-8BDB4FC8C37E}" destId="{98180C1B-0384-4489-86A2-C5CA0BD3CD08}" srcOrd="3" destOrd="0" presId="urn:microsoft.com/office/officeart/2008/layout/AlternatingHexagons"/>
    <dgm:cxn modelId="{DD164CDD-A32E-4DBE-8D67-B792C6C525A4}" type="presParOf" srcId="{F73BAFF5-9C11-4B3E-A117-8BDB4FC8C37E}" destId="{EA50E903-3C28-426B-8386-715756AB75D8}" srcOrd="4" destOrd="0" presId="urn:microsoft.com/office/officeart/2008/layout/AlternatingHexagons"/>
    <dgm:cxn modelId="{16282245-69A3-4E24-921C-E33E228C91ED}" type="presParOf" srcId="{E4B50162-0B05-4388-848B-6925DBB176F6}" destId="{A1C283AB-677D-48FE-9F67-CBB5DC2F45E0}" srcOrd="1" destOrd="0" presId="urn:microsoft.com/office/officeart/2008/layout/AlternatingHexagons"/>
    <dgm:cxn modelId="{F36ED0A7-452B-48EA-8397-CF0C1A53D1DD}" type="presParOf" srcId="{E4B50162-0B05-4388-848B-6925DBB176F6}" destId="{48D4C6B5-6382-487B-969C-8ABAFCAA7B7E}" srcOrd="2" destOrd="0" presId="urn:microsoft.com/office/officeart/2008/layout/AlternatingHexagons"/>
    <dgm:cxn modelId="{47D1945B-F12A-4FEA-AAED-9B83FD227E9D}" type="presParOf" srcId="{48D4C6B5-6382-487B-969C-8ABAFCAA7B7E}" destId="{935A72FF-C2FE-4FB5-8C37-702383DF18A0}" srcOrd="0" destOrd="0" presId="urn:microsoft.com/office/officeart/2008/layout/AlternatingHexagons"/>
    <dgm:cxn modelId="{FFCB8EB5-86E4-40FC-9A13-E23E2E452319}" type="presParOf" srcId="{48D4C6B5-6382-487B-969C-8ABAFCAA7B7E}" destId="{476C759C-BA2B-4BCB-8804-2476DF239BE5}" srcOrd="1" destOrd="0" presId="urn:microsoft.com/office/officeart/2008/layout/AlternatingHexagons"/>
    <dgm:cxn modelId="{0325320F-A5E7-46D0-982A-C976887D7DAA}" type="presParOf" srcId="{48D4C6B5-6382-487B-969C-8ABAFCAA7B7E}" destId="{87181637-4F94-4D50-AEED-EEAF1510896E}" srcOrd="2" destOrd="0" presId="urn:microsoft.com/office/officeart/2008/layout/AlternatingHexagons"/>
    <dgm:cxn modelId="{C2846D27-8364-4648-9F8B-43BDA72EDBCA}" type="presParOf" srcId="{48D4C6B5-6382-487B-969C-8ABAFCAA7B7E}" destId="{F0A9EC0F-6B37-430A-ABCF-D7485610C993}" srcOrd="3" destOrd="0" presId="urn:microsoft.com/office/officeart/2008/layout/AlternatingHexagons"/>
    <dgm:cxn modelId="{AC4804B3-44BC-4D11-9FD0-804B237897D6}" type="presParOf" srcId="{48D4C6B5-6382-487B-969C-8ABAFCAA7B7E}" destId="{7BF59235-4AF8-4B2B-82A2-1480DF37431C}"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91A68-9079-4879-95F9-FAC3D74294E7}">
      <dsp:nvSpPr>
        <dsp:cNvPr id="0" name=""/>
        <dsp:cNvSpPr/>
      </dsp:nvSpPr>
      <dsp:spPr>
        <a:xfrm>
          <a:off x="6773" y="1453011"/>
          <a:ext cx="1053536" cy="1231940"/>
        </a:xfrm>
        <a:prstGeom prst="roundRect">
          <a:avLst>
            <a:gd name="adj" fmla="val 10000"/>
          </a:avLst>
        </a:prstGeom>
        <a:solidFill>
          <a:srgbClr val="47894C"/>
        </a:solidFill>
        <a:ln w="25400" cap="flat" cmpd="sng" algn="ctr">
          <a:solidFill>
            <a:srgbClr val="00693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s-ES" sz="1000" b="1" kern="1200">
              <a:solidFill>
                <a:schemeClr val="bg1"/>
              </a:solidFill>
              <a:latin typeface="+mn-lt"/>
              <a:ea typeface="Cambria" panose="02040503050406030204" pitchFamily="18" charset="0"/>
            </a:rPr>
            <a:t>Normativas</a:t>
          </a:r>
          <a:r>
            <a:rPr lang="es-ES" sz="1000" b="1" kern="1200" baseline="0">
              <a:solidFill>
                <a:schemeClr val="bg1"/>
              </a:solidFill>
              <a:latin typeface="+mn-lt"/>
              <a:ea typeface="Cambria" panose="02040503050406030204" pitchFamily="18" charset="0"/>
            </a:rPr>
            <a:t> para evaluar el catastro</a:t>
          </a:r>
          <a:endParaRPr lang="es-ES" sz="1000" b="1" kern="1200">
            <a:solidFill>
              <a:schemeClr val="bg1"/>
            </a:solidFill>
            <a:latin typeface="+mn-lt"/>
            <a:ea typeface="Cambria" panose="02040503050406030204" pitchFamily="18" charset="0"/>
          </a:endParaRPr>
        </a:p>
      </dsp:txBody>
      <dsp:txXfrm>
        <a:off x="37630" y="1483868"/>
        <a:ext cx="991822" cy="1170226"/>
      </dsp:txXfrm>
    </dsp:sp>
    <dsp:sp modelId="{2DA9E742-7346-4263-A0E9-3FA12D0F0E55}">
      <dsp:nvSpPr>
        <dsp:cNvPr id="0" name=""/>
        <dsp:cNvSpPr/>
      </dsp:nvSpPr>
      <dsp:spPr>
        <a:xfrm rot="17616519">
          <a:off x="761619" y="1601308"/>
          <a:ext cx="996444" cy="22302"/>
        </a:xfrm>
        <a:custGeom>
          <a:avLst/>
          <a:gdLst/>
          <a:ahLst/>
          <a:cxnLst/>
          <a:rect l="0" t="0" r="0" b="0"/>
          <a:pathLst>
            <a:path>
              <a:moveTo>
                <a:pt x="0" y="11151"/>
              </a:moveTo>
              <a:lnTo>
                <a:pt x="996444" y="11151"/>
              </a:lnTo>
            </a:path>
          </a:pathLst>
        </a:custGeom>
        <a:noFill/>
        <a:ln w="25400" cap="flat" cmpd="sng" algn="ctr">
          <a:solidFill>
            <a:srgbClr val="00693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s-ES" sz="1000" kern="1200"/>
        </a:p>
      </dsp:txBody>
      <dsp:txXfrm>
        <a:off x="1234930" y="1587548"/>
        <a:ext cx="49822" cy="49822"/>
      </dsp:txXfrm>
    </dsp:sp>
    <dsp:sp modelId="{FB4DE7A6-AC84-4AE1-AFD4-A6A493AE2BFF}">
      <dsp:nvSpPr>
        <dsp:cNvPr id="0" name=""/>
        <dsp:cNvSpPr/>
      </dsp:nvSpPr>
      <dsp:spPr>
        <a:xfrm>
          <a:off x="1459373" y="904123"/>
          <a:ext cx="2863136" cy="503626"/>
        </a:xfrm>
        <a:prstGeom prst="roundRect">
          <a:avLst>
            <a:gd name="adj" fmla="val 10000"/>
          </a:avLst>
        </a:prstGeom>
        <a:solidFill>
          <a:schemeClr val="lt1">
            <a:hueOff val="0"/>
            <a:satOff val="0"/>
            <a:lumOff val="0"/>
            <a:alphaOff val="0"/>
          </a:schemeClr>
        </a:solidFill>
        <a:ln w="12700" cap="flat" cmpd="sng" algn="ctr">
          <a:solidFill>
            <a:srgbClr val="4789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l" defTabSz="444500">
            <a:lnSpc>
              <a:spcPct val="90000"/>
            </a:lnSpc>
            <a:spcBef>
              <a:spcPct val="0"/>
            </a:spcBef>
            <a:spcAft>
              <a:spcPct val="35000"/>
            </a:spcAft>
            <a:buFont typeface="Symbol" panose="05050102010706020507" pitchFamily="18" charset="2"/>
            <a:buNone/>
          </a:pPr>
          <a:r>
            <a:rPr lang="es-ES" sz="1000" i="0" kern="1200">
              <a:effectLst/>
              <a:latin typeface="+mn-lt"/>
              <a:ea typeface="Cambria" panose="02040503050406030204" pitchFamily="18" charset="0"/>
            </a:rPr>
            <a:t>Código Orgánico de Ordenamiento Territorial, Autonomía y Descentralización (COOTAD)</a:t>
          </a:r>
          <a:endParaRPr lang="es-ES" sz="1000" kern="1200">
            <a:latin typeface="+mn-lt"/>
            <a:ea typeface="Cambria" panose="02040503050406030204" pitchFamily="18" charset="0"/>
          </a:endParaRPr>
        </a:p>
      </dsp:txBody>
      <dsp:txXfrm>
        <a:off x="1474124" y="918874"/>
        <a:ext cx="2833634" cy="474124"/>
      </dsp:txXfrm>
    </dsp:sp>
    <dsp:sp modelId="{577A36E1-F8F0-459E-B966-0DDBD7C96228}">
      <dsp:nvSpPr>
        <dsp:cNvPr id="0" name=""/>
        <dsp:cNvSpPr/>
      </dsp:nvSpPr>
      <dsp:spPr>
        <a:xfrm rot="19244741">
          <a:off x="1002142" y="1894723"/>
          <a:ext cx="515538" cy="22302"/>
        </a:xfrm>
        <a:custGeom>
          <a:avLst/>
          <a:gdLst/>
          <a:ahLst/>
          <a:cxnLst/>
          <a:rect l="0" t="0" r="0" b="0"/>
          <a:pathLst>
            <a:path>
              <a:moveTo>
                <a:pt x="0" y="11151"/>
              </a:moveTo>
              <a:lnTo>
                <a:pt x="515538" y="11151"/>
              </a:lnTo>
            </a:path>
          </a:pathLst>
        </a:custGeom>
        <a:noFill/>
        <a:ln w="25400" cap="flat" cmpd="sng" algn="ctr">
          <a:solidFill>
            <a:srgbClr val="00693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s-ES" sz="1000" kern="1200"/>
        </a:p>
      </dsp:txBody>
      <dsp:txXfrm>
        <a:off x="1247023" y="1892986"/>
        <a:ext cx="25776" cy="25776"/>
      </dsp:txXfrm>
    </dsp:sp>
    <dsp:sp modelId="{ABE44AD7-E0BF-4263-94AB-C9C2262CD3D7}">
      <dsp:nvSpPr>
        <dsp:cNvPr id="0" name=""/>
        <dsp:cNvSpPr/>
      </dsp:nvSpPr>
      <dsp:spPr>
        <a:xfrm>
          <a:off x="1459514" y="1490954"/>
          <a:ext cx="2878779" cy="503626"/>
        </a:xfrm>
        <a:prstGeom prst="roundRect">
          <a:avLst>
            <a:gd name="adj" fmla="val 10000"/>
          </a:avLst>
        </a:prstGeom>
        <a:solidFill>
          <a:schemeClr val="lt1">
            <a:hueOff val="0"/>
            <a:satOff val="0"/>
            <a:lumOff val="0"/>
            <a:alphaOff val="0"/>
          </a:schemeClr>
        </a:solidFill>
        <a:ln w="12700" cap="flat" cmpd="sng" algn="ctr">
          <a:solidFill>
            <a:srgbClr val="4789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l" defTabSz="444500">
            <a:lnSpc>
              <a:spcPct val="90000"/>
            </a:lnSpc>
            <a:spcBef>
              <a:spcPct val="0"/>
            </a:spcBef>
            <a:spcAft>
              <a:spcPct val="35000"/>
            </a:spcAft>
            <a:buFont typeface="Symbol" panose="05050102010706020507" pitchFamily="18" charset="2"/>
            <a:buNone/>
          </a:pPr>
          <a:r>
            <a:rPr lang="es-ES" sz="1000" i="0" kern="1200">
              <a:effectLst/>
              <a:latin typeface="+mn-lt"/>
              <a:ea typeface="Cambria" panose="02040503050406030204" pitchFamily="18" charset="0"/>
            </a:rPr>
            <a:t>Ley Orgánica de Ordenamiento Territorial, Uso y Gestión del Suelo (LOOTUGS) </a:t>
          </a:r>
          <a:endParaRPr lang="es-ES" sz="1000" kern="1200">
            <a:latin typeface="+mn-lt"/>
            <a:ea typeface="Cambria" panose="02040503050406030204" pitchFamily="18" charset="0"/>
          </a:endParaRPr>
        </a:p>
      </dsp:txBody>
      <dsp:txXfrm>
        <a:off x="1474265" y="1505705"/>
        <a:ext cx="2849277" cy="474124"/>
      </dsp:txXfrm>
    </dsp:sp>
    <dsp:sp modelId="{902DB204-2A47-4A67-A7CE-253FBD296F1D}">
      <dsp:nvSpPr>
        <dsp:cNvPr id="0" name=""/>
        <dsp:cNvSpPr/>
      </dsp:nvSpPr>
      <dsp:spPr>
        <a:xfrm rot="1941627">
          <a:off x="1023611" y="2184308"/>
          <a:ext cx="472600" cy="22302"/>
        </a:xfrm>
        <a:custGeom>
          <a:avLst/>
          <a:gdLst/>
          <a:ahLst/>
          <a:cxnLst/>
          <a:rect l="0" t="0" r="0" b="0"/>
          <a:pathLst>
            <a:path>
              <a:moveTo>
                <a:pt x="0" y="11151"/>
              </a:moveTo>
              <a:lnTo>
                <a:pt x="472600" y="11151"/>
              </a:lnTo>
            </a:path>
          </a:pathLst>
        </a:custGeom>
        <a:noFill/>
        <a:ln w="25400" cap="flat" cmpd="sng" algn="ctr">
          <a:solidFill>
            <a:srgbClr val="00693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s-ES" sz="1000" kern="1200"/>
        </a:p>
      </dsp:txBody>
      <dsp:txXfrm>
        <a:off x="1248096" y="2183644"/>
        <a:ext cx="23630" cy="23630"/>
      </dsp:txXfrm>
    </dsp:sp>
    <dsp:sp modelId="{C909585D-52CF-42A1-90EF-5234FE7C7EBA}">
      <dsp:nvSpPr>
        <dsp:cNvPr id="0" name=""/>
        <dsp:cNvSpPr/>
      </dsp:nvSpPr>
      <dsp:spPr>
        <a:xfrm>
          <a:off x="1459514" y="2070124"/>
          <a:ext cx="2868807" cy="503626"/>
        </a:xfrm>
        <a:prstGeom prst="roundRect">
          <a:avLst>
            <a:gd name="adj" fmla="val 10000"/>
          </a:avLst>
        </a:prstGeom>
        <a:solidFill>
          <a:schemeClr val="lt1">
            <a:hueOff val="0"/>
            <a:satOff val="0"/>
            <a:lumOff val="0"/>
            <a:alphaOff val="0"/>
          </a:schemeClr>
        </a:solidFill>
        <a:ln w="12700" cap="flat" cmpd="sng" algn="ctr">
          <a:solidFill>
            <a:srgbClr val="4789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l" defTabSz="444500">
            <a:lnSpc>
              <a:spcPct val="90000"/>
            </a:lnSpc>
            <a:spcBef>
              <a:spcPct val="0"/>
            </a:spcBef>
            <a:spcAft>
              <a:spcPct val="35000"/>
            </a:spcAft>
            <a:buFont typeface="Symbol" panose="05050102010706020507" pitchFamily="18" charset="2"/>
            <a:buNone/>
          </a:pPr>
          <a:r>
            <a:rPr lang="es-ES" sz="1000" i="0" kern="1200">
              <a:effectLst/>
              <a:latin typeface="+mn-lt"/>
              <a:ea typeface="Cambria" panose="02040503050406030204" pitchFamily="18" charset="0"/>
            </a:rPr>
            <a:t>Reglamento de la LOOTUGS </a:t>
          </a:r>
          <a:endParaRPr lang="es-ES" sz="1000" kern="1200">
            <a:latin typeface="+mn-lt"/>
            <a:ea typeface="Cambria" panose="02040503050406030204" pitchFamily="18" charset="0"/>
          </a:endParaRPr>
        </a:p>
      </dsp:txBody>
      <dsp:txXfrm>
        <a:off x="1474265" y="2084875"/>
        <a:ext cx="2839305" cy="474124"/>
      </dsp:txXfrm>
    </dsp:sp>
    <dsp:sp modelId="{B9415F0B-244B-4245-AEC7-CE42BE975AD3}">
      <dsp:nvSpPr>
        <dsp:cNvPr id="0" name=""/>
        <dsp:cNvSpPr/>
      </dsp:nvSpPr>
      <dsp:spPr>
        <a:xfrm rot="3862266">
          <a:off x="798447" y="2473894"/>
          <a:ext cx="922929" cy="22302"/>
        </a:xfrm>
        <a:custGeom>
          <a:avLst/>
          <a:gdLst/>
          <a:ahLst/>
          <a:cxnLst/>
          <a:rect l="0" t="0" r="0" b="0"/>
          <a:pathLst>
            <a:path>
              <a:moveTo>
                <a:pt x="0" y="11151"/>
              </a:moveTo>
              <a:lnTo>
                <a:pt x="922929" y="11151"/>
              </a:lnTo>
            </a:path>
          </a:pathLst>
        </a:custGeom>
        <a:noFill/>
        <a:ln w="25400" cap="flat" cmpd="sng" algn="ctr">
          <a:solidFill>
            <a:srgbClr val="006935"/>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s-ES" sz="1000" kern="1200"/>
        </a:p>
      </dsp:txBody>
      <dsp:txXfrm>
        <a:off x="1236838" y="2461971"/>
        <a:ext cx="46146" cy="46146"/>
      </dsp:txXfrm>
    </dsp:sp>
    <dsp:sp modelId="{5D335412-3891-463F-A0F8-67F5C001D6F1}">
      <dsp:nvSpPr>
        <dsp:cNvPr id="0" name=""/>
        <dsp:cNvSpPr/>
      </dsp:nvSpPr>
      <dsp:spPr>
        <a:xfrm>
          <a:off x="1459514" y="2649295"/>
          <a:ext cx="2892457" cy="503626"/>
        </a:xfrm>
        <a:prstGeom prst="roundRect">
          <a:avLst>
            <a:gd name="adj" fmla="val 10000"/>
          </a:avLst>
        </a:prstGeom>
        <a:solidFill>
          <a:schemeClr val="lt1">
            <a:hueOff val="0"/>
            <a:satOff val="0"/>
            <a:lumOff val="0"/>
            <a:alphaOff val="0"/>
          </a:schemeClr>
        </a:solidFill>
        <a:ln w="12700" cap="flat" cmpd="sng" algn="ctr">
          <a:solidFill>
            <a:srgbClr val="47894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l" defTabSz="444500">
            <a:lnSpc>
              <a:spcPct val="90000"/>
            </a:lnSpc>
            <a:spcBef>
              <a:spcPct val="0"/>
            </a:spcBef>
            <a:spcAft>
              <a:spcPct val="35000"/>
            </a:spcAft>
            <a:buFont typeface="Symbol" panose="05050102010706020507" pitchFamily="18" charset="2"/>
            <a:buNone/>
          </a:pPr>
          <a:r>
            <a:rPr lang="es-ES" sz="1000" kern="1200">
              <a:latin typeface="+mn-lt"/>
              <a:ea typeface="Cambria" panose="02040503050406030204" pitchFamily="18" charset="0"/>
            </a:rPr>
            <a:t>ACUERDO Nro. MIDUVI-MIDUVI-2022-0003-A</a:t>
          </a:r>
        </a:p>
      </dsp:txBody>
      <dsp:txXfrm>
        <a:off x="1474265" y="2664046"/>
        <a:ext cx="2862955" cy="4741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183F5C-E2F6-478C-A61F-8D22B5EBDBF6}">
      <dsp:nvSpPr>
        <dsp:cNvPr id="0" name=""/>
        <dsp:cNvSpPr/>
      </dsp:nvSpPr>
      <dsp:spPr>
        <a:xfrm rot="5400000">
          <a:off x="2407609" y="620626"/>
          <a:ext cx="1581248" cy="1375686"/>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a:t>Criterios de técnicos del Municipio</a:t>
          </a:r>
        </a:p>
      </dsp:txBody>
      <dsp:txXfrm rot="-5400000">
        <a:off x="2724768" y="764256"/>
        <a:ext cx="946930" cy="1088426"/>
      </dsp:txXfrm>
    </dsp:sp>
    <dsp:sp modelId="{CE910C67-2424-4088-8233-1D666E886C94}">
      <dsp:nvSpPr>
        <dsp:cNvPr id="0" name=""/>
        <dsp:cNvSpPr/>
      </dsp:nvSpPr>
      <dsp:spPr>
        <a:xfrm>
          <a:off x="3927821" y="834095"/>
          <a:ext cx="1764673" cy="948749"/>
        </a:xfrm>
        <a:prstGeom prst="rect">
          <a:avLst/>
        </a:prstGeom>
        <a:noFill/>
        <a:ln>
          <a:noFill/>
        </a:ln>
        <a:effectLst/>
      </dsp:spPr>
      <dsp:style>
        <a:lnRef idx="0">
          <a:scrgbClr r="0" g="0" b="0"/>
        </a:lnRef>
        <a:fillRef idx="0">
          <a:scrgbClr r="0" g="0" b="0"/>
        </a:fillRef>
        <a:effectRef idx="0">
          <a:scrgbClr r="0" g="0" b="0"/>
        </a:effectRef>
        <a:fontRef idx="minor"/>
      </dsp:style>
    </dsp:sp>
    <dsp:sp modelId="{EA50E903-3C28-426B-8386-715756AB75D8}">
      <dsp:nvSpPr>
        <dsp:cNvPr id="0" name=""/>
        <dsp:cNvSpPr/>
      </dsp:nvSpPr>
      <dsp:spPr>
        <a:xfrm rot="5400000">
          <a:off x="921867" y="620626"/>
          <a:ext cx="1581248" cy="1375686"/>
        </a:xfrm>
        <a:prstGeom prst="hexagon">
          <a:avLst>
            <a:gd name="adj" fmla="val 25000"/>
            <a:gd name="vf" fmla="val 115470"/>
          </a:avLst>
        </a:prstGeom>
        <a:solidFill>
          <a:srgbClr val="AECCAC"/>
        </a:solidFill>
        <a:ln w="25400" cap="flat" cmpd="sng" algn="ctr">
          <a:solidFill>
            <a:srgbClr val="AECCA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s-ES" sz="1200" b="0" kern="1200">
              <a:solidFill>
                <a:schemeClr val="tx1"/>
              </a:solidFill>
            </a:rPr>
            <a:t>Revisión de metodologías para el avalúo de terrenos urbanos</a:t>
          </a:r>
        </a:p>
      </dsp:txBody>
      <dsp:txXfrm rot="-5400000">
        <a:off x="1239026" y="764256"/>
        <a:ext cx="946930" cy="1088426"/>
      </dsp:txXfrm>
    </dsp:sp>
    <dsp:sp modelId="{935A72FF-C2FE-4FB5-8C37-702383DF18A0}">
      <dsp:nvSpPr>
        <dsp:cNvPr id="0" name=""/>
        <dsp:cNvSpPr/>
      </dsp:nvSpPr>
      <dsp:spPr>
        <a:xfrm rot="5400000">
          <a:off x="1661892" y="1962790"/>
          <a:ext cx="1581248" cy="1375686"/>
        </a:xfrm>
        <a:prstGeom prst="hexagon">
          <a:avLst>
            <a:gd name="adj" fmla="val 25000"/>
            <a:gd name="vf" fmla="val 115470"/>
          </a:avLst>
        </a:prstGeom>
        <a:solidFill>
          <a:srgbClr val="AECCA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kern="1200">
              <a:solidFill>
                <a:schemeClr val="tx1"/>
              </a:solidFill>
            </a:rPr>
            <a:t>Criterios de técnicos del Municipio</a:t>
          </a:r>
        </a:p>
      </dsp:txBody>
      <dsp:txXfrm rot="-5400000">
        <a:off x="1979051" y="2106420"/>
        <a:ext cx="946930" cy="1088426"/>
      </dsp:txXfrm>
    </dsp:sp>
    <dsp:sp modelId="{476C759C-BA2B-4BCB-8804-2476DF239BE5}">
      <dsp:nvSpPr>
        <dsp:cNvPr id="0" name=""/>
        <dsp:cNvSpPr/>
      </dsp:nvSpPr>
      <dsp:spPr>
        <a:xfrm>
          <a:off x="0" y="2176259"/>
          <a:ext cx="1707748" cy="948749"/>
        </a:xfrm>
        <a:prstGeom prst="rect">
          <a:avLst/>
        </a:prstGeom>
        <a:noFill/>
        <a:ln>
          <a:noFill/>
        </a:ln>
        <a:effectLst/>
      </dsp:spPr>
      <dsp:style>
        <a:lnRef idx="0">
          <a:scrgbClr r="0" g="0" b="0"/>
        </a:lnRef>
        <a:fillRef idx="0">
          <a:scrgbClr r="0" g="0" b="0"/>
        </a:fillRef>
        <a:effectRef idx="0">
          <a:scrgbClr r="0" g="0" b="0"/>
        </a:effectRef>
        <a:fontRef idx="minor"/>
      </dsp:style>
    </dsp:sp>
    <dsp:sp modelId="{7BF59235-4AF8-4B2B-82A2-1480DF37431C}">
      <dsp:nvSpPr>
        <dsp:cNvPr id="0" name=""/>
        <dsp:cNvSpPr/>
      </dsp:nvSpPr>
      <dsp:spPr>
        <a:xfrm rot="5400000">
          <a:off x="3147633" y="1962790"/>
          <a:ext cx="1581248" cy="1375686"/>
        </a:xfrm>
        <a:prstGeom prst="hexagon">
          <a:avLst>
            <a:gd name="adj" fmla="val 25000"/>
            <a:gd name="vf" fmla="val 115470"/>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ES" sz="3600" kern="1200"/>
        </a:p>
      </dsp:txBody>
      <dsp:txXfrm rot="-5400000">
        <a:off x="3464792" y="2106420"/>
        <a:ext cx="946930" cy="108842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2" y="2"/>
            <a:ext cx="3043343" cy="465455"/>
          </a:xfrm>
          <a:prstGeom prst="rect">
            <a:avLst/>
          </a:prstGeom>
        </p:spPr>
        <p:txBody>
          <a:bodyPr vert="horz" lIns="93324" tIns="46662" rIns="93324" bIns="46662" rtlCol="0"/>
          <a:lstStyle>
            <a:lvl1pPr algn="l">
              <a:defRPr sz="1200"/>
            </a:lvl1pPr>
          </a:lstStyle>
          <a:p>
            <a:endParaRPr lang="es-EC"/>
          </a:p>
        </p:txBody>
      </p:sp>
      <p:sp>
        <p:nvSpPr>
          <p:cNvPr id="3" name="2 Marcador de fecha"/>
          <p:cNvSpPr>
            <a:spLocks noGrp="1"/>
          </p:cNvSpPr>
          <p:nvPr>
            <p:ph type="dt" sz="quarter" idx="1"/>
          </p:nvPr>
        </p:nvSpPr>
        <p:spPr>
          <a:xfrm>
            <a:off x="3978134" y="2"/>
            <a:ext cx="3043343" cy="465455"/>
          </a:xfrm>
          <a:prstGeom prst="rect">
            <a:avLst/>
          </a:prstGeom>
        </p:spPr>
        <p:txBody>
          <a:bodyPr vert="horz" lIns="93324" tIns="46662" rIns="93324" bIns="46662" rtlCol="0"/>
          <a:lstStyle>
            <a:lvl1pPr algn="r">
              <a:defRPr sz="1200"/>
            </a:lvl1pPr>
          </a:lstStyle>
          <a:p>
            <a:fld id="{C446E709-050A-4757-A549-061EB6FE9D82}" type="datetimeFigureOut">
              <a:rPr lang="es-EC" smtClean="0"/>
              <a:t>14/9/2022</a:t>
            </a:fld>
            <a:endParaRPr lang="es-EC"/>
          </a:p>
        </p:txBody>
      </p:sp>
      <p:sp>
        <p:nvSpPr>
          <p:cNvPr id="4" name="3 Marcador de pie de página"/>
          <p:cNvSpPr>
            <a:spLocks noGrp="1"/>
          </p:cNvSpPr>
          <p:nvPr>
            <p:ph type="ftr" sz="quarter" idx="2"/>
          </p:nvPr>
        </p:nvSpPr>
        <p:spPr>
          <a:xfrm>
            <a:off x="2" y="8842031"/>
            <a:ext cx="3043343" cy="465455"/>
          </a:xfrm>
          <a:prstGeom prst="rect">
            <a:avLst/>
          </a:prstGeom>
        </p:spPr>
        <p:txBody>
          <a:bodyPr vert="horz" lIns="93324" tIns="46662" rIns="93324" bIns="46662" rtlCol="0" anchor="b"/>
          <a:lstStyle>
            <a:lvl1pPr algn="l">
              <a:defRPr sz="1200"/>
            </a:lvl1pPr>
          </a:lstStyle>
          <a:p>
            <a:endParaRPr lang="es-EC"/>
          </a:p>
        </p:txBody>
      </p:sp>
      <p:sp>
        <p:nvSpPr>
          <p:cNvPr id="5" name="4 Marcador de número de diapositiva"/>
          <p:cNvSpPr>
            <a:spLocks noGrp="1"/>
          </p:cNvSpPr>
          <p:nvPr>
            <p:ph type="sldNum" sz="quarter" idx="3"/>
          </p:nvPr>
        </p:nvSpPr>
        <p:spPr>
          <a:xfrm>
            <a:off x="3978134" y="8842031"/>
            <a:ext cx="3043343" cy="465455"/>
          </a:xfrm>
          <a:prstGeom prst="rect">
            <a:avLst/>
          </a:prstGeom>
        </p:spPr>
        <p:txBody>
          <a:bodyPr vert="horz" lIns="93324" tIns="46662" rIns="93324" bIns="46662" rtlCol="0" anchor="b"/>
          <a:lstStyle>
            <a:lvl1pPr algn="r">
              <a:defRPr sz="1200"/>
            </a:lvl1pPr>
          </a:lstStyle>
          <a:p>
            <a:fld id="{EA513903-48AD-45DD-9AAF-AB586DD20DE1}" type="slidenum">
              <a:rPr lang="es-EC" smtClean="0"/>
              <a:t>‹Nº›</a:t>
            </a:fld>
            <a:endParaRPr lang="es-EC"/>
          </a:p>
        </p:txBody>
      </p:sp>
    </p:spTree>
    <p:extLst>
      <p:ext uri="{BB962C8B-B14F-4D97-AF65-F5344CB8AC3E}">
        <p14:creationId xmlns:p14="http://schemas.microsoft.com/office/powerpoint/2010/main" val="21582948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2" y="2"/>
            <a:ext cx="3043343" cy="465455"/>
          </a:xfrm>
          <a:prstGeom prst="rect">
            <a:avLst/>
          </a:prstGeom>
        </p:spPr>
        <p:txBody>
          <a:bodyPr vert="horz" lIns="93324" tIns="46662" rIns="93324" bIns="46662" rtlCol="0"/>
          <a:lstStyle>
            <a:lvl1pPr algn="l">
              <a:defRPr sz="1200"/>
            </a:lvl1pPr>
          </a:lstStyle>
          <a:p>
            <a:endParaRPr lang="es-ES"/>
          </a:p>
        </p:txBody>
      </p:sp>
      <p:sp>
        <p:nvSpPr>
          <p:cNvPr id="3" name="Marcador de fecha 2"/>
          <p:cNvSpPr>
            <a:spLocks noGrp="1"/>
          </p:cNvSpPr>
          <p:nvPr>
            <p:ph type="dt" idx="1"/>
          </p:nvPr>
        </p:nvSpPr>
        <p:spPr>
          <a:xfrm>
            <a:off x="3978134" y="2"/>
            <a:ext cx="3043343" cy="465455"/>
          </a:xfrm>
          <a:prstGeom prst="rect">
            <a:avLst/>
          </a:prstGeom>
        </p:spPr>
        <p:txBody>
          <a:bodyPr vert="horz" lIns="93324" tIns="46662" rIns="93324" bIns="46662" rtlCol="0"/>
          <a:lstStyle>
            <a:lvl1pPr algn="r">
              <a:defRPr sz="1200"/>
            </a:lvl1pPr>
          </a:lstStyle>
          <a:p>
            <a:fld id="{C9AC7167-0497-8041-937F-C3859271DE9D}" type="datetimeFigureOut">
              <a:rPr lang="es-ES" smtClean="0"/>
              <a:pPr/>
              <a:t>14/09/2022</a:t>
            </a:fld>
            <a:endParaRPr lang="es-ES"/>
          </a:p>
        </p:txBody>
      </p:sp>
      <p:sp>
        <p:nvSpPr>
          <p:cNvPr id="4" name="Marcador de imagen de diapositiva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s-ES"/>
          </a:p>
        </p:txBody>
      </p:sp>
      <p:sp>
        <p:nvSpPr>
          <p:cNvPr id="5" name="Marcador de notas 4"/>
          <p:cNvSpPr>
            <a:spLocks noGrp="1"/>
          </p:cNvSpPr>
          <p:nvPr>
            <p:ph type="body" sz="quarter" idx="3"/>
          </p:nvPr>
        </p:nvSpPr>
        <p:spPr>
          <a:xfrm>
            <a:off x="702310" y="4421825"/>
            <a:ext cx="5618480" cy="4189095"/>
          </a:xfrm>
          <a:prstGeom prst="rect">
            <a:avLst/>
          </a:prstGeom>
        </p:spPr>
        <p:txBody>
          <a:bodyPr vert="horz" lIns="93324" tIns="46662" rIns="93324" bIns="46662"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2" y="8842031"/>
            <a:ext cx="3043343" cy="465455"/>
          </a:xfrm>
          <a:prstGeom prst="rect">
            <a:avLst/>
          </a:prstGeom>
        </p:spPr>
        <p:txBody>
          <a:bodyPr vert="horz" lIns="93324" tIns="46662" rIns="93324" bIns="46662"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978134" y="8842031"/>
            <a:ext cx="3043343" cy="465455"/>
          </a:xfrm>
          <a:prstGeom prst="rect">
            <a:avLst/>
          </a:prstGeom>
        </p:spPr>
        <p:txBody>
          <a:bodyPr vert="horz" lIns="93324" tIns="46662" rIns="93324" bIns="46662" rtlCol="0" anchor="b"/>
          <a:lstStyle>
            <a:lvl1pPr algn="r">
              <a:defRPr sz="1200"/>
            </a:lvl1pPr>
          </a:lstStyle>
          <a:p>
            <a:fld id="{F1B021B9-4CC3-5D41-B870-6324076FD179}" type="slidenum">
              <a:rPr lang="es-ES" smtClean="0"/>
              <a:pPr/>
              <a:t>‹Nº›</a:t>
            </a:fld>
            <a:endParaRPr lang="es-ES"/>
          </a:p>
        </p:txBody>
      </p:sp>
    </p:spTree>
    <p:extLst>
      <p:ext uri="{BB962C8B-B14F-4D97-AF65-F5344CB8AC3E}">
        <p14:creationId xmlns:p14="http://schemas.microsoft.com/office/powerpoint/2010/main" val="38210358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19</a:t>
            </a:fld>
            <a:endParaRPr lang="es-ES"/>
          </a:p>
        </p:txBody>
      </p:sp>
    </p:spTree>
    <p:extLst>
      <p:ext uri="{BB962C8B-B14F-4D97-AF65-F5344CB8AC3E}">
        <p14:creationId xmlns:p14="http://schemas.microsoft.com/office/powerpoint/2010/main" val="1926481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1B021B9-4CC3-5D41-B870-6324076FD179}" type="slidenum">
              <a:rPr lang="es-ES" smtClean="0"/>
              <a:pPr/>
              <a:t>20</a:t>
            </a:fld>
            <a:endParaRPr lang="es-ES"/>
          </a:p>
        </p:txBody>
      </p:sp>
    </p:spTree>
    <p:extLst>
      <p:ext uri="{BB962C8B-B14F-4D97-AF65-F5344CB8AC3E}">
        <p14:creationId xmlns:p14="http://schemas.microsoft.com/office/powerpoint/2010/main" val="2119578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2.bin"/><Relationship Id="rId1" Type="http://schemas.openxmlformats.org/officeDocument/2006/relationships/slideMaster" Target="../slideMasters/slideMaster2.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oleObject" Target="../embeddings/oleObject3.bin"/><Relationship Id="rId1" Type="http://schemas.openxmlformats.org/officeDocument/2006/relationships/slideMaster" Target="../slideMasters/slideMaster3.xml"/><Relationship Id="rId5" Type="http://schemas.openxmlformats.org/officeDocument/2006/relationships/image" Target="../media/image5.jpeg"/><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919" y="2130427"/>
            <a:ext cx="7773750" cy="1470025"/>
          </a:xfrm>
        </p:spPr>
        <p:txBody>
          <a:bodyPr/>
          <a:lstStyle/>
          <a:p>
            <a:r>
              <a:rPr lang="es-ES"/>
              <a:t>Haga clic para modificar el estilo de título del patrón</a:t>
            </a:r>
            <a:endParaRPr lang="es-EC"/>
          </a:p>
        </p:txBody>
      </p:sp>
      <p:sp>
        <p:nvSpPr>
          <p:cNvPr id="3" name="2 Subtítulo"/>
          <p:cNvSpPr>
            <a:spLocks noGrp="1"/>
          </p:cNvSpPr>
          <p:nvPr>
            <p:ph type="subTitle" idx="1"/>
          </p:nvPr>
        </p:nvSpPr>
        <p:spPr>
          <a:xfrm>
            <a:off x="1371838" y="3886200"/>
            <a:ext cx="6401912"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EC"/>
          </a:p>
        </p:txBody>
      </p:sp>
      <p:sp>
        <p:nvSpPr>
          <p:cNvPr id="4" name="3 Marcador de fecha"/>
          <p:cNvSpPr>
            <a:spLocks noGrp="1"/>
          </p:cNvSpPr>
          <p:nvPr>
            <p:ph type="dt" sz="half" idx="10"/>
          </p:nvPr>
        </p:nvSpPr>
        <p:spPr/>
        <p:txBody>
          <a:bodyPr/>
          <a:lstStyle/>
          <a:p>
            <a:endParaRPr lang="es-EC">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a:solidFill>
                <a:prstClr val="black">
                  <a:tint val="75000"/>
                </a:prstClr>
              </a:solidFill>
              <a:latin typeface="Calibri"/>
            </a:endParaRPr>
          </a:p>
        </p:txBody>
      </p:sp>
    </p:spTree>
    <p:extLst>
      <p:ext uri="{BB962C8B-B14F-4D97-AF65-F5344CB8AC3E}">
        <p14:creationId xmlns:p14="http://schemas.microsoft.com/office/powerpoint/2010/main" val="166957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endParaRPr lang="es-EC">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a:solidFill>
                <a:prstClr val="black">
                  <a:tint val="75000"/>
                </a:prstClr>
              </a:solidFill>
              <a:latin typeface="Calibri"/>
            </a:endParaRPr>
          </a:p>
        </p:txBody>
      </p:sp>
    </p:spTree>
    <p:extLst>
      <p:ext uri="{BB962C8B-B14F-4D97-AF65-F5344CB8AC3E}">
        <p14:creationId xmlns:p14="http://schemas.microsoft.com/office/powerpoint/2010/main" val="378516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30551" y="274640"/>
            <a:ext cx="2057757" cy="5851525"/>
          </a:xfr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457280" y="274640"/>
            <a:ext cx="6020845"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endParaRPr lang="es-EC">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a:solidFill>
                <a:prstClr val="black">
                  <a:tint val="75000"/>
                </a:prstClr>
              </a:solidFill>
              <a:latin typeface="Calibri"/>
            </a:endParaRPr>
          </a:p>
        </p:txBody>
      </p:sp>
    </p:spTree>
    <p:extLst>
      <p:ext uri="{BB962C8B-B14F-4D97-AF65-F5344CB8AC3E}">
        <p14:creationId xmlns:p14="http://schemas.microsoft.com/office/powerpoint/2010/main" val="250174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5588" cy="5616575"/>
        </p:xfrm>
        <a:graphic>
          <a:graphicData uri="http://schemas.openxmlformats.org/presentationml/2006/ole">
            <mc:AlternateContent xmlns:mc="http://schemas.openxmlformats.org/markup-compatibility/2006">
              <mc:Choice xmlns:v="urn:schemas-microsoft-com:vml" Requires="v">
                <p:oleObj name="CorelDRAW" r:id="rId2" imgW="9151920" imgH="5621400" progId="">
                  <p:embed/>
                </p:oleObj>
              </mc:Choice>
              <mc:Fallback>
                <p:oleObj name="CorelDRAW" r:id="rId2" imgW="9151920" imgH="5621400" progId="">
                  <p:embed/>
                  <p:pic>
                    <p:nvPicPr>
                      <p:cNvPr id="17454" name="Object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5588"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7432" name="Rectangle 24"/>
          <p:cNvSpPr>
            <a:spLocks noChangeArrowheads="1"/>
          </p:cNvSpPr>
          <p:nvPr/>
        </p:nvSpPr>
        <p:spPr bwMode="auto">
          <a:xfrm>
            <a:off x="457279" y="6245225"/>
            <a:ext cx="213397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400">
              <a:solidFill>
                <a:prstClr val="black"/>
              </a:solidFill>
              <a:latin typeface="Calibri"/>
            </a:endParaRPr>
          </a:p>
        </p:txBody>
      </p:sp>
      <p:sp>
        <p:nvSpPr>
          <p:cNvPr id="17433" name="Rectangle 25"/>
          <p:cNvSpPr>
            <a:spLocks noChangeArrowheads="1"/>
          </p:cNvSpPr>
          <p:nvPr/>
        </p:nvSpPr>
        <p:spPr bwMode="auto">
          <a:xfrm>
            <a:off x="3124743" y="6245225"/>
            <a:ext cx="289610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a:endParaRPr lang="es-ES" sz="1400">
              <a:solidFill>
                <a:prstClr val="black"/>
              </a:solidFill>
              <a:latin typeface="Calibri"/>
            </a:endParaRPr>
          </a:p>
        </p:txBody>
      </p:sp>
      <p:sp>
        <p:nvSpPr>
          <p:cNvPr id="17434" name="Rectangle 26"/>
          <p:cNvSpPr>
            <a:spLocks noChangeArrowheads="1"/>
          </p:cNvSpPr>
          <p:nvPr/>
        </p:nvSpPr>
        <p:spPr bwMode="auto">
          <a:xfrm>
            <a:off x="457279" y="6245225"/>
            <a:ext cx="213397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400">
              <a:solidFill>
                <a:prstClr val="black"/>
              </a:solidFill>
              <a:latin typeface="Calibri"/>
            </a:endParaRPr>
          </a:p>
        </p:txBody>
      </p:sp>
      <p:sp>
        <p:nvSpPr>
          <p:cNvPr id="17435" name="Rectangle 27"/>
          <p:cNvSpPr>
            <a:spLocks noChangeArrowheads="1"/>
          </p:cNvSpPr>
          <p:nvPr/>
        </p:nvSpPr>
        <p:spPr bwMode="auto">
          <a:xfrm>
            <a:off x="3124743" y="6245225"/>
            <a:ext cx="289610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a:endParaRPr lang="es-ES" sz="1400">
              <a:solidFill>
                <a:prstClr val="black"/>
              </a:solidFill>
              <a:latin typeface="Calibri"/>
            </a:endParaRPr>
          </a:p>
        </p:txBody>
      </p:sp>
      <p:pic>
        <p:nvPicPr>
          <p:cNvPr id="17456" name="Picture 48" descr="bannner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722938"/>
            <a:ext cx="9145588" cy="1135062"/>
          </a:xfrm>
          <a:prstGeom prst="rect">
            <a:avLst/>
          </a:prstGeom>
          <a:noFill/>
          <a:extLst>
            <a:ext uri="{909E8E84-426E-40DD-AFC4-6F175D3DCCD1}">
              <a14:hiddenFill xmlns:a14="http://schemas.microsoft.com/office/drawing/2010/main">
                <a:solidFill>
                  <a:srgbClr val="FFFFFF"/>
                </a:solidFill>
              </a14:hiddenFill>
            </a:ext>
          </a:extLst>
        </p:spPr>
      </p:pic>
      <p:sp>
        <p:nvSpPr>
          <p:cNvPr id="17458" name="Oval 50"/>
          <p:cNvSpPr>
            <a:spLocks noChangeArrowheads="1"/>
          </p:cNvSpPr>
          <p:nvPr/>
        </p:nvSpPr>
        <p:spPr bwMode="auto">
          <a:xfrm>
            <a:off x="217526" y="260352"/>
            <a:ext cx="792300" cy="7921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s-ES" sz="1800">
              <a:solidFill>
                <a:prstClr val="black"/>
              </a:solidFill>
              <a:latin typeface="Calibri"/>
            </a:endParaRPr>
          </a:p>
        </p:txBody>
      </p:sp>
      <p:pic>
        <p:nvPicPr>
          <p:cNvPr id="17457" name="Picture 49" descr="LOGO ESPE ORIGINAL cop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969" y="115888"/>
            <a:ext cx="3313688" cy="88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10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5588" cy="5616575"/>
        </p:xfrm>
        <a:graphic>
          <a:graphicData uri="http://schemas.openxmlformats.org/presentationml/2006/ole">
            <mc:AlternateContent xmlns:mc="http://schemas.openxmlformats.org/markup-compatibility/2006">
              <mc:Choice xmlns:v="urn:schemas-microsoft-com:vml" Requires="v">
                <p:oleObj name="CorelDRAW" r:id="rId2" imgW="9151920" imgH="5621400" progId="">
                  <p:embed/>
                </p:oleObj>
              </mc:Choice>
              <mc:Fallback>
                <p:oleObj name="CorelDRAW" r:id="rId2" imgW="9151920" imgH="5621400" progId="">
                  <p:embed/>
                  <p:pic>
                    <p:nvPicPr>
                      <p:cNvPr id="17454" name="Object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5588"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7432" name="Rectangle 24"/>
          <p:cNvSpPr>
            <a:spLocks noChangeArrowheads="1"/>
          </p:cNvSpPr>
          <p:nvPr/>
        </p:nvSpPr>
        <p:spPr bwMode="auto">
          <a:xfrm>
            <a:off x="457279" y="6245225"/>
            <a:ext cx="213397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400">
              <a:solidFill>
                <a:srgbClr val="000000"/>
              </a:solidFill>
              <a:latin typeface="Arial"/>
            </a:endParaRPr>
          </a:p>
        </p:txBody>
      </p:sp>
      <p:sp>
        <p:nvSpPr>
          <p:cNvPr id="17433" name="Rectangle 25"/>
          <p:cNvSpPr>
            <a:spLocks noChangeArrowheads="1"/>
          </p:cNvSpPr>
          <p:nvPr/>
        </p:nvSpPr>
        <p:spPr bwMode="auto">
          <a:xfrm>
            <a:off x="3124743" y="6245225"/>
            <a:ext cx="289610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a:endParaRPr lang="es-ES" sz="1400">
              <a:solidFill>
                <a:srgbClr val="000000"/>
              </a:solidFill>
              <a:latin typeface="Arial"/>
            </a:endParaRPr>
          </a:p>
        </p:txBody>
      </p:sp>
      <p:sp>
        <p:nvSpPr>
          <p:cNvPr id="17434" name="Rectangle 26"/>
          <p:cNvSpPr>
            <a:spLocks noChangeArrowheads="1"/>
          </p:cNvSpPr>
          <p:nvPr/>
        </p:nvSpPr>
        <p:spPr bwMode="auto">
          <a:xfrm>
            <a:off x="457279" y="6245225"/>
            <a:ext cx="213397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400">
              <a:solidFill>
                <a:srgbClr val="000000"/>
              </a:solidFill>
              <a:latin typeface="Arial"/>
            </a:endParaRPr>
          </a:p>
        </p:txBody>
      </p:sp>
      <p:sp>
        <p:nvSpPr>
          <p:cNvPr id="17435" name="Rectangle 27"/>
          <p:cNvSpPr>
            <a:spLocks noChangeArrowheads="1"/>
          </p:cNvSpPr>
          <p:nvPr/>
        </p:nvSpPr>
        <p:spPr bwMode="auto">
          <a:xfrm>
            <a:off x="3124743" y="6245225"/>
            <a:ext cx="289610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a:endParaRPr lang="es-ES" sz="1400">
              <a:solidFill>
                <a:srgbClr val="000000"/>
              </a:solidFill>
              <a:latin typeface="Arial"/>
            </a:endParaRPr>
          </a:p>
        </p:txBody>
      </p:sp>
      <p:pic>
        <p:nvPicPr>
          <p:cNvPr id="17456" name="Picture 48" descr="bannner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722938"/>
            <a:ext cx="9145588" cy="1135062"/>
          </a:xfrm>
          <a:prstGeom prst="rect">
            <a:avLst/>
          </a:prstGeom>
          <a:noFill/>
          <a:extLst>
            <a:ext uri="{909E8E84-426E-40DD-AFC4-6F175D3DCCD1}">
              <a14:hiddenFill xmlns:a14="http://schemas.microsoft.com/office/drawing/2010/main">
                <a:solidFill>
                  <a:srgbClr val="FFFFFF"/>
                </a:solidFill>
              </a14:hiddenFill>
            </a:ext>
          </a:extLst>
        </p:spPr>
      </p:pic>
      <p:sp>
        <p:nvSpPr>
          <p:cNvPr id="17458" name="Oval 50"/>
          <p:cNvSpPr>
            <a:spLocks noChangeArrowheads="1"/>
          </p:cNvSpPr>
          <p:nvPr/>
        </p:nvSpPr>
        <p:spPr bwMode="auto">
          <a:xfrm>
            <a:off x="217526" y="260352"/>
            <a:ext cx="792300" cy="792163"/>
          </a:xfrm>
          <a:prstGeom prst="ellipse">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s-ES" sz="1800">
              <a:solidFill>
                <a:srgbClr val="000000"/>
              </a:solidFill>
              <a:latin typeface="Arial"/>
            </a:endParaRPr>
          </a:p>
        </p:txBody>
      </p:sp>
      <p:pic>
        <p:nvPicPr>
          <p:cNvPr id="17457" name="Picture 49" descr="LOGO ESPE ORIGINAL cop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969" y="115888"/>
            <a:ext cx="3313688" cy="887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32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80" y="274638"/>
            <a:ext cx="8231029" cy="1143000"/>
          </a:xfrm>
          <a:prstGeom prst="rect">
            <a:avLst/>
          </a:prstGeom>
        </p:spPr>
        <p:txBody>
          <a:bodyPr/>
          <a:lstStyle/>
          <a:p>
            <a:r>
              <a:rPr lang="es-ES"/>
              <a:t>Haga clic para modificar el estilo de título del patrón</a:t>
            </a:r>
          </a:p>
        </p:txBody>
      </p:sp>
      <p:sp>
        <p:nvSpPr>
          <p:cNvPr id="3" name="Content Placeholder 2"/>
          <p:cNvSpPr>
            <a:spLocks noGrp="1"/>
          </p:cNvSpPr>
          <p:nvPr>
            <p:ph idx="1"/>
          </p:nvPr>
        </p:nvSpPr>
        <p:spPr>
          <a:xfrm>
            <a:off x="457280" y="1600202"/>
            <a:ext cx="8231029"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92274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438" y="4406902"/>
            <a:ext cx="777375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Text Placeholder 2"/>
          <p:cNvSpPr>
            <a:spLocks noGrp="1"/>
          </p:cNvSpPr>
          <p:nvPr>
            <p:ph type="body" idx="1"/>
          </p:nvPr>
        </p:nvSpPr>
        <p:spPr>
          <a:xfrm>
            <a:off x="722438" y="2906713"/>
            <a:ext cx="777375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396111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80" y="274638"/>
            <a:ext cx="8231029" cy="1143000"/>
          </a:xfrm>
          <a:prstGeom prst="rect">
            <a:avLst/>
          </a:prstGeom>
        </p:spPr>
        <p:txBody>
          <a:bodyPr/>
          <a:lstStyle/>
          <a:p>
            <a:r>
              <a:rPr lang="es-ES"/>
              <a:t>Haga clic para modificar el estilo de título del patrón</a:t>
            </a:r>
          </a:p>
        </p:txBody>
      </p:sp>
      <p:sp>
        <p:nvSpPr>
          <p:cNvPr id="3" name="Content Placeholder 2"/>
          <p:cNvSpPr>
            <a:spLocks noGrp="1"/>
          </p:cNvSpPr>
          <p:nvPr>
            <p:ph sz="half" idx="1"/>
          </p:nvPr>
        </p:nvSpPr>
        <p:spPr>
          <a:xfrm>
            <a:off x="457280" y="1600202"/>
            <a:ext cx="403930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Content Placeholder 3"/>
          <p:cNvSpPr>
            <a:spLocks noGrp="1"/>
          </p:cNvSpPr>
          <p:nvPr>
            <p:ph sz="half" idx="2"/>
          </p:nvPr>
        </p:nvSpPr>
        <p:spPr>
          <a:xfrm>
            <a:off x="4649007" y="1600202"/>
            <a:ext cx="4039301"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883680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80" y="274638"/>
            <a:ext cx="8231029" cy="1143000"/>
          </a:xfrm>
          <a:prstGeom prst="rect">
            <a:avLst/>
          </a:prstGeom>
        </p:spPr>
        <p:txBody>
          <a:bodyPr/>
          <a:lstStyle>
            <a:lvl1pPr>
              <a:defRPr/>
            </a:lvl1pPr>
          </a:lstStyle>
          <a:p>
            <a:r>
              <a:rPr lang="es-ES"/>
              <a:t>Haga clic para modificar el estilo de título del patrón</a:t>
            </a:r>
          </a:p>
        </p:txBody>
      </p:sp>
      <p:sp>
        <p:nvSpPr>
          <p:cNvPr id="3" name="Text Placeholder 2"/>
          <p:cNvSpPr>
            <a:spLocks noGrp="1"/>
          </p:cNvSpPr>
          <p:nvPr>
            <p:ph type="body" idx="1"/>
          </p:nvPr>
        </p:nvSpPr>
        <p:spPr>
          <a:xfrm>
            <a:off x="457280" y="1535113"/>
            <a:ext cx="404088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457280" y="2174875"/>
            <a:ext cx="404088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Text Placeholder 4"/>
          <p:cNvSpPr>
            <a:spLocks noGrp="1"/>
          </p:cNvSpPr>
          <p:nvPr>
            <p:ph type="body" sz="quarter" idx="3"/>
          </p:nvPr>
        </p:nvSpPr>
        <p:spPr>
          <a:xfrm>
            <a:off x="4645833" y="1535113"/>
            <a:ext cx="404247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45833" y="2174875"/>
            <a:ext cx="404247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03933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80" y="274638"/>
            <a:ext cx="8231029"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371869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98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10"/>
          </p:nvPr>
        </p:nvSpPr>
        <p:spPr/>
        <p:txBody>
          <a:bodyPr/>
          <a:lstStyle/>
          <a:p>
            <a:endParaRPr lang="es-EC">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a:solidFill>
                <a:prstClr val="black">
                  <a:tint val="75000"/>
                </a:prstClr>
              </a:solidFill>
              <a:latin typeface="Calibri"/>
            </a:endParaRPr>
          </a:p>
        </p:txBody>
      </p:sp>
    </p:spTree>
    <p:extLst>
      <p:ext uri="{BB962C8B-B14F-4D97-AF65-F5344CB8AC3E}">
        <p14:creationId xmlns:p14="http://schemas.microsoft.com/office/powerpoint/2010/main" val="1218012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80" y="273050"/>
            <a:ext cx="3008835" cy="1162050"/>
          </a:xfrm>
          <a:prstGeom prst="rect">
            <a:avLst/>
          </a:prstGeom>
        </p:spPr>
        <p:txBody>
          <a:bodyPr anchor="b"/>
          <a:lstStyle>
            <a:lvl1pPr algn="l">
              <a:defRPr sz="2000" b="1"/>
            </a:lvl1pPr>
          </a:lstStyle>
          <a:p>
            <a:r>
              <a:rPr lang="es-ES"/>
              <a:t>Haga clic para modificar el estilo de título del patrón</a:t>
            </a:r>
          </a:p>
        </p:txBody>
      </p:sp>
      <p:sp>
        <p:nvSpPr>
          <p:cNvPr id="3" name="Content Placeholder 2"/>
          <p:cNvSpPr>
            <a:spLocks noGrp="1"/>
          </p:cNvSpPr>
          <p:nvPr>
            <p:ph idx="1"/>
          </p:nvPr>
        </p:nvSpPr>
        <p:spPr>
          <a:xfrm>
            <a:off x="3575671" y="273052"/>
            <a:ext cx="5112638"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Text Placeholder 3"/>
          <p:cNvSpPr>
            <a:spLocks noGrp="1"/>
          </p:cNvSpPr>
          <p:nvPr>
            <p:ph type="body" sz="half" idx="2"/>
          </p:nvPr>
        </p:nvSpPr>
        <p:spPr>
          <a:xfrm>
            <a:off x="457280" y="1435102"/>
            <a:ext cx="3008835"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98827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599" y="4800600"/>
            <a:ext cx="5487353" cy="566738"/>
          </a:xfrm>
          <a:prstGeom prst="rect">
            <a:avLst/>
          </a:prstGeom>
        </p:spPr>
        <p:txBody>
          <a:bodyPr anchor="b"/>
          <a:lstStyle>
            <a:lvl1pPr algn="l">
              <a:defRPr sz="2000" b="1"/>
            </a:lvl1pPr>
          </a:lstStyle>
          <a:p>
            <a:r>
              <a:rPr lang="es-ES"/>
              <a:t>Haga clic para modificar el estilo de título del patrón</a:t>
            </a:r>
          </a:p>
        </p:txBody>
      </p:sp>
      <p:sp>
        <p:nvSpPr>
          <p:cNvPr id="3" name="Picture Placeholder 2"/>
          <p:cNvSpPr>
            <a:spLocks noGrp="1"/>
          </p:cNvSpPr>
          <p:nvPr>
            <p:ph type="pic" idx="1"/>
          </p:nvPr>
        </p:nvSpPr>
        <p:spPr>
          <a:xfrm>
            <a:off x="1792599" y="612775"/>
            <a:ext cx="5487353"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p>
        </p:txBody>
      </p:sp>
      <p:sp>
        <p:nvSpPr>
          <p:cNvPr id="4" name="Text Placeholder 3"/>
          <p:cNvSpPr>
            <a:spLocks noGrp="1"/>
          </p:cNvSpPr>
          <p:nvPr>
            <p:ph type="body" sz="half" idx="2"/>
          </p:nvPr>
        </p:nvSpPr>
        <p:spPr>
          <a:xfrm>
            <a:off x="1792599" y="5367338"/>
            <a:ext cx="5487353"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45299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457280" y="274638"/>
            <a:ext cx="8231029" cy="1143000"/>
          </a:xfrm>
          <a:prstGeom prst="rect">
            <a:avLst/>
          </a:prstGeom>
        </p:spPr>
        <p:txBody>
          <a:bodyPr/>
          <a:lstStyle/>
          <a:p>
            <a:r>
              <a:rPr lang="es-ES"/>
              <a:t>Haga clic para modificar el estilo de título del patrón</a:t>
            </a:r>
          </a:p>
        </p:txBody>
      </p:sp>
      <p:sp>
        <p:nvSpPr>
          <p:cNvPr id="3" name="Vertical Text Placeholder 2"/>
          <p:cNvSpPr>
            <a:spLocks noGrp="1"/>
          </p:cNvSpPr>
          <p:nvPr>
            <p:ph type="body" orient="vert" idx="1"/>
          </p:nvPr>
        </p:nvSpPr>
        <p:spPr>
          <a:xfrm>
            <a:off x="457280" y="1600202"/>
            <a:ext cx="8231029"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34556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551" y="274640"/>
            <a:ext cx="2057757" cy="5851525"/>
          </a:xfrm>
          <a:prstGeom prst="rect">
            <a:avLst/>
          </a:prstGeom>
        </p:spPr>
        <p:txBody>
          <a:bodyPr vert="eaVert"/>
          <a:lstStyle/>
          <a:p>
            <a:r>
              <a:rPr lang="es-ES"/>
              <a:t>Haga clic para modificar el estilo de título del patrón</a:t>
            </a:r>
          </a:p>
        </p:txBody>
      </p:sp>
      <p:sp>
        <p:nvSpPr>
          <p:cNvPr id="3" name="Vertical Text Placeholder 2"/>
          <p:cNvSpPr>
            <a:spLocks noGrp="1"/>
          </p:cNvSpPr>
          <p:nvPr>
            <p:ph type="body" orient="vert" idx="1"/>
          </p:nvPr>
        </p:nvSpPr>
        <p:spPr>
          <a:xfrm>
            <a:off x="457280" y="274640"/>
            <a:ext cx="6020845"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60105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199" y="1122363"/>
            <a:ext cx="6859191"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143199" y="3602038"/>
            <a:ext cx="685919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85317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9177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996" y="1709744"/>
            <a:ext cx="788807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623996" y="4589469"/>
            <a:ext cx="78880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99719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628759" y="1825625"/>
            <a:ext cx="3886875"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4629954" y="1825625"/>
            <a:ext cx="3886875"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endParaRPr lang="es-EC">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56336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950" y="365129"/>
            <a:ext cx="788807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629951" y="1681163"/>
            <a:ext cx="38690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629951" y="2505075"/>
            <a:ext cx="3869012"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4629956" y="1681163"/>
            <a:ext cx="388806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4629956" y="2505075"/>
            <a:ext cx="3888066"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endParaRPr lang="es-EC">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C">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87610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endParaRPr lang="es-EC">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C">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72140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438" y="4406902"/>
            <a:ext cx="7773750" cy="1362075"/>
          </a:xfr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722438" y="2906713"/>
            <a:ext cx="77737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endParaRPr lang="es-EC">
              <a:solidFill>
                <a:prstClr val="black">
                  <a:tint val="75000"/>
                </a:prstClr>
              </a:solidFill>
              <a:latin typeface="Calibri"/>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latin typeface="Calibri"/>
            </a:endParaRPr>
          </a:p>
        </p:txBody>
      </p:sp>
      <p:sp>
        <p:nvSpPr>
          <p:cNvPr id="6" name="5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a:solidFill>
                <a:prstClr val="black">
                  <a:tint val="75000"/>
                </a:prstClr>
              </a:solidFill>
              <a:latin typeface="Calibri"/>
            </a:endParaRPr>
          </a:p>
        </p:txBody>
      </p:sp>
    </p:spTree>
    <p:extLst>
      <p:ext uri="{BB962C8B-B14F-4D97-AF65-F5344CB8AC3E}">
        <p14:creationId xmlns:p14="http://schemas.microsoft.com/office/powerpoint/2010/main" val="63245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endParaRPr lang="es-EC">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C">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84792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950" y="457200"/>
            <a:ext cx="2949690"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3888066" y="987431"/>
            <a:ext cx="462995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629950" y="2057400"/>
            <a:ext cx="29496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endParaRPr lang="es-EC">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51669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950" y="457200"/>
            <a:ext cx="2949690"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3888066" y="987431"/>
            <a:ext cx="462995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EC"/>
          </a:p>
        </p:txBody>
      </p:sp>
      <p:sp>
        <p:nvSpPr>
          <p:cNvPr id="4" name="Marcador de texto 3"/>
          <p:cNvSpPr>
            <a:spLocks noGrp="1"/>
          </p:cNvSpPr>
          <p:nvPr>
            <p:ph type="body" sz="half" idx="2"/>
          </p:nvPr>
        </p:nvSpPr>
        <p:spPr>
          <a:xfrm>
            <a:off x="629950" y="2057400"/>
            <a:ext cx="294969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endParaRPr lang="es-EC">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C">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74587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7379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4813" y="365125"/>
            <a:ext cx="1972017"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628762" y="365125"/>
            <a:ext cx="5801732"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endParaRPr lang="es-EC">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C">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92141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9145588" cy="5616575"/>
        </p:xfrm>
        <a:graphic>
          <a:graphicData uri="http://schemas.openxmlformats.org/presentationml/2006/ole">
            <mc:AlternateContent xmlns:mc="http://schemas.openxmlformats.org/markup-compatibility/2006">
              <mc:Choice xmlns:v="urn:schemas-microsoft-com:vml" Requires="v">
                <p:oleObj name="CorelDRAW" r:id="rId2" imgW="9151920" imgH="5621400" progId="">
                  <p:embed/>
                </p:oleObj>
              </mc:Choice>
              <mc:Fallback>
                <p:oleObj name="CorelDRAW" r:id="rId2" imgW="9151920" imgH="5621400" progId="">
                  <p:embed/>
                  <p:pic>
                    <p:nvPicPr>
                      <p:cNvPr id="2" name="Object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5588"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457279" y="6245225"/>
            <a:ext cx="2133971"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400">
              <a:solidFill>
                <a:srgbClr val="000000"/>
              </a:solidFill>
            </a:endParaRPr>
          </a:p>
        </p:txBody>
      </p:sp>
      <p:sp>
        <p:nvSpPr>
          <p:cNvPr id="4" name="Rectangle 25"/>
          <p:cNvSpPr>
            <a:spLocks noChangeArrowheads="1"/>
          </p:cNvSpPr>
          <p:nvPr/>
        </p:nvSpPr>
        <p:spPr bwMode="auto">
          <a:xfrm>
            <a:off x="3124743" y="6245225"/>
            <a:ext cx="289610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400">
              <a:solidFill>
                <a:srgbClr val="000000"/>
              </a:solidFill>
            </a:endParaRPr>
          </a:p>
        </p:txBody>
      </p:sp>
      <p:sp>
        <p:nvSpPr>
          <p:cNvPr id="5" name="Rectangle 26"/>
          <p:cNvSpPr>
            <a:spLocks noChangeArrowheads="1"/>
          </p:cNvSpPr>
          <p:nvPr/>
        </p:nvSpPr>
        <p:spPr bwMode="auto">
          <a:xfrm>
            <a:off x="457279" y="6245225"/>
            <a:ext cx="2133971"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400">
              <a:solidFill>
                <a:srgbClr val="000000"/>
              </a:solidFill>
            </a:endParaRPr>
          </a:p>
        </p:txBody>
      </p:sp>
      <p:sp>
        <p:nvSpPr>
          <p:cNvPr id="6" name="Rectangle 27"/>
          <p:cNvSpPr>
            <a:spLocks noChangeArrowheads="1"/>
          </p:cNvSpPr>
          <p:nvPr/>
        </p:nvSpPr>
        <p:spPr bwMode="auto">
          <a:xfrm>
            <a:off x="3124743" y="6245225"/>
            <a:ext cx="289610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400">
              <a:solidFill>
                <a:srgbClr val="000000"/>
              </a:solidFill>
            </a:endParaRPr>
          </a:p>
        </p:txBody>
      </p:sp>
      <p:pic>
        <p:nvPicPr>
          <p:cNvPr id="7" name="Picture 48" descr="bannner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22938"/>
            <a:ext cx="9145588"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17526" y="260357"/>
            <a:ext cx="792300"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800">
              <a:solidFill>
                <a:srgbClr val="000000"/>
              </a:solidFill>
            </a:endParaRPr>
          </a:p>
        </p:txBody>
      </p:sp>
      <p:pic>
        <p:nvPicPr>
          <p:cNvPr id="9" name="Picture 49" descr="LOGO ESPE ORIGINAL cop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70" y="115888"/>
            <a:ext cx="3313688"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41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199" y="1122363"/>
            <a:ext cx="6859191" cy="2387600"/>
          </a:xfrm>
        </p:spPr>
        <p:txBody>
          <a:bodyPr anchor="b"/>
          <a:lstStyle>
            <a:lvl1pPr algn="ctr">
              <a:defRPr sz="4500"/>
            </a:lvl1pPr>
          </a:lstStyle>
          <a:p>
            <a:r>
              <a:rPr lang="es-ES"/>
              <a:t>Haga clic para modificar el estilo de título del patrón</a:t>
            </a:r>
            <a:endParaRPr lang="es-EC"/>
          </a:p>
        </p:txBody>
      </p:sp>
      <p:sp>
        <p:nvSpPr>
          <p:cNvPr id="3" name="Subtítulo 2"/>
          <p:cNvSpPr>
            <a:spLocks noGrp="1"/>
          </p:cNvSpPr>
          <p:nvPr>
            <p:ph type="subTitle" idx="1"/>
          </p:nvPr>
        </p:nvSpPr>
        <p:spPr>
          <a:xfrm>
            <a:off x="1143199" y="3602038"/>
            <a:ext cx="6859191"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a:p>
        </p:txBody>
      </p:sp>
    </p:spTree>
    <p:extLst>
      <p:ext uri="{BB962C8B-B14F-4D97-AF65-F5344CB8AC3E}">
        <p14:creationId xmlns:p14="http://schemas.microsoft.com/office/powerpoint/2010/main" val="2240113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a:p>
        </p:txBody>
      </p:sp>
    </p:spTree>
    <p:extLst>
      <p:ext uri="{BB962C8B-B14F-4D97-AF65-F5344CB8AC3E}">
        <p14:creationId xmlns:p14="http://schemas.microsoft.com/office/powerpoint/2010/main" val="366712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996" y="1709740"/>
            <a:ext cx="7888070" cy="2852737"/>
          </a:xfrm>
        </p:spPr>
        <p:txBody>
          <a:bodyPr anchor="b"/>
          <a:lstStyle>
            <a:lvl1pPr>
              <a:defRPr sz="45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623996" y="4589465"/>
            <a:ext cx="788807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a:p>
        </p:txBody>
      </p:sp>
    </p:spTree>
    <p:extLst>
      <p:ext uri="{BB962C8B-B14F-4D97-AF65-F5344CB8AC3E}">
        <p14:creationId xmlns:p14="http://schemas.microsoft.com/office/powerpoint/2010/main" val="100567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628759" y="1825625"/>
            <a:ext cx="3886875"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4629954" y="1825625"/>
            <a:ext cx="3886875"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C892E04A-2890-424C-BC2E-3D16E43E5B2C}" type="slidenum">
              <a:rPr lang="es-EC" smtClean="0"/>
              <a:pPr/>
              <a:t>‹Nº›</a:t>
            </a:fld>
            <a:endParaRPr lang="es-EC"/>
          </a:p>
        </p:txBody>
      </p:sp>
    </p:spTree>
    <p:extLst>
      <p:ext uri="{BB962C8B-B14F-4D97-AF65-F5344CB8AC3E}">
        <p14:creationId xmlns:p14="http://schemas.microsoft.com/office/powerpoint/2010/main" val="1190906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457280" y="1600202"/>
            <a:ext cx="40393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4649007" y="1600202"/>
            <a:ext cx="40393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fecha"/>
          <p:cNvSpPr>
            <a:spLocks noGrp="1"/>
          </p:cNvSpPr>
          <p:nvPr>
            <p:ph type="dt" sz="half" idx="10"/>
          </p:nvPr>
        </p:nvSpPr>
        <p:spPr/>
        <p:txBody>
          <a:bodyPr/>
          <a:lstStyle/>
          <a:p>
            <a:endParaRPr lang="es-EC">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a:solidFill>
                <a:prstClr val="black">
                  <a:tint val="75000"/>
                </a:prstClr>
              </a:solidFill>
              <a:latin typeface="Calibri"/>
            </a:endParaRPr>
          </a:p>
        </p:txBody>
      </p:sp>
    </p:spTree>
    <p:extLst>
      <p:ext uri="{BB962C8B-B14F-4D97-AF65-F5344CB8AC3E}">
        <p14:creationId xmlns:p14="http://schemas.microsoft.com/office/powerpoint/2010/main" val="336808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29950" y="365127"/>
            <a:ext cx="788807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629951" y="1681163"/>
            <a:ext cx="3869012"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629951" y="2505075"/>
            <a:ext cx="3869012"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4629954" y="1681163"/>
            <a:ext cx="3888066"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4629954" y="2505075"/>
            <a:ext cx="3888066"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C892E04A-2890-424C-BC2E-3D16E43E5B2C}" type="slidenum">
              <a:rPr lang="es-EC" smtClean="0"/>
              <a:pPr/>
              <a:t>‹Nº›</a:t>
            </a:fld>
            <a:endParaRPr lang="es-EC"/>
          </a:p>
        </p:txBody>
      </p:sp>
    </p:spTree>
    <p:extLst>
      <p:ext uri="{BB962C8B-B14F-4D97-AF65-F5344CB8AC3E}">
        <p14:creationId xmlns:p14="http://schemas.microsoft.com/office/powerpoint/2010/main" val="220429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C892E04A-2890-424C-BC2E-3D16E43E5B2C}" type="slidenum">
              <a:rPr lang="es-EC" smtClean="0"/>
              <a:pPr/>
              <a:t>‹Nº›</a:t>
            </a:fld>
            <a:endParaRPr lang="es-EC"/>
          </a:p>
        </p:txBody>
      </p:sp>
    </p:spTree>
    <p:extLst>
      <p:ext uri="{BB962C8B-B14F-4D97-AF65-F5344CB8AC3E}">
        <p14:creationId xmlns:p14="http://schemas.microsoft.com/office/powerpoint/2010/main" val="29087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C892E04A-2890-424C-BC2E-3D16E43E5B2C}" type="slidenum">
              <a:rPr lang="es-EC" smtClean="0"/>
              <a:pPr/>
              <a:t>‹Nº›</a:t>
            </a:fld>
            <a:endParaRPr lang="es-EC"/>
          </a:p>
        </p:txBody>
      </p:sp>
    </p:spTree>
    <p:extLst>
      <p:ext uri="{BB962C8B-B14F-4D97-AF65-F5344CB8AC3E}">
        <p14:creationId xmlns:p14="http://schemas.microsoft.com/office/powerpoint/2010/main" val="370859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950" y="457200"/>
            <a:ext cx="2949690" cy="1600200"/>
          </a:xfrm>
        </p:spPr>
        <p:txBody>
          <a:bodyPr anchor="b"/>
          <a:lstStyle>
            <a:lvl1pPr>
              <a:defRPr sz="2400"/>
            </a:lvl1pPr>
          </a:lstStyle>
          <a:p>
            <a:r>
              <a:rPr lang="es-ES"/>
              <a:t>Haga clic para modificar el estilo de título del patrón</a:t>
            </a:r>
            <a:endParaRPr lang="es-EC"/>
          </a:p>
        </p:txBody>
      </p:sp>
      <p:sp>
        <p:nvSpPr>
          <p:cNvPr id="3" name="Marcador de contenido 2"/>
          <p:cNvSpPr>
            <a:spLocks noGrp="1"/>
          </p:cNvSpPr>
          <p:nvPr>
            <p:ph idx="1"/>
          </p:nvPr>
        </p:nvSpPr>
        <p:spPr>
          <a:xfrm>
            <a:off x="3888066" y="987427"/>
            <a:ext cx="4629954"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629950" y="2057400"/>
            <a:ext cx="2949690"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C892E04A-2890-424C-BC2E-3D16E43E5B2C}" type="slidenum">
              <a:rPr lang="es-EC" smtClean="0"/>
              <a:pPr/>
              <a:t>‹Nº›</a:t>
            </a:fld>
            <a:endParaRPr lang="es-EC"/>
          </a:p>
        </p:txBody>
      </p:sp>
    </p:spTree>
    <p:extLst>
      <p:ext uri="{BB962C8B-B14F-4D97-AF65-F5344CB8AC3E}">
        <p14:creationId xmlns:p14="http://schemas.microsoft.com/office/powerpoint/2010/main" val="349494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29950" y="457200"/>
            <a:ext cx="2949690" cy="1600200"/>
          </a:xfrm>
        </p:spPr>
        <p:txBody>
          <a:bodyPr anchor="b"/>
          <a:lstStyle>
            <a:lvl1pPr>
              <a:defRPr sz="24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3888066" y="987427"/>
            <a:ext cx="4629954"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s-EC"/>
          </a:p>
        </p:txBody>
      </p:sp>
      <p:sp>
        <p:nvSpPr>
          <p:cNvPr id="4" name="Marcador de texto 3"/>
          <p:cNvSpPr>
            <a:spLocks noGrp="1"/>
          </p:cNvSpPr>
          <p:nvPr>
            <p:ph type="body" sz="half" idx="2"/>
          </p:nvPr>
        </p:nvSpPr>
        <p:spPr>
          <a:xfrm>
            <a:off x="629950" y="2057400"/>
            <a:ext cx="2949690"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C892E04A-2890-424C-BC2E-3D16E43E5B2C}" type="slidenum">
              <a:rPr lang="es-EC" smtClean="0"/>
              <a:pPr/>
              <a:t>‹Nº›</a:t>
            </a:fld>
            <a:endParaRPr lang="es-EC"/>
          </a:p>
        </p:txBody>
      </p:sp>
    </p:spTree>
    <p:extLst>
      <p:ext uri="{BB962C8B-B14F-4D97-AF65-F5344CB8AC3E}">
        <p14:creationId xmlns:p14="http://schemas.microsoft.com/office/powerpoint/2010/main" val="196142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a:p>
        </p:txBody>
      </p:sp>
    </p:spTree>
    <p:extLst>
      <p:ext uri="{BB962C8B-B14F-4D97-AF65-F5344CB8AC3E}">
        <p14:creationId xmlns:p14="http://schemas.microsoft.com/office/powerpoint/2010/main" val="426907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4812" y="365125"/>
            <a:ext cx="1972017"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628760" y="365125"/>
            <a:ext cx="5801732"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C892E04A-2890-424C-BC2E-3D16E43E5B2C}" type="slidenum">
              <a:rPr lang="es-EC" smtClean="0"/>
              <a:pPr/>
              <a:t>‹Nº›</a:t>
            </a:fld>
            <a:endParaRPr lang="es-EC"/>
          </a:p>
        </p:txBody>
      </p:sp>
    </p:spTree>
    <p:extLst>
      <p:ext uri="{BB962C8B-B14F-4D97-AF65-F5344CB8AC3E}">
        <p14:creationId xmlns:p14="http://schemas.microsoft.com/office/powerpoint/2010/main" val="64685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457280" y="1535113"/>
            <a:ext cx="40408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80" y="2174875"/>
            <a:ext cx="40408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4645833" y="1535113"/>
            <a:ext cx="40424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833" y="2174875"/>
            <a:ext cx="404247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6 Marcador de fecha"/>
          <p:cNvSpPr>
            <a:spLocks noGrp="1"/>
          </p:cNvSpPr>
          <p:nvPr>
            <p:ph type="dt" sz="half" idx="10"/>
          </p:nvPr>
        </p:nvSpPr>
        <p:spPr/>
        <p:txBody>
          <a:bodyPr/>
          <a:lstStyle/>
          <a:p>
            <a:endParaRPr lang="es-EC">
              <a:solidFill>
                <a:prstClr val="black">
                  <a:tint val="75000"/>
                </a:prstClr>
              </a:solidFill>
              <a:latin typeface="Calibri"/>
            </a:endParaRPr>
          </a:p>
        </p:txBody>
      </p:sp>
      <p:sp>
        <p:nvSpPr>
          <p:cNvPr id="8" name="7 Marcador de pie de página"/>
          <p:cNvSpPr>
            <a:spLocks noGrp="1"/>
          </p:cNvSpPr>
          <p:nvPr>
            <p:ph type="ftr" sz="quarter" idx="11"/>
          </p:nvPr>
        </p:nvSpPr>
        <p:spPr/>
        <p:txBody>
          <a:bodyPr/>
          <a:lstStyle/>
          <a:p>
            <a:endParaRPr lang="es-EC">
              <a:solidFill>
                <a:prstClr val="black">
                  <a:tint val="75000"/>
                </a:prstClr>
              </a:solidFill>
              <a:latin typeface="Calibri"/>
            </a:endParaRPr>
          </a:p>
        </p:txBody>
      </p:sp>
      <p:sp>
        <p:nvSpPr>
          <p:cNvPr id="9" name="8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a:solidFill>
                <a:prstClr val="black">
                  <a:tint val="75000"/>
                </a:prstClr>
              </a:solidFill>
              <a:latin typeface="Calibri"/>
            </a:endParaRPr>
          </a:p>
        </p:txBody>
      </p:sp>
    </p:spTree>
    <p:extLst>
      <p:ext uri="{BB962C8B-B14F-4D97-AF65-F5344CB8AC3E}">
        <p14:creationId xmlns:p14="http://schemas.microsoft.com/office/powerpoint/2010/main" val="7694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EC"/>
          </a:p>
        </p:txBody>
      </p:sp>
      <p:sp>
        <p:nvSpPr>
          <p:cNvPr id="3" name="2 Marcador de fecha"/>
          <p:cNvSpPr>
            <a:spLocks noGrp="1"/>
          </p:cNvSpPr>
          <p:nvPr>
            <p:ph type="dt" sz="half" idx="10"/>
          </p:nvPr>
        </p:nvSpPr>
        <p:spPr/>
        <p:txBody>
          <a:bodyPr/>
          <a:lstStyle/>
          <a:p>
            <a:endParaRPr lang="es-EC">
              <a:solidFill>
                <a:prstClr val="black">
                  <a:tint val="75000"/>
                </a:prstClr>
              </a:solidFill>
              <a:latin typeface="Calibri"/>
            </a:endParaRPr>
          </a:p>
        </p:txBody>
      </p:sp>
      <p:sp>
        <p:nvSpPr>
          <p:cNvPr id="4" name="3 Marcador de pie de página"/>
          <p:cNvSpPr>
            <a:spLocks noGrp="1"/>
          </p:cNvSpPr>
          <p:nvPr>
            <p:ph type="ftr" sz="quarter" idx="11"/>
          </p:nvPr>
        </p:nvSpPr>
        <p:spPr/>
        <p:txBody>
          <a:bodyPr/>
          <a:lstStyle/>
          <a:p>
            <a:endParaRPr lang="es-EC">
              <a:solidFill>
                <a:prstClr val="black">
                  <a:tint val="75000"/>
                </a:prstClr>
              </a:solidFill>
              <a:latin typeface="Calibri"/>
            </a:endParaRPr>
          </a:p>
        </p:txBody>
      </p:sp>
      <p:sp>
        <p:nvSpPr>
          <p:cNvPr id="5" name="4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a:solidFill>
                <a:prstClr val="black">
                  <a:tint val="75000"/>
                </a:prstClr>
              </a:solidFill>
              <a:latin typeface="Calibri"/>
            </a:endParaRPr>
          </a:p>
        </p:txBody>
      </p:sp>
    </p:spTree>
    <p:extLst>
      <p:ext uri="{BB962C8B-B14F-4D97-AF65-F5344CB8AC3E}">
        <p14:creationId xmlns:p14="http://schemas.microsoft.com/office/powerpoint/2010/main" val="424002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s-EC">
              <a:solidFill>
                <a:prstClr val="black">
                  <a:tint val="75000"/>
                </a:prstClr>
              </a:solidFill>
              <a:latin typeface="Calibri"/>
            </a:endParaRPr>
          </a:p>
        </p:txBody>
      </p:sp>
      <p:sp>
        <p:nvSpPr>
          <p:cNvPr id="3" name="2 Marcador de pie de página"/>
          <p:cNvSpPr>
            <a:spLocks noGrp="1"/>
          </p:cNvSpPr>
          <p:nvPr>
            <p:ph type="ftr" sz="quarter" idx="11"/>
          </p:nvPr>
        </p:nvSpPr>
        <p:spPr/>
        <p:txBody>
          <a:bodyPr/>
          <a:lstStyle/>
          <a:p>
            <a:endParaRPr lang="es-EC">
              <a:solidFill>
                <a:prstClr val="black">
                  <a:tint val="75000"/>
                </a:prstClr>
              </a:solidFill>
              <a:latin typeface="Calibri"/>
            </a:endParaRPr>
          </a:p>
        </p:txBody>
      </p:sp>
      <p:sp>
        <p:nvSpPr>
          <p:cNvPr id="4" name="3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a:solidFill>
                <a:prstClr val="black">
                  <a:tint val="75000"/>
                </a:prstClr>
              </a:solidFill>
              <a:latin typeface="Calibri"/>
            </a:endParaRPr>
          </a:p>
        </p:txBody>
      </p:sp>
    </p:spTree>
    <p:extLst>
      <p:ext uri="{BB962C8B-B14F-4D97-AF65-F5344CB8AC3E}">
        <p14:creationId xmlns:p14="http://schemas.microsoft.com/office/powerpoint/2010/main" val="126463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80" y="273050"/>
            <a:ext cx="3008835" cy="1162050"/>
          </a:xfr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3575671" y="273052"/>
            <a:ext cx="51126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457280" y="1435102"/>
            <a:ext cx="30088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endParaRPr lang="es-EC">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a:solidFill>
                <a:prstClr val="black">
                  <a:tint val="75000"/>
                </a:prstClr>
              </a:solidFill>
              <a:latin typeface="Calibri"/>
            </a:endParaRPr>
          </a:p>
        </p:txBody>
      </p:sp>
    </p:spTree>
    <p:extLst>
      <p:ext uri="{BB962C8B-B14F-4D97-AF65-F5344CB8AC3E}">
        <p14:creationId xmlns:p14="http://schemas.microsoft.com/office/powerpoint/2010/main" val="140727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599" y="4800600"/>
            <a:ext cx="5487353" cy="566738"/>
          </a:xfr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1792599" y="612775"/>
            <a:ext cx="548735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599" y="5367338"/>
            <a:ext cx="548735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endParaRPr lang="es-EC">
              <a:solidFill>
                <a:prstClr val="black">
                  <a:tint val="75000"/>
                </a:prstClr>
              </a:solidFill>
              <a:latin typeface="Calibri"/>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latin typeface="Calibri"/>
            </a:endParaRPr>
          </a:p>
        </p:txBody>
      </p:sp>
      <p:sp>
        <p:nvSpPr>
          <p:cNvPr id="7" name="6 Marcador de número de diapositiva"/>
          <p:cNvSpPr>
            <a:spLocks noGrp="1"/>
          </p:cNvSpPr>
          <p:nvPr>
            <p:ph type="sldNum" sz="quarter" idx="12"/>
          </p:nvPr>
        </p:nvSpPr>
        <p:spPr/>
        <p:txBody>
          <a:bodyPr/>
          <a:lstStyle/>
          <a:p>
            <a:fld id="{0AB58295-F337-4135-AE3D-9E97A8471343}" type="slidenum">
              <a:rPr lang="es-EC" smtClean="0">
                <a:solidFill>
                  <a:prstClr val="black">
                    <a:tint val="75000"/>
                  </a:prstClr>
                </a:solidFill>
                <a:latin typeface="Calibri"/>
              </a:rPr>
              <a:pPr/>
              <a:t>‹Nº›</a:t>
            </a:fld>
            <a:endParaRPr lang="es-EC">
              <a:solidFill>
                <a:prstClr val="black">
                  <a:tint val="75000"/>
                </a:prstClr>
              </a:solidFill>
              <a:latin typeface="Calibri"/>
            </a:endParaRPr>
          </a:p>
        </p:txBody>
      </p:sp>
    </p:spTree>
    <p:extLst>
      <p:ext uri="{BB962C8B-B14F-4D97-AF65-F5344CB8AC3E}">
        <p14:creationId xmlns:p14="http://schemas.microsoft.com/office/powerpoint/2010/main" val="119357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6.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80" y="274638"/>
            <a:ext cx="8231029" cy="1143000"/>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2 Marcador de texto"/>
          <p:cNvSpPr>
            <a:spLocks noGrp="1"/>
          </p:cNvSpPr>
          <p:nvPr>
            <p:ph type="body" idx="1"/>
          </p:nvPr>
        </p:nvSpPr>
        <p:spPr>
          <a:xfrm>
            <a:off x="457280" y="1600202"/>
            <a:ext cx="8231029"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fecha"/>
          <p:cNvSpPr>
            <a:spLocks noGrp="1"/>
          </p:cNvSpPr>
          <p:nvPr>
            <p:ph type="dt" sz="half" idx="2"/>
          </p:nvPr>
        </p:nvSpPr>
        <p:spPr>
          <a:xfrm>
            <a:off x="457279" y="6356352"/>
            <a:ext cx="2133971"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s-EC">
              <a:solidFill>
                <a:prstClr val="black">
                  <a:tint val="75000"/>
                </a:prstClr>
              </a:solidFill>
            </a:endParaRPr>
          </a:p>
        </p:txBody>
      </p:sp>
      <p:sp>
        <p:nvSpPr>
          <p:cNvPr id="5" name="4 Marcador de pie de página"/>
          <p:cNvSpPr>
            <a:spLocks noGrp="1"/>
          </p:cNvSpPr>
          <p:nvPr>
            <p:ph type="ftr" sz="quarter" idx="3"/>
          </p:nvPr>
        </p:nvSpPr>
        <p:spPr>
          <a:xfrm>
            <a:off x="3124743" y="6356352"/>
            <a:ext cx="289610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EC">
              <a:solidFill>
                <a:prstClr val="black">
                  <a:tint val="75000"/>
                </a:prstClr>
              </a:solidFill>
            </a:endParaRPr>
          </a:p>
        </p:txBody>
      </p:sp>
      <p:sp>
        <p:nvSpPr>
          <p:cNvPr id="6" name="5 Marcador de número de diapositiva"/>
          <p:cNvSpPr>
            <a:spLocks noGrp="1"/>
          </p:cNvSpPr>
          <p:nvPr>
            <p:ph type="sldNum" sz="quarter" idx="4"/>
          </p:nvPr>
        </p:nvSpPr>
        <p:spPr>
          <a:xfrm>
            <a:off x="6554338" y="6356352"/>
            <a:ext cx="2133971"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AB58295-F337-4135-AE3D-9E97A8471343}" type="slidenum">
              <a:rPr lang="es-EC" smtClean="0">
                <a:solidFill>
                  <a:prstClr val="black">
                    <a:tint val="75000"/>
                  </a:prstClr>
                </a:solidFill>
              </a:rPr>
              <a:pPr defTabSz="914400"/>
              <a:t>‹Nº›</a:t>
            </a:fld>
            <a:endParaRPr lang="es-EC">
              <a:solidFill>
                <a:prstClr val="black">
                  <a:tint val="75000"/>
                </a:prstClr>
              </a:solidFill>
            </a:endParaRPr>
          </a:p>
        </p:txBody>
      </p:sp>
    </p:spTree>
    <p:extLst>
      <p:ext uri="{BB962C8B-B14F-4D97-AF65-F5344CB8AC3E}">
        <p14:creationId xmlns:p14="http://schemas.microsoft.com/office/powerpoint/2010/main" val="30146539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2"/>
            <a:ext cx="9145588" cy="620713"/>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s-ES" sz="1800">
              <a:solidFill>
                <a:srgbClr val="000000"/>
              </a:solidFill>
              <a:latin typeface="Arial"/>
            </a:endParaRPr>
          </a:p>
        </p:txBody>
      </p:sp>
      <p:sp>
        <p:nvSpPr>
          <p:cNvPr id="1045" name="Rectangle 21"/>
          <p:cNvSpPr>
            <a:spLocks noChangeArrowheads="1"/>
          </p:cNvSpPr>
          <p:nvPr/>
        </p:nvSpPr>
        <p:spPr bwMode="auto">
          <a:xfrm rot="10800000">
            <a:off x="1" y="6308727"/>
            <a:ext cx="7886482" cy="549275"/>
          </a:xfrm>
          <a:prstGeom prst="rect">
            <a:avLst/>
          </a:prstGeom>
          <a:gradFill rotWithShape="1">
            <a:gsLst>
              <a:gs pos="0">
                <a:schemeClr val="bg1"/>
              </a:gs>
              <a:gs pos="100000">
                <a:srgbClr val="9EB786"/>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es-ES" sz="1800">
              <a:solidFill>
                <a:srgbClr val="000000"/>
              </a:solidFill>
              <a:latin typeface="Arial"/>
            </a:endParaRPr>
          </a:p>
        </p:txBody>
      </p:sp>
      <p:sp>
        <p:nvSpPr>
          <p:cNvPr id="1047" name="Line 23"/>
          <p:cNvSpPr>
            <a:spLocks noChangeShapeType="1"/>
          </p:cNvSpPr>
          <p:nvPr/>
        </p:nvSpPr>
        <p:spPr bwMode="auto">
          <a:xfrm rot="10800000" flipH="1">
            <a:off x="25406" y="6296025"/>
            <a:ext cx="6660719"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800">
              <a:solidFill>
                <a:srgbClr val="000000"/>
              </a:solidFill>
              <a:latin typeface="Arial"/>
            </a:endParaRPr>
          </a:p>
        </p:txBody>
      </p:sp>
      <p:sp>
        <p:nvSpPr>
          <p:cNvPr id="1048" name="Line 24"/>
          <p:cNvSpPr>
            <a:spLocks noChangeShapeType="1"/>
          </p:cNvSpPr>
          <p:nvPr/>
        </p:nvSpPr>
        <p:spPr bwMode="auto">
          <a:xfrm rot="10800000" flipH="1">
            <a:off x="25406" y="6245225"/>
            <a:ext cx="6660719" cy="0"/>
          </a:xfrm>
          <a:prstGeom prst="line">
            <a:avLst/>
          </a:prstGeom>
          <a:noFill/>
          <a:ln w="381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s-ES" sz="1800">
              <a:solidFill>
                <a:srgbClr val="000000"/>
              </a:solidFill>
              <a:latin typeface="Arial"/>
            </a:endParaRPr>
          </a:p>
        </p:txBody>
      </p:sp>
      <p:pic>
        <p:nvPicPr>
          <p:cNvPr id="1050" name="Picture 26" descr="LOGO ESPE ORIGINAL copia"/>
          <p:cNvPicPr>
            <a:picLocks noChangeAspect="1" noChangeArrowheads="1"/>
          </p:cNvPicPr>
          <p:nvPr/>
        </p:nvPicPr>
        <p:blipFill>
          <a:blip r:embed="rId13" cstate="print">
            <a:extLst>
              <a:ext uri="{28A0092B-C50C-407E-A947-70E740481C1C}">
                <a14:useLocalDpi xmlns:a14="http://schemas.microsoft.com/office/drawing/2010/main" val="0"/>
              </a:ext>
            </a:extLst>
          </a:blip>
          <a:srcRect l="3070"/>
          <a:stretch>
            <a:fillRect/>
          </a:stretch>
        </p:blipFill>
        <p:spPr bwMode="auto">
          <a:xfrm>
            <a:off x="6733757" y="5949950"/>
            <a:ext cx="2305450" cy="636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0423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759" y="365129"/>
            <a:ext cx="788807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628759" y="1825625"/>
            <a:ext cx="788807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628759" y="6356356"/>
            <a:ext cx="2057757"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s-EC">
              <a:solidFill>
                <a:prstClr val="black">
                  <a:tint val="75000"/>
                </a:prstClr>
              </a:solidFill>
            </a:endParaRPr>
          </a:p>
        </p:txBody>
      </p:sp>
      <p:sp>
        <p:nvSpPr>
          <p:cNvPr id="5" name="Marcador de pie de página 4"/>
          <p:cNvSpPr>
            <a:spLocks noGrp="1"/>
          </p:cNvSpPr>
          <p:nvPr>
            <p:ph type="ftr" sz="quarter" idx="3"/>
          </p:nvPr>
        </p:nvSpPr>
        <p:spPr>
          <a:xfrm>
            <a:off x="3029476" y="6356356"/>
            <a:ext cx="308663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s-EC">
              <a:solidFill>
                <a:prstClr val="black">
                  <a:tint val="75000"/>
                </a:prstClr>
              </a:solidFill>
            </a:endParaRPr>
          </a:p>
        </p:txBody>
      </p:sp>
      <p:sp>
        <p:nvSpPr>
          <p:cNvPr id="6" name="Marcador de número de diapositiva 5"/>
          <p:cNvSpPr>
            <a:spLocks noGrp="1"/>
          </p:cNvSpPr>
          <p:nvPr>
            <p:ph type="sldNum" sz="quarter" idx="4"/>
          </p:nvPr>
        </p:nvSpPr>
        <p:spPr>
          <a:xfrm>
            <a:off x="6459072" y="6356356"/>
            <a:ext cx="2057757"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AB58295-F337-4135-AE3D-9E97A8471343}" type="slidenum">
              <a:rPr lang="es-EC" smtClean="0">
                <a:solidFill>
                  <a:prstClr val="black">
                    <a:tint val="75000"/>
                  </a:prstClr>
                </a:solidFill>
              </a:rPr>
              <a:pPr defTabSz="914400"/>
              <a:t>‹Nº›</a:t>
            </a:fld>
            <a:endParaRPr lang="es-EC">
              <a:solidFill>
                <a:prstClr val="black">
                  <a:tint val="75000"/>
                </a:prstClr>
              </a:solidFill>
            </a:endParaRPr>
          </a:p>
        </p:txBody>
      </p:sp>
    </p:spTree>
    <p:extLst>
      <p:ext uri="{BB962C8B-B14F-4D97-AF65-F5344CB8AC3E}">
        <p14:creationId xmlns:p14="http://schemas.microsoft.com/office/powerpoint/2010/main" val="46390670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759" y="365127"/>
            <a:ext cx="788807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628759" y="1825625"/>
            <a:ext cx="788807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628759" y="6356352"/>
            <a:ext cx="2057757"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solidFill>
                <a:prstClr val="black">
                  <a:tint val="75000"/>
                </a:prstClr>
              </a:solidFill>
            </a:endParaRPr>
          </a:p>
        </p:txBody>
      </p:sp>
      <p:sp>
        <p:nvSpPr>
          <p:cNvPr id="5" name="Marcador de pie de página 4"/>
          <p:cNvSpPr>
            <a:spLocks noGrp="1"/>
          </p:cNvSpPr>
          <p:nvPr>
            <p:ph type="ftr" sz="quarter" idx="3"/>
          </p:nvPr>
        </p:nvSpPr>
        <p:spPr>
          <a:xfrm>
            <a:off x="3029476" y="6356352"/>
            <a:ext cx="3086636"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C">
              <a:solidFill>
                <a:prstClr val="black">
                  <a:tint val="75000"/>
                </a:prstClr>
              </a:solidFill>
            </a:endParaRPr>
          </a:p>
        </p:txBody>
      </p:sp>
      <p:sp>
        <p:nvSpPr>
          <p:cNvPr id="6" name="Marcador de número de diapositiva 5"/>
          <p:cNvSpPr>
            <a:spLocks noGrp="1"/>
          </p:cNvSpPr>
          <p:nvPr>
            <p:ph type="sldNum" sz="quarter" idx="4"/>
          </p:nvPr>
        </p:nvSpPr>
        <p:spPr>
          <a:xfrm>
            <a:off x="6459072" y="6356352"/>
            <a:ext cx="2057757"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6A1D658-A843-46FE-BDD4-784B44489221}" type="slidenum">
              <a:rPr lang="es-EC" smtClean="0">
                <a:solidFill>
                  <a:prstClr val="black">
                    <a:tint val="75000"/>
                  </a:prstClr>
                </a:solidFill>
              </a:rPr>
              <a:pPr/>
              <a:t>‹Nº›</a:t>
            </a:fld>
            <a:endParaRPr lang="es-EC">
              <a:solidFill>
                <a:prstClr val="black">
                  <a:tint val="75000"/>
                </a:prstClr>
              </a:solidFill>
            </a:endParaRPr>
          </a:p>
        </p:txBody>
      </p:sp>
      <p:sp>
        <p:nvSpPr>
          <p:cNvPr id="7" name="Rectangle 20"/>
          <p:cNvSpPr>
            <a:spLocks noChangeArrowheads="1"/>
          </p:cNvSpPr>
          <p:nvPr/>
        </p:nvSpPr>
        <p:spPr bwMode="auto">
          <a:xfrm>
            <a:off x="0" y="9"/>
            <a:ext cx="9145588"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800">
              <a:solidFill>
                <a:srgbClr val="000000"/>
              </a:solidFill>
            </a:endParaRPr>
          </a:p>
        </p:txBody>
      </p:sp>
      <p:sp>
        <p:nvSpPr>
          <p:cNvPr id="8" name="Rectangle 21"/>
          <p:cNvSpPr>
            <a:spLocks noChangeArrowheads="1"/>
          </p:cNvSpPr>
          <p:nvPr/>
        </p:nvSpPr>
        <p:spPr bwMode="auto">
          <a:xfrm rot="10800000">
            <a:off x="3" y="6308734"/>
            <a:ext cx="7886482"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800">
              <a:solidFill>
                <a:srgbClr val="000000"/>
              </a:solidFill>
            </a:endParaRPr>
          </a:p>
        </p:txBody>
      </p:sp>
      <p:sp>
        <p:nvSpPr>
          <p:cNvPr id="9" name="Line 23"/>
          <p:cNvSpPr>
            <a:spLocks noChangeShapeType="1"/>
          </p:cNvSpPr>
          <p:nvPr/>
        </p:nvSpPr>
        <p:spPr bwMode="auto">
          <a:xfrm rot="10800000" flipH="1">
            <a:off x="25409" y="6296025"/>
            <a:ext cx="666072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sz="1800">
              <a:solidFill>
                <a:srgbClr val="000000"/>
              </a:solidFill>
              <a:latin typeface="Trebuchet MS" panose="020B0603020202020204" pitchFamily="34" charset="0"/>
            </a:endParaRPr>
          </a:p>
        </p:txBody>
      </p:sp>
      <p:sp>
        <p:nvSpPr>
          <p:cNvPr id="10" name="Line 24"/>
          <p:cNvSpPr>
            <a:spLocks noChangeShapeType="1"/>
          </p:cNvSpPr>
          <p:nvPr/>
        </p:nvSpPr>
        <p:spPr bwMode="auto">
          <a:xfrm rot="10800000" flipH="1">
            <a:off x="25409" y="6245225"/>
            <a:ext cx="6660720"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sz="1800">
              <a:solidFill>
                <a:srgbClr val="000000"/>
              </a:solidFill>
              <a:latin typeface="Trebuchet MS" panose="020B0603020202020204" pitchFamily="34" charset="0"/>
            </a:endParaRPr>
          </a:p>
        </p:txBody>
      </p:sp>
      <p:pic>
        <p:nvPicPr>
          <p:cNvPr id="11" name="Picture 26" descr="LOGO ESPE ORIGINAL copia"/>
          <p:cNvPicPr>
            <a:picLocks noChangeAspect="1" noChangeArrowheads="1"/>
          </p:cNvPicPr>
          <p:nvPr/>
        </p:nvPicPr>
        <p:blipFill>
          <a:blip r:embed="rId13">
            <a:extLst>
              <a:ext uri="{28A0092B-C50C-407E-A947-70E740481C1C}">
                <a14:useLocalDpi xmlns:a14="http://schemas.microsoft.com/office/drawing/2010/main" val="0"/>
              </a:ext>
            </a:extLst>
          </a:blip>
          <a:srcRect l="3070"/>
          <a:stretch>
            <a:fillRect/>
          </a:stretch>
        </p:blipFill>
        <p:spPr bwMode="auto">
          <a:xfrm>
            <a:off x="6733757" y="5949950"/>
            <a:ext cx="230545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308480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C"/>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4.png"/><Relationship Id="rId7" Type="http://schemas.openxmlformats.org/officeDocument/2006/relationships/diagramColors" Target="../diagrams/colors2.xml"/><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emf"/><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2.png"/><Relationship Id="rId1" Type="http://schemas.openxmlformats.org/officeDocument/2006/relationships/slideLayout" Target="../slideLayouts/slideLayout14.xml"/><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12.png"/><Relationship Id="rId1" Type="http://schemas.openxmlformats.org/officeDocument/2006/relationships/slideLayout" Target="../slideLayouts/slideLayout14.xml"/><Relationship Id="rId5" Type="http://schemas.openxmlformats.org/officeDocument/2006/relationships/image" Target="../media/image61.emf"/><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2.png"/><Relationship Id="rId1" Type="http://schemas.openxmlformats.org/officeDocument/2006/relationships/slideLayout" Target="../slideLayouts/slideLayout14.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hemeOverride" Target="../theme/themeOverride1.xml"/><Relationship Id="rId5" Type="http://schemas.openxmlformats.org/officeDocument/2006/relationships/image" Target="../media/image69.png"/><Relationship Id="rId4" Type="http://schemas.openxmlformats.org/officeDocument/2006/relationships/image" Target="../media/image68.emf"/></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2.png"/><Relationship Id="rId7" Type="http://schemas.openxmlformats.org/officeDocument/2006/relationships/image" Target="../media/image73.png"/><Relationship Id="rId2" Type="http://schemas.openxmlformats.org/officeDocument/2006/relationships/slideLayout" Target="../slideLayouts/slideLayout14.xml"/><Relationship Id="rId1" Type="http://schemas.openxmlformats.org/officeDocument/2006/relationships/themeOverride" Target="../theme/themeOverride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hemeOverride" Target="../theme/themeOverride3.xml"/><Relationship Id="rId5" Type="http://schemas.openxmlformats.org/officeDocument/2006/relationships/image" Target="../media/image76.emf"/><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hemeOverride" Target="../theme/themeOverride4.xml"/><Relationship Id="rId6" Type="http://schemas.openxmlformats.org/officeDocument/2006/relationships/image" Target="../media/image79.emf"/><Relationship Id="rId5" Type="http://schemas.openxmlformats.org/officeDocument/2006/relationships/image" Target="../media/image78.png"/><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hemeOverride" Target="../theme/themeOverride5.xml"/><Relationship Id="rId5" Type="http://schemas.openxmlformats.org/officeDocument/2006/relationships/image" Target="../media/image79.emf"/><Relationship Id="rId4" Type="http://schemas.openxmlformats.org/officeDocument/2006/relationships/image" Target="../media/image80.emf"/></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hemeOverride" Target="../theme/themeOverride6.xml"/><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12.png"/><Relationship Id="rId7" Type="http://schemas.openxmlformats.org/officeDocument/2006/relationships/image" Target="../media/image84.png"/><Relationship Id="rId2" Type="http://schemas.openxmlformats.org/officeDocument/2006/relationships/slideLayout" Target="../slideLayouts/slideLayout14.xml"/><Relationship Id="rId1" Type="http://schemas.openxmlformats.org/officeDocument/2006/relationships/themeOverride" Target="../theme/themeOverride7.xml"/><Relationship Id="rId6" Type="http://schemas.openxmlformats.org/officeDocument/2006/relationships/image" Target="../media/image83.emf"/><Relationship Id="rId5" Type="http://schemas.openxmlformats.org/officeDocument/2006/relationships/image" Target="../media/image82.emf"/><Relationship Id="rId10" Type="http://schemas.openxmlformats.org/officeDocument/2006/relationships/image" Target="../media/image87.png"/><Relationship Id="rId4" Type="http://schemas.openxmlformats.org/officeDocument/2006/relationships/chart" Target="../charts/chart2.xml"/><Relationship Id="rId9"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hemeOverride" Target="../theme/themeOverride8.xml"/><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hemeOverride" Target="../theme/themeOverride9.xml"/><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hemeOverride" Target="../theme/themeOverride10.xml"/><Relationship Id="rId5" Type="http://schemas.openxmlformats.org/officeDocument/2006/relationships/image" Target="../media/image92.pn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hemeOverride" Target="../theme/themeOverride11.xml"/><Relationship Id="rId5" Type="http://schemas.openxmlformats.org/officeDocument/2006/relationships/image" Target="../media/image94.emf"/><Relationship Id="rId4" Type="http://schemas.openxmlformats.org/officeDocument/2006/relationships/image" Target="../media/image93.jpe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hemeOverride" Target="../theme/themeOverride12.xml"/><Relationship Id="rId6" Type="http://schemas.openxmlformats.org/officeDocument/2006/relationships/image" Target="../media/image97.emf"/><Relationship Id="rId5" Type="http://schemas.openxmlformats.org/officeDocument/2006/relationships/image" Target="../media/image96.png"/><Relationship Id="rId4" Type="http://schemas.openxmlformats.org/officeDocument/2006/relationships/image" Target="../media/image95.jpe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hemeOverride" Target="../theme/themeOverride13.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hemeOverride" Target="../theme/themeOverride14.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4.xml"/><Relationship Id="rId1" Type="http://schemas.openxmlformats.org/officeDocument/2006/relationships/themeOverride" Target="../theme/themeOverride15.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diagramColors" Target="../diagrams/colors1.xml"/><Relationship Id="rId11" Type="http://schemas.openxmlformats.org/officeDocument/2006/relationships/chart" Target="../charts/chart1.xml"/><Relationship Id="rId5" Type="http://schemas.openxmlformats.org/officeDocument/2006/relationships/diagramQuickStyle" Target="../diagrams/quickStyle1.xml"/><Relationship Id="rId10" Type="http://schemas.microsoft.com/office/2007/relationships/hdphoto" Target="../media/hdphoto1.wdp"/><Relationship Id="rId4" Type="http://schemas.openxmlformats.org/officeDocument/2006/relationships/diagramLayout" Target="../diagrams/layout1.xml"/><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1893380" y="2714620"/>
            <a:ext cx="6109010" cy="707886"/>
          </a:xfrm>
          <a:prstGeom prst="rect">
            <a:avLst/>
          </a:prstGeom>
          <a:noFill/>
        </p:spPr>
        <p:txBody>
          <a:bodyPr wrap="square" lIns="91440" tIns="45720" rIns="91440" bIns="45720">
            <a:spAutoFit/>
          </a:bodyPr>
          <a:lstStyle/>
          <a:p>
            <a:pPr algn="ctr" defTabSz="914400">
              <a:tabLst>
                <a:tab pos="185738" algn="l"/>
              </a:tabLst>
            </a:pPr>
            <a:endParaRPr lang="es-ES" sz="4000" b="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1" name="10 Rectángulo"/>
          <p:cNvSpPr/>
          <p:nvPr/>
        </p:nvSpPr>
        <p:spPr>
          <a:xfrm>
            <a:off x="1893404" y="2714622"/>
            <a:ext cx="5948246" cy="646331"/>
          </a:xfrm>
          <a:prstGeom prst="rect">
            <a:avLst/>
          </a:prstGeom>
          <a:noFill/>
        </p:spPr>
        <p:txBody>
          <a:bodyPr wrap="square" lIns="91440" tIns="45720" rIns="91440" bIns="45720">
            <a:spAutoFit/>
          </a:bodyPr>
          <a:lstStyle/>
          <a:p>
            <a:pPr algn="ctr" defTabSz="914400"/>
            <a:r>
              <a:rPr lang="es-EC" sz="3600" b="1">
                <a:ln w="31550" cmpd="sng">
                  <a:gradFill>
                    <a:gsLst>
                      <a:gs pos="25000">
                        <a:srgbClr val="4F81BD">
                          <a:shade val="25000"/>
                          <a:satMod val="190000"/>
                        </a:srgbClr>
                      </a:gs>
                      <a:gs pos="80000">
                        <a:srgbClr val="4F81BD">
                          <a:tint val="75000"/>
                          <a:satMod val="190000"/>
                        </a:srgbClr>
                      </a:gs>
                    </a:gsLst>
                    <a:lin ang="5400000"/>
                  </a:gradFill>
                  <a:prstDash val="solid"/>
                </a:ln>
                <a:solidFill>
                  <a:prstClr val="black"/>
                </a:solidFill>
                <a:effectLst>
                  <a:outerShdw blurRad="41275" dist="12700" dir="12000000" algn="tl" rotWithShape="0">
                    <a:srgbClr val="000000">
                      <a:alpha val="40000"/>
                    </a:srgbClr>
                  </a:outerShdw>
                </a:effectLst>
                <a:latin typeface="Calibri"/>
              </a:rPr>
              <a:t> </a:t>
            </a:r>
            <a:endParaRPr lang="es-ES" sz="3600" b="1">
              <a:ln w="31550" cmpd="sng">
                <a:gradFill>
                  <a:gsLst>
                    <a:gs pos="25000">
                      <a:srgbClr val="4F81BD">
                        <a:shade val="25000"/>
                        <a:satMod val="190000"/>
                      </a:srgbClr>
                    </a:gs>
                    <a:gs pos="80000">
                      <a:srgbClr val="4F81BD">
                        <a:tint val="75000"/>
                        <a:satMod val="190000"/>
                      </a:srgbClr>
                    </a:gs>
                  </a:gsLst>
                  <a:lin ang="5400000"/>
                </a:gradFill>
                <a:prstDash val="solid"/>
              </a:ln>
              <a:solidFill>
                <a:prstClr val="black"/>
              </a:solidFill>
              <a:effectLst>
                <a:outerShdw blurRad="41275" dist="12700" dir="12000000" algn="tl" rotWithShape="0">
                  <a:srgbClr val="000000">
                    <a:alpha val="40000"/>
                  </a:srgbClr>
                </a:outerShdw>
              </a:effectLst>
              <a:latin typeface="Calibri"/>
            </a:endParaRPr>
          </a:p>
        </p:txBody>
      </p:sp>
      <p:sp>
        <p:nvSpPr>
          <p:cNvPr id="7" name="2 CuadroTexto">
            <a:extLst>
              <a:ext uri="{FF2B5EF4-FFF2-40B4-BE49-F238E27FC236}">
                <a16:creationId xmlns:a16="http://schemas.microsoft.com/office/drawing/2014/main" id="{E245B1C1-36A4-4621-9848-DC04456C7160}"/>
              </a:ext>
            </a:extLst>
          </p:cNvPr>
          <p:cNvSpPr txBox="1"/>
          <p:nvPr/>
        </p:nvSpPr>
        <p:spPr>
          <a:xfrm>
            <a:off x="993504" y="1137178"/>
            <a:ext cx="7748045" cy="4970591"/>
          </a:xfrm>
          <a:prstGeom prst="rect">
            <a:avLst/>
          </a:prstGeom>
          <a:noFill/>
        </p:spPr>
        <p:txBody>
          <a:bodyPr wrap="square" rtlCol="0">
            <a:spAutoFit/>
          </a:bodyPr>
          <a:lstStyle/>
          <a:p>
            <a:pPr lvl="0" algn="ctr" defTabSz="914400" fontAlgn="base">
              <a:spcBef>
                <a:spcPct val="0"/>
              </a:spcBef>
              <a:spcAft>
                <a:spcPct val="0"/>
              </a:spcAft>
            </a:pPr>
            <a:r>
              <a:rPr lang="es-ES" sz="1600" b="1" kern="0">
                <a:solidFill>
                  <a:prstClr val="black"/>
                </a:solidFill>
                <a:latin typeface="Cambria" panose="02040503050406030204" pitchFamily="18" charset="0"/>
                <a:ea typeface="Cambria" panose="02040503050406030204" pitchFamily="18" charset="0"/>
                <a:cs typeface="Calibri" panose="020F0502020204030204" pitchFamily="34" charset="0"/>
                <a:sym typeface="Arial"/>
                <a:rtl val="0"/>
              </a:rPr>
              <a:t>DEPARTAMENTO DE CIENCIAS DE LA TIERRA Y DE LA CONSTRUCCIÓN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sz="16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rPr>
              <a:t>CARRERA DE INGENIERÍA </a:t>
            </a:r>
            <a:r>
              <a:rPr kumimoji="0" lang="es-ES" sz="16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rPr>
              <a:t>GEOGRÁFICA Y DEL MEDIO AMBIENTE</a:t>
            </a:r>
            <a:endParaRPr kumimoji="0" lang="es-EC" sz="16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16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s-ES" sz="1400" b="1"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rtl val="0"/>
              </a:rPr>
              <a:t>TRABAJO DE TITULACIÓN</a:t>
            </a:r>
            <a:r>
              <a:rPr kumimoji="0" lang="es-ES"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rPr>
              <a:t> PREVIO A LA OBTENCIÓN DEL TÍTULO DE INGENIERA GEÓGRAFA Y DEL MEDIO AMBIENTE</a:t>
            </a:r>
            <a:endParaRPr kumimoji="0" lang="es-EC" sz="14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1"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endParaRPr>
          </a:p>
          <a:p>
            <a:pPr algn="ctr" defTabSz="914400"/>
            <a:r>
              <a:rPr kumimoji="0" lang="es-EC" sz="16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rPr>
              <a:t>TEMA: </a:t>
            </a:r>
          </a:p>
          <a:p>
            <a:pPr algn="ctr" defTabSz="914400"/>
            <a:r>
              <a:rPr kumimoji="0" lang="es-ES" sz="1600" b="1" i="1"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rPr>
              <a:t>“</a:t>
            </a:r>
            <a:r>
              <a:rPr lang="es-EC" sz="1600" b="1" i="0">
                <a:solidFill>
                  <a:srgbClr val="000000"/>
                </a:solidFill>
                <a:effectLst/>
                <a:latin typeface="Cambria" panose="02040503050406030204" pitchFamily="18" charset="0"/>
                <a:ea typeface="Cambria" panose="02040503050406030204" pitchFamily="18" charset="0"/>
                <a:cs typeface="Arial" panose="020B0604020202020204" pitchFamily="34" charset="0"/>
              </a:rPr>
              <a:t>Propuesta de un modelo de valoración catastral para predios urbanos en el Cantón Atacames mediante la aplicación del Proceso Analítico Jerárquico (</a:t>
            </a:r>
            <a:r>
              <a:rPr lang="es-EC" sz="1600" b="1" i="0" err="1">
                <a:solidFill>
                  <a:srgbClr val="000000"/>
                </a:solidFill>
                <a:effectLst/>
                <a:latin typeface="Cambria" panose="02040503050406030204" pitchFamily="18" charset="0"/>
                <a:ea typeface="Cambria" panose="02040503050406030204" pitchFamily="18" charset="0"/>
                <a:cs typeface="Arial" panose="020B0604020202020204" pitchFamily="34" charset="0"/>
              </a:rPr>
              <a:t>Analytic</a:t>
            </a:r>
            <a:r>
              <a:rPr lang="es-EC" sz="1600" b="1" i="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r>
              <a:rPr lang="es-EC" sz="1600" b="1" i="0" err="1">
                <a:solidFill>
                  <a:srgbClr val="000000"/>
                </a:solidFill>
                <a:effectLst/>
                <a:latin typeface="Cambria" panose="02040503050406030204" pitchFamily="18" charset="0"/>
                <a:ea typeface="Cambria" panose="02040503050406030204" pitchFamily="18" charset="0"/>
                <a:cs typeface="Arial" panose="020B0604020202020204" pitchFamily="34" charset="0"/>
              </a:rPr>
              <a:t>Hierarchy</a:t>
            </a:r>
            <a:r>
              <a:rPr lang="es-EC" sz="1600" b="1" i="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r>
              <a:rPr lang="es-EC" sz="1600" b="1" i="0" err="1">
                <a:solidFill>
                  <a:srgbClr val="000000"/>
                </a:solidFill>
                <a:effectLst/>
                <a:latin typeface="Cambria" panose="02040503050406030204" pitchFamily="18" charset="0"/>
                <a:ea typeface="Cambria" panose="02040503050406030204" pitchFamily="18" charset="0"/>
                <a:cs typeface="Arial" panose="020B0604020202020204" pitchFamily="34" charset="0"/>
              </a:rPr>
              <a:t>Process</a:t>
            </a:r>
            <a:r>
              <a:rPr lang="es-EC" sz="1600" b="1" i="0">
                <a:solidFill>
                  <a:srgbClr val="000000"/>
                </a:solidFill>
                <a:effectLst/>
                <a:latin typeface="Cambria" panose="02040503050406030204" pitchFamily="18" charset="0"/>
                <a:ea typeface="Cambria" panose="02040503050406030204" pitchFamily="18" charset="0"/>
                <a:cs typeface="Arial" panose="020B0604020202020204" pitchFamily="34" charset="0"/>
              </a:rPr>
              <a:t> AHP)</a:t>
            </a:r>
            <a:r>
              <a:rPr lang="es-EC" sz="1600" b="1" i="1">
                <a:latin typeface="Cambria" panose="02040503050406030204" pitchFamily="18" charset="0"/>
                <a:ea typeface="Cambria" panose="02040503050406030204" pitchFamily="18" charset="0"/>
                <a:cs typeface="Calibri" panose="020F0502020204030204" pitchFamily="34" charset="0"/>
              </a:rPr>
              <a:t>”</a:t>
            </a:r>
          </a:p>
          <a:p>
            <a:pPr lvl="0" algn="ctr" defTabSz="914400"/>
            <a:endParaRPr kumimoji="0" lang="es-ES" sz="16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rPr>
              <a:t>Autoras:</a:t>
            </a:r>
          </a:p>
          <a:p>
            <a:pPr marL="0" marR="0" lvl="0" indent="0" algn="ctr" defTabSz="914400" rtl="0" eaLnBrk="1" fontAlgn="auto" latinLnBrk="0" hangingPunct="1">
              <a:lnSpc>
                <a:spcPct val="100000"/>
              </a:lnSpc>
              <a:spcBef>
                <a:spcPts val="0"/>
              </a:spcBef>
              <a:spcAft>
                <a:spcPts val="0"/>
              </a:spcAft>
              <a:buClrTx/>
              <a:buSzTx/>
              <a:buFontTx/>
              <a:buNone/>
              <a:tabLst/>
              <a:defRPr/>
            </a:pPr>
            <a:r>
              <a:rPr lang="es-EC" sz="1300">
                <a:solidFill>
                  <a:srgbClr val="000000"/>
                </a:solidFill>
                <a:effectLst/>
                <a:latin typeface="Cambria" panose="02040503050406030204" pitchFamily="18" charset="0"/>
                <a:ea typeface="Cambria" panose="02040503050406030204" pitchFamily="18" charset="0"/>
              </a:rPr>
              <a:t>Veloz Iturralde Katherine Edith </a:t>
            </a:r>
            <a:endParaRPr lang="es-EC" sz="1300">
              <a:solidFill>
                <a:srgbClr val="000000"/>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C" sz="1300">
                <a:solidFill>
                  <a:srgbClr val="000000"/>
                </a:solidFill>
                <a:effectLst/>
                <a:latin typeface="Cambria" panose="02040503050406030204" pitchFamily="18" charset="0"/>
                <a:ea typeface="Cambria" panose="02040503050406030204" pitchFamily="18" charset="0"/>
              </a:rPr>
              <a:t>Yasaca Chinlli Leidy Magaly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30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endParaRPr>
          </a:p>
          <a:p>
            <a:pPr lvl="4" defTabSz="914400">
              <a:defRPr/>
            </a:pPr>
            <a:r>
              <a:rPr lang="es-ES" sz="1300" b="1"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rtl val="0"/>
              </a:rPr>
              <a:t>Director </a:t>
            </a:r>
            <a:r>
              <a:rPr kumimoji="0" lang="es-ES" sz="13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rPr>
              <a:t>del Proyecto: </a:t>
            </a:r>
            <a:r>
              <a:rPr lang="es-EC" sz="1300">
                <a:effectLst/>
                <a:latin typeface="Cambria" panose="02040503050406030204" pitchFamily="18" charset="0"/>
                <a:ea typeface="Cambria" panose="02040503050406030204" pitchFamily="18" charset="0"/>
                <a:cs typeface="Times New Roman" panose="02020603050405020304" pitchFamily="18" charset="0"/>
              </a:rPr>
              <a:t>Ing. Pérez Salazar, Pablo Roberto </a:t>
            </a:r>
            <a:r>
              <a:rPr lang="es-EC" sz="1300" err="1">
                <a:effectLst/>
                <a:latin typeface="Cambria" panose="02040503050406030204" pitchFamily="18" charset="0"/>
                <a:ea typeface="Cambria" panose="02040503050406030204" pitchFamily="18" charset="0"/>
                <a:cs typeface="Times New Roman" panose="02020603050405020304" pitchFamily="18" charset="0"/>
              </a:rPr>
              <a:t>Mgtr</a:t>
            </a:r>
            <a:r>
              <a:rPr lang="es-EC" sz="1300">
                <a:effectLst/>
                <a:latin typeface="Cambria" panose="02040503050406030204" pitchFamily="18" charset="0"/>
                <a:ea typeface="Cambria" panose="02040503050406030204" pitchFamily="18" charset="0"/>
                <a:cs typeface="Times New Roman" panose="02020603050405020304" pitchFamily="18" charset="0"/>
              </a:rPr>
              <a:t>.</a:t>
            </a:r>
            <a:endParaRPr kumimoji="0" lang="es-ES" sz="13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endParaRPr>
          </a:p>
          <a:p>
            <a:pPr lvl="4" defTabSz="914400">
              <a:defRPr/>
            </a:pPr>
            <a:r>
              <a:rPr lang="es-ES" sz="1300" b="1"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rtl val="0"/>
              </a:rPr>
              <a:t>Docente Evaluador</a:t>
            </a:r>
            <a:r>
              <a:rPr kumimoji="0" lang="es-ES" sz="130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rPr>
              <a:t>: Cnel. Rodolfo Salazar</a:t>
            </a:r>
          </a:p>
          <a:p>
            <a:pPr lvl="4" defTabSz="914400">
              <a:defRPr/>
            </a:pPr>
            <a:r>
              <a:rPr lang="es-ES" sz="1300" b="1"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rtl val="0"/>
              </a:rPr>
              <a:t>Director </a:t>
            </a:r>
            <a:r>
              <a:rPr kumimoji="0" lang="es-ES" sz="13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rPr>
              <a:t>de Carrera:  </a:t>
            </a:r>
            <a:r>
              <a:rPr lang="es-EC" sz="1300">
                <a:solidFill>
                  <a:srgbClr val="000000"/>
                </a:solidFill>
                <a:latin typeface="Cambria" panose="02040503050406030204" pitchFamily="18" charset="0"/>
                <a:ea typeface="Cambria" panose="02040503050406030204" pitchFamily="18" charset="0"/>
                <a:cs typeface="Calibri" panose="020F0502020204030204" pitchFamily="34" charset="0"/>
              </a:rPr>
              <a:t>Ing. Alexander Robayo, MSc.</a:t>
            </a:r>
          </a:p>
          <a:p>
            <a:pPr lvl="4" defTabSz="914400">
              <a:defRPr/>
            </a:pPr>
            <a:r>
              <a:rPr lang="es-ES" sz="1300" b="1"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rtl val="0"/>
              </a:rPr>
              <a:t>Secretaria Académica</a:t>
            </a:r>
            <a:r>
              <a:rPr kumimoji="0" lang="es-ES" sz="13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rPr>
              <a:t>:  </a:t>
            </a:r>
            <a:r>
              <a:rPr lang="es-EC" sz="1300">
                <a:solidFill>
                  <a:srgbClr val="000000"/>
                </a:solidFill>
                <a:latin typeface="Cambria" panose="02040503050406030204" pitchFamily="18" charset="0"/>
                <a:ea typeface="Cambria" panose="02040503050406030204" pitchFamily="18" charset="0"/>
                <a:cs typeface="Calibri" panose="020F0502020204030204" pitchFamily="34" charset="0"/>
              </a:rPr>
              <a:t>Abg. </a:t>
            </a:r>
            <a:r>
              <a:rPr lang="es-ES" sz="1300">
                <a:solidFill>
                  <a:srgbClr val="000000"/>
                </a:solidFill>
                <a:latin typeface="Cambria" panose="02040503050406030204" pitchFamily="18" charset="0"/>
                <a:ea typeface="Cambria" panose="02040503050406030204" pitchFamily="18" charset="0"/>
                <a:cs typeface="Calibri" panose="020F0502020204030204" pitchFamily="34" charset="0"/>
              </a:rPr>
              <a:t>Michelle Benavides</a:t>
            </a:r>
            <a:endParaRPr lang="es-ES" sz="1300"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rtl val="0"/>
            </a:endParaRPr>
          </a:p>
          <a:p>
            <a:pPr lvl="4" defTabSz="914400">
              <a:defRPr/>
            </a:pPr>
            <a:endParaRPr lang="es-EC" sz="1300">
              <a:solidFill>
                <a:srgbClr val="000000"/>
              </a:solidFill>
              <a:latin typeface="Calibri" panose="020F0502020204030204" pitchFamily="34" charset="0"/>
              <a:cs typeface="Calibri" panose="020F0502020204030204" pitchFamily="34" charset="0"/>
            </a:endParaRPr>
          </a:p>
          <a:p>
            <a:pPr lvl="4" defTabSz="914400">
              <a:defRPr/>
            </a:pPr>
            <a:endParaRPr kumimoji="0" lang="es-ES" sz="1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C" sz="1300" kern="0">
                <a:solidFill>
                  <a:srgbClr val="000000"/>
                </a:solidFill>
                <a:latin typeface="Calibri" panose="020F0502020204030204" pitchFamily="34" charset="0"/>
                <a:cs typeface="Calibri" panose="020F0502020204030204" pitchFamily="34" charset="0"/>
                <a:sym typeface="Arial"/>
                <a:rtl val="0"/>
              </a:rPr>
              <a:t>Agosto</a:t>
            </a:r>
            <a:r>
              <a:rPr kumimoji="0" lang="es-EC" sz="1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rPr>
              <a:t>, 2022</a:t>
            </a:r>
            <a:endParaRPr kumimoji="0" lang="en-US" sz="1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endParaRPr>
          </a:p>
        </p:txBody>
      </p:sp>
      <p:sp>
        <p:nvSpPr>
          <p:cNvPr id="2" name="AutoShape 2" descr="Resultado de imagen para automatizacion y control esp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AutoShape 4" descr="Resultado de imagen para automatizacion y control esp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6" name="Imagen 5">
            <a:extLst>
              <a:ext uri="{FF2B5EF4-FFF2-40B4-BE49-F238E27FC236}">
                <a16:creationId xmlns:a16="http://schemas.microsoft.com/office/drawing/2014/main" id="{CA80F7F1-D0FD-4512-A895-B7157E294061}"/>
              </a:ext>
            </a:extLst>
          </p:cNvPr>
          <p:cNvPicPr>
            <a:picLocks noChangeAspect="1"/>
          </p:cNvPicPr>
          <p:nvPr/>
        </p:nvPicPr>
        <p:blipFill rotWithShape="1">
          <a:blip r:embed="rId2"/>
          <a:srcRect l="194" r="-69"/>
          <a:stretch/>
        </p:blipFill>
        <p:spPr>
          <a:xfrm>
            <a:off x="-1" y="5782094"/>
            <a:ext cx="9161145" cy="1075906"/>
          </a:xfrm>
          <a:prstGeom prst="rect">
            <a:avLst/>
          </a:prstGeom>
        </p:spPr>
      </p:pic>
      <p:pic>
        <p:nvPicPr>
          <p:cNvPr id="15" name="Imagen 14">
            <a:extLst>
              <a:ext uri="{FF2B5EF4-FFF2-40B4-BE49-F238E27FC236}">
                <a16:creationId xmlns:a16="http://schemas.microsoft.com/office/drawing/2014/main" id="{681CE80F-02EC-4BCF-9864-B6A6CAE696A6}"/>
              </a:ext>
            </a:extLst>
          </p:cNvPr>
          <p:cNvPicPr>
            <a:picLocks noChangeAspect="1"/>
          </p:cNvPicPr>
          <p:nvPr/>
        </p:nvPicPr>
        <p:blipFill>
          <a:blip r:embed="rId3"/>
          <a:stretch>
            <a:fillRect/>
          </a:stretch>
        </p:blipFill>
        <p:spPr>
          <a:xfrm>
            <a:off x="13336" y="5610529"/>
            <a:ext cx="2590800" cy="171565"/>
          </a:xfrm>
          <a:prstGeom prst="rect">
            <a:avLst/>
          </a:prstGeom>
        </p:spPr>
      </p:pic>
      <p:pic>
        <p:nvPicPr>
          <p:cNvPr id="17" name="Imagen 16">
            <a:extLst>
              <a:ext uri="{FF2B5EF4-FFF2-40B4-BE49-F238E27FC236}">
                <a16:creationId xmlns:a16="http://schemas.microsoft.com/office/drawing/2014/main" id="{51E4246F-68B5-4914-B828-D2894F1AFC96}"/>
              </a:ext>
            </a:extLst>
          </p:cNvPr>
          <p:cNvPicPr>
            <a:picLocks noChangeAspect="1"/>
          </p:cNvPicPr>
          <p:nvPr/>
        </p:nvPicPr>
        <p:blipFill>
          <a:blip r:embed="rId3"/>
          <a:stretch>
            <a:fillRect/>
          </a:stretch>
        </p:blipFill>
        <p:spPr>
          <a:xfrm>
            <a:off x="2566034" y="5646499"/>
            <a:ext cx="2037239" cy="135595"/>
          </a:xfrm>
          <a:prstGeom prst="rect">
            <a:avLst/>
          </a:prstGeom>
        </p:spPr>
      </p:pic>
      <p:pic>
        <p:nvPicPr>
          <p:cNvPr id="19" name="Imagen 18">
            <a:extLst>
              <a:ext uri="{FF2B5EF4-FFF2-40B4-BE49-F238E27FC236}">
                <a16:creationId xmlns:a16="http://schemas.microsoft.com/office/drawing/2014/main" id="{C1C8D329-7795-4B4C-97BD-13B8151567BD}"/>
              </a:ext>
            </a:extLst>
          </p:cNvPr>
          <p:cNvPicPr>
            <a:picLocks noChangeAspect="1"/>
          </p:cNvPicPr>
          <p:nvPr/>
        </p:nvPicPr>
        <p:blipFill>
          <a:blip r:embed="rId3"/>
          <a:stretch>
            <a:fillRect/>
          </a:stretch>
        </p:blipFill>
        <p:spPr>
          <a:xfrm>
            <a:off x="4549139" y="5646498"/>
            <a:ext cx="2037239" cy="135595"/>
          </a:xfrm>
          <a:prstGeom prst="rect">
            <a:avLst/>
          </a:prstGeom>
        </p:spPr>
      </p:pic>
      <p:pic>
        <p:nvPicPr>
          <p:cNvPr id="20" name="Imagen 19">
            <a:extLst>
              <a:ext uri="{FF2B5EF4-FFF2-40B4-BE49-F238E27FC236}">
                <a16:creationId xmlns:a16="http://schemas.microsoft.com/office/drawing/2014/main" id="{48E41830-4579-4191-BFEA-20806FEB701F}"/>
              </a:ext>
            </a:extLst>
          </p:cNvPr>
          <p:cNvPicPr>
            <a:picLocks noChangeAspect="1"/>
          </p:cNvPicPr>
          <p:nvPr/>
        </p:nvPicPr>
        <p:blipFill>
          <a:blip r:embed="rId3"/>
          <a:stretch>
            <a:fillRect/>
          </a:stretch>
        </p:blipFill>
        <p:spPr>
          <a:xfrm>
            <a:off x="6586378" y="5646497"/>
            <a:ext cx="2037239" cy="135595"/>
          </a:xfrm>
          <a:prstGeom prst="rect">
            <a:avLst/>
          </a:prstGeom>
        </p:spPr>
      </p:pic>
      <p:pic>
        <p:nvPicPr>
          <p:cNvPr id="21" name="Imagen 20">
            <a:extLst>
              <a:ext uri="{FF2B5EF4-FFF2-40B4-BE49-F238E27FC236}">
                <a16:creationId xmlns:a16="http://schemas.microsoft.com/office/drawing/2014/main" id="{23737219-E593-4E32-87E6-5FFFE28AB046}"/>
              </a:ext>
            </a:extLst>
          </p:cNvPr>
          <p:cNvPicPr>
            <a:picLocks noChangeAspect="1"/>
          </p:cNvPicPr>
          <p:nvPr/>
        </p:nvPicPr>
        <p:blipFill>
          <a:blip r:embed="rId3"/>
          <a:stretch>
            <a:fillRect/>
          </a:stretch>
        </p:blipFill>
        <p:spPr>
          <a:xfrm>
            <a:off x="7108349" y="5646495"/>
            <a:ext cx="2037239" cy="135595"/>
          </a:xfrm>
          <a:prstGeom prst="rect">
            <a:avLst/>
          </a:prstGeom>
        </p:spPr>
      </p:pic>
      <p:pic>
        <p:nvPicPr>
          <p:cNvPr id="27" name="Imagen 26">
            <a:extLst>
              <a:ext uri="{FF2B5EF4-FFF2-40B4-BE49-F238E27FC236}">
                <a16:creationId xmlns:a16="http://schemas.microsoft.com/office/drawing/2014/main" id="{073740FD-45D1-4D78-8455-48D72C53EE5B}"/>
              </a:ext>
            </a:extLst>
          </p:cNvPr>
          <p:cNvPicPr>
            <a:picLocks noChangeAspect="1"/>
          </p:cNvPicPr>
          <p:nvPr/>
        </p:nvPicPr>
        <p:blipFill>
          <a:blip r:embed="rId4"/>
          <a:stretch>
            <a:fillRect/>
          </a:stretch>
        </p:blipFill>
        <p:spPr>
          <a:xfrm>
            <a:off x="210423" y="195851"/>
            <a:ext cx="3213638" cy="792237"/>
          </a:xfrm>
          <a:prstGeom prst="rect">
            <a:avLst/>
          </a:prstGeom>
        </p:spPr>
      </p:pic>
      <p:pic>
        <p:nvPicPr>
          <p:cNvPr id="4" name="Imagen 3">
            <a:extLst>
              <a:ext uri="{FF2B5EF4-FFF2-40B4-BE49-F238E27FC236}">
                <a16:creationId xmlns:a16="http://schemas.microsoft.com/office/drawing/2014/main" id="{6418FA64-D0BC-DEDA-080F-3CBCEBE074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4942" y="35482"/>
            <a:ext cx="724052" cy="653512"/>
          </a:xfrm>
          <a:prstGeom prst="ellipse">
            <a:avLst/>
          </a:prstGeom>
        </p:spPr>
      </p:pic>
      <p:pic>
        <p:nvPicPr>
          <p:cNvPr id="8" name="Imagen 7">
            <a:extLst>
              <a:ext uri="{FF2B5EF4-FFF2-40B4-BE49-F238E27FC236}">
                <a16:creationId xmlns:a16="http://schemas.microsoft.com/office/drawing/2014/main" id="{9A110335-1299-63C4-4C64-7464C0291A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3397" y="48277"/>
            <a:ext cx="810052" cy="640717"/>
          </a:xfrm>
          <a:prstGeom prst="rect">
            <a:avLst/>
          </a:prstGeom>
        </p:spPr>
      </p:pic>
      <p:cxnSp>
        <p:nvCxnSpPr>
          <p:cNvPr id="9" name="Conector recto 8">
            <a:extLst>
              <a:ext uri="{FF2B5EF4-FFF2-40B4-BE49-F238E27FC236}">
                <a16:creationId xmlns:a16="http://schemas.microsoft.com/office/drawing/2014/main" id="{EA73903E-AAA3-E02B-34DC-64C83028F672}"/>
              </a:ext>
            </a:extLst>
          </p:cNvPr>
          <p:cNvCxnSpPr>
            <a:cxnSpLocks/>
          </p:cNvCxnSpPr>
          <p:nvPr/>
        </p:nvCxnSpPr>
        <p:spPr>
          <a:xfrm>
            <a:off x="6714207" y="750547"/>
            <a:ext cx="1978484" cy="0"/>
          </a:xfrm>
          <a:prstGeom prst="line">
            <a:avLst/>
          </a:prstGeom>
          <a:ln>
            <a:solidFill>
              <a:srgbClr val="3366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3165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3119D5-1E73-E617-8949-0A844D0D3DD8}"/>
              </a:ext>
            </a:extLst>
          </p:cNvPr>
          <p:cNvSpPr>
            <a:spLocks noGrp="1"/>
          </p:cNvSpPr>
          <p:nvPr>
            <p:ph type="title"/>
          </p:nvPr>
        </p:nvSpPr>
        <p:spPr>
          <a:xfrm>
            <a:off x="544949" y="144460"/>
            <a:ext cx="8386537" cy="578289"/>
          </a:xfrm>
        </p:spPr>
        <p:txBody>
          <a:bodyPr/>
          <a:lstStyle/>
          <a:p>
            <a:pPr algn="l"/>
            <a:r>
              <a:rPr lang="es-MX" sz="2000">
                <a:ln w="13462">
                  <a:solidFill>
                    <a:schemeClr val="bg1"/>
                  </a:solidFill>
                  <a:prstDash val="solid"/>
                </a:ln>
                <a:solidFill>
                  <a:srgbClr val="006935"/>
                </a:solidFill>
                <a:effectLst>
                  <a:outerShdw dist="38100" dir="2700000" algn="bl" rotWithShape="0">
                    <a:schemeClr val="accent5"/>
                  </a:outerShdw>
                </a:effectLst>
              </a:rPr>
              <a:t>2.4 Definición de variables para el avalúo de terrenos urbanos  </a:t>
            </a:r>
            <a:endParaRPr lang="es-EC" sz="2000">
              <a:ln w="13462">
                <a:solidFill>
                  <a:schemeClr val="bg1"/>
                </a:solidFill>
                <a:prstDash val="solid"/>
              </a:ln>
              <a:solidFill>
                <a:srgbClr val="006935"/>
              </a:solidFill>
              <a:effectLst>
                <a:outerShdw dist="38100" dir="2700000" algn="bl" rotWithShape="0">
                  <a:schemeClr val="accent5"/>
                </a:outerShdw>
              </a:effectLst>
            </a:endParaRPr>
          </a:p>
        </p:txBody>
      </p:sp>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2"/>
          <a:stretch>
            <a:fillRect/>
          </a:stretch>
        </p:blipFill>
        <p:spPr>
          <a:xfrm>
            <a:off x="6732429" y="5877159"/>
            <a:ext cx="2413159" cy="732477"/>
          </a:xfrm>
          <a:prstGeom prst="rect">
            <a:avLst/>
          </a:prstGeom>
        </p:spPr>
      </p:pic>
      <p:sp>
        <p:nvSpPr>
          <p:cNvPr id="7" name="Rectángulo 6">
            <a:extLst>
              <a:ext uri="{FF2B5EF4-FFF2-40B4-BE49-F238E27FC236}">
                <a16:creationId xmlns:a16="http://schemas.microsoft.com/office/drawing/2014/main" id="{7AE9D9DC-2E18-7DF5-5D5E-8EFBE82C4A78}"/>
              </a:ext>
            </a:extLst>
          </p:cNvPr>
          <p:cNvSpPr/>
          <p:nvPr/>
        </p:nvSpPr>
        <p:spPr>
          <a:xfrm rot="16200000">
            <a:off x="-2065743" y="3266471"/>
            <a:ext cx="4676436"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a:solidFill>
                  <a:schemeClr val="bg1"/>
                </a:solidFill>
              </a:rPr>
              <a:t>2. Recopilación y evaluación de la información</a:t>
            </a:r>
            <a:endParaRPr lang="es-EC" sz="2000">
              <a:solidFill>
                <a:schemeClr val="bg1"/>
              </a:solidFill>
            </a:endParaRPr>
          </a:p>
        </p:txBody>
      </p:sp>
      <p:pic>
        <p:nvPicPr>
          <p:cNvPr id="18" name="Imagen 17">
            <a:extLst>
              <a:ext uri="{FF2B5EF4-FFF2-40B4-BE49-F238E27FC236}">
                <a16:creationId xmlns:a16="http://schemas.microsoft.com/office/drawing/2014/main" id="{6F7D1C28-8467-E9FA-4B34-82E0FC9BCC8B}"/>
              </a:ext>
            </a:extLst>
          </p:cNvPr>
          <p:cNvPicPr>
            <a:picLocks noChangeAspect="1"/>
          </p:cNvPicPr>
          <p:nvPr/>
        </p:nvPicPr>
        <p:blipFill>
          <a:blip r:embed="rId3"/>
          <a:stretch>
            <a:fillRect/>
          </a:stretch>
        </p:blipFill>
        <p:spPr>
          <a:xfrm>
            <a:off x="3972039" y="627969"/>
            <a:ext cx="4413018" cy="5370059"/>
          </a:xfrm>
          <a:prstGeom prst="rect">
            <a:avLst/>
          </a:prstGeom>
        </p:spPr>
      </p:pic>
      <p:graphicFrame>
        <p:nvGraphicFramePr>
          <p:cNvPr id="19" name="Diagrama 18">
            <a:extLst>
              <a:ext uri="{FF2B5EF4-FFF2-40B4-BE49-F238E27FC236}">
                <a16:creationId xmlns:a16="http://schemas.microsoft.com/office/drawing/2014/main" id="{FDE82C37-FA3B-4F6C-24DF-63A76027B3D4}"/>
              </a:ext>
            </a:extLst>
          </p:cNvPr>
          <p:cNvGraphicFramePr/>
          <p:nvPr>
            <p:extLst>
              <p:ext uri="{D42A27DB-BD31-4B8C-83A1-F6EECF244321}">
                <p14:modId xmlns:p14="http://schemas.microsoft.com/office/powerpoint/2010/main" val="2295846273"/>
              </p:ext>
            </p:extLst>
          </p:nvPr>
        </p:nvGraphicFramePr>
        <p:xfrm>
          <a:off x="-206094" y="1113573"/>
          <a:ext cx="5692495" cy="39591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Flecha: a la derecha 19">
            <a:extLst>
              <a:ext uri="{FF2B5EF4-FFF2-40B4-BE49-F238E27FC236}">
                <a16:creationId xmlns:a16="http://schemas.microsoft.com/office/drawing/2014/main" id="{FB3135B7-33D2-D832-592B-28D7D9265E38}"/>
              </a:ext>
            </a:extLst>
          </p:cNvPr>
          <p:cNvSpPr/>
          <p:nvPr/>
        </p:nvSpPr>
        <p:spPr>
          <a:xfrm>
            <a:off x="2939034" y="2709009"/>
            <a:ext cx="544948" cy="284563"/>
          </a:xfrm>
          <a:prstGeom prst="rightArrow">
            <a:avLst>
              <a:gd name="adj1" fmla="val 50000"/>
              <a:gd name="adj2" fmla="val 50000"/>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50047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3119D5-1E73-E617-8949-0A844D0D3DD8}"/>
              </a:ext>
            </a:extLst>
          </p:cNvPr>
          <p:cNvSpPr>
            <a:spLocks noGrp="1"/>
          </p:cNvSpPr>
          <p:nvPr>
            <p:ph type="title"/>
          </p:nvPr>
        </p:nvSpPr>
        <p:spPr>
          <a:xfrm>
            <a:off x="544949" y="120073"/>
            <a:ext cx="7833862" cy="578289"/>
          </a:xfrm>
        </p:spPr>
        <p:txBody>
          <a:bodyPr/>
          <a:lstStyle/>
          <a:p>
            <a:pPr algn="l"/>
            <a:r>
              <a:rPr lang="es-EC" sz="2000">
                <a:ln w="13462">
                  <a:solidFill>
                    <a:schemeClr val="bg1"/>
                  </a:solidFill>
                  <a:prstDash val="solid"/>
                </a:ln>
                <a:solidFill>
                  <a:srgbClr val="006935"/>
                </a:solidFill>
                <a:effectLst>
                  <a:outerShdw dist="38100" dir="2700000" algn="bl" rotWithShape="0">
                    <a:schemeClr val="accent5"/>
                  </a:outerShdw>
                </a:effectLst>
              </a:rPr>
              <a:t>3.1 Metodología AHP</a:t>
            </a:r>
          </a:p>
        </p:txBody>
      </p:sp>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2"/>
          <a:stretch>
            <a:fillRect/>
          </a:stretch>
        </p:blipFill>
        <p:spPr>
          <a:xfrm>
            <a:off x="6732429" y="5877159"/>
            <a:ext cx="2413159" cy="732477"/>
          </a:xfrm>
          <a:prstGeom prst="rect">
            <a:avLst/>
          </a:prstGeom>
        </p:spPr>
      </p:pic>
      <p:sp>
        <p:nvSpPr>
          <p:cNvPr id="3" name="Rectángulo 2">
            <a:extLst>
              <a:ext uri="{FF2B5EF4-FFF2-40B4-BE49-F238E27FC236}">
                <a16:creationId xmlns:a16="http://schemas.microsoft.com/office/drawing/2014/main" id="{F1625D51-A340-1861-91B1-BB94754D6316}"/>
              </a:ext>
            </a:extLst>
          </p:cNvPr>
          <p:cNvSpPr/>
          <p:nvPr/>
        </p:nvSpPr>
        <p:spPr>
          <a:xfrm rot="16200000">
            <a:off x="-2065742" y="3266471"/>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bg1"/>
                </a:solidFill>
              </a:rPr>
              <a:t>3. Programación del Proceso Analítico Jerárquico  AHP en el Software Matlab.</a:t>
            </a:r>
          </a:p>
        </p:txBody>
      </p:sp>
      <p:pic>
        <p:nvPicPr>
          <p:cNvPr id="5" name="Imagen 4" descr="Diagrama&#10;&#10;Descripción generada automáticamente">
            <a:extLst>
              <a:ext uri="{FF2B5EF4-FFF2-40B4-BE49-F238E27FC236}">
                <a16:creationId xmlns:a16="http://schemas.microsoft.com/office/drawing/2014/main" id="{8695B40B-2251-2477-C15A-370FC0B97333}"/>
              </a:ext>
            </a:extLst>
          </p:cNvPr>
          <p:cNvPicPr>
            <a:picLocks noChangeAspect="1"/>
          </p:cNvPicPr>
          <p:nvPr/>
        </p:nvPicPr>
        <p:blipFill>
          <a:blip r:embed="rId3"/>
          <a:stretch>
            <a:fillRect/>
          </a:stretch>
        </p:blipFill>
        <p:spPr>
          <a:xfrm>
            <a:off x="874247" y="1160744"/>
            <a:ext cx="3258335" cy="1587536"/>
          </a:xfrm>
          <a:prstGeom prst="rect">
            <a:avLst/>
          </a:prstGeom>
        </p:spPr>
      </p:pic>
      <p:sp>
        <p:nvSpPr>
          <p:cNvPr id="6" name="CuadroTexto 5">
            <a:extLst>
              <a:ext uri="{FF2B5EF4-FFF2-40B4-BE49-F238E27FC236}">
                <a16:creationId xmlns:a16="http://schemas.microsoft.com/office/drawing/2014/main" id="{8DCFC30B-2181-43F1-6EF0-C8C4C745DE52}"/>
              </a:ext>
            </a:extLst>
          </p:cNvPr>
          <p:cNvSpPr txBox="1"/>
          <p:nvPr/>
        </p:nvSpPr>
        <p:spPr>
          <a:xfrm>
            <a:off x="883545" y="698362"/>
            <a:ext cx="3249037" cy="369332"/>
          </a:xfrm>
          <a:prstGeom prst="rect">
            <a:avLst/>
          </a:prstGeom>
          <a:solidFill>
            <a:srgbClr val="006935"/>
          </a:solidFill>
        </p:spPr>
        <p:txBody>
          <a:bodyPr wrap="square" rtlCol="0">
            <a:spAutoFit/>
          </a:bodyPr>
          <a:lstStyle/>
          <a:p>
            <a:pPr algn="ctr"/>
            <a:r>
              <a:rPr lang="es-MX">
                <a:solidFill>
                  <a:schemeClr val="bg1"/>
                </a:solidFill>
              </a:rPr>
              <a:t>Definir criterios y alternativas </a:t>
            </a:r>
          </a:p>
        </p:txBody>
      </p:sp>
      <p:sp>
        <p:nvSpPr>
          <p:cNvPr id="7" name="CuadroTexto 6">
            <a:extLst>
              <a:ext uri="{FF2B5EF4-FFF2-40B4-BE49-F238E27FC236}">
                <a16:creationId xmlns:a16="http://schemas.microsoft.com/office/drawing/2014/main" id="{B262D2DB-CBEF-2F7D-CA33-422817448145}"/>
              </a:ext>
            </a:extLst>
          </p:cNvPr>
          <p:cNvSpPr txBox="1"/>
          <p:nvPr/>
        </p:nvSpPr>
        <p:spPr>
          <a:xfrm>
            <a:off x="874247" y="2869140"/>
            <a:ext cx="3249037" cy="369332"/>
          </a:xfrm>
          <a:prstGeom prst="rect">
            <a:avLst/>
          </a:prstGeom>
          <a:solidFill>
            <a:srgbClr val="006935"/>
          </a:solidFill>
        </p:spPr>
        <p:txBody>
          <a:bodyPr wrap="square" rtlCol="0">
            <a:spAutoFit/>
          </a:bodyPr>
          <a:lstStyle/>
          <a:p>
            <a:pPr algn="ctr"/>
            <a:r>
              <a:rPr lang="es-MX">
                <a:solidFill>
                  <a:schemeClr val="bg1"/>
                </a:solidFill>
              </a:rPr>
              <a:t>Comparación pareada  </a:t>
            </a:r>
          </a:p>
        </p:txBody>
      </p:sp>
      <p:pic>
        <p:nvPicPr>
          <p:cNvPr id="9" name="Imagen 8">
            <a:extLst>
              <a:ext uri="{FF2B5EF4-FFF2-40B4-BE49-F238E27FC236}">
                <a16:creationId xmlns:a16="http://schemas.microsoft.com/office/drawing/2014/main" id="{CB18EBEE-4B58-05A8-8349-4F8DC72231DD}"/>
              </a:ext>
            </a:extLst>
          </p:cNvPr>
          <p:cNvPicPr>
            <a:picLocks noChangeAspect="1"/>
          </p:cNvPicPr>
          <p:nvPr/>
        </p:nvPicPr>
        <p:blipFill>
          <a:blip r:embed="rId4"/>
          <a:stretch>
            <a:fillRect/>
          </a:stretch>
        </p:blipFill>
        <p:spPr>
          <a:xfrm>
            <a:off x="1023759" y="3238472"/>
            <a:ext cx="2968608" cy="2800210"/>
          </a:xfrm>
          <a:prstGeom prst="rect">
            <a:avLst/>
          </a:prstGeom>
        </p:spPr>
      </p:pic>
      <p:sp>
        <p:nvSpPr>
          <p:cNvPr id="10" name="CuadroTexto 9">
            <a:extLst>
              <a:ext uri="{FF2B5EF4-FFF2-40B4-BE49-F238E27FC236}">
                <a16:creationId xmlns:a16="http://schemas.microsoft.com/office/drawing/2014/main" id="{BBED01E4-4F4F-28DF-4871-7003EC37C849}"/>
              </a:ext>
            </a:extLst>
          </p:cNvPr>
          <p:cNvSpPr txBox="1"/>
          <p:nvPr/>
        </p:nvSpPr>
        <p:spPr>
          <a:xfrm>
            <a:off x="5107910" y="698362"/>
            <a:ext cx="3249037" cy="369332"/>
          </a:xfrm>
          <a:prstGeom prst="rect">
            <a:avLst/>
          </a:prstGeom>
          <a:solidFill>
            <a:srgbClr val="006935"/>
          </a:solidFill>
        </p:spPr>
        <p:txBody>
          <a:bodyPr wrap="square" rtlCol="0">
            <a:spAutoFit/>
          </a:bodyPr>
          <a:lstStyle/>
          <a:p>
            <a:pPr algn="ctr"/>
            <a:r>
              <a:rPr lang="es-MX">
                <a:solidFill>
                  <a:schemeClr val="bg1"/>
                </a:solidFill>
              </a:rPr>
              <a:t>Vector propio (porcentajes)</a:t>
            </a:r>
          </a:p>
        </p:txBody>
      </p:sp>
      <p:pic>
        <p:nvPicPr>
          <p:cNvPr id="15" name="Imagen 14">
            <a:extLst>
              <a:ext uri="{FF2B5EF4-FFF2-40B4-BE49-F238E27FC236}">
                <a16:creationId xmlns:a16="http://schemas.microsoft.com/office/drawing/2014/main" id="{7B98F0F3-2DC1-8CB1-150F-2184B2CF94EF}"/>
              </a:ext>
            </a:extLst>
          </p:cNvPr>
          <p:cNvPicPr>
            <a:picLocks noChangeAspect="1"/>
          </p:cNvPicPr>
          <p:nvPr/>
        </p:nvPicPr>
        <p:blipFill>
          <a:blip r:embed="rId5"/>
          <a:stretch>
            <a:fillRect/>
          </a:stretch>
        </p:blipFill>
        <p:spPr>
          <a:xfrm>
            <a:off x="5715074" y="1938258"/>
            <a:ext cx="2143124" cy="777594"/>
          </a:xfrm>
          <a:prstGeom prst="rect">
            <a:avLst/>
          </a:prstGeom>
        </p:spPr>
      </p:pic>
      <p:pic>
        <p:nvPicPr>
          <p:cNvPr id="17" name="Imagen 16">
            <a:extLst>
              <a:ext uri="{FF2B5EF4-FFF2-40B4-BE49-F238E27FC236}">
                <a16:creationId xmlns:a16="http://schemas.microsoft.com/office/drawing/2014/main" id="{4345180C-C03A-5CFF-8661-C76D1AFAB20A}"/>
              </a:ext>
            </a:extLst>
          </p:cNvPr>
          <p:cNvPicPr>
            <a:picLocks noChangeAspect="1"/>
          </p:cNvPicPr>
          <p:nvPr/>
        </p:nvPicPr>
        <p:blipFill>
          <a:blip r:embed="rId6"/>
          <a:stretch>
            <a:fillRect/>
          </a:stretch>
        </p:blipFill>
        <p:spPr>
          <a:xfrm>
            <a:off x="5358202" y="2826316"/>
            <a:ext cx="1486072" cy="1138176"/>
          </a:xfrm>
          <a:prstGeom prst="rect">
            <a:avLst/>
          </a:prstGeom>
        </p:spPr>
      </p:pic>
      <p:sp>
        <p:nvSpPr>
          <p:cNvPr id="18" name="Elipse 17">
            <a:extLst>
              <a:ext uri="{FF2B5EF4-FFF2-40B4-BE49-F238E27FC236}">
                <a16:creationId xmlns:a16="http://schemas.microsoft.com/office/drawing/2014/main" id="{2A66A454-17F3-9318-2E0A-4A347C106E2E}"/>
              </a:ext>
            </a:extLst>
          </p:cNvPr>
          <p:cNvSpPr/>
          <p:nvPr/>
        </p:nvSpPr>
        <p:spPr>
          <a:xfrm>
            <a:off x="5013009" y="2199416"/>
            <a:ext cx="285365" cy="257568"/>
          </a:xfrm>
          <a:prstGeom prst="ellipse">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solidFill>
                  <a:schemeClr val="bg1"/>
                </a:solidFill>
              </a:rPr>
              <a:t>1</a:t>
            </a:r>
            <a:endParaRPr lang="es-EC" sz="1050">
              <a:solidFill>
                <a:schemeClr val="bg1"/>
              </a:solidFill>
            </a:endParaRPr>
          </a:p>
        </p:txBody>
      </p:sp>
      <p:sp>
        <p:nvSpPr>
          <p:cNvPr id="21" name="Elipse 20">
            <a:extLst>
              <a:ext uri="{FF2B5EF4-FFF2-40B4-BE49-F238E27FC236}">
                <a16:creationId xmlns:a16="http://schemas.microsoft.com/office/drawing/2014/main" id="{04A216F6-3460-F645-DC9A-5F7CC5394213}"/>
              </a:ext>
            </a:extLst>
          </p:cNvPr>
          <p:cNvSpPr/>
          <p:nvPr/>
        </p:nvSpPr>
        <p:spPr>
          <a:xfrm>
            <a:off x="5013009" y="2826316"/>
            <a:ext cx="285365" cy="257568"/>
          </a:xfrm>
          <a:prstGeom prst="ellipse">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solidFill>
                  <a:schemeClr val="bg1"/>
                </a:solidFill>
              </a:rPr>
              <a:t>2</a:t>
            </a:r>
            <a:endParaRPr lang="es-EC" sz="1050">
              <a:solidFill>
                <a:schemeClr val="bg1"/>
              </a:solidFill>
            </a:endParaRPr>
          </a:p>
        </p:txBody>
      </p:sp>
      <p:sp>
        <p:nvSpPr>
          <p:cNvPr id="22" name="Flecha: hacia abajo 21">
            <a:extLst>
              <a:ext uri="{FF2B5EF4-FFF2-40B4-BE49-F238E27FC236}">
                <a16:creationId xmlns:a16="http://schemas.microsoft.com/office/drawing/2014/main" id="{432D992B-8586-A432-4D60-77A9249FCCDD}"/>
              </a:ext>
            </a:extLst>
          </p:cNvPr>
          <p:cNvSpPr/>
          <p:nvPr/>
        </p:nvSpPr>
        <p:spPr>
          <a:xfrm rot="16200000">
            <a:off x="6918688" y="3255192"/>
            <a:ext cx="260413" cy="314520"/>
          </a:xfrm>
          <a:prstGeom prst="downArrow">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4" name="Imagen 23">
            <a:extLst>
              <a:ext uri="{FF2B5EF4-FFF2-40B4-BE49-F238E27FC236}">
                <a16:creationId xmlns:a16="http://schemas.microsoft.com/office/drawing/2014/main" id="{89A31D4C-2623-023C-0E0A-92E6491CE9B2}"/>
              </a:ext>
            </a:extLst>
          </p:cNvPr>
          <p:cNvPicPr>
            <a:picLocks noChangeAspect="1"/>
          </p:cNvPicPr>
          <p:nvPr/>
        </p:nvPicPr>
        <p:blipFill>
          <a:blip r:embed="rId7"/>
          <a:stretch>
            <a:fillRect/>
          </a:stretch>
        </p:blipFill>
        <p:spPr>
          <a:xfrm>
            <a:off x="7278451" y="3046387"/>
            <a:ext cx="1486072" cy="679606"/>
          </a:xfrm>
          <a:prstGeom prst="rect">
            <a:avLst/>
          </a:prstGeom>
        </p:spPr>
      </p:pic>
      <p:pic>
        <p:nvPicPr>
          <p:cNvPr id="26" name="Imagen 25">
            <a:extLst>
              <a:ext uri="{FF2B5EF4-FFF2-40B4-BE49-F238E27FC236}">
                <a16:creationId xmlns:a16="http://schemas.microsoft.com/office/drawing/2014/main" id="{7B622EBA-92FB-DA4C-F52A-5D52746F6486}"/>
              </a:ext>
            </a:extLst>
          </p:cNvPr>
          <p:cNvPicPr>
            <a:picLocks noChangeAspect="1"/>
          </p:cNvPicPr>
          <p:nvPr/>
        </p:nvPicPr>
        <p:blipFill>
          <a:blip r:embed="rId8"/>
          <a:stretch>
            <a:fillRect/>
          </a:stretch>
        </p:blipFill>
        <p:spPr>
          <a:xfrm>
            <a:off x="5738216" y="3964492"/>
            <a:ext cx="2143125" cy="504825"/>
          </a:xfrm>
          <a:prstGeom prst="rect">
            <a:avLst/>
          </a:prstGeom>
        </p:spPr>
      </p:pic>
      <p:sp>
        <p:nvSpPr>
          <p:cNvPr id="27" name="Elipse 26">
            <a:extLst>
              <a:ext uri="{FF2B5EF4-FFF2-40B4-BE49-F238E27FC236}">
                <a16:creationId xmlns:a16="http://schemas.microsoft.com/office/drawing/2014/main" id="{DC740CEF-4FFA-9BCD-BD15-9C0CCB7B4CE6}"/>
              </a:ext>
            </a:extLst>
          </p:cNvPr>
          <p:cNvSpPr/>
          <p:nvPr/>
        </p:nvSpPr>
        <p:spPr>
          <a:xfrm>
            <a:off x="5013008" y="3964492"/>
            <a:ext cx="285365" cy="257568"/>
          </a:xfrm>
          <a:prstGeom prst="ellipse">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solidFill>
                  <a:schemeClr val="bg1"/>
                </a:solidFill>
              </a:rPr>
              <a:t>3</a:t>
            </a:r>
            <a:endParaRPr lang="es-EC" sz="1050">
              <a:solidFill>
                <a:schemeClr val="bg1"/>
              </a:solidFill>
            </a:endParaRPr>
          </a:p>
        </p:txBody>
      </p:sp>
      <p:pic>
        <p:nvPicPr>
          <p:cNvPr id="29" name="Imagen 28">
            <a:extLst>
              <a:ext uri="{FF2B5EF4-FFF2-40B4-BE49-F238E27FC236}">
                <a16:creationId xmlns:a16="http://schemas.microsoft.com/office/drawing/2014/main" id="{FF2D238F-8D67-6148-564C-B31712C534DD}"/>
              </a:ext>
            </a:extLst>
          </p:cNvPr>
          <p:cNvPicPr>
            <a:picLocks noChangeAspect="1"/>
          </p:cNvPicPr>
          <p:nvPr/>
        </p:nvPicPr>
        <p:blipFill>
          <a:blip r:embed="rId9"/>
          <a:stretch>
            <a:fillRect/>
          </a:stretch>
        </p:blipFill>
        <p:spPr>
          <a:xfrm>
            <a:off x="5817511" y="4398054"/>
            <a:ext cx="857250" cy="457200"/>
          </a:xfrm>
          <a:prstGeom prst="rect">
            <a:avLst/>
          </a:prstGeom>
        </p:spPr>
      </p:pic>
      <p:pic>
        <p:nvPicPr>
          <p:cNvPr id="31" name="Imagen 30">
            <a:extLst>
              <a:ext uri="{FF2B5EF4-FFF2-40B4-BE49-F238E27FC236}">
                <a16:creationId xmlns:a16="http://schemas.microsoft.com/office/drawing/2014/main" id="{5D440E5F-E4D9-769C-6FA0-109C380D2C62}"/>
              </a:ext>
            </a:extLst>
          </p:cNvPr>
          <p:cNvPicPr>
            <a:picLocks noChangeAspect="1"/>
          </p:cNvPicPr>
          <p:nvPr/>
        </p:nvPicPr>
        <p:blipFill>
          <a:blip r:embed="rId10"/>
          <a:stretch>
            <a:fillRect/>
          </a:stretch>
        </p:blipFill>
        <p:spPr>
          <a:xfrm>
            <a:off x="5844561" y="4800425"/>
            <a:ext cx="1047073" cy="546978"/>
          </a:xfrm>
          <a:prstGeom prst="rect">
            <a:avLst/>
          </a:prstGeom>
        </p:spPr>
      </p:pic>
      <p:pic>
        <p:nvPicPr>
          <p:cNvPr id="33" name="Imagen 32">
            <a:extLst>
              <a:ext uri="{FF2B5EF4-FFF2-40B4-BE49-F238E27FC236}">
                <a16:creationId xmlns:a16="http://schemas.microsoft.com/office/drawing/2014/main" id="{2BE90B49-09A2-C8A7-16B6-42DDDA47201B}"/>
              </a:ext>
            </a:extLst>
          </p:cNvPr>
          <p:cNvPicPr>
            <a:picLocks noChangeAspect="1"/>
          </p:cNvPicPr>
          <p:nvPr/>
        </p:nvPicPr>
        <p:blipFill>
          <a:blip r:embed="rId11"/>
          <a:stretch>
            <a:fillRect/>
          </a:stretch>
        </p:blipFill>
        <p:spPr>
          <a:xfrm>
            <a:off x="5825172" y="1152446"/>
            <a:ext cx="1814511" cy="785812"/>
          </a:xfrm>
          <a:prstGeom prst="rect">
            <a:avLst/>
          </a:prstGeom>
        </p:spPr>
      </p:pic>
      <p:sp>
        <p:nvSpPr>
          <p:cNvPr id="34" name="Elipse 33">
            <a:extLst>
              <a:ext uri="{FF2B5EF4-FFF2-40B4-BE49-F238E27FC236}">
                <a16:creationId xmlns:a16="http://schemas.microsoft.com/office/drawing/2014/main" id="{2A013AFD-918E-57C4-C65F-2C2C60B59871}"/>
              </a:ext>
            </a:extLst>
          </p:cNvPr>
          <p:cNvSpPr/>
          <p:nvPr/>
        </p:nvSpPr>
        <p:spPr>
          <a:xfrm>
            <a:off x="5013008" y="4509793"/>
            <a:ext cx="285365" cy="257568"/>
          </a:xfrm>
          <a:prstGeom prst="ellipse">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solidFill>
                  <a:schemeClr val="bg1"/>
                </a:solidFill>
              </a:rPr>
              <a:t>4</a:t>
            </a:r>
            <a:endParaRPr lang="es-EC" sz="1050">
              <a:solidFill>
                <a:schemeClr val="bg1"/>
              </a:solidFill>
            </a:endParaRPr>
          </a:p>
        </p:txBody>
      </p:sp>
      <p:sp>
        <p:nvSpPr>
          <p:cNvPr id="35" name="Elipse 34">
            <a:extLst>
              <a:ext uri="{FF2B5EF4-FFF2-40B4-BE49-F238E27FC236}">
                <a16:creationId xmlns:a16="http://schemas.microsoft.com/office/drawing/2014/main" id="{CFCE399F-DB5B-4742-305C-AE5605FCB140}"/>
              </a:ext>
            </a:extLst>
          </p:cNvPr>
          <p:cNvSpPr/>
          <p:nvPr/>
        </p:nvSpPr>
        <p:spPr>
          <a:xfrm>
            <a:off x="5010540" y="4973884"/>
            <a:ext cx="285365" cy="257568"/>
          </a:xfrm>
          <a:prstGeom prst="ellipse">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solidFill>
                  <a:schemeClr val="bg1"/>
                </a:solidFill>
              </a:rPr>
              <a:t>5</a:t>
            </a:r>
            <a:endParaRPr lang="es-EC" sz="1050">
              <a:solidFill>
                <a:schemeClr val="bg1"/>
              </a:solidFill>
            </a:endParaRPr>
          </a:p>
        </p:txBody>
      </p:sp>
    </p:spTree>
    <p:extLst>
      <p:ext uri="{BB962C8B-B14F-4D97-AF65-F5344CB8AC3E}">
        <p14:creationId xmlns:p14="http://schemas.microsoft.com/office/powerpoint/2010/main" val="341559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3119D5-1E73-E617-8949-0A844D0D3DD8}"/>
              </a:ext>
            </a:extLst>
          </p:cNvPr>
          <p:cNvSpPr>
            <a:spLocks noGrp="1"/>
          </p:cNvSpPr>
          <p:nvPr>
            <p:ph type="title"/>
          </p:nvPr>
        </p:nvSpPr>
        <p:spPr>
          <a:xfrm>
            <a:off x="544949" y="128104"/>
            <a:ext cx="7833862" cy="578289"/>
          </a:xfrm>
        </p:spPr>
        <p:txBody>
          <a:bodyPr/>
          <a:lstStyle/>
          <a:p>
            <a:pPr algn="l"/>
            <a:r>
              <a:rPr lang="es-EC" sz="2000">
                <a:ln w="13462">
                  <a:solidFill>
                    <a:schemeClr val="bg1"/>
                  </a:solidFill>
                  <a:prstDash val="solid"/>
                </a:ln>
                <a:solidFill>
                  <a:srgbClr val="006935"/>
                </a:solidFill>
                <a:effectLst>
                  <a:outerShdw dist="38100" dir="2700000" algn="bl" rotWithShape="0">
                    <a:schemeClr val="accent5"/>
                  </a:outerShdw>
                </a:effectLst>
              </a:rPr>
              <a:t>3.1 Metodología AHP</a:t>
            </a:r>
          </a:p>
        </p:txBody>
      </p:sp>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2"/>
          <a:stretch>
            <a:fillRect/>
          </a:stretch>
        </p:blipFill>
        <p:spPr>
          <a:xfrm>
            <a:off x="6732429" y="5877159"/>
            <a:ext cx="2413159" cy="732477"/>
          </a:xfrm>
          <a:prstGeom prst="rect">
            <a:avLst/>
          </a:prstGeom>
        </p:spPr>
      </p:pic>
      <p:sp>
        <p:nvSpPr>
          <p:cNvPr id="18" name="Elipse 17">
            <a:extLst>
              <a:ext uri="{FF2B5EF4-FFF2-40B4-BE49-F238E27FC236}">
                <a16:creationId xmlns:a16="http://schemas.microsoft.com/office/drawing/2014/main" id="{2A66A454-17F3-9318-2E0A-4A347C106E2E}"/>
              </a:ext>
            </a:extLst>
          </p:cNvPr>
          <p:cNvSpPr/>
          <p:nvPr/>
        </p:nvSpPr>
        <p:spPr>
          <a:xfrm>
            <a:off x="926849" y="928582"/>
            <a:ext cx="285365" cy="257568"/>
          </a:xfrm>
          <a:prstGeom prst="ellipse">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solidFill>
                  <a:schemeClr val="bg1"/>
                </a:solidFill>
              </a:rPr>
              <a:t>5</a:t>
            </a:r>
            <a:endParaRPr lang="es-EC" sz="1050">
              <a:solidFill>
                <a:schemeClr val="bg1"/>
              </a:solidFill>
            </a:endParaRPr>
          </a:p>
        </p:txBody>
      </p:sp>
      <p:sp>
        <p:nvSpPr>
          <p:cNvPr id="21" name="Elipse 20">
            <a:extLst>
              <a:ext uri="{FF2B5EF4-FFF2-40B4-BE49-F238E27FC236}">
                <a16:creationId xmlns:a16="http://schemas.microsoft.com/office/drawing/2014/main" id="{04A216F6-3460-F645-DC9A-5F7CC5394213}"/>
              </a:ext>
            </a:extLst>
          </p:cNvPr>
          <p:cNvSpPr/>
          <p:nvPr/>
        </p:nvSpPr>
        <p:spPr>
          <a:xfrm>
            <a:off x="926849" y="1575412"/>
            <a:ext cx="285365" cy="257568"/>
          </a:xfrm>
          <a:prstGeom prst="ellipse">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solidFill>
                  <a:schemeClr val="bg1"/>
                </a:solidFill>
              </a:rPr>
              <a:t>6</a:t>
            </a:r>
            <a:endParaRPr lang="es-EC" sz="1050">
              <a:solidFill>
                <a:schemeClr val="bg1"/>
              </a:solidFill>
            </a:endParaRPr>
          </a:p>
        </p:txBody>
      </p:sp>
      <p:sp>
        <p:nvSpPr>
          <p:cNvPr id="27" name="Elipse 26">
            <a:extLst>
              <a:ext uri="{FF2B5EF4-FFF2-40B4-BE49-F238E27FC236}">
                <a16:creationId xmlns:a16="http://schemas.microsoft.com/office/drawing/2014/main" id="{DC740CEF-4FFA-9BCD-BD15-9C0CCB7B4CE6}"/>
              </a:ext>
            </a:extLst>
          </p:cNvPr>
          <p:cNvSpPr/>
          <p:nvPr/>
        </p:nvSpPr>
        <p:spPr>
          <a:xfrm>
            <a:off x="926849" y="2339825"/>
            <a:ext cx="285365" cy="257568"/>
          </a:xfrm>
          <a:prstGeom prst="ellipse">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solidFill>
                  <a:schemeClr val="bg1"/>
                </a:solidFill>
              </a:rPr>
              <a:t>7</a:t>
            </a:r>
            <a:endParaRPr lang="es-EC" sz="1050">
              <a:solidFill>
                <a:schemeClr val="bg1"/>
              </a:solidFill>
            </a:endParaRPr>
          </a:p>
        </p:txBody>
      </p:sp>
      <p:sp>
        <p:nvSpPr>
          <p:cNvPr id="34" name="Elipse 33">
            <a:extLst>
              <a:ext uri="{FF2B5EF4-FFF2-40B4-BE49-F238E27FC236}">
                <a16:creationId xmlns:a16="http://schemas.microsoft.com/office/drawing/2014/main" id="{2A013AFD-918E-57C4-C65F-2C2C60B59871}"/>
              </a:ext>
            </a:extLst>
          </p:cNvPr>
          <p:cNvSpPr/>
          <p:nvPr/>
        </p:nvSpPr>
        <p:spPr>
          <a:xfrm>
            <a:off x="926849" y="2871240"/>
            <a:ext cx="285365" cy="257568"/>
          </a:xfrm>
          <a:prstGeom prst="ellipse">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solidFill>
                  <a:schemeClr val="bg1"/>
                </a:solidFill>
              </a:rPr>
              <a:t>8</a:t>
            </a:r>
            <a:endParaRPr lang="es-EC" sz="1050">
              <a:solidFill>
                <a:schemeClr val="bg1"/>
              </a:solidFill>
            </a:endParaRPr>
          </a:p>
        </p:txBody>
      </p:sp>
      <p:sp>
        <p:nvSpPr>
          <p:cNvPr id="35" name="Elipse 34">
            <a:extLst>
              <a:ext uri="{FF2B5EF4-FFF2-40B4-BE49-F238E27FC236}">
                <a16:creationId xmlns:a16="http://schemas.microsoft.com/office/drawing/2014/main" id="{CFCE399F-DB5B-4742-305C-AE5605FCB140}"/>
              </a:ext>
            </a:extLst>
          </p:cNvPr>
          <p:cNvSpPr/>
          <p:nvPr/>
        </p:nvSpPr>
        <p:spPr>
          <a:xfrm>
            <a:off x="926849" y="3670390"/>
            <a:ext cx="285365" cy="257568"/>
          </a:xfrm>
          <a:prstGeom prst="ellipse">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a:solidFill>
                  <a:schemeClr val="bg1"/>
                </a:solidFill>
              </a:rPr>
              <a:t>5</a:t>
            </a:r>
            <a:endParaRPr lang="es-EC" sz="1050">
              <a:solidFill>
                <a:schemeClr val="bg1"/>
              </a:solidFill>
            </a:endParaRPr>
          </a:p>
        </p:txBody>
      </p:sp>
      <p:pic>
        <p:nvPicPr>
          <p:cNvPr id="11" name="Imagen 10">
            <a:extLst>
              <a:ext uri="{FF2B5EF4-FFF2-40B4-BE49-F238E27FC236}">
                <a16:creationId xmlns:a16="http://schemas.microsoft.com/office/drawing/2014/main" id="{5ED47017-233F-C236-FB94-354CC4B3FA01}"/>
              </a:ext>
            </a:extLst>
          </p:cNvPr>
          <p:cNvPicPr>
            <a:picLocks noChangeAspect="1"/>
          </p:cNvPicPr>
          <p:nvPr/>
        </p:nvPicPr>
        <p:blipFill>
          <a:blip r:embed="rId3"/>
          <a:stretch>
            <a:fillRect/>
          </a:stretch>
        </p:blipFill>
        <p:spPr>
          <a:xfrm>
            <a:off x="1302984" y="738278"/>
            <a:ext cx="1524000" cy="638175"/>
          </a:xfrm>
          <a:prstGeom prst="rect">
            <a:avLst/>
          </a:prstGeom>
        </p:spPr>
      </p:pic>
      <p:pic>
        <p:nvPicPr>
          <p:cNvPr id="13" name="Imagen 12">
            <a:extLst>
              <a:ext uri="{FF2B5EF4-FFF2-40B4-BE49-F238E27FC236}">
                <a16:creationId xmlns:a16="http://schemas.microsoft.com/office/drawing/2014/main" id="{A83E9620-3468-C626-17BF-91B99B87B32A}"/>
              </a:ext>
            </a:extLst>
          </p:cNvPr>
          <p:cNvPicPr>
            <a:picLocks noChangeAspect="1"/>
          </p:cNvPicPr>
          <p:nvPr/>
        </p:nvPicPr>
        <p:blipFill>
          <a:blip r:embed="rId4"/>
          <a:stretch>
            <a:fillRect/>
          </a:stretch>
        </p:blipFill>
        <p:spPr>
          <a:xfrm>
            <a:off x="1524794" y="1376453"/>
            <a:ext cx="3928849" cy="751708"/>
          </a:xfrm>
          <a:prstGeom prst="rect">
            <a:avLst/>
          </a:prstGeom>
        </p:spPr>
      </p:pic>
      <p:pic>
        <p:nvPicPr>
          <p:cNvPr id="16" name="Imagen 15">
            <a:extLst>
              <a:ext uri="{FF2B5EF4-FFF2-40B4-BE49-F238E27FC236}">
                <a16:creationId xmlns:a16="http://schemas.microsoft.com/office/drawing/2014/main" id="{3ABE7480-E4B7-29AF-0462-FD39B22593CA}"/>
              </a:ext>
            </a:extLst>
          </p:cNvPr>
          <p:cNvPicPr>
            <a:picLocks noChangeAspect="1"/>
          </p:cNvPicPr>
          <p:nvPr/>
        </p:nvPicPr>
        <p:blipFill>
          <a:blip r:embed="rId5"/>
          <a:stretch>
            <a:fillRect/>
          </a:stretch>
        </p:blipFill>
        <p:spPr>
          <a:xfrm>
            <a:off x="1302984" y="2128161"/>
            <a:ext cx="2313384" cy="638175"/>
          </a:xfrm>
          <a:prstGeom prst="rect">
            <a:avLst/>
          </a:prstGeom>
        </p:spPr>
      </p:pic>
      <p:pic>
        <p:nvPicPr>
          <p:cNvPr id="20" name="Imagen 19">
            <a:extLst>
              <a:ext uri="{FF2B5EF4-FFF2-40B4-BE49-F238E27FC236}">
                <a16:creationId xmlns:a16="http://schemas.microsoft.com/office/drawing/2014/main" id="{9060353B-6BFE-2C8D-1B53-3782543B472B}"/>
              </a:ext>
            </a:extLst>
          </p:cNvPr>
          <p:cNvPicPr>
            <a:picLocks noChangeAspect="1"/>
          </p:cNvPicPr>
          <p:nvPr/>
        </p:nvPicPr>
        <p:blipFill>
          <a:blip r:embed="rId6"/>
          <a:stretch>
            <a:fillRect/>
          </a:stretch>
        </p:blipFill>
        <p:spPr>
          <a:xfrm>
            <a:off x="1524794" y="2766336"/>
            <a:ext cx="2640315" cy="904054"/>
          </a:xfrm>
          <a:prstGeom prst="rect">
            <a:avLst/>
          </a:prstGeom>
        </p:spPr>
      </p:pic>
      <p:pic>
        <p:nvPicPr>
          <p:cNvPr id="25" name="Imagen 24">
            <a:extLst>
              <a:ext uri="{FF2B5EF4-FFF2-40B4-BE49-F238E27FC236}">
                <a16:creationId xmlns:a16="http://schemas.microsoft.com/office/drawing/2014/main" id="{E1542D41-58D2-5FBB-D5D6-7F1A32CF7F0A}"/>
              </a:ext>
            </a:extLst>
          </p:cNvPr>
          <p:cNvPicPr>
            <a:picLocks noChangeAspect="1"/>
          </p:cNvPicPr>
          <p:nvPr/>
        </p:nvPicPr>
        <p:blipFill>
          <a:blip r:embed="rId7"/>
          <a:stretch>
            <a:fillRect/>
          </a:stretch>
        </p:blipFill>
        <p:spPr>
          <a:xfrm>
            <a:off x="1524794" y="3744647"/>
            <a:ext cx="3290397" cy="2375075"/>
          </a:xfrm>
          <a:prstGeom prst="rect">
            <a:avLst/>
          </a:prstGeom>
        </p:spPr>
      </p:pic>
      <p:cxnSp>
        <p:nvCxnSpPr>
          <p:cNvPr id="28" name="Conector recto 27">
            <a:extLst>
              <a:ext uri="{FF2B5EF4-FFF2-40B4-BE49-F238E27FC236}">
                <a16:creationId xmlns:a16="http://schemas.microsoft.com/office/drawing/2014/main" id="{9465F4BD-E6B2-E0B0-D015-69B17E5BD4BF}"/>
              </a:ext>
            </a:extLst>
          </p:cNvPr>
          <p:cNvCxnSpPr>
            <a:cxnSpLocks/>
          </p:cNvCxnSpPr>
          <p:nvPr/>
        </p:nvCxnSpPr>
        <p:spPr>
          <a:xfrm>
            <a:off x="5690681" y="698362"/>
            <a:ext cx="0" cy="5421360"/>
          </a:xfrm>
          <a:prstGeom prst="line">
            <a:avLst/>
          </a:prstGeom>
          <a:ln w="19050">
            <a:solidFill>
              <a:srgbClr val="006935"/>
            </a:solidFill>
            <a:prstDash val="dash"/>
          </a:ln>
        </p:spPr>
        <p:style>
          <a:lnRef idx="1">
            <a:schemeClr val="accent1"/>
          </a:lnRef>
          <a:fillRef idx="0">
            <a:schemeClr val="accent1"/>
          </a:fillRef>
          <a:effectRef idx="0">
            <a:schemeClr val="accent1"/>
          </a:effectRef>
          <a:fontRef idx="minor">
            <a:schemeClr val="tx1"/>
          </a:fontRef>
        </p:style>
      </p:cxnSp>
      <p:sp>
        <p:nvSpPr>
          <p:cNvPr id="36" name="CuadroTexto 35">
            <a:extLst>
              <a:ext uri="{FF2B5EF4-FFF2-40B4-BE49-F238E27FC236}">
                <a16:creationId xmlns:a16="http://schemas.microsoft.com/office/drawing/2014/main" id="{F33453C5-3E47-3297-CF24-7EAC9EDD5449}"/>
              </a:ext>
            </a:extLst>
          </p:cNvPr>
          <p:cNvSpPr txBox="1"/>
          <p:nvPr/>
        </p:nvSpPr>
        <p:spPr>
          <a:xfrm>
            <a:off x="2766542" y="912516"/>
            <a:ext cx="2624189" cy="261610"/>
          </a:xfrm>
          <a:prstGeom prst="rect">
            <a:avLst/>
          </a:prstGeom>
          <a:noFill/>
        </p:spPr>
        <p:txBody>
          <a:bodyPr wrap="square" rtlCol="0">
            <a:spAutoFit/>
          </a:bodyPr>
          <a:lstStyle/>
          <a:p>
            <a:r>
              <a:rPr lang="es-MX" sz="1050">
                <a:solidFill>
                  <a:srgbClr val="47894C"/>
                </a:solidFill>
              </a:rPr>
              <a:t>Índice de consistencia</a:t>
            </a:r>
            <a:endParaRPr lang="es-EC" sz="1050">
              <a:solidFill>
                <a:srgbClr val="47894C"/>
              </a:solidFill>
            </a:endParaRPr>
          </a:p>
        </p:txBody>
      </p:sp>
      <p:sp>
        <p:nvSpPr>
          <p:cNvPr id="38" name="CuadroTexto 37">
            <a:extLst>
              <a:ext uri="{FF2B5EF4-FFF2-40B4-BE49-F238E27FC236}">
                <a16:creationId xmlns:a16="http://schemas.microsoft.com/office/drawing/2014/main" id="{EE1184C2-8B55-3DB9-EB0D-1127DA1D91BE}"/>
              </a:ext>
            </a:extLst>
          </p:cNvPr>
          <p:cNvSpPr txBox="1"/>
          <p:nvPr/>
        </p:nvSpPr>
        <p:spPr>
          <a:xfrm>
            <a:off x="4260736" y="2405489"/>
            <a:ext cx="1325240" cy="1061829"/>
          </a:xfrm>
          <a:prstGeom prst="rect">
            <a:avLst/>
          </a:prstGeom>
          <a:noFill/>
        </p:spPr>
        <p:txBody>
          <a:bodyPr wrap="square" rtlCol="0">
            <a:spAutoFit/>
          </a:bodyPr>
          <a:lstStyle>
            <a:defPPr>
              <a:defRPr lang="es-ES"/>
            </a:defPPr>
            <a:lvl1pPr>
              <a:defRPr sz="1050">
                <a:solidFill>
                  <a:srgbClr val="92D050"/>
                </a:solidFill>
              </a:defRPr>
            </a:lvl1pPr>
          </a:lstStyle>
          <a:p>
            <a:r>
              <a:rPr lang="es-EC" dirty="0">
                <a:solidFill>
                  <a:srgbClr val="47894C"/>
                </a:solidFill>
              </a:rPr>
              <a:t>Se considera que existe consistencia cuando no se superan los porcentajes de la Tabla </a:t>
            </a:r>
          </a:p>
        </p:txBody>
      </p:sp>
      <p:sp>
        <p:nvSpPr>
          <p:cNvPr id="5" name="Rectángulo 4">
            <a:extLst>
              <a:ext uri="{FF2B5EF4-FFF2-40B4-BE49-F238E27FC236}">
                <a16:creationId xmlns:a16="http://schemas.microsoft.com/office/drawing/2014/main" id="{25ADAF00-D510-9DD2-3680-AE8E73A54ACA}"/>
              </a:ext>
            </a:extLst>
          </p:cNvPr>
          <p:cNvSpPr/>
          <p:nvPr/>
        </p:nvSpPr>
        <p:spPr>
          <a:xfrm rot="16200000">
            <a:off x="-2065742" y="3266471"/>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bg1"/>
                </a:solidFill>
              </a:rPr>
              <a:t>3. Programación del Proceso Analítico Jerárquico  AHP en el Software Matlab.</a:t>
            </a:r>
          </a:p>
        </p:txBody>
      </p:sp>
      <p:grpSp>
        <p:nvGrpSpPr>
          <p:cNvPr id="23" name="Grupo 22">
            <a:extLst>
              <a:ext uri="{FF2B5EF4-FFF2-40B4-BE49-F238E27FC236}">
                <a16:creationId xmlns:a16="http://schemas.microsoft.com/office/drawing/2014/main" id="{0BBA428A-53FD-4397-20CC-209822A17A39}"/>
              </a:ext>
            </a:extLst>
          </p:cNvPr>
          <p:cNvGrpSpPr/>
          <p:nvPr/>
        </p:nvGrpSpPr>
        <p:grpSpPr>
          <a:xfrm>
            <a:off x="5891631" y="725711"/>
            <a:ext cx="5355076" cy="4058924"/>
            <a:chOff x="5891631" y="725711"/>
            <a:chExt cx="5355076" cy="4058924"/>
          </a:xfrm>
        </p:grpSpPr>
        <p:sp>
          <p:nvSpPr>
            <p:cNvPr id="39" name="Elipse 38">
              <a:extLst>
                <a:ext uri="{FF2B5EF4-FFF2-40B4-BE49-F238E27FC236}">
                  <a16:creationId xmlns:a16="http://schemas.microsoft.com/office/drawing/2014/main" id="{1BED02FB-99A2-2A1F-470B-6450D92C8C16}"/>
                </a:ext>
              </a:extLst>
            </p:cNvPr>
            <p:cNvSpPr/>
            <p:nvPr/>
          </p:nvSpPr>
          <p:spPr>
            <a:xfrm>
              <a:off x="6018602" y="928581"/>
              <a:ext cx="285365" cy="257568"/>
            </a:xfrm>
            <a:prstGeom prst="ellipse">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chemeClr val="bg1"/>
                  </a:solidFill>
                </a:rPr>
                <a:t>6</a:t>
              </a:r>
              <a:endParaRPr lang="es-EC" sz="1050" dirty="0">
                <a:solidFill>
                  <a:schemeClr val="bg1"/>
                </a:solidFill>
              </a:endParaRPr>
            </a:p>
          </p:txBody>
        </p:sp>
        <p:pic>
          <p:nvPicPr>
            <p:cNvPr id="41" name="Imagen 40">
              <a:extLst>
                <a:ext uri="{FF2B5EF4-FFF2-40B4-BE49-F238E27FC236}">
                  <a16:creationId xmlns:a16="http://schemas.microsoft.com/office/drawing/2014/main" id="{921BF4D6-400D-7E05-F9DB-F6FCAD6BD59B}"/>
                </a:ext>
              </a:extLst>
            </p:cNvPr>
            <p:cNvPicPr>
              <a:picLocks noChangeAspect="1"/>
            </p:cNvPicPr>
            <p:nvPr/>
          </p:nvPicPr>
          <p:blipFill>
            <a:blip r:embed="rId8"/>
            <a:stretch>
              <a:fillRect/>
            </a:stretch>
          </p:blipFill>
          <p:spPr>
            <a:xfrm>
              <a:off x="6542771" y="1224657"/>
              <a:ext cx="2196227" cy="569022"/>
            </a:xfrm>
            <a:prstGeom prst="rect">
              <a:avLst/>
            </a:prstGeom>
          </p:spPr>
        </p:pic>
        <p:sp>
          <p:nvSpPr>
            <p:cNvPr id="42" name="Flecha: hacia abajo 41">
              <a:extLst>
                <a:ext uri="{FF2B5EF4-FFF2-40B4-BE49-F238E27FC236}">
                  <a16:creationId xmlns:a16="http://schemas.microsoft.com/office/drawing/2014/main" id="{2B893A95-CEFF-CA01-646A-F5464298EED2}"/>
                </a:ext>
              </a:extLst>
            </p:cNvPr>
            <p:cNvSpPr/>
            <p:nvPr/>
          </p:nvSpPr>
          <p:spPr>
            <a:xfrm>
              <a:off x="6736539" y="1627541"/>
              <a:ext cx="260413" cy="314520"/>
            </a:xfrm>
            <a:prstGeom prst="downArrow">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Flecha: hacia abajo 42">
              <a:extLst>
                <a:ext uri="{FF2B5EF4-FFF2-40B4-BE49-F238E27FC236}">
                  <a16:creationId xmlns:a16="http://schemas.microsoft.com/office/drawing/2014/main" id="{346E06B6-11A0-A663-CE5F-9E99440D14C4}"/>
                </a:ext>
              </a:extLst>
            </p:cNvPr>
            <p:cNvSpPr/>
            <p:nvPr/>
          </p:nvSpPr>
          <p:spPr>
            <a:xfrm rot="10800000">
              <a:off x="7434675" y="979627"/>
              <a:ext cx="260413" cy="314520"/>
            </a:xfrm>
            <a:prstGeom prst="downArrow">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A74A8A83-0E84-F4A5-BDCE-887F5D9E854D}"/>
                </a:ext>
              </a:extLst>
            </p:cNvPr>
            <p:cNvSpPr txBox="1"/>
            <p:nvPr/>
          </p:nvSpPr>
          <p:spPr>
            <a:xfrm>
              <a:off x="6542771" y="725711"/>
              <a:ext cx="4610910" cy="253916"/>
            </a:xfrm>
            <a:prstGeom prst="rect">
              <a:avLst/>
            </a:prstGeom>
            <a:noFill/>
          </p:spPr>
          <p:txBody>
            <a:bodyPr wrap="square" rtlCol="0">
              <a:spAutoFit/>
            </a:bodyPr>
            <a:lstStyle>
              <a:defPPr>
                <a:defRPr lang="es-ES"/>
              </a:defPPr>
              <a:lvl1pPr>
                <a:defRPr sz="1050">
                  <a:solidFill>
                    <a:srgbClr val="47894C"/>
                  </a:solidFill>
                </a:defRPr>
              </a:lvl1pPr>
            </a:lstStyle>
            <a:p>
              <a:r>
                <a:rPr lang="es-EC" dirty="0"/>
                <a:t>Vectores propios de las comparaciones</a:t>
              </a:r>
            </a:p>
          </p:txBody>
        </p:sp>
        <p:sp>
          <p:nvSpPr>
            <p:cNvPr id="9" name="CuadroTexto 8">
              <a:extLst>
                <a:ext uri="{FF2B5EF4-FFF2-40B4-BE49-F238E27FC236}">
                  <a16:creationId xmlns:a16="http://schemas.microsoft.com/office/drawing/2014/main" id="{2D768A74-28F2-D302-C8E4-D34D23B1617A}"/>
                </a:ext>
              </a:extLst>
            </p:cNvPr>
            <p:cNvSpPr txBox="1"/>
            <p:nvPr/>
          </p:nvSpPr>
          <p:spPr>
            <a:xfrm>
              <a:off x="5891631" y="1942061"/>
              <a:ext cx="5355076" cy="253916"/>
            </a:xfrm>
            <a:prstGeom prst="rect">
              <a:avLst/>
            </a:prstGeom>
            <a:noFill/>
          </p:spPr>
          <p:txBody>
            <a:bodyPr wrap="square" rtlCol="0">
              <a:spAutoFit/>
            </a:bodyPr>
            <a:lstStyle>
              <a:defPPr>
                <a:defRPr lang="es-ES"/>
              </a:defPPr>
              <a:lvl1pPr>
                <a:defRPr sz="1050">
                  <a:solidFill>
                    <a:srgbClr val="47894C"/>
                  </a:solidFill>
                </a:defRPr>
              </a:lvl1pPr>
            </a:lstStyle>
            <a:p>
              <a:r>
                <a:rPr lang="es-EC" dirty="0"/>
                <a:t>Vectores propios de cada metavariable</a:t>
              </a:r>
            </a:p>
          </p:txBody>
        </p:sp>
        <p:pic>
          <p:nvPicPr>
            <p:cNvPr id="12" name="Imagen 11">
              <a:extLst>
                <a:ext uri="{FF2B5EF4-FFF2-40B4-BE49-F238E27FC236}">
                  <a16:creationId xmlns:a16="http://schemas.microsoft.com/office/drawing/2014/main" id="{A63B83C4-A076-DE97-AB7A-D63A02D32614}"/>
                </a:ext>
              </a:extLst>
            </p:cNvPr>
            <p:cNvPicPr>
              <a:picLocks noChangeAspect="1"/>
            </p:cNvPicPr>
            <p:nvPr/>
          </p:nvPicPr>
          <p:blipFill>
            <a:blip r:embed="rId9"/>
            <a:stretch>
              <a:fillRect/>
            </a:stretch>
          </p:blipFill>
          <p:spPr>
            <a:xfrm>
              <a:off x="5891631" y="2756113"/>
              <a:ext cx="3203932" cy="645753"/>
            </a:xfrm>
            <a:prstGeom prst="rect">
              <a:avLst/>
            </a:prstGeom>
          </p:spPr>
        </p:pic>
        <p:sp>
          <p:nvSpPr>
            <p:cNvPr id="14" name="Elipse 13">
              <a:extLst>
                <a:ext uri="{FF2B5EF4-FFF2-40B4-BE49-F238E27FC236}">
                  <a16:creationId xmlns:a16="http://schemas.microsoft.com/office/drawing/2014/main" id="{56DFA3DD-F0FC-EEB6-5A4A-EB900006C7A9}"/>
                </a:ext>
              </a:extLst>
            </p:cNvPr>
            <p:cNvSpPr/>
            <p:nvPr/>
          </p:nvSpPr>
          <p:spPr>
            <a:xfrm>
              <a:off x="6018601" y="2508768"/>
              <a:ext cx="285365" cy="257568"/>
            </a:xfrm>
            <a:prstGeom prst="ellipse">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chemeClr val="bg1"/>
                  </a:solidFill>
                </a:rPr>
                <a:t>7</a:t>
              </a:r>
              <a:endParaRPr lang="es-EC" sz="1050" dirty="0">
                <a:solidFill>
                  <a:schemeClr val="bg1"/>
                </a:solidFill>
              </a:endParaRPr>
            </a:p>
          </p:txBody>
        </p:sp>
        <p:sp>
          <p:nvSpPr>
            <p:cNvPr id="15" name="Elipse 14">
              <a:extLst>
                <a:ext uri="{FF2B5EF4-FFF2-40B4-BE49-F238E27FC236}">
                  <a16:creationId xmlns:a16="http://schemas.microsoft.com/office/drawing/2014/main" id="{81B8ACB5-280F-7EFC-C9C5-071149586FB1}"/>
                </a:ext>
              </a:extLst>
            </p:cNvPr>
            <p:cNvSpPr/>
            <p:nvPr/>
          </p:nvSpPr>
          <p:spPr>
            <a:xfrm>
              <a:off x="6012005" y="3779000"/>
              <a:ext cx="285365" cy="257568"/>
            </a:xfrm>
            <a:prstGeom prst="ellipse">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50" dirty="0">
                  <a:solidFill>
                    <a:schemeClr val="bg1"/>
                  </a:solidFill>
                </a:rPr>
                <a:t>8</a:t>
              </a:r>
              <a:endParaRPr lang="es-EC" sz="1050" dirty="0">
                <a:solidFill>
                  <a:schemeClr val="bg1"/>
                </a:solidFill>
              </a:endParaRPr>
            </a:p>
          </p:txBody>
        </p:sp>
        <p:sp>
          <p:nvSpPr>
            <p:cNvPr id="22" name="Rectángulo 21">
              <a:extLst>
                <a:ext uri="{FF2B5EF4-FFF2-40B4-BE49-F238E27FC236}">
                  <a16:creationId xmlns:a16="http://schemas.microsoft.com/office/drawing/2014/main" id="{9FBE7FC0-D352-E493-5CDE-9D4D86307A8A}"/>
                </a:ext>
              </a:extLst>
            </p:cNvPr>
            <p:cNvSpPr/>
            <p:nvPr/>
          </p:nvSpPr>
          <p:spPr>
            <a:xfrm>
              <a:off x="5939983" y="4138882"/>
              <a:ext cx="2989381" cy="645753"/>
            </a:xfrm>
            <a:prstGeom prst="rect">
              <a:avLst/>
            </a:prstGeom>
            <a:noFill/>
            <a:ln>
              <a:solidFill>
                <a:srgbClr val="006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9" name="Imagen 18">
              <a:extLst>
                <a:ext uri="{FF2B5EF4-FFF2-40B4-BE49-F238E27FC236}">
                  <a16:creationId xmlns:a16="http://schemas.microsoft.com/office/drawing/2014/main" id="{F4DCCFBE-C4DA-E2E5-D357-E1E2C66C75EF}"/>
                </a:ext>
              </a:extLst>
            </p:cNvPr>
            <p:cNvPicPr>
              <a:picLocks noChangeAspect="1"/>
            </p:cNvPicPr>
            <p:nvPr/>
          </p:nvPicPr>
          <p:blipFill>
            <a:blip r:embed="rId10"/>
            <a:stretch>
              <a:fillRect/>
            </a:stretch>
          </p:blipFill>
          <p:spPr>
            <a:xfrm>
              <a:off x="6016446" y="4262710"/>
              <a:ext cx="2836457" cy="398099"/>
            </a:xfrm>
            <a:prstGeom prst="rect">
              <a:avLst/>
            </a:prstGeom>
          </p:spPr>
        </p:pic>
      </p:grpSp>
    </p:spTree>
    <p:extLst>
      <p:ext uri="{BB962C8B-B14F-4D97-AF65-F5344CB8AC3E}">
        <p14:creationId xmlns:p14="http://schemas.microsoft.com/office/powerpoint/2010/main" val="308450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3119D5-1E73-E617-8949-0A844D0D3DD8}"/>
              </a:ext>
            </a:extLst>
          </p:cNvPr>
          <p:cNvSpPr>
            <a:spLocks noGrp="1"/>
          </p:cNvSpPr>
          <p:nvPr>
            <p:ph type="title"/>
          </p:nvPr>
        </p:nvSpPr>
        <p:spPr>
          <a:xfrm>
            <a:off x="544949" y="120073"/>
            <a:ext cx="7833862" cy="578289"/>
          </a:xfrm>
        </p:spPr>
        <p:txBody>
          <a:bodyPr/>
          <a:lstStyle/>
          <a:p>
            <a:pPr algn="l"/>
            <a:r>
              <a:rPr lang="es-EC" sz="2000">
                <a:ln w="13462">
                  <a:solidFill>
                    <a:schemeClr val="bg1"/>
                  </a:solidFill>
                  <a:prstDash val="solid"/>
                </a:ln>
                <a:solidFill>
                  <a:srgbClr val="006935"/>
                </a:solidFill>
                <a:effectLst>
                  <a:outerShdw dist="38100" dir="2700000" algn="bl" rotWithShape="0">
                    <a:schemeClr val="accent5"/>
                  </a:outerShdw>
                </a:effectLst>
              </a:rPr>
              <a:t>4.1 Metodología AHP a las variables elegidas</a:t>
            </a:r>
          </a:p>
        </p:txBody>
      </p:sp>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2"/>
          <a:stretch>
            <a:fillRect/>
          </a:stretch>
        </p:blipFill>
        <p:spPr>
          <a:xfrm>
            <a:off x="6732429" y="5877159"/>
            <a:ext cx="2413159" cy="732477"/>
          </a:xfrm>
          <a:prstGeom prst="rect">
            <a:avLst/>
          </a:prstGeom>
        </p:spPr>
      </p:pic>
      <p:sp>
        <p:nvSpPr>
          <p:cNvPr id="3" name="Rectángulo 2">
            <a:extLst>
              <a:ext uri="{FF2B5EF4-FFF2-40B4-BE49-F238E27FC236}">
                <a16:creationId xmlns:a16="http://schemas.microsoft.com/office/drawing/2014/main" id="{CB590E05-307D-0B25-339D-ED4F31CD8ED8}"/>
              </a:ext>
            </a:extLst>
          </p:cNvPr>
          <p:cNvSpPr/>
          <p:nvPr/>
        </p:nvSpPr>
        <p:spPr>
          <a:xfrm rot="16200000">
            <a:off x="-2065742" y="3266471"/>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bg1"/>
                </a:solidFill>
              </a:rPr>
              <a:t>4. Valoración del terreno (</a:t>
            </a:r>
            <a:r>
              <a:rPr lang="es-EC" err="1">
                <a:solidFill>
                  <a:schemeClr val="bg1"/>
                </a:solidFill>
              </a:rPr>
              <a:t>Vt</a:t>
            </a:r>
            <a:r>
              <a:rPr lang="es-EC">
                <a:solidFill>
                  <a:schemeClr val="bg1"/>
                </a:solidFill>
              </a:rPr>
              <a:t>)</a:t>
            </a:r>
          </a:p>
        </p:txBody>
      </p:sp>
      <p:pic>
        <p:nvPicPr>
          <p:cNvPr id="11" name="Imagen 10">
            <a:extLst>
              <a:ext uri="{FF2B5EF4-FFF2-40B4-BE49-F238E27FC236}">
                <a16:creationId xmlns:a16="http://schemas.microsoft.com/office/drawing/2014/main" id="{05134706-AD2C-5A3C-5B59-1CE86CDD3798}"/>
              </a:ext>
            </a:extLst>
          </p:cNvPr>
          <p:cNvPicPr>
            <a:picLocks noChangeAspect="1"/>
          </p:cNvPicPr>
          <p:nvPr/>
        </p:nvPicPr>
        <p:blipFill>
          <a:blip r:embed="rId3"/>
          <a:stretch>
            <a:fillRect/>
          </a:stretch>
        </p:blipFill>
        <p:spPr>
          <a:xfrm>
            <a:off x="1692842" y="3868848"/>
            <a:ext cx="2413159" cy="2177565"/>
          </a:xfrm>
          <a:prstGeom prst="rect">
            <a:avLst/>
          </a:prstGeom>
        </p:spPr>
      </p:pic>
      <p:sp>
        <p:nvSpPr>
          <p:cNvPr id="22" name="Rectángulo 21">
            <a:extLst>
              <a:ext uri="{FF2B5EF4-FFF2-40B4-BE49-F238E27FC236}">
                <a16:creationId xmlns:a16="http://schemas.microsoft.com/office/drawing/2014/main" id="{AD6632E3-C080-B08A-5140-319024BC3C03}"/>
              </a:ext>
            </a:extLst>
          </p:cNvPr>
          <p:cNvSpPr/>
          <p:nvPr/>
        </p:nvSpPr>
        <p:spPr>
          <a:xfrm>
            <a:off x="649307" y="877849"/>
            <a:ext cx="3125025" cy="2852213"/>
          </a:xfrm>
          <a:prstGeom prst="rect">
            <a:avLst/>
          </a:prstGeom>
          <a:noFill/>
          <a:ln>
            <a:solidFill>
              <a:srgbClr val="006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Flecha: hacia abajo 11">
            <a:extLst>
              <a:ext uri="{FF2B5EF4-FFF2-40B4-BE49-F238E27FC236}">
                <a16:creationId xmlns:a16="http://schemas.microsoft.com/office/drawing/2014/main" id="{5A20B591-F95C-95A9-55FA-3B8752852107}"/>
              </a:ext>
            </a:extLst>
          </p:cNvPr>
          <p:cNvSpPr/>
          <p:nvPr/>
        </p:nvSpPr>
        <p:spPr>
          <a:xfrm rot="16200000">
            <a:off x="4343081" y="2456554"/>
            <a:ext cx="712044" cy="1012962"/>
          </a:xfrm>
          <a:prstGeom prst="downArrow">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7" name="Imagen 16" descr="Tabla&#10;&#10;Descripción generada automáticamente">
            <a:extLst>
              <a:ext uri="{FF2B5EF4-FFF2-40B4-BE49-F238E27FC236}">
                <a16:creationId xmlns:a16="http://schemas.microsoft.com/office/drawing/2014/main" id="{D70C84F7-274D-6105-525E-C5FE856EC52A}"/>
              </a:ext>
            </a:extLst>
          </p:cNvPr>
          <p:cNvPicPr>
            <a:picLocks noChangeAspect="1"/>
          </p:cNvPicPr>
          <p:nvPr/>
        </p:nvPicPr>
        <p:blipFill>
          <a:blip r:embed="rId4"/>
          <a:stretch>
            <a:fillRect/>
          </a:stretch>
        </p:blipFill>
        <p:spPr>
          <a:xfrm>
            <a:off x="5384701" y="1200726"/>
            <a:ext cx="3429304" cy="4441350"/>
          </a:xfrm>
          <a:prstGeom prst="rect">
            <a:avLst/>
          </a:prstGeom>
        </p:spPr>
      </p:pic>
      <p:sp>
        <p:nvSpPr>
          <p:cNvPr id="9" name="CuadroTexto 8">
            <a:extLst>
              <a:ext uri="{FF2B5EF4-FFF2-40B4-BE49-F238E27FC236}">
                <a16:creationId xmlns:a16="http://schemas.microsoft.com/office/drawing/2014/main" id="{693C582A-693E-921E-EB70-51F74C92F29C}"/>
              </a:ext>
            </a:extLst>
          </p:cNvPr>
          <p:cNvSpPr txBox="1"/>
          <p:nvPr/>
        </p:nvSpPr>
        <p:spPr>
          <a:xfrm>
            <a:off x="713239" y="698362"/>
            <a:ext cx="1796498" cy="307777"/>
          </a:xfrm>
          <a:prstGeom prst="rect">
            <a:avLst/>
          </a:prstGeom>
          <a:solidFill>
            <a:srgbClr val="006935"/>
          </a:solidFill>
        </p:spPr>
        <p:txBody>
          <a:bodyPr wrap="square" rtlCol="0">
            <a:spAutoFit/>
          </a:bodyPr>
          <a:lstStyle/>
          <a:p>
            <a:pPr algn="ctr"/>
            <a:r>
              <a:rPr lang="es-MX" sz="1400">
                <a:solidFill>
                  <a:schemeClr val="bg1"/>
                </a:solidFill>
              </a:rPr>
              <a:t>Criterio técnico</a:t>
            </a:r>
          </a:p>
        </p:txBody>
      </p:sp>
      <p:pic>
        <p:nvPicPr>
          <p:cNvPr id="19" name="Imagen 18" descr="Calendario&#10;&#10;Descripción generada automáticamente">
            <a:extLst>
              <a:ext uri="{FF2B5EF4-FFF2-40B4-BE49-F238E27FC236}">
                <a16:creationId xmlns:a16="http://schemas.microsoft.com/office/drawing/2014/main" id="{EA8BBAB5-583B-2B60-230D-1E47AE69FA64}"/>
              </a:ext>
            </a:extLst>
          </p:cNvPr>
          <p:cNvPicPr>
            <a:picLocks noChangeAspect="1"/>
          </p:cNvPicPr>
          <p:nvPr/>
        </p:nvPicPr>
        <p:blipFill>
          <a:blip r:embed="rId5"/>
          <a:stretch>
            <a:fillRect/>
          </a:stretch>
        </p:blipFill>
        <p:spPr>
          <a:xfrm>
            <a:off x="844179" y="1084870"/>
            <a:ext cx="2648051" cy="2645192"/>
          </a:xfrm>
          <a:prstGeom prst="rect">
            <a:avLst/>
          </a:prstGeom>
        </p:spPr>
      </p:pic>
      <p:sp>
        <p:nvSpPr>
          <p:cNvPr id="20" name="Rectángulo 19">
            <a:extLst>
              <a:ext uri="{FF2B5EF4-FFF2-40B4-BE49-F238E27FC236}">
                <a16:creationId xmlns:a16="http://schemas.microsoft.com/office/drawing/2014/main" id="{6230319E-C6C9-6B32-7157-AC986BEF71E6}"/>
              </a:ext>
            </a:extLst>
          </p:cNvPr>
          <p:cNvSpPr/>
          <p:nvPr/>
        </p:nvSpPr>
        <p:spPr>
          <a:xfrm>
            <a:off x="1635493" y="3730062"/>
            <a:ext cx="2742463" cy="2424038"/>
          </a:xfrm>
          <a:prstGeom prst="rect">
            <a:avLst/>
          </a:prstGeom>
          <a:noFill/>
          <a:ln>
            <a:solidFill>
              <a:srgbClr val="006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CuadroTexto 20">
            <a:extLst>
              <a:ext uri="{FF2B5EF4-FFF2-40B4-BE49-F238E27FC236}">
                <a16:creationId xmlns:a16="http://schemas.microsoft.com/office/drawing/2014/main" id="{C86CF564-1232-2103-F31C-774C69E34DBA}"/>
              </a:ext>
            </a:extLst>
          </p:cNvPr>
          <p:cNvSpPr txBox="1"/>
          <p:nvPr/>
        </p:nvSpPr>
        <p:spPr>
          <a:xfrm>
            <a:off x="1695732" y="3538943"/>
            <a:ext cx="2587812" cy="307777"/>
          </a:xfrm>
          <a:prstGeom prst="rect">
            <a:avLst/>
          </a:prstGeom>
          <a:solidFill>
            <a:srgbClr val="006935"/>
          </a:solidFill>
        </p:spPr>
        <p:txBody>
          <a:bodyPr wrap="square" rtlCol="0">
            <a:spAutoFit/>
          </a:bodyPr>
          <a:lstStyle/>
          <a:p>
            <a:pPr algn="ctr"/>
            <a:r>
              <a:rPr lang="es-MX" sz="1400">
                <a:solidFill>
                  <a:schemeClr val="bg1"/>
                </a:solidFill>
              </a:rPr>
              <a:t>Comparación pareada</a:t>
            </a:r>
          </a:p>
        </p:txBody>
      </p:sp>
      <p:sp>
        <p:nvSpPr>
          <p:cNvPr id="23" name="Rectángulo 22">
            <a:extLst>
              <a:ext uri="{FF2B5EF4-FFF2-40B4-BE49-F238E27FC236}">
                <a16:creationId xmlns:a16="http://schemas.microsoft.com/office/drawing/2014/main" id="{B16CE369-1D1D-E05D-302C-5CE3B1F19D69}"/>
              </a:ext>
            </a:extLst>
          </p:cNvPr>
          <p:cNvSpPr/>
          <p:nvPr/>
        </p:nvSpPr>
        <p:spPr>
          <a:xfrm>
            <a:off x="5313766" y="1016635"/>
            <a:ext cx="3500239" cy="4712956"/>
          </a:xfrm>
          <a:prstGeom prst="rect">
            <a:avLst/>
          </a:prstGeom>
          <a:noFill/>
          <a:ln>
            <a:solidFill>
              <a:srgbClr val="A5C80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CuadroTexto 23">
            <a:extLst>
              <a:ext uri="{FF2B5EF4-FFF2-40B4-BE49-F238E27FC236}">
                <a16:creationId xmlns:a16="http://schemas.microsoft.com/office/drawing/2014/main" id="{A98A6BC6-B8B3-F128-EF83-4712087C6812}"/>
              </a:ext>
            </a:extLst>
          </p:cNvPr>
          <p:cNvSpPr txBox="1"/>
          <p:nvPr/>
        </p:nvSpPr>
        <p:spPr>
          <a:xfrm>
            <a:off x="5438523" y="823116"/>
            <a:ext cx="2587812" cy="307777"/>
          </a:xfrm>
          <a:prstGeom prst="rect">
            <a:avLst/>
          </a:prstGeom>
          <a:solidFill>
            <a:srgbClr val="A5C80E"/>
          </a:solidFill>
          <a:ln>
            <a:solidFill>
              <a:srgbClr val="A5C80E"/>
            </a:solidFill>
          </a:ln>
        </p:spPr>
        <p:txBody>
          <a:bodyPr wrap="square" rtlCol="0">
            <a:spAutoFit/>
          </a:bodyPr>
          <a:lstStyle/>
          <a:p>
            <a:pPr algn="ctr"/>
            <a:r>
              <a:rPr lang="es-MX" sz="1400">
                <a:solidFill>
                  <a:schemeClr val="bg1"/>
                </a:solidFill>
              </a:rPr>
              <a:t>Ponderaciones</a:t>
            </a:r>
          </a:p>
        </p:txBody>
      </p:sp>
    </p:spTree>
    <p:extLst>
      <p:ext uri="{BB962C8B-B14F-4D97-AF65-F5344CB8AC3E}">
        <p14:creationId xmlns:p14="http://schemas.microsoft.com/office/powerpoint/2010/main" val="403144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3119D5-1E73-E617-8949-0A844D0D3DD8}"/>
              </a:ext>
            </a:extLst>
          </p:cNvPr>
          <p:cNvSpPr>
            <a:spLocks noGrp="1"/>
          </p:cNvSpPr>
          <p:nvPr>
            <p:ph type="title"/>
          </p:nvPr>
        </p:nvSpPr>
        <p:spPr>
          <a:xfrm>
            <a:off x="544949" y="120073"/>
            <a:ext cx="8505918" cy="578289"/>
          </a:xfrm>
        </p:spPr>
        <p:txBody>
          <a:bodyPr/>
          <a:lstStyle/>
          <a:p>
            <a:pPr algn="l"/>
            <a:r>
              <a:rPr lang="es-EC" sz="2000">
                <a:ln w="13462">
                  <a:solidFill>
                    <a:schemeClr val="bg1"/>
                  </a:solidFill>
                  <a:prstDash val="solid"/>
                </a:ln>
                <a:solidFill>
                  <a:srgbClr val="006935"/>
                </a:solidFill>
                <a:effectLst>
                  <a:outerShdw dist="38100" dir="2700000" algn="bl" rotWithShape="0">
                    <a:schemeClr val="accent5"/>
                  </a:outerShdw>
                </a:effectLst>
              </a:rPr>
              <a:t>4.2 Metodología para la generación de Zonas Homogéneas</a:t>
            </a:r>
          </a:p>
        </p:txBody>
      </p:sp>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2"/>
          <a:stretch>
            <a:fillRect/>
          </a:stretch>
        </p:blipFill>
        <p:spPr>
          <a:xfrm>
            <a:off x="6732429" y="5877159"/>
            <a:ext cx="2413159" cy="732477"/>
          </a:xfrm>
          <a:prstGeom prst="rect">
            <a:avLst/>
          </a:prstGeom>
        </p:spPr>
      </p:pic>
      <p:sp>
        <p:nvSpPr>
          <p:cNvPr id="5" name="Rectángulo 4">
            <a:extLst>
              <a:ext uri="{FF2B5EF4-FFF2-40B4-BE49-F238E27FC236}">
                <a16:creationId xmlns:a16="http://schemas.microsoft.com/office/drawing/2014/main" id="{52D3DBCE-A3FA-D0D8-DCAF-EE8E21776AAC}"/>
              </a:ext>
            </a:extLst>
          </p:cNvPr>
          <p:cNvSpPr/>
          <p:nvPr/>
        </p:nvSpPr>
        <p:spPr>
          <a:xfrm rot="16200000">
            <a:off x="-2065742" y="3266471"/>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bg1"/>
                </a:solidFill>
              </a:rPr>
              <a:t>4. Valoración del terreno (</a:t>
            </a:r>
            <a:r>
              <a:rPr lang="es-EC" err="1">
                <a:solidFill>
                  <a:schemeClr val="bg1"/>
                </a:solidFill>
              </a:rPr>
              <a:t>Vt</a:t>
            </a:r>
            <a:r>
              <a:rPr lang="es-EC">
                <a:solidFill>
                  <a:schemeClr val="bg1"/>
                </a:solidFill>
              </a:rPr>
              <a:t>)</a:t>
            </a:r>
          </a:p>
        </p:txBody>
      </p:sp>
      <p:pic>
        <p:nvPicPr>
          <p:cNvPr id="6" name="Picture 3922">
            <a:extLst>
              <a:ext uri="{FF2B5EF4-FFF2-40B4-BE49-F238E27FC236}">
                <a16:creationId xmlns:a16="http://schemas.microsoft.com/office/drawing/2014/main" id="{68878F7C-BAA6-33B5-3037-1F886B8A6A74}"/>
              </a:ext>
            </a:extLst>
          </p:cNvPr>
          <p:cNvPicPr/>
          <p:nvPr/>
        </p:nvPicPr>
        <p:blipFill rotWithShape="1">
          <a:blip r:embed="rId3"/>
          <a:srcRect r="47601"/>
          <a:stretch/>
        </p:blipFill>
        <p:spPr>
          <a:xfrm>
            <a:off x="4286374" y="783017"/>
            <a:ext cx="3906859" cy="4396159"/>
          </a:xfrm>
          <a:prstGeom prst="rect">
            <a:avLst/>
          </a:prstGeom>
        </p:spPr>
      </p:pic>
      <p:pic>
        <p:nvPicPr>
          <p:cNvPr id="7" name="Picture 3922">
            <a:extLst>
              <a:ext uri="{FF2B5EF4-FFF2-40B4-BE49-F238E27FC236}">
                <a16:creationId xmlns:a16="http://schemas.microsoft.com/office/drawing/2014/main" id="{A1B884C0-BC9A-3876-4A0A-61187E645558}"/>
              </a:ext>
            </a:extLst>
          </p:cNvPr>
          <p:cNvPicPr/>
          <p:nvPr/>
        </p:nvPicPr>
        <p:blipFill rotWithShape="1">
          <a:blip r:embed="rId3"/>
          <a:srcRect l="54028" t="74810" r="2090" b="3326"/>
          <a:stretch/>
        </p:blipFill>
        <p:spPr>
          <a:xfrm>
            <a:off x="5340835" y="5207720"/>
            <a:ext cx="1860511" cy="598257"/>
          </a:xfrm>
          <a:prstGeom prst="rect">
            <a:avLst/>
          </a:prstGeom>
        </p:spPr>
      </p:pic>
      <p:pic>
        <p:nvPicPr>
          <p:cNvPr id="11" name="Imagen 10" descr="Mapa&#10;&#10;Descripción generada automáticamente">
            <a:extLst>
              <a:ext uri="{FF2B5EF4-FFF2-40B4-BE49-F238E27FC236}">
                <a16:creationId xmlns:a16="http://schemas.microsoft.com/office/drawing/2014/main" id="{5ECD812B-B544-F36E-8E53-D5422C19E27B}"/>
              </a:ext>
            </a:extLst>
          </p:cNvPr>
          <p:cNvPicPr>
            <a:picLocks noChangeAspect="1"/>
          </p:cNvPicPr>
          <p:nvPr/>
        </p:nvPicPr>
        <p:blipFill>
          <a:blip r:embed="rId4"/>
          <a:stretch>
            <a:fillRect/>
          </a:stretch>
        </p:blipFill>
        <p:spPr>
          <a:xfrm>
            <a:off x="587973" y="629581"/>
            <a:ext cx="2035067" cy="1440000"/>
          </a:xfrm>
          <a:prstGeom prst="rect">
            <a:avLst/>
          </a:prstGeom>
        </p:spPr>
      </p:pic>
      <p:pic>
        <p:nvPicPr>
          <p:cNvPr id="12" name="Imagen 11" descr="Mapa&#10;&#10;Descripción generada automáticamente">
            <a:extLst>
              <a:ext uri="{FF2B5EF4-FFF2-40B4-BE49-F238E27FC236}">
                <a16:creationId xmlns:a16="http://schemas.microsoft.com/office/drawing/2014/main" id="{D90A5E75-D0FA-836E-15E1-87FB0D0C5BD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0251" y="1184724"/>
            <a:ext cx="2034910" cy="1440000"/>
          </a:xfrm>
          <a:prstGeom prst="rect">
            <a:avLst/>
          </a:prstGeom>
          <a:noFill/>
          <a:ln>
            <a:noFill/>
          </a:ln>
        </p:spPr>
      </p:pic>
      <p:pic>
        <p:nvPicPr>
          <p:cNvPr id="13" name="Imagen 12" descr="Mapa&#10;&#10;Descripción generada automáticamente">
            <a:extLst>
              <a:ext uri="{FF2B5EF4-FFF2-40B4-BE49-F238E27FC236}">
                <a16:creationId xmlns:a16="http://schemas.microsoft.com/office/drawing/2014/main" id="{D08B70B0-AB4D-5079-289F-384896DC283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2354" y="1752893"/>
            <a:ext cx="2035085" cy="1440000"/>
          </a:xfrm>
          <a:prstGeom prst="rect">
            <a:avLst/>
          </a:prstGeom>
          <a:noFill/>
          <a:ln>
            <a:noFill/>
          </a:ln>
        </p:spPr>
      </p:pic>
      <p:pic>
        <p:nvPicPr>
          <p:cNvPr id="14" name="Imagen 13">
            <a:extLst>
              <a:ext uri="{FF2B5EF4-FFF2-40B4-BE49-F238E27FC236}">
                <a16:creationId xmlns:a16="http://schemas.microsoft.com/office/drawing/2014/main" id="{0211D89A-2D94-D6F9-5EB6-BEB9789367F2}"/>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12055" y="2338876"/>
            <a:ext cx="2035085" cy="1440000"/>
          </a:xfrm>
          <a:prstGeom prst="rect">
            <a:avLst/>
          </a:prstGeom>
          <a:noFill/>
          <a:ln>
            <a:noFill/>
          </a:ln>
        </p:spPr>
      </p:pic>
      <p:pic>
        <p:nvPicPr>
          <p:cNvPr id="16" name="Imagen 15" descr="Mapa&#10;&#10;Descripción generada automáticamente">
            <a:extLst>
              <a:ext uri="{FF2B5EF4-FFF2-40B4-BE49-F238E27FC236}">
                <a16:creationId xmlns:a16="http://schemas.microsoft.com/office/drawing/2014/main" id="{CE3FF6EB-0C41-1DDF-B182-7DD80B0D9AE4}"/>
              </a:ext>
            </a:extLst>
          </p:cNvPr>
          <p:cNvPicPr>
            <a:picLocks noChangeAspect="1"/>
          </p:cNvPicPr>
          <p:nvPr/>
        </p:nvPicPr>
        <p:blipFill>
          <a:blip r:embed="rId8"/>
          <a:stretch>
            <a:fillRect/>
          </a:stretch>
        </p:blipFill>
        <p:spPr>
          <a:xfrm>
            <a:off x="1296309" y="2924859"/>
            <a:ext cx="2035066" cy="1440000"/>
          </a:xfrm>
          <a:prstGeom prst="rect">
            <a:avLst/>
          </a:prstGeom>
        </p:spPr>
      </p:pic>
      <p:pic>
        <p:nvPicPr>
          <p:cNvPr id="18" name="Imagen 17" descr="Mapa&#10;&#10;Descripción generada automáticamente">
            <a:extLst>
              <a:ext uri="{FF2B5EF4-FFF2-40B4-BE49-F238E27FC236}">
                <a16:creationId xmlns:a16="http://schemas.microsoft.com/office/drawing/2014/main" id="{6F209929-9FEF-DA78-17F0-C645E11F6501}"/>
              </a:ext>
            </a:extLst>
          </p:cNvPr>
          <p:cNvPicPr>
            <a:picLocks noChangeAspect="1"/>
          </p:cNvPicPr>
          <p:nvPr/>
        </p:nvPicPr>
        <p:blipFill>
          <a:blip r:embed="rId9"/>
          <a:stretch>
            <a:fillRect/>
          </a:stretch>
        </p:blipFill>
        <p:spPr>
          <a:xfrm>
            <a:off x="1482848" y="3480866"/>
            <a:ext cx="2035067" cy="1440000"/>
          </a:xfrm>
          <a:prstGeom prst="rect">
            <a:avLst/>
          </a:prstGeom>
        </p:spPr>
      </p:pic>
      <p:pic>
        <p:nvPicPr>
          <p:cNvPr id="20" name="Imagen 19" descr="Mapa&#10;&#10;Descripción generada automáticamente">
            <a:extLst>
              <a:ext uri="{FF2B5EF4-FFF2-40B4-BE49-F238E27FC236}">
                <a16:creationId xmlns:a16="http://schemas.microsoft.com/office/drawing/2014/main" id="{7A8D010A-4EFD-1DD3-8F2D-21AFA85D1B63}"/>
              </a:ext>
            </a:extLst>
          </p:cNvPr>
          <p:cNvPicPr>
            <a:picLocks noChangeAspect="1"/>
          </p:cNvPicPr>
          <p:nvPr/>
        </p:nvPicPr>
        <p:blipFill>
          <a:blip r:embed="rId10"/>
          <a:stretch>
            <a:fillRect/>
          </a:stretch>
        </p:blipFill>
        <p:spPr>
          <a:xfrm>
            <a:off x="1642435" y="4066849"/>
            <a:ext cx="2035066" cy="1440000"/>
          </a:xfrm>
          <a:prstGeom prst="rect">
            <a:avLst/>
          </a:prstGeom>
        </p:spPr>
      </p:pic>
      <p:pic>
        <p:nvPicPr>
          <p:cNvPr id="22" name="Imagen 21" descr="Interfaz de usuario gráfica&#10;&#10;Descripción generada automáticamente">
            <a:extLst>
              <a:ext uri="{FF2B5EF4-FFF2-40B4-BE49-F238E27FC236}">
                <a16:creationId xmlns:a16="http://schemas.microsoft.com/office/drawing/2014/main" id="{8A85C043-B2C0-3A7E-1BCB-6670ADADCAAF}"/>
              </a:ext>
            </a:extLst>
          </p:cNvPr>
          <p:cNvPicPr>
            <a:picLocks noChangeAspect="1"/>
          </p:cNvPicPr>
          <p:nvPr/>
        </p:nvPicPr>
        <p:blipFill>
          <a:blip r:embed="rId11"/>
          <a:stretch>
            <a:fillRect/>
          </a:stretch>
        </p:blipFill>
        <p:spPr>
          <a:xfrm>
            <a:off x="1802022" y="4619518"/>
            <a:ext cx="2035066" cy="1440000"/>
          </a:xfrm>
          <a:prstGeom prst="rect">
            <a:avLst/>
          </a:prstGeom>
        </p:spPr>
      </p:pic>
      <p:pic>
        <p:nvPicPr>
          <p:cNvPr id="24" name="Imagen 23" descr="Mapa&#10;&#10;Descripción generada automáticamente">
            <a:extLst>
              <a:ext uri="{FF2B5EF4-FFF2-40B4-BE49-F238E27FC236}">
                <a16:creationId xmlns:a16="http://schemas.microsoft.com/office/drawing/2014/main" id="{7CB9D05F-7CAA-AC36-3510-2B3443C599AA}"/>
              </a:ext>
            </a:extLst>
          </p:cNvPr>
          <p:cNvPicPr>
            <a:picLocks noChangeAspect="1"/>
          </p:cNvPicPr>
          <p:nvPr/>
        </p:nvPicPr>
        <p:blipFill>
          <a:blip r:embed="rId12"/>
          <a:stretch>
            <a:fillRect/>
          </a:stretch>
        </p:blipFill>
        <p:spPr>
          <a:xfrm>
            <a:off x="2000269" y="5179177"/>
            <a:ext cx="2035066" cy="1440000"/>
          </a:xfrm>
          <a:prstGeom prst="rect">
            <a:avLst/>
          </a:prstGeom>
        </p:spPr>
      </p:pic>
      <p:sp>
        <p:nvSpPr>
          <p:cNvPr id="25" name="Flecha: hacia abajo 24">
            <a:extLst>
              <a:ext uri="{FF2B5EF4-FFF2-40B4-BE49-F238E27FC236}">
                <a16:creationId xmlns:a16="http://schemas.microsoft.com/office/drawing/2014/main" id="{9081ED76-D32B-DFE5-0914-022D5E485430}"/>
              </a:ext>
            </a:extLst>
          </p:cNvPr>
          <p:cNvSpPr/>
          <p:nvPr/>
        </p:nvSpPr>
        <p:spPr>
          <a:xfrm rot="16200000">
            <a:off x="3334993" y="1246411"/>
            <a:ext cx="578289" cy="1012962"/>
          </a:xfrm>
          <a:prstGeom prst="downArrow">
            <a:avLst>
              <a:gd name="adj1" fmla="val 50000"/>
              <a:gd name="adj2" fmla="val 92053"/>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589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3119D5-1E73-E617-8949-0A844D0D3DD8}"/>
              </a:ext>
            </a:extLst>
          </p:cNvPr>
          <p:cNvSpPr>
            <a:spLocks noGrp="1"/>
          </p:cNvSpPr>
          <p:nvPr>
            <p:ph type="title"/>
          </p:nvPr>
        </p:nvSpPr>
        <p:spPr>
          <a:xfrm>
            <a:off x="544949" y="120073"/>
            <a:ext cx="8505918" cy="578289"/>
          </a:xfrm>
        </p:spPr>
        <p:txBody>
          <a:bodyPr/>
          <a:lstStyle/>
          <a:p>
            <a:pPr algn="l"/>
            <a:r>
              <a:rPr lang="es-EC" sz="2000">
                <a:ln w="13462">
                  <a:solidFill>
                    <a:schemeClr val="bg1"/>
                  </a:solidFill>
                  <a:prstDash val="solid"/>
                </a:ln>
                <a:solidFill>
                  <a:srgbClr val="006935"/>
                </a:solidFill>
                <a:effectLst>
                  <a:outerShdw dist="38100" dir="2700000" algn="bl" rotWithShape="0">
                    <a:schemeClr val="accent5"/>
                  </a:outerShdw>
                </a:effectLst>
              </a:rPr>
              <a:t>4.2 Metodología para la generación de Zonas Homogéneas</a:t>
            </a:r>
          </a:p>
        </p:txBody>
      </p:sp>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2"/>
          <a:stretch>
            <a:fillRect/>
          </a:stretch>
        </p:blipFill>
        <p:spPr>
          <a:xfrm>
            <a:off x="6732429" y="5877159"/>
            <a:ext cx="2413159" cy="732477"/>
          </a:xfrm>
          <a:prstGeom prst="rect">
            <a:avLst/>
          </a:prstGeom>
        </p:spPr>
      </p:pic>
      <p:sp>
        <p:nvSpPr>
          <p:cNvPr id="5" name="Rectángulo 4">
            <a:extLst>
              <a:ext uri="{FF2B5EF4-FFF2-40B4-BE49-F238E27FC236}">
                <a16:creationId xmlns:a16="http://schemas.microsoft.com/office/drawing/2014/main" id="{52D3DBCE-A3FA-D0D8-DCAF-EE8E21776AAC}"/>
              </a:ext>
            </a:extLst>
          </p:cNvPr>
          <p:cNvSpPr/>
          <p:nvPr/>
        </p:nvSpPr>
        <p:spPr>
          <a:xfrm rot="16200000">
            <a:off x="-2065742" y="3266471"/>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bg1"/>
                </a:solidFill>
              </a:rPr>
              <a:t>4. Valoración del terreno (</a:t>
            </a:r>
            <a:r>
              <a:rPr lang="es-EC" err="1">
                <a:solidFill>
                  <a:schemeClr val="bg1"/>
                </a:solidFill>
              </a:rPr>
              <a:t>Vt</a:t>
            </a:r>
            <a:r>
              <a:rPr lang="es-EC">
                <a:solidFill>
                  <a:schemeClr val="bg1"/>
                </a:solidFill>
              </a:rPr>
              <a:t>)</a:t>
            </a:r>
          </a:p>
        </p:txBody>
      </p:sp>
      <p:pic>
        <p:nvPicPr>
          <p:cNvPr id="11" name="Imagen 10" descr="Mapa&#10;&#10;Descripción generada automáticamente">
            <a:extLst>
              <a:ext uri="{FF2B5EF4-FFF2-40B4-BE49-F238E27FC236}">
                <a16:creationId xmlns:a16="http://schemas.microsoft.com/office/drawing/2014/main" id="{5ECD812B-B544-F36E-8E53-D5422C19E27B}"/>
              </a:ext>
            </a:extLst>
          </p:cNvPr>
          <p:cNvPicPr>
            <a:picLocks noChangeAspect="1"/>
          </p:cNvPicPr>
          <p:nvPr/>
        </p:nvPicPr>
        <p:blipFill>
          <a:blip r:embed="rId3"/>
          <a:stretch>
            <a:fillRect/>
          </a:stretch>
        </p:blipFill>
        <p:spPr>
          <a:xfrm>
            <a:off x="587973" y="629581"/>
            <a:ext cx="2035067" cy="1440000"/>
          </a:xfrm>
          <a:prstGeom prst="rect">
            <a:avLst/>
          </a:prstGeom>
        </p:spPr>
      </p:pic>
      <p:pic>
        <p:nvPicPr>
          <p:cNvPr id="12" name="Imagen 11" descr="Mapa&#10;&#10;Descripción generada automáticamente">
            <a:extLst>
              <a:ext uri="{FF2B5EF4-FFF2-40B4-BE49-F238E27FC236}">
                <a16:creationId xmlns:a16="http://schemas.microsoft.com/office/drawing/2014/main" id="{D90A5E75-D0FA-836E-15E1-87FB0D0C5BD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0251" y="1184724"/>
            <a:ext cx="2034910" cy="1440000"/>
          </a:xfrm>
          <a:prstGeom prst="rect">
            <a:avLst/>
          </a:prstGeom>
          <a:noFill/>
          <a:ln>
            <a:noFill/>
          </a:ln>
        </p:spPr>
      </p:pic>
      <p:pic>
        <p:nvPicPr>
          <p:cNvPr id="13" name="Imagen 12" descr="Mapa&#10;&#10;Descripción generada automáticamente">
            <a:extLst>
              <a:ext uri="{FF2B5EF4-FFF2-40B4-BE49-F238E27FC236}">
                <a16:creationId xmlns:a16="http://schemas.microsoft.com/office/drawing/2014/main" id="{D08B70B0-AB4D-5079-289F-384896DC28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2354" y="1752893"/>
            <a:ext cx="2035085" cy="1440000"/>
          </a:xfrm>
          <a:prstGeom prst="rect">
            <a:avLst/>
          </a:prstGeom>
          <a:noFill/>
          <a:ln>
            <a:noFill/>
          </a:ln>
        </p:spPr>
      </p:pic>
      <p:pic>
        <p:nvPicPr>
          <p:cNvPr id="14" name="Imagen 13">
            <a:extLst>
              <a:ext uri="{FF2B5EF4-FFF2-40B4-BE49-F238E27FC236}">
                <a16:creationId xmlns:a16="http://schemas.microsoft.com/office/drawing/2014/main" id="{0211D89A-2D94-D6F9-5EB6-BEB9789367F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12055" y="2338876"/>
            <a:ext cx="2035085" cy="1440000"/>
          </a:xfrm>
          <a:prstGeom prst="rect">
            <a:avLst/>
          </a:prstGeom>
          <a:noFill/>
          <a:ln>
            <a:noFill/>
          </a:ln>
        </p:spPr>
      </p:pic>
      <p:pic>
        <p:nvPicPr>
          <p:cNvPr id="16" name="Imagen 15" descr="Mapa&#10;&#10;Descripción generada automáticamente">
            <a:extLst>
              <a:ext uri="{FF2B5EF4-FFF2-40B4-BE49-F238E27FC236}">
                <a16:creationId xmlns:a16="http://schemas.microsoft.com/office/drawing/2014/main" id="{CE3FF6EB-0C41-1DDF-B182-7DD80B0D9AE4}"/>
              </a:ext>
            </a:extLst>
          </p:cNvPr>
          <p:cNvPicPr>
            <a:picLocks noChangeAspect="1"/>
          </p:cNvPicPr>
          <p:nvPr/>
        </p:nvPicPr>
        <p:blipFill>
          <a:blip r:embed="rId7"/>
          <a:stretch>
            <a:fillRect/>
          </a:stretch>
        </p:blipFill>
        <p:spPr>
          <a:xfrm>
            <a:off x="1296309" y="2924859"/>
            <a:ext cx="2035066" cy="1440000"/>
          </a:xfrm>
          <a:prstGeom prst="rect">
            <a:avLst/>
          </a:prstGeom>
        </p:spPr>
      </p:pic>
      <p:pic>
        <p:nvPicPr>
          <p:cNvPr id="18" name="Imagen 17" descr="Mapa&#10;&#10;Descripción generada automáticamente">
            <a:extLst>
              <a:ext uri="{FF2B5EF4-FFF2-40B4-BE49-F238E27FC236}">
                <a16:creationId xmlns:a16="http://schemas.microsoft.com/office/drawing/2014/main" id="{6F209929-9FEF-DA78-17F0-C645E11F6501}"/>
              </a:ext>
            </a:extLst>
          </p:cNvPr>
          <p:cNvPicPr>
            <a:picLocks noChangeAspect="1"/>
          </p:cNvPicPr>
          <p:nvPr/>
        </p:nvPicPr>
        <p:blipFill>
          <a:blip r:embed="rId8"/>
          <a:stretch>
            <a:fillRect/>
          </a:stretch>
        </p:blipFill>
        <p:spPr>
          <a:xfrm>
            <a:off x="1482848" y="3480866"/>
            <a:ext cx="2035067" cy="1440000"/>
          </a:xfrm>
          <a:prstGeom prst="rect">
            <a:avLst/>
          </a:prstGeom>
        </p:spPr>
      </p:pic>
      <p:pic>
        <p:nvPicPr>
          <p:cNvPr id="20" name="Imagen 19" descr="Mapa&#10;&#10;Descripción generada automáticamente">
            <a:extLst>
              <a:ext uri="{FF2B5EF4-FFF2-40B4-BE49-F238E27FC236}">
                <a16:creationId xmlns:a16="http://schemas.microsoft.com/office/drawing/2014/main" id="{7A8D010A-4EFD-1DD3-8F2D-21AFA85D1B63}"/>
              </a:ext>
            </a:extLst>
          </p:cNvPr>
          <p:cNvPicPr>
            <a:picLocks noChangeAspect="1"/>
          </p:cNvPicPr>
          <p:nvPr/>
        </p:nvPicPr>
        <p:blipFill>
          <a:blip r:embed="rId9"/>
          <a:stretch>
            <a:fillRect/>
          </a:stretch>
        </p:blipFill>
        <p:spPr>
          <a:xfrm>
            <a:off x="1642435" y="4066849"/>
            <a:ext cx="2035066" cy="1440000"/>
          </a:xfrm>
          <a:prstGeom prst="rect">
            <a:avLst/>
          </a:prstGeom>
        </p:spPr>
      </p:pic>
      <p:pic>
        <p:nvPicPr>
          <p:cNvPr id="22" name="Imagen 21" descr="Interfaz de usuario gráfica&#10;&#10;Descripción generada automáticamente">
            <a:extLst>
              <a:ext uri="{FF2B5EF4-FFF2-40B4-BE49-F238E27FC236}">
                <a16:creationId xmlns:a16="http://schemas.microsoft.com/office/drawing/2014/main" id="{8A85C043-B2C0-3A7E-1BCB-6670ADADCAAF}"/>
              </a:ext>
            </a:extLst>
          </p:cNvPr>
          <p:cNvPicPr>
            <a:picLocks noChangeAspect="1"/>
          </p:cNvPicPr>
          <p:nvPr/>
        </p:nvPicPr>
        <p:blipFill>
          <a:blip r:embed="rId10"/>
          <a:stretch>
            <a:fillRect/>
          </a:stretch>
        </p:blipFill>
        <p:spPr>
          <a:xfrm>
            <a:off x="1802022" y="4619518"/>
            <a:ext cx="2035066" cy="1440000"/>
          </a:xfrm>
          <a:prstGeom prst="rect">
            <a:avLst/>
          </a:prstGeom>
        </p:spPr>
      </p:pic>
      <p:pic>
        <p:nvPicPr>
          <p:cNvPr id="24" name="Imagen 23" descr="Mapa&#10;&#10;Descripción generada automáticamente">
            <a:extLst>
              <a:ext uri="{FF2B5EF4-FFF2-40B4-BE49-F238E27FC236}">
                <a16:creationId xmlns:a16="http://schemas.microsoft.com/office/drawing/2014/main" id="{7CB9D05F-7CAA-AC36-3510-2B3443C599AA}"/>
              </a:ext>
            </a:extLst>
          </p:cNvPr>
          <p:cNvPicPr>
            <a:picLocks noChangeAspect="1"/>
          </p:cNvPicPr>
          <p:nvPr/>
        </p:nvPicPr>
        <p:blipFill>
          <a:blip r:embed="rId11"/>
          <a:stretch>
            <a:fillRect/>
          </a:stretch>
        </p:blipFill>
        <p:spPr>
          <a:xfrm>
            <a:off x="2000269" y="5179177"/>
            <a:ext cx="2035066" cy="1440000"/>
          </a:xfrm>
          <a:prstGeom prst="rect">
            <a:avLst/>
          </a:prstGeom>
        </p:spPr>
      </p:pic>
      <p:sp>
        <p:nvSpPr>
          <p:cNvPr id="25" name="Flecha: hacia abajo 24">
            <a:extLst>
              <a:ext uri="{FF2B5EF4-FFF2-40B4-BE49-F238E27FC236}">
                <a16:creationId xmlns:a16="http://schemas.microsoft.com/office/drawing/2014/main" id="{9081ED76-D32B-DFE5-0914-022D5E485430}"/>
              </a:ext>
            </a:extLst>
          </p:cNvPr>
          <p:cNvSpPr/>
          <p:nvPr/>
        </p:nvSpPr>
        <p:spPr>
          <a:xfrm rot="16200000">
            <a:off x="3334993" y="1246411"/>
            <a:ext cx="578289" cy="1012962"/>
          </a:xfrm>
          <a:prstGeom prst="downArrow">
            <a:avLst>
              <a:gd name="adj1" fmla="val 50000"/>
              <a:gd name="adj2" fmla="val 92053"/>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7" name="Imagen 26" descr="Mapa&#10;&#10;Descripción generada automáticamente">
            <a:extLst>
              <a:ext uri="{FF2B5EF4-FFF2-40B4-BE49-F238E27FC236}">
                <a16:creationId xmlns:a16="http://schemas.microsoft.com/office/drawing/2014/main" id="{2B69C3F0-78AD-9FDB-13B6-DB765703B00A}"/>
              </a:ext>
            </a:extLst>
          </p:cNvPr>
          <p:cNvPicPr>
            <a:picLocks noChangeAspect="1"/>
          </p:cNvPicPr>
          <p:nvPr/>
        </p:nvPicPr>
        <p:blipFill>
          <a:blip r:embed="rId12"/>
          <a:stretch>
            <a:fillRect/>
          </a:stretch>
        </p:blipFill>
        <p:spPr>
          <a:xfrm>
            <a:off x="4130618" y="1089498"/>
            <a:ext cx="4988767" cy="3530020"/>
          </a:xfrm>
          <a:prstGeom prst="rect">
            <a:avLst/>
          </a:prstGeom>
        </p:spPr>
      </p:pic>
    </p:spTree>
    <p:extLst>
      <p:ext uri="{BB962C8B-B14F-4D97-AF65-F5344CB8AC3E}">
        <p14:creationId xmlns:p14="http://schemas.microsoft.com/office/powerpoint/2010/main" val="232376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3119D5-1E73-E617-8949-0A844D0D3DD8}"/>
              </a:ext>
            </a:extLst>
          </p:cNvPr>
          <p:cNvSpPr>
            <a:spLocks noGrp="1"/>
          </p:cNvSpPr>
          <p:nvPr>
            <p:ph type="title"/>
          </p:nvPr>
        </p:nvSpPr>
        <p:spPr>
          <a:xfrm>
            <a:off x="544949" y="120073"/>
            <a:ext cx="7833862" cy="578289"/>
          </a:xfrm>
        </p:spPr>
        <p:txBody>
          <a:bodyPr/>
          <a:lstStyle/>
          <a:p>
            <a:pPr algn="l"/>
            <a:r>
              <a:rPr lang="es-EC" sz="2000" dirty="0">
                <a:ln w="13462">
                  <a:solidFill>
                    <a:schemeClr val="bg1"/>
                  </a:solidFill>
                  <a:prstDash val="solid"/>
                </a:ln>
                <a:solidFill>
                  <a:srgbClr val="006935"/>
                </a:solidFill>
                <a:effectLst>
                  <a:outerShdw dist="38100" dir="2700000" algn="bl" rotWithShape="0">
                    <a:schemeClr val="accent5"/>
                  </a:outerShdw>
                </a:effectLst>
              </a:rPr>
              <a:t>4.3 Metodología AHP para la generación de Zonas de Valor</a:t>
            </a:r>
          </a:p>
        </p:txBody>
      </p:sp>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2"/>
          <a:stretch>
            <a:fillRect/>
          </a:stretch>
        </p:blipFill>
        <p:spPr>
          <a:xfrm>
            <a:off x="6732429" y="5877159"/>
            <a:ext cx="2413159" cy="732477"/>
          </a:xfrm>
          <a:prstGeom prst="rect">
            <a:avLst/>
          </a:prstGeom>
        </p:spPr>
      </p:pic>
      <p:sp>
        <p:nvSpPr>
          <p:cNvPr id="5" name="Rectángulo 4">
            <a:extLst>
              <a:ext uri="{FF2B5EF4-FFF2-40B4-BE49-F238E27FC236}">
                <a16:creationId xmlns:a16="http://schemas.microsoft.com/office/drawing/2014/main" id="{065D88A4-A33B-6405-B2A6-402B2F894C1A}"/>
              </a:ext>
            </a:extLst>
          </p:cNvPr>
          <p:cNvSpPr/>
          <p:nvPr/>
        </p:nvSpPr>
        <p:spPr>
          <a:xfrm rot="16200000">
            <a:off x="-2065742" y="3266471"/>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bg1"/>
                </a:solidFill>
              </a:rPr>
              <a:t>4. Valoración del terreno (</a:t>
            </a:r>
            <a:r>
              <a:rPr lang="es-EC" dirty="0" err="1">
                <a:solidFill>
                  <a:schemeClr val="bg1"/>
                </a:solidFill>
              </a:rPr>
              <a:t>Vt</a:t>
            </a:r>
            <a:r>
              <a:rPr lang="es-EC" dirty="0">
                <a:solidFill>
                  <a:schemeClr val="bg1"/>
                </a:solidFill>
              </a:rPr>
              <a:t>)</a:t>
            </a:r>
          </a:p>
        </p:txBody>
      </p:sp>
      <p:pic>
        <p:nvPicPr>
          <p:cNvPr id="8" name="Imagen 7">
            <a:extLst>
              <a:ext uri="{FF2B5EF4-FFF2-40B4-BE49-F238E27FC236}">
                <a16:creationId xmlns:a16="http://schemas.microsoft.com/office/drawing/2014/main" id="{077E5D89-9BEB-FC9C-735B-74A4050B55ED}"/>
              </a:ext>
            </a:extLst>
          </p:cNvPr>
          <p:cNvPicPr>
            <a:picLocks noChangeAspect="1"/>
          </p:cNvPicPr>
          <p:nvPr/>
        </p:nvPicPr>
        <p:blipFill>
          <a:blip r:embed="rId3"/>
          <a:stretch>
            <a:fillRect/>
          </a:stretch>
        </p:blipFill>
        <p:spPr>
          <a:xfrm>
            <a:off x="1967804" y="839665"/>
            <a:ext cx="1599467" cy="2896102"/>
          </a:xfrm>
          <a:prstGeom prst="rect">
            <a:avLst/>
          </a:prstGeom>
        </p:spPr>
      </p:pic>
      <p:pic>
        <p:nvPicPr>
          <p:cNvPr id="12" name="Imagen 11">
            <a:extLst>
              <a:ext uri="{FF2B5EF4-FFF2-40B4-BE49-F238E27FC236}">
                <a16:creationId xmlns:a16="http://schemas.microsoft.com/office/drawing/2014/main" id="{68E1F42D-6700-BAEB-9537-C96E52CE3ED0}"/>
              </a:ext>
            </a:extLst>
          </p:cNvPr>
          <p:cNvPicPr>
            <a:picLocks noChangeAspect="1"/>
          </p:cNvPicPr>
          <p:nvPr/>
        </p:nvPicPr>
        <p:blipFill>
          <a:blip r:embed="rId4"/>
          <a:stretch>
            <a:fillRect/>
          </a:stretch>
        </p:blipFill>
        <p:spPr>
          <a:xfrm>
            <a:off x="1186181" y="3877070"/>
            <a:ext cx="2888917" cy="2091617"/>
          </a:xfrm>
          <a:prstGeom prst="rect">
            <a:avLst/>
          </a:prstGeom>
        </p:spPr>
      </p:pic>
      <p:pic>
        <p:nvPicPr>
          <p:cNvPr id="16" name="Imagen 15">
            <a:extLst>
              <a:ext uri="{FF2B5EF4-FFF2-40B4-BE49-F238E27FC236}">
                <a16:creationId xmlns:a16="http://schemas.microsoft.com/office/drawing/2014/main" id="{477EC3CD-6810-3205-30A8-BD298DE1AC9F}"/>
              </a:ext>
            </a:extLst>
          </p:cNvPr>
          <p:cNvPicPr>
            <a:picLocks noChangeAspect="1"/>
          </p:cNvPicPr>
          <p:nvPr/>
        </p:nvPicPr>
        <p:blipFill>
          <a:blip r:embed="rId5"/>
          <a:stretch>
            <a:fillRect/>
          </a:stretch>
        </p:blipFill>
        <p:spPr>
          <a:xfrm>
            <a:off x="4461880" y="1425572"/>
            <a:ext cx="4472273" cy="3724376"/>
          </a:xfrm>
          <a:prstGeom prst="rect">
            <a:avLst/>
          </a:prstGeom>
        </p:spPr>
      </p:pic>
      <p:sp>
        <p:nvSpPr>
          <p:cNvPr id="18" name="Rectángulo 17">
            <a:extLst>
              <a:ext uri="{FF2B5EF4-FFF2-40B4-BE49-F238E27FC236}">
                <a16:creationId xmlns:a16="http://schemas.microsoft.com/office/drawing/2014/main" id="{39E7479A-35A0-E5C9-164D-90D50F44D6E8}"/>
              </a:ext>
            </a:extLst>
          </p:cNvPr>
          <p:cNvSpPr/>
          <p:nvPr/>
        </p:nvSpPr>
        <p:spPr>
          <a:xfrm>
            <a:off x="1869289" y="783338"/>
            <a:ext cx="1796498" cy="2933653"/>
          </a:xfrm>
          <a:prstGeom prst="rect">
            <a:avLst/>
          </a:prstGeom>
          <a:noFill/>
          <a:ln>
            <a:solidFill>
              <a:srgbClr val="006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CuadroTexto 18">
            <a:extLst>
              <a:ext uri="{FF2B5EF4-FFF2-40B4-BE49-F238E27FC236}">
                <a16:creationId xmlns:a16="http://schemas.microsoft.com/office/drawing/2014/main" id="{A3BBD32D-2C38-F1EA-F68C-173271023486}"/>
              </a:ext>
            </a:extLst>
          </p:cNvPr>
          <p:cNvSpPr txBox="1"/>
          <p:nvPr/>
        </p:nvSpPr>
        <p:spPr>
          <a:xfrm>
            <a:off x="921782" y="896337"/>
            <a:ext cx="848991" cy="400110"/>
          </a:xfrm>
          <a:prstGeom prst="rect">
            <a:avLst/>
          </a:prstGeom>
          <a:solidFill>
            <a:schemeClr val="bg1"/>
          </a:solidFill>
          <a:ln w="28575">
            <a:solidFill>
              <a:srgbClr val="006935"/>
            </a:solidFill>
          </a:ln>
        </p:spPr>
        <p:txBody>
          <a:bodyPr wrap="square" rtlCol="0">
            <a:spAutoFit/>
          </a:bodyPr>
          <a:lstStyle/>
          <a:p>
            <a:pPr algn="ctr"/>
            <a:r>
              <a:rPr lang="es-MX" sz="1000" dirty="0"/>
              <a:t>Mercado Inmobiliario</a:t>
            </a:r>
          </a:p>
        </p:txBody>
      </p:sp>
      <p:sp>
        <p:nvSpPr>
          <p:cNvPr id="20" name="CuadroTexto 19">
            <a:extLst>
              <a:ext uri="{FF2B5EF4-FFF2-40B4-BE49-F238E27FC236}">
                <a16:creationId xmlns:a16="http://schemas.microsoft.com/office/drawing/2014/main" id="{C8338B38-4C71-0483-5C80-B1AF39086BE8}"/>
              </a:ext>
            </a:extLst>
          </p:cNvPr>
          <p:cNvSpPr txBox="1"/>
          <p:nvPr/>
        </p:nvSpPr>
        <p:spPr>
          <a:xfrm>
            <a:off x="916546" y="2239862"/>
            <a:ext cx="848991" cy="246221"/>
          </a:xfrm>
          <a:prstGeom prst="rect">
            <a:avLst/>
          </a:prstGeom>
          <a:solidFill>
            <a:schemeClr val="bg1"/>
          </a:solidFill>
          <a:ln w="28575">
            <a:solidFill>
              <a:srgbClr val="006935"/>
            </a:solidFill>
          </a:ln>
        </p:spPr>
        <p:txBody>
          <a:bodyPr wrap="square" rtlCol="0">
            <a:spAutoFit/>
          </a:bodyPr>
          <a:lstStyle/>
          <a:p>
            <a:pPr algn="ctr"/>
            <a:r>
              <a:rPr lang="es-MX" sz="1000" dirty="0"/>
              <a:t>Alcabalas</a:t>
            </a:r>
          </a:p>
        </p:txBody>
      </p:sp>
      <p:sp>
        <p:nvSpPr>
          <p:cNvPr id="21" name="Flecha: doblada 20">
            <a:extLst>
              <a:ext uri="{FF2B5EF4-FFF2-40B4-BE49-F238E27FC236}">
                <a16:creationId xmlns:a16="http://schemas.microsoft.com/office/drawing/2014/main" id="{3844D325-0CA7-F95C-0A24-9AA729AF1683}"/>
              </a:ext>
            </a:extLst>
          </p:cNvPr>
          <p:cNvSpPr/>
          <p:nvPr/>
        </p:nvSpPr>
        <p:spPr>
          <a:xfrm rot="10800000" flipH="1">
            <a:off x="1366109" y="2528480"/>
            <a:ext cx="399428" cy="400110"/>
          </a:xfrm>
          <a:prstGeom prst="bentArrow">
            <a:avLst/>
          </a:prstGeom>
          <a:solidFill>
            <a:srgbClr val="AECCA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2" name="Flecha: doblada 21">
            <a:extLst>
              <a:ext uri="{FF2B5EF4-FFF2-40B4-BE49-F238E27FC236}">
                <a16:creationId xmlns:a16="http://schemas.microsoft.com/office/drawing/2014/main" id="{04A01D97-BD3B-E344-BE77-632467D07900}"/>
              </a:ext>
            </a:extLst>
          </p:cNvPr>
          <p:cNvSpPr/>
          <p:nvPr/>
        </p:nvSpPr>
        <p:spPr>
          <a:xfrm rot="10800000" flipH="1">
            <a:off x="1392244" y="1566880"/>
            <a:ext cx="399428" cy="400110"/>
          </a:xfrm>
          <a:prstGeom prst="bentArrow">
            <a:avLst/>
          </a:prstGeom>
          <a:solidFill>
            <a:srgbClr val="AECCA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3" name="Rectángulo 22">
            <a:extLst>
              <a:ext uri="{FF2B5EF4-FFF2-40B4-BE49-F238E27FC236}">
                <a16:creationId xmlns:a16="http://schemas.microsoft.com/office/drawing/2014/main" id="{D898EF7B-B96E-A193-FF8E-B55502D4CD8D}"/>
              </a:ext>
            </a:extLst>
          </p:cNvPr>
          <p:cNvSpPr/>
          <p:nvPr/>
        </p:nvSpPr>
        <p:spPr>
          <a:xfrm>
            <a:off x="931732" y="3877070"/>
            <a:ext cx="3143366" cy="2091617"/>
          </a:xfrm>
          <a:prstGeom prst="rect">
            <a:avLst/>
          </a:prstGeom>
          <a:noFill/>
          <a:ln>
            <a:solidFill>
              <a:srgbClr val="006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CuadroTexto 23">
            <a:extLst>
              <a:ext uri="{FF2B5EF4-FFF2-40B4-BE49-F238E27FC236}">
                <a16:creationId xmlns:a16="http://schemas.microsoft.com/office/drawing/2014/main" id="{89973290-9E62-E81B-111F-ADEDC78013FA}"/>
              </a:ext>
            </a:extLst>
          </p:cNvPr>
          <p:cNvSpPr txBox="1"/>
          <p:nvPr/>
        </p:nvSpPr>
        <p:spPr>
          <a:xfrm>
            <a:off x="1102655" y="3764208"/>
            <a:ext cx="1338987" cy="246221"/>
          </a:xfrm>
          <a:prstGeom prst="rect">
            <a:avLst/>
          </a:prstGeom>
          <a:solidFill>
            <a:schemeClr val="bg1"/>
          </a:solidFill>
          <a:ln w="28575">
            <a:solidFill>
              <a:srgbClr val="006935"/>
            </a:solidFill>
          </a:ln>
        </p:spPr>
        <p:txBody>
          <a:bodyPr wrap="square" rtlCol="0">
            <a:spAutoFit/>
          </a:bodyPr>
          <a:lstStyle/>
          <a:p>
            <a:pPr algn="ctr"/>
            <a:r>
              <a:rPr lang="es-MX" sz="1000" dirty="0"/>
              <a:t>Ponderación lotes</a:t>
            </a:r>
          </a:p>
        </p:txBody>
      </p:sp>
      <p:sp>
        <p:nvSpPr>
          <p:cNvPr id="25" name="Rectángulo 24">
            <a:extLst>
              <a:ext uri="{FF2B5EF4-FFF2-40B4-BE49-F238E27FC236}">
                <a16:creationId xmlns:a16="http://schemas.microsoft.com/office/drawing/2014/main" id="{DA3C0360-EF1B-203C-BE4C-DFFE647806B7}"/>
              </a:ext>
            </a:extLst>
          </p:cNvPr>
          <p:cNvSpPr/>
          <p:nvPr/>
        </p:nvSpPr>
        <p:spPr>
          <a:xfrm>
            <a:off x="8545047" y="1425572"/>
            <a:ext cx="412723" cy="3724376"/>
          </a:xfrm>
          <a:prstGeom prst="rect">
            <a:avLst/>
          </a:prstGeom>
          <a:noFill/>
          <a:ln>
            <a:solidFill>
              <a:srgbClr val="76B91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CuadroTexto 25">
            <a:extLst>
              <a:ext uri="{FF2B5EF4-FFF2-40B4-BE49-F238E27FC236}">
                <a16:creationId xmlns:a16="http://schemas.microsoft.com/office/drawing/2014/main" id="{076C7DA3-C1B0-8068-1708-E22A7AC247CA}"/>
              </a:ext>
            </a:extLst>
          </p:cNvPr>
          <p:cNvSpPr txBox="1"/>
          <p:nvPr/>
        </p:nvSpPr>
        <p:spPr>
          <a:xfrm>
            <a:off x="6369958" y="1007446"/>
            <a:ext cx="2587812" cy="307777"/>
          </a:xfrm>
          <a:prstGeom prst="rect">
            <a:avLst/>
          </a:prstGeom>
          <a:solidFill>
            <a:srgbClr val="A5C80E"/>
          </a:solidFill>
          <a:ln>
            <a:solidFill>
              <a:srgbClr val="A5C80E"/>
            </a:solidFill>
          </a:ln>
        </p:spPr>
        <p:txBody>
          <a:bodyPr wrap="square" rtlCol="0">
            <a:spAutoFit/>
          </a:bodyPr>
          <a:lstStyle/>
          <a:p>
            <a:pPr algn="ctr"/>
            <a:r>
              <a:rPr lang="es-MX" sz="1400" dirty="0">
                <a:solidFill>
                  <a:schemeClr val="bg1"/>
                </a:solidFill>
              </a:rPr>
              <a:t>Porcentajes</a:t>
            </a:r>
          </a:p>
        </p:txBody>
      </p:sp>
    </p:spTree>
    <p:extLst>
      <p:ext uri="{BB962C8B-B14F-4D97-AF65-F5344CB8AC3E}">
        <p14:creationId xmlns:p14="http://schemas.microsoft.com/office/powerpoint/2010/main" val="240505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3119D5-1E73-E617-8949-0A844D0D3DD8}"/>
              </a:ext>
            </a:extLst>
          </p:cNvPr>
          <p:cNvSpPr>
            <a:spLocks noGrp="1"/>
          </p:cNvSpPr>
          <p:nvPr>
            <p:ph type="title"/>
          </p:nvPr>
        </p:nvSpPr>
        <p:spPr>
          <a:xfrm>
            <a:off x="544949" y="120073"/>
            <a:ext cx="7833862" cy="578289"/>
          </a:xfrm>
        </p:spPr>
        <p:txBody>
          <a:bodyPr/>
          <a:lstStyle/>
          <a:p>
            <a:pPr algn="l"/>
            <a:r>
              <a:rPr lang="es-EC" sz="2000">
                <a:ln w="13462">
                  <a:solidFill>
                    <a:schemeClr val="bg1"/>
                  </a:solidFill>
                  <a:prstDash val="solid"/>
                </a:ln>
                <a:solidFill>
                  <a:srgbClr val="006935"/>
                </a:solidFill>
                <a:effectLst>
                  <a:outerShdw dist="38100" dir="2700000" algn="bl" rotWithShape="0">
                    <a:schemeClr val="accent5"/>
                  </a:outerShdw>
                </a:effectLst>
              </a:rPr>
              <a:t>4.3 Metodología AHP para la generación de Zonas de Valor</a:t>
            </a:r>
          </a:p>
        </p:txBody>
      </p:sp>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2"/>
          <a:stretch>
            <a:fillRect/>
          </a:stretch>
        </p:blipFill>
        <p:spPr>
          <a:xfrm>
            <a:off x="6732429" y="5877159"/>
            <a:ext cx="2413159" cy="732477"/>
          </a:xfrm>
          <a:prstGeom prst="rect">
            <a:avLst/>
          </a:prstGeom>
        </p:spPr>
      </p:pic>
      <p:sp>
        <p:nvSpPr>
          <p:cNvPr id="5" name="Rectángulo 4">
            <a:extLst>
              <a:ext uri="{FF2B5EF4-FFF2-40B4-BE49-F238E27FC236}">
                <a16:creationId xmlns:a16="http://schemas.microsoft.com/office/drawing/2014/main" id="{065D88A4-A33B-6405-B2A6-402B2F894C1A}"/>
              </a:ext>
            </a:extLst>
          </p:cNvPr>
          <p:cNvSpPr/>
          <p:nvPr/>
        </p:nvSpPr>
        <p:spPr>
          <a:xfrm rot="16200000">
            <a:off x="-2065742" y="3266471"/>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bg1"/>
                </a:solidFill>
              </a:rPr>
              <a:t>4. Valoración del terreno (</a:t>
            </a:r>
            <a:r>
              <a:rPr lang="es-EC" err="1">
                <a:solidFill>
                  <a:schemeClr val="bg1"/>
                </a:solidFill>
              </a:rPr>
              <a:t>Vt</a:t>
            </a:r>
            <a:r>
              <a:rPr lang="es-EC">
                <a:solidFill>
                  <a:schemeClr val="bg1"/>
                </a:solidFill>
              </a:rPr>
              <a:t>)</a:t>
            </a:r>
          </a:p>
        </p:txBody>
      </p:sp>
      <p:pic>
        <p:nvPicPr>
          <p:cNvPr id="9" name="Imagen 8">
            <a:extLst>
              <a:ext uri="{FF2B5EF4-FFF2-40B4-BE49-F238E27FC236}">
                <a16:creationId xmlns:a16="http://schemas.microsoft.com/office/drawing/2014/main" id="{29E79216-8B1D-ACBE-1957-CC675E9A516C}"/>
              </a:ext>
            </a:extLst>
          </p:cNvPr>
          <p:cNvPicPr>
            <a:picLocks noChangeAspect="1"/>
          </p:cNvPicPr>
          <p:nvPr/>
        </p:nvPicPr>
        <p:blipFill>
          <a:blip r:embed="rId3"/>
          <a:stretch>
            <a:fillRect/>
          </a:stretch>
        </p:blipFill>
        <p:spPr>
          <a:xfrm>
            <a:off x="813615" y="782888"/>
            <a:ext cx="3648265" cy="5009744"/>
          </a:xfrm>
          <a:prstGeom prst="rect">
            <a:avLst/>
          </a:prstGeom>
        </p:spPr>
      </p:pic>
      <p:sp>
        <p:nvSpPr>
          <p:cNvPr id="10" name="Rectángulo 9">
            <a:extLst>
              <a:ext uri="{FF2B5EF4-FFF2-40B4-BE49-F238E27FC236}">
                <a16:creationId xmlns:a16="http://schemas.microsoft.com/office/drawing/2014/main" id="{6B7E759D-6CE4-4E26-3B4D-B41E41183453}"/>
              </a:ext>
            </a:extLst>
          </p:cNvPr>
          <p:cNvSpPr/>
          <p:nvPr/>
        </p:nvSpPr>
        <p:spPr>
          <a:xfrm>
            <a:off x="727777" y="5301574"/>
            <a:ext cx="3648265" cy="223737"/>
          </a:xfrm>
          <a:prstGeom prst="rect">
            <a:avLst/>
          </a:prstGeom>
          <a:noFill/>
          <a:ln>
            <a:solidFill>
              <a:srgbClr val="76B91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3" name="Imagen 12">
            <a:extLst>
              <a:ext uri="{FF2B5EF4-FFF2-40B4-BE49-F238E27FC236}">
                <a16:creationId xmlns:a16="http://schemas.microsoft.com/office/drawing/2014/main" id="{FCC46DA0-6C33-679A-922B-ECFEBDAF9BD9}"/>
              </a:ext>
            </a:extLst>
          </p:cNvPr>
          <p:cNvPicPr>
            <a:picLocks noChangeAspect="1"/>
          </p:cNvPicPr>
          <p:nvPr/>
        </p:nvPicPr>
        <p:blipFill>
          <a:blip r:embed="rId4"/>
          <a:stretch>
            <a:fillRect/>
          </a:stretch>
        </p:blipFill>
        <p:spPr>
          <a:xfrm>
            <a:off x="4883872" y="896292"/>
            <a:ext cx="3870434" cy="879303"/>
          </a:xfrm>
          <a:prstGeom prst="rect">
            <a:avLst/>
          </a:prstGeom>
        </p:spPr>
      </p:pic>
      <p:pic>
        <p:nvPicPr>
          <p:cNvPr id="15" name="Imagen 14">
            <a:extLst>
              <a:ext uri="{FF2B5EF4-FFF2-40B4-BE49-F238E27FC236}">
                <a16:creationId xmlns:a16="http://schemas.microsoft.com/office/drawing/2014/main" id="{420CBA59-57BD-3B36-9FE4-2756ABBBAF84}"/>
              </a:ext>
            </a:extLst>
          </p:cNvPr>
          <p:cNvPicPr>
            <a:picLocks noChangeAspect="1"/>
          </p:cNvPicPr>
          <p:nvPr/>
        </p:nvPicPr>
        <p:blipFill rotWithShape="1">
          <a:blip r:embed="rId5"/>
          <a:srcRect b="17021"/>
          <a:stretch/>
        </p:blipFill>
        <p:spPr>
          <a:xfrm>
            <a:off x="4987380" y="1780737"/>
            <a:ext cx="3648265" cy="4154434"/>
          </a:xfrm>
          <a:prstGeom prst="rect">
            <a:avLst/>
          </a:prstGeom>
        </p:spPr>
      </p:pic>
      <p:sp>
        <p:nvSpPr>
          <p:cNvPr id="17" name="Rectángulo 16">
            <a:extLst>
              <a:ext uri="{FF2B5EF4-FFF2-40B4-BE49-F238E27FC236}">
                <a16:creationId xmlns:a16="http://schemas.microsoft.com/office/drawing/2014/main" id="{852455DA-1800-3105-1C62-E45FBAB3C458}"/>
              </a:ext>
            </a:extLst>
          </p:cNvPr>
          <p:cNvSpPr/>
          <p:nvPr/>
        </p:nvSpPr>
        <p:spPr>
          <a:xfrm>
            <a:off x="7850221" y="4111557"/>
            <a:ext cx="706339" cy="1823614"/>
          </a:xfrm>
          <a:prstGeom prst="rect">
            <a:avLst/>
          </a:prstGeom>
          <a:noFill/>
          <a:ln>
            <a:solidFill>
              <a:srgbClr val="76B91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Rectángulo 26">
            <a:extLst>
              <a:ext uri="{FF2B5EF4-FFF2-40B4-BE49-F238E27FC236}">
                <a16:creationId xmlns:a16="http://schemas.microsoft.com/office/drawing/2014/main" id="{E8F288C1-D7D7-7D3B-AB37-BE72FC91AEF5}"/>
              </a:ext>
            </a:extLst>
          </p:cNvPr>
          <p:cNvSpPr/>
          <p:nvPr/>
        </p:nvSpPr>
        <p:spPr>
          <a:xfrm>
            <a:off x="4680739" y="782888"/>
            <a:ext cx="4161704" cy="929777"/>
          </a:xfrm>
          <a:prstGeom prst="rect">
            <a:avLst/>
          </a:prstGeom>
          <a:noFill/>
          <a:ln>
            <a:solidFill>
              <a:srgbClr val="006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8" name="CuadroTexto 27">
            <a:extLst>
              <a:ext uri="{FF2B5EF4-FFF2-40B4-BE49-F238E27FC236}">
                <a16:creationId xmlns:a16="http://schemas.microsoft.com/office/drawing/2014/main" id="{65E26933-889E-4E8A-80BF-1CC615F1E640}"/>
              </a:ext>
            </a:extLst>
          </p:cNvPr>
          <p:cNvSpPr txBox="1"/>
          <p:nvPr/>
        </p:nvSpPr>
        <p:spPr>
          <a:xfrm>
            <a:off x="4908295" y="625742"/>
            <a:ext cx="2163714" cy="246221"/>
          </a:xfrm>
          <a:prstGeom prst="rect">
            <a:avLst/>
          </a:prstGeom>
          <a:solidFill>
            <a:schemeClr val="bg1"/>
          </a:solidFill>
          <a:ln w="28575">
            <a:solidFill>
              <a:srgbClr val="006935"/>
            </a:solidFill>
          </a:ln>
        </p:spPr>
        <p:txBody>
          <a:bodyPr wrap="square" rtlCol="0">
            <a:spAutoFit/>
          </a:bodyPr>
          <a:lstStyle/>
          <a:p>
            <a:pPr algn="ctr"/>
            <a:r>
              <a:rPr lang="es-MX" sz="1000"/>
              <a:t>Ratio (Factor de proporcionalidad)</a:t>
            </a:r>
          </a:p>
        </p:txBody>
      </p:sp>
      <p:sp>
        <p:nvSpPr>
          <p:cNvPr id="29" name="Rectángulo 28">
            <a:extLst>
              <a:ext uri="{FF2B5EF4-FFF2-40B4-BE49-F238E27FC236}">
                <a16:creationId xmlns:a16="http://schemas.microsoft.com/office/drawing/2014/main" id="{D0E91FF4-102A-601B-E137-CB3272CF9C88}"/>
              </a:ext>
            </a:extLst>
          </p:cNvPr>
          <p:cNvSpPr/>
          <p:nvPr/>
        </p:nvSpPr>
        <p:spPr>
          <a:xfrm>
            <a:off x="6297959" y="4138094"/>
            <a:ext cx="521130" cy="1823614"/>
          </a:xfrm>
          <a:prstGeom prst="rect">
            <a:avLst/>
          </a:prstGeom>
          <a:noFill/>
          <a:ln>
            <a:solidFill>
              <a:srgbClr val="00693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59652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3119D5-1E73-E617-8949-0A844D0D3DD8}"/>
              </a:ext>
            </a:extLst>
          </p:cNvPr>
          <p:cNvSpPr>
            <a:spLocks noGrp="1"/>
          </p:cNvSpPr>
          <p:nvPr>
            <p:ph type="title"/>
          </p:nvPr>
        </p:nvSpPr>
        <p:spPr>
          <a:xfrm>
            <a:off x="544949" y="120073"/>
            <a:ext cx="7833862" cy="578289"/>
          </a:xfrm>
        </p:spPr>
        <p:txBody>
          <a:bodyPr/>
          <a:lstStyle/>
          <a:p>
            <a:pPr algn="l"/>
            <a:r>
              <a:rPr lang="es-EC" sz="2000">
                <a:ln w="13462">
                  <a:solidFill>
                    <a:schemeClr val="bg1"/>
                  </a:solidFill>
                  <a:prstDash val="solid"/>
                </a:ln>
                <a:solidFill>
                  <a:srgbClr val="006935"/>
                </a:solidFill>
                <a:effectLst>
                  <a:outerShdw dist="38100" dir="2700000" algn="bl" rotWithShape="0">
                    <a:schemeClr val="accent5"/>
                  </a:outerShdw>
                </a:effectLst>
              </a:rPr>
              <a:t>4.3 Metodología AHP para la generación de Zonas de Valor</a:t>
            </a:r>
          </a:p>
        </p:txBody>
      </p:sp>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2"/>
          <a:stretch>
            <a:fillRect/>
          </a:stretch>
        </p:blipFill>
        <p:spPr>
          <a:xfrm>
            <a:off x="6732429" y="5877159"/>
            <a:ext cx="2413159" cy="732477"/>
          </a:xfrm>
          <a:prstGeom prst="rect">
            <a:avLst/>
          </a:prstGeom>
        </p:spPr>
      </p:pic>
      <p:sp>
        <p:nvSpPr>
          <p:cNvPr id="5" name="Rectángulo 4">
            <a:extLst>
              <a:ext uri="{FF2B5EF4-FFF2-40B4-BE49-F238E27FC236}">
                <a16:creationId xmlns:a16="http://schemas.microsoft.com/office/drawing/2014/main" id="{065D88A4-A33B-6405-B2A6-402B2F894C1A}"/>
              </a:ext>
            </a:extLst>
          </p:cNvPr>
          <p:cNvSpPr/>
          <p:nvPr/>
        </p:nvSpPr>
        <p:spPr>
          <a:xfrm rot="16200000">
            <a:off x="-2065742" y="3266471"/>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bg1"/>
                </a:solidFill>
              </a:rPr>
              <a:t>4. Valoración del terreno (</a:t>
            </a:r>
            <a:r>
              <a:rPr lang="es-EC" err="1">
                <a:solidFill>
                  <a:schemeClr val="bg1"/>
                </a:solidFill>
              </a:rPr>
              <a:t>Vt</a:t>
            </a:r>
            <a:r>
              <a:rPr lang="es-EC">
                <a:solidFill>
                  <a:schemeClr val="bg1"/>
                </a:solidFill>
              </a:rPr>
              <a:t>)</a:t>
            </a:r>
          </a:p>
        </p:txBody>
      </p:sp>
      <p:pic>
        <p:nvPicPr>
          <p:cNvPr id="6" name="Picture 3922">
            <a:extLst>
              <a:ext uri="{FF2B5EF4-FFF2-40B4-BE49-F238E27FC236}">
                <a16:creationId xmlns:a16="http://schemas.microsoft.com/office/drawing/2014/main" id="{11768FF8-E38C-0CF7-F32F-51909DB5AF38}"/>
              </a:ext>
            </a:extLst>
          </p:cNvPr>
          <p:cNvPicPr/>
          <p:nvPr/>
        </p:nvPicPr>
        <p:blipFill rotWithShape="1">
          <a:blip r:embed="rId3"/>
          <a:srcRect l="53042" t="-1770" r="-45" b="29301"/>
          <a:stretch/>
        </p:blipFill>
        <p:spPr>
          <a:xfrm>
            <a:off x="817124" y="792746"/>
            <a:ext cx="3504501" cy="3185868"/>
          </a:xfrm>
          <a:prstGeom prst="rect">
            <a:avLst/>
          </a:prstGeom>
        </p:spPr>
      </p:pic>
      <p:pic>
        <p:nvPicPr>
          <p:cNvPr id="7" name="Picture 3922">
            <a:extLst>
              <a:ext uri="{FF2B5EF4-FFF2-40B4-BE49-F238E27FC236}">
                <a16:creationId xmlns:a16="http://schemas.microsoft.com/office/drawing/2014/main" id="{013744BC-3BAD-4D9D-97AB-9013FA01A5A6}"/>
              </a:ext>
            </a:extLst>
          </p:cNvPr>
          <p:cNvPicPr/>
          <p:nvPr/>
        </p:nvPicPr>
        <p:blipFill rotWithShape="1">
          <a:blip r:embed="rId3"/>
          <a:srcRect l="54028" t="74810" r="2090" b="3326"/>
          <a:stretch/>
        </p:blipFill>
        <p:spPr>
          <a:xfrm>
            <a:off x="1414557" y="4072998"/>
            <a:ext cx="1860511" cy="598257"/>
          </a:xfrm>
          <a:prstGeom prst="rect">
            <a:avLst/>
          </a:prstGeom>
        </p:spPr>
      </p:pic>
      <p:pic>
        <p:nvPicPr>
          <p:cNvPr id="10" name="Imagen 9" descr="Mapa&#10;&#10;Descripción generada automáticamente">
            <a:extLst>
              <a:ext uri="{FF2B5EF4-FFF2-40B4-BE49-F238E27FC236}">
                <a16:creationId xmlns:a16="http://schemas.microsoft.com/office/drawing/2014/main" id="{4211F8D8-2C48-FF33-E082-D354CF7BC30A}"/>
              </a:ext>
            </a:extLst>
          </p:cNvPr>
          <p:cNvPicPr>
            <a:picLocks noChangeAspect="1"/>
          </p:cNvPicPr>
          <p:nvPr/>
        </p:nvPicPr>
        <p:blipFill>
          <a:blip r:embed="rId4"/>
          <a:stretch>
            <a:fillRect/>
          </a:stretch>
        </p:blipFill>
        <p:spPr>
          <a:xfrm>
            <a:off x="4144677" y="2461098"/>
            <a:ext cx="4827716" cy="3416061"/>
          </a:xfrm>
          <a:prstGeom prst="rect">
            <a:avLst/>
          </a:prstGeom>
        </p:spPr>
      </p:pic>
      <p:sp>
        <p:nvSpPr>
          <p:cNvPr id="11" name="Flecha: doblada 10">
            <a:extLst>
              <a:ext uri="{FF2B5EF4-FFF2-40B4-BE49-F238E27FC236}">
                <a16:creationId xmlns:a16="http://schemas.microsoft.com/office/drawing/2014/main" id="{74C43A1D-85DF-B362-4485-BFB3E2AB58A9}"/>
              </a:ext>
            </a:extLst>
          </p:cNvPr>
          <p:cNvSpPr/>
          <p:nvPr/>
        </p:nvSpPr>
        <p:spPr>
          <a:xfrm rot="5400000">
            <a:off x="4084964" y="1682830"/>
            <a:ext cx="975659" cy="917404"/>
          </a:xfrm>
          <a:prstGeom prst="bentArrow">
            <a:avLst>
              <a:gd name="adj1" fmla="val 25000"/>
              <a:gd name="adj2" fmla="val 18942"/>
              <a:gd name="adj3" fmla="val 34320"/>
              <a:gd name="adj4" fmla="val 43750"/>
            </a:avLst>
          </a:prstGeom>
          <a:solidFill>
            <a:srgbClr val="369A40"/>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13" name="Imagen 12">
            <a:extLst>
              <a:ext uri="{FF2B5EF4-FFF2-40B4-BE49-F238E27FC236}">
                <a16:creationId xmlns:a16="http://schemas.microsoft.com/office/drawing/2014/main" id="{8496F37E-265A-2909-D3CF-41CE9205F04F}"/>
              </a:ext>
            </a:extLst>
          </p:cNvPr>
          <p:cNvPicPr>
            <a:picLocks noChangeAspect="1"/>
          </p:cNvPicPr>
          <p:nvPr/>
        </p:nvPicPr>
        <p:blipFill>
          <a:blip r:embed="rId5"/>
          <a:stretch>
            <a:fillRect/>
          </a:stretch>
        </p:blipFill>
        <p:spPr>
          <a:xfrm>
            <a:off x="6558535" y="553059"/>
            <a:ext cx="2413159" cy="199497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5" name="Conector recto 14">
            <a:extLst>
              <a:ext uri="{FF2B5EF4-FFF2-40B4-BE49-F238E27FC236}">
                <a16:creationId xmlns:a16="http://schemas.microsoft.com/office/drawing/2014/main" id="{C1A9713F-EAB9-9EC1-58E1-4294F43EF7FA}"/>
              </a:ext>
            </a:extLst>
          </p:cNvPr>
          <p:cNvCxnSpPr>
            <a:stCxn id="13" idx="2"/>
          </p:cNvCxnSpPr>
          <p:nvPr/>
        </p:nvCxnSpPr>
        <p:spPr>
          <a:xfrm>
            <a:off x="6558535" y="1550548"/>
            <a:ext cx="309193" cy="1878452"/>
          </a:xfrm>
          <a:prstGeom prst="line">
            <a:avLst/>
          </a:prstGeom>
        </p:spPr>
        <p:style>
          <a:lnRef idx="1">
            <a:schemeClr val="dk1"/>
          </a:lnRef>
          <a:fillRef idx="0">
            <a:schemeClr val="dk1"/>
          </a:fillRef>
          <a:effectRef idx="0">
            <a:schemeClr val="dk1"/>
          </a:effectRef>
          <a:fontRef idx="minor">
            <a:schemeClr val="tx1"/>
          </a:fontRef>
        </p:style>
      </p:cxnSp>
      <p:cxnSp>
        <p:nvCxnSpPr>
          <p:cNvPr id="17" name="Conector recto 16">
            <a:extLst>
              <a:ext uri="{FF2B5EF4-FFF2-40B4-BE49-F238E27FC236}">
                <a16:creationId xmlns:a16="http://schemas.microsoft.com/office/drawing/2014/main" id="{D50CD7D0-7377-0C51-9C18-D67587E7D2F3}"/>
              </a:ext>
            </a:extLst>
          </p:cNvPr>
          <p:cNvCxnSpPr>
            <a:endCxn id="13" idx="5"/>
          </p:cNvCxnSpPr>
          <p:nvPr/>
        </p:nvCxnSpPr>
        <p:spPr>
          <a:xfrm flipV="1">
            <a:off x="6847348" y="2255878"/>
            <a:ext cx="1770947" cy="117312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4192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3119D5-1E73-E617-8949-0A844D0D3DD8}"/>
              </a:ext>
            </a:extLst>
          </p:cNvPr>
          <p:cNvSpPr>
            <a:spLocks noGrp="1"/>
          </p:cNvSpPr>
          <p:nvPr>
            <p:ph type="title"/>
          </p:nvPr>
        </p:nvSpPr>
        <p:spPr>
          <a:xfrm>
            <a:off x="544949" y="120073"/>
            <a:ext cx="7833862" cy="578289"/>
          </a:xfrm>
        </p:spPr>
        <p:txBody>
          <a:bodyPr/>
          <a:lstStyle/>
          <a:p>
            <a:pPr algn="l"/>
            <a:r>
              <a:rPr lang="es-EC" sz="2000" dirty="0">
                <a:ln w="13462">
                  <a:solidFill>
                    <a:schemeClr val="bg1"/>
                  </a:solidFill>
                  <a:prstDash val="solid"/>
                </a:ln>
                <a:solidFill>
                  <a:srgbClr val="006935"/>
                </a:solidFill>
                <a:effectLst>
                  <a:outerShdw dist="38100" dir="2700000" algn="bl" rotWithShape="0">
                    <a:schemeClr val="accent5"/>
                  </a:outerShdw>
                </a:effectLst>
              </a:rPr>
              <a:t>4.4 </a:t>
            </a:r>
            <a:r>
              <a:rPr lang="es-EC" sz="2000">
                <a:ln w="13462">
                  <a:solidFill>
                    <a:schemeClr val="bg1"/>
                  </a:solidFill>
                  <a:prstDash val="solid"/>
                </a:ln>
                <a:solidFill>
                  <a:srgbClr val="006935"/>
                </a:solidFill>
                <a:effectLst>
                  <a:outerShdw dist="38100" dir="2700000" algn="bl" rotWithShape="0">
                    <a:schemeClr val="accent5"/>
                  </a:outerShdw>
                </a:effectLst>
              </a:rPr>
              <a:t>Valoración</a:t>
            </a:r>
            <a:r>
              <a:rPr lang="es-EC" sz="2000" dirty="0">
                <a:ln w="13462">
                  <a:solidFill>
                    <a:schemeClr val="bg1"/>
                  </a:solidFill>
                  <a:prstDash val="solid"/>
                </a:ln>
                <a:solidFill>
                  <a:srgbClr val="006935"/>
                </a:solidFill>
                <a:effectLst>
                  <a:outerShdw dist="38100" dir="2700000" algn="bl" rotWithShape="0">
                    <a:schemeClr val="accent5"/>
                  </a:outerShdw>
                </a:effectLst>
              </a:rPr>
              <a:t> del terreno (</a:t>
            </a:r>
            <a:r>
              <a:rPr lang="es-EC" sz="2000">
                <a:ln w="13462">
                  <a:solidFill>
                    <a:schemeClr val="bg1"/>
                  </a:solidFill>
                  <a:prstDash val="solid"/>
                </a:ln>
                <a:solidFill>
                  <a:srgbClr val="006935"/>
                </a:solidFill>
                <a:effectLst>
                  <a:outerShdw dist="38100" dir="2700000" algn="bl" rotWithShape="0">
                    <a:schemeClr val="accent5"/>
                  </a:outerShdw>
                </a:effectLst>
              </a:rPr>
              <a:t>Vt</a:t>
            </a:r>
            <a:r>
              <a:rPr lang="es-EC" sz="2000" dirty="0">
                <a:ln w="13462">
                  <a:solidFill>
                    <a:schemeClr val="bg1"/>
                  </a:solidFill>
                  <a:prstDash val="solid"/>
                </a:ln>
                <a:solidFill>
                  <a:srgbClr val="006935"/>
                </a:solidFill>
                <a:effectLst>
                  <a:outerShdw dist="38100" dir="2700000" algn="bl" rotWithShape="0">
                    <a:schemeClr val="accent5"/>
                  </a:outerShdw>
                </a:effectLst>
              </a:rPr>
              <a:t>)</a:t>
            </a:r>
          </a:p>
        </p:txBody>
      </p:sp>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3"/>
          <a:stretch>
            <a:fillRect/>
          </a:stretch>
        </p:blipFill>
        <p:spPr>
          <a:xfrm>
            <a:off x="6732429" y="5877159"/>
            <a:ext cx="2413159" cy="732477"/>
          </a:xfrm>
          <a:prstGeom prst="rect">
            <a:avLst/>
          </a:prstGeom>
        </p:spPr>
      </p:pic>
      <p:sp>
        <p:nvSpPr>
          <p:cNvPr id="5" name="Rectángulo 4">
            <a:extLst>
              <a:ext uri="{FF2B5EF4-FFF2-40B4-BE49-F238E27FC236}">
                <a16:creationId xmlns:a16="http://schemas.microsoft.com/office/drawing/2014/main" id="{57800570-8450-2BD3-8F64-8C3040BB46CA}"/>
              </a:ext>
            </a:extLst>
          </p:cNvPr>
          <p:cNvSpPr/>
          <p:nvPr/>
        </p:nvSpPr>
        <p:spPr>
          <a:xfrm rot="16200000">
            <a:off x="-2065742" y="3266471"/>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bg1"/>
                </a:solidFill>
              </a:rPr>
              <a:t>4. Valoración del terreno (</a:t>
            </a:r>
            <a:r>
              <a:rPr lang="es-EC" dirty="0" err="1">
                <a:solidFill>
                  <a:schemeClr val="bg1"/>
                </a:solidFill>
              </a:rPr>
              <a:t>Vt</a:t>
            </a:r>
            <a:r>
              <a:rPr lang="es-EC" dirty="0">
                <a:solidFill>
                  <a:schemeClr val="bg1"/>
                </a:solidFill>
              </a:rPr>
              <a:t>)</a:t>
            </a:r>
          </a:p>
        </p:txBody>
      </p:sp>
      <p:grpSp>
        <p:nvGrpSpPr>
          <p:cNvPr id="15" name="Grupo 14">
            <a:extLst>
              <a:ext uri="{FF2B5EF4-FFF2-40B4-BE49-F238E27FC236}">
                <a16:creationId xmlns:a16="http://schemas.microsoft.com/office/drawing/2014/main" id="{11D509C8-7F37-EF58-6681-5EB01AC48E72}"/>
              </a:ext>
            </a:extLst>
          </p:cNvPr>
          <p:cNvGrpSpPr/>
          <p:nvPr/>
        </p:nvGrpSpPr>
        <p:grpSpPr>
          <a:xfrm>
            <a:off x="681080" y="1056622"/>
            <a:ext cx="8316342" cy="854330"/>
            <a:chOff x="661624" y="1504095"/>
            <a:chExt cx="8316342" cy="854330"/>
          </a:xfrm>
        </p:grpSpPr>
        <p:sp>
          <p:nvSpPr>
            <p:cNvPr id="7" name="Rectángulo: esquinas redondeadas 6">
              <a:extLst>
                <a:ext uri="{FF2B5EF4-FFF2-40B4-BE49-F238E27FC236}">
                  <a16:creationId xmlns:a16="http://schemas.microsoft.com/office/drawing/2014/main" id="{108EA389-F5F2-89DA-3218-7887813CDBD3}"/>
                </a:ext>
              </a:extLst>
            </p:cNvPr>
            <p:cNvSpPr/>
            <p:nvPr/>
          </p:nvSpPr>
          <p:spPr>
            <a:xfrm>
              <a:off x="661624" y="1509234"/>
              <a:ext cx="2012999" cy="816180"/>
            </a:xfrm>
            <a:prstGeom prst="round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bg1"/>
                  </a:solidFill>
                </a:rPr>
                <a:t>Valoración del terreno</a:t>
              </a:r>
              <a:r>
                <a:rPr lang="es-ES" sz="1200" dirty="0">
                  <a:solidFill>
                    <a:schemeClr val="bg1"/>
                  </a:solidFill>
                </a:rPr>
                <a:t> </a:t>
              </a:r>
              <a:r>
                <a:rPr lang="es-ES" sz="1200" b="1" dirty="0">
                  <a:solidFill>
                    <a:schemeClr val="bg1"/>
                  </a:solidFill>
                </a:rPr>
                <a:t>(</a:t>
              </a:r>
              <a:r>
                <a:rPr lang="es-ES" sz="1200" b="1" dirty="0" err="1">
                  <a:solidFill>
                    <a:schemeClr val="bg1"/>
                  </a:solidFill>
                </a:rPr>
                <a:t>Vt</a:t>
              </a:r>
              <a:r>
                <a:rPr lang="es-ES" sz="1200" b="1" dirty="0">
                  <a:solidFill>
                    <a:schemeClr val="bg1"/>
                  </a:solidFill>
                </a:rPr>
                <a:t>)</a:t>
              </a:r>
            </a:p>
          </p:txBody>
        </p:sp>
        <p:sp>
          <p:nvSpPr>
            <p:cNvPr id="8" name="Rectángulo: esquinas redondeadas 7">
              <a:extLst>
                <a:ext uri="{FF2B5EF4-FFF2-40B4-BE49-F238E27FC236}">
                  <a16:creationId xmlns:a16="http://schemas.microsoft.com/office/drawing/2014/main" id="{7A7B4C22-0BF8-D0D8-D673-B68EBED37322}"/>
                </a:ext>
              </a:extLst>
            </p:cNvPr>
            <p:cNvSpPr/>
            <p:nvPr/>
          </p:nvSpPr>
          <p:spPr>
            <a:xfrm>
              <a:off x="2984798" y="1504095"/>
              <a:ext cx="1785441" cy="847745"/>
            </a:xfrm>
            <a:prstGeom prst="roundRect">
              <a:avLst/>
            </a:prstGeom>
            <a:solidFill>
              <a:schemeClr val="accent5"/>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rPr>
                <a:t>Precio unitario de la zona con respecto al eje vial</a:t>
              </a:r>
            </a:p>
            <a:p>
              <a:pPr algn="ctr"/>
              <a:r>
                <a:rPr lang="es-ES" sz="1200" b="1" dirty="0">
                  <a:solidFill>
                    <a:schemeClr val="tx1"/>
                  </a:solidFill>
                </a:rPr>
                <a:t>(Pu)</a:t>
              </a:r>
            </a:p>
          </p:txBody>
        </p:sp>
        <p:sp>
          <p:nvSpPr>
            <p:cNvPr id="9" name="Rectángulo: esquinas redondeadas 8">
              <a:extLst>
                <a:ext uri="{FF2B5EF4-FFF2-40B4-BE49-F238E27FC236}">
                  <a16:creationId xmlns:a16="http://schemas.microsoft.com/office/drawing/2014/main" id="{DC438858-C5E8-DEDE-3D01-980C89D5255F}"/>
                </a:ext>
              </a:extLst>
            </p:cNvPr>
            <p:cNvSpPr/>
            <p:nvPr/>
          </p:nvSpPr>
          <p:spPr>
            <a:xfrm>
              <a:off x="5062851" y="1513020"/>
              <a:ext cx="1785441" cy="845405"/>
            </a:xfrm>
            <a:prstGeom prst="roundRect">
              <a:avLst/>
            </a:prstGeom>
            <a:solidFill>
              <a:schemeClr val="accent5"/>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200" dirty="0">
                <a:solidFill>
                  <a:schemeClr val="tx1"/>
                </a:solidFill>
              </a:endParaRPr>
            </a:p>
            <a:p>
              <a:pPr algn="ctr"/>
              <a:r>
                <a:rPr lang="es-EC" sz="1200" dirty="0">
                  <a:solidFill>
                    <a:schemeClr val="tx1"/>
                  </a:solidFill>
                </a:rPr>
                <a:t>Factor de homogeneización</a:t>
              </a:r>
            </a:p>
            <a:p>
              <a:pPr algn="ctr"/>
              <a:r>
                <a:rPr lang="es-EC" sz="1200" b="1" dirty="0">
                  <a:solidFill>
                    <a:schemeClr val="tx1"/>
                  </a:solidFill>
                </a:rPr>
                <a:t>(F</a:t>
              </a:r>
              <a:r>
                <a:rPr lang="es-ES" sz="1200" b="1" dirty="0">
                  <a:solidFill>
                    <a:schemeClr val="tx1"/>
                  </a:solidFill>
                </a:rPr>
                <a:t>)</a:t>
              </a:r>
            </a:p>
            <a:p>
              <a:pPr algn="ctr"/>
              <a:endParaRPr lang="es-ES" sz="1200" dirty="0">
                <a:solidFill>
                  <a:schemeClr val="tx1"/>
                </a:solidFill>
              </a:endParaRPr>
            </a:p>
          </p:txBody>
        </p:sp>
        <p:sp>
          <p:nvSpPr>
            <p:cNvPr id="10" name="Es igual a 9">
              <a:extLst>
                <a:ext uri="{FF2B5EF4-FFF2-40B4-BE49-F238E27FC236}">
                  <a16:creationId xmlns:a16="http://schemas.microsoft.com/office/drawing/2014/main" id="{91D562BC-6E13-4689-8E93-0A96FA966B6A}"/>
                </a:ext>
              </a:extLst>
            </p:cNvPr>
            <p:cNvSpPr/>
            <p:nvPr/>
          </p:nvSpPr>
          <p:spPr>
            <a:xfrm>
              <a:off x="2733354" y="1776104"/>
              <a:ext cx="138573" cy="298044"/>
            </a:xfrm>
            <a:prstGeom prst="mathEqual">
              <a:avLst/>
            </a:prstGeom>
            <a:solidFill>
              <a:srgbClr val="AECCA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solidFill>
                  <a:schemeClr val="tx1"/>
                </a:solidFill>
              </a:endParaRPr>
            </a:p>
          </p:txBody>
        </p:sp>
        <p:sp>
          <p:nvSpPr>
            <p:cNvPr id="12" name="Signo de multiplicación 11">
              <a:extLst>
                <a:ext uri="{FF2B5EF4-FFF2-40B4-BE49-F238E27FC236}">
                  <a16:creationId xmlns:a16="http://schemas.microsoft.com/office/drawing/2014/main" id="{E4AE90B7-631E-6F5F-28E3-E551DDB52F9A}"/>
                </a:ext>
              </a:extLst>
            </p:cNvPr>
            <p:cNvSpPr/>
            <p:nvPr/>
          </p:nvSpPr>
          <p:spPr>
            <a:xfrm>
              <a:off x="4754919" y="1776104"/>
              <a:ext cx="298284" cy="319239"/>
            </a:xfrm>
            <a:prstGeom prst="mathMultiply">
              <a:avLst/>
            </a:prstGeom>
            <a:solidFill>
              <a:srgbClr val="AECCA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a:p>
          </p:txBody>
        </p:sp>
        <p:sp>
          <p:nvSpPr>
            <p:cNvPr id="13" name="Rectángulo: esquinas redondeadas 12">
              <a:extLst>
                <a:ext uri="{FF2B5EF4-FFF2-40B4-BE49-F238E27FC236}">
                  <a16:creationId xmlns:a16="http://schemas.microsoft.com/office/drawing/2014/main" id="{DB13E3CF-58E3-7953-C046-897C8AD43EE7}"/>
                </a:ext>
              </a:extLst>
            </p:cNvPr>
            <p:cNvSpPr/>
            <p:nvPr/>
          </p:nvSpPr>
          <p:spPr>
            <a:xfrm>
              <a:off x="7192525" y="1513020"/>
              <a:ext cx="1785441" cy="845405"/>
            </a:xfrm>
            <a:prstGeom prst="roundRect">
              <a:avLst/>
            </a:prstGeom>
            <a:solidFill>
              <a:schemeClr val="accent5"/>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200" dirty="0">
                <a:solidFill>
                  <a:schemeClr val="tx1"/>
                </a:solidFill>
              </a:endParaRPr>
            </a:p>
            <a:p>
              <a:pPr algn="ctr"/>
              <a:r>
                <a:rPr lang="es-EC" sz="1200" dirty="0">
                  <a:solidFill>
                    <a:schemeClr val="tx1"/>
                  </a:solidFill>
                </a:rPr>
                <a:t>Área terreno</a:t>
              </a:r>
            </a:p>
            <a:p>
              <a:pPr algn="ctr"/>
              <a:r>
                <a:rPr lang="es-EC" sz="1200" b="1" dirty="0">
                  <a:solidFill>
                    <a:schemeClr val="tx1"/>
                  </a:solidFill>
                </a:rPr>
                <a:t>(At</a:t>
              </a:r>
              <a:r>
                <a:rPr lang="es-ES" sz="1200" b="1" dirty="0">
                  <a:solidFill>
                    <a:schemeClr val="tx1"/>
                  </a:solidFill>
                </a:rPr>
                <a:t>)</a:t>
              </a:r>
            </a:p>
            <a:p>
              <a:pPr algn="ctr"/>
              <a:endParaRPr lang="es-ES" sz="1200" dirty="0">
                <a:solidFill>
                  <a:schemeClr val="tx1"/>
                </a:solidFill>
              </a:endParaRPr>
            </a:p>
          </p:txBody>
        </p:sp>
        <p:sp>
          <p:nvSpPr>
            <p:cNvPr id="14" name="Signo de multiplicación 13">
              <a:extLst>
                <a:ext uri="{FF2B5EF4-FFF2-40B4-BE49-F238E27FC236}">
                  <a16:creationId xmlns:a16="http://schemas.microsoft.com/office/drawing/2014/main" id="{46CF82C6-0861-66DC-453B-A28624AA156D}"/>
                </a:ext>
              </a:extLst>
            </p:cNvPr>
            <p:cNvSpPr/>
            <p:nvPr/>
          </p:nvSpPr>
          <p:spPr>
            <a:xfrm>
              <a:off x="6884593" y="1776104"/>
              <a:ext cx="298284" cy="319239"/>
            </a:xfrm>
            <a:prstGeom prst="mathMultiply">
              <a:avLst/>
            </a:prstGeom>
            <a:solidFill>
              <a:srgbClr val="AECCA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a:p>
          </p:txBody>
        </p:sp>
      </p:grpSp>
      <p:sp>
        <p:nvSpPr>
          <p:cNvPr id="30" name="Flecha: hacia abajo 29">
            <a:extLst>
              <a:ext uri="{FF2B5EF4-FFF2-40B4-BE49-F238E27FC236}">
                <a16:creationId xmlns:a16="http://schemas.microsoft.com/office/drawing/2014/main" id="{D07A3AAD-37E4-3BB0-7D47-111C6987A1E6}"/>
              </a:ext>
            </a:extLst>
          </p:cNvPr>
          <p:cNvSpPr/>
          <p:nvPr/>
        </p:nvSpPr>
        <p:spPr>
          <a:xfrm>
            <a:off x="5835974" y="1994852"/>
            <a:ext cx="290681" cy="391622"/>
          </a:xfrm>
          <a:prstGeom prst="downArrow">
            <a:avLst/>
          </a:prstGeom>
          <a:solidFill>
            <a:srgbClr val="478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3" name="Grupo 2">
            <a:extLst>
              <a:ext uri="{FF2B5EF4-FFF2-40B4-BE49-F238E27FC236}">
                <a16:creationId xmlns:a16="http://schemas.microsoft.com/office/drawing/2014/main" id="{B17DB7AC-4265-4152-A1A9-5321010AA44F}"/>
              </a:ext>
            </a:extLst>
          </p:cNvPr>
          <p:cNvGrpSpPr/>
          <p:nvPr/>
        </p:nvGrpSpPr>
        <p:grpSpPr>
          <a:xfrm>
            <a:off x="681081" y="2541221"/>
            <a:ext cx="8316342" cy="3072856"/>
            <a:chOff x="681081" y="2541221"/>
            <a:chExt cx="8316342" cy="3072856"/>
          </a:xfrm>
        </p:grpSpPr>
        <p:grpSp>
          <p:nvGrpSpPr>
            <p:cNvPr id="29" name="Grupo 28">
              <a:extLst>
                <a:ext uri="{FF2B5EF4-FFF2-40B4-BE49-F238E27FC236}">
                  <a16:creationId xmlns:a16="http://schemas.microsoft.com/office/drawing/2014/main" id="{AC60A8F2-432E-71FA-5422-D6D471290A93}"/>
                </a:ext>
              </a:extLst>
            </p:cNvPr>
            <p:cNvGrpSpPr/>
            <p:nvPr/>
          </p:nvGrpSpPr>
          <p:grpSpPr>
            <a:xfrm>
              <a:off x="832159" y="2649969"/>
              <a:ext cx="8015319" cy="617672"/>
              <a:chOff x="1002093" y="2569296"/>
              <a:chExt cx="8015319" cy="617672"/>
            </a:xfrm>
          </p:grpSpPr>
          <p:sp>
            <p:nvSpPr>
              <p:cNvPr id="24" name="Rectángulo: esquinas redondeadas 23">
                <a:extLst>
                  <a:ext uri="{FF2B5EF4-FFF2-40B4-BE49-F238E27FC236}">
                    <a16:creationId xmlns:a16="http://schemas.microsoft.com/office/drawing/2014/main" id="{E5ADC9FA-D32F-CDBA-8565-81FF69CAA87B}"/>
                  </a:ext>
                </a:extLst>
              </p:cNvPr>
              <p:cNvSpPr/>
              <p:nvPr/>
            </p:nvSpPr>
            <p:spPr>
              <a:xfrm>
                <a:off x="7647427" y="2575749"/>
                <a:ext cx="1369985" cy="611219"/>
              </a:xfrm>
              <a:prstGeom prst="roundRect">
                <a:avLst/>
              </a:prstGeom>
              <a:solidFill>
                <a:schemeClr val="bg1"/>
              </a:solidFill>
              <a:ln w="12700">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000" dirty="0">
                  <a:solidFill>
                    <a:schemeClr val="tx1"/>
                  </a:solidFill>
                </a:endParaRPr>
              </a:p>
              <a:p>
                <a:pPr algn="ctr"/>
                <a:r>
                  <a:rPr lang="es-MX" sz="1000" dirty="0">
                    <a:solidFill>
                      <a:schemeClr val="tx1"/>
                    </a:solidFill>
                  </a:rPr>
                  <a:t>Factor topografía </a:t>
                </a:r>
              </a:p>
              <a:p>
                <a:pPr algn="ctr"/>
                <a:r>
                  <a:rPr lang="es-MX" sz="1000" dirty="0">
                    <a:solidFill>
                      <a:schemeClr val="tx1"/>
                    </a:solidFill>
                  </a:rPr>
                  <a:t>(</a:t>
                </a:r>
                <a:r>
                  <a:rPr lang="es-MX" sz="1000" dirty="0" err="1">
                    <a:solidFill>
                      <a:schemeClr val="tx1"/>
                    </a:solidFill>
                  </a:rPr>
                  <a:t>Fto</a:t>
                </a:r>
                <a:r>
                  <a:rPr lang="es-MX" sz="1000" dirty="0">
                    <a:solidFill>
                      <a:schemeClr val="tx1"/>
                    </a:solidFill>
                  </a:rPr>
                  <a:t>)</a:t>
                </a:r>
                <a:endParaRPr lang="es-ES" sz="1000" dirty="0">
                  <a:solidFill>
                    <a:schemeClr val="tx1"/>
                  </a:solidFill>
                </a:endParaRPr>
              </a:p>
              <a:p>
                <a:pPr algn="ctr"/>
                <a:endParaRPr lang="es-ES" sz="1000" dirty="0">
                  <a:solidFill>
                    <a:schemeClr val="tx1"/>
                  </a:solidFill>
                </a:endParaRPr>
              </a:p>
            </p:txBody>
          </p:sp>
          <p:grpSp>
            <p:nvGrpSpPr>
              <p:cNvPr id="28" name="Grupo 27">
                <a:extLst>
                  <a:ext uri="{FF2B5EF4-FFF2-40B4-BE49-F238E27FC236}">
                    <a16:creationId xmlns:a16="http://schemas.microsoft.com/office/drawing/2014/main" id="{FFEBB215-9496-C1B9-26EE-A9FACEEA1E0B}"/>
                  </a:ext>
                </a:extLst>
              </p:cNvPr>
              <p:cNvGrpSpPr/>
              <p:nvPr/>
            </p:nvGrpSpPr>
            <p:grpSpPr>
              <a:xfrm>
                <a:off x="1002093" y="2569296"/>
                <a:ext cx="6637932" cy="617672"/>
                <a:chOff x="1002093" y="2569296"/>
                <a:chExt cx="6637932" cy="617672"/>
              </a:xfrm>
            </p:grpSpPr>
            <p:sp>
              <p:nvSpPr>
                <p:cNvPr id="17" name="Rectángulo: esquinas redondeadas 16">
                  <a:extLst>
                    <a:ext uri="{FF2B5EF4-FFF2-40B4-BE49-F238E27FC236}">
                      <a16:creationId xmlns:a16="http://schemas.microsoft.com/office/drawing/2014/main" id="{75882A7B-8990-86AA-3F46-1F02603AB417}"/>
                    </a:ext>
                  </a:extLst>
                </p:cNvPr>
                <p:cNvSpPr/>
                <p:nvPr/>
              </p:nvSpPr>
              <p:spPr>
                <a:xfrm>
                  <a:off x="1002093" y="2573011"/>
                  <a:ext cx="1544592" cy="590090"/>
                </a:xfrm>
                <a:prstGeom prst="roundRect">
                  <a:avLst/>
                </a:prstGeom>
                <a:solidFill>
                  <a:schemeClr val="accent5"/>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000" dirty="0">
                      <a:solidFill>
                        <a:schemeClr val="tx1"/>
                      </a:solidFill>
                    </a:rPr>
                    <a:t>Factor homogenización </a:t>
                  </a:r>
                </a:p>
                <a:p>
                  <a:pPr algn="ctr"/>
                  <a:r>
                    <a:rPr lang="es-MX" sz="1000" b="1" dirty="0">
                      <a:solidFill>
                        <a:schemeClr val="tx1"/>
                      </a:solidFill>
                    </a:rPr>
                    <a:t>(F)</a:t>
                  </a:r>
                  <a:endParaRPr lang="es-ES" sz="1000" b="1" dirty="0">
                    <a:solidFill>
                      <a:schemeClr val="tx1"/>
                    </a:solidFill>
                  </a:endParaRPr>
                </a:p>
              </p:txBody>
            </p:sp>
            <p:sp>
              <p:nvSpPr>
                <p:cNvPr id="18" name="Rectángulo: esquinas redondeadas 17">
                  <a:extLst>
                    <a:ext uri="{FF2B5EF4-FFF2-40B4-BE49-F238E27FC236}">
                      <a16:creationId xmlns:a16="http://schemas.microsoft.com/office/drawing/2014/main" id="{95E02C38-99A7-AEB5-206A-696FD590129C}"/>
                    </a:ext>
                  </a:extLst>
                </p:cNvPr>
                <p:cNvSpPr/>
                <p:nvPr/>
              </p:nvSpPr>
              <p:spPr>
                <a:xfrm>
                  <a:off x="2784685" y="2569296"/>
                  <a:ext cx="1369985" cy="612911"/>
                </a:xfrm>
                <a:prstGeom prst="roundRect">
                  <a:avLst/>
                </a:prstGeom>
                <a:solidFill>
                  <a:schemeClr val="bg1"/>
                </a:solidFill>
                <a:ln w="12700">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a:solidFill>
                        <a:schemeClr val="tx1"/>
                      </a:solidFill>
                    </a:rPr>
                    <a:t>Factor frente</a:t>
                  </a:r>
                </a:p>
                <a:p>
                  <a:pPr algn="ctr"/>
                  <a:r>
                    <a:rPr lang="es-ES" sz="1000" dirty="0">
                      <a:solidFill>
                        <a:schemeClr val="tx1"/>
                      </a:solidFill>
                    </a:rPr>
                    <a:t>(Fe)</a:t>
                  </a:r>
                </a:p>
              </p:txBody>
            </p:sp>
            <p:sp>
              <p:nvSpPr>
                <p:cNvPr id="19" name="Rectángulo: esquinas redondeadas 18">
                  <a:extLst>
                    <a:ext uri="{FF2B5EF4-FFF2-40B4-BE49-F238E27FC236}">
                      <a16:creationId xmlns:a16="http://schemas.microsoft.com/office/drawing/2014/main" id="{FC9D1E48-1666-19FF-CF50-2BB4E4662D7E}"/>
                    </a:ext>
                  </a:extLst>
                </p:cNvPr>
                <p:cNvSpPr/>
                <p:nvPr/>
              </p:nvSpPr>
              <p:spPr>
                <a:xfrm>
                  <a:off x="4379193" y="2575749"/>
                  <a:ext cx="1369985" cy="611219"/>
                </a:xfrm>
                <a:prstGeom prst="roundRect">
                  <a:avLst/>
                </a:prstGeom>
                <a:solidFill>
                  <a:schemeClr val="bg1"/>
                </a:solidFill>
                <a:ln w="12700">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000" dirty="0">
                    <a:solidFill>
                      <a:schemeClr val="tx1"/>
                    </a:solidFill>
                  </a:endParaRPr>
                </a:p>
                <a:p>
                  <a:pPr algn="ctr"/>
                  <a:r>
                    <a:rPr lang="es-EC" sz="1000" dirty="0">
                      <a:solidFill>
                        <a:schemeClr val="tx1"/>
                      </a:solidFill>
                    </a:rPr>
                    <a:t>Factor fondo</a:t>
                  </a:r>
                </a:p>
                <a:p>
                  <a:pPr algn="ctr"/>
                  <a:r>
                    <a:rPr lang="es-EC" sz="1000" dirty="0">
                      <a:solidFill>
                        <a:schemeClr val="tx1"/>
                      </a:solidFill>
                    </a:rPr>
                    <a:t>(Fo</a:t>
                  </a:r>
                  <a:r>
                    <a:rPr lang="es-ES" sz="1000" dirty="0">
                      <a:solidFill>
                        <a:schemeClr val="tx1"/>
                      </a:solidFill>
                    </a:rPr>
                    <a:t>)</a:t>
                  </a:r>
                </a:p>
                <a:p>
                  <a:pPr algn="ctr"/>
                  <a:endParaRPr lang="es-ES" sz="1000" dirty="0">
                    <a:solidFill>
                      <a:schemeClr val="tx1"/>
                    </a:solidFill>
                  </a:endParaRPr>
                </a:p>
              </p:txBody>
            </p:sp>
            <p:sp>
              <p:nvSpPr>
                <p:cNvPr id="20" name="Es igual a 19">
                  <a:extLst>
                    <a:ext uri="{FF2B5EF4-FFF2-40B4-BE49-F238E27FC236}">
                      <a16:creationId xmlns:a16="http://schemas.microsoft.com/office/drawing/2014/main" id="{EB82D7A9-CF86-7EDA-2FB6-8BC6A545B872}"/>
                    </a:ext>
                  </a:extLst>
                </p:cNvPr>
                <p:cNvSpPr/>
                <p:nvPr/>
              </p:nvSpPr>
              <p:spPr>
                <a:xfrm>
                  <a:off x="2591750" y="2765956"/>
                  <a:ext cx="106328" cy="215483"/>
                </a:xfrm>
                <a:prstGeom prst="mathEqual">
                  <a:avLst/>
                </a:prstGeom>
                <a:solidFill>
                  <a:schemeClr val="accent5"/>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a:solidFill>
                      <a:schemeClr val="tx1"/>
                    </a:solidFill>
                  </a:endParaRPr>
                </a:p>
              </p:txBody>
            </p:sp>
            <p:sp>
              <p:nvSpPr>
                <p:cNvPr id="21" name="Signo de multiplicación 20">
                  <a:extLst>
                    <a:ext uri="{FF2B5EF4-FFF2-40B4-BE49-F238E27FC236}">
                      <a16:creationId xmlns:a16="http://schemas.microsoft.com/office/drawing/2014/main" id="{734F32A5-0248-6A2F-1827-FC799417253D}"/>
                    </a:ext>
                  </a:extLst>
                </p:cNvPr>
                <p:cNvSpPr/>
                <p:nvPr/>
              </p:nvSpPr>
              <p:spPr>
                <a:xfrm>
                  <a:off x="4142914" y="2765956"/>
                  <a:ext cx="228876" cy="230807"/>
                </a:xfrm>
                <a:prstGeom prst="mathMultiply">
                  <a:avLst/>
                </a:prstGeom>
                <a:solidFill>
                  <a:schemeClr val="accent5"/>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a:solidFill>
                      <a:schemeClr val="tx1"/>
                    </a:solidFill>
                  </a:endParaRPr>
                </a:p>
              </p:txBody>
            </p:sp>
            <p:sp>
              <p:nvSpPr>
                <p:cNvPr id="22" name="Rectángulo: esquinas redondeadas 21">
                  <a:extLst>
                    <a:ext uri="{FF2B5EF4-FFF2-40B4-BE49-F238E27FC236}">
                      <a16:creationId xmlns:a16="http://schemas.microsoft.com/office/drawing/2014/main" id="{0F24CECF-AA39-6F45-EE3F-17D39DA2E96F}"/>
                    </a:ext>
                  </a:extLst>
                </p:cNvPr>
                <p:cNvSpPr/>
                <p:nvPr/>
              </p:nvSpPr>
              <p:spPr>
                <a:xfrm>
                  <a:off x="6013310" y="2575749"/>
                  <a:ext cx="1369985" cy="611219"/>
                </a:xfrm>
                <a:prstGeom prst="roundRect">
                  <a:avLst/>
                </a:prstGeom>
                <a:solidFill>
                  <a:schemeClr val="bg1"/>
                </a:solidFill>
                <a:ln w="12700">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000" dirty="0">
                    <a:solidFill>
                      <a:schemeClr val="tx1"/>
                    </a:solidFill>
                  </a:endParaRPr>
                </a:p>
                <a:p>
                  <a:pPr algn="ctr"/>
                  <a:r>
                    <a:rPr lang="es-MX" sz="1000" dirty="0">
                      <a:solidFill>
                        <a:schemeClr val="tx1"/>
                      </a:solidFill>
                    </a:rPr>
                    <a:t>Factor tamaño </a:t>
                  </a:r>
                </a:p>
                <a:p>
                  <a:pPr algn="ctr"/>
                  <a:r>
                    <a:rPr lang="es-MX" sz="1000" dirty="0">
                      <a:solidFill>
                        <a:schemeClr val="tx1"/>
                      </a:solidFill>
                    </a:rPr>
                    <a:t>(</a:t>
                  </a:r>
                  <a:r>
                    <a:rPr lang="es-MX" sz="1000" dirty="0" err="1">
                      <a:solidFill>
                        <a:schemeClr val="tx1"/>
                      </a:solidFill>
                    </a:rPr>
                    <a:t>Fta</a:t>
                  </a:r>
                  <a:r>
                    <a:rPr lang="es-MX" sz="1000" dirty="0">
                      <a:solidFill>
                        <a:schemeClr val="tx1"/>
                      </a:solidFill>
                    </a:rPr>
                    <a:t>)</a:t>
                  </a:r>
                  <a:endParaRPr lang="es-ES" sz="1000" dirty="0">
                    <a:solidFill>
                      <a:schemeClr val="tx1"/>
                    </a:solidFill>
                  </a:endParaRPr>
                </a:p>
                <a:p>
                  <a:pPr algn="ctr"/>
                  <a:endParaRPr lang="es-ES" sz="1000" dirty="0">
                    <a:solidFill>
                      <a:schemeClr val="tx1"/>
                    </a:solidFill>
                  </a:endParaRPr>
                </a:p>
              </p:txBody>
            </p:sp>
            <p:sp>
              <p:nvSpPr>
                <p:cNvPr id="23" name="Signo de multiplicación 22">
                  <a:extLst>
                    <a:ext uri="{FF2B5EF4-FFF2-40B4-BE49-F238E27FC236}">
                      <a16:creationId xmlns:a16="http://schemas.microsoft.com/office/drawing/2014/main" id="{84CA66AE-B9BA-CFFE-0418-AA37C447A85E}"/>
                    </a:ext>
                  </a:extLst>
                </p:cNvPr>
                <p:cNvSpPr/>
                <p:nvPr/>
              </p:nvSpPr>
              <p:spPr>
                <a:xfrm>
                  <a:off x="5777032" y="2765956"/>
                  <a:ext cx="228876" cy="230807"/>
                </a:xfrm>
                <a:prstGeom prst="mathMultiply">
                  <a:avLst/>
                </a:prstGeom>
                <a:solidFill>
                  <a:schemeClr val="accent5"/>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a:solidFill>
                      <a:schemeClr val="tx1"/>
                    </a:solidFill>
                  </a:endParaRPr>
                </a:p>
              </p:txBody>
            </p:sp>
            <p:sp>
              <p:nvSpPr>
                <p:cNvPr id="25" name="Signo de multiplicación 24">
                  <a:extLst>
                    <a:ext uri="{FF2B5EF4-FFF2-40B4-BE49-F238E27FC236}">
                      <a16:creationId xmlns:a16="http://schemas.microsoft.com/office/drawing/2014/main" id="{1B6EC97A-40A6-9C13-9578-2CEC189610F4}"/>
                    </a:ext>
                  </a:extLst>
                </p:cNvPr>
                <p:cNvSpPr/>
                <p:nvPr/>
              </p:nvSpPr>
              <p:spPr>
                <a:xfrm>
                  <a:off x="7411149" y="2765956"/>
                  <a:ext cx="228876" cy="230807"/>
                </a:xfrm>
                <a:prstGeom prst="mathMultiply">
                  <a:avLst/>
                </a:prstGeom>
                <a:solidFill>
                  <a:schemeClr val="accent5"/>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a:solidFill>
                      <a:schemeClr val="tx1"/>
                    </a:solidFill>
                  </a:endParaRPr>
                </a:p>
              </p:txBody>
            </p:sp>
          </p:grpSp>
        </p:grpSp>
        <p:sp>
          <p:nvSpPr>
            <p:cNvPr id="27" name="Rectángulo 26">
              <a:extLst>
                <a:ext uri="{FF2B5EF4-FFF2-40B4-BE49-F238E27FC236}">
                  <a16:creationId xmlns:a16="http://schemas.microsoft.com/office/drawing/2014/main" id="{BF129335-C2A7-F3C6-1D15-93332D60B090}"/>
                </a:ext>
              </a:extLst>
            </p:cNvPr>
            <p:cNvSpPr/>
            <p:nvPr/>
          </p:nvSpPr>
          <p:spPr>
            <a:xfrm>
              <a:off x="681081" y="2541221"/>
              <a:ext cx="8316342" cy="3072856"/>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2" name="Imagen 31">
              <a:extLst>
                <a:ext uri="{FF2B5EF4-FFF2-40B4-BE49-F238E27FC236}">
                  <a16:creationId xmlns:a16="http://schemas.microsoft.com/office/drawing/2014/main" id="{23D75A4E-5206-E5BC-8770-968EB5A51B1F}"/>
                </a:ext>
              </a:extLst>
            </p:cNvPr>
            <p:cNvPicPr>
              <a:picLocks noChangeAspect="1"/>
            </p:cNvPicPr>
            <p:nvPr/>
          </p:nvPicPr>
          <p:blipFill>
            <a:blip r:embed="rId4"/>
            <a:stretch>
              <a:fillRect/>
            </a:stretch>
          </p:blipFill>
          <p:spPr>
            <a:xfrm>
              <a:off x="2767691" y="3287519"/>
              <a:ext cx="1034679" cy="684480"/>
            </a:xfrm>
            <a:prstGeom prst="rect">
              <a:avLst/>
            </a:prstGeom>
          </p:spPr>
        </p:pic>
        <p:pic>
          <p:nvPicPr>
            <p:cNvPr id="36" name="Imagen 35">
              <a:extLst>
                <a:ext uri="{FF2B5EF4-FFF2-40B4-BE49-F238E27FC236}">
                  <a16:creationId xmlns:a16="http://schemas.microsoft.com/office/drawing/2014/main" id="{7ECBDD5A-D356-A1D4-0942-88F025C9161D}"/>
                </a:ext>
              </a:extLst>
            </p:cNvPr>
            <p:cNvPicPr>
              <a:picLocks noChangeAspect="1"/>
            </p:cNvPicPr>
            <p:nvPr/>
          </p:nvPicPr>
          <p:blipFill>
            <a:blip r:embed="rId5"/>
            <a:stretch>
              <a:fillRect/>
            </a:stretch>
          </p:blipFill>
          <p:spPr>
            <a:xfrm>
              <a:off x="4388343" y="3334302"/>
              <a:ext cx="1107817" cy="526794"/>
            </a:xfrm>
            <a:prstGeom prst="rect">
              <a:avLst/>
            </a:prstGeom>
          </p:spPr>
        </p:pic>
        <p:pic>
          <p:nvPicPr>
            <p:cNvPr id="38" name="Imagen 37">
              <a:extLst>
                <a:ext uri="{FF2B5EF4-FFF2-40B4-BE49-F238E27FC236}">
                  <a16:creationId xmlns:a16="http://schemas.microsoft.com/office/drawing/2014/main" id="{FD45E947-ACD2-064F-D896-30EEB757277D}"/>
                </a:ext>
              </a:extLst>
            </p:cNvPr>
            <p:cNvPicPr>
              <a:picLocks noChangeAspect="1"/>
            </p:cNvPicPr>
            <p:nvPr/>
          </p:nvPicPr>
          <p:blipFill>
            <a:blip r:embed="rId6"/>
            <a:stretch>
              <a:fillRect/>
            </a:stretch>
          </p:blipFill>
          <p:spPr>
            <a:xfrm>
              <a:off x="5835974" y="3434535"/>
              <a:ext cx="1595467" cy="428625"/>
            </a:xfrm>
            <a:prstGeom prst="rect">
              <a:avLst/>
            </a:prstGeom>
          </p:spPr>
        </p:pic>
        <p:sp>
          <p:nvSpPr>
            <p:cNvPr id="39" name="CuadroTexto 38">
              <a:extLst>
                <a:ext uri="{FF2B5EF4-FFF2-40B4-BE49-F238E27FC236}">
                  <a16:creationId xmlns:a16="http://schemas.microsoft.com/office/drawing/2014/main" id="{01968554-D82A-92FD-6BF0-9301EE23D43E}"/>
                </a:ext>
              </a:extLst>
            </p:cNvPr>
            <p:cNvSpPr txBox="1"/>
            <p:nvPr/>
          </p:nvSpPr>
          <p:spPr>
            <a:xfrm>
              <a:off x="7997115" y="3510334"/>
              <a:ext cx="216326" cy="461665"/>
            </a:xfrm>
            <a:prstGeom prst="rect">
              <a:avLst/>
            </a:prstGeom>
            <a:noFill/>
          </p:spPr>
          <p:txBody>
            <a:bodyPr wrap="square" rtlCol="0">
              <a:spAutoFit/>
            </a:bodyPr>
            <a:lstStyle/>
            <a:p>
              <a:r>
                <a:rPr lang="es-MX" sz="1200" dirty="0"/>
                <a:t>1</a:t>
              </a:r>
            </a:p>
            <a:p>
              <a:endParaRPr lang="es-EC" sz="1200" dirty="0"/>
            </a:p>
          </p:txBody>
        </p:sp>
        <p:sp>
          <p:nvSpPr>
            <p:cNvPr id="41" name="CuadroTexto 40">
              <a:extLst>
                <a:ext uri="{FF2B5EF4-FFF2-40B4-BE49-F238E27FC236}">
                  <a16:creationId xmlns:a16="http://schemas.microsoft.com/office/drawing/2014/main" id="{520B5F15-6879-8E5B-AFA3-CE097E399722}"/>
                </a:ext>
              </a:extLst>
            </p:cNvPr>
            <p:cNvSpPr txBox="1"/>
            <p:nvPr/>
          </p:nvSpPr>
          <p:spPr>
            <a:xfrm>
              <a:off x="1714147" y="3808460"/>
              <a:ext cx="2587357" cy="338554"/>
            </a:xfrm>
            <a:prstGeom prst="rect">
              <a:avLst/>
            </a:prstGeom>
            <a:noFill/>
          </p:spPr>
          <p:txBody>
            <a:bodyPr wrap="square">
              <a:spAutoFit/>
            </a:bodyPr>
            <a:lstStyle/>
            <a:p>
              <a:pPr indent="457200" algn="ctr">
                <a:spcBef>
                  <a:spcPts val="600"/>
                </a:spcBef>
                <a:spcAft>
                  <a:spcPts val="600"/>
                </a:spcAft>
              </a:pPr>
              <a:r>
                <a:rPr lang="es-EC" sz="800" b="1" dirty="0">
                  <a:effectLst/>
                  <a:latin typeface="Arial" panose="020B0604020202020204" pitchFamily="34" charset="0"/>
                  <a:ea typeface="Yu Mincho" panose="02020400000000000000" pitchFamily="18" charset="-128"/>
                  <a:cs typeface="Arial" panose="020B0604020202020204" pitchFamily="34" charset="0"/>
                </a:rPr>
                <a:t>Fa =</a:t>
              </a:r>
              <a:r>
                <a:rPr lang="es-EC" sz="800" dirty="0">
                  <a:effectLst/>
                  <a:latin typeface="Arial" panose="020B0604020202020204" pitchFamily="34" charset="0"/>
                  <a:ea typeface="Yu Mincho" panose="02020400000000000000" pitchFamily="18" charset="-128"/>
                  <a:cs typeface="Arial" panose="020B0604020202020204" pitchFamily="34" charset="0"/>
                </a:rPr>
                <a:t> Frente total del lote a avaluarse</a:t>
              </a:r>
              <a:br>
                <a:rPr lang="es-EC" sz="800" dirty="0">
                  <a:effectLst/>
                  <a:latin typeface="Arial" panose="020B0604020202020204" pitchFamily="34" charset="0"/>
                  <a:ea typeface="Yu Mincho" panose="02020400000000000000" pitchFamily="18" charset="-128"/>
                  <a:cs typeface="Arial" panose="020B0604020202020204" pitchFamily="34" charset="0"/>
                </a:rPr>
              </a:br>
              <a:r>
                <a:rPr lang="es-EC" sz="800" b="1" dirty="0">
                  <a:effectLst/>
                  <a:latin typeface="Arial" panose="020B0604020202020204" pitchFamily="34" charset="0"/>
                  <a:ea typeface="Yu Mincho" panose="02020400000000000000" pitchFamily="18" charset="-128"/>
                  <a:cs typeface="Arial" panose="020B0604020202020204" pitchFamily="34" charset="0"/>
                </a:rPr>
                <a:t>Ft =</a:t>
              </a:r>
              <a:r>
                <a:rPr lang="es-EC" sz="800" dirty="0">
                  <a:effectLst/>
                  <a:latin typeface="Arial" panose="020B0604020202020204" pitchFamily="34" charset="0"/>
                  <a:ea typeface="Yu Mincho" panose="02020400000000000000" pitchFamily="18" charset="-128"/>
                  <a:cs typeface="Arial" panose="020B0604020202020204" pitchFamily="34" charset="0"/>
                </a:rPr>
                <a:t> Frente del lote tipo</a:t>
              </a:r>
              <a:endParaRPr lang="es-EC" sz="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3" name="CuadroTexto 42">
              <a:extLst>
                <a:ext uri="{FF2B5EF4-FFF2-40B4-BE49-F238E27FC236}">
                  <a16:creationId xmlns:a16="http://schemas.microsoft.com/office/drawing/2014/main" id="{4855F0ED-75F6-0EB2-D647-ACC0A21F09A5}"/>
                </a:ext>
              </a:extLst>
            </p:cNvPr>
            <p:cNvSpPr txBox="1"/>
            <p:nvPr/>
          </p:nvSpPr>
          <p:spPr>
            <a:xfrm>
              <a:off x="3370162" y="3792293"/>
              <a:ext cx="2939314" cy="338554"/>
            </a:xfrm>
            <a:prstGeom prst="rect">
              <a:avLst/>
            </a:prstGeom>
            <a:noFill/>
          </p:spPr>
          <p:txBody>
            <a:bodyPr wrap="square">
              <a:spAutoFit/>
            </a:bodyPr>
            <a:lstStyle/>
            <a:p>
              <a:pPr indent="457200" algn="ctr">
                <a:spcBef>
                  <a:spcPts val="600"/>
                </a:spcBef>
                <a:spcAft>
                  <a:spcPts val="600"/>
                </a:spcAft>
              </a:pPr>
              <a:r>
                <a:rPr lang="es-EC" sz="800" b="1" dirty="0" err="1">
                  <a:effectLst/>
                  <a:latin typeface="Arial" panose="020B0604020202020204" pitchFamily="34" charset="0"/>
                  <a:ea typeface="Yu Mincho" panose="02020400000000000000" pitchFamily="18" charset="-128"/>
                  <a:cs typeface="Arial" panose="020B0604020202020204" pitchFamily="34" charset="0"/>
                </a:rPr>
                <a:t>Foa</a:t>
              </a:r>
              <a:r>
                <a:rPr lang="es-EC" sz="800" b="1" dirty="0">
                  <a:effectLst/>
                  <a:latin typeface="Arial" panose="020B0604020202020204" pitchFamily="34" charset="0"/>
                  <a:ea typeface="Yu Mincho" panose="02020400000000000000" pitchFamily="18" charset="-128"/>
                  <a:cs typeface="Arial" panose="020B0604020202020204" pitchFamily="34" charset="0"/>
                </a:rPr>
                <a:t> =</a:t>
              </a:r>
              <a:r>
                <a:rPr lang="es-EC" sz="800" dirty="0">
                  <a:effectLst/>
                  <a:latin typeface="Arial" panose="020B0604020202020204" pitchFamily="34" charset="0"/>
                  <a:ea typeface="Yu Mincho" panose="02020400000000000000" pitchFamily="18" charset="-128"/>
                  <a:cs typeface="Arial" panose="020B0604020202020204" pitchFamily="34" charset="0"/>
                </a:rPr>
                <a:t> Fondo total del lote a avaluarse</a:t>
              </a:r>
              <a:br>
                <a:rPr lang="es-EC" sz="800" dirty="0">
                  <a:effectLst/>
                  <a:latin typeface="Arial" panose="020B0604020202020204" pitchFamily="34" charset="0"/>
                  <a:ea typeface="Yu Mincho" panose="02020400000000000000" pitchFamily="18" charset="-128"/>
                  <a:cs typeface="Arial" panose="020B0604020202020204" pitchFamily="34" charset="0"/>
                </a:rPr>
              </a:br>
              <a:r>
                <a:rPr lang="es-EC" sz="800" b="1" dirty="0" err="1">
                  <a:effectLst/>
                  <a:latin typeface="Arial" panose="020B0604020202020204" pitchFamily="34" charset="0"/>
                  <a:ea typeface="Yu Mincho" panose="02020400000000000000" pitchFamily="18" charset="-128"/>
                  <a:cs typeface="Arial" panose="020B0604020202020204" pitchFamily="34" charset="0"/>
                </a:rPr>
                <a:t>Fot</a:t>
              </a:r>
              <a:r>
                <a:rPr lang="es-EC" sz="800" b="1" dirty="0">
                  <a:effectLst/>
                  <a:latin typeface="Arial" panose="020B0604020202020204" pitchFamily="34" charset="0"/>
                  <a:ea typeface="Yu Mincho" panose="02020400000000000000" pitchFamily="18" charset="-128"/>
                  <a:cs typeface="Arial" panose="020B0604020202020204" pitchFamily="34" charset="0"/>
                </a:rPr>
                <a:t> =</a:t>
              </a:r>
              <a:r>
                <a:rPr lang="es-EC" sz="800" dirty="0">
                  <a:effectLst/>
                  <a:latin typeface="Arial" panose="020B0604020202020204" pitchFamily="34" charset="0"/>
                  <a:ea typeface="Yu Mincho" panose="02020400000000000000" pitchFamily="18" charset="-128"/>
                  <a:cs typeface="Arial" panose="020B0604020202020204" pitchFamily="34" charset="0"/>
                </a:rPr>
                <a:t> Fondo del lote tipo</a:t>
              </a:r>
              <a:endParaRPr lang="es-EC" sz="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5" name="CuadroTexto 44">
              <a:extLst>
                <a:ext uri="{FF2B5EF4-FFF2-40B4-BE49-F238E27FC236}">
                  <a16:creationId xmlns:a16="http://schemas.microsoft.com/office/drawing/2014/main" id="{27960451-F628-C048-6BF7-941A8F1C0292}"/>
                </a:ext>
              </a:extLst>
            </p:cNvPr>
            <p:cNvSpPr txBox="1"/>
            <p:nvPr/>
          </p:nvSpPr>
          <p:spPr>
            <a:xfrm>
              <a:off x="4201856" y="3809436"/>
              <a:ext cx="4576864" cy="461665"/>
            </a:xfrm>
            <a:prstGeom prst="rect">
              <a:avLst/>
            </a:prstGeom>
            <a:noFill/>
          </p:spPr>
          <p:txBody>
            <a:bodyPr wrap="square">
              <a:spAutoFit/>
            </a:bodyPr>
            <a:lstStyle/>
            <a:p>
              <a:pPr indent="457200" algn="ctr">
                <a:spcBef>
                  <a:spcPts val="600"/>
                </a:spcBef>
                <a:spcAft>
                  <a:spcPts val="600"/>
                </a:spcAft>
              </a:pPr>
              <a:r>
                <a:rPr lang="es-EC" sz="800" b="1" dirty="0">
                  <a:effectLst/>
                  <a:latin typeface="Arial" panose="020B0604020202020204" pitchFamily="34" charset="0"/>
                  <a:ea typeface="Yu Mincho" panose="02020400000000000000" pitchFamily="18" charset="-128"/>
                  <a:cs typeface="Arial" panose="020B0604020202020204" pitchFamily="34" charset="0"/>
                </a:rPr>
                <a:t>At</a:t>
              </a:r>
              <a:r>
                <a:rPr lang="es-EC" sz="800" dirty="0">
                  <a:effectLst/>
                  <a:latin typeface="Arial" panose="020B0604020202020204" pitchFamily="34" charset="0"/>
                  <a:ea typeface="Yu Mincho" panose="02020400000000000000" pitchFamily="18" charset="-128"/>
                  <a:cs typeface="Arial" panose="020B0604020202020204" pitchFamily="34" charset="0"/>
                </a:rPr>
                <a:t>= Área del lote tipo</a:t>
              </a:r>
              <a:br>
                <a:rPr lang="es-EC" sz="800" dirty="0">
                  <a:effectLst/>
                  <a:latin typeface="Arial" panose="020B0604020202020204" pitchFamily="34" charset="0"/>
                  <a:ea typeface="Yu Mincho" panose="02020400000000000000" pitchFamily="18" charset="-128"/>
                  <a:cs typeface="Arial" panose="020B0604020202020204" pitchFamily="34" charset="0"/>
                </a:rPr>
              </a:br>
              <a:r>
                <a:rPr lang="es-EC" sz="800" dirty="0">
                  <a:effectLst/>
                  <a:latin typeface="Arial" panose="020B0604020202020204" pitchFamily="34" charset="0"/>
                  <a:ea typeface="Yu Mincho" panose="02020400000000000000" pitchFamily="18" charset="-128"/>
                  <a:cs typeface="Arial" panose="020B0604020202020204" pitchFamily="34" charset="0"/>
                </a:rPr>
                <a:t>                  </a:t>
              </a:r>
              <a:r>
                <a:rPr lang="es-EC" sz="800" b="1" dirty="0" err="1">
                  <a:effectLst/>
                  <a:latin typeface="Arial" panose="020B0604020202020204" pitchFamily="34" charset="0"/>
                  <a:ea typeface="Yu Mincho" panose="02020400000000000000" pitchFamily="18" charset="-128"/>
                  <a:cs typeface="Arial" panose="020B0604020202020204" pitchFamily="34" charset="0"/>
                </a:rPr>
                <a:t>Aa</a:t>
              </a:r>
              <a:r>
                <a:rPr lang="es-EC" sz="800" dirty="0">
                  <a:effectLst/>
                  <a:latin typeface="Arial" panose="020B0604020202020204" pitchFamily="34" charset="0"/>
                  <a:ea typeface="Yu Mincho" panose="02020400000000000000" pitchFamily="18" charset="-128"/>
                  <a:cs typeface="Arial" panose="020B0604020202020204" pitchFamily="34" charset="0"/>
                </a:rPr>
                <a:t>= Área del lote a avaluarse </a:t>
              </a:r>
              <a:br>
                <a:rPr lang="es-EC" sz="800" dirty="0">
                  <a:effectLst/>
                  <a:latin typeface="Arial" panose="020B0604020202020204" pitchFamily="34" charset="0"/>
                  <a:ea typeface="Yu Mincho" panose="02020400000000000000" pitchFamily="18" charset="-128"/>
                  <a:cs typeface="Arial" panose="020B0604020202020204" pitchFamily="34" charset="0"/>
                </a:rPr>
              </a:br>
              <a:r>
                <a:rPr lang="es-EC" sz="800" dirty="0">
                  <a:effectLst/>
                  <a:latin typeface="Arial" panose="020B0604020202020204" pitchFamily="34" charset="0"/>
                  <a:ea typeface="Yu Mincho" panose="02020400000000000000" pitchFamily="18" charset="-128"/>
                  <a:cs typeface="Arial" panose="020B0604020202020204" pitchFamily="34" charset="0"/>
                </a:rPr>
                <a:t>                </a:t>
              </a:r>
              <a:r>
                <a:rPr lang="es-EC" sz="800" b="1" dirty="0">
                  <a:effectLst/>
                  <a:latin typeface="Arial" panose="020B0604020202020204" pitchFamily="34" charset="0"/>
                  <a:ea typeface="Yu Mincho" panose="02020400000000000000" pitchFamily="18" charset="-128"/>
                  <a:cs typeface="Arial" panose="020B0604020202020204" pitchFamily="34" charset="0"/>
                </a:rPr>
                <a:t>k</a:t>
              </a:r>
              <a:r>
                <a:rPr lang="es-EC" sz="800" dirty="0">
                  <a:effectLst/>
                  <a:latin typeface="Arial" panose="020B0604020202020204" pitchFamily="34" charset="0"/>
                  <a:ea typeface="Yu Mincho" panose="02020400000000000000" pitchFamily="18" charset="-128"/>
                  <a:cs typeface="Arial" panose="020B0604020202020204" pitchFamily="34" charset="0"/>
                </a:rPr>
                <a:t>= 0.25(% valor del terreno)</a:t>
              </a:r>
              <a:endParaRPr lang="es-EC" sz="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6" name="Rectángulo: esquinas redondeadas 45">
              <a:extLst>
                <a:ext uri="{FF2B5EF4-FFF2-40B4-BE49-F238E27FC236}">
                  <a16:creationId xmlns:a16="http://schemas.microsoft.com/office/drawing/2014/main" id="{1E535510-CF45-8D76-2148-54DFCB08CE99}"/>
                </a:ext>
              </a:extLst>
            </p:cNvPr>
            <p:cNvSpPr/>
            <p:nvPr/>
          </p:nvSpPr>
          <p:spPr>
            <a:xfrm>
              <a:off x="919462" y="4733909"/>
              <a:ext cx="1369985" cy="612911"/>
            </a:xfrm>
            <a:prstGeom prst="roundRect">
              <a:avLst/>
            </a:prstGeom>
            <a:solidFill>
              <a:schemeClr val="bg1"/>
            </a:solidFill>
            <a:ln w="12700">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a:solidFill>
                    <a:schemeClr val="tx1"/>
                  </a:solidFill>
                </a:rPr>
                <a:t>Factor proporción </a:t>
              </a:r>
            </a:p>
            <a:p>
              <a:pPr algn="ctr"/>
              <a:r>
                <a:rPr lang="es-ES" sz="1000" dirty="0">
                  <a:solidFill>
                    <a:schemeClr val="tx1"/>
                  </a:solidFill>
                </a:rPr>
                <a:t>(</a:t>
              </a:r>
              <a:r>
                <a:rPr lang="es-ES" sz="1000" dirty="0" err="1">
                  <a:solidFill>
                    <a:schemeClr val="tx1"/>
                  </a:solidFill>
                </a:rPr>
                <a:t>Fpo</a:t>
              </a:r>
              <a:r>
                <a:rPr lang="es-ES" sz="1000" dirty="0">
                  <a:solidFill>
                    <a:schemeClr val="tx1"/>
                  </a:solidFill>
                </a:rPr>
                <a:t>)</a:t>
              </a:r>
            </a:p>
          </p:txBody>
        </p:sp>
        <p:pic>
          <p:nvPicPr>
            <p:cNvPr id="48" name="Imagen 47">
              <a:extLst>
                <a:ext uri="{FF2B5EF4-FFF2-40B4-BE49-F238E27FC236}">
                  <a16:creationId xmlns:a16="http://schemas.microsoft.com/office/drawing/2014/main" id="{CF25619D-A500-14C4-91C1-A12D9C7250DA}"/>
                </a:ext>
              </a:extLst>
            </p:cNvPr>
            <p:cNvPicPr>
              <a:picLocks noChangeAspect="1"/>
            </p:cNvPicPr>
            <p:nvPr/>
          </p:nvPicPr>
          <p:blipFill>
            <a:blip r:embed="rId7"/>
            <a:stretch>
              <a:fillRect/>
            </a:stretch>
          </p:blipFill>
          <p:spPr>
            <a:xfrm>
              <a:off x="2527828" y="4761116"/>
              <a:ext cx="1143000" cy="514350"/>
            </a:xfrm>
            <a:prstGeom prst="rect">
              <a:avLst/>
            </a:prstGeom>
          </p:spPr>
        </p:pic>
        <p:sp>
          <p:nvSpPr>
            <p:cNvPr id="49" name="Es igual a 48">
              <a:extLst>
                <a:ext uri="{FF2B5EF4-FFF2-40B4-BE49-F238E27FC236}">
                  <a16:creationId xmlns:a16="http://schemas.microsoft.com/office/drawing/2014/main" id="{6A1DCF5F-7F93-36DE-9EB3-7928AF80B335}"/>
                </a:ext>
              </a:extLst>
            </p:cNvPr>
            <p:cNvSpPr/>
            <p:nvPr/>
          </p:nvSpPr>
          <p:spPr>
            <a:xfrm>
              <a:off x="2431061" y="4883342"/>
              <a:ext cx="106328" cy="215483"/>
            </a:xfrm>
            <a:prstGeom prst="mathEqual">
              <a:avLst/>
            </a:prstGeom>
            <a:solidFill>
              <a:schemeClr val="accent5"/>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a:solidFill>
                  <a:schemeClr val="tx1"/>
                </a:solidFill>
              </a:endParaRPr>
            </a:p>
          </p:txBody>
        </p:sp>
        <p:sp>
          <p:nvSpPr>
            <p:cNvPr id="51" name="CuadroTexto 50">
              <a:extLst>
                <a:ext uri="{FF2B5EF4-FFF2-40B4-BE49-F238E27FC236}">
                  <a16:creationId xmlns:a16="http://schemas.microsoft.com/office/drawing/2014/main" id="{748AD0E6-0E4E-A1B2-60F9-72EA541A6CF9}"/>
                </a:ext>
              </a:extLst>
            </p:cNvPr>
            <p:cNvSpPr txBox="1"/>
            <p:nvPr/>
          </p:nvSpPr>
          <p:spPr>
            <a:xfrm>
              <a:off x="4844099" y="4751483"/>
              <a:ext cx="1490026" cy="553998"/>
            </a:xfrm>
            <a:prstGeom prst="rect">
              <a:avLst/>
            </a:prstGeom>
            <a:noFill/>
          </p:spPr>
          <p:txBody>
            <a:bodyPr wrap="square">
              <a:spAutoFit/>
            </a:bodyPr>
            <a:lstStyle/>
            <a:p>
              <a:r>
                <a:rPr lang="es-EC" sz="1000" dirty="0">
                  <a:latin typeface="Arial" panose="020B0604020202020204" pitchFamily="34" charset="0"/>
                  <a:ea typeface="Calibri" panose="020F0502020204030204" pitchFamily="34" charset="0"/>
                </a:rPr>
                <a:t>C</a:t>
              </a:r>
              <a:r>
                <a:rPr lang="es-EC" sz="1000" dirty="0">
                  <a:effectLst/>
                  <a:latin typeface="Arial" panose="020B0604020202020204" pitchFamily="34" charset="0"/>
                  <a:ea typeface="Calibri" panose="020F0502020204030204" pitchFamily="34" charset="0"/>
                </a:rPr>
                <a:t>orregir las longitudes del factor frente y factor fondo</a:t>
              </a:r>
              <a:endParaRPr lang="es-EC" sz="1000" dirty="0"/>
            </a:p>
          </p:txBody>
        </p:sp>
        <p:sp>
          <p:nvSpPr>
            <p:cNvPr id="52" name="Flecha: hacia abajo 51">
              <a:extLst>
                <a:ext uri="{FF2B5EF4-FFF2-40B4-BE49-F238E27FC236}">
                  <a16:creationId xmlns:a16="http://schemas.microsoft.com/office/drawing/2014/main" id="{955FF45C-87AB-3C6D-6F57-78F73D855BB8}"/>
                </a:ext>
              </a:extLst>
            </p:cNvPr>
            <p:cNvSpPr/>
            <p:nvPr/>
          </p:nvSpPr>
          <p:spPr>
            <a:xfrm rot="16043690">
              <a:off x="4101086" y="4853004"/>
              <a:ext cx="290681" cy="391622"/>
            </a:xfrm>
            <a:prstGeom prst="downArrow">
              <a:avLst/>
            </a:prstGeom>
            <a:solidFill>
              <a:srgbClr val="478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4" name="CuadroTexto 53">
              <a:extLst>
                <a:ext uri="{FF2B5EF4-FFF2-40B4-BE49-F238E27FC236}">
                  <a16:creationId xmlns:a16="http://schemas.microsoft.com/office/drawing/2014/main" id="{34D85C89-7E14-3216-3054-398FCB38EC1D}"/>
                </a:ext>
              </a:extLst>
            </p:cNvPr>
            <p:cNvSpPr txBox="1"/>
            <p:nvPr/>
          </p:nvSpPr>
          <p:spPr>
            <a:xfrm>
              <a:off x="6600345" y="4894725"/>
              <a:ext cx="1490026" cy="246221"/>
            </a:xfrm>
            <a:prstGeom prst="rect">
              <a:avLst/>
            </a:prstGeom>
            <a:noFill/>
          </p:spPr>
          <p:txBody>
            <a:bodyPr wrap="square">
              <a:spAutoFit/>
            </a:bodyPr>
            <a:lstStyle/>
            <a:p>
              <a:r>
                <a:rPr lang="es-EC" sz="1000" dirty="0"/>
                <a:t>Sí es menor a 1, =1</a:t>
              </a:r>
            </a:p>
          </p:txBody>
        </p:sp>
      </p:grpSp>
    </p:spTree>
    <p:extLst>
      <p:ext uri="{BB962C8B-B14F-4D97-AF65-F5344CB8AC3E}">
        <p14:creationId xmlns:p14="http://schemas.microsoft.com/office/powerpoint/2010/main" val="297777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2"/>
          <a:stretch>
            <a:fillRect/>
          </a:stretch>
        </p:blipFill>
        <p:spPr>
          <a:xfrm>
            <a:off x="6732429" y="5877159"/>
            <a:ext cx="2413159" cy="732477"/>
          </a:xfrm>
          <a:prstGeom prst="rect">
            <a:avLst/>
          </a:prstGeom>
        </p:spPr>
      </p:pic>
      <p:sp>
        <p:nvSpPr>
          <p:cNvPr id="5" name="Título 1">
            <a:extLst>
              <a:ext uri="{FF2B5EF4-FFF2-40B4-BE49-F238E27FC236}">
                <a16:creationId xmlns:a16="http://schemas.microsoft.com/office/drawing/2014/main" id="{CEA680CF-4066-A915-7399-3B4FD26A156A}"/>
              </a:ext>
            </a:extLst>
          </p:cNvPr>
          <p:cNvSpPr txBox="1">
            <a:spLocks/>
          </p:cNvSpPr>
          <p:nvPr/>
        </p:nvSpPr>
        <p:spPr>
          <a:xfrm>
            <a:off x="544949" y="141471"/>
            <a:ext cx="7833862" cy="578289"/>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MX" sz="2000">
                <a:ln w="13462">
                  <a:solidFill>
                    <a:schemeClr val="bg1"/>
                  </a:solidFill>
                  <a:prstDash val="solid"/>
                </a:ln>
                <a:solidFill>
                  <a:srgbClr val="006935"/>
                </a:solidFill>
                <a:effectLst>
                  <a:outerShdw dist="38100" dir="2700000" algn="bl" rotWithShape="0">
                    <a:schemeClr val="accent5"/>
                  </a:outerShdw>
                </a:effectLst>
              </a:rPr>
              <a:t> 1.1 Antecedentes y planteamiento del problema </a:t>
            </a:r>
            <a:endParaRPr lang="es-EC" sz="2000" kern="0">
              <a:ln w="13462">
                <a:solidFill>
                  <a:schemeClr val="bg1"/>
                </a:solidFill>
                <a:prstDash val="solid"/>
              </a:ln>
              <a:solidFill>
                <a:srgbClr val="006935"/>
              </a:solidFill>
              <a:effectLst>
                <a:outerShdw dist="38100" dir="2700000" algn="bl" rotWithShape="0">
                  <a:schemeClr val="accent5"/>
                </a:outerShdw>
              </a:effectLst>
            </a:endParaRPr>
          </a:p>
        </p:txBody>
      </p:sp>
      <p:sp>
        <p:nvSpPr>
          <p:cNvPr id="8" name="Rectángulo 7">
            <a:extLst>
              <a:ext uri="{FF2B5EF4-FFF2-40B4-BE49-F238E27FC236}">
                <a16:creationId xmlns:a16="http://schemas.microsoft.com/office/drawing/2014/main" id="{1AD78B38-A629-060C-EB72-676C72143F44}"/>
              </a:ext>
            </a:extLst>
          </p:cNvPr>
          <p:cNvSpPr/>
          <p:nvPr/>
        </p:nvSpPr>
        <p:spPr>
          <a:xfrm rot="16200000">
            <a:off x="-2065743" y="3266470"/>
            <a:ext cx="4676436"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a:solidFill>
                  <a:schemeClr val="bg1"/>
                </a:solidFill>
              </a:rPr>
              <a:t>1. Aspectos generales</a:t>
            </a:r>
            <a:endParaRPr lang="es-EC" sz="2000">
              <a:solidFill>
                <a:schemeClr val="bg1"/>
              </a:solidFill>
            </a:endParaRPr>
          </a:p>
        </p:txBody>
      </p:sp>
      <p:sp>
        <p:nvSpPr>
          <p:cNvPr id="3" name="CuadroTexto 2">
            <a:extLst>
              <a:ext uri="{FF2B5EF4-FFF2-40B4-BE49-F238E27FC236}">
                <a16:creationId xmlns:a16="http://schemas.microsoft.com/office/drawing/2014/main" id="{4B4A151C-76BC-53E2-1CB9-91EB68AC4313}"/>
              </a:ext>
            </a:extLst>
          </p:cNvPr>
          <p:cNvSpPr txBox="1"/>
          <p:nvPr/>
        </p:nvSpPr>
        <p:spPr>
          <a:xfrm>
            <a:off x="2916398" y="3609571"/>
            <a:ext cx="2585126" cy="1292662"/>
          </a:xfrm>
          <a:prstGeom prst="rect">
            <a:avLst/>
          </a:prstGeom>
          <a:noFill/>
        </p:spPr>
        <p:txBody>
          <a:bodyPr wrap="square">
            <a:spAutoFit/>
          </a:bodyPr>
          <a:lstStyle/>
          <a:p>
            <a:r>
              <a:rPr lang="es-EC" sz="1300" dirty="0">
                <a:latin typeface="Arial" panose="020B0604020202020204" pitchFamily="34" charset="0"/>
                <a:ea typeface="Calibri" panose="020F0502020204030204" pitchFamily="34" charset="0"/>
              </a:rPr>
              <a:t>Los i</a:t>
            </a:r>
            <a:r>
              <a:rPr lang="es-EC" sz="1300" dirty="0">
                <a:effectLst/>
                <a:latin typeface="Arial" panose="020B0604020202020204" pitchFamily="34" charset="0"/>
                <a:ea typeface="Calibri" panose="020F0502020204030204" pitchFamily="34" charset="0"/>
              </a:rPr>
              <a:t>nventarios permiten a las </a:t>
            </a:r>
            <a:r>
              <a:rPr lang="es-EC" sz="1300" b="1" dirty="0">
                <a:effectLst/>
                <a:latin typeface="Arial" panose="020B0604020202020204" pitchFamily="34" charset="0"/>
                <a:ea typeface="Calibri" panose="020F0502020204030204" pitchFamily="34" charset="0"/>
              </a:rPr>
              <a:t>municipalidades</a:t>
            </a:r>
            <a:r>
              <a:rPr lang="es-EC" sz="1300" dirty="0">
                <a:effectLst/>
                <a:latin typeface="Arial" panose="020B0604020202020204" pitchFamily="34" charset="0"/>
                <a:ea typeface="Calibri" panose="020F0502020204030204" pitchFamily="34" charset="0"/>
              </a:rPr>
              <a:t> la determinación del tributo como </a:t>
            </a:r>
            <a:r>
              <a:rPr lang="es-EC" sz="1300" b="1" dirty="0">
                <a:effectLst/>
                <a:latin typeface="Arial" panose="020B0604020202020204" pitchFamily="34" charset="0"/>
                <a:ea typeface="Calibri" panose="020F0502020204030204" pitchFamily="34" charset="0"/>
              </a:rPr>
              <a:t>impuestos y tasas</a:t>
            </a:r>
            <a:r>
              <a:rPr lang="es-EC" sz="1300" dirty="0">
                <a:effectLst/>
                <a:latin typeface="Arial" panose="020B0604020202020204" pitchFamily="34" charset="0"/>
                <a:ea typeface="Calibri" panose="020F0502020204030204" pitchFamily="34" charset="0"/>
              </a:rPr>
              <a:t> para el financiamiento de presupuestos municipales.</a:t>
            </a:r>
            <a:endParaRPr lang="es-EC" sz="1300" dirty="0"/>
          </a:p>
        </p:txBody>
      </p:sp>
      <p:sp>
        <p:nvSpPr>
          <p:cNvPr id="6" name="CuadroTexto 5">
            <a:extLst>
              <a:ext uri="{FF2B5EF4-FFF2-40B4-BE49-F238E27FC236}">
                <a16:creationId xmlns:a16="http://schemas.microsoft.com/office/drawing/2014/main" id="{96352237-57C5-5AE6-DD5F-25710968D5D1}"/>
              </a:ext>
            </a:extLst>
          </p:cNvPr>
          <p:cNvSpPr txBox="1"/>
          <p:nvPr/>
        </p:nvSpPr>
        <p:spPr>
          <a:xfrm>
            <a:off x="1147865" y="980841"/>
            <a:ext cx="1429966" cy="369332"/>
          </a:xfrm>
          <a:prstGeom prst="rect">
            <a:avLst/>
          </a:prstGeom>
          <a:solidFill>
            <a:srgbClr val="006935"/>
          </a:solidFill>
        </p:spPr>
        <p:txBody>
          <a:bodyPr wrap="square" rtlCol="0">
            <a:spAutoFit/>
          </a:bodyPr>
          <a:lstStyle/>
          <a:p>
            <a:pPr algn="ctr"/>
            <a:r>
              <a:rPr lang="es-MX">
                <a:solidFill>
                  <a:schemeClr val="bg1"/>
                </a:solidFill>
              </a:rPr>
              <a:t>Catastro</a:t>
            </a:r>
            <a:endParaRPr lang="es-EC">
              <a:solidFill>
                <a:schemeClr val="bg1"/>
              </a:solidFill>
            </a:endParaRPr>
          </a:p>
        </p:txBody>
      </p:sp>
      <p:sp>
        <p:nvSpPr>
          <p:cNvPr id="9" name="CuadroTexto 8">
            <a:extLst>
              <a:ext uri="{FF2B5EF4-FFF2-40B4-BE49-F238E27FC236}">
                <a16:creationId xmlns:a16="http://schemas.microsoft.com/office/drawing/2014/main" id="{9143344D-56B5-3404-37C5-2A23C98AAD53}"/>
              </a:ext>
            </a:extLst>
          </p:cNvPr>
          <p:cNvSpPr txBox="1"/>
          <p:nvPr/>
        </p:nvSpPr>
        <p:spPr>
          <a:xfrm>
            <a:off x="2916398" y="908506"/>
            <a:ext cx="2585126" cy="1492716"/>
          </a:xfrm>
          <a:prstGeom prst="rect">
            <a:avLst/>
          </a:prstGeom>
          <a:noFill/>
        </p:spPr>
        <p:txBody>
          <a:bodyPr wrap="square">
            <a:spAutoFit/>
          </a:bodyPr>
          <a:lstStyle/>
          <a:p>
            <a:pPr algn="just"/>
            <a:r>
              <a:rPr lang="es-EC" sz="1300" dirty="0">
                <a:effectLst/>
                <a:latin typeface="Arial" panose="020B0604020202020204" pitchFamily="34" charset="0"/>
                <a:ea typeface="Calibri" panose="020F0502020204030204" pitchFamily="34" charset="0"/>
              </a:rPr>
              <a:t>El catastro es conocido como un </a:t>
            </a:r>
            <a:r>
              <a:rPr lang="es-EC" sz="1300" b="1" dirty="0">
                <a:effectLst/>
                <a:latin typeface="Arial" panose="020B0604020202020204" pitchFamily="34" charset="0"/>
                <a:ea typeface="Calibri" panose="020F0502020204030204" pitchFamily="34" charset="0"/>
              </a:rPr>
              <a:t>inventario</a:t>
            </a:r>
            <a:r>
              <a:rPr lang="es-EC" sz="1300" dirty="0">
                <a:effectLst/>
                <a:latin typeface="Arial" panose="020B0604020202020204" pitchFamily="34" charset="0"/>
                <a:ea typeface="Calibri" panose="020F0502020204030204" pitchFamily="34" charset="0"/>
              </a:rPr>
              <a:t> de la </a:t>
            </a:r>
            <a:r>
              <a:rPr lang="es-EC" sz="1300" b="1" dirty="0">
                <a:effectLst/>
                <a:latin typeface="Arial" panose="020B0604020202020204" pitchFamily="34" charset="0"/>
                <a:ea typeface="Calibri" panose="020F0502020204030204" pitchFamily="34" charset="0"/>
              </a:rPr>
              <a:t>propiedad inmobiliaria urbana y rural</a:t>
            </a:r>
            <a:r>
              <a:rPr lang="es-EC" sz="1300" dirty="0">
                <a:effectLst/>
                <a:latin typeface="Arial" panose="020B0604020202020204" pitchFamily="34" charset="0"/>
                <a:ea typeface="Calibri" panose="020F0502020204030204" pitchFamily="34" charset="0"/>
              </a:rPr>
              <a:t>, en el cual se registra el respectivo valor actualizado de las propiedades de determinada jurisdicción.</a:t>
            </a:r>
            <a:endParaRPr lang="es-EC" sz="1300" dirty="0"/>
          </a:p>
        </p:txBody>
      </p:sp>
      <p:sp>
        <p:nvSpPr>
          <p:cNvPr id="10" name="CuadroTexto 9">
            <a:extLst>
              <a:ext uri="{FF2B5EF4-FFF2-40B4-BE49-F238E27FC236}">
                <a16:creationId xmlns:a16="http://schemas.microsoft.com/office/drawing/2014/main" id="{EBA12F9D-E9A1-9CFC-3D3C-4778628EDFBB}"/>
              </a:ext>
            </a:extLst>
          </p:cNvPr>
          <p:cNvSpPr txBox="1"/>
          <p:nvPr/>
        </p:nvSpPr>
        <p:spPr>
          <a:xfrm>
            <a:off x="1147865" y="3609571"/>
            <a:ext cx="1429966" cy="369332"/>
          </a:xfrm>
          <a:prstGeom prst="rect">
            <a:avLst/>
          </a:prstGeom>
          <a:solidFill>
            <a:srgbClr val="006935"/>
          </a:solidFill>
        </p:spPr>
        <p:txBody>
          <a:bodyPr wrap="square" rtlCol="0">
            <a:spAutoFit/>
          </a:bodyPr>
          <a:lstStyle/>
          <a:p>
            <a:pPr algn="ctr"/>
            <a:r>
              <a:rPr lang="es-MX">
                <a:solidFill>
                  <a:schemeClr val="bg1"/>
                </a:solidFill>
              </a:rPr>
              <a:t>Finalidad</a:t>
            </a:r>
            <a:endParaRPr lang="es-EC">
              <a:solidFill>
                <a:schemeClr val="bg1"/>
              </a:solidFill>
            </a:endParaRPr>
          </a:p>
        </p:txBody>
      </p:sp>
      <p:pic>
        <p:nvPicPr>
          <p:cNvPr id="1026" name="Picture 2" descr="Municipio de Atacames - Home | Facebook">
            <a:extLst>
              <a:ext uri="{FF2B5EF4-FFF2-40B4-BE49-F238E27FC236}">
                <a16:creationId xmlns:a16="http://schemas.microsoft.com/office/drawing/2014/main" id="{E7BCB8C8-920B-BC6E-487A-693877B6CA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392" y="4174250"/>
            <a:ext cx="1640631" cy="1640631"/>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7F990949-B2F1-59B4-B463-E34019D136CA}"/>
              </a:ext>
            </a:extLst>
          </p:cNvPr>
          <p:cNvSpPr txBox="1"/>
          <p:nvPr/>
        </p:nvSpPr>
        <p:spPr>
          <a:xfrm>
            <a:off x="6637560" y="1816447"/>
            <a:ext cx="1429966" cy="369332"/>
          </a:xfrm>
          <a:prstGeom prst="rect">
            <a:avLst/>
          </a:prstGeom>
          <a:solidFill>
            <a:srgbClr val="006935"/>
          </a:solidFill>
        </p:spPr>
        <p:txBody>
          <a:bodyPr wrap="square" rtlCol="0">
            <a:spAutoFit/>
          </a:bodyPr>
          <a:lstStyle/>
          <a:p>
            <a:pPr algn="ctr"/>
            <a:r>
              <a:rPr lang="es-MX">
                <a:solidFill>
                  <a:schemeClr val="bg1"/>
                </a:solidFill>
              </a:rPr>
              <a:t>Problema</a:t>
            </a:r>
            <a:endParaRPr lang="es-EC">
              <a:solidFill>
                <a:schemeClr val="bg1"/>
              </a:solidFill>
            </a:endParaRPr>
          </a:p>
        </p:txBody>
      </p:sp>
      <p:cxnSp>
        <p:nvCxnSpPr>
          <p:cNvPr id="13" name="Conector recto 12">
            <a:extLst>
              <a:ext uri="{FF2B5EF4-FFF2-40B4-BE49-F238E27FC236}">
                <a16:creationId xmlns:a16="http://schemas.microsoft.com/office/drawing/2014/main" id="{397FD320-ED6F-B87D-615D-303BDCD8B9BD}"/>
              </a:ext>
            </a:extLst>
          </p:cNvPr>
          <p:cNvCxnSpPr/>
          <p:nvPr/>
        </p:nvCxnSpPr>
        <p:spPr>
          <a:xfrm>
            <a:off x="5875506" y="980841"/>
            <a:ext cx="0" cy="5050308"/>
          </a:xfrm>
          <a:prstGeom prst="line">
            <a:avLst/>
          </a:prstGeom>
          <a:ln w="19050">
            <a:solidFill>
              <a:srgbClr val="006935"/>
            </a:solidFill>
            <a:prstDash val="dash"/>
          </a:ln>
        </p:spPr>
        <p:style>
          <a:lnRef idx="1">
            <a:schemeClr val="accent1"/>
          </a:lnRef>
          <a:fillRef idx="0">
            <a:schemeClr val="accent1"/>
          </a:fillRef>
          <a:effectRef idx="0">
            <a:schemeClr val="accent1"/>
          </a:effectRef>
          <a:fontRef idx="minor">
            <a:schemeClr val="tx1"/>
          </a:fontRef>
        </p:style>
      </p:cxnSp>
      <p:pic>
        <p:nvPicPr>
          <p:cNvPr id="20" name="Imagen 19">
            <a:extLst>
              <a:ext uri="{FF2B5EF4-FFF2-40B4-BE49-F238E27FC236}">
                <a16:creationId xmlns:a16="http://schemas.microsoft.com/office/drawing/2014/main" id="{F377AC81-8C8E-1EE8-DD38-37C884098147}"/>
              </a:ext>
            </a:extLst>
          </p:cNvPr>
          <p:cNvPicPr>
            <a:picLocks noChangeAspect="1"/>
          </p:cNvPicPr>
          <p:nvPr/>
        </p:nvPicPr>
        <p:blipFill>
          <a:blip r:embed="rId4"/>
          <a:stretch>
            <a:fillRect/>
          </a:stretch>
        </p:blipFill>
        <p:spPr>
          <a:xfrm>
            <a:off x="739555" y="1604943"/>
            <a:ext cx="2227358" cy="1446550"/>
          </a:xfrm>
          <a:prstGeom prst="rect">
            <a:avLst/>
          </a:prstGeom>
        </p:spPr>
      </p:pic>
      <p:sp>
        <p:nvSpPr>
          <p:cNvPr id="21" name="Flecha: hacia abajo 20">
            <a:extLst>
              <a:ext uri="{FF2B5EF4-FFF2-40B4-BE49-F238E27FC236}">
                <a16:creationId xmlns:a16="http://schemas.microsoft.com/office/drawing/2014/main" id="{9E11EBC0-7BED-F456-19C7-4F8C98AA877F}"/>
              </a:ext>
            </a:extLst>
          </p:cNvPr>
          <p:cNvSpPr/>
          <p:nvPr/>
        </p:nvSpPr>
        <p:spPr>
          <a:xfrm>
            <a:off x="1767782" y="3223219"/>
            <a:ext cx="190131" cy="230475"/>
          </a:xfrm>
          <a:prstGeom prst="downArrow">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CuadroTexto 22">
            <a:extLst>
              <a:ext uri="{FF2B5EF4-FFF2-40B4-BE49-F238E27FC236}">
                <a16:creationId xmlns:a16="http://schemas.microsoft.com/office/drawing/2014/main" id="{04903A48-ADAA-01D5-A18F-810FD7DA9997}"/>
              </a:ext>
            </a:extLst>
          </p:cNvPr>
          <p:cNvSpPr txBox="1"/>
          <p:nvPr/>
        </p:nvSpPr>
        <p:spPr>
          <a:xfrm>
            <a:off x="6064577" y="2521059"/>
            <a:ext cx="2575932" cy="1692771"/>
          </a:xfrm>
          <a:prstGeom prst="rect">
            <a:avLst/>
          </a:prstGeom>
          <a:noFill/>
        </p:spPr>
        <p:txBody>
          <a:bodyPr wrap="square">
            <a:spAutoFit/>
          </a:bodyPr>
          <a:lstStyle/>
          <a:p>
            <a:pPr algn="just"/>
            <a:r>
              <a:rPr lang="es-EC" sz="1300" dirty="0">
                <a:effectLst/>
                <a:latin typeface="Arial" panose="020B0604020202020204" pitchFamily="34" charset="0"/>
                <a:ea typeface="Calibri" panose="020F0502020204030204" pitchFamily="34" charset="0"/>
              </a:rPr>
              <a:t>Actualmente el Cantón Atacames no posee un adecuado modelo </a:t>
            </a:r>
            <a:r>
              <a:rPr lang="es-EC" sz="1300" dirty="0">
                <a:latin typeface="Arial" panose="020B0604020202020204" pitchFamily="34" charset="0"/>
                <a:ea typeface="Calibri" panose="020F0502020204030204" pitchFamily="34" charset="0"/>
              </a:rPr>
              <a:t>de valoración </a:t>
            </a:r>
            <a:r>
              <a:rPr lang="es-EC" sz="1300" dirty="0">
                <a:effectLst/>
                <a:latin typeface="Arial" panose="020B0604020202020204" pitchFamily="34" charset="0"/>
                <a:ea typeface="Calibri" panose="020F0502020204030204" pitchFamily="34" charset="0"/>
              </a:rPr>
              <a:t>catastral que permita una actualización periódica de la información de los bienes inmuebles urbanos de su jurisdicción.</a:t>
            </a:r>
            <a:endParaRPr lang="es-EC" sz="1300" dirty="0"/>
          </a:p>
        </p:txBody>
      </p:sp>
    </p:spTree>
    <p:extLst>
      <p:ext uri="{BB962C8B-B14F-4D97-AF65-F5344CB8AC3E}">
        <p14:creationId xmlns:p14="http://schemas.microsoft.com/office/powerpoint/2010/main" val="119976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3119D5-1E73-E617-8949-0A844D0D3DD8}"/>
              </a:ext>
            </a:extLst>
          </p:cNvPr>
          <p:cNvSpPr>
            <a:spLocks noGrp="1"/>
          </p:cNvSpPr>
          <p:nvPr>
            <p:ph type="title"/>
          </p:nvPr>
        </p:nvSpPr>
        <p:spPr>
          <a:xfrm>
            <a:off x="544949" y="120073"/>
            <a:ext cx="7833862" cy="578289"/>
          </a:xfrm>
        </p:spPr>
        <p:txBody>
          <a:bodyPr/>
          <a:lstStyle/>
          <a:p>
            <a:pPr algn="l"/>
            <a:r>
              <a:rPr lang="es-EC" sz="2000" dirty="0">
                <a:ln w="13462">
                  <a:solidFill>
                    <a:schemeClr val="bg1"/>
                  </a:solidFill>
                  <a:prstDash val="solid"/>
                </a:ln>
                <a:solidFill>
                  <a:srgbClr val="006935"/>
                </a:solidFill>
                <a:effectLst>
                  <a:outerShdw dist="38100" dir="2700000" algn="bl" rotWithShape="0">
                    <a:schemeClr val="accent5"/>
                  </a:outerShdw>
                </a:effectLst>
              </a:rPr>
              <a:t>4.4 </a:t>
            </a:r>
            <a:r>
              <a:rPr lang="es-EC" sz="2000">
                <a:ln w="13462">
                  <a:solidFill>
                    <a:schemeClr val="bg1"/>
                  </a:solidFill>
                  <a:prstDash val="solid"/>
                </a:ln>
                <a:solidFill>
                  <a:srgbClr val="006935"/>
                </a:solidFill>
                <a:effectLst>
                  <a:outerShdw dist="38100" dir="2700000" algn="bl" rotWithShape="0">
                    <a:schemeClr val="accent5"/>
                  </a:outerShdw>
                </a:effectLst>
              </a:rPr>
              <a:t>Valoración</a:t>
            </a:r>
            <a:r>
              <a:rPr lang="es-EC" sz="2000" dirty="0">
                <a:ln w="13462">
                  <a:solidFill>
                    <a:schemeClr val="bg1"/>
                  </a:solidFill>
                  <a:prstDash val="solid"/>
                </a:ln>
                <a:solidFill>
                  <a:srgbClr val="006935"/>
                </a:solidFill>
                <a:effectLst>
                  <a:outerShdw dist="38100" dir="2700000" algn="bl" rotWithShape="0">
                    <a:schemeClr val="accent5"/>
                  </a:outerShdw>
                </a:effectLst>
              </a:rPr>
              <a:t> del terreno (</a:t>
            </a:r>
            <a:r>
              <a:rPr lang="es-EC" sz="2000">
                <a:ln w="13462">
                  <a:solidFill>
                    <a:schemeClr val="bg1"/>
                  </a:solidFill>
                  <a:prstDash val="solid"/>
                </a:ln>
                <a:solidFill>
                  <a:srgbClr val="006935"/>
                </a:solidFill>
                <a:effectLst>
                  <a:outerShdw dist="38100" dir="2700000" algn="bl" rotWithShape="0">
                    <a:schemeClr val="accent5"/>
                  </a:outerShdw>
                </a:effectLst>
              </a:rPr>
              <a:t>Vt</a:t>
            </a:r>
            <a:r>
              <a:rPr lang="es-EC" sz="2000" dirty="0">
                <a:ln w="13462">
                  <a:solidFill>
                    <a:schemeClr val="bg1"/>
                  </a:solidFill>
                  <a:prstDash val="solid"/>
                </a:ln>
                <a:solidFill>
                  <a:srgbClr val="006935"/>
                </a:solidFill>
                <a:effectLst>
                  <a:outerShdw dist="38100" dir="2700000" algn="bl" rotWithShape="0">
                    <a:schemeClr val="accent5"/>
                  </a:outerShdw>
                </a:effectLst>
              </a:rPr>
              <a:t>)</a:t>
            </a:r>
          </a:p>
        </p:txBody>
      </p:sp>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3"/>
          <a:stretch>
            <a:fillRect/>
          </a:stretch>
        </p:blipFill>
        <p:spPr>
          <a:xfrm>
            <a:off x="6732429" y="5877159"/>
            <a:ext cx="2413159" cy="732477"/>
          </a:xfrm>
          <a:prstGeom prst="rect">
            <a:avLst/>
          </a:prstGeom>
        </p:spPr>
      </p:pic>
      <p:sp>
        <p:nvSpPr>
          <p:cNvPr id="5" name="Rectángulo 4">
            <a:extLst>
              <a:ext uri="{FF2B5EF4-FFF2-40B4-BE49-F238E27FC236}">
                <a16:creationId xmlns:a16="http://schemas.microsoft.com/office/drawing/2014/main" id="{57800570-8450-2BD3-8F64-8C3040BB46CA}"/>
              </a:ext>
            </a:extLst>
          </p:cNvPr>
          <p:cNvSpPr/>
          <p:nvPr/>
        </p:nvSpPr>
        <p:spPr>
          <a:xfrm rot="16200000">
            <a:off x="-2065742" y="3266471"/>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bg1"/>
                </a:solidFill>
              </a:rPr>
              <a:t>4. Valoración del terreno (</a:t>
            </a:r>
            <a:r>
              <a:rPr lang="es-EC" dirty="0" err="1">
                <a:solidFill>
                  <a:schemeClr val="bg1"/>
                </a:solidFill>
              </a:rPr>
              <a:t>Vt</a:t>
            </a:r>
            <a:r>
              <a:rPr lang="es-EC" dirty="0">
                <a:solidFill>
                  <a:schemeClr val="bg1"/>
                </a:solidFill>
              </a:rPr>
              <a:t>)</a:t>
            </a:r>
          </a:p>
        </p:txBody>
      </p:sp>
      <p:graphicFrame>
        <p:nvGraphicFramePr>
          <p:cNvPr id="60" name="Tabla 59">
            <a:extLst>
              <a:ext uri="{FF2B5EF4-FFF2-40B4-BE49-F238E27FC236}">
                <a16:creationId xmlns:a16="http://schemas.microsoft.com/office/drawing/2014/main" id="{6E2ED269-90B7-004F-C9EA-85B9738CD0EA}"/>
              </a:ext>
            </a:extLst>
          </p:cNvPr>
          <p:cNvGraphicFramePr>
            <a:graphicFrameLocks noGrp="1"/>
          </p:cNvGraphicFramePr>
          <p:nvPr>
            <p:extLst>
              <p:ext uri="{D42A27DB-BD31-4B8C-83A1-F6EECF244321}">
                <p14:modId xmlns:p14="http://schemas.microsoft.com/office/powerpoint/2010/main" val="757550452"/>
              </p:ext>
            </p:extLst>
          </p:nvPr>
        </p:nvGraphicFramePr>
        <p:xfrm>
          <a:off x="698366" y="1040117"/>
          <a:ext cx="4749124" cy="3337333"/>
        </p:xfrm>
        <a:graphic>
          <a:graphicData uri="http://schemas.openxmlformats.org/drawingml/2006/table">
            <a:tbl>
              <a:tblPr>
                <a:tableStyleId>{5C22544A-7EE6-4342-B048-85BDC9FD1C3A}</a:tableStyleId>
              </a:tblPr>
              <a:tblGrid>
                <a:gridCol w="938120">
                  <a:extLst>
                    <a:ext uri="{9D8B030D-6E8A-4147-A177-3AD203B41FA5}">
                      <a16:colId xmlns:a16="http://schemas.microsoft.com/office/drawing/2014/main" val="522361575"/>
                    </a:ext>
                  </a:extLst>
                </a:gridCol>
                <a:gridCol w="361478">
                  <a:extLst>
                    <a:ext uri="{9D8B030D-6E8A-4147-A177-3AD203B41FA5}">
                      <a16:colId xmlns:a16="http://schemas.microsoft.com/office/drawing/2014/main" val="3632162992"/>
                    </a:ext>
                  </a:extLst>
                </a:gridCol>
                <a:gridCol w="361478">
                  <a:extLst>
                    <a:ext uri="{9D8B030D-6E8A-4147-A177-3AD203B41FA5}">
                      <a16:colId xmlns:a16="http://schemas.microsoft.com/office/drawing/2014/main" val="1678920720"/>
                    </a:ext>
                  </a:extLst>
                </a:gridCol>
                <a:gridCol w="327051">
                  <a:extLst>
                    <a:ext uri="{9D8B030D-6E8A-4147-A177-3AD203B41FA5}">
                      <a16:colId xmlns:a16="http://schemas.microsoft.com/office/drawing/2014/main" val="2649376933"/>
                    </a:ext>
                  </a:extLst>
                </a:gridCol>
                <a:gridCol w="327051">
                  <a:extLst>
                    <a:ext uri="{9D8B030D-6E8A-4147-A177-3AD203B41FA5}">
                      <a16:colId xmlns:a16="http://schemas.microsoft.com/office/drawing/2014/main" val="3210972284"/>
                    </a:ext>
                  </a:extLst>
                </a:gridCol>
                <a:gridCol w="98115">
                  <a:extLst>
                    <a:ext uri="{9D8B030D-6E8A-4147-A177-3AD203B41FA5}">
                      <a16:colId xmlns:a16="http://schemas.microsoft.com/office/drawing/2014/main" val="1818257366"/>
                    </a:ext>
                  </a:extLst>
                </a:gridCol>
                <a:gridCol w="304673">
                  <a:extLst>
                    <a:ext uri="{9D8B030D-6E8A-4147-A177-3AD203B41FA5}">
                      <a16:colId xmlns:a16="http://schemas.microsoft.com/office/drawing/2014/main" val="1257764313"/>
                    </a:ext>
                  </a:extLst>
                </a:gridCol>
                <a:gridCol w="499183">
                  <a:extLst>
                    <a:ext uri="{9D8B030D-6E8A-4147-A177-3AD203B41FA5}">
                      <a16:colId xmlns:a16="http://schemas.microsoft.com/office/drawing/2014/main" val="3305668878"/>
                    </a:ext>
                  </a:extLst>
                </a:gridCol>
                <a:gridCol w="499183">
                  <a:extLst>
                    <a:ext uri="{9D8B030D-6E8A-4147-A177-3AD203B41FA5}">
                      <a16:colId xmlns:a16="http://schemas.microsoft.com/office/drawing/2014/main" val="1237673593"/>
                    </a:ext>
                  </a:extLst>
                </a:gridCol>
                <a:gridCol w="275412">
                  <a:extLst>
                    <a:ext uri="{9D8B030D-6E8A-4147-A177-3AD203B41FA5}">
                      <a16:colId xmlns:a16="http://schemas.microsoft.com/office/drawing/2014/main" val="3287980337"/>
                    </a:ext>
                  </a:extLst>
                </a:gridCol>
                <a:gridCol w="378690">
                  <a:extLst>
                    <a:ext uri="{9D8B030D-6E8A-4147-A177-3AD203B41FA5}">
                      <a16:colId xmlns:a16="http://schemas.microsoft.com/office/drawing/2014/main" val="3364266828"/>
                    </a:ext>
                  </a:extLst>
                </a:gridCol>
                <a:gridCol w="378690">
                  <a:extLst>
                    <a:ext uri="{9D8B030D-6E8A-4147-A177-3AD203B41FA5}">
                      <a16:colId xmlns:a16="http://schemas.microsoft.com/office/drawing/2014/main" val="4152736104"/>
                    </a:ext>
                  </a:extLst>
                </a:gridCol>
              </a:tblGrid>
              <a:tr h="774633">
                <a:tc>
                  <a:txBody>
                    <a:bodyPr/>
                    <a:lstStyle/>
                    <a:p>
                      <a:pPr algn="ctr" fontAlgn="ctr"/>
                      <a:r>
                        <a:rPr lang="es-EC" sz="700" u="none" strike="noStrike" dirty="0">
                          <a:effectLst/>
                        </a:rPr>
                        <a:t>Clave catastral </a:t>
                      </a:r>
                      <a:endParaRPr lang="es-EC" sz="700" b="1" i="0" u="none" strike="noStrike" dirty="0">
                        <a:effectLst/>
                        <a:latin typeface="Arial" panose="020B0604020202020204" pitchFamily="34" charset="0"/>
                      </a:endParaRPr>
                    </a:p>
                  </a:txBody>
                  <a:tcPr marL="7594" marR="7594" marT="7594" marB="0" anchor="ctr"/>
                </a:tc>
                <a:tc>
                  <a:txBody>
                    <a:bodyPr/>
                    <a:lstStyle/>
                    <a:p>
                      <a:pPr algn="ctr" fontAlgn="ctr"/>
                      <a:r>
                        <a:rPr lang="es-EC" sz="700" u="none" strike="noStrike">
                          <a:effectLst/>
                        </a:rPr>
                        <a:t>Factor frente</a:t>
                      </a:r>
                      <a:endParaRPr lang="es-EC" sz="700" b="1" i="0" u="none" strike="noStrike">
                        <a:effectLst/>
                        <a:latin typeface="Arial" panose="020B0604020202020204" pitchFamily="34" charset="0"/>
                      </a:endParaRPr>
                    </a:p>
                  </a:txBody>
                  <a:tcPr marL="7594" marR="7594" marT="7594" marB="0" vert="vert270" anchor="ctr"/>
                </a:tc>
                <a:tc>
                  <a:txBody>
                    <a:bodyPr/>
                    <a:lstStyle/>
                    <a:p>
                      <a:pPr algn="ctr" fontAlgn="ctr"/>
                      <a:r>
                        <a:rPr lang="es-EC" sz="700" u="none" strike="noStrike">
                          <a:effectLst/>
                        </a:rPr>
                        <a:t>Frente límite</a:t>
                      </a:r>
                      <a:endParaRPr lang="es-EC" sz="700" b="1" i="0" u="none" strike="noStrike">
                        <a:effectLst/>
                        <a:latin typeface="Arial" panose="020B0604020202020204" pitchFamily="34" charset="0"/>
                      </a:endParaRPr>
                    </a:p>
                  </a:txBody>
                  <a:tcPr marL="7594" marR="7594" marT="7594" marB="0" vert="vert270" anchor="ctr"/>
                </a:tc>
                <a:tc>
                  <a:txBody>
                    <a:bodyPr/>
                    <a:lstStyle/>
                    <a:p>
                      <a:pPr algn="ctr" fontAlgn="ctr"/>
                      <a:r>
                        <a:rPr lang="es-EC" sz="700" u="none" strike="noStrike">
                          <a:effectLst/>
                        </a:rPr>
                        <a:t>Factor fondo</a:t>
                      </a:r>
                      <a:endParaRPr lang="es-EC" sz="700" b="1" i="0" u="none" strike="noStrike">
                        <a:effectLst/>
                        <a:latin typeface="Arial" panose="020B0604020202020204" pitchFamily="34" charset="0"/>
                      </a:endParaRPr>
                    </a:p>
                  </a:txBody>
                  <a:tcPr marL="7594" marR="7594" marT="7594" marB="0" vert="vert270" anchor="ctr"/>
                </a:tc>
                <a:tc>
                  <a:txBody>
                    <a:bodyPr/>
                    <a:lstStyle/>
                    <a:p>
                      <a:pPr algn="ctr" fontAlgn="ctr"/>
                      <a:r>
                        <a:rPr lang="es-EC" sz="700" u="none" strike="noStrike">
                          <a:effectLst/>
                        </a:rPr>
                        <a:t>Fondo límite</a:t>
                      </a:r>
                      <a:endParaRPr lang="es-EC" sz="700" b="1" i="0" u="none" strike="noStrike">
                        <a:effectLst/>
                        <a:latin typeface="Arial" panose="020B0604020202020204" pitchFamily="34" charset="0"/>
                      </a:endParaRPr>
                    </a:p>
                  </a:txBody>
                  <a:tcPr marL="7594" marR="7594" marT="7594" marB="0" vert="vert270" anchor="ctr"/>
                </a:tc>
                <a:tc gridSpan="2">
                  <a:txBody>
                    <a:bodyPr/>
                    <a:lstStyle/>
                    <a:p>
                      <a:pPr algn="ctr" fontAlgn="ctr"/>
                      <a:r>
                        <a:rPr lang="es-EC" sz="700" u="none" strike="noStrike">
                          <a:effectLst/>
                        </a:rPr>
                        <a:t>Factor proporción </a:t>
                      </a:r>
                      <a:endParaRPr lang="es-EC" sz="700" b="1" i="0" u="none" strike="noStrike">
                        <a:effectLst/>
                        <a:latin typeface="Arial" panose="020B0604020202020204" pitchFamily="34" charset="0"/>
                      </a:endParaRPr>
                    </a:p>
                  </a:txBody>
                  <a:tcPr marL="7594" marR="7594" marT="7594" marB="0" vert="vert270" anchor="ctr"/>
                </a:tc>
                <a:tc hMerge="1">
                  <a:txBody>
                    <a:bodyPr/>
                    <a:lstStyle/>
                    <a:p>
                      <a:endParaRPr lang="es-EC"/>
                    </a:p>
                  </a:txBody>
                  <a:tcPr/>
                </a:tc>
                <a:tc>
                  <a:txBody>
                    <a:bodyPr/>
                    <a:lstStyle/>
                    <a:p>
                      <a:pPr algn="ctr" fontAlgn="ctr"/>
                      <a:r>
                        <a:rPr lang="es-EC" sz="700" u="none" strike="noStrike">
                          <a:effectLst/>
                        </a:rPr>
                        <a:t>Factor frente corregido </a:t>
                      </a:r>
                      <a:endParaRPr lang="es-EC" sz="700" b="1" i="0" u="none" strike="noStrike">
                        <a:effectLst/>
                        <a:latin typeface="Arial" panose="020B0604020202020204" pitchFamily="34" charset="0"/>
                      </a:endParaRPr>
                    </a:p>
                  </a:txBody>
                  <a:tcPr marL="7594" marR="7594" marT="7594" marB="0" vert="vert270" anchor="ctr"/>
                </a:tc>
                <a:tc>
                  <a:txBody>
                    <a:bodyPr/>
                    <a:lstStyle/>
                    <a:p>
                      <a:pPr algn="ctr" fontAlgn="ctr"/>
                      <a:r>
                        <a:rPr lang="es-EC" sz="700" u="none" strike="noStrike">
                          <a:effectLst/>
                        </a:rPr>
                        <a:t>Factor fondo corregido </a:t>
                      </a:r>
                      <a:endParaRPr lang="es-EC" sz="700" b="1" i="0" u="none" strike="noStrike">
                        <a:effectLst/>
                        <a:latin typeface="Arial" panose="020B0604020202020204" pitchFamily="34" charset="0"/>
                      </a:endParaRPr>
                    </a:p>
                  </a:txBody>
                  <a:tcPr marL="7594" marR="7594" marT="7594" marB="0" vert="vert270" anchor="ctr"/>
                </a:tc>
                <a:tc>
                  <a:txBody>
                    <a:bodyPr/>
                    <a:lstStyle/>
                    <a:p>
                      <a:pPr algn="ctr" fontAlgn="ctr"/>
                      <a:r>
                        <a:rPr lang="es-EC" sz="700" u="none" strike="noStrike">
                          <a:effectLst/>
                        </a:rPr>
                        <a:t>Factor tamaño</a:t>
                      </a:r>
                      <a:endParaRPr lang="es-EC" sz="700" b="1" i="0" u="none" strike="noStrike">
                        <a:effectLst/>
                        <a:latin typeface="Arial" panose="020B0604020202020204" pitchFamily="34" charset="0"/>
                      </a:endParaRPr>
                    </a:p>
                  </a:txBody>
                  <a:tcPr marL="7594" marR="7594" marT="7594" marB="0" vert="vert270" anchor="ctr"/>
                </a:tc>
                <a:tc>
                  <a:txBody>
                    <a:bodyPr/>
                    <a:lstStyle/>
                    <a:p>
                      <a:pPr algn="ctr" fontAlgn="ctr"/>
                      <a:r>
                        <a:rPr lang="es-EC" sz="700" u="none" strike="noStrike">
                          <a:effectLst/>
                        </a:rPr>
                        <a:t>Factor topografía</a:t>
                      </a:r>
                      <a:endParaRPr lang="es-EC" sz="700" b="1" i="0" u="none" strike="noStrike">
                        <a:effectLst/>
                        <a:latin typeface="Arial" panose="020B0604020202020204" pitchFamily="34" charset="0"/>
                      </a:endParaRPr>
                    </a:p>
                  </a:txBody>
                  <a:tcPr marL="7594" marR="7594" marT="7594" marB="0" vert="vert270" anchor="ctr"/>
                </a:tc>
                <a:tc>
                  <a:txBody>
                    <a:bodyPr/>
                    <a:lstStyle/>
                    <a:p>
                      <a:pPr algn="ctr" fontAlgn="ctr"/>
                      <a:r>
                        <a:rPr lang="es-EC" sz="700" u="none" strike="noStrike">
                          <a:effectLst/>
                        </a:rPr>
                        <a:t>Factor homogenización </a:t>
                      </a:r>
                      <a:endParaRPr lang="es-EC" sz="700" b="1" i="0" u="none" strike="noStrike">
                        <a:effectLst/>
                        <a:latin typeface="Arial" panose="020B0604020202020204" pitchFamily="34" charset="0"/>
                      </a:endParaRPr>
                    </a:p>
                  </a:txBody>
                  <a:tcPr marL="7594" marR="7594" marT="7594" marB="0" vert="vert270" anchor="ctr"/>
                </a:tc>
                <a:extLst>
                  <a:ext uri="{0D108BD9-81ED-4DB2-BD59-A6C34878D82A}">
                    <a16:rowId xmlns:a16="http://schemas.microsoft.com/office/drawing/2014/main" val="3317263565"/>
                  </a:ext>
                </a:extLst>
              </a:tr>
              <a:tr h="128135">
                <a:tc>
                  <a:txBody>
                    <a:bodyPr/>
                    <a:lstStyle/>
                    <a:p>
                      <a:pPr algn="l" fontAlgn="b"/>
                      <a:r>
                        <a:rPr lang="es-EC" sz="700" u="none" strike="noStrike">
                          <a:effectLst/>
                        </a:rPr>
                        <a:t>0806500101020019</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1.0349</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1.0349</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0.9089</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0.9089</a:t>
                      </a:r>
                      <a:endParaRPr lang="es-EC" sz="700" b="0" i="0" u="none" strike="noStrike">
                        <a:effectLst/>
                        <a:latin typeface="Arial" panose="020B0604020202020204" pitchFamily="34" charset="0"/>
                      </a:endParaRPr>
                    </a:p>
                  </a:txBody>
                  <a:tcPr marL="7594" marR="7594" marT="7594" marB="0" anchor="b"/>
                </a:tc>
                <a:tc>
                  <a:txBody>
                    <a:bodyPr/>
                    <a:lstStyle/>
                    <a:p>
                      <a:pPr algn="l"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1.900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1.200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0.930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1.116</a:t>
                      </a:r>
                      <a:endParaRPr lang="es-EC" sz="700" b="0" i="0" u="none" strike="noStrike">
                        <a:effectLst/>
                        <a:latin typeface="Arial" panose="020B0604020202020204" pitchFamily="34" charset="0"/>
                      </a:endParaRPr>
                    </a:p>
                  </a:txBody>
                  <a:tcPr marL="7594" marR="7594" marT="7594" marB="0" anchor="b"/>
                </a:tc>
                <a:extLst>
                  <a:ext uri="{0D108BD9-81ED-4DB2-BD59-A6C34878D82A}">
                    <a16:rowId xmlns:a16="http://schemas.microsoft.com/office/drawing/2014/main" val="957363698"/>
                  </a:ext>
                </a:extLst>
              </a:tr>
              <a:tr h="128135">
                <a:tc>
                  <a:txBody>
                    <a:bodyPr/>
                    <a:lstStyle/>
                    <a:p>
                      <a:pPr algn="l" fontAlgn="b"/>
                      <a:r>
                        <a:rPr lang="es-EC" sz="700" u="none" strike="noStrike">
                          <a:effectLst/>
                        </a:rPr>
                        <a:t>0806500101020022</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0.9774</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0.9774</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0.7613</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0.7613</a:t>
                      </a:r>
                      <a:endParaRPr lang="es-EC" sz="700" b="0" i="0" u="none" strike="noStrike">
                        <a:effectLst/>
                        <a:latin typeface="Arial" panose="020B0604020202020204" pitchFamily="34" charset="0"/>
                      </a:endParaRPr>
                    </a:p>
                  </a:txBody>
                  <a:tcPr marL="7594" marR="7594" marT="7594" marB="0" anchor="b"/>
                </a:tc>
                <a:tc>
                  <a:txBody>
                    <a:bodyPr/>
                    <a:lstStyle/>
                    <a:p>
                      <a:pPr algn="l"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3.403</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1.035</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0.909</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0.940</a:t>
                      </a:r>
                      <a:endParaRPr lang="es-EC" sz="700" b="0" i="0" u="none" strike="noStrike">
                        <a:effectLst/>
                        <a:latin typeface="Arial" panose="020B0604020202020204" pitchFamily="34" charset="0"/>
                      </a:endParaRPr>
                    </a:p>
                  </a:txBody>
                  <a:tcPr marL="7594" marR="7594" marT="7594" marB="0" anchor="b"/>
                </a:tc>
                <a:extLst>
                  <a:ext uri="{0D108BD9-81ED-4DB2-BD59-A6C34878D82A}">
                    <a16:rowId xmlns:a16="http://schemas.microsoft.com/office/drawing/2014/main" val="2848990177"/>
                  </a:ext>
                </a:extLst>
              </a:tr>
              <a:tr h="128135">
                <a:tc>
                  <a:txBody>
                    <a:bodyPr/>
                    <a:lstStyle/>
                    <a:p>
                      <a:pPr algn="l" fontAlgn="b"/>
                      <a:r>
                        <a:rPr lang="es-EC" sz="700" u="none" strike="noStrike">
                          <a:effectLst/>
                        </a:rPr>
                        <a:t>0806500101020023</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0.9998</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0.9998</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0.6609</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1.2000</a:t>
                      </a:r>
                      <a:endParaRPr lang="es-EC" sz="700" b="0" i="0" u="none" strike="noStrike">
                        <a:effectLst/>
                        <a:latin typeface="Arial" panose="020B0604020202020204" pitchFamily="34" charset="0"/>
                      </a:endParaRPr>
                    </a:p>
                  </a:txBody>
                  <a:tcPr marL="7594" marR="7594" marT="7594" marB="0" anchor="b"/>
                </a:tc>
                <a:tc>
                  <a:txBody>
                    <a:bodyPr/>
                    <a:lstStyle/>
                    <a:p>
                      <a:pPr algn="l"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4.125</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0.859</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0.859</a:t>
                      </a:r>
                      <a:endParaRPr lang="es-EC" sz="700" b="0" i="0" u="none" strike="noStrike">
                        <a:effectLst/>
                        <a:latin typeface="Arial" panose="020B0604020202020204" pitchFamily="34" charset="0"/>
                      </a:endParaRPr>
                    </a:p>
                  </a:txBody>
                  <a:tcPr marL="7594" marR="7594" marT="7594" marB="0" anchor="b"/>
                </a:tc>
                <a:extLst>
                  <a:ext uri="{0D108BD9-81ED-4DB2-BD59-A6C34878D82A}">
                    <a16:rowId xmlns:a16="http://schemas.microsoft.com/office/drawing/2014/main" val="420705168"/>
                  </a:ext>
                </a:extLst>
              </a:tr>
              <a:tr h="128135">
                <a:tc>
                  <a:txBody>
                    <a:bodyPr/>
                    <a:lstStyle/>
                    <a:p>
                      <a:pPr algn="l" fontAlgn="b"/>
                      <a:r>
                        <a:rPr lang="es-EC" sz="700" u="none" strike="noStrike">
                          <a:effectLst/>
                        </a:rPr>
                        <a:t>0806500101020041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0.0000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0.0000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0.0000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0.0000</a:t>
                      </a:r>
                      <a:endParaRPr lang="es-EC" sz="700" b="0" i="0" u="none" strike="noStrike">
                        <a:effectLst/>
                        <a:latin typeface="Arial" panose="020B0604020202020204" pitchFamily="34" charset="0"/>
                      </a:endParaRPr>
                    </a:p>
                  </a:txBody>
                  <a:tcPr marL="7594" marR="7594" marT="7594" marB="0" anchor="b"/>
                </a:tc>
                <a:tc>
                  <a:txBody>
                    <a:bodyPr/>
                    <a:lstStyle/>
                    <a:p>
                      <a:pPr algn="l"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1.200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1.347</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1.617</a:t>
                      </a:r>
                      <a:endParaRPr lang="es-EC" sz="700" b="0" i="0" u="none" strike="noStrike">
                        <a:effectLst/>
                        <a:latin typeface="Arial" panose="020B0604020202020204" pitchFamily="34" charset="0"/>
                      </a:endParaRPr>
                    </a:p>
                  </a:txBody>
                  <a:tcPr marL="7594" marR="7594" marT="7594" marB="0" anchor="b"/>
                </a:tc>
                <a:extLst>
                  <a:ext uri="{0D108BD9-81ED-4DB2-BD59-A6C34878D82A}">
                    <a16:rowId xmlns:a16="http://schemas.microsoft.com/office/drawing/2014/main" val="1931065270"/>
                  </a:ext>
                </a:extLst>
              </a:tr>
              <a:tr h="128135">
                <a:tc>
                  <a:txBody>
                    <a:bodyPr/>
                    <a:lstStyle/>
                    <a:p>
                      <a:pPr algn="l" fontAlgn="b"/>
                      <a:r>
                        <a:rPr lang="es-EC" sz="700" u="none" strike="noStrike">
                          <a:effectLst/>
                        </a:rPr>
                        <a:t>0806500101020042</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0.7942</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0.8400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0.6778</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1.2000</a:t>
                      </a:r>
                      <a:endParaRPr lang="es-EC" sz="700" b="0" i="0" u="none" strike="noStrike">
                        <a:effectLst/>
                        <a:latin typeface="Arial" panose="020B0604020202020204" pitchFamily="34" charset="0"/>
                      </a:endParaRPr>
                    </a:p>
                  </a:txBody>
                  <a:tcPr marL="7594" marR="7594" marT="7594" marB="0" anchor="b"/>
                </a:tc>
                <a:tc>
                  <a:txBody>
                    <a:bodyPr/>
                    <a:lstStyle/>
                    <a:p>
                      <a:pPr algn="l"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9.849</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1.039</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1.039</a:t>
                      </a:r>
                      <a:endParaRPr lang="es-EC" sz="700" b="0" i="0" u="none" strike="noStrike">
                        <a:effectLst/>
                        <a:latin typeface="Arial" panose="020B0604020202020204" pitchFamily="34" charset="0"/>
                      </a:endParaRPr>
                    </a:p>
                  </a:txBody>
                  <a:tcPr marL="7594" marR="7594" marT="7594" marB="0" anchor="b"/>
                </a:tc>
                <a:extLst>
                  <a:ext uri="{0D108BD9-81ED-4DB2-BD59-A6C34878D82A}">
                    <a16:rowId xmlns:a16="http://schemas.microsoft.com/office/drawing/2014/main" val="2314218713"/>
                  </a:ext>
                </a:extLst>
              </a:tr>
              <a:tr h="128135">
                <a:tc>
                  <a:txBody>
                    <a:bodyPr/>
                    <a:lstStyle/>
                    <a:p>
                      <a:pPr algn="l" fontAlgn="b"/>
                      <a:r>
                        <a:rPr lang="es-EC" sz="700" u="none" strike="noStrike">
                          <a:effectLst/>
                        </a:rPr>
                        <a:t>0806500101020043</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0.9154</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0.9154</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1.0313</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1.0313</a:t>
                      </a:r>
                      <a:endParaRPr lang="es-EC" sz="700" b="0" i="0" u="none" strike="noStrike">
                        <a:effectLst/>
                        <a:latin typeface="Arial" panose="020B0604020202020204" pitchFamily="34" charset="0"/>
                      </a:endParaRPr>
                    </a:p>
                  </a:txBody>
                  <a:tcPr marL="7594" marR="7594" marT="7594" marB="0" anchor="b"/>
                </a:tc>
                <a:tc>
                  <a:txBody>
                    <a:bodyPr/>
                    <a:lstStyle/>
                    <a:p>
                      <a:pPr algn="l"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2.410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1.200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1.129</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1.354</a:t>
                      </a:r>
                      <a:endParaRPr lang="es-EC" sz="700" b="0" i="0" u="none" strike="noStrike">
                        <a:effectLst/>
                        <a:latin typeface="Arial" panose="020B0604020202020204" pitchFamily="34" charset="0"/>
                      </a:endParaRPr>
                    </a:p>
                  </a:txBody>
                  <a:tcPr marL="7594" marR="7594" marT="7594" marB="0" anchor="b"/>
                </a:tc>
                <a:extLst>
                  <a:ext uri="{0D108BD9-81ED-4DB2-BD59-A6C34878D82A}">
                    <a16:rowId xmlns:a16="http://schemas.microsoft.com/office/drawing/2014/main" val="823402052"/>
                  </a:ext>
                </a:extLst>
              </a:tr>
              <a:tr h="128135">
                <a:tc>
                  <a:txBody>
                    <a:bodyPr/>
                    <a:lstStyle/>
                    <a:p>
                      <a:pPr algn="l" fontAlgn="b"/>
                      <a:r>
                        <a:rPr lang="es-EC" sz="700" u="none" strike="noStrike">
                          <a:effectLst/>
                        </a:rPr>
                        <a:t>0806500104014010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1.3602</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1.1900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1.7306</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0.8000</a:t>
                      </a:r>
                      <a:endParaRPr lang="es-EC" sz="700" b="0" i="0" u="none" strike="noStrike">
                        <a:effectLst/>
                        <a:latin typeface="Arial" panose="020B0604020202020204" pitchFamily="34" charset="0"/>
                      </a:endParaRPr>
                    </a:p>
                  </a:txBody>
                  <a:tcPr marL="7594" marR="7594" marT="7594" marB="0" anchor="b"/>
                </a:tc>
                <a:tc>
                  <a:txBody>
                    <a:bodyPr/>
                    <a:lstStyle/>
                    <a:p>
                      <a:pPr algn="l"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0.095</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1.031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0.869</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0.896</a:t>
                      </a:r>
                      <a:endParaRPr lang="es-EC" sz="700" b="0" i="0" u="none" strike="noStrike">
                        <a:effectLst/>
                        <a:latin typeface="Arial" panose="020B0604020202020204" pitchFamily="34" charset="0"/>
                      </a:endParaRPr>
                    </a:p>
                  </a:txBody>
                  <a:tcPr marL="7594" marR="7594" marT="7594" marB="0" anchor="b"/>
                </a:tc>
                <a:extLst>
                  <a:ext uri="{0D108BD9-81ED-4DB2-BD59-A6C34878D82A}">
                    <a16:rowId xmlns:a16="http://schemas.microsoft.com/office/drawing/2014/main" val="3373488630"/>
                  </a:ext>
                </a:extLst>
              </a:tr>
              <a:tr h="128135">
                <a:tc>
                  <a:txBody>
                    <a:bodyPr/>
                    <a:lstStyle/>
                    <a:p>
                      <a:pPr algn="l" fontAlgn="b"/>
                      <a:r>
                        <a:rPr lang="es-EC" sz="700" u="none" strike="noStrike">
                          <a:effectLst/>
                        </a:rPr>
                        <a:t>0806500104014018</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1.2477</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1.1900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1.1712</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1.1712</a:t>
                      </a:r>
                      <a:endParaRPr lang="es-EC" sz="700" b="0" i="0" u="none" strike="noStrike">
                        <a:effectLst/>
                        <a:latin typeface="Arial" panose="020B0604020202020204" pitchFamily="34" charset="0"/>
                      </a:endParaRPr>
                    </a:p>
                  </a:txBody>
                  <a:tcPr marL="7594" marR="7594" marT="7594" marB="0" anchor="b"/>
                </a:tc>
                <a:tc>
                  <a:txBody>
                    <a:bodyPr/>
                    <a:lstStyle/>
                    <a:p>
                      <a:pPr algn="l"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0.541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1.190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0.892</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1.061</a:t>
                      </a:r>
                      <a:endParaRPr lang="es-EC" sz="700" b="0" i="0" u="none" strike="noStrike">
                        <a:effectLst/>
                        <a:latin typeface="Arial" panose="020B0604020202020204" pitchFamily="34" charset="0"/>
                      </a:endParaRPr>
                    </a:p>
                  </a:txBody>
                  <a:tcPr marL="7594" marR="7594" marT="7594" marB="0" anchor="b"/>
                </a:tc>
                <a:extLst>
                  <a:ext uri="{0D108BD9-81ED-4DB2-BD59-A6C34878D82A}">
                    <a16:rowId xmlns:a16="http://schemas.microsoft.com/office/drawing/2014/main" val="1604469285"/>
                  </a:ext>
                </a:extLst>
              </a:tr>
              <a:tr h="128135">
                <a:tc>
                  <a:txBody>
                    <a:bodyPr/>
                    <a:lstStyle/>
                    <a:p>
                      <a:pPr algn="l" fontAlgn="b"/>
                      <a:r>
                        <a:rPr lang="es-EC" sz="700" u="none" strike="noStrike">
                          <a:effectLst/>
                        </a:rPr>
                        <a:t>0806500104019007</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0.9548</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0.9548</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1.2743</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1.2743</a:t>
                      </a:r>
                      <a:endParaRPr lang="es-EC" sz="700" b="0" i="0" u="none" strike="noStrike">
                        <a:effectLst/>
                        <a:latin typeface="Arial" panose="020B0604020202020204" pitchFamily="34" charset="0"/>
                      </a:endParaRPr>
                    </a:p>
                  </a:txBody>
                  <a:tcPr marL="7594" marR="7594" marT="7594" marB="0" anchor="b"/>
                </a:tc>
                <a:tc>
                  <a:txBody>
                    <a:bodyPr/>
                    <a:lstStyle/>
                    <a:p>
                      <a:pPr algn="l"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1.334</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1.190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1.171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1.238</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1.726</a:t>
                      </a:r>
                      <a:endParaRPr lang="es-EC" sz="700" b="0" i="0" u="none" strike="noStrike">
                        <a:effectLst/>
                        <a:latin typeface="Arial" panose="020B0604020202020204" pitchFamily="34" charset="0"/>
                      </a:endParaRPr>
                    </a:p>
                  </a:txBody>
                  <a:tcPr marL="7594" marR="7594" marT="7594" marB="0" anchor="b"/>
                </a:tc>
                <a:extLst>
                  <a:ext uri="{0D108BD9-81ED-4DB2-BD59-A6C34878D82A}">
                    <a16:rowId xmlns:a16="http://schemas.microsoft.com/office/drawing/2014/main" val="2061474062"/>
                  </a:ext>
                </a:extLst>
              </a:tr>
              <a:tr h="128135">
                <a:tc>
                  <a:txBody>
                    <a:bodyPr/>
                    <a:lstStyle/>
                    <a:p>
                      <a:pPr algn="l" fontAlgn="b"/>
                      <a:r>
                        <a:rPr lang="es-EC" sz="700" u="none" strike="noStrike">
                          <a:effectLst/>
                        </a:rPr>
                        <a:t>0806500104020009</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0.9912</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0.9912</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1.2496</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1.2496</a:t>
                      </a:r>
                      <a:endParaRPr lang="es-EC" sz="700" b="0" i="0" u="none" strike="noStrike">
                        <a:effectLst/>
                        <a:latin typeface="Arial" panose="020B0604020202020204" pitchFamily="34" charset="0"/>
                      </a:endParaRPr>
                    </a:p>
                  </a:txBody>
                  <a:tcPr marL="7594" marR="7594" marT="7594" marB="0" anchor="b"/>
                </a:tc>
                <a:tc>
                  <a:txBody>
                    <a:bodyPr/>
                    <a:lstStyle/>
                    <a:p>
                      <a:pPr algn="l"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1.194</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1.274</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1.154</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1.471</a:t>
                      </a:r>
                      <a:endParaRPr lang="es-EC" sz="700" b="0" i="0" u="none" strike="noStrike">
                        <a:effectLst/>
                        <a:latin typeface="Arial" panose="020B0604020202020204" pitchFamily="34" charset="0"/>
                      </a:endParaRPr>
                    </a:p>
                  </a:txBody>
                  <a:tcPr marL="7594" marR="7594" marT="7594" marB="0" anchor="b"/>
                </a:tc>
                <a:extLst>
                  <a:ext uri="{0D108BD9-81ED-4DB2-BD59-A6C34878D82A}">
                    <a16:rowId xmlns:a16="http://schemas.microsoft.com/office/drawing/2014/main" val="754219743"/>
                  </a:ext>
                </a:extLst>
              </a:tr>
              <a:tr h="128135">
                <a:tc>
                  <a:txBody>
                    <a:bodyPr/>
                    <a:lstStyle/>
                    <a:p>
                      <a:pPr algn="l" fontAlgn="b"/>
                      <a:r>
                        <a:rPr lang="es-EC" sz="700" u="none" strike="noStrike">
                          <a:effectLst/>
                        </a:rPr>
                        <a:t>0806500104020010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1.0123</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1.0123</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1.2248</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1.2248</a:t>
                      </a:r>
                      <a:endParaRPr lang="es-EC" sz="700" b="0" i="0" u="none" strike="noStrike">
                        <a:effectLst/>
                        <a:latin typeface="Arial" panose="020B0604020202020204" pitchFamily="34" charset="0"/>
                      </a:endParaRPr>
                    </a:p>
                  </a:txBody>
                  <a:tcPr marL="7594" marR="7594" marT="7594" marB="0" anchor="b"/>
                </a:tc>
                <a:tc>
                  <a:txBody>
                    <a:bodyPr/>
                    <a:lstStyle/>
                    <a:p>
                      <a:pPr algn="l"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1.143</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1.250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1.107</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1.384</a:t>
                      </a:r>
                      <a:endParaRPr lang="es-EC" sz="700" b="0" i="0" u="none" strike="noStrike">
                        <a:effectLst/>
                        <a:latin typeface="Arial" panose="020B0604020202020204" pitchFamily="34" charset="0"/>
                      </a:endParaRPr>
                    </a:p>
                  </a:txBody>
                  <a:tcPr marL="7594" marR="7594" marT="7594" marB="0" anchor="b"/>
                </a:tc>
                <a:extLst>
                  <a:ext uri="{0D108BD9-81ED-4DB2-BD59-A6C34878D82A}">
                    <a16:rowId xmlns:a16="http://schemas.microsoft.com/office/drawing/2014/main" val="1946849"/>
                  </a:ext>
                </a:extLst>
              </a:tr>
              <a:tr h="128135">
                <a:tc>
                  <a:txBody>
                    <a:bodyPr/>
                    <a:lstStyle/>
                    <a:p>
                      <a:pPr algn="l" fontAlgn="b"/>
                      <a:r>
                        <a:rPr lang="es-EC" sz="700" u="none" strike="noStrike">
                          <a:effectLst/>
                        </a:rPr>
                        <a:t>0806500104034024</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0.9523</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0.9523</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0.8819</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0.8819</a:t>
                      </a:r>
                      <a:endParaRPr lang="es-EC" sz="700" b="0" i="0" u="none" strike="noStrike">
                        <a:effectLst/>
                        <a:latin typeface="Arial" panose="020B0604020202020204" pitchFamily="34" charset="0"/>
                      </a:endParaRPr>
                    </a:p>
                  </a:txBody>
                  <a:tcPr marL="7594" marR="7594" marT="7594" marB="0" anchor="b"/>
                </a:tc>
                <a:tc>
                  <a:txBody>
                    <a:bodyPr/>
                    <a:lstStyle/>
                    <a:p>
                      <a:pPr algn="l"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2.814</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1.012</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1.225</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0.986</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1.223</a:t>
                      </a:r>
                      <a:endParaRPr lang="es-EC" sz="700" b="0" i="0" u="none" strike="noStrike">
                        <a:effectLst/>
                        <a:latin typeface="Arial" panose="020B0604020202020204" pitchFamily="34" charset="0"/>
                      </a:endParaRPr>
                    </a:p>
                  </a:txBody>
                  <a:tcPr marL="7594" marR="7594" marT="7594" marB="0" anchor="b"/>
                </a:tc>
                <a:extLst>
                  <a:ext uri="{0D108BD9-81ED-4DB2-BD59-A6C34878D82A}">
                    <a16:rowId xmlns:a16="http://schemas.microsoft.com/office/drawing/2014/main" val="3337074822"/>
                  </a:ext>
                </a:extLst>
              </a:tr>
              <a:tr h="128135">
                <a:tc>
                  <a:txBody>
                    <a:bodyPr/>
                    <a:lstStyle/>
                    <a:p>
                      <a:pPr algn="l" fontAlgn="b"/>
                      <a:r>
                        <a:rPr lang="es-EC" sz="700" u="none" strike="noStrike">
                          <a:effectLst/>
                        </a:rPr>
                        <a:t>0806500105018013</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0.9190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0.9190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0.7445</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0.7445</a:t>
                      </a:r>
                      <a:endParaRPr lang="es-EC" sz="700" b="0" i="0" u="none" strike="noStrike">
                        <a:effectLst/>
                        <a:latin typeface="Arial" panose="020B0604020202020204" pitchFamily="34" charset="0"/>
                      </a:endParaRPr>
                    </a:p>
                  </a:txBody>
                  <a:tcPr marL="7594" marR="7594" marT="7594" marB="0" anchor="b"/>
                </a:tc>
                <a:tc>
                  <a:txBody>
                    <a:bodyPr/>
                    <a:lstStyle/>
                    <a:p>
                      <a:pPr algn="l"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4.552</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0.944</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0.944</a:t>
                      </a:r>
                      <a:endParaRPr lang="es-EC" sz="700" b="0" i="0" u="none" strike="noStrike">
                        <a:effectLst/>
                        <a:latin typeface="Arial" panose="020B0604020202020204" pitchFamily="34" charset="0"/>
                      </a:endParaRPr>
                    </a:p>
                  </a:txBody>
                  <a:tcPr marL="7594" marR="7594" marT="7594" marB="0" anchor="b"/>
                </a:tc>
                <a:extLst>
                  <a:ext uri="{0D108BD9-81ED-4DB2-BD59-A6C34878D82A}">
                    <a16:rowId xmlns:a16="http://schemas.microsoft.com/office/drawing/2014/main" val="4230216758"/>
                  </a:ext>
                </a:extLst>
              </a:tr>
              <a:tr h="128135">
                <a:tc>
                  <a:txBody>
                    <a:bodyPr/>
                    <a:lstStyle/>
                    <a:p>
                      <a:pPr algn="l" fontAlgn="b"/>
                      <a:r>
                        <a:rPr lang="es-EC" sz="700" u="none" strike="noStrike">
                          <a:effectLst/>
                        </a:rPr>
                        <a:t>0806500105018014</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1.0935</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1.0935</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1.3848</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1.3848</a:t>
                      </a:r>
                      <a:endParaRPr lang="es-EC" sz="700" b="0" i="0" u="none" strike="noStrike">
                        <a:effectLst/>
                        <a:latin typeface="Arial" panose="020B0604020202020204" pitchFamily="34" charset="0"/>
                      </a:endParaRPr>
                    </a:p>
                  </a:txBody>
                  <a:tcPr marL="7594" marR="7594" marT="7594" marB="0" anchor="b"/>
                </a:tc>
                <a:tc>
                  <a:txBody>
                    <a:bodyPr/>
                    <a:lstStyle/>
                    <a:p>
                      <a:pPr algn="l"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0.494</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1.002</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1.002</a:t>
                      </a:r>
                      <a:endParaRPr lang="es-EC" sz="700" b="0" i="0" u="none" strike="noStrike">
                        <a:effectLst/>
                        <a:latin typeface="Arial" panose="020B0604020202020204" pitchFamily="34" charset="0"/>
                      </a:endParaRPr>
                    </a:p>
                  </a:txBody>
                  <a:tcPr marL="7594" marR="7594" marT="7594" marB="0" anchor="b"/>
                </a:tc>
                <a:extLst>
                  <a:ext uri="{0D108BD9-81ED-4DB2-BD59-A6C34878D82A}">
                    <a16:rowId xmlns:a16="http://schemas.microsoft.com/office/drawing/2014/main" val="1708703841"/>
                  </a:ext>
                </a:extLst>
              </a:tr>
              <a:tr h="128135">
                <a:tc>
                  <a:txBody>
                    <a:bodyPr/>
                    <a:lstStyle/>
                    <a:p>
                      <a:pPr algn="l" fontAlgn="b"/>
                      <a:r>
                        <a:rPr lang="es-EC" sz="700" u="none" strike="noStrike">
                          <a:effectLst/>
                        </a:rPr>
                        <a:t>0806500105023002</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1.0147</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1.0147</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1.7846</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0.8000</a:t>
                      </a:r>
                      <a:endParaRPr lang="es-EC" sz="700" b="0" i="0" u="none" strike="noStrike">
                        <a:effectLst/>
                        <a:latin typeface="Arial" panose="020B0604020202020204" pitchFamily="34" charset="0"/>
                      </a:endParaRPr>
                    </a:p>
                  </a:txBody>
                  <a:tcPr marL="7594" marR="7594" marT="7594" marB="0" anchor="b"/>
                </a:tc>
                <a:tc>
                  <a:txBody>
                    <a:bodyPr/>
                    <a:lstStyle/>
                    <a:p>
                      <a:pPr algn="l"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0.345</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1.094</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1.385</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1.235</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1.871</a:t>
                      </a:r>
                      <a:endParaRPr lang="es-EC" sz="700" b="0" i="0" u="none" strike="noStrike">
                        <a:effectLst/>
                        <a:latin typeface="Arial" panose="020B0604020202020204" pitchFamily="34" charset="0"/>
                      </a:endParaRPr>
                    </a:p>
                  </a:txBody>
                  <a:tcPr marL="7594" marR="7594" marT="7594" marB="0" anchor="b"/>
                </a:tc>
                <a:extLst>
                  <a:ext uri="{0D108BD9-81ED-4DB2-BD59-A6C34878D82A}">
                    <a16:rowId xmlns:a16="http://schemas.microsoft.com/office/drawing/2014/main" val="1402357523"/>
                  </a:ext>
                </a:extLst>
              </a:tr>
              <a:tr h="128135">
                <a:tc>
                  <a:txBody>
                    <a:bodyPr/>
                    <a:lstStyle/>
                    <a:p>
                      <a:pPr algn="l" fontAlgn="b"/>
                      <a:r>
                        <a:rPr lang="es-EC" sz="700" u="none" strike="noStrike">
                          <a:effectLst/>
                        </a:rPr>
                        <a:t>0806500105025003</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1.1748</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1.1900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0.8820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0.8820</a:t>
                      </a:r>
                      <a:endParaRPr lang="es-EC" sz="700" b="0" i="0" u="none" strike="noStrike">
                        <a:effectLst/>
                        <a:latin typeface="Arial" panose="020B0604020202020204" pitchFamily="34" charset="0"/>
                      </a:endParaRPr>
                    </a:p>
                  </a:txBody>
                  <a:tcPr marL="7594" marR="7594" marT="7594" marB="0" anchor="b"/>
                </a:tc>
                <a:tc>
                  <a:txBody>
                    <a:bodyPr/>
                    <a:lstStyle/>
                    <a:p>
                      <a:pPr algn="l"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0.691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1.015</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0.808</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0.820</a:t>
                      </a:r>
                      <a:endParaRPr lang="es-EC" sz="700" b="0" i="0" u="none" strike="noStrike">
                        <a:effectLst/>
                        <a:latin typeface="Arial" panose="020B0604020202020204" pitchFamily="34" charset="0"/>
                      </a:endParaRPr>
                    </a:p>
                  </a:txBody>
                  <a:tcPr marL="7594" marR="7594" marT="7594" marB="0" anchor="b"/>
                </a:tc>
                <a:extLst>
                  <a:ext uri="{0D108BD9-81ED-4DB2-BD59-A6C34878D82A}">
                    <a16:rowId xmlns:a16="http://schemas.microsoft.com/office/drawing/2014/main" val="4083814960"/>
                  </a:ext>
                </a:extLst>
              </a:tr>
              <a:tr h="128135">
                <a:tc>
                  <a:txBody>
                    <a:bodyPr/>
                    <a:lstStyle/>
                    <a:p>
                      <a:pPr algn="l" fontAlgn="b"/>
                      <a:r>
                        <a:rPr lang="es-EC" sz="700" u="none" strike="noStrike">
                          <a:effectLst/>
                        </a:rPr>
                        <a:t>0806500105025004</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0.8286</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0.8286</a:t>
                      </a:r>
                      <a:endParaRPr lang="es-EC" sz="700" b="0" i="0" u="none" strike="noStrike">
                        <a:effectLst/>
                        <a:latin typeface="Arial" panose="020B0604020202020204" pitchFamily="34" charset="0"/>
                      </a:endParaRPr>
                    </a:p>
                  </a:txBody>
                  <a:tcPr marL="7594" marR="7594" marT="7594" marB="0" anchor="b"/>
                </a:tc>
                <a:tc>
                  <a:txBody>
                    <a:bodyPr/>
                    <a:lstStyle/>
                    <a:p>
                      <a:pPr algn="l"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1.833</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1.190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0.870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1.035</a:t>
                      </a:r>
                      <a:endParaRPr lang="es-EC" sz="700" b="0" i="0" u="none" strike="noStrike">
                        <a:effectLst/>
                        <a:latin typeface="Arial" panose="020B0604020202020204" pitchFamily="34" charset="0"/>
                      </a:endParaRPr>
                    </a:p>
                  </a:txBody>
                  <a:tcPr marL="7594" marR="7594" marT="7594" marB="0" anchor="b"/>
                </a:tc>
                <a:extLst>
                  <a:ext uri="{0D108BD9-81ED-4DB2-BD59-A6C34878D82A}">
                    <a16:rowId xmlns:a16="http://schemas.microsoft.com/office/drawing/2014/main" val="1778116967"/>
                  </a:ext>
                </a:extLst>
              </a:tr>
              <a:tr h="128135">
                <a:tc>
                  <a:txBody>
                    <a:bodyPr/>
                    <a:lstStyle/>
                    <a:p>
                      <a:pPr algn="l" fontAlgn="b"/>
                      <a:r>
                        <a:rPr lang="es-EC" sz="700" u="none" strike="noStrike">
                          <a:effectLst/>
                        </a:rPr>
                        <a:t>0806500105025005</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1.1975</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1.1975</a:t>
                      </a:r>
                      <a:endParaRPr lang="es-EC" sz="700" b="0" i="0" u="none" strike="noStrike">
                        <a:effectLst/>
                        <a:latin typeface="Arial" panose="020B0604020202020204" pitchFamily="34" charset="0"/>
                      </a:endParaRPr>
                    </a:p>
                  </a:txBody>
                  <a:tcPr marL="7594" marR="7594" marT="7594" marB="0" anchor="b"/>
                </a:tc>
                <a:tc>
                  <a:txBody>
                    <a:bodyPr/>
                    <a:lstStyle/>
                    <a:p>
                      <a:pPr algn="l"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1.255</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1.109</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1.109</a:t>
                      </a:r>
                      <a:endParaRPr lang="es-EC" sz="700" b="0" i="0" u="none" strike="noStrike">
                        <a:effectLst/>
                        <a:latin typeface="Arial" panose="020B0604020202020204" pitchFamily="34" charset="0"/>
                      </a:endParaRPr>
                    </a:p>
                  </a:txBody>
                  <a:tcPr marL="7594" marR="7594" marT="7594" marB="0" anchor="b"/>
                </a:tc>
                <a:extLst>
                  <a:ext uri="{0D108BD9-81ED-4DB2-BD59-A6C34878D82A}">
                    <a16:rowId xmlns:a16="http://schemas.microsoft.com/office/drawing/2014/main" val="598099733"/>
                  </a:ext>
                </a:extLst>
              </a:tr>
              <a:tr h="128135">
                <a:tc>
                  <a:txBody>
                    <a:bodyPr/>
                    <a:lstStyle/>
                    <a:p>
                      <a:pPr algn="l" fontAlgn="b"/>
                      <a:r>
                        <a:rPr lang="es-EC" sz="700" u="none" strike="noStrike">
                          <a:effectLst/>
                        </a:rPr>
                        <a:t>0806500105025006</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0.9457</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0.9457</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1.1773</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1.1773</a:t>
                      </a:r>
                      <a:endParaRPr lang="es-EC" sz="700" b="0" i="0" u="none" strike="noStrike">
                        <a:effectLst/>
                        <a:latin typeface="Arial" panose="020B0604020202020204" pitchFamily="34" charset="0"/>
                      </a:endParaRPr>
                    </a:p>
                  </a:txBody>
                  <a:tcPr marL="7594" marR="7594" marT="7594" marB="0" anchor="b"/>
                </a:tc>
                <a:tc>
                  <a:txBody>
                    <a:bodyPr/>
                    <a:lstStyle/>
                    <a:p>
                      <a:pPr algn="l"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1.623</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1.198</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1.183</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1.417</a:t>
                      </a:r>
                      <a:endParaRPr lang="es-EC" sz="700" b="0" i="0" u="none" strike="noStrike">
                        <a:effectLst/>
                        <a:latin typeface="Arial" panose="020B0604020202020204" pitchFamily="34" charset="0"/>
                      </a:endParaRPr>
                    </a:p>
                  </a:txBody>
                  <a:tcPr marL="7594" marR="7594" marT="7594" marB="0" anchor="b"/>
                </a:tc>
                <a:extLst>
                  <a:ext uri="{0D108BD9-81ED-4DB2-BD59-A6C34878D82A}">
                    <a16:rowId xmlns:a16="http://schemas.microsoft.com/office/drawing/2014/main" val="1742752263"/>
                  </a:ext>
                </a:extLst>
              </a:tr>
              <a:tr h="128135">
                <a:tc>
                  <a:txBody>
                    <a:bodyPr/>
                    <a:lstStyle/>
                    <a:p>
                      <a:pPr algn="l" fontAlgn="b"/>
                      <a:r>
                        <a:rPr lang="es-EC" sz="700" u="none" strike="noStrike">
                          <a:effectLst/>
                        </a:rPr>
                        <a:t>0806500105097001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1.4769</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1.1900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0.7547</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0.7547</a:t>
                      </a:r>
                      <a:endParaRPr lang="es-EC" sz="700" b="0" i="0" u="none" strike="noStrike">
                        <a:effectLst/>
                        <a:latin typeface="Arial" panose="020B0604020202020204" pitchFamily="34" charset="0"/>
                      </a:endParaRPr>
                    </a:p>
                  </a:txBody>
                  <a:tcPr marL="7594" marR="7594" marT="7594" marB="0" anchor="b"/>
                </a:tc>
                <a:tc>
                  <a:txBody>
                    <a:bodyPr/>
                    <a:lstStyle/>
                    <a:p>
                      <a:pPr algn="l"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0.613</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1.000</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1.177</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0.778</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a:effectLst/>
                        </a:rPr>
                        <a:t>1</a:t>
                      </a:r>
                      <a:endParaRPr lang="es-EC" sz="700" b="0" i="0" u="none" strike="noStrike">
                        <a:effectLst/>
                        <a:latin typeface="Arial" panose="020B0604020202020204" pitchFamily="34" charset="0"/>
                      </a:endParaRPr>
                    </a:p>
                  </a:txBody>
                  <a:tcPr marL="7594" marR="7594" marT="7594" marB="0" anchor="b"/>
                </a:tc>
                <a:tc>
                  <a:txBody>
                    <a:bodyPr/>
                    <a:lstStyle/>
                    <a:p>
                      <a:pPr algn="r" fontAlgn="b"/>
                      <a:r>
                        <a:rPr lang="es-EC" sz="700" u="none" strike="noStrike" dirty="0">
                          <a:effectLst/>
                        </a:rPr>
                        <a:t>0.915</a:t>
                      </a:r>
                      <a:endParaRPr lang="es-EC" sz="700" b="0" i="0" u="none" strike="noStrike" dirty="0">
                        <a:effectLst/>
                        <a:latin typeface="Arial" panose="020B0604020202020204" pitchFamily="34" charset="0"/>
                      </a:endParaRPr>
                    </a:p>
                  </a:txBody>
                  <a:tcPr marL="7594" marR="7594" marT="7594" marB="0" anchor="b"/>
                </a:tc>
                <a:extLst>
                  <a:ext uri="{0D108BD9-81ED-4DB2-BD59-A6C34878D82A}">
                    <a16:rowId xmlns:a16="http://schemas.microsoft.com/office/drawing/2014/main" val="504074251"/>
                  </a:ext>
                </a:extLst>
              </a:tr>
            </a:tbl>
          </a:graphicData>
        </a:graphic>
      </p:graphicFrame>
      <p:sp>
        <p:nvSpPr>
          <p:cNvPr id="58" name="Rectángulo 57">
            <a:extLst>
              <a:ext uri="{FF2B5EF4-FFF2-40B4-BE49-F238E27FC236}">
                <a16:creationId xmlns:a16="http://schemas.microsoft.com/office/drawing/2014/main" id="{BF22DDBA-C7EE-FC39-971A-A1E2FB599FB1}"/>
              </a:ext>
            </a:extLst>
          </p:cNvPr>
          <p:cNvSpPr/>
          <p:nvPr/>
        </p:nvSpPr>
        <p:spPr>
          <a:xfrm>
            <a:off x="1732131" y="1040117"/>
            <a:ext cx="3715359" cy="778955"/>
          </a:xfrm>
          <a:prstGeom prst="rect">
            <a:avLst/>
          </a:prstGeom>
          <a:noFill/>
          <a:ln>
            <a:solidFill>
              <a:srgbClr val="76B91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62" name="Tabla 61">
            <a:extLst>
              <a:ext uri="{FF2B5EF4-FFF2-40B4-BE49-F238E27FC236}">
                <a16:creationId xmlns:a16="http://schemas.microsoft.com/office/drawing/2014/main" id="{90A00CE7-8172-DE4B-538B-3A2717F5F140}"/>
              </a:ext>
            </a:extLst>
          </p:cNvPr>
          <p:cNvGraphicFramePr>
            <a:graphicFrameLocks noGrp="1"/>
          </p:cNvGraphicFramePr>
          <p:nvPr>
            <p:extLst>
              <p:ext uri="{D42A27DB-BD31-4B8C-83A1-F6EECF244321}">
                <p14:modId xmlns:p14="http://schemas.microsoft.com/office/powerpoint/2010/main" val="2828968753"/>
              </p:ext>
            </p:extLst>
          </p:nvPr>
        </p:nvGraphicFramePr>
        <p:xfrm>
          <a:off x="1865625" y="1525830"/>
          <a:ext cx="5192510" cy="4351329"/>
        </p:xfrm>
        <a:graphic>
          <a:graphicData uri="http://schemas.openxmlformats.org/drawingml/2006/table">
            <a:tbl>
              <a:tblPr>
                <a:tableStyleId>{5C22544A-7EE6-4342-B048-85BDC9FD1C3A}</a:tableStyleId>
              </a:tblPr>
              <a:tblGrid>
                <a:gridCol w="1200156">
                  <a:extLst>
                    <a:ext uri="{9D8B030D-6E8A-4147-A177-3AD203B41FA5}">
                      <a16:colId xmlns:a16="http://schemas.microsoft.com/office/drawing/2014/main" val="2184667108"/>
                    </a:ext>
                  </a:extLst>
                </a:gridCol>
                <a:gridCol w="1224649">
                  <a:extLst>
                    <a:ext uri="{9D8B030D-6E8A-4147-A177-3AD203B41FA5}">
                      <a16:colId xmlns:a16="http://schemas.microsoft.com/office/drawing/2014/main" val="3483284808"/>
                    </a:ext>
                  </a:extLst>
                </a:gridCol>
                <a:gridCol w="710296">
                  <a:extLst>
                    <a:ext uri="{9D8B030D-6E8A-4147-A177-3AD203B41FA5}">
                      <a16:colId xmlns:a16="http://schemas.microsoft.com/office/drawing/2014/main" val="1035994292"/>
                    </a:ext>
                  </a:extLst>
                </a:gridCol>
                <a:gridCol w="1298128">
                  <a:extLst>
                    <a:ext uri="{9D8B030D-6E8A-4147-A177-3AD203B41FA5}">
                      <a16:colId xmlns:a16="http://schemas.microsoft.com/office/drawing/2014/main" val="1827895266"/>
                    </a:ext>
                  </a:extLst>
                </a:gridCol>
                <a:gridCol w="759281">
                  <a:extLst>
                    <a:ext uri="{9D8B030D-6E8A-4147-A177-3AD203B41FA5}">
                      <a16:colId xmlns:a16="http://schemas.microsoft.com/office/drawing/2014/main" val="497452471"/>
                    </a:ext>
                  </a:extLst>
                </a:gridCol>
              </a:tblGrid>
              <a:tr h="271959">
                <a:tc>
                  <a:txBody>
                    <a:bodyPr/>
                    <a:lstStyle/>
                    <a:p>
                      <a:pPr algn="ctr" fontAlgn="ctr"/>
                      <a:r>
                        <a:rPr lang="es-EC" sz="800" u="none" strike="noStrike">
                          <a:effectLst/>
                        </a:rPr>
                        <a:t>Clave Catastral </a:t>
                      </a:r>
                      <a:endParaRPr lang="es-EC" sz="800" b="1" i="0" u="none" strike="noStrike">
                        <a:solidFill>
                          <a:srgbClr val="000000"/>
                        </a:solidFill>
                        <a:effectLst/>
                        <a:latin typeface="Calibri" panose="020F0502020204030204" pitchFamily="34" charset="0"/>
                      </a:endParaRPr>
                    </a:p>
                  </a:txBody>
                  <a:tcPr marL="5666" marR="5666" marT="5666" marB="0" anchor="ctr">
                    <a:solidFill>
                      <a:srgbClr val="DBF6C6"/>
                    </a:solidFill>
                  </a:tcPr>
                </a:tc>
                <a:tc>
                  <a:txBody>
                    <a:bodyPr/>
                    <a:lstStyle/>
                    <a:p>
                      <a:pPr algn="ctr" fontAlgn="ctr"/>
                      <a:r>
                        <a:rPr lang="es-EC" sz="800" u="none" strike="noStrike">
                          <a:effectLst/>
                        </a:rPr>
                        <a:t>Área </a:t>
                      </a:r>
                      <a:endParaRPr lang="es-EC" sz="800" b="1" i="0" u="none" strike="noStrike">
                        <a:solidFill>
                          <a:srgbClr val="000000"/>
                        </a:solidFill>
                        <a:effectLst/>
                        <a:latin typeface="Calibri" panose="020F0502020204030204" pitchFamily="34" charset="0"/>
                      </a:endParaRPr>
                    </a:p>
                  </a:txBody>
                  <a:tcPr marL="5666" marR="5666" marT="5666" marB="0" anchor="ctr">
                    <a:solidFill>
                      <a:srgbClr val="DBF6C6"/>
                    </a:solidFill>
                  </a:tcPr>
                </a:tc>
                <a:tc>
                  <a:txBody>
                    <a:bodyPr/>
                    <a:lstStyle/>
                    <a:p>
                      <a:pPr algn="ctr" fontAlgn="ctr"/>
                      <a:r>
                        <a:rPr lang="es-EC" sz="800" u="none" strike="noStrike">
                          <a:effectLst/>
                        </a:rPr>
                        <a:t>Zonas de valor </a:t>
                      </a:r>
                      <a:endParaRPr lang="es-EC" sz="800" b="1" i="0" u="none" strike="noStrike">
                        <a:solidFill>
                          <a:srgbClr val="000000"/>
                        </a:solidFill>
                        <a:effectLst/>
                        <a:latin typeface="Calibri" panose="020F0502020204030204" pitchFamily="34" charset="0"/>
                      </a:endParaRPr>
                    </a:p>
                  </a:txBody>
                  <a:tcPr marL="5666" marR="5666" marT="5666" marB="0" anchor="ctr">
                    <a:solidFill>
                      <a:srgbClr val="DBF6C6"/>
                    </a:solidFill>
                  </a:tcPr>
                </a:tc>
                <a:tc>
                  <a:txBody>
                    <a:bodyPr/>
                    <a:lstStyle/>
                    <a:p>
                      <a:pPr algn="ctr" fontAlgn="ctr"/>
                      <a:r>
                        <a:rPr lang="es-EC" sz="800" u="none" strike="noStrike">
                          <a:effectLst/>
                        </a:rPr>
                        <a:t>Factor de homogenizcación </a:t>
                      </a:r>
                      <a:endParaRPr lang="es-EC" sz="800" b="1" i="0" u="none" strike="noStrike">
                        <a:solidFill>
                          <a:srgbClr val="000000"/>
                        </a:solidFill>
                        <a:effectLst/>
                        <a:latin typeface="Calibri" panose="020F0502020204030204" pitchFamily="34" charset="0"/>
                      </a:endParaRPr>
                    </a:p>
                  </a:txBody>
                  <a:tcPr marL="5666" marR="5666" marT="5666" marB="0" anchor="ctr">
                    <a:solidFill>
                      <a:srgbClr val="DBF6C6"/>
                    </a:solidFill>
                  </a:tcPr>
                </a:tc>
                <a:tc>
                  <a:txBody>
                    <a:bodyPr/>
                    <a:lstStyle/>
                    <a:p>
                      <a:pPr algn="ctr" fontAlgn="ctr"/>
                      <a:r>
                        <a:rPr lang="es-EC" sz="800" u="none" strike="noStrike">
                          <a:effectLst/>
                        </a:rPr>
                        <a:t>Precio lote </a:t>
                      </a:r>
                      <a:endParaRPr lang="es-EC" sz="800" b="1" i="0" u="none" strike="noStrike">
                        <a:solidFill>
                          <a:srgbClr val="000000"/>
                        </a:solidFill>
                        <a:effectLst/>
                        <a:latin typeface="Calibri" panose="020F0502020204030204" pitchFamily="34" charset="0"/>
                      </a:endParaRPr>
                    </a:p>
                  </a:txBody>
                  <a:tcPr marL="5666" marR="5666" marT="5666" marB="0" anchor="ctr">
                    <a:solidFill>
                      <a:srgbClr val="DBF6C6"/>
                    </a:solidFill>
                  </a:tcPr>
                </a:tc>
                <a:extLst>
                  <a:ext uri="{0D108BD9-81ED-4DB2-BD59-A6C34878D82A}">
                    <a16:rowId xmlns:a16="http://schemas.microsoft.com/office/drawing/2014/main" val="681142407"/>
                  </a:ext>
                </a:extLst>
              </a:tr>
              <a:tr h="135979">
                <a:tc>
                  <a:txBody>
                    <a:bodyPr/>
                    <a:lstStyle/>
                    <a:p>
                      <a:pPr algn="l" fontAlgn="b"/>
                      <a:r>
                        <a:rPr lang="es-EC" sz="800" u="none" strike="noStrike">
                          <a:effectLst/>
                        </a:rPr>
                        <a:t>0806540317009001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133.9796562</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54</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1.29218737</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9348.84826</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889453950"/>
                  </a:ext>
                </a:extLst>
              </a:tr>
              <a:tr h="135979">
                <a:tc>
                  <a:txBody>
                    <a:bodyPr/>
                    <a:lstStyle/>
                    <a:p>
                      <a:pPr algn="l" fontAlgn="b"/>
                      <a:r>
                        <a:rPr lang="es-EC" sz="800" u="none" strike="noStrike">
                          <a:effectLst/>
                        </a:rPr>
                        <a:t>0806540317009003</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180.0007796</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54</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0.924022679</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8981.53933</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3051662587"/>
                  </a:ext>
                </a:extLst>
              </a:tr>
              <a:tr h="135979">
                <a:tc>
                  <a:txBody>
                    <a:bodyPr/>
                    <a:lstStyle/>
                    <a:p>
                      <a:pPr algn="l" fontAlgn="b"/>
                      <a:r>
                        <a:rPr lang="es-EC" sz="800" u="none" strike="noStrike">
                          <a:effectLst/>
                        </a:rPr>
                        <a:t>0806540317009004</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180.0003909</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54</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0.924012483</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8981.42084</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2752100259"/>
                  </a:ext>
                </a:extLst>
              </a:tr>
              <a:tr h="135979">
                <a:tc>
                  <a:txBody>
                    <a:bodyPr/>
                    <a:lstStyle/>
                    <a:p>
                      <a:pPr algn="l" fontAlgn="b"/>
                      <a:r>
                        <a:rPr lang="es-EC" sz="800" u="none" strike="noStrike">
                          <a:effectLst/>
                        </a:rPr>
                        <a:t>0806540317009005</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179.9997561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54</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0.924023902</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8981.50015</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2742919178"/>
                  </a:ext>
                </a:extLst>
              </a:tr>
              <a:tr h="135979">
                <a:tc>
                  <a:txBody>
                    <a:bodyPr/>
                    <a:lstStyle/>
                    <a:p>
                      <a:pPr algn="l" fontAlgn="b"/>
                      <a:r>
                        <a:rPr lang="es-EC" sz="800" u="none" strike="noStrike">
                          <a:effectLst/>
                        </a:rPr>
                        <a:t>0806540307035108</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112.2509323</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73</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1.752218847</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14358.2385</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4217878990"/>
                  </a:ext>
                </a:extLst>
              </a:tr>
              <a:tr h="135979">
                <a:tc>
                  <a:txBody>
                    <a:bodyPr/>
                    <a:lstStyle/>
                    <a:p>
                      <a:pPr algn="l" fontAlgn="b"/>
                      <a:r>
                        <a:rPr lang="es-EC" sz="800" u="none" strike="noStrike">
                          <a:effectLst/>
                        </a:rPr>
                        <a:t>0806540307035121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224.5208207</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73</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1.30674879</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21417.6387</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1256878394"/>
                  </a:ext>
                </a:extLst>
              </a:tr>
              <a:tr h="135979">
                <a:tc>
                  <a:txBody>
                    <a:bodyPr/>
                    <a:lstStyle/>
                    <a:p>
                      <a:pPr algn="l" fontAlgn="b"/>
                      <a:r>
                        <a:rPr lang="es-EC" sz="800" u="none" strike="noStrike">
                          <a:effectLst/>
                        </a:rPr>
                        <a:t>0806540307035124</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229.3202885</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73</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1.2930217</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21645.676</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1693854112"/>
                  </a:ext>
                </a:extLst>
              </a:tr>
              <a:tr h="135979">
                <a:tc>
                  <a:txBody>
                    <a:bodyPr/>
                    <a:lstStyle/>
                    <a:p>
                      <a:pPr algn="l" fontAlgn="b"/>
                      <a:r>
                        <a:rPr lang="es-EC" sz="800" u="none" strike="noStrike">
                          <a:effectLst/>
                        </a:rPr>
                        <a:t>0806540307035127</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184.6880716</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73</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1.397620255</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18843.0367</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241184142"/>
                  </a:ext>
                </a:extLst>
              </a:tr>
              <a:tr h="135979">
                <a:tc>
                  <a:txBody>
                    <a:bodyPr/>
                    <a:lstStyle/>
                    <a:p>
                      <a:pPr algn="l" fontAlgn="b"/>
                      <a:r>
                        <a:rPr lang="es-EC" sz="800" u="none" strike="noStrike">
                          <a:effectLst/>
                        </a:rPr>
                        <a:t>0806540307035131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424.5050576</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73</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1.243141593</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38523.5522</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3813348523"/>
                  </a:ext>
                </a:extLst>
              </a:tr>
              <a:tr h="135979">
                <a:tc>
                  <a:txBody>
                    <a:bodyPr/>
                    <a:lstStyle/>
                    <a:p>
                      <a:pPr algn="l" fontAlgn="b"/>
                      <a:r>
                        <a:rPr lang="es-EC" sz="800" u="none" strike="noStrike">
                          <a:effectLst/>
                        </a:rPr>
                        <a:t>0806540307035136</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382.3533595</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73</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1.3950306</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38937.8085</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723434803"/>
                  </a:ext>
                </a:extLst>
              </a:tr>
              <a:tr h="135979">
                <a:tc>
                  <a:txBody>
                    <a:bodyPr/>
                    <a:lstStyle/>
                    <a:p>
                      <a:pPr algn="l" fontAlgn="b"/>
                      <a:r>
                        <a:rPr lang="es-EC" sz="800" u="none" strike="noStrike">
                          <a:effectLst/>
                        </a:rPr>
                        <a:t>0806540307035138</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243.3199369</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73</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1.529431885</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27166.3127</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707721976"/>
                  </a:ext>
                </a:extLst>
              </a:tr>
              <a:tr h="135979">
                <a:tc>
                  <a:txBody>
                    <a:bodyPr/>
                    <a:lstStyle/>
                    <a:p>
                      <a:pPr algn="l" fontAlgn="b"/>
                      <a:r>
                        <a:rPr lang="es-EC" sz="800" u="none" strike="noStrike">
                          <a:effectLst/>
                        </a:rPr>
                        <a:t>0806540307078001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177.4404241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73</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1.384015617</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17927.3632</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2608942148"/>
                  </a:ext>
                </a:extLst>
              </a:tr>
              <a:tr h="135979">
                <a:tc>
                  <a:txBody>
                    <a:bodyPr/>
                    <a:lstStyle/>
                    <a:p>
                      <a:pPr algn="l" fontAlgn="b"/>
                      <a:r>
                        <a:rPr lang="es-EC" sz="800" u="none" strike="noStrike">
                          <a:effectLst/>
                        </a:rPr>
                        <a:t>0806540307081013</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139.9054234</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73</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1.718064302</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17546.7555</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3278336376"/>
                  </a:ext>
                </a:extLst>
              </a:tr>
              <a:tr h="135979">
                <a:tc>
                  <a:txBody>
                    <a:bodyPr/>
                    <a:lstStyle/>
                    <a:p>
                      <a:pPr algn="l" fontAlgn="b"/>
                      <a:r>
                        <a:rPr lang="es-EC" sz="800" u="none" strike="noStrike">
                          <a:effectLst/>
                        </a:rPr>
                        <a:t>0806540307082015</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167.1364472</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73</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1.89174243</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23081.0749</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1367633092"/>
                  </a:ext>
                </a:extLst>
              </a:tr>
              <a:tr h="135979">
                <a:tc>
                  <a:txBody>
                    <a:bodyPr/>
                    <a:lstStyle/>
                    <a:p>
                      <a:pPr algn="l" fontAlgn="b"/>
                      <a:r>
                        <a:rPr lang="es-EC" sz="800" u="none" strike="noStrike">
                          <a:effectLst/>
                        </a:rPr>
                        <a:t>0806540306013001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192.1324874</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74</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1.171213927</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16652.0901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3173044756"/>
                  </a:ext>
                </a:extLst>
              </a:tr>
              <a:tr h="135979">
                <a:tc>
                  <a:txBody>
                    <a:bodyPr/>
                    <a:lstStyle/>
                    <a:p>
                      <a:pPr algn="l" fontAlgn="b"/>
                      <a:r>
                        <a:rPr lang="es-EC" sz="800" u="none" strike="noStrike">
                          <a:effectLst/>
                        </a:rPr>
                        <a:t>0806540306013002</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439.2725883</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74</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0.99258247</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32265.056</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4196981435"/>
                  </a:ext>
                </a:extLst>
              </a:tr>
              <a:tr h="135979">
                <a:tc>
                  <a:txBody>
                    <a:bodyPr/>
                    <a:lstStyle/>
                    <a:p>
                      <a:pPr algn="l" fontAlgn="b"/>
                      <a:r>
                        <a:rPr lang="es-EC" sz="800" u="none" strike="noStrike">
                          <a:effectLst/>
                        </a:rPr>
                        <a:t>0806540306013003</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195.0001477</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74</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1.167113151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16841.4555</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3407391115"/>
                  </a:ext>
                </a:extLst>
              </a:tr>
              <a:tr h="135979">
                <a:tc>
                  <a:txBody>
                    <a:bodyPr/>
                    <a:lstStyle/>
                    <a:p>
                      <a:pPr algn="l" fontAlgn="b"/>
                      <a:r>
                        <a:rPr lang="es-EC" sz="800" u="none" strike="noStrike">
                          <a:effectLst/>
                        </a:rPr>
                        <a:t>0806540317030011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159.998269</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61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0.925229119</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9030.13851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149792140"/>
                  </a:ext>
                </a:extLst>
              </a:tr>
              <a:tr h="135979">
                <a:tc>
                  <a:txBody>
                    <a:bodyPr/>
                    <a:lstStyle/>
                    <a:p>
                      <a:pPr algn="l" fontAlgn="b"/>
                      <a:r>
                        <a:rPr lang="es-EC" sz="800" u="none" strike="noStrike">
                          <a:effectLst/>
                        </a:rPr>
                        <a:t>0806540317030014</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160.9419865</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61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1.225228589</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12028.6341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2128540582"/>
                  </a:ext>
                </a:extLst>
              </a:tr>
              <a:tr h="135979">
                <a:tc>
                  <a:txBody>
                    <a:bodyPr/>
                    <a:lstStyle/>
                    <a:p>
                      <a:pPr algn="l" fontAlgn="b"/>
                      <a:r>
                        <a:rPr lang="es-EC" sz="800" u="none" strike="noStrike">
                          <a:effectLst/>
                        </a:rPr>
                        <a:t>0806540317022006</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179.8274873</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61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0.924683345</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10143.2924</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2802314171"/>
                  </a:ext>
                </a:extLst>
              </a:tr>
              <a:tr h="135979">
                <a:tc>
                  <a:txBody>
                    <a:bodyPr/>
                    <a:lstStyle/>
                    <a:p>
                      <a:pPr algn="l" fontAlgn="b"/>
                      <a:r>
                        <a:rPr lang="es-EC" sz="800" u="none" strike="noStrike">
                          <a:effectLst/>
                        </a:rPr>
                        <a:t>0806540317022010</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179.9950926</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61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0.924046172</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10145.7504</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2082767773"/>
                  </a:ext>
                </a:extLst>
              </a:tr>
              <a:tr h="135979">
                <a:tc>
                  <a:txBody>
                    <a:bodyPr/>
                    <a:lstStyle/>
                    <a:p>
                      <a:pPr algn="l" fontAlgn="b"/>
                      <a:r>
                        <a:rPr lang="es-EC" sz="800" u="none" strike="noStrike">
                          <a:effectLst/>
                        </a:rPr>
                        <a:t>0806540317022011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179.9960365</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61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0.924028461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10145.6091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2828859236"/>
                  </a:ext>
                </a:extLst>
              </a:tr>
              <a:tr h="135979">
                <a:tc>
                  <a:txBody>
                    <a:bodyPr/>
                    <a:lstStyle/>
                    <a:p>
                      <a:pPr algn="l" fontAlgn="b"/>
                      <a:r>
                        <a:rPr lang="es-EC" sz="800" u="none" strike="noStrike">
                          <a:effectLst/>
                        </a:rPr>
                        <a:t>0806540317022017</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346.6345495</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61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1.099560288</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23249.8807</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1234777947"/>
                  </a:ext>
                </a:extLst>
              </a:tr>
              <a:tr h="135979">
                <a:tc>
                  <a:txBody>
                    <a:bodyPr/>
                    <a:lstStyle/>
                    <a:p>
                      <a:pPr algn="l" fontAlgn="b"/>
                      <a:r>
                        <a:rPr lang="es-EC" sz="800" u="none" strike="noStrike">
                          <a:effectLst/>
                        </a:rPr>
                        <a:t>0806540306006001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8378.861971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72</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1.083782166</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653822.005</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398438390"/>
                  </a:ext>
                </a:extLst>
              </a:tr>
              <a:tr h="135979">
                <a:tc>
                  <a:txBody>
                    <a:bodyPr/>
                    <a:lstStyle/>
                    <a:p>
                      <a:pPr algn="l" fontAlgn="b"/>
                      <a:r>
                        <a:rPr lang="es-EC" sz="800" u="none" strike="noStrike">
                          <a:effectLst/>
                        </a:rPr>
                        <a:t>0806540306007004</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600.5463858</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72</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0.991576545</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42875.1151</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1104774421"/>
                  </a:ext>
                </a:extLst>
              </a:tr>
              <a:tr h="135979">
                <a:tc>
                  <a:txBody>
                    <a:bodyPr/>
                    <a:lstStyle/>
                    <a:p>
                      <a:pPr algn="l" fontAlgn="b"/>
                      <a:r>
                        <a:rPr lang="es-EC" sz="800" u="none" strike="noStrike">
                          <a:effectLst/>
                        </a:rPr>
                        <a:t>0806540306007005</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288.656369</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72</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1.098626936</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22833.0477</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113774069"/>
                  </a:ext>
                </a:extLst>
              </a:tr>
              <a:tr h="135979">
                <a:tc>
                  <a:txBody>
                    <a:bodyPr/>
                    <a:lstStyle/>
                    <a:p>
                      <a:pPr algn="l" fontAlgn="b"/>
                      <a:r>
                        <a:rPr lang="es-EC" sz="800" u="none" strike="noStrike">
                          <a:effectLst/>
                        </a:rPr>
                        <a:t>0806540306007007</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163.3948768</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72</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1.132959125</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13328.6196</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3874100871"/>
                  </a:ext>
                </a:extLst>
              </a:tr>
              <a:tr h="135979">
                <a:tc>
                  <a:txBody>
                    <a:bodyPr/>
                    <a:lstStyle/>
                    <a:p>
                      <a:pPr algn="l" fontAlgn="b"/>
                      <a:r>
                        <a:rPr lang="es-EC" sz="800" u="none" strike="noStrike">
                          <a:effectLst/>
                        </a:rPr>
                        <a:t>0806540306007008</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292.3922533</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72</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0.746393206</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15713.2506</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4266282348"/>
                  </a:ext>
                </a:extLst>
              </a:tr>
              <a:tr h="135979">
                <a:tc>
                  <a:txBody>
                    <a:bodyPr/>
                    <a:lstStyle/>
                    <a:p>
                      <a:pPr algn="l" fontAlgn="b"/>
                      <a:r>
                        <a:rPr lang="es-EC" sz="800" u="none" strike="noStrike">
                          <a:effectLst/>
                        </a:rPr>
                        <a:t>0806540306007009</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299.9145188</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72</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0.748603513</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16165.2285</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4102474966"/>
                  </a:ext>
                </a:extLst>
              </a:tr>
              <a:tr h="135979">
                <a:tc>
                  <a:txBody>
                    <a:bodyPr/>
                    <a:lstStyle/>
                    <a:p>
                      <a:pPr algn="l" fontAlgn="b"/>
                      <a:r>
                        <a:rPr lang="es-EC" sz="800" u="none" strike="noStrike">
                          <a:effectLst/>
                        </a:rPr>
                        <a:t>0806540306007010</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299.1866472</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72</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a:effectLst/>
                        </a:rPr>
                        <a:t>0.749842924</a:t>
                      </a:r>
                      <a:endParaRPr lang="es-EC" sz="800" b="0" i="0" u="none" strike="noStrike">
                        <a:solidFill>
                          <a:srgbClr val="000000"/>
                        </a:solidFill>
                        <a:effectLst/>
                        <a:latin typeface="Calibri" panose="020F0502020204030204" pitchFamily="34" charset="0"/>
                      </a:endParaRPr>
                    </a:p>
                  </a:txBody>
                  <a:tcPr marL="5666" marR="5666" marT="5666" marB="0" anchor="b">
                    <a:solidFill>
                      <a:srgbClr val="DBF6C6"/>
                    </a:solidFill>
                  </a:tcPr>
                </a:tc>
                <a:tc>
                  <a:txBody>
                    <a:bodyPr/>
                    <a:lstStyle/>
                    <a:p>
                      <a:pPr algn="r" fontAlgn="b"/>
                      <a:r>
                        <a:rPr lang="es-EC" sz="800" u="none" strike="noStrike" dirty="0">
                          <a:effectLst/>
                        </a:rPr>
                        <a:t>16152.6953</a:t>
                      </a:r>
                      <a:endParaRPr lang="es-EC" sz="800" b="0" i="0" u="none" strike="noStrike" dirty="0">
                        <a:solidFill>
                          <a:srgbClr val="000000"/>
                        </a:solidFill>
                        <a:effectLst/>
                        <a:latin typeface="Calibri" panose="020F0502020204030204" pitchFamily="34" charset="0"/>
                      </a:endParaRPr>
                    </a:p>
                  </a:txBody>
                  <a:tcPr marL="5666" marR="5666" marT="5666" marB="0" anchor="b">
                    <a:solidFill>
                      <a:srgbClr val="DBF6C6"/>
                    </a:solidFill>
                  </a:tcPr>
                </a:tc>
                <a:extLst>
                  <a:ext uri="{0D108BD9-81ED-4DB2-BD59-A6C34878D82A}">
                    <a16:rowId xmlns:a16="http://schemas.microsoft.com/office/drawing/2014/main" val="1659366208"/>
                  </a:ext>
                </a:extLst>
              </a:tr>
            </a:tbl>
          </a:graphicData>
        </a:graphic>
      </p:graphicFrame>
      <p:sp>
        <p:nvSpPr>
          <p:cNvPr id="63" name="Rectángulo 62">
            <a:extLst>
              <a:ext uri="{FF2B5EF4-FFF2-40B4-BE49-F238E27FC236}">
                <a16:creationId xmlns:a16="http://schemas.microsoft.com/office/drawing/2014/main" id="{4B744979-C1A3-294B-4583-E7A64754628A}"/>
              </a:ext>
            </a:extLst>
          </p:cNvPr>
          <p:cNvSpPr/>
          <p:nvPr/>
        </p:nvSpPr>
        <p:spPr>
          <a:xfrm>
            <a:off x="1885548" y="1523132"/>
            <a:ext cx="5192510" cy="208392"/>
          </a:xfrm>
          <a:prstGeom prst="rect">
            <a:avLst/>
          </a:prstGeom>
          <a:noFill/>
          <a:ln>
            <a:solidFill>
              <a:srgbClr val="FF80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67" name="Tabla 66">
            <a:extLst>
              <a:ext uri="{FF2B5EF4-FFF2-40B4-BE49-F238E27FC236}">
                <a16:creationId xmlns:a16="http://schemas.microsoft.com/office/drawing/2014/main" id="{4C1F03F2-D0A8-A210-D256-36055A905929}"/>
              </a:ext>
            </a:extLst>
          </p:cNvPr>
          <p:cNvGraphicFramePr>
            <a:graphicFrameLocks noGrp="1"/>
          </p:cNvGraphicFramePr>
          <p:nvPr>
            <p:extLst>
              <p:ext uri="{D42A27DB-BD31-4B8C-83A1-F6EECF244321}">
                <p14:modId xmlns:p14="http://schemas.microsoft.com/office/powerpoint/2010/main" val="1109805186"/>
              </p:ext>
            </p:extLst>
          </p:nvPr>
        </p:nvGraphicFramePr>
        <p:xfrm>
          <a:off x="1278604" y="2009201"/>
          <a:ext cx="5336145" cy="4531356"/>
        </p:xfrm>
        <a:graphic>
          <a:graphicData uri="http://schemas.openxmlformats.org/drawingml/2006/table">
            <a:tbl>
              <a:tblPr>
                <a:tableStyleId>{5C22544A-7EE6-4342-B048-85BDC9FD1C3A}</a:tableStyleId>
              </a:tblPr>
              <a:tblGrid>
                <a:gridCol w="1079934">
                  <a:extLst>
                    <a:ext uri="{9D8B030D-6E8A-4147-A177-3AD203B41FA5}">
                      <a16:colId xmlns:a16="http://schemas.microsoft.com/office/drawing/2014/main" val="3537771751"/>
                    </a:ext>
                  </a:extLst>
                </a:gridCol>
                <a:gridCol w="1545788">
                  <a:extLst>
                    <a:ext uri="{9D8B030D-6E8A-4147-A177-3AD203B41FA5}">
                      <a16:colId xmlns:a16="http://schemas.microsoft.com/office/drawing/2014/main" val="1956877833"/>
                    </a:ext>
                  </a:extLst>
                </a:gridCol>
                <a:gridCol w="1397561">
                  <a:extLst>
                    <a:ext uri="{9D8B030D-6E8A-4147-A177-3AD203B41FA5}">
                      <a16:colId xmlns:a16="http://schemas.microsoft.com/office/drawing/2014/main" val="3830963007"/>
                    </a:ext>
                  </a:extLst>
                </a:gridCol>
                <a:gridCol w="656431">
                  <a:extLst>
                    <a:ext uri="{9D8B030D-6E8A-4147-A177-3AD203B41FA5}">
                      <a16:colId xmlns:a16="http://schemas.microsoft.com/office/drawing/2014/main" val="1626912945"/>
                    </a:ext>
                  </a:extLst>
                </a:gridCol>
                <a:gridCol w="656431">
                  <a:extLst>
                    <a:ext uri="{9D8B030D-6E8A-4147-A177-3AD203B41FA5}">
                      <a16:colId xmlns:a16="http://schemas.microsoft.com/office/drawing/2014/main" val="796420915"/>
                    </a:ext>
                  </a:extLst>
                </a:gridCol>
              </a:tblGrid>
              <a:tr h="180304">
                <a:tc>
                  <a:txBody>
                    <a:bodyPr/>
                    <a:lstStyle/>
                    <a:p>
                      <a:pPr algn="l" fontAlgn="b"/>
                      <a:r>
                        <a:rPr lang="es-EC" sz="900" u="none" strike="noStrike">
                          <a:effectLst/>
                        </a:rPr>
                        <a:t>Calve Catastral</a:t>
                      </a:r>
                      <a:endParaRPr lang="es-EC" sz="900" b="1"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Valor zona </a:t>
                      </a:r>
                      <a:r>
                        <a:rPr lang="es-EC" sz="900" u="none" strike="noStrike" dirty="0" err="1">
                          <a:effectLst/>
                        </a:rPr>
                        <a:t>biemio</a:t>
                      </a:r>
                      <a:r>
                        <a:rPr lang="es-EC" sz="900" u="none" strike="noStrike" dirty="0">
                          <a:effectLst/>
                        </a:rPr>
                        <a:t> 2020-2021</a:t>
                      </a:r>
                      <a:endParaRPr lang="es-EC" sz="900" b="1" i="0" u="none" strike="noStrike" dirty="0">
                        <a:solidFill>
                          <a:srgbClr val="000000"/>
                        </a:solidFill>
                        <a:effectLst/>
                        <a:latin typeface="Arial" panose="020B0604020202020204" pitchFamily="34" charset="0"/>
                      </a:endParaRPr>
                    </a:p>
                  </a:txBody>
                  <a:tcPr marL="4007" marR="4007" marT="4007" marB="0" anchor="b"/>
                </a:tc>
                <a:tc>
                  <a:txBody>
                    <a:bodyPr/>
                    <a:lstStyle/>
                    <a:p>
                      <a:pPr algn="ctr" fontAlgn="b"/>
                      <a:r>
                        <a:rPr lang="es-MX" sz="900" u="none" strike="noStrike">
                          <a:effectLst/>
                        </a:rPr>
                        <a:t>Valor zona por ejes viales </a:t>
                      </a:r>
                      <a:endParaRPr lang="es-MX" sz="900" b="1"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Análisis</a:t>
                      </a:r>
                      <a:endParaRPr lang="es-EC" sz="900" b="1"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Porcentaje </a:t>
                      </a:r>
                      <a:endParaRPr lang="es-EC" sz="900" b="1" i="0" u="none" strike="noStrike" dirty="0">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3162318877"/>
                  </a:ext>
                </a:extLst>
              </a:tr>
              <a:tr h="180304">
                <a:tc>
                  <a:txBody>
                    <a:bodyPr/>
                    <a:lstStyle/>
                    <a:p>
                      <a:pPr algn="l" fontAlgn="b"/>
                      <a:r>
                        <a:rPr lang="es-EC" sz="900" u="none" strike="noStrike">
                          <a:effectLst/>
                        </a:rPr>
                        <a:t>0806500107070011</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35</a:t>
                      </a:r>
                      <a:endParaRPr lang="es-EC" sz="900" b="0" i="0" u="none" strike="noStrike" dirty="0">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31</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DISMINUYÓ</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11%</a:t>
                      </a:r>
                      <a:endParaRPr lang="es-EC" sz="900" b="0" i="0" u="none" strike="noStrike">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3445742231"/>
                  </a:ext>
                </a:extLst>
              </a:tr>
              <a:tr h="180304">
                <a:tc>
                  <a:txBody>
                    <a:bodyPr/>
                    <a:lstStyle/>
                    <a:p>
                      <a:pPr algn="l" fontAlgn="b"/>
                      <a:r>
                        <a:rPr lang="es-EC" sz="900" u="none" strike="noStrike">
                          <a:effectLst/>
                        </a:rPr>
                        <a:t>0806500107070036</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35</a:t>
                      </a:r>
                      <a:endParaRPr lang="es-EC" sz="900" b="0" i="0" u="none" strike="noStrike" dirty="0">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31</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DISMINUYÓ</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11%</a:t>
                      </a:r>
                      <a:endParaRPr lang="es-EC" sz="900" b="0" i="0" u="none" strike="noStrike" dirty="0">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1903768322"/>
                  </a:ext>
                </a:extLst>
              </a:tr>
              <a:tr h="180304">
                <a:tc>
                  <a:txBody>
                    <a:bodyPr/>
                    <a:lstStyle/>
                    <a:p>
                      <a:pPr algn="l" fontAlgn="b"/>
                      <a:r>
                        <a:rPr lang="es-EC" sz="900" u="none" strike="noStrike">
                          <a:effectLst/>
                        </a:rPr>
                        <a:t>0806500107044007</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35</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31</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DISMINUYÓ</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11%</a:t>
                      </a:r>
                      <a:endParaRPr lang="es-EC" sz="900" b="0" i="0" u="none" strike="noStrike" dirty="0">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3566104171"/>
                  </a:ext>
                </a:extLst>
              </a:tr>
              <a:tr h="180304">
                <a:tc>
                  <a:txBody>
                    <a:bodyPr/>
                    <a:lstStyle/>
                    <a:p>
                      <a:pPr algn="l" fontAlgn="b"/>
                      <a:r>
                        <a:rPr lang="es-EC" sz="900" u="none" strike="noStrike">
                          <a:effectLst/>
                        </a:rPr>
                        <a:t>0806500110026030</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35</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26</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DISMINUYÓ</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26%</a:t>
                      </a:r>
                      <a:endParaRPr lang="es-EC" sz="900" b="0" i="0" u="none" strike="noStrike">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2440210031"/>
                  </a:ext>
                </a:extLst>
              </a:tr>
              <a:tr h="180304">
                <a:tc>
                  <a:txBody>
                    <a:bodyPr/>
                    <a:lstStyle/>
                    <a:p>
                      <a:pPr algn="l" fontAlgn="b"/>
                      <a:r>
                        <a:rPr lang="es-EC" sz="900" u="none" strike="noStrike">
                          <a:effectLst/>
                        </a:rPr>
                        <a:t>0806500110026029</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35</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26</a:t>
                      </a:r>
                      <a:endParaRPr lang="es-EC" sz="900" b="0" i="0" u="none" strike="noStrike" dirty="0">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DISMINUYÓ</a:t>
                      </a:r>
                      <a:endParaRPr lang="es-EC" sz="900" b="0" i="0" u="none" strike="noStrike" dirty="0">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26%</a:t>
                      </a:r>
                      <a:endParaRPr lang="es-EC" sz="900" b="0" i="0" u="none" strike="noStrike">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2545002607"/>
                  </a:ext>
                </a:extLst>
              </a:tr>
              <a:tr h="180304">
                <a:tc>
                  <a:txBody>
                    <a:bodyPr/>
                    <a:lstStyle/>
                    <a:p>
                      <a:pPr algn="l" fontAlgn="b"/>
                      <a:r>
                        <a:rPr lang="es-EC" sz="900" u="none" strike="noStrike">
                          <a:effectLst/>
                        </a:rPr>
                        <a:t>0806500110026023</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35</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26</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DISMINUYÓ</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26%</a:t>
                      </a:r>
                      <a:endParaRPr lang="es-EC" sz="900" b="0" i="0" u="none" strike="noStrike" dirty="0">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3655874584"/>
                  </a:ext>
                </a:extLst>
              </a:tr>
              <a:tr h="180304">
                <a:tc>
                  <a:txBody>
                    <a:bodyPr/>
                    <a:lstStyle/>
                    <a:p>
                      <a:pPr algn="l" fontAlgn="b"/>
                      <a:r>
                        <a:rPr lang="es-EC" sz="900" u="none" strike="noStrike">
                          <a:effectLst/>
                        </a:rPr>
                        <a:t>0806500110026016</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35</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26</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DISMINUYÓ</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26%</a:t>
                      </a:r>
                      <a:endParaRPr lang="es-EC" sz="900" b="0" i="0" u="none" strike="noStrike">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184897598"/>
                  </a:ext>
                </a:extLst>
              </a:tr>
              <a:tr h="180304">
                <a:tc>
                  <a:txBody>
                    <a:bodyPr/>
                    <a:lstStyle/>
                    <a:p>
                      <a:pPr algn="l" fontAlgn="b"/>
                      <a:r>
                        <a:rPr lang="es-EC" sz="900" u="none" strike="noStrike">
                          <a:effectLst/>
                        </a:rPr>
                        <a:t>0806500110026015</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35</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26</a:t>
                      </a:r>
                      <a:endParaRPr lang="es-EC" sz="900" b="0" i="0" u="none" strike="noStrike" dirty="0">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DISMINUYÓ</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26%</a:t>
                      </a:r>
                      <a:endParaRPr lang="es-EC" sz="900" b="0" i="0" u="none" strike="noStrike">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350999872"/>
                  </a:ext>
                </a:extLst>
              </a:tr>
              <a:tr h="180304">
                <a:tc>
                  <a:txBody>
                    <a:bodyPr/>
                    <a:lstStyle/>
                    <a:p>
                      <a:pPr algn="l" fontAlgn="b"/>
                      <a:r>
                        <a:rPr lang="es-EC" sz="900" u="none" strike="noStrike">
                          <a:effectLst/>
                        </a:rPr>
                        <a:t>0806500110026012</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35</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26</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DISMINUYÓ</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26%</a:t>
                      </a:r>
                      <a:endParaRPr lang="es-EC" sz="900" b="0" i="0" u="none" strike="noStrike" dirty="0">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187469808"/>
                  </a:ext>
                </a:extLst>
              </a:tr>
              <a:tr h="180304">
                <a:tc>
                  <a:txBody>
                    <a:bodyPr/>
                    <a:lstStyle/>
                    <a:p>
                      <a:pPr algn="l" fontAlgn="b"/>
                      <a:r>
                        <a:rPr lang="es-EC" sz="900" u="none" strike="noStrike">
                          <a:effectLst/>
                        </a:rPr>
                        <a:t>0806500110027018</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35</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26</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DISMINUYÓ</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26%</a:t>
                      </a:r>
                      <a:endParaRPr lang="es-EC" sz="900" b="0" i="0" u="none" strike="noStrike">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337238877"/>
                  </a:ext>
                </a:extLst>
              </a:tr>
              <a:tr h="180304">
                <a:tc>
                  <a:txBody>
                    <a:bodyPr/>
                    <a:lstStyle/>
                    <a:p>
                      <a:pPr algn="l" fontAlgn="b"/>
                      <a:r>
                        <a:rPr lang="es-EC" sz="900" u="none" strike="noStrike">
                          <a:effectLst/>
                        </a:rPr>
                        <a:t>0806500110017014</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60</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26</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DISMINUYÓ</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57%</a:t>
                      </a:r>
                      <a:endParaRPr lang="es-EC" sz="900" b="0" i="0" u="none" strike="noStrike" dirty="0">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653194698"/>
                  </a:ext>
                </a:extLst>
              </a:tr>
              <a:tr h="180304">
                <a:tc>
                  <a:txBody>
                    <a:bodyPr/>
                    <a:lstStyle/>
                    <a:p>
                      <a:pPr algn="l" fontAlgn="b"/>
                      <a:r>
                        <a:rPr lang="es-EC" sz="900" u="none" strike="noStrike">
                          <a:effectLst/>
                        </a:rPr>
                        <a:t>0806500110017013</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60</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26</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DISMINUYÓ</a:t>
                      </a:r>
                      <a:endParaRPr lang="es-EC" sz="900" b="0" i="0" u="none" strike="noStrike" dirty="0">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57%</a:t>
                      </a:r>
                      <a:endParaRPr lang="es-EC" sz="900" b="0" i="0" u="none" strike="noStrike" dirty="0">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1555565428"/>
                  </a:ext>
                </a:extLst>
              </a:tr>
              <a:tr h="180304">
                <a:tc>
                  <a:txBody>
                    <a:bodyPr/>
                    <a:lstStyle/>
                    <a:p>
                      <a:pPr algn="l" fontAlgn="b"/>
                      <a:r>
                        <a:rPr lang="es-EC" sz="900" u="none" strike="noStrike">
                          <a:effectLst/>
                        </a:rPr>
                        <a:t>0806500110018012</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60</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26</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DISMINUYÓ</a:t>
                      </a:r>
                      <a:endParaRPr lang="es-EC" sz="900" b="0" i="0" u="none" strike="noStrike" dirty="0">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57%</a:t>
                      </a:r>
                      <a:endParaRPr lang="es-EC" sz="900" b="0" i="0" u="none" strike="noStrike">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3104800536"/>
                  </a:ext>
                </a:extLst>
              </a:tr>
              <a:tr h="180304">
                <a:tc>
                  <a:txBody>
                    <a:bodyPr/>
                    <a:lstStyle/>
                    <a:p>
                      <a:pPr algn="l" fontAlgn="b"/>
                      <a:r>
                        <a:rPr lang="es-EC" sz="900" u="none" strike="noStrike">
                          <a:effectLst/>
                        </a:rPr>
                        <a:t>0806500203111003</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100</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91</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DISMINUYÓ</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9%</a:t>
                      </a:r>
                      <a:endParaRPr lang="es-EC" sz="900" b="0" i="0" u="none" strike="noStrike" dirty="0">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2049272172"/>
                  </a:ext>
                </a:extLst>
              </a:tr>
              <a:tr h="180304">
                <a:tc>
                  <a:txBody>
                    <a:bodyPr/>
                    <a:lstStyle/>
                    <a:p>
                      <a:pPr algn="l" fontAlgn="b"/>
                      <a:r>
                        <a:rPr lang="es-EC" sz="900" u="none" strike="noStrike">
                          <a:effectLst/>
                        </a:rPr>
                        <a:t>0806500201004001</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160</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91</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DISMINUYÓ</a:t>
                      </a:r>
                      <a:endParaRPr lang="es-EC" sz="900" b="0" i="0" u="none" strike="noStrike" dirty="0">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43%</a:t>
                      </a:r>
                      <a:endParaRPr lang="es-EC" sz="900" b="0" i="0" u="none" strike="noStrike">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1669186640"/>
                  </a:ext>
                </a:extLst>
              </a:tr>
              <a:tr h="180304">
                <a:tc>
                  <a:txBody>
                    <a:bodyPr/>
                    <a:lstStyle/>
                    <a:p>
                      <a:pPr algn="l" fontAlgn="b"/>
                      <a:r>
                        <a:rPr lang="es-EC" sz="900" u="none" strike="noStrike">
                          <a:effectLst/>
                        </a:rPr>
                        <a:t>0806500110026001</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35</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26</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DISMINUYÓ</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26%</a:t>
                      </a:r>
                      <a:endParaRPr lang="es-EC" sz="900" b="0" i="0" u="none" strike="noStrike" dirty="0">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2770034173"/>
                  </a:ext>
                </a:extLst>
              </a:tr>
              <a:tr h="180304">
                <a:tc>
                  <a:txBody>
                    <a:bodyPr/>
                    <a:lstStyle/>
                    <a:p>
                      <a:pPr algn="l" fontAlgn="b"/>
                      <a:r>
                        <a:rPr lang="es-EC" sz="900" u="none" strike="noStrike">
                          <a:effectLst/>
                        </a:rPr>
                        <a:t>0806500110034021</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30</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26</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DISMINUYÓ</a:t>
                      </a:r>
                      <a:endParaRPr lang="es-EC" sz="900" b="0" i="0" u="none" strike="noStrike" dirty="0">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13%</a:t>
                      </a:r>
                      <a:endParaRPr lang="es-EC" sz="900" b="0" i="0" u="none" strike="noStrike">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2963894083"/>
                  </a:ext>
                </a:extLst>
              </a:tr>
              <a:tr h="180304">
                <a:tc>
                  <a:txBody>
                    <a:bodyPr/>
                    <a:lstStyle/>
                    <a:p>
                      <a:pPr algn="l" fontAlgn="b"/>
                      <a:r>
                        <a:rPr lang="es-EC" sz="900" u="none" strike="noStrike">
                          <a:effectLst/>
                        </a:rPr>
                        <a:t>0806500110039015</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40</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26</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DISMINUYÓ</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35%</a:t>
                      </a:r>
                      <a:endParaRPr lang="es-EC" sz="900" b="0" i="0" u="none" strike="noStrike" dirty="0">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1752971263"/>
                  </a:ext>
                </a:extLst>
              </a:tr>
              <a:tr h="180304">
                <a:tc>
                  <a:txBody>
                    <a:bodyPr/>
                    <a:lstStyle/>
                    <a:p>
                      <a:pPr algn="l" fontAlgn="b"/>
                      <a:r>
                        <a:rPr lang="es-EC" sz="900" u="none" strike="noStrike">
                          <a:effectLst/>
                        </a:rPr>
                        <a:t>0806500110038016</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40</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26</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DISMINUYÓ</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35%</a:t>
                      </a:r>
                      <a:endParaRPr lang="es-EC" sz="900" b="0" i="0" u="none" strike="noStrike" dirty="0">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3747004024"/>
                  </a:ext>
                </a:extLst>
              </a:tr>
              <a:tr h="180304">
                <a:tc>
                  <a:txBody>
                    <a:bodyPr/>
                    <a:lstStyle/>
                    <a:p>
                      <a:pPr algn="l" fontAlgn="b"/>
                      <a:r>
                        <a:rPr lang="es-EC" sz="900" u="none" strike="noStrike">
                          <a:effectLst/>
                        </a:rPr>
                        <a:t>0806500110027022</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35</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26</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DISMINUYÓ</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26%</a:t>
                      </a:r>
                      <a:endParaRPr lang="es-EC" sz="900" b="0" i="0" u="none" strike="noStrike" dirty="0">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2957553556"/>
                  </a:ext>
                </a:extLst>
              </a:tr>
              <a:tr h="180304">
                <a:tc>
                  <a:txBody>
                    <a:bodyPr/>
                    <a:lstStyle/>
                    <a:p>
                      <a:pPr algn="l" fontAlgn="b"/>
                      <a:r>
                        <a:rPr lang="es-EC" sz="900" u="none" strike="noStrike">
                          <a:effectLst/>
                        </a:rPr>
                        <a:t>0806500104052003</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35</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32</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DISMINUYÓ</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9%</a:t>
                      </a:r>
                      <a:endParaRPr lang="es-EC" sz="900" b="0" i="0" u="none" strike="noStrike" dirty="0">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2731549902"/>
                  </a:ext>
                </a:extLst>
              </a:tr>
              <a:tr h="96162">
                <a:tc>
                  <a:txBody>
                    <a:bodyPr/>
                    <a:lstStyle/>
                    <a:p>
                      <a:pPr algn="l" fontAlgn="b"/>
                      <a:r>
                        <a:rPr lang="es-EC" sz="900" u="none" strike="noStrike">
                          <a:effectLst/>
                        </a:rPr>
                        <a:t>0806500209119005</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20</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22</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AUMENTÓ</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-10%</a:t>
                      </a:r>
                      <a:endParaRPr lang="es-EC" sz="900" b="0" i="0" u="none" strike="noStrike" dirty="0">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2720485068"/>
                  </a:ext>
                </a:extLst>
              </a:tr>
              <a:tr h="96162">
                <a:tc>
                  <a:txBody>
                    <a:bodyPr/>
                    <a:lstStyle/>
                    <a:p>
                      <a:pPr algn="l" fontAlgn="b"/>
                      <a:r>
                        <a:rPr lang="es-EC" sz="900" u="none" strike="noStrike">
                          <a:effectLst/>
                        </a:rPr>
                        <a:t>0806500209115007</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20</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22</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AUMENTÓ</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-10%</a:t>
                      </a:r>
                      <a:endParaRPr lang="es-EC" sz="900" b="0" i="0" u="none" strike="noStrike" dirty="0">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746648400"/>
                  </a:ext>
                </a:extLst>
              </a:tr>
              <a:tr h="96162">
                <a:tc>
                  <a:txBody>
                    <a:bodyPr/>
                    <a:lstStyle/>
                    <a:p>
                      <a:pPr algn="l" fontAlgn="b"/>
                      <a:r>
                        <a:rPr lang="es-EC" sz="900" u="none" strike="noStrike">
                          <a:effectLst/>
                        </a:rPr>
                        <a:t>0806500209105010</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20</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22</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a:effectLst/>
                        </a:rPr>
                        <a:t>AUMENTÓ</a:t>
                      </a:r>
                      <a:endParaRPr lang="es-EC" sz="900" b="0" i="0" u="none" strike="noStrike">
                        <a:solidFill>
                          <a:srgbClr val="000000"/>
                        </a:solidFill>
                        <a:effectLst/>
                        <a:latin typeface="Arial" panose="020B0604020202020204" pitchFamily="34" charset="0"/>
                      </a:endParaRPr>
                    </a:p>
                  </a:txBody>
                  <a:tcPr marL="4007" marR="4007" marT="4007" marB="0" anchor="b"/>
                </a:tc>
                <a:tc>
                  <a:txBody>
                    <a:bodyPr/>
                    <a:lstStyle/>
                    <a:p>
                      <a:pPr algn="ctr" fontAlgn="b"/>
                      <a:r>
                        <a:rPr lang="es-EC" sz="900" u="none" strike="noStrike" dirty="0">
                          <a:effectLst/>
                        </a:rPr>
                        <a:t>-10%</a:t>
                      </a:r>
                      <a:endParaRPr lang="es-EC" sz="900" b="0" i="0" u="none" strike="noStrike" dirty="0">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3237823294"/>
                  </a:ext>
                </a:extLst>
              </a:tr>
              <a:tr h="96162">
                <a:tc gridSpan="4">
                  <a:txBody>
                    <a:bodyPr/>
                    <a:lstStyle/>
                    <a:p>
                      <a:pPr algn="ctr" fontAlgn="b"/>
                      <a:r>
                        <a:rPr lang="es-EC" sz="900" u="none" strike="noStrike" dirty="0">
                          <a:effectLst/>
                        </a:rPr>
                        <a:t>TOTAL</a:t>
                      </a:r>
                      <a:endParaRPr lang="es-EC" sz="900" b="0" i="0" u="none" strike="noStrike" dirty="0">
                        <a:solidFill>
                          <a:srgbClr val="000000"/>
                        </a:solidFill>
                        <a:effectLst/>
                        <a:latin typeface="Arial" panose="020B0604020202020204" pitchFamily="34" charset="0"/>
                      </a:endParaRPr>
                    </a:p>
                  </a:txBody>
                  <a:tcPr marL="4007" marR="4007" marT="4007" marB="0" anchor="b"/>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fontAlgn="b"/>
                      <a:r>
                        <a:rPr lang="es-EC" sz="900" u="none" strike="noStrike" dirty="0">
                          <a:effectLst/>
                        </a:rPr>
                        <a:t>20%</a:t>
                      </a:r>
                      <a:endParaRPr lang="es-EC" sz="900" b="0" i="0" u="none" strike="noStrike" dirty="0">
                        <a:solidFill>
                          <a:srgbClr val="000000"/>
                        </a:solidFill>
                        <a:effectLst/>
                        <a:latin typeface="Arial" panose="020B0604020202020204" pitchFamily="34" charset="0"/>
                      </a:endParaRPr>
                    </a:p>
                  </a:txBody>
                  <a:tcPr marL="4007" marR="4007" marT="4007" marB="0" anchor="b"/>
                </a:tc>
                <a:extLst>
                  <a:ext uri="{0D108BD9-81ED-4DB2-BD59-A6C34878D82A}">
                    <a16:rowId xmlns:a16="http://schemas.microsoft.com/office/drawing/2014/main" val="2070553122"/>
                  </a:ext>
                </a:extLst>
              </a:tr>
            </a:tbl>
          </a:graphicData>
        </a:graphic>
      </p:graphicFrame>
      <p:sp>
        <p:nvSpPr>
          <p:cNvPr id="68" name="Rectángulo 67">
            <a:extLst>
              <a:ext uri="{FF2B5EF4-FFF2-40B4-BE49-F238E27FC236}">
                <a16:creationId xmlns:a16="http://schemas.microsoft.com/office/drawing/2014/main" id="{73570031-F423-919F-23D6-B4AE45D353F5}"/>
              </a:ext>
            </a:extLst>
          </p:cNvPr>
          <p:cNvSpPr/>
          <p:nvPr/>
        </p:nvSpPr>
        <p:spPr>
          <a:xfrm>
            <a:off x="2958230" y="6362871"/>
            <a:ext cx="3539847" cy="246765"/>
          </a:xfrm>
          <a:prstGeom prst="rect">
            <a:avLst/>
          </a:prstGeom>
          <a:noFill/>
          <a:ln>
            <a:solidFill>
              <a:srgbClr val="FF800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732093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3" grpId="0" animBg="1"/>
      <p:bldP spid="6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3"/>
          <a:stretch>
            <a:fillRect/>
          </a:stretch>
        </p:blipFill>
        <p:spPr>
          <a:xfrm>
            <a:off x="6732429" y="5877159"/>
            <a:ext cx="2413159" cy="732477"/>
          </a:xfrm>
          <a:prstGeom prst="rect">
            <a:avLst/>
          </a:prstGeom>
        </p:spPr>
      </p:pic>
      <p:sp>
        <p:nvSpPr>
          <p:cNvPr id="7" name="Título 1">
            <a:extLst>
              <a:ext uri="{FF2B5EF4-FFF2-40B4-BE49-F238E27FC236}">
                <a16:creationId xmlns:a16="http://schemas.microsoft.com/office/drawing/2014/main" id="{07264AED-1615-CD18-D685-D5002DEE167D}"/>
              </a:ext>
            </a:extLst>
          </p:cNvPr>
          <p:cNvSpPr txBox="1">
            <a:spLocks/>
          </p:cNvSpPr>
          <p:nvPr/>
        </p:nvSpPr>
        <p:spPr>
          <a:xfrm>
            <a:off x="544949" y="120073"/>
            <a:ext cx="7833862" cy="578289"/>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000" kern="0">
                <a:ln w="13462">
                  <a:solidFill>
                    <a:schemeClr val="bg1"/>
                  </a:solidFill>
                  <a:prstDash val="solid"/>
                </a:ln>
                <a:solidFill>
                  <a:srgbClr val="006935"/>
                </a:solidFill>
                <a:effectLst>
                  <a:outerShdw dist="38100" dir="2700000" algn="bl" rotWithShape="0">
                    <a:schemeClr val="accent5"/>
                  </a:outerShdw>
                </a:effectLst>
              </a:rPr>
              <a:t>5.1 Metodología AHP para la valoración de la construcción</a:t>
            </a:r>
          </a:p>
        </p:txBody>
      </p:sp>
      <p:pic>
        <p:nvPicPr>
          <p:cNvPr id="12" name="Imagen 11">
            <a:extLst>
              <a:ext uri="{FF2B5EF4-FFF2-40B4-BE49-F238E27FC236}">
                <a16:creationId xmlns:a16="http://schemas.microsoft.com/office/drawing/2014/main" id="{AE4F35A2-4940-3605-7579-35BCAF103CDA}"/>
              </a:ext>
            </a:extLst>
          </p:cNvPr>
          <p:cNvPicPr>
            <a:picLocks noChangeAspect="1"/>
          </p:cNvPicPr>
          <p:nvPr/>
        </p:nvPicPr>
        <p:blipFill>
          <a:blip r:embed="rId4"/>
          <a:stretch>
            <a:fillRect/>
          </a:stretch>
        </p:blipFill>
        <p:spPr>
          <a:xfrm>
            <a:off x="5223754" y="781868"/>
            <a:ext cx="3677054" cy="3430555"/>
          </a:xfrm>
          <a:prstGeom prst="rect">
            <a:avLst/>
          </a:prstGeom>
        </p:spPr>
      </p:pic>
      <p:sp>
        <p:nvSpPr>
          <p:cNvPr id="13" name="CuadroTexto 12">
            <a:extLst>
              <a:ext uri="{FF2B5EF4-FFF2-40B4-BE49-F238E27FC236}">
                <a16:creationId xmlns:a16="http://schemas.microsoft.com/office/drawing/2014/main" id="{1A72D5C1-A4EF-AE79-BCD7-12339BD93364}"/>
              </a:ext>
            </a:extLst>
          </p:cNvPr>
          <p:cNvSpPr txBox="1"/>
          <p:nvPr/>
        </p:nvSpPr>
        <p:spPr>
          <a:xfrm>
            <a:off x="885759" y="956838"/>
            <a:ext cx="2266545" cy="338554"/>
          </a:xfrm>
          <a:prstGeom prst="rect">
            <a:avLst/>
          </a:prstGeom>
          <a:solidFill>
            <a:srgbClr val="006935"/>
          </a:solidFill>
        </p:spPr>
        <p:txBody>
          <a:bodyPr wrap="square" rtlCol="0">
            <a:spAutoFit/>
          </a:bodyPr>
          <a:lstStyle/>
          <a:p>
            <a:pPr algn="ctr"/>
            <a:r>
              <a:rPr lang="es-MX" sz="1600">
                <a:solidFill>
                  <a:schemeClr val="bg1"/>
                </a:solidFill>
              </a:rPr>
              <a:t>Acabados exteriores</a:t>
            </a:r>
            <a:endParaRPr lang="es-EC" sz="1600">
              <a:solidFill>
                <a:schemeClr val="bg1"/>
              </a:solidFill>
            </a:endParaRPr>
          </a:p>
        </p:txBody>
      </p:sp>
      <p:sp>
        <p:nvSpPr>
          <p:cNvPr id="14" name="CuadroTexto 13">
            <a:extLst>
              <a:ext uri="{FF2B5EF4-FFF2-40B4-BE49-F238E27FC236}">
                <a16:creationId xmlns:a16="http://schemas.microsoft.com/office/drawing/2014/main" id="{E7F64732-DC51-C28F-EF65-EC3E7A9FE15E}"/>
              </a:ext>
            </a:extLst>
          </p:cNvPr>
          <p:cNvSpPr txBox="1"/>
          <p:nvPr/>
        </p:nvSpPr>
        <p:spPr>
          <a:xfrm>
            <a:off x="885761" y="1492418"/>
            <a:ext cx="2266545" cy="307777"/>
          </a:xfrm>
          <a:prstGeom prst="rect">
            <a:avLst/>
          </a:prstGeom>
          <a:solidFill>
            <a:schemeClr val="bg1"/>
          </a:solidFill>
          <a:ln>
            <a:solidFill>
              <a:srgbClr val="006935"/>
            </a:solidFill>
          </a:ln>
        </p:spPr>
        <p:txBody>
          <a:bodyPr wrap="square" rtlCol="0">
            <a:spAutoFit/>
          </a:bodyPr>
          <a:lstStyle/>
          <a:p>
            <a:pPr algn="ctr"/>
            <a:r>
              <a:rPr lang="es-MX" sz="1300" dirty="0"/>
              <a:t>Cubiertas</a:t>
            </a:r>
            <a:r>
              <a:rPr lang="es-MX" sz="1400" dirty="0"/>
              <a:t> </a:t>
            </a:r>
          </a:p>
        </p:txBody>
      </p:sp>
      <p:sp>
        <p:nvSpPr>
          <p:cNvPr id="15" name="CuadroTexto 14">
            <a:extLst>
              <a:ext uri="{FF2B5EF4-FFF2-40B4-BE49-F238E27FC236}">
                <a16:creationId xmlns:a16="http://schemas.microsoft.com/office/drawing/2014/main" id="{1FD84DD7-4F0A-6C58-20E7-1EFF3281E472}"/>
              </a:ext>
            </a:extLst>
          </p:cNvPr>
          <p:cNvSpPr txBox="1"/>
          <p:nvPr/>
        </p:nvSpPr>
        <p:spPr>
          <a:xfrm>
            <a:off x="885761" y="1994782"/>
            <a:ext cx="2266545" cy="292388"/>
          </a:xfrm>
          <a:prstGeom prst="rect">
            <a:avLst/>
          </a:prstGeom>
          <a:solidFill>
            <a:schemeClr val="bg1"/>
          </a:solidFill>
          <a:ln>
            <a:solidFill>
              <a:srgbClr val="006935"/>
            </a:solidFill>
          </a:ln>
        </p:spPr>
        <p:txBody>
          <a:bodyPr wrap="square" rtlCol="0">
            <a:spAutoFit/>
          </a:bodyPr>
          <a:lstStyle/>
          <a:p>
            <a:pPr algn="ctr"/>
            <a:r>
              <a:rPr lang="es-MX" sz="1300"/>
              <a:t>Paredes </a:t>
            </a:r>
          </a:p>
        </p:txBody>
      </p:sp>
      <p:sp>
        <p:nvSpPr>
          <p:cNvPr id="16" name="CuadroTexto 15">
            <a:extLst>
              <a:ext uri="{FF2B5EF4-FFF2-40B4-BE49-F238E27FC236}">
                <a16:creationId xmlns:a16="http://schemas.microsoft.com/office/drawing/2014/main" id="{A9046AA5-FDF3-313C-C15A-AE01F11E3C48}"/>
              </a:ext>
            </a:extLst>
          </p:cNvPr>
          <p:cNvSpPr txBox="1"/>
          <p:nvPr/>
        </p:nvSpPr>
        <p:spPr>
          <a:xfrm>
            <a:off x="885761" y="2497146"/>
            <a:ext cx="2266545" cy="307777"/>
          </a:xfrm>
          <a:prstGeom prst="rect">
            <a:avLst/>
          </a:prstGeom>
          <a:solidFill>
            <a:schemeClr val="bg1"/>
          </a:solidFill>
          <a:ln>
            <a:solidFill>
              <a:srgbClr val="006935"/>
            </a:solidFill>
          </a:ln>
        </p:spPr>
        <p:txBody>
          <a:bodyPr wrap="square" rtlCol="0">
            <a:spAutoFit/>
          </a:bodyPr>
          <a:lstStyle/>
          <a:p>
            <a:pPr algn="ctr"/>
            <a:r>
              <a:rPr lang="es-MX" sz="1300" dirty="0"/>
              <a:t>Vidrios</a:t>
            </a:r>
            <a:r>
              <a:rPr lang="es-MX" sz="1400" dirty="0"/>
              <a:t> </a:t>
            </a:r>
          </a:p>
        </p:txBody>
      </p:sp>
      <p:sp>
        <p:nvSpPr>
          <p:cNvPr id="17" name="CuadroTexto 16">
            <a:extLst>
              <a:ext uri="{FF2B5EF4-FFF2-40B4-BE49-F238E27FC236}">
                <a16:creationId xmlns:a16="http://schemas.microsoft.com/office/drawing/2014/main" id="{00375280-78F9-31C9-5062-96DF37DD4355}"/>
              </a:ext>
            </a:extLst>
          </p:cNvPr>
          <p:cNvSpPr txBox="1"/>
          <p:nvPr/>
        </p:nvSpPr>
        <p:spPr>
          <a:xfrm>
            <a:off x="885760" y="2958939"/>
            <a:ext cx="2266545" cy="307777"/>
          </a:xfrm>
          <a:prstGeom prst="rect">
            <a:avLst/>
          </a:prstGeom>
          <a:solidFill>
            <a:schemeClr val="bg1"/>
          </a:solidFill>
          <a:ln>
            <a:solidFill>
              <a:srgbClr val="006935"/>
            </a:solidFill>
          </a:ln>
        </p:spPr>
        <p:txBody>
          <a:bodyPr wrap="square" rtlCol="0">
            <a:spAutoFit/>
          </a:bodyPr>
          <a:lstStyle/>
          <a:p>
            <a:pPr algn="ctr"/>
            <a:r>
              <a:rPr lang="es-MX" sz="1300"/>
              <a:t>Puertas</a:t>
            </a:r>
            <a:r>
              <a:rPr lang="es-MX" sz="1400"/>
              <a:t> </a:t>
            </a:r>
          </a:p>
        </p:txBody>
      </p:sp>
      <p:sp>
        <p:nvSpPr>
          <p:cNvPr id="18" name="CuadroTexto 17">
            <a:extLst>
              <a:ext uri="{FF2B5EF4-FFF2-40B4-BE49-F238E27FC236}">
                <a16:creationId xmlns:a16="http://schemas.microsoft.com/office/drawing/2014/main" id="{39B29FA7-3D9E-F5E7-DD2B-50C1EC47997C}"/>
              </a:ext>
            </a:extLst>
          </p:cNvPr>
          <p:cNvSpPr txBox="1"/>
          <p:nvPr/>
        </p:nvSpPr>
        <p:spPr>
          <a:xfrm>
            <a:off x="885759" y="3461303"/>
            <a:ext cx="2266545" cy="307777"/>
          </a:xfrm>
          <a:prstGeom prst="rect">
            <a:avLst/>
          </a:prstGeom>
          <a:solidFill>
            <a:schemeClr val="bg1"/>
          </a:solidFill>
          <a:ln>
            <a:solidFill>
              <a:srgbClr val="006935"/>
            </a:solidFill>
          </a:ln>
        </p:spPr>
        <p:txBody>
          <a:bodyPr wrap="square" rtlCol="0">
            <a:spAutoFit/>
          </a:bodyPr>
          <a:lstStyle/>
          <a:p>
            <a:pPr algn="ctr"/>
            <a:r>
              <a:rPr lang="es-MX" sz="1300"/>
              <a:t>Marcos</a:t>
            </a:r>
            <a:r>
              <a:rPr lang="es-MX" sz="1400"/>
              <a:t> </a:t>
            </a:r>
            <a:r>
              <a:rPr lang="es-MX" sz="1300"/>
              <a:t>de</a:t>
            </a:r>
            <a:r>
              <a:rPr lang="es-MX" sz="1400"/>
              <a:t> </a:t>
            </a:r>
            <a:r>
              <a:rPr lang="es-MX" sz="1300"/>
              <a:t>ventanas</a:t>
            </a:r>
            <a:r>
              <a:rPr lang="es-MX" sz="1400"/>
              <a:t> </a:t>
            </a:r>
          </a:p>
        </p:txBody>
      </p:sp>
      <p:pic>
        <p:nvPicPr>
          <p:cNvPr id="23" name="Imagen 22">
            <a:extLst>
              <a:ext uri="{FF2B5EF4-FFF2-40B4-BE49-F238E27FC236}">
                <a16:creationId xmlns:a16="http://schemas.microsoft.com/office/drawing/2014/main" id="{CC17AAF9-7DA9-4F0D-EB55-BFDB18816757}"/>
              </a:ext>
            </a:extLst>
          </p:cNvPr>
          <p:cNvPicPr>
            <a:picLocks noChangeAspect="1"/>
          </p:cNvPicPr>
          <p:nvPr/>
        </p:nvPicPr>
        <p:blipFill>
          <a:blip r:embed="rId5"/>
          <a:stretch>
            <a:fillRect/>
          </a:stretch>
        </p:blipFill>
        <p:spPr>
          <a:xfrm>
            <a:off x="3111534" y="4366145"/>
            <a:ext cx="3446868" cy="1489885"/>
          </a:xfrm>
          <a:prstGeom prst="rect">
            <a:avLst/>
          </a:prstGeom>
        </p:spPr>
      </p:pic>
      <p:sp>
        <p:nvSpPr>
          <p:cNvPr id="24" name="CuadroTexto 23">
            <a:extLst>
              <a:ext uri="{FF2B5EF4-FFF2-40B4-BE49-F238E27FC236}">
                <a16:creationId xmlns:a16="http://schemas.microsoft.com/office/drawing/2014/main" id="{92FA703E-D028-BD91-0728-913D9FC13B16}"/>
              </a:ext>
            </a:extLst>
          </p:cNvPr>
          <p:cNvSpPr txBox="1"/>
          <p:nvPr/>
        </p:nvSpPr>
        <p:spPr>
          <a:xfrm>
            <a:off x="3892680" y="2302559"/>
            <a:ext cx="1254868" cy="307777"/>
          </a:xfrm>
          <a:prstGeom prst="rect">
            <a:avLst/>
          </a:prstGeom>
          <a:noFill/>
        </p:spPr>
        <p:txBody>
          <a:bodyPr wrap="square" rtlCol="0">
            <a:spAutoFit/>
          </a:bodyPr>
          <a:lstStyle/>
          <a:p>
            <a:r>
              <a:rPr lang="es-MX" sz="1400" b="1">
                <a:solidFill>
                  <a:srgbClr val="006935"/>
                </a:solidFill>
              </a:rPr>
              <a:t>AHP</a:t>
            </a:r>
            <a:endParaRPr lang="es-EC" b="1">
              <a:solidFill>
                <a:srgbClr val="006935"/>
              </a:solidFill>
            </a:endParaRPr>
          </a:p>
        </p:txBody>
      </p:sp>
      <p:sp>
        <p:nvSpPr>
          <p:cNvPr id="25" name="Flecha: a la derecha 24">
            <a:extLst>
              <a:ext uri="{FF2B5EF4-FFF2-40B4-BE49-F238E27FC236}">
                <a16:creationId xmlns:a16="http://schemas.microsoft.com/office/drawing/2014/main" id="{53845494-49A8-AE18-7EE6-9FE576D72DC2}"/>
              </a:ext>
            </a:extLst>
          </p:cNvPr>
          <p:cNvSpPr/>
          <p:nvPr/>
        </p:nvSpPr>
        <p:spPr>
          <a:xfrm>
            <a:off x="3308969" y="2506154"/>
            <a:ext cx="1762372" cy="395550"/>
          </a:xfrm>
          <a:prstGeom prst="rightArrow">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Flecha: a la derecha 25">
            <a:extLst>
              <a:ext uri="{FF2B5EF4-FFF2-40B4-BE49-F238E27FC236}">
                <a16:creationId xmlns:a16="http://schemas.microsoft.com/office/drawing/2014/main" id="{C32A588B-E03D-7410-3931-E6B26A30A0C2}"/>
              </a:ext>
            </a:extLst>
          </p:cNvPr>
          <p:cNvSpPr/>
          <p:nvPr/>
        </p:nvSpPr>
        <p:spPr>
          <a:xfrm>
            <a:off x="2339403" y="4941810"/>
            <a:ext cx="544948" cy="338554"/>
          </a:xfrm>
          <a:prstGeom prst="rightArrow">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CuadroTexto 26">
            <a:extLst>
              <a:ext uri="{FF2B5EF4-FFF2-40B4-BE49-F238E27FC236}">
                <a16:creationId xmlns:a16="http://schemas.microsoft.com/office/drawing/2014/main" id="{9384C8E4-F4C6-40D7-4CD1-F3E88E6D3DAF}"/>
              </a:ext>
            </a:extLst>
          </p:cNvPr>
          <p:cNvSpPr txBox="1"/>
          <p:nvPr/>
        </p:nvSpPr>
        <p:spPr>
          <a:xfrm>
            <a:off x="956466" y="4957198"/>
            <a:ext cx="1702882" cy="307777"/>
          </a:xfrm>
          <a:prstGeom prst="rect">
            <a:avLst/>
          </a:prstGeom>
          <a:noFill/>
        </p:spPr>
        <p:txBody>
          <a:bodyPr wrap="square" rtlCol="0">
            <a:spAutoFit/>
          </a:bodyPr>
          <a:lstStyle/>
          <a:p>
            <a:r>
              <a:rPr lang="es-MX" sz="1400" b="1">
                <a:solidFill>
                  <a:srgbClr val="006935"/>
                </a:solidFill>
              </a:rPr>
              <a:t>CATEGORÍAS</a:t>
            </a:r>
            <a:endParaRPr lang="es-EC" b="1">
              <a:solidFill>
                <a:srgbClr val="006935"/>
              </a:solidFill>
            </a:endParaRPr>
          </a:p>
        </p:txBody>
      </p:sp>
      <p:sp>
        <p:nvSpPr>
          <p:cNvPr id="22" name="Rectángulo 21">
            <a:extLst>
              <a:ext uri="{FF2B5EF4-FFF2-40B4-BE49-F238E27FC236}">
                <a16:creationId xmlns:a16="http://schemas.microsoft.com/office/drawing/2014/main" id="{D5EDFC1F-D4DF-753A-B307-D23B513D8CC9}"/>
              </a:ext>
            </a:extLst>
          </p:cNvPr>
          <p:cNvSpPr/>
          <p:nvPr/>
        </p:nvSpPr>
        <p:spPr>
          <a:xfrm rot="16200000">
            <a:off x="-2062258" y="3262986"/>
            <a:ext cx="4676434" cy="551912"/>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bg1"/>
                </a:solidFill>
              </a:rPr>
              <a:t>5. Valoración de la construcción y mejoras adheridas</a:t>
            </a:r>
          </a:p>
        </p:txBody>
      </p:sp>
    </p:spTree>
    <p:extLst>
      <p:ext uri="{BB962C8B-B14F-4D97-AF65-F5344CB8AC3E}">
        <p14:creationId xmlns:p14="http://schemas.microsoft.com/office/powerpoint/2010/main" val="18190427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3"/>
          <a:stretch>
            <a:fillRect/>
          </a:stretch>
        </p:blipFill>
        <p:spPr>
          <a:xfrm>
            <a:off x="6732429" y="5877159"/>
            <a:ext cx="2413159" cy="732477"/>
          </a:xfrm>
          <a:prstGeom prst="rect">
            <a:avLst/>
          </a:prstGeom>
        </p:spPr>
      </p:pic>
      <p:sp>
        <p:nvSpPr>
          <p:cNvPr id="7" name="Título 1">
            <a:extLst>
              <a:ext uri="{FF2B5EF4-FFF2-40B4-BE49-F238E27FC236}">
                <a16:creationId xmlns:a16="http://schemas.microsoft.com/office/drawing/2014/main" id="{07264AED-1615-CD18-D685-D5002DEE167D}"/>
              </a:ext>
            </a:extLst>
          </p:cNvPr>
          <p:cNvSpPr txBox="1">
            <a:spLocks/>
          </p:cNvSpPr>
          <p:nvPr/>
        </p:nvSpPr>
        <p:spPr>
          <a:xfrm>
            <a:off x="544950" y="126130"/>
            <a:ext cx="7833862" cy="578289"/>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000" kern="0" dirty="0">
                <a:ln w="13462">
                  <a:solidFill>
                    <a:schemeClr val="bg1"/>
                  </a:solidFill>
                  <a:prstDash val="solid"/>
                </a:ln>
                <a:solidFill>
                  <a:srgbClr val="006935"/>
                </a:solidFill>
                <a:effectLst>
                  <a:outerShdw dist="38100" dir="2700000" algn="bl" rotWithShape="0">
                    <a:schemeClr val="accent5"/>
                  </a:outerShdw>
                </a:effectLst>
              </a:rPr>
              <a:t>5.2 Valoración de la construcción (</a:t>
            </a:r>
            <a:r>
              <a:rPr lang="es-EC" sz="2000" kern="0" dirty="0" err="1">
                <a:ln w="13462">
                  <a:solidFill>
                    <a:schemeClr val="bg1"/>
                  </a:solidFill>
                  <a:prstDash val="solid"/>
                </a:ln>
                <a:solidFill>
                  <a:srgbClr val="006935"/>
                </a:solidFill>
                <a:effectLst>
                  <a:outerShdw dist="38100" dir="2700000" algn="bl" rotWithShape="0">
                    <a:schemeClr val="accent5"/>
                  </a:outerShdw>
                </a:effectLst>
              </a:rPr>
              <a:t>Vc</a:t>
            </a:r>
            <a:r>
              <a:rPr lang="es-EC" sz="2000" kern="0" dirty="0">
                <a:ln w="13462">
                  <a:solidFill>
                    <a:schemeClr val="bg1"/>
                  </a:solidFill>
                  <a:prstDash val="solid"/>
                </a:ln>
                <a:solidFill>
                  <a:srgbClr val="006935"/>
                </a:solidFill>
                <a:effectLst>
                  <a:outerShdw dist="38100" dir="2700000" algn="bl" rotWithShape="0">
                    <a:schemeClr val="accent5"/>
                  </a:outerShdw>
                </a:effectLst>
              </a:rPr>
              <a:t>) </a:t>
            </a:r>
          </a:p>
        </p:txBody>
      </p:sp>
      <p:grpSp>
        <p:nvGrpSpPr>
          <p:cNvPr id="64" name="Grupo 63">
            <a:extLst>
              <a:ext uri="{FF2B5EF4-FFF2-40B4-BE49-F238E27FC236}">
                <a16:creationId xmlns:a16="http://schemas.microsoft.com/office/drawing/2014/main" id="{F125100B-D8C3-43DF-A171-755F7347FE0D}"/>
              </a:ext>
            </a:extLst>
          </p:cNvPr>
          <p:cNvGrpSpPr/>
          <p:nvPr/>
        </p:nvGrpSpPr>
        <p:grpSpPr>
          <a:xfrm>
            <a:off x="1528679" y="729769"/>
            <a:ext cx="6439680" cy="850743"/>
            <a:chOff x="1276936" y="778323"/>
            <a:chExt cx="6439680" cy="850743"/>
          </a:xfrm>
        </p:grpSpPr>
        <p:sp>
          <p:nvSpPr>
            <p:cNvPr id="18" name="Rectángulo: esquinas redondeadas 17">
              <a:extLst>
                <a:ext uri="{FF2B5EF4-FFF2-40B4-BE49-F238E27FC236}">
                  <a16:creationId xmlns:a16="http://schemas.microsoft.com/office/drawing/2014/main" id="{B665866D-2A64-1BB0-CE6E-422639E7D878}"/>
                </a:ext>
              </a:extLst>
            </p:cNvPr>
            <p:cNvSpPr/>
            <p:nvPr/>
          </p:nvSpPr>
          <p:spPr>
            <a:xfrm>
              <a:off x="1276936" y="807319"/>
              <a:ext cx="2012999" cy="816180"/>
            </a:xfrm>
            <a:prstGeom prst="round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bg1"/>
                  </a:solidFill>
                </a:rPr>
                <a:t>Avalúo de la construcción </a:t>
              </a:r>
              <a:r>
                <a:rPr lang="es-ES" sz="1100" b="1" dirty="0">
                  <a:solidFill>
                    <a:schemeClr val="bg1"/>
                  </a:solidFill>
                </a:rPr>
                <a:t>(</a:t>
              </a:r>
              <a:r>
                <a:rPr lang="es-ES" sz="1100" b="1" dirty="0" err="1">
                  <a:solidFill>
                    <a:schemeClr val="bg1"/>
                  </a:solidFill>
                </a:rPr>
                <a:t>Vc</a:t>
              </a:r>
              <a:r>
                <a:rPr lang="es-ES" sz="1100" b="1" dirty="0">
                  <a:solidFill>
                    <a:schemeClr val="bg1"/>
                  </a:solidFill>
                </a:rPr>
                <a:t>)</a:t>
              </a:r>
            </a:p>
          </p:txBody>
        </p:sp>
        <p:sp>
          <p:nvSpPr>
            <p:cNvPr id="19" name="Rectángulo: esquinas redondeadas 18">
              <a:extLst>
                <a:ext uri="{FF2B5EF4-FFF2-40B4-BE49-F238E27FC236}">
                  <a16:creationId xmlns:a16="http://schemas.microsoft.com/office/drawing/2014/main" id="{2C356DA1-0DB7-94C0-915C-69CABE741068}"/>
                </a:ext>
              </a:extLst>
            </p:cNvPr>
            <p:cNvSpPr/>
            <p:nvPr/>
          </p:nvSpPr>
          <p:spPr>
            <a:xfrm>
              <a:off x="3717834" y="778323"/>
              <a:ext cx="1785441" cy="847745"/>
            </a:xfrm>
            <a:prstGeom prst="roundRect">
              <a:avLst/>
            </a:prstGeom>
            <a:solidFill>
              <a:schemeClr val="accent5"/>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rPr>
                <a:t>Avalúo de la construcción cubierta</a:t>
              </a:r>
            </a:p>
            <a:p>
              <a:pPr algn="ctr"/>
              <a:r>
                <a:rPr lang="es-ES" sz="1100" b="1" dirty="0">
                  <a:solidFill>
                    <a:schemeClr val="tx1"/>
                  </a:solidFill>
                </a:rPr>
                <a:t>(</a:t>
              </a:r>
              <a:r>
                <a:rPr lang="es-ES" sz="1100" b="1" dirty="0" err="1">
                  <a:solidFill>
                    <a:schemeClr val="tx1"/>
                  </a:solidFill>
                </a:rPr>
                <a:t>Vcc</a:t>
              </a:r>
              <a:r>
                <a:rPr lang="es-ES" sz="1100" b="1" dirty="0">
                  <a:solidFill>
                    <a:schemeClr val="tx1"/>
                  </a:solidFill>
                </a:rPr>
                <a:t>)</a:t>
              </a:r>
              <a:endParaRPr lang="es-ES" sz="1200" b="1" dirty="0">
                <a:solidFill>
                  <a:schemeClr val="tx1"/>
                </a:solidFill>
              </a:endParaRPr>
            </a:p>
          </p:txBody>
        </p:sp>
        <p:sp>
          <p:nvSpPr>
            <p:cNvPr id="21" name="Rectángulo: esquinas redondeadas 20">
              <a:extLst>
                <a:ext uri="{FF2B5EF4-FFF2-40B4-BE49-F238E27FC236}">
                  <a16:creationId xmlns:a16="http://schemas.microsoft.com/office/drawing/2014/main" id="{2FFF89FA-A996-20E2-63D8-886535F5198A}"/>
                </a:ext>
              </a:extLst>
            </p:cNvPr>
            <p:cNvSpPr/>
            <p:nvPr/>
          </p:nvSpPr>
          <p:spPr>
            <a:xfrm>
              <a:off x="5931175" y="783661"/>
              <a:ext cx="1785441" cy="845405"/>
            </a:xfrm>
            <a:prstGeom prst="roundRect">
              <a:avLst/>
            </a:prstGeom>
            <a:solidFill>
              <a:schemeClr val="accent5"/>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100" dirty="0">
                <a:solidFill>
                  <a:schemeClr val="tx1"/>
                </a:solidFill>
              </a:endParaRPr>
            </a:p>
            <a:p>
              <a:pPr algn="ctr"/>
              <a:r>
                <a:rPr lang="es-EC" sz="1100" dirty="0">
                  <a:solidFill>
                    <a:schemeClr val="tx1"/>
                  </a:solidFill>
                </a:rPr>
                <a:t>Avalúo de la construcción abierta</a:t>
              </a:r>
            </a:p>
            <a:p>
              <a:pPr algn="ctr"/>
              <a:r>
                <a:rPr lang="es-EC" sz="1100" b="1" dirty="0">
                  <a:solidFill>
                    <a:schemeClr val="tx1"/>
                  </a:solidFill>
                </a:rPr>
                <a:t>(</a:t>
              </a:r>
              <a:r>
                <a:rPr lang="es-ES" sz="1100" b="1" dirty="0" err="1">
                  <a:solidFill>
                    <a:schemeClr val="tx1"/>
                  </a:solidFill>
                </a:rPr>
                <a:t>Vca</a:t>
              </a:r>
              <a:r>
                <a:rPr lang="es-ES" sz="1100" b="1" dirty="0">
                  <a:solidFill>
                    <a:schemeClr val="tx1"/>
                  </a:solidFill>
                </a:rPr>
                <a:t>)</a:t>
              </a:r>
            </a:p>
            <a:p>
              <a:pPr algn="ctr"/>
              <a:endParaRPr lang="es-ES" sz="1200" dirty="0">
                <a:solidFill>
                  <a:schemeClr val="tx1"/>
                </a:solidFill>
              </a:endParaRPr>
            </a:p>
          </p:txBody>
        </p:sp>
        <p:sp>
          <p:nvSpPr>
            <p:cNvPr id="24" name="Es igual a 23">
              <a:extLst>
                <a:ext uri="{FF2B5EF4-FFF2-40B4-BE49-F238E27FC236}">
                  <a16:creationId xmlns:a16="http://schemas.microsoft.com/office/drawing/2014/main" id="{92D374BC-4A04-34BA-B8C2-8A5F9E74616C}"/>
                </a:ext>
              </a:extLst>
            </p:cNvPr>
            <p:cNvSpPr/>
            <p:nvPr/>
          </p:nvSpPr>
          <p:spPr>
            <a:xfrm>
              <a:off x="3452018" y="1117982"/>
              <a:ext cx="138573" cy="298044"/>
            </a:xfrm>
            <a:prstGeom prst="mathEqual">
              <a:avLst/>
            </a:prstGeom>
            <a:solidFill>
              <a:srgbClr val="AECCA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solidFill>
                  <a:schemeClr val="tx1"/>
                </a:solidFill>
              </a:endParaRPr>
            </a:p>
          </p:txBody>
        </p:sp>
        <p:sp>
          <p:nvSpPr>
            <p:cNvPr id="47" name="Signo más 46">
              <a:extLst>
                <a:ext uri="{FF2B5EF4-FFF2-40B4-BE49-F238E27FC236}">
                  <a16:creationId xmlns:a16="http://schemas.microsoft.com/office/drawing/2014/main" id="{E774B335-E58F-82A3-19B6-8BF1462720FB}"/>
                </a:ext>
              </a:extLst>
            </p:cNvPr>
            <p:cNvSpPr/>
            <p:nvPr/>
          </p:nvSpPr>
          <p:spPr>
            <a:xfrm>
              <a:off x="5642378" y="1098902"/>
              <a:ext cx="160256" cy="216817"/>
            </a:xfrm>
            <a:prstGeom prst="mathPlus">
              <a:avLst/>
            </a:prstGeom>
            <a:solidFill>
              <a:srgbClr val="47894C"/>
            </a:solidFill>
            <a:ln>
              <a:solidFill>
                <a:srgbClr val="4789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grpSp>
      <p:sp>
        <p:nvSpPr>
          <p:cNvPr id="60" name="Rectángulo 59">
            <a:extLst>
              <a:ext uri="{FF2B5EF4-FFF2-40B4-BE49-F238E27FC236}">
                <a16:creationId xmlns:a16="http://schemas.microsoft.com/office/drawing/2014/main" id="{FE8D89B0-F231-DA3B-95A9-37A00660B658}"/>
              </a:ext>
            </a:extLst>
          </p:cNvPr>
          <p:cNvSpPr/>
          <p:nvPr/>
        </p:nvSpPr>
        <p:spPr>
          <a:xfrm>
            <a:off x="1102920" y="2873661"/>
            <a:ext cx="7574151" cy="2874298"/>
          </a:xfrm>
          <a:prstGeom prst="rect">
            <a:avLst/>
          </a:prstGeom>
          <a:noFill/>
          <a:ln>
            <a:solidFill>
              <a:srgbClr val="0069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6" name="Rectángulo 85">
            <a:extLst>
              <a:ext uri="{FF2B5EF4-FFF2-40B4-BE49-F238E27FC236}">
                <a16:creationId xmlns:a16="http://schemas.microsoft.com/office/drawing/2014/main" id="{45D83112-690A-85B8-2146-6BFA39F87DBC}"/>
              </a:ext>
            </a:extLst>
          </p:cNvPr>
          <p:cNvSpPr/>
          <p:nvPr/>
        </p:nvSpPr>
        <p:spPr>
          <a:xfrm rot="16200000">
            <a:off x="-2062258" y="3254519"/>
            <a:ext cx="4676434" cy="551912"/>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bg1"/>
                </a:solidFill>
              </a:rPr>
              <a:t>5. Valoración de la construcción y mejoras adheridas</a:t>
            </a:r>
          </a:p>
        </p:txBody>
      </p:sp>
      <p:grpSp>
        <p:nvGrpSpPr>
          <p:cNvPr id="20" name="Grupo 19">
            <a:extLst>
              <a:ext uri="{FF2B5EF4-FFF2-40B4-BE49-F238E27FC236}">
                <a16:creationId xmlns:a16="http://schemas.microsoft.com/office/drawing/2014/main" id="{34F5E659-6DCD-51AC-332A-999CADE4FBF1}"/>
              </a:ext>
            </a:extLst>
          </p:cNvPr>
          <p:cNvGrpSpPr/>
          <p:nvPr/>
        </p:nvGrpSpPr>
        <p:grpSpPr>
          <a:xfrm>
            <a:off x="1218793" y="3054126"/>
            <a:ext cx="7374880" cy="731949"/>
            <a:chOff x="1218793" y="3054126"/>
            <a:chExt cx="7374880" cy="731949"/>
          </a:xfrm>
        </p:grpSpPr>
        <p:grpSp>
          <p:nvGrpSpPr>
            <p:cNvPr id="66" name="Grupo 65">
              <a:extLst>
                <a:ext uri="{FF2B5EF4-FFF2-40B4-BE49-F238E27FC236}">
                  <a16:creationId xmlns:a16="http://schemas.microsoft.com/office/drawing/2014/main" id="{E01E689D-89C4-3197-AD11-8DFA8F17A2D8}"/>
                </a:ext>
              </a:extLst>
            </p:cNvPr>
            <p:cNvGrpSpPr/>
            <p:nvPr/>
          </p:nvGrpSpPr>
          <p:grpSpPr>
            <a:xfrm>
              <a:off x="1218793" y="3054126"/>
              <a:ext cx="7374880" cy="731949"/>
              <a:chOff x="817009" y="3204075"/>
              <a:chExt cx="8290501" cy="915540"/>
            </a:xfrm>
          </p:grpSpPr>
          <p:sp>
            <p:nvSpPr>
              <p:cNvPr id="37" name="Rectángulo: esquinas redondeadas 36">
                <a:extLst>
                  <a:ext uri="{FF2B5EF4-FFF2-40B4-BE49-F238E27FC236}">
                    <a16:creationId xmlns:a16="http://schemas.microsoft.com/office/drawing/2014/main" id="{E3E37968-7D2E-8538-25B1-D4E123C86F4A}"/>
                  </a:ext>
                </a:extLst>
              </p:cNvPr>
              <p:cNvSpPr/>
              <p:nvPr/>
            </p:nvSpPr>
            <p:spPr>
              <a:xfrm>
                <a:off x="2874512" y="3211383"/>
                <a:ext cx="1785441" cy="847745"/>
              </a:xfrm>
              <a:prstGeom prst="roundRect">
                <a:avLst/>
              </a:prstGeom>
              <a:no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a:solidFill>
                      <a:schemeClr val="tx1"/>
                    </a:solidFill>
                    <a:effectLst/>
                    <a:latin typeface="Arial" panose="020B0604020202020204" pitchFamily="34" charset="0"/>
                    <a:ea typeface="Yu Mincho" panose="02020400000000000000" pitchFamily="18" charset="-128"/>
                  </a:rPr>
                  <a:t>Factor de uso constructivo</a:t>
                </a:r>
              </a:p>
              <a:p>
                <a:pPr algn="ctr"/>
                <a:r>
                  <a:rPr lang="es-EC" sz="1000" b="1" dirty="0">
                    <a:solidFill>
                      <a:schemeClr val="tx1"/>
                    </a:solidFill>
                    <a:effectLst/>
                    <a:latin typeface="Arial" panose="020B0604020202020204" pitchFamily="34" charset="0"/>
                    <a:ea typeface="Yu Mincho" panose="02020400000000000000" pitchFamily="18" charset="-128"/>
                  </a:rPr>
                  <a:t>(Fu)</a:t>
                </a:r>
                <a:r>
                  <a:rPr lang="es-EC" sz="1000" dirty="0">
                    <a:solidFill>
                      <a:schemeClr val="tx1"/>
                    </a:solidFill>
                    <a:effectLst/>
                    <a:latin typeface="Arial" panose="020B0604020202020204" pitchFamily="34" charset="0"/>
                    <a:ea typeface="Yu Mincho" panose="02020400000000000000" pitchFamily="18" charset="-128"/>
                  </a:rPr>
                  <a:t> </a:t>
                </a:r>
              </a:p>
            </p:txBody>
          </p:sp>
          <p:sp>
            <p:nvSpPr>
              <p:cNvPr id="38" name="Rectángulo: esquinas redondeadas 37">
                <a:extLst>
                  <a:ext uri="{FF2B5EF4-FFF2-40B4-BE49-F238E27FC236}">
                    <a16:creationId xmlns:a16="http://schemas.microsoft.com/office/drawing/2014/main" id="{F6647B1A-46CF-FDDD-A3D8-0E7FF51CAC77}"/>
                  </a:ext>
                </a:extLst>
              </p:cNvPr>
              <p:cNvSpPr/>
              <p:nvPr/>
            </p:nvSpPr>
            <p:spPr>
              <a:xfrm>
                <a:off x="6893674" y="3274210"/>
                <a:ext cx="2213836" cy="845405"/>
              </a:xfrm>
              <a:prstGeom prst="roundRect">
                <a:avLst/>
              </a:prstGeom>
              <a:solidFill>
                <a:schemeClr val="accent3">
                  <a:lumMod val="85000"/>
                </a:schemeClr>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000" dirty="0">
                  <a:solidFill>
                    <a:schemeClr val="tx1"/>
                  </a:solidFill>
                  <a:effectLst/>
                  <a:latin typeface="Arial" panose="020B0604020202020204" pitchFamily="34" charset="0"/>
                  <a:ea typeface="Yu Mincho" panose="02020400000000000000" pitchFamily="18" charset="-128"/>
                </a:endParaRPr>
              </a:p>
              <a:p>
                <a:pPr algn="ctr"/>
                <a:r>
                  <a:rPr lang="es-EC" sz="1000" dirty="0">
                    <a:solidFill>
                      <a:schemeClr val="tx1"/>
                    </a:solidFill>
                    <a:latin typeface="Arial" panose="020B0604020202020204" pitchFamily="34" charset="0"/>
                    <a:ea typeface="Yu Mincho" panose="02020400000000000000" pitchFamily="18" charset="-128"/>
                  </a:rPr>
                  <a:t>Factor de depreciación por edad de construcción </a:t>
                </a:r>
              </a:p>
              <a:p>
                <a:pPr algn="ctr"/>
                <a:r>
                  <a:rPr lang="es-EC" sz="1000" b="1" dirty="0">
                    <a:solidFill>
                      <a:schemeClr val="tx1"/>
                    </a:solidFill>
                    <a:effectLst/>
                    <a:latin typeface="Arial" panose="020B0604020202020204" pitchFamily="34" charset="0"/>
                    <a:ea typeface="Yu Mincho" panose="02020400000000000000" pitchFamily="18" charset="-128"/>
                  </a:rPr>
                  <a:t>(</a:t>
                </a:r>
                <a:r>
                  <a:rPr lang="es-EC" sz="1000" b="1" dirty="0" err="1">
                    <a:solidFill>
                      <a:schemeClr val="tx1"/>
                    </a:solidFill>
                    <a:effectLst/>
                    <a:latin typeface="Arial" panose="020B0604020202020204" pitchFamily="34" charset="0"/>
                    <a:ea typeface="Yu Mincho" panose="02020400000000000000" pitchFamily="18" charset="-128"/>
                  </a:rPr>
                  <a:t>Fd</a:t>
                </a:r>
                <a:r>
                  <a:rPr lang="es-EC" sz="1000" b="1" dirty="0" err="1">
                    <a:solidFill>
                      <a:schemeClr val="tx1"/>
                    </a:solidFill>
                    <a:latin typeface="Arial" panose="020B0604020202020204" pitchFamily="34" charset="0"/>
                    <a:ea typeface="Yu Mincho" panose="02020400000000000000" pitchFamily="18" charset="-128"/>
                  </a:rPr>
                  <a:t>e</a:t>
                </a:r>
                <a:r>
                  <a:rPr lang="es-EC" sz="1000" b="1" dirty="0">
                    <a:solidFill>
                      <a:schemeClr val="tx1"/>
                    </a:solidFill>
                    <a:latin typeface="Arial" panose="020B0604020202020204" pitchFamily="34" charset="0"/>
                    <a:ea typeface="Yu Mincho" panose="02020400000000000000" pitchFamily="18" charset="-128"/>
                  </a:rPr>
                  <a:t>)</a:t>
                </a:r>
                <a:endParaRPr lang="es-EC" sz="1000" b="1" dirty="0">
                  <a:solidFill>
                    <a:schemeClr val="tx1"/>
                  </a:solidFill>
                  <a:effectLst/>
                  <a:latin typeface="Arial" panose="020B0604020202020204" pitchFamily="34" charset="0"/>
                  <a:ea typeface="Yu Mincho" panose="02020400000000000000" pitchFamily="18" charset="-128"/>
                </a:endParaRPr>
              </a:p>
              <a:p>
                <a:pPr algn="ctr"/>
                <a:endParaRPr lang="es-ES" sz="1000" dirty="0">
                  <a:solidFill>
                    <a:schemeClr val="tx1"/>
                  </a:solidFill>
                </a:endParaRPr>
              </a:p>
            </p:txBody>
          </p:sp>
          <p:sp>
            <p:nvSpPr>
              <p:cNvPr id="39" name="Rectángulo: esquinas redondeadas 38">
                <a:extLst>
                  <a:ext uri="{FF2B5EF4-FFF2-40B4-BE49-F238E27FC236}">
                    <a16:creationId xmlns:a16="http://schemas.microsoft.com/office/drawing/2014/main" id="{99CEB1CF-952B-0F95-861B-A316ED492302}"/>
                  </a:ext>
                </a:extLst>
              </p:cNvPr>
              <p:cNvSpPr/>
              <p:nvPr/>
            </p:nvSpPr>
            <p:spPr>
              <a:xfrm>
                <a:off x="4867360" y="3237565"/>
                <a:ext cx="1785441" cy="847744"/>
              </a:xfrm>
              <a:prstGeom prst="roundRect">
                <a:avLst/>
              </a:prstGeom>
              <a:no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a:solidFill>
                      <a:schemeClr val="tx1"/>
                    </a:solidFill>
                    <a:effectLst/>
                    <a:latin typeface="Arial" panose="020B0604020202020204" pitchFamily="34" charset="0"/>
                    <a:ea typeface="Yu Mincho" panose="02020400000000000000" pitchFamily="18" charset="-128"/>
                  </a:rPr>
                  <a:t>Factor de etapa de la construcción </a:t>
                </a:r>
              </a:p>
              <a:p>
                <a:pPr algn="ctr"/>
                <a:r>
                  <a:rPr lang="es-EC" sz="1000" b="1">
                    <a:solidFill>
                      <a:schemeClr val="tx1"/>
                    </a:solidFill>
                    <a:effectLst/>
                    <a:latin typeface="Arial" panose="020B0604020202020204" pitchFamily="34" charset="0"/>
                    <a:ea typeface="Yu Mincho" panose="02020400000000000000" pitchFamily="18" charset="-128"/>
                  </a:rPr>
                  <a:t>(</a:t>
                </a:r>
                <a:r>
                  <a:rPr lang="es-EC" sz="1000" b="1" err="1">
                    <a:solidFill>
                      <a:schemeClr val="tx1"/>
                    </a:solidFill>
                    <a:effectLst/>
                    <a:latin typeface="Arial" panose="020B0604020202020204" pitchFamily="34" charset="0"/>
                    <a:ea typeface="Yu Mincho" panose="02020400000000000000" pitchFamily="18" charset="-128"/>
                  </a:rPr>
                  <a:t>Fec</a:t>
                </a:r>
                <a:r>
                  <a:rPr lang="es-EC" sz="1000" b="1">
                    <a:solidFill>
                      <a:schemeClr val="tx1"/>
                    </a:solidFill>
                    <a:effectLst/>
                    <a:latin typeface="Arial" panose="020B0604020202020204" pitchFamily="34" charset="0"/>
                    <a:ea typeface="Yu Mincho" panose="02020400000000000000" pitchFamily="18" charset="-128"/>
                  </a:rPr>
                  <a:t>)</a:t>
                </a:r>
                <a:endParaRPr lang="es-ES" sz="1000" b="1">
                  <a:solidFill>
                    <a:schemeClr val="tx1"/>
                  </a:solidFill>
                </a:endParaRPr>
              </a:p>
            </p:txBody>
          </p:sp>
          <p:sp>
            <p:nvSpPr>
              <p:cNvPr id="48" name="Rectángulo: esquinas redondeadas 47">
                <a:extLst>
                  <a:ext uri="{FF2B5EF4-FFF2-40B4-BE49-F238E27FC236}">
                    <a16:creationId xmlns:a16="http://schemas.microsoft.com/office/drawing/2014/main" id="{4CE25E64-7061-97E0-FEFE-9D59597D21B8}"/>
                  </a:ext>
                </a:extLst>
              </p:cNvPr>
              <p:cNvSpPr/>
              <p:nvPr/>
            </p:nvSpPr>
            <p:spPr>
              <a:xfrm>
                <a:off x="817009" y="3204075"/>
                <a:ext cx="1785441" cy="847745"/>
              </a:xfrm>
              <a:prstGeom prst="roundRect">
                <a:avLst/>
              </a:prstGeom>
              <a:solidFill>
                <a:srgbClr val="AECCAC"/>
              </a:solidFill>
              <a:ln w="12700">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a:solidFill>
                      <a:schemeClr val="tx1"/>
                    </a:solidFill>
                    <a:effectLst/>
                    <a:latin typeface="Arial" panose="020B0604020202020204" pitchFamily="34" charset="0"/>
                    <a:ea typeface="Yu Mincho" panose="02020400000000000000" pitchFamily="18" charset="-128"/>
                  </a:rPr>
                  <a:t>Factor de corrección (</a:t>
                </a:r>
                <a:r>
                  <a:rPr lang="es-EC" sz="1000" b="1" dirty="0" err="1">
                    <a:solidFill>
                      <a:schemeClr val="tx1"/>
                    </a:solidFill>
                    <a:effectLst/>
                    <a:latin typeface="Arial" panose="020B0604020202020204" pitchFamily="34" charset="0"/>
                    <a:ea typeface="Yu Mincho" panose="02020400000000000000" pitchFamily="18" charset="-128"/>
                  </a:rPr>
                  <a:t>Fcc</a:t>
                </a:r>
                <a:r>
                  <a:rPr lang="es-EC" sz="1000" b="1" dirty="0">
                    <a:solidFill>
                      <a:schemeClr val="tx1"/>
                    </a:solidFill>
                    <a:effectLst/>
                    <a:latin typeface="Arial" panose="020B0604020202020204" pitchFamily="34" charset="0"/>
                    <a:ea typeface="Yu Mincho" panose="02020400000000000000" pitchFamily="18" charset="-128"/>
                  </a:rPr>
                  <a:t>)</a:t>
                </a:r>
                <a:endParaRPr lang="es-ES" sz="1000" dirty="0">
                  <a:solidFill>
                    <a:schemeClr val="tx1"/>
                  </a:solidFill>
                </a:endParaRPr>
              </a:p>
            </p:txBody>
          </p:sp>
        </p:grpSp>
        <p:sp>
          <p:nvSpPr>
            <p:cNvPr id="12" name="Es igual a 11">
              <a:extLst>
                <a:ext uri="{FF2B5EF4-FFF2-40B4-BE49-F238E27FC236}">
                  <a16:creationId xmlns:a16="http://schemas.microsoft.com/office/drawing/2014/main" id="{439C19CE-C791-7AE7-4D6A-6F41BCB915BE}"/>
                </a:ext>
              </a:extLst>
            </p:cNvPr>
            <p:cNvSpPr/>
            <p:nvPr/>
          </p:nvSpPr>
          <p:spPr>
            <a:xfrm>
              <a:off x="2845047" y="3295666"/>
              <a:ext cx="166012" cy="304940"/>
            </a:xfrm>
            <a:prstGeom prst="mathEqual">
              <a:avLst/>
            </a:prstGeom>
            <a:solidFill>
              <a:srgbClr val="AECCA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a:solidFill>
                  <a:schemeClr val="tx1"/>
                </a:solidFill>
              </a:endParaRPr>
            </a:p>
          </p:txBody>
        </p:sp>
        <p:sp>
          <p:nvSpPr>
            <p:cNvPr id="23" name="Signo de multiplicación 22">
              <a:extLst>
                <a:ext uri="{FF2B5EF4-FFF2-40B4-BE49-F238E27FC236}">
                  <a16:creationId xmlns:a16="http://schemas.microsoft.com/office/drawing/2014/main" id="{E0CABE8B-013A-09A1-3110-9EBA2078C246}"/>
                </a:ext>
              </a:extLst>
            </p:cNvPr>
            <p:cNvSpPr/>
            <p:nvPr/>
          </p:nvSpPr>
          <p:spPr>
            <a:xfrm>
              <a:off x="4606607" y="3282923"/>
              <a:ext cx="239701" cy="246314"/>
            </a:xfrm>
            <a:prstGeom prst="mathMultiply">
              <a:avLst/>
            </a:prstGeom>
            <a:solidFill>
              <a:srgbClr val="AECCA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a:p>
          </p:txBody>
        </p:sp>
        <p:sp>
          <p:nvSpPr>
            <p:cNvPr id="25" name="Signo de multiplicación 24">
              <a:extLst>
                <a:ext uri="{FF2B5EF4-FFF2-40B4-BE49-F238E27FC236}">
                  <a16:creationId xmlns:a16="http://schemas.microsoft.com/office/drawing/2014/main" id="{27826009-DE06-843B-DBA9-DB5DB3201145}"/>
                </a:ext>
              </a:extLst>
            </p:cNvPr>
            <p:cNvSpPr/>
            <p:nvPr/>
          </p:nvSpPr>
          <p:spPr>
            <a:xfrm>
              <a:off x="6384637" y="3295666"/>
              <a:ext cx="239701" cy="246314"/>
            </a:xfrm>
            <a:prstGeom prst="mathMultiply">
              <a:avLst/>
            </a:prstGeom>
            <a:solidFill>
              <a:srgbClr val="AECCA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a:p>
          </p:txBody>
        </p:sp>
      </p:grpSp>
      <p:grpSp>
        <p:nvGrpSpPr>
          <p:cNvPr id="16" name="Grupo 15">
            <a:extLst>
              <a:ext uri="{FF2B5EF4-FFF2-40B4-BE49-F238E27FC236}">
                <a16:creationId xmlns:a16="http://schemas.microsoft.com/office/drawing/2014/main" id="{64F8A724-09D4-7F2B-6507-A31536F43360}"/>
              </a:ext>
            </a:extLst>
          </p:cNvPr>
          <p:cNvGrpSpPr/>
          <p:nvPr/>
        </p:nvGrpSpPr>
        <p:grpSpPr>
          <a:xfrm>
            <a:off x="705769" y="1754791"/>
            <a:ext cx="8156394" cy="1069438"/>
            <a:chOff x="705769" y="1754791"/>
            <a:chExt cx="8156394" cy="1069438"/>
          </a:xfrm>
        </p:grpSpPr>
        <p:sp>
          <p:nvSpPr>
            <p:cNvPr id="5" name="Flecha: hacia abajo 4">
              <a:extLst>
                <a:ext uri="{FF2B5EF4-FFF2-40B4-BE49-F238E27FC236}">
                  <a16:creationId xmlns:a16="http://schemas.microsoft.com/office/drawing/2014/main" id="{3BF1C6AC-678C-CE74-2E28-72FF4BDC8239}"/>
                </a:ext>
              </a:extLst>
            </p:cNvPr>
            <p:cNvSpPr/>
            <p:nvPr/>
          </p:nvSpPr>
          <p:spPr>
            <a:xfrm>
              <a:off x="7823630" y="2576657"/>
              <a:ext cx="230754" cy="247572"/>
            </a:xfrm>
            <a:prstGeom prst="downArrow">
              <a:avLst/>
            </a:prstGeom>
            <a:solidFill>
              <a:srgbClr val="478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CuadroTexto 2">
              <a:extLst>
                <a:ext uri="{FF2B5EF4-FFF2-40B4-BE49-F238E27FC236}">
                  <a16:creationId xmlns:a16="http://schemas.microsoft.com/office/drawing/2014/main" id="{D84B791F-6C6B-FB37-7379-0966FEB55BC6}"/>
                </a:ext>
              </a:extLst>
            </p:cNvPr>
            <p:cNvSpPr txBox="1"/>
            <p:nvPr/>
          </p:nvSpPr>
          <p:spPr>
            <a:xfrm>
              <a:off x="6346403" y="2009511"/>
              <a:ext cx="312906" cy="369332"/>
            </a:xfrm>
            <a:prstGeom prst="rect">
              <a:avLst/>
            </a:prstGeom>
            <a:noFill/>
          </p:spPr>
          <p:txBody>
            <a:bodyPr wrap="none" rtlCol="0">
              <a:spAutoFit/>
            </a:bodyPr>
            <a:lstStyle/>
            <a:p>
              <a:r>
                <a:rPr lang="es-MX"/>
                <a:t>1</a:t>
              </a:r>
              <a:endParaRPr lang="es-EC"/>
            </a:p>
          </p:txBody>
        </p:sp>
        <p:sp>
          <p:nvSpPr>
            <p:cNvPr id="6" name="Rectángulo 5">
              <a:extLst>
                <a:ext uri="{FF2B5EF4-FFF2-40B4-BE49-F238E27FC236}">
                  <a16:creationId xmlns:a16="http://schemas.microsoft.com/office/drawing/2014/main" id="{6A910239-8CEB-827A-8555-D03EFFCC76F8}"/>
                </a:ext>
              </a:extLst>
            </p:cNvPr>
            <p:cNvSpPr/>
            <p:nvPr/>
          </p:nvSpPr>
          <p:spPr>
            <a:xfrm>
              <a:off x="6843306" y="2152799"/>
              <a:ext cx="193382" cy="45719"/>
            </a:xfrm>
            <a:prstGeom prst="rect">
              <a:avLst/>
            </a:prstGeom>
            <a:solidFill>
              <a:srgbClr val="AECCA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000"/>
            </a:p>
          </p:txBody>
        </p:sp>
        <p:sp>
          <p:nvSpPr>
            <p:cNvPr id="8" name="Abrir corchete 7">
              <a:extLst>
                <a:ext uri="{FF2B5EF4-FFF2-40B4-BE49-F238E27FC236}">
                  <a16:creationId xmlns:a16="http://schemas.microsoft.com/office/drawing/2014/main" id="{B11EE839-612C-A060-D0C4-4A5C19753990}"/>
                </a:ext>
              </a:extLst>
            </p:cNvPr>
            <p:cNvSpPr/>
            <p:nvPr/>
          </p:nvSpPr>
          <p:spPr>
            <a:xfrm>
              <a:off x="6264613" y="1780162"/>
              <a:ext cx="165537" cy="841733"/>
            </a:xfrm>
            <a:prstGeom prst="leftBracket">
              <a:avLst/>
            </a:prstGeom>
            <a:no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000">
                <a:solidFill>
                  <a:schemeClr val="lt1"/>
                </a:solidFill>
              </a:endParaRPr>
            </a:p>
          </p:txBody>
        </p:sp>
        <p:sp>
          <p:nvSpPr>
            <p:cNvPr id="9" name="Abrir corchete 8">
              <a:extLst>
                <a:ext uri="{FF2B5EF4-FFF2-40B4-BE49-F238E27FC236}">
                  <a16:creationId xmlns:a16="http://schemas.microsoft.com/office/drawing/2014/main" id="{2EAB6472-DE40-32F8-FED3-D40E7F0AE0C3}"/>
                </a:ext>
              </a:extLst>
            </p:cNvPr>
            <p:cNvSpPr/>
            <p:nvPr/>
          </p:nvSpPr>
          <p:spPr>
            <a:xfrm rot="10800000">
              <a:off x="8696626" y="1754791"/>
              <a:ext cx="165537" cy="841733"/>
            </a:xfrm>
            <a:prstGeom prst="leftBracket">
              <a:avLst/>
            </a:prstGeom>
            <a:no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000">
                <a:solidFill>
                  <a:schemeClr val="lt1"/>
                </a:solidFill>
              </a:endParaRPr>
            </a:p>
          </p:txBody>
        </p:sp>
        <p:grpSp>
          <p:nvGrpSpPr>
            <p:cNvPr id="15" name="Grupo 14">
              <a:extLst>
                <a:ext uri="{FF2B5EF4-FFF2-40B4-BE49-F238E27FC236}">
                  <a16:creationId xmlns:a16="http://schemas.microsoft.com/office/drawing/2014/main" id="{CF2C1DFD-78C1-E77F-EFBB-AE09F3154203}"/>
                </a:ext>
              </a:extLst>
            </p:cNvPr>
            <p:cNvGrpSpPr/>
            <p:nvPr/>
          </p:nvGrpSpPr>
          <p:grpSpPr>
            <a:xfrm>
              <a:off x="705769" y="1848407"/>
              <a:ext cx="7946233" cy="720154"/>
              <a:chOff x="705769" y="1848407"/>
              <a:chExt cx="7946233" cy="720154"/>
            </a:xfrm>
          </p:grpSpPr>
          <p:grpSp>
            <p:nvGrpSpPr>
              <p:cNvPr id="61" name="Grupo 60">
                <a:extLst>
                  <a:ext uri="{FF2B5EF4-FFF2-40B4-BE49-F238E27FC236}">
                    <a16:creationId xmlns:a16="http://schemas.microsoft.com/office/drawing/2014/main" id="{2D6B7193-7F12-31E0-B685-946B21B35F8F}"/>
                  </a:ext>
                </a:extLst>
              </p:cNvPr>
              <p:cNvGrpSpPr/>
              <p:nvPr/>
            </p:nvGrpSpPr>
            <p:grpSpPr>
              <a:xfrm>
                <a:off x="705769" y="1848407"/>
                <a:ext cx="7946233" cy="720154"/>
                <a:chOff x="150550" y="1900544"/>
                <a:chExt cx="9949259" cy="905598"/>
              </a:xfrm>
            </p:grpSpPr>
            <p:sp>
              <p:nvSpPr>
                <p:cNvPr id="10" name="Rectángulo: esquinas redondeadas 9">
                  <a:extLst>
                    <a:ext uri="{FF2B5EF4-FFF2-40B4-BE49-F238E27FC236}">
                      <a16:creationId xmlns:a16="http://schemas.microsoft.com/office/drawing/2014/main" id="{93E092BE-312E-0550-0D3B-DB20BD5D2851}"/>
                    </a:ext>
                  </a:extLst>
                </p:cNvPr>
                <p:cNvSpPr/>
                <p:nvPr/>
              </p:nvSpPr>
              <p:spPr>
                <a:xfrm>
                  <a:off x="150550" y="1957402"/>
                  <a:ext cx="2012999" cy="816180"/>
                </a:xfrm>
                <a:prstGeom prst="roundRect">
                  <a:avLst/>
                </a:prstGeom>
                <a:solidFill>
                  <a:schemeClr val="accent5"/>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rPr>
                    <a:t>Avalúo de la construcción cubierta </a:t>
                  </a:r>
                </a:p>
                <a:p>
                  <a:pPr algn="ctr"/>
                  <a:r>
                    <a:rPr lang="es-ES" sz="1000" b="1" dirty="0">
                      <a:solidFill>
                        <a:schemeClr val="tx1"/>
                      </a:solidFill>
                    </a:rPr>
                    <a:t>(</a:t>
                  </a:r>
                  <a:r>
                    <a:rPr lang="es-ES" sz="1000" b="1" dirty="0" err="1">
                      <a:solidFill>
                        <a:schemeClr val="tx1"/>
                      </a:solidFill>
                    </a:rPr>
                    <a:t>Vcc</a:t>
                  </a:r>
                  <a:r>
                    <a:rPr lang="es-ES" sz="1000" b="1" dirty="0">
                      <a:solidFill>
                        <a:schemeClr val="tx1"/>
                      </a:solidFill>
                    </a:rPr>
                    <a:t>)</a:t>
                  </a:r>
                </a:p>
              </p:txBody>
            </p:sp>
            <p:sp>
              <p:nvSpPr>
                <p:cNvPr id="11" name="Rectángulo: esquinas redondeadas 10">
                  <a:extLst>
                    <a:ext uri="{FF2B5EF4-FFF2-40B4-BE49-F238E27FC236}">
                      <a16:creationId xmlns:a16="http://schemas.microsoft.com/office/drawing/2014/main" id="{14A5E7E2-FE18-5378-6DD6-25F717379E39}"/>
                    </a:ext>
                  </a:extLst>
                </p:cNvPr>
                <p:cNvSpPr/>
                <p:nvPr/>
              </p:nvSpPr>
              <p:spPr>
                <a:xfrm>
                  <a:off x="2440694" y="1949359"/>
                  <a:ext cx="1785441" cy="847746"/>
                </a:xfrm>
                <a:prstGeom prst="roundRect">
                  <a:avLst/>
                </a:prstGeom>
                <a:no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a:solidFill>
                        <a:schemeClr val="tx1"/>
                      </a:solidFill>
                      <a:effectLst/>
                      <a:latin typeface="Arial" panose="020B0604020202020204" pitchFamily="34" charset="0"/>
                      <a:ea typeface="Yu Mincho" panose="02020400000000000000" pitchFamily="18" charset="-128"/>
                    </a:rPr>
                    <a:t>Área de la construcción cubierta en m</a:t>
                  </a:r>
                  <a:r>
                    <a:rPr lang="es-EC" sz="1000" baseline="30000">
                      <a:solidFill>
                        <a:schemeClr val="tx1"/>
                      </a:solidFill>
                      <a:effectLst/>
                      <a:latin typeface="Arial" panose="020B0604020202020204" pitchFamily="34" charset="0"/>
                      <a:ea typeface="Yu Mincho" panose="02020400000000000000" pitchFamily="18" charset="-128"/>
                    </a:rPr>
                    <a:t>2 </a:t>
                  </a:r>
                </a:p>
                <a:p>
                  <a:pPr algn="ctr"/>
                  <a:r>
                    <a:rPr lang="es-ES" sz="1000" b="1">
                      <a:solidFill>
                        <a:schemeClr val="tx1"/>
                      </a:solidFill>
                    </a:rPr>
                    <a:t>(</a:t>
                  </a:r>
                  <a:r>
                    <a:rPr lang="es-ES" sz="1000" b="1" err="1">
                      <a:solidFill>
                        <a:schemeClr val="tx1"/>
                      </a:solidFill>
                    </a:rPr>
                    <a:t>Acc</a:t>
                  </a:r>
                  <a:r>
                    <a:rPr lang="es-ES" sz="1000" b="1">
                      <a:solidFill>
                        <a:schemeClr val="tx1"/>
                      </a:solidFill>
                    </a:rPr>
                    <a:t>)</a:t>
                  </a:r>
                  <a:endParaRPr lang="es-ES" sz="1000">
                    <a:solidFill>
                      <a:schemeClr val="tx1"/>
                    </a:solidFill>
                  </a:endParaRPr>
                </a:p>
              </p:txBody>
            </p:sp>
            <p:sp>
              <p:nvSpPr>
                <p:cNvPr id="13" name="Rectángulo: esquinas redondeadas 12">
                  <a:extLst>
                    <a:ext uri="{FF2B5EF4-FFF2-40B4-BE49-F238E27FC236}">
                      <a16:creationId xmlns:a16="http://schemas.microsoft.com/office/drawing/2014/main" id="{D364AEE0-29D3-D4B1-6243-675C4AD1BC22}"/>
                    </a:ext>
                  </a:extLst>
                </p:cNvPr>
                <p:cNvSpPr/>
                <p:nvPr/>
              </p:nvSpPr>
              <p:spPr>
                <a:xfrm>
                  <a:off x="4538113" y="1960738"/>
                  <a:ext cx="2213836" cy="845404"/>
                </a:xfrm>
                <a:prstGeom prst="roundRect">
                  <a:avLst/>
                </a:prstGeom>
                <a:no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000">
                    <a:solidFill>
                      <a:schemeClr val="tx1"/>
                    </a:solidFill>
                    <a:effectLst/>
                    <a:latin typeface="Arial" panose="020B0604020202020204" pitchFamily="34" charset="0"/>
                    <a:ea typeface="Yu Mincho" panose="02020400000000000000" pitchFamily="18" charset="-128"/>
                    <a:cs typeface="Arial" panose="020B0604020202020204" pitchFamily="34" charset="0"/>
                  </a:endParaRPr>
                </a:p>
                <a:p>
                  <a:pPr algn="ctr"/>
                  <a:r>
                    <a:rPr lang="es-EC" sz="1000">
                      <a:solidFill>
                        <a:schemeClr val="tx1"/>
                      </a:solidFill>
                      <a:effectLst/>
                      <a:latin typeface="Arial" panose="020B0604020202020204" pitchFamily="34" charset="0"/>
                      <a:ea typeface="Yu Mincho" panose="02020400000000000000" pitchFamily="18" charset="-128"/>
                      <a:cs typeface="Arial" panose="020B0604020202020204" pitchFamily="34" charset="0"/>
                    </a:rPr>
                    <a:t>Valor unitario del m</a:t>
                  </a:r>
                  <a:r>
                    <a:rPr lang="es-EC" sz="1000" baseline="30000">
                      <a:solidFill>
                        <a:schemeClr val="tx1"/>
                      </a:solidFill>
                      <a:effectLst/>
                      <a:latin typeface="Arial" panose="020B0604020202020204" pitchFamily="34" charset="0"/>
                      <a:ea typeface="Yu Mincho" panose="02020400000000000000" pitchFamily="18" charset="-128"/>
                      <a:cs typeface="Arial" panose="020B0604020202020204" pitchFamily="34" charset="0"/>
                    </a:rPr>
                    <a:t>2</a:t>
                  </a:r>
                  <a:r>
                    <a:rPr lang="es-EC" sz="1000">
                      <a:solidFill>
                        <a:schemeClr val="tx1"/>
                      </a:solidFill>
                      <a:effectLst/>
                      <a:latin typeface="Arial" panose="020B0604020202020204" pitchFamily="34" charset="0"/>
                      <a:ea typeface="Yu Mincho" panose="02020400000000000000" pitchFamily="18" charset="-128"/>
                      <a:cs typeface="Arial" panose="020B0604020202020204" pitchFamily="34" charset="0"/>
                    </a:rPr>
                    <a:t> de construcción por tipología constructiva/categoría</a:t>
                  </a:r>
                </a:p>
                <a:p>
                  <a:pPr algn="ctr"/>
                  <a:r>
                    <a:rPr lang="es-EC" sz="1000" b="1">
                      <a:solidFill>
                        <a:schemeClr val="tx1"/>
                      </a:solidFill>
                      <a:latin typeface="Arial" panose="020B0604020202020204" pitchFamily="34" charset="0"/>
                      <a:ea typeface="Yu Mincho" panose="02020400000000000000" pitchFamily="18" charset="-128"/>
                      <a:cs typeface="Arial" panose="020B0604020202020204" pitchFamily="34" charset="0"/>
                    </a:rPr>
                    <a:t>(</a:t>
                  </a:r>
                  <a:r>
                    <a:rPr lang="es-ES" sz="1000" b="1" err="1">
                      <a:solidFill>
                        <a:schemeClr val="tx1"/>
                      </a:solidFill>
                    </a:rPr>
                    <a:t>VuC</a:t>
                  </a:r>
                  <a:r>
                    <a:rPr lang="es-ES" sz="1000" b="1">
                      <a:solidFill>
                        <a:schemeClr val="tx1"/>
                      </a:solidFill>
                    </a:rPr>
                    <a:t>)</a:t>
                  </a:r>
                  <a:endParaRPr lang="es-ES" sz="10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endParaRPr lang="es-ES" sz="1000">
                    <a:solidFill>
                      <a:schemeClr val="tx1"/>
                    </a:solidFill>
                  </a:endParaRPr>
                </a:p>
              </p:txBody>
            </p:sp>
            <p:sp>
              <p:nvSpPr>
                <p:cNvPr id="14" name="Rectángulo: esquinas redondeadas 13">
                  <a:extLst>
                    <a:ext uri="{FF2B5EF4-FFF2-40B4-BE49-F238E27FC236}">
                      <a16:creationId xmlns:a16="http://schemas.microsoft.com/office/drawing/2014/main" id="{DA1E7893-174D-3356-9A0E-80A8ACDF87CC}"/>
                    </a:ext>
                  </a:extLst>
                </p:cNvPr>
                <p:cNvSpPr/>
                <p:nvPr/>
              </p:nvSpPr>
              <p:spPr>
                <a:xfrm>
                  <a:off x="8314368" y="1900544"/>
                  <a:ext cx="1785441" cy="847744"/>
                </a:xfrm>
                <a:prstGeom prst="roundRect">
                  <a:avLst/>
                </a:prstGeom>
                <a:solidFill>
                  <a:srgbClr val="AECCAC"/>
                </a:solidFill>
                <a:ln w="12700">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dirty="0">
                      <a:solidFill>
                        <a:schemeClr val="tx1"/>
                      </a:solidFill>
                      <a:effectLst/>
                      <a:latin typeface="Arial" panose="020B0604020202020204" pitchFamily="34" charset="0"/>
                      <a:ea typeface="Yu Mincho" panose="02020400000000000000" pitchFamily="18" charset="-128"/>
                    </a:rPr>
                    <a:t>Factor de corrección (</a:t>
                  </a:r>
                  <a:r>
                    <a:rPr lang="es-EC" sz="1000" b="1" dirty="0" err="1">
                      <a:solidFill>
                        <a:schemeClr val="tx1"/>
                      </a:solidFill>
                      <a:effectLst/>
                      <a:latin typeface="Arial" panose="020B0604020202020204" pitchFamily="34" charset="0"/>
                      <a:ea typeface="Yu Mincho" panose="02020400000000000000" pitchFamily="18" charset="-128"/>
                    </a:rPr>
                    <a:t>Fcc</a:t>
                  </a:r>
                  <a:r>
                    <a:rPr lang="es-EC" sz="1000" b="1" dirty="0">
                      <a:solidFill>
                        <a:schemeClr val="tx1"/>
                      </a:solidFill>
                      <a:effectLst/>
                      <a:latin typeface="Arial" panose="020B0604020202020204" pitchFamily="34" charset="0"/>
                      <a:ea typeface="Yu Mincho" panose="02020400000000000000" pitchFamily="18" charset="-128"/>
                    </a:rPr>
                    <a:t>)</a:t>
                  </a:r>
                  <a:endParaRPr lang="es-ES" sz="1000" dirty="0">
                    <a:solidFill>
                      <a:schemeClr val="tx1"/>
                    </a:solidFill>
                  </a:endParaRPr>
                </a:p>
              </p:txBody>
            </p:sp>
            <p:sp>
              <p:nvSpPr>
                <p:cNvPr id="17" name="Es igual a 16">
                  <a:extLst>
                    <a:ext uri="{FF2B5EF4-FFF2-40B4-BE49-F238E27FC236}">
                      <a16:creationId xmlns:a16="http://schemas.microsoft.com/office/drawing/2014/main" id="{25651475-957E-49F6-1A4C-6631C2EEB8A7}"/>
                    </a:ext>
                  </a:extLst>
                </p:cNvPr>
                <p:cNvSpPr/>
                <p:nvPr/>
              </p:nvSpPr>
              <p:spPr>
                <a:xfrm>
                  <a:off x="2185598" y="2184105"/>
                  <a:ext cx="207859" cy="383464"/>
                </a:xfrm>
                <a:prstGeom prst="mathEqual">
                  <a:avLst/>
                </a:prstGeom>
                <a:solidFill>
                  <a:srgbClr val="AECCA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a:solidFill>
                      <a:schemeClr val="tx1"/>
                    </a:solidFill>
                  </a:endParaRPr>
                </a:p>
              </p:txBody>
            </p:sp>
          </p:grpSp>
          <p:sp>
            <p:nvSpPr>
              <p:cNvPr id="26" name="Signo de multiplicación 25">
                <a:extLst>
                  <a:ext uri="{FF2B5EF4-FFF2-40B4-BE49-F238E27FC236}">
                    <a16:creationId xmlns:a16="http://schemas.microsoft.com/office/drawing/2014/main" id="{E0CECC33-6B0E-8000-9151-A90BB372B18F}"/>
                  </a:ext>
                </a:extLst>
              </p:cNvPr>
              <p:cNvSpPr/>
              <p:nvPr/>
            </p:nvSpPr>
            <p:spPr>
              <a:xfrm>
                <a:off x="3970309" y="2146943"/>
                <a:ext cx="239701" cy="246314"/>
              </a:xfrm>
              <a:prstGeom prst="mathMultiply">
                <a:avLst/>
              </a:prstGeom>
              <a:solidFill>
                <a:srgbClr val="AECCA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a:p>
            </p:txBody>
          </p:sp>
          <p:sp>
            <p:nvSpPr>
              <p:cNvPr id="27" name="Signo de multiplicación 26">
                <a:extLst>
                  <a:ext uri="{FF2B5EF4-FFF2-40B4-BE49-F238E27FC236}">
                    <a16:creationId xmlns:a16="http://schemas.microsoft.com/office/drawing/2014/main" id="{7E913AA7-8B8A-5253-548C-89ED4C755941}"/>
                  </a:ext>
                </a:extLst>
              </p:cNvPr>
              <p:cNvSpPr/>
              <p:nvPr/>
            </p:nvSpPr>
            <p:spPr>
              <a:xfrm>
                <a:off x="5978147" y="2124315"/>
                <a:ext cx="239701" cy="246314"/>
              </a:xfrm>
              <a:prstGeom prst="mathMultiply">
                <a:avLst/>
              </a:prstGeom>
              <a:solidFill>
                <a:srgbClr val="AECCA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a:p>
            </p:txBody>
          </p:sp>
        </p:grpSp>
      </p:grpSp>
      <p:grpSp>
        <p:nvGrpSpPr>
          <p:cNvPr id="32" name="Grupo 31">
            <a:extLst>
              <a:ext uri="{FF2B5EF4-FFF2-40B4-BE49-F238E27FC236}">
                <a16:creationId xmlns:a16="http://schemas.microsoft.com/office/drawing/2014/main" id="{A8DCD9B7-A418-855D-7086-3C9B3A735B16}"/>
              </a:ext>
            </a:extLst>
          </p:cNvPr>
          <p:cNvGrpSpPr/>
          <p:nvPr/>
        </p:nvGrpSpPr>
        <p:grpSpPr>
          <a:xfrm>
            <a:off x="2322929" y="2632472"/>
            <a:ext cx="5405826" cy="2972615"/>
            <a:chOff x="2362930" y="2628418"/>
            <a:chExt cx="5405826" cy="2972615"/>
          </a:xfrm>
        </p:grpSpPr>
        <p:pic>
          <p:nvPicPr>
            <p:cNvPr id="30" name="Imagen 29">
              <a:extLst>
                <a:ext uri="{FF2B5EF4-FFF2-40B4-BE49-F238E27FC236}">
                  <a16:creationId xmlns:a16="http://schemas.microsoft.com/office/drawing/2014/main" id="{4FFD5DD9-BBDC-8693-F8EA-A8979CCEB11A}"/>
                </a:ext>
              </a:extLst>
            </p:cNvPr>
            <p:cNvPicPr>
              <a:picLocks noChangeAspect="1"/>
            </p:cNvPicPr>
            <p:nvPr/>
          </p:nvPicPr>
          <p:blipFill rotWithShape="1">
            <a:blip r:embed="rId4"/>
            <a:srcRect t="243" r="262"/>
            <a:stretch/>
          </p:blipFill>
          <p:spPr>
            <a:xfrm>
              <a:off x="2362930" y="3066755"/>
              <a:ext cx="5405826" cy="2534278"/>
            </a:xfrm>
            <a:prstGeom prst="rect">
              <a:avLst/>
            </a:prstGeom>
          </p:spPr>
        </p:pic>
        <p:sp>
          <p:nvSpPr>
            <p:cNvPr id="31" name="Flecha: hacia abajo 30">
              <a:extLst>
                <a:ext uri="{FF2B5EF4-FFF2-40B4-BE49-F238E27FC236}">
                  <a16:creationId xmlns:a16="http://schemas.microsoft.com/office/drawing/2014/main" id="{6C38D986-2431-F5DC-6385-40EA5F8D690C}"/>
                </a:ext>
              </a:extLst>
            </p:cNvPr>
            <p:cNvSpPr/>
            <p:nvPr/>
          </p:nvSpPr>
          <p:spPr>
            <a:xfrm>
              <a:off x="4959315" y="2628418"/>
              <a:ext cx="290681" cy="391622"/>
            </a:xfrm>
            <a:prstGeom prst="downArrow">
              <a:avLst/>
            </a:prstGeom>
            <a:solidFill>
              <a:srgbClr val="478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52" name="Grupo 51">
            <a:extLst>
              <a:ext uri="{FF2B5EF4-FFF2-40B4-BE49-F238E27FC236}">
                <a16:creationId xmlns:a16="http://schemas.microsoft.com/office/drawing/2014/main" id="{52569B79-F56C-1EAC-B2D3-3F775AEAD526}"/>
              </a:ext>
            </a:extLst>
          </p:cNvPr>
          <p:cNvGrpSpPr/>
          <p:nvPr/>
        </p:nvGrpSpPr>
        <p:grpSpPr>
          <a:xfrm>
            <a:off x="6525939" y="3794301"/>
            <a:ext cx="2337558" cy="2282277"/>
            <a:chOff x="6525939" y="3794301"/>
            <a:chExt cx="2337558" cy="2282277"/>
          </a:xfrm>
        </p:grpSpPr>
        <p:sp>
          <p:nvSpPr>
            <p:cNvPr id="85" name="CuadroTexto 84">
              <a:extLst>
                <a:ext uri="{FF2B5EF4-FFF2-40B4-BE49-F238E27FC236}">
                  <a16:creationId xmlns:a16="http://schemas.microsoft.com/office/drawing/2014/main" id="{18597DDA-6DBA-08C4-26F9-5F041081D98A}"/>
                </a:ext>
              </a:extLst>
            </p:cNvPr>
            <p:cNvSpPr txBox="1"/>
            <p:nvPr/>
          </p:nvSpPr>
          <p:spPr>
            <a:xfrm>
              <a:off x="6525939" y="4980829"/>
              <a:ext cx="2329419" cy="1095749"/>
            </a:xfrm>
            <a:prstGeom prst="rect">
              <a:avLst/>
            </a:prstGeom>
            <a:noFill/>
          </p:spPr>
          <p:txBody>
            <a:bodyPr wrap="square">
              <a:spAutoFit/>
            </a:bodyPr>
            <a:lstStyle/>
            <a:p>
              <a:pPr indent="457200"/>
              <a:r>
                <a:rPr lang="es-EC" sz="900" b="1" dirty="0" err="1">
                  <a:effectLst/>
                  <a:latin typeface="Arial" panose="020B0604020202020204" pitchFamily="34" charset="0"/>
                  <a:ea typeface="Calibri" panose="020F0502020204030204" pitchFamily="34" charset="0"/>
                  <a:cs typeface="Times New Roman" panose="02020603050405020304" pitchFamily="18" charset="0"/>
                </a:rPr>
                <a:t>EsCS</a:t>
              </a:r>
              <a:r>
                <a:rPr lang="es-EC" sz="900" b="1" dirty="0">
                  <a:effectLst/>
                  <a:latin typeface="Arial" panose="020B0604020202020204" pitchFamily="34" charset="0"/>
                  <a:ea typeface="Calibri" panose="020F0502020204030204" pitchFamily="34" charset="0"/>
                  <a:cs typeface="Times New Roman" panose="02020603050405020304" pitchFamily="18" charset="0"/>
                </a:rPr>
                <a:t> =</a:t>
              </a:r>
              <a:r>
                <a:rPr lang="es-EC" sz="900" dirty="0">
                  <a:effectLst/>
                  <a:latin typeface="Arial" panose="020B0604020202020204" pitchFamily="34" charset="0"/>
                  <a:ea typeface="Calibri" panose="020F0502020204030204" pitchFamily="34" charset="0"/>
                  <a:cs typeface="Times New Roman" panose="02020603050405020304" pitchFamily="18" charset="0"/>
                </a:rPr>
                <a:t> Edad de la </a:t>
              </a:r>
              <a:br>
                <a:rPr lang="es-EC" sz="900" dirty="0">
                  <a:effectLst/>
                  <a:latin typeface="Arial" panose="020B0604020202020204" pitchFamily="34" charset="0"/>
                  <a:ea typeface="Calibri" panose="020F0502020204030204" pitchFamily="34" charset="0"/>
                  <a:cs typeface="Times New Roman" panose="02020603050405020304" pitchFamily="18" charset="0"/>
                </a:rPr>
              </a:br>
              <a:r>
                <a:rPr lang="es-EC" sz="900" dirty="0">
                  <a:effectLst/>
                  <a:latin typeface="Arial" panose="020B0604020202020204" pitchFamily="34" charset="0"/>
                  <a:ea typeface="Calibri" panose="020F0502020204030204" pitchFamily="34" charset="0"/>
                  <a:cs typeface="Times New Roman" panose="02020603050405020304" pitchFamily="18" charset="0"/>
                </a:rPr>
                <a:t>	construcción </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p>
              <a:pPr indent="457200"/>
              <a:r>
                <a:rPr lang="es-EC" sz="900" b="1" dirty="0" err="1">
                  <a:effectLst/>
                  <a:latin typeface="Arial" panose="020B0604020202020204" pitchFamily="34" charset="0"/>
                  <a:ea typeface="Calibri" panose="020F0502020204030204" pitchFamily="34" charset="0"/>
                  <a:cs typeface="Times New Roman" panose="02020603050405020304" pitchFamily="18" charset="0"/>
                </a:rPr>
                <a:t>Vdu</a:t>
              </a:r>
              <a:r>
                <a:rPr lang="es-EC" sz="900" b="1" dirty="0">
                  <a:effectLst/>
                  <a:latin typeface="Arial" panose="020B0604020202020204" pitchFamily="34" charset="0"/>
                  <a:ea typeface="Calibri" panose="020F0502020204030204" pitchFamily="34" charset="0"/>
                  <a:cs typeface="Times New Roman" panose="02020603050405020304" pitchFamily="18" charset="0"/>
                </a:rPr>
                <a:t> =</a:t>
              </a:r>
              <a:r>
                <a:rPr lang="es-EC" sz="900" dirty="0">
                  <a:effectLst/>
                  <a:latin typeface="Arial" panose="020B0604020202020204" pitchFamily="34" charset="0"/>
                  <a:ea typeface="Calibri" panose="020F0502020204030204" pitchFamily="34" charset="0"/>
                  <a:cs typeface="Times New Roman" panose="02020603050405020304" pitchFamily="18" charset="0"/>
                </a:rPr>
                <a:t> Vida útil</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p>
              <a:pPr indent="457200"/>
              <a:r>
                <a:rPr lang="es-EC" sz="900" dirty="0">
                  <a:effectLst/>
                  <a:latin typeface="Arial" panose="020B0604020202020204" pitchFamily="34" charset="0"/>
                  <a:ea typeface="Calibri" panose="020F0502020204030204" pitchFamily="34" charset="0"/>
                  <a:cs typeface="Times New Roman" panose="02020603050405020304" pitchFamily="18" charset="0"/>
                </a:rPr>
                <a:t> </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p>
              <a:pPr indent="457200"/>
              <a:r>
                <a:rPr lang="es-EC" sz="900" dirty="0">
                  <a:effectLst/>
                  <a:latin typeface="Arial" panose="020B0604020202020204" pitchFamily="34" charset="0"/>
                  <a:ea typeface="Calibri" panose="020F0502020204030204" pitchFamily="34" charset="0"/>
                  <a:cs typeface="Times New Roman" panose="02020603050405020304" pitchFamily="18" charset="0"/>
                </a:rPr>
                <a:t> </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Bef>
                  <a:spcPts val="600"/>
                </a:spcBef>
                <a:spcAft>
                  <a:spcPts val="600"/>
                </a:spcAft>
              </a:pPr>
              <a:r>
                <a:rPr lang="es-EC" sz="900" dirty="0">
                  <a:effectLst/>
                  <a:latin typeface="Arial" panose="020B0604020202020204" pitchFamily="34" charset="0"/>
                  <a:ea typeface="Calibri" panose="020F0502020204030204" pitchFamily="34" charset="0"/>
                  <a:cs typeface="Times New Roman" panose="02020603050405020304" pitchFamily="18" charset="0"/>
                </a:rPr>
                <a:t> </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p:txBody>
        </p:sp>
        <p:grpSp>
          <p:nvGrpSpPr>
            <p:cNvPr id="46" name="Grupo 45">
              <a:extLst>
                <a:ext uri="{FF2B5EF4-FFF2-40B4-BE49-F238E27FC236}">
                  <a16:creationId xmlns:a16="http://schemas.microsoft.com/office/drawing/2014/main" id="{7664B0B0-FF68-E7AA-806C-3032B2C37601}"/>
                </a:ext>
              </a:extLst>
            </p:cNvPr>
            <p:cNvGrpSpPr/>
            <p:nvPr/>
          </p:nvGrpSpPr>
          <p:grpSpPr>
            <a:xfrm>
              <a:off x="6534078" y="3794301"/>
              <a:ext cx="2329419" cy="1760023"/>
              <a:chOff x="6534078" y="3794301"/>
              <a:chExt cx="2329419" cy="1760023"/>
            </a:xfrm>
          </p:grpSpPr>
          <p:grpSp>
            <p:nvGrpSpPr>
              <p:cNvPr id="22" name="Grupo 21">
                <a:extLst>
                  <a:ext uri="{FF2B5EF4-FFF2-40B4-BE49-F238E27FC236}">
                    <a16:creationId xmlns:a16="http://schemas.microsoft.com/office/drawing/2014/main" id="{5DD6C0F8-569D-D466-E0CA-7467FBB99686}"/>
                  </a:ext>
                </a:extLst>
              </p:cNvPr>
              <p:cNvGrpSpPr/>
              <p:nvPr/>
            </p:nvGrpSpPr>
            <p:grpSpPr>
              <a:xfrm>
                <a:off x="6534078" y="4164266"/>
                <a:ext cx="2329419" cy="1390058"/>
                <a:chOff x="6534078" y="4164266"/>
                <a:chExt cx="2329419" cy="1390058"/>
              </a:xfrm>
            </p:grpSpPr>
            <mc:AlternateContent xmlns:mc="http://schemas.openxmlformats.org/markup-compatibility/2006" xmlns:a14="http://schemas.microsoft.com/office/drawing/2010/main">
              <mc:Choice Requires="a14">
                <p:sp>
                  <p:nvSpPr>
                    <p:cNvPr id="80" name="CuadroTexto 79">
                      <a:extLst>
                        <a:ext uri="{FF2B5EF4-FFF2-40B4-BE49-F238E27FC236}">
                          <a16:creationId xmlns:a16="http://schemas.microsoft.com/office/drawing/2014/main" id="{808781C2-35CE-DD4E-DF7E-C71EF2363015}"/>
                        </a:ext>
                      </a:extLst>
                    </p:cNvPr>
                    <p:cNvSpPr txBox="1"/>
                    <p:nvPr/>
                  </p:nvSpPr>
                  <p:spPr>
                    <a:xfrm>
                      <a:off x="6786946" y="4539470"/>
                      <a:ext cx="1644117" cy="4682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sz="1300" b="1" i="1" smtClean="0">
                                <a:latin typeface="Cambria Math" panose="02040503050406030204" pitchFamily="18" charset="0"/>
                              </a:rPr>
                              <m:t>𝑭𝒅𝒆</m:t>
                            </m:r>
                            <m:r>
                              <a:rPr lang="es-ES" sz="1300" b="0" i="0">
                                <a:latin typeface="Cambria Math" panose="02040503050406030204" pitchFamily="18" charset="0"/>
                              </a:rPr>
                              <m:t>=</m:t>
                            </m:r>
                            <m:f>
                              <m:fPr>
                                <m:ctrlPr>
                                  <a:rPr lang="es-ES" sz="1300" b="0" i="1">
                                    <a:solidFill>
                                      <a:srgbClr val="836967"/>
                                    </a:solidFill>
                                    <a:latin typeface="Cambria Math" panose="02040503050406030204" pitchFamily="18" charset="0"/>
                                  </a:rPr>
                                </m:ctrlPr>
                              </m:fPr>
                              <m:num>
                                <m:r>
                                  <a:rPr lang="es-ES" sz="1300" b="0" i="1">
                                    <a:latin typeface="Cambria Math" panose="02040503050406030204" pitchFamily="18" charset="0"/>
                                  </a:rPr>
                                  <m:t>𝐸𝑠𝐶𝑆</m:t>
                                </m:r>
                              </m:num>
                              <m:den>
                                <m:r>
                                  <a:rPr lang="es-ES" sz="1300" b="0" i="1">
                                    <a:latin typeface="Cambria Math" panose="02040503050406030204" pitchFamily="18" charset="0"/>
                                  </a:rPr>
                                  <m:t>𝑉𝑑𝑢</m:t>
                                </m:r>
                              </m:den>
                            </m:f>
                          </m:oMath>
                        </m:oMathPara>
                      </a14:m>
                      <a:endParaRPr lang="es-ES" sz="1300" dirty="0"/>
                    </a:p>
                  </p:txBody>
                </p:sp>
              </mc:Choice>
              <mc:Fallback xmlns="">
                <p:sp>
                  <p:nvSpPr>
                    <p:cNvPr id="80" name="CuadroTexto 79">
                      <a:extLst>
                        <a:ext uri="{FF2B5EF4-FFF2-40B4-BE49-F238E27FC236}">
                          <a16:creationId xmlns:a16="http://schemas.microsoft.com/office/drawing/2014/main" id="{808781C2-35CE-DD4E-DF7E-C71EF2363015}"/>
                        </a:ext>
                      </a:extLst>
                    </p:cNvPr>
                    <p:cNvSpPr txBox="1">
                      <a:spLocks noRot="1" noChangeAspect="1" noMove="1" noResize="1" noEditPoints="1" noAdjustHandles="1" noChangeArrowheads="1" noChangeShapeType="1" noTextEdit="1"/>
                    </p:cNvSpPr>
                    <p:nvPr/>
                  </p:nvSpPr>
                  <p:spPr>
                    <a:xfrm>
                      <a:off x="6786946" y="4539470"/>
                      <a:ext cx="1644117" cy="468205"/>
                    </a:xfrm>
                    <a:prstGeom prst="rect">
                      <a:avLst/>
                    </a:prstGeom>
                    <a:blipFill>
                      <a:blip r:embed="rId5"/>
                      <a:stretch>
                        <a:fillRect b="-2632"/>
                      </a:stretch>
                    </a:blipFill>
                  </p:spPr>
                  <p:txBody>
                    <a:bodyPr/>
                    <a:lstStyle/>
                    <a:p>
                      <a:r>
                        <a:rPr lang="es-EC">
                          <a:noFill/>
                        </a:rPr>
                        <a:t> </a:t>
                      </a:r>
                    </a:p>
                  </p:txBody>
                </p:sp>
              </mc:Fallback>
            </mc:AlternateContent>
            <p:sp>
              <p:nvSpPr>
                <p:cNvPr id="81" name="Rectángulo: esquinas redondeadas 80">
                  <a:extLst>
                    <a:ext uri="{FF2B5EF4-FFF2-40B4-BE49-F238E27FC236}">
                      <a16:creationId xmlns:a16="http://schemas.microsoft.com/office/drawing/2014/main" id="{AAD1D29B-4CAF-23C0-7FC4-ACDD2E8F5C8E}"/>
                    </a:ext>
                  </a:extLst>
                </p:cNvPr>
                <p:cNvSpPr/>
                <p:nvPr/>
              </p:nvSpPr>
              <p:spPr>
                <a:xfrm>
                  <a:off x="6859253" y="4164266"/>
                  <a:ext cx="1588253" cy="1390058"/>
                </a:xfrm>
                <a:prstGeom prst="roundRect">
                  <a:avLst/>
                </a:prstGeom>
                <a:noFill/>
                <a:ln>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solidFill>
                      <a:schemeClr val="accent3">
                        <a:lumMod val="50000"/>
                      </a:schemeClr>
                    </a:solidFill>
                  </a:endParaRPr>
                </a:p>
              </p:txBody>
            </p:sp>
            <p:sp>
              <p:nvSpPr>
                <p:cNvPr id="2" name="CuadroTexto 1">
                  <a:extLst>
                    <a:ext uri="{FF2B5EF4-FFF2-40B4-BE49-F238E27FC236}">
                      <a16:creationId xmlns:a16="http://schemas.microsoft.com/office/drawing/2014/main" id="{CE4FB88A-647B-46EE-D8AE-10EA554DA006}"/>
                    </a:ext>
                  </a:extLst>
                </p:cNvPr>
                <p:cNvSpPr txBox="1"/>
                <p:nvPr/>
              </p:nvSpPr>
              <p:spPr>
                <a:xfrm>
                  <a:off x="6534078" y="4327359"/>
                  <a:ext cx="2329419" cy="818750"/>
                </a:xfrm>
                <a:prstGeom prst="rect">
                  <a:avLst/>
                </a:prstGeom>
                <a:noFill/>
              </p:spPr>
              <p:txBody>
                <a:bodyPr wrap="square">
                  <a:spAutoFit/>
                </a:bodyPr>
                <a:lstStyle/>
                <a:p>
                  <a:pPr indent="457200"/>
                  <a:r>
                    <a:rPr lang="es-ES" sz="900" b="1" dirty="0">
                      <a:effectLst/>
                      <a:latin typeface="Arial" panose="020B0604020202020204" pitchFamily="34" charset="0"/>
                      <a:ea typeface="Calibri" panose="020F0502020204030204" pitchFamily="34" charset="0"/>
                      <a:cs typeface="Times New Roman" panose="02020603050405020304" pitchFamily="18" charset="0"/>
                    </a:rPr>
                    <a:t>Método lineal</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p>
                  <a:pPr indent="457200"/>
                  <a:r>
                    <a:rPr lang="es-EC" sz="900" dirty="0">
                      <a:effectLst/>
                      <a:latin typeface="Arial" panose="020B0604020202020204" pitchFamily="34" charset="0"/>
                      <a:ea typeface="Calibri" panose="020F0502020204030204" pitchFamily="34" charset="0"/>
                      <a:cs typeface="Times New Roman" panose="02020603050405020304" pitchFamily="18" charset="0"/>
                    </a:rPr>
                    <a:t> </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p>
                  <a:pPr indent="457200"/>
                  <a:r>
                    <a:rPr lang="es-EC" sz="900" dirty="0">
                      <a:effectLst/>
                      <a:latin typeface="Arial" panose="020B0604020202020204" pitchFamily="34" charset="0"/>
                      <a:ea typeface="Calibri" panose="020F0502020204030204" pitchFamily="34" charset="0"/>
                      <a:cs typeface="Times New Roman" panose="02020603050405020304" pitchFamily="18" charset="0"/>
                    </a:rPr>
                    <a:t> </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spcBef>
                      <a:spcPts val="600"/>
                    </a:spcBef>
                    <a:spcAft>
                      <a:spcPts val="600"/>
                    </a:spcAft>
                  </a:pPr>
                  <a:r>
                    <a:rPr lang="es-EC" sz="900" dirty="0">
                      <a:effectLst/>
                      <a:latin typeface="Arial" panose="020B0604020202020204" pitchFamily="34" charset="0"/>
                      <a:ea typeface="Calibri" panose="020F0502020204030204" pitchFamily="34" charset="0"/>
                      <a:cs typeface="Times New Roman" panose="02020603050405020304" pitchFamily="18" charset="0"/>
                    </a:rPr>
                    <a:t> </a:t>
                  </a:r>
                  <a:endParaRPr lang="es-ES" sz="900" dirty="0">
                    <a:effectLst/>
                    <a:latin typeface="Arial" panose="020B0604020202020204" pitchFamily="34" charset="0"/>
                    <a:ea typeface="Calibri" panose="020F0502020204030204" pitchFamily="34" charset="0"/>
                    <a:cs typeface="Times New Roman" panose="02020603050405020304" pitchFamily="18" charset="0"/>
                  </a:endParaRPr>
                </a:p>
              </p:txBody>
            </p:sp>
          </p:grpSp>
          <p:sp>
            <p:nvSpPr>
              <p:cNvPr id="45" name="Flecha: hacia abajo 44">
                <a:extLst>
                  <a:ext uri="{FF2B5EF4-FFF2-40B4-BE49-F238E27FC236}">
                    <a16:creationId xmlns:a16="http://schemas.microsoft.com/office/drawing/2014/main" id="{64F384DE-E304-8754-3F5E-D9445C167492}"/>
                  </a:ext>
                </a:extLst>
              </p:cNvPr>
              <p:cNvSpPr/>
              <p:nvPr/>
            </p:nvSpPr>
            <p:spPr>
              <a:xfrm>
                <a:off x="7493626" y="3794301"/>
                <a:ext cx="290681" cy="362632"/>
              </a:xfrm>
              <a:prstGeom prst="down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grpSp>
        <p:nvGrpSpPr>
          <p:cNvPr id="50" name="Grupo 49">
            <a:extLst>
              <a:ext uri="{FF2B5EF4-FFF2-40B4-BE49-F238E27FC236}">
                <a16:creationId xmlns:a16="http://schemas.microsoft.com/office/drawing/2014/main" id="{79A61620-AEB9-CF77-9D0F-9CFBD4CFE136}"/>
              </a:ext>
            </a:extLst>
          </p:cNvPr>
          <p:cNvGrpSpPr/>
          <p:nvPr/>
        </p:nvGrpSpPr>
        <p:grpSpPr>
          <a:xfrm>
            <a:off x="1202350" y="3681806"/>
            <a:ext cx="6955951" cy="2965316"/>
            <a:chOff x="1187851" y="3708692"/>
            <a:chExt cx="6955951" cy="2965316"/>
          </a:xfrm>
        </p:grpSpPr>
        <p:grpSp>
          <p:nvGrpSpPr>
            <p:cNvPr id="43" name="Grupo 42">
              <a:extLst>
                <a:ext uri="{FF2B5EF4-FFF2-40B4-BE49-F238E27FC236}">
                  <a16:creationId xmlns:a16="http://schemas.microsoft.com/office/drawing/2014/main" id="{4B2F5416-5816-55C7-94C6-6CD3739A8D40}"/>
                </a:ext>
              </a:extLst>
            </p:cNvPr>
            <p:cNvGrpSpPr/>
            <p:nvPr/>
          </p:nvGrpSpPr>
          <p:grpSpPr>
            <a:xfrm>
              <a:off x="1187851" y="3708692"/>
              <a:ext cx="6955951" cy="2965316"/>
              <a:chOff x="461806" y="3650818"/>
              <a:chExt cx="6955951" cy="2965316"/>
            </a:xfrm>
          </p:grpSpPr>
          <p:pic>
            <p:nvPicPr>
              <p:cNvPr id="35" name="Imagen 34">
                <a:extLst>
                  <a:ext uri="{FF2B5EF4-FFF2-40B4-BE49-F238E27FC236}">
                    <a16:creationId xmlns:a16="http://schemas.microsoft.com/office/drawing/2014/main" id="{89F97943-A28B-566D-88B7-11073BE583D8}"/>
                  </a:ext>
                </a:extLst>
              </p:cNvPr>
              <p:cNvPicPr>
                <a:picLocks noChangeAspect="1"/>
              </p:cNvPicPr>
              <p:nvPr/>
            </p:nvPicPr>
            <p:blipFill>
              <a:blip r:embed="rId6"/>
              <a:stretch>
                <a:fillRect/>
              </a:stretch>
            </p:blipFill>
            <p:spPr>
              <a:xfrm>
                <a:off x="461806" y="4087792"/>
                <a:ext cx="3396280" cy="2528342"/>
              </a:xfrm>
              <a:prstGeom prst="rect">
                <a:avLst/>
              </a:prstGeom>
            </p:spPr>
          </p:pic>
          <p:sp>
            <p:nvSpPr>
              <p:cNvPr id="36" name="Flecha: hacia abajo 35">
                <a:extLst>
                  <a:ext uri="{FF2B5EF4-FFF2-40B4-BE49-F238E27FC236}">
                    <a16:creationId xmlns:a16="http://schemas.microsoft.com/office/drawing/2014/main" id="{4009BD73-FCC1-FECB-0C14-F98C3785C872}"/>
                  </a:ext>
                </a:extLst>
              </p:cNvPr>
              <p:cNvSpPr/>
              <p:nvPr/>
            </p:nvSpPr>
            <p:spPr>
              <a:xfrm>
                <a:off x="2952851" y="3650818"/>
                <a:ext cx="290681" cy="391622"/>
              </a:xfrm>
              <a:prstGeom prst="downArrow">
                <a:avLst/>
              </a:prstGeom>
              <a:solidFill>
                <a:srgbClr val="478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41" name="Imagen 40">
                <a:extLst>
                  <a:ext uri="{FF2B5EF4-FFF2-40B4-BE49-F238E27FC236}">
                    <a16:creationId xmlns:a16="http://schemas.microsoft.com/office/drawing/2014/main" id="{5F112F9E-9015-E65A-4042-B351B1FE52EB}"/>
                  </a:ext>
                </a:extLst>
              </p:cNvPr>
              <p:cNvPicPr>
                <a:picLocks noChangeAspect="1"/>
              </p:cNvPicPr>
              <p:nvPr/>
            </p:nvPicPr>
            <p:blipFill>
              <a:blip r:embed="rId7"/>
              <a:stretch>
                <a:fillRect/>
              </a:stretch>
            </p:blipFill>
            <p:spPr>
              <a:xfrm>
                <a:off x="3899426" y="4136917"/>
                <a:ext cx="3518331" cy="2106488"/>
              </a:xfrm>
              <a:prstGeom prst="rect">
                <a:avLst/>
              </a:prstGeom>
            </p:spPr>
          </p:pic>
        </p:grpSp>
        <p:sp>
          <p:nvSpPr>
            <p:cNvPr id="49" name="Flecha: hacia abajo 48">
              <a:extLst>
                <a:ext uri="{FF2B5EF4-FFF2-40B4-BE49-F238E27FC236}">
                  <a16:creationId xmlns:a16="http://schemas.microsoft.com/office/drawing/2014/main" id="{07478B08-A1BE-36BB-783C-8FD54D734E91}"/>
                </a:ext>
              </a:extLst>
            </p:cNvPr>
            <p:cNvSpPr/>
            <p:nvPr/>
          </p:nvSpPr>
          <p:spPr>
            <a:xfrm>
              <a:off x="5461807" y="3718133"/>
              <a:ext cx="290681" cy="391622"/>
            </a:xfrm>
            <a:prstGeom prst="downArrow">
              <a:avLst/>
            </a:prstGeom>
            <a:solidFill>
              <a:srgbClr val="478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pic>
        <p:nvPicPr>
          <p:cNvPr id="55" name="Imagen 54">
            <a:extLst>
              <a:ext uri="{FF2B5EF4-FFF2-40B4-BE49-F238E27FC236}">
                <a16:creationId xmlns:a16="http://schemas.microsoft.com/office/drawing/2014/main" id="{77AC04A2-F603-1205-CCF8-13A078E8835A}"/>
              </a:ext>
            </a:extLst>
          </p:cNvPr>
          <p:cNvPicPr>
            <a:picLocks noChangeAspect="1"/>
          </p:cNvPicPr>
          <p:nvPr/>
        </p:nvPicPr>
        <p:blipFill>
          <a:blip r:embed="rId8"/>
          <a:stretch>
            <a:fillRect/>
          </a:stretch>
        </p:blipFill>
        <p:spPr>
          <a:xfrm>
            <a:off x="3891795" y="3910299"/>
            <a:ext cx="2653515" cy="1792568"/>
          </a:xfrm>
          <a:prstGeom prst="rect">
            <a:avLst/>
          </a:prstGeom>
        </p:spPr>
      </p:pic>
    </p:spTree>
    <p:extLst>
      <p:ext uri="{BB962C8B-B14F-4D97-AF65-F5344CB8AC3E}">
        <p14:creationId xmlns:p14="http://schemas.microsoft.com/office/powerpoint/2010/main" val="8796165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3"/>
          <a:stretch>
            <a:fillRect/>
          </a:stretch>
        </p:blipFill>
        <p:spPr>
          <a:xfrm>
            <a:off x="6732429" y="5877159"/>
            <a:ext cx="2413159" cy="732477"/>
          </a:xfrm>
          <a:prstGeom prst="rect">
            <a:avLst/>
          </a:prstGeom>
        </p:spPr>
      </p:pic>
      <p:sp>
        <p:nvSpPr>
          <p:cNvPr id="7" name="Título 1">
            <a:extLst>
              <a:ext uri="{FF2B5EF4-FFF2-40B4-BE49-F238E27FC236}">
                <a16:creationId xmlns:a16="http://schemas.microsoft.com/office/drawing/2014/main" id="{07264AED-1615-CD18-D685-D5002DEE167D}"/>
              </a:ext>
            </a:extLst>
          </p:cNvPr>
          <p:cNvSpPr txBox="1">
            <a:spLocks/>
          </p:cNvSpPr>
          <p:nvPr/>
        </p:nvSpPr>
        <p:spPr>
          <a:xfrm>
            <a:off x="544950" y="72660"/>
            <a:ext cx="7833862" cy="578289"/>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000" kern="0" dirty="0">
                <a:ln w="13462">
                  <a:solidFill>
                    <a:schemeClr val="bg1"/>
                  </a:solidFill>
                  <a:prstDash val="solid"/>
                </a:ln>
                <a:solidFill>
                  <a:srgbClr val="006935"/>
                </a:solidFill>
                <a:effectLst>
                  <a:outerShdw dist="38100" dir="2700000" algn="bl" rotWithShape="0">
                    <a:schemeClr val="accent5"/>
                  </a:outerShdw>
                </a:effectLst>
              </a:rPr>
              <a:t>5.2 Valoración de la construcción (</a:t>
            </a:r>
            <a:r>
              <a:rPr lang="es-EC" sz="2000" kern="0" dirty="0" err="1">
                <a:ln w="13462">
                  <a:solidFill>
                    <a:schemeClr val="bg1"/>
                  </a:solidFill>
                  <a:prstDash val="solid"/>
                </a:ln>
                <a:solidFill>
                  <a:srgbClr val="006935"/>
                </a:solidFill>
                <a:effectLst>
                  <a:outerShdw dist="38100" dir="2700000" algn="bl" rotWithShape="0">
                    <a:schemeClr val="accent5"/>
                  </a:outerShdw>
                </a:effectLst>
              </a:rPr>
              <a:t>Vc</a:t>
            </a:r>
            <a:r>
              <a:rPr lang="es-EC" sz="2000" kern="0" dirty="0">
                <a:ln w="13462">
                  <a:solidFill>
                    <a:schemeClr val="bg1"/>
                  </a:solidFill>
                  <a:prstDash val="solid"/>
                </a:ln>
                <a:solidFill>
                  <a:srgbClr val="006935"/>
                </a:solidFill>
                <a:effectLst>
                  <a:outerShdw dist="38100" dir="2700000" algn="bl" rotWithShape="0">
                    <a:schemeClr val="accent5"/>
                  </a:outerShdw>
                </a:effectLst>
              </a:rPr>
              <a:t>)</a:t>
            </a:r>
          </a:p>
          <a:p>
            <a:pPr algn="l" defTabSz="914400"/>
            <a:r>
              <a:rPr lang="es-EC" sz="2000" kern="0" dirty="0">
                <a:ln w="13462">
                  <a:solidFill>
                    <a:schemeClr val="bg1"/>
                  </a:solidFill>
                  <a:prstDash val="solid"/>
                </a:ln>
                <a:solidFill>
                  <a:srgbClr val="006935"/>
                </a:solidFill>
                <a:effectLst>
                  <a:outerShdw dist="38100" dir="2700000" algn="bl" rotWithShape="0">
                    <a:schemeClr val="accent5"/>
                  </a:outerShdw>
                </a:effectLst>
              </a:rPr>
              <a:t> </a:t>
            </a:r>
          </a:p>
        </p:txBody>
      </p:sp>
      <p:grpSp>
        <p:nvGrpSpPr>
          <p:cNvPr id="8" name="Grupo 7">
            <a:extLst>
              <a:ext uri="{FF2B5EF4-FFF2-40B4-BE49-F238E27FC236}">
                <a16:creationId xmlns:a16="http://schemas.microsoft.com/office/drawing/2014/main" id="{4BEC2F21-6C01-8949-81AD-4415CBEA16E5}"/>
              </a:ext>
            </a:extLst>
          </p:cNvPr>
          <p:cNvGrpSpPr/>
          <p:nvPr/>
        </p:nvGrpSpPr>
        <p:grpSpPr>
          <a:xfrm>
            <a:off x="1528679" y="729769"/>
            <a:ext cx="6439680" cy="850743"/>
            <a:chOff x="1276936" y="778323"/>
            <a:chExt cx="6439680" cy="850743"/>
          </a:xfrm>
        </p:grpSpPr>
        <p:sp>
          <p:nvSpPr>
            <p:cNvPr id="25" name="Rectángulo: esquinas redondeadas 24">
              <a:extLst>
                <a:ext uri="{FF2B5EF4-FFF2-40B4-BE49-F238E27FC236}">
                  <a16:creationId xmlns:a16="http://schemas.microsoft.com/office/drawing/2014/main" id="{0C9D2648-ACFB-2D87-A4F4-DB9F76A89848}"/>
                </a:ext>
              </a:extLst>
            </p:cNvPr>
            <p:cNvSpPr/>
            <p:nvPr/>
          </p:nvSpPr>
          <p:spPr>
            <a:xfrm>
              <a:off x="1276936" y="807319"/>
              <a:ext cx="2012999" cy="816180"/>
            </a:xfrm>
            <a:prstGeom prst="round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dirty="0">
                  <a:solidFill>
                    <a:schemeClr val="bg1"/>
                  </a:solidFill>
                </a:rPr>
                <a:t>Avalúo de la construcción </a:t>
              </a:r>
              <a:r>
                <a:rPr lang="es-ES" sz="1100" b="1" dirty="0">
                  <a:solidFill>
                    <a:schemeClr val="bg1"/>
                  </a:solidFill>
                </a:rPr>
                <a:t>(</a:t>
              </a:r>
              <a:r>
                <a:rPr lang="es-ES" sz="1100" b="1" dirty="0" err="1">
                  <a:solidFill>
                    <a:schemeClr val="bg1"/>
                  </a:solidFill>
                </a:rPr>
                <a:t>Vc</a:t>
              </a:r>
              <a:r>
                <a:rPr lang="es-ES" sz="1100" b="1" dirty="0">
                  <a:solidFill>
                    <a:schemeClr val="bg1"/>
                  </a:solidFill>
                </a:rPr>
                <a:t>)</a:t>
              </a:r>
            </a:p>
          </p:txBody>
        </p:sp>
        <p:sp>
          <p:nvSpPr>
            <p:cNvPr id="26" name="Rectángulo: esquinas redondeadas 25">
              <a:extLst>
                <a:ext uri="{FF2B5EF4-FFF2-40B4-BE49-F238E27FC236}">
                  <a16:creationId xmlns:a16="http://schemas.microsoft.com/office/drawing/2014/main" id="{43708CA4-8439-DF98-2E0B-6D9288706567}"/>
                </a:ext>
              </a:extLst>
            </p:cNvPr>
            <p:cNvSpPr/>
            <p:nvPr/>
          </p:nvSpPr>
          <p:spPr>
            <a:xfrm>
              <a:off x="3717834" y="778323"/>
              <a:ext cx="1785441" cy="847745"/>
            </a:xfrm>
            <a:prstGeom prst="roundRect">
              <a:avLst/>
            </a:prstGeom>
            <a:solidFill>
              <a:schemeClr val="accent5"/>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100" dirty="0">
                  <a:solidFill>
                    <a:schemeClr val="tx1"/>
                  </a:solidFill>
                </a:rPr>
                <a:t>Avalúo de la construcción cubierta</a:t>
              </a:r>
            </a:p>
            <a:p>
              <a:pPr algn="ctr"/>
              <a:r>
                <a:rPr lang="es-ES" sz="1100" b="1" dirty="0">
                  <a:solidFill>
                    <a:schemeClr val="tx1"/>
                  </a:solidFill>
                </a:rPr>
                <a:t>(</a:t>
              </a:r>
              <a:r>
                <a:rPr lang="es-ES" sz="1100" b="1" dirty="0" err="1">
                  <a:solidFill>
                    <a:schemeClr val="tx1"/>
                  </a:solidFill>
                </a:rPr>
                <a:t>Vcc</a:t>
              </a:r>
              <a:r>
                <a:rPr lang="es-ES" sz="1100" b="1" dirty="0">
                  <a:solidFill>
                    <a:schemeClr val="tx1"/>
                  </a:solidFill>
                </a:rPr>
                <a:t>)</a:t>
              </a:r>
            </a:p>
          </p:txBody>
        </p:sp>
        <p:sp>
          <p:nvSpPr>
            <p:cNvPr id="27" name="Rectángulo: esquinas redondeadas 26">
              <a:extLst>
                <a:ext uri="{FF2B5EF4-FFF2-40B4-BE49-F238E27FC236}">
                  <a16:creationId xmlns:a16="http://schemas.microsoft.com/office/drawing/2014/main" id="{265E39E4-893C-1A7C-752C-4BA46C84D07E}"/>
                </a:ext>
              </a:extLst>
            </p:cNvPr>
            <p:cNvSpPr/>
            <p:nvPr/>
          </p:nvSpPr>
          <p:spPr>
            <a:xfrm>
              <a:off x="5931175" y="783661"/>
              <a:ext cx="1785441" cy="845405"/>
            </a:xfrm>
            <a:prstGeom prst="roundRect">
              <a:avLst/>
            </a:prstGeom>
            <a:solidFill>
              <a:schemeClr val="accent5"/>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200" dirty="0">
                <a:solidFill>
                  <a:schemeClr val="tx1"/>
                </a:solidFill>
              </a:endParaRPr>
            </a:p>
            <a:p>
              <a:pPr algn="ctr"/>
              <a:r>
                <a:rPr lang="es-EC" sz="1100" dirty="0">
                  <a:solidFill>
                    <a:schemeClr val="tx1"/>
                  </a:solidFill>
                </a:rPr>
                <a:t>Avalúo de la construcción abierta</a:t>
              </a:r>
            </a:p>
            <a:p>
              <a:pPr algn="ctr"/>
              <a:r>
                <a:rPr lang="es-EC" sz="1100" b="1" dirty="0">
                  <a:solidFill>
                    <a:schemeClr val="tx1"/>
                  </a:solidFill>
                </a:rPr>
                <a:t>(</a:t>
              </a:r>
              <a:r>
                <a:rPr lang="es-ES" sz="1100" b="1" dirty="0" err="1">
                  <a:solidFill>
                    <a:schemeClr val="tx1"/>
                  </a:solidFill>
                </a:rPr>
                <a:t>Vca</a:t>
              </a:r>
              <a:r>
                <a:rPr lang="es-ES" sz="1100" b="1" dirty="0">
                  <a:solidFill>
                    <a:schemeClr val="tx1"/>
                  </a:solidFill>
                </a:rPr>
                <a:t>)</a:t>
              </a:r>
            </a:p>
            <a:p>
              <a:pPr algn="ctr"/>
              <a:endParaRPr lang="es-ES" sz="1200" dirty="0">
                <a:solidFill>
                  <a:schemeClr val="tx1"/>
                </a:solidFill>
              </a:endParaRPr>
            </a:p>
          </p:txBody>
        </p:sp>
        <p:sp>
          <p:nvSpPr>
            <p:cNvPr id="28" name="Es igual a 27">
              <a:extLst>
                <a:ext uri="{FF2B5EF4-FFF2-40B4-BE49-F238E27FC236}">
                  <a16:creationId xmlns:a16="http://schemas.microsoft.com/office/drawing/2014/main" id="{A1A34A3A-E142-0638-554F-FFD16536432A}"/>
                </a:ext>
              </a:extLst>
            </p:cNvPr>
            <p:cNvSpPr/>
            <p:nvPr/>
          </p:nvSpPr>
          <p:spPr>
            <a:xfrm>
              <a:off x="3452018" y="1117982"/>
              <a:ext cx="138573" cy="298044"/>
            </a:xfrm>
            <a:prstGeom prst="mathEqual">
              <a:avLst/>
            </a:prstGeom>
            <a:solidFill>
              <a:srgbClr val="AECCA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solidFill>
                  <a:schemeClr val="tx1"/>
                </a:solidFill>
              </a:endParaRPr>
            </a:p>
          </p:txBody>
        </p:sp>
        <p:sp>
          <p:nvSpPr>
            <p:cNvPr id="29" name="Signo más 28">
              <a:extLst>
                <a:ext uri="{FF2B5EF4-FFF2-40B4-BE49-F238E27FC236}">
                  <a16:creationId xmlns:a16="http://schemas.microsoft.com/office/drawing/2014/main" id="{84A35C2A-1D8E-BA47-66F0-C9A444BACC9F}"/>
                </a:ext>
              </a:extLst>
            </p:cNvPr>
            <p:cNvSpPr/>
            <p:nvPr/>
          </p:nvSpPr>
          <p:spPr>
            <a:xfrm>
              <a:off x="5637097" y="1158595"/>
              <a:ext cx="160256" cy="216817"/>
            </a:xfrm>
            <a:prstGeom prst="mathPlus">
              <a:avLst/>
            </a:prstGeom>
            <a:solidFill>
              <a:srgbClr val="47894C"/>
            </a:solidFill>
            <a:ln>
              <a:solidFill>
                <a:srgbClr val="4789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grpSp>
      <p:sp>
        <p:nvSpPr>
          <p:cNvPr id="31" name="Rectángulo: esquinas redondeadas 30">
            <a:extLst>
              <a:ext uri="{FF2B5EF4-FFF2-40B4-BE49-F238E27FC236}">
                <a16:creationId xmlns:a16="http://schemas.microsoft.com/office/drawing/2014/main" id="{AADBB0F3-DD7A-4DE5-2FF8-E7D2148D1AF7}"/>
              </a:ext>
            </a:extLst>
          </p:cNvPr>
          <p:cNvSpPr/>
          <p:nvPr/>
        </p:nvSpPr>
        <p:spPr>
          <a:xfrm>
            <a:off x="662300" y="1743703"/>
            <a:ext cx="1845125" cy="733794"/>
          </a:xfrm>
          <a:prstGeom prst="roundRect">
            <a:avLst/>
          </a:prstGeom>
          <a:solidFill>
            <a:schemeClr val="accent5"/>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rPr>
              <a:t>Avalúo de la construcción abierta </a:t>
            </a:r>
            <a:r>
              <a:rPr lang="es-ES" sz="1000" b="1" dirty="0">
                <a:solidFill>
                  <a:schemeClr val="tx1"/>
                </a:solidFill>
              </a:rPr>
              <a:t>(</a:t>
            </a:r>
            <a:r>
              <a:rPr lang="es-ES" sz="1000" b="1" dirty="0" err="1">
                <a:solidFill>
                  <a:schemeClr val="tx1"/>
                </a:solidFill>
              </a:rPr>
              <a:t>Vca</a:t>
            </a:r>
            <a:r>
              <a:rPr lang="es-ES" sz="1000" b="1" dirty="0">
                <a:solidFill>
                  <a:schemeClr val="tx1"/>
                </a:solidFill>
              </a:rPr>
              <a:t>)</a:t>
            </a:r>
          </a:p>
        </p:txBody>
      </p:sp>
      <p:sp>
        <p:nvSpPr>
          <p:cNvPr id="32" name="Rectángulo: esquinas redondeadas 31">
            <a:extLst>
              <a:ext uri="{FF2B5EF4-FFF2-40B4-BE49-F238E27FC236}">
                <a16:creationId xmlns:a16="http://schemas.microsoft.com/office/drawing/2014/main" id="{6B3FCA05-7D27-2A28-9968-8F13C51C03BA}"/>
              </a:ext>
            </a:extLst>
          </p:cNvPr>
          <p:cNvSpPr/>
          <p:nvPr/>
        </p:nvSpPr>
        <p:spPr>
          <a:xfrm>
            <a:off x="2733302" y="1715324"/>
            <a:ext cx="1636544" cy="762173"/>
          </a:xfrm>
          <a:prstGeom prst="roundRect">
            <a:avLst/>
          </a:prstGeom>
          <a:noFill/>
          <a:ln w="19050">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a:solidFill>
                  <a:schemeClr val="tx1"/>
                </a:solidFill>
                <a:effectLst/>
                <a:latin typeface="Arial" panose="020B0604020202020204" pitchFamily="34" charset="0"/>
                <a:ea typeface="Yu Mincho" panose="02020400000000000000" pitchFamily="18" charset="-128"/>
              </a:rPr>
              <a:t>Área de la construcción abierta en m</a:t>
            </a:r>
            <a:r>
              <a:rPr lang="es-EC" sz="1000" baseline="30000">
                <a:solidFill>
                  <a:schemeClr val="tx1"/>
                </a:solidFill>
                <a:effectLst/>
                <a:latin typeface="Arial" panose="020B0604020202020204" pitchFamily="34" charset="0"/>
                <a:ea typeface="Yu Mincho" panose="02020400000000000000" pitchFamily="18" charset="-128"/>
              </a:rPr>
              <a:t>2 </a:t>
            </a:r>
          </a:p>
          <a:p>
            <a:pPr algn="ctr"/>
            <a:r>
              <a:rPr lang="es-ES" sz="1000" b="1">
                <a:solidFill>
                  <a:schemeClr val="tx1"/>
                </a:solidFill>
              </a:rPr>
              <a:t>(Aca)</a:t>
            </a:r>
            <a:endParaRPr lang="es-ES" sz="1000">
              <a:solidFill>
                <a:schemeClr val="tx1"/>
              </a:solidFill>
            </a:endParaRPr>
          </a:p>
        </p:txBody>
      </p:sp>
      <p:sp>
        <p:nvSpPr>
          <p:cNvPr id="36" name="Rectángulo: esquinas redondeadas 35">
            <a:extLst>
              <a:ext uri="{FF2B5EF4-FFF2-40B4-BE49-F238E27FC236}">
                <a16:creationId xmlns:a16="http://schemas.microsoft.com/office/drawing/2014/main" id="{F94BC9F8-9830-84F0-A9CA-EBF600CB4AE3}"/>
              </a:ext>
            </a:extLst>
          </p:cNvPr>
          <p:cNvSpPr/>
          <p:nvPr/>
        </p:nvSpPr>
        <p:spPr>
          <a:xfrm>
            <a:off x="4740411" y="1694343"/>
            <a:ext cx="2029213" cy="760069"/>
          </a:xfrm>
          <a:prstGeom prst="roundRect">
            <a:avLst/>
          </a:prstGeom>
          <a:noFill/>
          <a:ln w="19050">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000" dirty="0">
              <a:solidFill>
                <a:schemeClr val="tx1"/>
              </a:solidFill>
              <a:effectLst/>
              <a:latin typeface="Arial" panose="020B0604020202020204" pitchFamily="34" charset="0"/>
              <a:ea typeface="Yu Mincho" panose="02020400000000000000" pitchFamily="18" charset="-128"/>
              <a:cs typeface="Arial" panose="020B0604020202020204" pitchFamily="34" charset="0"/>
            </a:endParaRPr>
          </a:p>
          <a:p>
            <a:pPr algn="ctr"/>
            <a:r>
              <a:rPr lang="es-EC" sz="10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Valor unitario del m</a:t>
            </a:r>
            <a:r>
              <a:rPr lang="es-EC" sz="1000" baseline="300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2</a:t>
            </a:r>
            <a:r>
              <a:rPr lang="es-EC" sz="10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 de construcción abierta</a:t>
            </a:r>
          </a:p>
          <a:p>
            <a:pPr algn="ctr"/>
            <a:r>
              <a:rPr lang="es-EC" sz="1000" dirty="0">
                <a:solidFill>
                  <a:schemeClr val="tx1"/>
                </a:solidFill>
                <a:effectLst/>
                <a:latin typeface="Arial" panose="020B0604020202020204" pitchFamily="34" charset="0"/>
                <a:ea typeface="Yu Mincho" panose="02020400000000000000" pitchFamily="18" charset="-128"/>
                <a:cs typeface="Arial" panose="020B0604020202020204" pitchFamily="34" charset="0"/>
              </a:rPr>
              <a:t> </a:t>
            </a:r>
            <a:r>
              <a:rPr lang="es-EC" sz="1000" b="1" dirty="0">
                <a:solidFill>
                  <a:schemeClr val="tx1"/>
                </a:solidFill>
                <a:latin typeface="Arial" panose="020B0604020202020204" pitchFamily="34" charset="0"/>
                <a:ea typeface="Yu Mincho" panose="02020400000000000000" pitchFamily="18" charset="-128"/>
                <a:cs typeface="Arial" panose="020B0604020202020204" pitchFamily="34" charset="0"/>
              </a:rPr>
              <a:t>(</a:t>
            </a:r>
            <a:r>
              <a:rPr lang="es-ES" sz="1000" b="1" dirty="0" err="1">
                <a:solidFill>
                  <a:schemeClr val="tx1"/>
                </a:solidFill>
              </a:rPr>
              <a:t>VuA</a:t>
            </a:r>
            <a:r>
              <a:rPr lang="es-ES" sz="1000" b="1" dirty="0">
                <a:solidFill>
                  <a:schemeClr val="tx1"/>
                </a:solidFill>
              </a:rPr>
              <a:t>)</a:t>
            </a:r>
            <a:endParaRPr lang="es-ES" sz="1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endParaRPr lang="es-ES" sz="1000" dirty="0">
              <a:solidFill>
                <a:schemeClr val="tx1"/>
              </a:solidFill>
            </a:endParaRPr>
          </a:p>
        </p:txBody>
      </p:sp>
      <p:sp>
        <p:nvSpPr>
          <p:cNvPr id="37" name="Rectángulo: esquinas redondeadas 36">
            <a:extLst>
              <a:ext uri="{FF2B5EF4-FFF2-40B4-BE49-F238E27FC236}">
                <a16:creationId xmlns:a16="http://schemas.microsoft.com/office/drawing/2014/main" id="{18C809C7-C82D-69AB-8296-C45747DD79C8}"/>
              </a:ext>
            </a:extLst>
          </p:cNvPr>
          <p:cNvSpPr/>
          <p:nvPr/>
        </p:nvSpPr>
        <p:spPr>
          <a:xfrm>
            <a:off x="7232479" y="1694343"/>
            <a:ext cx="1636544" cy="762173"/>
          </a:xfrm>
          <a:prstGeom prst="roundRect">
            <a:avLst/>
          </a:prstGeom>
          <a:noFill/>
          <a:ln w="19050">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000">
                <a:solidFill>
                  <a:schemeClr val="tx1"/>
                </a:solidFill>
                <a:effectLst/>
                <a:latin typeface="Arial" panose="020B0604020202020204" pitchFamily="34" charset="0"/>
                <a:ea typeface="Yu Mincho" panose="02020400000000000000" pitchFamily="18" charset="-128"/>
              </a:rPr>
              <a:t>Factor de corrección (Factor de conservación)</a:t>
            </a:r>
          </a:p>
          <a:p>
            <a:pPr algn="ctr"/>
            <a:r>
              <a:rPr lang="es-EC" sz="1000">
                <a:solidFill>
                  <a:schemeClr val="tx1"/>
                </a:solidFill>
                <a:effectLst/>
                <a:latin typeface="Arial" panose="020B0604020202020204" pitchFamily="34" charset="0"/>
                <a:ea typeface="Yu Mincho" panose="02020400000000000000" pitchFamily="18" charset="-128"/>
              </a:rPr>
              <a:t> (</a:t>
            </a:r>
            <a:r>
              <a:rPr lang="es-EC" sz="1000" b="1" err="1">
                <a:solidFill>
                  <a:schemeClr val="tx1"/>
                </a:solidFill>
                <a:effectLst/>
                <a:latin typeface="Arial" panose="020B0604020202020204" pitchFamily="34" charset="0"/>
                <a:ea typeface="Yu Mincho" panose="02020400000000000000" pitchFamily="18" charset="-128"/>
              </a:rPr>
              <a:t>Fca</a:t>
            </a:r>
            <a:r>
              <a:rPr lang="es-EC" sz="1000" b="1">
                <a:solidFill>
                  <a:schemeClr val="tx1"/>
                </a:solidFill>
                <a:effectLst/>
                <a:latin typeface="Arial" panose="020B0604020202020204" pitchFamily="34" charset="0"/>
                <a:ea typeface="Yu Mincho" panose="02020400000000000000" pitchFamily="18" charset="-128"/>
              </a:rPr>
              <a:t>)</a:t>
            </a:r>
            <a:endParaRPr lang="es-ES" sz="1000">
              <a:solidFill>
                <a:schemeClr val="tx1"/>
              </a:solidFill>
            </a:endParaRPr>
          </a:p>
        </p:txBody>
      </p:sp>
      <p:sp>
        <p:nvSpPr>
          <p:cNvPr id="40" name="Es igual a 39">
            <a:extLst>
              <a:ext uri="{FF2B5EF4-FFF2-40B4-BE49-F238E27FC236}">
                <a16:creationId xmlns:a16="http://schemas.microsoft.com/office/drawing/2014/main" id="{115C8A85-5D80-E661-644B-2BEAB9DB5CB3}"/>
              </a:ext>
            </a:extLst>
          </p:cNvPr>
          <p:cNvSpPr/>
          <p:nvPr/>
        </p:nvSpPr>
        <p:spPr>
          <a:xfrm>
            <a:off x="2525095" y="1963761"/>
            <a:ext cx="127017" cy="267959"/>
          </a:xfrm>
          <a:prstGeom prst="mathEqual">
            <a:avLst/>
          </a:prstGeom>
          <a:solidFill>
            <a:srgbClr val="AECCA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a:solidFill>
                <a:schemeClr val="tx1"/>
              </a:solidFill>
            </a:endParaRPr>
          </a:p>
        </p:txBody>
      </p:sp>
      <p:pic>
        <p:nvPicPr>
          <p:cNvPr id="41" name="Imagen 40">
            <a:extLst>
              <a:ext uri="{FF2B5EF4-FFF2-40B4-BE49-F238E27FC236}">
                <a16:creationId xmlns:a16="http://schemas.microsoft.com/office/drawing/2014/main" id="{936B57BE-F30B-B1A9-CA79-25C29ABFFAFA}"/>
              </a:ext>
            </a:extLst>
          </p:cNvPr>
          <p:cNvPicPr>
            <a:picLocks noChangeAspect="1"/>
          </p:cNvPicPr>
          <p:nvPr/>
        </p:nvPicPr>
        <p:blipFill rotWithShape="1">
          <a:blip r:embed="rId4"/>
          <a:srcRect t="2411" b="2520"/>
          <a:stretch/>
        </p:blipFill>
        <p:spPr>
          <a:xfrm>
            <a:off x="7408348" y="2853104"/>
            <a:ext cx="1308478" cy="981128"/>
          </a:xfrm>
          <a:prstGeom prst="rect">
            <a:avLst/>
          </a:prstGeom>
          <a:ln>
            <a:solidFill>
              <a:srgbClr val="006935"/>
            </a:solidFill>
          </a:ln>
        </p:spPr>
      </p:pic>
      <p:pic>
        <p:nvPicPr>
          <p:cNvPr id="44" name="Imagen 43">
            <a:extLst>
              <a:ext uri="{FF2B5EF4-FFF2-40B4-BE49-F238E27FC236}">
                <a16:creationId xmlns:a16="http://schemas.microsoft.com/office/drawing/2014/main" id="{D536709F-C22A-F570-4D52-B25D0BAB602F}"/>
              </a:ext>
            </a:extLst>
          </p:cNvPr>
          <p:cNvPicPr>
            <a:picLocks noChangeAspect="1"/>
          </p:cNvPicPr>
          <p:nvPr/>
        </p:nvPicPr>
        <p:blipFill rotWithShape="1">
          <a:blip r:embed="rId5"/>
          <a:srcRect b="6177"/>
          <a:stretch/>
        </p:blipFill>
        <p:spPr>
          <a:xfrm>
            <a:off x="3703761" y="2855084"/>
            <a:ext cx="3275826" cy="3306609"/>
          </a:xfrm>
          <a:prstGeom prst="rect">
            <a:avLst/>
          </a:prstGeom>
          <a:ln>
            <a:solidFill>
              <a:srgbClr val="006935"/>
            </a:solidFill>
          </a:ln>
        </p:spPr>
      </p:pic>
      <p:sp>
        <p:nvSpPr>
          <p:cNvPr id="46" name="Flecha: hacia abajo 45">
            <a:extLst>
              <a:ext uri="{FF2B5EF4-FFF2-40B4-BE49-F238E27FC236}">
                <a16:creationId xmlns:a16="http://schemas.microsoft.com/office/drawing/2014/main" id="{28B8BC0B-F222-77E8-EDDE-E2D381138E79}"/>
              </a:ext>
            </a:extLst>
          </p:cNvPr>
          <p:cNvSpPr/>
          <p:nvPr/>
        </p:nvSpPr>
        <p:spPr>
          <a:xfrm>
            <a:off x="8003373" y="2553033"/>
            <a:ext cx="118428" cy="166500"/>
          </a:xfrm>
          <a:prstGeom prst="downArrow">
            <a:avLst/>
          </a:prstGeom>
          <a:solidFill>
            <a:srgbClr val="478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7" name="Flecha: hacia abajo 46">
            <a:extLst>
              <a:ext uri="{FF2B5EF4-FFF2-40B4-BE49-F238E27FC236}">
                <a16:creationId xmlns:a16="http://schemas.microsoft.com/office/drawing/2014/main" id="{8B9A1824-474D-A4BD-2BF3-07C170910B3A}"/>
              </a:ext>
            </a:extLst>
          </p:cNvPr>
          <p:cNvSpPr/>
          <p:nvPr/>
        </p:nvSpPr>
        <p:spPr>
          <a:xfrm>
            <a:off x="5829626" y="2586679"/>
            <a:ext cx="118428" cy="166500"/>
          </a:xfrm>
          <a:prstGeom prst="downArrow">
            <a:avLst/>
          </a:prstGeom>
          <a:solidFill>
            <a:srgbClr val="478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9" name="Rectángulo 48">
            <a:extLst>
              <a:ext uri="{FF2B5EF4-FFF2-40B4-BE49-F238E27FC236}">
                <a16:creationId xmlns:a16="http://schemas.microsoft.com/office/drawing/2014/main" id="{EF0C8C26-464C-7EA0-E3B7-4A1E0647E413}"/>
              </a:ext>
            </a:extLst>
          </p:cNvPr>
          <p:cNvSpPr/>
          <p:nvPr/>
        </p:nvSpPr>
        <p:spPr>
          <a:xfrm rot="16200000">
            <a:off x="-2065741" y="3266469"/>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bg1"/>
                </a:solidFill>
              </a:rPr>
              <a:t>5. Valoración de la construcción y mejoras adheridas</a:t>
            </a:r>
          </a:p>
        </p:txBody>
      </p:sp>
      <p:sp>
        <p:nvSpPr>
          <p:cNvPr id="2" name="Signo de multiplicación 1">
            <a:extLst>
              <a:ext uri="{FF2B5EF4-FFF2-40B4-BE49-F238E27FC236}">
                <a16:creationId xmlns:a16="http://schemas.microsoft.com/office/drawing/2014/main" id="{46FB13E8-972D-8E83-CFAD-790D926242DC}"/>
              </a:ext>
            </a:extLst>
          </p:cNvPr>
          <p:cNvSpPr/>
          <p:nvPr/>
        </p:nvSpPr>
        <p:spPr>
          <a:xfrm>
            <a:off x="4417904" y="1978186"/>
            <a:ext cx="239701" cy="246314"/>
          </a:xfrm>
          <a:prstGeom prst="mathMultiply">
            <a:avLst/>
          </a:prstGeom>
          <a:solidFill>
            <a:srgbClr val="AECCA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a:p>
        </p:txBody>
      </p:sp>
      <p:sp>
        <p:nvSpPr>
          <p:cNvPr id="3" name="Signo de multiplicación 2">
            <a:extLst>
              <a:ext uri="{FF2B5EF4-FFF2-40B4-BE49-F238E27FC236}">
                <a16:creationId xmlns:a16="http://schemas.microsoft.com/office/drawing/2014/main" id="{E52051D7-F3FC-0C6E-1A21-6F0A08A5FFF4}"/>
              </a:ext>
            </a:extLst>
          </p:cNvPr>
          <p:cNvSpPr/>
          <p:nvPr/>
        </p:nvSpPr>
        <p:spPr>
          <a:xfrm>
            <a:off x="6835937" y="1978186"/>
            <a:ext cx="239701" cy="246314"/>
          </a:xfrm>
          <a:prstGeom prst="mathMultiply">
            <a:avLst/>
          </a:prstGeom>
          <a:solidFill>
            <a:srgbClr val="AECCA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a:p>
        </p:txBody>
      </p:sp>
    </p:spTree>
    <p:extLst>
      <p:ext uri="{BB962C8B-B14F-4D97-AF65-F5344CB8AC3E}">
        <p14:creationId xmlns:p14="http://schemas.microsoft.com/office/powerpoint/2010/main" val="23785874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3"/>
          <a:stretch>
            <a:fillRect/>
          </a:stretch>
        </p:blipFill>
        <p:spPr>
          <a:xfrm>
            <a:off x="6732429" y="5877159"/>
            <a:ext cx="2413159" cy="732477"/>
          </a:xfrm>
          <a:prstGeom prst="rect">
            <a:avLst/>
          </a:prstGeom>
        </p:spPr>
      </p:pic>
      <p:sp>
        <p:nvSpPr>
          <p:cNvPr id="7" name="Título 1">
            <a:extLst>
              <a:ext uri="{FF2B5EF4-FFF2-40B4-BE49-F238E27FC236}">
                <a16:creationId xmlns:a16="http://schemas.microsoft.com/office/drawing/2014/main" id="{07264AED-1615-CD18-D685-D5002DEE167D}"/>
              </a:ext>
            </a:extLst>
          </p:cNvPr>
          <p:cNvSpPr txBox="1">
            <a:spLocks/>
          </p:cNvSpPr>
          <p:nvPr/>
        </p:nvSpPr>
        <p:spPr>
          <a:xfrm>
            <a:off x="544950" y="145277"/>
            <a:ext cx="7833862" cy="578289"/>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000" kern="0">
                <a:ln w="13462">
                  <a:solidFill>
                    <a:schemeClr val="bg1"/>
                  </a:solidFill>
                  <a:prstDash val="solid"/>
                </a:ln>
                <a:solidFill>
                  <a:srgbClr val="006935"/>
                </a:solidFill>
                <a:effectLst>
                  <a:outerShdw dist="38100" dir="2700000" algn="bl" rotWithShape="0">
                    <a:schemeClr val="accent5"/>
                  </a:outerShdw>
                </a:effectLst>
              </a:rPr>
              <a:t>5.3 Valoración de las mejoras adheridas </a:t>
            </a:r>
          </a:p>
        </p:txBody>
      </p:sp>
      <p:grpSp>
        <p:nvGrpSpPr>
          <p:cNvPr id="14" name="Grupo 13">
            <a:extLst>
              <a:ext uri="{FF2B5EF4-FFF2-40B4-BE49-F238E27FC236}">
                <a16:creationId xmlns:a16="http://schemas.microsoft.com/office/drawing/2014/main" id="{D13F0BE1-BAF3-28AE-F8DB-9B6FF5FEF341}"/>
              </a:ext>
            </a:extLst>
          </p:cNvPr>
          <p:cNvGrpSpPr/>
          <p:nvPr/>
        </p:nvGrpSpPr>
        <p:grpSpPr>
          <a:xfrm>
            <a:off x="668708" y="861786"/>
            <a:ext cx="2313655" cy="816180"/>
            <a:chOff x="1276936" y="807319"/>
            <a:chExt cx="2313655" cy="816180"/>
          </a:xfrm>
        </p:grpSpPr>
        <p:sp>
          <p:nvSpPr>
            <p:cNvPr id="15" name="Rectángulo: esquinas redondeadas 14">
              <a:extLst>
                <a:ext uri="{FF2B5EF4-FFF2-40B4-BE49-F238E27FC236}">
                  <a16:creationId xmlns:a16="http://schemas.microsoft.com/office/drawing/2014/main" id="{5F019BD9-D10D-B6D2-E85E-1795B7CB36D1}"/>
                </a:ext>
              </a:extLst>
            </p:cNvPr>
            <p:cNvSpPr/>
            <p:nvPr/>
          </p:nvSpPr>
          <p:spPr>
            <a:xfrm>
              <a:off x="1276936" y="807319"/>
              <a:ext cx="2012999" cy="816180"/>
            </a:xfrm>
            <a:prstGeom prst="round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100">
                  <a:solidFill>
                    <a:schemeClr val="bg1"/>
                  </a:solidFill>
                </a:rPr>
                <a:t>Avalúo de mejoras adheridas </a:t>
              </a:r>
            </a:p>
            <a:p>
              <a:pPr algn="ctr"/>
              <a:r>
                <a:rPr lang="es-ES" sz="1100" b="1">
                  <a:solidFill>
                    <a:schemeClr val="bg1"/>
                  </a:solidFill>
                </a:rPr>
                <a:t>(</a:t>
              </a:r>
              <a:r>
                <a:rPr lang="es-ES" sz="1100" b="1" err="1">
                  <a:solidFill>
                    <a:schemeClr val="bg1"/>
                  </a:solidFill>
                </a:rPr>
                <a:t>Vma</a:t>
              </a:r>
              <a:r>
                <a:rPr lang="es-ES" sz="1100" b="1">
                  <a:solidFill>
                    <a:schemeClr val="bg1"/>
                  </a:solidFill>
                </a:rPr>
                <a:t>)</a:t>
              </a:r>
            </a:p>
          </p:txBody>
        </p:sp>
        <p:sp>
          <p:nvSpPr>
            <p:cNvPr id="18" name="Es igual a 17">
              <a:extLst>
                <a:ext uri="{FF2B5EF4-FFF2-40B4-BE49-F238E27FC236}">
                  <a16:creationId xmlns:a16="http://schemas.microsoft.com/office/drawing/2014/main" id="{825013DB-4F47-64C5-1EEA-FFAA41D39C57}"/>
                </a:ext>
              </a:extLst>
            </p:cNvPr>
            <p:cNvSpPr/>
            <p:nvPr/>
          </p:nvSpPr>
          <p:spPr>
            <a:xfrm>
              <a:off x="3452018" y="1117982"/>
              <a:ext cx="138573" cy="298044"/>
            </a:xfrm>
            <a:prstGeom prst="mathEqual">
              <a:avLst/>
            </a:prstGeom>
            <a:solidFill>
              <a:srgbClr val="AECCA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solidFill>
                  <a:schemeClr val="tx1"/>
                </a:solidFill>
              </a:endParaRPr>
            </a:p>
          </p:txBody>
        </p:sp>
      </p:grpSp>
      <p:sp>
        <p:nvSpPr>
          <p:cNvPr id="21" name="Rectángulo: esquinas redondeadas 20">
            <a:extLst>
              <a:ext uri="{FF2B5EF4-FFF2-40B4-BE49-F238E27FC236}">
                <a16:creationId xmlns:a16="http://schemas.microsoft.com/office/drawing/2014/main" id="{3BB121CA-6A28-6B62-A6A5-80B4C7E76ED7}"/>
              </a:ext>
            </a:extLst>
          </p:cNvPr>
          <p:cNvSpPr/>
          <p:nvPr/>
        </p:nvSpPr>
        <p:spPr>
          <a:xfrm>
            <a:off x="3156301" y="861786"/>
            <a:ext cx="1731386" cy="816180"/>
          </a:xfrm>
          <a:prstGeom prst="roundRect">
            <a:avLst/>
          </a:prstGeom>
          <a:solidFill>
            <a:schemeClr val="accent5"/>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rPr>
              <a:t>Valor de la mejora adherida</a:t>
            </a:r>
          </a:p>
          <a:p>
            <a:pPr algn="ctr"/>
            <a:r>
              <a:rPr lang="es-ES" sz="1000" b="1" dirty="0">
                <a:solidFill>
                  <a:schemeClr val="tx1"/>
                </a:solidFill>
              </a:rPr>
              <a:t>(Val)</a:t>
            </a:r>
          </a:p>
        </p:txBody>
      </p:sp>
      <p:sp>
        <p:nvSpPr>
          <p:cNvPr id="24" name="Rectángulo: esquinas redondeadas 23">
            <a:extLst>
              <a:ext uri="{FF2B5EF4-FFF2-40B4-BE49-F238E27FC236}">
                <a16:creationId xmlns:a16="http://schemas.microsoft.com/office/drawing/2014/main" id="{1D8FCCA6-C772-D677-9CC5-85761F9D011D}"/>
              </a:ext>
            </a:extLst>
          </p:cNvPr>
          <p:cNvSpPr/>
          <p:nvPr/>
        </p:nvSpPr>
        <p:spPr>
          <a:xfrm>
            <a:off x="5145606" y="861786"/>
            <a:ext cx="1731386" cy="816180"/>
          </a:xfrm>
          <a:prstGeom prst="roundRect">
            <a:avLst/>
          </a:prstGeom>
          <a:solidFill>
            <a:schemeClr val="accent5"/>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rPr>
              <a:t>Cantidad de la mejora adherida según su unidad de medida</a:t>
            </a:r>
          </a:p>
          <a:p>
            <a:pPr algn="ctr"/>
            <a:r>
              <a:rPr lang="es-ES" sz="1000" dirty="0">
                <a:solidFill>
                  <a:schemeClr val="tx1"/>
                </a:solidFill>
              </a:rPr>
              <a:t> </a:t>
            </a:r>
            <a:r>
              <a:rPr lang="es-ES" sz="1000" b="1" dirty="0">
                <a:solidFill>
                  <a:schemeClr val="tx1"/>
                </a:solidFill>
              </a:rPr>
              <a:t>(N)</a:t>
            </a:r>
          </a:p>
        </p:txBody>
      </p:sp>
      <p:sp>
        <p:nvSpPr>
          <p:cNvPr id="25" name="Rectángulo: esquinas redondeadas 24">
            <a:extLst>
              <a:ext uri="{FF2B5EF4-FFF2-40B4-BE49-F238E27FC236}">
                <a16:creationId xmlns:a16="http://schemas.microsoft.com/office/drawing/2014/main" id="{D81367FF-ABFB-B9BF-3CF1-C1D5757807EF}"/>
              </a:ext>
            </a:extLst>
          </p:cNvPr>
          <p:cNvSpPr/>
          <p:nvPr/>
        </p:nvSpPr>
        <p:spPr>
          <a:xfrm>
            <a:off x="7134911" y="861786"/>
            <a:ext cx="1731386" cy="816180"/>
          </a:xfrm>
          <a:prstGeom prst="roundRect">
            <a:avLst/>
          </a:prstGeom>
          <a:solidFill>
            <a:schemeClr val="accent5"/>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00" dirty="0">
                <a:solidFill>
                  <a:schemeClr val="tx1"/>
                </a:solidFill>
              </a:rPr>
              <a:t>Factor de corrección (Estado de conservación)</a:t>
            </a:r>
          </a:p>
          <a:p>
            <a:pPr algn="ctr"/>
            <a:r>
              <a:rPr lang="es-ES" sz="1000" dirty="0">
                <a:solidFill>
                  <a:schemeClr val="tx1"/>
                </a:solidFill>
              </a:rPr>
              <a:t> </a:t>
            </a:r>
            <a:r>
              <a:rPr lang="es-ES" sz="1000" b="1" dirty="0">
                <a:solidFill>
                  <a:schemeClr val="tx1"/>
                </a:solidFill>
              </a:rPr>
              <a:t>(</a:t>
            </a:r>
            <a:r>
              <a:rPr lang="es-ES" sz="1000" b="1" dirty="0" err="1">
                <a:solidFill>
                  <a:schemeClr val="tx1"/>
                </a:solidFill>
              </a:rPr>
              <a:t>Fcma</a:t>
            </a:r>
            <a:r>
              <a:rPr lang="es-ES" sz="1000" b="1" dirty="0">
                <a:solidFill>
                  <a:schemeClr val="tx1"/>
                </a:solidFill>
              </a:rPr>
              <a:t>)</a:t>
            </a:r>
          </a:p>
        </p:txBody>
      </p:sp>
      <p:sp>
        <p:nvSpPr>
          <p:cNvPr id="26" name="Signo de multiplicación 25">
            <a:extLst>
              <a:ext uri="{FF2B5EF4-FFF2-40B4-BE49-F238E27FC236}">
                <a16:creationId xmlns:a16="http://schemas.microsoft.com/office/drawing/2014/main" id="{31CDDBFA-E5B8-9127-63C2-DFE8C894323A}"/>
              </a:ext>
            </a:extLst>
          </p:cNvPr>
          <p:cNvSpPr/>
          <p:nvPr/>
        </p:nvSpPr>
        <p:spPr>
          <a:xfrm>
            <a:off x="4921969" y="1244741"/>
            <a:ext cx="189354" cy="153459"/>
          </a:xfrm>
          <a:prstGeom prst="mathMultiply">
            <a:avLst/>
          </a:prstGeom>
          <a:solidFill>
            <a:srgbClr val="AECCA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a:p>
        </p:txBody>
      </p:sp>
      <p:sp>
        <p:nvSpPr>
          <p:cNvPr id="27" name="Signo de multiplicación 26">
            <a:extLst>
              <a:ext uri="{FF2B5EF4-FFF2-40B4-BE49-F238E27FC236}">
                <a16:creationId xmlns:a16="http://schemas.microsoft.com/office/drawing/2014/main" id="{BB42D912-403B-14D4-299B-F386D50FF783}"/>
              </a:ext>
            </a:extLst>
          </p:cNvPr>
          <p:cNvSpPr/>
          <p:nvPr/>
        </p:nvSpPr>
        <p:spPr>
          <a:xfrm>
            <a:off x="6911274" y="1200724"/>
            <a:ext cx="189354" cy="153459"/>
          </a:xfrm>
          <a:prstGeom prst="mathMultiply">
            <a:avLst/>
          </a:prstGeom>
          <a:solidFill>
            <a:srgbClr val="AECCA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000"/>
          </a:p>
        </p:txBody>
      </p:sp>
      <p:sp>
        <p:nvSpPr>
          <p:cNvPr id="31" name="Rectángulo 30">
            <a:extLst>
              <a:ext uri="{FF2B5EF4-FFF2-40B4-BE49-F238E27FC236}">
                <a16:creationId xmlns:a16="http://schemas.microsoft.com/office/drawing/2014/main" id="{8C07F132-19C7-14CA-5083-097004ED3B4B}"/>
              </a:ext>
            </a:extLst>
          </p:cNvPr>
          <p:cNvSpPr/>
          <p:nvPr/>
        </p:nvSpPr>
        <p:spPr>
          <a:xfrm rot="16200000">
            <a:off x="-2065741" y="3266469"/>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bg1"/>
                </a:solidFill>
              </a:rPr>
              <a:t>5. Valoración de la construcción y mejoras adheridas</a:t>
            </a:r>
          </a:p>
        </p:txBody>
      </p:sp>
      <p:grpSp>
        <p:nvGrpSpPr>
          <p:cNvPr id="3" name="Grupo 2">
            <a:extLst>
              <a:ext uri="{FF2B5EF4-FFF2-40B4-BE49-F238E27FC236}">
                <a16:creationId xmlns:a16="http://schemas.microsoft.com/office/drawing/2014/main" id="{5B86AD6D-57B7-920D-6088-28CB1E90B12B}"/>
              </a:ext>
            </a:extLst>
          </p:cNvPr>
          <p:cNvGrpSpPr/>
          <p:nvPr/>
        </p:nvGrpSpPr>
        <p:grpSpPr>
          <a:xfrm>
            <a:off x="3530434" y="1778530"/>
            <a:ext cx="3520823" cy="4217685"/>
            <a:chOff x="3530434" y="1778530"/>
            <a:chExt cx="3520823" cy="4217685"/>
          </a:xfrm>
        </p:grpSpPr>
        <p:pic>
          <p:nvPicPr>
            <p:cNvPr id="29" name="Imagen 28">
              <a:extLst>
                <a:ext uri="{FF2B5EF4-FFF2-40B4-BE49-F238E27FC236}">
                  <a16:creationId xmlns:a16="http://schemas.microsoft.com/office/drawing/2014/main" id="{5DCA50A8-A0EA-7162-0910-BE82F31F8C1E}"/>
                </a:ext>
              </a:extLst>
            </p:cNvPr>
            <p:cNvPicPr>
              <a:picLocks noChangeAspect="1"/>
            </p:cNvPicPr>
            <p:nvPr/>
          </p:nvPicPr>
          <p:blipFill>
            <a:blip r:embed="rId4"/>
            <a:stretch>
              <a:fillRect/>
            </a:stretch>
          </p:blipFill>
          <p:spPr>
            <a:xfrm>
              <a:off x="3530434" y="1997444"/>
              <a:ext cx="3520823" cy="2580633"/>
            </a:xfrm>
            <a:prstGeom prst="rect">
              <a:avLst/>
            </a:prstGeom>
          </p:spPr>
        </p:pic>
        <p:pic>
          <p:nvPicPr>
            <p:cNvPr id="30" name="Imagen 29">
              <a:extLst>
                <a:ext uri="{FF2B5EF4-FFF2-40B4-BE49-F238E27FC236}">
                  <a16:creationId xmlns:a16="http://schemas.microsoft.com/office/drawing/2014/main" id="{40717204-4D14-8AFB-5E2C-152CCE863F76}"/>
                </a:ext>
              </a:extLst>
            </p:cNvPr>
            <p:cNvPicPr>
              <a:picLocks noChangeAspect="1"/>
            </p:cNvPicPr>
            <p:nvPr/>
          </p:nvPicPr>
          <p:blipFill rotWithShape="1">
            <a:blip r:embed="rId5"/>
            <a:srcRect b="24188"/>
            <a:stretch/>
          </p:blipFill>
          <p:spPr>
            <a:xfrm>
              <a:off x="3530435" y="4695547"/>
              <a:ext cx="3520822" cy="1300668"/>
            </a:xfrm>
            <a:prstGeom prst="rect">
              <a:avLst/>
            </a:prstGeom>
          </p:spPr>
        </p:pic>
        <p:sp>
          <p:nvSpPr>
            <p:cNvPr id="32" name="Flecha: hacia abajo 31">
              <a:extLst>
                <a:ext uri="{FF2B5EF4-FFF2-40B4-BE49-F238E27FC236}">
                  <a16:creationId xmlns:a16="http://schemas.microsoft.com/office/drawing/2014/main" id="{E61FFEEA-1A68-C73B-6879-6112663456D3}"/>
                </a:ext>
              </a:extLst>
            </p:cNvPr>
            <p:cNvSpPr/>
            <p:nvPr/>
          </p:nvSpPr>
          <p:spPr>
            <a:xfrm>
              <a:off x="3962780" y="1778530"/>
              <a:ext cx="118428" cy="166500"/>
            </a:xfrm>
            <a:prstGeom prst="downArrow">
              <a:avLst/>
            </a:prstGeom>
            <a:solidFill>
              <a:srgbClr val="478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5" name="Grupo 4">
            <a:extLst>
              <a:ext uri="{FF2B5EF4-FFF2-40B4-BE49-F238E27FC236}">
                <a16:creationId xmlns:a16="http://schemas.microsoft.com/office/drawing/2014/main" id="{9465693D-A78A-4AF4-5BAB-F5C3F6ACD7C7}"/>
              </a:ext>
            </a:extLst>
          </p:cNvPr>
          <p:cNvGrpSpPr/>
          <p:nvPr/>
        </p:nvGrpSpPr>
        <p:grpSpPr>
          <a:xfrm>
            <a:off x="7316747" y="1795436"/>
            <a:ext cx="1308626" cy="1064142"/>
            <a:chOff x="7316747" y="1795436"/>
            <a:chExt cx="1308626" cy="1064142"/>
          </a:xfrm>
        </p:grpSpPr>
        <p:sp>
          <p:nvSpPr>
            <p:cNvPr id="33" name="Flecha: hacia abajo 32">
              <a:extLst>
                <a:ext uri="{FF2B5EF4-FFF2-40B4-BE49-F238E27FC236}">
                  <a16:creationId xmlns:a16="http://schemas.microsoft.com/office/drawing/2014/main" id="{B11FD6C3-A603-4DD8-C1AE-8C684C912C3A}"/>
                </a:ext>
              </a:extLst>
            </p:cNvPr>
            <p:cNvSpPr/>
            <p:nvPr/>
          </p:nvSpPr>
          <p:spPr>
            <a:xfrm>
              <a:off x="7971060" y="1795436"/>
              <a:ext cx="118428" cy="166500"/>
            </a:xfrm>
            <a:prstGeom prst="downArrow">
              <a:avLst/>
            </a:prstGeom>
            <a:solidFill>
              <a:srgbClr val="4789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 name="Imagen 1">
              <a:extLst>
                <a:ext uri="{FF2B5EF4-FFF2-40B4-BE49-F238E27FC236}">
                  <a16:creationId xmlns:a16="http://schemas.microsoft.com/office/drawing/2014/main" id="{FB1D7AB3-6253-952E-2559-2779759A99E2}"/>
                </a:ext>
              </a:extLst>
            </p:cNvPr>
            <p:cNvPicPr>
              <a:picLocks noChangeAspect="1"/>
            </p:cNvPicPr>
            <p:nvPr/>
          </p:nvPicPr>
          <p:blipFill>
            <a:blip r:embed="rId6"/>
            <a:stretch>
              <a:fillRect/>
            </a:stretch>
          </p:blipFill>
          <p:spPr>
            <a:xfrm>
              <a:off x="7316747" y="2021598"/>
              <a:ext cx="1308626" cy="837980"/>
            </a:xfrm>
            <a:prstGeom prst="rect">
              <a:avLst/>
            </a:prstGeom>
          </p:spPr>
        </p:pic>
      </p:grpSp>
    </p:spTree>
    <p:extLst>
      <p:ext uri="{BB962C8B-B14F-4D97-AF65-F5344CB8AC3E}">
        <p14:creationId xmlns:p14="http://schemas.microsoft.com/office/powerpoint/2010/main" val="24281193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07264AED-1615-CD18-D685-D5002DEE167D}"/>
              </a:ext>
            </a:extLst>
          </p:cNvPr>
          <p:cNvSpPr txBox="1">
            <a:spLocks/>
          </p:cNvSpPr>
          <p:nvPr/>
        </p:nvSpPr>
        <p:spPr>
          <a:xfrm>
            <a:off x="544950" y="126693"/>
            <a:ext cx="7833862" cy="578289"/>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000" kern="0">
                <a:ln w="13462">
                  <a:solidFill>
                    <a:schemeClr val="bg1"/>
                  </a:solidFill>
                  <a:prstDash val="solid"/>
                </a:ln>
                <a:solidFill>
                  <a:srgbClr val="006935"/>
                </a:solidFill>
                <a:effectLst>
                  <a:outerShdw dist="38100" dir="2700000" algn="bl" rotWithShape="0">
                    <a:schemeClr val="accent5"/>
                  </a:outerShdw>
                </a:effectLst>
              </a:rPr>
              <a:t>5.4 Valoración en Propiedad Horizontal </a:t>
            </a:r>
          </a:p>
        </p:txBody>
      </p:sp>
      <p:grpSp>
        <p:nvGrpSpPr>
          <p:cNvPr id="8" name="Grupo 7">
            <a:extLst>
              <a:ext uri="{FF2B5EF4-FFF2-40B4-BE49-F238E27FC236}">
                <a16:creationId xmlns:a16="http://schemas.microsoft.com/office/drawing/2014/main" id="{4BEC2F21-6C01-8949-81AD-4415CBEA16E5}"/>
              </a:ext>
            </a:extLst>
          </p:cNvPr>
          <p:cNvGrpSpPr/>
          <p:nvPr/>
        </p:nvGrpSpPr>
        <p:grpSpPr>
          <a:xfrm>
            <a:off x="642249" y="844069"/>
            <a:ext cx="4398256" cy="2191231"/>
            <a:chOff x="1241406" y="778323"/>
            <a:chExt cx="4398256" cy="2191231"/>
          </a:xfrm>
        </p:grpSpPr>
        <p:sp>
          <p:nvSpPr>
            <p:cNvPr id="25" name="Rectángulo: esquinas redondeadas 24">
              <a:extLst>
                <a:ext uri="{FF2B5EF4-FFF2-40B4-BE49-F238E27FC236}">
                  <a16:creationId xmlns:a16="http://schemas.microsoft.com/office/drawing/2014/main" id="{0C9D2648-ACFB-2D87-A4F4-DB9F76A89848}"/>
                </a:ext>
              </a:extLst>
            </p:cNvPr>
            <p:cNvSpPr/>
            <p:nvPr/>
          </p:nvSpPr>
          <p:spPr>
            <a:xfrm>
              <a:off x="1241406" y="1465132"/>
              <a:ext cx="2012999" cy="816180"/>
            </a:xfrm>
            <a:prstGeom prst="round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a:solidFill>
                    <a:schemeClr val="bg1"/>
                  </a:solidFill>
                </a:rPr>
                <a:t>Avalúo de la propiedad horizontal </a:t>
              </a:r>
            </a:p>
            <a:p>
              <a:pPr algn="ctr"/>
              <a:r>
                <a:rPr lang="es-ES" sz="1200" b="1">
                  <a:solidFill>
                    <a:schemeClr val="bg1"/>
                  </a:solidFill>
                </a:rPr>
                <a:t>(Vph)</a:t>
              </a:r>
            </a:p>
          </p:txBody>
        </p:sp>
        <p:sp>
          <p:nvSpPr>
            <p:cNvPr id="26" name="Rectángulo: esquinas redondeadas 25">
              <a:extLst>
                <a:ext uri="{FF2B5EF4-FFF2-40B4-BE49-F238E27FC236}">
                  <a16:creationId xmlns:a16="http://schemas.microsoft.com/office/drawing/2014/main" id="{43708CA4-8439-DF98-2E0B-6D9288706567}"/>
                </a:ext>
              </a:extLst>
            </p:cNvPr>
            <p:cNvSpPr/>
            <p:nvPr/>
          </p:nvSpPr>
          <p:spPr>
            <a:xfrm>
              <a:off x="3717834" y="778323"/>
              <a:ext cx="1618607" cy="2191231"/>
            </a:xfrm>
            <a:prstGeom prst="roundRect">
              <a:avLst/>
            </a:prstGeom>
            <a:solidFill>
              <a:schemeClr val="accent5"/>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rPr>
                <a:t>Avalúo terreno privado </a:t>
              </a:r>
            </a:p>
            <a:p>
              <a:pPr algn="ctr"/>
              <a:r>
                <a:rPr lang="es-EC" sz="1200" b="1" dirty="0">
                  <a:solidFill>
                    <a:schemeClr val="tx1"/>
                  </a:solidFill>
                </a:rPr>
                <a:t>+</a:t>
              </a:r>
              <a:r>
                <a:rPr lang="es-EC" sz="1200" dirty="0">
                  <a:solidFill>
                    <a:schemeClr val="tx1"/>
                  </a:solidFill>
                </a:rPr>
                <a:t> </a:t>
              </a:r>
            </a:p>
            <a:p>
              <a:pPr algn="ctr"/>
              <a:r>
                <a:rPr lang="es-EC" sz="1200" dirty="0">
                  <a:solidFill>
                    <a:schemeClr val="tx1"/>
                  </a:solidFill>
                </a:rPr>
                <a:t>Avalúo terreno comunal (</a:t>
              </a:r>
              <a:r>
                <a:rPr lang="es-EC" sz="1200" i="1" dirty="0">
                  <a:solidFill>
                    <a:schemeClr val="tx1"/>
                  </a:solidFill>
                </a:rPr>
                <a:t>De acuerdo a la alícuota del predio)</a:t>
              </a:r>
              <a:r>
                <a:rPr lang="es-EC" sz="1200" dirty="0">
                  <a:solidFill>
                    <a:schemeClr val="tx1"/>
                  </a:solidFill>
                </a:rPr>
                <a:t> </a:t>
              </a:r>
            </a:p>
            <a:p>
              <a:pPr algn="ctr"/>
              <a:endParaRPr lang="es-EC" sz="1200" dirty="0">
                <a:solidFill>
                  <a:schemeClr val="tx1"/>
                </a:solidFill>
              </a:endParaRPr>
            </a:p>
            <a:p>
              <a:pPr algn="ctr"/>
              <a:r>
                <a:rPr lang="es-ES" sz="1200" b="1" dirty="0">
                  <a:solidFill>
                    <a:schemeClr val="tx1"/>
                  </a:solidFill>
                </a:rPr>
                <a:t>(</a:t>
              </a:r>
              <a:r>
                <a:rPr lang="es-ES" sz="1200" b="1" dirty="0" err="1">
                  <a:solidFill>
                    <a:schemeClr val="tx1"/>
                  </a:solidFill>
                </a:rPr>
                <a:t>Vtc</a:t>
              </a:r>
              <a:r>
                <a:rPr lang="es-ES" sz="1200" b="1" dirty="0">
                  <a:solidFill>
                    <a:schemeClr val="tx1"/>
                  </a:solidFill>
                </a:rPr>
                <a:t>)</a:t>
              </a:r>
            </a:p>
          </p:txBody>
        </p:sp>
        <p:sp>
          <p:nvSpPr>
            <p:cNvPr id="28" name="Es igual a 27">
              <a:extLst>
                <a:ext uri="{FF2B5EF4-FFF2-40B4-BE49-F238E27FC236}">
                  <a16:creationId xmlns:a16="http://schemas.microsoft.com/office/drawing/2014/main" id="{A1A34A3A-E142-0638-554F-FFD16536432A}"/>
                </a:ext>
              </a:extLst>
            </p:cNvPr>
            <p:cNvSpPr/>
            <p:nvPr/>
          </p:nvSpPr>
          <p:spPr>
            <a:xfrm>
              <a:off x="3437887" y="1724200"/>
              <a:ext cx="138573" cy="298044"/>
            </a:xfrm>
            <a:prstGeom prst="mathEqual">
              <a:avLst/>
            </a:prstGeom>
            <a:solidFill>
              <a:srgbClr val="AECCA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solidFill>
                  <a:schemeClr val="tx1"/>
                </a:solidFill>
              </a:endParaRPr>
            </a:p>
          </p:txBody>
        </p:sp>
        <p:sp>
          <p:nvSpPr>
            <p:cNvPr id="29" name="Signo más 28">
              <a:extLst>
                <a:ext uri="{FF2B5EF4-FFF2-40B4-BE49-F238E27FC236}">
                  <a16:creationId xmlns:a16="http://schemas.microsoft.com/office/drawing/2014/main" id="{84A35C2A-1D8E-BA47-66F0-C9A444BACC9F}"/>
                </a:ext>
              </a:extLst>
            </p:cNvPr>
            <p:cNvSpPr/>
            <p:nvPr/>
          </p:nvSpPr>
          <p:spPr>
            <a:xfrm>
              <a:off x="5479406" y="1764812"/>
              <a:ext cx="160256" cy="216817"/>
            </a:xfrm>
            <a:prstGeom prst="mathPlus">
              <a:avLst/>
            </a:prstGeom>
            <a:solidFill>
              <a:srgbClr val="47894C"/>
            </a:solidFill>
            <a:ln>
              <a:solidFill>
                <a:srgbClr val="4789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grpSp>
      <p:sp>
        <p:nvSpPr>
          <p:cNvPr id="49" name="Rectángulo 48">
            <a:extLst>
              <a:ext uri="{FF2B5EF4-FFF2-40B4-BE49-F238E27FC236}">
                <a16:creationId xmlns:a16="http://schemas.microsoft.com/office/drawing/2014/main" id="{EF0C8C26-464C-7EA0-E3B7-4A1E0647E413}"/>
              </a:ext>
            </a:extLst>
          </p:cNvPr>
          <p:cNvSpPr/>
          <p:nvPr/>
        </p:nvSpPr>
        <p:spPr>
          <a:xfrm rot="16200000">
            <a:off x="-2065741" y="3266469"/>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bg1"/>
                </a:solidFill>
              </a:rPr>
              <a:t>5. Valoración de la construcción y mejoras adheridas</a:t>
            </a:r>
          </a:p>
        </p:txBody>
      </p:sp>
      <p:sp>
        <p:nvSpPr>
          <p:cNvPr id="2" name="Rectángulo: esquinas redondeadas 1">
            <a:extLst>
              <a:ext uri="{FF2B5EF4-FFF2-40B4-BE49-F238E27FC236}">
                <a16:creationId xmlns:a16="http://schemas.microsoft.com/office/drawing/2014/main" id="{88EA9D43-BB2B-93EB-F123-4514637589CB}"/>
              </a:ext>
            </a:extLst>
          </p:cNvPr>
          <p:cNvSpPr/>
          <p:nvPr/>
        </p:nvSpPr>
        <p:spPr>
          <a:xfrm>
            <a:off x="5206699" y="843352"/>
            <a:ext cx="1618607" cy="2191231"/>
          </a:xfrm>
          <a:prstGeom prst="roundRect">
            <a:avLst/>
          </a:prstGeom>
          <a:solidFill>
            <a:schemeClr val="accent5"/>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rPr>
              <a:t>Avalúo construcción privada </a:t>
            </a:r>
          </a:p>
          <a:p>
            <a:pPr algn="ctr"/>
            <a:r>
              <a:rPr lang="es-EC" sz="1200" b="1" dirty="0">
                <a:solidFill>
                  <a:schemeClr val="tx1"/>
                </a:solidFill>
              </a:rPr>
              <a:t>+</a:t>
            </a:r>
            <a:r>
              <a:rPr lang="es-EC" sz="1200" dirty="0">
                <a:solidFill>
                  <a:schemeClr val="tx1"/>
                </a:solidFill>
              </a:rPr>
              <a:t> </a:t>
            </a:r>
          </a:p>
          <a:p>
            <a:pPr algn="ctr"/>
            <a:r>
              <a:rPr lang="es-EC" sz="1200" dirty="0">
                <a:solidFill>
                  <a:schemeClr val="tx1"/>
                </a:solidFill>
              </a:rPr>
              <a:t>Avalúo construcción comunal (</a:t>
            </a:r>
            <a:r>
              <a:rPr lang="es-EC" sz="1200" i="1" dirty="0">
                <a:solidFill>
                  <a:schemeClr val="tx1"/>
                </a:solidFill>
              </a:rPr>
              <a:t>De acuerdo a la alícuota del predio</a:t>
            </a:r>
            <a:r>
              <a:rPr lang="es-EC" sz="1200" dirty="0">
                <a:solidFill>
                  <a:schemeClr val="tx1"/>
                </a:solidFill>
              </a:rPr>
              <a:t>) </a:t>
            </a:r>
          </a:p>
          <a:p>
            <a:pPr algn="ctr"/>
            <a:endParaRPr lang="es-ES" sz="1200" b="1" dirty="0">
              <a:solidFill>
                <a:schemeClr val="tx1"/>
              </a:solidFill>
            </a:endParaRPr>
          </a:p>
          <a:p>
            <a:pPr algn="ctr"/>
            <a:r>
              <a:rPr lang="es-ES" sz="1200" b="1" dirty="0">
                <a:solidFill>
                  <a:schemeClr val="tx1"/>
                </a:solidFill>
              </a:rPr>
              <a:t>(</a:t>
            </a:r>
            <a:r>
              <a:rPr lang="es-ES" sz="1200" b="1" dirty="0" err="1">
                <a:solidFill>
                  <a:schemeClr val="tx1"/>
                </a:solidFill>
              </a:rPr>
              <a:t>Vtc</a:t>
            </a:r>
            <a:r>
              <a:rPr lang="es-ES" sz="1200" b="1" dirty="0">
                <a:solidFill>
                  <a:schemeClr val="tx1"/>
                </a:solidFill>
              </a:rPr>
              <a:t>)</a:t>
            </a:r>
          </a:p>
        </p:txBody>
      </p:sp>
      <p:sp>
        <p:nvSpPr>
          <p:cNvPr id="3" name="Rectángulo: esquinas redondeadas 2">
            <a:extLst>
              <a:ext uri="{FF2B5EF4-FFF2-40B4-BE49-F238E27FC236}">
                <a16:creationId xmlns:a16="http://schemas.microsoft.com/office/drawing/2014/main" id="{F6CF2365-E9A4-0657-BF5C-64A6CF320093}"/>
              </a:ext>
            </a:extLst>
          </p:cNvPr>
          <p:cNvSpPr/>
          <p:nvPr/>
        </p:nvSpPr>
        <p:spPr>
          <a:xfrm>
            <a:off x="7311011" y="843355"/>
            <a:ext cx="1618607" cy="2191231"/>
          </a:xfrm>
          <a:prstGeom prst="roundRect">
            <a:avLst/>
          </a:prstGeom>
          <a:solidFill>
            <a:schemeClr val="accent5"/>
          </a:solidFill>
          <a:ln w="31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a:solidFill>
                  <a:schemeClr val="tx1"/>
                </a:solidFill>
              </a:rPr>
              <a:t>Avalúo mejoras adheridas privada </a:t>
            </a:r>
          </a:p>
          <a:p>
            <a:pPr algn="ctr"/>
            <a:r>
              <a:rPr lang="es-EC" sz="1200" b="1" dirty="0">
                <a:solidFill>
                  <a:schemeClr val="tx1"/>
                </a:solidFill>
              </a:rPr>
              <a:t>+</a:t>
            </a:r>
            <a:r>
              <a:rPr lang="es-EC" sz="1200" dirty="0">
                <a:solidFill>
                  <a:schemeClr val="tx1"/>
                </a:solidFill>
              </a:rPr>
              <a:t> </a:t>
            </a:r>
          </a:p>
          <a:p>
            <a:pPr algn="ctr"/>
            <a:r>
              <a:rPr lang="es-EC" sz="1200" dirty="0">
                <a:solidFill>
                  <a:schemeClr val="tx1"/>
                </a:solidFill>
              </a:rPr>
              <a:t>Avalúo mejoras adheridas comunal (</a:t>
            </a:r>
            <a:r>
              <a:rPr lang="es-EC" sz="1200" i="1" dirty="0">
                <a:solidFill>
                  <a:schemeClr val="tx1"/>
                </a:solidFill>
              </a:rPr>
              <a:t>De acuerdo a la alícuota del predio</a:t>
            </a:r>
            <a:r>
              <a:rPr lang="es-EC" sz="1200" dirty="0">
                <a:solidFill>
                  <a:schemeClr val="tx1"/>
                </a:solidFill>
              </a:rPr>
              <a:t>) </a:t>
            </a:r>
          </a:p>
          <a:p>
            <a:pPr algn="ctr"/>
            <a:endParaRPr lang="es-ES" sz="1200" b="1" dirty="0">
              <a:solidFill>
                <a:schemeClr val="tx1"/>
              </a:solidFill>
            </a:endParaRPr>
          </a:p>
          <a:p>
            <a:pPr algn="ctr"/>
            <a:r>
              <a:rPr lang="es-ES" sz="1200" b="1" dirty="0">
                <a:solidFill>
                  <a:schemeClr val="tx1"/>
                </a:solidFill>
              </a:rPr>
              <a:t>(</a:t>
            </a:r>
            <a:r>
              <a:rPr lang="es-ES" sz="1200" b="1" dirty="0" err="1">
                <a:solidFill>
                  <a:schemeClr val="tx1"/>
                </a:solidFill>
              </a:rPr>
              <a:t>Vtc</a:t>
            </a:r>
            <a:r>
              <a:rPr lang="es-ES" sz="1200" b="1" dirty="0">
                <a:solidFill>
                  <a:schemeClr val="tx1"/>
                </a:solidFill>
              </a:rPr>
              <a:t>)</a:t>
            </a:r>
          </a:p>
        </p:txBody>
      </p:sp>
      <p:sp>
        <p:nvSpPr>
          <p:cNvPr id="5" name="Signo más 4">
            <a:extLst>
              <a:ext uri="{FF2B5EF4-FFF2-40B4-BE49-F238E27FC236}">
                <a16:creationId xmlns:a16="http://schemas.microsoft.com/office/drawing/2014/main" id="{DF905880-E6B1-BED3-B6A9-3F8D21DAE785}"/>
              </a:ext>
            </a:extLst>
          </p:cNvPr>
          <p:cNvSpPr/>
          <p:nvPr/>
        </p:nvSpPr>
        <p:spPr>
          <a:xfrm>
            <a:off x="7020222" y="1830561"/>
            <a:ext cx="160256" cy="216817"/>
          </a:xfrm>
          <a:prstGeom prst="mathPlus">
            <a:avLst/>
          </a:prstGeom>
          <a:solidFill>
            <a:srgbClr val="47894C"/>
          </a:solidFill>
          <a:ln>
            <a:solidFill>
              <a:srgbClr val="4789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00"/>
          </a:p>
        </p:txBody>
      </p:sp>
      <p:pic>
        <p:nvPicPr>
          <p:cNvPr id="4" name="Imagen 3">
            <a:extLst>
              <a:ext uri="{FF2B5EF4-FFF2-40B4-BE49-F238E27FC236}">
                <a16:creationId xmlns:a16="http://schemas.microsoft.com/office/drawing/2014/main" id="{0EDFD305-C929-02C0-09D0-C121D2B67BFD}"/>
              </a:ext>
            </a:extLst>
          </p:cNvPr>
          <p:cNvPicPr>
            <a:picLocks noChangeAspect="1"/>
          </p:cNvPicPr>
          <p:nvPr/>
        </p:nvPicPr>
        <p:blipFill>
          <a:blip r:embed="rId3"/>
          <a:stretch>
            <a:fillRect/>
          </a:stretch>
        </p:blipFill>
        <p:spPr>
          <a:xfrm>
            <a:off x="6732429" y="5877159"/>
            <a:ext cx="2413159" cy="732477"/>
          </a:xfrm>
          <a:prstGeom prst="rect">
            <a:avLst/>
          </a:prstGeom>
        </p:spPr>
      </p:pic>
      <p:pic>
        <p:nvPicPr>
          <p:cNvPr id="9" name="Imagen 8">
            <a:extLst>
              <a:ext uri="{FF2B5EF4-FFF2-40B4-BE49-F238E27FC236}">
                <a16:creationId xmlns:a16="http://schemas.microsoft.com/office/drawing/2014/main" id="{A163F527-503B-BD1D-D594-39A63F2BBDD8}"/>
              </a:ext>
            </a:extLst>
          </p:cNvPr>
          <p:cNvPicPr>
            <a:picLocks noChangeAspect="1"/>
          </p:cNvPicPr>
          <p:nvPr/>
        </p:nvPicPr>
        <p:blipFill>
          <a:blip r:embed="rId4"/>
          <a:stretch>
            <a:fillRect/>
          </a:stretch>
        </p:blipFill>
        <p:spPr>
          <a:xfrm>
            <a:off x="3118677" y="3388908"/>
            <a:ext cx="3479572" cy="2625023"/>
          </a:xfrm>
          <a:prstGeom prst="rect">
            <a:avLst/>
          </a:prstGeom>
        </p:spPr>
      </p:pic>
      <p:sp>
        <p:nvSpPr>
          <p:cNvPr id="11" name="CuadroTexto 10">
            <a:extLst>
              <a:ext uri="{FF2B5EF4-FFF2-40B4-BE49-F238E27FC236}">
                <a16:creationId xmlns:a16="http://schemas.microsoft.com/office/drawing/2014/main" id="{FCF0702A-6C14-1B3E-6C61-81C429244997}"/>
              </a:ext>
            </a:extLst>
          </p:cNvPr>
          <p:cNvSpPr txBox="1"/>
          <p:nvPr/>
        </p:nvSpPr>
        <p:spPr>
          <a:xfrm>
            <a:off x="1438278" y="4255143"/>
            <a:ext cx="1216970" cy="892552"/>
          </a:xfrm>
          <a:prstGeom prst="rect">
            <a:avLst/>
          </a:prstGeom>
          <a:noFill/>
        </p:spPr>
        <p:txBody>
          <a:bodyPr wrap="square">
            <a:spAutoFit/>
          </a:bodyPr>
          <a:lstStyle/>
          <a:p>
            <a:pPr algn="ctr"/>
            <a:r>
              <a:rPr lang="es-ES" sz="1300" i="1" dirty="0"/>
              <a:t>Áreas abiertas y cubiertas comunales</a:t>
            </a:r>
          </a:p>
        </p:txBody>
      </p:sp>
      <p:sp>
        <p:nvSpPr>
          <p:cNvPr id="12" name="Flecha: a la derecha 11">
            <a:extLst>
              <a:ext uri="{FF2B5EF4-FFF2-40B4-BE49-F238E27FC236}">
                <a16:creationId xmlns:a16="http://schemas.microsoft.com/office/drawing/2014/main" id="{ADDAC722-AD9E-674B-223C-3D9BEC28821F}"/>
              </a:ext>
            </a:extLst>
          </p:cNvPr>
          <p:cNvSpPr/>
          <p:nvPr/>
        </p:nvSpPr>
        <p:spPr>
          <a:xfrm>
            <a:off x="2602257" y="4510943"/>
            <a:ext cx="369106" cy="237869"/>
          </a:xfrm>
          <a:prstGeom prst="rightArrow">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4" name="Imagen 13">
            <a:extLst>
              <a:ext uri="{FF2B5EF4-FFF2-40B4-BE49-F238E27FC236}">
                <a16:creationId xmlns:a16="http://schemas.microsoft.com/office/drawing/2014/main" id="{9CF9884A-3D84-B898-485E-4C7D8EF04A50}"/>
              </a:ext>
            </a:extLst>
          </p:cNvPr>
          <p:cNvPicPr>
            <a:picLocks noChangeAspect="1"/>
          </p:cNvPicPr>
          <p:nvPr/>
        </p:nvPicPr>
        <p:blipFill>
          <a:blip r:embed="rId5"/>
          <a:stretch>
            <a:fillRect/>
          </a:stretch>
        </p:blipFill>
        <p:spPr>
          <a:xfrm>
            <a:off x="7070186" y="4230905"/>
            <a:ext cx="1308626" cy="837980"/>
          </a:xfrm>
          <a:prstGeom prst="rect">
            <a:avLst/>
          </a:prstGeom>
        </p:spPr>
      </p:pic>
      <p:sp>
        <p:nvSpPr>
          <p:cNvPr id="16" name="CuadroTexto 15">
            <a:extLst>
              <a:ext uri="{FF2B5EF4-FFF2-40B4-BE49-F238E27FC236}">
                <a16:creationId xmlns:a16="http://schemas.microsoft.com/office/drawing/2014/main" id="{5E68EC92-8547-641E-FA61-9981F2F0411E}"/>
              </a:ext>
            </a:extLst>
          </p:cNvPr>
          <p:cNvSpPr txBox="1"/>
          <p:nvPr/>
        </p:nvSpPr>
        <p:spPr>
          <a:xfrm>
            <a:off x="6318966" y="3809539"/>
            <a:ext cx="2811065" cy="430887"/>
          </a:xfrm>
          <a:prstGeom prst="rect">
            <a:avLst/>
          </a:prstGeom>
          <a:noFill/>
        </p:spPr>
        <p:txBody>
          <a:bodyPr wrap="square">
            <a:spAutoFit/>
          </a:bodyPr>
          <a:lstStyle/>
          <a:p>
            <a:pPr algn="ctr"/>
            <a:r>
              <a:rPr lang="es-ES" sz="1050" i="1" dirty="0">
                <a:solidFill>
                  <a:schemeClr val="tx1"/>
                </a:solidFill>
              </a:rPr>
              <a:t>Factor de corrección (Estado de conservación)</a:t>
            </a:r>
          </a:p>
        </p:txBody>
      </p:sp>
    </p:spTree>
    <p:extLst>
      <p:ext uri="{BB962C8B-B14F-4D97-AF65-F5344CB8AC3E}">
        <p14:creationId xmlns:p14="http://schemas.microsoft.com/office/powerpoint/2010/main" val="42886136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3"/>
          <a:stretch>
            <a:fillRect/>
          </a:stretch>
        </p:blipFill>
        <p:spPr>
          <a:xfrm>
            <a:off x="6732429" y="5877159"/>
            <a:ext cx="2413159" cy="732477"/>
          </a:xfrm>
          <a:prstGeom prst="rect">
            <a:avLst/>
          </a:prstGeom>
        </p:spPr>
      </p:pic>
      <p:sp>
        <p:nvSpPr>
          <p:cNvPr id="3" name="Rectángulo 2">
            <a:extLst>
              <a:ext uri="{FF2B5EF4-FFF2-40B4-BE49-F238E27FC236}">
                <a16:creationId xmlns:a16="http://schemas.microsoft.com/office/drawing/2014/main" id="{D672DBAB-6C87-A00E-BE31-E3C7DFF5BD46}"/>
              </a:ext>
            </a:extLst>
          </p:cNvPr>
          <p:cNvSpPr/>
          <p:nvPr/>
        </p:nvSpPr>
        <p:spPr>
          <a:xfrm rot="16200000">
            <a:off x="-2065742" y="3266471"/>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bg1"/>
                </a:solidFill>
              </a:rPr>
              <a:t>6. Valoración individual del predio urbano</a:t>
            </a:r>
          </a:p>
        </p:txBody>
      </p:sp>
      <p:sp>
        <p:nvSpPr>
          <p:cNvPr id="7" name="Título 1">
            <a:extLst>
              <a:ext uri="{FF2B5EF4-FFF2-40B4-BE49-F238E27FC236}">
                <a16:creationId xmlns:a16="http://schemas.microsoft.com/office/drawing/2014/main" id="{07264AED-1615-CD18-D685-D5002DEE167D}"/>
              </a:ext>
            </a:extLst>
          </p:cNvPr>
          <p:cNvSpPr txBox="1">
            <a:spLocks/>
          </p:cNvSpPr>
          <p:nvPr/>
        </p:nvSpPr>
        <p:spPr>
          <a:xfrm>
            <a:off x="709367" y="76565"/>
            <a:ext cx="7833862" cy="578289"/>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2000" kern="0" dirty="0">
                <a:ln w="13462">
                  <a:solidFill>
                    <a:schemeClr val="bg1"/>
                  </a:solidFill>
                  <a:prstDash val="solid"/>
                </a:ln>
                <a:solidFill>
                  <a:srgbClr val="006935"/>
                </a:solidFill>
                <a:effectLst>
                  <a:outerShdw dist="38100" dir="2700000" algn="bl" rotWithShape="0">
                    <a:schemeClr val="accent5"/>
                  </a:outerShdw>
                </a:effectLst>
              </a:rPr>
              <a:t>Valoración individual del predio urbano</a:t>
            </a:r>
          </a:p>
        </p:txBody>
      </p:sp>
      <p:pic>
        <p:nvPicPr>
          <p:cNvPr id="5" name="Imagen 4" descr="Diagrama&#10;&#10;Descripción generada automáticamente">
            <a:extLst>
              <a:ext uri="{FF2B5EF4-FFF2-40B4-BE49-F238E27FC236}">
                <a16:creationId xmlns:a16="http://schemas.microsoft.com/office/drawing/2014/main" id="{A7AA757A-81B2-B382-104F-526CF56752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5731" y="654854"/>
            <a:ext cx="7840158" cy="5222305"/>
          </a:xfrm>
          <a:prstGeom prst="rect">
            <a:avLst/>
          </a:prstGeom>
          <a:noFill/>
          <a:ln w="28575">
            <a:solidFill>
              <a:srgbClr val="006935"/>
            </a:solidFill>
          </a:ln>
        </p:spPr>
      </p:pic>
      <p:sp>
        <p:nvSpPr>
          <p:cNvPr id="6" name="Rectángulo 5">
            <a:extLst>
              <a:ext uri="{FF2B5EF4-FFF2-40B4-BE49-F238E27FC236}">
                <a16:creationId xmlns:a16="http://schemas.microsoft.com/office/drawing/2014/main" id="{648B9FC4-F7B1-4C7B-8004-D5E552446AFE}"/>
              </a:ext>
            </a:extLst>
          </p:cNvPr>
          <p:cNvSpPr/>
          <p:nvPr/>
        </p:nvSpPr>
        <p:spPr>
          <a:xfrm>
            <a:off x="7365625" y="3355041"/>
            <a:ext cx="487457" cy="147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dirty="0">
                <a:solidFill>
                  <a:schemeClr val="tx1"/>
                </a:solidFill>
              </a:rPr>
              <a:t>Factor</a:t>
            </a:r>
            <a:endParaRPr lang="es-ES" sz="500" dirty="0">
              <a:solidFill>
                <a:schemeClr val="tx1"/>
              </a:solidFill>
            </a:endParaRPr>
          </a:p>
        </p:txBody>
      </p:sp>
      <p:sp>
        <p:nvSpPr>
          <p:cNvPr id="8" name="Rectángulo 7">
            <a:extLst>
              <a:ext uri="{FF2B5EF4-FFF2-40B4-BE49-F238E27FC236}">
                <a16:creationId xmlns:a16="http://schemas.microsoft.com/office/drawing/2014/main" id="{DB7E7111-CFE5-8B58-AB13-04538D644C7A}"/>
              </a:ext>
            </a:extLst>
          </p:cNvPr>
          <p:cNvSpPr/>
          <p:nvPr/>
        </p:nvSpPr>
        <p:spPr>
          <a:xfrm>
            <a:off x="3951169" y="1200726"/>
            <a:ext cx="1350258" cy="277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800" dirty="0">
                <a:solidFill>
                  <a:schemeClr val="tx1"/>
                </a:solidFill>
              </a:rPr>
              <a:t>Precio unitario de la zona con respecto al eje vial</a:t>
            </a:r>
            <a:endParaRPr lang="es-ES" sz="500" dirty="0">
              <a:solidFill>
                <a:schemeClr val="tx1"/>
              </a:solidFill>
            </a:endParaRPr>
          </a:p>
        </p:txBody>
      </p:sp>
    </p:spTree>
    <p:extLst>
      <p:ext uri="{BB962C8B-B14F-4D97-AF65-F5344CB8AC3E}">
        <p14:creationId xmlns:p14="http://schemas.microsoft.com/office/powerpoint/2010/main" val="861762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3119D5-1E73-E617-8949-0A844D0D3DD8}"/>
              </a:ext>
            </a:extLst>
          </p:cNvPr>
          <p:cNvSpPr>
            <a:spLocks noGrp="1"/>
          </p:cNvSpPr>
          <p:nvPr>
            <p:ph type="title"/>
          </p:nvPr>
        </p:nvSpPr>
        <p:spPr>
          <a:xfrm>
            <a:off x="544949" y="120073"/>
            <a:ext cx="7833862" cy="578289"/>
          </a:xfrm>
        </p:spPr>
        <p:txBody>
          <a:bodyPr/>
          <a:lstStyle/>
          <a:p>
            <a:pPr algn="l"/>
            <a:r>
              <a:rPr lang="es-EC" sz="2000">
                <a:ln w="13462">
                  <a:solidFill>
                    <a:schemeClr val="bg1"/>
                  </a:solidFill>
                  <a:prstDash val="solid"/>
                </a:ln>
                <a:solidFill>
                  <a:srgbClr val="006935"/>
                </a:solidFill>
                <a:effectLst>
                  <a:outerShdw dist="38100" dir="2700000" algn="bl" rotWithShape="0">
                    <a:schemeClr val="accent5"/>
                  </a:outerShdw>
                </a:effectLst>
              </a:rPr>
              <a:t>7.1 Resultados de la evaluación del modelo de valoración vigente</a:t>
            </a:r>
            <a:br>
              <a:rPr lang="es-EC" sz="1800" b="1">
                <a:effectLst/>
                <a:latin typeface="Arial" panose="020B0604020202020204" pitchFamily="34" charset="0"/>
                <a:ea typeface="Yu Gothic Light" panose="020B0300000000000000" pitchFamily="34" charset="-128"/>
                <a:cs typeface="Times New Roman" panose="02020603050405020304" pitchFamily="18" charset="0"/>
              </a:rPr>
            </a:br>
            <a:endParaRPr lang="es-EC" sz="2000">
              <a:ln w="13462">
                <a:solidFill>
                  <a:schemeClr val="bg1"/>
                </a:solidFill>
                <a:prstDash val="solid"/>
              </a:ln>
              <a:solidFill>
                <a:srgbClr val="006935"/>
              </a:solidFill>
              <a:effectLst>
                <a:outerShdw dist="38100" dir="2700000" algn="bl" rotWithShape="0">
                  <a:schemeClr val="accent5"/>
                </a:outerShdw>
              </a:effectLst>
            </a:endParaRPr>
          </a:p>
        </p:txBody>
      </p:sp>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3"/>
          <a:stretch>
            <a:fillRect/>
          </a:stretch>
        </p:blipFill>
        <p:spPr>
          <a:xfrm>
            <a:off x="6732429" y="5877159"/>
            <a:ext cx="2413159" cy="732477"/>
          </a:xfrm>
          <a:prstGeom prst="rect">
            <a:avLst/>
          </a:prstGeom>
        </p:spPr>
      </p:pic>
      <p:sp>
        <p:nvSpPr>
          <p:cNvPr id="3" name="Rectángulo 2">
            <a:extLst>
              <a:ext uri="{FF2B5EF4-FFF2-40B4-BE49-F238E27FC236}">
                <a16:creationId xmlns:a16="http://schemas.microsoft.com/office/drawing/2014/main" id="{29C4251E-02CE-0276-A87D-C3BAB68E94AB}"/>
              </a:ext>
            </a:extLst>
          </p:cNvPr>
          <p:cNvSpPr/>
          <p:nvPr/>
        </p:nvSpPr>
        <p:spPr>
          <a:xfrm rot="16200000">
            <a:off x="-2065742" y="3266471"/>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bg1"/>
                </a:solidFill>
              </a:rPr>
              <a:t>7. Resultados</a:t>
            </a:r>
          </a:p>
        </p:txBody>
      </p:sp>
      <p:graphicFrame>
        <p:nvGraphicFramePr>
          <p:cNvPr id="5" name="Gráfico 4">
            <a:extLst>
              <a:ext uri="{FF2B5EF4-FFF2-40B4-BE49-F238E27FC236}">
                <a16:creationId xmlns:a16="http://schemas.microsoft.com/office/drawing/2014/main" id="{875B1616-CC0C-4E0C-AD74-26B2AF1A95C2}"/>
              </a:ext>
            </a:extLst>
          </p:cNvPr>
          <p:cNvGraphicFramePr/>
          <p:nvPr>
            <p:extLst>
              <p:ext uri="{D42A27DB-BD31-4B8C-83A1-F6EECF244321}">
                <p14:modId xmlns:p14="http://schemas.microsoft.com/office/powerpoint/2010/main" val="3803309943"/>
              </p:ext>
            </p:extLst>
          </p:nvPr>
        </p:nvGraphicFramePr>
        <p:xfrm>
          <a:off x="3990914" y="3075539"/>
          <a:ext cx="4962208" cy="2801620"/>
        </p:xfrm>
        <a:graphic>
          <a:graphicData uri="http://schemas.openxmlformats.org/drawingml/2006/chart">
            <c:chart xmlns:c="http://schemas.openxmlformats.org/drawingml/2006/chart" xmlns:r="http://schemas.openxmlformats.org/officeDocument/2006/relationships" r:id="rId4"/>
          </a:graphicData>
        </a:graphic>
      </p:graphicFrame>
      <p:pic>
        <p:nvPicPr>
          <p:cNvPr id="6" name="Imagen 5">
            <a:extLst>
              <a:ext uri="{FF2B5EF4-FFF2-40B4-BE49-F238E27FC236}">
                <a16:creationId xmlns:a16="http://schemas.microsoft.com/office/drawing/2014/main" id="{BBA4FCF0-1B89-4BF4-8AC5-B3F7EA789AFE}"/>
              </a:ext>
            </a:extLst>
          </p:cNvPr>
          <p:cNvPicPr>
            <a:picLocks noChangeAspect="1"/>
          </p:cNvPicPr>
          <p:nvPr/>
        </p:nvPicPr>
        <p:blipFill rotWithShape="1">
          <a:blip r:embed="rId5"/>
          <a:srcRect l="27023" r="26312"/>
          <a:stretch/>
        </p:blipFill>
        <p:spPr>
          <a:xfrm>
            <a:off x="1232783" y="2836706"/>
            <a:ext cx="2127825" cy="2135600"/>
          </a:xfrm>
          <a:prstGeom prst="rect">
            <a:avLst/>
          </a:prstGeom>
        </p:spPr>
      </p:pic>
      <p:pic>
        <p:nvPicPr>
          <p:cNvPr id="10" name="Imagen 9">
            <a:extLst>
              <a:ext uri="{FF2B5EF4-FFF2-40B4-BE49-F238E27FC236}">
                <a16:creationId xmlns:a16="http://schemas.microsoft.com/office/drawing/2014/main" id="{CA1A0601-1DD6-FF0C-C6A0-DD07C3B4E9CD}"/>
              </a:ext>
            </a:extLst>
          </p:cNvPr>
          <p:cNvPicPr>
            <a:picLocks noChangeAspect="1"/>
          </p:cNvPicPr>
          <p:nvPr/>
        </p:nvPicPr>
        <p:blipFill>
          <a:blip r:embed="rId6"/>
          <a:stretch>
            <a:fillRect/>
          </a:stretch>
        </p:blipFill>
        <p:spPr>
          <a:xfrm>
            <a:off x="192466" y="4733472"/>
            <a:ext cx="4208460" cy="1785532"/>
          </a:xfrm>
          <a:prstGeom prst="rect">
            <a:avLst/>
          </a:prstGeom>
        </p:spPr>
      </p:pic>
      <p:pic>
        <p:nvPicPr>
          <p:cNvPr id="8" name="Imagen 7">
            <a:extLst>
              <a:ext uri="{FF2B5EF4-FFF2-40B4-BE49-F238E27FC236}">
                <a16:creationId xmlns:a16="http://schemas.microsoft.com/office/drawing/2014/main" id="{D9761DF7-F272-2DB0-AB64-27FD040E975F}"/>
              </a:ext>
            </a:extLst>
          </p:cNvPr>
          <p:cNvPicPr>
            <a:picLocks noChangeAspect="1"/>
          </p:cNvPicPr>
          <p:nvPr/>
        </p:nvPicPr>
        <p:blipFill>
          <a:blip r:embed="rId7"/>
          <a:stretch>
            <a:fillRect/>
          </a:stretch>
        </p:blipFill>
        <p:spPr>
          <a:xfrm>
            <a:off x="597448" y="1168321"/>
            <a:ext cx="2127825" cy="1426807"/>
          </a:xfrm>
          <a:prstGeom prst="rect">
            <a:avLst/>
          </a:prstGeom>
        </p:spPr>
      </p:pic>
      <p:pic>
        <p:nvPicPr>
          <p:cNvPr id="12" name="Imagen 11">
            <a:extLst>
              <a:ext uri="{FF2B5EF4-FFF2-40B4-BE49-F238E27FC236}">
                <a16:creationId xmlns:a16="http://schemas.microsoft.com/office/drawing/2014/main" id="{A61A37C8-767B-6ACF-B171-F2F798A96C90}"/>
              </a:ext>
            </a:extLst>
          </p:cNvPr>
          <p:cNvPicPr>
            <a:picLocks noChangeAspect="1"/>
          </p:cNvPicPr>
          <p:nvPr/>
        </p:nvPicPr>
        <p:blipFill>
          <a:blip r:embed="rId8"/>
          <a:stretch>
            <a:fillRect/>
          </a:stretch>
        </p:blipFill>
        <p:spPr>
          <a:xfrm>
            <a:off x="2805353" y="1168052"/>
            <a:ext cx="2021744" cy="1421132"/>
          </a:xfrm>
          <a:prstGeom prst="rect">
            <a:avLst/>
          </a:prstGeom>
        </p:spPr>
      </p:pic>
      <p:pic>
        <p:nvPicPr>
          <p:cNvPr id="13" name="Imagen 12">
            <a:extLst>
              <a:ext uri="{FF2B5EF4-FFF2-40B4-BE49-F238E27FC236}">
                <a16:creationId xmlns:a16="http://schemas.microsoft.com/office/drawing/2014/main" id="{F312419C-6AFF-E989-C12D-4A4852EC4796}"/>
              </a:ext>
            </a:extLst>
          </p:cNvPr>
          <p:cNvPicPr>
            <a:picLocks noChangeAspect="1"/>
          </p:cNvPicPr>
          <p:nvPr/>
        </p:nvPicPr>
        <p:blipFill>
          <a:blip r:embed="rId9"/>
          <a:stretch>
            <a:fillRect/>
          </a:stretch>
        </p:blipFill>
        <p:spPr>
          <a:xfrm>
            <a:off x="4907177" y="1168052"/>
            <a:ext cx="2021744" cy="1423290"/>
          </a:xfrm>
          <a:prstGeom prst="rect">
            <a:avLst/>
          </a:prstGeom>
        </p:spPr>
      </p:pic>
      <p:pic>
        <p:nvPicPr>
          <p:cNvPr id="15" name="Imagen 14">
            <a:extLst>
              <a:ext uri="{FF2B5EF4-FFF2-40B4-BE49-F238E27FC236}">
                <a16:creationId xmlns:a16="http://schemas.microsoft.com/office/drawing/2014/main" id="{89C8D3E7-216A-E544-16C6-4A76293DE03D}"/>
              </a:ext>
            </a:extLst>
          </p:cNvPr>
          <p:cNvPicPr>
            <a:picLocks noChangeAspect="1"/>
          </p:cNvPicPr>
          <p:nvPr/>
        </p:nvPicPr>
        <p:blipFill>
          <a:blip r:embed="rId10"/>
          <a:stretch>
            <a:fillRect/>
          </a:stretch>
        </p:blipFill>
        <p:spPr>
          <a:xfrm>
            <a:off x="7009000" y="1168051"/>
            <a:ext cx="2176333" cy="1421131"/>
          </a:xfrm>
          <a:prstGeom prst="rect">
            <a:avLst/>
          </a:prstGeom>
        </p:spPr>
      </p:pic>
      <p:sp>
        <p:nvSpPr>
          <p:cNvPr id="7" name="CuadroTexto 6">
            <a:extLst>
              <a:ext uri="{FF2B5EF4-FFF2-40B4-BE49-F238E27FC236}">
                <a16:creationId xmlns:a16="http://schemas.microsoft.com/office/drawing/2014/main" id="{385B073F-F37A-0C37-A3D4-7FDB91DD06BB}"/>
              </a:ext>
            </a:extLst>
          </p:cNvPr>
          <p:cNvSpPr txBox="1"/>
          <p:nvPr/>
        </p:nvSpPr>
        <p:spPr>
          <a:xfrm>
            <a:off x="5066485" y="2746616"/>
            <a:ext cx="2811065" cy="253916"/>
          </a:xfrm>
          <a:prstGeom prst="rect">
            <a:avLst/>
          </a:prstGeom>
          <a:noFill/>
        </p:spPr>
        <p:txBody>
          <a:bodyPr wrap="square">
            <a:spAutoFit/>
          </a:bodyPr>
          <a:lstStyle/>
          <a:p>
            <a:pPr algn="ctr"/>
            <a:r>
              <a:rPr lang="es-ES" sz="1050" b="1" i="1" dirty="0">
                <a:solidFill>
                  <a:srgbClr val="006935"/>
                </a:solidFill>
              </a:rPr>
              <a:t>Gráfico Radial Global</a:t>
            </a:r>
          </a:p>
        </p:txBody>
      </p:sp>
    </p:spTree>
    <p:extLst>
      <p:ext uri="{BB962C8B-B14F-4D97-AF65-F5344CB8AC3E}">
        <p14:creationId xmlns:p14="http://schemas.microsoft.com/office/powerpoint/2010/main" val="549262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3119D5-1E73-E617-8949-0A844D0D3DD8}"/>
              </a:ext>
            </a:extLst>
          </p:cNvPr>
          <p:cNvSpPr>
            <a:spLocks noGrp="1"/>
          </p:cNvSpPr>
          <p:nvPr>
            <p:ph type="title"/>
          </p:nvPr>
        </p:nvSpPr>
        <p:spPr>
          <a:xfrm>
            <a:off x="544949" y="159361"/>
            <a:ext cx="8600639" cy="578289"/>
          </a:xfrm>
        </p:spPr>
        <p:txBody>
          <a:bodyPr/>
          <a:lstStyle/>
          <a:p>
            <a:pPr algn="l"/>
            <a:r>
              <a:rPr lang="es-EC" sz="2000" dirty="0">
                <a:ln w="13462">
                  <a:solidFill>
                    <a:schemeClr val="bg1"/>
                  </a:solidFill>
                  <a:prstDash val="solid"/>
                </a:ln>
                <a:solidFill>
                  <a:srgbClr val="006935"/>
                </a:solidFill>
                <a:effectLst>
                  <a:outerShdw dist="38100" dir="2700000" algn="bl" rotWithShape="0">
                    <a:schemeClr val="accent5"/>
                  </a:outerShdw>
                </a:effectLst>
              </a:rPr>
              <a:t>7.2 Resultado del Proceso Analítico Jerárquico automatizado en Matlab</a:t>
            </a:r>
            <a:br>
              <a:rPr lang="es-EC" sz="1800" b="1" dirty="0">
                <a:effectLst/>
                <a:latin typeface="Arial" panose="020B0604020202020204" pitchFamily="34" charset="0"/>
                <a:ea typeface="Yu Gothic Light" panose="020B0300000000000000" pitchFamily="34" charset="-128"/>
                <a:cs typeface="Times New Roman" panose="02020603050405020304" pitchFamily="18" charset="0"/>
              </a:rPr>
            </a:br>
            <a:br>
              <a:rPr lang="es-EC" sz="1800" b="1" dirty="0">
                <a:effectLst/>
                <a:latin typeface="Arial" panose="020B0604020202020204" pitchFamily="34" charset="0"/>
                <a:ea typeface="Yu Gothic Light" panose="020B0300000000000000" pitchFamily="34" charset="-128"/>
                <a:cs typeface="Times New Roman" panose="02020603050405020304" pitchFamily="18" charset="0"/>
              </a:rPr>
            </a:br>
            <a:endParaRPr lang="es-EC" sz="2000" dirty="0">
              <a:ln w="13462">
                <a:solidFill>
                  <a:schemeClr val="bg1"/>
                </a:solidFill>
                <a:prstDash val="solid"/>
              </a:ln>
              <a:solidFill>
                <a:srgbClr val="006935"/>
              </a:solidFill>
              <a:effectLst>
                <a:outerShdw dist="38100" dir="2700000" algn="bl" rotWithShape="0">
                  <a:schemeClr val="accent5"/>
                </a:outerShdw>
              </a:effectLst>
            </a:endParaRPr>
          </a:p>
        </p:txBody>
      </p:sp>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3"/>
          <a:stretch>
            <a:fillRect/>
          </a:stretch>
        </p:blipFill>
        <p:spPr>
          <a:xfrm>
            <a:off x="6732429" y="5877159"/>
            <a:ext cx="2413159" cy="732477"/>
          </a:xfrm>
          <a:prstGeom prst="rect">
            <a:avLst/>
          </a:prstGeom>
        </p:spPr>
      </p:pic>
      <p:sp>
        <p:nvSpPr>
          <p:cNvPr id="6" name="Rectángulo 5">
            <a:extLst>
              <a:ext uri="{FF2B5EF4-FFF2-40B4-BE49-F238E27FC236}">
                <a16:creationId xmlns:a16="http://schemas.microsoft.com/office/drawing/2014/main" id="{B56892D7-AC7D-1945-D5E5-5A839B4F2F45}"/>
              </a:ext>
            </a:extLst>
          </p:cNvPr>
          <p:cNvSpPr/>
          <p:nvPr/>
        </p:nvSpPr>
        <p:spPr>
          <a:xfrm rot="16200000">
            <a:off x="-2065742" y="3266471"/>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bg1"/>
                </a:solidFill>
              </a:rPr>
              <a:t>7. Resultados</a:t>
            </a:r>
          </a:p>
        </p:txBody>
      </p:sp>
      <p:pic>
        <p:nvPicPr>
          <p:cNvPr id="7" name="Imagen 6" descr="Interfaz de usuario gráfica, Aplicación&#10;&#10;Descripción generada automáticamente">
            <a:extLst>
              <a:ext uri="{FF2B5EF4-FFF2-40B4-BE49-F238E27FC236}">
                <a16:creationId xmlns:a16="http://schemas.microsoft.com/office/drawing/2014/main" id="{47786233-3567-A4A3-4F70-C4B982C0DCE8}"/>
              </a:ext>
            </a:extLst>
          </p:cNvPr>
          <p:cNvPicPr>
            <a:picLocks noChangeAspect="1"/>
          </p:cNvPicPr>
          <p:nvPr/>
        </p:nvPicPr>
        <p:blipFill rotWithShape="1">
          <a:blip r:embed="rId4"/>
          <a:srcRect t="-501" r="36451" b="-1"/>
          <a:stretch/>
        </p:blipFill>
        <p:spPr>
          <a:xfrm>
            <a:off x="995276" y="1031132"/>
            <a:ext cx="7275516" cy="4846027"/>
          </a:xfrm>
          <a:prstGeom prst="rect">
            <a:avLst/>
          </a:prstGeom>
        </p:spPr>
      </p:pic>
      <p:sp>
        <p:nvSpPr>
          <p:cNvPr id="8" name="Rectángulo 7">
            <a:extLst>
              <a:ext uri="{FF2B5EF4-FFF2-40B4-BE49-F238E27FC236}">
                <a16:creationId xmlns:a16="http://schemas.microsoft.com/office/drawing/2014/main" id="{A785FE25-5CCD-61D6-B7A6-9BF8506705AA}"/>
              </a:ext>
            </a:extLst>
          </p:cNvPr>
          <p:cNvSpPr/>
          <p:nvPr/>
        </p:nvSpPr>
        <p:spPr>
          <a:xfrm>
            <a:off x="6108971" y="4484450"/>
            <a:ext cx="1731523" cy="1099227"/>
          </a:xfrm>
          <a:prstGeom prst="rect">
            <a:avLst/>
          </a:prstGeom>
          <a:noFill/>
          <a:ln>
            <a:solidFill>
              <a:srgbClr val="76B91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9789352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3119D5-1E73-E617-8949-0A844D0D3DD8}"/>
              </a:ext>
            </a:extLst>
          </p:cNvPr>
          <p:cNvSpPr>
            <a:spLocks noGrp="1"/>
          </p:cNvSpPr>
          <p:nvPr>
            <p:ph type="title"/>
          </p:nvPr>
        </p:nvSpPr>
        <p:spPr>
          <a:xfrm>
            <a:off x="544949" y="134587"/>
            <a:ext cx="7833862" cy="578289"/>
          </a:xfrm>
        </p:spPr>
        <p:txBody>
          <a:bodyPr/>
          <a:lstStyle/>
          <a:p>
            <a:pPr algn="l"/>
            <a:r>
              <a:rPr lang="es-EC" sz="2000" dirty="0">
                <a:ln w="13462">
                  <a:solidFill>
                    <a:schemeClr val="bg1"/>
                  </a:solidFill>
                  <a:prstDash val="solid"/>
                </a:ln>
                <a:solidFill>
                  <a:srgbClr val="006935"/>
                </a:solidFill>
                <a:effectLst>
                  <a:outerShdw dist="38100" dir="2700000" algn="bl" rotWithShape="0">
                    <a:schemeClr val="accent5"/>
                  </a:outerShdw>
                </a:effectLst>
              </a:rPr>
              <a:t>7.3 Estructura del manual de procesos </a:t>
            </a:r>
            <a:br>
              <a:rPr lang="es-EC" sz="1800" b="1" dirty="0">
                <a:effectLst/>
                <a:latin typeface="Arial" panose="020B0604020202020204" pitchFamily="34" charset="0"/>
                <a:ea typeface="Yu Gothic Light" panose="020B0300000000000000" pitchFamily="34" charset="-128"/>
                <a:cs typeface="Times New Roman" panose="02020603050405020304" pitchFamily="18" charset="0"/>
              </a:rPr>
            </a:br>
            <a:br>
              <a:rPr lang="es-EC" sz="1800" b="1" dirty="0">
                <a:effectLst/>
                <a:latin typeface="Arial" panose="020B0604020202020204" pitchFamily="34" charset="0"/>
                <a:ea typeface="Yu Gothic Light" panose="020B0300000000000000" pitchFamily="34" charset="-128"/>
                <a:cs typeface="Times New Roman" panose="02020603050405020304" pitchFamily="18" charset="0"/>
              </a:rPr>
            </a:br>
            <a:endParaRPr lang="es-EC" sz="2000" dirty="0">
              <a:ln w="13462">
                <a:solidFill>
                  <a:schemeClr val="bg1"/>
                </a:solidFill>
                <a:prstDash val="solid"/>
              </a:ln>
              <a:solidFill>
                <a:srgbClr val="006935"/>
              </a:solidFill>
              <a:effectLst>
                <a:outerShdw dist="38100" dir="2700000" algn="bl" rotWithShape="0">
                  <a:schemeClr val="accent5"/>
                </a:outerShdw>
              </a:effectLst>
            </a:endParaRPr>
          </a:p>
        </p:txBody>
      </p:sp>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3"/>
          <a:stretch>
            <a:fillRect/>
          </a:stretch>
        </p:blipFill>
        <p:spPr>
          <a:xfrm>
            <a:off x="6732429" y="5877159"/>
            <a:ext cx="2413159" cy="732477"/>
          </a:xfrm>
          <a:prstGeom prst="rect">
            <a:avLst/>
          </a:prstGeom>
        </p:spPr>
      </p:pic>
      <p:sp>
        <p:nvSpPr>
          <p:cNvPr id="5" name="Rectángulo 4">
            <a:extLst>
              <a:ext uri="{FF2B5EF4-FFF2-40B4-BE49-F238E27FC236}">
                <a16:creationId xmlns:a16="http://schemas.microsoft.com/office/drawing/2014/main" id="{C70B2AA1-D5B8-88F5-9A39-ACBFD9877F18}"/>
              </a:ext>
            </a:extLst>
          </p:cNvPr>
          <p:cNvSpPr/>
          <p:nvPr/>
        </p:nvSpPr>
        <p:spPr>
          <a:xfrm rot="16200000">
            <a:off x="-2065742" y="3266471"/>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bg1"/>
                </a:solidFill>
              </a:rPr>
              <a:t>7. Resultados</a:t>
            </a:r>
          </a:p>
        </p:txBody>
      </p:sp>
      <p:pic>
        <p:nvPicPr>
          <p:cNvPr id="9" name="Imagen 8">
            <a:extLst>
              <a:ext uri="{FF2B5EF4-FFF2-40B4-BE49-F238E27FC236}">
                <a16:creationId xmlns:a16="http://schemas.microsoft.com/office/drawing/2014/main" id="{1DAE5834-8F1E-2440-0E82-468DF39D6258}"/>
              </a:ext>
            </a:extLst>
          </p:cNvPr>
          <p:cNvPicPr>
            <a:picLocks noChangeAspect="1"/>
          </p:cNvPicPr>
          <p:nvPr/>
        </p:nvPicPr>
        <p:blipFill>
          <a:blip r:embed="rId4"/>
          <a:stretch>
            <a:fillRect/>
          </a:stretch>
        </p:blipFill>
        <p:spPr>
          <a:xfrm>
            <a:off x="1151596" y="906214"/>
            <a:ext cx="4120796" cy="5045571"/>
          </a:xfrm>
          <a:prstGeom prst="rect">
            <a:avLst/>
          </a:prstGeom>
        </p:spPr>
      </p:pic>
      <p:pic>
        <p:nvPicPr>
          <p:cNvPr id="11" name="Imagen 10">
            <a:extLst>
              <a:ext uri="{FF2B5EF4-FFF2-40B4-BE49-F238E27FC236}">
                <a16:creationId xmlns:a16="http://schemas.microsoft.com/office/drawing/2014/main" id="{5061CFB0-B2B8-291B-47CF-7142EB0C840D}"/>
              </a:ext>
            </a:extLst>
          </p:cNvPr>
          <p:cNvPicPr>
            <a:picLocks noChangeAspect="1"/>
          </p:cNvPicPr>
          <p:nvPr/>
        </p:nvPicPr>
        <p:blipFill>
          <a:blip r:embed="rId5"/>
          <a:stretch>
            <a:fillRect/>
          </a:stretch>
        </p:blipFill>
        <p:spPr>
          <a:xfrm>
            <a:off x="6180647" y="1855493"/>
            <a:ext cx="2198164" cy="287904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1295807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2"/>
          <a:stretch>
            <a:fillRect/>
          </a:stretch>
        </p:blipFill>
        <p:spPr>
          <a:xfrm>
            <a:off x="6732429" y="5877159"/>
            <a:ext cx="2413159" cy="732477"/>
          </a:xfrm>
          <a:prstGeom prst="rect">
            <a:avLst/>
          </a:prstGeom>
        </p:spPr>
      </p:pic>
      <p:sp>
        <p:nvSpPr>
          <p:cNvPr id="5" name="Título 1">
            <a:extLst>
              <a:ext uri="{FF2B5EF4-FFF2-40B4-BE49-F238E27FC236}">
                <a16:creationId xmlns:a16="http://schemas.microsoft.com/office/drawing/2014/main" id="{CEA680CF-4066-A915-7399-3B4FD26A156A}"/>
              </a:ext>
            </a:extLst>
          </p:cNvPr>
          <p:cNvSpPr txBox="1">
            <a:spLocks/>
          </p:cNvSpPr>
          <p:nvPr/>
        </p:nvSpPr>
        <p:spPr>
          <a:xfrm>
            <a:off x="544949" y="133604"/>
            <a:ext cx="7833862" cy="578289"/>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MX" sz="2000">
                <a:ln w="13462">
                  <a:solidFill>
                    <a:schemeClr val="bg1"/>
                  </a:solidFill>
                  <a:prstDash val="solid"/>
                </a:ln>
                <a:solidFill>
                  <a:srgbClr val="006935"/>
                </a:solidFill>
                <a:effectLst>
                  <a:outerShdw dist="38100" dir="2700000" algn="bl" rotWithShape="0">
                    <a:schemeClr val="accent5"/>
                  </a:outerShdw>
                </a:effectLst>
              </a:rPr>
              <a:t>1.2 Justificación e importancia</a:t>
            </a:r>
            <a:endParaRPr lang="es-EC" sz="2000" kern="0">
              <a:ln w="13462">
                <a:solidFill>
                  <a:schemeClr val="bg1"/>
                </a:solidFill>
                <a:prstDash val="solid"/>
              </a:ln>
              <a:solidFill>
                <a:srgbClr val="006935"/>
              </a:solidFill>
              <a:effectLst>
                <a:outerShdw dist="38100" dir="2700000" algn="bl" rotWithShape="0">
                  <a:schemeClr val="accent5"/>
                </a:outerShdw>
              </a:effectLst>
            </a:endParaRPr>
          </a:p>
        </p:txBody>
      </p:sp>
      <p:sp>
        <p:nvSpPr>
          <p:cNvPr id="9" name="CuadroTexto 8">
            <a:extLst>
              <a:ext uri="{FF2B5EF4-FFF2-40B4-BE49-F238E27FC236}">
                <a16:creationId xmlns:a16="http://schemas.microsoft.com/office/drawing/2014/main" id="{A2EDA8A1-1E49-8BC7-70AB-89EA7A551E36}"/>
              </a:ext>
            </a:extLst>
          </p:cNvPr>
          <p:cNvSpPr txBox="1"/>
          <p:nvPr/>
        </p:nvSpPr>
        <p:spPr>
          <a:xfrm>
            <a:off x="1274325" y="1299322"/>
            <a:ext cx="1429966" cy="369332"/>
          </a:xfrm>
          <a:prstGeom prst="rect">
            <a:avLst/>
          </a:prstGeom>
          <a:solidFill>
            <a:srgbClr val="006935"/>
          </a:solidFill>
        </p:spPr>
        <p:txBody>
          <a:bodyPr wrap="square" rtlCol="0">
            <a:spAutoFit/>
          </a:bodyPr>
          <a:lstStyle/>
          <a:p>
            <a:pPr algn="ctr"/>
            <a:r>
              <a:rPr lang="es-MX">
                <a:solidFill>
                  <a:schemeClr val="bg1"/>
                </a:solidFill>
              </a:rPr>
              <a:t>Catastro</a:t>
            </a:r>
            <a:endParaRPr lang="es-EC">
              <a:solidFill>
                <a:schemeClr val="bg1"/>
              </a:solidFill>
            </a:endParaRPr>
          </a:p>
        </p:txBody>
      </p:sp>
      <p:pic>
        <p:nvPicPr>
          <p:cNvPr id="10" name="Imagen 9">
            <a:extLst>
              <a:ext uri="{FF2B5EF4-FFF2-40B4-BE49-F238E27FC236}">
                <a16:creationId xmlns:a16="http://schemas.microsoft.com/office/drawing/2014/main" id="{D34EDDAB-4302-1F77-87BD-62B14B643487}"/>
              </a:ext>
            </a:extLst>
          </p:cNvPr>
          <p:cNvPicPr>
            <a:picLocks noChangeAspect="1"/>
          </p:cNvPicPr>
          <p:nvPr/>
        </p:nvPicPr>
        <p:blipFill>
          <a:blip r:embed="rId3"/>
          <a:stretch>
            <a:fillRect/>
          </a:stretch>
        </p:blipFill>
        <p:spPr>
          <a:xfrm>
            <a:off x="866015" y="1923424"/>
            <a:ext cx="2227358" cy="1446550"/>
          </a:xfrm>
          <a:prstGeom prst="rect">
            <a:avLst/>
          </a:prstGeom>
        </p:spPr>
      </p:pic>
      <p:sp>
        <p:nvSpPr>
          <p:cNvPr id="12" name="CuadroTexto 11">
            <a:extLst>
              <a:ext uri="{FF2B5EF4-FFF2-40B4-BE49-F238E27FC236}">
                <a16:creationId xmlns:a16="http://schemas.microsoft.com/office/drawing/2014/main" id="{39408E49-77E1-9F5B-463A-1584FC8337F6}"/>
              </a:ext>
            </a:extLst>
          </p:cNvPr>
          <p:cNvSpPr txBox="1"/>
          <p:nvPr/>
        </p:nvSpPr>
        <p:spPr>
          <a:xfrm>
            <a:off x="3868672" y="1892272"/>
            <a:ext cx="2024199" cy="1692771"/>
          </a:xfrm>
          <a:prstGeom prst="rect">
            <a:avLst/>
          </a:prstGeom>
          <a:noFill/>
        </p:spPr>
        <p:txBody>
          <a:bodyPr wrap="square">
            <a:spAutoFit/>
          </a:bodyPr>
          <a:lstStyle/>
          <a:p>
            <a:pPr algn="just"/>
            <a:r>
              <a:rPr lang="es-EC" sz="1300" dirty="0">
                <a:latin typeface="Arial" panose="020B0604020202020204" pitchFamily="34" charset="0"/>
                <a:ea typeface="Calibri" panose="020F0502020204030204" pitchFamily="34" charset="0"/>
                <a:cs typeface="Arial" panose="020B0604020202020204" pitchFamily="34" charset="0"/>
              </a:rPr>
              <a:t>F</a:t>
            </a:r>
            <a:r>
              <a:rPr lang="es-EC" sz="1300" dirty="0">
                <a:effectLst/>
                <a:latin typeface="Arial" panose="020B0604020202020204" pitchFamily="34" charset="0"/>
                <a:ea typeface="Calibri" panose="020F0502020204030204" pitchFamily="34" charset="0"/>
                <a:cs typeface="Arial" panose="020B0604020202020204" pitchFamily="34" charset="0"/>
              </a:rPr>
              <a:t>undamental para el </a:t>
            </a:r>
            <a:r>
              <a:rPr lang="es-EC" sz="1300" b="1" dirty="0">
                <a:effectLst/>
                <a:latin typeface="Arial" panose="020B0604020202020204" pitchFamily="34" charset="0"/>
                <a:ea typeface="Calibri" panose="020F0502020204030204" pitchFamily="34" charset="0"/>
                <a:cs typeface="Arial" panose="020B0604020202020204" pitchFamily="34" charset="0"/>
              </a:rPr>
              <a:t>Estado y la sociedad </a:t>
            </a:r>
            <a:r>
              <a:rPr lang="es-EC" sz="1300" dirty="0">
                <a:effectLst/>
                <a:latin typeface="Arial" panose="020B0604020202020204" pitchFamily="34" charset="0"/>
                <a:ea typeface="Calibri" panose="020F0502020204030204" pitchFamily="34" charset="0"/>
                <a:cs typeface="Arial" panose="020B0604020202020204" pitchFamily="34" charset="0"/>
              </a:rPr>
              <a:t>pues contribuye a una correcta </a:t>
            </a:r>
            <a:r>
              <a:rPr lang="es-EC" sz="1300" b="1" dirty="0">
                <a:effectLst/>
                <a:latin typeface="Arial" panose="020B0604020202020204" pitchFamily="34" charset="0"/>
                <a:ea typeface="Calibri" panose="020F0502020204030204" pitchFamily="34" charset="0"/>
                <a:cs typeface="Arial" panose="020B0604020202020204" pitchFamily="34" charset="0"/>
              </a:rPr>
              <a:t>administración</a:t>
            </a:r>
            <a:r>
              <a:rPr lang="es-EC" sz="1300" dirty="0">
                <a:effectLst/>
                <a:latin typeface="Arial" panose="020B0604020202020204" pitchFamily="34" charset="0"/>
                <a:ea typeface="Calibri" panose="020F0502020204030204" pitchFamily="34" charset="0"/>
                <a:cs typeface="Arial" panose="020B0604020202020204" pitchFamily="34" charset="0"/>
              </a:rPr>
              <a:t> del </a:t>
            </a:r>
            <a:r>
              <a:rPr lang="es-EC" sz="1300" b="1" dirty="0">
                <a:effectLst/>
                <a:latin typeface="Arial" panose="020B0604020202020204" pitchFamily="34" charset="0"/>
                <a:ea typeface="Calibri" panose="020F0502020204030204" pitchFamily="34" charset="0"/>
                <a:cs typeface="Arial" panose="020B0604020202020204" pitchFamily="34" charset="0"/>
              </a:rPr>
              <a:t>territorio</a:t>
            </a:r>
            <a:r>
              <a:rPr lang="es-EC" sz="1300" dirty="0">
                <a:effectLst/>
                <a:latin typeface="Arial" panose="020B0604020202020204" pitchFamily="34" charset="0"/>
                <a:ea typeface="Calibri" panose="020F0502020204030204" pitchFamily="34" charset="0"/>
                <a:cs typeface="Arial" panose="020B0604020202020204" pitchFamily="34" charset="0"/>
              </a:rPr>
              <a:t> y garantiza </a:t>
            </a:r>
            <a:r>
              <a:rPr lang="es-EC" sz="1300" b="1" dirty="0">
                <a:effectLst/>
                <a:latin typeface="Arial" panose="020B0604020202020204" pitchFamily="34" charset="0"/>
                <a:ea typeface="Calibri" panose="020F0502020204030204" pitchFamily="34" charset="0"/>
                <a:cs typeface="Arial" panose="020B0604020202020204" pitchFamily="34" charset="0"/>
              </a:rPr>
              <a:t>seguridad jurídica </a:t>
            </a:r>
            <a:r>
              <a:rPr lang="es-EC" sz="1300" dirty="0">
                <a:effectLst/>
                <a:latin typeface="Arial" panose="020B0604020202020204" pitchFamily="34" charset="0"/>
                <a:ea typeface="Calibri" panose="020F0502020204030204" pitchFamily="34" charset="0"/>
                <a:cs typeface="Arial" panose="020B0604020202020204" pitchFamily="34" charset="0"/>
              </a:rPr>
              <a:t>en especulación inmobiliaria. </a:t>
            </a:r>
            <a:endParaRPr lang="es-EC" sz="1300" dirty="0"/>
          </a:p>
        </p:txBody>
      </p:sp>
      <p:sp>
        <p:nvSpPr>
          <p:cNvPr id="13" name="Flecha: a la derecha 12">
            <a:extLst>
              <a:ext uri="{FF2B5EF4-FFF2-40B4-BE49-F238E27FC236}">
                <a16:creationId xmlns:a16="http://schemas.microsoft.com/office/drawing/2014/main" id="{B2697B4B-5C80-3B44-1A7B-320E75A4B5A0}"/>
              </a:ext>
            </a:extLst>
          </p:cNvPr>
          <p:cNvSpPr/>
          <p:nvPr/>
        </p:nvSpPr>
        <p:spPr>
          <a:xfrm>
            <a:off x="3255807" y="2386995"/>
            <a:ext cx="450432" cy="261937"/>
          </a:xfrm>
          <a:prstGeom prst="rightArrow">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050" name="Picture 2" descr="Prefectura de Esmeraldas trabaja en la actualización del catastro hídrico -  Gobierno Autónomo Descentralizado de la Provincia de Esmeraldas">
            <a:extLst>
              <a:ext uri="{FF2B5EF4-FFF2-40B4-BE49-F238E27FC236}">
                <a16:creationId xmlns:a16="http://schemas.microsoft.com/office/drawing/2014/main" id="{155BA593-50B4-10B5-AFCF-6F291AD821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3502" y="1685617"/>
            <a:ext cx="1861732" cy="1861732"/>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ACDF6BDE-0953-CC9F-D0F9-96580F6A2FC0}"/>
              </a:ext>
            </a:extLst>
          </p:cNvPr>
          <p:cNvSpPr txBox="1"/>
          <p:nvPr/>
        </p:nvSpPr>
        <p:spPr>
          <a:xfrm>
            <a:off x="938710" y="3884130"/>
            <a:ext cx="2431914" cy="369332"/>
          </a:xfrm>
          <a:prstGeom prst="rect">
            <a:avLst/>
          </a:prstGeom>
          <a:solidFill>
            <a:srgbClr val="006935"/>
          </a:solidFill>
        </p:spPr>
        <p:txBody>
          <a:bodyPr wrap="square" rtlCol="0">
            <a:spAutoFit/>
          </a:bodyPr>
          <a:lstStyle/>
          <a:p>
            <a:pPr algn="ctr"/>
            <a:r>
              <a:rPr lang="es-MX">
                <a:solidFill>
                  <a:schemeClr val="bg1"/>
                </a:solidFill>
              </a:rPr>
              <a:t>Ejes viales </a:t>
            </a:r>
            <a:endParaRPr lang="es-EC">
              <a:solidFill>
                <a:schemeClr val="bg1"/>
              </a:solidFill>
            </a:endParaRPr>
          </a:p>
        </p:txBody>
      </p:sp>
      <p:sp>
        <p:nvSpPr>
          <p:cNvPr id="17" name="CuadroTexto 16">
            <a:extLst>
              <a:ext uri="{FF2B5EF4-FFF2-40B4-BE49-F238E27FC236}">
                <a16:creationId xmlns:a16="http://schemas.microsoft.com/office/drawing/2014/main" id="{19D7BC9B-EA96-228B-150C-1D220DE72544}"/>
              </a:ext>
            </a:extLst>
          </p:cNvPr>
          <p:cNvSpPr txBox="1"/>
          <p:nvPr/>
        </p:nvSpPr>
        <p:spPr>
          <a:xfrm>
            <a:off x="916148" y="4521073"/>
            <a:ext cx="7833862" cy="692497"/>
          </a:xfrm>
          <a:prstGeom prst="rect">
            <a:avLst/>
          </a:prstGeom>
          <a:noFill/>
        </p:spPr>
        <p:txBody>
          <a:bodyPr wrap="square">
            <a:spAutoFit/>
          </a:bodyPr>
          <a:lstStyle/>
          <a:p>
            <a:pPr algn="just"/>
            <a:r>
              <a:rPr lang="es-EC" sz="1300" dirty="0">
                <a:latin typeface="Arial" panose="020B0604020202020204" pitchFamily="34" charset="0"/>
                <a:ea typeface="Calibri" panose="020F0502020204030204" pitchFamily="34" charset="0"/>
                <a:cs typeface="Arial" panose="020B0604020202020204" pitchFamily="34" charset="0"/>
              </a:rPr>
              <a:t>El modelo </a:t>
            </a:r>
            <a:r>
              <a:rPr lang="es-EC" sz="1300" dirty="0">
                <a:effectLst/>
                <a:latin typeface="Arial" panose="020B0604020202020204" pitchFamily="34" charset="0"/>
                <a:ea typeface="Calibri" panose="020F0502020204030204" pitchFamily="34" charset="0"/>
                <a:cs typeface="Arial" panose="020B0604020202020204" pitchFamily="34" charset="0"/>
              </a:rPr>
              <a:t>de </a:t>
            </a:r>
            <a:r>
              <a:rPr lang="es-EC" sz="1300" b="1" dirty="0">
                <a:effectLst/>
                <a:latin typeface="Arial" panose="020B0604020202020204" pitchFamily="34" charset="0"/>
                <a:ea typeface="Calibri" panose="020F0502020204030204" pitchFamily="34" charset="0"/>
                <a:cs typeface="Arial" panose="020B0604020202020204" pitchFamily="34" charset="0"/>
              </a:rPr>
              <a:t>ejes viales</a:t>
            </a:r>
            <a:r>
              <a:rPr lang="es-EC" sz="1300" dirty="0">
                <a:effectLst/>
                <a:latin typeface="Arial" panose="020B0604020202020204" pitchFamily="34" charset="0"/>
                <a:ea typeface="Calibri" panose="020F0502020204030204" pitchFamily="34" charset="0"/>
                <a:cs typeface="Arial" panose="020B0604020202020204" pitchFamily="34" charset="0"/>
              </a:rPr>
              <a:t> pretende establecer </a:t>
            </a:r>
            <a:r>
              <a:rPr lang="es-EC" sz="1300" b="1" dirty="0">
                <a:effectLst/>
                <a:latin typeface="Arial" panose="020B0604020202020204" pitchFamily="34" charset="0"/>
                <a:ea typeface="Calibri" panose="020F0502020204030204" pitchFamily="34" charset="0"/>
                <a:cs typeface="Arial" panose="020B0604020202020204" pitchFamily="34" charset="0"/>
              </a:rPr>
              <a:t>precios más justos</a:t>
            </a:r>
            <a:r>
              <a:rPr lang="es-EC" sz="1300" dirty="0">
                <a:effectLst/>
                <a:latin typeface="Arial" panose="020B0604020202020204" pitchFamily="34" charset="0"/>
                <a:ea typeface="Calibri" panose="020F0502020204030204" pitchFamily="34" charset="0"/>
                <a:cs typeface="Arial" panose="020B0604020202020204" pitchFamily="34" charset="0"/>
              </a:rPr>
              <a:t> en comparación al modelo vigente en el cantón, ya que dentro del territorio se encuentran vías de </a:t>
            </a:r>
            <a:r>
              <a:rPr lang="es-EC" sz="1300" b="1" dirty="0">
                <a:effectLst/>
                <a:latin typeface="Arial" panose="020B0604020202020204" pitchFamily="34" charset="0"/>
                <a:ea typeface="Calibri" panose="020F0502020204030204" pitchFamily="34" charset="0"/>
                <a:cs typeface="Arial" panose="020B0604020202020204" pitchFamily="34" charset="0"/>
              </a:rPr>
              <a:t>diferentes características y estado </a:t>
            </a:r>
            <a:r>
              <a:rPr lang="es-EC" sz="1300" dirty="0">
                <a:effectLst/>
                <a:latin typeface="Arial" panose="020B0604020202020204" pitchFamily="34" charset="0"/>
                <a:ea typeface="Calibri" panose="020F0502020204030204" pitchFamily="34" charset="0"/>
                <a:cs typeface="Arial" panose="020B0604020202020204" pitchFamily="34" charset="0"/>
              </a:rPr>
              <a:t>por lo cual el precio de la propiedad varía acorde a la realidad del sector y eso debe reflejarse en el avaluó.</a:t>
            </a:r>
            <a:endParaRPr lang="es-EC" sz="1300" dirty="0"/>
          </a:p>
        </p:txBody>
      </p:sp>
      <p:sp>
        <p:nvSpPr>
          <p:cNvPr id="6" name="Rectángulo 5">
            <a:extLst>
              <a:ext uri="{FF2B5EF4-FFF2-40B4-BE49-F238E27FC236}">
                <a16:creationId xmlns:a16="http://schemas.microsoft.com/office/drawing/2014/main" id="{606CE236-1F14-3610-BA4F-2F7BA69D485C}"/>
              </a:ext>
            </a:extLst>
          </p:cNvPr>
          <p:cNvSpPr/>
          <p:nvPr/>
        </p:nvSpPr>
        <p:spPr>
          <a:xfrm rot="16200000">
            <a:off x="-2065743" y="3266470"/>
            <a:ext cx="4676436"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a:solidFill>
                  <a:schemeClr val="bg1"/>
                </a:solidFill>
              </a:rPr>
              <a:t>1. Aspectos generales</a:t>
            </a:r>
            <a:endParaRPr lang="es-EC" sz="2000">
              <a:solidFill>
                <a:schemeClr val="bg1"/>
              </a:solidFill>
            </a:endParaRPr>
          </a:p>
        </p:txBody>
      </p:sp>
      <p:sp>
        <p:nvSpPr>
          <p:cNvPr id="2" name="Flecha: a la derecha 1">
            <a:extLst>
              <a:ext uri="{FF2B5EF4-FFF2-40B4-BE49-F238E27FC236}">
                <a16:creationId xmlns:a16="http://schemas.microsoft.com/office/drawing/2014/main" id="{B8F6F554-492A-EBC1-FF3D-A1DC6B7C196C}"/>
              </a:ext>
            </a:extLst>
          </p:cNvPr>
          <p:cNvSpPr/>
          <p:nvPr/>
        </p:nvSpPr>
        <p:spPr>
          <a:xfrm>
            <a:off x="6055304" y="2386995"/>
            <a:ext cx="450432" cy="261937"/>
          </a:xfrm>
          <a:prstGeom prst="rightArrow">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19587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3119D5-1E73-E617-8949-0A844D0D3DD8}"/>
              </a:ext>
            </a:extLst>
          </p:cNvPr>
          <p:cNvSpPr>
            <a:spLocks noGrp="1"/>
          </p:cNvSpPr>
          <p:nvPr>
            <p:ph type="title"/>
          </p:nvPr>
        </p:nvSpPr>
        <p:spPr>
          <a:xfrm>
            <a:off x="544949" y="120073"/>
            <a:ext cx="8047508" cy="578289"/>
          </a:xfrm>
        </p:spPr>
        <p:txBody>
          <a:bodyPr/>
          <a:lstStyle/>
          <a:p>
            <a:pPr algn="l"/>
            <a:r>
              <a:rPr lang="es-EC" sz="2000" dirty="0">
                <a:ln w="13462">
                  <a:solidFill>
                    <a:schemeClr val="bg1"/>
                  </a:solidFill>
                  <a:prstDash val="solid"/>
                </a:ln>
                <a:solidFill>
                  <a:srgbClr val="006935"/>
                </a:solidFill>
                <a:effectLst>
                  <a:outerShdw dist="38100" dir="2700000" algn="bl" rotWithShape="0">
                    <a:schemeClr val="accent5"/>
                  </a:outerShdw>
                </a:effectLst>
              </a:rPr>
              <a:t>7.4 Determinación de las zonas de valor con respecto a los ejes viales </a:t>
            </a:r>
            <a:br>
              <a:rPr lang="es-EC" sz="1800" b="1" dirty="0">
                <a:effectLst/>
                <a:latin typeface="Arial" panose="020B0604020202020204" pitchFamily="34" charset="0"/>
                <a:ea typeface="Yu Gothic Light" panose="020B0300000000000000" pitchFamily="34" charset="-128"/>
                <a:cs typeface="Times New Roman" panose="02020603050405020304" pitchFamily="18" charset="0"/>
              </a:rPr>
            </a:br>
            <a:r>
              <a:rPr lang="es-EC" sz="2000" dirty="0">
                <a:ln w="13462">
                  <a:solidFill>
                    <a:schemeClr val="bg1"/>
                  </a:solidFill>
                  <a:prstDash val="solid"/>
                </a:ln>
                <a:solidFill>
                  <a:srgbClr val="006935"/>
                </a:solidFill>
                <a:effectLst>
                  <a:outerShdw dist="38100" dir="2700000" algn="bl" rotWithShape="0">
                    <a:schemeClr val="accent5"/>
                  </a:outerShdw>
                </a:effectLst>
              </a:rPr>
              <a:t> </a:t>
            </a:r>
            <a:br>
              <a:rPr lang="es-EC" sz="1800" b="1" dirty="0">
                <a:effectLst/>
                <a:latin typeface="Arial" panose="020B0604020202020204" pitchFamily="34" charset="0"/>
                <a:ea typeface="Yu Gothic Light" panose="020B0300000000000000" pitchFamily="34" charset="-128"/>
                <a:cs typeface="Times New Roman" panose="02020603050405020304" pitchFamily="18" charset="0"/>
              </a:rPr>
            </a:br>
            <a:br>
              <a:rPr lang="es-EC" sz="1800" b="1" dirty="0">
                <a:effectLst/>
                <a:latin typeface="Arial" panose="020B0604020202020204" pitchFamily="34" charset="0"/>
                <a:ea typeface="Yu Gothic Light" panose="020B0300000000000000" pitchFamily="34" charset="-128"/>
                <a:cs typeface="Times New Roman" panose="02020603050405020304" pitchFamily="18" charset="0"/>
              </a:rPr>
            </a:br>
            <a:endParaRPr lang="es-EC" sz="2000" dirty="0">
              <a:ln w="13462">
                <a:solidFill>
                  <a:schemeClr val="bg1"/>
                </a:solidFill>
                <a:prstDash val="solid"/>
              </a:ln>
              <a:solidFill>
                <a:srgbClr val="006935"/>
              </a:solidFill>
              <a:effectLst>
                <a:outerShdw dist="38100" dir="2700000" algn="bl" rotWithShape="0">
                  <a:schemeClr val="accent5"/>
                </a:outerShdw>
              </a:effectLst>
            </a:endParaRPr>
          </a:p>
        </p:txBody>
      </p:sp>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3"/>
          <a:stretch>
            <a:fillRect/>
          </a:stretch>
        </p:blipFill>
        <p:spPr>
          <a:xfrm>
            <a:off x="6732429" y="5877159"/>
            <a:ext cx="2413159" cy="732477"/>
          </a:xfrm>
          <a:prstGeom prst="rect">
            <a:avLst/>
          </a:prstGeom>
        </p:spPr>
      </p:pic>
      <p:sp>
        <p:nvSpPr>
          <p:cNvPr id="5" name="Rectángulo 4">
            <a:extLst>
              <a:ext uri="{FF2B5EF4-FFF2-40B4-BE49-F238E27FC236}">
                <a16:creationId xmlns:a16="http://schemas.microsoft.com/office/drawing/2014/main" id="{F722F13F-16AD-AAA7-4759-749CF1E8628B}"/>
              </a:ext>
            </a:extLst>
          </p:cNvPr>
          <p:cNvSpPr/>
          <p:nvPr/>
        </p:nvSpPr>
        <p:spPr>
          <a:xfrm rot="16200000">
            <a:off x="-2065742" y="3266471"/>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bg1"/>
                </a:solidFill>
              </a:rPr>
              <a:t>7. Resultados</a:t>
            </a:r>
          </a:p>
        </p:txBody>
      </p:sp>
      <p:pic>
        <p:nvPicPr>
          <p:cNvPr id="7" name="Imagen 6">
            <a:extLst>
              <a:ext uri="{FF2B5EF4-FFF2-40B4-BE49-F238E27FC236}">
                <a16:creationId xmlns:a16="http://schemas.microsoft.com/office/drawing/2014/main" id="{10E498FD-7AEE-CB28-8F8F-8458E044685E}"/>
              </a:ext>
            </a:extLst>
          </p:cNvPr>
          <p:cNvPicPr>
            <a:picLocks noChangeAspect="1"/>
          </p:cNvPicPr>
          <p:nvPr/>
        </p:nvPicPr>
        <p:blipFill>
          <a:blip r:embed="rId4"/>
          <a:stretch>
            <a:fillRect/>
          </a:stretch>
        </p:blipFill>
        <p:spPr>
          <a:xfrm>
            <a:off x="655736" y="839601"/>
            <a:ext cx="7318886" cy="5178797"/>
          </a:xfrm>
          <a:prstGeom prst="rect">
            <a:avLst/>
          </a:prstGeom>
        </p:spPr>
      </p:pic>
      <p:pic>
        <p:nvPicPr>
          <p:cNvPr id="9" name="Imagen 8">
            <a:extLst>
              <a:ext uri="{FF2B5EF4-FFF2-40B4-BE49-F238E27FC236}">
                <a16:creationId xmlns:a16="http://schemas.microsoft.com/office/drawing/2014/main" id="{874F0B26-1699-0518-B132-60E6ABC12518}"/>
              </a:ext>
            </a:extLst>
          </p:cNvPr>
          <p:cNvPicPr>
            <a:picLocks noChangeAspect="1"/>
          </p:cNvPicPr>
          <p:nvPr/>
        </p:nvPicPr>
        <p:blipFill>
          <a:blip r:embed="rId5"/>
          <a:stretch>
            <a:fillRect/>
          </a:stretch>
        </p:blipFill>
        <p:spPr>
          <a:xfrm>
            <a:off x="5700409" y="2548110"/>
            <a:ext cx="3328448" cy="27378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895591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3"/>
          <a:stretch>
            <a:fillRect/>
          </a:stretch>
        </p:blipFill>
        <p:spPr>
          <a:xfrm>
            <a:off x="6732429" y="5877159"/>
            <a:ext cx="2413159" cy="732477"/>
          </a:xfrm>
          <a:prstGeom prst="rect">
            <a:avLst/>
          </a:prstGeom>
        </p:spPr>
      </p:pic>
      <p:sp>
        <p:nvSpPr>
          <p:cNvPr id="6" name="Rectángulo 5">
            <a:extLst>
              <a:ext uri="{FF2B5EF4-FFF2-40B4-BE49-F238E27FC236}">
                <a16:creationId xmlns:a16="http://schemas.microsoft.com/office/drawing/2014/main" id="{CF6F0F75-E374-819B-119E-BCC0A83AA4D3}"/>
              </a:ext>
            </a:extLst>
          </p:cNvPr>
          <p:cNvSpPr/>
          <p:nvPr/>
        </p:nvSpPr>
        <p:spPr>
          <a:xfrm rot="16200000">
            <a:off x="-2065742" y="3266471"/>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bg1"/>
                </a:solidFill>
              </a:rPr>
              <a:t>7. Resultados</a:t>
            </a:r>
          </a:p>
        </p:txBody>
      </p:sp>
      <p:pic>
        <p:nvPicPr>
          <p:cNvPr id="3" name="Imagen 2" descr="0806520402043004">
            <a:extLst>
              <a:ext uri="{FF2B5EF4-FFF2-40B4-BE49-F238E27FC236}">
                <a16:creationId xmlns:a16="http://schemas.microsoft.com/office/drawing/2014/main" id="{854D7055-2A4C-8359-A774-0FB4AAA738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746" r="15125"/>
          <a:stretch/>
        </p:blipFill>
        <p:spPr bwMode="auto">
          <a:xfrm>
            <a:off x="7016504" y="2905728"/>
            <a:ext cx="2058276" cy="1266429"/>
          </a:xfrm>
          <a:prstGeom prst="rect">
            <a:avLst/>
          </a:prstGeom>
          <a:noFill/>
          <a:ln>
            <a:noFill/>
          </a:ln>
        </p:spPr>
      </p:pic>
      <p:sp>
        <p:nvSpPr>
          <p:cNvPr id="9" name="Título 1">
            <a:extLst>
              <a:ext uri="{FF2B5EF4-FFF2-40B4-BE49-F238E27FC236}">
                <a16:creationId xmlns:a16="http://schemas.microsoft.com/office/drawing/2014/main" id="{E3D0E874-94CB-472D-B8C3-0C2BD29FB9E5}"/>
              </a:ext>
            </a:extLst>
          </p:cNvPr>
          <p:cNvSpPr txBox="1">
            <a:spLocks/>
          </p:cNvSpPr>
          <p:nvPr/>
        </p:nvSpPr>
        <p:spPr>
          <a:xfrm>
            <a:off x="544949" y="111122"/>
            <a:ext cx="7713226" cy="578289"/>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EC" sz="1600" kern="0" dirty="0">
                <a:ln w="13462">
                  <a:solidFill>
                    <a:schemeClr val="bg1"/>
                  </a:solidFill>
                  <a:prstDash val="solid"/>
                </a:ln>
                <a:solidFill>
                  <a:srgbClr val="006935"/>
                </a:solidFill>
                <a:effectLst>
                  <a:outerShdw dist="38100" dir="2700000" algn="bl" rotWithShape="0">
                    <a:schemeClr val="accent5"/>
                  </a:outerShdw>
                </a:effectLst>
              </a:rPr>
              <a:t>7.5 Avalúo de la construcción, mejoras adheridas y avalúo final de los predios de la zona piloto  </a:t>
            </a:r>
            <a:br>
              <a:rPr lang="es-EC" sz="2000" kern="0" dirty="0">
                <a:ln w="13462">
                  <a:solidFill>
                    <a:schemeClr val="bg1"/>
                  </a:solidFill>
                  <a:prstDash val="solid"/>
                </a:ln>
                <a:solidFill>
                  <a:srgbClr val="006935"/>
                </a:solidFill>
                <a:effectLst>
                  <a:outerShdw dist="38100" dir="2700000" algn="bl" rotWithShape="0">
                    <a:schemeClr val="accent5"/>
                  </a:outerShdw>
                </a:effectLst>
              </a:rPr>
            </a:br>
            <a:r>
              <a:rPr lang="es-EC" sz="2000" kern="0" dirty="0">
                <a:ln w="13462">
                  <a:solidFill>
                    <a:schemeClr val="bg1"/>
                  </a:solidFill>
                  <a:prstDash val="solid"/>
                </a:ln>
                <a:solidFill>
                  <a:srgbClr val="006935"/>
                </a:solidFill>
                <a:effectLst>
                  <a:outerShdw dist="38100" dir="2700000" algn="bl" rotWithShape="0">
                    <a:schemeClr val="accent5"/>
                  </a:outerShdw>
                </a:effectLst>
              </a:rPr>
              <a:t> </a:t>
            </a:r>
            <a:br>
              <a:rPr lang="es-EC" sz="2000" kern="0" dirty="0">
                <a:ln w="13462">
                  <a:solidFill>
                    <a:schemeClr val="bg1"/>
                  </a:solidFill>
                  <a:prstDash val="solid"/>
                </a:ln>
                <a:solidFill>
                  <a:srgbClr val="006935"/>
                </a:solidFill>
                <a:effectLst>
                  <a:outerShdw dist="38100" dir="2700000" algn="bl" rotWithShape="0">
                    <a:schemeClr val="accent5"/>
                  </a:outerShdw>
                </a:effectLst>
              </a:rPr>
            </a:br>
            <a:br>
              <a:rPr lang="es-EC" sz="1800" kern="0" dirty="0">
                <a:effectLst/>
                <a:latin typeface="Arial" panose="020B0604020202020204" pitchFamily="34" charset="0"/>
                <a:ea typeface="Yu Gothic Light" panose="020B0300000000000000" pitchFamily="34" charset="-128"/>
                <a:cs typeface="Times New Roman" panose="02020603050405020304" pitchFamily="18" charset="0"/>
              </a:rPr>
            </a:br>
            <a:endParaRPr lang="es-EC" sz="2000" kern="0" dirty="0">
              <a:ln w="13462">
                <a:solidFill>
                  <a:schemeClr val="bg1"/>
                </a:solidFill>
                <a:prstDash val="solid"/>
              </a:ln>
              <a:solidFill>
                <a:srgbClr val="006935"/>
              </a:solidFill>
              <a:effectLst>
                <a:outerShdw dist="38100" dir="2700000" algn="bl" rotWithShape="0">
                  <a:schemeClr val="accent5"/>
                </a:outerShdw>
              </a:effectLst>
            </a:endParaRPr>
          </a:p>
        </p:txBody>
      </p:sp>
      <p:pic>
        <p:nvPicPr>
          <p:cNvPr id="13" name="Imagen 12">
            <a:extLst>
              <a:ext uri="{FF2B5EF4-FFF2-40B4-BE49-F238E27FC236}">
                <a16:creationId xmlns:a16="http://schemas.microsoft.com/office/drawing/2014/main" id="{9FFB2B6B-0BFC-59A3-AB94-4E5354A9CEE0}"/>
              </a:ext>
            </a:extLst>
          </p:cNvPr>
          <p:cNvPicPr>
            <a:picLocks noChangeAspect="1"/>
          </p:cNvPicPr>
          <p:nvPr/>
        </p:nvPicPr>
        <p:blipFill>
          <a:blip r:embed="rId5"/>
          <a:stretch>
            <a:fillRect/>
          </a:stretch>
        </p:blipFill>
        <p:spPr>
          <a:xfrm>
            <a:off x="673326" y="830076"/>
            <a:ext cx="6272371" cy="5197847"/>
          </a:xfrm>
          <a:prstGeom prst="rect">
            <a:avLst/>
          </a:prstGeom>
          <a:ln>
            <a:solidFill>
              <a:srgbClr val="006935"/>
            </a:solidFill>
          </a:ln>
        </p:spPr>
      </p:pic>
      <p:sp>
        <p:nvSpPr>
          <p:cNvPr id="5" name="CuadroTexto 4">
            <a:extLst>
              <a:ext uri="{FF2B5EF4-FFF2-40B4-BE49-F238E27FC236}">
                <a16:creationId xmlns:a16="http://schemas.microsoft.com/office/drawing/2014/main" id="{3C2A4F07-884D-1E55-623B-AF7AAD4A4B09}"/>
              </a:ext>
            </a:extLst>
          </p:cNvPr>
          <p:cNvSpPr txBox="1"/>
          <p:nvPr/>
        </p:nvSpPr>
        <p:spPr>
          <a:xfrm>
            <a:off x="7430577" y="2628729"/>
            <a:ext cx="4576762" cy="276999"/>
          </a:xfrm>
          <a:prstGeom prst="rect">
            <a:avLst/>
          </a:prstGeom>
          <a:noFill/>
        </p:spPr>
        <p:txBody>
          <a:bodyPr wrap="square">
            <a:spAutoFit/>
          </a:bodyPr>
          <a:lstStyle/>
          <a:p>
            <a:r>
              <a:rPr lang="es-ES" sz="1200" b="1" i="1" dirty="0">
                <a:effectLst/>
                <a:ea typeface="Calibri" panose="020F0502020204030204" pitchFamily="34" charset="0"/>
                <a:cs typeface="Times New Roman" panose="02020603050405020304" pitchFamily="18" charset="0"/>
              </a:rPr>
              <a:t>Unipropiedad</a:t>
            </a:r>
            <a:endParaRPr lang="es-ES" sz="1200" b="1" i="1" dirty="0"/>
          </a:p>
        </p:txBody>
      </p:sp>
    </p:spTree>
    <p:extLst>
      <p:ext uri="{BB962C8B-B14F-4D97-AF65-F5344CB8AC3E}">
        <p14:creationId xmlns:p14="http://schemas.microsoft.com/office/powerpoint/2010/main" val="3380960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3119D5-1E73-E617-8949-0A844D0D3DD8}"/>
              </a:ext>
            </a:extLst>
          </p:cNvPr>
          <p:cNvSpPr>
            <a:spLocks noGrp="1"/>
          </p:cNvSpPr>
          <p:nvPr>
            <p:ph type="title"/>
          </p:nvPr>
        </p:nvSpPr>
        <p:spPr>
          <a:xfrm>
            <a:off x="544949" y="83100"/>
            <a:ext cx="3388876" cy="578289"/>
          </a:xfrm>
        </p:spPr>
        <p:txBody>
          <a:bodyPr/>
          <a:lstStyle/>
          <a:p>
            <a:pPr algn="l"/>
            <a:r>
              <a:rPr lang="es-EC" sz="1600" dirty="0">
                <a:ln w="13462">
                  <a:solidFill>
                    <a:schemeClr val="bg1"/>
                  </a:solidFill>
                  <a:prstDash val="solid"/>
                </a:ln>
                <a:solidFill>
                  <a:srgbClr val="006935"/>
                </a:solidFill>
                <a:effectLst>
                  <a:outerShdw dist="38100" dir="2700000" algn="bl" rotWithShape="0">
                    <a:schemeClr val="accent5"/>
                  </a:outerShdw>
                </a:effectLst>
              </a:rPr>
              <a:t>7.5 Avalúo de la construcción, mejoras adheridas y avalúo final de los predios de la zona piloto  </a:t>
            </a:r>
            <a:br>
              <a:rPr lang="es-EC" sz="2000" dirty="0">
                <a:ln w="13462">
                  <a:solidFill>
                    <a:schemeClr val="bg1"/>
                  </a:solidFill>
                  <a:prstDash val="solid"/>
                </a:ln>
                <a:solidFill>
                  <a:srgbClr val="006935"/>
                </a:solidFill>
                <a:effectLst>
                  <a:outerShdw dist="38100" dir="2700000" algn="bl" rotWithShape="0">
                    <a:schemeClr val="accent5"/>
                  </a:outerShdw>
                </a:effectLst>
              </a:rPr>
            </a:br>
            <a:r>
              <a:rPr lang="es-EC" sz="2000" dirty="0">
                <a:ln w="13462">
                  <a:solidFill>
                    <a:schemeClr val="bg1"/>
                  </a:solidFill>
                  <a:prstDash val="solid"/>
                </a:ln>
                <a:solidFill>
                  <a:srgbClr val="006935"/>
                </a:solidFill>
                <a:effectLst>
                  <a:outerShdw dist="38100" dir="2700000" algn="bl" rotWithShape="0">
                    <a:schemeClr val="accent5"/>
                  </a:outerShdw>
                </a:effectLst>
              </a:rPr>
              <a:t> </a:t>
            </a:r>
            <a:br>
              <a:rPr lang="es-EC" sz="2000" dirty="0">
                <a:ln w="13462">
                  <a:solidFill>
                    <a:schemeClr val="bg1"/>
                  </a:solidFill>
                  <a:prstDash val="solid"/>
                </a:ln>
                <a:solidFill>
                  <a:srgbClr val="006935"/>
                </a:solidFill>
                <a:effectLst>
                  <a:outerShdw dist="38100" dir="2700000" algn="bl" rotWithShape="0">
                    <a:schemeClr val="accent5"/>
                  </a:outerShdw>
                </a:effectLst>
              </a:rPr>
            </a:br>
            <a:br>
              <a:rPr lang="es-EC" sz="1800" b="1" dirty="0">
                <a:effectLst/>
                <a:latin typeface="Arial" panose="020B0604020202020204" pitchFamily="34" charset="0"/>
                <a:ea typeface="Yu Gothic Light" panose="020B0300000000000000" pitchFamily="34" charset="-128"/>
                <a:cs typeface="Times New Roman" panose="02020603050405020304" pitchFamily="18" charset="0"/>
              </a:rPr>
            </a:br>
            <a:endParaRPr lang="es-EC" sz="2000" dirty="0">
              <a:ln w="13462">
                <a:solidFill>
                  <a:schemeClr val="bg1"/>
                </a:solidFill>
                <a:prstDash val="solid"/>
              </a:ln>
              <a:solidFill>
                <a:srgbClr val="006935"/>
              </a:solidFill>
              <a:effectLst>
                <a:outerShdw dist="38100" dir="2700000" algn="bl" rotWithShape="0">
                  <a:schemeClr val="accent5"/>
                </a:outerShdw>
              </a:effectLst>
            </a:endParaRPr>
          </a:p>
        </p:txBody>
      </p:sp>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3"/>
          <a:stretch>
            <a:fillRect/>
          </a:stretch>
        </p:blipFill>
        <p:spPr>
          <a:xfrm>
            <a:off x="6732428" y="5969551"/>
            <a:ext cx="2413159" cy="732477"/>
          </a:xfrm>
          <a:prstGeom prst="rect">
            <a:avLst/>
          </a:prstGeom>
        </p:spPr>
      </p:pic>
      <p:sp>
        <p:nvSpPr>
          <p:cNvPr id="6" name="Rectángulo 5">
            <a:extLst>
              <a:ext uri="{FF2B5EF4-FFF2-40B4-BE49-F238E27FC236}">
                <a16:creationId xmlns:a16="http://schemas.microsoft.com/office/drawing/2014/main" id="{CF6F0F75-E374-819B-119E-BCC0A83AA4D3}"/>
              </a:ext>
            </a:extLst>
          </p:cNvPr>
          <p:cNvSpPr/>
          <p:nvPr/>
        </p:nvSpPr>
        <p:spPr>
          <a:xfrm rot="16200000">
            <a:off x="-2065742" y="3266471"/>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bg1"/>
                </a:solidFill>
              </a:rPr>
              <a:t>7. Resultados</a:t>
            </a:r>
          </a:p>
        </p:txBody>
      </p:sp>
      <p:pic>
        <p:nvPicPr>
          <p:cNvPr id="7" name="Imagen 6" descr="Rubén Cortés ">
            <a:extLst>
              <a:ext uri="{FF2B5EF4-FFF2-40B4-BE49-F238E27FC236}">
                <a16:creationId xmlns:a16="http://schemas.microsoft.com/office/drawing/2014/main" id="{FA1EB96D-270D-0120-4D19-989E2D3F67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38669" y="1357718"/>
            <a:ext cx="1915795" cy="2552700"/>
          </a:xfrm>
          <a:prstGeom prst="rect">
            <a:avLst/>
          </a:prstGeom>
          <a:noFill/>
          <a:ln>
            <a:noFill/>
          </a:ln>
        </p:spPr>
      </p:pic>
      <p:pic>
        <p:nvPicPr>
          <p:cNvPr id="9" name="Imagen 8">
            <a:extLst>
              <a:ext uri="{FF2B5EF4-FFF2-40B4-BE49-F238E27FC236}">
                <a16:creationId xmlns:a16="http://schemas.microsoft.com/office/drawing/2014/main" id="{1F021CAC-E793-4BAE-2807-62B0E9EB78EA}"/>
              </a:ext>
            </a:extLst>
          </p:cNvPr>
          <p:cNvPicPr>
            <a:picLocks noChangeAspect="1"/>
          </p:cNvPicPr>
          <p:nvPr/>
        </p:nvPicPr>
        <p:blipFill rotWithShape="1">
          <a:blip r:embed="rId5"/>
          <a:srcRect l="6008" t="2784" r="3347"/>
          <a:stretch/>
        </p:blipFill>
        <p:spPr>
          <a:xfrm>
            <a:off x="1105900" y="3797947"/>
            <a:ext cx="2100642" cy="218802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Imagen 11">
            <a:extLst>
              <a:ext uri="{FF2B5EF4-FFF2-40B4-BE49-F238E27FC236}">
                <a16:creationId xmlns:a16="http://schemas.microsoft.com/office/drawing/2014/main" id="{ABE1D290-72E8-D3EA-DB44-09174B824F47}"/>
              </a:ext>
            </a:extLst>
          </p:cNvPr>
          <p:cNvPicPr>
            <a:picLocks noChangeAspect="1"/>
          </p:cNvPicPr>
          <p:nvPr/>
        </p:nvPicPr>
        <p:blipFill>
          <a:blip r:embed="rId6"/>
          <a:stretch>
            <a:fillRect/>
          </a:stretch>
        </p:blipFill>
        <p:spPr>
          <a:xfrm>
            <a:off x="4090897" y="16425"/>
            <a:ext cx="5021263" cy="5969551"/>
          </a:xfrm>
          <a:prstGeom prst="rect">
            <a:avLst/>
          </a:prstGeom>
          <a:ln w="19050">
            <a:solidFill>
              <a:srgbClr val="006935"/>
            </a:solidFill>
          </a:ln>
        </p:spPr>
      </p:pic>
      <p:sp>
        <p:nvSpPr>
          <p:cNvPr id="14" name="CuadroTexto 13">
            <a:extLst>
              <a:ext uri="{FF2B5EF4-FFF2-40B4-BE49-F238E27FC236}">
                <a16:creationId xmlns:a16="http://schemas.microsoft.com/office/drawing/2014/main" id="{6C1905FA-F6E3-E309-0700-1E1544EF1772}"/>
              </a:ext>
            </a:extLst>
          </p:cNvPr>
          <p:cNvSpPr txBox="1"/>
          <p:nvPr/>
        </p:nvSpPr>
        <p:spPr>
          <a:xfrm>
            <a:off x="1284300" y="1080719"/>
            <a:ext cx="4576762" cy="276999"/>
          </a:xfrm>
          <a:prstGeom prst="rect">
            <a:avLst/>
          </a:prstGeom>
          <a:noFill/>
        </p:spPr>
        <p:txBody>
          <a:bodyPr wrap="square">
            <a:spAutoFit/>
          </a:bodyPr>
          <a:lstStyle/>
          <a:p>
            <a:r>
              <a:rPr lang="es-ES" sz="1200" b="1" i="1" dirty="0">
                <a:effectLst/>
                <a:ea typeface="Calibri" panose="020F0502020204030204" pitchFamily="34" charset="0"/>
                <a:cs typeface="Times New Roman" panose="02020603050405020304" pitchFamily="18" charset="0"/>
              </a:rPr>
              <a:t>Propiedad horizontal</a:t>
            </a:r>
            <a:endParaRPr lang="es-ES" sz="1200" b="1" i="1" dirty="0"/>
          </a:p>
        </p:txBody>
      </p:sp>
    </p:spTree>
    <p:extLst>
      <p:ext uri="{BB962C8B-B14F-4D97-AF65-F5344CB8AC3E}">
        <p14:creationId xmlns:p14="http://schemas.microsoft.com/office/powerpoint/2010/main" val="35761250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3"/>
          <a:stretch>
            <a:fillRect/>
          </a:stretch>
        </p:blipFill>
        <p:spPr>
          <a:xfrm>
            <a:off x="6732429" y="5877159"/>
            <a:ext cx="2413159" cy="732477"/>
          </a:xfrm>
          <a:prstGeom prst="rect">
            <a:avLst/>
          </a:prstGeom>
        </p:spPr>
      </p:pic>
      <p:sp>
        <p:nvSpPr>
          <p:cNvPr id="3" name="Rectángulo 2">
            <a:extLst>
              <a:ext uri="{FF2B5EF4-FFF2-40B4-BE49-F238E27FC236}">
                <a16:creationId xmlns:a16="http://schemas.microsoft.com/office/drawing/2014/main" id="{897EAA72-669B-34A0-5256-837E8915FC85}"/>
              </a:ext>
            </a:extLst>
          </p:cNvPr>
          <p:cNvSpPr/>
          <p:nvPr/>
        </p:nvSpPr>
        <p:spPr>
          <a:xfrm rot="16200000">
            <a:off x="-2065744" y="3266469"/>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bg1"/>
                </a:solidFill>
              </a:rPr>
              <a:t>8. Conclusiones y Recomendaciones</a:t>
            </a:r>
          </a:p>
        </p:txBody>
      </p:sp>
      <p:sp>
        <p:nvSpPr>
          <p:cNvPr id="5" name="Título 1">
            <a:extLst>
              <a:ext uri="{FF2B5EF4-FFF2-40B4-BE49-F238E27FC236}">
                <a16:creationId xmlns:a16="http://schemas.microsoft.com/office/drawing/2014/main" id="{2E42B603-32E7-964C-9831-AFFB8A378325}"/>
              </a:ext>
            </a:extLst>
          </p:cNvPr>
          <p:cNvSpPr>
            <a:spLocks noGrp="1"/>
          </p:cNvSpPr>
          <p:nvPr>
            <p:ph type="title"/>
          </p:nvPr>
        </p:nvSpPr>
        <p:spPr>
          <a:xfrm>
            <a:off x="544949" y="134587"/>
            <a:ext cx="7833862" cy="578289"/>
          </a:xfrm>
        </p:spPr>
        <p:txBody>
          <a:bodyPr/>
          <a:lstStyle/>
          <a:p>
            <a:pPr algn="l"/>
            <a:r>
              <a:rPr lang="es-EC" sz="2000">
                <a:ln w="13462">
                  <a:solidFill>
                    <a:schemeClr val="bg1"/>
                  </a:solidFill>
                  <a:prstDash val="solid"/>
                </a:ln>
                <a:solidFill>
                  <a:srgbClr val="006935"/>
                </a:solidFill>
                <a:effectLst>
                  <a:outerShdw dist="38100" dir="2700000" algn="bl" rotWithShape="0">
                    <a:schemeClr val="accent5"/>
                  </a:outerShdw>
                </a:effectLst>
              </a:rPr>
              <a:t>8.1 Conclusiones</a:t>
            </a:r>
            <a:br>
              <a:rPr lang="es-EC" sz="1800" b="1">
                <a:effectLst/>
                <a:latin typeface="Arial" panose="020B0604020202020204" pitchFamily="34" charset="0"/>
                <a:ea typeface="Yu Gothic Light" panose="020B0300000000000000" pitchFamily="34" charset="-128"/>
                <a:cs typeface="Times New Roman" panose="02020603050405020304" pitchFamily="18" charset="0"/>
              </a:rPr>
            </a:br>
            <a:br>
              <a:rPr lang="es-EC" sz="1800" b="1">
                <a:effectLst/>
                <a:latin typeface="Arial" panose="020B0604020202020204" pitchFamily="34" charset="0"/>
                <a:ea typeface="Yu Gothic Light" panose="020B0300000000000000" pitchFamily="34" charset="-128"/>
                <a:cs typeface="Times New Roman" panose="02020603050405020304" pitchFamily="18" charset="0"/>
              </a:rPr>
            </a:br>
            <a:endParaRPr lang="es-EC" sz="2000">
              <a:ln w="13462">
                <a:solidFill>
                  <a:schemeClr val="bg1"/>
                </a:solidFill>
                <a:prstDash val="solid"/>
              </a:ln>
              <a:solidFill>
                <a:srgbClr val="006935"/>
              </a:solidFill>
              <a:effectLst>
                <a:outerShdw dist="38100" dir="2700000" algn="bl" rotWithShape="0">
                  <a:schemeClr val="accent5"/>
                </a:outerShdw>
              </a:effectLst>
            </a:endParaRPr>
          </a:p>
        </p:txBody>
      </p:sp>
      <p:sp>
        <p:nvSpPr>
          <p:cNvPr id="10" name="CuadroTexto 9">
            <a:extLst>
              <a:ext uri="{FF2B5EF4-FFF2-40B4-BE49-F238E27FC236}">
                <a16:creationId xmlns:a16="http://schemas.microsoft.com/office/drawing/2014/main" id="{D62BD420-AC67-6DDC-68F4-2FA29B7ADB62}"/>
              </a:ext>
            </a:extLst>
          </p:cNvPr>
          <p:cNvSpPr txBox="1"/>
          <p:nvPr/>
        </p:nvSpPr>
        <p:spPr>
          <a:xfrm>
            <a:off x="857249" y="1373876"/>
            <a:ext cx="7833862" cy="3824380"/>
          </a:xfrm>
          <a:prstGeom prst="rect">
            <a:avLst/>
          </a:prstGeom>
          <a:noFill/>
        </p:spPr>
        <p:txBody>
          <a:bodyPr wrap="square">
            <a:spAutoFit/>
          </a:bodyPr>
          <a:lstStyle/>
          <a:p>
            <a:pPr marL="285750" indent="-285750" algn="just">
              <a:lnSpc>
                <a:spcPct val="107000"/>
              </a:lnSpc>
              <a:spcAft>
                <a:spcPts val="800"/>
              </a:spcAft>
              <a:buFont typeface="Wingdings" panose="05000000000000000000" pitchFamily="2" charset="2"/>
              <a:buChar char="§"/>
            </a:pPr>
            <a:r>
              <a:rPr lang="es-ES" sz="1300" dirty="0">
                <a:effectLst/>
                <a:ea typeface="Calibri" panose="020F0502020204030204" pitchFamily="34" charset="0"/>
                <a:cs typeface="Times New Roman" panose="02020603050405020304" pitchFamily="18" charset="0"/>
              </a:rPr>
              <a:t>En definitiva, se </a:t>
            </a:r>
            <a:r>
              <a:rPr lang="es-ES" sz="1300" b="1" dirty="0">
                <a:effectLst/>
                <a:ea typeface="Calibri" panose="020F0502020204030204" pitchFamily="34" charset="0"/>
                <a:cs typeface="Times New Roman" panose="02020603050405020304" pitchFamily="18" charset="0"/>
              </a:rPr>
              <a:t>generó el modelo de valoración catastral </a:t>
            </a:r>
            <a:r>
              <a:rPr lang="es-ES" sz="1300" dirty="0">
                <a:effectLst/>
                <a:ea typeface="Calibri" panose="020F0502020204030204" pitchFamily="34" charset="0"/>
                <a:cs typeface="Times New Roman" panose="02020603050405020304" pitchFamily="18" charset="0"/>
              </a:rPr>
              <a:t>mediante la aplicación del Método Analítico Jerárquico en los predios urbanos del cantón Atacames con éxito, lo cual posiblemente </a:t>
            </a:r>
            <a:r>
              <a:rPr lang="es-ES" sz="1300" b="1" dirty="0">
                <a:effectLst/>
                <a:ea typeface="Calibri" panose="020F0502020204030204" pitchFamily="34" charset="0"/>
                <a:cs typeface="Times New Roman" panose="02020603050405020304" pitchFamily="18" charset="0"/>
              </a:rPr>
              <a:t>servirá de referencia a futuros estudios e implementación para las ordenanzas del Municipio.</a:t>
            </a:r>
          </a:p>
          <a:p>
            <a:pPr marL="285750" indent="-285750" algn="just">
              <a:lnSpc>
                <a:spcPct val="107000"/>
              </a:lnSpc>
              <a:spcAft>
                <a:spcPts val="800"/>
              </a:spcAft>
              <a:buFont typeface="Wingdings" panose="05000000000000000000" pitchFamily="2" charset="2"/>
              <a:buChar char="§"/>
            </a:pPr>
            <a:r>
              <a:rPr lang="es-ES" sz="1300" dirty="0">
                <a:effectLst/>
                <a:ea typeface="Calibri" panose="020F0502020204030204" pitchFamily="34" charset="0"/>
                <a:cs typeface="Times New Roman" panose="02020603050405020304" pitchFamily="18" charset="0"/>
              </a:rPr>
              <a:t>Resumiendo, la evaluación de la eficiencia y eficacia del modelo de valoración vigente de la ordenanza Bienio 2022-2023 del cantón Atacames, se concluye que tiene mayor cumplimiento </a:t>
            </a:r>
            <a:r>
              <a:rPr lang="es-ES" sz="1300" b="1" dirty="0">
                <a:effectLst/>
                <a:ea typeface="Calibri" panose="020F0502020204030204" pitchFamily="34" charset="0"/>
                <a:cs typeface="Times New Roman" panose="02020603050405020304" pitchFamily="18" charset="0"/>
              </a:rPr>
              <a:t>con 80%, la normativa del ACUERDO Nro. MIDUVI-MIDUVI-2022-0003-A</a:t>
            </a:r>
            <a:r>
              <a:rPr lang="es-ES" sz="1300" dirty="0">
                <a:effectLst/>
                <a:ea typeface="Calibri" panose="020F0502020204030204" pitchFamily="34" charset="0"/>
                <a:cs typeface="Times New Roman" panose="02020603050405020304" pitchFamily="18" charset="0"/>
              </a:rPr>
              <a:t>, debido a que cumple con las distintas leyes establecidas dentro de la Constitución para la valoración catastral, tomando en cuenta los componente físicos, jurídicos y económicos, mientras que la normativa que tiene menor porcentaje de cumplimiento es la</a:t>
            </a:r>
            <a:r>
              <a:rPr lang="es-ES" sz="1300" b="1" dirty="0">
                <a:effectLst/>
                <a:ea typeface="Calibri" panose="020F0502020204030204" pitchFamily="34" charset="0"/>
                <a:cs typeface="Times New Roman" panose="02020603050405020304" pitchFamily="18" charset="0"/>
              </a:rPr>
              <a:t> LOOTUGS con un 28 %</a:t>
            </a:r>
          </a:p>
          <a:p>
            <a:pPr marL="285750" indent="-285750" algn="just">
              <a:lnSpc>
                <a:spcPct val="107000"/>
              </a:lnSpc>
              <a:spcAft>
                <a:spcPts val="800"/>
              </a:spcAft>
              <a:buFont typeface="Wingdings" panose="05000000000000000000" pitchFamily="2" charset="2"/>
              <a:buChar char="§"/>
            </a:pPr>
            <a:r>
              <a:rPr lang="es-ES" sz="1300" dirty="0">
                <a:effectLst/>
                <a:ea typeface="Calibri" panose="020F0502020204030204" pitchFamily="34" charset="0"/>
                <a:cs typeface="Times New Roman" panose="02020603050405020304" pitchFamily="18" charset="0"/>
              </a:rPr>
              <a:t>Tras el análisis multicriterio de las metavariables y subvariables que conforman la valoración del terreno podemos deducir que al tener </a:t>
            </a:r>
            <a:r>
              <a:rPr lang="es-ES" sz="1300" b="1" dirty="0">
                <a:effectLst/>
                <a:ea typeface="Calibri" panose="020F0502020204030204" pitchFamily="34" charset="0"/>
                <a:cs typeface="Times New Roman" panose="02020603050405020304" pitchFamily="18" charset="0"/>
              </a:rPr>
              <a:t>la mayor ponderación la accesibilidad se generaron zonas influenciadas principalmente por los ejes viales</a:t>
            </a:r>
            <a:r>
              <a:rPr lang="es-ES" sz="1300" dirty="0">
                <a:effectLst/>
                <a:ea typeface="Calibri" panose="020F0502020204030204" pitchFamily="34" charset="0"/>
                <a:cs typeface="Times New Roman" panose="02020603050405020304" pitchFamily="18" charset="0"/>
              </a:rPr>
              <a:t>, seguidas por la disposición a la Infraestructura básica y la cercanía a la playa como las principales; las zonas generadas están respaldadas directamente a las características de cada sector, </a:t>
            </a:r>
            <a:r>
              <a:rPr lang="es-ES" sz="1300" b="1" dirty="0">
                <a:effectLst/>
                <a:ea typeface="Calibri" panose="020F0502020204030204" pitchFamily="34" charset="0"/>
                <a:cs typeface="Times New Roman" panose="02020603050405020304" pitchFamily="18" charset="0"/>
              </a:rPr>
              <a:t>logrando una homogenización en el cobro de impuestos para el Municipio de Atacames.</a:t>
            </a:r>
          </a:p>
          <a:p>
            <a:pPr marL="285750" indent="-285750">
              <a:lnSpc>
                <a:spcPct val="107000"/>
              </a:lnSpc>
              <a:spcAft>
                <a:spcPts val="800"/>
              </a:spcAft>
              <a:buFont typeface="Wingdings" panose="05000000000000000000" pitchFamily="2" charset="2"/>
              <a:buChar char="q"/>
            </a:pPr>
            <a:endParaRPr lang="es-E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14724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3"/>
          <a:stretch>
            <a:fillRect/>
          </a:stretch>
        </p:blipFill>
        <p:spPr>
          <a:xfrm>
            <a:off x="6732429" y="5877159"/>
            <a:ext cx="2413159" cy="732477"/>
          </a:xfrm>
          <a:prstGeom prst="rect">
            <a:avLst/>
          </a:prstGeom>
        </p:spPr>
      </p:pic>
      <p:sp>
        <p:nvSpPr>
          <p:cNvPr id="3" name="Rectángulo 2">
            <a:extLst>
              <a:ext uri="{FF2B5EF4-FFF2-40B4-BE49-F238E27FC236}">
                <a16:creationId xmlns:a16="http://schemas.microsoft.com/office/drawing/2014/main" id="{897EAA72-669B-34A0-5256-837E8915FC85}"/>
              </a:ext>
            </a:extLst>
          </p:cNvPr>
          <p:cNvSpPr/>
          <p:nvPr/>
        </p:nvSpPr>
        <p:spPr>
          <a:xfrm rot="16200000">
            <a:off x="-2065742" y="3266471"/>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bg1"/>
                </a:solidFill>
              </a:rPr>
              <a:t>8. Conclusiones y Recomendaciones</a:t>
            </a:r>
          </a:p>
        </p:txBody>
      </p:sp>
      <p:sp>
        <p:nvSpPr>
          <p:cNvPr id="5" name="Título 1">
            <a:extLst>
              <a:ext uri="{FF2B5EF4-FFF2-40B4-BE49-F238E27FC236}">
                <a16:creationId xmlns:a16="http://schemas.microsoft.com/office/drawing/2014/main" id="{2E42B603-32E7-964C-9831-AFFB8A378325}"/>
              </a:ext>
            </a:extLst>
          </p:cNvPr>
          <p:cNvSpPr>
            <a:spLocks noGrp="1"/>
          </p:cNvSpPr>
          <p:nvPr>
            <p:ph type="title"/>
          </p:nvPr>
        </p:nvSpPr>
        <p:spPr>
          <a:xfrm>
            <a:off x="841374" y="108930"/>
            <a:ext cx="7833862" cy="578289"/>
          </a:xfrm>
        </p:spPr>
        <p:txBody>
          <a:bodyPr/>
          <a:lstStyle/>
          <a:p>
            <a:pPr algn="l"/>
            <a:r>
              <a:rPr lang="es-EC" sz="2000" dirty="0">
                <a:ln w="13462">
                  <a:solidFill>
                    <a:schemeClr val="bg1"/>
                  </a:solidFill>
                  <a:prstDash val="solid"/>
                </a:ln>
                <a:solidFill>
                  <a:srgbClr val="006935"/>
                </a:solidFill>
                <a:effectLst>
                  <a:outerShdw dist="38100" dir="2700000" algn="bl" rotWithShape="0">
                    <a:schemeClr val="accent5"/>
                  </a:outerShdw>
                </a:effectLst>
              </a:rPr>
              <a:t>8.1 Conclusiones</a:t>
            </a:r>
            <a:br>
              <a:rPr lang="es-EC" sz="1800" b="1" dirty="0">
                <a:effectLst/>
                <a:latin typeface="Arial" panose="020B0604020202020204" pitchFamily="34" charset="0"/>
                <a:ea typeface="Yu Gothic Light" panose="020B0300000000000000" pitchFamily="34" charset="-128"/>
                <a:cs typeface="Times New Roman" panose="02020603050405020304" pitchFamily="18" charset="0"/>
              </a:rPr>
            </a:br>
            <a:br>
              <a:rPr lang="es-EC" sz="1800" b="1" dirty="0">
                <a:effectLst/>
                <a:latin typeface="Arial" panose="020B0604020202020204" pitchFamily="34" charset="0"/>
                <a:ea typeface="Yu Gothic Light" panose="020B0300000000000000" pitchFamily="34" charset="-128"/>
                <a:cs typeface="Times New Roman" panose="02020603050405020304" pitchFamily="18" charset="0"/>
              </a:rPr>
            </a:br>
            <a:endParaRPr lang="es-EC" sz="2000" dirty="0">
              <a:ln w="13462">
                <a:solidFill>
                  <a:schemeClr val="bg1"/>
                </a:solidFill>
                <a:prstDash val="solid"/>
              </a:ln>
              <a:solidFill>
                <a:srgbClr val="006935"/>
              </a:solidFill>
              <a:effectLst>
                <a:outerShdw dist="38100" dir="2700000" algn="bl" rotWithShape="0">
                  <a:schemeClr val="accent5"/>
                </a:outerShdw>
              </a:effectLst>
            </a:endParaRPr>
          </a:p>
        </p:txBody>
      </p:sp>
      <p:sp>
        <p:nvSpPr>
          <p:cNvPr id="10" name="CuadroTexto 9">
            <a:extLst>
              <a:ext uri="{FF2B5EF4-FFF2-40B4-BE49-F238E27FC236}">
                <a16:creationId xmlns:a16="http://schemas.microsoft.com/office/drawing/2014/main" id="{D62BD420-AC67-6DDC-68F4-2FA29B7ADB62}"/>
              </a:ext>
            </a:extLst>
          </p:cNvPr>
          <p:cNvSpPr txBox="1"/>
          <p:nvPr/>
        </p:nvSpPr>
        <p:spPr>
          <a:xfrm>
            <a:off x="841374" y="1649451"/>
            <a:ext cx="7833862" cy="3581237"/>
          </a:xfrm>
          <a:prstGeom prst="rect">
            <a:avLst/>
          </a:prstGeom>
          <a:noFill/>
        </p:spPr>
        <p:txBody>
          <a:bodyPr wrap="square">
            <a:spAutoFit/>
          </a:bodyPr>
          <a:lstStyle/>
          <a:p>
            <a:pPr marL="285750" indent="-285750" algn="just">
              <a:lnSpc>
                <a:spcPct val="107000"/>
              </a:lnSpc>
              <a:spcAft>
                <a:spcPts val="800"/>
              </a:spcAft>
              <a:buFont typeface="Wingdings" panose="05000000000000000000" pitchFamily="2" charset="2"/>
              <a:buChar char="§"/>
            </a:pPr>
            <a:r>
              <a:rPr lang="es-ES" sz="1300" dirty="0">
                <a:effectLst/>
                <a:ea typeface="Calibri" panose="020F0502020204030204" pitchFamily="34" charset="0"/>
                <a:cs typeface="Times New Roman" panose="02020603050405020304" pitchFamily="18" charset="0"/>
              </a:rPr>
              <a:t>Es importante aclarar que se llevó a cabo la validación de las zonas de valor con respecto a los ejes viales, mediante </a:t>
            </a:r>
            <a:r>
              <a:rPr lang="es-ES" sz="1300" b="1" dirty="0">
                <a:effectLst/>
                <a:ea typeface="Calibri" panose="020F0502020204030204" pitchFamily="34" charset="0"/>
                <a:cs typeface="Times New Roman" panose="02020603050405020304" pitchFamily="18" charset="0"/>
              </a:rPr>
              <a:t>la comparativa con las zonas de la ordenanza del Bienio 2020-2021 </a:t>
            </a:r>
            <a:r>
              <a:rPr lang="es-ES" sz="1300" dirty="0">
                <a:effectLst/>
                <a:ea typeface="Calibri" panose="020F0502020204030204" pitchFamily="34" charset="0"/>
                <a:cs typeface="Times New Roman" panose="02020603050405020304" pitchFamily="18" charset="0"/>
              </a:rPr>
              <a:t>concluyendo que las zonas generadas en la presente inve</a:t>
            </a:r>
            <a:r>
              <a:rPr lang="es-ES" sz="1300" dirty="0">
                <a:ea typeface="Calibri" panose="020F0502020204030204" pitchFamily="34" charset="0"/>
                <a:cs typeface="Times New Roman" panose="02020603050405020304" pitchFamily="18" charset="0"/>
              </a:rPr>
              <a:t>stigación </a:t>
            </a:r>
            <a:r>
              <a:rPr lang="es-ES" sz="1300" dirty="0">
                <a:effectLst/>
                <a:ea typeface="Calibri" panose="020F0502020204030204" pitchFamily="34" charset="0"/>
                <a:cs typeface="Times New Roman" panose="02020603050405020304" pitchFamily="18" charset="0"/>
              </a:rPr>
              <a:t>disminuyeron su valor un 20% en promedio, del 90% de la muestra. Lo cual </a:t>
            </a:r>
            <a:r>
              <a:rPr lang="es-ES" sz="1300" b="1" dirty="0">
                <a:effectLst/>
                <a:ea typeface="Calibri" panose="020F0502020204030204" pitchFamily="34" charset="0"/>
                <a:cs typeface="Times New Roman" panose="02020603050405020304" pitchFamily="18" charset="0"/>
              </a:rPr>
              <a:t>permitirá cobrar impuestos más justos al Municipio de Atacames y acorde a la realidad actual del cantón.</a:t>
            </a:r>
          </a:p>
          <a:p>
            <a:pPr marL="285750" indent="-285750" algn="just">
              <a:lnSpc>
                <a:spcPct val="107000"/>
              </a:lnSpc>
              <a:spcAft>
                <a:spcPts val="800"/>
              </a:spcAft>
              <a:buFont typeface="Wingdings" panose="05000000000000000000" pitchFamily="2" charset="2"/>
              <a:buChar char="§"/>
            </a:pPr>
            <a:r>
              <a:rPr lang="es-ES" sz="1300" dirty="0">
                <a:effectLst/>
                <a:ea typeface="Calibri" panose="020F0502020204030204" pitchFamily="34" charset="0"/>
                <a:cs typeface="Times New Roman" panose="02020603050405020304" pitchFamily="18" charset="0"/>
              </a:rPr>
              <a:t>Después de realizar la valoración de la construcción a 10 edificaciones distribuidas en las 5 parroquias del cantón y tras compararlas con los precios que se encuentran en la base de datos del municipio, se observa que 6 de las 10 edificaciones hay disminuido su valor mientras que las demás han aumentado, esta disminución equivale a un 12% en promedio de la muestra. </a:t>
            </a:r>
          </a:p>
          <a:p>
            <a:pPr marL="285750" indent="-285750" algn="just">
              <a:lnSpc>
                <a:spcPct val="107000"/>
              </a:lnSpc>
              <a:spcAft>
                <a:spcPts val="800"/>
              </a:spcAft>
              <a:buFont typeface="Wingdings" panose="05000000000000000000" pitchFamily="2" charset="2"/>
              <a:buChar char="§"/>
            </a:pPr>
            <a:r>
              <a:rPr lang="es-ES" sz="1300" dirty="0">
                <a:effectLst/>
                <a:ea typeface="Calibri" panose="020F0502020204030204" pitchFamily="34" charset="0"/>
                <a:cs typeface="Times New Roman" panose="02020603050405020304" pitchFamily="18" charset="0"/>
              </a:rPr>
              <a:t>Finalmente se detalló rigurosamente en los </a:t>
            </a:r>
            <a:r>
              <a:rPr lang="es-ES" sz="1300" b="1" dirty="0">
                <a:effectLst/>
                <a:ea typeface="Calibri" panose="020F0502020204030204" pitchFamily="34" charset="0"/>
                <a:cs typeface="Times New Roman" panose="02020603050405020304" pitchFamily="18" charset="0"/>
              </a:rPr>
              <a:t>capítulos III, IV, V, VI y VII la metodología para implementar el modelo </a:t>
            </a:r>
            <a:r>
              <a:rPr lang="es-ES" sz="1300" dirty="0">
                <a:effectLst/>
                <a:ea typeface="Calibri" panose="020F0502020204030204" pitchFamily="34" charset="0"/>
                <a:cs typeface="Times New Roman" panose="02020603050405020304" pitchFamily="18" charset="0"/>
              </a:rPr>
              <a:t>propuesto en el presente estudio a posteriores estudios o implementaciones para la valoración catastral.</a:t>
            </a:r>
          </a:p>
          <a:p>
            <a:pPr>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lnSpc>
                <a:spcPct val="107000"/>
              </a:lnSpc>
              <a:spcAft>
                <a:spcPts val="800"/>
              </a:spcAft>
              <a:buFont typeface="Wingdings" panose="05000000000000000000" pitchFamily="2" charset="2"/>
              <a:buChar char="q"/>
            </a:pPr>
            <a:endParaRPr lang="es-E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60461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3"/>
          <a:stretch>
            <a:fillRect/>
          </a:stretch>
        </p:blipFill>
        <p:spPr>
          <a:xfrm>
            <a:off x="6732429" y="5877159"/>
            <a:ext cx="2413159" cy="732477"/>
          </a:xfrm>
          <a:prstGeom prst="rect">
            <a:avLst/>
          </a:prstGeom>
        </p:spPr>
      </p:pic>
      <p:sp>
        <p:nvSpPr>
          <p:cNvPr id="2" name="Rectángulo 1">
            <a:extLst>
              <a:ext uri="{FF2B5EF4-FFF2-40B4-BE49-F238E27FC236}">
                <a16:creationId xmlns:a16="http://schemas.microsoft.com/office/drawing/2014/main" id="{F4818822-07D5-C058-3A94-CB5B07BF69C7}"/>
              </a:ext>
            </a:extLst>
          </p:cNvPr>
          <p:cNvSpPr/>
          <p:nvPr/>
        </p:nvSpPr>
        <p:spPr>
          <a:xfrm rot="16200000">
            <a:off x="-2065742" y="3266471"/>
            <a:ext cx="4676434"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a:solidFill>
                  <a:schemeClr val="bg1"/>
                </a:solidFill>
              </a:rPr>
              <a:t>8. Conclusiones y Recomendaciones</a:t>
            </a:r>
          </a:p>
        </p:txBody>
      </p:sp>
      <p:sp>
        <p:nvSpPr>
          <p:cNvPr id="5" name="Título 1">
            <a:extLst>
              <a:ext uri="{FF2B5EF4-FFF2-40B4-BE49-F238E27FC236}">
                <a16:creationId xmlns:a16="http://schemas.microsoft.com/office/drawing/2014/main" id="{98D18BFC-10CD-99C2-478A-760CFF6B3D26}"/>
              </a:ext>
            </a:extLst>
          </p:cNvPr>
          <p:cNvSpPr>
            <a:spLocks noGrp="1"/>
          </p:cNvSpPr>
          <p:nvPr>
            <p:ph type="title"/>
          </p:nvPr>
        </p:nvSpPr>
        <p:spPr>
          <a:xfrm>
            <a:off x="812799" y="143923"/>
            <a:ext cx="7833862" cy="578289"/>
          </a:xfrm>
        </p:spPr>
        <p:txBody>
          <a:bodyPr/>
          <a:lstStyle/>
          <a:p>
            <a:pPr algn="l"/>
            <a:r>
              <a:rPr lang="es-EC" sz="2000" dirty="0">
                <a:ln w="13462">
                  <a:solidFill>
                    <a:schemeClr val="bg1"/>
                  </a:solidFill>
                  <a:prstDash val="solid"/>
                </a:ln>
                <a:solidFill>
                  <a:srgbClr val="006935"/>
                </a:solidFill>
                <a:effectLst>
                  <a:outerShdw dist="38100" dir="2700000" algn="bl" rotWithShape="0">
                    <a:schemeClr val="accent5"/>
                  </a:outerShdw>
                </a:effectLst>
              </a:rPr>
              <a:t>8.2 Recomendaciones</a:t>
            </a:r>
            <a:br>
              <a:rPr lang="es-EC" sz="1800" b="1" dirty="0">
                <a:effectLst/>
                <a:latin typeface="Arial" panose="020B0604020202020204" pitchFamily="34" charset="0"/>
                <a:ea typeface="Yu Gothic Light" panose="020B0300000000000000" pitchFamily="34" charset="-128"/>
                <a:cs typeface="Times New Roman" panose="02020603050405020304" pitchFamily="18" charset="0"/>
              </a:rPr>
            </a:br>
            <a:br>
              <a:rPr lang="es-EC" sz="1800" b="1" dirty="0">
                <a:effectLst/>
                <a:latin typeface="Arial" panose="020B0604020202020204" pitchFamily="34" charset="0"/>
                <a:ea typeface="Yu Gothic Light" panose="020B0300000000000000" pitchFamily="34" charset="-128"/>
                <a:cs typeface="Times New Roman" panose="02020603050405020304" pitchFamily="18" charset="0"/>
              </a:rPr>
            </a:br>
            <a:endParaRPr lang="es-EC" sz="2000" dirty="0">
              <a:ln w="13462">
                <a:solidFill>
                  <a:schemeClr val="bg1"/>
                </a:solidFill>
                <a:prstDash val="solid"/>
              </a:ln>
              <a:solidFill>
                <a:srgbClr val="006935"/>
              </a:solidFill>
              <a:effectLst>
                <a:outerShdw dist="38100" dir="2700000" algn="bl" rotWithShape="0">
                  <a:schemeClr val="accent5"/>
                </a:outerShdw>
              </a:effectLst>
            </a:endParaRPr>
          </a:p>
        </p:txBody>
      </p:sp>
      <p:sp>
        <p:nvSpPr>
          <p:cNvPr id="7" name="CuadroTexto 6">
            <a:extLst>
              <a:ext uri="{FF2B5EF4-FFF2-40B4-BE49-F238E27FC236}">
                <a16:creationId xmlns:a16="http://schemas.microsoft.com/office/drawing/2014/main" id="{D5089511-98F7-B7DA-6817-6ADE1BE41843}"/>
              </a:ext>
            </a:extLst>
          </p:cNvPr>
          <p:cNvSpPr txBox="1"/>
          <p:nvPr/>
        </p:nvSpPr>
        <p:spPr>
          <a:xfrm>
            <a:off x="812799" y="1041872"/>
            <a:ext cx="7833862" cy="4774256"/>
          </a:xfrm>
          <a:prstGeom prst="rect">
            <a:avLst/>
          </a:prstGeom>
          <a:noFill/>
        </p:spPr>
        <p:txBody>
          <a:bodyPr wrap="square">
            <a:spAutoFit/>
          </a:bodyPr>
          <a:lstStyle/>
          <a:p>
            <a:pPr marL="285750" indent="-285750" algn="just">
              <a:lnSpc>
                <a:spcPct val="107000"/>
              </a:lnSpc>
              <a:spcAft>
                <a:spcPts val="800"/>
              </a:spcAft>
              <a:buFont typeface="Wingdings" panose="05000000000000000000" pitchFamily="2" charset="2"/>
              <a:buChar char="§"/>
            </a:pPr>
            <a:r>
              <a:rPr lang="es-EC" sz="1300" dirty="0">
                <a:effectLst/>
                <a:ea typeface="Calibri" panose="020F0502020204030204" pitchFamily="34" charset="0"/>
                <a:cs typeface="Times New Roman" panose="02020603050405020304" pitchFamily="18" charset="0"/>
              </a:rPr>
              <a:t>Actualizar los procesos de levantamiento de información catastral mediante una ficha que pueda generar bases de datos completas y eficaces, capacitando a los técnicos de manera continua y oportuna, para contar con personal que asegure el trabajo en campo. </a:t>
            </a:r>
            <a:endParaRPr lang="es-ES" sz="1300" dirty="0">
              <a:effectLst/>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
            </a:pPr>
            <a:r>
              <a:rPr lang="es-ES" sz="1300" dirty="0">
                <a:effectLst/>
                <a:ea typeface="Calibri" panose="020F0502020204030204" pitchFamily="34" charset="0"/>
                <a:cs typeface="Times New Roman" panose="02020603050405020304" pitchFamily="18" charset="0"/>
              </a:rPr>
              <a:t>Para la implementación a futuros proyectos el modelo de valoración generado, se recomienda el uso de la automatización realizada en el presente estudio del Modelo Analítico Jerárquico en el Software Matlab, lo que permitirá el ahorro de tiempo, significativo en el cálculo de ponderaciones.</a:t>
            </a:r>
          </a:p>
          <a:p>
            <a:pPr marL="285750" indent="-285750" algn="just">
              <a:lnSpc>
                <a:spcPct val="107000"/>
              </a:lnSpc>
              <a:spcAft>
                <a:spcPts val="800"/>
              </a:spcAft>
              <a:buFont typeface="Wingdings" panose="05000000000000000000" pitchFamily="2" charset="2"/>
              <a:buChar char="§"/>
            </a:pPr>
            <a:r>
              <a:rPr lang="es-ES" sz="1300" dirty="0">
                <a:effectLst/>
                <a:ea typeface="Calibri" panose="020F0502020204030204" pitchFamily="34" charset="0"/>
                <a:cs typeface="Times New Roman" panose="02020603050405020304" pitchFamily="18" charset="0"/>
              </a:rPr>
              <a:t>Incluir en la información catastral que posee el Municipio de Atacames, las actualizaciones generadas en el presente estudio mediante la base de datos generada, ya que </a:t>
            </a:r>
            <a:r>
              <a:rPr lang="es-ES" sz="1300" dirty="0">
                <a:ea typeface="Calibri" panose="020F0502020204030204" pitchFamily="34" charset="0"/>
                <a:cs typeface="Times New Roman" panose="02020603050405020304" pitchFamily="18" charset="0"/>
              </a:rPr>
              <a:t>la información utilizada para la actualización fue proporcionada por fuentes primarias</a:t>
            </a:r>
            <a:r>
              <a:rPr lang="es-ES" sz="1300" dirty="0">
                <a:effectLst/>
                <a:ea typeface="Calibri" panose="020F0502020204030204" pitchFamily="34" charset="0"/>
                <a:cs typeface="Times New Roman" panose="02020603050405020304" pitchFamily="18" charset="0"/>
              </a:rPr>
              <a:t>. </a:t>
            </a:r>
          </a:p>
          <a:p>
            <a:pPr marL="285750" indent="-285750" algn="just">
              <a:lnSpc>
                <a:spcPct val="107000"/>
              </a:lnSpc>
              <a:spcAft>
                <a:spcPts val="800"/>
              </a:spcAft>
              <a:buFont typeface="Wingdings" panose="05000000000000000000" pitchFamily="2" charset="2"/>
              <a:buChar char="§"/>
            </a:pPr>
            <a:r>
              <a:rPr lang="es-ES" sz="1300" dirty="0">
                <a:effectLst/>
                <a:ea typeface="Calibri" panose="020F0502020204030204" pitchFamily="34" charset="0"/>
                <a:cs typeface="Times New Roman" panose="02020603050405020304" pitchFamily="18" charset="0"/>
              </a:rPr>
              <a:t>Se recomienda en la valoración del terreno, aplicar correctamente los factores de corrección propuestos, puesto que estos ofrecen beneficios a los propietarios de los predios, estableciendo un valor más acorde a las características y a la realidad de estos.</a:t>
            </a:r>
          </a:p>
          <a:p>
            <a:pPr marL="285750" indent="-285750" algn="just">
              <a:lnSpc>
                <a:spcPct val="107000"/>
              </a:lnSpc>
              <a:spcAft>
                <a:spcPts val="800"/>
              </a:spcAft>
              <a:buFont typeface="Wingdings" panose="05000000000000000000" pitchFamily="2" charset="2"/>
              <a:buChar char="§"/>
            </a:pPr>
            <a:r>
              <a:rPr lang="es-ES" sz="1300" dirty="0">
                <a:effectLst/>
                <a:ea typeface="Calibri" panose="020F0502020204030204" pitchFamily="34" charset="0"/>
                <a:cs typeface="Times New Roman" panose="02020603050405020304" pitchFamily="18" charset="0"/>
              </a:rPr>
              <a:t>En la valoración de la construcción se recomienda que el Municipio actualice su base de datos con la información necesaria para la aplicación de factores de corrección, ya que esto permitirá una valoración más acercada a la realidad de las edificaciones.</a:t>
            </a:r>
          </a:p>
          <a:p>
            <a:pPr marL="285750" indent="-285750" algn="just">
              <a:lnSpc>
                <a:spcPct val="107000"/>
              </a:lnSpc>
              <a:spcAft>
                <a:spcPts val="800"/>
              </a:spcAft>
              <a:buFont typeface="Wingdings" panose="05000000000000000000" pitchFamily="2" charset="2"/>
              <a:buChar char="§"/>
            </a:pPr>
            <a:r>
              <a:rPr lang="es-ES" sz="1300" dirty="0">
                <a:effectLst/>
                <a:ea typeface="Calibri" panose="020F0502020204030204" pitchFamily="34" charset="0"/>
                <a:cs typeface="Times New Roman" panose="02020603050405020304" pitchFamily="18" charset="0"/>
              </a:rPr>
              <a:t>Se recomienda que el Municipio realice una actualización mediante un estudio de campo de todas las mejoras adheridas, para generar una base de datos actualizada que pueda beneficiar a los propietarios en su avalúo, siendo este más próximo a la realidad.</a:t>
            </a:r>
          </a:p>
          <a:p>
            <a:pPr marL="285750" indent="-285750">
              <a:lnSpc>
                <a:spcPct val="107000"/>
              </a:lnSpc>
              <a:spcAft>
                <a:spcPts val="800"/>
              </a:spcAft>
              <a:buFont typeface="Wingdings" panose="05000000000000000000" pitchFamily="2" charset="2"/>
              <a:buChar char="q"/>
            </a:pPr>
            <a:endParaRPr lang="es-E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17984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2C51CFB-452E-4F66-9CED-D9421C383F80}"/>
              </a:ext>
            </a:extLst>
          </p:cNvPr>
          <p:cNvPicPr>
            <a:picLocks noChangeAspect="1"/>
          </p:cNvPicPr>
          <p:nvPr/>
        </p:nvPicPr>
        <p:blipFill>
          <a:blip r:embed="rId2"/>
          <a:stretch>
            <a:fillRect/>
          </a:stretch>
        </p:blipFill>
        <p:spPr>
          <a:xfrm>
            <a:off x="6732429" y="5959758"/>
            <a:ext cx="2413159" cy="732477"/>
          </a:xfrm>
          <a:prstGeom prst="rect">
            <a:avLst/>
          </a:prstGeom>
        </p:spPr>
      </p:pic>
      <p:sp>
        <p:nvSpPr>
          <p:cNvPr id="6" name="文本框 21">
            <a:extLst>
              <a:ext uri="{FF2B5EF4-FFF2-40B4-BE49-F238E27FC236}">
                <a16:creationId xmlns:a16="http://schemas.microsoft.com/office/drawing/2014/main" id="{4BC89B72-5AC5-2FBB-3314-4B2A4B8F702E}"/>
              </a:ext>
            </a:extLst>
          </p:cNvPr>
          <p:cNvSpPr>
            <a:spLocks noChangeArrowheads="1"/>
          </p:cNvSpPr>
          <p:nvPr/>
        </p:nvSpPr>
        <p:spPr bwMode="auto">
          <a:xfrm>
            <a:off x="618666" y="2957531"/>
            <a:ext cx="7908255" cy="56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585" tIns="36293" rIns="72585" bIns="36293">
            <a:spAutoFit/>
          </a:bodyPr>
          <a:lstStyle/>
          <a:p>
            <a:pPr algn="ctr"/>
            <a:r>
              <a:rPr lang="es-EC" altLang="zh-CN" sz="3200" b="1" dirty="0">
                <a:solidFill>
                  <a:srgbClr val="006935"/>
                </a:solidFill>
                <a:latin typeface="+mj-lt"/>
                <a:ea typeface="微软雅黑" pitchFamily="34" charset="-122"/>
                <a:sym typeface="Impact" pitchFamily="34" charset="0"/>
              </a:rPr>
              <a:t>GRACIAS POR SU ATENCIÓN</a:t>
            </a:r>
            <a:endParaRPr lang="zh-CN" altLang="en-US" sz="3200" b="1" dirty="0">
              <a:solidFill>
                <a:srgbClr val="006935"/>
              </a:solidFill>
              <a:latin typeface="+mj-lt"/>
              <a:ea typeface="微软雅黑" pitchFamily="34" charset="-122"/>
              <a:sym typeface="Impact" pitchFamily="34" charset="0"/>
            </a:endParaRPr>
          </a:p>
        </p:txBody>
      </p:sp>
    </p:spTree>
    <p:extLst>
      <p:ext uri="{BB962C8B-B14F-4D97-AF65-F5344CB8AC3E}">
        <p14:creationId xmlns:p14="http://schemas.microsoft.com/office/powerpoint/2010/main" val="106312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1893380" y="2714620"/>
            <a:ext cx="6109010" cy="707886"/>
          </a:xfrm>
          <a:prstGeom prst="rect">
            <a:avLst/>
          </a:prstGeom>
          <a:noFill/>
        </p:spPr>
        <p:txBody>
          <a:bodyPr wrap="square" lIns="91440" tIns="45720" rIns="91440" bIns="45720">
            <a:spAutoFit/>
          </a:bodyPr>
          <a:lstStyle/>
          <a:p>
            <a:pPr algn="ctr" defTabSz="914400">
              <a:tabLst>
                <a:tab pos="185738" algn="l"/>
              </a:tabLst>
            </a:pPr>
            <a:endParaRPr lang="es-ES" sz="4000" b="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Calibri"/>
            </a:endParaRPr>
          </a:p>
        </p:txBody>
      </p:sp>
      <p:sp>
        <p:nvSpPr>
          <p:cNvPr id="11" name="10 Rectángulo"/>
          <p:cNvSpPr/>
          <p:nvPr/>
        </p:nvSpPr>
        <p:spPr>
          <a:xfrm>
            <a:off x="1893404" y="2714622"/>
            <a:ext cx="5948246" cy="646331"/>
          </a:xfrm>
          <a:prstGeom prst="rect">
            <a:avLst/>
          </a:prstGeom>
          <a:noFill/>
        </p:spPr>
        <p:txBody>
          <a:bodyPr wrap="square" lIns="91440" tIns="45720" rIns="91440" bIns="45720">
            <a:spAutoFit/>
          </a:bodyPr>
          <a:lstStyle/>
          <a:p>
            <a:pPr algn="ctr" defTabSz="914400"/>
            <a:r>
              <a:rPr lang="es-EC" sz="3600" b="1">
                <a:ln w="31550" cmpd="sng">
                  <a:gradFill>
                    <a:gsLst>
                      <a:gs pos="25000">
                        <a:srgbClr val="4F81BD">
                          <a:shade val="25000"/>
                          <a:satMod val="190000"/>
                        </a:srgbClr>
                      </a:gs>
                      <a:gs pos="80000">
                        <a:srgbClr val="4F81BD">
                          <a:tint val="75000"/>
                          <a:satMod val="190000"/>
                        </a:srgbClr>
                      </a:gs>
                    </a:gsLst>
                    <a:lin ang="5400000"/>
                  </a:gradFill>
                  <a:prstDash val="solid"/>
                </a:ln>
                <a:solidFill>
                  <a:prstClr val="black"/>
                </a:solidFill>
                <a:effectLst>
                  <a:outerShdw blurRad="41275" dist="12700" dir="12000000" algn="tl" rotWithShape="0">
                    <a:srgbClr val="000000">
                      <a:alpha val="40000"/>
                    </a:srgbClr>
                  </a:outerShdw>
                </a:effectLst>
                <a:latin typeface="Calibri"/>
              </a:rPr>
              <a:t> </a:t>
            </a:r>
            <a:endParaRPr lang="es-ES" sz="3600" b="1">
              <a:ln w="31550" cmpd="sng">
                <a:gradFill>
                  <a:gsLst>
                    <a:gs pos="25000">
                      <a:srgbClr val="4F81BD">
                        <a:shade val="25000"/>
                        <a:satMod val="190000"/>
                      </a:srgbClr>
                    </a:gs>
                    <a:gs pos="80000">
                      <a:srgbClr val="4F81BD">
                        <a:tint val="75000"/>
                        <a:satMod val="190000"/>
                      </a:srgbClr>
                    </a:gs>
                  </a:gsLst>
                  <a:lin ang="5400000"/>
                </a:gradFill>
                <a:prstDash val="solid"/>
              </a:ln>
              <a:solidFill>
                <a:prstClr val="black"/>
              </a:solidFill>
              <a:effectLst>
                <a:outerShdw blurRad="41275" dist="12700" dir="12000000" algn="tl" rotWithShape="0">
                  <a:srgbClr val="000000">
                    <a:alpha val="40000"/>
                  </a:srgbClr>
                </a:outerShdw>
              </a:effectLst>
              <a:latin typeface="Calibri"/>
            </a:endParaRPr>
          </a:p>
        </p:txBody>
      </p:sp>
      <p:sp>
        <p:nvSpPr>
          <p:cNvPr id="7" name="2 CuadroTexto">
            <a:extLst>
              <a:ext uri="{FF2B5EF4-FFF2-40B4-BE49-F238E27FC236}">
                <a16:creationId xmlns:a16="http://schemas.microsoft.com/office/drawing/2014/main" id="{E245B1C1-36A4-4621-9848-DC04456C7160}"/>
              </a:ext>
            </a:extLst>
          </p:cNvPr>
          <p:cNvSpPr txBox="1"/>
          <p:nvPr/>
        </p:nvSpPr>
        <p:spPr>
          <a:xfrm>
            <a:off x="993504" y="1137178"/>
            <a:ext cx="7748045" cy="4970591"/>
          </a:xfrm>
          <a:prstGeom prst="rect">
            <a:avLst/>
          </a:prstGeom>
          <a:noFill/>
        </p:spPr>
        <p:txBody>
          <a:bodyPr wrap="square" rtlCol="0">
            <a:spAutoFit/>
          </a:bodyPr>
          <a:lstStyle/>
          <a:p>
            <a:pPr lvl="0" algn="ctr" defTabSz="914400" fontAlgn="base">
              <a:spcBef>
                <a:spcPct val="0"/>
              </a:spcBef>
              <a:spcAft>
                <a:spcPct val="0"/>
              </a:spcAft>
            </a:pPr>
            <a:r>
              <a:rPr lang="es-ES" sz="1600" b="1" kern="0">
                <a:solidFill>
                  <a:prstClr val="black"/>
                </a:solidFill>
                <a:latin typeface="Cambria" panose="02040503050406030204" pitchFamily="18" charset="0"/>
                <a:ea typeface="Cambria" panose="02040503050406030204" pitchFamily="18" charset="0"/>
                <a:cs typeface="Calibri" panose="020F0502020204030204" pitchFamily="34" charset="0"/>
                <a:sym typeface="Arial"/>
                <a:rtl val="0"/>
              </a:rPr>
              <a:t>DEPARTAMENTO DE CIENCIAS DE LA TIERRA Y DE LA CONSTRUCCIÓN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C" sz="16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rPr>
              <a:t>CARRERA DE INGENIERÍA </a:t>
            </a:r>
            <a:r>
              <a:rPr kumimoji="0" lang="es-ES" sz="16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rPr>
              <a:t>GEOGRÁFICA Y DEL MEDIO AMBIENTE</a:t>
            </a:r>
            <a:endParaRPr kumimoji="0" lang="es-EC" sz="16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ES" sz="16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s-ES" sz="1400" b="1"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rtl val="0"/>
              </a:rPr>
              <a:t>TRABAJO DE TITULACIÓN</a:t>
            </a:r>
            <a:r>
              <a:rPr kumimoji="0" lang="es-ES"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rPr>
              <a:t> PREVIO A LA OBTENCIÓN DEL TÍTULO DE INGENIERA GEÓGRAFA Y DEL MEDIO AMBIENTE</a:t>
            </a:r>
            <a:endParaRPr kumimoji="0" lang="es-EC" sz="1400" b="1"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1"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endParaRPr>
          </a:p>
          <a:p>
            <a:pPr algn="ctr" defTabSz="914400"/>
            <a:r>
              <a:rPr kumimoji="0" lang="es-EC" sz="16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rPr>
              <a:t>TEMA: </a:t>
            </a:r>
          </a:p>
          <a:p>
            <a:pPr algn="ctr" defTabSz="914400"/>
            <a:r>
              <a:rPr kumimoji="0" lang="es-ES" sz="1600" b="1" i="1"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rPr>
              <a:t>“</a:t>
            </a:r>
            <a:r>
              <a:rPr lang="es-EC" sz="1600" b="1" i="0">
                <a:solidFill>
                  <a:srgbClr val="000000"/>
                </a:solidFill>
                <a:effectLst/>
                <a:latin typeface="Cambria" panose="02040503050406030204" pitchFamily="18" charset="0"/>
                <a:ea typeface="Cambria" panose="02040503050406030204" pitchFamily="18" charset="0"/>
                <a:cs typeface="Arial" panose="020B0604020202020204" pitchFamily="34" charset="0"/>
              </a:rPr>
              <a:t>Propuesta de un modelo de valoración catastral para predios urbanos en el Cantón Atacames mediante la aplicación del Proceso Analítico Jerárquico (</a:t>
            </a:r>
            <a:r>
              <a:rPr lang="es-EC" sz="1600" b="1" i="0" err="1">
                <a:solidFill>
                  <a:srgbClr val="000000"/>
                </a:solidFill>
                <a:effectLst/>
                <a:latin typeface="Cambria" panose="02040503050406030204" pitchFamily="18" charset="0"/>
                <a:ea typeface="Cambria" panose="02040503050406030204" pitchFamily="18" charset="0"/>
                <a:cs typeface="Arial" panose="020B0604020202020204" pitchFamily="34" charset="0"/>
              </a:rPr>
              <a:t>Analytic</a:t>
            </a:r>
            <a:r>
              <a:rPr lang="es-EC" sz="1600" b="1" i="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r>
              <a:rPr lang="es-EC" sz="1600" b="1" i="0" err="1">
                <a:solidFill>
                  <a:srgbClr val="000000"/>
                </a:solidFill>
                <a:effectLst/>
                <a:latin typeface="Cambria" panose="02040503050406030204" pitchFamily="18" charset="0"/>
                <a:ea typeface="Cambria" panose="02040503050406030204" pitchFamily="18" charset="0"/>
                <a:cs typeface="Arial" panose="020B0604020202020204" pitchFamily="34" charset="0"/>
              </a:rPr>
              <a:t>Hierarchy</a:t>
            </a:r>
            <a:r>
              <a:rPr lang="es-EC" sz="1600" b="1" i="0">
                <a:solidFill>
                  <a:srgbClr val="000000"/>
                </a:solidFill>
                <a:effectLst/>
                <a:latin typeface="Cambria" panose="02040503050406030204" pitchFamily="18" charset="0"/>
                <a:ea typeface="Cambria" panose="02040503050406030204" pitchFamily="18" charset="0"/>
                <a:cs typeface="Arial" panose="020B0604020202020204" pitchFamily="34" charset="0"/>
              </a:rPr>
              <a:t> </a:t>
            </a:r>
            <a:r>
              <a:rPr lang="es-EC" sz="1600" b="1" i="0" err="1">
                <a:solidFill>
                  <a:srgbClr val="000000"/>
                </a:solidFill>
                <a:effectLst/>
                <a:latin typeface="Cambria" panose="02040503050406030204" pitchFamily="18" charset="0"/>
                <a:ea typeface="Cambria" panose="02040503050406030204" pitchFamily="18" charset="0"/>
                <a:cs typeface="Arial" panose="020B0604020202020204" pitchFamily="34" charset="0"/>
              </a:rPr>
              <a:t>Process</a:t>
            </a:r>
            <a:r>
              <a:rPr lang="es-EC" sz="1600" b="1" i="0">
                <a:solidFill>
                  <a:srgbClr val="000000"/>
                </a:solidFill>
                <a:effectLst/>
                <a:latin typeface="Cambria" panose="02040503050406030204" pitchFamily="18" charset="0"/>
                <a:ea typeface="Cambria" panose="02040503050406030204" pitchFamily="18" charset="0"/>
                <a:cs typeface="Arial" panose="020B0604020202020204" pitchFamily="34" charset="0"/>
              </a:rPr>
              <a:t> AHP)</a:t>
            </a:r>
            <a:r>
              <a:rPr lang="es-EC" sz="1600" b="1" i="1">
                <a:latin typeface="Cambria" panose="02040503050406030204" pitchFamily="18" charset="0"/>
                <a:ea typeface="Cambria" panose="02040503050406030204" pitchFamily="18" charset="0"/>
                <a:cs typeface="Calibri" panose="020F0502020204030204" pitchFamily="34" charset="0"/>
              </a:rPr>
              <a:t>”</a:t>
            </a:r>
          </a:p>
          <a:p>
            <a:pPr lvl="0" algn="ctr" defTabSz="914400"/>
            <a:endParaRPr kumimoji="0" lang="es-ES" sz="16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rPr>
              <a:t>Autoras:</a:t>
            </a:r>
          </a:p>
          <a:p>
            <a:pPr marL="0" marR="0" lvl="0" indent="0" algn="ctr" defTabSz="914400" rtl="0" eaLnBrk="1" fontAlgn="auto" latinLnBrk="0" hangingPunct="1">
              <a:lnSpc>
                <a:spcPct val="100000"/>
              </a:lnSpc>
              <a:spcBef>
                <a:spcPts val="0"/>
              </a:spcBef>
              <a:spcAft>
                <a:spcPts val="0"/>
              </a:spcAft>
              <a:buClrTx/>
              <a:buSzTx/>
              <a:buFontTx/>
              <a:buNone/>
              <a:tabLst/>
              <a:defRPr/>
            </a:pPr>
            <a:r>
              <a:rPr lang="es-EC" sz="1300">
                <a:solidFill>
                  <a:srgbClr val="000000"/>
                </a:solidFill>
                <a:effectLst/>
                <a:latin typeface="Cambria" panose="02040503050406030204" pitchFamily="18" charset="0"/>
                <a:ea typeface="Cambria" panose="02040503050406030204" pitchFamily="18" charset="0"/>
              </a:rPr>
              <a:t>Veloz Iturralde Katherine Edith </a:t>
            </a:r>
            <a:endParaRPr lang="es-EC" sz="1300">
              <a:solidFill>
                <a:srgbClr val="000000"/>
              </a:solidFill>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C" sz="1300">
                <a:solidFill>
                  <a:srgbClr val="000000"/>
                </a:solidFill>
                <a:effectLst/>
                <a:latin typeface="Cambria" panose="02040503050406030204" pitchFamily="18" charset="0"/>
                <a:ea typeface="Cambria" panose="02040503050406030204" pitchFamily="18" charset="0"/>
              </a:rPr>
              <a:t>Yasaca Chinlli Leidy Magaly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30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endParaRPr>
          </a:p>
          <a:p>
            <a:pPr lvl="4" defTabSz="914400">
              <a:defRPr/>
            </a:pPr>
            <a:r>
              <a:rPr lang="es-ES" sz="1300" b="1"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rtl val="0"/>
              </a:rPr>
              <a:t>Director </a:t>
            </a:r>
            <a:r>
              <a:rPr kumimoji="0" lang="es-ES" sz="13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rPr>
              <a:t>del Proyecto: </a:t>
            </a:r>
            <a:r>
              <a:rPr lang="es-EC" sz="1300">
                <a:effectLst/>
                <a:latin typeface="Cambria" panose="02040503050406030204" pitchFamily="18" charset="0"/>
                <a:ea typeface="Cambria" panose="02040503050406030204" pitchFamily="18" charset="0"/>
                <a:cs typeface="Times New Roman" panose="02020603050405020304" pitchFamily="18" charset="0"/>
              </a:rPr>
              <a:t>Ing. Pérez Salazar, Pablo Roberto </a:t>
            </a:r>
            <a:r>
              <a:rPr lang="es-EC" sz="1300" err="1">
                <a:effectLst/>
                <a:latin typeface="Cambria" panose="02040503050406030204" pitchFamily="18" charset="0"/>
                <a:ea typeface="Cambria" panose="02040503050406030204" pitchFamily="18" charset="0"/>
                <a:cs typeface="Times New Roman" panose="02020603050405020304" pitchFamily="18" charset="0"/>
              </a:rPr>
              <a:t>Mgtr</a:t>
            </a:r>
            <a:r>
              <a:rPr lang="es-EC" sz="1300">
                <a:effectLst/>
                <a:latin typeface="Cambria" panose="02040503050406030204" pitchFamily="18" charset="0"/>
                <a:ea typeface="Cambria" panose="02040503050406030204" pitchFamily="18" charset="0"/>
                <a:cs typeface="Times New Roman" panose="02020603050405020304" pitchFamily="18" charset="0"/>
              </a:rPr>
              <a:t>.</a:t>
            </a:r>
            <a:endParaRPr kumimoji="0" lang="es-ES" sz="13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endParaRPr>
          </a:p>
          <a:p>
            <a:pPr lvl="4" defTabSz="914400">
              <a:defRPr/>
            </a:pPr>
            <a:r>
              <a:rPr lang="es-ES" sz="1300" b="1"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rtl val="0"/>
              </a:rPr>
              <a:t>Docente Evaluador</a:t>
            </a:r>
            <a:r>
              <a:rPr kumimoji="0" lang="es-ES" sz="130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rPr>
              <a:t>: Cnel. Rodolfo Salazar</a:t>
            </a:r>
          </a:p>
          <a:p>
            <a:pPr lvl="4" defTabSz="914400">
              <a:defRPr/>
            </a:pPr>
            <a:r>
              <a:rPr lang="es-ES" sz="1300" b="1"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rtl val="0"/>
              </a:rPr>
              <a:t>Director </a:t>
            </a:r>
            <a:r>
              <a:rPr kumimoji="0" lang="es-ES" sz="13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rPr>
              <a:t>de Carrera:  </a:t>
            </a:r>
            <a:r>
              <a:rPr lang="es-EC" sz="1300">
                <a:solidFill>
                  <a:srgbClr val="000000"/>
                </a:solidFill>
                <a:latin typeface="Cambria" panose="02040503050406030204" pitchFamily="18" charset="0"/>
                <a:ea typeface="Cambria" panose="02040503050406030204" pitchFamily="18" charset="0"/>
                <a:cs typeface="Calibri" panose="020F0502020204030204" pitchFamily="34" charset="0"/>
              </a:rPr>
              <a:t>Ing. Alexander Robayo, MSc.</a:t>
            </a:r>
          </a:p>
          <a:p>
            <a:pPr lvl="4" defTabSz="914400">
              <a:defRPr/>
            </a:pPr>
            <a:r>
              <a:rPr lang="es-ES" sz="1300" b="1"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rtl val="0"/>
              </a:rPr>
              <a:t>Secretaria Académica</a:t>
            </a:r>
            <a:r>
              <a:rPr kumimoji="0" lang="es-ES" sz="13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tl val="0"/>
              </a:rPr>
              <a:t>:  </a:t>
            </a:r>
            <a:r>
              <a:rPr lang="es-EC" sz="1300">
                <a:solidFill>
                  <a:srgbClr val="000000"/>
                </a:solidFill>
                <a:latin typeface="Cambria" panose="02040503050406030204" pitchFamily="18" charset="0"/>
                <a:ea typeface="Cambria" panose="02040503050406030204" pitchFamily="18" charset="0"/>
                <a:cs typeface="Calibri" panose="020F0502020204030204" pitchFamily="34" charset="0"/>
              </a:rPr>
              <a:t>Abg. </a:t>
            </a:r>
            <a:r>
              <a:rPr lang="es-ES" sz="1300">
                <a:solidFill>
                  <a:srgbClr val="000000"/>
                </a:solidFill>
                <a:latin typeface="Cambria" panose="02040503050406030204" pitchFamily="18" charset="0"/>
                <a:ea typeface="Cambria" panose="02040503050406030204" pitchFamily="18" charset="0"/>
                <a:cs typeface="Calibri" panose="020F0502020204030204" pitchFamily="34" charset="0"/>
              </a:rPr>
              <a:t>Michelle Benavides</a:t>
            </a:r>
            <a:endParaRPr lang="es-ES" sz="1300"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rtl val="0"/>
            </a:endParaRPr>
          </a:p>
          <a:p>
            <a:pPr lvl="4" defTabSz="914400">
              <a:defRPr/>
            </a:pPr>
            <a:endParaRPr lang="es-EC" sz="1300">
              <a:solidFill>
                <a:srgbClr val="000000"/>
              </a:solidFill>
              <a:latin typeface="Calibri" panose="020F0502020204030204" pitchFamily="34" charset="0"/>
              <a:cs typeface="Calibri" panose="020F0502020204030204" pitchFamily="34" charset="0"/>
            </a:endParaRPr>
          </a:p>
          <a:p>
            <a:pPr lvl="4" defTabSz="914400">
              <a:defRPr/>
            </a:pPr>
            <a:endParaRPr kumimoji="0" lang="es-ES" sz="1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EC" sz="1300" kern="0">
                <a:solidFill>
                  <a:srgbClr val="000000"/>
                </a:solidFill>
                <a:latin typeface="Calibri" panose="020F0502020204030204" pitchFamily="34" charset="0"/>
                <a:cs typeface="Calibri" panose="020F0502020204030204" pitchFamily="34" charset="0"/>
                <a:sym typeface="Arial"/>
                <a:rtl val="0"/>
              </a:rPr>
              <a:t>Agosto</a:t>
            </a:r>
            <a:r>
              <a:rPr kumimoji="0" lang="es-EC" sz="1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rPr>
              <a:t>, 2022</a:t>
            </a:r>
            <a:endParaRPr kumimoji="0" lang="en-US" sz="13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tl val="0"/>
            </a:endParaRPr>
          </a:p>
        </p:txBody>
      </p:sp>
      <p:sp>
        <p:nvSpPr>
          <p:cNvPr id="2" name="AutoShape 2" descr="Resultado de imagen para automatizacion y control esp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3" name="AutoShape 4" descr="Resultado de imagen para automatizacion y control esp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6" name="Imagen 5">
            <a:extLst>
              <a:ext uri="{FF2B5EF4-FFF2-40B4-BE49-F238E27FC236}">
                <a16:creationId xmlns:a16="http://schemas.microsoft.com/office/drawing/2014/main" id="{CA80F7F1-D0FD-4512-A895-B7157E294061}"/>
              </a:ext>
            </a:extLst>
          </p:cNvPr>
          <p:cNvPicPr>
            <a:picLocks noChangeAspect="1"/>
          </p:cNvPicPr>
          <p:nvPr/>
        </p:nvPicPr>
        <p:blipFill rotWithShape="1">
          <a:blip r:embed="rId2"/>
          <a:srcRect l="194" r="-69"/>
          <a:stretch/>
        </p:blipFill>
        <p:spPr>
          <a:xfrm>
            <a:off x="-1" y="5782094"/>
            <a:ext cx="9161145" cy="1075906"/>
          </a:xfrm>
          <a:prstGeom prst="rect">
            <a:avLst/>
          </a:prstGeom>
        </p:spPr>
      </p:pic>
      <p:pic>
        <p:nvPicPr>
          <p:cNvPr id="15" name="Imagen 14">
            <a:extLst>
              <a:ext uri="{FF2B5EF4-FFF2-40B4-BE49-F238E27FC236}">
                <a16:creationId xmlns:a16="http://schemas.microsoft.com/office/drawing/2014/main" id="{681CE80F-02EC-4BCF-9864-B6A6CAE696A6}"/>
              </a:ext>
            </a:extLst>
          </p:cNvPr>
          <p:cNvPicPr>
            <a:picLocks noChangeAspect="1"/>
          </p:cNvPicPr>
          <p:nvPr/>
        </p:nvPicPr>
        <p:blipFill>
          <a:blip r:embed="rId3"/>
          <a:stretch>
            <a:fillRect/>
          </a:stretch>
        </p:blipFill>
        <p:spPr>
          <a:xfrm>
            <a:off x="13336" y="5610529"/>
            <a:ext cx="2590800" cy="171565"/>
          </a:xfrm>
          <a:prstGeom prst="rect">
            <a:avLst/>
          </a:prstGeom>
        </p:spPr>
      </p:pic>
      <p:pic>
        <p:nvPicPr>
          <p:cNvPr id="17" name="Imagen 16">
            <a:extLst>
              <a:ext uri="{FF2B5EF4-FFF2-40B4-BE49-F238E27FC236}">
                <a16:creationId xmlns:a16="http://schemas.microsoft.com/office/drawing/2014/main" id="{51E4246F-68B5-4914-B828-D2894F1AFC96}"/>
              </a:ext>
            </a:extLst>
          </p:cNvPr>
          <p:cNvPicPr>
            <a:picLocks noChangeAspect="1"/>
          </p:cNvPicPr>
          <p:nvPr/>
        </p:nvPicPr>
        <p:blipFill>
          <a:blip r:embed="rId3"/>
          <a:stretch>
            <a:fillRect/>
          </a:stretch>
        </p:blipFill>
        <p:spPr>
          <a:xfrm>
            <a:off x="2566034" y="5646499"/>
            <a:ext cx="2037239" cy="135595"/>
          </a:xfrm>
          <a:prstGeom prst="rect">
            <a:avLst/>
          </a:prstGeom>
        </p:spPr>
      </p:pic>
      <p:pic>
        <p:nvPicPr>
          <p:cNvPr id="19" name="Imagen 18">
            <a:extLst>
              <a:ext uri="{FF2B5EF4-FFF2-40B4-BE49-F238E27FC236}">
                <a16:creationId xmlns:a16="http://schemas.microsoft.com/office/drawing/2014/main" id="{C1C8D329-7795-4B4C-97BD-13B8151567BD}"/>
              </a:ext>
            </a:extLst>
          </p:cNvPr>
          <p:cNvPicPr>
            <a:picLocks noChangeAspect="1"/>
          </p:cNvPicPr>
          <p:nvPr/>
        </p:nvPicPr>
        <p:blipFill>
          <a:blip r:embed="rId3"/>
          <a:stretch>
            <a:fillRect/>
          </a:stretch>
        </p:blipFill>
        <p:spPr>
          <a:xfrm>
            <a:off x="4549139" y="5646498"/>
            <a:ext cx="2037239" cy="135595"/>
          </a:xfrm>
          <a:prstGeom prst="rect">
            <a:avLst/>
          </a:prstGeom>
        </p:spPr>
      </p:pic>
      <p:pic>
        <p:nvPicPr>
          <p:cNvPr id="20" name="Imagen 19">
            <a:extLst>
              <a:ext uri="{FF2B5EF4-FFF2-40B4-BE49-F238E27FC236}">
                <a16:creationId xmlns:a16="http://schemas.microsoft.com/office/drawing/2014/main" id="{48E41830-4579-4191-BFEA-20806FEB701F}"/>
              </a:ext>
            </a:extLst>
          </p:cNvPr>
          <p:cNvPicPr>
            <a:picLocks noChangeAspect="1"/>
          </p:cNvPicPr>
          <p:nvPr/>
        </p:nvPicPr>
        <p:blipFill>
          <a:blip r:embed="rId3"/>
          <a:stretch>
            <a:fillRect/>
          </a:stretch>
        </p:blipFill>
        <p:spPr>
          <a:xfrm>
            <a:off x="6586378" y="5646497"/>
            <a:ext cx="2037239" cy="135595"/>
          </a:xfrm>
          <a:prstGeom prst="rect">
            <a:avLst/>
          </a:prstGeom>
        </p:spPr>
      </p:pic>
      <p:pic>
        <p:nvPicPr>
          <p:cNvPr id="21" name="Imagen 20">
            <a:extLst>
              <a:ext uri="{FF2B5EF4-FFF2-40B4-BE49-F238E27FC236}">
                <a16:creationId xmlns:a16="http://schemas.microsoft.com/office/drawing/2014/main" id="{23737219-E593-4E32-87E6-5FFFE28AB046}"/>
              </a:ext>
            </a:extLst>
          </p:cNvPr>
          <p:cNvPicPr>
            <a:picLocks noChangeAspect="1"/>
          </p:cNvPicPr>
          <p:nvPr/>
        </p:nvPicPr>
        <p:blipFill>
          <a:blip r:embed="rId3"/>
          <a:stretch>
            <a:fillRect/>
          </a:stretch>
        </p:blipFill>
        <p:spPr>
          <a:xfrm>
            <a:off x="7108349" y="5646495"/>
            <a:ext cx="2037239" cy="135595"/>
          </a:xfrm>
          <a:prstGeom prst="rect">
            <a:avLst/>
          </a:prstGeom>
        </p:spPr>
      </p:pic>
      <p:pic>
        <p:nvPicPr>
          <p:cNvPr id="27" name="Imagen 26">
            <a:extLst>
              <a:ext uri="{FF2B5EF4-FFF2-40B4-BE49-F238E27FC236}">
                <a16:creationId xmlns:a16="http://schemas.microsoft.com/office/drawing/2014/main" id="{073740FD-45D1-4D78-8455-48D72C53EE5B}"/>
              </a:ext>
            </a:extLst>
          </p:cNvPr>
          <p:cNvPicPr>
            <a:picLocks noChangeAspect="1"/>
          </p:cNvPicPr>
          <p:nvPr/>
        </p:nvPicPr>
        <p:blipFill>
          <a:blip r:embed="rId4"/>
          <a:stretch>
            <a:fillRect/>
          </a:stretch>
        </p:blipFill>
        <p:spPr>
          <a:xfrm>
            <a:off x="210423" y="195851"/>
            <a:ext cx="3213638" cy="792237"/>
          </a:xfrm>
          <a:prstGeom prst="rect">
            <a:avLst/>
          </a:prstGeom>
        </p:spPr>
      </p:pic>
      <p:pic>
        <p:nvPicPr>
          <p:cNvPr id="4" name="Imagen 3">
            <a:extLst>
              <a:ext uri="{FF2B5EF4-FFF2-40B4-BE49-F238E27FC236}">
                <a16:creationId xmlns:a16="http://schemas.microsoft.com/office/drawing/2014/main" id="{6418FA64-D0BC-DEDA-080F-3CBCEBE074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64942" y="35482"/>
            <a:ext cx="724052" cy="653512"/>
          </a:xfrm>
          <a:prstGeom prst="ellipse">
            <a:avLst/>
          </a:prstGeom>
        </p:spPr>
      </p:pic>
      <p:pic>
        <p:nvPicPr>
          <p:cNvPr id="8" name="Imagen 7">
            <a:extLst>
              <a:ext uri="{FF2B5EF4-FFF2-40B4-BE49-F238E27FC236}">
                <a16:creationId xmlns:a16="http://schemas.microsoft.com/office/drawing/2014/main" id="{9A110335-1299-63C4-4C64-7464C0291A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3397" y="48277"/>
            <a:ext cx="810052" cy="640717"/>
          </a:xfrm>
          <a:prstGeom prst="rect">
            <a:avLst/>
          </a:prstGeom>
        </p:spPr>
      </p:pic>
      <p:cxnSp>
        <p:nvCxnSpPr>
          <p:cNvPr id="9" name="Conector recto 8">
            <a:extLst>
              <a:ext uri="{FF2B5EF4-FFF2-40B4-BE49-F238E27FC236}">
                <a16:creationId xmlns:a16="http://schemas.microsoft.com/office/drawing/2014/main" id="{EA73903E-AAA3-E02B-34DC-64C83028F672}"/>
              </a:ext>
            </a:extLst>
          </p:cNvPr>
          <p:cNvCxnSpPr>
            <a:cxnSpLocks/>
          </p:cNvCxnSpPr>
          <p:nvPr/>
        </p:nvCxnSpPr>
        <p:spPr>
          <a:xfrm>
            <a:off x="6714207" y="750547"/>
            <a:ext cx="1978484" cy="0"/>
          </a:xfrm>
          <a:prstGeom prst="line">
            <a:avLst/>
          </a:prstGeom>
          <a:ln>
            <a:solidFill>
              <a:srgbClr val="3366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93141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2"/>
          <a:stretch>
            <a:fillRect/>
          </a:stretch>
        </p:blipFill>
        <p:spPr>
          <a:xfrm>
            <a:off x="6732429" y="5877159"/>
            <a:ext cx="2413159" cy="732477"/>
          </a:xfrm>
          <a:prstGeom prst="rect">
            <a:avLst/>
          </a:prstGeom>
        </p:spPr>
      </p:pic>
      <p:sp>
        <p:nvSpPr>
          <p:cNvPr id="5" name="Título 1">
            <a:extLst>
              <a:ext uri="{FF2B5EF4-FFF2-40B4-BE49-F238E27FC236}">
                <a16:creationId xmlns:a16="http://schemas.microsoft.com/office/drawing/2014/main" id="{CEA680CF-4066-A915-7399-3B4FD26A156A}"/>
              </a:ext>
            </a:extLst>
          </p:cNvPr>
          <p:cNvSpPr txBox="1">
            <a:spLocks/>
          </p:cNvSpPr>
          <p:nvPr/>
        </p:nvSpPr>
        <p:spPr>
          <a:xfrm>
            <a:off x="544949" y="114600"/>
            <a:ext cx="7833862" cy="578289"/>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MX" sz="2000">
                <a:ln w="13462">
                  <a:solidFill>
                    <a:schemeClr val="bg1"/>
                  </a:solidFill>
                  <a:prstDash val="solid"/>
                </a:ln>
                <a:solidFill>
                  <a:srgbClr val="006935"/>
                </a:solidFill>
                <a:effectLst>
                  <a:outerShdw dist="38100" dir="2700000" algn="bl" rotWithShape="0">
                    <a:schemeClr val="accent5"/>
                  </a:outerShdw>
                </a:effectLst>
              </a:rPr>
              <a:t>1.3 Área de estudio</a:t>
            </a:r>
            <a:endParaRPr lang="es-EC" sz="2000" kern="0">
              <a:ln w="13462">
                <a:solidFill>
                  <a:schemeClr val="bg1"/>
                </a:solidFill>
                <a:prstDash val="solid"/>
              </a:ln>
              <a:solidFill>
                <a:srgbClr val="006935"/>
              </a:solidFill>
              <a:effectLst>
                <a:outerShdw dist="38100" dir="2700000" algn="bl" rotWithShape="0">
                  <a:schemeClr val="accent5"/>
                </a:outerShdw>
              </a:effectLst>
            </a:endParaRPr>
          </a:p>
        </p:txBody>
      </p:sp>
      <p:sp>
        <p:nvSpPr>
          <p:cNvPr id="6" name="CuadroTexto 5">
            <a:extLst>
              <a:ext uri="{FF2B5EF4-FFF2-40B4-BE49-F238E27FC236}">
                <a16:creationId xmlns:a16="http://schemas.microsoft.com/office/drawing/2014/main" id="{B6D51973-50E6-9281-BBB6-2DB81728FBA1}"/>
              </a:ext>
            </a:extLst>
          </p:cNvPr>
          <p:cNvSpPr txBox="1"/>
          <p:nvPr/>
        </p:nvSpPr>
        <p:spPr>
          <a:xfrm>
            <a:off x="663912" y="1336119"/>
            <a:ext cx="2135849" cy="3893374"/>
          </a:xfrm>
          <a:prstGeom prst="rect">
            <a:avLst/>
          </a:prstGeom>
          <a:noFill/>
        </p:spPr>
        <p:txBody>
          <a:bodyPr wrap="square">
            <a:spAutoFit/>
          </a:bodyPr>
          <a:lstStyle/>
          <a:p>
            <a:pPr marL="285750" indent="-285750" algn="just">
              <a:buFont typeface="Arial" panose="020B0604020202020204" pitchFamily="34" charset="0"/>
              <a:buChar char="•"/>
            </a:pPr>
            <a:r>
              <a:rPr lang="es-EC" sz="1300" dirty="0">
                <a:solidFill>
                  <a:srgbClr val="000000"/>
                </a:solidFill>
                <a:effectLst/>
                <a:latin typeface="Arial" panose="020B0604020202020204" pitchFamily="34" charset="0"/>
                <a:ea typeface="Calibri" panose="020F0502020204030204" pitchFamily="34" charset="0"/>
              </a:rPr>
              <a:t>Atacames está ubicada al suroeste de la ciudad de Esmeraldas, aproximadamente a 30 Km de distancia. </a:t>
            </a:r>
          </a:p>
          <a:p>
            <a:pPr marL="285750" indent="-285750" algn="just">
              <a:buFont typeface="Arial" panose="020B0604020202020204" pitchFamily="34" charset="0"/>
              <a:buChar char="•"/>
            </a:pPr>
            <a:r>
              <a:rPr lang="es-EC" sz="1300" dirty="0">
                <a:solidFill>
                  <a:srgbClr val="000000"/>
                </a:solidFill>
                <a:effectLst/>
                <a:latin typeface="Arial" panose="020B0604020202020204" pitchFamily="34" charset="0"/>
                <a:ea typeface="Calibri" panose="020F0502020204030204" pitchFamily="34" charset="0"/>
              </a:rPr>
              <a:t>Se encuentra a una altitud de 6 metros sobre el nivel del mar. </a:t>
            </a:r>
          </a:p>
          <a:p>
            <a:pPr marL="285750" indent="-285750" algn="just">
              <a:buFont typeface="Arial" panose="020B0604020202020204" pitchFamily="34" charset="0"/>
              <a:buChar char="•"/>
            </a:pPr>
            <a:r>
              <a:rPr lang="es-EC" sz="1300" dirty="0">
                <a:solidFill>
                  <a:srgbClr val="000000"/>
                </a:solidFill>
                <a:effectLst/>
                <a:latin typeface="Arial" panose="020B0604020202020204" pitchFamily="34" charset="0"/>
                <a:ea typeface="Calibri" panose="020F0502020204030204" pitchFamily="34" charset="0"/>
              </a:rPr>
              <a:t>El cantón de Atacames cuenta con cinco parroquias; una urbana que es su cabecera cantonal, Atacames, mientras que las demás son rurales: La Unión, Súa, Tonchigüe y Tonsupa </a:t>
            </a:r>
            <a:endParaRPr lang="es-EC" sz="1300" dirty="0"/>
          </a:p>
        </p:txBody>
      </p:sp>
      <p:pic>
        <p:nvPicPr>
          <p:cNvPr id="7" name="Imagen 6" descr="Mapa&#10;&#10;Descripción generada automáticamente">
            <a:extLst>
              <a:ext uri="{FF2B5EF4-FFF2-40B4-BE49-F238E27FC236}">
                <a16:creationId xmlns:a16="http://schemas.microsoft.com/office/drawing/2014/main" id="{DD847FCD-4CF8-D124-D2CE-C7BC05A4DC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8" t="2454" r="1614" b="2061"/>
          <a:stretch/>
        </p:blipFill>
        <p:spPr bwMode="auto">
          <a:xfrm>
            <a:off x="3068411" y="1336119"/>
            <a:ext cx="5680075" cy="3970655"/>
          </a:xfrm>
          <a:prstGeom prst="rect">
            <a:avLst/>
          </a:prstGeom>
          <a:noFill/>
          <a:ln>
            <a:noFill/>
          </a:ln>
          <a:extLst>
            <a:ext uri="{53640926-AAD7-44D8-BBD7-CCE9431645EC}">
              <a14:shadowObscured xmlns:a14="http://schemas.microsoft.com/office/drawing/2010/main"/>
            </a:ext>
          </a:extLst>
        </p:spPr>
      </p:pic>
      <p:sp>
        <p:nvSpPr>
          <p:cNvPr id="8" name="Rectángulo 7">
            <a:extLst>
              <a:ext uri="{FF2B5EF4-FFF2-40B4-BE49-F238E27FC236}">
                <a16:creationId xmlns:a16="http://schemas.microsoft.com/office/drawing/2014/main" id="{8D8C5277-51F5-FAC5-4C66-B2263F1CCAC3}"/>
              </a:ext>
            </a:extLst>
          </p:cNvPr>
          <p:cNvSpPr/>
          <p:nvPr/>
        </p:nvSpPr>
        <p:spPr>
          <a:xfrm rot="16200000">
            <a:off x="-2065743" y="3266470"/>
            <a:ext cx="4676436"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a:solidFill>
                  <a:schemeClr val="bg1"/>
                </a:solidFill>
              </a:rPr>
              <a:t>1. Aspectos generales</a:t>
            </a:r>
            <a:endParaRPr lang="es-EC" sz="2000">
              <a:solidFill>
                <a:schemeClr val="bg1"/>
              </a:solidFill>
            </a:endParaRPr>
          </a:p>
        </p:txBody>
      </p:sp>
    </p:spTree>
    <p:extLst>
      <p:ext uri="{BB962C8B-B14F-4D97-AF65-F5344CB8AC3E}">
        <p14:creationId xmlns:p14="http://schemas.microsoft.com/office/powerpoint/2010/main" val="417471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2"/>
          <a:stretch>
            <a:fillRect/>
          </a:stretch>
        </p:blipFill>
        <p:spPr>
          <a:xfrm>
            <a:off x="6732429" y="5877159"/>
            <a:ext cx="2413159" cy="732477"/>
          </a:xfrm>
          <a:prstGeom prst="rect">
            <a:avLst/>
          </a:prstGeom>
        </p:spPr>
      </p:pic>
      <p:sp>
        <p:nvSpPr>
          <p:cNvPr id="5" name="Título 1">
            <a:extLst>
              <a:ext uri="{FF2B5EF4-FFF2-40B4-BE49-F238E27FC236}">
                <a16:creationId xmlns:a16="http://schemas.microsoft.com/office/drawing/2014/main" id="{CEA680CF-4066-A915-7399-3B4FD26A156A}"/>
              </a:ext>
            </a:extLst>
          </p:cNvPr>
          <p:cNvSpPr txBox="1">
            <a:spLocks/>
          </p:cNvSpPr>
          <p:nvPr/>
        </p:nvSpPr>
        <p:spPr>
          <a:xfrm>
            <a:off x="515921" y="188346"/>
            <a:ext cx="7833862" cy="578289"/>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MX" sz="2000">
                <a:ln w="13462">
                  <a:solidFill>
                    <a:schemeClr val="bg1"/>
                  </a:solidFill>
                  <a:prstDash val="solid"/>
                </a:ln>
                <a:solidFill>
                  <a:srgbClr val="006935"/>
                </a:solidFill>
                <a:effectLst>
                  <a:outerShdw dist="38100" dir="2700000" algn="bl" rotWithShape="0">
                    <a:schemeClr val="accent5"/>
                  </a:outerShdw>
                </a:effectLst>
              </a:rPr>
              <a:t>1.4 Objetivos </a:t>
            </a:r>
            <a:endParaRPr lang="es-EC" sz="2000" kern="0">
              <a:ln w="13462">
                <a:solidFill>
                  <a:schemeClr val="bg1"/>
                </a:solidFill>
                <a:prstDash val="solid"/>
              </a:ln>
              <a:solidFill>
                <a:srgbClr val="006935"/>
              </a:solidFill>
              <a:effectLst>
                <a:outerShdw dist="38100" dir="2700000" algn="bl" rotWithShape="0">
                  <a:schemeClr val="accent5"/>
                </a:outerShdw>
              </a:effectLst>
            </a:endParaRPr>
          </a:p>
        </p:txBody>
      </p:sp>
      <p:sp>
        <p:nvSpPr>
          <p:cNvPr id="3" name="CuadroTexto 2">
            <a:extLst>
              <a:ext uri="{FF2B5EF4-FFF2-40B4-BE49-F238E27FC236}">
                <a16:creationId xmlns:a16="http://schemas.microsoft.com/office/drawing/2014/main" id="{0E329817-2D96-9BB9-2998-D1E1130E48FF}"/>
              </a:ext>
            </a:extLst>
          </p:cNvPr>
          <p:cNvSpPr txBox="1"/>
          <p:nvPr/>
        </p:nvSpPr>
        <p:spPr>
          <a:xfrm>
            <a:off x="730458" y="1151453"/>
            <a:ext cx="1429966" cy="369332"/>
          </a:xfrm>
          <a:prstGeom prst="rect">
            <a:avLst/>
          </a:prstGeom>
          <a:solidFill>
            <a:srgbClr val="006935"/>
          </a:solidFill>
        </p:spPr>
        <p:txBody>
          <a:bodyPr wrap="square" rtlCol="0">
            <a:spAutoFit/>
          </a:bodyPr>
          <a:lstStyle/>
          <a:p>
            <a:pPr algn="ctr"/>
            <a:r>
              <a:rPr lang="es-MX" dirty="0">
                <a:solidFill>
                  <a:schemeClr val="bg1"/>
                </a:solidFill>
              </a:rPr>
              <a:t>General </a:t>
            </a:r>
            <a:endParaRPr lang="es-EC" dirty="0">
              <a:solidFill>
                <a:schemeClr val="bg1"/>
              </a:solidFill>
            </a:endParaRPr>
          </a:p>
        </p:txBody>
      </p:sp>
      <p:sp>
        <p:nvSpPr>
          <p:cNvPr id="6" name="CuadroTexto 5">
            <a:extLst>
              <a:ext uri="{FF2B5EF4-FFF2-40B4-BE49-F238E27FC236}">
                <a16:creationId xmlns:a16="http://schemas.microsoft.com/office/drawing/2014/main" id="{A92EE550-23CA-538B-3521-BDA9F32BCA8E}"/>
              </a:ext>
            </a:extLst>
          </p:cNvPr>
          <p:cNvSpPr txBox="1"/>
          <p:nvPr/>
        </p:nvSpPr>
        <p:spPr>
          <a:xfrm>
            <a:off x="730458" y="3921540"/>
            <a:ext cx="1478603" cy="369332"/>
          </a:xfrm>
          <a:prstGeom prst="rect">
            <a:avLst/>
          </a:prstGeom>
          <a:solidFill>
            <a:srgbClr val="006935"/>
          </a:solidFill>
        </p:spPr>
        <p:txBody>
          <a:bodyPr wrap="square" rtlCol="0">
            <a:spAutoFit/>
          </a:bodyPr>
          <a:lstStyle/>
          <a:p>
            <a:pPr algn="ctr"/>
            <a:r>
              <a:rPr lang="es-MX">
                <a:solidFill>
                  <a:schemeClr val="bg1"/>
                </a:solidFill>
              </a:rPr>
              <a:t>Específicos </a:t>
            </a:r>
            <a:endParaRPr lang="es-EC">
              <a:solidFill>
                <a:schemeClr val="bg1"/>
              </a:solidFill>
            </a:endParaRPr>
          </a:p>
        </p:txBody>
      </p:sp>
      <p:sp>
        <p:nvSpPr>
          <p:cNvPr id="10" name="CuadroTexto 9">
            <a:extLst>
              <a:ext uri="{FF2B5EF4-FFF2-40B4-BE49-F238E27FC236}">
                <a16:creationId xmlns:a16="http://schemas.microsoft.com/office/drawing/2014/main" id="{A1596E1D-5642-3DBA-4DDF-CD30B0AC06CE}"/>
              </a:ext>
            </a:extLst>
          </p:cNvPr>
          <p:cNvSpPr txBox="1"/>
          <p:nvPr/>
        </p:nvSpPr>
        <p:spPr>
          <a:xfrm>
            <a:off x="2394570" y="2121047"/>
            <a:ext cx="6282501" cy="3293209"/>
          </a:xfrm>
          <a:prstGeom prst="rect">
            <a:avLst/>
          </a:prstGeom>
          <a:noFill/>
        </p:spPr>
        <p:txBody>
          <a:bodyPr wrap="square">
            <a:spAutoFit/>
          </a:bodyPr>
          <a:lstStyle/>
          <a:p>
            <a:pPr marL="285750" lvl="0" indent="-285750" algn="just">
              <a:buFont typeface="Wingdings" panose="05000000000000000000" pitchFamily="2" charset="2"/>
              <a:buChar char="§"/>
            </a:pPr>
            <a:r>
              <a:rPr lang="es-EC" sz="1300" b="1" dirty="0">
                <a:effectLst/>
                <a:latin typeface="Arial" panose="020B0604020202020204" pitchFamily="34" charset="0"/>
                <a:ea typeface="Arial" panose="020B0604020202020204" pitchFamily="34" charset="0"/>
              </a:rPr>
              <a:t>Evaluar la eficiencia y eficacia del sistema catastral vigente</a:t>
            </a:r>
            <a:r>
              <a:rPr lang="es-EC" sz="1300" dirty="0">
                <a:effectLst/>
                <a:latin typeface="Arial" panose="020B0604020202020204" pitchFamily="34" charset="0"/>
                <a:ea typeface="Arial" panose="020B0604020202020204" pitchFamily="34" charset="0"/>
              </a:rPr>
              <a:t> en el cantón Atacames, mediante la comparación de </a:t>
            </a:r>
            <a:r>
              <a:rPr lang="es-EC" sz="1300" b="1" dirty="0">
                <a:effectLst/>
                <a:latin typeface="Arial" panose="020B0604020202020204" pitchFamily="34" charset="0"/>
                <a:ea typeface="Arial" panose="020B0604020202020204" pitchFamily="34" charset="0"/>
              </a:rPr>
              <a:t>modelos catastrales </a:t>
            </a:r>
            <a:r>
              <a:rPr lang="es-EC" sz="1300" dirty="0">
                <a:effectLst/>
                <a:latin typeface="Arial" panose="020B0604020202020204" pitchFamily="34" charset="0"/>
                <a:ea typeface="Arial" panose="020B0604020202020204" pitchFamily="34" charset="0"/>
              </a:rPr>
              <a:t>de otros cantones, </a:t>
            </a:r>
            <a:r>
              <a:rPr lang="es-EC" sz="1300" b="1" dirty="0">
                <a:effectLst/>
                <a:latin typeface="Arial" panose="020B0604020202020204" pitchFamily="34" charset="0"/>
                <a:ea typeface="Arial" panose="020B0604020202020204" pitchFamily="34" charset="0"/>
              </a:rPr>
              <a:t>normativas</a:t>
            </a:r>
            <a:r>
              <a:rPr lang="es-EC" sz="1300" dirty="0">
                <a:effectLst/>
                <a:latin typeface="Arial" panose="020B0604020202020204" pitchFamily="34" charset="0"/>
                <a:ea typeface="Arial" panose="020B0604020202020204" pitchFamily="34" charset="0"/>
              </a:rPr>
              <a:t> y </a:t>
            </a:r>
            <a:r>
              <a:rPr lang="es-EC" sz="1300" b="1" dirty="0">
                <a:effectLst/>
                <a:latin typeface="Arial" panose="020B0604020202020204" pitchFamily="34" charset="0"/>
                <a:ea typeface="Arial" panose="020B0604020202020204" pitchFamily="34" charset="0"/>
              </a:rPr>
              <a:t>visitas de campo</a:t>
            </a:r>
            <a:r>
              <a:rPr lang="es-EC" sz="1300" dirty="0">
                <a:effectLst/>
                <a:latin typeface="Arial" panose="020B0604020202020204" pitchFamily="34" charset="0"/>
                <a:ea typeface="Arial" panose="020B0604020202020204" pitchFamily="34" charset="0"/>
              </a:rPr>
              <a:t>, para la determinación de las mejoras a implementar.</a:t>
            </a:r>
          </a:p>
          <a:p>
            <a:pPr marL="285750" lvl="0" indent="-285750" algn="just">
              <a:buFont typeface="Wingdings" panose="05000000000000000000" pitchFamily="2" charset="2"/>
              <a:buChar char="§"/>
            </a:pPr>
            <a:r>
              <a:rPr lang="es-EC" sz="1300" b="1" dirty="0">
                <a:effectLst/>
                <a:latin typeface="Arial" panose="020B0604020202020204" pitchFamily="34" charset="0"/>
                <a:ea typeface="Arial" panose="020B0604020202020204" pitchFamily="34" charset="0"/>
              </a:rPr>
              <a:t>Investigar</a:t>
            </a:r>
            <a:r>
              <a:rPr lang="es-EC" sz="1300" dirty="0">
                <a:effectLst/>
                <a:latin typeface="Arial" panose="020B0604020202020204" pitchFamily="34" charset="0"/>
                <a:ea typeface="Arial" panose="020B0604020202020204" pitchFamily="34" charset="0"/>
              </a:rPr>
              <a:t> el comportamiento de las </a:t>
            </a:r>
            <a:r>
              <a:rPr lang="es-EC" sz="1300" b="1" dirty="0">
                <a:effectLst/>
                <a:latin typeface="Arial" panose="020B0604020202020204" pitchFamily="34" charset="0"/>
                <a:ea typeface="Arial" panose="020B0604020202020204" pitchFamily="34" charset="0"/>
              </a:rPr>
              <a:t>variables críticas </a:t>
            </a:r>
            <a:r>
              <a:rPr lang="es-EC" sz="1300" dirty="0">
                <a:effectLst/>
                <a:latin typeface="Arial" panose="020B0604020202020204" pitchFamily="34" charset="0"/>
                <a:ea typeface="Arial" panose="020B0604020202020204" pitchFamily="34" charset="0"/>
              </a:rPr>
              <a:t>que determinan el </a:t>
            </a:r>
            <a:r>
              <a:rPr lang="es-EC" sz="1300" b="1" dirty="0">
                <a:effectLst/>
                <a:latin typeface="Arial" panose="020B0604020202020204" pitchFamily="34" charset="0"/>
                <a:ea typeface="Arial" panose="020B0604020202020204" pitchFamily="34" charset="0"/>
              </a:rPr>
              <a:t>avalúo del terreno</a:t>
            </a:r>
            <a:r>
              <a:rPr lang="es-EC" sz="1300" dirty="0">
                <a:effectLst/>
                <a:latin typeface="Arial" panose="020B0604020202020204" pitchFamily="34" charset="0"/>
                <a:ea typeface="Arial" panose="020B0604020202020204" pitchFamily="34" charset="0"/>
              </a:rPr>
              <a:t>, de la </a:t>
            </a:r>
            <a:r>
              <a:rPr lang="es-EC" sz="1300" b="1" dirty="0">
                <a:effectLst/>
                <a:latin typeface="Arial" panose="020B0604020202020204" pitchFamily="34" charset="0"/>
                <a:ea typeface="Arial" panose="020B0604020202020204" pitchFamily="34" charset="0"/>
              </a:rPr>
              <a:t>construcción</a:t>
            </a:r>
            <a:r>
              <a:rPr lang="es-EC" sz="1300" dirty="0">
                <a:effectLst/>
                <a:latin typeface="Arial" panose="020B0604020202020204" pitchFamily="34" charset="0"/>
                <a:ea typeface="Arial" panose="020B0604020202020204" pitchFamily="34" charset="0"/>
              </a:rPr>
              <a:t> y de las </a:t>
            </a:r>
            <a:r>
              <a:rPr lang="es-EC" sz="1300" b="1" dirty="0">
                <a:effectLst/>
                <a:latin typeface="Arial" panose="020B0604020202020204" pitchFamily="34" charset="0"/>
                <a:ea typeface="Arial" panose="020B0604020202020204" pitchFamily="34" charset="0"/>
              </a:rPr>
              <a:t>mejoras adheridas</a:t>
            </a:r>
            <a:r>
              <a:rPr lang="es-EC" sz="1300" dirty="0">
                <a:effectLst/>
                <a:latin typeface="Arial" panose="020B0604020202020204" pitchFamily="34" charset="0"/>
                <a:ea typeface="Arial" panose="020B0604020202020204" pitchFamily="34" charset="0"/>
              </a:rPr>
              <a:t>, empleando criterios multivariables y el estudio del mercado inmobiliario en la zona urbana para proponer las mejoras al modelo de valoración vigente, a ser consideradas para el Bienio 2022-2023.</a:t>
            </a:r>
          </a:p>
          <a:p>
            <a:pPr marL="285750" lvl="0" indent="-285750" algn="just">
              <a:buFont typeface="Wingdings" panose="05000000000000000000" pitchFamily="2" charset="2"/>
              <a:buChar char="§"/>
            </a:pPr>
            <a:r>
              <a:rPr lang="es-EC" sz="1300" b="1" dirty="0">
                <a:effectLst/>
                <a:latin typeface="Arial" panose="020B0604020202020204" pitchFamily="34" charset="0"/>
                <a:ea typeface="Arial" panose="020B0604020202020204" pitchFamily="34" charset="0"/>
              </a:rPr>
              <a:t>Ejecutar el modelo de valoración </a:t>
            </a:r>
            <a:r>
              <a:rPr lang="es-EC" sz="1300" dirty="0">
                <a:effectLst/>
                <a:latin typeface="Arial" panose="020B0604020202020204" pitchFamily="34" charset="0"/>
                <a:ea typeface="Arial" panose="020B0604020202020204" pitchFamily="34" charset="0"/>
              </a:rPr>
              <a:t>más conveniente para las zonas urbanas del Cantón Atacames, mediante el análisis de las variables, para la valoración del terreno, de la construcción y de las mejoras adheridas.</a:t>
            </a:r>
          </a:p>
          <a:p>
            <a:pPr marL="285750" lvl="0" indent="-285750" algn="just">
              <a:buFont typeface="Wingdings" panose="05000000000000000000" pitchFamily="2" charset="2"/>
              <a:buChar char="§"/>
            </a:pPr>
            <a:r>
              <a:rPr lang="es-EC" sz="1300" b="1" dirty="0">
                <a:effectLst/>
                <a:latin typeface="Arial" panose="020B0604020202020204" pitchFamily="34" charset="0"/>
                <a:ea typeface="Arial" panose="020B0604020202020204" pitchFamily="34" charset="0"/>
              </a:rPr>
              <a:t>Caracterizar el proceso y los procedimientos</a:t>
            </a:r>
            <a:r>
              <a:rPr lang="es-EC" sz="1300" dirty="0">
                <a:effectLst/>
                <a:latin typeface="Arial" panose="020B0604020202020204" pitchFamily="34" charset="0"/>
                <a:ea typeface="Arial" panose="020B0604020202020204" pitchFamily="34" charset="0"/>
              </a:rPr>
              <a:t>, a través de un manual para la futura implementación del modelo de valoración en el GAD de Atacames.</a:t>
            </a:r>
          </a:p>
          <a:p>
            <a:pPr marL="285750" lvl="0" indent="-285750" algn="just">
              <a:buFont typeface="Wingdings" panose="05000000000000000000" pitchFamily="2" charset="2"/>
              <a:buChar char="§"/>
            </a:pPr>
            <a:r>
              <a:rPr lang="es-EC" sz="1300" b="1" dirty="0">
                <a:effectLst/>
                <a:latin typeface="Arial" panose="020B0604020202020204" pitchFamily="34" charset="0"/>
                <a:ea typeface="Calibri" panose="020F0502020204030204" pitchFamily="34" charset="0"/>
              </a:rPr>
              <a:t>Ejecutar pruebas in situ</a:t>
            </a:r>
            <a:r>
              <a:rPr lang="es-EC" sz="1300" dirty="0">
                <a:effectLst/>
                <a:latin typeface="Arial" panose="020B0604020202020204" pitchFamily="34" charset="0"/>
                <a:ea typeface="Calibri" panose="020F0502020204030204" pitchFamily="34" charset="0"/>
              </a:rPr>
              <a:t> mediante el análisis de la información generada para la validación del modelo.</a:t>
            </a:r>
            <a:endParaRPr lang="es-EC" sz="1300" dirty="0"/>
          </a:p>
        </p:txBody>
      </p:sp>
      <p:sp>
        <p:nvSpPr>
          <p:cNvPr id="9" name="Rectángulo 8">
            <a:extLst>
              <a:ext uri="{FF2B5EF4-FFF2-40B4-BE49-F238E27FC236}">
                <a16:creationId xmlns:a16="http://schemas.microsoft.com/office/drawing/2014/main" id="{DDB2E7C9-A8CE-9339-633E-103D0CB4A816}"/>
              </a:ext>
            </a:extLst>
          </p:cNvPr>
          <p:cNvSpPr/>
          <p:nvPr/>
        </p:nvSpPr>
        <p:spPr>
          <a:xfrm rot="16200000">
            <a:off x="-2065743" y="3266470"/>
            <a:ext cx="4676436"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a:solidFill>
                  <a:schemeClr val="bg1"/>
                </a:solidFill>
              </a:rPr>
              <a:t>1. Aspectos generales</a:t>
            </a:r>
            <a:endParaRPr lang="es-EC" sz="2000">
              <a:solidFill>
                <a:schemeClr val="bg1"/>
              </a:solidFill>
            </a:endParaRPr>
          </a:p>
        </p:txBody>
      </p:sp>
      <p:sp>
        <p:nvSpPr>
          <p:cNvPr id="12" name="CuadroTexto 11">
            <a:extLst>
              <a:ext uri="{FF2B5EF4-FFF2-40B4-BE49-F238E27FC236}">
                <a16:creationId xmlns:a16="http://schemas.microsoft.com/office/drawing/2014/main" id="{0E63B784-1BB0-E692-8F0F-EEB208AB47C9}"/>
              </a:ext>
            </a:extLst>
          </p:cNvPr>
          <p:cNvSpPr txBox="1"/>
          <p:nvPr/>
        </p:nvSpPr>
        <p:spPr>
          <a:xfrm>
            <a:off x="2713884" y="966787"/>
            <a:ext cx="5963187" cy="692497"/>
          </a:xfrm>
          <a:prstGeom prst="rect">
            <a:avLst/>
          </a:prstGeom>
          <a:noFill/>
        </p:spPr>
        <p:txBody>
          <a:bodyPr wrap="square">
            <a:spAutoFit/>
          </a:bodyPr>
          <a:lstStyle/>
          <a:p>
            <a:r>
              <a:rPr lang="es-EC" sz="1300" dirty="0"/>
              <a:t>Realizar una propuesta de un </a:t>
            </a:r>
            <a:r>
              <a:rPr lang="es-EC" sz="1300" b="1" dirty="0"/>
              <a:t>modelo de valoración catastral para predios urbanos</a:t>
            </a:r>
            <a:r>
              <a:rPr lang="es-EC" sz="1300" dirty="0"/>
              <a:t> en el cantón Atacames mediante la aplicación del </a:t>
            </a:r>
            <a:r>
              <a:rPr lang="es-EC" sz="1300" b="1" dirty="0"/>
              <a:t>Método Analítico Jerárquico</a:t>
            </a:r>
            <a:r>
              <a:rPr lang="es-EC" sz="1300" dirty="0"/>
              <a:t>.</a:t>
            </a:r>
          </a:p>
        </p:txBody>
      </p:sp>
    </p:spTree>
    <p:extLst>
      <p:ext uri="{BB962C8B-B14F-4D97-AF65-F5344CB8AC3E}">
        <p14:creationId xmlns:p14="http://schemas.microsoft.com/office/powerpoint/2010/main" val="25475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2"/>
          <a:stretch>
            <a:fillRect/>
          </a:stretch>
        </p:blipFill>
        <p:spPr>
          <a:xfrm>
            <a:off x="6732429" y="5877159"/>
            <a:ext cx="2413159" cy="732477"/>
          </a:xfrm>
          <a:prstGeom prst="rect">
            <a:avLst/>
          </a:prstGeom>
        </p:spPr>
      </p:pic>
      <p:sp>
        <p:nvSpPr>
          <p:cNvPr id="5" name="Título 1">
            <a:extLst>
              <a:ext uri="{FF2B5EF4-FFF2-40B4-BE49-F238E27FC236}">
                <a16:creationId xmlns:a16="http://schemas.microsoft.com/office/drawing/2014/main" id="{CEA680CF-4066-A915-7399-3B4FD26A156A}"/>
              </a:ext>
            </a:extLst>
          </p:cNvPr>
          <p:cNvSpPr txBox="1">
            <a:spLocks/>
          </p:cNvSpPr>
          <p:nvPr/>
        </p:nvSpPr>
        <p:spPr>
          <a:xfrm>
            <a:off x="544949" y="199145"/>
            <a:ext cx="7833862" cy="578289"/>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defTabSz="914400"/>
            <a:r>
              <a:rPr lang="es-MX" sz="2000">
                <a:ln w="13462">
                  <a:solidFill>
                    <a:schemeClr val="bg1"/>
                  </a:solidFill>
                  <a:prstDash val="solid"/>
                </a:ln>
                <a:solidFill>
                  <a:srgbClr val="006935"/>
                </a:solidFill>
                <a:effectLst>
                  <a:outerShdw dist="38100" dir="2700000" algn="bl" rotWithShape="0">
                    <a:schemeClr val="accent5"/>
                  </a:outerShdw>
                </a:effectLst>
              </a:rPr>
              <a:t>1.5 Metas </a:t>
            </a:r>
            <a:endParaRPr lang="es-EC" sz="2000" kern="0">
              <a:ln w="13462">
                <a:solidFill>
                  <a:schemeClr val="bg1"/>
                </a:solidFill>
                <a:prstDash val="solid"/>
              </a:ln>
              <a:solidFill>
                <a:srgbClr val="006935"/>
              </a:solidFill>
              <a:effectLst>
                <a:outerShdw dist="38100" dir="2700000" algn="bl" rotWithShape="0">
                  <a:schemeClr val="accent5"/>
                </a:outerShdw>
              </a:effectLst>
            </a:endParaRPr>
          </a:p>
        </p:txBody>
      </p:sp>
      <p:sp>
        <p:nvSpPr>
          <p:cNvPr id="9" name="CuadroTexto 8">
            <a:extLst>
              <a:ext uri="{FF2B5EF4-FFF2-40B4-BE49-F238E27FC236}">
                <a16:creationId xmlns:a16="http://schemas.microsoft.com/office/drawing/2014/main" id="{3D16BBE9-3800-382F-87D8-54D8119F74E1}"/>
              </a:ext>
            </a:extLst>
          </p:cNvPr>
          <p:cNvSpPr txBox="1"/>
          <p:nvPr/>
        </p:nvSpPr>
        <p:spPr>
          <a:xfrm>
            <a:off x="1049574" y="1362111"/>
            <a:ext cx="7237377" cy="3656257"/>
          </a:xfrm>
          <a:prstGeom prst="rect">
            <a:avLst/>
          </a:prstGeom>
          <a:noFill/>
        </p:spPr>
        <p:txBody>
          <a:bodyPr wrap="square">
            <a:spAutoFit/>
          </a:bodyPr>
          <a:lstStyle/>
          <a:p>
            <a:pPr marL="342900" lvl="0" indent="-342900" algn="just">
              <a:lnSpc>
                <a:spcPct val="150000"/>
              </a:lnSpc>
              <a:buFont typeface="Wingdings" panose="05000000000000000000" pitchFamily="2" charset="2"/>
              <a:buChar char="§"/>
            </a:pPr>
            <a:r>
              <a:rPr lang="es-EC" sz="1300" dirty="0">
                <a:effectLst/>
                <a:latin typeface="Arial" panose="020B0604020202020204" pitchFamily="34" charset="0"/>
                <a:ea typeface="Arial" panose="020B0604020202020204" pitchFamily="34" charset="0"/>
              </a:rPr>
              <a:t>Un </a:t>
            </a:r>
            <a:r>
              <a:rPr lang="es-EC" sz="1300" b="1" dirty="0">
                <a:effectLst/>
                <a:latin typeface="Arial" panose="020B0604020202020204" pitchFamily="34" charset="0"/>
                <a:ea typeface="Arial" panose="020B0604020202020204" pitchFamily="34" charset="0"/>
              </a:rPr>
              <a:t>Informe diagnóstico </a:t>
            </a:r>
            <a:r>
              <a:rPr lang="es-EC" sz="1300" dirty="0">
                <a:effectLst/>
                <a:latin typeface="Arial" panose="020B0604020202020204" pitchFamily="34" charset="0"/>
                <a:ea typeface="Arial" panose="020B0604020202020204" pitchFamily="34" charset="0"/>
              </a:rPr>
              <a:t>sobre la efectividad del modelo vigente.</a:t>
            </a:r>
          </a:p>
          <a:p>
            <a:pPr marL="342900" lvl="0" indent="-342900" algn="just">
              <a:lnSpc>
                <a:spcPct val="150000"/>
              </a:lnSpc>
              <a:buFont typeface="Wingdings" panose="05000000000000000000" pitchFamily="2" charset="2"/>
              <a:buChar char="§"/>
            </a:pPr>
            <a:r>
              <a:rPr lang="es-EC" sz="1300" dirty="0">
                <a:effectLst/>
                <a:latin typeface="Arial" panose="020B0604020202020204" pitchFamily="34" charset="0"/>
                <a:ea typeface="Arial" panose="020B0604020202020204" pitchFamily="34" charset="0"/>
              </a:rPr>
              <a:t>Una </a:t>
            </a:r>
            <a:r>
              <a:rPr lang="es-EC" sz="1300" b="1" dirty="0">
                <a:effectLst/>
                <a:latin typeface="Arial" panose="020B0604020202020204" pitchFamily="34" charset="0"/>
                <a:ea typeface="Arial" panose="020B0604020202020204" pitchFamily="34" charset="0"/>
              </a:rPr>
              <a:t>propuesta de mejora</a:t>
            </a:r>
            <a:r>
              <a:rPr lang="es-EC" sz="1300" dirty="0">
                <a:effectLst/>
                <a:latin typeface="Arial" panose="020B0604020202020204" pitchFamily="34" charset="0"/>
                <a:ea typeface="Arial" panose="020B0604020202020204" pitchFamily="34" charset="0"/>
              </a:rPr>
              <a:t> a las </a:t>
            </a:r>
            <a:r>
              <a:rPr lang="es-EC" sz="1300" b="1" dirty="0">
                <a:effectLst/>
                <a:latin typeface="Arial" panose="020B0604020202020204" pitchFamily="34" charset="0"/>
                <a:ea typeface="Arial" panose="020B0604020202020204" pitchFamily="34" charset="0"/>
              </a:rPr>
              <a:t>variables claves </a:t>
            </a:r>
            <a:r>
              <a:rPr lang="es-EC" sz="1300" dirty="0">
                <a:effectLst/>
                <a:latin typeface="Arial" panose="020B0604020202020204" pitchFamily="34" charset="0"/>
                <a:ea typeface="Arial" panose="020B0604020202020204" pitchFamily="34" charset="0"/>
              </a:rPr>
              <a:t>(</a:t>
            </a:r>
            <a:r>
              <a:rPr lang="es-EC" sz="1300" dirty="0">
                <a:solidFill>
                  <a:srgbClr val="000000"/>
                </a:solidFill>
                <a:effectLst/>
                <a:latin typeface="Arial" panose="020B0604020202020204" pitchFamily="34" charset="0"/>
                <a:ea typeface="Times New Roman" panose="02020603050405020304" pitchFamily="18" charset="0"/>
              </a:rPr>
              <a:t>tipologías de construcción, modelo de depreciación, otros factores de homogenización</a:t>
            </a:r>
            <a:r>
              <a:rPr lang="es-EC" sz="1300" dirty="0">
                <a:effectLst/>
                <a:latin typeface="Arial" panose="020B0604020202020204" pitchFamily="34" charset="0"/>
                <a:ea typeface="Arial" panose="020B0604020202020204" pitchFamily="34" charset="0"/>
              </a:rPr>
              <a:t>) y </a:t>
            </a:r>
            <a:r>
              <a:rPr lang="es-EC" sz="1300" b="1" dirty="0">
                <a:effectLst/>
                <a:latin typeface="Arial" panose="020B0604020202020204" pitchFamily="34" charset="0"/>
                <a:ea typeface="Arial" panose="020B0604020202020204" pitchFamily="34" charset="0"/>
              </a:rPr>
              <a:t>al modelo vigente </a:t>
            </a:r>
            <a:r>
              <a:rPr lang="es-EC" sz="1300" dirty="0">
                <a:effectLst/>
                <a:latin typeface="Arial" panose="020B0604020202020204" pitchFamily="34" charset="0"/>
                <a:ea typeface="Arial" panose="020B0604020202020204" pitchFamily="34" charset="0"/>
              </a:rPr>
              <a:t>para el avalúo del terreno, de la construcción y de las mejoras adheridas, empleando criterios multivariables (AHP).</a:t>
            </a:r>
          </a:p>
          <a:p>
            <a:pPr marL="342900" lvl="0" indent="-342900" algn="just">
              <a:lnSpc>
                <a:spcPct val="150000"/>
              </a:lnSpc>
              <a:buFont typeface="Wingdings" panose="05000000000000000000" pitchFamily="2" charset="2"/>
              <a:buChar char="§"/>
            </a:pPr>
            <a:r>
              <a:rPr lang="es-EC" sz="1300" dirty="0">
                <a:effectLst/>
                <a:latin typeface="Arial" panose="020B0604020202020204" pitchFamily="34" charset="0"/>
                <a:ea typeface="Arial" panose="020B0604020202020204" pitchFamily="34" charset="0"/>
              </a:rPr>
              <a:t>Una </a:t>
            </a:r>
            <a:r>
              <a:rPr lang="es-EC" sz="1300" b="1" dirty="0">
                <a:effectLst/>
                <a:latin typeface="Arial" panose="020B0604020202020204" pitchFamily="34" charset="0"/>
                <a:ea typeface="Arial" panose="020B0604020202020204" pitchFamily="34" charset="0"/>
              </a:rPr>
              <a:t>base de datos </a:t>
            </a:r>
            <a:r>
              <a:rPr lang="es-EC" sz="1300" dirty="0">
                <a:effectLst/>
                <a:latin typeface="Arial" panose="020B0604020202020204" pitchFamily="34" charset="0"/>
                <a:ea typeface="Arial" panose="020B0604020202020204" pitchFamily="34" charset="0"/>
              </a:rPr>
              <a:t>con información actualizada del mercado inmobiliario de la zona urbana del cantón Atacames. </a:t>
            </a:r>
          </a:p>
          <a:p>
            <a:pPr marL="342900" lvl="0" indent="-342900" algn="just">
              <a:lnSpc>
                <a:spcPct val="150000"/>
              </a:lnSpc>
              <a:buFont typeface="Wingdings" panose="05000000000000000000" pitchFamily="2" charset="2"/>
              <a:buChar char="§"/>
            </a:pPr>
            <a:r>
              <a:rPr lang="es-EC" sz="1300" dirty="0">
                <a:effectLst/>
                <a:latin typeface="Arial" panose="020B0604020202020204" pitchFamily="34" charset="0"/>
                <a:ea typeface="Arial" panose="020B0604020202020204" pitchFamily="34" charset="0"/>
              </a:rPr>
              <a:t>Un </a:t>
            </a:r>
            <a:r>
              <a:rPr lang="es-EC" sz="1300" b="1" dirty="0">
                <a:effectLst/>
                <a:latin typeface="Arial" panose="020B0604020202020204" pitchFamily="34" charset="0"/>
                <a:ea typeface="Arial" panose="020B0604020202020204" pitchFamily="34" charset="0"/>
              </a:rPr>
              <a:t>mapa de valoración </a:t>
            </a:r>
            <a:r>
              <a:rPr lang="es-EC" sz="1300" dirty="0">
                <a:effectLst/>
                <a:latin typeface="Arial" panose="020B0604020202020204" pitchFamily="34" charset="0"/>
                <a:ea typeface="Arial" panose="020B0604020202020204" pitchFamily="34" charset="0"/>
              </a:rPr>
              <a:t>de predios urbanos empleando el modelo de valoración más conveniente (ejes viales).</a:t>
            </a:r>
          </a:p>
          <a:p>
            <a:pPr marL="342900" lvl="0" indent="-342900" algn="just">
              <a:lnSpc>
                <a:spcPct val="150000"/>
              </a:lnSpc>
              <a:buFont typeface="Wingdings" panose="05000000000000000000" pitchFamily="2" charset="2"/>
              <a:buChar char="§"/>
            </a:pPr>
            <a:r>
              <a:rPr lang="es-EC" sz="1300" dirty="0">
                <a:effectLst/>
                <a:latin typeface="Arial" panose="020B0604020202020204" pitchFamily="34" charset="0"/>
                <a:ea typeface="Arial" panose="020B0604020202020204" pitchFamily="34" charset="0"/>
              </a:rPr>
              <a:t>Un </a:t>
            </a:r>
            <a:r>
              <a:rPr lang="es-EC" sz="1300" b="1" dirty="0">
                <a:effectLst/>
                <a:latin typeface="Arial" panose="020B0604020202020204" pitchFamily="34" charset="0"/>
                <a:ea typeface="Arial" panose="020B0604020202020204" pitchFamily="34" charset="0"/>
              </a:rPr>
              <a:t>manual de procesos y procedimientos </a:t>
            </a:r>
            <a:r>
              <a:rPr lang="es-EC" sz="1300" dirty="0">
                <a:effectLst/>
                <a:latin typeface="Arial" panose="020B0604020202020204" pitchFamily="34" charset="0"/>
                <a:ea typeface="Arial" panose="020B0604020202020204" pitchFamily="34" charset="0"/>
              </a:rPr>
              <a:t>del modelo de valoración de terreno, construcción y mejoras adheridas en zonas urbanas.</a:t>
            </a:r>
          </a:p>
          <a:p>
            <a:pPr marL="342900" lvl="0" indent="-342900" algn="just">
              <a:lnSpc>
                <a:spcPct val="150000"/>
              </a:lnSpc>
              <a:buFont typeface="Wingdings" panose="05000000000000000000" pitchFamily="2" charset="2"/>
              <a:buChar char="§"/>
            </a:pPr>
            <a:r>
              <a:rPr lang="es-EC" sz="1300" dirty="0">
                <a:effectLst/>
                <a:latin typeface="Arial" panose="020B0604020202020204" pitchFamily="34" charset="0"/>
                <a:ea typeface="Arial" panose="020B0604020202020204" pitchFamily="34" charset="0"/>
              </a:rPr>
              <a:t>Un reporte de la simulación para la valoración de predios.</a:t>
            </a:r>
          </a:p>
        </p:txBody>
      </p:sp>
      <p:sp>
        <p:nvSpPr>
          <p:cNvPr id="6" name="Rectángulo 5">
            <a:extLst>
              <a:ext uri="{FF2B5EF4-FFF2-40B4-BE49-F238E27FC236}">
                <a16:creationId xmlns:a16="http://schemas.microsoft.com/office/drawing/2014/main" id="{04776A11-FA61-2B6C-5424-21F57ED0F1E2}"/>
              </a:ext>
            </a:extLst>
          </p:cNvPr>
          <p:cNvSpPr/>
          <p:nvPr/>
        </p:nvSpPr>
        <p:spPr>
          <a:xfrm rot="16200000">
            <a:off x="-2065743" y="3266470"/>
            <a:ext cx="4676436"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a:solidFill>
                  <a:schemeClr val="bg1"/>
                </a:solidFill>
              </a:rPr>
              <a:t>1. Aspectos generales</a:t>
            </a:r>
            <a:endParaRPr lang="es-EC" sz="2000">
              <a:solidFill>
                <a:schemeClr val="bg1"/>
              </a:solidFill>
            </a:endParaRPr>
          </a:p>
        </p:txBody>
      </p:sp>
    </p:spTree>
    <p:extLst>
      <p:ext uri="{BB962C8B-B14F-4D97-AF65-F5344CB8AC3E}">
        <p14:creationId xmlns:p14="http://schemas.microsoft.com/office/powerpoint/2010/main" val="415041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3119D5-1E73-E617-8949-0A844D0D3DD8}"/>
              </a:ext>
            </a:extLst>
          </p:cNvPr>
          <p:cNvSpPr>
            <a:spLocks noGrp="1"/>
          </p:cNvSpPr>
          <p:nvPr>
            <p:ph type="title"/>
          </p:nvPr>
        </p:nvSpPr>
        <p:spPr>
          <a:xfrm>
            <a:off x="792480" y="81886"/>
            <a:ext cx="4255008" cy="578289"/>
          </a:xfrm>
        </p:spPr>
        <p:txBody>
          <a:bodyPr/>
          <a:lstStyle/>
          <a:p>
            <a:pPr algn="l"/>
            <a:r>
              <a:rPr lang="es-MX" sz="2000">
                <a:ln w="13462">
                  <a:solidFill>
                    <a:schemeClr val="bg1"/>
                  </a:solidFill>
                  <a:prstDash val="solid"/>
                </a:ln>
                <a:solidFill>
                  <a:srgbClr val="006935"/>
                </a:solidFill>
                <a:effectLst>
                  <a:outerShdw dist="38100" dir="2700000" algn="bl" rotWithShape="0">
                    <a:schemeClr val="accent5"/>
                  </a:outerShdw>
                </a:effectLst>
              </a:rPr>
              <a:t>2.1 Recopilación de datos</a:t>
            </a:r>
            <a:endParaRPr lang="es-EC" sz="2000">
              <a:ln w="13462">
                <a:solidFill>
                  <a:schemeClr val="bg1"/>
                </a:solidFill>
                <a:prstDash val="solid"/>
              </a:ln>
              <a:solidFill>
                <a:srgbClr val="006935"/>
              </a:solidFill>
              <a:effectLst>
                <a:outerShdw dist="38100" dir="2700000" algn="bl" rotWithShape="0">
                  <a:schemeClr val="accent5"/>
                </a:outerShdw>
              </a:effectLst>
            </a:endParaRPr>
          </a:p>
        </p:txBody>
      </p:sp>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2"/>
          <a:stretch>
            <a:fillRect/>
          </a:stretch>
        </p:blipFill>
        <p:spPr>
          <a:xfrm>
            <a:off x="6732429" y="5877159"/>
            <a:ext cx="2413159" cy="732477"/>
          </a:xfrm>
          <a:prstGeom prst="rect">
            <a:avLst/>
          </a:prstGeom>
        </p:spPr>
      </p:pic>
      <p:sp>
        <p:nvSpPr>
          <p:cNvPr id="3" name="Rectángulo 2">
            <a:extLst>
              <a:ext uri="{FF2B5EF4-FFF2-40B4-BE49-F238E27FC236}">
                <a16:creationId xmlns:a16="http://schemas.microsoft.com/office/drawing/2014/main" id="{3400AEA3-FF49-413E-FC12-D936F217CB7A}"/>
              </a:ext>
            </a:extLst>
          </p:cNvPr>
          <p:cNvSpPr/>
          <p:nvPr/>
        </p:nvSpPr>
        <p:spPr>
          <a:xfrm rot="16200000">
            <a:off x="-2020717" y="3221445"/>
            <a:ext cx="4676436" cy="634998"/>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a:solidFill>
                  <a:schemeClr val="bg1"/>
                </a:solidFill>
              </a:rPr>
              <a:t>2. Recopilación y evaluación de la información</a:t>
            </a:r>
            <a:endParaRPr lang="es-EC" sz="2000">
              <a:solidFill>
                <a:schemeClr val="bg1"/>
              </a:solidFill>
            </a:endParaRPr>
          </a:p>
        </p:txBody>
      </p:sp>
      <p:graphicFrame>
        <p:nvGraphicFramePr>
          <p:cNvPr id="5" name="Tabla 4">
            <a:extLst>
              <a:ext uri="{FF2B5EF4-FFF2-40B4-BE49-F238E27FC236}">
                <a16:creationId xmlns:a16="http://schemas.microsoft.com/office/drawing/2014/main" id="{B57026B8-8F95-A3F1-30A8-9B9185B09F00}"/>
              </a:ext>
            </a:extLst>
          </p:cNvPr>
          <p:cNvGraphicFramePr>
            <a:graphicFrameLocks noGrp="1"/>
          </p:cNvGraphicFramePr>
          <p:nvPr>
            <p:extLst>
              <p:ext uri="{D42A27DB-BD31-4B8C-83A1-F6EECF244321}">
                <p14:modId xmlns:p14="http://schemas.microsoft.com/office/powerpoint/2010/main" val="3811491398"/>
              </p:ext>
            </p:extLst>
          </p:nvPr>
        </p:nvGraphicFramePr>
        <p:xfrm>
          <a:off x="718051" y="661131"/>
          <a:ext cx="5491363" cy="5304692"/>
        </p:xfrm>
        <a:graphic>
          <a:graphicData uri="http://schemas.openxmlformats.org/drawingml/2006/table">
            <a:tbl>
              <a:tblPr firstRow="1" bandRow="1">
                <a:tableStyleId>{21E4AEA4-8DFA-4A89-87EB-49C32662AFE0}</a:tableStyleId>
              </a:tblPr>
              <a:tblGrid>
                <a:gridCol w="1100116">
                  <a:extLst>
                    <a:ext uri="{9D8B030D-6E8A-4147-A177-3AD203B41FA5}">
                      <a16:colId xmlns:a16="http://schemas.microsoft.com/office/drawing/2014/main" val="2178201868"/>
                    </a:ext>
                  </a:extLst>
                </a:gridCol>
                <a:gridCol w="1648047">
                  <a:extLst>
                    <a:ext uri="{9D8B030D-6E8A-4147-A177-3AD203B41FA5}">
                      <a16:colId xmlns:a16="http://schemas.microsoft.com/office/drawing/2014/main" val="3727199086"/>
                    </a:ext>
                  </a:extLst>
                </a:gridCol>
                <a:gridCol w="1299955">
                  <a:extLst>
                    <a:ext uri="{9D8B030D-6E8A-4147-A177-3AD203B41FA5}">
                      <a16:colId xmlns:a16="http://schemas.microsoft.com/office/drawing/2014/main" val="2326233992"/>
                    </a:ext>
                  </a:extLst>
                </a:gridCol>
                <a:gridCol w="539477">
                  <a:extLst>
                    <a:ext uri="{9D8B030D-6E8A-4147-A177-3AD203B41FA5}">
                      <a16:colId xmlns:a16="http://schemas.microsoft.com/office/drawing/2014/main" val="2854671234"/>
                    </a:ext>
                  </a:extLst>
                </a:gridCol>
                <a:gridCol w="903768">
                  <a:extLst>
                    <a:ext uri="{9D8B030D-6E8A-4147-A177-3AD203B41FA5}">
                      <a16:colId xmlns:a16="http://schemas.microsoft.com/office/drawing/2014/main" val="3559435464"/>
                    </a:ext>
                  </a:extLst>
                </a:gridCol>
              </a:tblGrid>
              <a:tr h="330194">
                <a:tc>
                  <a:txBody>
                    <a:bodyPr/>
                    <a:lstStyle/>
                    <a:p>
                      <a:pPr algn="l" rtl="0" fontAlgn="ctr"/>
                      <a:r>
                        <a:rPr lang="es-ES" sz="1000" u="none" strike="noStrike" dirty="0">
                          <a:effectLst/>
                        </a:rPr>
                        <a:t>Componente</a:t>
                      </a:r>
                      <a:endParaRPr lang="es-ES" sz="1000" b="1" i="0" u="none" strike="noStrike" dirty="0">
                        <a:solidFill>
                          <a:srgbClr val="000000"/>
                        </a:solidFill>
                        <a:effectLst/>
                        <a:latin typeface="Arial" panose="020B0604020202020204" pitchFamily="34" charset="0"/>
                      </a:endParaRPr>
                    </a:p>
                  </a:txBody>
                  <a:tcPr marL="70753" marR="5896" marT="5896" marB="0" anchor="ctr">
                    <a:solidFill>
                      <a:srgbClr val="47894C"/>
                    </a:solidFill>
                  </a:tcPr>
                </a:tc>
                <a:tc>
                  <a:txBody>
                    <a:bodyPr/>
                    <a:lstStyle/>
                    <a:p>
                      <a:pPr algn="l" rtl="0" fontAlgn="ctr"/>
                      <a:r>
                        <a:rPr lang="es-ES" sz="1000" u="none" strike="noStrike" dirty="0">
                          <a:effectLst/>
                        </a:rPr>
                        <a:t>Variables</a:t>
                      </a:r>
                      <a:endParaRPr lang="es-ES" sz="1000" b="1" i="0" u="none" strike="noStrike" dirty="0">
                        <a:solidFill>
                          <a:srgbClr val="000000"/>
                        </a:solidFill>
                        <a:effectLst/>
                        <a:latin typeface="Arial" panose="020B0604020202020204" pitchFamily="34" charset="0"/>
                      </a:endParaRPr>
                    </a:p>
                  </a:txBody>
                  <a:tcPr marL="70753" marR="5896" marT="5896" marB="0" anchor="ctr">
                    <a:solidFill>
                      <a:srgbClr val="47894C"/>
                    </a:solidFill>
                  </a:tcPr>
                </a:tc>
                <a:tc>
                  <a:txBody>
                    <a:bodyPr/>
                    <a:lstStyle/>
                    <a:p>
                      <a:pPr algn="l" rtl="0" fontAlgn="ctr"/>
                      <a:r>
                        <a:rPr lang="es-ES" sz="1000" u="none" strike="noStrike" dirty="0">
                          <a:effectLst/>
                        </a:rPr>
                        <a:t>Fuente</a:t>
                      </a:r>
                      <a:endParaRPr lang="es-ES" sz="1000" b="1" i="0" u="none" strike="noStrike" dirty="0">
                        <a:solidFill>
                          <a:srgbClr val="000000"/>
                        </a:solidFill>
                        <a:effectLst/>
                        <a:latin typeface="Arial" panose="020B0604020202020204" pitchFamily="34" charset="0"/>
                      </a:endParaRPr>
                    </a:p>
                  </a:txBody>
                  <a:tcPr marL="70753" marR="5896" marT="5896" marB="0" anchor="ctr">
                    <a:solidFill>
                      <a:srgbClr val="47894C"/>
                    </a:solidFill>
                  </a:tcPr>
                </a:tc>
                <a:tc>
                  <a:txBody>
                    <a:bodyPr/>
                    <a:lstStyle/>
                    <a:p>
                      <a:pPr algn="l" rtl="0" fontAlgn="ctr"/>
                      <a:r>
                        <a:rPr lang="es-ES" sz="1000" u="none" strike="noStrike" dirty="0">
                          <a:effectLst/>
                        </a:rPr>
                        <a:t>Actualización</a:t>
                      </a:r>
                      <a:endParaRPr lang="es-ES" sz="1000" b="1" i="0" u="none" strike="noStrike" dirty="0">
                        <a:solidFill>
                          <a:srgbClr val="000000"/>
                        </a:solidFill>
                        <a:effectLst/>
                        <a:latin typeface="Arial" panose="020B0604020202020204" pitchFamily="34" charset="0"/>
                      </a:endParaRPr>
                    </a:p>
                  </a:txBody>
                  <a:tcPr marL="70753" marR="5896" marT="5896" marB="0" anchor="ctr">
                    <a:solidFill>
                      <a:srgbClr val="47894C"/>
                    </a:solidFill>
                  </a:tcPr>
                </a:tc>
                <a:tc>
                  <a:txBody>
                    <a:bodyPr/>
                    <a:lstStyle/>
                    <a:p>
                      <a:pPr algn="l" rtl="0" fontAlgn="ctr"/>
                      <a:r>
                        <a:rPr lang="es-ES" sz="1000" u="none" strike="noStrike" dirty="0">
                          <a:effectLst/>
                        </a:rPr>
                        <a:t>Fuente de actualización</a:t>
                      </a:r>
                      <a:endParaRPr lang="es-ES" sz="1000" b="1" i="0" u="none" strike="noStrike" dirty="0">
                        <a:solidFill>
                          <a:srgbClr val="000000"/>
                        </a:solidFill>
                        <a:effectLst/>
                        <a:latin typeface="Arial" panose="020B0604020202020204" pitchFamily="34" charset="0"/>
                      </a:endParaRPr>
                    </a:p>
                  </a:txBody>
                  <a:tcPr marL="70753" marR="5896" marT="5896" marB="0" anchor="ctr">
                    <a:solidFill>
                      <a:srgbClr val="47894C"/>
                    </a:solidFill>
                  </a:tcPr>
                </a:tc>
                <a:extLst>
                  <a:ext uri="{0D108BD9-81ED-4DB2-BD59-A6C34878D82A}">
                    <a16:rowId xmlns:a16="http://schemas.microsoft.com/office/drawing/2014/main" val="2838771303"/>
                  </a:ext>
                </a:extLst>
              </a:tr>
              <a:tr h="330194">
                <a:tc rowSpan="6">
                  <a:txBody>
                    <a:bodyPr/>
                    <a:lstStyle/>
                    <a:p>
                      <a:pPr algn="l" rtl="0" fontAlgn="ctr"/>
                      <a:r>
                        <a:rPr lang="es-ES" sz="1000" b="1" u="none" strike="noStrike" dirty="0">
                          <a:effectLst/>
                        </a:rPr>
                        <a:t>Asentamientos humanos, movilidad, energía y conectividad</a:t>
                      </a:r>
                      <a:endParaRPr lang="es-ES" sz="1000" b="1" i="0" u="none" strike="noStrike" dirty="0">
                        <a:solidFill>
                          <a:srgbClr val="000000"/>
                        </a:solidFill>
                        <a:effectLst/>
                        <a:latin typeface="Arial" panose="020B0604020202020204" pitchFamily="34" charset="0"/>
                      </a:endParaRPr>
                    </a:p>
                  </a:txBody>
                  <a:tcPr marL="70753" marR="5896" marT="5896" marB="0" anchor="ctr"/>
                </a:tc>
                <a:tc>
                  <a:txBody>
                    <a:bodyPr/>
                    <a:lstStyle/>
                    <a:p>
                      <a:pPr algn="l" rtl="0" fontAlgn="ctr"/>
                      <a:r>
                        <a:rPr lang="es-ES" sz="1000" u="none" strike="noStrike">
                          <a:effectLst/>
                        </a:rPr>
                        <a:t>Limite urbano</a:t>
                      </a:r>
                      <a:endParaRPr lang="es-ES" sz="1000" b="0" i="0" u="none" strike="noStrike">
                        <a:solidFill>
                          <a:srgbClr val="000000"/>
                        </a:solidFill>
                        <a:effectLst/>
                        <a:latin typeface="Arial" panose="020B0604020202020204" pitchFamily="34" charset="0"/>
                      </a:endParaRPr>
                    </a:p>
                  </a:txBody>
                  <a:tcPr marL="70753" marR="5896" marT="5896" marB="0" anchor="ctr"/>
                </a:tc>
                <a:tc>
                  <a:txBody>
                    <a:bodyPr/>
                    <a:lstStyle/>
                    <a:p>
                      <a:pPr algn="l" rtl="0" fontAlgn="ctr"/>
                      <a:r>
                        <a:rPr lang="es-ES" sz="1000" u="none" strike="noStrike">
                          <a:effectLst/>
                        </a:rPr>
                        <a:t>GAD-C de Atacames</a:t>
                      </a:r>
                      <a:endParaRPr lang="es-ES" sz="1000" b="0" i="0" u="none" strike="noStrike">
                        <a:solidFill>
                          <a:srgbClr val="000000"/>
                        </a:solidFill>
                        <a:effectLst/>
                        <a:latin typeface="Arial" panose="020B0604020202020204" pitchFamily="34" charset="0"/>
                      </a:endParaRPr>
                    </a:p>
                  </a:txBody>
                  <a:tcPr marL="5896" marR="5896" marT="5896" marB="0" anchor="ctr"/>
                </a:tc>
                <a:tc>
                  <a:txBody>
                    <a:bodyPr/>
                    <a:lstStyle/>
                    <a:p>
                      <a:pPr algn="l" fontAlgn="b"/>
                      <a:r>
                        <a:rPr lang="es-ES" sz="1000" u="none" strike="noStrike">
                          <a:effectLst/>
                        </a:rPr>
                        <a:t>Si</a:t>
                      </a:r>
                      <a:endParaRPr lang="es-ES" sz="1000" b="0" i="0" u="none" strike="noStrike">
                        <a:solidFill>
                          <a:srgbClr val="000000"/>
                        </a:solidFill>
                        <a:effectLst/>
                        <a:latin typeface="Arial" panose="020B0604020202020204" pitchFamily="34" charset="0"/>
                      </a:endParaRPr>
                    </a:p>
                  </a:txBody>
                  <a:tcPr marL="5896" marR="5896" marT="5896" marB="0" anchor="b"/>
                </a:tc>
                <a:tc>
                  <a:txBody>
                    <a:bodyPr/>
                    <a:lstStyle/>
                    <a:p>
                      <a:pPr algn="l" fontAlgn="b"/>
                      <a:r>
                        <a:rPr lang="es-ES" sz="1000" u="none" strike="noStrike">
                          <a:effectLst/>
                        </a:rPr>
                        <a:t> </a:t>
                      </a:r>
                      <a:endParaRPr lang="es-ES" sz="1000" b="0" i="0" u="none" strike="noStrike">
                        <a:solidFill>
                          <a:srgbClr val="000000"/>
                        </a:solidFill>
                        <a:effectLst/>
                        <a:latin typeface="Arial" panose="020B0604020202020204" pitchFamily="34" charset="0"/>
                      </a:endParaRPr>
                    </a:p>
                  </a:txBody>
                  <a:tcPr marL="5896" marR="5896" marT="5896" marB="0" anchor="b"/>
                </a:tc>
                <a:extLst>
                  <a:ext uri="{0D108BD9-81ED-4DB2-BD59-A6C34878D82A}">
                    <a16:rowId xmlns:a16="http://schemas.microsoft.com/office/drawing/2014/main" val="1954262630"/>
                  </a:ext>
                </a:extLst>
              </a:tr>
              <a:tr h="330194">
                <a:tc vMerge="1">
                  <a:txBody>
                    <a:bodyPr/>
                    <a:lstStyle/>
                    <a:p>
                      <a:endParaRPr lang="es-ES"/>
                    </a:p>
                  </a:txBody>
                  <a:tcPr/>
                </a:tc>
                <a:tc>
                  <a:txBody>
                    <a:bodyPr/>
                    <a:lstStyle/>
                    <a:p>
                      <a:pPr algn="l" rtl="0" fontAlgn="ctr"/>
                      <a:r>
                        <a:rPr lang="es-ES" sz="1000" u="none" strike="noStrike">
                          <a:effectLst/>
                        </a:rPr>
                        <a:t>Uso y ocupación del suelo urbano</a:t>
                      </a:r>
                      <a:endParaRPr lang="es-ES" sz="1000" b="0" i="0" u="none" strike="noStrike">
                        <a:solidFill>
                          <a:srgbClr val="000000"/>
                        </a:solidFill>
                        <a:effectLst/>
                        <a:latin typeface="Arial" panose="020B0604020202020204" pitchFamily="34" charset="0"/>
                      </a:endParaRPr>
                    </a:p>
                  </a:txBody>
                  <a:tcPr marL="70753" marR="5896" marT="5896" marB="0" anchor="ctr"/>
                </a:tc>
                <a:tc>
                  <a:txBody>
                    <a:bodyPr/>
                    <a:lstStyle/>
                    <a:p>
                      <a:pPr algn="l" rtl="0" fontAlgn="ctr"/>
                      <a:r>
                        <a:rPr lang="es-ES" sz="1000" u="none" strike="noStrike">
                          <a:effectLst/>
                        </a:rPr>
                        <a:t>GAD-C de Atacames</a:t>
                      </a:r>
                      <a:endParaRPr lang="es-ES" sz="1000" b="0" i="0" u="none" strike="noStrike">
                        <a:solidFill>
                          <a:srgbClr val="000000"/>
                        </a:solidFill>
                        <a:effectLst/>
                        <a:latin typeface="Arial" panose="020B0604020202020204" pitchFamily="34" charset="0"/>
                      </a:endParaRPr>
                    </a:p>
                  </a:txBody>
                  <a:tcPr marL="5896" marR="5896" marT="5896" marB="0" anchor="ctr"/>
                </a:tc>
                <a:tc>
                  <a:txBody>
                    <a:bodyPr/>
                    <a:lstStyle/>
                    <a:p>
                      <a:pPr algn="l" fontAlgn="b"/>
                      <a:r>
                        <a:rPr lang="es-ES" sz="1000" u="none" strike="noStrike">
                          <a:effectLst/>
                        </a:rPr>
                        <a:t>Si</a:t>
                      </a:r>
                      <a:endParaRPr lang="es-ES" sz="1000" b="0" i="0" u="none" strike="noStrike">
                        <a:solidFill>
                          <a:srgbClr val="000000"/>
                        </a:solidFill>
                        <a:effectLst/>
                        <a:latin typeface="Arial" panose="020B0604020202020204" pitchFamily="34" charset="0"/>
                      </a:endParaRPr>
                    </a:p>
                  </a:txBody>
                  <a:tcPr marL="5896" marR="5896" marT="5896" marB="0" anchor="b"/>
                </a:tc>
                <a:tc>
                  <a:txBody>
                    <a:bodyPr/>
                    <a:lstStyle/>
                    <a:p>
                      <a:pPr algn="l" fontAlgn="b"/>
                      <a:r>
                        <a:rPr lang="es-ES" sz="1000" u="none" strike="noStrike">
                          <a:effectLst/>
                        </a:rPr>
                        <a:t> </a:t>
                      </a:r>
                      <a:endParaRPr lang="es-ES" sz="1000" b="0" i="0" u="none" strike="noStrike">
                        <a:solidFill>
                          <a:srgbClr val="000000"/>
                        </a:solidFill>
                        <a:effectLst/>
                        <a:latin typeface="Arial" panose="020B0604020202020204" pitchFamily="34" charset="0"/>
                      </a:endParaRPr>
                    </a:p>
                  </a:txBody>
                  <a:tcPr marL="5896" marR="5896" marT="5896" marB="0" anchor="b"/>
                </a:tc>
                <a:extLst>
                  <a:ext uri="{0D108BD9-81ED-4DB2-BD59-A6C34878D82A}">
                    <a16:rowId xmlns:a16="http://schemas.microsoft.com/office/drawing/2014/main" val="2018470001"/>
                  </a:ext>
                </a:extLst>
              </a:tr>
              <a:tr h="175197">
                <a:tc vMerge="1">
                  <a:txBody>
                    <a:bodyPr/>
                    <a:lstStyle/>
                    <a:p>
                      <a:endParaRPr lang="es-ES"/>
                    </a:p>
                  </a:txBody>
                  <a:tcPr/>
                </a:tc>
                <a:tc>
                  <a:txBody>
                    <a:bodyPr/>
                    <a:lstStyle/>
                    <a:p>
                      <a:pPr algn="l" rtl="0" fontAlgn="ctr"/>
                      <a:r>
                        <a:rPr lang="es-ES" sz="1000" u="none" strike="noStrike" dirty="0">
                          <a:effectLst/>
                        </a:rPr>
                        <a:t>Equipamiento urbano</a:t>
                      </a:r>
                      <a:endParaRPr lang="es-ES" sz="1000" b="0" i="0" u="none" strike="noStrike" dirty="0">
                        <a:solidFill>
                          <a:srgbClr val="000000"/>
                        </a:solidFill>
                        <a:effectLst/>
                        <a:latin typeface="Arial" panose="020B0604020202020204" pitchFamily="34" charset="0"/>
                      </a:endParaRPr>
                    </a:p>
                  </a:txBody>
                  <a:tcPr marL="70753" marR="5896" marT="5896" marB="0" anchor="ctr"/>
                </a:tc>
                <a:tc>
                  <a:txBody>
                    <a:bodyPr/>
                    <a:lstStyle/>
                    <a:p>
                      <a:pPr algn="l" rtl="0" fontAlgn="ctr"/>
                      <a:r>
                        <a:rPr lang="es-ES" sz="1000" u="none" strike="noStrike">
                          <a:effectLst/>
                        </a:rPr>
                        <a:t>PDOT Atacames</a:t>
                      </a:r>
                      <a:endParaRPr lang="es-ES" sz="1000" b="0" i="0" u="none" strike="noStrike">
                        <a:solidFill>
                          <a:srgbClr val="000000"/>
                        </a:solidFill>
                        <a:effectLst/>
                        <a:latin typeface="Arial" panose="020B0604020202020204" pitchFamily="34" charset="0"/>
                      </a:endParaRPr>
                    </a:p>
                  </a:txBody>
                  <a:tcPr marL="5896" marR="5896" marT="5896" marB="0" anchor="ctr"/>
                </a:tc>
                <a:tc>
                  <a:txBody>
                    <a:bodyPr/>
                    <a:lstStyle/>
                    <a:p>
                      <a:pPr algn="l" fontAlgn="b"/>
                      <a:r>
                        <a:rPr lang="es-ES" sz="1000" u="none" strike="noStrike">
                          <a:effectLst/>
                        </a:rPr>
                        <a:t>Si</a:t>
                      </a:r>
                      <a:endParaRPr lang="es-ES" sz="1000" b="0" i="0" u="none" strike="noStrike">
                        <a:solidFill>
                          <a:srgbClr val="000000"/>
                        </a:solidFill>
                        <a:effectLst/>
                        <a:latin typeface="Arial" panose="020B0604020202020204" pitchFamily="34" charset="0"/>
                      </a:endParaRPr>
                    </a:p>
                  </a:txBody>
                  <a:tcPr marL="5896" marR="5896" marT="5896" marB="0" anchor="b"/>
                </a:tc>
                <a:tc>
                  <a:txBody>
                    <a:bodyPr/>
                    <a:lstStyle/>
                    <a:p>
                      <a:pPr algn="l" fontAlgn="b"/>
                      <a:r>
                        <a:rPr lang="es-ES" sz="1000" u="none" strike="noStrike">
                          <a:effectLst/>
                        </a:rPr>
                        <a:t>Google Earth</a:t>
                      </a:r>
                      <a:endParaRPr lang="es-ES" sz="1000" b="0" i="0" u="none" strike="noStrike">
                        <a:solidFill>
                          <a:srgbClr val="000000"/>
                        </a:solidFill>
                        <a:effectLst/>
                        <a:latin typeface="Arial" panose="020B0604020202020204" pitchFamily="34" charset="0"/>
                      </a:endParaRPr>
                    </a:p>
                  </a:txBody>
                  <a:tcPr marL="5896" marR="5896" marT="5896" marB="0" anchor="b"/>
                </a:tc>
                <a:extLst>
                  <a:ext uri="{0D108BD9-81ED-4DB2-BD59-A6C34878D82A}">
                    <a16:rowId xmlns:a16="http://schemas.microsoft.com/office/drawing/2014/main" val="1758513648"/>
                  </a:ext>
                </a:extLst>
              </a:tr>
              <a:tr h="492158">
                <a:tc vMerge="1">
                  <a:txBody>
                    <a:bodyPr/>
                    <a:lstStyle/>
                    <a:p>
                      <a:endParaRPr lang="es-ES"/>
                    </a:p>
                  </a:txBody>
                  <a:tcPr/>
                </a:tc>
                <a:tc>
                  <a:txBody>
                    <a:bodyPr/>
                    <a:lstStyle/>
                    <a:p>
                      <a:pPr algn="l" rtl="0" fontAlgn="ctr"/>
                      <a:r>
                        <a:rPr lang="es-ES" sz="1000" u="none" strike="noStrike" dirty="0">
                          <a:effectLst/>
                        </a:rPr>
                        <a:t>Vías</a:t>
                      </a:r>
                      <a:endParaRPr lang="es-ES" sz="1000" b="0" i="0" u="none" strike="noStrike" dirty="0">
                        <a:solidFill>
                          <a:srgbClr val="000000"/>
                        </a:solidFill>
                        <a:effectLst/>
                        <a:latin typeface="Arial" panose="020B0604020202020204" pitchFamily="34" charset="0"/>
                      </a:endParaRPr>
                    </a:p>
                  </a:txBody>
                  <a:tcPr marL="70753" marR="5896" marT="5896" marB="0" anchor="ctr"/>
                </a:tc>
                <a:tc>
                  <a:txBody>
                    <a:bodyPr/>
                    <a:lstStyle/>
                    <a:p>
                      <a:pPr algn="l" rtl="0" fontAlgn="ctr"/>
                      <a:r>
                        <a:rPr lang="es-ES" sz="1000" u="none" strike="noStrike">
                          <a:effectLst/>
                        </a:rPr>
                        <a:t>GAD-C de Atacames</a:t>
                      </a:r>
                      <a:endParaRPr lang="es-ES" sz="1000" b="0" i="0" u="none" strike="noStrike">
                        <a:solidFill>
                          <a:srgbClr val="000000"/>
                        </a:solidFill>
                        <a:effectLst/>
                        <a:latin typeface="Arial" panose="020B0604020202020204" pitchFamily="34" charset="0"/>
                      </a:endParaRPr>
                    </a:p>
                  </a:txBody>
                  <a:tcPr marL="5896" marR="5896" marT="5896" marB="0" anchor="ctr"/>
                </a:tc>
                <a:tc>
                  <a:txBody>
                    <a:bodyPr/>
                    <a:lstStyle/>
                    <a:p>
                      <a:pPr algn="l" fontAlgn="b"/>
                      <a:r>
                        <a:rPr lang="es-ES" sz="1000" u="none" strike="noStrike">
                          <a:effectLst/>
                        </a:rPr>
                        <a:t>Si</a:t>
                      </a:r>
                      <a:endParaRPr lang="es-ES" sz="1000" b="0" i="0" u="none" strike="noStrike">
                        <a:solidFill>
                          <a:srgbClr val="000000"/>
                        </a:solidFill>
                        <a:effectLst/>
                        <a:latin typeface="Arial" panose="020B0604020202020204" pitchFamily="34" charset="0"/>
                      </a:endParaRPr>
                    </a:p>
                  </a:txBody>
                  <a:tcPr marL="5896" marR="5896" marT="5896" marB="0" anchor="b"/>
                </a:tc>
                <a:tc>
                  <a:txBody>
                    <a:bodyPr/>
                    <a:lstStyle/>
                    <a:p>
                      <a:pPr algn="l" fontAlgn="b"/>
                      <a:r>
                        <a:rPr lang="es-ES" sz="1000" u="none" strike="noStrike">
                          <a:effectLst/>
                        </a:rPr>
                        <a:t>Técnico del GAD-C de Atacames</a:t>
                      </a:r>
                      <a:endParaRPr lang="es-ES" sz="1000" b="0" i="0" u="none" strike="noStrike">
                        <a:solidFill>
                          <a:srgbClr val="000000"/>
                        </a:solidFill>
                        <a:effectLst/>
                        <a:latin typeface="Arial" panose="020B0604020202020204" pitchFamily="34" charset="0"/>
                      </a:endParaRPr>
                    </a:p>
                  </a:txBody>
                  <a:tcPr marL="5896" marR="5896" marT="5896" marB="0" anchor="b"/>
                </a:tc>
                <a:extLst>
                  <a:ext uri="{0D108BD9-81ED-4DB2-BD59-A6C34878D82A}">
                    <a16:rowId xmlns:a16="http://schemas.microsoft.com/office/drawing/2014/main" val="1238169612"/>
                  </a:ext>
                </a:extLst>
              </a:tr>
              <a:tr h="330194">
                <a:tc vMerge="1">
                  <a:txBody>
                    <a:bodyPr/>
                    <a:lstStyle/>
                    <a:p>
                      <a:endParaRPr lang="es-ES"/>
                    </a:p>
                  </a:txBody>
                  <a:tcPr/>
                </a:tc>
                <a:tc>
                  <a:txBody>
                    <a:bodyPr/>
                    <a:lstStyle/>
                    <a:p>
                      <a:pPr algn="l" rtl="0" fontAlgn="ctr"/>
                      <a:r>
                        <a:rPr lang="es-ES" sz="1000" u="none" strike="noStrike" dirty="0">
                          <a:effectLst/>
                        </a:rPr>
                        <a:t>Servicios municipales</a:t>
                      </a:r>
                      <a:endParaRPr lang="es-ES" sz="1000" b="0" i="0" u="none" strike="noStrike" dirty="0">
                        <a:solidFill>
                          <a:srgbClr val="000000"/>
                        </a:solidFill>
                        <a:effectLst/>
                        <a:latin typeface="Arial" panose="020B0604020202020204" pitchFamily="34" charset="0"/>
                      </a:endParaRPr>
                    </a:p>
                  </a:txBody>
                  <a:tcPr marL="70753" marR="5896" marT="5896" marB="0" anchor="ctr"/>
                </a:tc>
                <a:tc>
                  <a:txBody>
                    <a:bodyPr/>
                    <a:lstStyle/>
                    <a:p>
                      <a:pPr algn="l" rtl="0" fontAlgn="ctr"/>
                      <a:r>
                        <a:rPr lang="es-ES" sz="1000" u="none" strike="noStrike">
                          <a:effectLst/>
                        </a:rPr>
                        <a:t>GAD-C de Atacames</a:t>
                      </a:r>
                      <a:endParaRPr lang="es-ES" sz="1000" b="0" i="0" u="none" strike="noStrike">
                        <a:solidFill>
                          <a:srgbClr val="000000"/>
                        </a:solidFill>
                        <a:effectLst/>
                        <a:latin typeface="Arial" panose="020B0604020202020204" pitchFamily="34" charset="0"/>
                      </a:endParaRPr>
                    </a:p>
                  </a:txBody>
                  <a:tcPr marL="5896" marR="5896" marT="5896" marB="0" anchor="ctr"/>
                </a:tc>
                <a:tc>
                  <a:txBody>
                    <a:bodyPr/>
                    <a:lstStyle/>
                    <a:p>
                      <a:pPr algn="l" fontAlgn="b"/>
                      <a:r>
                        <a:rPr lang="es-ES" sz="1000" u="none" strike="noStrike">
                          <a:effectLst/>
                        </a:rPr>
                        <a:t>No</a:t>
                      </a:r>
                      <a:endParaRPr lang="es-ES" sz="1000" b="0" i="0" u="none" strike="noStrike">
                        <a:solidFill>
                          <a:srgbClr val="000000"/>
                        </a:solidFill>
                        <a:effectLst/>
                        <a:latin typeface="Arial" panose="020B0604020202020204" pitchFamily="34" charset="0"/>
                      </a:endParaRPr>
                    </a:p>
                  </a:txBody>
                  <a:tcPr marL="5896" marR="5896" marT="5896" marB="0" anchor="b"/>
                </a:tc>
                <a:tc>
                  <a:txBody>
                    <a:bodyPr/>
                    <a:lstStyle/>
                    <a:p>
                      <a:pPr algn="l" fontAlgn="b"/>
                      <a:r>
                        <a:rPr lang="es-ES" sz="1000" u="none" strike="noStrike">
                          <a:effectLst/>
                        </a:rPr>
                        <a:t> </a:t>
                      </a:r>
                      <a:endParaRPr lang="es-ES" sz="1000" b="0" i="0" u="none" strike="noStrike">
                        <a:solidFill>
                          <a:srgbClr val="000000"/>
                        </a:solidFill>
                        <a:effectLst/>
                        <a:latin typeface="Arial" panose="020B0604020202020204" pitchFamily="34" charset="0"/>
                      </a:endParaRPr>
                    </a:p>
                  </a:txBody>
                  <a:tcPr marL="5896" marR="5896" marT="5896" marB="0" anchor="b"/>
                </a:tc>
                <a:extLst>
                  <a:ext uri="{0D108BD9-81ED-4DB2-BD59-A6C34878D82A}">
                    <a16:rowId xmlns:a16="http://schemas.microsoft.com/office/drawing/2014/main" val="1242697993"/>
                  </a:ext>
                </a:extLst>
              </a:tr>
              <a:tr h="330194">
                <a:tc vMerge="1">
                  <a:txBody>
                    <a:bodyPr/>
                    <a:lstStyle/>
                    <a:p>
                      <a:endParaRPr lang="es-ES"/>
                    </a:p>
                  </a:txBody>
                  <a:tcPr/>
                </a:tc>
                <a:tc>
                  <a:txBody>
                    <a:bodyPr/>
                    <a:lstStyle/>
                    <a:p>
                      <a:pPr algn="l" rtl="0" fontAlgn="ctr"/>
                      <a:r>
                        <a:rPr lang="es-ES" sz="1000" u="none" strike="noStrike" dirty="0">
                          <a:effectLst/>
                        </a:rPr>
                        <a:t>Servicios básicos</a:t>
                      </a:r>
                      <a:endParaRPr lang="es-ES" sz="1000" b="0" i="0" u="none" strike="noStrike" dirty="0">
                        <a:solidFill>
                          <a:srgbClr val="000000"/>
                        </a:solidFill>
                        <a:effectLst/>
                        <a:latin typeface="Arial" panose="020B0604020202020204" pitchFamily="34" charset="0"/>
                      </a:endParaRPr>
                    </a:p>
                  </a:txBody>
                  <a:tcPr marL="70753" marR="5896" marT="5896" marB="0" anchor="ctr"/>
                </a:tc>
                <a:tc>
                  <a:txBody>
                    <a:bodyPr/>
                    <a:lstStyle/>
                    <a:p>
                      <a:pPr algn="l" rtl="0" fontAlgn="ctr"/>
                      <a:r>
                        <a:rPr lang="es-ES" sz="1000" u="none" strike="noStrike" dirty="0">
                          <a:effectLst/>
                        </a:rPr>
                        <a:t>GAD-C de Atacames</a:t>
                      </a:r>
                      <a:endParaRPr lang="es-ES" sz="1000" b="0" i="0" u="none" strike="noStrike" dirty="0">
                        <a:solidFill>
                          <a:srgbClr val="000000"/>
                        </a:solidFill>
                        <a:effectLst/>
                        <a:latin typeface="Arial" panose="020B0604020202020204" pitchFamily="34" charset="0"/>
                      </a:endParaRPr>
                    </a:p>
                  </a:txBody>
                  <a:tcPr marL="5896" marR="5896" marT="5896" marB="0" anchor="ctr"/>
                </a:tc>
                <a:tc>
                  <a:txBody>
                    <a:bodyPr/>
                    <a:lstStyle/>
                    <a:p>
                      <a:pPr algn="l" fontAlgn="b"/>
                      <a:r>
                        <a:rPr lang="es-ES" sz="1000" u="none" strike="noStrike" dirty="0">
                          <a:effectLst/>
                        </a:rPr>
                        <a:t>Si</a:t>
                      </a:r>
                      <a:endParaRPr lang="es-ES" sz="1000" b="0" i="0" u="none" strike="noStrike" dirty="0">
                        <a:solidFill>
                          <a:srgbClr val="000000"/>
                        </a:solidFill>
                        <a:effectLst/>
                        <a:latin typeface="Arial" panose="020B0604020202020204" pitchFamily="34" charset="0"/>
                      </a:endParaRPr>
                    </a:p>
                  </a:txBody>
                  <a:tcPr marL="5896" marR="5896" marT="5896" marB="0" anchor="b"/>
                </a:tc>
                <a:tc>
                  <a:txBody>
                    <a:bodyPr/>
                    <a:lstStyle/>
                    <a:p>
                      <a:pPr algn="l" fontAlgn="b"/>
                      <a:r>
                        <a:rPr lang="es-ES" sz="1000" u="none" strike="noStrike" dirty="0">
                          <a:effectLst/>
                        </a:rPr>
                        <a:t>CNEL/EPMAPS</a:t>
                      </a:r>
                      <a:endParaRPr lang="es-ES" sz="1000" b="0" i="0" u="none" strike="noStrike" dirty="0">
                        <a:solidFill>
                          <a:srgbClr val="000000"/>
                        </a:solidFill>
                        <a:effectLst/>
                        <a:latin typeface="Arial" panose="020B0604020202020204" pitchFamily="34" charset="0"/>
                      </a:endParaRPr>
                    </a:p>
                  </a:txBody>
                  <a:tcPr marL="5896" marR="5896" marT="5896" marB="0" anchor="b"/>
                </a:tc>
                <a:extLst>
                  <a:ext uri="{0D108BD9-81ED-4DB2-BD59-A6C34878D82A}">
                    <a16:rowId xmlns:a16="http://schemas.microsoft.com/office/drawing/2014/main" val="4201289351"/>
                  </a:ext>
                </a:extLst>
              </a:tr>
              <a:tr h="336918">
                <a:tc rowSpan="2">
                  <a:txBody>
                    <a:bodyPr/>
                    <a:lstStyle/>
                    <a:p>
                      <a:pPr algn="l" rtl="0" fontAlgn="ctr"/>
                      <a:r>
                        <a:rPr lang="es-ES" sz="1000" b="1" u="none" strike="noStrike" dirty="0">
                          <a:effectLst/>
                        </a:rPr>
                        <a:t>Biofísico</a:t>
                      </a:r>
                      <a:endParaRPr lang="es-ES" sz="1000" b="1" i="0" u="none" strike="noStrike" dirty="0">
                        <a:solidFill>
                          <a:srgbClr val="000000"/>
                        </a:solidFill>
                        <a:effectLst/>
                        <a:latin typeface="Arial" panose="020B0604020202020204" pitchFamily="34" charset="0"/>
                      </a:endParaRPr>
                    </a:p>
                  </a:txBody>
                  <a:tcPr marL="70753" marR="5896" marT="5896" marB="0" anchor="ctr"/>
                </a:tc>
                <a:tc>
                  <a:txBody>
                    <a:bodyPr/>
                    <a:lstStyle/>
                    <a:p>
                      <a:pPr algn="l" rtl="0" fontAlgn="ctr"/>
                      <a:r>
                        <a:rPr lang="es-ES" sz="1000" u="none" strike="noStrike" dirty="0">
                          <a:effectLst/>
                        </a:rPr>
                        <a:t>Amenazas y riesgos</a:t>
                      </a:r>
                      <a:endParaRPr lang="es-ES" sz="1000" b="0" i="0" u="none" strike="noStrike" dirty="0">
                        <a:solidFill>
                          <a:srgbClr val="000000"/>
                        </a:solidFill>
                        <a:effectLst/>
                        <a:latin typeface="Arial" panose="020B0604020202020204" pitchFamily="34" charset="0"/>
                      </a:endParaRPr>
                    </a:p>
                  </a:txBody>
                  <a:tcPr marL="70753" marR="5896" marT="5896" marB="0" anchor="ctr"/>
                </a:tc>
                <a:tc>
                  <a:txBody>
                    <a:bodyPr/>
                    <a:lstStyle/>
                    <a:p>
                      <a:pPr algn="l" rtl="0" fontAlgn="ctr"/>
                      <a:r>
                        <a:rPr lang="es-ES" sz="1000" u="none" strike="noStrike" dirty="0">
                          <a:effectLst/>
                        </a:rPr>
                        <a:t>GAD-C de Atacames</a:t>
                      </a:r>
                      <a:endParaRPr lang="es-ES" sz="1000" b="0" i="0" u="none" strike="noStrike" dirty="0">
                        <a:solidFill>
                          <a:srgbClr val="000000"/>
                        </a:solidFill>
                        <a:effectLst/>
                        <a:latin typeface="Arial" panose="020B0604020202020204" pitchFamily="34" charset="0"/>
                      </a:endParaRPr>
                    </a:p>
                  </a:txBody>
                  <a:tcPr marL="5896" marR="5896" marT="5896" marB="0" anchor="ctr"/>
                </a:tc>
                <a:tc>
                  <a:txBody>
                    <a:bodyPr/>
                    <a:lstStyle/>
                    <a:p>
                      <a:pPr algn="l" fontAlgn="b"/>
                      <a:r>
                        <a:rPr lang="es-ES" sz="1000" u="none" strike="noStrike">
                          <a:effectLst/>
                        </a:rPr>
                        <a:t>Si</a:t>
                      </a:r>
                      <a:endParaRPr lang="es-ES" sz="1000" b="0" i="0" u="none" strike="noStrike">
                        <a:solidFill>
                          <a:srgbClr val="000000"/>
                        </a:solidFill>
                        <a:effectLst/>
                        <a:latin typeface="Arial" panose="020B0604020202020204" pitchFamily="34" charset="0"/>
                      </a:endParaRPr>
                    </a:p>
                  </a:txBody>
                  <a:tcPr marL="5896" marR="5896" marT="5896" marB="0" anchor="b"/>
                </a:tc>
                <a:tc>
                  <a:txBody>
                    <a:bodyPr/>
                    <a:lstStyle/>
                    <a:p>
                      <a:pPr algn="l" fontAlgn="b"/>
                      <a:r>
                        <a:rPr lang="es-ES" sz="1000" u="none" strike="noStrike">
                          <a:effectLst/>
                        </a:rPr>
                        <a:t>SNGRE</a:t>
                      </a:r>
                      <a:endParaRPr lang="es-ES" sz="1000" b="0" i="0" u="none" strike="noStrike">
                        <a:solidFill>
                          <a:srgbClr val="000000"/>
                        </a:solidFill>
                        <a:effectLst/>
                        <a:latin typeface="Arial" panose="020B0604020202020204" pitchFamily="34" charset="0"/>
                      </a:endParaRPr>
                    </a:p>
                  </a:txBody>
                  <a:tcPr marL="5896" marR="5896" marT="5896" marB="0" anchor="b"/>
                </a:tc>
                <a:extLst>
                  <a:ext uri="{0D108BD9-81ED-4DB2-BD59-A6C34878D82A}">
                    <a16:rowId xmlns:a16="http://schemas.microsoft.com/office/drawing/2014/main" val="3854944389"/>
                  </a:ext>
                </a:extLst>
              </a:tr>
              <a:tr h="175197">
                <a:tc vMerge="1">
                  <a:txBody>
                    <a:bodyPr/>
                    <a:lstStyle/>
                    <a:p>
                      <a:endParaRPr lang="es-ES"/>
                    </a:p>
                  </a:txBody>
                  <a:tcPr/>
                </a:tc>
                <a:tc>
                  <a:txBody>
                    <a:bodyPr/>
                    <a:lstStyle/>
                    <a:p>
                      <a:pPr algn="l" rtl="0" fontAlgn="ctr"/>
                      <a:r>
                        <a:rPr lang="es-ES" sz="1000" u="none" strike="noStrike">
                          <a:effectLst/>
                        </a:rPr>
                        <a:t>Línea de costa</a:t>
                      </a:r>
                      <a:endParaRPr lang="es-ES" sz="1000" b="0" i="0" u="none" strike="noStrike">
                        <a:solidFill>
                          <a:srgbClr val="000000"/>
                        </a:solidFill>
                        <a:effectLst/>
                        <a:latin typeface="Arial" panose="020B0604020202020204" pitchFamily="34" charset="0"/>
                      </a:endParaRPr>
                    </a:p>
                  </a:txBody>
                  <a:tcPr marL="70753" marR="5896" marT="5896" marB="0" anchor="ctr"/>
                </a:tc>
                <a:tc>
                  <a:txBody>
                    <a:bodyPr/>
                    <a:lstStyle/>
                    <a:p>
                      <a:pPr algn="l" rtl="0" fontAlgn="ctr"/>
                      <a:r>
                        <a:rPr lang="es-ES" sz="1000" u="none" strike="noStrike" dirty="0">
                          <a:effectLst/>
                        </a:rPr>
                        <a:t>IGM</a:t>
                      </a:r>
                      <a:endParaRPr lang="es-ES" sz="1000" b="0" i="0" u="none" strike="noStrike" dirty="0">
                        <a:solidFill>
                          <a:srgbClr val="000000"/>
                        </a:solidFill>
                        <a:effectLst/>
                        <a:latin typeface="Arial" panose="020B0604020202020204" pitchFamily="34" charset="0"/>
                      </a:endParaRPr>
                    </a:p>
                  </a:txBody>
                  <a:tcPr marL="70753" marR="5896" marT="5896" marB="0" anchor="ctr"/>
                </a:tc>
                <a:tc>
                  <a:txBody>
                    <a:bodyPr/>
                    <a:lstStyle/>
                    <a:p>
                      <a:pPr algn="l" fontAlgn="b"/>
                      <a:r>
                        <a:rPr lang="es-ES" sz="1000" u="none" strike="noStrike">
                          <a:effectLst/>
                        </a:rPr>
                        <a:t>No</a:t>
                      </a:r>
                      <a:endParaRPr lang="es-ES" sz="1000" b="0" i="0" u="none" strike="noStrike">
                        <a:solidFill>
                          <a:srgbClr val="000000"/>
                        </a:solidFill>
                        <a:effectLst/>
                        <a:latin typeface="Arial" panose="020B0604020202020204" pitchFamily="34" charset="0"/>
                      </a:endParaRPr>
                    </a:p>
                  </a:txBody>
                  <a:tcPr marL="5896" marR="5896" marT="5896" marB="0" anchor="b"/>
                </a:tc>
                <a:tc>
                  <a:txBody>
                    <a:bodyPr/>
                    <a:lstStyle/>
                    <a:p>
                      <a:pPr algn="l" fontAlgn="b"/>
                      <a:r>
                        <a:rPr lang="es-ES" sz="1000" u="none" strike="noStrike">
                          <a:effectLst/>
                        </a:rPr>
                        <a:t> </a:t>
                      </a:r>
                      <a:endParaRPr lang="es-ES" sz="1000" b="0" i="0" u="none" strike="noStrike">
                        <a:solidFill>
                          <a:srgbClr val="000000"/>
                        </a:solidFill>
                        <a:effectLst/>
                        <a:latin typeface="Arial" panose="020B0604020202020204" pitchFamily="34" charset="0"/>
                      </a:endParaRPr>
                    </a:p>
                  </a:txBody>
                  <a:tcPr marL="5896" marR="5896" marT="5896" marB="0" anchor="b"/>
                </a:tc>
                <a:extLst>
                  <a:ext uri="{0D108BD9-81ED-4DB2-BD59-A6C34878D82A}">
                    <a16:rowId xmlns:a16="http://schemas.microsoft.com/office/drawing/2014/main" val="578768722"/>
                  </a:ext>
                </a:extLst>
              </a:tr>
              <a:tr h="654122">
                <a:tc rowSpan="2">
                  <a:txBody>
                    <a:bodyPr/>
                    <a:lstStyle/>
                    <a:p>
                      <a:pPr algn="l" rtl="0" fontAlgn="ctr"/>
                      <a:r>
                        <a:rPr lang="es-ES" sz="1000" b="1" u="none" strike="noStrike" dirty="0">
                          <a:effectLst/>
                        </a:rPr>
                        <a:t>Sociocultural</a:t>
                      </a:r>
                      <a:endParaRPr lang="es-ES" sz="1000" b="1" i="0" u="none" strike="noStrike" dirty="0">
                        <a:solidFill>
                          <a:srgbClr val="000000"/>
                        </a:solidFill>
                        <a:effectLst/>
                        <a:latin typeface="Arial" panose="020B0604020202020204" pitchFamily="34" charset="0"/>
                      </a:endParaRPr>
                    </a:p>
                  </a:txBody>
                  <a:tcPr marL="70753" marR="5896" marT="5896" marB="0" anchor="ctr"/>
                </a:tc>
                <a:tc>
                  <a:txBody>
                    <a:bodyPr/>
                    <a:lstStyle/>
                    <a:p>
                      <a:pPr algn="l" rtl="0" fontAlgn="ctr"/>
                      <a:r>
                        <a:rPr lang="es-ES" sz="1000" u="none" strike="noStrike" dirty="0">
                          <a:effectLst/>
                        </a:rPr>
                        <a:t>Infraestructura de salud</a:t>
                      </a:r>
                      <a:endParaRPr lang="es-ES" sz="1000" b="0" i="0" u="none" strike="noStrike" dirty="0">
                        <a:solidFill>
                          <a:srgbClr val="000000"/>
                        </a:solidFill>
                        <a:effectLst/>
                        <a:latin typeface="Arial" panose="020B0604020202020204" pitchFamily="34" charset="0"/>
                      </a:endParaRPr>
                    </a:p>
                  </a:txBody>
                  <a:tcPr marL="70753" marR="5896" marT="5896" marB="0" anchor="ctr"/>
                </a:tc>
                <a:tc>
                  <a:txBody>
                    <a:bodyPr/>
                    <a:lstStyle/>
                    <a:p>
                      <a:pPr algn="l" fontAlgn="b"/>
                      <a:r>
                        <a:rPr lang="es-ES" sz="1000" u="none" strike="noStrike" dirty="0">
                          <a:effectLst/>
                        </a:rPr>
                        <a:t>PDOT Atacames</a:t>
                      </a:r>
                      <a:endParaRPr lang="es-ES" sz="1000" b="0" i="0" u="none" strike="noStrike" dirty="0">
                        <a:solidFill>
                          <a:srgbClr val="000000"/>
                        </a:solidFill>
                        <a:effectLst/>
                        <a:latin typeface="Arial" panose="020B0604020202020204" pitchFamily="34" charset="0"/>
                      </a:endParaRPr>
                    </a:p>
                  </a:txBody>
                  <a:tcPr marL="5896" marR="5896" marT="5896" marB="0" anchor="b"/>
                </a:tc>
                <a:tc>
                  <a:txBody>
                    <a:bodyPr/>
                    <a:lstStyle/>
                    <a:p>
                      <a:pPr algn="l" rtl="0" fontAlgn="ctr"/>
                      <a:r>
                        <a:rPr lang="es-ES" sz="1000" u="none" strike="noStrike" dirty="0">
                          <a:effectLst/>
                        </a:rPr>
                        <a:t>Si</a:t>
                      </a:r>
                      <a:endParaRPr lang="es-ES" sz="1000" b="0" i="0" u="none" strike="noStrike" dirty="0">
                        <a:solidFill>
                          <a:srgbClr val="000000"/>
                        </a:solidFill>
                        <a:effectLst/>
                        <a:latin typeface="Arial" panose="020B0604020202020204" pitchFamily="34" charset="0"/>
                      </a:endParaRPr>
                    </a:p>
                  </a:txBody>
                  <a:tcPr marL="5896" marR="5896" marT="5896" marB="0" anchor="ctr"/>
                </a:tc>
                <a:tc>
                  <a:txBody>
                    <a:bodyPr/>
                    <a:lstStyle/>
                    <a:p>
                      <a:pPr algn="l" fontAlgn="b"/>
                      <a:r>
                        <a:rPr lang="es-ES" sz="1000" u="none" strike="noStrike" dirty="0">
                          <a:effectLst/>
                        </a:rPr>
                        <a:t>Sistema Nacional de Información (SNI)</a:t>
                      </a:r>
                      <a:endParaRPr lang="es-ES" sz="1000" b="0" i="0" u="none" strike="noStrike" dirty="0">
                        <a:solidFill>
                          <a:srgbClr val="000000"/>
                        </a:solidFill>
                        <a:effectLst/>
                        <a:latin typeface="Arial" panose="020B0604020202020204" pitchFamily="34" charset="0"/>
                      </a:endParaRPr>
                    </a:p>
                  </a:txBody>
                  <a:tcPr marL="5896" marR="5896" marT="5896" marB="0" anchor="b"/>
                </a:tc>
                <a:extLst>
                  <a:ext uri="{0D108BD9-81ED-4DB2-BD59-A6C34878D82A}">
                    <a16:rowId xmlns:a16="http://schemas.microsoft.com/office/drawing/2014/main" val="3372791585"/>
                  </a:ext>
                </a:extLst>
              </a:tr>
              <a:tr h="654122">
                <a:tc vMerge="1">
                  <a:txBody>
                    <a:bodyPr/>
                    <a:lstStyle/>
                    <a:p>
                      <a:endParaRPr lang="es-ES"/>
                    </a:p>
                  </a:txBody>
                  <a:tcPr/>
                </a:tc>
                <a:tc>
                  <a:txBody>
                    <a:bodyPr/>
                    <a:lstStyle/>
                    <a:p>
                      <a:pPr algn="l" rtl="0" fontAlgn="ctr"/>
                      <a:r>
                        <a:rPr lang="es-ES" sz="1000" u="none" strike="noStrike">
                          <a:effectLst/>
                        </a:rPr>
                        <a:t>Instituciones educativas</a:t>
                      </a:r>
                      <a:endParaRPr lang="es-ES" sz="1000" b="0" i="0" u="none" strike="noStrike">
                        <a:solidFill>
                          <a:srgbClr val="000000"/>
                        </a:solidFill>
                        <a:effectLst/>
                        <a:latin typeface="Arial" panose="020B0604020202020204" pitchFamily="34" charset="0"/>
                      </a:endParaRPr>
                    </a:p>
                  </a:txBody>
                  <a:tcPr marL="70753" marR="5896" marT="5896" marB="0" anchor="ctr"/>
                </a:tc>
                <a:tc>
                  <a:txBody>
                    <a:bodyPr/>
                    <a:lstStyle/>
                    <a:p>
                      <a:pPr algn="l" fontAlgn="b"/>
                      <a:r>
                        <a:rPr lang="es-ES" sz="1000" u="none" strike="noStrike" dirty="0">
                          <a:effectLst/>
                        </a:rPr>
                        <a:t>PDOT Atacames</a:t>
                      </a:r>
                      <a:endParaRPr lang="es-ES" sz="1000" b="0" i="0" u="none" strike="noStrike" dirty="0">
                        <a:solidFill>
                          <a:srgbClr val="000000"/>
                        </a:solidFill>
                        <a:effectLst/>
                        <a:latin typeface="Arial" panose="020B0604020202020204" pitchFamily="34" charset="0"/>
                      </a:endParaRPr>
                    </a:p>
                  </a:txBody>
                  <a:tcPr marL="5896" marR="5896" marT="5896" marB="0" anchor="b"/>
                </a:tc>
                <a:tc>
                  <a:txBody>
                    <a:bodyPr/>
                    <a:lstStyle/>
                    <a:p>
                      <a:pPr algn="l" rtl="0" fontAlgn="ctr"/>
                      <a:r>
                        <a:rPr lang="es-ES" sz="1000" u="none" strike="noStrike" dirty="0">
                          <a:effectLst/>
                        </a:rPr>
                        <a:t>Si</a:t>
                      </a:r>
                      <a:endParaRPr lang="es-ES" sz="1000" b="0" i="0" u="none" strike="noStrike" dirty="0">
                        <a:solidFill>
                          <a:srgbClr val="000000"/>
                        </a:solidFill>
                        <a:effectLst/>
                        <a:latin typeface="Arial" panose="020B0604020202020204" pitchFamily="34" charset="0"/>
                      </a:endParaRPr>
                    </a:p>
                  </a:txBody>
                  <a:tcPr marL="5896" marR="5896" marT="5896" marB="0" anchor="ctr"/>
                </a:tc>
                <a:tc>
                  <a:txBody>
                    <a:bodyPr/>
                    <a:lstStyle/>
                    <a:p>
                      <a:pPr algn="l" fontAlgn="b"/>
                      <a:r>
                        <a:rPr lang="es-ES" sz="1000" u="none" strike="noStrike" dirty="0">
                          <a:effectLst/>
                        </a:rPr>
                        <a:t>Sistema Nacional de Información (SIN)</a:t>
                      </a:r>
                      <a:endParaRPr lang="es-ES" sz="1000" b="0" i="0" u="none" strike="noStrike" dirty="0">
                        <a:solidFill>
                          <a:srgbClr val="000000"/>
                        </a:solidFill>
                        <a:effectLst/>
                        <a:latin typeface="Arial" panose="020B0604020202020204" pitchFamily="34" charset="0"/>
                      </a:endParaRPr>
                    </a:p>
                  </a:txBody>
                  <a:tcPr marL="5896" marR="5896" marT="5896" marB="0" anchor="b"/>
                </a:tc>
                <a:extLst>
                  <a:ext uri="{0D108BD9-81ED-4DB2-BD59-A6C34878D82A}">
                    <a16:rowId xmlns:a16="http://schemas.microsoft.com/office/drawing/2014/main" val="3887272117"/>
                  </a:ext>
                </a:extLst>
              </a:tr>
              <a:tr h="492158">
                <a:tc rowSpan="3">
                  <a:txBody>
                    <a:bodyPr/>
                    <a:lstStyle/>
                    <a:p>
                      <a:pPr algn="l" rtl="0" fontAlgn="ctr"/>
                      <a:r>
                        <a:rPr lang="es-ES" sz="1000" b="1" u="none" strike="noStrike" dirty="0">
                          <a:effectLst/>
                        </a:rPr>
                        <a:t>Política-institucional</a:t>
                      </a:r>
                      <a:endParaRPr lang="es-ES" sz="1000" b="1" i="0" u="none" strike="noStrike" dirty="0">
                        <a:solidFill>
                          <a:srgbClr val="000000"/>
                        </a:solidFill>
                        <a:effectLst/>
                        <a:latin typeface="Arial" panose="020B0604020202020204" pitchFamily="34" charset="0"/>
                      </a:endParaRPr>
                    </a:p>
                  </a:txBody>
                  <a:tcPr marL="70753" marR="5896" marT="5896" marB="0" anchor="ctr"/>
                </a:tc>
                <a:tc>
                  <a:txBody>
                    <a:bodyPr/>
                    <a:lstStyle/>
                    <a:p>
                      <a:pPr algn="l" rtl="0" fontAlgn="ctr"/>
                      <a:r>
                        <a:rPr lang="es-ES" sz="1000" u="none" strike="noStrike">
                          <a:effectLst/>
                        </a:rPr>
                        <a:t>Ordenanza Bienio 2022-2023 del Cantón Atacames</a:t>
                      </a:r>
                      <a:endParaRPr lang="es-ES" sz="1000" b="0" i="0" u="none" strike="noStrike">
                        <a:solidFill>
                          <a:srgbClr val="000000"/>
                        </a:solidFill>
                        <a:effectLst/>
                        <a:latin typeface="Arial" panose="020B0604020202020204" pitchFamily="34" charset="0"/>
                      </a:endParaRPr>
                    </a:p>
                  </a:txBody>
                  <a:tcPr marL="70753" marR="5896" marT="5896" marB="0" anchor="ctr"/>
                </a:tc>
                <a:tc>
                  <a:txBody>
                    <a:bodyPr/>
                    <a:lstStyle/>
                    <a:p>
                      <a:pPr algn="l" rtl="0" fontAlgn="ctr"/>
                      <a:r>
                        <a:rPr lang="es-ES" sz="1000" u="none" strike="noStrike">
                          <a:effectLst/>
                        </a:rPr>
                        <a:t>GAD-C de Atacames</a:t>
                      </a:r>
                      <a:endParaRPr lang="es-ES" sz="1000" b="0" i="0" u="none" strike="noStrike">
                        <a:solidFill>
                          <a:srgbClr val="000000"/>
                        </a:solidFill>
                        <a:effectLst/>
                        <a:latin typeface="Arial" panose="020B0604020202020204" pitchFamily="34" charset="0"/>
                      </a:endParaRPr>
                    </a:p>
                  </a:txBody>
                  <a:tcPr marL="5896" marR="5896" marT="5896" marB="0" anchor="ctr"/>
                </a:tc>
                <a:tc>
                  <a:txBody>
                    <a:bodyPr/>
                    <a:lstStyle/>
                    <a:p>
                      <a:pPr algn="l" fontAlgn="b"/>
                      <a:r>
                        <a:rPr lang="es-ES" sz="1000" u="none" strike="noStrike" dirty="0">
                          <a:effectLst/>
                        </a:rPr>
                        <a:t>No</a:t>
                      </a:r>
                      <a:endParaRPr lang="es-ES" sz="1000" b="0" i="0" u="none" strike="noStrike" dirty="0">
                        <a:solidFill>
                          <a:srgbClr val="000000"/>
                        </a:solidFill>
                        <a:effectLst/>
                        <a:latin typeface="Arial" panose="020B0604020202020204" pitchFamily="34" charset="0"/>
                      </a:endParaRPr>
                    </a:p>
                  </a:txBody>
                  <a:tcPr marL="5896" marR="5896" marT="5896" marB="0" anchor="b"/>
                </a:tc>
                <a:tc>
                  <a:txBody>
                    <a:bodyPr/>
                    <a:lstStyle/>
                    <a:p>
                      <a:pPr algn="l" fontAlgn="b"/>
                      <a:r>
                        <a:rPr lang="es-ES" sz="1000" u="none" strike="noStrike" dirty="0">
                          <a:effectLst/>
                        </a:rPr>
                        <a:t> </a:t>
                      </a:r>
                      <a:endParaRPr lang="es-ES" sz="1000" b="0" i="0" u="none" strike="noStrike" dirty="0">
                        <a:solidFill>
                          <a:srgbClr val="000000"/>
                        </a:solidFill>
                        <a:effectLst/>
                        <a:latin typeface="Arial" panose="020B0604020202020204" pitchFamily="34" charset="0"/>
                      </a:endParaRPr>
                    </a:p>
                  </a:txBody>
                  <a:tcPr marL="5896" marR="5896" marT="5896" marB="0" anchor="b"/>
                </a:tc>
                <a:extLst>
                  <a:ext uri="{0D108BD9-81ED-4DB2-BD59-A6C34878D82A}">
                    <a16:rowId xmlns:a16="http://schemas.microsoft.com/office/drawing/2014/main" val="2928421142"/>
                  </a:ext>
                </a:extLst>
              </a:tr>
              <a:tr h="343656">
                <a:tc vMerge="1">
                  <a:txBody>
                    <a:bodyPr/>
                    <a:lstStyle/>
                    <a:p>
                      <a:endParaRPr lang="es-ES"/>
                    </a:p>
                  </a:txBody>
                  <a:tcPr/>
                </a:tc>
                <a:tc>
                  <a:txBody>
                    <a:bodyPr/>
                    <a:lstStyle/>
                    <a:p>
                      <a:pPr algn="l" rtl="0" fontAlgn="ctr"/>
                      <a:r>
                        <a:rPr lang="es-ES" sz="1000" u="none" strike="noStrike">
                          <a:effectLst/>
                        </a:rPr>
                        <a:t>PDOT de Atacames 2019-2023</a:t>
                      </a:r>
                      <a:endParaRPr lang="es-ES" sz="1000" b="0" i="0" u="none" strike="noStrike">
                        <a:solidFill>
                          <a:srgbClr val="000000"/>
                        </a:solidFill>
                        <a:effectLst/>
                        <a:latin typeface="Arial" panose="020B0604020202020204" pitchFamily="34" charset="0"/>
                      </a:endParaRPr>
                    </a:p>
                  </a:txBody>
                  <a:tcPr marL="70753" marR="5896" marT="5896" marB="0" anchor="ctr"/>
                </a:tc>
                <a:tc>
                  <a:txBody>
                    <a:bodyPr/>
                    <a:lstStyle/>
                    <a:p>
                      <a:pPr algn="l" rtl="0" fontAlgn="ctr"/>
                      <a:r>
                        <a:rPr lang="es-ES" sz="1000" u="none" strike="noStrike">
                          <a:effectLst/>
                        </a:rPr>
                        <a:t>GAD-C de Atacames</a:t>
                      </a:r>
                      <a:endParaRPr lang="es-ES" sz="1000" b="0" i="0" u="none" strike="noStrike">
                        <a:solidFill>
                          <a:srgbClr val="000000"/>
                        </a:solidFill>
                        <a:effectLst/>
                        <a:latin typeface="Arial" panose="020B0604020202020204" pitchFamily="34" charset="0"/>
                      </a:endParaRPr>
                    </a:p>
                  </a:txBody>
                  <a:tcPr marL="5896" marR="5896" marT="5896" marB="0" anchor="ctr"/>
                </a:tc>
                <a:tc>
                  <a:txBody>
                    <a:bodyPr/>
                    <a:lstStyle/>
                    <a:p>
                      <a:pPr algn="l" fontAlgn="b"/>
                      <a:r>
                        <a:rPr lang="es-ES" sz="1000" u="none" strike="noStrike" dirty="0">
                          <a:effectLst/>
                        </a:rPr>
                        <a:t>No</a:t>
                      </a:r>
                      <a:endParaRPr lang="es-ES" sz="1000" b="0" i="0" u="none" strike="noStrike" dirty="0">
                        <a:solidFill>
                          <a:srgbClr val="000000"/>
                        </a:solidFill>
                        <a:effectLst/>
                        <a:latin typeface="Arial" panose="020B0604020202020204" pitchFamily="34" charset="0"/>
                      </a:endParaRPr>
                    </a:p>
                  </a:txBody>
                  <a:tcPr marL="5896" marR="5896" marT="5896" marB="0" anchor="b"/>
                </a:tc>
                <a:tc>
                  <a:txBody>
                    <a:bodyPr/>
                    <a:lstStyle/>
                    <a:p>
                      <a:pPr algn="l" fontAlgn="b"/>
                      <a:r>
                        <a:rPr lang="es-ES" sz="1000" u="none" strike="noStrike" dirty="0">
                          <a:effectLst/>
                        </a:rPr>
                        <a:t> </a:t>
                      </a:r>
                      <a:endParaRPr lang="es-ES" sz="1000" b="0" i="0" u="none" strike="noStrike" dirty="0">
                        <a:solidFill>
                          <a:srgbClr val="000000"/>
                        </a:solidFill>
                        <a:effectLst/>
                        <a:latin typeface="Arial" panose="020B0604020202020204" pitchFamily="34" charset="0"/>
                      </a:endParaRPr>
                    </a:p>
                  </a:txBody>
                  <a:tcPr marL="5896" marR="5896" marT="5896" marB="0" anchor="b"/>
                </a:tc>
                <a:extLst>
                  <a:ext uri="{0D108BD9-81ED-4DB2-BD59-A6C34878D82A}">
                    <a16:rowId xmlns:a16="http://schemas.microsoft.com/office/drawing/2014/main" val="2078186710"/>
                  </a:ext>
                </a:extLst>
              </a:tr>
              <a:tr h="330194">
                <a:tc vMerge="1">
                  <a:txBody>
                    <a:bodyPr/>
                    <a:lstStyle/>
                    <a:p>
                      <a:endParaRPr lang="es-ES"/>
                    </a:p>
                  </a:txBody>
                  <a:tcPr/>
                </a:tc>
                <a:tc>
                  <a:txBody>
                    <a:bodyPr/>
                    <a:lstStyle/>
                    <a:p>
                      <a:pPr algn="l" rtl="0" fontAlgn="ctr"/>
                      <a:r>
                        <a:rPr lang="es-ES" sz="1000" u="none" strike="noStrike" dirty="0">
                          <a:effectLst/>
                        </a:rPr>
                        <a:t>Registro pago de alcabalas</a:t>
                      </a:r>
                      <a:endParaRPr lang="es-ES" sz="1000" b="0" i="0" u="none" strike="noStrike" dirty="0">
                        <a:solidFill>
                          <a:srgbClr val="000000"/>
                        </a:solidFill>
                        <a:effectLst/>
                        <a:latin typeface="Arial" panose="020B0604020202020204" pitchFamily="34" charset="0"/>
                      </a:endParaRPr>
                    </a:p>
                  </a:txBody>
                  <a:tcPr marL="70753" marR="5896" marT="5896" marB="0" anchor="ctr"/>
                </a:tc>
                <a:tc>
                  <a:txBody>
                    <a:bodyPr/>
                    <a:lstStyle/>
                    <a:p>
                      <a:pPr algn="l" rtl="0" fontAlgn="ctr"/>
                      <a:r>
                        <a:rPr lang="es-ES" sz="1000" u="none" strike="noStrike">
                          <a:effectLst/>
                        </a:rPr>
                        <a:t>GAD-C de Atacames</a:t>
                      </a:r>
                      <a:endParaRPr lang="es-ES" sz="1000" b="0" i="0" u="none" strike="noStrike">
                        <a:solidFill>
                          <a:srgbClr val="000000"/>
                        </a:solidFill>
                        <a:effectLst/>
                        <a:latin typeface="Arial" panose="020B0604020202020204" pitchFamily="34" charset="0"/>
                      </a:endParaRPr>
                    </a:p>
                  </a:txBody>
                  <a:tcPr marL="5896" marR="5896" marT="5896" marB="0" anchor="ctr"/>
                </a:tc>
                <a:tc>
                  <a:txBody>
                    <a:bodyPr/>
                    <a:lstStyle/>
                    <a:p>
                      <a:pPr algn="l" fontAlgn="b"/>
                      <a:r>
                        <a:rPr lang="es-ES" sz="1000" u="none" strike="noStrike" dirty="0">
                          <a:effectLst/>
                        </a:rPr>
                        <a:t>No</a:t>
                      </a:r>
                      <a:endParaRPr lang="es-ES" sz="1000" b="0" i="0" u="none" strike="noStrike" dirty="0">
                        <a:solidFill>
                          <a:srgbClr val="000000"/>
                        </a:solidFill>
                        <a:effectLst/>
                        <a:latin typeface="Arial" panose="020B0604020202020204" pitchFamily="34" charset="0"/>
                      </a:endParaRPr>
                    </a:p>
                  </a:txBody>
                  <a:tcPr marL="5896" marR="5896" marT="5896" marB="0" anchor="b"/>
                </a:tc>
                <a:tc>
                  <a:txBody>
                    <a:bodyPr/>
                    <a:lstStyle/>
                    <a:p>
                      <a:pPr algn="l" fontAlgn="b"/>
                      <a:r>
                        <a:rPr lang="es-ES" sz="1000" u="none" strike="noStrike" dirty="0">
                          <a:effectLst/>
                        </a:rPr>
                        <a:t> </a:t>
                      </a:r>
                      <a:endParaRPr lang="es-ES" sz="1000" b="0" i="0" u="none" strike="noStrike" dirty="0">
                        <a:solidFill>
                          <a:srgbClr val="000000"/>
                        </a:solidFill>
                        <a:effectLst/>
                        <a:latin typeface="Arial" panose="020B0604020202020204" pitchFamily="34" charset="0"/>
                      </a:endParaRPr>
                    </a:p>
                  </a:txBody>
                  <a:tcPr marL="5896" marR="5896" marT="5896" marB="0" anchor="b"/>
                </a:tc>
                <a:extLst>
                  <a:ext uri="{0D108BD9-81ED-4DB2-BD59-A6C34878D82A}">
                    <a16:rowId xmlns:a16="http://schemas.microsoft.com/office/drawing/2014/main" val="2505590388"/>
                  </a:ext>
                </a:extLst>
              </a:tr>
            </a:tbl>
          </a:graphicData>
        </a:graphic>
      </p:graphicFrame>
      <p:pic>
        <p:nvPicPr>
          <p:cNvPr id="7" name="Imagen 6">
            <a:extLst>
              <a:ext uri="{FF2B5EF4-FFF2-40B4-BE49-F238E27FC236}">
                <a16:creationId xmlns:a16="http://schemas.microsoft.com/office/drawing/2014/main" id="{9A6857A2-395F-0D2F-7C8F-21CF45039F38}"/>
              </a:ext>
            </a:extLst>
          </p:cNvPr>
          <p:cNvPicPr>
            <a:picLocks noChangeAspect="1"/>
          </p:cNvPicPr>
          <p:nvPr/>
        </p:nvPicPr>
        <p:blipFill>
          <a:blip r:embed="rId3"/>
          <a:stretch>
            <a:fillRect/>
          </a:stretch>
        </p:blipFill>
        <p:spPr>
          <a:xfrm>
            <a:off x="6340659" y="1684122"/>
            <a:ext cx="2610053" cy="1928933"/>
          </a:xfrm>
          <a:prstGeom prst="rect">
            <a:avLst/>
          </a:prstGeom>
        </p:spPr>
      </p:pic>
      <p:sp>
        <p:nvSpPr>
          <p:cNvPr id="8" name="CuadroTexto 7">
            <a:extLst>
              <a:ext uri="{FF2B5EF4-FFF2-40B4-BE49-F238E27FC236}">
                <a16:creationId xmlns:a16="http://schemas.microsoft.com/office/drawing/2014/main" id="{76A3863A-E501-897F-B588-1F104D99CC91}"/>
              </a:ext>
            </a:extLst>
          </p:cNvPr>
          <p:cNvSpPr txBox="1"/>
          <p:nvPr/>
        </p:nvSpPr>
        <p:spPr>
          <a:xfrm>
            <a:off x="6767084" y="944868"/>
            <a:ext cx="1757201" cy="284693"/>
          </a:xfrm>
          <a:prstGeom prst="rect">
            <a:avLst/>
          </a:prstGeom>
          <a:noFill/>
        </p:spPr>
        <p:txBody>
          <a:bodyPr wrap="square">
            <a:spAutoFit/>
          </a:bodyPr>
          <a:lstStyle/>
          <a:p>
            <a:pPr lvl="0"/>
            <a:r>
              <a:rPr lang="es-EC" sz="1250" b="1" dirty="0">
                <a:solidFill>
                  <a:srgbClr val="006935"/>
                </a:solidFill>
                <a:latin typeface="Arial" panose="020B0604020202020204" pitchFamily="34" charset="0"/>
              </a:rPr>
              <a:t>Estudio de mercado</a:t>
            </a:r>
            <a:endParaRPr lang="es-ES" sz="1250" b="1" dirty="0">
              <a:solidFill>
                <a:srgbClr val="006935"/>
              </a:solidFill>
            </a:endParaRPr>
          </a:p>
        </p:txBody>
      </p:sp>
      <p:pic>
        <p:nvPicPr>
          <p:cNvPr id="14" name="Imagen 13">
            <a:extLst>
              <a:ext uri="{FF2B5EF4-FFF2-40B4-BE49-F238E27FC236}">
                <a16:creationId xmlns:a16="http://schemas.microsoft.com/office/drawing/2014/main" id="{D870D52E-93ED-EA5C-AD32-F1BF7465E0D0}"/>
              </a:ext>
            </a:extLst>
          </p:cNvPr>
          <p:cNvPicPr>
            <a:picLocks noChangeAspect="1"/>
          </p:cNvPicPr>
          <p:nvPr/>
        </p:nvPicPr>
        <p:blipFill>
          <a:blip r:embed="rId4"/>
          <a:stretch>
            <a:fillRect/>
          </a:stretch>
        </p:blipFill>
        <p:spPr>
          <a:xfrm>
            <a:off x="6340659" y="3768292"/>
            <a:ext cx="2706444" cy="140558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Flecha: hacia abajo 14">
            <a:extLst>
              <a:ext uri="{FF2B5EF4-FFF2-40B4-BE49-F238E27FC236}">
                <a16:creationId xmlns:a16="http://schemas.microsoft.com/office/drawing/2014/main" id="{FDE9A235-9DDF-4E75-B0CF-B4FFFC857B5B}"/>
              </a:ext>
            </a:extLst>
          </p:cNvPr>
          <p:cNvSpPr/>
          <p:nvPr/>
        </p:nvSpPr>
        <p:spPr>
          <a:xfrm>
            <a:off x="7515477" y="1299581"/>
            <a:ext cx="260413" cy="314520"/>
          </a:xfrm>
          <a:prstGeom prst="downArrow">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13144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3119D5-1E73-E617-8949-0A844D0D3DD8}"/>
              </a:ext>
            </a:extLst>
          </p:cNvPr>
          <p:cNvSpPr>
            <a:spLocks noGrp="1"/>
          </p:cNvSpPr>
          <p:nvPr>
            <p:ph type="title"/>
          </p:nvPr>
        </p:nvSpPr>
        <p:spPr>
          <a:xfrm>
            <a:off x="655863" y="118226"/>
            <a:ext cx="7833862" cy="578289"/>
          </a:xfrm>
        </p:spPr>
        <p:txBody>
          <a:bodyPr/>
          <a:lstStyle/>
          <a:p>
            <a:pPr algn="l"/>
            <a:r>
              <a:rPr lang="es-MX" sz="2000">
                <a:ln w="13462">
                  <a:solidFill>
                    <a:schemeClr val="bg1"/>
                  </a:solidFill>
                  <a:prstDash val="solid"/>
                </a:ln>
                <a:solidFill>
                  <a:srgbClr val="006935"/>
                </a:solidFill>
                <a:effectLst>
                  <a:outerShdw dist="38100" dir="2700000" algn="bl" rotWithShape="0">
                    <a:schemeClr val="accent5"/>
                  </a:outerShdw>
                </a:effectLst>
              </a:rPr>
              <a:t>2.2 Evaluación del modelo de valoración vigente  </a:t>
            </a:r>
            <a:endParaRPr lang="es-EC" sz="2000">
              <a:ln w="13462">
                <a:solidFill>
                  <a:schemeClr val="bg1"/>
                </a:solidFill>
                <a:prstDash val="solid"/>
              </a:ln>
              <a:solidFill>
                <a:srgbClr val="006935"/>
              </a:solidFill>
              <a:effectLst>
                <a:outerShdw dist="38100" dir="2700000" algn="bl" rotWithShape="0">
                  <a:schemeClr val="accent5"/>
                </a:outerShdw>
              </a:effectLst>
            </a:endParaRPr>
          </a:p>
        </p:txBody>
      </p:sp>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2"/>
          <a:stretch>
            <a:fillRect/>
          </a:stretch>
        </p:blipFill>
        <p:spPr>
          <a:xfrm>
            <a:off x="6732429" y="5877159"/>
            <a:ext cx="2413159" cy="732477"/>
          </a:xfrm>
          <a:prstGeom prst="rect">
            <a:avLst/>
          </a:prstGeom>
        </p:spPr>
      </p:pic>
      <p:sp>
        <p:nvSpPr>
          <p:cNvPr id="12" name="Título 1">
            <a:extLst>
              <a:ext uri="{FF2B5EF4-FFF2-40B4-BE49-F238E27FC236}">
                <a16:creationId xmlns:a16="http://schemas.microsoft.com/office/drawing/2014/main" id="{05294A04-5A69-DAD3-9166-C94C1F03A268}"/>
              </a:ext>
            </a:extLst>
          </p:cNvPr>
          <p:cNvSpPr txBox="1">
            <a:spLocks/>
          </p:cNvSpPr>
          <p:nvPr/>
        </p:nvSpPr>
        <p:spPr>
          <a:xfrm>
            <a:off x="622980" y="743890"/>
            <a:ext cx="2954155" cy="578289"/>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ctr" defTabSz="914400"/>
            <a:endParaRPr lang="es-EC" sz="1600" kern="0">
              <a:ln w="13462">
                <a:solidFill>
                  <a:schemeClr val="bg1"/>
                </a:solidFill>
                <a:prstDash val="solid"/>
              </a:ln>
              <a:solidFill>
                <a:srgbClr val="006935"/>
              </a:solidFill>
              <a:effectLst>
                <a:outerShdw dist="38100" dir="2700000" algn="bl" rotWithShape="0">
                  <a:schemeClr val="accent5"/>
                </a:outerShdw>
              </a:effectLst>
            </a:endParaRPr>
          </a:p>
        </p:txBody>
      </p:sp>
      <p:graphicFrame>
        <p:nvGraphicFramePr>
          <p:cNvPr id="14" name="Diagrama 13">
            <a:extLst>
              <a:ext uri="{FF2B5EF4-FFF2-40B4-BE49-F238E27FC236}">
                <a16:creationId xmlns:a16="http://schemas.microsoft.com/office/drawing/2014/main" id="{0BBD4F22-07DF-A0AE-FC6C-87CB6E6C1C5E}"/>
              </a:ext>
            </a:extLst>
          </p:cNvPr>
          <p:cNvGraphicFramePr/>
          <p:nvPr>
            <p:extLst>
              <p:ext uri="{D42A27DB-BD31-4B8C-83A1-F6EECF244321}">
                <p14:modId xmlns:p14="http://schemas.microsoft.com/office/powerpoint/2010/main" val="742824935"/>
              </p:ext>
            </p:extLst>
          </p:nvPr>
        </p:nvGraphicFramePr>
        <p:xfrm>
          <a:off x="760821" y="-130831"/>
          <a:ext cx="4355049" cy="4064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Imagen 20">
            <a:extLst>
              <a:ext uri="{FF2B5EF4-FFF2-40B4-BE49-F238E27FC236}">
                <a16:creationId xmlns:a16="http://schemas.microsoft.com/office/drawing/2014/main" id="{D18D2FB4-870E-CE20-C5E2-0E8369CB42B1}"/>
              </a:ext>
            </a:extLst>
          </p:cNvPr>
          <p:cNvPicPr>
            <a:picLocks noChangeAspect="1"/>
          </p:cNvPicPr>
          <p:nvPr/>
        </p:nvPicPr>
        <p:blipFill>
          <a:blip r:embed="rId8"/>
          <a:stretch>
            <a:fillRect/>
          </a:stretch>
        </p:blipFill>
        <p:spPr>
          <a:xfrm>
            <a:off x="5981381" y="981208"/>
            <a:ext cx="2679068" cy="2126511"/>
          </a:xfrm>
          <a:prstGeom prst="rect">
            <a:avLst/>
          </a:prstGeom>
        </p:spPr>
      </p:pic>
      <p:sp>
        <p:nvSpPr>
          <p:cNvPr id="25" name="CuadroTexto 24">
            <a:extLst>
              <a:ext uri="{FF2B5EF4-FFF2-40B4-BE49-F238E27FC236}">
                <a16:creationId xmlns:a16="http://schemas.microsoft.com/office/drawing/2014/main" id="{6CA89804-50E6-2B9E-573D-FAC78B252B67}"/>
              </a:ext>
            </a:extLst>
          </p:cNvPr>
          <p:cNvSpPr txBox="1"/>
          <p:nvPr/>
        </p:nvSpPr>
        <p:spPr>
          <a:xfrm>
            <a:off x="5410163" y="647485"/>
            <a:ext cx="3821504" cy="284693"/>
          </a:xfrm>
          <a:prstGeom prst="rect">
            <a:avLst/>
          </a:prstGeom>
          <a:noFill/>
        </p:spPr>
        <p:txBody>
          <a:bodyPr wrap="square">
            <a:spAutoFit/>
          </a:bodyPr>
          <a:lstStyle/>
          <a:p>
            <a:pPr lvl="0"/>
            <a:r>
              <a:rPr lang="es-EC" sz="1250" b="1" dirty="0">
                <a:solidFill>
                  <a:srgbClr val="006935"/>
                </a:solidFill>
                <a:effectLst/>
                <a:latin typeface="Arial" panose="020B0604020202020204" pitchFamily="34" charset="0"/>
                <a:ea typeface="Calibri" panose="020F0502020204030204" pitchFamily="34" charset="0"/>
              </a:rPr>
              <a:t>Rangos para el cumplimiento de la normativa</a:t>
            </a:r>
            <a:endParaRPr lang="es-ES" sz="1250" b="1" dirty="0">
              <a:solidFill>
                <a:srgbClr val="006935"/>
              </a:solidFill>
            </a:endParaRPr>
          </a:p>
        </p:txBody>
      </p:sp>
      <p:pic>
        <p:nvPicPr>
          <p:cNvPr id="26" name="Imagen 25">
            <a:extLst>
              <a:ext uri="{FF2B5EF4-FFF2-40B4-BE49-F238E27FC236}">
                <a16:creationId xmlns:a16="http://schemas.microsoft.com/office/drawing/2014/main" id="{3DAA7130-5871-4171-8A8A-D07E184C4CE2}"/>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8397" y="3289720"/>
            <a:ext cx="5275143" cy="3092130"/>
          </a:xfrm>
          <a:prstGeom prst="rect">
            <a:avLst/>
          </a:prstGeom>
          <a:noFill/>
          <a:ln>
            <a:noFill/>
          </a:ln>
        </p:spPr>
      </p:pic>
      <p:graphicFrame>
        <p:nvGraphicFramePr>
          <p:cNvPr id="27" name="Gráfico 26">
            <a:extLst>
              <a:ext uri="{FF2B5EF4-FFF2-40B4-BE49-F238E27FC236}">
                <a16:creationId xmlns:a16="http://schemas.microsoft.com/office/drawing/2014/main" id="{06946A12-86B1-C0AD-B612-CC3BC1AB5A17}"/>
              </a:ext>
            </a:extLst>
          </p:cNvPr>
          <p:cNvGraphicFramePr/>
          <p:nvPr>
            <p:extLst>
              <p:ext uri="{D42A27DB-BD31-4B8C-83A1-F6EECF244321}">
                <p14:modId xmlns:p14="http://schemas.microsoft.com/office/powerpoint/2010/main" val="1023030507"/>
              </p:ext>
            </p:extLst>
          </p:nvPr>
        </p:nvGraphicFramePr>
        <p:xfrm>
          <a:off x="5981381" y="3542396"/>
          <a:ext cx="3134995" cy="1879004"/>
        </p:xfrm>
        <a:graphic>
          <a:graphicData uri="http://schemas.openxmlformats.org/drawingml/2006/chart">
            <c:chart xmlns:c="http://schemas.openxmlformats.org/drawingml/2006/chart" xmlns:r="http://schemas.openxmlformats.org/officeDocument/2006/relationships" r:id="rId11"/>
          </a:graphicData>
        </a:graphic>
      </p:graphicFrame>
      <p:sp>
        <p:nvSpPr>
          <p:cNvPr id="28" name="Flecha: hacia abajo 27">
            <a:extLst>
              <a:ext uri="{FF2B5EF4-FFF2-40B4-BE49-F238E27FC236}">
                <a16:creationId xmlns:a16="http://schemas.microsoft.com/office/drawing/2014/main" id="{7E6EF59E-A5F8-1AB0-B865-AB7CA236CC2E}"/>
              </a:ext>
            </a:extLst>
          </p:cNvPr>
          <p:cNvSpPr/>
          <p:nvPr/>
        </p:nvSpPr>
        <p:spPr>
          <a:xfrm>
            <a:off x="3102429" y="3072083"/>
            <a:ext cx="250371" cy="356917"/>
          </a:xfrm>
          <a:prstGeom prst="downArrow">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Flecha: hacia abajo 30">
            <a:extLst>
              <a:ext uri="{FF2B5EF4-FFF2-40B4-BE49-F238E27FC236}">
                <a16:creationId xmlns:a16="http://schemas.microsoft.com/office/drawing/2014/main" id="{BF98669F-F9EA-F008-5665-7FB3276D6763}"/>
              </a:ext>
            </a:extLst>
          </p:cNvPr>
          <p:cNvSpPr/>
          <p:nvPr/>
        </p:nvSpPr>
        <p:spPr>
          <a:xfrm rot="16200000">
            <a:off x="5331683" y="3690542"/>
            <a:ext cx="250371" cy="356917"/>
          </a:xfrm>
          <a:prstGeom prst="downArrow">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3A942BC6-B937-12A3-CD4A-4DD974F9737E}"/>
              </a:ext>
            </a:extLst>
          </p:cNvPr>
          <p:cNvSpPr/>
          <p:nvPr/>
        </p:nvSpPr>
        <p:spPr>
          <a:xfrm rot="16200000">
            <a:off x="-2026727" y="3227455"/>
            <a:ext cx="4676436" cy="622978"/>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a:solidFill>
                  <a:schemeClr val="bg1"/>
                </a:solidFill>
              </a:rPr>
              <a:t>2. Recopilación y evaluación de la información</a:t>
            </a:r>
            <a:endParaRPr lang="es-EC" sz="2000">
              <a:solidFill>
                <a:schemeClr val="bg1"/>
              </a:solidFill>
            </a:endParaRPr>
          </a:p>
        </p:txBody>
      </p:sp>
    </p:spTree>
    <p:extLst>
      <p:ext uri="{BB962C8B-B14F-4D97-AF65-F5344CB8AC3E}">
        <p14:creationId xmlns:p14="http://schemas.microsoft.com/office/powerpoint/2010/main" val="371523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3119D5-1E73-E617-8949-0A844D0D3DD8}"/>
              </a:ext>
            </a:extLst>
          </p:cNvPr>
          <p:cNvSpPr>
            <a:spLocks noGrp="1"/>
          </p:cNvSpPr>
          <p:nvPr>
            <p:ph type="title"/>
          </p:nvPr>
        </p:nvSpPr>
        <p:spPr>
          <a:xfrm>
            <a:off x="544949" y="144460"/>
            <a:ext cx="8386537" cy="578289"/>
          </a:xfrm>
        </p:spPr>
        <p:txBody>
          <a:bodyPr/>
          <a:lstStyle/>
          <a:p>
            <a:pPr algn="l"/>
            <a:r>
              <a:rPr lang="es-MX" sz="2000">
                <a:ln w="13462">
                  <a:solidFill>
                    <a:schemeClr val="bg1"/>
                  </a:solidFill>
                  <a:prstDash val="solid"/>
                </a:ln>
                <a:solidFill>
                  <a:srgbClr val="006935"/>
                </a:solidFill>
                <a:effectLst>
                  <a:outerShdw dist="38100" dir="2700000" algn="bl" rotWithShape="0">
                    <a:schemeClr val="accent5"/>
                  </a:outerShdw>
                </a:effectLst>
              </a:rPr>
              <a:t>2.3 Investigación de variables para el avalúo de terrenos urbanos  </a:t>
            </a:r>
            <a:endParaRPr lang="es-EC" sz="2000">
              <a:ln w="13462">
                <a:solidFill>
                  <a:schemeClr val="bg1"/>
                </a:solidFill>
                <a:prstDash val="solid"/>
              </a:ln>
              <a:solidFill>
                <a:srgbClr val="006935"/>
              </a:solidFill>
              <a:effectLst>
                <a:outerShdw dist="38100" dir="2700000" algn="bl" rotWithShape="0">
                  <a:schemeClr val="accent5"/>
                </a:outerShdw>
              </a:effectLst>
            </a:endParaRPr>
          </a:p>
        </p:txBody>
      </p:sp>
      <p:sp>
        <p:nvSpPr>
          <p:cNvPr id="7" name="Rectángulo 6">
            <a:extLst>
              <a:ext uri="{FF2B5EF4-FFF2-40B4-BE49-F238E27FC236}">
                <a16:creationId xmlns:a16="http://schemas.microsoft.com/office/drawing/2014/main" id="{7AE9D9DC-2E18-7DF5-5D5E-8EFBE82C4A78}"/>
              </a:ext>
            </a:extLst>
          </p:cNvPr>
          <p:cNvSpPr/>
          <p:nvPr/>
        </p:nvSpPr>
        <p:spPr>
          <a:xfrm rot="16200000">
            <a:off x="-2065743" y="3266471"/>
            <a:ext cx="4676436" cy="544946"/>
          </a:xfrm>
          <a:prstGeom prst="rect">
            <a:avLst/>
          </a:prstGeom>
          <a:solidFill>
            <a:srgbClr val="006935"/>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a:solidFill>
                  <a:schemeClr val="bg1"/>
                </a:solidFill>
              </a:rPr>
              <a:t>2. Recopilación y evaluación de la información</a:t>
            </a:r>
            <a:endParaRPr lang="es-EC" sz="2000">
              <a:solidFill>
                <a:schemeClr val="bg1"/>
              </a:solidFill>
            </a:endParaRPr>
          </a:p>
        </p:txBody>
      </p:sp>
      <p:pic>
        <p:nvPicPr>
          <p:cNvPr id="13" name="Imagen 12">
            <a:extLst>
              <a:ext uri="{FF2B5EF4-FFF2-40B4-BE49-F238E27FC236}">
                <a16:creationId xmlns:a16="http://schemas.microsoft.com/office/drawing/2014/main" id="{5CEEB4D9-8396-8F08-FB1F-C7367FE8B181}"/>
              </a:ext>
            </a:extLst>
          </p:cNvPr>
          <p:cNvPicPr>
            <a:picLocks noChangeAspect="1"/>
          </p:cNvPicPr>
          <p:nvPr/>
        </p:nvPicPr>
        <p:blipFill>
          <a:blip r:embed="rId2"/>
          <a:stretch>
            <a:fillRect/>
          </a:stretch>
        </p:blipFill>
        <p:spPr>
          <a:xfrm>
            <a:off x="1475010" y="643319"/>
            <a:ext cx="3525960" cy="5418466"/>
          </a:xfrm>
          <a:prstGeom prst="rect">
            <a:avLst/>
          </a:prstGeom>
        </p:spPr>
      </p:pic>
      <p:sp>
        <p:nvSpPr>
          <p:cNvPr id="23" name="CuadroTexto 22">
            <a:extLst>
              <a:ext uri="{FF2B5EF4-FFF2-40B4-BE49-F238E27FC236}">
                <a16:creationId xmlns:a16="http://schemas.microsoft.com/office/drawing/2014/main" id="{128C3DBE-462F-D130-7634-22305C790C23}"/>
              </a:ext>
            </a:extLst>
          </p:cNvPr>
          <p:cNvSpPr txBox="1"/>
          <p:nvPr/>
        </p:nvSpPr>
        <p:spPr>
          <a:xfrm>
            <a:off x="460754" y="2641479"/>
            <a:ext cx="1117616" cy="738664"/>
          </a:xfrm>
          <a:prstGeom prst="rect">
            <a:avLst/>
          </a:prstGeom>
          <a:noFill/>
        </p:spPr>
        <p:txBody>
          <a:bodyPr wrap="square">
            <a:spAutoFit/>
          </a:bodyPr>
          <a:lstStyle/>
          <a:p>
            <a:pPr algn="ctr"/>
            <a:r>
              <a:rPr lang="es-EC" sz="1050" i="1">
                <a:effectLst/>
                <a:latin typeface="Arial" panose="020B0604020202020204" pitchFamily="34" charset="0"/>
                <a:ea typeface="Calibri" panose="020F0502020204030204" pitchFamily="34" charset="0"/>
              </a:rPr>
              <a:t>Acuerdo Nro. MIDUVI-MIDUVI-2022-0003-A</a:t>
            </a:r>
            <a:endParaRPr lang="es-ES" sz="1050"/>
          </a:p>
        </p:txBody>
      </p:sp>
      <p:sp>
        <p:nvSpPr>
          <p:cNvPr id="26" name="CuadroTexto 25">
            <a:extLst>
              <a:ext uri="{FF2B5EF4-FFF2-40B4-BE49-F238E27FC236}">
                <a16:creationId xmlns:a16="http://schemas.microsoft.com/office/drawing/2014/main" id="{EC17E6C9-5588-CC86-59AA-2BBBFA6FC5D7}"/>
              </a:ext>
            </a:extLst>
          </p:cNvPr>
          <p:cNvSpPr txBox="1"/>
          <p:nvPr/>
        </p:nvSpPr>
        <p:spPr>
          <a:xfrm>
            <a:off x="1434471" y="6007711"/>
            <a:ext cx="4172454" cy="523220"/>
          </a:xfrm>
          <a:prstGeom prst="rect">
            <a:avLst/>
          </a:prstGeom>
          <a:noFill/>
        </p:spPr>
        <p:txBody>
          <a:bodyPr wrap="square">
            <a:spAutoFit/>
          </a:bodyPr>
          <a:lstStyle/>
          <a:p>
            <a:r>
              <a:rPr lang="es-EC" sz="900" i="1">
                <a:effectLst/>
                <a:latin typeface="Arial" panose="020B0604020202020204" pitchFamily="34" charset="0"/>
                <a:ea typeface="Calibri" panose="020F0502020204030204" pitchFamily="34" charset="0"/>
                <a:cs typeface="Arial" panose="020B0604020202020204" pitchFamily="34" charset="0"/>
              </a:rPr>
              <a:t>Nota.</a:t>
            </a:r>
            <a:r>
              <a:rPr lang="es-EC" sz="900">
                <a:effectLst/>
                <a:latin typeface="Arial" panose="020B0604020202020204" pitchFamily="34" charset="0"/>
                <a:ea typeface="Calibri" panose="020F0502020204030204" pitchFamily="34" charset="0"/>
                <a:cs typeface="Arial" panose="020B0604020202020204" pitchFamily="34" charset="0"/>
              </a:rPr>
              <a:t> Tomado de (Ministerio de Desarrollo Urbano y Vivienda, 2022)</a:t>
            </a:r>
            <a:endParaRPr lang="es-ES" sz="900">
              <a:effectLst/>
              <a:latin typeface="Arial" panose="020B0604020202020204" pitchFamily="34" charset="0"/>
              <a:ea typeface="Calibri" panose="020F0502020204030204" pitchFamily="34" charset="0"/>
              <a:cs typeface="Arial" panose="020B0604020202020204" pitchFamily="34" charset="0"/>
            </a:endParaRPr>
          </a:p>
          <a:p>
            <a:endParaRPr lang="es-ES"/>
          </a:p>
        </p:txBody>
      </p:sp>
      <p:grpSp>
        <p:nvGrpSpPr>
          <p:cNvPr id="3" name="Grupo 2">
            <a:extLst>
              <a:ext uri="{FF2B5EF4-FFF2-40B4-BE49-F238E27FC236}">
                <a16:creationId xmlns:a16="http://schemas.microsoft.com/office/drawing/2014/main" id="{18FED58F-EFFA-0614-AC42-8847FAB263C0}"/>
              </a:ext>
            </a:extLst>
          </p:cNvPr>
          <p:cNvGrpSpPr/>
          <p:nvPr/>
        </p:nvGrpSpPr>
        <p:grpSpPr>
          <a:xfrm>
            <a:off x="5524833" y="643319"/>
            <a:ext cx="3572412" cy="2222997"/>
            <a:chOff x="5524833" y="643319"/>
            <a:chExt cx="3572412" cy="2222997"/>
          </a:xfrm>
        </p:grpSpPr>
        <p:pic>
          <p:nvPicPr>
            <p:cNvPr id="15" name="Imagen 14">
              <a:extLst>
                <a:ext uri="{FF2B5EF4-FFF2-40B4-BE49-F238E27FC236}">
                  <a16:creationId xmlns:a16="http://schemas.microsoft.com/office/drawing/2014/main" id="{D8C21177-DDA3-4B40-3B99-FFB0CE7A3BF1}"/>
                </a:ext>
              </a:extLst>
            </p:cNvPr>
            <p:cNvPicPr>
              <a:picLocks noChangeAspect="1"/>
            </p:cNvPicPr>
            <p:nvPr/>
          </p:nvPicPr>
          <p:blipFill>
            <a:blip r:embed="rId3"/>
            <a:stretch>
              <a:fillRect/>
            </a:stretch>
          </p:blipFill>
          <p:spPr>
            <a:xfrm>
              <a:off x="7034466" y="643319"/>
              <a:ext cx="2062779" cy="1749643"/>
            </a:xfrm>
            <a:prstGeom prst="rect">
              <a:avLst/>
            </a:prstGeom>
          </p:spPr>
        </p:pic>
        <p:sp>
          <p:nvSpPr>
            <p:cNvPr id="22" name="CuadroTexto 21">
              <a:extLst>
                <a:ext uri="{FF2B5EF4-FFF2-40B4-BE49-F238E27FC236}">
                  <a16:creationId xmlns:a16="http://schemas.microsoft.com/office/drawing/2014/main" id="{3E9CB8B3-9B9B-98B8-7AE7-8B440A9D14E5}"/>
                </a:ext>
              </a:extLst>
            </p:cNvPr>
            <p:cNvSpPr txBox="1"/>
            <p:nvPr/>
          </p:nvSpPr>
          <p:spPr>
            <a:xfrm>
              <a:off x="5524833" y="1133485"/>
              <a:ext cx="1207596" cy="1046440"/>
            </a:xfrm>
            <a:prstGeom prst="rect">
              <a:avLst/>
            </a:prstGeom>
            <a:noFill/>
          </p:spPr>
          <p:txBody>
            <a:bodyPr wrap="square">
              <a:spAutoFit/>
            </a:bodyPr>
            <a:lstStyle/>
            <a:p>
              <a:pPr algn="ctr"/>
              <a:r>
                <a:rPr lang="es-EC" sz="1050" i="1">
                  <a:effectLst/>
                  <a:latin typeface="Arial" panose="020B0604020202020204" pitchFamily="34" charset="0"/>
                  <a:ea typeface="Yu Gothic Light" panose="020B0300000000000000" pitchFamily="34" charset="-128"/>
                  <a:cs typeface="Times New Roman" panose="02020603050405020304" pitchFamily="18" charset="0"/>
                </a:rPr>
                <a:t>Método de los Valores Tipológicos (MVT)</a:t>
              </a:r>
              <a:endParaRPr lang="es-ES" sz="1050" i="1">
                <a:effectLst/>
                <a:latin typeface="Arial" panose="020B0604020202020204" pitchFamily="34" charset="0"/>
                <a:ea typeface="Yu Gothic Light" panose="020B0300000000000000" pitchFamily="34" charset="-128"/>
                <a:cs typeface="Times New Roman" panose="02020603050405020304" pitchFamily="18" charset="0"/>
              </a:endParaRPr>
            </a:p>
            <a:p>
              <a:endParaRPr lang="es-ES"/>
            </a:p>
          </p:txBody>
        </p:sp>
        <p:sp>
          <p:nvSpPr>
            <p:cNvPr id="27" name="CuadroTexto 26">
              <a:extLst>
                <a:ext uri="{FF2B5EF4-FFF2-40B4-BE49-F238E27FC236}">
                  <a16:creationId xmlns:a16="http://schemas.microsoft.com/office/drawing/2014/main" id="{E526D6F2-B67B-9603-259E-E66A623C9603}"/>
                </a:ext>
              </a:extLst>
            </p:cNvPr>
            <p:cNvSpPr txBox="1"/>
            <p:nvPr/>
          </p:nvSpPr>
          <p:spPr>
            <a:xfrm>
              <a:off x="6941889" y="2358485"/>
              <a:ext cx="2062779" cy="507831"/>
            </a:xfrm>
            <a:prstGeom prst="rect">
              <a:avLst/>
            </a:prstGeom>
            <a:noFill/>
          </p:spPr>
          <p:txBody>
            <a:bodyPr wrap="square">
              <a:spAutoFit/>
            </a:bodyPr>
            <a:lstStyle/>
            <a:p>
              <a:r>
                <a:rPr lang="es-EC" sz="900" i="1">
                  <a:solidFill>
                    <a:srgbClr val="000000"/>
                  </a:solidFill>
                  <a:effectLst/>
                  <a:latin typeface="Arial" panose="020B0604020202020204" pitchFamily="34" charset="0"/>
                  <a:ea typeface="Calibri" panose="020F0502020204030204" pitchFamily="34" charset="0"/>
                  <a:cs typeface="Arial" panose="020B0604020202020204" pitchFamily="34" charset="0"/>
                </a:rPr>
                <a:t>Nota.</a:t>
              </a:r>
              <a:r>
                <a:rPr lang="es-EC" sz="900">
                  <a:solidFill>
                    <a:srgbClr val="000000"/>
                  </a:solidFill>
                  <a:effectLst/>
                  <a:latin typeface="Arial" panose="020B0604020202020204" pitchFamily="34" charset="0"/>
                  <a:ea typeface="Calibri" panose="020F0502020204030204" pitchFamily="34" charset="0"/>
                  <a:cs typeface="Arial" panose="020B0604020202020204" pitchFamily="34" charset="0"/>
                </a:rPr>
                <a:t> Tomado de (Vidal, 2008)</a:t>
              </a:r>
              <a:endParaRPr lang="es-ES" sz="900">
                <a:effectLst/>
                <a:latin typeface="Arial" panose="020B0604020202020204" pitchFamily="34" charset="0"/>
                <a:ea typeface="Calibri" panose="020F0502020204030204" pitchFamily="34" charset="0"/>
                <a:cs typeface="Arial" panose="020B0604020202020204" pitchFamily="34" charset="0"/>
              </a:endParaRPr>
            </a:p>
            <a:p>
              <a:endParaRPr lang="es-ES"/>
            </a:p>
          </p:txBody>
        </p:sp>
        <p:sp>
          <p:nvSpPr>
            <p:cNvPr id="36" name="Flecha: a la derecha 35">
              <a:extLst>
                <a:ext uri="{FF2B5EF4-FFF2-40B4-BE49-F238E27FC236}">
                  <a16:creationId xmlns:a16="http://schemas.microsoft.com/office/drawing/2014/main" id="{1FCE287C-8DB8-D9F6-F84E-F0938BCF1A49}"/>
                </a:ext>
              </a:extLst>
            </p:cNvPr>
            <p:cNvSpPr/>
            <p:nvPr/>
          </p:nvSpPr>
          <p:spPr>
            <a:xfrm>
              <a:off x="6700650" y="1401616"/>
              <a:ext cx="241239" cy="170451"/>
            </a:xfrm>
            <a:prstGeom prst="rightArrow">
              <a:avLst>
                <a:gd name="adj1" fmla="val 50000"/>
                <a:gd name="adj2" fmla="val 50000"/>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37" name="Flecha: a la derecha 36">
            <a:extLst>
              <a:ext uri="{FF2B5EF4-FFF2-40B4-BE49-F238E27FC236}">
                <a16:creationId xmlns:a16="http://schemas.microsoft.com/office/drawing/2014/main" id="{C65DE4AF-B3FC-677A-3976-D0A0E1B6FEF8}"/>
              </a:ext>
            </a:extLst>
          </p:cNvPr>
          <p:cNvSpPr/>
          <p:nvPr/>
        </p:nvSpPr>
        <p:spPr>
          <a:xfrm>
            <a:off x="1019562" y="3421906"/>
            <a:ext cx="241239" cy="170451"/>
          </a:xfrm>
          <a:prstGeom prst="rightArrow">
            <a:avLst>
              <a:gd name="adj1" fmla="val 50000"/>
              <a:gd name="adj2" fmla="val 50000"/>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5" name="Grupo 4">
            <a:extLst>
              <a:ext uri="{FF2B5EF4-FFF2-40B4-BE49-F238E27FC236}">
                <a16:creationId xmlns:a16="http://schemas.microsoft.com/office/drawing/2014/main" id="{98D0368F-20D7-FD07-2D6E-9EF9889A3435}"/>
              </a:ext>
            </a:extLst>
          </p:cNvPr>
          <p:cNvGrpSpPr/>
          <p:nvPr/>
        </p:nvGrpSpPr>
        <p:grpSpPr>
          <a:xfrm>
            <a:off x="4959924" y="2531306"/>
            <a:ext cx="4185664" cy="4078330"/>
            <a:chOff x="4959924" y="2531306"/>
            <a:chExt cx="4185664" cy="4078330"/>
          </a:xfrm>
        </p:grpSpPr>
        <p:pic>
          <p:nvPicPr>
            <p:cNvPr id="4" name="Imagen 3">
              <a:extLst>
                <a:ext uri="{FF2B5EF4-FFF2-40B4-BE49-F238E27FC236}">
                  <a16:creationId xmlns:a16="http://schemas.microsoft.com/office/drawing/2014/main" id="{213DFC14-9B94-9780-C7B5-5B6F01D63D5F}"/>
                </a:ext>
              </a:extLst>
            </p:cNvPr>
            <p:cNvPicPr>
              <a:picLocks noChangeAspect="1"/>
            </p:cNvPicPr>
            <p:nvPr/>
          </p:nvPicPr>
          <p:blipFill>
            <a:blip r:embed="rId4"/>
            <a:stretch>
              <a:fillRect/>
            </a:stretch>
          </p:blipFill>
          <p:spPr>
            <a:xfrm>
              <a:off x="6732429" y="5877159"/>
              <a:ext cx="2413159" cy="732477"/>
            </a:xfrm>
            <a:prstGeom prst="rect">
              <a:avLst/>
            </a:prstGeom>
          </p:spPr>
        </p:pic>
        <p:pic>
          <p:nvPicPr>
            <p:cNvPr id="31" name="Imagen 30">
              <a:extLst>
                <a:ext uri="{FF2B5EF4-FFF2-40B4-BE49-F238E27FC236}">
                  <a16:creationId xmlns:a16="http://schemas.microsoft.com/office/drawing/2014/main" id="{A88FB09C-860C-ACDA-5A07-FDE4CD07CA6D}"/>
                </a:ext>
              </a:extLst>
            </p:cNvPr>
            <p:cNvPicPr>
              <a:picLocks noChangeAspect="1"/>
            </p:cNvPicPr>
            <p:nvPr/>
          </p:nvPicPr>
          <p:blipFill>
            <a:blip r:embed="rId5"/>
            <a:stretch>
              <a:fillRect/>
            </a:stretch>
          </p:blipFill>
          <p:spPr>
            <a:xfrm>
              <a:off x="6126474" y="2531306"/>
              <a:ext cx="2970771" cy="3305737"/>
            </a:xfrm>
            <a:prstGeom prst="rect">
              <a:avLst/>
            </a:prstGeom>
          </p:spPr>
        </p:pic>
        <p:sp>
          <p:nvSpPr>
            <p:cNvPr id="32" name="CuadroTexto 31">
              <a:extLst>
                <a:ext uri="{FF2B5EF4-FFF2-40B4-BE49-F238E27FC236}">
                  <a16:creationId xmlns:a16="http://schemas.microsoft.com/office/drawing/2014/main" id="{E7E56F53-5841-D5CF-0137-038EC26E2429}"/>
                </a:ext>
              </a:extLst>
            </p:cNvPr>
            <p:cNvSpPr txBox="1"/>
            <p:nvPr/>
          </p:nvSpPr>
          <p:spPr>
            <a:xfrm>
              <a:off x="6081971" y="5803201"/>
              <a:ext cx="2512825" cy="646331"/>
            </a:xfrm>
            <a:prstGeom prst="rect">
              <a:avLst/>
            </a:prstGeom>
            <a:noFill/>
          </p:spPr>
          <p:txBody>
            <a:bodyPr wrap="square">
              <a:spAutoFit/>
            </a:bodyPr>
            <a:lstStyle/>
            <a:p>
              <a:r>
                <a:rPr lang="es-EC" sz="900" i="1">
                  <a:effectLst/>
                  <a:latin typeface="Arial" panose="020B0604020202020204" pitchFamily="34" charset="0"/>
                  <a:ea typeface="Calibri" panose="020F0502020204030204" pitchFamily="34" charset="0"/>
                  <a:cs typeface="Arial" panose="020B0604020202020204" pitchFamily="34" charset="0"/>
                </a:rPr>
                <a:t>Nota.</a:t>
              </a:r>
              <a:r>
                <a:rPr lang="es-EC" sz="900">
                  <a:effectLst/>
                  <a:latin typeface="Arial" panose="020B0604020202020204" pitchFamily="34" charset="0"/>
                  <a:ea typeface="Calibri" panose="020F0502020204030204" pitchFamily="34" charset="0"/>
                  <a:cs typeface="Arial" panose="020B0604020202020204" pitchFamily="34" charset="0"/>
                </a:rPr>
                <a:t> Tomado de (AME, 2019)</a:t>
              </a:r>
              <a:endParaRPr lang="es-ES" sz="900">
                <a:effectLst/>
                <a:latin typeface="Arial" panose="020B0604020202020204" pitchFamily="34" charset="0"/>
                <a:ea typeface="Calibri" panose="020F0502020204030204" pitchFamily="34" charset="0"/>
                <a:cs typeface="Arial" panose="020B0604020202020204" pitchFamily="34" charset="0"/>
              </a:endParaRPr>
            </a:p>
            <a:p>
              <a:endParaRPr lang="es-ES" sz="900">
                <a:effectLst/>
                <a:latin typeface="Arial" panose="020B0604020202020204" pitchFamily="34" charset="0"/>
                <a:ea typeface="Calibri" panose="020F0502020204030204" pitchFamily="34" charset="0"/>
                <a:cs typeface="Arial" panose="020B0604020202020204" pitchFamily="34" charset="0"/>
              </a:endParaRPr>
            </a:p>
            <a:p>
              <a:endParaRPr lang="es-ES"/>
            </a:p>
          </p:txBody>
        </p:sp>
        <p:sp>
          <p:nvSpPr>
            <p:cNvPr id="33" name="CuadroTexto 32">
              <a:extLst>
                <a:ext uri="{FF2B5EF4-FFF2-40B4-BE49-F238E27FC236}">
                  <a16:creationId xmlns:a16="http://schemas.microsoft.com/office/drawing/2014/main" id="{57B03154-52FF-FCCA-1819-1548BB3244D3}"/>
                </a:ext>
              </a:extLst>
            </p:cNvPr>
            <p:cNvSpPr txBox="1"/>
            <p:nvPr/>
          </p:nvSpPr>
          <p:spPr>
            <a:xfrm>
              <a:off x="4959924" y="3780164"/>
              <a:ext cx="1207596" cy="1215717"/>
            </a:xfrm>
            <a:prstGeom prst="rect">
              <a:avLst/>
            </a:prstGeom>
            <a:noFill/>
          </p:spPr>
          <p:txBody>
            <a:bodyPr wrap="square">
              <a:spAutoFit/>
            </a:bodyPr>
            <a:lstStyle/>
            <a:p>
              <a:pPr algn="ctr"/>
              <a:r>
                <a:rPr lang="es-EC" sz="1050" i="1">
                  <a:solidFill>
                    <a:srgbClr val="000000"/>
                  </a:solidFill>
                  <a:effectLst/>
                  <a:latin typeface="Arial" panose="020B0604020202020204" pitchFamily="34" charset="0"/>
                  <a:ea typeface="Yu Gothic Light" panose="020B0300000000000000" pitchFamily="34" charset="-128"/>
                  <a:cs typeface="Times New Roman" panose="02020603050405020304" pitchFamily="18" charset="0"/>
                </a:rPr>
                <a:t>M</a:t>
              </a:r>
              <a:r>
                <a:rPr lang="es-EC" sz="1050" i="1">
                  <a:effectLst/>
                  <a:latin typeface="Arial" panose="020B0604020202020204" pitchFamily="34" charset="0"/>
                  <a:ea typeface="Yu Gothic Light" panose="020B0300000000000000" pitchFamily="34" charset="-128"/>
                  <a:cs typeface="Times New Roman" panose="02020603050405020304" pitchFamily="18" charset="0"/>
                </a:rPr>
                <a:t>etodología de la Asociación de municipalidades del Ecuador (AME)</a:t>
              </a:r>
              <a:endParaRPr lang="es-ES" sz="1050" i="1">
                <a:effectLst/>
                <a:latin typeface="Arial" panose="020B0604020202020204" pitchFamily="34" charset="0"/>
                <a:ea typeface="Yu Gothic Light" panose="020B0300000000000000" pitchFamily="34" charset="-128"/>
                <a:cs typeface="Times New Roman" panose="02020603050405020304" pitchFamily="18" charset="0"/>
              </a:endParaRPr>
            </a:p>
            <a:p>
              <a:endParaRPr lang="es-ES"/>
            </a:p>
          </p:txBody>
        </p:sp>
        <p:sp>
          <p:nvSpPr>
            <p:cNvPr id="38" name="Flecha: a la derecha 37">
              <a:extLst>
                <a:ext uri="{FF2B5EF4-FFF2-40B4-BE49-F238E27FC236}">
                  <a16:creationId xmlns:a16="http://schemas.microsoft.com/office/drawing/2014/main" id="{0A77F288-F201-9513-AC7A-C1E55B433D83}"/>
                </a:ext>
              </a:extLst>
            </p:cNvPr>
            <p:cNvSpPr/>
            <p:nvPr/>
          </p:nvSpPr>
          <p:spPr>
            <a:xfrm>
              <a:off x="5820118" y="4461609"/>
              <a:ext cx="241239" cy="170451"/>
            </a:xfrm>
            <a:prstGeom prst="rightArrow">
              <a:avLst>
                <a:gd name="adj1" fmla="val 50000"/>
                <a:gd name="adj2" fmla="val 50000"/>
              </a:avLst>
            </a:prstGeom>
            <a:solidFill>
              <a:srgbClr val="47894C"/>
            </a:solidFill>
            <a:ln>
              <a:solidFill>
                <a:srgbClr val="0069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Tree>
    <p:extLst>
      <p:ext uri="{BB962C8B-B14F-4D97-AF65-F5344CB8AC3E}">
        <p14:creationId xmlns:p14="http://schemas.microsoft.com/office/powerpoint/2010/main" val="99104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ESPE">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esp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spe}" id="{7F31CE40-40C9-4D11-93DD-CCA3A5642D58}" vid="{814B2196-759D-498A-852F-BA38CD4EBCA8}"/>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27235</TotalTime>
  <Words>3337</Words>
  <Application>Microsoft Office PowerPoint</Application>
  <PresentationFormat>Personalizado</PresentationFormat>
  <Paragraphs>909</Paragraphs>
  <Slides>37</Slides>
  <Notes>2</Notes>
  <HiddenSlides>0</HiddenSlides>
  <MMClips>0</MMClips>
  <ScaleCrop>false</ScaleCrop>
  <HeadingPairs>
    <vt:vector size="8" baseType="variant">
      <vt:variant>
        <vt:lpstr>Fuentes usadas</vt:lpstr>
      </vt:variant>
      <vt:variant>
        <vt:i4>8</vt:i4>
      </vt:variant>
      <vt:variant>
        <vt:lpstr>Tema</vt:lpstr>
      </vt:variant>
      <vt:variant>
        <vt:i4>4</vt:i4>
      </vt:variant>
      <vt:variant>
        <vt:lpstr>Servidores OLE incrustados</vt:lpstr>
      </vt:variant>
      <vt:variant>
        <vt:i4>1</vt:i4>
      </vt:variant>
      <vt:variant>
        <vt:lpstr>Títulos de diapositiva</vt:lpstr>
      </vt:variant>
      <vt:variant>
        <vt:i4>37</vt:i4>
      </vt:variant>
    </vt:vector>
  </HeadingPairs>
  <TitlesOfParts>
    <vt:vector size="50" baseType="lpstr">
      <vt:lpstr>Arial</vt:lpstr>
      <vt:lpstr>Calibri</vt:lpstr>
      <vt:lpstr>Calibri Light</vt:lpstr>
      <vt:lpstr>Cambria</vt:lpstr>
      <vt:lpstr>Cambria Math</vt:lpstr>
      <vt:lpstr>Symbol</vt:lpstr>
      <vt:lpstr>Trebuchet MS</vt:lpstr>
      <vt:lpstr>Wingdings</vt:lpstr>
      <vt:lpstr>1_Tema de Office</vt:lpstr>
      <vt:lpstr>TemaESPE</vt:lpstr>
      <vt:lpstr>espe}</vt:lpstr>
      <vt:lpstr>Tema de Office</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2.1 Recopilación de datos</vt:lpstr>
      <vt:lpstr>2.2 Evaluación del modelo de valoración vigente  </vt:lpstr>
      <vt:lpstr>2.3 Investigación de variables para el avalúo de terrenos urbanos  </vt:lpstr>
      <vt:lpstr>2.4 Definición de variables para el avalúo de terrenos urbanos  </vt:lpstr>
      <vt:lpstr>3.1 Metodología AHP</vt:lpstr>
      <vt:lpstr>3.1 Metodología AHP</vt:lpstr>
      <vt:lpstr>4.1 Metodología AHP a las variables elegidas</vt:lpstr>
      <vt:lpstr>4.2 Metodología para la generación de Zonas Homogéneas</vt:lpstr>
      <vt:lpstr>4.2 Metodología para la generación de Zonas Homogéneas</vt:lpstr>
      <vt:lpstr>4.3 Metodología AHP para la generación de Zonas de Valor</vt:lpstr>
      <vt:lpstr>4.3 Metodología AHP para la generación de Zonas de Valor</vt:lpstr>
      <vt:lpstr>4.3 Metodología AHP para la generación de Zonas de Valor</vt:lpstr>
      <vt:lpstr>4.4 Valoración del terreno (Vt)</vt:lpstr>
      <vt:lpstr>4.4 Valoración del terreno (Vt)</vt:lpstr>
      <vt:lpstr>Presentación de PowerPoint</vt:lpstr>
      <vt:lpstr>Presentación de PowerPoint</vt:lpstr>
      <vt:lpstr>Presentación de PowerPoint</vt:lpstr>
      <vt:lpstr>Presentación de PowerPoint</vt:lpstr>
      <vt:lpstr>Presentación de PowerPoint</vt:lpstr>
      <vt:lpstr>Presentación de PowerPoint</vt:lpstr>
      <vt:lpstr>7.1 Resultados de la evaluación del modelo de valoración vigente </vt:lpstr>
      <vt:lpstr>7.2 Resultado del Proceso Analítico Jerárquico automatizado en Matlab  </vt:lpstr>
      <vt:lpstr>7.3 Estructura del manual de procesos   </vt:lpstr>
      <vt:lpstr>7.4 Determinación de las zonas de valor con respecto a los ejes viales     </vt:lpstr>
      <vt:lpstr>Presentación de PowerPoint</vt:lpstr>
      <vt:lpstr>7.5 Avalúo de la construcción, mejoras adheridas y avalúo final de los predios de la zona piloto      </vt:lpstr>
      <vt:lpstr>8.1 Conclusiones  </vt:lpstr>
      <vt:lpstr>8.1 Conclusiones  </vt:lpstr>
      <vt:lpstr>8.2 Recomendaciones  </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Gabriela Morales</dc:creator>
  <cp:lastModifiedBy>Leidy Magaly Yasaca Chinlli</cp:lastModifiedBy>
  <cp:revision>2</cp:revision>
  <cp:lastPrinted>2017-09-14T21:27:46Z</cp:lastPrinted>
  <dcterms:created xsi:type="dcterms:W3CDTF">2015-11-03T05:21:31Z</dcterms:created>
  <dcterms:modified xsi:type="dcterms:W3CDTF">2022-09-22T14:35:44Z</dcterms:modified>
</cp:coreProperties>
</file>