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 id="2147483687" r:id="rId2"/>
  </p:sldMasterIdLst>
  <p:notesMasterIdLst>
    <p:notesMasterId r:id="rId54"/>
  </p:notesMasterIdLst>
  <p:handoutMasterIdLst>
    <p:handoutMasterId r:id="rId55"/>
  </p:handoutMasterIdLst>
  <p:sldIdLst>
    <p:sldId id="336" r:id="rId3"/>
    <p:sldId id="337" r:id="rId4"/>
    <p:sldId id="473" r:id="rId5"/>
    <p:sldId id="339" r:id="rId6"/>
    <p:sldId id="472" r:id="rId7"/>
    <p:sldId id="354" r:id="rId8"/>
    <p:sldId id="482" r:id="rId9"/>
    <p:sldId id="494" r:id="rId10"/>
    <p:sldId id="495" r:id="rId11"/>
    <p:sldId id="345" r:id="rId12"/>
    <p:sldId id="476" r:id="rId13"/>
    <p:sldId id="475" r:id="rId14"/>
    <p:sldId id="474" r:id="rId15"/>
    <p:sldId id="477" r:id="rId16"/>
    <p:sldId id="496" r:id="rId17"/>
    <p:sldId id="497" r:id="rId18"/>
    <p:sldId id="498" r:id="rId19"/>
    <p:sldId id="479" r:id="rId20"/>
    <p:sldId id="478" r:id="rId21"/>
    <p:sldId id="480" r:id="rId22"/>
    <p:sldId id="481" r:id="rId23"/>
    <p:sldId id="483" r:id="rId24"/>
    <p:sldId id="484" r:id="rId25"/>
    <p:sldId id="485" r:id="rId26"/>
    <p:sldId id="499" r:id="rId27"/>
    <p:sldId id="500" r:id="rId28"/>
    <p:sldId id="501" r:id="rId29"/>
    <p:sldId id="502" r:id="rId30"/>
    <p:sldId id="503" r:id="rId31"/>
    <p:sldId id="504" r:id="rId32"/>
    <p:sldId id="505" r:id="rId33"/>
    <p:sldId id="506" r:id="rId34"/>
    <p:sldId id="507" r:id="rId35"/>
    <p:sldId id="508" r:id="rId36"/>
    <p:sldId id="347" r:id="rId37"/>
    <p:sldId id="487" r:id="rId38"/>
    <p:sldId id="488" r:id="rId39"/>
    <p:sldId id="489" r:id="rId40"/>
    <p:sldId id="490" r:id="rId41"/>
    <p:sldId id="492" r:id="rId42"/>
    <p:sldId id="350" r:id="rId43"/>
    <p:sldId id="509" r:id="rId44"/>
    <p:sldId id="510" r:id="rId45"/>
    <p:sldId id="511" r:id="rId46"/>
    <p:sldId id="512" r:id="rId47"/>
    <p:sldId id="513" r:id="rId48"/>
    <p:sldId id="514" r:id="rId49"/>
    <p:sldId id="352" r:id="rId50"/>
    <p:sldId id="493" r:id="rId51"/>
    <p:sldId id="491" r:id="rId52"/>
    <p:sldId id="471" r:id="rId5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5CFDC328-6314-4FAD-8973-18F9A7BFDEF1}">
          <p14:sldIdLst>
            <p14:sldId id="336"/>
          </p14:sldIdLst>
        </p14:section>
        <p14:section name="CAPÍTULO I" id="{C9418099-3EA9-411A-A523-AEA8CD5230DB}">
          <p14:sldIdLst>
            <p14:sldId id="337"/>
            <p14:sldId id="473"/>
            <p14:sldId id="339"/>
            <p14:sldId id="472"/>
          </p14:sldIdLst>
        </p14:section>
        <p14:section name="CAPÍTULO II" id="{2F03A6D5-DA20-46B5-A697-2BB735513432}">
          <p14:sldIdLst>
            <p14:sldId id="354"/>
            <p14:sldId id="482"/>
            <p14:sldId id="494"/>
            <p14:sldId id="495"/>
          </p14:sldIdLst>
        </p14:section>
        <p14:section name="CAPÍTULO III" id="{AB335F92-62B6-4D14-8C4B-21C7152CEE28}">
          <p14:sldIdLst>
            <p14:sldId id="345"/>
            <p14:sldId id="476"/>
            <p14:sldId id="475"/>
            <p14:sldId id="474"/>
            <p14:sldId id="477"/>
            <p14:sldId id="496"/>
            <p14:sldId id="497"/>
            <p14:sldId id="498"/>
            <p14:sldId id="479"/>
            <p14:sldId id="478"/>
            <p14:sldId id="480"/>
            <p14:sldId id="481"/>
            <p14:sldId id="483"/>
            <p14:sldId id="484"/>
            <p14:sldId id="485"/>
            <p14:sldId id="499"/>
            <p14:sldId id="500"/>
            <p14:sldId id="501"/>
            <p14:sldId id="502"/>
            <p14:sldId id="503"/>
            <p14:sldId id="504"/>
            <p14:sldId id="505"/>
            <p14:sldId id="506"/>
            <p14:sldId id="507"/>
            <p14:sldId id="508"/>
          </p14:sldIdLst>
        </p14:section>
        <p14:section name="CAPÍTULO IV" id="{79BAA38A-A28F-4EEA-BCAE-A11B9965586B}">
          <p14:sldIdLst>
            <p14:sldId id="347"/>
            <p14:sldId id="487"/>
            <p14:sldId id="488"/>
            <p14:sldId id="489"/>
            <p14:sldId id="490"/>
            <p14:sldId id="492"/>
          </p14:sldIdLst>
        </p14:section>
        <p14:section name="CAPÍTULO V" id="{F9A0C0D3-7745-4223-A7EB-1D88E25FCD65}">
          <p14:sldIdLst>
            <p14:sldId id="350"/>
            <p14:sldId id="509"/>
            <p14:sldId id="510"/>
            <p14:sldId id="511"/>
            <p14:sldId id="512"/>
            <p14:sldId id="513"/>
            <p14:sldId id="514"/>
          </p14:sldIdLst>
        </p14:section>
        <p14:section name="CAPÍTULO VI" id="{5C6F45F7-9F4C-4D06-9B8F-AB32D79D1D91}">
          <p14:sldIdLst>
            <p14:sldId id="352"/>
            <p14:sldId id="493"/>
            <p14:sldId id="491"/>
            <p14:sldId id="4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initials="A" lastIdx="7" clrIdx="0">
    <p:extLst>
      <p:ext uri="{19B8F6BF-5375-455C-9EA6-DF929625EA0E}">
        <p15:presenceInfo xmlns:p15="http://schemas.microsoft.com/office/powerpoint/2012/main" userId="Andrea" providerId="None"/>
      </p:ext>
    </p:extLst>
  </p:cmAuthor>
  <p:cmAuthor id="2" name="Pc" initials="P" lastIdx="1" clrIdx="1">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6A8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2" autoAdjust="0"/>
    <p:restoredTop sz="95400" autoAdjust="0"/>
  </p:normalViewPr>
  <p:slideViewPr>
    <p:cSldViewPr snapToGrid="0">
      <p:cViewPr varScale="1">
        <p:scale>
          <a:sx n="71" d="100"/>
          <a:sy n="71" d="100"/>
        </p:scale>
        <p:origin x="169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4" d="100"/>
        <a:sy n="34" d="100"/>
      </p:scale>
      <p:origin x="0" y="-282"/>
    </p:cViewPr>
  </p:sorterViewPr>
  <p:notesViewPr>
    <p:cSldViewPr snapToGrid="0">
      <p:cViewPr varScale="1">
        <p:scale>
          <a:sx n="40" d="100"/>
          <a:sy n="40" d="100"/>
        </p:scale>
        <p:origin x="2366"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266CA-F65E-4348-965A-E8C6644886BE}" type="doc">
      <dgm:prSet loTypeId="urn:microsoft.com/office/officeart/2005/8/layout/venn3" loCatId="relationship" qsTypeId="urn:microsoft.com/office/officeart/2005/8/quickstyle/simple2" qsCatId="simple" csTypeId="urn:microsoft.com/office/officeart/2005/8/colors/accent2_1" csCatId="accent2" phldr="1"/>
      <dgm:spPr/>
      <dgm:t>
        <a:bodyPr/>
        <a:lstStyle/>
        <a:p>
          <a:endParaRPr lang="es-EC"/>
        </a:p>
      </dgm:t>
    </dgm:pt>
    <dgm:pt modelId="{22F162EF-CEC4-481A-A8F4-5E63B459BF48}">
      <dgm:prSet phldrT="[Texto]" custT="1"/>
      <dgm:spPr/>
      <dgm:t>
        <a:bodyPr/>
        <a:lstStyle/>
        <a:p>
          <a:r>
            <a:rPr lang="es-EC" sz="1400" dirty="0"/>
            <a:t>Establecer las especificaciones de la máquina cortadora de plátano verde, así como los sistemas que la conforman.</a:t>
          </a:r>
          <a:endParaRPr lang="es-EC" sz="1400" i="1" dirty="0">
            <a:latin typeface="+mj-lt"/>
          </a:endParaRPr>
        </a:p>
      </dgm:t>
    </dgm:pt>
    <dgm:pt modelId="{B721A691-E24B-451F-A785-DD3613526A30}" type="parTrans" cxnId="{F12742CC-85CE-41E9-B5CF-07591BB752E7}">
      <dgm:prSet/>
      <dgm:spPr/>
      <dgm:t>
        <a:bodyPr/>
        <a:lstStyle/>
        <a:p>
          <a:endParaRPr lang="es-EC" sz="2400" i="1">
            <a:solidFill>
              <a:schemeClr val="tx1"/>
            </a:solidFill>
          </a:endParaRPr>
        </a:p>
      </dgm:t>
    </dgm:pt>
    <dgm:pt modelId="{CAC88D0F-268F-4707-B918-90075FAFE4C0}" type="sibTrans" cxnId="{F12742CC-85CE-41E9-B5CF-07591BB752E7}">
      <dgm:prSet custT="1"/>
      <dgm:spPr/>
      <dgm:t>
        <a:bodyPr/>
        <a:lstStyle/>
        <a:p>
          <a:endParaRPr lang="es-EC" sz="700" i="1">
            <a:solidFill>
              <a:schemeClr val="tx1"/>
            </a:solidFill>
          </a:endParaRPr>
        </a:p>
      </dgm:t>
    </dgm:pt>
    <dgm:pt modelId="{3DFCD988-44F7-499F-AE78-58E1340146D8}">
      <dgm:prSet custT="1"/>
      <dgm:spPr/>
      <dgm:t>
        <a:bodyPr/>
        <a:lstStyle/>
        <a:p>
          <a:r>
            <a:rPr lang="es-EC" sz="1400" dirty="0"/>
            <a:t>Diseñar y construir el sistema de abastecimiento (matriz), que permita realizar el corte transversal, así como el longitudinal.</a:t>
          </a:r>
          <a:endParaRPr lang="es-ES" sz="1400" i="1" dirty="0">
            <a:latin typeface="+mj-lt"/>
            <a:cs typeface="Arial" panose="020B0604020202020204" pitchFamily="34" charset="0"/>
          </a:endParaRPr>
        </a:p>
      </dgm:t>
    </dgm:pt>
    <dgm:pt modelId="{B142A27E-7B6D-49AC-A0E5-4FE59D02514B}" type="parTrans" cxnId="{069DFDD9-8386-47D3-A8A3-F709F46C63A6}">
      <dgm:prSet/>
      <dgm:spPr/>
      <dgm:t>
        <a:bodyPr/>
        <a:lstStyle/>
        <a:p>
          <a:endParaRPr lang="es-EC" sz="2400" i="1">
            <a:solidFill>
              <a:schemeClr val="tx1"/>
            </a:solidFill>
          </a:endParaRPr>
        </a:p>
      </dgm:t>
    </dgm:pt>
    <dgm:pt modelId="{3E536BAB-9818-4D7B-9311-67F80B42BCFA}" type="sibTrans" cxnId="{069DFDD9-8386-47D3-A8A3-F709F46C63A6}">
      <dgm:prSet custT="1"/>
      <dgm:spPr/>
      <dgm:t>
        <a:bodyPr/>
        <a:lstStyle/>
        <a:p>
          <a:endParaRPr lang="es-EC" sz="700" i="1">
            <a:solidFill>
              <a:schemeClr val="tx1"/>
            </a:solidFill>
          </a:endParaRPr>
        </a:p>
      </dgm:t>
    </dgm:pt>
    <dgm:pt modelId="{ECF94E64-4CB1-4F79-AB7F-285B667D6B61}">
      <dgm:prSet custT="1"/>
      <dgm:spPr/>
      <dgm:t>
        <a:bodyPr/>
        <a:lstStyle/>
        <a:p>
          <a:r>
            <a:rPr lang="es-EC" sz="1400" dirty="0"/>
            <a:t>Diseñar y construir el sistema de corte considerando la normativa adecuada para la manipulación de productos alimenticios.</a:t>
          </a:r>
          <a:endParaRPr lang="es-ES" sz="1400" i="1" dirty="0">
            <a:latin typeface="+mj-lt"/>
            <a:cs typeface="Arial" panose="020B0604020202020204" pitchFamily="34" charset="0"/>
          </a:endParaRPr>
        </a:p>
      </dgm:t>
    </dgm:pt>
    <dgm:pt modelId="{3452997E-1EDA-4B37-8EEB-5083208FEC96}" type="parTrans" cxnId="{A338812F-0EC6-4551-83ED-D079F71396E9}">
      <dgm:prSet/>
      <dgm:spPr/>
      <dgm:t>
        <a:bodyPr/>
        <a:lstStyle/>
        <a:p>
          <a:endParaRPr lang="es-EC" sz="2400" i="1">
            <a:solidFill>
              <a:schemeClr val="tx1"/>
            </a:solidFill>
          </a:endParaRPr>
        </a:p>
      </dgm:t>
    </dgm:pt>
    <dgm:pt modelId="{30A1F984-7C97-4928-A62D-88188699B5FE}" type="sibTrans" cxnId="{A338812F-0EC6-4551-83ED-D079F71396E9}">
      <dgm:prSet custT="1"/>
      <dgm:spPr/>
      <dgm:t>
        <a:bodyPr/>
        <a:lstStyle/>
        <a:p>
          <a:endParaRPr lang="es-EC" sz="700" i="1">
            <a:solidFill>
              <a:schemeClr val="tx1"/>
            </a:solidFill>
          </a:endParaRPr>
        </a:p>
      </dgm:t>
    </dgm:pt>
    <dgm:pt modelId="{4ED8677D-EE50-4CEC-9FAF-99ACA7C4216A}">
      <dgm:prSet custT="1"/>
      <dgm:spPr/>
      <dgm:t>
        <a:bodyPr/>
        <a:lstStyle/>
        <a:p>
          <a:r>
            <a:rPr lang="es-EC" sz="1400" dirty="0"/>
            <a:t>Diseñar y construir la estructura que se adecue a las necesidades tanto del diseño como del lugar en donde se colocara la máquina.</a:t>
          </a:r>
          <a:endParaRPr lang="es-EC" sz="1400" i="1" dirty="0">
            <a:latin typeface="+mj-lt"/>
          </a:endParaRPr>
        </a:p>
      </dgm:t>
    </dgm:pt>
    <dgm:pt modelId="{67BDB8F7-E179-4F6E-A6BF-BA9962EB4ED4}" type="parTrans" cxnId="{9B5FF85A-42A8-4041-BC2C-C2D62FA039CC}">
      <dgm:prSet/>
      <dgm:spPr/>
      <dgm:t>
        <a:bodyPr/>
        <a:lstStyle/>
        <a:p>
          <a:endParaRPr lang="es-EC" sz="2400" i="1">
            <a:solidFill>
              <a:schemeClr val="tx1"/>
            </a:solidFill>
          </a:endParaRPr>
        </a:p>
      </dgm:t>
    </dgm:pt>
    <dgm:pt modelId="{784D4AD9-3817-4464-AEB1-3278656AA623}" type="sibTrans" cxnId="{9B5FF85A-42A8-4041-BC2C-C2D62FA039CC}">
      <dgm:prSet/>
      <dgm:spPr/>
      <dgm:t>
        <a:bodyPr/>
        <a:lstStyle/>
        <a:p>
          <a:endParaRPr lang="es-EC" sz="2400" i="1">
            <a:solidFill>
              <a:schemeClr val="tx1"/>
            </a:solidFill>
          </a:endParaRPr>
        </a:p>
      </dgm:t>
    </dgm:pt>
    <dgm:pt modelId="{B8AF4BD4-DDFB-4727-89B7-8E4EA16B7028}">
      <dgm:prSet custT="1"/>
      <dgm:spPr/>
      <dgm:t>
        <a:bodyPr/>
        <a:lstStyle/>
        <a:p>
          <a:r>
            <a:rPr lang="es-EC" sz="1400" dirty="0"/>
            <a:t>Realizar el ensamble de los diferentes sistemas que componen la maquina y someterlo a pruebas de funcionamiento.</a:t>
          </a:r>
          <a:endParaRPr lang="es-ES" sz="1400" dirty="0"/>
        </a:p>
      </dgm:t>
    </dgm:pt>
    <dgm:pt modelId="{45C3B65C-E502-4C2C-9397-C1839322132A}" type="parTrans" cxnId="{17C182A6-EE5B-4053-92E7-CE3BC347E73C}">
      <dgm:prSet/>
      <dgm:spPr/>
      <dgm:t>
        <a:bodyPr/>
        <a:lstStyle/>
        <a:p>
          <a:endParaRPr lang="es-ES"/>
        </a:p>
      </dgm:t>
    </dgm:pt>
    <dgm:pt modelId="{E88C7E22-2F27-4928-B4F5-B89E9BE8D966}" type="sibTrans" cxnId="{17C182A6-EE5B-4053-92E7-CE3BC347E73C}">
      <dgm:prSet/>
      <dgm:spPr/>
      <dgm:t>
        <a:bodyPr/>
        <a:lstStyle/>
        <a:p>
          <a:endParaRPr lang="es-ES"/>
        </a:p>
      </dgm:t>
    </dgm:pt>
    <dgm:pt modelId="{6776B67D-B6F2-40FA-9178-C7ED9A1299BB}" type="pres">
      <dgm:prSet presAssocID="{D4C266CA-F65E-4348-965A-E8C6644886BE}" presName="Name0" presStyleCnt="0">
        <dgm:presLayoutVars>
          <dgm:dir/>
          <dgm:resizeHandles val="exact"/>
        </dgm:presLayoutVars>
      </dgm:prSet>
      <dgm:spPr/>
      <dgm:t>
        <a:bodyPr/>
        <a:lstStyle/>
        <a:p>
          <a:endParaRPr lang="es-ES"/>
        </a:p>
      </dgm:t>
    </dgm:pt>
    <dgm:pt modelId="{362D1190-6F06-4512-ADAC-38D21BDBEBF8}" type="pres">
      <dgm:prSet presAssocID="{22F162EF-CEC4-481A-A8F4-5E63B459BF48}" presName="Name5" presStyleLbl="vennNode1" presStyleIdx="0" presStyleCnt="5">
        <dgm:presLayoutVars>
          <dgm:bulletEnabled val="1"/>
        </dgm:presLayoutVars>
      </dgm:prSet>
      <dgm:spPr/>
      <dgm:t>
        <a:bodyPr/>
        <a:lstStyle/>
        <a:p>
          <a:endParaRPr lang="es-ES"/>
        </a:p>
      </dgm:t>
    </dgm:pt>
    <dgm:pt modelId="{2F8C8172-79C2-4472-A210-F518007931D9}" type="pres">
      <dgm:prSet presAssocID="{CAC88D0F-268F-4707-B918-90075FAFE4C0}" presName="space" presStyleCnt="0"/>
      <dgm:spPr/>
    </dgm:pt>
    <dgm:pt modelId="{B74334A3-5965-4263-8283-BA91F9E3C2C6}" type="pres">
      <dgm:prSet presAssocID="{3DFCD988-44F7-499F-AE78-58E1340146D8}" presName="Name5" presStyleLbl="vennNode1" presStyleIdx="1" presStyleCnt="5">
        <dgm:presLayoutVars>
          <dgm:bulletEnabled val="1"/>
        </dgm:presLayoutVars>
      </dgm:prSet>
      <dgm:spPr/>
      <dgm:t>
        <a:bodyPr/>
        <a:lstStyle/>
        <a:p>
          <a:endParaRPr lang="es-ES"/>
        </a:p>
      </dgm:t>
    </dgm:pt>
    <dgm:pt modelId="{9D495E44-3AF4-4AAD-BF09-8AD538EC10EA}" type="pres">
      <dgm:prSet presAssocID="{3E536BAB-9818-4D7B-9311-67F80B42BCFA}" presName="space" presStyleCnt="0"/>
      <dgm:spPr/>
    </dgm:pt>
    <dgm:pt modelId="{841A931E-DCF1-4A32-BF2B-7224583F88EE}" type="pres">
      <dgm:prSet presAssocID="{ECF94E64-4CB1-4F79-AB7F-285B667D6B61}" presName="Name5" presStyleLbl="vennNode1" presStyleIdx="2" presStyleCnt="5">
        <dgm:presLayoutVars>
          <dgm:bulletEnabled val="1"/>
        </dgm:presLayoutVars>
      </dgm:prSet>
      <dgm:spPr/>
      <dgm:t>
        <a:bodyPr/>
        <a:lstStyle/>
        <a:p>
          <a:endParaRPr lang="es-ES"/>
        </a:p>
      </dgm:t>
    </dgm:pt>
    <dgm:pt modelId="{6311C2A1-959E-4A50-9B61-DEE7E0F6950D}" type="pres">
      <dgm:prSet presAssocID="{30A1F984-7C97-4928-A62D-88188699B5FE}" presName="space" presStyleCnt="0"/>
      <dgm:spPr/>
    </dgm:pt>
    <dgm:pt modelId="{E1D050A2-F937-4A50-8FA9-9691DE3BF865}" type="pres">
      <dgm:prSet presAssocID="{4ED8677D-EE50-4CEC-9FAF-99ACA7C4216A}" presName="Name5" presStyleLbl="vennNode1" presStyleIdx="3" presStyleCnt="5">
        <dgm:presLayoutVars>
          <dgm:bulletEnabled val="1"/>
        </dgm:presLayoutVars>
      </dgm:prSet>
      <dgm:spPr/>
      <dgm:t>
        <a:bodyPr/>
        <a:lstStyle/>
        <a:p>
          <a:endParaRPr lang="es-ES"/>
        </a:p>
      </dgm:t>
    </dgm:pt>
    <dgm:pt modelId="{4C53AF2D-FC95-40E1-B969-0BC6A87ED90C}" type="pres">
      <dgm:prSet presAssocID="{784D4AD9-3817-4464-AEB1-3278656AA623}" presName="space" presStyleCnt="0"/>
      <dgm:spPr/>
    </dgm:pt>
    <dgm:pt modelId="{EA7C65C6-B62B-4371-9BC1-73CE07794979}" type="pres">
      <dgm:prSet presAssocID="{B8AF4BD4-DDFB-4727-89B7-8E4EA16B7028}" presName="Name5" presStyleLbl="vennNode1" presStyleIdx="4" presStyleCnt="5">
        <dgm:presLayoutVars>
          <dgm:bulletEnabled val="1"/>
        </dgm:presLayoutVars>
      </dgm:prSet>
      <dgm:spPr/>
      <dgm:t>
        <a:bodyPr/>
        <a:lstStyle/>
        <a:p>
          <a:endParaRPr lang="es-ES"/>
        </a:p>
      </dgm:t>
    </dgm:pt>
  </dgm:ptLst>
  <dgm:cxnLst>
    <dgm:cxn modelId="{B8E353B2-6B0A-41AD-9434-FB5BF6503E46}" type="presOf" srcId="{4ED8677D-EE50-4CEC-9FAF-99ACA7C4216A}" destId="{E1D050A2-F937-4A50-8FA9-9691DE3BF865}" srcOrd="0" destOrd="0" presId="urn:microsoft.com/office/officeart/2005/8/layout/venn3"/>
    <dgm:cxn modelId="{DA104C4D-297C-4089-B140-031A1067BD49}" type="presOf" srcId="{22F162EF-CEC4-481A-A8F4-5E63B459BF48}" destId="{362D1190-6F06-4512-ADAC-38D21BDBEBF8}" srcOrd="0" destOrd="0" presId="urn:microsoft.com/office/officeart/2005/8/layout/venn3"/>
    <dgm:cxn modelId="{1743B6A6-BD52-4FCA-B73E-EA2B3FB2B2BE}" type="presOf" srcId="{B8AF4BD4-DDFB-4727-89B7-8E4EA16B7028}" destId="{EA7C65C6-B62B-4371-9BC1-73CE07794979}" srcOrd="0" destOrd="0" presId="urn:microsoft.com/office/officeart/2005/8/layout/venn3"/>
    <dgm:cxn modelId="{B4C46FFC-2D57-4B46-8935-301000E86A02}" type="presOf" srcId="{D4C266CA-F65E-4348-965A-E8C6644886BE}" destId="{6776B67D-B6F2-40FA-9178-C7ED9A1299BB}" srcOrd="0" destOrd="0" presId="urn:microsoft.com/office/officeart/2005/8/layout/venn3"/>
    <dgm:cxn modelId="{F12742CC-85CE-41E9-B5CF-07591BB752E7}" srcId="{D4C266CA-F65E-4348-965A-E8C6644886BE}" destId="{22F162EF-CEC4-481A-A8F4-5E63B459BF48}" srcOrd="0" destOrd="0" parTransId="{B721A691-E24B-451F-A785-DD3613526A30}" sibTransId="{CAC88D0F-268F-4707-B918-90075FAFE4C0}"/>
    <dgm:cxn modelId="{17C182A6-EE5B-4053-92E7-CE3BC347E73C}" srcId="{D4C266CA-F65E-4348-965A-E8C6644886BE}" destId="{B8AF4BD4-DDFB-4727-89B7-8E4EA16B7028}" srcOrd="4" destOrd="0" parTransId="{45C3B65C-E502-4C2C-9397-C1839322132A}" sibTransId="{E88C7E22-2F27-4928-B4F5-B89E9BE8D966}"/>
    <dgm:cxn modelId="{9B5FF85A-42A8-4041-BC2C-C2D62FA039CC}" srcId="{D4C266CA-F65E-4348-965A-E8C6644886BE}" destId="{4ED8677D-EE50-4CEC-9FAF-99ACA7C4216A}" srcOrd="3" destOrd="0" parTransId="{67BDB8F7-E179-4F6E-A6BF-BA9962EB4ED4}" sibTransId="{784D4AD9-3817-4464-AEB1-3278656AA623}"/>
    <dgm:cxn modelId="{B94B3EFD-805D-4126-B763-421C5A6EE859}" type="presOf" srcId="{ECF94E64-4CB1-4F79-AB7F-285B667D6B61}" destId="{841A931E-DCF1-4A32-BF2B-7224583F88EE}" srcOrd="0" destOrd="0" presId="urn:microsoft.com/office/officeart/2005/8/layout/venn3"/>
    <dgm:cxn modelId="{053D8284-2E16-44F2-9AED-03ED6468BB16}" type="presOf" srcId="{3DFCD988-44F7-499F-AE78-58E1340146D8}" destId="{B74334A3-5965-4263-8283-BA91F9E3C2C6}" srcOrd="0" destOrd="0" presId="urn:microsoft.com/office/officeart/2005/8/layout/venn3"/>
    <dgm:cxn modelId="{069DFDD9-8386-47D3-A8A3-F709F46C63A6}" srcId="{D4C266CA-F65E-4348-965A-E8C6644886BE}" destId="{3DFCD988-44F7-499F-AE78-58E1340146D8}" srcOrd="1" destOrd="0" parTransId="{B142A27E-7B6D-49AC-A0E5-4FE59D02514B}" sibTransId="{3E536BAB-9818-4D7B-9311-67F80B42BCFA}"/>
    <dgm:cxn modelId="{A338812F-0EC6-4551-83ED-D079F71396E9}" srcId="{D4C266CA-F65E-4348-965A-E8C6644886BE}" destId="{ECF94E64-4CB1-4F79-AB7F-285B667D6B61}" srcOrd="2" destOrd="0" parTransId="{3452997E-1EDA-4B37-8EEB-5083208FEC96}" sibTransId="{30A1F984-7C97-4928-A62D-88188699B5FE}"/>
    <dgm:cxn modelId="{34C14A0F-BF68-49F2-A05F-93B5C6E509AA}" type="presParOf" srcId="{6776B67D-B6F2-40FA-9178-C7ED9A1299BB}" destId="{362D1190-6F06-4512-ADAC-38D21BDBEBF8}" srcOrd="0" destOrd="0" presId="urn:microsoft.com/office/officeart/2005/8/layout/venn3"/>
    <dgm:cxn modelId="{E337BFDC-24F7-4D60-9115-5773142C4D89}" type="presParOf" srcId="{6776B67D-B6F2-40FA-9178-C7ED9A1299BB}" destId="{2F8C8172-79C2-4472-A210-F518007931D9}" srcOrd="1" destOrd="0" presId="urn:microsoft.com/office/officeart/2005/8/layout/venn3"/>
    <dgm:cxn modelId="{26A07DD5-63A1-4DB9-9880-7C850A4490E4}" type="presParOf" srcId="{6776B67D-B6F2-40FA-9178-C7ED9A1299BB}" destId="{B74334A3-5965-4263-8283-BA91F9E3C2C6}" srcOrd="2" destOrd="0" presId="urn:microsoft.com/office/officeart/2005/8/layout/venn3"/>
    <dgm:cxn modelId="{E8823EF7-765A-4A9A-9C35-E8CD91550A3D}" type="presParOf" srcId="{6776B67D-B6F2-40FA-9178-C7ED9A1299BB}" destId="{9D495E44-3AF4-4AAD-BF09-8AD538EC10EA}" srcOrd="3" destOrd="0" presId="urn:microsoft.com/office/officeart/2005/8/layout/venn3"/>
    <dgm:cxn modelId="{5CD577CF-8AA8-49F3-AF40-27A7F82D4A14}" type="presParOf" srcId="{6776B67D-B6F2-40FA-9178-C7ED9A1299BB}" destId="{841A931E-DCF1-4A32-BF2B-7224583F88EE}" srcOrd="4" destOrd="0" presId="urn:microsoft.com/office/officeart/2005/8/layout/venn3"/>
    <dgm:cxn modelId="{327E2A84-F8D4-4EA2-AFF8-930BA7206F01}" type="presParOf" srcId="{6776B67D-B6F2-40FA-9178-C7ED9A1299BB}" destId="{6311C2A1-959E-4A50-9B61-DEE7E0F6950D}" srcOrd="5" destOrd="0" presId="urn:microsoft.com/office/officeart/2005/8/layout/venn3"/>
    <dgm:cxn modelId="{0D64FD2E-74B4-4B91-AF21-83C303D7A1B3}" type="presParOf" srcId="{6776B67D-B6F2-40FA-9178-C7ED9A1299BB}" destId="{E1D050A2-F937-4A50-8FA9-9691DE3BF865}" srcOrd="6" destOrd="0" presId="urn:microsoft.com/office/officeart/2005/8/layout/venn3"/>
    <dgm:cxn modelId="{7D299BA8-CB96-4335-B62D-DE682915B5C5}" type="presParOf" srcId="{6776B67D-B6F2-40FA-9178-C7ED9A1299BB}" destId="{4C53AF2D-FC95-40E1-B969-0BC6A87ED90C}" srcOrd="7" destOrd="0" presId="urn:microsoft.com/office/officeart/2005/8/layout/venn3"/>
    <dgm:cxn modelId="{0728B8C3-3D54-47DB-926C-A3FC629ABC21}" type="presParOf" srcId="{6776B67D-B6F2-40FA-9178-C7ED9A1299BB}" destId="{EA7C65C6-B62B-4371-9BC1-73CE07794979}"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6CE58-C885-460D-AB2C-84326488E823}" type="doc">
      <dgm:prSet loTypeId="urn:microsoft.com/office/officeart/2008/layout/RadialCluster" loCatId="cycle" qsTypeId="urn:microsoft.com/office/officeart/2005/8/quickstyle/3d2" qsCatId="3D" csTypeId="urn:microsoft.com/office/officeart/2005/8/colors/accent2_1" csCatId="accent2" phldr="1"/>
      <dgm:spPr/>
      <dgm:t>
        <a:bodyPr/>
        <a:lstStyle/>
        <a:p>
          <a:endParaRPr lang="es-ES"/>
        </a:p>
      </dgm:t>
    </dgm:pt>
    <dgm:pt modelId="{60DB25F7-94BA-4F22-94D9-AD17B5E88DBC}">
      <dgm:prSet phldrT="[Texto]"/>
      <dgm:spPr/>
      <dgm:t>
        <a:bodyPr/>
        <a:lstStyle/>
        <a:p>
          <a:r>
            <a:rPr lang="es-ES" dirty="0"/>
            <a:t>SELECCIÓN TIPO DE MÁQUINA</a:t>
          </a:r>
        </a:p>
      </dgm:t>
    </dgm:pt>
    <dgm:pt modelId="{E1C9A31C-1714-41DF-8417-0EAFC28BCEE5}" type="parTrans" cxnId="{B0E9935C-E657-4B5B-A49D-67D498847C23}">
      <dgm:prSet/>
      <dgm:spPr/>
      <dgm:t>
        <a:bodyPr/>
        <a:lstStyle/>
        <a:p>
          <a:endParaRPr lang="es-ES"/>
        </a:p>
      </dgm:t>
    </dgm:pt>
    <dgm:pt modelId="{1E74AA7E-CDDE-4136-9409-557C77859C60}" type="sibTrans" cxnId="{B0E9935C-E657-4B5B-A49D-67D498847C23}">
      <dgm:prSet/>
      <dgm:spPr/>
      <dgm:t>
        <a:bodyPr/>
        <a:lstStyle/>
        <a:p>
          <a:endParaRPr lang="es-ES"/>
        </a:p>
      </dgm:t>
    </dgm:pt>
    <dgm:pt modelId="{DD464A20-97AF-453C-8A85-F18117063775}">
      <dgm:prSet phldrT="[Texto]"/>
      <dgm:spPr/>
      <dgm:t>
        <a:bodyPr/>
        <a:lstStyle/>
        <a:p>
          <a:r>
            <a:rPr lang="es-EC" dirty="0"/>
            <a:t>Diseño conceptual </a:t>
          </a:r>
          <a:endParaRPr lang="es-MX" dirty="0"/>
        </a:p>
        <a:p>
          <a:r>
            <a:rPr lang="es-EC" dirty="0"/>
            <a:t>Selección de materiales</a:t>
          </a:r>
          <a:endParaRPr lang="es-MX" dirty="0"/>
        </a:p>
        <a:p>
          <a:r>
            <a:rPr lang="es-EC" dirty="0"/>
            <a:t>Planos de fabricación</a:t>
          </a:r>
          <a:endParaRPr lang="es-ES" dirty="0"/>
        </a:p>
      </dgm:t>
    </dgm:pt>
    <dgm:pt modelId="{0515314D-963A-4E91-93E5-0989D4C19BD3}" type="parTrans" cxnId="{544BA802-41DB-435C-B7CD-FCE0BA4FAB9C}">
      <dgm:prSet/>
      <dgm:spPr/>
      <dgm:t>
        <a:bodyPr/>
        <a:lstStyle/>
        <a:p>
          <a:endParaRPr lang="es-ES"/>
        </a:p>
      </dgm:t>
    </dgm:pt>
    <dgm:pt modelId="{56565AD5-9C56-45B8-8164-EC4FB6B19312}" type="sibTrans" cxnId="{544BA802-41DB-435C-B7CD-FCE0BA4FAB9C}">
      <dgm:prSet/>
      <dgm:spPr/>
      <dgm:t>
        <a:bodyPr/>
        <a:lstStyle/>
        <a:p>
          <a:endParaRPr lang="es-ES"/>
        </a:p>
      </dgm:t>
    </dgm:pt>
    <dgm:pt modelId="{A027E7B6-0BE7-4117-8EE8-2CA688BD56F1}">
      <dgm:prSet phldrT="[Texto]"/>
      <dgm:spPr/>
      <dgm:t>
        <a:bodyPr/>
        <a:lstStyle/>
        <a:p>
          <a:r>
            <a:rPr lang="es-EC" dirty="0"/>
            <a:t>Diseño CAD </a:t>
          </a:r>
          <a:endParaRPr lang="es-MX" dirty="0"/>
        </a:p>
        <a:p>
          <a:r>
            <a:rPr lang="es-EC" dirty="0"/>
            <a:t>Simulación numérica</a:t>
          </a:r>
          <a:endParaRPr lang="es-MX" dirty="0"/>
        </a:p>
        <a:p>
          <a:r>
            <a:rPr lang="es-EC" dirty="0"/>
            <a:t>Pruebas de funcionamiento.</a:t>
          </a:r>
          <a:endParaRPr lang="es-ES" dirty="0"/>
        </a:p>
      </dgm:t>
    </dgm:pt>
    <dgm:pt modelId="{C4DD3D17-9878-47CB-B410-F82405024C9F}" type="parTrans" cxnId="{3BCDA0E9-B0D0-4690-8898-3D843BBF5163}">
      <dgm:prSet/>
      <dgm:spPr/>
      <dgm:t>
        <a:bodyPr/>
        <a:lstStyle/>
        <a:p>
          <a:endParaRPr lang="es-ES"/>
        </a:p>
      </dgm:t>
    </dgm:pt>
    <dgm:pt modelId="{541A4E23-6780-48C2-91FA-AD081881BC2E}" type="sibTrans" cxnId="{3BCDA0E9-B0D0-4690-8898-3D843BBF5163}">
      <dgm:prSet/>
      <dgm:spPr/>
      <dgm:t>
        <a:bodyPr/>
        <a:lstStyle/>
        <a:p>
          <a:endParaRPr lang="es-ES"/>
        </a:p>
      </dgm:t>
    </dgm:pt>
    <dgm:pt modelId="{7170DEDE-60AA-47CB-9C20-C22F48AA83CB}">
      <dgm:prSet/>
      <dgm:spPr/>
      <dgm:t>
        <a:bodyPr/>
        <a:lstStyle/>
        <a:p>
          <a:r>
            <a:rPr lang="es-EC" dirty="0"/>
            <a:t>Memoria del proyecto “Diseño y construcción de una máquina cortadora de plátano verde para la fundación Héroes de Vida” </a:t>
          </a:r>
          <a:endParaRPr lang="es-ES" dirty="0"/>
        </a:p>
      </dgm:t>
    </dgm:pt>
    <dgm:pt modelId="{36044865-6185-4AEC-A498-00E5F70BBD75}" type="parTrans" cxnId="{13888B6D-3498-4ED9-A3E9-3FF017D87029}">
      <dgm:prSet/>
      <dgm:spPr/>
      <dgm:t>
        <a:bodyPr/>
        <a:lstStyle/>
        <a:p>
          <a:endParaRPr lang="es-ES"/>
        </a:p>
      </dgm:t>
    </dgm:pt>
    <dgm:pt modelId="{2E3B2B2B-449D-4C6D-9EAB-5FBB4DDA7900}" type="sibTrans" cxnId="{13888B6D-3498-4ED9-A3E9-3FF017D87029}">
      <dgm:prSet/>
      <dgm:spPr/>
      <dgm:t>
        <a:bodyPr/>
        <a:lstStyle/>
        <a:p>
          <a:endParaRPr lang="es-ES"/>
        </a:p>
      </dgm:t>
    </dgm:pt>
    <dgm:pt modelId="{5752E0D7-7067-411B-8F9F-FC4F471BE5D5}" type="pres">
      <dgm:prSet presAssocID="{1166CE58-C885-460D-AB2C-84326488E823}" presName="Name0" presStyleCnt="0">
        <dgm:presLayoutVars>
          <dgm:chMax val="1"/>
          <dgm:chPref val="1"/>
          <dgm:dir val="rev"/>
          <dgm:animOne val="branch"/>
          <dgm:animLvl val="lvl"/>
        </dgm:presLayoutVars>
      </dgm:prSet>
      <dgm:spPr/>
      <dgm:t>
        <a:bodyPr/>
        <a:lstStyle/>
        <a:p>
          <a:endParaRPr lang="es-ES"/>
        </a:p>
      </dgm:t>
    </dgm:pt>
    <dgm:pt modelId="{8757EF51-3CBB-450F-9F2C-03F1C407E6BF}" type="pres">
      <dgm:prSet presAssocID="{60DB25F7-94BA-4F22-94D9-AD17B5E88DBC}" presName="singleCycle" presStyleCnt="0"/>
      <dgm:spPr/>
    </dgm:pt>
    <dgm:pt modelId="{082F1EA2-8691-479A-80D3-9E775AE8CC69}" type="pres">
      <dgm:prSet presAssocID="{60DB25F7-94BA-4F22-94D9-AD17B5E88DBC}" presName="singleCenter" presStyleLbl="node1" presStyleIdx="0" presStyleCnt="4">
        <dgm:presLayoutVars>
          <dgm:chMax val="7"/>
          <dgm:chPref val="7"/>
        </dgm:presLayoutVars>
      </dgm:prSet>
      <dgm:spPr/>
      <dgm:t>
        <a:bodyPr/>
        <a:lstStyle/>
        <a:p>
          <a:endParaRPr lang="es-ES"/>
        </a:p>
      </dgm:t>
    </dgm:pt>
    <dgm:pt modelId="{43D7F365-81ED-4358-AA51-85CB29E034F2}" type="pres">
      <dgm:prSet presAssocID="{36044865-6185-4AEC-A498-00E5F70BBD75}" presName="Name56" presStyleLbl="parChTrans1D2" presStyleIdx="0" presStyleCnt="3"/>
      <dgm:spPr/>
      <dgm:t>
        <a:bodyPr/>
        <a:lstStyle/>
        <a:p>
          <a:endParaRPr lang="es-ES"/>
        </a:p>
      </dgm:t>
    </dgm:pt>
    <dgm:pt modelId="{4545A138-5B0C-4255-AA21-D401E1010751}" type="pres">
      <dgm:prSet presAssocID="{7170DEDE-60AA-47CB-9C20-C22F48AA83CB}" presName="text0" presStyleLbl="node1" presStyleIdx="1" presStyleCnt="4" custScaleX="196411" custScaleY="131654" custRadScaleRad="94593" custRadScaleInc="0">
        <dgm:presLayoutVars>
          <dgm:bulletEnabled val="1"/>
        </dgm:presLayoutVars>
      </dgm:prSet>
      <dgm:spPr/>
      <dgm:t>
        <a:bodyPr/>
        <a:lstStyle/>
        <a:p>
          <a:endParaRPr lang="es-ES"/>
        </a:p>
      </dgm:t>
    </dgm:pt>
    <dgm:pt modelId="{14DDC05A-658C-45BD-BF64-B6285B5875AF}" type="pres">
      <dgm:prSet presAssocID="{0515314D-963A-4E91-93E5-0989D4C19BD3}" presName="Name56" presStyleLbl="parChTrans1D2" presStyleIdx="1" presStyleCnt="3"/>
      <dgm:spPr/>
      <dgm:t>
        <a:bodyPr/>
        <a:lstStyle/>
        <a:p>
          <a:endParaRPr lang="es-ES"/>
        </a:p>
      </dgm:t>
    </dgm:pt>
    <dgm:pt modelId="{29AEBA63-B2DD-409E-8421-97B88BA910DB}" type="pres">
      <dgm:prSet presAssocID="{DD464A20-97AF-453C-8A85-F18117063775}" presName="text0" presStyleLbl="node1" presStyleIdx="2" presStyleCnt="4" custScaleX="222418" custScaleY="132163">
        <dgm:presLayoutVars>
          <dgm:bulletEnabled val="1"/>
        </dgm:presLayoutVars>
      </dgm:prSet>
      <dgm:spPr/>
      <dgm:t>
        <a:bodyPr/>
        <a:lstStyle/>
        <a:p>
          <a:endParaRPr lang="es-ES"/>
        </a:p>
      </dgm:t>
    </dgm:pt>
    <dgm:pt modelId="{AF168B48-4131-4A2C-8E78-3DB76C9C7708}" type="pres">
      <dgm:prSet presAssocID="{C4DD3D17-9878-47CB-B410-F82405024C9F}" presName="Name56" presStyleLbl="parChTrans1D2" presStyleIdx="2" presStyleCnt="3"/>
      <dgm:spPr/>
      <dgm:t>
        <a:bodyPr/>
        <a:lstStyle/>
        <a:p>
          <a:endParaRPr lang="es-ES"/>
        </a:p>
      </dgm:t>
    </dgm:pt>
    <dgm:pt modelId="{C4795884-C9DE-465B-B916-A05ACCE141E6}" type="pres">
      <dgm:prSet presAssocID="{A027E7B6-0BE7-4117-8EE8-2CA688BD56F1}" presName="text0" presStyleLbl="node1" presStyleIdx="3" presStyleCnt="4" custScaleX="211309" custScaleY="127323">
        <dgm:presLayoutVars>
          <dgm:bulletEnabled val="1"/>
        </dgm:presLayoutVars>
      </dgm:prSet>
      <dgm:spPr/>
      <dgm:t>
        <a:bodyPr/>
        <a:lstStyle/>
        <a:p>
          <a:endParaRPr lang="es-ES"/>
        </a:p>
      </dgm:t>
    </dgm:pt>
  </dgm:ptLst>
  <dgm:cxnLst>
    <dgm:cxn modelId="{3BCDA0E9-B0D0-4690-8898-3D843BBF5163}" srcId="{60DB25F7-94BA-4F22-94D9-AD17B5E88DBC}" destId="{A027E7B6-0BE7-4117-8EE8-2CA688BD56F1}" srcOrd="2" destOrd="0" parTransId="{C4DD3D17-9878-47CB-B410-F82405024C9F}" sibTransId="{541A4E23-6780-48C2-91FA-AD081881BC2E}"/>
    <dgm:cxn modelId="{13888B6D-3498-4ED9-A3E9-3FF017D87029}" srcId="{60DB25F7-94BA-4F22-94D9-AD17B5E88DBC}" destId="{7170DEDE-60AA-47CB-9C20-C22F48AA83CB}" srcOrd="0" destOrd="0" parTransId="{36044865-6185-4AEC-A498-00E5F70BBD75}" sibTransId="{2E3B2B2B-449D-4C6D-9EAB-5FBB4DDA7900}"/>
    <dgm:cxn modelId="{0C97CB24-DBF5-4A3F-9068-15427C82FFFF}" type="presOf" srcId="{60DB25F7-94BA-4F22-94D9-AD17B5E88DBC}" destId="{082F1EA2-8691-479A-80D3-9E775AE8CC69}" srcOrd="0" destOrd="0" presId="urn:microsoft.com/office/officeart/2008/layout/RadialCluster"/>
    <dgm:cxn modelId="{B0E9935C-E657-4B5B-A49D-67D498847C23}" srcId="{1166CE58-C885-460D-AB2C-84326488E823}" destId="{60DB25F7-94BA-4F22-94D9-AD17B5E88DBC}" srcOrd="0" destOrd="0" parTransId="{E1C9A31C-1714-41DF-8417-0EAFC28BCEE5}" sibTransId="{1E74AA7E-CDDE-4136-9409-557C77859C60}"/>
    <dgm:cxn modelId="{94372D79-B1E8-4D50-996E-0428D61BFD79}" type="presOf" srcId="{1166CE58-C885-460D-AB2C-84326488E823}" destId="{5752E0D7-7067-411B-8F9F-FC4F471BE5D5}" srcOrd="0" destOrd="0" presId="urn:microsoft.com/office/officeart/2008/layout/RadialCluster"/>
    <dgm:cxn modelId="{FD89B6DC-7838-4BAE-AD51-0DB75E8CBAB9}" type="presOf" srcId="{DD464A20-97AF-453C-8A85-F18117063775}" destId="{29AEBA63-B2DD-409E-8421-97B88BA910DB}" srcOrd="0" destOrd="0" presId="urn:microsoft.com/office/officeart/2008/layout/RadialCluster"/>
    <dgm:cxn modelId="{908B79FC-2FC0-46E6-9DC5-DAEA41224BF0}" type="presOf" srcId="{36044865-6185-4AEC-A498-00E5F70BBD75}" destId="{43D7F365-81ED-4358-AA51-85CB29E034F2}" srcOrd="0" destOrd="0" presId="urn:microsoft.com/office/officeart/2008/layout/RadialCluster"/>
    <dgm:cxn modelId="{BF5C548F-ECD7-4204-93C8-EC951AB0EA4D}" type="presOf" srcId="{C4DD3D17-9878-47CB-B410-F82405024C9F}" destId="{AF168B48-4131-4A2C-8E78-3DB76C9C7708}" srcOrd="0" destOrd="0" presId="urn:microsoft.com/office/officeart/2008/layout/RadialCluster"/>
    <dgm:cxn modelId="{44CF0E17-B4E3-4DD1-9C6F-6378BF744D76}" type="presOf" srcId="{A027E7B6-0BE7-4117-8EE8-2CA688BD56F1}" destId="{C4795884-C9DE-465B-B916-A05ACCE141E6}" srcOrd="0" destOrd="0" presId="urn:microsoft.com/office/officeart/2008/layout/RadialCluster"/>
    <dgm:cxn modelId="{544BA802-41DB-435C-B7CD-FCE0BA4FAB9C}" srcId="{60DB25F7-94BA-4F22-94D9-AD17B5E88DBC}" destId="{DD464A20-97AF-453C-8A85-F18117063775}" srcOrd="1" destOrd="0" parTransId="{0515314D-963A-4E91-93E5-0989D4C19BD3}" sibTransId="{56565AD5-9C56-45B8-8164-EC4FB6B19312}"/>
    <dgm:cxn modelId="{1EB69C6D-4598-4D57-AA3A-EF0F7FD0D7FA}" type="presOf" srcId="{7170DEDE-60AA-47CB-9C20-C22F48AA83CB}" destId="{4545A138-5B0C-4255-AA21-D401E1010751}" srcOrd="0" destOrd="0" presId="urn:microsoft.com/office/officeart/2008/layout/RadialCluster"/>
    <dgm:cxn modelId="{BF5D1A7D-145A-4742-A6A1-E3D894E4FD1A}" type="presOf" srcId="{0515314D-963A-4E91-93E5-0989D4C19BD3}" destId="{14DDC05A-658C-45BD-BF64-B6285B5875AF}" srcOrd="0" destOrd="0" presId="urn:microsoft.com/office/officeart/2008/layout/RadialCluster"/>
    <dgm:cxn modelId="{92A76CAC-2803-4EF9-8726-957BEE49685B}" type="presParOf" srcId="{5752E0D7-7067-411B-8F9F-FC4F471BE5D5}" destId="{8757EF51-3CBB-450F-9F2C-03F1C407E6BF}" srcOrd="0" destOrd="0" presId="urn:microsoft.com/office/officeart/2008/layout/RadialCluster"/>
    <dgm:cxn modelId="{366B90F4-6522-4CE6-B960-F08639E29475}" type="presParOf" srcId="{8757EF51-3CBB-450F-9F2C-03F1C407E6BF}" destId="{082F1EA2-8691-479A-80D3-9E775AE8CC69}" srcOrd="0" destOrd="0" presId="urn:microsoft.com/office/officeart/2008/layout/RadialCluster"/>
    <dgm:cxn modelId="{63578B30-2C67-46F8-A735-D3707553F03C}" type="presParOf" srcId="{8757EF51-3CBB-450F-9F2C-03F1C407E6BF}" destId="{43D7F365-81ED-4358-AA51-85CB29E034F2}" srcOrd="1" destOrd="0" presId="urn:microsoft.com/office/officeart/2008/layout/RadialCluster"/>
    <dgm:cxn modelId="{34604F52-E082-486C-AAEE-72224A25AA8B}" type="presParOf" srcId="{8757EF51-3CBB-450F-9F2C-03F1C407E6BF}" destId="{4545A138-5B0C-4255-AA21-D401E1010751}" srcOrd="2" destOrd="0" presId="urn:microsoft.com/office/officeart/2008/layout/RadialCluster"/>
    <dgm:cxn modelId="{8A0946B5-4497-4358-9516-53BF20C26863}" type="presParOf" srcId="{8757EF51-3CBB-450F-9F2C-03F1C407E6BF}" destId="{14DDC05A-658C-45BD-BF64-B6285B5875AF}" srcOrd="3" destOrd="0" presId="urn:microsoft.com/office/officeart/2008/layout/RadialCluster"/>
    <dgm:cxn modelId="{1C74BD40-D1CA-45B3-8297-6D352FB12BD2}" type="presParOf" srcId="{8757EF51-3CBB-450F-9F2C-03F1C407E6BF}" destId="{29AEBA63-B2DD-409E-8421-97B88BA910DB}" srcOrd="4" destOrd="0" presId="urn:microsoft.com/office/officeart/2008/layout/RadialCluster"/>
    <dgm:cxn modelId="{D0F50CE0-94B9-49AA-9F75-F9357F84CD39}" type="presParOf" srcId="{8757EF51-3CBB-450F-9F2C-03F1C407E6BF}" destId="{AF168B48-4131-4A2C-8E78-3DB76C9C7708}" srcOrd="5" destOrd="0" presId="urn:microsoft.com/office/officeart/2008/layout/RadialCluster"/>
    <dgm:cxn modelId="{720C437F-B83B-4515-B651-D9C23722C009}" type="presParOf" srcId="{8757EF51-3CBB-450F-9F2C-03F1C407E6BF}" destId="{C4795884-C9DE-465B-B916-A05ACCE141E6}"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CF46B4-7E12-4AF6-8B66-3191307C1C71}" type="doc">
      <dgm:prSet loTypeId="urn:microsoft.com/office/officeart/2005/8/layout/cycle4" loCatId="matrix" qsTypeId="urn:microsoft.com/office/officeart/2005/8/quickstyle/simple3" qsCatId="simple" csTypeId="urn:microsoft.com/office/officeart/2005/8/colors/colorful3" csCatId="colorful" phldr="1"/>
      <dgm:spPr/>
      <dgm:t>
        <a:bodyPr/>
        <a:lstStyle/>
        <a:p>
          <a:endParaRPr lang="es-ES"/>
        </a:p>
      </dgm:t>
    </dgm:pt>
    <dgm:pt modelId="{C9DBB2AB-B7A8-41BD-9906-47F604BC6A5A}">
      <dgm:prSet phldrT="[Texto]"/>
      <dgm:spPr/>
      <dgm:t>
        <a:bodyPr/>
        <a:lstStyle/>
        <a:p>
          <a:r>
            <a:rPr lang="es-EC" dirty="0"/>
            <a:t>Sistema de Abastecimiento</a:t>
          </a:r>
          <a:endParaRPr lang="es-ES" dirty="0"/>
        </a:p>
      </dgm:t>
    </dgm:pt>
    <dgm:pt modelId="{B0115D79-1F89-47CA-BA95-CDBB1231DC7E}" type="parTrans" cxnId="{50022A35-F824-4A8F-A30A-08EC0F18955A}">
      <dgm:prSet/>
      <dgm:spPr/>
      <dgm:t>
        <a:bodyPr/>
        <a:lstStyle/>
        <a:p>
          <a:endParaRPr lang="es-ES"/>
        </a:p>
      </dgm:t>
    </dgm:pt>
    <dgm:pt modelId="{DB45C7AC-98F5-4977-A310-231669D12B5B}" type="sibTrans" cxnId="{50022A35-F824-4A8F-A30A-08EC0F18955A}">
      <dgm:prSet/>
      <dgm:spPr/>
      <dgm:t>
        <a:bodyPr/>
        <a:lstStyle/>
        <a:p>
          <a:endParaRPr lang="es-ES"/>
        </a:p>
      </dgm:t>
    </dgm:pt>
    <dgm:pt modelId="{5E71ACC8-57CA-4BD1-80D9-DBD56FF9BFFB}">
      <dgm:prSet phldrT="[Texto]"/>
      <dgm:spPr/>
      <dgm:t>
        <a:bodyPr/>
        <a:lstStyle/>
        <a:p>
          <a:r>
            <a:rPr lang="es-EC" dirty="0"/>
            <a:t>Diseño de la Estructura</a:t>
          </a:r>
          <a:endParaRPr lang="es-ES" dirty="0"/>
        </a:p>
      </dgm:t>
    </dgm:pt>
    <dgm:pt modelId="{14FD9433-F812-4669-9B7A-CB2B837291AE}" type="parTrans" cxnId="{60FAEABF-9415-4813-A0F4-79E67019CE48}">
      <dgm:prSet/>
      <dgm:spPr/>
      <dgm:t>
        <a:bodyPr/>
        <a:lstStyle/>
        <a:p>
          <a:endParaRPr lang="es-ES"/>
        </a:p>
      </dgm:t>
    </dgm:pt>
    <dgm:pt modelId="{A2635FD4-519C-4EB8-AD99-3A75236F6F3E}" type="sibTrans" cxnId="{60FAEABF-9415-4813-A0F4-79E67019CE48}">
      <dgm:prSet/>
      <dgm:spPr/>
      <dgm:t>
        <a:bodyPr/>
        <a:lstStyle/>
        <a:p>
          <a:endParaRPr lang="es-ES"/>
        </a:p>
      </dgm:t>
    </dgm:pt>
    <dgm:pt modelId="{B2989DC1-F67B-42F8-B6F7-B45E041E2210}">
      <dgm:prSet phldrT="[Texto]"/>
      <dgm:spPr/>
      <dgm:t>
        <a:bodyPr/>
        <a:lstStyle/>
        <a:p>
          <a:r>
            <a:rPr lang="es-EC" dirty="0"/>
            <a:t>Sistema de Transmisión de Potencia</a:t>
          </a:r>
          <a:endParaRPr lang="es-ES" dirty="0"/>
        </a:p>
      </dgm:t>
    </dgm:pt>
    <dgm:pt modelId="{B1956E7A-AB5F-4A7B-9DE5-0207B84BE180}" type="parTrans" cxnId="{2A7B42FA-918E-4BF9-ADE0-B53F8A37DAD2}">
      <dgm:prSet/>
      <dgm:spPr/>
      <dgm:t>
        <a:bodyPr/>
        <a:lstStyle/>
        <a:p>
          <a:endParaRPr lang="es-ES"/>
        </a:p>
      </dgm:t>
    </dgm:pt>
    <dgm:pt modelId="{A400D59F-7C4A-464C-983B-A46686793E5A}" type="sibTrans" cxnId="{2A7B42FA-918E-4BF9-ADE0-B53F8A37DAD2}">
      <dgm:prSet/>
      <dgm:spPr/>
      <dgm:t>
        <a:bodyPr/>
        <a:lstStyle/>
        <a:p>
          <a:endParaRPr lang="es-ES"/>
        </a:p>
      </dgm:t>
    </dgm:pt>
    <dgm:pt modelId="{D6F21E69-F31B-410F-AE55-F8B6B5BC5E75}">
      <dgm:prSet phldrT="[Texto]"/>
      <dgm:spPr/>
      <dgm:t>
        <a:bodyPr/>
        <a:lstStyle/>
        <a:p>
          <a:r>
            <a:rPr lang="es-EC" dirty="0"/>
            <a:t>Sistema de Corte</a:t>
          </a:r>
          <a:endParaRPr lang="es-ES" dirty="0"/>
        </a:p>
      </dgm:t>
    </dgm:pt>
    <dgm:pt modelId="{F63C765C-A781-490D-8393-69A583FC73A6}" type="parTrans" cxnId="{924B81B8-E712-412C-B071-C8B5DC8BB272}">
      <dgm:prSet/>
      <dgm:spPr/>
      <dgm:t>
        <a:bodyPr/>
        <a:lstStyle/>
        <a:p>
          <a:endParaRPr lang="es-ES"/>
        </a:p>
      </dgm:t>
    </dgm:pt>
    <dgm:pt modelId="{58AED1B0-15F7-4D67-8179-2DC16F9BDD4F}" type="sibTrans" cxnId="{924B81B8-E712-412C-B071-C8B5DC8BB272}">
      <dgm:prSet/>
      <dgm:spPr/>
      <dgm:t>
        <a:bodyPr/>
        <a:lstStyle/>
        <a:p>
          <a:endParaRPr lang="es-ES"/>
        </a:p>
      </dgm:t>
    </dgm:pt>
    <dgm:pt modelId="{2F8DBF45-EC0A-4C4F-BE4A-464BC17EF8AE}" type="pres">
      <dgm:prSet presAssocID="{2BCF46B4-7E12-4AF6-8B66-3191307C1C71}" presName="cycleMatrixDiagram" presStyleCnt="0">
        <dgm:presLayoutVars>
          <dgm:chMax val="1"/>
          <dgm:dir/>
          <dgm:animLvl val="lvl"/>
          <dgm:resizeHandles val="exact"/>
        </dgm:presLayoutVars>
      </dgm:prSet>
      <dgm:spPr/>
      <dgm:t>
        <a:bodyPr/>
        <a:lstStyle/>
        <a:p>
          <a:endParaRPr lang="es-ES"/>
        </a:p>
      </dgm:t>
    </dgm:pt>
    <dgm:pt modelId="{26DB4E98-0866-49CE-97BB-3EB97891F0F8}" type="pres">
      <dgm:prSet presAssocID="{2BCF46B4-7E12-4AF6-8B66-3191307C1C71}" presName="children" presStyleCnt="0"/>
      <dgm:spPr/>
    </dgm:pt>
    <dgm:pt modelId="{4D2CEFF3-165C-4DCE-BAF6-D7D77C898596}" type="pres">
      <dgm:prSet presAssocID="{2BCF46B4-7E12-4AF6-8B66-3191307C1C71}" presName="childPlaceholder" presStyleCnt="0"/>
      <dgm:spPr/>
    </dgm:pt>
    <dgm:pt modelId="{4BF79F05-38C0-46A5-BE51-F9939CBEF792}" type="pres">
      <dgm:prSet presAssocID="{2BCF46B4-7E12-4AF6-8B66-3191307C1C71}" presName="circle" presStyleCnt="0"/>
      <dgm:spPr/>
    </dgm:pt>
    <dgm:pt modelId="{4EBD5172-98A5-4094-9FE7-A74C9C225FC1}" type="pres">
      <dgm:prSet presAssocID="{2BCF46B4-7E12-4AF6-8B66-3191307C1C71}" presName="quadrant1" presStyleLbl="node1" presStyleIdx="0" presStyleCnt="4">
        <dgm:presLayoutVars>
          <dgm:chMax val="1"/>
          <dgm:bulletEnabled val="1"/>
        </dgm:presLayoutVars>
      </dgm:prSet>
      <dgm:spPr/>
      <dgm:t>
        <a:bodyPr/>
        <a:lstStyle/>
        <a:p>
          <a:endParaRPr lang="es-ES"/>
        </a:p>
      </dgm:t>
    </dgm:pt>
    <dgm:pt modelId="{F31CB3C3-8CEB-427B-A229-CA4E05DD87EE}" type="pres">
      <dgm:prSet presAssocID="{2BCF46B4-7E12-4AF6-8B66-3191307C1C71}" presName="quadrant2" presStyleLbl="node1" presStyleIdx="1" presStyleCnt="4">
        <dgm:presLayoutVars>
          <dgm:chMax val="1"/>
          <dgm:bulletEnabled val="1"/>
        </dgm:presLayoutVars>
      </dgm:prSet>
      <dgm:spPr/>
      <dgm:t>
        <a:bodyPr/>
        <a:lstStyle/>
        <a:p>
          <a:endParaRPr lang="es-ES"/>
        </a:p>
      </dgm:t>
    </dgm:pt>
    <dgm:pt modelId="{4022EAC1-163B-49AE-8020-E850597A9DDF}" type="pres">
      <dgm:prSet presAssocID="{2BCF46B4-7E12-4AF6-8B66-3191307C1C71}" presName="quadrant3" presStyleLbl="node1" presStyleIdx="2" presStyleCnt="4">
        <dgm:presLayoutVars>
          <dgm:chMax val="1"/>
          <dgm:bulletEnabled val="1"/>
        </dgm:presLayoutVars>
      </dgm:prSet>
      <dgm:spPr/>
      <dgm:t>
        <a:bodyPr/>
        <a:lstStyle/>
        <a:p>
          <a:endParaRPr lang="es-ES"/>
        </a:p>
      </dgm:t>
    </dgm:pt>
    <dgm:pt modelId="{917AFBF5-C2C4-43D4-A714-F0EBE741B5AF}" type="pres">
      <dgm:prSet presAssocID="{2BCF46B4-7E12-4AF6-8B66-3191307C1C71}" presName="quadrant4" presStyleLbl="node1" presStyleIdx="3" presStyleCnt="4">
        <dgm:presLayoutVars>
          <dgm:chMax val="1"/>
          <dgm:bulletEnabled val="1"/>
        </dgm:presLayoutVars>
      </dgm:prSet>
      <dgm:spPr/>
      <dgm:t>
        <a:bodyPr/>
        <a:lstStyle/>
        <a:p>
          <a:endParaRPr lang="es-ES"/>
        </a:p>
      </dgm:t>
    </dgm:pt>
    <dgm:pt modelId="{32EA9EDE-EC21-4186-8C75-0BCCA798A414}" type="pres">
      <dgm:prSet presAssocID="{2BCF46B4-7E12-4AF6-8B66-3191307C1C71}" presName="quadrantPlaceholder" presStyleCnt="0"/>
      <dgm:spPr/>
    </dgm:pt>
    <dgm:pt modelId="{D40722A7-D090-4161-A533-6734861DD512}" type="pres">
      <dgm:prSet presAssocID="{2BCF46B4-7E12-4AF6-8B66-3191307C1C71}" presName="center1" presStyleLbl="fgShp" presStyleIdx="0" presStyleCnt="2"/>
      <dgm:spPr/>
    </dgm:pt>
    <dgm:pt modelId="{3ED9590C-3BA2-49CF-B351-373AD3C2B4E2}" type="pres">
      <dgm:prSet presAssocID="{2BCF46B4-7E12-4AF6-8B66-3191307C1C71}" presName="center2" presStyleLbl="fgShp" presStyleIdx="1" presStyleCnt="2"/>
      <dgm:spPr/>
    </dgm:pt>
  </dgm:ptLst>
  <dgm:cxnLst>
    <dgm:cxn modelId="{A7B24D33-6000-4FE6-AA6D-B62B8F938731}" type="presOf" srcId="{D6F21E69-F31B-410F-AE55-F8B6B5BC5E75}" destId="{917AFBF5-C2C4-43D4-A714-F0EBE741B5AF}" srcOrd="0" destOrd="0" presId="urn:microsoft.com/office/officeart/2005/8/layout/cycle4"/>
    <dgm:cxn modelId="{2A7B42FA-918E-4BF9-ADE0-B53F8A37DAD2}" srcId="{2BCF46B4-7E12-4AF6-8B66-3191307C1C71}" destId="{B2989DC1-F67B-42F8-B6F7-B45E041E2210}" srcOrd="2" destOrd="0" parTransId="{B1956E7A-AB5F-4A7B-9DE5-0207B84BE180}" sibTransId="{A400D59F-7C4A-464C-983B-A46686793E5A}"/>
    <dgm:cxn modelId="{D1742DE6-D378-4888-A6AC-2414096A0567}" type="presOf" srcId="{2BCF46B4-7E12-4AF6-8B66-3191307C1C71}" destId="{2F8DBF45-EC0A-4C4F-BE4A-464BC17EF8AE}" srcOrd="0" destOrd="0" presId="urn:microsoft.com/office/officeart/2005/8/layout/cycle4"/>
    <dgm:cxn modelId="{924B81B8-E712-412C-B071-C8B5DC8BB272}" srcId="{2BCF46B4-7E12-4AF6-8B66-3191307C1C71}" destId="{D6F21E69-F31B-410F-AE55-F8B6B5BC5E75}" srcOrd="3" destOrd="0" parTransId="{F63C765C-A781-490D-8393-69A583FC73A6}" sibTransId="{58AED1B0-15F7-4D67-8179-2DC16F9BDD4F}"/>
    <dgm:cxn modelId="{50022A35-F824-4A8F-A30A-08EC0F18955A}" srcId="{2BCF46B4-7E12-4AF6-8B66-3191307C1C71}" destId="{C9DBB2AB-B7A8-41BD-9906-47F604BC6A5A}" srcOrd="0" destOrd="0" parTransId="{B0115D79-1F89-47CA-BA95-CDBB1231DC7E}" sibTransId="{DB45C7AC-98F5-4977-A310-231669D12B5B}"/>
    <dgm:cxn modelId="{B7204EB5-F7FF-4782-8DF9-D02697FD840E}" type="presOf" srcId="{5E71ACC8-57CA-4BD1-80D9-DBD56FF9BFFB}" destId="{F31CB3C3-8CEB-427B-A229-CA4E05DD87EE}" srcOrd="0" destOrd="0" presId="urn:microsoft.com/office/officeart/2005/8/layout/cycle4"/>
    <dgm:cxn modelId="{B83C108D-767D-4FD8-B70E-6CCC59C89FFF}" type="presOf" srcId="{B2989DC1-F67B-42F8-B6F7-B45E041E2210}" destId="{4022EAC1-163B-49AE-8020-E850597A9DDF}" srcOrd="0" destOrd="0" presId="urn:microsoft.com/office/officeart/2005/8/layout/cycle4"/>
    <dgm:cxn modelId="{A911964B-D9E4-4BCE-9997-919DEC77E1F3}" type="presOf" srcId="{C9DBB2AB-B7A8-41BD-9906-47F604BC6A5A}" destId="{4EBD5172-98A5-4094-9FE7-A74C9C225FC1}" srcOrd="0" destOrd="0" presId="urn:microsoft.com/office/officeart/2005/8/layout/cycle4"/>
    <dgm:cxn modelId="{60FAEABF-9415-4813-A0F4-79E67019CE48}" srcId="{2BCF46B4-7E12-4AF6-8B66-3191307C1C71}" destId="{5E71ACC8-57CA-4BD1-80D9-DBD56FF9BFFB}" srcOrd="1" destOrd="0" parTransId="{14FD9433-F812-4669-9B7A-CB2B837291AE}" sibTransId="{A2635FD4-519C-4EB8-AD99-3A75236F6F3E}"/>
    <dgm:cxn modelId="{F33F8275-58D2-41CA-B70C-8A96917536F5}" type="presParOf" srcId="{2F8DBF45-EC0A-4C4F-BE4A-464BC17EF8AE}" destId="{26DB4E98-0866-49CE-97BB-3EB97891F0F8}" srcOrd="0" destOrd="0" presId="urn:microsoft.com/office/officeart/2005/8/layout/cycle4"/>
    <dgm:cxn modelId="{7ED76D8E-DBF1-4564-A815-E703F022F363}" type="presParOf" srcId="{26DB4E98-0866-49CE-97BB-3EB97891F0F8}" destId="{4D2CEFF3-165C-4DCE-BAF6-D7D77C898596}" srcOrd="0" destOrd="0" presId="urn:microsoft.com/office/officeart/2005/8/layout/cycle4"/>
    <dgm:cxn modelId="{F8E570CE-AFAF-4491-8B2A-D53C7CF28F14}" type="presParOf" srcId="{2F8DBF45-EC0A-4C4F-BE4A-464BC17EF8AE}" destId="{4BF79F05-38C0-46A5-BE51-F9939CBEF792}" srcOrd="1" destOrd="0" presId="urn:microsoft.com/office/officeart/2005/8/layout/cycle4"/>
    <dgm:cxn modelId="{6F43893E-5033-4945-ACE1-02426191D065}" type="presParOf" srcId="{4BF79F05-38C0-46A5-BE51-F9939CBEF792}" destId="{4EBD5172-98A5-4094-9FE7-A74C9C225FC1}" srcOrd="0" destOrd="0" presId="urn:microsoft.com/office/officeart/2005/8/layout/cycle4"/>
    <dgm:cxn modelId="{DB1CD596-D5C9-4D5D-9191-1E24080D7324}" type="presParOf" srcId="{4BF79F05-38C0-46A5-BE51-F9939CBEF792}" destId="{F31CB3C3-8CEB-427B-A229-CA4E05DD87EE}" srcOrd="1" destOrd="0" presId="urn:microsoft.com/office/officeart/2005/8/layout/cycle4"/>
    <dgm:cxn modelId="{E6A4ABC8-3361-4326-951E-CF293413B469}" type="presParOf" srcId="{4BF79F05-38C0-46A5-BE51-F9939CBEF792}" destId="{4022EAC1-163B-49AE-8020-E850597A9DDF}" srcOrd="2" destOrd="0" presId="urn:microsoft.com/office/officeart/2005/8/layout/cycle4"/>
    <dgm:cxn modelId="{8967801C-A3A3-4FF3-BAC1-B60AE91823ED}" type="presParOf" srcId="{4BF79F05-38C0-46A5-BE51-F9939CBEF792}" destId="{917AFBF5-C2C4-43D4-A714-F0EBE741B5AF}" srcOrd="3" destOrd="0" presId="urn:microsoft.com/office/officeart/2005/8/layout/cycle4"/>
    <dgm:cxn modelId="{48D30FC2-2E12-4F26-B8CC-1524738FECEF}" type="presParOf" srcId="{4BF79F05-38C0-46A5-BE51-F9939CBEF792}" destId="{32EA9EDE-EC21-4186-8C75-0BCCA798A414}" srcOrd="4" destOrd="0" presId="urn:microsoft.com/office/officeart/2005/8/layout/cycle4"/>
    <dgm:cxn modelId="{AAB4BFAB-FB32-4040-AE77-21081A5B0193}" type="presParOf" srcId="{2F8DBF45-EC0A-4C4F-BE4A-464BC17EF8AE}" destId="{D40722A7-D090-4161-A533-6734861DD512}" srcOrd="2" destOrd="0" presId="urn:microsoft.com/office/officeart/2005/8/layout/cycle4"/>
    <dgm:cxn modelId="{B62C6185-85B0-4FA3-A0F4-A5D1848241FD}" type="presParOf" srcId="{2F8DBF45-EC0A-4C4F-BE4A-464BC17EF8AE}" destId="{3ED9590C-3BA2-49CF-B351-373AD3C2B4E2}" srcOrd="3" destOrd="0" presId="urn:microsoft.com/office/officeart/2005/8/layout/cycle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D2D0E4-9D6C-47BB-8987-FB2E41254F9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682F646F-58A9-4BE2-B841-C735858B95ED}">
      <dgm:prSet phldrT="[Texto]"/>
      <dgm:spPr/>
      <dgm:t>
        <a:bodyPr/>
        <a:lstStyle/>
        <a:p>
          <a:r>
            <a:rPr lang="es-EC" b="1" dirty="0"/>
            <a:t>Variedades de plátanos existentes en el Ecuador</a:t>
          </a:r>
          <a:endParaRPr lang="es-MX" b="1" dirty="0"/>
        </a:p>
        <a:p>
          <a:endParaRPr lang="es-ES" dirty="0"/>
        </a:p>
      </dgm:t>
    </dgm:pt>
    <dgm:pt modelId="{2553B8BF-0A50-4F97-B476-C755FBE21DA8}" type="parTrans" cxnId="{638EEAF6-DA03-4396-A7AC-9AB3B385A114}">
      <dgm:prSet/>
      <dgm:spPr/>
      <dgm:t>
        <a:bodyPr/>
        <a:lstStyle/>
        <a:p>
          <a:endParaRPr lang="es-ES"/>
        </a:p>
      </dgm:t>
    </dgm:pt>
    <dgm:pt modelId="{54045BD5-1502-45D1-8AB7-75EE2B5BFB63}" type="sibTrans" cxnId="{638EEAF6-DA03-4396-A7AC-9AB3B385A114}">
      <dgm:prSet/>
      <dgm:spPr/>
      <dgm:t>
        <a:bodyPr/>
        <a:lstStyle/>
        <a:p>
          <a:endParaRPr lang="es-ES"/>
        </a:p>
      </dgm:t>
    </dgm:pt>
    <dgm:pt modelId="{CA0F4F11-2C72-49CD-8D76-CE6F37746342}">
      <dgm:prSet phldrT="[Texto]"/>
      <dgm:spPr/>
      <dgm:t>
        <a:bodyPr/>
        <a:lstStyle/>
        <a:p>
          <a:r>
            <a:rPr lang="es-EC" b="1" i="1" dirty="0"/>
            <a:t>Plátano Dominico</a:t>
          </a:r>
          <a:endParaRPr lang="es-ES" dirty="0"/>
        </a:p>
      </dgm:t>
    </dgm:pt>
    <dgm:pt modelId="{93490C83-7391-4363-AECF-2CF1292FA4FD}" type="parTrans" cxnId="{793682FC-1ADA-4F93-AB51-72BC4C20F9B2}">
      <dgm:prSet/>
      <dgm:spPr/>
      <dgm:t>
        <a:bodyPr/>
        <a:lstStyle/>
        <a:p>
          <a:endParaRPr lang="es-ES"/>
        </a:p>
      </dgm:t>
    </dgm:pt>
    <dgm:pt modelId="{408773AF-3E64-4DC6-9DD3-EF025CEE0CD6}" type="sibTrans" cxnId="{793682FC-1ADA-4F93-AB51-72BC4C20F9B2}">
      <dgm:prSet/>
      <dgm:spPr/>
      <dgm:t>
        <a:bodyPr/>
        <a:lstStyle/>
        <a:p>
          <a:endParaRPr lang="es-ES"/>
        </a:p>
      </dgm:t>
    </dgm:pt>
    <dgm:pt modelId="{2FB7879E-0CE0-4EE6-BFFB-09ADD2FB56B0}">
      <dgm:prSet phldrT="[Texto]"/>
      <dgm:spPr/>
      <dgm:t>
        <a:bodyPr/>
        <a:lstStyle/>
        <a:p>
          <a:r>
            <a:rPr lang="es-EC" b="1" i="1" dirty="0"/>
            <a:t>Banano Cavendish</a:t>
          </a:r>
          <a:endParaRPr lang="es-MX" b="1" i="1" dirty="0"/>
        </a:p>
        <a:p>
          <a:endParaRPr lang="es-ES" dirty="0"/>
        </a:p>
      </dgm:t>
    </dgm:pt>
    <dgm:pt modelId="{E47DBAB2-B1DF-4CCB-A959-CFBFED8C4C89}" type="parTrans" cxnId="{9F0D8B0B-88F5-471D-BB63-15E9536E9429}">
      <dgm:prSet/>
      <dgm:spPr/>
      <dgm:t>
        <a:bodyPr/>
        <a:lstStyle/>
        <a:p>
          <a:endParaRPr lang="es-ES"/>
        </a:p>
      </dgm:t>
    </dgm:pt>
    <dgm:pt modelId="{9184DBEA-E3F5-4321-A375-7D2FD1DDBA30}" type="sibTrans" cxnId="{9F0D8B0B-88F5-471D-BB63-15E9536E9429}">
      <dgm:prSet/>
      <dgm:spPr/>
      <dgm:t>
        <a:bodyPr/>
        <a:lstStyle/>
        <a:p>
          <a:endParaRPr lang="es-ES"/>
        </a:p>
      </dgm:t>
    </dgm:pt>
    <dgm:pt modelId="{C8A4B4EE-3EF9-49BE-84ED-E5B8FBAD7826}">
      <dgm:prSet phldrT="[Texto]"/>
      <dgm:spPr/>
      <dgm:t>
        <a:bodyPr/>
        <a:lstStyle/>
        <a:p>
          <a:r>
            <a:rPr lang="es-EC" b="1" i="1" dirty="0"/>
            <a:t>Plátano Barraganete</a:t>
          </a:r>
          <a:endParaRPr lang="es-MX" b="1" i="1" dirty="0"/>
        </a:p>
        <a:p>
          <a:endParaRPr lang="es-ES" dirty="0"/>
        </a:p>
      </dgm:t>
    </dgm:pt>
    <dgm:pt modelId="{118B802D-708A-47D0-8C51-EC2812CAB839}" type="parTrans" cxnId="{FECFAEC7-AA31-4DF2-ADC6-3C6032082FC3}">
      <dgm:prSet/>
      <dgm:spPr/>
      <dgm:t>
        <a:bodyPr/>
        <a:lstStyle/>
        <a:p>
          <a:endParaRPr lang="es-ES"/>
        </a:p>
      </dgm:t>
    </dgm:pt>
    <dgm:pt modelId="{29D1CF52-91B8-42C6-B130-A2D6272D9B7B}" type="sibTrans" cxnId="{FECFAEC7-AA31-4DF2-ADC6-3C6032082FC3}">
      <dgm:prSet/>
      <dgm:spPr/>
      <dgm:t>
        <a:bodyPr/>
        <a:lstStyle/>
        <a:p>
          <a:endParaRPr lang="es-ES"/>
        </a:p>
      </dgm:t>
    </dgm:pt>
    <dgm:pt modelId="{C870B160-92BF-4811-8803-CF1B00DACC82}" type="pres">
      <dgm:prSet presAssocID="{4AD2D0E4-9D6C-47BB-8987-FB2E41254F96}" presName="Name0" presStyleCnt="0">
        <dgm:presLayoutVars>
          <dgm:chMax val="1"/>
          <dgm:dir/>
          <dgm:animLvl val="ctr"/>
          <dgm:resizeHandles val="exact"/>
        </dgm:presLayoutVars>
      </dgm:prSet>
      <dgm:spPr/>
      <dgm:t>
        <a:bodyPr/>
        <a:lstStyle/>
        <a:p>
          <a:endParaRPr lang="es-ES"/>
        </a:p>
      </dgm:t>
    </dgm:pt>
    <dgm:pt modelId="{9556AE97-7303-42F8-881F-D2377E290A20}" type="pres">
      <dgm:prSet presAssocID="{682F646F-58A9-4BE2-B841-C735858B95ED}" presName="centerShape" presStyleLbl="node0" presStyleIdx="0" presStyleCnt="1"/>
      <dgm:spPr/>
      <dgm:t>
        <a:bodyPr/>
        <a:lstStyle/>
        <a:p>
          <a:endParaRPr lang="es-ES"/>
        </a:p>
      </dgm:t>
    </dgm:pt>
    <dgm:pt modelId="{06DB3760-7CE4-48EF-886A-AEE032762176}" type="pres">
      <dgm:prSet presAssocID="{93490C83-7391-4363-AECF-2CF1292FA4FD}" presName="parTrans" presStyleLbl="sibTrans2D1" presStyleIdx="0" presStyleCnt="3"/>
      <dgm:spPr/>
      <dgm:t>
        <a:bodyPr/>
        <a:lstStyle/>
        <a:p>
          <a:endParaRPr lang="es-ES"/>
        </a:p>
      </dgm:t>
    </dgm:pt>
    <dgm:pt modelId="{474D3E22-137A-4CE5-A97D-C769EAE32387}" type="pres">
      <dgm:prSet presAssocID="{93490C83-7391-4363-AECF-2CF1292FA4FD}" presName="connectorText" presStyleLbl="sibTrans2D1" presStyleIdx="0" presStyleCnt="3"/>
      <dgm:spPr/>
      <dgm:t>
        <a:bodyPr/>
        <a:lstStyle/>
        <a:p>
          <a:endParaRPr lang="es-ES"/>
        </a:p>
      </dgm:t>
    </dgm:pt>
    <dgm:pt modelId="{D8D74FD2-E77C-4E84-86DB-BC69EEAE059A}" type="pres">
      <dgm:prSet presAssocID="{CA0F4F11-2C72-49CD-8D76-CE6F37746342}" presName="node" presStyleLbl="node1" presStyleIdx="0" presStyleCnt="3">
        <dgm:presLayoutVars>
          <dgm:bulletEnabled val="1"/>
        </dgm:presLayoutVars>
      </dgm:prSet>
      <dgm:spPr/>
      <dgm:t>
        <a:bodyPr/>
        <a:lstStyle/>
        <a:p>
          <a:endParaRPr lang="es-ES"/>
        </a:p>
      </dgm:t>
    </dgm:pt>
    <dgm:pt modelId="{C491BCB4-682C-4053-843C-127E5DBDD375}" type="pres">
      <dgm:prSet presAssocID="{E47DBAB2-B1DF-4CCB-A959-CFBFED8C4C89}" presName="parTrans" presStyleLbl="sibTrans2D1" presStyleIdx="1" presStyleCnt="3"/>
      <dgm:spPr/>
      <dgm:t>
        <a:bodyPr/>
        <a:lstStyle/>
        <a:p>
          <a:endParaRPr lang="es-ES"/>
        </a:p>
      </dgm:t>
    </dgm:pt>
    <dgm:pt modelId="{CD384A8D-AFF8-4BF8-BC3B-6765CB82A908}" type="pres">
      <dgm:prSet presAssocID="{E47DBAB2-B1DF-4CCB-A959-CFBFED8C4C89}" presName="connectorText" presStyleLbl="sibTrans2D1" presStyleIdx="1" presStyleCnt="3"/>
      <dgm:spPr/>
      <dgm:t>
        <a:bodyPr/>
        <a:lstStyle/>
        <a:p>
          <a:endParaRPr lang="es-ES"/>
        </a:p>
      </dgm:t>
    </dgm:pt>
    <dgm:pt modelId="{BEDCE94E-26B4-4DC6-80CC-D5CB9A73F887}" type="pres">
      <dgm:prSet presAssocID="{2FB7879E-0CE0-4EE6-BFFB-09ADD2FB56B0}" presName="node" presStyleLbl="node1" presStyleIdx="1" presStyleCnt="3">
        <dgm:presLayoutVars>
          <dgm:bulletEnabled val="1"/>
        </dgm:presLayoutVars>
      </dgm:prSet>
      <dgm:spPr/>
      <dgm:t>
        <a:bodyPr/>
        <a:lstStyle/>
        <a:p>
          <a:endParaRPr lang="es-ES"/>
        </a:p>
      </dgm:t>
    </dgm:pt>
    <dgm:pt modelId="{30F03DD4-BABF-4DD7-9E81-CFC53D5A036C}" type="pres">
      <dgm:prSet presAssocID="{118B802D-708A-47D0-8C51-EC2812CAB839}" presName="parTrans" presStyleLbl="sibTrans2D1" presStyleIdx="2" presStyleCnt="3"/>
      <dgm:spPr/>
      <dgm:t>
        <a:bodyPr/>
        <a:lstStyle/>
        <a:p>
          <a:endParaRPr lang="es-ES"/>
        </a:p>
      </dgm:t>
    </dgm:pt>
    <dgm:pt modelId="{0BEC07F3-33CA-4649-8642-F0CC992DEB4B}" type="pres">
      <dgm:prSet presAssocID="{118B802D-708A-47D0-8C51-EC2812CAB839}" presName="connectorText" presStyleLbl="sibTrans2D1" presStyleIdx="2" presStyleCnt="3"/>
      <dgm:spPr/>
      <dgm:t>
        <a:bodyPr/>
        <a:lstStyle/>
        <a:p>
          <a:endParaRPr lang="es-ES"/>
        </a:p>
      </dgm:t>
    </dgm:pt>
    <dgm:pt modelId="{A7F5DAD5-3D26-484A-8152-557944DAEF0D}" type="pres">
      <dgm:prSet presAssocID="{C8A4B4EE-3EF9-49BE-84ED-E5B8FBAD7826}" presName="node" presStyleLbl="node1" presStyleIdx="2" presStyleCnt="3">
        <dgm:presLayoutVars>
          <dgm:bulletEnabled val="1"/>
        </dgm:presLayoutVars>
      </dgm:prSet>
      <dgm:spPr/>
      <dgm:t>
        <a:bodyPr/>
        <a:lstStyle/>
        <a:p>
          <a:endParaRPr lang="es-ES"/>
        </a:p>
      </dgm:t>
    </dgm:pt>
  </dgm:ptLst>
  <dgm:cxnLst>
    <dgm:cxn modelId="{25208EC2-C35D-4393-83F1-39FC48637F4F}" type="presOf" srcId="{CA0F4F11-2C72-49CD-8D76-CE6F37746342}" destId="{D8D74FD2-E77C-4E84-86DB-BC69EEAE059A}" srcOrd="0" destOrd="0" presId="urn:microsoft.com/office/officeart/2005/8/layout/radial5"/>
    <dgm:cxn modelId="{6E0704D8-59AA-41CA-A245-A7C83F3DC934}" type="presOf" srcId="{4AD2D0E4-9D6C-47BB-8987-FB2E41254F96}" destId="{C870B160-92BF-4811-8803-CF1B00DACC82}" srcOrd="0" destOrd="0" presId="urn:microsoft.com/office/officeart/2005/8/layout/radial5"/>
    <dgm:cxn modelId="{37AC10D7-E60E-4421-BD78-22DB5BD23DBA}" type="presOf" srcId="{C8A4B4EE-3EF9-49BE-84ED-E5B8FBAD7826}" destId="{A7F5DAD5-3D26-484A-8152-557944DAEF0D}" srcOrd="0" destOrd="0" presId="urn:microsoft.com/office/officeart/2005/8/layout/radial5"/>
    <dgm:cxn modelId="{275D8E8C-6AA8-4FF6-BD78-8672F5FF8B0F}" type="presOf" srcId="{E47DBAB2-B1DF-4CCB-A959-CFBFED8C4C89}" destId="{CD384A8D-AFF8-4BF8-BC3B-6765CB82A908}" srcOrd="1" destOrd="0" presId="urn:microsoft.com/office/officeart/2005/8/layout/radial5"/>
    <dgm:cxn modelId="{2166FE22-46A2-4703-B352-A3E799712342}" type="presOf" srcId="{2FB7879E-0CE0-4EE6-BFFB-09ADD2FB56B0}" destId="{BEDCE94E-26B4-4DC6-80CC-D5CB9A73F887}" srcOrd="0" destOrd="0" presId="urn:microsoft.com/office/officeart/2005/8/layout/radial5"/>
    <dgm:cxn modelId="{793682FC-1ADA-4F93-AB51-72BC4C20F9B2}" srcId="{682F646F-58A9-4BE2-B841-C735858B95ED}" destId="{CA0F4F11-2C72-49CD-8D76-CE6F37746342}" srcOrd="0" destOrd="0" parTransId="{93490C83-7391-4363-AECF-2CF1292FA4FD}" sibTransId="{408773AF-3E64-4DC6-9DD3-EF025CEE0CD6}"/>
    <dgm:cxn modelId="{9F0D8B0B-88F5-471D-BB63-15E9536E9429}" srcId="{682F646F-58A9-4BE2-B841-C735858B95ED}" destId="{2FB7879E-0CE0-4EE6-BFFB-09ADD2FB56B0}" srcOrd="1" destOrd="0" parTransId="{E47DBAB2-B1DF-4CCB-A959-CFBFED8C4C89}" sibTransId="{9184DBEA-E3F5-4321-A375-7D2FD1DDBA30}"/>
    <dgm:cxn modelId="{178D8DB5-F3CA-4C25-BA86-D6B36B3910F6}" type="presOf" srcId="{118B802D-708A-47D0-8C51-EC2812CAB839}" destId="{30F03DD4-BABF-4DD7-9E81-CFC53D5A036C}" srcOrd="0" destOrd="0" presId="urn:microsoft.com/office/officeart/2005/8/layout/radial5"/>
    <dgm:cxn modelId="{D43B7D0C-027A-49EE-8614-CEEAA2B4A190}" type="presOf" srcId="{E47DBAB2-B1DF-4CCB-A959-CFBFED8C4C89}" destId="{C491BCB4-682C-4053-843C-127E5DBDD375}" srcOrd="0" destOrd="0" presId="urn:microsoft.com/office/officeart/2005/8/layout/radial5"/>
    <dgm:cxn modelId="{FECFAEC7-AA31-4DF2-ADC6-3C6032082FC3}" srcId="{682F646F-58A9-4BE2-B841-C735858B95ED}" destId="{C8A4B4EE-3EF9-49BE-84ED-E5B8FBAD7826}" srcOrd="2" destOrd="0" parTransId="{118B802D-708A-47D0-8C51-EC2812CAB839}" sibTransId="{29D1CF52-91B8-42C6-B130-A2D6272D9B7B}"/>
    <dgm:cxn modelId="{B4376E30-364F-45D2-86BC-6963A1F46943}" type="presOf" srcId="{93490C83-7391-4363-AECF-2CF1292FA4FD}" destId="{474D3E22-137A-4CE5-A97D-C769EAE32387}" srcOrd="1" destOrd="0" presId="urn:microsoft.com/office/officeart/2005/8/layout/radial5"/>
    <dgm:cxn modelId="{638EEAF6-DA03-4396-A7AC-9AB3B385A114}" srcId="{4AD2D0E4-9D6C-47BB-8987-FB2E41254F96}" destId="{682F646F-58A9-4BE2-B841-C735858B95ED}" srcOrd="0" destOrd="0" parTransId="{2553B8BF-0A50-4F97-B476-C755FBE21DA8}" sibTransId="{54045BD5-1502-45D1-8AB7-75EE2B5BFB63}"/>
    <dgm:cxn modelId="{E47E4BFA-3D45-473C-A191-AF81386B2D5D}" type="presOf" srcId="{118B802D-708A-47D0-8C51-EC2812CAB839}" destId="{0BEC07F3-33CA-4649-8642-F0CC992DEB4B}" srcOrd="1" destOrd="0" presId="urn:microsoft.com/office/officeart/2005/8/layout/radial5"/>
    <dgm:cxn modelId="{D27FE5F3-E3FC-4AFA-81D5-DFC13C18FA16}" type="presOf" srcId="{682F646F-58A9-4BE2-B841-C735858B95ED}" destId="{9556AE97-7303-42F8-881F-D2377E290A20}" srcOrd="0" destOrd="0" presId="urn:microsoft.com/office/officeart/2005/8/layout/radial5"/>
    <dgm:cxn modelId="{730AD07F-59AC-4B19-9900-CADD2A083BF7}" type="presOf" srcId="{93490C83-7391-4363-AECF-2CF1292FA4FD}" destId="{06DB3760-7CE4-48EF-886A-AEE032762176}" srcOrd="0" destOrd="0" presId="urn:microsoft.com/office/officeart/2005/8/layout/radial5"/>
    <dgm:cxn modelId="{3248F4BA-A117-432C-BE40-F9E998A707B9}" type="presParOf" srcId="{C870B160-92BF-4811-8803-CF1B00DACC82}" destId="{9556AE97-7303-42F8-881F-D2377E290A20}" srcOrd="0" destOrd="0" presId="urn:microsoft.com/office/officeart/2005/8/layout/radial5"/>
    <dgm:cxn modelId="{64E26CC6-A7F7-4B89-9FB3-578966C07D79}" type="presParOf" srcId="{C870B160-92BF-4811-8803-CF1B00DACC82}" destId="{06DB3760-7CE4-48EF-886A-AEE032762176}" srcOrd="1" destOrd="0" presId="urn:microsoft.com/office/officeart/2005/8/layout/radial5"/>
    <dgm:cxn modelId="{1067A28B-A107-445F-AC97-35C76A163D0C}" type="presParOf" srcId="{06DB3760-7CE4-48EF-886A-AEE032762176}" destId="{474D3E22-137A-4CE5-A97D-C769EAE32387}" srcOrd="0" destOrd="0" presId="urn:microsoft.com/office/officeart/2005/8/layout/radial5"/>
    <dgm:cxn modelId="{AF419946-B6B2-4D7F-AF48-E89F34054C6D}" type="presParOf" srcId="{C870B160-92BF-4811-8803-CF1B00DACC82}" destId="{D8D74FD2-E77C-4E84-86DB-BC69EEAE059A}" srcOrd="2" destOrd="0" presId="urn:microsoft.com/office/officeart/2005/8/layout/radial5"/>
    <dgm:cxn modelId="{A2D43B17-5AF9-4CB0-8C4B-58A64B009AC9}" type="presParOf" srcId="{C870B160-92BF-4811-8803-CF1B00DACC82}" destId="{C491BCB4-682C-4053-843C-127E5DBDD375}" srcOrd="3" destOrd="0" presId="urn:microsoft.com/office/officeart/2005/8/layout/radial5"/>
    <dgm:cxn modelId="{A1C2A69A-5950-4AA9-89B5-E2B810A1DACF}" type="presParOf" srcId="{C491BCB4-682C-4053-843C-127E5DBDD375}" destId="{CD384A8D-AFF8-4BF8-BC3B-6765CB82A908}" srcOrd="0" destOrd="0" presId="urn:microsoft.com/office/officeart/2005/8/layout/radial5"/>
    <dgm:cxn modelId="{EA2E0E24-E546-48BF-954A-B84A254CA49D}" type="presParOf" srcId="{C870B160-92BF-4811-8803-CF1B00DACC82}" destId="{BEDCE94E-26B4-4DC6-80CC-D5CB9A73F887}" srcOrd="4" destOrd="0" presId="urn:microsoft.com/office/officeart/2005/8/layout/radial5"/>
    <dgm:cxn modelId="{EA094762-5C82-4749-B784-12F1293C6F24}" type="presParOf" srcId="{C870B160-92BF-4811-8803-CF1B00DACC82}" destId="{30F03DD4-BABF-4DD7-9E81-CFC53D5A036C}" srcOrd="5" destOrd="0" presId="urn:microsoft.com/office/officeart/2005/8/layout/radial5"/>
    <dgm:cxn modelId="{4CC9276E-A75C-47D5-BE73-2B69782866C6}" type="presParOf" srcId="{30F03DD4-BABF-4DD7-9E81-CFC53D5A036C}" destId="{0BEC07F3-33CA-4649-8642-F0CC992DEB4B}" srcOrd="0" destOrd="0" presId="urn:microsoft.com/office/officeart/2005/8/layout/radial5"/>
    <dgm:cxn modelId="{8B57DF5F-1C8F-4F5D-B4BB-D7D2BF418E43}" type="presParOf" srcId="{C870B160-92BF-4811-8803-CF1B00DACC82}" destId="{A7F5DAD5-3D26-484A-8152-557944DAEF0D}" srcOrd="6"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D1190-6F06-4512-ADAC-38D21BDBEBF8}">
      <dsp:nvSpPr>
        <dsp:cNvPr id="0" name=""/>
        <dsp:cNvSpPr/>
      </dsp:nvSpPr>
      <dsp:spPr>
        <a:xfrm>
          <a:off x="1444" y="1000947"/>
          <a:ext cx="2816600" cy="2816600"/>
        </a:xfrm>
        <a:prstGeom prst="ellipse">
          <a:avLst/>
        </a:prstGeom>
        <a:solidFill>
          <a:schemeClr val="lt1">
            <a:alpha val="50000"/>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5007" tIns="17780" rIns="155007" bIns="17780" numCol="1" spcCol="1270" anchor="ctr" anchorCtr="0">
          <a:noAutofit/>
        </a:bodyPr>
        <a:lstStyle/>
        <a:p>
          <a:pPr lvl="0" algn="ctr" defTabSz="622300">
            <a:lnSpc>
              <a:spcPct val="90000"/>
            </a:lnSpc>
            <a:spcBef>
              <a:spcPct val="0"/>
            </a:spcBef>
            <a:spcAft>
              <a:spcPct val="35000"/>
            </a:spcAft>
          </a:pPr>
          <a:r>
            <a:rPr lang="es-EC" sz="1400" kern="1200" dirty="0"/>
            <a:t>Establecer las especificaciones de la máquina cortadora de plátano verde, así como los sistemas que la conforman.</a:t>
          </a:r>
          <a:endParaRPr lang="es-EC" sz="1400" i="1" kern="1200" dirty="0">
            <a:latin typeface="+mj-lt"/>
          </a:endParaRPr>
        </a:p>
      </dsp:txBody>
      <dsp:txXfrm>
        <a:off x="413926" y="1413429"/>
        <a:ext cx="1991636" cy="1991636"/>
      </dsp:txXfrm>
    </dsp:sp>
    <dsp:sp modelId="{B74334A3-5965-4263-8283-BA91F9E3C2C6}">
      <dsp:nvSpPr>
        <dsp:cNvPr id="0" name=""/>
        <dsp:cNvSpPr/>
      </dsp:nvSpPr>
      <dsp:spPr>
        <a:xfrm>
          <a:off x="2254724" y="1000947"/>
          <a:ext cx="2816600" cy="2816600"/>
        </a:xfrm>
        <a:prstGeom prst="ellipse">
          <a:avLst/>
        </a:prstGeom>
        <a:solidFill>
          <a:schemeClr val="lt1">
            <a:alpha val="50000"/>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5007" tIns="17780" rIns="155007" bIns="17780" numCol="1" spcCol="1270" anchor="ctr" anchorCtr="0">
          <a:noAutofit/>
        </a:bodyPr>
        <a:lstStyle/>
        <a:p>
          <a:pPr lvl="0" algn="ctr" defTabSz="622300">
            <a:lnSpc>
              <a:spcPct val="90000"/>
            </a:lnSpc>
            <a:spcBef>
              <a:spcPct val="0"/>
            </a:spcBef>
            <a:spcAft>
              <a:spcPct val="35000"/>
            </a:spcAft>
          </a:pPr>
          <a:r>
            <a:rPr lang="es-EC" sz="1400" kern="1200" dirty="0"/>
            <a:t>Diseñar y construir el sistema de abastecimiento (matriz), que permita realizar el corte transversal, así como el longitudinal.</a:t>
          </a:r>
          <a:endParaRPr lang="es-ES" sz="1400" i="1" kern="1200" dirty="0">
            <a:latin typeface="+mj-lt"/>
            <a:cs typeface="Arial" panose="020B0604020202020204" pitchFamily="34" charset="0"/>
          </a:endParaRPr>
        </a:p>
      </dsp:txBody>
      <dsp:txXfrm>
        <a:off x="2667206" y="1413429"/>
        <a:ext cx="1991636" cy="1991636"/>
      </dsp:txXfrm>
    </dsp:sp>
    <dsp:sp modelId="{841A931E-DCF1-4A32-BF2B-7224583F88EE}">
      <dsp:nvSpPr>
        <dsp:cNvPr id="0" name=""/>
        <dsp:cNvSpPr/>
      </dsp:nvSpPr>
      <dsp:spPr>
        <a:xfrm>
          <a:off x="4508004" y="1000947"/>
          <a:ext cx="2816600" cy="2816600"/>
        </a:xfrm>
        <a:prstGeom prst="ellipse">
          <a:avLst/>
        </a:prstGeom>
        <a:solidFill>
          <a:schemeClr val="lt1">
            <a:alpha val="50000"/>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5007" tIns="17780" rIns="155007" bIns="17780" numCol="1" spcCol="1270" anchor="ctr" anchorCtr="0">
          <a:noAutofit/>
        </a:bodyPr>
        <a:lstStyle/>
        <a:p>
          <a:pPr lvl="0" algn="ctr" defTabSz="622300">
            <a:lnSpc>
              <a:spcPct val="90000"/>
            </a:lnSpc>
            <a:spcBef>
              <a:spcPct val="0"/>
            </a:spcBef>
            <a:spcAft>
              <a:spcPct val="35000"/>
            </a:spcAft>
          </a:pPr>
          <a:r>
            <a:rPr lang="es-EC" sz="1400" kern="1200" dirty="0"/>
            <a:t>Diseñar y construir el sistema de corte considerando la normativa adecuada para la manipulación de productos alimenticios.</a:t>
          </a:r>
          <a:endParaRPr lang="es-ES" sz="1400" i="1" kern="1200" dirty="0">
            <a:latin typeface="+mj-lt"/>
            <a:cs typeface="Arial" panose="020B0604020202020204" pitchFamily="34" charset="0"/>
          </a:endParaRPr>
        </a:p>
      </dsp:txBody>
      <dsp:txXfrm>
        <a:off x="4920486" y="1413429"/>
        <a:ext cx="1991636" cy="1991636"/>
      </dsp:txXfrm>
    </dsp:sp>
    <dsp:sp modelId="{E1D050A2-F937-4A50-8FA9-9691DE3BF865}">
      <dsp:nvSpPr>
        <dsp:cNvPr id="0" name=""/>
        <dsp:cNvSpPr/>
      </dsp:nvSpPr>
      <dsp:spPr>
        <a:xfrm>
          <a:off x="6761284" y="1000947"/>
          <a:ext cx="2816600" cy="2816600"/>
        </a:xfrm>
        <a:prstGeom prst="ellipse">
          <a:avLst/>
        </a:prstGeom>
        <a:solidFill>
          <a:schemeClr val="lt1">
            <a:alpha val="50000"/>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5007" tIns="17780" rIns="155007" bIns="17780" numCol="1" spcCol="1270" anchor="ctr" anchorCtr="0">
          <a:noAutofit/>
        </a:bodyPr>
        <a:lstStyle/>
        <a:p>
          <a:pPr lvl="0" algn="ctr" defTabSz="622300">
            <a:lnSpc>
              <a:spcPct val="90000"/>
            </a:lnSpc>
            <a:spcBef>
              <a:spcPct val="0"/>
            </a:spcBef>
            <a:spcAft>
              <a:spcPct val="35000"/>
            </a:spcAft>
          </a:pPr>
          <a:r>
            <a:rPr lang="es-EC" sz="1400" kern="1200" dirty="0"/>
            <a:t>Diseñar y construir la estructura que se adecue a las necesidades tanto del diseño como del lugar en donde se colocara la máquina.</a:t>
          </a:r>
          <a:endParaRPr lang="es-EC" sz="1400" i="1" kern="1200" dirty="0">
            <a:latin typeface="+mj-lt"/>
          </a:endParaRPr>
        </a:p>
      </dsp:txBody>
      <dsp:txXfrm>
        <a:off x="7173766" y="1413429"/>
        <a:ext cx="1991636" cy="1991636"/>
      </dsp:txXfrm>
    </dsp:sp>
    <dsp:sp modelId="{EA7C65C6-B62B-4371-9BC1-73CE07794979}">
      <dsp:nvSpPr>
        <dsp:cNvPr id="0" name=""/>
        <dsp:cNvSpPr/>
      </dsp:nvSpPr>
      <dsp:spPr>
        <a:xfrm>
          <a:off x="9014564" y="1000947"/>
          <a:ext cx="2816600" cy="2816600"/>
        </a:xfrm>
        <a:prstGeom prst="ellipse">
          <a:avLst/>
        </a:prstGeom>
        <a:solidFill>
          <a:schemeClr val="lt1">
            <a:alpha val="50000"/>
            <a:hueOff val="0"/>
            <a:satOff val="0"/>
            <a:lumOff val="0"/>
            <a:alphaOff val="0"/>
          </a:schemeClr>
        </a:solid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55007" tIns="17780" rIns="155007" bIns="17780" numCol="1" spcCol="1270" anchor="ctr" anchorCtr="0">
          <a:noAutofit/>
        </a:bodyPr>
        <a:lstStyle/>
        <a:p>
          <a:pPr lvl="0" algn="ctr" defTabSz="622300">
            <a:lnSpc>
              <a:spcPct val="90000"/>
            </a:lnSpc>
            <a:spcBef>
              <a:spcPct val="0"/>
            </a:spcBef>
            <a:spcAft>
              <a:spcPct val="35000"/>
            </a:spcAft>
          </a:pPr>
          <a:r>
            <a:rPr lang="es-EC" sz="1400" kern="1200" dirty="0"/>
            <a:t>Realizar el ensamble de los diferentes sistemas que componen la maquina y someterlo a pruebas de funcionamiento.</a:t>
          </a:r>
          <a:endParaRPr lang="es-ES" sz="1400" kern="1200" dirty="0"/>
        </a:p>
      </dsp:txBody>
      <dsp:txXfrm>
        <a:off x="9427046" y="1413429"/>
        <a:ext cx="1991636" cy="1991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F1EA2-8691-479A-80D3-9E775AE8CC69}">
      <dsp:nvSpPr>
        <dsp:cNvPr id="0" name=""/>
        <dsp:cNvSpPr/>
      </dsp:nvSpPr>
      <dsp:spPr>
        <a:xfrm>
          <a:off x="3056215" y="2354217"/>
          <a:ext cx="1518920" cy="151892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s-ES" sz="1700" kern="1200" dirty="0"/>
            <a:t>SELECCIÓN TIPO DE MÁQUINA</a:t>
          </a:r>
        </a:p>
      </dsp:txBody>
      <dsp:txXfrm>
        <a:off x="3130363" y="2428365"/>
        <a:ext cx="1370624" cy="1370624"/>
      </dsp:txXfrm>
    </dsp:sp>
    <dsp:sp modelId="{43D7F365-81ED-4358-AA51-85CB29E034F2}">
      <dsp:nvSpPr>
        <dsp:cNvPr id="0" name=""/>
        <dsp:cNvSpPr/>
      </dsp:nvSpPr>
      <dsp:spPr>
        <a:xfrm rot="16200000">
          <a:off x="3426572" y="1965115"/>
          <a:ext cx="778205" cy="0"/>
        </a:xfrm>
        <a:custGeom>
          <a:avLst/>
          <a:gdLst/>
          <a:ahLst/>
          <a:cxnLst/>
          <a:rect l="0" t="0" r="0" b="0"/>
          <a:pathLst>
            <a:path>
              <a:moveTo>
                <a:pt x="0" y="0"/>
              </a:moveTo>
              <a:lnTo>
                <a:pt x="778205" y="0"/>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545A138-5B0C-4255-AA21-D401E1010751}">
      <dsp:nvSpPr>
        <dsp:cNvPr id="0" name=""/>
        <dsp:cNvSpPr/>
      </dsp:nvSpPr>
      <dsp:spPr>
        <a:xfrm>
          <a:off x="2816261" y="236200"/>
          <a:ext cx="1998828" cy="133981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EC" sz="1300" kern="1200" dirty="0"/>
            <a:t>Memoria del proyecto “Diseño y construcción de una máquina cortadora de plátano verde para la fundación Héroes de Vida” </a:t>
          </a:r>
          <a:endParaRPr lang="es-ES" sz="1300" kern="1200" dirty="0"/>
        </a:p>
      </dsp:txBody>
      <dsp:txXfrm>
        <a:off x="2881665" y="301604"/>
        <a:ext cx="1868020" cy="1209003"/>
      </dsp:txXfrm>
    </dsp:sp>
    <dsp:sp modelId="{14DDC05A-658C-45BD-BF64-B6285B5875AF}">
      <dsp:nvSpPr>
        <dsp:cNvPr id="0" name=""/>
        <dsp:cNvSpPr/>
      </dsp:nvSpPr>
      <dsp:spPr>
        <a:xfrm rot="9000000">
          <a:off x="2916283" y="3589647"/>
          <a:ext cx="149978" cy="0"/>
        </a:xfrm>
        <a:custGeom>
          <a:avLst/>
          <a:gdLst/>
          <a:ahLst/>
          <a:cxnLst/>
          <a:rect l="0" t="0" r="0" b="0"/>
          <a:pathLst>
            <a:path>
              <a:moveTo>
                <a:pt x="0" y="0"/>
              </a:moveTo>
              <a:lnTo>
                <a:pt x="149978" y="0"/>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9AEBA63-B2DD-409E-8421-97B88BA910DB}">
      <dsp:nvSpPr>
        <dsp:cNvPr id="0" name=""/>
        <dsp:cNvSpPr/>
      </dsp:nvSpPr>
      <dsp:spPr>
        <a:xfrm>
          <a:off x="662834" y="3608060"/>
          <a:ext cx="2263495" cy="134499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kern="1200" dirty="0"/>
            <a:t>Diseño conceptual </a:t>
          </a:r>
          <a:endParaRPr lang="es-MX" sz="1600" kern="1200" dirty="0"/>
        </a:p>
        <a:p>
          <a:pPr lvl="0" algn="ctr" defTabSz="711200">
            <a:lnSpc>
              <a:spcPct val="90000"/>
            </a:lnSpc>
            <a:spcBef>
              <a:spcPct val="0"/>
            </a:spcBef>
            <a:spcAft>
              <a:spcPct val="35000"/>
            </a:spcAft>
          </a:pPr>
          <a:r>
            <a:rPr lang="es-EC" sz="1600" kern="1200" dirty="0"/>
            <a:t>Selección de materiales</a:t>
          </a:r>
          <a:endParaRPr lang="es-MX" sz="1600" kern="1200" dirty="0"/>
        </a:p>
        <a:p>
          <a:pPr lvl="0" algn="ctr" defTabSz="711200">
            <a:lnSpc>
              <a:spcPct val="90000"/>
            </a:lnSpc>
            <a:spcBef>
              <a:spcPct val="0"/>
            </a:spcBef>
            <a:spcAft>
              <a:spcPct val="35000"/>
            </a:spcAft>
          </a:pPr>
          <a:r>
            <a:rPr lang="es-EC" sz="1600" kern="1200" dirty="0"/>
            <a:t>Planos de fabricación</a:t>
          </a:r>
          <a:endParaRPr lang="es-ES" sz="1600" kern="1200" dirty="0"/>
        </a:p>
      </dsp:txBody>
      <dsp:txXfrm>
        <a:off x="728491" y="3673717"/>
        <a:ext cx="2132181" cy="1213677"/>
      </dsp:txXfrm>
    </dsp:sp>
    <dsp:sp modelId="{AF168B48-4131-4A2C-8E78-3DB76C9C7708}">
      <dsp:nvSpPr>
        <dsp:cNvPr id="0" name=""/>
        <dsp:cNvSpPr/>
      </dsp:nvSpPr>
      <dsp:spPr>
        <a:xfrm rot="1800000">
          <a:off x="4560716" y="3605964"/>
          <a:ext cx="215250" cy="0"/>
        </a:xfrm>
        <a:custGeom>
          <a:avLst/>
          <a:gdLst/>
          <a:ahLst/>
          <a:cxnLst/>
          <a:rect l="0" t="0" r="0" b="0"/>
          <a:pathLst>
            <a:path>
              <a:moveTo>
                <a:pt x="0" y="0"/>
              </a:moveTo>
              <a:lnTo>
                <a:pt x="215250" y="0"/>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95884-C9DE-465B-B916-A05ACCE141E6}">
      <dsp:nvSpPr>
        <dsp:cNvPr id="0" name=""/>
        <dsp:cNvSpPr/>
      </dsp:nvSpPr>
      <dsp:spPr>
        <a:xfrm>
          <a:off x="4761547" y="3632688"/>
          <a:ext cx="2150441" cy="1295736"/>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kern="1200" dirty="0"/>
            <a:t>Diseño CAD </a:t>
          </a:r>
          <a:endParaRPr lang="es-MX" sz="1600" kern="1200" dirty="0"/>
        </a:p>
        <a:p>
          <a:pPr lvl="0" algn="ctr" defTabSz="711200">
            <a:lnSpc>
              <a:spcPct val="90000"/>
            </a:lnSpc>
            <a:spcBef>
              <a:spcPct val="0"/>
            </a:spcBef>
            <a:spcAft>
              <a:spcPct val="35000"/>
            </a:spcAft>
          </a:pPr>
          <a:r>
            <a:rPr lang="es-EC" sz="1600" kern="1200" dirty="0"/>
            <a:t>Simulación numérica</a:t>
          </a:r>
          <a:endParaRPr lang="es-MX" sz="1600" kern="1200" dirty="0"/>
        </a:p>
        <a:p>
          <a:pPr lvl="0" algn="ctr" defTabSz="711200">
            <a:lnSpc>
              <a:spcPct val="90000"/>
            </a:lnSpc>
            <a:spcBef>
              <a:spcPct val="0"/>
            </a:spcBef>
            <a:spcAft>
              <a:spcPct val="35000"/>
            </a:spcAft>
          </a:pPr>
          <a:r>
            <a:rPr lang="es-EC" sz="1600" kern="1200" dirty="0"/>
            <a:t>Pruebas de funcionamiento.</a:t>
          </a:r>
          <a:endParaRPr lang="es-ES" sz="1600" kern="1200" dirty="0"/>
        </a:p>
      </dsp:txBody>
      <dsp:txXfrm>
        <a:off x="4824800" y="3695941"/>
        <a:ext cx="2023935" cy="1169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5172-98A5-4094-9FE7-A74C9C225FC1}">
      <dsp:nvSpPr>
        <dsp:cNvPr id="0" name=""/>
        <dsp:cNvSpPr/>
      </dsp:nvSpPr>
      <dsp:spPr>
        <a:xfrm>
          <a:off x="1207480" y="214265"/>
          <a:ext cx="1627669" cy="1627669"/>
        </a:xfrm>
        <a:prstGeom prst="pieWedg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a:t>Sistema de Abastecimiento</a:t>
          </a:r>
          <a:endParaRPr lang="es-ES" sz="1100" kern="1200" dirty="0"/>
        </a:p>
      </dsp:txBody>
      <dsp:txXfrm>
        <a:off x="1684213" y="690998"/>
        <a:ext cx="1150936" cy="1150936"/>
      </dsp:txXfrm>
    </dsp:sp>
    <dsp:sp modelId="{F31CB3C3-8CEB-427B-A229-CA4E05DD87EE}">
      <dsp:nvSpPr>
        <dsp:cNvPr id="0" name=""/>
        <dsp:cNvSpPr/>
      </dsp:nvSpPr>
      <dsp:spPr>
        <a:xfrm rot="5400000">
          <a:off x="2910331" y="214265"/>
          <a:ext cx="1627669" cy="1627669"/>
        </a:xfrm>
        <a:prstGeom prst="pieWedge">
          <a:avLst/>
        </a:prstGeom>
        <a:gradFill rotWithShape="0">
          <a:gsLst>
            <a:gs pos="0">
              <a:schemeClr val="accent3">
                <a:hueOff val="-411354"/>
                <a:satOff val="-7224"/>
                <a:lumOff val="-131"/>
                <a:alphaOff val="0"/>
                <a:tint val="50000"/>
                <a:satMod val="300000"/>
              </a:schemeClr>
            </a:gs>
            <a:gs pos="35000">
              <a:schemeClr val="accent3">
                <a:hueOff val="-411354"/>
                <a:satOff val="-7224"/>
                <a:lumOff val="-131"/>
                <a:alphaOff val="0"/>
                <a:tint val="37000"/>
                <a:satMod val="300000"/>
              </a:schemeClr>
            </a:gs>
            <a:gs pos="100000">
              <a:schemeClr val="accent3">
                <a:hueOff val="-411354"/>
                <a:satOff val="-7224"/>
                <a:lumOff val="-13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a:t>Diseño de la Estructura</a:t>
          </a:r>
          <a:endParaRPr lang="es-ES" sz="1100" kern="1200" dirty="0"/>
        </a:p>
      </dsp:txBody>
      <dsp:txXfrm rot="-5400000">
        <a:off x="2910331" y="690998"/>
        <a:ext cx="1150936" cy="1150936"/>
      </dsp:txXfrm>
    </dsp:sp>
    <dsp:sp modelId="{4022EAC1-163B-49AE-8020-E850597A9DDF}">
      <dsp:nvSpPr>
        <dsp:cNvPr id="0" name=""/>
        <dsp:cNvSpPr/>
      </dsp:nvSpPr>
      <dsp:spPr>
        <a:xfrm rot="10800000">
          <a:off x="2910331" y="1917116"/>
          <a:ext cx="1627669" cy="1627669"/>
        </a:xfrm>
        <a:prstGeom prst="pieWedge">
          <a:avLst/>
        </a:prstGeom>
        <a:gradFill rotWithShape="0">
          <a:gsLst>
            <a:gs pos="0">
              <a:schemeClr val="accent3">
                <a:hueOff val="-822709"/>
                <a:satOff val="-14447"/>
                <a:lumOff val="-261"/>
                <a:alphaOff val="0"/>
                <a:tint val="50000"/>
                <a:satMod val="300000"/>
              </a:schemeClr>
            </a:gs>
            <a:gs pos="35000">
              <a:schemeClr val="accent3">
                <a:hueOff val="-822709"/>
                <a:satOff val="-14447"/>
                <a:lumOff val="-261"/>
                <a:alphaOff val="0"/>
                <a:tint val="37000"/>
                <a:satMod val="300000"/>
              </a:schemeClr>
            </a:gs>
            <a:gs pos="100000">
              <a:schemeClr val="accent3">
                <a:hueOff val="-822709"/>
                <a:satOff val="-14447"/>
                <a:lumOff val="-26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a:t>Sistema de Transmisión de Potencia</a:t>
          </a:r>
          <a:endParaRPr lang="es-ES" sz="1100" kern="1200" dirty="0"/>
        </a:p>
      </dsp:txBody>
      <dsp:txXfrm rot="10800000">
        <a:off x="2910331" y="1917116"/>
        <a:ext cx="1150936" cy="1150936"/>
      </dsp:txXfrm>
    </dsp:sp>
    <dsp:sp modelId="{917AFBF5-C2C4-43D4-A714-F0EBE741B5AF}">
      <dsp:nvSpPr>
        <dsp:cNvPr id="0" name=""/>
        <dsp:cNvSpPr/>
      </dsp:nvSpPr>
      <dsp:spPr>
        <a:xfrm rot="16200000">
          <a:off x="1207480" y="1917116"/>
          <a:ext cx="1627669" cy="1627669"/>
        </a:xfrm>
        <a:prstGeom prst="pieWedge">
          <a:avLst/>
        </a:prstGeom>
        <a:gradFill rotWithShape="0">
          <a:gsLst>
            <a:gs pos="0">
              <a:schemeClr val="accent3">
                <a:hueOff val="-1234063"/>
                <a:satOff val="-21671"/>
                <a:lumOff val="-392"/>
                <a:alphaOff val="0"/>
                <a:tint val="50000"/>
                <a:satMod val="300000"/>
              </a:schemeClr>
            </a:gs>
            <a:gs pos="35000">
              <a:schemeClr val="accent3">
                <a:hueOff val="-1234063"/>
                <a:satOff val="-21671"/>
                <a:lumOff val="-392"/>
                <a:alphaOff val="0"/>
                <a:tint val="37000"/>
                <a:satMod val="300000"/>
              </a:schemeClr>
            </a:gs>
            <a:gs pos="100000">
              <a:schemeClr val="accent3">
                <a:hueOff val="-1234063"/>
                <a:satOff val="-21671"/>
                <a:lumOff val="-39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a:t>Sistema de Corte</a:t>
          </a:r>
          <a:endParaRPr lang="es-ES" sz="1100" kern="1200" dirty="0"/>
        </a:p>
      </dsp:txBody>
      <dsp:txXfrm rot="5400000">
        <a:off x="1684213" y="1917116"/>
        <a:ext cx="1150936" cy="1150936"/>
      </dsp:txXfrm>
    </dsp:sp>
    <dsp:sp modelId="{D40722A7-D090-4161-A533-6734861DD512}">
      <dsp:nvSpPr>
        <dsp:cNvPr id="0" name=""/>
        <dsp:cNvSpPr/>
      </dsp:nvSpPr>
      <dsp:spPr>
        <a:xfrm>
          <a:off x="2591751" y="1541210"/>
          <a:ext cx="561978" cy="488676"/>
        </a:xfrm>
        <a:prstGeom prst="circularArrow">
          <a:avLst/>
        </a:prstGeom>
        <a:gradFill rotWithShape="0">
          <a:gsLst>
            <a:gs pos="0">
              <a:schemeClr val="accent3">
                <a:tint val="40000"/>
                <a:hueOff val="0"/>
                <a:satOff val="0"/>
                <a:lumOff val="0"/>
                <a:alphaOff val="0"/>
                <a:tint val="50000"/>
                <a:satMod val="300000"/>
              </a:schemeClr>
            </a:gs>
            <a:gs pos="35000">
              <a:schemeClr val="accent3">
                <a:tint val="40000"/>
                <a:hueOff val="0"/>
                <a:satOff val="0"/>
                <a:lumOff val="0"/>
                <a:alphaOff val="0"/>
                <a:tint val="37000"/>
                <a:satMod val="300000"/>
              </a:schemeClr>
            </a:gs>
            <a:gs pos="100000">
              <a:schemeClr val="accent3">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3ED9590C-3BA2-49CF-B351-373AD3C2B4E2}">
      <dsp:nvSpPr>
        <dsp:cNvPr id="0" name=""/>
        <dsp:cNvSpPr/>
      </dsp:nvSpPr>
      <dsp:spPr>
        <a:xfrm rot="10800000">
          <a:off x="2591751" y="1729163"/>
          <a:ext cx="561978" cy="488676"/>
        </a:xfrm>
        <a:prstGeom prst="circularArrow">
          <a:avLst/>
        </a:prstGeom>
        <a:gradFill rotWithShape="0">
          <a:gsLst>
            <a:gs pos="0">
              <a:schemeClr val="accent3">
                <a:tint val="40000"/>
                <a:hueOff val="0"/>
                <a:satOff val="0"/>
                <a:lumOff val="0"/>
                <a:alphaOff val="0"/>
                <a:tint val="50000"/>
                <a:satMod val="300000"/>
              </a:schemeClr>
            </a:gs>
            <a:gs pos="35000">
              <a:schemeClr val="accent3">
                <a:tint val="40000"/>
                <a:hueOff val="0"/>
                <a:satOff val="0"/>
                <a:lumOff val="0"/>
                <a:alphaOff val="0"/>
                <a:tint val="37000"/>
                <a:satMod val="300000"/>
              </a:schemeClr>
            </a:gs>
            <a:gs pos="100000">
              <a:schemeClr val="accent3">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6AE97-7303-42F8-881F-D2377E290A20}">
      <dsp:nvSpPr>
        <dsp:cNvPr id="0" name=""/>
        <dsp:cNvSpPr/>
      </dsp:nvSpPr>
      <dsp:spPr>
        <a:xfrm>
          <a:off x="2268783" y="1841440"/>
          <a:ext cx="1314408" cy="13144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dirty="0"/>
            <a:t>Variedades de plátanos existentes en el Ecuador</a:t>
          </a:r>
          <a:endParaRPr lang="es-MX" sz="1100" b="1" kern="1200" dirty="0"/>
        </a:p>
        <a:p>
          <a:pPr lvl="0" algn="ctr" defTabSz="488950">
            <a:lnSpc>
              <a:spcPct val="90000"/>
            </a:lnSpc>
            <a:spcBef>
              <a:spcPct val="0"/>
            </a:spcBef>
            <a:spcAft>
              <a:spcPct val="35000"/>
            </a:spcAft>
          </a:pPr>
          <a:endParaRPr lang="es-ES" sz="1100" kern="1200" dirty="0"/>
        </a:p>
      </dsp:txBody>
      <dsp:txXfrm>
        <a:off x="2461274" y="2033931"/>
        <a:ext cx="929426" cy="929426"/>
      </dsp:txXfrm>
    </dsp:sp>
    <dsp:sp modelId="{06DB3760-7CE4-48EF-886A-AEE032762176}">
      <dsp:nvSpPr>
        <dsp:cNvPr id="0" name=""/>
        <dsp:cNvSpPr/>
      </dsp:nvSpPr>
      <dsp:spPr>
        <a:xfrm rot="16200000">
          <a:off x="2786846" y="1363335"/>
          <a:ext cx="278283" cy="4468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2828589" y="1494458"/>
        <a:ext cx="194798" cy="268138"/>
      </dsp:txXfrm>
    </dsp:sp>
    <dsp:sp modelId="{D8D74FD2-E77C-4E84-86DB-BC69EEAE059A}">
      <dsp:nvSpPr>
        <dsp:cNvPr id="0" name=""/>
        <dsp:cNvSpPr/>
      </dsp:nvSpPr>
      <dsp:spPr>
        <a:xfrm>
          <a:off x="2268783" y="1968"/>
          <a:ext cx="1314408" cy="13144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i="1" kern="1200" dirty="0"/>
            <a:t>Plátano Dominico</a:t>
          </a:r>
          <a:endParaRPr lang="es-ES" sz="1100" kern="1200" dirty="0"/>
        </a:p>
      </dsp:txBody>
      <dsp:txXfrm>
        <a:off x="2461274" y="194459"/>
        <a:ext cx="929426" cy="929426"/>
      </dsp:txXfrm>
    </dsp:sp>
    <dsp:sp modelId="{C491BCB4-682C-4053-843C-127E5DBDD375}">
      <dsp:nvSpPr>
        <dsp:cNvPr id="0" name=""/>
        <dsp:cNvSpPr/>
      </dsp:nvSpPr>
      <dsp:spPr>
        <a:xfrm rot="1800000">
          <a:off x="3576540" y="2731125"/>
          <a:ext cx="278283" cy="4468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3582132" y="2799634"/>
        <a:ext cx="194798" cy="268138"/>
      </dsp:txXfrm>
    </dsp:sp>
    <dsp:sp modelId="{BEDCE94E-26B4-4DC6-80CC-D5CB9A73F887}">
      <dsp:nvSpPr>
        <dsp:cNvPr id="0" name=""/>
        <dsp:cNvSpPr/>
      </dsp:nvSpPr>
      <dsp:spPr>
        <a:xfrm>
          <a:off x="3861812" y="2761176"/>
          <a:ext cx="1314408" cy="13144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i="1" kern="1200" dirty="0"/>
            <a:t>Banano Cavendish</a:t>
          </a:r>
          <a:endParaRPr lang="es-MX" sz="1100" b="1" i="1" kern="1200" dirty="0"/>
        </a:p>
        <a:p>
          <a:pPr lvl="0" algn="ctr" defTabSz="488950">
            <a:lnSpc>
              <a:spcPct val="90000"/>
            </a:lnSpc>
            <a:spcBef>
              <a:spcPct val="0"/>
            </a:spcBef>
            <a:spcAft>
              <a:spcPct val="35000"/>
            </a:spcAft>
          </a:pPr>
          <a:endParaRPr lang="es-ES" sz="1100" kern="1200" dirty="0"/>
        </a:p>
      </dsp:txBody>
      <dsp:txXfrm>
        <a:off x="4054303" y="2953667"/>
        <a:ext cx="929426" cy="929426"/>
      </dsp:txXfrm>
    </dsp:sp>
    <dsp:sp modelId="{30F03DD4-BABF-4DD7-9E81-CFC53D5A036C}">
      <dsp:nvSpPr>
        <dsp:cNvPr id="0" name=""/>
        <dsp:cNvSpPr/>
      </dsp:nvSpPr>
      <dsp:spPr>
        <a:xfrm rot="9000000">
          <a:off x="1997152" y="2731125"/>
          <a:ext cx="278283" cy="4468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rot="10800000">
        <a:off x="2075045" y="2799634"/>
        <a:ext cx="194798" cy="268138"/>
      </dsp:txXfrm>
    </dsp:sp>
    <dsp:sp modelId="{A7F5DAD5-3D26-484A-8152-557944DAEF0D}">
      <dsp:nvSpPr>
        <dsp:cNvPr id="0" name=""/>
        <dsp:cNvSpPr/>
      </dsp:nvSpPr>
      <dsp:spPr>
        <a:xfrm>
          <a:off x="675754" y="2761176"/>
          <a:ext cx="1314408" cy="13144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i="1" kern="1200" dirty="0"/>
            <a:t>Plátano Barraganete</a:t>
          </a:r>
          <a:endParaRPr lang="es-MX" sz="1100" b="1" i="1" kern="1200" dirty="0"/>
        </a:p>
        <a:p>
          <a:pPr lvl="0" algn="ctr" defTabSz="488950">
            <a:lnSpc>
              <a:spcPct val="90000"/>
            </a:lnSpc>
            <a:spcBef>
              <a:spcPct val="0"/>
            </a:spcBef>
            <a:spcAft>
              <a:spcPct val="35000"/>
            </a:spcAft>
          </a:pPr>
          <a:endParaRPr lang="es-ES" sz="1100" kern="1200" dirty="0"/>
        </a:p>
      </dsp:txBody>
      <dsp:txXfrm>
        <a:off x="868245" y="2953667"/>
        <a:ext cx="929426" cy="92942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23B0E4C-F602-43FB-8C80-0831C7647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9509824E-49C3-43D6-ABCB-3CE19FB715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C4D6BC-735B-409B-B54F-12A4FAEC0238}" type="datetimeFigureOut">
              <a:rPr lang="es-EC" smtClean="0"/>
              <a:t>24/3/2023</a:t>
            </a:fld>
            <a:endParaRPr lang="es-EC"/>
          </a:p>
        </p:txBody>
      </p:sp>
      <p:sp>
        <p:nvSpPr>
          <p:cNvPr id="4" name="Marcador de pie de página 3">
            <a:extLst>
              <a:ext uri="{FF2B5EF4-FFF2-40B4-BE49-F238E27FC236}">
                <a16:creationId xmlns:a16="http://schemas.microsoft.com/office/drawing/2014/main" id="{0E468ABC-F14D-48F7-A628-E6F9EF0FC5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5" name="Marcador de número de diapositiva 4">
            <a:extLst>
              <a:ext uri="{FF2B5EF4-FFF2-40B4-BE49-F238E27FC236}">
                <a16:creationId xmlns:a16="http://schemas.microsoft.com/office/drawing/2014/main" id="{0C2805F1-ABB9-4CD3-A118-06B1A05B09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s-EC" dirty="0"/>
              <a:t>Fecha: 2022/03/18</a:t>
            </a:r>
          </a:p>
        </p:txBody>
      </p:sp>
    </p:spTree>
    <p:extLst>
      <p:ext uri="{BB962C8B-B14F-4D97-AF65-F5344CB8AC3E}">
        <p14:creationId xmlns:p14="http://schemas.microsoft.com/office/powerpoint/2010/main" val="32143579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39C28-9193-4562-9D7A-1EF010C15851}" type="datetimeFigureOut">
              <a:rPr lang="es-EC" smtClean="0"/>
              <a:t>24/3/2023</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8" name="Marcador de número de diapositiva 7">
            <a:extLst>
              <a:ext uri="{FF2B5EF4-FFF2-40B4-BE49-F238E27FC236}">
                <a16:creationId xmlns:a16="http://schemas.microsoft.com/office/drawing/2014/main" id="{46E2F7C6-3824-4FC1-A3FB-AD24D20054E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FEC97-85A4-4D88-99CA-E6A9C1779BAB}" type="slidenum">
              <a:rPr lang="es-EC" smtClean="0"/>
              <a:t>‹Nº›</a:t>
            </a:fld>
            <a:endParaRPr lang="es-EC"/>
          </a:p>
        </p:txBody>
      </p:sp>
    </p:spTree>
    <p:extLst>
      <p:ext uri="{BB962C8B-B14F-4D97-AF65-F5344CB8AC3E}">
        <p14:creationId xmlns:p14="http://schemas.microsoft.com/office/powerpoint/2010/main" val="1384565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56FEC97-85A4-4D88-99CA-E6A9C1779BAB}" type="slidenum">
              <a:rPr lang="es-EC" smtClean="0"/>
              <a:t>51</a:t>
            </a:fld>
            <a:endParaRPr lang="es-EC"/>
          </a:p>
        </p:txBody>
      </p:sp>
    </p:spTree>
    <p:extLst>
      <p:ext uri="{BB962C8B-B14F-4D97-AF65-F5344CB8AC3E}">
        <p14:creationId xmlns:p14="http://schemas.microsoft.com/office/powerpoint/2010/main" val="2525749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93" name="CorelDRAW" r:id="rId3" imgW="9151920" imgH="5621400" progId="">
                  <p:embed/>
                </p:oleObj>
              </mc:Choice>
              <mc:Fallback>
                <p:oleObj name="CorelDRAW" r:id="rId3" imgW="9151920" imgH="5621400" progId="">
                  <p:embed/>
                  <p:pic>
                    <p:nvPicPr>
                      <p:cNvPr id="2"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4" name="Rectangle 25"/>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5" name="Rectangle 26"/>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6" name="Rectangle 27"/>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pic>
        <p:nvPicPr>
          <p:cNvPr id="9" name="Picture 49" descr="LOGO ESPE ORIGINAL copia"/>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04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3315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52003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BB105AC-5687-4D32-BF4C-3C4CB09FD13A}" type="slidenum">
              <a:rPr lang="es-EC" smtClean="0"/>
              <a:t>‹Nº›</a:t>
            </a:fld>
            <a:endParaRPr lang="es-EC"/>
          </a:p>
        </p:txBody>
      </p:sp>
    </p:spTree>
    <p:extLst>
      <p:ext uri="{BB962C8B-B14F-4D97-AF65-F5344CB8AC3E}">
        <p14:creationId xmlns:p14="http://schemas.microsoft.com/office/powerpoint/2010/main" val="1810043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058" name="CorelDRAW" r:id="rId3" imgW="9151920" imgH="5621400" progId="">
                  <p:embed/>
                </p:oleObj>
              </mc:Choice>
              <mc:Fallback>
                <p:oleObj name="CorelDRAW" r:id="rId3" imgW="9151920" imgH="5621400" progId="">
                  <p:embed/>
                  <p:pic>
                    <p:nvPicPr>
                      <p:cNvPr id="2"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4" name="Rectangle 25"/>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5" name="Rectangle 26"/>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6" name="Rectangle 27"/>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pic>
        <p:nvPicPr>
          <p:cNvPr id="9" name="Picture 49" descr="LOGO ESPE ORIGINAL copia"/>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721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bg>
      <p:bgRef idx="1001">
        <a:schemeClr val="bg1"/>
      </p:bgRef>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C" dirty="0"/>
          </a:p>
        </p:txBody>
      </p:sp>
      <p:sp>
        <p:nvSpPr>
          <p:cNvPr id="5" name="Título 4">
            <a:extLst>
              <a:ext uri="{FF2B5EF4-FFF2-40B4-BE49-F238E27FC236}">
                <a16:creationId xmlns:a16="http://schemas.microsoft.com/office/drawing/2014/main" id="{6880B583-6182-4E59-83DB-BC27C3015947}"/>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66190200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00821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96444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7350655" y="2707482"/>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024867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228151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18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Ref idx="1001">
        <a:schemeClr val="bg1"/>
      </p:bgRef>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99752" y="1497170"/>
            <a:ext cx="10972800" cy="4525963"/>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C" dirty="0"/>
          </a:p>
        </p:txBody>
      </p:sp>
      <p:sp>
        <p:nvSpPr>
          <p:cNvPr id="4" name="Marcador de número de diapositiva 3"/>
          <p:cNvSpPr>
            <a:spLocks noGrp="1"/>
          </p:cNvSpPr>
          <p:nvPr>
            <p:ph type="sldNum" sz="quarter" idx="10"/>
          </p:nvPr>
        </p:nvSpPr>
        <p:spPr>
          <a:xfrm>
            <a:off x="9039382" y="151192"/>
            <a:ext cx="2743200" cy="365125"/>
          </a:xfrm>
        </p:spPr>
        <p:txBody>
          <a:bodyPr/>
          <a:lstStyle>
            <a:lvl1pPr>
              <a:defRPr>
                <a:solidFill>
                  <a:schemeClr val="bg1"/>
                </a:solidFill>
              </a:defRPr>
            </a:lvl1pPr>
          </a:lstStyle>
          <a:p>
            <a:fld id="{FC212350-2835-4B37-909A-324448E91906}" type="slidenum">
              <a:rPr lang="es-MX" smtClean="0"/>
              <a:pPr/>
              <a:t>‹Nº›</a:t>
            </a:fld>
            <a:endParaRPr lang="es-MX" dirty="0"/>
          </a:p>
        </p:txBody>
      </p:sp>
    </p:spTree>
    <p:extLst>
      <p:ext uri="{BB962C8B-B14F-4D97-AF65-F5344CB8AC3E}">
        <p14:creationId xmlns:p14="http://schemas.microsoft.com/office/powerpoint/2010/main" val="285501749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13847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987875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779570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816647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BB105AC-5687-4D32-BF4C-3C4CB09FD13A}" type="slidenum">
              <a:rPr lang="es-EC" smtClean="0"/>
              <a:t>‹Nº›</a:t>
            </a:fld>
            <a:endParaRPr lang="es-EC"/>
          </a:p>
        </p:txBody>
      </p:sp>
    </p:spTree>
    <p:extLst>
      <p:ext uri="{BB962C8B-B14F-4D97-AF65-F5344CB8AC3E}">
        <p14:creationId xmlns:p14="http://schemas.microsoft.com/office/powerpoint/2010/main" val="188130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1766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55184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7350655" y="2707482"/>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37009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579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4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5211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49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7" name="Rectangle 21"/>
          <p:cNvSpPr>
            <a:spLocks noChangeArrowheads="1"/>
          </p:cNvSpPr>
          <p:nvPr/>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8" name="Line 23"/>
          <p:cNvSpPr>
            <a:spLocks noChangeShapeType="1"/>
          </p:cNvSpPr>
          <p:nvPr/>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4"/>
          </p:nvPr>
        </p:nvSpPr>
        <p:spPr>
          <a:xfrm>
            <a:off x="9142413" y="5495924"/>
            <a:ext cx="2743200" cy="365125"/>
          </a:xfrm>
          <a:prstGeom prst="rect">
            <a:avLst/>
          </a:prstGeom>
        </p:spPr>
        <p:txBody>
          <a:bodyPr vert="horz" lIns="91440" tIns="45720" rIns="91440" bIns="45720" rtlCol="0" anchor="ctr"/>
          <a:lstStyle>
            <a:lvl1pPr algn="r">
              <a:defRPr sz="1600" b="1">
                <a:solidFill>
                  <a:schemeClr val="tx1"/>
                </a:solidFill>
              </a:defRPr>
            </a:lvl1pPr>
          </a:lstStyle>
          <a:p>
            <a:fld id="{FC212350-2835-4B37-909A-324448E91906}" type="slidenum">
              <a:rPr lang="es-MX" smtClean="0"/>
              <a:pPr/>
              <a:t>‹Nº›</a:t>
            </a:fld>
            <a:endParaRPr lang="es-MX" dirty="0"/>
          </a:p>
        </p:txBody>
      </p:sp>
    </p:spTree>
    <p:extLst>
      <p:ext uri="{BB962C8B-B14F-4D97-AF65-F5344CB8AC3E}">
        <p14:creationId xmlns:p14="http://schemas.microsoft.com/office/powerpoint/2010/main" val="42857320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7" name="Rectangle 21"/>
          <p:cNvSpPr>
            <a:spLocks noChangeArrowheads="1"/>
          </p:cNvSpPr>
          <p:nvPr/>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8" name="Line 23"/>
          <p:cNvSpPr>
            <a:spLocks noChangeShapeType="1"/>
          </p:cNvSpPr>
          <p:nvPr/>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42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jpe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9.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491.png"/><Relationship Id="rId5" Type="http://schemas.openxmlformats.org/officeDocument/2006/relationships/image" Target="../media/image480.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0.png"/><Relationship Id="rId7" Type="http://schemas.openxmlformats.org/officeDocument/2006/relationships/image" Target="../media/image57.png"/><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59.jpeg"/><Relationship Id="rId7" Type="http://schemas.openxmlformats.org/officeDocument/2006/relationships/image" Target="../media/image580.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550.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62.png"/><Relationship Id="rId7" Type="http://schemas.openxmlformats.org/officeDocument/2006/relationships/image" Target="../media/image88.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9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990.png"/><Relationship Id="rId3" Type="http://schemas.openxmlformats.org/officeDocument/2006/relationships/image" Target="../media/image940.png"/><Relationship Id="rId7" Type="http://schemas.openxmlformats.org/officeDocument/2006/relationships/image" Target="../media/image980.png"/><Relationship Id="rId2" Type="http://schemas.openxmlformats.org/officeDocument/2006/relationships/image" Target="../media/image930.png"/><Relationship Id="rId1" Type="http://schemas.openxmlformats.org/officeDocument/2006/relationships/slideLayout" Target="../slideLayouts/slideLayout2.xml"/><Relationship Id="rId6" Type="http://schemas.openxmlformats.org/officeDocument/2006/relationships/image" Target="../media/image970.png"/><Relationship Id="rId5" Type="http://schemas.openxmlformats.org/officeDocument/2006/relationships/image" Target="../media/image960.png"/><Relationship Id="rId4" Type="http://schemas.openxmlformats.org/officeDocument/2006/relationships/image" Target="../media/image950.png"/><Relationship Id="rId9" Type="http://schemas.openxmlformats.org/officeDocument/2006/relationships/image" Target="../media/image1000.pn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7.png"/><Relationship Id="rId12" Type="http://schemas.microsoft.com/office/2007/relationships/diagramDrawing" Target="../diagrams/drawing3.xml"/><Relationship Id="rId2" Type="http://schemas.openxmlformats.org/officeDocument/2006/relationships/diagramData" Target="../diagrams/data2.xml"/><Relationship Id="rId16"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diagramColors" Target="../diagrams/colors3.xml"/><Relationship Id="rId5" Type="http://schemas.openxmlformats.org/officeDocument/2006/relationships/diagramColors" Target="../diagrams/colors2.xml"/><Relationship Id="rId15" Type="http://schemas.openxmlformats.org/officeDocument/2006/relationships/image" Target="../media/image10.png"/><Relationship Id="rId10" Type="http://schemas.openxmlformats.org/officeDocument/2006/relationships/diagramQuickStyle" Target="../diagrams/quickStyle3.xml"/><Relationship Id="rId4" Type="http://schemas.openxmlformats.org/officeDocument/2006/relationships/diagramQuickStyle" Target="../diagrams/quickStyle2.xml"/><Relationship Id="rId9" Type="http://schemas.openxmlformats.org/officeDocument/2006/relationships/diagramLayout" Target="../diagrams/layout3.xml"/><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2" Type="http://schemas.openxmlformats.org/officeDocument/2006/relationships/image" Target="../media/image10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jpeg"/><Relationship Id="rId7" Type="http://schemas.openxmlformats.org/officeDocument/2006/relationships/diagramColors" Target="../diagrams/colors4.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18.png"/><Relationship Id="rId5" Type="http://schemas.openxmlformats.org/officeDocument/2006/relationships/diagramLayout" Target="../diagrams/layout4.xml"/><Relationship Id="rId10" Type="http://schemas.openxmlformats.org/officeDocument/2006/relationships/image" Target="../media/image17.png"/><Relationship Id="rId4" Type="http://schemas.openxmlformats.org/officeDocument/2006/relationships/diagramData" Target="../diagrams/data4.xml"/><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DE68755-8565-47DD-98A1-C065A7ED00F2}"/>
              </a:ext>
            </a:extLst>
          </p:cNvPr>
          <p:cNvPicPr>
            <a:picLocks noChangeAspect="1"/>
          </p:cNvPicPr>
          <p:nvPr/>
        </p:nvPicPr>
        <p:blipFill rotWithShape="1">
          <a:blip r:embed="rId2"/>
          <a:srcRect l="732" t="13897" r="964"/>
          <a:stretch/>
        </p:blipFill>
        <p:spPr>
          <a:xfrm>
            <a:off x="0" y="1035680"/>
            <a:ext cx="12191999" cy="5904963"/>
          </a:xfrm>
          <a:prstGeom prst="rect">
            <a:avLst/>
          </a:prstGeom>
        </p:spPr>
      </p:pic>
      <p:pic>
        <p:nvPicPr>
          <p:cNvPr id="8" name="Imagen 7">
            <a:extLst>
              <a:ext uri="{FF2B5EF4-FFF2-40B4-BE49-F238E27FC236}">
                <a16:creationId xmlns:a16="http://schemas.microsoft.com/office/drawing/2014/main" id="{9545A711-E28C-49FF-AC2F-88B39BCA0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417" y="69668"/>
            <a:ext cx="3422552" cy="883368"/>
          </a:xfrm>
          <a:prstGeom prst="rect">
            <a:avLst/>
          </a:prstGeom>
        </p:spPr>
      </p:pic>
      <p:sp>
        <p:nvSpPr>
          <p:cNvPr id="10" name="CuadroTexto 9">
            <a:extLst>
              <a:ext uri="{FF2B5EF4-FFF2-40B4-BE49-F238E27FC236}">
                <a16:creationId xmlns:a16="http://schemas.microsoft.com/office/drawing/2014/main" id="{1B44BEE3-5E5C-4C87-BB8E-2FE82A95B143}"/>
              </a:ext>
            </a:extLst>
          </p:cNvPr>
          <p:cNvSpPr txBox="1"/>
          <p:nvPr/>
        </p:nvSpPr>
        <p:spPr>
          <a:xfrm>
            <a:off x="3068756" y="1036774"/>
            <a:ext cx="6249596"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DEPARTAMENTO DE CIENCIAS DE LA ENERGÍA Y MECÁNICA</a:t>
            </a:r>
          </a:p>
        </p:txBody>
      </p:sp>
      <p:sp>
        <p:nvSpPr>
          <p:cNvPr id="12" name="CuadroTexto 11">
            <a:extLst>
              <a:ext uri="{FF2B5EF4-FFF2-40B4-BE49-F238E27FC236}">
                <a16:creationId xmlns:a16="http://schemas.microsoft.com/office/drawing/2014/main" id="{D77CB54F-119B-41F1-B3A8-694B171B4F82}"/>
              </a:ext>
            </a:extLst>
          </p:cNvPr>
          <p:cNvSpPr txBox="1"/>
          <p:nvPr/>
        </p:nvSpPr>
        <p:spPr>
          <a:xfrm>
            <a:off x="4558535" y="1552199"/>
            <a:ext cx="2533450"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INGENIERÍA MECÁNICA</a:t>
            </a:r>
          </a:p>
        </p:txBody>
      </p:sp>
      <p:sp>
        <p:nvSpPr>
          <p:cNvPr id="14" name="CuadroTexto 13">
            <a:extLst>
              <a:ext uri="{FF2B5EF4-FFF2-40B4-BE49-F238E27FC236}">
                <a16:creationId xmlns:a16="http://schemas.microsoft.com/office/drawing/2014/main" id="{16277B6F-A647-444F-A31D-0F088D5CCB46}"/>
              </a:ext>
            </a:extLst>
          </p:cNvPr>
          <p:cNvSpPr txBox="1"/>
          <p:nvPr/>
        </p:nvSpPr>
        <p:spPr>
          <a:xfrm>
            <a:off x="1116518" y="2028505"/>
            <a:ext cx="10879517" cy="338554"/>
          </a:xfrm>
          <a:prstGeom prst="rect">
            <a:avLst/>
          </a:prstGeom>
          <a:noFill/>
        </p:spPr>
        <p:txBody>
          <a:bodyPr wrap="none" rtlCol="0">
            <a:spAutoFit/>
          </a:bodyPr>
          <a:lstStyle/>
          <a:p>
            <a:r>
              <a:rPr lang="es-EC" sz="1600" dirty="0">
                <a:latin typeface="Arial" panose="020B0604020202020204" pitchFamily="34" charset="0"/>
                <a:cs typeface="Arial" panose="020B0604020202020204" pitchFamily="34" charset="0"/>
              </a:rPr>
              <a:t>TRABAJO DE INTEGRACIÓN CURRICULAR, PREVIO A LA OBTENCIÓN DEL TÍTULO DE INGENIERO MECÁNICO</a:t>
            </a:r>
          </a:p>
        </p:txBody>
      </p:sp>
      <p:sp>
        <p:nvSpPr>
          <p:cNvPr id="16" name="CuadroTexto 15">
            <a:extLst>
              <a:ext uri="{FF2B5EF4-FFF2-40B4-BE49-F238E27FC236}">
                <a16:creationId xmlns:a16="http://schemas.microsoft.com/office/drawing/2014/main" id="{318EB3D1-C123-498B-B6DB-5EDA155404EA}"/>
              </a:ext>
            </a:extLst>
          </p:cNvPr>
          <p:cNvSpPr txBox="1"/>
          <p:nvPr/>
        </p:nvSpPr>
        <p:spPr>
          <a:xfrm>
            <a:off x="2035693" y="3702207"/>
            <a:ext cx="1143262"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Autores: </a:t>
            </a:r>
            <a:r>
              <a:rPr lang="es-EC" sz="1600" dirty="0">
                <a:latin typeface="Arial" panose="020B0604020202020204" pitchFamily="34" charset="0"/>
                <a:cs typeface="Arial" panose="020B0604020202020204" pitchFamily="34" charset="0"/>
              </a:rPr>
              <a:t> </a:t>
            </a:r>
          </a:p>
        </p:txBody>
      </p:sp>
      <p:sp>
        <p:nvSpPr>
          <p:cNvPr id="18" name="CuadroTexto 17">
            <a:extLst>
              <a:ext uri="{FF2B5EF4-FFF2-40B4-BE49-F238E27FC236}">
                <a16:creationId xmlns:a16="http://schemas.microsoft.com/office/drawing/2014/main" id="{B60E6395-4E1E-47CE-B700-6351CF2939FA}"/>
              </a:ext>
            </a:extLst>
          </p:cNvPr>
          <p:cNvSpPr txBox="1"/>
          <p:nvPr/>
        </p:nvSpPr>
        <p:spPr>
          <a:xfrm>
            <a:off x="3713405" y="4720173"/>
            <a:ext cx="1098378"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Director: </a:t>
            </a:r>
            <a:endParaRPr lang="es-EC" sz="1600"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310FB14D-D666-4105-A803-25B7A0CA27DC}"/>
              </a:ext>
            </a:extLst>
          </p:cNvPr>
          <p:cNvSpPr txBox="1"/>
          <p:nvPr/>
        </p:nvSpPr>
        <p:spPr>
          <a:xfrm>
            <a:off x="4564148" y="5159146"/>
            <a:ext cx="3265638" cy="338554"/>
          </a:xfrm>
          <a:prstGeom prst="rect">
            <a:avLst/>
          </a:prstGeom>
          <a:noFill/>
        </p:spPr>
        <p:txBody>
          <a:bodyPr wrap="none" rtlCol="0">
            <a:spAutoFit/>
          </a:bodyPr>
          <a:lstStyle/>
          <a:p>
            <a:pPr algn="ctr"/>
            <a:r>
              <a:rPr lang="es-EC" sz="1600" dirty="0">
                <a:latin typeface="Arial" panose="020B0604020202020204" pitchFamily="34" charset="0"/>
                <a:cs typeface="Arial" panose="020B0604020202020204" pitchFamily="34" charset="0"/>
              </a:rPr>
              <a:t>Sangolquí, 6  de Marzo del</a:t>
            </a:r>
            <a:r>
              <a:rPr lang="es-EC" sz="1600" dirty="0">
                <a:solidFill>
                  <a:srgbClr val="FF0000"/>
                </a:solidFill>
                <a:latin typeface="Arial" panose="020B0604020202020204" pitchFamily="34" charset="0"/>
                <a:cs typeface="Arial" panose="020B0604020202020204" pitchFamily="34" charset="0"/>
              </a:rPr>
              <a:t> </a:t>
            </a:r>
            <a:r>
              <a:rPr lang="es-EC" sz="1600" dirty="0">
                <a:latin typeface="Arial" panose="020B0604020202020204" pitchFamily="34" charset="0"/>
                <a:cs typeface="Arial" panose="020B0604020202020204" pitchFamily="34" charset="0"/>
              </a:rPr>
              <a:t>2023  </a:t>
            </a:r>
          </a:p>
        </p:txBody>
      </p:sp>
      <p:sp>
        <p:nvSpPr>
          <p:cNvPr id="11" name="CuadroTexto 10">
            <a:extLst>
              <a:ext uri="{FF2B5EF4-FFF2-40B4-BE49-F238E27FC236}">
                <a16:creationId xmlns:a16="http://schemas.microsoft.com/office/drawing/2014/main" id="{D890EA05-CD8A-4E61-8958-BBD9429D5991}"/>
              </a:ext>
            </a:extLst>
          </p:cNvPr>
          <p:cNvSpPr txBox="1"/>
          <p:nvPr/>
        </p:nvSpPr>
        <p:spPr>
          <a:xfrm>
            <a:off x="2607324" y="3725681"/>
            <a:ext cx="3924472" cy="584775"/>
          </a:xfrm>
          <a:prstGeom prst="rect">
            <a:avLst/>
          </a:prstGeom>
          <a:noFill/>
        </p:spPr>
        <p:txBody>
          <a:bodyPr wrap="none" rtlCol="0">
            <a:spAutoFit/>
          </a:bodyPr>
          <a:lstStyle/>
          <a:p>
            <a:pPr marL="449580" indent="7620"/>
            <a:r>
              <a:rPr lang="es-ES" sz="1600" dirty="0">
                <a:latin typeface="Arial" panose="020B0604020202020204" pitchFamily="34" charset="0"/>
                <a:ea typeface="Calibri" panose="020F0502020204030204" pitchFamily="34" charset="0"/>
                <a:cs typeface="Arial" panose="020B0604020202020204" pitchFamily="34" charset="0"/>
              </a:rPr>
              <a:t>Espinosa Quillupangui Miguel Ángel</a:t>
            </a:r>
          </a:p>
          <a:p>
            <a:pPr marL="449580" indent="7620"/>
            <a:r>
              <a:rPr lang="es-ES" sz="1600" dirty="0">
                <a:latin typeface="Arial" panose="020B0604020202020204" pitchFamily="34" charset="0"/>
                <a:ea typeface="Calibri" panose="020F0502020204030204" pitchFamily="34" charset="0"/>
                <a:cs typeface="Arial" panose="020B0604020202020204" pitchFamily="34" charset="0"/>
              </a:rPr>
              <a:t>Tipantuña Tarco Cristian Javier</a:t>
            </a:r>
            <a:endParaRPr lang="es-E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12E0B78A-FD64-454D-9704-EED18C856B9E}"/>
              </a:ext>
            </a:extLst>
          </p:cNvPr>
          <p:cNvSpPr txBox="1"/>
          <p:nvPr/>
        </p:nvSpPr>
        <p:spPr>
          <a:xfrm>
            <a:off x="4220143" y="4556678"/>
            <a:ext cx="6188764" cy="515782"/>
          </a:xfrm>
          <a:prstGeom prst="rect">
            <a:avLst/>
          </a:prstGeom>
          <a:noFill/>
        </p:spPr>
        <p:txBody>
          <a:bodyPr wrap="square">
            <a:spAutoFit/>
          </a:bodyPr>
          <a:lstStyle/>
          <a:p>
            <a:pPr indent="457200">
              <a:lnSpc>
                <a:spcPct val="200000"/>
              </a:lnSpc>
            </a:pPr>
            <a:r>
              <a:rPr lang="es-ES" sz="1600" dirty="0">
                <a:effectLst/>
                <a:latin typeface="Arial" panose="020B0604020202020204" pitchFamily="34" charset="0"/>
                <a:ea typeface="Calibri" panose="020F0502020204030204" pitchFamily="34" charset="0"/>
                <a:cs typeface="Arial" panose="020B0604020202020204" pitchFamily="34" charset="0"/>
              </a:rPr>
              <a:t>Ing. Olmedo Salazar Luis Fernando</a:t>
            </a:r>
          </a:p>
        </p:txBody>
      </p:sp>
      <p:sp>
        <p:nvSpPr>
          <p:cNvPr id="15" name="CuadroTexto 14">
            <a:extLst>
              <a:ext uri="{FF2B5EF4-FFF2-40B4-BE49-F238E27FC236}">
                <a16:creationId xmlns:a16="http://schemas.microsoft.com/office/drawing/2014/main" id="{465774EF-C430-46D0-BACF-EAA9A9B94315}"/>
              </a:ext>
            </a:extLst>
          </p:cNvPr>
          <p:cNvSpPr txBox="1"/>
          <p:nvPr/>
        </p:nvSpPr>
        <p:spPr>
          <a:xfrm>
            <a:off x="1521467" y="2504812"/>
            <a:ext cx="9751438" cy="830997"/>
          </a:xfrm>
          <a:prstGeom prst="rect">
            <a:avLst/>
          </a:prstGeom>
          <a:noFill/>
        </p:spPr>
        <p:txBody>
          <a:bodyPr wrap="square">
            <a:spAutoFit/>
          </a:bodyPr>
          <a:lstStyle/>
          <a:p>
            <a:pPr algn="ctr"/>
            <a:r>
              <a:rPr lang="es-ES" sz="2400" b="1" dirty="0">
                <a:latin typeface="Arial" panose="020B0604020202020204" pitchFamily="34" charset="0"/>
                <a:cs typeface="Arial" panose="020B0604020202020204" pitchFamily="34" charset="0"/>
              </a:rPr>
              <a:t>“DISEÑO Y CONSTRUCCIÓN DE UNA MÁQUINA CORTADORA DE CHIFLES PARA LA FUNDACIÓN HÉROES DE VIDA”</a:t>
            </a:r>
            <a:endParaRPr lang="es-EC" sz="2400" b="1" dirty="0">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1</a:t>
            </a:fld>
            <a:endParaRPr lang="es-MX" dirty="0"/>
          </a:p>
        </p:txBody>
      </p:sp>
    </p:spTree>
    <p:extLst>
      <p:ext uri="{BB962C8B-B14F-4D97-AF65-F5344CB8AC3E}">
        <p14:creationId xmlns:p14="http://schemas.microsoft.com/office/powerpoint/2010/main" val="279099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r>
              <a:rPr lang="es-EC" dirty="0">
                <a:effectLst/>
              </a:rPr>
              <a:t>Fuerza de corte</a:t>
            </a:r>
            <a:r>
              <a:rPr lang="es-MX" dirty="0">
                <a:effectLst/>
              </a:rPr>
              <a:t/>
            </a:r>
            <a:br>
              <a:rPr lang="es-MX" dirty="0">
                <a:effectLst/>
              </a:rPr>
            </a:br>
            <a:endParaRPr lang="es-EC" sz="2400" b="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5331256" y="603980"/>
            <a:ext cx="1983944" cy="685059"/>
          </a:xfrm>
          <a:prstGeom prst="rect">
            <a:avLst/>
          </a:prstGeom>
        </p:spPr>
        <p:txBody>
          <a:bodyPr wrap="square">
            <a:spAutoFit/>
          </a:bodyPr>
          <a:lstStyle/>
          <a:p>
            <a:pPr>
              <a:lnSpc>
                <a:spcPct val="107000"/>
              </a:lnSpc>
              <a:spcBef>
                <a:spcPts val="200"/>
              </a:spcBef>
              <a:spcAft>
                <a:spcPts val="0"/>
              </a:spcAft>
            </a:pPr>
            <a:r>
              <a:rPr lang="es-EC" b="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rPr>
              <a:t>Fuerza de corte</a:t>
            </a:r>
            <a:endParaRPr lang="es-MX" b="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endParaRPr>
          </a:p>
          <a:p>
            <a:pPr>
              <a:lnSpc>
                <a:spcPct val="107000"/>
              </a:lnSpc>
              <a:spcAft>
                <a:spcPts val="800"/>
              </a:spcAft>
            </a:pPr>
            <a:r>
              <a:rPr lang="es-EC" dirty="0">
                <a:latin typeface="Arial" panose="020B0604020202020204" pitchFamily="34" charset="0"/>
                <a:ea typeface="Calibri" panose="020F0502020204030204" pitchFamily="34" charset="0"/>
                <a:cs typeface="Arial" panose="020B0604020202020204" pitchFamily="34" charset="0"/>
              </a:rPr>
              <a:t> </a:t>
            </a:r>
            <a:endParaRPr lang="es-MX" dirty="0">
              <a:latin typeface="Arial" panose="020B0604020202020204" pitchFamily="34" charset="0"/>
              <a:ea typeface="Calibri" panose="020F0502020204030204" pitchFamily="34" charset="0"/>
              <a:cs typeface="Arial" panose="020B0604020202020204" pitchFamily="34" charset="0"/>
            </a:endParaRPr>
          </a:p>
        </p:txBody>
      </p:sp>
      <p:pic>
        <p:nvPicPr>
          <p:cNvPr id="13" name="Imagen 12"/>
          <p:cNvPicPr/>
          <p:nvPr/>
        </p:nvPicPr>
        <p:blipFill rotWithShape="1">
          <a:blip r:embed="rId2" cstate="print">
            <a:extLst>
              <a:ext uri="{28A0092B-C50C-407E-A947-70E740481C1C}">
                <a14:useLocalDpi xmlns:a14="http://schemas.microsoft.com/office/drawing/2010/main" val="0"/>
              </a:ext>
            </a:extLst>
          </a:blip>
          <a:srcRect l="19872" t="6841" r="30930" b="19898"/>
          <a:stretch/>
        </p:blipFill>
        <p:spPr bwMode="auto">
          <a:xfrm>
            <a:off x="882841" y="2648980"/>
            <a:ext cx="2034386" cy="1663167"/>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rotWithShape="1">
          <a:blip r:embed="rId3" cstate="print">
            <a:extLst>
              <a:ext uri="{28A0092B-C50C-407E-A947-70E740481C1C}">
                <a14:useLocalDpi xmlns:a14="http://schemas.microsoft.com/office/drawing/2010/main" val="0"/>
              </a:ext>
            </a:extLst>
          </a:blip>
          <a:srcRect b="37500"/>
          <a:stretch/>
        </p:blipFill>
        <p:spPr bwMode="auto">
          <a:xfrm>
            <a:off x="4821703" y="2501029"/>
            <a:ext cx="2554689" cy="2188568"/>
          </a:xfrm>
          <a:prstGeom prst="rect">
            <a:avLst/>
          </a:prstGeom>
          <a:noFill/>
          <a:ln>
            <a:noFill/>
          </a:ln>
          <a:extLst>
            <a:ext uri="{53640926-AAD7-44D8-BBD7-CCE9431645EC}">
              <a14:shadowObscured xmlns:a14="http://schemas.microsoft.com/office/drawing/2010/main"/>
            </a:ext>
          </a:extLst>
        </p:spPr>
      </p:pic>
      <p:pic>
        <p:nvPicPr>
          <p:cNvPr id="16" name="Imagen 15"/>
          <p:cNvPicPr/>
          <p:nvPr/>
        </p:nvPicPr>
        <p:blipFill rotWithShape="1">
          <a:blip r:embed="rId4">
            <a:extLst>
              <a:ext uri="{28A0092B-C50C-407E-A947-70E740481C1C}">
                <a14:useLocalDpi xmlns:a14="http://schemas.microsoft.com/office/drawing/2010/main" val="0"/>
              </a:ext>
            </a:extLst>
          </a:blip>
          <a:srcRect l="35617" t="12847" r="16209" b="60880"/>
          <a:stretch/>
        </p:blipFill>
        <p:spPr bwMode="auto">
          <a:xfrm>
            <a:off x="8864633" y="2479390"/>
            <a:ext cx="2600325" cy="2162175"/>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Rectángulo 2"/>
              <p:cNvSpPr/>
              <p:nvPr/>
            </p:nvSpPr>
            <p:spPr>
              <a:xfrm>
                <a:off x="5050787" y="5241291"/>
                <a:ext cx="1893915"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𝐹𝑐</m:t>
                          </m:r>
                        </m:e>
                        <m:sub>
                          <m:r>
                            <a:rPr lang="es-MX" i="1">
                              <a:latin typeface="Cambria Math" panose="02040503050406030204" pitchFamily="18" charset="0"/>
                            </a:rPr>
                            <m:t>𝑝𝑙𝑎𝑡𝑎𝑛𝑜</m:t>
                          </m:r>
                        </m:sub>
                      </m:sSub>
                      <m:r>
                        <a:rPr lang="es-MX" i="0">
                          <a:latin typeface="Cambria Math" panose="02040503050406030204" pitchFamily="18" charset="0"/>
                        </a:rPr>
                        <m:t>=29</m:t>
                      </m:r>
                      <m:r>
                        <a:rPr lang="es-MX" i="1">
                          <a:latin typeface="Cambria Math" panose="02040503050406030204" pitchFamily="18" charset="0"/>
                        </a:rPr>
                        <m:t>𝑁</m:t>
                      </m:r>
                    </m:oMath>
                  </m:oMathPara>
                </a14:m>
                <a:endParaRPr lang="es-MX" dirty="0"/>
              </a:p>
            </p:txBody>
          </p:sp>
        </mc:Choice>
        <mc:Fallback xmlns="">
          <p:sp>
            <p:nvSpPr>
              <p:cNvPr id="3" name="Rectángulo 2"/>
              <p:cNvSpPr>
                <a:spLocks noRot="1" noChangeAspect="1" noMove="1" noResize="1" noEditPoints="1" noAdjustHandles="1" noChangeArrowheads="1" noChangeShapeType="1" noTextEdit="1"/>
              </p:cNvSpPr>
              <p:nvPr/>
            </p:nvSpPr>
            <p:spPr>
              <a:xfrm>
                <a:off x="5050787" y="5241291"/>
                <a:ext cx="1893915" cy="390748"/>
              </a:xfrm>
              <a:prstGeom prst="rect">
                <a:avLst/>
              </a:prstGeom>
              <a:blipFill>
                <a:blip r:embed="rId5"/>
                <a:stretch>
                  <a:fillRect b="-7813"/>
                </a:stretch>
              </a:blipFill>
            </p:spPr>
            <p:txBody>
              <a:bodyPr/>
              <a:lstStyle/>
              <a:p>
                <a:r>
                  <a:rPr lang="es-MX">
                    <a:noFill/>
                  </a:rPr>
                  <a:t> </a:t>
                </a:r>
              </a:p>
            </p:txBody>
          </p:sp>
        </mc:Fallback>
      </mc:AlternateContent>
      <p:sp>
        <p:nvSpPr>
          <p:cNvPr id="26" name="Rectángulo 25"/>
          <p:cNvSpPr/>
          <p:nvPr/>
        </p:nvSpPr>
        <p:spPr>
          <a:xfrm>
            <a:off x="357720" y="1747466"/>
            <a:ext cx="3325803" cy="646331"/>
          </a:xfrm>
          <a:prstGeom prst="rect">
            <a:avLst/>
          </a:prstGeom>
        </p:spPr>
        <p:txBody>
          <a:bodyPr wrap="square">
            <a:spAutoFit/>
          </a:bodyPr>
          <a:lstStyle/>
          <a:p>
            <a:pPr algn="ctr"/>
            <a:r>
              <a:rPr lang="es-EC" dirty="0">
                <a:latin typeface="Arial" panose="020B0604020202020204" pitchFamily="34" charset="0"/>
                <a:ea typeface="Calibri" panose="020F0502020204030204" pitchFamily="34" charset="0"/>
              </a:rPr>
              <a:t>Matriz para someter al plátano a la fuerza de corte.</a:t>
            </a:r>
            <a:endParaRPr lang="es-MX" dirty="0"/>
          </a:p>
        </p:txBody>
      </p:sp>
      <p:sp>
        <p:nvSpPr>
          <p:cNvPr id="29" name="Rectángulo 28"/>
          <p:cNvSpPr/>
          <p:nvPr/>
        </p:nvSpPr>
        <p:spPr>
          <a:xfrm>
            <a:off x="4775608" y="1765749"/>
            <a:ext cx="2646878"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Ensayo a doble cortante</a:t>
            </a:r>
            <a:endParaRPr lang="es-MX" dirty="0"/>
          </a:p>
        </p:txBody>
      </p:sp>
      <p:sp>
        <p:nvSpPr>
          <p:cNvPr id="30" name="Rectángulo 29"/>
          <p:cNvSpPr/>
          <p:nvPr/>
        </p:nvSpPr>
        <p:spPr>
          <a:xfrm>
            <a:off x="8276896" y="1885966"/>
            <a:ext cx="3557384"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Resultado del ensayo a cortante </a:t>
            </a:r>
            <a:endParaRPr lang="es-MX" dirty="0"/>
          </a:p>
        </p:txBody>
      </p:sp>
      <p:sp>
        <p:nvSpPr>
          <p:cNvPr id="6" name="Marcador de número de diapositiva 5"/>
          <p:cNvSpPr>
            <a:spLocks noGrp="1"/>
          </p:cNvSpPr>
          <p:nvPr>
            <p:ph type="sldNum" sz="quarter" idx="10"/>
          </p:nvPr>
        </p:nvSpPr>
        <p:spPr/>
        <p:txBody>
          <a:bodyPr/>
          <a:lstStyle/>
          <a:p>
            <a:fld id="{FC212350-2835-4B37-909A-324448E91906}" type="slidenum">
              <a:rPr lang="es-MX" smtClean="0"/>
              <a:pPr/>
              <a:t>10</a:t>
            </a:fld>
            <a:endParaRPr lang="es-MX" dirty="0"/>
          </a:p>
        </p:txBody>
      </p:sp>
    </p:spTree>
    <p:extLst>
      <p:ext uri="{BB962C8B-B14F-4D97-AF65-F5344CB8AC3E}">
        <p14:creationId xmlns:p14="http://schemas.microsoft.com/office/powerpoint/2010/main" val="3184604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4513397" y="656262"/>
            <a:ext cx="2638697" cy="942694"/>
          </a:xfrm>
          <a:prstGeom prst="rect">
            <a:avLst/>
          </a:prstGeom>
        </p:spPr>
        <p:txBody>
          <a:bodyPr wrap="square">
            <a:spAutoFit/>
          </a:bodyPr>
          <a:lstStyle/>
          <a:p>
            <a:r>
              <a:rPr lang="es-EC" b="1" dirty="0"/>
              <a:t>Torque requerido</a:t>
            </a:r>
            <a:endParaRPr lang="es-MX" b="1" dirty="0"/>
          </a:p>
          <a:p>
            <a:r>
              <a:rPr lang="es-EC" dirty="0"/>
              <a:t> </a:t>
            </a:r>
            <a:endParaRPr lang="es-MX" dirty="0"/>
          </a:p>
          <a:p>
            <a:pPr>
              <a:lnSpc>
                <a:spcPct val="107000"/>
              </a:lnSpc>
              <a:spcAft>
                <a:spcPts val="800"/>
              </a:spcAft>
            </a:pPr>
            <a:r>
              <a:rPr lang="es-EC" dirty="0">
                <a:latin typeface="Arial" panose="020B0604020202020204" pitchFamily="34" charset="0"/>
                <a:ea typeface="Calibri" panose="020F0502020204030204" pitchFamily="34" charset="0"/>
                <a:cs typeface="Arial" panose="020B0604020202020204" pitchFamily="34" charset="0"/>
              </a:rPr>
              <a:t> </a:t>
            </a:r>
            <a:endParaRPr lang="es-MX"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ángulo 2"/>
              <p:cNvSpPr/>
              <p:nvPr/>
            </p:nvSpPr>
            <p:spPr>
              <a:xfrm>
                <a:off x="962343" y="1436194"/>
                <a:ext cx="1893915"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𝐹𝑐</m:t>
                          </m:r>
                        </m:e>
                        <m:sub>
                          <m:r>
                            <a:rPr lang="es-MX" i="1">
                              <a:latin typeface="Cambria Math" panose="02040503050406030204" pitchFamily="18" charset="0"/>
                            </a:rPr>
                            <m:t>𝑝𝑙𝑎𝑡𝑎𝑛𝑜</m:t>
                          </m:r>
                        </m:sub>
                      </m:sSub>
                      <m:r>
                        <a:rPr lang="es-MX" i="0">
                          <a:latin typeface="Cambria Math" panose="02040503050406030204" pitchFamily="18" charset="0"/>
                        </a:rPr>
                        <m:t>=29</m:t>
                      </m:r>
                      <m:r>
                        <a:rPr lang="es-MX" i="1">
                          <a:latin typeface="Cambria Math" panose="02040503050406030204" pitchFamily="18" charset="0"/>
                        </a:rPr>
                        <m:t>𝑁</m:t>
                      </m:r>
                    </m:oMath>
                  </m:oMathPara>
                </a14:m>
                <a:endParaRPr lang="es-MX" dirty="0"/>
              </a:p>
            </p:txBody>
          </p:sp>
        </mc:Choice>
        <mc:Fallback xmlns="">
          <p:sp>
            <p:nvSpPr>
              <p:cNvPr id="3" name="Rectángulo 2"/>
              <p:cNvSpPr>
                <a:spLocks noRot="1" noChangeAspect="1" noMove="1" noResize="1" noEditPoints="1" noAdjustHandles="1" noChangeArrowheads="1" noChangeShapeType="1" noTextEdit="1"/>
              </p:cNvSpPr>
              <p:nvPr/>
            </p:nvSpPr>
            <p:spPr>
              <a:xfrm>
                <a:off x="962343" y="1436194"/>
                <a:ext cx="1893915" cy="390748"/>
              </a:xfrm>
              <a:prstGeom prst="rect">
                <a:avLst/>
              </a:prstGeom>
              <a:blipFill>
                <a:blip r:embed="rId2"/>
                <a:stretch>
                  <a:fillRect b="-7813"/>
                </a:stretch>
              </a:blipFill>
            </p:spPr>
            <p:txBody>
              <a:bodyPr/>
              <a:lstStyle/>
              <a:p>
                <a:r>
                  <a:rPr lang="es-MX">
                    <a:noFill/>
                  </a:rPr>
                  <a:t> </a:t>
                </a:r>
              </a:p>
            </p:txBody>
          </p:sp>
        </mc:Fallback>
      </mc:AlternateContent>
      <p:sp>
        <p:nvSpPr>
          <p:cNvPr id="7" name="Rectángulo 6"/>
          <p:cNvSpPr/>
          <p:nvPr/>
        </p:nvSpPr>
        <p:spPr>
          <a:xfrm>
            <a:off x="411326" y="1932607"/>
            <a:ext cx="3151342" cy="954107"/>
          </a:xfrm>
          <a:prstGeom prst="rect">
            <a:avLst/>
          </a:prstGeom>
        </p:spPr>
        <p:txBody>
          <a:bodyPr wrap="square">
            <a:spAutoFit/>
          </a:bodyPr>
          <a:lstStyle/>
          <a:p>
            <a:pPr indent="540385" algn="just">
              <a:spcAft>
                <a:spcPts val="800"/>
              </a:spcAft>
            </a:pPr>
            <a:r>
              <a:rPr lang="es-EC" sz="1400" dirty="0"/>
              <a:t>Como el ensayo realizado fue a doble cortante es necesario dividir el esfuerzo cortante para dos veces el área.</a:t>
            </a:r>
            <a:endParaRPr lang="es-MX" sz="1400" dirty="0"/>
          </a:p>
        </p:txBody>
      </p:sp>
      <mc:AlternateContent xmlns:mc="http://schemas.openxmlformats.org/markup-compatibility/2006" xmlns:a14="http://schemas.microsoft.com/office/drawing/2010/main">
        <mc:Choice Requires="a14">
          <p:sp>
            <p:nvSpPr>
              <p:cNvPr id="9" name="Rectángulo 8"/>
              <p:cNvSpPr/>
              <p:nvPr/>
            </p:nvSpPr>
            <p:spPr>
              <a:xfrm>
                <a:off x="1069355" y="3240370"/>
                <a:ext cx="1436996" cy="6647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𝜏</m:t>
                          </m:r>
                        </m:e>
                        <m:sub>
                          <m:r>
                            <a:rPr lang="es-MX" i="1">
                              <a:latin typeface="Cambria Math" panose="02040503050406030204" pitchFamily="18" charset="0"/>
                            </a:rPr>
                            <m:t>𝑐</m:t>
                          </m:r>
                          <m:r>
                            <a:rPr lang="es-MX" i="0">
                              <a:latin typeface="Cambria Math" panose="02040503050406030204" pitchFamily="18" charset="0"/>
                            </a:rPr>
                            <m:t>1</m:t>
                          </m:r>
                        </m:sub>
                      </m:sSub>
                      <m:r>
                        <a:rPr lang="es-MX" i="0">
                          <a:latin typeface="Cambria Math" panose="02040503050406030204" pitchFamily="18" charset="0"/>
                        </a:rPr>
                        <m:t>=</m:t>
                      </m:r>
                      <m:f>
                        <m:fPr>
                          <m:ctrlPr>
                            <a:rPr lang="es-MX" i="1">
                              <a:latin typeface="Cambria Math" panose="02040503050406030204" pitchFamily="18" charset="0"/>
                            </a:rPr>
                          </m:ctrlPr>
                        </m:fPr>
                        <m:num>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𝑐𝑝</m:t>
                              </m:r>
                            </m:sub>
                          </m:sSub>
                        </m:num>
                        <m:den>
                          <m:sSub>
                            <m:sSubPr>
                              <m:ctrlPr>
                                <a:rPr lang="es-MX" i="1">
                                  <a:latin typeface="Cambria Math" panose="02040503050406030204" pitchFamily="18" charset="0"/>
                                </a:rPr>
                              </m:ctrlPr>
                            </m:sSubPr>
                            <m:e>
                              <m:r>
                                <a:rPr lang="es-MX" i="0">
                                  <a:latin typeface="Cambria Math" panose="02040503050406030204" pitchFamily="18" charset="0"/>
                                </a:rPr>
                                <m:t>2∗</m:t>
                              </m:r>
                              <m:r>
                                <a:rPr lang="es-MX" i="1">
                                  <a:latin typeface="Cambria Math" panose="02040503050406030204" pitchFamily="18" charset="0"/>
                                </a:rPr>
                                <m:t>𝐴</m:t>
                              </m:r>
                            </m:e>
                            <m:sub>
                              <m:r>
                                <a:rPr lang="es-MX" i="1">
                                  <a:latin typeface="Cambria Math" panose="02040503050406030204" pitchFamily="18" charset="0"/>
                                </a:rPr>
                                <m:t>𝑐</m:t>
                              </m:r>
                            </m:sub>
                          </m:sSub>
                        </m:den>
                      </m:f>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1069355" y="3240370"/>
                <a:ext cx="1436996" cy="664734"/>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061003" y="4087135"/>
                <a:ext cx="6096000" cy="1048107"/>
              </a:xfrm>
              <a:prstGeom prst="rect">
                <a:avLst/>
              </a:prstGeom>
            </p:spPr>
            <p:txBody>
              <a:bodyPr>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MX" i="1" smtClean="0">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000000"/>
                              </a:solidFill>
                              <a:latin typeface="Cambria Math" panose="02040503050406030204" pitchFamily="18" charset="0"/>
                              <a:ea typeface="Calibri" panose="020F0502020204030204" pitchFamily="34" charset="0"/>
                              <a:cs typeface="Arial" panose="020B0604020202020204" pitchFamily="34" charset="0"/>
                            </a:rPr>
                            <m:t>𝜏</m:t>
                          </m:r>
                        </m:e>
                        <m:sub>
                          <m:r>
                            <a:rPr lang="es-EC" i="1">
                              <a:latin typeface="Cambria Math" panose="02040503050406030204" pitchFamily="18" charset="0"/>
                              <a:ea typeface="Calibri" panose="020F0502020204030204" pitchFamily="34" charset="0"/>
                              <a:cs typeface="Arial" panose="020B0604020202020204" pitchFamily="34" charset="0"/>
                            </a:rPr>
                            <m:t>𝑐</m:t>
                          </m:r>
                          <m:r>
                            <a:rPr lang="es-EC" i="1">
                              <a:latin typeface="Cambria Math" panose="02040503050406030204" pitchFamily="18" charset="0"/>
                              <a:ea typeface="Calibri" panose="020F0502020204030204" pitchFamily="34" charset="0"/>
                              <a:cs typeface="Arial" panose="020B0604020202020204" pitchFamily="34" charset="0"/>
                            </a:rPr>
                            <m:t>1</m:t>
                          </m:r>
                        </m:sub>
                      </m:sSub>
                      <m:r>
                        <a:rPr lang="es-EC" i="1">
                          <a:latin typeface="Cambria Math" panose="02040503050406030204" pitchFamily="18" charset="0"/>
                          <a:ea typeface="Calibri" panose="020F0502020204030204" pitchFamily="34" charset="0"/>
                          <a:cs typeface="Arial" panose="020B0604020202020204" pitchFamily="34" charset="0"/>
                        </a:rPr>
                        <m:t>=</m:t>
                      </m:r>
                      <m:f>
                        <m:fPr>
                          <m:ctrlPr>
                            <a:rPr lang="es-MX" i="1">
                              <a:latin typeface="Cambria Math" panose="02040503050406030204" pitchFamily="18" charset="0"/>
                              <a:ea typeface="Calibri" panose="020F0502020204030204" pitchFamily="34" charset="0"/>
                              <a:cs typeface="Arial" panose="020B0604020202020204" pitchFamily="34" charset="0"/>
                            </a:rPr>
                          </m:ctrlPr>
                        </m:fPr>
                        <m:num>
                          <m:r>
                            <a:rPr lang="es-EC" i="1">
                              <a:latin typeface="Cambria Math" panose="02040503050406030204" pitchFamily="18" charset="0"/>
                              <a:ea typeface="Calibri" panose="020F0502020204030204" pitchFamily="34" charset="0"/>
                              <a:cs typeface="Arial" panose="020B0604020202020204" pitchFamily="34" charset="0"/>
                            </a:rPr>
                            <m:t>29 </m:t>
                          </m:r>
                          <m:r>
                            <a:rPr lang="es-EC" i="1">
                              <a:latin typeface="Cambria Math" panose="02040503050406030204" pitchFamily="18" charset="0"/>
                              <a:ea typeface="Calibri" panose="020F0502020204030204" pitchFamily="34" charset="0"/>
                              <a:cs typeface="Arial" panose="020B0604020202020204" pitchFamily="34" charset="0"/>
                            </a:rPr>
                            <m:t>𝑁</m:t>
                          </m:r>
                        </m:num>
                        <m:den>
                          <m:r>
                            <a:rPr lang="es-EC" i="1">
                              <a:latin typeface="Cambria Math" panose="02040503050406030204" pitchFamily="18" charset="0"/>
                              <a:ea typeface="Calibri" panose="020F0502020204030204" pitchFamily="34" charset="0"/>
                              <a:cs typeface="Arial" panose="020B0604020202020204" pitchFamily="34" charset="0"/>
                            </a:rPr>
                            <m:t>2∗0.0010 </m:t>
                          </m:r>
                          <m:sSup>
                            <m:sSupPr>
                              <m:ctrlPr>
                                <a:rPr lang="es-MX"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𝑚</m:t>
                              </m:r>
                            </m:e>
                            <m:sup>
                              <m:r>
                                <a:rPr lang="es-EC" i="1">
                                  <a:latin typeface="Cambria Math" panose="02040503050406030204" pitchFamily="18" charset="0"/>
                                  <a:ea typeface="Calibri" panose="020F0502020204030204" pitchFamily="34" charset="0"/>
                                  <a:cs typeface="Arial" panose="020B0604020202020204" pitchFamily="34" charset="0"/>
                                </a:rPr>
                                <m:t>2</m:t>
                              </m:r>
                            </m:sup>
                          </m:sSup>
                        </m:den>
                      </m:f>
                      <m:r>
                        <a:rPr lang="es-MX" b="0" i="1" smtClean="0">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rPr>
                        <m:t>14500 </m:t>
                      </m:r>
                      <m:f>
                        <m:fPr>
                          <m:ctrlPr>
                            <a:rPr lang="es-MX" i="1">
                              <a:latin typeface="Cambria Math" panose="02040503050406030204" pitchFamily="18" charset="0"/>
                            </a:rPr>
                          </m:ctrlPr>
                        </m:fPr>
                        <m:num>
                          <m:r>
                            <a:rPr lang="es-EC" i="1">
                              <a:latin typeface="Cambria Math" panose="02040503050406030204" pitchFamily="18" charset="0"/>
                            </a:rPr>
                            <m:t>𝑁</m:t>
                          </m:r>
                        </m:num>
                        <m:den>
                          <m:sSup>
                            <m:sSupPr>
                              <m:ctrlPr>
                                <a:rPr lang="es-MX" i="1">
                                  <a:latin typeface="Cambria Math" panose="02040503050406030204" pitchFamily="18" charset="0"/>
                                </a:rPr>
                              </m:ctrlPr>
                            </m:sSupPr>
                            <m:e>
                              <m:r>
                                <a:rPr lang="es-EC" i="1">
                                  <a:latin typeface="Cambria Math" panose="02040503050406030204" pitchFamily="18" charset="0"/>
                                </a:rPr>
                                <m:t>𝑚</m:t>
                              </m:r>
                            </m:e>
                            <m:sup>
                              <m:r>
                                <a:rPr lang="es-EC" i="1">
                                  <a:latin typeface="Cambria Math" panose="02040503050406030204" pitchFamily="18" charset="0"/>
                                </a:rPr>
                                <m:t>2</m:t>
                              </m:r>
                            </m:sup>
                          </m:sSup>
                        </m:den>
                      </m:f>
                    </m:oMath>
                  </m:oMathPara>
                </a14:m>
                <a:endParaRPr lang="es-MX"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C" dirty="0">
                    <a:latin typeface="Arial" panose="020B0604020202020204" pitchFamily="34" charset="0"/>
                    <a:ea typeface="Yu Mincho"/>
                    <a:cs typeface="Arial" panose="020B0604020202020204" pitchFamily="34" charset="0"/>
                  </a:rPr>
                  <a:t> </a:t>
                </a:r>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1061003" y="4087135"/>
                <a:ext cx="6096000" cy="1048107"/>
              </a:xfrm>
              <a:prstGeom prst="rect">
                <a:avLst/>
              </a:prstGeom>
              <a:blipFill>
                <a:blip r:embed="rId4"/>
                <a:stretch>
                  <a:fillRect/>
                </a:stretch>
              </a:blipFill>
            </p:spPr>
            <p:txBody>
              <a:bodyPr/>
              <a:lstStyle/>
              <a:p>
                <a:r>
                  <a:rPr lang="es-MX">
                    <a:noFill/>
                  </a:rPr>
                  <a:t> </a:t>
                </a:r>
              </a:p>
            </p:txBody>
          </p:sp>
        </mc:Fallback>
      </mc:AlternateContent>
      <p:sp>
        <p:nvSpPr>
          <p:cNvPr id="11" name="Rectángulo 10"/>
          <p:cNvSpPr/>
          <p:nvPr/>
        </p:nvSpPr>
        <p:spPr>
          <a:xfrm>
            <a:off x="3873132" y="1249654"/>
            <a:ext cx="4808301" cy="923330"/>
          </a:xfrm>
          <a:prstGeom prst="rect">
            <a:avLst/>
          </a:prstGeom>
        </p:spPr>
        <p:txBody>
          <a:bodyPr wrap="square">
            <a:spAutoFit/>
          </a:bodyPr>
          <a:lstStyle/>
          <a:p>
            <a:pPr indent="450215" algn="just">
              <a:spcAft>
                <a:spcPts val="800"/>
              </a:spcAft>
            </a:pPr>
            <a:r>
              <a:rPr lang="es-EC" dirty="0">
                <a:latin typeface="Arial" panose="020B0604020202020204" pitchFamily="34" charset="0"/>
                <a:ea typeface="Yu Mincho"/>
                <a:cs typeface="Arial" panose="020B0604020202020204" pitchFamily="34" charset="0"/>
              </a:rPr>
              <a:t>La fuerza de corte para los 4 plátanos colocados en la matriz se determina de la siguiente manera.</a:t>
            </a:r>
            <a:endParaRPr lang="es-MX"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ángulo 11"/>
              <p:cNvSpPr/>
              <p:nvPr/>
            </p:nvSpPr>
            <p:spPr>
              <a:xfrm>
                <a:off x="4909994" y="2315777"/>
                <a:ext cx="19598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𝑐</m:t>
                          </m:r>
                          <m:r>
                            <a:rPr lang="es-MX" i="0">
                              <a:latin typeface="Cambria Math" panose="02040503050406030204" pitchFamily="18" charset="0"/>
                            </a:rPr>
                            <m:t>4</m:t>
                          </m:r>
                        </m:sub>
                      </m:sSub>
                      <m:r>
                        <a:rPr lang="es-MX" i="0">
                          <a:latin typeface="Cambria Math" panose="02040503050406030204" pitchFamily="18" charset="0"/>
                        </a:rPr>
                        <m:t>=4∗</m:t>
                      </m:r>
                      <m:sSub>
                        <m:sSubPr>
                          <m:ctrlPr>
                            <a:rPr lang="es-MX" i="1">
                              <a:latin typeface="Cambria Math" panose="02040503050406030204" pitchFamily="18" charset="0"/>
                            </a:rPr>
                          </m:ctrlPr>
                        </m:sSubPr>
                        <m:e>
                          <m:r>
                            <a:rPr lang="es-MX" i="1">
                              <a:latin typeface="Cambria Math" panose="02040503050406030204" pitchFamily="18" charset="0"/>
                            </a:rPr>
                            <m:t>𝐴</m:t>
                          </m:r>
                        </m:e>
                        <m:sub>
                          <m:r>
                            <a:rPr lang="es-MX" i="1">
                              <a:latin typeface="Cambria Math" panose="02040503050406030204" pitchFamily="18" charset="0"/>
                            </a:rPr>
                            <m:t>𝑐</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𝜏</m:t>
                          </m:r>
                        </m:e>
                        <m:sub>
                          <m:r>
                            <a:rPr lang="es-MX" i="1">
                              <a:latin typeface="Cambria Math" panose="02040503050406030204" pitchFamily="18" charset="0"/>
                            </a:rPr>
                            <m:t>𝑐</m:t>
                          </m:r>
                          <m:r>
                            <a:rPr lang="es-MX" i="0">
                              <a:latin typeface="Cambria Math" panose="02040503050406030204" pitchFamily="18" charset="0"/>
                            </a:rPr>
                            <m:t>1</m:t>
                          </m:r>
                        </m:sub>
                      </m:sSub>
                    </m:oMath>
                  </m:oMathPara>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4909994" y="2315777"/>
                <a:ext cx="1959896" cy="369332"/>
              </a:xfrm>
              <a:prstGeom prst="rect">
                <a:avLst/>
              </a:prstGeom>
              <a:blipFill>
                <a:blip r:embed="rId5"/>
                <a:stretch>
                  <a:fillRect b="-166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4195516" y="2934933"/>
                <a:ext cx="4230004"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smtClean="0">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𝑐</m:t>
                          </m:r>
                          <m:r>
                            <a:rPr lang="es-MX" i="0">
                              <a:latin typeface="Cambria Math" panose="02040503050406030204" pitchFamily="18" charset="0"/>
                            </a:rPr>
                            <m:t>4</m:t>
                          </m:r>
                        </m:sub>
                      </m:sSub>
                      <m:r>
                        <a:rPr lang="es-MX" i="0">
                          <a:latin typeface="Cambria Math" panose="02040503050406030204" pitchFamily="18" charset="0"/>
                        </a:rPr>
                        <m:t>=4∗0.0010</m:t>
                      </m:r>
                      <m:sSup>
                        <m:sSupPr>
                          <m:ctrlPr>
                            <a:rPr lang="es-MX" i="1">
                              <a:latin typeface="Cambria Math" panose="02040503050406030204" pitchFamily="18" charset="0"/>
                            </a:rPr>
                          </m:ctrlPr>
                        </m:sSupPr>
                        <m:e>
                          <m:r>
                            <a:rPr lang="es-MX" i="1">
                              <a:latin typeface="Cambria Math" panose="02040503050406030204" pitchFamily="18" charset="0"/>
                            </a:rPr>
                            <m:t>𝑚</m:t>
                          </m:r>
                        </m:e>
                        <m:sup>
                          <m:r>
                            <a:rPr lang="es-MX" i="0">
                              <a:latin typeface="Cambria Math" panose="02040503050406030204" pitchFamily="18" charset="0"/>
                            </a:rPr>
                            <m:t>2</m:t>
                          </m:r>
                        </m:sup>
                      </m:sSup>
                      <m:r>
                        <a:rPr lang="es-MX" i="0">
                          <a:latin typeface="Cambria Math" panose="02040503050406030204" pitchFamily="18" charset="0"/>
                        </a:rPr>
                        <m:t>∗14500 </m:t>
                      </m:r>
                      <m:f>
                        <m:fPr>
                          <m:ctrlPr>
                            <a:rPr lang="es-MX" i="1">
                              <a:latin typeface="Cambria Math" panose="02040503050406030204" pitchFamily="18" charset="0"/>
                            </a:rPr>
                          </m:ctrlPr>
                        </m:fPr>
                        <m:num>
                          <m:r>
                            <a:rPr lang="es-MX" i="1">
                              <a:latin typeface="Cambria Math" panose="02040503050406030204" pitchFamily="18" charset="0"/>
                            </a:rPr>
                            <m:t>𝑁</m:t>
                          </m:r>
                        </m:num>
                        <m:den>
                          <m:sSup>
                            <m:sSupPr>
                              <m:ctrlPr>
                                <a:rPr lang="es-MX" i="1">
                                  <a:latin typeface="Cambria Math" panose="02040503050406030204" pitchFamily="18" charset="0"/>
                                </a:rPr>
                              </m:ctrlPr>
                            </m:sSupPr>
                            <m:e>
                              <m:r>
                                <a:rPr lang="es-MX" i="1">
                                  <a:latin typeface="Cambria Math" panose="02040503050406030204" pitchFamily="18" charset="0"/>
                                </a:rPr>
                                <m:t>𝑚</m:t>
                              </m:r>
                            </m:e>
                            <m:sup>
                              <m:r>
                                <a:rPr lang="es-MX" i="0">
                                  <a:latin typeface="Cambria Math" panose="02040503050406030204" pitchFamily="18" charset="0"/>
                                </a:rPr>
                                <m:t>2</m:t>
                              </m:r>
                            </m:sup>
                          </m:sSup>
                        </m:den>
                      </m:f>
                      <m:r>
                        <a:rPr lang="es-MX" b="0" i="1" smtClean="0">
                          <a:latin typeface="Cambria Math" panose="02040503050406030204" pitchFamily="18" charset="0"/>
                        </a:rPr>
                        <m:t>=</m:t>
                      </m:r>
                      <m:r>
                        <a:rPr lang="es-EC" i="1">
                          <a:latin typeface="Cambria Math" panose="02040503050406030204" pitchFamily="18" charset="0"/>
                        </a:rPr>
                        <m:t>58 </m:t>
                      </m:r>
                      <m:r>
                        <a:rPr lang="es-EC" i="1">
                          <a:latin typeface="Cambria Math" panose="02040503050406030204" pitchFamily="18" charset="0"/>
                        </a:rPr>
                        <m:t>𝑁</m:t>
                      </m:r>
                    </m:oMath>
                  </m:oMathPara>
                </a14:m>
                <a:endParaRPr lang="es-MX" dirty="0"/>
              </a:p>
            </p:txBody>
          </p:sp>
        </mc:Choice>
        <mc:Fallback xmlns="">
          <p:sp>
            <p:nvSpPr>
              <p:cNvPr id="18" name="Rectángulo 17"/>
              <p:cNvSpPr>
                <a:spLocks noRot="1" noChangeAspect="1" noMove="1" noResize="1" noEditPoints="1" noAdjustHandles="1" noChangeArrowheads="1" noChangeShapeType="1" noTextEdit="1"/>
              </p:cNvSpPr>
              <p:nvPr/>
            </p:nvSpPr>
            <p:spPr>
              <a:xfrm>
                <a:off x="4195516" y="2934933"/>
                <a:ext cx="4230004" cy="610873"/>
              </a:xfrm>
              <a:prstGeom prst="rect">
                <a:avLst/>
              </a:prstGeom>
              <a:blipFill>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5483150" y="3941921"/>
                <a:ext cx="1325427" cy="797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𝑐</m:t>
                          </m:r>
                          <m:r>
                            <a:rPr lang="es-MX" i="0">
                              <a:latin typeface="Cambria Math" panose="02040503050406030204" pitchFamily="18" charset="0"/>
                            </a:rPr>
                            <m:t>4</m:t>
                          </m:r>
                        </m:sub>
                      </m:sSub>
                      <m:r>
                        <a:rPr lang="es-MX" i="0">
                          <a:latin typeface="Cambria Math" panose="02040503050406030204" pitchFamily="18" charset="0"/>
                        </a:rPr>
                        <m:t>=</m:t>
                      </m:r>
                      <m:f>
                        <m:fPr>
                          <m:ctrlPr>
                            <a:rPr lang="es-MX" i="1">
                              <a:latin typeface="Cambria Math" panose="02040503050406030204" pitchFamily="18" charset="0"/>
                            </a:rPr>
                          </m:ctrlPr>
                        </m:fPr>
                        <m:num>
                          <m:r>
                            <a:rPr lang="es-MX" i="1">
                              <a:latin typeface="Cambria Math" panose="02040503050406030204" pitchFamily="18" charset="0"/>
                            </a:rPr>
                            <m:t>𝑇</m:t>
                          </m:r>
                        </m:num>
                        <m:den>
                          <m:f>
                            <m:fPr>
                              <m:type m:val="skw"/>
                              <m:ctrlPr>
                                <a:rPr lang="es-MX" i="1">
                                  <a:latin typeface="Cambria Math" panose="02040503050406030204" pitchFamily="18" charset="0"/>
                                </a:rPr>
                              </m:ctrlPr>
                            </m:fPr>
                            <m:num>
                              <m:sSub>
                                <m:sSubPr>
                                  <m:ctrlPr>
                                    <a:rPr lang="es-MX" i="1">
                                      <a:latin typeface="Cambria Math" panose="02040503050406030204" pitchFamily="18" charset="0"/>
                                    </a:rPr>
                                  </m:ctrlPr>
                                </m:sSubPr>
                                <m:e>
                                  <m:r>
                                    <a:rPr lang="es-MX" i="1">
                                      <a:latin typeface="Cambria Math" panose="02040503050406030204" pitchFamily="18" charset="0"/>
                                    </a:rPr>
                                    <m:t>𝐷</m:t>
                                  </m:r>
                                </m:e>
                                <m:sub>
                                  <m:r>
                                    <a:rPr lang="es-MX" i="0">
                                      <a:latin typeface="Cambria Math" panose="02040503050406030204" pitchFamily="18" charset="0"/>
                                    </a:rPr>
                                    <m:t>1</m:t>
                                  </m:r>
                                </m:sub>
                              </m:sSub>
                            </m:num>
                            <m:den>
                              <m:r>
                                <a:rPr lang="es-MX" i="0">
                                  <a:latin typeface="Cambria Math" panose="02040503050406030204" pitchFamily="18" charset="0"/>
                                </a:rPr>
                                <m:t>2</m:t>
                              </m:r>
                            </m:den>
                          </m:f>
                        </m:den>
                      </m:f>
                    </m:oMath>
                  </m:oMathPara>
                </a14:m>
                <a:endParaRPr lang="es-MX" dirty="0"/>
              </a:p>
            </p:txBody>
          </p:sp>
        </mc:Choice>
        <mc:Fallback xmlns="">
          <p:sp>
            <p:nvSpPr>
              <p:cNvPr id="20" name="Rectángulo 19"/>
              <p:cNvSpPr>
                <a:spLocks noRot="1" noChangeAspect="1" noMove="1" noResize="1" noEditPoints="1" noAdjustHandles="1" noChangeArrowheads="1" noChangeShapeType="1" noTextEdit="1"/>
              </p:cNvSpPr>
              <p:nvPr/>
            </p:nvSpPr>
            <p:spPr>
              <a:xfrm>
                <a:off x="5483150" y="3941921"/>
                <a:ext cx="1325427" cy="797206"/>
              </a:xfrm>
              <a:prstGeom prst="rect">
                <a:avLst/>
              </a:prstGeom>
              <a:blipFill>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5468941" y="5017676"/>
                <a:ext cx="1683153" cy="497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𝑇</m:t>
                      </m:r>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𝑐</m:t>
                          </m:r>
                          <m:r>
                            <a:rPr lang="es-MX" i="0">
                              <a:latin typeface="Cambria Math" panose="02040503050406030204" pitchFamily="18" charset="0"/>
                            </a:rPr>
                            <m:t>4</m:t>
                          </m:r>
                        </m:sub>
                      </m:sSub>
                      <m:r>
                        <a:rPr lang="es-MX" i="0">
                          <a:latin typeface="Cambria Math" panose="02040503050406030204" pitchFamily="18" charset="0"/>
                        </a:rPr>
                        <m:t>∗</m:t>
                      </m:r>
                      <m:f>
                        <m:fPr>
                          <m:type m:val="skw"/>
                          <m:ctrlPr>
                            <a:rPr lang="es-MX" i="1">
                              <a:latin typeface="Cambria Math" panose="02040503050406030204" pitchFamily="18" charset="0"/>
                            </a:rPr>
                          </m:ctrlPr>
                        </m:fPr>
                        <m:num>
                          <m:sSub>
                            <m:sSubPr>
                              <m:ctrlPr>
                                <a:rPr lang="es-MX" i="1">
                                  <a:latin typeface="Cambria Math" panose="02040503050406030204" pitchFamily="18" charset="0"/>
                                </a:rPr>
                              </m:ctrlPr>
                            </m:sSubPr>
                            <m:e>
                              <m:r>
                                <a:rPr lang="es-MX" i="1">
                                  <a:latin typeface="Cambria Math" panose="02040503050406030204" pitchFamily="18" charset="0"/>
                                </a:rPr>
                                <m:t>𝐷</m:t>
                              </m:r>
                            </m:e>
                            <m:sub>
                              <m:r>
                                <a:rPr lang="es-MX" i="0">
                                  <a:latin typeface="Cambria Math" panose="02040503050406030204" pitchFamily="18" charset="0"/>
                                </a:rPr>
                                <m:t>1</m:t>
                              </m:r>
                            </m:sub>
                          </m:sSub>
                        </m:num>
                        <m:den>
                          <m:r>
                            <a:rPr lang="es-MX" i="0">
                              <a:latin typeface="Cambria Math" panose="02040503050406030204" pitchFamily="18" charset="0"/>
                            </a:rPr>
                            <m:t>2</m:t>
                          </m:r>
                        </m:den>
                      </m:f>
                    </m:oMath>
                  </m:oMathPara>
                </a14:m>
                <a:endParaRPr lang="es-MX" dirty="0"/>
              </a:p>
            </p:txBody>
          </p:sp>
        </mc:Choice>
        <mc:Fallback xmlns="">
          <p:sp>
            <p:nvSpPr>
              <p:cNvPr id="21" name="Rectángulo 20"/>
              <p:cNvSpPr>
                <a:spLocks noRot="1" noChangeAspect="1" noMove="1" noResize="1" noEditPoints="1" noAdjustHandles="1" noChangeArrowheads="1" noChangeShapeType="1" noTextEdit="1"/>
              </p:cNvSpPr>
              <p:nvPr/>
            </p:nvSpPr>
            <p:spPr>
              <a:xfrm>
                <a:off x="5468941" y="5017676"/>
                <a:ext cx="1683153" cy="497765"/>
              </a:xfrm>
              <a:prstGeom prst="rect">
                <a:avLst/>
              </a:prstGeom>
              <a:blipFill>
                <a:blip r:embed="rId8"/>
                <a:stretch>
                  <a:fillRect t="-103659" r="-38768" b="-16463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Rectángulo 21"/>
              <p:cNvSpPr/>
              <p:nvPr/>
            </p:nvSpPr>
            <p:spPr>
              <a:xfrm>
                <a:off x="9698307" y="1826246"/>
                <a:ext cx="2238754" cy="4542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𝑇</m:t>
                      </m:r>
                      <m:r>
                        <a:rPr lang="es-MX" i="0">
                          <a:latin typeface="Cambria Math" panose="02040503050406030204" pitchFamily="18" charset="0"/>
                        </a:rPr>
                        <m:t>=58 </m:t>
                      </m:r>
                      <m:r>
                        <a:rPr lang="es-MX" i="1">
                          <a:latin typeface="Cambria Math" panose="02040503050406030204" pitchFamily="18" charset="0"/>
                        </a:rPr>
                        <m:t>𝑁</m:t>
                      </m:r>
                      <m:r>
                        <a:rPr lang="es-MX" i="0">
                          <a:latin typeface="Cambria Math" panose="02040503050406030204" pitchFamily="18" charset="0"/>
                        </a:rPr>
                        <m:t>∗</m:t>
                      </m:r>
                      <m:f>
                        <m:fPr>
                          <m:type m:val="skw"/>
                          <m:ctrlPr>
                            <a:rPr lang="es-MX" i="1">
                              <a:latin typeface="Cambria Math" panose="02040503050406030204" pitchFamily="18" charset="0"/>
                            </a:rPr>
                          </m:ctrlPr>
                        </m:fPr>
                        <m:num>
                          <m:r>
                            <a:rPr lang="es-MX" i="0">
                              <a:latin typeface="Cambria Math" panose="02040503050406030204" pitchFamily="18" charset="0"/>
                            </a:rPr>
                            <m:t>0.36</m:t>
                          </m:r>
                          <m:r>
                            <a:rPr lang="es-MX" i="1">
                              <a:latin typeface="Cambria Math" panose="02040503050406030204" pitchFamily="18" charset="0"/>
                            </a:rPr>
                            <m:t>𝑚</m:t>
                          </m:r>
                        </m:num>
                        <m:den>
                          <m:r>
                            <a:rPr lang="es-MX" i="0">
                              <a:latin typeface="Cambria Math" panose="02040503050406030204" pitchFamily="18" charset="0"/>
                            </a:rPr>
                            <m:t>2</m:t>
                          </m:r>
                        </m:den>
                      </m:f>
                    </m:oMath>
                  </m:oMathPara>
                </a14:m>
                <a:endParaRPr lang="es-MX" dirty="0"/>
              </a:p>
            </p:txBody>
          </p:sp>
        </mc:Choice>
        <mc:Fallback xmlns="">
          <p:sp>
            <p:nvSpPr>
              <p:cNvPr id="22" name="Rectángulo 21"/>
              <p:cNvSpPr>
                <a:spLocks noRot="1" noChangeAspect="1" noMove="1" noResize="1" noEditPoints="1" noAdjustHandles="1" noChangeArrowheads="1" noChangeShapeType="1" noTextEdit="1"/>
              </p:cNvSpPr>
              <p:nvPr/>
            </p:nvSpPr>
            <p:spPr>
              <a:xfrm>
                <a:off x="9698307" y="1826246"/>
                <a:ext cx="2238754" cy="454292"/>
              </a:xfrm>
              <a:prstGeom prst="rect">
                <a:avLst/>
              </a:prstGeom>
              <a:blipFill>
                <a:blip r:embed="rId9"/>
                <a:stretch>
                  <a:fillRect t="-120270" r="-28610" b="-18783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5" name="Rectángulo 24"/>
              <p:cNvSpPr/>
              <p:nvPr/>
            </p:nvSpPr>
            <p:spPr>
              <a:xfrm>
                <a:off x="10114685" y="3203405"/>
                <a:ext cx="16716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𝑇</m:t>
                      </m:r>
                      <m:r>
                        <a:rPr lang="es-MX" i="0">
                          <a:latin typeface="Cambria Math" panose="02040503050406030204" pitchFamily="18" charset="0"/>
                        </a:rPr>
                        <m:t>=10.44 </m:t>
                      </m:r>
                      <m:r>
                        <a:rPr lang="es-MX" i="1">
                          <a:latin typeface="Cambria Math" panose="02040503050406030204" pitchFamily="18" charset="0"/>
                        </a:rPr>
                        <m:t>𝑁𝑚</m:t>
                      </m:r>
                    </m:oMath>
                  </m:oMathPara>
                </a14:m>
                <a:endParaRPr lang="es-MX" dirty="0"/>
              </a:p>
            </p:txBody>
          </p:sp>
        </mc:Choice>
        <mc:Fallback xmlns="">
          <p:sp>
            <p:nvSpPr>
              <p:cNvPr id="25" name="Rectángulo 24"/>
              <p:cNvSpPr>
                <a:spLocks noRot="1" noChangeAspect="1" noMove="1" noResize="1" noEditPoints="1" noAdjustHandles="1" noChangeArrowheads="1" noChangeShapeType="1" noTextEdit="1"/>
              </p:cNvSpPr>
              <p:nvPr/>
            </p:nvSpPr>
            <p:spPr>
              <a:xfrm>
                <a:off x="10114685" y="3203405"/>
                <a:ext cx="1671676" cy="369332"/>
              </a:xfrm>
              <a:prstGeom prst="rect">
                <a:avLst/>
              </a:prstGeom>
              <a:blipFill>
                <a:blip r:embed="rId10"/>
                <a:stretch>
                  <a:fillRect/>
                </a:stretch>
              </a:blipFill>
            </p:spPr>
            <p:txBody>
              <a:bodyPr/>
              <a:lstStyle/>
              <a:p>
                <a:r>
                  <a:rPr lang="es-MX">
                    <a:noFill/>
                  </a:rPr>
                  <a:t> </a:t>
                </a:r>
              </a:p>
            </p:txBody>
          </p:sp>
        </mc:Fallback>
      </mc:AlternateContent>
      <p:sp>
        <p:nvSpPr>
          <p:cNvPr id="6" name="Marcador de número de diapositiva 5"/>
          <p:cNvSpPr>
            <a:spLocks noGrp="1"/>
          </p:cNvSpPr>
          <p:nvPr>
            <p:ph type="sldNum" sz="quarter" idx="10"/>
          </p:nvPr>
        </p:nvSpPr>
        <p:spPr/>
        <p:txBody>
          <a:bodyPr/>
          <a:lstStyle/>
          <a:p>
            <a:fld id="{FC212350-2835-4B37-909A-324448E91906}" type="slidenum">
              <a:rPr lang="es-MX" smtClean="0"/>
              <a:pPr/>
              <a:t>11</a:t>
            </a:fld>
            <a:endParaRPr lang="es-MX" dirty="0"/>
          </a:p>
        </p:txBody>
      </p:sp>
    </p:spTree>
    <p:extLst>
      <p:ext uri="{BB962C8B-B14F-4D97-AF65-F5344CB8AC3E}">
        <p14:creationId xmlns:p14="http://schemas.microsoft.com/office/powerpoint/2010/main" val="304624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r>
              <a:rPr lang="es-EC" dirty="0">
                <a:effectLst/>
              </a:rPr>
              <a:t>Fuerza de corte</a:t>
            </a:r>
            <a:r>
              <a:rPr lang="es-MX" dirty="0">
                <a:effectLst/>
              </a:rPr>
              <a:t/>
            </a:r>
            <a:br>
              <a:rPr lang="es-MX" dirty="0">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1463039" y="603980"/>
            <a:ext cx="7302137" cy="1007071"/>
          </a:xfrm>
          <a:prstGeom prst="rect">
            <a:avLst/>
          </a:prstGeom>
        </p:spPr>
        <p:txBody>
          <a:bodyPr wrap="square">
            <a:spAutoFit/>
          </a:bodyPr>
          <a:lstStyle/>
          <a:p>
            <a:pPr>
              <a:lnSpc>
                <a:spcPct val="107000"/>
              </a:lnSpc>
              <a:spcBef>
                <a:spcPts val="200"/>
              </a:spcBef>
            </a:pPr>
            <a:r>
              <a:rPr lang="es-EC" b="1" dirty="0"/>
              <a:t>Revoluciones por minuto requeridas para la rotación cuchillas</a:t>
            </a:r>
            <a:endParaRPr lang="es-MX" b="1" dirty="0"/>
          </a:p>
          <a:p>
            <a:pPr>
              <a:lnSpc>
                <a:spcPct val="107000"/>
              </a:lnSpc>
              <a:spcBef>
                <a:spcPts val="200"/>
              </a:spcBef>
              <a:spcAft>
                <a:spcPts val="0"/>
              </a:spcAft>
            </a:pPr>
            <a:endParaRPr lang="es-MX" b="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endParaRPr>
          </a:p>
          <a:p>
            <a:pPr>
              <a:lnSpc>
                <a:spcPct val="107000"/>
              </a:lnSpc>
              <a:spcAft>
                <a:spcPts val="800"/>
              </a:spcAft>
            </a:pPr>
            <a:r>
              <a:rPr lang="es-EC" dirty="0">
                <a:latin typeface="Arial" panose="020B0604020202020204" pitchFamily="34" charset="0"/>
                <a:ea typeface="Calibri" panose="020F0502020204030204" pitchFamily="34" charset="0"/>
                <a:cs typeface="Arial" panose="020B0604020202020204" pitchFamily="34" charset="0"/>
              </a:rPr>
              <a:t> </a:t>
            </a:r>
            <a:endParaRPr lang="es-MX"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ángulo 5"/>
              <p:cNvSpPr/>
              <p:nvPr/>
            </p:nvSpPr>
            <p:spPr>
              <a:xfrm>
                <a:off x="609600" y="1611051"/>
                <a:ext cx="3074126" cy="671209"/>
              </a:xfrm>
              <a:prstGeom prst="rect">
                <a:avLst/>
              </a:prstGeom>
            </p:spPr>
            <p:txBody>
              <a:bodyPr wrap="square">
                <a:spAutoFit/>
              </a:bodyPr>
              <a:lstStyle/>
              <a:p>
                <a:r>
                  <a:rPr lang="es-EC" b="1" dirty="0">
                    <a:latin typeface="Arial" panose="020B0604020202020204" pitchFamily="34" charset="0"/>
                    <a:ea typeface="Calibri" panose="020F0502020204030204" pitchFamily="34" charset="0"/>
                  </a:rPr>
                  <a:t>capacidad de producción por hora requerida </a:t>
                </a:r>
                <a14:m>
                  <m:oMath xmlns:m="http://schemas.openxmlformats.org/officeDocument/2006/math">
                    <m:sSub>
                      <m:sSubPr>
                        <m:ctrlPr>
                          <a:rPr lang="es-MX" b="1" i="1">
                            <a:effectLst/>
                            <a:latin typeface="Cambria Math" panose="02040503050406030204" pitchFamily="18" charset="0"/>
                            <a:cs typeface="Arial" panose="020B0604020202020204" pitchFamily="34" charset="0"/>
                          </a:rPr>
                        </m:ctrlPr>
                      </m:sSubPr>
                      <m:e>
                        <m:r>
                          <a:rPr lang="es-EC" b="1" i="1">
                            <a:latin typeface="Cambria Math" panose="02040503050406030204" pitchFamily="18" charset="0"/>
                            <a:ea typeface="Calibri" panose="020F0502020204030204" pitchFamily="34" charset="0"/>
                            <a:cs typeface="Arial" panose="020B0604020202020204" pitchFamily="34" charset="0"/>
                          </a:rPr>
                          <m:t>𝑪</m:t>
                        </m:r>
                      </m:e>
                      <m:sub>
                        <m:r>
                          <a:rPr lang="es-EC" b="1" i="1">
                            <a:latin typeface="Cambria Math" panose="02040503050406030204" pitchFamily="18" charset="0"/>
                            <a:ea typeface="Calibri" panose="020F0502020204030204" pitchFamily="34" charset="0"/>
                            <a:cs typeface="Arial" panose="020B0604020202020204" pitchFamily="34" charset="0"/>
                          </a:rPr>
                          <m:t>𝒑𝑯</m:t>
                        </m:r>
                      </m:sub>
                    </m:sSub>
                  </m:oMath>
                </a14:m>
                <a:endParaRPr lang="es-MX" b="1" dirty="0"/>
              </a:p>
            </p:txBody>
          </p:sp>
        </mc:Choice>
        <mc:Fallback xmlns="">
          <p:sp>
            <p:nvSpPr>
              <p:cNvPr id="6" name="Rectángulo 5"/>
              <p:cNvSpPr>
                <a:spLocks noRot="1" noChangeAspect="1" noMove="1" noResize="1" noEditPoints="1" noAdjustHandles="1" noChangeArrowheads="1" noChangeShapeType="1" noTextEdit="1"/>
              </p:cNvSpPr>
              <p:nvPr/>
            </p:nvSpPr>
            <p:spPr>
              <a:xfrm>
                <a:off x="609600" y="1611051"/>
                <a:ext cx="3074126" cy="671209"/>
              </a:xfrm>
              <a:prstGeom prst="rect">
                <a:avLst/>
              </a:prstGeom>
              <a:blipFill>
                <a:blip r:embed="rId2"/>
                <a:stretch>
                  <a:fillRect l="-1587" t="-4545" b="-1000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069355" y="2345931"/>
                <a:ext cx="1510863" cy="390748"/>
              </a:xfrm>
              <a:prstGeom prst="rect">
                <a:avLst/>
              </a:prstGeom>
            </p:spPr>
            <p:txBody>
              <a:bodyPr wrap="none">
                <a:spAutoFit/>
              </a:bodyPr>
              <a:lstStyle/>
              <a:p>
                <a14:m>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𝐶</m:t>
                        </m:r>
                      </m:e>
                      <m:sub>
                        <m:r>
                          <a:rPr lang="es-MX" i="1">
                            <a:latin typeface="Cambria Math" panose="02040503050406030204" pitchFamily="18" charset="0"/>
                          </a:rPr>
                          <m:t>𝑝𝐻</m:t>
                        </m:r>
                      </m:sub>
                    </m:sSub>
                  </m:oMath>
                </a14:m>
                <a:r>
                  <a:rPr lang="es-MX" dirty="0"/>
                  <a:t>= </a:t>
                </a:r>
                <a:r>
                  <a:rPr lang="es-EC" dirty="0"/>
                  <a:t>25 kg/h</a:t>
                </a:r>
                <a:endParaRPr lang="es-MX" dirty="0"/>
              </a:p>
            </p:txBody>
          </p:sp>
        </mc:Choice>
        <mc:Fallback xmlns="">
          <p:sp>
            <p:nvSpPr>
              <p:cNvPr id="7" name="Rectángulo 6"/>
              <p:cNvSpPr>
                <a:spLocks noRot="1" noChangeAspect="1" noMove="1" noResize="1" noEditPoints="1" noAdjustHandles="1" noChangeArrowheads="1" noChangeShapeType="1" noTextEdit="1"/>
              </p:cNvSpPr>
              <p:nvPr/>
            </p:nvSpPr>
            <p:spPr>
              <a:xfrm>
                <a:off x="1069355" y="2345931"/>
                <a:ext cx="1510863" cy="390748"/>
              </a:xfrm>
              <a:prstGeom prst="rect">
                <a:avLst/>
              </a:prstGeom>
              <a:blipFill>
                <a:blip r:embed="rId3"/>
                <a:stretch>
                  <a:fillRect t="-9375" r="-2823" b="-1875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313996" y="2928131"/>
                <a:ext cx="5775285" cy="890244"/>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𝑚</m:t>
                      </m:r>
                      <m:r>
                        <a:rPr lang="es-EC" i="1">
                          <a:latin typeface="Cambria Math" panose="02040503050406030204" pitchFamily="18" charset="0"/>
                          <a:ea typeface="Calibri" panose="020F0502020204030204" pitchFamily="34" charset="0"/>
                          <a:cs typeface="Arial" panose="020B0604020202020204" pitchFamily="34" charset="0"/>
                        </a:rPr>
                        <m:t>=0.175 </m:t>
                      </m:r>
                      <m:r>
                        <a:rPr lang="es-EC" i="1">
                          <a:latin typeface="Cambria Math" panose="02040503050406030204" pitchFamily="18" charset="0"/>
                          <a:ea typeface="Calibri" panose="020F0502020204030204" pitchFamily="34" charset="0"/>
                          <a:cs typeface="Arial" panose="020B0604020202020204" pitchFamily="34" charset="0"/>
                        </a:rPr>
                        <m:t>𝑘𝑔</m:t>
                      </m:r>
                    </m:oMath>
                  </m:oMathPara>
                </a14:m>
                <a:endParaRPr lang="es-MX"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𝑙</m:t>
                      </m:r>
                      <m:r>
                        <a:rPr lang="es-EC" i="1">
                          <a:latin typeface="Cambria Math" panose="02040503050406030204" pitchFamily="18" charset="0"/>
                          <a:ea typeface="Calibri" panose="020F0502020204030204" pitchFamily="34" charset="0"/>
                          <a:cs typeface="Arial" panose="020B0604020202020204" pitchFamily="34" charset="0"/>
                        </a:rPr>
                        <m:t>=0.26 </m:t>
                      </m:r>
                      <m:r>
                        <a:rPr lang="es-EC" i="1">
                          <a:latin typeface="Cambria Math" panose="02040503050406030204" pitchFamily="18" charset="0"/>
                          <a:ea typeface="Calibri" panose="020F0502020204030204" pitchFamily="34" charset="0"/>
                          <a:cs typeface="Arial" panose="020B0604020202020204" pitchFamily="34" charset="0"/>
                        </a:rPr>
                        <m:t>𝑚</m:t>
                      </m:r>
                      <m:r>
                        <a:rPr lang="es-EC" i="1">
                          <a:latin typeface="Cambria Math" panose="02040503050406030204" pitchFamily="18" charset="0"/>
                          <a:ea typeface="Calibri" panose="020F0502020204030204" pitchFamily="34" charset="0"/>
                          <a:cs typeface="Arial" panose="020B0604020202020204" pitchFamily="34" charset="0"/>
                        </a:rPr>
                        <m:t> </m:t>
                      </m:r>
                    </m:oMath>
                  </m:oMathPara>
                </a14:m>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1313996" y="2928131"/>
                <a:ext cx="5775285" cy="890244"/>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609600" y="3917899"/>
                <a:ext cx="2841227"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𝐶</m:t>
                          </m:r>
                        </m:e>
                        <m:sub>
                          <m:r>
                            <a:rPr lang="es-MX" i="1">
                              <a:latin typeface="Cambria Math" panose="02040503050406030204" pitchFamily="18" charset="0"/>
                            </a:rPr>
                            <m:t>𝑝𝐻</m:t>
                          </m:r>
                        </m:sub>
                      </m:sSub>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 </m:t>
                          </m:r>
                          <m:r>
                            <a:rPr lang="es-MX" i="1">
                              <a:latin typeface="Cambria Math" panose="02040503050406030204" pitchFamily="18" charset="0"/>
                            </a:rPr>
                            <m:t>𝑝𝑙𝑎𝑡𝑎𝑛𝑜𝑠</m:t>
                          </m:r>
                          <m:r>
                            <a:rPr lang="es-MX" i="0">
                              <a:latin typeface="Cambria Math" panose="02040503050406030204" pitchFamily="18" charset="0"/>
                            </a:rPr>
                            <m:t> </m:t>
                          </m:r>
                          <m:r>
                            <a:rPr lang="es-MX" i="1">
                              <a:latin typeface="Cambria Math" panose="02040503050406030204" pitchFamily="18" charset="0"/>
                            </a:rPr>
                            <m:t>𝑣𝑒𝑟𝑑𝑒𝑠</m:t>
                          </m:r>
                          <m:r>
                            <a:rPr lang="es-MX" i="0">
                              <a:latin typeface="Cambria Math" panose="02040503050406030204" pitchFamily="18" charset="0"/>
                            </a:rPr>
                            <m:t> </m:t>
                          </m:r>
                        </m:num>
                        <m:den>
                          <m:r>
                            <a:rPr lang="es-MX" i="0">
                              <a:latin typeface="Cambria Math" panose="02040503050406030204" pitchFamily="18" charset="0"/>
                            </a:rPr>
                            <m:t>1 </m:t>
                          </m:r>
                          <m:r>
                            <a:rPr lang="es-MX" i="1">
                              <a:latin typeface="Cambria Math" panose="02040503050406030204" pitchFamily="18" charset="0"/>
                            </a:rPr>
                            <m:t>𝐻𝑜𝑟𝑎</m:t>
                          </m:r>
                        </m:den>
                      </m:f>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609600" y="3917899"/>
                <a:ext cx="2841227" cy="618311"/>
              </a:xfrm>
              <a:prstGeom prst="rect">
                <a:avLst/>
              </a:prstGeom>
              <a:blipFill>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490169" y="4735258"/>
                <a:ext cx="5506306" cy="787652"/>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𝑝𝑙𝑎𝑡𝑎𝑛𝑜𝑠</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𝑣𝑒𝑟𝑑𝑒𝑠</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𝑝𝑜𝑟</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h𝑜𝑟𝑎</m:t>
                      </m:r>
                      <m:r>
                        <a:rPr lang="es-EC" i="1">
                          <a:latin typeface="Cambria Math" panose="02040503050406030204" pitchFamily="18" charset="0"/>
                          <a:ea typeface="Calibri" panose="020F0502020204030204" pitchFamily="34" charset="0"/>
                          <a:cs typeface="Arial" panose="020B0604020202020204" pitchFamily="34" charset="0"/>
                        </a:rPr>
                        <m:t>=143 </m:t>
                      </m:r>
                      <m:r>
                        <a:rPr lang="es-EC" i="1">
                          <a:latin typeface="Cambria Math" panose="02040503050406030204" pitchFamily="18" charset="0"/>
                          <a:ea typeface="Calibri" panose="020F0502020204030204" pitchFamily="34" charset="0"/>
                          <a:cs typeface="Arial" panose="020B0604020202020204" pitchFamily="34" charset="0"/>
                        </a:rPr>
                        <m:t>𝑝𝑙𝑎𝑡𝑎𝑛𝑜𝑠</m:t>
                      </m:r>
                    </m:oMath>
                  </m:oMathPara>
                </a14:m>
                <a:endParaRPr lang="es-MX"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C" dirty="0">
                    <a:latin typeface="Arial" panose="020B0604020202020204" pitchFamily="34" charset="0"/>
                    <a:ea typeface="Yu Mincho"/>
                    <a:cs typeface="Arial" panose="020B0604020202020204" pitchFamily="34" charset="0"/>
                  </a:rPr>
                  <a:t> </a:t>
                </a:r>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490169" y="4735258"/>
                <a:ext cx="5506306" cy="787652"/>
              </a:xfrm>
              <a:prstGeom prst="rect">
                <a:avLst/>
              </a:prstGeom>
              <a:blipFill>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460546" y="2809057"/>
                <a:ext cx="5559278" cy="6649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𝑛</m:t>
                      </m:r>
                      <m:r>
                        <a:rPr lang="es-MX" i="0">
                          <a:latin typeface="Cambria Math" panose="02040503050406030204" pitchFamily="18" charset="0"/>
                        </a:rPr>
                        <m:t>=143</m:t>
                      </m:r>
                      <m:f>
                        <m:fPr>
                          <m:ctrlPr>
                            <a:rPr lang="es-MX" i="1">
                              <a:latin typeface="Cambria Math" panose="02040503050406030204" pitchFamily="18" charset="0"/>
                            </a:rPr>
                          </m:ctrlPr>
                        </m:fPr>
                        <m:num>
                          <m:r>
                            <a:rPr lang="es-MX" i="1">
                              <a:latin typeface="Cambria Math" panose="02040503050406030204" pitchFamily="18" charset="0"/>
                            </a:rPr>
                            <m:t>𝑝𝑙𝑎𝑡𝑎𝑛𝑜𝑠</m:t>
                          </m:r>
                        </m:num>
                        <m:den>
                          <m:r>
                            <a:rPr lang="es-MX" i="1">
                              <a:latin typeface="Cambria Math" panose="02040503050406030204" pitchFamily="18" charset="0"/>
                            </a:rPr>
                            <m:t>h𝑜𝑟𝑎</m:t>
                          </m:r>
                        </m:den>
                      </m:f>
                      <m:r>
                        <a:rPr lang="es-MX" i="0">
                          <a:latin typeface="Cambria Math" panose="02040503050406030204" pitchFamily="18" charset="0"/>
                        </a:rPr>
                        <m:t>∗693</m:t>
                      </m:r>
                      <m:f>
                        <m:fPr>
                          <m:ctrlPr>
                            <a:rPr lang="es-MX" i="1">
                              <a:latin typeface="Cambria Math" panose="02040503050406030204" pitchFamily="18" charset="0"/>
                            </a:rPr>
                          </m:ctrlPr>
                        </m:fPr>
                        <m:num>
                          <m:r>
                            <a:rPr lang="es-MX" i="1">
                              <a:latin typeface="Cambria Math" panose="02040503050406030204" pitchFamily="18" charset="0"/>
                            </a:rPr>
                            <m:t>𝑐𝑜𝑟𝑡𝑒𝑠</m:t>
                          </m:r>
                        </m:num>
                        <m:den>
                          <m:r>
                            <a:rPr lang="es-MX" i="1">
                              <a:latin typeface="Cambria Math" panose="02040503050406030204" pitchFamily="18" charset="0"/>
                            </a:rPr>
                            <m:t>𝑝𝑙𝑎𝑡𝑎𝑛𝑜𝑠</m:t>
                          </m:r>
                        </m:den>
                      </m:f>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1 </m:t>
                          </m:r>
                          <m:r>
                            <a:rPr lang="es-MX" i="1">
                              <a:latin typeface="Cambria Math" panose="02040503050406030204" pitchFamily="18" charset="0"/>
                            </a:rPr>
                            <m:t>𝑟𝑒𝑣</m:t>
                          </m:r>
                        </m:num>
                        <m:den>
                          <m:r>
                            <a:rPr lang="es-MX" i="0">
                              <a:latin typeface="Cambria Math" panose="02040503050406030204" pitchFamily="18" charset="0"/>
                            </a:rPr>
                            <m:t>4 </m:t>
                          </m:r>
                          <m:r>
                            <a:rPr lang="es-MX" i="1">
                              <a:latin typeface="Cambria Math" panose="02040503050406030204" pitchFamily="18" charset="0"/>
                            </a:rPr>
                            <m:t>𝑐𝑜𝑟𝑡𝑒𝑠</m:t>
                          </m:r>
                        </m:den>
                      </m:f>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1 </m:t>
                          </m:r>
                          <m:r>
                            <a:rPr lang="es-MX" i="1">
                              <a:latin typeface="Cambria Math" panose="02040503050406030204" pitchFamily="18" charset="0"/>
                            </a:rPr>
                            <m:t>h𝑜𝑟𝑎</m:t>
                          </m:r>
                        </m:num>
                        <m:den>
                          <m:r>
                            <a:rPr lang="es-MX" i="0">
                              <a:latin typeface="Cambria Math" panose="02040503050406030204" pitchFamily="18" charset="0"/>
                            </a:rPr>
                            <m:t>60 </m:t>
                          </m:r>
                          <m:r>
                            <a:rPr lang="es-MX" i="1">
                              <a:latin typeface="Cambria Math" panose="02040503050406030204" pitchFamily="18" charset="0"/>
                            </a:rPr>
                            <m:t>𝑚𝑖𝑛</m:t>
                          </m:r>
                        </m:den>
                      </m:f>
                    </m:oMath>
                  </m:oMathPara>
                </a14:m>
                <a:endParaRPr lang="es-MX" dirty="0"/>
              </a:p>
            </p:txBody>
          </p:sp>
        </mc:Choice>
        <mc:Fallback xmlns="">
          <p:sp>
            <p:nvSpPr>
              <p:cNvPr id="11" name="Rectángulo 10"/>
              <p:cNvSpPr>
                <a:spLocks noRot="1" noChangeAspect="1" noMove="1" noResize="1" noEditPoints="1" noAdjustHandles="1" noChangeArrowheads="1" noChangeShapeType="1" noTextEdit="1"/>
              </p:cNvSpPr>
              <p:nvPr/>
            </p:nvSpPr>
            <p:spPr>
              <a:xfrm>
                <a:off x="5460546" y="2809057"/>
                <a:ext cx="5559278" cy="664926"/>
              </a:xfrm>
              <a:prstGeom prst="rect">
                <a:avLst/>
              </a:prstGeom>
              <a:blipFill>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017056" y="3579432"/>
                <a:ext cx="17347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𝑛</m:t>
                      </m:r>
                      <m:r>
                        <a:rPr lang="es-MX" i="0">
                          <a:latin typeface="Cambria Math" panose="02040503050406030204" pitchFamily="18" charset="0"/>
                        </a:rPr>
                        <m:t>=412.9 </m:t>
                      </m:r>
                      <m:r>
                        <a:rPr lang="es-MX" i="1">
                          <a:latin typeface="Cambria Math" panose="02040503050406030204" pitchFamily="18" charset="0"/>
                        </a:rPr>
                        <m:t>𝑟𝑝𝑚</m:t>
                      </m:r>
                    </m:oMath>
                  </m:oMathPara>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7017056" y="3579432"/>
                <a:ext cx="1734706" cy="369332"/>
              </a:xfrm>
              <a:prstGeom prst="rect">
                <a:avLst/>
              </a:prstGeom>
              <a:blipFill>
                <a:blip r:embed="rId8"/>
                <a:stretch>
                  <a:fillRect b="-8197"/>
                </a:stretch>
              </a:blipFill>
            </p:spPr>
            <p:txBody>
              <a:bodyPr/>
              <a:lstStyle/>
              <a:p>
                <a:r>
                  <a:rPr lang="es-MX">
                    <a:noFill/>
                  </a:rPr>
                  <a:t> </a:t>
                </a:r>
              </a:p>
            </p:txBody>
          </p:sp>
        </mc:Fallback>
      </mc:AlternateContent>
      <p:pic>
        <p:nvPicPr>
          <p:cNvPr id="15" name="Imagen 14"/>
          <p:cNvPicPr>
            <a:picLocks noChangeAspect="1"/>
          </p:cNvPicPr>
          <p:nvPr/>
        </p:nvPicPr>
        <p:blipFill>
          <a:blip r:embed="rId9"/>
          <a:stretch>
            <a:fillRect/>
          </a:stretch>
        </p:blipFill>
        <p:spPr>
          <a:xfrm>
            <a:off x="5460546" y="4282666"/>
            <a:ext cx="2093156" cy="1353710"/>
          </a:xfrm>
          <a:prstGeom prst="rect">
            <a:avLst/>
          </a:prstGeom>
        </p:spPr>
      </p:pic>
      <p:pic>
        <p:nvPicPr>
          <p:cNvPr id="17" name="Imagen 16"/>
          <p:cNvPicPr>
            <a:picLocks noChangeAspect="1"/>
          </p:cNvPicPr>
          <p:nvPr/>
        </p:nvPicPr>
        <p:blipFill>
          <a:blip r:embed="rId10"/>
          <a:stretch>
            <a:fillRect/>
          </a:stretch>
        </p:blipFill>
        <p:spPr>
          <a:xfrm>
            <a:off x="8483536" y="4077660"/>
            <a:ext cx="2907275" cy="1763723"/>
          </a:xfrm>
          <a:prstGeom prst="rect">
            <a:avLst/>
          </a:prstGeom>
        </p:spPr>
      </p:pic>
      <p:sp>
        <p:nvSpPr>
          <p:cNvPr id="18" name="Rectángulo 17"/>
          <p:cNvSpPr/>
          <p:nvPr/>
        </p:nvSpPr>
        <p:spPr>
          <a:xfrm>
            <a:off x="4461289" y="1232783"/>
            <a:ext cx="3624620"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dirty="0">
                <a:latin typeface="Arial" panose="020B0604020202020204" pitchFamily="34" charset="0"/>
                <a:ea typeface="Yu Mincho"/>
              </a:rPr>
              <a:t>Tomando en cuenta que la longitud promedio del plátano es de 260 mm y que la configuración del corte para cada chifle es de 1.5 mm de espesor</a:t>
            </a:r>
            <a:endParaRPr lang="es-MX" dirty="0"/>
          </a:p>
        </p:txBody>
      </p:sp>
      <p:sp>
        <p:nvSpPr>
          <p:cNvPr id="19" name="Rectángulo 18"/>
          <p:cNvSpPr/>
          <p:nvPr/>
        </p:nvSpPr>
        <p:spPr>
          <a:xfrm>
            <a:off x="8886851" y="1252512"/>
            <a:ext cx="3110077"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540385" algn="just">
              <a:spcAft>
                <a:spcPts val="800"/>
              </a:spcAft>
            </a:pPr>
            <a:r>
              <a:rPr lang="es-EC" dirty="0"/>
              <a:t>Cada plátano a lo largo produce 173 cortes y si multiplicamos por los 4 plátanos se tiene que en total se realizan 693 cortes</a:t>
            </a:r>
            <a:r>
              <a:rPr lang="es-EC" dirty="0">
                <a:latin typeface="Arial" panose="020B0604020202020204" pitchFamily="34" charset="0"/>
                <a:ea typeface="Yu Mincho"/>
                <a:cs typeface="Arial" panose="020B0604020202020204" pitchFamily="34" charset="0"/>
              </a:rPr>
              <a:t>.</a:t>
            </a:r>
            <a:endParaRPr lang="es-MX" dirty="0">
              <a:latin typeface="Arial" panose="020B0604020202020204" pitchFamily="34" charset="0"/>
              <a:ea typeface="Calibri" panose="020F0502020204030204" pitchFamily="34" charset="0"/>
              <a:cs typeface="Arial" panose="020B0604020202020204" pitchFamily="34" charset="0"/>
            </a:endParaRPr>
          </a:p>
        </p:txBody>
      </p:sp>
      <p:sp>
        <p:nvSpPr>
          <p:cNvPr id="3" name="Marcador de número de diapositiva 2"/>
          <p:cNvSpPr>
            <a:spLocks noGrp="1"/>
          </p:cNvSpPr>
          <p:nvPr>
            <p:ph type="sldNum" sz="quarter" idx="10"/>
          </p:nvPr>
        </p:nvSpPr>
        <p:spPr/>
        <p:txBody>
          <a:bodyPr/>
          <a:lstStyle/>
          <a:p>
            <a:fld id="{FC212350-2835-4B37-909A-324448E91906}" type="slidenum">
              <a:rPr lang="es-MX" smtClean="0"/>
              <a:pPr/>
              <a:t>12</a:t>
            </a:fld>
            <a:endParaRPr lang="es-MX" dirty="0"/>
          </a:p>
        </p:txBody>
      </p:sp>
    </p:spTree>
    <p:extLst>
      <p:ext uri="{BB962C8B-B14F-4D97-AF65-F5344CB8AC3E}">
        <p14:creationId xmlns:p14="http://schemas.microsoft.com/office/powerpoint/2010/main" val="4044281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r>
              <a:rPr lang="es-EC" dirty="0">
                <a:effectLst/>
              </a:rPr>
              <a:t>Fuerza de corte</a:t>
            </a:r>
            <a:r>
              <a:rPr lang="es-MX" dirty="0">
                <a:effectLst/>
              </a:rPr>
              <a:t/>
            </a:r>
            <a:br>
              <a:rPr lang="es-MX" dirty="0">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3305583" y="655786"/>
            <a:ext cx="4950823" cy="665695"/>
          </a:xfrm>
          <a:prstGeom prst="rect">
            <a:avLst/>
          </a:prstGeom>
        </p:spPr>
        <p:txBody>
          <a:bodyPr wrap="square">
            <a:spAutoFit/>
          </a:bodyPr>
          <a:lstStyle/>
          <a:p>
            <a:r>
              <a:rPr lang="es-EC" b="1" dirty="0"/>
              <a:t>Cálculo de potencia y Selección del motor</a:t>
            </a:r>
            <a:endParaRPr lang="es-MX" b="1" dirty="0"/>
          </a:p>
          <a:p>
            <a:pPr>
              <a:lnSpc>
                <a:spcPct val="107000"/>
              </a:lnSpc>
              <a:spcAft>
                <a:spcPts val="800"/>
              </a:spcAft>
            </a:pPr>
            <a:r>
              <a:rPr lang="es-EC" dirty="0">
                <a:latin typeface="Arial" panose="020B0604020202020204" pitchFamily="34" charset="0"/>
                <a:ea typeface="Calibri" panose="020F0502020204030204" pitchFamily="34" charset="0"/>
                <a:cs typeface="Arial" panose="020B0604020202020204" pitchFamily="34" charset="0"/>
              </a:rPr>
              <a:t> </a:t>
            </a:r>
            <a:endParaRPr lang="es-MX" dirty="0">
              <a:latin typeface="Arial" panose="020B0604020202020204" pitchFamily="34" charset="0"/>
              <a:ea typeface="Calibri" panose="020F0502020204030204" pitchFamily="34" charset="0"/>
              <a:cs typeface="Arial" panose="020B0604020202020204" pitchFamily="34" charset="0"/>
            </a:endParaRPr>
          </a:p>
        </p:txBody>
      </p:sp>
      <p:sp>
        <p:nvSpPr>
          <p:cNvPr id="7" name="Rectángulo 6"/>
          <p:cNvSpPr/>
          <p:nvPr/>
        </p:nvSpPr>
        <p:spPr>
          <a:xfrm>
            <a:off x="814252" y="1479460"/>
            <a:ext cx="5194662"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540385" algn="just">
              <a:spcAft>
                <a:spcPts val="800"/>
              </a:spcAft>
            </a:pPr>
            <a:r>
              <a:rPr lang="es-EC" dirty="0"/>
              <a:t>Conociendo el torque y el número de revoluciones procedemos a calcular la Potencia del motor a utilizar.</a:t>
            </a:r>
            <a:endParaRPr lang="es-MX" dirty="0"/>
          </a:p>
        </p:txBody>
      </p:sp>
      <mc:AlternateContent xmlns:mc="http://schemas.openxmlformats.org/markup-compatibility/2006" xmlns:a14="http://schemas.microsoft.com/office/drawing/2010/main">
        <mc:Choice Requires="a14">
          <p:sp>
            <p:nvSpPr>
              <p:cNvPr id="8" name="Rectángulo 7"/>
              <p:cNvSpPr/>
              <p:nvPr/>
            </p:nvSpPr>
            <p:spPr>
              <a:xfrm>
                <a:off x="1413334" y="2910139"/>
                <a:ext cx="1892249"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𝑃</m:t>
                      </m:r>
                      <m:r>
                        <a:rPr lang="es-MX" i="0">
                          <a:latin typeface="Cambria Math" panose="02040503050406030204" pitchFamily="18" charset="0"/>
                        </a:rPr>
                        <m:t>=</m:t>
                      </m:r>
                      <m:r>
                        <a:rPr lang="es-MX" i="1">
                          <a:latin typeface="Cambria Math" panose="02040503050406030204" pitchFamily="18" charset="0"/>
                        </a:rPr>
                        <m:t>𝑇</m:t>
                      </m:r>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2∗</m:t>
                          </m:r>
                          <m:r>
                            <a:rPr lang="es-MX" i="1">
                              <a:latin typeface="Cambria Math" panose="02040503050406030204" pitchFamily="18" charset="0"/>
                            </a:rPr>
                            <m:t>𝜋</m:t>
                          </m:r>
                          <m:r>
                            <a:rPr lang="es-MX" i="0">
                              <a:latin typeface="Cambria Math" panose="02040503050406030204" pitchFamily="18" charset="0"/>
                            </a:rPr>
                            <m:t>∗</m:t>
                          </m:r>
                          <m:r>
                            <a:rPr lang="es-MX" i="1">
                              <a:latin typeface="Cambria Math" panose="02040503050406030204" pitchFamily="18" charset="0"/>
                            </a:rPr>
                            <m:t>𝑛</m:t>
                          </m:r>
                        </m:num>
                        <m:den>
                          <m:r>
                            <a:rPr lang="es-MX" i="0">
                              <a:latin typeface="Cambria Math" panose="02040503050406030204" pitchFamily="18" charset="0"/>
                            </a:rPr>
                            <m:t>60</m:t>
                          </m:r>
                        </m:den>
                      </m:f>
                    </m:oMath>
                  </m:oMathPara>
                </a14:m>
                <a:endParaRPr lang="es-MX" dirty="0"/>
              </a:p>
            </p:txBody>
          </p:sp>
        </mc:Choice>
        <mc:Fallback xmlns="">
          <p:sp>
            <p:nvSpPr>
              <p:cNvPr id="8" name="Rectángulo 7"/>
              <p:cNvSpPr>
                <a:spLocks noRot="1" noChangeAspect="1" noMove="1" noResize="1" noEditPoints="1" noAdjustHandles="1" noChangeArrowheads="1" noChangeShapeType="1" noTextEdit="1"/>
              </p:cNvSpPr>
              <p:nvPr/>
            </p:nvSpPr>
            <p:spPr>
              <a:xfrm>
                <a:off x="1413334" y="2910139"/>
                <a:ext cx="1892249" cy="612732"/>
              </a:xfrm>
              <a:prstGeom prst="rect">
                <a:avLst/>
              </a:prstGeom>
              <a:blipFill>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609600" y="4888892"/>
                <a:ext cx="35130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𝑃</m:t>
                      </m:r>
                      <m:r>
                        <a:rPr lang="es-MX" i="0">
                          <a:latin typeface="Cambria Math" panose="02040503050406030204" pitchFamily="18" charset="0"/>
                        </a:rPr>
                        <m:t>=451 </m:t>
                      </m:r>
                      <m:r>
                        <a:rPr lang="es-MX" i="1">
                          <a:latin typeface="Cambria Math" panose="02040503050406030204" pitchFamily="18" charset="0"/>
                        </a:rPr>
                        <m:t>𝑊</m:t>
                      </m:r>
                      <m:r>
                        <a:rPr lang="es-MX" i="0">
                          <a:latin typeface="Cambria Math" panose="02040503050406030204" pitchFamily="18" charset="0"/>
                        </a:rPr>
                        <m:t>=0.45 </m:t>
                      </m:r>
                      <m:r>
                        <a:rPr lang="es-MX" i="1">
                          <a:latin typeface="Cambria Math" panose="02040503050406030204" pitchFamily="18" charset="0"/>
                        </a:rPr>
                        <m:t>𝐾𝑊</m:t>
                      </m:r>
                      <m:r>
                        <a:rPr lang="es-MX" b="0" i="1" smtClean="0">
                          <a:latin typeface="Cambria Math" panose="02040503050406030204" pitchFamily="18" charset="0"/>
                        </a:rPr>
                        <m:t>=</m:t>
                      </m:r>
                      <m:r>
                        <a:rPr lang="es-EC" i="1">
                          <a:latin typeface="Cambria Math" panose="02040503050406030204" pitchFamily="18" charset="0"/>
                        </a:rPr>
                        <m:t>0.6 </m:t>
                      </m:r>
                      <m:r>
                        <a:rPr lang="es-EC" i="1">
                          <a:latin typeface="Cambria Math" panose="02040503050406030204" pitchFamily="18" charset="0"/>
                        </a:rPr>
                        <m:t>𝐻𝑃</m:t>
                      </m:r>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609600" y="4888892"/>
                <a:ext cx="3513013" cy="369332"/>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465868" y="3817674"/>
                <a:ext cx="363843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𝑃</m:t>
                      </m:r>
                      <m:r>
                        <a:rPr lang="es-MX" i="0">
                          <a:latin typeface="Cambria Math" panose="02040503050406030204" pitchFamily="18" charset="0"/>
                        </a:rPr>
                        <m:t>=10.44 </m:t>
                      </m:r>
                      <m:r>
                        <a:rPr lang="es-MX" i="1">
                          <a:latin typeface="Cambria Math" panose="02040503050406030204" pitchFamily="18" charset="0"/>
                        </a:rPr>
                        <m:t>𝑁𝑚</m:t>
                      </m:r>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2∗</m:t>
                          </m:r>
                          <m:r>
                            <a:rPr lang="es-MX" i="1">
                              <a:latin typeface="Cambria Math" panose="02040503050406030204" pitchFamily="18" charset="0"/>
                            </a:rPr>
                            <m:t>𝜋</m:t>
                          </m:r>
                          <m:r>
                            <a:rPr lang="es-MX" i="0">
                              <a:latin typeface="Cambria Math" panose="02040503050406030204" pitchFamily="18" charset="0"/>
                            </a:rPr>
                            <m:t>∗412.9 </m:t>
                          </m:r>
                          <m:r>
                            <a:rPr lang="es-MX" i="1">
                              <a:latin typeface="Cambria Math" panose="02040503050406030204" pitchFamily="18" charset="0"/>
                            </a:rPr>
                            <m:t>𝑟𝑝𝑚</m:t>
                          </m:r>
                        </m:num>
                        <m:den>
                          <m:r>
                            <a:rPr lang="es-MX" i="0">
                              <a:latin typeface="Cambria Math" panose="02040503050406030204" pitchFamily="18" charset="0"/>
                            </a:rPr>
                            <m:t>60</m:t>
                          </m:r>
                        </m:den>
                      </m:f>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465868" y="3817674"/>
                <a:ext cx="3638432" cy="612732"/>
              </a:xfrm>
              <a:prstGeom prst="rect">
                <a:avLst/>
              </a:prstGeom>
              <a:blipFill>
                <a:blip r:embed="rId4"/>
                <a:stretch>
                  <a:fillRect/>
                </a:stretch>
              </a:blipFill>
            </p:spPr>
            <p:txBody>
              <a:bodyPr/>
              <a:lstStyle/>
              <a:p>
                <a:r>
                  <a:rPr lang="es-MX">
                    <a:noFill/>
                  </a:rPr>
                  <a:t> </a:t>
                </a:r>
              </a:p>
            </p:txBody>
          </p:sp>
        </mc:Fallback>
      </mc:AlternateContent>
      <p:pic>
        <p:nvPicPr>
          <p:cNvPr id="15" name="Imagen 14"/>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63481" y="899531"/>
            <a:ext cx="2182895" cy="3095219"/>
          </a:xfrm>
          <a:prstGeom prst="rect">
            <a:avLst/>
          </a:prstGeom>
          <a:noFill/>
          <a:ln>
            <a:noFill/>
          </a:ln>
        </p:spPr>
      </p:pic>
      <p:pic>
        <p:nvPicPr>
          <p:cNvPr id="11" name="Imagen 10"/>
          <p:cNvPicPr>
            <a:picLocks noChangeAspect="1"/>
          </p:cNvPicPr>
          <p:nvPr/>
        </p:nvPicPr>
        <p:blipFill>
          <a:blip r:embed="rId6"/>
          <a:stretch>
            <a:fillRect/>
          </a:stretch>
        </p:blipFill>
        <p:spPr>
          <a:xfrm>
            <a:off x="4726465" y="3555009"/>
            <a:ext cx="7059882" cy="1750794"/>
          </a:xfrm>
          <a:prstGeom prst="rect">
            <a:avLst/>
          </a:prstGeom>
        </p:spPr>
      </p:pic>
      <p:sp>
        <p:nvSpPr>
          <p:cNvPr id="3" name="Marcador de número de diapositiva 2"/>
          <p:cNvSpPr>
            <a:spLocks noGrp="1"/>
          </p:cNvSpPr>
          <p:nvPr>
            <p:ph type="sldNum" sz="quarter" idx="10"/>
          </p:nvPr>
        </p:nvSpPr>
        <p:spPr/>
        <p:txBody>
          <a:bodyPr/>
          <a:lstStyle/>
          <a:p>
            <a:fld id="{FC212350-2835-4B37-909A-324448E91906}" type="slidenum">
              <a:rPr lang="es-MX" smtClean="0"/>
              <a:pPr/>
              <a:t>13</a:t>
            </a:fld>
            <a:endParaRPr lang="es-MX" dirty="0"/>
          </a:p>
        </p:txBody>
      </p:sp>
    </p:spTree>
    <p:extLst>
      <p:ext uri="{BB962C8B-B14F-4D97-AF65-F5344CB8AC3E}">
        <p14:creationId xmlns:p14="http://schemas.microsoft.com/office/powerpoint/2010/main" val="2371539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dirty="0"/>
              <a:t>Relación de transmisión de poleas y bandas</a:t>
            </a:r>
            <a:endParaRPr lang="es-MX" b="1" dirty="0"/>
          </a:p>
        </p:txBody>
      </p:sp>
      <p:sp>
        <p:nvSpPr>
          <p:cNvPr id="3" name="Marcador de número de diapositiva 2"/>
          <p:cNvSpPr>
            <a:spLocks noGrp="1"/>
          </p:cNvSpPr>
          <p:nvPr>
            <p:ph type="sldNum" sz="quarter" idx="10"/>
          </p:nvPr>
        </p:nvSpPr>
        <p:spPr/>
        <p:txBody>
          <a:bodyPr/>
          <a:lstStyle/>
          <a:p>
            <a:fld id="{FC212350-2835-4B37-909A-324448E91906}" type="slidenum">
              <a:rPr lang="es-MX" smtClean="0"/>
              <a:pPr/>
              <a:t>14</a:t>
            </a:fld>
            <a:endParaRPr lang="es-MX" dirty="0"/>
          </a:p>
        </p:txBody>
      </p:sp>
      <p:pic>
        <p:nvPicPr>
          <p:cNvPr id="7" name="Imagen 6">
            <a:extLst>
              <a:ext uri="{FF2B5EF4-FFF2-40B4-BE49-F238E27FC236}">
                <a16:creationId xmlns:a16="http://schemas.microsoft.com/office/drawing/2014/main" id="{C95E00E3-311F-4DA5-A7F2-753FB50634C0}"/>
              </a:ext>
            </a:extLst>
          </p:cNvPr>
          <p:cNvPicPr>
            <a:picLocks noChangeAspect="1"/>
          </p:cNvPicPr>
          <p:nvPr/>
        </p:nvPicPr>
        <p:blipFill rotWithShape="1">
          <a:blip r:embed="rId2"/>
          <a:srcRect l="5978" t="26269" r="41739" b="8786"/>
          <a:stretch/>
        </p:blipFill>
        <p:spPr>
          <a:xfrm>
            <a:off x="318054" y="1338561"/>
            <a:ext cx="5671930" cy="4451817"/>
          </a:xfrm>
          <a:prstGeom prst="rect">
            <a:avLst/>
          </a:prstGeom>
        </p:spPr>
      </p:pic>
      <p:sp>
        <p:nvSpPr>
          <p:cNvPr id="9" name="CuadroTexto 8">
            <a:extLst>
              <a:ext uri="{FF2B5EF4-FFF2-40B4-BE49-F238E27FC236}">
                <a16:creationId xmlns:a16="http://schemas.microsoft.com/office/drawing/2014/main" id="{CFD08A09-22D9-4B92-83BD-A69A477DC1ED}"/>
              </a:ext>
            </a:extLst>
          </p:cNvPr>
          <p:cNvSpPr txBox="1"/>
          <p:nvPr/>
        </p:nvSpPr>
        <p:spPr>
          <a:xfrm>
            <a:off x="6096000" y="1338561"/>
            <a:ext cx="6096000" cy="646331"/>
          </a:xfrm>
          <a:prstGeom prst="rect">
            <a:avLst/>
          </a:prstGeom>
          <a:noFill/>
        </p:spPr>
        <p:txBody>
          <a:bodyPr wrap="square">
            <a:spAutoFit/>
          </a:bodyPr>
          <a:lstStyle/>
          <a:p>
            <a:r>
              <a:rPr lang="es-EC" dirty="0"/>
              <a:t>Utilizamos el manual Dunlop para correas de transmisión</a:t>
            </a:r>
          </a:p>
          <a:p>
            <a:endParaRPr lang="es-EC" dirty="0"/>
          </a:p>
        </p:txBody>
      </p:sp>
      <p:sp>
        <p:nvSpPr>
          <p:cNvPr id="11" name="CuadroTexto 10">
            <a:extLst>
              <a:ext uri="{FF2B5EF4-FFF2-40B4-BE49-F238E27FC236}">
                <a16:creationId xmlns:a16="http://schemas.microsoft.com/office/drawing/2014/main" id="{1C4EDDE4-5593-4012-A2A5-45233227F726}"/>
              </a:ext>
            </a:extLst>
          </p:cNvPr>
          <p:cNvSpPr txBox="1"/>
          <p:nvPr/>
        </p:nvSpPr>
        <p:spPr>
          <a:xfrm>
            <a:off x="7362982" y="1799361"/>
            <a:ext cx="6096000" cy="646331"/>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rPr>
              <a:t>Para: N=1720 rpm y Pc=</a:t>
            </a:r>
            <a:r>
              <a:rPr lang="es-EC" dirty="0">
                <a:latin typeface="Arial" panose="020B0604020202020204" pitchFamily="34" charset="0"/>
                <a:ea typeface="Calibri" panose="020F0502020204030204" pitchFamily="34" charset="0"/>
              </a:rPr>
              <a:t>1</a:t>
            </a:r>
            <a:r>
              <a:rPr lang="es-EC" sz="1800" dirty="0">
                <a:effectLst/>
                <a:latin typeface="Arial" panose="020B0604020202020204" pitchFamily="34" charset="0"/>
                <a:ea typeface="Calibri" panose="020F0502020204030204" pitchFamily="34" charset="0"/>
              </a:rPr>
              <a:t>HP</a:t>
            </a:r>
          </a:p>
          <a:p>
            <a:r>
              <a:rPr lang="es-EC" dirty="0">
                <a:latin typeface="Arial" panose="020B0604020202020204" pitchFamily="34" charset="0"/>
                <a:ea typeface="Calibri" panose="020F0502020204030204" pitchFamily="34" charset="0"/>
              </a:rPr>
              <a:t>Se </a:t>
            </a:r>
            <a:r>
              <a:rPr lang="es-EC" sz="1800" dirty="0">
                <a:effectLst/>
                <a:latin typeface="Arial" panose="020B0604020202020204" pitchFamily="34" charset="0"/>
                <a:ea typeface="Calibri" panose="020F0502020204030204" pitchFamily="34" charset="0"/>
              </a:rPr>
              <a:t>selecciona una banda tipo Z</a:t>
            </a:r>
            <a:endParaRPr lang="es-EC" dirty="0"/>
          </a:p>
        </p:txBody>
      </p:sp>
      <p:pic>
        <p:nvPicPr>
          <p:cNvPr id="12" name="Imagen 11">
            <a:extLst>
              <a:ext uri="{FF2B5EF4-FFF2-40B4-BE49-F238E27FC236}">
                <a16:creationId xmlns:a16="http://schemas.microsoft.com/office/drawing/2014/main" id="{7CA127A6-B07A-444F-B551-2D88FDE7AAE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9560" y="2547639"/>
            <a:ext cx="5008880" cy="2971800"/>
          </a:xfrm>
          <a:prstGeom prst="rect">
            <a:avLst/>
          </a:prstGeom>
          <a:noFill/>
          <a:ln>
            <a:noFill/>
          </a:ln>
        </p:spPr>
      </p:pic>
    </p:spTree>
    <p:extLst>
      <p:ext uri="{BB962C8B-B14F-4D97-AF65-F5344CB8AC3E}">
        <p14:creationId xmlns:p14="http://schemas.microsoft.com/office/powerpoint/2010/main" val="1677175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dirty="0"/>
              <a:t>Relación de transmisión de poleas y bandas</a:t>
            </a:r>
            <a:endParaRPr lang="es-MX" b="1" dirty="0"/>
          </a:p>
        </p:txBody>
      </p:sp>
      <p:sp>
        <p:nvSpPr>
          <p:cNvPr id="3" name="Marcador de número de diapositiva 2"/>
          <p:cNvSpPr>
            <a:spLocks noGrp="1"/>
          </p:cNvSpPr>
          <p:nvPr>
            <p:ph type="sldNum" sz="quarter" idx="10"/>
          </p:nvPr>
        </p:nvSpPr>
        <p:spPr/>
        <p:txBody>
          <a:bodyPr/>
          <a:lstStyle/>
          <a:p>
            <a:fld id="{FC212350-2835-4B37-909A-324448E91906}" type="slidenum">
              <a:rPr lang="es-MX" smtClean="0"/>
              <a:pPr/>
              <a:t>15</a:t>
            </a:fld>
            <a:endParaRPr lang="es-MX" dirty="0"/>
          </a:p>
        </p:txBody>
      </p:sp>
      <p:sp>
        <p:nvSpPr>
          <p:cNvPr id="9" name="CuadroTexto 8">
            <a:extLst>
              <a:ext uri="{FF2B5EF4-FFF2-40B4-BE49-F238E27FC236}">
                <a16:creationId xmlns:a16="http://schemas.microsoft.com/office/drawing/2014/main" id="{CFD08A09-22D9-4B92-83BD-A69A477DC1ED}"/>
              </a:ext>
            </a:extLst>
          </p:cNvPr>
          <p:cNvSpPr txBox="1"/>
          <p:nvPr/>
        </p:nvSpPr>
        <p:spPr>
          <a:xfrm>
            <a:off x="1168576" y="1633792"/>
            <a:ext cx="6096000" cy="646331"/>
          </a:xfrm>
          <a:prstGeom prst="rect">
            <a:avLst/>
          </a:prstGeom>
          <a:noFill/>
        </p:spPr>
        <p:txBody>
          <a:bodyPr wrap="square">
            <a:spAutoFit/>
          </a:bodyPr>
          <a:lstStyle/>
          <a:p>
            <a:r>
              <a:rPr lang="es-EC" dirty="0"/>
              <a:t>Diámetro Primitivo de polea</a:t>
            </a:r>
          </a:p>
          <a:p>
            <a:endParaRPr lang="es-EC" dirty="0"/>
          </a:p>
        </p:txBody>
      </p:sp>
      <p:sp>
        <p:nvSpPr>
          <p:cNvPr id="8" name="Rectangle 1">
            <a:extLst>
              <a:ext uri="{FF2B5EF4-FFF2-40B4-BE49-F238E27FC236}">
                <a16:creationId xmlns:a16="http://schemas.microsoft.com/office/drawing/2014/main" id="{3CF4784B-7EC2-47B6-BD9A-1CFC3E8C0345}"/>
              </a:ext>
            </a:extLst>
          </p:cNvPr>
          <p:cNvSpPr>
            <a:spLocks noChangeArrowheads="1"/>
          </p:cNvSpPr>
          <p:nvPr/>
        </p:nvSpPr>
        <p:spPr bwMode="auto">
          <a:xfrm>
            <a:off x="1847316" y="2384627"/>
            <a:ext cx="16834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Cambria Math" panose="02040503050406030204" pitchFamily="18" charset="0"/>
                <a:ea typeface="Calibri" panose="020F0502020204030204" pitchFamily="34" charset="0"/>
                <a:cs typeface="Arial" panose="020B0604020202020204" pitchFamily="34" charset="0"/>
              </a:rPr>
              <a:t>D=d*i</a:t>
            </a: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Cambria Math" panose="02040503050406030204" pitchFamily="18" charset="0"/>
                <a:ea typeface="Calibri" panose="020F0502020204030204" pitchFamily="34" charset="0"/>
                <a:cs typeface="Arial" panose="020B0604020202020204" pitchFamily="34" charset="0"/>
              </a:rPr>
              <a:t>D=2.89*63mm</a:t>
            </a:r>
            <a:endParaRPr kumimoji="0" lang="es-EC" altLang="es-EC"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Cambria Math" panose="02040503050406030204" pitchFamily="18" charset="0"/>
                <a:ea typeface="Calibri" panose="020F0502020204030204" pitchFamily="34" charset="0"/>
                <a:cs typeface="Arial" panose="020B0604020202020204" pitchFamily="34" charset="0"/>
              </a:rPr>
              <a:t>D=182mm</a:t>
            </a:r>
            <a:endParaRPr kumimoji="0" lang="es-EC" altLang="es-EC" b="0" i="0" u="none" strike="noStrike" cap="none" normalizeH="0" baseline="0" dirty="0">
              <a:ln>
                <a:noFill/>
              </a:ln>
              <a:solidFill>
                <a:schemeClr val="tx1"/>
              </a:solidFill>
              <a:effectLst/>
              <a:latin typeface="Arial" panose="020B0604020202020204" pitchFamily="34" charset="0"/>
            </a:endParaRPr>
          </a:p>
        </p:txBody>
      </p:sp>
      <p:pic>
        <p:nvPicPr>
          <p:cNvPr id="13" name="Imagen 12">
            <a:extLst>
              <a:ext uri="{FF2B5EF4-FFF2-40B4-BE49-F238E27FC236}">
                <a16:creationId xmlns:a16="http://schemas.microsoft.com/office/drawing/2014/main" id="{879064AC-018B-4BD6-ADB6-CB3CACAFE84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5361" y="1234283"/>
            <a:ext cx="6096000" cy="4556094"/>
          </a:xfrm>
          <a:prstGeom prst="rect">
            <a:avLst/>
          </a:prstGeom>
          <a:noFill/>
          <a:ln>
            <a:noFill/>
          </a:ln>
        </p:spPr>
      </p:pic>
      <p:sp>
        <p:nvSpPr>
          <p:cNvPr id="14" name="CuadroTexto 13">
            <a:extLst>
              <a:ext uri="{FF2B5EF4-FFF2-40B4-BE49-F238E27FC236}">
                <a16:creationId xmlns:a16="http://schemas.microsoft.com/office/drawing/2014/main" id="{47F3F4A5-FCB9-43A9-B763-E483E4D50EF5}"/>
              </a:ext>
            </a:extLst>
          </p:cNvPr>
          <p:cNvSpPr txBox="1"/>
          <p:nvPr/>
        </p:nvSpPr>
        <p:spPr>
          <a:xfrm>
            <a:off x="916785" y="3626637"/>
            <a:ext cx="6096000" cy="1477328"/>
          </a:xfrm>
          <a:prstGeom prst="rect">
            <a:avLst/>
          </a:prstGeom>
          <a:noFill/>
        </p:spPr>
        <p:txBody>
          <a:bodyPr wrap="square">
            <a:spAutoFit/>
          </a:bodyPr>
          <a:lstStyle/>
          <a:p>
            <a:r>
              <a:rPr lang="es-EC" dirty="0"/>
              <a:t>Diámetro seleccionado por catalogo </a:t>
            </a:r>
          </a:p>
          <a:p>
            <a:r>
              <a:rPr lang="es-EC" dirty="0"/>
              <a:t>Para banda tipo z.</a:t>
            </a:r>
          </a:p>
          <a:p>
            <a:endParaRPr lang="es-EC" dirty="0"/>
          </a:p>
          <a:p>
            <a:r>
              <a:rPr lang="es-EC" dirty="0"/>
              <a:t>               D=180mm</a:t>
            </a:r>
          </a:p>
          <a:p>
            <a:endParaRPr lang="es-EC" dirty="0"/>
          </a:p>
        </p:txBody>
      </p:sp>
    </p:spTree>
    <p:extLst>
      <p:ext uri="{BB962C8B-B14F-4D97-AF65-F5344CB8AC3E}">
        <p14:creationId xmlns:p14="http://schemas.microsoft.com/office/powerpoint/2010/main" val="1910990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dirty="0"/>
              <a:t>Relación de transmisión de poleas y bandas</a:t>
            </a:r>
            <a:endParaRPr lang="es-MX" b="1" dirty="0"/>
          </a:p>
        </p:txBody>
      </p:sp>
      <p:sp>
        <p:nvSpPr>
          <p:cNvPr id="3" name="Marcador de número de diapositiva 2"/>
          <p:cNvSpPr>
            <a:spLocks noGrp="1"/>
          </p:cNvSpPr>
          <p:nvPr>
            <p:ph type="sldNum" sz="quarter" idx="10"/>
          </p:nvPr>
        </p:nvSpPr>
        <p:spPr/>
        <p:txBody>
          <a:bodyPr/>
          <a:lstStyle/>
          <a:p>
            <a:fld id="{FC212350-2835-4B37-909A-324448E91906}" type="slidenum">
              <a:rPr lang="es-MX" smtClean="0"/>
              <a:pPr/>
              <a:t>16</a:t>
            </a:fld>
            <a:endParaRPr lang="es-MX" dirty="0"/>
          </a:p>
        </p:txBody>
      </p:sp>
      <p:sp>
        <p:nvSpPr>
          <p:cNvPr id="9" name="CuadroTexto 8">
            <a:extLst>
              <a:ext uri="{FF2B5EF4-FFF2-40B4-BE49-F238E27FC236}">
                <a16:creationId xmlns:a16="http://schemas.microsoft.com/office/drawing/2014/main" id="{CFD08A09-22D9-4B92-83BD-A69A477DC1ED}"/>
              </a:ext>
            </a:extLst>
          </p:cNvPr>
          <p:cNvSpPr txBox="1"/>
          <p:nvPr/>
        </p:nvSpPr>
        <p:spPr>
          <a:xfrm>
            <a:off x="1168576" y="1633792"/>
            <a:ext cx="6096000" cy="646331"/>
          </a:xfrm>
          <a:prstGeom prst="rect">
            <a:avLst/>
          </a:prstGeom>
          <a:noFill/>
        </p:spPr>
        <p:txBody>
          <a:bodyPr wrap="square">
            <a:spAutoFit/>
          </a:bodyPr>
          <a:lstStyle/>
          <a:p>
            <a:r>
              <a:rPr lang="es-EC" dirty="0"/>
              <a:t>Longitud de la correa</a:t>
            </a:r>
          </a:p>
          <a:p>
            <a:endParaRPr lang="es-EC" dirty="0"/>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47F3F4A5-FCB9-43A9-B763-E483E4D50EF5}"/>
                  </a:ext>
                </a:extLst>
              </p:cNvPr>
              <p:cNvSpPr txBox="1"/>
              <p:nvPr/>
            </p:nvSpPr>
            <p:spPr>
              <a:xfrm>
                <a:off x="95150" y="3609922"/>
                <a:ext cx="6096000" cy="1959511"/>
              </a:xfrm>
              <a:prstGeom prst="rect">
                <a:avLst/>
              </a:prstGeom>
              <a:noFill/>
            </p:spPr>
            <p:txBody>
              <a:bodyPr wrap="square">
                <a:spAutoFit/>
              </a:bodyPr>
              <a:lstStyle/>
              <a:p>
                <a:pPr indent="540385" algn="ctr">
                  <a:lnSpc>
                    <a:spcPct val="200000"/>
                  </a:lnSpc>
                  <a:spcAft>
                    <a:spcPts val="800"/>
                  </a:spcAft>
                </a:pPr>
                <a:r>
                  <a:rPr lang="es-EC" sz="1800" dirty="0">
                    <a:effectLst/>
                    <a:latin typeface="Arial" panose="020B0604020202020204" pitchFamily="34" charset="0"/>
                    <a:ea typeface="Calibri" panose="020F0502020204030204" pitchFamily="34" charset="0"/>
                    <a:cs typeface="Arial" panose="020B0604020202020204" pitchFamily="34" charset="0"/>
                  </a:rPr>
                  <a:t>Se selecciona el valor más cercano que la tabla 6 nos proporciona.</a:t>
                </a:r>
              </a:p>
              <a:p>
                <a:pPr indent="540385"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𝑐</m:t>
                          </m:r>
                        </m:sub>
                      </m:sSub>
                      <m:r>
                        <a:rPr lang="es-EC" i="0" smtClean="0">
                          <a:latin typeface="Cambria Math" panose="02040503050406030204" pitchFamily="18" charset="0"/>
                        </a:rPr>
                        <m:t>=</m:t>
                      </m:r>
                      <m:r>
                        <a:rPr lang="es-ES" b="0" i="1" smtClean="0">
                          <a:latin typeface="Cambria Math" panose="02040503050406030204" pitchFamily="18" charset="0"/>
                        </a:rPr>
                        <m:t>34</m:t>
                      </m:r>
                      <m:r>
                        <a:rPr lang="es-ES" b="0" i="1" smtClean="0">
                          <a:latin typeface="Cambria Math" panose="02040503050406030204" pitchFamily="18" charset="0"/>
                        </a:rPr>
                        <m:t>𝑖𝑛</m:t>
                      </m:r>
                    </m:oMath>
                  </m:oMathPara>
                </a14:m>
                <a:endParaRPr lang="es-EC" dirty="0"/>
              </a:p>
            </p:txBody>
          </p:sp>
        </mc:Choice>
        <mc:Fallback xmlns="">
          <p:sp>
            <p:nvSpPr>
              <p:cNvPr id="14" name="CuadroTexto 13">
                <a:extLst>
                  <a:ext uri="{FF2B5EF4-FFF2-40B4-BE49-F238E27FC236}">
                    <a16:creationId xmlns:a16="http://schemas.microsoft.com/office/drawing/2014/main" id="{47F3F4A5-FCB9-43A9-B763-E483E4D50EF5}"/>
                  </a:ext>
                </a:extLst>
              </p:cNvPr>
              <p:cNvSpPr txBox="1">
                <a:spLocks noRot="1" noChangeAspect="1" noMove="1" noResize="1" noEditPoints="1" noAdjustHandles="1" noChangeArrowheads="1" noChangeShapeType="1" noTextEdit="1"/>
              </p:cNvSpPr>
              <p:nvPr/>
            </p:nvSpPr>
            <p:spPr>
              <a:xfrm>
                <a:off x="95150" y="3609922"/>
                <a:ext cx="6096000" cy="1959511"/>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0F6FF93C-C158-45C3-9818-69997F4570D4}"/>
                  </a:ext>
                </a:extLst>
              </p:cNvPr>
              <p:cNvSpPr txBox="1"/>
              <p:nvPr/>
            </p:nvSpPr>
            <p:spPr>
              <a:xfrm>
                <a:off x="-410818" y="2280123"/>
                <a:ext cx="6096000" cy="7173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𝑐</m:t>
                          </m:r>
                        </m:sub>
                      </m:sSub>
                      <m:r>
                        <a:rPr lang="es-EC" i="0">
                          <a:latin typeface="Cambria Math" panose="02040503050406030204" pitchFamily="18" charset="0"/>
                        </a:rPr>
                        <m:t>=2</m:t>
                      </m:r>
                      <m:r>
                        <a:rPr lang="es-EC" i="1">
                          <a:latin typeface="Cambria Math" panose="02040503050406030204" pitchFamily="18" charset="0"/>
                        </a:rPr>
                        <m:t>𝐼</m:t>
                      </m:r>
                      <m:r>
                        <a:rPr lang="es-EC" i="0">
                          <a:latin typeface="Cambria Math" panose="02040503050406030204" pitchFamily="18" charset="0"/>
                        </a:rPr>
                        <m:t>+1.57∗</m:t>
                      </m:r>
                      <m:d>
                        <m:dPr>
                          <m:ctrlPr>
                            <a:rPr lang="es-EC" i="1">
                              <a:solidFill>
                                <a:srgbClr val="836967"/>
                              </a:solidFill>
                              <a:latin typeface="Cambria Math" panose="02040503050406030204" pitchFamily="18" charset="0"/>
                            </a:rPr>
                          </m:ctrlPr>
                        </m:dPr>
                        <m:e>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𝑐</m:t>
                              </m:r>
                            </m:sub>
                          </m:sSub>
                          <m:r>
                            <a:rPr lang="es-EC" i="0">
                              <a:latin typeface="Cambria Math" panose="02040503050406030204" pitchFamily="18" charset="0"/>
                            </a:rPr>
                            <m:t>+</m:t>
                          </m:r>
                          <m:r>
                            <a:rPr lang="es-EC" i="1">
                              <a:latin typeface="Cambria Math" panose="02040503050406030204" pitchFamily="18" charset="0"/>
                            </a:rPr>
                            <m:t>𝑑</m:t>
                          </m:r>
                        </m:e>
                      </m:d>
                      <m:r>
                        <a:rPr lang="es-EC" i="0">
                          <a:latin typeface="Cambria Math" panose="02040503050406030204" pitchFamily="18" charset="0"/>
                        </a:rPr>
                        <m:t>+</m:t>
                      </m:r>
                      <m:d>
                        <m:dPr>
                          <m:begChr m:val="["/>
                          <m:endChr m:val="]"/>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sSup>
                                <m:sSupPr>
                                  <m:ctrlPr>
                                    <a:rPr lang="es-EC" i="1">
                                      <a:solidFill>
                                        <a:srgbClr val="836967"/>
                                      </a:solidFill>
                                      <a:latin typeface="Cambria Math" panose="02040503050406030204" pitchFamily="18" charset="0"/>
                                    </a:rPr>
                                  </m:ctrlPr>
                                </m:sSupPr>
                                <m:e>
                                  <m:d>
                                    <m:dPr>
                                      <m:ctrlPr>
                                        <a:rPr lang="es-EC" i="1">
                                          <a:solidFill>
                                            <a:srgbClr val="836967"/>
                                          </a:solidFill>
                                          <a:latin typeface="Cambria Math" panose="02040503050406030204" pitchFamily="18" charset="0"/>
                                        </a:rPr>
                                      </m:ctrlPr>
                                    </m:dPr>
                                    <m:e>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𝑐</m:t>
                                          </m:r>
                                        </m:sub>
                                      </m:sSub>
                                      <m:r>
                                        <a:rPr lang="es-EC" i="0">
                                          <a:latin typeface="Cambria Math" panose="02040503050406030204" pitchFamily="18" charset="0"/>
                                        </a:rPr>
                                        <m:t>−</m:t>
                                      </m:r>
                                      <m:r>
                                        <a:rPr lang="es-EC" i="1">
                                          <a:latin typeface="Cambria Math" panose="02040503050406030204" pitchFamily="18" charset="0"/>
                                        </a:rPr>
                                        <m:t>𝑑</m:t>
                                      </m:r>
                                    </m:e>
                                  </m:d>
                                </m:e>
                                <m:sup>
                                  <m:r>
                                    <a:rPr lang="es-EC" i="0">
                                      <a:latin typeface="Cambria Math" panose="02040503050406030204" pitchFamily="18" charset="0"/>
                                    </a:rPr>
                                    <m:t>2</m:t>
                                  </m:r>
                                </m:sup>
                              </m:sSup>
                            </m:num>
                            <m:den>
                              <m:r>
                                <a:rPr lang="es-EC" i="0">
                                  <a:latin typeface="Cambria Math" panose="02040503050406030204" pitchFamily="18" charset="0"/>
                                </a:rPr>
                                <m:t>4</m:t>
                              </m:r>
                              <m:r>
                                <a:rPr lang="es-EC" i="1">
                                  <a:latin typeface="Cambria Math" panose="02040503050406030204" pitchFamily="18" charset="0"/>
                                </a:rPr>
                                <m:t>𝐼</m:t>
                              </m:r>
                            </m:den>
                          </m:f>
                        </m:e>
                      </m:d>
                    </m:oMath>
                  </m:oMathPara>
                </a14:m>
                <a:endParaRPr lang="es-EC" dirty="0"/>
              </a:p>
            </p:txBody>
          </p:sp>
        </mc:Choice>
        <mc:Fallback xmlns="">
          <p:sp>
            <p:nvSpPr>
              <p:cNvPr id="11" name="CuadroTexto 10">
                <a:extLst>
                  <a:ext uri="{FF2B5EF4-FFF2-40B4-BE49-F238E27FC236}">
                    <a16:creationId xmlns:a16="http://schemas.microsoft.com/office/drawing/2014/main" id="{0F6FF93C-C158-45C3-9818-69997F4570D4}"/>
                  </a:ext>
                </a:extLst>
              </p:cNvPr>
              <p:cNvSpPr txBox="1">
                <a:spLocks noRot="1" noChangeAspect="1" noMove="1" noResize="1" noEditPoints="1" noAdjustHandles="1" noChangeArrowheads="1" noChangeShapeType="1" noTextEdit="1"/>
              </p:cNvSpPr>
              <p:nvPr/>
            </p:nvSpPr>
            <p:spPr>
              <a:xfrm>
                <a:off x="-410818" y="2280123"/>
                <a:ext cx="6096000" cy="717312"/>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2C3A8A65-F9E6-4829-A11A-95109112BA1E}"/>
                  </a:ext>
                </a:extLst>
              </p:cNvPr>
              <p:cNvSpPr txBox="1"/>
              <p:nvPr/>
            </p:nvSpPr>
            <p:spPr>
              <a:xfrm>
                <a:off x="-616226" y="2997435"/>
                <a:ext cx="630140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𝑐</m:t>
                          </m:r>
                        </m:sub>
                      </m:sSub>
                      <m:r>
                        <a:rPr lang="es-EC" i="0">
                          <a:latin typeface="Cambria Math" panose="02040503050406030204" pitchFamily="18" charset="0"/>
                        </a:rPr>
                        <m:t>=895.2 </m:t>
                      </m:r>
                      <m:r>
                        <a:rPr lang="es-EC" i="1">
                          <a:latin typeface="Cambria Math" panose="02040503050406030204" pitchFamily="18" charset="0"/>
                        </a:rPr>
                        <m:t>𝑚𝑚</m:t>
                      </m:r>
                      <m:r>
                        <a:rPr lang="es-EC" i="1" smtClean="0">
                          <a:latin typeface="Cambria Math" panose="02040503050406030204" pitchFamily="18" charset="0"/>
                        </a:rPr>
                        <m:t>≈</m:t>
                      </m:r>
                      <m:r>
                        <a:rPr lang="es-ES" b="0" i="1" smtClean="0">
                          <a:latin typeface="Cambria Math" panose="02040503050406030204" pitchFamily="18" charset="0"/>
                        </a:rPr>
                        <m:t>35</m:t>
                      </m:r>
                      <m:r>
                        <a:rPr lang="es-ES" b="0" i="1" smtClean="0">
                          <a:latin typeface="Cambria Math" panose="02040503050406030204" pitchFamily="18" charset="0"/>
                        </a:rPr>
                        <m:t>𝑖𝑛</m:t>
                      </m:r>
                    </m:oMath>
                  </m:oMathPara>
                </a14:m>
                <a:endParaRPr lang="es-EC" dirty="0"/>
              </a:p>
            </p:txBody>
          </p:sp>
        </mc:Choice>
        <mc:Fallback xmlns="">
          <p:sp>
            <p:nvSpPr>
              <p:cNvPr id="15" name="CuadroTexto 14">
                <a:extLst>
                  <a:ext uri="{FF2B5EF4-FFF2-40B4-BE49-F238E27FC236}">
                    <a16:creationId xmlns:a16="http://schemas.microsoft.com/office/drawing/2014/main" id="{2C3A8A65-F9E6-4829-A11A-95109112BA1E}"/>
                  </a:ext>
                </a:extLst>
              </p:cNvPr>
              <p:cNvSpPr txBox="1">
                <a:spLocks noRot="1" noChangeAspect="1" noMove="1" noResize="1" noEditPoints="1" noAdjustHandles="1" noChangeArrowheads="1" noChangeShapeType="1" noTextEdit="1"/>
              </p:cNvSpPr>
              <p:nvPr/>
            </p:nvSpPr>
            <p:spPr>
              <a:xfrm>
                <a:off x="-616226" y="2997435"/>
                <a:ext cx="6301408" cy="369332"/>
              </a:xfrm>
              <a:prstGeom prst="rect">
                <a:avLst/>
              </a:prstGeom>
              <a:blipFill>
                <a:blip r:embed="rId4"/>
                <a:stretch>
                  <a:fillRect/>
                </a:stretch>
              </a:blipFill>
            </p:spPr>
            <p:txBody>
              <a:bodyPr/>
              <a:lstStyle/>
              <a:p>
                <a:r>
                  <a:rPr lang="es-EC">
                    <a:noFill/>
                  </a:rPr>
                  <a:t> </a:t>
                </a:r>
              </a:p>
            </p:txBody>
          </p:sp>
        </mc:Fallback>
      </mc:AlternateContent>
      <p:pic>
        <p:nvPicPr>
          <p:cNvPr id="16" name="Imagen 15">
            <a:extLst>
              <a:ext uri="{FF2B5EF4-FFF2-40B4-BE49-F238E27FC236}">
                <a16:creationId xmlns:a16="http://schemas.microsoft.com/office/drawing/2014/main" id="{9CAC7689-C528-4121-8F4E-5ECE699C12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9236" y="1162027"/>
            <a:ext cx="5591810" cy="4523154"/>
          </a:xfrm>
          <a:prstGeom prst="rect">
            <a:avLst/>
          </a:prstGeom>
          <a:noFill/>
          <a:ln>
            <a:noFill/>
          </a:ln>
        </p:spPr>
      </p:pic>
    </p:spTree>
    <p:extLst>
      <p:ext uri="{BB962C8B-B14F-4D97-AF65-F5344CB8AC3E}">
        <p14:creationId xmlns:p14="http://schemas.microsoft.com/office/powerpoint/2010/main" val="1665324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dirty="0"/>
              <a:t>Relación de transmisión de poleas y bandas</a:t>
            </a:r>
            <a:endParaRPr lang="es-MX" b="1" dirty="0"/>
          </a:p>
        </p:txBody>
      </p:sp>
      <p:sp>
        <p:nvSpPr>
          <p:cNvPr id="3" name="Marcador de número de diapositiva 2"/>
          <p:cNvSpPr>
            <a:spLocks noGrp="1"/>
          </p:cNvSpPr>
          <p:nvPr>
            <p:ph type="sldNum" sz="quarter" idx="10"/>
          </p:nvPr>
        </p:nvSpPr>
        <p:spPr/>
        <p:txBody>
          <a:bodyPr/>
          <a:lstStyle/>
          <a:p>
            <a:fld id="{FC212350-2835-4B37-909A-324448E91906}" type="slidenum">
              <a:rPr lang="es-MX" smtClean="0"/>
              <a:pPr/>
              <a:t>17</a:t>
            </a:fld>
            <a:endParaRPr lang="es-MX" dirty="0"/>
          </a:p>
        </p:txBody>
      </p:sp>
      <p:sp>
        <p:nvSpPr>
          <p:cNvPr id="9" name="CuadroTexto 8">
            <a:extLst>
              <a:ext uri="{FF2B5EF4-FFF2-40B4-BE49-F238E27FC236}">
                <a16:creationId xmlns:a16="http://schemas.microsoft.com/office/drawing/2014/main" id="{CFD08A09-22D9-4B92-83BD-A69A477DC1ED}"/>
              </a:ext>
            </a:extLst>
          </p:cNvPr>
          <p:cNvSpPr txBox="1"/>
          <p:nvPr/>
        </p:nvSpPr>
        <p:spPr>
          <a:xfrm>
            <a:off x="1168576" y="1633792"/>
            <a:ext cx="6096000" cy="646331"/>
          </a:xfrm>
          <a:prstGeom prst="rect">
            <a:avLst/>
          </a:prstGeom>
          <a:noFill/>
        </p:spPr>
        <p:txBody>
          <a:bodyPr wrap="square">
            <a:spAutoFit/>
          </a:bodyPr>
          <a:lstStyle/>
          <a:p>
            <a:r>
              <a:rPr lang="es-EC" b="1" dirty="0"/>
              <a:t>Potencia efectiva</a:t>
            </a:r>
          </a:p>
          <a:p>
            <a:endParaRPr lang="es-EC" dirty="0"/>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2D6271A0-308C-42BB-AAD2-A059F7A30F03}"/>
                  </a:ext>
                </a:extLst>
              </p:cNvPr>
              <p:cNvSpPr txBox="1"/>
              <p:nvPr/>
            </p:nvSpPr>
            <p:spPr>
              <a:xfrm>
                <a:off x="-824458" y="2154106"/>
                <a:ext cx="6096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𝑒</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𝑏𝑘</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𝑙</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𝛼</m:t>
                          </m:r>
                        </m:sub>
                      </m:sSub>
                    </m:oMath>
                  </m:oMathPara>
                </a14:m>
                <a:endParaRPr lang="es-EC" dirty="0"/>
              </a:p>
            </p:txBody>
          </p:sp>
        </mc:Choice>
        <mc:Fallback xmlns="">
          <p:sp>
            <p:nvSpPr>
              <p:cNvPr id="12" name="CuadroTexto 11">
                <a:extLst>
                  <a:ext uri="{FF2B5EF4-FFF2-40B4-BE49-F238E27FC236}">
                    <a16:creationId xmlns:a16="http://schemas.microsoft.com/office/drawing/2014/main" id="{2D6271A0-308C-42BB-AAD2-A059F7A30F03}"/>
                  </a:ext>
                </a:extLst>
              </p:cNvPr>
              <p:cNvSpPr txBox="1">
                <a:spLocks noRot="1" noChangeAspect="1" noMove="1" noResize="1" noEditPoints="1" noAdjustHandles="1" noChangeArrowheads="1" noChangeShapeType="1" noTextEdit="1"/>
              </p:cNvSpPr>
              <p:nvPr/>
            </p:nvSpPr>
            <p:spPr>
              <a:xfrm>
                <a:off x="-824458" y="2154106"/>
                <a:ext cx="6096000" cy="369332"/>
              </a:xfrm>
              <a:prstGeom prst="rect">
                <a:avLst/>
              </a:prstGeom>
              <a:blipFill>
                <a:blip r:embed="rId2"/>
                <a:stretch>
                  <a:fillRect b="-16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12D4514B-5B9A-4D84-8098-E71F3B7B62CD}"/>
                  </a:ext>
                </a:extLst>
              </p:cNvPr>
              <p:cNvSpPr txBox="1"/>
              <p:nvPr/>
            </p:nvSpPr>
            <p:spPr>
              <a:xfrm>
                <a:off x="-1171836" y="2662463"/>
                <a:ext cx="6506816" cy="9233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𝑏𝑘</m:t>
                          </m:r>
                        </m:sub>
                      </m:sSub>
                      <m:r>
                        <a:rPr lang="es-ES" b="0" i="1" smtClean="0">
                          <a:latin typeface="Cambria Math" panose="02040503050406030204" pitchFamily="18" charset="0"/>
                        </a:rPr>
                        <m:t>:</m:t>
                      </m:r>
                      <m:r>
                        <a:rPr lang="es-ES" b="0" i="1" smtClean="0">
                          <a:latin typeface="Cambria Math" panose="02040503050406030204" pitchFamily="18" charset="0"/>
                        </a:rPr>
                        <m:t>𝑃𝑟𝑒𝑠𝑡𝑎𝑐𝑖𝑜𝑛</m:t>
                      </m:r>
                      <m:r>
                        <a:rPr lang="es-ES" b="0" i="1" smtClean="0">
                          <a:latin typeface="Cambria Math" panose="02040503050406030204" pitchFamily="18" charset="0"/>
                        </a:rPr>
                        <m:t> </m:t>
                      </m:r>
                      <m:r>
                        <a:rPr lang="es-ES" b="0" i="1" smtClean="0">
                          <a:latin typeface="Cambria Math" panose="02040503050406030204" pitchFamily="18" charset="0"/>
                        </a:rPr>
                        <m:t>𝑏𝑎𝑠𝑒</m:t>
                      </m:r>
                      <m:r>
                        <a:rPr lang="es-ES" b="0" i="1" smtClean="0">
                          <a:latin typeface="Cambria Math" panose="02040503050406030204" pitchFamily="18" charset="0"/>
                        </a:rPr>
                        <m:t>=0,9</m:t>
                      </m:r>
                      <m:r>
                        <a:rPr lang="es-ES" b="0" i="1" smtClean="0">
                          <a:latin typeface="Cambria Math" panose="02040503050406030204" pitchFamily="18" charset="0"/>
                        </a:rPr>
                        <m:t>𝐻𝑃</m:t>
                      </m:r>
                    </m:oMath>
                  </m:oMathPara>
                </a14:m>
                <a:endParaRPr lang="es-E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𝑙</m:t>
                          </m:r>
                        </m:sub>
                      </m:sSub>
                      <m:r>
                        <a:rPr lang="es-ES" b="0" i="1" smtClean="0">
                          <a:latin typeface="Cambria Math" panose="02040503050406030204" pitchFamily="18" charset="0"/>
                        </a:rPr>
                        <m:t>:</m:t>
                      </m:r>
                      <m:r>
                        <a:rPr lang="es-ES" b="0" i="1" smtClean="0">
                          <a:latin typeface="Cambria Math" panose="02040503050406030204" pitchFamily="18" charset="0"/>
                        </a:rPr>
                        <m:t>𝐹𝑎𝑐𝑡𝑜𝑟</m:t>
                      </m:r>
                      <m:r>
                        <a:rPr lang="es-ES" b="0" i="1" smtClean="0">
                          <a:latin typeface="Cambria Math" panose="02040503050406030204" pitchFamily="18" charset="0"/>
                        </a:rPr>
                        <m:t> </m:t>
                      </m:r>
                      <m:r>
                        <a:rPr lang="es-ES" b="0" i="1" smtClean="0">
                          <a:latin typeface="Cambria Math" panose="02040503050406030204" pitchFamily="18" charset="0"/>
                        </a:rPr>
                        <m:t>𝑑𝑒</m:t>
                      </m:r>
                      <m:r>
                        <a:rPr lang="es-ES" b="0" i="1" smtClean="0">
                          <a:latin typeface="Cambria Math" panose="02040503050406030204" pitchFamily="18" charset="0"/>
                        </a:rPr>
                        <m:t> </m:t>
                      </m:r>
                      <m:r>
                        <a:rPr lang="es-ES" b="0" i="1" smtClean="0">
                          <a:latin typeface="Cambria Math" panose="02040503050406030204" pitchFamily="18" charset="0"/>
                        </a:rPr>
                        <m:t>𝑐𝑜𝑟𝑟𝑒𝑐𝑖𝑜𝑛</m:t>
                      </m:r>
                      <m:r>
                        <a:rPr lang="es-ES" b="0" i="1" smtClean="0">
                          <a:latin typeface="Cambria Math" panose="02040503050406030204" pitchFamily="18" charset="0"/>
                        </a:rPr>
                        <m:t> </m:t>
                      </m:r>
                      <m:r>
                        <a:rPr lang="es-ES" b="0" i="1" smtClean="0">
                          <a:latin typeface="Cambria Math" panose="02040503050406030204" pitchFamily="18" charset="0"/>
                        </a:rPr>
                        <m:t>𝑙𝑖𝑛𝑒𝑎𝑙</m:t>
                      </m:r>
                      <m:r>
                        <a:rPr lang="es-ES" b="0" i="1" smtClean="0">
                          <a:latin typeface="Cambria Math" panose="02040503050406030204" pitchFamily="18" charset="0"/>
                        </a:rPr>
                        <m:t>=0,92</m:t>
                      </m:r>
                    </m:oMath>
                  </m:oMathPara>
                </a14:m>
                <a:endParaRPr lang="es-E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𝛼</m:t>
                          </m:r>
                        </m:sub>
                      </m:sSub>
                      <m:r>
                        <a:rPr lang="es-ES" b="0" i="1" smtClean="0">
                          <a:latin typeface="Cambria Math" panose="02040503050406030204" pitchFamily="18" charset="0"/>
                        </a:rPr>
                        <m:t>:</m:t>
                      </m:r>
                      <m:r>
                        <a:rPr lang="es-ES" b="0" i="1" smtClean="0">
                          <a:latin typeface="Cambria Math" panose="02040503050406030204" pitchFamily="18" charset="0"/>
                        </a:rPr>
                        <m:t>𝐹𝑎𝑐𝑡𝑜𝑟</m:t>
                      </m:r>
                      <m:r>
                        <a:rPr lang="es-ES" b="0" i="1" smtClean="0">
                          <a:latin typeface="Cambria Math" panose="02040503050406030204" pitchFamily="18" charset="0"/>
                        </a:rPr>
                        <m:t> </m:t>
                      </m:r>
                      <m:r>
                        <a:rPr lang="es-ES" b="0" i="1" smtClean="0">
                          <a:latin typeface="Cambria Math" panose="02040503050406030204" pitchFamily="18" charset="0"/>
                        </a:rPr>
                        <m:t>𝑑𝑒</m:t>
                      </m:r>
                      <m:r>
                        <a:rPr lang="es-ES" b="0" i="1" smtClean="0">
                          <a:latin typeface="Cambria Math" panose="02040503050406030204" pitchFamily="18" charset="0"/>
                        </a:rPr>
                        <m:t> </m:t>
                      </m:r>
                      <m:r>
                        <a:rPr lang="es-ES" b="0" i="1" smtClean="0">
                          <a:latin typeface="Cambria Math" panose="02040503050406030204" pitchFamily="18" charset="0"/>
                        </a:rPr>
                        <m:t>𝑐𝑜𝑛𝑡𝑎𝑐𝑡𝑜</m:t>
                      </m:r>
                      <m:r>
                        <a:rPr lang="es-ES" b="0" i="1" smtClean="0">
                          <a:latin typeface="Cambria Math" panose="02040503050406030204" pitchFamily="18" charset="0"/>
                        </a:rPr>
                        <m:t>=0,92</m:t>
                      </m:r>
                    </m:oMath>
                  </m:oMathPara>
                </a14:m>
                <a:endParaRPr lang="es-EC" dirty="0"/>
              </a:p>
            </p:txBody>
          </p:sp>
        </mc:Choice>
        <mc:Fallback xmlns="">
          <p:sp>
            <p:nvSpPr>
              <p:cNvPr id="17" name="CuadroTexto 16">
                <a:extLst>
                  <a:ext uri="{FF2B5EF4-FFF2-40B4-BE49-F238E27FC236}">
                    <a16:creationId xmlns:a16="http://schemas.microsoft.com/office/drawing/2014/main" id="{12D4514B-5B9A-4D84-8098-E71F3B7B62CD}"/>
                  </a:ext>
                </a:extLst>
              </p:cNvPr>
              <p:cNvSpPr txBox="1">
                <a:spLocks noRot="1" noChangeAspect="1" noMove="1" noResize="1" noEditPoints="1" noAdjustHandles="1" noChangeArrowheads="1" noChangeShapeType="1" noTextEdit="1"/>
              </p:cNvSpPr>
              <p:nvPr/>
            </p:nvSpPr>
            <p:spPr>
              <a:xfrm>
                <a:off x="-1171836" y="2662463"/>
                <a:ext cx="6506816" cy="92333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080986F4-4A74-4FF2-94F9-5687C2E8461C}"/>
                  </a:ext>
                </a:extLst>
              </p:cNvPr>
              <p:cNvSpPr txBox="1"/>
              <p:nvPr/>
            </p:nvSpPr>
            <p:spPr>
              <a:xfrm>
                <a:off x="-966428" y="3783467"/>
                <a:ext cx="6096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𝑒</m:t>
                          </m:r>
                        </m:sub>
                      </m:sSub>
                      <m:r>
                        <a:rPr lang="es-EC" i="0">
                          <a:latin typeface="Cambria Math" panose="02040503050406030204" pitchFamily="18" charset="0"/>
                        </a:rPr>
                        <m:t>=</m:t>
                      </m:r>
                      <m:r>
                        <a:rPr lang="es-ES" b="0" i="1" smtClean="0">
                          <a:latin typeface="Cambria Math" panose="02040503050406030204" pitchFamily="18" charset="0"/>
                        </a:rPr>
                        <m:t>0,77 </m:t>
                      </m:r>
                      <m:r>
                        <a:rPr lang="es-ES" b="0" i="1" smtClean="0">
                          <a:latin typeface="Cambria Math" panose="02040503050406030204" pitchFamily="18" charset="0"/>
                        </a:rPr>
                        <m:t>𝐻𝑃</m:t>
                      </m:r>
                    </m:oMath>
                  </m:oMathPara>
                </a14:m>
                <a:endParaRPr lang="es-EC" dirty="0"/>
              </a:p>
            </p:txBody>
          </p:sp>
        </mc:Choice>
        <mc:Fallback xmlns="">
          <p:sp>
            <p:nvSpPr>
              <p:cNvPr id="18" name="CuadroTexto 17">
                <a:extLst>
                  <a:ext uri="{FF2B5EF4-FFF2-40B4-BE49-F238E27FC236}">
                    <a16:creationId xmlns:a16="http://schemas.microsoft.com/office/drawing/2014/main" id="{080986F4-4A74-4FF2-94F9-5687C2E8461C}"/>
                  </a:ext>
                </a:extLst>
              </p:cNvPr>
              <p:cNvSpPr txBox="1">
                <a:spLocks noRot="1" noChangeAspect="1" noMove="1" noResize="1" noEditPoints="1" noAdjustHandles="1" noChangeArrowheads="1" noChangeShapeType="1" noTextEdit="1"/>
              </p:cNvSpPr>
              <p:nvPr/>
            </p:nvSpPr>
            <p:spPr>
              <a:xfrm>
                <a:off x="-966428" y="3783467"/>
                <a:ext cx="6096000" cy="369332"/>
              </a:xfrm>
              <a:prstGeom prst="rect">
                <a:avLst/>
              </a:prstGeom>
              <a:blipFill>
                <a:blip r:embed="rId4"/>
                <a:stretch>
                  <a:fillRect/>
                </a:stretch>
              </a:blipFill>
            </p:spPr>
            <p:txBody>
              <a:bodyPr/>
              <a:lstStyle/>
              <a:p>
                <a:r>
                  <a:rPr lang="es-EC">
                    <a:noFill/>
                  </a:rPr>
                  <a:t> </a:t>
                </a:r>
              </a:p>
            </p:txBody>
          </p:sp>
        </mc:Fallback>
      </mc:AlternateContent>
      <p:sp>
        <p:nvSpPr>
          <p:cNvPr id="19" name="CuadroTexto 18">
            <a:extLst>
              <a:ext uri="{FF2B5EF4-FFF2-40B4-BE49-F238E27FC236}">
                <a16:creationId xmlns:a16="http://schemas.microsoft.com/office/drawing/2014/main" id="{919843BC-5DDF-4CF8-9716-38D78B7CAE6A}"/>
              </a:ext>
            </a:extLst>
          </p:cNvPr>
          <p:cNvSpPr txBox="1"/>
          <p:nvPr/>
        </p:nvSpPr>
        <p:spPr>
          <a:xfrm>
            <a:off x="8098971" y="1548266"/>
            <a:ext cx="6096000" cy="646331"/>
          </a:xfrm>
          <a:prstGeom prst="rect">
            <a:avLst/>
          </a:prstGeom>
          <a:noFill/>
        </p:spPr>
        <p:txBody>
          <a:bodyPr wrap="square">
            <a:spAutoFit/>
          </a:bodyPr>
          <a:lstStyle/>
          <a:p>
            <a:r>
              <a:rPr lang="es-EC" b="1" dirty="0"/>
              <a:t>Numero de bandas</a:t>
            </a:r>
          </a:p>
          <a:p>
            <a:endParaRPr lang="es-EC" dirty="0"/>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EA5A81C0-D615-4116-8DFB-D81B2CB401BE}"/>
                  </a:ext>
                </a:extLst>
              </p:cNvPr>
              <p:cNvSpPr txBox="1"/>
              <p:nvPr/>
            </p:nvSpPr>
            <p:spPr>
              <a:xfrm>
                <a:off x="5737106" y="2100629"/>
                <a:ext cx="7089912" cy="6576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𝐵</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𝑐</m:t>
                              </m:r>
                            </m:sub>
                          </m:sSub>
                        </m:num>
                        <m:den>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𝑒</m:t>
                              </m:r>
                            </m:sub>
                          </m:sSub>
                        </m:den>
                      </m:f>
                    </m:oMath>
                  </m:oMathPara>
                </a14:m>
                <a:endParaRPr lang="es-EC" dirty="0"/>
              </a:p>
            </p:txBody>
          </p:sp>
        </mc:Choice>
        <mc:Fallback xmlns="">
          <p:sp>
            <p:nvSpPr>
              <p:cNvPr id="20" name="CuadroTexto 19">
                <a:extLst>
                  <a:ext uri="{FF2B5EF4-FFF2-40B4-BE49-F238E27FC236}">
                    <a16:creationId xmlns:a16="http://schemas.microsoft.com/office/drawing/2014/main" id="{EA5A81C0-D615-4116-8DFB-D81B2CB401BE}"/>
                  </a:ext>
                </a:extLst>
              </p:cNvPr>
              <p:cNvSpPr txBox="1">
                <a:spLocks noRot="1" noChangeAspect="1" noMove="1" noResize="1" noEditPoints="1" noAdjustHandles="1" noChangeArrowheads="1" noChangeShapeType="1" noTextEdit="1"/>
              </p:cNvSpPr>
              <p:nvPr/>
            </p:nvSpPr>
            <p:spPr>
              <a:xfrm>
                <a:off x="5737106" y="2100629"/>
                <a:ext cx="7089912" cy="657681"/>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424C3259-E3EE-418B-8B21-491799E82DD9}"/>
                  </a:ext>
                </a:extLst>
              </p:cNvPr>
              <p:cNvSpPr txBox="1"/>
              <p:nvPr/>
            </p:nvSpPr>
            <p:spPr>
              <a:xfrm>
                <a:off x="5737106" y="2961542"/>
                <a:ext cx="7089912" cy="1156663"/>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800" i="1" smtClean="0">
                          <a:effectLst/>
                          <a:latin typeface="Cambria Math" panose="02040503050406030204" pitchFamily="18" charset="0"/>
                          <a:ea typeface="Calibri" panose="020F0502020204030204" pitchFamily="34" charset="0"/>
                          <a:cs typeface="Arial" panose="020B0604020202020204" pitchFamily="34" charset="0"/>
                        </a:rPr>
                        <m:t>𝐵</m:t>
                      </m:r>
                      <m:r>
                        <a:rPr lang="es-EC" sz="1800" i="1" smtClean="0">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0.625</m:t>
                          </m:r>
                        </m:num>
                        <m:den>
                          <m:r>
                            <a:rPr lang="es-EC" sz="1800" i="1">
                              <a:effectLst/>
                              <a:latin typeface="Cambria Math" panose="02040503050406030204" pitchFamily="18" charset="0"/>
                              <a:ea typeface="Calibri" panose="020F0502020204030204" pitchFamily="34" charset="0"/>
                              <a:cs typeface="Arial" panose="020B0604020202020204" pitchFamily="34" charset="0"/>
                            </a:rPr>
                            <m:t>0.77</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𝐵</m:t>
                      </m:r>
                      <m:r>
                        <a:rPr lang="es-EC" sz="1800" i="1">
                          <a:effectLst/>
                          <a:latin typeface="Cambria Math" panose="02040503050406030204" pitchFamily="18" charset="0"/>
                          <a:ea typeface="Calibri" panose="020F0502020204030204" pitchFamily="34" charset="0"/>
                          <a:cs typeface="Arial" panose="020B0604020202020204" pitchFamily="34" charset="0"/>
                        </a:rPr>
                        <m:t>=0.81</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CuadroTexto 20">
                <a:extLst>
                  <a:ext uri="{FF2B5EF4-FFF2-40B4-BE49-F238E27FC236}">
                    <a16:creationId xmlns:a16="http://schemas.microsoft.com/office/drawing/2014/main" id="{424C3259-E3EE-418B-8B21-491799E82DD9}"/>
                  </a:ext>
                </a:extLst>
              </p:cNvPr>
              <p:cNvSpPr txBox="1">
                <a:spLocks noRot="1" noChangeAspect="1" noMove="1" noResize="1" noEditPoints="1" noAdjustHandles="1" noChangeArrowheads="1" noChangeShapeType="1" noTextEdit="1"/>
              </p:cNvSpPr>
              <p:nvPr/>
            </p:nvSpPr>
            <p:spPr>
              <a:xfrm>
                <a:off x="5737106" y="2961542"/>
                <a:ext cx="7089912" cy="1156663"/>
              </a:xfrm>
              <a:prstGeom prst="rect">
                <a:avLst/>
              </a:prstGeom>
              <a:blipFill>
                <a:blip r:embed="rId6"/>
                <a:stretch>
                  <a:fillRect/>
                </a:stretch>
              </a:blipFill>
            </p:spPr>
            <p:txBody>
              <a:bodyPr/>
              <a:lstStyle/>
              <a:p>
                <a:r>
                  <a:rPr lang="es-EC">
                    <a:noFill/>
                  </a:rPr>
                  <a:t> </a:t>
                </a:r>
              </a:p>
            </p:txBody>
          </p:sp>
        </mc:Fallback>
      </mc:AlternateContent>
      <p:sp>
        <p:nvSpPr>
          <p:cNvPr id="22" name="CuadroTexto 21">
            <a:extLst>
              <a:ext uri="{FF2B5EF4-FFF2-40B4-BE49-F238E27FC236}">
                <a16:creationId xmlns:a16="http://schemas.microsoft.com/office/drawing/2014/main" id="{5611D3C0-A8D2-4927-8D92-15F0D4158B08}"/>
              </a:ext>
            </a:extLst>
          </p:cNvPr>
          <p:cNvSpPr txBox="1"/>
          <p:nvPr/>
        </p:nvSpPr>
        <p:spPr>
          <a:xfrm>
            <a:off x="2339009" y="4306583"/>
            <a:ext cx="7089912" cy="1668405"/>
          </a:xfrm>
          <a:prstGeom prst="rect">
            <a:avLst/>
          </a:prstGeom>
          <a:noFill/>
        </p:spPr>
        <p:txBody>
          <a:bodyPr wrap="square">
            <a:spAutoFit/>
          </a:bodyPr>
          <a:lstStyle/>
          <a:p>
            <a:pPr indent="540385" algn="just">
              <a:lnSpc>
                <a:spcPct val="200000"/>
              </a:lnSpc>
              <a:spcAft>
                <a:spcPts val="800"/>
              </a:spcAft>
            </a:pPr>
            <a:r>
              <a:rPr lang="es-EC" sz="1800" dirty="0">
                <a:effectLst/>
                <a:latin typeface="Arial" panose="020B0604020202020204" pitchFamily="34" charset="0"/>
                <a:ea typeface="Calibri" panose="020F0502020204030204" pitchFamily="34" charset="0"/>
                <a:cs typeface="Arial" panose="020B0604020202020204" pitchFamily="34" charset="0"/>
              </a:rPr>
              <a:t>El número de bandas necesario para colocar entre nuestras poleas garantizando que el funcionamiento de la máquina sea el correcto es de 1 sola banda.</a:t>
            </a:r>
          </a:p>
        </p:txBody>
      </p:sp>
      <p:pic>
        <p:nvPicPr>
          <p:cNvPr id="7170" name="Picture 2" descr="Correas Dunlop">
            <a:extLst>
              <a:ext uri="{FF2B5EF4-FFF2-40B4-BE49-F238E27FC236}">
                <a16:creationId xmlns:a16="http://schemas.microsoft.com/office/drawing/2014/main" id="{959B9C7C-10DA-4365-AA5F-0E39E8F45B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9153" y="1891179"/>
            <a:ext cx="3292100" cy="246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256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eje de Transmisión de Potencia</a:t>
            </a:r>
            <a:endParaRPr lang="es-MX" b="1" i="1" dirty="0"/>
          </a:p>
        </p:txBody>
      </p:sp>
      <mc:AlternateContent xmlns:mc="http://schemas.openxmlformats.org/markup-compatibility/2006" xmlns:a14="http://schemas.microsoft.com/office/drawing/2010/main">
        <mc:Choice Requires="a14">
          <p:sp>
            <p:nvSpPr>
              <p:cNvPr id="3" name="Rectángulo 2"/>
              <p:cNvSpPr/>
              <p:nvPr/>
            </p:nvSpPr>
            <p:spPr>
              <a:xfrm>
                <a:off x="891928" y="1767862"/>
                <a:ext cx="182614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𝑃</m:t>
                          </m:r>
                        </m:e>
                        <m:sub>
                          <m:r>
                            <a:rPr lang="es-MX" i="1">
                              <a:latin typeface="Cambria Math" panose="02040503050406030204" pitchFamily="18" charset="0"/>
                            </a:rPr>
                            <m:t>𝑀𝑜𝑡𝑜𝑟</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𝑇</m:t>
                          </m:r>
                        </m:e>
                        <m:sub>
                          <m:r>
                            <a:rPr lang="es-MX" i="1">
                              <a:latin typeface="Cambria Math" panose="02040503050406030204" pitchFamily="18" charset="0"/>
                            </a:rPr>
                            <m:t>𝐷</m:t>
                          </m:r>
                        </m:sub>
                      </m:sSub>
                      <m:r>
                        <a:rPr lang="es-MX" i="0">
                          <a:latin typeface="Cambria Math" panose="02040503050406030204" pitchFamily="18" charset="0"/>
                        </a:rPr>
                        <m:t>∗</m:t>
                      </m:r>
                      <m:r>
                        <a:rPr lang="es-MX" i="1">
                          <a:latin typeface="Cambria Math" panose="02040503050406030204" pitchFamily="18" charset="0"/>
                        </a:rPr>
                        <m:t>𝜔</m:t>
                      </m:r>
                    </m:oMath>
                  </m:oMathPara>
                </a14:m>
                <a:endParaRPr lang="es-MX" dirty="0"/>
              </a:p>
            </p:txBody>
          </p:sp>
        </mc:Choice>
        <mc:Fallback xmlns="">
          <p:sp>
            <p:nvSpPr>
              <p:cNvPr id="3" name="Rectángulo 2"/>
              <p:cNvSpPr>
                <a:spLocks noRot="1" noChangeAspect="1" noMove="1" noResize="1" noEditPoints="1" noAdjustHandles="1" noChangeArrowheads="1" noChangeShapeType="1" noTextEdit="1"/>
              </p:cNvSpPr>
              <p:nvPr/>
            </p:nvSpPr>
            <p:spPr>
              <a:xfrm>
                <a:off x="891928" y="1767862"/>
                <a:ext cx="1826141" cy="369332"/>
              </a:xfrm>
              <a:prstGeom prst="rect">
                <a:avLst/>
              </a:prstGeom>
              <a:blipFill>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743664" y="2289536"/>
                <a:ext cx="3710183"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smtClean="0">
                              <a:latin typeface="Cambria Math" panose="02040503050406030204" pitchFamily="18" charset="0"/>
                            </a:rPr>
                          </m:ctrlPr>
                        </m:sSubPr>
                        <m:e>
                          <m:r>
                            <a:rPr lang="es-MX" i="1">
                              <a:latin typeface="Cambria Math" panose="02040503050406030204" pitchFamily="18" charset="0"/>
                            </a:rPr>
                            <m:t>𝑇</m:t>
                          </m:r>
                        </m:e>
                        <m:sub>
                          <m:r>
                            <a:rPr lang="es-MX" i="1">
                              <a:latin typeface="Cambria Math" panose="02040503050406030204" pitchFamily="18" charset="0"/>
                            </a:rPr>
                            <m:t>𝐷</m:t>
                          </m:r>
                        </m:sub>
                      </m:sSub>
                      <m:r>
                        <a:rPr lang="es-MX" i="0">
                          <a:latin typeface="Cambria Math" panose="02040503050406030204" pitchFamily="18" charset="0"/>
                        </a:rPr>
                        <m:t>=</m:t>
                      </m:r>
                      <m:f>
                        <m:fPr>
                          <m:ctrlPr>
                            <a:rPr lang="es-MX" i="1">
                              <a:latin typeface="Cambria Math" panose="02040503050406030204" pitchFamily="18" charset="0"/>
                            </a:rPr>
                          </m:ctrlPr>
                        </m:fPr>
                        <m:num>
                          <m:sSub>
                            <m:sSubPr>
                              <m:ctrlPr>
                                <a:rPr lang="es-MX" i="1">
                                  <a:latin typeface="Cambria Math" panose="02040503050406030204" pitchFamily="18" charset="0"/>
                                </a:rPr>
                              </m:ctrlPr>
                            </m:sSubPr>
                            <m:e>
                              <m:r>
                                <a:rPr lang="es-MX" i="1">
                                  <a:latin typeface="Cambria Math" panose="02040503050406030204" pitchFamily="18" charset="0"/>
                                </a:rPr>
                                <m:t>𝑃</m:t>
                              </m:r>
                            </m:e>
                            <m:sub>
                              <m:r>
                                <a:rPr lang="es-MX" i="1">
                                  <a:latin typeface="Cambria Math" panose="02040503050406030204" pitchFamily="18" charset="0"/>
                                </a:rPr>
                                <m:t>𝑀𝑜𝑡𝑜𝑟</m:t>
                              </m:r>
                            </m:sub>
                          </m:sSub>
                        </m:num>
                        <m:den>
                          <m:r>
                            <a:rPr lang="es-MX" i="1">
                              <a:latin typeface="Cambria Math" panose="02040503050406030204" pitchFamily="18" charset="0"/>
                            </a:rPr>
                            <m:t>𝜔</m:t>
                          </m:r>
                        </m:den>
                      </m:f>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372.85</m:t>
                          </m:r>
                        </m:num>
                        <m:den>
                          <m:r>
                            <a:rPr lang="es-MX" i="0">
                              <a:latin typeface="Cambria Math" panose="02040503050406030204" pitchFamily="18" charset="0"/>
                            </a:rPr>
                            <m:t>2</m:t>
                          </m:r>
                          <m:r>
                            <a:rPr lang="es-MX" b="0" i="0" smtClean="0">
                              <a:latin typeface="Cambria Math" panose="02040503050406030204" pitchFamily="18" charset="0"/>
                            </a:rPr>
                            <m:t>2</m:t>
                          </m:r>
                          <m:r>
                            <a:rPr lang="es-MX" i="0">
                              <a:latin typeface="Cambria Math" panose="02040503050406030204" pitchFamily="18" charset="0"/>
                            </a:rPr>
                            <m:t>.5</m:t>
                          </m:r>
                        </m:den>
                      </m:f>
                      <m:r>
                        <a:rPr lang="es-MX" i="0">
                          <a:latin typeface="Cambria Math" panose="02040503050406030204" pitchFamily="18" charset="0"/>
                        </a:rPr>
                        <m:t>=16.56 </m:t>
                      </m:r>
                      <m:r>
                        <a:rPr lang="es-MX" i="1">
                          <a:latin typeface="Cambria Math" panose="02040503050406030204" pitchFamily="18" charset="0"/>
                        </a:rPr>
                        <m:t>𝑁𝑚</m:t>
                      </m:r>
                    </m:oMath>
                  </m:oMathPara>
                </a14:m>
                <a:endParaRPr lang="es-MX" dirty="0"/>
              </a:p>
            </p:txBody>
          </p:sp>
        </mc:Choice>
        <mc:Fallback xmlns="">
          <p:sp>
            <p:nvSpPr>
              <p:cNvPr id="7" name="Rectángulo 6"/>
              <p:cNvSpPr>
                <a:spLocks noRot="1" noChangeAspect="1" noMove="1" noResize="1" noEditPoints="1" noAdjustHandles="1" noChangeArrowheads="1" noChangeShapeType="1" noTextEdit="1"/>
              </p:cNvSpPr>
              <p:nvPr/>
            </p:nvSpPr>
            <p:spPr>
              <a:xfrm>
                <a:off x="743664" y="2289536"/>
                <a:ext cx="3710183" cy="618374"/>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424929" y="2963267"/>
                <a:ext cx="6718663" cy="8819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𝑁𝐷</m:t>
                          </m:r>
                        </m:sub>
                      </m:sSub>
                      <m:r>
                        <a:rPr lang="es-MX" i="0">
                          <a:latin typeface="Cambria Math" panose="02040503050406030204" pitchFamily="18" charset="0"/>
                        </a:rPr>
                        <m:t>=</m:t>
                      </m:r>
                      <m:f>
                        <m:fPr>
                          <m:ctrlPr>
                            <a:rPr lang="es-MX" i="1">
                              <a:latin typeface="Cambria Math" panose="02040503050406030204" pitchFamily="18" charset="0"/>
                            </a:rPr>
                          </m:ctrlPr>
                        </m:fPr>
                        <m:num>
                          <m:r>
                            <a:rPr lang="es-MX" i="1">
                              <a:latin typeface="Cambria Math" panose="02040503050406030204" pitchFamily="18" charset="0"/>
                            </a:rPr>
                            <m:t>𝑇</m:t>
                          </m:r>
                        </m:num>
                        <m:den>
                          <m:f>
                            <m:fPr>
                              <m:ctrlPr>
                                <a:rPr lang="es-MX" i="1">
                                  <a:latin typeface="Cambria Math" panose="02040503050406030204" pitchFamily="18" charset="0"/>
                                </a:rPr>
                              </m:ctrlPr>
                            </m:fPr>
                            <m:num>
                              <m:sSub>
                                <m:sSubPr>
                                  <m:ctrlPr>
                                    <a:rPr lang="es-MX" i="1">
                                      <a:latin typeface="Cambria Math" panose="02040503050406030204" pitchFamily="18" charset="0"/>
                                    </a:rPr>
                                  </m:ctrlPr>
                                </m:sSubPr>
                                <m:e>
                                  <m:r>
                                    <a:rPr lang="es-MX" i="1">
                                      <a:latin typeface="Cambria Math" panose="02040503050406030204" pitchFamily="18" charset="0"/>
                                    </a:rPr>
                                    <m:t>𝐷</m:t>
                                  </m:r>
                                </m:e>
                                <m:sub>
                                  <m:r>
                                    <a:rPr lang="es-MX" i="1">
                                      <a:latin typeface="Cambria Math" panose="02040503050406030204" pitchFamily="18" charset="0"/>
                                    </a:rPr>
                                    <m:t>𝑝𝑜𝑙𝑒𝑎</m:t>
                                  </m:r>
                                  <m:r>
                                    <a:rPr lang="es-MX" i="0">
                                      <a:latin typeface="Cambria Math" panose="02040503050406030204" pitchFamily="18" charset="0"/>
                                    </a:rPr>
                                    <m:t> </m:t>
                                  </m:r>
                                  <m:r>
                                    <a:rPr lang="es-MX" i="1">
                                      <a:latin typeface="Cambria Math" panose="02040503050406030204" pitchFamily="18" charset="0"/>
                                    </a:rPr>
                                    <m:t>𝑐𝑜𝑛𝑑𝑢𝑐𝑖𝑑𝑎</m:t>
                                  </m:r>
                                </m:sub>
                              </m:sSub>
                            </m:num>
                            <m:den>
                              <m:r>
                                <a:rPr lang="es-MX" i="0">
                                  <a:latin typeface="Cambria Math" panose="02040503050406030204" pitchFamily="18" charset="0"/>
                                </a:rPr>
                                <m:t>2</m:t>
                              </m:r>
                            </m:den>
                          </m:f>
                        </m:den>
                      </m:f>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2</m:t>
                          </m:r>
                          <m:sSub>
                            <m:sSubPr>
                              <m:ctrlPr>
                                <a:rPr lang="es-MX" i="1">
                                  <a:latin typeface="Cambria Math" panose="02040503050406030204" pitchFamily="18" charset="0"/>
                                </a:rPr>
                              </m:ctrlPr>
                            </m:sSubPr>
                            <m:e>
                              <m:r>
                                <a:rPr lang="es-MX" i="1">
                                  <a:latin typeface="Cambria Math" panose="02040503050406030204" pitchFamily="18" charset="0"/>
                                </a:rPr>
                                <m:t>𝑇</m:t>
                              </m:r>
                            </m:e>
                            <m:sub>
                              <m:r>
                                <a:rPr lang="es-MX" i="1">
                                  <a:latin typeface="Cambria Math" panose="02040503050406030204" pitchFamily="18" charset="0"/>
                                </a:rPr>
                                <m:t>𝐷</m:t>
                              </m:r>
                            </m:sub>
                          </m:sSub>
                        </m:num>
                        <m:den>
                          <m:sSub>
                            <m:sSubPr>
                              <m:ctrlPr>
                                <a:rPr lang="es-MX" i="1">
                                  <a:latin typeface="Cambria Math" panose="02040503050406030204" pitchFamily="18" charset="0"/>
                                </a:rPr>
                              </m:ctrlPr>
                            </m:sSubPr>
                            <m:e>
                              <m:r>
                                <a:rPr lang="es-MX" i="1">
                                  <a:latin typeface="Cambria Math" panose="02040503050406030204" pitchFamily="18" charset="0"/>
                                </a:rPr>
                                <m:t>𝐷</m:t>
                              </m:r>
                            </m:e>
                            <m:sub>
                              <m:r>
                                <a:rPr lang="es-MX" i="1">
                                  <a:latin typeface="Cambria Math" panose="02040503050406030204" pitchFamily="18" charset="0"/>
                                </a:rPr>
                                <m:t>𝑝𝑜𝑙𝑒𝑎</m:t>
                              </m:r>
                              <m:r>
                                <a:rPr lang="es-MX" i="0">
                                  <a:latin typeface="Cambria Math" panose="02040503050406030204" pitchFamily="18" charset="0"/>
                                </a:rPr>
                                <m:t> </m:t>
                              </m:r>
                              <m:r>
                                <a:rPr lang="es-MX" i="1">
                                  <a:latin typeface="Cambria Math" panose="02040503050406030204" pitchFamily="18" charset="0"/>
                                </a:rPr>
                                <m:t>𝑐𝑜𝑛𝑑𝑢𝑐𝑖𝑑𝑎</m:t>
                              </m:r>
                            </m:sub>
                          </m:sSub>
                        </m:den>
                      </m:f>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2</m:t>
                          </m:r>
                          <m:d>
                            <m:dPr>
                              <m:ctrlPr>
                                <a:rPr lang="es-MX" i="1">
                                  <a:latin typeface="Cambria Math" panose="02040503050406030204" pitchFamily="18" charset="0"/>
                                </a:rPr>
                              </m:ctrlPr>
                            </m:dPr>
                            <m:e>
                              <m:r>
                                <a:rPr lang="es-MX" i="0">
                                  <a:latin typeface="Cambria Math" panose="02040503050406030204" pitchFamily="18" charset="0"/>
                                </a:rPr>
                                <m:t>16.56</m:t>
                              </m:r>
                            </m:e>
                          </m:d>
                        </m:num>
                        <m:den>
                          <m:r>
                            <a:rPr lang="es-MX" i="0">
                              <a:latin typeface="Cambria Math" panose="02040503050406030204" pitchFamily="18" charset="0"/>
                            </a:rPr>
                            <m:t>0.2032</m:t>
                          </m:r>
                        </m:den>
                      </m:f>
                      <m:r>
                        <a:rPr lang="es-MX" i="0">
                          <a:latin typeface="Cambria Math" panose="02040503050406030204" pitchFamily="18" charset="0"/>
                        </a:rPr>
                        <m:t>=163 </m:t>
                      </m:r>
                      <m:r>
                        <a:rPr lang="es-MX" i="1">
                          <a:latin typeface="Cambria Math" panose="02040503050406030204" pitchFamily="18" charset="0"/>
                        </a:rPr>
                        <m:t>𝑁</m:t>
                      </m:r>
                    </m:oMath>
                  </m:oMathPara>
                </a14:m>
                <a:endParaRPr lang="es-MX" dirty="0"/>
              </a:p>
            </p:txBody>
          </p:sp>
        </mc:Choice>
        <mc:Fallback xmlns="">
          <p:sp>
            <p:nvSpPr>
              <p:cNvPr id="8" name="Rectángulo 7"/>
              <p:cNvSpPr>
                <a:spLocks noRot="1" noChangeAspect="1" noMove="1" noResize="1" noEditPoints="1" noAdjustHandles="1" noChangeArrowheads="1" noChangeShapeType="1" noTextEdit="1"/>
              </p:cNvSpPr>
              <p:nvPr/>
            </p:nvSpPr>
            <p:spPr>
              <a:xfrm>
                <a:off x="424929" y="2963267"/>
                <a:ext cx="6718663" cy="881973"/>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52753" y="3875384"/>
                <a:ext cx="14807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𝐷</m:t>
                          </m:r>
                        </m:sub>
                      </m:sSub>
                      <m:r>
                        <a:rPr lang="es-MX" i="0">
                          <a:latin typeface="Cambria Math" panose="02040503050406030204" pitchFamily="18" charset="0"/>
                        </a:rPr>
                        <m:t>=1.5</m:t>
                      </m:r>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𝑁𝐷</m:t>
                          </m:r>
                        </m:sub>
                      </m:sSub>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552753" y="3875384"/>
                <a:ext cx="1480725" cy="369332"/>
              </a:xfrm>
              <a:prstGeom prst="rect">
                <a:avLst/>
              </a:prstGeom>
              <a:blipFill>
                <a:blip r:embed="rId5"/>
                <a:stretch>
                  <a:fillRect b="-166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69090" y="4470388"/>
                <a:ext cx="27683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𝐷</m:t>
                          </m:r>
                        </m:sub>
                      </m:sSub>
                      <m:r>
                        <a:rPr lang="es-MX" i="0">
                          <a:latin typeface="Cambria Math" panose="02040503050406030204" pitchFamily="18" charset="0"/>
                        </a:rPr>
                        <m:t>=1.5</m:t>
                      </m:r>
                      <m:d>
                        <m:dPr>
                          <m:ctrlPr>
                            <a:rPr lang="es-MX" i="1">
                              <a:latin typeface="Cambria Math" panose="02040503050406030204" pitchFamily="18" charset="0"/>
                            </a:rPr>
                          </m:ctrlPr>
                        </m:dPr>
                        <m:e>
                          <m:r>
                            <a:rPr lang="es-MX" i="0">
                              <a:latin typeface="Cambria Math" panose="02040503050406030204" pitchFamily="18" charset="0"/>
                            </a:rPr>
                            <m:t>163</m:t>
                          </m:r>
                        </m:e>
                      </m:d>
                      <m:r>
                        <a:rPr lang="es-MX" i="0">
                          <a:latin typeface="Cambria Math" panose="02040503050406030204" pitchFamily="18" charset="0"/>
                        </a:rPr>
                        <m:t>=244.5 </m:t>
                      </m:r>
                      <m:r>
                        <a:rPr lang="es-MX" i="1">
                          <a:latin typeface="Cambria Math" panose="02040503050406030204" pitchFamily="18" charset="0"/>
                        </a:rPr>
                        <m:t>𝑁</m:t>
                      </m:r>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569090" y="4470388"/>
                <a:ext cx="2768387" cy="369332"/>
              </a:xfrm>
              <a:prstGeom prst="rect">
                <a:avLst/>
              </a:prstGeom>
              <a:blipFill>
                <a:blip r:embed="rId6"/>
                <a:stretch>
                  <a:fillRect/>
                </a:stretch>
              </a:blipFill>
            </p:spPr>
            <p:txBody>
              <a:bodyPr/>
              <a:lstStyle/>
              <a:p>
                <a:r>
                  <a:rPr lang="es-MX">
                    <a:noFill/>
                  </a:rPr>
                  <a:t> </a:t>
                </a:r>
              </a:p>
            </p:txBody>
          </p:sp>
        </mc:Fallback>
      </mc:AlternateContent>
      <p:sp>
        <p:nvSpPr>
          <p:cNvPr id="11" name="Rectángulo 10"/>
          <p:cNvSpPr/>
          <p:nvPr/>
        </p:nvSpPr>
        <p:spPr>
          <a:xfrm>
            <a:off x="540736" y="1095023"/>
            <a:ext cx="2582758" cy="369332"/>
          </a:xfrm>
          <a:prstGeom prst="rect">
            <a:avLst/>
          </a:prstGeom>
        </p:spPr>
        <p:txBody>
          <a:bodyPr wrap="none">
            <a:spAutoFit/>
          </a:bodyPr>
          <a:lstStyle/>
          <a:p>
            <a:r>
              <a:rPr lang="es-EC" b="1" i="1" dirty="0"/>
              <a:t>Conexión  Motor – eje</a:t>
            </a:r>
            <a:endParaRPr lang="es-MX" b="1" i="1" dirty="0"/>
          </a:p>
        </p:txBody>
      </p:sp>
      <p:sp>
        <p:nvSpPr>
          <p:cNvPr id="12" name="Marcador de número de diapositiva 11"/>
          <p:cNvSpPr>
            <a:spLocks noGrp="1"/>
          </p:cNvSpPr>
          <p:nvPr>
            <p:ph type="sldNum" sz="quarter" idx="10"/>
          </p:nvPr>
        </p:nvSpPr>
        <p:spPr/>
        <p:txBody>
          <a:bodyPr/>
          <a:lstStyle/>
          <a:p>
            <a:fld id="{FC212350-2835-4B37-909A-324448E91906}" type="slidenum">
              <a:rPr lang="es-MX" smtClean="0"/>
              <a:pPr/>
              <a:t>18</a:t>
            </a:fld>
            <a:endParaRPr lang="es-MX" dirty="0"/>
          </a:p>
        </p:txBody>
      </p:sp>
      <p:pic>
        <p:nvPicPr>
          <p:cNvPr id="13" name="Imagen 12"/>
          <p:cNvPicPr>
            <a:picLocks noChangeAspect="1"/>
          </p:cNvPicPr>
          <p:nvPr/>
        </p:nvPicPr>
        <p:blipFill>
          <a:blip r:embed="rId7"/>
          <a:stretch>
            <a:fillRect/>
          </a:stretch>
        </p:blipFill>
        <p:spPr>
          <a:xfrm>
            <a:off x="7784238" y="1494743"/>
            <a:ext cx="3743261" cy="3638960"/>
          </a:xfrm>
          <a:prstGeom prst="rect">
            <a:avLst/>
          </a:prstGeom>
        </p:spPr>
      </p:pic>
      <p:sp>
        <p:nvSpPr>
          <p:cNvPr id="19" name="Rectángulo redondeado 18"/>
          <p:cNvSpPr/>
          <p:nvPr/>
        </p:nvSpPr>
        <p:spPr>
          <a:xfrm>
            <a:off x="7524206" y="1345474"/>
            <a:ext cx="4101737" cy="414092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2863771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eje de Transmisión de Potencia</a:t>
            </a:r>
            <a:endParaRPr lang="es-MX" b="1" i="1" dirty="0"/>
          </a:p>
        </p:txBody>
      </p:sp>
      <p:sp>
        <p:nvSpPr>
          <p:cNvPr id="11" name="Rectángulo 10"/>
          <p:cNvSpPr/>
          <p:nvPr/>
        </p:nvSpPr>
        <p:spPr>
          <a:xfrm>
            <a:off x="122288" y="1199254"/>
            <a:ext cx="3506088" cy="646331"/>
          </a:xfrm>
          <a:prstGeom prst="rect">
            <a:avLst/>
          </a:prstGeom>
        </p:spPr>
        <p:txBody>
          <a:bodyPr wrap="none">
            <a:spAutoFit/>
          </a:bodyPr>
          <a:lstStyle/>
          <a:p>
            <a:pPr algn="just">
              <a:lnSpc>
                <a:spcPct val="200000"/>
              </a:lnSpc>
              <a:spcAft>
                <a:spcPts val="800"/>
              </a:spcAft>
            </a:pPr>
            <a:r>
              <a:rPr lang="es-EC" b="1" dirty="0">
                <a:latin typeface="Arial" panose="020B0604020202020204" pitchFamily="34" charset="0"/>
                <a:ea typeface="Calibri" panose="020F0502020204030204" pitchFamily="34" charset="0"/>
                <a:cs typeface="Arial" panose="020B0604020202020204" pitchFamily="34" charset="0"/>
              </a:rPr>
              <a:t>Conexión porta cuchillas – eje</a:t>
            </a:r>
            <a:endParaRPr lang="es-MX" b="1"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ángulo 11"/>
              <p:cNvSpPr/>
              <p:nvPr/>
            </p:nvSpPr>
            <p:spPr>
              <a:xfrm>
                <a:off x="1032343" y="1951627"/>
                <a:ext cx="23993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𝑊</m:t>
                          </m:r>
                        </m:e>
                        <m:sub>
                          <m:r>
                            <a:rPr lang="es-MX" i="1">
                              <a:latin typeface="Cambria Math" panose="02040503050406030204" pitchFamily="18" charset="0"/>
                            </a:rPr>
                            <m:t>𝑣𝑒𝑟𝑑𝑒</m:t>
                          </m:r>
                        </m:sub>
                      </m:sSub>
                      <m:r>
                        <a:rPr lang="es-MX" i="0">
                          <a:latin typeface="Cambria Math" panose="02040503050406030204" pitchFamily="18" charset="0"/>
                        </a:rPr>
                        <m:t>=4</m:t>
                      </m:r>
                      <m:sSub>
                        <m:sSubPr>
                          <m:ctrlPr>
                            <a:rPr lang="es-MX" i="1">
                              <a:latin typeface="Cambria Math" panose="02040503050406030204" pitchFamily="18" charset="0"/>
                            </a:rPr>
                          </m:ctrlPr>
                        </m:sSubPr>
                        <m:e>
                          <m:r>
                            <a:rPr lang="es-MX" i="1">
                              <a:latin typeface="Cambria Math" panose="02040503050406030204" pitchFamily="18" charset="0"/>
                            </a:rPr>
                            <m:t>𝑚</m:t>
                          </m:r>
                        </m:e>
                        <m:sub>
                          <m:r>
                            <a:rPr lang="es-MX" i="1">
                              <a:latin typeface="Cambria Math" panose="02040503050406030204" pitchFamily="18" charset="0"/>
                            </a:rPr>
                            <m:t>𝑣𝑒𝑟𝑑𝑒</m:t>
                          </m:r>
                        </m:sub>
                      </m:sSub>
                      <m:r>
                        <a:rPr lang="es-MX" i="0">
                          <a:latin typeface="Cambria Math" panose="02040503050406030204" pitchFamily="18" charset="0"/>
                        </a:rPr>
                        <m:t>∗</m:t>
                      </m:r>
                      <m:r>
                        <a:rPr lang="es-MX" i="1">
                          <a:latin typeface="Cambria Math" panose="02040503050406030204" pitchFamily="18" charset="0"/>
                        </a:rPr>
                        <m:t>𝑔</m:t>
                      </m:r>
                    </m:oMath>
                  </m:oMathPara>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1032343" y="1951627"/>
                <a:ext cx="2399375" cy="369332"/>
              </a:xfrm>
              <a:prstGeom prst="rect">
                <a:avLst/>
              </a:prstGeom>
              <a:blipFill>
                <a:blip r:embed="rId2"/>
                <a:stretch>
                  <a:fillRect b="-819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714103" y="2599135"/>
                <a:ext cx="32448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𝑊</m:t>
                          </m:r>
                        </m:e>
                        <m:sub>
                          <m:r>
                            <a:rPr lang="es-MX" i="1">
                              <a:latin typeface="Cambria Math" panose="02040503050406030204" pitchFamily="18" charset="0"/>
                            </a:rPr>
                            <m:t>𝑣𝑒𝑟𝑑𝑒</m:t>
                          </m:r>
                        </m:sub>
                      </m:sSub>
                      <m:r>
                        <a:rPr lang="es-MX" i="0">
                          <a:latin typeface="Cambria Math" panose="02040503050406030204" pitchFamily="18" charset="0"/>
                        </a:rPr>
                        <m:t>=4</m:t>
                      </m:r>
                      <m:d>
                        <m:dPr>
                          <m:ctrlPr>
                            <a:rPr lang="es-MX" i="1">
                              <a:latin typeface="Cambria Math" panose="02040503050406030204" pitchFamily="18" charset="0"/>
                            </a:rPr>
                          </m:ctrlPr>
                        </m:dPr>
                        <m:e>
                          <m:r>
                            <a:rPr lang="es-MX" i="0">
                              <a:latin typeface="Cambria Math" panose="02040503050406030204" pitchFamily="18" charset="0"/>
                            </a:rPr>
                            <m:t>0.125</m:t>
                          </m:r>
                        </m:e>
                      </m:d>
                      <m:r>
                        <a:rPr lang="es-MX" i="0">
                          <a:latin typeface="Cambria Math" panose="02040503050406030204" pitchFamily="18" charset="0"/>
                        </a:rPr>
                        <m:t>9.8=4.9 </m:t>
                      </m:r>
                      <m:r>
                        <a:rPr lang="es-MX" i="1">
                          <a:latin typeface="Cambria Math" panose="02040503050406030204" pitchFamily="18" charset="0"/>
                        </a:rPr>
                        <m:t>𝑁</m:t>
                      </m:r>
                    </m:oMath>
                  </m:oMathPara>
                </a14:m>
                <a:endParaRPr lang="es-MX" dirty="0"/>
              </a:p>
            </p:txBody>
          </p:sp>
        </mc:Choice>
        <mc:Fallback xmlns="">
          <p:sp>
            <p:nvSpPr>
              <p:cNvPr id="16" name="Rectángulo 15"/>
              <p:cNvSpPr>
                <a:spLocks noRot="1" noChangeAspect="1" noMove="1" noResize="1" noEditPoints="1" noAdjustHandles="1" noChangeArrowheads="1" noChangeShapeType="1" noTextEdit="1"/>
              </p:cNvSpPr>
              <p:nvPr/>
            </p:nvSpPr>
            <p:spPr>
              <a:xfrm>
                <a:off x="714103" y="2599135"/>
                <a:ext cx="3244863" cy="369332"/>
              </a:xfrm>
              <a:prstGeom prst="rect">
                <a:avLst/>
              </a:prstGeom>
              <a:blipFill>
                <a:blip r:embed="rId3"/>
                <a:stretch>
                  <a:fillRect b="-163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6037557" y="2516552"/>
                <a:ext cx="4005648"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𝑀</m:t>
                          </m:r>
                        </m:e>
                        <m:sub>
                          <m:r>
                            <a:rPr lang="es-MX" i="1">
                              <a:latin typeface="Cambria Math" panose="02040503050406030204" pitchFamily="18" charset="0"/>
                            </a:rPr>
                            <m:t>𝑓𝑙𝑒𝑥𝑖𝑜𝑛𝑎𝑛𝑡𝑒</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𝑊</m:t>
                          </m:r>
                        </m:e>
                        <m:sub>
                          <m:r>
                            <a:rPr lang="es-MX" i="1">
                              <a:latin typeface="Cambria Math" panose="02040503050406030204" pitchFamily="18" charset="0"/>
                            </a:rPr>
                            <m:t>𝑣𝑒𝑟𝑑𝑒</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𝑅</m:t>
                          </m:r>
                        </m:e>
                        <m:sub>
                          <m:r>
                            <a:rPr lang="es-MX" i="1">
                              <a:latin typeface="Cambria Math" panose="02040503050406030204" pitchFamily="18" charset="0"/>
                            </a:rPr>
                            <m:t>𝑝𝑜𝑟𝑡𝑎𝑐𝑢𝑐h𝑖𝑙𝑙𝑎𝑠</m:t>
                          </m:r>
                        </m:sub>
                      </m:sSub>
                    </m:oMath>
                  </m:oMathPara>
                </a14:m>
                <a:endParaRPr lang="es-MX" dirty="0"/>
              </a:p>
            </p:txBody>
          </p:sp>
        </mc:Choice>
        <mc:Fallback xmlns="">
          <p:sp>
            <p:nvSpPr>
              <p:cNvPr id="19" name="Rectángulo 18"/>
              <p:cNvSpPr>
                <a:spLocks noRot="1" noChangeAspect="1" noMove="1" noResize="1" noEditPoints="1" noAdjustHandles="1" noChangeArrowheads="1" noChangeShapeType="1" noTextEdit="1"/>
              </p:cNvSpPr>
              <p:nvPr/>
            </p:nvSpPr>
            <p:spPr>
              <a:xfrm>
                <a:off x="6037557" y="2516552"/>
                <a:ext cx="4005648" cy="391582"/>
              </a:xfrm>
              <a:prstGeom prst="rect">
                <a:avLst/>
              </a:prstGeom>
              <a:blipFill>
                <a:blip r:embed="rId5"/>
                <a:stretch>
                  <a:fillRect b="-1093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6099048" y="3126461"/>
                <a:ext cx="4182042"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𝑀</m:t>
                          </m:r>
                        </m:e>
                        <m:sub>
                          <m:r>
                            <a:rPr lang="es-MX" i="1">
                              <a:latin typeface="Cambria Math" panose="02040503050406030204" pitchFamily="18" charset="0"/>
                            </a:rPr>
                            <m:t>𝑓𝑙𝑒𝑥𝑖𝑜𝑛𝑎𝑛𝑡𝑒</m:t>
                          </m:r>
                        </m:sub>
                      </m:sSub>
                      <m:r>
                        <a:rPr lang="es-MX" i="0">
                          <a:latin typeface="Cambria Math" panose="02040503050406030204" pitchFamily="18" charset="0"/>
                        </a:rPr>
                        <m:t>=4.9</m:t>
                      </m:r>
                      <m:d>
                        <m:dPr>
                          <m:ctrlPr>
                            <a:rPr lang="es-MX" i="1">
                              <a:latin typeface="Cambria Math" panose="02040503050406030204" pitchFamily="18" charset="0"/>
                            </a:rPr>
                          </m:ctrlPr>
                        </m:dPr>
                        <m:e>
                          <m:f>
                            <m:fPr>
                              <m:ctrlPr>
                                <a:rPr lang="es-MX" i="1">
                                  <a:latin typeface="Cambria Math" panose="02040503050406030204" pitchFamily="18" charset="0"/>
                                </a:rPr>
                              </m:ctrlPr>
                            </m:fPr>
                            <m:num>
                              <m:r>
                                <a:rPr lang="es-MX" i="0">
                                  <a:latin typeface="Cambria Math" panose="02040503050406030204" pitchFamily="18" charset="0"/>
                                </a:rPr>
                                <m:t>0.31</m:t>
                              </m:r>
                            </m:num>
                            <m:den>
                              <m:r>
                                <a:rPr lang="es-MX" i="0">
                                  <a:latin typeface="Cambria Math" panose="02040503050406030204" pitchFamily="18" charset="0"/>
                                </a:rPr>
                                <m:t>2</m:t>
                              </m:r>
                            </m:den>
                          </m:f>
                        </m:e>
                      </m:d>
                      <m:r>
                        <a:rPr lang="es-MX" i="0">
                          <a:latin typeface="Cambria Math" panose="02040503050406030204" pitchFamily="18" charset="0"/>
                        </a:rPr>
                        <m:t>=0.7595 </m:t>
                      </m:r>
                      <m:r>
                        <a:rPr lang="es-MX" i="1">
                          <a:latin typeface="Cambria Math" panose="02040503050406030204" pitchFamily="18" charset="0"/>
                        </a:rPr>
                        <m:t>𝑁𝑚</m:t>
                      </m:r>
                    </m:oMath>
                  </m:oMathPara>
                </a14:m>
                <a:endParaRPr lang="es-MX" dirty="0"/>
              </a:p>
            </p:txBody>
          </p:sp>
        </mc:Choice>
        <mc:Fallback xmlns="">
          <p:sp>
            <p:nvSpPr>
              <p:cNvPr id="20" name="Rectángulo 19"/>
              <p:cNvSpPr>
                <a:spLocks noRot="1" noChangeAspect="1" noMove="1" noResize="1" noEditPoints="1" noAdjustHandles="1" noChangeArrowheads="1" noChangeShapeType="1" noTextEdit="1"/>
              </p:cNvSpPr>
              <p:nvPr/>
            </p:nvSpPr>
            <p:spPr>
              <a:xfrm>
                <a:off x="6099048" y="3126461"/>
                <a:ext cx="4182042" cy="714683"/>
              </a:xfrm>
              <a:prstGeom prst="rect">
                <a:avLst/>
              </a:prstGeom>
              <a:blipFill>
                <a:blip r:embed="rId6"/>
                <a:stretch>
                  <a:fillRect/>
                </a:stretch>
              </a:blipFill>
            </p:spPr>
            <p:txBody>
              <a:bodyPr/>
              <a:lstStyle/>
              <a:p>
                <a:r>
                  <a:rPr lang="es-MX">
                    <a:noFill/>
                  </a:rPr>
                  <a:t> </a:t>
                </a:r>
              </a:p>
            </p:txBody>
          </p:sp>
        </mc:Fallback>
      </mc:AlternateContent>
      <p:sp>
        <p:nvSpPr>
          <p:cNvPr id="21" name="Rectángulo 20"/>
          <p:cNvSpPr/>
          <p:nvPr/>
        </p:nvSpPr>
        <p:spPr>
          <a:xfrm>
            <a:off x="5356643" y="1385054"/>
            <a:ext cx="6096000" cy="646331"/>
          </a:xfrm>
          <a:prstGeom prst="rect">
            <a:avLst/>
          </a:prstGeom>
        </p:spPr>
        <p:txBody>
          <a:bodyPr>
            <a:spAutoFit/>
          </a:bodyPr>
          <a:lstStyle/>
          <a:p>
            <a:pPr indent="540385" algn="just">
              <a:spcAft>
                <a:spcPts val="800"/>
              </a:spcAft>
            </a:pPr>
            <a:r>
              <a:rPr lang="es-EC"/>
              <a:t>Calculamos el </a:t>
            </a:r>
            <a:r>
              <a:rPr lang="es-EC" dirty="0"/>
              <a:t>momento flexionante sabiendo que el diámetro del disco porta cuchillas es de 0.31 m.</a:t>
            </a:r>
            <a:endParaRPr lang="es-MX" dirty="0"/>
          </a:p>
        </p:txBody>
      </p:sp>
      <p:sp>
        <p:nvSpPr>
          <p:cNvPr id="3" name="Marcador de número de diapositiva 2"/>
          <p:cNvSpPr>
            <a:spLocks noGrp="1"/>
          </p:cNvSpPr>
          <p:nvPr>
            <p:ph type="sldNum" sz="quarter" idx="10"/>
          </p:nvPr>
        </p:nvSpPr>
        <p:spPr/>
        <p:txBody>
          <a:bodyPr/>
          <a:lstStyle/>
          <a:p>
            <a:fld id="{FC212350-2835-4B37-909A-324448E91906}" type="slidenum">
              <a:rPr lang="es-MX" smtClean="0"/>
              <a:pPr/>
              <a:t>19</a:t>
            </a:fld>
            <a:endParaRPr lang="es-MX" dirty="0"/>
          </a:p>
        </p:txBody>
      </p:sp>
      <p:pic>
        <p:nvPicPr>
          <p:cNvPr id="7" name="Imagen 6"/>
          <p:cNvPicPr>
            <a:picLocks noChangeAspect="1"/>
          </p:cNvPicPr>
          <p:nvPr/>
        </p:nvPicPr>
        <p:blipFill>
          <a:blip r:embed="rId7"/>
          <a:stretch>
            <a:fillRect/>
          </a:stretch>
        </p:blipFill>
        <p:spPr>
          <a:xfrm>
            <a:off x="714103" y="3758828"/>
            <a:ext cx="3779519" cy="912034"/>
          </a:xfrm>
          <a:prstGeom prst="rect">
            <a:avLst/>
          </a:prstGeom>
        </p:spPr>
      </p:pic>
      <p:sp>
        <p:nvSpPr>
          <p:cNvPr id="9" name="Rectángulo redondeado 8"/>
          <p:cNvSpPr/>
          <p:nvPr/>
        </p:nvSpPr>
        <p:spPr>
          <a:xfrm>
            <a:off x="714103" y="3722016"/>
            <a:ext cx="3973285" cy="1189617"/>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70025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2FEF813-3576-4DDE-B0E6-1E1FB35B10D3}"/>
              </a:ext>
            </a:extLst>
          </p:cNvPr>
          <p:cNvSpPr>
            <a:spLocks noGrp="1"/>
          </p:cNvSpPr>
          <p:nvPr>
            <p:ph idx="1"/>
          </p:nvPr>
        </p:nvSpPr>
        <p:spPr>
          <a:xfrm>
            <a:off x="517413" y="1204526"/>
            <a:ext cx="10972800" cy="3432788"/>
          </a:xfrm>
        </p:spPr>
        <p:style>
          <a:lnRef idx="2">
            <a:schemeClr val="accent1"/>
          </a:lnRef>
          <a:fillRef idx="1">
            <a:schemeClr val="lt1"/>
          </a:fillRef>
          <a:effectRef idx="0">
            <a:schemeClr val="accent1"/>
          </a:effectRef>
          <a:fontRef idx="minor">
            <a:schemeClr val="dk1"/>
          </a:fontRef>
        </p:style>
        <p:txBody>
          <a:bodyPr/>
          <a:lstStyle/>
          <a:p>
            <a:pPr marL="0" indent="0" algn="ctr">
              <a:lnSpc>
                <a:spcPct val="150000"/>
              </a:lnSpc>
              <a:buNone/>
            </a:pPr>
            <a:r>
              <a:rPr lang="es-ES" sz="2800" b="1" dirty="0">
                <a:solidFill>
                  <a:schemeClr val="tx1"/>
                </a:solidFill>
                <a:latin typeface="+mj-lt"/>
                <a:cs typeface="Arial" panose="020B0604020202020204" pitchFamily="34" charset="0"/>
              </a:rPr>
              <a:t>Objetivo General</a:t>
            </a:r>
          </a:p>
          <a:p>
            <a:pPr marL="0" indent="0" algn="just">
              <a:lnSpc>
                <a:spcPct val="150000"/>
              </a:lnSpc>
              <a:buNone/>
            </a:pPr>
            <a:r>
              <a:rPr lang="es-EC" dirty="0">
                <a:solidFill>
                  <a:schemeClr val="tx1"/>
                </a:solidFill>
              </a:rPr>
              <a:t>Diseñar y construir una máquina cortadora de plátano verde dominico para la fundación Héroes de Vida que permita realizar cortes tanto transversal como longitudinal permitiendo la elaboración de dos tipos de chifles, redondos y largos.</a:t>
            </a:r>
            <a:endParaRPr lang="es-MX" dirty="0">
              <a:solidFill>
                <a:schemeClr val="tx1"/>
              </a:solidFill>
            </a:endParaRPr>
          </a:p>
          <a:p>
            <a:pPr marL="0" indent="0" algn="ctr">
              <a:lnSpc>
                <a:spcPct val="150000"/>
              </a:lnSpc>
              <a:buNone/>
            </a:pPr>
            <a:r>
              <a:rPr lang="es-ES" dirty="0">
                <a:solidFill>
                  <a:schemeClr val="tx1"/>
                </a:solidFill>
                <a:latin typeface="+mj-lt"/>
                <a:cs typeface="Arial" panose="020B0604020202020204" pitchFamily="34" charset="0"/>
              </a:rPr>
              <a:t>.</a:t>
            </a:r>
          </a:p>
        </p:txBody>
      </p:sp>
      <p:sp>
        <p:nvSpPr>
          <p:cNvPr id="6" name="Título 1">
            <a:extLst>
              <a:ext uri="{FF2B5EF4-FFF2-40B4-BE49-F238E27FC236}">
                <a16:creationId xmlns:a16="http://schemas.microsoft.com/office/drawing/2014/main" id="{AD8B7C3E-4D3C-485A-BA95-027F6273FCFB}"/>
              </a:ext>
            </a:extLst>
          </p:cNvPr>
          <p:cNvSpPr>
            <a:spLocks noGrp="1"/>
          </p:cNvSpPr>
          <p:nvPr>
            <p:ph type="title" idx="4294967295"/>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cxnSp>
        <p:nvCxnSpPr>
          <p:cNvPr id="7" name="Conector recto 6">
            <a:extLst>
              <a:ext uri="{FF2B5EF4-FFF2-40B4-BE49-F238E27FC236}">
                <a16:creationId xmlns:a16="http://schemas.microsoft.com/office/drawing/2014/main" id="{FEC27785-09C7-4C1C-921E-AFBF9415FEDC}"/>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Marcador de número de diapositiva 1"/>
          <p:cNvSpPr>
            <a:spLocks noGrp="1"/>
          </p:cNvSpPr>
          <p:nvPr>
            <p:ph type="sldNum" sz="quarter" idx="10"/>
          </p:nvPr>
        </p:nvSpPr>
        <p:spPr/>
        <p:txBody>
          <a:bodyPr/>
          <a:lstStyle/>
          <a:p>
            <a:fld id="{FC212350-2835-4B37-909A-324448E91906}" type="slidenum">
              <a:rPr lang="es-MX" smtClean="0"/>
              <a:pPr/>
              <a:t>2</a:t>
            </a:fld>
            <a:endParaRPr lang="es-MX" dirty="0"/>
          </a:p>
        </p:txBody>
      </p:sp>
    </p:spTree>
    <p:extLst>
      <p:ext uri="{BB962C8B-B14F-4D97-AF65-F5344CB8AC3E}">
        <p14:creationId xmlns:p14="http://schemas.microsoft.com/office/powerpoint/2010/main" val="279920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eje de Transmisión de Potencia</a:t>
            </a:r>
            <a:endParaRPr lang="es-MX" b="1" i="1" dirty="0"/>
          </a:p>
        </p:txBody>
      </p:sp>
      <p:sp>
        <p:nvSpPr>
          <p:cNvPr id="11" name="Rectángulo 10"/>
          <p:cNvSpPr/>
          <p:nvPr/>
        </p:nvSpPr>
        <p:spPr>
          <a:xfrm>
            <a:off x="594889" y="1152958"/>
            <a:ext cx="3698448" cy="646331"/>
          </a:xfrm>
          <a:prstGeom prst="rect">
            <a:avLst/>
          </a:prstGeom>
        </p:spPr>
        <p:txBody>
          <a:bodyPr wrap="none">
            <a:spAutoFit/>
          </a:bodyPr>
          <a:lstStyle/>
          <a:p>
            <a:r>
              <a:rPr lang="es-MX" b="1" i="1" dirty="0"/>
              <a:t>Cálculo de reacciones sobre eje</a:t>
            </a:r>
          </a:p>
          <a:p>
            <a:r>
              <a:rPr lang="es-EC" dirty="0"/>
              <a:t> </a:t>
            </a:r>
            <a:endParaRPr lang="es-MX" dirty="0"/>
          </a:p>
        </p:txBody>
      </p:sp>
      <p:pic>
        <p:nvPicPr>
          <p:cNvPr id="13" name="Imagen 12"/>
          <p:cNvPicPr/>
          <p:nvPr/>
        </p:nvPicPr>
        <p:blipFill>
          <a:blip r:embed="rId2">
            <a:extLst>
              <a:ext uri="{28A0092B-C50C-407E-A947-70E740481C1C}">
                <a14:useLocalDpi xmlns:a14="http://schemas.microsoft.com/office/drawing/2010/main" val="0"/>
              </a:ext>
            </a:extLst>
          </a:blip>
          <a:srcRect/>
          <a:stretch>
            <a:fillRect/>
          </a:stretch>
        </p:blipFill>
        <p:spPr bwMode="auto">
          <a:xfrm>
            <a:off x="6834953" y="1851856"/>
            <a:ext cx="4772025" cy="1266825"/>
          </a:xfrm>
          <a:prstGeom prst="rect">
            <a:avLst/>
          </a:prstGeom>
          <a:noFill/>
          <a:ln>
            <a:noFill/>
          </a:ln>
        </p:spPr>
      </p:pic>
      <p:pic>
        <p:nvPicPr>
          <p:cNvPr id="14" name="Imagen 13"/>
          <p:cNvPicPr/>
          <p:nvPr/>
        </p:nvPicPr>
        <p:blipFill>
          <a:blip r:embed="rId3">
            <a:extLst>
              <a:ext uri="{28A0092B-C50C-407E-A947-70E740481C1C}">
                <a14:useLocalDpi xmlns:a14="http://schemas.microsoft.com/office/drawing/2010/main" val="0"/>
              </a:ext>
            </a:extLst>
          </a:blip>
          <a:srcRect/>
          <a:stretch>
            <a:fillRect/>
          </a:stretch>
        </p:blipFill>
        <p:spPr bwMode="auto">
          <a:xfrm>
            <a:off x="6848131" y="3216935"/>
            <a:ext cx="4772025" cy="1247775"/>
          </a:xfrm>
          <a:prstGeom prst="rect">
            <a:avLst/>
          </a:prstGeom>
          <a:noFill/>
          <a:ln>
            <a:noFill/>
          </a:ln>
        </p:spPr>
      </p:pic>
      <mc:AlternateContent xmlns:mc="http://schemas.openxmlformats.org/markup-compatibility/2006" xmlns:a14="http://schemas.microsoft.com/office/drawing/2010/main">
        <mc:Choice Requires="a14">
          <p:sp>
            <p:nvSpPr>
              <p:cNvPr id="12" name="Rectángulo 11"/>
              <p:cNvSpPr/>
              <p:nvPr/>
            </p:nvSpPr>
            <p:spPr>
              <a:xfrm>
                <a:off x="-358691" y="4327571"/>
                <a:ext cx="6096000" cy="1405513"/>
              </a:xfrm>
              <a:prstGeom prst="rect">
                <a:avLst/>
              </a:prstGeom>
            </p:spPr>
            <p:txBody>
              <a:bodyPr>
                <a:spAutoFit/>
              </a:bodyPr>
              <a:lstStyle/>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ea typeface="Yu Mincho"/>
                              <a:cs typeface="Arial" panose="020B0604020202020204" pitchFamily="34" charset="0"/>
                            </a:rPr>
                          </m:ctrlPr>
                        </m:sSubPr>
                        <m:e>
                          <m:r>
                            <a:rPr lang="es-EC" i="1">
                              <a:latin typeface="Cambria Math" panose="02040503050406030204" pitchFamily="18" charset="0"/>
                              <a:ea typeface="Yu Mincho"/>
                              <a:cs typeface="Arial" panose="020B0604020202020204" pitchFamily="34" charset="0"/>
                            </a:rPr>
                            <m:t>𝑅</m:t>
                          </m:r>
                        </m:e>
                        <m:sub>
                          <m:r>
                            <a:rPr lang="es-EC" i="1">
                              <a:latin typeface="Cambria Math" panose="02040503050406030204" pitchFamily="18" charset="0"/>
                              <a:ea typeface="Yu Mincho"/>
                              <a:cs typeface="Arial" panose="020B0604020202020204" pitchFamily="34" charset="0"/>
                            </a:rPr>
                            <m:t>𝐵</m:t>
                          </m:r>
                        </m:sub>
                      </m:sSub>
                      <m:r>
                        <a:rPr lang="es-EC" i="1">
                          <a:latin typeface="Cambria Math" panose="02040503050406030204" pitchFamily="18" charset="0"/>
                          <a:ea typeface="Yu Mincho"/>
                          <a:cs typeface="Arial" panose="020B0604020202020204" pitchFamily="34" charset="0"/>
                        </a:rPr>
                        <m:t>=0.75665 </m:t>
                      </m:r>
                      <m:r>
                        <a:rPr lang="es-EC" i="1">
                          <a:latin typeface="Cambria Math" panose="02040503050406030204" pitchFamily="18" charset="0"/>
                          <a:ea typeface="Yu Mincho"/>
                          <a:cs typeface="Arial" panose="020B0604020202020204" pitchFamily="34" charset="0"/>
                        </a:rPr>
                        <m:t>𝑁</m:t>
                      </m:r>
                    </m:oMath>
                  </m:oMathPara>
                </a14:m>
                <a:endParaRPr lang="es-MX" dirty="0">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ea typeface="Yu Mincho"/>
                              <a:cs typeface="Arial" panose="020B0604020202020204" pitchFamily="34" charset="0"/>
                            </a:rPr>
                          </m:ctrlPr>
                        </m:sSubPr>
                        <m:e>
                          <m:r>
                            <a:rPr lang="es-EC" i="1">
                              <a:latin typeface="Cambria Math" panose="02040503050406030204" pitchFamily="18" charset="0"/>
                              <a:ea typeface="Yu Mincho"/>
                              <a:cs typeface="Arial" panose="020B0604020202020204" pitchFamily="34" charset="0"/>
                            </a:rPr>
                            <m:t>𝑅</m:t>
                          </m:r>
                        </m:e>
                        <m:sub>
                          <m:r>
                            <a:rPr lang="es-EC" i="1">
                              <a:latin typeface="Cambria Math" panose="02040503050406030204" pitchFamily="18" charset="0"/>
                              <a:ea typeface="Yu Mincho"/>
                              <a:cs typeface="Arial" panose="020B0604020202020204" pitchFamily="34" charset="0"/>
                            </a:rPr>
                            <m:t>𝐶</m:t>
                          </m:r>
                        </m:sub>
                      </m:sSub>
                      <m:r>
                        <a:rPr lang="es-EC" i="1">
                          <a:latin typeface="Cambria Math" panose="02040503050406030204" pitchFamily="18" charset="0"/>
                          <a:ea typeface="Yu Mincho"/>
                          <a:cs typeface="Arial" panose="020B0604020202020204" pitchFamily="34" charset="0"/>
                        </a:rPr>
                        <m:t>=320.165 </m:t>
                      </m:r>
                      <m:r>
                        <a:rPr lang="es-EC" i="1">
                          <a:latin typeface="Cambria Math" panose="02040503050406030204" pitchFamily="18" charset="0"/>
                          <a:ea typeface="Yu Mincho"/>
                          <a:cs typeface="Arial" panose="020B0604020202020204" pitchFamily="34" charset="0"/>
                        </a:rPr>
                        <m:t>𝑁</m:t>
                      </m:r>
                    </m:oMath>
                  </m:oMathPara>
                </a14:m>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358691" y="4327571"/>
                <a:ext cx="6096000" cy="1405513"/>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735631" y="1503077"/>
                <a:ext cx="1263230"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MX" i="1">
                              <a:latin typeface="Cambria Math" panose="02040503050406030204" pitchFamily="18" charset="0"/>
                            </a:rPr>
                          </m:ctrlPr>
                        </m:naryPr>
                        <m:sub/>
                        <m:sup/>
                        <m:e>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𝑋</m:t>
                              </m:r>
                            </m:sub>
                          </m:sSub>
                        </m:e>
                      </m:nary>
                      <m:r>
                        <a:rPr lang="es-MX" i="0">
                          <a:latin typeface="Cambria Math" panose="02040503050406030204" pitchFamily="18" charset="0"/>
                        </a:rPr>
                        <m:t>=0</m:t>
                      </m:r>
                    </m:oMath>
                  </m:oMathPara>
                </a14:m>
                <a:endParaRPr lang="es-MX" dirty="0"/>
              </a:p>
            </p:txBody>
          </p:sp>
        </mc:Choice>
        <mc:Fallback xmlns="">
          <p:sp>
            <p:nvSpPr>
              <p:cNvPr id="3" name="Rectángulo 2"/>
              <p:cNvSpPr>
                <a:spLocks noRot="1" noChangeAspect="1" noMove="1" noResize="1" noEditPoints="1" noAdjustHandles="1" noChangeArrowheads="1" noChangeShapeType="1" noTextEdit="1"/>
              </p:cNvSpPr>
              <p:nvPr/>
            </p:nvSpPr>
            <p:spPr>
              <a:xfrm>
                <a:off x="735631" y="1503077"/>
                <a:ext cx="1263230" cy="763094"/>
              </a:xfrm>
              <a:prstGeom prst="rect">
                <a:avLst/>
              </a:prstGeom>
              <a:blipFill>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594889" y="2271472"/>
                <a:ext cx="209442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𝑅</m:t>
                          </m:r>
                        </m:e>
                        <m:sub>
                          <m:r>
                            <a:rPr lang="es-MX" i="1">
                              <a:latin typeface="Cambria Math" panose="02040503050406030204" pitchFamily="18" charset="0"/>
                            </a:rPr>
                            <m:t>𝐵</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𝑅</m:t>
                          </m:r>
                        </m:e>
                        <m:sub>
                          <m:r>
                            <a:rPr lang="es-MX" i="1">
                              <a:latin typeface="Cambria Math" panose="02040503050406030204" pitchFamily="18" charset="0"/>
                            </a:rPr>
                            <m:t>𝐶</m:t>
                          </m:r>
                        </m:sub>
                      </m:sSub>
                      <m:r>
                        <a:rPr lang="es-MX" i="0">
                          <a:latin typeface="Cambria Math" panose="02040503050406030204" pitchFamily="18" charset="0"/>
                        </a:rPr>
                        <m:t>=244.5</m:t>
                      </m:r>
                    </m:oMath>
                  </m:oMathPara>
                </a14:m>
                <a:endParaRPr lang="es-MX" dirty="0"/>
              </a:p>
            </p:txBody>
          </p:sp>
        </mc:Choice>
        <mc:Fallback xmlns="">
          <p:sp>
            <p:nvSpPr>
              <p:cNvPr id="6" name="Rectángulo 5"/>
              <p:cNvSpPr>
                <a:spLocks noRot="1" noChangeAspect="1" noMove="1" noResize="1" noEditPoints="1" noAdjustHandles="1" noChangeArrowheads="1" noChangeShapeType="1" noTextEdit="1"/>
              </p:cNvSpPr>
              <p:nvPr/>
            </p:nvSpPr>
            <p:spPr>
              <a:xfrm>
                <a:off x="594889" y="2271472"/>
                <a:ext cx="2094420" cy="369332"/>
              </a:xfrm>
              <a:prstGeom prst="rect">
                <a:avLst/>
              </a:prstGeom>
              <a:blipFill>
                <a:blip r:embed="rId6"/>
                <a:stretch>
                  <a:fillRect b="-166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80423" y="2646105"/>
                <a:ext cx="1318438"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MX" i="1">
                              <a:latin typeface="Cambria Math" panose="02040503050406030204" pitchFamily="18" charset="0"/>
                            </a:rPr>
                          </m:ctrlPr>
                        </m:naryPr>
                        <m:sub/>
                        <m:sup/>
                        <m:e>
                          <m:sSub>
                            <m:sSubPr>
                              <m:ctrlPr>
                                <a:rPr lang="es-MX" i="1">
                                  <a:latin typeface="Cambria Math" panose="02040503050406030204" pitchFamily="18" charset="0"/>
                                </a:rPr>
                              </m:ctrlPr>
                            </m:sSubPr>
                            <m:e>
                              <m:r>
                                <a:rPr lang="es-MX" i="1">
                                  <a:latin typeface="Cambria Math" panose="02040503050406030204" pitchFamily="18" charset="0"/>
                                </a:rPr>
                                <m:t>𝑀</m:t>
                              </m:r>
                            </m:e>
                            <m:sub>
                              <m:r>
                                <a:rPr lang="es-MX" i="1">
                                  <a:latin typeface="Cambria Math" panose="02040503050406030204" pitchFamily="18" charset="0"/>
                                </a:rPr>
                                <m:t>𝐴</m:t>
                              </m:r>
                            </m:sub>
                          </m:sSub>
                          <m:r>
                            <a:rPr lang="es-MX" i="0">
                              <a:latin typeface="Cambria Math" panose="02040503050406030204" pitchFamily="18" charset="0"/>
                            </a:rPr>
                            <m:t>=0</m:t>
                          </m:r>
                        </m:e>
                      </m:nary>
                    </m:oMath>
                  </m:oMathPara>
                </a14:m>
                <a:endParaRPr lang="es-MX" dirty="0"/>
              </a:p>
            </p:txBody>
          </p:sp>
        </mc:Choice>
        <mc:Fallback xmlns="">
          <p:sp>
            <p:nvSpPr>
              <p:cNvPr id="7" name="Rectángulo 6"/>
              <p:cNvSpPr>
                <a:spLocks noRot="1" noChangeAspect="1" noMove="1" noResize="1" noEditPoints="1" noAdjustHandles="1" noChangeArrowheads="1" noChangeShapeType="1" noTextEdit="1"/>
              </p:cNvSpPr>
              <p:nvPr/>
            </p:nvSpPr>
            <p:spPr>
              <a:xfrm>
                <a:off x="680423" y="2646105"/>
                <a:ext cx="1318438" cy="763094"/>
              </a:xfrm>
              <a:prstGeom prst="rect">
                <a:avLst/>
              </a:prstGeom>
              <a:blipFill>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44235" y="3391508"/>
                <a:ext cx="6041910"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𝑀</m:t>
                          </m:r>
                        </m:e>
                        <m:sub>
                          <m:r>
                            <a:rPr lang="es-MX" i="1">
                              <a:latin typeface="Cambria Math" panose="02040503050406030204" pitchFamily="18" charset="0"/>
                            </a:rPr>
                            <m:t>𝑓𝑙𝑒𝑥𝑖𝑜𝑛𝑎𝑛𝑡𝑒</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𝑅</m:t>
                          </m:r>
                        </m:e>
                        <m:sub>
                          <m:r>
                            <a:rPr lang="es-MX" i="1">
                              <a:latin typeface="Cambria Math" panose="02040503050406030204" pitchFamily="18" charset="0"/>
                            </a:rPr>
                            <m:t>𝐵</m:t>
                          </m:r>
                        </m:sub>
                      </m:sSub>
                      <m:d>
                        <m:dPr>
                          <m:ctrlPr>
                            <a:rPr lang="es-MX" i="1">
                              <a:latin typeface="Cambria Math" panose="02040503050406030204" pitchFamily="18" charset="0"/>
                            </a:rPr>
                          </m:ctrlPr>
                        </m:dPr>
                        <m:e>
                          <m:r>
                            <a:rPr lang="es-MX" i="0">
                              <a:latin typeface="Cambria Math" panose="02040503050406030204" pitchFamily="18" charset="0"/>
                            </a:rPr>
                            <m:t>0.325</m:t>
                          </m:r>
                        </m:e>
                      </m:d>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𝑅</m:t>
                          </m:r>
                        </m:e>
                        <m:sub>
                          <m:r>
                            <a:rPr lang="es-MX" i="1">
                              <a:latin typeface="Cambria Math" panose="02040503050406030204" pitchFamily="18" charset="0"/>
                            </a:rPr>
                            <m:t>𝐶</m:t>
                          </m:r>
                        </m:sub>
                      </m:sSub>
                      <m:d>
                        <m:dPr>
                          <m:ctrlPr>
                            <a:rPr lang="es-MX" i="1">
                              <a:latin typeface="Cambria Math" panose="02040503050406030204" pitchFamily="18" charset="0"/>
                            </a:rPr>
                          </m:ctrlPr>
                        </m:dPr>
                        <m:e>
                          <m:r>
                            <a:rPr lang="es-MX" i="0">
                              <a:latin typeface="Cambria Math" panose="02040503050406030204" pitchFamily="18" charset="0"/>
                            </a:rPr>
                            <m:t>0.525</m:t>
                          </m:r>
                        </m:e>
                      </m:d>
                      <m:r>
                        <a:rPr lang="es-MX" i="0">
                          <a:latin typeface="Cambria Math" panose="02040503050406030204" pitchFamily="18" charset="0"/>
                        </a:rPr>
                        <m:t>−244.5</m:t>
                      </m:r>
                      <m:d>
                        <m:dPr>
                          <m:ctrlPr>
                            <a:rPr lang="es-MX" i="1">
                              <a:latin typeface="Cambria Math" panose="02040503050406030204" pitchFamily="18" charset="0"/>
                            </a:rPr>
                          </m:ctrlPr>
                        </m:dPr>
                        <m:e>
                          <m:r>
                            <a:rPr lang="es-MX" i="0">
                              <a:latin typeface="Cambria Math" panose="02040503050406030204" pitchFamily="18" charset="0"/>
                            </a:rPr>
                            <m:t>0.590</m:t>
                          </m:r>
                        </m:e>
                      </m:d>
                      <m:r>
                        <a:rPr lang="es-MX" i="0">
                          <a:latin typeface="Cambria Math" panose="02040503050406030204" pitchFamily="18" charset="0"/>
                        </a:rPr>
                        <m:t>=0</m:t>
                      </m:r>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144235" y="3391508"/>
                <a:ext cx="6041910" cy="391582"/>
              </a:xfrm>
              <a:prstGeom prst="rect">
                <a:avLst/>
              </a:prstGeom>
              <a:blipFill>
                <a:blip r:embed="rId8"/>
                <a:stretch>
                  <a:fillRect b="-923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201168" y="3971959"/>
                <a:ext cx="36012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a:latin typeface="Cambria Math" panose="02040503050406030204" pitchFamily="18" charset="0"/>
                        </a:rPr>
                        <m:t>−</m:t>
                      </m:r>
                      <m:r>
                        <a:rPr lang="es-MX" i="0">
                          <a:latin typeface="Cambria Math" panose="02040503050406030204" pitchFamily="18" charset="0"/>
                        </a:rPr>
                        <m:t>0.325</m:t>
                      </m:r>
                      <m:sSub>
                        <m:sSubPr>
                          <m:ctrlPr>
                            <a:rPr lang="es-MX" i="1">
                              <a:latin typeface="Cambria Math" panose="02040503050406030204" pitchFamily="18" charset="0"/>
                            </a:rPr>
                          </m:ctrlPr>
                        </m:sSubPr>
                        <m:e>
                          <m:r>
                            <a:rPr lang="es-MX" i="1">
                              <a:latin typeface="Cambria Math" panose="02040503050406030204" pitchFamily="18" charset="0"/>
                            </a:rPr>
                            <m:t>𝑅</m:t>
                          </m:r>
                        </m:e>
                        <m:sub>
                          <m:r>
                            <a:rPr lang="es-MX" i="1">
                              <a:latin typeface="Cambria Math" panose="02040503050406030204" pitchFamily="18" charset="0"/>
                            </a:rPr>
                            <m:t>𝐵</m:t>
                          </m:r>
                        </m:sub>
                      </m:sSub>
                      <m:r>
                        <a:rPr lang="es-MX" i="0">
                          <a:latin typeface="Cambria Math" panose="02040503050406030204" pitchFamily="18" charset="0"/>
                        </a:rPr>
                        <m:t>+0.525</m:t>
                      </m:r>
                      <m:sSub>
                        <m:sSubPr>
                          <m:ctrlPr>
                            <a:rPr lang="es-MX" i="1">
                              <a:latin typeface="Cambria Math" panose="02040503050406030204" pitchFamily="18" charset="0"/>
                            </a:rPr>
                          </m:ctrlPr>
                        </m:sSubPr>
                        <m:e>
                          <m:r>
                            <a:rPr lang="es-MX" i="1">
                              <a:latin typeface="Cambria Math" panose="02040503050406030204" pitchFamily="18" charset="0"/>
                            </a:rPr>
                            <m:t>𝑅</m:t>
                          </m:r>
                        </m:e>
                        <m:sub>
                          <m:r>
                            <a:rPr lang="es-MX" i="1">
                              <a:latin typeface="Cambria Math" panose="02040503050406030204" pitchFamily="18" charset="0"/>
                            </a:rPr>
                            <m:t>𝐶</m:t>
                          </m:r>
                        </m:sub>
                      </m:sSub>
                      <m:r>
                        <a:rPr lang="es-MX" i="0">
                          <a:latin typeface="Cambria Math" panose="02040503050406030204" pitchFamily="18" charset="0"/>
                        </a:rPr>
                        <m:t>=143.4955</m:t>
                      </m:r>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201168" y="3971959"/>
                <a:ext cx="3601242" cy="369332"/>
              </a:xfrm>
              <a:prstGeom prst="rect">
                <a:avLst/>
              </a:prstGeom>
              <a:blipFill>
                <a:blip r:embed="rId9"/>
                <a:stretch>
                  <a:fillRect b="-1667"/>
                </a:stretch>
              </a:blipFill>
            </p:spPr>
            <p:txBody>
              <a:bodyPr/>
              <a:lstStyle/>
              <a:p>
                <a:r>
                  <a:rPr lang="es-MX">
                    <a:noFill/>
                  </a:rPr>
                  <a:t> </a:t>
                </a:r>
              </a:p>
            </p:txBody>
          </p:sp>
        </mc:Fallback>
      </mc:AlternateContent>
      <p:sp>
        <p:nvSpPr>
          <p:cNvPr id="15" name="Marcador de número de diapositiva 14"/>
          <p:cNvSpPr>
            <a:spLocks noGrp="1"/>
          </p:cNvSpPr>
          <p:nvPr>
            <p:ph type="sldNum" sz="quarter" idx="10"/>
          </p:nvPr>
        </p:nvSpPr>
        <p:spPr/>
        <p:txBody>
          <a:bodyPr/>
          <a:lstStyle/>
          <a:p>
            <a:fld id="{FC212350-2835-4B37-909A-324448E91906}" type="slidenum">
              <a:rPr lang="es-MX" smtClean="0"/>
              <a:pPr/>
              <a:t>20</a:t>
            </a:fld>
            <a:endParaRPr lang="es-MX" dirty="0"/>
          </a:p>
        </p:txBody>
      </p:sp>
      <p:sp>
        <p:nvSpPr>
          <p:cNvPr id="16" name="Rectángulo redondeado 15"/>
          <p:cNvSpPr/>
          <p:nvPr/>
        </p:nvSpPr>
        <p:spPr>
          <a:xfrm>
            <a:off x="6453051" y="1799289"/>
            <a:ext cx="5434148" cy="290334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237828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eje de Transmisión de Potencia</a:t>
            </a:r>
            <a:endParaRPr lang="es-MX" b="1" i="1" dirty="0"/>
          </a:p>
        </p:txBody>
      </p:sp>
      <p:sp>
        <p:nvSpPr>
          <p:cNvPr id="11" name="Rectángulo 10"/>
          <p:cNvSpPr/>
          <p:nvPr/>
        </p:nvSpPr>
        <p:spPr>
          <a:xfrm>
            <a:off x="540736" y="1095023"/>
            <a:ext cx="5545108" cy="646331"/>
          </a:xfrm>
          <a:prstGeom prst="rect">
            <a:avLst/>
          </a:prstGeom>
        </p:spPr>
        <p:txBody>
          <a:bodyPr wrap="none">
            <a:spAutoFit/>
          </a:bodyPr>
          <a:lstStyle/>
          <a:p>
            <a:r>
              <a:rPr lang="es-EC" b="1" i="1" dirty="0"/>
              <a:t>Diagramas de Fuerza cortante y momento flector</a:t>
            </a:r>
            <a:endParaRPr lang="es-MX" b="1" i="1" dirty="0"/>
          </a:p>
          <a:p>
            <a:r>
              <a:rPr lang="es-EC" dirty="0"/>
              <a:t> </a:t>
            </a:r>
            <a:endParaRPr lang="es-MX" dirty="0"/>
          </a:p>
        </p:txBody>
      </p:sp>
      <p:pic>
        <p:nvPicPr>
          <p:cNvPr id="10" name="Imagen 9"/>
          <p:cNvPicPr/>
          <p:nvPr/>
        </p:nvPicPr>
        <p:blipFill>
          <a:blip r:embed="rId2">
            <a:extLst>
              <a:ext uri="{28A0092B-C50C-407E-A947-70E740481C1C}">
                <a14:useLocalDpi xmlns:a14="http://schemas.microsoft.com/office/drawing/2010/main" val="0"/>
              </a:ext>
            </a:extLst>
          </a:blip>
          <a:srcRect/>
          <a:stretch>
            <a:fillRect/>
          </a:stretch>
        </p:blipFill>
        <p:spPr bwMode="auto">
          <a:xfrm>
            <a:off x="6770086" y="1327914"/>
            <a:ext cx="4781550" cy="2019300"/>
          </a:xfrm>
          <a:prstGeom prst="rect">
            <a:avLst/>
          </a:prstGeom>
          <a:noFill/>
          <a:ln>
            <a:noFill/>
          </a:ln>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6903436" y="3275731"/>
            <a:ext cx="4514850" cy="2238375"/>
          </a:xfrm>
          <a:prstGeom prst="rect">
            <a:avLst/>
          </a:prstGeom>
          <a:noFill/>
          <a:ln>
            <a:noFill/>
          </a:ln>
        </p:spPr>
      </p:pic>
      <mc:AlternateContent xmlns:mc="http://schemas.openxmlformats.org/markup-compatibility/2006" xmlns:a14="http://schemas.microsoft.com/office/drawing/2010/main">
        <mc:Choice Requires="a14">
          <p:sp>
            <p:nvSpPr>
              <p:cNvPr id="3" name="Rectángulo 2"/>
              <p:cNvSpPr/>
              <p:nvPr/>
            </p:nvSpPr>
            <p:spPr>
              <a:xfrm>
                <a:off x="770433" y="1707940"/>
                <a:ext cx="3727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b="1" i="1">
                              <a:latin typeface="Cambria Math" panose="02040503050406030204" pitchFamily="18" charset="0"/>
                            </a:rPr>
                          </m:ctrlPr>
                        </m:sSubPr>
                        <m:e>
                          <m:r>
                            <a:rPr lang="es-MX" b="1" i="1">
                              <a:latin typeface="Cambria Math" panose="02040503050406030204" pitchFamily="18" charset="0"/>
                            </a:rPr>
                            <m:t>𝑴</m:t>
                          </m:r>
                        </m:e>
                        <m:sub>
                          <m:r>
                            <a:rPr lang="es-MX" b="1" i="1">
                              <a:latin typeface="Cambria Math" panose="02040503050406030204" pitchFamily="18" charset="0"/>
                            </a:rPr>
                            <m:t>𝒎𝒂𝒙</m:t>
                          </m:r>
                        </m:sub>
                      </m:sSub>
                      <m:r>
                        <a:rPr lang="es-MX" b="0" i="0">
                          <a:latin typeface="Cambria Math" panose="02040503050406030204" pitchFamily="18" charset="0"/>
                        </a:rPr>
                        <m:t>=15.89 </m:t>
                      </m:r>
                      <m:r>
                        <a:rPr lang="es-MX" b="1" i="1">
                          <a:latin typeface="Cambria Math" panose="02040503050406030204" pitchFamily="18" charset="0"/>
                        </a:rPr>
                        <m:t>𝑵𝒎</m:t>
                      </m:r>
                      <m:r>
                        <a:rPr lang="es-MX" b="0" i="0">
                          <a:latin typeface="Cambria Math" panose="02040503050406030204" pitchFamily="18" charset="0"/>
                        </a:rPr>
                        <m:t>=15890 </m:t>
                      </m:r>
                      <m:r>
                        <a:rPr lang="es-MX" b="1" i="1">
                          <a:latin typeface="Cambria Math" panose="02040503050406030204" pitchFamily="18" charset="0"/>
                        </a:rPr>
                        <m:t>𝑵𝒎𝒎</m:t>
                      </m:r>
                    </m:oMath>
                  </m:oMathPara>
                </a14:m>
                <a:endParaRPr lang="es-MX" dirty="0"/>
              </a:p>
            </p:txBody>
          </p:sp>
        </mc:Choice>
        <mc:Fallback xmlns="">
          <p:sp>
            <p:nvSpPr>
              <p:cNvPr id="3" name="Rectángulo 2"/>
              <p:cNvSpPr>
                <a:spLocks noRot="1" noChangeAspect="1" noMove="1" noResize="1" noEditPoints="1" noAdjustHandles="1" noChangeArrowheads="1" noChangeShapeType="1" noTextEdit="1"/>
              </p:cNvSpPr>
              <p:nvPr/>
            </p:nvSpPr>
            <p:spPr>
              <a:xfrm>
                <a:off x="770433" y="1707940"/>
                <a:ext cx="3727238" cy="369332"/>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70433" y="2320857"/>
                <a:ext cx="32944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b="1" i="1">
                          <a:latin typeface="Cambria Math" panose="02040503050406030204" pitchFamily="18" charset="0"/>
                        </a:rPr>
                        <m:t>𝑻</m:t>
                      </m:r>
                      <m:r>
                        <a:rPr lang="es-MX" b="0" i="0">
                          <a:latin typeface="Cambria Math" panose="02040503050406030204" pitchFamily="18" charset="0"/>
                        </a:rPr>
                        <m:t>=16.56 </m:t>
                      </m:r>
                      <m:r>
                        <a:rPr lang="es-MX" b="1" i="1">
                          <a:latin typeface="Cambria Math" panose="02040503050406030204" pitchFamily="18" charset="0"/>
                        </a:rPr>
                        <m:t>𝑵𝒎</m:t>
                      </m:r>
                      <m:r>
                        <a:rPr lang="es-MX" b="0" i="0">
                          <a:latin typeface="Cambria Math" panose="02040503050406030204" pitchFamily="18" charset="0"/>
                        </a:rPr>
                        <m:t>=16560 </m:t>
                      </m:r>
                      <m:r>
                        <a:rPr lang="es-MX" b="1" i="1">
                          <a:latin typeface="Cambria Math" panose="02040503050406030204" pitchFamily="18" charset="0"/>
                        </a:rPr>
                        <m:t>𝑵𝒎𝒎</m:t>
                      </m:r>
                    </m:oMath>
                  </m:oMathPara>
                </a14:m>
                <a:endParaRPr lang="es-MX" dirty="0"/>
              </a:p>
            </p:txBody>
          </p:sp>
        </mc:Choice>
        <mc:Fallback xmlns="">
          <p:sp>
            <p:nvSpPr>
              <p:cNvPr id="6" name="Rectángulo 5"/>
              <p:cNvSpPr>
                <a:spLocks noRot="1" noChangeAspect="1" noMove="1" noResize="1" noEditPoints="1" noAdjustHandles="1" noChangeArrowheads="1" noChangeShapeType="1" noTextEdit="1"/>
              </p:cNvSpPr>
              <p:nvPr/>
            </p:nvSpPr>
            <p:spPr>
              <a:xfrm>
                <a:off x="770433" y="2320857"/>
                <a:ext cx="3294492" cy="369332"/>
              </a:xfrm>
              <a:prstGeom prst="rect">
                <a:avLst/>
              </a:prstGeom>
              <a:blipFill>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016925" y="2933774"/>
                <a:ext cx="6096000" cy="2113014"/>
              </a:xfrm>
              <a:prstGeom prst="rect">
                <a:avLst/>
              </a:prstGeom>
            </p:spPr>
            <p:txBody>
              <a:bodyPr>
                <a:spAutoFit/>
              </a:bodyPr>
              <a:lstStyle/>
              <a:p>
                <a:pPr>
                  <a:lnSpc>
                    <a:spcPct val="200000"/>
                  </a:lnSpc>
                  <a:spcAft>
                    <a:spcPts val="800"/>
                  </a:spcAft>
                </a:pPr>
                <a:r>
                  <a:rPr lang="es-EC" dirty="0">
                    <a:latin typeface="Arial" panose="020B0604020202020204" pitchFamily="34" charset="0"/>
                    <a:ea typeface="Calibri" panose="020F0502020204030204" pitchFamily="34" charset="0"/>
                    <a:cs typeface="Arial" panose="020B0604020202020204" pitchFamily="34" charset="0"/>
                  </a:rPr>
                  <a:t>Las especificaciones técnicas del acero 1045 son:</a:t>
                </a:r>
                <a:endParaRPr lang="es-MX" dirty="0">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b="1" i="1">
                              <a:latin typeface="Cambria Math" panose="02040503050406030204" pitchFamily="18" charset="0"/>
                              <a:ea typeface="Calibri" panose="020F0502020204030204" pitchFamily="34" charset="0"/>
                              <a:cs typeface="Arial" panose="020B0604020202020204" pitchFamily="34" charset="0"/>
                            </a:rPr>
                          </m:ctrlPr>
                        </m:sSubPr>
                        <m:e>
                          <m:r>
                            <a:rPr lang="es-EC" b="1" i="1">
                              <a:latin typeface="Cambria Math" panose="02040503050406030204" pitchFamily="18" charset="0"/>
                              <a:ea typeface="Calibri" panose="020F0502020204030204" pitchFamily="34" charset="0"/>
                              <a:cs typeface="Arial" panose="020B0604020202020204" pitchFamily="34" charset="0"/>
                            </a:rPr>
                            <m:t>𝑺</m:t>
                          </m:r>
                        </m:e>
                        <m:sub>
                          <m:r>
                            <a:rPr lang="es-EC" b="1" i="1">
                              <a:latin typeface="Cambria Math" panose="02040503050406030204" pitchFamily="18" charset="0"/>
                              <a:ea typeface="Calibri" panose="020F0502020204030204" pitchFamily="34" charset="0"/>
                              <a:cs typeface="Arial" panose="020B0604020202020204" pitchFamily="34" charset="0"/>
                            </a:rPr>
                            <m:t>𝒚</m:t>
                          </m:r>
                        </m:sub>
                      </m:sSub>
                      <m:r>
                        <a:rPr lang="es-EC" b="1" i="1">
                          <a:latin typeface="Cambria Math" panose="02040503050406030204" pitchFamily="18" charset="0"/>
                          <a:ea typeface="Calibri" panose="020F0502020204030204" pitchFamily="34" charset="0"/>
                          <a:cs typeface="Arial" panose="020B0604020202020204" pitchFamily="34" charset="0"/>
                        </a:rPr>
                        <m:t>=</m:t>
                      </m:r>
                      <m:r>
                        <a:rPr lang="es-EC" b="1" i="1">
                          <a:latin typeface="Cambria Math" panose="02040503050406030204" pitchFamily="18" charset="0"/>
                          <a:ea typeface="Calibri" panose="020F0502020204030204" pitchFamily="34" charset="0"/>
                          <a:cs typeface="Arial" panose="020B0604020202020204" pitchFamily="34" charset="0"/>
                        </a:rPr>
                        <m:t>𝟑𝟒𝟎</m:t>
                      </m:r>
                      <m:r>
                        <a:rPr lang="es-EC" b="1" i="1">
                          <a:latin typeface="Cambria Math" panose="02040503050406030204" pitchFamily="18" charset="0"/>
                          <a:ea typeface="Calibri" panose="020F0502020204030204" pitchFamily="34" charset="0"/>
                          <a:cs typeface="Arial" panose="020B0604020202020204" pitchFamily="34" charset="0"/>
                        </a:rPr>
                        <m:t>𝑴𝑷𝒂</m:t>
                      </m:r>
                    </m:oMath>
                  </m:oMathPara>
                </a14:m>
                <a:endParaRPr lang="es-MX" dirty="0">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b="1" i="1">
                              <a:latin typeface="Cambria Math" panose="02040503050406030204" pitchFamily="18" charset="0"/>
                              <a:ea typeface="Calibri" panose="020F0502020204030204" pitchFamily="34" charset="0"/>
                              <a:cs typeface="Arial" panose="020B0604020202020204" pitchFamily="34" charset="0"/>
                            </a:rPr>
                          </m:ctrlPr>
                        </m:sSubPr>
                        <m:e>
                          <m:r>
                            <a:rPr lang="es-EC" b="1" i="1">
                              <a:latin typeface="Cambria Math" panose="02040503050406030204" pitchFamily="18" charset="0"/>
                              <a:ea typeface="Calibri" panose="020F0502020204030204" pitchFamily="34" charset="0"/>
                              <a:cs typeface="Arial" panose="020B0604020202020204" pitchFamily="34" charset="0"/>
                            </a:rPr>
                            <m:t>𝑺</m:t>
                          </m:r>
                        </m:e>
                        <m:sub>
                          <m:r>
                            <a:rPr lang="es-EC" b="1" i="1">
                              <a:latin typeface="Cambria Math" panose="02040503050406030204" pitchFamily="18" charset="0"/>
                              <a:ea typeface="Calibri" panose="020F0502020204030204" pitchFamily="34" charset="0"/>
                              <a:cs typeface="Arial" panose="020B0604020202020204" pitchFamily="34" charset="0"/>
                            </a:rPr>
                            <m:t>𝒖𝒕</m:t>
                          </m:r>
                        </m:sub>
                      </m:sSub>
                      <m:r>
                        <a:rPr lang="es-EC" b="1" i="1">
                          <a:latin typeface="Cambria Math" panose="02040503050406030204" pitchFamily="18" charset="0"/>
                          <a:ea typeface="Calibri" panose="020F0502020204030204" pitchFamily="34" charset="0"/>
                          <a:cs typeface="Arial" panose="020B0604020202020204" pitchFamily="34" charset="0"/>
                        </a:rPr>
                        <m:t>=</m:t>
                      </m:r>
                      <m:r>
                        <a:rPr lang="es-EC" b="1" i="1">
                          <a:latin typeface="Cambria Math" panose="02040503050406030204" pitchFamily="18" charset="0"/>
                          <a:ea typeface="Calibri" panose="020F0502020204030204" pitchFamily="34" charset="0"/>
                          <a:cs typeface="Arial" panose="020B0604020202020204" pitchFamily="34" charset="0"/>
                        </a:rPr>
                        <m:t>𝟔𝟓𝟎</m:t>
                      </m:r>
                      <m:r>
                        <a:rPr lang="es-EC" b="1" i="1">
                          <a:latin typeface="Cambria Math" panose="02040503050406030204" pitchFamily="18" charset="0"/>
                          <a:ea typeface="Calibri" panose="020F0502020204030204" pitchFamily="34" charset="0"/>
                          <a:cs typeface="Arial" panose="020B0604020202020204" pitchFamily="34" charset="0"/>
                        </a:rPr>
                        <m:t>𝑴𝑷𝒂</m:t>
                      </m:r>
                    </m:oMath>
                  </m:oMathPara>
                </a14:m>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1016925" y="2933774"/>
                <a:ext cx="6096000" cy="2113014"/>
              </a:xfrm>
              <a:prstGeom prst="rect">
                <a:avLst/>
              </a:prstGeom>
              <a:blipFill>
                <a:blip r:embed="rId6"/>
                <a:stretch>
                  <a:fillRect l="-900"/>
                </a:stretch>
              </a:blipFill>
            </p:spPr>
            <p:txBody>
              <a:bodyPr/>
              <a:lstStyle/>
              <a:p>
                <a:r>
                  <a:rPr lang="es-MX">
                    <a:noFill/>
                  </a:rPr>
                  <a:t> </a:t>
                </a:r>
              </a:p>
            </p:txBody>
          </p:sp>
        </mc:Fallback>
      </mc:AlternateContent>
      <p:sp>
        <p:nvSpPr>
          <p:cNvPr id="7" name="Marcador de número de diapositiva 6"/>
          <p:cNvSpPr>
            <a:spLocks noGrp="1"/>
          </p:cNvSpPr>
          <p:nvPr>
            <p:ph type="sldNum" sz="quarter" idx="10"/>
          </p:nvPr>
        </p:nvSpPr>
        <p:spPr/>
        <p:txBody>
          <a:bodyPr/>
          <a:lstStyle/>
          <a:p>
            <a:fld id="{FC212350-2835-4B37-909A-324448E91906}" type="slidenum">
              <a:rPr lang="es-MX" smtClean="0"/>
              <a:pPr/>
              <a:t>21</a:t>
            </a:fld>
            <a:endParaRPr lang="es-MX" dirty="0"/>
          </a:p>
        </p:txBody>
      </p:sp>
      <p:sp>
        <p:nvSpPr>
          <p:cNvPr id="14" name="Rectángulo redondeado 13"/>
          <p:cNvSpPr/>
          <p:nvPr/>
        </p:nvSpPr>
        <p:spPr>
          <a:xfrm>
            <a:off x="6579761" y="1174970"/>
            <a:ext cx="5294376" cy="4442059"/>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1159231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eje de Transmisión de Potencia</a:t>
            </a:r>
            <a:endParaRPr lang="es-MX" b="1" i="1" dirty="0"/>
          </a:p>
        </p:txBody>
      </p:sp>
      <mc:AlternateContent xmlns:mc="http://schemas.openxmlformats.org/markup-compatibility/2006" xmlns:a14="http://schemas.microsoft.com/office/drawing/2010/main">
        <mc:Choice Requires="a14">
          <p:sp>
            <p:nvSpPr>
              <p:cNvPr id="8" name="Rectángulo 7"/>
              <p:cNvSpPr/>
              <p:nvPr/>
            </p:nvSpPr>
            <p:spPr>
              <a:xfrm>
                <a:off x="609600" y="1118531"/>
                <a:ext cx="5775620" cy="369332"/>
              </a:xfrm>
              <a:prstGeom prst="rect">
                <a:avLst/>
              </a:prstGeom>
            </p:spPr>
            <p:txBody>
              <a:bodyPr wrap="none">
                <a:spAutoFit/>
              </a:bodyPr>
              <a:lstStyle/>
              <a:p>
                <a:r>
                  <a:rPr lang="es-EC" dirty="0">
                    <a:latin typeface="Arial" panose="020B0604020202020204" pitchFamily="34" charset="0"/>
                    <a:ea typeface="Yu Mincho"/>
                  </a:rPr>
                  <a:t>Debemos hallar el valor de la Resistencia a la fatiga </a:t>
                </a:r>
                <a14:m>
                  <m:oMath xmlns:m="http://schemas.openxmlformats.org/officeDocument/2006/math">
                    <m:sSub>
                      <m:sSubPr>
                        <m:ctrlPr>
                          <a:rPr lang="es-MX" i="1">
                            <a:effectLst/>
                            <a:latin typeface="Cambria Math" panose="02040503050406030204" pitchFamily="18" charset="0"/>
                            <a:ea typeface="Yu Mincho"/>
                            <a:cs typeface="Arial" panose="020B0604020202020204" pitchFamily="34" charset="0"/>
                          </a:rPr>
                        </m:ctrlPr>
                      </m:sSubPr>
                      <m:e>
                        <m:r>
                          <a:rPr lang="es-EC" i="1">
                            <a:latin typeface="Cambria Math" panose="02040503050406030204" pitchFamily="18" charset="0"/>
                            <a:ea typeface="Yu Mincho"/>
                            <a:cs typeface="Arial" panose="020B0604020202020204" pitchFamily="34" charset="0"/>
                          </a:rPr>
                          <m:t>𝑆</m:t>
                        </m:r>
                      </m:e>
                      <m:sub>
                        <m:r>
                          <a:rPr lang="es-EC" i="1">
                            <a:latin typeface="Cambria Math" panose="02040503050406030204" pitchFamily="18" charset="0"/>
                            <a:ea typeface="Yu Mincho"/>
                            <a:cs typeface="Arial" panose="020B0604020202020204" pitchFamily="34" charset="0"/>
                          </a:rPr>
                          <m:t>𝑒</m:t>
                        </m:r>
                      </m:sub>
                    </m:sSub>
                  </m:oMath>
                </a14:m>
                <a:endParaRPr lang="es-MX" dirty="0"/>
              </a:p>
            </p:txBody>
          </p:sp>
        </mc:Choice>
        <mc:Fallback xmlns="">
          <p:sp>
            <p:nvSpPr>
              <p:cNvPr id="8" name="Rectángulo 7"/>
              <p:cNvSpPr>
                <a:spLocks noRot="1" noChangeAspect="1" noMove="1" noResize="1" noEditPoints="1" noAdjustHandles="1" noChangeArrowheads="1" noChangeShapeType="1" noTextEdit="1"/>
              </p:cNvSpPr>
              <p:nvPr/>
            </p:nvSpPr>
            <p:spPr>
              <a:xfrm>
                <a:off x="609600" y="1118531"/>
                <a:ext cx="5775620" cy="369332"/>
              </a:xfrm>
              <a:prstGeom prst="rect">
                <a:avLst/>
              </a:prstGeom>
              <a:blipFill>
                <a:blip r:embed="rId2"/>
                <a:stretch>
                  <a:fillRect l="-845" t="-8197" b="-2459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120557" y="1676791"/>
                <a:ext cx="20870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b="1" i="1">
                              <a:latin typeface="Cambria Math" panose="02040503050406030204" pitchFamily="18" charset="0"/>
                            </a:rPr>
                          </m:ctrlPr>
                        </m:sSubPr>
                        <m:e>
                          <m:r>
                            <a:rPr lang="es-MX" b="1" i="1">
                              <a:latin typeface="Cambria Math" panose="02040503050406030204" pitchFamily="18" charset="0"/>
                            </a:rPr>
                            <m:t>𝑺</m:t>
                          </m:r>
                        </m:e>
                        <m:sub>
                          <m:r>
                            <a:rPr lang="es-MX" b="1" i="1">
                              <a:latin typeface="Cambria Math" panose="02040503050406030204" pitchFamily="18" charset="0"/>
                            </a:rPr>
                            <m:t>𝒆</m:t>
                          </m:r>
                        </m:sub>
                      </m:sSub>
                      <m:r>
                        <a:rPr lang="es-MX" b="0" i="0">
                          <a:latin typeface="Cambria Math" panose="02040503050406030204" pitchFamily="18" charset="0"/>
                        </a:rPr>
                        <m:t>=</m:t>
                      </m:r>
                      <m:sSub>
                        <m:sSubPr>
                          <m:ctrlPr>
                            <a:rPr lang="es-MX" b="0" i="1">
                              <a:latin typeface="Cambria Math" panose="02040503050406030204" pitchFamily="18" charset="0"/>
                            </a:rPr>
                          </m:ctrlPr>
                        </m:sSubPr>
                        <m:e>
                          <m:r>
                            <a:rPr lang="es-MX" b="1" i="1">
                              <a:latin typeface="Cambria Math" panose="02040503050406030204" pitchFamily="18" charset="0"/>
                            </a:rPr>
                            <m:t>𝑺</m:t>
                          </m:r>
                        </m:e>
                        <m:sub>
                          <m:r>
                            <a:rPr lang="es-MX" b="1" i="1">
                              <a:latin typeface="Cambria Math" panose="02040503050406030204" pitchFamily="18" charset="0"/>
                            </a:rPr>
                            <m:t>𝒆</m:t>
                          </m:r>
                        </m:sub>
                      </m:sSub>
                      <m:r>
                        <a:rPr lang="es-MX" b="0" i="0">
                          <a:latin typeface="Cambria Math" panose="02040503050406030204" pitchFamily="18" charset="0"/>
                        </a:rPr>
                        <m:t>´</m:t>
                      </m:r>
                      <m:sSub>
                        <m:sSubPr>
                          <m:ctrlPr>
                            <a:rPr lang="es-MX" b="0" i="1">
                              <a:latin typeface="Cambria Math" panose="02040503050406030204" pitchFamily="18" charset="0"/>
                            </a:rPr>
                          </m:ctrlPr>
                        </m:sSubPr>
                        <m:e>
                          <m:r>
                            <a:rPr lang="es-MX" b="1" i="1">
                              <a:latin typeface="Cambria Math" panose="02040503050406030204" pitchFamily="18" charset="0"/>
                            </a:rPr>
                            <m:t>𝒌</m:t>
                          </m:r>
                        </m:e>
                        <m:sub>
                          <m:r>
                            <a:rPr lang="es-MX" b="1" i="1">
                              <a:latin typeface="Cambria Math" panose="02040503050406030204" pitchFamily="18" charset="0"/>
                            </a:rPr>
                            <m:t>𝒂</m:t>
                          </m:r>
                        </m:sub>
                      </m:sSub>
                      <m:sSub>
                        <m:sSubPr>
                          <m:ctrlPr>
                            <a:rPr lang="es-MX" b="0" i="1">
                              <a:latin typeface="Cambria Math" panose="02040503050406030204" pitchFamily="18" charset="0"/>
                            </a:rPr>
                          </m:ctrlPr>
                        </m:sSubPr>
                        <m:e>
                          <m:r>
                            <a:rPr lang="es-MX" b="1" i="1">
                              <a:latin typeface="Cambria Math" panose="02040503050406030204" pitchFamily="18" charset="0"/>
                            </a:rPr>
                            <m:t>𝒌</m:t>
                          </m:r>
                        </m:e>
                        <m:sub>
                          <m:r>
                            <a:rPr lang="es-MX" b="1" i="1">
                              <a:latin typeface="Cambria Math" panose="02040503050406030204" pitchFamily="18" charset="0"/>
                            </a:rPr>
                            <m:t>𝒃</m:t>
                          </m:r>
                        </m:sub>
                      </m:sSub>
                      <m:sSub>
                        <m:sSubPr>
                          <m:ctrlPr>
                            <a:rPr lang="es-MX" b="0" i="1">
                              <a:latin typeface="Cambria Math" panose="02040503050406030204" pitchFamily="18" charset="0"/>
                            </a:rPr>
                          </m:ctrlPr>
                        </m:sSubPr>
                        <m:e>
                          <m:r>
                            <a:rPr lang="es-MX" b="1" i="1">
                              <a:latin typeface="Cambria Math" panose="02040503050406030204" pitchFamily="18" charset="0"/>
                            </a:rPr>
                            <m:t>𝒌</m:t>
                          </m:r>
                        </m:e>
                        <m:sub>
                          <m:r>
                            <a:rPr lang="es-MX" b="1" i="1">
                              <a:latin typeface="Cambria Math" panose="02040503050406030204" pitchFamily="18" charset="0"/>
                            </a:rPr>
                            <m:t>𝒄</m:t>
                          </m:r>
                        </m:sub>
                      </m:sSub>
                      <m:sSub>
                        <m:sSubPr>
                          <m:ctrlPr>
                            <a:rPr lang="es-MX" b="0" i="1">
                              <a:latin typeface="Cambria Math" panose="02040503050406030204" pitchFamily="18" charset="0"/>
                            </a:rPr>
                          </m:ctrlPr>
                        </m:sSubPr>
                        <m:e>
                          <m:r>
                            <a:rPr lang="es-MX" b="1" i="1">
                              <a:latin typeface="Cambria Math" panose="02040503050406030204" pitchFamily="18" charset="0"/>
                            </a:rPr>
                            <m:t>𝒌</m:t>
                          </m:r>
                        </m:e>
                        <m:sub>
                          <m:r>
                            <a:rPr lang="es-MX" b="1" i="1">
                              <a:latin typeface="Cambria Math" panose="02040503050406030204" pitchFamily="18" charset="0"/>
                            </a:rPr>
                            <m:t>𝒅</m:t>
                          </m:r>
                        </m:sub>
                      </m:sSub>
                    </m:oMath>
                  </m:oMathPara>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1120557" y="1676791"/>
                <a:ext cx="2087045" cy="369332"/>
              </a:xfrm>
              <a:prstGeom prst="rect">
                <a:avLst/>
              </a:prstGeom>
              <a:blipFill>
                <a:blip r:embed="rId3"/>
                <a:stretch>
                  <a:fillRect b="-327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406373" y="2235051"/>
                <a:ext cx="2786276" cy="646331"/>
              </a:xfrm>
              <a:prstGeom prst="rect">
                <a:avLst/>
              </a:prstGeom>
            </p:spPr>
            <p:txBody>
              <a:bodyPr wrap="none">
                <a:spAutoFit/>
              </a:bodyPr>
              <a:lstStyle/>
              <a:p>
                <a:pPr algn="just">
                  <a:lnSpc>
                    <a:spcPct val="200000"/>
                  </a:lnSpc>
                  <a:spcAft>
                    <a:spcPts val="800"/>
                  </a:spcAft>
                </a:pPr>
                <a:r>
                  <a:rPr lang="es-EC" b="1" dirty="0">
                    <a:latin typeface="Arial" panose="020B0604020202020204" pitchFamily="34" charset="0"/>
                    <a:ea typeface="Yu Mincho"/>
                    <a:cs typeface="Arial" panose="020B0604020202020204" pitchFamily="34" charset="0"/>
                  </a:rPr>
                  <a:t>Factor de Superficie  </a:t>
                </a:r>
                <a14:m>
                  <m:oMath xmlns:m="http://schemas.openxmlformats.org/officeDocument/2006/math">
                    <m:sSub>
                      <m:sSubPr>
                        <m:ctrlPr>
                          <a:rPr lang="es-MX" b="1" i="1">
                            <a:latin typeface="Cambria Math" panose="02040503050406030204" pitchFamily="18" charset="0"/>
                            <a:ea typeface="Yu Mincho"/>
                            <a:cs typeface="Arial" panose="020B0604020202020204" pitchFamily="34" charset="0"/>
                          </a:rPr>
                        </m:ctrlPr>
                      </m:sSubPr>
                      <m:e>
                        <m:r>
                          <a:rPr lang="es-EC" b="1" i="1">
                            <a:latin typeface="Cambria Math" panose="02040503050406030204" pitchFamily="18" charset="0"/>
                            <a:ea typeface="Yu Mincho"/>
                            <a:cs typeface="Arial" panose="020B0604020202020204" pitchFamily="34" charset="0"/>
                          </a:rPr>
                          <m:t>𝒌</m:t>
                        </m:r>
                      </m:e>
                      <m:sub>
                        <m:r>
                          <a:rPr lang="es-EC" b="1" i="1">
                            <a:latin typeface="Cambria Math" panose="02040503050406030204" pitchFamily="18" charset="0"/>
                            <a:ea typeface="Yu Mincho"/>
                            <a:cs typeface="Arial" panose="020B0604020202020204" pitchFamily="34" charset="0"/>
                          </a:rPr>
                          <m:t>𝒂</m:t>
                        </m:r>
                      </m:sub>
                    </m:sSub>
                  </m:oMath>
                </a14:m>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1406373" y="2235051"/>
                <a:ext cx="2786276" cy="646331"/>
              </a:xfrm>
              <a:prstGeom prst="rect">
                <a:avLst/>
              </a:prstGeom>
              <a:blipFill>
                <a:blip r:embed="rId4"/>
                <a:stretch>
                  <a:fillRect l="-1969" b="-188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1964675" y="2860846"/>
                <a:ext cx="16014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𝑘</m:t>
                          </m:r>
                        </m:e>
                        <m:sub>
                          <m:r>
                            <a:rPr lang="es-MX" i="1">
                              <a:latin typeface="Cambria Math" panose="02040503050406030204" pitchFamily="18" charset="0"/>
                            </a:rPr>
                            <m:t>𝑎</m:t>
                          </m:r>
                        </m:sub>
                      </m:sSub>
                      <m:r>
                        <a:rPr lang="es-MX" i="0">
                          <a:latin typeface="Cambria Math" panose="02040503050406030204" pitchFamily="18" charset="0"/>
                        </a:rPr>
                        <m:t>=</m:t>
                      </m:r>
                      <m:r>
                        <a:rPr lang="es-MX" i="1">
                          <a:latin typeface="Cambria Math" panose="02040503050406030204" pitchFamily="18" charset="0"/>
                        </a:rPr>
                        <m:t>𝑎</m:t>
                      </m:r>
                      <m:sSup>
                        <m:sSupPr>
                          <m:ctrlPr>
                            <a:rPr lang="es-MX" i="1">
                              <a:latin typeface="Cambria Math" panose="02040503050406030204" pitchFamily="18" charset="0"/>
                            </a:rPr>
                          </m:ctrlPr>
                        </m:sSupPr>
                        <m:e>
                          <m:d>
                            <m:dPr>
                              <m:ctrlPr>
                                <a:rPr lang="es-MX" i="1">
                                  <a:latin typeface="Cambria Math" panose="02040503050406030204" pitchFamily="18" charset="0"/>
                                </a:rPr>
                              </m:ctrlPr>
                            </m:dPr>
                            <m:e>
                              <m:r>
                                <a:rPr lang="es-MX" i="1">
                                  <a:latin typeface="Cambria Math" panose="02040503050406030204" pitchFamily="18" charset="0"/>
                                </a:rPr>
                                <m:t>𝑆𝑢𝑡</m:t>
                              </m:r>
                            </m:e>
                          </m:d>
                        </m:e>
                        <m:sup>
                          <m:r>
                            <a:rPr lang="es-MX" i="1">
                              <a:latin typeface="Cambria Math" panose="02040503050406030204" pitchFamily="18" charset="0"/>
                            </a:rPr>
                            <m:t>𝐵</m:t>
                          </m:r>
                        </m:sup>
                      </m:sSup>
                    </m:oMath>
                  </m:oMathPara>
                </a14:m>
                <a:endParaRPr lang="es-MX" dirty="0"/>
              </a:p>
            </p:txBody>
          </p:sp>
        </mc:Choice>
        <mc:Fallback xmlns="">
          <p:sp>
            <p:nvSpPr>
              <p:cNvPr id="14" name="Rectángulo 13"/>
              <p:cNvSpPr>
                <a:spLocks noRot="1" noChangeAspect="1" noMove="1" noResize="1" noEditPoints="1" noAdjustHandles="1" noChangeArrowheads="1" noChangeShapeType="1" noTextEdit="1"/>
              </p:cNvSpPr>
              <p:nvPr/>
            </p:nvSpPr>
            <p:spPr>
              <a:xfrm>
                <a:off x="1964675" y="2860846"/>
                <a:ext cx="1601464" cy="369332"/>
              </a:xfrm>
              <a:prstGeom prst="rect">
                <a:avLst/>
              </a:prstGeom>
              <a:blipFill>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1078345" y="3486066"/>
                <a:ext cx="3097322" cy="372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𝑘</m:t>
                          </m:r>
                        </m:e>
                        <m:sub>
                          <m:r>
                            <a:rPr lang="es-MX" i="1">
                              <a:latin typeface="Cambria Math" panose="02040503050406030204" pitchFamily="18" charset="0"/>
                            </a:rPr>
                            <m:t>𝑎</m:t>
                          </m:r>
                        </m:sub>
                      </m:sSub>
                      <m:r>
                        <a:rPr lang="es-MX" i="0">
                          <a:latin typeface="Cambria Math" panose="02040503050406030204" pitchFamily="18" charset="0"/>
                        </a:rPr>
                        <m:t>=4.51</m:t>
                      </m:r>
                      <m:sSup>
                        <m:sSupPr>
                          <m:ctrlPr>
                            <a:rPr lang="es-MX" i="1">
                              <a:latin typeface="Cambria Math" panose="02040503050406030204" pitchFamily="18" charset="0"/>
                            </a:rPr>
                          </m:ctrlPr>
                        </m:sSupPr>
                        <m:e>
                          <m:d>
                            <m:dPr>
                              <m:ctrlPr>
                                <a:rPr lang="es-MX" i="1">
                                  <a:latin typeface="Cambria Math" panose="02040503050406030204" pitchFamily="18" charset="0"/>
                                </a:rPr>
                              </m:ctrlPr>
                            </m:dPr>
                            <m:e>
                              <m:r>
                                <a:rPr lang="es-MX" i="0">
                                  <a:latin typeface="Cambria Math" panose="02040503050406030204" pitchFamily="18" charset="0"/>
                                </a:rPr>
                                <m:t>650</m:t>
                              </m:r>
                            </m:e>
                          </m:d>
                        </m:e>
                        <m:sup>
                          <m:r>
                            <a:rPr lang="es-MX" i="0">
                              <a:latin typeface="Cambria Math" panose="02040503050406030204" pitchFamily="18" charset="0"/>
                            </a:rPr>
                            <m:t>−0.265</m:t>
                          </m:r>
                        </m:sup>
                      </m:sSup>
                      <m:r>
                        <a:rPr lang="es-MX" i="0">
                          <a:latin typeface="Cambria Math" panose="02040503050406030204" pitchFamily="18" charset="0"/>
                        </a:rPr>
                        <m:t>=0.81</m:t>
                      </m:r>
                    </m:oMath>
                  </m:oMathPara>
                </a14:m>
                <a:endParaRPr lang="es-MX" dirty="0"/>
              </a:p>
            </p:txBody>
          </p:sp>
        </mc:Choice>
        <mc:Fallback xmlns="">
          <p:sp>
            <p:nvSpPr>
              <p:cNvPr id="15" name="Rectángulo 14"/>
              <p:cNvSpPr>
                <a:spLocks noRot="1" noChangeAspect="1" noMove="1" noResize="1" noEditPoints="1" noAdjustHandles="1" noChangeArrowheads="1" noChangeShapeType="1" noTextEdit="1"/>
              </p:cNvSpPr>
              <p:nvPr/>
            </p:nvSpPr>
            <p:spPr>
              <a:xfrm>
                <a:off x="1078345" y="3486066"/>
                <a:ext cx="3097322" cy="372410"/>
              </a:xfrm>
              <a:prstGeom prst="rect">
                <a:avLst/>
              </a:prstGeom>
              <a:blipFill>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7938382" y="2279910"/>
                <a:ext cx="2472600" cy="646331"/>
              </a:xfrm>
              <a:prstGeom prst="rect">
                <a:avLst/>
              </a:prstGeom>
            </p:spPr>
            <p:txBody>
              <a:bodyPr wrap="none">
                <a:spAutoFit/>
              </a:bodyPr>
              <a:lstStyle/>
              <a:p>
                <a:pPr algn="just">
                  <a:lnSpc>
                    <a:spcPct val="200000"/>
                  </a:lnSpc>
                  <a:spcAft>
                    <a:spcPts val="800"/>
                  </a:spcAft>
                </a:pPr>
                <a:r>
                  <a:rPr lang="es-EC" b="1" dirty="0">
                    <a:latin typeface="Arial" panose="020B0604020202020204" pitchFamily="34" charset="0"/>
                    <a:ea typeface="Yu Mincho"/>
                    <a:cs typeface="Arial" panose="020B0604020202020204" pitchFamily="34" charset="0"/>
                  </a:rPr>
                  <a:t>Factor de Tamaño </a:t>
                </a:r>
                <a14:m>
                  <m:oMath xmlns:m="http://schemas.openxmlformats.org/officeDocument/2006/math">
                    <m:sSub>
                      <m:sSubPr>
                        <m:ctrlPr>
                          <a:rPr lang="es-MX" b="1" i="1">
                            <a:latin typeface="Cambria Math" panose="02040503050406030204" pitchFamily="18" charset="0"/>
                            <a:ea typeface="Yu Mincho"/>
                            <a:cs typeface="Arial" panose="020B0604020202020204" pitchFamily="34" charset="0"/>
                          </a:rPr>
                        </m:ctrlPr>
                      </m:sSubPr>
                      <m:e>
                        <m:r>
                          <a:rPr lang="es-EC" b="1" i="1">
                            <a:latin typeface="Cambria Math" panose="02040503050406030204" pitchFamily="18" charset="0"/>
                            <a:ea typeface="Yu Mincho"/>
                            <a:cs typeface="Arial" panose="020B0604020202020204" pitchFamily="34" charset="0"/>
                          </a:rPr>
                          <m:t>𝒌</m:t>
                        </m:r>
                      </m:e>
                      <m:sub>
                        <m:r>
                          <a:rPr lang="es-EC" b="1" i="1">
                            <a:latin typeface="Cambria Math" panose="02040503050406030204" pitchFamily="18" charset="0"/>
                            <a:ea typeface="Yu Mincho"/>
                            <a:cs typeface="Arial" panose="020B0604020202020204" pitchFamily="34" charset="0"/>
                          </a:rPr>
                          <m:t>𝒃</m:t>
                        </m:r>
                      </m:sub>
                    </m:sSub>
                  </m:oMath>
                </a14:m>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7938382" y="2279910"/>
                <a:ext cx="2472600" cy="646331"/>
              </a:xfrm>
              <a:prstGeom prst="rect">
                <a:avLst/>
              </a:prstGeom>
              <a:blipFill>
                <a:blip r:embed="rId7"/>
                <a:stretch>
                  <a:fillRect l="-1970" b="-188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6376194" y="3080100"/>
                <a:ext cx="6096000" cy="76937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MX" i="1">
                              <a:effectLst/>
                              <a:latin typeface="Cambria Math" panose="02040503050406030204" pitchFamily="18" charset="0"/>
                              <a:ea typeface="Yu Mincho"/>
                              <a:cs typeface="Arial" panose="020B0604020202020204" pitchFamily="34" charset="0"/>
                            </a:rPr>
                          </m:ctrlPr>
                        </m:sSubPr>
                        <m:e>
                          <m:r>
                            <a:rPr lang="es-EC" i="1">
                              <a:latin typeface="Cambria Math" panose="02040503050406030204" pitchFamily="18" charset="0"/>
                              <a:ea typeface="Yu Mincho"/>
                              <a:cs typeface="Arial" panose="020B0604020202020204" pitchFamily="34" charset="0"/>
                            </a:rPr>
                            <m:t>𝑘</m:t>
                          </m:r>
                        </m:e>
                        <m:sub>
                          <m:r>
                            <a:rPr lang="es-EC" i="1">
                              <a:latin typeface="Cambria Math" panose="02040503050406030204" pitchFamily="18" charset="0"/>
                              <a:ea typeface="Yu Mincho"/>
                              <a:cs typeface="Arial" panose="020B0604020202020204" pitchFamily="34" charset="0"/>
                            </a:rPr>
                            <m:t>𝑏</m:t>
                          </m:r>
                        </m:sub>
                      </m:sSub>
                      <m:r>
                        <a:rPr lang="es-EC" i="1">
                          <a:latin typeface="Cambria Math" panose="02040503050406030204" pitchFamily="18" charset="0"/>
                          <a:ea typeface="Yu Mincho"/>
                          <a:cs typeface="Arial" panose="020B0604020202020204" pitchFamily="34" charset="0"/>
                        </a:rPr>
                        <m:t>=</m:t>
                      </m:r>
                      <m:sSup>
                        <m:sSupPr>
                          <m:ctrlPr>
                            <a:rPr lang="es-MX" i="1">
                              <a:effectLst/>
                              <a:latin typeface="Cambria Math" panose="02040503050406030204" pitchFamily="18" charset="0"/>
                              <a:ea typeface="Yu Mincho"/>
                              <a:cs typeface="Arial" panose="020B0604020202020204" pitchFamily="34" charset="0"/>
                            </a:rPr>
                          </m:ctrlPr>
                        </m:sSupPr>
                        <m:e>
                          <m:d>
                            <m:dPr>
                              <m:ctrlPr>
                                <a:rPr lang="es-MX" i="1">
                                  <a:effectLst/>
                                  <a:latin typeface="Cambria Math" panose="02040503050406030204" pitchFamily="18" charset="0"/>
                                  <a:ea typeface="Yu Mincho"/>
                                  <a:cs typeface="Arial" panose="020B0604020202020204" pitchFamily="34" charset="0"/>
                                </a:rPr>
                              </m:ctrlPr>
                            </m:dPr>
                            <m:e>
                              <m:f>
                                <m:fPr>
                                  <m:ctrlPr>
                                    <a:rPr lang="es-MX" i="1">
                                      <a:effectLst/>
                                      <a:latin typeface="Cambria Math" panose="02040503050406030204" pitchFamily="18" charset="0"/>
                                      <a:ea typeface="Yu Mincho"/>
                                      <a:cs typeface="Arial" panose="020B0604020202020204" pitchFamily="34" charset="0"/>
                                    </a:rPr>
                                  </m:ctrlPr>
                                </m:fPr>
                                <m:num>
                                  <m:sSub>
                                    <m:sSubPr>
                                      <m:ctrlPr>
                                        <a:rPr lang="es-MX" i="1">
                                          <a:effectLst/>
                                          <a:latin typeface="Cambria Math" panose="02040503050406030204" pitchFamily="18" charset="0"/>
                                          <a:ea typeface="Yu Mincho"/>
                                          <a:cs typeface="Arial" panose="020B0604020202020204" pitchFamily="34" charset="0"/>
                                        </a:rPr>
                                      </m:ctrlPr>
                                    </m:sSubPr>
                                    <m:e>
                                      <m:r>
                                        <a:rPr lang="es-EC" i="1">
                                          <a:latin typeface="Cambria Math" panose="02040503050406030204" pitchFamily="18" charset="0"/>
                                          <a:ea typeface="Yu Mincho"/>
                                          <a:cs typeface="Arial" panose="020B0604020202020204" pitchFamily="34" charset="0"/>
                                        </a:rPr>
                                        <m:t>𝑑</m:t>
                                      </m:r>
                                    </m:e>
                                    <m:sub>
                                      <m:r>
                                        <a:rPr lang="es-EC" i="1">
                                          <a:latin typeface="Cambria Math" panose="02040503050406030204" pitchFamily="18" charset="0"/>
                                          <a:ea typeface="Yu Mincho"/>
                                          <a:cs typeface="Arial" panose="020B0604020202020204" pitchFamily="34" charset="0"/>
                                        </a:rPr>
                                        <m:t>𝑒𝑗𝑒</m:t>
                                      </m:r>
                                    </m:sub>
                                  </m:sSub>
                                </m:num>
                                <m:den>
                                  <m:r>
                                    <a:rPr lang="es-EC" i="1">
                                      <a:latin typeface="Cambria Math" panose="02040503050406030204" pitchFamily="18" charset="0"/>
                                      <a:ea typeface="Yu Mincho"/>
                                      <a:cs typeface="Arial" panose="020B0604020202020204" pitchFamily="34" charset="0"/>
                                    </a:rPr>
                                    <m:t>7.62</m:t>
                                  </m:r>
                                </m:den>
                              </m:f>
                            </m:e>
                          </m:d>
                        </m:e>
                        <m:sup>
                          <m:r>
                            <a:rPr lang="es-EC" i="1">
                              <a:latin typeface="Cambria Math" panose="02040503050406030204" pitchFamily="18" charset="0"/>
                              <a:ea typeface="Yu Mincho"/>
                              <a:cs typeface="Arial" panose="020B0604020202020204" pitchFamily="34" charset="0"/>
                            </a:rPr>
                            <m:t>−0.107</m:t>
                          </m:r>
                        </m:sup>
                      </m:sSup>
                      <m:r>
                        <a:rPr lang="es-EC" i="1">
                          <a:latin typeface="Cambria Math" panose="02040503050406030204" pitchFamily="18" charset="0"/>
                          <a:ea typeface="Yu Mincho"/>
                          <a:cs typeface="Arial" panose="020B0604020202020204" pitchFamily="34" charset="0"/>
                        </a:rPr>
                        <m:t>=</m:t>
                      </m:r>
                      <m:sSup>
                        <m:sSupPr>
                          <m:ctrlPr>
                            <a:rPr lang="es-MX" i="1">
                              <a:effectLst/>
                              <a:latin typeface="Cambria Math" panose="02040503050406030204" pitchFamily="18" charset="0"/>
                              <a:ea typeface="Yu Mincho"/>
                              <a:cs typeface="Arial" panose="020B0604020202020204" pitchFamily="34" charset="0"/>
                            </a:rPr>
                          </m:ctrlPr>
                        </m:sSupPr>
                        <m:e>
                          <m:d>
                            <m:dPr>
                              <m:ctrlPr>
                                <a:rPr lang="es-MX" i="1">
                                  <a:effectLst/>
                                  <a:latin typeface="Cambria Math" panose="02040503050406030204" pitchFamily="18" charset="0"/>
                                  <a:ea typeface="Yu Mincho"/>
                                  <a:cs typeface="Arial" panose="020B0604020202020204" pitchFamily="34" charset="0"/>
                                </a:rPr>
                              </m:ctrlPr>
                            </m:dPr>
                            <m:e>
                              <m:f>
                                <m:fPr>
                                  <m:ctrlPr>
                                    <a:rPr lang="es-MX" i="1">
                                      <a:effectLst/>
                                      <a:latin typeface="Cambria Math" panose="02040503050406030204" pitchFamily="18" charset="0"/>
                                      <a:ea typeface="Yu Mincho"/>
                                      <a:cs typeface="Arial" panose="020B0604020202020204" pitchFamily="34" charset="0"/>
                                    </a:rPr>
                                  </m:ctrlPr>
                                </m:fPr>
                                <m:num>
                                  <m:r>
                                    <a:rPr lang="es-EC" i="1">
                                      <a:latin typeface="Cambria Math" panose="02040503050406030204" pitchFamily="18" charset="0"/>
                                      <a:ea typeface="Yu Mincho"/>
                                      <a:cs typeface="Arial" panose="020B0604020202020204" pitchFamily="34" charset="0"/>
                                    </a:rPr>
                                    <m:t>20</m:t>
                                  </m:r>
                                </m:num>
                                <m:den>
                                  <m:r>
                                    <a:rPr lang="es-EC" i="1">
                                      <a:latin typeface="Cambria Math" panose="02040503050406030204" pitchFamily="18" charset="0"/>
                                      <a:ea typeface="Yu Mincho"/>
                                      <a:cs typeface="Arial" panose="020B0604020202020204" pitchFamily="34" charset="0"/>
                                    </a:rPr>
                                    <m:t>7.62</m:t>
                                  </m:r>
                                </m:den>
                              </m:f>
                            </m:e>
                          </m:d>
                        </m:e>
                        <m:sup>
                          <m:r>
                            <a:rPr lang="es-EC" i="1">
                              <a:latin typeface="Cambria Math" panose="02040503050406030204" pitchFamily="18" charset="0"/>
                              <a:ea typeface="Yu Mincho"/>
                              <a:cs typeface="Arial" panose="020B0604020202020204" pitchFamily="34" charset="0"/>
                            </a:rPr>
                            <m:t>−0.107</m:t>
                          </m:r>
                        </m:sup>
                      </m:sSup>
                      <m:r>
                        <a:rPr lang="es-EC" i="1">
                          <a:latin typeface="Cambria Math" panose="02040503050406030204" pitchFamily="18" charset="0"/>
                          <a:ea typeface="Yu Mincho"/>
                          <a:cs typeface="Arial" panose="020B0604020202020204" pitchFamily="34" charset="0"/>
                        </a:rPr>
                        <m:t>=0.9</m:t>
                      </m:r>
                    </m:oMath>
                  </m:oMathPara>
                </a14:m>
                <a:endParaRPr lang="es-MX" dirty="0"/>
              </a:p>
            </p:txBody>
          </p:sp>
        </mc:Choice>
        <mc:Fallback xmlns="">
          <p:sp>
            <p:nvSpPr>
              <p:cNvPr id="17" name="Rectángulo 16"/>
              <p:cNvSpPr>
                <a:spLocks noRot="1" noChangeAspect="1" noMove="1" noResize="1" noEditPoints="1" noAdjustHandles="1" noChangeArrowheads="1" noChangeShapeType="1" noTextEdit="1"/>
              </p:cNvSpPr>
              <p:nvPr/>
            </p:nvSpPr>
            <p:spPr>
              <a:xfrm>
                <a:off x="6376194" y="3080100"/>
                <a:ext cx="6096000" cy="769378"/>
              </a:xfrm>
              <a:prstGeom prst="rect">
                <a:avLst/>
              </a:prstGeom>
              <a:blipFill>
                <a:blip r:embed="rId8"/>
                <a:stretch>
                  <a:fillRect/>
                </a:stretch>
              </a:blipFill>
            </p:spPr>
            <p:txBody>
              <a:bodyPr/>
              <a:lstStyle/>
              <a:p>
                <a:r>
                  <a:rPr lang="es-MX">
                    <a:noFill/>
                  </a:rPr>
                  <a:t> </a:t>
                </a:r>
              </a:p>
            </p:txBody>
          </p:sp>
        </mc:Fallback>
      </mc:AlternateContent>
      <p:pic>
        <p:nvPicPr>
          <p:cNvPr id="18" name="Imagen 17"/>
          <p:cNvPicPr/>
          <p:nvPr/>
        </p:nvPicPr>
        <p:blipFill rotWithShape="1">
          <a:blip r:embed="rId9"/>
          <a:srcRect l="28045" t="31073" r="18108" b="37571"/>
          <a:stretch/>
        </p:blipFill>
        <p:spPr bwMode="auto">
          <a:xfrm>
            <a:off x="635268" y="3989209"/>
            <a:ext cx="4328487" cy="1725687"/>
          </a:xfrm>
          <a:prstGeom prst="rect">
            <a:avLst/>
          </a:prstGeom>
          <a:ln>
            <a:noFill/>
          </a:ln>
          <a:extLst>
            <a:ext uri="{53640926-AAD7-44D8-BBD7-CCE9431645EC}">
              <a14:shadowObscured xmlns:a14="http://schemas.microsoft.com/office/drawing/2010/main"/>
            </a:ext>
          </a:extLst>
        </p:spPr>
      </p:pic>
      <p:pic>
        <p:nvPicPr>
          <p:cNvPr id="22" name="Imagen 21"/>
          <p:cNvPicPr/>
          <p:nvPr/>
        </p:nvPicPr>
        <p:blipFill rotWithShape="1">
          <a:blip r:embed="rId10"/>
          <a:srcRect l="15705" t="31358" r="11539" b="29589"/>
          <a:stretch/>
        </p:blipFill>
        <p:spPr bwMode="auto">
          <a:xfrm>
            <a:off x="6543493" y="4029673"/>
            <a:ext cx="5050155" cy="1524000"/>
          </a:xfrm>
          <a:prstGeom prst="rect">
            <a:avLst/>
          </a:prstGeom>
          <a:ln>
            <a:noFill/>
          </a:ln>
          <a:extLst>
            <a:ext uri="{53640926-AAD7-44D8-BBD7-CCE9431645EC}">
              <a14:shadowObscured xmlns:a14="http://schemas.microsoft.com/office/drawing/2010/main"/>
            </a:ext>
          </a:extLst>
        </p:spPr>
      </p:pic>
      <p:sp>
        <p:nvSpPr>
          <p:cNvPr id="23" name="Marcador de número de diapositiva 22"/>
          <p:cNvSpPr>
            <a:spLocks noGrp="1"/>
          </p:cNvSpPr>
          <p:nvPr>
            <p:ph type="sldNum" sz="quarter" idx="10"/>
          </p:nvPr>
        </p:nvSpPr>
        <p:spPr/>
        <p:txBody>
          <a:bodyPr/>
          <a:lstStyle/>
          <a:p>
            <a:fld id="{FC212350-2835-4B37-909A-324448E91906}" type="slidenum">
              <a:rPr lang="es-MX" smtClean="0"/>
              <a:pPr/>
              <a:t>22</a:t>
            </a:fld>
            <a:endParaRPr lang="es-MX" dirty="0"/>
          </a:p>
        </p:txBody>
      </p:sp>
      <p:sp>
        <p:nvSpPr>
          <p:cNvPr id="24" name="Rectángulo redondeado 23"/>
          <p:cNvSpPr/>
          <p:nvPr/>
        </p:nvSpPr>
        <p:spPr>
          <a:xfrm>
            <a:off x="201168" y="2364377"/>
            <a:ext cx="5128478" cy="3553097"/>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25" name="Rectángulo redondeado 24"/>
          <p:cNvSpPr/>
          <p:nvPr/>
        </p:nvSpPr>
        <p:spPr>
          <a:xfrm>
            <a:off x="6177602" y="2364377"/>
            <a:ext cx="5819326" cy="3581492"/>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19" name="CuadroTexto 18">
            <a:extLst>
              <a:ext uri="{FF2B5EF4-FFF2-40B4-BE49-F238E27FC236}">
                <a16:creationId xmlns:a16="http://schemas.microsoft.com/office/drawing/2014/main" id="{12A65B4E-C72F-4B70-A76F-F4B6E2C85D96}"/>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Shigley</a:t>
            </a:r>
          </a:p>
        </p:txBody>
      </p:sp>
    </p:spTree>
    <p:extLst>
      <p:ext uri="{BB962C8B-B14F-4D97-AF65-F5344CB8AC3E}">
        <p14:creationId xmlns:p14="http://schemas.microsoft.com/office/powerpoint/2010/main" val="1253460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eje de Transmisión de Potencia</a:t>
            </a:r>
            <a:endParaRPr lang="es-MX" b="1" i="1" dirty="0"/>
          </a:p>
        </p:txBody>
      </p:sp>
      <mc:AlternateContent xmlns:mc="http://schemas.openxmlformats.org/markup-compatibility/2006" xmlns:a14="http://schemas.microsoft.com/office/drawing/2010/main">
        <mc:Choice Requires="a14">
          <p:sp>
            <p:nvSpPr>
              <p:cNvPr id="8" name="Rectángulo 7"/>
              <p:cNvSpPr/>
              <p:nvPr/>
            </p:nvSpPr>
            <p:spPr>
              <a:xfrm>
                <a:off x="609600" y="1118531"/>
                <a:ext cx="5775620" cy="369332"/>
              </a:xfrm>
              <a:prstGeom prst="rect">
                <a:avLst/>
              </a:prstGeom>
            </p:spPr>
            <p:txBody>
              <a:bodyPr wrap="none">
                <a:spAutoFit/>
              </a:bodyPr>
              <a:lstStyle/>
              <a:p>
                <a:r>
                  <a:rPr lang="es-EC" dirty="0">
                    <a:latin typeface="Arial" panose="020B0604020202020204" pitchFamily="34" charset="0"/>
                    <a:ea typeface="Yu Mincho"/>
                  </a:rPr>
                  <a:t>Debemos hallar el valor de la Resistencia a la fatiga </a:t>
                </a:r>
                <a14:m>
                  <m:oMath xmlns:m="http://schemas.openxmlformats.org/officeDocument/2006/math">
                    <m:sSub>
                      <m:sSubPr>
                        <m:ctrlPr>
                          <a:rPr lang="es-MX" i="1">
                            <a:effectLst/>
                            <a:latin typeface="Cambria Math" panose="02040503050406030204" pitchFamily="18" charset="0"/>
                            <a:ea typeface="Yu Mincho"/>
                            <a:cs typeface="Arial" panose="020B0604020202020204" pitchFamily="34" charset="0"/>
                          </a:rPr>
                        </m:ctrlPr>
                      </m:sSubPr>
                      <m:e>
                        <m:r>
                          <a:rPr lang="es-EC" i="1">
                            <a:latin typeface="Cambria Math" panose="02040503050406030204" pitchFamily="18" charset="0"/>
                            <a:ea typeface="Yu Mincho"/>
                            <a:cs typeface="Arial" panose="020B0604020202020204" pitchFamily="34" charset="0"/>
                          </a:rPr>
                          <m:t>𝑆</m:t>
                        </m:r>
                      </m:e>
                      <m:sub>
                        <m:r>
                          <a:rPr lang="es-EC" i="1">
                            <a:latin typeface="Cambria Math" panose="02040503050406030204" pitchFamily="18" charset="0"/>
                            <a:ea typeface="Yu Mincho"/>
                            <a:cs typeface="Arial" panose="020B0604020202020204" pitchFamily="34" charset="0"/>
                          </a:rPr>
                          <m:t>𝑒</m:t>
                        </m:r>
                      </m:sub>
                    </m:sSub>
                  </m:oMath>
                </a14:m>
                <a:endParaRPr lang="es-MX" dirty="0"/>
              </a:p>
            </p:txBody>
          </p:sp>
        </mc:Choice>
        <mc:Fallback xmlns="">
          <p:sp>
            <p:nvSpPr>
              <p:cNvPr id="8" name="Rectángulo 7"/>
              <p:cNvSpPr>
                <a:spLocks noRot="1" noChangeAspect="1" noMove="1" noResize="1" noEditPoints="1" noAdjustHandles="1" noChangeArrowheads="1" noChangeShapeType="1" noTextEdit="1"/>
              </p:cNvSpPr>
              <p:nvPr/>
            </p:nvSpPr>
            <p:spPr>
              <a:xfrm>
                <a:off x="609600" y="1118531"/>
                <a:ext cx="5775620" cy="369332"/>
              </a:xfrm>
              <a:prstGeom prst="rect">
                <a:avLst/>
              </a:prstGeom>
              <a:blipFill>
                <a:blip r:embed="rId2"/>
                <a:stretch>
                  <a:fillRect l="-845" t="-8197" b="-2459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120557" y="1676791"/>
                <a:ext cx="20870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b="1" i="1">
                              <a:latin typeface="Cambria Math" panose="02040503050406030204" pitchFamily="18" charset="0"/>
                            </a:rPr>
                          </m:ctrlPr>
                        </m:sSubPr>
                        <m:e>
                          <m:r>
                            <a:rPr lang="es-MX" b="1" i="1">
                              <a:latin typeface="Cambria Math" panose="02040503050406030204" pitchFamily="18" charset="0"/>
                            </a:rPr>
                            <m:t>𝑺</m:t>
                          </m:r>
                        </m:e>
                        <m:sub>
                          <m:r>
                            <a:rPr lang="es-MX" b="1" i="1">
                              <a:latin typeface="Cambria Math" panose="02040503050406030204" pitchFamily="18" charset="0"/>
                            </a:rPr>
                            <m:t>𝒆</m:t>
                          </m:r>
                        </m:sub>
                      </m:sSub>
                      <m:r>
                        <a:rPr lang="es-MX" b="0" i="0">
                          <a:latin typeface="Cambria Math" panose="02040503050406030204" pitchFamily="18" charset="0"/>
                        </a:rPr>
                        <m:t>=</m:t>
                      </m:r>
                      <m:sSub>
                        <m:sSubPr>
                          <m:ctrlPr>
                            <a:rPr lang="es-MX" b="0" i="1">
                              <a:latin typeface="Cambria Math" panose="02040503050406030204" pitchFamily="18" charset="0"/>
                            </a:rPr>
                          </m:ctrlPr>
                        </m:sSubPr>
                        <m:e>
                          <m:r>
                            <a:rPr lang="es-MX" b="1" i="1">
                              <a:latin typeface="Cambria Math" panose="02040503050406030204" pitchFamily="18" charset="0"/>
                            </a:rPr>
                            <m:t>𝑺</m:t>
                          </m:r>
                        </m:e>
                        <m:sub>
                          <m:r>
                            <a:rPr lang="es-MX" b="1" i="1">
                              <a:latin typeface="Cambria Math" panose="02040503050406030204" pitchFamily="18" charset="0"/>
                            </a:rPr>
                            <m:t>𝒆</m:t>
                          </m:r>
                        </m:sub>
                      </m:sSub>
                      <m:r>
                        <a:rPr lang="es-MX" b="0" i="0">
                          <a:latin typeface="Cambria Math" panose="02040503050406030204" pitchFamily="18" charset="0"/>
                        </a:rPr>
                        <m:t>´</m:t>
                      </m:r>
                      <m:sSub>
                        <m:sSubPr>
                          <m:ctrlPr>
                            <a:rPr lang="es-MX" b="0" i="1">
                              <a:latin typeface="Cambria Math" panose="02040503050406030204" pitchFamily="18" charset="0"/>
                            </a:rPr>
                          </m:ctrlPr>
                        </m:sSubPr>
                        <m:e>
                          <m:r>
                            <a:rPr lang="es-MX" b="1" i="1">
                              <a:latin typeface="Cambria Math" panose="02040503050406030204" pitchFamily="18" charset="0"/>
                            </a:rPr>
                            <m:t>𝒌</m:t>
                          </m:r>
                        </m:e>
                        <m:sub>
                          <m:r>
                            <a:rPr lang="es-MX" b="1" i="1">
                              <a:latin typeface="Cambria Math" panose="02040503050406030204" pitchFamily="18" charset="0"/>
                            </a:rPr>
                            <m:t>𝒂</m:t>
                          </m:r>
                        </m:sub>
                      </m:sSub>
                      <m:sSub>
                        <m:sSubPr>
                          <m:ctrlPr>
                            <a:rPr lang="es-MX" b="0" i="1">
                              <a:latin typeface="Cambria Math" panose="02040503050406030204" pitchFamily="18" charset="0"/>
                            </a:rPr>
                          </m:ctrlPr>
                        </m:sSubPr>
                        <m:e>
                          <m:r>
                            <a:rPr lang="es-MX" b="1" i="1">
                              <a:latin typeface="Cambria Math" panose="02040503050406030204" pitchFamily="18" charset="0"/>
                            </a:rPr>
                            <m:t>𝒌</m:t>
                          </m:r>
                        </m:e>
                        <m:sub>
                          <m:r>
                            <a:rPr lang="es-MX" b="1" i="1">
                              <a:latin typeface="Cambria Math" panose="02040503050406030204" pitchFamily="18" charset="0"/>
                            </a:rPr>
                            <m:t>𝒃</m:t>
                          </m:r>
                        </m:sub>
                      </m:sSub>
                      <m:sSub>
                        <m:sSubPr>
                          <m:ctrlPr>
                            <a:rPr lang="es-MX" b="0" i="1">
                              <a:latin typeface="Cambria Math" panose="02040503050406030204" pitchFamily="18" charset="0"/>
                            </a:rPr>
                          </m:ctrlPr>
                        </m:sSubPr>
                        <m:e>
                          <m:r>
                            <a:rPr lang="es-MX" b="1" i="1">
                              <a:latin typeface="Cambria Math" panose="02040503050406030204" pitchFamily="18" charset="0"/>
                            </a:rPr>
                            <m:t>𝒌</m:t>
                          </m:r>
                        </m:e>
                        <m:sub>
                          <m:r>
                            <a:rPr lang="es-MX" b="1" i="1">
                              <a:latin typeface="Cambria Math" panose="02040503050406030204" pitchFamily="18" charset="0"/>
                            </a:rPr>
                            <m:t>𝒄</m:t>
                          </m:r>
                        </m:sub>
                      </m:sSub>
                      <m:sSub>
                        <m:sSubPr>
                          <m:ctrlPr>
                            <a:rPr lang="es-MX" b="0" i="1">
                              <a:latin typeface="Cambria Math" panose="02040503050406030204" pitchFamily="18" charset="0"/>
                            </a:rPr>
                          </m:ctrlPr>
                        </m:sSubPr>
                        <m:e>
                          <m:r>
                            <a:rPr lang="es-MX" b="1" i="1">
                              <a:latin typeface="Cambria Math" panose="02040503050406030204" pitchFamily="18" charset="0"/>
                            </a:rPr>
                            <m:t>𝒌</m:t>
                          </m:r>
                        </m:e>
                        <m:sub>
                          <m:r>
                            <a:rPr lang="es-MX" b="1" i="1">
                              <a:latin typeface="Cambria Math" panose="02040503050406030204" pitchFamily="18" charset="0"/>
                            </a:rPr>
                            <m:t>𝒅</m:t>
                          </m:r>
                        </m:sub>
                      </m:sSub>
                    </m:oMath>
                  </m:oMathPara>
                </a14:m>
                <a:endParaRPr lang="es-MX" dirty="0"/>
              </a:p>
            </p:txBody>
          </p:sp>
        </mc:Choice>
        <mc:Fallback xmlns="">
          <p:sp>
            <p:nvSpPr>
              <p:cNvPr id="12" name="Rectángulo 11"/>
              <p:cNvSpPr>
                <a:spLocks noRot="1" noChangeAspect="1" noMove="1" noResize="1" noEditPoints="1" noAdjustHandles="1" noChangeArrowheads="1" noChangeShapeType="1" noTextEdit="1"/>
              </p:cNvSpPr>
              <p:nvPr/>
            </p:nvSpPr>
            <p:spPr>
              <a:xfrm>
                <a:off x="1120557" y="1676791"/>
                <a:ext cx="2087045" cy="369332"/>
              </a:xfrm>
              <a:prstGeom prst="rect">
                <a:avLst/>
              </a:prstGeom>
              <a:blipFill>
                <a:blip r:embed="rId3"/>
                <a:stretch>
                  <a:fillRect b="-327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407091" y="2362226"/>
                <a:ext cx="3010696" cy="560410"/>
              </a:xfrm>
              <a:prstGeom prst="rect">
                <a:avLst/>
              </a:prstGeom>
            </p:spPr>
            <p:txBody>
              <a:bodyPr wrap="none">
                <a:spAutoFit/>
              </a:bodyPr>
              <a:lstStyle/>
              <a:p>
                <a:pPr algn="just">
                  <a:lnSpc>
                    <a:spcPct val="200000"/>
                  </a:lnSpc>
                  <a:spcAft>
                    <a:spcPts val="800"/>
                  </a:spcAft>
                </a:pPr>
                <a:r>
                  <a:rPr lang="es-EC" b="1" dirty="0"/>
                  <a:t>Factor de confiabilidad </a:t>
                </a:r>
                <a14:m>
                  <m:oMath xmlns:m="http://schemas.openxmlformats.org/officeDocument/2006/math">
                    <m:sSub>
                      <m:sSubPr>
                        <m:ctrlPr>
                          <a:rPr lang="es-MX" b="1" i="1">
                            <a:latin typeface="Cambria Math" panose="02040503050406030204" pitchFamily="18" charset="0"/>
                          </a:rPr>
                        </m:ctrlPr>
                      </m:sSubPr>
                      <m:e>
                        <m:r>
                          <a:rPr lang="es-EC" b="1" i="1">
                            <a:latin typeface="Cambria Math" panose="02040503050406030204" pitchFamily="18" charset="0"/>
                          </a:rPr>
                          <m:t>𝒌</m:t>
                        </m:r>
                      </m:e>
                      <m:sub>
                        <m:r>
                          <a:rPr lang="es-EC" b="1" i="1">
                            <a:latin typeface="Cambria Math" panose="02040503050406030204" pitchFamily="18" charset="0"/>
                          </a:rPr>
                          <m:t>𝒄</m:t>
                        </m:r>
                      </m:sub>
                    </m:sSub>
                  </m:oMath>
                </a14:m>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1407091" y="2362226"/>
                <a:ext cx="3010696" cy="560410"/>
              </a:xfrm>
              <a:prstGeom prst="rect">
                <a:avLst/>
              </a:prstGeom>
              <a:blipFill>
                <a:blip r:embed="rId4"/>
                <a:stretch>
                  <a:fillRect l="-1822" b="-1868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870082" y="2984389"/>
                <a:ext cx="4282780" cy="1405513"/>
              </a:xfrm>
              <a:prstGeom prst="rect">
                <a:avLst/>
              </a:prstGeom>
            </p:spPr>
            <p:txBody>
              <a:bodyPr wrap="square">
                <a:spAutoFit/>
              </a:bodyPr>
              <a:lstStyle/>
              <a:p>
                <a:pPr algn="just">
                  <a:lnSpc>
                    <a:spcPct val="200000"/>
                  </a:lnSpc>
                  <a:spcAft>
                    <a:spcPts val="800"/>
                  </a:spcAft>
                </a:pPr>
                <a:r>
                  <a:rPr lang="es-EC" dirty="0">
                    <a:latin typeface="Arial" panose="020B0604020202020204" pitchFamily="34" charset="0"/>
                    <a:ea typeface="Yu Mincho"/>
                    <a:cs typeface="Arial" panose="020B0604020202020204" pitchFamily="34" charset="0"/>
                  </a:rPr>
                  <a:t>Con confiabilidad del 50% se tiene:</a:t>
                </a:r>
                <a:endParaRPr lang="es-MX" dirty="0">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ea typeface="Yu Mincho"/>
                              <a:cs typeface="Arial" panose="020B0604020202020204" pitchFamily="34" charset="0"/>
                            </a:rPr>
                          </m:ctrlPr>
                        </m:sSubPr>
                        <m:e>
                          <m:r>
                            <a:rPr lang="es-EC" i="1">
                              <a:latin typeface="Cambria Math" panose="02040503050406030204" pitchFamily="18" charset="0"/>
                              <a:ea typeface="Yu Mincho"/>
                              <a:cs typeface="Arial" panose="020B0604020202020204" pitchFamily="34" charset="0"/>
                            </a:rPr>
                            <m:t>𝑘</m:t>
                          </m:r>
                        </m:e>
                        <m:sub>
                          <m:r>
                            <a:rPr lang="es-EC" i="1">
                              <a:latin typeface="Cambria Math" panose="02040503050406030204" pitchFamily="18" charset="0"/>
                              <a:ea typeface="Yu Mincho"/>
                              <a:cs typeface="Arial" panose="020B0604020202020204" pitchFamily="34" charset="0"/>
                            </a:rPr>
                            <m:t>𝑐</m:t>
                          </m:r>
                        </m:sub>
                      </m:sSub>
                      <m:r>
                        <a:rPr lang="es-EC" i="1">
                          <a:latin typeface="Cambria Math" panose="02040503050406030204" pitchFamily="18" charset="0"/>
                          <a:ea typeface="Yu Mincho"/>
                          <a:cs typeface="Arial" panose="020B0604020202020204" pitchFamily="34" charset="0"/>
                        </a:rPr>
                        <m:t>=1</m:t>
                      </m:r>
                    </m:oMath>
                  </m:oMathPara>
                </a14:m>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870082" y="2984389"/>
                <a:ext cx="4282780" cy="1405513"/>
              </a:xfrm>
              <a:prstGeom prst="rect">
                <a:avLst/>
              </a:prstGeom>
              <a:blipFill>
                <a:blip r:embed="rId5"/>
                <a:stretch>
                  <a:fillRect l="-128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8098971" y="2362226"/>
                <a:ext cx="3209109" cy="2062103"/>
              </a:xfrm>
              <a:prstGeom prst="rect">
                <a:avLst/>
              </a:prstGeom>
            </p:spPr>
            <p:txBody>
              <a:bodyPr wrap="square">
                <a:spAutoFit/>
              </a:bodyPr>
              <a:lstStyle/>
              <a:p>
                <a:pPr algn="just">
                  <a:lnSpc>
                    <a:spcPct val="200000"/>
                  </a:lnSpc>
                  <a:spcAft>
                    <a:spcPts val="800"/>
                  </a:spcAft>
                </a:pPr>
                <a:r>
                  <a:rPr lang="es-EC" b="1" dirty="0">
                    <a:latin typeface="Arial" panose="020B0604020202020204" pitchFamily="34" charset="0"/>
                    <a:ea typeface="Yu Mincho"/>
                    <a:cs typeface="Arial" panose="020B0604020202020204" pitchFamily="34" charset="0"/>
                  </a:rPr>
                  <a:t>Factor de temperatura </a:t>
                </a:r>
                <a14:m>
                  <m:oMath xmlns:m="http://schemas.openxmlformats.org/officeDocument/2006/math">
                    <m:sSub>
                      <m:sSubPr>
                        <m:ctrlPr>
                          <a:rPr lang="es-MX" b="1" i="1">
                            <a:latin typeface="Cambria Math" panose="02040503050406030204" pitchFamily="18" charset="0"/>
                            <a:ea typeface="Yu Mincho"/>
                            <a:cs typeface="Arial" panose="020B0604020202020204" pitchFamily="34" charset="0"/>
                          </a:rPr>
                        </m:ctrlPr>
                      </m:sSubPr>
                      <m:e>
                        <m:r>
                          <a:rPr lang="es-EC" b="1" i="1">
                            <a:latin typeface="Cambria Math" panose="02040503050406030204" pitchFamily="18" charset="0"/>
                            <a:ea typeface="Yu Mincho"/>
                            <a:cs typeface="Arial" panose="020B0604020202020204" pitchFamily="34" charset="0"/>
                          </a:rPr>
                          <m:t>𝒌</m:t>
                        </m:r>
                      </m:e>
                      <m:sub>
                        <m:r>
                          <a:rPr lang="es-EC" b="1" i="1">
                            <a:latin typeface="Cambria Math" panose="02040503050406030204" pitchFamily="18" charset="0"/>
                            <a:ea typeface="Yu Mincho"/>
                            <a:cs typeface="Arial" panose="020B0604020202020204" pitchFamily="34" charset="0"/>
                          </a:rPr>
                          <m:t>𝒅</m:t>
                        </m:r>
                      </m:sub>
                    </m:sSub>
                  </m:oMath>
                </a14:m>
                <a:endParaRPr lang="es-MX" dirty="0">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es-EC" dirty="0">
                    <a:latin typeface="Arial" panose="020B0604020202020204" pitchFamily="34" charset="0"/>
                    <a:ea typeface="Yu Mincho"/>
                    <a:cs typeface="Arial" panose="020B0604020202020204" pitchFamily="34" charset="0"/>
                  </a:rPr>
                  <a:t>El factor de temperatura es:</a:t>
                </a:r>
                <a:endParaRPr lang="es-MX" dirty="0">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ea typeface="Yu Mincho"/>
                              <a:cs typeface="Arial" panose="020B0604020202020204" pitchFamily="34" charset="0"/>
                            </a:rPr>
                          </m:ctrlPr>
                        </m:sSubPr>
                        <m:e>
                          <m:r>
                            <a:rPr lang="es-EC" i="1">
                              <a:latin typeface="Cambria Math" panose="02040503050406030204" pitchFamily="18" charset="0"/>
                              <a:ea typeface="Yu Mincho"/>
                              <a:cs typeface="Arial" panose="020B0604020202020204" pitchFamily="34" charset="0"/>
                            </a:rPr>
                            <m:t>𝑘</m:t>
                          </m:r>
                        </m:e>
                        <m:sub>
                          <m:r>
                            <a:rPr lang="es-EC" i="1">
                              <a:latin typeface="Cambria Math" panose="02040503050406030204" pitchFamily="18" charset="0"/>
                              <a:ea typeface="Yu Mincho"/>
                              <a:cs typeface="Arial" panose="020B0604020202020204" pitchFamily="34" charset="0"/>
                            </a:rPr>
                            <m:t>𝑑</m:t>
                          </m:r>
                        </m:sub>
                      </m:sSub>
                      <m:r>
                        <a:rPr lang="es-EC" i="1">
                          <a:latin typeface="Cambria Math" panose="02040503050406030204" pitchFamily="18" charset="0"/>
                          <a:ea typeface="Yu Mincho"/>
                          <a:cs typeface="Arial" panose="020B0604020202020204" pitchFamily="34" charset="0"/>
                        </a:rPr>
                        <m:t>=1</m:t>
                      </m:r>
                    </m:oMath>
                  </m:oMathPara>
                </a14:m>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8098971" y="2362226"/>
                <a:ext cx="3209109" cy="2062103"/>
              </a:xfrm>
              <a:prstGeom prst="rect">
                <a:avLst/>
              </a:prstGeom>
              <a:blipFill>
                <a:blip r:embed="rId6"/>
                <a:stretch>
                  <a:fillRect l="-1711"/>
                </a:stretch>
              </a:blipFill>
            </p:spPr>
            <p:txBody>
              <a:bodyPr/>
              <a:lstStyle/>
              <a:p>
                <a:r>
                  <a:rPr lang="es-MX">
                    <a:noFill/>
                  </a:rPr>
                  <a:t> </a:t>
                </a:r>
              </a:p>
            </p:txBody>
          </p:sp>
        </mc:Fallback>
      </mc:AlternateContent>
      <p:sp>
        <p:nvSpPr>
          <p:cNvPr id="7" name="Marcador de número de diapositiva 6"/>
          <p:cNvSpPr>
            <a:spLocks noGrp="1"/>
          </p:cNvSpPr>
          <p:nvPr>
            <p:ph type="sldNum" sz="quarter" idx="10"/>
          </p:nvPr>
        </p:nvSpPr>
        <p:spPr/>
        <p:txBody>
          <a:bodyPr/>
          <a:lstStyle/>
          <a:p>
            <a:fld id="{FC212350-2835-4B37-909A-324448E91906}" type="slidenum">
              <a:rPr lang="es-MX" smtClean="0"/>
              <a:pPr/>
              <a:t>23</a:t>
            </a:fld>
            <a:endParaRPr lang="es-MX" dirty="0"/>
          </a:p>
        </p:txBody>
      </p:sp>
      <p:sp>
        <p:nvSpPr>
          <p:cNvPr id="9" name="Rectángulo redondeado 8"/>
          <p:cNvSpPr/>
          <p:nvPr/>
        </p:nvSpPr>
        <p:spPr>
          <a:xfrm>
            <a:off x="782030" y="2364376"/>
            <a:ext cx="4370832" cy="2325189"/>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14" name="Rectángulo redondeado 13"/>
          <p:cNvSpPr/>
          <p:nvPr/>
        </p:nvSpPr>
        <p:spPr>
          <a:xfrm>
            <a:off x="7274269" y="2364376"/>
            <a:ext cx="4370832" cy="2325189"/>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7677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eje de Transmisión de Potencia</a:t>
            </a:r>
            <a:endParaRPr lang="es-MX" b="1" i="1" dirty="0"/>
          </a:p>
        </p:txBody>
      </p:sp>
      <p:sp>
        <p:nvSpPr>
          <p:cNvPr id="7" name="Rectángulo 6"/>
          <p:cNvSpPr/>
          <p:nvPr/>
        </p:nvSpPr>
        <p:spPr>
          <a:xfrm>
            <a:off x="515061" y="1251297"/>
            <a:ext cx="345479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Límite de Resistencia a la fatiga</a:t>
            </a:r>
            <a:endParaRPr lang="es-MX" dirty="0"/>
          </a:p>
        </p:txBody>
      </p:sp>
      <mc:AlternateContent xmlns:mc="http://schemas.openxmlformats.org/markup-compatibility/2006" xmlns:a14="http://schemas.microsoft.com/office/drawing/2010/main">
        <mc:Choice Requires="a14">
          <p:sp>
            <p:nvSpPr>
              <p:cNvPr id="9" name="Rectángulo 8"/>
              <p:cNvSpPr/>
              <p:nvPr/>
            </p:nvSpPr>
            <p:spPr>
              <a:xfrm>
                <a:off x="987064" y="2399527"/>
                <a:ext cx="20143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𝑆</m:t>
                          </m:r>
                        </m:e>
                        <m:sub>
                          <m:r>
                            <a:rPr lang="es-MX" i="1">
                              <a:latin typeface="Cambria Math" panose="02040503050406030204" pitchFamily="18" charset="0"/>
                            </a:rPr>
                            <m:t>𝑒</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𝑆</m:t>
                          </m:r>
                        </m:e>
                        <m:sub>
                          <m:r>
                            <a:rPr lang="es-MX" i="1">
                              <a:latin typeface="Cambria Math" panose="02040503050406030204" pitchFamily="18" charset="0"/>
                            </a:rPr>
                            <m:t>𝑒</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𝑘</m:t>
                          </m:r>
                        </m:e>
                        <m:sub>
                          <m:r>
                            <a:rPr lang="es-MX" i="1">
                              <a:latin typeface="Cambria Math" panose="02040503050406030204" pitchFamily="18" charset="0"/>
                            </a:rPr>
                            <m:t>𝑎</m:t>
                          </m:r>
                        </m:sub>
                      </m:sSub>
                      <m:sSub>
                        <m:sSubPr>
                          <m:ctrlPr>
                            <a:rPr lang="es-MX" i="1">
                              <a:latin typeface="Cambria Math" panose="02040503050406030204" pitchFamily="18" charset="0"/>
                            </a:rPr>
                          </m:ctrlPr>
                        </m:sSubPr>
                        <m:e>
                          <m:r>
                            <a:rPr lang="es-MX" i="1">
                              <a:latin typeface="Cambria Math" panose="02040503050406030204" pitchFamily="18" charset="0"/>
                            </a:rPr>
                            <m:t>𝑘</m:t>
                          </m:r>
                        </m:e>
                        <m:sub>
                          <m:r>
                            <a:rPr lang="es-MX" i="1">
                              <a:latin typeface="Cambria Math" panose="02040503050406030204" pitchFamily="18" charset="0"/>
                            </a:rPr>
                            <m:t>𝑏</m:t>
                          </m:r>
                        </m:sub>
                      </m:sSub>
                      <m:sSub>
                        <m:sSubPr>
                          <m:ctrlPr>
                            <a:rPr lang="es-MX" i="1">
                              <a:latin typeface="Cambria Math" panose="02040503050406030204" pitchFamily="18" charset="0"/>
                            </a:rPr>
                          </m:ctrlPr>
                        </m:sSubPr>
                        <m:e>
                          <m:r>
                            <a:rPr lang="es-MX" i="1">
                              <a:latin typeface="Cambria Math" panose="02040503050406030204" pitchFamily="18" charset="0"/>
                            </a:rPr>
                            <m:t>𝑘</m:t>
                          </m:r>
                        </m:e>
                        <m:sub>
                          <m:r>
                            <a:rPr lang="es-MX" i="1">
                              <a:latin typeface="Cambria Math" panose="02040503050406030204" pitchFamily="18" charset="0"/>
                            </a:rPr>
                            <m:t>𝑐</m:t>
                          </m:r>
                        </m:sub>
                      </m:sSub>
                      <m:sSub>
                        <m:sSubPr>
                          <m:ctrlPr>
                            <a:rPr lang="es-MX" i="1">
                              <a:latin typeface="Cambria Math" panose="02040503050406030204" pitchFamily="18" charset="0"/>
                            </a:rPr>
                          </m:ctrlPr>
                        </m:sSubPr>
                        <m:e>
                          <m:r>
                            <a:rPr lang="es-MX" i="1">
                              <a:latin typeface="Cambria Math" panose="02040503050406030204" pitchFamily="18" charset="0"/>
                            </a:rPr>
                            <m:t>𝑘</m:t>
                          </m:r>
                        </m:e>
                        <m:sub>
                          <m:r>
                            <a:rPr lang="es-MX" i="1">
                              <a:latin typeface="Cambria Math" panose="02040503050406030204" pitchFamily="18" charset="0"/>
                            </a:rPr>
                            <m:t>𝑑</m:t>
                          </m:r>
                        </m:sub>
                      </m:sSub>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987064" y="2399527"/>
                <a:ext cx="2014398" cy="369332"/>
              </a:xfrm>
              <a:prstGeom prst="rect">
                <a:avLst/>
              </a:prstGeom>
              <a:blipFill>
                <a:blip r:embed="rId2"/>
                <a:stretch>
                  <a:fillRect b="-166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09600" y="1739771"/>
                <a:ext cx="39202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𝑆</m:t>
                          </m:r>
                        </m:e>
                        <m:sub>
                          <m:r>
                            <a:rPr lang="es-MX" i="1">
                              <a:latin typeface="Cambria Math" panose="02040503050406030204" pitchFamily="18" charset="0"/>
                            </a:rPr>
                            <m:t>𝑒</m:t>
                          </m:r>
                        </m:sub>
                      </m:sSub>
                      <m:r>
                        <a:rPr lang="es-MX" i="0">
                          <a:latin typeface="Cambria Math" panose="02040503050406030204" pitchFamily="18" charset="0"/>
                        </a:rPr>
                        <m:t>´=0.5 </m:t>
                      </m:r>
                      <m:r>
                        <a:rPr lang="es-MX" i="1">
                          <a:latin typeface="Cambria Math" panose="02040503050406030204" pitchFamily="18" charset="0"/>
                        </a:rPr>
                        <m:t>𝑆𝑢𝑡</m:t>
                      </m:r>
                      <m:r>
                        <a:rPr lang="es-MX" i="0">
                          <a:latin typeface="Cambria Math" panose="02040503050406030204" pitchFamily="18" charset="0"/>
                        </a:rPr>
                        <m:t>=0.5</m:t>
                      </m:r>
                      <m:d>
                        <m:dPr>
                          <m:ctrlPr>
                            <a:rPr lang="es-MX" i="1">
                              <a:latin typeface="Cambria Math" panose="02040503050406030204" pitchFamily="18" charset="0"/>
                            </a:rPr>
                          </m:ctrlPr>
                        </m:dPr>
                        <m:e>
                          <m:r>
                            <a:rPr lang="es-MX" i="0">
                              <a:latin typeface="Cambria Math" panose="02040503050406030204" pitchFamily="18" charset="0"/>
                            </a:rPr>
                            <m:t>650</m:t>
                          </m:r>
                        </m:e>
                      </m:d>
                      <m:r>
                        <a:rPr lang="es-MX" i="0">
                          <a:latin typeface="Cambria Math" panose="02040503050406030204" pitchFamily="18" charset="0"/>
                        </a:rPr>
                        <m:t>=325 </m:t>
                      </m:r>
                      <m:r>
                        <a:rPr lang="es-MX" i="1">
                          <a:latin typeface="Cambria Math" panose="02040503050406030204" pitchFamily="18" charset="0"/>
                        </a:rPr>
                        <m:t>𝑀𝑝𝑎</m:t>
                      </m:r>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609600" y="1739771"/>
                <a:ext cx="3920240" cy="369332"/>
              </a:xfrm>
              <a:prstGeom prst="rect">
                <a:avLst/>
              </a:prstGeom>
              <a:blipFill>
                <a:blip r:embed="rId3"/>
                <a:stretch>
                  <a:fillRect b="-1311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987064" y="2910315"/>
                <a:ext cx="19677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b="0" i="1">
                              <a:latin typeface="Cambria Math" panose="02040503050406030204" pitchFamily="18" charset="0"/>
                            </a:rPr>
                            <m:t>𝑆</m:t>
                          </m:r>
                        </m:e>
                        <m:sub>
                          <m:r>
                            <a:rPr lang="es-MX" b="0" i="1">
                              <a:latin typeface="Cambria Math" panose="02040503050406030204" pitchFamily="18" charset="0"/>
                            </a:rPr>
                            <m:t>𝑒</m:t>
                          </m:r>
                        </m:sub>
                      </m:sSub>
                      <m:r>
                        <a:rPr lang="es-MX" b="0" i="0">
                          <a:latin typeface="Cambria Math" panose="02040503050406030204" pitchFamily="18" charset="0"/>
                        </a:rPr>
                        <m:t>=236.93 </m:t>
                      </m:r>
                      <m:r>
                        <a:rPr lang="es-MX" b="0" i="1">
                          <a:latin typeface="Cambria Math" panose="02040503050406030204" pitchFamily="18" charset="0"/>
                        </a:rPr>
                        <m:t>𝑀𝑝𝑎</m:t>
                      </m:r>
                    </m:oMath>
                  </m:oMathPara>
                </a14:m>
                <a:endParaRPr lang="es-MX" dirty="0"/>
              </a:p>
            </p:txBody>
          </p:sp>
        </mc:Choice>
        <mc:Fallback xmlns="">
          <p:sp>
            <p:nvSpPr>
              <p:cNvPr id="11" name="Rectángulo 10"/>
              <p:cNvSpPr>
                <a:spLocks noRot="1" noChangeAspect="1" noMove="1" noResize="1" noEditPoints="1" noAdjustHandles="1" noChangeArrowheads="1" noChangeShapeType="1" noTextEdit="1"/>
              </p:cNvSpPr>
              <p:nvPr/>
            </p:nvSpPr>
            <p:spPr>
              <a:xfrm>
                <a:off x="987064" y="2910315"/>
                <a:ext cx="1967718" cy="369332"/>
              </a:xfrm>
              <a:prstGeom prst="rect">
                <a:avLst/>
              </a:prstGeom>
              <a:blipFill>
                <a:blip r:embed="rId4"/>
                <a:stretch>
                  <a:fillRect b="-1311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735136" y="3570071"/>
                <a:ext cx="2518253" cy="369332"/>
              </a:xfrm>
              <a:prstGeom prst="rect">
                <a:avLst/>
              </a:prstGeom>
            </p:spPr>
            <p:txBody>
              <a:bodyPr wrap="none">
                <a:spAutoFit/>
              </a:bodyPr>
              <a:lstStyle/>
              <a:p>
                <a14:m>
                  <m:oMath xmlns:m="http://schemas.openxmlformats.org/officeDocument/2006/math">
                    <m:sSub>
                      <m:sSubPr>
                        <m:ctrlPr>
                          <a:rPr lang="es-MX" i="1">
                            <a:latin typeface="Cambria Math" panose="02040503050406030204" pitchFamily="18" charset="0"/>
                            <a:ea typeface="Yu Mincho"/>
                            <a:cs typeface="Arial" panose="020B0604020202020204" pitchFamily="34" charset="0"/>
                          </a:rPr>
                        </m:ctrlPr>
                      </m:sSubPr>
                      <m:e>
                        <m:r>
                          <a:rPr lang="es-EC" i="1">
                            <a:latin typeface="Cambria Math" panose="02040503050406030204" pitchFamily="18" charset="0"/>
                            <a:ea typeface="Yu Mincho"/>
                            <a:cs typeface="Arial" panose="020B0604020202020204" pitchFamily="34" charset="0"/>
                          </a:rPr>
                          <m:t>𝑘</m:t>
                        </m:r>
                      </m:e>
                      <m:sub>
                        <m:r>
                          <a:rPr lang="es-EC" i="1">
                            <a:latin typeface="Cambria Math" panose="02040503050406030204" pitchFamily="18" charset="0"/>
                            <a:ea typeface="Yu Mincho"/>
                            <a:cs typeface="Arial" panose="020B0604020202020204" pitchFamily="34" charset="0"/>
                          </a:rPr>
                          <m:t>𝑡</m:t>
                        </m:r>
                      </m:sub>
                    </m:sSub>
                    <m:r>
                      <a:rPr lang="es-EC" i="1">
                        <a:latin typeface="Cambria Math" panose="02040503050406030204" pitchFamily="18" charset="0"/>
                        <a:ea typeface="Yu Mincho"/>
                        <a:cs typeface="Arial" panose="020B0604020202020204" pitchFamily="34" charset="0"/>
                      </a:rPr>
                      <m:t>=2.5</m:t>
                    </m:r>
                  </m:oMath>
                </a14:m>
                <a:r>
                  <a:rPr lang="es-EC" dirty="0">
                    <a:latin typeface="Arial" panose="020B0604020202020204" pitchFamily="34" charset="0"/>
                    <a:ea typeface="Yu Mincho"/>
                  </a:rPr>
                  <a:t> chaflán agudo</a:t>
                </a:r>
                <a:endParaRPr lang="es-MX" dirty="0"/>
              </a:p>
            </p:txBody>
          </p:sp>
        </mc:Choice>
        <mc:Fallback xmlns="">
          <p:sp>
            <p:nvSpPr>
              <p:cNvPr id="14" name="Rectángulo 13"/>
              <p:cNvSpPr>
                <a:spLocks noRot="1" noChangeAspect="1" noMove="1" noResize="1" noEditPoints="1" noAdjustHandles="1" noChangeArrowheads="1" noChangeShapeType="1" noTextEdit="1"/>
              </p:cNvSpPr>
              <p:nvPr/>
            </p:nvSpPr>
            <p:spPr>
              <a:xfrm>
                <a:off x="735136" y="3570071"/>
                <a:ext cx="2518253" cy="369332"/>
              </a:xfrm>
              <a:prstGeom prst="rect">
                <a:avLst/>
              </a:prstGeom>
              <a:blipFill>
                <a:blip r:embed="rId5"/>
                <a:stretch>
                  <a:fillRect t="-10000" r="-1211" b="-2666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6474606" y="2268844"/>
                <a:ext cx="3736407" cy="11412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smtClean="0">
                              <a:latin typeface="Cambria Math" panose="02040503050406030204" pitchFamily="18" charset="0"/>
                            </a:rPr>
                          </m:ctrlPr>
                        </m:sSubPr>
                        <m:e>
                          <m:r>
                            <a:rPr lang="es-MX" i="1">
                              <a:latin typeface="Cambria Math" panose="02040503050406030204" pitchFamily="18" charset="0"/>
                            </a:rPr>
                            <m:t>𝐷</m:t>
                          </m:r>
                        </m:e>
                        <m:sub>
                          <m:r>
                            <a:rPr lang="es-MX" i="1">
                              <a:latin typeface="Cambria Math" panose="02040503050406030204" pitchFamily="18" charset="0"/>
                            </a:rPr>
                            <m:t>𝑒𝑗𝑒</m:t>
                          </m:r>
                        </m:sub>
                      </m:sSub>
                      <m:r>
                        <a:rPr lang="es-MX" i="0">
                          <a:latin typeface="Cambria Math" panose="02040503050406030204" pitchFamily="18" charset="0"/>
                        </a:rPr>
                        <m:t>=</m:t>
                      </m:r>
                      <m:sSup>
                        <m:sSupPr>
                          <m:ctrlPr>
                            <a:rPr lang="es-MX" i="1">
                              <a:latin typeface="Cambria Math" panose="02040503050406030204" pitchFamily="18" charset="0"/>
                            </a:rPr>
                          </m:ctrlPr>
                        </m:sSupPr>
                        <m:e>
                          <m:d>
                            <m:dPr>
                              <m:begChr m:val="["/>
                              <m:endChr m:val="]"/>
                              <m:ctrlPr>
                                <a:rPr lang="es-MX" i="1">
                                  <a:latin typeface="Cambria Math" panose="02040503050406030204" pitchFamily="18" charset="0"/>
                                </a:rPr>
                              </m:ctrlPr>
                            </m:dPr>
                            <m:e>
                              <m:f>
                                <m:fPr>
                                  <m:ctrlPr>
                                    <a:rPr lang="es-MX" i="1">
                                      <a:latin typeface="Cambria Math" panose="02040503050406030204" pitchFamily="18" charset="0"/>
                                    </a:rPr>
                                  </m:ctrlPr>
                                </m:fPr>
                                <m:num>
                                  <m:r>
                                    <a:rPr lang="es-MX" i="0">
                                      <a:latin typeface="Cambria Math" panose="02040503050406030204" pitchFamily="18" charset="0"/>
                                    </a:rPr>
                                    <m:t>32</m:t>
                                  </m:r>
                                  <m:r>
                                    <a:rPr lang="es-MX" i="1">
                                      <a:latin typeface="Cambria Math" panose="02040503050406030204" pitchFamily="18" charset="0"/>
                                    </a:rPr>
                                    <m:t>𝑁</m:t>
                                  </m:r>
                                </m:num>
                                <m:den>
                                  <m:r>
                                    <a:rPr lang="es-MX" i="1" smtClean="0">
                                      <a:latin typeface="Cambria Math" panose="02040503050406030204" pitchFamily="18" charset="0"/>
                                      <a:ea typeface="Cambria Math" panose="02040503050406030204" pitchFamily="18" charset="0"/>
                                    </a:rPr>
                                    <m:t>𝜋</m:t>
                                  </m:r>
                                </m:den>
                              </m:f>
                              <m:rad>
                                <m:radPr>
                                  <m:degHide m:val="on"/>
                                  <m:ctrlPr>
                                    <a:rPr lang="es-MX" i="1">
                                      <a:latin typeface="Cambria Math" panose="02040503050406030204" pitchFamily="18" charset="0"/>
                                    </a:rPr>
                                  </m:ctrlPr>
                                </m:radPr>
                                <m:deg/>
                                <m:e>
                                  <m:sSup>
                                    <m:sSupPr>
                                      <m:ctrlPr>
                                        <a:rPr lang="es-MX" i="1">
                                          <a:latin typeface="Cambria Math" panose="02040503050406030204" pitchFamily="18" charset="0"/>
                                        </a:rPr>
                                      </m:ctrlPr>
                                    </m:sSupPr>
                                    <m:e>
                                      <m:d>
                                        <m:dPr>
                                          <m:ctrlPr>
                                            <a:rPr lang="es-MX" i="1">
                                              <a:latin typeface="Cambria Math" panose="02040503050406030204" pitchFamily="18" charset="0"/>
                                            </a:rPr>
                                          </m:ctrlPr>
                                        </m:dPr>
                                        <m:e>
                                          <m:f>
                                            <m:fPr>
                                              <m:ctrlPr>
                                                <a:rPr lang="es-MX" i="1">
                                                  <a:latin typeface="Cambria Math" panose="02040503050406030204" pitchFamily="18" charset="0"/>
                                                </a:rPr>
                                              </m:ctrlPr>
                                            </m:fPr>
                                            <m:num>
                                              <m:sSub>
                                                <m:sSubPr>
                                                  <m:ctrlPr>
                                                    <a:rPr lang="es-MX" i="1">
                                                      <a:latin typeface="Cambria Math" panose="02040503050406030204" pitchFamily="18" charset="0"/>
                                                    </a:rPr>
                                                  </m:ctrlPr>
                                                </m:sSubPr>
                                                <m:e>
                                                  <m:r>
                                                    <a:rPr lang="es-MX" i="1">
                                                      <a:latin typeface="Cambria Math" panose="02040503050406030204" pitchFamily="18" charset="0"/>
                                                    </a:rPr>
                                                    <m:t>𝑘</m:t>
                                                  </m:r>
                                                </m:e>
                                                <m:sub>
                                                  <m:r>
                                                    <a:rPr lang="es-MX" i="1">
                                                      <a:latin typeface="Cambria Math" panose="02040503050406030204" pitchFamily="18" charset="0"/>
                                                    </a:rPr>
                                                    <m:t>𝑡</m:t>
                                                  </m:r>
                                                </m:sub>
                                              </m:sSub>
                                              <m:r>
                                                <a:rPr lang="es-MX" i="1">
                                                  <a:latin typeface="Cambria Math" panose="02040503050406030204" pitchFamily="18" charset="0"/>
                                                </a:rPr>
                                                <m:t>𝑀</m:t>
                                              </m:r>
                                            </m:num>
                                            <m:den>
                                              <m:sSub>
                                                <m:sSubPr>
                                                  <m:ctrlPr>
                                                    <a:rPr lang="es-MX" i="1">
                                                      <a:latin typeface="Cambria Math" panose="02040503050406030204" pitchFamily="18" charset="0"/>
                                                    </a:rPr>
                                                  </m:ctrlPr>
                                                </m:sSubPr>
                                                <m:e>
                                                  <m:r>
                                                    <a:rPr lang="es-MX" i="1">
                                                      <a:latin typeface="Cambria Math" panose="02040503050406030204" pitchFamily="18" charset="0"/>
                                                    </a:rPr>
                                                    <m:t>𝑆</m:t>
                                                  </m:r>
                                                </m:e>
                                                <m:sub>
                                                  <m:r>
                                                    <a:rPr lang="es-MX" b="0" i="1" smtClean="0">
                                                      <a:latin typeface="Cambria Math" panose="02040503050406030204" pitchFamily="18" charset="0"/>
                                                    </a:rPr>
                                                    <m:t>𝑒</m:t>
                                                  </m:r>
                                                </m:sub>
                                              </m:sSub>
                                            </m:den>
                                          </m:f>
                                        </m:e>
                                      </m:d>
                                    </m:e>
                                    <m:sup>
                                      <m:r>
                                        <a:rPr lang="es-MX" i="0">
                                          <a:latin typeface="Cambria Math" panose="02040503050406030204" pitchFamily="18" charset="0"/>
                                        </a:rPr>
                                        <m:t>2</m:t>
                                      </m:r>
                                    </m:sup>
                                  </m:sSup>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3</m:t>
                                      </m:r>
                                    </m:num>
                                    <m:den>
                                      <m:r>
                                        <a:rPr lang="es-MX" i="0">
                                          <a:latin typeface="Cambria Math" panose="02040503050406030204" pitchFamily="18" charset="0"/>
                                        </a:rPr>
                                        <m:t>4</m:t>
                                      </m:r>
                                    </m:den>
                                  </m:f>
                                  <m:sSup>
                                    <m:sSupPr>
                                      <m:ctrlPr>
                                        <a:rPr lang="es-MX" i="1">
                                          <a:latin typeface="Cambria Math" panose="02040503050406030204" pitchFamily="18" charset="0"/>
                                        </a:rPr>
                                      </m:ctrlPr>
                                    </m:sSupPr>
                                    <m:e>
                                      <m:d>
                                        <m:dPr>
                                          <m:ctrlPr>
                                            <a:rPr lang="es-MX" i="1">
                                              <a:latin typeface="Cambria Math" panose="02040503050406030204" pitchFamily="18" charset="0"/>
                                            </a:rPr>
                                          </m:ctrlPr>
                                        </m:dPr>
                                        <m:e>
                                          <m:f>
                                            <m:fPr>
                                              <m:ctrlPr>
                                                <a:rPr lang="es-MX" i="1">
                                                  <a:latin typeface="Cambria Math" panose="02040503050406030204" pitchFamily="18" charset="0"/>
                                                </a:rPr>
                                              </m:ctrlPr>
                                            </m:fPr>
                                            <m:num>
                                              <m:r>
                                                <a:rPr lang="es-MX" i="1">
                                                  <a:latin typeface="Cambria Math" panose="02040503050406030204" pitchFamily="18" charset="0"/>
                                                </a:rPr>
                                                <m:t>𝑇</m:t>
                                              </m:r>
                                            </m:num>
                                            <m:den>
                                              <m:sSub>
                                                <m:sSubPr>
                                                  <m:ctrlPr>
                                                    <a:rPr lang="es-MX" i="1">
                                                      <a:latin typeface="Cambria Math" panose="02040503050406030204" pitchFamily="18" charset="0"/>
                                                    </a:rPr>
                                                  </m:ctrlPr>
                                                </m:sSubPr>
                                                <m:e>
                                                  <m:r>
                                                    <a:rPr lang="es-MX" i="1">
                                                      <a:latin typeface="Cambria Math" panose="02040503050406030204" pitchFamily="18" charset="0"/>
                                                    </a:rPr>
                                                    <m:t>𝑠</m:t>
                                                  </m:r>
                                                </m:e>
                                                <m:sub>
                                                  <m:r>
                                                    <a:rPr lang="es-MX" i="1">
                                                      <a:latin typeface="Cambria Math" panose="02040503050406030204" pitchFamily="18" charset="0"/>
                                                    </a:rPr>
                                                    <m:t>𝑦</m:t>
                                                  </m:r>
                                                </m:sub>
                                              </m:sSub>
                                            </m:den>
                                          </m:f>
                                        </m:e>
                                      </m:d>
                                    </m:e>
                                    <m:sup>
                                      <m:r>
                                        <a:rPr lang="es-MX" i="0">
                                          <a:latin typeface="Cambria Math" panose="02040503050406030204" pitchFamily="18" charset="0"/>
                                        </a:rPr>
                                        <m:t>2</m:t>
                                      </m:r>
                                    </m:sup>
                                  </m:sSup>
                                </m:e>
                              </m:rad>
                            </m:e>
                          </m:d>
                        </m:e>
                        <m:sup>
                          <m:f>
                            <m:fPr>
                              <m:ctrlPr>
                                <a:rPr lang="es-MX" i="1">
                                  <a:latin typeface="Cambria Math" panose="02040503050406030204" pitchFamily="18" charset="0"/>
                                </a:rPr>
                              </m:ctrlPr>
                            </m:fPr>
                            <m:num>
                              <m:r>
                                <a:rPr lang="es-MX" i="0">
                                  <a:latin typeface="Cambria Math" panose="02040503050406030204" pitchFamily="18" charset="0"/>
                                </a:rPr>
                                <m:t>1</m:t>
                              </m:r>
                            </m:num>
                            <m:den>
                              <m:r>
                                <a:rPr lang="es-MX" i="0">
                                  <a:latin typeface="Cambria Math" panose="02040503050406030204" pitchFamily="18" charset="0"/>
                                </a:rPr>
                                <m:t>3</m:t>
                              </m:r>
                            </m:den>
                          </m:f>
                        </m:sup>
                      </m:sSup>
                    </m:oMath>
                  </m:oMathPara>
                </a14:m>
                <a:endParaRPr lang="es-MX" dirty="0"/>
              </a:p>
            </p:txBody>
          </p:sp>
        </mc:Choice>
        <mc:Fallback xmlns="">
          <p:sp>
            <p:nvSpPr>
              <p:cNvPr id="15" name="Rectángulo 14"/>
              <p:cNvSpPr>
                <a:spLocks noRot="1" noChangeAspect="1" noMove="1" noResize="1" noEditPoints="1" noAdjustHandles="1" noChangeArrowheads="1" noChangeShapeType="1" noTextEdit="1"/>
              </p:cNvSpPr>
              <p:nvPr/>
            </p:nvSpPr>
            <p:spPr>
              <a:xfrm>
                <a:off x="6474606" y="2268844"/>
                <a:ext cx="3736407" cy="1141274"/>
              </a:xfrm>
              <a:prstGeom prst="rect">
                <a:avLst/>
              </a:prstGeom>
              <a:blipFill>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7354270" y="3731431"/>
                <a:ext cx="1977080"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𝐷</m:t>
                          </m:r>
                        </m:e>
                        <m:sub>
                          <m:r>
                            <a:rPr lang="es-MX" i="1">
                              <a:latin typeface="Cambria Math" panose="02040503050406030204" pitchFamily="18" charset="0"/>
                            </a:rPr>
                            <m:t>𝑒𝑗𝑒</m:t>
                          </m:r>
                        </m:sub>
                      </m:sSub>
                      <m:r>
                        <a:rPr lang="es-MX" i="0">
                          <a:latin typeface="Cambria Math" panose="02040503050406030204" pitchFamily="18" charset="0"/>
                        </a:rPr>
                        <m:t>=15.21 </m:t>
                      </m:r>
                      <m:r>
                        <a:rPr lang="es-MX" i="1">
                          <a:latin typeface="Cambria Math" panose="02040503050406030204" pitchFamily="18" charset="0"/>
                        </a:rPr>
                        <m:t>𝑚𝑚</m:t>
                      </m:r>
                    </m:oMath>
                  </m:oMathPara>
                </a14:m>
                <a:endParaRPr lang="es-MX" dirty="0"/>
              </a:p>
            </p:txBody>
          </p:sp>
        </mc:Choice>
        <mc:Fallback xmlns="">
          <p:sp>
            <p:nvSpPr>
              <p:cNvPr id="16" name="Rectángulo 15"/>
              <p:cNvSpPr>
                <a:spLocks noRot="1" noChangeAspect="1" noMove="1" noResize="1" noEditPoints="1" noAdjustHandles="1" noChangeArrowheads="1" noChangeShapeType="1" noTextEdit="1"/>
              </p:cNvSpPr>
              <p:nvPr/>
            </p:nvSpPr>
            <p:spPr>
              <a:xfrm>
                <a:off x="7354270" y="3731431"/>
                <a:ext cx="1977080" cy="391646"/>
              </a:xfrm>
              <a:prstGeom prst="rect">
                <a:avLst/>
              </a:prstGeom>
              <a:blipFill>
                <a:blip r:embed="rId7"/>
                <a:stretch>
                  <a:fillRect b="-937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CuadroTexto 17"/>
              <p:cNvSpPr txBox="1"/>
              <p:nvPr/>
            </p:nvSpPr>
            <p:spPr>
              <a:xfrm>
                <a:off x="956584" y="4123077"/>
                <a:ext cx="2911887" cy="276999"/>
              </a:xfrm>
              <a:prstGeom prst="rect">
                <a:avLst/>
              </a:prstGeom>
              <a:noFill/>
            </p:spPr>
            <p:txBody>
              <a:bodyPr wrap="none" lIns="0" tIns="0" rIns="0" bIns="0" rtlCol="0">
                <a:spAutoFit/>
              </a:bodyPr>
              <a:lstStyle/>
              <a:p>
                <a14:m>
                  <m:oMath xmlns:m="http://schemas.openxmlformats.org/officeDocument/2006/math">
                    <m:r>
                      <a:rPr lang="es-MX" b="0" i="1" smtClean="0">
                        <a:latin typeface="Cambria Math" panose="02040503050406030204" pitchFamily="18" charset="0"/>
                      </a:rPr>
                      <m:t>𝑁</m:t>
                    </m:r>
                    <m:r>
                      <a:rPr lang="es-MX" b="0" i="1" smtClean="0">
                        <a:latin typeface="Cambria Math" panose="02040503050406030204" pitchFamily="18" charset="0"/>
                      </a:rPr>
                      <m:t>=2</m:t>
                    </m:r>
                  </m:oMath>
                </a14:m>
                <a:r>
                  <a:rPr lang="es-MX" dirty="0"/>
                  <a:t> (Factor de Seguridad)</a:t>
                </a:r>
              </a:p>
            </p:txBody>
          </p:sp>
        </mc:Choice>
        <mc:Fallback xmlns="">
          <p:sp>
            <p:nvSpPr>
              <p:cNvPr id="18" name="CuadroTexto 17"/>
              <p:cNvSpPr txBox="1">
                <a:spLocks noRot="1" noChangeAspect="1" noMove="1" noResize="1" noEditPoints="1" noAdjustHandles="1" noChangeArrowheads="1" noChangeShapeType="1" noTextEdit="1"/>
              </p:cNvSpPr>
              <p:nvPr/>
            </p:nvSpPr>
            <p:spPr>
              <a:xfrm>
                <a:off x="956584" y="4123077"/>
                <a:ext cx="2911887" cy="276999"/>
              </a:xfrm>
              <a:prstGeom prst="rect">
                <a:avLst/>
              </a:prstGeom>
              <a:blipFill>
                <a:blip r:embed="rId8"/>
                <a:stretch>
                  <a:fillRect l="-2929" t="-28261" r="-4184" b="-50000"/>
                </a:stretch>
              </a:blipFill>
            </p:spPr>
            <p:txBody>
              <a:bodyPr/>
              <a:lstStyle/>
              <a:p>
                <a:r>
                  <a:rPr lang="es-MX">
                    <a:noFill/>
                  </a:rPr>
                  <a:t> </a:t>
                </a:r>
              </a:p>
            </p:txBody>
          </p:sp>
        </mc:Fallback>
      </mc:AlternateContent>
      <p:sp>
        <p:nvSpPr>
          <p:cNvPr id="19" name="Marcador de número de diapositiva 18"/>
          <p:cNvSpPr>
            <a:spLocks noGrp="1"/>
          </p:cNvSpPr>
          <p:nvPr>
            <p:ph type="sldNum" sz="quarter" idx="10"/>
          </p:nvPr>
        </p:nvSpPr>
        <p:spPr/>
        <p:txBody>
          <a:bodyPr/>
          <a:lstStyle/>
          <a:p>
            <a:fld id="{FC212350-2835-4B37-909A-324448E91906}" type="slidenum">
              <a:rPr lang="es-MX" smtClean="0"/>
              <a:pPr/>
              <a:t>24</a:t>
            </a:fld>
            <a:endParaRPr lang="es-MX" dirty="0"/>
          </a:p>
        </p:txBody>
      </p:sp>
    </p:spTree>
    <p:extLst>
      <p:ext uri="{BB962C8B-B14F-4D97-AF65-F5344CB8AC3E}">
        <p14:creationId xmlns:p14="http://schemas.microsoft.com/office/powerpoint/2010/main" val="140154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7" name="Rectángulo 6"/>
          <p:cNvSpPr/>
          <p:nvPr/>
        </p:nvSpPr>
        <p:spPr>
          <a:xfrm>
            <a:off x="515061" y="1251297"/>
            <a:ext cx="3578928" cy="646331"/>
          </a:xfrm>
          <a:prstGeom prst="rect">
            <a:avLst/>
          </a:prstGeom>
        </p:spPr>
        <p:txBody>
          <a:bodyPr wrap="none">
            <a:spAutoFit/>
          </a:bodyPr>
          <a:lstStyle/>
          <a:p>
            <a:r>
              <a:rPr lang="es-EC" dirty="0">
                <a:latin typeface="Arial" panose="020B0604020202020204" pitchFamily="34" charset="0"/>
                <a:ea typeface="Calibri" panose="020F0502020204030204" pitchFamily="34" charset="0"/>
              </a:rPr>
              <a:t>Plato porta cuchillas</a:t>
            </a:r>
          </a:p>
          <a:p>
            <a:r>
              <a:rPr lang="es-EC" dirty="0">
                <a:latin typeface="Arial" panose="020B0604020202020204" pitchFamily="34" charset="0"/>
              </a:rPr>
              <a:t>Material: Aleación de aluminio T6</a:t>
            </a:r>
            <a:endParaRPr lang="es-MX" dirty="0"/>
          </a:p>
        </p:txBody>
      </p:sp>
      <mc:AlternateContent xmlns:mc="http://schemas.openxmlformats.org/markup-compatibility/2006" xmlns:a14="http://schemas.microsoft.com/office/drawing/2010/main">
        <mc:Choice Requires="a14">
          <p:sp>
            <p:nvSpPr>
              <p:cNvPr id="16" name="Rectángulo 15"/>
              <p:cNvSpPr/>
              <p:nvPr/>
            </p:nvSpPr>
            <p:spPr>
              <a:xfrm>
                <a:off x="1046236" y="4527673"/>
                <a:ext cx="1416542" cy="369332"/>
              </a:xfrm>
              <a:prstGeom prst="rect">
                <a:avLst/>
              </a:prstGeom>
            </p:spPr>
            <p:txBody>
              <a:bodyPr wrap="none">
                <a:spAutoFit/>
              </a:bodyPr>
              <a:lstStyle/>
              <a:p>
                <a:r>
                  <a:rPr lang="es-MX" i="1" dirty="0"/>
                  <a:t>D</a:t>
                </a:r>
                <a14:m>
                  <m:oMath xmlns:m="http://schemas.openxmlformats.org/officeDocument/2006/math">
                    <m:r>
                      <a:rPr lang="es-MX" i="0">
                        <a:latin typeface="Cambria Math" panose="02040503050406030204" pitchFamily="18" charset="0"/>
                      </a:rPr>
                      <m:t>=</m:t>
                    </m:r>
                    <m:r>
                      <a:rPr lang="es-ES" b="0" i="0" smtClean="0">
                        <a:latin typeface="Cambria Math" panose="02040503050406030204" pitchFamily="18" charset="0"/>
                      </a:rPr>
                      <m:t>330</m:t>
                    </m:r>
                    <m:r>
                      <a:rPr lang="es-MX" i="0">
                        <a:latin typeface="Cambria Math" panose="02040503050406030204" pitchFamily="18" charset="0"/>
                      </a:rPr>
                      <m:t> </m:t>
                    </m:r>
                    <m:r>
                      <a:rPr lang="es-MX" i="1">
                        <a:latin typeface="Cambria Math" panose="02040503050406030204" pitchFamily="18" charset="0"/>
                      </a:rPr>
                      <m:t>𝑚𝑚</m:t>
                    </m:r>
                  </m:oMath>
                </a14:m>
                <a:endParaRPr lang="es-MX" dirty="0"/>
              </a:p>
            </p:txBody>
          </p:sp>
        </mc:Choice>
        <mc:Fallback xmlns="">
          <p:sp>
            <p:nvSpPr>
              <p:cNvPr id="16" name="Rectángulo 15"/>
              <p:cNvSpPr>
                <a:spLocks noRot="1" noChangeAspect="1" noMove="1" noResize="1" noEditPoints="1" noAdjustHandles="1" noChangeArrowheads="1" noChangeShapeType="1" noTextEdit="1"/>
              </p:cNvSpPr>
              <p:nvPr/>
            </p:nvSpPr>
            <p:spPr>
              <a:xfrm>
                <a:off x="1046236" y="4527673"/>
                <a:ext cx="1416542" cy="369332"/>
              </a:xfrm>
              <a:prstGeom prst="rect">
                <a:avLst/>
              </a:prstGeom>
              <a:blipFill>
                <a:blip r:embed="rId2"/>
                <a:stretch>
                  <a:fillRect l="-3879" t="-10000" b="-26667"/>
                </a:stretch>
              </a:blipFill>
            </p:spPr>
            <p:txBody>
              <a:bodyPr/>
              <a:lstStyle/>
              <a:p>
                <a:r>
                  <a:rPr lang="es-EC">
                    <a:noFill/>
                  </a:rPr>
                  <a:t> </a:t>
                </a:r>
              </a:p>
            </p:txBody>
          </p:sp>
        </mc:Fallback>
      </mc:AlternateContent>
      <p:sp>
        <p:nvSpPr>
          <p:cNvPr id="19" name="Marcador de número de diapositiva 18"/>
          <p:cNvSpPr>
            <a:spLocks noGrp="1"/>
          </p:cNvSpPr>
          <p:nvPr>
            <p:ph type="sldNum" sz="quarter" idx="10"/>
          </p:nvPr>
        </p:nvSpPr>
        <p:spPr/>
        <p:txBody>
          <a:bodyPr/>
          <a:lstStyle/>
          <a:p>
            <a:fld id="{FC212350-2835-4B37-909A-324448E91906}" type="slidenum">
              <a:rPr lang="es-MX" smtClean="0"/>
              <a:pPr/>
              <a:t>25</a:t>
            </a:fld>
            <a:endParaRPr lang="es-MX" dirty="0"/>
          </a:p>
        </p:txBody>
      </p:sp>
      <p:pic>
        <p:nvPicPr>
          <p:cNvPr id="17" name="Imagen 16">
            <a:extLst>
              <a:ext uri="{FF2B5EF4-FFF2-40B4-BE49-F238E27FC236}">
                <a16:creationId xmlns:a16="http://schemas.microsoft.com/office/drawing/2014/main" id="{FDDA4C99-EB2F-4E49-9C13-A7C84C45334B}"/>
              </a:ext>
            </a:extLst>
          </p:cNvPr>
          <p:cNvPicPr/>
          <p:nvPr/>
        </p:nvPicPr>
        <p:blipFill rotWithShape="1">
          <a:blip r:embed="rId3"/>
          <a:srcRect l="50641" t="43329" r="19231" b="21037"/>
          <a:stretch/>
        </p:blipFill>
        <p:spPr bwMode="auto">
          <a:xfrm>
            <a:off x="362156" y="2012674"/>
            <a:ext cx="3781425" cy="251460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F235D634-BF26-49EE-9577-3B511C903218}"/>
                  </a:ext>
                </a:extLst>
              </p:cNvPr>
              <p:cNvSpPr txBox="1"/>
              <p:nvPr/>
            </p:nvSpPr>
            <p:spPr>
              <a:xfrm>
                <a:off x="5000421" y="1178471"/>
                <a:ext cx="6096000" cy="1114408"/>
              </a:xfrm>
              <a:prstGeom prst="rect">
                <a:avLst/>
              </a:prstGeom>
              <a:noFill/>
            </p:spPr>
            <p:txBody>
              <a:bodyPr wrap="square">
                <a:spAutoFit/>
              </a:bodyPr>
              <a:lstStyle/>
              <a:p>
                <a:pPr indent="540385">
                  <a:lnSpc>
                    <a:spcPct val="200000"/>
                  </a:lnSpc>
                  <a:spcAft>
                    <a:spcPts val="800"/>
                  </a:spcAft>
                </a:pPr>
                <a:r>
                  <a:rPr lang="es-EC" dirty="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𝑒</m:t>
                        </m:r>
                      </m:sub>
                    </m:sSub>
                  </m:oMath>
                </a14:m>
                <a:r>
                  <a:rPr lang="es-EC" dirty="0"/>
                  <a:t>:  diámetro necesario para soportar la incrustación del eje dentro del plato porta cuchilla. </a:t>
                </a:r>
              </a:p>
            </p:txBody>
          </p:sp>
        </mc:Choice>
        <mc:Fallback xmlns="">
          <p:sp>
            <p:nvSpPr>
              <p:cNvPr id="20" name="CuadroTexto 19">
                <a:extLst>
                  <a:ext uri="{FF2B5EF4-FFF2-40B4-BE49-F238E27FC236}">
                    <a16:creationId xmlns:a16="http://schemas.microsoft.com/office/drawing/2014/main" id="{F235D634-BF26-49EE-9577-3B511C903218}"/>
                  </a:ext>
                </a:extLst>
              </p:cNvPr>
              <p:cNvSpPr txBox="1">
                <a:spLocks noRot="1" noChangeAspect="1" noMove="1" noResize="1" noEditPoints="1" noAdjustHandles="1" noChangeArrowheads="1" noChangeShapeType="1" noTextEdit="1"/>
              </p:cNvSpPr>
              <p:nvPr/>
            </p:nvSpPr>
            <p:spPr>
              <a:xfrm>
                <a:off x="5000421" y="1178471"/>
                <a:ext cx="6096000" cy="1114408"/>
              </a:xfrm>
              <a:prstGeom prst="rect">
                <a:avLst/>
              </a:prstGeom>
              <a:blipFill>
                <a:blip r:embed="rId4"/>
                <a:stretch>
                  <a:fillRect l="-800" b="-8197"/>
                </a:stretch>
              </a:blipFill>
            </p:spPr>
            <p:txBody>
              <a:bodyPr/>
              <a:lstStyle/>
              <a:p>
                <a:r>
                  <a:rPr lang="es-EC">
                    <a:noFill/>
                  </a:rPr>
                  <a:t> </a:t>
                </a:r>
              </a:p>
            </p:txBody>
          </p:sp>
        </mc:Fallback>
      </mc:AlternateContent>
      <p:pic>
        <p:nvPicPr>
          <p:cNvPr id="21" name="Imagen 20">
            <a:extLst>
              <a:ext uri="{FF2B5EF4-FFF2-40B4-BE49-F238E27FC236}">
                <a16:creationId xmlns:a16="http://schemas.microsoft.com/office/drawing/2014/main" id="{1C819216-4089-4224-A97A-7CC9E9C5641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00421" y="2327666"/>
            <a:ext cx="5943600" cy="3648075"/>
          </a:xfrm>
          <a:prstGeom prst="rect">
            <a:avLst/>
          </a:prstGeom>
          <a:noFill/>
          <a:ln>
            <a:noFill/>
          </a:ln>
        </p:spPr>
      </p:pic>
      <p:sp>
        <p:nvSpPr>
          <p:cNvPr id="22" name="CuadroTexto 21">
            <a:extLst>
              <a:ext uri="{FF2B5EF4-FFF2-40B4-BE49-F238E27FC236}">
                <a16:creationId xmlns:a16="http://schemas.microsoft.com/office/drawing/2014/main" id="{C9BA268A-589B-4242-950F-60DC7A807004}"/>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Shigley</a:t>
            </a:r>
          </a:p>
        </p:txBody>
      </p:sp>
    </p:spTree>
    <p:extLst>
      <p:ext uri="{BB962C8B-B14F-4D97-AF65-F5344CB8AC3E}">
        <p14:creationId xmlns:p14="http://schemas.microsoft.com/office/powerpoint/2010/main" val="2494949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19" name="Marcador de número de diapositiva 18"/>
          <p:cNvSpPr>
            <a:spLocks noGrp="1"/>
          </p:cNvSpPr>
          <p:nvPr>
            <p:ph type="sldNum" sz="quarter" idx="10"/>
          </p:nvPr>
        </p:nvSpPr>
        <p:spPr/>
        <p:txBody>
          <a:bodyPr/>
          <a:lstStyle/>
          <a:p>
            <a:fld id="{FC212350-2835-4B37-909A-324448E91906}" type="slidenum">
              <a:rPr lang="es-MX" smtClean="0"/>
              <a:pPr/>
              <a:t>26</a:t>
            </a:fld>
            <a:endParaRPr lang="es-MX" dirty="0"/>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195FD23F-FBCD-4919-9666-E317FACCFAA9}"/>
                  </a:ext>
                </a:extLst>
              </p:cNvPr>
              <p:cNvSpPr txBox="1"/>
              <p:nvPr/>
            </p:nvSpPr>
            <p:spPr>
              <a:xfrm>
                <a:off x="-603887" y="1207091"/>
                <a:ext cx="6096000" cy="6203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𝑚𝑎𝑥</m:t>
                          </m:r>
                        </m:sub>
                      </m:sSub>
                      <m:r>
                        <a:rPr lang="es-EC" i="0">
                          <a:latin typeface="Cambria Math" panose="02040503050406030204" pitchFamily="18" charset="0"/>
                        </a:rPr>
                        <m:t>≤</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𝜏</m:t>
                          </m:r>
                        </m:e>
                      </m:d>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𝑦</m:t>
                              </m:r>
                            </m:sub>
                          </m:sSub>
                        </m:num>
                        <m:den>
                          <m:r>
                            <a:rPr lang="es-EC" i="1">
                              <a:latin typeface="Cambria Math" panose="02040503050406030204" pitchFamily="18" charset="0"/>
                            </a:rPr>
                            <m:t>𝐹𝑆</m:t>
                          </m:r>
                        </m:den>
                      </m:f>
                    </m:oMath>
                  </m:oMathPara>
                </a14:m>
                <a:endParaRPr lang="es-EC" dirty="0"/>
              </a:p>
            </p:txBody>
          </p:sp>
        </mc:Choice>
        <mc:Fallback xmlns="">
          <p:sp>
            <p:nvSpPr>
              <p:cNvPr id="12" name="CuadroTexto 11">
                <a:extLst>
                  <a:ext uri="{FF2B5EF4-FFF2-40B4-BE49-F238E27FC236}">
                    <a16:creationId xmlns:a16="http://schemas.microsoft.com/office/drawing/2014/main" id="{195FD23F-FBCD-4919-9666-E317FACCFAA9}"/>
                  </a:ext>
                </a:extLst>
              </p:cNvPr>
              <p:cNvSpPr txBox="1">
                <a:spLocks noRot="1" noChangeAspect="1" noMove="1" noResize="1" noEditPoints="1" noAdjustHandles="1" noChangeArrowheads="1" noChangeShapeType="1" noTextEdit="1"/>
              </p:cNvSpPr>
              <p:nvPr/>
            </p:nvSpPr>
            <p:spPr>
              <a:xfrm>
                <a:off x="-603887" y="1207091"/>
                <a:ext cx="6096000" cy="620363"/>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2858F9B1-2F81-41DF-A426-B8B6E5CCB6C0}"/>
                  </a:ext>
                </a:extLst>
              </p:cNvPr>
              <p:cNvSpPr txBox="1"/>
              <p:nvPr/>
            </p:nvSpPr>
            <p:spPr>
              <a:xfrm>
                <a:off x="-212035" y="1966922"/>
                <a:ext cx="6096000" cy="4513672"/>
              </a:xfrm>
              <a:prstGeom prst="rect">
                <a:avLst/>
              </a:prstGeom>
              <a:noFill/>
            </p:spPr>
            <p:txBody>
              <a:bodyPr wrap="square">
                <a:spAutoFit/>
              </a:bodyPr>
              <a:lstStyle/>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𝜏</m:t>
                          </m:r>
                        </m:e>
                        <m:sub>
                          <m:r>
                            <a:rPr lang="es-EC" sz="1800" i="1">
                              <a:effectLst/>
                              <a:latin typeface="Cambria Math" panose="02040503050406030204" pitchFamily="18" charset="0"/>
                              <a:ea typeface="Calibri" panose="020F0502020204030204" pitchFamily="34" charset="0"/>
                              <a:cs typeface="Arial" panose="020B0604020202020204" pitchFamily="34" charset="0"/>
                            </a:rPr>
                            <m:t>𝑚𝑎𝑥</m:t>
                          </m:r>
                        </m:sub>
                      </m:sSub>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𝐸𝑠𝑓𝑢𝑒𝑟𝑧𝑜</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𝑐𝑜𝑟𝑡𝑎𝑛𝑡𝑒</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𝑚𝑎𝑥𝑖𝑚𝑜</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𝑑𝑒</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𝑙𝑎𝑠</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𝑐𝑢𝑐h𝑖𝑙𝑙𝑎𝑠</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𝑅𝑒𝑠𝑖𝑠𝑡𝑒𝑛𝑐𝑖𝑎</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𝑎</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𝑙𝑎</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𝑓𝑙𝑢𝑒𝑛𝑐𝑖𝑎</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𝑑𝑒𝑙</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𝑚𝑎𝑡𝑒𝑟𝑖𝑎𝑙</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𝐹𝑆</m:t>
                      </m:r>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𝐹𝑎𝑐𝑡𝑜𝑟</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𝑑𝑒</m:t>
                      </m:r>
                      <m:r>
                        <a:rPr lang="es-EC" sz="1800" i="1">
                          <a:effectLst/>
                          <a:latin typeface="Cambria Math" panose="02040503050406030204" pitchFamily="18" charset="0"/>
                          <a:ea typeface="Calibri" panose="020F0502020204030204" pitchFamily="34" charset="0"/>
                          <a:cs typeface="Arial" panose="020B0604020202020204" pitchFamily="34" charset="0"/>
                        </a:rPr>
                        <m:t> </m:t>
                      </m:r>
                      <m:r>
                        <a:rPr lang="es-EC" sz="1800" i="1">
                          <a:effectLst/>
                          <a:latin typeface="Cambria Math" panose="02040503050406030204" pitchFamily="18" charset="0"/>
                          <a:ea typeface="Calibri" panose="020F0502020204030204" pitchFamily="34" charset="0"/>
                          <a:cs typeface="Arial" panose="020B0604020202020204" pitchFamily="34" charset="0"/>
                        </a:rPr>
                        <m:t>𝑠𝑒𝑔𝑢𝑖𝑟𝑑𝑎𝑑</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𝑇</m:t>
                              </m:r>
                            </m:e>
                            <m:sub>
                              <m:r>
                                <a:rPr lang="es-EC" sz="1800" i="1">
                                  <a:effectLst/>
                                  <a:latin typeface="Cambria Math" panose="02040503050406030204" pitchFamily="18" charset="0"/>
                                  <a:ea typeface="Calibri" panose="020F0502020204030204" pitchFamily="34" charset="0"/>
                                  <a:cs typeface="Arial" panose="020B0604020202020204" pitchFamily="34" charset="0"/>
                                </a:rPr>
                                <m:t>𝐷</m:t>
                              </m:r>
                            </m:sub>
                          </m:sSub>
                        </m:num>
                        <m:den>
                          <m:r>
                            <a:rPr lang="es-EC" sz="1800" i="1">
                              <a:effectLst/>
                              <a:latin typeface="Cambria Math" panose="02040503050406030204" pitchFamily="18" charset="0"/>
                              <a:ea typeface="Calibri" panose="020F0502020204030204" pitchFamily="34" charset="0"/>
                              <a:cs typeface="Arial" panose="020B0604020202020204" pitchFamily="34" charset="0"/>
                            </a:rPr>
                            <m:t>𝜔</m:t>
                          </m:r>
                        </m:den>
                      </m:f>
                      <m:r>
                        <a:rPr lang="es-EC" sz="1800" i="1">
                          <a:effectLst/>
                          <a:latin typeface="Cambria Math" panose="02040503050406030204" pitchFamily="18" charset="0"/>
                          <a:ea typeface="Calibri" panose="020F0502020204030204" pitchFamily="34" charset="0"/>
                          <a:cs typeface="Arial" panose="020B0604020202020204" pitchFamily="34" charset="0"/>
                        </a:rPr>
                        <m:t>≤</m:t>
                      </m:r>
                      <m:d>
                        <m:dPr>
                          <m:ctrlPr>
                            <a:rPr lang="es-EC" sz="1800" i="1">
                              <a:effectLst/>
                              <a:latin typeface="Cambria Math" panose="02040503050406030204" pitchFamily="18" charset="0"/>
                              <a:ea typeface="Calibri" panose="020F0502020204030204" pitchFamily="34" charset="0"/>
                              <a:cs typeface="Arial" panose="020B0604020202020204" pitchFamily="34" charset="0"/>
                            </a:rPr>
                          </m:ctrlPr>
                        </m:dPr>
                        <m:e>
                          <m:r>
                            <a:rPr lang="es-EC" sz="1800" i="1">
                              <a:effectLst/>
                              <a:latin typeface="Cambria Math" panose="02040503050406030204" pitchFamily="18" charset="0"/>
                              <a:ea typeface="Calibri" panose="020F0502020204030204" pitchFamily="34" charset="0"/>
                              <a:cs typeface="Arial" panose="020B0604020202020204" pitchFamily="34" charset="0"/>
                            </a:rPr>
                            <m:t>𝜏</m:t>
                          </m:r>
                        </m:e>
                      </m:d>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num>
                        <m:den>
                          <m:r>
                            <a:rPr lang="es-EC" sz="1800" i="1">
                              <a:effectLst/>
                              <a:latin typeface="Cambria Math" panose="02040503050406030204" pitchFamily="18" charset="0"/>
                              <a:ea typeface="Calibri" panose="020F0502020204030204" pitchFamily="34" charset="0"/>
                              <a:cs typeface="Arial" panose="020B0604020202020204" pitchFamily="34" charset="0"/>
                            </a:rPr>
                            <m:t>𝐹𝑆</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Yu Mincho" panose="02020400000000000000" pitchFamily="18" charset="-128"/>
                          <a:cs typeface="Arial" panose="020B0604020202020204" pitchFamily="34" charset="0"/>
                        </a:rPr>
                        <m:t>𝜔</m:t>
                      </m:r>
                      <m:r>
                        <a:rPr lang="es-EC" sz="1800" i="1">
                          <a:effectLst/>
                          <a:latin typeface="Cambria Math" panose="02040503050406030204" pitchFamily="18" charset="0"/>
                          <a:ea typeface="Yu Mincho" panose="02020400000000000000" pitchFamily="18" charset="-128"/>
                          <a:cs typeface="Arial" panose="020B0604020202020204" pitchFamily="34" charset="0"/>
                        </a:rPr>
                        <m:t>=</m:t>
                      </m:r>
                      <m:f>
                        <m:f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fPr>
                        <m:num>
                          <m:r>
                            <a:rPr lang="es-EC" sz="1800" i="1">
                              <a:effectLst/>
                              <a:latin typeface="Cambria Math" panose="02040503050406030204" pitchFamily="18" charset="0"/>
                              <a:ea typeface="Yu Mincho" panose="02020400000000000000" pitchFamily="18" charset="-128"/>
                              <a:cs typeface="Arial" panose="020B0604020202020204" pitchFamily="34" charset="0"/>
                            </a:rPr>
                            <m:t>𝜋</m:t>
                          </m:r>
                          <m:sSup>
                            <m:sSup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pPr>
                            <m:e>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𝐷</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𝑑</m:t>
                                  </m:r>
                                </m:sub>
                              </m:sSub>
                            </m:e>
                            <m:sup>
                              <m:r>
                                <a:rPr lang="es-EC" sz="1800" i="1">
                                  <a:effectLst/>
                                  <a:latin typeface="Cambria Math" panose="02040503050406030204" pitchFamily="18" charset="0"/>
                                  <a:ea typeface="Yu Mincho" panose="02020400000000000000" pitchFamily="18" charset="-128"/>
                                  <a:cs typeface="Arial" panose="020B0604020202020204" pitchFamily="34" charset="0"/>
                                </a:rPr>
                                <m:t>3</m:t>
                              </m:r>
                            </m:sup>
                          </m:sSup>
                        </m:num>
                        <m:den>
                          <m:r>
                            <a:rPr lang="es-EC" sz="1800" i="1">
                              <a:effectLst/>
                              <a:latin typeface="Cambria Math" panose="02040503050406030204" pitchFamily="18" charset="0"/>
                              <a:ea typeface="Yu Mincho" panose="02020400000000000000" pitchFamily="18" charset="-128"/>
                              <a:cs typeface="Arial" panose="020B0604020202020204" pitchFamily="34" charset="0"/>
                            </a:rPr>
                            <m:t>16</m:t>
                          </m:r>
                        </m:den>
                      </m:f>
                      <m:r>
                        <a:rPr lang="es-EC" sz="1800" i="1">
                          <a:effectLst/>
                          <a:latin typeface="Cambria Math" panose="02040503050406030204" pitchFamily="18" charset="0"/>
                          <a:ea typeface="Yu Mincho" panose="02020400000000000000" pitchFamily="18" charset="-128"/>
                          <a:cs typeface="Arial" panose="020B0604020202020204" pitchFamily="34" charset="0"/>
                        </a:rPr>
                        <m:t> </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CuadroTexto 13">
                <a:extLst>
                  <a:ext uri="{FF2B5EF4-FFF2-40B4-BE49-F238E27FC236}">
                    <a16:creationId xmlns:a16="http://schemas.microsoft.com/office/drawing/2014/main" id="{2858F9B1-2F81-41DF-A426-B8B6E5CCB6C0}"/>
                  </a:ext>
                </a:extLst>
              </p:cNvPr>
              <p:cNvSpPr txBox="1">
                <a:spLocks noRot="1" noChangeAspect="1" noMove="1" noResize="1" noEditPoints="1" noAdjustHandles="1" noChangeArrowheads="1" noChangeShapeType="1" noTextEdit="1"/>
              </p:cNvSpPr>
              <p:nvPr/>
            </p:nvSpPr>
            <p:spPr>
              <a:xfrm>
                <a:off x="-212035" y="1966922"/>
                <a:ext cx="6096000" cy="4513672"/>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0701CE63-A86E-4DE4-98EC-E0E3CC6A0B10}"/>
                  </a:ext>
                </a:extLst>
              </p:cNvPr>
              <p:cNvSpPr txBox="1"/>
              <p:nvPr/>
            </p:nvSpPr>
            <p:spPr>
              <a:xfrm>
                <a:off x="5596128" y="1667395"/>
                <a:ext cx="6400800" cy="3523209"/>
              </a:xfrm>
              <a:prstGeom prst="rect">
                <a:avLst/>
              </a:prstGeom>
              <a:noFill/>
            </p:spPr>
            <p:txBody>
              <a:bodyPr wrap="square">
                <a:spAutoFit/>
              </a:bodyPr>
              <a:lstStyle/>
              <a:p>
                <a:pPr>
                  <a:spcAft>
                    <a:spcPts val="800"/>
                  </a:spcAft>
                </a:pPr>
                <a14:m>
                  <m:oMathPara xmlns:m="http://schemas.openxmlformats.org/officeDocument/2006/math">
                    <m:oMathParaPr>
                      <m:jc m:val="centerGroup"/>
                    </m:oMathParaPr>
                    <m:oMath xmlns:m="http://schemas.openxmlformats.org/officeDocument/2006/math">
                      <m:r>
                        <a:rPr lang="es-EC" sz="1800" i="1" smtClean="0">
                          <a:effectLst/>
                          <a:latin typeface="Cambria Math" panose="02040503050406030204" pitchFamily="18" charset="0"/>
                          <a:ea typeface="Yu Mincho" panose="02020400000000000000" pitchFamily="18" charset="-128"/>
                          <a:cs typeface="Arial" panose="020B0604020202020204" pitchFamily="34" charset="0"/>
                        </a:rPr>
                        <m:t>𝜔</m:t>
                      </m:r>
                      <m:r>
                        <a:rPr lang="es-EC" sz="1800" i="1" smtClean="0">
                          <a:effectLst/>
                          <a:latin typeface="Cambria Math" panose="02040503050406030204" pitchFamily="18" charset="0"/>
                          <a:ea typeface="Yu Mincho" panose="02020400000000000000" pitchFamily="18" charset="-128"/>
                          <a:cs typeface="Arial" panose="020B0604020202020204" pitchFamily="34" charset="0"/>
                        </a:rPr>
                        <m:t>: </m:t>
                      </m:r>
                      <m:r>
                        <a:rPr lang="es-EC" sz="1800" i="1" smtClean="0">
                          <a:effectLst/>
                          <a:latin typeface="Cambria Math" panose="02040503050406030204" pitchFamily="18" charset="0"/>
                          <a:ea typeface="Yu Mincho" panose="02020400000000000000" pitchFamily="18" charset="-128"/>
                          <a:cs typeface="Arial" panose="020B0604020202020204" pitchFamily="34" charset="0"/>
                        </a:rPr>
                        <m:t>𝑖𝑛𝑒𝑟𝑐𝑖𝑎</m:t>
                      </m:r>
                      <m:r>
                        <a:rPr lang="es-EC" sz="1800" i="1" smtClean="0">
                          <a:effectLst/>
                          <a:latin typeface="Cambria Math" panose="02040503050406030204" pitchFamily="18" charset="0"/>
                          <a:ea typeface="Yu Mincho" panose="02020400000000000000" pitchFamily="18" charset="-128"/>
                          <a:cs typeface="Arial" panose="020B0604020202020204" pitchFamily="34" charset="0"/>
                        </a:rPr>
                        <m:t> </m:t>
                      </m:r>
                      <m:r>
                        <a:rPr lang="es-EC" sz="1800" i="1" smtClean="0">
                          <a:effectLst/>
                          <a:latin typeface="Cambria Math" panose="02040503050406030204" pitchFamily="18" charset="0"/>
                          <a:ea typeface="Yu Mincho" panose="02020400000000000000" pitchFamily="18" charset="-128"/>
                          <a:cs typeface="Arial" panose="020B0604020202020204" pitchFamily="34" charset="0"/>
                        </a:rPr>
                        <m:t>𝑑𝑒</m:t>
                      </m:r>
                      <m:r>
                        <a:rPr lang="es-EC" sz="1800" i="1" smtClean="0">
                          <a:effectLst/>
                          <a:latin typeface="Cambria Math" panose="02040503050406030204" pitchFamily="18" charset="0"/>
                          <a:ea typeface="Yu Mincho" panose="02020400000000000000" pitchFamily="18" charset="-128"/>
                          <a:cs typeface="Arial" panose="020B0604020202020204" pitchFamily="34" charset="0"/>
                        </a:rPr>
                        <m:t> </m:t>
                      </m:r>
                      <m:r>
                        <a:rPr lang="es-EC" sz="1800" i="1" smtClean="0">
                          <a:effectLst/>
                          <a:latin typeface="Cambria Math" panose="02040503050406030204" pitchFamily="18" charset="0"/>
                          <a:ea typeface="Yu Mincho" panose="02020400000000000000" pitchFamily="18" charset="-128"/>
                          <a:cs typeface="Arial" panose="020B0604020202020204" pitchFamily="34" charset="0"/>
                        </a:rPr>
                        <m:t>𝑙𝑎𝑠</m:t>
                      </m:r>
                      <m:r>
                        <a:rPr lang="es-EC" sz="1800" i="1" smtClean="0">
                          <a:effectLst/>
                          <a:latin typeface="Cambria Math" panose="02040503050406030204" pitchFamily="18" charset="0"/>
                          <a:ea typeface="Yu Mincho" panose="02020400000000000000" pitchFamily="18" charset="-128"/>
                          <a:cs typeface="Arial" panose="020B0604020202020204" pitchFamily="34" charset="0"/>
                        </a:rPr>
                        <m:t> </m:t>
                      </m:r>
                      <m:r>
                        <a:rPr lang="es-EC" sz="1800" i="1" smtClean="0">
                          <a:effectLst/>
                          <a:latin typeface="Cambria Math" panose="02040503050406030204" pitchFamily="18" charset="0"/>
                          <a:ea typeface="Yu Mincho" panose="02020400000000000000" pitchFamily="18" charset="-128"/>
                          <a:cs typeface="Arial" panose="020B0604020202020204" pitchFamily="34" charset="0"/>
                        </a:rPr>
                        <m:t>𝑐𝑢𝑐h𝑖𝑙𝑙𝑎𝑠</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𝐷</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𝑑</m:t>
                          </m:r>
                        </m:sub>
                      </m:sSub>
                      <m:r>
                        <a:rPr lang="es-EC" sz="1800" i="1">
                          <a:effectLst/>
                          <a:latin typeface="Cambria Math" panose="02040503050406030204" pitchFamily="18" charset="0"/>
                          <a:ea typeface="Yu Mincho" panose="02020400000000000000" pitchFamily="18" charset="-128"/>
                          <a:cs typeface="Arial" panose="020B0604020202020204" pitchFamily="34" charset="0"/>
                        </a:rPr>
                        <m:t>: </m:t>
                      </m:r>
                      <m:r>
                        <a:rPr lang="es-EC" sz="1800" i="1">
                          <a:effectLst/>
                          <a:latin typeface="Cambria Math" panose="02040503050406030204" pitchFamily="18" charset="0"/>
                          <a:ea typeface="Yu Mincho" panose="02020400000000000000" pitchFamily="18" charset="-128"/>
                          <a:cs typeface="Arial" panose="020B0604020202020204" pitchFamily="34" charset="0"/>
                        </a:rPr>
                        <m:t>𝑑𝑖𝑎𝑚𝑒𝑡𝑟𝑜</m:t>
                      </m:r>
                      <m:r>
                        <a:rPr lang="es-EC" sz="1800" i="1">
                          <a:effectLst/>
                          <a:latin typeface="Cambria Math" panose="02040503050406030204" pitchFamily="18" charset="0"/>
                          <a:ea typeface="Yu Mincho" panose="02020400000000000000" pitchFamily="18" charset="-128"/>
                          <a:cs typeface="Arial" panose="020B0604020202020204" pitchFamily="34" charset="0"/>
                        </a:rPr>
                        <m:t> </m:t>
                      </m:r>
                      <m:r>
                        <a:rPr lang="es-EC" sz="1800" i="1">
                          <a:effectLst/>
                          <a:latin typeface="Cambria Math" panose="02040503050406030204" pitchFamily="18" charset="0"/>
                          <a:ea typeface="Yu Mincho" panose="02020400000000000000" pitchFamily="18" charset="-128"/>
                          <a:cs typeface="Arial" panose="020B0604020202020204" pitchFamily="34" charset="0"/>
                        </a:rPr>
                        <m:t>𝑑𝑒𝑙</m:t>
                      </m:r>
                      <m:r>
                        <a:rPr lang="es-EC" sz="1800" i="1">
                          <a:effectLst/>
                          <a:latin typeface="Cambria Math" panose="02040503050406030204" pitchFamily="18" charset="0"/>
                          <a:ea typeface="Yu Mincho" panose="02020400000000000000" pitchFamily="18" charset="-128"/>
                          <a:cs typeface="Arial" panose="020B0604020202020204" pitchFamily="34" charset="0"/>
                        </a:rPr>
                        <m:t> </m:t>
                      </m:r>
                      <m:r>
                        <a:rPr lang="es-EC" sz="1800" i="1">
                          <a:effectLst/>
                          <a:latin typeface="Cambria Math" panose="02040503050406030204" pitchFamily="18" charset="0"/>
                          <a:ea typeface="Yu Mincho" panose="02020400000000000000" pitchFamily="18" charset="-128"/>
                          <a:cs typeface="Arial" panose="020B0604020202020204" pitchFamily="34" charset="0"/>
                        </a:rPr>
                        <m:t>𝑑𝑖𝑠𝑐𝑜</m:t>
                      </m:r>
                    </m:oMath>
                  </m:oMathPara>
                </a14:m>
                <a:endParaRPr lang="es-ES" sz="1800" i="1" dirty="0">
                  <a:effectLst/>
                  <a:latin typeface="Cambria Math" panose="02040503050406030204" pitchFamily="18" charset="0"/>
                  <a:ea typeface="Yu Mincho" panose="02020400000000000000" pitchFamily="18" charset="-128"/>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f>
                        <m:f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fPr>
                        <m:num>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𝑇</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𝐷</m:t>
                              </m:r>
                            </m:sub>
                          </m:sSub>
                        </m:num>
                        <m:den>
                          <m:f>
                            <m:f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fPr>
                            <m:num>
                              <m:r>
                                <a:rPr lang="es-EC" sz="1800" i="1">
                                  <a:effectLst/>
                                  <a:latin typeface="Cambria Math" panose="02040503050406030204" pitchFamily="18" charset="0"/>
                                  <a:ea typeface="Yu Mincho" panose="02020400000000000000" pitchFamily="18" charset="-128"/>
                                  <a:cs typeface="Arial" panose="020B0604020202020204" pitchFamily="34" charset="0"/>
                                </a:rPr>
                                <m:t>𝜋</m:t>
                              </m:r>
                              <m:r>
                                <a:rPr lang="es-EC" sz="1800" i="1">
                                  <a:effectLst/>
                                  <a:latin typeface="Cambria Math" panose="02040503050406030204" pitchFamily="18" charset="0"/>
                                  <a:ea typeface="Yu Mincho" panose="02020400000000000000" pitchFamily="18" charset="-128"/>
                                  <a:cs typeface="Arial" panose="020B0604020202020204" pitchFamily="34" charset="0"/>
                                </a:rPr>
                                <m:t>∗</m:t>
                              </m:r>
                              <m:sSup>
                                <m:sSup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pPr>
                                <m:e>
                                  <m:d>
                                    <m:d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dPr>
                                    <m:e>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𝐷</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𝑒</m:t>
                                          </m:r>
                                        </m:sub>
                                      </m:sSub>
                                      <m:r>
                                        <a:rPr lang="es-EC" sz="1800" i="1">
                                          <a:effectLst/>
                                          <a:latin typeface="Cambria Math" panose="02040503050406030204" pitchFamily="18" charset="0"/>
                                          <a:ea typeface="Yu Mincho" panose="02020400000000000000" pitchFamily="18" charset="-128"/>
                                          <a:cs typeface="Arial" panose="020B0604020202020204" pitchFamily="34" charset="0"/>
                                        </a:rPr>
                                        <m:t>−</m:t>
                                      </m:r>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𝐷</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𝑒𝑗𝑒</m:t>
                                          </m:r>
                                        </m:sub>
                                      </m:sSub>
                                    </m:e>
                                  </m:d>
                                </m:e>
                                <m:sup>
                                  <m:r>
                                    <a:rPr lang="es-EC" sz="1800" i="1">
                                      <a:effectLst/>
                                      <a:latin typeface="Cambria Math" panose="02040503050406030204" pitchFamily="18" charset="0"/>
                                      <a:ea typeface="Yu Mincho" panose="02020400000000000000" pitchFamily="18" charset="-128"/>
                                      <a:cs typeface="Arial" panose="020B0604020202020204" pitchFamily="34" charset="0"/>
                                    </a:rPr>
                                    <m:t>3</m:t>
                                  </m:r>
                                </m:sup>
                              </m:sSup>
                            </m:num>
                            <m:den>
                              <m:r>
                                <a:rPr lang="es-EC" sz="1800" i="1">
                                  <a:effectLst/>
                                  <a:latin typeface="Cambria Math" panose="02040503050406030204" pitchFamily="18" charset="0"/>
                                  <a:ea typeface="Yu Mincho" panose="02020400000000000000" pitchFamily="18" charset="-128"/>
                                  <a:cs typeface="Arial" panose="020B0604020202020204" pitchFamily="34" charset="0"/>
                                </a:rPr>
                                <m:t>16</m:t>
                              </m:r>
                            </m:den>
                          </m:f>
                        </m:den>
                      </m:f>
                      <m:r>
                        <a:rPr lang="es-EC" sz="1800" i="1">
                          <a:effectLst/>
                          <a:latin typeface="Cambria Math" panose="02040503050406030204" pitchFamily="18" charset="0"/>
                          <a:ea typeface="Yu Mincho" panose="02020400000000000000" pitchFamily="18" charset="-128"/>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num>
                        <m:den>
                          <m:r>
                            <a:rPr lang="es-EC" sz="1800" i="1">
                              <a:effectLst/>
                              <a:latin typeface="Cambria Math" panose="02040503050406030204" pitchFamily="18" charset="0"/>
                              <a:ea typeface="Calibri" panose="020F0502020204030204" pitchFamily="34" charset="0"/>
                              <a:cs typeface="Arial" panose="020B0604020202020204" pitchFamily="34" charset="0"/>
                            </a:rPr>
                            <m:t>𝐹𝑆</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𝐷</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𝑒</m:t>
                          </m:r>
                        </m:sub>
                      </m:sSub>
                      <m:r>
                        <a:rPr lang="es-EC" sz="1800" i="1">
                          <a:effectLst/>
                          <a:latin typeface="Cambria Math" panose="02040503050406030204" pitchFamily="18" charset="0"/>
                          <a:ea typeface="Yu Mincho" panose="02020400000000000000" pitchFamily="18" charset="-128"/>
                          <a:cs typeface="Arial" panose="020B0604020202020204" pitchFamily="34" charset="0"/>
                        </a:rPr>
                        <m:t>=</m:t>
                      </m:r>
                      <m:rad>
                        <m:rad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radPr>
                        <m:deg>
                          <m:r>
                            <a:rPr lang="es-EC" sz="1800" i="1">
                              <a:effectLst/>
                              <a:latin typeface="Cambria Math" panose="02040503050406030204" pitchFamily="18" charset="0"/>
                              <a:ea typeface="Yu Mincho" panose="02020400000000000000" pitchFamily="18" charset="-128"/>
                              <a:cs typeface="Arial" panose="020B0604020202020204" pitchFamily="34" charset="0"/>
                            </a:rPr>
                            <m:t>3</m:t>
                          </m:r>
                        </m:deg>
                        <m:e>
                          <m:f>
                            <m:f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fPr>
                            <m:num>
                              <m:r>
                                <a:rPr lang="es-EC" sz="1800" i="1">
                                  <a:effectLst/>
                                  <a:latin typeface="Cambria Math" panose="02040503050406030204" pitchFamily="18" charset="0"/>
                                  <a:ea typeface="Yu Mincho" panose="02020400000000000000" pitchFamily="18" charset="-128"/>
                                  <a:cs typeface="Arial" panose="020B0604020202020204" pitchFamily="34" charset="0"/>
                                </a:rPr>
                                <m:t>16(10.44)∗2</m:t>
                              </m:r>
                            </m:num>
                            <m:den>
                              <m:r>
                                <a:rPr lang="es-EC" sz="1800" i="1">
                                  <a:effectLst/>
                                  <a:latin typeface="Cambria Math" panose="02040503050406030204" pitchFamily="18" charset="0"/>
                                  <a:ea typeface="Yu Mincho" panose="02020400000000000000" pitchFamily="18" charset="-128"/>
                                  <a:cs typeface="Arial" panose="020B0604020202020204" pitchFamily="34" charset="0"/>
                                </a:rPr>
                                <m:t>𝜋</m:t>
                              </m:r>
                              <m:r>
                                <a:rPr lang="es-EC" sz="1800" i="1">
                                  <a:effectLst/>
                                  <a:latin typeface="Cambria Math" panose="02040503050406030204" pitchFamily="18" charset="0"/>
                                  <a:ea typeface="Yu Mincho" panose="02020400000000000000" pitchFamily="18" charset="-128"/>
                                  <a:cs typeface="Arial" panose="020B0604020202020204" pitchFamily="34" charset="0"/>
                                </a:rPr>
                                <m:t>∗169∗</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10</m:t>
                                  </m:r>
                                </m:e>
                                <m:sup>
                                  <m:r>
                                    <a:rPr lang="es-EC" sz="1800" i="1">
                                      <a:effectLst/>
                                      <a:latin typeface="Cambria Math" panose="02040503050406030204" pitchFamily="18" charset="0"/>
                                      <a:ea typeface="Calibri" panose="020F0502020204030204" pitchFamily="34" charset="0"/>
                                      <a:cs typeface="Arial" panose="020B0604020202020204" pitchFamily="34" charset="0"/>
                                    </a:rPr>
                                    <m:t>6</m:t>
                                  </m:r>
                                </m:sup>
                              </m:sSup>
                            </m:den>
                          </m:f>
                        </m:e>
                      </m:rad>
                      <m:r>
                        <a:rPr lang="es-EC" sz="1800" i="1">
                          <a:effectLst/>
                          <a:latin typeface="Cambria Math" panose="02040503050406030204" pitchFamily="18" charset="0"/>
                          <a:ea typeface="Yu Mincho" panose="02020400000000000000" pitchFamily="18" charset="-128"/>
                          <a:cs typeface="Arial" panose="020B0604020202020204" pitchFamily="34" charset="0"/>
                        </a:rPr>
                        <m:t>+0.02</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𝐷</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𝑒</m:t>
                          </m:r>
                        </m:sub>
                      </m:sSub>
                      <m:r>
                        <a:rPr lang="es-EC" sz="1800" i="1">
                          <a:effectLst/>
                          <a:latin typeface="Cambria Math" panose="02040503050406030204" pitchFamily="18" charset="0"/>
                          <a:ea typeface="Yu Mincho" panose="02020400000000000000" pitchFamily="18" charset="-128"/>
                          <a:cs typeface="Arial" panose="020B0604020202020204" pitchFamily="34" charset="0"/>
                        </a:rPr>
                        <m:t>=0.028 </m:t>
                      </m:r>
                      <m:r>
                        <a:rPr lang="es-EC" sz="1800" i="1">
                          <a:effectLst/>
                          <a:latin typeface="Cambria Math" panose="02040503050406030204" pitchFamily="18" charset="0"/>
                          <a:ea typeface="Yu Mincho" panose="02020400000000000000" pitchFamily="18" charset="-128"/>
                          <a:cs typeface="Arial" panose="020B0604020202020204" pitchFamily="34" charset="0"/>
                        </a:rPr>
                        <m:t>𝑚</m:t>
                      </m:r>
                      <m:r>
                        <a:rPr lang="es-EC" sz="1800" i="1">
                          <a:effectLst/>
                          <a:latin typeface="Cambria Math" panose="02040503050406030204" pitchFamily="18" charset="0"/>
                          <a:ea typeface="Yu Mincho" panose="02020400000000000000" pitchFamily="18" charset="-128"/>
                          <a:cs typeface="Arial" panose="020B0604020202020204" pitchFamily="34" charset="0"/>
                        </a:rPr>
                        <m:t>=28 </m:t>
                      </m:r>
                      <m:r>
                        <a:rPr lang="es-EC" sz="1800" i="1">
                          <a:effectLst/>
                          <a:latin typeface="Cambria Math" panose="02040503050406030204" pitchFamily="18" charset="0"/>
                          <a:ea typeface="Yu Mincho" panose="02020400000000000000" pitchFamily="18" charset="-128"/>
                          <a:cs typeface="Arial" panose="020B0604020202020204" pitchFamily="34" charset="0"/>
                        </a:rPr>
                        <m:t>𝑚𝑚</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CuadroTexto 17">
                <a:extLst>
                  <a:ext uri="{FF2B5EF4-FFF2-40B4-BE49-F238E27FC236}">
                    <a16:creationId xmlns:a16="http://schemas.microsoft.com/office/drawing/2014/main" id="{0701CE63-A86E-4DE4-98EC-E0E3CC6A0B10}"/>
                  </a:ext>
                </a:extLst>
              </p:cNvPr>
              <p:cNvSpPr txBox="1">
                <a:spLocks noRot="1" noChangeAspect="1" noMove="1" noResize="1" noEditPoints="1" noAdjustHandles="1" noChangeArrowheads="1" noChangeShapeType="1" noTextEdit="1"/>
              </p:cNvSpPr>
              <p:nvPr/>
            </p:nvSpPr>
            <p:spPr>
              <a:xfrm>
                <a:off x="5596128" y="1667395"/>
                <a:ext cx="6400800" cy="3523209"/>
              </a:xfrm>
              <a:prstGeom prst="rect">
                <a:avLst/>
              </a:prstGeo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569738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19" name="Marcador de número de diapositiva 18"/>
          <p:cNvSpPr>
            <a:spLocks noGrp="1"/>
          </p:cNvSpPr>
          <p:nvPr>
            <p:ph type="sldNum" sz="quarter" idx="10"/>
          </p:nvPr>
        </p:nvSpPr>
        <p:spPr/>
        <p:txBody>
          <a:bodyPr/>
          <a:lstStyle/>
          <a:p>
            <a:fld id="{FC212350-2835-4B37-909A-324448E91906}" type="slidenum">
              <a:rPr lang="es-MX" smtClean="0"/>
              <a:pPr/>
              <a:t>27</a:t>
            </a:fld>
            <a:endParaRPr lang="es-MX" dirty="0"/>
          </a:p>
        </p:txBody>
      </p:sp>
      <p:sp>
        <p:nvSpPr>
          <p:cNvPr id="9" name="Rectángulo 8">
            <a:extLst>
              <a:ext uri="{FF2B5EF4-FFF2-40B4-BE49-F238E27FC236}">
                <a16:creationId xmlns:a16="http://schemas.microsoft.com/office/drawing/2014/main" id="{D40F38A4-AD91-4DD8-9106-A6AE59578684}"/>
              </a:ext>
            </a:extLst>
          </p:cNvPr>
          <p:cNvSpPr/>
          <p:nvPr/>
        </p:nvSpPr>
        <p:spPr>
          <a:xfrm>
            <a:off x="515061" y="1251297"/>
            <a:ext cx="2903359" cy="923330"/>
          </a:xfrm>
          <a:prstGeom prst="rect">
            <a:avLst/>
          </a:prstGeom>
        </p:spPr>
        <p:txBody>
          <a:bodyPr wrap="none">
            <a:spAutoFit/>
          </a:bodyPr>
          <a:lstStyle/>
          <a:p>
            <a:r>
              <a:rPr lang="es-EC" dirty="0">
                <a:latin typeface="Arial" panose="020B0604020202020204" pitchFamily="34" charset="0"/>
                <a:ea typeface="Calibri" panose="020F0502020204030204" pitchFamily="34" charset="0"/>
              </a:rPr>
              <a:t>Espesor del disco de corte</a:t>
            </a:r>
          </a:p>
          <a:p>
            <a:endParaRPr lang="es-EC" dirty="0">
              <a:latin typeface="Arial" panose="020B0604020202020204" pitchFamily="34" charset="0"/>
            </a:endParaRPr>
          </a:p>
          <a:p>
            <a:r>
              <a:rPr lang="es-EC" dirty="0">
                <a:latin typeface="Arial" panose="020B0604020202020204" pitchFamily="34" charset="0"/>
              </a:rPr>
              <a:t>     Momento Flector</a:t>
            </a:r>
            <a:endParaRPr lang="es-MX" dirty="0"/>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21A69F09-24D4-4A32-A5A6-328457E8D6E7}"/>
                  </a:ext>
                </a:extLst>
              </p:cNvPr>
              <p:cNvSpPr txBox="1"/>
              <p:nvPr/>
            </p:nvSpPr>
            <p:spPr>
              <a:xfrm>
                <a:off x="-1081260" y="1804303"/>
                <a:ext cx="6096000" cy="3080459"/>
              </a:xfrm>
              <a:prstGeom prst="rect">
                <a:avLst/>
              </a:prstGeom>
              <a:noFill/>
            </p:spPr>
            <p:txBody>
              <a:bodyPr wrap="square">
                <a:spAutoFit/>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𝑀</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𝑓</m:t>
                          </m:r>
                        </m:sub>
                      </m:sSub>
                      <m:r>
                        <a:rPr lang="es-EC" sz="1800" i="1">
                          <a:effectLst/>
                          <a:latin typeface="Cambria Math" panose="02040503050406030204" pitchFamily="18" charset="0"/>
                          <a:ea typeface="Yu Mincho" panose="02020400000000000000" pitchFamily="18" charset="-128"/>
                          <a:cs typeface="Arial" panose="020B0604020202020204" pitchFamily="34" charset="0"/>
                        </a:rPr>
                        <m:t>=</m:t>
                      </m:r>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𝐹</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𝑒</m:t>
                          </m:r>
                        </m:sub>
                      </m:sSub>
                      <m:r>
                        <a:rPr lang="es-EC" sz="1800" i="1">
                          <a:effectLst/>
                          <a:latin typeface="Cambria Math" panose="02040503050406030204" pitchFamily="18" charset="0"/>
                          <a:ea typeface="Yu Mincho" panose="02020400000000000000" pitchFamily="18" charset="-128"/>
                          <a:cs typeface="Arial" panose="020B0604020202020204" pitchFamily="34" charset="0"/>
                        </a:rPr>
                        <m:t>∗</m:t>
                      </m:r>
                      <m:f>
                        <m:f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fPr>
                        <m:num>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𝐷</m:t>
                              </m:r>
                            </m:e>
                            <m:sub>
                              <m:r>
                                <a:rPr lang="es-EC" sz="1800" i="1">
                                  <a:effectLst/>
                                  <a:latin typeface="Cambria Math" panose="02040503050406030204" pitchFamily="18" charset="0"/>
                                  <a:ea typeface="Yu Mincho" panose="02020400000000000000" pitchFamily="18" charset="-128"/>
                                  <a:cs typeface="Arial" panose="020B0604020202020204" pitchFamily="34" charset="0"/>
                                </a:rPr>
                                <m:t>2</m:t>
                              </m:r>
                            </m:sub>
                          </m:sSub>
                        </m:num>
                        <m:den>
                          <m:r>
                            <a:rPr lang="es-EC" sz="1800" i="1">
                              <a:effectLst/>
                              <a:latin typeface="Cambria Math" panose="02040503050406030204" pitchFamily="18" charset="0"/>
                              <a:ea typeface="Yu Mincho" panose="02020400000000000000" pitchFamily="18" charset="-128"/>
                              <a:cs typeface="Arial" panose="020B0604020202020204" pitchFamily="34" charset="0"/>
                            </a:rPr>
                            <m:t>2</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𝑀</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𝑓</m:t>
                          </m:r>
                        </m:sub>
                      </m:sSub>
                      <m:r>
                        <a:rPr lang="es-EC" sz="1800" i="1">
                          <a:effectLst/>
                          <a:latin typeface="Cambria Math" panose="02040503050406030204" pitchFamily="18" charset="0"/>
                          <a:ea typeface="Yu Mincho" panose="02020400000000000000" pitchFamily="18" charset="-128"/>
                          <a:cs typeface="Arial" panose="020B0604020202020204" pitchFamily="34" charset="0"/>
                        </a:rPr>
                        <m:t>=980</m:t>
                      </m:r>
                      <m:r>
                        <a:rPr lang="es-EC" sz="1800" i="1">
                          <a:effectLst/>
                          <a:latin typeface="Cambria Math" panose="02040503050406030204" pitchFamily="18" charset="0"/>
                          <a:ea typeface="Yu Mincho" panose="02020400000000000000" pitchFamily="18" charset="-128"/>
                          <a:cs typeface="Arial" panose="020B0604020202020204" pitchFamily="34" charset="0"/>
                        </a:rPr>
                        <m:t>𝑁</m:t>
                      </m:r>
                      <m:r>
                        <a:rPr lang="es-EC" sz="1800" i="1">
                          <a:effectLst/>
                          <a:latin typeface="Cambria Math" panose="02040503050406030204" pitchFamily="18" charset="0"/>
                          <a:ea typeface="Yu Mincho" panose="02020400000000000000" pitchFamily="18" charset="-128"/>
                          <a:cs typeface="Arial" panose="020B0604020202020204" pitchFamily="34" charset="0"/>
                        </a:rPr>
                        <m:t>∗</m:t>
                      </m:r>
                      <m:f>
                        <m:f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fPr>
                        <m:num>
                          <m:r>
                            <a:rPr lang="es-EC" sz="1800" i="1">
                              <a:effectLst/>
                              <a:latin typeface="Cambria Math" panose="02040503050406030204" pitchFamily="18" charset="0"/>
                              <a:ea typeface="Yu Mincho" panose="02020400000000000000" pitchFamily="18" charset="-128"/>
                              <a:cs typeface="Arial" panose="020B0604020202020204" pitchFamily="34" charset="0"/>
                            </a:rPr>
                            <m:t>0.159 </m:t>
                          </m:r>
                          <m:r>
                            <a:rPr lang="es-EC" sz="1800" i="1">
                              <a:effectLst/>
                              <a:latin typeface="Cambria Math" panose="02040503050406030204" pitchFamily="18" charset="0"/>
                              <a:ea typeface="Yu Mincho" panose="02020400000000000000" pitchFamily="18" charset="-128"/>
                              <a:cs typeface="Arial" panose="020B0604020202020204" pitchFamily="34" charset="0"/>
                            </a:rPr>
                            <m:t>𝑚</m:t>
                          </m:r>
                        </m:num>
                        <m:den>
                          <m:r>
                            <a:rPr lang="es-EC" sz="1800" i="1">
                              <a:effectLst/>
                              <a:latin typeface="Cambria Math" panose="02040503050406030204" pitchFamily="18" charset="0"/>
                              <a:ea typeface="Yu Mincho" panose="02020400000000000000" pitchFamily="18" charset="-128"/>
                              <a:cs typeface="Arial" panose="020B0604020202020204" pitchFamily="34" charset="0"/>
                            </a:rPr>
                            <m:t>2</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𝑀</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𝑓</m:t>
                          </m:r>
                        </m:sub>
                      </m:sSub>
                      <m:r>
                        <a:rPr lang="es-EC" sz="1800" i="1">
                          <a:effectLst/>
                          <a:latin typeface="Cambria Math" panose="02040503050406030204" pitchFamily="18" charset="0"/>
                          <a:ea typeface="Yu Mincho" panose="02020400000000000000" pitchFamily="18" charset="-128"/>
                          <a:cs typeface="Arial" panose="020B0604020202020204" pitchFamily="34" charset="0"/>
                        </a:rPr>
                        <m:t>=77.91 </m:t>
                      </m:r>
                      <m:r>
                        <a:rPr lang="es-EC" sz="1800" i="1">
                          <a:effectLst/>
                          <a:latin typeface="Cambria Math" panose="02040503050406030204" pitchFamily="18" charset="0"/>
                          <a:ea typeface="Yu Mincho" panose="02020400000000000000" pitchFamily="18" charset="-128"/>
                          <a:cs typeface="Arial" panose="020B0604020202020204" pitchFamily="34" charset="0"/>
                        </a:rPr>
                        <m:t>𝑁𝑚</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CuadroTexto 10">
                <a:extLst>
                  <a:ext uri="{FF2B5EF4-FFF2-40B4-BE49-F238E27FC236}">
                    <a16:creationId xmlns:a16="http://schemas.microsoft.com/office/drawing/2014/main" id="{21A69F09-24D4-4A32-A5A6-328457E8D6E7}"/>
                  </a:ext>
                </a:extLst>
              </p:cNvPr>
              <p:cNvSpPr txBox="1">
                <a:spLocks noRot="1" noChangeAspect="1" noMove="1" noResize="1" noEditPoints="1" noAdjustHandles="1" noChangeArrowheads="1" noChangeShapeType="1" noTextEdit="1"/>
              </p:cNvSpPr>
              <p:nvPr/>
            </p:nvSpPr>
            <p:spPr>
              <a:xfrm>
                <a:off x="-1081260" y="1804303"/>
                <a:ext cx="6096000" cy="3080459"/>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913A3E9C-3713-49F2-B42B-3413D32F70ED}"/>
                  </a:ext>
                </a:extLst>
              </p:cNvPr>
              <p:cNvSpPr txBox="1"/>
              <p:nvPr/>
            </p:nvSpPr>
            <p:spPr>
              <a:xfrm>
                <a:off x="5864088" y="1444431"/>
                <a:ext cx="6639338" cy="4076180"/>
              </a:xfrm>
              <a:prstGeom prst="rect">
                <a:avLst/>
              </a:prstGeom>
              <a:noFill/>
            </p:spPr>
            <p:txBody>
              <a:bodyPr wrap="square">
                <a:spAutoFit/>
              </a:bodyPr>
              <a:lstStyle/>
              <a:p>
                <a:pPr>
                  <a:spcAft>
                    <a:spcPts val="800"/>
                  </a:spcAft>
                </a:pPr>
                <a14:m>
                  <m:oMathPara xmlns:m="http://schemas.openxmlformats.org/officeDocument/2006/math">
                    <m:oMathParaPr>
                      <m:jc m:val="centerGroup"/>
                    </m:oMathParaPr>
                    <m:oMath xmlns:m="http://schemas.openxmlformats.org/officeDocument/2006/math">
                      <m:f>
                        <m:f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𝑀</m:t>
                              </m:r>
                            </m:e>
                            <m:sub>
                              <m:r>
                                <a:rPr lang="es-EC" sz="1800" i="1">
                                  <a:effectLst/>
                                  <a:latin typeface="Cambria Math" panose="02040503050406030204" pitchFamily="18" charset="0"/>
                                  <a:ea typeface="Calibri" panose="020F0502020204030204" pitchFamily="34" charset="0"/>
                                  <a:cs typeface="Arial" panose="020B0604020202020204" pitchFamily="34" charset="0"/>
                                </a:rPr>
                                <m:t>𝑓</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𝐷</m:t>
                          </m:r>
                        </m:num>
                        <m:den>
                          <m:r>
                            <a:rPr lang="es-EC" sz="1800" i="1">
                              <a:effectLst/>
                              <a:latin typeface="Cambria Math" panose="02040503050406030204" pitchFamily="18" charset="0"/>
                              <a:ea typeface="Calibri" panose="020F0502020204030204" pitchFamily="34" charset="0"/>
                              <a:cs typeface="Arial" panose="020B0604020202020204" pitchFamily="34" charset="0"/>
                            </a:rPr>
                            <m:t>𝑤</m:t>
                          </m:r>
                        </m:den>
                      </m:f>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num>
                        <m:den>
                          <m:r>
                            <a:rPr lang="es-EC" sz="1800" i="1">
                              <a:effectLst/>
                              <a:latin typeface="Cambria Math" panose="02040503050406030204" pitchFamily="18" charset="0"/>
                              <a:ea typeface="Calibri" panose="020F0502020204030204" pitchFamily="34" charset="0"/>
                              <a:cs typeface="Arial" panose="020B0604020202020204" pitchFamily="34" charset="0"/>
                            </a:rPr>
                            <m:t>𝐹𝑠</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𝑀</m:t>
                              </m:r>
                            </m:e>
                            <m:sub>
                              <m:r>
                                <a:rPr lang="es-EC" sz="1800" i="1">
                                  <a:effectLst/>
                                  <a:latin typeface="Cambria Math" panose="02040503050406030204" pitchFamily="18" charset="0"/>
                                  <a:ea typeface="Calibri" panose="020F0502020204030204" pitchFamily="34" charset="0"/>
                                  <a:cs typeface="Arial" panose="020B0604020202020204" pitchFamily="34" charset="0"/>
                                </a:rPr>
                                <m:t>𝑓</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𝐷</m:t>
                          </m:r>
                        </m:num>
                        <m:den>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𝐷</m:t>
                                  </m:r>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𝑒</m:t>
                                  </m:r>
                                </m:e>
                                <m:sup>
                                  <m:r>
                                    <a:rPr lang="es-EC" sz="1800"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sz="1800" i="1">
                                  <a:effectLst/>
                                  <a:latin typeface="Cambria Math" panose="02040503050406030204" pitchFamily="18" charset="0"/>
                                  <a:ea typeface="Calibri" panose="020F0502020204030204" pitchFamily="34" charset="0"/>
                                  <a:cs typeface="Arial" panose="020B0604020202020204" pitchFamily="34" charset="0"/>
                                </a:rPr>
                                <m:t>12</m:t>
                              </m:r>
                            </m:den>
                          </m:f>
                        </m:den>
                      </m:f>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num>
                        <m:den>
                          <m:r>
                            <a:rPr lang="es-EC" sz="1800" i="1">
                              <a:effectLst/>
                              <a:latin typeface="Cambria Math" panose="02040503050406030204" pitchFamily="18" charset="0"/>
                              <a:ea typeface="Calibri" panose="020F0502020204030204" pitchFamily="34" charset="0"/>
                              <a:cs typeface="Arial" panose="020B0604020202020204" pitchFamily="34" charset="0"/>
                            </a:rPr>
                            <m:t>𝐹𝑠</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𝑒</m:t>
                      </m:r>
                      <m:r>
                        <a:rPr lang="es-EC" sz="1800" i="1">
                          <a:effectLst/>
                          <a:latin typeface="Cambria Math" panose="02040503050406030204" pitchFamily="18" charset="0"/>
                          <a:ea typeface="Calibri" panose="020F0502020204030204" pitchFamily="34" charset="0"/>
                          <a:cs typeface="Arial" panose="020B0604020202020204" pitchFamily="34" charset="0"/>
                        </a:rPr>
                        <m:t>=</m:t>
                      </m:r>
                      <m:rad>
                        <m:radPr>
                          <m:ctrlPr>
                            <a:rPr lang="es-EC" sz="1800" i="1">
                              <a:effectLst/>
                              <a:latin typeface="Cambria Math" panose="02040503050406030204" pitchFamily="18" charset="0"/>
                              <a:ea typeface="Calibri" panose="020F0502020204030204" pitchFamily="34" charset="0"/>
                              <a:cs typeface="Arial" panose="020B0604020202020204" pitchFamily="34" charset="0"/>
                            </a:rPr>
                          </m:ctrlPr>
                        </m:radPr>
                        <m:deg>
                          <m:r>
                            <a:rPr lang="es-EC" sz="1800" i="1">
                              <a:effectLst/>
                              <a:latin typeface="Cambria Math" panose="02040503050406030204" pitchFamily="18" charset="0"/>
                              <a:ea typeface="Calibri" panose="020F0502020204030204" pitchFamily="34" charset="0"/>
                              <a:cs typeface="Arial" panose="020B0604020202020204" pitchFamily="34" charset="0"/>
                            </a:rPr>
                            <m:t>3</m:t>
                          </m:r>
                        </m:deg>
                        <m:e>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12∗</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𝑀</m:t>
                                  </m:r>
                                </m:e>
                                <m:sub>
                                  <m:r>
                                    <a:rPr lang="es-EC" sz="1800" i="1">
                                      <a:effectLst/>
                                      <a:latin typeface="Cambria Math" panose="02040503050406030204" pitchFamily="18" charset="0"/>
                                      <a:ea typeface="Calibri" panose="020F0502020204030204" pitchFamily="34" charset="0"/>
                                      <a:cs typeface="Arial" panose="020B0604020202020204" pitchFamily="34" charset="0"/>
                                    </a:rPr>
                                    <m:t>𝑓</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𝐹𝑠</m:t>
                              </m:r>
                            </m:num>
                            <m:den>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den>
                          </m:f>
                        </m:e>
                      </m:rad>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𝑒</m:t>
                      </m:r>
                      <m:r>
                        <a:rPr lang="es-EC" sz="1800" i="1">
                          <a:effectLst/>
                          <a:latin typeface="Cambria Math" panose="02040503050406030204" pitchFamily="18" charset="0"/>
                          <a:ea typeface="Calibri" panose="020F0502020204030204" pitchFamily="34" charset="0"/>
                          <a:cs typeface="Arial" panose="020B0604020202020204" pitchFamily="34" charset="0"/>
                        </a:rPr>
                        <m:t>=</m:t>
                      </m:r>
                      <m:rad>
                        <m:radPr>
                          <m:ctrlPr>
                            <a:rPr lang="es-EC" sz="1800" i="1">
                              <a:effectLst/>
                              <a:latin typeface="Cambria Math" panose="02040503050406030204" pitchFamily="18" charset="0"/>
                              <a:ea typeface="Calibri" panose="020F0502020204030204" pitchFamily="34" charset="0"/>
                              <a:cs typeface="Arial" panose="020B0604020202020204" pitchFamily="34" charset="0"/>
                            </a:rPr>
                          </m:ctrlPr>
                        </m:radPr>
                        <m:deg>
                          <m:r>
                            <a:rPr lang="es-EC" sz="1800" i="1">
                              <a:effectLst/>
                              <a:latin typeface="Cambria Math" panose="02040503050406030204" pitchFamily="18" charset="0"/>
                              <a:ea typeface="Calibri" panose="020F0502020204030204" pitchFamily="34" charset="0"/>
                              <a:cs typeface="Arial" panose="020B0604020202020204" pitchFamily="34" charset="0"/>
                            </a:rPr>
                            <m:t>3</m:t>
                          </m:r>
                        </m:deg>
                        <m:e>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12∗77.91 </m:t>
                              </m:r>
                              <m:r>
                                <a:rPr lang="es-EC" sz="1800" i="1">
                                  <a:effectLst/>
                                  <a:latin typeface="Cambria Math" panose="02040503050406030204" pitchFamily="18" charset="0"/>
                                  <a:ea typeface="Calibri" panose="020F0502020204030204" pitchFamily="34" charset="0"/>
                                  <a:cs typeface="Arial" panose="020B0604020202020204" pitchFamily="34" charset="0"/>
                                </a:rPr>
                                <m:t>𝑁𝑚</m:t>
                              </m:r>
                              <m:r>
                                <a:rPr lang="es-EC" sz="1800" i="1">
                                  <a:effectLst/>
                                  <a:latin typeface="Cambria Math" panose="02040503050406030204" pitchFamily="18" charset="0"/>
                                  <a:ea typeface="Calibri" panose="020F0502020204030204" pitchFamily="34" charset="0"/>
                                  <a:cs typeface="Arial" panose="020B0604020202020204" pitchFamily="34" charset="0"/>
                                </a:rPr>
                                <m:t>∗2</m:t>
                              </m:r>
                            </m:num>
                            <m:den>
                              <m:r>
                                <a:rPr lang="es-EC" sz="1800" i="1">
                                  <a:effectLst/>
                                  <a:latin typeface="Cambria Math" panose="02040503050406030204" pitchFamily="18" charset="0"/>
                                  <a:ea typeface="Calibri" panose="020F0502020204030204" pitchFamily="34" charset="0"/>
                                  <a:cs typeface="Arial" panose="020B0604020202020204" pitchFamily="34" charset="0"/>
                                </a:rPr>
                                <m:t>169∗</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10</m:t>
                                  </m:r>
                                </m:e>
                                <m:sup>
                                  <m:r>
                                    <a:rPr lang="es-EC" sz="1800" i="1">
                                      <a:effectLst/>
                                      <a:latin typeface="Cambria Math" panose="02040503050406030204" pitchFamily="18" charset="0"/>
                                      <a:ea typeface="Calibri" panose="020F0502020204030204" pitchFamily="34" charset="0"/>
                                      <a:cs typeface="Arial" panose="020B0604020202020204" pitchFamily="34" charset="0"/>
                                    </a:rPr>
                                    <m:t>6</m:t>
                                  </m:r>
                                </m:sup>
                              </m:sSup>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𝑁</m:t>
                                  </m:r>
                                </m:num>
                                <m:den>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𝑚</m:t>
                                      </m:r>
                                    </m:e>
                                    <m:sup>
                                      <m:r>
                                        <a:rPr lang="es-EC" sz="1800" i="1">
                                          <a:effectLst/>
                                          <a:latin typeface="Cambria Math" panose="02040503050406030204" pitchFamily="18" charset="0"/>
                                          <a:ea typeface="Calibri" panose="020F0502020204030204" pitchFamily="34" charset="0"/>
                                          <a:cs typeface="Arial" panose="020B0604020202020204" pitchFamily="34" charset="0"/>
                                        </a:rPr>
                                        <m:t>2</m:t>
                                      </m:r>
                                    </m:sup>
                                  </m:sSup>
                                </m:den>
                              </m:f>
                            </m:den>
                          </m:f>
                        </m:e>
                      </m:rad>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r>
                        <a:rPr lang="es-EC" sz="1800" b="1" i="1">
                          <a:effectLst/>
                          <a:latin typeface="Cambria Math" panose="02040503050406030204" pitchFamily="18" charset="0"/>
                          <a:ea typeface="Calibri" panose="020F0502020204030204" pitchFamily="34" charset="0"/>
                          <a:cs typeface="Arial" panose="020B0604020202020204" pitchFamily="34" charset="0"/>
                        </a:rPr>
                        <m:t>𝒆</m:t>
                      </m:r>
                      <m:r>
                        <a:rPr lang="es-EC" sz="1800" b="1" i="1">
                          <a:effectLst/>
                          <a:latin typeface="Cambria Math" panose="02040503050406030204" pitchFamily="18" charset="0"/>
                          <a:ea typeface="Calibri" panose="020F0502020204030204" pitchFamily="34" charset="0"/>
                          <a:cs typeface="Arial" panose="020B0604020202020204" pitchFamily="34" charset="0"/>
                        </a:rPr>
                        <m:t>=</m:t>
                      </m:r>
                      <m:r>
                        <a:rPr lang="es-EC" sz="1800" b="1" i="1">
                          <a:effectLst/>
                          <a:latin typeface="Cambria Math" panose="02040503050406030204" pitchFamily="18" charset="0"/>
                          <a:ea typeface="Calibri" panose="020F0502020204030204" pitchFamily="34" charset="0"/>
                          <a:cs typeface="Arial" panose="020B0604020202020204" pitchFamily="34" charset="0"/>
                        </a:rPr>
                        <m:t>𝟐𝟐</m:t>
                      </m:r>
                      <m:r>
                        <a:rPr lang="es-EC" sz="1800" b="1" i="1">
                          <a:effectLst/>
                          <a:latin typeface="Cambria Math" panose="02040503050406030204" pitchFamily="18" charset="0"/>
                          <a:ea typeface="Calibri" panose="020F0502020204030204" pitchFamily="34" charset="0"/>
                          <a:cs typeface="Arial" panose="020B0604020202020204" pitchFamily="34" charset="0"/>
                        </a:rPr>
                        <m:t>.</m:t>
                      </m:r>
                      <m:r>
                        <a:rPr lang="es-EC" sz="1800" b="1" i="1">
                          <a:effectLst/>
                          <a:latin typeface="Cambria Math" panose="02040503050406030204" pitchFamily="18" charset="0"/>
                          <a:ea typeface="Calibri" panose="020F0502020204030204" pitchFamily="34" charset="0"/>
                          <a:cs typeface="Arial" panose="020B0604020202020204" pitchFamily="34" charset="0"/>
                        </a:rPr>
                        <m:t>𝟐𝟖</m:t>
                      </m:r>
                      <m:r>
                        <a:rPr lang="es-EC" sz="1800" b="1" i="1">
                          <a:effectLst/>
                          <a:latin typeface="Cambria Math" panose="02040503050406030204" pitchFamily="18" charset="0"/>
                          <a:ea typeface="Calibri" panose="020F0502020204030204" pitchFamily="34" charset="0"/>
                          <a:cs typeface="Arial" panose="020B0604020202020204" pitchFamily="34" charset="0"/>
                        </a:rPr>
                        <m:t>𝒎𝒎</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CuadroTexto 12">
                <a:extLst>
                  <a:ext uri="{FF2B5EF4-FFF2-40B4-BE49-F238E27FC236}">
                    <a16:creationId xmlns:a16="http://schemas.microsoft.com/office/drawing/2014/main" id="{913A3E9C-3713-49F2-B42B-3413D32F70ED}"/>
                  </a:ext>
                </a:extLst>
              </p:cNvPr>
              <p:cNvSpPr txBox="1">
                <a:spLocks noRot="1" noChangeAspect="1" noMove="1" noResize="1" noEditPoints="1" noAdjustHandles="1" noChangeArrowheads="1" noChangeShapeType="1" noTextEdit="1"/>
              </p:cNvSpPr>
              <p:nvPr/>
            </p:nvSpPr>
            <p:spPr>
              <a:xfrm>
                <a:off x="5864088" y="1444431"/>
                <a:ext cx="6639338" cy="4076180"/>
              </a:xfrm>
              <a:prstGeom prst="rect">
                <a:avLst/>
              </a:prstGeom>
              <a:blipFill>
                <a:blip r:embed="rId3"/>
                <a:stretch>
                  <a:fillRect/>
                </a:stretch>
              </a:blipFill>
            </p:spPr>
            <p:txBody>
              <a:bodyPr/>
              <a:lstStyle/>
              <a:p>
                <a:r>
                  <a:rPr lang="es-EC">
                    <a:noFill/>
                  </a:rPr>
                  <a:t> </a:t>
                </a:r>
              </a:p>
            </p:txBody>
          </p:sp>
        </mc:Fallback>
      </mc:AlternateContent>
      <p:pic>
        <p:nvPicPr>
          <p:cNvPr id="8" name="Imagen 7">
            <a:extLst>
              <a:ext uri="{FF2B5EF4-FFF2-40B4-BE49-F238E27FC236}">
                <a16:creationId xmlns:a16="http://schemas.microsoft.com/office/drawing/2014/main" id="{AC3C650F-7FC7-4042-8540-BE302C39AE2E}"/>
              </a:ext>
            </a:extLst>
          </p:cNvPr>
          <p:cNvPicPr>
            <a:picLocks noChangeAspect="1"/>
          </p:cNvPicPr>
          <p:nvPr/>
        </p:nvPicPr>
        <p:blipFill rotWithShape="1">
          <a:blip r:embed="rId4">
            <a:extLst>
              <a:ext uri="{28A0092B-C50C-407E-A947-70E740481C1C}">
                <a14:useLocalDpi xmlns:a14="http://schemas.microsoft.com/office/drawing/2010/main" val="0"/>
              </a:ext>
            </a:extLst>
          </a:blip>
          <a:srcRect l="789" r="-1" b="36232"/>
          <a:stretch/>
        </p:blipFill>
        <p:spPr>
          <a:xfrm>
            <a:off x="3692233" y="1544154"/>
            <a:ext cx="4201580" cy="3600756"/>
          </a:xfrm>
          <a:prstGeom prst="rect">
            <a:avLst/>
          </a:prstGeom>
        </p:spPr>
      </p:pic>
    </p:spTree>
    <p:extLst>
      <p:ext uri="{BB962C8B-B14F-4D97-AF65-F5344CB8AC3E}">
        <p14:creationId xmlns:p14="http://schemas.microsoft.com/office/powerpoint/2010/main" val="3856530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19" name="Marcador de número de diapositiva 18"/>
          <p:cNvSpPr>
            <a:spLocks noGrp="1"/>
          </p:cNvSpPr>
          <p:nvPr>
            <p:ph type="sldNum" sz="quarter" idx="10"/>
          </p:nvPr>
        </p:nvSpPr>
        <p:spPr/>
        <p:txBody>
          <a:bodyPr/>
          <a:lstStyle/>
          <a:p>
            <a:fld id="{FC212350-2835-4B37-909A-324448E91906}" type="slidenum">
              <a:rPr lang="es-MX" smtClean="0"/>
              <a:pPr/>
              <a:t>28</a:t>
            </a:fld>
            <a:endParaRPr lang="es-MX" dirty="0"/>
          </a:p>
        </p:txBody>
      </p:sp>
      <p:sp>
        <p:nvSpPr>
          <p:cNvPr id="9" name="Rectángulo 8">
            <a:extLst>
              <a:ext uri="{FF2B5EF4-FFF2-40B4-BE49-F238E27FC236}">
                <a16:creationId xmlns:a16="http://schemas.microsoft.com/office/drawing/2014/main" id="{D40F38A4-AD91-4DD8-9106-A6AE59578684}"/>
              </a:ext>
            </a:extLst>
          </p:cNvPr>
          <p:cNvSpPr/>
          <p:nvPr/>
        </p:nvSpPr>
        <p:spPr>
          <a:xfrm>
            <a:off x="515061" y="1251297"/>
            <a:ext cx="190308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Cuchilla de corte</a:t>
            </a:r>
          </a:p>
        </p:txBody>
      </p:sp>
      <p:pic>
        <p:nvPicPr>
          <p:cNvPr id="10" name="Imagen 9">
            <a:extLst>
              <a:ext uri="{FF2B5EF4-FFF2-40B4-BE49-F238E27FC236}">
                <a16:creationId xmlns:a16="http://schemas.microsoft.com/office/drawing/2014/main" id="{F3762169-7944-45FD-AD98-9428A8154DBF}"/>
              </a:ext>
            </a:extLst>
          </p:cNvPr>
          <p:cNvPicPr/>
          <p:nvPr/>
        </p:nvPicPr>
        <p:blipFill rotWithShape="1">
          <a:blip r:embed="rId2"/>
          <a:srcRect l="54327" t="21950" r="21154" b="46693"/>
          <a:stretch/>
        </p:blipFill>
        <p:spPr bwMode="auto">
          <a:xfrm>
            <a:off x="515061" y="2120472"/>
            <a:ext cx="3124835" cy="2245995"/>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F02A7273-4E5F-4619-8AA3-BD84B8CFD9F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51512" y="1557927"/>
            <a:ext cx="6284844" cy="4094397"/>
          </a:xfrm>
          <a:prstGeom prst="rect">
            <a:avLst/>
          </a:prstGeom>
          <a:noFill/>
          <a:ln>
            <a:noFill/>
          </a:ln>
        </p:spPr>
      </p:pic>
      <p:sp>
        <p:nvSpPr>
          <p:cNvPr id="14" name="Rectángulo 13">
            <a:extLst>
              <a:ext uri="{FF2B5EF4-FFF2-40B4-BE49-F238E27FC236}">
                <a16:creationId xmlns:a16="http://schemas.microsoft.com/office/drawing/2014/main" id="{013FDA35-72EE-4952-892A-367BE166713A}"/>
              </a:ext>
            </a:extLst>
          </p:cNvPr>
          <p:cNvSpPr/>
          <p:nvPr/>
        </p:nvSpPr>
        <p:spPr>
          <a:xfrm>
            <a:off x="959009" y="4501629"/>
            <a:ext cx="3416448"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Material: Acero A304 inoxidable</a:t>
            </a:r>
          </a:p>
        </p:txBody>
      </p:sp>
      <p:sp>
        <p:nvSpPr>
          <p:cNvPr id="15" name="CuadroTexto 14">
            <a:extLst>
              <a:ext uri="{FF2B5EF4-FFF2-40B4-BE49-F238E27FC236}">
                <a16:creationId xmlns:a16="http://schemas.microsoft.com/office/drawing/2014/main" id="{97CFE8A8-7240-4856-94D1-1C065FBDB390}"/>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Shigley</a:t>
            </a:r>
          </a:p>
        </p:txBody>
      </p:sp>
    </p:spTree>
    <p:extLst>
      <p:ext uri="{BB962C8B-B14F-4D97-AF65-F5344CB8AC3E}">
        <p14:creationId xmlns:p14="http://schemas.microsoft.com/office/powerpoint/2010/main" val="2445996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19" name="Marcador de número de diapositiva 18"/>
          <p:cNvSpPr>
            <a:spLocks noGrp="1"/>
          </p:cNvSpPr>
          <p:nvPr>
            <p:ph type="sldNum" sz="quarter" idx="10"/>
          </p:nvPr>
        </p:nvSpPr>
        <p:spPr/>
        <p:txBody>
          <a:bodyPr/>
          <a:lstStyle/>
          <a:p>
            <a:fld id="{FC212350-2835-4B37-909A-324448E91906}" type="slidenum">
              <a:rPr lang="es-MX" smtClean="0"/>
              <a:pPr/>
              <a:t>29</a:t>
            </a:fld>
            <a:endParaRPr lang="es-MX" dirty="0"/>
          </a:p>
        </p:txBody>
      </p:sp>
      <p:sp>
        <p:nvSpPr>
          <p:cNvPr id="9" name="Rectángulo 8">
            <a:extLst>
              <a:ext uri="{FF2B5EF4-FFF2-40B4-BE49-F238E27FC236}">
                <a16:creationId xmlns:a16="http://schemas.microsoft.com/office/drawing/2014/main" id="{D40F38A4-AD91-4DD8-9106-A6AE59578684}"/>
              </a:ext>
            </a:extLst>
          </p:cNvPr>
          <p:cNvSpPr/>
          <p:nvPr/>
        </p:nvSpPr>
        <p:spPr>
          <a:xfrm>
            <a:off x="515061" y="1251297"/>
            <a:ext cx="332655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Espesor de la cuchilla de corte</a:t>
            </a:r>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D4FBD045-5EEA-4588-BB99-C0968503CC3C}"/>
                  </a:ext>
                </a:extLst>
              </p:cNvPr>
              <p:cNvSpPr txBox="1"/>
              <p:nvPr/>
            </p:nvSpPr>
            <p:spPr>
              <a:xfrm>
                <a:off x="-603887" y="1618928"/>
                <a:ext cx="6096000" cy="4706801"/>
              </a:xfrm>
              <a:prstGeom prst="rect">
                <a:avLst/>
              </a:prstGeom>
              <a:noFill/>
            </p:spPr>
            <p:txBody>
              <a:bodyPr wrap="square">
                <a:spAutoFit/>
              </a:bodyPr>
              <a:lstStyle/>
              <a:p>
                <a:pPr>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𝜎</m:t>
                          </m:r>
                        </m:e>
                        <m:sub>
                          <m:r>
                            <a:rPr lang="es-EC" sz="1800" i="1">
                              <a:effectLst/>
                              <a:latin typeface="Cambria Math" panose="02040503050406030204" pitchFamily="18" charset="0"/>
                              <a:ea typeface="Calibri" panose="020F0502020204030204" pitchFamily="34" charset="0"/>
                              <a:cs typeface="Arial" panose="020B0604020202020204" pitchFamily="34" charset="0"/>
                            </a:rPr>
                            <m:t>𝑓</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num>
                        <m:den>
                          <m:r>
                            <a:rPr lang="es-EC" sz="1800" i="1">
                              <a:effectLst/>
                              <a:latin typeface="Cambria Math" panose="02040503050406030204" pitchFamily="18" charset="0"/>
                              <a:ea typeface="Calibri" panose="020F0502020204030204" pitchFamily="34" charset="0"/>
                              <a:cs typeface="Arial" panose="020B0604020202020204" pitchFamily="34" charset="0"/>
                            </a:rPr>
                            <m:t>𝐹𝑠</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𝑀</m:t>
                              </m:r>
                            </m:e>
                            <m:sub>
                              <m:r>
                                <a:rPr lang="es-EC" sz="1800" i="1">
                                  <a:effectLst/>
                                  <a:latin typeface="Cambria Math" panose="02040503050406030204" pitchFamily="18" charset="0"/>
                                  <a:ea typeface="Calibri" panose="020F0502020204030204" pitchFamily="34" charset="0"/>
                                  <a:cs typeface="Arial" panose="020B0604020202020204" pitchFamily="34" charset="0"/>
                                </a:rPr>
                                <m:t>𝑐</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𝐷</m:t>
                          </m:r>
                        </m:num>
                        <m:den>
                          <m:r>
                            <a:rPr lang="es-EC" sz="1800" i="1">
                              <a:effectLst/>
                              <a:latin typeface="Cambria Math" panose="02040503050406030204" pitchFamily="18" charset="0"/>
                              <a:ea typeface="Calibri" panose="020F0502020204030204" pitchFamily="34" charset="0"/>
                              <a:cs typeface="Arial" panose="020B0604020202020204" pitchFamily="34" charset="0"/>
                            </a:rPr>
                            <m:t>𝑤</m:t>
                          </m:r>
                        </m:den>
                      </m:f>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num>
                        <m:den>
                          <m:r>
                            <a:rPr lang="es-EC" sz="1800" i="1">
                              <a:effectLst/>
                              <a:latin typeface="Cambria Math" panose="02040503050406030204" pitchFamily="18" charset="0"/>
                              <a:ea typeface="Calibri" panose="020F0502020204030204" pitchFamily="34" charset="0"/>
                              <a:cs typeface="Arial" panose="020B0604020202020204" pitchFamily="34" charset="0"/>
                            </a:rPr>
                            <m:t>𝐹𝑠</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𝑀</m:t>
                              </m:r>
                            </m:e>
                            <m:sub>
                              <m:r>
                                <a:rPr lang="es-EC" sz="1800" i="1">
                                  <a:effectLst/>
                                  <a:latin typeface="Cambria Math" panose="02040503050406030204" pitchFamily="18" charset="0"/>
                                  <a:ea typeface="Calibri" panose="020F0502020204030204" pitchFamily="34" charset="0"/>
                                  <a:cs typeface="Arial" panose="020B0604020202020204" pitchFamily="34" charset="0"/>
                                </a:rPr>
                                <m:t>𝑐</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𝐷</m:t>
                          </m:r>
                        </m:num>
                        <m:den>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𝐷</m:t>
                                  </m:r>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𝑒</m:t>
                                  </m:r>
                                </m:e>
                                <m:sup>
                                  <m:r>
                                    <a:rPr lang="es-EC" sz="1800"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sz="1800" i="1">
                                  <a:effectLst/>
                                  <a:latin typeface="Cambria Math" panose="02040503050406030204" pitchFamily="18" charset="0"/>
                                  <a:ea typeface="Calibri" panose="020F0502020204030204" pitchFamily="34" charset="0"/>
                                  <a:cs typeface="Arial" panose="020B0604020202020204" pitchFamily="34" charset="0"/>
                                </a:rPr>
                                <m:t>12</m:t>
                              </m:r>
                            </m:den>
                          </m:f>
                        </m:den>
                      </m:f>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num>
                        <m:den>
                          <m:r>
                            <a:rPr lang="es-EC" sz="1800" i="1">
                              <a:effectLst/>
                              <a:latin typeface="Cambria Math" panose="02040503050406030204" pitchFamily="18" charset="0"/>
                              <a:ea typeface="Calibri" panose="020F0502020204030204" pitchFamily="34" charset="0"/>
                              <a:cs typeface="Arial" panose="020B0604020202020204" pitchFamily="34" charset="0"/>
                            </a:rPr>
                            <m:t>𝐹𝑠</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𝑒</m:t>
                      </m:r>
                      <m:r>
                        <a:rPr lang="es-EC" sz="1800" i="1">
                          <a:effectLst/>
                          <a:latin typeface="Cambria Math" panose="02040503050406030204" pitchFamily="18" charset="0"/>
                          <a:ea typeface="Calibri" panose="020F0502020204030204" pitchFamily="34" charset="0"/>
                          <a:cs typeface="Arial" panose="020B0604020202020204" pitchFamily="34" charset="0"/>
                        </a:rPr>
                        <m:t>=</m:t>
                      </m:r>
                      <m:rad>
                        <m:radPr>
                          <m:ctrlPr>
                            <a:rPr lang="es-EC" sz="1800" i="1">
                              <a:effectLst/>
                              <a:latin typeface="Cambria Math" panose="02040503050406030204" pitchFamily="18" charset="0"/>
                              <a:ea typeface="Calibri" panose="020F0502020204030204" pitchFamily="34" charset="0"/>
                              <a:cs typeface="Arial" panose="020B0604020202020204" pitchFamily="34" charset="0"/>
                            </a:rPr>
                          </m:ctrlPr>
                        </m:radPr>
                        <m:deg>
                          <m:r>
                            <a:rPr lang="es-EC" sz="1800" i="1">
                              <a:effectLst/>
                              <a:latin typeface="Cambria Math" panose="02040503050406030204" pitchFamily="18" charset="0"/>
                              <a:ea typeface="Calibri" panose="020F0502020204030204" pitchFamily="34" charset="0"/>
                              <a:cs typeface="Arial" panose="020B0604020202020204" pitchFamily="34" charset="0"/>
                            </a:rPr>
                            <m:t>3</m:t>
                          </m:r>
                        </m:deg>
                        <m:e>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12∗</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𝑀</m:t>
                                  </m:r>
                                </m:e>
                                <m:sub>
                                  <m:r>
                                    <a:rPr lang="es-EC" sz="1800" i="1">
                                      <a:effectLst/>
                                      <a:latin typeface="Cambria Math" panose="02040503050406030204" pitchFamily="18" charset="0"/>
                                      <a:ea typeface="Calibri" panose="020F0502020204030204" pitchFamily="34" charset="0"/>
                                      <a:cs typeface="Arial" panose="020B0604020202020204" pitchFamily="34" charset="0"/>
                                    </a:rPr>
                                    <m:t>𝑐</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𝐹𝑠</m:t>
                              </m:r>
                            </m:num>
                            <m:den>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𝑦</m:t>
                                  </m:r>
                                </m:sub>
                              </m:sSub>
                            </m:den>
                          </m:f>
                        </m:e>
                      </m:rad>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𝑒</m:t>
                      </m:r>
                      <m:r>
                        <a:rPr lang="es-EC" sz="1800" i="1">
                          <a:effectLst/>
                          <a:latin typeface="Cambria Math" panose="02040503050406030204" pitchFamily="18" charset="0"/>
                          <a:ea typeface="Calibri" panose="020F0502020204030204" pitchFamily="34" charset="0"/>
                          <a:cs typeface="Arial" panose="020B0604020202020204" pitchFamily="34" charset="0"/>
                        </a:rPr>
                        <m:t>=</m:t>
                      </m:r>
                      <m:rad>
                        <m:radPr>
                          <m:ctrlPr>
                            <a:rPr lang="es-EC" sz="1800" i="1">
                              <a:effectLst/>
                              <a:latin typeface="Cambria Math" panose="02040503050406030204" pitchFamily="18" charset="0"/>
                              <a:ea typeface="Calibri" panose="020F0502020204030204" pitchFamily="34" charset="0"/>
                              <a:cs typeface="Arial" panose="020B0604020202020204" pitchFamily="34" charset="0"/>
                            </a:rPr>
                          </m:ctrlPr>
                        </m:radPr>
                        <m:deg>
                          <m:r>
                            <a:rPr lang="es-EC" sz="1800" i="1">
                              <a:effectLst/>
                              <a:latin typeface="Cambria Math" panose="02040503050406030204" pitchFamily="18" charset="0"/>
                              <a:ea typeface="Calibri" panose="020F0502020204030204" pitchFamily="34" charset="0"/>
                              <a:cs typeface="Arial" panose="020B0604020202020204" pitchFamily="34" charset="0"/>
                            </a:rPr>
                            <m:t>3</m:t>
                          </m:r>
                        </m:deg>
                        <m:e>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12∗10.44 </m:t>
                              </m:r>
                              <m:r>
                                <a:rPr lang="es-EC" sz="1800" i="1">
                                  <a:effectLst/>
                                  <a:latin typeface="Cambria Math" panose="02040503050406030204" pitchFamily="18" charset="0"/>
                                  <a:ea typeface="Calibri" panose="020F0502020204030204" pitchFamily="34" charset="0"/>
                                  <a:cs typeface="Arial" panose="020B0604020202020204" pitchFamily="34" charset="0"/>
                                </a:rPr>
                                <m:t>𝑁𝑚</m:t>
                              </m:r>
                              <m:r>
                                <a:rPr lang="es-EC" sz="1800" i="1">
                                  <a:effectLst/>
                                  <a:latin typeface="Cambria Math" panose="02040503050406030204" pitchFamily="18" charset="0"/>
                                  <a:ea typeface="Calibri" panose="020F0502020204030204" pitchFamily="34" charset="0"/>
                                  <a:cs typeface="Arial" panose="020B0604020202020204" pitchFamily="34" charset="0"/>
                                </a:rPr>
                                <m:t>∗1</m:t>
                              </m:r>
                            </m:num>
                            <m:den>
                              <m:r>
                                <a:rPr lang="es-EC" sz="1800" i="1">
                                  <a:effectLst/>
                                  <a:latin typeface="Cambria Math" panose="02040503050406030204" pitchFamily="18" charset="0"/>
                                  <a:ea typeface="Calibri" panose="020F0502020204030204" pitchFamily="34" charset="0"/>
                                  <a:cs typeface="Arial" panose="020B0604020202020204" pitchFamily="34" charset="0"/>
                                </a:rPr>
                                <m:t>276∗</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10</m:t>
                                  </m:r>
                                </m:e>
                                <m:sup>
                                  <m:r>
                                    <a:rPr lang="es-EC" sz="1800" i="1">
                                      <a:effectLst/>
                                      <a:latin typeface="Cambria Math" panose="02040503050406030204" pitchFamily="18" charset="0"/>
                                      <a:ea typeface="Calibri" panose="020F0502020204030204" pitchFamily="34" charset="0"/>
                                      <a:cs typeface="Arial" panose="020B0604020202020204" pitchFamily="34" charset="0"/>
                                    </a:rPr>
                                    <m:t>6</m:t>
                                  </m:r>
                                </m:sup>
                              </m:sSup>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𝑁</m:t>
                                  </m:r>
                                </m:num>
                                <m:den>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𝑚</m:t>
                                      </m:r>
                                    </m:e>
                                    <m:sup>
                                      <m:r>
                                        <a:rPr lang="es-EC" sz="1800" i="1">
                                          <a:effectLst/>
                                          <a:latin typeface="Cambria Math" panose="02040503050406030204" pitchFamily="18" charset="0"/>
                                          <a:ea typeface="Calibri" panose="020F0502020204030204" pitchFamily="34" charset="0"/>
                                          <a:cs typeface="Arial" panose="020B0604020202020204" pitchFamily="34" charset="0"/>
                                        </a:rPr>
                                        <m:t>2</m:t>
                                      </m:r>
                                    </m:sup>
                                  </m:sSup>
                                </m:den>
                              </m:f>
                            </m:den>
                          </m:f>
                        </m:e>
                      </m:rad>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r>
                        <a:rPr lang="es-EC" sz="1800" b="1" i="1">
                          <a:effectLst/>
                          <a:latin typeface="Cambria Math" panose="02040503050406030204" pitchFamily="18" charset="0"/>
                          <a:ea typeface="Calibri" panose="020F0502020204030204" pitchFamily="34" charset="0"/>
                          <a:cs typeface="Arial" panose="020B0604020202020204" pitchFamily="34" charset="0"/>
                        </a:rPr>
                        <m:t>𝒆</m:t>
                      </m:r>
                      <m:r>
                        <a:rPr lang="es-EC" sz="1800" b="1" i="1">
                          <a:effectLst/>
                          <a:latin typeface="Cambria Math" panose="02040503050406030204" pitchFamily="18" charset="0"/>
                          <a:ea typeface="Calibri" panose="020F0502020204030204" pitchFamily="34" charset="0"/>
                          <a:cs typeface="Arial" panose="020B0604020202020204" pitchFamily="34" charset="0"/>
                        </a:rPr>
                        <m:t>=</m:t>
                      </m:r>
                      <m:r>
                        <a:rPr lang="es-EC" sz="1800" b="1" i="1">
                          <a:effectLst/>
                          <a:latin typeface="Cambria Math" panose="02040503050406030204" pitchFamily="18" charset="0"/>
                          <a:ea typeface="Calibri" panose="020F0502020204030204" pitchFamily="34" charset="0"/>
                          <a:cs typeface="Arial" panose="020B0604020202020204" pitchFamily="34" charset="0"/>
                        </a:rPr>
                        <m:t>𝟕</m:t>
                      </m:r>
                      <m:r>
                        <a:rPr lang="es-EC" sz="1800" b="1" i="1">
                          <a:effectLst/>
                          <a:latin typeface="Cambria Math" panose="02040503050406030204" pitchFamily="18" charset="0"/>
                          <a:ea typeface="Calibri" panose="020F0502020204030204" pitchFamily="34" charset="0"/>
                          <a:cs typeface="Arial" panose="020B0604020202020204" pitchFamily="34" charset="0"/>
                        </a:rPr>
                        <m:t>.</m:t>
                      </m:r>
                      <m:r>
                        <a:rPr lang="es-EC" sz="1800" b="1" i="1">
                          <a:effectLst/>
                          <a:latin typeface="Cambria Math" panose="02040503050406030204" pitchFamily="18" charset="0"/>
                          <a:ea typeface="Calibri" panose="020F0502020204030204" pitchFamily="34" charset="0"/>
                          <a:cs typeface="Arial" panose="020B0604020202020204" pitchFamily="34" charset="0"/>
                        </a:rPr>
                        <m:t>𝟔𝟖</m:t>
                      </m:r>
                      <m:r>
                        <a:rPr lang="es-EC" sz="1800" b="1" i="1">
                          <a:effectLst/>
                          <a:latin typeface="Cambria Math" panose="02040503050406030204" pitchFamily="18" charset="0"/>
                          <a:ea typeface="Calibri" panose="020F0502020204030204" pitchFamily="34" charset="0"/>
                          <a:cs typeface="Arial" panose="020B0604020202020204" pitchFamily="34" charset="0"/>
                        </a:rPr>
                        <m:t> </m:t>
                      </m:r>
                      <m:r>
                        <a:rPr lang="es-EC" sz="1800" b="1" i="1">
                          <a:effectLst/>
                          <a:latin typeface="Cambria Math" panose="02040503050406030204" pitchFamily="18" charset="0"/>
                          <a:ea typeface="Calibri" panose="020F0502020204030204" pitchFamily="34" charset="0"/>
                          <a:cs typeface="Arial" panose="020B0604020202020204" pitchFamily="34" charset="0"/>
                        </a:rPr>
                        <m:t>𝒎𝒎</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CuadroTexto 10">
                <a:extLst>
                  <a:ext uri="{FF2B5EF4-FFF2-40B4-BE49-F238E27FC236}">
                    <a16:creationId xmlns:a16="http://schemas.microsoft.com/office/drawing/2014/main" id="{D4FBD045-5EEA-4588-BB99-C0968503CC3C}"/>
                  </a:ext>
                </a:extLst>
              </p:cNvPr>
              <p:cNvSpPr txBox="1">
                <a:spLocks noRot="1" noChangeAspect="1" noMove="1" noResize="1" noEditPoints="1" noAdjustHandles="1" noChangeArrowheads="1" noChangeShapeType="1" noTextEdit="1"/>
              </p:cNvSpPr>
              <p:nvPr/>
            </p:nvSpPr>
            <p:spPr>
              <a:xfrm>
                <a:off x="-603887" y="1618928"/>
                <a:ext cx="6096000" cy="4706801"/>
              </a:xfrm>
              <a:prstGeom prst="rect">
                <a:avLst/>
              </a:prstGeom>
              <a:blipFill>
                <a:blip r:embed="rId2"/>
                <a:stretch>
                  <a:fillRect/>
                </a:stretch>
              </a:blipFill>
            </p:spPr>
            <p:txBody>
              <a:bodyPr/>
              <a:lstStyle/>
              <a:p>
                <a:r>
                  <a:rPr lang="es-EC">
                    <a:noFill/>
                  </a:rPr>
                  <a:t> </a:t>
                </a:r>
              </a:p>
            </p:txBody>
          </p:sp>
        </mc:Fallback>
      </mc:AlternateContent>
      <p:sp>
        <p:nvSpPr>
          <p:cNvPr id="15" name="Rectángulo 14">
            <a:extLst>
              <a:ext uri="{FF2B5EF4-FFF2-40B4-BE49-F238E27FC236}">
                <a16:creationId xmlns:a16="http://schemas.microsoft.com/office/drawing/2014/main" id="{FF0938DA-F552-42BF-A221-854481DB018B}"/>
              </a:ext>
            </a:extLst>
          </p:cNvPr>
          <p:cNvSpPr/>
          <p:nvPr/>
        </p:nvSpPr>
        <p:spPr>
          <a:xfrm>
            <a:off x="6435695" y="1249596"/>
            <a:ext cx="281359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de falla por fatiga</a:t>
            </a:r>
          </a:p>
        </p:txBody>
      </p:sp>
      <p:sp>
        <p:nvSpPr>
          <p:cNvPr id="16" name="CuadroTexto 15">
            <a:extLst>
              <a:ext uri="{FF2B5EF4-FFF2-40B4-BE49-F238E27FC236}">
                <a16:creationId xmlns:a16="http://schemas.microsoft.com/office/drawing/2014/main" id="{B1C7AB46-AEF0-461A-836F-DFCE6578F37B}"/>
              </a:ext>
            </a:extLst>
          </p:cNvPr>
          <p:cNvSpPr txBox="1"/>
          <p:nvPr/>
        </p:nvSpPr>
        <p:spPr>
          <a:xfrm>
            <a:off x="6048886" y="1800901"/>
            <a:ext cx="6400800" cy="367216"/>
          </a:xfrm>
          <a:prstGeom prst="rect">
            <a:avLst/>
          </a:prstGeom>
          <a:noFill/>
        </p:spPr>
        <p:txBody>
          <a:bodyPr wrap="square">
            <a:spAutoFit/>
          </a:bodyPr>
          <a:lstStyle/>
          <a:p>
            <a:pPr>
              <a:lnSpc>
                <a:spcPct val="107000"/>
              </a:lnSpc>
              <a:spcBef>
                <a:spcPts val="200"/>
              </a:spcBef>
            </a:pPr>
            <a:r>
              <a:rPr lang="es-EC" sz="1800" b="1" i="1" dirty="0">
                <a:solidFill>
                  <a:srgbClr val="000000"/>
                </a:solidFill>
                <a:effectLst/>
                <a:latin typeface="Arial" panose="020B0604020202020204" pitchFamily="34" charset="0"/>
                <a:ea typeface="Yu Gothic Light" panose="020B0300000000000000" pitchFamily="34" charset="-128"/>
                <a:cs typeface="Arial" panose="020B0604020202020204" pitchFamily="34" charset="0"/>
              </a:rPr>
              <a:t>Resistencia a la fatiga corregida</a:t>
            </a:r>
            <a:endPar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556547D0-8248-4305-91E4-7E5DE3507E17}"/>
                  </a:ext>
                </a:extLst>
              </p:cNvPr>
              <p:cNvSpPr txBox="1"/>
              <p:nvPr/>
            </p:nvSpPr>
            <p:spPr>
              <a:xfrm>
                <a:off x="4687388" y="2176551"/>
                <a:ext cx="652669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𝑒</m:t>
                          </m:r>
                          <m:r>
                            <a:rPr lang="es-EC" i="0">
                              <a:latin typeface="Cambria Math" panose="02040503050406030204" pitchFamily="18" charset="0"/>
                            </a:rPr>
                            <m:t>´</m:t>
                          </m:r>
                        </m:sub>
                      </m:sSub>
                      <m:r>
                        <a:rPr lang="es-EC" i="0">
                          <a:latin typeface="Cambria Math" panose="02040503050406030204" pitchFamily="18" charset="0"/>
                        </a:rPr>
                        <m:t>=0.5 </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𝑢𝑡</m:t>
                          </m:r>
                        </m:sub>
                      </m:sSub>
                    </m:oMath>
                  </m:oMathPara>
                </a14:m>
                <a:endParaRPr lang="es-EC" dirty="0"/>
              </a:p>
            </p:txBody>
          </p:sp>
        </mc:Choice>
        <mc:Fallback xmlns="">
          <p:sp>
            <p:nvSpPr>
              <p:cNvPr id="18" name="CuadroTexto 17">
                <a:extLst>
                  <a:ext uri="{FF2B5EF4-FFF2-40B4-BE49-F238E27FC236}">
                    <a16:creationId xmlns:a16="http://schemas.microsoft.com/office/drawing/2014/main" id="{556547D0-8248-4305-91E4-7E5DE3507E17}"/>
                  </a:ext>
                </a:extLst>
              </p:cNvPr>
              <p:cNvSpPr txBox="1">
                <a:spLocks noRot="1" noChangeAspect="1" noMove="1" noResize="1" noEditPoints="1" noAdjustHandles="1" noChangeArrowheads="1" noChangeShapeType="1" noTextEdit="1"/>
              </p:cNvSpPr>
              <p:nvPr/>
            </p:nvSpPr>
            <p:spPr>
              <a:xfrm>
                <a:off x="4687388" y="2176551"/>
                <a:ext cx="6526694" cy="369332"/>
              </a:xfrm>
              <a:prstGeom prst="rect">
                <a:avLst/>
              </a:prstGeom>
              <a:blipFill>
                <a:blip r:embed="rId3"/>
                <a:stretch>
                  <a:fillRect b="-16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A564CF5F-11B2-40FB-9080-532BAF003BF2}"/>
                  </a:ext>
                </a:extLst>
              </p:cNvPr>
              <p:cNvSpPr txBox="1"/>
              <p:nvPr/>
            </p:nvSpPr>
            <p:spPr>
              <a:xfrm>
                <a:off x="4579143" y="2652526"/>
                <a:ext cx="6526694" cy="1405513"/>
              </a:xfrm>
              <a:prstGeom prst="rect">
                <a:avLst/>
              </a:prstGeom>
              <a:noFill/>
            </p:spPr>
            <p:txBody>
              <a:bodyPr wrap="square">
                <a:spAutoFit/>
              </a:bodyPr>
              <a:lstStyle/>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solidFill>
                                <a:srgbClr val="000000"/>
                              </a:solidFill>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𝑆</m:t>
                          </m:r>
                        </m:e>
                        <m:sub>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𝑒</m:t>
                          </m:r>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m:t>
                          </m:r>
                        </m:sub>
                      </m:sSub>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=0.5∗568</m:t>
                      </m:r>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𝑀𝑝𝑎</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𝑆</m:t>
                          </m:r>
                        </m:e>
                        <m:sub>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𝑒</m:t>
                          </m:r>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m:t>
                          </m:r>
                        </m:sub>
                      </m:sSub>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=284 </m:t>
                      </m:r>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𝑀𝑝𝑎</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CuadroTexto 19">
                <a:extLst>
                  <a:ext uri="{FF2B5EF4-FFF2-40B4-BE49-F238E27FC236}">
                    <a16:creationId xmlns:a16="http://schemas.microsoft.com/office/drawing/2014/main" id="{A564CF5F-11B2-40FB-9080-532BAF003BF2}"/>
                  </a:ext>
                </a:extLst>
              </p:cNvPr>
              <p:cNvSpPr txBox="1">
                <a:spLocks noRot="1" noChangeAspect="1" noMove="1" noResize="1" noEditPoints="1" noAdjustHandles="1" noChangeArrowheads="1" noChangeShapeType="1" noTextEdit="1"/>
              </p:cNvSpPr>
              <p:nvPr/>
            </p:nvSpPr>
            <p:spPr>
              <a:xfrm>
                <a:off x="4579143" y="2652526"/>
                <a:ext cx="6526694" cy="1405513"/>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CC5AD812-590E-4540-B94F-52021FFD1CAB}"/>
                  </a:ext>
                </a:extLst>
              </p:cNvPr>
              <p:cNvSpPr txBox="1"/>
              <p:nvPr/>
            </p:nvSpPr>
            <p:spPr>
              <a:xfrm>
                <a:off x="4666597" y="4179911"/>
                <a:ext cx="652669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𝑒</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𝑎</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𝑏</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𝑐</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𝑑</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𝑒</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𝑒</m:t>
                          </m:r>
                          <m:r>
                            <a:rPr lang="es-EC" i="0">
                              <a:latin typeface="Cambria Math" panose="02040503050406030204" pitchFamily="18" charset="0"/>
                            </a:rPr>
                            <m:t>´</m:t>
                          </m:r>
                        </m:sub>
                      </m:sSub>
                    </m:oMath>
                  </m:oMathPara>
                </a14:m>
                <a:endParaRPr lang="es-EC" dirty="0"/>
              </a:p>
            </p:txBody>
          </p:sp>
        </mc:Choice>
        <mc:Fallback xmlns="">
          <p:sp>
            <p:nvSpPr>
              <p:cNvPr id="22" name="CuadroTexto 21">
                <a:extLst>
                  <a:ext uri="{FF2B5EF4-FFF2-40B4-BE49-F238E27FC236}">
                    <a16:creationId xmlns:a16="http://schemas.microsoft.com/office/drawing/2014/main" id="{CC5AD812-590E-4540-B94F-52021FFD1CAB}"/>
                  </a:ext>
                </a:extLst>
              </p:cNvPr>
              <p:cNvSpPr txBox="1">
                <a:spLocks noRot="1" noChangeAspect="1" noMove="1" noResize="1" noEditPoints="1" noAdjustHandles="1" noChangeArrowheads="1" noChangeShapeType="1" noTextEdit="1"/>
              </p:cNvSpPr>
              <p:nvPr/>
            </p:nvSpPr>
            <p:spPr>
              <a:xfrm>
                <a:off x="4666597" y="4179911"/>
                <a:ext cx="6526694" cy="369332"/>
              </a:xfrm>
              <a:prstGeom prst="rect">
                <a:avLst/>
              </a:prstGeom>
              <a:blipFill>
                <a:blip r:embed="rId5"/>
                <a:stretch>
                  <a:fillRect b="-3333"/>
                </a:stretch>
              </a:blipFill>
            </p:spPr>
            <p:txBody>
              <a:bodyPr/>
              <a:lstStyle/>
              <a:p>
                <a:r>
                  <a:rPr lang="es-EC">
                    <a:noFill/>
                  </a:rPr>
                  <a:t> </a:t>
                </a:r>
              </a:p>
            </p:txBody>
          </p:sp>
        </mc:Fallback>
      </mc:AlternateContent>
    </p:spTree>
    <p:extLst>
      <p:ext uri="{BB962C8B-B14F-4D97-AF65-F5344CB8AC3E}">
        <p14:creationId xmlns:p14="http://schemas.microsoft.com/office/powerpoint/2010/main" val="48689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FB66F563-E786-4F9A-82E6-2FE910DC4FD5}"/>
              </a:ext>
            </a:extLst>
          </p:cNvPr>
          <p:cNvGraphicFramePr>
            <a:graphicFrameLocks noGrp="1"/>
          </p:cNvGraphicFramePr>
          <p:nvPr>
            <p:ph idx="1"/>
            <p:extLst>
              <p:ext uri="{D42A27DB-BD31-4B8C-83A1-F6EECF244321}">
                <p14:modId xmlns:p14="http://schemas.microsoft.com/office/powerpoint/2010/main" val="366838640"/>
              </p:ext>
            </p:extLst>
          </p:nvPr>
        </p:nvGraphicFramePr>
        <p:xfrm>
          <a:off x="163772" y="1641298"/>
          <a:ext cx="11832609" cy="4818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2">
            <a:extLst>
              <a:ext uri="{FF2B5EF4-FFF2-40B4-BE49-F238E27FC236}">
                <a16:creationId xmlns:a16="http://schemas.microsoft.com/office/drawing/2014/main" id="{89DCB8E3-BA6A-4304-A8B4-D25A4270BE04}"/>
              </a:ext>
            </a:extLst>
          </p:cNvPr>
          <p:cNvSpPr>
            <a:spLocks noGrp="1"/>
          </p:cNvSpPr>
          <p:nvPr>
            <p:ph type="title" idx="4294967295"/>
          </p:nvPr>
        </p:nvSpPr>
        <p:spPr>
          <a:xfrm>
            <a:off x="-6125498" y="813312"/>
            <a:ext cx="10515600" cy="785249"/>
          </a:xfrm>
          <a:prstGeom prst="rect">
            <a:avLst/>
          </a:prstGeom>
        </p:spPr>
        <p:txBody>
          <a:bodyPr/>
          <a:lstStyle/>
          <a:p>
            <a:r>
              <a:rPr lang="es-ES" sz="3200" b="1" dirty="0">
                <a:solidFill>
                  <a:schemeClr val="tx1"/>
                </a:solidFill>
                <a:cs typeface="Arial" panose="020B0604020202020204" pitchFamily="34" charset="0"/>
              </a:rPr>
              <a:t>Objetivos Específicos</a:t>
            </a:r>
            <a:r>
              <a:rPr lang="es-ES" sz="3200" dirty="0">
                <a:solidFill>
                  <a:schemeClr val="tx1"/>
                </a:solidFill>
                <a:cs typeface="Arial" panose="020B0604020202020204" pitchFamily="34" charset="0"/>
              </a:rPr>
              <a:t/>
            </a:r>
            <a:br>
              <a:rPr lang="es-ES" sz="3200" dirty="0">
                <a:solidFill>
                  <a:schemeClr val="tx1"/>
                </a:solidFill>
                <a:cs typeface="Arial" panose="020B0604020202020204" pitchFamily="34" charset="0"/>
              </a:rPr>
            </a:br>
            <a:endParaRPr lang="es-EC" dirty="0"/>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3</a:t>
            </a:fld>
            <a:endParaRPr lang="es-MX" dirty="0"/>
          </a:p>
        </p:txBody>
      </p:sp>
    </p:spTree>
    <p:extLst>
      <p:ext uri="{BB962C8B-B14F-4D97-AF65-F5344CB8AC3E}">
        <p14:creationId xmlns:p14="http://schemas.microsoft.com/office/powerpoint/2010/main" val="4903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19" name="Marcador de número de diapositiva 18"/>
          <p:cNvSpPr>
            <a:spLocks noGrp="1"/>
          </p:cNvSpPr>
          <p:nvPr>
            <p:ph type="sldNum" sz="quarter" idx="10"/>
          </p:nvPr>
        </p:nvSpPr>
        <p:spPr/>
        <p:txBody>
          <a:bodyPr/>
          <a:lstStyle/>
          <a:p>
            <a:fld id="{FC212350-2835-4B37-909A-324448E91906}" type="slidenum">
              <a:rPr lang="es-MX" smtClean="0"/>
              <a:pPr/>
              <a:t>30</a:t>
            </a:fld>
            <a:endParaRPr lang="es-MX" dirty="0"/>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E7621B41-57F8-4715-B908-68BED66FA491}"/>
                  </a:ext>
                </a:extLst>
              </p:cNvPr>
              <p:cNvSpPr txBox="1"/>
              <p:nvPr/>
            </p:nvSpPr>
            <p:spPr>
              <a:xfrm>
                <a:off x="447261" y="1488642"/>
                <a:ext cx="6221894" cy="367216"/>
              </a:xfrm>
              <a:prstGeom prst="rect">
                <a:avLst/>
              </a:prstGeom>
              <a:noFill/>
            </p:spPr>
            <p:txBody>
              <a:bodyPr wrap="square">
                <a:spAutoFit/>
              </a:bodyPr>
              <a:lstStyle/>
              <a:p>
                <a:pPr>
                  <a:lnSpc>
                    <a:spcPct val="107000"/>
                  </a:lnSpc>
                  <a:spcBef>
                    <a:spcPts val="200"/>
                  </a:spcBef>
                </a:pPr>
                <a:r>
                  <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Factor de superficie </a:t>
                </a:r>
                <a14:m>
                  <m:oMath xmlns:m="http://schemas.openxmlformats.org/officeDocument/2006/math">
                    <m:sSub>
                      <m:sSubPr>
                        <m:ctrlPr>
                          <a:rPr lang="es-EC" sz="1800" b="1" i="1">
                            <a:solidFill>
                              <a:srgbClr val="000000"/>
                            </a:solidFill>
                            <a:effectLst/>
                            <a:latin typeface="Cambria Math" panose="02040503050406030204" pitchFamily="18" charset="0"/>
                            <a:ea typeface="Yu Gothic Light" panose="020B0300000000000000" pitchFamily="34" charset="-128"/>
                            <a:cs typeface="Times New Roman" panose="02020603050405020304" pitchFamily="18" charset="0"/>
                          </a:rPr>
                        </m:ctrlPr>
                      </m:sSubPr>
                      <m:e>
                        <m:r>
                          <a:rPr lang="es-EC" sz="1800" b="1" i="1">
                            <a:solidFill>
                              <a:srgbClr val="000000"/>
                            </a:solidFill>
                            <a:effectLst/>
                            <a:latin typeface="Cambria Math" panose="02040503050406030204" pitchFamily="18" charset="0"/>
                            <a:ea typeface="Yu Gothic Light" panose="020B0300000000000000" pitchFamily="34" charset="-128"/>
                            <a:cs typeface="Times New Roman" panose="02020603050405020304" pitchFamily="18" charset="0"/>
                          </a:rPr>
                          <m:t>𝒌</m:t>
                        </m:r>
                      </m:e>
                      <m:sub>
                        <m:r>
                          <a:rPr lang="es-EC" sz="1800" b="1" i="1">
                            <a:solidFill>
                              <a:srgbClr val="000000"/>
                            </a:solidFill>
                            <a:effectLst/>
                            <a:latin typeface="Cambria Math" panose="02040503050406030204" pitchFamily="18" charset="0"/>
                            <a:ea typeface="Yu Gothic Light" panose="020B0300000000000000" pitchFamily="34" charset="-128"/>
                            <a:cs typeface="Times New Roman" panose="02020603050405020304" pitchFamily="18" charset="0"/>
                          </a:rPr>
                          <m:t>𝒂</m:t>
                        </m:r>
                      </m:sub>
                    </m:sSub>
                  </m:oMath>
                </a14:m>
                <a:endPar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p:txBody>
          </p:sp>
        </mc:Choice>
        <mc:Fallback xmlns="">
          <p:sp>
            <p:nvSpPr>
              <p:cNvPr id="14" name="CuadroTexto 13">
                <a:extLst>
                  <a:ext uri="{FF2B5EF4-FFF2-40B4-BE49-F238E27FC236}">
                    <a16:creationId xmlns:a16="http://schemas.microsoft.com/office/drawing/2014/main" id="{E7621B41-57F8-4715-B908-68BED66FA491}"/>
                  </a:ext>
                </a:extLst>
              </p:cNvPr>
              <p:cNvSpPr txBox="1">
                <a:spLocks noRot="1" noChangeAspect="1" noMove="1" noResize="1" noEditPoints="1" noAdjustHandles="1" noChangeArrowheads="1" noChangeShapeType="1" noTextEdit="1"/>
              </p:cNvSpPr>
              <p:nvPr/>
            </p:nvSpPr>
            <p:spPr>
              <a:xfrm>
                <a:off x="447261" y="1488642"/>
                <a:ext cx="6221894" cy="367216"/>
              </a:xfrm>
              <a:prstGeom prst="rect">
                <a:avLst/>
              </a:prstGeom>
              <a:blipFill>
                <a:blip r:embed="rId2"/>
                <a:stretch>
                  <a:fillRect l="-784" t="-8333" b="-26667"/>
                </a:stretch>
              </a:blipFill>
            </p:spPr>
            <p:txBody>
              <a:bodyPr/>
              <a:lstStyle/>
              <a:p>
                <a:r>
                  <a:rPr lang="es-EC">
                    <a:noFill/>
                  </a:rPr>
                  <a:t> </a:t>
                </a:r>
              </a:p>
            </p:txBody>
          </p:sp>
        </mc:Fallback>
      </mc:AlternateContent>
      <p:pic>
        <p:nvPicPr>
          <p:cNvPr id="17" name="Imagen 16">
            <a:extLst>
              <a:ext uri="{FF2B5EF4-FFF2-40B4-BE49-F238E27FC236}">
                <a16:creationId xmlns:a16="http://schemas.microsoft.com/office/drawing/2014/main" id="{8004690B-1E48-409C-8C6A-D73A6FF9363E}"/>
              </a:ext>
            </a:extLst>
          </p:cNvPr>
          <p:cNvPicPr/>
          <p:nvPr/>
        </p:nvPicPr>
        <p:blipFill rotWithShape="1">
          <a:blip r:embed="rId3"/>
          <a:srcRect l="28045" t="31073" r="18108" b="37571"/>
          <a:stretch/>
        </p:blipFill>
        <p:spPr bwMode="auto">
          <a:xfrm>
            <a:off x="201168" y="1893277"/>
            <a:ext cx="5614670" cy="206692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60162D04-B281-40D8-B704-4C009663FBB0}"/>
                  </a:ext>
                </a:extLst>
              </p:cNvPr>
              <p:cNvSpPr txBox="1"/>
              <p:nvPr/>
            </p:nvSpPr>
            <p:spPr>
              <a:xfrm>
                <a:off x="-950352" y="4058039"/>
                <a:ext cx="6221894" cy="3935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𝑎</m:t>
                          </m:r>
                        </m:sub>
                      </m:sSub>
                      <m:r>
                        <a:rPr lang="es-EC" i="0">
                          <a:latin typeface="Cambria Math" panose="02040503050406030204" pitchFamily="18" charset="0"/>
                        </a:rPr>
                        <m:t>=</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𝑎</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𝑢𝑡</m:t>
                              </m:r>
                            </m:sub>
                          </m:sSub>
                        </m:e>
                        <m:sup>
                          <m:r>
                            <a:rPr lang="es-EC" i="1">
                              <a:latin typeface="Cambria Math" panose="02040503050406030204" pitchFamily="18" charset="0"/>
                            </a:rPr>
                            <m:t>𝑏</m:t>
                          </m:r>
                        </m:sup>
                      </m:sSup>
                    </m:oMath>
                  </m:oMathPara>
                </a14:m>
                <a:endParaRPr lang="es-EC" dirty="0"/>
              </a:p>
            </p:txBody>
          </p:sp>
        </mc:Choice>
        <mc:Fallback xmlns="">
          <p:sp>
            <p:nvSpPr>
              <p:cNvPr id="21" name="CuadroTexto 20">
                <a:extLst>
                  <a:ext uri="{FF2B5EF4-FFF2-40B4-BE49-F238E27FC236}">
                    <a16:creationId xmlns:a16="http://schemas.microsoft.com/office/drawing/2014/main" id="{60162D04-B281-40D8-B704-4C009663FBB0}"/>
                  </a:ext>
                </a:extLst>
              </p:cNvPr>
              <p:cNvSpPr txBox="1">
                <a:spLocks noRot="1" noChangeAspect="1" noMove="1" noResize="1" noEditPoints="1" noAdjustHandles="1" noChangeArrowheads="1" noChangeShapeType="1" noTextEdit="1"/>
              </p:cNvSpPr>
              <p:nvPr/>
            </p:nvSpPr>
            <p:spPr>
              <a:xfrm>
                <a:off x="-950352" y="4058039"/>
                <a:ext cx="6221894" cy="393569"/>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391AAE6C-5415-4BC8-AE49-4EEFD4595829}"/>
                  </a:ext>
                </a:extLst>
              </p:cNvPr>
              <p:cNvSpPr txBox="1"/>
              <p:nvPr/>
            </p:nvSpPr>
            <p:spPr>
              <a:xfrm>
                <a:off x="-980738" y="4627477"/>
                <a:ext cx="6698974" cy="893578"/>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𝑘</m:t>
                          </m:r>
                        </m:e>
                        <m:sub>
                          <m:r>
                            <a:rPr lang="es-EC" sz="1800" i="1">
                              <a:effectLst/>
                              <a:latin typeface="Cambria Math" panose="02040503050406030204" pitchFamily="18" charset="0"/>
                              <a:ea typeface="Calibri" panose="020F0502020204030204" pitchFamily="34" charset="0"/>
                              <a:cs typeface="Arial" panose="020B0604020202020204" pitchFamily="34" charset="0"/>
                            </a:rPr>
                            <m:t>𝑎</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4.51</m:t>
                          </m:r>
                          <m:r>
                            <a:rPr lang="es-EC" sz="1800" i="1">
                              <a:effectLst/>
                              <a:latin typeface="Cambria Math" panose="02040503050406030204" pitchFamily="18" charset="0"/>
                              <a:ea typeface="Calibri" panose="020F0502020204030204" pitchFamily="34" charset="0"/>
                              <a:cs typeface="Arial" panose="020B0604020202020204" pitchFamily="34" charset="0"/>
                            </a:rPr>
                            <m:t>𝑀𝑝𝑎</m:t>
                          </m:r>
                          <m:r>
                            <a:rPr lang="es-EC" sz="1800" i="1">
                              <a:effectLst/>
                              <a:latin typeface="Cambria Math" panose="02040503050406030204" pitchFamily="18" charset="0"/>
                              <a:ea typeface="Calibri" panose="020F0502020204030204" pitchFamily="34" charset="0"/>
                              <a:cs typeface="Arial" panose="020B0604020202020204" pitchFamily="34" charset="0"/>
                            </a:rPr>
                            <m:t>∗568</m:t>
                          </m:r>
                          <m:r>
                            <a:rPr lang="es-EC" sz="1800" i="1">
                              <a:effectLst/>
                              <a:latin typeface="Cambria Math" panose="02040503050406030204" pitchFamily="18" charset="0"/>
                              <a:ea typeface="Calibri" panose="020F0502020204030204" pitchFamily="34" charset="0"/>
                              <a:cs typeface="Arial" panose="020B0604020202020204" pitchFamily="34" charset="0"/>
                            </a:rPr>
                            <m:t>𝑀𝑝𝑎</m:t>
                          </m:r>
                        </m:e>
                        <m:sup>
                          <m:r>
                            <a:rPr lang="es-EC" sz="1800" i="1">
                              <a:effectLst/>
                              <a:latin typeface="Cambria Math" panose="02040503050406030204" pitchFamily="18" charset="0"/>
                              <a:ea typeface="Calibri" panose="020F0502020204030204" pitchFamily="34" charset="0"/>
                              <a:cs typeface="Arial" panose="020B0604020202020204" pitchFamily="34" charset="0"/>
                            </a:rPr>
                            <m:t>−0.265</m:t>
                          </m:r>
                        </m:sup>
                      </m:sSup>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𝑘</m:t>
                          </m:r>
                        </m:e>
                        <m:sub>
                          <m:r>
                            <a:rPr lang="es-EC" sz="1800" i="1">
                              <a:effectLst/>
                              <a:latin typeface="Cambria Math" panose="02040503050406030204" pitchFamily="18" charset="0"/>
                              <a:ea typeface="Calibri" panose="020F0502020204030204" pitchFamily="34" charset="0"/>
                              <a:cs typeface="Arial" panose="020B0604020202020204" pitchFamily="34" charset="0"/>
                            </a:rPr>
                            <m:t>𝑎</m:t>
                          </m:r>
                        </m:sub>
                      </m:sSub>
                      <m:r>
                        <a:rPr lang="es-EC" sz="1800" i="1">
                          <a:effectLst/>
                          <a:latin typeface="Cambria Math" panose="02040503050406030204" pitchFamily="18" charset="0"/>
                          <a:ea typeface="Calibri" panose="020F0502020204030204" pitchFamily="34" charset="0"/>
                          <a:cs typeface="Arial" panose="020B0604020202020204" pitchFamily="34" charset="0"/>
                        </a:rPr>
                        <m:t>=0.84</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CuadroTexto 22">
                <a:extLst>
                  <a:ext uri="{FF2B5EF4-FFF2-40B4-BE49-F238E27FC236}">
                    <a16:creationId xmlns:a16="http://schemas.microsoft.com/office/drawing/2014/main" id="{391AAE6C-5415-4BC8-AE49-4EEFD4595829}"/>
                  </a:ext>
                </a:extLst>
              </p:cNvPr>
              <p:cNvSpPr txBox="1">
                <a:spLocks noRot="1" noChangeAspect="1" noMove="1" noResize="1" noEditPoints="1" noAdjustHandles="1" noChangeArrowheads="1" noChangeShapeType="1" noTextEdit="1"/>
              </p:cNvSpPr>
              <p:nvPr/>
            </p:nvSpPr>
            <p:spPr>
              <a:xfrm>
                <a:off x="-980738" y="4627477"/>
                <a:ext cx="6698974" cy="893578"/>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CC73D883-F73A-47C0-9DBF-285DB4F7AAC2}"/>
                  </a:ext>
                </a:extLst>
              </p:cNvPr>
              <p:cNvSpPr txBox="1"/>
              <p:nvPr/>
            </p:nvSpPr>
            <p:spPr>
              <a:xfrm>
                <a:off x="7494104" y="1479459"/>
                <a:ext cx="6586330" cy="367216"/>
              </a:xfrm>
              <a:prstGeom prst="rect">
                <a:avLst/>
              </a:prstGeom>
              <a:noFill/>
            </p:spPr>
            <p:txBody>
              <a:bodyPr wrap="square">
                <a:spAutoFit/>
              </a:bodyPr>
              <a:lstStyle/>
              <a:p>
                <a:pPr>
                  <a:lnSpc>
                    <a:spcPct val="107000"/>
                  </a:lnSpc>
                  <a:spcBef>
                    <a:spcPts val="200"/>
                  </a:spcBef>
                </a:pPr>
                <a:r>
                  <a:rPr lang="es-EC" sz="1800" b="1" i="1" dirty="0">
                    <a:solidFill>
                      <a:srgbClr val="000000"/>
                    </a:solidFill>
                    <a:effectLst/>
                    <a:latin typeface="Arial" panose="020B0604020202020204" pitchFamily="34" charset="0"/>
                    <a:ea typeface="Yu Gothic Light" panose="020B0300000000000000" pitchFamily="34" charset="-128"/>
                    <a:cs typeface="Arial" panose="020B0604020202020204" pitchFamily="34" charset="0"/>
                  </a:rPr>
                  <a:t>Factor de tamaño </a:t>
                </a:r>
                <a14:m>
                  <m:oMath xmlns:m="http://schemas.openxmlformats.org/officeDocument/2006/math">
                    <m:sSub>
                      <m:sSubPr>
                        <m:ctrlP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ctrlPr>
                      </m:sSubPr>
                      <m:e>
                        <m: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t>𝒌</m:t>
                        </m:r>
                      </m:e>
                      <m:sub>
                        <m: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t>𝒃</m:t>
                        </m:r>
                      </m:sub>
                    </m:sSub>
                  </m:oMath>
                </a14:m>
                <a:endPar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p:txBody>
          </p:sp>
        </mc:Choice>
        <mc:Fallback xmlns="">
          <p:sp>
            <p:nvSpPr>
              <p:cNvPr id="24" name="CuadroTexto 23">
                <a:extLst>
                  <a:ext uri="{FF2B5EF4-FFF2-40B4-BE49-F238E27FC236}">
                    <a16:creationId xmlns:a16="http://schemas.microsoft.com/office/drawing/2014/main" id="{CC73D883-F73A-47C0-9DBF-285DB4F7AAC2}"/>
                  </a:ext>
                </a:extLst>
              </p:cNvPr>
              <p:cNvSpPr txBox="1">
                <a:spLocks noRot="1" noChangeAspect="1" noMove="1" noResize="1" noEditPoints="1" noAdjustHandles="1" noChangeArrowheads="1" noChangeShapeType="1" noTextEdit="1"/>
              </p:cNvSpPr>
              <p:nvPr/>
            </p:nvSpPr>
            <p:spPr>
              <a:xfrm>
                <a:off x="7494104" y="1479459"/>
                <a:ext cx="6586330" cy="367216"/>
              </a:xfrm>
              <a:prstGeom prst="rect">
                <a:avLst/>
              </a:prstGeom>
              <a:blipFill>
                <a:blip r:embed="rId6"/>
                <a:stretch>
                  <a:fillRect l="-740" t="-10000" b="-26667"/>
                </a:stretch>
              </a:blipFill>
            </p:spPr>
            <p:txBody>
              <a:bodyPr/>
              <a:lstStyle/>
              <a:p>
                <a:r>
                  <a:rPr lang="es-EC">
                    <a:noFill/>
                  </a:rPr>
                  <a:t> </a:t>
                </a:r>
              </a:p>
            </p:txBody>
          </p:sp>
        </mc:Fallback>
      </mc:AlternateContent>
      <p:pic>
        <p:nvPicPr>
          <p:cNvPr id="25" name="Imagen 24">
            <a:extLst>
              <a:ext uri="{FF2B5EF4-FFF2-40B4-BE49-F238E27FC236}">
                <a16:creationId xmlns:a16="http://schemas.microsoft.com/office/drawing/2014/main" id="{6822C660-FE45-4923-BFC0-8FEDC8BE005E}"/>
              </a:ext>
            </a:extLst>
          </p:cNvPr>
          <p:cNvPicPr/>
          <p:nvPr/>
        </p:nvPicPr>
        <p:blipFill rotWithShape="1">
          <a:blip r:embed="rId7"/>
          <a:srcRect l="23237" t="46465" r="21634" b="20468"/>
          <a:stretch/>
        </p:blipFill>
        <p:spPr bwMode="auto">
          <a:xfrm>
            <a:off x="6669155" y="2430878"/>
            <a:ext cx="4406265" cy="1352550"/>
          </a:xfrm>
          <a:prstGeom prst="rect">
            <a:avLst/>
          </a:prstGeom>
          <a:ln>
            <a:noFill/>
          </a:ln>
          <a:extLst>
            <a:ext uri="{53640926-AAD7-44D8-BBD7-CCE9431645EC}">
              <a14:shadowObscured xmlns:a14="http://schemas.microsoft.com/office/drawing/2010/main"/>
            </a:ext>
          </a:extLst>
        </p:spPr>
      </p:pic>
      <p:sp>
        <p:nvSpPr>
          <p:cNvPr id="26" name="CuadroTexto 25">
            <a:extLst>
              <a:ext uri="{FF2B5EF4-FFF2-40B4-BE49-F238E27FC236}">
                <a16:creationId xmlns:a16="http://schemas.microsoft.com/office/drawing/2014/main" id="{028BA234-1FBA-4A8C-9707-42624862EA64}"/>
              </a:ext>
            </a:extLst>
          </p:cNvPr>
          <p:cNvSpPr txBox="1"/>
          <p:nvPr/>
        </p:nvSpPr>
        <p:spPr>
          <a:xfrm>
            <a:off x="6553200" y="2011149"/>
            <a:ext cx="7527234" cy="369332"/>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rPr>
              <a:t>Ecuación para determinar la dimensión efectiva</a:t>
            </a:r>
            <a:endParaRPr lang="es-EC" dirty="0"/>
          </a:p>
        </p:txBody>
      </p:sp>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C65FB7E6-D1F0-4577-AF06-D1BB8FF0134D}"/>
                  </a:ext>
                </a:extLst>
              </p:cNvPr>
              <p:cNvSpPr txBox="1"/>
              <p:nvPr/>
            </p:nvSpPr>
            <p:spPr>
              <a:xfrm>
                <a:off x="5001560" y="4008608"/>
                <a:ext cx="7527234" cy="925190"/>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𝑑</m:t>
                          </m:r>
                        </m:e>
                        <m:sub>
                          <m:r>
                            <a:rPr lang="es-EC" sz="1800" i="1">
                              <a:effectLst/>
                              <a:latin typeface="Cambria Math" panose="02040503050406030204" pitchFamily="18" charset="0"/>
                              <a:ea typeface="Calibri" panose="020F0502020204030204" pitchFamily="34" charset="0"/>
                              <a:cs typeface="Arial" panose="020B0604020202020204" pitchFamily="34" charset="0"/>
                            </a:rPr>
                            <m:t>𝑒</m:t>
                          </m:r>
                        </m:sub>
                      </m:sSub>
                      <m:r>
                        <a:rPr lang="es-EC" sz="1800" i="1">
                          <a:effectLst/>
                          <a:latin typeface="Cambria Math" panose="02040503050406030204" pitchFamily="18" charset="0"/>
                          <a:ea typeface="Calibri" panose="020F0502020204030204" pitchFamily="34" charset="0"/>
                          <a:cs typeface="Arial" panose="020B0604020202020204" pitchFamily="34" charset="0"/>
                        </a:rPr>
                        <m:t>=0.808</m:t>
                      </m:r>
                      <m:rad>
                        <m:radPr>
                          <m:degHide m:val="on"/>
                          <m:ctrlPr>
                            <a:rPr lang="es-EC" sz="1800" i="1">
                              <a:effectLst/>
                              <a:latin typeface="Cambria Math" panose="02040503050406030204" pitchFamily="18" charset="0"/>
                              <a:ea typeface="Calibri" panose="020F0502020204030204" pitchFamily="34" charset="0"/>
                              <a:cs typeface="Arial" panose="020B0604020202020204" pitchFamily="34" charset="0"/>
                            </a:rPr>
                          </m:ctrlPr>
                        </m:radPr>
                        <m:deg/>
                        <m:e>
                          <m:r>
                            <a:rPr lang="es-EC" sz="1800" i="1">
                              <a:effectLst/>
                              <a:latin typeface="Cambria Math" panose="02040503050406030204" pitchFamily="18" charset="0"/>
                              <a:ea typeface="Calibri" panose="020F0502020204030204" pitchFamily="34" charset="0"/>
                              <a:cs typeface="Arial" panose="020B0604020202020204" pitchFamily="34" charset="0"/>
                            </a:rPr>
                            <m:t>140∗30</m:t>
                          </m:r>
                        </m:e>
                      </m:rad>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𝑑</m:t>
                          </m:r>
                        </m:e>
                        <m:sub>
                          <m:r>
                            <a:rPr lang="es-EC" sz="1800" i="1">
                              <a:effectLst/>
                              <a:latin typeface="Cambria Math" panose="02040503050406030204" pitchFamily="18" charset="0"/>
                              <a:ea typeface="Calibri" panose="020F0502020204030204" pitchFamily="34" charset="0"/>
                              <a:cs typeface="Arial" panose="020B0604020202020204" pitchFamily="34" charset="0"/>
                            </a:rPr>
                            <m:t>𝑒</m:t>
                          </m:r>
                        </m:sub>
                      </m:sSub>
                      <m:r>
                        <a:rPr lang="es-EC" sz="1800" i="1">
                          <a:effectLst/>
                          <a:latin typeface="Cambria Math" panose="02040503050406030204" pitchFamily="18" charset="0"/>
                          <a:ea typeface="Calibri" panose="020F0502020204030204" pitchFamily="34" charset="0"/>
                          <a:cs typeface="Arial" panose="020B0604020202020204" pitchFamily="34" charset="0"/>
                        </a:rPr>
                        <m:t>=52.36</m:t>
                      </m:r>
                      <m:r>
                        <a:rPr lang="es-EC" sz="1800" i="1">
                          <a:effectLst/>
                          <a:latin typeface="Cambria Math" panose="02040503050406030204" pitchFamily="18" charset="0"/>
                          <a:ea typeface="Calibri" panose="020F0502020204030204" pitchFamily="34" charset="0"/>
                          <a:cs typeface="Arial" panose="020B0604020202020204" pitchFamily="34" charset="0"/>
                        </a:rPr>
                        <m:t>𝑚𝑚</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CuadroTexto 26">
                <a:extLst>
                  <a:ext uri="{FF2B5EF4-FFF2-40B4-BE49-F238E27FC236}">
                    <a16:creationId xmlns:a16="http://schemas.microsoft.com/office/drawing/2014/main" id="{C65FB7E6-D1F0-4577-AF06-D1BB8FF0134D}"/>
                  </a:ext>
                </a:extLst>
              </p:cNvPr>
              <p:cNvSpPr txBox="1">
                <a:spLocks noRot="1" noChangeAspect="1" noMove="1" noResize="1" noEditPoints="1" noAdjustHandles="1" noChangeArrowheads="1" noChangeShapeType="1" noTextEdit="1"/>
              </p:cNvSpPr>
              <p:nvPr/>
            </p:nvSpPr>
            <p:spPr>
              <a:xfrm>
                <a:off x="5001560" y="4008608"/>
                <a:ext cx="7527234" cy="925190"/>
              </a:xfrm>
              <a:prstGeom prst="rect">
                <a:avLst/>
              </a:prstGeom>
              <a:blipFill>
                <a:blip r:embed="rId8"/>
                <a:stretch>
                  <a:fillRect/>
                </a:stretch>
              </a:blipFill>
            </p:spPr>
            <p:txBody>
              <a:bodyPr/>
              <a:lstStyle/>
              <a:p>
                <a:r>
                  <a:rPr lang="es-EC">
                    <a:noFill/>
                  </a:rPr>
                  <a:t> </a:t>
                </a:r>
              </a:p>
            </p:txBody>
          </p:sp>
        </mc:Fallback>
      </mc:AlternateContent>
      <p:sp>
        <p:nvSpPr>
          <p:cNvPr id="28" name="CuadroTexto 27">
            <a:extLst>
              <a:ext uri="{FF2B5EF4-FFF2-40B4-BE49-F238E27FC236}">
                <a16:creationId xmlns:a16="http://schemas.microsoft.com/office/drawing/2014/main" id="{75F83E80-82C3-4208-A1EC-F1C570756107}"/>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Shigley</a:t>
            </a:r>
          </a:p>
        </p:txBody>
      </p:sp>
    </p:spTree>
    <p:extLst>
      <p:ext uri="{BB962C8B-B14F-4D97-AF65-F5344CB8AC3E}">
        <p14:creationId xmlns:p14="http://schemas.microsoft.com/office/powerpoint/2010/main" val="1215282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19" name="Marcador de número de diapositiva 18"/>
          <p:cNvSpPr>
            <a:spLocks noGrp="1"/>
          </p:cNvSpPr>
          <p:nvPr>
            <p:ph type="sldNum" sz="quarter" idx="10"/>
          </p:nvPr>
        </p:nvSpPr>
        <p:spPr/>
        <p:txBody>
          <a:bodyPr/>
          <a:lstStyle/>
          <a:p>
            <a:fld id="{FC212350-2835-4B37-909A-324448E91906}" type="slidenum">
              <a:rPr lang="es-MX" smtClean="0"/>
              <a:pPr/>
              <a:t>31</a:t>
            </a:fld>
            <a:endParaRPr lang="es-MX" dirty="0"/>
          </a:p>
        </p:txBody>
      </p:sp>
      <p:pic>
        <p:nvPicPr>
          <p:cNvPr id="15" name="Imagen 14">
            <a:extLst>
              <a:ext uri="{FF2B5EF4-FFF2-40B4-BE49-F238E27FC236}">
                <a16:creationId xmlns:a16="http://schemas.microsoft.com/office/drawing/2014/main" id="{F691B8CF-07F0-4453-B803-EE099EBFF273}"/>
              </a:ext>
            </a:extLst>
          </p:cNvPr>
          <p:cNvPicPr/>
          <p:nvPr/>
        </p:nvPicPr>
        <p:blipFill rotWithShape="1">
          <a:blip r:embed="rId2"/>
          <a:srcRect l="15705" t="31358" r="11539" b="29589"/>
          <a:stretch/>
        </p:blipFill>
        <p:spPr bwMode="auto">
          <a:xfrm>
            <a:off x="201168" y="1325391"/>
            <a:ext cx="5050155" cy="1749179"/>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27DC99EF-C07E-47D9-B620-226A6C66E2F1}"/>
                  </a:ext>
                </a:extLst>
              </p:cNvPr>
              <p:cNvSpPr txBox="1"/>
              <p:nvPr/>
            </p:nvSpPr>
            <p:spPr>
              <a:xfrm>
                <a:off x="-940904" y="3074572"/>
                <a:ext cx="7036904" cy="3724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𝑏</m:t>
                          </m:r>
                        </m:sub>
                      </m:sSub>
                      <m:r>
                        <a:rPr lang="es-EC" i="0">
                          <a:latin typeface="Cambria Math" panose="02040503050406030204" pitchFamily="18" charset="0"/>
                        </a:rPr>
                        <m:t>=1.51</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−0.157</m:t>
                          </m:r>
                        </m:sup>
                      </m:sSup>
                    </m:oMath>
                  </m:oMathPara>
                </a14:m>
                <a:endParaRPr lang="es-EC" dirty="0"/>
              </a:p>
            </p:txBody>
          </p:sp>
        </mc:Choice>
        <mc:Fallback xmlns="">
          <p:sp>
            <p:nvSpPr>
              <p:cNvPr id="16" name="CuadroTexto 15">
                <a:extLst>
                  <a:ext uri="{FF2B5EF4-FFF2-40B4-BE49-F238E27FC236}">
                    <a16:creationId xmlns:a16="http://schemas.microsoft.com/office/drawing/2014/main" id="{27DC99EF-C07E-47D9-B620-226A6C66E2F1}"/>
                  </a:ext>
                </a:extLst>
              </p:cNvPr>
              <p:cNvSpPr txBox="1">
                <a:spLocks noRot="1" noChangeAspect="1" noMove="1" noResize="1" noEditPoints="1" noAdjustHandles="1" noChangeArrowheads="1" noChangeShapeType="1" noTextEdit="1"/>
              </p:cNvSpPr>
              <p:nvPr/>
            </p:nvSpPr>
            <p:spPr>
              <a:xfrm>
                <a:off x="-940904" y="3074572"/>
                <a:ext cx="7036904" cy="372410"/>
              </a:xfrm>
              <a:prstGeom prst="rect">
                <a:avLst/>
              </a:prstGeom>
              <a:blipFill>
                <a:blip r:embed="rId3"/>
                <a:stretch>
                  <a:fillRect b="-327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028BAF61-FFF0-41A7-AFBD-60F8960FBF85}"/>
                  </a:ext>
                </a:extLst>
              </p:cNvPr>
              <p:cNvSpPr txBox="1"/>
              <p:nvPr/>
            </p:nvSpPr>
            <p:spPr>
              <a:xfrm>
                <a:off x="-1309565" y="3522129"/>
                <a:ext cx="7507356" cy="1411669"/>
              </a:xfrm>
              <a:prstGeom prst="rect">
                <a:avLst/>
              </a:prstGeom>
              <a:noFill/>
            </p:spPr>
            <p:txBody>
              <a:bodyPr wrap="square">
                <a:spAutoFit/>
              </a:bodyPr>
              <a:lstStyle/>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𝑘</m:t>
                          </m:r>
                        </m:e>
                        <m:sub>
                          <m:r>
                            <a:rPr lang="es-EC" sz="1800" i="1">
                              <a:effectLst/>
                              <a:latin typeface="Cambria Math" panose="02040503050406030204" pitchFamily="18" charset="0"/>
                              <a:ea typeface="Calibri" panose="020F0502020204030204" pitchFamily="34" charset="0"/>
                              <a:cs typeface="Arial" panose="020B0604020202020204" pitchFamily="34" charset="0"/>
                            </a:rPr>
                            <m:t>𝑏</m:t>
                          </m:r>
                        </m:sub>
                      </m:sSub>
                      <m:r>
                        <a:rPr lang="es-EC" sz="1800" i="1">
                          <a:effectLst/>
                          <a:latin typeface="Cambria Math" panose="02040503050406030204" pitchFamily="18" charset="0"/>
                          <a:ea typeface="Calibri" panose="020F0502020204030204" pitchFamily="34" charset="0"/>
                          <a:cs typeface="Arial" panose="020B0604020202020204" pitchFamily="34" charset="0"/>
                        </a:rPr>
                        <m:t>=1.51</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∗52.36</m:t>
                          </m:r>
                        </m:e>
                        <m:sup>
                          <m:r>
                            <a:rPr lang="es-EC" sz="1800" i="1">
                              <a:effectLst/>
                              <a:latin typeface="Cambria Math" panose="02040503050406030204" pitchFamily="18" charset="0"/>
                              <a:ea typeface="Calibri" panose="020F0502020204030204" pitchFamily="34" charset="0"/>
                              <a:cs typeface="Arial" panose="020B0604020202020204" pitchFamily="34" charset="0"/>
                            </a:rPr>
                            <m:t>−0.157</m:t>
                          </m:r>
                        </m:sup>
                      </m:sSup>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𝑘</m:t>
                          </m:r>
                        </m:e>
                        <m:sub>
                          <m:r>
                            <a:rPr lang="es-EC" sz="1800" i="1">
                              <a:effectLst/>
                              <a:latin typeface="Cambria Math" panose="02040503050406030204" pitchFamily="18" charset="0"/>
                              <a:ea typeface="Calibri" panose="020F0502020204030204" pitchFamily="34" charset="0"/>
                              <a:cs typeface="Arial" panose="020B0604020202020204" pitchFamily="34" charset="0"/>
                            </a:rPr>
                            <m:t>𝑏</m:t>
                          </m:r>
                        </m:sub>
                      </m:sSub>
                      <m:r>
                        <a:rPr lang="es-EC" sz="1800" i="1">
                          <a:effectLst/>
                          <a:latin typeface="Cambria Math" panose="02040503050406030204" pitchFamily="18" charset="0"/>
                          <a:ea typeface="Calibri" panose="020F0502020204030204" pitchFamily="34" charset="0"/>
                          <a:cs typeface="Arial" panose="020B0604020202020204" pitchFamily="34" charset="0"/>
                        </a:rPr>
                        <m:t>=0.81</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CuadroTexto 17">
                <a:extLst>
                  <a:ext uri="{FF2B5EF4-FFF2-40B4-BE49-F238E27FC236}">
                    <a16:creationId xmlns:a16="http://schemas.microsoft.com/office/drawing/2014/main" id="{028BAF61-FFF0-41A7-AFBD-60F8960FBF85}"/>
                  </a:ext>
                </a:extLst>
              </p:cNvPr>
              <p:cNvSpPr txBox="1">
                <a:spLocks noRot="1" noChangeAspect="1" noMove="1" noResize="1" noEditPoints="1" noAdjustHandles="1" noChangeArrowheads="1" noChangeShapeType="1" noTextEdit="1"/>
              </p:cNvSpPr>
              <p:nvPr/>
            </p:nvSpPr>
            <p:spPr>
              <a:xfrm>
                <a:off x="-1309565" y="3522129"/>
                <a:ext cx="7507356" cy="1411669"/>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8093DA7E-4E93-47A9-BB2A-E0CC09128413}"/>
                  </a:ext>
                </a:extLst>
              </p:cNvPr>
              <p:cNvSpPr txBox="1"/>
              <p:nvPr/>
            </p:nvSpPr>
            <p:spPr>
              <a:xfrm>
                <a:off x="6393395" y="1118531"/>
                <a:ext cx="6751982" cy="791820"/>
              </a:xfrm>
              <a:prstGeom prst="rect">
                <a:avLst/>
              </a:prstGeom>
              <a:noFill/>
            </p:spPr>
            <p:txBody>
              <a:bodyPr wrap="square">
                <a:spAutoFit/>
              </a:bodyPr>
              <a:lstStyle/>
              <a:p>
                <a:pPr>
                  <a:lnSpc>
                    <a:spcPct val="107000"/>
                  </a:lnSpc>
                  <a:spcAft>
                    <a:spcPts val="800"/>
                  </a:spcAft>
                </a:pPr>
                <a:r>
                  <a:rPr lang="es-EC" sz="18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200"/>
                  </a:spcBef>
                </a:pPr>
                <a:r>
                  <a:rPr lang="es-EC" sz="1800" b="1" i="1" dirty="0">
                    <a:solidFill>
                      <a:srgbClr val="000000"/>
                    </a:solidFill>
                    <a:effectLst/>
                    <a:latin typeface="Arial" panose="020B0604020202020204" pitchFamily="34" charset="0"/>
                    <a:ea typeface="Yu Gothic Light" panose="020B0300000000000000" pitchFamily="34" charset="-128"/>
                    <a:cs typeface="Arial" panose="020B0604020202020204" pitchFamily="34" charset="0"/>
                  </a:rPr>
                  <a:t>Factor de modificación de carga </a:t>
                </a:r>
                <a14:m>
                  <m:oMath xmlns:m="http://schemas.openxmlformats.org/officeDocument/2006/math">
                    <m:sSub>
                      <m:sSubPr>
                        <m:ctrlP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ctrlPr>
                      </m:sSubPr>
                      <m:e>
                        <m: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t>𝒌</m:t>
                        </m:r>
                      </m:e>
                      <m:sub>
                        <m: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t>𝒄</m:t>
                        </m:r>
                      </m:sub>
                    </m:sSub>
                  </m:oMath>
                </a14:m>
                <a:endPar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p:txBody>
          </p:sp>
        </mc:Choice>
        <mc:Fallback xmlns="">
          <p:sp>
            <p:nvSpPr>
              <p:cNvPr id="20" name="CuadroTexto 19">
                <a:extLst>
                  <a:ext uri="{FF2B5EF4-FFF2-40B4-BE49-F238E27FC236}">
                    <a16:creationId xmlns:a16="http://schemas.microsoft.com/office/drawing/2014/main" id="{8093DA7E-4E93-47A9-BB2A-E0CC09128413}"/>
                  </a:ext>
                </a:extLst>
              </p:cNvPr>
              <p:cNvSpPr txBox="1">
                <a:spLocks noRot="1" noChangeAspect="1" noMove="1" noResize="1" noEditPoints="1" noAdjustHandles="1" noChangeArrowheads="1" noChangeShapeType="1" noTextEdit="1"/>
              </p:cNvSpPr>
              <p:nvPr/>
            </p:nvSpPr>
            <p:spPr>
              <a:xfrm>
                <a:off x="6393395" y="1118531"/>
                <a:ext cx="6751982" cy="791820"/>
              </a:xfrm>
              <a:prstGeom prst="rect">
                <a:avLst/>
              </a:prstGeom>
              <a:blipFill>
                <a:blip r:embed="rId5"/>
                <a:stretch>
                  <a:fillRect l="-813" b="-11538"/>
                </a:stretch>
              </a:blipFill>
            </p:spPr>
            <p:txBody>
              <a:bodyPr/>
              <a:lstStyle/>
              <a:p>
                <a:r>
                  <a:rPr lang="es-EC">
                    <a:noFill/>
                  </a:rPr>
                  <a:t> </a:t>
                </a:r>
              </a:p>
            </p:txBody>
          </p:sp>
        </mc:Fallback>
      </mc:AlternateContent>
      <p:pic>
        <p:nvPicPr>
          <p:cNvPr id="22" name="Imagen 21">
            <a:extLst>
              <a:ext uri="{FF2B5EF4-FFF2-40B4-BE49-F238E27FC236}">
                <a16:creationId xmlns:a16="http://schemas.microsoft.com/office/drawing/2014/main" id="{18D53C28-19D5-42FA-AEB2-1B867BBDFB7E}"/>
              </a:ext>
            </a:extLst>
          </p:cNvPr>
          <p:cNvPicPr/>
          <p:nvPr/>
        </p:nvPicPr>
        <p:blipFill rotWithShape="1">
          <a:blip r:embed="rId6"/>
          <a:srcRect l="40865" t="40194" r="36699" b="38426"/>
          <a:stretch/>
        </p:blipFill>
        <p:spPr bwMode="auto">
          <a:xfrm>
            <a:off x="7328452" y="1961259"/>
            <a:ext cx="2107096" cy="1113311"/>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AEC9B174-8F2C-4301-9AD1-13F877F8A7BB}"/>
                  </a:ext>
                </a:extLst>
              </p:cNvPr>
              <p:cNvSpPr txBox="1"/>
              <p:nvPr/>
            </p:nvSpPr>
            <p:spPr>
              <a:xfrm>
                <a:off x="4767868" y="3262316"/>
                <a:ext cx="722906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𝑐</m:t>
                          </m:r>
                        </m:sub>
                      </m:sSub>
                      <m:r>
                        <a:rPr lang="es-EC" i="0">
                          <a:latin typeface="Cambria Math" panose="02040503050406030204" pitchFamily="18" charset="0"/>
                        </a:rPr>
                        <m:t>=1</m:t>
                      </m:r>
                    </m:oMath>
                  </m:oMathPara>
                </a14:m>
                <a:endParaRPr lang="es-EC" dirty="0"/>
              </a:p>
            </p:txBody>
          </p:sp>
        </mc:Choice>
        <mc:Fallback xmlns="">
          <p:sp>
            <p:nvSpPr>
              <p:cNvPr id="28" name="CuadroTexto 27">
                <a:extLst>
                  <a:ext uri="{FF2B5EF4-FFF2-40B4-BE49-F238E27FC236}">
                    <a16:creationId xmlns:a16="http://schemas.microsoft.com/office/drawing/2014/main" id="{AEC9B174-8F2C-4301-9AD1-13F877F8A7BB}"/>
                  </a:ext>
                </a:extLst>
              </p:cNvPr>
              <p:cNvSpPr txBox="1">
                <a:spLocks noRot="1" noChangeAspect="1" noMove="1" noResize="1" noEditPoints="1" noAdjustHandles="1" noChangeArrowheads="1" noChangeShapeType="1" noTextEdit="1"/>
              </p:cNvSpPr>
              <p:nvPr/>
            </p:nvSpPr>
            <p:spPr>
              <a:xfrm>
                <a:off x="4767868" y="3262316"/>
                <a:ext cx="7229060" cy="369332"/>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5723F68E-F701-4431-8BCD-3FC6B6B20445}"/>
                  </a:ext>
                </a:extLst>
              </p:cNvPr>
              <p:cNvSpPr txBox="1"/>
              <p:nvPr/>
            </p:nvSpPr>
            <p:spPr>
              <a:xfrm>
                <a:off x="6796452" y="3457622"/>
                <a:ext cx="7229060" cy="1113831"/>
              </a:xfrm>
              <a:prstGeom prst="rect">
                <a:avLst/>
              </a:prstGeom>
              <a:noFill/>
            </p:spPr>
            <p:txBody>
              <a:bodyPr wrap="square">
                <a:spAutoFit/>
              </a:bodyPr>
              <a:lstStyle/>
              <a:p>
                <a:pPr>
                  <a:lnSpc>
                    <a:spcPct val="107000"/>
                  </a:lnSpc>
                  <a:spcAft>
                    <a:spcPts val="800"/>
                  </a:spcAft>
                </a:pPr>
                <a:r>
                  <a:rPr lang="es-EC" sz="18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200"/>
                  </a:spcBef>
                </a:pPr>
                <a:r>
                  <a:rPr lang="es-EC" sz="1800" b="1" i="1" dirty="0">
                    <a:solidFill>
                      <a:srgbClr val="000000"/>
                    </a:solidFill>
                    <a:effectLst/>
                    <a:latin typeface="Arial" panose="020B0604020202020204" pitchFamily="34" charset="0"/>
                    <a:ea typeface="Yu Gothic Light" panose="020B0300000000000000" pitchFamily="34" charset="-128"/>
                    <a:cs typeface="Arial" panose="020B0604020202020204" pitchFamily="34" charset="0"/>
                  </a:rPr>
                  <a:t>Factor de temperatura </a:t>
                </a:r>
                <a14:m>
                  <m:oMath xmlns:m="http://schemas.openxmlformats.org/officeDocument/2006/math">
                    <m:sSub>
                      <m:sSubPr>
                        <m:ctrlP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ctrlPr>
                      </m:sSubPr>
                      <m:e>
                        <m: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t>𝒌</m:t>
                        </m:r>
                      </m:e>
                      <m:sub>
                        <m: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t>𝒅</m:t>
                        </m:r>
                      </m:sub>
                    </m:sSub>
                  </m:oMath>
                </a14:m>
                <a:endPar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a:lnSpc>
                    <a:spcPct val="107000"/>
                  </a:lnSpc>
                  <a:spcBef>
                    <a:spcPts val="200"/>
                  </a:spcBef>
                </a:pPr>
                <a:r>
                  <a:rPr lang="es-EC" i="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rPr>
                  <a:t>Temperatura de trabajo &lt;50°C </a:t>
                </a:r>
                <a:endParaRPr lang="es-EC" sz="1800"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p:txBody>
          </p:sp>
        </mc:Choice>
        <mc:Fallback xmlns="">
          <p:sp>
            <p:nvSpPr>
              <p:cNvPr id="30" name="CuadroTexto 29">
                <a:extLst>
                  <a:ext uri="{FF2B5EF4-FFF2-40B4-BE49-F238E27FC236}">
                    <a16:creationId xmlns:a16="http://schemas.microsoft.com/office/drawing/2014/main" id="{5723F68E-F701-4431-8BCD-3FC6B6B20445}"/>
                  </a:ext>
                </a:extLst>
              </p:cNvPr>
              <p:cNvSpPr txBox="1">
                <a:spLocks noRot="1" noChangeAspect="1" noMove="1" noResize="1" noEditPoints="1" noAdjustHandles="1" noChangeArrowheads="1" noChangeShapeType="1" noTextEdit="1"/>
              </p:cNvSpPr>
              <p:nvPr/>
            </p:nvSpPr>
            <p:spPr>
              <a:xfrm>
                <a:off x="6796452" y="3457622"/>
                <a:ext cx="7229060" cy="1113831"/>
              </a:xfrm>
              <a:prstGeom prst="rect">
                <a:avLst/>
              </a:prstGeom>
              <a:blipFill>
                <a:blip r:embed="rId8"/>
                <a:stretch>
                  <a:fillRect l="-759" b="-819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4DDB8210-B6F7-44D6-B788-695E68F8E9C9}"/>
                  </a:ext>
                </a:extLst>
              </p:cNvPr>
              <p:cNvSpPr txBox="1"/>
              <p:nvPr/>
            </p:nvSpPr>
            <p:spPr>
              <a:xfrm>
                <a:off x="4687388" y="4712187"/>
                <a:ext cx="766638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𝑑</m:t>
                          </m:r>
                        </m:sub>
                      </m:sSub>
                      <m:r>
                        <a:rPr lang="es-EC" i="0">
                          <a:latin typeface="Cambria Math" panose="02040503050406030204" pitchFamily="18" charset="0"/>
                        </a:rPr>
                        <m:t>=1</m:t>
                      </m:r>
                    </m:oMath>
                  </m:oMathPara>
                </a14:m>
                <a:endParaRPr lang="es-EC" dirty="0"/>
              </a:p>
            </p:txBody>
          </p:sp>
        </mc:Choice>
        <mc:Fallback xmlns="">
          <p:sp>
            <p:nvSpPr>
              <p:cNvPr id="31" name="CuadroTexto 30">
                <a:extLst>
                  <a:ext uri="{FF2B5EF4-FFF2-40B4-BE49-F238E27FC236}">
                    <a16:creationId xmlns:a16="http://schemas.microsoft.com/office/drawing/2014/main" id="{4DDB8210-B6F7-44D6-B788-695E68F8E9C9}"/>
                  </a:ext>
                </a:extLst>
              </p:cNvPr>
              <p:cNvSpPr txBox="1">
                <a:spLocks noRot="1" noChangeAspect="1" noMove="1" noResize="1" noEditPoints="1" noAdjustHandles="1" noChangeArrowheads="1" noChangeShapeType="1" noTextEdit="1"/>
              </p:cNvSpPr>
              <p:nvPr/>
            </p:nvSpPr>
            <p:spPr>
              <a:xfrm>
                <a:off x="4687388" y="4712187"/>
                <a:ext cx="7666382" cy="369332"/>
              </a:xfrm>
              <a:prstGeom prst="rect">
                <a:avLst/>
              </a:prstGeom>
              <a:blipFill>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218752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19" name="Marcador de número de diapositiva 18"/>
          <p:cNvSpPr>
            <a:spLocks noGrp="1"/>
          </p:cNvSpPr>
          <p:nvPr>
            <p:ph type="sldNum" sz="quarter" idx="10"/>
          </p:nvPr>
        </p:nvSpPr>
        <p:spPr/>
        <p:txBody>
          <a:bodyPr/>
          <a:lstStyle/>
          <a:p>
            <a:fld id="{FC212350-2835-4B37-909A-324448E91906}" type="slidenum">
              <a:rPr lang="es-MX" smtClean="0"/>
              <a:pPr/>
              <a:t>32</a:t>
            </a:fld>
            <a:endParaRPr lang="es-MX" dirty="0"/>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86900BDB-FE8F-4BEA-B507-80D395F6968C}"/>
                  </a:ext>
                </a:extLst>
              </p:cNvPr>
              <p:cNvSpPr txBox="1"/>
              <p:nvPr/>
            </p:nvSpPr>
            <p:spPr>
              <a:xfrm>
                <a:off x="4417325" y="1276705"/>
                <a:ext cx="7010400" cy="1011239"/>
              </a:xfrm>
              <a:prstGeom prst="rect">
                <a:avLst/>
              </a:prstGeom>
              <a:noFill/>
            </p:spPr>
            <p:txBody>
              <a:bodyPr wrap="square">
                <a:spAutoFit/>
              </a:bodyPr>
              <a:lstStyle/>
              <a:p>
                <a:pPr>
                  <a:lnSpc>
                    <a:spcPct val="107000"/>
                  </a:lnSpc>
                  <a:spcBef>
                    <a:spcPts val="200"/>
                  </a:spcBef>
                </a:pPr>
                <a:r>
                  <a:rPr lang="es-EC" sz="1800" b="1" i="1" dirty="0">
                    <a:solidFill>
                      <a:srgbClr val="000000"/>
                    </a:solidFill>
                    <a:effectLst/>
                    <a:latin typeface="Arial" panose="020B0604020202020204" pitchFamily="34" charset="0"/>
                    <a:ea typeface="Yu Gothic Light" panose="020B0300000000000000" pitchFamily="34" charset="-128"/>
                    <a:cs typeface="Arial" panose="020B0604020202020204" pitchFamily="34" charset="0"/>
                  </a:rPr>
                  <a:t>Factor de confiabilidad </a:t>
                </a:r>
                <a14:m>
                  <m:oMath xmlns:m="http://schemas.openxmlformats.org/officeDocument/2006/math">
                    <m:sSub>
                      <m:sSubPr>
                        <m:ctrlP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ctrlPr>
                      </m:sSubPr>
                      <m:e>
                        <m: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t>𝒌</m:t>
                        </m:r>
                      </m:e>
                      <m:sub>
                        <m:r>
                          <a:rPr lang="es-EC" sz="1800" b="1" i="1">
                            <a:solidFill>
                              <a:srgbClr val="000000"/>
                            </a:solidFill>
                            <a:effectLst/>
                            <a:latin typeface="Cambria Math" panose="02040503050406030204" pitchFamily="18" charset="0"/>
                            <a:ea typeface="Yu Gothic Light" panose="020B0300000000000000" pitchFamily="34" charset="-128"/>
                            <a:cs typeface="Arial" panose="020B0604020202020204" pitchFamily="34" charset="0"/>
                          </a:rPr>
                          <m:t>𝒆</m:t>
                        </m:r>
                      </m:sub>
                    </m:sSub>
                  </m:oMath>
                </a14:m>
                <a:endPar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a:lnSpc>
                    <a:spcPct val="107000"/>
                  </a:lnSpc>
                  <a:spcBef>
                    <a:spcPts val="200"/>
                  </a:spcBef>
                </a:pPr>
                <a:r>
                  <a:rPr lang="es-EC" i="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rPr>
                  <a:t>Confiabilidad del 95%</a:t>
                </a:r>
              </a:p>
              <a:p>
                <a:pPr>
                  <a:lnSpc>
                    <a:spcPct val="107000"/>
                  </a:lnSpc>
                  <a:spcBef>
                    <a:spcPts val="200"/>
                  </a:spcBef>
                </a:pPr>
                <a:endPar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p:txBody>
          </p:sp>
        </mc:Choice>
        <mc:Fallback xmlns="">
          <p:sp>
            <p:nvSpPr>
              <p:cNvPr id="17" name="CuadroTexto 16">
                <a:extLst>
                  <a:ext uri="{FF2B5EF4-FFF2-40B4-BE49-F238E27FC236}">
                    <a16:creationId xmlns:a16="http://schemas.microsoft.com/office/drawing/2014/main" id="{86900BDB-FE8F-4BEA-B507-80D395F6968C}"/>
                  </a:ext>
                </a:extLst>
              </p:cNvPr>
              <p:cNvSpPr txBox="1">
                <a:spLocks noRot="1" noChangeAspect="1" noMove="1" noResize="1" noEditPoints="1" noAdjustHandles="1" noChangeArrowheads="1" noChangeShapeType="1" noTextEdit="1"/>
              </p:cNvSpPr>
              <p:nvPr/>
            </p:nvSpPr>
            <p:spPr>
              <a:xfrm>
                <a:off x="4417325" y="1276705"/>
                <a:ext cx="7010400" cy="1011239"/>
              </a:xfrm>
              <a:prstGeom prst="rect">
                <a:avLst/>
              </a:prstGeom>
              <a:blipFill>
                <a:blip r:embed="rId2"/>
                <a:stretch>
                  <a:fillRect l="-783" t="-301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B00A7CD7-BE1C-4B1F-A4AB-72CA6B64AC36}"/>
                  </a:ext>
                </a:extLst>
              </p:cNvPr>
              <p:cNvSpPr txBox="1"/>
              <p:nvPr/>
            </p:nvSpPr>
            <p:spPr>
              <a:xfrm>
                <a:off x="2444113" y="2199518"/>
                <a:ext cx="70104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𝑒</m:t>
                          </m:r>
                        </m:sub>
                      </m:sSub>
                      <m:r>
                        <a:rPr lang="es-EC" i="0">
                          <a:latin typeface="Cambria Math" panose="02040503050406030204" pitchFamily="18" charset="0"/>
                        </a:rPr>
                        <m:t>=0.868</m:t>
                      </m:r>
                    </m:oMath>
                  </m:oMathPara>
                </a14:m>
                <a:endParaRPr lang="es-EC" dirty="0"/>
              </a:p>
            </p:txBody>
          </p:sp>
        </mc:Choice>
        <mc:Fallback xmlns="">
          <p:sp>
            <p:nvSpPr>
              <p:cNvPr id="21" name="CuadroTexto 20">
                <a:extLst>
                  <a:ext uri="{FF2B5EF4-FFF2-40B4-BE49-F238E27FC236}">
                    <a16:creationId xmlns:a16="http://schemas.microsoft.com/office/drawing/2014/main" id="{B00A7CD7-BE1C-4B1F-A4AB-72CA6B64AC36}"/>
                  </a:ext>
                </a:extLst>
              </p:cNvPr>
              <p:cNvSpPr txBox="1">
                <a:spLocks noRot="1" noChangeAspect="1" noMove="1" noResize="1" noEditPoints="1" noAdjustHandles="1" noChangeArrowheads="1" noChangeShapeType="1" noTextEdit="1"/>
              </p:cNvSpPr>
              <p:nvPr/>
            </p:nvSpPr>
            <p:spPr>
              <a:xfrm>
                <a:off x="2444113" y="2199518"/>
                <a:ext cx="7010400" cy="369332"/>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AEB90385-A803-419D-BCA6-D55431887D9C}"/>
                  </a:ext>
                </a:extLst>
              </p:cNvPr>
              <p:cNvSpPr txBox="1"/>
              <p:nvPr/>
            </p:nvSpPr>
            <p:spPr>
              <a:xfrm>
                <a:off x="2162033" y="3267319"/>
                <a:ext cx="7867934" cy="2100832"/>
              </a:xfrm>
              <a:prstGeom prst="rect">
                <a:avLst/>
              </a:prstGeom>
              <a:noFill/>
            </p:spPr>
            <p:txBody>
              <a:bodyPr wrap="square">
                <a:spAutoFit/>
              </a:bodyPr>
              <a:lstStyle/>
              <a:p>
                <a:pPr algn="just">
                  <a:lnSpc>
                    <a:spcPct val="107000"/>
                  </a:lnSpc>
                  <a:spcAft>
                    <a:spcPts val="800"/>
                  </a:spcAft>
                </a:pPr>
                <a:r>
                  <a:rPr lang="es-EC" sz="1800" dirty="0">
                    <a:effectLst/>
                    <a:latin typeface="Arial" panose="020B0604020202020204" pitchFamily="34" charset="0"/>
                    <a:ea typeface="Yu Mincho" panose="02020400000000000000" pitchFamily="18" charset="-128"/>
                    <a:cs typeface="Arial" panose="020B0604020202020204" pitchFamily="34" charset="0"/>
                  </a:rPr>
                  <a:t>Una vez determinados todos los factores hallamos la resistencia a la fatiga de la cuchilla</a:t>
                </a:r>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𝑆</m:t>
                          </m:r>
                        </m:e>
                        <m:sub>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𝑒</m:t>
                          </m:r>
                        </m:sub>
                      </m:sSub>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=0.84∗0.81∗1∗1∗0.868∗284</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𝑆</m:t>
                          </m:r>
                        </m:e>
                        <m:sub>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𝑒</m:t>
                          </m:r>
                        </m:sub>
                      </m:sSub>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=167.73 </m:t>
                      </m:r>
                      <m:r>
                        <a:rPr lang="es-EC" sz="1800" i="1">
                          <a:solidFill>
                            <a:srgbClr val="000000"/>
                          </a:solidFill>
                          <a:effectLst/>
                          <a:latin typeface="Cambria Math" panose="02040503050406030204" pitchFamily="18" charset="0"/>
                          <a:ea typeface="Yu Mincho" panose="02020400000000000000" pitchFamily="18" charset="-128"/>
                          <a:cs typeface="Arial" panose="020B0604020202020204" pitchFamily="34" charset="0"/>
                        </a:rPr>
                        <m:t>𝑀𝑃𝑎</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CuadroTexto 22">
                <a:extLst>
                  <a:ext uri="{FF2B5EF4-FFF2-40B4-BE49-F238E27FC236}">
                    <a16:creationId xmlns:a16="http://schemas.microsoft.com/office/drawing/2014/main" id="{AEB90385-A803-419D-BCA6-D55431887D9C}"/>
                  </a:ext>
                </a:extLst>
              </p:cNvPr>
              <p:cNvSpPr txBox="1">
                <a:spLocks noRot="1" noChangeAspect="1" noMove="1" noResize="1" noEditPoints="1" noAdjustHandles="1" noChangeArrowheads="1" noChangeShapeType="1" noTextEdit="1"/>
              </p:cNvSpPr>
              <p:nvPr/>
            </p:nvSpPr>
            <p:spPr>
              <a:xfrm>
                <a:off x="2162033" y="3267319"/>
                <a:ext cx="7867934" cy="2100832"/>
              </a:xfrm>
              <a:prstGeom prst="rect">
                <a:avLst/>
              </a:prstGeom>
              <a:blipFill>
                <a:blip r:embed="rId4"/>
                <a:stretch>
                  <a:fillRect l="-698" t="-1739" r="-620"/>
                </a:stretch>
              </a:blipFill>
            </p:spPr>
            <p:txBody>
              <a:bodyPr/>
              <a:lstStyle/>
              <a:p>
                <a:r>
                  <a:rPr lang="es-EC">
                    <a:noFill/>
                  </a:rPr>
                  <a:t> </a:t>
                </a:r>
              </a:p>
            </p:txBody>
          </p:sp>
        </mc:Fallback>
      </mc:AlternateContent>
    </p:spTree>
    <p:extLst>
      <p:ext uri="{BB962C8B-B14F-4D97-AF65-F5344CB8AC3E}">
        <p14:creationId xmlns:p14="http://schemas.microsoft.com/office/powerpoint/2010/main" val="1640982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19" name="Marcador de número de diapositiva 18"/>
          <p:cNvSpPr>
            <a:spLocks noGrp="1"/>
          </p:cNvSpPr>
          <p:nvPr>
            <p:ph type="sldNum" sz="quarter" idx="10"/>
          </p:nvPr>
        </p:nvSpPr>
        <p:spPr/>
        <p:txBody>
          <a:bodyPr/>
          <a:lstStyle/>
          <a:p>
            <a:fld id="{FC212350-2835-4B37-909A-324448E91906}" type="slidenum">
              <a:rPr lang="es-MX" smtClean="0"/>
              <a:pPr/>
              <a:t>33</a:t>
            </a:fld>
            <a:endParaRPr lang="es-MX" dirty="0"/>
          </a:p>
        </p:txBody>
      </p:sp>
      <p:sp>
        <p:nvSpPr>
          <p:cNvPr id="29" name="CuadroTexto 28">
            <a:extLst>
              <a:ext uri="{FF2B5EF4-FFF2-40B4-BE49-F238E27FC236}">
                <a16:creationId xmlns:a16="http://schemas.microsoft.com/office/drawing/2014/main" id="{78466DF5-35D7-4488-9691-81CE3669872E}"/>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Shigley</a:t>
            </a:r>
          </a:p>
        </p:txBody>
      </p:sp>
      <p:sp>
        <p:nvSpPr>
          <p:cNvPr id="17" name="CuadroTexto 16">
            <a:extLst>
              <a:ext uri="{FF2B5EF4-FFF2-40B4-BE49-F238E27FC236}">
                <a16:creationId xmlns:a16="http://schemas.microsoft.com/office/drawing/2014/main" id="{86900BDB-FE8F-4BEA-B507-80D395F6968C}"/>
              </a:ext>
            </a:extLst>
          </p:cNvPr>
          <p:cNvSpPr txBox="1"/>
          <p:nvPr/>
        </p:nvSpPr>
        <p:spPr>
          <a:xfrm>
            <a:off x="4417325" y="1276705"/>
            <a:ext cx="7010400" cy="1011239"/>
          </a:xfrm>
          <a:prstGeom prst="rect">
            <a:avLst/>
          </a:prstGeom>
          <a:noFill/>
        </p:spPr>
        <p:txBody>
          <a:bodyPr wrap="square">
            <a:spAutoFit/>
          </a:bodyPr>
          <a:lstStyle/>
          <a:p>
            <a:pPr>
              <a:lnSpc>
                <a:spcPct val="107000"/>
              </a:lnSpc>
              <a:spcBef>
                <a:spcPts val="200"/>
              </a:spcBef>
            </a:pPr>
            <a:r>
              <a:rPr lang="es-EC" sz="1800" b="1" i="1" dirty="0">
                <a:solidFill>
                  <a:srgbClr val="000000"/>
                </a:solidFill>
                <a:effectLst/>
                <a:latin typeface="Arial" panose="020B0604020202020204" pitchFamily="34" charset="0"/>
                <a:ea typeface="Yu Gothic Light" panose="020B0300000000000000" pitchFamily="34" charset="-128"/>
                <a:cs typeface="Arial" panose="020B0604020202020204" pitchFamily="34" charset="0"/>
              </a:rPr>
              <a:t>Ciclos de vida de la cuchilla</a:t>
            </a:r>
            <a:endPar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a:lnSpc>
                <a:spcPct val="107000"/>
              </a:lnSpc>
              <a:spcBef>
                <a:spcPts val="200"/>
              </a:spcBef>
            </a:pPr>
            <a:endParaRPr lang="es-EC" i="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endParaRPr>
          </a:p>
          <a:p>
            <a:pPr>
              <a:lnSpc>
                <a:spcPct val="107000"/>
              </a:lnSpc>
              <a:spcBef>
                <a:spcPts val="200"/>
              </a:spcBef>
            </a:pPr>
            <a:endParaRPr lang="es-EC" sz="1800" b="1" i="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A247851E-DFC1-4523-A3EB-0EC78FF9B487}"/>
                  </a:ext>
                </a:extLst>
              </p:cNvPr>
              <p:cNvSpPr txBox="1"/>
              <p:nvPr/>
            </p:nvSpPr>
            <p:spPr>
              <a:xfrm>
                <a:off x="2945658" y="1782324"/>
                <a:ext cx="60937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𝑁</m:t>
                      </m:r>
                      <m:r>
                        <a:rPr lang="es-EC" i="0">
                          <a:latin typeface="Cambria Math" panose="02040503050406030204" pitchFamily="18" charset="0"/>
                        </a:rPr>
                        <m:t>=35700∗</m:t>
                      </m:r>
                      <m:r>
                        <a:rPr lang="es-EC" i="1">
                          <a:latin typeface="Cambria Math" panose="02040503050406030204" pitchFamily="18" charset="0"/>
                        </a:rPr>
                        <m:t>h𝑜𝑟𝑎𝑠</m:t>
                      </m:r>
                      <m:r>
                        <a:rPr lang="es-EC" i="0">
                          <a:latin typeface="Cambria Math" panose="02040503050406030204" pitchFamily="18" charset="0"/>
                        </a:rPr>
                        <m:t>∗</m:t>
                      </m:r>
                      <m:r>
                        <a:rPr lang="es-EC" i="1">
                          <a:latin typeface="Cambria Math" panose="02040503050406030204" pitchFamily="18" charset="0"/>
                        </a:rPr>
                        <m:t>𝑑𝑖𝑎𝑠</m:t>
                      </m:r>
                      <m:r>
                        <a:rPr lang="es-EC" i="0">
                          <a:latin typeface="Cambria Math" panose="02040503050406030204" pitchFamily="18" charset="0"/>
                        </a:rPr>
                        <m:t>∗</m:t>
                      </m:r>
                      <m:r>
                        <a:rPr lang="es-EC" i="1">
                          <a:latin typeface="Cambria Math" panose="02040503050406030204" pitchFamily="18" charset="0"/>
                        </a:rPr>
                        <m:t>𝑠𝑒𝑚𝑎𝑛𝑎𝑠</m:t>
                      </m:r>
                      <m:r>
                        <a:rPr lang="es-EC" i="0">
                          <a:latin typeface="Cambria Math" panose="02040503050406030204" pitchFamily="18" charset="0"/>
                        </a:rPr>
                        <m:t>∗</m:t>
                      </m:r>
                      <m:r>
                        <a:rPr lang="es-EC" i="1">
                          <a:latin typeface="Cambria Math" panose="02040503050406030204" pitchFamily="18" charset="0"/>
                        </a:rPr>
                        <m:t>𝑚𝑒𝑠𝑒𝑠</m:t>
                      </m:r>
                      <m:r>
                        <a:rPr lang="es-EC" i="0">
                          <a:latin typeface="Cambria Math" panose="02040503050406030204" pitchFamily="18" charset="0"/>
                        </a:rPr>
                        <m:t>∗</m:t>
                      </m:r>
                      <m:r>
                        <a:rPr lang="es-EC" i="1">
                          <a:latin typeface="Cambria Math" panose="02040503050406030204" pitchFamily="18" charset="0"/>
                        </a:rPr>
                        <m:t>𝑎</m:t>
                      </m:r>
                      <m:r>
                        <a:rPr lang="es-EC" i="0">
                          <a:latin typeface="Cambria Math" panose="02040503050406030204" pitchFamily="18" charset="0"/>
                        </a:rPr>
                        <m:t>ñ</m:t>
                      </m:r>
                      <m:r>
                        <a:rPr lang="es-EC" i="1">
                          <a:latin typeface="Cambria Math" panose="02040503050406030204" pitchFamily="18" charset="0"/>
                        </a:rPr>
                        <m:t>𝑜𝑠</m:t>
                      </m:r>
                    </m:oMath>
                  </m:oMathPara>
                </a14:m>
                <a:endParaRPr lang="es-EC" dirty="0"/>
              </a:p>
            </p:txBody>
          </p:sp>
        </mc:Choice>
        <mc:Fallback xmlns="">
          <p:sp>
            <p:nvSpPr>
              <p:cNvPr id="13" name="CuadroTexto 12">
                <a:extLst>
                  <a:ext uri="{FF2B5EF4-FFF2-40B4-BE49-F238E27FC236}">
                    <a16:creationId xmlns:a16="http://schemas.microsoft.com/office/drawing/2014/main" id="{A247851E-DFC1-4523-A3EB-0EC78FF9B487}"/>
                  </a:ext>
                </a:extLst>
              </p:cNvPr>
              <p:cNvSpPr txBox="1">
                <a:spLocks noRot="1" noChangeAspect="1" noMove="1" noResize="1" noEditPoints="1" noAdjustHandles="1" noChangeArrowheads="1" noChangeShapeType="1" noTextEdit="1"/>
              </p:cNvSpPr>
              <p:nvPr/>
            </p:nvSpPr>
            <p:spPr>
              <a:xfrm>
                <a:off x="2945658" y="1782324"/>
                <a:ext cx="6093724" cy="369332"/>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79116CE7-3FF0-47AC-81F1-8296C91E6CF3}"/>
                  </a:ext>
                </a:extLst>
              </p:cNvPr>
              <p:cNvSpPr txBox="1"/>
              <p:nvPr/>
            </p:nvSpPr>
            <p:spPr>
              <a:xfrm>
                <a:off x="2945658" y="2240455"/>
                <a:ext cx="6093724" cy="890244"/>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800" i="1" smtClean="0">
                          <a:effectLst/>
                          <a:latin typeface="Cambria Math" panose="02040503050406030204" pitchFamily="18" charset="0"/>
                          <a:ea typeface="Calibri" panose="020F0502020204030204" pitchFamily="34" charset="0"/>
                          <a:cs typeface="Arial" panose="020B0604020202020204" pitchFamily="34" charset="0"/>
                        </a:rPr>
                        <m:t>𝑁</m:t>
                      </m:r>
                      <m:r>
                        <a:rPr lang="es-EC" sz="1800" i="1" smtClean="0">
                          <a:effectLst/>
                          <a:latin typeface="Cambria Math" panose="02040503050406030204" pitchFamily="18" charset="0"/>
                          <a:ea typeface="Calibri" panose="020F0502020204030204" pitchFamily="34" charset="0"/>
                          <a:cs typeface="Arial" panose="020B0604020202020204" pitchFamily="34" charset="0"/>
                        </a:rPr>
                        <m:t>=35700∗2∗5∗4∗12∗5</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𝑁</m:t>
                      </m:r>
                      <m:r>
                        <a:rPr lang="es-EC" sz="1800" i="1">
                          <a:effectLst/>
                          <a:latin typeface="Cambria Math" panose="02040503050406030204" pitchFamily="18" charset="0"/>
                          <a:ea typeface="Calibri" panose="020F0502020204030204" pitchFamily="34" charset="0"/>
                          <a:cs typeface="Arial" panose="020B0604020202020204" pitchFamily="34" charset="0"/>
                        </a:rPr>
                        <m:t>=8.56∗</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10</m:t>
                          </m:r>
                        </m:e>
                        <m:sup>
                          <m:r>
                            <a:rPr lang="es-EC" sz="1800" i="1">
                              <a:effectLst/>
                              <a:latin typeface="Cambria Math" panose="02040503050406030204" pitchFamily="18" charset="0"/>
                              <a:ea typeface="Calibri" panose="020F0502020204030204" pitchFamily="34" charset="0"/>
                              <a:cs typeface="Arial" panose="020B0604020202020204" pitchFamily="34" charset="0"/>
                            </a:rPr>
                            <m:t>7</m:t>
                          </m:r>
                        </m:sup>
                      </m:sSup>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CuadroTexto 14">
                <a:extLst>
                  <a:ext uri="{FF2B5EF4-FFF2-40B4-BE49-F238E27FC236}">
                    <a16:creationId xmlns:a16="http://schemas.microsoft.com/office/drawing/2014/main" id="{79116CE7-3FF0-47AC-81F1-8296C91E6CF3}"/>
                  </a:ext>
                </a:extLst>
              </p:cNvPr>
              <p:cNvSpPr txBox="1">
                <a:spLocks noRot="1" noChangeAspect="1" noMove="1" noResize="1" noEditPoints="1" noAdjustHandles="1" noChangeArrowheads="1" noChangeShapeType="1" noTextEdit="1"/>
              </p:cNvSpPr>
              <p:nvPr/>
            </p:nvSpPr>
            <p:spPr>
              <a:xfrm>
                <a:off x="2945658" y="2240455"/>
                <a:ext cx="6093724" cy="890244"/>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50800438-84A5-4525-B602-44B317F497C0}"/>
                  </a:ext>
                </a:extLst>
              </p:cNvPr>
              <p:cNvSpPr txBox="1"/>
              <p:nvPr/>
            </p:nvSpPr>
            <p:spPr>
              <a:xfrm>
                <a:off x="1746913" y="3129998"/>
                <a:ext cx="9253181" cy="369332"/>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rPr>
                  <a:t>Como </a:t>
                </a:r>
                <a14:m>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8.56∗</m:t>
                    </m:r>
                    <m:sSup>
                      <m:sSupPr>
                        <m:ctrlPr>
                          <a:rPr lang="es-EC" i="1">
                            <a:effectLst/>
                            <a:latin typeface="Cambria Math" panose="02040503050406030204" pitchFamily="18"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10</m:t>
                        </m:r>
                      </m:e>
                      <m:sup>
                        <m:r>
                          <a:rPr lang="es-EC" sz="1800" i="1">
                            <a:effectLst/>
                            <a:latin typeface="Cambria Math" panose="02040503050406030204" pitchFamily="18" charset="0"/>
                            <a:ea typeface="Calibri" panose="020F0502020204030204" pitchFamily="34" charset="0"/>
                            <a:cs typeface="Arial" panose="020B0604020202020204" pitchFamily="34" charset="0"/>
                          </a:rPr>
                          <m:t>7</m:t>
                        </m:r>
                      </m:sup>
                    </m:sSup>
                    <m:r>
                      <a:rPr lang="es-EC" sz="1800" i="1">
                        <a:effectLst/>
                        <a:latin typeface="Cambria Math" panose="02040503050406030204" pitchFamily="18" charset="0"/>
                        <a:ea typeface="Calibri" panose="020F0502020204030204" pitchFamily="34" charset="0"/>
                        <a:cs typeface="Arial" panose="020B0604020202020204" pitchFamily="34" charset="0"/>
                      </a:rPr>
                      <m:t>&gt;</m:t>
                    </m:r>
                    <m:sSup>
                      <m:sSupPr>
                        <m:ctrlPr>
                          <a:rPr lang="es-EC" i="1">
                            <a:effectLst/>
                            <a:latin typeface="Cambria Math" panose="02040503050406030204" pitchFamily="18"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10</m:t>
                        </m:r>
                      </m:e>
                      <m:sup>
                        <m:r>
                          <a:rPr lang="es-EC" sz="1800" i="1">
                            <a:effectLst/>
                            <a:latin typeface="Cambria Math" panose="02040503050406030204" pitchFamily="18" charset="0"/>
                            <a:ea typeface="Calibri" panose="020F0502020204030204" pitchFamily="34" charset="0"/>
                            <a:cs typeface="Arial" panose="020B0604020202020204" pitchFamily="34" charset="0"/>
                          </a:rPr>
                          <m:t>6</m:t>
                        </m:r>
                      </m:sup>
                    </m:sSup>
                    <m:r>
                      <a:rPr lang="es-EC" sz="1800" i="1">
                        <a:effectLst/>
                        <a:latin typeface="Cambria Math" panose="02040503050406030204" pitchFamily="18" charset="0"/>
                        <a:ea typeface="Calibri" panose="020F0502020204030204" pitchFamily="34" charset="0"/>
                        <a:cs typeface="Arial" panose="020B0604020202020204" pitchFamily="34" charset="0"/>
                      </a:rPr>
                      <m:t> </m:t>
                    </m:r>
                  </m:oMath>
                </a14:m>
                <a:r>
                  <a:rPr lang="es-EC" sz="1800" dirty="0">
                    <a:effectLst/>
                    <a:latin typeface="Arial" panose="020B0604020202020204" pitchFamily="34" charset="0"/>
                    <a:ea typeface="Yu Mincho" panose="02020400000000000000" pitchFamily="18" charset="-128"/>
                  </a:rPr>
                  <a:t>se puede concluir que se necesita un diseño para vida infinita</a:t>
                </a:r>
                <a:endParaRPr lang="es-EC" dirty="0"/>
              </a:p>
            </p:txBody>
          </p:sp>
        </mc:Choice>
        <mc:Fallback xmlns="">
          <p:sp>
            <p:nvSpPr>
              <p:cNvPr id="18" name="CuadroTexto 17">
                <a:extLst>
                  <a:ext uri="{FF2B5EF4-FFF2-40B4-BE49-F238E27FC236}">
                    <a16:creationId xmlns:a16="http://schemas.microsoft.com/office/drawing/2014/main" id="{50800438-84A5-4525-B602-44B317F497C0}"/>
                  </a:ext>
                </a:extLst>
              </p:cNvPr>
              <p:cNvSpPr txBox="1">
                <a:spLocks noRot="1" noChangeAspect="1" noMove="1" noResize="1" noEditPoints="1" noAdjustHandles="1" noChangeArrowheads="1" noChangeShapeType="1" noTextEdit="1"/>
              </p:cNvSpPr>
              <p:nvPr/>
            </p:nvSpPr>
            <p:spPr>
              <a:xfrm>
                <a:off x="1746913" y="3129998"/>
                <a:ext cx="9253181" cy="369332"/>
              </a:xfrm>
              <a:prstGeom prst="rect">
                <a:avLst/>
              </a:prstGeom>
              <a:blipFill>
                <a:blip r:embed="rId4"/>
                <a:stretch>
                  <a:fillRect l="-593" t="-8197" b="-24590"/>
                </a:stretch>
              </a:blipFill>
            </p:spPr>
            <p:txBody>
              <a:bodyPr/>
              <a:lstStyle/>
              <a:p>
                <a:r>
                  <a:rPr lang="es-EC">
                    <a:noFill/>
                  </a:rPr>
                  <a:t> </a:t>
                </a:r>
              </a:p>
            </p:txBody>
          </p:sp>
        </mc:Fallback>
      </mc:AlternateContent>
      <p:sp>
        <p:nvSpPr>
          <p:cNvPr id="20" name="CuadroTexto 19">
            <a:extLst>
              <a:ext uri="{FF2B5EF4-FFF2-40B4-BE49-F238E27FC236}">
                <a16:creationId xmlns:a16="http://schemas.microsoft.com/office/drawing/2014/main" id="{747E593F-807B-41D8-BE42-E2632416F349}"/>
              </a:ext>
            </a:extLst>
          </p:cNvPr>
          <p:cNvSpPr txBox="1"/>
          <p:nvPr/>
        </p:nvSpPr>
        <p:spPr>
          <a:xfrm>
            <a:off x="4317258" y="3844699"/>
            <a:ext cx="6093724" cy="369332"/>
          </a:xfrm>
          <a:prstGeom prst="rect">
            <a:avLst/>
          </a:prstGeom>
          <a:noFill/>
        </p:spPr>
        <p:txBody>
          <a:bodyPr wrap="square">
            <a:spAutoFit/>
          </a:bodyPr>
          <a:lstStyle/>
          <a:p>
            <a:r>
              <a:rPr lang="es-EC" sz="1800" b="1" dirty="0">
                <a:effectLst/>
                <a:latin typeface="Arial" panose="020B0604020202020204" pitchFamily="34" charset="0"/>
                <a:ea typeface="Calibri" panose="020F0502020204030204" pitchFamily="34" charset="0"/>
              </a:rPr>
              <a:t>Resistencia para vida infinita</a:t>
            </a:r>
            <a:endParaRPr lang="es-EC" b="1" dirty="0"/>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E3674A7E-B8A4-429B-A40C-729A0EDFB1E2}"/>
                  </a:ext>
                </a:extLst>
              </p:cNvPr>
              <p:cNvSpPr txBox="1"/>
              <p:nvPr/>
            </p:nvSpPr>
            <p:spPr>
              <a:xfrm>
                <a:off x="3049138" y="4312502"/>
                <a:ext cx="6093724" cy="4028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𝑓</m:t>
                          </m:r>
                        </m:sub>
                      </m:sSub>
                      <m:r>
                        <a:rPr lang="es-EC" i="0">
                          <a:latin typeface="Cambria Math" panose="02040503050406030204" pitchFamily="18" charset="0"/>
                        </a:rPr>
                        <m:t>=</m:t>
                      </m:r>
                      <m:r>
                        <a:rPr lang="es-EC" i="1">
                          <a:latin typeface="Cambria Math" panose="02040503050406030204" pitchFamily="18" charset="0"/>
                        </a:rPr>
                        <m:t>𝑎</m:t>
                      </m:r>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𝑁</m:t>
                          </m:r>
                        </m:e>
                        <m:sup>
                          <m:r>
                            <a:rPr lang="es-EC" i="1">
                              <a:latin typeface="Cambria Math" panose="02040503050406030204" pitchFamily="18" charset="0"/>
                            </a:rPr>
                            <m:t>𝑏</m:t>
                          </m:r>
                        </m:sup>
                      </m:sSup>
                    </m:oMath>
                  </m:oMathPara>
                </a14:m>
                <a:endParaRPr lang="es-EC" dirty="0"/>
              </a:p>
            </p:txBody>
          </p:sp>
        </mc:Choice>
        <mc:Fallback xmlns="">
          <p:sp>
            <p:nvSpPr>
              <p:cNvPr id="22" name="CuadroTexto 21">
                <a:extLst>
                  <a:ext uri="{FF2B5EF4-FFF2-40B4-BE49-F238E27FC236}">
                    <a16:creationId xmlns:a16="http://schemas.microsoft.com/office/drawing/2014/main" id="{E3674A7E-B8A4-429B-A40C-729A0EDFB1E2}"/>
                  </a:ext>
                </a:extLst>
              </p:cNvPr>
              <p:cNvSpPr txBox="1">
                <a:spLocks noRot="1" noChangeAspect="1" noMove="1" noResize="1" noEditPoints="1" noAdjustHandles="1" noChangeArrowheads="1" noChangeShapeType="1" noTextEdit="1"/>
              </p:cNvSpPr>
              <p:nvPr/>
            </p:nvSpPr>
            <p:spPr>
              <a:xfrm>
                <a:off x="3049138" y="4312502"/>
                <a:ext cx="6093724" cy="402867"/>
              </a:xfrm>
              <a:prstGeom prst="rect">
                <a:avLst/>
              </a:prstGeom>
              <a:blipFill>
                <a:blip r:embed="rId5"/>
                <a:stretch>
                  <a:fillRect b="-746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4DFE824C-1C95-4A3E-9C74-DBF0C49FBA26}"/>
                  </a:ext>
                </a:extLst>
              </p:cNvPr>
              <p:cNvSpPr txBox="1"/>
              <p:nvPr/>
            </p:nvSpPr>
            <p:spPr>
              <a:xfrm>
                <a:off x="481084" y="5010701"/>
                <a:ext cx="6093724" cy="7313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𝑎</m:t>
                      </m:r>
                      <m:r>
                        <a:rPr lang="es-EC" i="0">
                          <a:latin typeface="Cambria Math" panose="02040503050406030204" pitchFamily="18" charset="0"/>
                        </a:rPr>
                        <m:t>=</m:t>
                      </m:r>
                      <m:sSup>
                        <m:sSupPr>
                          <m:ctrlPr>
                            <a:rPr lang="es-EC" i="1">
                              <a:solidFill>
                                <a:srgbClr val="836967"/>
                              </a:solidFill>
                              <a:latin typeface="Cambria Math" panose="02040503050406030204" pitchFamily="18" charset="0"/>
                            </a:rPr>
                          </m:ctrlPr>
                        </m:sSupPr>
                        <m:e>
                          <m:f>
                            <m:fPr>
                              <m:ctrlPr>
                                <a:rPr lang="es-EC" i="1">
                                  <a:solidFill>
                                    <a:srgbClr val="836967"/>
                                  </a:solidFill>
                                  <a:latin typeface="Cambria Math" panose="02040503050406030204" pitchFamily="18" charset="0"/>
                                </a:rPr>
                              </m:ctrlPr>
                            </m:fPr>
                            <m:num>
                              <m:d>
                                <m:dPr>
                                  <m:ctrlPr>
                                    <a:rPr lang="es-EC" i="1">
                                      <a:solidFill>
                                        <a:srgbClr val="836967"/>
                                      </a:solidFill>
                                      <a:latin typeface="Cambria Math" panose="02040503050406030204" pitchFamily="18" charset="0"/>
                                    </a:rPr>
                                  </m:ctrlPr>
                                </m:dPr>
                                <m:e>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𝑓𝑆</m:t>
                                      </m:r>
                                    </m:e>
                                    <m:sub>
                                      <m:r>
                                        <a:rPr lang="es-EC" i="1">
                                          <a:latin typeface="Cambria Math" panose="02040503050406030204" pitchFamily="18" charset="0"/>
                                        </a:rPr>
                                        <m:t>𝑢𝑡</m:t>
                                      </m:r>
                                    </m:sub>
                                  </m:sSub>
                                </m:e>
                              </m:d>
                            </m:num>
                            <m:den>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𝑒</m:t>
                                  </m:r>
                                </m:sub>
                              </m:sSub>
                            </m:den>
                          </m:f>
                        </m:e>
                        <m:sup>
                          <m:r>
                            <a:rPr lang="es-EC" i="0">
                              <a:latin typeface="Cambria Math" panose="02040503050406030204" pitchFamily="18" charset="0"/>
                            </a:rPr>
                            <m:t>2</m:t>
                          </m:r>
                        </m:sup>
                      </m:sSup>
                    </m:oMath>
                  </m:oMathPara>
                </a14:m>
                <a:endParaRPr lang="es-EC" dirty="0"/>
              </a:p>
            </p:txBody>
          </p:sp>
        </mc:Choice>
        <mc:Fallback xmlns="">
          <p:sp>
            <p:nvSpPr>
              <p:cNvPr id="24" name="CuadroTexto 23">
                <a:extLst>
                  <a:ext uri="{FF2B5EF4-FFF2-40B4-BE49-F238E27FC236}">
                    <a16:creationId xmlns:a16="http://schemas.microsoft.com/office/drawing/2014/main" id="{4DFE824C-1C95-4A3E-9C74-DBF0C49FBA26}"/>
                  </a:ext>
                </a:extLst>
              </p:cNvPr>
              <p:cNvSpPr txBox="1">
                <a:spLocks noRot="1" noChangeAspect="1" noMove="1" noResize="1" noEditPoints="1" noAdjustHandles="1" noChangeArrowheads="1" noChangeShapeType="1" noTextEdit="1"/>
              </p:cNvSpPr>
              <p:nvPr/>
            </p:nvSpPr>
            <p:spPr>
              <a:xfrm>
                <a:off x="481084" y="5010701"/>
                <a:ext cx="6093724" cy="731354"/>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83A05661-AEFB-401D-AE51-E3485CE8D161}"/>
                  </a:ext>
                </a:extLst>
              </p:cNvPr>
              <p:cNvSpPr txBox="1"/>
              <p:nvPr/>
            </p:nvSpPr>
            <p:spPr>
              <a:xfrm>
                <a:off x="4687388" y="5013959"/>
                <a:ext cx="6093724" cy="646331"/>
              </a:xfrm>
              <a:prstGeom prst="rect">
                <a:avLst/>
              </a:prstGeom>
              <a:noFill/>
            </p:spPr>
            <p:txBody>
              <a:bodyPr wrap="square">
                <a:spAutoFit/>
              </a:bodyPr>
              <a:lstStyle/>
              <a:p>
                <a:r>
                  <a:rPr lang="es-EC" sz="1800" dirty="0">
                    <a:effectLst/>
                    <a:latin typeface="Arial" panose="020B0604020202020204" pitchFamily="34" charset="0"/>
                    <a:ea typeface="Yu Mincho" panose="02020400000000000000" pitchFamily="18" charset="-128"/>
                  </a:rPr>
                  <a:t>Para el </a:t>
                </a:r>
                <a14:m>
                  <m:oMath xmlns:m="http://schemas.openxmlformats.org/officeDocument/2006/math">
                    <m:sSub>
                      <m:sSubPr>
                        <m:ctrlPr>
                          <a:rPr lang="es-EC"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i="1">
                            <a:effectLst/>
                            <a:latin typeface="Cambria Math" panose="02040503050406030204" pitchFamily="18" charset="0"/>
                            <a:ea typeface="Yu Mincho" panose="02020400000000000000" pitchFamily="18" charset="-128"/>
                            <a:cs typeface="Arial" panose="020B0604020202020204" pitchFamily="34" charset="0"/>
                          </a:rPr>
                          <m:t>𝑆</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𝑢𝑡</m:t>
                        </m:r>
                      </m:sub>
                    </m:sSub>
                    <m:r>
                      <a:rPr lang="es-EC" sz="1800" i="1">
                        <a:effectLst/>
                        <a:latin typeface="Cambria Math" panose="02040503050406030204" pitchFamily="18" charset="0"/>
                        <a:ea typeface="Yu Mincho" panose="02020400000000000000" pitchFamily="18" charset="-128"/>
                        <a:cs typeface="Arial" panose="020B0604020202020204" pitchFamily="34" charset="0"/>
                      </a:rPr>
                      <m:t>=568 </m:t>
                    </m:r>
                    <m:r>
                      <a:rPr lang="es-EC" sz="1800" i="1">
                        <a:effectLst/>
                        <a:latin typeface="Cambria Math" panose="02040503050406030204" pitchFamily="18" charset="0"/>
                        <a:ea typeface="Yu Mincho" panose="02020400000000000000" pitchFamily="18" charset="-128"/>
                        <a:cs typeface="Arial" panose="020B0604020202020204" pitchFamily="34" charset="0"/>
                      </a:rPr>
                      <m:t>𝑀𝑝𝑎</m:t>
                    </m:r>
                    <m:r>
                      <a:rPr lang="es-EC" sz="1800" i="1">
                        <a:effectLst/>
                        <a:latin typeface="Cambria Math" panose="02040503050406030204" pitchFamily="18" charset="0"/>
                        <a:ea typeface="Yu Mincho" panose="02020400000000000000" pitchFamily="18" charset="-128"/>
                        <a:cs typeface="Arial" panose="020B0604020202020204" pitchFamily="34" charset="0"/>
                      </a:rPr>
                      <m:t>=82.4</m:t>
                    </m:r>
                    <m:r>
                      <a:rPr lang="es-EC" sz="1800" i="1">
                        <a:effectLst/>
                        <a:latin typeface="Cambria Math" panose="02040503050406030204" pitchFamily="18" charset="0"/>
                        <a:ea typeface="Yu Mincho" panose="02020400000000000000" pitchFamily="18" charset="-128"/>
                        <a:cs typeface="Arial" panose="020B0604020202020204" pitchFamily="34" charset="0"/>
                      </a:rPr>
                      <m:t>𝐾𝑝𝑠𝑖</m:t>
                    </m:r>
                  </m:oMath>
                </a14:m>
                <a:r>
                  <a:rPr lang="es-EC" sz="1800" dirty="0">
                    <a:effectLst/>
                    <a:latin typeface="Arial" panose="020B0604020202020204" pitchFamily="34" charset="0"/>
                    <a:ea typeface="Yu Mincho" panose="02020400000000000000" pitchFamily="18" charset="-128"/>
                  </a:rPr>
                  <a:t> del acero inoxidable A 304 </a:t>
                </a:r>
                <a:endParaRPr lang="es-EC" dirty="0"/>
              </a:p>
            </p:txBody>
          </p:sp>
        </mc:Choice>
        <mc:Fallback xmlns="">
          <p:sp>
            <p:nvSpPr>
              <p:cNvPr id="25" name="CuadroTexto 24">
                <a:extLst>
                  <a:ext uri="{FF2B5EF4-FFF2-40B4-BE49-F238E27FC236}">
                    <a16:creationId xmlns:a16="http://schemas.microsoft.com/office/drawing/2014/main" id="{83A05661-AEFB-401D-AE51-E3485CE8D161}"/>
                  </a:ext>
                </a:extLst>
              </p:cNvPr>
              <p:cNvSpPr txBox="1">
                <a:spLocks noRot="1" noChangeAspect="1" noMove="1" noResize="1" noEditPoints="1" noAdjustHandles="1" noChangeArrowheads="1" noChangeShapeType="1" noTextEdit="1"/>
              </p:cNvSpPr>
              <p:nvPr/>
            </p:nvSpPr>
            <p:spPr>
              <a:xfrm>
                <a:off x="4687388" y="5013959"/>
                <a:ext cx="6093724" cy="646331"/>
              </a:xfrm>
              <a:prstGeom prst="rect">
                <a:avLst/>
              </a:prstGeom>
              <a:blipFill>
                <a:blip r:embed="rId7"/>
                <a:stretch>
                  <a:fillRect l="-900" t="-4673" b="-13084"/>
                </a:stretch>
              </a:blipFill>
            </p:spPr>
            <p:txBody>
              <a:bodyPr/>
              <a:lstStyle/>
              <a:p>
                <a:r>
                  <a:rPr lang="es-EC">
                    <a:noFill/>
                  </a:rPr>
                  <a:t> </a:t>
                </a:r>
              </a:p>
            </p:txBody>
          </p:sp>
        </mc:Fallback>
      </mc:AlternateContent>
    </p:spTree>
    <p:extLst>
      <p:ext uri="{BB962C8B-B14F-4D97-AF65-F5344CB8AC3E}">
        <p14:creationId xmlns:p14="http://schemas.microsoft.com/office/powerpoint/2010/main" val="3328835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155577" cy="514645"/>
          </a:xfrm>
          <a:prstGeom prst="rect">
            <a:avLst/>
          </a:prstGeom>
        </p:spPr>
        <p:txBody>
          <a:bodyPr/>
          <a:lstStyle/>
          <a:p>
            <a:r>
              <a:rPr lang="es-EC" sz="2400" i="0" dirty="0">
                <a:solidFill>
                  <a:schemeClr val="tx1"/>
                </a:solidFill>
                <a:latin typeface="Arial" panose="020B0604020202020204" pitchFamily="34" charset="0"/>
                <a:cs typeface="Arial" panose="020B0604020202020204" pitchFamily="34" charset="0"/>
              </a:rPr>
              <a:t>CAPÍTULO III – </a:t>
            </a:r>
            <a:r>
              <a:rPr lang="es-EC" sz="2400" i="0" dirty="0">
                <a:solidFill>
                  <a:schemeClr val="tx1"/>
                </a:solidFill>
                <a:effectLst/>
                <a:latin typeface="+mn-lt"/>
              </a:rPr>
              <a:t>DISEÑO DE ELEMENTOS Y SISTEMAS</a:t>
            </a:r>
            <a:r>
              <a:rPr lang="es-MX" dirty="0">
                <a:solidFill>
                  <a:schemeClr val="tx1"/>
                </a:solidFill>
                <a:effectLst/>
              </a:rPr>
              <a:t/>
            </a:r>
            <a:br>
              <a:rPr lang="es-MX" dirty="0">
                <a:solidFill>
                  <a:schemeClr val="tx1"/>
                </a:solidFill>
                <a:effectLst/>
              </a:rPr>
            </a:br>
            <a:endParaRPr lang="es-EC" sz="2400" i="0" dirty="0">
              <a:solidFill>
                <a:schemeClr val="tx1"/>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2444113" y="603886"/>
            <a:ext cx="5654858" cy="369332"/>
          </a:xfrm>
          <a:prstGeom prst="rect">
            <a:avLst/>
          </a:prstGeom>
        </p:spPr>
        <p:txBody>
          <a:bodyPr wrap="square">
            <a:spAutoFit/>
          </a:bodyPr>
          <a:lstStyle/>
          <a:p>
            <a:r>
              <a:rPr lang="es-EC" b="1" i="1" dirty="0"/>
              <a:t>Diseño del sistema de corte</a:t>
            </a:r>
            <a:endParaRPr lang="es-MX" b="1" i="1" dirty="0"/>
          </a:p>
        </p:txBody>
      </p:sp>
      <p:sp>
        <p:nvSpPr>
          <p:cNvPr id="19" name="Marcador de número de diapositiva 18"/>
          <p:cNvSpPr>
            <a:spLocks noGrp="1"/>
          </p:cNvSpPr>
          <p:nvPr>
            <p:ph type="sldNum" sz="quarter" idx="10"/>
          </p:nvPr>
        </p:nvSpPr>
        <p:spPr/>
        <p:txBody>
          <a:bodyPr/>
          <a:lstStyle/>
          <a:p>
            <a:fld id="{FC212350-2835-4B37-909A-324448E91906}" type="slidenum">
              <a:rPr lang="es-MX" smtClean="0"/>
              <a:pPr/>
              <a:t>34</a:t>
            </a:fld>
            <a:endParaRPr lang="es-MX" dirty="0"/>
          </a:p>
        </p:txBody>
      </p:sp>
      <p:sp>
        <p:nvSpPr>
          <p:cNvPr id="29" name="CuadroTexto 28">
            <a:extLst>
              <a:ext uri="{FF2B5EF4-FFF2-40B4-BE49-F238E27FC236}">
                <a16:creationId xmlns:a16="http://schemas.microsoft.com/office/drawing/2014/main" id="{78466DF5-35D7-4488-9691-81CE3669872E}"/>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Shigley</a:t>
            </a:r>
          </a:p>
        </p:txBody>
      </p:sp>
      <p:sp>
        <p:nvSpPr>
          <p:cNvPr id="20" name="CuadroTexto 19">
            <a:extLst>
              <a:ext uri="{FF2B5EF4-FFF2-40B4-BE49-F238E27FC236}">
                <a16:creationId xmlns:a16="http://schemas.microsoft.com/office/drawing/2014/main" id="{747E593F-807B-41D8-BE42-E2632416F349}"/>
              </a:ext>
            </a:extLst>
          </p:cNvPr>
          <p:cNvSpPr txBox="1"/>
          <p:nvPr/>
        </p:nvSpPr>
        <p:spPr>
          <a:xfrm>
            <a:off x="4317258" y="1244277"/>
            <a:ext cx="6093724" cy="369332"/>
          </a:xfrm>
          <a:prstGeom prst="rect">
            <a:avLst/>
          </a:prstGeom>
          <a:noFill/>
        </p:spPr>
        <p:txBody>
          <a:bodyPr wrap="square">
            <a:spAutoFit/>
          </a:bodyPr>
          <a:lstStyle/>
          <a:p>
            <a:r>
              <a:rPr lang="es-EC" sz="1800" b="1" dirty="0">
                <a:effectLst/>
                <a:latin typeface="Arial" panose="020B0604020202020204" pitchFamily="34" charset="0"/>
                <a:ea typeface="Calibri" panose="020F0502020204030204" pitchFamily="34" charset="0"/>
              </a:rPr>
              <a:t>Resistencia para vida infinita</a:t>
            </a:r>
            <a:endParaRPr lang="es-EC" b="1" dirty="0"/>
          </a:p>
        </p:txBody>
      </p:sp>
      <p:sp>
        <p:nvSpPr>
          <p:cNvPr id="16" name="CuadroTexto 15">
            <a:extLst>
              <a:ext uri="{FF2B5EF4-FFF2-40B4-BE49-F238E27FC236}">
                <a16:creationId xmlns:a16="http://schemas.microsoft.com/office/drawing/2014/main" id="{73241890-C15B-492C-9B28-E500A666EE8D}"/>
              </a:ext>
            </a:extLst>
          </p:cNvPr>
          <p:cNvSpPr txBox="1"/>
          <p:nvPr/>
        </p:nvSpPr>
        <p:spPr>
          <a:xfrm>
            <a:off x="445546" y="1557408"/>
            <a:ext cx="6093724" cy="560410"/>
          </a:xfrm>
          <a:prstGeom prst="rect">
            <a:avLst/>
          </a:prstGeom>
          <a:noFill/>
        </p:spPr>
        <p:txBody>
          <a:bodyPr wrap="square">
            <a:spAutoFit/>
          </a:bodyPr>
          <a:lstStyle/>
          <a:p>
            <a:pPr>
              <a:lnSpc>
                <a:spcPct val="200000"/>
              </a:lnSpc>
              <a:spcAft>
                <a:spcPts val="1000"/>
              </a:spcAft>
            </a:pPr>
            <a:r>
              <a:rPr lang="es-EC" sz="1800" i="1" dirty="0">
                <a:solidFill>
                  <a:srgbClr val="44546A"/>
                </a:solidFill>
                <a:effectLst/>
                <a:latin typeface="Arial" panose="020B0604020202020204" pitchFamily="34" charset="0"/>
                <a:ea typeface="Calibri" panose="020F0502020204030204" pitchFamily="34" charset="0"/>
                <a:cs typeface="Arial" panose="020B0604020202020204" pitchFamily="34" charset="0"/>
              </a:rPr>
              <a:t>Fracción de resistencia a la fatiga f</a:t>
            </a:r>
            <a:endParaRPr lang="es-EC" sz="1600"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1" name="Imagen 20">
            <a:extLst>
              <a:ext uri="{FF2B5EF4-FFF2-40B4-BE49-F238E27FC236}">
                <a16:creationId xmlns:a16="http://schemas.microsoft.com/office/drawing/2014/main" id="{0EBF0A62-4444-4E0F-9705-D5455825CE0A}"/>
              </a:ext>
            </a:extLst>
          </p:cNvPr>
          <p:cNvPicPr/>
          <p:nvPr/>
        </p:nvPicPr>
        <p:blipFill rotWithShape="1">
          <a:blip r:embed="rId2"/>
          <a:srcRect l="31014" t="32781" r="31250" b="19312"/>
          <a:stretch/>
        </p:blipFill>
        <p:spPr bwMode="auto">
          <a:xfrm>
            <a:off x="413613" y="2136683"/>
            <a:ext cx="3648710" cy="260350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4DBF1C74-79D4-4A2A-9E54-6A2575A79D69}"/>
                  </a:ext>
                </a:extLst>
              </p:cNvPr>
              <p:cNvSpPr txBox="1"/>
              <p:nvPr/>
            </p:nvSpPr>
            <p:spPr>
              <a:xfrm>
                <a:off x="201168" y="4800455"/>
                <a:ext cx="6093724" cy="1626536"/>
              </a:xfrm>
              <a:prstGeom prst="rect">
                <a:avLst/>
              </a:prstGeom>
              <a:noFill/>
            </p:spPr>
            <p:txBody>
              <a:bodyPr wrap="square">
                <a:spAutoFit/>
              </a:bodyPr>
              <a:lstStyle/>
              <a:p>
                <a:pPr algn="just">
                  <a:lnSpc>
                    <a:spcPct val="107000"/>
                  </a:lnSpc>
                  <a:spcAft>
                    <a:spcPts val="800"/>
                  </a:spcAft>
                </a:pPr>
                <a:r>
                  <a:rPr lang="es-EC" sz="1800" dirty="0">
                    <a:effectLst/>
                    <a:latin typeface="Arial" panose="020B0604020202020204" pitchFamily="34" charset="0"/>
                    <a:ea typeface="Calibri" panose="020F0502020204030204" pitchFamily="34" charset="0"/>
                    <a:cs typeface="Arial" panose="020B0604020202020204" pitchFamily="34" charset="0"/>
                  </a:rPr>
                  <a:t> se determina qué </a:t>
                </a:r>
                <a14:m>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𝑓</m:t>
                    </m:r>
                    <m:r>
                      <a:rPr lang="es-EC" sz="1800" i="1">
                        <a:effectLst/>
                        <a:latin typeface="Cambria Math" panose="02040503050406030204" pitchFamily="18" charset="0"/>
                        <a:ea typeface="Calibri" panose="020F0502020204030204" pitchFamily="34" charset="0"/>
                        <a:cs typeface="Arial" panose="020B0604020202020204" pitchFamily="34" charset="0"/>
                      </a:rPr>
                      <m:t>=0.87</m:t>
                    </m:r>
                  </m:oMath>
                </a14:m>
                <a:r>
                  <a:rPr lang="es-EC" sz="1800" dirty="0">
                    <a:effectLst/>
                    <a:latin typeface="Arial" panose="020B0604020202020204" pitchFamily="34" charset="0"/>
                    <a:ea typeface="Yu Mincho" panose="02020400000000000000" pitchFamily="18" charset="-128"/>
                    <a:cs typeface="Arial" panose="020B0604020202020204" pitchFamily="34" charset="0"/>
                  </a:rPr>
                  <a:t> y, por lo tanto:</a:t>
                </a:r>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𝑎</m:t>
                      </m:r>
                      <m:r>
                        <a:rPr lang="es-EC"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d>
                                <m:dPr>
                                  <m:ctrlPr>
                                    <a:rPr lang="es-EC" sz="1800" i="1">
                                      <a:effectLst/>
                                      <a:latin typeface="Cambria Math" panose="02040503050406030204" pitchFamily="18" charset="0"/>
                                      <a:ea typeface="Calibri" panose="020F0502020204030204" pitchFamily="34" charset="0"/>
                                      <a:cs typeface="Arial" panose="020B0604020202020204" pitchFamily="34" charset="0"/>
                                    </a:rPr>
                                  </m:ctrlPr>
                                </m:dPr>
                                <m:e>
                                  <m:r>
                                    <a:rPr lang="es-EC" sz="1800" i="1">
                                      <a:effectLst/>
                                      <a:latin typeface="Cambria Math" panose="02040503050406030204" pitchFamily="18" charset="0"/>
                                      <a:ea typeface="Calibri" panose="020F0502020204030204" pitchFamily="34" charset="0"/>
                                      <a:cs typeface="Arial" panose="020B0604020202020204" pitchFamily="34" charset="0"/>
                                    </a:rPr>
                                    <m:t>0.87∗568</m:t>
                                  </m:r>
                                </m:e>
                              </m:d>
                            </m:num>
                            <m:den>
                              <m:r>
                                <a:rPr lang="es-EC" sz="1800" i="1">
                                  <a:effectLst/>
                                  <a:latin typeface="Cambria Math" panose="02040503050406030204" pitchFamily="18" charset="0"/>
                                  <a:ea typeface="Calibri" panose="020F0502020204030204" pitchFamily="34" charset="0"/>
                                  <a:cs typeface="Arial" panose="020B0604020202020204" pitchFamily="34" charset="0"/>
                                </a:rPr>
                                <m:t>167.73</m:t>
                              </m:r>
                            </m:den>
                          </m:f>
                        </m:e>
                        <m:sup>
                          <m:r>
                            <a:rPr lang="es-EC" sz="1800" i="1">
                              <a:effectLst/>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𝑎</m:t>
                      </m:r>
                      <m:r>
                        <a:rPr lang="es-EC" sz="1800" i="1">
                          <a:effectLst/>
                          <a:latin typeface="Cambria Math" panose="02040503050406030204" pitchFamily="18" charset="0"/>
                          <a:ea typeface="Calibri" panose="020F0502020204030204" pitchFamily="34" charset="0"/>
                          <a:cs typeface="Arial" panose="020B0604020202020204" pitchFamily="34" charset="0"/>
                        </a:rPr>
                        <m:t>=1673.42</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CuadroTexto 22">
                <a:extLst>
                  <a:ext uri="{FF2B5EF4-FFF2-40B4-BE49-F238E27FC236}">
                    <a16:creationId xmlns:a16="http://schemas.microsoft.com/office/drawing/2014/main" id="{4DBF1C74-79D4-4A2A-9E54-6A2575A79D69}"/>
                  </a:ext>
                </a:extLst>
              </p:cNvPr>
              <p:cNvSpPr txBox="1">
                <a:spLocks noRot="1" noChangeAspect="1" noMove="1" noResize="1" noEditPoints="1" noAdjustHandles="1" noChangeArrowheads="1" noChangeShapeType="1" noTextEdit="1"/>
              </p:cNvSpPr>
              <p:nvPr/>
            </p:nvSpPr>
            <p:spPr>
              <a:xfrm>
                <a:off x="201168" y="4800455"/>
                <a:ext cx="6093724" cy="1626536"/>
              </a:xfrm>
              <a:prstGeom prst="rect">
                <a:avLst/>
              </a:prstGeom>
              <a:blipFill>
                <a:blip r:embed="rId3"/>
                <a:stretch>
                  <a:fillRect t="-187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110F84BD-5B5F-4FDE-86E6-AA4469BE55B0}"/>
                  </a:ext>
                </a:extLst>
              </p:cNvPr>
              <p:cNvSpPr txBox="1"/>
              <p:nvPr/>
            </p:nvSpPr>
            <p:spPr>
              <a:xfrm>
                <a:off x="5052109" y="1926740"/>
                <a:ext cx="6093724" cy="8504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𝑏</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d>
                            <m:dPr>
                              <m:begChr m:val="["/>
                              <m:endChr m:val="]"/>
                              <m:ctrlPr>
                                <a:rPr lang="es-EC" i="1">
                                  <a:solidFill>
                                    <a:srgbClr val="836967"/>
                                  </a:solidFill>
                                  <a:latin typeface="Cambria Math" panose="02040503050406030204" pitchFamily="18" charset="0"/>
                                </a:rPr>
                              </m:ctrlPr>
                            </m:dPr>
                            <m:e>
                              <m:r>
                                <m:rPr>
                                  <m:sty m:val="p"/>
                                </m:rPr>
                                <a:rPr lang="es-EC" i="0">
                                  <a:latin typeface="Cambria Math" panose="02040503050406030204" pitchFamily="18" charset="0"/>
                                </a:rPr>
                                <m:t>lo</m:t>
                              </m:r>
                              <m:func>
                                <m:funcPr>
                                  <m:ctrlPr>
                                    <a:rPr lang="es-EC" i="1">
                                      <a:latin typeface="Cambria Math" panose="02040503050406030204" pitchFamily="18" charset="0"/>
                                    </a:rPr>
                                  </m:ctrlPr>
                                </m:funcPr>
                                <m:fName>
                                  <m:r>
                                    <m:rPr>
                                      <m:sty m:val="p"/>
                                    </m:rPr>
                                    <a:rPr lang="es-EC" i="0">
                                      <a:latin typeface="Cambria Math" panose="02040503050406030204" pitchFamily="18" charset="0"/>
                                    </a:rPr>
                                    <m:t>g</m:t>
                                  </m:r>
                                </m:fName>
                                <m:e>
                                  <m:d>
                                    <m:dPr>
                                      <m:ctrlPr>
                                        <a:rPr lang="es-EC" i="1">
                                          <a:solidFill>
                                            <a:srgbClr val="836967"/>
                                          </a:solidFill>
                                          <a:latin typeface="Cambria Math" panose="02040503050406030204" pitchFamily="18" charset="0"/>
                                        </a:rPr>
                                      </m:ctrlPr>
                                    </m:dPr>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𝑓</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𝑢𝑡</m:t>
                                              </m:r>
                                            </m:sub>
                                          </m:sSub>
                                        </m:num>
                                        <m:den>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𝑒</m:t>
                                              </m:r>
                                            </m:sub>
                                          </m:sSub>
                                        </m:den>
                                      </m:f>
                                    </m:e>
                                  </m:d>
                                </m:e>
                              </m:func>
                            </m:e>
                          </m:d>
                        </m:num>
                        <m:den>
                          <m:r>
                            <a:rPr lang="es-EC" i="0">
                              <a:latin typeface="Cambria Math" panose="02040503050406030204" pitchFamily="18" charset="0"/>
                            </a:rPr>
                            <m:t>3</m:t>
                          </m:r>
                        </m:den>
                      </m:f>
                    </m:oMath>
                  </m:oMathPara>
                </a14:m>
                <a:endParaRPr lang="es-EC" dirty="0"/>
              </a:p>
            </p:txBody>
          </p:sp>
        </mc:Choice>
        <mc:Fallback xmlns="">
          <p:sp>
            <p:nvSpPr>
              <p:cNvPr id="26" name="CuadroTexto 25">
                <a:extLst>
                  <a:ext uri="{FF2B5EF4-FFF2-40B4-BE49-F238E27FC236}">
                    <a16:creationId xmlns:a16="http://schemas.microsoft.com/office/drawing/2014/main" id="{110F84BD-5B5F-4FDE-86E6-AA4469BE55B0}"/>
                  </a:ext>
                </a:extLst>
              </p:cNvPr>
              <p:cNvSpPr txBox="1">
                <a:spLocks noRot="1" noChangeAspect="1" noMove="1" noResize="1" noEditPoints="1" noAdjustHandles="1" noChangeArrowheads="1" noChangeShapeType="1" noTextEdit="1"/>
              </p:cNvSpPr>
              <p:nvPr/>
            </p:nvSpPr>
            <p:spPr>
              <a:xfrm>
                <a:off x="5052109" y="1926740"/>
                <a:ext cx="6093724" cy="850426"/>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8E7903C9-5ABA-4641-8B73-B442A8F69F4D}"/>
                  </a:ext>
                </a:extLst>
              </p:cNvPr>
              <p:cNvSpPr txBox="1"/>
              <p:nvPr/>
            </p:nvSpPr>
            <p:spPr>
              <a:xfrm>
                <a:off x="5052109" y="2956112"/>
                <a:ext cx="6093724" cy="1399486"/>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800" i="1" smtClean="0">
                          <a:effectLst/>
                          <a:latin typeface="Cambria Math" panose="02040503050406030204" pitchFamily="18" charset="0"/>
                          <a:ea typeface="Calibri" panose="020F0502020204030204" pitchFamily="34" charset="0"/>
                          <a:cs typeface="Arial" panose="020B0604020202020204" pitchFamily="34" charset="0"/>
                        </a:rPr>
                        <m:t>𝑏</m:t>
                      </m:r>
                      <m:r>
                        <a:rPr lang="es-EC" sz="1800" i="1" smtClean="0">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d>
                            <m:dPr>
                              <m:begChr m:val="["/>
                              <m:endChr m:val="]"/>
                              <m:ctrlPr>
                                <a:rPr lang="es-EC" sz="1800" i="1">
                                  <a:effectLst/>
                                  <a:latin typeface="Cambria Math" panose="02040503050406030204" pitchFamily="18" charset="0"/>
                                  <a:ea typeface="Calibri" panose="020F0502020204030204" pitchFamily="34" charset="0"/>
                                  <a:cs typeface="Arial" panose="020B0604020202020204" pitchFamily="34" charset="0"/>
                                </a:rPr>
                              </m:ctrlPr>
                            </m:dPr>
                            <m:e>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log</m:t>
                              </m:r>
                              <m:r>
                                <a:rPr lang="es-EC" sz="1800">
                                  <a:effectLst/>
                                  <a:latin typeface="Cambria Math" panose="02040503050406030204" pitchFamily="18" charset="0"/>
                                  <a:ea typeface="Calibri" panose="020F0502020204030204" pitchFamily="34" charset="0"/>
                                  <a:cs typeface="Arial" panose="020B0604020202020204" pitchFamily="34" charset="0"/>
                                </a:rPr>
                                <m:t>⁡</m:t>
                              </m:r>
                              <m:d>
                                <m:dPr>
                                  <m:ctrlPr>
                                    <a:rPr lang="es-EC" sz="18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0.87∗568</m:t>
                                      </m:r>
                                    </m:num>
                                    <m:den>
                                      <m:r>
                                        <a:rPr lang="es-EC" sz="1800" i="1">
                                          <a:effectLst/>
                                          <a:latin typeface="Cambria Math" panose="02040503050406030204" pitchFamily="18" charset="0"/>
                                          <a:ea typeface="Calibri" panose="020F0502020204030204" pitchFamily="34" charset="0"/>
                                          <a:cs typeface="Arial" panose="020B0604020202020204" pitchFamily="34" charset="0"/>
                                        </a:rPr>
                                        <m:t>176.73</m:t>
                                      </m:r>
                                    </m:den>
                                  </m:f>
                                </m:e>
                              </m:d>
                            </m:e>
                          </m:d>
                        </m:num>
                        <m:den>
                          <m:r>
                            <a:rPr lang="es-EC" sz="1800" i="1">
                              <a:effectLst/>
                              <a:latin typeface="Cambria Math" panose="02040503050406030204" pitchFamily="18" charset="0"/>
                              <a:ea typeface="Calibri" panose="020F0502020204030204" pitchFamily="34" charset="0"/>
                              <a:cs typeface="Arial" panose="020B0604020202020204" pitchFamily="34" charset="0"/>
                            </a:rPr>
                            <m:t>3</m:t>
                          </m:r>
                        </m:den>
                      </m:f>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𝑏</m:t>
                      </m:r>
                      <m:r>
                        <a:rPr lang="es-EC" sz="1800" i="1">
                          <a:effectLst/>
                          <a:latin typeface="Cambria Math" panose="02040503050406030204" pitchFamily="18" charset="0"/>
                          <a:ea typeface="Calibri" panose="020F0502020204030204" pitchFamily="34" charset="0"/>
                          <a:cs typeface="Arial" panose="020B0604020202020204" pitchFamily="34" charset="0"/>
                        </a:rPr>
                        <m:t>=−0.14</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CuadroTexto 26">
                <a:extLst>
                  <a:ext uri="{FF2B5EF4-FFF2-40B4-BE49-F238E27FC236}">
                    <a16:creationId xmlns:a16="http://schemas.microsoft.com/office/drawing/2014/main" id="{8E7903C9-5ABA-4641-8B73-B442A8F69F4D}"/>
                  </a:ext>
                </a:extLst>
              </p:cNvPr>
              <p:cNvSpPr txBox="1">
                <a:spLocks noRot="1" noChangeAspect="1" noMove="1" noResize="1" noEditPoints="1" noAdjustHandles="1" noChangeArrowheads="1" noChangeShapeType="1" noTextEdit="1"/>
              </p:cNvSpPr>
              <p:nvPr/>
            </p:nvSpPr>
            <p:spPr>
              <a:xfrm>
                <a:off x="5052109" y="2956112"/>
                <a:ext cx="6093724" cy="1399486"/>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95D9697E-93B0-48CF-A5BF-5B06E110207D}"/>
                  </a:ext>
                </a:extLst>
              </p:cNvPr>
              <p:cNvSpPr txBox="1"/>
              <p:nvPr/>
            </p:nvSpPr>
            <p:spPr>
              <a:xfrm>
                <a:off x="5052109" y="4633802"/>
                <a:ext cx="6093724" cy="1435521"/>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𝑓</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𝑁</m:t>
                          </m:r>
                        </m:e>
                        <m:sup>
                          <m:r>
                            <a:rPr lang="es-EC" sz="1800" i="1">
                              <a:effectLst/>
                              <a:latin typeface="Cambria Math" panose="02040503050406030204" pitchFamily="18" charset="0"/>
                              <a:ea typeface="Calibri" panose="020F0502020204030204" pitchFamily="34" charset="0"/>
                              <a:cs typeface="Arial" panose="020B0604020202020204" pitchFamily="34" charset="0"/>
                            </a:rPr>
                            <m:t>𝑏</m:t>
                          </m:r>
                        </m:sup>
                      </m:sSup>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𝑓</m:t>
                          </m:r>
                        </m:sub>
                      </m:sSub>
                      <m:r>
                        <a:rPr lang="es-EC" sz="1800" i="1">
                          <a:effectLst/>
                          <a:latin typeface="Cambria Math" panose="02040503050406030204" pitchFamily="18" charset="0"/>
                          <a:ea typeface="Calibri" panose="020F0502020204030204" pitchFamily="34" charset="0"/>
                          <a:cs typeface="Arial" panose="020B0604020202020204" pitchFamily="34" charset="0"/>
                        </a:rPr>
                        <m:t>=1673.42∗</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8.56∗</m:t>
                          </m:r>
                          <m:sSup>
                            <m:sSupPr>
                              <m:ctrlPr>
                                <a:rPr lang="es-EC" sz="1800" i="1">
                                  <a:effectLst/>
                                  <a:latin typeface="Cambria Math" panose="02040503050406030204" pitchFamily="18" charset="0"/>
                                  <a:ea typeface="Calibri" panose="020F0502020204030204" pitchFamily="34" charset="0"/>
                                  <a:cs typeface="Arial" panose="020B0604020202020204" pitchFamily="34" charset="0"/>
                                </a:rPr>
                              </m:ctrlPr>
                            </m:sSupPr>
                            <m:e>
                              <m:r>
                                <a:rPr lang="es-EC" sz="1800" i="1">
                                  <a:effectLst/>
                                  <a:latin typeface="Cambria Math" panose="02040503050406030204" pitchFamily="18" charset="0"/>
                                  <a:ea typeface="Calibri" panose="020F0502020204030204" pitchFamily="34" charset="0"/>
                                  <a:cs typeface="Arial" panose="020B0604020202020204" pitchFamily="34" charset="0"/>
                                </a:rPr>
                                <m:t>10</m:t>
                              </m:r>
                            </m:e>
                            <m:sup>
                              <m:r>
                                <a:rPr lang="es-EC" sz="1800" i="1">
                                  <a:effectLst/>
                                  <a:latin typeface="Cambria Math" panose="02040503050406030204" pitchFamily="18" charset="0"/>
                                  <a:ea typeface="Calibri" panose="020F0502020204030204" pitchFamily="34" charset="0"/>
                                  <a:cs typeface="Arial" panose="020B0604020202020204" pitchFamily="34" charset="0"/>
                                </a:rPr>
                                <m:t>7</m:t>
                              </m:r>
                            </m:sup>
                          </m:sSup>
                        </m:e>
                        <m:sup>
                          <m:r>
                            <a:rPr lang="es-EC" sz="1800" i="1">
                              <a:effectLst/>
                              <a:latin typeface="Cambria Math" panose="02040503050406030204" pitchFamily="18" charset="0"/>
                              <a:ea typeface="Calibri" panose="020F0502020204030204" pitchFamily="34" charset="0"/>
                              <a:cs typeface="Arial" panose="020B0604020202020204" pitchFamily="34" charset="0"/>
                            </a:rPr>
                            <m:t>−0.14</m:t>
                          </m:r>
                        </m:sup>
                      </m:sSup>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𝑆</m:t>
                          </m:r>
                        </m:e>
                        <m:sub>
                          <m:r>
                            <a:rPr lang="es-EC" sz="1800" i="1">
                              <a:effectLst/>
                              <a:latin typeface="Cambria Math" panose="02040503050406030204" pitchFamily="18" charset="0"/>
                              <a:ea typeface="Calibri" panose="020F0502020204030204" pitchFamily="34" charset="0"/>
                              <a:cs typeface="Arial" panose="020B0604020202020204" pitchFamily="34" charset="0"/>
                            </a:rPr>
                            <m:t>𝑓</m:t>
                          </m:r>
                        </m:sub>
                      </m:sSub>
                      <m:r>
                        <a:rPr lang="es-EC" sz="1800" i="1">
                          <a:effectLst/>
                          <a:latin typeface="Cambria Math" panose="02040503050406030204" pitchFamily="18" charset="0"/>
                          <a:ea typeface="Calibri" panose="020F0502020204030204" pitchFamily="34" charset="0"/>
                          <a:cs typeface="Arial" panose="020B0604020202020204" pitchFamily="34" charset="0"/>
                        </a:rPr>
                        <m:t>=129.73 </m:t>
                      </m:r>
                      <m:r>
                        <a:rPr lang="es-EC" sz="1800" i="1">
                          <a:effectLst/>
                          <a:latin typeface="Cambria Math" panose="02040503050406030204" pitchFamily="18" charset="0"/>
                          <a:ea typeface="Calibri" panose="020F0502020204030204" pitchFamily="34" charset="0"/>
                          <a:cs typeface="Arial" panose="020B0604020202020204" pitchFamily="34" charset="0"/>
                        </a:rPr>
                        <m:t>𝑀𝑝𝑎</m:t>
                      </m:r>
                    </m:oMath>
                  </m:oMathPara>
                </a14:m>
                <a:endParaRPr lang="es-EC"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CuadroTexto 27">
                <a:extLst>
                  <a:ext uri="{FF2B5EF4-FFF2-40B4-BE49-F238E27FC236}">
                    <a16:creationId xmlns:a16="http://schemas.microsoft.com/office/drawing/2014/main" id="{95D9697E-93B0-48CF-A5BF-5B06E110207D}"/>
                  </a:ext>
                </a:extLst>
              </p:cNvPr>
              <p:cNvSpPr txBox="1">
                <a:spLocks noRot="1" noChangeAspect="1" noMove="1" noResize="1" noEditPoints="1" noAdjustHandles="1" noChangeArrowheads="1" noChangeShapeType="1" noTextEdit="1"/>
              </p:cNvSpPr>
              <p:nvPr/>
            </p:nvSpPr>
            <p:spPr>
              <a:xfrm>
                <a:off x="5052109" y="4633802"/>
                <a:ext cx="6093724" cy="1435521"/>
              </a:xfrm>
              <a:prstGeom prst="rect">
                <a:avLst/>
              </a:prstGeom>
              <a:blipFill>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410678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326571" y="141141"/>
            <a:ext cx="11670357" cy="560264"/>
          </a:xfrm>
          <a:prstGeom prst="rect">
            <a:avLst/>
          </a:prstGeom>
        </p:spPr>
        <p:txBody>
          <a:bodyPr/>
          <a:lstStyle/>
          <a:p>
            <a:pPr algn="l"/>
            <a:r>
              <a:rPr lang="es-EC" sz="2200" i="0" dirty="0">
                <a:solidFill>
                  <a:schemeClr val="tx1"/>
                </a:solidFill>
                <a:latin typeface="Arial" panose="020B0604020202020204" pitchFamily="34" charset="0"/>
                <a:cs typeface="Arial" panose="020B0604020202020204" pitchFamily="34" charset="0"/>
              </a:rPr>
              <a:t>CAPÍTULO IV – </a:t>
            </a:r>
            <a:r>
              <a:rPr lang="es-EC" sz="2200" dirty="0">
                <a:solidFill>
                  <a:schemeClr val="tx1"/>
                </a:solidFill>
                <a:effectLst/>
                <a:latin typeface="+mn-lt"/>
              </a:rPr>
              <a:t>ANÁLISIS ESTRUCTURAL, MODAL Y RESPUESTA ARMÓNICA</a:t>
            </a:r>
            <a:r>
              <a:rPr lang="es-EC" sz="2400" dirty="0">
                <a:solidFill>
                  <a:schemeClr val="tx1"/>
                </a:solidFill>
                <a:effectLst/>
                <a:latin typeface="+mn-lt"/>
              </a:rPr>
              <a:t>.</a:t>
            </a:r>
            <a:endParaRPr lang="es-EC" sz="2400" i="0" dirty="0">
              <a:solidFill>
                <a:schemeClr val="tx1"/>
              </a:solidFill>
              <a:latin typeface="+mn-lt"/>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16" name="Imagen 15"/>
          <p:cNvPicPr/>
          <p:nvPr/>
        </p:nvPicPr>
        <p:blipFill>
          <a:blip r:embed="rId2"/>
          <a:stretch>
            <a:fillRect/>
          </a:stretch>
        </p:blipFill>
        <p:spPr>
          <a:xfrm>
            <a:off x="480930" y="1575454"/>
            <a:ext cx="4860244" cy="3961119"/>
          </a:xfrm>
          <a:prstGeom prst="rect">
            <a:avLst/>
          </a:prstGeom>
        </p:spPr>
      </p:pic>
      <p:pic>
        <p:nvPicPr>
          <p:cNvPr id="17" name="Imagen 16"/>
          <p:cNvPicPr/>
          <p:nvPr/>
        </p:nvPicPr>
        <p:blipFill>
          <a:blip r:embed="rId3"/>
          <a:stretch>
            <a:fillRect/>
          </a:stretch>
        </p:blipFill>
        <p:spPr>
          <a:xfrm>
            <a:off x="6618950" y="1575454"/>
            <a:ext cx="4223222" cy="3978321"/>
          </a:xfrm>
          <a:prstGeom prst="rect">
            <a:avLst/>
          </a:prstGeom>
        </p:spPr>
      </p:pic>
      <p:sp>
        <p:nvSpPr>
          <p:cNvPr id="7" name="Rectángulo 6"/>
          <p:cNvSpPr/>
          <p:nvPr/>
        </p:nvSpPr>
        <p:spPr>
          <a:xfrm>
            <a:off x="1094886" y="1118644"/>
            <a:ext cx="2963375"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rPr>
              <a:t>FACTOR DE SEGURIDAD</a:t>
            </a:r>
            <a:endParaRPr lang="es-MX" b="1" dirty="0"/>
          </a:p>
        </p:txBody>
      </p:sp>
      <p:sp>
        <p:nvSpPr>
          <p:cNvPr id="8" name="Rectángulo 7"/>
          <p:cNvSpPr/>
          <p:nvPr/>
        </p:nvSpPr>
        <p:spPr>
          <a:xfrm>
            <a:off x="7984203" y="929031"/>
            <a:ext cx="1492716" cy="560410"/>
          </a:xfrm>
          <a:prstGeom prst="rect">
            <a:avLst/>
          </a:prstGeom>
        </p:spPr>
        <p:txBody>
          <a:bodyPr wrap="none">
            <a:spAutoFit/>
          </a:bodyPr>
          <a:lstStyle/>
          <a:p>
            <a:pPr>
              <a:lnSpc>
                <a:spcPct val="200000"/>
              </a:lnSpc>
              <a:spcAft>
                <a:spcPts val="1000"/>
              </a:spcAft>
            </a:pPr>
            <a:r>
              <a:rPr lang="es-EC" b="1" dirty="0">
                <a:latin typeface="Arial" panose="020B0604020202020204" pitchFamily="34" charset="0"/>
                <a:ea typeface="Calibri" panose="020F0502020204030204" pitchFamily="34" charset="0"/>
                <a:cs typeface="Arial" panose="020B0604020202020204" pitchFamily="34" charset="0"/>
              </a:rPr>
              <a:t>DEFLEXIÓN</a:t>
            </a:r>
            <a:endParaRPr lang="es-MX"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Marcador de número de diapositiva 8"/>
          <p:cNvSpPr>
            <a:spLocks noGrp="1"/>
          </p:cNvSpPr>
          <p:nvPr>
            <p:ph type="sldNum" sz="quarter" idx="10"/>
          </p:nvPr>
        </p:nvSpPr>
        <p:spPr/>
        <p:txBody>
          <a:bodyPr/>
          <a:lstStyle/>
          <a:p>
            <a:fld id="{FC212350-2835-4B37-909A-324448E91906}" type="slidenum">
              <a:rPr lang="es-MX" smtClean="0"/>
              <a:pPr/>
              <a:t>35</a:t>
            </a:fld>
            <a:endParaRPr lang="es-MX" dirty="0"/>
          </a:p>
        </p:txBody>
      </p:sp>
    </p:spTree>
    <p:extLst>
      <p:ext uri="{BB962C8B-B14F-4D97-AF65-F5344CB8AC3E}">
        <p14:creationId xmlns:p14="http://schemas.microsoft.com/office/powerpoint/2010/main" val="1729779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326571" y="141141"/>
            <a:ext cx="11670357" cy="560264"/>
          </a:xfrm>
          <a:prstGeom prst="rect">
            <a:avLst/>
          </a:prstGeom>
        </p:spPr>
        <p:txBody>
          <a:bodyPr/>
          <a:lstStyle/>
          <a:p>
            <a:pPr algn="l"/>
            <a:r>
              <a:rPr lang="es-EC" sz="2200" i="0" dirty="0">
                <a:solidFill>
                  <a:schemeClr val="tx1"/>
                </a:solidFill>
                <a:latin typeface="Arial" panose="020B0604020202020204" pitchFamily="34" charset="0"/>
                <a:cs typeface="Arial" panose="020B0604020202020204" pitchFamily="34" charset="0"/>
              </a:rPr>
              <a:t>CAPÍTULO IV – </a:t>
            </a:r>
            <a:r>
              <a:rPr lang="es-EC" sz="2200" dirty="0">
                <a:solidFill>
                  <a:schemeClr val="tx1"/>
                </a:solidFill>
                <a:effectLst/>
                <a:latin typeface="+mn-lt"/>
              </a:rPr>
              <a:t>ANÁLISIS ESTRUCTURAL, MODAL Y RESPUESTA ARMÓNICA.</a:t>
            </a:r>
            <a:endParaRPr lang="es-EC" sz="2200" i="0" dirty="0">
              <a:solidFill>
                <a:schemeClr val="tx1"/>
              </a:solidFill>
              <a:latin typeface="+mn-lt"/>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5692526" y="742900"/>
            <a:ext cx="1800493"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rPr>
              <a:t>Análisis Modal</a:t>
            </a:r>
            <a:endParaRPr lang="es-MX" b="1" dirty="0"/>
          </a:p>
        </p:txBody>
      </p:sp>
      <p:pic>
        <p:nvPicPr>
          <p:cNvPr id="9" name="Imagen 8"/>
          <p:cNvPicPr/>
          <p:nvPr/>
        </p:nvPicPr>
        <p:blipFill rotWithShape="1">
          <a:blip r:embed="rId2"/>
          <a:srcRect l="39858"/>
          <a:stretch/>
        </p:blipFill>
        <p:spPr>
          <a:xfrm>
            <a:off x="388511" y="1692151"/>
            <a:ext cx="2455817" cy="3670594"/>
          </a:xfrm>
          <a:prstGeom prst="rect">
            <a:avLst/>
          </a:prstGeom>
        </p:spPr>
      </p:pic>
      <p:pic>
        <p:nvPicPr>
          <p:cNvPr id="10" name="Imagen 9"/>
          <p:cNvPicPr/>
          <p:nvPr/>
        </p:nvPicPr>
        <p:blipFill rotWithShape="1">
          <a:blip r:embed="rId3"/>
          <a:srcRect l="42150"/>
          <a:stretch/>
        </p:blipFill>
        <p:spPr>
          <a:xfrm>
            <a:off x="3544675" y="1692151"/>
            <a:ext cx="2352622" cy="3676044"/>
          </a:xfrm>
          <a:prstGeom prst="rect">
            <a:avLst/>
          </a:prstGeom>
        </p:spPr>
      </p:pic>
      <p:pic>
        <p:nvPicPr>
          <p:cNvPr id="11" name="Imagen 10"/>
          <p:cNvPicPr/>
          <p:nvPr/>
        </p:nvPicPr>
        <p:blipFill rotWithShape="1">
          <a:blip r:embed="rId4"/>
          <a:srcRect l="37935"/>
          <a:stretch/>
        </p:blipFill>
        <p:spPr>
          <a:xfrm>
            <a:off x="6696461" y="1692151"/>
            <a:ext cx="2394217" cy="3676044"/>
          </a:xfrm>
          <a:prstGeom prst="rect">
            <a:avLst/>
          </a:prstGeom>
        </p:spPr>
      </p:pic>
      <p:sp>
        <p:nvSpPr>
          <p:cNvPr id="3" name="Marcador de número de diapositiva 2"/>
          <p:cNvSpPr>
            <a:spLocks noGrp="1"/>
          </p:cNvSpPr>
          <p:nvPr>
            <p:ph type="sldNum" sz="quarter" idx="10"/>
          </p:nvPr>
        </p:nvSpPr>
        <p:spPr/>
        <p:txBody>
          <a:bodyPr/>
          <a:lstStyle/>
          <a:p>
            <a:fld id="{FC212350-2835-4B37-909A-324448E91906}" type="slidenum">
              <a:rPr lang="es-MX" smtClean="0"/>
              <a:pPr/>
              <a:t>36</a:t>
            </a:fld>
            <a:endParaRPr lang="es-MX" dirty="0"/>
          </a:p>
        </p:txBody>
      </p:sp>
      <p:sp>
        <p:nvSpPr>
          <p:cNvPr id="6" name="CuadroTexto 5"/>
          <p:cNvSpPr txBox="1"/>
          <p:nvPr/>
        </p:nvSpPr>
        <p:spPr>
          <a:xfrm>
            <a:off x="760833" y="1154558"/>
            <a:ext cx="1864613" cy="369332"/>
          </a:xfrm>
          <a:prstGeom prst="rect">
            <a:avLst/>
          </a:prstGeom>
          <a:noFill/>
        </p:spPr>
        <p:txBody>
          <a:bodyPr wrap="none" rtlCol="0">
            <a:spAutoFit/>
          </a:bodyPr>
          <a:lstStyle/>
          <a:p>
            <a:r>
              <a:rPr lang="es-MX" b="1" dirty="0"/>
              <a:t>PRIMER MODO</a:t>
            </a:r>
          </a:p>
        </p:txBody>
      </p:sp>
      <p:sp>
        <p:nvSpPr>
          <p:cNvPr id="12" name="Rectángulo 11"/>
          <p:cNvSpPr/>
          <p:nvPr/>
        </p:nvSpPr>
        <p:spPr>
          <a:xfrm>
            <a:off x="3581482" y="1177694"/>
            <a:ext cx="2133918" cy="369332"/>
          </a:xfrm>
          <a:prstGeom prst="rect">
            <a:avLst/>
          </a:prstGeom>
        </p:spPr>
        <p:txBody>
          <a:bodyPr wrap="none">
            <a:spAutoFit/>
          </a:bodyPr>
          <a:lstStyle/>
          <a:p>
            <a:r>
              <a:rPr lang="es-MX" b="1" dirty="0"/>
              <a:t>SEGUNDO MODO</a:t>
            </a:r>
          </a:p>
        </p:txBody>
      </p:sp>
      <p:sp>
        <p:nvSpPr>
          <p:cNvPr id="13" name="Rectángulo 12"/>
          <p:cNvSpPr/>
          <p:nvPr/>
        </p:nvSpPr>
        <p:spPr>
          <a:xfrm>
            <a:off x="6923102" y="1207679"/>
            <a:ext cx="1915909" cy="369332"/>
          </a:xfrm>
          <a:prstGeom prst="rect">
            <a:avLst/>
          </a:prstGeom>
        </p:spPr>
        <p:txBody>
          <a:bodyPr wrap="none">
            <a:spAutoFit/>
          </a:bodyPr>
          <a:lstStyle/>
          <a:p>
            <a:r>
              <a:rPr lang="es-MX" b="1" dirty="0"/>
              <a:t>TERCER MODO</a:t>
            </a:r>
          </a:p>
        </p:txBody>
      </p:sp>
      <p:sp>
        <p:nvSpPr>
          <p:cNvPr id="14" name="Rectángulo 13"/>
          <p:cNvSpPr/>
          <p:nvPr/>
        </p:nvSpPr>
        <p:spPr>
          <a:xfrm>
            <a:off x="9832368" y="1249174"/>
            <a:ext cx="1950214" cy="369332"/>
          </a:xfrm>
          <a:prstGeom prst="rect">
            <a:avLst/>
          </a:prstGeom>
        </p:spPr>
        <p:txBody>
          <a:bodyPr wrap="none">
            <a:spAutoFit/>
          </a:bodyPr>
          <a:lstStyle/>
          <a:p>
            <a:r>
              <a:rPr lang="es-MX" b="1" dirty="0"/>
              <a:t>CUARTO MODO</a:t>
            </a:r>
          </a:p>
        </p:txBody>
      </p:sp>
      <p:pic>
        <p:nvPicPr>
          <p:cNvPr id="18" name="Imagen 17"/>
          <p:cNvPicPr/>
          <p:nvPr/>
        </p:nvPicPr>
        <p:blipFill rotWithShape="1">
          <a:blip r:embed="rId5"/>
          <a:srcRect l="40407"/>
          <a:stretch/>
        </p:blipFill>
        <p:spPr>
          <a:xfrm>
            <a:off x="9606426" y="1692151"/>
            <a:ext cx="2390502" cy="3629100"/>
          </a:xfrm>
          <a:prstGeom prst="rect">
            <a:avLst/>
          </a:prstGeom>
        </p:spPr>
      </p:pic>
    </p:spTree>
    <p:extLst>
      <p:ext uri="{BB962C8B-B14F-4D97-AF65-F5344CB8AC3E}">
        <p14:creationId xmlns:p14="http://schemas.microsoft.com/office/powerpoint/2010/main" val="91230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326571" y="141141"/>
            <a:ext cx="11670357" cy="560264"/>
          </a:xfrm>
          <a:prstGeom prst="rect">
            <a:avLst/>
          </a:prstGeom>
        </p:spPr>
        <p:txBody>
          <a:bodyPr/>
          <a:lstStyle/>
          <a:p>
            <a:pPr algn="l"/>
            <a:r>
              <a:rPr lang="es-EC" sz="2200" i="0" dirty="0">
                <a:solidFill>
                  <a:schemeClr val="tx1"/>
                </a:solidFill>
                <a:latin typeface="Arial" panose="020B0604020202020204" pitchFamily="34" charset="0"/>
                <a:cs typeface="Arial" panose="020B0604020202020204" pitchFamily="34" charset="0"/>
              </a:rPr>
              <a:t>CAPÍTULO IV – </a:t>
            </a:r>
            <a:r>
              <a:rPr lang="es-EC" sz="2200" dirty="0">
                <a:solidFill>
                  <a:schemeClr val="tx1"/>
                </a:solidFill>
                <a:effectLst/>
                <a:latin typeface="+mn-lt"/>
              </a:rPr>
              <a:t>ANÁLISIS ESTRUCTURAL, MODAL Y RESPUESTA ARMÓNICA</a:t>
            </a:r>
            <a:r>
              <a:rPr lang="es-EC" sz="2400" dirty="0">
                <a:solidFill>
                  <a:schemeClr val="tx1"/>
                </a:solidFill>
                <a:effectLst/>
                <a:latin typeface="+mn-lt"/>
              </a:rPr>
              <a:t>.</a:t>
            </a:r>
            <a:endParaRPr lang="es-EC" sz="2400" i="0" dirty="0">
              <a:solidFill>
                <a:schemeClr val="tx1"/>
              </a:solidFill>
              <a:latin typeface="+mn-lt"/>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5692526" y="742900"/>
            <a:ext cx="1672253"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Análisis Modal</a:t>
            </a:r>
            <a:endParaRPr lang="es-MX" dirty="0"/>
          </a:p>
        </p:txBody>
      </p:sp>
      <p:graphicFrame>
        <p:nvGraphicFramePr>
          <p:cNvPr id="3" name="Tabla 2"/>
          <p:cNvGraphicFramePr>
            <a:graphicFrameLocks noGrp="1"/>
          </p:cNvGraphicFramePr>
          <p:nvPr>
            <p:extLst>
              <p:ext uri="{D42A27DB-BD31-4B8C-83A1-F6EECF244321}">
                <p14:modId xmlns:p14="http://schemas.microsoft.com/office/powerpoint/2010/main" val="3063641576"/>
              </p:ext>
            </p:extLst>
          </p:nvPr>
        </p:nvGraphicFramePr>
        <p:xfrm>
          <a:off x="8072981" y="2049496"/>
          <a:ext cx="3491865" cy="2601472"/>
        </p:xfrm>
        <a:graphic>
          <a:graphicData uri="http://schemas.openxmlformats.org/drawingml/2006/table">
            <a:tbl>
              <a:tblPr firstRow="1" firstCol="1" bandRow="1">
                <a:tableStyleId>{5C22544A-7EE6-4342-B048-85BDC9FD1C3A}</a:tableStyleId>
              </a:tblPr>
              <a:tblGrid>
                <a:gridCol w="1104265">
                  <a:extLst>
                    <a:ext uri="{9D8B030D-6E8A-4147-A177-3AD203B41FA5}">
                      <a16:colId xmlns:a16="http://schemas.microsoft.com/office/drawing/2014/main" val="3137161805"/>
                    </a:ext>
                  </a:extLst>
                </a:gridCol>
                <a:gridCol w="871855">
                  <a:extLst>
                    <a:ext uri="{9D8B030D-6E8A-4147-A177-3AD203B41FA5}">
                      <a16:colId xmlns:a16="http://schemas.microsoft.com/office/drawing/2014/main" val="204550126"/>
                    </a:ext>
                  </a:extLst>
                </a:gridCol>
                <a:gridCol w="1515745">
                  <a:extLst>
                    <a:ext uri="{9D8B030D-6E8A-4147-A177-3AD203B41FA5}">
                      <a16:colId xmlns:a16="http://schemas.microsoft.com/office/drawing/2014/main" val="1052442846"/>
                    </a:ext>
                  </a:extLst>
                </a:gridCol>
              </a:tblGrid>
              <a:tr h="190500">
                <a:tc gridSpan="3">
                  <a:txBody>
                    <a:bodyPr/>
                    <a:lstStyle/>
                    <a:p>
                      <a:pPr algn="ctr">
                        <a:lnSpc>
                          <a:spcPct val="200000"/>
                        </a:lnSpc>
                        <a:spcAft>
                          <a:spcPts val="0"/>
                        </a:spcAft>
                      </a:pPr>
                      <a:r>
                        <a:rPr lang="es-EC" sz="1100">
                          <a:effectLst/>
                        </a:rPr>
                        <a:t>Frecuencias Naturales según modo de vibración</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338741847"/>
                  </a:ext>
                </a:extLst>
              </a:tr>
              <a:tr h="352425">
                <a:tc>
                  <a:txBody>
                    <a:bodyPr/>
                    <a:lstStyle/>
                    <a:p>
                      <a:pPr algn="ctr">
                        <a:lnSpc>
                          <a:spcPct val="200000"/>
                        </a:lnSpc>
                        <a:spcAft>
                          <a:spcPts val="0"/>
                        </a:spcAft>
                      </a:pPr>
                      <a:r>
                        <a:rPr lang="es-EC" sz="1100">
                          <a:effectLst/>
                        </a:rPr>
                        <a:t>Modo de Vibración</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frecuencia (Hz)</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frecuencia Natural (rad/s)</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594758124"/>
                  </a:ext>
                </a:extLst>
              </a:tr>
              <a:tr h="190500">
                <a:tc>
                  <a:txBody>
                    <a:bodyPr/>
                    <a:lstStyle/>
                    <a:p>
                      <a:pPr algn="ctr">
                        <a:lnSpc>
                          <a:spcPct val="200000"/>
                        </a:lnSpc>
                        <a:spcAft>
                          <a:spcPts val="0"/>
                        </a:spcAft>
                      </a:pPr>
                      <a:r>
                        <a:rPr lang="es-EC" sz="1100">
                          <a:effectLst/>
                        </a:rPr>
                        <a:t>1</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9.5092</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59.75</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85763835"/>
                  </a:ext>
                </a:extLst>
              </a:tr>
              <a:tr h="190500">
                <a:tc>
                  <a:txBody>
                    <a:bodyPr/>
                    <a:lstStyle/>
                    <a:p>
                      <a:pPr algn="ctr">
                        <a:lnSpc>
                          <a:spcPct val="200000"/>
                        </a:lnSpc>
                        <a:spcAft>
                          <a:spcPts val="0"/>
                        </a:spcAft>
                      </a:pPr>
                      <a:r>
                        <a:rPr lang="es-EC" sz="1100">
                          <a:effectLst/>
                        </a:rPr>
                        <a:t>2</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9.8352</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61.80</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360465907"/>
                  </a:ext>
                </a:extLst>
              </a:tr>
              <a:tr h="190500">
                <a:tc>
                  <a:txBody>
                    <a:bodyPr/>
                    <a:lstStyle/>
                    <a:p>
                      <a:pPr algn="ctr">
                        <a:lnSpc>
                          <a:spcPct val="200000"/>
                        </a:lnSpc>
                        <a:spcAft>
                          <a:spcPts val="0"/>
                        </a:spcAft>
                      </a:pPr>
                      <a:r>
                        <a:rPr lang="es-EC" sz="1100">
                          <a:effectLst/>
                        </a:rPr>
                        <a:t>3</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30.082</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189.01</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791523540"/>
                  </a:ext>
                </a:extLst>
              </a:tr>
              <a:tr h="190500">
                <a:tc>
                  <a:txBody>
                    <a:bodyPr/>
                    <a:lstStyle/>
                    <a:p>
                      <a:pPr algn="ctr">
                        <a:lnSpc>
                          <a:spcPct val="200000"/>
                        </a:lnSpc>
                        <a:spcAft>
                          <a:spcPts val="0"/>
                        </a:spcAft>
                      </a:pPr>
                      <a:r>
                        <a:rPr lang="es-EC" sz="1100">
                          <a:effectLst/>
                        </a:rPr>
                        <a:t>4</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41.998</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263.88</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4015407111"/>
                  </a:ext>
                </a:extLst>
              </a:tr>
              <a:tr h="190500">
                <a:tc>
                  <a:txBody>
                    <a:bodyPr/>
                    <a:lstStyle/>
                    <a:p>
                      <a:pPr algn="ctr">
                        <a:lnSpc>
                          <a:spcPct val="200000"/>
                        </a:lnSpc>
                        <a:spcAft>
                          <a:spcPts val="0"/>
                        </a:spcAft>
                      </a:pPr>
                      <a:r>
                        <a:rPr lang="es-EC" sz="1100">
                          <a:effectLst/>
                        </a:rPr>
                        <a:t>5</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54.015</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a:effectLst/>
                        </a:rPr>
                        <a:t>339.39</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048637327"/>
                  </a:ext>
                </a:extLst>
              </a:tr>
              <a:tr h="190500">
                <a:tc>
                  <a:txBody>
                    <a:bodyPr/>
                    <a:lstStyle/>
                    <a:p>
                      <a:pPr algn="ctr">
                        <a:lnSpc>
                          <a:spcPct val="200000"/>
                        </a:lnSpc>
                        <a:spcAft>
                          <a:spcPts val="0"/>
                        </a:spcAft>
                      </a:pPr>
                      <a:r>
                        <a:rPr lang="es-EC" sz="1100">
                          <a:effectLst/>
                        </a:rPr>
                        <a:t>6</a:t>
                      </a:r>
                      <a:endParaRPr lang="es-MX"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dirty="0">
                          <a:effectLst/>
                        </a:rPr>
                        <a:t>58.309</a:t>
                      </a:r>
                      <a:endParaRPr lang="es-MX" sz="1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200000"/>
                        </a:lnSpc>
                        <a:spcAft>
                          <a:spcPts val="0"/>
                        </a:spcAft>
                      </a:pPr>
                      <a:r>
                        <a:rPr lang="es-EC" sz="1100" dirty="0">
                          <a:effectLst/>
                        </a:rPr>
                        <a:t>366.37</a:t>
                      </a:r>
                      <a:endParaRPr lang="es-MX" sz="1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830262550"/>
                  </a:ext>
                </a:extLst>
              </a:tr>
            </a:tbl>
          </a:graphicData>
        </a:graphic>
      </p:graphicFrame>
      <mc:AlternateContent xmlns:mc="http://schemas.openxmlformats.org/markup-compatibility/2006" xmlns:a14="http://schemas.microsoft.com/office/drawing/2010/main">
        <mc:Choice Requires="a14">
          <p:sp>
            <p:nvSpPr>
              <p:cNvPr id="6" name="Rectángulo 5"/>
              <p:cNvSpPr/>
              <p:nvPr/>
            </p:nvSpPr>
            <p:spPr>
              <a:xfrm>
                <a:off x="5900057" y="2995984"/>
                <a:ext cx="15499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𝜔</m:t>
                          </m:r>
                        </m:e>
                        <m:sub>
                          <m:r>
                            <a:rPr lang="es-MX" i="1">
                              <a:latin typeface="Cambria Math" panose="02040503050406030204" pitchFamily="18" charset="0"/>
                            </a:rPr>
                            <m:t>𝑛𝑖</m:t>
                          </m:r>
                        </m:sub>
                      </m:sSub>
                      <m:r>
                        <a:rPr lang="es-MX" i="0">
                          <a:latin typeface="Cambria Math" panose="02040503050406030204" pitchFamily="18" charset="0"/>
                        </a:rPr>
                        <m:t>=2</m:t>
                      </m:r>
                      <m:r>
                        <a:rPr lang="es-MX" i="1">
                          <a:latin typeface="Cambria Math" panose="02040503050406030204" pitchFamily="18" charset="0"/>
                        </a:rPr>
                        <m:t>𝜋</m:t>
                      </m:r>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𝑓</m:t>
                          </m:r>
                        </m:e>
                        <m:sub>
                          <m:r>
                            <a:rPr lang="es-MX" i="1">
                              <a:latin typeface="Cambria Math" panose="02040503050406030204" pitchFamily="18" charset="0"/>
                            </a:rPr>
                            <m:t>𝑖</m:t>
                          </m:r>
                        </m:sub>
                      </m:sSub>
                    </m:oMath>
                  </m:oMathPara>
                </a14:m>
                <a:endParaRPr lang="es-MX" dirty="0"/>
              </a:p>
            </p:txBody>
          </p:sp>
        </mc:Choice>
        <mc:Fallback xmlns="">
          <p:sp>
            <p:nvSpPr>
              <p:cNvPr id="6" name="Rectángulo 5"/>
              <p:cNvSpPr>
                <a:spLocks noRot="1" noChangeAspect="1" noMove="1" noResize="1" noEditPoints="1" noAdjustHandles="1" noChangeArrowheads="1" noChangeShapeType="1" noTextEdit="1"/>
              </p:cNvSpPr>
              <p:nvPr/>
            </p:nvSpPr>
            <p:spPr>
              <a:xfrm>
                <a:off x="5900057" y="2995984"/>
                <a:ext cx="1549975" cy="369332"/>
              </a:xfrm>
              <a:prstGeom prst="rect">
                <a:avLst/>
              </a:prstGeom>
              <a:blipFill>
                <a:blip r:embed="rId2"/>
                <a:stretch>
                  <a:fillRect b="-14754"/>
                </a:stretch>
              </a:blipFill>
            </p:spPr>
            <p:txBody>
              <a:bodyPr/>
              <a:lstStyle/>
              <a:p>
                <a:r>
                  <a:rPr lang="es-MX">
                    <a:noFill/>
                  </a:rPr>
                  <a:t> </a:t>
                </a:r>
              </a:p>
            </p:txBody>
          </p:sp>
        </mc:Fallback>
      </mc:AlternateContent>
      <p:pic>
        <p:nvPicPr>
          <p:cNvPr id="12" name="Imagen 11"/>
          <p:cNvPicPr/>
          <p:nvPr/>
        </p:nvPicPr>
        <p:blipFill>
          <a:blip r:embed="rId3"/>
          <a:stretch>
            <a:fillRect/>
          </a:stretch>
        </p:blipFill>
        <p:spPr>
          <a:xfrm>
            <a:off x="1201708" y="1586048"/>
            <a:ext cx="3526971" cy="3742402"/>
          </a:xfrm>
          <a:prstGeom prst="rect">
            <a:avLst/>
          </a:prstGeom>
        </p:spPr>
      </p:pic>
      <p:sp>
        <p:nvSpPr>
          <p:cNvPr id="7" name="Marcador de número de diapositiva 6"/>
          <p:cNvSpPr>
            <a:spLocks noGrp="1"/>
          </p:cNvSpPr>
          <p:nvPr>
            <p:ph type="sldNum" sz="quarter" idx="10"/>
          </p:nvPr>
        </p:nvSpPr>
        <p:spPr/>
        <p:txBody>
          <a:bodyPr/>
          <a:lstStyle/>
          <a:p>
            <a:fld id="{FC212350-2835-4B37-909A-324448E91906}" type="slidenum">
              <a:rPr lang="es-MX" smtClean="0"/>
              <a:pPr/>
              <a:t>37</a:t>
            </a:fld>
            <a:endParaRPr lang="es-MX" dirty="0"/>
          </a:p>
        </p:txBody>
      </p:sp>
    </p:spTree>
    <p:extLst>
      <p:ext uri="{BB962C8B-B14F-4D97-AF65-F5344CB8AC3E}">
        <p14:creationId xmlns:p14="http://schemas.microsoft.com/office/powerpoint/2010/main" val="1810600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326571" y="141141"/>
            <a:ext cx="11670357" cy="560264"/>
          </a:xfrm>
          <a:prstGeom prst="rect">
            <a:avLst/>
          </a:prstGeom>
        </p:spPr>
        <p:txBody>
          <a:bodyPr/>
          <a:lstStyle/>
          <a:p>
            <a:pPr algn="l"/>
            <a:r>
              <a:rPr lang="es-EC" sz="2200" i="0" dirty="0">
                <a:solidFill>
                  <a:schemeClr val="tx1"/>
                </a:solidFill>
                <a:latin typeface="Arial" panose="020B0604020202020204" pitchFamily="34" charset="0"/>
                <a:cs typeface="Arial" panose="020B0604020202020204" pitchFamily="34" charset="0"/>
              </a:rPr>
              <a:t>CAPÍTULO IV – </a:t>
            </a:r>
            <a:r>
              <a:rPr lang="es-EC" sz="2200" dirty="0">
                <a:solidFill>
                  <a:schemeClr val="tx1"/>
                </a:solidFill>
                <a:effectLst/>
                <a:latin typeface="+mn-lt"/>
              </a:rPr>
              <a:t>ANÁLISIS ESTRUCTURAL, MODAL Y RESPUESTA ARMÓNICA.</a:t>
            </a:r>
            <a:endParaRPr lang="es-EC" sz="2200" i="0" dirty="0">
              <a:solidFill>
                <a:schemeClr val="tx1"/>
              </a:solidFill>
              <a:latin typeface="+mn-lt"/>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5247974" y="699848"/>
            <a:ext cx="2441694" cy="369332"/>
          </a:xfrm>
          <a:prstGeom prst="rect">
            <a:avLst/>
          </a:prstGeom>
        </p:spPr>
        <p:txBody>
          <a:bodyPr wrap="none">
            <a:spAutoFit/>
          </a:bodyPr>
          <a:lstStyle/>
          <a:p>
            <a:r>
              <a:rPr lang="es-EC" b="1" dirty="0"/>
              <a:t>Respuesta armónica</a:t>
            </a:r>
            <a:endParaRPr lang="es-MX" b="1" dirty="0"/>
          </a:p>
        </p:txBody>
      </p:sp>
      <mc:AlternateContent xmlns:mc="http://schemas.openxmlformats.org/markup-compatibility/2006" xmlns:a14="http://schemas.microsoft.com/office/drawing/2010/main">
        <mc:Choice Requires="a14">
          <p:sp>
            <p:nvSpPr>
              <p:cNvPr id="7" name="Rectángulo 6"/>
              <p:cNvSpPr/>
              <p:nvPr/>
            </p:nvSpPr>
            <p:spPr>
              <a:xfrm>
                <a:off x="1099250" y="1433840"/>
                <a:ext cx="24431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MX" i="1">
                              <a:latin typeface="Cambria Math" panose="02040503050406030204" pitchFamily="18" charset="0"/>
                            </a:rPr>
                          </m:ctrlPr>
                        </m:dPr>
                        <m:e>
                          <m:r>
                            <a:rPr lang="es-MX" i="1">
                              <a:latin typeface="Cambria Math" panose="02040503050406030204" pitchFamily="18" charset="0"/>
                            </a:rPr>
                            <m:t>𝐹</m:t>
                          </m:r>
                          <m:r>
                            <a:rPr lang="es-MX" i="0">
                              <a:latin typeface="Cambria Math" panose="02040503050406030204" pitchFamily="18" charset="0"/>
                            </a:rPr>
                            <m:t>=−</m:t>
                          </m:r>
                          <m:r>
                            <a:rPr lang="es-MX" i="1">
                              <a:latin typeface="Cambria Math" panose="02040503050406030204" pitchFamily="18" charset="0"/>
                            </a:rPr>
                            <m:t>𝑘𝑥</m:t>
                          </m:r>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𝐹</m:t>
                              </m:r>
                            </m:e>
                            <m:sub>
                              <m:r>
                                <a:rPr lang="es-MX" i="1">
                                  <a:latin typeface="Cambria Math" panose="02040503050406030204" pitchFamily="18" charset="0"/>
                                </a:rPr>
                                <m:t>𝑜</m:t>
                              </m:r>
                            </m:sub>
                          </m:sSub>
                          <m:r>
                            <a:rPr lang="es-MX" i="1">
                              <a:latin typeface="Cambria Math" panose="02040503050406030204" pitchFamily="18" charset="0"/>
                            </a:rPr>
                            <m:t>𝑆𝑒𝑛</m:t>
                          </m:r>
                          <m:r>
                            <a:rPr lang="es-MX" i="0">
                              <a:latin typeface="Cambria Math" panose="02040503050406030204" pitchFamily="18" charset="0"/>
                            </a:rPr>
                            <m:t>(</m:t>
                          </m:r>
                          <m:r>
                            <a:rPr lang="es-MX" i="1">
                              <a:latin typeface="Cambria Math" panose="02040503050406030204" pitchFamily="18" charset="0"/>
                            </a:rPr>
                            <m:t>𝜔</m:t>
                          </m:r>
                          <m:r>
                            <a:rPr lang="es-MX" i="1">
                              <a:latin typeface="Cambria Math" panose="02040503050406030204" pitchFamily="18" charset="0"/>
                            </a:rPr>
                            <m:t>𝑡</m:t>
                          </m:r>
                        </m:e>
                      </m:d>
                    </m:oMath>
                  </m:oMathPara>
                </a14:m>
                <a:endParaRPr lang="es-MX" dirty="0"/>
              </a:p>
            </p:txBody>
          </p:sp>
        </mc:Choice>
        <mc:Fallback xmlns="">
          <p:sp>
            <p:nvSpPr>
              <p:cNvPr id="7" name="Rectángulo 6"/>
              <p:cNvSpPr>
                <a:spLocks noRot="1" noChangeAspect="1" noMove="1" noResize="1" noEditPoints="1" noAdjustHandles="1" noChangeArrowheads="1" noChangeShapeType="1" noTextEdit="1"/>
              </p:cNvSpPr>
              <p:nvPr/>
            </p:nvSpPr>
            <p:spPr>
              <a:xfrm>
                <a:off x="1099250" y="1433840"/>
                <a:ext cx="2443169" cy="369332"/>
              </a:xfrm>
              <a:prstGeom prst="rect">
                <a:avLst/>
              </a:prstGeom>
              <a:blipFill>
                <a:blip r:embed="rId2"/>
                <a:stretch>
                  <a:fillRect t="-118033" r="-20449" b="-18524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987424" y="1902521"/>
                <a:ext cx="2666820" cy="533736"/>
              </a:xfrm>
              <a:prstGeom prst="rect">
                <a:avLst/>
              </a:prstGeom>
            </p:spPr>
            <p:txBody>
              <a:bodyPr wrap="none">
                <a:spAutoFit/>
              </a:bodyPr>
              <a:lstStyle/>
              <a:p>
                <a14:m>
                  <m:oMath xmlns:m="http://schemas.openxmlformats.org/officeDocument/2006/math">
                    <m:f>
                      <m:fPr>
                        <m:ctrlPr>
                          <a:rPr lang="es-MX" i="1">
                            <a:latin typeface="Cambria Math" panose="02040503050406030204" pitchFamily="18" charset="0"/>
                          </a:rPr>
                        </m:ctrlPr>
                      </m:fPr>
                      <m:num>
                        <m:sSup>
                          <m:sSupPr>
                            <m:ctrlPr>
                              <a:rPr lang="es-MX" i="1">
                                <a:latin typeface="Cambria Math" panose="02040503050406030204" pitchFamily="18" charset="0"/>
                              </a:rPr>
                            </m:ctrlPr>
                          </m:sSupPr>
                          <m:e>
                            <m:r>
                              <a:rPr lang="es-EC" i="1">
                                <a:latin typeface="Cambria Math" panose="02040503050406030204" pitchFamily="18" charset="0"/>
                              </a:rPr>
                              <m:t>𝑑</m:t>
                            </m:r>
                          </m:e>
                          <m:sup>
                            <m:r>
                              <a:rPr lang="es-EC" i="1">
                                <a:latin typeface="Cambria Math" panose="02040503050406030204" pitchFamily="18" charset="0"/>
                              </a:rPr>
                              <m:t>2</m:t>
                            </m:r>
                          </m:sup>
                        </m:sSup>
                        <m:r>
                          <a:rPr lang="es-EC" i="1">
                            <a:latin typeface="Cambria Math" panose="02040503050406030204" pitchFamily="18" charset="0"/>
                          </a:rPr>
                          <m:t>𝑥</m:t>
                        </m:r>
                      </m:num>
                      <m:den>
                        <m:r>
                          <a:rPr lang="es-EC" i="1">
                            <a:latin typeface="Cambria Math" panose="02040503050406030204" pitchFamily="18" charset="0"/>
                          </a:rPr>
                          <m:t>𝑑</m:t>
                        </m:r>
                        <m:sSup>
                          <m:sSupPr>
                            <m:ctrlPr>
                              <a:rPr lang="es-MX" i="1">
                                <a:latin typeface="Cambria Math" panose="02040503050406030204" pitchFamily="18" charset="0"/>
                              </a:rPr>
                            </m:ctrlPr>
                          </m:sSupPr>
                          <m:e>
                            <m:r>
                              <a:rPr lang="es-EC" i="1">
                                <a:latin typeface="Cambria Math" panose="02040503050406030204" pitchFamily="18" charset="0"/>
                              </a:rPr>
                              <m:t>𝑡</m:t>
                            </m:r>
                          </m:e>
                          <m:sup>
                            <m:r>
                              <a:rPr lang="es-EC" i="1">
                                <a:latin typeface="Cambria Math" panose="02040503050406030204" pitchFamily="18" charset="0"/>
                              </a:rPr>
                              <m:t>2</m:t>
                            </m:r>
                          </m:sup>
                        </m:sSup>
                      </m:den>
                    </m:f>
                    <m:r>
                      <a:rPr lang="es-EC" i="1">
                        <a:latin typeface="Cambria Math" panose="02040503050406030204" pitchFamily="18" charset="0"/>
                      </a:rPr>
                      <m:t>=−</m:t>
                    </m:r>
                    <m:sSubSup>
                      <m:sSubSupPr>
                        <m:ctrlPr>
                          <a:rPr lang="es-MX" i="1">
                            <a:latin typeface="Cambria Math" panose="02040503050406030204" pitchFamily="18" charset="0"/>
                          </a:rPr>
                        </m:ctrlPr>
                      </m:sSubSupPr>
                      <m:e>
                        <m:r>
                          <a:rPr lang="es-EC" i="1">
                            <a:latin typeface="Cambria Math" panose="02040503050406030204" pitchFamily="18" charset="0"/>
                          </a:rPr>
                          <m:t>𝜔</m:t>
                        </m:r>
                      </m:e>
                      <m:sub>
                        <m:r>
                          <a:rPr lang="es-EC" i="1">
                            <a:latin typeface="Cambria Math" panose="02040503050406030204" pitchFamily="18" charset="0"/>
                          </a:rPr>
                          <m:t>𝑑</m:t>
                        </m:r>
                      </m:sub>
                      <m:sup>
                        <m:r>
                          <a:rPr lang="es-EC" i="1">
                            <a:latin typeface="Cambria Math" panose="02040503050406030204" pitchFamily="18" charset="0"/>
                          </a:rPr>
                          <m:t>2</m:t>
                        </m:r>
                      </m:sup>
                    </m:sSubSup>
                    <m:r>
                      <a:rPr lang="es-EC" i="1">
                        <a:latin typeface="Cambria Math" panose="02040503050406030204" pitchFamily="18" charset="0"/>
                      </a:rPr>
                      <m:t>𝑥</m:t>
                    </m:r>
                    <m:r>
                      <a:rPr lang="es-EC" i="1">
                        <a:latin typeface="Cambria Math" panose="02040503050406030204" pitchFamily="18" charset="0"/>
                      </a:rPr>
                      <m:t>+</m:t>
                    </m:r>
                    <m:sSub>
                      <m:sSubPr>
                        <m:ctrlPr>
                          <a:rPr lang="es-MX"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0</m:t>
                        </m:r>
                      </m:sub>
                    </m:sSub>
                    <m:r>
                      <a:rPr lang="es-EC" i="1">
                        <a:latin typeface="Cambria Math" panose="02040503050406030204" pitchFamily="18" charset="0"/>
                      </a:rPr>
                      <m:t>𝑆𝑒𝑛</m:t>
                    </m:r>
                    <m:r>
                      <a:rPr lang="es-EC" i="1">
                        <a:latin typeface="Cambria Math" panose="02040503050406030204" pitchFamily="18" charset="0"/>
                      </a:rPr>
                      <m:t>(</m:t>
                    </m:r>
                    <m:r>
                      <a:rPr lang="es-EC" i="1">
                        <a:latin typeface="Cambria Math" panose="02040503050406030204" pitchFamily="18" charset="0"/>
                      </a:rPr>
                      <m:t>𝜔</m:t>
                    </m:r>
                    <m:r>
                      <a:rPr lang="es-EC" i="1">
                        <a:latin typeface="Cambria Math" panose="02040503050406030204" pitchFamily="18" charset="0"/>
                      </a:rPr>
                      <m:t>𝑡</m:t>
                    </m:r>
                  </m:oMath>
                </a14:m>
                <a:r>
                  <a:rPr lang="es-MX" dirty="0"/>
                  <a:t>)</a:t>
                </a:r>
              </a:p>
            </p:txBody>
          </p:sp>
        </mc:Choice>
        <mc:Fallback xmlns="">
          <p:sp>
            <p:nvSpPr>
              <p:cNvPr id="10" name="Rectángulo 9"/>
              <p:cNvSpPr>
                <a:spLocks noRot="1" noChangeAspect="1" noMove="1" noResize="1" noEditPoints="1" noAdjustHandles="1" noChangeArrowheads="1" noChangeShapeType="1" noTextEdit="1"/>
              </p:cNvSpPr>
              <p:nvPr/>
            </p:nvSpPr>
            <p:spPr>
              <a:xfrm>
                <a:off x="987424" y="1902521"/>
                <a:ext cx="2666820" cy="533736"/>
              </a:xfrm>
              <a:prstGeom prst="rect">
                <a:avLst/>
              </a:prstGeom>
              <a:blipFill>
                <a:blip r:embed="rId3"/>
                <a:stretch>
                  <a:fillRect r="-1144" b="-568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25522" y="3271155"/>
                <a:ext cx="4854534" cy="591059"/>
              </a:xfrm>
              <a:prstGeom prst="rect">
                <a:avLst/>
              </a:prstGeom>
            </p:spPr>
            <p:txBody>
              <a:bodyPr wrap="none">
                <a:spAutoFit/>
              </a:bodyPr>
              <a:lstStyle/>
              <a:p>
                <a14:m>
                  <m:oMath xmlns:m="http://schemas.openxmlformats.org/officeDocument/2006/math">
                    <m:r>
                      <a:rPr lang="es-MX" i="1">
                        <a:latin typeface="Cambria Math" panose="02040503050406030204" pitchFamily="18" charset="0"/>
                      </a:rPr>
                      <m:t>𝑥</m:t>
                    </m:r>
                    <m:d>
                      <m:dPr>
                        <m:ctrlPr>
                          <a:rPr lang="es-MX" i="1">
                            <a:latin typeface="Cambria Math" panose="02040503050406030204" pitchFamily="18" charset="0"/>
                          </a:rPr>
                        </m:ctrlPr>
                      </m:dPr>
                      <m:e>
                        <m:r>
                          <a:rPr lang="es-MX" i="1">
                            <a:latin typeface="Cambria Math" panose="02040503050406030204" pitchFamily="18" charset="0"/>
                          </a:rPr>
                          <m:t>𝑡</m:t>
                        </m:r>
                      </m:e>
                    </m:d>
                    <m:r>
                      <a:rPr lang="es-MX" i="0">
                        <a:latin typeface="Cambria Math" panose="02040503050406030204" pitchFamily="18" charset="0"/>
                      </a:rPr>
                      <m:t>=</m:t>
                    </m:r>
                    <m:d>
                      <m:dPr>
                        <m:ctrlPr>
                          <a:rPr lang="es-MX" i="1">
                            <a:latin typeface="Cambria Math" panose="02040503050406030204" pitchFamily="18" charset="0"/>
                          </a:rPr>
                        </m:ctrlPr>
                      </m:dPr>
                      <m:e>
                        <m:f>
                          <m:fPr>
                            <m:ctrlPr>
                              <a:rPr lang="es-MX" i="1">
                                <a:latin typeface="Cambria Math" panose="02040503050406030204" pitchFamily="18" charset="0"/>
                              </a:rPr>
                            </m:ctrlPr>
                          </m:fPr>
                          <m:num>
                            <m:sSub>
                              <m:sSubPr>
                                <m:ctrlPr>
                                  <a:rPr lang="es-MX" i="1">
                                    <a:latin typeface="Cambria Math" panose="02040503050406030204" pitchFamily="18" charset="0"/>
                                  </a:rPr>
                                </m:ctrlPr>
                              </m:sSubPr>
                              <m:e>
                                <m:r>
                                  <a:rPr lang="es-MX" i="1">
                                    <a:latin typeface="Cambria Math" panose="02040503050406030204" pitchFamily="18" charset="0"/>
                                  </a:rPr>
                                  <m:t>𝑎</m:t>
                                </m:r>
                              </m:e>
                              <m:sub>
                                <m:r>
                                  <a:rPr lang="es-MX" i="0">
                                    <a:latin typeface="Cambria Math" panose="02040503050406030204" pitchFamily="18" charset="0"/>
                                  </a:rPr>
                                  <m:t>0</m:t>
                                </m:r>
                              </m:sub>
                            </m:sSub>
                          </m:num>
                          <m:den>
                            <m:sSub>
                              <m:sSubPr>
                                <m:ctrlPr>
                                  <a:rPr lang="es-MX" i="1">
                                    <a:latin typeface="Cambria Math" panose="02040503050406030204" pitchFamily="18" charset="0"/>
                                  </a:rPr>
                                </m:ctrlPr>
                              </m:sSubPr>
                              <m:e>
                                <m:r>
                                  <a:rPr lang="es-MX" i="1">
                                    <a:latin typeface="Cambria Math" panose="02040503050406030204" pitchFamily="18" charset="0"/>
                                  </a:rPr>
                                  <m:t>𝜔</m:t>
                                </m:r>
                              </m:e>
                              <m:sub>
                                <m:r>
                                  <a:rPr lang="es-MX" i="1">
                                    <a:latin typeface="Cambria Math" panose="02040503050406030204" pitchFamily="18" charset="0"/>
                                  </a:rPr>
                                  <m:t>𝑑</m:t>
                                </m:r>
                              </m:sub>
                            </m:sSub>
                            <m:d>
                              <m:dPr>
                                <m:ctrlPr>
                                  <a:rPr lang="es-MX" i="1">
                                    <a:latin typeface="Cambria Math" panose="02040503050406030204" pitchFamily="18" charset="0"/>
                                  </a:rPr>
                                </m:ctrlPr>
                              </m:dPr>
                              <m:e>
                                <m:sSubSup>
                                  <m:sSubSupPr>
                                    <m:ctrlPr>
                                      <a:rPr lang="es-MX" i="1">
                                        <a:latin typeface="Cambria Math" panose="02040503050406030204" pitchFamily="18" charset="0"/>
                                      </a:rPr>
                                    </m:ctrlPr>
                                  </m:sSubSupPr>
                                  <m:e>
                                    <m:r>
                                      <a:rPr lang="es-MX" i="1">
                                        <a:latin typeface="Cambria Math" panose="02040503050406030204" pitchFamily="18" charset="0"/>
                                      </a:rPr>
                                      <m:t>𝜔</m:t>
                                    </m:r>
                                  </m:e>
                                  <m:sub>
                                    <m:r>
                                      <a:rPr lang="es-MX" i="1">
                                        <a:latin typeface="Cambria Math" panose="02040503050406030204" pitchFamily="18" charset="0"/>
                                      </a:rPr>
                                      <m:t>𝑑</m:t>
                                    </m:r>
                                  </m:sub>
                                  <m:sup>
                                    <m:r>
                                      <a:rPr lang="es-MX" i="0">
                                        <a:latin typeface="Cambria Math" panose="02040503050406030204" pitchFamily="18" charset="0"/>
                                      </a:rPr>
                                      <m:t>2</m:t>
                                    </m:r>
                                  </m:sup>
                                </m:sSubSup>
                                <m:r>
                                  <a:rPr lang="es-MX" i="0">
                                    <a:latin typeface="Cambria Math" panose="02040503050406030204" pitchFamily="18" charset="0"/>
                                  </a:rPr>
                                  <m:t>−</m:t>
                                </m:r>
                                <m:sSup>
                                  <m:sSupPr>
                                    <m:ctrlPr>
                                      <a:rPr lang="es-MX" i="1">
                                        <a:latin typeface="Cambria Math" panose="02040503050406030204" pitchFamily="18" charset="0"/>
                                      </a:rPr>
                                    </m:ctrlPr>
                                  </m:sSupPr>
                                  <m:e>
                                    <m:r>
                                      <a:rPr lang="es-MX" i="1">
                                        <a:latin typeface="Cambria Math" panose="02040503050406030204" pitchFamily="18" charset="0"/>
                                      </a:rPr>
                                      <m:t>𝜔</m:t>
                                    </m:r>
                                  </m:e>
                                  <m:sup>
                                    <m:r>
                                      <a:rPr lang="es-MX" i="0">
                                        <a:latin typeface="Cambria Math" panose="02040503050406030204" pitchFamily="18" charset="0"/>
                                      </a:rPr>
                                      <m:t>2</m:t>
                                    </m:r>
                                  </m:sup>
                                </m:sSup>
                              </m:e>
                            </m:d>
                          </m:den>
                        </m:f>
                      </m:e>
                    </m:d>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𝜔</m:t>
                        </m:r>
                      </m:e>
                      <m:sub>
                        <m:r>
                          <a:rPr lang="es-MX" i="1">
                            <a:latin typeface="Cambria Math" panose="02040503050406030204" pitchFamily="18" charset="0"/>
                          </a:rPr>
                          <m:t>𝑑</m:t>
                        </m:r>
                      </m:sub>
                    </m:sSub>
                    <m:r>
                      <a:rPr lang="es-MX" i="0">
                        <a:latin typeface="Cambria Math" panose="02040503050406030204" pitchFamily="18" charset="0"/>
                      </a:rPr>
                      <m:t> </m:t>
                    </m:r>
                    <m:r>
                      <a:rPr lang="es-MX" i="1">
                        <a:latin typeface="Cambria Math" panose="02040503050406030204" pitchFamily="18" charset="0"/>
                      </a:rPr>
                      <m:t>𝑠𝑒𝑛</m:t>
                    </m:r>
                    <m:d>
                      <m:dPr>
                        <m:ctrlPr>
                          <a:rPr lang="es-MX" i="1">
                            <a:latin typeface="Cambria Math" panose="02040503050406030204" pitchFamily="18" charset="0"/>
                          </a:rPr>
                        </m:ctrlPr>
                      </m:dPr>
                      <m:e>
                        <m:r>
                          <a:rPr lang="es-MX" i="1">
                            <a:latin typeface="Cambria Math" panose="02040503050406030204" pitchFamily="18" charset="0"/>
                          </a:rPr>
                          <m:t>𝜔</m:t>
                        </m:r>
                        <m:r>
                          <a:rPr lang="es-MX" i="1">
                            <a:latin typeface="Cambria Math" panose="02040503050406030204" pitchFamily="18" charset="0"/>
                          </a:rPr>
                          <m:t>𝑡</m:t>
                        </m:r>
                      </m:e>
                    </m:d>
                    <m:r>
                      <a:rPr lang="es-MX" i="0">
                        <a:latin typeface="Cambria Math" panose="02040503050406030204" pitchFamily="18" charset="0"/>
                      </a:rPr>
                      <m:t>−</m:t>
                    </m:r>
                    <m:r>
                      <a:rPr lang="es-MX" i="1">
                        <a:latin typeface="Cambria Math" panose="02040503050406030204" pitchFamily="18" charset="0"/>
                      </a:rPr>
                      <m:t>𝜔</m:t>
                    </m:r>
                    <m:r>
                      <a:rPr lang="es-MX" i="1">
                        <a:latin typeface="Cambria Math" panose="02040503050406030204" pitchFamily="18" charset="0"/>
                      </a:rPr>
                      <m:t>𝑠𝑒𝑛</m:t>
                    </m:r>
                    <m:d>
                      <m:dPr>
                        <m:ctrlPr>
                          <a:rPr lang="es-MX" i="1">
                            <a:latin typeface="Cambria Math" panose="02040503050406030204" pitchFamily="18" charset="0"/>
                          </a:rPr>
                        </m:ctrlPr>
                      </m:dPr>
                      <m:e>
                        <m:sSub>
                          <m:sSubPr>
                            <m:ctrlPr>
                              <a:rPr lang="es-MX" i="1">
                                <a:latin typeface="Cambria Math" panose="02040503050406030204" pitchFamily="18" charset="0"/>
                              </a:rPr>
                            </m:ctrlPr>
                          </m:sSubPr>
                          <m:e>
                            <m:r>
                              <a:rPr lang="es-MX" i="1">
                                <a:latin typeface="Cambria Math" panose="02040503050406030204" pitchFamily="18" charset="0"/>
                              </a:rPr>
                              <m:t>𝜔</m:t>
                            </m:r>
                          </m:e>
                          <m:sub>
                            <m:r>
                              <a:rPr lang="es-MX" i="1">
                                <a:latin typeface="Cambria Math" panose="02040503050406030204" pitchFamily="18" charset="0"/>
                              </a:rPr>
                              <m:t>𝑑</m:t>
                            </m:r>
                          </m:sub>
                        </m:sSub>
                        <m:r>
                          <a:rPr lang="es-MX" i="1">
                            <a:latin typeface="Cambria Math" panose="02040503050406030204" pitchFamily="18" charset="0"/>
                          </a:rPr>
                          <m:t>𝑡</m:t>
                        </m:r>
                      </m:e>
                    </m:d>
                  </m:oMath>
                </a14:m>
                <a:r>
                  <a:rPr lang="es-MX" dirty="0"/>
                  <a:t>)</a:t>
                </a:r>
              </a:p>
            </p:txBody>
          </p:sp>
        </mc:Choice>
        <mc:Fallback xmlns="">
          <p:sp>
            <p:nvSpPr>
              <p:cNvPr id="12" name="Rectángulo 11"/>
              <p:cNvSpPr>
                <a:spLocks noRot="1" noChangeAspect="1" noMove="1" noResize="1" noEditPoints="1" noAdjustHandles="1" noChangeArrowheads="1" noChangeShapeType="1" noTextEdit="1"/>
              </p:cNvSpPr>
              <p:nvPr/>
            </p:nvSpPr>
            <p:spPr>
              <a:xfrm>
                <a:off x="425522" y="3271155"/>
                <a:ext cx="4854534" cy="591059"/>
              </a:xfrm>
              <a:prstGeom prst="rect">
                <a:avLst/>
              </a:prstGeom>
              <a:blipFill>
                <a:blip r:embed="rId4"/>
                <a:stretch>
                  <a:fillRect r="-12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099250" y="2688010"/>
                <a:ext cx="2289986" cy="4104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MX" i="1">
                              <a:latin typeface="Cambria Math" panose="02040503050406030204" pitchFamily="18" charset="0"/>
                            </a:rPr>
                          </m:ctrlPr>
                        </m:dPr>
                        <m:e>
                          <m:r>
                            <a:rPr lang="es-MX" i="1">
                              <a:latin typeface="Cambria Math" panose="02040503050406030204" pitchFamily="18" charset="0"/>
                            </a:rPr>
                            <m:t>𝑥</m:t>
                          </m:r>
                          <m:d>
                            <m:dPr>
                              <m:ctrlPr>
                                <a:rPr lang="es-MX" i="1">
                                  <a:latin typeface="Cambria Math" panose="02040503050406030204" pitchFamily="18" charset="0"/>
                                </a:rPr>
                              </m:ctrlPr>
                            </m:dPr>
                            <m:e>
                              <m:r>
                                <a:rPr lang="es-MX" i="1">
                                  <a:latin typeface="Cambria Math" panose="02040503050406030204" pitchFamily="18" charset="0"/>
                                </a:rPr>
                                <m:t>𝑡</m:t>
                              </m:r>
                            </m:e>
                          </m:d>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𝑥</m:t>
                              </m:r>
                            </m:e>
                            <m:sub>
                              <m:r>
                                <a:rPr lang="es-MX" i="1">
                                  <a:latin typeface="Cambria Math" panose="02040503050406030204" pitchFamily="18" charset="0"/>
                                </a:rPr>
                                <m:t>𝑐</m:t>
                              </m:r>
                            </m:sub>
                          </m:sSub>
                          <m:d>
                            <m:dPr>
                              <m:ctrlPr>
                                <a:rPr lang="es-MX" i="1">
                                  <a:latin typeface="Cambria Math" panose="02040503050406030204" pitchFamily="18" charset="0"/>
                                </a:rPr>
                              </m:ctrlPr>
                            </m:dPr>
                            <m:e>
                              <m:r>
                                <a:rPr lang="es-MX" i="1">
                                  <a:latin typeface="Cambria Math" panose="02040503050406030204" pitchFamily="18" charset="0"/>
                                </a:rPr>
                                <m:t>𝑡</m:t>
                              </m:r>
                            </m:e>
                          </m:d>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𝑥</m:t>
                              </m:r>
                            </m:e>
                            <m:sub>
                              <m:r>
                                <a:rPr lang="es-MX" i="1">
                                  <a:latin typeface="Cambria Math" panose="02040503050406030204" pitchFamily="18" charset="0"/>
                                </a:rPr>
                                <m:t>𝑝</m:t>
                              </m:r>
                            </m:sub>
                          </m:sSub>
                          <m:r>
                            <a:rPr lang="es-MX" i="0">
                              <a:latin typeface="Cambria Math" panose="02040503050406030204" pitchFamily="18" charset="0"/>
                            </a:rPr>
                            <m:t>(</m:t>
                          </m:r>
                          <m:r>
                            <a:rPr lang="es-MX" i="1">
                              <a:latin typeface="Cambria Math" panose="02040503050406030204" pitchFamily="18" charset="0"/>
                            </a:rPr>
                            <m:t>𝑡</m:t>
                          </m:r>
                        </m:e>
                      </m:d>
                    </m:oMath>
                  </m:oMathPara>
                </a14:m>
                <a:endParaRPr lang="es-MX" dirty="0"/>
              </a:p>
            </p:txBody>
          </p:sp>
        </mc:Choice>
        <mc:Fallback xmlns="">
          <p:sp>
            <p:nvSpPr>
              <p:cNvPr id="13" name="Rectángulo 12"/>
              <p:cNvSpPr>
                <a:spLocks noRot="1" noChangeAspect="1" noMove="1" noResize="1" noEditPoints="1" noAdjustHandles="1" noChangeArrowheads="1" noChangeShapeType="1" noTextEdit="1"/>
              </p:cNvSpPr>
              <p:nvPr/>
            </p:nvSpPr>
            <p:spPr>
              <a:xfrm>
                <a:off x="1099250" y="2688010"/>
                <a:ext cx="2289986" cy="410497"/>
              </a:xfrm>
              <a:prstGeom prst="rect">
                <a:avLst/>
              </a:prstGeom>
              <a:blipFill>
                <a:blip r:embed="rId5"/>
                <a:stretch>
                  <a:fillRect t="-153731" r="-27394" b="-22835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998645" y="4725941"/>
                <a:ext cx="10109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𝜔</m:t>
                      </m:r>
                      <m:r>
                        <a:rPr lang="es-MX">
                          <a:latin typeface="Cambria Math" panose="02040503050406030204" pitchFamily="18" charset="0"/>
                          <a:ea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𝜔</m:t>
                          </m:r>
                        </m:e>
                        <m:sub>
                          <m:r>
                            <a:rPr lang="es-MX" i="1">
                              <a:latin typeface="Cambria Math" panose="02040503050406030204" pitchFamily="18" charset="0"/>
                            </a:rPr>
                            <m:t>𝑑</m:t>
                          </m:r>
                        </m:sub>
                      </m:sSub>
                    </m:oMath>
                  </m:oMathPara>
                </a14:m>
                <a:endParaRPr lang="es-MX" dirty="0"/>
              </a:p>
            </p:txBody>
          </p:sp>
        </mc:Choice>
        <mc:Fallback xmlns="">
          <p:sp>
            <p:nvSpPr>
              <p:cNvPr id="14" name="Rectángulo 13"/>
              <p:cNvSpPr>
                <a:spLocks noRot="1" noChangeAspect="1" noMove="1" noResize="1" noEditPoints="1" noAdjustHandles="1" noChangeArrowheads="1" noChangeShapeType="1" noTextEdit="1"/>
              </p:cNvSpPr>
              <p:nvPr/>
            </p:nvSpPr>
            <p:spPr>
              <a:xfrm>
                <a:off x="998645" y="4725941"/>
                <a:ext cx="1010918" cy="369332"/>
              </a:xfrm>
              <a:prstGeom prst="rect">
                <a:avLst/>
              </a:prstGeom>
              <a:blipFill>
                <a:blip r:embed="rId6"/>
                <a:stretch>
                  <a:fillRect b="-163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987424" y="4084234"/>
                <a:ext cx="10221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𝜔</m:t>
                      </m:r>
                      <m:r>
                        <a:rPr lang="es-EC" i="1">
                          <a:latin typeface="Cambria Math" panose="02040503050406030204" pitchFamily="18" charset="0"/>
                        </a:rPr>
                        <m:t>→</m:t>
                      </m:r>
                      <m:sSub>
                        <m:sSubPr>
                          <m:ctrlPr>
                            <a:rPr lang="es-MX" i="1">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𝑑</m:t>
                          </m:r>
                        </m:sub>
                      </m:sSub>
                    </m:oMath>
                  </m:oMathPara>
                </a14:m>
                <a:endParaRPr lang="es-MX"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987424" y="4084234"/>
                <a:ext cx="1022139" cy="369332"/>
              </a:xfrm>
              <a:prstGeom prst="rect">
                <a:avLst/>
              </a:prstGeom>
              <a:blipFill>
                <a:blip r:embed="rId7"/>
                <a:stretch>
                  <a:fillRect b="-1639"/>
                </a:stretch>
              </a:blipFill>
            </p:spPr>
            <p:txBody>
              <a:bodyPr/>
              <a:lstStyle/>
              <a:p>
                <a:r>
                  <a:rPr lang="es-MX">
                    <a:noFill/>
                  </a:rPr>
                  <a:t> </a:t>
                </a:r>
              </a:p>
            </p:txBody>
          </p:sp>
        </mc:Fallback>
      </mc:AlternateContent>
      <p:sp>
        <p:nvSpPr>
          <p:cNvPr id="16" name="CuadroTexto 15"/>
          <p:cNvSpPr txBox="1"/>
          <p:nvPr/>
        </p:nvSpPr>
        <p:spPr>
          <a:xfrm>
            <a:off x="2197678" y="4109411"/>
            <a:ext cx="1402948" cy="369332"/>
          </a:xfrm>
          <a:prstGeom prst="rect">
            <a:avLst/>
          </a:prstGeom>
          <a:noFill/>
        </p:spPr>
        <p:txBody>
          <a:bodyPr wrap="none" rtlCol="0">
            <a:spAutoFit/>
          </a:bodyPr>
          <a:lstStyle/>
          <a:p>
            <a:r>
              <a:rPr lang="es-MX" dirty="0"/>
              <a:t>Resonancia</a:t>
            </a:r>
          </a:p>
        </p:txBody>
      </p:sp>
      <mc:AlternateContent xmlns:mc="http://schemas.openxmlformats.org/markup-compatibility/2006" xmlns:a14="http://schemas.microsoft.com/office/drawing/2010/main">
        <mc:Choice Requires="a14">
          <p:sp>
            <p:nvSpPr>
              <p:cNvPr id="18" name="Rectángulo 17"/>
              <p:cNvSpPr/>
              <p:nvPr/>
            </p:nvSpPr>
            <p:spPr>
              <a:xfrm>
                <a:off x="7500361" y="1318910"/>
                <a:ext cx="1667701" cy="369332"/>
              </a:xfrm>
              <a:prstGeom prst="rect">
                <a:avLst/>
              </a:prstGeom>
            </p:spPr>
            <p:txBody>
              <a:bodyPr wrap="none">
                <a:spAutoFit/>
              </a:bodyPr>
              <a:lstStyle/>
              <a:p>
                <a14:m>
                  <m:oMath xmlns:m="http://schemas.openxmlformats.org/officeDocument/2006/math">
                    <m:r>
                      <a:rPr lang="es-MX" i="1" smtClean="0">
                        <a:latin typeface="Cambria Math" panose="02040503050406030204" pitchFamily="18" charset="0"/>
                      </a:rPr>
                      <m:t>𝜔</m:t>
                    </m:r>
                    <m:r>
                      <a:rPr lang="es-MX" b="0" i="1" smtClean="0">
                        <a:latin typeface="Cambria Math" panose="02040503050406030204" pitchFamily="18" charset="0"/>
                      </a:rPr>
                      <m:t>=22.5</m:t>
                    </m:r>
                  </m:oMath>
                </a14:m>
                <a:r>
                  <a:rPr lang="es-MX" dirty="0"/>
                  <a:t> rad/s</a:t>
                </a:r>
              </a:p>
            </p:txBody>
          </p:sp>
        </mc:Choice>
        <mc:Fallback xmlns="">
          <p:sp>
            <p:nvSpPr>
              <p:cNvPr id="18" name="Rectángulo 17"/>
              <p:cNvSpPr>
                <a:spLocks noRot="1" noChangeAspect="1" noMove="1" noResize="1" noEditPoints="1" noAdjustHandles="1" noChangeArrowheads="1" noChangeShapeType="1" noTextEdit="1"/>
              </p:cNvSpPr>
              <p:nvPr/>
            </p:nvSpPr>
            <p:spPr>
              <a:xfrm>
                <a:off x="7500361" y="1318910"/>
                <a:ext cx="1667701" cy="369332"/>
              </a:xfrm>
              <a:prstGeom prst="rect">
                <a:avLst/>
              </a:prstGeom>
              <a:blipFill>
                <a:blip r:embed="rId8"/>
                <a:stretch>
                  <a:fillRect t="-8197" r="-2555" b="-2459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7104002" y="1775756"/>
                <a:ext cx="2460417"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𝑓</m:t>
                      </m:r>
                      <m:r>
                        <a:rPr lang="es-MX" i="0">
                          <a:latin typeface="Cambria Math" panose="02040503050406030204" pitchFamily="18" charset="0"/>
                        </a:rPr>
                        <m:t>=</m:t>
                      </m:r>
                      <m:f>
                        <m:fPr>
                          <m:ctrlPr>
                            <a:rPr lang="es-MX" i="1">
                              <a:latin typeface="Cambria Math" panose="02040503050406030204" pitchFamily="18" charset="0"/>
                            </a:rPr>
                          </m:ctrlPr>
                        </m:fPr>
                        <m:num>
                          <m:r>
                            <a:rPr lang="es-MX" i="0">
                              <a:latin typeface="Cambria Math" panose="02040503050406030204" pitchFamily="18" charset="0"/>
                            </a:rPr>
                            <m:t>2</m:t>
                          </m:r>
                          <m:r>
                            <a:rPr lang="es-MX" b="0" i="1" smtClean="0">
                              <a:latin typeface="Cambria Math" panose="02040503050406030204" pitchFamily="18" charset="0"/>
                            </a:rPr>
                            <m:t>2.5</m:t>
                          </m:r>
                        </m:num>
                        <m:den>
                          <m:r>
                            <a:rPr lang="es-MX" i="0">
                              <a:latin typeface="Cambria Math" panose="02040503050406030204" pitchFamily="18" charset="0"/>
                            </a:rPr>
                            <m:t>2</m:t>
                          </m:r>
                          <m:r>
                            <a:rPr lang="es-MX" i="1">
                              <a:latin typeface="Cambria Math" panose="02040503050406030204" pitchFamily="18" charset="0"/>
                            </a:rPr>
                            <m:t>𝜋</m:t>
                          </m:r>
                        </m:den>
                      </m:f>
                      <m:r>
                        <a:rPr lang="es-MX" i="0">
                          <a:latin typeface="Cambria Math" panose="02040503050406030204" pitchFamily="18" charset="0"/>
                        </a:rPr>
                        <m:t>=3.</m:t>
                      </m:r>
                      <m:r>
                        <a:rPr lang="es-MX" b="0" i="0" smtClean="0">
                          <a:latin typeface="Cambria Math" panose="02040503050406030204" pitchFamily="18" charset="0"/>
                        </a:rPr>
                        <m:t>58</m:t>
                      </m:r>
                      <m:r>
                        <a:rPr lang="es-MX" i="0">
                          <a:latin typeface="Cambria Math" panose="02040503050406030204" pitchFamily="18" charset="0"/>
                        </a:rPr>
                        <m:t> </m:t>
                      </m:r>
                      <m:r>
                        <a:rPr lang="es-MX" i="1">
                          <a:latin typeface="Cambria Math" panose="02040503050406030204" pitchFamily="18" charset="0"/>
                        </a:rPr>
                        <m:t>h𝑒𝑟𝑡𝑧</m:t>
                      </m:r>
                    </m:oMath>
                  </m:oMathPara>
                </a14:m>
                <a:endParaRPr lang="es-MX" dirty="0"/>
              </a:p>
            </p:txBody>
          </p:sp>
        </mc:Choice>
        <mc:Fallback xmlns="">
          <p:sp>
            <p:nvSpPr>
              <p:cNvPr id="19" name="Rectángulo 18"/>
              <p:cNvSpPr>
                <a:spLocks noRot="1" noChangeAspect="1" noMove="1" noResize="1" noEditPoints="1" noAdjustHandles="1" noChangeArrowheads="1" noChangeShapeType="1" noTextEdit="1"/>
              </p:cNvSpPr>
              <p:nvPr/>
            </p:nvSpPr>
            <p:spPr>
              <a:xfrm>
                <a:off x="7104002" y="1775756"/>
                <a:ext cx="2460417" cy="618374"/>
              </a:xfrm>
              <a:prstGeom prst="rect">
                <a:avLst/>
              </a:prstGeom>
              <a:blipFill>
                <a:blip r:embed="rId9"/>
                <a:stretch>
                  <a:fillRect/>
                </a:stretch>
              </a:blipFill>
            </p:spPr>
            <p:txBody>
              <a:bodyPr/>
              <a:lstStyle/>
              <a:p>
                <a:r>
                  <a:rPr lang="es-MX">
                    <a:noFill/>
                  </a:rPr>
                  <a:t> </a:t>
                </a:r>
              </a:p>
            </p:txBody>
          </p:sp>
        </mc:Fallback>
      </mc:AlternateContent>
      <p:sp>
        <p:nvSpPr>
          <p:cNvPr id="20" name="CuadroTexto 19"/>
          <p:cNvSpPr txBox="1"/>
          <p:nvPr/>
        </p:nvSpPr>
        <p:spPr>
          <a:xfrm>
            <a:off x="7328263" y="3448593"/>
            <a:ext cx="3618411"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MX" dirty="0"/>
              <a:t>La frecuencia natural del sistema debe estar alejada de la frecuencia de oscilación del sistema para que no haya resonancia</a:t>
            </a:r>
          </a:p>
        </p:txBody>
      </p:sp>
      <p:sp>
        <p:nvSpPr>
          <p:cNvPr id="21" name="Marcador de número de diapositiva 20"/>
          <p:cNvSpPr>
            <a:spLocks noGrp="1"/>
          </p:cNvSpPr>
          <p:nvPr>
            <p:ph type="sldNum" sz="quarter" idx="10"/>
          </p:nvPr>
        </p:nvSpPr>
        <p:spPr/>
        <p:txBody>
          <a:bodyPr/>
          <a:lstStyle/>
          <a:p>
            <a:fld id="{FC212350-2835-4B37-909A-324448E91906}" type="slidenum">
              <a:rPr lang="es-MX" smtClean="0"/>
              <a:pPr/>
              <a:t>38</a:t>
            </a:fld>
            <a:endParaRPr lang="es-MX" dirty="0"/>
          </a:p>
        </p:txBody>
      </p:sp>
    </p:spTree>
    <p:extLst>
      <p:ext uri="{BB962C8B-B14F-4D97-AF65-F5344CB8AC3E}">
        <p14:creationId xmlns:p14="http://schemas.microsoft.com/office/powerpoint/2010/main" val="900994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326571" y="141141"/>
            <a:ext cx="11670357" cy="560264"/>
          </a:xfrm>
          <a:prstGeom prst="rect">
            <a:avLst/>
          </a:prstGeom>
        </p:spPr>
        <p:txBody>
          <a:bodyPr/>
          <a:lstStyle/>
          <a:p>
            <a:pPr algn="l"/>
            <a:r>
              <a:rPr lang="es-EC" sz="2200" i="0" dirty="0">
                <a:solidFill>
                  <a:schemeClr val="tx1"/>
                </a:solidFill>
                <a:latin typeface="Arial" panose="020B0604020202020204" pitchFamily="34" charset="0"/>
                <a:cs typeface="Arial" panose="020B0604020202020204" pitchFamily="34" charset="0"/>
              </a:rPr>
              <a:t>CAPÍTULO IV – </a:t>
            </a:r>
            <a:r>
              <a:rPr lang="es-EC" sz="2200" dirty="0">
                <a:solidFill>
                  <a:schemeClr val="tx1"/>
                </a:solidFill>
                <a:effectLst/>
                <a:latin typeface="+mn-lt"/>
              </a:rPr>
              <a:t>ANÁLISIS ESTRUCTURAL, MODAL Y RESPUESTA ARMÓNICA.</a:t>
            </a:r>
            <a:endParaRPr lang="es-EC" sz="2200" i="0" dirty="0">
              <a:solidFill>
                <a:schemeClr val="tx1"/>
              </a:solidFill>
              <a:latin typeface="+mn-lt"/>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5247974" y="699848"/>
            <a:ext cx="2441694" cy="369332"/>
          </a:xfrm>
          <a:prstGeom prst="rect">
            <a:avLst/>
          </a:prstGeom>
        </p:spPr>
        <p:txBody>
          <a:bodyPr wrap="none">
            <a:spAutoFit/>
          </a:bodyPr>
          <a:lstStyle/>
          <a:p>
            <a:r>
              <a:rPr lang="es-EC" b="1" dirty="0"/>
              <a:t>Respuesta armónica</a:t>
            </a:r>
            <a:endParaRPr lang="es-MX" b="1" dirty="0"/>
          </a:p>
        </p:txBody>
      </p:sp>
      <p:sp>
        <p:nvSpPr>
          <p:cNvPr id="3" name="Rectángulo 2"/>
          <p:cNvSpPr/>
          <p:nvPr/>
        </p:nvSpPr>
        <p:spPr>
          <a:xfrm>
            <a:off x="2115302" y="1353434"/>
            <a:ext cx="1505540" cy="367216"/>
          </a:xfrm>
          <a:prstGeom prst="rect">
            <a:avLst/>
          </a:prstGeom>
        </p:spPr>
        <p:txBody>
          <a:bodyPr wrap="none">
            <a:spAutoFit/>
          </a:bodyPr>
          <a:lstStyle/>
          <a:p>
            <a:pPr>
              <a:lnSpc>
                <a:spcPct val="107000"/>
              </a:lnSpc>
              <a:spcBef>
                <a:spcPts val="200"/>
              </a:spcBef>
              <a:spcAft>
                <a:spcPts val="0"/>
              </a:spcAft>
            </a:pPr>
            <a:r>
              <a:rPr lang="es-EC" b="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rPr>
              <a:t>DEFLEXIÓN</a:t>
            </a:r>
            <a:endParaRPr lang="es-MX" b="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endParaRPr>
          </a:p>
        </p:txBody>
      </p:sp>
      <p:sp>
        <p:nvSpPr>
          <p:cNvPr id="6" name="Marcador de número de diapositiva 5"/>
          <p:cNvSpPr>
            <a:spLocks noGrp="1"/>
          </p:cNvSpPr>
          <p:nvPr>
            <p:ph type="sldNum" sz="quarter" idx="10"/>
          </p:nvPr>
        </p:nvSpPr>
        <p:spPr/>
        <p:txBody>
          <a:bodyPr/>
          <a:lstStyle/>
          <a:p>
            <a:fld id="{FC212350-2835-4B37-909A-324448E91906}" type="slidenum">
              <a:rPr lang="es-MX" smtClean="0"/>
              <a:pPr/>
              <a:t>39</a:t>
            </a:fld>
            <a:endParaRPr lang="es-MX" dirty="0"/>
          </a:p>
        </p:txBody>
      </p:sp>
      <p:pic>
        <p:nvPicPr>
          <p:cNvPr id="8" name="Imagen 7"/>
          <p:cNvPicPr>
            <a:picLocks noChangeAspect="1"/>
          </p:cNvPicPr>
          <p:nvPr/>
        </p:nvPicPr>
        <p:blipFill>
          <a:blip r:embed="rId2"/>
          <a:stretch>
            <a:fillRect/>
          </a:stretch>
        </p:blipFill>
        <p:spPr>
          <a:xfrm>
            <a:off x="1072704" y="1720650"/>
            <a:ext cx="3590736" cy="4257675"/>
          </a:xfrm>
          <a:prstGeom prst="rect">
            <a:avLst/>
          </a:prstGeom>
        </p:spPr>
      </p:pic>
      <p:pic>
        <p:nvPicPr>
          <p:cNvPr id="9" name="Imagen 8"/>
          <p:cNvPicPr>
            <a:picLocks noChangeAspect="1"/>
          </p:cNvPicPr>
          <p:nvPr/>
        </p:nvPicPr>
        <p:blipFill>
          <a:blip r:embed="rId3"/>
          <a:stretch>
            <a:fillRect/>
          </a:stretch>
        </p:blipFill>
        <p:spPr>
          <a:xfrm>
            <a:off x="6701246" y="1627887"/>
            <a:ext cx="3931920" cy="4350438"/>
          </a:xfrm>
          <a:prstGeom prst="rect">
            <a:avLst/>
          </a:prstGeom>
        </p:spPr>
      </p:pic>
      <p:sp>
        <p:nvSpPr>
          <p:cNvPr id="11" name="Rectángulo 10"/>
          <p:cNvSpPr/>
          <p:nvPr/>
        </p:nvSpPr>
        <p:spPr>
          <a:xfrm>
            <a:off x="6994770" y="1264458"/>
            <a:ext cx="3172663" cy="388696"/>
          </a:xfrm>
          <a:prstGeom prst="rect">
            <a:avLst/>
          </a:prstGeom>
        </p:spPr>
        <p:txBody>
          <a:bodyPr wrap="none">
            <a:spAutoFit/>
          </a:bodyPr>
          <a:lstStyle/>
          <a:p>
            <a:pPr>
              <a:lnSpc>
                <a:spcPct val="107000"/>
              </a:lnSpc>
              <a:spcBef>
                <a:spcPts val="200"/>
              </a:spcBef>
              <a:spcAft>
                <a:spcPts val="0"/>
              </a:spcAft>
            </a:pPr>
            <a:r>
              <a:rPr lang="es-EC" b="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rPr>
              <a:t>ESFUERZO DE VON MISES</a:t>
            </a:r>
            <a:endParaRPr lang="es-MX" b="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41548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FC96D6C-6D2A-45FE-B966-44E6D1C5441E}"/>
              </a:ext>
            </a:extLst>
          </p:cNvPr>
          <p:cNvSpPr>
            <a:spLocks noGrp="1"/>
          </p:cNvSpPr>
          <p:nvPr>
            <p:ph type="title" idx="4294967295"/>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cxnSp>
        <p:nvCxnSpPr>
          <p:cNvPr id="7" name="Conector recto 6">
            <a:extLst>
              <a:ext uri="{FF2B5EF4-FFF2-40B4-BE49-F238E27FC236}">
                <a16:creationId xmlns:a16="http://schemas.microsoft.com/office/drawing/2014/main" id="{83D7219F-FC92-4633-A8F3-00ECA04FCC8E}"/>
              </a:ext>
            </a:extLst>
          </p:cNvPr>
          <p:cNvCxnSpPr/>
          <p:nvPr/>
        </p:nvCxnSpPr>
        <p:spPr>
          <a:xfrm>
            <a:off x="198119" y="942527"/>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23D5E9C8-270A-4250-948D-F542726BEBB7}"/>
              </a:ext>
            </a:extLst>
          </p:cNvPr>
          <p:cNvSpPr txBox="1"/>
          <p:nvPr/>
        </p:nvSpPr>
        <p:spPr>
          <a:xfrm>
            <a:off x="4846565" y="532135"/>
            <a:ext cx="2300748" cy="461665"/>
          </a:xfrm>
          <a:prstGeom prst="rect">
            <a:avLst/>
          </a:prstGeom>
          <a:noFill/>
        </p:spPr>
        <p:txBody>
          <a:bodyPr wrap="square" rtlCol="0">
            <a:spAutoFit/>
          </a:bodyPr>
          <a:lstStyle/>
          <a:p>
            <a:pPr algn="ctr"/>
            <a:r>
              <a:rPr lang="es-EC" sz="2400" b="1" dirty="0">
                <a:solidFill>
                  <a:schemeClr val="tx2"/>
                </a:solidFill>
                <a:latin typeface="Arial" panose="020B0604020202020204" pitchFamily="34" charset="0"/>
                <a:cs typeface="Arial" panose="020B0604020202020204" pitchFamily="34" charset="0"/>
              </a:rPr>
              <a:t>Alcance</a:t>
            </a:r>
          </a:p>
        </p:txBody>
      </p:sp>
      <p:sp>
        <p:nvSpPr>
          <p:cNvPr id="20" name="AutoShape 2">
            <a:extLst>
              <a:ext uri="{FF2B5EF4-FFF2-40B4-BE49-F238E27FC236}">
                <a16:creationId xmlns:a16="http://schemas.microsoft.com/office/drawing/2014/main" id="{0FDC9600-B048-4D5D-88F9-E995D998C22E}"/>
              </a:ext>
            </a:extLst>
          </p:cNvPr>
          <p:cNvSpPr>
            <a:spLocks noChangeAspect="1" noChangeArrowheads="1"/>
          </p:cNvSpPr>
          <p:nvPr/>
        </p:nvSpPr>
        <p:spPr bwMode="auto">
          <a:xfrm>
            <a:off x="5943600" y="3276600"/>
            <a:ext cx="1064234" cy="10642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5" name="Diagrama 4"/>
          <p:cNvGraphicFramePr/>
          <p:nvPr>
            <p:extLst>
              <p:ext uri="{D42A27DB-BD31-4B8C-83A1-F6EECF244321}">
                <p14:modId xmlns:p14="http://schemas.microsoft.com/office/powerpoint/2010/main" val="2894611314"/>
              </p:ext>
            </p:extLst>
          </p:nvPr>
        </p:nvGraphicFramePr>
        <p:xfrm>
          <a:off x="5156778" y="942527"/>
          <a:ext cx="7574824" cy="5063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rotWithShape="1">
          <a:blip r:embed="rId7"/>
          <a:srcRect b="2148"/>
          <a:stretch/>
        </p:blipFill>
        <p:spPr>
          <a:xfrm>
            <a:off x="10156373" y="1183650"/>
            <a:ext cx="1783042" cy="2977309"/>
          </a:xfrm>
          <a:prstGeom prst="rect">
            <a:avLst/>
          </a:prstGeom>
        </p:spPr>
      </p:pic>
      <p:graphicFrame>
        <p:nvGraphicFramePr>
          <p:cNvPr id="11" name="Diagrama 10"/>
          <p:cNvGraphicFramePr/>
          <p:nvPr>
            <p:extLst>
              <p:ext uri="{D42A27DB-BD31-4B8C-83A1-F6EECF244321}">
                <p14:modId xmlns:p14="http://schemas.microsoft.com/office/powerpoint/2010/main" val="82038680"/>
              </p:ext>
            </p:extLst>
          </p:nvPr>
        </p:nvGraphicFramePr>
        <p:xfrm>
          <a:off x="198118" y="1309338"/>
          <a:ext cx="5745481" cy="37590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1" name="Imagen 30"/>
          <p:cNvPicPr/>
          <p:nvPr/>
        </p:nvPicPr>
        <p:blipFill>
          <a:blip r:embed="rId13"/>
          <a:stretch>
            <a:fillRect/>
          </a:stretch>
        </p:blipFill>
        <p:spPr>
          <a:xfrm>
            <a:off x="4730387" y="1352919"/>
            <a:ext cx="963277" cy="1703789"/>
          </a:xfrm>
          <a:prstGeom prst="rect">
            <a:avLst/>
          </a:prstGeom>
        </p:spPr>
      </p:pic>
      <p:pic>
        <p:nvPicPr>
          <p:cNvPr id="27" name="Imagen 26"/>
          <p:cNvPicPr>
            <a:picLocks noChangeAspect="1"/>
          </p:cNvPicPr>
          <p:nvPr/>
        </p:nvPicPr>
        <p:blipFill>
          <a:blip r:embed="rId14"/>
          <a:stretch>
            <a:fillRect/>
          </a:stretch>
        </p:blipFill>
        <p:spPr>
          <a:xfrm>
            <a:off x="4730387" y="3851045"/>
            <a:ext cx="969364" cy="1726214"/>
          </a:xfrm>
          <a:prstGeom prst="rect">
            <a:avLst/>
          </a:prstGeom>
        </p:spPr>
      </p:pic>
      <p:sp>
        <p:nvSpPr>
          <p:cNvPr id="37" name="CuadroTexto 36"/>
          <p:cNvSpPr txBox="1"/>
          <p:nvPr/>
        </p:nvSpPr>
        <p:spPr>
          <a:xfrm>
            <a:off x="5193938" y="2853976"/>
            <a:ext cx="1247031" cy="849324"/>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9070" tIns="179070" rIns="179070" bIns="179070" numCol="1" spcCol="1270" anchor="t" anchorCtr="0">
            <a:noAutofit/>
          </a:bodyPr>
          <a:lstStyle/>
          <a:p>
            <a:pPr marL="285750" lvl="1" indent="-285750" algn="l" defTabSz="1644650">
              <a:lnSpc>
                <a:spcPct val="90000"/>
              </a:lnSpc>
              <a:spcBef>
                <a:spcPct val="0"/>
              </a:spcBef>
              <a:spcAft>
                <a:spcPct val="15000"/>
              </a:spcAft>
              <a:buChar char="••"/>
            </a:pPr>
            <a:endParaRPr lang="es-ES" sz="3700" kern="1200" dirty="0"/>
          </a:p>
        </p:txBody>
      </p:sp>
      <p:pic>
        <p:nvPicPr>
          <p:cNvPr id="28" name="Imagen 27"/>
          <p:cNvPicPr>
            <a:picLocks noChangeAspect="1"/>
          </p:cNvPicPr>
          <p:nvPr/>
        </p:nvPicPr>
        <p:blipFill>
          <a:blip r:embed="rId15"/>
          <a:stretch>
            <a:fillRect/>
          </a:stretch>
        </p:blipFill>
        <p:spPr>
          <a:xfrm>
            <a:off x="254299" y="1309338"/>
            <a:ext cx="1378558" cy="1013131"/>
          </a:xfrm>
          <a:prstGeom prst="rect">
            <a:avLst/>
          </a:prstGeom>
        </p:spPr>
      </p:pic>
      <p:pic>
        <p:nvPicPr>
          <p:cNvPr id="29" name="Imagen 28"/>
          <p:cNvPicPr>
            <a:picLocks noChangeAspect="1"/>
          </p:cNvPicPr>
          <p:nvPr/>
        </p:nvPicPr>
        <p:blipFill>
          <a:blip r:embed="rId16"/>
          <a:stretch>
            <a:fillRect/>
          </a:stretch>
        </p:blipFill>
        <p:spPr>
          <a:xfrm>
            <a:off x="173623" y="4397162"/>
            <a:ext cx="1306238" cy="877539"/>
          </a:xfrm>
          <a:prstGeom prst="rect">
            <a:avLst/>
          </a:prstGeom>
        </p:spPr>
      </p:pic>
      <p:sp>
        <p:nvSpPr>
          <p:cNvPr id="2" name="Marcador de número de diapositiva 1"/>
          <p:cNvSpPr>
            <a:spLocks noGrp="1"/>
          </p:cNvSpPr>
          <p:nvPr>
            <p:ph type="sldNum" sz="quarter" idx="10"/>
          </p:nvPr>
        </p:nvSpPr>
        <p:spPr/>
        <p:txBody>
          <a:bodyPr/>
          <a:lstStyle/>
          <a:p>
            <a:fld id="{FC212350-2835-4B37-909A-324448E91906}" type="slidenum">
              <a:rPr lang="es-MX" smtClean="0"/>
              <a:pPr/>
              <a:t>4</a:t>
            </a:fld>
            <a:endParaRPr lang="es-MX" dirty="0"/>
          </a:p>
        </p:txBody>
      </p:sp>
    </p:spTree>
    <p:extLst>
      <p:ext uri="{BB962C8B-B14F-4D97-AF65-F5344CB8AC3E}">
        <p14:creationId xmlns:p14="http://schemas.microsoft.com/office/powerpoint/2010/main" val="2592165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326571" y="141141"/>
            <a:ext cx="11670357" cy="560264"/>
          </a:xfrm>
          <a:prstGeom prst="rect">
            <a:avLst/>
          </a:prstGeom>
        </p:spPr>
        <p:txBody>
          <a:bodyPr/>
          <a:lstStyle/>
          <a:p>
            <a:pPr algn="l"/>
            <a:r>
              <a:rPr lang="es-EC" sz="2200" i="0" dirty="0">
                <a:solidFill>
                  <a:schemeClr val="tx1"/>
                </a:solidFill>
                <a:latin typeface="Arial" panose="020B0604020202020204" pitchFamily="34" charset="0"/>
                <a:cs typeface="Arial" panose="020B0604020202020204" pitchFamily="34" charset="0"/>
              </a:rPr>
              <a:t>CAPÍTULO IV – </a:t>
            </a:r>
            <a:r>
              <a:rPr lang="es-EC" sz="2200" dirty="0">
                <a:solidFill>
                  <a:schemeClr val="tx1"/>
                </a:solidFill>
                <a:effectLst/>
                <a:latin typeface="+mn-lt"/>
              </a:rPr>
              <a:t>ANÁLISIS ESTRUCTURAL, MODAL Y RESPUESTA ARMÓNICA.</a:t>
            </a:r>
            <a:endParaRPr lang="es-EC" sz="2200" i="0" dirty="0">
              <a:solidFill>
                <a:schemeClr val="tx1"/>
              </a:solidFill>
              <a:latin typeface="+mn-lt"/>
              <a:cs typeface="Arial" panose="020B0604020202020204" pitchFamily="34" charset="0"/>
            </a:endParaRP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2" name="Rectángulo 1"/>
          <p:cNvSpPr/>
          <p:nvPr/>
        </p:nvSpPr>
        <p:spPr>
          <a:xfrm>
            <a:off x="5247974" y="699848"/>
            <a:ext cx="2441694" cy="369332"/>
          </a:xfrm>
          <a:prstGeom prst="rect">
            <a:avLst/>
          </a:prstGeom>
        </p:spPr>
        <p:txBody>
          <a:bodyPr wrap="none">
            <a:spAutoFit/>
          </a:bodyPr>
          <a:lstStyle/>
          <a:p>
            <a:r>
              <a:rPr lang="es-EC" b="1" dirty="0"/>
              <a:t>Respuesta armónica</a:t>
            </a:r>
            <a:endParaRPr lang="es-MX" b="1" dirty="0"/>
          </a:p>
        </p:txBody>
      </p:sp>
      <p:pic>
        <p:nvPicPr>
          <p:cNvPr id="17" name="Imagen 16"/>
          <p:cNvPicPr/>
          <p:nvPr/>
        </p:nvPicPr>
        <p:blipFill>
          <a:blip r:embed="rId2"/>
          <a:stretch>
            <a:fillRect/>
          </a:stretch>
        </p:blipFill>
        <p:spPr>
          <a:xfrm>
            <a:off x="5915977" y="1433840"/>
            <a:ext cx="5866605" cy="3712926"/>
          </a:xfrm>
          <a:prstGeom prst="rect">
            <a:avLst/>
          </a:prstGeom>
        </p:spPr>
      </p:pic>
      <p:sp>
        <p:nvSpPr>
          <p:cNvPr id="3" name="Rectángulo 2"/>
          <p:cNvSpPr/>
          <p:nvPr/>
        </p:nvSpPr>
        <p:spPr>
          <a:xfrm>
            <a:off x="1072704" y="1340538"/>
            <a:ext cx="3018775" cy="388696"/>
          </a:xfrm>
          <a:prstGeom prst="rect">
            <a:avLst/>
          </a:prstGeom>
        </p:spPr>
        <p:txBody>
          <a:bodyPr wrap="none">
            <a:spAutoFit/>
          </a:bodyPr>
          <a:lstStyle/>
          <a:p>
            <a:pPr>
              <a:lnSpc>
                <a:spcPct val="107000"/>
              </a:lnSpc>
              <a:spcBef>
                <a:spcPts val="200"/>
              </a:spcBef>
              <a:spcAft>
                <a:spcPts val="0"/>
              </a:spcAft>
            </a:pPr>
            <a:r>
              <a:rPr lang="es-EC" b="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rPr>
              <a:t>Respuesta a la frecuencia</a:t>
            </a:r>
            <a:endParaRPr lang="es-MX" b="1" dirty="0">
              <a:solidFill>
                <a:srgbClr val="000000"/>
              </a:solidFill>
              <a:latin typeface="Arial" panose="020B0604020202020204" pitchFamily="34" charset="0"/>
              <a:ea typeface="Yu Gothic Light" panose="020B0300000000000000" pitchFamily="34" charset="-128"/>
              <a:cs typeface="Times New Roman" panose="02020603050405020304" pitchFamily="18" charset="0"/>
            </a:endParaRPr>
          </a:p>
        </p:txBody>
      </p:sp>
      <p:sp>
        <p:nvSpPr>
          <p:cNvPr id="6" name="Marcador de número de diapositiva 5"/>
          <p:cNvSpPr>
            <a:spLocks noGrp="1"/>
          </p:cNvSpPr>
          <p:nvPr>
            <p:ph type="sldNum" sz="quarter" idx="10"/>
          </p:nvPr>
        </p:nvSpPr>
        <p:spPr/>
        <p:txBody>
          <a:bodyPr/>
          <a:lstStyle/>
          <a:p>
            <a:fld id="{FC212350-2835-4B37-909A-324448E91906}" type="slidenum">
              <a:rPr lang="es-MX" smtClean="0"/>
              <a:pPr/>
              <a:t>40</a:t>
            </a:fld>
            <a:endParaRPr lang="es-MX" dirty="0"/>
          </a:p>
        </p:txBody>
      </p:sp>
      <mc:AlternateContent xmlns:mc="http://schemas.openxmlformats.org/markup-compatibility/2006" xmlns:a14="http://schemas.microsoft.com/office/drawing/2010/main">
        <mc:Choice Requires="a14">
          <p:sp>
            <p:nvSpPr>
              <p:cNvPr id="7" name="Rectángulo 6"/>
              <p:cNvSpPr/>
              <p:nvPr/>
            </p:nvSpPr>
            <p:spPr>
              <a:xfrm>
                <a:off x="201168" y="2093894"/>
                <a:ext cx="5046806" cy="1200329"/>
              </a:xfrm>
              <a:prstGeom prst="rect">
                <a:avLst/>
              </a:prstGeom>
            </p:spPr>
            <p:txBody>
              <a:bodyPr wrap="square">
                <a:spAutoFit/>
              </a:bodyPr>
              <a:lstStyle/>
              <a:p>
                <a:pPr indent="540385" algn="just">
                  <a:lnSpc>
                    <a:spcPct val="200000"/>
                  </a:lnSpc>
                  <a:spcAft>
                    <a:spcPts val="800"/>
                  </a:spcAft>
                </a:pPr>
                <a:r>
                  <a:rPr lang="es-EC" dirty="0">
                    <a:latin typeface="Arial" panose="020B0604020202020204" pitchFamily="34" charset="0"/>
                    <a:ea typeface="Yu Mincho"/>
                    <a:cs typeface="Arial" panose="020B0604020202020204" pitchFamily="34" charset="0"/>
                  </a:rPr>
                  <a:t>La amplitud máxima que obtendremos es de 6.4961 </a:t>
                </a:r>
                <a14:m>
                  <m:oMath xmlns:m="http://schemas.openxmlformats.org/officeDocument/2006/math">
                    <m:r>
                      <a:rPr lang="es-EC" i="1">
                        <a:latin typeface="Cambria Math" panose="02040503050406030204" pitchFamily="18" charset="0"/>
                        <a:ea typeface="Yu Mincho"/>
                        <a:cs typeface="Arial" panose="020B0604020202020204" pitchFamily="34" charset="0"/>
                      </a:rPr>
                      <m:t>𝑥</m:t>
                    </m:r>
                    <m:sSup>
                      <m:sSupPr>
                        <m:ctrlPr>
                          <a:rPr lang="es-MX" i="1">
                            <a:latin typeface="Cambria Math" panose="02040503050406030204" pitchFamily="18" charset="0"/>
                            <a:ea typeface="Yu Mincho"/>
                            <a:cs typeface="Arial" panose="020B0604020202020204" pitchFamily="34" charset="0"/>
                          </a:rPr>
                        </m:ctrlPr>
                      </m:sSupPr>
                      <m:e>
                        <m:r>
                          <a:rPr lang="es-EC" i="1">
                            <a:latin typeface="Cambria Math" panose="02040503050406030204" pitchFamily="18" charset="0"/>
                            <a:ea typeface="Yu Mincho"/>
                            <a:cs typeface="Arial" panose="020B0604020202020204" pitchFamily="34" charset="0"/>
                          </a:rPr>
                          <m:t>10</m:t>
                        </m:r>
                      </m:e>
                      <m:sup>
                        <m:r>
                          <a:rPr lang="es-EC" i="1">
                            <a:latin typeface="Cambria Math" panose="02040503050406030204" pitchFamily="18" charset="0"/>
                            <a:ea typeface="Yu Mincho"/>
                            <a:cs typeface="Arial" panose="020B0604020202020204" pitchFamily="34" charset="0"/>
                          </a:rPr>
                          <m:t>−6</m:t>
                        </m:r>
                      </m:sup>
                    </m:sSup>
                  </m:oMath>
                </a14:m>
                <a:r>
                  <a:rPr lang="es-EC" dirty="0">
                    <a:latin typeface="Arial" panose="020B0604020202020204" pitchFamily="34" charset="0"/>
                    <a:ea typeface="Yu Mincho"/>
                    <a:cs typeface="Arial" panose="020B0604020202020204" pitchFamily="34" charset="0"/>
                  </a:rPr>
                  <a:t> </a:t>
                </a:r>
                <a:r>
                  <a:rPr lang="es-EC" dirty="0" err="1">
                    <a:latin typeface="Arial" panose="020B0604020202020204" pitchFamily="34" charset="0"/>
                    <a:ea typeface="Yu Mincho"/>
                    <a:cs typeface="Arial" panose="020B0604020202020204" pitchFamily="34" charset="0"/>
                  </a:rPr>
                  <a:t>mm.</a:t>
                </a:r>
                <a:endParaRPr lang="es-MX"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201168" y="2093894"/>
                <a:ext cx="5046806" cy="1200329"/>
              </a:xfrm>
              <a:prstGeom prst="rect">
                <a:avLst/>
              </a:prstGeom>
              <a:blipFill>
                <a:blip r:embed="rId3"/>
                <a:stretch>
                  <a:fillRect l="-966" r="-966" b="-508"/>
                </a:stretch>
              </a:blipFill>
            </p:spPr>
            <p:txBody>
              <a:bodyPr/>
              <a:lstStyle/>
              <a:p>
                <a:r>
                  <a:rPr lang="es-MX">
                    <a:noFill/>
                  </a:rPr>
                  <a:t> </a:t>
                </a:r>
              </a:p>
            </p:txBody>
          </p:sp>
        </mc:Fallback>
      </mc:AlternateContent>
    </p:spTree>
    <p:extLst>
      <p:ext uri="{BB962C8B-B14F-4D97-AF65-F5344CB8AC3E}">
        <p14:creationId xmlns:p14="http://schemas.microsoft.com/office/powerpoint/2010/main" val="4177058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599" y="141141"/>
            <a:ext cx="1058848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ENSAMBLAJE Y PRUEBAS DE FUNCIONAMIENTO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067949" y="661649"/>
            <a:ext cx="3547767" cy="400110"/>
          </a:xfrm>
          <a:prstGeom prst="rect">
            <a:avLst/>
          </a:prstGeom>
          <a:noFill/>
        </p:spPr>
        <p:txBody>
          <a:bodyPr wrap="none" rtlCol="0">
            <a:spAutoFit/>
          </a:bodyPr>
          <a:lstStyle/>
          <a:p>
            <a:pPr algn="ctr"/>
            <a:r>
              <a:rPr lang="es-ES" sz="2000" b="1" dirty="0">
                <a:solidFill>
                  <a:schemeClr val="tx2"/>
                </a:solidFill>
                <a:latin typeface="Arial" panose="020B0604020202020204" pitchFamily="34" charset="0"/>
                <a:cs typeface="Arial" panose="020B0604020202020204" pitchFamily="34" charset="0"/>
              </a:rPr>
              <a:t>Construcción y Ensamblaje</a:t>
            </a:r>
            <a:endParaRPr lang="es-EC" sz="2000" b="1" dirty="0">
              <a:solidFill>
                <a:schemeClr val="tx2"/>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41</a:t>
            </a:fld>
            <a:endParaRPr lang="es-MX" dirty="0"/>
          </a:p>
        </p:txBody>
      </p:sp>
      <p:sp>
        <p:nvSpPr>
          <p:cNvPr id="12" name="CuadroTexto 11">
            <a:extLst>
              <a:ext uri="{FF2B5EF4-FFF2-40B4-BE49-F238E27FC236}">
                <a16:creationId xmlns:a16="http://schemas.microsoft.com/office/drawing/2014/main" id="{261CC3E1-5434-45CB-8F53-0A958BBF40BC}"/>
              </a:ext>
            </a:extLst>
          </p:cNvPr>
          <p:cNvSpPr txBox="1"/>
          <p:nvPr/>
        </p:nvSpPr>
        <p:spPr>
          <a:xfrm>
            <a:off x="1892681" y="1582267"/>
            <a:ext cx="7898296" cy="4129528"/>
          </a:xfrm>
          <a:prstGeom prst="rect">
            <a:avLst/>
          </a:prstGeom>
          <a:noFill/>
        </p:spPr>
        <p:txBody>
          <a:bodyPr wrap="square">
            <a:spAutoFit/>
          </a:bodyPr>
          <a:lstStyle/>
          <a:p>
            <a:pPr>
              <a:lnSpc>
                <a:spcPct val="107000"/>
              </a:lnSpc>
              <a:spcBef>
                <a:spcPts val="200"/>
              </a:spcBef>
            </a:pPr>
            <a:r>
              <a:rPr lang="es-EC" sz="1800" b="1" dirty="0">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Construcción</a:t>
            </a:r>
          </a:p>
          <a:p>
            <a:pPr>
              <a:lnSpc>
                <a:spcPct val="107000"/>
              </a:lnSpc>
              <a:spcAft>
                <a:spcPts val="800"/>
              </a:spcAft>
            </a:pPr>
            <a:r>
              <a:rPr lang="es-EC" sz="1800" dirty="0">
                <a:effectLst/>
                <a:latin typeface="Arial" panose="020B0604020202020204" pitchFamily="34" charset="0"/>
                <a:ea typeface="Calibri" panose="020F0502020204030204" pitchFamily="34" charset="0"/>
                <a:cs typeface="Arial" panose="020B0604020202020204" pitchFamily="34" charset="0"/>
              </a:rPr>
              <a:t> </a:t>
            </a:r>
          </a:p>
          <a:p>
            <a:pPr indent="540385" algn="just">
              <a:lnSpc>
                <a:spcPct val="200000"/>
              </a:lnSpc>
              <a:spcAft>
                <a:spcPts val="800"/>
              </a:spcAft>
            </a:pPr>
            <a:r>
              <a:rPr lang="es-EC" sz="1800" dirty="0">
                <a:effectLst/>
                <a:latin typeface="Arial" panose="020B0604020202020204" pitchFamily="34" charset="0"/>
                <a:ea typeface="Calibri" panose="020F0502020204030204" pitchFamily="34" charset="0"/>
                <a:cs typeface="Arial" panose="020B0604020202020204" pitchFamily="34" charset="0"/>
              </a:rPr>
              <a:t>La construcción de nuestra maquina se elaborará en tres fases:</a:t>
            </a:r>
          </a:p>
          <a:p>
            <a:pPr marL="342900" lvl="0" indent="-342900" algn="just">
              <a:lnSpc>
                <a:spcPct val="200000"/>
              </a:lnSpc>
              <a:buFont typeface="Symbol" panose="05050102010706020507" pitchFamily="18" charset="2"/>
              <a:buChar char=""/>
            </a:pPr>
            <a:r>
              <a:rPr lang="es-EC" sz="1800" b="1" dirty="0">
                <a:effectLst/>
                <a:latin typeface="Arial" panose="020B0604020202020204" pitchFamily="34" charset="0"/>
                <a:ea typeface="Calibri" panose="020F0502020204030204" pitchFamily="34" charset="0"/>
                <a:cs typeface="Arial" panose="020B0604020202020204" pitchFamily="34" charset="0"/>
              </a:rPr>
              <a:t>Primera Fase: </a:t>
            </a:r>
            <a:r>
              <a:rPr lang="es-EC" dirty="0">
                <a:latin typeface="Arial" panose="020B0604020202020204" pitchFamily="34" charset="0"/>
                <a:ea typeface="Calibri" panose="020F0502020204030204" pitchFamily="34" charset="0"/>
                <a:cs typeface="Arial" panose="020B0604020202020204" pitchFamily="34" charset="0"/>
              </a:rPr>
              <a:t>Mediciones referencial del lugar asignado Fundación</a:t>
            </a:r>
            <a:endParaRPr lang="es-EC" sz="20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200000"/>
              </a:lnSpc>
              <a:buFont typeface="Symbol" panose="05050102010706020507" pitchFamily="18" charset="2"/>
              <a:buChar char=""/>
            </a:pPr>
            <a:r>
              <a:rPr lang="es-EC" sz="1800" b="1" dirty="0">
                <a:effectLst/>
                <a:latin typeface="Arial" panose="020B0604020202020204" pitchFamily="34" charset="0"/>
                <a:ea typeface="Calibri" panose="020F0502020204030204" pitchFamily="34" charset="0"/>
                <a:cs typeface="Arial" panose="020B0604020202020204" pitchFamily="34" charset="0"/>
              </a:rPr>
              <a:t>Segunda Fase: </a:t>
            </a:r>
            <a:r>
              <a:rPr lang="es-EC" sz="1800" dirty="0">
                <a:effectLst/>
                <a:latin typeface="Arial" panose="020B0604020202020204" pitchFamily="34" charset="0"/>
                <a:ea typeface="Calibri" panose="020F0502020204030204" pitchFamily="34" charset="0"/>
                <a:cs typeface="Arial" panose="020B0604020202020204" pitchFamily="34" charset="0"/>
              </a:rPr>
              <a:t>Construcción de las diferentes partes de nuestra máquina</a:t>
            </a:r>
            <a:endParaRPr lang="es-EC" sz="20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200000"/>
              </a:lnSpc>
              <a:spcAft>
                <a:spcPts val="800"/>
              </a:spcAft>
              <a:buFont typeface="Symbol" panose="05050102010706020507" pitchFamily="18" charset="2"/>
              <a:buChar char=""/>
            </a:pPr>
            <a:r>
              <a:rPr lang="es-EC" sz="1800" b="1" dirty="0">
                <a:effectLst/>
                <a:latin typeface="Arial" panose="020B0604020202020204" pitchFamily="34" charset="0"/>
                <a:ea typeface="Calibri" panose="020F0502020204030204" pitchFamily="34" charset="0"/>
                <a:cs typeface="Arial" panose="020B0604020202020204" pitchFamily="34" charset="0"/>
              </a:rPr>
              <a:t>Tercera Fase: </a:t>
            </a:r>
            <a:r>
              <a:rPr lang="es-EC" dirty="0">
                <a:latin typeface="Arial" panose="020B0604020202020204" pitchFamily="34" charset="0"/>
                <a:ea typeface="Calibri" panose="020F0502020204030204" pitchFamily="34" charset="0"/>
                <a:cs typeface="Arial" panose="020B0604020202020204" pitchFamily="34" charset="0"/>
              </a:rPr>
              <a:t>E</a:t>
            </a:r>
            <a:r>
              <a:rPr lang="es-EC" sz="1800" dirty="0">
                <a:effectLst/>
                <a:latin typeface="Arial" panose="020B0604020202020204" pitchFamily="34" charset="0"/>
                <a:ea typeface="Calibri" panose="020F0502020204030204" pitchFamily="34" charset="0"/>
                <a:cs typeface="Arial" panose="020B0604020202020204" pitchFamily="34" charset="0"/>
              </a:rPr>
              <a:t>nsamblaje de todos los componentes de nuestra máquina</a:t>
            </a:r>
            <a:endParaRPr lang="es-EC" sz="2000" dirty="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4043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599" y="141141"/>
            <a:ext cx="1058848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ENSAMBLAJE Y PRUEBAS DE FUNCIONAMIENTO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067949" y="661649"/>
            <a:ext cx="3547767" cy="400110"/>
          </a:xfrm>
          <a:prstGeom prst="rect">
            <a:avLst/>
          </a:prstGeom>
          <a:noFill/>
        </p:spPr>
        <p:txBody>
          <a:bodyPr wrap="none" rtlCol="0">
            <a:spAutoFit/>
          </a:bodyPr>
          <a:lstStyle/>
          <a:p>
            <a:pPr algn="ctr"/>
            <a:r>
              <a:rPr lang="es-ES" sz="2000" b="1" dirty="0">
                <a:solidFill>
                  <a:schemeClr val="tx2"/>
                </a:solidFill>
                <a:latin typeface="Arial" panose="020B0604020202020204" pitchFamily="34" charset="0"/>
                <a:cs typeface="Arial" panose="020B0604020202020204" pitchFamily="34" charset="0"/>
              </a:rPr>
              <a:t>Construcción y Ensamblaje</a:t>
            </a:r>
            <a:endParaRPr lang="es-EC" sz="2000" b="1" dirty="0">
              <a:solidFill>
                <a:schemeClr val="tx2"/>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42</a:t>
            </a:fld>
            <a:endParaRPr lang="es-MX" dirty="0"/>
          </a:p>
        </p:txBody>
      </p:sp>
      <p:sp>
        <p:nvSpPr>
          <p:cNvPr id="3" name="Rectangle 2">
            <a:extLst>
              <a:ext uri="{FF2B5EF4-FFF2-40B4-BE49-F238E27FC236}">
                <a16:creationId xmlns:a16="http://schemas.microsoft.com/office/drawing/2014/main" id="{F905BD3C-8678-458E-8C91-B84C71EE0AA1}"/>
              </a:ext>
            </a:extLst>
          </p:cNvPr>
          <p:cNvSpPr>
            <a:spLocks noChangeArrowheads="1"/>
          </p:cNvSpPr>
          <p:nvPr/>
        </p:nvSpPr>
        <p:spPr bwMode="auto">
          <a:xfrm>
            <a:off x="503582" y="2065539"/>
            <a:ext cx="48570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Toma de medida de altura de patas de cocina</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4337" name="Imagen 34">
            <a:extLst>
              <a:ext uri="{FF2B5EF4-FFF2-40B4-BE49-F238E27FC236}">
                <a16:creationId xmlns:a16="http://schemas.microsoft.com/office/drawing/2014/main" id="{CC9E5268-B00C-474C-B48F-07FDDD6B1B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6243" y="2516875"/>
            <a:ext cx="2771775"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EECF1368-1288-4D81-891B-34286B6A3418}"/>
              </a:ext>
            </a:extLst>
          </p:cNvPr>
          <p:cNvSpPr>
            <a:spLocks noChangeArrowheads="1"/>
          </p:cNvSpPr>
          <p:nvPr/>
        </p:nvSpPr>
        <p:spPr bwMode="auto">
          <a:xfrm>
            <a:off x="503582" y="4718638"/>
            <a:ext cx="5763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C" altLang="es-EC"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 realiza la toma de medidas para empezar el diseño</a:t>
            </a:r>
            <a:endParaRPr kumimoji="0" lang="es-EC" altLang="es-EC" b="0" i="0" u="none" strike="noStrike" cap="none" normalizeH="0" baseline="0" dirty="0">
              <a:ln>
                <a:noFill/>
              </a:ln>
              <a:solidFill>
                <a:schemeClr val="tx1"/>
              </a:solidFill>
              <a:effectLst/>
              <a:latin typeface="Arial" panose="020B0604020202020204" pitchFamily="34" charset="0"/>
            </a:endParaRPr>
          </a:p>
        </p:txBody>
      </p:sp>
      <p:sp>
        <p:nvSpPr>
          <p:cNvPr id="11" name="CuadroTexto 10">
            <a:extLst>
              <a:ext uri="{FF2B5EF4-FFF2-40B4-BE49-F238E27FC236}">
                <a16:creationId xmlns:a16="http://schemas.microsoft.com/office/drawing/2014/main" id="{E6AD75E5-EE5E-42DE-B665-CB15D7BE45A9}"/>
              </a:ext>
            </a:extLst>
          </p:cNvPr>
          <p:cNvSpPr txBox="1"/>
          <p:nvPr/>
        </p:nvSpPr>
        <p:spPr>
          <a:xfrm>
            <a:off x="788505" y="1149627"/>
            <a:ext cx="6347790" cy="369332"/>
          </a:xfrm>
          <a:prstGeom prst="rect">
            <a:avLst/>
          </a:prstGeom>
          <a:noFill/>
        </p:spPr>
        <p:txBody>
          <a:bodyPr wrap="square">
            <a:spAutoFit/>
          </a:bodyPr>
          <a:lstStyle/>
          <a:p>
            <a:r>
              <a:rPr lang="es-EC" sz="1800" b="1" dirty="0">
                <a:effectLst/>
                <a:latin typeface="Arial" panose="020B0604020202020204" pitchFamily="34" charset="0"/>
                <a:ea typeface="Calibri" panose="020F0502020204030204" pitchFamily="34" charset="0"/>
                <a:cs typeface="Arial" panose="020B0604020202020204" pitchFamily="34" charset="0"/>
              </a:rPr>
              <a:t>Primera Fase: </a:t>
            </a:r>
            <a:endParaRPr lang="es-EC" dirty="0"/>
          </a:p>
        </p:txBody>
      </p:sp>
      <p:sp>
        <p:nvSpPr>
          <p:cNvPr id="9" name="Rectangle 5">
            <a:extLst>
              <a:ext uri="{FF2B5EF4-FFF2-40B4-BE49-F238E27FC236}">
                <a16:creationId xmlns:a16="http://schemas.microsoft.com/office/drawing/2014/main" id="{8445A053-D66A-4F33-86DF-74D1F66DF426}"/>
              </a:ext>
            </a:extLst>
          </p:cNvPr>
          <p:cNvSpPr>
            <a:spLocks noChangeArrowheads="1"/>
          </p:cNvSpPr>
          <p:nvPr/>
        </p:nvSpPr>
        <p:spPr bwMode="auto">
          <a:xfrm>
            <a:off x="6563968" y="2018659"/>
            <a:ext cx="39594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Toma de medida de ancho de cocina</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4340" name="Imagen 35">
            <a:extLst>
              <a:ext uri="{FF2B5EF4-FFF2-40B4-BE49-F238E27FC236}">
                <a16:creationId xmlns:a16="http://schemas.microsoft.com/office/drawing/2014/main" id="{AA3E1133-2B87-47C1-9B3B-9DF610A72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520" y="2511720"/>
            <a:ext cx="3903865" cy="2057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5E7032B3-1DB7-455B-B6AF-3C68869D4EDA}"/>
              </a:ext>
            </a:extLst>
          </p:cNvPr>
          <p:cNvSpPr>
            <a:spLocks noChangeArrowheads="1"/>
          </p:cNvSpPr>
          <p:nvPr/>
        </p:nvSpPr>
        <p:spPr bwMode="auto">
          <a:xfrm>
            <a:off x="6096000" y="4718638"/>
            <a:ext cx="55964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Se realiza la toma de medida del ancho de la cocina</a:t>
            </a:r>
            <a:endParaRPr kumimoji="0" lang="es-EC" altLang="es-EC"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87568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599" y="141141"/>
            <a:ext cx="1058848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ENSAMBLAJE Y PRUEBAS DE FUNCIONAMIENTO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067949" y="661649"/>
            <a:ext cx="3547767" cy="400110"/>
          </a:xfrm>
          <a:prstGeom prst="rect">
            <a:avLst/>
          </a:prstGeom>
          <a:noFill/>
        </p:spPr>
        <p:txBody>
          <a:bodyPr wrap="none" rtlCol="0">
            <a:spAutoFit/>
          </a:bodyPr>
          <a:lstStyle/>
          <a:p>
            <a:pPr algn="ctr"/>
            <a:r>
              <a:rPr lang="es-ES" sz="2000" b="1" dirty="0">
                <a:solidFill>
                  <a:schemeClr val="tx2"/>
                </a:solidFill>
                <a:latin typeface="Arial" panose="020B0604020202020204" pitchFamily="34" charset="0"/>
                <a:cs typeface="Arial" panose="020B0604020202020204" pitchFamily="34" charset="0"/>
              </a:rPr>
              <a:t>Construcción y Ensamblaje</a:t>
            </a:r>
            <a:endParaRPr lang="es-EC" sz="2000" b="1" dirty="0">
              <a:solidFill>
                <a:schemeClr val="tx2"/>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43</a:t>
            </a:fld>
            <a:endParaRPr lang="es-MX" dirty="0"/>
          </a:p>
        </p:txBody>
      </p:sp>
      <p:sp>
        <p:nvSpPr>
          <p:cNvPr id="11" name="CuadroTexto 10">
            <a:extLst>
              <a:ext uri="{FF2B5EF4-FFF2-40B4-BE49-F238E27FC236}">
                <a16:creationId xmlns:a16="http://schemas.microsoft.com/office/drawing/2014/main" id="{E6AD75E5-EE5E-42DE-B665-CB15D7BE45A9}"/>
              </a:ext>
            </a:extLst>
          </p:cNvPr>
          <p:cNvSpPr txBox="1"/>
          <p:nvPr/>
        </p:nvSpPr>
        <p:spPr>
          <a:xfrm>
            <a:off x="788505" y="1149627"/>
            <a:ext cx="6347790" cy="369332"/>
          </a:xfrm>
          <a:prstGeom prst="rect">
            <a:avLst/>
          </a:prstGeom>
          <a:noFill/>
        </p:spPr>
        <p:txBody>
          <a:bodyPr wrap="square">
            <a:spAutoFit/>
          </a:bodyPr>
          <a:lstStyle/>
          <a:p>
            <a:r>
              <a:rPr lang="es-EC" sz="1800" b="1" dirty="0">
                <a:effectLst/>
                <a:latin typeface="Arial" panose="020B0604020202020204" pitchFamily="34" charset="0"/>
                <a:ea typeface="Calibri" panose="020F0502020204030204" pitchFamily="34" charset="0"/>
                <a:cs typeface="Arial" panose="020B0604020202020204" pitchFamily="34" charset="0"/>
              </a:rPr>
              <a:t>Primera Fase: </a:t>
            </a:r>
            <a:endParaRPr lang="es-EC" dirty="0"/>
          </a:p>
        </p:txBody>
      </p:sp>
      <p:sp>
        <p:nvSpPr>
          <p:cNvPr id="8" name="Rectangle 2">
            <a:extLst>
              <a:ext uri="{FF2B5EF4-FFF2-40B4-BE49-F238E27FC236}">
                <a16:creationId xmlns:a16="http://schemas.microsoft.com/office/drawing/2014/main" id="{5DCBF1E5-B764-47EB-9F15-28FA08B34212}"/>
              </a:ext>
            </a:extLst>
          </p:cNvPr>
          <p:cNvSpPr>
            <a:spLocks noChangeArrowheads="1"/>
          </p:cNvSpPr>
          <p:nvPr/>
        </p:nvSpPr>
        <p:spPr bwMode="auto">
          <a:xfrm>
            <a:off x="1105849" y="1518959"/>
            <a:ext cx="28565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Toma de medida de altura</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5361" name="Imagen 36">
            <a:extLst>
              <a:ext uri="{FF2B5EF4-FFF2-40B4-BE49-F238E27FC236}">
                <a16:creationId xmlns:a16="http://schemas.microsoft.com/office/drawing/2014/main" id="{0E2962BC-938A-42DD-B190-A4E6A660A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05" y="1922241"/>
            <a:ext cx="3771900" cy="286288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E9C69472-9C1E-450D-BB6F-4EDE3C44E94A}"/>
              </a:ext>
            </a:extLst>
          </p:cNvPr>
          <p:cNvSpPr>
            <a:spLocks noChangeArrowheads="1"/>
          </p:cNvSpPr>
          <p:nvPr/>
        </p:nvSpPr>
        <p:spPr bwMode="auto">
          <a:xfrm>
            <a:off x="0" y="4935759"/>
            <a:ext cx="58400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 realiza la toma de medida de altura incluida la paila </a:t>
            </a:r>
            <a:endParaRPr kumimoji="0" lang="es-EC" altLang="es-EC" b="0" i="0" u="none" strike="noStrike" cap="none" normalizeH="0" baseline="0" dirty="0">
              <a:ln>
                <a:noFill/>
              </a:ln>
              <a:solidFill>
                <a:schemeClr val="tx1"/>
              </a:solidFill>
              <a:effectLst/>
              <a:latin typeface="Arial" panose="020B0604020202020204" pitchFamily="34" charset="0"/>
            </a:endParaRPr>
          </a:p>
        </p:txBody>
      </p:sp>
      <p:sp>
        <p:nvSpPr>
          <p:cNvPr id="13" name="Rectangle 5">
            <a:extLst>
              <a:ext uri="{FF2B5EF4-FFF2-40B4-BE49-F238E27FC236}">
                <a16:creationId xmlns:a16="http://schemas.microsoft.com/office/drawing/2014/main" id="{ADF55F96-D49D-4683-A0F1-9EC221459F80}"/>
              </a:ext>
            </a:extLst>
          </p:cNvPr>
          <p:cNvSpPr>
            <a:spLocks noChangeArrowheads="1"/>
          </p:cNvSpPr>
          <p:nvPr/>
        </p:nvSpPr>
        <p:spPr bwMode="auto">
          <a:xfrm>
            <a:off x="6096000" y="1480888"/>
            <a:ext cx="86420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Toma de medida de profundidad de cocina</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5364" name="Imagen 37">
            <a:extLst>
              <a:ext uri="{FF2B5EF4-FFF2-40B4-BE49-F238E27FC236}">
                <a16:creationId xmlns:a16="http://schemas.microsoft.com/office/drawing/2014/main" id="{3EAF7B91-1874-4F40-AD02-7359949C4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385" y="1922241"/>
            <a:ext cx="3207026" cy="280854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BC54019C-D320-477E-BDF8-DE3D309EBC24}"/>
              </a:ext>
            </a:extLst>
          </p:cNvPr>
          <p:cNvSpPr>
            <a:spLocks noChangeArrowheads="1"/>
          </p:cNvSpPr>
          <p:nvPr/>
        </p:nvSpPr>
        <p:spPr bwMode="auto">
          <a:xfrm>
            <a:off x="6351942" y="4935759"/>
            <a:ext cx="86420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Se realiza la toma de la profundidad de la cocina</a:t>
            </a:r>
            <a:r>
              <a:rPr kumimoji="0" lang="es-EC" altLang="es-EC" b="0" i="0" u="none" strike="noStrike" cap="none" normalizeH="0" baseline="0" dirty="0">
                <a:ln>
                  <a:noFill/>
                </a:ln>
                <a:solidFill>
                  <a:schemeClr val="tx1"/>
                </a:solidFill>
                <a:effectLst/>
              </a:rPr>
              <a:t> </a:t>
            </a:r>
            <a:endParaRPr kumimoji="0" lang="es-EC" altLang="es-EC"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86819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599" y="141141"/>
            <a:ext cx="1058848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ENSAMBLAJE Y PRUEBAS DE FUNCIONAMIENTO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067949" y="661649"/>
            <a:ext cx="3547767" cy="400110"/>
          </a:xfrm>
          <a:prstGeom prst="rect">
            <a:avLst/>
          </a:prstGeom>
          <a:noFill/>
        </p:spPr>
        <p:txBody>
          <a:bodyPr wrap="none" rtlCol="0">
            <a:spAutoFit/>
          </a:bodyPr>
          <a:lstStyle/>
          <a:p>
            <a:pPr algn="ctr"/>
            <a:r>
              <a:rPr lang="es-ES" sz="2000" b="1" dirty="0">
                <a:solidFill>
                  <a:schemeClr val="tx2"/>
                </a:solidFill>
                <a:latin typeface="Arial" panose="020B0604020202020204" pitchFamily="34" charset="0"/>
                <a:cs typeface="Arial" panose="020B0604020202020204" pitchFamily="34" charset="0"/>
              </a:rPr>
              <a:t>Construcción y Ensamblaje</a:t>
            </a:r>
            <a:endParaRPr lang="es-EC" sz="2000" b="1" dirty="0">
              <a:solidFill>
                <a:schemeClr val="tx2"/>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44</a:t>
            </a:fld>
            <a:endParaRPr lang="es-MX" dirty="0"/>
          </a:p>
        </p:txBody>
      </p:sp>
      <p:sp>
        <p:nvSpPr>
          <p:cNvPr id="11" name="CuadroTexto 10">
            <a:extLst>
              <a:ext uri="{FF2B5EF4-FFF2-40B4-BE49-F238E27FC236}">
                <a16:creationId xmlns:a16="http://schemas.microsoft.com/office/drawing/2014/main" id="{E6AD75E5-EE5E-42DE-B665-CB15D7BE45A9}"/>
              </a:ext>
            </a:extLst>
          </p:cNvPr>
          <p:cNvSpPr txBox="1"/>
          <p:nvPr/>
        </p:nvSpPr>
        <p:spPr>
          <a:xfrm>
            <a:off x="788505" y="1149627"/>
            <a:ext cx="6347790" cy="369332"/>
          </a:xfrm>
          <a:prstGeom prst="rect">
            <a:avLst/>
          </a:prstGeom>
          <a:noFill/>
        </p:spPr>
        <p:txBody>
          <a:bodyPr wrap="square">
            <a:spAutoFit/>
          </a:bodyPr>
          <a:lstStyle/>
          <a:p>
            <a:r>
              <a:rPr lang="es-EC" sz="1800" b="1" dirty="0">
                <a:effectLst/>
                <a:latin typeface="Arial" panose="020B0604020202020204" pitchFamily="34" charset="0"/>
                <a:ea typeface="Calibri" panose="020F0502020204030204" pitchFamily="34" charset="0"/>
                <a:cs typeface="Arial" panose="020B0604020202020204" pitchFamily="34" charset="0"/>
              </a:rPr>
              <a:t>Segunda Fase: </a:t>
            </a:r>
            <a:endParaRPr lang="es-EC" dirty="0"/>
          </a:p>
        </p:txBody>
      </p:sp>
      <p:pic>
        <p:nvPicPr>
          <p:cNvPr id="15" name="Imagen 14">
            <a:extLst>
              <a:ext uri="{FF2B5EF4-FFF2-40B4-BE49-F238E27FC236}">
                <a16:creationId xmlns:a16="http://schemas.microsoft.com/office/drawing/2014/main" id="{F8B34026-0A0D-47F2-8FAF-C2BE3128C6FF}"/>
              </a:ext>
            </a:extLst>
          </p:cNvPr>
          <p:cNvPicPr/>
          <p:nvPr/>
        </p:nvPicPr>
        <p:blipFill>
          <a:blip r:embed="rId2"/>
          <a:stretch>
            <a:fillRect/>
          </a:stretch>
        </p:blipFill>
        <p:spPr>
          <a:xfrm>
            <a:off x="755213" y="1518959"/>
            <a:ext cx="2362835" cy="4333875"/>
          </a:xfrm>
          <a:prstGeom prst="rect">
            <a:avLst/>
          </a:prstGeom>
        </p:spPr>
      </p:pic>
      <p:pic>
        <p:nvPicPr>
          <p:cNvPr id="16" name="Imagen 15">
            <a:extLst>
              <a:ext uri="{FF2B5EF4-FFF2-40B4-BE49-F238E27FC236}">
                <a16:creationId xmlns:a16="http://schemas.microsoft.com/office/drawing/2014/main" id="{1E865055-446D-496F-8268-2CAC2845A159}"/>
              </a:ext>
            </a:extLst>
          </p:cNvPr>
          <p:cNvPicPr/>
          <p:nvPr/>
        </p:nvPicPr>
        <p:blipFill>
          <a:blip r:embed="rId3"/>
          <a:stretch>
            <a:fillRect/>
          </a:stretch>
        </p:blipFill>
        <p:spPr>
          <a:xfrm>
            <a:off x="3597469" y="1549756"/>
            <a:ext cx="3458845" cy="4333875"/>
          </a:xfrm>
          <a:prstGeom prst="rect">
            <a:avLst/>
          </a:prstGeom>
        </p:spPr>
      </p:pic>
      <p:pic>
        <p:nvPicPr>
          <p:cNvPr id="17" name="Imagen 16">
            <a:extLst>
              <a:ext uri="{FF2B5EF4-FFF2-40B4-BE49-F238E27FC236}">
                <a16:creationId xmlns:a16="http://schemas.microsoft.com/office/drawing/2014/main" id="{2262F362-4AA9-4593-A585-22BD1390DC80}"/>
              </a:ext>
            </a:extLst>
          </p:cNvPr>
          <p:cNvPicPr/>
          <p:nvPr/>
        </p:nvPicPr>
        <p:blipFill>
          <a:blip r:embed="rId4"/>
          <a:stretch>
            <a:fillRect/>
          </a:stretch>
        </p:blipFill>
        <p:spPr>
          <a:xfrm>
            <a:off x="7615716" y="1518959"/>
            <a:ext cx="3432810" cy="4364672"/>
          </a:xfrm>
          <a:prstGeom prst="rect">
            <a:avLst/>
          </a:prstGeom>
        </p:spPr>
      </p:pic>
    </p:spTree>
    <p:extLst>
      <p:ext uri="{BB962C8B-B14F-4D97-AF65-F5344CB8AC3E}">
        <p14:creationId xmlns:p14="http://schemas.microsoft.com/office/powerpoint/2010/main" val="1071450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599" y="141141"/>
            <a:ext cx="1058848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ENSAMBLAJE Y PRUEBAS DE FUNCIONAMIENTO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067949" y="661649"/>
            <a:ext cx="3547767" cy="400110"/>
          </a:xfrm>
          <a:prstGeom prst="rect">
            <a:avLst/>
          </a:prstGeom>
          <a:noFill/>
        </p:spPr>
        <p:txBody>
          <a:bodyPr wrap="none" rtlCol="0">
            <a:spAutoFit/>
          </a:bodyPr>
          <a:lstStyle/>
          <a:p>
            <a:pPr algn="ctr"/>
            <a:r>
              <a:rPr lang="es-ES" sz="2000" b="1" dirty="0">
                <a:solidFill>
                  <a:schemeClr val="tx2"/>
                </a:solidFill>
                <a:latin typeface="Arial" panose="020B0604020202020204" pitchFamily="34" charset="0"/>
                <a:cs typeface="Arial" panose="020B0604020202020204" pitchFamily="34" charset="0"/>
              </a:rPr>
              <a:t>Construcción y Ensamblaje</a:t>
            </a:r>
            <a:endParaRPr lang="es-EC" sz="2000" b="1" dirty="0">
              <a:solidFill>
                <a:schemeClr val="tx2"/>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45</a:t>
            </a:fld>
            <a:endParaRPr lang="es-MX" dirty="0"/>
          </a:p>
        </p:txBody>
      </p:sp>
      <p:sp>
        <p:nvSpPr>
          <p:cNvPr id="11" name="CuadroTexto 10">
            <a:extLst>
              <a:ext uri="{FF2B5EF4-FFF2-40B4-BE49-F238E27FC236}">
                <a16:creationId xmlns:a16="http://schemas.microsoft.com/office/drawing/2014/main" id="{E6AD75E5-EE5E-42DE-B665-CB15D7BE45A9}"/>
              </a:ext>
            </a:extLst>
          </p:cNvPr>
          <p:cNvSpPr txBox="1"/>
          <p:nvPr/>
        </p:nvSpPr>
        <p:spPr>
          <a:xfrm>
            <a:off x="788505" y="1149627"/>
            <a:ext cx="6347790" cy="369332"/>
          </a:xfrm>
          <a:prstGeom prst="rect">
            <a:avLst/>
          </a:prstGeom>
          <a:noFill/>
        </p:spPr>
        <p:txBody>
          <a:bodyPr wrap="square">
            <a:spAutoFit/>
          </a:bodyPr>
          <a:lstStyle/>
          <a:p>
            <a:r>
              <a:rPr lang="es-EC" sz="1800" b="1" dirty="0">
                <a:effectLst/>
                <a:latin typeface="Arial" panose="020B0604020202020204" pitchFamily="34" charset="0"/>
                <a:ea typeface="Calibri" panose="020F0502020204030204" pitchFamily="34" charset="0"/>
                <a:cs typeface="Arial" panose="020B0604020202020204" pitchFamily="34" charset="0"/>
              </a:rPr>
              <a:t>Segunda Fase: </a:t>
            </a:r>
            <a:endParaRPr lang="es-EC" dirty="0"/>
          </a:p>
        </p:txBody>
      </p:sp>
      <p:sp>
        <p:nvSpPr>
          <p:cNvPr id="3" name="Rectangle 2">
            <a:extLst>
              <a:ext uri="{FF2B5EF4-FFF2-40B4-BE49-F238E27FC236}">
                <a16:creationId xmlns:a16="http://schemas.microsoft.com/office/drawing/2014/main" id="{15CCF67E-E34C-48AA-A19F-C44F0D45D601}"/>
              </a:ext>
            </a:extLst>
          </p:cNvPr>
          <p:cNvSpPr>
            <a:spLocks noChangeArrowheads="1"/>
          </p:cNvSpPr>
          <p:nvPr/>
        </p:nvSpPr>
        <p:spPr bwMode="auto">
          <a:xfrm>
            <a:off x="371061" y="1516223"/>
            <a:ext cx="278794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Proceso de torneado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para disco porta cuchillas</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6385" name="Imagen 41">
            <a:extLst>
              <a:ext uri="{FF2B5EF4-FFF2-40B4-BE49-F238E27FC236}">
                <a16:creationId xmlns:a16="http://schemas.microsoft.com/office/drawing/2014/main" id="{A7FA16BE-C609-4745-95B5-A341D886B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15" y="2142139"/>
            <a:ext cx="2703443" cy="37282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A2E203A3-4E92-46CC-86AD-14C6D85C5C20}"/>
              </a:ext>
            </a:extLst>
          </p:cNvPr>
          <p:cNvSpPr>
            <a:spLocks noChangeArrowheads="1"/>
          </p:cNvSpPr>
          <p:nvPr/>
        </p:nvSpPr>
        <p:spPr bwMode="auto">
          <a:xfrm>
            <a:off x="4563276" y="1498710"/>
            <a:ext cx="255711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Proceso de fresado del</a:t>
            </a: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disco porta cuchillas</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6388" name="Imagen 42">
            <a:extLst>
              <a:ext uri="{FF2B5EF4-FFF2-40B4-BE49-F238E27FC236}">
                <a16:creationId xmlns:a16="http://schemas.microsoft.com/office/drawing/2014/main" id="{D14AA090-625A-4D6B-AB2E-BEAE7C3AF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050" y="2271965"/>
            <a:ext cx="2891561" cy="35983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DCAC7152-A41B-4DFF-AA22-A069FD819D4C}"/>
              </a:ext>
            </a:extLst>
          </p:cNvPr>
          <p:cNvSpPr>
            <a:spLocks noChangeArrowheads="1"/>
          </p:cNvSpPr>
          <p:nvPr/>
        </p:nvSpPr>
        <p:spPr bwMode="auto">
          <a:xfrm>
            <a:off x="8312624" y="1604335"/>
            <a:ext cx="27879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Construcción de matrices</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6390" name="Imagen 44">
            <a:extLst>
              <a:ext uri="{FF2B5EF4-FFF2-40B4-BE49-F238E27FC236}">
                <a16:creationId xmlns:a16="http://schemas.microsoft.com/office/drawing/2014/main" id="{3E6D997F-1826-49A9-A401-A2ED6B245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624" y="2250666"/>
            <a:ext cx="2664189" cy="359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377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599" y="141141"/>
            <a:ext cx="1058848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ENSAMBLAJE Y PRUEBAS DE FUNCIONAMIENTO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067949" y="661649"/>
            <a:ext cx="3547767" cy="400110"/>
          </a:xfrm>
          <a:prstGeom prst="rect">
            <a:avLst/>
          </a:prstGeom>
          <a:noFill/>
        </p:spPr>
        <p:txBody>
          <a:bodyPr wrap="none" rtlCol="0">
            <a:spAutoFit/>
          </a:bodyPr>
          <a:lstStyle/>
          <a:p>
            <a:pPr algn="ctr"/>
            <a:r>
              <a:rPr lang="es-ES" sz="2000" b="1" dirty="0">
                <a:solidFill>
                  <a:schemeClr val="tx2"/>
                </a:solidFill>
                <a:latin typeface="Arial" panose="020B0604020202020204" pitchFamily="34" charset="0"/>
                <a:cs typeface="Arial" panose="020B0604020202020204" pitchFamily="34" charset="0"/>
              </a:rPr>
              <a:t>Construcción y Ensamblaje</a:t>
            </a:r>
            <a:endParaRPr lang="es-EC" sz="2000" b="1" dirty="0">
              <a:solidFill>
                <a:schemeClr val="tx2"/>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46</a:t>
            </a:fld>
            <a:endParaRPr lang="es-MX" dirty="0"/>
          </a:p>
        </p:txBody>
      </p:sp>
      <p:sp>
        <p:nvSpPr>
          <p:cNvPr id="11" name="CuadroTexto 10">
            <a:extLst>
              <a:ext uri="{FF2B5EF4-FFF2-40B4-BE49-F238E27FC236}">
                <a16:creationId xmlns:a16="http://schemas.microsoft.com/office/drawing/2014/main" id="{E6AD75E5-EE5E-42DE-B665-CB15D7BE45A9}"/>
              </a:ext>
            </a:extLst>
          </p:cNvPr>
          <p:cNvSpPr txBox="1"/>
          <p:nvPr/>
        </p:nvSpPr>
        <p:spPr>
          <a:xfrm>
            <a:off x="788505" y="1149627"/>
            <a:ext cx="6347790" cy="369332"/>
          </a:xfrm>
          <a:prstGeom prst="rect">
            <a:avLst/>
          </a:prstGeom>
          <a:noFill/>
        </p:spPr>
        <p:txBody>
          <a:bodyPr wrap="square">
            <a:spAutoFit/>
          </a:bodyPr>
          <a:lstStyle/>
          <a:p>
            <a:r>
              <a:rPr lang="es-EC" sz="1800" b="1" dirty="0">
                <a:effectLst/>
                <a:latin typeface="Arial" panose="020B0604020202020204" pitchFamily="34" charset="0"/>
                <a:ea typeface="Calibri" panose="020F0502020204030204" pitchFamily="34" charset="0"/>
                <a:cs typeface="Arial" panose="020B0604020202020204" pitchFamily="34" charset="0"/>
              </a:rPr>
              <a:t>Tercera fase: </a:t>
            </a:r>
            <a:endParaRPr lang="es-EC" dirty="0"/>
          </a:p>
        </p:txBody>
      </p:sp>
      <p:sp>
        <p:nvSpPr>
          <p:cNvPr id="7" name="Rectangle 2">
            <a:extLst>
              <a:ext uri="{FF2B5EF4-FFF2-40B4-BE49-F238E27FC236}">
                <a16:creationId xmlns:a16="http://schemas.microsoft.com/office/drawing/2014/main" id="{550CEAB2-EF5B-488E-93E3-366E8F39E8B1}"/>
              </a:ext>
            </a:extLst>
          </p:cNvPr>
          <p:cNvSpPr>
            <a:spLocks noChangeArrowheads="1"/>
          </p:cNvSpPr>
          <p:nvPr/>
        </p:nvSpPr>
        <p:spPr bwMode="auto">
          <a:xfrm>
            <a:off x="446299" y="1441841"/>
            <a:ext cx="291618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Ensamblaje de estructura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–eje –chumaceras –motor</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7409" name="Imagen 46">
            <a:extLst>
              <a:ext uri="{FF2B5EF4-FFF2-40B4-BE49-F238E27FC236}">
                <a16:creationId xmlns:a16="http://schemas.microsoft.com/office/drawing/2014/main" id="{56CBD8BF-EBA9-456C-BEB5-532431EBB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47" y="2153173"/>
            <a:ext cx="2716485" cy="38555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987F1830-6A46-46F4-BC95-F98471DC6DEB}"/>
              </a:ext>
            </a:extLst>
          </p:cNvPr>
          <p:cNvSpPr>
            <a:spLocks noChangeArrowheads="1"/>
          </p:cNvSpPr>
          <p:nvPr/>
        </p:nvSpPr>
        <p:spPr bwMode="auto">
          <a:xfrm>
            <a:off x="4340722" y="1474565"/>
            <a:ext cx="268535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Ensamblaje disco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porta cuchillas- cuchillas</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7411" name="Imagen 15">
            <a:extLst>
              <a:ext uri="{FF2B5EF4-FFF2-40B4-BE49-F238E27FC236}">
                <a16:creationId xmlns:a16="http://schemas.microsoft.com/office/drawing/2014/main" id="{15E81EF1-B98E-4B46-A126-C9462413A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314" y="2640033"/>
            <a:ext cx="3109036" cy="24451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a:extLst>
              <a:ext uri="{FF2B5EF4-FFF2-40B4-BE49-F238E27FC236}">
                <a16:creationId xmlns:a16="http://schemas.microsoft.com/office/drawing/2014/main" id="{F1870904-DAB7-41F1-9832-AF662FA35CA5}"/>
              </a:ext>
            </a:extLst>
          </p:cNvPr>
          <p:cNvSpPr>
            <a:spLocks noChangeArrowheads="1"/>
          </p:cNvSpPr>
          <p:nvPr/>
        </p:nvSpPr>
        <p:spPr bwMode="auto">
          <a:xfrm>
            <a:off x="8733183" y="1506842"/>
            <a:ext cx="19543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Ensamblaje Final</a:t>
            </a:r>
            <a:endParaRPr kumimoji="0" lang="es-EC" altLang="es-EC"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pic>
        <p:nvPicPr>
          <p:cNvPr id="17413" name="Imagen 54">
            <a:extLst>
              <a:ext uri="{FF2B5EF4-FFF2-40B4-BE49-F238E27FC236}">
                <a16:creationId xmlns:a16="http://schemas.microsoft.com/office/drawing/2014/main" id="{4E507A65-B7BC-4138-AABC-150FBADB5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4960" y="1934817"/>
            <a:ext cx="2790825" cy="385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372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599" y="141141"/>
            <a:ext cx="1058848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ENSAMBLAJE Y PRUEBAS DE FUNCIONAMIENTO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031888" y="661649"/>
            <a:ext cx="3619902" cy="400110"/>
          </a:xfrm>
          <a:prstGeom prst="rect">
            <a:avLst/>
          </a:prstGeom>
          <a:noFill/>
        </p:spPr>
        <p:txBody>
          <a:bodyPr wrap="none" rtlCol="0">
            <a:spAutoFit/>
          </a:bodyPr>
          <a:lstStyle/>
          <a:p>
            <a:pPr algn="ctr"/>
            <a:r>
              <a:rPr lang="es-ES" sz="2000" b="1" dirty="0">
                <a:solidFill>
                  <a:schemeClr val="tx2"/>
                </a:solidFill>
                <a:latin typeface="Arial" panose="020B0604020202020204" pitchFamily="34" charset="0"/>
                <a:cs typeface="Arial" panose="020B0604020202020204" pitchFamily="34" charset="0"/>
              </a:rPr>
              <a:t>Pruebas de Funcionamiento</a:t>
            </a:r>
            <a:endParaRPr lang="es-EC" sz="2000" b="1" dirty="0">
              <a:solidFill>
                <a:schemeClr val="tx2"/>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47</a:t>
            </a:fld>
            <a:endParaRPr lang="es-MX" dirty="0"/>
          </a:p>
        </p:txBody>
      </p:sp>
      <p:pic>
        <p:nvPicPr>
          <p:cNvPr id="13" name="Imagen 12">
            <a:extLst>
              <a:ext uri="{FF2B5EF4-FFF2-40B4-BE49-F238E27FC236}">
                <a16:creationId xmlns:a16="http://schemas.microsoft.com/office/drawing/2014/main" id="{555C2829-1006-4726-A2AC-F6BEF4D3734B}"/>
              </a:ext>
            </a:extLst>
          </p:cNvPr>
          <p:cNvPicPr/>
          <p:nvPr/>
        </p:nvPicPr>
        <p:blipFill>
          <a:blip r:embed="rId2"/>
          <a:stretch>
            <a:fillRect/>
          </a:stretch>
        </p:blipFill>
        <p:spPr>
          <a:xfrm>
            <a:off x="201168" y="1252711"/>
            <a:ext cx="3347720" cy="4537666"/>
          </a:xfrm>
          <a:prstGeom prst="rect">
            <a:avLst/>
          </a:prstGeom>
        </p:spPr>
      </p:pic>
      <p:pic>
        <p:nvPicPr>
          <p:cNvPr id="14" name="Imagen 13">
            <a:extLst>
              <a:ext uri="{FF2B5EF4-FFF2-40B4-BE49-F238E27FC236}">
                <a16:creationId xmlns:a16="http://schemas.microsoft.com/office/drawing/2014/main" id="{6F7E6AE9-C9E7-48FF-9E08-FA0CA46C8059}"/>
              </a:ext>
            </a:extLst>
          </p:cNvPr>
          <p:cNvPicPr/>
          <p:nvPr/>
        </p:nvPicPr>
        <p:blipFill>
          <a:blip r:embed="rId3"/>
          <a:stretch>
            <a:fillRect/>
          </a:stretch>
        </p:blipFill>
        <p:spPr>
          <a:xfrm>
            <a:off x="3986848" y="1252711"/>
            <a:ext cx="3347719" cy="4537666"/>
          </a:xfrm>
          <a:prstGeom prst="rect">
            <a:avLst/>
          </a:prstGeom>
        </p:spPr>
      </p:pic>
      <p:pic>
        <p:nvPicPr>
          <p:cNvPr id="15" name="Imagen 14">
            <a:extLst>
              <a:ext uri="{FF2B5EF4-FFF2-40B4-BE49-F238E27FC236}">
                <a16:creationId xmlns:a16="http://schemas.microsoft.com/office/drawing/2014/main" id="{6BD28A69-2FC0-4C5A-A417-44B53B7A8193}"/>
              </a:ext>
            </a:extLst>
          </p:cNvPr>
          <p:cNvPicPr/>
          <p:nvPr/>
        </p:nvPicPr>
        <p:blipFill>
          <a:blip r:embed="rId4"/>
          <a:stretch>
            <a:fillRect/>
          </a:stretch>
        </p:blipFill>
        <p:spPr>
          <a:xfrm>
            <a:off x="7651790" y="1221914"/>
            <a:ext cx="3762375" cy="4568464"/>
          </a:xfrm>
          <a:prstGeom prst="rect">
            <a:avLst/>
          </a:prstGeom>
        </p:spPr>
      </p:pic>
    </p:spTree>
    <p:extLst>
      <p:ext uri="{BB962C8B-B14F-4D97-AF65-F5344CB8AC3E}">
        <p14:creationId xmlns:p14="http://schemas.microsoft.com/office/powerpoint/2010/main" val="3403349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507896"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CONCLUSIONES Y RECOMENDACIONES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907922" y="661649"/>
            <a:ext cx="1867820"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Conclusiones</a:t>
            </a:r>
          </a:p>
        </p:txBody>
      </p:sp>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EBB3C2DD-8133-443E-B807-FCBF6DDABC30}"/>
                  </a:ext>
                </a:extLst>
              </p:cNvPr>
              <p:cNvSpPr/>
              <p:nvPr/>
            </p:nvSpPr>
            <p:spPr>
              <a:xfrm>
                <a:off x="0" y="1157905"/>
                <a:ext cx="12085320" cy="4787401"/>
              </a:xfrm>
              <a:prstGeom prst="rect">
                <a:avLst/>
              </a:prstGeom>
            </p:spPr>
            <p:txBody>
              <a:bodyPr wrap="square">
                <a:spAutoFit/>
              </a:bodyPr>
              <a:lstStyle/>
              <a:p>
                <a:pPr marL="285750" indent="-285750" algn="just">
                  <a:buFont typeface="Arial" panose="020B0604020202020204" pitchFamily="34" charset="0"/>
                  <a:buChar char="•"/>
                </a:pPr>
                <a:r>
                  <a:rPr lang="es-EC" sz="1500" dirty="0"/>
                  <a:t>En el diseño de la máquina cortadora de plátano verde dominico se determinó la fuerza de corte con un ensayo de cortante doble la fuerza que obtuvimos del ensayo fue de 29 Newtons, también fue necesario el diseño de dos matrices de corte intercambiables que nos permiten realizar dos tipos de corte longitudinal (chifle alargado) y corte transversal (chifle redondo) a su vez las matrices nos dan el área de corte máxima de 19163,6 </a:t>
                </a:r>
                <a14:m>
                  <m:oMath xmlns:m="http://schemas.openxmlformats.org/officeDocument/2006/math">
                    <m:r>
                      <a:rPr lang="es-EC" sz="1500" i="1">
                        <a:latin typeface="Cambria Math" panose="02040503050406030204" pitchFamily="18" charset="0"/>
                      </a:rPr>
                      <m:t>𝑚</m:t>
                    </m:r>
                    <m:sSup>
                      <m:sSupPr>
                        <m:ctrlPr>
                          <a:rPr lang="es-MX" sz="1500" i="1">
                            <a:latin typeface="Cambria Math" panose="02040503050406030204" pitchFamily="18" charset="0"/>
                          </a:rPr>
                        </m:ctrlPr>
                      </m:sSupPr>
                      <m:e>
                        <m:r>
                          <a:rPr lang="es-EC" sz="1500" i="1">
                            <a:latin typeface="Cambria Math" panose="02040503050406030204" pitchFamily="18" charset="0"/>
                          </a:rPr>
                          <m:t>𝑚</m:t>
                        </m:r>
                      </m:e>
                      <m:sup>
                        <m:r>
                          <a:rPr lang="es-EC" sz="1500" i="1">
                            <a:latin typeface="Cambria Math" panose="02040503050406030204" pitchFamily="18" charset="0"/>
                          </a:rPr>
                          <m:t>2</m:t>
                        </m:r>
                      </m:sup>
                    </m:sSup>
                  </m:oMath>
                </a14:m>
                <a:r>
                  <a:rPr lang="es-EC" sz="1500" dirty="0"/>
                  <a:t> obtenida del diseño previo en Solidworks, esto nos permite seleccionar un motor de 0.5Hp monofásico estos datos nos permiten tener una producción de 25 kg/h.</a:t>
                </a:r>
              </a:p>
              <a:p>
                <a:pPr marL="285750" indent="-285750" algn="just">
                  <a:buFont typeface="Arial" panose="020B0604020202020204" pitchFamily="34" charset="0"/>
                  <a:buChar char="•"/>
                </a:pPr>
                <a:endParaRPr lang="es-EC" sz="1500" dirty="0"/>
              </a:p>
              <a:p>
                <a:pPr marL="285750" indent="-285750" algn="just">
                  <a:buFont typeface="Arial" panose="020B0604020202020204" pitchFamily="34" charset="0"/>
                  <a:buChar char="•"/>
                </a:pPr>
                <a:r>
                  <a:rPr lang="es-EC" sz="1500" dirty="0"/>
                  <a:t>Al determinar el tipo de banda y selección de poleas según el catálogo de Dunlop para una potencia corregida del motor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𝑃</m:t>
                        </m:r>
                      </m:e>
                      <m:sub>
                        <m:r>
                          <a:rPr lang="es-EC" sz="1500" i="1">
                            <a:latin typeface="Cambria Math" panose="02040503050406030204" pitchFamily="18" charset="0"/>
                          </a:rPr>
                          <m:t>𝑐</m:t>
                        </m:r>
                      </m:sub>
                    </m:sSub>
                    <m:r>
                      <a:rPr lang="es-EC" sz="1500" i="1">
                        <a:latin typeface="Cambria Math" panose="02040503050406030204" pitchFamily="18" charset="0"/>
                      </a:rPr>
                      <m:t>=0.625 </m:t>
                    </m:r>
                    <m:r>
                      <a:rPr lang="es-EC" sz="1500" i="1">
                        <a:latin typeface="Cambria Math" panose="02040503050406030204" pitchFamily="18" charset="0"/>
                      </a:rPr>
                      <m:t>𝐻𝑝</m:t>
                    </m:r>
                  </m:oMath>
                </a14:m>
                <a:r>
                  <a:rPr lang="es-EC" sz="1500" dirty="0"/>
                  <a:t> y </a:t>
                </a:r>
                <a14:m>
                  <m:oMath xmlns:m="http://schemas.openxmlformats.org/officeDocument/2006/math">
                    <m:r>
                      <a:rPr lang="es-EC" sz="1500" i="1">
                        <a:latin typeface="Cambria Math" panose="02040503050406030204" pitchFamily="18" charset="0"/>
                      </a:rPr>
                      <m:t>𝑁</m:t>
                    </m:r>
                    <m:r>
                      <a:rPr lang="es-EC" sz="1500" i="1">
                        <a:latin typeface="Cambria Math" panose="02040503050406030204" pitchFamily="18" charset="0"/>
                      </a:rPr>
                      <m:t>=1720 </m:t>
                    </m:r>
                    <m:r>
                      <a:rPr lang="es-EC" sz="1500" i="1">
                        <a:latin typeface="Cambria Math" panose="02040503050406030204" pitchFamily="18" charset="0"/>
                      </a:rPr>
                      <m:t>𝑟𝑝𝑚</m:t>
                    </m:r>
                  </m:oMath>
                </a14:m>
                <a:r>
                  <a:rPr lang="es-EC" sz="1500" dirty="0"/>
                  <a:t> debemos considerar que la distancia entre ejes para que las poleas no choquen entre sí, es así que nuestro valor de impuesto de distancia entre ejes es de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𝑑</m:t>
                        </m:r>
                      </m:e>
                      <m:sub>
                        <m:r>
                          <a:rPr lang="es-EC" sz="1500" i="1">
                            <a:latin typeface="Cambria Math" panose="02040503050406030204" pitchFamily="18" charset="0"/>
                          </a:rPr>
                          <m:t>𝑒𝑗𝑒𝑠</m:t>
                        </m:r>
                      </m:sub>
                    </m:sSub>
                    <m:r>
                      <a:rPr lang="es-EC" sz="1500" i="1">
                        <a:latin typeface="Cambria Math" panose="02040503050406030204" pitchFamily="18" charset="0"/>
                      </a:rPr>
                      <m:t>=</m:t>
                    </m:r>
                  </m:oMath>
                </a14:m>
                <a:r>
                  <a:rPr lang="es-EC" sz="1500" dirty="0"/>
                  <a:t>250 mm, en la selección de poleas según el catálogo se selecciona el diámetro de la polea motriz de </a:t>
                </a:r>
                <a14:m>
                  <m:oMath xmlns:m="http://schemas.openxmlformats.org/officeDocument/2006/math">
                    <m:r>
                      <a:rPr lang="es-EC" sz="1500" i="1">
                        <a:latin typeface="Cambria Math" panose="02040503050406030204" pitchFamily="18" charset="0"/>
                      </a:rPr>
                      <m:t>𝑑</m:t>
                    </m:r>
                    <m:r>
                      <a:rPr lang="es-EC" sz="1500" i="1">
                        <a:latin typeface="Cambria Math" panose="02040503050406030204" pitchFamily="18" charset="0"/>
                      </a:rPr>
                      <m:t>=</m:t>
                    </m:r>
                  </m:oMath>
                </a14:m>
                <a:r>
                  <a:rPr lang="es-EC" sz="1500" dirty="0"/>
                  <a:t> 63 mm y diámetro de la polea conducida de </a:t>
                </a:r>
                <a14:m>
                  <m:oMath xmlns:m="http://schemas.openxmlformats.org/officeDocument/2006/math">
                    <m:r>
                      <a:rPr lang="es-EC" sz="1500" i="1">
                        <a:latin typeface="Cambria Math" panose="02040503050406030204" pitchFamily="18" charset="0"/>
                      </a:rPr>
                      <m:t>𝐷</m:t>
                    </m:r>
                    <m:r>
                      <a:rPr lang="es-EC" sz="1500" i="1">
                        <a:latin typeface="Cambria Math" panose="02040503050406030204" pitchFamily="18" charset="0"/>
                      </a:rPr>
                      <m:t>=</m:t>
                    </m:r>
                  </m:oMath>
                </a14:m>
                <a:r>
                  <a:rPr lang="es-EC" sz="1500" dirty="0"/>
                  <a:t>180 mm, y se verifico mediante el índice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𝐼</m:t>
                        </m:r>
                      </m:e>
                      <m:sub>
                        <m:r>
                          <a:rPr lang="es-EC" sz="1500" i="1">
                            <a:latin typeface="Cambria Math" panose="02040503050406030204" pitchFamily="18" charset="0"/>
                          </a:rPr>
                          <m:t>𝑐</m:t>
                        </m:r>
                      </m:sub>
                    </m:sSub>
                    <m:r>
                      <a:rPr lang="es-EC" sz="1500" i="1">
                        <a:latin typeface="Cambria Math" panose="02040503050406030204" pitchFamily="18" charset="0"/>
                      </a:rPr>
                      <m:t>=185.5 </m:t>
                    </m:r>
                    <m:r>
                      <a:rPr lang="es-EC" sz="1500" i="1">
                        <a:latin typeface="Cambria Math" panose="02040503050406030204" pitchFamily="18" charset="0"/>
                      </a:rPr>
                      <m:t>𝑚𝑚</m:t>
                    </m:r>
                  </m:oMath>
                </a14:m>
                <a:r>
                  <a:rPr lang="es-EC" sz="1500" dirty="0"/>
                  <a:t> y finalmente se verifica que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𝑑</m:t>
                        </m:r>
                      </m:e>
                      <m:sub>
                        <m:r>
                          <a:rPr lang="es-EC" sz="1500" i="1">
                            <a:latin typeface="Cambria Math" panose="02040503050406030204" pitchFamily="18" charset="0"/>
                          </a:rPr>
                          <m:t>𝑒𝑗𝑒𝑠</m:t>
                        </m:r>
                      </m:sub>
                    </m:sSub>
                    <m:r>
                      <a:rPr lang="es-EC" sz="1500" i="1">
                        <a:latin typeface="Cambria Math" panose="02040503050406030204" pitchFamily="18" charset="0"/>
                      </a:rPr>
                      <m:t>&gt;</m:t>
                    </m:r>
                    <m:sSub>
                      <m:sSubPr>
                        <m:ctrlPr>
                          <a:rPr lang="es-MX" sz="1500" i="1">
                            <a:latin typeface="Cambria Math" panose="02040503050406030204" pitchFamily="18" charset="0"/>
                          </a:rPr>
                        </m:ctrlPr>
                      </m:sSubPr>
                      <m:e>
                        <m:r>
                          <a:rPr lang="es-EC" sz="1500" i="1">
                            <a:latin typeface="Cambria Math" panose="02040503050406030204" pitchFamily="18" charset="0"/>
                          </a:rPr>
                          <m:t>𝐼</m:t>
                        </m:r>
                      </m:e>
                      <m:sub>
                        <m:r>
                          <a:rPr lang="es-EC" sz="1500" i="1">
                            <a:latin typeface="Cambria Math" panose="02040503050406030204" pitchFamily="18" charset="0"/>
                          </a:rPr>
                          <m:t>𝑐</m:t>
                        </m:r>
                      </m:sub>
                    </m:sSub>
                  </m:oMath>
                </a14:m>
                <a:r>
                  <a:rPr lang="es-EC" sz="1500" dirty="0"/>
                  <a:t> lo cual nos permite comprobar que las poleas no chocarán entre sí.    </a:t>
                </a:r>
              </a:p>
              <a:p>
                <a:pPr marL="285750" indent="-285750" algn="just">
                  <a:buFont typeface="Arial" panose="020B0604020202020204" pitchFamily="34" charset="0"/>
                  <a:buChar char="•"/>
                </a:pPr>
                <a:endParaRPr lang="es-EC" sz="1500" dirty="0"/>
              </a:p>
              <a:p>
                <a:pPr marL="285750" indent="-285750" algn="just">
                  <a:buFont typeface="Arial" panose="020B0604020202020204" pitchFamily="34" charset="0"/>
                  <a:buChar char="•"/>
                </a:pPr>
                <a:r>
                  <a:rPr lang="es-EC" sz="1500" dirty="0"/>
                  <a:t>Al diseñar el sistema de corte se toma en cuenta que este va a tener contacto con el verde que tiene agentes corrosivos es por eso que se usa una aleación de aluminio para el porta cuchillas teniendo en cuenta la longitud máxima del plátano verde de 26 cm y un diámetro de 3.6 cm  un diámetro de porta cuchillas de 33 cm y espesor de 20 mm y para las cuchillas acero inoxidable 304 se considera un diseño a fatiga un espesor de 3mm considerando el uso crítico de 8.56 </a:t>
                </a:r>
                <a14:m>
                  <m:oMath xmlns:m="http://schemas.openxmlformats.org/officeDocument/2006/math">
                    <m:r>
                      <a:rPr lang="es-EC" sz="1500" i="1">
                        <a:latin typeface="Cambria Math" panose="02040503050406030204" pitchFamily="18" charset="0"/>
                      </a:rPr>
                      <m:t>𝑥</m:t>
                    </m:r>
                    <m:sSup>
                      <m:sSupPr>
                        <m:ctrlPr>
                          <a:rPr lang="es-MX" sz="1500" i="1">
                            <a:latin typeface="Cambria Math" panose="02040503050406030204" pitchFamily="18" charset="0"/>
                          </a:rPr>
                        </m:ctrlPr>
                      </m:sSupPr>
                      <m:e>
                        <m:r>
                          <a:rPr lang="es-EC" sz="1500" i="1">
                            <a:latin typeface="Cambria Math" panose="02040503050406030204" pitchFamily="18" charset="0"/>
                          </a:rPr>
                          <m:t>10</m:t>
                        </m:r>
                      </m:e>
                      <m:sup>
                        <m:r>
                          <a:rPr lang="es-EC" sz="1500" i="1">
                            <a:latin typeface="Cambria Math" panose="02040503050406030204" pitchFamily="18" charset="0"/>
                          </a:rPr>
                          <m:t>7</m:t>
                        </m:r>
                      </m:sup>
                    </m:sSup>
                  </m:oMath>
                </a14:m>
                <a:r>
                  <a:rPr lang="es-EC" sz="1500" dirty="0"/>
                  <a:t> ciclos lo cual nos dice que la cuchilla debe ser diseñada para vida infinita de donde obtenemos la resistencia para vida infinita de las cuchillas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𝑆</m:t>
                        </m:r>
                      </m:e>
                      <m:sub>
                        <m:r>
                          <a:rPr lang="es-EC" sz="1500" i="1">
                            <a:latin typeface="Cambria Math" panose="02040503050406030204" pitchFamily="18" charset="0"/>
                          </a:rPr>
                          <m:t>𝑓</m:t>
                        </m:r>
                      </m:sub>
                    </m:sSub>
                    <m:r>
                      <a:rPr lang="es-EC" sz="1500" i="1">
                        <a:latin typeface="Cambria Math" panose="02040503050406030204" pitchFamily="18" charset="0"/>
                      </a:rPr>
                      <m:t>=129.73</m:t>
                    </m:r>
                    <m:r>
                      <a:rPr lang="es-EC" sz="1500" i="1">
                        <a:latin typeface="Cambria Math" panose="02040503050406030204" pitchFamily="18" charset="0"/>
                      </a:rPr>
                      <m:t>𝑀𝑝𝑎</m:t>
                    </m:r>
                  </m:oMath>
                </a14:m>
                <a:r>
                  <a:rPr lang="es-EC" sz="1500" dirty="0"/>
                  <a:t> es menor que la Resistencia a Fatiga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𝑆</m:t>
                        </m:r>
                      </m:e>
                      <m:sub>
                        <m:r>
                          <a:rPr lang="es-EC" sz="1500" i="1">
                            <a:latin typeface="Cambria Math" panose="02040503050406030204" pitchFamily="18" charset="0"/>
                          </a:rPr>
                          <m:t>𝑒</m:t>
                        </m:r>
                      </m:sub>
                    </m:sSub>
                    <m:r>
                      <a:rPr lang="es-EC" sz="1500" i="1">
                        <a:latin typeface="Cambria Math" panose="02040503050406030204" pitchFamily="18" charset="0"/>
                      </a:rPr>
                      <m:t>=167.73 </m:t>
                    </m:r>
                    <m:r>
                      <a:rPr lang="es-EC" sz="1500" i="1">
                        <a:latin typeface="Cambria Math" panose="02040503050406030204" pitchFamily="18" charset="0"/>
                      </a:rPr>
                      <m:t>𝑀𝑝𝑎</m:t>
                    </m:r>
                  </m:oMath>
                </a14:m>
                <a:r>
                  <a:rPr lang="es-EC" sz="1500" dirty="0"/>
                  <a:t> el elemento soportará un número infinito de ciclos, estos elementos del sistema de corte consideran recomendaciones de la Norma ISO 22000 que se encarga en garantizar la correcta manipulación de alimentos.</a:t>
                </a:r>
                <a:endParaRPr lang="es-MX" sz="1500" dirty="0"/>
              </a:p>
              <a:p>
                <a:pPr marL="285750" indent="-285750" algn="just">
                  <a:buFont typeface="Arial" panose="020B0604020202020204" pitchFamily="34" charset="0"/>
                  <a:buChar char="•"/>
                </a:pPr>
                <a:endParaRPr lang="es-MX" sz="1600" dirty="0"/>
              </a:p>
            </p:txBody>
          </p:sp>
        </mc:Choice>
        <mc:Fallback xmlns="">
          <p:sp>
            <p:nvSpPr>
              <p:cNvPr id="8" name="Rectángulo 7">
                <a:extLst>
                  <a:ext uri="{FF2B5EF4-FFF2-40B4-BE49-F238E27FC236}">
                    <a16:creationId xmlns:a16="http://schemas.microsoft.com/office/drawing/2014/main" id="{EBB3C2DD-8133-443E-B807-FCBF6DDABC30}"/>
                  </a:ext>
                </a:extLst>
              </p:cNvPr>
              <p:cNvSpPr>
                <a:spLocks noRot="1" noChangeAspect="1" noMove="1" noResize="1" noEditPoints="1" noAdjustHandles="1" noChangeArrowheads="1" noChangeShapeType="1" noTextEdit="1"/>
              </p:cNvSpPr>
              <p:nvPr/>
            </p:nvSpPr>
            <p:spPr>
              <a:xfrm>
                <a:off x="0" y="1157905"/>
                <a:ext cx="12085320" cy="4787401"/>
              </a:xfrm>
              <a:prstGeom prst="rect">
                <a:avLst/>
              </a:prstGeom>
              <a:blipFill>
                <a:blip r:embed="rId2"/>
                <a:stretch>
                  <a:fillRect l="-151" t="-255" r="-151"/>
                </a:stretch>
              </a:blipFill>
            </p:spPr>
            <p:txBody>
              <a:bodyPr/>
              <a:lstStyle/>
              <a:p>
                <a:r>
                  <a:rPr lang="es-MX">
                    <a:noFill/>
                  </a:rPr>
                  <a:t> </a:t>
                </a:r>
              </a:p>
            </p:txBody>
          </p:sp>
        </mc:Fallback>
      </mc:AlternateContent>
      <p:sp>
        <p:nvSpPr>
          <p:cNvPr id="2" name="Marcador de número de diapositiva 1"/>
          <p:cNvSpPr>
            <a:spLocks noGrp="1"/>
          </p:cNvSpPr>
          <p:nvPr>
            <p:ph type="sldNum" sz="quarter" idx="10"/>
          </p:nvPr>
        </p:nvSpPr>
        <p:spPr/>
        <p:txBody>
          <a:bodyPr/>
          <a:lstStyle/>
          <a:p>
            <a:fld id="{FC212350-2835-4B37-909A-324448E91906}" type="slidenum">
              <a:rPr lang="es-MX" smtClean="0"/>
              <a:pPr/>
              <a:t>48</a:t>
            </a:fld>
            <a:endParaRPr lang="es-MX" dirty="0"/>
          </a:p>
        </p:txBody>
      </p:sp>
    </p:spTree>
    <p:extLst>
      <p:ext uri="{BB962C8B-B14F-4D97-AF65-F5344CB8AC3E}">
        <p14:creationId xmlns:p14="http://schemas.microsoft.com/office/powerpoint/2010/main" val="2390095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507896"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CONCLUSIONES Y RECOMENDACIONES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907922" y="661649"/>
            <a:ext cx="1867820"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Conclusiones</a:t>
            </a:r>
          </a:p>
        </p:txBody>
      </p:sp>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EBB3C2DD-8133-443E-B807-FCBF6DDABC30}"/>
                  </a:ext>
                </a:extLst>
              </p:cNvPr>
              <p:cNvSpPr/>
              <p:nvPr/>
            </p:nvSpPr>
            <p:spPr>
              <a:xfrm>
                <a:off x="-49459" y="1613064"/>
                <a:ext cx="11782582" cy="3157403"/>
              </a:xfrm>
              <a:prstGeom prst="rect">
                <a:avLst/>
              </a:prstGeom>
            </p:spPr>
            <p:txBody>
              <a:bodyPr wrap="square">
                <a:spAutoFit/>
              </a:bodyPr>
              <a:lstStyle/>
              <a:p>
                <a:pPr marL="285750" indent="-285750" algn="just">
                  <a:buFont typeface="Arial" panose="020B0604020202020204" pitchFamily="34" charset="0"/>
                  <a:buChar char="•"/>
                </a:pPr>
                <a:r>
                  <a:rPr lang="es-EC" sz="1500" dirty="0"/>
                  <a:t>Se diseñó una estructura en acero inoxidable AISI 304, que se adapta a la cocina de la fundación es así que fue importante la toma de medidas inicial que fueron restricciones en cuanto a las dimensiones del diseño de la estructura, se realizó análisis estático en donde obtenemos un factor de seguridad de 15,en el análisis modal obtenemos las frecuencia naturales del sistema a cada modo de vibración de donde el valor de frecuencia natural a considerar fue de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𝜔</m:t>
                        </m:r>
                      </m:e>
                      <m:sub>
                        <m:r>
                          <a:rPr lang="es-EC" sz="1500" i="1">
                            <a:latin typeface="Cambria Math" panose="02040503050406030204" pitchFamily="18" charset="0"/>
                          </a:rPr>
                          <m:t>𝑛</m:t>
                        </m:r>
                      </m:sub>
                    </m:sSub>
                    <m:r>
                      <a:rPr lang="es-EC" sz="1500" i="1">
                        <a:latin typeface="Cambria Math" panose="02040503050406030204" pitchFamily="18" charset="0"/>
                      </a:rPr>
                      <m:t>=</m:t>
                    </m:r>
                  </m:oMath>
                </a14:m>
                <a:r>
                  <a:rPr lang="es-EC" sz="1500" dirty="0"/>
                  <a:t>59.75 </a:t>
                </a:r>
                <a14:m>
                  <m:oMath xmlns:m="http://schemas.openxmlformats.org/officeDocument/2006/math">
                    <m:r>
                      <a:rPr lang="es-EC" sz="1500" i="1">
                        <a:latin typeface="Cambria Math" panose="02040503050406030204" pitchFamily="18" charset="0"/>
                      </a:rPr>
                      <m:t>𝑟𝑎𝑑</m:t>
                    </m:r>
                    <m:r>
                      <a:rPr lang="es-EC" sz="1500" i="1">
                        <a:latin typeface="Cambria Math" panose="02040503050406030204" pitchFamily="18" charset="0"/>
                      </a:rPr>
                      <m:t>/</m:t>
                    </m:r>
                    <m:r>
                      <a:rPr lang="es-EC" sz="1500" i="1">
                        <a:latin typeface="Cambria Math" panose="02040503050406030204" pitchFamily="18" charset="0"/>
                      </a:rPr>
                      <m:t>𝑠</m:t>
                    </m:r>
                  </m:oMath>
                </a14:m>
                <a:r>
                  <a:rPr lang="es-EC" sz="1500" dirty="0"/>
                  <a:t>  este análisis se complementa con análisis de respuesta a la frecuencia  del sistema que es de </a:t>
                </a:r>
                <a14:m>
                  <m:oMath xmlns:m="http://schemas.openxmlformats.org/officeDocument/2006/math">
                    <m:r>
                      <a:rPr lang="es-EC" sz="1500" i="1">
                        <a:latin typeface="Cambria Math" panose="02040503050406030204" pitchFamily="18" charset="0"/>
                      </a:rPr>
                      <m:t>𝜔</m:t>
                    </m:r>
                    <m:r>
                      <a:rPr lang="es-EC" sz="1500" i="1">
                        <a:latin typeface="Cambria Math" panose="02040503050406030204" pitchFamily="18" charset="0"/>
                      </a:rPr>
                      <m:t>=</m:t>
                    </m:r>
                  </m:oMath>
                </a14:m>
                <a:r>
                  <a:rPr lang="es-EC" sz="1500" dirty="0"/>
                  <a:t>20.94</a:t>
                </a:r>
                <a14:m>
                  <m:oMath xmlns:m="http://schemas.openxmlformats.org/officeDocument/2006/math">
                    <m:r>
                      <a:rPr lang="es-EC" sz="1500" i="1">
                        <a:latin typeface="Cambria Math" panose="02040503050406030204" pitchFamily="18" charset="0"/>
                      </a:rPr>
                      <m:t> </m:t>
                    </m:r>
                    <m:r>
                      <a:rPr lang="es-EC" sz="1500" i="1">
                        <a:latin typeface="Cambria Math" panose="02040503050406030204" pitchFamily="18" charset="0"/>
                      </a:rPr>
                      <m:t>𝑟𝑎𝑑</m:t>
                    </m:r>
                    <m:r>
                      <a:rPr lang="es-EC" sz="1500" i="1">
                        <a:latin typeface="Cambria Math" panose="02040503050406030204" pitchFamily="18" charset="0"/>
                      </a:rPr>
                      <m:t>/</m:t>
                    </m:r>
                    <m:r>
                      <a:rPr lang="es-EC" sz="1500" i="1">
                        <a:latin typeface="Cambria Math" panose="02040503050406030204" pitchFamily="18" charset="0"/>
                      </a:rPr>
                      <m:t>𝑠</m:t>
                    </m:r>
                  </m:oMath>
                </a14:m>
                <a:r>
                  <a:rPr lang="es-EC" sz="1500" dirty="0"/>
                  <a:t>  así que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𝜔</m:t>
                        </m:r>
                      </m:e>
                      <m:sub>
                        <m:r>
                          <a:rPr lang="es-EC" sz="1500" i="1">
                            <a:latin typeface="Cambria Math" panose="02040503050406030204" pitchFamily="18" charset="0"/>
                          </a:rPr>
                          <m:t>𝑛</m:t>
                        </m:r>
                      </m:sub>
                    </m:sSub>
                    <m:r>
                      <a:rPr lang="es-EC" sz="1500" i="1">
                        <a:latin typeface="Cambria Math" panose="02040503050406030204" pitchFamily="18" charset="0"/>
                      </a:rPr>
                      <m:t>≠</m:t>
                    </m:r>
                    <m:r>
                      <a:rPr lang="es-EC" sz="1500" i="1">
                        <a:latin typeface="Cambria Math" panose="02040503050406030204" pitchFamily="18" charset="0"/>
                      </a:rPr>
                      <m:t>𝜔</m:t>
                    </m:r>
                  </m:oMath>
                </a14:m>
                <a:r>
                  <a:rPr lang="es-EC" sz="1500" dirty="0"/>
                  <a:t> y nuestro sistema no entra en resonancia.</a:t>
                </a:r>
              </a:p>
              <a:p>
                <a:pPr marL="285750" indent="-285750" algn="just">
                  <a:buFont typeface="Arial" panose="020B0604020202020204" pitchFamily="34" charset="0"/>
                  <a:buChar char="•"/>
                </a:pPr>
                <a:endParaRPr lang="es-EC" sz="1500" dirty="0"/>
              </a:p>
              <a:p>
                <a:pPr marL="285750" indent="-285750" algn="just">
                  <a:buFont typeface="Arial" panose="020B0604020202020204" pitchFamily="34" charset="0"/>
                  <a:buChar char="•"/>
                </a:pPr>
                <a:endParaRPr lang="es-MX" sz="1500" dirty="0"/>
              </a:p>
              <a:p>
                <a:pPr marL="285750" indent="-285750" algn="just">
                  <a:buFont typeface="Arial" panose="020B0604020202020204" pitchFamily="34" charset="0"/>
                  <a:buChar char="•"/>
                </a:pPr>
                <a:r>
                  <a:rPr lang="es-EC" sz="1500" dirty="0"/>
                  <a:t>Para el diseño del eje se consideró un acero de transmisión 1045 ya que el eje no va a tener contacto con el verde además un momento flexionante de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𝑀</m:t>
                        </m:r>
                      </m:e>
                      <m:sub>
                        <m:r>
                          <a:rPr lang="es-EC" sz="1500" i="1">
                            <a:latin typeface="Cambria Math" panose="02040503050406030204" pitchFamily="18" charset="0"/>
                          </a:rPr>
                          <m:t>𝑓𝑒𝑙𝑥𝑖𝑜𝑛𝑎𝑛𝑡𝑒</m:t>
                        </m:r>
                      </m:sub>
                    </m:sSub>
                    <m:r>
                      <a:rPr lang="es-EC" sz="1500" i="1">
                        <a:latin typeface="Cambria Math" panose="02040503050406030204" pitchFamily="18" charset="0"/>
                      </a:rPr>
                      <m:t>=0.7595 </m:t>
                    </m:r>
                    <m:r>
                      <a:rPr lang="es-EC" sz="1500" i="1">
                        <a:latin typeface="Cambria Math" panose="02040503050406030204" pitchFamily="18" charset="0"/>
                      </a:rPr>
                      <m:t>𝑁𝑚</m:t>
                    </m:r>
                  </m:oMath>
                </a14:m>
                <a:r>
                  <a:rPr lang="es-EC" sz="1500" dirty="0"/>
                  <a:t> producido por una carga máxima que va a tener la matriz de 4 verdes a un radio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𝑅</m:t>
                        </m:r>
                      </m:e>
                      <m:sub>
                        <m:r>
                          <a:rPr lang="es-EC" sz="1500" i="1">
                            <a:latin typeface="Cambria Math" panose="02040503050406030204" pitchFamily="18" charset="0"/>
                          </a:rPr>
                          <m:t>𝑝𝑜𝑟𝑡𝑎𝑐𝑢𝑐h𝑖𝑙𝑙𝑎𝑠</m:t>
                        </m:r>
                      </m:sub>
                    </m:sSub>
                    <m:r>
                      <a:rPr lang="es-EC" sz="1500" i="1">
                        <a:latin typeface="Cambria Math" panose="02040503050406030204" pitchFamily="18" charset="0"/>
                      </a:rPr>
                      <m:t>=0.155 </m:t>
                    </m:r>
                    <m:r>
                      <a:rPr lang="es-EC" sz="1500" i="1">
                        <a:latin typeface="Cambria Math" panose="02040503050406030204" pitchFamily="18" charset="0"/>
                      </a:rPr>
                      <m:t>𝑚</m:t>
                    </m:r>
                  </m:oMath>
                </a14:m>
                <a:r>
                  <a:rPr lang="es-EC" sz="1500" dirty="0"/>
                  <a:t> el cual se representa en los diagramas para obtener un diámetro de eje a fatiga con la ecuación  de la norma ANSI/ASME B106.1 el diámetro obtenido para el diseño de eje fue de </a:t>
                </a:r>
                <a14:m>
                  <m:oMath xmlns:m="http://schemas.openxmlformats.org/officeDocument/2006/math">
                    <m:sSub>
                      <m:sSubPr>
                        <m:ctrlPr>
                          <a:rPr lang="es-MX" sz="1500" i="1">
                            <a:latin typeface="Cambria Math" panose="02040503050406030204" pitchFamily="18" charset="0"/>
                          </a:rPr>
                        </m:ctrlPr>
                      </m:sSubPr>
                      <m:e>
                        <m:r>
                          <a:rPr lang="es-EC" sz="1500" i="1">
                            <a:latin typeface="Cambria Math" panose="02040503050406030204" pitchFamily="18" charset="0"/>
                          </a:rPr>
                          <m:t>𝐷</m:t>
                        </m:r>
                      </m:e>
                      <m:sub>
                        <m:r>
                          <a:rPr lang="es-EC" sz="1500" i="1">
                            <a:latin typeface="Cambria Math" panose="02040503050406030204" pitchFamily="18" charset="0"/>
                          </a:rPr>
                          <m:t>𝑒𝑗𝑒</m:t>
                        </m:r>
                      </m:sub>
                    </m:sSub>
                    <m:r>
                      <a:rPr lang="es-EC" sz="1500" i="1">
                        <a:latin typeface="Cambria Math" panose="02040503050406030204" pitchFamily="18" charset="0"/>
                      </a:rPr>
                      <m:t>=15.21 </m:t>
                    </m:r>
                    <m:r>
                      <a:rPr lang="es-EC" sz="1500" i="1">
                        <a:latin typeface="Cambria Math" panose="02040503050406030204" pitchFamily="18" charset="0"/>
                      </a:rPr>
                      <m:t>𝑚𝑚</m:t>
                    </m:r>
                  </m:oMath>
                </a14:m>
                <a:r>
                  <a:rPr lang="es-EC" sz="1500" dirty="0"/>
                  <a:t> este diámetro nos da un valor mínimo para considerar el diseño de nuestro eje.</a:t>
                </a:r>
                <a:endParaRPr lang="es-MX" sz="1500" dirty="0"/>
              </a:p>
              <a:p>
                <a:pPr marL="285750" indent="-285750" algn="just">
                  <a:buFont typeface="Arial" panose="020B0604020202020204" pitchFamily="34" charset="0"/>
                  <a:buChar char="•"/>
                </a:pPr>
                <a:endParaRPr lang="es-ES" sz="15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ángulo 7">
                <a:extLst>
                  <a:ext uri="{FF2B5EF4-FFF2-40B4-BE49-F238E27FC236}">
                    <a16:creationId xmlns:a16="http://schemas.microsoft.com/office/drawing/2014/main" id="{EBB3C2DD-8133-443E-B807-FCBF6DDABC30}"/>
                  </a:ext>
                </a:extLst>
              </p:cNvPr>
              <p:cNvSpPr>
                <a:spLocks noRot="1" noChangeAspect="1" noMove="1" noResize="1" noEditPoints="1" noAdjustHandles="1" noChangeArrowheads="1" noChangeShapeType="1" noTextEdit="1"/>
              </p:cNvSpPr>
              <p:nvPr/>
            </p:nvSpPr>
            <p:spPr>
              <a:xfrm>
                <a:off x="-49459" y="1613064"/>
                <a:ext cx="11782582" cy="3157403"/>
              </a:xfrm>
              <a:prstGeom prst="rect">
                <a:avLst/>
              </a:prstGeom>
              <a:blipFill>
                <a:blip r:embed="rId2"/>
                <a:stretch>
                  <a:fillRect l="-155" t="-579" r="-207"/>
                </a:stretch>
              </a:blipFill>
            </p:spPr>
            <p:txBody>
              <a:bodyPr/>
              <a:lstStyle/>
              <a:p>
                <a:r>
                  <a:rPr lang="es-MX">
                    <a:noFill/>
                  </a:rPr>
                  <a:t> </a:t>
                </a:r>
              </a:p>
            </p:txBody>
          </p:sp>
        </mc:Fallback>
      </mc:AlternateContent>
      <p:sp>
        <p:nvSpPr>
          <p:cNvPr id="2" name="Marcador de número de diapositiva 1"/>
          <p:cNvSpPr>
            <a:spLocks noGrp="1"/>
          </p:cNvSpPr>
          <p:nvPr>
            <p:ph type="sldNum" sz="quarter" idx="10"/>
          </p:nvPr>
        </p:nvSpPr>
        <p:spPr/>
        <p:txBody>
          <a:bodyPr/>
          <a:lstStyle/>
          <a:p>
            <a:fld id="{FC212350-2835-4B37-909A-324448E91906}" type="slidenum">
              <a:rPr lang="es-MX" smtClean="0"/>
              <a:pPr/>
              <a:t>49</a:t>
            </a:fld>
            <a:endParaRPr lang="es-MX" dirty="0"/>
          </a:p>
        </p:txBody>
      </p:sp>
    </p:spTree>
    <p:extLst>
      <p:ext uri="{BB962C8B-B14F-4D97-AF65-F5344CB8AC3E}">
        <p14:creationId xmlns:p14="http://schemas.microsoft.com/office/powerpoint/2010/main" val="245649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FC96D6C-6D2A-45FE-B966-44E6D1C5441E}"/>
              </a:ext>
            </a:extLst>
          </p:cNvPr>
          <p:cNvSpPr>
            <a:spLocks noGrp="1"/>
          </p:cNvSpPr>
          <p:nvPr>
            <p:ph type="title" idx="4294967295"/>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cxnSp>
        <p:nvCxnSpPr>
          <p:cNvPr id="7" name="Conector recto 6">
            <a:extLst>
              <a:ext uri="{FF2B5EF4-FFF2-40B4-BE49-F238E27FC236}">
                <a16:creationId xmlns:a16="http://schemas.microsoft.com/office/drawing/2014/main" id="{83D7219F-FC92-4633-A8F3-00ECA04FCC8E}"/>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23D5E9C8-270A-4250-948D-F542726BEBB7}"/>
              </a:ext>
            </a:extLst>
          </p:cNvPr>
          <p:cNvSpPr txBox="1"/>
          <p:nvPr/>
        </p:nvSpPr>
        <p:spPr>
          <a:xfrm>
            <a:off x="4931160" y="661649"/>
            <a:ext cx="182133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Justificación </a:t>
            </a:r>
          </a:p>
        </p:txBody>
      </p:sp>
      <p:sp>
        <p:nvSpPr>
          <p:cNvPr id="4" name="AutoShape 2" descr="Fundacion Héroes de Vida - Home | Facebook"/>
          <p:cNvSpPr>
            <a:spLocks noGrp="1" noChangeAspect="1" noChangeArrowheads="1"/>
          </p:cNvSpPr>
          <p:nvPr>
            <p:ph idx="1"/>
          </p:nvPr>
        </p:nvSpPr>
        <p:spPr bwMode="auto">
          <a:xfrm>
            <a:off x="609601" y="1600201"/>
            <a:ext cx="6033084" cy="24884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r>
              <a:rPr lang="es-EC" sz="1600" dirty="0">
                <a:solidFill>
                  <a:schemeClr val="tx1"/>
                </a:solidFill>
              </a:rPr>
              <a:t>La fundación Héroes de Vida es una entidad sin fines de lucro, la misma que basa su sustento en donaciones y en actividades que la misma fundación promueve a través de sus colaboradores.</a:t>
            </a:r>
          </a:p>
          <a:p>
            <a:pPr marL="0" indent="0" algn="just">
              <a:buNone/>
            </a:pPr>
            <a:endParaRPr lang="es-EC" sz="1600" dirty="0">
              <a:solidFill>
                <a:schemeClr val="tx1"/>
              </a:solidFill>
            </a:endParaRPr>
          </a:p>
          <a:p>
            <a:pPr algn="just"/>
            <a:r>
              <a:rPr lang="es-EC" sz="1600" dirty="0">
                <a:solidFill>
                  <a:schemeClr val="tx1"/>
                </a:solidFill>
              </a:rPr>
              <a:t>Desarrollar un proyecto que permita a la fundación tener un medio sustentable de ingreso económico mediante la producción y venta chifles.</a:t>
            </a:r>
          </a:p>
          <a:p>
            <a:pPr marL="0" indent="0" algn="just">
              <a:buNone/>
            </a:pPr>
            <a:endParaRPr lang="es-EC" sz="1600" dirty="0">
              <a:solidFill>
                <a:schemeClr val="tx1"/>
              </a:solidFill>
            </a:endParaRPr>
          </a:p>
          <a:p>
            <a:pPr algn="just"/>
            <a:r>
              <a:rPr lang="es-EC" sz="1600" dirty="0">
                <a:solidFill>
                  <a:schemeClr val="tx1"/>
                </a:solidFill>
              </a:rPr>
              <a:t> La construcción de la maquina cortadora de plátano verde permitirá la producción de los chifles mediante un sistema de alimentación del banano verde dominico manteniendo el espesor que va entre 1 a 2 mm para cada corte.</a:t>
            </a:r>
          </a:p>
          <a:p>
            <a:endParaRPr lang="es-MX" sz="1600" dirty="0">
              <a:solidFill>
                <a:schemeClr val="tx1"/>
              </a:solidFill>
            </a:endParaRPr>
          </a:p>
        </p:txBody>
      </p:sp>
      <p:pic>
        <p:nvPicPr>
          <p:cNvPr id="9" name="Imagen 8"/>
          <p:cNvPicPr>
            <a:picLocks noChangeAspect="1"/>
          </p:cNvPicPr>
          <p:nvPr/>
        </p:nvPicPr>
        <p:blipFill>
          <a:blip r:embed="rId2"/>
          <a:stretch>
            <a:fillRect/>
          </a:stretch>
        </p:blipFill>
        <p:spPr>
          <a:xfrm>
            <a:off x="6868560" y="1310411"/>
            <a:ext cx="4404686" cy="1994492"/>
          </a:xfrm>
          <a:prstGeom prst="rect">
            <a:avLst/>
          </a:prstGeom>
        </p:spPr>
      </p:pic>
      <p:pic>
        <p:nvPicPr>
          <p:cNvPr id="10" name="Imagen 9"/>
          <p:cNvPicPr>
            <a:picLocks noChangeAspect="1"/>
          </p:cNvPicPr>
          <p:nvPr/>
        </p:nvPicPr>
        <p:blipFill>
          <a:blip r:embed="rId3"/>
          <a:stretch>
            <a:fillRect/>
          </a:stretch>
        </p:blipFill>
        <p:spPr>
          <a:xfrm>
            <a:off x="7183860" y="3476614"/>
            <a:ext cx="4259203" cy="2477838"/>
          </a:xfrm>
          <a:prstGeom prst="rect">
            <a:avLst/>
          </a:prstGeom>
        </p:spPr>
      </p:pic>
      <p:sp>
        <p:nvSpPr>
          <p:cNvPr id="2" name="Marcador de número de diapositiva 1"/>
          <p:cNvSpPr>
            <a:spLocks noGrp="1"/>
          </p:cNvSpPr>
          <p:nvPr>
            <p:ph type="sldNum" sz="quarter" idx="10"/>
          </p:nvPr>
        </p:nvSpPr>
        <p:spPr/>
        <p:txBody>
          <a:bodyPr/>
          <a:lstStyle/>
          <a:p>
            <a:fld id="{FC212350-2835-4B37-909A-324448E91906}" type="slidenum">
              <a:rPr lang="es-MX" smtClean="0"/>
              <a:pPr/>
              <a:t>5</a:t>
            </a:fld>
            <a:endParaRPr lang="es-MX" dirty="0"/>
          </a:p>
        </p:txBody>
      </p:sp>
    </p:spTree>
    <p:extLst>
      <p:ext uri="{BB962C8B-B14F-4D97-AF65-F5344CB8AC3E}">
        <p14:creationId xmlns:p14="http://schemas.microsoft.com/office/powerpoint/2010/main" val="3025564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8507896"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CONCLUSIONES Y RECOMENDACIONES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615377" y="661649"/>
            <a:ext cx="2452916"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Recomendaciones</a:t>
            </a:r>
          </a:p>
        </p:txBody>
      </p:sp>
      <p:sp>
        <p:nvSpPr>
          <p:cNvPr id="8" name="Rectángulo 7">
            <a:extLst>
              <a:ext uri="{FF2B5EF4-FFF2-40B4-BE49-F238E27FC236}">
                <a16:creationId xmlns:a16="http://schemas.microsoft.com/office/drawing/2014/main" id="{EBB3C2DD-8133-443E-B807-FCBF6DDABC30}"/>
              </a:ext>
            </a:extLst>
          </p:cNvPr>
          <p:cNvSpPr/>
          <p:nvPr/>
        </p:nvSpPr>
        <p:spPr>
          <a:xfrm>
            <a:off x="0" y="1427976"/>
            <a:ext cx="12085320" cy="4478149"/>
          </a:xfrm>
          <a:prstGeom prst="rect">
            <a:avLst/>
          </a:prstGeom>
        </p:spPr>
        <p:txBody>
          <a:bodyPr wrap="square">
            <a:spAutoFit/>
          </a:bodyPr>
          <a:lstStyle/>
          <a:p>
            <a:pPr marL="285750" indent="-285750" algn="just">
              <a:buFont typeface="Arial" panose="020B0604020202020204" pitchFamily="34" charset="0"/>
              <a:buChar char="•"/>
            </a:pPr>
            <a:r>
              <a:rPr lang="es-EC" dirty="0"/>
              <a:t>Durante el diseño de nuestra máquina se tuvo en cuenta el esfuerzo de corte para el verde, sin embargo, se puede verificar obteniendo previamente el esfuerzo de corte para otros productos como papas, camote y yuca y verificar si nuestro diseño se aptada a estos productos y realizando modificaciones en la matriz de abastecimiento se puede producir estos productos que también son solicitados en el mercado.</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EC" dirty="0"/>
              <a:t>El sistema de abastecimiento y toda la máquina debe recibir mantenimiento preventivo, como limpieza cada vez que se usa la máquina ya que el verde cuando es cortado genera residuos propios del corte y pueden malograr el sistema de corte.</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EC" dirty="0"/>
              <a:t>Entre varios diseños de nuestra máquina se escogió el que más se adapta al lugar y condiciones de operación sin embargo como una posible mejora se puede considerar hacer un solo equipo integrando una freidora industrial a nuestra maquina cortadora de plátano verde.</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EC" dirty="0"/>
              <a:t>Durante el ensamble cada elemento de la máquina se considera que esta puede tener varias mejoras como un control automatizado de la misma, donde se puede integrar sistemas de seguridad para evitar accidentes.</a:t>
            </a:r>
            <a:endParaRPr lang="es-MX" dirty="0"/>
          </a:p>
          <a:p>
            <a:pPr marL="285750" indent="-285750" algn="just">
              <a:buFont typeface="Arial" panose="020B0604020202020204" pitchFamily="34" charset="0"/>
              <a:buChar char="•"/>
            </a:pPr>
            <a:endParaRPr lang="es-ES" sz="1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50</a:t>
            </a:fld>
            <a:endParaRPr lang="es-MX" dirty="0"/>
          </a:p>
        </p:txBody>
      </p:sp>
    </p:spTree>
    <p:extLst>
      <p:ext uri="{BB962C8B-B14F-4D97-AF65-F5344CB8AC3E}">
        <p14:creationId xmlns:p14="http://schemas.microsoft.com/office/powerpoint/2010/main" val="3387770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2174038"/>
            <a:ext cx="12192000" cy="2542032"/>
          </a:xfrm>
          <a:prstGeom prst="rect">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CuadroTexto 7"/>
          <p:cNvSpPr txBox="1"/>
          <p:nvPr/>
        </p:nvSpPr>
        <p:spPr>
          <a:xfrm>
            <a:off x="2820144" y="3121888"/>
            <a:ext cx="6551709" cy="646331"/>
          </a:xfrm>
          <a:prstGeom prst="rect">
            <a:avLst/>
          </a:prstGeom>
          <a:noFill/>
        </p:spPr>
        <p:txBody>
          <a:bodyPr wrap="square" rtlCol="0">
            <a:spAutoFit/>
          </a:bodyPr>
          <a:lstStyle/>
          <a:p>
            <a:pPr algn="ctr"/>
            <a:r>
              <a:rPr lang="es-EC" sz="3600" b="1" dirty="0">
                <a:latin typeface="3ds Light" panose="02000503020000020004" pitchFamily="50" charset="0"/>
                <a:cs typeface="Arial" panose="020B0604020202020204" pitchFamily="34" charset="0"/>
              </a:rPr>
              <a:t>GRACIAS POR SU ATENCIÓN</a:t>
            </a: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51</a:t>
            </a:fld>
            <a:endParaRPr lang="es-MX" dirty="0"/>
          </a:p>
        </p:txBody>
      </p:sp>
    </p:spTree>
    <p:extLst>
      <p:ext uri="{BB962C8B-B14F-4D97-AF65-F5344CB8AC3E}">
        <p14:creationId xmlns:p14="http://schemas.microsoft.com/office/powerpoint/2010/main" val="186697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73692" y="661649"/>
            <a:ext cx="2877711" cy="369332"/>
          </a:xfrm>
          <a:prstGeom prst="rect">
            <a:avLst/>
          </a:prstGeom>
          <a:noFill/>
        </p:spPr>
        <p:txBody>
          <a:bodyPr wrap="none" rtlCol="0">
            <a:spAutoFit/>
          </a:bodyPr>
          <a:lstStyle/>
          <a:p>
            <a:r>
              <a:rPr lang="es-EC" b="1" dirty="0"/>
              <a:t>El Plátano en el Ecuador</a:t>
            </a:r>
            <a:endParaRPr lang="es-MX" b="1" dirty="0"/>
          </a:p>
        </p:txBody>
      </p:sp>
      <p:sp>
        <p:nvSpPr>
          <p:cNvPr id="11" name="CuadroTexto 10">
            <a:extLst>
              <a:ext uri="{FF2B5EF4-FFF2-40B4-BE49-F238E27FC236}">
                <a16:creationId xmlns:a16="http://schemas.microsoft.com/office/drawing/2014/main" id="{164CF1B6-A2EA-4E61-8CFF-A739FEA65914}"/>
              </a:ext>
            </a:extLst>
          </p:cNvPr>
          <p:cNvSpPr txBox="1"/>
          <p:nvPr/>
        </p:nvSpPr>
        <p:spPr>
          <a:xfrm>
            <a:off x="7344090" y="6347527"/>
            <a:ext cx="3983516" cy="48474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https://www.mipsa.com.mx</a:t>
            </a:r>
          </a:p>
          <a:p>
            <a:r>
              <a:rPr lang="es-EC" sz="850" dirty="0">
                <a:latin typeface="Arial" panose="020B0604020202020204" pitchFamily="34" charset="0"/>
                <a:cs typeface="Arial" panose="020B0604020202020204" pitchFamily="34" charset="0"/>
              </a:rPr>
              <a:t>https://nargesa.com</a:t>
            </a:r>
          </a:p>
        </p:txBody>
      </p:sp>
      <p:pic>
        <p:nvPicPr>
          <p:cNvPr id="14" name="Imagen 13" descr="Alto precio 'spot' del banano ecuatoriano y complicación en contratos 2023  - PortalFruticola.co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1935" y="4391098"/>
            <a:ext cx="2902832" cy="1675579"/>
          </a:xfrm>
          <a:prstGeom prst="rect">
            <a:avLst/>
          </a:prstGeom>
          <a:noFill/>
          <a:ln>
            <a:noFill/>
          </a:ln>
        </p:spPr>
      </p:pic>
      <p:pic>
        <p:nvPicPr>
          <p:cNvPr id="3074" name="Picture 2" descr="Un crecimiento de la economía de Ecuador de entre 1,5 % y 3,7 % esperan  organismos internacionales para el 2022 | La H grande de la Información.  Noticias, política, deportes, entretenimiento y más -  www.radiohuancavilca.co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982" y="1951003"/>
            <a:ext cx="2548016" cy="15353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a 7"/>
          <p:cNvGraphicFramePr/>
          <p:nvPr>
            <p:extLst>
              <p:ext uri="{D42A27DB-BD31-4B8C-83A1-F6EECF244321}">
                <p14:modId xmlns:p14="http://schemas.microsoft.com/office/powerpoint/2010/main" val="3792524563"/>
              </p:ext>
            </p:extLst>
          </p:nvPr>
        </p:nvGraphicFramePr>
        <p:xfrm>
          <a:off x="6340024" y="1287513"/>
          <a:ext cx="5851976" cy="40775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6" name="Picture 4" descr="Banana Cavendish - Wikipedia, la enciclopedia lib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57451" y="4849651"/>
            <a:ext cx="1556793" cy="103760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10"/>
          <a:stretch>
            <a:fillRect/>
          </a:stretch>
        </p:blipFill>
        <p:spPr>
          <a:xfrm>
            <a:off x="7095267" y="2203111"/>
            <a:ext cx="1085253" cy="1049332"/>
          </a:xfrm>
          <a:prstGeom prst="rect">
            <a:avLst/>
          </a:prstGeom>
        </p:spPr>
      </p:pic>
      <p:pic>
        <p:nvPicPr>
          <p:cNvPr id="19" name="Imagen 18"/>
          <p:cNvPicPr>
            <a:picLocks noChangeAspect="1"/>
          </p:cNvPicPr>
          <p:nvPr/>
        </p:nvPicPr>
        <p:blipFill>
          <a:blip r:embed="rId11"/>
          <a:stretch>
            <a:fillRect/>
          </a:stretch>
        </p:blipFill>
        <p:spPr>
          <a:xfrm>
            <a:off x="10007172" y="2369719"/>
            <a:ext cx="1525797" cy="1031834"/>
          </a:xfrm>
          <a:prstGeom prst="rect">
            <a:avLst/>
          </a:prstGeom>
        </p:spPr>
      </p:pic>
      <p:sp>
        <p:nvSpPr>
          <p:cNvPr id="21" name="CuadroTexto 20"/>
          <p:cNvSpPr txBox="1"/>
          <p:nvPr/>
        </p:nvSpPr>
        <p:spPr>
          <a:xfrm>
            <a:off x="578621" y="4779270"/>
            <a:ext cx="236786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200" dirty="0"/>
              <a:t>Preparación y selección del plátano verde para su posterior exportación</a:t>
            </a:r>
            <a:endParaRPr lang="es-MX" sz="1200" dirty="0"/>
          </a:p>
        </p:txBody>
      </p:sp>
      <p:sp>
        <p:nvSpPr>
          <p:cNvPr id="24" name="CuadroTexto 23"/>
          <p:cNvSpPr txBox="1"/>
          <p:nvPr/>
        </p:nvSpPr>
        <p:spPr>
          <a:xfrm>
            <a:off x="383512" y="1287513"/>
            <a:ext cx="3198470" cy="2862322"/>
          </a:xfrm>
          <a:prstGeom prst="rect">
            <a:avLst/>
          </a:prstGeom>
          <a:noFill/>
        </p:spPr>
        <p:txBody>
          <a:bodyPr wrap="square" rtlCol="0">
            <a:spAutoFit/>
          </a:bodyPr>
          <a:lstStyle/>
          <a:p>
            <a:pPr algn="just"/>
            <a:r>
              <a:rPr lang="es-EC" dirty="0"/>
              <a:t>El cultivo de plátano tiene una gran importancia para la economía del Ecuador, tanto para el consumo del productor, como de los pobladores; genera fuentes de empleo, ayuda a que el nivel ocupacional de los productores y de su familia mejore</a:t>
            </a:r>
            <a:endParaRPr lang="es-MX" dirty="0"/>
          </a:p>
        </p:txBody>
      </p:sp>
      <p:sp>
        <p:nvSpPr>
          <p:cNvPr id="25" name="Rectángulo redondeado 24"/>
          <p:cNvSpPr/>
          <p:nvPr/>
        </p:nvSpPr>
        <p:spPr>
          <a:xfrm>
            <a:off x="94986" y="1104264"/>
            <a:ext cx="6388268" cy="3077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6</a:t>
            </a:fld>
            <a:endParaRPr lang="es-MX" dirty="0"/>
          </a:p>
        </p:txBody>
      </p:sp>
    </p:spTree>
    <p:extLst>
      <p:ext uri="{BB962C8B-B14F-4D97-AF65-F5344CB8AC3E}">
        <p14:creationId xmlns:p14="http://schemas.microsoft.com/office/powerpoint/2010/main" val="1412974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73692" y="661649"/>
            <a:ext cx="2646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a:ea typeface="+mn-ea"/>
                <a:cs typeface="+mn-cs"/>
              </a:rPr>
              <a:t>P</a:t>
            </a:r>
            <a:r>
              <a:rPr kumimoji="0" lang="es-EC" sz="1800" b="1" i="0" u="none" strike="noStrike" kern="1200" cap="none" spc="0" normalizeH="0" baseline="0" noProof="0" dirty="0">
                <a:ln>
                  <a:noFill/>
                </a:ln>
                <a:solidFill>
                  <a:prstClr val="black"/>
                </a:solidFill>
                <a:effectLst/>
                <a:uLnTx/>
                <a:uFillTx/>
                <a:latin typeface="Arial" panose="020B0604020202020204"/>
                <a:ea typeface="+mn-ea"/>
                <a:cs typeface="+mn-cs"/>
              </a:rPr>
              <a:t>roducción de chifles </a:t>
            </a:r>
            <a:endParaRPr kumimoji="0" lang="es-MX"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CuadroTexto 10">
            <a:extLst>
              <a:ext uri="{FF2B5EF4-FFF2-40B4-BE49-F238E27FC236}">
                <a16:creationId xmlns:a16="http://schemas.microsoft.com/office/drawing/2014/main" id="{164CF1B6-A2EA-4E61-8CFF-A739FEA65914}"/>
              </a:ext>
            </a:extLst>
          </p:cNvPr>
          <p:cNvSpPr txBox="1"/>
          <p:nvPr/>
        </p:nvSpPr>
        <p:spPr>
          <a:xfrm>
            <a:off x="7344090" y="6347527"/>
            <a:ext cx="3983516" cy="36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8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Referencias Fotográficas:</a:t>
            </a:r>
            <a:endParaRPr kumimoji="0" lang="es-EC" sz="8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https://www.botanical-online.com/recetas/platano-macho-como-cocinar</a:t>
            </a:r>
            <a:endParaRPr kumimoji="0" lang="es-EC"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CuadroTexto 20"/>
          <p:cNvSpPr txBox="1"/>
          <p:nvPr/>
        </p:nvSpPr>
        <p:spPr>
          <a:xfrm>
            <a:off x="201168" y="1388288"/>
            <a:ext cx="2798211"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a:ea typeface="+mn-ea"/>
                <a:cs typeface="+mn-cs"/>
              </a:rPr>
              <a:t>P</a:t>
            </a:r>
            <a:r>
              <a:rPr kumimoji="0" lang="es-EC" sz="1400" b="0" i="0" u="none" strike="noStrike" kern="1200" cap="none" spc="0" normalizeH="0" baseline="0" noProof="0" dirty="0">
                <a:ln>
                  <a:noFill/>
                </a:ln>
                <a:solidFill>
                  <a:prstClr val="black"/>
                </a:solidFill>
                <a:effectLst/>
                <a:uLnTx/>
                <a:uFillTx/>
                <a:latin typeface="Arial" panose="020B0604020202020204"/>
                <a:ea typeface="+mn-ea"/>
                <a:cs typeface="+mn-cs"/>
              </a:rPr>
              <a:t>ELADO</a:t>
            </a:r>
            <a:endParaRPr kumimoji="0" lang="es-MX"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 name="Rectángulo redondeado 24"/>
          <p:cNvSpPr/>
          <p:nvPr/>
        </p:nvSpPr>
        <p:spPr>
          <a:xfrm>
            <a:off x="96151" y="1805778"/>
            <a:ext cx="2671451" cy="39845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CuadroTexto 14">
            <a:extLst>
              <a:ext uri="{FF2B5EF4-FFF2-40B4-BE49-F238E27FC236}">
                <a16:creationId xmlns:a16="http://schemas.microsoft.com/office/drawing/2014/main" id="{1D108921-3C98-466E-8149-783C51BD9614}"/>
              </a:ext>
            </a:extLst>
          </p:cNvPr>
          <p:cNvSpPr txBox="1"/>
          <p:nvPr/>
        </p:nvSpPr>
        <p:spPr>
          <a:xfrm>
            <a:off x="3174586" y="1390069"/>
            <a:ext cx="2798211"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a:ea typeface="+mn-ea"/>
                <a:cs typeface="+mn-cs"/>
              </a:rPr>
              <a:t>CORTE</a:t>
            </a:r>
            <a:endParaRPr kumimoji="0" lang="es-MX"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CuadroTexto 17">
            <a:extLst>
              <a:ext uri="{FF2B5EF4-FFF2-40B4-BE49-F238E27FC236}">
                <a16:creationId xmlns:a16="http://schemas.microsoft.com/office/drawing/2014/main" id="{E62D415B-47A0-49BE-A44F-FF5DE7990E19}"/>
              </a:ext>
            </a:extLst>
          </p:cNvPr>
          <p:cNvSpPr txBox="1"/>
          <p:nvPr/>
        </p:nvSpPr>
        <p:spPr>
          <a:xfrm>
            <a:off x="6419494" y="1388288"/>
            <a:ext cx="2798211"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a:ea typeface="+mn-ea"/>
                <a:cs typeface="+mn-cs"/>
              </a:rPr>
              <a:t>COCCIÓN</a:t>
            </a:r>
            <a:endParaRPr kumimoji="0" lang="es-MX"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Imagen 2">
            <a:extLst>
              <a:ext uri="{FF2B5EF4-FFF2-40B4-BE49-F238E27FC236}">
                <a16:creationId xmlns:a16="http://schemas.microsoft.com/office/drawing/2014/main" id="{1515A667-2559-4D7C-BA4D-0F024C5DA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7912" y="2123824"/>
            <a:ext cx="2506220" cy="3370961"/>
          </a:xfrm>
          <a:prstGeom prst="rect">
            <a:avLst/>
          </a:prstGeom>
        </p:spPr>
      </p:pic>
      <p:pic>
        <p:nvPicPr>
          <p:cNvPr id="9" name="Imagen 8">
            <a:extLst>
              <a:ext uri="{FF2B5EF4-FFF2-40B4-BE49-F238E27FC236}">
                <a16:creationId xmlns:a16="http://schemas.microsoft.com/office/drawing/2014/main" id="{28A76528-BF6A-40B4-A6DB-C5189E718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1687" y="2620361"/>
            <a:ext cx="3585751" cy="2378492"/>
          </a:xfrm>
          <a:prstGeom prst="rect">
            <a:avLst/>
          </a:prstGeom>
        </p:spPr>
      </p:pic>
      <p:sp>
        <p:nvSpPr>
          <p:cNvPr id="26" name="Rectángulo redondeado 24">
            <a:extLst>
              <a:ext uri="{FF2B5EF4-FFF2-40B4-BE49-F238E27FC236}">
                <a16:creationId xmlns:a16="http://schemas.microsoft.com/office/drawing/2014/main" id="{486BAA1A-D180-466D-8658-A844D5FAC919}"/>
              </a:ext>
            </a:extLst>
          </p:cNvPr>
          <p:cNvSpPr/>
          <p:nvPr/>
        </p:nvSpPr>
        <p:spPr>
          <a:xfrm>
            <a:off x="3280186" y="1809260"/>
            <a:ext cx="2692612" cy="40248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Imagen 11">
            <a:extLst>
              <a:ext uri="{FF2B5EF4-FFF2-40B4-BE49-F238E27FC236}">
                <a16:creationId xmlns:a16="http://schemas.microsoft.com/office/drawing/2014/main" id="{EF474AB5-33E8-459F-9DA3-559415F026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6088" y="2070487"/>
            <a:ext cx="2239616" cy="3424298"/>
          </a:xfrm>
          <a:prstGeom prst="rect">
            <a:avLst/>
          </a:prstGeom>
        </p:spPr>
      </p:pic>
      <p:sp>
        <p:nvSpPr>
          <p:cNvPr id="29" name="CuadroTexto 28">
            <a:extLst>
              <a:ext uri="{FF2B5EF4-FFF2-40B4-BE49-F238E27FC236}">
                <a16:creationId xmlns:a16="http://schemas.microsoft.com/office/drawing/2014/main" id="{34D0F912-DD40-456B-8132-4E69B28A8AA8}"/>
              </a:ext>
            </a:extLst>
          </p:cNvPr>
          <p:cNvSpPr txBox="1"/>
          <p:nvPr/>
        </p:nvSpPr>
        <p:spPr>
          <a:xfrm>
            <a:off x="9335848" y="1388287"/>
            <a:ext cx="2798211"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a:ea typeface="+mn-ea"/>
                <a:cs typeface="+mn-cs"/>
              </a:rPr>
              <a:t>EMPAQUE</a:t>
            </a:r>
            <a:endParaRPr kumimoji="0" lang="es-MX"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Rectángulo redondeado 24">
            <a:extLst>
              <a:ext uri="{FF2B5EF4-FFF2-40B4-BE49-F238E27FC236}">
                <a16:creationId xmlns:a16="http://schemas.microsoft.com/office/drawing/2014/main" id="{14EFE69C-3CBB-42AB-9668-9F939CD4357B}"/>
              </a:ext>
            </a:extLst>
          </p:cNvPr>
          <p:cNvSpPr/>
          <p:nvPr/>
        </p:nvSpPr>
        <p:spPr>
          <a:xfrm>
            <a:off x="6419494" y="1824440"/>
            <a:ext cx="2692612" cy="40248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ángulo redondeado 24">
            <a:extLst>
              <a:ext uri="{FF2B5EF4-FFF2-40B4-BE49-F238E27FC236}">
                <a16:creationId xmlns:a16="http://schemas.microsoft.com/office/drawing/2014/main" id="{EA634032-3B5D-415D-9730-31E84D850336}"/>
              </a:ext>
            </a:extLst>
          </p:cNvPr>
          <p:cNvSpPr/>
          <p:nvPr/>
        </p:nvSpPr>
        <p:spPr>
          <a:xfrm>
            <a:off x="9335848" y="1805778"/>
            <a:ext cx="2692612" cy="40248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52" name="Picture 4" descr="Exportación – Banchis | Banchis Ecuador">
            <a:extLst>
              <a:ext uri="{FF2B5EF4-FFF2-40B4-BE49-F238E27FC236}">
                <a16:creationId xmlns:a16="http://schemas.microsoft.com/office/drawing/2014/main" id="{CE6C948C-2BA8-427E-8A21-F10ADA743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8802" y="2070487"/>
            <a:ext cx="2142868" cy="339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36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5580857" y="698290"/>
            <a:ext cx="1287532" cy="369332"/>
          </a:xfrm>
          <a:prstGeom prst="rect">
            <a:avLst/>
          </a:prstGeom>
          <a:noFill/>
        </p:spPr>
        <p:txBody>
          <a:bodyPr wrap="none" rtlCol="0">
            <a:spAutoFit/>
          </a:bodyPr>
          <a:lstStyle/>
          <a:p>
            <a:r>
              <a:rPr lang="es-EC" b="1" dirty="0"/>
              <a:t>ISO 22000</a:t>
            </a:r>
            <a:endParaRPr lang="es-MX" b="1" dirty="0"/>
          </a:p>
        </p:txBody>
      </p:sp>
      <p:sp>
        <p:nvSpPr>
          <p:cNvPr id="11" name="CuadroTexto 10">
            <a:extLst>
              <a:ext uri="{FF2B5EF4-FFF2-40B4-BE49-F238E27FC236}">
                <a16:creationId xmlns:a16="http://schemas.microsoft.com/office/drawing/2014/main" id="{164CF1B6-A2EA-4E61-8CFF-A739FEA65914}"/>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https://iso.cat/es/norma-iso-22000/</a:t>
            </a: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8</a:t>
            </a:fld>
            <a:endParaRPr lang="es-MX" dirty="0"/>
          </a:p>
        </p:txBody>
      </p:sp>
      <p:sp>
        <p:nvSpPr>
          <p:cNvPr id="16" name="Rectángulo redondeado 24">
            <a:extLst>
              <a:ext uri="{FF2B5EF4-FFF2-40B4-BE49-F238E27FC236}">
                <a16:creationId xmlns:a16="http://schemas.microsoft.com/office/drawing/2014/main" id="{63904539-EA2E-433D-8FBF-383302F42E98}"/>
              </a:ext>
            </a:extLst>
          </p:cNvPr>
          <p:cNvSpPr/>
          <p:nvPr/>
        </p:nvSpPr>
        <p:spPr>
          <a:xfrm>
            <a:off x="1115568" y="2077468"/>
            <a:ext cx="4351020" cy="22692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a16="http://schemas.microsoft.com/office/drawing/2014/main" id="{733778BF-A057-4001-9515-17F19BA5D2B2}"/>
              </a:ext>
            </a:extLst>
          </p:cNvPr>
          <p:cNvSpPr txBox="1"/>
          <p:nvPr/>
        </p:nvSpPr>
        <p:spPr>
          <a:xfrm>
            <a:off x="1756625" y="1289880"/>
            <a:ext cx="10223528" cy="523220"/>
          </a:xfrm>
          <a:prstGeom prst="rect">
            <a:avLst/>
          </a:prstGeom>
          <a:noFill/>
        </p:spPr>
        <p:txBody>
          <a:bodyPr wrap="square" rtlCol="0">
            <a:spAutoFit/>
          </a:bodyPr>
          <a:lstStyle/>
          <a:p>
            <a:pPr algn="just"/>
            <a:r>
              <a:rPr lang="es-EC" sz="2800" b="1" dirty="0"/>
              <a:t>Sistemas de gestión de la inocuidad de los alimentos</a:t>
            </a:r>
            <a:endParaRPr lang="es-MX" sz="2800" b="1" dirty="0"/>
          </a:p>
        </p:txBody>
      </p:sp>
      <p:sp>
        <p:nvSpPr>
          <p:cNvPr id="20" name="CuadroTexto 19">
            <a:extLst>
              <a:ext uri="{FF2B5EF4-FFF2-40B4-BE49-F238E27FC236}">
                <a16:creationId xmlns:a16="http://schemas.microsoft.com/office/drawing/2014/main" id="{23A6AAC6-9556-4CA3-A203-533E9DC6595A}"/>
              </a:ext>
            </a:extLst>
          </p:cNvPr>
          <p:cNvSpPr txBox="1"/>
          <p:nvPr/>
        </p:nvSpPr>
        <p:spPr>
          <a:xfrm>
            <a:off x="1302886" y="2574709"/>
            <a:ext cx="3976384" cy="1200329"/>
          </a:xfrm>
          <a:prstGeom prst="rect">
            <a:avLst/>
          </a:prstGeom>
          <a:noFill/>
        </p:spPr>
        <p:txBody>
          <a:bodyPr wrap="square" rtlCol="0">
            <a:spAutoFit/>
          </a:bodyPr>
          <a:lstStyle/>
          <a:p>
            <a:pPr algn="just"/>
            <a:r>
              <a:rPr lang="es-EC" b="1" dirty="0"/>
              <a:t>Objetivo:</a:t>
            </a:r>
          </a:p>
          <a:p>
            <a:pPr algn="just"/>
            <a:r>
              <a:rPr lang="es-EC" dirty="0"/>
              <a:t>Garantizar que no existan eslabones débiles en la cadena de suministro de alimentos</a:t>
            </a:r>
            <a:endParaRPr lang="es-MX" dirty="0"/>
          </a:p>
        </p:txBody>
      </p:sp>
      <p:sp>
        <p:nvSpPr>
          <p:cNvPr id="22" name="Rectángulo redondeado 24">
            <a:extLst>
              <a:ext uri="{FF2B5EF4-FFF2-40B4-BE49-F238E27FC236}">
                <a16:creationId xmlns:a16="http://schemas.microsoft.com/office/drawing/2014/main" id="{56417876-9751-4294-905D-EB6D82AE1C58}"/>
              </a:ext>
            </a:extLst>
          </p:cNvPr>
          <p:cNvSpPr/>
          <p:nvPr/>
        </p:nvSpPr>
        <p:spPr>
          <a:xfrm>
            <a:off x="6224623" y="2116572"/>
            <a:ext cx="4351020" cy="22301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CuadroTexto 22">
            <a:extLst>
              <a:ext uri="{FF2B5EF4-FFF2-40B4-BE49-F238E27FC236}">
                <a16:creationId xmlns:a16="http://schemas.microsoft.com/office/drawing/2014/main" id="{141F688C-ED2C-4415-BB4F-AB9B1DFF4B8B}"/>
              </a:ext>
            </a:extLst>
          </p:cNvPr>
          <p:cNvSpPr txBox="1"/>
          <p:nvPr/>
        </p:nvSpPr>
        <p:spPr>
          <a:xfrm>
            <a:off x="6434598" y="2222146"/>
            <a:ext cx="3976384" cy="2031325"/>
          </a:xfrm>
          <a:prstGeom prst="rect">
            <a:avLst/>
          </a:prstGeom>
          <a:noFill/>
        </p:spPr>
        <p:txBody>
          <a:bodyPr wrap="square" rtlCol="0">
            <a:spAutoFit/>
          </a:bodyPr>
          <a:lstStyle/>
          <a:p>
            <a:pPr algn="just"/>
            <a:r>
              <a:rPr lang="es-EC" b="1" dirty="0"/>
              <a:t>Ventajas:</a:t>
            </a:r>
          </a:p>
          <a:p>
            <a:pPr marL="457200" indent="-457200" algn="just">
              <a:buFont typeface="Arial" panose="020B0604020202020204" pitchFamily="34" charset="0"/>
              <a:buChar char="•"/>
            </a:pPr>
            <a:r>
              <a:rPr lang="es-EC" dirty="0"/>
              <a:t>Reduce riesgos de salud</a:t>
            </a:r>
          </a:p>
          <a:p>
            <a:pPr marL="457200" indent="-457200" algn="just">
              <a:buFont typeface="Arial" panose="020B0604020202020204" pitchFamily="34" charset="0"/>
              <a:buChar char="•"/>
            </a:pPr>
            <a:r>
              <a:rPr lang="es-EC" dirty="0"/>
              <a:t>Protección a la marca</a:t>
            </a:r>
          </a:p>
          <a:p>
            <a:pPr marL="457200" indent="-457200" algn="just">
              <a:buFont typeface="Arial" panose="020B0604020202020204" pitchFamily="34" charset="0"/>
              <a:buChar char="•"/>
            </a:pPr>
            <a:r>
              <a:rPr lang="es-EC" dirty="0"/>
              <a:t>Reducción de costos</a:t>
            </a:r>
          </a:p>
          <a:p>
            <a:pPr marL="457200" indent="-457200" algn="just">
              <a:buFont typeface="Arial" panose="020B0604020202020204" pitchFamily="34" charset="0"/>
              <a:buChar char="•"/>
            </a:pPr>
            <a:r>
              <a:rPr lang="es-EC" dirty="0"/>
              <a:t>Mayor confianza del consumidor</a:t>
            </a:r>
          </a:p>
          <a:p>
            <a:pPr marL="457200" indent="-457200" algn="just">
              <a:buFont typeface="Arial" panose="020B0604020202020204" pitchFamily="34" charset="0"/>
              <a:buChar char="•"/>
            </a:pPr>
            <a:r>
              <a:rPr lang="es-EC" dirty="0"/>
              <a:t>Cumple requisitos legales y alimentarios</a:t>
            </a:r>
            <a:endParaRPr lang="es-MX" dirty="0"/>
          </a:p>
        </p:txBody>
      </p:sp>
      <p:pic>
        <p:nvPicPr>
          <p:cNvPr id="3" name="Picture 2" descr="Norma ISO 22000 - Seguridad alimentaria - Normes ISO">
            <a:extLst>
              <a:ext uri="{FF2B5EF4-FFF2-40B4-BE49-F238E27FC236}">
                <a16:creationId xmlns:a16="http://schemas.microsoft.com/office/drawing/2014/main" id="{011E6F80-0878-45E9-8C82-5B13310CF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918" y="4536648"/>
            <a:ext cx="4701215" cy="132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84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idx="4294967295"/>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5580857" y="698290"/>
            <a:ext cx="2852063" cy="369332"/>
          </a:xfrm>
          <a:prstGeom prst="rect">
            <a:avLst/>
          </a:prstGeom>
          <a:noFill/>
        </p:spPr>
        <p:txBody>
          <a:bodyPr wrap="none" rtlCol="0">
            <a:spAutoFit/>
          </a:bodyPr>
          <a:lstStyle/>
          <a:p>
            <a:r>
              <a:rPr lang="es-EC" b="1" dirty="0"/>
              <a:t>Selección de Materiales </a:t>
            </a:r>
            <a:endParaRPr lang="es-MX" b="1" dirty="0"/>
          </a:p>
        </p:txBody>
      </p:sp>
      <p:sp>
        <p:nvSpPr>
          <p:cNvPr id="11" name="CuadroTexto 10">
            <a:extLst>
              <a:ext uri="{FF2B5EF4-FFF2-40B4-BE49-F238E27FC236}">
                <a16:creationId xmlns:a16="http://schemas.microsoft.com/office/drawing/2014/main" id="{164CF1B6-A2EA-4E61-8CFF-A739FEA65914}"/>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https://iso.cat/es/norma-iso-22000/</a:t>
            </a:r>
          </a:p>
        </p:txBody>
      </p:sp>
      <p:sp>
        <p:nvSpPr>
          <p:cNvPr id="2" name="Marcador de número de diapositiva 1"/>
          <p:cNvSpPr>
            <a:spLocks noGrp="1"/>
          </p:cNvSpPr>
          <p:nvPr>
            <p:ph type="sldNum" sz="quarter" idx="10"/>
          </p:nvPr>
        </p:nvSpPr>
        <p:spPr/>
        <p:txBody>
          <a:bodyPr/>
          <a:lstStyle/>
          <a:p>
            <a:fld id="{FC212350-2835-4B37-909A-324448E91906}" type="slidenum">
              <a:rPr lang="es-MX" smtClean="0"/>
              <a:pPr/>
              <a:t>9</a:t>
            </a:fld>
            <a:endParaRPr lang="es-MX" dirty="0"/>
          </a:p>
        </p:txBody>
      </p:sp>
      <p:sp>
        <p:nvSpPr>
          <p:cNvPr id="16" name="Rectángulo redondeado 24">
            <a:extLst>
              <a:ext uri="{FF2B5EF4-FFF2-40B4-BE49-F238E27FC236}">
                <a16:creationId xmlns:a16="http://schemas.microsoft.com/office/drawing/2014/main" id="{63904539-EA2E-433D-8FBF-383302F42E98}"/>
              </a:ext>
            </a:extLst>
          </p:cNvPr>
          <p:cNvSpPr/>
          <p:nvPr/>
        </p:nvSpPr>
        <p:spPr>
          <a:xfrm>
            <a:off x="1115568" y="1901734"/>
            <a:ext cx="4351020" cy="42737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a16="http://schemas.microsoft.com/office/drawing/2014/main" id="{733778BF-A057-4001-9515-17F19BA5D2B2}"/>
              </a:ext>
            </a:extLst>
          </p:cNvPr>
          <p:cNvSpPr txBox="1"/>
          <p:nvPr/>
        </p:nvSpPr>
        <p:spPr>
          <a:xfrm>
            <a:off x="2232326" y="1296947"/>
            <a:ext cx="10223528" cy="523220"/>
          </a:xfrm>
          <a:prstGeom prst="rect">
            <a:avLst/>
          </a:prstGeom>
          <a:noFill/>
        </p:spPr>
        <p:txBody>
          <a:bodyPr wrap="square" rtlCol="0">
            <a:spAutoFit/>
          </a:bodyPr>
          <a:lstStyle/>
          <a:p>
            <a:pPr algn="just"/>
            <a:r>
              <a:rPr lang="es-EC" sz="2800" b="1" dirty="0"/>
              <a:t>Acero Inoxidable grado alimentario 304</a:t>
            </a:r>
            <a:endParaRPr lang="es-MX" sz="2800" b="1" dirty="0"/>
          </a:p>
        </p:txBody>
      </p:sp>
      <p:sp>
        <p:nvSpPr>
          <p:cNvPr id="20" name="CuadroTexto 19">
            <a:extLst>
              <a:ext uri="{FF2B5EF4-FFF2-40B4-BE49-F238E27FC236}">
                <a16:creationId xmlns:a16="http://schemas.microsoft.com/office/drawing/2014/main" id="{23A6AAC6-9556-4CA3-A203-533E9DC6595A}"/>
              </a:ext>
            </a:extLst>
          </p:cNvPr>
          <p:cNvSpPr txBox="1"/>
          <p:nvPr/>
        </p:nvSpPr>
        <p:spPr>
          <a:xfrm>
            <a:off x="1302886" y="2130973"/>
            <a:ext cx="3976384" cy="1200329"/>
          </a:xfrm>
          <a:prstGeom prst="rect">
            <a:avLst/>
          </a:prstGeom>
          <a:noFill/>
        </p:spPr>
        <p:txBody>
          <a:bodyPr wrap="square" rtlCol="0">
            <a:spAutoFit/>
          </a:bodyPr>
          <a:lstStyle/>
          <a:p>
            <a:pPr algn="just"/>
            <a:r>
              <a:rPr lang="es-EC" dirty="0"/>
              <a:t>Llamado también 18/8 debido a su contenido 18 % cromo y 8 % de níquel garantizando su capacidad anticorrosiva</a:t>
            </a:r>
            <a:endParaRPr lang="es-MX" dirty="0"/>
          </a:p>
        </p:txBody>
      </p:sp>
      <p:sp>
        <p:nvSpPr>
          <p:cNvPr id="22" name="Rectángulo redondeado 24">
            <a:extLst>
              <a:ext uri="{FF2B5EF4-FFF2-40B4-BE49-F238E27FC236}">
                <a16:creationId xmlns:a16="http://schemas.microsoft.com/office/drawing/2014/main" id="{56417876-9751-4294-905D-EB6D82AE1C58}"/>
              </a:ext>
            </a:extLst>
          </p:cNvPr>
          <p:cNvSpPr/>
          <p:nvPr/>
        </p:nvSpPr>
        <p:spPr>
          <a:xfrm>
            <a:off x="6224623" y="2116572"/>
            <a:ext cx="4351020" cy="36891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CuadroTexto 22">
            <a:extLst>
              <a:ext uri="{FF2B5EF4-FFF2-40B4-BE49-F238E27FC236}">
                <a16:creationId xmlns:a16="http://schemas.microsoft.com/office/drawing/2014/main" id="{141F688C-ED2C-4415-BB4F-AB9B1DFF4B8B}"/>
              </a:ext>
            </a:extLst>
          </p:cNvPr>
          <p:cNvSpPr txBox="1"/>
          <p:nvPr/>
        </p:nvSpPr>
        <p:spPr>
          <a:xfrm>
            <a:off x="6434598" y="2222146"/>
            <a:ext cx="3976384" cy="3693319"/>
          </a:xfrm>
          <a:prstGeom prst="rect">
            <a:avLst/>
          </a:prstGeom>
          <a:noFill/>
        </p:spPr>
        <p:txBody>
          <a:bodyPr wrap="square" rtlCol="0">
            <a:spAutoFit/>
          </a:bodyPr>
          <a:lstStyle/>
          <a:p>
            <a:pPr algn="just"/>
            <a:r>
              <a:rPr lang="es-EC" b="1" dirty="0"/>
              <a:t>Características:</a:t>
            </a:r>
          </a:p>
          <a:p>
            <a:pPr marL="457200" indent="-457200" algn="just">
              <a:buFont typeface="Arial" panose="020B0604020202020204" pitchFamily="34" charset="0"/>
              <a:buChar char="•"/>
            </a:pPr>
            <a:r>
              <a:rPr lang="es-EC" dirty="0"/>
              <a:t>Resiste la corrosión de los ácidos mas oxidantes</a:t>
            </a:r>
          </a:p>
          <a:p>
            <a:pPr marL="457200" indent="-457200" algn="just">
              <a:buFont typeface="Arial" panose="020B0604020202020204" pitchFamily="34" charset="0"/>
              <a:buChar char="•"/>
            </a:pPr>
            <a:r>
              <a:rPr lang="es-EC" dirty="0"/>
              <a:t>Por su gran capacidad anticorrosiva es fácil de desinfectar por lo tanto ideal para aplicaciones de cocina y alimento.</a:t>
            </a:r>
          </a:p>
          <a:p>
            <a:pPr marL="457200" indent="-457200" algn="just">
              <a:buFont typeface="Arial" panose="020B0604020202020204" pitchFamily="34" charset="0"/>
              <a:buChar char="•"/>
            </a:pPr>
            <a:r>
              <a:rPr lang="es-EC" dirty="0"/>
              <a:t>Excelente soldabilidad</a:t>
            </a:r>
          </a:p>
          <a:p>
            <a:pPr marL="457200" indent="-457200" algn="just">
              <a:buFont typeface="Arial" panose="020B0604020202020204" pitchFamily="34" charset="0"/>
              <a:buChar char="•"/>
            </a:pPr>
            <a:r>
              <a:rPr lang="es-EC" dirty="0"/>
              <a:t>Excelente tenacidad, incluso a temperaturas muy bajas(criónicas)</a:t>
            </a:r>
          </a:p>
          <a:p>
            <a:pPr marL="457200" indent="-457200" algn="just">
              <a:buFont typeface="Arial" panose="020B0604020202020204" pitchFamily="34" charset="0"/>
              <a:buChar char="•"/>
            </a:pPr>
            <a:endParaRPr lang="es-EC" dirty="0"/>
          </a:p>
        </p:txBody>
      </p:sp>
      <p:pic>
        <p:nvPicPr>
          <p:cNvPr id="5122" name="Picture 2" descr="Cuál es el mejor acero inoxidable para la alimentación? | Gasparini  Industries">
            <a:extLst>
              <a:ext uri="{FF2B5EF4-FFF2-40B4-BE49-F238E27FC236}">
                <a16:creationId xmlns:a16="http://schemas.microsoft.com/office/drawing/2014/main" id="{C079F03C-BC37-4C56-A75E-3F803C8E1F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1304" y="3560541"/>
            <a:ext cx="3339548" cy="221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66124"/>
      </p:ext>
    </p:extLst>
  </p:cSld>
  <p:clrMapOvr>
    <a:masterClrMapping/>
  </p:clrMapOvr>
</p:sld>
</file>

<file path=ppt/theme/theme1.xml><?xml version="1.0" encoding="utf-8"?>
<a:theme xmlns:a="http://schemas.openxmlformats.org/drawingml/2006/main" name="TemaESPE">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ción1" id="{0F9E024F-55E6-40A2-91F2-5D07BA05CD51}" vid="{2E3A5D47-31DE-42F3-B788-4F47F3D71626}"/>
    </a:ext>
  </a:extLst>
</a:theme>
</file>

<file path=ppt/theme/theme2.xml><?xml version="1.0" encoding="utf-8"?>
<a:theme xmlns:a="http://schemas.openxmlformats.org/drawingml/2006/main" name="1_TemaESPE">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ción1" id="{0F9E024F-55E6-40A2-91F2-5D07BA05CD51}" vid="{2E3A5D47-31DE-42F3-B788-4F47F3D71626}"/>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66978</TotalTime>
  <Words>2359</Words>
  <Application>Microsoft Office PowerPoint</Application>
  <PresentationFormat>Panorámica</PresentationFormat>
  <Paragraphs>518</Paragraphs>
  <Slides>51</Slides>
  <Notes>1</Notes>
  <HiddenSlides>0</HiddenSlides>
  <MMClips>0</MMClips>
  <ScaleCrop>false</ScaleCrop>
  <HeadingPairs>
    <vt:vector size="8" baseType="variant">
      <vt:variant>
        <vt:lpstr>Fuentes usadas</vt:lpstr>
      </vt:variant>
      <vt:variant>
        <vt:i4>9</vt:i4>
      </vt:variant>
      <vt:variant>
        <vt:lpstr>Tema</vt:lpstr>
      </vt:variant>
      <vt:variant>
        <vt:i4>2</vt:i4>
      </vt:variant>
      <vt:variant>
        <vt:lpstr>Servidores OLE incrustados</vt:lpstr>
      </vt:variant>
      <vt:variant>
        <vt:i4>1</vt:i4>
      </vt:variant>
      <vt:variant>
        <vt:lpstr>Títulos de diapositiva</vt:lpstr>
      </vt:variant>
      <vt:variant>
        <vt:i4>51</vt:i4>
      </vt:variant>
    </vt:vector>
  </HeadingPairs>
  <TitlesOfParts>
    <vt:vector size="63" baseType="lpstr">
      <vt:lpstr>Yu Gothic Light</vt:lpstr>
      <vt:lpstr>3ds Light</vt:lpstr>
      <vt:lpstr>Arial</vt:lpstr>
      <vt:lpstr>Berlin Sans FB Demi</vt:lpstr>
      <vt:lpstr>Calibri</vt:lpstr>
      <vt:lpstr>Cambria Math</vt:lpstr>
      <vt:lpstr>Symbol</vt:lpstr>
      <vt:lpstr>Times New Roman</vt:lpstr>
      <vt:lpstr>Yu Mincho</vt:lpstr>
      <vt:lpstr>TemaESPE</vt:lpstr>
      <vt:lpstr>1_TemaESPE</vt:lpstr>
      <vt:lpstr>CorelDRAW</vt:lpstr>
      <vt:lpstr>Presentación de PowerPoint</vt:lpstr>
      <vt:lpstr>CAPÍTULO I – GENERALIDADES</vt:lpstr>
      <vt:lpstr>Objetivos Específicos </vt:lpstr>
      <vt:lpstr>CAPÍTULO I - GENERALIDADES</vt:lpstr>
      <vt:lpstr>CAPÍTULO I - GENERALIDADES</vt:lpstr>
      <vt:lpstr>CAPÍTULO II – MARCO TEÓRICO</vt:lpstr>
      <vt:lpstr>CAPÍTULO II – MARCO TEÓRICO</vt:lpstr>
      <vt:lpstr>CAPÍTULO II – MARCO TEÓRICO</vt:lpstr>
      <vt:lpstr>CAPÍTULO II – MARCO TEÓRICO</vt:lpstr>
      <vt:lpstr>CAPÍTULO III – DISEÑO DE ELEMENTOS Y SISTEMAS Fuerza de corte </vt:lpstr>
      <vt:lpstr>CAPÍTULO III – DISEÑO DE ELEMENTOS Y SISTEMAS </vt:lpstr>
      <vt:lpstr>CAPÍTULO III – DISEÑO DE ELEMENTOS Y SISTEMAS Fuerza de corte </vt:lpstr>
      <vt:lpstr>CAPÍTULO III – DISEÑO DE ELEMENTOS Y SISTEMAS Fuerza de corte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III – DISEÑO DE ELEMENTOS Y SISTEMAS </vt:lpstr>
      <vt:lpstr>CAPÍTULO IV – ANÁLISIS ESTRUCTURAL, MODAL Y RESPUESTA ARMÓNICA.</vt:lpstr>
      <vt:lpstr>CAPÍTULO IV – ANÁLISIS ESTRUCTURAL, MODAL Y RESPUESTA ARMÓNICA.</vt:lpstr>
      <vt:lpstr>CAPÍTULO IV – ANÁLISIS ESTRUCTURAL, MODAL Y RESPUESTA ARMÓNICA.</vt:lpstr>
      <vt:lpstr>CAPÍTULO IV – ANÁLISIS ESTRUCTURAL, MODAL Y RESPUESTA ARMÓNICA.</vt:lpstr>
      <vt:lpstr>CAPÍTULO IV – ANÁLISIS ESTRUCTURAL, MODAL Y RESPUESTA ARMÓNICA.</vt:lpstr>
      <vt:lpstr>CAPÍTULO IV – ANÁLISIS ESTRUCTURAL, MODAL Y RESPUESTA ARMÓNICA.</vt:lpstr>
      <vt:lpstr>CAPÍTULO IV – ENSAMBLAJE Y PRUEBAS DE FUNCIONAMIENTO</vt:lpstr>
      <vt:lpstr>CAPÍTULO IV – ENSAMBLAJE Y PRUEBAS DE FUNCIONAMIENTO</vt:lpstr>
      <vt:lpstr>CAPÍTULO IV – ENSAMBLAJE Y PRUEBAS DE FUNCIONAMIENTO</vt:lpstr>
      <vt:lpstr>CAPÍTULO IV – ENSAMBLAJE Y PRUEBAS DE FUNCIONAMIENTO</vt:lpstr>
      <vt:lpstr>CAPÍTULO IV – ENSAMBLAJE Y PRUEBAS DE FUNCIONAMIENTO</vt:lpstr>
      <vt:lpstr>CAPÍTULO IV – ENSAMBLAJE Y PRUEBAS DE FUNCIONAMIENTO</vt:lpstr>
      <vt:lpstr>CAPÍTULO IV – ENSAMBLAJE Y PRUEBAS DE FUNCIONAMIENTO</vt:lpstr>
      <vt:lpstr>CAPÍTULO IV – CONCLUSIONES Y RECOMENDACIONES</vt:lpstr>
      <vt:lpstr>CAPÍTULO IV – CONCLUSIONES Y RECOMENDACIONES</vt:lpstr>
      <vt:lpstr>CAPÍTULO IV – CONCLUSIONES Y RECOMENDACIONES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Andrius</dc:creator>
  <cp:lastModifiedBy>toshiba</cp:lastModifiedBy>
  <cp:revision>1488</cp:revision>
  <dcterms:created xsi:type="dcterms:W3CDTF">2016-12-30T05:03:01Z</dcterms:created>
  <dcterms:modified xsi:type="dcterms:W3CDTF">2023-03-24T15:24:33Z</dcterms:modified>
</cp:coreProperties>
</file>