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3" r:id="rId4"/>
    <p:sldId id="308" r:id="rId5"/>
    <p:sldId id="264" r:id="rId6"/>
    <p:sldId id="260" r:id="rId7"/>
    <p:sldId id="261" r:id="rId8"/>
    <p:sldId id="265" r:id="rId9"/>
    <p:sldId id="267" r:id="rId10"/>
    <p:sldId id="270" r:id="rId11"/>
    <p:sldId id="275" r:id="rId12"/>
    <p:sldId id="307" r:id="rId13"/>
    <p:sldId id="314" r:id="rId14"/>
    <p:sldId id="315" r:id="rId15"/>
    <p:sldId id="317" r:id="rId16"/>
    <p:sldId id="319" r:id="rId17"/>
    <p:sldId id="299" r:id="rId18"/>
    <p:sldId id="316" r:id="rId19"/>
    <p:sldId id="318" r:id="rId20"/>
    <p:sldId id="320" r:id="rId21"/>
    <p:sldId id="298" r:id="rId22"/>
    <p:sldId id="289" r:id="rId23"/>
    <p:sldId id="309" r:id="rId24"/>
    <p:sldId id="291" r:id="rId25"/>
    <p:sldId id="283" r:id="rId26"/>
    <p:sldId id="310" r:id="rId27"/>
    <p:sldId id="288" r:id="rId28"/>
    <p:sldId id="311" r:id="rId29"/>
    <p:sldId id="312" r:id="rId30"/>
    <p:sldId id="313" r:id="rId31"/>
    <p:sldId id="293" r:id="rId32"/>
    <p:sldId id="321" r:id="rId33"/>
    <p:sldId id="305" r:id="rId34"/>
    <p:sldId id="306" r:id="rId35"/>
    <p:sldId id="322" r:id="rId36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18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RCHIVOS\FRANCISCO\Universidad\TESIS\CUADROS%20EXCEL\SIN%20TURBULADORES%20GRAFICAS%20Y%20TABLAS%20UNID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RCHIVOS\FRANCISCO\Universidad\TESIS\CUADROS%20EXCEL\Analisis%20Final%20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RCHIVOS\FRANCISCO\Universidad\TESIS\CUADROS%20EXCEL\5TR%20(1)%20GRAFICAS%20Y%20TABLAS%20UNIDA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RCHIVOS\FRANCISCO\Universidad\TESIS\CUADROS%20EXCEL\5TR%20(1)%20GRAFICAS%20Y%20TABLAS%20UNIDA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RCHIVOS\FRANCISCO\Universidad\TESIS\CUADROS%20EXCEL\SIN%20TURBULADORES%20GRAFICAS%20Y%20TABLAS%20UNID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RCHIVOS\FRANCISCO\Universidad\TESIS\CUADROS%20EXCEL\SIN%20TURBULADORES%20GRAFICAS%20Y%20TABLAS%20UNID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RCHIVOS\FRANCISCO\Universidad\TESIS\CUADROS%20EXCEL\5TR%20GRAFICAS%20Y%20TABLAS%20UNID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RCHIVOS\FRANCISCO\Universidad\TESIS\CUADROS%20EXCEL\3C%20(1)%20GRAFICAS%20Y%20TABLAS%20UNIDA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RCHIVOS\FRANCISCO\Universidad\TESIS\CUADROS%20EXCEL\5TR%20GRAFICAS%20Y%20TABLAS%20UNIDA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RCHIVOS\FRANCISCO\Universidad\TESIS\CUADROS%20EXCEL\3C%20GRAFICAS%20Y%20TABLAS%20UNIDA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RCHIVOS\FRANCISCO\Universidad\TESIS\CUADROS%20EXCEL\3C%20GRAFICAS%20Y%20TABLAS%20UNIDA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RCHIVOS\FRANCISCO\Universidad\TESIS\CUADROS%20EXCEL\3C%20GRAFICAS%20Y%20TABLAS%20UNIDA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cap="none"/>
              <a:t>Perfíl de temperaturas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Exp 1</c:v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Hoja2!$B$10:$B$19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Hoja2!$C$10:$C$19</c:f>
              <c:numCache>
                <c:formatCode>General</c:formatCode>
                <c:ptCount val="10"/>
                <c:pt idx="0">
                  <c:v>20.92</c:v>
                </c:pt>
                <c:pt idx="1">
                  <c:v>20.89</c:v>
                </c:pt>
                <c:pt idx="2">
                  <c:v>20.83</c:v>
                </c:pt>
                <c:pt idx="3">
                  <c:v>20.8</c:v>
                </c:pt>
                <c:pt idx="4">
                  <c:v>20.76</c:v>
                </c:pt>
                <c:pt idx="5">
                  <c:v>20.71</c:v>
                </c:pt>
                <c:pt idx="6">
                  <c:v>20.63</c:v>
                </c:pt>
                <c:pt idx="7">
                  <c:v>20.57</c:v>
                </c:pt>
                <c:pt idx="8">
                  <c:v>20.46</c:v>
                </c:pt>
                <c:pt idx="9">
                  <c:v>20.29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640-40A9-AC1B-F5C95438DDAB}"/>
            </c:ext>
          </c:extLst>
        </c:ser>
        <c:ser>
          <c:idx val="1"/>
          <c:order val="1"/>
          <c:tx>
            <c:v>Exp 2</c:v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Hoja2!$B$10:$B$19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Hoja2!$D$10:$D$19</c:f>
              <c:numCache>
                <c:formatCode>General</c:formatCode>
                <c:ptCount val="10"/>
                <c:pt idx="0">
                  <c:v>21.67</c:v>
                </c:pt>
                <c:pt idx="1">
                  <c:v>21.31</c:v>
                </c:pt>
                <c:pt idx="2">
                  <c:v>21.22</c:v>
                </c:pt>
                <c:pt idx="3">
                  <c:v>20.99</c:v>
                </c:pt>
                <c:pt idx="4">
                  <c:v>20.96</c:v>
                </c:pt>
                <c:pt idx="5">
                  <c:v>20.61</c:v>
                </c:pt>
                <c:pt idx="6">
                  <c:v>20.51</c:v>
                </c:pt>
                <c:pt idx="7">
                  <c:v>20.41</c:v>
                </c:pt>
                <c:pt idx="8">
                  <c:v>20.170000000000002</c:v>
                </c:pt>
                <c:pt idx="9">
                  <c:v>20.07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640-40A9-AC1B-F5C95438DDAB}"/>
            </c:ext>
          </c:extLst>
        </c:ser>
        <c:ser>
          <c:idx val="2"/>
          <c:order val="2"/>
          <c:tx>
            <c:v>Exp 3</c:v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numRef>
              <c:f>Hoja2!$B$10:$B$19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Hoja2!$E$10:$E$19</c:f>
              <c:numCache>
                <c:formatCode>General</c:formatCode>
                <c:ptCount val="10"/>
                <c:pt idx="0">
                  <c:v>22.56</c:v>
                </c:pt>
                <c:pt idx="1">
                  <c:v>22.37</c:v>
                </c:pt>
                <c:pt idx="2">
                  <c:v>22.06</c:v>
                </c:pt>
                <c:pt idx="3">
                  <c:v>21.94</c:v>
                </c:pt>
                <c:pt idx="4">
                  <c:v>21.8</c:v>
                </c:pt>
                <c:pt idx="5">
                  <c:v>21.39</c:v>
                </c:pt>
                <c:pt idx="6">
                  <c:v>21.08</c:v>
                </c:pt>
                <c:pt idx="7">
                  <c:v>20.62</c:v>
                </c:pt>
                <c:pt idx="8">
                  <c:v>20.5</c:v>
                </c:pt>
                <c:pt idx="9">
                  <c:v>20.27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640-40A9-AC1B-F5C95438DDAB}"/>
            </c:ext>
          </c:extLst>
        </c:ser>
        <c:ser>
          <c:idx val="3"/>
          <c:order val="3"/>
          <c:tx>
            <c:v>Exp 4</c:v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numRef>
              <c:f>Hoja2!$B$10:$B$19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Hoja2!$F$10:$F$19</c:f>
              <c:numCache>
                <c:formatCode>General</c:formatCode>
                <c:ptCount val="10"/>
                <c:pt idx="0">
                  <c:v>22.96</c:v>
                </c:pt>
                <c:pt idx="1">
                  <c:v>22.68</c:v>
                </c:pt>
                <c:pt idx="2">
                  <c:v>22.23</c:v>
                </c:pt>
                <c:pt idx="3">
                  <c:v>22.12</c:v>
                </c:pt>
                <c:pt idx="4">
                  <c:v>22.08</c:v>
                </c:pt>
                <c:pt idx="5">
                  <c:v>21.61</c:v>
                </c:pt>
                <c:pt idx="6">
                  <c:v>21.54</c:v>
                </c:pt>
                <c:pt idx="7">
                  <c:v>20.93</c:v>
                </c:pt>
                <c:pt idx="8">
                  <c:v>20.83</c:v>
                </c:pt>
                <c:pt idx="9">
                  <c:v>20.77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640-40A9-AC1B-F5C95438DD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9782288"/>
        <c:axId val="729787864"/>
      </c:lineChart>
      <c:catAx>
        <c:axId val="729782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cap="none"/>
                  <a:t>Termocuplas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29787864"/>
        <c:crosses val="autoZero"/>
        <c:auto val="1"/>
        <c:lblAlgn val="ctr"/>
        <c:lblOffset val="100"/>
        <c:noMultiLvlLbl val="0"/>
      </c:catAx>
      <c:valAx>
        <c:axId val="729787864"/>
        <c:scaling>
          <c:orientation val="minMax"/>
          <c:max val="23"/>
          <c:min val="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cap="none"/>
                  <a:t>Grados centigrados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2978228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100" b="1"/>
              <a:t>Fluido</a:t>
            </a:r>
            <a:r>
              <a:rPr lang="en-US" sz="1100" b="1" baseline="0"/>
              <a:t> Frío VS Experimentaciones</a:t>
            </a:r>
            <a:endParaRPr lang="en-US" sz="11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Experimento 1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Hoja1!$C$3:$C$8</c:f>
              <c:numCache>
                <c:formatCode>General</c:formatCode>
                <c:ptCount val="6"/>
                <c:pt idx="0">
                  <c:v>20.190000000000001</c:v>
                </c:pt>
                <c:pt idx="1">
                  <c:v>21.06</c:v>
                </c:pt>
                <c:pt idx="2">
                  <c:v>20.190000000000001</c:v>
                </c:pt>
                <c:pt idx="3">
                  <c:v>22.37</c:v>
                </c:pt>
                <c:pt idx="4">
                  <c:v>20</c:v>
                </c:pt>
                <c:pt idx="5">
                  <c:v>22.97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95-47C9-B016-909C96B5D616}"/>
            </c:ext>
          </c:extLst>
        </c:ser>
        <c:ser>
          <c:idx val="1"/>
          <c:order val="1"/>
          <c:tx>
            <c:v>Experimento 2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Hoja1!$D$3:$D$8</c:f>
              <c:numCache>
                <c:formatCode>General</c:formatCode>
                <c:ptCount val="6"/>
                <c:pt idx="0">
                  <c:v>20</c:v>
                </c:pt>
                <c:pt idx="1">
                  <c:v>21.76</c:v>
                </c:pt>
                <c:pt idx="2">
                  <c:v>20.059999999999999</c:v>
                </c:pt>
                <c:pt idx="3">
                  <c:v>23.06</c:v>
                </c:pt>
                <c:pt idx="4">
                  <c:v>20.059999999999999</c:v>
                </c:pt>
                <c:pt idx="5">
                  <c:v>23.76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95-47C9-B016-909C96B5D616}"/>
            </c:ext>
          </c:extLst>
        </c:ser>
        <c:ser>
          <c:idx val="2"/>
          <c:order val="2"/>
          <c:tx>
            <c:v>Experimento 3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Hoja1!$E$3:$E$8</c:f>
              <c:numCache>
                <c:formatCode>General</c:formatCode>
                <c:ptCount val="6"/>
                <c:pt idx="0">
                  <c:v>20.12</c:v>
                </c:pt>
                <c:pt idx="1">
                  <c:v>22.86</c:v>
                </c:pt>
                <c:pt idx="2">
                  <c:v>20.12</c:v>
                </c:pt>
                <c:pt idx="3">
                  <c:v>24.23</c:v>
                </c:pt>
                <c:pt idx="4">
                  <c:v>20.12</c:v>
                </c:pt>
                <c:pt idx="5">
                  <c:v>26.86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95-47C9-B016-909C96B5D616}"/>
            </c:ext>
          </c:extLst>
        </c:ser>
        <c:ser>
          <c:idx val="3"/>
          <c:order val="3"/>
          <c:tx>
            <c:v>Experimento 4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Hoja1!$F$3:$F$8</c:f>
              <c:numCache>
                <c:formatCode>General</c:formatCode>
                <c:ptCount val="6"/>
                <c:pt idx="0">
                  <c:v>20.190000000000001</c:v>
                </c:pt>
                <c:pt idx="1">
                  <c:v>23.12</c:v>
                </c:pt>
                <c:pt idx="2">
                  <c:v>20.309999999999999</c:v>
                </c:pt>
                <c:pt idx="3">
                  <c:v>26.06</c:v>
                </c:pt>
                <c:pt idx="4">
                  <c:v>20.59</c:v>
                </c:pt>
                <c:pt idx="5">
                  <c:v>31.06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95-47C9-B016-909C96B5D6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4840056"/>
        <c:axId val="984840384"/>
      </c:barChart>
      <c:catAx>
        <c:axId val="9848400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84840384"/>
        <c:crosses val="autoZero"/>
        <c:auto val="1"/>
        <c:lblAlgn val="ctr"/>
        <c:lblOffset val="100"/>
        <c:noMultiLvlLbl val="0"/>
      </c:catAx>
      <c:valAx>
        <c:axId val="984840384"/>
        <c:scaling>
          <c:orientation val="minMax"/>
          <c:max val="31"/>
          <c:min val="1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/>
                  <a:t>Grados centigrados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84840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1666152780382589E-2"/>
          <c:y val="0.92697934403757143"/>
          <c:w val="0.9"/>
          <c:h val="7.05810056123483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RESULTADOS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333766344714794"/>
          <c:y val="0.13680030730172907"/>
          <c:w val="0.79308776724683161"/>
          <c:h val="0.6847665076931388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Hoja3!$A$2</c:f>
              <c:strCache>
                <c:ptCount val="1"/>
                <c:pt idx="0">
                  <c:v>Entrada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Hoja3!$B$1:$C$1</c:f>
              <c:strCache>
                <c:ptCount val="2"/>
                <c:pt idx="0">
                  <c:v>Experimento [°C]</c:v>
                </c:pt>
                <c:pt idx="1">
                  <c:v>Simulacion [°C]</c:v>
                </c:pt>
              </c:strCache>
            </c:strRef>
          </c:cat>
          <c:val>
            <c:numRef>
              <c:f>Hoja3!$B$2:$C$2</c:f>
              <c:numCache>
                <c:formatCode>General</c:formatCode>
                <c:ptCount val="2"/>
                <c:pt idx="0">
                  <c:v>20.59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D9-4BF0-BCAD-BDD272C0B6E8}"/>
            </c:ext>
          </c:extLst>
        </c:ser>
        <c:ser>
          <c:idx val="1"/>
          <c:order val="1"/>
          <c:tx>
            <c:strRef>
              <c:f>Hoja3!$A$3</c:f>
              <c:strCache>
                <c:ptCount val="1"/>
                <c:pt idx="0">
                  <c:v>Salida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Hoja3!$B$1:$C$1</c:f>
              <c:strCache>
                <c:ptCount val="2"/>
                <c:pt idx="0">
                  <c:v>Experimento [°C]</c:v>
                </c:pt>
                <c:pt idx="1">
                  <c:v>Simulacion [°C]</c:v>
                </c:pt>
              </c:strCache>
            </c:strRef>
          </c:cat>
          <c:val>
            <c:numRef>
              <c:f>Hoja3!$B$3:$C$3</c:f>
              <c:numCache>
                <c:formatCode>General</c:formatCode>
                <c:ptCount val="2"/>
                <c:pt idx="0">
                  <c:v>31.06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D9-4BF0-BCAD-BDD272C0B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08759656"/>
        <c:axId val="808761096"/>
      </c:barChart>
      <c:catAx>
        <c:axId val="808759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8761096"/>
        <c:crosses val="autoZero"/>
        <c:auto val="1"/>
        <c:lblAlgn val="ctr"/>
        <c:lblOffset val="100"/>
        <c:noMultiLvlLbl val="0"/>
      </c:catAx>
      <c:valAx>
        <c:axId val="808761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8759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RESULTADOS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Hoja3!$A$18</c:f>
              <c:strCache>
                <c:ptCount val="1"/>
                <c:pt idx="0">
                  <c:v>Entrada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Hoja3!$B$17:$C$17</c:f>
              <c:strCache>
                <c:ptCount val="2"/>
                <c:pt idx="0">
                  <c:v>Sin Winglets [°C]</c:v>
                </c:pt>
                <c:pt idx="1">
                  <c:v>Con Winglets [°C]</c:v>
                </c:pt>
              </c:strCache>
            </c:strRef>
          </c:cat>
          <c:val>
            <c:numRef>
              <c:f>Hoja3!$B$18:$C$18</c:f>
              <c:numCache>
                <c:formatCode>General</c:formatCode>
                <c:ptCount val="2"/>
                <c:pt idx="0">
                  <c:v>20.190000000000001</c:v>
                </c:pt>
                <c:pt idx="1">
                  <c:v>20.59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5E-4BEE-B007-4AC9EE01E798}"/>
            </c:ext>
          </c:extLst>
        </c:ser>
        <c:ser>
          <c:idx val="1"/>
          <c:order val="1"/>
          <c:tx>
            <c:strRef>
              <c:f>Hoja3!$A$19</c:f>
              <c:strCache>
                <c:ptCount val="1"/>
                <c:pt idx="0">
                  <c:v>Salida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Hoja3!$B$17:$C$17</c:f>
              <c:strCache>
                <c:ptCount val="2"/>
                <c:pt idx="0">
                  <c:v>Sin Winglets [°C]</c:v>
                </c:pt>
                <c:pt idx="1">
                  <c:v>Con Winglets [°C]</c:v>
                </c:pt>
              </c:strCache>
            </c:strRef>
          </c:cat>
          <c:val>
            <c:numRef>
              <c:f>Hoja3!$B$19:$C$19</c:f>
              <c:numCache>
                <c:formatCode>General</c:formatCode>
                <c:ptCount val="2"/>
                <c:pt idx="0">
                  <c:v>23.12</c:v>
                </c:pt>
                <c:pt idx="1">
                  <c:v>31.06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5E-4BEE-B007-4AC9EE01E7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84554968"/>
        <c:axId val="884555328"/>
      </c:barChart>
      <c:catAx>
        <c:axId val="884554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4555328"/>
        <c:crosses val="autoZero"/>
        <c:auto val="1"/>
        <c:lblAlgn val="ctr"/>
        <c:lblOffset val="100"/>
        <c:noMultiLvlLbl val="0"/>
      </c:catAx>
      <c:valAx>
        <c:axId val="884555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4554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100"/>
              <a:t>Temperaturas</a:t>
            </a:r>
            <a:r>
              <a:rPr lang="en-US" sz="1100" baseline="0"/>
              <a:t> fluido frío</a:t>
            </a:r>
            <a:endParaRPr lang="en-US" sz="11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Hoja2!$B$23</c:f>
              <c:strCache>
                <c:ptCount val="1"/>
                <c:pt idx="0">
                  <c:v>Entrada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Hoja2!$C$23:$F$23</c:f>
              <c:numCache>
                <c:formatCode>General</c:formatCode>
                <c:ptCount val="4"/>
                <c:pt idx="0">
                  <c:v>20.190000000000001</c:v>
                </c:pt>
                <c:pt idx="1">
                  <c:v>20</c:v>
                </c:pt>
                <c:pt idx="2">
                  <c:v>20.12</c:v>
                </c:pt>
                <c:pt idx="3">
                  <c:v>20.190000000000001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6-4815-9A20-FEDF50BED643}"/>
            </c:ext>
          </c:extLst>
        </c:ser>
        <c:ser>
          <c:idx val="1"/>
          <c:order val="1"/>
          <c:tx>
            <c:strRef>
              <c:f>Hoja2!$B$24</c:f>
              <c:strCache>
                <c:ptCount val="1"/>
                <c:pt idx="0">
                  <c:v>Salida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Hoja2!$C$24:$F$24</c:f>
              <c:numCache>
                <c:formatCode>General</c:formatCode>
                <c:ptCount val="4"/>
                <c:pt idx="0">
                  <c:v>21.06</c:v>
                </c:pt>
                <c:pt idx="1">
                  <c:v>21.76</c:v>
                </c:pt>
                <c:pt idx="2">
                  <c:v>22.86</c:v>
                </c:pt>
                <c:pt idx="3">
                  <c:v>23.12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36-4815-9A20-FEDF50BED6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1885128"/>
        <c:axId val="721885456"/>
      </c:barChart>
      <c:catAx>
        <c:axId val="7218851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/>
                  <a:t>Número de experimento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21885456"/>
        <c:crosses val="autoZero"/>
        <c:auto val="1"/>
        <c:lblAlgn val="ctr"/>
        <c:lblOffset val="100"/>
        <c:noMultiLvlLbl val="0"/>
      </c:catAx>
      <c:valAx>
        <c:axId val="721885456"/>
        <c:scaling>
          <c:orientation val="minMax"/>
          <c:max val="25.1"/>
          <c:min val="1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/>
                  <a:t>Grados centigrados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21885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100" b="1"/>
              <a:t>Temperaturas fluido caliente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Hoja2!$B$27</c:f>
              <c:strCache>
                <c:ptCount val="1"/>
                <c:pt idx="0">
                  <c:v>Entrada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Hoja2!$C$27:$F$27</c:f>
              <c:numCache>
                <c:formatCode>General</c:formatCode>
                <c:ptCount val="4"/>
                <c:pt idx="0">
                  <c:v>201.75</c:v>
                </c:pt>
                <c:pt idx="1">
                  <c:v>199.75</c:v>
                </c:pt>
                <c:pt idx="2">
                  <c:v>225.5</c:v>
                </c:pt>
                <c:pt idx="3">
                  <c:v>221.75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07-42B8-AA3A-6AB316D24E06}"/>
            </c:ext>
          </c:extLst>
        </c:ser>
        <c:ser>
          <c:idx val="1"/>
          <c:order val="1"/>
          <c:tx>
            <c:strRef>
              <c:f>Hoja2!$B$28</c:f>
              <c:strCache>
                <c:ptCount val="1"/>
                <c:pt idx="0">
                  <c:v>Salida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Hoja2!$C$28:$F$28</c:f>
              <c:numCache>
                <c:formatCode>General</c:formatCode>
                <c:ptCount val="4"/>
                <c:pt idx="0">
                  <c:v>35</c:v>
                </c:pt>
                <c:pt idx="1">
                  <c:v>36.5</c:v>
                </c:pt>
                <c:pt idx="2">
                  <c:v>42.75</c:v>
                </c:pt>
                <c:pt idx="3">
                  <c:v>40.5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07-42B8-AA3A-6AB316D24E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1054400"/>
        <c:axId val="731051120"/>
      </c:barChart>
      <c:catAx>
        <c:axId val="7310544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Número de experimento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31051120"/>
        <c:crosses val="autoZero"/>
        <c:auto val="1"/>
        <c:lblAlgn val="ctr"/>
        <c:lblOffset val="100"/>
        <c:noMultiLvlLbl val="0"/>
      </c:catAx>
      <c:valAx>
        <c:axId val="731051120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00"/>
                  <a:t>Grados centigrados</a:t>
                </a:r>
              </a:p>
              <a:p>
                <a:pPr>
                  <a:defRPr sz="1000"/>
                </a:pPr>
                <a:r>
                  <a:rPr lang="en-US" sz="1000"/>
                  <a:t> [°C]</a:t>
                </a:r>
              </a:p>
            </c:rich>
          </c:tx>
          <c:layout>
            <c:manualLayout>
              <c:xMode val="edge"/>
              <c:yMode val="edge"/>
              <c:x val="1.8327605956471937E-2"/>
              <c:y val="8.588807785888077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31054400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cap="none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100" cap="none"/>
              <a:t>Perfil de temperaturas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cap="none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Exp 1</c:v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Hoja2!$B$10:$B$19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Hoja2!$C$10:$C$19</c:f>
              <c:numCache>
                <c:formatCode>General</c:formatCode>
                <c:ptCount val="10"/>
                <c:pt idx="0">
                  <c:v>22.06</c:v>
                </c:pt>
                <c:pt idx="1">
                  <c:v>21.62</c:v>
                </c:pt>
                <c:pt idx="2">
                  <c:v>21.33</c:v>
                </c:pt>
                <c:pt idx="3">
                  <c:v>21.24</c:v>
                </c:pt>
                <c:pt idx="4">
                  <c:v>21.08</c:v>
                </c:pt>
                <c:pt idx="5">
                  <c:v>20.91</c:v>
                </c:pt>
                <c:pt idx="6">
                  <c:v>20.86</c:v>
                </c:pt>
                <c:pt idx="7">
                  <c:v>20.47</c:v>
                </c:pt>
                <c:pt idx="8">
                  <c:v>20.350000000000001</c:v>
                </c:pt>
                <c:pt idx="9">
                  <c:v>20.29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A6E-42BD-9FD0-C5B4921C38EB}"/>
            </c:ext>
          </c:extLst>
        </c:ser>
        <c:ser>
          <c:idx val="1"/>
          <c:order val="1"/>
          <c:tx>
            <c:v>Exp 2</c:v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Hoja2!$B$10:$B$19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Hoja2!$D$10:$D$19</c:f>
              <c:numCache>
                <c:formatCode>General</c:formatCode>
                <c:ptCount val="10"/>
                <c:pt idx="0">
                  <c:v>22.39</c:v>
                </c:pt>
                <c:pt idx="1">
                  <c:v>22.12</c:v>
                </c:pt>
                <c:pt idx="2">
                  <c:v>21.79</c:v>
                </c:pt>
                <c:pt idx="3">
                  <c:v>21.68</c:v>
                </c:pt>
                <c:pt idx="4">
                  <c:v>21.58</c:v>
                </c:pt>
                <c:pt idx="5">
                  <c:v>21.24</c:v>
                </c:pt>
                <c:pt idx="6">
                  <c:v>21.03</c:v>
                </c:pt>
                <c:pt idx="7">
                  <c:v>20.89</c:v>
                </c:pt>
                <c:pt idx="8">
                  <c:v>20.62</c:v>
                </c:pt>
                <c:pt idx="9">
                  <c:v>20.29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A6E-42BD-9FD0-C5B4921C38EB}"/>
            </c:ext>
          </c:extLst>
        </c:ser>
        <c:ser>
          <c:idx val="2"/>
          <c:order val="2"/>
          <c:tx>
            <c:v>Exp 3</c:v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numRef>
              <c:f>Hoja2!$B$10:$B$19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Hoja2!$E$10:$E$19</c:f>
              <c:numCache>
                <c:formatCode>General</c:formatCode>
                <c:ptCount val="10"/>
                <c:pt idx="0">
                  <c:v>23.86</c:v>
                </c:pt>
                <c:pt idx="1">
                  <c:v>23.51</c:v>
                </c:pt>
                <c:pt idx="2">
                  <c:v>23.07</c:v>
                </c:pt>
                <c:pt idx="3">
                  <c:v>22.93</c:v>
                </c:pt>
                <c:pt idx="4">
                  <c:v>22.41</c:v>
                </c:pt>
                <c:pt idx="5">
                  <c:v>22.03</c:v>
                </c:pt>
                <c:pt idx="6">
                  <c:v>21.57</c:v>
                </c:pt>
                <c:pt idx="7">
                  <c:v>21.06</c:v>
                </c:pt>
                <c:pt idx="8">
                  <c:v>20.58</c:v>
                </c:pt>
                <c:pt idx="9">
                  <c:v>20.32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A6E-42BD-9FD0-C5B4921C38EB}"/>
            </c:ext>
          </c:extLst>
        </c:ser>
        <c:ser>
          <c:idx val="3"/>
          <c:order val="3"/>
          <c:tx>
            <c:v>Exp 4</c:v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numRef>
              <c:f>Hoja2!$B$10:$B$19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Hoja2!$F$10:$F$19</c:f>
              <c:numCache>
                <c:formatCode>General</c:formatCode>
                <c:ptCount val="10"/>
                <c:pt idx="0">
                  <c:v>24.92</c:v>
                </c:pt>
                <c:pt idx="1">
                  <c:v>24.5</c:v>
                </c:pt>
                <c:pt idx="2">
                  <c:v>24.23</c:v>
                </c:pt>
                <c:pt idx="3">
                  <c:v>23.96</c:v>
                </c:pt>
                <c:pt idx="4">
                  <c:v>23.48</c:v>
                </c:pt>
                <c:pt idx="5">
                  <c:v>22.74</c:v>
                </c:pt>
                <c:pt idx="6">
                  <c:v>22.16</c:v>
                </c:pt>
                <c:pt idx="7">
                  <c:v>21.35</c:v>
                </c:pt>
                <c:pt idx="8">
                  <c:v>20.89</c:v>
                </c:pt>
                <c:pt idx="9">
                  <c:v>20.74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A6E-42BD-9FD0-C5B4921C38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9782288"/>
        <c:axId val="729787864"/>
      </c:lineChart>
      <c:catAx>
        <c:axId val="729782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cap="none"/>
                  <a:t>Termocuplas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29787864"/>
        <c:crosses val="autoZero"/>
        <c:auto val="1"/>
        <c:lblAlgn val="ctr"/>
        <c:lblOffset val="100"/>
        <c:noMultiLvlLbl val="0"/>
      </c:catAx>
      <c:valAx>
        <c:axId val="729787864"/>
        <c:scaling>
          <c:orientation val="minMax"/>
          <c:max val="25"/>
          <c:min val="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cap="none"/>
                  <a:t>Grados centigrados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2978228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100" b="1"/>
              <a:t>Temperaturas fluido </a:t>
            </a:r>
            <a:r>
              <a:rPr lang="en-US" sz="11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frío</a:t>
            </a:r>
            <a:endParaRPr lang="en-US" sz="11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Hoja2!$B$23</c:f>
              <c:strCache>
                <c:ptCount val="1"/>
                <c:pt idx="0">
                  <c:v>Entrada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Hoja2!$C$23:$F$23</c:f>
              <c:numCache>
                <c:formatCode>General</c:formatCode>
                <c:ptCount val="4"/>
                <c:pt idx="0">
                  <c:v>20.190000000000001</c:v>
                </c:pt>
                <c:pt idx="1">
                  <c:v>20.059999999999999</c:v>
                </c:pt>
                <c:pt idx="2">
                  <c:v>20.12</c:v>
                </c:pt>
                <c:pt idx="3">
                  <c:v>20.309999999999999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6E-4FB1-BA0D-EBF3F657C16F}"/>
            </c:ext>
          </c:extLst>
        </c:ser>
        <c:ser>
          <c:idx val="1"/>
          <c:order val="1"/>
          <c:tx>
            <c:strRef>
              <c:f>Hoja2!$B$24</c:f>
              <c:strCache>
                <c:ptCount val="1"/>
                <c:pt idx="0">
                  <c:v>Salida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Hoja2!$C$24:$F$24</c:f>
              <c:numCache>
                <c:formatCode>General</c:formatCode>
                <c:ptCount val="4"/>
                <c:pt idx="0">
                  <c:v>22.37</c:v>
                </c:pt>
                <c:pt idx="1">
                  <c:v>23.06</c:v>
                </c:pt>
                <c:pt idx="2">
                  <c:v>24.23</c:v>
                </c:pt>
                <c:pt idx="3">
                  <c:v>26.06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6E-4FB1-BA0D-EBF3F657C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1885128"/>
        <c:axId val="721885456"/>
      </c:barChart>
      <c:catAx>
        <c:axId val="7218851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Número de experimento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21885456"/>
        <c:crosses val="autoZero"/>
        <c:auto val="1"/>
        <c:lblAlgn val="ctr"/>
        <c:lblOffset val="100"/>
        <c:noMultiLvlLbl val="0"/>
      </c:catAx>
      <c:valAx>
        <c:axId val="721885456"/>
        <c:scaling>
          <c:orientation val="minMax"/>
          <c:max val="26.1"/>
          <c:min val="1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Grados centigrados [°c]</a:t>
                </a:r>
              </a:p>
            </c:rich>
          </c:tx>
          <c:layout>
            <c:manualLayout>
              <c:xMode val="edge"/>
              <c:yMode val="edge"/>
              <c:x val="4.7222222222222221E-2"/>
              <c:y val="9.11270818420424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21885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100" b="1"/>
              <a:t>Temperaturas fluido caliente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Hoja2!$B$27</c:f>
              <c:strCache>
                <c:ptCount val="1"/>
                <c:pt idx="0">
                  <c:v>Entrada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Hoja2!$C$27:$F$27</c:f>
              <c:numCache>
                <c:formatCode>General</c:formatCode>
                <c:ptCount val="4"/>
                <c:pt idx="0">
                  <c:v>202.5</c:v>
                </c:pt>
                <c:pt idx="1">
                  <c:v>199.75</c:v>
                </c:pt>
                <c:pt idx="2">
                  <c:v>246.5</c:v>
                </c:pt>
                <c:pt idx="3">
                  <c:v>242.75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94-4FED-A0EB-D1646C1AED63}"/>
            </c:ext>
          </c:extLst>
        </c:ser>
        <c:ser>
          <c:idx val="1"/>
          <c:order val="1"/>
          <c:tx>
            <c:strRef>
              <c:f>Hoja2!$B$28</c:f>
              <c:strCache>
                <c:ptCount val="1"/>
                <c:pt idx="0">
                  <c:v>Salida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Hoja2!$C$28:$F$28</c:f>
              <c:numCache>
                <c:formatCode>General</c:formatCode>
                <c:ptCount val="4"/>
                <c:pt idx="0">
                  <c:v>26</c:v>
                </c:pt>
                <c:pt idx="1">
                  <c:v>27</c:v>
                </c:pt>
                <c:pt idx="2">
                  <c:v>28.75</c:v>
                </c:pt>
                <c:pt idx="3">
                  <c:v>29.25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94-4FED-A0EB-D1646C1AED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1054400"/>
        <c:axId val="731051120"/>
      </c:barChart>
      <c:catAx>
        <c:axId val="7310544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/>
                  <a:t>Número de experimento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31051120"/>
        <c:crosses val="autoZero"/>
        <c:auto val="1"/>
        <c:lblAlgn val="ctr"/>
        <c:lblOffset val="100"/>
        <c:noMultiLvlLbl val="0"/>
      </c:catAx>
      <c:valAx>
        <c:axId val="731051120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/>
                  <a:t>Grados centigrados [°c]</a:t>
                </a:r>
              </a:p>
            </c:rich>
          </c:tx>
          <c:layout>
            <c:manualLayout>
              <c:xMode val="edge"/>
              <c:yMode val="edge"/>
              <c:x val="3.3333333333333333E-2"/>
              <c:y val="0.109490740740740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31054400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cap="none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100" cap="none"/>
              <a:t>Perfíl de temperaturas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cap="none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Exp 1</c:v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Hoja2!$B$10:$B$19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Hoja2!$C$10:$C$19</c:f>
              <c:numCache>
                <c:formatCode>General</c:formatCode>
                <c:ptCount val="10"/>
                <c:pt idx="0">
                  <c:v>22.74</c:v>
                </c:pt>
                <c:pt idx="1">
                  <c:v>22.61</c:v>
                </c:pt>
                <c:pt idx="2">
                  <c:v>22.33</c:v>
                </c:pt>
                <c:pt idx="3">
                  <c:v>22.16</c:v>
                </c:pt>
                <c:pt idx="4">
                  <c:v>21.72</c:v>
                </c:pt>
                <c:pt idx="5">
                  <c:v>21.47</c:v>
                </c:pt>
                <c:pt idx="6">
                  <c:v>21.34</c:v>
                </c:pt>
                <c:pt idx="7">
                  <c:v>21.07</c:v>
                </c:pt>
                <c:pt idx="8">
                  <c:v>20.23</c:v>
                </c:pt>
                <c:pt idx="9">
                  <c:v>20.100000000000001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B8-4B55-A856-60E7040408B8}"/>
            </c:ext>
          </c:extLst>
        </c:ser>
        <c:ser>
          <c:idx val="1"/>
          <c:order val="1"/>
          <c:tx>
            <c:v>Exp 2</c:v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Hoja2!$B$10:$B$19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Hoja2!$D$10:$D$19</c:f>
              <c:numCache>
                <c:formatCode>General</c:formatCode>
                <c:ptCount val="10"/>
                <c:pt idx="0">
                  <c:v>23.29</c:v>
                </c:pt>
                <c:pt idx="1">
                  <c:v>23.2</c:v>
                </c:pt>
                <c:pt idx="2">
                  <c:v>22.93</c:v>
                </c:pt>
                <c:pt idx="3">
                  <c:v>22.79</c:v>
                </c:pt>
                <c:pt idx="4">
                  <c:v>22.75</c:v>
                </c:pt>
                <c:pt idx="5">
                  <c:v>22.09</c:v>
                </c:pt>
                <c:pt idx="6">
                  <c:v>21.73</c:v>
                </c:pt>
                <c:pt idx="7">
                  <c:v>20.93</c:v>
                </c:pt>
                <c:pt idx="8">
                  <c:v>20.65</c:v>
                </c:pt>
                <c:pt idx="9">
                  <c:v>20.57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B8-4B55-A856-60E7040408B8}"/>
            </c:ext>
          </c:extLst>
        </c:ser>
        <c:ser>
          <c:idx val="2"/>
          <c:order val="2"/>
          <c:tx>
            <c:v>Exp 3</c:v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numRef>
              <c:f>Hoja2!$B$10:$B$19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Hoja2!$E$10:$E$19</c:f>
              <c:numCache>
                <c:formatCode>General</c:formatCode>
                <c:ptCount val="10"/>
                <c:pt idx="0">
                  <c:v>26.49</c:v>
                </c:pt>
                <c:pt idx="1">
                  <c:v>26.35</c:v>
                </c:pt>
                <c:pt idx="2">
                  <c:v>25.91</c:v>
                </c:pt>
                <c:pt idx="3">
                  <c:v>25.61</c:v>
                </c:pt>
                <c:pt idx="4">
                  <c:v>25.16</c:v>
                </c:pt>
                <c:pt idx="5">
                  <c:v>24.91</c:v>
                </c:pt>
                <c:pt idx="6">
                  <c:v>23.47</c:v>
                </c:pt>
                <c:pt idx="7">
                  <c:v>21.8</c:v>
                </c:pt>
                <c:pt idx="8">
                  <c:v>20.98</c:v>
                </c:pt>
                <c:pt idx="9">
                  <c:v>20.78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AB8-4B55-A856-60E7040408B8}"/>
            </c:ext>
          </c:extLst>
        </c:ser>
        <c:ser>
          <c:idx val="3"/>
          <c:order val="3"/>
          <c:tx>
            <c:v>Exp 4</c:v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numRef>
              <c:f>Hoja2!$B$10:$B$19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Hoja2!$F$10:$F$19</c:f>
              <c:numCache>
                <c:formatCode>General</c:formatCode>
                <c:ptCount val="10"/>
                <c:pt idx="0">
                  <c:v>29.47</c:v>
                </c:pt>
                <c:pt idx="1">
                  <c:v>29.13</c:v>
                </c:pt>
                <c:pt idx="2">
                  <c:v>28.73</c:v>
                </c:pt>
                <c:pt idx="3">
                  <c:v>28.38</c:v>
                </c:pt>
                <c:pt idx="4">
                  <c:v>27.33</c:v>
                </c:pt>
                <c:pt idx="5">
                  <c:v>26.29</c:v>
                </c:pt>
                <c:pt idx="6">
                  <c:v>23.99</c:v>
                </c:pt>
                <c:pt idx="7">
                  <c:v>22.75</c:v>
                </c:pt>
                <c:pt idx="8">
                  <c:v>21.96</c:v>
                </c:pt>
                <c:pt idx="9">
                  <c:v>21.86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AB8-4B55-A856-60E7040408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9782288"/>
        <c:axId val="729787864"/>
      </c:lineChart>
      <c:catAx>
        <c:axId val="729782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cap="none"/>
                  <a:t>Termocuplas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29787864"/>
        <c:crosses val="autoZero"/>
        <c:auto val="1"/>
        <c:lblAlgn val="ctr"/>
        <c:lblOffset val="100"/>
        <c:noMultiLvlLbl val="0"/>
      </c:catAx>
      <c:valAx>
        <c:axId val="729787864"/>
        <c:scaling>
          <c:orientation val="minMax"/>
          <c:max val="30"/>
          <c:min val="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cap="none"/>
                  <a:t>Grados centigrados [°C]</a:t>
                </a:r>
              </a:p>
            </c:rich>
          </c:tx>
          <c:layout>
            <c:manualLayout>
              <c:xMode val="edge"/>
              <c:yMode val="edge"/>
              <c:x val="2.5000000000000001E-2"/>
              <c:y val="0.180862287318980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2978228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100" b="1"/>
              <a:t>Temperaturas</a:t>
            </a:r>
            <a:r>
              <a:rPr lang="en-US" sz="1100" b="1" baseline="0"/>
              <a:t> fluido frío</a:t>
            </a:r>
            <a:endParaRPr lang="en-US" sz="11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Hoja2!$B$23</c:f>
              <c:strCache>
                <c:ptCount val="1"/>
                <c:pt idx="0">
                  <c:v>Entrada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Hoja2!$C$23:$F$23</c:f>
              <c:numCache>
                <c:formatCode>General</c:formatCode>
                <c:ptCount val="4"/>
                <c:pt idx="0">
                  <c:v>20</c:v>
                </c:pt>
                <c:pt idx="1">
                  <c:v>20.059999999999999</c:v>
                </c:pt>
                <c:pt idx="2">
                  <c:v>20.12</c:v>
                </c:pt>
                <c:pt idx="3">
                  <c:v>20.59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28-4C56-A060-B710CBCDEE33}"/>
            </c:ext>
          </c:extLst>
        </c:ser>
        <c:ser>
          <c:idx val="1"/>
          <c:order val="1"/>
          <c:tx>
            <c:strRef>
              <c:f>Hoja2!$B$24</c:f>
              <c:strCache>
                <c:ptCount val="1"/>
                <c:pt idx="0">
                  <c:v>Salida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Hoja2!$C$24:$F$24</c:f>
              <c:numCache>
                <c:formatCode>General</c:formatCode>
                <c:ptCount val="4"/>
                <c:pt idx="0">
                  <c:v>22.97</c:v>
                </c:pt>
                <c:pt idx="1">
                  <c:v>23.76</c:v>
                </c:pt>
                <c:pt idx="2">
                  <c:v>26.86</c:v>
                </c:pt>
                <c:pt idx="3">
                  <c:v>31.06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28-4C56-A060-B710CBCDEE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1885128"/>
        <c:axId val="721885456"/>
      </c:barChart>
      <c:catAx>
        <c:axId val="7218851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Número de experimento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21885456"/>
        <c:crosses val="autoZero"/>
        <c:auto val="1"/>
        <c:lblAlgn val="ctr"/>
        <c:lblOffset val="100"/>
        <c:noMultiLvlLbl val="0"/>
      </c:catAx>
      <c:valAx>
        <c:axId val="721885456"/>
        <c:scaling>
          <c:orientation val="minMax"/>
          <c:max val="32"/>
          <c:min val="1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/>
                  <a:t>Grados </a:t>
                </a:r>
              </a:p>
              <a:p>
                <a:pPr>
                  <a:defRPr sz="1100"/>
                </a:pPr>
                <a:r>
                  <a:rPr lang="en-US" sz="1100"/>
                  <a:t>Centigrados [°c]</a:t>
                </a:r>
              </a:p>
            </c:rich>
          </c:tx>
          <c:layout>
            <c:manualLayout>
              <c:xMode val="edge"/>
              <c:yMode val="edge"/>
              <c:x val="1.9444444444444445E-2"/>
              <c:y val="0.152346570397111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21885128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100" b="1"/>
              <a:t>Temperaturas fluido caliente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Hoja2!$B$27</c:f>
              <c:strCache>
                <c:ptCount val="1"/>
                <c:pt idx="0">
                  <c:v>Entrada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Hoja2!$C$27:$F$27</c:f>
              <c:numCache>
                <c:formatCode>General</c:formatCode>
                <c:ptCount val="4"/>
                <c:pt idx="0">
                  <c:v>202.5</c:v>
                </c:pt>
                <c:pt idx="1">
                  <c:v>199.5</c:v>
                </c:pt>
                <c:pt idx="2">
                  <c:v>239.5</c:v>
                </c:pt>
                <c:pt idx="3">
                  <c:v>242.5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8C-4D38-9536-04D52C8EE623}"/>
            </c:ext>
          </c:extLst>
        </c:ser>
        <c:ser>
          <c:idx val="1"/>
          <c:order val="1"/>
          <c:tx>
            <c:strRef>
              <c:f>Hoja2!$B$28</c:f>
              <c:strCache>
                <c:ptCount val="1"/>
                <c:pt idx="0">
                  <c:v>Salida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Hoja2!$C$28:$F$28</c:f>
              <c:numCache>
                <c:formatCode>General</c:formatCode>
                <c:ptCount val="4"/>
                <c:pt idx="0">
                  <c:v>26</c:v>
                </c:pt>
                <c:pt idx="1">
                  <c:v>27.5</c:v>
                </c:pt>
                <c:pt idx="2">
                  <c:v>31.5</c:v>
                </c:pt>
                <c:pt idx="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8C-4D38-9536-04D52C8EE6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1054400"/>
        <c:axId val="731051120"/>
      </c:barChart>
      <c:catAx>
        <c:axId val="7310544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/>
                  <a:t>Número de experimento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31051120"/>
        <c:crosses val="autoZero"/>
        <c:auto val="1"/>
        <c:lblAlgn val="ctr"/>
        <c:lblOffset val="100"/>
        <c:noMultiLvlLbl val="0"/>
      </c:catAx>
      <c:valAx>
        <c:axId val="731051120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/>
                  <a:t>Grados</a:t>
                </a:r>
              </a:p>
              <a:p>
                <a:pPr>
                  <a:defRPr sz="1100"/>
                </a:pPr>
                <a:r>
                  <a:rPr lang="en-US" sz="1100"/>
                  <a:t> Centigrados [°c]</a:t>
                </a:r>
              </a:p>
            </c:rich>
          </c:tx>
          <c:layout>
            <c:manualLayout>
              <c:xMode val="edge"/>
              <c:yMode val="edge"/>
              <c:x val="1.3745704467353952E-2"/>
              <c:y val="0.14213000747169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31054400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B9FEB9-CB92-416E-8483-2846632DEE3C}" type="doc">
      <dgm:prSet loTypeId="urn:microsoft.com/office/officeart/2008/layout/Lin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9270F506-693D-4DAB-AF2E-B3D874BFC80C}">
      <dgm:prSet phldrT="[Texto]"/>
      <dgm:spPr/>
      <dgm:t>
        <a:bodyPr/>
        <a:lstStyle/>
        <a:p>
          <a:r>
            <a:rPr lang="es-EC" dirty="0"/>
            <a:t>1. GENERALIDADES</a:t>
          </a:r>
        </a:p>
      </dgm:t>
    </dgm:pt>
    <dgm:pt modelId="{A3C8B305-6CBB-4CF9-BE66-51F1C31565E7}" type="parTrans" cxnId="{AB73A91E-D36C-4B36-85B8-FA561BBF6BFC}">
      <dgm:prSet/>
      <dgm:spPr/>
      <dgm:t>
        <a:bodyPr/>
        <a:lstStyle/>
        <a:p>
          <a:endParaRPr lang="es-EC"/>
        </a:p>
      </dgm:t>
    </dgm:pt>
    <dgm:pt modelId="{B95DEEEF-8918-444A-85E0-BB7855B52FA2}" type="sibTrans" cxnId="{AB73A91E-D36C-4B36-85B8-FA561BBF6BFC}">
      <dgm:prSet/>
      <dgm:spPr/>
      <dgm:t>
        <a:bodyPr/>
        <a:lstStyle/>
        <a:p>
          <a:endParaRPr lang="es-EC"/>
        </a:p>
      </dgm:t>
    </dgm:pt>
    <dgm:pt modelId="{FF5608DE-FA95-428B-B027-E1F946DE8745}">
      <dgm:prSet phldrT="[Texto]"/>
      <dgm:spPr/>
      <dgm:t>
        <a:bodyPr/>
        <a:lstStyle/>
        <a:p>
          <a:r>
            <a:rPr lang="es-EC" dirty="0"/>
            <a:t>2. OBJETIVO GENERAL</a:t>
          </a:r>
        </a:p>
      </dgm:t>
    </dgm:pt>
    <dgm:pt modelId="{2785E6BD-FB7E-422D-90FB-D656BA4F4BF2}" type="parTrans" cxnId="{3A9E160A-8B30-4621-8DF6-500E926BC2CA}">
      <dgm:prSet/>
      <dgm:spPr/>
      <dgm:t>
        <a:bodyPr/>
        <a:lstStyle/>
        <a:p>
          <a:endParaRPr lang="es-EC"/>
        </a:p>
      </dgm:t>
    </dgm:pt>
    <dgm:pt modelId="{5F1E0B5E-7A6B-415B-88B1-2A3EAE6FF188}" type="sibTrans" cxnId="{3A9E160A-8B30-4621-8DF6-500E926BC2CA}">
      <dgm:prSet/>
      <dgm:spPr/>
      <dgm:t>
        <a:bodyPr/>
        <a:lstStyle/>
        <a:p>
          <a:endParaRPr lang="es-EC"/>
        </a:p>
      </dgm:t>
    </dgm:pt>
    <dgm:pt modelId="{BE538434-A765-42B3-8900-73EC5AFB4D30}">
      <dgm:prSet phldrT="[Texto]"/>
      <dgm:spPr/>
      <dgm:t>
        <a:bodyPr/>
        <a:lstStyle/>
        <a:p>
          <a:r>
            <a:rPr lang="es-EC" dirty="0"/>
            <a:t>3. OBJETIVOS ESPECÍFICOS</a:t>
          </a:r>
        </a:p>
      </dgm:t>
    </dgm:pt>
    <dgm:pt modelId="{C1AFAA46-43BC-4E35-BDDF-DF9A561351F3}" type="parTrans" cxnId="{CB9F0405-C7EF-4CA1-8794-472F9CE95431}">
      <dgm:prSet/>
      <dgm:spPr/>
      <dgm:t>
        <a:bodyPr/>
        <a:lstStyle/>
        <a:p>
          <a:endParaRPr lang="es-EC"/>
        </a:p>
      </dgm:t>
    </dgm:pt>
    <dgm:pt modelId="{BC2EFDD0-3BB6-41DB-809F-8806DA473100}" type="sibTrans" cxnId="{CB9F0405-C7EF-4CA1-8794-472F9CE95431}">
      <dgm:prSet/>
      <dgm:spPr/>
      <dgm:t>
        <a:bodyPr/>
        <a:lstStyle/>
        <a:p>
          <a:endParaRPr lang="es-EC"/>
        </a:p>
      </dgm:t>
    </dgm:pt>
    <dgm:pt modelId="{B41AE61A-079F-4935-BED3-4B8802426BDD}">
      <dgm:prSet phldrT="[Texto]"/>
      <dgm:spPr/>
      <dgm:t>
        <a:bodyPr/>
        <a:lstStyle/>
        <a:p>
          <a:r>
            <a:rPr lang="es-EC" dirty="0"/>
            <a:t>4. METODOLOGÍA </a:t>
          </a:r>
        </a:p>
      </dgm:t>
    </dgm:pt>
    <dgm:pt modelId="{CDB924B0-6582-4490-ADB2-8109F23C79F7}" type="parTrans" cxnId="{1695C1BA-0BA0-457F-A191-C8D043D6E354}">
      <dgm:prSet/>
      <dgm:spPr/>
      <dgm:t>
        <a:bodyPr/>
        <a:lstStyle/>
        <a:p>
          <a:endParaRPr lang="es-EC"/>
        </a:p>
      </dgm:t>
    </dgm:pt>
    <dgm:pt modelId="{61115E47-478A-4C93-8D4E-DAEEC98475C1}" type="sibTrans" cxnId="{1695C1BA-0BA0-457F-A191-C8D043D6E354}">
      <dgm:prSet/>
      <dgm:spPr/>
      <dgm:t>
        <a:bodyPr/>
        <a:lstStyle/>
        <a:p>
          <a:endParaRPr lang="es-EC"/>
        </a:p>
      </dgm:t>
    </dgm:pt>
    <dgm:pt modelId="{98D8EE5B-E7A4-41BC-A2C7-76EB37B3E648}">
      <dgm:prSet phldrT="[Texto]"/>
      <dgm:spPr/>
      <dgm:t>
        <a:bodyPr/>
        <a:lstStyle/>
        <a:p>
          <a:endParaRPr lang="es-EC" dirty="0"/>
        </a:p>
      </dgm:t>
    </dgm:pt>
    <dgm:pt modelId="{2C1B4747-8382-46BB-BB82-61DE5CB5F09A}" type="parTrans" cxnId="{ABBFB69B-4326-469C-8F5D-49B6D6AFB0A8}">
      <dgm:prSet/>
      <dgm:spPr/>
      <dgm:t>
        <a:bodyPr/>
        <a:lstStyle/>
        <a:p>
          <a:endParaRPr lang="es-EC"/>
        </a:p>
      </dgm:t>
    </dgm:pt>
    <dgm:pt modelId="{7319A629-0A9E-4EC7-AEA4-52CAC10F7E1D}" type="sibTrans" cxnId="{ABBFB69B-4326-469C-8F5D-49B6D6AFB0A8}">
      <dgm:prSet/>
      <dgm:spPr/>
      <dgm:t>
        <a:bodyPr/>
        <a:lstStyle/>
        <a:p>
          <a:endParaRPr lang="es-EC"/>
        </a:p>
      </dgm:t>
    </dgm:pt>
    <dgm:pt modelId="{EBF7F98C-C24F-494F-A03E-006B7DED4C7F}">
      <dgm:prSet phldrT="[Texto]" custT="1"/>
      <dgm:spPr/>
      <dgm:t>
        <a:bodyPr/>
        <a:lstStyle/>
        <a:p>
          <a:r>
            <a:rPr lang="es-EC" sz="3100" dirty="0"/>
            <a:t>5. </a:t>
          </a:r>
          <a:r>
            <a:rPr lang="es-EC" sz="3200" dirty="0"/>
            <a:t>SIMULACIÓN </a:t>
          </a:r>
          <a:r>
            <a:rPr lang="es-EC" sz="3100" dirty="0"/>
            <a:t>NUMÉRICO </a:t>
          </a:r>
        </a:p>
      </dgm:t>
    </dgm:pt>
    <dgm:pt modelId="{B6C73AD3-E685-42CB-9F93-A7A52D744728}" type="parTrans" cxnId="{3D9A93C9-69A6-4173-8252-217AE73A1254}">
      <dgm:prSet/>
      <dgm:spPr/>
      <dgm:t>
        <a:bodyPr/>
        <a:lstStyle/>
        <a:p>
          <a:endParaRPr lang="es-EC"/>
        </a:p>
      </dgm:t>
    </dgm:pt>
    <dgm:pt modelId="{5DACFC4D-AAAC-4FC5-8D70-C0A7F960E570}" type="sibTrans" cxnId="{3D9A93C9-69A6-4173-8252-217AE73A1254}">
      <dgm:prSet/>
      <dgm:spPr/>
      <dgm:t>
        <a:bodyPr/>
        <a:lstStyle/>
        <a:p>
          <a:endParaRPr lang="es-EC"/>
        </a:p>
      </dgm:t>
    </dgm:pt>
    <dgm:pt modelId="{FF431219-8D46-4AC5-9939-0299E667732E}" type="pres">
      <dgm:prSet presAssocID="{8BB9FEB9-CB92-416E-8483-2846632DEE3C}" presName="vert0" presStyleCnt="0">
        <dgm:presLayoutVars>
          <dgm:dir/>
          <dgm:animOne val="branch"/>
          <dgm:animLvl val="lvl"/>
        </dgm:presLayoutVars>
      </dgm:prSet>
      <dgm:spPr/>
    </dgm:pt>
    <dgm:pt modelId="{1E23F631-690D-4F83-B7AB-9BED1BAB861B}" type="pres">
      <dgm:prSet presAssocID="{9270F506-693D-4DAB-AF2E-B3D874BFC80C}" presName="thickLine" presStyleLbl="alignNode1" presStyleIdx="0" presStyleCnt="6"/>
      <dgm:spPr/>
    </dgm:pt>
    <dgm:pt modelId="{1C18B8CD-A2B5-426D-9C81-814F3E6EB543}" type="pres">
      <dgm:prSet presAssocID="{9270F506-693D-4DAB-AF2E-B3D874BFC80C}" presName="horz1" presStyleCnt="0"/>
      <dgm:spPr/>
    </dgm:pt>
    <dgm:pt modelId="{19429CDC-8C50-430B-85D6-A961AB8CFAC6}" type="pres">
      <dgm:prSet presAssocID="{9270F506-693D-4DAB-AF2E-B3D874BFC80C}" presName="tx1" presStyleLbl="revTx" presStyleIdx="0" presStyleCnt="6"/>
      <dgm:spPr/>
    </dgm:pt>
    <dgm:pt modelId="{3384230C-7054-4F6F-8177-7CDB1D90FFDE}" type="pres">
      <dgm:prSet presAssocID="{9270F506-693D-4DAB-AF2E-B3D874BFC80C}" presName="vert1" presStyleCnt="0"/>
      <dgm:spPr/>
    </dgm:pt>
    <dgm:pt modelId="{3C1F3BC4-4F29-445A-8D8B-18387A3B75EA}" type="pres">
      <dgm:prSet presAssocID="{FF5608DE-FA95-428B-B027-E1F946DE8745}" presName="thickLine" presStyleLbl="alignNode1" presStyleIdx="1" presStyleCnt="6"/>
      <dgm:spPr/>
    </dgm:pt>
    <dgm:pt modelId="{7473C4E3-5044-41AE-BDF4-F7ADD4BD404B}" type="pres">
      <dgm:prSet presAssocID="{FF5608DE-FA95-428B-B027-E1F946DE8745}" presName="horz1" presStyleCnt="0"/>
      <dgm:spPr/>
    </dgm:pt>
    <dgm:pt modelId="{21DA48E7-CF84-4B2B-A444-C4F98EECA4BA}" type="pres">
      <dgm:prSet presAssocID="{FF5608DE-FA95-428B-B027-E1F946DE8745}" presName="tx1" presStyleLbl="revTx" presStyleIdx="1" presStyleCnt="6"/>
      <dgm:spPr/>
    </dgm:pt>
    <dgm:pt modelId="{DC2D5563-1DF4-47F7-82F8-8DD856BAF7C1}" type="pres">
      <dgm:prSet presAssocID="{FF5608DE-FA95-428B-B027-E1F946DE8745}" presName="vert1" presStyleCnt="0"/>
      <dgm:spPr/>
    </dgm:pt>
    <dgm:pt modelId="{ABF036A6-5D4C-41FE-8ABC-B41BAA0A4B26}" type="pres">
      <dgm:prSet presAssocID="{BE538434-A765-42B3-8900-73EC5AFB4D30}" presName="thickLine" presStyleLbl="alignNode1" presStyleIdx="2" presStyleCnt="6"/>
      <dgm:spPr/>
    </dgm:pt>
    <dgm:pt modelId="{432C9BDD-D589-4C91-A5B4-5908898ADA40}" type="pres">
      <dgm:prSet presAssocID="{BE538434-A765-42B3-8900-73EC5AFB4D30}" presName="horz1" presStyleCnt="0"/>
      <dgm:spPr/>
    </dgm:pt>
    <dgm:pt modelId="{8E82889C-2DF4-47E8-965E-CB18611CAC18}" type="pres">
      <dgm:prSet presAssocID="{BE538434-A765-42B3-8900-73EC5AFB4D30}" presName="tx1" presStyleLbl="revTx" presStyleIdx="2" presStyleCnt="6"/>
      <dgm:spPr/>
    </dgm:pt>
    <dgm:pt modelId="{27A86084-AD00-4935-B855-FF25F57B4150}" type="pres">
      <dgm:prSet presAssocID="{BE538434-A765-42B3-8900-73EC5AFB4D30}" presName="vert1" presStyleCnt="0"/>
      <dgm:spPr/>
    </dgm:pt>
    <dgm:pt modelId="{C55432D8-0A1E-4496-A0FD-52C7AA156A7B}" type="pres">
      <dgm:prSet presAssocID="{B41AE61A-079F-4935-BED3-4B8802426BDD}" presName="thickLine" presStyleLbl="alignNode1" presStyleIdx="3" presStyleCnt="6"/>
      <dgm:spPr/>
    </dgm:pt>
    <dgm:pt modelId="{9464FFD9-38E0-4681-9B0B-B4D47ACA6BC6}" type="pres">
      <dgm:prSet presAssocID="{B41AE61A-079F-4935-BED3-4B8802426BDD}" presName="horz1" presStyleCnt="0"/>
      <dgm:spPr/>
    </dgm:pt>
    <dgm:pt modelId="{678DA133-2464-4783-854F-C0FA4E2C9A13}" type="pres">
      <dgm:prSet presAssocID="{B41AE61A-079F-4935-BED3-4B8802426BDD}" presName="tx1" presStyleLbl="revTx" presStyleIdx="3" presStyleCnt="6"/>
      <dgm:spPr/>
    </dgm:pt>
    <dgm:pt modelId="{99C90FE1-0C2E-4B8A-9937-9461DD1D9B60}" type="pres">
      <dgm:prSet presAssocID="{B41AE61A-079F-4935-BED3-4B8802426BDD}" presName="vert1" presStyleCnt="0"/>
      <dgm:spPr/>
    </dgm:pt>
    <dgm:pt modelId="{3F74B8F6-3A37-46FF-B9DD-CB097AEFF009}" type="pres">
      <dgm:prSet presAssocID="{EBF7F98C-C24F-494F-A03E-006B7DED4C7F}" presName="thickLine" presStyleLbl="alignNode1" presStyleIdx="4" presStyleCnt="6"/>
      <dgm:spPr/>
    </dgm:pt>
    <dgm:pt modelId="{618104AB-695E-4137-829B-CE968E0DB304}" type="pres">
      <dgm:prSet presAssocID="{EBF7F98C-C24F-494F-A03E-006B7DED4C7F}" presName="horz1" presStyleCnt="0"/>
      <dgm:spPr/>
    </dgm:pt>
    <dgm:pt modelId="{4291DACD-EB3E-45A6-98A9-D9A148CC1CC1}" type="pres">
      <dgm:prSet presAssocID="{EBF7F98C-C24F-494F-A03E-006B7DED4C7F}" presName="tx1" presStyleLbl="revTx" presStyleIdx="4" presStyleCnt="6"/>
      <dgm:spPr/>
    </dgm:pt>
    <dgm:pt modelId="{85896CF2-F72B-40CC-8B65-154BC1E2F6E2}" type="pres">
      <dgm:prSet presAssocID="{EBF7F98C-C24F-494F-A03E-006B7DED4C7F}" presName="vert1" presStyleCnt="0"/>
      <dgm:spPr/>
    </dgm:pt>
    <dgm:pt modelId="{521A0DF2-9E30-4B86-A464-296D00C68D33}" type="pres">
      <dgm:prSet presAssocID="{98D8EE5B-E7A4-41BC-A2C7-76EB37B3E648}" presName="thickLine" presStyleLbl="alignNode1" presStyleIdx="5" presStyleCnt="6"/>
      <dgm:spPr/>
    </dgm:pt>
    <dgm:pt modelId="{87CA7DC9-8880-4C3F-97E8-394704489855}" type="pres">
      <dgm:prSet presAssocID="{98D8EE5B-E7A4-41BC-A2C7-76EB37B3E648}" presName="horz1" presStyleCnt="0"/>
      <dgm:spPr/>
    </dgm:pt>
    <dgm:pt modelId="{81218C9E-7446-4807-8CAE-FDD010079FBF}" type="pres">
      <dgm:prSet presAssocID="{98D8EE5B-E7A4-41BC-A2C7-76EB37B3E648}" presName="tx1" presStyleLbl="revTx" presStyleIdx="5" presStyleCnt="6"/>
      <dgm:spPr/>
    </dgm:pt>
    <dgm:pt modelId="{5F9DE05A-EE10-4EF2-A79B-6523D36410A1}" type="pres">
      <dgm:prSet presAssocID="{98D8EE5B-E7A4-41BC-A2C7-76EB37B3E648}" presName="vert1" presStyleCnt="0"/>
      <dgm:spPr/>
    </dgm:pt>
  </dgm:ptLst>
  <dgm:cxnLst>
    <dgm:cxn modelId="{CB9F0405-C7EF-4CA1-8794-472F9CE95431}" srcId="{8BB9FEB9-CB92-416E-8483-2846632DEE3C}" destId="{BE538434-A765-42B3-8900-73EC5AFB4D30}" srcOrd="2" destOrd="0" parTransId="{C1AFAA46-43BC-4E35-BDDF-DF9A561351F3}" sibTransId="{BC2EFDD0-3BB6-41DB-809F-8806DA473100}"/>
    <dgm:cxn modelId="{3A9E160A-8B30-4621-8DF6-500E926BC2CA}" srcId="{8BB9FEB9-CB92-416E-8483-2846632DEE3C}" destId="{FF5608DE-FA95-428B-B027-E1F946DE8745}" srcOrd="1" destOrd="0" parTransId="{2785E6BD-FB7E-422D-90FB-D656BA4F4BF2}" sibTransId="{5F1E0B5E-7A6B-415B-88B1-2A3EAE6FF188}"/>
    <dgm:cxn modelId="{AB73A91E-D36C-4B36-85B8-FA561BBF6BFC}" srcId="{8BB9FEB9-CB92-416E-8483-2846632DEE3C}" destId="{9270F506-693D-4DAB-AF2E-B3D874BFC80C}" srcOrd="0" destOrd="0" parTransId="{A3C8B305-6CBB-4CF9-BE66-51F1C31565E7}" sibTransId="{B95DEEEF-8918-444A-85E0-BB7855B52FA2}"/>
    <dgm:cxn modelId="{5787B421-E0CD-4187-A270-BAAC62F59C2F}" type="presOf" srcId="{EBF7F98C-C24F-494F-A03E-006B7DED4C7F}" destId="{4291DACD-EB3E-45A6-98A9-D9A148CC1CC1}" srcOrd="0" destOrd="0" presId="urn:microsoft.com/office/officeart/2008/layout/LinedList"/>
    <dgm:cxn modelId="{6BBBE441-CFF9-4CB2-912C-23C4203A90FE}" type="presOf" srcId="{BE538434-A765-42B3-8900-73EC5AFB4D30}" destId="{8E82889C-2DF4-47E8-965E-CB18611CAC18}" srcOrd="0" destOrd="0" presId="urn:microsoft.com/office/officeart/2008/layout/LinedList"/>
    <dgm:cxn modelId="{90BCD254-9941-447B-A94D-3DCA88ACCA92}" type="presOf" srcId="{98D8EE5B-E7A4-41BC-A2C7-76EB37B3E648}" destId="{81218C9E-7446-4807-8CAE-FDD010079FBF}" srcOrd="0" destOrd="0" presId="urn:microsoft.com/office/officeart/2008/layout/LinedList"/>
    <dgm:cxn modelId="{8CE12A55-EA6F-4799-8370-64D8EFE1C2EE}" type="presOf" srcId="{9270F506-693D-4DAB-AF2E-B3D874BFC80C}" destId="{19429CDC-8C50-430B-85D6-A961AB8CFAC6}" srcOrd="0" destOrd="0" presId="urn:microsoft.com/office/officeart/2008/layout/LinedList"/>
    <dgm:cxn modelId="{56C34992-A728-4660-AF4F-64B164E9331E}" type="presOf" srcId="{8BB9FEB9-CB92-416E-8483-2846632DEE3C}" destId="{FF431219-8D46-4AC5-9939-0299E667732E}" srcOrd="0" destOrd="0" presId="urn:microsoft.com/office/officeart/2008/layout/LinedList"/>
    <dgm:cxn modelId="{ABBFB69B-4326-469C-8F5D-49B6D6AFB0A8}" srcId="{8BB9FEB9-CB92-416E-8483-2846632DEE3C}" destId="{98D8EE5B-E7A4-41BC-A2C7-76EB37B3E648}" srcOrd="5" destOrd="0" parTransId="{2C1B4747-8382-46BB-BB82-61DE5CB5F09A}" sibTransId="{7319A629-0A9E-4EC7-AEA4-52CAC10F7E1D}"/>
    <dgm:cxn modelId="{81EEC89D-699F-49A4-893D-EF694DC6B0EC}" type="presOf" srcId="{FF5608DE-FA95-428B-B027-E1F946DE8745}" destId="{21DA48E7-CF84-4B2B-A444-C4F98EECA4BA}" srcOrd="0" destOrd="0" presId="urn:microsoft.com/office/officeart/2008/layout/LinedList"/>
    <dgm:cxn modelId="{1695C1BA-0BA0-457F-A191-C8D043D6E354}" srcId="{8BB9FEB9-CB92-416E-8483-2846632DEE3C}" destId="{B41AE61A-079F-4935-BED3-4B8802426BDD}" srcOrd="3" destOrd="0" parTransId="{CDB924B0-6582-4490-ADB2-8109F23C79F7}" sibTransId="{61115E47-478A-4C93-8D4E-DAEEC98475C1}"/>
    <dgm:cxn modelId="{3D9A93C9-69A6-4173-8252-217AE73A1254}" srcId="{8BB9FEB9-CB92-416E-8483-2846632DEE3C}" destId="{EBF7F98C-C24F-494F-A03E-006B7DED4C7F}" srcOrd="4" destOrd="0" parTransId="{B6C73AD3-E685-42CB-9F93-A7A52D744728}" sibTransId="{5DACFC4D-AAAC-4FC5-8D70-C0A7F960E570}"/>
    <dgm:cxn modelId="{98E8EBFC-DD7A-4767-B4C1-A1BA8DFA24D6}" type="presOf" srcId="{B41AE61A-079F-4935-BED3-4B8802426BDD}" destId="{678DA133-2464-4783-854F-C0FA4E2C9A13}" srcOrd="0" destOrd="0" presId="urn:microsoft.com/office/officeart/2008/layout/LinedList"/>
    <dgm:cxn modelId="{2C973DA0-CA6F-4FEE-A144-C855D24314FA}" type="presParOf" srcId="{FF431219-8D46-4AC5-9939-0299E667732E}" destId="{1E23F631-690D-4F83-B7AB-9BED1BAB861B}" srcOrd="0" destOrd="0" presId="urn:microsoft.com/office/officeart/2008/layout/LinedList"/>
    <dgm:cxn modelId="{A0C9F742-5899-4CEF-902F-E47E1D7F45DE}" type="presParOf" srcId="{FF431219-8D46-4AC5-9939-0299E667732E}" destId="{1C18B8CD-A2B5-426D-9C81-814F3E6EB543}" srcOrd="1" destOrd="0" presId="urn:microsoft.com/office/officeart/2008/layout/LinedList"/>
    <dgm:cxn modelId="{E06FBB2E-4544-4770-B1FD-0DF81D5E6E01}" type="presParOf" srcId="{1C18B8CD-A2B5-426D-9C81-814F3E6EB543}" destId="{19429CDC-8C50-430B-85D6-A961AB8CFAC6}" srcOrd="0" destOrd="0" presId="urn:microsoft.com/office/officeart/2008/layout/LinedList"/>
    <dgm:cxn modelId="{498E9F16-B840-44D7-8824-EF0323AC1E8C}" type="presParOf" srcId="{1C18B8CD-A2B5-426D-9C81-814F3E6EB543}" destId="{3384230C-7054-4F6F-8177-7CDB1D90FFDE}" srcOrd="1" destOrd="0" presId="urn:microsoft.com/office/officeart/2008/layout/LinedList"/>
    <dgm:cxn modelId="{5172EB64-0B55-4386-AE35-B06150AE5CAB}" type="presParOf" srcId="{FF431219-8D46-4AC5-9939-0299E667732E}" destId="{3C1F3BC4-4F29-445A-8D8B-18387A3B75EA}" srcOrd="2" destOrd="0" presId="urn:microsoft.com/office/officeart/2008/layout/LinedList"/>
    <dgm:cxn modelId="{43ABCE9C-8AF4-46C5-B366-604EAF54D72C}" type="presParOf" srcId="{FF431219-8D46-4AC5-9939-0299E667732E}" destId="{7473C4E3-5044-41AE-BDF4-F7ADD4BD404B}" srcOrd="3" destOrd="0" presId="urn:microsoft.com/office/officeart/2008/layout/LinedList"/>
    <dgm:cxn modelId="{30271360-4BB9-4661-91B0-2148C901BBEA}" type="presParOf" srcId="{7473C4E3-5044-41AE-BDF4-F7ADD4BD404B}" destId="{21DA48E7-CF84-4B2B-A444-C4F98EECA4BA}" srcOrd="0" destOrd="0" presId="urn:microsoft.com/office/officeart/2008/layout/LinedList"/>
    <dgm:cxn modelId="{2257933C-A136-4124-8BEE-071FDF3600D5}" type="presParOf" srcId="{7473C4E3-5044-41AE-BDF4-F7ADD4BD404B}" destId="{DC2D5563-1DF4-47F7-82F8-8DD856BAF7C1}" srcOrd="1" destOrd="0" presId="urn:microsoft.com/office/officeart/2008/layout/LinedList"/>
    <dgm:cxn modelId="{00653E78-BBDD-403E-9649-D8B107041749}" type="presParOf" srcId="{FF431219-8D46-4AC5-9939-0299E667732E}" destId="{ABF036A6-5D4C-41FE-8ABC-B41BAA0A4B26}" srcOrd="4" destOrd="0" presId="urn:microsoft.com/office/officeart/2008/layout/LinedList"/>
    <dgm:cxn modelId="{489A617A-3AA2-4443-97FC-68B3BD3B1F54}" type="presParOf" srcId="{FF431219-8D46-4AC5-9939-0299E667732E}" destId="{432C9BDD-D589-4C91-A5B4-5908898ADA40}" srcOrd="5" destOrd="0" presId="urn:microsoft.com/office/officeart/2008/layout/LinedList"/>
    <dgm:cxn modelId="{C2B2E41F-9AF2-4A55-B2DD-3A56BD7EADD2}" type="presParOf" srcId="{432C9BDD-D589-4C91-A5B4-5908898ADA40}" destId="{8E82889C-2DF4-47E8-965E-CB18611CAC18}" srcOrd="0" destOrd="0" presId="urn:microsoft.com/office/officeart/2008/layout/LinedList"/>
    <dgm:cxn modelId="{7E56CD25-2F53-4510-8BE4-BDED689F7548}" type="presParOf" srcId="{432C9BDD-D589-4C91-A5B4-5908898ADA40}" destId="{27A86084-AD00-4935-B855-FF25F57B4150}" srcOrd="1" destOrd="0" presId="urn:microsoft.com/office/officeart/2008/layout/LinedList"/>
    <dgm:cxn modelId="{1B51AF28-2DAE-4349-8FB4-E4BBAFDDAA78}" type="presParOf" srcId="{FF431219-8D46-4AC5-9939-0299E667732E}" destId="{C55432D8-0A1E-4496-A0FD-52C7AA156A7B}" srcOrd="6" destOrd="0" presId="urn:microsoft.com/office/officeart/2008/layout/LinedList"/>
    <dgm:cxn modelId="{A7959708-8E10-4364-A497-ED272489AA6B}" type="presParOf" srcId="{FF431219-8D46-4AC5-9939-0299E667732E}" destId="{9464FFD9-38E0-4681-9B0B-B4D47ACA6BC6}" srcOrd="7" destOrd="0" presId="urn:microsoft.com/office/officeart/2008/layout/LinedList"/>
    <dgm:cxn modelId="{F89E1BCB-8A9E-4F62-BA70-403EB17168E3}" type="presParOf" srcId="{9464FFD9-38E0-4681-9B0B-B4D47ACA6BC6}" destId="{678DA133-2464-4783-854F-C0FA4E2C9A13}" srcOrd="0" destOrd="0" presId="urn:microsoft.com/office/officeart/2008/layout/LinedList"/>
    <dgm:cxn modelId="{1EC09D76-5331-4D73-B122-BD8712D2BE55}" type="presParOf" srcId="{9464FFD9-38E0-4681-9B0B-B4D47ACA6BC6}" destId="{99C90FE1-0C2E-4B8A-9937-9461DD1D9B60}" srcOrd="1" destOrd="0" presId="urn:microsoft.com/office/officeart/2008/layout/LinedList"/>
    <dgm:cxn modelId="{6DEB73B3-AA0A-49AE-8059-D85FFA1E8303}" type="presParOf" srcId="{FF431219-8D46-4AC5-9939-0299E667732E}" destId="{3F74B8F6-3A37-46FF-B9DD-CB097AEFF009}" srcOrd="8" destOrd="0" presId="urn:microsoft.com/office/officeart/2008/layout/LinedList"/>
    <dgm:cxn modelId="{468EC218-D0C0-4C6E-BFCF-DECBE7BFFE59}" type="presParOf" srcId="{FF431219-8D46-4AC5-9939-0299E667732E}" destId="{618104AB-695E-4137-829B-CE968E0DB304}" srcOrd="9" destOrd="0" presId="urn:microsoft.com/office/officeart/2008/layout/LinedList"/>
    <dgm:cxn modelId="{5C530679-801E-4E50-AA51-1420FAAE6C8D}" type="presParOf" srcId="{618104AB-695E-4137-829B-CE968E0DB304}" destId="{4291DACD-EB3E-45A6-98A9-D9A148CC1CC1}" srcOrd="0" destOrd="0" presId="urn:microsoft.com/office/officeart/2008/layout/LinedList"/>
    <dgm:cxn modelId="{0876F275-3404-4FB1-9CA7-4815687D6AF4}" type="presParOf" srcId="{618104AB-695E-4137-829B-CE968E0DB304}" destId="{85896CF2-F72B-40CC-8B65-154BC1E2F6E2}" srcOrd="1" destOrd="0" presId="urn:microsoft.com/office/officeart/2008/layout/LinedList"/>
    <dgm:cxn modelId="{2059960E-CE69-4FC0-8F3F-4CF35C45050A}" type="presParOf" srcId="{FF431219-8D46-4AC5-9939-0299E667732E}" destId="{521A0DF2-9E30-4B86-A464-296D00C68D33}" srcOrd="10" destOrd="0" presId="urn:microsoft.com/office/officeart/2008/layout/LinedList"/>
    <dgm:cxn modelId="{99D1652D-743F-471F-AA12-4EFF8A46659C}" type="presParOf" srcId="{FF431219-8D46-4AC5-9939-0299E667732E}" destId="{87CA7DC9-8880-4C3F-97E8-394704489855}" srcOrd="11" destOrd="0" presId="urn:microsoft.com/office/officeart/2008/layout/LinedList"/>
    <dgm:cxn modelId="{82ABE7F7-28EE-40D2-B7C7-0A37F9CC8809}" type="presParOf" srcId="{87CA7DC9-8880-4C3F-97E8-394704489855}" destId="{81218C9E-7446-4807-8CAE-FDD010079FBF}" srcOrd="0" destOrd="0" presId="urn:microsoft.com/office/officeart/2008/layout/LinedList"/>
    <dgm:cxn modelId="{1BCE64C9-EBAB-441E-AA06-F11D51E71308}" type="presParOf" srcId="{87CA7DC9-8880-4C3F-97E8-394704489855}" destId="{5F9DE05A-EE10-4EF2-A79B-6523D36410A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B9FEB9-CB92-416E-8483-2846632DEE3C}" type="doc">
      <dgm:prSet loTypeId="urn:microsoft.com/office/officeart/2008/layout/Lin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9270F506-693D-4DAB-AF2E-B3D874BFC80C}">
      <dgm:prSet phldrT="[Texto]"/>
      <dgm:spPr/>
      <dgm:t>
        <a:bodyPr/>
        <a:lstStyle/>
        <a:p>
          <a:r>
            <a:rPr lang="es-EC" dirty="0"/>
            <a:t>6. INSTRUMENTACIÓN</a:t>
          </a:r>
        </a:p>
      </dgm:t>
    </dgm:pt>
    <dgm:pt modelId="{A3C8B305-6CBB-4CF9-BE66-51F1C31565E7}" type="parTrans" cxnId="{AB73A91E-D36C-4B36-85B8-FA561BBF6BFC}">
      <dgm:prSet/>
      <dgm:spPr/>
      <dgm:t>
        <a:bodyPr/>
        <a:lstStyle/>
        <a:p>
          <a:endParaRPr lang="es-EC"/>
        </a:p>
      </dgm:t>
    </dgm:pt>
    <dgm:pt modelId="{B95DEEEF-8918-444A-85E0-BB7855B52FA2}" type="sibTrans" cxnId="{AB73A91E-D36C-4B36-85B8-FA561BBF6BFC}">
      <dgm:prSet/>
      <dgm:spPr/>
      <dgm:t>
        <a:bodyPr/>
        <a:lstStyle/>
        <a:p>
          <a:endParaRPr lang="es-EC"/>
        </a:p>
      </dgm:t>
    </dgm:pt>
    <dgm:pt modelId="{FF5608DE-FA95-428B-B027-E1F946DE8745}">
      <dgm:prSet phldrT="[Texto]" custT="1"/>
      <dgm:spPr/>
      <dgm:t>
        <a:bodyPr/>
        <a:lstStyle/>
        <a:p>
          <a:r>
            <a:rPr lang="es-EC" sz="3700" dirty="0"/>
            <a:t>7.</a:t>
          </a:r>
          <a:r>
            <a:rPr lang="es-EC" sz="3600" dirty="0"/>
            <a:t> EXPERIMENTACIÓN </a:t>
          </a:r>
          <a:endParaRPr lang="es-EC" sz="3700" dirty="0"/>
        </a:p>
      </dgm:t>
    </dgm:pt>
    <dgm:pt modelId="{2785E6BD-FB7E-422D-90FB-D656BA4F4BF2}" type="parTrans" cxnId="{3A9E160A-8B30-4621-8DF6-500E926BC2CA}">
      <dgm:prSet/>
      <dgm:spPr/>
      <dgm:t>
        <a:bodyPr/>
        <a:lstStyle/>
        <a:p>
          <a:endParaRPr lang="es-EC"/>
        </a:p>
      </dgm:t>
    </dgm:pt>
    <dgm:pt modelId="{5F1E0B5E-7A6B-415B-88B1-2A3EAE6FF188}" type="sibTrans" cxnId="{3A9E160A-8B30-4621-8DF6-500E926BC2CA}">
      <dgm:prSet/>
      <dgm:spPr/>
      <dgm:t>
        <a:bodyPr/>
        <a:lstStyle/>
        <a:p>
          <a:endParaRPr lang="es-EC"/>
        </a:p>
      </dgm:t>
    </dgm:pt>
    <dgm:pt modelId="{BE538434-A765-42B3-8900-73EC5AFB4D30}">
      <dgm:prSet phldrT="[Texto]"/>
      <dgm:spPr/>
      <dgm:t>
        <a:bodyPr/>
        <a:lstStyle/>
        <a:p>
          <a:r>
            <a:rPr lang="es-EC" dirty="0"/>
            <a:t>9. ANÁLISIS DE RESULTADOS</a:t>
          </a:r>
        </a:p>
      </dgm:t>
    </dgm:pt>
    <dgm:pt modelId="{C1AFAA46-43BC-4E35-BDDF-DF9A561351F3}" type="parTrans" cxnId="{CB9F0405-C7EF-4CA1-8794-472F9CE95431}">
      <dgm:prSet/>
      <dgm:spPr/>
      <dgm:t>
        <a:bodyPr/>
        <a:lstStyle/>
        <a:p>
          <a:endParaRPr lang="es-EC"/>
        </a:p>
      </dgm:t>
    </dgm:pt>
    <dgm:pt modelId="{BC2EFDD0-3BB6-41DB-809F-8806DA473100}" type="sibTrans" cxnId="{CB9F0405-C7EF-4CA1-8794-472F9CE95431}">
      <dgm:prSet/>
      <dgm:spPr/>
      <dgm:t>
        <a:bodyPr/>
        <a:lstStyle/>
        <a:p>
          <a:endParaRPr lang="es-EC"/>
        </a:p>
      </dgm:t>
    </dgm:pt>
    <dgm:pt modelId="{B41AE61A-079F-4935-BED3-4B8802426BDD}">
      <dgm:prSet phldrT="[Texto]"/>
      <dgm:spPr/>
      <dgm:t>
        <a:bodyPr/>
        <a:lstStyle/>
        <a:p>
          <a:r>
            <a:rPr lang="es-EC" dirty="0"/>
            <a:t>10. CONCLUSIONES</a:t>
          </a:r>
        </a:p>
      </dgm:t>
    </dgm:pt>
    <dgm:pt modelId="{CDB924B0-6582-4490-ADB2-8109F23C79F7}" type="parTrans" cxnId="{1695C1BA-0BA0-457F-A191-C8D043D6E354}">
      <dgm:prSet/>
      <dgm:spPr/>
      <dgm:t>
        <a:bodyPr/>
        <a:lstStyle/>
        <a:p>
          <a:endParaRPr lang="es-EC"/>
        </a:p>
      </dgm:t>
    </dgm:pt>
    <dgm:pt modelId="{61115E47-478A-4C93-8D4E-DAEEC98475C1}" type="sibTrans" cxnId="{1695C1BA-0BA0-457F-A191-C8D043D6E354}">
      <dgm:prSet/>
      <dgm:spPr/>
      <dgm:t>
        <a:bodyPr/>
        <a:lstStyle/>
        <a:p>
          <a:endParaRPr lang="es-EC"/>
        </a:p>
      </dgm:t>
    </dgm:pt>
    <dgm:pt modelId="{EBF7F98C-C24F-494F-A03E-006B7DED4C7F}">
      <dgm:prSet phldrT="[Texto]"/>
      <dgm:spPr/>
      <dgm:t>
        <a:bodyPr/>
        <a:lstStyle/>
        <a:p>
          <a:r>
            <a:rPr lang="es-EC" dirty="0"/>
            <a:t>11. RECOMENDACIONES</a:t>
          </a:r>
        </a:p>
      </dgm:t>
    </dgm:pt>
    <dgm:pt modelId="{B6C73AD3-E685-42CB-9F93-A7A52D744728}" type="parTrans" cxnId="{3D9A93C9-69A6-4173-8252-217AE73A1254}">
      <dgm:prSet/>
      <dgm:spPr/>
      <dgm:t>
        <a:bodyPr/>
        <a:lstStyle/>
        <a:p>
          <a:endParaRPr lang="es-EC"/>
        </a:p>
      </dgm:t>
    </dgm:pt>
    <dgm:pt modelId="{5DACFC4D-AAAC-4FC5-8D70-C0A7F960E570}" type="sibTrans" cxnId="{3D9A93C9-69A6-4173-8252-217AE73A1254}">
      <dgm:prSet/>
      <dgm:spPr/>
      <dgm:t>
        <a:bodyPr/>
        <a:lstStyle/>
        <a:p>
          <a:endParaRPr lang="es-EC"/>
        </a:p>
      </dgm:t>
    </dgm:pt>
    <dgm:pt modelId="{FF431219-8D46-4AC5-9939-0299E667732E}" type="pres">
      <dgm:prSet presAssocID="{8BB9FEB9-CB92-416E-8483-2846632DEE3C}" presName="vert0" presStyleCnt="0">
        <dgm:presLayoutVars>
          <dgm:dir/>
          <dgm:animOne val="branch"/>
          <dgm:animLvl val="lvl"/>
        </dgm:presLayoutVars>
      </dgm:prSet>
      <dgm:spPr/>
    </dgm:pt>
    <dgm:pt modelId="{1E23F631-690D-4F83-B7AB-9BED1BAB861B}" type="pres">
      <dgm:prSet presAssocID="{9270F506-693D-4DAB-AF2E-B3D874BFC80C}" presName="thickLine" presStyleLbl="alignNode1" presStyleIdx="0" presStyleCnt="5"/>
      <dgm:spPr/>
    </dgm:pt>
    <dgm:pt modelId="{1C18B8CD-A2B5-426D-9C81-814F3E6EB543}" type="pres">
      <dgm:prSet presAssocID="{9270F506-693D-4DAB-AF2E-B3D874BFC80C}" presName="horz1" presStyleCnt="0"/>
      <dgm:spPr/>
    </dgm:pt>
    <dgm:pt modelId="{19429CDC-8C50-430B-85D6-A961AB8CFAC6}" type="pres">
      <dgm:prSet presAssocID="{9270F506-693D-4DAB-AF2E-B3D874BFC80C}" presName="tx1" presStyleLbl="revTx" presStyleIdx="0" presStyleCnt="5"/>
      <dgm:spPr/>
    </dgm:pt>
    <dgm:pt modelId="{3384230C-7054-4F6F-8177-7CDB1D90FFDE}" type="pres">
      <dgm:prSet presAssocID="{9270F506-693D-4DAB-AF2E-B3D874BFC80C}" presName="vert1" presStyleCnt="0"/>
      <dgm:spPr/>
    </dgm:pt>
    <dgm:pt modelId="{3C1F3BC4-4F29-445A-8D8B-18387A3B75EA}" type="pres">
      <dgm:prSet presAssocID="{FF5608DE-FA95-428B-B027-E1F946DE8745}" presName="thickLine" presStyleLbl="alignNode1" presStyleIdx="1" presStyleCnt="5"/>
      <dgm:spPr/>
    </dgm:pt>
    <dgm:pt modelId="{7473C4E3-5044-41AE-BDF4-F7ADD4BD404B}" type="pres">
      <dgm:prSet presAssocID="{FF5608DE-FA95-428B-B027-E1F946DE8745}" presName="horz1" presStyleCnt="0"/>
      <dgm:spPr/>
    </dgm:pt>
    <dgm:pt modelId="{21DA48E7-CF84-4B2B-A444-C4F98EECA4BA}" type="pres">
      <dgm:prSet presAssocID="{FF5608DE-FA95-428B-B027-E1F946DE8745}" presName="tx1" presStyleLbl="revTx" presStyleIdx="1" presStyleCnt="5"/>
      <dgm:spPr/>
    </dgm:pt>
    <dgm:pt modelId="{DC2D5563-1DF4-47F7-82F8-8DD856BAF7C1}" type="pres">
      <dgm:prSet presAssocID="{FF5608DE-FA95-428B-B027-E1F946DE8745}" presName="vert1" presStyleCnt="0"/>
      <dgm:spPr/>
    </dgm:pt>
    <dgm:pt modelId="{ABF036A6-5D4C-41FE-8ABC-B41BAA0A4B26}" type="pres">
      <dgm:prSet presAssocID="{BE538434-A765-42B3-8900-73EC5AFB4D30}" presName="thickLine" presStyleLbl="alignNode1" presStyleIdx="2" presStyleCnt="5"/>
      <dgm:spPr/>
    </dgm:pt>
    <dgm:pt modelId="{432C9BDD-D589-4C91-A5B4-5908898ADA40}" type="pres">
      <dgm:prSet presAssocID="{BE538434-A765-42B3-8900-73EC5AFB4D30}" presName="horz1" presStyleCnt="0"/>
      <dgm:spPr/>
    </dgm:pt>
    <dgm:pt modelId="{8E82889C-2DF4-47E8-965E-CB18611CAC18}" type="pres">
      <dgm:prSet presAssocID="{BE538434-A765-42B3-8900-73EC5AFB4D30}" presName="tx1" presStyleLbl="revTx" presStyleIdx="2" presStyleCnt="5"/>
      <dgm:spPr/>
    </dgm:pt>
    <dgm:pt modelId="{27A86084-AD00-4935-B855-FF25F57B4150}" type="pres">
      <dgm:prSet presAssocID="{BE538434-A765-42B3-8900-73EC5AFB4D30}" presName="vert1" presStyleCnt="0"/>
      <dgm:spPr/>
    </dgm:pt>
    <dgm:pt modelId="{C55432D8-0A1E-4496-A0FD-52C7AA156A7B}" type="pres">
      <dgm:prSet presAssocID="{B41AE61A-079F-4935-BED3-4B8802426BDD}" presName="thickLine" presStyleLbl="alignNode1" presStyleIdx="3" presStyleCnt="5"/>
      <dgm:spPr/>
    </dgm:pt>
    <dgm:pt modelId="{9464FFD9-38E0-4681-9B0B-B4D47ACA6BC6}" type="pres">
      <dgm:prSet presAssocID="{B41AE61A-079F-4935-BED3-4B8802426BDD}" presName="horz1" presStyleCnt="0"/>
      <dgm:spPr/>
    </dgm:pt>
    <dgm:pt modelId="{678DA133-2464-4783-854F-C0FA4E2C9A13}" type="pres">
      <dgm:prSet presAssocID="{B41AE61A-079F-4935-BED3-4B8802426BDD}" presName="tx1" presStyleLbl="revTx" presStyleIdx="3" presStyleCnt="5"/>
      <dgm:spPr/>
    </dgm:pt>
    <dgm:pt modelId="{99C90FE1-0C2E-4B8A-9937-9461DD1D9B60}" type="pres">
      <dgm:prSet presAssocID="{B41AE61A-079F-4935-BED3-4B8802426BDD}" presName="vert1" presStyleCnt="0"/>
      <dgm:spPr/>
    </dgm:pt>
    <dgm:pt modelId="{3F74B8F6-3A37-46FF-B9DD-CB097AEFF009}" type="pres">
      <dgm:prSet presAssocID="{EBF7F98C-C24F-494F-A03E-006B7DED4C7F}" presName="thickLine" presStyleLbl="alignNode1" presStyleIdx="4" presStyleCnt="5"/>
      <dgm:spPr/>
    </dgm:pt>
    <dgm:pt modelId="{618104AB-695E-4137-829B-CE968E0DB304}" type="pres">
      <dgm:prSet presAssocID="{EBF7F98C-C24F-494F-A03E-006B7DED4C7F}" presName="horz1" presStyleCnt="0"/>
      <dgm:spPr/>
    </dgm:pt>
    <dgm:pt modelId="{4291DACD-EB3E-45A6-98A9-D9A148CC1CC1}" type="pres">
      <dgm:prSet presAssocID="{EBF7F98C-C24F-494F-A03E-006B7DED4C7F}" presName="tx1" presStyleLbl="revTx" presStyleIdx="4" presStyleCnt="5"/>
      <dgm:spPr/>
    </dgm:pt>
    <dgm:pt modelId="{85896CF2-F72B-40CC-8B65-154BC1E2F6E2}" type="pres">
      <dgm:prSet presAssocID="{EBF7F98C-C24F-494F-A03E-006B7DED4C7F}" presName="vert1" presStyleCnt="0"/>
      <dgm:spPr/>
    </dgm:pt>
  </dgm:ptLst>
  <dgm:cxnLst>
    <dgm:cxn modelId="{CB9F0405-C7EF-4CA1-8794-472F9CE95431}" srcId="{8BB9FEB9-CB92-416E-8483-2846632DEE3C}" destId="{BE538434-A765-42B3-8900-73EC5AFB4D30}" srcOrd="2" destOrd="0" parTransId="{C1AFAA46-43BC-4E35-BDDF-DF9A561351F3}" sibTransId="{BC2EFDD0-3BB6-41DB-809F-8806DA473100}"/>
    <dgm:cxn modelId="{3A9E160A-8B30-4621-8DF6-500E926BC2CA}" srcId="{8BB9FEB9-CB92-416E-8483-2846632DEE3C}" destId="{FF5608DE-FA95-428B-B027-E1F946DE8745}" srcOrd="1" destOrd="0" parTransId="{2785E6BD-FB7E-422D-90FB-D656BA4F4BF2}" sibTransId="{5F1E0B5E-7A6B-415B-88B1-2A3EAE6FF188}"/>
    <dgm:cxn modelId="{AB73A91E-D36C-4B36-85B8-FA561BBF6BFC}" srcId="{8BB9FEB9-CB92-416E-8483-2846632DEE3C}" destId="{9270F506-693D-4DAB-AF2E-B3D874BFC80C}" srcOrd="0" destOrd="0" parTransId="{A3C8B305-6CBB-4CF9-BE66-51F1C31565E7}" sibTransId="{B95DEEEF-8918-444A-85E0-BB7855B52FA2}"/>
    <dgm:cxn modelId="{5787B421-E0CD-4187-A270-BAAC62F59C2F}" type="presOf" srcId="{EBF7F98C-C24F-494F-A03E-006B7DED4C7F}" destId="{4291DACD-EB3E-45A6-98A9-D9A148CC1CC1}" srcOrd="0" destOrd="0" presId="urn:microsoft.com/office/officeart/2008/layout/LinedList"/>
    <dgm:cxn modelId="{6BBBE441-CFF9-4CB2-912C-23C4203A90FE}" type="presOf" srcId="{BE538434-A765-42B3-8900-73EC5AFB4D30}" destId="{8E82889C-2DF4-47E8-965E-CB18611CAC18}" srcOrd="0" destOrd="0" presId="urn:microsoft.com/office/officeart/2008/layout/LinedList"/>
    <dgm:cxn modelId="{8CE12A55-EA6F-4799-8370-64D8EFE1C2EE}" type="presOf" srcId="{9270F506-693D-4DAB-AF2E-B3D874BFC80C}" destId="{19429CDC-8C50-430B-85D6-A961AB8CFAC6}" srcOrd="0" destOrd="0" presId="urn:microsoft.com/office/officeart/2008/layout/LinedList"/>
    <dgm:cxn modelId="{56C34992-A728-4660-AF4F-64B164E9331E}" type="presOf" srcId="{8BB9FEB9-CB92-416E-8483-2846632DEE3C}" destId="{FF431219-8D46-4AC5-9939-0299E667732E}" srcOrd="0" destOrd="0" presId="urn:microsoft.com/office/officeart/2008/layout/LinedList"/>
    <dgm:cxn modelId="{81EEC89D-699F-49A4-893D-EF694DC6B0EC}" type="presOf" srcId="{FF5608DE-FA95-428B-B027-E1F946DE8745}" destId="{21DA48E7-CF84-4B2B-A444-C4F98EECA4BA}" srcOrd="0" destOrd="0" presId="urn:microsoft.com/office/officeart/2008/layout/LinedList"/>
    <dgm:cxn modelId="{1695C1BA-0BA0-457F-A191-C8D043D6E354}" srcId="{8BB9FEB9-CB92-416E-8483-2846632DEE3C}" destId="{B41AE61A-079F-4935-BED3-4B8802426BDD}" srcOrd="3" destOrd="0" parTransId="{CDB924B0-6582-4490-ADB2-8109F23C79F7}" sibTransId="{61115E47-478A-4C93-8D4E-DAEEC98475C1}"/>
    <dgm:cxn modelId="{3D9A93C9-69A6-4173-8252-217AE73A1254}" srcId="{8BB9FEB9-CB92-416E-8483-2846632DEE3C}" destId="{EBF7F98C-C24F-494F-A03E-006B7DED4C7F}" srcOrd="4" destOrd="0" parTransId="{B6C73AD3-E685-42CB-9F93-A7A52D744728}" sibTransId="{5DACFC4D-AAAC-4FC5-8D70-C0A7F960E570}"/>
    <dgm:cxn modelId="{98E8EBFC-DD7A-4767-B4C1-A1BA8DFA24D6}" type="presOf" srcId="{B41AE61A-079F-4935-BED3-4B8802426BDD}" destId="{678DA133-2464-4783-854F-C0FA4E2C9A13}" srcOrd="0" destOrd="0" presId="urn:microsoft.com/office/officeart/2008/layout/LinedList"/>
    <dgm:cxn modelId="{2C973DA0-CA6F-4FEE-A144-C855D24314FA}" type="presParOf" srcId="{FF431219-8D46-4AC5-9939-0299E667732E}" destId="{1E23F631-690D-4F83-B7AB-9BED1BAB861B}" srcOrd="0" destOrd="0" presId="urn:microsoft.com/office/officeart/2008/layout/LinedList"/>
    <dgm:cxn modelId="{A0C9F742-5899-4CEF-902F-E47E1D7F45DE}" type="presParOf" srcId="{FF431219-8D46-4AC5-9939-0299E667732E}" destId="{1C18B8CD-A2B5-426D-9C81-814F3E6EB543}" srcOrd="1" destOrd="0" presId="urn:microsoft.com/office/officeart/2008/layout/LinedList"/>
    <dgm:cxn modelId="{E06FBB2E-4544-4770-B1FD-0DF81D5E6E01}" type="presParOf" srcId="{1C18B8CD-A2B5-426D-9C81-814F3E6EB543}" destId="{19429CDC-8C50-430B-85D6-A961AB8CFAC6}" srcOrd="0" destOrd="0" presId="urn:microsoft.com/office/officeart/2008/layout/LinedList"/>
    <dgm:cxn modelId="{498E9F16-B840-44D7-8824-EF0323AC1E8C}" type="presParOf" srcId="{1C18B8CD-A2B5-426D-9C81-814F3E6EB543}" destId="{3384230C-7054-4F6F-8177-7CDB1D90FFDE}" srcOrd="1" destOrd="0" presId="urn:microsoft.com/office/officeart/2008/layout/LinedList"/>
    <dgm:cxn modelId="{5172EB64-0B55-4386-AE35-B06150AE5CAB}" type="presParOf" srcId="{FF431219-8D46-4AC5-9939-0299E667732E}" destId="{3C1F3BC4-4F29-445A-8D8B-18387A3B75EA}" srcOrd="2" destOrd="0" presId="urn:microsoft.com/office/officeart/2008/layout/LinedList"/>
    <dgm:cxn modelId="{43ABCE9C-8AF4-46C5-B366-604EAF54D72C}" type="presParOf" srcId="{FF431219-8D46-4AC5-9939-0299E667732E}" destId="{7473C4E3-5044-41AE-BDF4-F7ADD4BD404B}" srcOrd="3" destOrd="0" presId="urn:microsoft.com/office/officeart/2008/layout/LinedList"/>
    <dgm:cxn modelId="{30271360-4BB9-4661-91B0-2148C901BBEA}" type="presParOf" srcId="{7473C4E3-5044-41AE-BDF4-F7ADD4BD404B}" destId="{21DA48E7-CF84-4B2B-A444-C4F98EECA4BA}" srcOrd="0" destOrd="0" presId="urn:microsoft.com/office/officeart/2008/layout/LinedList"/>
    <dgm:cxn modelId="{2257933C-A136-4124-8BEE-071FDF3600D5}" type="presParOf" srcId="{7473C4E3-5044-41AE-BDF4-F7ADD4BD404B}" destId="{DC2D5563-1DF4-47F7-82F8-8DD856BAF7C1}" srcOrd="1" destOrd="0" presId="urn:microsoft.com/office/officeart/2008/layout/LinedList"/>
    <dgm:cxn modelId="{00653E78-BBDD-403E-9649-D8B107041749}" type="presParOf" srcId="{FF431219-8D46-4AC5-9939-0299E667732E}" destId="{ABF036A6-5D4C-41FE-8ABC-B41BAA0A4B26}" srcOrd="4" destOrd="0" presId="urn:microsoft.com/office/officeart/2008/layout/LinedList"/>
    <dgm:cxn modelId="{489A617A-3AA2-4443-97FC-68B3BD3B1F54}" type="presParOf" srcId="{FF431219-8D46-4AC5-9939-0299E667732E}" destId="{432C9BDD-D589-4C91-A5B4-5908898ADA40}" srcOrd="5" destOrd="0" presId="urn:microsoft.com/office/officeart/2008/layout/LinedList"/>
    <dgm:cxn modelId="{C2B2E41F-9AF2-4A55-B2DD-3A56BD7EADD2}" type="presParOf" srcId="{432C9BDD-D589-4C91-A5B4-5908898ADA40}" destId="{8E82889C-2DF4-47E8-965E-CB18611CAC18}" srcOrd="0" destOrd="0" presId="urn:microsoft.com/office/officeart/2008/layout/LinedList"/>
    <dgm:cxn modelId="{7E56CD25-2F53-4510-8BE4-BDED689F7548}" type="presParOf" srcId="{432C9BDD-D589-4C91-A5B4-5908898ADA40}" destId="{27A86084-AD00-4935-B855-FF25F57B4150}" srcOrd="1" destOrd="0" presId="urn:microsoft.com/office/officeart/2008/layout/LinedList"/>
    <dgm:cxn modelId="{1B51AF28-2DAE-4349-8FB4-E4BBAFDDAA78}" type="presParOf" srcId="{FF431219-8D46-4AC5-9939-0299E667732E}" destId="{C55432D8-0A1E-4496-A0FD-52C7AA156A7B}" srcOrd="6" destOrd="0" presId="urn:microsoft.com/office/officeart/2008/layout/LinedList"/>
    <dgm:cxn modelId="{A7959708-8E10-4364-A497-ED272489AA6B}" type="presParOf" srcId="{FF431219-8D46-4AC5-9939-0299E667732E}" destId="{9464FFD9-38E0-4681-9B0B-B4D47ACA6BC6}" srcOrd="7" destOrd="0" presId="urn:microsoft.com/office/officeart/2008/layout/LinedList"/>
    <dgm:cxn modelId="{F89E1BCB-8A9E-4F62-BA70-403EB17168E3}" type="presParOf" srcId="{9464FFD9-38E0-4681-9B0B-B4D47ACA6BC6}" destId="{678DA133-2464-4783-854F-C0FA4E2C9A13}" srcOrd="0" destOrd="0" presId="urn:microsoft.com/office/officeart/2008/layout/LinedList"/>
    <dgm:cxn modelId="{1EC09D76-5331-4D73-B122-BD8712D2BE55}" type="presParOf" srcId="{9464FFD9-38E0-4681-9B0B-B4D47ACA6BC6}" destId="{99C90FE1-0C2E-4B8A-9937-9461DD1D9B60}" srcOrd="1" destOrd="0" presId="urn:microsoft.com/office/officeart/2008/layout/LinedList"/>
    <dgm:cxn modelId="{6DEB73B3-AA0A-49AE-8059-D85FFA1E8303}" type="presParOf" srcId="{FF431219-8D46-4AC5-9939-0299E667732E}" destId="{3F74B8F6-3A37-46FF-B9DD-CB097AEFF009}" srcOrd="8" destOrd="0" presId="urn:microsoft.com/office/officeart/2008/layout/LinedList"/>
    <dgm:cxn modelId="{468EC218-D0C0-4C6E-BFCF-DECBE7BFFE59}" type="presParOf" srcId="{FF431219-8D46-4AC5-9939-0299E667732E}" destId="{618104AB-695E-4137-829B-CE968E0DB304}" srcOrd="9" destOrd="0" presId="urn:microsoft.com/office/officeart/2008/layout/LinedList"/>
    <dgm:cxn modelId="{5C530679-801E-4E50-AA51-1420FAAE6C8D}" type="presParOf" srcId="{618104AB-695E-4137-829B-CE968E0DB304}" destId="{4291DACD-EB3E-45A6-98A9-D9A148CC1CC1}" srcOrd="0" destOrd="0" presId="urn:microsoft.com/office/officeart/2008/layout/LinedList"/>
    <dgm:cxn modelId="{0876F275-3404-4FB1-9CA7-4815687D6AF4}" type="presParOf" srcId="{618104AB-695E-4137-829B-CE968E0DB304}" destId="{85896CF2-F72B-40CC-8B65-154BC1E2F6E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23F631-690D-4F83-B7AB-9BED1BAB861B}">
      <dsp:nvSpPr>
        <dsp:cNvPr id="0" name=""/>
        <dsp:cNvSpPr/>
      </dsp:nvSpPr>
      <dsp:spPr>
        <a:xfrm>
          <a:off x="0" y="1973"/>
          <a:ext cx="1052536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29CDC-8C50-430B-85D6-A961AB8CFAC6}">
      <dsp:nvSpPr>
        <dsp:cNvPr id="0" name=""/>
        <dsp:cNvSpPr/>
      </dsp:nvSpPr>
      <dsp:spPr>
        <a:xfrm>
          <a:off x="0" y="1973"/>
          <a:ext cx="10525364" cy="67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1. GENERALIDADES</a:t>
          </a:r>
        </a:p>
      </dsp:txBody>
      <dsp:txXfrm>
        <a:off x="0" y="1973"/>
        <a:ext cx="10525364" cy="672880"/>
      </dsp:txXfrm>
    </dsp:sp>
    <dsp:sp modelId="{3C1F3BC4-4F29-445A-8D8B-18387A3B75EA}">
      <dsp:nvSpPr>
        <dsp:cNvPr id="0" name=""/>
        <dsp:cNvSpPr/>
      </dsp:nvSpPr>
      <dsp:spPr>
        <a:xfrm>
          <a:off x="0" y="674853"/>
          <a:ext cx="10525364" cy="0"/>
        </a:xfrm>
        <a:prstGeom prst="line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A48E7-CF84-4B2B-A444-C4F98EECA4BA}">
      <dsp:nvSpPr>
        <dsp:cNvPr id="0" name=""/>
        <dsp:cNvSpPr/>
      </dsp:nvSpPr>
      <dsp:spPr>
        <a:xfrm>
          <a:off x="0" y="674853"/>
          <a:ext cx="10525364" cy="67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2. OBJETIVO GENERAL</a:t>
          </a:r>
        </a:p>
      </dsp:txBody>
      <dsp:txXfrm>
        <a:off x="0" y="674853"/>
        <a:ext cx="10525364" cy="672880"/>
      </dsp:txXfrm>
    </dsp:sp>
    <dsp:sp modelId="{ABF036A6-5D4C-41FE-8ABC-B41BAA0A4B26}">
      <dsp:nvSpPr>
        <dsp:cNvPr id="0" name=""/>
        <dsp:cNvSpPr/>
      </dsp:nvSpPr>
      <dsp:spPr>
        <a:xfrm>
          <a:off x="0" y="1347734"/>
          <a:ext cx="10525364" cy="0"/>
        </a:xfrm>
        <a:prstGeom prst="line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82889C-2DF4-47E8-965E-CB18611CAC18}">
      <dsp:nvSpPr>
        <dsp:cNvPr id="0" name=""/>
        <dsp:cNvSpPr/>
      </dsp:nvSpPr>
      <dsp:spPr>
        <a:xfrm>
          <a:off x="0" y="1347734"/>
          <a:ext cx="10525364" cy="67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3. OBJETIVOS ESPECÍFICOS</a:t>
          </a:r>
        </a:p>
      </dsp:txBody>
      <dsp:txXfrm>
        <a:off x="0" y="1347734"/>
        <a:ext cx="10525364" cy="672880"/>
      </dsp:txXfrm>
    </dsp:sp>
    <dsp:sp modelId="{C55432D8-0A1E-4496-A0FD-52C7AA156A7B}">
      <dsp:nvSpPr>
        <dsp:cNvPr id="0" name=""/>
        <dsp:cNvSpPr/>
      </dsp:nvSpPr>
      <dsp:spPr>
        <a:xfrm>
          <a:off x="0" y="2020614"/>
          <a:ext cx="10525364" cy="0"/>
        </a:xfrm>
        <a:prstGeom prst="line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DA133-2464-4783-854F-C0FA4E2C9A13}">
      <dsp:nvSpPr>
        <dsp:cNvPr id="0" name=""/>
        <dsp:cNvSpPr/>
      </dsp:nvSpPr>
      <dsp:spPr>
        <a:xfrm>
          <a:off x="0" y="2020614"/>
          <a:ext cx="10525364" cy="67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4. METODOLOGÍA </a:t>
          </a:r>
        </a:p>
      </dsp:txBody>
      <dsp:txXfrm>
        <a:off x="0" y="2020614"/>
        <a:ext cx="10525364" cy="672880"/>
      </dsp:txXfrm>
    </dsp:sp>
    <dsp:sp modelId="{3F74B8F6-3A37-46FF-B9DD-CB097AEFF009}">
      <dsp:nvSpPr>
        <dsp:cNvPr id="0" name=""/>
        <dsp:cNvSpPr/>
      </dsp:nvSpPr>
      <dsp:spPr>
        <a:xfrm>
          <a:off x="0" y="2693494"/>
          <a:ext cx="10525364" cy="0"/>
        </a:xfrm>
        <a:prstGeom prst="line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1DACD-EB3E-45A6-98A9-D9A148CC1CC1}">
      <dsp:nvSpPr>
        <dsp:cNvPr id="0" name=""/>
        <dsp:cNvSpPr/>
      </dsp:nvSpPr>
      <dsp:spPr>
        <a:xfrm>
          <a:off x="0" y="2693494"/>
          <a:ext cx="10525364" cy="67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5. </a:t>
          </a:r>
          <a:r>
            <a:rPr lang="es-EC" sz="3200" kern="1200" dirty="0"/>
            <a:t>SIMULACIÓN </a:t>
          </a:r>
          <a:r>
            <a:rPr lang="es-EC" sz="3100" kern="1200" dirty="0"/>
            <a:t>NUMÉRICO </a:t>
          </a:r>
        </a:p>
      </dsp:txBody>
      <dsp:txXfrm>
        <a:off x="0" y="2693494"/>
        <a:ext cx="10525364" cy="672880"/>
      </dsp:txXfrm>
    </dsp:sp>
    <dsp:sp modelId="{521A0DF2-9E30-4B86-A464-296D00C68D33}">
      <dsp:nvSpPr>
        <dsp:cNvPr id="0" name=""/>
        <dsp:cNvSpPr/>
      </dsp:nvSpPr>
      <dsp:spPr>
        <a:xfrm>
          <a:off x="0" y="3366375"/>
          <a:ext cx="10525364" cy="0"/>
        </a:xfrm>
        <a:prstGeom prst="lin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218C9E-7446-4807-8CAE-FDD010079FBF}">
      <dsp:nvSpPr>
        <dsp:cNvPr id="0" name=""/>
        <dsp:cNvSpPr/>
      </dsp:nvSpPr>
      <dsp:spPr>
        <a:xfrm>
          <a:off x="0" y="3366375"/>
          <a:ext cx="10525364" cy="67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100" kern="1200" dirty="0"/>
        </a:p>
      </dsp:txBody>
      <dsp:txXfrm>
        <a:off x="0" y="3366375"/>
        <a:ext cx="10525364" cy="672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23F631-690D-4F83-B7AB-9BED1BAB861B}">
      <dsp:nvSpPr>
        <dsp:cNvPr id="0" name=""/>
        <dsp:cNvSpPr/>
      </dsp:nvSpPr>
      <dsp:spPr>
        <a:xfrm>
          <a:off x="0" y="493"/>
          <a:ext cx="1052536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29CDC-8C50-430B-85D6-A961AB8CFAC6}">
      <dsp:nvSpPr>
        <dsp:cNvPr id="0" name=""/>
        <dsp:cNvSpPr/>
      </dsp:nvSpPr>
      <dsp:spPr>
        <a:xfrm>
          <a:off x="0" y="493"/>
          <a:ext cx="10525364" cy="808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700" kern="1200" dirty="0"/>
            <a:t>6. INSTRUMENTACIÓN</a:t>
          </a:r>
        </a:p>
      </dsp:txBody>
      <dsp:txXfrm>
        <a:off x="0" y="493"/>
        <a:ext cx="10525364" cy="808048"/>
      </dsp:txXfrm>
    </dsp:sp>
    <dsp:sp modelId="{3C1F3BC4-4F29-445A-8D8B-18387A3B75EA}">
      <dsp:nvSpPr>
        <dsp:cNvPr id="0" name=""/>
        <dsp:cNvSpPr/>
      </dsp:nvSpPr>
      <dsp:spPr>
        <a:xfrm>
          <a:off x="0" y="808541"/>
          <a:ext cx="10525364" cy="0"/>
        </a:xfrm>
        <a:prstGeom prst="line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A48E7-CF84-4B2B-A444-C4F98EECA4BA}">
      <dsp:nvSpPr>
        <dsp:cNvPr id="0" name=""/>
        <dsp:cNvSpPr/>
      </dsp:nvSpPr>
      <dsp:spPr>
        <a:xfrm>
          <a:off x="0" y="808541"/>
          <a:ext cx="10525364" cy="808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700" kern="1200" dirty="0"/>
            <a:t>7.</a:t>
          </a:r>
          <a:r>
            <a:rPr lang="es-EC" sz="3600" kern="1200" dirty="0"/>
            <a:t> EXPERIMENTACIÓN </a:t>
          </a:r>
          <a:endParaRPr lang="es-EC" sz="3700" kern="1200" dirty="0"/>
        </a:p>
      </dsp:txBody>
      <dsp:txXfrm>
        <a:off x="0" y="808541"/>
        <a:ext cx="10525364" cy="808048"/>
      </dsp:txXfrm>
    </dsp:sp>
    <dsp:sp modelId="{ABF036A6-5D4C-41FE-8ABC-B41BAA0A4B26}">
      <dsp:nvSpPr>
        <dsp:cNvPr id="0" name=""/>
        <dsp:cNvSpPr/>
      </dsp:nvSpPr>
      <dsp:spPr>
        <a:xfrm>
          <a:off x="0" y="1616590"/>
          <a:ext cx="10525364" cy="0"/>
        </a:xfrm>
        <a:prstGeom prst="lin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82889C-2DF4-47E8-965E-CB18611CAC18}">
      <dsp:nvSpPr>
        <dsp:cNvPr id="0" name=""/>
        <dsp:cNvSpPr/>
      </dsp:nvSpPr>
      <dsp:spPr>
        <a:xfrm>
          <a:off x="0" y="1616590"/>
          <a:ext cx="10525364" cy="808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700" kern="1200" dirty="0"/>
            <a:t>9. ANÁLISIS DE RESULTADOS</a:t>
          </a:r>
        </a:p>
      </dsp:txBody>
      <dsp:txXfrm>
        <a:off x="0" y="1616590"/>
        <a:ext cx="10525364" cy="808048"/>
      </dsp:txXfrm>
    </dsp:sp>
    <dsp:sp modelId="{C55432D8-0A1E-4496-A0FD-52C7AA156A7B}">
      <dsp:nvSpPr>
        <dsp:cNvPr id="0" name=""/>
        <dsp:cNvSpPr/>
      </dsp:nvSpPr>
      <dsp:spPr>
        <a:xfrm>
          <a:off x="0" y="2424638"/>
          <a:ext cx="10525364" cy="0"/>
        </a:xfrm>
        <a:prstGeom prst="line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DA133-2464-4783-854F-C0FA4E2C9A13}">
      <dsp:nvSpPr>
        <dsp:cNvPr id="0" name=""/>
        <dsp:cNvSpPr/>
      </dsp:nvSpPr>
      <dsp:spPr>
        <a:xfrm>
          <a:off x="0" y="2424638"/>
          <a:ext cx="10525364" cy="808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700" kern="1200" dirty="0"/>
            <a:t>10. CONCLUSIONES</a:t>
          </a:r>
        </a:p>
      </dsp:txBody>
      <dsp:txXfrm>
        <a:off x="0" y="2424638"/>
        <a:ext cx="10525364" cy="808048"/>
      </dsp:txXfrm>
    </dsp:sp>
    <dsp:sp modelId="{3F74B8F6-3A37-46FF-B9DD-CB097AEFF009}">
      <dsp:nvSpPr>
        <dsp:cNvPr id="0" name=""/>
        <dsp:cNvSpPr/>
      </dsp:nvSpPr>
      <dsp:spPr>
        <a:xfrm>
          <a:off x="0" y="3232687"/>
          <a:ext cx="10525364" cy="0"/>
        </a:xfrm>
        <a:prstGeom prst="lin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1DACD-EB3E-45A6-98A9-D9A148CC1CC1}">
      <dsp:nvSpPr>
        <dsp:cNvPr id="0" name=""/>
        <dsp:cNvSpPr/>
      </dsp:nvSpPr>
      <dsp:spPr>
        <a:xfrm>
          <a:off x="0" y="3232687"/>
          <a:ext cx="10525364" cy="808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700" kern="1200" dirty="0"/>
            <a:t>11. RECOMENDACIONES</a:t>
          </a:r>
        </a:p>
      </dsp:txBody>
      <dsp:txXfrm>
        <a:off x="0" y="3232687"/>
        <a:ext cx="10525364" cy="808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61927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99"/>
            <a:ext cx="12192000" cy="686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Marcador de contenido"/>
          <p:cNvSpPr>
            <a:spLocks noGrp="1"/>
          </p:cNvSpPr>
          <p:nvPr>
            <p:ph sz="quarter" idx="10"/>
          </p:nvPr>
        </p:nvSpPr>
        <p:spPr>
          <a:xfrm>
            <a:off x="1488018" y="2276475"/>
            <a:ext cx="8544983" cy="360045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609600" y="692696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9354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3E32F-CB72-4F73-AF44-D576ECDBA164}" type="datetimeFigureOut">
              <a:rPr lang="es-EC" smtClean="0"/>
              <a:t>13/3/2023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516F-BA50-41F5-8693-31F52EEB10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655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87496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1007435" y="98072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23659" y="2420889"/>
            <a:ext cx="7968885" cy="2764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6471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microsoft.com/office/2007/relationships/hdphoto" Target="../media/hdphoto1.wdp"/><Relationship Id="rId7" Type="http://schemas.openxmlformats.org/officeDocument/2006/relationships/image" Target="../media/image5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jpg"/><Relationship Id="rId9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2.jpeg"/><Relationship Id="rId7" Type="http://schemas.openxmlformats.org/officeDocument/2006/relationships/image" Target="../media/image60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10" Type="http://schemas.openxmlformats.org/officeDocument/2006/relationships/image" Target="../media/image62.jpg"/><Relationship Id="rId4" Type="http://schemas.openxmlformats.org/officeDocument/2006/relationships/image" Target="../media/image25.jpeg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chart" Target="../charts/char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11491BCF-6592-40CD-96CC-F82F78E2A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3092" y="4170703"/>
            <a:ext cx="6400800" cy="1014354"/>
          </a:xfrm>
        </p:spPr>
        <p:txBody>
          <a:bodyPr/>
          <a:lstStyle/>
          <a:p>
            <a:r>
              <a:rPr lang="es-EC" sz="1400" b="1" dirty="0">
                <a:solidFill>
                  <a:schemeClr val="tx1"/>
                </a:solidFill>
              </a:rPr>
              <a:t>Autor:</a:t>
            </a:r>
          </a:p>
          <a:p>
            <a:endParaRPr lang="es-EC" sz="1400" dirty="0">
              <a:solidFill>
                <a:schemeClr val="tx1"/>
              </a:solidFill>
            </a:endParaRPr>
          </a:p>
          <a:p>
            <a:r>
              <a:rPr lang="es-EC" sz="1600" dirty="0">
                <a:solidFill>
                  <a:schemeClr val="tx1"/>
                </a:solidFill>
              </a:rPr>
              <a:t>Kevin Francisco Altamirano Acosta</a:t>
            </a:r>
            <a:endParaRPr lang="es-EC" sz="1600" dirty="0"/>
          </a:p>
          <a:p>
            <a:endParaRPr lang="es-EC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8952FD8-612D-4E17-BCB0-D48BA5D75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96996"/>
            <a:ext cx="11939512" cy="526084"/>
          </a:xfrm>
        </p:spPr>
        <p:txBody>
          <a:bodyPr>
            <a:noAutofit/>
          </a:bodyPr>
          <a:lstStyle/>
          <a:p>
            <a:pPr marL="1348740" indent="-1120140">
              <a:lnSpc>
                <a:spcPct val="150000"/>
              </a:lnSpc>
            </a:pPr>
            <a:br>
              <a:rPr lang="es-MX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C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Estudio experimental y computacional de la transferencia de calor de un intercambiador tipo tubos concéntricos de aire – agua implementando generadores de vórtice</a:t>
            </a:r>
            <a:endParaRPr lang="es-EC" sz="2000" b="1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D9A2D45E-571E-4089-895A-B9E2A7803CB1}"/>
              </a:ext>
            </a:extLst>
          </p:cNvPr>
          <p:cNvSpPr txBox="1">
            <a:spLocks/>
          </p:cNvSpPr>
          <p:nvPr/>
        </p:nvSpPr>
        <p:spPr>
          <a:xfrm>
            <a:off x="2053208" y="848786"/>
            <a:ext cx="8229600" cy="2223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8000" b="1" dirty="0">
                <a:solidFill>
                  <a:srgbClr val="000000"/>
                </a:solidFill>
                <a:latin typeface="Calibri" panose="020F0502020204030204" pitchFamily="34" charset="0"/>
                <a:sym typeface="Montserrat"/>
              </a:rPr>
              <a:t>DEPARTAMENTO DE CIENCIAS DE LA ENERGÍA Y MECÁNICA</a:t>
            </a:r>
            <a:br>
              <a:rPr lang="es-MX" sz="8000" b="1" dirty="0">
                <a:solidFill>
                  <a:srgbClr val="000000"/>
                </a:solidFill>
                <a:latin typeface="Calibri" panose="020F0502020204030204" pitchFamily="34" charset="0"/>
                <a:sym typeface="Montserrat"/>
              </a:rPr>
            </a:br>
            <a:r>
              <a:rPr lang="es-MX" sz="8000" b="1" dirty="0">
                <a:solidFill>
                  <a:srgbClr val="000000"/>
                </a:solidFill>
                <a:latin typeface="Calibri" panose="020F0502020204030204" pitchFamily="34" charset="0"/>
                <a:sym typeface="Montserrat"/>
              </a:rPr>
              <a:t>CARRERA DE  MECÁNICA</a:t>
            </a:r>
            <a:br>
              <a:rPr lang="es-MX" sz="8000" b="1" dirty="0">
                <a:solidFill>
                  <a:srgbClr val="000000"/>
                </a:solidFill>
                <a:latin typeface="Calibri" panose="020F0502020204030204" pitchFamily="34" charset="0"/>
                <a:sym typeface="Montserrat"/>
              </a:rPr>
            </a:br>
            <a:br>
              <a:rPr lang="es-MX" sz="8000" b="1" dirty="0">
                <a:solidFill>
                  <a:srgbClr val="000000"/>
                </a:solidFill>
                <a:latin typeface="Calibri" panose="020F0502020204030204" pitchFamily="34" charset="0"/>
                <a:sym typeface="Montserrat"/>
              </a:rPr>
            </a:br>
            <a:endParaRPr lang="es-MX" sz="8000" b="1" dirty="0">
              <a:solidFill>
                <a:srgbClr val="000000"/>
              </a:solidFill>
              <a:latin typeface="Calibri" panose="020F0502020204030204" pitchFamily="34" charset="0"/>
              <a:sym typeface="Montserrat"/>
            </a:endParaRPr>
          </a:p>
          <a:p>
            <a:r>
              <a:rPr lang="es-MX" sz="8000" b="1" dirty="0">
                <a:solidFill>
                  <a:srgbClr val="000000"/>
                </a:solidFill>
                <a:latin typeface="Calibri" panose="020F0502020204030204" pitchFamily="34" charset="0"/>
                <a:sym typeface="Montserrat"/>
              </a:rPr>
              <a:t>TRABAJO DE INTEGRACIÓN CURRICULAR, PREVIO A LA OBTENCIÓN DEL TÍTULO DE INGENIERO MECÁNICO</a:t>
            </a:r>
            <a:br>
              <a:rPr lang="es-EC" sz="6400" b="1" dirty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C" sz="6400" b="1" dirty="0">
              <a:solidFill>
                <a:srgbClr val="9BBB59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8" name="Subtítulo 1">
            <a:extLst>
              <a:ext uri="{FF2B5EF4-FFF2-40B4-BE49-F238E27FC236}">
                <a16:creationId xmlns:a16="http://schemas.microsoft.com/office/drawing/2014/main" id="{02BB98C8-19F1-448D-B905-C4C08B4177DC}"/>
              </a:ext>
            </a:extLst>
          </p:cNvPr>
          <p:cNvSpPr txBox="1">
            <a:spLocks/>
          </p:cNvSpPr>
          <p:nvPr/>
        </p:nvSpPr>
        <p:spPr>
          <a:xfrm>
            <a:off x="6168008" y="5373216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400" dirty="0">
                <a:solidFill>
                  <a:prstClr val="black"/>
                </a:solidFill>
                <a:latin typeface="Calibri"/>
              </a:rPr>
              <a:t>Ing. Luis Miguel Carrión Matamoros</a:t>
            </a:r>
            <a:r>
              <a:rPr lang="es-EC" sz="1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s-EC" sz="1400" b="1" i="1" dirty="0">
                <a:solidFill>
                  <a:prstClr val="black"/>
                </a:solidFill>
                <a:latin typeface="Calibri"/>
              </a:rPr>
              <a:t>Director</a:t>
            </a:r>
            <a:endParaRPr lang="es-EC" sz="1400" i="1" dirty="0">
              <a:solidFill>
                <a:prstClr val="black"/>
              </a:solidFill>
              <a:latin typeface="Calibri"/>
            </a:endParaRPr>
          </a:p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5219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3047A6-D7C7-4103-BEE8-968CC69A5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378371"/>
            <a:ext cx="10972800" cy="1143000"/>
          </a:xfrm>
        </p:spPr>
        <p:txBody>
          <a:bodyPr/>
          <a:lstStyle/>
          <a:p>
            <a:pPr algn="l"/>
            <a:r>
              <a:rPr lang="es-EC" dirty="0"/>
              <a:t>Modelo Numérico – Mallado flujo interno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A5742D-300C-484F-BBD7-BD5E4BBB9D1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" y="1454239"/>
            <a:ext cx="5282567" cy="20947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C895801-E1A1-45BC-888D-F480690C5B0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" y="3915499"/>
            <a:ext cx="5282568" cy="170737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11C55B6-598D-4608-7F09-5EF9851CB8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21030"/>
          <a:stretch/>
        </p:blipFill>
        <p:spPr bwMode="auto">
          <a:xfrm>
            <a:off x="5541647" y="1579374"/>
            <a:ext cx="6535346" cy="4018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99DF076-EEF9-7481-C0DA-660EFFFE04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9" t="65481" r="50831" b="17587"/>
          <a:stretch/>
        </p:blipFill>
        <p:spPr bwMode="auto">
          <a:xfrm>
            <a:off x="5686427" y="1733267"/>
            <a:ext cx="2856446" cy="1695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105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2683422-12D5-4D89-815B-42A5FB0E2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9" y="480486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s-EC" dirty="0"/>
              <a:t>Modelo Numérico – Condiciones </a:t>
            </a:r>
            <a:r>
              <a:rPr lang="es-EC" dirty="0" err="1"/>
              <a:t>Inlet</a:t>
            </a:r>
            <a:endParaRPr lang="es-EC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CC02FE2-3495-B0F1-C946-3403270E51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31" r="58764" b="23702"/>
          <a:stretch/>
        </p:blipFill>
        <p:spPr>
          <a:xfrm>
            <a:off x="334780" y="4521386"/>
            <a:ext cx="4361888" cy="11429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0467DCE-27E2-2D0C-14F7-D9257CA0F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68" y="1652837"/>
            <a:ext cx="3259977" cy="2793074"/>
          </a:xfrm>
          <a:prstGeom prst="rect">
            <a:avLst/>
          </a:prstGeom>
        </p:spPr>
      </p:pic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7242178-A015-7333-4831-1880B94FC9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99" b="23730"/>
          <a:stretch/>
        </p:blipFill>
        <p:spPr>
          <a:xfrm>
            <a:off x="227245" y="1501380"/>
            <a:ext cx="3880731" cy="25492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8F661B3-0F5D-4B27-67BA-D1148E615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265" y="2624962"/>
            <a:ext cx="3601118" cy="3039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8171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829764D-7921-4A19-9C50-02A24A75E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06" y="395909"/>
            <a:ext cx="4208060" cy="868287"/>
          </a:xfrm>
        </p:spPr>
        <p:txBody>
          <a:bodyPr>
            <a:normAutofit/>
          </a:bodyPr>
          <a:lstStyle/>
          <a:p>
            <a:pPr algn="l"/>
            <a:r>
              <a:rPr lang="es-MX" sz="3200" dirty="0"/>
              <a:t>Modelo de turbulencia</a:t>
            </a:r>
            <a:endParaRPr lang="es-EC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A4389C8-8D41-65A2-54E5-2C819AF4CC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08"/>
          <a:stretch/>
        </p:blipFill>
        <p:spPr>
          <a:xfrm>
            <a:off x="321006" y="1264195"/>
            <a:ext cx="5217591" cy="4792047"/>
          </a:xfrm>
          <a:prstGeom prst="rect">
            <a:avLst/>
          </a:prstGeom>
        </p:spPr>
      </p:pic>
      <p:pic>
        <p:nvPicPr>
          <p:cNvPr id="8" name="Imagen 7" descr="Interfaz de usuario gráfica, Aplicación, Word&#10;&#10;Descripción generada automáticamente">
            <a:extLst>
              <a:ext uri="{FF2B5EF4-FFF2-40B4-BE49-F238E27FC236}">
                <a16:creationId xmlns:a16="http://schemas.microsoft.com/office/drawing/2014/main" id="{7AE4F344-3DFB-7C3D-AB9C-5E4650A12C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/>
          <a:stretch/>
        </p:blipFill>
        <p:spPr>
          <a:xfrm>
            <a:off x="5774994" y="1714119"/>
            <a:ext cx="6096000" cy="3892198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D15148EC-2F34-B714-8174-90739C87C882}"/>
              </a:ext>
            </a:extLst>
          </p:cNvPr>
          <p:cNvSpPr txBox="1">
            <a:spLocks/>
          </p:cNvSpPr>
          <p:nvPr/>
        </p:nvSpPr>
        <p:spPr>
          <a:xfrm>
            <a:off x="6559827" y="395909"/>
            <a:ext cx="2506639" cy="8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3200" dirty="0"/>
              <a:t>Convergencia</a:t>
            </a:r>
            <a:endParaRPr lang="es-EC" sz="32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B50A388-36D9-8294-9328-6BB95AD9128A}"/>
              </a:ext>
            </a:extLst>
          </p:cNvPr>
          <p:cNvSpPr/>
          <p:nvPr/>
        </p:nvSpPr>
        <p:spPr>
          <a:xfrm>
            <a:off x="3670852" y="2650435"/>
            <a:ext cx="1245705" cy="1828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84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22945A3-43DA-C645-146C-EE9C5D6D95DE}"/>
              </a:ext>
            </a:extLst>
          </p:cNvPr>
          <p:cNvSpPr txBox="1"/>
          <p:nvPr/>
        </p:nvSpPr>
        <p:spPr>
          <a:xfrm>
            <a:off x="0" y="539703"/>
            <a:ext cx="105201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Contorno temperaturas intercambiador de calor sin winglets</a:t>
            </a:r>
            <a:endParaRPr lang="en-US" sz="3200" b="1" dirty="0"/>
          </a:p>
        </p:txBody>
      </p:sp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8F8A8337-05DD-E09C-8977-2ACCAA1096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9"/>
          <a:stretch/>
        </p:blipFill>
        <p:spPr>
          <a:xfrm>
            <a:off x="177421" y="1124478"/>
            <a:ext cx="7830990" cy="4630497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38ECCD0-66AB-F2F7-2472-2B29DDE0F62C}"/>
              </a:ext>
            </a:extLst>
          </p:cNvPr>
          <p:cNvCxnSpPr>
            <a:cxnSpLocks/>
          </p:cNvCxnSpPr>
          <p:nvPr/>
        </p:nvCxnSpPr>
        <p:spPr>
          <a:xfrm flipV="1">
            <a:off x="2142699" y="3753134"/>
            <a:ext cx="5090614" cy="1050878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8162E1C-6703-E413-99BF-E56450FC2F52}"/>
              </a:ext>
            </a:extLst>
          </p:cNvPr>
          <p:cNvCxnSpPr>
            <a:cxnSpLocks/>
          </p:cNvCxnSpPr>
          <p:nvPr/>
        </p:nvCxnSpPr>
        <p:spPr>
          <a:xfrm flipV="1">
            <a:off x="1524000" y="3823063"/>
            <a:ext cx="6392091" cy="1297577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9" name="Imagen 48">
            <a:extLst>
              <a:ext uri="{FF2B5EF4-FFF2-40B4-BE49-F238E27FC236}">
                <a16:creationId xmlns:a16="http://schemas.microsoft.com/office/drawing/2014/main" id="{217129DC-1E18-3A5A-CCD9-6ECC3275A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216" y="1124478"/>
            <a:ext cx="4006168" cy="2331234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5EF43DDE-893A-441A-12CF-283BA42CC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216" y="3642320"/>
            <a:ext cx="4012491" cy="2323384"/>
          </a:xfrm>
          <a:prstGeom prst="rect">
            <a:avLst/>
          </a:prstGeom>
        </p:spPr>
      </p:pic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8D9C090B-7E99-7614-E0BE-2CFC9347A766}"/>
              </a:ext>
            </a:extLst>
          </p:cNvPr>
          <p:cNvCxnSpPr>
            <a:cxnSpLocks/>
          </p:cNvCxnSpPr>
          <p:nvPr/>
        </p:nvCxnSpPr>
        <p:spPr>
          <a:xfrm>
            <a:off x="10721789" y="1486263"/>
            <a:ext cx="1016000" cy="0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9CAB0C9F-F4F3-D810-6DD4-414BD8AF3EF7}"/>
              </a:ext>
            </a:extLst>
          </p:cNvPr>
          <p:cNvCxnSpPr>
            <a:cxnSpLocks/>
          </p:cNvCxnSpPr>
          <p:nvPr/>
        </p:nvCxnSpPr>
        <p:spPr>
          <a:xfrm>
            <a:off x="10733742" y="4007223"/>
            <a:ext cx="106978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o 21">
            <a:extLst>
              <a:ext uri="{FF2B5EF4-FFF2-40B4-BE49-F238E27FC236}">
                <a16:creationId xmlns:a16="http://schemas.microsoft.com/office/drawing/2014/main" id="{FE79D247-1889-A18B-628A-BC101E19B96C}"/>
              </a:ext>
            </a:extLst>
          </p:cNvPr>
          <p:cNvGrpSpPr/>
          <p:nvPr/>
        </p:nvGrpSpPr>
        <p:grpSpPr>
          <a:xfrm>
            <a:off x="7103165" y="1802296"/>
            <a:ext cx="758559" cy="901147"/>
            <a:chOff x="7103165" y="1802296"/>
            <a:chExt cx="758559" cy="901147"/>
          </a:xfrm>
        </p:grpSpPr>
        <p:cxnSp>
          <p:nvCxnSpPr>
            <p:cNvPr id="9" name="Conector recto de flecha 8">
              <a:extLst>
                <a:ext uri="{FF2B5EF4-FFF2-40B4-BE49-F238E27FC236}">
                  <a16:creationId xmlns:a16="http://schemas.microsoft.com/office/drawing/2014/main" id="{A5DFBA04-C792-1C01-7EC7-EDE55D65A5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3165" y="2385391"/>
              <a:ext cx="410818" cy="2215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4B9B5C61-CAEA-7C1E-38F2-48D09EB2A8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3983" y="1802296"/>
              <a:ext cx="0" cy="5830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B8C643B3-635F-0A4D-5D62-29DFC25487EE}"/>
                </a:ext>
              </a:extLst>
            </p:cNvPr>
            <p:cNvCxnSpPr>
              <a:cxnSpLocks/>
            </p:cNvCxnSpPr>
            <p:nvPr/>
          </p:nvCxnSpPr>
          <p:spPr>
            <a:xfrm>
              <a:off x="7513983" y="2385391"/>
              <a:ext cx="347741" cy="3180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6421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22945A3-43DA-C645-146C-EE9C5D6D95DE}"/>
              </a:ext>
            </a:extLst>
          </p:cNvPr>
          <p:cNvSpPr txBox="1"/>
          <p:nvPr/>
        </p:nvSpPr>
        <p:spPr>
          <a:xfrm>
            <a:off x="0" y="539703"/>
            <a:ext cx="118035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Contorno temperaturas intercambiador de calor </a:t>
            </a:r>
            <a:r>
              <a:rPr lang="es-EC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</a:t>
            </a:r>
            <a:r>
              <a:rPr lang="es-EC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winglets 3c</a:t>
            </a:r>
            <a:endParaRPr lang="en-US" sz="32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4BC44A3-F539-47B6-4341-34BB388BF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" r="45174" b="24403"/>
          <a:stretch/>
        </p:blipFill>
        <p:spPr>
          <a:xfrm>
            <a:off x="244560" y="1221707"/>
            <a:ext cx="7791039" cy="4841226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38ECCD0-66AB-F2F7-2472-2B29DDE0F62C}"/>
              </a:ext>
            </a:extLst>
          </p:cNvPr>
          <p:cNvCxnSpPr>
            <a:cxnSpLocks/>
          </p:cNvCxnSpPr>
          <p:nvPr/>
        </p:nvCxnSpPr>
        <p:spPr>
          <a:xfrm flipV="1">
            <a:off x="2040835" y="3753134"/>
            <a:ext cx="5192478" cy="1050878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8162E1C-6703-E413-99BF-E56450FC2F52}"/>
              </a:ext>
            </a:extLst>
          </p:cNvPr>
          <p:cNvCxnSpPr>
            <a:cxnSpLocks/>
          </p:cNvCxnSpPr>
          <p:nvPr/>
        </p:nvCxnSpPr>
        <p:spPr>
          <a:xfrm flipV="1">
            <a:off x="1099930" y="3753134"/>
            <a:ext cx="6946286" cy="1441718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DC1414F4-F450-BE67-E83C-03F8336B24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" r="24678"/>
          <a:stretch/>
        </p:blipFill>
        <p:spPr bwMode="auto">
          <a:xfrm>
            <a:off x="1746138" y="1766891"/>
            <a:ext cx="1528980" cy="133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01769D8-B264-DA48-A675-87D42047D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005" y="3615815"/>
            <a:ext cx="4031664" cy="2331234"/>
          </a:xfrm>
          <a:prstGeom prst="rect">
            <a:avLst/>
          </a:prstGeom>
        </p:spPr>
      </p:pic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9CAB0C9F-F4F3-D810-6DD4-414BD8AF3EF7}"/>
              </a:ext>
            </a:extLst>
          </p:cNvPr>
          <p:cNvCxnSpPr>
            <a:cxnSpLocks/>
          </p:cNvCxnSpPr>
          <p:nvPr/>
        </p:nvCxnSpPr>
        <p:spPr>
          <a:xfrm>
            <a:off x="10733742" y="4007223"/>
            <a:ext cx="1069788" cy="0"/>
          </a:xfrm>
          <a:prstGeom prst="line">
            <a:avLst/>
          </a:prstGeom>
          <a:ln w="571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B64A4B09-66A1-0400-4077-A7052D358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622" y="1124478"/>
            <a:ext cx="4021047" cy="2310399"/>
          </a:xfrm>
          <a:prstGeom prst="rect">
            <a:avLst/>
          </a:prstGeom>
        </p:spPr>
      </p:pic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8D9C090B-7E99-7614-E0BE-2CFC9347A766}"/>
              </a:ext>
            </a:extLst>
          </p:cNvPr>
          <p:cNvCxnSpPr>
            <a:cxnSpLocks/>
          </p:cNvCxnSpPr>
          <p:nvPr/>
        </p:nvCxnSpPr>
        <p:spPr>
          <a:xfrm>
            <a:off x="10721789" y="1486263"/>
            <a:ext cx="1016000" cy="0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EC4C7447-001D-879E-CDA9-AA7D951D06E2}"/>
              </a:ext>
            </a:extLst>
          </p:cNvPr>
          <p:cNvGrpSpPr/>
          <p:nvPr/>
        </p:nvGrpSpPr>
        <p:grpSpPr>
          <a:xfrm>
            <a:off x="7103165" y="1802296"/>
            <a:ext cx="758559" cy="901147"/>
            <a:chOff x="7103165" y="1802296"/>
            <a:chExt cx="758559" cy="901147"/>
          </a:xfrm>
        </p:grpSpPr>
        <p:cxnSp>
          <p:nvCxnSpPr>
            <p:cNvPr id="4" name="Conector recto de flecha 3">
              <a:extLst>
                <a:ext uri="{FF2B5EF4-FFF2-40B4-BE49-F238E27FC236}">
                  <a16:creationId xmlns:a16="http://schemas.microsoft.com/office/drawing/2014/main" id="{4BB1E00C-4C8A-23D1-384D-D77E4E8856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3165" y="2385391"/>
              <a:ext cx="410818" cy="2215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Conector recto de flecha 5">
              <a:extLst>
                <a:ext uri="{FF2B5EF4-FFF2-40B4-BE49-F238E27FC236}">
                  <a16:creationId xmlns:a16="http://schemas.microsoft.com/office/drawing/2014/main" id="{067F9BA7-B673-8FD5-F2FC-DAAFEC0376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3983" y="1802296"/>
              <a:ext cx="0" cy="5830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Conector recto de flecha 6">
              <a:extLst>
                <a:ext uri="{FF2B5EF4-FFF2-40B4-BE49-F238E27FC236}">
                  <a16:creationId xmlns:a16="http://schemas.microsoft.com/office/drawing/2014/main" id="{B9A3BF8F-7FF3-F45A-4F1C-E00F91D9C336}"/>
                </a:ext>
              </a:extLst>
            </p:cNvPr>
            <p:cNvCxnSpPr>
              <a:cxnSpLocks/>
            </p:cNvCxnSpPr>
            <p:nvPr/>
          </p:nvCxnSpPr>
          <p:spPr>
            <a:xfrm>
              <a:off x="7513983" y="2385391"/>
              <a:ext cx="347741" cy="3180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8949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44F7D4AF-CD67-C44E-EB14-CD37D80546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6" t="12484" r="1" b="11176"/>
          <a:stretch/>
        </p:blipFill>
        <p:spPr>
          <a:xfrm>
            <a:off x="957333" y="564676"/>
            <a:ext cx="10028719" cy="546340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8AA606C-02E3-27B4-47F4-B82A08A1ECCF}"/>
              </a:ext>
            </a:extLst>
          </p:cNvPr>
          <p:cNvSpPr/>
          <p:nvPr/>
        </p:nvSpPr>
        <p:spPr>
          <a:xfrm>
            <a:off x="9050330" y="3246782"/>
            <a:ext cx="848139" cy="1550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E2E6137-8145-0AAD-88AC-A53954A55A77}"/>
              </a:ext>
            </a:extLst>
          </p:cNvPr>
          <p:cNvSpPr/>
          <p:nvPr/>
        </p:nvSpPr>
        <p:spPr>
          <a:xfrm>
            <a:off x="7398983" y="3531703"/>
            <a:ext cx="848139" cy="1550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0C2E2C4-6EA6-2A7D-592A-703040227768}"/>
              </a:ext>
            </a:extLst>
          </p:cNvPr>
          <p:cNvSpPr/>
          <p:nvPr/>
        </p:nvSpPr>
        <p:spPr>
          <a:xfrm>
            <a:off x="5747636" y="3726344"/>
            <a:ext cx="848139" cy="1550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1C158D9-15D8-672D-61E2-5851F4E1BB5C}"/>
              </a:ext>
            </a:extLst>
          </p:cNvPr>
          <p:cNvSpPr/>
          <p:nvPr/>
        </p:nvSpPr>
        <p:spPr>
          <a:xfrm>
            <a:off x="4019996" y="4022034"/>
            <a:ext cx="848139" cy="1550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B3A44CA-D622-A7A0-A2EF-9DEC449FDCFF}"/>
              </a:ext>
            </a:extLst>
          </p:cNvPr>
          <p:cNvSpPr/>
          <p:nvPr/>
        </p:nvSpPr>
        <p:spPr>
          <a:xfrm>
            <a:off x="2346184" y="4306955"/>
            <a:ext cx="848139" cy="1550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2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5217D6D3-42E3-0729-CDD5-1D6250EDA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8963"/>
            <a:ext cx="10515600" cy="5660074"/>
          </a:xfrm>
          <a:prstGeom prst="rect">
            <a:avLst/>
          </a:prstGeom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97DB6E50-0251-6BB6-5695-52C583DA1FB1}"/>
              </a:ext>
            </a:extLst>
          </p:cNvPr>
          <p:cNvSpPr/>
          <p:nvPr/>
        </p:nvSpPr>
        <p:spPr>
          <a:xfrm rot="20267933">
            <a:off x="1139687" y="5313609"/>
            <a:ext cx="583096" cy="42407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57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57BFF9D-FFBA-4978-B6BF-727F02AD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09" y="500672"/>
            <a:ext cx="10972800" cy="1143000"/>
          </a:xfrm>
        </p:spPr>
        <p:txBody>
          <a:bodyPr/>
          <a:lstStyle/>
          <a:p>
            <a:pPr algn="l"/>
            <a:r>
              <a:rPr lang="es-EC" dirty="0"/>
              <a:t>VORTICIDAD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492A11D-1D21-4D00-BDEE-B57F9D271C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107" y="1643672"/>
            <a:ext cx="5821891" cy="4226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156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22945A3-43DA-C645-146C-EE9C5D6D95DE}"/>
              </a:ext>
            </a:extLst>
          </p:cNvPr>
          <p:cNvSpPr txBox="1"/>
          <p:nvPr/>
        </p:nvSpPr>
        <p:spPr>
          <a:xfrm>
            <a:off x="0" y="539703"/>
            <a:ext cx="118035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Contorno temperaturas intercambiador de calor </a:t>
            </a:r>
            <a:r>
              <a:rPr lang="es-EC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</a:t>
            </a:r>
            <a:r>
              <a:rPr lang="es-EC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winglets 5tr</a:t>
            </a:r>
            <a:endParaRPr lang="en-US" sz="32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4BC44A3-F539-47B6-4341-34BB388BF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t="-221" r="7184" b="221"/>
          <a:stretch/>
        </p:blipFill>
        <p:spPr>
          <a:xfrm>
            <a:off x="71794" y="1221707"/>
            <a:ext cx="8038828" cy="4841226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38ECCD0-66AB-F2F7-2472-2B29DDE0F62C}"/>
              </a:ext>
            </a:extLst>
          </p:cNvPr>
          <p:cNvCxnSpPr>
            <a:cxnSpLocks/>
          </p:cNvCxnSpPr>
          <p:nvPr/>
        </p:nvCxnSpPr>
        <p:spPr>
          <a:xfrm flipV="1">
            <a:off x="1598064" y="4119073"/>
            <a:ext cx="5819686" cy="820396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8162E1C-6703-E413-99BF-E56450FC2F52}"/>
              </a:ext>
            </a:extLst>
          </p:cNvPr>
          <p:cNvCxnSpPr>
            <a:cxnSpLocks/>
          </p:cNvCxnSpPr>
          <p:nvPr/>
        </p:nvCxnSpPr>
        <p:spPr>
          <a:xfrm flipV="1">
            <a:off x="834887" y="4278573"/>
            <a:ext cx="7200712" cy="1035549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490820D3-FA3E-8EAE-308A-06F24EAFFF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51"/>
          <a:stretch/>
        </p:blipFill>
        <p:spPr bwMode="auto">
          <a:xfrm>
            <a:off x="1746137" y="1924766"/>
            <a:ext cx="2719845" cy="11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CC18439-33DD-5C70-329C-BAC56B353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622" y="3642320"/>
            <a:ext cx="3960686" cy="2310400"/>
          </a:xfrm>
          <a:prstGeom prst="rect">
            <a:avLst/>
          </a:prstGeom>
        </p:spPr>
      </p:pic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9CAB0C9F-F4F3-D810-6DD4-414BD8AF3EF7}"/>
              </a:ext>
            </a:extLst>
          </p:cNvPr>
          <p:cNvCxnSpPr>
            <a:cxnSpLocks/>
          </p:cNvCxnSpPr>
          <p:nvPr/>
        </p:nvCxnSpPr>
        <p:spPr>
          <a:xfrm>
            <a:off x="10733742" y="4007223"/>
            <a:ext cx="1069788" cy="0"/>
          </a:xfrm>
          <a:prstGeom prst="line">
            <a:avLst/>
          </a:prstGeom>
          <a:ln w="571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258B2114-BD7D-26F1-B86B-99DFAB544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622" y="1158118"/>
            <a:ext cx="3960686" cy="2270882"/>
          </a:xfrm>
          <a:prstGeom prst="rect">
            <a:avLst/>
          </a:prstGeom>
        </p:spPr>
      </p:pic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8D9C090B-7E99-7614-E0BE-2CFC9347A766}"/>
              </a:ext>
            </a:extLst>
          </p:cNvPr>
          <p:cNvCxnSpPr>
            <a:cxnSpLocks/>
          </p:cNvCxnSpPr>
          <p:nvPr/>
        </p:nvCxnSpPr>
        <p:spPr>
          <a:xfrm>
            <a:off x="10576015" y="1953290"/>
            <a:ext cx="1016000" cy="0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135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87F636CD-1C9E-5C39-D2EB-584A4F621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384334"/>
            <a:ext cx="10515600" cy="584355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6BD6FFD-B858-0E91-7F1D-47B1BBEB479F}"/>
              </a:ext>
            </a:extLst>
          </p:cNvPr>
          <p:cNvSpPr/>
          <p:nvPr/>
        </p:nvSpPr>
        <p:spPr>
          <a:xfrm>
            <a:off x="4019996" y="4022034"/>
            <a:ext cx="848139" cy="1550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319AB12-6D88-A726-0656-0206BB6BCF43}"/>
              </a:ext>
            </a:extLst>
          </p:cNvPr>
          <p:cNvSpPr/>
          <p:nvPr/>
        </p:nvSpPr>
        <p:spPr>
          <a:xfrm>
            <a:off x="5710030" y="3790121"/>
            <a:ext cx="848139" cy="1550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F02BF16-3C55-9A64-DF79-758302C05C8F}"/>
              </a:ext>
            </a:extLst>
          </p:cNvPr>
          <p:cNvSpPr/>
          <p:nvPr/>
        </p:nvSpPr>
        <p:spPr>
          <a:xfrm>
            <a:off x="7400064" y="3631095"/>
            <a:ext cx="848139" cy="1550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6BC3AD8-8E9F-D27A-22D3-84151801705B}"/>
              </a:ext>
            </a:extLst>
          </p:cNvPr>
          <p:cNvSpPr/>
          <p:nvPr/>
        </p:nvSpPr>
        <p:spPr>
          <a:xfrm>
            <a:off x="2142263" y="4386468"/>
            <a:ext cx="848139" cy="1550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11C3D9D-1BA5-0AB5-B5AF-35916610DF43}"/>
              </a:ext>
            </a:extLst>
          </p:cNvPr>
          <p:cNvSpPr/>
          <p:nvPr/>
        </p:nvSpPr>
        <p:spPr>
          <a:xfrm>
            <a:off x="9090096" y="3306109"/>
            <a:ext cx="848139" cy="1550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44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B36CD1B-1DAB-4396-B540-E0BAC5AE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b="1" dirty="0"/>
              <a:t>CONTENIDO</a:t>
            </a:r>
            <a:endParaRPr lang="es-EC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2E908B4-22DE-435E-813F-3AF7C4E22CA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133749795"/>
              </p:ext>
            </p:extLst>
          </p:nvPr>
        </p:nvGraphicFramePr>
        <p:xfrm>
          <a:off x="833318" y="1842592"/>
          <a:ext cx="10525364" cy="4041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5136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Diagrama&#10;&#10;Descripción generada automáticamente con confianza media">
            <a:extLst>
              <a:ext uri="{FF2B5EF4-FFF2-40B4-BE49-F238E27FC236}">
                <a16:creationId xmlns:a16="http://schemas.microsoft.com/office/drawing/2014/main" id="{43DC296A-5979-7C25-DD45-3AB7DE72B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1450"/>
            <a:ext cx="10515600" cy="593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41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4E85B52-8451-40B0-8AD6-CB8B51E3C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dirty="0"/>
              <a:t>VORTICIDAD</a:t>
            </a:r>
            <a:endParaRPr lang="es-EC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EC190A-EBBD-2D93-BA56-06B9725951BC}"/>
              </a:ext>
            </a:extLst>
          </p:cNvPr>
          <p:cNvPicPr/>
          <p:nvPr/>
        </p:nvPicPr>
        <p:blipFill rotWithShape="1">
          <a:blip r:embed="rId2"/>
          <a:srcRect l="4233" t="20819" r="19708" b="8445"/>
          <a:stretch/>
        </p:blipFill>
        <p:spPr bwMode="auto">
          <a:xfrm>
            <a:off x="3253899" y="1702831"/>
            <a:ext cx="6064444" cy="4285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412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F877076-CFF7-48D1-9801-C495112B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792" y="428066"/>
            <a:ext cx="3388415" cy="1143000"/>
          </a:xfrm>
        </p:spPr>
        <p:txBody>
          <a:bodyPr>
            <a:normAutofit/>
          </a:bodyPr>
          <a:lstStyle/>
          <a:p>
            <a:pPr algn="l"/>
            <a:r>
              <a:rPr lang="es-MX" sz="3200" b="1" dirty="0"/>
              <a:t>Instrumentación</a:t>
            </a:r>
            <a:endParaRPr lang="es-EC" sz="32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31C2F93-D6CB-A814-ECB2-489F75468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232" y="1750606"/>
            <a:ext cx="2090420" cy="17995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EB1083E-E90C-205A-34C2-2229E5DEDC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82"/>
          <a:stretch/>
        </p:blipFill>
        <p:spPr bwMode="auto">
          <a:xfrm>
            <a:off x="4311316" y="1986825"/>
            <a:ext cx="2059940" cy="1327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E2659B2-F093-24EC-263D-7DAAE3E25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921" y="1874430"/>
            <a:ext cx="1615440" cy="143954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F149EB8-58E1-1663-3A8A-DE8536D2F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1888" y="1874431"/>
            <a:ext cx="2260600" cy="1439545"/>
          </a:xfrm>
          <a:prstGeom prst="rect">
            <a:avLst/>
          </a:prstGeom>
        </p:spPr>
      </p:pic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D297CD59-4A90-CAE2-2516-60333491CE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573813"/>
              </p:ext>
            </p:extLst>
          </p:nvPr>
        </p:nvGraphicFramePr>
        <p:xfrm>
          <a:off x="64459" y="3965956"/>
          <a:ext cx="4043965" cy="2073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6" imgW="5174428" imgH="2278577" progId="Paint.Picture">
                  <p:embed/>
                </p:oleObj>
              </mc:Choice>
              <mc:Fallback>
                <p:oleObj name="Imagen de mapa de bits" r:id="rId6" imgW="5174428" imgH="2278577" progId="Paint.Picture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D297CD59-4A90-CAE2-2516-60333491CE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9" y="3965956"/>
                        <a:ext cx="4043965" cy="20732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52FD6750-C0F4-7CAA-DC1D-69441737E0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1316" y="4102801"/>
            <a:ext cx="3858895" cy="179959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A95C15C-DDA4-1CCA-7C96-772FBF064C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0549" y="4029814"/>
            <a:ext cx="2764155" cy="179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36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F877076-CFF7-48D1-9801-C495112B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792" y="428066"/>
            <a:ext cx="3388415" cy="1143000"/>
          </a:xfrm>
        </p:spPr>
        <p:txBody>
          <a:bodyPr>
            <a:normAutofit/>
          </a:bodyPr>
          <a:lstStyle/>
          <a:p>
            <a:pPr algn="l"/>
            <a:r>
              <a:rPr lang="es-MX" sz="3200" b="1" dirty="0"/>
              <a:t>Instrumentación</a:t>
            </a:r>
            <a:endParaRPr lang="es-EC" sz="3200" b="1" dirty="0"/>
          </a:p>
        </p:txBody>
      </p:sp>
      <p:pic>
        <p:nvPicPr>
          <p:cNvPr id="5" name="Imagen 4" descr="Imagen de la pantalla de un computador&#10;&#10;Descripción generada automáticamente con confianza baja">
            <a:extLst>
              <a:ext uri="{FF2B5EF4-FFF2-40B4-BE49-F238E27FC236}">
                <a16:creationId xmlns:a16="http://schemas.microsoft.com/office/drawing/2014/main" id="{F79D4648-A423-E3AC-4D2F-B55351A4C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1" y="1726937"/>
            <a:ext cx="4761865" cy="23704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4CF7E57-8A79-C2C7-164A-08B9534149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514321"/>
              </p:ext>
            </p:extLst>
          </p:nvPr>
        </p:nvGraphicFramePr>
        <p:xfrm>
          <a:off x="5150636" y="1726937"/>
          <a:ext cx="6069498" cy="3686747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387611">
                  <a:extLst>
                    <a:ext uri="{9D8B030D-6E8A-4147-A177-3AD203B41FA5}">
                      <a16:colId xmlns:a16="http://schemas.microsoft.com/office/drawing/2014/main" val="4179699594"/>
                    </a:ext>
                  </a:extLst>
                </a:gridCol>
                <a:gridCol w="1519977">
                  <a:extLst>
                    <a:ext uri="{9D8B030D-6E8A-4147-A177-3AD203B41FA5}">
                      <a16:colId xmlns:a16="http://schemas.microsoft.com/office/drawing/2014/main" val="3742777242"/>
                    </a:ext>
                  </a:extLst>
                </a:gridCol>
                <a:gridCol w="1748385">
                  <a:extLst>
                    <a:ext uri="{9D8B030D-6E8A-4147-A177-3AD203B41FA5}">
                      <a16:colId xmlns:a16="http://schemas.microsoft.com/office/drawing/2014/main" val="2978125995"/>
                    </a:ext>
                  </a:extLst>
                </a:gridCol>
                <a:gridCol w="1413525">
                  <a:extLst>
                    <a:ext uri="{9D8B030D-6E8A-4147-A177-3AD203B41FA5}">
                      <a16:colId xmlns:a16="http://schemas.microsoft.com/office/drawing/2014/main" val="104187169"/>
                    </a:ext>
                  </a:extLst>
                </a:gridCol>
              </a:tblGrid>
              <a:tr h="503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Variable por medir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Sensor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00" dirty="0">
                          <a:effectLst/>
                        </a:rPr>
                        <a:t>Resolución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Precisión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0941534"/>
                  </a:ext>
                </a:extLst>
              </a:tr>
              <a:tr h="3228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Temperatura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Termocupla tipo J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 dirty="0">
                          <a:effectLst/>
                        </a:rPr>
                        <a:t>-40 °C a 750 °C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+/- 0.1</a:t>
                      </a:r>
                      <a:r>
                        <a:rPr lang="es-EC" sz="1800" dirty="0">
                          <a:effectLst/>
                        </a:rPr>
                        <a:t>°C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4544749"/>
                  </a:ext>
                </a:extLst>
              </a:tr>
              <a:tr h="3228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Temperatura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Termocupla tipo K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-270 °C a 1300 °C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+/-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0.7 </a:t>
                      </a:r>
                      <a:r>
                        <a:rPr lang="es-EC" sz="1800" dirty="0">
                          <a:effectLst/>
                        </a:rPr>
                        <a:t>°C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3122828"/>
                  </a:ext>
                </a:extLst>
              </a:tr>
              <a:tr h="6846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Temperatura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DS18B20 encapsulado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-55 °C a 125 °C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+/- </a:t>
                      </a:r>
                      <a:r>
                        <a:rPr lang="es-EC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 </a:t>
                      </a:r>
                      <a:r>
                        <a:rPr lang="es-EC" sz="1800" dirty="0">
                          <a:effectLst/>
                        </a:rPr>
                        <a:t>°C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1977938"/>
                  </a:ext>
                </a:extLst>
              </a:tr>
              <a:tr h="3228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Caudal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FS300A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 dirty="0">
                          <a:effectLst/>
                        </a:rPr>
                        <a:t>1-60 litros/minuto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+/- 0.5 </a:t>
                      </a:r>
                      <a:r>
                        <a:rPr lang="es-EC" sz="1800" dirty="0">
                          <a:effectLst/>
                        </a:rPr>
                        <a:t>litros/minuto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6194822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6CD55B08-73EA-181E-A5ED-64C4A4A14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71" y="4253263"/>
            <a:ext cx="1971950" cy="1876687"/>
          </a:xfrm>
          <a:prstGeom prst="rect">
            <a:avLst/>
          </a:prstGeom>
        </p:spPr>
      </p:pic>
      <p:pic>
        <p:nvPicPr>
          <p:cNvPr id="7" name="Imagen 6" descr="Imagen que contiene medidor&#10;&#10;Descripción generada automáticamente">
            <a:extLst>
              <a:ext uri="{FF2B5EF4-FFF2-40B4-BE49-F238E27FC236}">
                <a16:creationId xmlns:a16="http://schemas.microsoft.com/office/drawing/2014/main" id="{42CDB4B4-9B91-91F2-4F11-366216A102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42313" b="8792"/>
          <a:stretch/>
        </p:blipFill>
        <p:spPr>
          <a:xfrm>
            <a:off x="2458259" y="4492750"/>
            <a:ext cx="1499592" cy="13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79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8C92704-295F-4C85-9275-E231E98E3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9928" y="482219"/>
            <a:ext cx="3652144" cy="1143000"/>
          </a:xfrm>
        </p:spPr>
        <p:txBody>
          <a:bodyPr>
            <a:normAutofit/>
          </a:bodyPr>
          <a:lstStyle/>
          <a:p>
            <a:pPr algn="l"/>
            <a:r>
              <a:rPr lang="es-EC" sz="3200" dirty="0"/>
              <a:t>Adquisición de datos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4A92314-BDED-8815-9E30-8CB472AFD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09" y="1983864"/>
            <a:ext cx="5802991" cy="3334417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ABD893A-1249-5192-AA27-D1052D4AE0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05"/>
          <a:stretch/>
        </p:blipFill>
        <p:spPr>
          <a:xfrm>
            <a:off x="6336036" y="2443543"/>
            <a:ext cx="5805946" cy="2415060"/>
          </a:xfrm>
          <a:prstGeom prst="rect">
            <a:avLst/>
          </a:prstGeom>
          <a:ln w="19050">
            <a:solidFill>
              <a:schemeClr val="accent3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7AA5AB1-3501-F567-AB61-26A4B6A0A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991" y="4858603"/>
            <a:ext cx="3397873" cy="126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70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A7FE2DF-819E-BA9D-6C73-61483B4EA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341" y="1651118"/>
            <a:ext cx="4386574" cy="3555763"/>
          </a:xfrm>
          <a:prstGeom prst="rect">
            <a:avLst/>
          </a:prstGeom>
        </p:spPr>
      </p:pic>
      <p:pic>
        <p:nvPicPr>
          <p:cNvPr id="12" name="Imagen 11" descr="Imagen que contiene bicicleta, fuego, tabla, estacionado&#10;&#10;Descripción generada automáticamente">
            <a:extLst>
              <a:ext uri="{FF2B5EF4-FFF2-40B4-BE49-F238E27FC236}">
                <a16:creationId xmlns:a16="http://schemas.microsoft.com/office/drawing/2014/main" id="{92E51F38-8FC9-125F-AA1C-FF1C74253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45" y="1642047"/>
            <a:ext cx="2005220" cy="3564834"/>
          </a:xfrm>
          <a:prstGeom prst="rect">
            <a:avLst/>
          </a:prstGeom>
        </p:spPr>
      </p:pic>
      <p:pic>
        <p:nvPicPr>
          <p:cNvPr id="16" name="Imagen 15" descr="Imagen que contiene interior, tabla, pequeño, cuarto&#10;&#10;Descripción generada automáticamente">
            <a:extLst>
              <a:ext uri="{FF2B5EF4-FFF2-40B4-BE49-F238E27FC236}">
                <a16:creationId xmlns:a16="http://schemas.microsoft.com/office/drawing/2014/main" id="{ABC7B400-F5B3-9815-6255-1D2A44E0E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95" y="1651118"/>
            <a:ext cx="2000269" cy="356483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B498011-1878-2F45-0315-125AC1907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6462" y="1642047"/>
            <a:ext cx="2420482" cy="115210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B10CEB3-2BFC-5CE9-48C0-D5C2DBFFC3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5" b="8698"/>
          <a:stretch/>
        </p:blipFill>
        <p:spPr bwMode="auto">
          <a:xfrm>
            <a:off x="9882625" y="2901797"/>
            <a:ext cx="1748155" cy="2324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 descr="Un horno de microondas&#10;&#10;Descripción generada automáticamente con confianza baja">
            <a:extLst>
              <a:ext uri="{FF2B5EF4-FFF2-40B4-BE49-F238E27FC236}">
                <a16:creationId xmlns:a16="http://schemas.microsoft.com/office/drawing/2014/main" id="{80503672-BAE1-F687-14F1-C88EBAC582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9" t="41484" r="2986" b="33427"/>
          <a:stretch/>
        </p:blipFill>
        <p:spPr bwMode="auto">
          <a:xfrm>
            <a:off x="1214611" y="1681563"/>
            <a:ext cx="1809985" cy="9993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C8D3D0F5-20AA-650F-F053-0AF9D8D268A3}"/>
              </a:ext>
            </a:extLst>
          </p:cNvPr>
          <p:cNvSpPr/>
          <p:nvPr/>
        </p:nvSpPr>
        <p:spPr>
          <a:xfrm>
            <a:off x="225056" y="2438400"/>
            <a:ext cx="530318" cy="4633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1B212E0-0301-008A-CC36-4790C5F22564}"/>
              </a:ext>
            </a:extLst>
          </p:cNvPr>
          <p:cNvCxnSpPr/>
          <p:nvPr/>
        </p:nvCxnSpPr>
        <p:spPr>
          <a:xfrm flipV="1">
            <a:off x="755374" y="2199861"/>
            <a:ext cx="340577" cy="2385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6" name="Imagen 25" descr="Imagen que contiene medidor&#10;&#10;Descripción generada automáticamente">
            <a:extLst>
              <a:ext uri="{FF2B5EF4-FFF2-40B4-BE49-F238E27FC236}">
                <a16:creationId xmlns:a16="http://schemas.microsoft.com/office/drawing/2014/main" id="{CCF076C9-7585-7091-D96F-7CB34E27BB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42313" b="8792"/>
          <a:stretch/>
        </p:blipFill>
        <p:spPr>
          <a:xfrm>
            <a:off x="561220" y="4063847"/>
            <a:ext cx="1122398" cy="1046144"/>
          </a:xfrm>
          <a:prstGeom prst="rect">
            <a:avLst/>
          </a:prstGeom>
        </p:spPr>
      </p:pic>
      <p:sp>
        <p:nvSpPr>
          <p:cNvPr id="27" name="Elipse 26">
            <a:extLst>
              <a:ext uri="{FF2B5EF4-FFF2-40B4-BE49-F238E27FC236}">
                <a16:creationId xmlns:a16="http://schemas.microsoft.com/office/drawing/2014/main" id="{AB94610F-623A-A652-92FE-38EC5F4E084D}"/>
              </a:ext>
            </a:extLst>
          </p:cNvPr>
          <p:cNvSpPr/>
          <p:nvPr/>
        </p:nvSpPr>
        <p:spPr>
          <a:xfrm>
            <a:off x="2291240" y="3324261"/>
            <a:ext cx="530318" cy="4633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067FBF5C-6D69-C351-9948-B4C9A4EE51E7}"/>
              </a:ext>
            </a:extLst>
          </p:cNvPr>
          <p:cNvCxnSpPr>
            <a:cxnSpLocks/>
          </p:cNvCxnSpPr>
          <p:nvPr/>
        </p:nvCxnSpPr>
        <p:spPr>
          <a:xfrm flipH="1">
            <a:off x="1753320" y="3734353"/>
            <a:ext cx="493408" cy="3294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ítulo 2">
            <a:extLst>
              <a:ext uri="{FF2B5EF4-FFF2-40B4-BE49-F238E27FC236}">
                <a16:creationId xmlns:a16="http://schemas.microsoft.com/office/drawing/2014/main" id="{8DA9369B-5B6A-56CF-3C13-7A5BF9BA0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137" y="400050"/>
            <a:ext cx="3385725" cy="1143000"/>
          </a:xfrm>
        </p:spPr>
        <p:txBody>
          <a:bodyPr>
            <a:normAutofit/>
          </a:bodyPr>
          <a:lstStyle/>
          <a:p>
            <a:pPr algn="l"/>
            <a:r>
              <a:rPr lang="es-EC" sz="3200" b="1" dirty="0"/>
              <a:t>Experimentación </a:t>
            </a:r>
            <a:endParaRPr lang="es-EC" sz="3200" dirty="0"/>
          </a:p>
        </p:txBody>
      </p:sp>
      <p:sp>
        <p:nvSpPr>
          <p:cNvPr id="32" name="Diagrama de flujo: combinar 31">
            <a:extLst>
              <a:ext uri="{FF2B5EF4-FFF2-40B4-BE49-F238E27FC236}">
                <a16:creationId xmlns:a16="http://schemas.microsoft.com/office/drawing/2014/main" id="{357CBD06-0422-E4F8-D707-9C52647BE7B8}"/>
              </a:ext>
            </a:extLst>
          </p:cNvPr>
          <p:cNvSpPr/>
          <p:nvPr/>
        </p:nvSpPr>
        <p:spPr>
          <a:xfrm>
            <a:off x="8309448" y="2670098"/>
            <a:ext cx="45719" cy="45719"/>
          </a:xfrm>
          <a:prstGeom prst="flowChartMerg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grama de flujo: combinar 32">
            <a:extLst>
              <a:ext uri="{FF2B5EF4-FFF2-40B4-BE49-F238E27FC236}">
                <a16:creationId xmlns:a16="http://schemas.microsoft.com/office/drawing/2014/main" id="{3D68A85F-AD6B-1DD5-9274-AA2899A8F1C5}"/>
              </a:ext>
            </a:extLst>
          </p:cNvPr>
          <p:cNvSpPr/>
          <p:nvPr/>
        </p:nvSpPr>
        <p:spPr>
          <a:xfrm>
            <a:off x="8722002" y="2541739"/>
            <a:ext cx="45719" cy="45719"/>
          </a:xfrm>
          <a:prstGeom prst="flowChartMerg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echa: curvada hacia abajo 33">
            <a:extLst>
              <a:ext uri="{FF2B5EF4-FFF2-40B4-BE49-F238E27FC236}">
                <a16:creationId xmlns:a16="http://schemas.microsoft.com/office/drawing/2014/main" id="{90C341A6-9DAE-A629-4121-B0B6256FD8BD}"/>
              </a:ext>
            </a:extLst>
          </p:cNvPr>
          <p:cNvSpPr/>
          <p:nvPr/>
        </p:nvSpPr>
        <p:spPr>
          <a:xfrm>
            <a:off x="3556000" y="3102708"/>
            <a:ext cx="230554" cy="125046"/>
          </a:xfrm>
          <a:prstGeom prst="curved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14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8E2CB32-5071-A4B3-B22D-DBABFA6E93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30032" r="25885" b="27966"/>
          <a:stretch/>
        </p:blipFill>
        <p:spPr bwMode="auto">
          <a:xfrm>
            <a:off x="2992025" y="2677118"/>
            <a:ext cx="1536788" cy="1548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F93D2C5-B9E8-C443-EDA9-32BBE9B212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06"/>
          <a:stretch/>
        </p:blipFill>
        <p:spPr bwMode="auto">
          <a:xfrm>
            <a:off x="392678" y="2606845"/>
            <a:ext cx="2292211" cy="1769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844FB6D4-B123-0075-D2BE-5A45E46992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" r="24678"/>
          <a:stretch/>
        </p:blipFill>
        <p:spPr bwMode="auto">
          <a:xfrm>
            <a:off x="541730" y="682986"/>
            <a:ext cx="2143159" cy="1875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632B7D1-849A-820C-4B81-EB164C3BD2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3" t="37565" b="25660"/>
          <a:stretch/>
        </p:blipFill>
        <p:spPr bwMode="auto">
          <a:xfrm>
            <a:off x="2992025" y="953943"/>
            <a:ext cx="1536788" cy="1333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7DB26A6F-AB36-6A7F-E884-96F9D595EC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826"/>
          <a:stretch/>
        </p:blipFill>
        <p:spPr bwMode="auto">
          <a:xfrm>
            <a:off x="5334625" y="4213021"/>
            <a:ext cx="6159483" cy="1896733"/>
          </a:xfrm>
          <a:prstGeom prst="rect">
            <a:avLst/>
          </a:prstGeom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90EB95E-CF54-522E-82E5-795C447FB0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t="45407" r="10534" b="37533"/>
          <a:stretch/>
        </p:blipFill>
        <p:spPr bwMode="auto">
          <a:xfrm>
            <a:off x="5027489" y="1372443"/>
            <a:ext cx="6750120" cy="755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6EF5259-4F2B-C0A7-1594-ED1E1DC92F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6" t="32939" r="23626" b="59515"/>
          <a:stretch/>
        </p:blipFill>
        <p:spPr bwMode="auto">
          <a:xfrm>
            <a:off x="5005776" y="3261700"/>
            <a:ext cx="6771833" cy="4594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Imagen que contiene tabla, cocina&#10;&#10;Descripción generada automáticamente">
            <a:extLst>
              <a:ext uri="{FF2B5EF4-FFF2-40B4-BE49-F238E27FC236}">
                <a16:creationId xmlns:a16="http://schemas.microsoft.com/office/drawing/2014/main" id="{B004C2E9-3D38-B53C-624D-F35F5DA5D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8" y="4679110"/>
            <a:ext cx="4363461" cy="1430643"/>
          </a:xfrm>
          <a:prstGeom prst="rect">
            <a:avLst/>
          </a:prstGeom>
        </p:spPr>
      </p:pic>
      <p:sp>
        <p:nvSpPr>
          <p:cNvPr id="14" name="Flecha: hacia la izquierda 13">
            <a:extLst>
              <a:ext uri="{FF2B5EF4-FFF2-40B4-BE49-F238E27FC236}">
                <a16:creationId xmlns:a16="http://schemas.microsoft.com/office/drawing/2014/main" id="{346213B7-758D-F83D-B8BD-23D73D413683}"/>
              </a:ext>
            </a:extLst>
          </p:cNvPr>
          <p:cNvSpPr/>
          <p:nvPr/>
        </p:nvSpPr>
        <p:spPr>
          <a:xfrm rot="10800000">
            <a:off x="5073224" y="5263381"/>
            <a:ext cx="461638" cy="2621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echa: hacia la izquierda 14">
            <a:extLst>
              <a:ext uri="{FF2B5EF4-FFF2-40B4-BE49-F238E27FC236}">
                <a16:creationId xmlns:a16="http://schemas.microsoft.com/office/drawing/2014/main" id="{E91C2EF9-ECBD-1250-1AA0-950AFA8C88BE}"/>
              </a:ext>
            </a:extLst>
          </p:cNvPr>
          <p:cNvSpPr/>
          <p:nvPr/>
        </p:nvSpPr>
        <p:spPr>
          <a:xfrm rot="5400000">
            <a:off x="5996231" y="4244974"/>
            <a:ext cx="461638" cy="262100"/>
          </a:xfrm>
          <a:prstGeom prst="lef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echa: hacia la izquierda 15">
            <a:extLst>
              <a:ext uri="{FF2B5EF4-FFF2-40B4-BE49-F238E27FC236}">
                <a16:creationId xmlns:a16="http://schemas.microsoft.com/office/drawing/2014/main" id="{338236E7-00AB-C91A-5936-AE6026BC342F}"/>
              </a:ext>
            </a:extLst>
          </p:cNvPr>
          <p:cNvSpPr/>
          <p:nvPr/>
        </p:nvSpPr>
        <p:spPr>
          <a:xfrm rot="10800000">
            <a:off x="11541996" y="5263382"/>
            <a:ext cx="461638" cy="262100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echa: hacia la izquierda 16">
            <a:extLst>
              <a:ext uri="{FF2B5EF4-FFF2-40B4-BE49-F238E27FC236}">
                <a16:creationId xmlns:a16="http://schemas.microsoft.com/office/drawing/2014/main" id="{78DFD7F8-36A3-C334-9202-D1EECB03E49C}"/>
              </a:ext>
            </a:extLst>
          </p:cNvPr>
          <p:cNvSpPr/>
          <p:nvPr/>
        </p:nvSpPr>
        <p:spPr>
          <a:xfrm rot="16200000">
            <a:off x="10673508" y="4244974"/>
            <a:ext cx="461638" cy="262100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57A2BFD-77CA-2C8B-4026-4A1CFE38B553}"/>
              </a:ext>
            </a:extLst>
          </p:cNvPr>
          <p:cNvSpPr txBox="1"/>
          <p:nvPr/>
        </p:nvSpPr>
        <p:spPr>
          <a:xfrm>
            <a:off x="1163236" y="5410066"/>
            <a:ext cx="29714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1          2         3         4          5         6          7        8         9         10</a:t>
            </a:r>
          </a:p>
        </p:txBody>
      </p:sp>
    </p:spTree>
    <p:extLst>
      <p:ext uri="{BB962C8B-B14F-4D97-AF65-F5344CB8AC3E}">
        <p14:creationId xmlns:p14="http://schemas.microsoft.com/office/powerpoint/2010/main" val="20821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0C2221E-76C2-4C99-A401-783AC0E6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488633"/>
            <a:ext cx="10972800" cy="1143000"/>
          </a:xfrm>
        </p:spPr>
        <p:txBody>
          <a:bodyPr>
            <a:normAutofit/>
          </a:bodyPr>
          <a:lstStyle/>
          <a:p>
            <a:pPr algn="l">
              <a:lnSpc>
                <a:spcPct val="200000"/>
              </a:lnSpc>
              <a:spcBef>
                <a:spcPts val="2400"/>
              </a:spcBef>
            </a:pPr>
            <a:r>
              <a:rPr lang="es-EC" sz="2400" b="1" i="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Intercambiador de calor sin winglets</a:t>
            </a:r>
            <a:endParaRPr lang="en-US" sz="2400" b="1" kern="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94A8D0D-57B2-DA91-5069-3E64DFC928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585567"/>
              </p:ext>
            </p:extLst>
          </p:nvPr>
        </p:nvGraphicFramePr>
        <p:xfrm>
          <a:off x="114301" y="1631633"/>
          <a:ext cx="5588000" cy="1397127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079171">
                  <a:extLst>
                    <a:ext uri="{9D8B030D-6E8A-4147-A177-3AD203B41FA5}">
                      <a16:colId xmlns:a16="http://schemas.microsoft.com/office/drawing/2014/main" val="4120030110"/>
                    </a:ext>
                  </a:extLst>
                </a:gridCol>
                <a:gridCol w="933569">
                  <a:extLst>
                    <a:ext uri="{9D8B030D-6E8A-4147-A177-3AD203B41FA5}">
                      <a16:colId xmlns:a16="http://schemas.microsoft.com/office/drawing/2014/main" val="1023661543"/>
                    </a:ext>
                  </a:extLst>
                </a:gridCol>
                <a:gridCol w="1158460">
                  <a:extLst>
                    <a:ext uri="{9D8B030D-6E8A-4147-A177-3AD203B41FA5}">
                      <a16:colId xmlns:a16="http://schemas.microsoft.com/office/drawing/2014/main" val="3378701662"/>
                    </a:ext>
                  </a:extLst>
                </a:gridCol>
                <a:gridCol w="1208400">
                  <a:extLst>
                    <a:ext uri="{9D8B030D-6E8A-4147-A177-3AD203B41FA5}">
                      <a16:colId xmlns:a16="http://schemas.microsoft.com/office/drawing/2014/main" val="899815151"/>
                    </a:ext>
                  </a:extLst>
                </a:gridCol>
                <a:gridCol w="1208400">
                  <a:extLst>
                    <a:ext uri="{9D8B030D-6E8A-4147-A177-3AD203B41FA5}">
                      <a16:colId xmlns:a16="http://schemas.microsoft.com/office/drawing/2014/main" val="158323360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Datos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Exp 1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Exp 2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Exp 3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Exp 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210675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RPM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2504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2504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3519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3519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789037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CAUDAL AGUA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8 [l/min]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6 [l/min]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8 [l/min]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6 [l/min]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53805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VELOCIDAD GAS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6.52 [m/s]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6.52 [m/s]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6.92 [m/s]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49580" indent="-44958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6.92 [m/s]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8853055"/>
                  </a:ext>
                </a:extLst>
              </a:tr>
            </a:tbl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AC742036-C94A-3CEC-D254-473E29797F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6654439"/>
              </p:ext>
            </p:extLst>
          </p:nvPr>
        </p:nvGraphicFramePr>
        <p:xfrm>
          <a:off x="114300" y="3438525"/>
          <a:ext cx="4572000" cy="26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7C707372-FF50-0B06-857B-92B7AE3088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3410946"/>
              </p:ext>
            </p:extLst>
          </p:nvPr>
        </p:nvGraphicFramePr>
        <p:xfrm>
          <a:off x="5246913" y="3592258"/>
          <a:ext cx="4572000" cy="2638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E98A14AC-07FE-9E2B-D9C3-D1740F08BE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6264499"/>
              </p:ext>
            </p:extLst>
          </p:nvPr>
        </p:nvGraphicFramePr>
        <p:xfrm>
          <a:off x="6262914" y="988758"/>
          <a:ext cx="5588000" cy="260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68646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0C2221E-76C2-4C99-A401-783AC0E6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488633"/>
            <a:ext cx="10972800" cy="1143000"/>
          </a:xfrm>
        </p:spPr>
        <p:txBody>
          <a:bodyPr>
            <a:normAutofit/>
          </a:bodyPr>
          <a:lstStyle/>
          <a:p>
            <a:pPr algn="l">
              <a:lnSpc>
                <a:spcPct val="200000"/>
              </a:lnSpc>
              <a:spcBef>
                <a:spcPts val="2400"/>
              </a:spcBef>
            </a:pPr>
            <a:r>
              <a:rPr lang="es-EC" sz="2400" b="1" i="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Intercambiador de calor con winglets 3c</a:t>
            </a:r>
            <a:endParaRPr lang="en-US" sz="2400" b="1" kern="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94A8D0D-57B2-DA91-5069-3E64DFC928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412882"/>
              </p:ext>
            </p:extLst>
          </p:nvPr>
        </p:nvGraphicFramePr>
        <p:xfrm>
          <a:off x="114301" y="1631633"/>
          <a:ext cx="5588000" cy="153771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079171">
                  <a:extLst>
                    <a:ext uri="{9D8B030D-6E8A-4147-A177-3AD203B41FA5}">
                      <a16:colId xmlns:a16="http://schemas.microsoft.com/office/drawing/2014/main" val="4120030110"/>
                    </a:ext>
                  </a:extLst>
                </a:gridCol>
                <a:gridCol w="933569">
                  <a:extLst>
                    <a:ext uri="{9D8B030D-6E8A-4147-A177-3AD203B41FA5}">
                      <a16:colId xmlns:a16="http://schemas.microsoft.com/office/drawing/2014/main" val="1023661543"/>
                    </a:ext>
                  </a:extLst>
                </a:gridCol>
                <a:gridCol w="1158460">
                  <a:extLst>
                    <a:ext uri="{9D8B030D-6E8A-4147-A177-3AD203B41FA5}">
                      <a16:colId xmlns:a16="http://schemas.microsoft.com/office/drawing/2014/main" val="3378701662"/>
                    </a:ext>
                  </a:extLst>
                </a:gridCol>
                <a:gridCol w="1208400">
                  <a:extLst>
                    <a:ext uri="{9D8B030D-6E8A-4147-A177-3AD203B41FA5}">
                      <a16:colId xmlns:a16="http://schemas.microsoft.com/office/drawing/2014/main" val="899815151"/>
                    </a:ext>
                  </a:extLst>
                </a:gridCol>
                <a:gridCol w="1208400">
                  <a:extLst>
                    <a:ext uri="{9D8B030D-6E8A-4147-A177-3AD203B41FA5}">
                      <a16:colId xmlns:a16="http://schemas.microsoft.com/office/drawing/2014/main" val="158323360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Datos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Exp 1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Exp 2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Exp 3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Exp 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210675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RPM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2504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2504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3519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3519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789037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CAUDAL AGUA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8 [l/min]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6 [l/min]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8 [l/min]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6 [l/min]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53805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VELOCIDAD GAS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6.50 [m/s]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6.50 [m/s]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6.95[m/s]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49580" indent="-44958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6.95 [m/s]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88530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TURBULADOR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winglet 3c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winglet 3c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winglet 3c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winglet 3c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8222649"/>
                  </a:ext>
                </a:extLst>
              </a:tr>
            </a:tbl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AC742036-C94A-3CEC-D254-473E29797F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4081580"/>
              </p:ext>
            </p:extLst>
          </p:nvPr>
        </p:nvGraphicFramePr>
        <p:xfrm>
          <a:off x="689430" y="3592258"/>
          <a:ext cx="4330700" cy="2343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7C707372-FF50-0B06-857B-92B7AE3088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8213640"/>
              </p:ext>
            </p:extLst>
          </p:nvPr>
        </p:nvGraphicFramePr>
        <p:xfrm>
          <a:off x="5702301" y="3454145"/>
          <a:ext cx="4572000" cy="2619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6034555B-771C-EC79-DFF5-3A2BDE44BF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" r="24678"/>
          <a:stretch/>
        </p:blipFill>
        <p:spPr bwMode="auto">
          <a:xfrm>
            <a:off x="10451184" y="3916043"/>
            <a:ext cx="1399730" cy="12248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E98A14AC-07FE-9E2B-D9C3-D1740F08BE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7387444"/>
              </p:ext>
            </p:extLst>
          </p:nvPr>
        </p:nvGraphicFramePr>
        <p:xfrm>
          <a:off x="6603542" y="84905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19036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0C2221E-76C2-4C99-A401-783AC0E6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488633"/>
            <a:ext cx="10972800" cy="1143000"/>
          </a:xfrm>
        </p:spPr>
        <p:txBody>
          <a:bodyPr>
            <a:normAutofit/>
          </a:bodyPr>
          <a:lstStyle/>
          <a:p>
            <a:pPr algn="l">
              <a:lnSpc>
                <a:spcPct val="200000"/>
              </a:lnSpc>
              <a:spcBef>
                <a:spcPts val="2400"/>
              </a:spcBef>
            </a:pPr>
            <a:r>
              <a:rPr lang="es-EC" sz="2400" b="1" i="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Intercambiador de calor con winglets </a:t>
            </a:r>
            <a:r>
              <a:rPr lang="es-EC" sz="2400" b="1" kern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5tr</a:t>
            </a:r>
            <a:endParaRPr lang="en-US" sz="2400" b="1" kern="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94A8D0D-57B2-DA91-5069-3E64DFC928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093588"/>
              </p:ext>
            </p:extLst>
          </p:nvPr>
        </p:nvGraphicFramePr>
        <p:xfrm>
          <a:off x="114301" y="1631633"/>
          <a:ext cx="5588000" cy="153771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079171">
                  <a:extLst>
                    <a:ext uri="{9D8B030D-6E8A-4147-A177-3AD203B41FA5}">
                      <a16:colId xmlns:a16="http://schemas.microsoft.com/office/drawing/2014/main" val="4120030110"/>
                    </a:ext>
                  </a:extLst>
                </a:gridCol>
                <a:gridCol w="933569">
                  <a:extLst>
                    <a:ext uri="{9D8B030D-6E8A-4147-A177-3AD203B41FA5}">
                      <a16:colId xmlns:a16="http://schemas.microsoft.com/office/drawing/2014/main" val="1023661543"/>
                    </a:ext>
                  </a:extLst>
                </a:gridCol>
                <a:gridCol w="1158460">
                  <a:extLst>
                    <a:ext uri="{9D8B030D-6E8A-4147-A177-3AD203B41FA5}">
                      <a16:colId xmlns:a16="http://schemas.microsoft.com/office/drawing/2014/main" val="3378701662"/>
                    </a:ext>
                  </a:extLst>
                </a:gridCol>
                <a:gridCol w="1208400">
                  <a:extLst>
                    <a:ext uri="{9D8B030D-6E8A-4147-A177-3AD203B41FA5}">
                      <a16:colId xmlns:a16="http://schemas.microsoft.com/office/drawing/2014/main" val="899815151"/>
                    </a:ext>
                  </a:extLst>
                </a:gridCol>
                <a:gridCol w="1208400">
                  <a:extLst>
                    <a:ext uri="{9D8B030D-6E8A-4147-A177-3AD203B41FA5}">
                      <a16:colId xmlns:a16="http://schemas.microsoft.com/office/drawing/2014/main" val="158323360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Datos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Exp 1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Exp 2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Exp 3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Exp 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210675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RPM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2504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2504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3519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3519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789037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CAUDAL AGUA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8 [l/min]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6 [l/min]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8 [l/min]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6 [l/min]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53805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VELOCIDAD GAS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6.55 [m/s]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6.55 [m/s]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6.92[m/s]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49580" indent="-44958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6.92 [m/s]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88530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TURBULADOR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winglet 3c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winglet 3c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winglet 3c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winglet 3c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8222649"/>
                  </a:ext>
                </a:extLst>
              </a:tr>
            </a:tbl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C742036-C94A-3CEC-D254-473E29797F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2187573"/>
              </p:ext>
            </p:extLst>
          </p:nvPr>
        </p:nvGraphicFramePr>
        <p:xfrm>
          <a:off x="622301" y="3349370"/>
          <a:ext cx="4572000" cy="2724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7C707372-FF50-0B06-857B-92B7AE3088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6984583"/>
              </p:ext>
            </p:extLst>
          </p:nvPr>
        </p:nvGraphicFramePr>
        <p:xfrm>
          <a:off x="5702301" y="3429000"/>
          <a:ext cx="4572000" cy="2638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E98A14AC-07FE-9E2B-D9C3-D1740F08BE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6013958"/>
              </p:ext>
            </p:extLst>
          </p:nvPr>
        </p:nvGraphicFramePr>
        <p:xfrm>
          <a:off x="6610351" y="1194499"/>
          <a:ext cx="4476750" cy="1974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129D8271-D46D-A99C-7548-AFD33B1C72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06"/>
          <a:stretch/>
        </p:blipFill>
        <p:spPr bwMode="auto">
          <a:xfrm>
            <a:off x="10487469" y="3952683"/>
            <a:ext cx="1539514" cy="1188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5813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B36CD1B-1DAB-4396-B540-E0BAC5AE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b="1" dirty="0"/>
              <a:t>CONTENIDO</a:t>
            </a:r>
            <a:endParaRPr lang="es-EC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2E908B4-22DE-435E-813F-3AF7C4E22CA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245190585"/>
              </p:ext>
            </p:extLst>
          </p:nvPr>
        </p:nvGraphicFramePr>
        <p:xfrm>
          <a:off x="833318" y="1842592"/>
          <a:ext cx="10525364" cy="4041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7667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A196937D-CBA6-3FE4-6B5A-07EA799C425C}"/>
              </a:ext>
            </a:extLst>
          </p:cNvPr>
          <p:cNvSpPr txBox="1"/>
          <p:nvPr/>
        </p:nvSpPr>
        <p:spPr>
          <a:xfrm>
            <a:off x="-146745" y="3265292"/>
            <a:ext cx="7261058" cy="280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200" dirty="0">
                <a:effectLst/>
              </a:rPr>
              <a:t>Salida</a:t>
            </a: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5E2FBD8-048D-874C-B944-BB1E5BCEF095}"/>
              </a:ext>
            </a:extLst>
          </p:cNvPr>
          <p:cNvGrpSpPr/>
          <p:nvPr/>
        </p:nvGrpSpPr>
        <p:grpSpPr>
          <a:xfrm>
            <a:off x="880911" y="942473"/>
            <a:ext cx="9073111" cy="5205664"/>
            <a:chOff x="880911" y="942473"/>
            <a:chExt cx="9073111" cy="5205664"/>
          </a:xfrm>
        </p:grpSpPr>
        <p:graphicFrame>
          <p:nvGraphicFramePr>
            <p:cNvPr id="5" name="Gráfico 4">
              <a:extLst>
                <a:ext uri="{FF2B5EF4-FFF2-40B4-BE49-F238E27FC236}">
                  <a16:creationId xmlns:a16="http://schemas.microsoft.com/office/drawing/2014/main" id="{A08B56A4-2869-9ED2-BA4D-9D28EFB033E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0091439"/>
                </p:ext>
              </p:extLst>
            </p:nvPr>
          </p:nvGraphicFramePr>
          <p:xfrm>
            <a:off x="880911" y="942473"/>
            <a:ext cx="8792477" cy="52056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51D39655-A11B-4825-45A1-5B6C7CB356D2}"/>
                </a:ext>
              </a:extLst>
            </p:cNvPr>
            <p:cNvSpPr txBox="1"/>
            <p:nvPr/>
          </p:nvSpPr>
          <p:spPr>
            <a:xfrm>
              <a:off x="1531018" y="1899373"/>
              <a:ext cx="1952766" cy="381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sz="1800" dirty="0">
                  <a:effectLst/>
                </a:rPr>
                <a:t>Sin winglets</a:t>
              </a:r>
              <a:endPara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7CBD0C5-660C-8B91-C550-7742F2294369}"/>
                </a:ext>
              </a:extLst>
            </p:cNvPr>
            <p:cNvSpPr txBox="1"/>
            <p:nvPr/>
          </p:nvSpPr>
          <p:spPr>
            <a:xfrm>
              <a:off x="4731229" y="1881152"/>
              <a:ext cx="1358308" cy="381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sz="1800" dirty="0">
                  <a:effectLst/>
                </a:rPr>
                <a:t>Winglets 3C</a:t>
              </a:r>
              <a:endPara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1DC7C39F-226C-CFA7-E1EC-9824E16CA379}"/>
                </a:ext>
              </a:extLst>
            </p:cNvPr>
            <p:cNvSpPr txBox="1"/>
            <p:nvPr/>
          </p:nvSpPr>
          <p:spPr>
            <a:xfrm>
              <a:off x="7505992" y="1889092"/>
              <a:ext cx="1470373" cy="373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sz="1800" dirty="0">
                  <a:effectLst/>
                </a:rPr>
                <a:t>Winglets 5TR</a:t>
              </a:r>
              <a:endPara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7711BF56-6BBB-7A51-0A6A-EB9F55A85991}"/>
                </a:ext>
              </a:extLst>
            </p:cNvPr>
            <p:cNvSpPr txBox="1"/>
            <p:nvPr/>
          </p:nvSpPr>
          <p:spPr>
            <a:xfrm>
              <a:off x="1209886" y="3282941"/>
              <a:ext cx="1775715" cy="285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sz="1200" dirty="0">
                  <a:effectLst/>
                </a:rPr>
                <a:t>Entrada</a:t>
              </a:r>
              <a:endPara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6B39E64C-676E-9D9C-70C0-BC3868C950D2}"/>
                </a:ext>
              </a:extLst>
            </p:cNvPr>
            <p:cNvSpPr txBox="1"/>
            <p:nvPr/>
          </p:nvSpPr>
          <p:spPr>
            <a:xfrm>
              <a:off x="3959504" y="3282940"/>
              <a:ext cx="1775715" cy="285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sz="1200" dirty="0">
                  <a:effectLst/>
                </a:rPr>
                <a:t>Entrada</a:t>
              </a:r>
              <a:endPara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BA0EDF8-031A-3154-E079-FE5C868E5967}"/>
                </a:ext>
              </a:extLst>
            </p:cNvPr>
            <p:cNvSpPr txBox="1"/>
            <p:nvPr/>
          </p:nvSpPr>
          <p:spPr>
            <a:xfrm>
              <a:off x="6618135" y="3271142"/>
              <a:ext cx="1775715" cy="285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sz="1200" dirty="0">
                  <a:effectLst/>
                </a:rPr>
                <a:t>Entrada</a:t>
              </a:r>
              <a:endPara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5BCE9290-5793-6DE6-8773-A09850928133}"/>
                </a:ext>
              </a:extLst>
            </p:cNvPr>
            <p:cNvSpPr txBox="1"/>
            <p:nvPr/>
          </p:nvSpPr>
          <p:spPr>
            <a:xfrm>
              <a:off x="2692964" y="3238615"/>
              <a:ext cx="7261058" cy="2800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sz="1200" dirty="0">
                  <a:effectLst/>
                </a:rPr>
                <a:t>Salida</a:t>
              </a:r>
              <a:endPara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A23C024E-04D2-AFD1-5709-1AA2939436E2}"/>
                </a:ext>
              </a:extLst>
            </p:cNvPr>
            <p:cNvSpPr txBox="1"/>
            <p:nvPr/>
          </p:nvSpPr>
          <p:spPr>
            <a:xfrm>
              <a:off x="8574135" y="3277090"/>
              <a:ext cx="625395" cy="2800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sz="1200" dirty="0">
                  <a:effectLst/>
                </a:rPr>
                <a:t>Salida</a:t>
              </a:r>
              <a:endPara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9A5A6504-643C-4BC5-B338-43E5DC4E62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6832" y="1672389"/>
              <a:ext cx="0" cy="4006516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692B465C-458B-2249-173D-6EA205CB32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2116" y="1672389"/>
              <a:ext cx="0" cy="4006516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Imagen 25" descr="Icono&#10;&#10;Descripción generada automáticamente">
            <a:extLst>
              <a:ext uri="{FF2B5EF4-FFF2-40B4-BE49-F238E27FC236}">
                <a16:creationId xmlns:a16="http://schemas.microsoft.com/office/drawing/2014/main" id="{3964235D-2885-529A-512A-4A2F9238D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" r="24678"/>
          <a:stretch/>
        </p:blipFill>
        <p:spPr bwMode="auto">
          <a:xfrm>
            <a:off x="10277263" y="1786453"/>
            <a:ext cx="1399730" cy="1224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6D2BF0BD-92CF-BAB9-8D0E-9D1FE5B20A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06"/>
          <a:stretch/>
        </p:blipFill>
        <p:spPr bwMode="auto">
          <a:xfrm>
            <a:off x="10207371" y="3846677"/>
            <a:ext cx="1539514" cy="1188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5412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54DD148-6A82-4006-80EF-23EEE92C3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dirty="0"/>
              <a:t>Análisis de Resultados</a:t>
            </a:r>
            <a:endParaRPr lang="es-EC" dirty="0"/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E67C3D34-999C-D63F-AB7B-0084AE6600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261579"/>
              </p:ext>
            </p:extLst>
          </p:nvPr>
        </p:nvGraphicFramePr>
        <p:xfrm>
          <a:off x="5741158" y="1835696"/>
          <a:ext cx="59436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9E4A0638-CE6B-E337-E38D-871867876C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703163"/>
              </p:ext>
            </p:extLst>
          </p:nvPr>
        </p:nvGraphicFramePr>
        <p:xfrm>
          <a:off x="609600" y="2119566"/>
          <a:ext cx="4594747" cy="1876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5135">
                  <a:extLst>
                    <a:ext uri="{9D8B030D-6E8A-4147-A177-3AD203B41FA5}">
                      <a16:colId xmlns:a16="http://schemas.microsoft.com/office/drawing/2014/main" val="1351129441"/>
                    </a:ext>
                  </a:extLst>
                </a:gridCol>
                <a:gridCol w="1394961">
                  <a:extLst>
                    <a:ext uri="{9D8B030D-6E8A-4147-A177-3AD203B41FA5}">
                      <a16:colId xmlns:a16="http://schemas.microsoft.com/office/drawing/2014/main" val="1625728576"/>
                    </a:ext>
                  </a:extLst>
                </a:gridCol>
                <a:gridCol w="1214651">
                  <a:extLst>
                    <a:ext uri="{9D8B030D-6E8A-4147-A177-3AD203B41FA5}">
                      <a16:colId xmlns:a16="http://schemas.microsoft.com/office/drawing/2014/main" val="360300647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FLUIDO FRÍO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Experimento [°C]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Simulaci</a:t>
                      </a:r>
                      <a:r>
                        <a:rPr lang="es-EC" sz="2000" u="none" strike="noStrike" dirty="0">
                          <a:effectLst/>
                        </a:rPr>
                        <a:t>ó</a:t>
                      </a:r>
                      <a:r>
                        <a:rPr lang="en-US" sz="2000" u="none" strike="noStrike" dirty="0">
                          <a:effectLst/>
                        </a:rPr>
                        <a:t>n [°C]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045685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Entrada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20.59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39707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Salida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31.06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27428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∆T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10.47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16479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Error [%]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14.04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309300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022A6B43-BBE5-BBC0-0B29-A5369EA76F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30032" r="25885" b="27966"/>
          <a:stretch/>
        </p:blipFill>
        <p:spPr bwMode="auto">
          <a:xfrm>
            <a:off x="2656356" y="4396125"/>
            <a:ext cx="1796373" cy="1810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2DE4B93-8519-095E-9E46-530DB9F707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06"/>
          <a:stretch/>
        </p:blipFill>
        <p:spPr bwMode="auto">
          <a:xfrm>
            <a:off x="352921" y="4396125"/>
            <a:ext cx="2292211" cy="17691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2366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54DD148-6A82-4006-80EF-23EEE92C3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dirty="0"/>
              <a:t>Análisis de Resultados</a:t>
            </a:r>
            <a:endParaRPr lang="es-EC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E5B3DB6-A16A-9FD5-C208-ED9CBB49C9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126794"/>
              </p:ext>
            </p:extLst>
          </p:nvPr>
        </p:nvGraphicFramePr>
        <p:xfrm>
          <a:off x="1001167" y="2582874"/>
          <a:ext cx="4348424" cy="1866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9336">
                  <a:extLst>
                    <a:ext uri="{9D8B030D-6E8A-4147-A177-3AD203B41FA5}">
                      <a16:colId xmlns:a16="http://schemas.microsoft.com/office/drawing/2014/main" val="3890407998"/>
                    </a:ext>
                  </a:extLst>
                </a:gridCol>
                <a:gridCol w="1521275">
                  <a:extLst>
                    <a:ext uri="{9D8B030D-6E8A-4147-A177-3AD203B41FA5}">
                      <a16:colId xmlns:a16="http://schemas.microsoft.com/office/drawing/2014/main" val="1266513572"/>
                    </a:ext>
                  </a:extLst>
                </a:gridCol>
                <a:gridCol w="1507813">
                  <a:extLst>
                    <a:ext uri="{9D8B030D-6E8A-4147-A177-3AD203B41FA5}">
                      <a16:colId xmlns:a16="http://schemas.microsoft.com/office/drawing/2014/main" val="3127709908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FLUIDO FRÍO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Sin Winglets [°C]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Con Winglets [°C]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84335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Entrada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20.19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20.59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07347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Salida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23.12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31.06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54169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∆T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2.93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10.47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6911451"/>
                  </a:ext>
                </a:extLst>
              </a:tr>
            </a:tbl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C9714CBB-2E8C-2A79-BA0E-84EC97305C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1334616"/>
              </p:ext>
            </p:extLst>
          </p:nvPr>
        </p:nvGraphicFramePr>
        <p:xfrm>
          <a:off x="6096000" y="1916124"/>
          <a:ext cx="59436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88225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111CD86-72F9-4DE1-B1A2-9C46B832F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0578"/>
            <a:ext cx="10972800" cy="1143000"/>
          </a:xfrm>
        </p:spPr>
        <p:txBody>
          <a:bodyPr/>
          <a:lstStyle/>
          <a:p>
            <a:pPr algn="l"/>
            <a:r>
              <a:rPr lang="es-MX" b="1" dirty="0"/>
              <a:t>Conclusión</a:t>
            </a:r>
            <a:endParaRPr lang="es-EC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0753AE1-5742-4089-8C43-FCDF39826B25}"/>
              </a:ext>
            </a:extLst>
          </p:cNvPr>
          <p:cNvSpPr/>
          <p:nvPr/>
        </p:nvSpPr>
        <p:spPr>
          <a:xfrm>
            <a:off x="307848" y="1364056"/>
            <a:ext cx="11716512" cy="444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logró desarrollar un estudio experimental y computacional de la transferencia de calor por convección en un intercambiador de calor de tubos concéntricos implementando generadores de vórtice y se pudo demostrar que la implementación de generadores de vórtice en un intercambiador de calor de tubos concéntricos de aire-agua permitió incrementar la transferencia de calor en el intercambiador.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logró obtener datos experimentales de la transferencia de calor por convección en diferentes condiciones de flujo y geometrías de los generadores de vórtice, lo que permitió validar el modelo computacional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134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CFE67-1387-4B7B-AC10-644EC5AC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5825"/>
            <a:ext cx="10972800" cy="1143000"/>
          </a:xfrm>
        </p:spPr>
        <p:txBody>
          <a:bodyPr/>
          <a:lstStyle/>
          <a:p>
            <a:pPr algn="l"/>
            <a:r>
              <a:rPr lang="es-MX" dirty="0"/>
              <a:t>Recomendaciones </a:t>
            </a:r>
            <a:endParaRPr lang="es-EC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73D00E7-281D-42A5-B1EB-497558085412}"/>
              </a:ext>
            </a:extLst>
          </p:cNvPr>
          <p:cNvSpPr/>
          <p:nvPr/>
        </p:nvSpPr>
        <p:spPr>
          <a:xfrm>
            <a:off x="448235" y="1482634"/>
            <a:ext cx="11672047" cy="4610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sugiere que se reemplacen las termocuplas tipo J utilizadas en la investigación por otras de mayor calidad y precisión, y que sean digitales para mejorar la facilidad de adquisición de datos. Las termocuplas digitales modernas suelen tener una mayor precisión y estabilidad en la medición de temperatura, lo que ayudaría a reducir la incertidumbre en las mediciones experimentales. Además, al utilizar termocuplas digitales, se facilita la adquisición y el almacenamiento de datos, lo que puede ahorrar tiempo y evitar posibles errores de registro de datos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Atraer a más estudiantes interesados en el tema, para fomentar una mayor colaboración y un mayor intercambio de ideas. Además, que contar con un equipo de investigación más grande permitiría realizar estudios más completos y exhaustivos, lo que podría llevar a descubrimientos significativos en el campo de la transferencia de calor y la eficiencia de los intercambiadores de calor.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200000"/>
              </a:lnSpc>
              <a:spcAft>
                <a:spcPts val="0"/>
              </a:spcAft>
            </a:pPr>
            <a:endParaRPr lang="es-EC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48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C09F2F1F-EC81-1963-6302-13B2F5C8B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" t="1487"/>
          <a:stretch/>
        </p:blipFill>
        <p:spPr>
          <a:xfrm>
            <a:off x="2293434" y="1025912"/>
            <a:ext cx="7605132" cy="452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44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ompetencia de atletismo&#10;&#10;Descripción generada automáticamente">
            <a:extLst>
              <a:ext uri="{FF2B5EF4-FFF2-40B4-BE49-F238E27FC236}">
                <a16:creationId xmlns:a16="http://schemas.microsoft.com/office/drawing/2014/main" id="{63638031-094D-111C-F415-78560552B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0" y="2176036"/>
            <a:ext cx="5499651" cy="309355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F9497A1-9033-BBAF-2F77-C14835E67B36}"/>
              </a:ext>
            </a:extLst>
          </p:cNvPr>
          <p:cNvSpPr txBox="1"/>
          <p:nvPr/>
        </p:nvSpPr>
        <p:spPr>
          <a:xfrm>
            <a:off x="4406347" y="570707"/>
            <a:ext cx="3379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C" sz="3200" b="1" dirty="0"/>
              <a:t>GENERALIDADES</a:t>
            </a:r>
            <a:endParaRPr lang="en-US" sz="32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4BD644-19CD-FB61-D5B1-963080415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310" y="2778426"/>
            <a:ext cx="4187690" cy="317937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91A2CA4-B2CE-1678-DEC9-AA3D7CDAD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80100"/>
            <a:ext cx="2884993" cy="25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64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C9DE92F-BBFC-4E05-B02A-DF926B576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899" y="622852"/>
            <a:ext cx="3211559" cy="722513"/>
          </a:xfrm>
        </p:spPr>
        <p:txBody>
          <a:bodyPr>
            <a:normAutofit/>
          </a:bodyPr>
          <a:lstStyle/>
          <a:p>
            <a:pPr algn="l"/>
            <a:r>
              <a:rPr lang="es-ES" sz="3200" b="1" dirty="0"/>
              <a:t>Objetivo General</a:t>
            </a:r>
            <a:endParaRPr lang="es-EC" sz="3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5B07E5-38F3-4AC2-80F3-B94DC44DD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1"/>
          <a:stretch/>
        </p:blipFill>
        <p:spPr>
          <a:xfrm>
            <a:off x="256661" y="2480628"/>
            <a:ext cx="2600688" cy="24458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872713C-3BE7-4B9C-8FCD-F4FFCFA4A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303" y="2480628"/>
            <a:ext cx="2757376" cy="2475600"/>
          </a:xfrm>
          <a:prstGeom prst="rect">
            <a:avLst/>
          </a:prstGeom>
        </p:spPr>
      </p:pic>
      <p:pic>
        <p:nvPicPr>
          <p:cNvPr id="8" name="Picture 2" descr="Intercambiaidor De Calor Casco y Tubo Para Refrigerante Agua Aceite">
            <a:extLst>
              <a:ext uri="{FF2B5EF4-FFF2-40B4-BE49-F238E27FC236}">
                <a16:creationId xmlns:a16="http://schemas.microsoft.com/office/drawing/2014/main" id="{F1D99CE8-2030-90D4-2B7B-01F8A41F3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33" y="2956978"/>
            <a:ext cx="3490913" cy="184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CF30FAB-D356-6E3D-C043-E83D80F5B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8178" y="2911719"/>
            <a:ext cx="1867161" cy="18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30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4EB40D9-39C2-4C73-8EA2-923C2A87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565" y="758957"/>
            <a:ext cx="3776870" cy="433739"/>
          </a:xfrm>
        </p:spPr>
        <p:txBody>
          <a:bodyPr>
            <a:normAutofit fontScale="90000"/>
          </a:bodyPr>
          <a:lstStyle/>
          <a:p>
            <a:pPr algn="l"/>
            <a:r>
              <a:rPr lang="es-EC" sz="3200" b="1" dirty="0"/>
              <a:t>Objetivos Específicos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2C55738-7BC0-9800-FEE7-FBA82297D195}"/>
              </a:ext>
            </a:extLst>
          </p:cNvPr>
          <p:cNvSpPr txBox="1">
            <a:spLocks/>
          </p:cNvSpPr>
          <p:nvPr/>
        </p:nvSpPr>
        <p:spPr>
          <a:xfrm>
            <a:off x="609600" y="1746513"/>
            <a:ext cx="10972800" cy="3527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 algn="just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C" sz="1800" b="0" i="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Realizar un estudio bibliográfico de generadores de vórtice y sus geometrías utilizadas en la industria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C" sz="1800" b="0" i="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Modelar el proceso de convección forzada para un flujo rotacional en régimen turbulento implementando generadores de vórtice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800" b="0" i="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Desarrollar el modelo computacional CFD mediante ANSYS, de un flujo rotante aplicado a la transferencia de calor por convección en un intercambiador de calor mediante las ecuaciones de Navier-Stokes, de continuidad y de la energía.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60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17E40B-AF83-49A9-9ADF-0BF4150A0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484" y="601041"/>
            <a:ext cx="2513031" cy="744436"/>
          </a:xfrm>
        </p:spPr>
        <p:txBody>
          <a:bodyPr>
            <a:normAutofit/>
          </a:bodyPr>
          <a:lstStyle/>
          <a:p>
            <a:pPr algn="l"/>
            <a:r>
              <a:rPr lang="es-EC" sz="3200" b="1" dirty="0"/>
              <a:t>Metodología</a:t>
            </a:r>
          </a:p>
        </p:txBody>
      </p:sp>
      <p:grpSp>
        <p:nvGrpSpPr>
          <p:cNvPr id="7" name="1044 Grupo">
            <a:extLst>
              <a:ext uri="{FF2B5EF4-FFF2-40B4-BE49-F238E27FC236}">
                <a16:creationId xmlns:a16="http://schemas.microsoft.com/office/drawing/2014/main" id="{C0C4C043-B974-676F-E708-C3248B6088A0}"/>
              </a:ext>
            </a:extLst>
          </p:cNvPr>
          <p:cNvGrpSpPr/>
          <p:nvPr/>
        </p:nvGrpSpPr>
        <p:grpSpPr>
          <a:xfrm>
            <a:off x="561473" y="1657379"/>
            <a:ext cx="11498005" cy="4107317"/>
            <a:chOff x="706582" y="630382"/>
            <a:chExt cx="7523018" cy="6061363"/>
          </a:xfrm>
        </p:grpSpPr>
        <p:sp>
          <p:nvSpPr>
            <p:cNvPr id="8" name="4 Terminador">
              <a:extLst>
                <a:ext uri="{FF2B5EF4-FFF2-40B4-BE49-F238E27FC236}">
                  <a16:creationId xmlns:a16="http://schemas.microsoft.com/office/drawing/2014/main" id="{2F0A6A6B-094D-3EA1-E203-C158256FA833}"/>
                </a:ext>
              </a:extLst>
            </p:cNvPr>
            <p:cNvSpPr/>
            <p:nvPr/>
          </p:nvSpPr>
          <p:spPr>
            <a:xfrm>
              <a:off x="706582" y="637309"/>
              <a:ext cx="1371600" cy="910980"/>
            </a:xfrm>
            <a:prstGeom prst="flowChartTerminator">
              <a:avLst/>
            </a:prstGeom>
            <a:solidFill>
              <a:srgbClr val="FFFF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b="1"/>
            </a:p>
          </p:txBody>
        </p:sp>
        <p:sp>
          <p:nvSpPr>
            <p:cNvPr id="9" name="6 CuadroTexto">
              <a:extLst>
                <a:ext uri="{FF2B5EF4-FFF2-40B4-BE49-F238E27FC236}">
                  <a16:creationId xmlns:a16="http://schemas.microsoft.com/office/drawing/2014/main" id="{CA0CC6A6-F2A9-5784-41AA-EF71CCA3C5CC}"/>
                </a:ext>
              </a:extLst>
            </p:cNvPr>
            <p:cNvSpPr txBox="1"/>
            <p:nvPr/>
          </p:nvSpPr>
          <p:spPr>
            <a:xfrm>
              <a:off x="858982" y="711276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dirty="0"/>
                <a:t>Definición del problema</a:t>
              </a:r>
            </a:p>
          </p:txBody>
        </p:sp>
        <p:sp>
          <p:nvSpPr>
            <p:cNvPr id="10" name="7 Proceso">
              <a:extLst>
                <a:ext uri="{FF2B5EF4-FFF2-40B4-BE49-F238E27FC236}">
                  <a16:creationId xmlns:a16="http://schemas.microsoft.com/office/drawing/2014/main" id="{3AC82FA5-3699-7D55-2AA6-EB36E6D33219}"/>
                </a:ext>
              </a:extLst>
            </p:cNvPr>
            <p:cNvSpPr/>
            <p:nvPr/>
          </p:nvSpPr>
          <p:spPr>
            <a:xfrm>
              <a:off x="2667000" y="637309"/>
              <a:ext cx="1371600" cy="910735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b="1"/>
            </a:p>
          </p:txBody>
        </p:sp>
        <p:sp>
          <p:nvSpPr>
            <p:cNvPr id="11" name="9 CuadroTexto">
              <a:extLst>
                <a:ext uri="{FF2B5EF4-FFF2-40B4-BE49-F238E27FC236}">
                  <a16:creationId xmlns:a16="http://schemas.microsoft.com/office/drawing/2014/main" id="{7711F213-DD0E-2324-8998-7B973D9BDE76}"/>
                </a:ext>
              </a:extLst>
            </p:cNvPr>
            <p:cNvSpPr txBox="1"/>
            <p:nvPr/>
          </p:nvSpPr>
          <p:spPr>
            <a:xfrm>
              <a:off x="2667000" y="726665"/>
              <a:ext cx="1371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dirty="0"/>
                <a:t>Planteamiento modelo matemático</a:t>
              </a:r>
            </a:p>
          </p:txBody>
        </p:sp>
        <p:sp>
          <p:nvSpPr>
            <p:cNvPr id="12" name="11 Proceso">
              <a:extLst>
                <a:ext uri="{FF2B5EF4-FFF2-40B4-BE49-F238E27FC236}">
                  <a16:creationId xmlns:a16="http://schemas.microsoft.com/office/drawing/2014/main" id="{653832E4-BB37-3671-BB13-4FECAE8021BE}"/>
                </a:ext>
              </a:extLst>
            </p:cNvPr>
            <p:cNvSpPr/>
            <p:nvPr/>
          </p:nvSpPr>
          <p:spPr>
            <a:xfrm>
              <a:off x="4724400" y="630382"/>
              <a:ext cx="1371600" cy="609600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b="1"/>
            </a:p>
          </p:txBody>
        </p:sp>
        <p:sp>
          <p:nvSpPr>
            <p:cNvPr id="13" name="12 CuadroTexto">
              <a:extLst>
                <a:ext uri="{FF2B5EF4-FFF2-40B4-BE49-F238E27FC236}">
                  <a16:creationId xmlns:a16="http://schemas.microsoft.com/office/drawing/2014/main" id="{0F5337A1-6B84-80F7-6713-7CDEB3FDA611}"/>
                </a:ext>
              </a:extLst>
            </p:cNvPr>
            <p:cNvSpPr txBox="1"/>
            <p:nvPr/>
          </p:nvSpPr>
          <p:spPr>
            <a:xfrm>
              <a:off x="4724400" y="719738"/>
              <a:ext cx="1371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dirty="0"/>
                <a:t>Resolución Numérica</a:t>
              </a:r>
            </a:p>
          </p:txBody>
        </p:sp>
        <p:sp>
          <p:nvSpPr>
            <p:cNvPr id="14" name="13 Proceso">
              <a:extLst>
                <a:ext uri="{FF2B5EF4-FFF2-40B4-BE49-F238E27FC236}">
                  <a16:creationId xmlns:a16="http://schemas.microsoft.com/office/drawing/2014/main" id="{E548FE7E-90D6-7D29-3EBC-4BB882BDC132}"/>
                </a:ext>
              </a:extLst>
            </p:cNvPr>
            <p:cNvSpPr/>
            <p:nvPr/>
          </p:nvSpPr>
          <p:spPr>
            <a:xfrm>
              <a:off x="4724400" y="1942667"/>
              <a:ext cx="1371600" cy="609600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b="1"/>
            </a:p>
          </p:txBody>
        </p:sp>
        <p:sp>
          <p:nvSpPr>
            <p:cNvPr id="15" name="14 CuadroTexto">
              <a:extLst>
                <a:ext uri="{FF2B5EF4-FFF2-40B4-BE49-F238E27FC236}">
                  <a16:creationId xmlns:a16="http://schemas.microsoft.com/office/drawing/2014/main" id="{F060DD2F-B671-8440-D6F7-3B73C05C0811}"/>
                </a:ext>
              </a:extLst>
            </p:cNvPr>
            <p:cNvSpPr txBox="1"/>
            <p:nvPr/>
          </p:nvSpPr>
          <p:spPr>
            <a:xfrm>
              <a:off x="4724400" y="2078994"/>
              <a:ext cx="1371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dirty="0"/>
                <a:t>Simulación</a:t>
              </a:r>
            </a:p>
          </p:txBody>
        </p:sp>
        <p:sp>
          <p:nvSpPr>
            <p:cNvPr id="16" name="10 Datos">
              <a:extLst>
                <a:ext uri="{FF2B5EF4-FFF2-40B4-BE49-F238E27FC236}">
                  <a16:creationId xmlns:a16="http://schemas.microsoft.com/office/drawing/2014/main" id="{F7C6AE66-79C8-7FEE-85F6-3AF38A64FB98}"/>
                </a:ext>
              </a:extLst>
            </p:cNvPr>
            <p:cNvSpPr/>
            <p:nvPr/>
          </p:nvSpPr>
          <p:spPr>
            <a:xfrm>
              <a:off x="2667000" y="1925082"/>
              <a:ext cx="1257300" cy="869704"/>
            </a:xfrm>
            <a:prstGeom prst="flowChartInputOutpu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b="1"/>
            </a:p>
          </p:txBody>
        </p:sp>
        <p:sp>
          <p:nvSpPr>
            <p:cNvPr id="17" name="16 CuadroTexto">
              <a:extLst>
                <a:ext uri="{FF2B5EF4-FFF2-40B4-BE49-F238E27FC236}">
                  <a16:creationId xmlns:a16="http://schemas.microsoft.com/office/drawing/2014/main" id="{B34C98FF-6E0C-0282-DF30-DF1510DC42D4}"/>
                </a:ext>
              </a:extLst>
            </p:cNvPr>
            <p:cNvSpPr txBox="1"/>
            <p:nvPr/>
          </p:nvSpPr>
          <p:spPr>
            <a:xfrm>
              <a:off x="2667000" y="2014438"/>
              <a:ext cx="1371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dirty="0"/>
                <a:t>Adquisición de </a:t>
              </a:r>
            </a:p>
            <a:p>
              <a:pPr algn="ctr"/>
              <a:r>
                <a:rPr lang="es-EC" sz="1100" b="1" dirty="0"/>
                <a:t>datos</a:t>
              </a:r>
            </a:p>
          </p:txBody>
        </p:sp>
        <p:sp>
          <p:nvSpPr>
            <p:cNvPr id="18" name="17 Proceso">
              <a:extLst>
                <a:ext uri="{FF2B5EF4-FFF2-40B4-BE49-F238E27FC236}">
                  <a16:creationId xmlns:a16="http://schemas.microsoft.com/office/drawing/2014/main" id="{6D9C7F6F-1E54-E646-091E-614D7E19FDF3}"/>
                </a:ext>
              </a:extLst>
            </p:cNvPr>
            <p:cNvSpPr/>
            <p:nvPr/>
          </p:nvSpPr>
          <p:spPr>
            <a:xfrm>
              <a:off x="4724400" y="3185680"/>
              <a:ext cx="1371600" cy="609600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b="1"/>
            </a:p>
          </p:txBody>
        </p:sp>
        <p:sp>
          <p:nvSpPr>
            <p:cNvPr id="19" name="18 CuadroTexto">
              <a:extLst>
                <a:ext uri="{FF2B5EF4-FFF2-40B4-BE49-F238E27FC236}">
                  <a16:creationId xmlns:a16="http://schemas.microsoft.com/office/drawing/2014/main" id="{F87A1CE0-B2D3-9CCA-0CF0-3CC9071E7BE0}"/>
                </a:ext>
              </a:extLst>
            </p:cNvPr>
            <p:cNvSpPr txBox="1"/>
            <p:nvPr/>
          </p:nvSpPr>
          <p:spPr>
            <a:xfrm>
              <a:off x="4632414" y="3261181"/>
              <a:ext cx="1371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dirty="0"/>
                <a:t>Desarrollo experimental</a:t>
              </a:r>
            </a:p>
          </p:txBody>
        </p:sp>
        <p:sp>
          <p:nvSpPr>
            <p:cNvPr id="20" name="19 Datos">
              <a:extLst>
                <a:ext uri="{FF2B5EF4-FFF2-40B4-BE49-F238E27FC236}">
                  <a16:creationId xmlns:a16="http://schemas.microsoft.com/office/drawing/2014/main" id="{B8434E25-C179-0BB2-07A4-E8E4B6694A08}"/>
                </a:ext>
              </a:extLst>
            </p:cNvPr>
            <p:cNvSpPr/>
            <p:nvPr/>
          </p:nvSpPr>
          <p:spPr>
            <a:xfrm>
              <a:off x="2667000" y="3171824"/>
              <a:ext cx="1257300" cy="869704"/>
            </a:xfrm>
            <a:prstGeom prst="flowChartInputOutpu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b="1"/>
            </a:p>
          </p:txBody>
        </p:sp>
        <p:sp>
          <p:nvSpPr>
            <p:cNvPr id="21" name="20 CuadroTexto">
              <a:extLst>
                <a:ext uri="{FF2B5EF4-FFF2-40B4-BE49-F238E27FC236}">
                  <a16:creationId xmlns:a16="http://schemas.microsoft.com/office/drawing/2014/main" id="{33269D09-BD32-AEC9-249A-7B899C4AD74C}"/>
                </a:ext>
              </a:extLst>
            </p:cNvPr>
            <p:cNvSpPr txBox="1"/>
            <p:nvPr/>
          </p:nvSpPr>
          <p:spPr>
            <a:xfrm>
              <a:off x="2667000" y="3261181"/>
              <a:ext cx="1371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dirty="0"/>
                <a:t>Adquisición de </a:t>
              </a:r>
            </a:p>
            <a:p>
              <a:pPr algn="ctr"/>
              <a:r>
                <a:rPr lang="es-EC" sz="1100" b="1" dirty="0"/>
                <a:t>datos</a:t>
              </a:r>
            </a:p>
          </p:txBody>
        </p:sp>
        <p:sp>
          <p:nvSpPr>
            <p:cNvPr id="22" name="15 Decisión">
              <a:extLst>
                <a:ext uri="{FF2B5EF4-FFF2-40B4-BE49-F238E27FC236}">
                  <a16:creationId xmlns:a16="http://schemas.microsoft.com/office/drawing/2014/main" id="{E76E1215-6524-F2CD-8B6F-F2D2B6018899}"/>
                </a:ext>
              </a:extLst>
            </p:cNvPr>
            <p:cNvSpPr/>
            <p:nvPr/>
          </p:nvSpPr>
          <p:spPr>
            <a:xfrm>
              <a:off x="4495800" y="4475018"/>
              <a:ext cx="1828800" cy="990600"/>
            </a:xfrm>
            <a:prstGeom prst="flowChartDecision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b="1"/>
            </a:p>
          </p:txBody>
        </p:sp>
        <p:sp>
          <p:nvSpPr>
            <p:cNvPr id="23" name="22 CuadroTexto">
              <a:extLst>
                <a:ext uri="{FF2B5EF4-FFF2-40B4-BE49-F238E27FC236}">
                  <a16:creationId xmlns:a16="http://schemas.microsoft.com/office/drawing/2014/main" id="{9065B51D-CA3A-2084-D734-CF870E6DC828}"/>
                </a:ext>
              </a:extLst>
            </p:cNvPr>
            <p:cNvSpPr txBox="1"/>
            <p:nvPr/>
          </p:nvSpPr>
          <p:spPr>
            <a:xfrm>
              <a:off x="4724400" y="4692444"/>
              <a:ext cx="1371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dirty="0"/>
                <a:t>Contrarrestar </a:t>
              </a:r>
            </a:p>
            <a:p>
              <a:pPr algn="ctr"/>
              <a:r>
                <a:rPr lang="es-EC" sz="1100" b="1" dirty="0"/>
                <a:t>Resultados</a:t>
              </a:r>
            </a:p>
          </p:txBody>
        </p:sp>
        <p:sp>
          <p:nvSpPr>
            <p:cNvPr id="24" name="23 Terminador">
              <a:extLst>
                <a:ext uri="{FF2B5EF4-FFF2-40B4-BE49-F238E27FC236}">
                  <a16:creationId xmlns:a16="http://schemas.microsoft.com/office/drawing/2014/main" id="{36BDA3F9-A853-7DBB-69CA-626CD9AFB213}"/>
                </a:ext>
              </a:extLst>
            </p:cNvPr>
            <p:cNvSpPr/>
            <p:nvPr/>
          </p:nvSpPr>
          <p:spPr>
            <a:xfrm>
              <a:off x="4724400" y="6082145"/>
              <a:ext cx="1371600" cy="609600"/>
            </a:xfrm>
            <a:prstGeom prst="flowChartTerminator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b="1"/>
            </a:p>
          </p:txBody>
        </p:sp>
        <p:sp>
          <p:nvSpPr>
            <p:cNvPr id="25" name="24 CuadroTexto">
              <a:extLst>
                <a:ext uri="{FF2B5EF4-FFF2-40B4-BE49-F238E27FC236}">
                  <a16:creationId xmlns:a16="http://schemas.microsoft.com/office/drawing/2014/main" id="{510630E3-1E4A-B7D2-4171-BCEBBECCACA3}"/>
                </a:ext>
              </a:extLst>
            </p:cNvPr>
            <p:cNvSpPr txBox="1"/>
            <p:nvPr/>
          </p:nvSpPr>
          <p:spPr>
            <a:xfrm>
              <a:off x="4876800" y="6196283"/>
              <a:ext cx="1066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dirty="0"/>
                <a:t>Conclusiones</a:t>
              </a:r>
            </a:p>
          </p:txBody>
        </p:sp>
        <p:sp>
          <p:nvSpPr>
            <p:cNvPr id="26" name="25 Proceso">
              <a:extLst>
                <a:ext uri="{FF2B5EF4-FFF2-40B4-BE49-F238E27FC236}">
                  <a16:creationId xmlns:a16="http://schemas.microsoft.com/office/drawing/2014/main" id="{B7F18BCA-0B80-3422-B318-74F5FB0B9094}"/>
                </a:ext>
              </a:extLst>
            </p:cNvPr>
            <p:cNvSpPr/>
            <p:nvPr/>
          </p:nvSpPr>
          <p:spPr>
            <a:xfrm>
              <a:off x="6858000" y="4665518"/>
              <a:ext cx="1371600" cy="609600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b="1"/>
            </a:p>
          </p:txBody>
        </p:sp>
        <p:sp>
          <p:nvSpPr>
            <p:cNvPr id="27" name="26 CuadroTexto">
              <a:extLst>
                <a:ext uri="{FF2B5EF4-FFF2-40B4-BE49-F238E27FC236}">
                  <a16:creationId xmlns:a16="http://schemas.microsoft.com/office/drawing/2014/main" id="{EAAFC96C-D941-A167-7F77-CD25A85F8161}"/>
                </a:ext>
              </a:extLst>
            </p:cNvPr>
            <p:cNvSpPr txBox="1"/>
            <p:nvPr/>
          </p:nvSpPr>
          <p:spPr>
            <a:xfrm>
              <a:off x="6858000" y="4754874"/>
              <a:ext cx="1371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dirty="0"/>
                <a:t>Análisis de resultados</a:t>
              </a:r>
            </a:p>
          </p:txBody>
        </p:sp>
        <p:cxnSp>
          <p:nvCxnSpPr>
            <p:cNvPr id="28" name="27 Conector recto de flecha">
              <a:extLst>
                <a:ext uri="{FF2B5EF4-FFF2-40B4-BE49-F238E27FC236}">
                  <a16:creationId xmlns:a16="http://schemas.microsoft.com/office/drawing/2014/main" id="{030D4218-D6C6-3004-7E95-3B5052E8A5BD}"/>
                </a:ext>
              </a:extLst>
            </p:cNvPr>
            <p:cNvCxnSpPr>
              <a:endCxn id="11" idx="1"/>
            </p:cNvCxnSpPr>
            <p:nvPr/>
          </p:nvCxnSpPr>
          <p:spPr>
            <a:xfrm>
              <a:off x="2078182" y="942109"/>
              <a:ext cx="58881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9 Conector recto de flecha">
              <a:extLst>
                <a:ext uri="{FF2B5EF4-FFF2-40B4-BE49-F238E27FC236}">
                  <a16:creationId xmlns:a16="http://schemas.microsoft.com/office/drawing/2014/main" id="{3ACB594C-D180-FC06-BDE2-7FF7D4A32D7F}"/>
                </a:ext>
              </a:extLst>
            </p:cNvPr>
            <p:cNvCxnSpPr>
              <a:endCxn id="12" idx="1"/>
            </p:cNvCxnSpPr>
            <p:nvPr/>
          </p:nvCxnSpPr>
          <p:spPr>
            <a:xfrm flipV="1">
              <a:off x="4038600" y="935182"/>
              <a:ext cx="685800" cy="69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1023 Conector recto de flecha">
              <a:extLst>
                <a:ext uri="{FF2B5EF4-FFF2-40B4-BE49-F238E27FC236}">
                  <a16:creationId xmlns:a16="http://schemas.microsoft.com/office/drawing/2014/main" id="{E0891C28-4C9B-9425-1A8B-123F77A11918}"/>
                </a:ext>
              </a:extLst>
            </p:cNvPr>
            <p:cNvCxnSpPr>
              <a:stCxn id="12" idx="2"/>
              <a:endCxn id="14" idx="0"/>
            </p:cNvCxnSpPr>
            <p:nvPr/>
          </p:nvCxnSpPr>
          <p:spPr>
            <a:xfrm>
              <a:off x="5410200" y="1239982"/>
              <a:ext cx="0" cy="70268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1026 Conector recto de flecha">
              <a:extLst>
                <a:ext uri="{FF2B5EF4-FFF2-40B4-BE49-F238E27FC236}">
                  <a16:creationId xmlns:a16="http://schemas.microsoft.com/office/drawing/2014/main" id="{7E5B1A29-67CF-FA4D-51CE-815A2FA8F631}"/>
                </a:ext>
              </a:extLst>
            </p:cNvPr>
            <p:cNvCxnSpPr>
              <a:stCxn id="14" idx="2"/>
            </p:cNvCxnSpPr>
            <p:nvPr/>
          </p:nvCxnSpPr>
          <p:spPr>
            <a:xfrm>
              <a:off x="5410200" y="2552267"/>
              <a:ext cx="0" cy="6572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35 Conector recto de flecha">
              <a:extLst>
                <a:ext uri="{FF2B5EF4-FFF2-40B4-BE49-F238E27FC236}">
                  <a16:creationId xmlns:a16="http://schemas.microsoft.com/office/drawing/2014/main" id="{27E50710-4B5A-585E-437D-E70EBF7E95A1}"/>
                </a:ext>
              </a:extLst>
            </p:cNvPr>
            <p:cNvCxnSpPr/>
            <p:nvPr/>
          </p:nvCxnSpPr>
          <p:spPr>
            <a:xfrm>
              <a:off x="6324600" y="4970318"/>
              <a:ext cx="533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7 Conector recto de flecha">
              <a:extLst>
                <a:ext uri="{FF2B5EF4-FFF2-40B4-BE49-F238E27FC236}">
                  <a16:creationId xmlns:a16="http://schemas.microsoft.com/office/drawing/2014/main" id="{E202D631-A636-DBE1-932B-0C0265336D59}"/>
                </a:ext>
              </a:extLst>
            </p:cNvPr>
            <p:cNvCxnSpPr/>
            <p:nvPr/>
          </p:nvCxnSpPr>
          <p:spPr>
            <a:xfrm>
              <a:off x="5410200" y="3817793"/>
              <a:ext cx="0" cy="6572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38 Conector recto de flecha">
              <a:extLst>
                <a:ext uri="{FF2B5EF4-FFF2-40B4-BE49-F238E27FC236}">
                  <a16:creationId xmlns:a16="http://schemas.microsoft.com/office/drawing/2014/main" id="{A2534FF0-D17B-460C-AD3C-CF0DA5C4B2AA}"/>
                </a:ext>
              </a:extLst>
            </p:cNvPr>
            <p:cNvCxnSpPr>
              <a:endCxn id="24" idx="0"/>
            </p:cNvCxnSpPr>
            <p:nvPr/>
          </p:nvCxnSpPr>
          <p:spPr>
            <a:xfrm>
              <a:off x="5403273" y="5465618"/>
              <a:ext cx="6927" cy="6165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1031 Conector recto de flecha">
              <a:extLst>
                <a:ext uri="{FF2B5EF4-FFF2-40B4-BE49-F238E27FC236}">
                  <a16:creationId xmlns:a16="http://schemas.microsoft.com/office/drawing/2014/main" id="{891BC1FC-CD98-EC7B-5B7D-861DFB51DF84}"/>
                </a:ext>
              </a:extLst>
            </p:cNvPr>
            <p:cNvCxnSpPr>
              <a:stCxn id="19" idx="1"/>
            </p:cNvCxnSpPr>
            <p:nvPr/>
          </p:nvCxnSpPr>
          <p:spPr>
            <a:xfrm flipH="1" flipV="1">
              <a:off x="3810000" y="3476624"/>
              <a:ext cx="82241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44 Conector recto de flecha">
              <a:extLst>
                <a:ext uri="{FF2B5EF4-FFF2-40B4-BE49-F238E27FC236}">
                  <a16:creationId xmlns:a16="http://schemas.microsoft.com/office/drawing/2014/main" id="{CE52FE53-5EA6-C0E3-1EEA-30025955D479}"/>
                </a:ext>
              </a:extLst>
            </p:cNvPr>
            <p:cNvCxnSpPr/>
            <p:nvPr/>
          </p:nvCxnSpPr>
          <p:spPr>
            <a:xfrm flipH="1" flipV="1">
              <a:off x="3810000" y="2229882"/>
              <a:ext cx="82241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1041 Conector angular">
              <a:extLst>
                <a:ext uri="{FF2B5EF4-FFF2-40B4-BE49-F238E27FC236}">
                  <a16:creationId xmlns:a16="http://schemas.microsoft.com/office/drawing/2014/main" id="{E515D11A-CF43-831D-BC1C-673132146161}"/>
                </a:ext>
              </a:extLst>
            </p:cNvPr>
            <p:cNvCxnSpPr>
              <a:stCxn id="24" idx="3"/>
              <a:endCxn id="26" idx="2"/>
            </p:cNvCxnSpPr>
            <p:nvPr/>
          </p:nvCxnSpPr>
          <p:spPr>
            <a:xfrm flipV="1">
              <a:off x="6096000" y="5275118"/>
              <a:ext cx="1447800" cy="1111827"/>
            </a:xfrm>
            <a:prstGeom prst="bentConnector2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1043 Conector angular">
              <a:extLst>
                <a:ext uri="{FF2B5EF4-FFF2-40B4-BE49-F238E27FC236}">
                  <a16:creationId xmlns:a16="http://schemas.microsoft.com/office/drawing/2014/main" id="{DAFD1F2D-ACD0-8689-5DBD-838B4AF7D4B9}"/>
                </a:ext>
              </a:extLst>
            </p:cNvPr>
            <p:cNvCxnSpPr>
              <a:stCxn id="26" idx="0"/>
              <a:endCxn id="18" idx="3"/>
            </p:cNvCxnSpPr>
            <p:nvPr/>
          </p:nvCxnSpPr>
          <p:spPr>
            <a:xfrm rot="16200000" flipV="1">
              <a:off x="6232381" y="3354099"/>
              <a:ext cx="1175038" cy="1447800"/>
            </a:xfrm>
            <a:prstGeom prst="bentConnector2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4804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58BEB85-A66F-4D77-ADC7-7228115EC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8475" y="207726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s-EC" sz="3200" b="1" dirty="0"/>
              <a:t>Modelo Matemático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C62F0E6-BCC3-4882-9F15-F3910F9E3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8475" y="35179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a 12">
                <a:extLst>
                  <a:ext uri="{FF2B5EF4-FFF2-40B4-BE49-F238E27FC236}">
                    <a16:creationId xmlns:a16="http://schemas.microsoft.com/office/drawing/2014/main" id="{7B1A3715-E927-426B-B8B4-C00E582976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0558492"/>
                  </p:ext>
                </p:extLst>
              </p:nvPr>
            </p:nvGraphicFramePr>
            <p:xfrm>
              <a:off x="701964" y="1064123"/>
              <a:ext cx="10788071" cy="51674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47636">
                      <a:extLst>
                        <a:ext uri="{9D8B030D-6E8A-4147-A177-3AD203B41FA5}">
                          <a16:colId xmlns:a16="http://schemas.microsoft.com/office/drawing/2014/main" val="1657625547"/>
                        </a:ext>
                      </a:extLst>
                    </a:gridCol>
                    <a:gridCol w="3694545">
                      <a:extLst>
                        <a:ext uri="{9D8B030D-6E8A-4147-A177-3AD203B41FA5}">
                          <a16:colId xmlns:a16="http://schemas.microsoft.com/office/drawing/2014/main" val="723039046"/>
                        </a:ext>
                      </a:extLst>
                    </a:gridCol>
                    <a:gridCol w="4645890">
                      <a:extLst>
                        <a:ext uri="{9D8B030D-6E8A-4147-A177-3AD203B41FA5}">
                          <a16:colId xmlns:a16="http://schemas.microsoft.com/office/drawing/2014/main" val="1731955942"/>
                        </a:ext>
                      </a:extLst>
                    </a:gridCol>
                  </a:tblGrid>
                  <a:tr h="4840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Modelo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Ecuación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Consideraciones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83454959"/>
                      </a:ext>
                    </a:extLst>
                  </a:tr>
                  <a:tr h="110920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Dittus-Boelter</a:t>
                          </a:r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0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𝑁𝑢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=0.023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𝑅𝑒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0.8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400" b="0" i="1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𝑃𝑟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0.4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s-EC" sz="24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457200" algn="l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C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Correlación empírica que se utiliza comúnmente para calcular el coeficiente global</a:t>
                          </a:r>
                          <a:endParaRPr lang="es-EC" dirty="0"/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23309943"/>
                      </a:ext>
                    </a:extLst>
                  </a:tr>
                  <a:tr h="7949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Reynolds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kern="1200" dirty="0">
                              <a:solidFill>
                                <a:schemeClr val="dk1"/>
                              </a:solidFill>
                              <a:effectLst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𝑅𝑒</m:t>
                              </m:r>
                              <m:r>
                                <a:rPr lang="en-US" sz="2400" b="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4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𝜌</m:t>
                                  </m:r>
                                  <m:r>
                                    <a:rPr lang="en-US" sz="24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∙</m:t>
                                  </m:r>
                                  <m:r>
                                    <a:rPr lang="en-US" sz="24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𝑣</m:t>
                                  </m:r>
                                  <m:r>
                                    <a:rPr lang="en-US" sz="24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sz="2400" b="0" i="1" kern="1200" smtClean="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kern="1200" smtClean="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2400" b="0" i="1" kern="1200" smtClean="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𝜇</m:t>
                                  </m:r>
                                </m:den>
                              </m:f>
                            </m:oMath>
                          </a14:m>
                          <a:endParaRPr lang="es-EC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Utilizar la velocidad media del fluido en el tubo interno</a:t>
                          </a:r>
                          <a:endParaRPr lang="es-EC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55965513"/>
                      </a:ext>
                    </a:extLst>
                  </a:tr>
                  <a:tr h="8350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Prandtl</a:t>
                          </a:r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𝑃𝑟</m:t>
                                </m:r>
                                <m:r>
                                  <a:rPr lang="en-US" sz="18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𝐶𝑝</m:t>
                                    </m:r>
                                    <m:r>
                                      <a:rPr lang="en-US" sz="1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∙</m:t>
                                    </m:r>
                                    <m:r>
                                      <a:rPr lang="en-US" sz="1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𝜇</m:t>
                                    </m:r>
                                  </m:num>
                                  <m:den>
                                    <m:r>
                                      <a:rPr lang="en-US" sz="1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𝑘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Valores típico de Cp [J/kg </a:t>
                          </a:r>
                          <a:r>
                            <a:rPr lang="es-EC" sz="1800" b="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 ]y la conductividad térmica [</a:t>
                          </a:r>
                          <a:r>
                            <a:rPr lang="en-US" sz="1800" b="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W/m </a:t>
                          </a:r>
                          <a:r>
                            <a:rPr lang="en-US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 ]</a:t>
                          </a:r>
                          <a:endParaRPr lang="es-EC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8306049"/>
                      </a:ext>
                    </a:extLst>
                  </a:tr>
                  <a:tr h="75547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Coeficiente global de transferencia de calor</a:t>
                          </a:r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h</m:t>
                                </m:r>
                                <m:r>
                                  <a:rPr lang="en-US" sz="14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</m:t>
                                </m:r>
                                <m:r>
                                  <a:rPr lang="en-US" sz="14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14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f>
                                      <m:fPr>
                                        <m:ctrlPr>
                                          <a:rPr lang="en-US" sz="1400" b="0" i="1" kern="1200" smtClean="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1400" b="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𝑁𝑢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𝑎𝑖𝑟</m:t>
                                            </m:r>
                                          </m:sub>
                                        </m:sSub>
                                        <m:r>
                                          <a:rPr lang="en-US" sz="1400" b="0" i="1" kern="1200" smtClean="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∙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b="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𝑎𝑖𝑟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400" b="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a:rPr lang="en-US" sz="14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sz="1400" b="0" i="1" kern="1200" smtClean="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1400" b="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𝑁𝑢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𝑤𝑎𝑡𝑒𝑟</m:t>
                                            </m:r>
                                          </m:sub>
                                        </m:sSub>
                                        <m:r>
                                          <a:rPr lang="en-US" sz="1400" b="0" i="1" kern="1200" smtClean="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∙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b="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𝑤𝑎𝑡𝑒𝑟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400" b="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es-EC" sz="1400" b="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a:rPr lang="en-US" sz="14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14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s-EC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kair y kwater son las conductividades térmicas del aire y el agua, respectivamente.</a:t>
                          </a:r>
                          <a:endParaRPr lang="es-EC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3452168"/>
                      </a:ext>
                    </a:extLst>
                  </a:tr>
                  <a:tr h="75547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Tasa de transferencia de calor</a:t>
                          </a:r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𝑄</m:t>
                                </m:r>
                                <m:r>
                                  <a:rPr lang="en-US" sz="28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28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h</m:t>
                                </m:r>
                                <m:r>
                                  <a:rPr lang="en-US" sz="28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∙</m:t>
                                </m:r>
                                <m:r>
                                  <a:rPr lang="en-US" sz="28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𝐴</m:t>
                                </m:r>
                                <m:r>
                                  <a:rPr lang="en-US" sz="28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∙∆</m:t>
                                </m:r>
                                <m:r>
                                  <a:rPr lang="en-US" sz="28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𝑇</m:t>
                                </m:r>
                              </m:oMath>
                            </m:oMathPara>
                          </a14:m>
                          <a:endParaRPr lang="es-EC" sz="1400" dirty="0"/>
                        </a:p>
                        <a:p>
                          <a:endParaRPr lang="es-EC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s-EC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Los resultados obtenidos a través de estas ecuaciones pueden variar en función de las condiciones específicas del intercambiador de calor y las propiedades de los fluidos</a:t>
                          </a:r>
                          <a:endParaRPr lang="es-EC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78703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a 12">
                <a:extLst>
                  <a:ext uri="{FF2B5EF4-FFF2-40B4-BE49-F238E27FC236}">
                    <a16:creationId xmlns:a16="http://schemas.microsoft.com/office/drawing/2014/main" id="{7B1A3715-E927-426B-B8B4-C00E582976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0558492"/>
                  </p:ext>
                </p:extLst>
              </p:nvPr>
            </p:nvGraphicFramePr>
            <p:xfrm>
              <a:off x="701964" y="1064123"/>
              <a:ext cx="10788071" cy="51674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47636">
                      <a:extLst>
                        <a:ext uri="{9D8B030D-6E8A-4147-A177-3AD203B41FA5}">
                          <a16:colId xmlns:a16="http://schemas.microsoft.com/office/drawing/2014/main" val="1657625547"/>
                        </a:ext>
                      </a:extLst>
                    </a:gridCol>
                    <a:gridCol w="3694545">
                      <a:extLst>
                        <a:ext uri="{9D8B030D-6E8A-4147-A177-3AD203B41FA5}">
                          <a16:colId xmlns:a16="http://schemas.microsoft.com/office/drawing/2014/main" val="723039046"/>
                        </a:ext>
                      </a:extLst>
                    </a:gridCol>
                    <a:gridCol w="4645890">
                      <a:extLst>
                        <a:ext uri="{9D8B030D-6E8A-4147-A177-3AD203B41FA5}">
                          <a16:colId xmlns:a16="http://schemas.microsoft.com/office/drawing/2014/main" val="1731955942"/>
                        </a:ext>
                      </a:extLst>
                    </a:gridCol>
                  </a:tblGrid>
                  <a:tr h="4840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Modelo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Ecuación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Consideraciones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83454959"/>
                      </a:ext>
                    </a:extLst>
                  </a:tr>
                  <a:tr h="110920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Dittus-Boelter</a:t>
                          </a:r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66502" t="-46703" r="-126568" b="-33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l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C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Correlación empírica que se utiliza comúnmente para calcular el coeficiente global</a:t>
                          </a:r>
                          <a:endParaRPr lang="es-EC" dirty="0"/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23309943"/>
                      </a:ext>
                    </a:extLst>
                  </a:tr>
                  <a:tr h="7949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Reynolds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6502" t="-205385" r="-126568" b="-36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Utilizar la velocidad media del fluido en el tubo interno</a:t>
                          </a:r>
                          <a:endParaRPr lang="es-EC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55965513"/>
                      </a:ext>
                    </a:extLst>
                  </a:tr>
                  <a:tr h="8350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Prandtl</a:t>
                          </a:r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6502" t="-287681" r="-126568" b="-2420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Valores típico de Cp [J/kg </a:t>
                          </a:r>
                          <a:r>
                            <a:rPr lang="es-EC" sz="1800" b="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 ]y la conductividad térmica [</a:t>
                          </a:r>
                          <a:r>
                            <a:rPr lang="en-US" sz="1800" b="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W/m </a:t>
                          </a:r>
                          <a:r>
                            <a:rPr lang="en-US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 ]</a:t>
                          </a:r>
                          <a:endParaRPr lang="es-EC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8306049"/>
                      </a:ext>
                    </a:extLst>
                  </a:tr>
                  <a:tr h="75547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Coeficiente global de transferencia de calor</a:t>
                          </a:r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6502" t="-431452" r="-126568" b="-16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kair y kwater son las conductividades térmicas del aire y el agua, respectivamente.</a:t>
                          </a:r>
                          <a:endParaRPr lang="es-EC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3452168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Tasa de transferencia de calor</a:t>
                          </a:r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6502" t="-337949" r="-126568" b="-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EC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Los resultados obtenidos a través de estas ecuaciones pueden variar en función de las condiciones específicas del intercambiador de calor y las propiedades de los fluidos</a:t>
                          </a:r>
                          <a:endParaRPr lang="es-EC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787035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8729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D24371B-E384-43D5-B4A1-C02F1C13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553954"/>
            <a:ext cx="10972800" cy="1143000"/>
          </a:xfrm>
        </p:spPr>
        <p:txBody>
          <a:bodyPr/>
          <a:lstStyle/>
          <a:p>
            <a:pPr algn="l"/>
            <a:r>
              <a:rPr lang="es-EC" b="1" dirty="0"/>
              <a:t>Metodología – Características Térmicas</a:t>
            </a:r>
            <a:endParaRPr lang="es-EC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AB05D2C-F07F-4608-AE56-D9078A9C8D6F}"/>
              </a:ext>
            </a:extLst>
          </p:cNvPr>
          <p:cNvPicPr>
            <a:picLocks noGrp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1" t="32664" r="4740" b="11684"/>
          <a:stretch/>
        </p:blipFill>
        <p:spPr bwMode="auto">
          <a:xfrm>
            <a:off x="95251" y="2596206"/>
            <a:ext cx="5714999" cy="272994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6D7259A-7DE0-809B-428F-C50820FE27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3" t="28018"/>
          <a:stretch/>
        </p:blipFill>
        <p:spPr bwMode="auto">
          <a:xfrm>
            <a:off x="6096000" y="2596206"/>
            <a:ext cx="5840210" cy="2876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7296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3686</TotalTime>
  <Words>1104</Words>
  <Application>Microsoft Office PowerPoint</Application>
  <PresentationFormat>Panorámica</PresentationFormat>
  <Paragraphs>243</Paragraphs>
  <Slides>35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2" baseType="lpstr">
      <vt:lpstr>Arial</vt:lpstr>
      <vt:lpstr>Calibri</vt:lpstr>
      <vt:lpstr>Cambria Math</vt:lpstr>
      <vt:lpstr>Symbol</vt:lpstr>
      <vt:lpstr>Times New Roman</vt:lpstr>
      <vt:lpstr>Tema3</vt:lpstr>
      <vt:lpstr>Imagen de mapa de bits</vt:lpstr>
      <vt:lpstr> Estudio experimental y computacional de la transferencia de calor de un intercambiador tipo tubos concéntricos de aire – agua implementando generadores de vórtice</vt:lpstr>
      <vt:lpstr>CONTENIDO</vt:lpstr>
      <vt:lpstr>CONTENIDO</vt:lpstr>
      <vt:lpstr>Presentación de PowerPoint</vt:lpstr>
      <vt:lpstr>Objetivo General</vt:lpstr>
      <vt:lpstr>Objetivos Específicos</vt:lpstr>
      <vt:lpstr>Metodología</vt:lpstr>
      <vt:lpstr>Modelo Matemático</vt:lpstr>
      <vt:lpstr>Metodología – Características Térmicas</vt:lpstr>
      <vt:lpstr>Modelo Numérico – Mallado flujo interno</vt:lpstr>
      <vt:lpstr>Modelo Numérico – Condiciones Inlet</vt:lpstr>
      <vt:lpstr>Modelo de turbulencia</vt:lpstr>
      <vt:lpstr>Presentación de PowerPoint</vt:lpstr>
      <vt:lpstr>Presentación de PowerPoint</vt:lpstr>
      <vt:lpstr>Presentación de PowerPoint</vt:lpstr>
      <vt:lpstr>Presentación de PowerPoint</vt:lpstr>
      <vt:lpstr>VORTICIDAD</vt:lpstr>
      <vt:lpstr>Presentación de PowerPoint</vt:lpstr>
      <vt:lpstr>Presentación de PowerPoint</vt:lpstr>
      <vt:lpstr>Presentación de PowerPoint</vt:lpstr>
      <vt:lpstr>VORTICIDAD</vt:lpstr>
      <vt:lpstr>Instrumentación</vt:lpstr>
      <vt:lpstr>Instrumentación</vt:lpstr>
      <vt:lpstr>Adquisición de datos </vt:lpstr>
      <vt:lpstr>Experimentación </vt:lpstr>
      <vt:lpstr>Presentación de PowerPoint</vt:lpstr>
      <vt:lpstr>Intercambiador de calor sin winglets</vt:lpstr>
      <vt:lpstr>Intercambiador de calor con winglets 3c</vt:lpstr>
      <vt:lpstr>Intercambiador de calor con winglets 5tr</vt:lpstr>
      <vt:lpstr>Presentación de PowerPoint</vt:lpstr>
      <vt:lpstr>Análisis de Resultados</vt:lpstr>
      <vt:lpstr>Análisis de Resultados</vt:lpstr>
      <vt:lpstr>Conclusión</vt:lpstr>
      <vt:lpstr>Recomendaciones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Desarrollo y validación experimental de un modelo matemático de convección forzada para un fluido interno en estado estable, incompresible y viscoso en régimen de flujo rotante con generadores de vórtices longitudinales</dc:title>
  <dc:creator>Esteban Arevalo</dc:creator>
  <cp:lastModifiedBy>kfaltamirano1@espe.edu.ec</cp:lastModifiedBy>
  <cp:revision>75</cp:revision>
  <dcterms:created xsi:type="dcterms:W3CDTF">2022-03-13T20:29:17Z</dcterms:created>
  <dcterms:modified xsi:type="dcterms:W3CDTF">2023-03-13T20:06:01Z</dcterms:modified>
</cp:coreProperties>
</file>