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5" r:id="rId6"/>
    <p:sldId id="259" r:id="rId7"/>
    <p:sldId id="260" r:id="rId8"/>
    <p:sldId id="596" r:id="rId9"/>
    <p:sldId id="593" r:id="rId10"/>
    <p:sldId id="263" r:id="rId11"/>
    <p:sldId id="264" r:id="rId12"/>
    <p:sldId id="267" r:id="rId13"/>
    <p:sldId id="268" r:id="rId14"/>
    <p:sldId id="589" r:id="rId15"/>
    <p:sldId id="271" r:id="rId16"/>
    <p:sldId id="590" r:id="rId17"/>
    <p:sldId id="591" r:id="rId18"/>
    <p:sldId id="595" r:id="rId19"/>
    <p:sldId id="272" r:id="rId20"/>
    <p:sldId id="592"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44B89-A8F4-5D78-20A8-4C453F98B12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D82435D2-9F9E-B7E9-E445-DBD75BD1E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6010610B-DDC6-0C8B-E9B7-86D3DF75B0FD}"/>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5" name="Marcador de pie de página 4">
            <a:extLst>
              <a:ext uri="{FF2B5EF4-FFF2-40B4-BE49-F238E27FC236}">
                <a16:creationId xmlns:a16="http://schemas.microsoft.com/office/drawing/2014/main" id="{E600BA87-B6DB-B024-6EB8-FB3A5F0BFD0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D29DC72-6CD7-A0ED-F6F2-E0B11142FB6A}"/>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187204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19836-8B06-EC44-3DE3-28056DE88D1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80E853C-0810-FDA1-1FEB-ACD1A6E1B9A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D37BE2D-141B-4322-A8AD-CE6B29E979B6}"/>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5" name="Marcador de pie de página 4">
            <a:extLst>
              <a:ext uri="{FF2B5EF4-FFF2-40B4-BE49-F238E27FC236}">
                <a16:creationId xmlns:a16="http://schemas.microsoft.com/office/drawing/2014/main" id="{E7ACA3D6-6E87-B6E9-405D-27DD00C1191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1689B69-EC52-6849-D5C5-BCAB07B0004B}"/>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87594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953DA2-2747-5947-B9EC-BDF2D072931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0B1ED94-712C-53AE-02AC-0F576F15A8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E590A07-1662-C373-8327-288C34DA5FDB}"/>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5" name="Marcador de pie de página 4">
            <a:extLst>
              <a:ext uri="{FF2B5EF4-FFF2-40B4-BE49-F238E27FC236}">
                <a16:creationId xmlns:a16="http://schemas.microsoft.com/office/drawing/2014/main" id="{27EC7452-EB7A-3472-4AA5-8DCF0EA2652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6E8A432-84AC-3EB0-0C89-09B6E02076A0}"/>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266703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60522-0133-E23A-843F-FC84EFC6CF3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6E04DAA-840A-9296-8860-AD966F2CB6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1FB5B71-4776-E633-9A4B-F1E2E616B564}"/>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5" name="Marcador de pie de página 4">
            <a:extLst>
              <a:ext uri="{FF2B5EF4-FFF2-40B4-BE49-F238E27FC236}">
                <a16:creationId xmlns:a16="http://schemas.microsoft.com/office/drawing/2014/main" id="{FF61E0BB-53D1-D5B5-200F-F99EE974C7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3867A7C-7F26-6F04-4939-85778DAAFFCD}"/>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414775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7D67E-6F6C-20C8-DB01-8AB5116048A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3A6066-EBD3-3682-1C61-5058ED220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E83D24-CBB1-E0DB-BF23-1A9FC89A970A}"/>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5" name="Marcador de pie de página 4">
            <a:extLst>
              <a:ext uri="{FF2B5EF4-FFF2-40B4-BE49-F238E27FC236}">
                <a16:creationId xmlns:a16="http://schemas.microsoft.com/office/drawing/2014/main" id="{89DDB688-4049-CD54-530D-1EF617CCD00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FF42DEE-06B4-2E82-97E5-DC16816CA898}"/>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394184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6FE43-8BA1-E223-D465-672460D99DC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3095C62-05E7-5F9D-8A16-5F2FE05532A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70AC6796-3729-72E3-FF6F-E941A26ED6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D425B1B8-4627-C47F-6826-4A5083B33717}"/>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6" name="Marcador de pie de página 5">
            <a:extLst>
              <a:ext uri="{FF2B5EF4-FFF2-40B4-BE49-F238E27FC236}">
                <a16:creationId xmlns:a16="http://schemas.microsoft.com/office/drawing/2014/main" id="{9C2A6478-2016-0399-3CDE-885C27D457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99FA6C2-B33F-DFD3-920F-F2A35DF8C81B}"/>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73786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49F85-D3EB-BB93-4C2B-A68BA2976F3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6AC9FD7-10E4-B2CC-69A1-84500D706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7976408-CA87-089D-2821-0B20881DCE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C43F1C6-5049-18AF-F7B5-514F0EC70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D62E89-70B6-A519-6F31-AD262FBCF8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F890483-AF84-ECBC-312A-454866053084}"/>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8" name="Marcador de pie de página 7">
            <a:extLst>
              <a:ext uri="{FF2B5EF4-FFF2-40B4-BE49-F238E27FC236}">
                <a16:creationId xmlns:a16="http://schemas.microsoft.com/office/drawing/2014/main" id="{D165760C-1505-C508-983C-A10B8D189C7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6F02F8AA-9630-CCFA-3D9F-E5531A28D21C}"/>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42682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692F1-5A3D-3D17-B74A-5F8776BD5F2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1AE710B-8127-9D20-AE50-C62105992931}"/>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4" name="Marcador de pie de página 3">
            <a:extLst>
              <a:ext uri="{FF2B5EF4-FFF2-40B4-BE49-F238E27FC236}">
                <a16:creationId xmlns:a16="http://schemas.microsoft.com/office/drawing/2014/main" id="{49C179B1-02B6-0AE7-EAF7-B7E83B80CFD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86DDCE4-3118-3DCD-F91C-3A202E174442}"/>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391125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65F7841-DEA3-C0E2-0D28-53C910F5BCBD}"/>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3" name="Marcador de pie de página 2">
            <a:extLst>
              <a:ext uri="{FF2B5EF4-FFF2-40B4-BE49-F238E27FC236}">
                <a16:creationId xmlns:a16="http://schemas.microsoft.com/office/drawing/2014/main" id="{BAA4E9B4-6246-0EAC-8097-16789E090F7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BB3FAFC-43F6-C13D-14BE-9C3B5D04F6BB}"/>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171297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1CDB8-833A-A01E-3E1C-90D90FA588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8046598-5433-8030-F65F-1716CCA50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66EC364C-4741-B6EB-378B-D82B92837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80DAEF-4283-8995-C748-19936481D24F}"/>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6" name="Marcador de pie de página 5">
            <a:extLst>
              <a:ext uri="{FF2B5EF4-FFF2-40B4-BE49-F238E27FC236}">
                <a16:creationId xmlns:a16="http://schemas.microsoft.com/office/drawing/2014/main" id="{D08C2793-050C-D6F9-4F7E-580441C5364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CEDE3D5-B132-CC5E-3736-C0623B65296A}"/>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334759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3174D-B981-6DD1-E67A-1C22E9A9BD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0B9D9070-F57E-36D8-AAA6-DB3074E24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F451354-0DD8-DE36-1B67-41902B657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213087-C6E9-3B4D-661C-24EFDBC63DA1}"/>
              </a:ext>
            </a:extLst>
          </p:cNvPr>
          <p:cNvSpPr>
            <a:spLocks noGrp="1"/>
          </p:cNvSpPr>
          <p:nvPr>
            <p:ph type="dt" sz="half" idx="10"/>
          </p:nvPr>
        </p:nvSpPr>
        <p:spPr/>
        <p:txBody>
          <a:bodyPr/>
          <a:lstStyle/>
          <a:p>
            <a:fld id="{A4A07C38-B9DA-4E2D-B9D2-54336433438D}" type="datetimeFigureOut">
              <a:rPr lang="es-EC" smtClean="0"/>
              <a:t>22/1/2023</a:t>
            </a:fld>
            <a:endParaRPr lang="es-EC"/>
          </a:p>
        </p:txBody>
      </p:sp>
      <p:sp>
        <p:nvSpPr>
          <p:cNvPr id="6" name="Marcador de pie de página 5">
            <a:extLst>
              <a:ext uri="{FF2B5EF4-FFF2-40B4-BE49-F238E27FC236}">
                <a16:creationId xmlns:a16="http://schemas.microsoft.com/office/drawing/2014/main" id="{A9764874-FBB3-B5DB-BD72-AF074920F4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C4E7138-15AB-5350-C282-84A07F5E87F4}"/>
              </a:ext>
            </a:extLst>
          </p:cNvPr>
          <p:cNvSpPr>
            <a:spLocks noGrp="1"/>
          </p:cNvSpPr>
          <p:nvPr>
            <p:ph type="sldNum" sz="quarter" idx="12"/>
          </p:nvPr>
        </p:nvSpPr>
        <p:spPr/>
        <p:txBody>
          <a:bodyPr/>
          <a:lstStyle/>
          <a:p>
            <a:fld id="{5567C67A-A9A0-42DF-AC04-F276787601D2}" type="slidenum">
              <a:rPr lang="es-EC" smtClean="0"/>
              <a:t>‹Nº›</a:t>
            </a:fld>
            <a:endParaRPr lang="es-EC"/>
          </a:p>
        </p:txBody>
      </p:sp>
    </p:spTree>
    <p:extLst>
      <p:ext uri="{BB962C8B-B14F-4D97-AF65-F5344CB8AC3E}">
        <p14:creationId xmlns:p14="http://schemas.microsoft.com/office/powerpoint/2010/main" val="297082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51C50B6-5034-BCF0-BC82-A02E841254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9FECBC9-6725-B681-33BE-12E1087E2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F52F9CA-E342-37E6-2AA9-D77BDE0E9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07C38-B9DA-4E2D-B9D2-54336433438D}" type="datetimeFigureOut">
              <a:rPr lang="es-EC" smtClean="0"/>
              <a:t>22/1/2023</a:t>
            </a:fld>
            <a:endParaRPr lang="es-EC"/>
          </a:p>
        </p:txBody>
      </p:sp>
      <p:sp>
        <p:nvSpPr>
          <p:cNvPr id="5" name="Marcador de pie de página 4">
            <a:extLst>
              <a:ext uri="{FF2B5EF4-FFF2-40B4-BE49-F238E27FC236}">
                <a16:creationId xmlns:a16="http://schemas.microsoft.com/office/drawing/2014/main" id="{A2B8AB4D-9D48-D00D-906D-F9BF32B0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351D0A4C-372B-AF42-E65E-3189670F5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C67A-A9A0-42DF-AC04-F276787601D2}" type="slidenum">
              <a:rPr lang="es-EC" smtClean="0"/>
              <a:t>‹Nº›</a:t>
            </a:fld>
            <a:endParaRPr lang="es-EC"/>
          </a:p>
        </p:txBody>
      </p:sp>
    </p:spTree>
    <p:extLst>
      <p:ext uri="{BB962C8B-B14F-4D97-AF65-F5344CB8AC3E}">
        <p14:creationId xmlns:p14="http://schemas.microsoft.com/office/powerpoint/2010/main" val="204488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Videos/tesis2.mp4"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4332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CCABEE3-E3E6-324E-A15F-8D19D0A47094}"/>
              </a:ext>
            </a:extLst>
          </p:cNvPr>
          <p:cNvSpPr txBox="1">
            <a:spLocks noChangeArrowheads="1"/>
          </p:cNvSpPr>
          <p:nvPr/>
        </p:nvSpPr>
        <p:spPr bwMode="auto">
          <a:xfrm>
            <a:off x="133350" y="1221714"/>
            <a:ext cx="12058649" cy="2207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fontAlgn="auto">
              <a:lnSpc>
                <a:spcPct val="100000"/>
              </a:lnSpc>
              <a:spcBef>
                <a:spcPts val="0"/>
              </a:spcBef>
              <a:spcAft>
                <a:spcPts val="0"/>
              </a:spcAft>
              <a:buClrTx/>
              <a:buSzTx/>
              <a:buFontTx/>
              <a:buNone/>
              <a:tabLst/>
              <a:defRPr/>
            </a:pPr>
            <a:endParaRPr lang="es-EC" sz="2400" b="1" dirty="0">
              <a:solidFill>
                <a:schemeClr val="tx2"/>
              </a:solidFill>
              <a:latin typeface="+mj-lt"/>
            </a:endParaRPr>
          </a:p>
          <a:p>
            <a:pPr marL="0" marR="0" lvl="0" indent="0" algn="ctr" fontAlgn="auto">
              <a:lnSpc>
                <a:spcPct val="100000"/>
              </a:lnSpc>
              <a:spcBef>
                <a:spcPts val="0"/>
              </a:spcBef>
              <a:spcAft>
                <a:spcPts val="0"/>
              </a:spcAft>
              <a:buClrTx/>
              <a:buSzTx/>
              <a:buFontTx/>
              <a:buNone/>
              <a:tabLst/>
              <a:defRPr/>
            </a:pPr>
            <a:r>
              <a:rPr lang="es-EC" sz="2400" b="1" dirty="0">
                <a:solidFill>
                  <a:schemeClr val="tx2"/>
                </a:solidFill>
                <a:latin typeface="+mj-lt"/>
              </a:rPr>
              <a:t>DEPARTAMENTO DE CIENCIAS DE LA COMPUTACIÓN</a:t>
            </a:r>
            <a:endParaRPr lang="es-ES" sz="2400" b="1" dirty="0">
              <a:solidFill>
                <a:schemeClr val="tx2"/>
              </a:solidFill>
              <a:latin typeface="+mj-lt"/>
            </a:endParaRPr>
          </a:p>
          <a:p>
            <a:pPr marL="0" marR="0" lvl="0" indent="0" algn="ctr" fontAlgn="auto">
              <a:lnSpc>
                <a:spcPct val="100000"/>
              </a:lnSpc>
              <a:spcBef>
                <a:spcPts val="0"/>
              </a:spcBef>
              <a:spcAft>
                <a:spcPts val="0"/>
              </a:spcAft>
              <a:buClrTx/>
              <a:buSzTx/>
              <a:buFontTx/>
              <a:buNone/>
              <a:tabLst/>
              <a:defRPr/>
            </a:pPr>
            <a:r>
              <a:rPr lang="es-EC" sz="2400" b="1" dirty="0">
                <a:solidFill>
                  <a:schemeClr val="tx2"/>
                </a:solidFill>
                <a:latin typeface="+mj-lt"/>
              </a:rPr>
              <a:t>MAESTRÍA EN GESTIÓN DE SISTEMAS DE INFORMACIÓN E INTELIGENCIA DE NEGOCIOS </a:t>
            </a:r>
            <a:endParaRPr lang="es-ES" sz="2400" b="1" dirty="0">
              <a:solidFill>
                <a:schemeClr val="tx2"/>
              </a:solidFill>
              <a:latin typeface="+mj-lt"/>
            </a:endParaRPr>
          </a:p>
          <a:p>
            <a:pPr marL="0" indent="0" algn="ctr">
              <a:lnSpc>
                <a:spcPct val="100000"/>
              </a:lnSpc>
              <a:buNone/>
            </a:pPr>
            <a:endParaRPr lang="es-EC" altLang="es-ES" sz="2400" b="1" dirty="0">
              <a:solidFill>
                <a:schemeClr val="tx2"/>
              </a:solidFill>
              <a:latin typeface="+mj-lt"/>
            </a:endParaRPr>
          </a:p>
          <a:p>
            <a:pPr marL="0" indent="0" algn="ctr">
              <a:lnSpc>
                <a:spcPct val="100000"/>
              </a:lnSpc>
              <a:buNone/>
            </a:pPr>
            <a:r>
              <a:rPr lang="es-EC" altLang="es-ES" sz="2400" b="1" dirty="0">
                <a:solidFill>
                  <a:schemeClr val="tx2"/>
                </a:solidFill>
                <a:latin typeface="+mj-lt"/>
              </a:rPr>
              <a:t>TRABAJO DE TITULACIÓN PREVIO A LA OBTENCIÓN DEL TÍTULO DE MAGÍSTER</a:t>
            </a:r>
          </a:p>
          <a:p>
            <a:pPr marL="0" indent="0" algn="ctr">
              <a:lnSpc>
                <a:spcPct val="100000"/>
              </a:lnSpc>
              <a:buNone/>
            </a:pPr>
            <a:endParaRPr lang="es-EC" altLang="es-ES" sz="2400" b="1" dirty="0">
              <a:solidFill>
                <a:schemeClr val="tx2"/>
              </a:solidFill>
              <a:latin typeface="+mj-lt"/>
            </a:endParaRPr>
          </a:p>
          <a:p>
            <a:pPr marL="0" indent="0" algn="ctr">
              <a:lnSpc>
                <a:spcPct val="100000"/>
              </a:lnSpc>
              <a:buNone/>
            </a:pPr>
            <a:endParaRPr lang="es-ES" altLang="es-ES" sz="2400" b="1" dirty="0">
              <a:solidFill>
                <a:schemeClr val="tx2"/>
              </a:solidFill>
              <a:latin typeface="+mj-lt"/>
            </a:endParaRPr>
          </a:p>
          <a:p>
            <a:pPr marL="0" indent="0" algn="r">
              <a:buFont typeface="Arial" panose="020B0604020202020204" pitchFamily="34" charset="0"/>
              <a:buNone/>
            </a:pPr>
            <a:endParaRPr lang="es-ES" altLang="es-ES" sz="2400" b="1"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A43A48D-3150-5EE3-DAD2-C15EC3D57AA8}"/>
              </a:ext>
            </a:extLst>
          </p:cNvPr>
          <p:cNvSpPr txBox="1"/>
          <p:nvPr/>
        </p:nvSpPr>
        <p:spPr>
          <a:xfrm>
            <a:off x="1" y="3714750"/>
            <a:ext cx="12192000" cy="830997"/>
          </a:xfrm>
          <a:prstGeom prst="rect">
            <a:avLst/>
          </a:prstGeom>
          <a:noFill/>
        </p:spPr>
        <p:txBody>
          <a:bodyPr wrap="square">
            <a:spAutoFit/>
          </a:bodyPr>
          <a:lstStyle/>
          <a:p>
            <a:pPr algn="ctr"/>
            <a:r>
              <a:rPr lang="es-ES" sz="2400" b="1" dirty="0">
                <a:latin typeface="+mj-lt"/>
              </a:rPr>
              <a:t>Modelo de Inteligencia de Negocios para identificar los factores que influyen en el ausentismo laboral por enfermedad, dentro de un hospital público del Ecuador</a:t>
            </a:r>
            <a:endParaRPr lang="es-ES" altLang="es-ES" sz="2400" b="1" dirty="0">
              <a:latin typeface="+mj-lt"/>
            </a:endParaRPr>
          </a:p>
        </p:txBody>
      </p:sp>
      <p:sp>
        <p:nvSpPr>
          <p:cNvPr id="8" name="CuadroTexto 7">
            <a:extLst>
              <a:ext uri="{FF2B5EF4-FFF2-40B4-BE49-F238E27FC236}">
                <a16:creationId xmlns:a16="http://schemas.microsoft.com/office/drawing/2014/main" id="{DAB45B58-9A9D-6F73-BD4E-6740B40DEB09}"/>
              </a:ext>
            </a:extLst>
          </p:cNvPr>
          <p:cNvSpPr txBox="1"/>
          <p:nvPr/>
        </p:nvSpPr>
        <p:spPr>
          <a:xfrm>
            <a:off x="0" y="4912960"/>
            <a:ext cx="12192000" cy="830997"/>
          </a:xfrm>
          <a:prstGeom prst="rect">
            <a:avLst/>
          </a:prstGeom>
          <a:noFill/>
        </p:spPr>
        <p:txBody>
          <a:bodyPr wrap="square">
            <a:spAutoFit/>
          </a:bodyPr>
          <a:lstStyle/>
          <a:p>
            <a:pPr marL="0" indent="0" algn="ctr">
              <a:buNone/>
            </a:pPr>
            <a:r>
              <a:rPr lang="es-EC" altLang="es-ES" sz="2400" b="1" dirty="0">
                <a:solidFill>
                  <a:schemeClr val="tx2"/>
                </a:solidFill>
                <a:latin typeface="+mj-lt"/>
              </a:rPr>
              <a:t>AUTOR: DAYSI CHANGO GAVILANEZ</a:t>
            </a:r>
            <a:endParaRPr lang="es-EC" sz="2400" b="1" dirty="0">
              <a:solidFill>
                <a:schemeClr val="tx2"/>
              </a:solidFill>
              <a:latin typeface="+mj-lt"/>
            </a:endParaRPr>
          </a:p>
          <a:p>
            <a:pPr marL="0" indent="0" algn="ctr">
              <a:buNone/>
            </a:pPr>
            <a:r>
              <a:rPr lang="es-ES" altLang="es-ES" sz="2400" b="1" dirty="0">
                <a:solidFill>
                  <a:schemeClr val="tx2"/>
                </a:solidFill>
                <a:latin typeface="+mj-lt"/>
              </a:rPr>
              <a:t>DIRECTOR: </a:t>
            </a:r>
            <a:r>
              <a:rPr lang="es-EC" altLang="es-ES" sz="2400" b="1" dirty="0">
                <a:solidFill>
                  <a:schemeClr val="tx2"/>
                </a:solidFill>
                <a:latin typeface="+mj-lt"/>
              </a:rPr>
              <a:t>MSc. </a:t>
            </a:r>
            <a:r>
              <a:rPr lang="es-EC" sz="2400" b="1" dirty="0">
                <a:solidFill>
                  <a:schemeClr val="tx2"/>
                </a:solidFill>
                <a:latin typeface="+mj-lt"/>
              </a:rPr>
              <a:t>XAVIER BETANCOURT</a:t>
            </a:r>
            <a:endParaRPr lang="es-ES" altLang="es-ES" sz="2400" b="1" dirty="0">
              <a:solidFill>
                <a:schemeClr val="tx2"/>
              </a:solidFill>
              <a:latin typeface="+mj-lt"/>
            </a:endParaRPr>
          </a:p>
        </p:txBody>
      </p:sp>
      <p:sp>
        <p:nvSpPr>
          <p:cNvPr id="10" name="CuadroTexto 9">
            <a:extLst>
              <a:ext uri="{FF2B5EF4-FFF2-40B4-BE49-F238E27FC236}">
                <a16:creationId xmlns:a16="http://schemas.microsoft.com/office/drawing/2014/main" id="{97EDF97A-FA32-E07E-DD1A-728480E5C090}"/>
              </a:ext>
            </a:extLst>
          </p:cNvPr>
          <p:cNvSpPr txBox="1"/>
          <p:nvPr/>
        </p:nvSpPr>
        <p:spPr>
          <a:xfrm>
            <a:off x="0" y="5832148"/>
            <a:ext cx="12191999" cy="461665"/>
          </a:xfrm>
          <a:prstGeom prst="rect">
            <a:avLst/>
          </a:prstGeom>
          <a:noFill/>
        </p:spPr>
        <p:txBody>
          <a:bodyPr wrap="square">
            <a:spAutoFit/>
          </a:bodyPr>
          <a:lstStyle/>
          <a:p>
            <a:pPr algn="ctr"/>
            <a:r>
              <a:rPr lang="es-ES" altLang="es-ES" sz="2400" b="1" dirty="0">
                <a:solidFill>
                  <a:schemeClr val="tx2"/>
                </a:solidFill>
                <a:latin typeface="+mj-lt"/>
              </a:rPr>
              <a:t>2022</a:t>
            </a:r>
          </a:p>
        </p:txBody>
      </p:sp>
      <p:pic>
        <p:nvPicPr>
          <p:cNvPr id="2" name="Imagen 1">
            <a:extLst>
              <a:ext uri="{FF2B5EF4-FFF2-40B4-BE49-F238E27FC236}">
                <a16:creationId xmlns:a16="http://schemas.microsoft.com/office/drawing/2014/main" id="{339F4E5C-33D0-F176-2B68-A5FC8608B504}"/>
              </a:ext>
            </a:extLst>
          </p:cNvPr>
          <p:cNvPicPr>
            <a:picLocks noChangeAspect="1"/>
          </p:cNvPicPr>
          <p:nvPr/>
        </p:nvPicPr>
        <p:blipFill>
          <a:blip r:embed="rId3"/>
          <a:stretch>
            <a:fillRect/>
          </a:stretch>
        </p:blipFill>
        <p:spPr>
          <a:xfrm>
            <a:off x="0" y="100227"/>
            <a:ext cx="8768770" cy="718261"/>
          </a:xfrm>
          <a:prstGeom prst="rect">
            <a:avLst/>
          </a:prstGeom>
        </p:spPr>
      </p:pic>
    </p:spTree>
    <p:extLst>
      <p:ext uri="{BB962C8B-B14F-4D97-AF65-F5344CB8AC3E}">
        <p14:creationId xmlns:p14="http://schemas.microsoft.com/office/powerpoint/2010/main" val="127948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5">
            <a:extLst>
              <a:ext uri="{FF2B5EF4-FFF2-40B4-BE49-F238E27FC236}">
                <a16:creationId xmlns:a16="http://schemas.microsoft.com/office/drawing/2014/main" id="{FDC5AE57-6A97-8490-C686-76B8A0277252}"/>
              </a:ext>
            </a:extLst>
          </p:cNvPr>
          <p:cNvSpPr/>
          <p:nvPr/>
        </p:nvSpPr>
        <p:spPr>
          <a:xfrm>
            <a:off x="1162623" y="224273"/>
            <a:ext cx="8044762" cy="1323439"/>
          </a:xfrm>
          <a:prstGeom prst="rect">
            <a:avLst/>
          </a:prstGeom>
          <a:noFill/>
        </p:spPr>
        <p:txBody>
          <a:bodyPr wrap="square" rtlCol="0">
            <a:spAutoFit/>
          </a:bodyPr>
          <a:lstStyle/>
          <a:p>
            <a:r>
              <a:rPr lang="en-US" sz="4000" b="1" dirty="0">
                <a:solidFill>
                  <a:schemeClr val="tx2"/>
                </a:solidFill>
              </a:rPr>
              <a:t>Metodología:  </a:t>
            </a:r>
          </a:p>
          <a:p>
            <a:r>
              <a:rPr lang="en-US" sz="4000" b="1" dirty="0">
                <a:solidFill>
                  <a:schemeClr val="tx2"/>
                </a:solidFill>
                <a:latin typeface="+mj-lt"/>
              </a:rPr>
              <a:t>Estudio de Caso único y embebido </a:t>
            </a:r>
          </a:p>
        </p:txBody>
      </p:sp>
      <p:sp>
        <p:nvSpPr>
          <p:cNvPr id="4" name="Heptágono 3">
            <a:extLst>
              <a:ext uri="{FF2B5EF4-FFF2-40B4-BE49-F238E27FC236}">
                <a16:creationId xmlns:a16="http://schemas.microsoft.com/office/drawing/2014/main" id="{E193D24B-056A-260F-F54B-162FD42E04CC}"/>
              </a:ext>
            </a:extLst>
          </p:cNvPr>
          <p:cNvSpPr/>
          <p:nvPr/>
        </p:nvSpPr>
        <p:spPr>
          <a:xfrm>
            <a:off x="627152" y="350933"/>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3</a:t>
            </a:r>
          </a:p>
        </p:txBody>
      </p:sp>
      <p:pic>
        <p:nvPicPr>
          <p:cNvPr id="8" name="Imagen 7">
            <a:extLst>
              <a:ext uri="{FF2B5EF4-FFF2-40B4-BE49-F238E27FC236}">
                <a16:creationId xmlns:a16="http://schemas.microsoft.com/office/drawing/2014/main" id="{C31B9C42-658E-C260-8C65-25B3ED2743A2}"/>
              </a:ext>
            </a:extLst>
          </p:cNvPr>
          <p:cNvPicPr>
            <a:picLocks noChangeAspect="1"/>
          </p:cNvPicPr>
          <p:nvPr/>
        </p:nvPicPr>
        <p:blipFill rotWithShape="1">
          <a:blip r:embed="rId3"/>
          <a:srcRect l="2315"/>
          <a:stretch/>
        </p:blipFill>
        <p:spPr>
          <a:xfrm>
            <a:off x="887960" y="1547712"/>
            <a:ext cx="5614424" cy="3639381"/>
          </a:xfrm>
          <a:prstGeom prst="rect">
            <a:avLst/>
          </a:prstGeom>
        </p:spPr>
      </p:pic>
      <p:pic>
        <p:nvPicPr>
          <p:cNvPr id="5" name="Imagen 4">
            <a:extLst>
              <a:ext uri="{FF2B5EF4-FFF2-40B4-BE49-F238E27FC236}">
                <a16:creationId xmlns:a16="http://schemas.microsoft.com/office/drawing/2014/main" id="{EF49E1E4-63A1-A014-A279-D99A492EB126}"/>
              </a:ext>
            </a:extLst>
          </p:cNvPr>
          <p:cNvPicPr>
            <a:picLocks noChangeAspect="1"/>
          </p:cNvPicPr>
          <p:nvPr/>
        </p:nvPicPr>
        <p:blipFill>
          <a:blip r:embed="rId4"/>
          <a:stretch>
            <a:fillRect/>
          </a:stretch>
        </p:blipFill>
        <p:spPr>
          <a:xfrm>
            <a:off x="7286778" y="1815999"/>
            <a:ext cx="3461225" cy="1936851"/>
          </a:xfrm>
          <a:prstGeom prst="rect">
            <a:avLst/>
          </a:prstGeom>
        </p:spPr>
      </p:pic>
      <p:pic>
        <p:nvPicPr>
          <p:cNvPr id="7" name="Imagen 6">
            <a:extLst>
              <a:ext uri="{FF2B5EF4-FFF2-40B4-BE49-F238E27FC236}">
                <a16:creationId xmlns:a16="http://schemas.microsoft.com/office/drawing/2014/main" id="{D03D3A26-E761-4815-B4C8-23832B697451}"/>
              </a:ext>
            </a:extLst>
          </p:cNvPr>
          <p:cNvPicPr>
            <a:picLocks noChangeAspect="1"/>
          </p:cNvPicPr>
          <p:nvPr/>
        </p:nvPicPr>
        <p:blipFill>
          <a:blip r:embed="rId5"/>
          <a:stretch>
            <a:fillRect/>
          </a:stretch>
        </p:blipFill>
        <p:spPr>
          <a:xfrm>
            <a:off x="7179066" y="3752850"/>
            <a:ext cx="3555760" cy="1936851"/>
          </a:xfrm>
          <a:prstGeom prst="rect">
            <a:avLst/>
          </a:prstGeom>
        </p:spPr>
      </p:pic>
    </p:spTree>
    <p:extLst>
      <p:ext uri="{BB962C8B-B14F-4D97-AF65-F5344CB8AC3E}">
        <p14:creationId xmlns:p14="http://schemas.microsoft.com/office/powerpoint/2010/main" val="207713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6">
            <a:extLst>
              <a:ext uri="{FF2B5EF4-FFF2-40B4-BE49-F238E27FC236}">
                <a16:creationId xmlns:a16="http://schemas.microsoft.com/office/drawing/2014/main" id="{8CFDCA4D-FCE2-C5EB-D848-D8F9CFADE025}"/>
              </a:ext>
            </a:extLst>
          </p:cNvPr>
          <p:cNvSpPr/>
          <p:nvPr/>
        </p:nvSpPr>
        <p:spPr>
          <a:xfrm>
            <a:off x="1469686" y="261348"/>
            <a:ext cx="2647888" cy="781752"/>
          </a:xfrm>
          <a:prstGeom prst="rect">
            <a:avLst/>
          </a:prstGeom>
        </p:spPr>
        <p:txBody>
          <a:bodyPr wrap="square">
            <a:spAutoFit/>
          </a:bodyPr>
          <a:lstStyle/>
          <a:p>
            <a:pPr algn="ctr">
              <a:lnSpc>
                <a:spcPct val="120000"/>
              </a:lnSpc>
            </a:pPr>
            <a:r>
              <a:rPr lang="es-EC" sz="4000" b="1" dirty="0">
                <a:solidFill>
                  <a:schemeClr val="tx2"/>
                </a:solidFill>
              </a:rPr>
              <a:t>Desarrollo</a:t>
            </a:r>
            <a:endParaRPr lang="en-US" sz="4000" b="1" dirty="0">
              <a:solidFill>
                <a:schemeClr val="tx2"/>
              </a:solidFill>
            </a:endParaRPr>
          </a:p>
        </p:txBody>
      </p:sp>
      <p:sp>
        <p:nvSpPr>
          <p:cNvPr id="3" name="Heptágono 2">
            <a:extLst>
              <a:ext uri="{FF2B5EF4-FFF2-40B4-BE49-F238E27FC236}">
                <a16:creationId xmlns:a16="http://schemas.microsoft.com/office/drawing/2014/main" id="{0D8DB6C0-7983-1962-9E0F-4D87C27C88BC}"/>
              </a:ext>
            </a:extLst>
          </p:cNvPr>
          <p:cNvSpPr/>
          <p:nvPr/>
        </p:nvSpPr>
        <p:spPr>
          <a:xfrm>
            <a:off x="948070" y="437170"/>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4</a:t>
            </a:r>
          </a:p>
        </p:txBody>
      </p:sp>
      <p:sp>
        <p:nvSpPr>
          <p:cNvPr id="1053" name="CuadroTexto 1052">
            <a:extLst>
              <a:ext uri="{FF2B5EF4-FFF2-40B4-BE49-F238E27FC236}">
                <a16:creationId xmlns:a16="http://schemas.microsoft.com/office/drawing/2014/main" id="{523B195D-98BF-12F4-B088-250077D98A4D}"/>
              </a:ext>
            </a:extLst>
          </p:cNvPr>
          <p:cNvSpPr txBox="1"/>
          <p:nvPr/>
        </p:nvSpPr>
        <p:spPr>
          <a:xfrm>
            <a:off x="822362" y="1307463"/>
            <a:ext cx="2668744" cy="574901"/>
          </a:xfrm>
          <a:prstGeom prst="rect">
            <a:avLst/>
          </a:prstGeom>
          <a:noFill/>
        </p:spPr>
        <p:txBody>
          <a:bodyPr wrap="none" rtlCol="0">
            <a:spAutoFit/>
          </a:bodyPr>
          <a:lstStyle/>
          <a:p>
            <a:pPr algn="ctr">
              <a:lnSpc>
                <a:spcPct val="120000"/>
              </a:lnSpc>
            </a:pPr>
            <a:r>
              <a:rPr lang="es-EC" sz="2800" b="1" dirty="0">
                <a:solidFill>
                  <a:schemeClr val="tx2"/>
                </a:solidFill>
                <a:latin typeface="+mj-lt"/>
              </a:rPr>
              <a:t>Esquema General</a:t>
            </a:r>
          </a:p>
        </p:txBody>
      </p:sp>
      <p:sp>
        <p:nvSpPr>
          <p:cNvPr id="1054" name="Flecha: a la derecha 1053">
            <a:extLst>
              <a:ext uri="{FF2B5EF4-FFF2-40B4-BE49-F238E27FC236}">
                <a16:creationId xmlns:a16="http://schemas.microsoft.com/office/drawing/2014/main" id="{081EF5C2-E972-D23D-4EFE-B071F3F71946}"/>
              </a:ext>
            </a:extLst>
          </p:cNvPr>
          <p:cNvSpPr/>
          <p:nvPr/>
        </p:nvSpPr>
        <p:spPr>
          <a:xfrm>
            <a:off x="2943246" y="2707624"/>
            <a:ext cx="748808" cy="643813"/>
          </a:xfrm>
          <a:prstGeom prst="rightArrow">
            <a:avLst/>
          </a:prstGeom>
          <a:solidFill>
            <a:schemeClr val="accent5">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000" b="1" dirty="0">
                <a:solidFill>
                  <a:schemeClr val="tx2"/>
                </a:solidFill>
                <a:latin typeface="+mj-lt"/>
              </a:rPr>
              <a:t>ETL</a:t>
            </a:r>
            <a:endParaRPr lang="en-US" sz="2000" b="1" dirty="0">
              <a:solidFill>
                <a:schemeClr val="tx2"/>
              </a:solidFill>
              <a:latin typeface="+mj-lt"/>
            </a:endParaRPr>
          </a:p>
        </p:txBody>
      </p:sp>
      <p:sp>
        <p:nvSpPr>
          <p:cNvPr id="1055" name="Rectángulo: esquinas redondeadas 1054">
            <a:extLst>
              <a:ext uri="{FF2B5EF4-FFF2-40B4-BE49-F238E27FC236}">
                <a16:creationId xmlns:a16="http://schemas.microsoft.com/office/drawing/2014/main" id="{CC830CF5-C221-8520-77D3-C1C39C18FC7F}"/>
              </a:ext>
            </a:extLst>
          </p:cNvPr>
          <p:cNvSpPr/>
          <p:nvPr/>
        </p:nvSpPr>
        <p:spPr>
          <a:xfrm>
            <a:off x="9347283" y="2228124"/>
            <a:ext cx="1931437" cy="160281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000" b="1" dirty="0">
                <a:solidFill>
                  <a:schemeClr val="tx2"/>
                </a:solidFill>
                <a:latin typeface="+mj-lt"/>
              </a:rPr>
              <a:t>VISUALIZACIÓN DE RESULTADOS</a:t>
            </a:r>
            <a:endParaRPr lang="en-US" sz="2000" b="1" dirty="0">
              <a:solidFill>
                <a:schemeClr val="tx2"/>
              </a:solidFill>
              <a:latin typeface="+mj-lt"/>
            </a:endParaRPr>
          </a:p>
        </p:txBody>
      </p:sp>
      <p:sp>
        <p:nvSpPr>
          <p:cNvPr id="1056" name="Rectángulo: esquinas redondeadas 1055">
            <a:extLst>
              <a:ext uri="{FF2B5EF4-FFF2-40B4-BE49-F238E27FC236}">
                <a16:creationId xmlns:a16="http://schemas.microsoft.com/office/drawing/2014/main" id="{E4D1937B-555F-DF39-52C2-462259B85647}"/>
              </a:ext>
            </a:extLst>
          </p:cNvPr>
          <p:cNvSpPr/>
          <p:nvPr/>
        </p:nvSpPr>
        <p:spPr>
          <a:xfrm>
            <a:off x="948070" y="2228124"/>
            <a:ext cx="1931437" cy="1602812"/>
          </a:xfrm>
          <a:prstGeom prst="round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000" b="1" dirty="0">
                <a:solidFill>
                  <a:schemeClr val="tx2"/>
                </a:solidFill>
                <a:latin typeface="+mj-lt"/>
              </a:rPr>
              <a:t>BASE ORIGEN </a:t>
            </a:r>
          </a:p>
          <a:p>
            <a:pPr algn="ctr"/>
            <a:r>
              <a:rPr lang="es-EC" sz="2000" b="1" dirty="0">
                <a:solidFill>
                  <a:schemeClr val="tx2"/>
                </a:solidFill>
                <a:latin typeface="+mj-lt"/>
              </a:rPr>
              <a:t> POSTGRES</a:t>
            </a:r>
            <a:endParaRPr lang="en-US" sz="2000" b="1" dirty="0">
              <a:solidFill>
                <a:schemeClr val="tx2"/>
              </a:solidFill>
              <a:latin typeface="+mj-lt"/>
            </a:endParaRPr>
          </a:p>
        </p:txBody>
      </p:sp>
      <p:sp>
        <p:nvSpPr>
          <p:cNvPr id="1057" name="Rectángulo: esquinas redondeadas 1056">
            <a:extLst>
              <a:ext uri="{FF2B5EF4-FFF2-40B4-BE49-F238E27FC236}">
                <a16:creationId xmlns:a16="http://schemas.microsoft.com/office/drawing/2014/main" id="{B835F93B-174E-750A-B18D-95097F197B7E}"/>
              </a:ext>
            </a:extLst>
          </p:cNvPr>
          <p:cNvSpPr/>
          <p:nvPr/>
        </p:nvSpPr>
        <p:spPr>
          <a:xfrm>
            <a:off x="3738709" y="2228125"/>
            <a:ext cx="1931437" cy="160281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000" b="1" dirty="0">
                <a:solidFill>
                  <a:schemeClr val="tx2"/>
                </a:solidFill>
                <a:latin typeface="+mj-lt"/>
              </a:rPr>
              <a:t>BASE</a:t>
            </a:r>
            <a:r>
              <a:rPr lang="es-EC" u="none" dirty="0"/>
              <a:t> </a:t>
            </a:r>
            <a:r>
              <a:rPr lang="es-EC" sz="2000" b="1" dirty="0">
                <a:solidFill>
                  <a:schemeClr val="tx2"/>
                </a:solidFill>
                <a:latin typeface="+mj-lt"/>
              </a:rPr>
              <a:t>DSA</a:t>
            </a:r>
            <a:endParaRPr lang="en-US" sz="2000" b="1" dirty="0">
              <a:solidFill>
                <a:schemeClr val="tx2"/>
              </a:solidFill>
              <a:latin typeface="+mj-lt"/>
            </a:endParaRPr>
          </a:p>
        </p:txBody>
      </p:sp>
      <p:sp>
        <p:nvSpPr>
          <p:cNvPr id="1058" name="Rectángulo: esquinas redondeadas 1057">
            <a:extLst>
              <a:ext uri="{FF2B5EF4-FFF2-40B4-BE49-F238E27FC236}">
                <a16:creationId xmlns:a16="http://schemas.microsoft.com/office/drawing/2014/main" id="{62AABE4E-C4EA-83E3-C3A3-52F92816F8E1}"/>
              </a:ext>
            </a:extLst>
          </p:cNvPr>
          <p:cNvSpPr/>
          <p:nvPr/>
        </p:nvSpPr>
        <p:spPr>
          <a:xfrm>
            <a:off x="6529348" y="2228124"/>
            <a:ext cx="1931437" cy="160281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sz="2000" b="1" dirty="0">
              <a:solidFill>
                <a:schemeClr val="tx2"/>
              </a:solidFill>
              <a:latin typeface="+mj-lt"/>
            </a:endParaRPr>
          </a:p>
          <a:p>
            <a:pPr algn="ctr"/>
            <a:r>
              <a:rPr lang="es-EC" sz="2000" b="1" dirty="0">
                <a:solidFill>
                  <a:schemeClr val="tx2"/>
                </a:solidFill>
                <a:latin typeface="+mj-lt"/>
              </a:rPr>
              <a:t>DESARROLLO</a:t>
            </a:r>
          </a:p>
          <a:p>
            <a:pPr algn="ctr"/>
            <a:r>
              <a:rPr lang="es-EC" sz="2000" b="1" dirty="0">
                <a:solidFill>
                  <a:schemeClr val="tx2"/>
                </a:solidFill>
                <a:latin typeface="+mj-lt"/>
              </a:rPr>
              <a:t>DATA MART</a:t>
            </a:r>
          </a:p>
          <a:p>
            <a:pPr algn="ctr"/>
            <a:endParaRPr lang="es-EC" sz="2000" b="1" dirty="0">
              <a:solidFill>
                <a:schemeClr val="tx2"/>
              </a:solidFill>
              <a:latin typeface="+mj-lt"/>
            </a:endParaRPr>
          </a:p>
        </p:txBody>
      </p:sp>
      <p:sp>
        <p:nvSpPr>
          <p:cNvPr id="1059" name="Flecha: a la derecha 1058">
            <a:extLst>
              <a:ext uri="{FF2B5EF4-FFF2-40B4-BE49-F238E27FC236}">
                <a16:creationId xmlns:a16="http://schemas.microsoft.com/office/drawing/2014/main" id="{8629469E-D2F5-870A-C867-E57041CA3F87}"/>
              </a:ext>
            </a:extLst>
          </p:cNvPr>
          <p:cNvSpPr/>
          <p:nvPr/>
        </p:nvSpPr>
        <p:spPr>
          <a:xfrm>
            <a:off x="5725343" y="2707623"/>
            <a:ext cx="748808" cy="643813"/>
          </a:xfrm>
          <a:prstGeom prst="rightArrow">
            <a:avLst/>
          </a:prstGeom>
          <a:solidFill>
            <a:schemeClr val="accent5">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000" b="1" dirty="0">
                <a:solidFill>
                  <a:schemeClr val="tx2"/>
                </a:solidFill>
                <a:latin typeface="+mj-lt"/>
              </a:rPr>
              <a:t>ETL</a:t>
            </a:r>
            <a:endParaRPr lang="en-US" sz="2000" b="1" dirty="0">
              <a:solidFill>
                <a:schemeClr val="tx2"/>
              </a:solidFill>
              <a:latin typeface="+mj-lt"/>
            </a:endParaRPr>
          </a:p>
        </p:txBody>
      </p:sp>
      <p:sp>
        <p:nvSpPr>
          <p:cNvPr id="1060" name="Flecha: a la derecha 1059">
            <a:extLst>
              <a:ext uri="{FF2B5EF4-FFF2-40B4-BE49-F238E27FC236}">
                <a16:creationId xmlns:a16="http://schemas.microsoft.com/office/drawing/2014/main" id="{E59CB0CB-C383-67C3-4ADC-3D2942B6FB57}"/>
              </a:ext>
            </a:extLst>
          </p:cNvPr>
          <p:cNvSpPr/>
          <p:nvPr/>
        </p:nvSpPr>
        <p:spPr>
          <a:xfrm>
            <a:off x="8571179" y="2707623"/>
            <a:ext cx="748808" cy="643813"/>
          </a:xfrm>
          <a:prstGeom prst="rightArrow">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000" b="1" dirty="0">
                <a:solidFill>
                  <a:schemeClr val="tx2"/>
                </a:solidFill>
                <a:latin typeface="+mj-lt"/>
              </a:rPr>
              <a:t>ETL</a:t>
            </a:r>
            <a:endParaRPr lang="en-US" sz="2000" b="1" dirty="0">
              <a:solidFill>
                <a:schemeClr val="tx2"/>
              </a:solidFill>
              <a:latin typeface="+mj-lt"/>
            </a:endParaRPr>
          </a:p>
        </p:txBody>
      </p:sp>
      <p:sp>
        <p:nvSpPr>
          <p:cNvPr id="1061" name="Rectángulo: esquinas redondeadas 1060">
            <a:extLst>
              <a:ext uri="{FF2B5EF4-FFF2-40B4-BE49-F238E27FC236}">
                <a16:creationId xmlns:a16="http://schemas.microsoft.com/office/drawing/2014/main" id="{D646D958-E70C-B5EC-DD81-6CC4C782A3E0}"/>
              </a:ext>
            </a:extLst>
          </p:cNvPr>
          <p:cNvSpPr/>
          <p:nvPr/>
        </p:nvSpPr>
        <p:spPr>
          <a:xfrm>
            <a:off x="948070" y="4393282"/>
            <a:ext cx="1931437" cy="531845"/>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dirty="0">
                <a:solidFill>
                  <a:schemeClr val="tx2"/>
                </a:solidFill>
                <a:latin typeface="+mj-lt"/>
              </a:rPr>
              <a:t>CERTIFICADOS</a:t>
            </a:r>
          </a:p>
          <a:p>
            <a:pPr algn="ctr"/>
            <a:r>
              <a:rPr lang="es-EC" sz="1400" b="1" dirty="0">
                <a:solidFill>
                  <a:schemeClr val="tx2"/>
                </a:solidFill>
                <a:latin typeface="+mj-lt"/>
              </a:rPr>
              <a:t>2019-2022</a:t>
            </a:r>
            <a:endParaRPr lang="en-US" sz="1400" b="1" dirty="0">
              <a:solidFill>
                <a:schemeClr val="tx2"/>
              </a:solidFill>
              <a:latin typeface="+mj-lt"/>
            </a:endParaRPr>
          </a:p>
        </p:txBody>
      </p:sp>
      <p:sp>
        <p:nvSpPr>
          <p:cNvPr id="1062" name="Rectángulo: esquinas redondeadas 1061">
            <a:extLst>
              <a:ext uri="{FF2B5EF4-FFF2-40B4-BE49-F238E27FC236}">
                <a16:creationId xmlns:a16="http://schemas.microsoft.com/office/drawing/2014/main" id="{10E77D0B-7000-5FF1-4460-D3582BC0555A}"/>
              </a:ext>
            </a:extLst>
          </p:cNvPr>
          <p:cNvSpPr/>
          <p:nvPr/>
        </p:nvSpPr>
        <p:spPr>
          <a:xfrm>
            <a:off x="6474151" y="4393282"/>
            <a:ext cx="1986634" cy="531845"/>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dirty="0">
                <a:solidFill>
                  <a:schemeClr val="tx2"/>
                </a:solidFill>
                <a:latin typeface="+mj-lt"/>
              </a:rPr>
              <a:t>MODELO KIMBALL</a:t>
            </a:r>
          </a:p>
        </p:txBody>
      </p:sp>
      <p:sp>
        <p:nvSpPr>
          <p:cNvPr id="1063" name="Rectángulo: esquinas redondeadas 1062">
            <a:extLst>
              <a:ext uri="{FF2B5EF4-FFF2-40B4-BE49-F238E27FC236}">
                <a16:creationId xmlns:a16="http://schemas.microsoft.com/office/drawing/2014/main" id="{E8DD25FF-C89C-2189-D6AB-6287213BB815}"/>
              </a:ext>
            </a:extLst>
          </p:cNvPr>
          <p:cNvSpPr/>
          <p:nvPr/>
        </p:nvSpPr>
        <p:spPr>
          <a:xfrm>
            <a:off x="3884637" y="4393282"/>
            <a:ext cx="1785509" cy="531845"/>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dirty="0">
                <a:solidFill>
                  <a:schemeClr val="tx2"/>
                </a:solidFill>
                <a:latin typeface="+mj-lt"/>
              </a:rPr>
              <a:t>REPOSITORIO</a:t>
            </a:r>
          </a:p>
        </p:txBody>
      </p:sp>
      <p:pic>
        <p:nvPicPr>
          <p:cNvPr id="1066" name="Imagen 1065">
            <a:extLst>
              <a:ext uri="{FF2B5EF4-FFF2-40B4-BE49-F238E27FC236}">
                <a16:creationId xmlns:a16="http://schemas.microsoft.com/office/drawing/2014/main" id="{E0B43595-CF3A-9819-7FD1-520790F200CE}"/>
              </a:ext>
            </a:extLst>
          </p:cNvPr>
          <p:cNvPicPr>
            <a:picLocks noChangeAspect="1"/>
          </p:cNvPicPr>
          <p:nvPr/>
        </p:nvPicPr>
        <p:blipFill>
          <a:blip r:embed="rId3"/>
          <a:stretch>
            <a:fillRect/>
          </a:stretch>
        </p:blipFill>
        <p:spPr>
          <a:xfrm>
            <a:off x="3499152" y="5419233"/>
            <a:ext cx="1291094" cy="1215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68" name="Imagen 1067">
            <a:extLst>
              <a:ext uri="{FF2B5EF4-FFF2-40B4-BE49-F238E27FC236}">
                <a16:creationId xmlns:a16="http://schemas.microsoft.com/office/drawing/2014/main" id="{145C3C46-FA62-B08F-0E90-97C11145CB28}"/>
              </a:ext>
            </a:extLst>
          </p:cNvPr>
          <p:cNvPicPr>
            <a:picLocks noChangeAspect="1"/>
          </p:cNvPicPr>
          <p:nvPr/>
        </p:nvPicPr>
        <p:blipFill>
          <a:blip r:embed="rId4"/>
          <a:stretch>
            <a:fillRect/>
          </a:stretch>
        </p:blipFill>
        <p:spPr>
          <a:xfrm>
            <a:off x="5162891" y="5488372"/>
            <a:ext cx="1085104" cy="1077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70" name="Imagen 1069">
            <a:extLst>
              <a:ext uri="{FF2B5EF4-FFF2-40B4-BE49-F238E27FC236}">
                <a16:creationId xmlns:a16="http://schemas.microsoft.com/office/drawing/2014/main" id="{787632AA-A45C-4F78-FD99-26816BCB083A}"/>
              </a:ext>
            </a:extLst>
          </p:cNvPr>
          <p:cNvPicPr>
            <a:picLocks noChangeAspect="1"/>
          </p:cNvPicPr>
          <p:nvPr/>
        </p:nvPicPr>
        <p:blipFill>
          <a:blip r:embed="rId5"/>
          <a:stretch>
            <a:fillRect/>
          </a:stretch>
        </p:blipFill>
        <p:spPr>
          <a:xfrm>
            <a:off x="6754536" y="5488372"/>
            <a:ext cx="1295334" cy="11083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6020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6">
            <a:extLst>
              <a:ext uri="{FF2B5EF4-FFF2-40B4-BE49-F238E27FC236}">
                <a16:creationId xmlns:a16="http://schemas.microsoft.com/office/drawing/2014/main" id="{8CFDCA4D-FCE2-C5EB-D848-D8F9CFADE025}"/>
              </a:ext>
            </a:extLst>
          </p:cNvPr>
          <p:cNvSpPr/>
          <p:nvPr/>
        </p:nvSpPr>
        <p:spPr>
          <a:xfrm>
            <a:off x="1502521" y="0"/>
            <a:ext cx="2647888" cy="781752"/>
          </a:xfrm>
          <a:prstGeom prst="rect">
            <a:avLst/>
          </a:prstGeom>
        </p:spPr>
        <p:txBody>
          <a:bodyPr wrap="square">
            <a:spAutoFit/>
          </a:bodyPr>
          <a:lstStyle/>
          <a:p>
            <a:pPr algn="ctr">
              <a:lnSpc>
                <a:spcPct val="120000"/>
              </a:lnSpc>
            </a:pPr>
            <a:r>
              <a:rPr lang="es-EC" sz="4000" b="1" dirty="0">
                <a:solidFill>
                  <a:schemeClr val="tx2"/>
                </a:solidFill>
              </a:rPr>
              <a:t>Desarrollo</a:t>
            </a:r>
            <a:endParaRPr lang="en-US" sz="2800" b="1" dirty="0">
              <a:solidFill>
                <a:schemeClr val="tx2"/>
              </a:solidFill>
              <a:latin typeface="+mj-lt"/>
            </a:endParaRPr>
          </a:p>
        </p:txBody>
      </p:sp>
      <p:sp>
        <p:nvSpPr>
          <p:cNvPr id="3" name="Heptágono 2">
            <a:extLst>
              <a:ext uri="{FF2B5EF4-FFF2-40B4-BE49-F238E27FC236}">
                <a16:creationId xmlns:a16="http://schemas.microsoft.com/office/drawing/2014/main" id="{0D8DB6C0-7983-1962-9E0F-4D87C27C88BC}"/>
              </a:ext>
            </a:extLst>
          </p:cNvPr>
          <p:cNvSpPr/>
          <p:nvPr/>
        </p:nvSpPr>
        <p:spPr>
          <a:xfrm>
            <a:off x="1104900" y="175800"/>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4</a:t>
            </a:r>
          </a:p>
        </p:txBody>
      </p:sp>
      <p:sp>
        <p:nvSpPr>
          <p:cNvPr id="15" name="CuadroTexto 14">
            <a:extLst>
              <a:ext uri="{FF2B5EF4-FFF2-40B4-BE49-F238E27FC236}">
                <a16:creationId xmlns:a16="http://schemas.microsoft.com/office/drawing/2014/main" id="{80C1C66C-1387-C6B3-5B65-5543C60C192C}"/>
              </a:ext>
            </a:extLst>
          </p:cNvPr>
          <p:cNvSpPr txBox="1"/>
          <p:nvPr/>
        </p:nvSpPr>
        <p:spPr>
          <a:xfrm>
            <a:off x="853947" y="5393215"/>
            <a:ext cx="4352924" cy="954107"/>
          </a:xfrm>
          <a:prstGeom prst="rect">
            <a:avLst/>
          </a:prstGeom>
          <a:noFill/>
        </p:spPr>
        <p:txBody>
          <a:bodyPr wrap="square" rtlCol="0">
            <a:spAutoFit/>
          </a:bodyPr>
          <a:lstStyle/>
          <a:p>
            <a:pPr algn="ctr"/>
            <a:r>
              <a:rPr lang="es-EC" sz="2800" b="1" dirty="0">
                <a:solidFill>
                  <a:schemeClr val="tx2"/>
                </a:solidFill>
                <a:latin typeface="+mj-lt"/>
              </a:rPr>
              <a:t>Carga datos data Stanging Area </a:t>
            </a:r>
          </a:p>
        </p:txBody>
      </p:sp>
      <p:sp>
        <p:nvSpPr>
          <p:cNvPr id="16" name="CuadroTexto 15">
            <a:extLst>
              <a:ext uri="{FF2B5EF4-FFF2-40B4-BE49-F238E27FC236}">
                <a16:creationId xmlns:a16="http://schemas.microsoft.com/office/drawing/2014/main" id="{01C5A22D-8C8E-60C0-F99C-8D4DE9F51F44}"/>
              </a:ext>
            </a:extLst>
          </p:cNvPr>
          <p:cNvSpPr txBox="1"/>
          <p:nvPr/>
        </p:nvSpPr>
        <p:spPr>
          <a:xfrm>
            <a:off x="6515096" y="5462522"/>
            <a:ext cx="4008526" cy="954107"/>
          </a:xfrm>
          <a:prstGeom prst="rect">
            <a:avLst/>
          </a:prstGeom>
          <a:noFill/>
        </p:spPr>
        <p:txBody>
          <a:bodyPr wrap="square" rtlCol="0">
            <a:spAutoFit/>
          </a:bodyPr>
          <a:lstStyle/>
          <a:p>
            <a:pPr algn="ctr"/>
            <a:r>
              <a:rPr lang="es-EC" sz="2800" b="1" dirty="0">
                <a:solidFill>
                  <a:schemeClr val="tx2"/>
                </a:solidFill>
                <a:latin typeface="+mj-lt"/>
              </a:rPr>
              <a:t>Carga datos dims y </a:t>
            </a:r>
          </a:p>
          <a:p>
            <a:pPr algn="ctr"/>
            <a:r>
              <a:rPr lang="es-EC" sz="2800" b="1" dirty="0">
                <a:solidFill>
                  <a:schemeClr val="tx2"/>
                </a:solidFill>
                <a:latin typeface="+mj-lt"/>
              </a:rPr>
              <a:t>tabla de hechos </a:t>
            </a:r>
          </a:p>
        </p:txBody>
      </p:sp>
      <p:pic>
        <p:nvPicPr>
          <p:cNvPr id="5" name="Imagen 4">
            <a:extLst>
              <a:ext uri="{FF2B5EF4-FFF2-40B4-BE49-F238E27FC236}">
                <a16:creationId xmlns:a16="http://schemas.microsoft.com/office/drawing/2014/main" id="{9C855F4E-0E27-609A-F962-9BFA04C066E2}"/>
              </a:ext>
            </a:extLst>
          </p:cNvPr>
          <p:cNvPicPr>
            <a:picLocks noChangeAspect="1"/>
          </p:cNvPicPr>
          <p:nvPr/>
        </p:nvPicPr>
        <p:blipFill>
          <a:blip r:embed="rId3"/>
          <a:stretch>
            <a:fillRect/>
          </a:stretch>
        </p:blipFill>
        <p:spPr>
          <a:xfrm>
            <a:off x="1104900" y="983172"/>
            <a:ext cx="9982200" cy="4472425"/>
          </a:xfrm>
          <a:prstGeom prst="rect">
            <a:avLst/>
          </a:prstGeom>
          <a:ln>
            <a:solidFill>
              <a:schemeClr val="tx1"/>
            </a:solidFill>
          </a:ln>
        </p:spPr>
      </p:pic>
    </p:spTree>
    <p:extLst>
      <p:ext uri="{BB962C8B-B14F-4D97-AF65-F5344CB8AC3E}">
        <p14:creationId xmlns:p14="http://schemas.microsoft.com/office/powerpoint/2010/main" val="27272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6">
            <a:extLst>
              <a:ext uri="{FF2B5EF4-FFF2-40B4-BE49-F238E27FC236}">
                <a16:creationId xmlns:a16="http://schemas.microsoft.com/office/drawing/2014/main" id="{8CFDCA4D-FCE2-C5EB-D848-D8F9CFADE025}"/>
              </a:ext>
            </a:extLst>
          </p:cNvPr>
          <p:cNvSpPr/>
          <p:nvPr/>
        </p:nvSpPr>
        <p:spPr>
          <a:xfrm>
            <a:off x="1684351" y="12332"/>
            <a:ext cx="2647888" cy="781752"/>
          </a:xfrm>
          <a:prstGeom prst="rect">
            <a:avLst/>
          </a:prstGeom>
        </p:spPr>
        <p:txBody>
          <a:bodyPr wrap="square">
            <a:spAutoFit/>
          </a:bodyPr>
          <a:lstStyle/>
          <a:p>
            <a:pPr algn="ctr">
              <a:lnSpc>
                <a:spcPct val="120000"/>
              </a:lnSpc>
            </a:pPr>
            <a:r>
              <a:rPr lang="es-EC" sz="4000" b="1" dirty="0">
                <a:solidFill>
                  <a:schemeClr val="tx2"/>
                </a:solidFill>
              </a:rPr>
              <a:t>Desarrollo</a:t>
            </a:r>
            <a:endParaRPr lang="en-US" sz="2800" b="1" dirty="0">
              <a:solidFill>
                <a:schemeClr val="tx2"/>
              </a:solidFill>
            </a:endParaRPr>
          </a:p>
        </p:txBody>
      </p:sp>
      <p:sp>
        <p:nvSpPr>
          <p:cNvPr id="3" name="Heptágono 2">
            <a:extLst>
              <a:ext uri="{FF2B5EF4-FFF2-40B4-BE49-F238E27FC236}">
                <a16:creationId xmlns:a16="http://schemas.microsoft.com/office/drawing/2014/main" id="{0D8DB6C0-7983-1962-9E0F-4D87C27C88BC}"/>
              </a:ext>
            </a:extLst>
          </p:cNvPr>
          <p:cNvSpPr/>
          <p:nvPr/>
        </p:nvSpPr>
        <p:spPr>
          <a:xfrm>
            <a:off x="1162735" y="253908"/>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4</a:t>
            </a:r>
          </a:p>
        </p:txBody>
      </p:sp>
      <p:pic>
        <p:nvPicPr>
          <p:cNvPr id="13" name="Imagen 12">
            <a:extLst>
              <a:ext uri="{FF2B5EF4-FFF2-40B4-BE49-F238E27FC236}">
                <a16:creationId xmlns:a16="http://schemas.microsoft.com/office/drawing/2014/main" id="{B8F95CFC-BEDA-041C-2BFB-543C9E656DF1}"/>
              </a:ext>
            </a:extLst>
          </p:cNvPr>
          <p:cNvPicPr>
            <a:picLocks noChangeAspect="1"/>
          </p:cNvPicPr>
          <p:nvPr/>
        </p:nvPicPr>
        <p:blipFill>
          <a:blip r:embed="rId3"/>
          <a:stretch>
            <a:fillRect/>
          </a:stretch>
        </p:blipFill>
        <p:spPr>
          <a:xfrm>
            <a:off x="1200838" y="1087283"/>
            <a:ext cx="9469427" cy="4976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F9269F37-3B3B-E7BA-4C26-7005110770AD}"/>
              </a:ext>
            </a:extLst>
          </p:cNvPr>
          <p:cNvSpPr txBox="1"/>
          <p:nvPr/>
        </p:nvSpPr>
        <p:spPr>
          <a:xfrm>
            <a:off x="1162735" y="6185401"/>
            <a:ext cx="8958959" cy="523220"/>
          </a:xfrm>
          <a:prstGeom prst="rect">
            <a:avLst/>
          </a:prstGeom>
          <a:noFill/>
        </p:spPr>
        <p:txBody>
          <a:bodyPr wrap="square" rtlCol="0">
            <a:spAutoFit/>
          </a:bodyPr>
          <a:lstStyle/>
          <a:p>
            <a:pPr algn="ctr"/>
            <a:r>
              <a:rPr lang="es-EC" sz="2800" b="1" dirty="0">
                <a:solidFill>
                  <a:schemeClr val="tx2"/>
                </a:solidFill>
                <a:latin typeface="+mj-lt"/>
              </a:rPr>
              <a:t>Modelo Dimensional Metodología Kimball</a:t>
            </a:r>
          </a:p>
        </p:txBody>
      </p:sp>
    </p:spTree>
    <p:extLst>
      <p:ext uri="{BB962C8B-B14F-4D97-AF65-F5344CB8AC3E}">
        <p14:creationId xmlns:p14="http://schemas.microsoft.com/office/powerpoint/2010/main" val="31965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CA8481A-E70E-49F8-980A-803EF3A1F8C3}"/>
              </a:ext>
            </a:extLst>
          </p:cNvPr>
          <p:cNvSpPr/>
          <p:nvPr/>
        </p:nvSpPr>
        <p:spPr>
          <a:xfrm>
            <a:off x="54174" y="3041519"/>
            <a:ext cx="2519265" cy="8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Arial Rounded MT Bold" panose="020F0704030504030204" pitchFamily="34" charset="0"/>
              </a:rPr>
              <a:t>RESULTADOS </a:t>
            </a:r>
            <a:endParaRPr lang="en-US" u="none" dirty="0">
              <a:solidFill>
                <a:schemeClr val="tx1"/>
              </a:solidFill>
              <a:latin typeface="Arial Rounded MT Bold" panose="020F0704030504030204" pitchFamily="34" charset="0"/>
            </a:endParaRPr>
          </a:p>
        </p:txBody>
      </p:sp>
      <p:sp>
        <p:nvSpPr>
          <p:cNvPr id="7" name="Rectángulo: esquinas redondeadas 6">
            <a:extLst>
              <a:ext uri="{FF2B5EF4-FFF2-40B4-BE49-F238E27FC236}">
                <a16:creationId xmlns:a16="http://schemas.microsoft.com/office/drawing/2014/main" id="{5B8543BD-8345-4364-B773-8EC661ACE45E}"/>
              </a:ext>
            </a:extLst>
          </p:cNvPr>
          <p:cNvSpPr/>
          <p:nvPr/>
        </p:nvSpPr>
        <p:spPr>
          <a:xfrm>
            <a:off x="3340345" y="1357156"/>
            <a:ext cx="3789425" cy="886408"/>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800" b="0" i="1" u="none" strike="noStrike" baseline="0" dirty="0">
                <a:solidFill>
                  <a:schemeClr val="tx1"/>
                </a:solidFill>
                <a:latin typeface="Arial-ItalicMT"/>
              </a:rPr>
              <a:t>Diagnósticos con Mayor Número de Certificados</a:t>
            </a:r>
            <a:endParaRPr lang="en-US" u="none" dirty="0">
              <a:solidFill>
                <a:schemeClr val="tx1"/>
              </a:solidFill>
              <a:latin typeface="Arial Rounded MT Bold" panose="020F0704030504030204" pitchFamily="34" charset="0"/>
            </a:endParaRPr>
          </a:p>
        </p:txBody>
      </p:sp>
      <p:sp>
        <p:nvSpPr>
          <p:cNvPr id="8" name="Rectángulo: esquinas redondeadas 7">
            <a:extLst>
              <a:ext uri="{FF2B5EF4-FFF2-40B4-BE49-F238E27FC236}">
                <a16:creationId xmlns:a16="http://schemas.microsoft.com/office/drawing/2014/main" id="{9BFC5618-C6FB-4E96-9637-1F2A6C0848FB}"/>
              </a:ext>
            </a:extLst>
          </p:cNvPr>
          <p:cNvSpPr/>
          <p:nvPr/>
        </p:nvSpPr>
        <p:spPr>
          <a:xfrm>
            <a:off x="3340343" y="3038409"/>
            <a:ext cx="3789426" cy="886408"/>
          </a:xfrm>
          <a:prstGeom prst="roundRect">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800" b="0" i="1" u="none" strike="noStrike" baseline="0" dirty="0">
                <a:solidFill>
                  <a:schemeClr val="tx1"/>
                </a:solidFill>
                <a:latin typeface="Arial-ItalicMT"/>
              </a:rPr>
              <a:t>Certificados por áreas de trabajo</a:t>
            </a:r>
            <a:endParaRPr lang="en-US" u="none" dirty="0">
              <a:solidFill>
                <a:schemeClr val="tx1"/>
              </a:solidFill>
              <a:latin typeface="Arial Rounded MT Bold" panose="020F0704030504030204" pitchFamily="34" charset="0"/>
            </a:endParaRPr>
          </a:p>
        </p:txBody>
      </p:sp>
      <p:sp>
        <p:nvSpPr>
          <p:cNvPr id="9" name="Rectángulo: esquinas redondeadas 8">
            <a:extLst>
              <a:ext uri="{FF2B5EF4-FFF2-40B4-BE49-F238E27FC236}">
                <a16:creationId xmlns:a16="http://schemas.microsoft.com/office/drawing/2014/main" id="{02A1861F-4A40-481A-BBB8-F59204F56F6E}"/>
              </a:ext>
            </a:extLst>
          </p:cNvPr>
          <p:cNvSpPr/>
          <p:nvPr/>
        </p:nvSpPr>
        <p:spPr>
          <a:xfrm>
            <a:off x="3340344" y="4812972"/>
            <a:ext cx="3789426" cy="886408"/>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800" b="0" i="1" u="none" strike="noStrike" baseline="0" dirty="0">
                <a:solidFill>
                  <a:schemeClr val="tx1"/>
                </a:solidFill>
                <a:latin typeface="Arial-ItalicMT"/>
              </a:rPr>
              <a:t>Proyección de Certificados Médicos</a:t>
            </a:r>
            <a:endParaRPr lang="en-US" u="none" dirty="0">
              <a:solidFill>
                <a:schemeClr val="tx1"/>
              </a:solidFill>
              <a:latin typeface="Arial Rounded MT Bold" panose="020F0704030504030204" pitchFamily="34" charset="0"/>
            </a:endParaRPr>
          </a:p>
        </p:txBody>
      </p:sp>
      <p:cxnSp>
        <p:nvCxnSpPr>
          <p:cNvPr id="13" name="Conector recto de flecha 12">
            <a:extLst>
              <a:ext uri="{FF2B5EF4-FFF2-40B4-BE49-F238E27FC236}">
                <a16:creationId xmlns:a16="http://schemas.microsoft.com/office/drawing/2014/main" id="{8E7083C6-3B40-4869-A51F-2199DA0E43A4}"/>
              </a:ext>
            </a:extLst>
          </p:cNvPr>
          <p:cNvCxnSpPr>
            <a:cxnSpLocks/>
          </p:cNvCxnSpPr>
          <p:nvPr/>
        </p:nvCxnSpPr>
        <p:spPr>
          <a:xfrm flipV="1">
            <a:off x="2557397" y="1800360"/>
            <a:ext cx="766906" cy="1684363"/>
          </a:xfrm>
          <a:prstGeom prst="straightConnector1">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cto de flecha 14">
            <a:extLst>
              <a:ext uri="{FF2B5EF4-FFF2-40B4-BE49-F238E27FC236}">
                <a16:creationId xmlns:a16="http://schemas.microsoft.com/office/drawing/2014/main" id="{B6654285-1FB5-4B00-B140-CFEB57BA4906}"/>
              </a:ext>
            </a:extLst>
          </p:cNvPr>
          <p:cNvCxnSpPr>
            <a:cxnSpLocks/>
          </p:cNvCxnSpPr>
          <p:nvPr/>
        </p:nvCxnSpPr>
        <p:spPr>
          <a:xfrm flipV="1">
            <a:off x="2557397" y="3481613"/>
            <a:ext cx="766904" cy="3110"/>
          </a:xfrm>
          <a:prstGeom prst="straightConnector1">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cto de flecha 16">
            <a:extLst>
              <a:ext uri="{FF2B5EF4-FFF2-40B4-BE49-F238E27FC236}">
                <a16:creationId xmlns:a16="http://schemas.microsoft.com/office/drawing/2014/main" id="{F2C455F8-DE84-487F-8E7A-7613A9372597}"/>
              </a:ext>
            </a:extLst>
          </p:cNvPr>
          <p:cNvCxnSpPr>
            <a:cxnSpLocks/>
          </p:cNvCxnSpPr>
          <p:nvPr/>
        </p:nvCxnSpPr>
        <p:spPr>
          <a:xfrm>
            <a:off x="2557397" y="3484723"/>
            <a:ext cx="766905" cy="1771453"/>
          </a:xfrm>
          <a:prstGeom prst="straightConnector1">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ángulo: esquinas redondeadas 17">
            <a:extLst>
              <a:ext uri="{FF2B5EF4-FFF2-40B4-BE49-F238E27FC236}">
                <a16:creationId xmlns:a16="http://schemas.microsoft.com/office/drawing/2014/main" id="{FBEF8145-8614-4F04-A93F-15170ED7A409}"/>
              </a:ext>
            </a:extLst>
          </p:cNvPr>
          <p:cNvSpPr/>
          <p:nvPr/>
        </p:nvSpPr>
        <p:spPr>
          <a:xfrm>
            <a:off x="7524239" y="862835"/>
            <a:ext cx="4432041" cy="171974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esquinas redondeadas 19">
            <a:extLst>
              <a:ext uri="{FF2B5EF4-FFF2-40B4-BE49-F238E27FC236}">
                <a16:creationId xmlns:a16="http://schemas.microsoft.com/office/drawing/2014/main" id="{B63DAE17-6F07-44E2-93A5-E21138A0D26F}"/>
              </a:ext>
            </a:extLst>
          </p:cNvPr>
          <p:cNvSpPr/>
          <p:nvPr/>
        </p:nvSpPr>
        <p:spPr>
          <a:xfrm>
            <a:off x="7604449" y="2728700"/>
            <a:ext cx="4351832" cy="1766689"/>
          </a:xfrm>
          <a:prstGeom prst="roundRect">
            <a:avLst/>
          </a:prstGeom>
          <a:noFill/>
          <a:ln w="38100">
            <a:solidFill>
              <a:srgbClr val="E98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esquinas redondeadas 20">
            <a:extLst>
              <a:ext uri="{FF2B5EF4-FFF2-40B4-BE49-F238E27FC236}">
                <a16:creationId xmlns:a16="http://schemas.microsoft.com/office/drawing/2014/main" id="{B57C9280-2DF6-47D6-96A4-5A589571EBBB}"/>
              </a:ext>
            </a:extLst>
          </p:cNvPr>
          <p:cNvSpPr/>
          <p:nvPr/>
        </p:nvSpPr>
        <p:spPr>
          <a:xfrm>
            <a:off x="7524239" y="4563614"/>
            <a:ext cx="4432041" cy="1766689"/>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SPE">
            <a:extLst>
              <a:ext uri="{FF2B5EF4-FFF2-40B4-BE49-F238E27FC236}">
                <a16:creationId xmlns:a16="http://schemas.microsoft.com/office/drawing/2014/main" id="{7542590E-F300-82E9-7F0D-3C2902B0E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382" y="66107"/>
            <a:ext cx="2786858" cy="71826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63D9604E-83AA-E978-7246-B9611B854035}"/>
              </a:ext>
            </a:extLst>
          </p:cNvPr>
          <p:cNvPicPr>
            <a:picLocks noChangeAspect="1"/>
          </p:cNvPicPr>
          <p:nvPr/>
        </p:nvPicPr>
        <p:blipFill>
          <a:blip r:embed="rId3"/>
          <a:stretch>
            <a:fillRect/>
          </a:stretch>
        </p:blipFill>
        <p:spPr>
          <a:xfrm>
            <a:off x="8014534" y="946531"/>
            <a:ext cx="3659705" cy="1459785"/>
          </a:xfrm>
          <a:prstGeom prst="rect">
            <a:avLst/>
          </a:prstGeom>
        </p:spPr>
      </p:pic>
      <p:pic>
        <p:nvPicPr>
          <p:cNvPr id="23" name="Imagen 22">
            <a:extLst>
              <a:ext uri="{FF2B5EF4-FFF2-40B4-BE49-F238E27FC236}">
                <a16:creationId xmlns:a16="http://schemas.microsoft.com/office/drawing/2014/main" id="{D355A936-F1EE-82AF-7FFD-12FDD6DB0104}"/>
              </a:ext>
            </a:extLst>
          </p:cNvPr>
          <p:cNvPicPr>
            <a:picLocks noChangeAspect="1"/>
          </p:cNvPicPr>
          <p:nvPr/>
        </p:nvPicPr>
        <p:blipFill>
          <a:blip r:embed="rId4"/>
          <a:stretch>
            <a:fillRect/>
          </a:stretch>
        </p:blipFill>
        <p:spPr>
          <a:xfrm>
            <a:off x="7703894" y="2835427"/>
            <a:ext cx="3890135" cy="1566993"/>
          </a:xfrm>
          <a:prstGeom prst="rect">
            <a:avLst/>
          </a:prstGeom>
        </p:spPr>
      </p:pic>
      <p:pic>
        <p:nvPicPr>
          <p:cNvPr id="25" name="Imagen 24">
            <a:extLst>
              <a:ext uri="{FF2B5EF4-FFF2-40B4-BE49-F238E27FC236}">
                <a16:creationId xmlns:a16="http://schemas.microsoft.com/office/drawing/2014/main" id="{AB395AA0-F779-7BB1-471A-B9DEF9F75DBC}"/>
              </a:ext>
            </a:extLst>
          </p:cNvPr>
          <p:cNvPicPr>
            <a:picLocks noChangeAspect="1"/>
          </p:cNvPicPr>
          <p:nvPr/>
        </p:nvPicPr>
        <p:blipFill>
          <a:blip r:embed="rId5"/>
          <a:stretch>
            <a:fillRect/>
          </a:stretch>
        </p:blipFill>
        <p:spPr>
          <a:xfrm>
            <a:off x="7703894" y="4602116"/>
            <a:ext cx="3970345" cy="1666124"/>
          </a:xfrm>
          <a:prstGeom prst="rect">
            <a:avLst/>
          </a:prstGeom>
        </p:spPr>
      </p:pic>
      <p:sp>
        <p:nvSpPr>
          <p:cNvPr id="16" name="Rectangle 76">
            <a:extLst>
              <a:ext uri="{FF2B5EF4-FFF2-40B4-BE49-F238E27FC236}">
                <a16:creationId xmlns:a16="http://schemas.microsoft.com/office/drawing/2014/main" id="{EB8BA3D5-FC51-4BBC-AB80-BBDE243EB884}"/>
              </a:ext>
            </a:extLst>
          </p:cNvPr>
          <p:cNvSpPr/>
          <p:nvPr/>
        </p:nvSpPr>
        <p:spPr>
          <a:xfrm>
            <a:off x="1200838" y="130453"/>
            <a:ext cx="2647888" cy="781752"/>
          </a:xfrm>
          <a:prstGeom prst="rect">
            <a:avLst/>
          </a:prstGeom>
        </p:spPr>
        <p:txBody>
          <a:bodyPr wrap="square">
            <a:spAutoFit/>
          </a:bodyPr>
          <a:lstStyle/>
          <a:p>
            <a:pPr algn="ctr">
              <a:lnSpc>
                <a:spcPct val="120000"/>
              </a:lnSpc>
            </a:pPr>
            <a:r>
              <a:rPr lang="es-EC" sz="4000" b="1" dirty="0">
                <a:solidFill>
                  <a:schemeClr val="tx2"/>
                </a:solidFill>
              </a:rPr>
              <a:t>Resultados</a:t>
            </a:r>
            <a:endParaRPr lang="en-US" sz="4000" b="1" dirty="0">
              <a:solidFill>
                <a:schemeClr val="tx2"/>
              </a:solidFill>
            </a:endParaRPr>
          </a:p>
        </p:txBody>
      </p:sp>
      <p:sp>
        <p:nvSpPr>
          <p:cNvPr id="19" name="Heptágono 18">
            <a:extLst>
              <a:ext uri="{FF2B5EF4-FFF2-40B4-BE49-F238E27FC236}">
                <a16:creationId xmlns:a16="http://schemas.microsoft.com/office/drawing/2014/main" id="{8D8185ED-14E3-423F-AEE3-8F1A50F1741E}"/>
              </a:ext>
            </a:extLst>
          </p:cNvPr>
          <p:cNvSpPr/>
          <p:nvPr/>
        </p:nvSpPr>
        <p:spPr>
          <a:xfrm>
            <a:off x="679222" y="369021"/>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5</a:t>
            </a:r>
          </a:p>
        </p:txBody>
      </p:sp>
      <p:pic>
        <p:nvPicPr>
          <p:cNvPr id="4" name="Gráfico 3" descr="Presentación con elemento multimedia con relleno sólido">
            <a:hlinkClick r:id="rId6" action="ppaction://hlinkfile"/>
            <a:extLst>
              <a:ext uri="{FF2B5EF4-FFF2-40B4-BE49-F238E27FC236}">
                <a16:creationId xmlns:a16="http://schemas.microsoft.com/office/drawing/2014/main" id="{578D5BD1-DDF5-FC28-F898-98867F3898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638" y="4812972"/>
            <a:ext cx="914400" cy="914400"/>
          </a:xfrm>
          <a:prstGeom prst="rect">
            <a:avLst/>
          </a:prstGeom>
        </p:spPr>
      </p:pic>
    </p:spTree>
    <p:extLst>
      <p:ext uri="{BB962C8B-B14F-4D97-AF65-F5344CB8AC3E}">
        <p14:creationId xmlns:p14="http://schemas.microsoft.com/office/powerpoint/2010/main" val="9668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5">
            <a:extLst>
              <a:ext uri="{FF2B5EF4-FFF2-40B4-BE49-F238E27FC236}">
                <a16:creationId xmlns:a16="http://schemas.microsoft.com/office/drawing/2014/main" id="{8AFFAC3C-276D-8C57-CA4B-9088748B12FE}"/>
              </a:ext>
            </a:extLst>
          </p:cNvPr>
          <p:cNvSpPr/>
          <p:nvPr/>
        </p:nvSpPr>
        <p:spPr>
          <a:xfrm>
            <a:off x="1089087" y="442786"/>
            <a:ext cx="10416338" cy="954107"/>
          </a:xfrm>
          <a:prstGeom prst="rect">
            <a:avLst/>
          </a:prstGeom>
          <a:noFill/>
        </p:spPr>
        <p:txBody>
          <a:bodyPr wrap="square" rtlCol="0">
            <a:spAutoFit/>
          </a:bodyPr>
          <a:lstStyle/>
          <a:p>
            <a:r>
              <a:rPr lang="es-ES" sz="2800" b="1" dirty="0">
                <a:solidFill>
                  <a:schemeClr val="tx2"/>
                </a:solidFill>
              </a:rPr>
              <a:t>Diagnósticos con Mayor Número de Certificados</a:t>
            </a:r>
            <a:endParaRPr lang="en-US" sz="2800" b="1" dirty="0">
              <a:solidFill>
                <a:schemeClr val="tx2"/>
              </a:solidFill>
            </a:endParaRPr>
          </a:p>
          <a:p>
            <a:pPr algn="ctr"/>
            <a:r>
              <a:rPr lang="en-US" sz="2800" b="1" dirty="0">
                <a:solidFill>
                  <a:schemeClr val="tx2"/>
                </a:solidFill>
                <a:latin typeface="+mj-lt"/>
              </a:rPr>
              <a:t> </a:t>
            </a:r>
          </a:p>
        </p:txBody>
      </p:sp>
      <p:sp>
        <p:nvSpPr>
          <p:cNvPr id="11" name="Heptágono 10">
            <a:extLst>
              <a:ext uri="{FF2B5EF4-FFF2-40B4-BE49-F238E27FC236}">
                <a16:creationId xmlns:a16="http://schemas.microsoft.com/office/drawing/2014/main" id="{09389DD7-4445-E6A5-D372-9994CE5A5C88}"/>
              </a:ext>
            </a:extLst>
          </p:cNvPr>
          <p:cNvSpPr/>
          <p:nvPr/>
        </p:nvSpPr>
        <p:spPr>
          <a:xfrm>
            <a:off x="567471" y="470775"/>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5</a:t>
            </a:r>
          </a:p>
        </p:txBody>
      </p:sp>
      <p:pic>
        <p:nvPicPr>
          <p:cNvPr id="17" name="Imagen 16">
            <a:extLst>
              <a:ext uri="{FF2B5EF4-FFF2-40B4-BE49-F238E27FC236}">
                <a16:creationId xmlns:a16="http://schemas.microsoft.com/office/drawing/2014/main" id="{538684F2-7AA1-3055-4A08-BEC5332CFDE6}"/>
              </a:ext>
            </a:extLst>
          </p:cNvPr>
          <p:cNvPicPr>
            <a:picLocks noChangeAspect="1"/>
          </p:cNvPicPr>
          <p:nvPr/>
        </p:nvPicPr>
        <p:blipFill>
          <a:blip r:embed="rId3"/>
          <a:stretch>
            <a:fillRect/>
          </a:stretch>
        </p:blipFill>
        <p:spPr>
          <a:xfrm>
            <a:off x="716882" y="1146760"/>
            <a:ext cx="10881559" cy="4981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895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5">
            <a:extLst>
              <a:ext uri="{FF2B5EF4-FFF2-40B4-BE49-F238E27FC236}">
                <a16:creationId xmlns:a16="http://schemas.microsoft.com/office/drawing/2014/main" id="{8AFFAC3C-276D-8C57-CA4B-9088748B12FE}"/>
              </a:ext>
            </a:extLst>
          </p:cNvPr>
          <p:cNvSpPr/>
          <p:nvPr/>
        </p:nvSpPr>
        <p:spPr>
          <a:xfrm>
            <a:off x="1238499" y="276809"/>
            <a:ext cx="10416338" cy="1384995"/>
          </a:xfrm>
          <a:prstGeom prst="rect">
            <a:avLst/>
          </a:prstGeom>
          <a:noFill/>
        </p:spPr>
        <p:txBody>
          <a:bodyPr wrap="square" rtlCol="0">
            <a:spAutoFit/>
          </a:bodyPr>
          <a:lstStyle/>
          <a:p>
            <a:r>
              <a:rPr lang="es-EC" sz="3200" b="1" dirty="0">
                <a:solidFill>
                  <a:schemeClr val="tx2"/>
                </a:solidFill>
              </a:rPr>
              <a:t>Certificados por Áreas de Trabajo</a:t>
            </a:r>
            <a:endParaRPr lang="en-US" sz="3200" b="1" dirty="0">
              <a:solidFill>
                <a:schemeClr val="tx2"/>
              </a:solidFill>
            </a:endParaRPr>
          </a:p>
          <a:p>
            <a:endParaRPr lang="en-US" sz="2400" b="1" dirty="0">
              <a:solidFill>
                <a:schemeClr val="tx2"/>
              </a:solidFill>
              <a:latin typeface="+mj-lt"/>
            </a:endParaRPr>
          </a:p>
          <a:p>
            <a:pPr algn="ctr"/>
            <a:r>
              <a:rPr lang="en-US" sz="2800" b="1" dirty="0">
                <a:solidFill>
                  <a:schemeClr val="tx2"/>
                </a:solidFill>
                <a:latin typeface="+mj-lt"/>
              </a:rPr>
              <a:t> </a:t>
            </a:r>
          </a:p>
        </p:txBody>
      </p:sp>
      <p:sp>
        <p:nvSpPr>
          <p:cNvPr id="11" name="Heptágono 10">
            <a:extLst>
              <a:ext uri="{FF2B5EF4-FFF2-40B4-BE49-F238E27FC236}">
                <a16:creationId xmlns:a16="http://schemas.microsoft.com/office/drawing/2014/main" id="{09389DD7-4445-E6A5-D372-9994CE5A5C88}"/>
              </a:ext>
            </a:extLst>
          </p:cNvPr>
          <p:cNvSpPr/>
          <p:nvPr/>
        </p:nvSpPr>
        <p:spPr>
          <a:xfrm>
            <a:off x="716883" y="387785"/>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5</a:t>
            </a:r>
          </a:p>
        </p:txBody>
      </p:sp>
      <p:pic>
        <p:nvPicPr>
          <p:cNvPr id="3" name="Imagen 2">
            <a:extLst>
              <a:ext uri="{FF2B5EF4-FFF2-40B4-BE49-F238E27FC236}">
                <a16:creationId xmlns:a16="http://schemas.microsoft.com/office/drawing/2014/main" id="{F5C15010-42A7-00A8-2568-ACAAA8A79521}"/>
              </a:ext>
            </a:extLst>
          </p:cNvPr>
          <p:cNvPicPr>
            <a:picLocks noChangeAspect="1"/>
          </p:cNvPicPr>
          <p:nvPr/>
        </p:nvPicPr>
        <p:blipFill>
          <a:blip r:embed="rId4"/>
          <a:stretch>
            <a:fillRect/>
          </a:stretch>
        </p:blipFill>
        <p:spPr>
          <a:xfrm>
            <a:off x="1416717" y="1119187"/>
            <a:ext cx="9810309" cy="5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119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5">
            <a:extLst>
              <a:ext uri="{FF2B5EF4-FFF2-40B4-BE49-F238E27FC236}">
                <a16:creationId xmlns:a16="http://schemas.microsoft.com/office/drawing/2014/main" id="{8AFFAC3C-276D-8C57-CA4B-9088748B12FE}"/>
              </a:ext>
            </a:extLst>
          </p:cNvPr>
          <p:cNvSpPr/>
          <p:nvPr/>
        </p:nvSpPr>
        <p:spPr>
          <a:xfrm>
            <a:off x="1212709" y="325857"/>
            <a:ext cx="10416338" cy="1508105"/>
          </a:xfrm>
          <a:prstGeom prst="rect">
            <a:avLst/>
          </a:prstGeom>
          <a:noFill/>
        </p:spPr>
        <p:txBody>
          <a:bodyPr wrap="square" rtlCol="0">
            <a:spAutoFit/>
          </a:bodyPr>
          <a:lstStyle/>
          <a:p>
            <a:r>
              <a:rPr lang="es-ES" sz="4000" b="1" dirty="0">
                <a:solidFill>
                  <a:schemeClr val="tx2"/>
                </a:solidFill>
              </a:rPr>
              <a:t>Proyección de Certificados Médicos</a:t>
            </a:r>
            <a:endParaRPr lang="en-US" sz="4000" b="1" dirty="0">
              <a:solidFill>
                <a:schemeClr val="tx2"/>
              </a:solidFill>
            </a:endParaRPr>
          </a:p>
          <a:p>
            <a:endParaRPr lang="en-US" sz="2400" b="1" dirty="0">
              <a:solidFill>
                <a:schemeClr val="tx2"/>
              </a:solidFill>
              <a:latin typeface="+mj-lt"/>
            </a:endParaRPr>
          </a:p>
          <a:p>
            <a:pPr algn="ctr"/>
            <a:r>
              <a:rPr lang="en-US" sz="2800" b="1" dirty="0">
                <a:solidFill>
                  <a:schemeClr val="tx2"/>
                </a:solidFill>
                <a:latin typeface="+mj-lt"/>
              </a:rPr>
              <a:t> </a:t>
            </a:r>
          </a:p>
        </p:txBody>
      </p:sp>
      <p:sp>
        <p:nvSpPr>
          <p:cNvPr id="11" name="Heptágono 10">
            <a:extLst>
              <a:ext uri="{FF2B5EF4-FFF2-40B4-BE49-F238E27FC236}">
                <a16:creationId xmlns:a16="http://schemas.microsoft.com/office/drawing/2014/main" id="{09389DD7-4445-E6A5-D372-9994CE5A5C88}"/>
              </a:ext>
            </a:extLst>
          </p:cNvPr>
          <p:cNvSpPr/>
          <p:nvPr/>
        </p:nvSpPr>
        <p:spPr>
          <a:xfrm>
            <a:off x="716883" y="470915"/>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5</a:t>
            </a:r>
          </a:p>
        </p:txBody>
      </p:sp>
      <p:pic>
        <p:nvPicPr>
          <p:cNvPr id="6" name="Imagen 5">
            <a:extLst>
              <a:ext uri="{FF2B5EF4-FFF2-40B4-BE49-F238E27FC236}">
                <a16:creationId xmlns:a16="http://schemas.microsoft.com/office/drawing/2014/main" id="{6657BD62-268B-9C29-4EAE-AA29BB2E42C1}"/>
              </a:ext>
            </a:extLst>
          </p:cNvPr>
          <p:cNvPicPr>
            <a:picLocks noChangeAspect="1"/>
          </p:cNvPicPr>
          <p:nvPr/>
        </p:nvPicPr>
        <p:blipFill>
          <a:blip r:embed="rId3"/>
          <a:stretch>
            <a:fillRect/>
          </a:stretch>
        </p:blipFill>
        <p:spPr>
          <a:xfrm>
            <a:off x="977691" y="1357312"/>
            <a:ext cx="10442721" cy="4475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889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6">
            <a:extLst>
              <a:ext uri="{FF2B5EF4-FFF2-40B4-BE49-F238E27FC236}">
                <a16:creationId xmlns:a16="http://schemas.microsoft.com/office/drawing/2014/main" id="{B28A23D1-7726-2AC4-63E6-BF7E6FD1EE8D}"/>
              </a:ext>
            </a:extLst>
          </p:cNvPr>
          <p:cNvSpPr/>
          <p:nvPr/>
        </p:nvSpPr>
        <p:spPr>
          <a:xfrm>
            <a:off x="1341267" y="226873"/>
            <a:ext cx="6347535" cy="781752"/>
          </a:xfrm>
          <a:prstGeom prst="rect">
            <a:avLst/>
          </a:prstGeom>
        </p:spPr>
        <p:txBody>
          <a:bodyPr wrap="square">
            <a:spAutoFit/>
          </a:bodyPr>
          <a:lstStyle/>
          <a:p>
            <a:pPr>
              <a:lnSpc>
                <a:spcPct val="120000"/>
              </a:lnSpc>
            </a:pPr>
            <a:r>
              <a:rPr lang="es-EC" sz="4000" b="1" dirty="0">
                <a:solidFill>
                  <a:schemeClr val="tx2"/>
                </a:solidFill>
              </a:rPr>
              <a:t>Conclusiones</a:t>
            </a:r>
            <a:endParaRPr lang="en-US" sz="2800" b="1" dirty="0">
              <a:solidFill>
                <a:schemeClr val="tx2"/>
              </a:solidFill>
            </a:endParaRPr>
          </a:p>
        </p:txBody>
      </p:sp>
      <p:sp>
        <p:nvSpPr>
          <p:cNvPr id="7" name="Heptágono 6">
            <a:extLst>
              <a:ext uri="{FF2B5EF4-FFF2-40B4-BE49-F238E27FC236}">
                <a16:creationId xmlns:a16="http://schemas.microsoft.com/office/drawing/2014/main" id="{4AC3C93F-7976-FA4C-148D-6C7C9FA57620}"/>
              </a:ext>
            </a:extLst>
          </p:cNvPr>
          <p:cNvSpPr/>
          <p:nvPr/>
        </p:nvSpPr>
        <p:spPr>
          <a:xfrm>
            <a:off x="554457" y="375216"/>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6</a:t>
            </a:r>
          </a:p>
        </p:txBody>
      </p:sp>
      <p:pic>
        <p:nvPicPr>
          <p:cNvPr id="2" name="Imagen 1" descr="Icono&#10;&#10;Descripción generada automáticamente">
            <a:extLst>
              <a:ext uri="{FF2B5EF4-FFF2-40B4-BE49-F238E27FC236}">
                <a16:creationId xmlns:a16="http://schemas.microsoft.com/office/drawing/2014/main" id="{8716AB8F-00DF-5861-A4DA-C50CA5A25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254" y="1011137"/>
            <a:ext cx="932337" cy="932337"/>
          </a:xfrm>
          <a:prstGeom prst="rect">
            <a:avLst/>
          </a:prstGeom>
        </p:spPr>
      </p:pic>
      <p:sp>
        <p:nvSpPr>
          <p:cNvPr id="4" name="CuadroTexto 3">
            <a:extLst>
              <a:ext uri="{FF2B5EF4-FFF2-40B4-BE49-F238E27FC236}">
                <a16:creationId xmlns:a16="http://schemas.microsoft.com/office/drawing/2014/main" id="{CA5FC327-0F19-9929-A383-5E81CCACD63C}"/>
              </a:ext>
            </a:extLst>
          </p:cNvPr>
          <p:cNvSpPr txBox="1"/>
          <p:nvPr/>
        </p:nvSpPr>
        <p:spPr>
          <a:xfrm>
            <a:off x="554457" y="1943474"/>
            <a:ext cx="8625532" cy="6247864"/>
          </a:xfrm>
          <a:prstGeom prst="rect">
            <a:avLst/>
          </a:prstGeom>
          <a:noFill/>
        </p:spPr>
        <p:txBody>
          <a:bodyPr wrap="square" rtlCol="0">
            <a:spAutoFit/>
          </a:bodyPr>
          <a:lstStyle/>
          <a:p>
            <a:pPr marL="457200" indent="-457200">
              <a:buFont typeface="Wingdings" panose="05000000000000000000" pitchFamily="2" charset="2"/>
              <a:buChar char="Ø"/>
            </a:pPr>
            <a:r>
              <a:rPr lang="es-EC" sz="2800" b="1" dirty="0">
                <a:solidFill>
                  <a:schemeClr val="tx2"/>
                </a:solidFill>
                <a:latin typeface="+mj-lt"/>
              </a:rPr>
              <a:t>Kimball – negocio – modelo adecuado. </a:t>
            </a:r>
          </a:p>
          <a:p>
            <a:r>
              <a:rPr lang="es-EC" sz="2800" b="1" dirty="0">
                <a:solidFill>
                  <a:schemeClr val="tx2"/>
                </a:solidFill>
                <a:latin typeface="+mj-lt"/>
              </a:rPr>
              <a:t> </a:t>
            </a:r>
          </a:p>
          <a:p>
            <a:pPr marL="457200" indent="-457200">
              <a:buFont typeface="Wingdings" panose="05000000000000000000" pitchFamily="2" charset="2"/>
              <a:buChar char="Ø"/>
            </a:pPr>
            <a:r>
              <a:rPr lang="es-EC" sz="2800" b="1" dirty="0">
                <a:solidFill>
                  <a:schemeClr val="tx2"/>
                </a:solidFill>
                <a:latin typeface="+mj-lt"/>
              </a:rPr>
              <a:t>Diagnósticos  &gt; Certificados (COVID-19).</a:t>
            </a:r>
          </a:p>
          <a:p>
            <a:endParaRPr lang="es-EC" sz="2800" b="1" dirty="0">
              <a:solidFill>
                <a:schemeClr val="tx2"/>
              </a:solidFill>
              <a:latin typeface="+mj-lt"/>
            </a:endParaRPr>
          </a:p>
          <a:p>
            <a:pPr marL="457200" indent="-457200">
              <a:buFont typeface="Wingdings" panose="05000000000000000000" pitchFamily="2" charset="2"/>
              <a:buChar char="Ø"/>
            </a:pPr>
            <a:r>
              <a:rPr lang="es-EC" sz="2800" b="1" dirty="0">
                <a:solidFill>
                  <a:schemeClr val="tx2"/>
                </a:solidFill>
                <a:latin typeface="+mj-lt"/>
              </a:rPr>
              <a:t>Gastroenteritis, Infección respiratorias y lumbago. </a:t>
            </a:r>
          </a:p>
          <a:p>
            <a:pPr marL="457200" indent="-457200">
              <a:buFont typeface="Wingdings" panose="05000000000000000000" pitchFamily="2" charset="2"/>
              <a:buChar char="Ø"/>
            </a:pPr>
            <a:endParaRPr lang="es-EC" sz="2800" b="1" dirty="0">
              <a:solidFill>
                <a:schemeClr val="tx2"/>
              </a:solidFill>
              <a:latin typeface="+mj-lt"/>
            </a:endParaRPr>
          </a:p>
          <a:p>
            <a:pPr marL="457200" indent="-457200">
              <a:buFont typeface="Wingdings" panose="05000000000000000000" pitchFamily="2" charset="2"/>
              <a:buChar char="Ø"/>
            </a:pPr>
            <a:r>
              <a:rPr lang="es-EC" sz="2800" b="1" dirty="0">
                <a:solidFill>
                  <a:schemeClr val="tx2"/>
                </a:solidFill>
                <a:latin typeface="+mj-lt"/>
              </a:rPr>
              <a:t>Servicio &gt;  Certificados (Enfermería).</a:t>
            </a:r>
          </a:p>
          <a:p>
            <a:pPr marL="457200" indent="-457200">
              <a:buFont typeface="Wingdings" panose="05000000000000000000" pitchFamily="2" charset="2"/>
              <a:buChar char="Ø"/>
            </a:pPr>
            <a:endParaRPr lang="es-EC" sz="2800" b="1" dirty="0">
              <a:solidFill>
                <a:schemeClr val="tx2"/>
              </a:solidFill>
              <a:latin typeface="+mj-lt"/>
            </a:endParaRPr>
          </a:p>
          <a:p>
            <a:pPr marL="457200" indent="-457200">
              <a:buFont typeface="Wingdings" panose="05000000000000000000" pitchFamily="2" charset="2"/>
              <a:buChar char="Ø"/>
            </a:pPr>
            <a:r>
              <a:rPr lang="es-EC" sz="2800" b="1" dirty="0">
                <a:solidFill>
                  <a:schemeClr val="tx2"/>
                </a:solidFill>
                <a:latin typeface="+mj-lt"/>
              </a:rPr>
              <a:t>Áreas de Trabajo (UCI, Emergencia, Quirófano).</a:t>
            </a:r>
          </a:p>
          <a:p>
            <a:pPr marL="457200" indent="-457200">
              <a:buFont typeface="Wingdings" panose="05000000000000000000" pitchFamily="2" charset="2"/>
              <a:buChar char="Ø"/>
            </a:pPr>
            <a:endParaRPr lang="es-EC" sz="2800" b="1" dirty="0">
              <a:solidFill>
                <a:schemeClr val="tx2"/>
              </a:solidFill>
              <a:latin typeface="+mj-lt"/>
            </a:endParaRPr>
          </a:p>
          <a:p>
            <a:pPr marL="457200" indent="-457200">
              <a:buFont typeface="Wingdings" panose="05000000000000000000" pitchFamily="2" charset="2"/>
              <a:buChar char="Ø"/>
            </a:pPr>
            <a:r>
              <a:rPr lang="es-EC" sz="2800" b="1" dirty="0">
                <a:solidFill>
                  <a:schemeClr val="tx2"/>
                </a:solidFill>
                <a:latin typeface="+mj-lt"/>
              </a:rPr>
              <a:t>Patrón </a:t>
            </a:r>
          </a:p>
          <a:p>
            <a:pPr marL="457200" indent="-457200">
              <a:buFont typeface="Wingdings" panose="05000000000000000000" pitchFamily="2" charset="2"/>
              <a:buChar char="Ø"/>
            </a:pPr>
            <a:endParaRPr lang="es-EC" sz="2800" b="1" dirty="0">
              <a:solidFill>
                <a:schemeClr val="tx2"/>
              </a:solidFill>
              <a:latin typeface="+mj-lt"/>
            </a:endParaRPr>
          </a:p>
          <a:p>
            <a:pPr marL="457200" indent="-457200">
              <a:buFont typeface="Wingdings" panose="05000000000000000000" pitchFamily="2" charset="2"/>
              <a:buChar char="Ø"/>
            </a:pPr>
            <a:endParaRPr lang="es-EC" sz="2800" b="1" dirty="0">
              <a:solidFill>
                <a:schemeClr val="tx2"/>
              </a:solidFill>
              <a:latin typeface="+mj-lt"/>
            </a:endParaRPr>
          </a:p>
          <a:p>
            <a:endParaRPr lang="es-EC" dirty="0"/>
          </a:p>
          <a:p>
            <a:endParaRPr lang="es-EC" dirty="0"/>
          </a:p>
        </p:txBody>
      </p:sp>
      <p:pic>
        <p:nvPicPr>
          <p:cNvPr id="6" name="Imagen 5">
            <a:extLst>
              <a:ext uri="{FF2B5EF4-FFF2-40B4-BE49-F238E27FC236}">
                <a16:creationId xmlns:a16="http://schemas.microsoft.com/office/drawing/2014/main" id="{BFCF7804-9165-18DF-EC48-03533BB091F0}"/>
              </a:ext>
            </a:extLst>
          </p:cNvPr>
          <p:cNvPicPr>
            <a:picLocks noChangeAspect="1"/>
          </p:cNvPicPr>
          <p:nvPr/>
        </p:nvPicPr>
        <p:blipFill>
          <a:blip r:embed="rId4"/>
          <a:stretch>
            <a:fillRect/>
          </a:stretch>
        </p:blipFill>
        <p:spPr>
          <a:xfrm>
            <a:off x="9269173" y="1870409"/>
            <a:ext cx="1554553" cy="1558591"/>
          </a:xfrm>
          <a:prstGeom prst="rect">
            <a:avLst/>
          </a:prstGeom>
        </p:spPr>
      </p:pic>
      <p:pic>
        <p:nvPicPr>
          <p:cNvPr id="9" name="Imagen 8">
            <a:extLst>
              <a:ext uri="{FF2B5EF4-FFF2-40B4-BE49-F238E27FC236}">
                <a16:creationId xmlns:a16="http://schemas.microsoft.com/office/drawing/2014/main" id="{E866D471-C3C2-0639-FF93-79A381E3EC48}"/>
              </a:ext>
            </a:extLst>
          </p:cNvPr>
          <p:cNvPicPr>
            <a:picLocks noChangeAspect="1"/>
          </p:cNvPicPr>
          <p:nvPr/>
        </p:nvPicPr>
        <p:blipFill>
          <a:blip r:embed="rId5"/>
          <a:stretch>
            <a:fillRect/>
          </a:stretch>
        </p:blipFill>
        <p:spPr>
          <a:xfrm>
            <a:off x="9179989" y="3885765"/>
            <a:ext cx="2083855" cy="2334922"/>
          </a:xfrm>
          <a:prstGeom prst="rect">
            <a:avLst/>
          </a:prstGeom>
        </p:spPr>
      </p:pic>
    </p:spTree>
    <p:extLst>
      <p:ext uri="{BB962C8B-B14F-4D97-AF65-F5344CB8AC3E}">
        <p14:creationId xmlns:p14="http://schemas.microsoft.com/office/powerpoint/2010/main" val="38041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6">
            <a:extLst>
              <a:ext uri="{FF2B5EF4-FFF2-40B4-BE49-F238E27FC236}">
                <a16:creationId xmlns:a16="http://schemas.microsoft.com/office/drawing/2014/main" id="{B28A23D1-7726-2AC4-63E6-BF7E6FD1EE8D}"/>
              </a:ext>
            </a:extLst>
          </p:cNvPr>
          <p:cNvSpPr/>
          <p:nvPr/>
        </p:nvSpPr>
        <p:spPr>
          <a:xfrm>
            <a:off x="1275347" y="271789"/>
            <a:ext cx="4546444" cy="781752"/>
          </a:xfrm>
          <a:prstGeom prst="rect">
            <a:avLst/>
          </a:prstGeom>
        </p:spPr>
        <p:txBody>
          <a:bodyPr wrap="square">
            <a:spAutoFit/>
          </a:bodyPr>
          <a:lstStyle/>
          <a:p>
            <a:pPr algn="ctr">
              <a:lnSpc>
                <a:spcPct val="120000"/>
              </a:lnSpc>
            </a:pPr>
            <a:r>
              <a:rPr lang="es-EC" sz="4000" b="1" dirty="0">
                <a:solidFill>
                  <a:schemeClr val="tx2"/>
                </a:solidFill>
              </a:rPr>
              <a:t>Recomendaciones</a:t>
            </a:r>
            <a:r>
              <a:rPr lang="es-EC" sz="2800" b="1" dirty="0">
                <a:solidFill>
                  <a:schemeClr val="tx2"/>
                </a:solidFill>
                <a:latin typeface="+mj-lt"/>
              </a:rPr>
              <a:t>  </a:t>
            </a:r>
            <a:r>
              <a:rPr lang="en-US" sz="2800" b="1" dirty="0">
                <a:solidFill>
                  <a:schemeClr val="tx2"/>
                </a:solidFill>
                <a:latin typeface="+mj-lt"/>
              </a:rPr>
              <a:t> </a:t>
            </a:r>
          </a:p>
        </p:txBody>
      </p:sp>
      <p:sp>
        <p:nvSpPr>
          <p:cNvPr id="7" name="Heptágono 6">
            <a:extLst>
              <a:ext uri="{FF2B5EF4-FFF2-40B4-BE49-F238E27FC236}">
                <a16:creationId xmlns:a16="http://schemas.microsoft.com/office/drawing/2014/main" id="{4AC3C93F-7976-FA4C-148D-6C7C9FA57620}"/>
              </a:ext>
            </a:extLst>
          </p:cNvPr>
          <p:cNvSpPr/>
          <p:nvPr/>
        </p:nvSpPr>
        <p:spPr>
          <a:xfrm>
            <a:off x="554457" y="375215"/>
            <a:ext cx="720890" cy="574901"/>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7</a:t>
            </a:r>
          </a:p>
        </p:txBody>
      </p:sp>
      <p:sp>
        <p:nvSpPr>
          <p:cNvPr id="8" name="CuadroTexto 7">
            <a:extLst>
              <a:ext uri="{FF2B5EF4-FFF2-40B4-BE49-F238E27FC236}">
                <a16:creationId xmlns:a16="http://schemas.microsoft.com/office/drawing/2014/main" id="{2779F183-272C-C57C-E7F7-6C36A542CB7A}"/>
              </a:ext>
            </a:extLst>
          </p:cNvPr>
          <p:cNvSpPr txBox="1"/>
          <p:nvPr/>
        </p:nvSpPr>
        <p:spPr>
          <a:xfrm>
            <a:off x="1636811" y="2142657"/>
            <a:ext cx="3960425" cy="1877437"/>
          </a:xfrm>
          <a:prstGeom prst="rect">
            <a:avLst/>
          </a:prstGeom>
          <a:noFill/>
        </p:spPr>
        <p:txBody>
          <a:bodyPr wrap="square" rtlCol="0">
            <a:spAutoFit/>
          </a:bodyPr>
          <a:lstStyle/>
          <a:p>
            <a:pPr algn="just"/>
            <a:r>
              <a:rPr lang="es-EC" sz="2000" b="1" dirty="0">
                <a:solidFill>
                  <a:schemeClr val="tx2"/>
                </a:solidFill>
                <a:latin typeface="+mj-lt"/>
              </a:rPr>
              <a:t>Utilizar datos actuales para comparar proyecciones y ajustar el modelo.</a:t>
            </a:r>
          </a:p>
          <a:p>
            <a:pPr algn="just"/>
            <a:endParaRPr lang="es-EC" sz="2000" b="1" dirty="0">
              <a:solidFill>
                <a:schemeClr val="tx2"/>
              </a:solidFill>
              <a:latin typeface="+mj-lt"/>
            </a:endParaRPr>
          </a:p>
          <a:p>
            <a:pPr algn="just"/>
            <a:r>
              <a:rPr lang="es-EC" sz="2000" b="1" dirty="0">
                <a:solidFill>
                  <a:schemeClr val="tx2"/>
                </a:solidFill>
                <a:latin typeface="+mj-lt"/>
              </a:rPr>
              <a:t> </a:t>
            </a:r>
          </a:p>
          <a:p>
            <a:endParaRPr lang="es-EC" dirty="0"/>
          </a:p>
          <a:p>
            <a:endParaRPr lang="es-EC" dirty="0"/>
          </a:p>
        </p:txBody>
      </p:sp>
      <p:pic>
        <p:nvPicPr>
          <p:cNvPr id="2" name="Imagen 1" descr="Icono&#10;&#10;Descripción generada automáticamente">
            <a:extLst>
              <a:ext uri="{FF2B5EF4-FFF2-40B4-BE49-F238E27FC236}">
                <a16:creationId xmlns:a16="http://schemas.microsoft.com/office/drawing/2014/main" id="{B2A8DC03-E86E-DC85-B60E-2D1542A21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88" y="2142657"/>
            <a:ext cx="1277323" cy="1277323"/>
          </a:xfrm>
          <a:prstGeom prst="rect">
            <a:avLst/>
          </a:prstGeom>
        </p:spPr>
      </p:pic>
      <p:pic>
        <p:nvPicPr>
          <p:cNvPr id="4" name="Imagen 3">
            <a:extLst>
              <a:ext uri="{FF2B5EF4-FFF2-40B4-BE49-F238E27FC236}">
                <a16:creationId xmlns:a16="http://schemas.microsoft.com/office/drawing/2014/main" id="{0470FA9F-89ED-85D2-1E0D-88EAF2E6360F}"/>
              </a:ext>
            </a:extLst>
          </p:cNvPr>
          <p:cNvPicPr>
            <a:picLocks noChangeAspect="1"/>
          </p:cNvPicPr>
          <p:nvPr/>
        </p:nvPicPr>
        <p:blipFill>
          <a:blip r:embed="rId4"/>
          <a:stretch>
            <a:fillRect/>
          </a:stretch>
        </p:blipFill>
        <p:spPr>
          <a:xfrm>
            <a:off x="486154" y="4195657"/>
            <a:ext cx="1150657" cy="11291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A38A5267-76D6-27A2-3F78-7B84FABA4C6D}"/>
              </a:ext>
            </a:extLst>
          </p:cNvPr>
          <p:cNvSpPr txBox="1"/>
          <p:nvPr/>
        </p:nvSpPr>
        <p:spPr>
          <a:xfrm>
            <a:off x="1801091" y="4607670"/>
            <a:ext cx="3796145" cy="646331"/>
          </a:xfrm>
          <a:prstGeom prst="rect">
            <a:avLst/>
          </a:prstGeom>
          <a:noFill/>
        </p:spPr>
        <p:txBody>
          <a:bodyPr wrap="square" rtlCol="0">
            <a:spAutoFit/>
          </a:bodyPr>
          <a:lstStyle/>
          <a:p>
            <a:r>
              <a:rPr lang="es-EC" sz="1800" b="1" dirty="0">
                <a:solidFill>
                  <a:schemeClr val="tx2"/>
                </a:solidFill>
                <a:latin typeface="+mj-lt"/>
              </a:rPr>
              <a:t>Despliegue en entorno web.</a:t>
            </a:r>
          </a:p>
          <a:p>
            <a:endParaRPr lang="es-EC" dirty="0"/>
          </a:p>
        </p:txBody>
      </p:sp>
      <p:pic>
        <p:nvPicPr>
          <p:cNvPr id="10" name="Gráfico 9" descr="Engranajes contorno">
            <a:extLst>
              <a:ext uri="{FF2B5EF4-FFF2-40B4-BE49-F238E27FC236}">
                <a16:creationId xmlns:a16="http://schemas.microsoft.com/office/drawing/2014/main" id="{66E1E785-8AE7-3B74-4B7F-9125E32FAE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2270395"/>
            <a:ext cx="1086491" cy="1086491"/>
          </a:xfrm>
          <a:prstGeom prst="rect">
            <a:avLst/>
          </a:prstGeom>
        </p:spPr>
      </p:pic>
      <p:sp>
        <p:nvSpPr>
          <p:cNvPr id="11" name="CuadroTexto 10">
            <a:extLst>
              <a:ext uri="{FF2B5EF4-FFF2-40B4-BE49-F238E27FC236}">
                <a16:creationId xmlns:a16="http://schemas.microsoft.com/office/drawing/2014/main" id="{B36245C0-26F6-3FCD-230E-943AA08ED433}"/>
              </a:ext>
            </a:extLst>
          </p:cNvPr>
          <p:cNvSpPr txBox="1"/>
          <p:nvPr/>
        </p:nvSpPr>
        <p:spPr>
          <a:xfrm>
            <a:off x="7182491" y="2227081"/>
            <a:ext cx="3960425" cy="1015663"/>
          </a:xfrm>
          <a:prstGeom prst="rect">
            <a:avLst/>
          </a:prstGeom>
          <a:noFill/>
        </p:spPr>
        <p:txBody>
          <a:bodyPr wrap="square" rtlCol="0">
            <a:spAutoFit/>
          </a:bodyPr>
          <a:lstStyle/>
          <a:p>
            <a:pPr algn="just"/>
            <a:r>
              <a:rPr lang="es-EC" sz="2000" b="1" dirty="0">
                <a:solidFill>
                  <a:schemeClr val="tx2"/>
                </a:solidFill>
                <a:latin typeface="+mj-lt"/>
              </a:rPr>
              <a:t>Efectuar evaluación de limpieza de datos para evitar resultados incorrectos.</a:t>
            </a:r>
          </a:p>
        </p:txBody>
      </p:sp>
      <p:sp>
        <p:nvSpPr>
          <p:cNvPr id="12" name="CuadroTexto 11">
            <a:extLst>
              <a:ext uri="{FF2B5EF4-FFF2-40B4-BE49-F238E27FC236}">
                <a16:creationId xmlns:a16="http://schemas.microsoft.com/office/drawing/2014/main" id="{E165C990-F49A-7CF3-3E28-F0838A15DBBB}"/>
              </a:ext>
            </a:extLst>
          </p:cNvPr>
          <p:cNvSpPr txBox="1"/>
          <p:nvPr/>
        </p:nvSpPr>
        <p:spPr>
          <a:xfrm>
            <a:off x="7182490" y="4345935"/>
            <a:ext cx="3960425" cy="400110"/>
          </a:xfrm>
          <a:prstGeom prst="rect">
            <a:avLst/>
          </a:prstGeom>
          <a:noFill/>
        </p:spPr>
        <p:txBody>
          <a:bodyPr wrap="square" rtlCol="0">
            <a:spAutoFit/>
          </a:bodyPr>
          <a:lstStyle/>
          <a:p>
            <a:pPr algn="just"/>
            <a:r>
              <a:rPr lang="es-EC" sz="2000" b="1" dirty="0">
                <a:solidFill>
                  <a:schemeClr val="tx2"/>
                </a:solidFill>
                <a:latin typeface="+mj-lt"/>
              </a:rPr>
              <a:t>Excluir resultados atípicos. </a:t>
            </a:r>
          </a:p>
        </p:txBody>
      </p:sp>
      <p:pic>
        <p:nvPicPr>
          <p:cNvPr id="14" name="Imagen 13">
            <a:extLst>
              <a:ext uri="{FF2B5EF4-FFF2-40B4-BE49-F238E27FC236}">
                <a16:creationId xmlns:a16="http://schemas.microsoft.com/office/drawing/2014/main" id="{D73D528F-5229-2872-9C10-1D4ECD1C0900}"/>
              </a:ext>
            </a:extLst>
          </p:cNvPr>
          <p:cNvPicPr>
            <a:picLocks noChangeAspect="1"/>
          </p:cNvPicPr>
          <p:nvPr/>
        </p:nvPicPr>
        <p:blipFill>
          <a:blip r:embed="rId7"/>
          <a:stretch>
            <a:fillRect/>
          </a:stretch>
        </p:blipFill>
        <p:spPr>
          <a:xfrm>
            <a:off x="6066945" y="3909809"/>
            <a:ext cx="1055642" cy="1272363"/>
          </a:xfrm>
          <a:prstGeom prst="rect">
            <a:avLst/>
          </a:prstGeom>
        </p:spPr>
      </p:pic>
    </p:spTree>
    <p:extLst>
      <p:ext uri="{BB962C8B-B14F-4D97-AF65-F5344CB8AC3E}">
        <p14:creationId xmlns:p14="http://schemas.microsoft.com/office/powerpoint/2010/main" val="34509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0EBED9-950B-4DAF-FCCA-119CC96401E8}"/>
              </a:ext>
            </a:extLst>
          </p:cNvPr>
          <p:cNvSpPr txBox="1"/>
          <p:nvPr/>
        </p:nvSpPr>
        <p:spPr>
          <a:xfrm>
            <a:off x="0" y="750264"/>
            <a:ext cx="12192000" cy="830997"/>
          </a:xfrm>
          <a:prstGeom prst="rect">
            <a:avLst/>
          </a:prstGeom>
          <a:noFill/>
        </p:spPr>
        <p:txBody>
          <a:bodyPr wrap="square" rtlCol="0">
            <a:spAutoFit/>
          </a:bodyPr>
          <a:lstStyle/>
          <a:p>
            <a:pPr algn="ctr"/>
            <a:r>
              <a:rPr lang="en-US" sz="4800" b="1" dirty="0">
                <a:solidFill>
                  <a:schemeClr val="tx2"/>
                </a:solidFill>
              </a:rPr>
              <a:t>Agenda </a:t>
            </a:r>
          </a:p>
        </p:txBody>
      </p:sp>
      <p:sp>
        <p:nvSpPr>
          <p:cNvPr id="3" name="Rectangle 75">
            <a:extLst>
              <a:ext uri="{FF2B5EF4-FFF2-40B4-BE49-F238E27FC236}">
                <a16:creationId xmlns:a16="http://schemas.microsoft.com/office/drawing/2014/main" id="{E79018F0-0D7B-E9DE-E01C-3FE0D2CE25E4}"/>
              </a:ext>
            </a:extLst>
          </p:cNvPr>
          <p:cNvSpPr/>
          <p:nvPr/>
        </p:nvSpPr>
        <p:spPr>
          <a:xfrm>
            <a:off x="2522146" y="1838514"/>
            <a:ext cx="2408266" cy="523220"/>
          </a:xfrm>
          <a:prstGeom prst="rect">
            <a:avLst/>
          </a:prstGeom>
          <a:noFill/>
        </p:spPr>
        <p:txBody>
          <a:bodyPr wrap="square" rtlCol="0">
            <a:spAutoFit/>
          </a:bodyPr>
          <a:lstStyle/>
          <a:p>
            <a:pPr algn="ctr"/>
            <a:r>
              <a:rPr lang="en-US" sz="2800" b="1" dirty="0">
                <a:solidFill>
                  <a:schemeClr val="tx2"/>
                </a:solidFill>
                <a:latin typeface="+mj-lt"/>
              </a:rPr>
              <a:t>Introducción</a:t>
            </a:r>
          </a:p>
        </p:txBody>
      </p:sp>
      <p:sp>
        <p:nvSpPr>
          <p:cNvPr id="1041" name="Heptágono 1040">
            <a:extLst>
              <a:ext uri="{FF2B5EF4-FFF2-40B4-BE49-F238E27FC236}">
                <a16:creationId xmlns:a16="http://schemas.microsoft.com/office/drawing/2014/main" id="{43BF83EF-1018-457A-D3E4-5F0576C78C75}"/>
              </a:ext>
            </a:extLst>
          </p:cNvPr>
          <p:cNvSpPr/>
          <p:nvPr/>
        </p:nvSpPr>
        <p:spPr>
          <a:xfrm>
            <a:off x="1818413" y="1793368"/>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sp>
        <p:nvSpPr>
          <p:cNvPr id="1051" name="Heptágono 1050">
            <a:extLst>
              <a:ext uri="{FF2B5EF4-FFF2-40B4-BE49-F238E27FC236}">
                <a16:creationId xmlns:a16="http://schemas.microsoft.com/office/drawing/2014/main" id="{382E9F8B-6BB1-E5CE-9BFA-BA6E3E65873A}"/>
              </a:ext>
            </a:extLst>
          </p:cNvPr>
          <p:cNvSpPr/>
          <p:nvPr/>
        </p:nvSpPr>
        <p:spPr>
          <a:xfrm>
            <a:off x="1802193" y="2697990"/>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3</a:t>
            </a:r>
          </a:p>
        </p:txBody>
      </p:sp>
      <p:sp>
        <p:nvSpPr>
          <p:cNvPr id="1057" name="Rectangle 75">
            <a:extLst>
              <a:ext uri="{FF2B5EF4-FFF2-40B4-BE49-F238E27FC236}">
                <a16:creationId xmlns:a16="http://schemas.microsoft.com/office/drawing/2014/main" id="{D684BA0B-14C6-C55B-D4AA-CEB96E19983E}"/>
              </a:ext>
            </a:extLst>
          </p:cNvPr>
          <p:cNvSpPr/>
          <p:nvPr/>
        </p:nvSpPr>
        <p:spPr>
          <a:xfrm>
            <a:off x="1783750" y="2618987"/>
            <a:ext cx="3852618" cy="523220"/>
          </a:xfrm>
          <a:prstGeom prst="rect">
            <a:avLst/>
          </a:prstGeom>
          <a:noFill/>
        </p:spPr>
        <p:txBody>
          <a:bodyPr wrap="square" rtlCol="0">
            <a:spAutoFit/>
          </a:bodyPr>
          <a:lstStyle/>
          <a:p>
            <a:pPr algn="ctr"/>
            <a:r>
              <a:rPr lang="en-US" sz="2800" b="1" dirty="0">
                <a:solidFill>
                  <a:schemeClr val="tx2"/>
                </a:solidFill>
                <a:latin typeface="+mj-lt"/>
              </a:rPr>
              <a:t>   Caso de Estudio  </a:t>
            </a:r>
          </a:p>
        </p:txBody>
      </p:sp>
      <p:sp>
        <p:nvSpPr>
          <p:cNvPr id="1059" name="Heptágono 1058">
            <a:extLst>
              <a:ext uri="{FF2B5EF4-FFF2-40B4-BE49-F238E27FC236}">
                <a16:creationId xmlns:a16="http://schemas.microsoft.com/office/drawing/2014/main" id="{F06465FD-1E48-E552-21C7-F27A1847068D}"/>
              </a:ext>
            </a:extLst>
          </p:cNvPr>
          <p:cNvSpPr/>
          <p:nvPr/>
        </p:nvSpPr>
        <p:spPr>
          <a:xfrm>
            <a:off x="6555633" y="1990025"/>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5</a:t>
            </a:r>
          </a:p>
        </p:txBody>
      </p:sp>
      <p:sp>
        <p:nvSpPr>
          <p:cNvPr id="1060" name="Heptágono 1059">
            <a:extLst>
              <a:ext uri="{FF2B5EF4-FFF2-40B4-BE49-F238E27FC236}">
                <a16:creationId xmlns:a16="http://schemas.microsoft.com/office/drawing/2014/main" id="{BE45E54D-FA3E-E5D9-D4F4-0F0AA66A0BC0}"/>
              </a:ext>
            </a:extLst>
          </p:cNvPr>
          <p:cNvSpPr/>
          <p:nvPr/>
        </p:nvSpPr>
        <p:spPr>
          <a:xfrm>
            <a:off x="6555633" y="2800547"/>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6</a:t>
            </a:r>
          </a:p>
        </p:txBody>
      </p:sp>
      <p:sp>
        <p:nvSpPr>
          <p:cNvPr id="1062" name="Rectangle 76">
            <a:extLst>
              <a:ext uri="{FF2B5EF4-FFF2-40B4-BE49-F238E27FC236}">
                <a16:creationId xmlns:a16="http://schemas.microsoft.com/office/drawing/2014/main" id="{AF0F5483-17C8-139A-B7BD-B59C99089FF5}"/>
              </a:ext>
            </a:extLst>
          </p:cNvPr>
          <p:cNvSpPr/>
          <p:nvPr/>
        </p:nvSpPr>
        <p:spPr>
          <a:xfrm>
            <a:off x="7168502" y="2684423"/>
            <a:ext cx="3928990" cy="574901"/>
          </a:xfrm>
          <a:prstGeom prst="rect">
            <a:avLst/>
          </a:prstGeom>
        </p:spPr>
        <p:txBody>
          <a:bodyPr wrap="square">
            <a:spAutoFit/>
          </a:bodyPr>
          <a:lstStyle/>
          <a:p>
            <a:pPr>
              <a:lnSpc>
                <a:spcPct val="120000"/>
              </a:lnSpc>
            </a:pPr>
            <a:r>
              <a:rPr lang="es-EC" sz="2800" b="1" dirty="0">
                <a:solidFill>
                  <a:schemeClr val="tx2"/>
                </a:solidFill>
                <a:latin typeface="+mj-lt"/>
              </a:rPr>
              <a:t>Conclusiones</a:t>
            </a:r>
            <a:endParaRPr lang="en-US" sz="2800" b="1" dirty="0">
              <a:solidFill>
                <a:schemeClr val="tx2"/>
              </a:solidFill>
              <a:latin typeface="+mj-lt"/>
            </a:endParaRPr>
          </a:p>
        </p:txBody>
      </p:sp>
      <p:sp>
        <p:nvSpPr>
          <p:cNvPr id="1063" name="Heptágono 1062">
            <a:extLst>
              <a:ext uri="{FF2B5EF4-FFF2-40B4-BE49-F238E27FC236}">
                <a16:creationId xmlns:a16="http://schemas.microsoft.com/office/drawing/2014/main" id="{0D830AFA-4998-6BBD-D58E-5F1B556D4834}"/>
              </a:ext>
            </a:extLst>
          </p:cNvPr>
          <p:cNvSpPr/>
          <p:nvPr/>
        </p:nvSpPr>
        <p:spPr>
          <a:xfrm>
            <a:off x="6623684" y="3626901"/>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7</a:t>
            </a:r>
          </a:p>
        </p:txBody>
      </p:sp>
      <p:sp>
        <p:nvSpPr>
          <p:cNvPr id="19" name="Heptágono 18">
            <a:extLst>
              <a:ext uri="{FF2B5EF4-FFF2-40B4-BE49-F238E27FC236}">
                <a16:creationId xmlns:a16="http://schemas.microsoft.com/office/drawing/2014/main" id="{8D02061E-4CC5-440A-B4A5-3DAF17E62E34}"/>
              </a:ext>
            </a:extLst>
          </p:cNvPr>
          <p:cNvSpPr/>
          <p:nvPr/>
        </p:nvSpPr>
        <p:spPr>
          <a:xfrm>
            <a:off x="1802193" y="3527728"/>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4</a:t>
            </a:r>
          </a:p>
        </p:txBody>
      </p:sp>
      <p:sp>
        <p:nvSpPr>
          <p:cNvPr id="23" name="Rectangle 76">
            <a:extLst>
              <a:ext uri="{FF2B5EF4-FFF2-40B4-BE49-F238E27FC236}">
                <a16:creationId xmlns:a16="http://schemas.microsoft.com/office/drawing/2014/main" id="{E486648D-7E67-4998-91DC-C64928CF39B3}"/>
              </a:ext>
            </a:extLst>
          </p:cNvPr>
          <p:cNvSpPr/>
          <p:nvPr/>
        </p:nvSpPr>
        <p:spPr>
          <a:xfrm>
            <a:off x="7145300" y="3504613"/>
            <a:ext cx="2936494" cy="574901"/>
          </a:xfrm>
          <a:prstGeom prst="rect">
            <a:avLst/>
          </a:prstGeom>
        </p:spPr>
        <p:txBody>
          <a:bodyPr wrap="square">
            <a:spAutoFit/>
          </a:bodyPr>
          <a:lstStyle/>
          <a:p>
            <a:pPr algn="ctr">
              <a:lnSpc>
                <a:spcPct val="120000"/>
              </a:lnSpc>
            </a:pPr>
            <a:r>
              <a:rPr lang="es-EC" sz="2800" b="1" dirty="0">
                <a:solidFill>
                  <a:schemeClr val="tx2"/>
                </a:solidFill>
                <a:latin typeface="+mj-lt"/>
              </a:rPr>
              <a:t>Recomendaciones  </a:t>
            </a:r>
            <a:r>
              <a:rPr lang="en-US" sz="2800" b="1" dirty="0">
                <a:solidFill>
                  <a:schemeClr val="tx2"/>
                </a:solidFill>
                <a:latin typeface="+mj-lt"/>
              </a:rPr>
              <a:t> </a:t>
            </a:r>
          </a:p>
        </p:txBody>
      </p:sp>
      <p:sp>
        <p:nvSpPr>
          <p:cNvPr id="5" name="Rectangle 76">
            <a:extLst>
              <a:ext uri="{FF2B5EF4-FFF2-40B4-BE49-F238E27FC236}">
                <a16:creationId xmlns:a16="http://schemas.microsoft.com/office/drawing/2014/main" id="{87F7D371-5CAC-93DE-A820-02DC14BD845B}"/>
              </a:ext>
            </a:extLst>
          </p:cNvPr>
          <p:cNvSpPr/>
          <p:nvPr/>
        </p:nvSpPr>
        <p:spPr>
          <a:xfrm>
            <a:off x="2726983" y="3423492"/>
            <a:ext cx="2151078" cy="574901"/>
          </a:xfrm>
          <a:prstGeom prst="rect">
            <a:avLst/>
          </a:prstGeom>
        </p:spPr>
        <p:txBody>
          <a:bodyPr wrap="square">
            <a:spAutoFit/>
          </a:bodyPr>
          <a:lstStyle/>
          <a:p>
            <a:pPr>
              <a:lnSpc>
                <a:spcPct val="120000"/>
              </a:lnSpc>
            </a:pPr>
            <a:r>
              <a:rPr lang="es-EC" sz="2800" b="1" dirty="0">
                <a:solidFill>
                  <a:schemeClr val="tx2"/>
                </a:solidFill>
                <a:latin typeface="+mj-lt"/>
              </a:rPr>
              <a:t>Desarrollo</a:t>
            </a:r>
            <a:endParaRPr lang="en-US" sz="2800" b="1" dirty="0">
              <a:solidFill>
                <a:schemeClr val="tx2"/>
              </a:solidFill>
              <a:latin typeface="+mj-lt"/>
            </a:endParaRPr>
          </a:p>
        </p:txBody>
      </p:sp>
      <p:sp>
        <p:nvSpPr>
          <p:cNvPr id="6" name="Rectangle 75">
            <a:extLst>
              <a:ext uri="{FF2B5EF4-FFF2-40B4-BE49-F238E27FC236}">
                <a16:creationId xmlns:a16="http://schemas.microsoft.com/office/drawing/2014/main" id="{9EB78993-EF77-AD7A-D8A5-0BA42E281BAC}"/>
              </a:ext>
            </a:extLst>
          </p:cNvPr>
          <p:cNvSpPr/>
          <p:nvPr/>
        </p:nvSpPr>
        <p:spPr>
          <a:xfrm>
            <a:off x="6447735" y="1915915"/>
            <a:ext cx="3290097" cy="523220"/>
          </a:xfrm>
          <a:prstGeom prst="rect">
            <a:avLst/>
          </a:prstGeom>
          <a:noFill/>
        </p:spPr>
        <p:txBody>
          <a:bodyPr wrap="square" rtlCol="0">
            <a:spAutoFit/>
          </a:bodyPr>
          <a:lstStyle/>
          <a:p>
            <a:pPr algn="ctr"/>
            <a:r>
              <a:rPr lang="en-US" sz="2800" b="1" dirty="0">
                <a:solidFill>
                  <a:schemeClr val="tx2"/>
                </a:solidFill>
                <a:latin typeface="+mj-lt"/>
              </a:rPr>
              <a:t>Resultados </a:t>
            </a:r>
          </a:p>
        </p:txBody>
      </p:sp>
      <p:pic>
        <p:nvPicPr>
          <p:cNvPr id="4" name="Imagen 3">
            <a:extLst>
              <a:ext uri="{FF2B5EF4-FFF2-40B4-BE49-F238E27FC236}">
                <a16:creationId xmlns:a16="http://schemas.microsoft.com/office/drawing/2014/main" id="{10CA9AF1-8355-CB13-E01D-C5E3F9DC87F5}"/>
              </a:ext>
            </a:extLst>
          </p:cNvPr>
          <p:cNvPicPr>
            <a:picLocks noChangeAspect="1"/>
          </p:cNvPicPr>
          <p:nvPr/>
        </p:nvPicPr>
        <p:blipFill>
          <a:blip r:embed="rId4"/>
          <a:stretch>
            <a:fillRect/>
          </a:stretch>
        </p:blipFill>
        <p:spPr>
          <a:xfrm>
            <a:off x="130951" y="141230"/>
            <a:ext cx="8768770" cy="718261"/>
          </a:xfrm>
          <a:prstGeom prst="rect">
            <a:avLst/>
          </a:prstGeom>
        </p:spPr>
      </p:pic>
    </p:spTree>
    <p:extLst>
      <p:ext uri="{BB962C8B-B14F-4D97-AF65-F5344CB8AC3E}">
        <p14:creationId xmlns:p14="http://schemas.microsoft.com/office/powerpoint/2010/main" val="3205817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057"/>
                                        </p:tgtEl>
                                        <p:attrNameLst>
                                          <p:attrName>style.visibility</p:attrName>
                                        </p:attrNameLst>
                                      </p:cBhvr>
                                      <p:to>
                                        <p:strVal val="visible"/>
                                      </p:to>
                                    </p:set>
                                    <p:anim calcmode="lin" valueType="num">
                                      <p:cBhvr additive="base">
                                        <p:cTn id="14" dur="500"/>
                                        <p:tgtEl>
                                          <p:spTgt spid="1057"/>
                                        </p:tgtEl>
                                        <p:attrNameLst>
                                          <p:attrName>ppt_x</p:attrName>
                                        </p:attrNameLst>
                                      </p:cBhvr>
                                      <p:tavLst>
                                        <p:tav tm="0">
                                          <p:val>
                                            <p:strVal val="#ppt_x-#ppt_w*1.125000"/>
                                          </p:val>
                                        </p:tav>
                                        <p:tav tm="100000">
                                          <p:val>
                                            <p:strVal val="#ppt_x"/>
                                          </p:val>
                                        </p:tav>
                                      </p:tavLst>
                                    </p:anim>
                                    <p:animEffect transition="in" filter="wipe(right)">
                                      <p:cBhvr>
                                        <p:cTn id="15" dur="500"/>
                                        <p:tgtEl>
                                          <p:spTgt spid="1057"/>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additive="base">
                                        <p:cTn id="18" dur="500"/>
                                        <p:tgtEl>
                                          <p:spTgt spid="1062"/>
                                        </p:tgtEl>
                                        <p:attrNameLst>
                                          <p:attrName>ppt_x</p:attrName>
                                        </p:attrNameLst>
                                      </p:cBhvr>
                                      <p:tavLst>
                                        <p:tav tm="0">
                                          <p:val>
                                            <p:strVal val="#ppt_x-#ppt_w*1.125000"/>
                                          </p:val>
                                        </p:tav>
                                        <p:tav tm="100000">
                                          <p:val>
                                            <p:strVal val="#ppt_x"/>
                                          </p:val>
                                        </p:tav>
                                      </p:tavLst>
                                    </p:anim>
                                    <p:animEffect transition="in" filter="wipe(right)">
                                      <p:cBhvr>
                                        <p:cTn id="19" dur="500"/>
                                        <p:tgtEl>
                                          <p:spTgt spid="1062"/>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ppt_x</p:attrName>
                                        </p:attrNameLst>
                                      </p:cBhvr>
                                      <p:tavLst>
                                        <p:tav tm="0">
                                          <p:val>
                                            <p:strVal val="#ppt_x-#ppt_w*1.125000"/>
                                          </p:val>
                                        </p:tav>
                                        <p:tav tm="100000">
                                          <p:val>
                                            <p:strVal val="#ppt_x"/>
                                          </p:val>
                                        </p:tav>
                                      </p:tavLst>
                                    </p:anim>
                                    <p:animEffect transition="in" filter="wipe(right)">
                                      <p:cBhvr>
                                        <p:cTn id="23" dur="500"/>
                                        <p:tgtEl>
                                          <p:spTgt spid="23"/>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right)">
                                      <p:cBhvr>
                                        <p:cTn id="27" dur="500"/>
                                        <p:tgtEl>
                                          <p:spTgt spid="5"/>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ppt_x</p:attrName>
                                        </p:attrNameLst>
                                      </p:cBhvr>
                                      <p:tavLst>
                                        <p:tav tm="0">
                                          <p:val>
                                            <p:strVal val="#ppt_x-#ppt_w*1.125000"/>
                                          </p:val>
                                        </p:tav>
                                        <p:tav tm="100000">
                                          <p:val>
                                            <p:strVal val="#ppt_x"/>
                                          </p:val>
                                        </p:tav>
                                      </p:tavLst>
                                    </p:anim>
                                    <p:animEffect transition="in" filter="wipe(righ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57" grpId="0"/>
      <p:bldP spid="1062" grpId="0"/>
      <p:bldP spid="2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a:extLst>
              <a:ext uri="{FF2B5EF4-FFF2-40B4-BE49-F238E27FC236}">
                <a16:creationId xmlns:a16="http://schemas.microsoft.com/office/drawing/2014/main" id="{ED1F4548-9549-B981-E495-DB4EFAFA5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6">
            <a:extLst>
              <a:ext uri="{FF2B5EF4-FFF2-40B4-BE49-F238E27FC236}">
                <a16:creationId xmlns:a16="http://schemas.microsoft.com/office/drawing/2014/main" id="{370744CE-FB3B-DA2F-DDB2-EF2B2BE66B24}"/>
              </a:ext>
            </a:extLst>
          </p:cNvPr>
          <p:cNvSpPr/>
          <p:nvPr/>
        </p:nvSpPr>
        <p:spPr>
          <a:xfrm>
            <a:off x="90054" y="2437505"/>
            <a:ext cx="12011891" cy="1609095"/>
          </a:xfrm>
          <a:prstGeom prst="rect">
            <a:avLst/>
          </a:prstGeom>
        </p:spPr>
        <p:txBody>
          <a:bodyPr wrap="square">
            <a:spAutoFit/>
          </a:bodyPr>
          <a:lstStyle/>
          <a:p>
            <a:pPr algn="ctr">
              <a:lnSpc>
                <a:spcPct val="120000"/>
              </a:lnSpc>
            </a:pPr>
            <a:r>
              <a:rPr lang="en-US" sz="8800" b="1" dirty="0">
                <a:solidFill>
                  <a:schemeClr val="tx2"/>
                </a:solidFill>
              </a:rPr>
              <a:t>Gracias !!</a:t>
            </a:r>
          </a:p>
        </p:txBody>
      </p:sp>
      <p:pic>
        <p:nvPicPr>
          <p:cNvPr id="7" name="Imagen 6">
            <a:extLst>
              <a:ext uri="{FF2B5EF4-FFF2-40B4-BE49-F238E27FC236}">
                <a16:creationId xmlns:a16="http://schemas.microsoft.com/office/drawing/2014/main" id="{D5B3406C-8E2E-FC7D-CC49-D1DA55953094}"/>
              </a:ext>
            </a:extLst>
          </p:cNvPr>
          <p:cNvPicPr>
            <a:picLocks noChangeAspect="1"/>
          </p:cNvPicPr>
          <p:nvPr/>
        </p:nvPicPr>
        <p:blipFill>
          <a:blip r:embed="rId3"/>
          <a:stretch>
            <a:fillRect/>
          </a:stretch>
        </p:blipFill>
        <p:spPr>
          <a:xfrm>
            <a:off x="201757" y="126203"/>
            <a:ext cx="8768770" cy="718261"/>
          </a:xfrm>
          <a:prstGeom prst="rect">
            <a:avLst/>
          </a:prstGeom>
        </p:spPr>
      </p:pic>
    </p:spTree>
    <p:extLst>
      <p:ext uri="{BB962C8B-B14F-4D97-AF65-F5344CB8AC3E}">
        <p14:creationId xmlns:p14="http://schemas.microsoft.com/office/powerpoint/2010/main" val="17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5">
            <a:extLst>
              <a:ext uri="{FF2B5EF4-FFF2-40B4-BE49-F238E27FC236}">
                <a16:creationId xmlns:a16="http://schemas.microsoft.com/office/drawing/2014/main" id="{91F3020C-8678-E08A-BDFF-F02A2C5529E3}"/>
              </a:ext>
            </a:extLst>
          </p:cNvPr>
          <p:cNvSpPr/>
          <p:nvPr/>
        </p:nvSpPr>
        <p:spPr>
          <a:xfrm>
            <a:off x="1109502" y="212964"/>
            <a:ext cx="6621334" cy="707886"/>
          </a:xfrm>
          <a:prstGeom prst="rect">
            <a:avLst/>
          </a:prstGeom>
          <a:noFill/>
        </p:spPr>
        <p:txBody>
          <a:bodyPr wrap="square" rtlCol="0">
            <a:spAutoFit/>
          </a:bodyPr>
          <a:lstStyle/>
          <a:p>
            <a:r>
              <a:rPr lang="en-US" sz="4000" b="1" dirty="0">
                <a:solidFill>
                  <a:schemeClr val="tx2"/>
                </a:solidFill>
                <a:latin typeface="+mj-lt"/>
              </a:rPr>
              <a:t>  </a:t>
            </a:r>
            <a:r>
              <a:rPr lang="en-US" sz="4000" b="1" dirty="0">
                <a:solidFill>
                  <a:schemeClr val="tx2"/>
                </a:solidFill>
              </a:rPr>
              <a:t>Introducción: </a:t>
            </a:r>
            <a:r>
              <a:rPr lang="en-US" sz="4000" dirty="0">
                <a:solidFill>
                  <a:schemeClr val="tx2"/>
                </a:solidFill>
                <a:latin typeface="+mj-lt"/>
              </a:rPr>
              <a:t>Antecedentes</a:t>
            </a:r>
          </a:p>
        </p:txBody>
      </p:sp>
      <p:sp>
        <p:nvSpPr>
          <p:cNvPr id="3" name="Heptágono 2">
            <a:extLst>
              <a:ext uri="{FF2B5EF4-FFF2-40B4-BE49-F238E27FC236}">
                <a16:creationId xmlns:a16="http://schemas.microsoft.com/office/drawing/2014/main" id="{3BD18938-FB09-8E39-0469-6CEA96A82054}"/>
              </a:ext>
            </a:extLst>
          </p:cNvPr>
          <p:cNvSpPr/>
          <p:nvPr/>
        </p:nvSpPr>
        <p:spPr>
          <a:xfrm>
            <a:off x="597409" y="329391"/>
            <a:ext cx="521616" cy="475031"/>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sp>
        <p:nvSpPr>
          <p:cNvPr id="12" name="AutoShape 2">
            <a:extLst>
              <a:ext uri="{FF2B5EF4-FFF2-40B4-BE49-F238E27FC236}">
                <a16:creationId xmlns:a16="http://schemas.microsoft.com/office/drawing/2014/main" id="{2BD81844-7178-FA20-10BD-C3EF2CA6BB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3" name="Imagen 22">
            <a:extLst>
              <a:ext uri="{FF2B5EF4-FFF2-40B4-BE49-F238E27FC236}">
                <a16:creationId xmlns:a16="http://schemas.microsoft.com/office/drawing/2014/main" id="{949B8C2B-DD12-BEB8-BB13-6B9705EFC0C8}"/>
              </a:ext>
            </a:extLst>
          </p:cNvPr>
          <p:cNvPicPr>
            <a:picLocks noChangeAspect="1"/>
          </p:cNvPicPr>
          <p:nvPr/>
        </p:nvPicPr>
        <p:blipFill>
          <a:blip r:embed="rId3"/>
          <a:stretch>
            <a:fillRect/>
          </a:stretch>
        </p:blipFill>
        <p:spPr>
          <a:xfrm>
            <a:off x="823632" y="1354736"/>
            <a:ext cx="10656969" cy="4913747"/>
          </a:xfrm>
          <a:prstGeom prst="rect">
            <a:avLst/>
          </a:prstGeom>
        </p:spPr>
      </p:pic>
      <p:sp>
        <p:nvSpPr>
          <p:cNvPr id="24" name="CuadroTexto 23">
            <a:extLst>
              <a:ext uri="{FF2B5EF4-FFF2-40B4-BE49-F238E27FC236}">
                <a16:creationId xmlns:a16="http://schemas.microsoft.com/office/drawing/2014/main" id="{42CBA568-CAA5-E069-D8D7-90F94601F77F}"/>
              </a:ext>
            </a:extLst>
          </p:cNvPr>
          <p:cNvSpPr txBox="1"/>
          <p:nvPr/>
        </p:nvSpPr>
        <p:spPr>
          <a:xfrm>
            <a:off x="1119025" y="6529137"/>
            <a:ext cx="2237600" cy="276999"/>
          </a:xfrm>
          <a:prstGeom prst="rect">
            <a:avLst/>
          </a:prstGeom>
          <a:noFill/>
        </p:spPr>
        <p:txBody>
          <a:bodyPr wrap="none" rtlCol="0">
            <a:spAutoFit/>
          </a:bodyPr>
          <a:lstStyle/>
          <a:p>
            <a:r>
              <a:rPr lang="es-EC" sz="1200" dirty="0"/>
              <a:t>GRAFICO BASADO EN (OIT, 2019)</a:t>
            </a:r>
          </a:p>
        </p:txBody>
      </p:sp>
    </p:spTree>
    <p:extLst>
      <p:ext uri="{BB962C8B-B14F-4D97-AF65-F5344CB8AC3E}">
        <p14:creationId xmlns:p14="http://schemas.microsoft.com/office/powerpoint/2010/main" val="4215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5">
            <a:extLst>
              <a:ext uri="{FF2B5EF4-FFF2-40B4-BE49-F238E27FC236}">
                <a16:creationId xmlns:a16="http://schemas.microsoft.com/office/drawing/2014/main" id="{91F3020C-8678-E08A-BDFF-F02A2C5529E3}"/>
              </a:ext>
            </a:extLst>
          </p:cNvPr>
          <p:cNvSpPr/>
          <p:nvPr/>
        </p:nvSpPr>
        <p:spPr>
          <a:xfrm>
            <a:off x="1099733" y="219771"/>
            <a:ext cx="6949758" cy="707886"/>
          </a:xfrm>
          <a:prstGeom prst="rect">
            <a:avLst/>
          </a:prstGeom>
          <a:noFill/>
        </p:spPr>
        <p:txBody>
          <a:bodyPr wrap="square" rtlCol="0">
            <a:spAutoFit/>
          </a:bodyPr>
          <a:lstStyle/>
          <a:p>
            <a:r>
              <a:rPr lang="en-US" sz="4000" b="1" dirty="0">
                <a:solidFill>
                  <a:schemeClr val="tx2"/>
                </a:solidFill>
                <a:latin typeface="+mj-lt"/>
              </a:rPr>
              <a:t> </a:t>
            </a:r>
            <a:r>
              <a:rPr lang="en-US" sz="4000" b="1" dirty="0">
                <a:solidFill>
                  <a:schemeClr val="tx2"/>
                </a:solidFill>
              </a:rPr>
              <a:t>Introducción: </a:t>
            </a:r>
            <a:r>
              <a:rPr lang="en-US" sz="4000" b="1" dirty="0">
                <a:solidFill>
                  <a:schemeClr val="tx2"/>
                </a:solidFill>
                <a:latin typeface="+mj-lt"/>
              </a:rPr>
              <a:t>Antecedentes</a:t>
            </a:r>
          </a:p>
        </p:txBody>
      </p:sp>
      <p:sp>
        <p:nvSpPr>
          <p:cNvPr id="3" name="Heptágono 2">
            <a:extLst>
              <a:ext uri="{FF2B5EF4-FFF2-40B4-BE49-F238E27FC236}">
                <a16:creationId xmlns:a16="http://schemas.microsoft.com/office/drawing/2014/main" id="{3BD18938-FB09-8E39-0469-6CEA96A82054}"/>
              </a:ext>
            </a:extLst>
          </p:cNvPr>
          <p:cNvSpPr/>
          <p:nvPr/>
        </p:nvSpPr>
        <p:spPr>
          <a:xfrm>
            <a:off x="578117" y="359965"/>
            <a:ext cx="521616" cy="475031"/>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pic>
        <p:nvPicPr>
          <p:cNvPr id="19" name="Imagen 18">
            <a:extLst>
              <a:ext uri="{FF2B5EF4-FFF2-40B4-BE49-F238E27FC236}">
                <a16:creationId xmlns:a16="http://schemas.microsoft.com/office/drawing/2014/main" id="{36042FA8-6F60-4B88-0968-DBB736F0F754}"/>
              </a:ext>
            </a:extLst>
          </p:cNvPr>
          <p:cNvPicPr>
            <a:picLocks noChangeAspect="1"/>
          </p:cNvPicPr>
          <p:nvPr/>
        </p:nvPicPr>
        <p:blipFill>
          <a:blip r:embed="rId3"/>
          <a:stretch>
            <a:fillRect/>
          </a:stretch>
        </p:blipFill>
        <p:spPr>
          <a:xfrm>
            <a:off x="1099733" y="975190"/>
            <a:ext cx="5142300" cy="4746737"/>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5D468435-8B21-30F2-E243-CB3280F5A808}"/>
              </a:ext>
            </a:extLst>
          </p:cNvPr>
          <p:cNvPicPr>
            <a:picLocks noChangeAspect="1"/>
          </p:cNvPicPr>
          <p:nvPr/>
        </p:nvPicPr>
        <p:blipFill>
          <a:blip r:embed="rId4"/>
          <a:stretch>
            <a:fillRect/>
          </a:stretch>
        </p:blipFill>
        <p:spPr>
          <a:xfrm>
            <a:off x="6867525" y="1846119"/>
            <a:ext cx="4936724" cy="2667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9835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3" name="Heptágono 2">
            <a:extLst>
              <a:ext uri="{FF2B5EF4-FFF2-40B4-BE49-F238E27FC236}">
                <a16:creationId xmlns:a16="http://schemas.microsoft.com/office/drawing/2014/main" id="{3BD18938-FB09-8E39-0469-6CEA96A82054}"/>
              </a:ext>
            </a:extLst>
          </p:cNvPr>
          <p:cNvSpPr/>
          <p:nvPr/>
        </p:nvSpPr>
        <p:spPr>
          <a:xfrm>
            <a:off x="565037" y="321768"/>
            <a:ext cx="521616" cy="475031"/>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pic>
        <p:nvPicPr>
          <p:cNvPr id="5" name="Imagen 4">
            <a:extLst>
              <a:ext uri="{FF2B5EF4-FFF2-40B4-BE49-F238E27FC236}">
                <a16:creationId xmlns:a16="http://schemas.microsoft.com/office/drawing/2014/main" id="{3B31712A-7445-2450-CA4E-E71A146EEC89}"/>
              </a:ext>
            </a:extLst>
          </p:cNvPr>
          <p:cNvPicPr>
            <a:picLocks noChangeAspect="1"/>
          </p:cNvPicPr>
          <p:nvPr/>
        </p:nvPicPr>
        <p:blipFill>
          <a:blip r:embed="rId3"/>
          <a:stretch>
            <a:fillRect/>
          </a:stretch>
        </p:blipFill>
        <p:spPr>
          <a:xfrm>
            <a:off x="1086653" y="4112484"/>
            <a:ext cx="3878933" cy="2287319"/>
          </a:xfrm>
          <a:prstGeom prst="rect">
            <a:avLst/>
          </a:prstGeom>
        </p:spPr>
      </p:pic>
      <p:sp>
        <p:nvSpPr>
          <p:cNvPr id="6" name="Rectangle 75">
            <a:extLst>
              <a:ext uri="{FF2B5EF4-FFF2-40B4-BE49-F238E27FC236}">
                <a16:creationId xmlns:a16="http://schemas.microsoft.com/office/drawing/2014/main" id="{8B484256-3AC5-7B4B-30CA-C485895F3DF3}"/>
              </a:ext>
            </a:extLst>
          </p:cNvPr>
          <p:cNvSpPr/>
          <p:nvPr/>
        </p:nvSpPr>
        <p:spPr>
          <a:xfrm>
            <a:off x="7037753" y="3304813"/>
            <a:ext cx="4343400" cy="707886"/>
          </a:xfrm>
          <a:prstGeom prst="rect">
            <a:avLst/>
          </a:prstGeom>
          <a:noFill/>
        </p:spPr>
        <p:txBody>
          <a:bodyPr wrap="square" rtlCol="0">
            <a:spAutoFit/>
          </a:bodyPr>
          <a:lstStyle/>
          <a:p>
            <a:r>
              <a:rPr lang="en-US" sz="3200" b="1" dirty="0">
                <a:solidFill>
                  <a:schemeClr val="tx2"/>
                </a:solidFill>
                <a:latin typeface="+mj-lt"/>
              </a:rPr>
              <a:t> 4.500</a:t>
            </a:r>
            <a:r>
              <a:rPr lang="en-US" sz="4000" b="1" dirty="0">
                <a:solidFill>
                  <a:schemeClr val="tx2"/>
                </a:solidFill>
                <a:latin typeface="+mj-lt"/>
              </a:rPr>
              <a:t> </a:t>
            </a:r>
            <a:r>
              <a:rPr lang="en-US" sz="3200" b="1" dirty="0">
                <a:solidFill>
                  <a:schemeClr val="tx2"/>
                </a:solidFill>
                <a:latin typeface="+mj-lt"/>
              </a:rPr>
              <a:t>Empleados</a:t>
            </a:r>
            <a:endParaRPr lang="en-US" sz="4000" b="1" dirty="0">
              <a:solidFill>
                <a:schemeClr val="tx2"/>
              </a:solidFill>
              <a:latin typeface="+mj-lt"/>
            </a:endParaRPr>
          </a:p>
        </p:txBody>
      </p:sp>
      <p:pic>
        <p:nvPicPr>
          <p:cNvPr id="11" name="Imagen 10">
            <a:extLst>
              <a:ext uri="{FF2B5EF4-FFF2-40B4-BE49-F238E27FC236}">
                <a16:creationId xmlns:a16="http://schemas.microsoft.com/office/drawing/2014/main" id="{933C6C17-9BC5-1812-11E2-39FD09E19534}"/>
              </a:ext>
            </a:extLst>
          </p:cNvPr>
          <p:cNvPicPr>
            <a:picLocks noChangeAspect="1"/>
          </p:cNvPicPr>
          <p:nvPr/>
        </p:nvPicPr>
        <p:blipFill>
          <a:blip r:embed="rId4"/>
          <a:stretch>
            <a:fillRect/>
          </a:stretch>
        </p:blipFill>
        <p:spPr>
          <a:xfrm>
            <a:off x="6831836" y="1223338"/>
            <a:ext cx="1333500" cy="1809750"/>
          </a:xfrm>
          <a:prstGeom prst="rect">
            <a:avLst/>
          </a:prstGeom>
        </p:spPr>
      </p:pic>
      <p:pic>
        <p:nvPicPr>
          <p:cNvPr id="13" name="Imagen 12">
            <a:extLst>
              <a:ext uri="{FF2B5EF4-FFF2-40B4-BE49-F238E27FC236}">
                <a16:creationId xmlns:a16="http://schemas.microsoft.com/office/drawing/2014/main" id="{971B0B55-E8B9-6ADA-18AA-4445B7245702}"/>
              </a:ext>
            </a:extLst>
          </p:cNvPr>
          <p:cNvPicPr>
            <a:picLocks noChangeAspect="1"/>
          </p:cNvPicPr>
          <p:nvPr/>
        </p:nvPicPr>
        <p:blipFill>
          <a:blip r:embed="rId5"/>
          <a:stretch>
            <a:fillRect/>
          </a:stretch>
        </p:blipFill>
        <p:spPr>
          <a:xfrm>
            <a:off x="8028353" y="1371600"/>
            <a:ext cx="1257300" cy="1562100"/>
          </a:xfrm>
          <a:prstGeom prst="rect">
            <a:avLst/>
          </a:prstGeom>
        </p:spPr>
      </p:pic>
      <p:pic>
        <p:nvPicPr>
          <p:cNvPr id="15" name="Imagen 14">
            <a:extLst>
              <a:ext uri="{FF2B5EF4-FFF2-40B4-BE49-F238E27FC236}">
                <a16:creationId xmlns:a16="http://schemas.microsoft.com/office/drawing/2014/main" id="{565A6F4B-4EB8-D8F6-05CC-D93494317388}"/>
              </a:ext>
            </a:extLst>
          </p:cNvPr>
          <p:cNvPicPr>
            <a:picLocks noChangeAspect="1"/>
          </p:cNvPicPr>
          <p:nvPr/>
        </p:nvPicPr>
        <p:blipFill>
          <a:blip r:embed="rId6"/>
          <a:stretch>
            <a:fillRect/>
          </a:stretch>
        </p:blipFill>
        <p:spPr>
          <a:xfrm>
            <a:off x="9209453" y="1371600"/>
            <a:ext cx="1463204" cy="1813889"/>
          </a:xfrm>
          <a:prstGeom prst="rect">
            <a:avLst/>
          </a:prstGeom>
        </p:spPr>
      </p:pic>
      <p:sp>
        <p:nvSpPr>
          <p:cNvPr id="4" name="Rectangle 75">
            <a:extLst>
              <a:ext uri="{FF2B5EF4-FFF2-40B4-BE49-F238E27FC236}">
                <a16:creationId xmlns:a16="http://schemas.microsoft.com/office/drawing/2014/main" id="{202FFC32-D9E1-7625-7DFF-E19217CAD488}"/>
              </a:ext>
            </a:extLst>
          </p:cNvPr>
          <p:cNvSpPr/>
          <p:nvPr/>
        </p:nvSpPr>
        <p:spPr>
          <a:xfrm>
            <a:off x="1086653" y="219414"/>
            <a:ext cx="6949758" cy="707886"/>
          </a:xfrm>
          <a:prstGeom prst="rect">
            <a:avLst/>
          </a:prstGeom>
          <a:noFill/>
        </p:spPr>
        <p:txBody>
          <a:bodyPr wrap="square" rtlCol="0">
            <a:spAutoFit/>
          </a:bodyPr>
          <a:lstStyle/>
          <a:p>
            <a:r>
              <a:rPr lang="en-US" sz="4000" b="1" dirty="0">
                <a:solidFill>
                  <a:schemeClr val="tx2"/>
                </a:solidFill>
                <a:latin typeface="+mj-lt"/>
              </a:rPr>
              <a:t> </a:t>
            </a:r>
            <a:r>
              <a:rPr lang="en-US" sz="4000" b="1" dirty="0">
                <a:solidFill>
                  <a:schemeClr val="tx2"/>
                </a:solidFill>
              </a:rPr>
              <a:t>Introducción: </a:t>
            </a:r>
            <a:r>
              <a:rPr lang="en-US" sz="4000" b="1" dirty="0">
                <a:solidFill>
                  <a:schemeClr val="tx2"/>
                </a:solidFill>
                <a:latin typeface="+mj-lt"/>
              </a:rPr>
              <a:t>Antecedentes</a:t>
            </a:r>
          </a:p>
        </p:txBody>
      </p:sp>
      <p:pic>
        <p:nvPicPr>
          <p:cNvPr id="9" name="Imagen 8">
            <a:extLst>
              <a:ext uri="{FF2B5EF4-FFF2-40B4-BE49-F238E27FC236}">
                <a16:creationId xmlns:a16="http://schemas.microsoft.com/office/drawing/2014/main" id="{E1BBBD15-3F9A-4217-2D7F-48AF33CBD65F}"/>
              </a:ext>
            </a:extLst>
          </p:cNvPr>
          <p:cNvPicPr>
            <a:picLocks noChangeAspect="1"/>
          </p:cNvPicPr>
          <p:nvPr/>
        </p:nvPicPr>
        <p:blipFill>
          <a:blip r:embed="rId7"/>
          <a:stretch>
            <a:fillRect/>
          </a:stretch>
        </p:blipFill>
        <p:spPr>
          <a:xfrm>
            <a:off x="565037" y="1230338"/>
            <a:ext cx="4752976" cy="2386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ángulo 9">
            <a:extLst>
              <a:ext uri="{FF2B5EF4-FFF2-40B4-BE49-F238E27FC236}">
                <a16:creationId xmlns:a16="http://schemas.microsoft.com/office/drawing/2014/main" id="{BFE4E064-77CA-52C9-16B8-D4730F9F8151}"/>
              </a:ext>
            </a:extLst>
          </p:cNvPr>
          <p:cNvSpPr/>
          <p:nvPr/>
        </p:nvSpPr>
        <p:spPr>
          <a:xfrm>
            <a:off x="922827" y="1601856"/>
            <a:ext cx="1737246" cy="461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rPr>
              <a:t>CASO DE ESTUDIO</a:t>
            </a:r>
          </a:p>
        </p:txBody>
      </p:sp>
      <p:cxnSp>
        <p:nvCxnSpPr>
          <p:cNvPr id="21" name="Conector recto de flecha 20">
            <a:extLst>
              <a:ext uri="{FF2B5EF4-FFF2-40B4-BE49-F238E27FC236}">
                <a16:creationId xmlns:a16="http://schemas.microsoft.com/office/drawing/2014/main" id="{A71B14D4-493E-496E-D862-4849E6798F03}"/>
              </a:ext>
            </a:extLst>
          </p:cNvPr>
          <p:cNvCxnSpPr>
            <a:cxnSpLocks/>
          </p:cNvCxnSpPr>
          <p:nvPr/>
        </p:nvCxnSpPr>
        <p:spPr>
          <a:xfrm flipH="1" flipV="1">
            <a:off x="2673928" y="1776987"/>
            <a:ext cx="3981276" cy="6429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7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6">
            <a:extLst>
              <a:ext uri="{FF2B5EF4-FFF2-40B4-BE49-F238E27FC236}">
                <a16:creationId xmlns:a16="http://schemas.microsoft.com/office/drawing/2014/main" id="{0007B9B4-8059-3F81-E168-22159AF40D31}"/>
              </a:ext>
            </a:extLst>
          </p:cNvPr>
          <p:cNvSpPr/>
          <p:nvPr/>
        </p:nvSpPr>
        <p:spPr>
          <a:xfrm>
            <a:off x="1314115" y="63822"/>
            <a:ext cx="7003132" cy="781752"/>
          </a:xfrm>
          <a:prstGeom prst="rect">
            <a:avLst/>
          </a:prstGeom>
        </p:spPr>
        <p:txBody>
          <a:bodyPr wrap="square">
            <a:spAutoFit/>
          </a:bodyPr>
          <a:lstStyle/>
          <a:p>
            <a:pPr>
              <a:lnSpc>
                <a:spcPct val="120000"/>
              </a:lnSpc>
            </a:pPr>
            <a:r>
              <a:rPr lang="es-EC" sz="4000" b="1" dirty="0">
                <a:solidFill>
                  <a:schemeClr val="tx2"/>
                </a:solidFill>
              </a:rPr>
              <a:t>Introducción</a:t>
            </a:r>
            <a:r>
              <a:rPr lang="es-EC" sz="2800" b="1" dirty="0">
                <a:solidFill>
                  <a:schemeClr val="tx2"/>
                </a:solidFill>
              </a:rPr>
              <a:t>: </a:t>
            </a:r>
            <a:r>
              <a:rPr lang="es-EC" sz="4000" b="1" dirty="0">
                <a:solidFill>
                  <a:schemeClr val="tx2"/>
                </a:solidFill>
                <a:latin typeface="+mj-lt"/>
              </a:rPr>
              <a:t>Problemática</a:t>
            </a:r>
            <a:r>
              <a:rPr lang="en-US" sz="2800" b="1" dirty="0">
                <a:solidFill>
                  <a:schemeClr val="tx2"/>
                </a:solidFill>
                <a:latin typeface="+mj-lt"/>
              </a:rPr>
              <a:t> </a:t>
            </a:r>
          </a:p>
        </p:txBody>
      </p:sp>
      <p:sp>
        <p:nvSpPr>
          <p:cNvPr id="3" name="Heptágono 2">
            <a:extLst>
              <a:ext uri="{FF2B5EF4-FFF2-40B4-BE49-F238E27FC236}">
                <a16:creationId xmlns:a16="http://schemas.microsoft.com/office/drawing/2014/main" id="{08BC1C27-08ED-6A87-F30C-8EDBEC1A425F}"/>
              </a:ext>
            </a:extLst>
          </p:cNvPr>
          <p:cNvSpPr/>
          <p:nvPr/>
        </p:nvSpPr>
        <p:spPr>
          <a:xfrm>
            <a:off x="792499" y="288981"/>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pic>
        <p:nvPicPr>
          <p:cNvPr id="5" name="Imagen 4">
            <a:extLst>
              <a:ext uri="{FF2B5EF4-FFF2-40B4-BE49-F238E27FC236}">
                <a16:creationId xmlns:a16="http://schemas.microsoft.com/office/drawing/2014/main" id="{210420BA-EBC9-76A6-11B6-DF13283E9FB8}"/>
              </a:ext>
            </a:extLst>
          </p:cNvPr>
          <p:cNvPicPr>
            <a:picLocks noChangeAspect="1"/>
          </p:cNvPicPr>
          <p:nvPr/>
        </p:nvPicPr>
        <p:blipFill rotWithShape="1">
          <a:blip r:embed="rId3"/>
          <a:srcRect t="11964" b="7378"/>
          <a:stretch/>
        </p:blipFill>
        <p:spPr>
          <a:xfrm>
            <a:off x="587922" y="1902174"/>
            <a:ext cx="6721789" cy="4093428"/>
          </a:xfrm>
          <a:prstGeom prst="rect">
            <a:avLst/>
          </a:prstGeom>
        </p:spPr>
      </p:pic>
      <p:sp>
        <p:nvSpPr>
          <p:cNvPr id="6" name="CuadroTexto 5">
            <a:extLst>
              <a:ext uri="{FF2B5EF4-FFF2-40B4-BE49-F238E27FC236}">
                <a16:creationId xmlns:a16="http://schemas.microsoft.com/office/drawing/2014/main" id="{02D040B3-0013-90AC-6631-BA1F3C99CC66}"/>
              </a:ext>
            </a:extLst>
          </p:cNvPr>
          <p:cNvSpPr txBox="1"/>
          <p:nvPr/>
        </p:nvSpPr>
        <p:spPr>
          <a:xfrm>
            <a:off x="7514288" y="1902174"/>
            <a:ext cx="4311416" cy="2893100"/>
          </a:xfrm>
          <a:prstGeom prst="rect">
            <a:avLst/>
          </a:prstGeom>
          <a:noFill/>
        </p:spPr>
        <p:txBody>
          <a:bodyPr wrap="square" rtlCol="0">
            <a:spAutoFit/>
          </a:bodyPr>
          <a:lstStyle/>
          <a:p>
            <a:pPr marL="457200" indent="-457200">
              <a:buFont typeface="Wingdings" panose="05000000000000000000" pitchFamily="2" charset="2"/>
              <a:buChar char="Ø"/>
            </a:pPr>
            <a:r>
              <a:rPr lang="es-EC" sz="2600" b="1" dirty="0">
                <a:solidFill>
                  <a:schemeClr val="tx2"/>
                </a:solidFill>
                <a:latin typeface="+mj-lt"/>
              </a:rPr>
              <a:t>Herramienta de registro de certificados. </a:t>
            </a:r>
          </a:p>
          <a:p>
            <a:pPr marL="457200" indent="-457200">
              <a:buFont typeface="Wingdings" panose="05000000000000000000" pitchFamily="2" charset="2"/>
              <a:buChar char="Ø"/>
            </a:pPr>
            <a:r>
              <a:rPr lang="es-EC" sz="2600" b="1" dirty="0">
                <a:solidFill>
                  <a:schemeClr val="tx2"/>
                </a:solidFill>
                <a:latin typeface="+mj-lt"/>
              </a:rPr>
              <a:t>Información Duplicada</a:t>
            </a:r>
          </a:p>
          <a:p>
            <a:pPr marL="457200" indent="-457200">
              <a:buFont typeface="Wingdings" panose="05000000000000000000" pitchFamily="2" charset="2"/>
              <a:buChar char="Ø"/>
            </a:pPr>
            <a:r>
              <a:rPr lang="es-EC" sz="2600" b="1" dirty="0">
                <a:solidFill>
                  <a:schemeClr val="tx2"/>
                </a:solidFill>
                <a:latin typeface="+mj-lt"/>
              </a:rPr>
              <a:t>Datos Nulos </a:t>
            </a:r>
          </a:p>
          <a:p>
            <a:pPr marL="457200" indent="-457200">
              <a:buFont typeface="Wingdings" panose="05000000000000000000" pitchFamily="2" charset="2"/>
              <a:buChar char="Ø"/>
            </a:pPr>
            <a:r>
              <a:rPr lang="es-EC" sz="2600" b="1" dirty="0">
                <a:solidFill>
                  <a:schemeClr val="tx2"/>
                </a:solidFill>
                <a:latin typeface="+mj-lt"/>
              </a:rPr>
              <a:t>Lentitud en generación de reportes </a:t>
            </a:r>
          </a:p>
          <a:p>
            <a:pPr marL="457200" indent="-457200">
              <a:buFont typeface="Wingdings" panose="05000000000000000000" pitchFamily="2" charset="2"/>
              <a:buChar char="Ø"/>
            </a:pPr>
            <a:r>
              <a:rPr lang="es-EC" sz="2600" b="1" dirty="0">
                <a:solidFill>
                  <a:schemeClr val="tx2"/>
                </a:solidFill>
                <a:latin typeface="+mj-lt"/>
              </a:rPr>
              <a:t>Errores de Digitación   </a:t>
            </a:r>
          </a:p>
        </p:txBody>
      </p:sp>
      <p:sp>
        <p:nvSpPr>
          <p:cNvPr id="7" name="Rectangle 76">
            <a:extLst>
              <a:ext uri="{FF2B5EF4-FFF2-40B4-BE49-F238E27FC236}">
                <a16:creationId xmlns:a16="http://schemas.microsoft.com/office/drawing/2014/main" id="{A6CE18BE-EC73-FA3E-143D-135D9E701ABC}"/>
              </a:ext>
            </a:extLst>
          </p:cNvPr>
          <p:cNvSpPr/>
          <p:nvPr/>
        </p:nvSpPr>
        <p:spPr>
          <a:xfrm>
            <a:off x="792499" y="1499628"/>
            <a:ext cx="6312636" cy="402546"/>
          </a:xfrm>
          <a:prstGeom prst="rect">
            <a:avLst/>
          </a:prstGeom>
        </p:spPr>
        <p:txBody>
          <a:bodyPr wrap="square">
            <a:spAutoFit/>
          </a:bodyPr>
          <a:lstStyle/>
          <a:p>
            <a:pPr algn="ctr">
              <a:lnSpc>
                <a:spcPct val="120000"/>
              </a:lnSpc>
            </a:pPr>
            <a:r>
              <a:rPr lang="en-US" b="1" dirty="0">
                <a:solidFill>
                  <a:schemeClr val="tx2"/>
                </a:solidFill>
                <a:latin typeface="+mj-lt"/>
              </a:rPr>
              <a:t>Registro de Certificados Médicos Anuales  </a:t>
            </a:r>
          </a:p>
        </p:txBody>
      </p:sp>
      <p:cxnSp>
        <p:nvCxnSpPr>
          <p:cNvPr id="9" name="Conector recto de flecha 8">
            <a:extLst>
              <a:ext uri="{FF2B5EF4-FFF2-40B4-BE49-F238E27FC236}">
                <a16:creationId xmlns:a16="http://schemas.microsoft.com/office/drawing/2014/main" id="{89433AE4-71DD-ACE9-639E-37514404EC88}"/>
              </a:ext>
            </a:extLst>
          </p:cNvPr>
          <p:cNvCxnSpPr/>
          <p:nvPr/>
        </p:nvCxnSpPr>
        <p:spPr>
          <a:xfrm flipV="1">
            <a:off x="1911927" y="2341418"/>
            <a:ext cx="3657600" cy="84512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502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5">
            <a:extLst>
              <a:ext uri="{FF2B5EF4-FFF2-40B4-BE49-F238E27FC236}">
                <a16:creationId xmlns:a16="http://schemas.microsoft.com/office/drawing/2014/main" id="{2FC1A5E2-44ED-DA18-754B-FC4C15188A1E}"/>
              </a:ext>
            </a:extLst>
          </p:cNvPr>
          <p:cNvSpPr/>
          <p:nvPr/>
        </p:nvSpPr>
        <p:spPr>
          <a:xfrm>
            <a:off x="666751" y="317415"/>
            <a:ext cx="6470769" cy="707886"/>
          </a:xfrm>
          <a:prstGeom prst="rect">
            <a:avLst/>
          </a:prstGeom>
          <a:noFill/>
        </p:spPr>
        <p:txBody>
          <a:bodyPr wrap="square" rtlCol="0">
            <a:spAutoFit/>
          </a:bodyPr>
          <a:lstStyle/>
          <a:p>
            <a:pPr algn="ctr"/>
            <a:r>
              <a:rPr lang="en-US" sz="4000" b="1" dirty="0">
                <a:solidFill>
                  <a:schemeClr val="tx2"/>
                </a:solidFill>
              </a:rPr>
              <a:t>Introducción: </a:t>
            </a:r>
            <a:r>
              <a:rPr lang="en-US" sz="4000" b="1" dirty="0">
                <a:solidFill>
                  <a:schemeClr val="tx2"/>
                </a:solidFill>
                <a:latin typeface="+mj-lt"/>
              </a:rPr>
              <a:t>Objetivos</a:t>
            </a:r>
          </a:p>
        </p:txBody>
      </p:sp>
      <p:sp>
        <p:nvSpPr>
          <p:cNvPr id="3" name="Heptágono 2">
            <a:extLst>
              <a:ext uri="{FF2B5EF4-FFF2-40B4-BE49-F238E27FC236}">
                <a16:creationId xmlns:a16="http://schemas.microsoft.com/office/drawing/2014/main" id="{2663EFC9-17CB-55A6-CE49-51C1D6698107}"/>
              </a:ext>
            </a:extLst>
          </p:cNvPr>
          <p:cNvSpPr/>
          <p:nvPr/>
        </p:nvSpPr>
        <p:spPr>
          <a:xfrm>
            <a:off x="666751" y="429404"/>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sp>
        <p:nvSpPr>
          <p:cNvPr id="7" name="CuadroTexto 6">
            <a:extLst>
              <a:ext uri="{FF2B5EF4-FFF2-40B4-BE49-F238E27FC236}">
                <a16:creationId xmlns:a16="http://schemas.microsoft.com/office/drawing/2014/main" id="{E4103D11-035A-A4CD-D20A-0BA5206130A1}"/>
              </a:ext>
            </a:extLst>
          </p:cNvPr>
          <p:cNvSpPr txBox="1"/>
          <p:nvPr/>
        </p:nvSpPr>
        <p:spPr>
          <a:xfrm>
            <a:off x="2475700" y="1944839"/>
            <a:ext cx="8922147" cy="2646878"/>
          </a:xfrm>
          <a:prstGeom prst="rect">
            <a:avLst/>
          </a:prstGeom>
          <a:noFill/>
        </p:spPr>
        <p:txBody>
          <a:bodyPr wrap="square">
            <a:spAutoFit/>
          </a:bodyPr>
          <a:lstStyle/>
          <a:p>
            <a:pPr algn="l"/>
            <a:endParaRPr lang="es-ES" sz="1800" b="1" i="0" u="none" strike="noStrike" baseline="0" dirty="0">
              <a:latin typeface="ArialMT"/>
            </a:endParaRPr>
          </a:p>
          <a:p>
            <a:pPr marL="457200" indent="-457200" algn="just">
              <a:buFont typeface="Wingdings" panose="05000000000000000000" pitchFamily="2" charset="2"/>
              <a:buChar char="Ø"/>
            </a:pPr>
            <a:r>
              <a:rPr lang="es-ES" sz="2600" b="1" dirty="0">
                <a:solidFill>
                  <a:schemeClr val="tx2"/>
                </a:solidFill>
                <a:latin typeface="+mj-lt"/>
              </a:rPr>
              <a:t>Construir un modelo de inteligencia de negocios utilizando la información de los certificados médicos presentados por los funcionarios de un hospital publico del Ecuador, identificando factores que influyen en el ausentismo laboral por enfermedad y contribuyan en la mejora de la toma de decisiones.</a:t>
            </a:r>
          </a:p>
          <a:p>
            <a:pPr algn="l"/>
            <a:endParaRPr lang="es-EC" dirty="0"/>
          </a:p>
        </p:txBody>
      </p:sp>
      <p:pic>
        <p:nvPicPr>
          <p:cNvPr id="4" name="Imagen 3" descr="Icono&#10;&#10;Descripción generada automáticamente">
            <a:extLst>
              <a:ext uri="{FF2B5EF4-FFF2-40B4-BE49-F238E27FC236}">
                <a16:creationId xmlns:a16="http://schemas.microsoft.com/office/drawing/2014/main" id="{40DB702A-2AAB-8CA9-43FE-A05BBFEE1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86" y="2310941"/>
            <a:ext cx="923330" cy="923330"/>
          </a:xfrm>
          <a:prstGeom prst="rect">
            <a:avLst/>
          </a:prstGeom>
        </p:spPr>
      </p:pic>
      <p:sp>
        <p:nvSpPr>
          <p:cNvPr id="16" name="Rectangle 75">
            <a:extLst>
              <a:ext uri="{FF2B5EF4-FFF2-40B4-BE49-F238E27FC236}">
                <a16:creationId xmlns:a16="http://schemas.microsoft.com/office/drawing/2014/main" id="{9BE451D4-95FE-B331-8DFA-C9A901E6DD3A}"/>
              </a:ext>
            </a:extLst>
          </p:cNvPr>
          <p:cNvSpPr/>
          <p:nvPr/>
        </p:nvSpPr>
        <p:spPr>
          <a:xfrm>
            <a:off x="85632" y="1566042"/>
            <a:ext cx="4076639" cy="523220"/>
          </a:xfrm>
          <a:prstGeom prst="rect">
            <a:avLst/>
          </a:prstGeom>
          <a:noFill/>
        </p:spPr>
        <p:txBody>
          <a:bodyPr wrap="square" rtlCol="0">
            <a:spAutoFit/>
          </a:bodyPr>
          <a:lstStyle/>
          <a:p>
            <a:pPr algn="ctr"/>
            <a:r>
              <a:rPr lang="en-US" sz="2800" b="1" dirty="0">
                <a:solidFill>
                  <a:schemeClr val="tx2"/>
                </a:solidFill>
                <a:latin typeface="+mj-lt"/>
              </a:rPr>
              <a:t>Objetivos General</a:t>
            </a:r>
          </a:p>
        </p:txBody>
      </p:sp>
    </p:spTree>
    <p:extLst>
      <p:ext uri="{BB962C8B-B14F-4D97-AF65-F5344CB8AC3E}">
        <p14:creationId xmlns:p14="http://schemas.microsoft.com/office/powerpoint/2010/main" val="27955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5">
            <a:extLst>
              <a:ext uri="{FF2B5EF4-FFF2-40B4-BE49-F238E27FC236}">
                <a16:creationId xmlns:a16="http://schemas.microsoft.com/office/drawing/2014/main" id="{2FC1A5E2-44ED-DA18-754B-FC4C15188A1E}"/>
              </a:ext>
            </a:extLst>
          </p:cNvPr>
          <p:cNvSpPr/>
          <p:nvPr/>
        </p:nvSpPr>
        <p:spPr>
          <a:xfrm>
            <a:off x="666751" y="317415"/>
            <a:ext cx="6470769" cy="707886"/>
          </a:xfrm>
          <a:prstGeom prst="rect">
            <a:avLst/>
          </a:prstGeom>
          <a:noFill/>
        </p:spPr>
        <p:txBody>
          <a:bodyPr wrap="square" rtlCol="0">
            <a:spAutoFit/>
          </a:bodyPr>
          <a:lstStyle/>
          <a:p>
            <a:pPr algn="ctr"/>
            <a:r>
              <a:rPr lang="en-US" sz="4000" b="1" dirty="0">
                <a:solidFill>
                  <a:schemeClr val="tx2"/>
                </a:solidFill>
              </a:rPr>
              <a:t>Introducción: </a:t>
            </a:r>
            <a:r>
              <a:rPr lang="en-US" sz="4000" b="1" dirty="0">
                <a:solidFill>
                  <a:schemeClr val="tx2"/>
                </a:solidFill>
                <a:latin typeface="+mj-lt"/>
              </a:rPr>
              <a:t>Objetivos</a:t>
            </a:r>
          </a:p>
        </p:txBody>
      </p:sp>
      <p:sp>
        <p:nvSpPr>
          <p:cNvPr id="3" name="Heptágono 2">
            <a:extLst>
              <a:ext uri="{FF2B5EF4-FFF2-40B4-BE49-F238E27FC236}">
                <a16:creationId xmlns:a16="http://schemas.microsoft.com/office/drawing/2014/main" id="{2663EFC9-17CB-55A6-CE49-51C1D6698107}"/>
              </a:ext>
            </a:extLst>
          </p:cNvPr>
          <p:cNvSpPr/>
          <p:nvPr/>
        </p:nvSpPr>
        <p:spPr>
          <a:xfrm>
            <a:off x="666751" y="429404"/>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pic>
        <p:nvPicPr>
          <p:cNvPr id="4" name="Imagen 3" descr="Icono&#10;&#10;Descripción generada automáticamente">
            <a:extLst>
              <a:ext uri="{FF2B5EF4-FFF2-40B4-BE49-F238E27FC236}">
                <a16:creationId xmlns:a16="http://schemas.microsoft.com/office/drawing/2014/main" id="{40DB702A-2AAB-8CA9-43FE-A05BBFEE1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86" y="2310941"/>
            <a:ext cx="923330" cy="923330"/>
          </a:xfrm>
          <a:prstGeom prst="rect">
            <a:avLst/>
          </a:prstGeom>
        </p:spPr>
      </p:pic>
      <p:sp>
        <p:nvSpPr>
          <p:cNvPr id="16" name="Rectangle 75">
            <a:extLst>
              <a:ext uri="{FF2B5EF4-FFF2-40B4-BE49-F238E27FC236}">
                <a16:creationId xmlns:a16="http://schemas.microsoft.com/office/drawing/2014/main" id="{9BE451D4-95FE-B331-8DFA-C9A901E6DD3A}"/>
              </a:ext>
            </a:extLst>
          </p:cNvPr>
          <p:cNvSpPr/>
          <p:nvPr/>
        </p:nvSpPr>
        <p:spPr>
          <a:xfrm>
            <a:off x="85632" y="1566042"/>
            <a:ext cx="4076639" cy="523220"/>
          </a:xfrm>
          <a:prstGeom prst="rect">
            <a:avLst/>
          </a:prstGeom>
          <a:noFill/>
        </p:spPr>
        <p:txBody>
          <a:bodyPr wrap="square" rtlCol="0">
            <a:spAutoFit/>
          </a:bodyPr>
          <a:lstStyle/>
          <a:p>
            <a:pPr algn="ctr"/>
            <a:r>
              <a:rPr lang="en-US" sz="2800" b="1" dirty="0">
                <a:solidFill>
                  <a:schemeClr val="tx2"/>
                </a:solidFill>
                <a:latin typeface="+mj-lt"/>
              </a:rPr>
              <a:t>Objetivos Específicos</a:t>
            </a:r>
          </a:p>
        </p:txBody>
      </p:sp>
      <p:sp>
        <p:nvSpPr>
          <p:cNvPr id="5" name="CuadroTexto 4">
            <a:extLst>
              <a:ext uri="{FF2B5EF4-FFF2-40B4-BE49-F238E27FC236}">
                <a16:creationId xmlns:a16="http://schemas.microsoft.com/office/drawing/2014/main" id="{ADF20C16-E788-9E17-B6C0-D403FA76EF72}"/>
              </a:ext>
            </a:extLst>
          </p:cNvPr>
          <p:cNvSpPr txBox="1"/>
          <p:nvPr/>
        </p:nvSpPr>
        <p:spPr>
          <a:xfrm>
            <a:off x="2123951" y="1827652"/>
            <a:ext cx="9389176" cy="4370427"/>
          </a:xfrm>
          <a:prstGeom prst="rect">
            <a:avLst/>
          </a:prstGeom>
          <a:noFill/>
        </p:spPr>
        <p:txBody>
          <a:bodyPr wrap="square">
            <a:spAutoFit/>
          </a:bodyPr>
          <a:lstStyle/>
          <a:p>
            <a:pPr marL="285750" indent="-285750" algn="l">
              <a:buFont typeface="Wingdings" panose="05000000000000000000" pitchFamily="2" charset="2"/>
              <a:buChar char="Ø"/>
            </a:pPr>
            <a:endParaRPr lang="es-ES" sz="1800" b="0" i="0" u="none" strike="noStrike" baseline="0" dirty="0">
              <a:latin typeface="CIDFont+F1"/>
            </a:endParaRPr>
          </a:p>
          <a:p>
            <a:pPr marL="457200" indent="-457200" algn="just">
              <a:buFont typeface="Wingdings" panose="05000000000000000000" pitchFamily="2" charset="2"/>
              <a:buChar char="Ø"/>
            </a:pPr>
            <a:endParaRPr lang="es-ES" sz="2600" b="1" dirty="0">
              <a:solidFill>
                <a:schemeClr val="tx2"/>
              </a:solidFill>
              <a:latin typeface="+mj-lt"/>
            </a:endParaRPr>
          </a:p>
          <a:p>
            <a:pPr marL="457200" indent="-457200" algn="just">
              <a:buFont typeface="Wingdings" panose="05000000000000000000" pitchFamily="2" charset="2"/>
              <a:buChar char="Ø"/>
            </a:pPr>
            <a:r>
              <a:rPr lang="es-ES" sz="2600" b="1" dirty="0">
                <a:solidFill>
                  <a:schemeClr val="tx2"/>
                </a:solidFill>
                <a:latin typeface="+mj-lt"/>
              </a:rPr>
              <a:t>Analizar el sistema de certificados médicos de un hospital mediante un caso de </a:t>
            </a:r>
            <a:r>
              <a:rPr lang="es-EC" sz="2600" b="1" dirty="0">
                <a:solidFill>
                  <a:schemeClr val="tx2"/>
                </a:solidFill>
                <a:latin typeface="+mj-lt"/>
              </a:rPr>
              <a:t>estudio.</a:t>
            </a:r>
          </a:p>
          <a:p>
            <a:pPr marL="457200" indent="-457200" algn="just">
              <a:buFont typeface="Wingdings" panose="05000000000000000000" pitchFamily="2" charset="2"/>
              <a:buChar char="Ø"/>
            </a:pPr>
            <a:endParaRPr lang="es-EC" sz="2600" b="1" dirty="0">
              <a:solidFill>
                <a:schemeClr val="tx2"/>
              </a:solidFill>
              <a:latin typeface="+mj-lt"/>
            </a:endParaRPr>
          </a:p>
          <a:p>
            <a:pPr marL="457200" indent="-457200" algn="just">
              <a:buFont typeface="Wingdings" panose="05000000000000000000" pitchFamily="2" charset="2"/>
              <a:buChar char="Ø"/>
            </a:pPr>
            <a:r>
              <a:rPr lang="es-ES" sz="2600" b="1" dirty="0">
                <a:solidFill>
                  <a:schemeClr val="tx2"/>
                </a:solidFill>
                <a:latin typeface="+mj-lt"/>
              </a:rPr>
              <a:t>Desarrollar un modelo de inteligencia de negocios que aporte en la toma de decisiones mediante la evaluación de las causas de ausencia por enfermedad.</a:t>
            </a:r>
          </a:p>
          <a:p>
            <a:pPr marL="457200" indent="-457200" algn="just">
              <a:buFont typeface="Wingdings" panose="05000000000000000000" pitchFamily="2" charset="2"/>
              <a:buChar char="Ø"/>
            </a:pPr>
            <a:endParaRPr lang="es-ES" sz="2600" b="1" dirty="0">
              <a:solidFill>
                <a:schemeClr val="tx2"/>
              </a:solidFill>
              <a:latin typeface="+mj-lt"/>
            </a:endParaRPr>
          </a:p>
          <a:p>
            <a:pPr marL="457200" indent="-457200" algn="just">
              <a:buFont typeface="Wingdings" panose="05000000000000000000" pitchFamily="2" charset="2"/>
              <a:buChar char="Ø"/>
            </a:pPr>
            <a:r>
              <a:rPr lang="es-ES" sz="2600" b="1" dirty="0">
                <a:solidFill>
                  <a:schemeClr val="tx2"/>
                </a:solidFill>
                <a:latin typeface="+mj-lt"/>
              </a:rPr>
              <a:t>Evaluar el modelo propuesto con la finalidad de conocer las causas que influyen en el ausentismo laboral de los funcionarios públicos.</a:t>
            </a:r>
            <a:endParaRPr lang="es-EC" sz="2600" b="1" dirty="0">
              <a:solidFill>
                <a:schemeClr val="tx2"/>
              </a:solidFill>
              <a:latin typeface="+mj-lt"/>
            </a:endParaRPr>
          </a:p>
        </p:txBody>
      </p:sp>
    </p:spTree>
    <p:extLst>
      <p:ext uri="{BB962C8B-B14F-4D97-AF65-F5344CB8AC3E}">
        <p14:creationId xmlns:p14="http://schemas.microsoft.com/office/powerpoint/2010/main" val="25305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B8D0A866-318F-2B4C-5ED4-39394F78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224273"/>
            <a:ext cx="2786858" cy="718262"/>
          </a:xfrm>
          <a:prstGeom prst="rect">
            <a:avLst/>
          </a:prstGeom>
          <a:noFill/>
          <a:extLst>
            <a:ext uri="{909E8E84-426E-40DD-AFC4-6F175D3DCCD1}">
              <a14:hiddenFill xmlns:a14="http://schemas.microsoft.com/office/drawing/2010/main">
                <a:solidFill>
                  <a:srgbClr val="FFFFFF"/>
                </a:solidFill>
              </a14:hiddenFill>
            </a:ext>
          </a:extLst>
        </p:spPr>
      </p:pic>
      <p:sp>
        <p:nvSpPr>
          <p:cNvPr id="3" name="Heptágono 2">
            <a:extLst>
              <a:ext uri="{FF2B5EF4-FFF2-40B4-BE49-F238E27FC236}">
                <a16:creationId xmlns:a16="http://schemas.microsoft.com/office/drawing/2014/main" id="{2663EFC9-17CB-55A6-CE49-51C1D6698107}"/>
              </a:ext>
            </a:extLst>
          </p:cNvPr>
          <p:cNvSpPr/>
          <p:nvPr/>
        </p:nvSpPr>
        <p:spPr>
          <a:xfrm>
            <a:off x="666751" y="429404"/>
            <a:ext cx="521616" cy="46494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1</a:t>
            </a:r>
          </a:p>
        </p:txBody>
      </p:sp>
      <p:pic>
        <p:nvPicPr>
          <p:cNvPr id="4" name="Imagen 3" descr="Icono&#10;&#10;Descripción generada automáticamente">
            <a:extLst>
              <a:ext uri="{FF2B5EF4-FFF2-40B4-BE49-F238E27FC236}">
                <a16:creationId xmlns:a16="http://schemas.microsoft.com/office/drawing/2014/main" id="{40DB702A-2AAB-8CA9-43FE-A05BBFEE1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013" y="1992282"/>
            <a:ext cx="2841053" cy="2841053"/>
          </a:xfrm>
          <a:prstGeom prst="rect">
            <a:avLst/>
          </a:prstGeom>
        </p:spPr>
      </p:pic>
      <p:sp>
        <p:nvSpPr>
          <p:cNvPr id="11" name="Rectángulo 10">
            <a:extLst>
              <a:ext uri="{FF2B5EF4-FFF2-40B4-BE49-F238E27FC236}">
                <a16:creationId xmlns:a16="http://schemas.microsoft.com/office/drawing/2014/main" id="{7CBD98D5-0180-45B3-BE8D-7905BEC2E9B8}"/>
              </a:ext>
            </a:extLst>
          </p:cNvPr>
          <p:cNvSpPr/>
          <p:nvPr/>
        </p:nvSpPr>
        <p:spPr>
          <a:xfrm>
            <a:off x="3768612" y="1679710"/>
            <a:ext cx="8035637" cy="3178562"/>
          </a:xfrm>
          <a:prstGeom prst="rect">
            <a:avLst/>
          </a:prstGeom>
        </p:spPr>
        <p:txBody>
          <a:bodyPr wrap="square">
            <a:spAutoFit/>
          </a:bodyPr>
          <a:lstStyle/>
          <a:p>
            <a:pPr marL="457200" indent="-457200">
              <a:lnSpc>
                <a:spcPct val="200000"/>
              </a:lnSpc>
              <a:spcAft>
                <a:spcPts val="0"/>
              </a:spcAft>
              <a:buFont typeface="Wingdings" panose="05000000000000000000" pitchFamily="2" charset="2"/>
              <a:buChar char="Ø"/>
            </a:pPr>
            <a:r>
              <a:rPr lang="es-ES_tradnl" sz="2600" b="1" dirty="0">
                <a:solidFill>
                  <a:schemeClr val="tx2"/>
                </a:solidFill>
                <a:latin typeface="+mj-lt"/>
              </a:rPr>
              <a:t>Certificados médicos del Sistema de Información </a:t>
            </a:r>
          </a:p>
          <a:p>
            <a:pPr marL="457200" indent="-457200">
              <a:lnSpc>
                <a:spcPct val="200000"/>
              </a:lnSpc>
              <a:spcAft>
                <a:spcPts val="0"/>
              </a:spcAft>
              <a:buFont typeface="Wingdings" panose="05000000000000000000" pitchFamily="2" charset="2"/>
              <a:buChar char="Ø"/>
            </a:pPr>
            <a:r>
              <a:rPr lang="es-ES_tradnl" sz="2600" b="1" dirty="0">
                <a:solidFill>
                  <a:schemeClr val="tx2"/>
                </a:solidFill>
                <a:latin typeface="+mj-lt"/>
              </a:rPr>
              <a:t>Unidad Técnica de Salud del personal </a:t>
            </a:r>
          </a:p>
          <a:p>
            <a:pPr marL="457200" indent="-457200">
              <a:lnSpc>
                <a:spcPct val="200000"/>
              </a:lnSpc>
              <a:spcAft>
                <a:spcPts val="0"/>
              </a:spcAft>
              <a:buFont typeface="Wingdings" panose="05000000000000000000" pitchFamily="2" charset="2"/>
              <a:buChar char="Ø"/>
            </a:pPr>
            <a:r>
              <a:rPr lang="es-ES_tradnl" sz="2600" b="1" dirty="0">
                <a:solidFill>
                  <a:schemeClr val="tx2"/>
                </a:solidFill>
                <a:latin typeface="+mj-lt"/>
              </a:rPr>
              <a:t>Modelo de inteligencia de Negocios </a:t>
            </a:r>
          </a:p>
          <a:p>
            <a:pPr marL="457200" indent="-457200">
              <a:lnSpc>
                <a:spcPct val="200000"/>
              </a:lnSpc>
              <a:spcAft>
                <a:spcPts val="0"/>
              </a:spcAft>
              <a:buFont typeface="Wingdings" panose="05000000000000000000" pitchFamily="2" charset="2"/>
              <a:buChar char="Ø"/>
            </a:pPr>
            <a:r>
              <a:rPr lang="es-ES_tradnl" sz="2600" b="1" dirty="0">
                <a:solidFill>
                  <a:schemeClr val="tx2"/>
                </a:solidFill>
                <a:latin typeface="+mj-lt"/>
              </a:rPr>
              <a:t>Ambiente de pruebas</a:t>
            </a:r>
            <a:endParaRPr lang="es-EC" dirty="0">
              <a:latin typeface="Arial" panose="020B0604020202020204" pitchFamily="34" charset="0"/>
              <a:ea typeface="Arial" panose="020B0604020202020204" pitchFamily="34" charset="0"/>
            </a:endParaRPr>
          </a:p>
        </p:txBody>
      </p:sp>
      <p:sp>
        <p:nvSpPr>
          <p:cNvPr id="5" name="Rectangle 75">
            <a:extLst>
              <a:ext uri="{FF2B5EF4-FFF2-40B4-BE49-F238E27FC236}">
                <a16:creationId xmlns:a16="http://schemas.microsoft.com/office/drawing/2014/main" id="{7913F59E-015D-06FC-3FD1-DD99211CFD73}"/>
              </a:ext>
            </a:extLst>
          </p:cNvPr>
          <p:cNvSpPr/>
          <p:nvPr/>
        </p:nvSpPr>
        <p:spPr>
          <a:xfrm>
            <a:off x="1343195" y="373534"/>
            <a:ext cx="6803278" cy="707886"/>
          </a:xfrm>
          <a:prstGeom prst="rect">
            <a:avLst/>
          </a:prstGeom>
          <a:noFill/>
        </p:spPr>
        <p:txBody>
          <a:bodyPr wrap="square" rtlCol="0">
            <a:spAutoFit/>
          </a:bodyPr>
          <a:lstStyle/>
          <a:p>
            <a:r>
              <a:rPr lang="en-US" sz="4000" b="1" dirty="0">
                <a:solidFill>
                  <a:schemeClr val="tx2"/>
                </a:solidFill>
              </a:rPr>
              <a:t>Introducción: </a:t>
            </a:r>
            <a:r>
              <a:rPr lang="en-US" sz="4000" b="1" dirty="0">
                <a:solidFill>
                  <a:schemeClr val="tx2"/>
                </a:solidFill>
                <a:latin typeface="+mj-lt"/>
              </a:rPr>
              <a:t>Alcance</a:t>
            </a:r>
          </a:p>
        </p:txBody>
      </p:sp>
    </p:spTree>
    <p:extLst>
      <p:ext uri="{BB962C8B-B14F-4D97-AF65-F5344CB8AC3E}">
        <p14:creationId xmlns:p14="http://schemas.microsoft.com/office/powerpoint/2010/main" val="10195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2505</TotalTime>
  <Words>449</Words>
  <Application>Microsoft Office PowerPoint</Application>
  <PresentationFormat>Panorámica</PresentationFormat>
  <Paragraphs>130</Paragraphs>
  <Slides>20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Arial Rounded MT Bold</vt:lpstr>
      <vt:lpstr>Arial-ItalicMT</vt:lpstr>
      <vt:lpstr>ArialMT</vt:lpstr>
      <vt:lpstr>Calibri</vt:lpstr>
      <vt:lpstr>Calibri Light</vt:lpstr>
      <vt:lpstr>CIDFont+F1</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Daysi Chango</dc:creator>
  <cp:lastModifiedBy>Daysi Chango</cp:lastModifiedBy>
  <cp:revision>22</cp:revision>
  <dcterms:created xsi:type="dcterms:W3CDTF">2022-12-05T16:01:29Z</dcterms:created>
  <dcterms:modified xsi:type="dcterms:W3CDTF">2023-01-23T01:20:59Z</dcterms:modified>
</cp:coreProperties>
</file>