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9" r:id="rId2"/>
  </p:sldMasterIdLst>
  <p:notesMasterIdLst>
    <p:notesMasterId r:id="rId49"/>
  </p:notesMasterIdLst>
  <p:sldIdLst>
    <p:sldId id="349" r:id="rId3"/>
    <p:sldId id="585" r:id="rId4"/>
    <p:sldId id="592" r:id="rId5"/>
    <p:sldId id="628" r:id="rId6"/>
    <p:sldId id="629" r:id="rId7"/>
    <p:sldId id="646" r:id="rId8"/>
    <p:sldId id="590" r:id="rId9"/>
    <p:sldId id="589" r:id="rId10"/>
    <p:sldId id="627" r:id="rId11"/>
    <p:sldId id="591" r:id="rId12"/>
    <p:sldId id="595" r:id="rId13"/>
    <p:sldId id="596" r:id="rId14"/>
    <p:sldId id="594" r:id="rId15"/>
    <p:sldId id="601" r:id="rId16"/>
    <p:sldId id="602" r:id="rId17"/>
    <p:sldId id="631" r:id="rId18"/>
    <p:sldId id="603" r:id="rId19"/>
    <p:sldId id="632" r:id="rId20"/>
    <p:sldId id="633" r:id="rId21"/>
    <p:sldId id="640" r:id="rId22"/>
    <p:sldId id="608" r:id="rId23"/>
    <p:sldId id="609" r:id="rId24"/>
    <p:sldId id="612" r:id="rId25"/>
    <p:sldId id="611" r:id="rId26"/>
    <p:sldId id="613" r:id="rId27"/>
    <p:sldId id="614" r:id="rId28"/>
    <p:sldId id="623" r:id="rId29"/>
    <p:sldId id="615" r:id="rId30"/>
    <p:sldId id="616" r:id="rId31"/>
    <p:sldId id="617" r:id="rId32"/>
    <p:sldId id="618" r:id="rId33"/>
    <p:sldId id="619" r:id="rId34"/>
    <p:sldId id="642" r:id="rId35"/>
    <p:sldId id="620" r:id="rId36"/>
    <p:sldId id="621" r:id="rId37"/>
    <p:sldId id="624" r:id="rId38"/>
    <p:sldId id="635" r:id="rId39"/>
    <p:sldId id="647" r:id="rId40"/>
    <p:sldId id="644" r:id="rId41"/>
    <p:sldId id="648" r:id="rId42"/>
    <p:sldId id="645" r:id="rId43"/>
    <p:sldId id="649" r:id="rId44"/>
    <p:sldId id="643" r:id="rId45"/>
    <p:sldId id="650" r:id="rId46"/>
    <p:sldId id="651" r:id="rId47"/>
    <p:sldId id="626" r:id="rId4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C9D7BC"/>
    <a:srgbClr val="FFDF79"/>
    <a:srgbClr val="E4F2F4"/>
    <a:srgbClr val="56E856"/>
    <a:srgbClr val="F0AEF2"/>
    <a:srgbClr val="90F878"/>
    <a:srgbClr val="A8BF93"/>
    <a:srgbClr val="003300"/>
    <a:srgbClr val="E4B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291" autoAdjust="0"/>
  </p:normalViewPr>
  <p:slideViewPr>
    <p:cSldViewPr snapToGrid="0">
      <p:cViewPr varScale="1">
        <p:scale>
          <a:sx n="67" d="100"/>
          <a:sy n="67" d="100"/>
        </p:scale>
        <p:origin x="864" y="78"/>
      </p:cViewPr>
      <p:guideLst>
        <p:guide orient="horz" pos="216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yy\AppData\Roaming\Microsoft\Excel\Libro1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yy\AppData\Roaming\Microsoft\Excel\Libro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6264867191999"/>
          <c:y val="4.6032370953630795E-2"/>
          <c:w val="0.79470648891948781"/>
          <c:h val="0.72110202570832493"/>
        </c:manualLayout>
      </c:layout>
      <c:scatterChart>
        <c:scatterStyle val="lineMarker"/>
        <c:varyColors val="0"/>
        <c:ser>
          <c:idx val="1"/>
          <c:order val="0"/>
          <c:tx>
            <c:v>Edificio 2 pisos</c:v>
          </c:tx>
          <c:xVal>
            <c:numRef>
              <c:f>Hoja1!$E$5:$E$7</c:f>
              <c:numCache>
                <c:formatCode>General</c:formatCode>
                <c:ptCount val="3"/>
                <c:pt idx="0">
                  <c:v>4.9740000000000001E-3</c:v>
                </c:pt>
                <c:pt idx="1">
                  <c:v>5.7540000000000004E-3</c:v>
                </c:pt>
                <c:pt idx="2">
                  <c:v>0</c:v>
                </c:pt>
              </c:numCache>
            </c:numRef>
          </c:xVal>
          <c:yVal>
            <c:numRef>
              <c:f>Hoja1!$D$5:$D$7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4-4B0F-8E20-D09707980712}"/>
            </c:ext>
          </c:extLst>
        </c:ser>
        <c:ser>
          <c:idx val="2"/>
          <c:order val="1"/>
          <c:tx>
            <c:v>Edificio 4 pisos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xVal>
            <c:numRef>
              <c:f>Hoja1!$E$11:$E$15</c:f>
              <c:numCache>
                <c:formatCode>General</c:formatCode>
                <c:ptCount val="5"/>
                <c:pt idx="0">
                  <c:v>6.6779999999999999E-3</c:v>
                </c:pt>
                <c:pt idx="1">
                  <c:v>1.077E-2</c:v>
                </c:pt>
                <c:pt idx="2">
                  <c:v>1.1658E-2</c:v>
                </c:pt>
                <c:pt idx="3">
                  <c:v>8.7360000000000007E-3</c:v>
                </c:pt>
                <c:pt idx="4">
                  <c:v>0</c:v>
                </c:pt>
              </c:numCache>
            </c:numRef>
          </c:xVal>
          <c:yVal>
            <c:numRef>
              <c:f>Hoja1!$D$11:$D$15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FD4-4B0F-8E20-D09707980712}"/>
            </c:ext>
          </c:extLst>
        </c:ser>
        <c:ser>
          <c:idx val="0"/>
          <c:order val="2"/>
          <c:tx>
            <c:v>Edificio 8 pisos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Hoja1!$E$19:$E$27</c:f>
              <c:numCache>
                <c:formatCode>General</c:formatCode>
                <c:ptCount val="9"/>
                <c:pt idx="0">
                  <c:v>3.006E-3</c:v>
                </c:pt>
                <c:pt idx="1">
                  <c:v>5.1720000000000004E-3</c:v>
                </c:pt>
                <c:pt idx="2">
                  <c:v>6.3060000000000008E-3</c:v>
                </c:pt>
                <c:pt idx="3">
                  <c:v>8.208E-3</c:v>
                </c:pt>
                <c:pt idx="4">
                  <c:v>7.0259999999999993E-3</c:v>
                </c:pt>
                <c:pt idx="5">
                  <c:v>5.6099999999999995E-3</c:v>
                </c:pt>
                <c:pt idx="6">
                  <c:v>4.3920000000000001E-3</c:v>
                </c:pt>
                <c:pt idx="7">
                  <c:v>3.228E-3</c:v>
                </c:pt>
                <c:pt idx="8">
                  <c:v>0</c:v>
                </c:pt>
              </c:numCache>
            </c:numRef>
          </c:xVal>
          <c:yVal>
            <c:numRef>
              <c:f>Hoja1!$D$19:$D$27</c:f>
              <c:numCache>
                <c:formatCode>General</c:formatCode>
                <c:ptCount val="9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FD4-4B0F-8E20-D09707980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472431"/>
        <c:axId val="590472847"/>
      </c:scatterChart>
      <c:valAx>
        <c:axId val="590472431"/>
        <c:scaling>
          <c:orientation val="minMax"/>
          <c:max val="1.2000000000000002E-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algn="ctr" rtl="0">
                  <a:defRPr lang="es-EC"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Deriva de piso (%)</a:t>
                </a:r>
              </a:p>
            </c:rich>
          </c:tx>
          <c:layout>
            <c:manualLayout>
              <c:xMode val="edge"/>
              <c:yMode val="edge"/>
              <c:x val="0.36304150758755521"/>
              <c:y val="0.9004603270745003"/>
            </c:manualLayout>
          </c:layout>
          <c:overlay val="0"/>
        </c:title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590472847"/>
        <c:crosses val="autoZero"/>
        <c:crossBetween val="midCat"/>
        <c:majorUnit val="2.5000000000000005E-3"/>
      </c:valAx>
      <c:valAx>
        <c:axId val="590472847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s-EC" sz="1400"/>
                  <a:t>Número de pisos</a:t>
                </a:r>
              </a:p>
            </c:rich>
          </c:tx>
          <c:layout>
            <c:manualLayout>
              <c:xMode val="edge"/>
              <c:yMode val="edge"/>
              <c:x val="2.8838409928266626E-2"/>
              <c:y val="0.2409401709401709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590472431"/>
        <c:crosses val="autoZero"/>
        <c:crossBetween val="midCat"/>
        <c:majorUnit val="1"/>
      </c:valAx>
      <c:spPr>
        <a:noFill/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r"/>
      <c:layout>
        <c:manualLayout>
          <c:xMode val="edge"/>
          <c:yMode val="edge"/>
          <c:x val="0.598342346263387"/>
          <c:y val="5.7286829530924017E-2"/>
          <c:w val="0.29958164650935393"/>
          <c:h val="0.2187593377750858"/>
        </c:manualLayout>
      </c:layout>
      <c:overlay val="0"/>
    </c:legend>
    <c:plotVisOnly val="1"/>
    <c:dispBlanksAs val="gap"/>
    <c:showDLblsOverMax val="0"/>
    <c:extLst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6264867191999"/>
          <c:y val="4.6032370953630795E-2"/>
          <c:w val="0.79470648891948781"/>
          <c:h val="0.72110202570832493"/>
        </c:manualLayout>
      </c:layout>
      <c:scatterChart>
        <c:scatterStyle val="lineMarker"/>
        <c:varyColors val="0"/>
        <c:ser>
          <c:idx val="1"/>
          <c:order val="0"/>
          <c:tx>
            <c:v>Edificio 2 pisos</c:v>
          </c:tx>
          <c:xVal>
            <c:numRef>
              <c:f>Hoja1!$E$5:$E$7</c:f>
              <c:numCache>
                <c:formatCode>General</c:formatCode>
                <c:ptCount val="3"/>
                <c:pt idx="0">
                  <c:v>4.9740000000000001E-3</c:v>
                </c:pt>
                <c:pt idx="1">
                  <c:v>5.7540000000000004E-3</c:v>
                </c:pt>
                <c:pt idx="2">
                  <c:v>0</c:v>
                </c:pt>
              </c:numCache>
            </c:numRef>
          </c:xVal>
          <c:yVal>
            <c:numRef>
              <c:f>Hoja1!$D$5:$D$7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9D-4816-AE36-8C76791A732B}"/>
            </c:ext>
          </c:extLst>
        </c:ser>
        <c:ser>
          <c:idx val="2"/>
          <c:order val="1"/>
          <c:tx>
            <c:v>Edificio 4 pisos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xVal>
            <c:numRef>
              <c:f>Hoja1!$E$11:$E$15</c:f>
              <c:numCache>
                <c:formatCode>General</c:formatCode>
                <c:ptCount val="5"/>
                <c:pt idx="0">
                  <c:v>6.6779999999999999E-3</c:v>
                </c:pt>
                <c:pt idx="1">
                  <c:v>1.077E-2</c:v>
                </c:pt>
                <c:pt idx="2">
                  <c:v>1.1658E-2</c:v>
                </c:pt>
                <c:pt idx="3">
                  <c:v>8.7360000000000007E-3</c:v>
                </c:pt>
                <c:pt idx="4">
                  <c:v>0</c:v>
                </c:pt>
              </c:numCache>
            </c:numRef>
          </c:xVal>
          <c:yVal>
            <c:numRef>
              <c:f>Hoja1!$D$11:$D$15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9D-4816-AE36-8C76791A732B}"/>
            </c:ext>
          </c:extLst>
        </c:ser>
        <c:ser>
          <c:idx val="0"/>
          <c:order val="2"/>
          <c:tx>
            <c:v>Edificio 8 pisos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Hoja1!$E$19:$E$27</c:f>
              <c:numCache>
                <c:formatCode>General</c:formatCode>
                <c:ptCount val="9"/>
                <c:pt idx="0">
                  <c:v>3.006E-3</c:v>
                </c:pt>
                <c:pt idx="1">
                  <c:v>5.1720000000000004E-3</c:v>
                </c:pt>
                <c:pt idx="2">
                  <c:v>6.3060000000000008E-3</c:v>
                </c:pt>
                <c:pt idx="3">
                  <c:v>8.208E-3</c:v>
                </c:pt>
                <c:pt idx="4">
                  <c:v>7.0259999999999993E-3</c:v>
                </c:pt>
                <c:pt idx="5">
                  <c:v>5.6099999999999995E-3</c:v>
                </c:pt>
                <c:pt idx="6">
                  <c:v>4.3920000000000001E-3</c:v>
                </c:pt>
                <c:pt idx="7">
                  <c:v>3.228E-3</c:v>
                </c:pt>
                <c:pt idx="8">
                  <c:v>0</c:v>
                </c:pt>
              </c:numCache>
            </c:numRef>
          </c:xVal>
          <c:yVal>
            <c:numRef>
              <c:f>Hoja1!$D$19:$D$27</c:f>
              <c:numCache>
                <c:formatCode>General</c:formatCode>
                <c:ptCount val="9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A9D-4816-AE36-8C76791A732B}"/>
            </c:ext>
          </c:extLst>
        </c:ser>
        <c:ser>
          <c:idx val="3"/>
          <c:order val="3"/>
          <c:tx>
            <c:v>NEC-15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xVal>
            <c:numRef>
              <c:f>Hoja1!$O$19:$O$20</c:f>
              <c:numCache>
                <c:formatCode>General</c:formatCode>
                <c:ptCount val="2"/>
                <c:pt idx="0">
                  <c:v>0.02</c:v>
                </c:pt>
                <c:pt idx="1">
                  <c:v>0.02</c:v>
                </c:pt>
              </c:numCache>
            </c:numRef>
          </c:xVal>
          <c:yVal>
            <c:numRef>
              <c:f>Hoja1!$P$19:$P$20</c:f>
              <c:numCache>
                <c:formatCode>General</c:formatCode>
                <c:ptCount val="2"/>
                <c:pt idx="0">
                  <c:v>0</c:v>
                </c:pt>
                <c:pt idx="1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A9D-4816-AE36-8C76791A7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472431"/>
        <c:axId val="590472847"/>
      </c:scatterChart>
      <c:valAx>
        <c:axId val="590472431"/>
        <c:scaling>
          <c:orientation val="minMax"/>
          <c:max val="2.1000000000000005E-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algn="ctr" rtl="0">
                  <a:defRPr lang="es-EC"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Deriva de piso (%)</a:t>
                </a:r>
              </a:p>
            </c:rich>
          </c:tx>
          <c:layout>
            <c:manualLayout>
              <c:xMode val="edge"/>
              <c:yMode val="edge"/>
              <c:x val="0.36304150758755521"/>
              <c:y val="0.9004603270745003"/>
            </c:manualLayout>
          </c:layout>
          <c:overlay val="0"/>
        </c:title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590472847"/>
        <c:crosses val="autoZero"/>
        <c:crossBetween val="midCat"/>
        <c:majorUnit val="2.5000000000000005E-3"/>
      </c:valAx>
      <c:valAx>
        <c:axId val="590472847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s-EC" sz="1400"/>
                  <a:t>Número de pisos</a:t>
                </a:r>
              </a:p>
            </c:rich>
          </c:tx>
          <c:layout>
            <c:manualLayout>
              <c:xMode val="edge"/>
              <c:yMode val="edge"/>
              <c:x val="2.8838409928266626E-2"/>
              <c:y val="0.2409401709401709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590472431"/>
        <c:crosses val="autoZero"/>
        <c:crossBetween val="midCat"/>
        <c:majorUnit val="1"/>
      </c:valAx>
      <c:spPr>
        <a:noFill/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r"/>
      <c:layout>
        <c:manualLayout>
          <c:xMode val="edge"/>
          <c:yMode val="edge"/>
          <c:x val="0.59319688109161806"/>
          <c:y val="7.2109159431994072E-2"/>
          <c:w val="0.2542800788954635"/>
          <c:h val="0.29167911703344773"/>
        </c:manualLayout>
      </c:layout>
      <c:overlay val="0"/>
    </c:legend>
    <c:plotVisOnly val="1"/>
    <c:dispBlanksAs val="gap"/>
    <c:showDLblsOverMax val="0"/>
    <c:extLst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77415-990F-42D3-AE0A-723E91CA882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3321A26-4AC4-45AF-91F2-39F176BB540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Daño muy leve</a:t>
          </a:r>
        </a:p>
      </dgm:t>
    </dgm:pt>
    <dgm:pt modelId="{5A96F27D-0793-412B-9175-574356634570}" type="parTrans" cxnId="{F02BFED9-8A83-4696-BA60-86949E887610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96419-371C-484E-B2F3-7CA49634336A}" type="sibTrans" cxnId="{F02BFED9-8A83-4696-BA60-86949E887610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CAE83-B709-49E4-A310-D5C6FBB6317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Daño moderado</a:t>
          </a:r>
        </a:p>
      </dgm:t>
    </dgm:pt>
    <dgm:pt modelId="{AA8809C6-357E-4345-87B5-7C59CAB52B45}" type="parTrans" cxnId="{149B74FF-7870-48C0-A3ED-24E8FE84ED7B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3E006-E61D-4D6F-A840-6AC4A441E60F}" type="sibTrans" cxnId="{149B74FF-7870-48C0-A3ED-24E8FE84ED7B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00CF6-C7FB-4D30-A0E3-2381CAF1E56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Daño severo</a:t>
          </a:r>
        </a:p>
      </dgm:t>
    </dgm:pt>
    <dgm:pt modelId="{A640C741-896C-4F6D-8388-D939749FF8E5}" type="parTrans" cxnId="{0945EF65-6EE7-47EA-8840-B8FB64490AEC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6C528-3350-43F4-A734-2173439C2FF4}" type="sibTrans" cxnId="{0945EF65-6EE7-47EA-8840-B8FB64490AEC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00FCB-D77E-4954-B9EF-D86F9835E6E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Daño leve</a:t>
          </a:r>
        </a:p>
      </dgm:t>
    </dgm:pt>
    <dgm:pt modelId="{264C2B9D-5D5A-4F92-9D83-12B9083A8501}" type="parTrans" cxnId="{42813865-A78F-4F78-AE40-4B0E4FB3F3F7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6FCA8-4648-4678-8BAE-DF59AD707A79}" type="sibTrans" cxnId="{42813865-A78F-4F78-AE40-4B0E4FB3F3F7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29591-F394-4842-B967-FCDB2FC9DFB0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Nivel Operacional</a:t>
          </a:r>
        </a:p>
      </dgm:t>
    </dgm:pt>
    <dgm:pt modelId="{4554D569-3F1A-47D9-91B7-7E1B4FBD4F29}" type="parTrans" cxnId="{8D33307F-C54A-482F-A60D-06AFE2499D80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C56D7-3F4F-4718-A067-84AF7AE73647}" type="sibTrans" cxnId="{8D33307F-C54A-482F-A60D-06AFE2499D80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47EA92-9F04-4F5D-AB49-0D98DB33BFC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Nivel de Ocupación Inmediata</a:t>
          </a:r>
        </a:p>
      </dgm:t>
    </dgm:pt>
    <dgm:pt modelId="{B816CBD3-79EB-4443-8440-BEFEE721AF0C}" type="parTrans" cxnId="{FFA2AC1F-5145-4F05-9CFE-A0F51CFC1C1B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278D0-C137-48D0-B643-394D5A2FADF6}" type="sibTrans" cxnId="{FFA2AC1F-5145-4F05-9CFE-A0F51CFC1C1B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185C9-2CCE-4EAA-9333-8F3B510CE64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Nivel de Seguridad de Vida</a:t>
          </a:r>
        </a:p>
      </dgm:t>
    </dgm:pt>
    <dgm:pt modelId="{EB850A25-ECB2-43F7-AC14-8ADBB260E762}" type="parTrans" cxnId="{03962194-B640-4FE3-A4F4-1EE878089538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66FA4-C8F6-447A-AB92-0A0AD3BC043A}" type="sibTrans" cxnId="{03962194-B640-4FE3-A4F4-1EE878089538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7C6ED-2766-4804-A307-9B530B8B4939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Nivel de Prevención del Colapso</a:t>
          </a:r>
        </a:p>
      </dgm:t>
    </dgm:pt>
    <dgm:pt modelId="{69FE8F8D-E172-4914-8817-563608206C3C}" type="parTrans" cxnId="{BFF0E20C-B6C2-4EF2-B4C7-AD394C2DBECE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B581E-BADF-46E0-A21A-53C649ADB5A7}" type="sibTrans" cxnId="{BFF0E20C-B6C2-4EF2-B4C7-AD394C2DBECE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4FFF5E-63BD-4985-9B8A-A0EEC7284735}" type="pres">
      <dgm:prSet presAssocID="{1FA77415-990F-42D3-AE0A-723E91CA8829}" presName="linear" presStyleCnt="0">
        <dgm:presLayoutVars>
          <dgm:dir/>
          <dgm:animLvl val="lvl"/>
          <dgm:resizeHandles val="exact"/>
        </dgm:presLayoutVars>
      </dgm:prSet>
      <dgm:spPr/>
    </dgm:pt>
    <dgm:pt modelId="{92BACF3A-4FC3-48E6-8702-E03E794D002C}" type="pres">
      <dgm:prSet presAssocID="{64429591-F394-4842-B967-FCDB2FC9DFB0}" presName="parentLin" presStyleCnt="0"/>
      <dgm:spPr/>
    </dgm:pt>
    <dgm:pt modelId="{62A9A333-F230-4E77-9C4B-18B8D1BD0F1B}" type="pres">
      <dgm:prSet presAssocID="{64429591-F394-4842-B967-FCDB2FC9DFB0}" presName="parentLeftMargin" presStyleLbl="node1" presStyleIdx="0" presStyleCnt="4"/>
      <dgm:spPr/>
    </dgm:pt>
    <dgm:pt modelId="{9AA0F5E3-5630-4FA4-B638-121D2B238AB2}" type="pres">
      <dgm:prSet presAssocID="{64429591-F394-4842-B967-FCDB2FC9DFB0}" presName="parentText" presStyleLbl="node1" presStyleIdx="0" presStyleCnt="4" custScaleX="112848">
        <dgm:presLayoutVars>
          <dgm:chMax val="0"/>
          <dgm:bulletEnabled val="1"/>
        </dgm:presLayoutVars>
      </dgm:prSet>
      <dgm:spPr/>
    </dgm:pt>
    <dgm:pt modelId="{7AFFF2FF-C03B-4C62-83DE-A5D01D7CE044}" type="pres">
      <dgm:prSet presAssocID="{64429591-F394-4842-B967-FCDB2FC9DFB0}" presName="negativeSpace" presStyleCnt="0"/>
      <dgm:spPr/>
    </dgm:pt>
    <dgm:pt modelId="{0125791D-D261-4BCE-9BD9-29C993838ED1}" type="pres">
      <dgm:prSet presAssocID="{64429591-F394-4842-B967-FCDB2FC9DFB0}" presName="childText" presStyleLbl="conFgAcc1" presStyleIdx="0" presStyleCnt="4">
        <dgm:presLayoutVars>
          <dgm:bulletEnabled val="1"/>
        </dgm:presLayoutVars>
      </dgm:prSet>
      <dgm:spPr/>
    </dgm:pt>
    <dgm:pt modelId="{37DC984D-F6AF-44EB-AE8E-322F665D1FF0}" type="pres">
      <dgm:prSet presAssocID="{D13C56D7-3F4F-4718-A067-84AF7AE73647}" presName="spaceBetweenRectangles" presStyleCnt="0"/>
      <dgm:spPr/>
    </dgm:pt>
    <dgm:pt modelId="{7CA77D32-F8E9-441D-9518-3D9AB5AF1110}" type="pres">
      <dgm:prSet presAssocID="{AC47EA92-9F04-4F5D-AB49-0D98DB33BFCA}" presName="parentLin" presStyleCnt="0"/>
      <dgm:spPr/>
    </dgm:pt>
    <dgm:pt modelId="{49F38D08-10AA-4C3A-A707-F56B5EF22B6A}" type="pres">
      <dgm:prSet presAssocID="{AC47EA92-9F04-4F5D-AB49-0D98DB33BFCA}" presName="parentLeftMargin" presStyleLbl="node1" presStyleIdx="0" presStyleCnt="4"/>
      <dgm:spPr/>
    </dgm:pt>
    <dgm:pt modelId="{02764F91-C7A1-4322-B610-2D97D16F42DE}" type="pres">
      <dgm:prSet presAssocID="{AC47EA92-9F04-4F5D-AB49-0D98DB33BFCA}" presName="parentText" presStyleLbl="node1" presStyleIdx="1" presStyleCnt="4" custScaleX="112848">
        <dgm:presLayoutVars>
          <dgm:chMax val="0"/>
          <dgm:bulletEnabled val="1"/>
        </dgm:presLayoutVars>
      </dgm:prSet>
      <dgm:spPr/>
    </dgm:pt>
    <dgm:pt modelId="{8D150299-2072-4B55-AE7E-1F6A47E03CE8}" type="pres">
      <dgm:prSet presAssocID="{AC47EA92-9F04-4F5D-AB49-0D98DB33BFCA}" presName="negativeSpace" presStyleCnt="0"/>
      <dgm:spPr/>
    </dgm:pt>
    <dgm:pt modelId="{7FBBFC72-9887-4524-A0AE-01E238C49B37}" type="pres">
      <dgm:prSet presAssocID="{AC47EA92-9F04-4F5D-AB49-0D98DB33BFCA}" presName="childText" presStyleLbl="conFgAcc1" presStyleIdx="1" presStyleCnt="4">
        <dgm:presLayoutVars>
          <dgm:bulletEnabled val="1"/>
        </dgm:presLayoutVars>
      </dgm:prSet>
      <dgm:spPr/>
    </dgm:pt>
    <dgm:pt modelId="{2A1ABD2B-1308-47EF-9ABE-0535A9B689E5}" type="pres">
      <dgm:prSet presAssocID="{D68278D0-C137-48D0-B643-394D5A2FADF6}" presName="spaceBetweenRectangles" presStyleCnt="0"/>
      <dgm:spPr/>
    </dgm:pt>
    <dgm:pt modelId="{5C99BEBF-B6B2-407B-A2E7-A1E38FD101DF}" type="pres">
      <dgm:prSet presAssocID="{BB8185C9-2CCE-4EAA-9333-8F3B510CE642}" presName="parentLin" presStyleCnt="0"/>
      <dgm:spPr/>
    </dgm:pt>
    <dgm:pt modelId="{DE53C68E-8FD6-43A1-B9AA-B0718E393A70}" type="pres">
      <dgm:prSet presAssocID="{BB8185C9-2CCE-4EAA-9333-8F3B510CE642}" presName="parentLeftMargin" presStyleLbl="node1" presStyleIdx="1" presStyleCnt="4"/>
      <dgm:spPr/>
    </dgm:pt>
    <dgm:pt modelId="{F75EEF2A-DA7E-42D5-AB5D-3AC15A33CA93}" type="pres">
      <dgm:prSet presAssocID="{BB8185C9-2CCE-4EAA-9333-8F3B510CE642}" presName="parentText" presStyleLbl="node1" presStyleIdx="2" presStyleCnt="4" custScaleX="112848">
        <dgm:presLayoutVars>
          <dgm:chMax val="0"/>
          <dgm:bulletEnabled val="1"/>
        </dgm:presLayoutVars>
      </dgm:prSet>
      <dgm:spPr/>
    </dgm:pt>
    <dgm:pt modelId="{DACAAA1B-9C5F-4360-A5AB-F1132161D38D}" type="pres">
      <dgm:prSet presAssocID="{BB8185C9-2CCE-4EAA-9333-8F3B510CE642}" presName="negativeSpace" presStyleCnt="0"/>
      <dgm:spPr/>
    </dgm:pt>
    <dgm:pt modelId="{F4FF11B6-F034-49EB-9F05-8D33C796902A}" type="pres">
      <dgm:prSet presAssocID="{BB8185C9-2CCE-4EAA-9333-8F3B510CE642}" presName="childText" presStyleLbl="conFgAcc1" presStyleIdx="2" presStyleCnt="4">
        <dgm:presLayoutVars>
          <dgm:bulletEnabled val="1"/>
        </dgm:presLayoutVars>
      </dgm:prSet>
      <dgm:spPr/>
    </dgm:pt>
    <dgm:pt modelId="{66953FC7-A0EB-4949-9A2C-A6412CD1725D}" type="pres">
      <dgm:prSet presAssocID="{6CD66FA4-C8F6-447A-AB92-0A0AD3BC043A}" presName="spaceBetweenRectangles" presStyleCnt="0"/>
      <dgm:spPr/>
    </dgm:pt>
    <dgm:pt modelId="{F86DBE6D-79BF-4F44-8B24-7E293F598DA7}" type="pres">
      <dgm:prSet presAssocID="{5EB7C6ED-2766-4804-A307-9B530B8B4939}" presName="parentLin" presStyleCnt="0"/>
      <dgm:spPr/>
    </dgm:pt>
    <dgm:pt modelId="{59A65F03-EFA6-4925-A337-196B8BC014FB}" type="pres">
      <dgm:prSet presAssocID="{5EB7C6ED-2766-4804-A307-9B530B8B4939}" presName="parentLeftMargin" presStyleLbl="node1" presStyleIdx="2" presStyleCnt="4"/>
      <dgm:spPr/>
    </dgm:pt>
    <dgm:pt modelId="{7FDEC5C8-4A1E-497C-8A7B-E489BE100033}" type="pres">
      <dgm:prSet presAssocID="{5EB7C6ED-2766-4804-A307-9B530B8B4939}" presName="parentText" presStyleLbl="node1" presStyleIdx="3" presStyleCnt="4" custScaleX="112848">
        <dgm:presLayoutVars>
          <dgm:chMax val="0"/>
          <dgm:bulletEnabled val="1"/>
        </dgm:presLayoutVars>
      </dgm:prSet>
      <dgm:spPr/>
    </dgm:pt>
    <dgm:pt modelId="{2EF63A93-9822-4235-B7F6-A83FF1709CED}" type="pres">
      <dgm:prSet presAssocID="{5EB7C6ED-2766-4804-A307-9B530B8B4939}" presName="negativeSpace" presStyleCnt="0"/>
      <dgm:spPr/>
    </dgm:pt>
    <dgm:pt modelId="{12C7B4DE-2011-452A-A5B3-A434FAAA3150}" type="pres">
      <dgm:prSet presAssocID="{5EB7C6ED-2766-4804-A307-9B530B8B493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FF0E20C-B6C2-4EF2-B4C7-AD394C2DBECE}" srcId="{1FA77415-990F-42D3-AE0A-723E91CA8829}" destId="{5EB7C6ED-2766-4804-A307-9B530B8B4939}" srcOrd="3" destOrd="0" parTransId="{69FE8F8D-E172-4914-8817-563608206C3C}" sibTransId="{766B581E-BADF-46E0-A21A-53C649ADB5A7}"/>
    <dgm:cxn modelId="{FFA2AC1F-5145-4F05-9CFE-A0F51CFC1C1B}" srcId="{1FA77415-990F-42D3-AE0A-723E91CA8829}" destId="{AC47EA92-9F04-4F5D-AB49-0D98DB33BFCA}" srcOrd="1" destOrd="0" parTransId="{B816CBD3-79EB-4443-8440-BEFEE721AF0C}" sibTransId="{D68278D0-C137-48D0-B643-394D5A2FADF6}"/>
    <dgm:cxn modelId="{42813865-A78F-4F78-AE40-4B0E4FB3F3F7}" srcId="{AC47EA92-9F04-4F5D-AB49-0D98DB33BFCA}" destId="{7CE00FCB-D77E-4954-B9EF-D86F9835E6E5}" srcOrd="0" destOrd="0" parTransId="{264C2B9D-5D5A-4F92-9D83-12B9083A8501}" sibTransId="{95F6FCA8-4648-4678-8BAE-DF59AD707A79}"/>
    <dgm:cxn modelId="{0945EF65-6EE7-47EA-8840-B8FB64490AEC}" srcId="{5EB7C6ED-2766-4804-A307-9B530B8B4939}" destId="{91C00CF6-C7FB-4D30-A0E3-2381CAF1E56B}" srcOrd="0" destOrd="0" parTransId="{A640C741-896C-4F6D-8388-D939749FF8E5}" sibTransId="{F6C6C528-3350-43F4-A734-2173439C2FF4}"/>
    <dgm:cxn modelId="{14D9E85A-2D3F-43A7-99C2-4C48DA545D78}" type="presOf" srcId="{BB8185C9-2CCE-4EAA-9333-8F3B510CE642}" destId="{F75EEF2A-DA7E-42D5-AB5D-3AC15A33CA93}" srcOrd="1" destOrd="0" presId="urn:microsoft.com/office/officeart/2005/8/layout/list1"/>
    <dgm:cxn modelId="{8D33307F-C54A-482F-A60D-06AFE2499D80}" srcId="{1FA77415-990F-42D3-AE0A-723E91CA8829}" destId="{64429591-F394-4842-B967-FCDB2FC9DFB0}" srcOrd="0" destOrd="0" parTransId="{4554D569-3F1A-47D9-91B7-7E1B4FBD4F29}" sibTransId="{D13C56D7-3F4F-4718-A067-84AF7AE73647}"/>
    <dgm:cxn modelId="{0CA5837F-F823-4067-9FBC-E73C0AD60A18}" type="presOf" srcId="{5EB7C6ED-2766-4804-A307-9B530B8B4939}" destId="{59A65F03-EFA6-4925-A337-196B8BC014FB}" srcOrd="0" destOrd="0" presId="urn:microsoft.com/office/officeart/2005/8/layout/list1"/>
    <dgm:cxn modelId="{927D8E82-262B-49C8-8783-F2F05694CDB4}" type="presOf" srcId="{AC47EA92-9F04-4F5D-AB49-0D98DB33BFCA}" destId="{49F38D08-10AA-4C3A-A707-F56B5EF22B6A}" srcOrd="0" destOrd="0" presId="urn:microsoft.com/office/officeart/2005/8/layout/list1"/>
    <dgm:cxn modelId="{655AA986-9546-459C-B5B2-27D2E3F4D0F2}" type="presOf" srcId="{64429591-F394-4842-B967-FCDB2FC9DFB0}" destId="{9AA0F5E3-5630-4FA4-B638-121D2B238AB2}" srcOrd="1" destOrd="0" presId="urn:microsoft.com/office/officeart/2005/8/layout/list1"/>
    <dgm:cxn modelId="{1C334B88-AECD-4144-846B-C88D6406FEC2}" type="presOf" srcId="{AC47EA92-9F04-4F5D-AB49-0D98DB33BFCA}" destId="{02764F91-C7A1-4322-B610-2D97D16F42DE}" srcOrd="1" destOrd="0" presId="urn:microsoft.com/office/officeart/2005/8/layout/list1"/>
    <dgm:cxn modelId="{06F81A89-2247-4EE7-AFC9-BB8EC269A3CD}" type="presOf" srcId="{1FA77415-990F-42D3-AE0A-723E91CA8829}" destId="{C24FFF5E-63BD-4985-9B8A-A0EEC7284735}" srcOrd="0" destOrd="0" presId="urn:microsoft.com/office/officeart/2005/8/layout/list1"/>
    <dgm:cxn modelId="{76D1A58E-A536-448A-8A90-DAE5F5B3B369}" type="presOf" srcId="{6A4CAE83-B709-49E4-A310-D5C6FBB63174}" destId="{F4FF11B6-F034-49EB-9F05-8D33C796902A}" srcOrd="0" destOrd="0" presId="urn:microsoft.com/office/officeart/2005/8/layout/list1"/>
    <dgm:cxn modelId="{03962194-B640-4FE3-A4F4-1EE878089538}" srcId="{1FA77415-990F-42D3-AE0A-723E91CA8829}" destId="{BB8185C9-2CCE-4EAA-9333-8F3B510CE642}" srcOrd="2" destOrd="0" parTransId="{EB850A25-ECB2-43F7-AC14-8ADBB260E762}" sibTransId="{6CD66FA4-C8F6-447A-AB92-0A0AD3BC043A}"/>
    <dgm:cxn modelId="{444423A7-58AF-4A61-ACEC-1A301C106B78}" type="presOf" srcId="{23321A26-4AC4-45AF-91F2-39F176BB540D}" destId="{0125791D-D261-4BCE-9BD9-29C993838ED1}" srcOrd="0" destOrd="0" presId="urn:microsoft.com/office/officeart/2005/8/layout/list1"/>
    <dgm:cxn modelId="{C6C433B3-DB0D-4AF8-ACE7-C4FCB4D8B772}" type="presOf" srcId="{BB8185C9-2CCE-4EAA-9333-8F3B510CE642}" destId="{DE53C68E-8FD6-43A1-B9AA-B0718E393A70}" srcOrd="0" destOrd="0" presId="urn:microsoft.com/office/officeart/2005/8/layout/list1"/>
    <dgm:cxn modelId="{13320CCE-4C21-4D40-8EEE-43A9AE31F0E8}" type="presOf" srcId="{5EB7C6ED-2766-4804-A307-9B530B8B4939}" destId="{7FDEC5C8-4A1E-497C-8A7B-E489BE100033}" srcOrd="1" destOrd="0" presId="urn:microsoft.com/office/officeart/2005/8/layout/list1"/>
    <dgm:cxn modelId="{F02BFED9-8A83-4696-BA60-86949E887610}" srcId="{64429591-F394-4842-B967-FCDB2FC9DFB0}" destId="{23321A26-4AC4-45AF-91F2-39F176BB540D}" srcOrd="0" destOrd="0" parTransId="{5A96F27D-0793-412B-9175-574356634570}" sibTransId="{72A96419-371C-484E-B2F3-7CA49634336A}"/>
    <dgm:cxn modelId="{B62733DF-585D-471B-B5B1-9B107C4E7E5F}" type="presOf" srcId="{91C00CF6-C7FB-4D30-A0E3-2381CAF1E56B}" destId="{12C7B4DE-2011-452A-A5B3-A434FAAA3150}" srcOrd="0" destOrd="0" presId="urn:microsoft.com/office/officeart/2005/8/layout/list1"/>
    <dgm:cxn modelId="{9EA835E3-5DE1-4C0C-8D79-B069E3ACCEBD}" type="presOf" srcId="{64429591-F394-4842-B967-FCDB2FC9DFB0}" destId="{62A9A333-F230-4E77-9C4B-18B8D1BD0F1B}" srcOrd="0" destOrd="0" presId="urn:microsoft.com/office/officeart/2005/8/layout/list1"/>
    <dgm:cxn modelId="{F3C46CEB-BE91-42F9-9740-2F22E737B2B1}" type="presOf" srcId="{7CE00FCB-D77E-4954-B9EF-D86F9835E6E5}" destId="{7FBBFC72-9887-4524-A0AE-01E238C49B37}" srcOrd="0" destOrd="0" presId="urn:microsoft.com/office/officeart/2005/8/layout/list1"/>
    <dgm:cxn modelId="{149B74FF-7870-48C0-A3ED-24E8FE84ED7B}" srcId="{BB8185C9-2CCE-4EAA-9333-8F3B510CE642}" destId="{6A4CAE83-B709-49E4-A310-D5C6FBB63174}" srcOrd="0" destOrd="0" parTransId="{AA8809C6-357E-4345-87B5-7C59CAB52B45}" sibTransId="{7673E006-E61D-4D6F-A840-6AC4A441E60F}"/>
    <dgm:cxn modelId="{98D8449E-FA4B-49D6-9804-B88C70C1F1C5}" type="presParOf" srcId="{C24FFF5E-63BD-4985-9B8A-A0EEC7284735}" destId="{92BACF3A-4FC3-48E6-8702-E03E794D002C}" srcOrd="0" destOrd="0" presId="urn:microsoft.com/office/officeart/2005/8/layout/list1"/>
    <dgm:cxn modelId="{726389FD-8AE6-44A8-8D2B-CD45799AF168}" type="presParOf" srcId="{92BACF3A-4FC3-48E6-8702-E03E794D002C}" destId="{62A9A333-F230-4E77-9C4B-18B8D1BD0F1B}" srcOrd="0" destOrd="0" presId="urn:microsoft.com/office/officeart/2005/8/layout/list1"/>
    <dgm:cxn modelId="{8BAC4DA3-8813-48EB-AA03-C00996EF0B71}" type="presParOf" srcId="{92BACF3A-4FC3-48E6-8702-E03E794D002C}" destId="{9AA0F5E3-5630-4FA4-B638-121D2B238AB2}" srcOrd="1" destOrd="0" presId="urn:microsoft.com/office/officeart/2005/8/layout/list1"/>
    <dgm:cxn modelId="{93022D16-3791-44D6-9940-8492C622D6F7}" type="presParOf" srcId="{C24FFF5E-63BD-4985-9B8A-A0EEC7284735}" destId="{7AFFF2FF-C03B-4C62-83DE-A5D01D7CE044}" srcOrd="1" destOrd="0" presId="urn:microsoft.com/office/officeart/2005/8/layout/list1"/>
    <dgm:cxn modelId="{4E7F8AE8-6405-4ACE-A95D-15A267A147DC}" type="presParOf" srcId="{C24FFF5E-63BD-4985-9B8A-A0EEC7284735}" destId="{0125791D-D261-4BCE-9BD9-29C993838ED1}" srcOrd="2" destOrd="0" presId="urn:microsoft.com/office/officeart/2005/8/layout/list1"/>
    <dgm:cxn modelId="{3BCB858D-1751-481E-B987-C0ADCBB755C5}" type="presParOf" srcId="{C24FFF5E-63BD-4985-9B8A-A0EEC7284735}" destId="{37DC984D-F6AF-44EB-AE8E-322F665D1FF0}" srcOrd="3" destOrd="0" presId="urn:microsoft.com/office/officeart/2005/8/layout/list1"/>
    <dgm:cxn modelId="{0D2BFE97-A745-4146-AB72-CFB40F7BB84D}" type="presParOf" srcId="{C24FFF5E-63BD-4985-9B8A-A0EEC7284735}" destId="{7CA77D32-F8E9-441D-9518-3D9AB5AF1110}" srcOrd="4" destOrd="0" presId="urn:microsoft.com/office/officeart/2005/8/layout/list1"/>
    <dgm:cxn modelId="{BE229565-2A0A-4E2C-A1CB-1381160FF1B3}" type="presParOf" srcId="{7CA77D32-F8E9-441D-9518-3D9AB5AF1110}" destId="{49F38D08-10AA-4C3A-A707-F56B5EF22B6A}" srcOrd="0" destOrd="0" presId="urn:microsoft.com/office/officeart/2005/8/layout/list1"/>
    <dgm:cxn modelId="{EDF33E7F-2681-45E6-8B8A-4D56B4BB8601}" type="presParOf" srcId="{7CA77D32-F8E9-441D-9518-3D9AB5AF1110}" destId="{02764F91-C7A1-4322-B610-2D97D16F42DE}" srcOrd="1" destOrd="0" presId="urn:microsoft.com/office/officeart/2005/8/layout/list1"/>
    <dgm:cxn modelId="{CD58D720-4A0D-4B49-8CE6-860A91E3BB07}" type="presParOf" srcId="{C24FFF5E-63BD-4985-9B8A-A0EEC7284735}" destId="{8D150299-2072-4B55-AE7E-1F6A47E03CE8}" srcOrd="5" destOrd="0" presId="urn:microsoft.com/office/officeart/2005/8/layout/list1"/>
    <dgm:cxn modelId="{6043F499-4A7D-4B59-9219-B4CB76EF6062}" type="presParOf" srcId="{C24FFF5E-63BD-4985-9B8A-A0EEC7284735}" destId="{7FBBFC72-9887-4524-A0AE-01E238C49B37}" srcOrd="6" destOrd="0" presId="urn:microsoft.com/office/officeart/2005/8/layout/list1"/>
    <dgm:cxn modelId="{694407BA-88F0-4772-9AAF-9CFEBDFEE7B7}" type="presParOf" srcId="{C24FFF5E-63BD-4985-9B8A-A0EEC7284735}" destId="{2A1ABD2B-1308-47EF-9ABE-0535A9B689E5}" srcOrd="7" destOrd="0" presId="urn:microsoft.com/office/officeart/2005/8/layout/list1"/>
    <dgm:cxn modelId="{3C2D3351-3ECB-4B22-88C8-F3F0447886AD}" type="presParOf" srcId="{C24FFF5E-63BD-4985-9B8A-A0EEC7284735}" destId="{5C99BEBF-B6B2-407B-A2E7-A1E38FD101DF}" srcOrd="8" destOrd="0" presId="urn:microsoft.com/office/officeart/2005/8/layout/list1"/>
    <dgm:cxn modelId="{70918FE6-5E10-44E6-9815-C3BA87E28559}" type="presParOf" srcId="{5C99BEBF-B6B2-407B-A2E7-A1E38FD101DF}" destId="{DE53C68E-8FD6-43A1-B9AA-B0718E393A70}" srcOrd="0" destOrd="0" presId="urn:microsoft.com/office/officeart/2005/8/layout/list1"/>
    <dgm:cxn modelId="{9443F40E-6884-40AA-80A4-AD68FF8F6F31}" type="presParOf" srcId="{5C99BEBF-B6B2-407B-A2E7-A1E38FD101DF}" destId="{F75EEF2A-DA7E-42D5-AB5D-3AC15A33CA93}" srcOrd="1" destOrd="0" presId="urn:microsoft.com/office/officeart/2005/8/layout/list1"/>
    <dgm:cxn modelId="{89201944-B0D0-4B38-BF69-6E31EE31F536}" type="presParOf" srcId="{C24FFF5E-63BD-4985-9B8A-A0EEC7284735}" destId="{DACAAA1B-9C5F-4360-A5AB-F1132161D38D}" srcOrd="9" destOrd="0" presId="urn:microsoft.com/office/officeart/2005/8/layout/list1"/>
    <dgm:cxn modelId="{5447F898-C725-4C2A-BEB5-116143F18EB9}" type="presParOf" srcId="{C24FFF5E-63BD-4985-9B8A-A0EEC7284735}" destId="{F4FF11B6-F034-49EB-9F05-8D33C796902A}" srcOrd="10" destOrd="0" presId="urn:microsoft.com/office/officeart/2005/8/layout/list1"/>
    <dgm:cxn modelId="{1A682E45-3F20-49B1-90FF-6B45A2E75BD4}" type="presParOf" srcId="{C24FFF5E-63BD-4985-9B8A-A0EEC7284735}" destId="{66953FC7-A0EB-4949-9A2C-A6412CD1725D}" srcOrd="11" destOrd="0" presId="urn:microsoft.com/office/officeart/2005/8/layout/list1"/>
    <dgm:cxn modelId="{663E2F44-3CB4-41BD-AE11-607D6B35B37C}" type="presParOf" srcId="{C24FFF5E-63BD-4985-9B8A-A0EEC7284735}" destId="{F86DBE6D-79BF-4F44-8B24-7E293F598DA7}" srcOrd="12" destOrd="0" presId="urn:microsoft.com/office/officeart/2005/8/layout/list1"/>
    <dgm:cxn modelId="{A287272B-CFCF-4950-AE85-A3965C73859B}" type="presParOf" srcId="{F86DBE6D-79BF-4F44-8B24-7E293F598DA7}" destId="{59A65F03-EFA6-4925-A337-196B8BC014FB}" srcOrd="0" destOrd="0" presId="urn:microsoft.com/office/officeart/2005/8/layout/list1"/>
    <dgm:cxn modelId="{26FF18B5-86A3-48E0-A2F9-10A6902135F8}" type="presParOf" srcId="{F86DBE6D-79BF-4F44-8B24-7E293F598DA7}" destId="{7FDEC5C8-4A1E-497C-8A7B-E489BE100033}" srcOrd="1" destOrd="0" presId="urn:microsoft.com/office/officeart/2005/8/layout/list1"/>
    <dgm:cxn modelId="{8478B9C4-ACB8-4CC1-83C3-76FCC91FEBFD}" type="presParOf" srcId="{C24FFF5E-63BD-4985-9B8A-A0EEC7284735}" destId="{2EF63A93-9822-4235-B7F6-A83FF1709CED}" srcOrd="13" destOrd="0" presId="urn:microsoft.com/office/officeart/2005/8/layout/list1"/>
    <dgm:cxn modelId="{38C5CDFF-E79C-4FF9-95E4-7AEA6B12CC08}" type="presParOf" srcId="{C24FFF5E-63BD-4985-9B8A-A0EEC7284735}" destId="{12C7B4DE-2011-452A-A5B3-A434FAAA315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5791D-D261-4BCE-9BD9-29C993838ED1}">
      <dsp:nvSpPr>
        <dsp:cNvPr id="0" name=""/>
        <dsp:cNvSpPr/>
      </dsp:nvSpPr>
      <dsp:spPr>
        <a:xfrm>
          <a:off x="0" y="241547"/>
          <a:ext cx="43478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445" tIns="249936" rIns="3374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Daño muy leve</a:t>
          </a:r>
        </a:p>
      </dsp:txBody>
      <dsp:txXfrm>
        <a:off x="0" y="241547"/>
        <a:ext cx="4347899" cy="680400"/>
      </dsp:txXfrm>
    </dsp:sp>
    <dsp:sp modelId="{9AA0F5E3-5630-4FA4-B638-121D2B238AB2}">
      <dsp:nvSpPr>
        <dsp:cNvPr id="0" name=""/>
        <dsp:cNvSpPr/>
      </dsp:nvSpPr>
      <dsp:spPr>
        <a:xfrm>
          <a:off x="217394" y="64427"/>
          <a:ext cx="3434561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38" tIns="0" rIns="115038" bIns="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Nivel Operacional</a:t>
          </a:r>
        </a:p>
      </dsp:txBody>
      <dsp:txXfrm>
        <a:off x="234687" y="81720"/>
        <a:ext cx="3399975" cy="319654"/>
      </dsp:txXfrm>
    </dsp:sp>
    <dsp:sp modelId="{7FBBFC72-9887-4524-A0AE-01E238C49B37}">
      <dsp:nvSpPr>
        <dsp:cNvPr id="0" name=""/>
        <dsp:cNvSpPr/>
      </dsp:nvSpPr>
      <dsp:spPr>
        <a:xfrm>
          <a:off x="0" y="1163867"/>
          <a:ext cx="43478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445" tIns="249936" rIns="3374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Daño leve</a:t>
          </a:r>
        </a:p>
      </dsp:txBody>
      <dsp:txXfrm>
        <a:off x="0" y="1163867"/>
        <a:ext cx="4347899" cy="680400"/>
      </dsp:txXfrm>
    </dsp:sp>
    <dsp:sp modelId="{02764F91-C7A1-4322-B610-2D97D16F42DE}">
      <dsp:nvSpPr>
        <dsp:cNvPr id="0" name=""/>
        <dsp:cNvSpPr/>
      </dsp:nvSpPr>
      <dsp:spPr>
        <a:xfrm>
          <a:off x="217394" y="986747"/>
          <a:ext cx="3434561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38" tIns="0" rIns="115038" bIns="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Nivel de Ocupación Inmediata</a:t>
          </a:r>
        </a:p>
      </dsp:txBody>
      <dsp:txXfrm>
        <a:off x="234687" y="1004040"/>
        <a:ext cx="3399975" cy="319654"/>
      </dsp:txXfrm>
    </dsp:sp>
    <dsp:sp modelId="{F4FF11B6-F034-49EB-9F05-8D33C796902A}">
      <dsp:nvSpPr>
        <dsp:cNvPr id="0" name=""/>
        <dsp:cNvSpPr/>
      </dsp:nvSpPr>
      <dsp:spPr>
        <a:xfrm>
          <a:off x="0" y="2086187"/>
          <a:ext cx="43478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445" tIns="249936" rIns="3374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Daño moderado</a:t>
          </a:r>
        </a:p>
      </dsp:txBody>
      <dsp:txXfrm>
        <a:off x="0" y="2086187"/>
        <a:ext cx="4347899" cy="680400"/>
      </dsp:txXfrm>
    </dsp:sp>
    <dsp:sp modelId="{F75EEF2A-DA7E-42D5-AB5D-3AC15A33CA93}">
      <dsp:nvSpPr>
        <dsp:cNvPr id="0" name=""/>
        <dsp:cNvSpPr/>
      </dsp:nvSpPr>
      <dsp:spPr>
        <a:xfrm>
          <a:off x="217394" y="1909067"/>
          <a:ext cx="343456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38" tIns="0" rIns="115038" bIns="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Nivel de Seguridad de Vida</a:t>
          </a:r>
        </a:p>
      </dsp:txBody>
      <dsp:txXfrm>
        <a:off x="234687" y="1926360"/>
        <a:ext cx="3399975" cy="319654"/>
      </dsp:txXfrm>
    </dsp:sp>
    <dsp:sp modelId="{12C7B4DE-2011-452A-A5B3-A434FAAA3150}">
      <dsp:nvSpPr>
        <dsp:cNvPr id="0" name=""/>
        <dsp:cNvSpPr/>
      </dsp:nvSpPr>
      <dsp:spPr>
        <a:xfrm>
          <a:off x="0" y="3008507"/>
          <a:ext cx="43478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445" tIns="249936" rIns="3374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Daño severo</a:t>
          </a:r>
        </a:p>
      </dsp:txBody>
      <dsp:txXfrm>
        <a:off x="0" y="3008507"/>
        <a:ext cx="4347899" cy="680400"/>
      </dsp:txXfrm>
    </dsp:sp>
    <dsp:sp modelId="{7FDEC5C8-4A1E-497C-8A7B-E489BE100033}">
      <dsp:nvSpPr>
        <dsp:cNvPr id="0" name=""/>
        <dsp:cNvSpPr/>
      </dsp:nvSpPr>
      <dsp:spPr>
        <a:xfrm>
          <a:off x="217394" y="2831387"/>
          <a:ext cx="3434561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38" tIns="0" rIns="115038" bIns="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Nivel de Prevención del Colapso</a:t>
          </a:r>
        </a:p>
      </dsp:txBody>
      <dsp:txXfrm>
        <a:off x="234687" y="2848680"/>
        <a:ext cx="3399975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14C2-FD33-4AFC-A7EA-942D240BFA1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70B51-C34F-4691-BAF8-91003E65D09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620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A056C-D184-BAA3-275B-844FB6129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0D6C01-BD6A-D7E0-C543-9E4B7F6A7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7F83A-5F47-930F-A447-B20F5B4E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612A2F-BD1E-8264-04D9-10F70865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31493D-7F0C-B936-A4D7-5BF3396A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10318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3AF02-383B-263C-0C15-645BB8E5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2D6669-7B37-C87E-A1BD-E244BFA90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D3E1CE-8315-F1CD-B7C1-AA8F4140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5D21B-2279-E526-887D-01210546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3602DB-2B5E-5BA7-0A8C-1F5E9ACD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175307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0DA605-5E70-CBB9-9B47-7DE065F58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D3B4B1-5BB0-5785-A775-3934EAEDB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32F92-6B7D-E77C-DB54-6DAD5991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28BE15-CDE3-60A4-52AE-AD35F61C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230F8A-7E3F-AF1A-42DE-F5C06B9A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149140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7748626" imgH="4759452" progId="CorelDRAW.Graphic.12">
                  <p:embed/>
                </p:oleObj>
              </mc:Choice>
              <mc:Fallback>
                <p:oleObj name="CorelDRAW" r:id="rId2" imgW="7748626" imgH="4759452" progId="CorelDRAW.Graphic.12">
                  <p:embed/>
                  <p:pic>
                    <p:nvPicPr>
                      <p:cNvPr id="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89374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511E2-2036-2F5B-FD1C-250768226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63BADC-9B93-F10E-41F3-746688C97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981036-4BD2-2F2F-5F6A-043534F7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EF71FC-C6AD-7C77-1833-11801270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2D4B72-E1B6-D022-F1FB-D754675C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598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7A1CC-AE6C-73F4-6144-A2DC0C08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6F2C1-FAB7-DAC9-9C3F-77CB04BB5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009399-4B90-8C82-7C89-CC7CD352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BB67B6-9EE9-A950-4E21-EF9E9390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4174B8-C11A-6EC7-212D-168492AE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578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BBB68-C57E-CE86-FFDE-F1B0B244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1092C-358A-6CEC-B96F-7B0DBA1C2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AB3703-14FF-18AE-87E8-F74E2E09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8EC48-13BB-6D98-17B8-4F2778AF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ADD24-2841-DBCA-6C55-D29982C3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6917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C7C05-A66E-BA82-3C2E-51E7A15D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DD067E-BAEF-3C6D-A2A1-29EE46101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414CA4-2AE2-08AD-345A-87D8D4B28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83971F-7BA3-E154-8C17-2A775BFF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F52A42-C967-6C65-480A-DF908680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46C7A1-36FC-B0EF-DE9C-6FB23C27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5212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3B4F9-A4E0-65D4-14C2-48B218D4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CE0283-31F0-B882-4DFD-C5687A3C7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E6C2F-F5E3-1D29-1A2A-D1EA4F165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A50560-636B-616B-3121-2E11F1002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9EB66A-5C77-5043-68A6-B6C58D956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B89FE6-A683-CCB3-387E-C49CCFB7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7C7FA1-8245-3E12-02E4-50EB1399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CF3F3A-9BD0-D367-A13B-585992F9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5605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AFAA0-80E6-B040-6815-DFB1FB79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AB3175-63E8-438B-1144-31337500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22156E-BFBF-9F68-CEEC-26E1B1D7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74B9E8-DF8B-CF07-613B-B32814F9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901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B34CD1-5ED6-75E4-6A45-5921D709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4A6DC2-8071-AC98-8BEF-CAC9D5C3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6131F1-80BB-E19F-ED5E-564CE7CD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00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79596-6E56-98B6-254A-7AF030B6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79C40E-2D9D-E802-BA05-13C497C77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0740A-112D-F5FD-EFFE-7ACA35A3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AB2F3C-2963-94E6-AEB7-6D014EE5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B17911-7B83-E2F9-1167-55294910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6857627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84DA1-3AF9-66A4-B5C3-AF07B55B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676F38-1132-5270-AE97-2652A609C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F3CEB7-2D88-8337-D9B8-865F4B8C0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14DE5F-EC49-AD07-7E56-59018BCFE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41CD45-E1F6-BB74-1224-92AA8CF1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62CDFD-4A42-8FB6-F4DB-11C199AC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7362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C1979-0FF4-2A9B-FD9E-8D12943D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04DAB4-8888-1FF8-E20B-18E7CD84C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E2E8F5-2290-3067-F124-DF91FAA64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5A8B1E-4131-6F7B-AF01-933D18D1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607609-E3EF-3687-24D5-A70C4475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676544-961E-6AC4-C560-5C47E4E4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0298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18174-34CC-33FE-4EC8-C17D9E2C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C71CBD-9E3B-4C45-C34F-2DE68ED4C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C1D24D-90DA-5509-75C3-F4AE3DD6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2A1961-9D7F-8B0E-6635-56FABEB2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D40DF9-7C70-BBEA-34A5-51F24DD0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943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D041EE-FBA7-DB4C-DE49-4EA0C5130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9E435A-DD77-6673-4079-EE49743ED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02409-BC11-17EF-34CE-E2BE927A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F83F52-383E-9E40-586E-637C85DE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2FD94-AC85-998E-3136-37681255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082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DB577-F198-B4CF-364E-9428A158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D89CD4-9AF8-95EA-7A99-9357272A0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09873-1825-3DD0-B546-00BC56BD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9F594-78F7-935C-D0C6-13B90A9D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F5BF7D-CE1B-C96D-51AF-5C2B7893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546168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50FA2-087D-C7F2-D1A3-32372CBF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F53912-6870-FA89-2937-14802BD81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4EBE84-FB4A-D0E9-D095-692EAB756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79AEE-5166-8E19-F285-B69A781F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40F31-920B-7450-C72D-4F21CCA7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0BD46E-9D10-E997-7A2E-BCF3271F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344289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20DCF-4700-E176-225E-874BF554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AA09C5-3026-CDAC-4510-4112796C1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3C40E4-1FA1-08CF-4DA3-B04BD221A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C0A066-0091-2650-65D9-2BD0A7C7F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0B40CE-5861-8447-B25F-060FFE2F0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724BB3-201D-DC14-7DBA-2D5D57E7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44E62F-B6DE-1CF7-AD5B-FB8903B6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A763A1-E675-0884-B11B-C674DA39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434781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56E3B-4439-BD50-5903-905517C1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C6DBD2-BF23-E22A-6688-227C00D5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0C1F59-4813-6F48-4080-575EA43E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237E5E-B745-BEDB-E4A4-4003306F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96636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2ADE55-B488-6B1B-428A-1F8F61F9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3F941C-FDF0-3781-CCB2-E6BB06FF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06E78A-E695-5532-53C5-8B21D35A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125334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67D3-8975-34EB-1E3E-992E72F3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D5B807-374E-E4CE-F2C0-93E79D775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FC3C0E-F0E4-E37E-FC75-3A3F68FC1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208113-B962-6B9B-1D27-A318B436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7F1332-E8DD-729B-0370-33136E81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287D82-1B0E-0ACA-53E0-14CF4144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853447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85390-A767-7014-95AA-EA35B89E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35D008-5F05-F271-0A70-B1BF7C89B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FCB01C-2C42-E154-509F-640517ACB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CCA00-DAE6-B050-D9D7-6B726C38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C3DF44-E68C-2970-1763-E1CE1A25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16823D-6D45-A415-F6FA-9EFEEDE0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42028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AA026D-6419-83E0-03E3-E868F90C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EDB272-8CC5-CDCE-787E-F0AA2D99A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6CDB6C-F62E-A687-BA03-CF814D68F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C981-804B-4F30-AE5A-0D3E6D4A27D0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F1818C-692B-E401-41B7-5AD9A543E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E47F7A-CC50-54DE-AB8F-AD3844454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8C50-E2B3-4B3C-A8FC-AAF7DD30FCA0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DF2C7620-AA52-65CB-7E55-6D1209B2FF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4978E9D3-BDF7-D21E-8363-7E7479EE416E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/>
          </a:p>
        </p:txBody>
      </p:sp>
      <p:sp>
        <p:nvSpPr>
          <p:cNvPr id="9" name="Line 23">
            <a:extLst>
              <a:ext uri="{FF2B5EF4-FFF2-40B4-BE49-F238E27FC236}">
                <a16:creationId xmlns:a16="http://schemas.microsoft.com/office/drawing/2014/main" id="{87C30365-F3BF-DE3F-23AA-4B86914590A5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4">
            <a:extLst>
              <a:ext uri="{FF2B5EF4-FFF2-40B4-BE49-F238E27FC236}">
                <a16:creationId xmlns:a16="http://schemas.microsoft.com/office/drawing/2014/main" id="{08559789-2C9E-02EF-32E8-BC01BE364A58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6" descr="LOGO ESPE ORIGINAL copia">
            <a:extLst>
              <a:ext uri="{FF2B5EF4-FFF2-40B4-BE49-F238E27FC236}">
                <a16:creationId xmlns:a16="http://schemas.microsoft.com/office/drawing/2014/main" id="{DDC63233-410A-1B4A-FD7B-2519976CDA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70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280289-0942-BB45-B1A1-D55EC54B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2A7169-E260-5230-12AC-71EC7E564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638DF4-63DB-6817-8F01-45262A6F6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803E1-CD99-4364-B141-652E776966AB}" type="datetimeFigureOut">
              <a:rPr lang="es-EC" smtClean="0"/>
              <a:t>2/2/2023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24D0CD-AFEB-CD6D-8F88-3ADDA0157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B446E-6A27-976F-A72F-57D2A7E37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80C8-A09D-4B59-A56F-A4D020A023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305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5.wdp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7.wdp"/><Relationship Id="rId5" Type="http://schemas.openxmlformats.org/officeDocument/2006/relationships/image" Target="../media/image58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8.wdp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6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7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962FB9-5082-4368-8639-C1AA5E4783F4}"/>
              </a:ext>
            </a:extLst>
          </p:cNvPr>
          <p:cNvSpPr txBox="1"/>
          <p:nvPr/>
        </p:nvSpPr>
        <p:spPr>
          <a:xfrm>
            <a:off x="2848523" y="1267870"/>
            <a:ext cx="6598538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DE LA TIERRA Y DE LA CONSTRUCCIÓN </a:t>
            </a:r>
            <a:br>
              <a:rPr lang="es-EC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 DE INGENIERÍA CIVIL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61805" y="2124702"/>
            <a:ext cx="79666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DE TITULACIÓN PREVIO A LA OBTENCIÓN DEL TÍTULO DE INGENIER CIVIL</a:t>
            </a:r>
          </a:p>
        </p:txBody>
      </p:sp>
      <p:sp>
        <p:nvSpPr>
          <p:cNvPr id="7" name="Google Shape;59;p1"/>
          <p:cNvSpPr txBox="1"/>
          <p:nvPr/>
        </p:nvSpPr>
        <p:spPr>
          <a:xfrm>
            <a:off x="2361805" y="2672673"/>
            <a:ext cx="7966689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MX" sz="1400" b="1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TEMA: </a:t>
            </a:r>
            <a:r>
              <a:rPr lang="es-MX" sz="14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“EVALUACIÓN DEL DESEMPEÑO SÍSMICO DE TRES ESTRUCTURAS DE PÓRTICOS DE HORMIGÓN ARMADO DE DIFERENTE ALTURA DE LA EDIFICACIÓN DISEÑADOS CONFORME A LA NEC-15, USANDO ANÁLISIS ESTÁTICO NO LINEAL”</a:t>
            </a:r>
            <a:endParaRPr lang="es-EC" sz="1400" b="1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A29095-7F0E-43C4-9F36-63AFE6EB50D3}"/>
              </a:ext>
            </a:extLst>
          </p:cNvPr>
          <p:cNvSpPr txBox="1"/>
          <p:nvPr/>
        </p:nvSpPr>
        <p:spPr>
          <a:xfrm>
            <a:off x="3331334" y="5017289"/>
            <a:ext cx="4821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</a:pPr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ANTONIO CANDO L.</a:t>
            </a:r>
            <a:endParaRPr lang="es-EC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62195" y="4025606"/>
            <a:ext cx="1028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</a:pP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AUTORES:</a:t>
            </a:r>
            <a:r>
              <a:rPr lang="en-001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762195" y="4740290"/>
            <a:ext cx="807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</a:pPr>
            <a:r>
              <a:rPr lang="en-001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TUTOR</a:t>
            </a: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</a:t>
            </a:r>
            <a:r>
              <a:rPr lang="en-001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</p:txBody>
      </p:sp>
      <p:sp>
        <p:nvSpPr>
          <p:cNvPr id="12" name="Google Shape;59;p1"/>
          <p:cNvSpPr txBox="1"/>
          <p:nvPr/>
        </p:nvSpPr>
        <p:spPr>
          <a:xfrm>
            <a:off x="8874061" y="5319757"/>
            <a:ext cx="27878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EC" sz="1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SANGOLQUÍ, ENERO </a:t>
            </a:r>
            <a:r>
              <a:rPr lang="en-001" sz="1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202</a:t>
            </a:r>
            <a:r>
              <a:rPr lang="es-EC" sz="1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3</a:t>
            </a:r>
            <a:endParaRPr lang="es-MX" sz="12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88B823-7373-4717-AB28-9503FCA7D32F}"/>
              </a:ext>
            </a:extLst>
          </p:cNvPr>
          <p:cNvSpPr txBox="1"/>
          <p:nvPr/>
        </p:nvSpPr>
        <p:spPr>
          <a:xfrm>
            <a:off x="4856401" y="3974888"/>
            <a:ext cx="459066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GÁLVEZ ORTIZ, KATHERINE ANABELLA</a:t>
            </a:r>
          </a:p>
          <a:p>
            <a:pPr>
              <a:lnSpc>
                <a:spcPct val="150000"/>
              </a:lnSpc>
            </a:pPr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ZAPATA PEÑA, CRISTHOPER JOEL</a:t>
            </a:r>
          </a:p>
        </p:txBody>
      </p:sp>
      <p:pic>
        <p:nvPicPr>
          <p:cNvPr id="13" name="Picture 2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CFF2585C-04A8-4F43-8A0F-721BA7FF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8" y="98554"/>
            <a:ext cx="3960333" cy="9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7949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DD883EF-8117-D4DC-1D55-DF9282741CAE}"/>
              </a:ext>
            </a:extLst>
          </p:cNvPr>
          <p:cNvSpPr/>
          <p:nvPr/>
        </p:nvSpPr>
        <p:spPr>
          <a:xfrm>
            <a:off x="625966" y="92765"/>
            <a:ext cx="2379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CONTENIDO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73D434-0BC8-EA2E-48A6-E3D8AC0D0A6E}"/>
              </a:ext>
            </a:extLst>
          </p:cNvPr>
          <p:cNvSpPr txBox="1"/>
          <p:nvPr/>
        </p:nvSpPr>
        <p:spPr>
          <a:xfrm>
            <a:off x="1470995" y="899277"/>
            <a:ext cx="7209179" cy="406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INTRODUCCIÓN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b="1" u="sng" dirty="0">
                <a:solidFill>
                  <a:srgbClr val="002060"/>
                </a:solidFill>
              </a:rPr>
              <a:t>MARCO TEÓRICO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EDIFICIOS DE ESTUDIO Y DISEÑO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MODELACIÓN NO LINEAL DE LOS EDIFICIOS DE ESTUDIO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EVALUACIÓN DEL DESEMPEÑO SÍSMICO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26824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D8F7730-AAA9-C0B0-229D-55FD4C37AA46}"/>
              </a:ext>
            </a:extLst>
          </p:cNvPr>
          <p:cNvSpPr/>
          <p:nvPr/>
        </p:nvSpPr>
        <p:spPr>
          <a:xfrm>
            <a:off x="0" y="148527"/>
            <a:ext cx="120988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Disposiciones de la norma NEC-15 para la evaluación del desempeño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9340C4-84FE-7D00-0FCA-6E78743AF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80" y="1013936"/>
            <a:ext cx="6008964" cy="4867261"/>
          </a:xfrm>
          <a:prstGeom prst="rect">
            <a:avLst/>
          </a:prstGeom>
        </p:spPr>
      </p:pic>
      <p:pic>
        <p:nvPicPr>
          <p:cNvPr id="4" name="Picture 2" descr="NEC SE RE (Riesgo sismico) - RIESGO SÍSMICO, EVALUACIÓN, REHABILITACIÓN DE  ESTRUCTURAS NORMA - StuDocu">
            <a:extLst>
              <a:ext uri="{FF2B5EF4-FFF2-40B4-BE49-F238E27FC236}">
                <a16:creationId xmlns:a16="http://schemas.microsoft.com/office/drawing/2014/main" id="{830934F0-518A-FE52-A592-E0CCD0D0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11" y="1149970"/>
            <a:ext cx="1898613" cy="26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A772FB9-11F8-434E-B9D1-332D26CB1998}"/>
              </a:ext>
            </a:extLst>
          </p:cNvPr>
          <p:cNvSpPr txBox="1"/>
          <p:nvPr/>
        </p:nvSpPr>
        <p:spPr>
          <a:xfrm>
            <a:off x="6955902" y="3830364"/>
            <a:ext cx="4127589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norma ASCE 41 está basada en la norma FEMA 356.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86379E-0FF9-404D-9C1F-1E43C6F358A3}"/>
              </a:ext>
            </a:extLst>
          </p:cNvPr>
          <p:cNvSpPr txBox="1"/>
          <p:nvPr/>
        </p:nvSpPr>
        <p:spPr>
          <a:xfrm>
            <a:off x="6919274" y="2788073"/>
            <a:ext cx="4738037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rehabilitación sísmica de edificios se ejecutará de acuerdo a la norma ASCE 41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9BA83CA-4F21-41F8-A0E5-192885669ABC}"/>
              </a:ext>
            </a:extLst>
          </p:cNvPr>
          <p:cNvSpPr/>
          <p:nvPr/>
        </p:nvSpPr>
        <p:spPr>
          <a:xfrm>
            <a:off x="7156005" y="1058596"/>
            <a:ext cx="3727384" cy="78534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0070C0"/>
                </a:solidFill>
              </a:rPr>
              <a:t>Objetivo básico de seguridad</a:t>
            </a:r>
          </a:p>
          <a:p>
            <a:pPr algn="ctr"/>
            <a:r>
              <a:rPr lang="es-EC" dirty="0" err="1">
                <a:solidFill>
                  <a:srgbClr val="0070C0"/>
                </a:solidFill>
              </a:rPr>
              <a:t>k+p</a:t>
            </a:r>
            <a:endParaRPr lang="es-EC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3B38783-2FE0-C647-E7A4-F01011E42C08}"/>
              </a:ext>
            </a:extLst>
          </p:cNvPr>
          <p:cNvSpPr/>
          <p:nvPr/>
        </p:nvSpPr>
        <p:spPr>
          <a:xfrm>
            <a:off x="0" y="148527"/>
            <a:ext cx="12192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0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Disposiciones de la norma FEMA 356 para la evaluación del desempeño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077369-D450-B986-3FBF-8BF0E589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792" y="732607"/>
            <a:ext cx="4497207" cy="5385190"/>
          </a:xfrm>
          <a:prstGeom prst="rect">
            <a:avLst/>
          </a:prstGeom>
        </p:spPr>
      </p:pic>
      <p:pic>
        <p:nvPicPr>
          <p:cNvPr id="5" name="Picture 2" descr="Envío gratis en todo el mundo en todos tus libros de Book Depository">
            <a:extLst>
              <a:ext uri="{FF2B5EF4-FFF2-40B4-BE49-F238E27FC236}">
                <a16:creationId xmlns:a16="http://schemas.microsoft.com/office/drawing/2014/main" id="{61194B57-8922-695C-EFD8-7C2BF3B2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4" y="863032"/>
            <a:ext cx="2515058" cy="31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11E5801-5FD0-63AA-0C5E-4D3239113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919236"/>
              </p:ext>
            </p:extLst>
          </p:nvPr>
        </p:nvGraphicFramePr>
        <p:xfrm>
          <a:off x="6934387" y="1552332"/>
          <a:ext cx="4347899" cy="375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703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ACA84E37-1514-3B44-AF59-D8640026954F}"/>
              </a:ext>
            </a:extLst>
          </p:cNvPr>
          <p:cNvSpPr/>
          <p:nvPr/>
        </p:nvSpPr>
        <p:spPr>
          <a:xfrm>
            <a:off x="7418051" y="1125702"/>
            <a:ext cx="4237761" cy="20345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9FDADA-DF4A-1DEA-2E88-E5B4C46D7FE8}"/>
              </a:ext>
            </a:extLst>
          </p:cNvPr>
          <p:cNvSpPr txBox="1"/>
          <p:nvPr/>
        </p:nvSpPr>
        <p:spPr>
          <a:xfrm>
            <a:off x="421978" y="48107"/>
            <a:ext cx="63818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C"/>
            </a:defPPr>
            <a:lvl1pPr algn="ctr">
              <a:defRPr sz="3600" b="1" spc="30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defRPr>
            </a:lvl1pPr>
          </a:lstStyle>
          <a:p>
            <a:r>
              <a:rPr lang="es-ES" sz="2800" dirty="0"/>
              <a:t>ANÁLISIS ESTÁTICO NO LINEAL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AD7DD2-4132-8796-B2DA-EAED45A4D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848326"/>
            <a:ext cx="6616235" cy="406338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F7977745-DF07-F5F4-2049-0B70B4F1DF41}"/>
              </a:ext>
            </a:extLst>
          </p:cNvPr>
          <p:cNvGrpSpPr/>
          <p:nvPr/>
        </p:nvGrpSpPr>
        <p:grpSpPr>
          <a:xfrm>
            <a:off x="7361098" y="1224038"/>
            <a:ext cx="4066684" cy="327911"/>
            <a:chOff x="743231" y="1134043"/>
            <a:chExt cx="4066684" cy="567021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ED03862-2F57-CEF0-56ED-B870F6CD7474}"/>
                </a:ext>
              </a:extLst>
            </p:cNvPr>
            <p:cNvSpPr/>
            <p:nvPr/>
          </p:nvSpPr>
          <p:spPr>
            <a:xfrm>
              <a:off x="743231" y="1134043"/>
              <a:ext cx="4066684" cy="5670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936F727-0D38-4330-BB41-7BB123A2D22E}"/>
                </a:ext>
              </a:extLst>
            </p:cNvPr>
            <p:cNvSpPr txBox="1"/>
            <p:nvPr/>
          </p:nvSpPr>
          <p:spPr>
            <a:xfrm>
              <a:off x="743231" y="1134043"/>
              <a:ext cx="4066684" cy="5670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0074" tIns="45720" rIns="45720" bIns="45720" numCol="1" spcCol="1270" anchor="ctr" anchorCtr="0">
              <a:noAutofit/>
            </a:bodyPr>
            <a:lstStyle>
              <a:defPPr>
                <a:defRPr lang="es-EC"/>
              </a:defPPr>
              <a:lvl1pPr marL="285750" lvl="0" indent="-285750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s-EC" dirty="0"/>
                <a:t>Formación de mecanismos de falla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0DE73B6A-720C-C5CC-4B24-EDA9DBDA7C37}"/>
              </a:ext>
            </a:extLst>
          </p:cNvPr>
          <p:cNvGrpSpPr/>
          <p:nvPr/>
        </p:nvGrpSpPr>
        <p:grpSpPr>
          <a:xfrm>
            <a:off x="7355848" y="2155080"/>
            <a:ext cx="4066684" cy="327911"/>
            <a:chOff x="743231" y="1984724"/>
            <a:chExt cx="4066684" cy="56702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88FD2E0-086A-E5FF-DE73-38D373648B76}"/>
                </a:ext>
              </a:extLst>
            </p:cNvPr>
            <p:cNvSpPr/>
            <p:nvPr/>
          </p:nvSpPr>
          <p:spPr>
            <a:xfrm>
              <a:off x="743231" y="1984724"/>
              <a:ext cx="4066684" cy="5670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074AD67-AA78-F8F9-6425-03C7EB75BEB1}"/>
                </a:ext>
              </a:extLst>
            </p:cNvPr>
            <p:cNvSpPr txBox="1"/>
            <p:nvPr/>
          </p:nvSpPr>
          <p:spPr>
            <a:xfrm>
              <a:off x="743231" y="1984724"/>
              <a:ext cx="4066684" cy="5670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0074" tIns="45720" rIns="45720" bIns="45720" numCol="1" spcCol="1270" anchor="ctr" anchorCtr="0">
              <a:noAutofit/>
            </a:bodyPr>
            <a:lstStyle>
              <a:defPPr>
                <a:defRPr lang="es-EC"/>
              </a:defPPr>
              <a:lvl1pPr marL="285750" lvl="0" indent="-285750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s-EC" dirty="0"/>
                <a:t>Factor de Ductilidad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A038BB9-4A50-AE45-09A5-EA4A6C5236C2}"/>
              </a:ext>
            </a:extLst>
          </p:cNvPr>
          <p:cNvGrpSpPr/>
          <p:nvPr/>
        </p:nvGrpSpPr>
        <p:grpSpPr>
          <a:xfrm>
            <a:off x="7355848" y="2002600"/>
            <a:ext cx="4397020" cy="921452"/>
            <a:chOff x="412895" y="2835404"/>
            <a:chExt cx="4397020" cy="159336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F83AA8B-8108-002A-30AC-8CD7D0AB673E}"/>
                </a:ext>
              </a:extLst>
            </p:cNvPr>
            <p:cNvSpPr/>
            <p:nvPr/>
          </p:nvSpPr>
          <p:spPr>
            <a:xfrm>
              <a:off x="418145" y="2835404"/>
              <a:ext cx="4391770" cy="5670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76AC301-E266-8FE4-50D4-7D83640D9AC6}"/>
                </a:ext>
              </a:extLst>
            </p:cNvPr>
            <p:cNvSpPr txBox="1"/>
            <p:nvPr/>
          </p:nvSpPr>
          <p:spPr>
            <a:xfrm>
              <a:off x="412895" y="3861750"/>
              <a:ext cx="4391770" cy="5670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0074" tIns="45720" rIns="45720" bIns="45720" numCol="1" spcCol="1270" anchor="ctr" anchorCtr="0">
              <a:noAutofit/>
            </a:bodyPr>
            <a:lstStyle>
              <a:defPPr>
                <a:defRPr lang="es-EC"/>
              </a:defPPr>
              <a:lvl1pPr marL="285750" lvl="0" indent="-285750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s-EC" dirty="0"/>
                <a:t>Factor de Sobrerresistencia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037413D-5C55-0F0A-B354-2EB048E09646}"/>
                  </a:ext>
                </a:extLst>
              </p:cNvPr>
              <p:cNvSpPr txBox="1"/>
              <p:nvPr/>
            </p:nvSpPr>
            <p:spPr>
              <a:xfrm>
                <a:off x="1277352" y="5573663"/>
                <a:ext cx="1604928" cy="690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C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s-EC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C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EC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037413D-5C55-0F0A-B354-2EB048E09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52" y="5573663"/>
                <a:ext cx="1604928" cy="6905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75C2A78-D7B9-B8CB-45B8-CD77344681AB}"/>
                  </a:ext>
                </a:extLst>
              </p:cNvPr>
              <p:cNvSpPr txBox="1"/>
              <p:nvPr/>
            </p:nvSpPr>
            <p:spPr>
              <a:xfrm>
                <a:off x="6573617" y="5554334"/>
                <a:ext cx="1346685" cy="665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s-EC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C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75C2A78-D7B9-B8CB-45B8-CD7734468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617" y="5554334"/>
                <a:ext cx="1346685" cy="6652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 18">
            <a:extLst>
              <a:ext uri="{FF2B5EF4-FFF2-40B4-BE49-F238E27FC236}">
                <a16:creationId xmlns:a16="http://schemas.microsoft.com/office/drawing/2014/main" id="{579616EB-1472-611D-1B46-B09119B7595E}"/>
              </a:ext>
            </a:extLst>
          </p:cNvPr>
          <p:cNvSpPr/>
          <p:nvPr/>
        </p:nvSpPr>
        <p:spPr>
          <a:xfrm>
            <a:off x="5674767" y="5100674"/>
            <a:ext cx="314438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Factor de </a:t>
            </a:r>
            <a:r>
              <a:rPr lang="es-ES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sobrerresistencia</a:t>
            </a:r>
            <a:endParaRPr lang="es-ES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95A2E96-C403-205C-D01F-63F4F7BE6AA0}"/>
              </a:ext>
            </a:extLst>
          </p:cNvPr>
          <p:cNvSpPr/>
          <p:nvPr/>
        </p:nvSpPr>
        <p:spPr>
          <a:xfrm>
            <a:off x="-234622" y="5173553"/>
            <a:ext cx="534075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Factor de ductilidad de desplazamiento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E8C36291-5395-E46B-F770-0ADE059B739B}"/>
                  </a:ext>
                </a:extLst>
              </p:cNvPr>
              <p:cNvSpPr txBox="1"/>
              <p:nvPr/>
            </p:nvSpPr>
            <p:spPr>
              <a:xfrm>
                <a:off x="8317867" y="3768113"/>
                <a:ext cx="2710258" cy="6481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E8C36291-5395-E46B-F770-0ADE059B7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867" y="3768113"/>
                <a:ext cx="2710258" cy="648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>
            <a:extLst>
              <a:ext uri="{FF2B5EF4-FFF2-40B4-BE49-F238E27FC236}">
                <a16:creationId xmlns:a16="http://schemas.microsoft.com/office/drawing/2014/main" id="{B53D5085-93BE-7717-7EE9-C9C1CEF23A07}"/>
              </a:ext>
            </a:extLst>
          </p:cNvPr>
          <p:cNvSpPr txBox="1"/>
          <p:nvPr/>
        </p:nvSpPr>
        <p:spPr>
          <a:xfrm>
            <a:off x="7738501" y="1738434"/>
            <a:ext cx="386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Rotaciones de las rótulas plásticas</a:t>
            </a:r>
          </a:p>
        </p:txBody>
      </p:sp>
    </p:spTree>
    <p:extLst>
      <p:ext uri="{BB962C8B-B14F-4D97-AF65-F5344CB8AC3E}">
        <p14:creationId xmlns:p14="http://schemas.microsoft.com/office/powerpoint/2010/main" val="18952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DD883EF-8117-D4DC-1D55-DF9282741CAE}"/>
              </a:ext>
            </a:extLst>
          </p:cNvPr>
          <p:cNvSpPr/>
          <p:nvPr/>
        </p:nvSpPr>
        <p:spPr>
          <a:xfrm>
            <a:off x="678975" y="-13252"/>
            <a:ext cx="2379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300" normalizeH="0" baseline="0" noProof="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CONTENIDO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73D434-0BC8-EA2E-48A6-E3D8AC0D0A6E}"/>
              </a:ext>
            </a:extLst>
          </p:cNvPr>
          <p:cNvSpPr txBox="1"/>
          <p:nvPr/>
        </p:nvSpPr>
        <p:spPr>
          <a:xfrm>
            <a:off x="1470995" y="899277"/>
            <a:ext cx="7209179" cy="406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INTRODUCCIÓN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200" dirty="0">
                <a:solidFill>
                  <a:prstClr val="black"/>
                </a:solidFill>
                <a:latin typeface="Calibri" panose="020F0502020204030204"/>
              </a:rPr>
              <a:t>MARCO TEÓRICO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200" b="1" u="sng" dirty="0">
                <a:solidFill>
                  <a:srgbClr val="002060"/>
                </a:solidFill>
                <a:latin typeface="Calibri" panose="020F0502020204030204"/>
              </a:rPr>
              <a:t>EDIFICIOS DE ESTUDIO Y DISEÑO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MODELACIÓN NO LINEAL DE LOS EDIFICIOS DE ESTUDIO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EVALUACIÓN DEL DESEMPEÑO SÍSMICO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16761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CFDF242-8C14-060C-3806-E4DE7B70381D}"/>
              </a:ext>
            </a:extLst>
          </p:cNvPr>
          <p:cNvSpPr/>
          <p:nvPr/>
        </p:nvSpPr>
        <p:spPr>
          <a:xfrm>
            <a:off x="232346" y="76533"/>
            <a:ext cx="77861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DEFINICIÓN de Los edificios estudio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DBE87E-EE05-AC13-A848-E9A938F2D0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196" r="5032" b="7735"/>
          <a:stretch/>
        </p:blipFill>
        <p:spPr bwMode="auto">
          <a:xfrm>
            <a:off x="586438" y="1799907"/>
            <a:ext cx="3786520" cy="2732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EEAC09-7409-B2E6-C9CB-0EA7336D7C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3419" b="1860"/>
          <a:stretch/>
        </p:blipFill>
        <p:spPr bwMode="auto">
          <a:xfrm>
            <a:off x="5648199" y="3656726"/>
            <a:ext cx="2224887" cy="136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F786601-7F5B-EC01-7D90-4A920E908AE6}"/>
              </a:ext>
            </a:extLst>
          </p:cNvPr>
          <p:cNvSpPr/>
          <p:nvPr/>
        </p:nvSpPr>
        <p:spPr>
          <a:xfrm>
            <a:off x="1873992" y="1064044"/>
            <a:ext cx="17049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u="sng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Vista en planta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4F65972-7098-F4F6-EDAA-F6DD090EADE5}"/>
              </a:ext>
            </a:extLst>
          </p:cNvPr>
          <p:cNvSpPr/>
          <p:nvPr/>
        </p:nvSpPr>
        <p:spPr>
          <a:xfrm>
            <a:off x="7577585" y="950365"/>
            <a:ext cx="20608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u="sng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Vista en elevación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255ABE-CA25-B3F3-16EE-D7C7403A99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8419" y="1799907"/>
            <a:ext cx="2344449" cy="9524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E595EC-C521-F6D7-5326-3B57065DD2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0067" y="1914513"/>
            <a:ext cx="2344429" cy="273298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F903FCB-8433-8AB5-FC53-23C47618FCBA}"/>
              </a:ext>
            </a:extLst>
          </p:cNvPr>
          <p:cNvSpPr/>
          <p:nvPr/>
        </p:nvSpPr>
        <p:spPr>
          <a:xfrm>
            <a:off x="5853658" y="2801165"/>
            <a:ext cx="14959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2 pisos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406067-86C1-D366-E900-FC482064A773}"/>
              </a:ext>
            </a:extLst>
          </p:cNvPr>
          <p:cNvSpPr/>
          <p:nvPr/>
        </p:nvSpPr>
        <p:spPr>
          <a:xfrm>
            <a:off x="5863074" y="5126234"/>
            <a:ext cx="14959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4 pisos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719B793-0EA5-EF94-ACF3-2CDCF10BC852}"/>
              </a:ext>
            </a:extLst>
          </p:cNvPr>
          <p:cNvSpPr/>
          <p:nvPr/>
        </p:nvSpPr>
        <p:spPr>
          <a:xfrm>
            <a:off x="9144320" y="4725462"/>
            <a:ext cx="14959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8 pisos</a:t>
            </a:r>
          </a:p>
        </p:txBody>
      </p:sp>
    </p:spTree>
    <p:extLst>
      <p:ext uri="{BB962C8B-B14F-4D97-AF65-F5344CB8AC3E}">
        <p14:creationId xmlns:p14="http://schemas.microsoft.com/office/powerpoint/2010/main" val="2279134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EF4A7F5-5354-3139-53B7-FCC2CE837B89}"/>
              </a:ext>
            </a:extLst>
          </p:cNvPr>
          <p:cNvSpPr/>
          <p:nvPr/>
        </p:nvSpPr>
        <p:spPr>
          <a:xfrm>
            <a:off x="0" y="55318"/>
            <a:ext cx="12221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DIME</a:t>
            </a:r>
            <a:r>
              <a:rPr lang="es-ES" sz="24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NSIONES DE LOS ELEMENTOS ESTRUCTURALES y </a:t>
            </a:r>
            <a:r>
              <a:rPr lang="es-ES" sz="2400" b="1" cap="none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Materiales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CD5256-F1E8-21AD-E2D8-6D06EA42BB69}"/>
              </a:ext>
            </a:extLst>
          </p:cNvPr>
          <p:cNvSpPr txBox="1"/>
          <p:nvPr/>
        </p:nvSpPr>
        <p:spPr>
          <a:xfrm>
            <a:off x="1099930" y="735772"/>
            <a:ext cx="3949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Losa alivianada de 20 cm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B3D511-DDD4-9E1A-79C4-DCB7EF41520E}"/>
              </a:ext>
            </a:extLst>
          </p:cNvPr>
          <p:cNvSpPr txBox="1"/>
          <p:nvPr/>
        </p:nvSpPr>
        <p:spPr>
          <a:xfrm>
            <a:off x="1099930" y="1162795"/>
            <a:ext cx="51501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Dimensiones preliminares de vigas y columnas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10E8ACD-0B7C-BDEB-B95E-0A4B227A4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25844"/>
              </p:ext>
            </p:extLst>
          </p:nvPr>
        </p:nvGraphicFramePr>
        <p:xfrm>
          <a:off x="1135313" y="1678287"/>
          <a:ext cx="4839523" cy="435134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32024">
                  <a:extLst>
                    <a:ext uri="{9D8B030D-6E8A-4147-A177-3AD203B41FA5}">
                      <a16:colId xmlns:a16="http://schemas.microsoft.com/office/drawing/2014/main" val="1966964220"/>
                    </a:ext>
                  </a:extLst>
                </a:gridCol>
                <a:gridCol w="728870">
                  <a:extLst>
                    <a:ext uri="{9D8B030D-6E8A-4147-A177-3AD203B41FA5}">
                      <a16:colId xmlns:a16="http://schemas.microsoft.com/office/drawing/2014/main" val="2118526048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3136005212"/>
                    </a:ext>
                  </a:extLst>
                </a:gridCol>
                <a:gridCol w="1166191">
                  <a:extLst>
                    <a:ext uri="{9D8B030D-6E8A-4147-A177-3AD203B41FA5}">
                      <a16:colId xmlns:a16="http://schemas.microsoft.com/office/drawing/2014/main" val="805848478"/>
                    </a:ext>
                  </a:extLst>
                </a:gridCol>
                <a:gridCol w="939012">
                  <a:extLst>
                    <a:ext uri="{9D8B030D-6E8A-4147-A177-3AD203B41FA5}">
                      <a16:colId xmlns:a16="http://schemas.microsoft.com/office/drawing/2014/main" val="3543879008"/>
                    </a:ext>
                  </a:extLst>
                </a:gridCol>
              </a:tblGrid>
              <a:tr h="55951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Edificio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Columnas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Columnas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Interiores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Vigas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374516877"/>
                  </a:ext>
                </a:extLst>
              </a:tr>
              <a:tr h="270845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pisos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30x30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30x30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4156753842"/>
                  </a:ext>
                </a:extLst>
              </a:tr>
              <a:tr h="2708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30x30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30x30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2979246117"/>
                  </a:ext>
                </a:extLst>
              </a:tr>
              <a:tr h="270845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pisos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30x40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2978090128"/>
                  </a:ext>
                </a:extLst>
              </a:tr>
              <a:tr h="2708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30x40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2073485133"/>
                  </a:ext>
                </a:extLst>
              </a:tr>
              <a:tr h="2708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4155613714"/>
                  </a:ext>
                </a:extLst>
              </a:tr>
              <a:tr h="2708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326912822"/>
                  </a:ext>
                </a:extLst>
              </a:tr>
              <a:tr h="270845">
                <a:tc rowSpan="8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pisos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60x60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70x70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3485187357"/>
                  </a:ext>
                </a:extLst>
              </a:tr>
              <a:tr h="2708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60x60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70x70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1544911778"/>
                  </a:ext>
                </a:extLst>
              </a:tr>
              <a:tr h="2708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50x50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60x60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4162776564"/>
                  </a:ext>
                </a:extLst>
              </a:tr>
              <a:tr h="2708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50x50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60x60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2985866398"/>
                  </a:ext>
                </a:extLst>
              </a:tr>
              <a:tr h="2708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45x45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50x50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1615809353"/>
                  </a:ext>
                </a:extLst>
              </a:tr>
              <a:tr h="2708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45x45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50x50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576033253"/>
                  </a:ext>
                </a:extLst>
              </a:tr>
              <a:tr h="2708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45x45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2870605784"/>
                  </a:ext>
                </a:extLst>
              </a:tr>
              <a:tr h="2708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45x45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40x45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39364" marR="39364" marT="0" marB="0" anchor="ctr"/>
                </a:tc>
                <a:extLst>
                  <a:ext uri="{0D108BD9-81ED-4DB2-BD59-A6C34878D82A}">
                    <a16:rowId xmlns:a16="http://schemas.microsoft.com/office/drawing/2014/main" val="371011336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C2E3022-A506-7F84-CADB-1D532A3A35D7}"/>
              </a:ext>
            </a:extLst>
          </p:cNvPr>
          <p:cNvSpPr txBox="1"/>
          <p:nvPr/>
        </p:nvSpPr>
        <p:spPr>
          <a:xfrm>
            <a:off x="7665156" y="1925889"/>
            <a:ext cx="1895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fy</a:t>
            </a:r>
            <a:r>
              <a:rPr lang="es-EC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=4200 kg/cm</a:t>
            </a:r>
            <a:r>
              <a:rPr lang="es-EC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</a:t>
            </a:r>
            <a:r>
              <a:rPr lang="es-EC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es-EC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2AB2B8-35B8-3EB1-2EED-D9AECA1F271A}"/>
              </a:ext>
            </a:extLst>
          </p:cNvPr>
          <p:cNvSpPr/>
          <p:nvPr/>
        </p:nvSpPr>
        <p:spPr>
          <a:xfrm>
            <a:off x="6652591" y="1132017"/>
            <a:ext cx="372386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Materiales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C5A5C01-4270-622C-BF3A-7D9F7FD75F47}"/>
              </a:ext>
            </a:extLst>
          </p:cNvPr>
          <p:cNvSpPr/>
          <p:nvPr/>
        </p:nvSpPr>
        <p:spPr>
          <a:xfrm>
            <a:off x="7509691" y="2864829"/>
            <a:ext cx="22793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Inercias reducidas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092FAC5-D142-E9E7-2544-54B90177F949}"/>
              </a:ext>
            </a:extLst>
          </p:cNvPr>
          <p:cNvSpPr/>
          <p:nvPr/>
        </p:nvSpPr>
        <p:spPr>
          <a:xfrm>
            <a:off x="7691761" y="3331338"/>
            <a:ext cx="18582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Columnas: </a:t>
            </a:r>
            <a:r>
              <a:rPr lang="es-ES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 </a:t>
            </a:r>
            <a:r>
              <a:rPr lang="es-ES" cap="none" spc="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endParaRPr lang="es-ES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1DA385C-2345-68F7-C4EA-88F4A61698DD}"/>
              </a:ext>
            </a:extLst>
          </p:cNvPr>
          <p:cNvSpPr/>
          <p:nvPr/>
        </p:nvSpPr>
        <p:spPr>
          <a:xfrm>
            <a:off x="7721269" y="3700670"/>
            <a:ext cx="14007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Vigas: </a:t>
            </a:r>
            <a:r>
              <a:rPr lang="es-ES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</a:t>
            </a:r>
            <a:r>
              <a:rPr lang="es-ES" cap="none" spc="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endParaRPr lang="es-ES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D5D0694-98F7-F5E2-1649-AEFDC0A3B891}"/>
                  </a:ext>
                </a:extLst>
              </p:cNvPr>
              <p:cNvSpPr txBox="1"/>
              <p:nvPr/>
            </p:nvSpPr>
            <p:spPr>
              <a:xfrm>
                <a:off x="7488143" y="1528953"/>
                <a:ext cx="22793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C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C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EC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=210 </m:t>
                      </m:r>
                      <m:r>
                        <a:rPr lang="es-EC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s-EC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EC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s-EC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C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D5D0694-98F7-F5E2-1649-AEFDC0A3B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43" y="1528953"/>
                <a:ext cx="2279374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865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6166BA7-7795-936D-78A8-0F5D63D8E58D}"/>
              </a:ext>
            </a:extLst>
          </p:cNvPr>
          <p:cNvSpPr/>
          <p:nvPr/>
        </p:nvSpPr>
        <p:spPr>
          <a:xfrm>
            <a:off x="525670" y="0"/>
            <a:ext cx="42771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CARGAS APLICADAS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4">
                <a:extLst>
                  <a:ext uri="{FF2B5EF4-FFF2-40B4-BE49-F238E27FC236}">
                    <a16:creationId xmlns:a16="http://schemas.microsoft.com/office/drawing/2014/main" id="{D530CA52-8C1C-9993-4C6D-5C61061E64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783298"/>
                  </p:ext>
                </p:extLst>
              </p:nvPr>
            </p:nvGraphicFramePr>
            <p:xfrm>
              <a:off x="534502" y="1232055"/>
              <a:ext cx="6144593" cy="208604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040692">
                      <a:extLst>
                        <a:ext uri="{9D8B030D-6E8A-4147-A177-3AD203B41FA5}">
                          <a16:colId xmlns:a16="http://schemas.microsoft.com/office/drawing/2014/main" val="1850693623"/>
                        </a:ext>
                      </a:extLst>
                    </a:gridCol>
                    <a:gridCol w="717584">
                      <a:extLst>
                        <a:ext uri="{9D8B030D-6E8A-4147-A177-3AD203B41FA5}">
                          <a16:colId xmlns:a16="http://schemas.microsoft.com/office/drawing/2014/main" val="1485199123"/>
                        </a:ext>
                      </a:extLst>
                    </a:gridCol>
                    <a:gridCol w="992980">
                      <a:extLst>
                        <a:ext uri="{9D8B030D-6E8A-4147-A177-3AD203B41FA5}">
                          <a16:colId xmlns:a16="http://schemas.microsoft.com/office/drawing/2014/main" val="465425352"/>
                        </a:ext>
                      </a:extLst>
                    </a:gridCol>
                    <a:gridCol w="2393337">
                      <a:extLst>
                        <a:ext uri="{9D8B030D-6E8A-4147-A177-3AD203B41FA5}">
                          <a16:colId xmlns:a16="http://schemas.microsoft.com/office/drawing/2014/main" val="1280460462"/>
                        </a:ext>
                      </a:extLst>
                    </a:gridCol>
                  </a:tblGrid>
                  <a:tr h="31657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Tipo de Carga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Unidad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Observaciones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640342"/>
                      </a:ext>
                    </a:extLst>
                  </a:tr>
                  <a:tr h="350153">
                    <a:tc>
                      <a:txBody>
                        <a:bodyPr/>
                        <a:lstStyle/>
                        <a:p>
                          <a:r>
                            <a:rPr lang="es-EC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Carga Muerta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4712402"/>
                      </a:ext>
                    </a:extLst>
                  </a:tr>
                  <a:tr h="350153"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Peso propio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Software </a:t>
                          </a:r>
                          <a:r>
                            <a:rPr lang="es-EC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Etabs</a:t>
                          </a:r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9652704"/>
                      </a:ext>
                    </a:extLst>
                  </a:tr>
                  <a:tr h="350153"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Peso terminados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C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EC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s-EC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NEC-15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305481"/>
                      </a:ext>
                    </a:extLst>
                  </a:tr>
                  <a:tr h="350153"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Peso mampostería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C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EC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s-EC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NEC-15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8129422"/>
                      </a:ext>
                    </a:extLst>
                  </a:tr>
                  <a:tr h="350153">
                    <a:tc>
                      <a:txBody>
                        <a:bodyPr/>
                        <a:lstStyle/>
                        <a:p>
                          <a:r>
                            <a:rPr lang="es-EC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Carga Viva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C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s-EC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s-EC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s-EC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NEC-15 (Residencial)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4429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4">
                <a:extLst>
                  <a:ext uri="{FF2B5EF4-FFF2-40B4-BE49-F238E27FC236}">
                    <a16:creationId xmlns:a16="http://schemas.microsoft.com/office/drawing/2014/main" id="{D530CA52-8C1C-9993-4C6D-5C61061E64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2783298"/>
                  </p:ext>
                </p:extLst>
              </p:nvPr>
            </p:nvGraphicFramePr>
            <p:xfrm>
              <a:off x="534502" y="1232055"/>
              <a:ext cx="6144593" cy="208604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040692">
                      <a:extLst>
                        <a:ext uri="{9D8B030D-6E8A-4147-A177-3AD203B41FA5}">
                          <a16:colId xmlns:a16="http://schemas.microsoft.com/office/drawing/2014/main" val="1850693623"/>
                        </a:ext>
                      </a:extLst>
                    </a:gridCol>
                    <a:gridCol w="717584">
                      <a:extLst>
                        <a:ext uri="{9D8B030D-6E8A-4147-A177-3AD203B41FA5}">
                          <a16:colId xmlns:a16="http://schemas.microsoft.com/office/drawing/2014/main" val="1485199123"/>
                        </a:ext>
                      </a:extLst>
                    </a:gridCol>
                    <a:gridCol w="992980">
                      <a:extLst>
                        <a:ext uri="{9D8B030D-6E8A-4147-A177-3AD203B41FA5}">
                          <a16:colId xmlns:a16="http://schemas.microsoft.com/office/drawing/2014/main" val="465425352"/>
                        </a:ext>
                      </a:extLst>
                    </a:gridCol>
                    <a:gridCol w="2393337">
                      <a:extLst>
                        <a:ext uri="{9D8B030D-6E8A-4147-A177-3AD203B41FA5}">
                          <a16:colId xmlns:a16="http://schemas.microsoft.com/office/drawing/2014/main" val="128046046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Tipo de Carga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Unidad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Observaciones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640342"/>
                      </a:ext>
                    </a:extLst>
                  </a:tr>
                  <a:tr h="350153">
                    <a:tc>
                      <a:txBody>
                        <a:bodyPr/>
                        <a:lstStyle/>
                        <a:p>
                          <a:r>
                            <a:rPr lang="es-EC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Carga Muerta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4712402"/>
                      </a:ext>
                    </a:extLst>
                  </a:tr>
                  <a:tr h="350153"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Peso propio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Software </a:t>
                          </a:r>
                          <a:r>
                            <a:rPr lang="es-EC" sz="16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Etabs</a:t>
                          </a:r>
                          <a:endParaRPr lang="es-EC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9652704"/>
                      </a:ext>
                    </a:extLst>
                  </a:tr>
                  <a:tr h="350153"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Peso terminados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3"/>
                          <a:stretch>
                            <a:fillRect l="-277914" t="-298276" r="-241718" b="-2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NEC-15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305481"/>
                      </a:ext>
                    </a:extLst>
                  </a:tr>
                  <a:tr h="350153"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Peso mampostería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3"/>
                          <a:stretch>
                            <a:fillRect l="-277914" t="-405263" r="-241718" b="-1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NEC-15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8129422"/>
                      </a:ext>
                    </a:extLst>
                  </a:tr>
                  <a:tr h="350153">
                    <a:tc>
                      <a:txBody>
                        <a:bodyPr/>
                        <a:lstStyle/>
                        <a:p>
                          <a:r>
                            <a:rPr lang="es-EC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Carga Viva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3"/>
                          <a:stretch>
                            <a:fillRect l="-277914" t="-496552" r="-241718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NEC-15 (Residencial)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44296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Imagen 3" descr="ghfg">
            <a:extLst>
              <a:ext uri="{FF2B5EF4-FFF2-40B4-BE49-F238E27FC236}">
                <a16:creationId xmlns:a16="http://schemas.microsoft.com/office/drawing/2014/main" id="{40DEE9DF-A0A2-8DA3-054A-BD863047A9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40"/>
          <a:stretch/>
        </p:blipFill>
        <p:spPr>
          <a:xfrm>
            <a:off x="6789532" y="1232055"/>
            <a:ext cx="4946951" cy="272753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F1F1615-A48F-22A8-46C5-3EBF27CFE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42665"/>
              </p:ext>
            </p:extLst>
          </p:nvPr>
        </p:nvGraphicFramePr>
        <p:xfrm>
          <a:off x="525670" y="3784556"/>
          <a:ext cx="6263862" cy="195223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739619">
                  <a:extLst>
                    <a:ext uri="{9D8B030D-6E8A-4147-A177-3AD203B41FA5}">
                      <a16:colId xmlns:a16="http://schemas.microsoft.com/office/drawing/2014/main" val="70833658"/>
                    </a:ext>
                  </a:extLst>
                </a:gridCol>
                <a:gridCol w="829727">
                  <a:extLst>
                    <a:ext uri="{9D8B030D-6E8A-4147-A177-3AD203B41FA5}">
                      <a16:colId xmlns:a16="http://schemas.microsoft.com/office/drawing/2014/main" val="3190608337"/>
                    </a:ext>
                  </a:extLst>
                </a:gridCol>
                <a:gridCol w="818042">
                  <a:extLst>
                    <a:ext uri="{9D8B030D-6E8A-4147-A177-3AD203B41FA5}">
                      <a16:colId xmlns:a16="http://schemas.microsoft.com/office/drawing/2014/main" val="4169343255"/>
                    </a:ext>
                  </a:extLst>
                </a:gridCol>
                <a:gridCol w="876474">
                  <a:extLst>
                    <a:ext uri="{9D8B030D-6E8A-4147-A177-3AD203B41FA5}">
                      <a16:colId xmlns:a16="http://schemas.microsoft.com/office/drawing/2014/main" val="3130059741"/>
                    </a:ext>
                  </a:extLst>
                </a:gridCol>
              </a:tblGrid>
              <a:tr h="36421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Parámetro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555330"/>
                  </a:ext>
                </a:extLst>
              </a:tr>
              <a:tr h="3549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de importancia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s.u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extLst>
                  <a:ext uri="{0D108BD9-81ED-4DB2-BD59-A6C34878D82A}">
                    <a16:rowId xmlns:a16="http://schemas.microsoft.com/office/drawing/2014/main" val="3410441460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de reducción de respuesta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s.u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extLst>
                  <a:ext uri="{0D108BD9-81ED-4DB2-BD59-A6C34878D82A}">
                    <a16:rowId xmlns:a16="http://schemas.microsoft.com/office/drawing/2014/main" val="2322014547"/>
                  </a:ext>
                </a:extLst>
              </a:tr>
              <a:tr h="39088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Zonificación Sísmica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extLst>
                  <a:ext uri="{0D108BD9-81ED-4DB2-BD59-A6C34878D82A}">
                    <a16:rowId xmlns:a16="http://schemas.microsoft.com/office/drawing/2014/main" val="3504522730"/>
                  </a:ext>
                </a:extLst>
              </a:tr>
              <a:tr h="44460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de aceleración de la zona sísmica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s.u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42161" marR="42161" marT="0" marB="0"/>
                </a:tc>
                <a:extLst>
                  <a:ext uri="{0D108BD9-81ED-4DB2-BD59-A6C34878D82A}">
                    <a16:rowId xmlns:a16="http://schemas.microsoft.com/office/drawing/2014/main" val="6181281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24F6E71-4CC5-84E0-57EB-25DF2C523606}"/>
                  </a:ext>
                </a:extLst>
              </p:cNvPr>
              <p:cNvSpPr txBox="1"/>
              <p:nvPr/>
            </p:nvSpPr>
            <p:spPr>
              <a:xfrm>
                <a:off x="8438866" y="4510599"/>
                <a:ext cx="2438400" cy="67518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𝑆𝑎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𝑇𝑎</m:t>
                              </m:r>
                            </m:e>
                          </m:d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24F6E71-4CC5-84E0-57EB-25DF2C52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866" y="4510599"/>
                <a:ext cx="2438400" cy="6751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45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F661F5-B4AF-3B4B-E5EE-9930D2EEBB22}"/>
              </a:ext>
            </a:extLst>
          </p:cNvPr>
          <p:cNvSpPr/>
          <p:nvPr/>
        </p:nvSpPr>
        <p:spPr>
          <a:xfrm>
            <a:off x="484774" y="0"/>
            <a:ext cx="3563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Análisis modal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A607875-278C-75FC-CE58-6050638D6663}"/>
              </a:ext>
            </a:extLst>
          </p:cNvPr>
          <p:cNvSpPr txBox="1"/>
          <p:nvPr/>
        </p:nvSpPr>
        <p:spPr>
          <a:xfrm>
            <a:off x="7350342" y="1365252"/>
            <a:ext cx="3916936" cy="873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a la norma NEC-15 las derivas de piso deben ser menores al 2%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5C6D4E2-90D4-FC42-B0F3-222DF8DB5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82338"/>
              </p:ext>
            </p:extLst>
          </p:nvPr>
        </p:nvGraphicFramePr>
        <p:xfrm>
          <a:off x="731336" y="874129"/>
          <a:ext cx="6035296" cy="15907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453262">
                  <a:extLst>
                    <a:ext uri="{9D8B030D-6E8A-4147-A177-3AD203B41FA5}">
                      <a16:colId xmlns:a16="http://schemas.microsoft.com/office/drawing/2014/main" val="1070621213"/>
                    </a:ext>
                  </a:extLst>
                </a:gridCol>
                <a:gridCol w="899811">
                  <a:extLst>
                    <a:ext uri="{9D8B030D-6E8A-4147-A177-3AD203B41FA5}">
                      <a16:colId xmlns:a16="http://schemas.microsoft.com/office/drawing/2014/main" val="2642475077"/>
                    </a:ext>
                  </a:extLst>
                </a:gridCol>
                <a:gridCol w="920015">
                  <a:extLst>
                    <a:ext uri="{9D8B030D-6E8A-4147-A177-3AD203B41FA5}">
                      <a16:colId xmlns:a16="http://schemas.microsoft.com/office/drawing/2014/main" val="525327660"/>
                    </a:ext>
                  </a:extLst>
                </a:gridCol>
                <a:gridCol w="920736">
                  <a:extLst>
                    <a:ext uri="{9D8B030D-6E8A-4147-A177-3AD203B41FA5}">
                      <a16:colId xmlns:a16="http://schemas.microsoft.com/office/drawing/2014/main" val="3748907543"/>
                    </a:ext>
                  </a:extLst>
                </a:gridCol>
                <a:gridCol w="920736">
                  <a:extLst>
                    <a:ext uri="{9D8B030D-6E8A-4147-A177-3AD203B41FA5}">
                      <a16:colId xmlns:a16="http://schemas.microsoft.com/office/drawing/2014/main" val="243219157"/>
                    </a:ext>
                  </a:extLst>
                </a:gridCol>
                <a:gridCol w="920736">
                  <a:extLst>
                    <a:ext uri="{9D8B030D-6E8A-4147-A177-3AD203B41FA5}">
                      <a16:colId xmlns:a16="http://schemas.microsoft.com/office/drawing/2014/main" val="4090802762"/>
                    </a:ext>
                  </a:extLst>
                </a:gridCol>
              </a:tblGrid>
              <a:tr h="4771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Edificio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(m)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(s)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(</a:t>
                      </a:r>
                      <a:r>
                        <a:rPr lang="es-EC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(</a:t>
                      </a:r>
                      <a:r>
                        <a:rPr lang="es-EC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 (%)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334511"/>
                  </a:ext>
                </a:extLst>
              </a:tr>
              <a:tr h="3712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pisos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438.09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65.19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588613"/>
                  </a:ext>
                </a:extLst>
              </a:tr>
              <a:tr h="3712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pisos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928.36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138.14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1.63</a:t>
                      </a:r>
                      <a:endParaRPr lang="es-EC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041507"/>
                  </a:ext>
                </a:extLst>
              </a:tr>
              <a:tr h="3712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pisos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2400.51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200.96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92558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4B60D2A-1CCF-4C0F-A03D-F89CBD9AA0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178915"/>
              </p:ext>
            </p:extLst>
          </p:nvPr>
        </p:nvGraphicFramePr>
        <p:xfrm>
          <a:off x="1210571" y="2628071"/>
          <a:ext cx="5269742" cy="377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53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C084412-F667-CCCD-9B29-719C6465625E}"/>
              </a:ext>
            </a:extLst>
          </p:cNvPr>
          <p:cNvSpPr/>
          <p:nvPr/>
        </p:nvSpPr>
        <p:spPr>
          <a:xfrm>
            <a:off x="83242" y="0"/>
            <a:ext cx="12026048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3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DISPOSICIONES DE LA NEC-15 PARA EL DISEÑO DE VIGAS Y COLUMNAS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77A341-0F8A-C01B-7C12-CD8D8485C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82" y="1269490"/>
            <a:ext cx="3041867" cy="148528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559659F-4B3D-5D3F-B1D9-DCEC45375658}"/>
              </a:ext>
            </a:extLst>
          </p:cNvPr>
          <p:cNvSpPr/>
          <p:nvPr/>
        </p:nvSpPr>
        <p:spPr>
          <a:xfrm>
            <a:off x="2253465" y="747964"/>
            <a:ext cx="15133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Vigas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B0F413-D20D-B403-0F02-1418F3456E49}"/>
              </a:ext>
            </a:extLst>
          </p:cNvPr>
          <p:cNvSpPr/>
          <p:nvPr/>
        </p:nvSpPr>
        <p:spPr>
          <a:xfrm>
            <a:off x="8005419" y="817453"/>
            <a:ext cx="15133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Columnas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5FA754-790E-41D3-C1EB-27B90FFB2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16" y="3016155"/>
            <a:ext cx="5583039" cy="32115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B07ED7-99EA-41D9-0EF9-644F98B21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47" y="2263340"/>
            <a:ext cx="5674242" cy="3777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B5C97DA-CAA3-4525-BFA0-395B08E38B27}"/>
                  </a:ext>
                </a:extLst>
              </p:cNvPr>
              <p:cNvSpPr txBox="1"/>
              <p:nvPr/>
            </p:nvSpPr>
            <p:spPr>
              <a:xfrm>
                <a:off x="8005419" y="1664647"/>
                <a:ext cx="14664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b="0" i="1" smtClean="0">
                          <a:latin typeface="Cambria Math" panose="02040503050406030204" pitchFamily="18" charset="0"/>
                        </a:rPr>
                        <m:t>0.01</m:t>
                      </m:r>
                      <m:r>
                        <a:rPr lang="es-EC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EC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EC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≤0.03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B5C97DA-CAA3-4525-BFA0-395B08E38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419" y="1664647"/>
                <a:ext cx="1466427" cy="246221"/>
              </a:xfrm>
              <a:prstGeom prst="rect">
                <a:avLst/>
              </a:prstGeom>
              <a:blipFill>
                <a:blip r:embed="rId6"/>
                <a:stretch>
                  <a:fillRect l="-2490" r="-2490" b="-25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38C352B-CB2D-3A35-9E3D-7A82F4E118E3}"/>
              </a:ext>
            </a:extLst>
          </p:cNvPr>
          <p:cNvCxnSpPr/>
          <p:nvPr/>
        </p:nvCxnSpPr>
        <p:spPr>
          <a:xfrm>
            <a:off x="6129378" y="502299"/>
            <a:ext cx="0" cy="58680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DD883EF-8117-D4DC-1D55-DF9282741CAE}"/>
              </a:ext>
            </a:extLst>
          </p:cNvPr>
          <p:cNvSpPr/>
          <p:nvPr/>
        </p:nvSpPr>
        <p:spPr>
          <a:xfrm>
            <a:off x="625966" y="26506"/>
            <a:ext cx="2379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CONTENIDO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73D434-0BC8-EA2E-48A6-E3D8AC0D0A6E}"/>
              </a:ext>
            </a:extLst>
          </p:cNvPr>
          <p:cNvSpPr txBox="1"/>
          <p:nvPr/>
        </p:nvSpPr>
        <p:spPr>
          <a:xfrm>
            <a:off x="1470995" y="899277"/>
            <a:ext cx="7209179" cy="406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b="1" u="sng" dirty="0">
                <a:solidFill>
                  <a:srgbClr val="002060"/>
                </a:solidFill>
              </a:rPr>
              <a:t>INTRODUCCIÓN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MARCO TEÓRICO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EDIFICIOS DE ESTUDIO Y DISEÑO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MODELACIÓN NO LINEAL DE LOS EDIFICIOS DE ESTUDIO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EVALUACIÓN DEL DESEMPEÑO SÍSMICO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541717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6E42B81-1EA6-5271-F54C-043FDA182D00}"/>
              </a:ext>
            </a:extLst>
          </p:cNvPr>
          <p:cNvSpPr/>
          <p:nvPr/>
        </p:nvSpPr>
        <p:spPr>
          <a:xfrm>
            <a:off x="188239" y="0"/>
            <a:ext cx="118160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3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DISPOSICIONES DEL</a:t>
            </a:r>
            <a:r>
              <a:rPr lang="es-ES" sz="24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 ACI-ASCE352 </a:t>
            </a:r>
            <a:r>
              <a:rPr lang="es-ES" sz="23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PARA EL DISEÑO DE conexiones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C98DFEE-BDB7-99B9-D37B-93FA44383E14}"/>
              </a:ext>
            </a:extLst>
          </p:cNvPr>
          <p:cNvSpPr/>
          <p:nvPr/>
        </p:nvSpPr>
        <p:spPr>
          <a:xfrm>
            <a:off x="1576312" y="924926"/>
            <a:ext cx="2537535" cy="338776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F58388F-C982-74F9-6768-4833BABF7C0E}"/>
              </a:ext>
            </a:extLst>
          </p:cNvPr>
          <p:cNvSpPr/>
          <p:nvPr/>
        </p:nvSpPr>
        <p:spPr>
          <a:xfrm>
            <a:off x="1576312" y="3876658"/>
            <a:ext cx="2537535" cy="14003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Adherencia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Confinamiento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Ubicación rótulas plásticas</a:t>
            </a:r>
            <a:endParaRPr lang="es-ES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13923D-CC75-A3A5-1FFC-4EFB876D9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42" y="973076"/>
            <a:ext cx="1978461" cy="27328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BB598C-7505-F4F4-E05F-18CA4DD52E0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34" y="946056"/>
            <a:ext cx="1977423" cy="27598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4A9642-29E0-9672-D048-710C3695D4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08" y="986482"/>
            <a:ext cx="2002957" cy="2789833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FD770AE-BFD1-4CDF-0668-5315B145F1B4}"/>
              </a:ext>
            </a:extLst>
          </p:cNvPr>
          <p:cNvSpPr/>
          <p:nvPr/>
        </p:nvSpPr>
        <p:spPr>
          <a:xfrm>
            <a:off x="4524226" y="913193"/>
            <a:ext cx="2537535" cy="338776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A998B-3169-8983-89E6-27EB128D7532}"/>
              </a:ext>
            </a:extLst>
          </p:cNvPr>
          <p:cNvSpPr/>
          <p:nvPr/>
        </p:nvSpPr>
        <p:spPr>
          <a:xfrm>
            <a:off x="4524226" y="3864925"/>
            <a:ext cx="2537535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Anclaje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Adherencia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Confinamiento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Ubicación rótulas plásticas</a:t>
            </a:r>
            <a:endParaRPr lang="es-ES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6B36A35-CB6B-4CDC-45E9-773052EC0F58}"/>
              </a:ext>
            </a:extLst>
          </p:cNvPr>
          <p:cNvSpPr/>
          <p:nvPr/>
        </p:nvSpPr>
        <p:spPr>
          <a:xfrm>
            <a:off x="7485794" y="913193"/>
            <a:ext cx="2537535" cy="3387764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955D92E-3D43-724D-5B42-03D2450E35DF}"/>
              </a:ext>
            </a:extLst>
          </p:cNvPr>
          <p:cNvSpPr/>
          <p:nvPr/>
        </p:nvSpPr>
        <p:spPr>
          <a:xfrm>
            <a:off x="7485794" y="3864925"/>
            <a:ext cx="2537535" cy="14003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Anclaje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Confinamiento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Ubicación rótulas plásticas</a:t>
            </a:r>
            <a:endParaRPr lang="es-ES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DD883EF-8117-D4DC-1D55-DF9282741CAE}"/>
              </a:ext>
            </a:extLst>
          </p:cNvPr>
          <p:cNvSpPr/>
          <p:nvPr/>
        </p:nvSpPr>
        <p:spPr>
          <a:xfrm>
            <a:off x="678975" y="-13252"/>
            <a:ext cx="2379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300" normalizeH="0" baseline="0" noProof="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CONTENIDO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73D434-0BC8-EA2E-48A6-E3D8AC0D0A6E}"/>
              </a:ext>
            </a:extLst>
          </p:cNvPr>
          <p:cNvSpPr txBox="1"/>
          <p:nvPr/>
        </p:nvSpPr>
        <p:spPr>
          <a:xfrm>
            <a:off x="966028" y="1060339"/>
            <a:ext cx="7209179" cy="406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INTRODUCCIÓN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200" dirty="0">
                <a:solidFill>
                  <a:prstClr val="black"/>
                </a:solidFill>
                <a:latin typeface="Calibri" panose="020F0502020204030204"/>
              </a:rPr>
              <a:t>MARCO TEÓRICO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EDIFICIOS DE ESTUDIO Y DISEÑO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200" b="1" u="sng" dirty="0">
                <a:solidFill>
                  <a:srgbClr val="002060"/>
                </a:solidFill>
                <a:latin typeface="Calibri" panose="020F0502020204030204"/>
              </a:rPr>
              <a:t>MODELACIÓN NO LINEAL DE LOS EDIFICIOS DE ESTUDIO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EVALUACIÓN DEL DESEMPEÑO SÍSMICO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245463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36B0238-4075-8264-0A25-D78960FF0907}"/>
              </a:ext>
            </a:extLst>
          </p:cNvPr>
          <p:cNvSpPr/>
          <p:nvPr/>
        </p:nvSpPr>
        <p:spPr>
          <a:xfrm>
            <a:off x="866684" y="0"/>
            <a:ext cx="49471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Modelación no lineal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48D62D6-7955-4D54-4011-DDF021D50C13}"/>
              </a:ext>
            </a:extLst>
          </p:cNvPr>
          <p:cNvSpPr/>
          <p:nvPr/>
        </p:nvSpPr>
        <p:spPr>
          <a:xfrm>
            <a:off x="9091730" y="1691246"/>
            <a:ext cx="16417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0"/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 sísmica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6D051CA-7E74-B1F4-2933-580F6F1F34DB}"/>
              </a:ext>
            </a:extLst>
          </p:cNvPr>
          <p:cNvSpPr/>
          <p:nvPr/>
        </p:nvSpPr>
        <p:spPr>
          <a:xfrm>
            <a:off x="9171753" y="2102746"/>
            <a:ext cx="1561773" cy="960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W=D+0.25L </a:t>
            </a:r>
          </a:p>
          <a:p>
            <a:pPr algn="ctr">
              <a:lnSpc>
                <a:spcPct val="150000"/>
              </a:lnSpc>
            </a:pPr>
            <a:r>
              <a:rPr lang="es-ES" sz="2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(FEMA 356)</a:t>
            </a:r>
            <a:endParaRPr lang="es-ES" sz="200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9495459-CA2E-8953-4B57-6FBB799369F2}"/>
              </a:ext>
            </a:extLst>
          </p:cNvPr>
          <p:cNvGrpSpPr/>
          <p:nvPr/>
        </p:nvGrpSpPr>
        <p:grpSpPr>
          <a:xfrm>
            <a:off x="530489" y="1459653"/>
            <a:ext cx="7581218" cy="4382062"/>
            <a:chOff x="225777" y="1792591"/>
            <a:chExt cx="7060913" cy="3829878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6DE6665-56F8-6D5D-3389-3894C4CFB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777" y="1792591"/>
              <a:ext cx="7060913" cy="3829878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BBE2C1B9-82C1-904E-68BD-6487784CBF25}"/>
                </a:ext>
              </a:extLst>
            </p:cNvPr>
            <p:cNvSpPr/>
            <p:nvPr/>
          </p:nvSpPr>
          <p:spPr>
            <a:xfrm>
              <a:off x="328609" y="2375274"/>
              <a:ext cx="1227534" cy="24209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200" b="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Diafragma rígido</a:t>
              </a:r>
            </a:p>
          </p:txBody>
        </p: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E26BDFB1-9D67-F05D-D9DC-65140B3A3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5686" y="2344693"/>
              <a:ext cx="1392692" cy="161386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B69B5A7A-577A-A491-33F7-A7262C5C95DD}"/>
                </a:ext>
              </a:extLst>
            </p:cNvPr>
            <p:cNvCxnSpPr>
              <a:cxnSpLocks/>
            </p:cNvCxnSpPr>
            <p:nvPr/>
          </p:nvCxnSpPr>
          <p:spPr>
            <a:xfrm>
              <a:off x="1555686" y="2506079"/>
              <a:ext cx="1392692" cy="552102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1546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76E3E2-491E-3D75-955C-4D8ABDD2A9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9443" y="510303"/>
            <a:ext cx="3180080" cy="18592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55387F5-2ED5-DFB6-68DD-AC77B485F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49" y="2366440"/>
            <a:ext cx="5890362" cy="39133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799B49-8F92-75A5-96C6-020E9E0BE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429" y="2366440"/>
            <a:ext cx="5255369" cy="38501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EF246C8-B2F6-9926-0626-02629C1A474F}"/>
              </a:ext>
            </a:extLst>
          </p:cNvPr>
          <p:cNvSpPr/>
          <p:nvPr/>
        </p:nvSpPr>
        <p:spPr>
          <a:xfrm>
            <a:off x="517249" y="0"/>
            <a:ext cx="63706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RÓTULAS PLÁSTICAS EN VIGAS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D81BC33-893F-C9C6-42A9-9C86C3524851}"/>
              </a:ext>
            </a:extLst>
          </p:cNvPr>
          <p:cNvSpPr/>
          <p:nvPr/>
        </p:nvSpPr>
        <p:spPr>
          <a:xfrm>
            <a:off x="7138330" y="1439943"/>
            <a:ext cx="35974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 de las rótulas: </a:t>
            </a:r>
            <a:r>
              <a:rPr lang="es-ES" sz="16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y 95%</a:t>
            </a:r>
          </a:p>
        </p:txBody>
      </p:sp>
    </p:spTree>
    <p:extLst>
      <p:ext uri="{BB962C8B-B14F-4D97-AF65-F5344CB8AC3E}">
        <p14:creationId xmlns:p14="http://schemas.microsoft.com/office/powerpoint/2010/main" val="1290948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92EDE4-24A3-5B2F-652D-A1AA52C7EBEB}"/>
              </a:ext>
            </a:extLst>
          </p:cNvPr>
          <p:cNvSpPr/>
          <p:nvPr/>
        </p:nvSpPr>
        <p:spPr>
          <a:xfrm>
            <a:off x="217897" y="39605"/>
            <a:ext cx="73629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RÓTULAS PLÁSTICAS EN COLUMNAS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B3CD015-C48A-7759-7103-500714E5AF9A}"/>
              </a:ext>
            </a:extLst>
          </p:cNvPr>
          <p:cNvSpPr/>
          <p:nvPr/>
        </p:nvSpPr>
        <p:spPr>
          <a:xfrm>
            <a:off x="6920685" y="1323188"/>
            <a:ext cx="36086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Ubicación de las rótulas</a:t>
            </a:r>
            <a:r>
              <a:rPr lang="es-ES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 5% y 95%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9BC349-F6F1-5F54-FA4D-D6FB57FEC1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5340" y="562825"/>
            <a:ext cx="3180080" cy="18592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C568DD-08C5-58AE-0531-7F6D799A5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2422105"/>
            <a:ext cx="5514975" cy="36861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AD6991-4B9B-9879-09EC-480CAE323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432" y="2037752"/>
            <a:ext cx="4921250" cy="395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3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D776643-6FBE-E008-D9A0-875649712FF8}"/>
              </a:ext>
            </a:extLst>
          </p:cNvPr>
          <p:cNvSpPr/>
          <p:nvPr/>
        </p:nvSpPr>
        <p:spPr>
          <a:xfrm>
            <a:off x="735996" y="0"/>
            <a:ext cx="4334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Cargas laterales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CEF844F-9A8D-E07B-7C51-D134A6DCD2A2}"/>
              </a:ext>
            </a:extLst>
          </p:cNvPr>
          <p:cNvSpPr/>
          <p:nvPr/>
        </p:nvSpPr>
        <p:spPr>
          <a:xfrm>
            <a:off x="1248569" y="5615016"/>
            <a:ext cx="14959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2 pisos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64735DF-F5B8-EBAA-5F86-720A0AAF4F7F}"/>
              </a:ext>
            </a:extLst>
          </p:cNvPr>
          <p:cNvSpPr/>
          <p:nvPr/>
        </p:nvSpPr>
        <p:spPr>
          <a:xfrm>
            <a:off x="3578050" y="5714113"/>
            <a:ext cx="14959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4 pisos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E645518-C7BF-668F-03F2-1F2A00184C32}"/>
              </a:ext>
            </a:extLst>
          </p:cNvPr>
          <p:cNvSpPr/>
          <p:nvPr/>
        </p:nvSpPr>
        <p:spPr>
          <a:xfrm>
            <a:off x="6591681" y="5615016"/>
            <a:ext cx="14959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cap="none" spc="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8 pisos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ADBA4F03-4DBD-CA96-B6BD-BFF4727DEA8E}"/>
                  </a:ext>
                </a:extLst>
              </p:cNvPr>
              <p:cNvSpPr txBox="1"/>
              <p:nvPr/>
            </p:nvSpPr>
            <p:spPr>
              <a:xfrm>
                <a:off x="-167665" y="1373915"/>
                <a:ext cx="37497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𝑓𝑠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∗∅∗</m:t>
                      </m:r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ADBA4F03-4DBD-CA96-B6BD-BFF4727DE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7665" y="1373915"/>
                <a:ext cx="3749722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14">
            <a:extLst>
              <a:ext uri="{FF2B5EF4-FFF2-40B4-BE49-F238E27FC236}">
                <a16:creationId xmlns:a16="http://schemas.microsoft.com/office/drawing/2014/main" id="{61F9EC3C-5373-5776-7ACB-69B733B041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8"/>
          <a:stretch/>
        </p:blipFill>
        <p:spPr>
          <a:xfrm>
            <a:off x="1603513" y="1985910"/>
            <a:ext cx="8242852" cy="35485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96E7EF-29A6-C46F-5185-C0DC9D9AD7EE}"/>
              </a:ext>
            </a:extLst>
          </p:cNvPr>
          <p:cNvSpPr txBox="1"/>
          <p:nvPr/>
        </p:nvSpPr>
        <p:spPr>
          <a:xfrm>
            <a:off x="576289" y="761920"/>
            <a:ext cx="1052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carga lateral fue proporcional al primer modo de vibración de acuerdo con (ATC 40, 1996)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563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EA276C-EB32-7D29-8489-8A71C87A3CE7}"/>
              </a:ext>
            </a:extLst>
          </p:cNvPr>
          <p:cNvSpPr/>
          <p:nvPr/>
        </p:nvSpPr>
        <p:spPr>
          <a:xfrm>
            <a:off x="526746" y="69390"/>
            <a:ext cx="8662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Cálculo del Desplazamiento Objetivo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53D0022-5368-189F-A40A-CC60C77F2F1E}"/>
                  </a:ext>
                </a:extLst>
              </p:cNvPr>
              <p:cNvSpPr txBox="1"/>
              <p:nvPr/>
            </p:nvSpPr>
            <p:spPr>
              <a:xfrm>
                <a:off x="8112515" y="1450174"/>
                <a:ext cx="2729948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s-EC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53D0022-5368-189F-A40A-CC60C77F2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15" y="1450174"/>
                <a:ext cx="2729948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A4EB190-D280-723C-CB0C-EA6B5627A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95163"/>
              </p:ext>
            </p:extLst>
          </p:nvPr>
        </p:nvGraphicFramePr>
        <p:xfrm>
          <a:off x="925297" y="2963765"/>
          <a:ext cx="9755955" cy="288431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21027">
                  <a:extLst>
                    <a:ext uri="{9D8B030D-6E8A-4147-A177-3AD203B41FA5}">
                      <a16:colId xmlns:a16="http://schemas.microsoft.com/office/drawing/2014/main" val="2545391386"/>
                    </a:ext>
                  </a:extLst>
                </a:gridCol>
                <a:gridCol w="1421027">
                  <a:extLst>
                    <a:ext uri="{9D8B030D-6E8A-4147-A177-3AD203B41FA5}">
                      <a16:colId xmlns:a16="http://schemas.microsoft.com/office/drawing/2014/main" val="1587070432"/>
                    </a:ext>
                  </a:extLst>
                </a:gridCol>
                <a:gridCol w="1129831">
                  <a:extLst>
                    <a:ext uri="{9D8B030D-6E8A-4147-A177-3AD203B41FA5}">
                      <a16:colId xmlns:a16="http://schemas.microsoft.com/office/drawing/2014/main" val="2606445982"/>
                    </a:ext>
                  </a:extLst>
                </a:gridCol>
                <a:gridCol w="1106535">
                  <a:extLst>
                    <a:ext uri="{9D8B030D-6E8A-4147-A177-3AD203B41FA5}">
                      <a16:colId xmlns:a16="http://schemas.microsoft.com/office/drawing/2014/main" val="64377523"/>
                    </a:ext>
                  </a:extLst>
                </a:gridCol>
                <a:gridCol w="962879">
                  <a:extLst>
                    <a:ext uri="{9D8B030D-6E8A-4147-A177-3AD203B41FA5}">
                      <a16:colId xmlns:a16="http://schemas.microsoft.com/office/drawing/2014/main" val="1068771728"/>
                    </a:ext>
                  </a:extLst>
                </a:gridCol>
                <a:gridCol w="962879">
                  <a:extLst>
                    <a:ext uri="{9D8B030D-6E8A-4147-A177-3AD203B41FA5}">
                      <a16:colId xmlns:a16="http://schemas.microsoft.com/office/drawing/2014/main" val="812657896"/>
                    </a:ext>
                  </a:extLst>
                </a:gridCol>
                <a:gridCol w="962879">
                  <a:extLst>
                    <a:ext uri="{9D8B030D-6E8A-4147-A177-3AD203B41FA5}">
                      <a16:colId xmlns:a16="http://schemas.microsoft.com/office/drawing/2014/main" val="279519799"/>
                    </a:ext>
                  </a:extLst>
                </a:gridCol>
                <a:gridCol w="962879">
                  <a:extLst>
                    <a:ext uri="{9D8B030D-6E8A-4147-A177-3AD203B41FA5}">
                      <a16:colId xmlns:a16="http://schemas.microsoft.com/office/drawing/2014/main" val="1618885174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297213410"/>
                    </a:ext>
                  </a:extLst>
                </a:gridCol>
              </a:tblGrid>
              <a:tr h="7686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Edificio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Desempeño Objetivo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Te (s)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C0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C1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C2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C3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Sa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 err="1">
                          <a:effectLst/>
                        </a:rPr>
                        <a:t>δt</a:t>
                      </a:r>
                      <a:r>
                        <a:rPr lang="es-EC" sz="1600" dirty="0">
                          <a:effectLst/>
                        </a:rPr>
                        <a:t> (mm)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extLst>
                  <a:ext uri="{0D108BD9-81ED-4DB2-BD59-A6C34878D82A}">
                    <a16:rowId xmlns:a16="http://schemas.microsoft.com/office/drawing/2014/main" val="3387799022"/>
                  </a:ext>
                </a:extLst>
              </a:tr>
              <a:tr h="352617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2 pisos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LS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0.469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1.20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1.162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1.14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1.190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104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extLst>
                  <a:ext uri="{0D108BD9-81ED-4DB2-BD59-A6C34878D82A}">
                    <a16:rowId xmlns:a16="http://schemas.microsoft.com/office/drawing/2014/main" val="3846094690"/>
                  </a:ext>
                </a:extLst>
              </a:tr>
              <a:tr h="3526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CP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0.469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1.20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1.162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1.26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effectLst/>
                        </a:rPr>
                        <a:t>1.190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114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extLst>
                  <a:ext uri="{0D108BD9-81ED-4DB2-BD59-A6C34878D82A}">
                    <a16:rowId xmlns:a16="http://schemas.microsoft.com/office/drawing/2014/main" val="1329531608"/>
                  </a:ext>
                </a:extLst>
              </a:tr>
              <a:tr h="352617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4 pisos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LS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0.875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1.35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1.000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1.10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0.768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217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extLst>
                  <a:ext uri="{0D108BD9-81ED-4DB2-BD59-A6C34878D82A}">
                    <a16:rowId xmlns:a16="http://schemas.microsoft.com/office/drawing/2014/main" val="745799431"/>
                  </a:ext>
                </a:extLst>
              </a:tr>
              <a:tr h="3526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CP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0.875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1.35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1.000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1.20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0.768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237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extLst>
                  <a:ext uri="{0D108BD9-81ED-4DB2-BD59-A6C34878D82A}">
                    <a16:rowId xmlns:a16="http://schemas.microsoft.com/office/drawing/2014/main" val="2552480510"/>
                  </a:ext>
                </a:extLst>
              </a:tr>
              <a:tr h="352617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8 pisos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LS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1.205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1.46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1.000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1.10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0.558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323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extLst>
                  <a:ext uri="{0D108BD9-81ED-4DB2-BD59-A6C34878D82A}">
                    <a16:rowId xmlns:a16="http://schemas.microsoft.com/office/drawing/2014/main" val="1897054935"/>
                  </a:ext>
                </a:extLst>
              </a:tr>
              <a:tr h="3526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CP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1.205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effectLst/>
                        </a:rPr>
                        <a:t>1.46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1.000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1.20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1.00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>
                          <a:effectLst/>
                        </a:rPr>
                        <a:t>0.558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effectLst/>
                        </a:rPr>
                        <a:t>353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3967" marR="63967" marT="0" marB="0" anchor="ctr"/>
                </a:tc>
                <a:extLst>
                  <a:ext uri="{0D108BD9-81ED-4DB2-BD59-A6C34878D82A}">
                    <a16:rowId xmlns:a16="http://schemas.microsoft.com/office/drawing/2014/main" val="313711122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FF6A314-F5CF-9EAB-349E-88842B06AA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209" b="34723"/>
          <a:stretch/>
        </p:blipFill>
        <p:spPr>
          <a:xfrm>
            <a:off x="833110" y="916706"/>
            <a:ext cx="6567160" cy="17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48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DD883EF-8117-D4DC-1D55-DF9282741CAE}"/>
              </a:ext>
            </a:extLst>
          </p:cNvPr>
          <p:cNvSpPr/>
          <p:nvPr/>
        </p:nvSpPr>
        <p:spPr>
          <a:xfrm>
            <a:off x="480193" y="0"/>
            <a:ext cx="2379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300" normalizeH="0" baseline="0" noProof="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CONTENIDO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73D434-0BC8-EA2E-48A6-E3D8AC0D0A6E}"/>
              </a:ext>
            </a:extLst>
          </p:cNvPr>
          <p:cNvSpPr txBox="1"/>
          <p:nvPr/>
        </p:nvSpPr>
        <p:spPr>
          <a:xfrm>
            <a:off x="1470995" y="899277"/>
            <a:ext cx="7209179" cy="406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INTRODUCCIÓN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MARCO TEÓRICO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200" dirty="0">
                <a:solidFill>
                  <a:prstClr val="black"/>
                </a:solidFill>
                <a:latin typeface="Calibri" panose="020F0502020204030204"/>
              </a:rPr>
              <a:t>EDIFICIOS DE ESTUDIO Y DISEÑO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MODELACIÓN NO LINEAL DE LOS EDIFICIOS DE ESTUDIO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200" b="1" u="sng" dirty="0">
                <a:solidFill>
                  <a:srgbClr val="002060"/>
                </a:solidFill>
                <a:latin typeface="Calibri" panose="020F0502020204030204"/>
              </a:rPr>
              <a:t>EVALUACIÓN DEL DESEMPEÑO SÍSMICO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789132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2315A6-C5EC-44EF-0D79-98E21AE79371}"/>
              </a:ext>
            </a:extLst>
          </p:cNvPr>
          <p:cNvSpPr/>
          <p:nvPr/>
        </p:nvSpPr>
        <p:spPr>
          <a:xfrm>
            <a:off x="219320" y="0"/>
            <a:ext cx="7869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Resultados del análisis no lineal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9D5AC8-754D-96A4-80FE-90EC51A32C79}"/>
              </a:ext>
            </a:extLst>
          </p:cNvPr>
          <p:cNvSpPr txBox="1"/>
          <p:nvPr/>
        </p:nvSpPr>
        <p:spPr>
          <a:xfrm>
            <a:off x="409707" y="75248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>
              <a:defRPr b="1" i="1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Nivel de Seguridad de Vida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07974A-AEFB-7470-DAEE-D2CDC8049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0" y="1578487"/>
            <a:ext cx="3938188" cy="29804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E723C9-185A-5D39-A020-38024160B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549" y="1578487"/>
            <a:ext cx="3843233" cy="30322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88A464-E13A-9CAB-EF00-C21387D67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764" y="1578487"/>
            <a:ext cx="3795856" cy="305213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E3D0005-C46F-49C6-6493-E1B75F0517A1}"/>
              </a:ext>
            </a:extLst>
          </p:cNvPr>
          <p:cNvSpPr/>
          <p:nvPr/>
        </p:nvSpPr>
        <p:spPr>
          <a:xfrm>
            <a:off x="1327957" y="4889251"/>
            <a:ext cx="1834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2 pisos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00A6206-F557-3341-CA68-E400FC6AE4BE}"/>
              </a:ext>
            </a:extLst>
          </p:cNvPr>
          <p:cNvSpPr/>
          <p:nvPr/>
        </p:nvSpPr>
        <p:spPr>
          <a:xfrm>
            <a:off x="5178922" y="4889251"/>
            <a:ext cx="1834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4 pisos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531AFD4-6AFE-6157-C9A2-9FD279472ABE}"/>
              </a:ext>
            </a:extLst>
          </p:cNvPr>
          <p:cNvSpPr/>
          <p:nvPr/>
        </p:nvSpPr>
        <p:spPr>
          <a:xfrm>
            <a:off x="8975923" y="4889251"/>
            <a:ext cx="1834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8 pisos</a:t>
            </a:r>
          </a:p>
        </p:txBody>
      </p:sp>
    </p:spTree>
    <p:extLst>
      <p:ext uri="{BB962C8B-B14F-4D97-AF65-F5344CB8AC3E}">
        <p14:creationId xmlns:p14="http://schemas.microsoft.com/office/powerpoint/2010/main" val="12794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BB53E7E-C976-2108-E415-751187AD80B2}"/>
              </a:ext>
            </a:extLst>
          </p:cNvPr>
          <p:cNvSpPr/>
          <p:nvPr/>
        </p:nvSpPr>
        <p:spPr>
          <a:xfrm>
            <a:off x="474825" y="14893"/>
            <a:ext cx="50914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Mecanismo de colapso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732F8F-FE5D-1872-5B69-FE202C4B7ED2}"/>
              </a:ext>
            </a:extLst>
          </p:cNvPr>
          <p:cNvSpPr txBox="1"/>
          <p:nvPr/>
        </p:nvSpPr>
        <p:spPr>
          <a:xfrm>
            <a:off x="790437" y="9027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i="1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Nivel de Seguridad de Vida</a:t>
            </a:r>
            <a:endParaRPr lang="es-EC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6427E2-7A72-5969-C00D-ADB7B8CE0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r="19768" b="6209"/>
          <a:stretch/>
        </p:blipFill>
        <p:spPr bwMode="auto">
          <a:xfrm>
            <a:off x="4681456" y="1833672"/>
            <a:ext cx="3829878" cy="352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DEF26B9-50B5-C758-1580-96FA9E4B16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9218" r="33701" b="5271"/>
          <a:stretch/>
        </p:blipFill>
        <p:spPr bwMode="auto">
          <a:xfrm>
            <a:off x="8353564" y="710560"/>
            <a:ext cx="3572643" cy="4981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B705A0-2728-1D73-FEA0-92F45C613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76" y="5817526"/>
            <a:ext cx="8733183" cy="3797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671873-8A81-A442-B569-8627C53171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2180" r="6455" b="6654"/>
          <a:stretch/>
        </p:blipFill>
        <p:spPr bwMode="auto">
          <a:xfrm>
            <a:off x="294987" y="2563015"/>
            <a:ext cx="4386469" cy="2851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930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E2D92F5-22B6-5A18-320C-F9812D3EF1CC}"/>
              </a:ext>
            </a:extLst>
          </p:cNvPr>
          <p:cNvSpPr/>
          <p:nvPr/>
        </p:nvSpPr>
        <p:spPr>
          <a:xfrm>
            <a:off x="470516" y="72610"/>
            <a:ext cx="30364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INTRODUCCIÓN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C68ACC-F5B8-288E-3B81-19F8ADE76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91"/>
          <a:stretch/>
        </p:blipFill>
        <p:spPr>
          <a:xfrm>
            <a:off x="8648245" y="2046911"/>
            <a:ext cx="3168813" cy="207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21062F-0D4C-BD63-4BA0-27F0F5062E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096"/>
          <a:stretch/>
        </p:blipFill>
        <p:spPr>
          <a:xfrm>
            <a:off x="5558617" y="2046912"/>
            <a:ext cx="2796823" cy="207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9311C23-AB22-038E-1CDA-49994E455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69" y="1817145"/>
            <a:ext cx="2523434" cy="43798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C7A699-BFCE-5035-C9BA-0CA0481B77F7}"/>
              </a:ext>
            </a:extLst>
          </p:cNvPr>
          <p:cNvSpPr txBox="1"/>
          <p:nvPr/>
        </p:nvSpPr>
        <p:spPr>
          <a:xfrm>
            <a:off x="470516" y="813816"/>
            <a:ext cx="4820575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En Ecuador, los pórticos se utilizan ampliamente en edificios residenciales.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9699E4-B314-4BEA-5DEB-A9C4B0887F87}"/>
              </a:ext>
            </a:extLst>
          </p:cNvPr>
          <p:cNvSpPr txBox="1"/>
          <p:nvPr/>
        </p:nvSpPr>
        <p:spPr>
          <a:xfrm>
            <a:off x="5845262" y="813815"/>
            <a:ext cx="5605966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lnSpc>
                <a:spcPct val="15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L" dirty="0"/>
              <a:t>En los edificios de hormigón armado es común utilizar pórticos con vigas banda y pórticos con vigas descolgadas.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F1D542-5E73-6CC7-B2B7-BC39063CDAC3}"/>
              </a:ext>
            </a:extLst>
          </p:cNvPr>
          <p:cNvSpPr txBox="1"/>
          <p:nvPr/>
        </p:nvSpPr>
        <p:spPr>
          <a:xfrm>
            <a:off x="6259756" y="4466536"/>
            <a:ext cx="226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Vigas banda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E0CCB2-1162-2388-305A-9071379850AC}"/>
              </a:ext>
            </a:extLst>
          </p:cNvPr>
          <p:cNvSpPr txBox="1"/>
          <p:nvPr/>
        </p:nvSpPr>
        <p:spPr>
          <a:xfrm>
            <a:off x="9337757" y="4466536"/>
            <a:ext cx="215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Vigas descolgadas</a:t>
            </a:r>
          </a:p>
        </p:txBody>
      </p:sp>
    </p:spTree>
    <p:extLst>
      <p:ext uri="{BB962C8B-B14F-4D97-AF65-F5344CB8AC3E}">
        <p14:creationId xmlns:p14="http://schemas.microsoft.com/office/powerpoint/2010/main" val="28188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8152201-3052-2FF3-1EC9-191855D13AAF}"/>
              </a:ext>
            </a:extLst>
          </p:cNvPr>
          <p:cNvSpPr/>
          <p:nvPr/>
        </p:nvSpPr>
        <p:spPr>
          <a:xfrm>
            <a:off x="423354" y="42469"/>
            <a:ext cx="7869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Resultados del análisis no lineal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56B8AA-AF06-526D-BD82-3EEE7F8D107A}"/>
              </a:ext>
            </a:extLst>
          </p:cNvPr>
          <p:cNvSpPr txBox="1"/>
          <p:nvPr/>
        </p:nvSpPr>
        <p:spPr>
          <a:xfrm>
            <a:off x="423354" y="100383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>
              <a:defRPr b="1" i="1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Nivel de Prevención del Colapso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EC798A-9950-3C52-5006-9263403CE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56" y="1700430"/>
            <a:ext cx="3847875" cy="3163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899E30-ED2F-B5AB-C244-0A3E590D3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207" y="1701105"/>
            <a:ext cx="3847876" cy="31170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E87FBD-0545-C083-E9DF-E9525D000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359" y="1700657"/>
            <a:ext cx="3847876" cy="314765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3061D10-060E-B4B8-06CE-05D25127EF93}"/>
              </a:ext>
            </a:extLst>
          </p:cNvPr>
          <p:cNvSpPr/>
          <p:nvPr/>
        </p:nvSpPr>
        <p:spPr>
          <a:xfrm>
            <a:off x="1497074" y="5216798"/>
            <a:ext cx="14959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2 pisos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464492-50CB-0CBA-0926-3B63028D44BA}"/>
              </a:ext>
            </a:extLst>
          </p:cNvPr>
          <p:cNvSpPr/>
          <p:nvPr/>
        </p:nvSpPr>
        <p:spPr>
          <a:xfrm>
            <a:off x="5348039" y="5216798"/>
            <a:ext cx="14959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4 pisos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4B3109-4E1E-1F52-66FD-28E212FA1AFC}"/>
              </a:ext>
            </a:extLst>
          </p:cNvPr>
          <p:cNvSpPr/>
          <p:nvPr/>
        </p:nvSpPr>
        <p:spPr>
          <a:xfrm>
            <a:off x="9145040" y="5216798"/>
            <a:ext cx="14959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8 pisos</a:t>
            </a:r>
          </a:p>
        </p:txBody>
      </p:sp>
    </p:spTree>
    <p:extLst>
      <p:ext uri="{BB962C8B-B14F-4D97-AF65-F5344CB8AC3E}">
        <p14:creationId xmlns:p14="http://schemas.microsoft.com/office/powerpoint/2010/main" val="32369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7960DF8-C9ED-E16A-2314-A6D2EAC389A6}"/>
              </a:ext>
            </a:extLst>
          </p:cNvPr>
          <p:cNvSpPr/>
          <p:nvPr/>
        </p:nvSpPr>
        <p:spPr>
          <a:xfrm>
            <a:off x="405158" y="0"/>
            <a:ext cx="56813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Mecanismo de colapso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1478B-0D08-868D-3111-9868BFBD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76" y="5817526"/>
            <a:ext cx="8733183" cy="3797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E7B72A-B3DD-1309-7A1A-317CDA5CDF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2180" r="6455" b="6654"/>
          <a:stretch/>
        </p:blipFill>
        <p:spPr bwMode="auto">
          <a:xfrm>
            <a:off x="265044" y="2310565"/>
            <a:ext cx="4386469" cy="2851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04CAF9-CDA1-0599-01FC-2A576E80DC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9" r="13826" b="5898"/>
          <a:stretch/>
        </p:blipFill>
        <p:spPr bwMode="auto">
          <a:xfrm>
            <a:off x="4779591" y="1782881"/>
            <a:ext cx="3742571" cy="337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3BAE59-20E2-6B6D-15F1-AA1EB1F154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7" t="10840" r="30679" b="6009"/>
          <a:stretch/>
        </p:blipFill>
        <p:spPr bwMode="auto">
          <a:xfrm>
            <a:off x="8591853" y="954610"/>
            <a:ext cx="3458816" cy="4750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D805C68-66FD-2CA7-F95E-AE85C1209E69}"/>
              </a:ext>
            </a:extLst>
          </p:cNvPr>
          <p:cNvSpPr txBox="1"/>
          <p:nvPr/>
        </p:nvSpPr>
        <p:spPr>
          <a:xfrm>
            <a:off x="423354" y="100383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>
              <a:defRPr b="1" i="1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Nivel de Prevención del Colapso</a:t>
            </a:r>
          </a:p>
        </p:txBody>
      </p:sp>
    </p:spTree>
    <p:extLst>
      <p:ext uri="{BB962C8B-B14F-4D97-AF65-F5344CB8AC3E}">
        <p14:creationId xmlns:p14="http://schemas.microsoft.com/office/powerpoint/2010/main" val="14161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87A9307-B38F-DCEE-AA13-F3C55ACECBE5}"/>
              </a:ext>
            </a:extLst>
          </p:cNvPr>
          <p:cNvSpPr/>
          <p:nvPr/>
        </p:nvSpPr>
        <p:spPr>
          <a:xfrm>
            <a:off x="126134" y="0"/>
            <a:ext cx="962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Revisión del objetivo de seguridad básico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276E17-7FD5-6E1C-BC28-5B0E8388C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2180" r="6455" b="6654"/>
          <a:stretch/>
        </p:blipFill>
        <p:spPr bwMode="auto">
          <a:xfrm>
            <a:off x="542624" y="3927828"/>
            <a:ext cx="3556012" cy="2311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7ED14A-430D-4495-E324-06BA68E6FB95}"/>
              </a:ext>
            </a:extLst>
          </p:cNvPr>
          <p:cNvSpPr txBox="1"/>
          <p:nvPr/>
        </p:nvSpPr>
        <p:spPr>
          <a:xfrm>
            <a:off x="684419" y="3482955"/>
            <a:ext cx="4037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>
              <a:defRPr b="1" i="1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Nivel de Prevención del Colapso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C00838-922B-DC52-A469-749F44603BB5}"/>
              </a:ext>
            </a:extLst>
          </p:cNvPr>
          <p:cNvSpPr txBox="1"/>
          <p:nvPr/>
        </p:nvSpPr>
        <p:spPr>
          <a:xfrm>
            <a:off x="883202" y="697393"/>
            <a:ext cx="3661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i="1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Nivel de Seguridad de Vida</a:t>
            </a:r>
            <a:endParaRPr lang="es-EC" b="1" i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F015F9F-EC5F-8F89-9E37-EBEE6024E0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2180" r="6455" b="6654"/>
          <a:stretch/>
        </p:blipFill>
        <p:spPr bwMode="auto">
          <a:xfrm>
            <a:off x="684419" y="1142266"/>
            <a:ext cx="3449187" cy="2242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E809EF2-C69E-A622-8F1B-1378D9CA9263}"/>
              </a:ext>
            </a:extLst>
          </p:cNvPr>
          <p:cNvSpPr/>
          <p:nvPr/>
        </p:nvSpPr>
        <p:spPr>
          <a:xfrm>
            <a:off x="4544704" y="951227"/>
            <a:ext cx="6656564" cy="7853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rotaciones </a:t>
            </a:r>
            <a:r>
              <a:rPr lang="es-MX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calculadas </a:t>
            </a:r>
            <a:r>
              <a:rPr lang="es-MX" sz="16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articulaciones plásticas son menores que las rotaciones máximas estipuladas en el (FEMA 356, 2000)</a:t>
            </a:r>
            <a:endParaRPr lang="es-ES" sz="16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3610E8-CE50-E366-44DF-E184C4E8D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134" y="6214951"/>
            <a:ext cx="4595991" cy="19982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0846B91-27E6-AB19-8BB2-4780422E465D}"/>
              </a:ext>
            </a:extLst>
          </p:cNvPr>
          <p:cNvSpPr txBox="1"/>
          <p:nvPr/>
        </p:nvSpPr>
        <p:spPr>
          <a:xfrm>
            <a:off x="5236838" y="4826817"/>
            <a:ext cx="6093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Cumple con el objetivo de rehabilitación </a:t>
            </a:r>
            <a:r>
              <a:rPr lang="es-ES" sz="1600" b="0" cap="none" spc="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C82216E-DAE2-C3BC-E4C6-C718445C1C43}"/>
              </a:ext>
            </a:extLst>
          </p:cNvPr>
          <p:cNvSpPr txBox="1"/>
          <p:nvPr/>
        </p:nvSpPr>
        <p:spPr>
          <a:xfrm>
            <a:off x="5236838" y="5165371"/>
            <a:ext cx="6093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Cumple con el objetivo de rehabilitación </a:t>
            </a:r>
            <a:r>
              <a:rPr lang="es-ES" sz="16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EC" sz="1600" dirty="0">
              <a:solidFill>
                <a:srgbClr val="FF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E673D7E-D909-DF6F-4F54-A8DC404FC3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383"/>
          <a:stretch/>
        </p:blipFill>
        <p:spPr>
          <a:xfrm>
            <a:off x="4939310" y="1687584"/>
            <a:ext cx="5890362" cy="27243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0ED7916-3C0F-9FD8-1A20-0AF6F42733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254" y="2264921"/>
            <a:ext cx="1614931" cy="7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91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87A9307-B38F-DCEE-AA13-F3C55ACECBE5}"/>
              </a:ext>
            </a:extLst>
          </p:cNvPr>
          <p:cNvSpPr/>
          <p:nvPr/>
        </p:nvSpPr>
        <p:spPr>
          <a:xfrm>
            <a:off x="126134" y="0"/>
            <a:ext cx="962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Revisión del objetivo de seguridad básico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270EF8-3B95-8F7A-AFB6-DAACC0025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32" y="1226156"/>
            <a:ext cx="5439120" cy="440568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6DE2B59-A297-C748-58DF-9C04A0C81E16}"/>
              </a:ext>
            </a:extLst>
          </p:cNvPr>
          <p:cNvSpPr/>
          <p:nvPr/>
        </p:nvSpPr>
        <p:spPr>
          <a:xfrm>
            <a:off x="6764807" y="1810321"/>
            <a:ext cx="4872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 edificios cumplen con el nivel de desempeño de seguridad de vida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5E999F4-9BB4-B62B-434C-03DEED4390FC}"/>
              </a:ext>
            </a:extLst>
          </p:cNvPr>
          <p:cNvSpPr/>
          <p:nvPr/>
        </p:nvSpPr>
        <p:spPr>
          <a:xfrm>
            <a:off x="6676097" y="3258033"/>
            <a:ext cx="504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 edificios cumplen con el nivel de desempeño de prevención del colapso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63D58F-3E05-EAF5-5BFE-CC9D76C8FBF5}"/>
              </a:ext>
            </a:extLst>
          </p:cNvPr>
          <p:cNvSpPr txBox="1"/>
          <p:nvPr/>
        </p:nvSpPr>
        <p:spPr>
          <a:xfrm>
            <a:off x="7807179" y="4606689"/>
            <a:ext cx="3829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∴ </a:t>
            </a:r>
            <a:r>
              <a:rPr lang="es-ES" sz="18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Cumple con el objetivo de seguridad básico </a:t>
            </a:r>
            <a:r>
              <a:rPr lang="es-ES" sz="1800" b="0" cap="none" spc="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k+p</a:t>
            </a:r>
            <a:r>
              <a:rPr lang="es-ES" sz="1800" b="0" cap="none" spc="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57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F97944D-D6D0-2B12-AA3B-528316DDAA44}"/>
              </a:ext>
            </a:extLst>
          </p:cNvPr>
          <p:cNvSpPr/>
          <p:nvPr/>
        </p:nvSpPr>
        <p:spPr>
          <a:xfrm>
            <a:off x="-134923" y="77786"/>
            <a:ext cx="125413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3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FACTORES DE DUCTILIDAD DE DESPLAZAMIENTO Y SOBRERRESISTENCIA</a:t>
            </a:r>
            <a:endParaRPr lang="es-ES" sz="2300" b="1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168583-2F39-A21D-4099-E8D1B74AA462}"/>
              </a:ext>
            </a:extLst>
          </p:cNvPr>
          <p:cNvSpPr/>
          <p:nvPr/>
        </p:nvSpPr>
        <p:spPr>
          <a:xfrm>
            <a:off x="1399290" y="5329345"/>
            <a:ext cx="16914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2 pisos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EC71DC9-5E5C-56FD-E31B-4006268CC1E6}"/>
              </a:ext>
            </a:extLst>
          </p:cNvPr>
          <p:cNvSpPr/>
          <p:nvPr/>
        </p:nvSpPr>
        <p:spPr>
          <a:xfrm>
            <a:off x="5250255" y="5329345"/>
            <a:ext cx="16914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4 pisos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15C1EF6-534F-2DB7-CF40-FF1EB010D538}"/>
              </a:ext>
            </a:extLst>
          </p:cNvPr>
          <p:cNvSpPr/>
          <p:nvPr/>
        </p:nvSpPr>
        <p:spPr>
          <a:xfrm>
            <a:off x="9047256" y="5329345"/>
            <a:ext cx="16914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8 pisos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4942BF0-77EF-2614-CD61-FE9AB216C37B}"/>
              </a:ext>
            </a:extLst>
          </p:cNvPr>
          <p:cNvGrpSpPr/>
          <p:nvPr/>
        </p:nvGrpSpPr>
        <p:grpSpPr>
          <a:xfrm>
            <a:off x="159012" y="1615080"/>
            <a:ext cx="3882884" cy="3392392"/>
            <a:chOff x="159012" y="1615080"/>
            <a:chExt cx="3882884" cy="339239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571E5D5-D849-E978-D5DC-AFEA3BB84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12" y="1615080"/>
              <a:ext cx="3882884" cy="3392392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6E1A438-4A06-8F37-5054-84832F6A406F}"/>
                </a:ext>
              </a:extLst>
            </p:cNvPr>
            <p:cNvSpPr/>
            <p:nvPr/>
          </p:nvSpPr>
          <p:spPr>
            <a:xfrm>
              <a:off x="2822549" y="3537179"/>
              <a:ext cx="753849" cy="576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1200" b="1" cap="none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s-ES" sz="1200" b="1" cap="none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=7.74</a:t>
              </a:r>
            </a:p>
            <a:p>
              <a:pPr algn="ctr">
                <a:lnSpc>
                  <a:spcPct val="150000"/>
                </a:lnSpc>
              </a:pPr>
              <a:r>
                <a:rPr lang="el-GR" sz="1200" b="1" cap="none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es-ES" sz="12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=2.18</a:t>
              </a:r>
              <a:endParaRPr lang="es-ES" sz="1200" b="1" cap="none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91F2E7A-B088-FF9C-EBB9-A4DC8D9973AA}"/>
              </a:ext>
            </a:extLst>
          </p:cNvPr>
          <p:cNvGrpSpPr/>
          <p:nvPr/>
        </p:nvGrpSpPr>
        <p:grpSpPr>
          <a:xfrm>
            <a:off x="8135678" y="1591613"/>
            <a:ext cx="3882884" cy="3392391"/>
            <a:chOff x="8135678" y="1591613"/>
            <a:chExt cx="3882884" cy="339239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F2E6C55-172B-73D3-7313-BC19693FD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5678" y="1591613"/>
              <a:ext cx="3882884" cy="3392391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110C916-579E-1159-9633-6869C1E04FD1}"/>
                </a:ext>
              </a:extLst>
            </p:cNvPr>
            <p:cNvSpPr/>
            <p:nvPr/>
          </p:nvSpPr>
          <p:spPr>
            <a:xfrm>
              <a:off x="10799550" y="3220625"/>
              <a:ext cx="753849" cy="61215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1200" b="1" cap="none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s-ES" sz="1200" b="1" cap="none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=6.79</a:t>
              </a:r>
            </a:p>
            <a:p>
              <a:pPr algn="ctr">
                <a:lnSpc>
                  <a:spcPct val="150000"/>
                </a:lnSpc>
              </a:pPr>
              <a:r>
                <a:rPr lang="el-GR" sz="1200" b="1" cap="none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es-ES" sz="12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=1.48</a:t>
              </a:r>
              <a:endParaRPr lang="es-ES" sz="1200" b="1" cap="none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91EBDF4-0B75-AC5F-D588-83C17C27DD45}"/>
              </a:ext>
            </a:extLst>
          </p:cNvPr>
          <p:cNvGrpSpPr/>
          <p:nvPr/>
        </p:nvGrpSpPr>
        <p:grpSpPr>
          <a:xfrm>
            <a:off x="4134296" y="1615080"/>
            <a:ext cx="3882884" cy="3392392"/>
            <a:chOff x="4134296" y="1615080"/>
            <a:chExt cx="3882884" cy="339239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E835E03-15A6-CAA7-10F9-8FE3E77E0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4296" y="1615080"/>
              <a:ext cx="3882884" cy="3392392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653C5452-96C6-0D06-B2F3-17831A7458C6}"/>
                </a:ext>
              </a:extLst>
            </p:cNvPr>
            <p:cNvSpPr/>
            <p:nvPr/>
          </p:nvSpPr>
          <p:spPr>
            <a:xfrm>
              <a:off x="6773276" y="3525075"/>
              <a:ext cx="753849" cy="61215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1200" b="1" cap="none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s-ES" sz="1200" b="1" cap="none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=6.84</a:t>
              </a:r>
            </a:p>
            <a:p>
              <a:pPr algn="ctr">
                <a:lnSpc>
                  <a:spcPct val="150000"/>
                </a:lnSpc>
              </a:pPr>
              <a:r>
                <a:rPr lang="el-GR" sz="1200" b="1" cap="none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es-ES" sz="12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=1.53</a:t>
              </a:r>
              <a:endParaRPr lang="es-ES" sz="1200" b="1" cap="none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CC819B-E141-2F5A-D972-2D6D0D868369}"/>
              </a:ext>
            </a:extLst>
          </p:cNvPr>
          <p:cNvSpPr/>
          <p:nvPr/>
        </p:nvSpPr>
        <p:spPr>
          <a:xfrm>
            <a:off x="-218364" y="36726"/>
            <a:ext cx="12898825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3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Comparación FACTORES DE DUCTILIDAD DE DESPLAZAMIENTO Y SOBRERRESISTENCIA</a:t>
            </a:r>
            <a:endParaRPr lang="es-ES" sz="2300" b="1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E3A2E0-1B82-879F-2E18-35D72BADC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49283"/>
              </p:ext>
            </p:extLst>
          </p:nvPr>
        </p:nvGraphicFramePr>
        <p:xfrm>
          <a:off x="294713" y="1351591"/>
          <a:ext cx="6616867" cy="188750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16568">
                  <a:extLst>
                    <a:ext uri="{9D8B030D-6E8A-4147-A177-3AD203B41FA5}">
                      <a16:colId xmlns:a16="http://schemas.microsoft.com/office/drawing/2014/main" val="4230361821"/>
                    </a:ext>
                  </a:extLst>
                </a:gridCol>
                <a:gridCol w="813216">
                  <a:extLst>
                    <a:ext uri="{9D8B030D-6E8A-4147-A177-3AD203B41FA5}">
                      <a16:colId xmlns:a16="http://schemas.microsoft.com/office/drawing/2014/main" val="3428550811"/>
                    </a:ext>
                  </a:extLst>
                </a:gridCol>
                <a:gridCol w="862320">
                  <a:extLst>
                    <a:ext uri="{9D8B030D-6E8A-4147-A177-3AD203B41FA5}">
                      <a16:colId xmlns:a16="http://schemas.microsoft.com/office/drawing/2014/main" val="3809035819"/>
                    </a:ext>
                  </a:extLst>
                </a:gridCol>
                <a:gridCol w="869507">
                  <a:extLst>
                    <a:ext uri="{9D8B030D-6E8A-4147-A177-3AD203B41FA5}">
                      <a16:colId xmlns:a16="http://schemas.microsoft.com/office/drawing/2014/main" val="3486620521"/>
                    </a:ext>
                  </a:extLst>
                </a:gridCol>
                <a:gridCol w="819204">
                  <a:extLst>
                    <a:ext uri="{9D8B030D-6E8A-4147-A177-3AD203B41FA5}">
                      <a16:colId xmlns:a16="http://schemas.microsoft.com/office/drawing/2014/main" val="3017063417"/>
                    </a:ext>
                  </a:extLst>
                </a:gridCol>
                <a:gridCol w="1218026">
                  <a:extLst>
                    <a:ext uri="{9D8B030D-6E8A-4147-A177-3AD203B41FA5}">
                      <a16:colId xmlns:a16="http://schemas.microsoft.com/office/drawing/2014/main" val="431569360"/>
                    </a:ext>
                  </a:extLst>
                </a:gridCol>
                <a:gridCol w="1218026">
                  <a:extLst>
                    <a:ext uri="{9D8B030D-6E8A-4147-A177-3AD203B41FA5}">
                      <a16:colId xmlns:a16="http://schemas.microsoft.com/office/drawing/2014/main" val="1082376666"/>
                    </a:ext>
                  </a:extLst>
                </a:gridCol>
              </a:tblGrid>
              <a:tr h="617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Edificio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Δu x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Δu  y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Δy x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Δy y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Ductilidad (μ</a:t>
                      </a:r>
                      <a:r>
                        <a:rPr lang="es-EC" sz="15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Ductilidad (μ</a:t>
                      </a:r>
                      <a:r>
                        <a:rPr lang="es-EC" sz="15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2046903"/>
                  </a:ext>
                </a:extLst>
              </a:tr>
              <a:tr h="42333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pisos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1629928"/>
                  </a:ext>
                </a:extLst>
              </a:tr>
              <a:tr h="42333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pisos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6.81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4966893"/>
                  </a:ext>
                </a:extLst>
              </a:tr>
              <a:tr h="42333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pisos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6.67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6.70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2132584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FCD6B6E-98FF-8E31-4134-76F37DE60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28852"/>
              </p:ext>
            </p:extLst>
          </p:nvPr>
        </p:nvGraphicFramePr>
        <p:xfrm>
          <a:off x="175322" y="3582237"/>
          <a:ext cx="6821362" cy="18073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85834">
                  <a:extLst>
                    <a:ext uri="{9D8B030D-6E8A-4147-A177-3AD203B41FA5}">
                      <a16:colId xmlns:a16="http://schemas.microsoft.com/office/drawing/2014/main" val="2836389534"/>
                    </a:ext>
                  </a:extLst>
                </a:gridCol>
                <a:gridCol w="912020">
                  <a:extLst>
                    <a:ext uri="{9D8B030D-6E8A-4147-A177-3AD203B41FA5}">
                      <a16:colId xmlns:a16="http://schemas.microsoft.com/office/drawing/2014/main" val="2992615170"/>
                    </a:ext>
                  </a:extLst>
                </a:gridCol>
                <a:gridCol w="1061533">
                  <a:extLst>
                    <a:ext uri="{9D8B030D-6E8A-4147-A177-3AD203B41FA5}">
                      <a16:colId xmlns:a16="http://schemas.microsoft.com/office/drawing/2014/main" val="3563886872"/>
                    </a:ext>
                  </a:extLst>
                </a:gridCol>
                <a:gridCol w="955231">
                  <a:extLst>
                    <a:ext uri="{9D8B030D-6E8A-4147-A177-3AD203B41FA5}">
                      <a16:colId xmlns:a16="http://schemas.microsoft.com/office/drawing/2014/main" val="1464900295"/>
                    </a:ext>
                  </a:extLst>
                </a:gridCol>
                <a:gridCol w="1553372">
                  <a:extLst>
                    <a:ext uri="{9D8B030D-6E8A-4147-A177-3AD203B41FA5}">
                      <a16:colId xmlns:a16="http://schemas.microsoft.com/office/drawing/2014/main" val="2954805207"/>
                    </a:ext>
                  </a:extLst>
                </a:gridCol>
                <a:gridCol w="1553372">
                  <a:extLst>
                    <a:ext uri="{9D8B030D-6E8A-4147-A177-3AD203B41FA5}">
                      <a16:colId xmlns:a16="http://schemas.microsoft.com/office/drawing/2014/main" val="1725060251"/>
                    </a:ext>
                  </a:extLst>
                </a:gridCol>
              </a:tblGrid>
              <a:tr h="6381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Edificio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 x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(Tn)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C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C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Sobrerresistencia (Ωx)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Sobrerresistencia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EC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Ωy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8032069"/>
                  </a:ext>
                </a:extLst>
              </a:tr>
              <a:tr h="3830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pisos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144.07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142.30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65.19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2.21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2.18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229648"/>
                  </a:ext>
                </a:extLst>
              </a:tr>
              <a:tr h="3830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pisos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214.12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210.94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138.14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0148730"/>
                  </a:ext>
                </a:extLst>
              </a:tr>
              <a:tr h="3830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pisos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301.17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298.13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200.96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307244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D4615EF-2917-EBFC-186E-18D1E0E6C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04" y="1018522"/>
            <a:ext cx="4633539" cy="2386537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74C530-BFAA-8442-A368-EA6EEC27C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04" y="3568589"/>
            <a:ext cx="4633539" cy="2386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7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DD883EF-8117-D4DC-1D55-DF9282741CAE}"/>
              </a:ext>
            </a:extLst>
          </p:cNvPr>
          <p:cNvSpPr/>
          <p:nvPr/>
        </p:nvSpPr>
        <p:spPr>
          <a:xfrm>
            <a:off x="415281" y="-13252"/>
            <a:ext cx="2906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CONTENIDO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73D434-0BC8-EA2E-48A6-E3D8AC0D0A6E}"/>
              </a:ext>
            </a:extLst>
          </p:cNvPr>
          <p:cNvSpPr txBox="1"/>
          <p:nvPr/>
        </p:nvSpPr>
        <p:spPr>
          <a:xfrm>
            <a:off x="1470995" y="899277"/>
            <a:ext cx="7209179" cy="406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MX" sz="2200" dirty="0"/>
              <a:t>INTRODUCCIÓN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MARCO TEÓRICO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EDIFICIOS DE ESTUDIO Y DISEÑO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MODELACIÓN NO LINEAL DE LOS EDIFICIOS DE ESTUDIO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200" dirty="0">
                <a:solidFill>
                  <a:prstClr val="black"/>
                </a:solidFill>
                <a:latin typeface="Calibri" panose="020F0502020204030204"/>
              </a:rPr>
              <a:t>EVALUACIÓN DEL DESEMPEÑO SÍSMICO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200" b="1" u="sng" dirty="0">
                <a:solidFill>
                  <a:srgbClr val="002060"/>
                </a:solidFill>
                <a:latin typeface="Calibri" panose="020F0502020204030204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568513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814EE00-4E5B-F13B-6A1B-22FA8A57368B}"/>
              </a:ext>
            </a:extLst>
          </p:cNvPr>
          <p:cNvSpPr/>
          <p:nvPr/>
        </p:nvSpPr>
        <p:spPr>
          <a:xfrm>
            <a:off x="848345" y="132520"/>
            <a:ext cx="3090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Conclusiones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28CD07-0A48-D09B-9948-5C6B4491E16F}"/>
              </a:ext>
            </a:extLst>
          </p:cNvPr>
          <p:cNvSpPr txBox="1"/>
          <p:nvPr/>
        </p:nvSpPr>
        <p:spPr>
          <a:xfrm>
            <a:off x="561473" y="940064"/>
            <a:ext cx="10879829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El análisis modal espectral mostró que cuando se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aumenta la altura de la edificación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el</a:t>
            </a:r>
            <a:r>
              <a:rPr lang="es-EC" sz="1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período fundamental de las estructuras aumenta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y disminuye las fuerzas sísmicas. 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06323E7-E74A-244E-BCA7-12DB540300D3}"/>
              </a:ext>
            </a:extLst>
          </p:cNvPr>
          <p:cNvGrpSpPr/>
          <p:nvPr/>
        </p:nvGrpSpPr>
        <p:grpSpPr>
          <a:xfrm>
            <a:off x="2870683" y="1966451"/>
            <a:ext cx="5108660" cy="3610466"/>
            <a:chOff x="1905752" y="2465482"/>
            <a:chExt cx="4867275" cy="3353320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5578B0A-D4D5-7126-AE66-D41CD26CD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5752" y="2465482"/>
              <a:ext cx="4867275" cy="31718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649876E0-748F-D50D-6015-F2555AE3D78E}"/>
                    </a:ext>
                  </a:extLst>
                </p:cNvPr>
                <p:cNvSpPr txBox="1"/>
                <p:nvPr/>
              </p:nvSpPr>
              <p:spPr>
                <a:xfrm>
                  <a:off x="2689057" y="5636508"/>
                  <a:ext cx="956031" cy="1822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  <m:t>𝑝𝑖𝑠𝑜𝑠</m:t>
                            </m:r>
                          </m:sub>
                        </m:sSub>
                        <m:r>
                          <a:rPr lang="es-MX" sz="1100" b="0" i="1" smtClean="0">
                            <a:latin typeface="Cambria Math" panose="02040503050406030204" pitchFamily="18" charset="0"/>
                          </a:rPr>
                          <m:t>=0.469</m:t>
                        </m:r>
                      </m:oMath>
                    </m:oMathPara>
                  </a14:m>
                  <a:endParaRPr lang="es-EC" sz="1100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649876E0-748F-D50D-6015-F2555AE3D7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057" y="5636508"/>
                  <a:ext cx="956031" cy="182294"/>
                </a:xfrm>
                <a:prstGeom prst="rect">
                  <a:avLst/>
                </a:prstGeom>
                <a:blipFill>
                  <a:blip r:embed="rId4"/>
                  <a:stretch>
                    <a:fillRect l="-606" r="-606" b="-18750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0B5CF757-A5EC-D0D7-4A29-A7D1CD35E42C}"/>
                    </a:ext>
                  </a:extLst>
                </p:cNvPr>
                <p:cNvSpPr txBox="1"/>
                <p:nvPr/>
              </p:nvSpPr>
              <p:spPr>
                <a:xfrm>
                  <a:off x="3861373" y="5618860"/>
                  <a:ext cx="951864" cy="1822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  <m:t>𝑝𝑖𝑠𝑜𝑠</m:t>
                            </m:r>
                          </m:sub>
                        </m:sSub>
                        <m:r>
                          <a:rPr lang="es-MX" sz="1100" b="0" i="1" smtClean="0">
                            <a:latin typeface="Cambria Math" panose="02040503050406030204" pitchFamily="18" charset="0"/>
                          </a:rPr>
                          <m:t>=0.875</m:t>
                        </m:r>
                      </m:oMath>
                    </m:oMathPara>
                  </a14:m>
                  <a:endParaRPr lang="es-EC" sz="1100" dirty="0"/>
                </a:p>
              </p:txBody>
            </p:sp>
          </mc:Choice>
          <mc:Fallback xmlns="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0B5CF757-A5EC-D0D7-4A29-A7D1CD35E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373" y="5618860"/>
                  <a:ext cx="951864" cy="182294"/>
                </a:xfrm>
                <a:prstGeom prst="rect">
                  <a:avLst/>
                </a:prstGeom>
                <a:blipFill>
                  <a:blip r:embed="rId5"/>
                  <a:stretch>
                    <a:fillRect l="-610" r="-1829" b="-15152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2FFCB11C-D639-5F04-57F8-5E91EC9F3FAB}"/>
                    </a:ext>
                  </a:extLst>
                </p:cNvPr>
                <p:cNvSpPr txBox="1"/>
                <p:nvPr/>
              </p:nvSpPr>
              <p:spPr>
                <a:xfrm>
                  <a:off x="5001399" y="5628084"/>
                  <a:ext cx="956031" cy="1822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s-MX" sz="1100" b="0" i="1" smtClean="0">
                                <a:latin typeface="Cambria Math" panose="02040503050406030204" pitchFamily="18" charset="0"/>
                              </a:rPr>
                              <m:t>𝑝𝑖𝑠𝑜𝑠</m:t>
                            </m:r>
                          </m:sub>
                        </m:sSub>
                        <m:r>
                          <a:rPr lang="es-MX" sz="1100" b="0" i="1" smtClean="0">
                            <a:latin typeface="Cambria Math" panose="02040503050406030204" pitchFamily="18" charset="0"/>
                          </a:rPr>
                          <m:t>=1.205</m:t>
                        </m:r>
                      </m:oMath>
                    </m:oMathPara>
                  </a14:m>
                  <a:endParaRPr lang="es-EC" sz="1100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2FFCB11C-D639-5F04-57F8-5E91EC9F3F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1399" y="5628084"/>
                  <a:ext cx="956031" cy="182294"/>
                </a:xfrm>
                <a:prstGeom prst="rect">
                  <a:avLst/>
                </a:prstGeom>
                <a:blipFill>
                  <a:blip r:embed="rId6"/>
                  <a:stretch>
                    <a:fillRect l="-606" r="-1212" b="-18750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A0D565C8-5AB5-0E87-ED56-692D7FA41B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8684" y="4596063"/>
              <a:ext cx="276345" cy="1022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6B7ACED1-FF10-9192-1B39-69585DBF9161}"/>
                </a:ext>
              </a:extLst>
            </p:cNvPr>
            <p:cNvCxnSpPr>
              <a:endCxn id="11" idx="2"/>
            </p:cNvCxnSpPr>
            <p:nvPr/>
          </p:nvCxnSpPr>
          <p:spPr>
            <a:xfrm>
              <a:off x="4066674" y="4752474"/>
              <a:ext cx="272716" cy="8848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BC7A6BF2-6BBE-6C45-273E-B875CEC9BC8F}"/>
                </a:ext>
              </a:extLst>
            </p:cNvPr>
            <p:cNvCxnSpPr/>
            <p:nvPr/>
          </p:nvCxnSpPr>
          <p:spPr>
            <a:xfrm>
              <a:off x="5001399" y="5107461"/>
              <a:ext cx="280464" cy="511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3981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814EE00-4E5B-F13B-6A1B-22FA8A57368B}"/>
              </a:ext>
            </a:extLst>
          </p:cNvPr>
          <p:cNvSpPr/>
          <p:nvPr/>
        </p:nvSpPr>
        <p:spPr>
          <a:xfrm>
            <a:off x="848345" y="132520"/>
            <a:ext cx="3090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Conclusiones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D341C5-BD58-BD10-A14D-FB9D90AEA41D}"/>
              </a:ext>
            </a:extLst>
          </p:cNvPr>
          <p:cNvSpPr txBox="1"/>
          <p:nvPr/>
        </p:nvSpPr>
        <p:spPr>
          <a:xfrm>
            <a:off x="541421" y="727929"/>
            <a:ext cx="10994493" cy="10883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marL="342900" indent="-3429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 sz="160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En el análisis modal espectral los edificios de estudio presentaron derivas de piso del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0.81%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para el edificio de 2 pisos,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1.63%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para el edificio de 4 pisos y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1.15%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para el edificio de 8 pisos, por lo que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cumplen con los requisitos de deriva de piso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permitidos por la norma NEC-15, en el cual menciona que las derivas máximas de piso deben ser menores al 2%.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BC12D82-F81A-422E-90FE-973D27AAD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416954"/>
              </p:ext>
            </p:extLst>
          </p:nvPr>
        </p:nvGraphicFramePr>
        <p:xfrm>
          <a:off x="2342944" y="2261152"/>
          <a:ext cx="6111944" cy="364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5553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FFFBA9-68EF-599A-25EB-ACFD379535CF}"/>
              </a:ext>
            </a:extLst>
          </p:cNvPr>
          <p:cNvSpPr txBox="1"/>
          <p:nvPr/>
        </p:nvSpPr>
        <p:spPr>
          <a:xfrm>
            <a:off x="740061" y="883786"/>
            <a:ext cx="10283688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s-EC" sz="1500" b="1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3. </a:t>
            </a:r>
            <a:r>
              <a:rPr lang="es-EC" sz="15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El diseño estructural de los edificios de estudio fue realizado de acuerdo con la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NEC-15</a:t>
            </a:r>
            <a:r>
              <a:rPr lang="es-EC" sz="15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 Sin embargo, las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dimensiones fueron insuficientes </a:t>
            </a:r>
            <a:r>
              <a:rPr lang="es-EC" sz="15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para cumplir con los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requerimientos del código ACI-ACSE 352.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D7763C1-90ED-932F-18E0-798CCD49662F}"/>
              </a:ext>
            </a:extLst>
          </p:cNvPr>
          <p:cNvSpPr/>
          <p:nvPr/>
        </p:nvSpPr>
        <p:spPr>
          <a:xfrm>
            <a:off x="848345" y="132520"/>
            <a:ext cx="3090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Conclusiones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4D02ACFA-AA30-2975-62D6-0B8A24778A89}"/>
              </a:ext>
            </a:extLst>
          </p:cNvPr>
          <p:cNvSpPr/>
          <p:nvPr/>
        </p:nvSpPr>
        <p:spPr>
          <a:xfrm>
            <a:off x="4824663" y="3656200"/>
            <a:ext cx="1564106" cy="34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6084B3-3CCC-0DFD-8406-63E48ABF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860" y="3003412"/>
            <a:ext cx="3294762" cy="165352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680B04A-BD68-D3B3-5798-55D3E8FA7843}"/>
              </a:ext>
            </a:extLst>
          </p:cNvPr>
          <p:cNvSpPr/>
          <p:nvPr/>
        </p:nvSpPr>
        <p:spPr>
          <a:xfrm>
            <a:off x="4892847" y="4938073"/>
            <a:ext cx="14959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i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2 pisos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9A6D47-5293-35A6-AC95-7B9C4734D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3448" y="3216873"/>
            <a:ext cx="2851670" cy="14400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5874057-CDE2-4F38-A39B-AD65AF7E8395}"/>
              </a:ext>
            </a:extLst>
          </p:cNvPr>
          <p:cNvSpPr txBox="1"/>
          <p:nvPr/>
        </p:nvSpPr>
        <p:spPr>
          <a:xfrm>
            <a:off x="1306630" y="2046024"/>
            <a:ext cx="78600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Fue necesario incrementar las secciones de los edificios de 2 pisos y 4 pisos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52876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7767090-9F87-EE13-C104-C2A16D8C9409}"/>
              </a:ext>
            </a:extLst>
          </p:cNvPr>
          <p:cNvSpPr txBox="1"/>
          <p:nvPr/>
        </p:nvSpPr>
        <p:spPr>
          <a:xfrm>
            <a:off x="776988" y="859881"/>
            <a:ext cx="11292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Los edificios de pórticos de HA generalmente no se han desempeñado bien durante sismos pasados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0818CD-A099-E344-90A9-C85AFDAAC94A}"/>
              </a:ext>
            </a:extLst>
          </p:cNvPr>
          <p:cNvSpPr txBox="1"/>
          <p:nvPr/>
        </p:nvSpPr>
        <p:spPr>
          <a:xfrm>
            <a:off x="609600" y="1447522"/>
            <a:ext cx="4464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Sismo de Bahía de Caráquez, </a:t>
            </a:r>
            <a:r>
              <a:rPr lang="es-C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 7.1, 1998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8DA31C5-918C-60E9-EE7E-3C6A79260CA1}"/>
              </a:ext>
            </a:extLst>
          </p:cNvPr>
          <p:cNvSpPr txBox="1"/>
          <p:nvPr/>
        </p:nvSpPr>
        <p:spPr>
          <a:xfrm>
            <a:off x="7447722" y="1487918"/>
            <a:ext cx="3684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Sismo de Pedernales, </a:t>
            </a:r>
            <a:r>
              <a:rPr lang="es-C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 7.8, 2016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53350FB-4BC8-28C3-101D-789FEFD8946C}"/>
              </a:ext>
            </a:extLst>
          </p:cNvPr>
          <p:cNvSpPr/>
          <p:nvPr/>
        </p:nvSpPr>
        <p:spPr>
          <a:xfrm>
            <a:off x="347091" y="72610"/>
            <a:ext cx="32832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ANTECEDENTES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D248C9-E727-74E3-6E4C-D6EF65AD8BA3}"/>
              </a:ext>
            </a:extLst>
          </p:cNvPr>
          <p:cNvSpPr txBox="1"/>
          <p:nvPr/>
        </p:nvSpPr>
        <p:spPr>
          <a:xfrm>
            <a:off x="6544514" y="4302012"/>
            <a:ext cx="4961203" cy="1753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Pérdidas: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 3 mil millones de dólares  (Instituto Geofísico EPN, 2020)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Edificios que fallaron: 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1125 edificios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(OCHA, 2016).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Tipo de fallas: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conexión viga-columna,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golpeteo, piso débil y acero insuficiente (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Pulamarin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2017) 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578C6A3-B156-7608-4979-03F7EE7D8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524" y="2026938"/>
            <a:ext cx="3105270" cy="191898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91E723C-FB67-6217-AEF9-E6AD67833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483" y="1960189"/>
            <a:ext cx="3064059" cy="214026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5720FE-C5B5-1842-247D-955CE10E4558}"/>
              </a:ext>
            </a:extLst>
          </p:cNvPr>
          <p:cNvSpPr txBox="1"/>
          <p:nvPr/>
        </p:nvSpPr>
        <p:spPr>
          <a:xfrm>
            <a:off x="292910" y="4302012"/>
            <a:ext cx="4961203" cy="2314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Pérdidas: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 30 millones de dólares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(Aguiar, Edwin, &amp; Javier, 2010)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Edificios que fallaron: 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22 edificios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(Argudo, 2011)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Tipo de fallas: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columnas cortas, piso blando, falta de acero de confinamiento (Aguiar, Edwin, &amp; Javier, 2010)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D7763C1-90ED-932F-18E0-798CCD49662F}"/>
              </a:ext>
            </a:extLst>
          </p:cNvPr>
          <p:cNvSpPr/>
          <p:nvPr/>
        </p:nvSpPr>
        <p:spPr>
          <a:xfrm>
            <a:off x="848345" y="132520"/>
            <a:ext cx="3090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Conclusiones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B90A94-CE89-7CBF-A1BD-316CD48D2BC2}"/>
              </a:ext>
            </a:extLst>
          </p:cNvPr>
          <p:cNvSpPr txBox="1"/>
          <p:nvPr/>
        </p:nvSpPr>
        <p:spPr>
          <a:xfrm>
            <a:off x="619743" y="863337"/>
            <a:ext cx="10795819" cy="143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s-EC" sz="1500" b="1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4. 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En los tres edificios de estudio,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las rotaciones en las articulaciones plásticas fueron menores que las rotaciones máximas indicadas en el FEMA 356 (FEMA 356, 2000) 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para los niveles de seguridad de vida y prevención del colapso, por lo que, se concluye que los edificios de estudio</a:t>
            </a:r>
            <a:r>
              <a:rPr lang="es-EC" sz="15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cumplen con el objetivo básico de seguridad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establecido en las normas NEC-15 (2015) y FEMA 356 (2000).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07847E-E9CC-D090-65EF-F65CB2F318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0347" y="2055949"/>
            <a:ext cx="7258197" cy="41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07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DB63224-3E2D-4998-9A93-9F0295EABA56}"/>
              </a:ext>
            </a:extLst>
          </p:cNvPr>
          <p:cNvSpPr/>
          <p:nvPr/>
        </p:nvSpPr>
        <p:spPr>
          <a:xfrm>
            <a:off x="848345" y="132520"/>
            <a:ext cx="3090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Conclusiones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370833-BCB3-53F2-F04C-38BB3A99529F}"/>
              </a:ext>
            </a:extLst>
          </p:cNvPr>
          <p:cNvSpPr txBox="1"/>
          <p:nvPr/>
        </p:nvSpPr>
        <p:spPr>
          <a:xfrm>
            <a:off x="1039528" y="898491"/>
            <a:ext cx="10209124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s-EC" sz="1500" b="1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5. 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Los resultados del análisis </a:t>
            </a:r>
            <a:r>
              <a:rPr lang="es-EC" sz="1500" dirty="0" err="1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pushover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mostraron que cuando la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altura de la edificación aumenta 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el</a:t>
            </a:r>
            <a:r>
              <a:rPr lang="es-EC" sz="15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s-EC" sz="15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factor de ductilidad de desplazamiento disminuye.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3024F8-175F-BBB3-ED25-EBE3F4282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96" y="2184935"/>
            <a:ext cx="6428035" cy="3609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140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DB63224-3E2D-4998-9A93-9F0295EABA56}"/>
              </a:ext>
            </a:extLst>
          </p:cNvPr>
          <p:cNvSpPr/>
          <p:nvPr/>
        </p:nvSpPr>
        <p:spPr>
          <a:xfrm>
            <a:off x="848345" y="132520"/>
            <a:ext cx="3090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Conclusiones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AD0352-3F0D-0DF0-A064-4A276D608D47}"/>
              </a:ext>
            </a:extLst>
          </p:cNvPr>
          <p:cNvSpPr txBox="1"/>
          <p:nvPr/>
        </p:nvSpPr>
        <p:spPr>
          <a:xfrm>
            <a:off x="1106905" y="929343"/>
            <a:ext cx="10201905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s-EC" sz="1500" b="1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6. L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os resultados del análisis </a:t>
            </a:r>
            <a:r>
              <a:rPr lang="es-EC" sz="1500" dirty="0" err="1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pushover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mostraron que cuando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aumenta la altura de la edificación</a:t>
            </a:r>
            <a:r>
              <a:rPr lang="es-EC" sz="15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s-EC" sz="15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el factor de </a:t>
            </a:r>
            <a:r>
              <a:rPr lang="es-EC" sz="15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sobrerresistencia</a:t>
            </a:r>
            <a:r>
              <a:rPr lang="es-EC" sz="15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disminuye.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775A7F-B1D3-2C9D-FEAC-0A288147A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34" y="2203808"/>
            <a:ext cx="7027331" cy="3619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408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CC81905-B8FA-89BE-14F9-C1E0E371D9B4}"/>
              </a:ext>
            </a:extLst>
          </p:cNvPr>
          <p:cNvSpPr/>
          <p:nvPr/>
        </p:nvSpPr>
        <p:spPr>
          <a:xfrm>
            <a:off x="517597" y="131098"/>
            <a:ext cx="4017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Recomendaciones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C20C0E-8212-6FD0-7B80-397945741253}"/>
              </a:ext>
            </a:extLst>
          </p:cNvPr>
          <p:cNvSpPr txBox="1"/>
          <p:nvPr/>
        </p:nvSpPr>
        <p:spPr>
          <a:xfrm>
            <a:off x="735931" y="827152"/>
            <a:ext cx="10720137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s-EC" sz="1500" b="1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1. </a:t>
            </a:r>
            <a:r>
              <a:rPr lang="es-EC" sz="1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Se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s-EC" sz="1500" dirty="0">
                <a:solidFill>
                  <a:srgbClr val="0070C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recomienda dar mayor énfasis a la revisión de la conexión viga-columna 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en la etapa de dimensionamiento, ya que en nuestro medio, por lo general, se hace caso omiso a este requerimiento.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1E858C-6C7E-2007-84B7-244F27805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88" y="1966498"/>
            <a:ext cx="4137163" cy="3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90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CC81905-B8FA-89BE-14F9-C1E0E371D9B4}"/>
              </a:ext>
            </a:extLst>
          </p:cNvPr>
          <p:cNvSpPr/>
          <p:nvPr/>
        </p:nvSpPr>
        <p:spPr>
          <a:xfrm>
            <a:off x="517597" y="131098"/>
            <a:ext cx="4017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Recomendaciones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F69F68-B3AC-BE2D-67B7-FE612CE76534}"/>
              </a:ext>
            </a:extLst>
          </p:cNvPr>
          <p:cNvSpPr txBox="1"/>
          <p:nvPr/>
        </p:nvSpPr>
        <p:spPr>
          <a:xfrm>
            <a:off x="745957" y="840983"/>
            <a:ext cx="10688855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s-EC" sz="1500" b="1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2. 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Se recomienda analizar el comportamiento estructural de los edificios pórticos de hormigón armado incorporando estos elementos como mampostería y gradas en el modelamiento para verificar el cumplimiento del objetivo básico de seguridad.</a:t>
            </a:r>
          </a:p>
        </p:txBody>
      </p:sp>
      <p:pic>
        <p:nvPicPr>
          <p:cNvPr id="2050" name="Picture 2" descr="Edificios de Madera Método Simplificado Modelación | 2023">
            <a:extLst>
              <a:ext uri="{FF2B5EF4-FFF2-40B4-BE49-F238E27FC236}">
                <a16:creationId xmlns:a16="http://schemas.microsoft.com/office/drawing/2014/main" id="{C90A110C-8A3C-0CEB-5952-FA43DA626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34" y="2086040"/>
            <a:ext cx="5102087" cy="34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00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CC81905-B8FA-89BE-14F9-C1E0E371D9B4}"/>
              </a:ext>
            </a:extLst>
          </p:cNvPr>
          <p:cNvSpPr/>
          <p:nvPr/>
        </p:nvSpPr>
        <p:spPr>
          <a:xfrm>
            <a:off x="517597" y="131098"/>
            <a:ext cx="4017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Recomendaciones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69367A-4557-2CFC-1CD4-4E2B5660463C}"/>
              </a:ext>
            </a:extLst>
          </p:cNvPr>
          <p:cNvSpPr txBox="1"/>
          <p:nvPr/>
        </p:nvSpPr>
        <p:spPr>
          <a:xfrm>
            <a:off x="807739" y="806688"/>
            <a:ext cx="10576521" cy="108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s-EC" sz="1500" b="1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3. 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En esta investigación se analizó únicamente los </a:t>
            </a:r>
            <a:r>
              <a:rPr lang="es-EC" sz="15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pórticos de hormigón armado con vigas descolgadas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por lo que se recomienda analizar el desempeño sísmico, los factores de ductilidad de desplazamiento y factores de </a:t>
            </a:r>
            <a:r>
              <a:rPr lang="es-EC" sz="1500" dirty="0" err="1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sobrerresistencia</a:t>
            </a:r>
            <a:r>
              <a:rPr lang="es-EC" sz="15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de pórticos de hormigón armado con vigas banda para comprobar el cumplimiento del objetivo básico de seguridad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0747ED-0659-45EE-8E0F-832563A37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096"/>
          <a:stretch/>
        </p:blipFill>
        <p:spPr>
          <a:xfrm>
            <a:off x="3176312" y="2602199"/>
            <a:ext cx="4659365" cy="344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6008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cias En Español - Banco de fotos e imágenes de stock - iStock">
            <a:extLst>
              <a:ext uri="{FF2B5EF4-FFF2-40B4-BE49-F238E27FC236}">
                <a16:creationId xmlns:a16="http://schemas.microsoft.com/office/drawing/2014/main" id="{15AEC2F4-E680-D1F9-1045-7DD997EF8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9" y="636105"/>
            <a:ext cx="10704441" cy="53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2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4EFBE7A-DC5C-1F9E-A78C-2BD23854FB07}"/>
              </a:ext>
            </a:extLst>
          </p:cNvPr>
          <p:cNvSpPr txBox="1"/>
          <p:nvPr/>
        </p:nvSpPr>
        <p:spPr>
          <a:xfrm>
            <a:off x="429316" y="877085"/>
            <a:ext cx="11151290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es-CL" dirty="0"/>
              <a:t>Varios estudios de evaluación del desempeño sísmico de edificios de pórticos de HA se han efectuado en nuestro medio.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070C05-81E6-2702-B951-342322DF030F}"/>
              </a:ext>
            </a:extLst>
          </p:cNvPr>
          <p:cNvSpPr txBox="1"/>
          <p:nvPr/>
        </p:nvSpPr>
        <p:spPr>
          <a:xfrm>
            <a:off x="1143597" y="4177660"/>
            <a:ext cx="9046345" cy="1000787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Estas investigaciones se focalizan en edificios específicos de una sola altura de la edificación.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No analizan,</a:t>
            </a:r>
            <a:r>
              <a:rPr lang="es-EC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Cuál es el desempeño sísmico de edificios de diferente altura?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C244C3D-8273-7E53-2258-2C2DF97A683B}"/>
              </a:ext>
            </a:extLst>
          </p:cNvPr>
          <p:cNvSpPr/>
          <p:nvPr/>
        </p:nvSpPr>
        <p:spPr>
          <a:xfrm>
            <a:off x="269648" y="37633"/>
            <a:ext cx="6830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PLANTEAMIENTO DEL PROBLEMA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7AE1CE1-C611-4295-B463-E2A74F27C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88" y="1628468"/>
            <a:ext cx="10570946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Jaramillo y Zumba (2021): </a:t>
            </a:r>
            <a:r>
              <a:rPr lang="es-EC" altLang="es-EC" sz="1600" dirty="0">
                <a:solidFill>
                  <a:srgbClr val="00206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Evaluaron el desempeño sísmico de un edificio de 4 pisos, utilizando la norma NEC (2015), ATC 40 (1996) y FEMA 356 (2000), mediante un análisis dinámico no lineal.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488CD1A-DD77-4A20-BDAA-8E5BE9BD1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88" y="2815611"/>
            <a:ext cx="10753024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altLang="es-EC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Calcina (2017): Realizó un análisis por desempeño de un edificio residencial de 11 pisos de pórticos de HA, usando análisis estático y dinámico no lineal en base a la metodología del FEMA 273 (1997) y del ATC 40 (1996).</a:t>
            </a:r>
          </a:p>
        </p:txBody>
      </p:sp>
    </p:spTree>
    <p:extLst>
      <p:ext uri="{BB962C8B-B14F-4D97-AF65-F5344CB8AC3E}">
        <p14:creationId xmlns:p14="http://schemas.microsoft.com/office/powerpoint/2010/main" val="15475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C244C3D-8273-7E53-2258-2C2DF97A683B}"/>
              </a:ext>
            </a:extLst>
          </p:cNvPr>
          <p:cNvSpPr/>
          <p:nvPr/>
        </p:nvSpPr>
        <p:spPr>
          <a:xfrm>
            <a:off x="269648" y="37633"/>
            <a:ext cx="6830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PLANTEAMIENTO DEL PROBLEMA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2F4FBC-0D0C-C1F4-079E-2BD95E326B80}"/>
              </a:ext>
            </a:extLst>
          </p:cNvPr>
          <p:cNvSpPr txBox="1"/>
          <p:nvPr/>
        </p:nvSpPr>
        <p:spPr>
          <a:xfrm>
            <a:off x="1037981" y="2334633"/>
            <a:ext cx="9862419" cy="129407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¿Cuál es el desempeño sísmico de los edificios de pórticos de HA de diferente altura de la edificación diseñados con la norma NEC-15 cuando se someten a sismos de mediana intensidad y de gran intensidad?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2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5165769-0C24-640B-A94E-73063199227E}"/>
              </a:ext>
            </a:extLst>
          </p:cNvPr>
          <p:cNvSpPr/>
          <p:nvPr/>
        </p:nvSpPr>
        <p:spPr>
          <a:xfrm>
            <a:off x="762611" y="55259"/>
            <a:ext cx="2244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HIPÓTESIS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3A561F-8311-573B-687D-CB9153C128B0}"/>
              </a:ext>
            </a:extLst>
          </p:cNvPr>
          <p:cNvSpPr txBox="1"/>
          <p:nvPr/>
        </p:nvSpPr>
        <p:spPr>
          <a:xfrm>
            <a:off x="881301" y="1184306"/>
            <a:ext cx="9375882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los niveles de amenaza sísmica (BSE-1) y (BSE-2) los edificios estudiados se encuentran en los niveles de desempeño de seguridad de la vida (LS) y prevención del colapso (CP) independientemente de su altura de edificación.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factores de ductilidad de desplazamiento y de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sobrerresistencia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no se ven afectados al variar la altura de la edificación.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6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0A6D10D-BA94-C78F-7BA3-4C778A4F968C}"/>
              </a:ext>
            </a:extLst>
          </p:cNvPr>
          <p:cNvSpPr/>
          <p:nvPr/>
        </p:nvSpPr>
        <p:spPr>
          <a:xfrm>
            <a:off x="606434" y="0"/>
            <a:ext cx="2359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objetivos</a:t>
            </a:r>
            <a:endParaRPr lang="es-ES" sz="2800" b="1" cap="none" spc="300" dirty="0">
              <a:ln w="0"/>
              <a:solidFill>
                <a:srgbClr val="FF5D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9DFED9F-3E18-5383-2A4D-718E8FA9AB0F}"/>
              </a:ext>
            </a:extLst>
          </p:cNvPr>
          <p:cNvSpPr/>
          <p:nvPr/>
        </p:nvSpPr>
        <p:spPr>
          <a:xfrm>
            <a:off x="0" y="740845"/>
            <a:ext cx="326530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43559B4-8C7B-8145-2838-29D804DF12C3}"/>
              </a:ext>
            </a:extLst>
          </p:cNvPr>
          <p:cNvGrpSpPr/>
          <p:nvPr/>
        </p:nvGrpSpPr>
        <p:grpSpPr>
          <a:xfrm>
            <a:off x="880402" y="1137269"/>
            <a:ext cx="10012885" cy="1115968"/>
            <a:chOff x="238232" y="1938585"/>
            <a:chExt cx="4089520" cy="1541495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C125F6AB-B1A9-3A54-FCDD-E79DE5425E5C}"/>
                </a:ext>
              </a:extLst>
            </p:cNvPr>
            <p:cNvSpPr/>
            <p:nvPr/>
          </p:nvSpPr>
          <p:spPr>
            <a:xfrm>
              <a:off x="238232" y="1938585"/>
              <a:ext cx="4089520" cy="154149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C6B1298-19D5-17A0-95CE-32E0DD2E97C2}"/>
                </a:ext>
              </a:extLst>
            </p:cNvPr>
            <p:cNvSpPr txBox="1"/>
            <p:nvPr/>
          </p:nvSpPr>
          <p:spPr>
            <a:xfrm>
              <a:off x="238232" y="1938585"/>
              <a:ext cx="4089520" cy="154149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Evaluar el desempeño sísmico de tres estructuras de pórticos de hormigón armado de diferente altura de edificación diseñados conforme a la NEC-15 mediante análisis no lineal estático.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23B4CB-5E2D-F1E5-CDD3-F12713CDB7C3}"/>
              </a:ext>
            </a:extLst>
          </p:cNvPr>
          <p:cNvSpPr txBox="1"/>
          <p:nvPr/>
        </p:nvSpPr>
        <p:spPr>
          <a:xfrm>
            <a:off x="562349" y="3986169"/>
            <a:ext cx="10648989" cy="925985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>
            <a:defPPr>
              <a:defRPr lang="es-EC"/>
            </a:defPPr>
            <a:lvl1pPr marL="285750" lvl="0" indent="-285750" algn="just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Verificar si para el nivel de amenaza sísmica con un 2% de probabilidad de excedencia en 50 años (BSE-2) las tres estructuras se encuentran en el nivel de desempeño de prevención del colapso (CP).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1C1586A-ED6B-623F-CD1A-C72C69533907}"/>
              </a:ext>
            </a:extLst>
          </p:cNvPr>
          <p:cNvSpPr txBox="1"/>
          <p:nvPr/>
        </p:nvSpPr>
        <p:spPr>
          <a:xfrm>
            <a:off x="606434" y="2770082"/>
            <a:ext cx="10503214" cy="1135874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285750" lvl="0" indent="-285750" algn="just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C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si para el nivel de amenaza sísmica con un 10% de probabilidad de excedencia en 50 años (BSE-1) las tres estructuras se encuentran en el nivel de desempeño de seguridad de la vida (LS).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B9884DE-14E5-91AC-7E62-D9DB48264929}"/>
              </a:ext>
            </a:extLst>
          </p:cNvPr>
          <p:cNvSpPr txBox="1"/>
          <p:nvPr/>
        </p:nvSpPr>
        <p:spPr>
          <a:xfrm>
            <a:off x="606434" y="4992367"/>
            <a:ext cx="10648989" cy="1135874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>
            <a:defPPr>
              <a:defRPr lang="es-EC"/>
            </a:defPPr>
            <a:lvl1pPr marL="285750" lvl="0" indent="-285750" algn="just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Evaluar el efecto de la altura de edificación en el factor de ductilidad de desplazamiento y el factor de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sobrerresistencia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BB88187-CA79-0BDE-506C-91A10AC9F763}"/>
              </a:ext>
            </a:extLst>
          </p:cNvPr>
          <p:cNvSpPr/>
          <p:nvPr/>
        </p:nvSpPr>
        <p:spPr>
          <a:xfrm>
            <a:off x="278883" y="2331034"/>
            <a:ext cx="326530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20824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84FEDB1-F341-3C04-898B-4E4DD0F1BC15}"/>
              </a:ext>
            </a:extLst>
          </p:cNvPr>
          <p:cNvSpPr/>
          <p:nvPr/>
        </p:nvSpPr>
        <p:spPr>
          <a:xfrm>
            <a:off x="640427" y="53008"/>
            <a:ext cx="30171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300" dirty="0">
                <a:ln w="0"/>
                <a:solidFill>
                  <a:srgbClr val="FF5D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METODOLOGÍA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59CC8F1-50BA-246F-17F9-E314053AB312}"/>
              </a:ext>
            </a:extLst>
          </p:cNvPr>
          <p:cNvGrpSpPr/>
          <p:nvPr/>
        </p:nvGrpSpPr>
        <p:grpSpPr>
          <a:xfrm>
            <a:off x="1431309" y="3523859"/>
            <a:ext cx="5922392" cy="576503"/>
            <a:chOff x="7592201" y="1163043"/>
            <a:chExt cx="2265667" cy="923691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F5A6206-15BD-8851-D7F9-1C8A82AF5A61}"/>
                </a:ext>
              </a:extLst>
            </p:cNvPr>
            <p:cNvSpPr/>
            <p:nvPr/>
          </p:nvSpPr>
          <p:spPr>
            <a:xfrm>
              <a:off x="7631045" y="1191240"/>
              <a:ext cx="2226823" cy="8954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F2B0DCC7-3E44-E45F-240D-BDA2C2E05B4D}"/>
                </a:ext>
              </a:extLst>
            </p:cNvPr>
            <p:cNvSpPr txBox="1"/>
            <p:nvPr/>
          </p:nvSpPr>
          <p:spPr>
            <a:xfrm>
              <a:off x="7592201" y="1163043"/>
              <a:ext cx="2226823" cy="895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es-EC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Evaluación del desempeño sísmico (FEMA 356)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F072114-C2FB-09EC-881E-F655E9958D68}"/>
              </a:ext>
            </a:extLst>
          </p:cNvPr>
          <p:cNvGrpSpPr/>
          <p:nvPr/>
        </p:nvGrpSpPr>
        <p:grpSpPr>
          <a:xfrm>
            <a:off x="1431309" y="2764907"/>
            <a:ext cx="5922392" cy="441563"/>
            <a:chOff x="5090807" y="900203"/>
            <a:chExt cx="2238263" cy="895494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6DE5F37-2E7A-0789-B3BF-6011556386D2}"/>
                </a:ext>
              </a:extLst>
            </p:cNvPr>
            <p:cNvSpPr/>
            <p:nvPr/>
          </p:nvSpPr>
          <p:spPr>
            <a:xfrm>
              <a:off x="5090807" y="900203"/>
              <a:ext cx="2238263" cy="8954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16A399B8-E278-F4F0-25B8-BD09B65C2B50}"/>
                </a:ext>
              </a:extLst>
            </p:cNvPr>
            <p:cNvSpPr txBox="1"/>
            <p:nvPr/>
          </p:nvSpPr>
          <p:spPr>
            <a:xfrm>
              <a:off x="5090807" y="900203"/>
              <a:ext cx="2238263" cy="895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es-EC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Modelación no lineal de los edificios de estudio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ECB2BCA-7C3E-EBDB-C888-5231D083AACF}"/>
              </a:ext>
            </a:extLst>
          </p:cNvPr>
          <p:cNvGrpSpPr/>
          <p:nvPr/>
        </p:nvGrpSpPr>
        <p:grpSpPr>
          <a:xfrm>
            <a:off x="1431309" y="2029072"/>
            <a:ext cx="3810516" cy="546487"/>
            <a:chOff x="2803942" y="609166"/>
            <a:chExt cx="1742960" cy="895494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55768AA2-BB0C-DC3D-1EFD-0A052BCC49AD}"/>
                </a:ext>
              </a:extLst>
            </p:cNvPr>
            <p:cNvSpPr/>
            <p:nvPr/>
          </p:nvSpPr>
          <p:spPr>
            <a:xfrm>
              <a:off x="2803942" y="609166"/>
              <a:ext cx="1742960" cy="8954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C03BF899-6B6D-F2AF-5F72-4435D3AB98D7}"/>
                </a:ext>
              </a:extLst>
            </p:cNvPr>
            <p:cNvSpPr txBox="1"/>
            <p:nvPr/>
          </p:nvSpPr>
          <p:spPr>
            <a:xfrm>
              <a:off x="2803942" y="609166"/>
              <a:ext cx="1742960" cy="441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es-EC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Diseño estructural (NEC-15)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594ADCD-9B61-4318-2973-19B5053F2B73}"/>
              </a:ext>
            </a:extLst>
          </p:cNvPr>
          <p:cNvGrpSpPr/>
          <p:nvPr/>
        </p:nvGrpSpPr>
        <p:grpSpPr>
          <a:xfrm>
            <a:off x="1431309" y="1271734"/>
            <a:ext cx="3477576" cy="441563"/>
            <a:chOff x="269425" y="318129"/>
            <a:chExt cx="1742960" cy="8954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B5AE132-2553-AE20-5EFD-4640C4C3A41D}"/>
                </a:ext>
              </a:extLst>
            </p:cNvPr>
            <p:cNvSpPr/>
            <p:nvPr/>
          </p:nvSpPr>
          <p:spPr>
            <a:xfrm>
              <a:off x="269425" y="318129"/>
              <a:ext cx="1742960" cy="8954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7C83A0F-4B82-59AB-7829-F3F81A206D35}"/>
                </a:ext>
              </a:extLst>
            </p:cNvPr>
            <p:cNvSpPr txBox="1"/>
            <p:nvPr/>
          </p:nvSpPr>
          <p:spPr>
            <a:xfrm>
              <a:off x="269425" y="318129"/>
              <a:ext cx="1742960" cy="441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es-EC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Definición de los modelos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816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17423</TotalTime>
  <Words>2130</Words>
  <Application>Microsoft Office PowerPoint</Application>
  <PresentationFormat>Panorámica</PresentationFormat>
  <Paragraphs>476</Paragraphs>
  <Slides>46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7" baseType="lpstr">
      <vt:lpstr>Algerian</vt:lpstr>
      <vt:lpstr>Arial</vt:lpstr>
      <vt:lpstr>Arial</vt:lpstr>
      <vt:lpstr>Calibri</vt:lpstr>
      <vt:lpstr>Calibri Light</vt:lpstr>
      <vt:lpstr>Cambria Math</vt:lpstr>
      <vt:lpstr>Times New Roman</vt:lpstr>
      <vt:lpstr>Wingdings</vt:lpstr>
      <vt:lpstr>Tema de Office</vt:lpstr>
      <vt:lpstr>1_Tema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Katherine Gálvez</cp:lastModifiedBy>
  <cp:revision>118</cp:revision>
  <dcterms:created xsi:type="dcterms:W3CDTF">2008-02-13T16:07:44Z</dcterms:created>
  <dcterms:modified xsi:type="dcterms:W3CDTF">2023-02-03T01:22:05Z</dcterms:modified>
</cp:coreProperties>
</file>