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5">
  <p:sldMasterIdLst>
    <p:sldMasterId id="2147483891" r:id="rId1"/>
  </p:sldMasterIdLst>
  <p:sldIdLst>
    <p:sldId id="306" r:id="rId2"/>
    <p:sldId id="273" r:id="rId3"/>
    <p:sldId id="322" r:id="rId4"/>
    <p:sldId id="283" r:id="rId5"/>
    <p:sldId id="307" r:id="rId6"/>
    <p:sldId id="276" r:id="rId7"/>
    <p:sldId id="308" r:id="rId8"/>
    <p:sldId id="279" r:id="rId9"/>
    <p:sldId id="280" r:id="rId10"/>
    <p:sldId id="310" r:id="rId11"/>
    <p:sldId id="312" r:id="rId12"/>
    <p:sldId id="313" r:id="rId13"/>
    <p:sldId id="328" r:id="rId14"/>
    <p:sldId id="261" r:id="rId15"/>
    <p:sldId id="296" r:id="rId16"/>
    <p:sldId id="326" r:id="rId17"/>
    <p:sldId id="323" r:id="rId18"/>
    <p:sldId id="324" r:id="rId19"/>
    <p:sldId id="330" r:id="rId20"/>
    <p:sldId id="269" r:id="rId21"/>
    <p:sldId id="270" r:id="rId22"/>
    <p:sldId id="315" r:id="rId23"/>
    <p:sldId id="316" r:id="rId24"/>
    <p:sldId id="317" r:id="rId25"/>
    <p:sldId id="318" r:id="rId26"/>
    <p:sldId id="319" r:id="rId27"/>
    <p:sldId id="292" r:id="rId28"/>
    <p:sldId id="331" r:id="rId29"/>
    <p:sldId id="332" r:id="rId30"/>
    <p:sldId id="333" r:id="rId31"/>
    <p:sldId id="334" r:id="rId32"/>
    <p:sldId id="337" r:id="rId33"/>
    <p:sldId id="335" r:id="rId34"/>
    <p:sldId id="339" r:id="rId35"/>
    <p:sldId id="336" r:id="rId36"/>
    <p:sldId id="285" r:id="rId37"/>
    <p:sldId id="321" r:id="rId38"/>
    <p:sldId id="302" r:id="rId39"/>
    <p:sldId id="303" r:id="rId40"/>
    <p:sldId id="262"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99"/>
    <a:srgbClr val="FF3300"/>
    <a:srgbClr val="FFCC66"/>
    <a:srgbClr val="FFCCFF"/>
    <a:srgbClr val="CCFFCC"/>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660"/>
  </p:normalViewPr>
  <p:slideViewPr>
    <p:cSldViewPr>
      <p:cViewPr>
        <p:scale>
          <a:sx n="70" d="100"/>
          <a:sy n="70" d="100"/>
        </p:scale>
        <p:origin x="1248"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ER\AppData\Roaming\Microsoft\Excel\CICLISMO%20ASISTENCIAS%205%20DICIEMBRE%20(version%201).xlsb"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0984817811CASALAPTOP\Desktop\TESIS%20WILMER%202022\30.6.2022\Copia%20de%20Pre%20test%20y%20Post%20Test%20Wilmer%2013.7.2022%20f.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0984817811CASALAPTOP\Desktop\PAC%20MAESTRIA\FERNANDA%20LEMA\Tesis%20Ferenada%20Lema%2023.6.2022\LISTA%20DE%20COTEJO%20EVALUACION%20DE%20LA%20TECNICA%20NATACION.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0984817811CASALAPTOP\Desktop\PAC%20MAESTRIA\FERNANDA%20LEMA\Tesis%20Ferenada%20Lema%2023.6.2022\LISTA%20DE%20COTEJO%20EVALUACION%20DE%20LA%20TECNICA%20NATACION.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0984817811CASALAPTOP\Desktop\PAC%20MAESTRIA\FERNANDA%20LEMA\Tesis%20Ferenada%20Lema%2023.6.2022\LISTA%20DE%20COTEJO%20EVALUACION%20DE%20LA%20TECNICA%20NATACION.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0984817811CASALAPTOP\Desktop\PAC%20MAESTRIA\FERNANDA%20LEMA\Tesis%20Ferenada%20Lema%2023.6.2022\LISTA%20DE%20COTEJO%20EVALUACION%20DE%20LA%20TECNICA%20NATACION.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0984817811CASALAPTOP\Desktop\PAC%20MAESTRIA\FERNANDA%20LEMA\Tesis%20Ferenada%20Lema%2023.6.2022\LISTA%20DE%20COTEJO%20EVALUACION%20DE%20LA%20TECNICA%20NATACION%20FINAL%204.9.22.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0984817811CASALAPTOP\Desktop\PAC%20MAESTRIA\FERNANDA%20LEMA\Tesis%20Ferenada%20Lema%2023.6.2022\LISTA%20DE%20COTEJO%20EVALUACION%20DE%20LA%20TECNICA%20NATACION%20FINAL%204.9.22.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Hoja1!$C$17</c:f>
              <c:strCache>
                <c:ptCount val="1"/>
                <c:pt idx="0">
                  <c:v>Edad Deportistas</c:v>
                </c:pt>
              </c:strCache>
            </c:strRef>
          </c:tx>
          <c:spPr>
            <a:gradFill rotWithShape="1">
              <a:gsLst>
                <a:gs pos="0">
                  <a:schemeClr val="accent1">
                    <a:shade val="85000"/>
                    <a:satMod val="130000"/>
                  </a:schemeClr>
                </a:gs>
                <a:gs pos="34000">
                  <a:schemeClr val="accent1">
                    <a:shade val="87000"/>
                    <a:satMod val="125000"/>
                  </a:schemeClr>
                </a:gs>
                <a:gs pos="70000">
                  <a:schemeClr val="accent1">
                    <a:tint val="100000"/>
                    <a:shade val="90000"/>
                    <a:satMod val="130000"/>
                  </a:schemeClr>
                </a:gs>
                <a:gs pos="100000">
                  <a:schemeClr val="accent1">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s-EC"/>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val>
            <c:numRef>
              <c:f>Hoja1!$D$17</c:f>
              <c:numCache>
                <c:formatCode>General</c:formatCode>
                <c:ptCount val="1"/>
                <c:pt idx="0">
                  <c:v>23.15</c:v>
                </c:pt>
              </c:numCache>
            </c:numRef>
          </c:val>
          <c:extLst xmlns:c16r2="http://schemas.microsoft.com/office/drawing/2015/06/chart">
            <c:ext xmlns:c16="http://schemas.microsoft.com/office/drawing/2014/chart" uri="{C3380CC4-5D6E-409C-BE32-E72D297353CC}">
              <c16:uniqueId val="{00000000-BA28-4761-94D6-65A1E0EAB75F}"/>
            </c:ext>
          </c:extLst>
        </c:ser>
        <c:ser>
          <c:idx val="1"/>
          <c:order val="1"/>
          <c:tx>
            <c:strRef>
              <c:f>Hoja1!$C$18</c:f>
              <c:strCache>
                <c:ptCount val="1"/>
                <c:pt idx="0">
                  <c:v>Peso Deportistas</c:v>
                </c:pt>
              </c:strCache>
            </c:strRef>
          </c:tx>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s-EC"/>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val>
            <c:numRef>
              <c:f>Hoja1!$D$18</c:f>
              <c:numCache>
                <c:formatCode>General</c:formatCode>
                <c:ptCount val="1"/>
                <c:pt idx="0">
                  <c:v>77.33</c:v>
                </c:pt>
              </c:numCache>
            </c:numRef>
          </c:val>
          <c:extLst xmlns:c16r2="http://schemas.microsoft.com/office/drawing/2015/06/chart">
            <c:ext xmlns:c16="http://schemas.microsoft.com/office/drawing/2014/chart" uri="{C3380CC4-5D6E-409C-BE32-E72D297353CC}">
              <c16:uniqueId val="{00000001-BA28-4761-94D6-65A1E0EAB75F}"/>
            </c:ext>
          </c:extLst>
        </c:ser>
        <c:ser>
          <c:idx val="2"/>
          <c:order val="2"/>
          <c:tx>
            <c:strRef>
              <c:f>Hoja1!$C$19</c:f>
              <c:strCache>
                <c:ptCount val="1"/>
                <c:pt idx="0">
                  <c:v>Estatura Deportistas</c:v>
                </c:pt>
              </c:strCache>
            </c:strRef>
          </c:tx>
          <c:spPr>
            <a:gradFill rotWithShape="1">
              <a:gsLst>
                <a:gs pos="0">
                  <a:schemeClr val="accent3">
                    <a:shade val="85000"/>
                    <a:satMod val="130000"/>
                  </a:schemeClr>
                </a:gs>
                <a:gs pos="34000">
                  <a:schemeClr val="accent3">
                    <a:shade val="87000"/>
                    <a:satMod val="125000"/>
                  </a:schemeClr>
                </a:gs>
                <a:gs pos="70000">
                  <a:schemeClr val="accent3">
                    <a:tint val="100000"/>
                    <a:shade val="90000"/>
                    <a:satMod val="130000"/>
                  </a:schemeClr>
                </a:gs>
                <a:gs pos="100000">
                  <a:schemeClr val="accent3">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s-EC"/>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val>
            <c:numRef>
              <c:f>Hoja1!$D$19</c:f>
              <c:numCache>
                <c:formatCode>General</c:formatCode>
                <c:ptCount val="1"/>
                <c:pt idx="0">
                  <c:v>1.7</c:v>
                </c:pt>
              </c:numCache>
            </c:numRef>
          </c:val>
          <c:extLst xmlns:c16r2="http://schemas.microsoft.com/office/drawing/2015/06/chart">
            <c:ext xmlns:c16="http://schemas.microsoft.com/office/drawing/2014/chart" uri="{C3380CC4-5D6E-409C-BE32-E72D297353CC}">
              <c16:uniqueId val="{00000002-BA28-4761-94D6-65A1E0EAB75F}"/>
            </c:ext>
          </c:extLst>
        </c:ser>
        <c:ser>
          <c:idx val="3"/>
          <c:order val="3"/>
          <c:tx>
            <c:strRef>
              <c:f>Hoja1!$C$20</c:f>
              <c:strCache>
                <c:ptCount val="1"/>
                <c:pt idx="0">
                  <c:v>IMC Deportistas</c:v>
                </c:pt>
              </c:strCache>
            </c:strRef>
          </c:tx>
          <c:spPr>
            <a:gradFill rotWithShape="1">
              <a:gsLst>
                <a:gs pos="0">
                  <a:schemeClr val="accent4">
                    <a:shade val="85000"/>
                    <a:satMod val="130000"/>
                  </a:schemeClr>
                </a:gs>
                <a:gs pos="34000">
                  <a:schemeClr val="accent4">
                    <a:shade val="87000"/>
                    <a:satMod val="125000"/>
                  </a:schemeClr>
                </a:gs>
                <a:gs pos="70000">
                  <a:schemeClr val="accent4">
                    <a:tint val="100000"/>
                    <a:shade val="90000"/>
                    <a:satMod val="130000"/>
                  </a:schemeClr>
                </a:gs>
                <a:gs pos="100000">
                  <a:schemeClr val="accent4">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s-EC"/>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val>
            <c:numRef>
              <c:f>Hoja1!$D$20</c:f>
              <c:numCache>
                <c:formatCode>General</c:formatCode>
                <c:ptCount val="1"/>
                <c:pt idx="0">
                  <c:v>26.33</c:v>
                </c:pt>
              </c:numCache>
            </c:numRef>
          </c:val>
          <c:extLst xmlns:c16r2="http://schemas.microsoft.com/office/drawing/2015/06/chart">
            <c:ext xmlns:c16="http://schemas.microsoft.com/office/drawing/2014/chart" uri="{C3380CC4-5D6E-409C-BE32-E72D297353CC}">
              <c16:uniqueId val="{00000003-BA28-4761-94D6-65A1E0EAB75F}"/>
            </c:ext>
          </c:extLst>
        </c:ser>
        <c:ser>
          <c:idx val="4"/>
          <c:order val="4"/>
          <c:tx>
            <c:strRef>
              <c:f>Hoja1!$C$21</c:f>
              <c:strCache>
                <c:ptCount val="1"/>
                <c:pt idx="0">
                  <c:v>% de Discapacidad Deportistas</c:v>
                </c:pt>
              </c:strCache>
            </c:strRef>
          </c:tx>
          <c:spPr>
            <a:gradFill rotWithShape="1">
              <a:gsLst>
                <a:gs pos="0">
                  <a:schemeClr val="accent5">
                    <a:shade val="85000"/>
                    <a:satMod val="130000"/>
                  </a:schemeClr>
                </a:gs>
                <a:gs pos="34000">
                  <a:schemeClr val="accent5">
                    <a:shade val="87000"/>
                    <a:satMod val="125000"/>
                  </a:schemeClr>
                </a:gs>
                <a:gs pos="70000">
                  <a:schemeClr val="accent5">
                    <a:tint val="100000"/>
                    <a:shade val="90000"/>
                    <a:satMod val="130000"/>
                  </a:schemeClr>
                </a:gs>
                <a:gs pos="100000">
                  <a:schemeClr val="accent5">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s-EC"/>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val>
            <c:numRef>
              <c:f>Hoja1!$D$21</c:f>
              <c:numCache>
                <c:formatCode>General</c:formatCode>
                <c:ptCount val="1"/>
                <c:pt idx="0">
                  <c:v>52.53</c:v>
                </c:pt>
              </c:numCache>
            </c:numRef>
          </c:val>
          <c:extLst xmlns:c16r2="http://schemas.microsoft.com/office/drawing/2015/06/chart">
            <c:ext xmlns:c16="http://schemas.microsoft.com/office/drawing/2014/chart" uri="{C3380CC4-5D6E-409C-BE32-E72D297353CC}">
              <c16:uniqueId val="{00000004-BA28-4761-94D6-65A1E0EAB75F}"/>
            </c:ext>
          </c:extLst>
        </c:ser>
        <c:dLbls>
          <c:dLblPos val="outEnd"/>
          <c:showLegendKey val="0"/>
          <c:showVal val="1"/>
          <c:showCatName val="0"/>
          <c:showSerName val="0"/>
          <c:showPercent val="0"/>
          <c:showBubbleSize val="0"/>
        </c:dLbls>
        <c:gapWidth val="100"/>
        <c:overlap val="-24"/>
        <c:axId val="350359928"/>
        <c:axId val="350357576"/>
      </c:barChart>
      <c:catAx>
        <c:axId val="35035992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s-EC"/>
          </a:p>
        </c:txPr>
        <c:crossAx val="350357576"/>
        <c:crosses val="autoZero"/>
        <c:auto val="1"/>
        <c:lblAlgn val="ctr"/>
        <c:lblOffset val="100"/>
        <c:noMultiLvlLbl val="0"/>
      </c:catAx>
      <c:valAx>
        <c:axId val="350357576"/>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s-EC"/>
          </a:p>
        </c:txPr>
        <c:crossAx val="35035992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s-EC"/>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1"/>
          <c:showCatName val="0"/>
          <c:showSerName val="0"/>
          <c:showPercent val="0"/>
          <c:showBubbleSize val="0"/>
          <c:showLeaderLines val="0"/>
        </c:dLbls>
      </c:pie3D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noFill/>
    <a:ln>
      <a:noFill/>
    </a:ln>
    <a:effectLst/>
  </c:spPr>
  <c:txPr>
    <a:bodyPr/>
    <a:lstStyle/>
    <a:p>
      <a:pPr>
        <a:defRPr sz="1600">
          <a:solidFill>
            <a:schemeClr val="tx1"/>
          </a:solidFill>
          <a:latin typeface="Times New Roman" panose="02020603050405020304" pitchFamily="18" charset="0"/>
          <a:cs typeface="Times New Roman" panose="02020603050405020304" pitchFamily="18" charset="0"/>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ANGULOSPREPOST!$D$104</c:f>
              <c:strCache>
                <c:ptCount val="1"/>
                <c:pt idx="0">
                  <c:v>PRE TEST</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s-EC"/>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ANGULOSPREPOST!$E$103:$F$103</c:f>
              <c:strCache>
                <c:ptCount val="2"/>
                <c:pt idx="0">
                  <c:v>No se encuentra en la posición</c:v>
                </c:pt>
                <c:pt idx="1">
                  <c:v>Se encuentra en la posición </c:v>
                </c:pt>
              </c:strCache>
            </c:strRef>
          </c:cat>
          <c:val>
            <c:numRef>
              <c:f>ANGULOSPREPOST!$E$104:$F$104</c:f>
              <c:numCache>
                <c:formatCode>0.00%</c:formatCode>
                <c:ptCount val="2"/>
                <c:pt idx="0">
                  <c:v>0.69230769230769229</c:v>
                </c:pt>
                <c:pt idx="1">
                  <c:v>0.30769230769230771</c:v>
                </c:pt>
              </c:numCache>
            </c:numRef>
          </c:val>
          <c:extLst xmlns:c16r2="http://schemas.microsoft.com/office/drawing/2015/06/chart">
            <c:ext xmlns:c16="http://schemas.microsoft.com/office/drawing/2014/chart" uri="{C3380CC4-5D6E-409C-BE32-E72D297353CC}">
              <c16:uniqueId val="{00000000-C66A-448C-B810-57E4D09A2428}"/>
            </c:ext>
          </c:extLst>
        </c:ser>
        <c:ser>
          <c:idx val="1"/>
          <c:order val="1"/>
          <c:tx>
            <c:strRef>
              <c:f>ANGULOSPREPOST!$D$105</c:f>
              <c:strCache>
                <c:ptCount val="1"/>
                <c:pt idx="0">
                  <c:v>POST TEST </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s-EC"/>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ANGULOSPREPOST!$E$103:$F$103</c:f>
              <c:strCache>
                <c:ptCount val="2"/>
                <c:pt idx="0">
                  <c:v>No se encuentra en la posición</c:v>
                </c:pt>
                <c:pt idx="1">
                  <c:v>Se encuentra en la posición </c:v>
                </c:pt>
              </c:strCache>
            </c:strRef>
          </c:cat>
          <c:val>
            <c:numRef>
              <c:f>ANGULOSPREPOST!$E$105:$F$105</c:f>
              <c:numCache>
                <c:formatCode>0.00%</c:formatCode>
                <c:ptCount val="2"/>
                <c:pt idx="0">
                  <c:v>0.23076923076923078</c:v>
                </c:pt>
                <c:pt idx="1">
                  <c:v>0.76923076923076927</c:v>
                </c:pt>
              </c:numCache>
            </c:numRef>
          </c:val>
          <c:extLst xmlns:c16r2="http://schemas.microsoft.com/office/drawing/2015/06/chart">
            <c:ext xmlns:c16="http://schemas.microsoft.com/office/drawing/2014/chart" uri="{C3380CC4-5D6E-409C-BE32-E72D297353CC}">
              <c16:uniqueId val="{00000001-C66A-448C-B810-57E4D09A2428}"/>
            </c:ext>
          </c:extLst>
        </c:ser>
        <c:dLbls>
          <c:dLblPos val="outEnd"/>
          <c:showLegendKey val="0"/>
          <c:showVal val="1"/>
          <c:showCatName val="0"/>
          <c:showSerName val="0"/>
          <c:showPercent val="0"/>
          <c:showBubbleSize val="0"/>
        </c:dLbls>
        <c:gapWidth val="100"/>
        <c:overlap val="-24"/>
        <c:axId val="350129464"/>
        <c:axId val="350129856"/>
      </c:barChart>
      <c:catAx>
        <c:axId val="35012946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s-EC"/>
          </a:p>
        </c:txPr>
        <c:crossAx val="350129856"/>
        <c:crosses val="autoZero"/>
        <c:auto val="1"/>
        <c:lblAlgn val="ctr"/>
        <c:lblOffset val="100"/>
        <c:noMultiLvlLbl val="0"/>
      </c:catAx>
      <c:valAx>
        <c:axId val="350129856"/>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s-EC"/>
          </a:p>
        </c:txPr>
        <c:crossAx val="35012946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latin typeface="Arial" panose="020B0604020202020204" pitchFamily="34" charset="0"/>
          <a:cs typeface="Arial" panose="020B0604020202020204" pitchFamily="34" charset="0"/>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ANGULOSPREPOST!$J$104</c:f>
              <c:strCache>
                <c:ptCount val="1"/>
                <c:pt idx="0">
                  <c:v>PRE TEST</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s-EC"/>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ANGULOSPREPOST!$L$103:$M$103</c:f>
              <c:strCache>
                <c:ptCount val="2"/>
                <c:pt idx="0">
                  <c:v>No se encuentra en la posición</c:v>
                </c:pt>
                <c:pt idx="1">
                  <c:v>Se encuentra en la posición </c:v>
                </c:pt>
              </c:strCache>
            </c:strRef>
          </c:cat>
          <c:val>
            <c:numRef>
              <c:f>ANGULOSPREPOST!$L$104:$M$104</c:f>
              <c:numCache>
                <c:formatCode>0.00%</c:formatCode>
                <c:ptCount val="2"/>
                <c:pt idx="0">
                  <c:v>0.61538461538461542</c:v>
                </c:pt>
                <c:pt idx="1">
                  <c:v>0.38461538461538464</c:v>
                </c:pt>
              </c:numCache>
            </c:numRef>
          </c:val>
          <c:extLst xmlns:c16r2="http://schemas.microsoft.com/office/drawing/2015/06/chart">
            <c:ext xmlns:c16="http://schemas.microsoft.com/office/drawing/2014/chart" uri="{C3380CC4-5D6E-409C-BE32-E72D297353CC}">
              <c16:uniqueId val="{00000000-7BD5-458E-95AD-C5D998E6CB16}"/>
            </c:ext>
          </c:extLst>
        </c:ser>
        <c:ser>
          <c:idx val="1"/>
          <c:order val="1"/>
          <c:tx>
            <c:strRef>
              <c:f>ANGULOSPREPOST!$J$105</c:f>
              <c:strCache>
                <c:ptCount val="1"/>
                <c:pt idx="0">
                  <c:v>POST TEST </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s-EC"/>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ANGULOSPREPOST!$L$103:$M$103</c:f>
              <c:strCache>
                <c:ptCount val="2"/>
                <c:pt idx="0">
                  <c:v>No se encuentra en la posición</c:v>
                </c:pt>
                <c:pt idx="1">
                  <c:v>Se encuentra en la posición </c:v>
                </c:pt>
              </c:strCache>
            </c:strRef>
          </c:cat>
          <c:val>
            <c:numRef>
              <c:f>ANGULOSPREPOST!$L$105:$M$105</c:f>
              <c:numCache>
                <c:formatCode>0.00%</c:formatCode>
                <c:ptCount val="2"/>
                <c:pt idx="0">
                  <c:v>0.30769230769230771</c:v>
                </c:pt>
                <c:pt idx="1">
                  <c:v>0.69230769230769229</c:v>
                </c:pt>
              </c:numCache>
            </c:numRef>
          </c:val>
          <c:extLst xmlns:c16r2="http://schemas.microsoft.com/office/drawing/2015/06/chart">
            <c:ext xmlns:c16="http://schemas.microsoft.com/office/drawing/2014/chart" uri="{C3380CC4-5D6E-409C-BE32-E72D297353CC}">
              <c16:uniqueId val="{00000001-7BD5-458E-95AD-C5D998E6CB16}"/>
            </c:ext>
          </c:extLst>
        </c:ser>
        <c:dLbls>
          <c:dLblPos val="outEnd"/>
          <c:showLegendKey val="0"/>
          <c:showVal val="1"/>
          <c:showCatName val="0"/>
          <c:showSerName val="0"/>
          <c:showPercent val="0"/>
          <c:showBubbleSize val="0"/>
        </c:dLbls>
        <c:gapWidth val="100"/>
        <c:overlap val="-24"/>
        <c:axId val="352320112"/>
        <c:axId val="352322856"/>
      </c:barChart>
      <c:catAx>
        <c:axId val="35232011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s-EC"/>
          </a:p>
        </c:txPr>
        <c:crossAx val="352322856"/>
        <c:crosses val="autoZero"/>
        <c:auto val="1"/>
        <c:lblAlgn val="ctr"/>
        <c:lblOffset val="100"/>
        <c:noMultiLvlLbl val="0"/>
      </c:catAx>
      <c:valAx>
        <c:axId val="352322856"/>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s-EC"/>
          </a:p>
        </c:txPr>
        <c:crossAx val="35232011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latin typeface="Arial" panose="020B0604020202020204" pitchFamily="34" charset="0"/>
          <a:cs typeface="Arial" panose="020B0604020202020204" pitchFamily="34" charset="0"/>
        </a:defRPr>
      </a:pPr>
      <a:endParaRPr lang="es-EC"/>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ANGULOSPREPOST!$N$104</c:f>
              <c:strCache>
                <c:ptCount val="1"/>
                <c:pt idx="0">
                  <c:v>PRE TEST</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s-EC"/>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ANGULOSPREPOST!$O$103:$P$103</c:f>
              <c:strCache>
                <c:ptCount val="2"/>
                <c:pt idx="0">
                  <c:v>No se encuentra en la posición</c:v>
                </c:pt>
                <c:pt idx="1">
                  <c:v>Se encuentra en la posición </c:v>
                </c:pt>
              </c:strCache>
            </c:strRef>
          </c:cat>
          <c:val>
            <c:numRef>
              <c:f>ANGULOSPREPOST!$O$104:$P$104</c:f>
              <c:numCache>
                <c:formatCode>0.00%</c:formatCode>
                <c:ptCount val="2"/>
                <c:pt idx="0">
                  <c:v>0.69230769230769229</c:v>
                </c:pt>
                <c:pt idx="1">
                  <c:v>0.30769230769230771</c:v>
                </c:pt>
              </c:numCache>
            </c:numRef>
          </c:val>
          <c:extLst xmlns:c16r2="http://schemas.microsoft.com/office/drawing/2015/06/chart">
            <c:ext xmlns:c16="http://schemas.microsoft.com/office/drawing/2014/chart" uri="{C3380CC4-5D6E-409C-BE32-E72D297353CC}">
              <c16:uniqueId val="{00000000-19A8-40EB-9A27-708FD27107C0}"/>
            </c:ext>
          </c:extLst>
        </c:ser>
        <c:ser>
          <c:idx val="1"/>
          <c:order val="1"/>
          <c:tx>
            <c:strRef>
              <c:f>ANGULOSPREPOST!$N$105</c:f>
              <c:strCache>
                <c:ptCount val="1"/>
                <c:pt idx="0">
                  <c:v>POST TEST </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s-EC"/>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ANGULOSPREPOST!$O$103:$P$103</c:f>
              <c:strCache>
                <c:ptCount val="2"/>
                <c:pt idx="0">
                  <c:v>No se encuentra en la posición</c:v>
                </c:pt>
                <c:pt idx="1">
                  <c:v>Se encuentra en la posición </c:v>
                </c:pt>
              </c:strCache>
            </c:strRef>
          </c:cat>
          <c:val>
            <c:numRef>
              <c:f>ANGULOSPREPOST!$O$105:$P$105</c:f>
              <c:numCache>
                <c:formatCode>0.00%</c:formatCode>
                <c:ptCount val="2"/>
                <c:pt idx="0">
                  <c:v>0.30769230769230771</c:v>
                </c:pt>
                <c:pt idx="1">
                  <c:v>0.69230769230769229</c:v>
                </c:pt>
              </c:numCache>
            </c:numRef>
          </c:val>
          <c:extLst xmlns:c16r2="http://schemas.microsoft.com/office/drawing/2015/06/chart">
            <c:ext xmlns:c16="http://schemas.microsoft.com/office/drawing/2014/chart" uri="{C3380CC4-5D6E-409C-BE32-E72D297353CC}">
              <c16:uniqueId val="{00000001-19A8-40EB-9A27-708FD27107C0}"/>
            </c:ext>
          </c:extLst>
        </c:ser>
        <c:dLbls>
          <c:dLblPos val="outEnd"/>
          <c:showLegendKey val="0"/>
          <c:showVal val="1"/>
          <c:showCatName val="0"/>
          <c:showSerName val="0"/>
          <c:showPercent val="0"/>
          <c:showBubbleSize val="0"/>
        </c:dLbls>
        <c:gapWidth val="100"/>
        <c:overlap val="-24"/>
        <c:axId val="352319720"/>
        <c:axId val="352321680"/>
      </c:barChart>
      <c:catAx>
        <c:axId val="35231972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050" b="0"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s-EC"/>
          </a:p>
        </c:txPr>
        <c:crossAx val="352321680"/>
        <c:crosses val="autoZero"/>
        <c:auto val="1"/>
        <c:lblAlgn val="ctr"/>
        <c:lblOffset val="100"/>
        <c:noMultiLvlLbl val="0"/>
      </c:catAx>
      <c:valAx>
        <c:axId val="352321680"/>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s-EC"/>
          </a:p>
        </c:txPr>
        <c:crossAx val="35231972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50" b="0"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050">
          <a:latin typeface="Arial" panose="020B0604020202020204" pitchFamily="34" charset="0"/>
          <a:cs typeface="Arial" panose="020B0604020202020204" pitchFamily="34" charset="0"/>
        </a:defRPr>
      </a:pPr>
      <a:endParaRPr lang="es-EC"/>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ANGULOSPREPOST!$Q$104</c:f>
              <c:strCache>
                <c:ptCount val="1"/>
                <c:pt idx="0">
                  <c:v>PRE TEST</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s-EC"/>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ANGULOSPREPOST!$R$103:$S$103</c:f>
              <c:strCache>
                <c:ptCount val="2"/>
                <c:pt idx="0">
                  <c:v>No se encuentra en la posición</c:v>
                </c:pt>
                <c:pt idx="1">
                  <c:v>Se encuentra en la posición </c:v>
                </c:pt>
              </c:strCache>
            </c:strRef>
          </c:cat>
          <c:val>
            <c:numRef>
              <c:f>ANGULOSPREPOST!$R$104:$S$104</c:f>
              <c:numCache>
                <c:formatCode>0.00%</c:formatCode>
                <c:ptCount val="2"/>
                <c:pt idx="0">
                  <c:v>0.76923076923076927</c:v>
                </c:pt>
                <c:pt idx="1">
                  <c:v>0.23076923076923078</c:v>
                </c:pt>
              </c:numCache>
            </c:numRef>
          </c:val>
          <c:extLst xmlns:c16r2="http://schemas.microsoft.com/office/drawing/2015/06/chart">
            <c:ext xmlns:c16="http://schemas.microsoft.com/office/drawing/2014/chart" uri="{C3380CC4-5D6E-409C-BE32-E72D297353CC}">
              <c16:uniqueId val="{00000000-171E-4391-A489-5B58A0BF059C}"/>
            </c:ext>
          </c:extLst>
        </c:ser>
        <c:ser>
          <c:idx val="1"/>
          <c:order val="1"/>
          <c:tx>
            <c:strRef>
              <c:f>ANGULOSPREPOST!$Q$105</c:f>
              <c:strCache>
                <c:ptCount val="1"/>
                <c:pt idx="0">
                  <c:v>POST TEST </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s-EC"/>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ANGULOSPREPOST!$R$103:$S$103</c:f>
              <c:strCache>
                <c:ptCount val="2"/>
                <c:pt idx="0">
                  <c:v>No se encuentra en la posición</c:v>
                </c:pt>
                <c:pt idx="1">
                  <c:v>Se encuentra en la posición </c:v>
                </c:pt>
              </c:strCache>
            </c:strRef>
          </c:cat>
          <c:val>
            <c:numRef>
              <c:f>ANGULOSPREPOST!$R$105:$S$105</c:f>
              <c:numCache>
                <c:formatCode>0.00%</c:formatCode>
                <c:ptCount val="2"/>
                <c:pt idx="0">
                  <c:v>0.15384615384615385</c:v>
                </c:pt>
                <c:pt idx="1">
                  <c:v>0.84615384615384615</c:v>
                </c:pt>
              </c:numCache>
            </c:numRef>
          </c:val>
          <c:extLst xmlns:c16r2="http://schemas.microsoft.com/office/drawing/2015/06/chart">
            <c:ext xmlns:c16="http://schemas.microsoft.com/office/drawing/2014/chart" uri="{C3380CC4-5D6E-409C-BE32-E72D297353CC}">
              <c16:uniqueId val="{00000001-171E-4391-A489-5B58A0BF059C}"/>
            </c:ext>
          </c:extLst>
        </c:ser>
        <c:dLbls>
          <c:dLblPos val="outEnd"/>
          <c:showLegendKey val="0"/>
          <c:showVal val="1"/>
          <c:showCatName val="0"/>
          <c:showSerName val="0"/>
          <c:showPercent val="0"/>
          <c:showBubbleSize val="0"/>
        </c:dLbls>
        <c:gapWidth val="100"/>
        <c:overlap val="-24"/>
        <c:axId val="352325208"/>
        <c:axId val="352322464"/>
      </c:barChart>
      <c:catAx>
        <c:axId val="35232520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050" b="0"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s-EC"/>
          </a:p>
        </c:txPr>
        <c:crossAx val="352322464"/>
        <c:crosses val="autoZero"/>
        <c:auto val="1"/>
        <c:lblAlgn val="ctr"/>
        <c:lblOffset val="100"/>
        <c:noMultiLvlLbl val="0"/>
      </c:catAx>
      <c:valAx>
        <c:axId val="352322464"/>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s-EC"/>
          </a:p>
        </c:txPr>
        <c:crossAx val="35232520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50" b="0"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050">
          <a:latin typeface="Arial" panose="020B0604020202020204" pitchFamily="34" charset="0"/>
          <a:cs typeface="Arial" panose="020B0604020202020204" pitchFamily="34" charset="0"/>
        </a:defRPr>
      </a:pPr>
      <a:endParaRPr lang="es-EC"/>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c:spPr>
          <c:invertIfNegative val="0"/>
          <c:dPt>
            <c:idx val="2"/>
            <c:invertIfNegative val="0"/>
            <c:bubble3D val="0"/>
            <c:spPr>
              <a:solidFill>
                <a:srgbClr val="92D05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1-C557-45C0-8A18-F39BBD9E9B1C}"/>
              </c:ext>
            </c:extLst>
          </c:dPt>
          <c:dPt>
            <c:idx val="3"/>
            <c:invertIfNegative val="0"/>
            <c:bubble3D val="0"/>
            <c:spPr>
              <a:solidFill>
                <a:srgbClr val="92D05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3-C557-45C0-8A18-F39BBD9E9B1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PALADAS!$L$34:$L$37</c:f>
              <c:strCache>
                <c:ptCount val="4"/>
                <c:pt idx="0">
                  <c:v>Media Pre Test Tiempo</c:v>
                </c:pt>
                <c:pt idx="1">
                  <c:v>Media Pre Test Palada</c:v>
                </c:pt>
                <c:pt idx="2">
                  <c:v>Media Post Test Tiempo</c:v>
                </c:pt>
                <c:pt idx="3">
                  <c:v>Media Post Test Palada</c:v>
                </c:pt>
              </c:strCache>
            </c:strRef>
          </c:cat>
          <c:val>
            <c:numRef>
              <c:f>PALADAS!$M$34:$M$37</c:f>
              <c:numCache>
                <c:formatCode>General</c:formatCode>
                <c:ptCount val="4"/>
                <c:pt idx="0">
                  <c:v>109</c:v>
                </c:pt>
                <c:pt idx="1">
                  <c:v>55</c:v>
                </c:pt>
                <c:pt idx="2">
                  <c:v>107</c:v>
                </c:pt>
                <c:pt idx="3">
                  <c:v>52</c:v>
                </c:pt>
              </c:numCache>
            </c:numRef>
          </c:val>
          <c:extLst xmlns:c16r2="http://schemas.microsoft.com/office/drawing/2015/06/chart">
            <c:ext xmlns:c16="http://schemas.microsoft.com/office/drawing/2014/chart" uri="{C3380CC4-5D6E-409C-BE32-E72D297353CC}">
              <c16:uniqueId val="{00000004-C557-45C0-8A18-F39BBD9E9B1C}"/>
            </c:ext>
          </c:extLst>
        </c:ser>
        <c:dLbls>
          <c:dLblPos val="outEnd"/>
          <c:showLegendKey val="0"/>
          <c:showVal val="1"/>
          <c:showCatName val="0"/>
          <c:showSerName val="0"/>
          <c:showPercent val="0"/>
          <c:showBubbleSize val="0"/>
        </c:dLbls>
        <c:gapWidth val="100"/>
        <c:overlap val="-24"/>
        <c:axId val="352318936"/>
        <c:axId val="352320504"/>
      </c:barChart>
      <c:catAx>
        <c:axId val="35231893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EC"/>
          </a:p>
        </c:txPr>
        <c:crossAx val="352320504"/>
        <c:crosses val="autoZero"/>
        <c:auto val="1"/>
        <c:lblAlgn val="ctr"/>
        <c:lblOffset val="100"/>
        <c:noMultiLvlLbl val="0"/>
      </c:catAx>
      <c:valAx>
        <c:axId val="352320504"/>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EC"/>
          </a:p>
        </c:txPr>
        <c:crossAx val="352318936"/>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EC"/>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ANGULOSPREPOST!$AE$126</c:f>
              <c:strCache>
                <c:ptCount val="1"/>
                <c:pt idx="0">
                  <c:v>Pre Test</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ANGULOSPREPOST!$AF$125:$AH$125</c:f>
              <c:strCache>
                <c:ptCount val="3"/>
                <c:pt idx="0">
                  <c:v>Deficiente Técnica</c:v>
                </c:pt>
                <c:pt idx="1">
                  <c:v>Buena Técnica </c:v>
                </c:pt>
                <c:pt idx="2">
                  <c:v>Muy Buena Técnica</c:v>
                </c:pt>
              </c:strCache>
            </c:strRef>
          </c:cat>
          <c:val>
            <c:numRef>
              <c:f>ANGULOSPREPOST!$AF$126:$AH$126</c:f>
              <c:numCache>
                <c:formatCode>0.00</c:formatCode>
                <c:ptCount val="3"/>
                <c:pt idx="0">
                  <c:v>30.76923076923077</c:v>
                </c:pt>
                <c:pt idx="1">
                  <c:v>53.846153846153847</c:v>
                </c:pt>
                <c:pt idx="2">
                  <c:v>15.384615384615385</c:v>
                </c:pt>
              </c:numCache>
            </c:numRef>
          </c:val>
          <c:extLst xmlns:c16r2="http://schemas.microsoft.com/office/drawing/2015/06/chart">
            <c:ext xmlns:c16="http://schemas.microsoft.com/office/drawing/2014/chart" uri="{C3380CC4-5D6E-409C-BE32-E72D297353CC}">
              <c16:uniqueId val="{00000000-86BE-4CF1-800B-048034529AE9}"/>
            </c:ext>
          </c:extLst>
        </c:ser>
        <c:ser>
          <c:idx val="1"/>
          <c:order val="1"/>
          <c:tx>
            <c:strRef>
              <c:f>ANGULOSPREPOST!$AE$127</c:f>
              <c:strCache>
                <c:ptCount val="1"/>
                <c:pt idx="0">
                  <c:v>Post Test</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ANGULOSPREPOST!$AF$125:$AH$125</c:f>
              <c:strCache>
                <c:ptCount val="3"/>
                <c:pt idx="0">
                  <c:v>Deficiente Técnica</c:v>
                </c:pt>
                <c:pt idx="1">
                  <c:v>Buena Técnica </c:v>
                </c:pt>
                <c:pt idx="2">
                  <c:v>Muy Buena Técnica</c:v>
                </c:pt>
              </c:strCache>
            </c:strRef>
          </c:cat>
          <c:val>
            <c:numRef>
              <c:f>ANGULOSPREPOST!$AF$127:$AH$127</c:f>
              <c:numCache>
                <c:formatCode>0.00</c:formatCode>
                <c:ptCount val="3"/>
                <c:pt idx="0">
                  <c:v>7.6923076923076925</c:v>
                </c:pt>
                <c:pt idx="1">
                  <c:v>15.384615384615385</c:v>
                </c:pt>
                <c:pt idx="2">
                  <c:v>76.92307692307692</c:v>
                </c:pt>
              </c:numCache>
            </c:numRef>
          </c:val>
          <c:extLst xmlns:c16r2="http://schemas.microsoft.com/office/drawing/2015/06/chart">
            <c:ext xmlns:c16="http://schemas.microsoft.com/office/drawing/2014/chart" uri="{C3380CC4-5D6E-409C-BE32-E72D297353CC}">
              <c16:uniqueId val="{00000001-86BE-4CF1-800B-048034529AE9}"/>
            </c:ext>
          </c:extLst>
        </c:ser>
        <c:dLbls>
          <c:dLblPos val="outEnd"/>
          <c:showLegendKey val="0"/>
          <c:showVal val="1"/>
          <c:showCatName val="0"/>
          <c:showSerName val="0"/>
          <c:showPercent val="0"/>
          <c:showBubbleSize val="0"/>
        </c:dLbls>
        <c:gapWidth val="100"/>
        <c:overlap val="-24"/>
        <c:axId val="352324424"/>
        <c:axId val="352325992"/>
      </c:barChart>
      <c:catAx>
        <c:axId val="35232442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EC"/>
          </a:p>
        </c:txPr>
        <c:crossAx val="352325992"/>
        <c:crosses val="autoZero"/>
        <c:auto val="1"/>
        <c:lblAlgn val="ctr"/>
        <c:lblOffset val="100"/>
        <c:noMultiLvlLbl val="0"/>
      </c:catAx>
      <c:valAx>
        <c:axId val="352325992"/>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EC"/>
          </a:p>
        </c:txPr>
        <c:crossAx val="35232442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EC"/>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2D15DC-773C-4217-9405-51176509EB66}" type="doc">
      <dgm:prSet loTypeId="urn:microsoft.com/office/officeart/2005/8/layout/list1" loCatId="list" qsTypeId="urn:microsoft.com/office/officeart/2005/8/quickstyle/3d3" qsCatId="3D" csTypeId="urn:microsoft.com/office/officeart/2005/8/colors/accent1_1" csCatId="accent1" phldr="1"/>
      <dgm:spPr/>
      <dgm:t>
        <a:bodyPr/>
        <a:lstStyle/>
        <a:p>
          <a:endParaRPr lang="es-ES"/>
        </a:p>
      </dgm:t>
    </dgm:pt>
    <dgm:pt modelId="{01F4F661-131D-43E6-949B-7B07E309A1A6}">
      <dgm:prSet phldrT="[Texto]" custT="1"/>
      <dgm:spPr/>
      <dgm:t>
        <a:bodyPr/>
        <a:lstStyle/>
        <a:p>
          <a:pPr algn="just"/>
          <a:r>
            <a:rPr lang="es-ES" sz="1700" b="0" dirty="0">
              <a:latin typeface="Arial" panose="020B0604020202020204" pitchFamily="34" charset="0"/>
              <a:cs typeface="Arial" panose="020B0604020202020204" pitchFamily="34" charset="0"/>
            </a:rPr>
            <a:t>El Remo Indoor es un deporte para todos que permite la inclusión a la practica deportiva a personas con discapacidad por lo tanto l</a:t>
          </a:r>
          <a:r>
            <a:rPr lang="es-EC" sz="1700" b="0" dirty="0">
              <a:latin typeface="Arial" panose="020B0604020202020204" pitchFamily="34" charset="0"/>
              <a:cs typeface="Arial" panose="020B0604020202020204" pitchFamily="34" charset="0"/>
            </a:rPr>
            <a:t>a técnica en esta disciplina es predominante en la preparación física de los remeros e influye sobre todo el resultado de su rendimiento en la competencia.</a:t>
          </a:r>
          <a:endParaRPr lang="es-ES" sz="1700" b="0" dirty="0">
            <a:latin typeface="Arial" panose="020B0604020202020204" pitchFamily="34" charset="0"/>
            <a:cs typeface="Arial" panose="020B0604020202020204" pitchFamily="34" charset="0"/>
          </a:endParaRPr>
        </a:p>
      </dgm:t>
    </dgm:pt>
    <dgm:pt modelId="{3C2DB986-63A7-43FB-935B-BEC952B7A455}" type="parTrans" cxnId="{7EAD2654-57EE-4323-8AB3-D57DE6CA5E62}">
      <dgm:prSet/>
      <dgm:spPr/>
      <dgm:t>
        <a:bodyPr/>
        <a:lstStyle/>
        <a:p>
          <a:pPr algn="just"/>
          <a:endParaRPr lang="es-ES" sz="1700" b="0">
            <a:latin typeface="Arial" panose="020B0604020202020204" pitchFamily="34" charset="0"/>
            <a:cs typeface="Arial" panose="020B0604020202020204" pitchFamily="34" charset="0"/>
          </a:endParaRPr>
        </a:p>
      </dgm:t>
    </dgm:pt>
    <dgm:pt modelId="{53A204E6-816C-4865-B619-5D4B8FE72A1A}" type="sibTrans" cxnId="{7EAD2654-57EE-4323-8AB3-D57DE6CA5E62}">
      <dgm:prSet/>
      <dgm:spPr/>
      <dgm:t>
        <a:bodyPr/>
        <a:lstStyle/>
        <a:p>
          <a:pPr algn="just"/>
          <a:endParaRPr lang="es-ES" sz="1700" b="0">
            <a:latin typeface="Arial" panose="020B0604020202020204" pitchFamily="34" charset="0"/>
            <a:cs typeface="Arial" panose="020B0604020202020204" pitchFamily="34" charset="0"/>
          </a:endParaRPr>
        </a:p>
      </dgm:t>
    </dgm:pt>
    <dgm:pt modelId="{72ABD7DF-30F0-4DE2-AE3E-1EB3FE47940B}">
      <dgm:prSet phldrT="[Texto]" custT="1"/>
      <dgm:spPr/>
      <dgm:t>
        <a:bodyPr/>
        <a:lstStyle/>
        <a:p>
          <a:pPr algn="just"/>
          <a:r>
            <a:rPr lang="es-ES" sz="1700" b="0" dirty="0">
              <a:latin typeface="Arial" panose="020B0604020202020204" pitchFamily="34" charset="0"/>
              <a:cs typeface="Arial" panose="020B0604020202020204" pitchFamily="34" charset="0"/>
            </a:rPr>
            <a:t>Los deportistas presentan una limitación en el funcionamiento intelectual y comportamiento adaptativo (</a:t>
          </a:r>
          <a:r>
            <a:rPr lang="es-EC" sz="1700" b="0" dirty="0">
              <a:latin typeface="Arial" panose="020B0604020202020204" pitchFamily="34" charset="0"/>
              <a:cs typeface="Arial" panose="020B0604020202020204" pitchFamily="34" charset="0"/>
            </a:rPr>
            <a:t>dificultades para aprender, comprender y comunicarse</a:t>
          </a:r>
          <a:r>
            <a:rPr lang="es-ES" sz="1700" b="0" dirty="0">
              <a:latin typeface="Arial" panose="020B0604020202020204" pitchFamily="34" charset="0"/>
              <a:cs typeface="Arial" panose="020B0604020202020204" pitchFamily="34" charset="0"/>
            </a:rPr>
            <a:t>), de acuerdo a su porcentaje de discapacidad presentan errores en la ejecución de la técnica de la palada y es oportuno la intervención ya que Ecuador tiene 2 campeones mundiales en esta disciplina.  </a:t>
          </a:r>
        </a:p>
      </dgm:t>
    </dgm:pt>
    <dgm:pt modelId="{97518D51-9622-4646-8E62-D78371B233DA}" type="parTrans" cxnId="{A9075DD9-B3CD-40A5-B0B2-C908A74F2C96}">
      <dgm:prSet/>
      <dgm:spPr/>
      <dgm:t>
        <a:bodyPr/>
        <a:lstStyle/>
        <a:p>
          <a:pPr algn="just"/>
          <a:endParaRPr lang="es-ES" sz="1700" b="0">
            <a:latin typeface="Arial" panose="020B0604020202020204" pitchFamily="34" charset="0"/>
            <a:cs typeface="Arial" panose="020B0604020202020204" pitchFamily="34" charset="0"/>
          </a:endParaRPr>
        </a:p>
      </dgm:t>
    </dgm:pt>
    <dgm:pt modelId="{4E5BC8C2-6CF3-4245-BFD0-5BC6D341B8A2}" type="sibTrans" cxnId="{A9075DD9-B3CD-40A5-B0B2-C908A74F2C96}">
      <dgm:prSet/>
      <dgm:spPr/>
      <dgm:t>
        <a:bodyPr/>
        <a:lstStyle/>
        <a:p>
          <a:pPr algn="just"/>
          <a:endParaRPr lang="es-ES" sz="1700" b="0">
            <a:latin typeface="Arial" panose="020B0604020202020204" pitchFamily="34" charset="0"/>
            <a:cs typeface="Arial" panose="020B0604020202020204" pitchFamily="34" charset="0"/>
          </a:endParaRPr>
        </a:p>
      </dgm:t>
    </dgm:pt>
    <dgm:pt modelId="{4DCEBCC9-B327-4C0B-BDD9-A2768D481D53}">
      <dgm:prSet phldrT="[Texto]" custT="1"/>
      <dgm:spPr/>
      <dgm: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es-ES" sz="1700" b="0">
              <a:latin typeface="Arial" panose="020B0604020202020204" pitchFamily="34" charset="0"/>
              <a:cs typeface="Arial" panose="020B0604020202020204" pitchFamily="34" charset="0"/>
            </a:rPr>
            <a:t>Esta investigación tiene como objetivo: diseñar y ejecutar un programa de ejercicios propioceptivos para corregir la técnica de la palada de los deportistas de Remo Indoor de la Federación Ecuatoriana de Deportes para Personas con Discapacidad Intelectual (FEDEDI).</a:t>
          </a:r>
          <a:r>
            <a:rPr lang="es-EC" sz="1700" b="0">
              <a:latin typeface="Arial" panose="020B0604020202020204" pitchFamily="34" charset="0"/>
              <a:cs typeface="Arial" panose="020B0604020202020204" pitchFamily="34" charset="0"/>
            </a:rPr>
            <a:t> </a:t>
          </a:r>
          <a:endParaRPr lang="es-ES" sz="1700" b="0">
            <a:latin typeface="Arial" panose="020B0604020202020204" pitchFamily="34" charset="0"/>
            <a:cs typeface="Arial" panose="020B0604020202020204" pitchFamily="34" charset="0"/>
          </a:endParaRPr>
        </a:p>
        <a:p>
          <a:pPr marL="0" lvl="0" algn="just" defTabSz="889000">
            <a:lnSpc>
              <a:spcPct val="90000"/>
            </a:lnSpc>
            <a:spcBef>
              <a:spcPct val="0"/>
            </a:spcBef>
            <a:spcAft>
              <a:spcPct val="35000"/>
            </a:spcAft>
            <a:buNone/>
          </a:pPr>
          <a:endParaRPr lang="es-ES" sz="1700" b="0" dirty="0">
            <a:latin typeface="Arial" panose="020B0604020202020204" pitchFamily="34" charset="0"/>
            <a:cs typeface="Arial" panose="020B0604020202020204" pitchFamily="34" charset="0"/>
          </a:endParaRPr>
        </a:p>
      </dgm:t>
    </dgm:pt>
    <dgm:pt modelId="{2FD50D85-600C-416A-A475-452807F2A48B}" type="parTrans" cxnId="{7C2456CB-9ACA-432D-913C-E687A258683D}">
      <dgm:prSet/>
      <dgm:spPr/>
      <dgm:t>
        <a:bodyPr/>
        <a:lstStyle/>
        <a:p>
          <a:pPr algn="just"/>
          <a:endParaRPr lang="es-ES" sz="1700" b="0">
            <a:latin typeface="Arial" panose="020B0604020202020204" pitchFamily="34" charset="0"/>
            <a:cs typeface="Arial" panose="020B0604020202020204" pitchFamily="34" charset="0"/>
          </a:endParaRPr>
        </a:p>
      </dgm:t>
    </dgm:pt>
    <dgm:pt modelId="{1ADB223F-08E0-45A2-8F4F-953E3144D826}" type="sibTrans" cxnId="{7C2456CB-9ACA-432D-913C-E687A258683D}">
      <dgm:prSet/>
      <dgm:spPr/>
      <dgm:t>
        <a:bodyPr/>
        <a:lstStyle/>
        <a:p>
          <a:pPr algn="just"/>
          <a:endParaRPr lang="es-ES" sz="1700" b="0">
            <a:latin typeface="Arial" panose="020B0604020202020204" pitchFamily="34" charset="0"/>
            <a:cs typeface="Arial" panose="020B0604020202020204" pitchFamily="34" charset="0"/>
          </a:endParaRPr>
        </a:p>
      </dgm:t>
    </dgm:pt>
    <dgm:pt modelId="{6AE23FCC-FCF9-4C4F-8106-0CD77330D70E}" type="pres">
      <dgm:prSet presAssocID="{1F2D15DC-773C-4217-9405-51176509EB66}" presName="linear" presStyleCnt="0">
        <dgm:presLayoutVars>
          <dgm:dir/>
          <dgm:animLvl val="lvl"/>
          <dgm:resizeHandles val="exact"/>
        </dgm:presLayoutVars>
      </dgm:prSet>
      <dgm:spPr/>
      <dgm:t>
        <a:bodyPr/>
        <a:lstStyle/>
        <a:p>
          <a:endParaRPr lang="es-EC"/>
        </a:p>
      </dgm:t>
    </dgm:pt>
    <dgm:pt modelId="{E9B56FEC-BFEC-4712-BB66-2343BC733576}" type="pres">
      <dgm:prSet presAssocID="{01F4F661-131D-43E6-949B-7B07E309A1A6}" presName="parentLin" presStyleCnt="0"/>
      <dgm:spPr/>
    </dgm:pt>
    <dgm:pt modelId="{EC724A06-1C51-4F00-B1D8-E947231D1EC6}" type="pres">
      <dgm:prSet presAssocID="{01F4F661-131D-43E6-949B-7B07E309A1A6}" presName="parentLeftMargin" presStyleLbl="node1" presStyleIdx="0" presStyleCnt="3"/>
      <dgm:spPr/>
      <dgm:t>
        <a:bodyPr/>
        <a:lstStyle/>
        <a:p>
          <a:endParaRPr lang="es-EC"/>
        </a:p>
      </dgm:t>
    </dgm:pt>
    <dgm:pt modelId="{536E79E6-2EAB-4EED-8497-7D9631E99C45}" type="pres">
      <dgm:prSet presAssocID="{01F4F661-131D-43E6-949B-7B07E309A1A6}" presName="parentText" presStyleLbl="node1" presStyleIdx="0" presStyleCnt="3" custScaleX="129591" custScaleY="138664" custLinFactNeighborX="2262" custLinFactNeighborY="1018">
        <dgm:presLayoutVars>
          <dgm:chMax val="0"/>
          <dgm:bulletEnabled val="1"/>
        </dgm:presLayoutVars>
      </dgm:prSet>
      <dgm:spPr/>
      <dgm:t>
        <a:bodyPr/>
        <a:lstStyle/>
        <a:p>
          <a:endParaRPr lang="es-EC"/>
        </a:p>
      </dgm:t>
    </dgm:pt>
    <dgm:pt modelId="{F18AF2F1-CA97-4BD4-9BCC-E47CC73BBA97}" type="pres">
      <dgm:prSet presAssocID="{01F4F661-131D-43E6-949B-7B07E309A1A6}" presName="negativeSpace" presStyleCnt="0"/>
      <dgm:spPr/>
    </dgm:pt>
    <dgm:pt modelId="{6797FB4D-531B-4A6C-B6B8-10B961662B94}" type="pres">
      <dgm:prSet presAssocID="{01F4F661-131D-43E6-949B-7B07E309A1A6}" presName="childText" presStyleLbl="conFgAcc1" presStyleIdx="0" presStyleCnt="3">
        <dgm:presLayoutVars>
          <dgm:bulletEnabled val="1"/>
        </dgm:presLayoutVars>
      </dgm:prSet>
      <dgm:spPr/>
    </dgm:pt>
    <dgm:pt modelId="{B064AA2E-ECA2-4F83-A8D2-88DAD171C559}" type="pres">
      <dgm:prSet presAssocID="{53A204E6-816C-4865-B619-5D4B8FE72A1A}" presName="spaceBetweenRectangles" presStyleCnt="0"/>
      <dgm:spPr/>
    </dgm:pt>
    <dgm:pt modelId="{A6AFE329-5AAD-4A50-9F19-C1E09806B08D}" type="pres">
      <dgm:prSet presAssocID="{72ABD7DF-30F0-4DE2-AE3E-1EB3FE47940B}" presName="parentLin" presStyleCnt="0"/>
      <dgm:spPr/>
    </dgm:pt>
    <dgm:pt modelId="{FFA84216-9FCD-40C1-AAD4-076FDB8B164E}" type="pres">
      <dgm:prSet presAssocID="{72ABD7DF-30F0-4DE2-AE3E-1EB3FE47940B}" presName="parentLeftMargin" presStyleLbl="node1" presStyleIdx="0" presStyleCnt="3"/>
      <dgm:spPr/>
      <dgm:t>
        <a:bodyPr/>
        <a:lstStyle/>
        <a:p>
          <a:endParaRPr lang="es-EC"/>
        </a:p>
      </dgm:t>
    </dgm:pt>
    <dgm:pt modelId="{F797D98D-CA77-44D7-8CEA-411731D774D1}" type="pres">
      <dgm:prSet presAssocID="{72ABD7DF-30F0-4DE2-AE3E-1EB3FE47940B}" presName="parentText" presStyleLbl="node1" presStyleIdx="1" presStyleCnt="3" custScaleX="128102" custScaleY="229397" custLinFactNeighborX="4844" custLinFactNeighborY="-543">
        <dgm:presLayoutVars>
          <dgm:chMax val="0"/>
          <dgm:bulletEnabled val="1"/>
        </dgm:presLayoutVars>
      </dgm:prSet>
      <dgm:spPr/>
      <dgm:t>
        <a:bodyPr/>
        <a:lstStyle/>
        <a:p>
          <a:endParaRPr lang="es-EC"/>
        </a:p>
      </dgm:t>
    </dgm:pt>
    <dgm:pt modelId="{6E00AA2E-CA50-4F8A-91BE-AF490C373FB1}" type="pres">
      <dgm:prSet presAssocID="{72ABD7DF-30F0-4DE2-AE3E-1EB3FE47940B}" presName="negativeSpace" presStyleCnt="0"/>
      <dgm:spPr/>
    </dgm:pt>
    <dgm:pt modelId="{CDCA3CCB-5C16-431B-8387-5CABF78C9526}" type="pres">
      <dgm:prSet presAssocID="{72ABD7DF-30F0-4DE2-AE3E-1EB3FE47940B}" presName="childText" presStyleLbl="conFgAcc1" presStyleIdx="1" presStyleCnt="3">
        <dgm:presLayoutVars>
          <dgm:bulletEnabled val="1"/>
        </dgm:presLayoutVars>
      </dgm:prSet>
      <dgm:spPr/>
    </dgm:pt>
    <dgm:pt modelId="{5D8CC62C-EC3D-4982-A033-C102270C62CE}" type="pres">
      <dgm:prSet presAssocID="{4E5BC8C2-6CF3-4245-BFD0-5BC6D341B8A2}" presName="spaceBetweenRectangles" presStyleCnt="0"/>
      <dgm:spPr/>
    </dgm:pt>
    <dgm:pt modelId="{E1B76E04-39DE-4723-8C92-A93FFAE53E78}" type="pres">
      <dgm:prSet presAssocID="{4DCEBCC9-B327-4C0B-BDD9-A2768D481D53}" presName="parentLin" presStyleCnt="0"/>
      <dgm:spPr/>
    </dgm:pt>
    <dgm:pt modelId="{4F73302A-29B3-4CA3-A6F3-32243E7709B8}" type="pres">
      <dgm:prSet presAssocID="{4DCEBCC9-B327-4C0B-BDD9-A2768D481D53}" presName="parentLeftMargin" presStyleLbl="node1" presStyleIdx="1" presStyleCnt="3"/>
      <dgm:spPr/>
      <dgm:t>
        <a:bodyPr/>
        <a:lstStyle/>
        <a:p>
          <a:endParaRPr lang="es-EC"/>
        </a:p>
      </dgm:t>
    </dgm:pt>
    <dgm:pt modelId="{3FFE956A-0591-4FD6-B44A-F32079C534D7}" type="pres">
      <dgm:prSet presAssocID="{4DCEBCC9-B327-4C0B-BDD9-A2768D481D53}" presName="parentText" presStyleLbl="node1" presStyleIdx="2" presStyleCnt="3" custScaleX="129286" custScaleY="196083">
        <dgm:presLayoutVars>
          <dgm:chMax val="0"/>
          <dgm:bulletEnabled val="1"/>
        </dgm:presLayoutVars>
      </dgm:prSet>
      <dgm:spPr/>
      <dgm:t>
        <a:bodyPr/>
        <a:lstStyle/>
        <a:p>
          <a:endParaRPr lang="es-EC"/>
        </a:p>
      </dgm:t>
    </dgm:pt>
    <dgm:pt modelId="{65023C53-CCC4-49B6-AC23-C80A2D600D7A}" type="pres">
      <dgm:prSet presAssocID="{4DCEBCC9-B327-4C0B-BDD9-A2768D481D53}" presName="negativeSpace" presStyleCnt="0"/>
      <dgm:spPr/>
    </dgm:pt>
    <dgm:pt modelId="{FE36F62B-A01F-4752-A837-EC89D3AFB64C}" type="pres">
      <dgm:prSet presAssocID="{4DCEBCC9-B327-4C0B-BDD9-A2768D481D53}" presName="childText" presStyleLbl="conFgAcc1" presStyleIdx="2" presStyleCnt="3">
        <dgm:presLayoutVars>
          <dgm:bulletEnabled val="1"/>
        </dgm:presLayoutVars>
      </dgm:prSet>
      <dgm:spPr/>
    </dgm:pt>
  </dgm:ptLst>
  <dgm:cxnLst>
    <dgm:cxn modelId="{7C2456CB-9ACA-432D-913C-E687A258683D}" srcId="{1F2D15DC-773C-4217-9405-51176509EB66}" destId="{4DCEBCC9-B327-4C0B-BDD9-A2768D481D53}" srcOrd="2" destOrd="0" parTransId="{2FD50D85-600C-416A-A475-452807F2A48B}" sibTransId="{1ADB223F-08E0-45A2-8F4F-953E3144D826}"/>
    <dgm:cxn modelId="{15E2FB1E-91BF-46E6-B343-98F31D8E938F}" type="presOf" srcId="{72ABD7DF-30F0-4DE2-AE3E-1EB3FE47940B}" destId="{F797D98D-CA77-44D7-8CEA-411731D774D1}" srcOrd="1" destOrd="0" presId="urn:microsoft.com/office/officeart/2005/8/layout/list1"/>
    <dgm:cxn modelId="{AF3601F7-B63F-4590-8B54-14B1D846F3BE}" type="presOf" srcId="{01F4F661-131D-43E6-949B-7B07E309A1A6}" destId="{EC724A06-1C51-4F00-B1D8-E947231D1EC6}" srcOrd="0" destOrd="0" presId="urn:microsoft.com/office/officeart/2005/8/layout/list1"/>
    <dgm:cxn modelId="{C641C9EB-5A90-4EB5-AFE3-0D1C3F022BFB}" type="presOf" srcId="{01F4F661-131D-43E6-949B-7B07E309A1A6}" destId="{536E79E6-2EAB-4EED-8497-7D9631E99C45}" srcOrd="1" destOrd="0" presId="urn:microsoft.com/office/officeart/2005/8/layout/list1"/>
    <dgm:cxn modelId="{BE315CBD-526A-4466-8A11-3A09EB15B7B6}" type="presOf" srcId="{4DCEBCC9-B327-4C0B-BDD9-A2768D481D53}" destId="{4F73302A-29B3-4CA3-A6F3-32243E7709B8}" srcOrd="0" destOrd="0" presId="urn:microsoft.com/office/officeart/2005/8/layout/list1"/>
    <dgm:cxn modelId="{62932E35-8E98-42BC-95EE-D718383B9EA4}" type="presOf" srcId="{72ABD7DF-30F0-4DE2-AE3E-1EB3FE47940B}" destId="{FFA84216-9FCD-40C1-AAD4-076FDB8B164E}" srcOrd="0" destOrd="0" presId="urn:microsoft.com/office/officeart/2005/8/layout/list1"/>
    <dgm:cxn modelId="{86742F5A-17BC-4564-8E72-713A367C0BA7}" type="presOf" srcId="{4DCEBCC9-B327-4C0B-BDD9-A2768D481D53}" destId="{3FFE956A-0591-4FD6-B44A-F32079C534D7}" srcOrd="1" destOrd="0" presId="urn:microsoft.com/office/officeart/2005/8/layout/list1"/>
    <dgm:cxn modelId="{7EAD2654-57EE-4323-8AB3-D57DE6CA5E62}" srcId="{1F2D15DC-773C-4217-9405-51176509EB66}" destId="{01F4F661-131D-43E6-949B-7B07E309A1A6}" srcOrd="0" destOrd="0" parTransId="{3C2DB986-63A7-43FB-935B-BEC952B7A455}" sibTransId="{53A204E6-816C-4865-B619-5D4B8FE72A1A}"/>
    <dgm:cxn modelId="{A9075DD9-B3CD-40A5-B0B2-C908A74F2C96}" srcId="{1F2D15DC-773C-4217-9405-51176509EB66}" destId="{72ABD7DF-30F0-4DE2-AE3E-1EB3FE47940B}" srcOrd="1" destOrd="0" parTransId="{97518D51-9622-4646-8E62-D78371B233DA}" sibTransId="{4E5BC8C2-6CF3-4245-BFD0-5BC6D341B8A2}"/>
    <dgm:cxn modelId="{48AA6157-AA60-4A72-8AE3-DAB2DCA50A6C}" type="presOf" srcId="{1F2D15DC-773C-4217-9405-51176509EB66}" destId="{6AE23FCC-FCF9-4C4F-8106-0CD77330D70E}" srcOrd="0" destOrd="0" presId="urn:microsoft.com/office/officeart/2005/8/layout/list1"/>
    <dgm:cxn modelId="{639FBF00-E04D-4469-BC7A-3378A052BD26}" type="presParOf" srcId="{6AE23FCC-FCF9-4C4F-8106-0CD77330D70E}" destId="{E9B56FEC-BFEC-4712-BB66-2343BC733576}" srcOrd="0" destOrd="0" presId="urn:microsoft.com/office/officeart/2005/8/layout/list1"/>
    <dgm:cxn modelId="{205F2B69-A45C-4FC3-9720-5177EC16E017}" type="presParOf" srcId="{E9B56FEC-BFEC-4712-BB66-2343BC733576}" destId="{EC724A06-1C51-4F00-B1D8-E947231D1EC6}" srcOrd="0" destOrd="0" presId="urn:microsoft.com/office/officeart/2005/8/layout/list1"/>
    <dgm:cxn modelId="{A36DDD0A-C16A-4918-8D52-A8CE9CA50C45}" type="presParOf" srcId="{E9B56FEC-BFEC-4712-BB66-2343BC733576}" destId="{536E79E6-2EAB-4EED-8497-7D9631E99C45}" srcOrd="1" destOrd="0" presId="urn:microsoft.com/office/officeart/2005/8/layout/list1"/>
    <dgm:cxn modelId="{5A12E7BC-E31E-4D41-ACCF-89E927F413F0}" type="presParOf" srcId="{6AE23FCC-FCF9-4C4F-8106-0CD77330D70E}" destId="{F18AF2F1-CA97-4BD4-9BCC-E47CC73BBA97}" srcOrd="1" destOrd="0" presId="urn:microsoft.com/office/officeart/2005/8/layout/list1"/>
    <dgm:cxn modelId="{0B7F826A-B8DC-490D-B87D-61A5ADC268EA}" type="presParOf" srcId="{6AE23FCC-FCF9-4C4F-8106-0CD77330D70E}" destId="{6797FB4D-531B-4A6C-B6B8-10B961662B94}" srcOrd="2" destOrd="0" presId="urn:microsoft.com/office/officeart/2005/8/layout/list1"/>
    <dgm:cxn modelId="{EBA81509-1394-4FE2-B8DE-DF4984DF1A5A}" type="presParOf" srcId="{6AE23FCC-FCF9-4C4F-8106-0CD77330D70E}" destId="{B064AA2E-ECA2-4F83-A8D2-88DAD171C559}" srcOrd="3" destOrd="0" presId="urn:microsoft.com/office/officeart/2005/8/layout/list1"/>
    <dgm:cxn modelId="{8B66EAA1-5817-4669-A0E1-403C264C76C3}" type="presParOf" srcId="{6AE23FCC-FCF9-4C4F-8106-0CD77330D70E}" destId="{A6AFE329-5AAD-4A50-9F19-C1E09806B08D}" srcOrd="4" destOrd="0" presId="urn:microsoft.com/office/officeart/2005/8/layout/list1"/>
    <dgm:cxn modelId="{3509F258-0A35-4593-83AC-A3B173497FDD}" type="presParOf" srcId="{A6AFE329-5AAD-4A50-9F19-C1E09806B08D}" destId="{FFA84216-9FCD-40C1-AAD4-076FDB8B164E}" srcOrd="0" destOrd="0" presId="urn:microsoft.com/office/officeart/2005/8/layout/list1"/>
    <dgm:cxn modelId="{37129474-2096-44C4-8503-0504FCC4D065}" type="presParOf" srcId="{A6AFE329-5AAD-4A50-9F19-C1E09806B08D}" destId="{F797D98D-CA77-44D7-8CEA-411731D774D1}" srcOrd="1" destOrd="0" presId="urn:microsoft.com/office/officeart/2005/8/layout/list1"/>
    <dgm:cxn modelId="{8783FAC3-D7DC-4C9C-AEDC-08D458C77786}" type="presParOf" srcId="{6AE23FCC-FCF9-4C4F-8106-0CD77330D70E}" destId="{6E00AA2E-CA50-4F8A-91BE-AF490C373FB1}" srcOrd="5" destOrd="0" presId="urn:microsoft.com/office/officeart/2005/8/layout/list1"/>
    <dgm:cxn modelId="{0D37D3C6-5F70-46D4-83A6-C1CBE1B42ECC}" type="presParOf" srcId="{6AE23FCC-FCF9-4C4F-8106-0CD77330D70E}" destId="{CDCA3CCB-5C16-431B-8387-5CABF78C9526}" srcOrd="6" destOrd="0" presId="urn:microsoft.com/office/officeart/2005/8/layout/list1"/>
    <dgm:cxn modelId="{DB89CCD6-E0AB-4231-B5F4-B5AAEC6CA9B9}" type="presParOf" srcId="{6AE23FCC-FCF9-4C4F-8106-0CD77330D70E}" destId="{5D8CC62C-EC3D-4982-A033-C102270C62CE}" srcOrd="7" destOrd="0" presId="urn:microsoft.com/office/officeart/2005/8/layout/list1"/>
    <dgm:cxn modelId="{BC57F9C2-F02D-4620-AF6A-E17C42426577}" type="presParOf" srcId="{6AE23FCC-FCF9-4C4F-8106-0CD77330D70E}" destId="{E1B76E04-39DE-4723-8C92-A93FFAE53E78}" srcOrd="8" destOrd="0" presId="urn:microsoft.com/office/officeart/2005/8/layout/list1"/>
    <dgm:cxn modelId="{C6DB10B4-82AC-448D-98FC-33F53C4D2771}" type="presParOf" srcId="{E1B76E04-39DE-4723-8C92-A93FFAE53E78}" destId="{4F73302A-29B3-4CA3-A6F3-32243E7709B8}" srcOrd="0" destOrd="0" presId="urn:microsoft.com/office/officeart/2005/8/layout/list1"/>
    <dgm:cxn modelId="{D214B407-E92D-477B-BC81-1A454EA67046}" type="presParOf" srcId="{E1B76E04-39DE-4723-8C92-A93FFAE53E78}" destId="{3FFE956A-0591-4FD6-B44A-F32079C534D7}" srcOrd="1" destOrd="0" presId="urn:microsoft.com/office/officeart/2005/8/layout/list1"/>
    <dgm:cxn modelId="{57605CBD-9DD5-4917-8BE8-9812F121BCAE}" type="presParOf" srcId="{6AE23FCC-FCF9-4C4F-8106-0CD77330D70E}" destId="{65023C53-CCC4-49B6-AC23-C80A2D600D7A}" srcOrd="9" destOrd="0" presId="urn:microsoft.com/office/officeart/2005/8/layout/list1"/>
    <dgm:cxn modelId="{A85C1966-08D6-40BD-AD67-F8B8DFF97671}" type="presParOf" srcId="{6AE23FCC-FCF9-4C4F-8106-0CD77330D70E}" destId="{FE36F62B-A01F-4752-A837-EC89D3AFB64C}"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006538A-5B06-4E43-BA6F-6E5E4E1AD8AB}" type="doc">
      <dgm:prSet loTypeId="urn:microsoft.com/office/officeart/2005/8/layout/process1" loCatId="process" qsTypeId="urn:microsoft.com/office/officeart/2005/8/quickstyle/simple1" qsCatId="simple" csTypeId="urn:microsoft.com/office/officeart/2005/8/colors/accent0_2" csCatId="mainScheme" phldr="1"/>
      <dgm:spPr/>
    </dgm:pt>
    <dgm:pt modelId="{3D39DA70-FC88-4836-A6B6-A2103EA30231}">
      <dgm:prSet phldrT="[Texto]" custT="1"/>
      <dgm:spPr/>
      <dgm:t>
        <a:bodyPr/>
        <a:lstStyle/>
        <a:p>
          <a:pPr algn="just"/>
          <a:r>
            <a:rPr lang="es-EC" sz="2000" b="1" i="0" dirty="0" smtClean="0">
              <a:solidFill>
                <a:schemeClr val="tx1"/>
              </a:solidFill>
              <a:latin typeface="Arial" panose="020B0604020202020204" pitchFamily="34" charset="0"/>
              <a:cs typeface="Arial" panose="020B0604020202020204" pitchFamily="34" charset="0"/>
            </a:rPr>
            <a:t>(Vega Toro &amp; </a:t>
          </a:r>
          <a:r>
            <a:rPr lang="es-EC" sz="2000" b="1" i="0" dirty="0" err="1" smtClean="0">
              <a:solidFill>
                <a:schemeClr val="tx1"/>
              </a:solidFill>
              <a:latin typeface="Arial" panose="020B0604020202020204" pitchFamily="34" charset="0"/>
              <a:cs typeface="Arial" panose="020B0604020202020204" pitchFamily="34" charset="0"/>
            </a:rPr>
            <a:t>Ramirez</a:t>
          </a:r>
          <a:r>
            <a:rPr lang="es-EC" sz="2000" b="1" i="0" dirty="0" smtClean="0">
              <a:solidFill>
                <a:schemeClr val="tx1"/>
              </a:solidFill>
              <a:latin typeface="Arial" panose="020B0604020202020204" pitchFamily="34" charset="0"/>
              <a:cs typeface="Arial" panose="020B0604020202020204" pitchFamily="34" charset="0"/>
            </a:rPr>
            <a:t> </a:t>
          </a:r>
          <a:r>
            <a:rPr lang="es-EC" sz="2000" b="1" i="0" dirty="0" err="1" smtClean="0">
              <a:solidFill>
                <a:schemeClr val="tx1"/>
              </a:solidFill>
              <a:latin typeface="Arial" panose="020B0604020202020204" pitchFamily="34" charset="0"/>
              <a:cs typeface="Arial" panose="020B0604020202020204" pitchFamily="34" charset="0"/>
            </a:rPr>
            <a:t>Martinez</a:t>
          </a:r>
          <a:r>
            <a:rPr lang="es-EC" sz="2000" b="1" i="0" dirty="0" smtClean="0">
              <a:solidFill>
                <a:schemeClr val="tx1"/>
              </a:solidFill>
              <a:latin typeface="Arial" panose="020B0604020202020204" pitchFamily="34" charset="0"/>
              <a:cs typeface="Arial" panose="020B0604020202020204" pitchFamily="34" charset="0"/>
            </a:rPr>
            <a:t>, 2018) </a:t>
          </a:r>
          <a:r>
            <a:rPr lang="es-EC" sz="2000" b="0" i="0" dirty="0" smtClean="0">
              <a:solidFill>
                <a:schemeClr val="tx1"/>
              </a:solidFill>
              <a:latin typeface="Arial" panose="020B0604020202020204" pitchFamily="34" charset="0"/>
              <a:cs typeface="Arial" panose="020B0604020202020204" pitchFamily="34" charset="0"/>
            </a:rPr>
            <a:t>Generaron indicadores</a:t>
          </a:r>
          <a:r>
            <a:rPr lang="es-EC" sz="2000" dirty="0" smtClean="0">
              <a:solidFill>
                <a:schemeClr val="tx1"/>
              </a:solidFill>
              <a:latin typeface="Arial" panose="020B0604020202020204" pitchFamily="34" charset="0"/>
              <a:cs typeface="Arial" panose="020B0604020202020204" pitchFamily="34" charset="0"/>
            </a:rPr>
            <a:t> de la fase del ataque, del pase, del final y de la recuperación que están debidamente validados, cuentan con una confiabilidad, objetividad y fiabilidad ya que se utilizaron en un estudio de la técnica</a:t>
          </a:r>
        </a:p>
        <a:p>
          <a:pPr algn="just"/>
          <a:endParaRPr lang="es-EC" sz="2000" i="0" dirty="0" smtClean="0">
            <a:solidFill>
              <a:schemeClr val="tx1"/>
            </a:solidFill>
            <a:latin typeface="Arial" panose="020B0604020202020204" pitchFamily="34" charset="0"/>
            <a:cs typeface="Arial" panose="020B0604020202020204" pitchFamily="34" charset="0"/>
          </a:endParaRPr>
        </a:p>
        <a:p>
          <a:pPr algn="just"/>
          <a:r>
            <a:rPr lang="es-EC" sz="2000" dirty="0" smtClean="0">
              <a:solidFill>
                <a:schemeClr val="tx1"/>
              </a:solidFill>
              <a:latin typeface="Arial" panose="020B0604020202020204" pitchFamily="34" charset="0"/>
              <a:cs typeface="Arial" panose="020B0604020202020204" pitchFamily="34" charset="0"/>
            </a:rPr>
            <a:t>Se procedió a utilizar la estructura de una lista de cotejo donde a partir de los indicadores se estableció.</a:t>
          </a:r>
        </a:p>
        <a:p>
          <a:pPr algn="just"/>
          <a:endParaRPr lang="es-EC" sz="2000" dirty="0" smtClean="0">
            <a:solidFill>
              <a:schemeClr val="tx1"/>
            </a:solidFill>
            <a:latin typeface="Arial" panose="020B0604020202020204" pitchFamily="34" charset="0"/>
            <a:cs typeface="Arial" panose="020B0604020202020204" pitchFamily="34" charset="0"/>
          </a:endParaRPr>
        </a:p>
        <a:p>
          <a:pPr algn="just"/>
          <a:r>
            <a:rPr lang="es-EC" sz="2000" b="1" dirty="0" smtClean="0">
              <a:solidFill>
                <a:schemeClr val="tx1"/>
              </a:solidFill>
              <a:latin typeface="Arial" panose="020B0604020202020204" pitchFamily="34" charset="0"/>
              <a:cs typeface="Arial" panose="020B0604020202020204" pitchFamily="34" charset="0"/>
            </a:rPr>
            <a:t>Escala cualitativa: </a:t>
          </a:r>
          <a:r>
            <a:rPr lang="es-EC" sz="2000" dirty="0" smtClean="0">
              <a:solidFill>
                <a:schemeClr val="tx1"/>
              </a:solidFill>
              <a:latin typeface="Arial" panose="020B0604020202020204" pitchFamily="34" charset="0"/>
              <a:cs typeface="Arial" panose="020B0604020202020204" pitchFamily="34" charset="0"/>
            </a:rPr>
            <a:t>si está o no esta en la posición </a:t>
          </a:r>
        </a:p>
        <a:p>
          <a:pPr algn="just"/>
          <a:r>
            <a:rPr lang="es-EC" sz="2000" b="1" dirty="0" smtClean="0">
              <a:solidFill>
                <a:schemeClr val="tx1"/>
              </a:solidFill>
              <a:latin typeface="Arial" panose="020B0604020202020204" pitchFamily="34" charset="0"/>
              <a:cs typeface="Arial" panose="020B0604020202020204" pitchFamily="34" charset="0"/>
            </a:rPr>
            <a:t>La escala cuantitativa: </a:t>
          </a:r>
          <a:r>
            <a:rPr lang="es-EC" sz="2000" dirty="0" smtClean="0">
              <a:solidFill>
                <a:schemeClr val="tx1"/>
              </a:solidFill>
              <a:latin typeface="Arial" panose="020B0604020202020204" pitchFamily="34" charset="0"/>
              <a:cs typeface="Arial" panose="020B0604020202020204" pitchFamily="34" charset="0"/>
            </a:rPr>
            <a:t>dándole un valor de 2 puntos y 1 punto respectivamente. </a:t>
          </a:r>
          <a:r>
            <a:rPr lang="es-EC" sz="2000" i="1" dirty="0" smtClean="0">
              <a:solidFill>
                <a:schemeClr val="tx1"/>
              </a:solidFill>
              <a:latin typeface="Arial" panose="020B0604020202020204" pitchFamily="34" charset="0"/>
              <a:cs typeface="Arial" panose="020B0604020202020204" pitchFamily="34" charset="0"/>
            </a:rPr>
            <a:t> </a:t>
          </a:r>
          <a:endParaRPr lang="es-ES" sz="2000" dirty="0">
            <a:solidFill>
              <a:schemeClr val="tx1"/>
            </a:solidFill>
            <a:latin typeface="Arial" panose="020B0604020202020204" pitchFamily="34" charset="0"/>
            <a:cs typeface="Arial" panose="020B0604020202020204" pitchFamily="34" charset="0"/>
          </a:endParaRPr>
        </a:p>
      </dgm:t>
    </dgm:pt>
    <dgm:pt modelId="{676A51F3-3F1A-49B1-A6F2-F6A7B80F1ECD}" type="parTrans" cxnId="{473AF59B-C878-4683-B9EE-078452B31576}">
      <dgm:prSet/>
      <dgm:spPr/>
      <dgm:t>
        <a:bodyPr/>
        <a:lstStyle/>
        <a:p>
          <a:endParaRPr lang="es-ES"/>
        </a:p>
      </dgm:t>
    </dgm:pt>
    <dgm:pt modelId="{7B42A8B5-6410-430C-BDA4-A823A7FA89CF}" type="sibTrans" cxnId="{473AF59B-C878-4683-B9EE-078452B31576}">
      <dgm:prSet/>
      <dgm:spPr/>
      <dgm:t>
        <a:bodyPr/>
        <a:lstStyle/>
        <a:p>
          <a:endParaRPr lang="es-ES"/>
        </a:p>
      </dgm:t>
    </dgm:pt>
    <dgm:pt modelId="{6344B323-599B-4539-B956-F724FB118C90}" type="pres">
      <dgm:prSet presAssocID="{8006538A-5B06-4E43-BA6F-6E5E4E1AD8AB}" presName="Name0" presStyleCnt="0">
        <dgm:presLayoutVars>
          <dgm:dir/>
          <dgm:resizeHandles val="exact"/>
        </dgm:presLayoutVars>
      </dgm:prSet>
      <dgm:spPr/>
    </dgm:pt>
    <dgm:pt modelId="{9EC6741C-1C48-41AF-B737-61DB0E88E998}" type="pres">
      <dgm:prSet presAssocID="{3D39DA70-FC88-4836-A6B6-A2103EA30231}" presName="node" presStyleLbl="node1" presStyleIdx="0" presStyleCnt="1" custScaleX="140786" custScaleY="122812" custLinFactNeighborX="-9491" custLinFactNeighborY="-10408">
        <dgm:presLayoutVars>
          <dgm:bulletEnabled val="1"/>
        </dgm:presLayoutVars>
      </dgm:prSet>
      <dgm:spPr/>
      <dgm:t>
        <a:bodyPr/>
        <a:lstStyle/>
        <a:p>
          <a:endParaRPr lang="es-EC"/>
        </a:p>
      </dgm:t>
    </dgm:pt>
  </dgm:ptLst>
  <dgm:cxnLst>
    <dgm:cxn modelId="{A53A7665-486E-4C46-806E-CF85DC9D7839}" type="presOf" srcId="{3D39DA70-FC88-4836-A6B6-A2103EA30231}" destId="{9EC6741C-1C48-41AF-B737-61DB0E88E998}" srcOrd="0" destOrd="0" presId="urn:microsoft.com/office/officeart/2005/8/layout/process1"/>
    <dgm:cxn modelId="{A325E775-C6A8-4508-802A-24F52049B594}" type="presOf" srcId="{8006538A-5B06-4E43-BA6F-6E5E4E1AD8AB}" destId="{6344B323-599B-4539-B956-F724FB118C90}" srcOrd="0" destOrd="0" presId="urn:microsoft.com/office/officeart/2005/8/layout/process1"/>
    <dgm:cxn modelId="{473AF59B-C878-4683-B9EE-078452B31576}" srcId="{8006538A-5B06-4E43-BA6F-6E5E4E1AD8AB}" destId="{3D39DA70-FC88-4836-A6B6-A2103EA30231}" srcOrd="0" destOrd="0" parTransId="{676A51F3-3F1A-49B1-A6F2-F6A7B80F1ECD}" sibTransId="{7B42A8B5-6410-430C-BDA4-A823A7FA89CF}"/>
    <dgm:cxn modelId="{E4BD1267-5F0E-4912-A8BD-A91579A5AA31}" type="presParOf" srcId="{6344B323-599B-4539-B956-F724FB118C90}" destId="{9EC6741C-1C48-41AF-B737-61DB0E88E998}"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6063BBD-CC5D-4AF4-BD8B-A7E3D77881A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S"/>
        </a:p>
      </dgm:t>
    </dgm:pt>
    <dgm:pt modelId="{3273DB24-065D-4C60-BAB9-D9EDCAC06D38}">
      <dgm:prSet phldrT="[Texto]" custT="1"/>
      <dgm:spPr/>
      <dgm:t>
        <a:bodyPr/>
        <a:lstStyle/>
        <a:p>
          <a:pPr algn="just"/>
          <a:r>
            <a:rPr lang="es-ES" sz="2000" dirty="0">
              <a:solidFill>
                <a:schemeClr val="tx1"/>
              </a:solidFill>
            </a:rPr>
            <a:t>1</a:t>
          </a:r>
        </a:p>
      </dgm:t>
    </dgm:pt>
    <dgm:pt modelId="{A160D807-CD64-4723-BB01-BC3C34D79D7B}" type="parTrans" cxnId="{F8F001D2-02B6-483D-8324-18968C609763}">
      <dgm:prSet/>
      <dgm:spPr/>
      <dgm:t>
        <a:bodyPr/>
        <a:lstStyle/>
        <a:p>
          <a:pPr algn="just"/>
          <a:endParaRPr lang="es-ES" sz="2800"/>
        </a:p>
      </dgm:t>
    </dgm:pt>
    <dgm:pt modelId="{698BEA55-D074-469B-8678-E0026063232F}" type="sibTrans" cxnId="{F8F001D2-02B6-483D-8324-18968C609763}">
      <dgm:prSet/>
      <dgm:spPr/>
      <dgm:t>
        <a:bodyPr/>
        <a:lstStyle/>
        <a:p>
          <a:pPr algn="just"/>
          <a:endParaRPr lang="es-ES" sz="2800"/>
        </a:p>
      </dgm:t>
    </dgm:pt>
    <dgm:pt modelId="{7D9C19FE-6246-4456-954D-4F41B718AB8B}">
      <dgm:prSet phldrT="[Texto]" custT="1"/>
      <dgm:spPr/>
      <dgm:t>
        <a:bodyPr/>
        <a:lstStyle/>
        <a:p>
          <a:pPr algn="just"/>
          <a:r>
            <a:rPr lang="es-ES" sz="2000" dirty="0">
              <a:solidFill>
                <a:schemeClr val="tx1"/>
              </a:solidFill>
              <a:latin typeface="Times New Roman" panose="02020603050405020304" pitchFamily="18" charset="0"/>
              <a:cs typeface="Times New Roman" panose="02020603050405020304" pitchFamily="18" charset="0"/>
            </a:rPr>
            <a:t>La aplicación de los ejercicios propioceptivos durante 12 semanas, si incidió significativamente sobre la técnica de la palada de los remeros de FEDEDI</a:t>
          </a:r>
          <a:endParaRPr lang="es-ES" sz="2000" dirty="0"/>
        </a:p>
      </dgm:t>
    </dgm:pt>
    <dgm:pt modelId="{DF62EC58-0E39-41FA-94B3-F4116ED0C374}" type="parTrans" cxnId="{135D05DD-F4A4-477F-8F29-7E291B4BD5CA}">
      <dgm:prSet/>
      <dgm:spPr/>
      <dgm:t>
        <a:bodyPr/>
        <a:lstStyle/>
        <a:p>
          <a:pPr algn="just"/>
          <a:endParaRPr lang="es-ES" sz="2800"/>
        </a:p>
      </dgm:t>
    </dgm:pt>
    <dgm:pt modelId="{EE42BE29-B8A0-407D-B84A-3F130FD74D08}" type="sibTrans" cxnId="{135D05DD-F4A4-477F-8F29-7E291B4BD5CA}">
      <dgm:prSet/>
      <dgm:spPr/>
      <dgm:t>
        <a:bodyPr/>
        <a:lstStyle/>
        <a:p>
          <a:pPr algn="just"/>
          <a:endParaRPr lang="es-ES" sz="2800"/>
        </a:p>
      </dgm:t>
    </dgm:pt>
    <dgm:pt modelId="{759AF3CB-E55E-4FB2-8165-3C7A678BD374}">
      <dgm:prSet phldrT="[Texto]" custT="1"/>
      <dgm:spPr/>
      <dgm:t>
        <a:bodyPr/>
        <a:lstStyle/>
        <a:p>
          <a:pPr algn="just"/>
          <a:r>
            <a:rPr lang="es-ES" sz="2000" dirty="0">
              <a:solidFill>
                <a:schemeClr val="tx1"/>
              </a:solidFill>
            </a:rPr>
            <a:t>2</a:t>
          </a:r>
        </a:p>
      </dgm:t>
    </dgm:pt>
    <dgm:pt modelId="{3B87822A-62BD-4E1C-BE2D-9AF39449C9D1}" type="parTrans" cxnId="{74EE3A3A-250F-49E8-ABB9-E88E83FB09B0}">
      <dgm:prSet/>
      <dgm:spPr/>
      <dgm:t>
        <a:bodyPr/>
        <a:lstStyle/>
        <a:p>
          <a:pPr algn="just"/>
          <a:endParaRPr lang="es-ES" sz="2800"/>
        </a:p>
      </dgm:t>
    </dgm:pt>
    <dgm:pt modelId="{86C8F5E5-9664-475E-B617-46139E2A050E}" type="sibTrans" cxnId="{74EE3A3A-250F-49E8-ABB9-E88E83FB09B0}">
      <dgm:prSet/>
      <dgm:spPr/>
      <dgm:t>
        <a:bodyPr/>
        <a:lstStyle/>
        <a:p>
          <a:pPr algn="just"/>
          <a:endParaRPr lang="es-ES" sz="2800"/>
        </a:p>
      </dgm:t>
    </dgm:pt>
    <dgm:pt modelId="{C78A52A5-22EF-4C1F-8AC8-C850EE160BDB}">
      <dgm:prSet phldrT="[Texto]" custT="1"/>
      <dgm:spPr/>
      <dgm:t>
        <a:bodyPr/>
        <a:lstStyle/>
        <a:p>
          <a:pPr algn="just"/>
          <a:r>
            <a:rPr lang="es-ES" sz="2000" dirty="0">
              <a:solidFill>
                <a:schemeClr val="tx1"/>
              </a:solidFill>
              <a:latin typeface="Times New Roman" panose="02020603050405020304" pitchFamily="18" charset="0"/>
              <a:cs typeface="Times New Roman" panose="02020603050405020304" pitchFamily="18" charset="0"/>
            </a:rPr>
            <a:t>Se logró estructurar una guía metodológica que se le dio el nombre de </a:t>
          </a:r>
          <a:r>
            <a:rPr lang="es-ES" sz="2000" b="1" dirty="0">
              <a:solidFill>
                <a:schemeClr val="tx1"/>
              </a:solidFill>
              <a:latin typeface="Times New Roman" panose="02020603050405020304" pitchFamily="18" charset="0"/>
              <a:cs typeface="Times New Roman" panose="02020603050405020304" pitchFamily="18" charset="0"/>
            </a:rPr>
            <a:t>“Guía de Ejercicios Propioceptivos para la Corrección de la Técnica de la Palada en Deportistas con Discapacidad Intelectual de Remo Indoor”</a:t>
          </a:r>
          <a:endParaRPr lang="es-ES" sz="2000" dirty="0"/>
        </a:p>
      </dgm:t>
    </dgm:pt>
    <dgm:pt modelId="{64DC9981-B8F5-4C99-A808-EAB658536414}" type="parTrans" cxnId="{BCA53ABC-446E-4469-9FE9-2CD7C7FF4A17}">
      <dgm:prSet/>
      <dgm:spPr/>
      <dgm:t>
        <a:bodyPr/>
        <a:lstStyle/>
        <a:p>
          <a:pPr algn="just"/>
          <a:endParaRPr lang="es-ES" sz="2800"/>
        </a:p>
      </dgm:t>
    </dgm:pt>
    <dgm:pt modelId="{181C976D-607C-40D2-A7B3-BF3AB5C2A040}" type="sibTrans" cxnId="{BCA53ABC-446E-4469-9FE9-2CD7C7FF4A17}">
      <dgm:prSet/>
      <dgm:spPr/>
      <dgm:t>
        <a:bodyPr/>
        <a:lstStyle/>
        <a:p>
          <a:pPr algn="just"/>
          <a:endParaRPr lang="es-ES" sz="2800"/>
        </a:p>
      </dgm:t>
    </dgm:pt>
    <dgm:pt modelId="{CE4E00E4-FB61-4AC5-BA59-D9F5AFD18AB7}">
      <dgm:prSet phldrT="[Texto]" custT="1"/>
      <dgm:spPr/>
      <dgm:t>
        <a:bodyPr/>
        <a:lstStyle/>
        <a:p>
          <a:pPr algn="just"/>
          <a:r>
            <a:rPr lang="es-EC" sz="2000" dirty="0">
              <a:latin typeface="Times New Roman" panose="02020603050405020304" pitchFamily="18" charset="0"/>
              <a:cs typeface="Times New Roman" panose="02020603050405020304" pitchFamily="18" charset="0"/>
            </a:rPr>
            <a:t>Información escasa sobre deporte adaptado en Ecuador desde 2012, por eso este informe final cuenta con especificaciones técnicas de gran nivel conceptual, técnico y practico orientado a la corrección de la técnica de remo indoor.</a:t>
          </a:r>
          <a:endParaRPr lang="es-ES" sz="2000" dirty="0">
            <a:latin typeface="Times New Roman" panose="02020603050405020304" pitchFamily="18" charset="0"/>
            <a:cs typeface="Times New Roman" panose="02020603050405020304" pitchFamily="18" charset="0"/>
          </a:endParaRPr>
        </a:p>
      </dgm:t>
    </dgm:pt>
    <dgm:pt modelId="{D6156C22-0AEE-4D56-878E-B3EBE0FD8C53}" type="parTrans" cxnId="{4875EDFD-FE2B-4B10-A60F-E29FFE829EEA}">
      <dgm:prSet/>
      <dgm:spPr/>
      <dgm:t>
        <a:bodyPr/>
        <a:lstStyle/>
        <a:p>
          <a:endParaRPr lang="es-EC" sz="1600"/>
        </a:p>
      </dgm:t>
    </dgm:pt>
    <dgm:pt modelId="{32C82B57-DB59-49A9-A939-DE99579E1132}" type="sibTrans" cxnId="{4875EDFD-FE2B-4B10-A60F-E29FFE829EEA}">
      <dgm:prSet/>
      <dgm:spPr/>
      <dgm:t>
        <a:bodyPr/>
        <a:lstStyle/>
        <a:p>
          <a:endParaRPr lang="es-EC" sz="1600"/>
        </a:p>
      </dgm:t>
    </dgm:pt>
    <dgm:pt modelId="{2B331160-865A-4FC7-9686-62F80CBD8C1C}">
      <dgm:prSet phldrT="[Texto]" custT="1"/>
      <dgm:spPr/>
      <dgm:t>
        <a:bodyPr/>
        <a:lstStyle/>
        <a:p>
          <a:pPr algn="just"/>
          <a:endParaRPr lang="es-ES" sz="2000" dirty="0"/>
        </a:p>
      </dgm:t>
    </dgm:pt>
    <dgm:pt modelId="{30A7773C-89F1-459F-BF4E-7D3DD7939F8C}" type="parTrans" cxnId="{04A6E288-2AF8-4027-9122-455EC7D5DA8B}">
      <dgm:prSet/>
      <dgm:spPr/>
      <dgm:t>
        <a:bodyPr/>
        <a:lstStyle/>
        <a:p>
          <a:endParaRPr lang="es-EC"/>
        </a:p>
      </dgm:t>
    </dgm:pt>
    <dgm:pt modelId="{92331662-8394-4825-8BF9-68B2784A970E}" type="sibTrans" cxnId="{04A6E288-2AF8-4027-9122-455EC7D5DA8B}">
      <dgm:prSet/>
      <dgm:spPr/>
      <dgm:t>
        <a:bodyPr/>
        <a:lstStyle/>
        <a:p>
          <a:endParaRPr lang="es-EC"/>
        </a:p>
      </dgm:t>
    </dgm:pt>
    <dgm:pt modelId="{A4E17265-5456-425D-B6D5-2C0C76D29595}" type="pres">
      <dgm:prSet presAssocID="{26063BBD-CC5D-4AF4-BD8B-A7E3D77881AE}" presName="linear" presStyleCnt="0">
        <dgm:presLayoutVars>
          <dgm:dir/>
          <dgm:animLvl val="lvl"/>
          <dgm:resizeHandles val="exact"/>
        </dgm:presLayoutVars>
      </dgm:prSet>
      <dgm:spPr/>
      <dgm:t>
        <a:bodyPr/>
        <a:lstStyle/>
        <a:p>
          <a:endParaRPr lang="es-EC"/>
        </a:p>
      </dgm:t>
    </dgm:pt>
    <dgm:pt modelId="{844FF5C4-6193-480E-A6F0-7C89F5E7060D}" type="pres">
      <dgm:prSet presAssocID="{3273DB24-065D-4C60-BAB9-D9EDCAC06D38}" presName="parentLin" presStyleCnt="0"/>
      <dgm:spPr/>
    </dgm:pt>
    <dgm:pt modelId="{0E7C1B65-1FDE-4A0E-B8D4-1722C438EE93}" type="pres">
      <dgm:prSet presAssocID="{3273DB24-065D-4C60-BAB9-D9EDCAC06D38}" presName="parentLeftMargin" presStyleLbl="node1" presStyleIdx="0" presStyleCnt="2"/>
      <dgm:spPr/>
      <dgm:t>
        <a:bodyPr/>
        <a:lstStyle/>
        <a:p>
          <a:endParaRPr lang="es-EC"/>
        </a:p>
      </dgm:t>
    </dgm:pt>
    <dgm:pt modelId="{71AF26CF-77BD-4146-B2EE-FBDE17B535C2}" type="pres">
      <dgm:prSet presAssocID="{3273DB24-065D-4C60-BAB9-D9EDCAC06D38}" presName="parentText" presStyleLbl="node1" presStyleIdx="0" presStyleCnt="2" custScaleY="1134876" custLinFactY="-300000" custLinFactNeighborX="-5291" custLinFactNeighborY="-391688">
        <dgm:presLayoutVars>
          <dgm:chMax val="0"/>
          <dgm:bulletEnabled val="1"/>
        </dgm:presLayoutVars>
      </dgm:prSet>
      <dgm:spPr/>
      <dgm:t>
        <a:bodyPr/>
        <a:lstStyle/>
        <a:p>
          <a:endParaRPr lang="es-EC"/>
        </a:p>
      </dgm:t>
    </dgm:pt>
    <dgm:pt modelId="{3DD2D64E-BCC3-4C88-AD29-102C4387C62F}" type="pres">
      <dgm:prSet presAssocID="{3273DB24-065D-4C60-BAB9-D9EDCAC06D38}" presName="negativeSpace" presStyleCnt="0"/>
      <dgm:spPr/>
    </dgm:pt>
    <dgm:pt modelId="{EB1BEFBD-0CF5-4226-A586-34C9D75976F8}" type="pres">
      <dgm:prSet presAssocID="{3273DB24-065D-4C60-BAB9-D9EDCAC06D38}" presName="childText" presStyleLbl="conFgAcc1" presStyleIdx="0" presStyleCnt="2" custScaleY="193253" custLinFactY="-23241" custLinFactNeighborX="8" custLinFactNeighborY="-100000">
        <dgm:presLayoutVars>
          <dgm:bulletEnabled val="1"/>
        </dgm:presLayoutVars>
      </dgm:prSet>
      <dgm:spPr/>
      <dgm:t>
        <a:bodyPr/>
        <a:lstStyle/>
        <a:p>
          <a:endParaRPr lang="es-EC"/>
        </a:p>
      </dgm:t>
    </dgm:pt>
    <dgm:pt modelId="{3B215A96-750F-4381-BDC3-87CC0788ECA0}" type="pres">
      <dgm:prSet presAssocID="{698BEA55-D074-469B-8678-E0026063232F}" presName="spaceBetweenRectangles" presStyleCnt="0"/>
      <dgm:spPr/>
    </dgm:pt>
    <dgm:pt modelId="{BCB8336E-4D93-41AD-B4D9-DDCD686A5FD7}" type="pres">
      <dgm:prSet presAssocID="{759AF3CB-E55E-4FB2-8165-3C7A678BD374}" presName="parentLin" presStyleCnt="0"/>
      <dgm:spPr/>
    </dgm:pt>
    <dgm:pt modelId="{C17108DF-2163-4A0F-8F3A-2C96D638A912}" type="pres">
      <dgm:prSet presAssocID="{759AF3CB-E55E-4FB2-8165-3C7A678BD374}" presName="parentLeftMargin" presStyleLbl="node1" presStyleIdx="0" presStyleCnt="2"/>
      <dgm:spPr/>
      <dgm:t>
        <a:bodyPr/>
        <a:lstStyle/>
        <a:p>
          <a:endParaRPr lang="es-EC"/>
        </a:p>
      </dgm:t>
    </dgm:pt>
    <dgm:pt modelId="{429046E7-E44A-4D9F-B0FF-F518CAB11330}" type="pres">
      <dgm:prSet presAssocID="{759AF3CB-E55E-4FB2-8165-3C7A678BD374}" presName="parentText" presStyleLbl="node1" presStyleIdx="1" presStyleCnt="2" custScaleY="227268" custLinFactNeighborX="-5384" custLinFactNeighborY="40457">
        <dgm:presLayoutVars>
          <dgm:chMax val="0"/>
          <dgm:bulletEnabled val="1"/>
        </dgm:presLayoutVars>
      </dgm:prSet>
      <dgm:spPr/>
      <dgm:t>
        <a:bodyPr/>
        <a:lstStyle/>
        <a:p>
          <a:endParaRPr lang="es-EC"/>
        </a:p>
      </dgm:t>
    </dgm:pt>
    <dgm:pt modelId="{5F57FEEA-B13B-451A-B292-52D54821EE7B}" type="pres">
      <dgm:prSet presAssocID="{759AF3CB-E55E-4FB2-8165-3C7A678BD374}" presName="negativeSpace" presStyleCnt="0"/>
      <dgm:spPr/>
    </dgm:pt>
    <dgm:pt modelId="{79E369C5-EF92-4D53-8A6E-B279F06833A0}" type="pres">
      <dgm:prSet presAssocID="{759AF3CB-E55E-4FB2-8165-3C7A678BD374}" presName="childText" presStyleLbl="conFgAcc1" presStyleIdx="1" presStyleCnt="2" custScaleY="218255">
        <dgm:presLayoutVars>
          <dgm:bulletEnabled val="1"/>
        </dgm:presLayoutVars>
      </dgm:prSet>
      <dgm:spPr/>
      <dgm:t>
        <a:bodyPr/>
        <a:lstStyle/>
        <a:p>
          <a:endParaRPr lang="es-EC"/>
        </a:p>
      </dgm:t>
    </dgm:pt>
  </dgm:ptLst>
  <dgm:cxnLst>
    <dgm:cxn modelId="{F8F001D2-02B6-483D-8324-18968C609763}" srcId="{26063BBD-CC5D-4AF4-BD8B-A7E3D77881AE}" destId="{3273DB24-065D-4C60-BAB9-D9EDCAC06D38}" srcOrd="0" destOrd="0" parTransId="{A160D807-CD64-4723-BB01-BC3C34D79D7B}" sibTransId="{698BEA55-D074-469B-8678-E0026063232F}"/>
    <dgm:cxn modelId="{135D05DD-F4A4-477F-8F29-7E291B4BD5CA}" srcId="{3273DB24-065D-4C60-BAB9-D9EDCAC06D38}" destId="{7D9C19FE-6246-4456-954D-4F41B718AB8B}" srcOrd="0" destOrd="0" parTransId="{DF62EC58-0E39-41FA-94B3-F4116ED0C374}" sibTransId="{EE42BE29-B8A0-407D-B84A-3F130FD74D08}"/>
    <dgm:cxn modelId="{BCA53ABC-446E-4469-9FE9-2CD7C7FF4A17}" srcId="{759AF3CB-E55E-4FB2-8165-3C7A678BD374}" destId="{C78A52A5-22EF-4C1F-8AC8-C850EE160BDB}" srcOrd="1" destOrd="0" parTransId="{64DC9981-B8F5-4C99-A808-EAB658536414}" sibTransId="{181C976D-607C-40D2-A7B3-BF3AB5C2A040}"/>
    <dgm:cxn modelId="{AEAF7B27-9EF9-458A-BE26-BF18FEA1C1C1}" type="presOf" srcId="{7D9C19FE-6246-4456-954D-4F41B718AB8B}" destId="{EB1BEFBD-0CF5-4226-A586-34C9D75976F8}" srcOrd="0" destOrd="0" presId="urn:microsoft.com/office/officeart/2005/8/layout/list1"/>
    <dgm:cxn modelId="{DD7CF75E-58FC-4F82-B725-ED860844FAC9}" type="presOf" srcId="{3273DB24-065D-4C60-BAB9-D9EDCAC06D38}" destId="{0E7C1B65-1FDE-4A0E-B8D4-1722C438EE93}" srcOrd="0" destOrd="0" presId="urn:microsoft.com/office/officeart/2005/8/layout/list1"/>
    <dgm:cxn modelId="{462D2576-1AA7-49D3-A47D-2A32BD6B9D23}" type="presOf" srcId="{2B331160-865A-4FC7-9686-62F80CBD8C1C}" destId="{79E369C5-EF92-4D53-8A6E-B279F06833A0}" srcOrd="0" destOrd="0" presId="urn:microsoft.com/office/officeart/2005/8/layout/list1"/>
    <dgm:cxn modelId="{74EE3A3A-250F-49E8-ABB9-E88E83FB09B0}" srcId="{26063BBD-CC5D-4AF4-BD8B-A7E3D77881AE}" destId="{759AF3CB-E55E-4FB2-8165-3C7A678BD374}" srcOrd="1" destOrd="0" parTransId="{3B87822A-62BD-4E1C-BE2D-9AF39449C9D1}" sibTransId="{86C8F5E5-9664-475E-B617-46139E2A050E}"/>
    <dgm:cxn modelId="{04A6E288-2AF8-4027-9122-455EC7D5DA8B}" srcId="{759AF3CB-E55E-4FB2-8165-3C7A678BD374}" destId="{2B331160-865A-4FC7-9686-62F80CBD8C1C}" srcOrd="0" destOrd="0" parTransId="{30A7773C-89F1-459F-BF4E-7D3DD7939F8C}" sibTransId="{92331662-8394-4825-8BF9-68B2784A970E}"/>
    <dgm:cxn modelId="{4875EDFD-FE2B-4B10-A60F-E29FFE829EEA}" srcId="{759AF3CB-E55E-4FB2-8165-3C7A678BD374}" destId="{CE4E00E4-FB61-4AC5-BA59-D9F5AFD18AB7}" srcOrd="2" destOrd="0" parTransId="{D6156C22-0AEE-4D56-878E-B3EBE0FD8C53}" sibTransId="{32C82B57-DB59-49A9-A939-DE99579E1132}"/>
    <dgm:cxn modelId="{C7CAEBC6-35C0-4630-B7B4-923FAB891B56}" type="presOf" srcId="{3273DB24-065D-4C60-BAB9-D9EDCAC06D38}" destId="{71AF26CF-77BD-4146-B2EE-FBDE17B535C2}" srcOrd="1" destOrd="0" presId="urn:microsoft.com/office/officeart/2005/8/layout/list1"/>
    <dgm:cxn modelId="{8E58C6D9-0358-4EFA-926B-3CF185439208}" type="presOf" srcId="{26063BBD-CC5D-4AF4-BD8B-A7E3D77881AE}" destId="{A4E17265-5456-425D-B6D5-2C0C76D29595}" srcOrd="0" destOrd="0" presId="urn:microsoft.com/office/officeart/2005/8/layout/list1"/>
    <dgm:cxn modelId="{C2676BB8-1476-4DD3-B5E6-5E742BBCAE40}" type="presOf" srcId="{759AF3CB-E55E-4FB2-8165-3C7A678BD374}" destId="{C17108DF-2163-4A0F-8F3A-2C96D638A912}" srcOrd="0" destOrd="0" presId="urn:microsoft.com/office/officeart/2005/8/layout/list1"/>
    <dgm:cxn modelId="{83176BD8-141E-457F-99F3-50CCF317392C}" type="presOf" srcId="{C78A52A5-22EF-4C1F-8AC8-C850EE160BDB}" destId="{79E369C5-EF92-4D53-8A6E-B279F06833A0}" srcOrd="0" destOrd="1" presId="urn:microsoft.com/office/officeart/2005/8/layout/list1"/>
    <dgm:cxn modelId="{F5E27F8D-DF71-4FB2-A343-D51F02B236B5}" type="presOf" srcId="{759AF3CB-E55E-4FB2-8165-3C7A678BD374}" destId="{429046E7-E44A-4D9F-B0FF-F518CAB11330}" srcOrd="1" destOrd="0" presId="urn:microsoft.com/office/officeart/2005/8/layout/list1"/>
    <dgm:cxn modelId="{4584D565-4483-4A2B-98A9-48A7F68D4759}" type="presOf" srcId="{CE4E00E4-FB61-4AC5-BA59-D9F5AFD18AB7}" destId="{79E369C5-EF92-4D53-8A6E-B279F06833A0}" srcOrd="0" destOrd="2" presId="urn:microsoft.com/office/officeart/2005/8/layout/list1"/>
    <dgm:cxn modelId="{EFDAAFEE-B96C-4FFB-9B88-7DCC49450C5F}" type="presParOf" srcId="{A4E17265-5456-425D-B6D5-2C0C76D29595}" destId="{844FF5C4-6193-480E-A6F0-7C89F5E7060D}" srcOrd="0" destOrd="0" presId="urn:microsoft.com/office/officeart/2005/8/layout/list1"/>
    <dgm:cxn modelId="{6F4F6B4B-F007-4DC8-8A18-B3F74BE84F56}" type="presParOf" srcId="{844FF5C4-6193-480E-A6F0-7C89F5E7060D}" destId="{0E7C1B65-1FDE-4A0E-B8D4-1722C438EE93}" srcOrd="0" destOrd="0" presId="urn:microsoft.com/office/officeart/2005/8/layout/list1"/>
    <dgm:cxn modelId="{1C3CC53A-7E6F-4C0F-9B32-5F27F57F3E73}" type="presParOf" srcId="{844FF5C4-6193-480E-A6F0-7C89F5E7060D}" destId="{71AF26CF-77BD-4146-B2EE-FBDE17B535C2}" srcOrd="1" destOrd="0" presId="urn:microsoft.com/office/officeart/2005/8/layout/list1"/>
    <dgm:cxn modelId="{882BB269-AB23-409D-9BAF-115E595745E5}" type="presParOf" srcId="{A4E17265-5456-425D-B6D5-2C0C76D29595}" destId="{3DD2D64E-BCC3-4C88-AD29-102C4387C62F}" srcOrd="1" destOrd="0" presId="urn:microsoft.com/office/officeart/2005/8/layout/list1"/>
    <dgm:cxn modelId="{BC55DD07-33E4-4AB8-9350-55F15FF92410}" type="presParOf" srcId="{A4E17265-5456-425D-B6D5-2C0C76D29595}" destId="{EB1BEFBD-0CF5-4226-A586-34C9D75976F8}" srcOrd="2" destOrd="0" presId="urn:microsoft.com/office/officeart/2005/8/layout/list1"/>
    <dgm:cxn modelId="{14437C5F-580E-477B-AA80-E7C9BA599F57}" type="presParOf" srcId="{A4E17265-5456-425D-B6D5-2C0C76D29595}" destId="{3B215A96-750F-4381-BDC3-87CC0788ECA0}" srcOrd="3" destOrd="0" presId="urn:microsoft.com/office/officeart/2005/8/layout/list1"/>
    <dgm:cxn modelId="{6FD05E73-150F-46F2-9283-D7974DBCBD04}" type="presParOf" srcId="{A4E17265-5456-425D-B6D5-2C0C76D29595}" destId="{BCB8336E-4D93-41AD-B4D9-DDCD686A5FD7}" srcOrd="4" destOrd="0" presId="urn:microsoft.com/office/officeart/2005/8/layout/list1"/>
    <dgm:cxn modelId="{DA551723-3AB9-439C-B392-BB3D1312F3BC}" type="presParOf" srcId="{BCB8336E-4D93-41AD-B4D9-DDCD686A5FD7}" destId="{C17108DF-2163-4A0F-8F3A-2C96D638A912}" srcOrd="0" destOrd="0" presId="urn:microsoft.com/office/officeart/2005/8/layout/list1"/>
    <dgm:cxn modelId="{A4FF919D-7AA1-4DB5-8E23-D8AFF93CB814}" type="presParOf" srcId="{BCB8336E-4D93-41AD-B4D9-DDCD686A5FD7}" destId="{429046E7-E44A-4D9F-B0FF-F518CAB11330}" srcOrd="1" destOrd="0" presId="urn:microsoft.com/office/officeart/2005/8/layout/list1"/>
    <dgm:cxn modelId="{22CB31F1-CB83-4ABD-AD0A-CF74DD3C0F1B}" type="presParOf" srcId="{A4E17265-5456-425D-B6D5-2C0C76D29595}" destId="{5F57FEEA-B13B-451A-B292-52D54821EE7B}" srcOrd="5" destOrd="0" presId="urn:microsoft.com/office/officeart/2005/8/layout/list1"/>
    <dgm:cxn modelId="{64D2C9BA-B33F-4D6C-8F48-F079E3F00F0D}" type="presParOf" srcId="{A4E17265-5456-425D-B6D5-2C0C76D29595}" destId="{79E369C5-EF92-4D53-8A6E-B279F06833A0}"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6063BBD-CC5D-4AF4-BD8B-A7E3D77881A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S"/>
        </a:p>
      </dgm:t>
    </dgm:pt>
    <dgm:pt modelId="{7D9C19FE-6246-4456-954D-4F41B718AB8B}">
      <dgm:prSet phldrT="[Texto]" custT="1"/>
      <dgm:spPr/>
      <dgm:t>
        <a:bodyPr/>
        <a:lstStyle/>
        <a:p>
          <a:pPr algn="just"/>
          <a:r>
            <a:rPr lang="es-EC" sz="2400" dirty="0"/>
            <a:t>Para los profesionales que trabajan con deportistas con discapacidad y se recomienda  la aplicación del programa propioceptivo, realizar un acercamiento empático y una metodología inclusiva, realizar adaptaciones previas con progresión de dificultad e implementos. </a:t>
          </a:r>
          <a:endParaRPr lang="es-ES" sz="2400" dirty="0"/>
        </a:p>
      </dgm:t>
    </dgm:pt>
    <dgm:pt modelId="{DF62EC58-0E39-41FA-94B3-F4116ED0C374}" type="parTrans" cxnId="{135D05DD-F4A4-477F-8F29-7E291B4BD5CA}">
      <dgm:prSet/>
      <dgm:spPr/>
      <dgm:t>
        <a:bodyPr/>
        <a:lstStyle/>
        <a:p>
          <a:pPr algn="just"/>
          <a:endParaRPr lang="es-ES" sz="3200"/>
        </a:p>
      </dgm:t>
    </dgm:pt>
    <dgm:pt modelId="{EE42BE29-B8A0-407D-B84A-3F130FD74D08}" type="sibTrans" cxnId="{135D05DD-F4A4-477F-8F29-7E291B4BD5CA}">
      <dgm:prSet/>
      <dgm:spPr/>
      <dgm:t>
        <a:bodyPr/>
        <a:lstStyle/>
        <a:p>
          <a:pPr algn="just"/>
          <a:endParaRPr lang="es-ES" sz="3200"/>
        </a:p>
      </dgm:t>
    </dgm:pt>
    <dgm:pt modelId="{759AF3CB-E55E-4FB2-8165-3C7A678BD374}">
      <dgm:prSet phldrT="[Texto]" custT="1"/>
      <dgm:spPr/>
      <dgm:t>
        <a:bodyPr/>
        <a:lstStyle/>
        <a:p>
          <a:pPr algn="just"/>
          <a:r>
            <a:rPr lang="es-ES" sz="2400" dirty="0">
              <a:solidFill>
                <a:schemeClr val="tx1"/>
              </a:solidFill>
            </a:rPr>
            <a:t>2</a:t>
          </a:r>
        </a:p>
      </dgm:t>
    </dgm:pt>
    <dgm:pt modelId="{3B87822A-62BD-4E1C-BE2D-9AF39449C9D1}" type="parTrans" cxnId="{74EE3A3A-250F-49E8-ABB9-E88E83FB09B0}">
      <dgm:prSet/>
      <dgm:spPr/>
      <dgm:t>
        <a:bodyPr/>
        <a:lstStyle/>
        <a:p>
          <a:pPr algn="just"/>
          <a:endParaRPr lang="es-ES" sz="3200"/>
        </a:p>
      </dgm:t>
    </dgm:pt>
    <dgm:pt modelId="{86C8F5E5-9664-475E-B617-46139E2A050E}" type="sibTrans" cxnId="{74EE3A3A-250F-49E8-ABB9-E88E83FB09B0}">
      <dgm:prSet/>
      <dgm:spPr/>
      <dgm:t>
        <a:bodyPr/>
        <a:lstStyle/>
        <a:p>
          <a:pPr algn="just"/>
          <a:endParaRPr lang="es-ES" sz="3200"/>
        </a:p>
      </dgm:t>
    </dgm:pt>
    <dgm:pt modelId="{C78A52A5-22EF-4C1F-8AC8-C850EE160BDB}">
      <dgm:prSet phldrT="[Texto]" custT="1"/>
      <dgm:spPr/>
      <dgm: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es-EC" sz="2400" dirty="0"/>
            <a:t>Información escasa sobre deporte adaptado en Ecuador desde 2012, información internacional con estudios científicos sobre las problemáticas del deporte adaptado por eso este informe final cuenta con especificaciones técnicas de gran nivel conceptual, técnico y practico orientado a la corrección de la técnica de remo indoor.</a:t>
          </a:r>
          <a:endParaRPr lang="es-ES" sz="2400" dirty="0"/>
        </a:p>
        <a:p>
          <a:pPr marL="228600" lvl="1" indent="0" algn="just" defTabSz="1066800">
            <a:lnSpc>
              <a:spcPct val="90000"/>
            </a:lnSpc>
            <a:spcBef>
              <a:spcPct val="0"/>
            </a:spcBef>
            <a:spcAft>
              <a:spcPct val="15000"/>
            </a:spcAft>
          </a:pPr>
          <a:endParaRPr lang="es-ES" sz="2400" dirty="0"/>
        </a:p>
      </dgm:t>
    </dgm:pt>
    <dgm:pt modelId="{64DC9981-B8F5-4C99-A808-EAB658536414}" type="parTrans" cxnId="{BCA53ABC-446E-4469-9FE9-2CD7C7FF4A17}">
      <dgm:prSet/>
      <dgm:spPr/>
      <dgm:t>
        <a:bodyPr/>
        <a:lstStyle/>
        <a:p>
          <a:pPr algn="just"/>
          <a:endParaRPr lang="es-ES" sz="3200"/>
        </a:p>
      </dgm:t>
    </dgm:pt>
    <dgm:pt modelId="{181C976D-607C-40D2-A7B3-BF3AB5C2A040}" type="sibTrans" cxnId="{BCA53ABC-446E-4469-9FE9-2CD7C7FF4A17}">
      <dgm:prSet/>
      <dgm:spPr/>
      <dgm:t>
        <a:bodyPr/>
        <a:lstStyle/>
        <a:p>
          <a:pPr algn="just"/>
          <a:endParaRPr lang="es-ES" sz="3200"/>
        </a:p>
      </dgm:t>
    </dgm:pt>
    <dgm:pt modelId="{3273DB24-065D-4C60-BAB9-D9EDCAC06D38}">
      <dgm:prSet phldrT="[Texto]" custT="1"/>
      <dgm:spPr/>
      <dgm:t>
        <a:bodyPr/>
        <a:lstStyle/>
        <a:p>
          <a:pPr algn="just"/>
          <a:r>
            <a:rPr lang="es-ES" sz="2400" dirty="0">
              <a:solidFill>
                <a:schemeClr val="tx1"/>
              </a:solidFill>
            </a:rPr>
            <a:t>1</a:t>
          </a:r>
        </a:p>
      </dgm:t>
    </dgm:pt>
    <dgm:pt modelId="{698BEA55-D074-469B-8678-E0026063232F}" type="sibTrans" cxnId="{F8F001D2-02B6-483D-8324-18968C609763}">
      <dgm:prSet/>
      <dgm:spPr/>
      <dgm:t>
        <a:bodyPr/>
        <a:lstStyle/>
        <a:p>
          <a:pPr algn="just"/>
          <a:endParaRPr lang="es-ES" sz="3200"/>
        </a:p>
      </dgm:t>
    </dgm:pt>
    <dgm:pt modelId="{A160D807-CD64-4723-BB01-BC3C34D79D7B}" type="parTrans" cxnId="{F8F001D2-02B6-483D-8324-18968C609763}">
      <dgm:prSet/>
      <dgm:spPr/>
      <dgm:t>
        <a:bodyPr/>
        <a:lstStyle/>
        <a:p>
          <a:pPr algn="just"/>
          <a:endParaRPr lang="es-ES" sz="3200"/>
        </a:p>
      </dgm:t>
    </dgm:pt>
    <dgm:pt modelId="{A4E17265-5456-425D-B6D5-2C0C76D29595}" type="pres">
      <dgm:prSet presAssocID="{26063BBD-CC5D-4AF4-BD8B-A7E3D77881AE}" presName="linear" presStyleCnt="0">
        <dgm:presLayoutVars>
          <dgm:dir/>
          <dgm:animLvl val="lvl"/>
          <dgm:resizeHandles val="exact"/>
        </dgm:presLayoutVars>
      </dgm:prSet>
      <dgm:spPr/>
      <dgm:t>
        <a:bodyPr/>
        <a:lstStyle/>
        <a:p>
          <a:endParaRPr lang="es-EC"/>
        </a:p>
      </dgm:t>
    </dgm:pt>
    <dgm:pt modelId="{844FF5C4-6193-480E-A6F0-7C89F5E7060D}" type="pres">
      <dgm:prSet presAssocID="{3273DB24-065D-4C60-BAB9-D9EDCAC06D38}" presName="parentLin" presStyleCnt="0"/>
      <dgm:spPr/>
    </dgm:pt>
    <dgm:pt modelId="{0E7C1B65-1FDE-4A0E-B8D4-1722C438EE93}" type="pres">
      <dgm:prSet presAssocID="{3273DB24-065D-4C60-BAB9-D9EDCAC06D38}" presName="parentLeftMargin" presStyleLbl="node1" presStyleIdx="0" presStyleCnt="2"/>
      <dgm:spPr/>
      <dgm:t>
        <a:bodyPr/>
        <a:lstStyle/>
        <a:p>
          <a:endParaRPr lang="es-EC"/>
        </a:p>
      </dgm:t>
    </dgm:pt>
    <dgm:pt modelId="{71AF26CF-77BD-4146-B2EE-FBDE17B535C2}" type="pres">
      <dgm:prSet presAssocID="{3273DB24-065D-4C60-BAB9-D9EDCAC06D38}" presName="parentText" presStyleLbl="node1" presStyleIdx="0" presStyleCnt="2" custScaleY="73364">
        <dgm:presLayoutVars>
          <dgm:chMax val="0"/>
          <dgm:bulletEnabled val="1"/>
        </dgm:presLayoutVars>
      </dgm:prSet>
      <dgm:spPr/>
      <dgm:t>
        <a:bodyPr/>
        <a:lstStyle/>
        <a:p>
          <a:endParaRPr lang="es-EC"/>
        </a:p>
      </dgm:t>
    </dgm:pt>
    <dgm:pt modelId="{3DD2D64E-BCC3-4C88-AD29-102C4387C62F}" type="pres">
      <dgm:prSet presAssocID="{3273DB24-065D-4C60-BAB9-D9EDCAC06D38}" presName="negativeSpace" presStyleCnt="0"/>
      <dgm:spPr/>
    </dgm:pt>
    <dgm:pt modelId="{EB1BEFBD-0CF5-4226-A586-34C9D75976F8}" type="pres">
      <dgm:prSet presAssocID="{3273DB24-065D-4C60-BAB9-D9EDCAC06D38}" presName="childText" presStyleLbl="conFgAcc1" presStyleIdx="0" presStyleCnt="2" custLinFactNeighborX="885" custLinFactNeighborY="79994">
        <dgm:presLayoutVars>
          <dgm:bulletEnabled val="1"/>
        </dgm:presLayoutVars>
      </dgm:prSet>
      <dgm:spPr/>
      <dgm:t>
        <a:bodyPr/>
        <a:lstStyle/>
        <a:p>
          <a:endParaRPr lang="es-EC"/>
        </a:p>
      </dgm:t>
    </dgm:pt>
    <dgm:pt modelId="{3B215A96-750F-4381-BDC3-87CC0788ECA0}" type="pres">
      <dgm:prSet presAssocID="{698BEA55-D074-469B-8678-E0026063232F}" presName="spaceBetweenRectangles" presStyleCnt="0"/>
      <dgm:spPr/>
    </dgm:pt>
    <dgm:pt modelId="{BCB8336E-4D93-41AD-B4D9-DDCD686A5FD7}" type="pres">
      <dgm:prSet presAssocID="{759AF3CB-E55E-4FB2-8165-3C7A678BD374}" presName="parentLin" presStyleCnt="0"/>
      <dgm:spPr/>
    </dgm:pt>
    <dgm:pt modelId="{C17108DF-2163-4A0F-8F3A-2C96D638A912}" type="pres">
      <dgm:prSet presAssocID="{759AF3CB-E55E-4FB2-8165-3C7A678BD374}" presName="parentLeftMargin" presStyleLbl="node1" presStyleIdx="0" presStyleCnt="2"/>
      <dgm:spPr/>
      <dgm:t>
        <a:bodyPr/>
        <a:lstStyle/>
        <a:p>
          <a:endParaRPr lang="es-EC"/>
        </a:p>
      </dgm:t>
    </dgm:pt>
    <dgm:pt modelId="{429046E7-E44A-4D9F-B0FF-F518CAB11330}" type="pres">
      <dgm:prSet presAssocID="{759AF3CB-E55E-4FB2-8165-3C7A678BD374}" presName="parentText" presStyleLbl="node1" presStyleIdx="1" presStyleCnt="2" custScaleY="53035">
        <dgm:presLayoutVars>
          <dgm:chMax val="0"/>
          <dgm:bulletEnabled val="1"/>
        </dgm:presLayoutVars>
      </dgm:prSet>
      <dgm:spPr/>
      <dgm:t>
        <a:bodyPr/>
        <a:lstStyle/>
        <a:p>
          <a:endParaRPr lang="es-EC"/>
        </a:p>
      </dgm:t>
    </dgm:pt>
    <dgm:pt modelId="{5F57FEEA-B13B-451A-B292-52D54821EE7B}" type="pres">
      <dgm:prSet presAssocID="{759AF3CB-E55E-4FB2-8165-3C7A678BD374}" presName="negativeSpace" presStyleCnt="0"/>
      <dgm:spPr/>
    </dgm:pt>
    <dgm:pt modelId="{79E369C5-EF92-4D53-8A6E-B279F06833A0}" type="pres">
      <dgm:prSet presAssocID="{759AF3CB-E55E-4FB2-8165-3C7A678BD374}" presName="childText" presStyleLbl="conFgAcc1" presStyleIdx="1" presStyleCnt="2" custLinFactNeighborX="8" custLinFactNeighborY="46741">
        <dgm:presLayoutVars>
          <dgm:bulletEnabled val="1"/>
        </dgm:presLayoutVars>
      </dgm:prSet>
      <dgm:spPr/>
      <dgm:t>
        <a:bodyPr/>
        <a:lstStyle/>
        <a:p>
          <a:endParaRPr lang="es-EC"/>
        </a:p>
      </dgm:t>
    </dgm:pt>
  </dgm:ptLst>
  <dgm:cxnLst>
    <dgm:cxn modelId="{F8F001D2-02B6-483D-8324-18968C609763}" srcId="{26063BBD-CC5D-4AF4-BD8B-A7E3D77881AE}" destId="{3273DB24-065D-4C60-BAB9-D9EDCAC06D38}" srcOrd="0" destOrd="0" parTransId="{A160D807-CD64-4723-BB01-BC3C34D79D7B}" sibTransId="{698BEA55-D074-469B-8678-E0026063232F}"/>
    <dgm:cxn modelId="{135D05DD-F4A4-477F-8F29-7E291B4BD5CA}" srcId="{3273DB24-065D-4C60-BAB9-D9EDCAC06D38}" destId="{7D9C19FE-6246-4456-954D-4F41B718AB8B}" srcOrd="0" destOrd="0" parTransId="{DF62EC58-0E39-41FA-94B3-F4116ED0C374}" sibTransId="{EE42BE29-B8A0-407D-B84A-3F130FD74D08}"/>
    <dgm:cxn modelId="{BCA53ABC-446E-4469-9FE9-2CD7C7FF4A17}" srcId="{759AF3CB-E55E-4FB2-8165-3C7A678BD374}" destId="{C78A52A5-22EF-4C1F-8AC8-C850EE160BDB}" srcOrd="0" destOrd="0" parTransId="{64DC9981-B8F5-4C99-A808-EAB658536414}" sibTransId="{181C976D-607C-40D2-A7B3-BF3AB5C2A040}"/>
    <dgm:cxn modelId="{AEAF7B27-9EF9-458A-BE26-BF18FEA1C1C1}" type="presOf" srcId="{7D9C19FE-6246-4456-954D-4F41B718AB8B}" destId="{EB1BEFBD-0CF5-4226-A586-34C9D75976F8}" srcOrd="0" destOrd="0" presId="urn:microsoft.com/office/officeart/2005/8/layout/list1"/>
    <dgm:cxn modelId="{DD7CF75E-58FC-4F82-B725-ED860844FAC9}" type="presOf" srcId="{3273DB24-065D-4C60-BAB9-D9EDCAC06D38}" destId="{0E7C1B65-1FDE-4A0E-B8D4-1722C438EE93}" srcOrd="0" destOrd="0" presId="urn:microsoft.com/office/officeart/2005/8/layout/list1"/>
    <dgm:cxn modelId="{74EE3A3A-250F-49E8-ABB9-E88E83FB09B0}" srcId="{26063BBD-CC5D-4AF4-BD8B-A7E3D77881AE}" destId="{759AF3CB-E55E-4FB2-8165-3C7A678BD374}" srcOrd="1" destOrd="0" parTransId="{3B87822A-62BD-4E1C-BE2D-9AF39449C9D1}" sibTransId="{86C8F5E5-9664-475E-B617-46139E2A050E}"/>
    <dgm:cxn modelId="{C7CAEBC6-35C0-4630-B7B4-923FAB891B56}" type="presOf" srcId="{3273DB24-065D-4C60-BAB9-D9EDCAC06D38}" destId="{71AF26CF-77BD-4146-B2EE-FBDE17B535C2}" srcOrd="1" destOrd="0" presId="urn:microsoft.com/office/officeart/2005/8/layout/list1"/>
    <dgm:cxn modelId="{8E58C6D9-0358-4EFA-926B-3CF185439208}" type="presOf" srcId="{26063BBD-CC5D-4AF4-BD8B-A7E3D77881AE}" destId="{A4E17265-5456-425D-B6D5-2C0C76D29595}" srcOrd="0" destOrd="0" presId="urn:microsoft.com/office/officeart/2005/8/layout/list1"/>
    <dgm:cxn modelId="{C2676BB8-1476-4DD3-B5E6-5E742BBCAE40}" type="presOf" srcId="{759AF3CB-E55E-4FB2-8165-3C7A678BD374}" destId="{C17108DF-2163-4A0F-8F3A-2C96D638A912}" srcOrd="0" destOrd="0" presId="urn:microsoft.com/office/officeart/2005/8/layout/list1"/>
    <dgm:cxn modelId="{83176BD8-141E-457F-99F3-50CCF317392C}" type="presOf" srcId="{C78A52A5-22EF-4C1F-8AC8-C850EE160BDB}" destId="{79E369C5-EF92-4D53-8A6E-B279F06833A0}" srcOrd="0" destOrd="0" presId="urn:microsoft.com/office/officeart/2005/8/layout/list1"/>
    <dgm:cxn modelId="{F5E27F8D-DF71-4FB2-A343-D51F02B236B5}" type="presOf" srcId="{759AF3CB-E55E-4FB2-8165-3C7A678BD374}" destId="{429046E7-E44A-4D9F-B0FF-F518CAB11330}" srcOrd="1" destOrd="0" presId="urn:microsoft.com/office/officeart/2005/8/layout/list1"/>
    <dgm:cxn modelId="{EFDAAFEE-B96C-4FFB-9B88-7DCC49450C5F}" type="presParOf" srcId="{A4E17265-5456-425D-B6D5-2C0C76D29595}" destId="{844FF5C4-6193-480E-A6F0-7C89F5E7060D}" srcOrd="0" destOrd="0" presId="urn:microsoft.com/office/officeart/2005/8/layout/list1"/>
    <dgm:cxn modelId="{6F4F6B4B-F007-4DC8-8A18-B3F74BE84F56}" type="presParOf" srcId="{844FF5C4-6193-480E-A6F0-7C89F5E7060D}" destId="{0E7C1B65-1FDE-4A0E-B8D4-1722C438EE93}" srcOrd="0" destOrd="0" presId="urn:microsoft.com/office/officeart/2005/8/layout/list1"/>
    <dgm:cxn modelId="{1C3CC53A-7E6F-4C0F-9B32-5F27F57F3E73}" type="presParOf" srcId="{844FF5C4-6193-480E-A6F0-7C89F5E7060D}" destId="{71AF26CF-77BD-4146-B2EE-FBDE17B535C2}" srcOrd="1" destOrd="0" presId="urn:microsoft.com/office/officeart/2005/8/layout/list1"/>
    <dgm:cxn modelId="{882BB269-AB23-409D-9BAF-115E595745E5}" type="presParOf" srcId="{A4E17265-5456-425D-B6D5-2C0C76D29595}" destId="{3DD2D64E-BCC3-4C88-AD29-102C4387C62F}" srcOrd="1" destOrd="0" presId="urn:microsoft.com/office/officeart/2005/8/layout/list1"/>
    <dgm:cxn modelId="{BC55DD07-33E4-4AB8-9350-55F15FF92410}" type="presParOf" srcId="{A4E17265-5456-425D-B6D5-2C0C76D29595}" destId="{EB1BEFBD-0CF5-4226-A586-34C9D75976F8}" srcOrd="2" destOrd="0" presId="urn:microsoft.com/office/officeart/2005/8/layout/list1"/>
    <dgm:cxn modelId="{14437C5F-580E-477B-AA80-E7C9BA599F57}" type="presParOf" srcId="{A4E17265-5456-425D-B6D5-2C0C76D29595}" destId="{3B215A96-750F-4381-BDC3-87CC0788ECA0}" srcOrd="3" destOrd="0" presId="urn:microsoft.com/office/officeart/2005/8/layout/list1"/>
    <dgm:cxn modelId="{6FD05E73-150F-46F2-9283-D7974DBCBD04}" type="presParOf" srcId="{A4E17265-5456-425D-B6D5-2C0C76D29595}" destId="{BCB8336E-4D93-41AD-B4D9-DDCD686A5FD7}" srcOrd="4" destOrd="0" presId="urn:microsoft.com/office/officeart/2005/8/layout/list1"/>
    <dgm:cxn modelId="{DA551723-3AB9-439C-B392-BB3D1312F3BC}" type="presParOf" srcId="{BCB8336E-4D93-41AD-B4D9-DDCD686A5FD7}" destId="{C17108DF-2163-4A0F-8F3A-2C96D638A912}" srcOrd="0" destOrd="0" presId="urn:microsoft.com/office/officeart/2005/8/layout/list1"/>
    <dgm:cxn modelId="{A4FF919D-7AA1-4DB5-8E23-D8AFF93CB814}" type="presParOf" srcId="{BCB8336E-4D93-41AD-B4D9-DDCD686A5FD7}" destId="{429046E7-E44A-4D9F-B0FF-F518CAB11330}" srcOrd="1" destOrd="0" presId="urn:microsoft.com/office/officeart/2005/8/layout/list1"/>
    <dgm:cxn modelId="{22CB31F1-CB83-4ABD-AD0A-CF74DD3C0F1B}" type="presParOf" srcId="{A4E17265-5456-425D-B6D5-2C0C76D29595}" destId="{5F57FEEA-B13B-451A-B292-52D54821EE7B}" srcOrd="5" destOrd="0" presId="urn:microsoft.com/office/officeart/2005/8/layout/list1"/>
    <dgm:cxn modelId="{64D2C9BA-B33F-4D6C-8F48-F079E3F00F0D}" type="presParOf" srcId="{A4E17265-5456-425D-B6D5-2C0C76D29595}" destId="{79E369C5-EF92-4D53-8A6E-B279F06833A0}"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2D15DC-773C-4217-9405-51176509EB66}" type="doc">
      <dgm:prSet loTypeId="urn:microsoft.com/office/officeart/2005/8/layout/list1" loCatId="list" qsTypeId="urn:microsoft.com/office/officeart/2005/8/quickstyle/3d1" qsCatId="3D" csTypeId="urn:microsoft.com/office/officeart/2005/8/colors/accent0_1" csCatId="mainScheme" phldr="1"/>
      <dgm:spPr/>
      <dgm:t>
        <a:bodyPr/>
        <a:lstStyle/>
        <a:p>
          <a:endParaRPr lang="es-ES"/>
        </a:p>
      </dgm:t>
    </dgm:pt>
    <dgm:pt modelId="{01F4F661-131D-43E6-949B-7B07E309A1A6}">
      <dgm:prSet phldrT="[Texto]" custT="1"/>
      <dgm:spPr/>
      <dgm:t>
        <a:bodyPr/>
        <a:lstStyle/>
        <a:p>
          <a:pPr algn="just"/>
          <a:r>
            <a:rPr lang="es-EC" sz="2000" b="0" dirty="0">
              <a:latin typeface="Arial" panose="020B0604020202020204" pitchFamily="34" charset="0"/>
              <a:cs typeface="Arial" panose="020B0604020202020204" pitchFamily="34" charset="0"/>
            </a:rPr>
            <a:t>Evaluar mediante el pre test la técnica de la palada en sus respectivas fases</a:t>
          </a:r>
          <a:r>
            <a:rPr lang="es-ES" sz="2000" b="0" dirty="0">
              <a:latin typeface="Arial" panose="020B0604020202020204" pitchFamily="34" charset="0"/>
              <a:cs typeface="Arial" panose="020B0604020202020204" pitchFamily="34" charset="0"/>
            </a:rPr>
            <a:t> de los deportistas de Remo Indoor de FEDEDI.</a:t>
          </a:r>
        </a:p>
      </dgm:t>
    </dgm:pt>
    <dgm:pt modelId="{3C2DB986-63A7-43FB-935B-BEC952B7A455}" type="parTrans" cxnId="{7EAD2654-57EE-4323-8AB3-D57DE6CA5E62}">
      <dgm:prSet/>
      <dgm:spPr/>
      <dgm:t>
        <a:bodyPr/>
        <a:lstStyle/>
        <a:p>
          <a:pPr algn="just"/>
          <a:endParaRPr lang="es-ES" sz="4000" b="1">
            <a:latin typeface="Arial" panose="020B0604020202020204" pitchFamily="34" charset="0"/>
            <a:cs typeface="Arial" panose="020B0604020202020204" pitchFamily="34" charset="0"/>
          </a:endParaRPr>
        </a:p>
      </dgm:t>
    </dgm:pt>
    <dgm:pt modelId="{53A204E6-816C-4865-B619-5D4B8FE72A1A}" type="sibTrans" cxnId="{7EAD2654-57EE-4323-8AB3-D57DE6CA5E62}">
      <dgm:prSet/>
      <dgm:spPr/>
      <dgm:t>
        <a:bodyPr/>
        <a:lstStyle/>
        <a:p>
          <a:pPr algn="just"/>
          <a:endParaRPr lang="es-ES" sz="4000" b="1">
            <a:latin typeface="Arial" panose="020B0604020202020204" pitchFamily="34" charset="0"/>
            <a:cs typeface="Arial" panose="020B0604020202020204" pitchFamily="34" charset="0"/>
          </a:endParaRPr>
        </a:p>
      </dgm:t>
    </dgm:pt>
    <dgm:pt modelId="{72ABD7DF-30F0-4DE2-AE3E-1EB3FE47940B}">
      <dgm:prSet phldrT="[Texto]" custT="1"/>
      <dgm:spPr/>
      <dgm:t>
        <a:bodyPr/>
        <a:lstStyle/>
        <a:p>
          <a:pPr algn="just"/>
          <a:r>
            <a:rPr lang="es-EC" sz="2000" b="0" dirty="0">
              <a:latin typeface="Arial" panose="020B0604020202020204" pitchFamily="34" charset="0"/>
              <a:cs typeface="Arial" panose="020B0604020202020204" pitchFamily="34" charset="0"/>
            </a:rPr>
            <a:t>Elaborar y aplicar un programa de ejercicios propioceptivos para el mejoramiento de la técnica de la palada en</a:t>
          </a:r>
          <a:r>
            <a:rPr lang="es-ES" sz="2000" b="0" dirty="0">
              <a:latin typeface="Arial" panose="020B0604020202020204" pitchFamily="34" charset="0"/>
              <a:cs typeface="Arial" panose="020B0604020202020204" pitchFamily="34" charset="0"/>
            </a:rPr>
            <a:t> los remeros.</a:t>
          </a:r>
        </a:p>
      </dgm:t>
    </dgm:pt>
    <dgm:pt modelId="{97518D51-9622-4646-8E62-D78371B233DA}" type="parTrans" cxnId="{A9075DD9-B3CD-40A5-B0B2-C908A74F2C96}">
      <dgm:prSet/>
      <dgm:spPr/>
      <dgm:t>
        <a:bodyPr/>
        <a:lstStyle/>
        <a:p>
          <a:pPr algn="just"/>
          <a:endParaRPr lang="es-ES" sz="4000" b="1">
            <a:latin typeface="Arial" panose="020B0604020202020204" pitchFamily="34" charset="0"/>
            <a:cs typeface="Arial" panose="020B0604020202020204" pitchFamily="34" charset="0"/>
          </a:endParaRPr>
        </a:p>
      </dgm:t>
    </dgm:pt>
    <dgm:pt modelId="{4E5BC8C2-6CF3-4245-BFD0-5BC6D341B8A2}" type="sibTrans" cxnId="{A9075DD9-B3CD-40A5-B0B2-C908A74F2C96}">
      <dgm:prSet/>
      <dgm:spPr/>
      <dgm:t>
        <a:bodyPr/>
        <a:lstStyle/>
        <a:p>
          <a:pPr algn="just"/>
          <a:endParaRPr lang="es-ES" sz="4000" b="1">
            <a:latin typeface="Arial" panose="020B0604020202020204" pitchFamily="34" charset="0"/>
            <a:cs typeface="Arial" panose="020B0604020202020204" pitchFamily="34" charset="0"/>
          </a:endParaRPr>
        </a:p>
      </dgm:t>
    </dgm:pt>
    <dgm:pt modelId="{4DCEBCC9-B327-4C0B-BDD9-A2768D481D53}">
      <dgm:prSet phldrT="[Texto]" custT="1"/>
      <dgm:spPr/>
      <dgm:t>
        <a:bodyPr/>
        <a:lstStyle/>
        <a:p>
          <a:pPr algn="just"/>
          <a:r>
            <a:rPr lang="es-EC" sz="2000" b="0" dirty="0">
              <a:latin typeface="Arial" panose="020B0604020202020204" pitchFamily="34" charset="0"/>
              <a:cs typeface="Arial" panose="020B0604020202020204" pitchFamily="34" charset="0"/>
            </a:rPr>
            <a:t>Evaluar mediante el post test de la técnica de la palada en sus respectivas fases en los </a:t>
          </a:r>
          <a:r>
            <a:rPr lang="es-ES" sz="2000" b="0" dirty="0">
              <a:latin typeface="Arial" panose="020B0604020202020204" pitchFamily="34" charset="0"/>
              <a:cs typeface="Arial" panose="020B0604020202020204" pitchFamily="34" charset="0"/>
            </a:rPr>
            <a:t>deportistas de Remo Indoor para </a:t>
          </a:r>
          <a:r>
            <a:rPr lang="es-EC" sz="2000" b="0" dirty="0">
              <a:latin typeface="Arial" panose="020B0604020202020204" pitchFamily="34" charset="0"/>
              <a:cs typeface="Arial" panose="020B0604020202020204" pitchFamily="34" charset="0"/>
            </a:rPr>
            <a:t>analizar los resultados iniciales y finales después de la aplicación ejercicios propioceptivos en los remeros. </a:t>
          </a:r>
          <a:endParaRPr lang="es-ES" sz="2000" b="0" dirty="0">
            <a:latin typeface="Arial" panose="020B0604020202020204" pitchFamily="34" charset="0"/>
            <a:cs typeface="Arial" panose="020B0604020202020204" pitchFamily="34" charset="0"/>
          </a:endParaRPr>
        </a:p>
      </dgm:t>
    </dgm:pt>
    <dgm:pt modelId="{2FD50D85-600C-416A-A475-452807F2A48B}" type="parTrans" cxnId="{7C2456CB-9ACA-432D-913C-E687A258683D}">
      <dgm:prSet/>
      <dgm:spPr/>
      <dgm:t>
        <a:bodyPr/>
        <a:lstStyle/>
        <a:p>
          <a:pPr algn="just"/>
          <a:endParaRPr lang="es-ES" sz="4000" b="1">
            <a:latin typeface="Arial" panose="020B0604020202020204" pitchFamily="34" charset="0"/>
            <a:cs typeface="Arial" panose="020B0604020202020204" pitchFamily="34" charset="0"/>
          </a:endParaRPr>
        </a:p>
      </dgm:t>
    </dgm:pt>
    <dgm:pt modelId="{1ADB223F-08E0-45A2-8F4F-953E3144D826}" type="sibTrans" cxnId="{7C2456CB-9ACA-432D-913C-E687A258683D}">
      <dgm:prSet/>
      <dgm:spPr/>
      <dgm:t>
        <a:bodyPr/>
        <a:lstStyle/>
        <a:p>
          <a:pPr algn="just"/>
          <a:endParaRPr lang="es-ES" sz="4000" b="1">
            <a:latin typeface="Arial" panose="020B0604020202020204" pitchFamily="34" charset="0"/>
            <a:cs typeface="Arial" panose="020B0604020202020204" pitchFamily="34" charset="0"/>
          </a:endParaRPr>
        </a:p>
      </dgm:t>
    </dgm:pt>
    <dgm:pt modelId="{6AE23FCC-FCF9-4C4F-8106-0CD77330D70E}" type="pres">
      <dgm:prSet presAssocID="{1F2D15DC-773C-4217-9405-51176509EB66}" presName="linear" presStyleCnt="0">
        <dgm:presLayoutVars>
          <dgm:dir/>
          <dgm:animLvl val="lvl"/>
          <dgm:resizeHandles val="exact"/>
        </dgm:presLayoutVars>
      </dgm:prSet>
      <dgm:spPr/>
      <dgm:t>
        <a:bodyPr/>
        <a:lstStyle/>
        <a:p>
          <a:endParaRPr lang="es-EC"/>
        </a:p>
      </dgm:t>
    </dgm:pt>
    <dgm:pt modelId="{E9B56FEC-BFEC-4712-BB66-2343BC733576}" type="pres">
      <dgm:prSet presAssocID="{01F4F661-131D-43E6-949B-7B07E309A1A6}" presName="parentLin" presStyleCnt="0"/>
      <dgm:spPr/>
      <dgm:t>
        <a:bodyPr/>
        <a:lstStyle/>
        <a:p>
          <a:endParaRPr lang="es-EC"/>
        </a:p>
      </dgm:t>
    </dgm:pt>
    <dgm:pt modelId="{EC724A06-1C51-4F00-B1D8-E947231D1EC6}" type="pres">
      <dgm:prSet presAssocID="{01F4F661-131D-43E6-949B-7B07E309A1A6}" presName="parentLeftMargin" presStyleLbl="node1" presStyleIdx="0" presStyleCnt="3"/>
      <dgm:spPr/>
      <dgm:t>
        <a:bodyPr/>
        <a:lstStyle/>
        <a:p>
          <a:endParaRPr lang="es-EC"/>
        </a:p>
      </dgm:t>
    </dgm:pt>
    <dgm:pt modelId="{536E79E6-2EAB-4EED-8497-7D9631E99C45}" type="pres">
      <dgm:prSet presAssocID="{01F4F661-131D-43E6-949B-7B07E309A1A6}" presName="parentText" presStyleLbl="node1" presStyleIdx="0" presStyleCnt="3" custScaleX="129591" custLinFactNeighborX="2262" custLinFactNeighborY="1018">
        <dgm:presLayoutVars>
          <dgm:chMax val="0"/>
          <dgm:bulletEnabled val="1"/>
        </dgm:presLayoutVars>
      </dgm:prSet>
      <dgm:spPr/>
      <dgm:t>
        <a:bodyPr/>
        <a:lstStyle/>
        <a:p>
          <a:endParaRPr lang="es-EC"/>
        </a:p>
      </dgm:t>
    </dgm:pt>
    <dgm:pt modelId="{F18AF2F1-CA97-4BD4-9BCC-E47CC73BBA97}" type="pres">
      <dgm:prSet presAssocID="{01F4F661-131D-43E6-949B-7B07E309A1A6}" presName="negativeSpace" presStyleCnt="0"/>
      <dgm:spPr/>
      <dgm:t>
        <a:bodyPr/>
        <a:lstStyle/>
        <a:p>
          <a:endParaRPr lang="es-EC"/>
        </a:p>
      </dgm:t>
    </dgm:pt>
    <dgm:pt modelId="{6797FB4D-531B-4A6C-B6B8-10B961662B94}" type="pres">
      <dgm:prSet presAssocID="{01F4F661-131D-43E6-949B-7B07E309A1A6}" presName="childText" presStyleLbl="conFgAcc1" presStyleIdx="0" presStyleCnt="3">
        <dgm:presLayoutVars>
          <dgm:bulletEnabled val="1"/>
        </dgm:presLayoutVars>
      </dgm:prSet>
      <dgm:spPr/>
      <dgm:t>
        <a:bodyPr/>
        <a:lstStyle/>
        <a:p>
          <a:endParaRPr lang="es-EC"/>
        </a:p>
      </dgm:t>
    </dgm:pt>
    <dgm:pt modelId="{B064AA2E-ECA2-4F83-A8D2-88DAD171C559}" type="pres">
      <dgm:prSet presAssocID="{53A204E6-816C-4865-B619-5D4B8FE72A1A}" presName="spaceBetweenRectangles" presStyleCnt="0"/>
      <dgm:spPr/>
      <dgm:t>
        <a:bodyPr/>
        <a:lstStyle/>
        <a:p>
          <a:endParaRPr lang="es-EC"/>
        </a:p>
      </dgm:t>
    </dgm:pt>
    <dgm:pt modelId="{A6AFE329-5AAD-4A50-9F19-C1E09806B08D}" type="pres">
      <dgm:prSet presAssocID="{72ABD7DF-30F0-4DE2-AE3E-1EB3FE47940B}" presName="parentLin" presStyleCnt="0"/>
      <dgm:spPr/>
      <dgm:t>
        <a:bodyPr/>
        <a:lstStyle/>
        <a:p>
          <a:endParaRPr lang="es-EC"/>
        </a:p>
      </dgm:t>
    </dgm:pt>
    <dgm:pt modelId="{FFA84216-9FCD-40C1-AAD4-076FDB8B164E}" type="pres">
      <dgm:prSet presAssocID="{72ABD7DF-30F0-4DE2-AE3E-1EB3FE47940B}" presName="parentLeftMargin" presStyleLbl="node1" presStyleIdx="0" presStyleCnt="3"/>
      <dgm:spPr/>
      <dgm:t>
        <a:bodyPr/>
        <a:lstStyle/>
        <a:p>
          <a:endParaRPr lang="es-EC"/>
        </a:p>
      </dgm:t>
    </dgm:pt>
    <dgm:pt modelId="{F797D98D-CA77-44D7-8CEA-411731D774D1}" type="pres">
      <dgm:prSet presAssocID="{72ABD7DF-30F0-4DE2-AE3E-1EB3FE47940B}" presName="parentText" presStyleLbl="node1" presStyleIdx="1" presStyleCnt="3" custScaleX="128102">
        <dgm:presLayoutVars>
          <dgm:chMax val="0"/>
          <dgm:bulletEnabled val="1"/>
        </dgm:presLayoutVars>
      </dgm:prSet>
      <dgm:spPr/>
      <dgm:t>
        <a:bodyPr/>
        <a:lstStyle/>
        <a:p>
          <a:endParaRPr lang="es-EC"/>
        </a:p>
      </dgm:t>
    </dgm:pt>
    <dgm:pt modelId="{6E00AA2E-CA50-4F8A-91BE-AF490C373FB1}" type="pres">
      <dgm:prSet presAssocID="{72ABD7DF-30F0-4DE2-AE3E-1EB3FE47940B}" presName="negativeSpace" presStyleCnt="0"/>
      <dgm:spPr/>
      <dgm:t>
        <a:bodyPr/>
        <a:lstStyle/>
        <a:p>
          <a:endParaRPr lang="es-EC"/>
        </a:p>
      </dgm:t>
    </dgm:pt>
    <dgm:pt modelId="{CDCA3CCB-5C16-431B-8387-5CABF78C9526}" type="pres">
      <dgm:prSet presAssocID="{72ABD7DF-30F0-4DE2-AE3E-1EB3FE47940B}" presName="childText" presStyleLbl="conFgAcc1" presStyleIdx="1" presStyleCnt="3">
        <dgm:presLayoutVars>
          <dgm:bulletEnabled val="1"/>
        </dgm:presLayoutVars>
      </dgm:prSet>
      <dgm:spPr/>
      <dgm:t>
        <a:bodyPr/>
        <a:lstStyle/>
        <a:p>
          <a:endParaRPr lang="es-EC"/>
        </a:p>
      </dgm:t>
    </dgm:pt>
    <dgm:pt modelId="{5D8CC62C-EC3D-4982-A033-C102270C62CE}" type="pres">
      <dgm:prSet presAssocID="{4E5BC8C2-6CF3-4245-BFD0-5BC6D341B8A2}" presName="spaceBetweenRectangles" presStyleCnt="0"/>
      <dgm:spPr/>
      <dgm:t>
        <a:bodyPr/>
        <a:lstStyle/>
        <a:p>
          <a:endParaRPr lang="es-EC"/>
        </a:p>
      </dgm:t>
    </dgm:pt>
    <dgm:pt modelId="{E1B76E04-39DE-4723-8C92-A93FFAE53E78}" type="pres">
      <dgm:prSet presAssocID="{4DCEBCC9-B327-4C0B-BDD9-A2768D481D53}" presName="parentLin" presStyleCnt="0"/>
      <dgm:spPr/>
      <dgm:t>
        <a:bodyPr/>
        <a:lstStyle/>
        <a:p>
          <a:endParaRPr lang="es-EC"/>
        </a:p>
      </dgm:t>
    </dgm:pt>
    <dgm:pt modelId="{4F73302A-29B3-4CA3-A6F3-32243E7709B8}" type="pres">
      <dgm:prSet presAssocID="{4DCEBCC9-B327-4C0B-BDD9-A2768D481D53}" presName="parentLeftMargin" presStyleLbl="node1" presStyleIdx="1" presStyleCnt="3"/>
      <dgm:spPr/>
      <dgm:t>
        <a:bodyPr/>
        <a:lstStyle/>
        <a:p>
          <a:endParaRPr lang="es-EC"/>
        </a:p>
      </dgm:t>
    </dgm:pt>
    <dgm:pt modelId="{3FFE956A-0591-4FD6-B44A-F32079C534D7}" type="pres">
      <dgm:prSet presAssocID="{4DCEBCC9-B327-4C0B-BDD9-A2768D481D53}" presName="parentText" presStyleLbl="node1" presStyleIdx="2" presStyleCnt="3" custScaleX="129286" custScaleY="149265">
        <dgm:presLayoutVars>
          <dgm:chMax val="0"/>
          <dgm:bulletEnabled val="1"/>
        </dgm:presLayoutVars>
      </dgm:prSet>
      <dgm:spPr/>
      <dgm:t>
        <a:bodyPr/>
        <a:lstStyle/>
        <a:p>
          <a:endParaRPr lang="es-EC"/>
        </a:p>
      </dgm:t>
    </dgm:pt>
    <dgm:pt modelId="{65023C53-CCC4-49B6-AC23-C80A2D600D7A}" type="pres">
      <dgm:prSet presAssocID="{4DCEBCC9-B327-4C0B-BDD9-A2768D481D53}" presName="negativeSpace" presStyleCnt="0"/>
      <dgm:spPr/>
      <dgm:t>
        <a:bodyPr/>
        <a:lstStyle/>
        <a:p>
          <a:endParaRPr lang="es-EC"/>
        </a:p>
      </dgm:t>
    </dgm:pt>
    <dgm:pt modelId="{FE36F62B-A01F-4752-A837-EC89D3AFB64C}" type="pres">
      <dgm:prSet presAssocID="{4DCEBCC9-B327-4C0B-BDD9-A2768D481D53}" presName="childText" presStyleLbl="conFgAcc1" presStyleIdx="2" presStyleCnt="3">
        <dgm:presLayoutVars>
          <dgm:bulletEnabled val="1"/>
        </dgm:presLayoutVars>
      </dgm:prSet>
      <dgm:spPr/>
      <dgm:t>
        <a:bodyPr/>
        <a:lstStyle/>
        <a:p>
          <a:endParaRPr lang="es-EC"/>
        </a:p>
      </dgm:t>
    </dgm:pt>
  </dgm:ptLst>
  <dgm:cxnLst>
    <dgm:cxn modelId="{7C2456CB-9ACA-432D-913C-E687A258683D}" srcId="{1F2D15DC-773C-4217-9405-51176509EB66}" destId="{4DCEBCC9-B327-4C0B-BDD9-A2768D481D53}" srcOrd="2" destOrd="0" parTransId="{2FD50D85-600C-416A-A475-452807F2A48B}" sibTransId="{1ADB223F-08E0-45A2-8F4F-953E3144D826}"/>
    <dgm:cxn modelId="{280C910E-13C1-4163-9D41-E1BE9DFED206}" type="presOf" srcId="{72ABD7DF-30F0-4DE2-AE3E-1EB3FE47940B}" destId="{F797D98D-CA77-44D7-8CEA-411731D774D1}" srcOrd="1" destOrd="0" presId="urn:microsoft.com/office/officeart/2005/8/layout/list1"/>
    <dgm:cxn modelId="{768F4C40-EE9B-4126-A481-97A280CE6026}" type="presOf" srcId="{01F4F661-131D-43E6-949B-7B07E309A1A6}" destId="{EC724A06-1C51-4F00-B1D8-E947231D1EC6}" srcOrd="0" destOrd="0" presId="urn:microsoft.com/office/officeart/2005/8/layout/list1"/>
    <dgm:cxn modelId="{97B5EFCA-0B39-488C-A956-11472044D6CF}" type="presOf" srcId="{72ABD7DF-30F0-4DE2-AE3E-1EB3FE47940B}" destId="{FFA84216-9FCD-40C1-AAD4-076FDB8B164E}" srcOrd="0" destOrd="0" presId="urn:microsoft.com/office/officeart/2005/8/layout/list1"/>
    <dgm:cxn modelId="{5678565F-48AC-42C7-88F8-89DF7E824E72}" type="presOf" srcId="{4DCEBCC9-B327-4C0B-BDD9-A2768D481D53}" destId="{3FFE956A-0591-4FD6-B44A-F32079C534D7}" srcOrd="1" destOrd="0" presId="urn:microsoft.com/office/officeart/2005/8/layout/list1"/>
    <dgm:cxn modelId="{F1C83C3F-9F39-463C-A4C1-0D977A8AED94}" type="presOf" srcId="{01F4F661-131D-43E6-949B-7B07E309A1A6}" destId="{536E79E6-2EAB-4EED-8497-7D9631E99C45}" srcOrd="1" destOrd="0" presId="urn:microsoft.com/office/officeart/2005/8/layout/list1"/>
    <dgm:cxn modelId="{7CF69E89-7CB7-48A1-AB17-D551B6A031CB}" type="presOf" srcId="{1F2D15DC-773C-4217-9405-51176509EB66}" destId="{6AE23FCC-FCF9-4C4F-8106-0CD77330D70E}" srcOrd="0" destOrd="0" presId="urn:microsoft.com/office/officeart/2005/8/layout/list1"/>
    <dgm:cxn modelId="{E52B9A3F-29D2-4616-A496-DCB44C71DCC5}" type="presOf" srcId="{4DCEBCC9-B327-4C0B-BDD9-A2768D481D53}" destId="{4F73302A-29B3-4CA3-A6F3-32243E7709B8}" srcOrd="0" destOrd="0" presId="urn:microsoft.com/office/officeart/2005/8/layout/list1"/>
    <dgm:cxn modelId="{7EAD2654-57EE-4323-8AB3-D57DE6CA5E62}" srcId="{1F2D15DC-773C-4217-9405-51176509EB66}" destId="{01F4F661-131D-43E6-949B-7B07E309A1A6}" srcOrd="0" destOrd="0" parTransId="{3C2DB986-63A7-43FB-935B-BEC952B7A455}" sibTransId="{53A204E6-816C-4865-B619-5D4B8FE72A1A}"/>
    <dgm:cxn modelId="{A9075DD9-B3CD-40A5-B0B2-C908A74F2C96}" srcId="{1F2D15DC-773C-4217-9405-51176509EB66}" destId="{72ABD7DF-30F0-4DE2-AE3E-1EB3FE47940B}" srcOrd="1" destOrd="0" parTransId="{97518D51-9622-4646-8E62-D78371B233DA}" sibTransId="{4E5BC8C2-6CF3-4245-BFD0-5BC6D341B8A2}"/>
    <dgm:cxn modelId="{76F85F2D-1A80-44F6-B326-C673E7E603E6}" type="presParOf" srcId="{6AE23FCC-FCF9-4C4F-8106-0CD77330D70E}" destId="{E9B56FEC-BFEC-4712-BB66-2343BC733576}" srcOrd="0" destOrd="0" presId="urn:microsoft.com/office/officeart/2005/8/layout/list1"/>
    <dgm:cxn modelId="{5699F8C9-7981-4933-B67C-C1D8A1490B5C}" type="presParOf" srcId="{E9B56FEC-BFEC-4712-BB66-2343BC733576}" destId="{EC724A06-1C51-4F00-B1D8-E947231D1EC6}" srcOrd="0" destOrd="0" presId="urn:microsoft.com/office/officeart/2005/8/layout/list1"/>
    <dgm:cxn modelId="{86D5063A-A00E-4AE8-9CB9-450B514825B5}" type="presParOf" srcId="{E9B56FEC-BFEC-4712-BB66-2343BC733576}" destId="{536E79E6-2EAB-4EED-8497-7D9631E99C45}" srcOrd="1" destOrd="0" presId="urn:microsoft.com/office/officeart/2005/8/layout/list1"/>
    <dgm:cxn modelId="{9ADB5A24-6201-43A0-A11B-30B2AF2EFA2E}" type="presParOf" srcId="{6AE23FCC-FCF9-4C4F-8106-0CD77330D70E}" destId="{F18AF2F1-CA97-4BD4-9BCC-E47CC73BBA97}" srcOrd="1" destOrd="0" presId="urn:microsoft.com/office/officeart/2005/8/layout/list1"/>
    <dgm:cxn modelId="{57811F85-58A5-46D7-89E7-3D4F30B36CA7}" type="presParOf" srcId="{6AE23FCC-FCF9-4C4F-8106-0CD77330D70E}" destId="{6797FB4D-531B-4A6C-B6B8-10B961662B94}" srcOrd="2" destOrd="0" presId="urn:microsoft.com/office/officeart/2005/8/layout/list1"/>
    <dgm:cxn modelId="{0ABB33B0-1DAE-4D0F-A3AA-4803F07089C0}" type="presParOf" srcId="{6AE23FCC-FCF9-4C4F-8106-0CD77330D70E}" destId="{B064AA2E-ECA2-4F83-A8D2-88DAD171C559}" srcOrd="3" destOrd="0" presId="urn:microsoft.com/office/officeart/2005/8/layout/list1"/>
    <dgm:cxn modelId="{6E6260E5-C46C-462B-89D8-A38D05CEB551}" type="presParOf" srcId="{6AE23FCC-FCF9-4C4F-8106-0CD77330D70E}" destId="{A6AFE329-5AAD-4A50-9F19-C1E09806B08D}" srcOrd="4" destOrd="0" presId="urn:microsoft.com/office/officeart/2005/8/layout/list1"/>
    <dgm:cxn modelId="{132D6D77-F377-4DD7-9999-9550181200AB}" type="presParOf" srcId="{A6AFE329-5AAD-4A50-9F19-C1E09806B08D}" destId="{FFA84216-9FCD-40C1-AAD4-076FDB8B164E}" srcOrd="0" destOrd="0" presId="urn:microsoft.com/office/officeart/2005/8/layout/list1"/>
    <dgm:cxn modelId="{F94E7C59-EEB4-48B3-A0F8-F2B97BE181AC}" type="presParOf" srcId="{A6AFE329-5AAD-4A50-9F19-C1E09806B08D}" destId="{F797D98D-CA77-44D7-8CEA-411731D774D1}" srcOrd="1" destOrd="0" presId="urn:microsoft.com/office/officeart/2005/8/layout/list1"/>
    <dgm:cxn modelId="{9B1413E3-DC12-489F-B71F-2E1B98C201B8}" type="presParOf" srcId="{6AE23FCC-FCF9-4C4F-8106-0CD77330D70E}" destId="{6E00AA2E-CA50-4F8A-91BE-AF490C373FB1}" srcOrd="5" destOrd="0" presId="urn:microsoft.com/office/officeart/2005/8/layout/list1"/>
    <dgm:cxn modelId="{6A6D00C2-11EB-4AE5-B77F-D1DA867FE691}" type="presParOf" srcId="{6AE23FCC-FCF9-4C4F-8106-0CD77330D70E}" destId="{CDCA3CCB-5C16-431B-8387-5CABF78C9526}" srcOrd="6" destOrd="0" presId="urn:microsoft.com/office/officeart/2005/8/layout/list1"/>
    <dgm:cxn modelId="{B4D76F60-697F-4031-BFDE-6EAEF01CD5D8}" type="presParOf" srcId="{6AE23FCC-FCF9-4C4F-8106-0CD77330D70E}" destId="{5D8CC62C-EC3D-4982-A033-C102270C62CE}" srcOrd="7" destOrd="0" presId="urn:microsoft.com/office/officeart/2005/8/layout/list1"/>
    <dgm:cxn modelId="{5D17014D-64C6-40E5-9B6F-A89C61250FCE}" type="presParOf" srcId="{6AE23FCC-FCF9-4C4F-8106-0CD77330D70E}" destId="{E1B76E04-39DE-4723-8C92-A93FFAE53E78}" srcOrd="8" destOrd="0" presId="urn:microsoft.com/office/officeart/2005/8/layout/list1"/>
    <dgm:cxn modelId="{21B80F22-24AD-44B1-847F-E8F888C12531}" type="presParOf" srcId="{E1B76E04-39DE-4723-8C92-A93FFAE53E78}" destId="{4F73302A-29B3-4CA3-A6F3-32243E7709B8}" srcOrd="0" destOrd="0" presId="urn:microsoft.com/office/officeart/2005/8/layout/list1"/>
    <dgm:cxn modelId="{600C475E-1863-4FE6-8387-9EA08330A634}" type="presParOf" srcId="{E1B76E04-39DE-4723-8C92-A93FFAE53E78}" destId="{3FFE956A-0591-4FD6-B44A-F32079C534D7}" srcOrd="1" destOrd="0" presId="urn:microsoft.com/office/officeart/2005/8/layout/list1"/>
    <dgm:cxn modelId="{8AC171C9-216E-40FE-A75F-DE101DFA8118}" type="presParOf" srcId="{6AE23FCC-FCF9-4C4F-8106-0CD77330D70E}" destId="{65023C53-CCC4-49B6-AC23-C80A2D600D7A}" srcOrd="9" destOrd="0" presId="urn:microsoft.com/office/officeart/2005/8/layout/list1"/>
    <dgm:cxn modelId="{193E9CEF-6628-4824-8210-991D989BE125}" type="presParOf" srcId="{6AE23FCC-FCF9-4C4F-8106-0CD77330D70E}" destId="{FE36F62B-A01F-4752-A837-EC89D3AFB64C}"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F2D15DC-773C-4217-9405-51176509EB66}" type="doc">
      <dgm:prSet loTypeId="urn:microsoft.com/office/officeart/2005/8/layout/list1" loCatId="list" qsTypeId="urn:microsoft.com/office/officeart/2005/8/quickstyle/3d1" qsCatId="3D" csTypeId="urn:microsoft.com/office/officeart/2005/8/colors/accent1_1" csCatId="accent1" phldr="1"/>
      <dgm:spPr/>
      <dgm:t>
        <a:bodyPr/>
        <a:lstStyle/>
        <a:p>
          <a:endParaRPr lang="es-ES"/>
        </a:p>
      </dgm:t>
    </dgm:pt>
    <dgm:pt modelId="{01F4F661-131D-43E6-949B-7B07E309A1A6}">
      <dgm:prSet phldrT="[Texto]" custT="1"/>
      <dgm:spPr/>
      <dgm:t>
        <a:bodyPr/>
        <a:lstStyle/>
        <a:p>
          <a:r>
            <a:rPr lang="es-ES" sz="2800" dirty="0">
              <a:solidFill>
                <a:schemeClr val="tx1"/>
              </a:solidFill>
              <a:latin typeface="Times New Roman" panose="02020603050405020304" pitchFamily="18" charset="0"/>
              <a:cs typeface="Times New Roman" panose="02020603050405020304" pitchFamily="18" charset="0"/>
            </a:rPr>
            <a:t>Variable dependiente: Técnica de la palada.</a:t>
          </a:r>
        </a:p>
        <a:p>
          <a:r>
            <a:rPr lang="es-ES" sz="2000" dirty="0">
              <a:solidFill>
                <a:schemeClr val="tx1"/>
              </a:solidFill>
              <a:latin typeface="Times New Roman" panose="02020603050405020304" pitchFamily="18" charset="0"/>
              <a:cs typeface="Times New Roman" panose="02020603050405020304" pitchFamily="18" charset="0"/>
            </a:rPr>
            <a:t>Ataque, Pase, final, recuperación </a:t>
          </a:r>
          <a:endParaRPr lang="es-ES" sz="2000" dirty="0"/>
        </a:p>
      </dgm:t>
    </dgm:pt>
    <dgm:pt modelId="{3C2DB986-63A7-43FB-935B-BEC952B7A455}" type="parTrans" cxnId="{7EAD2654-57EE-4323-8AB3-D57DE6CA5E62}">
      <dgm:prSet/>
      <dgm:spPr/>
      <dgm:t>
        <a:bodyPr/>
        <a:lstStyle/>
        <a:p>
          <a:endParaRPr lang="es-ES" sz="4000"/>
        </a:p>
      </dgm:t>
    </dgm:pt>
    <dgm:pt modelId="{53A204E6-816C-4865-B619-5D4B8FE72A1A}" type="sibTrans" cxnId="{7EAD2654-57EE-4323-8AB3-D57DE6CA5E62}">
      <dgm:prSet/>
      <dgm:spPr/>
      <dgm:t>
        <a:bodyPr/>
        <a:lstStyle/>
        <a:p>
          <a:endParaRPr lang="es-ES" sz="4000"/>
        </a:p>
      </dgm:t>
    </dgm:pt>
    <dgm:pt modelId="{9ECC1982-90FF-4193-B2DA-80878C3B4D9A}">
      <dgm:prSet custT="1"/>
      <dgm:spPr/>
      <dgm:t>
        <a:bodyPr/>
        <a:lstStyle/>
        <a:p>
          <a:r>
            <a:rPr lang="es-ES_tradnl" sz="2800" dirty="0">
              <a:solidFill>
                <a:schemeClr val="tx1"/>
              </a:solidFill>
              <a:latin typeface="Times New Roman" panose="02020603050405020304" pitchFamily="18" charset="0"/>
              <a:cs typeface="Times New Roman" panose="02020603050405020304" pitchFamily="18" charset="0"/>
            </a:rPr>
            <a:t>Variable independiente: Propiocepción</a:t>
          </a:r>
        </a:p>
        <a:p>
          <a:r>
            <a:rPr lang="es-ES_tradnl" sz="2000" dirty="0">
              <a:solidFill>
                <a:schemeClr val="tx1"/>
              </a:solidFill>
              <a:latin typeface="Times New Roman" panose="02020603050405020304" pitchFamily="18" charset="0"/>
              <a:cs typeface="Times New Roman" panose="02020603050405020304" pitchFamily="18" charset="0"/>
            </a:rPr>
            <a:t>Postura, equilibrio, consciencia  </a:t>
          </a:r>
          <a:endParaRPr lang="en-US" sz="2000" dirty="0">
            <a:solidFill>
              <a:schemeClr val="tx1"/>
            </a:solidFill>
            <a:latin typeface="Times New Roman" panose="02020603050405020304" pitchFamily="18" charset="0"/>
            <a:cs typeface="Times New Roman" panose="02020603050405020304" pitchFamily="18" charset="0"/>
          </a:endParaRPr>
        </a:p>
      </dgm:t>
    </dgm:pt>
    <dgm:pt modelId="{AA80F5E4-0AA7-4D18-B992-83C92304CE29}" type="parTrans" cxnId="{982F9405-E3FD-434B-8C8A-811C7C98C96F}">
      <dgm:prSet/>
      <dgm:spPr/>
      <dgm:t>
        <a:bodyPr/>
        <a:lstStyle/>
        <a:p>
          <a:endParaRPr lang="es-EC"/>
        </a:p>
      </dgm:t>
    </dgm:pt>
    <dgm:pt modelId="{02BB7648-42CC-4FCC-9B05-647EE7AEACB5}" type="sibTrans" cxnId="{982F9405-E3FD-434B-8C8A-811C7C98C96F}">
      <dgm:prSet/>
      <dgm:spPr/>
      <dgm:t>
        <a:bodyPr/>
        <a:lstStyle/>
        <a:p>
          <a:endParaRPr lang="es-EC"/>
        </a:p>
      </dgm:t>
    </dgm:pt>
    <dgm:pt modelId="{6AE23FCC-FCF9-4C4F-8106-0CD77330D70E}" type="pres">
      <dgm:prSet presAssocID="{1F2D15DC-773C-4217-9405-51176509EB66}" presName="linear" presStyleCnt="0">
        <dgm:presLayoutVars>
          <dgm:dir/>
          <dgm:animLvl val="lvl"/>
          <dgm:resizeHandles val="exact"/>
        </dgm:presLayoutVars>
      </dgm:prSet>
      <dgm:spPr/>
      <dgm:t>
        <a:bodyPr/>
        <a:lstStyle/>
        <a:p>
          <a:endParaRPr lang="es-EC"/>
        </a:p>
      </dgm:t>
    </dgm:pt>
    <dgm:pt modelId="{E9B56FEC-BFEC-4712-BB66-2343BC733576}" type="pres">
      <dgm:prSet presAssocID="{01F4F661-131D-43E6-949B-7B07E309A1A6}" presName="parentLin" presStyleCnt="0"/>
      <dgm:spPr/>
    </dgm:pt>
    <dgm:pt modelId="{EC724A06-1C51-4F00-B1D8-E947231D1EC6}" type="pres">
      <dgm:prSet presAssocID="{01F4F661-131D-43E6-949B-7B07E309A1A6}" presName="parentLeftMargin" presStyleLbl="node1" presStyleIdx="0" presStyleCnt="2"/>
      <dgm:spPr/>
      <dgm:t>
        <a:bodyPr/>
        <a:lstStyle/>
        <a:p>
          <a:endParaRPr lang="es-EC"/>
        </a:p>
      </dgm:t>
    </dgm:pt>
    <dgm:pt modelId="{536E79E6-2EAB-4EED-8497-7D9631E99C45}" type="pres">
      <dgm:prSet presAssocID="{01F4F661-131D-43E6-949B-7B07E309A1A6}" presName="parentText" presStyleLbl="node1" presStyleIdx="0" presStyleCnt="2" custScaleX="85725" custLinFactNeighborX="2262" custLinFactNeighborY="1018">
        <dgm:presLayoutVars>
          <dgm:chMax val="0"/>
          <dgm:bulletEnabled val="1"/>
        </dgm:presLayoutVars>
      </dgm:prSet>
      <dgm:spPr/>
      <dgm:t>
        <a:bodyPr/>
        <a:lstStyle/>
        <a:p>
          <a:endParaRPr lang="es-EC"/>
        </a:p>
      </dgm:t>
    </dgm:pt>
    <dgm:pt modelId="{F18AF2F1-CA97-4BD4-9BCC-E47CC73BBA97}" type="pres">
      <dgm:prSet presAssocID="{01F4F661-131D-43E6-949B-7B07E309A1A6}" presName="negativeSpace" presStyleCnt="0"/>
      <dgm:spPr/>
    </dgm:pt>
    <dgm:pt modelId="{6797FB4D-531B-4A6C-B6B8-10B961662B94}" type="pres">
      <dgm:prSet presAssocID="{01F4F661-131D-43E6-949B-7B07E309A1A6}" presName="childText" presStyleLbl="conFgAcc1" presStyleIdx="0" presStyleCnt="2" custLinFactNeighborX="-41222" custLinFactNeighborY="-74292">
        <dgm:presLayoutVars>
          <dgm:bulletEnabled val="1"/>
        </dgm:presLayoutVars>
      </dgm:prSet>
      <dgm:spPr/>
    </dgm:pt>
    <dgm:pt modelId="{B064AA2E-ECA2-4F83-A8D2-88DAD171C559}" type="pres">
      <dgm:prSet presAssocID="{53A204E6-816C-4865-B619-5D4B8FE72A1A}" presName="spaceBetweenRectangles" presStyleCnt="0"/>
      <dgm:spPr/>
    </dgm:pt>
    <dgm:pt modelId="{198F16FE-2981-4BED-900A-C7E685749F79}" type="pres">
      <dgm:prSet presAssocID="{9ECC1982-90FF-4193-B2DA-80878C3B4D9A}" presName="parentLin" presStyleCnt="0"/>
      <dgm:spPr/>
    </dgm:pt>
    <dgm:pt modelId="{813C864D-2785-4AFE-87F1-474B0858528B}" type="pres">
      <dgm:prSet presAssocID="{9ECC1982-90FF-4193-B2DA-80878C3B4D9A}" presName="parentLeftMargin" presStyleLbl="node1" presStyleIdx="0" presStyleCnt="2"/>
      <dgm:spPr/>
      <dgm:t>
        <a:bodyPr/>
        <a:lstStyle/>
        <a:p>
          <a:endParaRPr lang="es-EC"/>
        </a:p>
      </dgm:t>
    </dgm:pt>
    <dgm:pt modelId="{73A3A161-DB50-4B7B-B424-246DCBF0E036}" type="pres">
      <dgm:prSet presAssocID="{9ECC1982-90FF-4193-B2DA-80878C3B4D9A}" presName="parentText" presStyleLbl="node1" presStyleIdx="1" presStyleCnt="2" custLinFactNeighborX="-35667" custLinFactNeighborY="9009">
        <dgm:presLayoutVars>
          <dgm:chMax val="0"/>
          <dgm:bulletEnabled val="1"/>
        </dgm:presLayoutVars>
      </dgm:prSet>
      <dgm:spPr/>
      <dgm:t>
        <a:bodyPr/>
        <a:lstStyle/>
        <a:p>
          <a:endParaRPr lang="es-EC"/>
        </a:p>
      </dgm:t>
    </dgm:pt>
    <dgm:pt modelId="{D96295AB-F67C-4530-8606-CDF4C5AF438A}" type="pres">
      <dgm:prSet presAssocID="{9ECC1982-90FF-4193-B2DA-80878C3B4D9A}" presName="negativeSpace" presStyleCnt="0"/>
      <dgm:spPr/>
    </dgm:pt>
    <dgm:pt modelId="{B376BFD1-2F4F-440A-ADA1-904ACC4747C2}" type="pres">
      <dgm:prSet presAssocID="{9ECC1982-90FF-4193-B2DA-80878C3B4D9A}" presName="childText" presStyleLbl="conFgAcc1" presStyleIdx="1" presStyleCnt="2">
        <dgm:presLayoutVars>
          <dgm:bulletEnabled val="1"/>
        </dgm:presLayoutVars>
      </dgm:prSet>
      <dgm:spPr/>
    </dgm:pt>
  </dgm:ptLst>
  <dgm:cxnLst>
    <dgm:cxn modelId="{982F9405-E3FD-434B-8C8A-811C7C98C96F}" srcId="{1F2D15DC-773C-4217-9405-51176509EB66}" destId="{9ECC1982-90FF-4193-B2DA-80878C3B4D9A}" srcOrd="1" destOrd="0" parTransId="{AA80F5E4-0AA7-4D18-B992-83C92304CE29}" sibTransId="{02BB7648-42CC-4FCC-9B05-647EE7AEACB5}"/>
    <dgm:cxn modelId="{145FB737-E670-4938-990C-706798FF2FC6}" type="presOf" srcId="{9ECC1982-90FF-4193-B2DA-80878C3B4D9A}" destId="{73A3A161-DB50-4B7B-B424-246DCBF0E036}" srcOrd="1" destOrd="0" presId="urn:microsoft.com/office/officeart/2005/8/layout/list1"/>
    <dgm:cxn modelId="{7CF69E89-7CB7-48A1-AB17-D551B6A031CB}" type="presOf" srcId="{1F2D15DC-773C-4217-9405-51176509EB66}" destId="{6AE23FCC-FCF9-4C4F-8106-0CD77330D70E}" srcOrd="0" destOrd="0" presId="urn:microsoft.com/office/officeart/2005/8/layout/list1"/>
    <dgm:cxn modelId="{7EAD2654-57EE-4323-8AB3-D57DE6CA5E62}" srcId="{1F2D15DC-773C-4217-9405-51176509EB66}" destId="{01F4F661-131D-43E6-949B-7B07E309A1A6}" srcOrd="0" destOrd="0" parTransId="{3C2DB986-63A7-43FB-935B-BEC952B7A455}" sibTransId="{53A204E6-816C-4865-B619-5D4B8FE72A1A}"/>
    <dgm:cxn modelId="{F1C83C3F-9F39-463C-A4C1-0D977A8AED94}" type="presOf" srcId="{01F4F661-131D-43E6-949B-7B07E309A1A6}" destId="{536E79E6-2EAB-4EED-8497-7D9631E99C45}" srcOrd="1" destOrd="0" presId="urn:microsoft.com/office/officeart/2005/8/layout/list1"/>
    <dgm:cxn modelId="{768F4C40-EE9B-4126-A481-97A280CE6026}" type="presOf" srcId="{01F4F661-131D-43E6-949B-7B07E309A1A6}" destId="{EC724A06-1C51-4F00-B1D8-E947231D1EC6}" srcOrd="0" destOrd="0" presId="urn:microsoft.com/office/officeart/2005/8/layout/list1"/>
    <dgm:cxn modelId="{FBD0DEDD-5242-4331-AC01-D904134B9B09}" type="presOf" srcId="{9ECC1982-90FF-4193-B2DA-80878C3B4D9A}" destId="{813C864D-2785-4AFE-87F1-474B0858528B}" srcOrd="0" destOrd="0" presId="urn:microsoft.com/office/officeart/2005/8/layout/list1"/>
    <dgm:cxn modelId="{76F85F2D-1A80-44F6-B326-C673E7E603E6}" type="presParOf" srcId="{6AE23FCC-FCF9-4C4F-8106-0CD77330D70E}" destId="{E9B56FEC-BFEC-4712-BB66-2343BC733576}" srcOrd="0" destOrd="0" presId="urn:microsoft.com/office/officeart/2005/8/layout/list1"/>
    <dgm:cxn modelId="{5699F8C9-7981-4933-B67C-C1D8A1490B5C}" type="presParOf" srcId="{E9B56FEC-BFEC-4712-BB66-2343BC733576}" destId="{EC724A06-1C51-4F00-B1D8-E947231D1EC6}" srcOrd="0" destOrd="0" presId="urn:microsoft.com/office/officeart/2005/8/layout/list1"/>
    <dgm:cxn modelId="{86D5063A-A00E-4AE8-9CB9-450B514825B5}" type="presParOf" srcId="{E9B56FEC-BFEC-4712-BB66-2343BC733576}" destId="{536E79E6-2EAB-4EED-8497-7D9631E99C45}" srcOrd="1" destOrd="0" presId="urn:microsoft.com/office/officeart/2005/8/layout/list1"/>
    <dgm:cxn modelId="{9ADB5A24-6201-43A0-A11B-30B2AF2EFA2E}" type="presParOf" srcId="{6AE23FCC-FCF9-4C4F-8106-0CD77330D70E}" destId="{F18AF2F1-CA97-4BD4-9BCC-E47CC73BBA97}" srcOrd="1" destOrd="0" presId="urn:microsoft.com/office/officeart/2005/8/layout/list1"/>
    <dgm:cxn modelId="{57811F85-58A5-46D7-89E7-3D4F30B36CA7}" type="presParOf" srcId="{6AE23FCC-FCF9-4C4F-8106-0CD77330D70E}" destId="{6797FB4D-531B-4A6C-B6B8-10B961662B94}" srcOrd="2" destOrd="0" presId="urn:microsoft.com/office/officeart/2005/8/layout/list1"/>
    <dgm:cxn modelId="{0ABB33B0-1DAE-4D0F-A3AA-4803F07089C0}" type="presParOf" srcId="{6AE23FCC-FCF9-4C4F-8106-0CD77330D70E}" destId="{B064AA2E-ECA2-4F83-A8D2-88DAD171C559}" srcOrd="3" destOrd="0" presId="urn:microsoft.com/office/officeart/2005/8/layout/list1"/>
    <dgm:cxn modelId="{F8B559AD-432E-4A02-B86D-E6437815D1B5}" type="presParOf" srcId="{6AE23FCC-FCF9-4C4F-8106-0CD77330D70E}" destId="{198F16FE-2981-4BED-900A-C7E685749F79}" srcOrd="4" destOrd="0" presId="urn:microsoft.com/office/officeart/2005/8/layout/list1"/>
    <dgm:cxn modelId="{1634B06A-9DFF-4E3C-8F7D-B158AFC95BFA}" type="presParOf" srcId="{198F16FE-2981-4BED-900A-C7E685749F79}" destId="{813C864D-2785-4AFE-87F1-474B0858528B}" srcOrd="0" destOrd="0" presId="urn:microsoft.com/office/officeart/2005/8/layout/list1"/>
    <dgm:cxn modelId="{43EEAEA6-08BF-4F88-A39A-9D2C29DBE46F}" type="presParOf" srcId="{198F16FE-2981-4BED-900A-C7E685749F79}" destId="{73A3A161-DB50-4B7B-B424-246DCBF0E036}" srcOrd="1" destOrd="0" presId="urn:microsoft.com/office/officeart/2005/8/layout/list1"/>
    <dgm:cxn modelId="{0DDA9E95-7C11-4813-8EB7-FC1789454EE2}" type="presParOf" srcId="{6AE23FCC-FCF9-4C4F-8106-0CD77330D70E}" destId="{D96295AB-F67C-4530-8606-CDF4C5AF438A}" srcOrd="5" destOrd="0" presId="urn:microsoft.com/office/officeart/2005/8/layout/list1"/>
    <dgm:cxn modelId="{F684F663-54D5-4617-9870-1F094598A45D}" type="presParOf" srcId="{6AE23FCC-FCF9-4C4F-8106-0CD77330D70E}" destId="{B376BFD1-2F4F-440A-ADA1-904ACC4747C2}"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BD9753A-B91A-4BA4-9C63-743171B634B7}" type="doc">
      <dgm:prSet loTypeId="urn:microsoft.com/office/officeart/2008/layout/VerticalCurvedList" loCatId="list" qsTypeId="urn:microsoft.com/office/officeart/2005/8/quickstyle/3d1" qsCatId="3D" csTypeId="urn:microsoft.com/office/officeart/2005/8/colors/accent3_1" csCatId="accent3" phldr="1"/>
      <dgm:spPr/>
      <dgm:t>
        <a:bodyPr/>
        <a:lstStyle/>
        <a:p>
          <a:endParaRPr lang="es-ES"/>
        </a:p>
      </dgm:t>
    </dgm:pt>
    <dgm:pt modelId="{C477A15A-D941-4640-850C-FA33FDB7F40D}">
      <dgm:prSet phldrT="[Texto]" custT="1"/>
      <dgm:spPr/>
      <dgm:t>
        <a:bodyPr/>
        <a:lstStyle/>
        <a:p>
          <a:r>
            <a:rPr lang="es-EC" sz="3200" dirty="0"/>
            <a:t>Discapacidad Intelectual</a:t>
          </a:r>
          <a:endParaRPr lang="es-ES" sz="3200" dirty="0"/>
        </a:p>
      </dgm:t>
    </dgm:pt>
    <dgm:pt modelId="{BE109FC3-1AC8-4B5A-B209-CCAD1DF08EBB}" type="parTrans" cxnId="{3465D50B-5A0D-4BCA-8F51-5AA2134FB676}">
      <dgm:prSet/>
      <dgm:spPr/>
      <dgm:t>
        <a:bodyPr/>
        <a:lstStyle/>
        <a:p>
          <a:endParaRPr lang="es-ES" sz="1400"/>
        </a:p>
      </dgm:t>
    </dgm:pt>
    <dgm:pt modelId="{863271C0-E49A-46DE-98BE-ED1D55CA7664}" type="sibTrans" cxnId="{3465D50B-5A0D-4BCA-8F51-5AA2134FB676}">
      <dgm:prSet/>
      <dgm:spPr/>
      <dgm:t>
        <a:bodyPr/>
        <a:lstStyle/>
        <a:p>
          <a:endParaRPr lang="es-ES" sz="1400"/>
        </a:p>
      </dgm:t>
    </dgm:pt>
    <dgm:pt modelId="{E9A99C47-7980-4865-8558-02FBDF0E7E5C}">
      <dgm:prSet phldrT="[Texto]" custT="1"/>
      <dgm:spPr/>
      <dgm:t>
        <a:bodyPr/>
        <a:lstStyle/>
        <a:p>
          <a:r>
            <a:rPr lang="es-ES" sz="3200" dirty="0"/>
            <a:t>  Elegibilidad y Clasificación </a:t>
          </a:r>
        </a:p>
      </dgm:t>
    </dgm:pt>
    <dgm:pt modelId="{21CFD930-7E44-45F8-BC5F-7278FDBF113D}" type="parTrans" cxnId="{C1A1CD58-1796-412F-985D-3F24F84594EF}">
      <dgm:prSet/>
      <dgm:spPr/>
      <dgm:t>
        <a:bodyPr/>
        <a:lstStyle/>
        <a:p>
          <a:endParaRPr lang="es-ES" sz="1400"/>
        </a:p>
      </dgm:t>
    </dgm:pt>
    <dgm:pt modelId="{9CCDC067-CE54-4D2E-BAD3-58D778405525}" type="sibTrans" cxnId="{C1A1CD58-1796-412F-985D-3F24F84594EF}">
      <dgm:prSet/>
      <dgm:spPr/>
      <dgm:t>
        <a:bodyPr/>
        <a:lstStyle/>
        <a:p>
          <a:endParaRPr lang="es-ES" sz="1400"/>
        </a:p>
      </dgm:t>
    </dgm:pt>
    <dgm:pt modelId="{1A4243F4-0EA9-4554-89FF-1808C9B465A0}">
      <dgm:prSet phldrT="[Texto]" custT="1"/>
      <dgm:spPr/>
      <dgm:t>
        <a:bodyPr/>
        <a:lstStyle/>
        <a:p>
          <a:r>
            <a:rPr lang="es-ES" sz="3200" dirty="0"/>
            <a:t> Remo Indoor-Técnica </a:t>
          </a:r>
        </a:p>
      </dgm:t>
    </dgm:pt>
    <dgm:pt modelId="{29BAE63C-3355-4F89-AA3D-EA5ADFB1DF68}" type="parTrans" cxnId="{A36251A6-1705-4E16-AC5A-7FC6011053B7}">
      <dgm:prSet/>
      <dgm:spPr/>
      <dgm:t>
        <a:bodyPr/>
        <a:lstStyle/>
        <a:p>
          <a:endParaRPr lang="es-ES" sz="1400"/>
        </a:p>
      </dgm:t>
    </dgm:pt>
    <dgm:pt modelId="{C46617BC-FF90-48D3-AF00-7ACC8C74F50C}" type="sibTrans" cxnId="{A36251A6-1705-4E16-AC5A-7FC6011053B7}">
      <dgm:prSet/>
      <dgm:spPr/>
      <dgm:t>
        <a:bodyPr/>
        <a:lstStyle/>
        <a:p>
          <a:endParaRPr lang="es-ES" sz="1400"/>
        </a:p>
      </dgm:t>
    </dgm:pt>
    <dgm:pt modelId="{4F048390-ADA5-4911-8C50-095085DD5F8A}">
      <dgm:prSet phldrT="[Texto]" custT="1"/>
      <dgm:spPr/>
      <dgm:t>
        <a:bodyPr/>
        <a:lstStyle/>
        <a:p>
          <a:r>
            <a:rPr lang="es-EC" sz="3200" dirty="0"/>
            <a:t>       Propiocepción</a:t>
          </a:r>
          <a:endParaRPr lang="es-ES" sz="3200" dirty="0"/>
        </a:p>
      </dgm:t>
    </dgm:pt>
    <dgm:pt modelId="{91F17C21-7B72-4F7E-9F28-7F18B019E7CD}" type="parTrans" cxnId="{CA7E5A8E-6DD8-4526-9E5E-F700110C7C73}">
      <dgm:prSet/>
      <dgm:spPr/>
      <dgm:t>
        <a:bodyPr/>
        <a:lstStyle/>
        <a:p>
          <a:endParaRPr lang="es-ES" sz="1400"/>
        </a:p>
      </dgm:t>
    </dgm:pt>
    <dgm:pt modelId="{EA2AC706-C831-4C6F-B23A-2BCF39F599C0}" type="sibTrans" cxnId="{CA7E5A8E-6DD8-4526-9E5E-F700110C7C73}">
      <dgm:prSet/>
      <dgm:spPr/>
      <dgm:t>
        <a:bodyPr/>
        <a:lstStyle/>
        <a:p>
          <a:endParaRPr lang="es-ES" sz="1400"/>
        </a:p>
      </dgm:t>
    </dgm:pt>
    <dgm:pt modelId="{5D03AB34-D479-43C2-B623-95D04B5583E5}" type="pres">
      <dgm:prSet presAssocID="{FBD9753A-B91A-4BA4-9C63-743171B634B7}" presName="Name0" presStyleCnt="0">
        <dgm:presLayoutVars>
          <dgm:chMax val="7"/>
          <dgm:chPref val="7"/>
          <dgm:dir/>
        </dgm:presLayoutVars>
      </dgm:prSet>
      <dgm:spPr/>
      <dgm:t>
        <a:bodyPr/>
        <a:lstStyle/>
        <a:p>
          <a:endParaRPr lang="es-EC"/>
        </a:p>
      </dgm:t>
    </dgm:pt>
    <dgm:pt modelId="{94A6AED3-DA85-45CB-BD92-2E7802C215F8}" type="pres">
      <dgm:prSet presAssocID="{FBD9753A-B91A-4BA4-9C63-743171B634B7}" presName="Name1" presStyleCnt="0"/>
      <dgm:spPr/>
    </dgm:pt>
    <dgm:pt modelId="{CC55BE11-A296-4D94-B105-0C375519FE1B}" type="pres">
      <dgm:prSet presAssocID="{FBD9753A-B91A-4BA4-9C63-743171B634B7}" presName="cycle" presStyleCnt="0"/>
      <dgm:spPr/>
    </dgm:pt>
    <dgm:pt modelId="{23B053A9-17C8-400E-8387-0949D35EA5C7}" type="pres">
      <dgm:prSet presAssocID="{FBD9753A-B91A-4BA4-9C63-743171B634B7}" presName="srcNode" presStyleLbl="node1" presStyleIdx="0" presStyleCnt="4"/>
      <dgm:spPr/>
    </dgm:pt>
    <dgm:pt modelId="{E387DFCC-D4C3-4A0A-9F10-B271892FA8A6}" type="pres">
      <dgm:prSet presAssocID="{FBD9753A-B91A-4BA4-9C63-743171B634B7}" presName="conn" presStyleLbl="parChTrans1D2" presStyleIdx="0" presStyleCnt="1"/>
      <dgm:spPr/>
      <dgm:t>
        <a:bodyPr/>
        <a:lstStyle/>
        <a:p>
          <a:endParaRPr lang="es-EC"/>
        </a:p>
      </dgm:t>
    </dgm:pt>
    <dgm:pt modelId="{3546EBA8-F361-4376-986E-A5EA8DD6E770}" type="pres">
      <dgm:prSet presAssocID="{FBD9753A-B91A-4BA4-9C63-743171B634B7}" presName="extraNode" presStyleLbl="node1" presStyleIdx="0" presStyleCnt="4"/>
      <dgm:spPr/>
    </dgm:pt>
    <dgm:pt modelId="{47529107-554E-403B-9629-7A3FEA38E511}" type="pres">
      <dgm:prSet presAssocID="{FBD9753A-B91A-4BA4-9C63-743171B634B7}" presName="dstNode" presStyleLbl="node1" presStyleIdx="0" presStyleCnt="4"/>
      <dgm:spPr/>
    </dgm:pt>
    <dgm:pt modelId="{8B10D714-2ECE-4EBF-BF52-DC4CBB79A4BB}" type="pres">
      <dgm:prSet presAssocID="{C477A15A-D941-4640-850C-FA33FDB7F40D}" presName="text_1" presStyleLbl="node1" presStyleIdx="0" presStyleCnt="4">
        <dgm:presLayoutVars>
          <dgm:bulletEnabled val="1"/>
        </dgm:presLayoutVars>
      </dgm:prSet>
      <dgm:spPr/>
      <dgm:t>
        <a:bodyPr/>
        <a:lstStyle/>
        <a:p>
          <a:endParaRPr lang="es-EC"/>
        </a:p>
      </dgm:t>
    </dgm:pt>
    <dgm:pt modelId="{B29A161E-3866-4C96-8C96-9DB0655EA0CF}" type="pres">
      <dgm:prSet presAssocID="{C477A15A-D941-4640-850C-FA33FDB7F40D}" presName="accent_1" presStyleCnt="0"/>
      <dgm:spPr/>
    </dgm:pt>
    <dgm:pt modelId="{38226205-2413-44D3-B71E-96BF3D57F313}" type="pres">
      <dgm:prSet presAssocID="{C477A15A-D941-4640-850C-FA33FDB7F40D}" presName="accentRepeatNode" presStyleLbl="solidFgAcc1" presStyleIdx="0" presStyleCnt="4" custScaleX="116417" custScaleY="100373"/>
      <dgm:spPr/>
    </dgm:pt>
    <dgm:pt modelId="{97A2A27D-874C-4816-971E-652CB14CDF4B}" type="pres">
      <dgm:prSet presAssocID="{E9A99C47-7980-4865-8558-02FBDF0E7E5C}" presName="text_2" presStyleLbl="node1" presStyleIdx="1" presStyleCnt="4" custScaleX="90768">
        <dgm:presLayoutVars>
          <dgm:bulletEnabled val="1"/>
        </dgm:presLayoutVars>
      </dgm:prSet>
      <dgm:spPr/>
      <dgm:t>
        <a:bodyPr/>
        <a:lstStyle/>
        <a:p>
          <a:endParaRPr lang="es-EC"/>
        </a:p>
      </dgm:t>
    </dgm:pt>
    <dgm:pt modelId="{8B8B22D6-23DE-4EDE-866A-3065BCA897F1}" type="pres">
      <dgm:prSet presAssocID="{E9A99C47-7980-4865-8558-02FBDF0E7E5C}" presName="accent_2" presStyleCnt="0"/>
      <dgm:spPr/>
    </dgm:pt>
    <dgm:pt modelId="{C113A1B9-FF9F-444E-A939-594E36EDAAAC}" type="pres">
      <dgm:prSet presAssocID="{E9A99C47-7980-4865-8558-02FBDF0E7E5C}" presName="accentRepeatNode" presStyleLbl="solidFgAcc1" presStyleIdx="1" presStyleCnt="4" custScaleX="155139" custScaleY="115288"/>
      <dgm:spPr/>
    </dgm:pt>
    <dgm:pt modelId="{40751905-7EBB-4DE2-99BB-B3899A2115CE}" type="pres">
      <dgm:prSet presAssocID="{1A4243F4-0EA9-4554-89FF-1808C9B465A0}" presName="text_3" presStyleLbl="node1" presStyleIdx="2" presStyleCnt="4">
        <dgm:presLayoutVars>
          <dgm:bulletEnabled val="1"/>
        </dgm:presLayoutVars>
      </dgm:prSet>
      <dgm:spPr/>
      <dgm:t>
        <a:bodyPr/>
        <a:lstStyle/>
        <a:p>
          <a:endParaRPr lang="es-EC"/>
        </a:p>
      </dgm:t>
    </dgm:pt>
    <dgm:pt modelId="{52AC0861-A79A-47A0-8880-AED29C180358}" type="pres">
      <dgm:prSet presAssocID="{1A4243F4-0EA9-4554-89FF-1808C9B465A0}" presName="accent_3" presStyleCnt="0"/>
      <dgm:spPr/>
    </dgm:pt>
    <dgm:pt modelId="{D9F45045-3001-4C54-AC36-274964B7A11E}" type="pres">
      <dgm:prSet presAssocID="{1A4243F4-0EA9-4554-89FF-1808C9B465A0}" presName="accentRepeatNode" presStyleLbl="solidFgAcc1" presStyleIdx="2" presStyleCnt="4" custScaleX="137650" custScaleY="123759"/>
      <dgm:spPr/>
    </dgm:pt>
    <dgm:pt modelId="{6E909622-6C41-4164-9E34-0B109A403530}" type="pres">
      <dgm:prSet presAssocID="{4F048390-ADA5-4911-8C50-095085DD5F8A}" presName="text_4" presStyleLbl="node1" presStyleIdx="3" presStyleCnt="4">
        <dgm:presLayoutVars>
          <dgm:bulletEnabled val="1"/>
        </dgm:presLayoutVars>
      </dgm:prSet>
      <dgm:spPr/>
      <dgm:t>
        <a:bodyPr/>
        <a:lstStyle/>
        <a:p>
          <a:endParaRPr lang="es-EC"/>
        </a:p>
      </dgm:t>
    </dgm:pt>
    <dgm:pt modelId="{92D77B36-EAB8-4A61-9042-C45CEE6B02B1}" type="pres">
      <dgm:prSet presAssocID="{4F048390-ADA5-4911-8C50-095085DD5F8A}" presName="accent_4" presStyleCnt="0"/>
      <dgm:spPr/>
    </dgm:pt>
    <dgm:pt modelId="{CB2993C1-0CA3-4DBD-A52F-5C7820987181}" type="pres">
      <dgm:prSet presAssocID="{4F048390-ADA5-4911-8C50-095085DD5F8A}" presName="accentRepeatNode" presStyleLbl="solidFgAcc1" presStyleIdx="3" presStyleCnt="4" custScaleX="157508" custScaleY="113367"/>
      <dgm:spPr/>
    </dgm:pt>
  </dgm:ptLst>
  <dgm:cxnLst>
    <dgm:cxn modelId="{192B53E3-E2B9-48A2-9999-1B5A2E3549D0}" type="presOf" srcId="{863271C0-E49A-46DE-98BE-ED1D55CA7664}" destId="{E387DFCC-D4C3-4A0A-9F10-B271892FA8A6}" srcOrd="0" destOrd="0" presId="urn:microsoft.com/office/officeart/2008/layout/VerticalCurvedList"/>
    <dgm:cxn modelId="{A36251A6-1705-4E16-AC5A-7FC6011053B7}" srcId="{FBD9753A-B91A-4BA4-9C63-743171B634B7}" destId="{1A4243F4-0EA9-4554-89FF-1808C9B465A0}" srcOrd="2" destOrd="0" parTransId="{29BAE63C-3355-4F89-AA3D-EA5ADFB1DF68}" sibTransId="{C46617BC-FF90-48D3-AF00-7ACC8C74F50C}"/>
    <dgm:cxn modelId="{3465D50B-5A0D-4BCA-8F51-5AA2134FB676}" srcId="{FBD9753A-B91A-4BA4-9C63-743171B634B7}" destId="{C477A15A-D941-4640-850C-FA33FDB7F40D}" srcOrd="0" destOrd="0" parTransId="{BE109FC3-1AC8-4B5A-B209-CCAD1DF08EBB}" sibTransId="{863271C0-E49A-46DE-98BE-ED1D55CA7664}"/>
    <dgm:cxn modelId="{C1A1CD58-1796-412F-985D-3F24F84594EF}" srcId="{FBD9753A-B91A-4BA4-9C63-743171B634B7}" destId="{E9A99C47-7980-4865-8558-02FBDF0E7E5C}" srcOrd="1" destOrd="0" parTransId="{21CFD930-7E44-45F8-BC5F-7278FDBF113D}" sibTransId="{9CCDC067-CE54-4D2E-BAD3-58D778405525}"/>
    <dgm:cxn modelId="{00613F95-3962-4174-88AE-CDD227D919E5}" type="presOf" srcId="{E9A99C47-7980-4865-8558-02FBDF0E7E5C}" destId="{97A2A27D-874C-4816-971E-652CB14CDF4B}" srcOrd="0" destOrd="0" presId="urn:microsoft.com/office/officeart/2008/layout/VerticalCurvedList"/>
    <dgm:cxn modelId="{CA7E5A8E-6DD8-4526-9E5E-F700110C7C73}" srcId="{FBD9753A-B91A-4BA4-9C63-743171B634B7}" destId="{4F048390-ADA5-4911-8C50-095085DD5F8A}" srcOrd="3" destOrd="0" parTransId="{91F17C21-7B72-4F7E-9F28-7F18B019E7CD}" sibTransId="{EA2AC706-C831-4C6F-B23A-2BCF39F599C0}"/>
    <dgm:cxn modelId="{1608CB54-E651-40FA-80DF-AC163FA4C9A2}" type="presOf" srcId="{1A4243F4-0EA9-4554-89FF-1808C9B465A0}" destId="{40751905-7EBB-4DE2-99BB-B3899A2115CE}" srcOrd="0" destOrd="0" presId="urn:microsoft.com/office/officeart/2008/layout/VerticalCurvedList"/>
    <dgm:cxn modelId="{7244E2E9-482A-41E9-86B4-C5A60A693F7A}" type="presOf" srcId="{C477A15A-D941-4640-850C-FA33FDB7F40D}" destId="{8B10D714-2ECE-4EBF-BF52-DC4CBB79A4BB}" srcOrd="0" destOrd="0" presId="urn:microsoft.com/office/officeart/2008/layout/VerticalCurvedList"/>
    <dgm:cxn modelId="{B1DD8B7E-1EE5-48AD-86A3-401B1F82DDF3}" type="presOf" srcId="{4F048390-ADA5-4911-8C50-095085DD5F8A}" destId="{6E909622-6C41-4164-9E34-0B109A403530}" srcOrd="0" destOrd="0" presId="urn:microsoft.com/office/officeart/2008/layout/VerticalCurvedList"/>
    <dgm:cxn modelId="{F22293F5-CE20-4F5C-A907-9882F9BFE53F}" type="presOf" srcId="{FBD9753A-B91A-4BA4-9C63-743171B634B7}" destId="{5D03AB34-D479-43C2-B623-95D04B5583E5}" srcOrd="0" destOrd="0" presId="urn:microsoft.com/office/officeart/2008/layout/VerticalCurvedList"/>
    <dgm:cxn modelId="{02FED655-0230-4B3C-9D30-7A76E0C191AD}" type="presParOf" srcId="{5D03AB34-D479-43C2-B623-95D04B5583E5}" destId="{94A6AED3-DA85-45CB-BD92-2E7802C215F8}" srcOrd="0" destOrd="0" presId="urn:microsoft.com/office/officeart/2008/layout/VerticalCurvedList"/>
    <dgm:cxn modelId="{6699CD78-6071-455D-8B38-C55DF8F8504D}" type="presParOf" srcId="{94A6AED3-DA85-45CB-BD92-2E7802C215F8}" destId="{CC55BE11-A296-4D94-B105-0C375519FE1B}" srcOrd="0" destOrd="0" presId="urn:microsoft.com/office/officeart/2008/layout/VerticalCurvedList"/>
    <dgm:cxn modelId="{39154913-2A36-491B-97A9-E4C6E46EBF9F}" type="presParOf" srcId="{CC55BE11-A296-4D94-B105-0C375519FE1B}" destId="{23B053A9-17C8-400E-8387-0949D35EA5C7}" srcOrd="0" destOrd="0" presId="urn:microsoft.com/office/officeart/2008/layout/VerticalCurvedList"/>
    <dgm:cxn modelId="{80D68900-B6E9-4172-99A1-C86E5DEE4F0F}" type="presParOf" srcId="{CC55BE11-A296-4D94-B105-0C375519FE1B}" destId="{E387DFCC-D4C3-4A0A-9F10-B271892FA8A6}" srcOrd="1" destOrd="0" presId="urn:microsoft.com/office/officeart/2008/layout/VerticalCurvedList"/>
    <dgm:cxn modelId="{16C98CF0-B9BC-4FB5-8552-5424E4EB1E6A}" type="presParOf" srcId="{CC55BE11-A296-4D94-B105-0C375519FE1B}" destId="{3546EBA8-F361-4376-986E-A5EA8DD6E770}" srcOrd="2" destOrd="0" presId="urn:microsoft.com/office/officeart/2008/layout/VerticalCurvedList"/>
    <dgm:cxn modelId="{53628438-A807-4960-9E4F-647D668B0522}" type="presParOf" srcId="{CC55BE11-A296-4D94-B105-0C375519FE1B}" destId="{47529107-554E-403B-9629-7A3FEA38E511}" srcOrd="3" destOrd="0" presId="urn:microsoft.com/office/officeart/2008/layout/VerticalCurvedList"/>
    <dgm:cxn modelId="{0208F04B-41B7-4043-9868-894E548601D1}" type="presParOf" srcId="{94A6AED3-DA85-45CB-BD92-2E7802C215F8}" destId="{8B10D714-2ECE-4EBF-BF52-DC4CBB79A4BB}" srcOrd="1" destOrd="0" presId="urn:microsoft.com/office/officeart/2008/layout/VerticalCurvedList"/>
    <dgm:cxn modelId="{51C785A6-A119-49CF-A19A-12920886B82D}" type="presParOf" srcId="{94A6AED3-DA85-45CB-BD92-2E7802C215F8}" destId="{B29A161E-3866-4C96-8C96-9DB0655EA0CF}" srcOrd="2" destOrd="0" presId="urn:microsoft.com/office/officeart/2008/layout/VerticalCurvedList"/>
    <dgm:cxn modelId="{05DBF7DE-7753-45E6-B4FD-D6656096AED0}" type="presParOf" srcId="{B29A161E-3866-4C96-8C96-9DB0655EA0CF}" destId="{38226205-2413-44D3-B71E-96BF3D57F313}" srcOrd="0" destOrd="0" presId="urn:microsoft.com/office/officeart/2008/layout/VerticalCurvedList"/>
    <dgm:cxn modelId="{4B07A2EF-3FE3-497E-B001-902B950B50BE}" type="presParOf" srcId="{94A6AED3-DA85-45CB-BD92-2E7802C215F8}" destId="{97A2A27D-874C-4816-971E-652CB14CDF4B}" srcOrd="3" destOrd="0" presId="urn:microsoft.com/office/officeart/2008/layout/VerticalCurvedList"/>
    <dgm:cxn modelId="{C9A02EBA-AD9A-443F-9C6F-9E5905FE5F94}" type="presParOf" srcId="{94A6AED3-DA85-45CB-BD92-2E7802C215F8}" destId="{8B8B22D6-23DE-4EDE-866A-3065BCA897F1}" srcOrd="4" destOrd="0" presId="urn:microsoft.com/office/officeart/2008/layout/VerticalCurvedList"/>
    <dgm:cxn modelId="{34B2136A-4FA7-4528-9DB9-46CD11FEFA99}" type="presParOf" srcId="{8B8B22D6-23DE-4EDE-866A-3065BCA897F1}" destId="{C113A1B9-FF9F-444E-A939-594E36EDAAAC}" srcOrd="0" destOrd="0" presId="urn:microsoft.com/office/officeart/2008/layout/VerticalCurvedList"/>
    <dgm:cxn modelId="{4CE04498-3AB7-4BA7-AE79-952C91C9815F}" type="presParOf" srcId="{94A6AED3-DA85-45CB-BD92-2E7802C215F8}" destId="{40751905-7EBB-4DE2-99BB-B3899A2115CE}" srcOrd="5" destOrd="0" presId="urn:microsoft.com/office/officeart/2008/layout/VerticalCurvedList"/>
    <dgm:cxn modelId="{C710669D-3545-4ACF-BDDB-51DD757F5813}" type="presParOf" srcId="{94A6AED3-DA85-45CB-BD92-2E7802C215F8}" destId="{52AC0861-A79A-47A0-8880-AED29C180358}" srcOrd="6" destOrd="0" presId="urn:microsoft.com/office/officeart/2008/layout/VerticalCurvedList"/>
    <dgm:cxn modelId="{A2049827-F473-4E1D-A400-C39CB52BA258}" type="presParOf" srcId="{52AC0861-A79A-47A0-8880-AED29C180358}" destId="{D9F45045-3001-4C54-AC36-274964B7A11E}" srcOrd="0" destOrd="0" presId="urn:microsoft.com/office/officeart/2008/layout/VerticalCurvedList"/>
    <dgm:cxn modelId="{24C18DA2-367E-426D-B9DF-67566CFCB439}" type="presParOf" srcId="{94A6AED3-DA85-45CB-BD92-2E7802C215F8}" destId="{6E909622-6C41-4164-9E34-0B109A403530}" srcOrd="7" destOrd="0" presId="urn:microsoft.com/office/officeart/2008/layout/VerticalCurvedList"/>
    <dgm:cxn modelId="{E0019DFD-650E-47D3-A5BE-44DA32576BE4}" type="presParOf" srcId="{94A6AED3-DA85-45CB-BD92-2E7802C215F8}" destId="{92D77B36-EAB8-4A61-9042-C45CEE6B02B1}" srcOrd="8" destOrd="0" presId="urn:microsoft.com/office/officeart/2008/layout/VerticalCurvedList"/>
    <dgm:cxn modelId="{C6C79F85-7111-4892-80AC-8480B7417DB1}" type="presParOf" srcId="{92D77B36-EAB8-4A61-9042-C45CEE6B02B1}" destId="{CB2993C1-0CA3-4DBD-A52F-5C782098718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2074CD0-4808-4E43-A124-CD8FF56ED198}" type="doc">
      <dgm:prSet loTypeId="urn:microsoft.com/office/officeart/2005/8/layout/pyramid2" loCatId="list" qsTypeId="urn:microsoft.com/office/officeart/2005/8/quickstyle/3d1" qsCatId="3D" csTypeId="urn:microsoft.com/office/officeart/2005/8/colors/colorful5" csCatId="colorful" phldr="1"/>
      <dgm:spPr/>
    </dgm:pt>
    <dgm:pt modelId="{52309937-148A-4A8B-9FD6-ED38E7B1D27D}">
      <dgm:prSet phldrT="[Texto]" custT="1"/>
      <dgm:spPr/>
      <dgm:t>
        <a:bodyPr/>
        <a:lstStyle/>
        <a:p>
          <a:r>
            <a:rPr lang="es-EC" sz="2000" dirty="0"/>
            <a:t>Discapacidad: La</a:t>
          </a:r>
          <a:r>
            <a:rPr lang="es-ES" sz="2000" dirty="0"/>
            <a:t> (OMS) “es toda restricción o ausencia (debida a una deficiencia) de la capacidad de realizar una actividad en la forma o dentro del margen que se considera normal para un ser humano”.</a:t>
          </a:r>
        </a:p>
      </dgm:t>
    </dgm:pt>
    <dgm:pt modelId="{5DED65BB-4324-46E5-A0EE-C6AEB9FE2496}" type="parTrans" cxnId="{CA32FB53-4FB1-4FA2-9C67-A78606136071}">
      <dgm:prSet/>
      <dgm:spPr/>
      <dgm:t>
        <a:bodyPr/>
        <a:lstStyle/>
        <a:p>
          <a:endParaRPr lang="es-ES" sz="1800"/>
        </a:p>
      </dgm:t>
    </dgm:pt>
    <dgm:pt modelId="{D2E6B93A-A520-4195-AD10-DFA5ECFA1968}" type="sibTrans" cxnId="{CA32FB53-4FB1-4FA2-9C67-A78606136071}">
      <dgm:prSet/>
      <dgm:spPr/>
      <dgm:t>
        <a:bodyPr/>
        <a:lstStyle/>
        <a:p>
          <a:endParaRPr lang="es-ES" sz="1800"/>
        </a:p>
      </dgm:t>
    </dgm:pt>
    <dgm:pt modelId="{2E27C6C2-5B4D-4BD3-9254-A9F116A6C85B}">
      <dgm:prSet phldrT="[Texto]" custT="1"/>
      <dgm:spPr/>
      <dgm:t>
        <a:bodyPr/>
        <a:lstStyle/>
        <a:p>
          <a:r>
            <a:rPr lang="es-EC" sz="2000" dirty="0"/>
            <a:t>Discapacidad intelectual: presenta dificultad para captar, procesar y dominar tareas e información que a su vez puede evidenciarse en su comportamiento (desinterés, disminución o dificultad en la atención y concentración) . </a:t>
          </a:r>
          <a:endParaRPr lang="es-ES" sz="2000" dirty="0"/>
        </a:p>
      </dgm:t>
    </dgm:pt>
    <dgm:pt modelId="{7B0DE202-CAE7-48DB-900E-B2CC1AA40893}" type="parTrans" cxnId="{FCADB117-510A-4D48-BF17-937F607E63C7}">
      <dgm:prSet/>
      <dgm:spPr/>
      <dgm:t>
        <a:bodyPr/>
        <a:lstStyle/>
        <a:p>
          <a:endParaRPr lang="es-ES" sz="1800"/>
        </a:p>
      </dgm:t>
    </dgm:pt>
    <dgm:pt modelId="{8509049C-E5EC-48CA-AE2C-847ED877DBA3}" type="sibTrans" cxnId="{FCADB117-510A-4D48-BF17-937F607E63C7}">
      <dgm:prSet/>
      <dgm:spPr/>
      <dgm:t>
        <a:bodyPr/>
        <a:lstStyle/>
        <a:p>
          <a:endParaRPr lang="es-ES" sz="1800"/>
        </a:p>
      </dgm:t>
    </dgm:pt>
    <dgm:pt modelId="{4EA1F26C-1F7B-4785-9CD9-6C561D774B83}" type="pres">
      <dgm:prSet presAssocID="{A2074CD0-4808-4E43-A124-CD8FF56ED198}" presName="compositeShape" presStyleCnt="0">
        <dgm:presLayoutVars>
          <dgm:dir/>
          <dgm:resizeHandles/>
        </dgm:presLayoutVars>
      </dgm:prSet>
      <dgm:spPr/>
    </dgm:pt>
    <dgm:pt modelId="{3F1D187B-4A45-480A-A5DB-0CD5984A771D}" type="pres">
      <dgm:prSet presAssocID="{A2074CD0-4808-4E43-A124-CD8FF56ED198}" presName="pyramid" presStyleLbl="node1" presStyleIdx="0" presStyleCnt="1" custLinFactNeighborX="58131" custLinFactNeighborY="3122"/>
      <dgm:spPr/>
    </dgm:pt>
    <dgm:pt modelId="{C385FEF0-1BED-4B8F-9505-7A7BFB26C9CF}" type="pres">
      <dgm:prSet presAssocID="{A2074CD0-4808-4E43-A124-CD8FF56ED198}" presName="theList" presStyleCnt="0"/>
      <dgm:spPr/>
    </dgm:pt>
    <dgm:pt modelId="{D3927B53-9A64-4C03-98A6-1E3429889F69}" type="pres">
      <dgm:prSet presAssocID="{52309937-148A-4A8B-9FD6-ED38E7B1D27D}" presName="aNode" presStyleLbl="fgAcc1" presStyleIdx="0" presStyleCnt="2" custScaleX="252129" custScaleY="146633" custLinFactNeighborX="36352" custLinFactNeighborY="-40367">
        <dgm:presLayoutVars>
          <dgm:bulletEnabled val="1"/>
        </dgm:presLayoutVars>
      </dgm:prSet>
      <dgm:spPr/>
      <dgm:t>
        <a:bodyPr/>
        <a:lstStyle/>
        <a:p>
          <a:endParaRPr lang="es-EC"/>
        </a:p>
      </dgm:t>
    </dgm:pt>
    <dgm:pt modelId="{10C65FE2-482C-4CD3-AC70-2240CB46EB79}" type="pres">
      <dgm:prSet presAssocID="{52309937-148A-4A8B-9FD6-ED38E7B1D27D}" presName="aSpace" presStyleCnt="0"/>
      <dgm:spPr/>
    </dgm:pt>
    <dgm:pt modelId="{A409B4FD-B4F3-4C34-8643-B34566DCE9C5}" type="pres">
      <dgm:prSet presAssocID="{2E27C6C2-5B4D-4BD3-9254-A9F116A6C85B}" presName="aNode" presStyleLbl="fgAcc1" presStyleIdx="1" presStyleCnt="2" custScaleX="253512" custScaleY="146145" custLinFactY="4685" custLinFactNeighborX="34746" custLinFactNeighborY="100000">
        <dgm:presLayoutVars>
          <dgm:bulletEnabled val="1"/>
        </dgm:presLayoutVars>
      </dgm:prSet>
      <dgm:spPr/>
      <dgm:t>
        <a:bodyPr/>
        <a:lstStyle/>
        <a:p>
          <a:endParaRPr lang="es-EC"/>
        </a:p>
      </dgm:t>
    </dgm:pt>
    <dgm:pt modelId="{B760F896-E9F8-4491-988A-10FAC85938AB}" type="pres">
      <dgm:prSet presAssocID="{2E27C6C2-5B4D-4BD3-9254-A9F116A6C85B}" presName="aSpace" presStyleCnt="0"/>
      <dgm:spPr/>
    </dgm:pt>
  </dgm:ptLst>
  <dgm:cxnLst>
    <dgm:cxn modelId="{FD7D7520-1308-4733-88A4-6D3A60566962}" type="presOf" srcId="{A2074CD0-4808-4E43-A124-CD8FF56ED198}" destId="{4EA1F26C-1F7B-4785-9CD9-6C561D774B83}" srcOrd="0" destOrd="0" presId="urn:microsoft.com/office/officeart/2005/8/layout/pyramid2"/>
    <dgm:cxn modelId="{806D9177-D35F-44BD-861B-418D6E86B4F5}" type="presOf" srcId="{2E27C6C2-5B4D-4BD3-9254-A9F116A6C85B}" destId="{A409B4FD-B4F3-4C34-8643-B34566DCE9C5}" srcOrd="0" destOrd="0" presId="urn:microsoft.com/office/officeart/2005/8/layout/pyramid2"/>
    <dgm:cxn modelId="{54006846-5985-4FAC-8E3F-5C43067D8D84}" type="presOf" srcId="{52309937-148A-4A8B-9FD6-ED38E7B1D27D}" destId="{D3927B53-9A64-4C03-98A6-1E3429889F69}" srcOrd="0" destOrd="0" presId="urn:microsoft.com/office/officeart/2005/8/layout/pyramid2"/>
    <dgm:cxn modelId="{CA32FB53-4FB1-4FA2-9C67-A78606136071}" srcId="{A2074CD0-4808-4E43-A124-CD8FF56ED198}" destId="{52309937-148A-4A8B-9FD6-ED38E7B1D27D}" srcOrd="0" destOrd="0" parTransId="{5DED65BB-4324-46E5-A0EE-C6AEB9FE2496}" sibTransId="{D2E6B93A-A520-4195-AD10-DFA5ECFA1968}"/>
    <dgm:cxn modelId="{FCADB117-510A-4D48-BF17-937F607E63C7}" srcId="{A2074CD0-4808-4E43-A124-CD8FF56ED198}" destId="{2E27C6C2-5B4D-4BD3-9254-A9F116A6C85B}" srcOrd="1" destOrd="0" parTransId="{7B0DE202-CAE7-48DB-900E-B2CC1AA40893}" sibTransId="{8509049C-E5EC-48CA-AE2C-847ED877DBA3}"/>
    <dgm:cxn modelId="{AC1B9735-26E5-4540-9F3A-27D149009FF8}" type="presParOf" srcId="{4EA1F26C-1F7B-4785-9CD9-6C561D774B83}" destId="{3F1D187B-4A45-480A-A5DB-0CD5984A771D}" srcOrd="0" destOrd="0" presId="urn:microsoft.com/office/officeart/2005/8/layout/pyramid2"/>
    <dgm:cxn modelId="{637B4977-B9A8-4A13-B7CE-2A194D7F5F6D}" type="presParOf" srcId="{4EA1F26C-1F7B-4785-9CD9-6C561D774B83}" destId="{C385FEF0-1BED-4B8F-9505-7A7BFB26C9CF}" srcOrd="1" destOrd="0" presId="urn:microsoft.com/office/officeart/2005/8/layout/pyramid2"/>
    <dgm:cxn modelId="{8D200826-E631-4D10-843E-A11B5B2E1FD4}" type="presParOf" srcId="{C385FEF0-1BED-4B8F-9505-7A7BFB26C9CF}" destId="{D3927B53-9A64-4C03-98A6-1E3429889F69}" srcOrd="0" destOrd="0" presId="urn:microsoft.com/office/officeart/2005/8/layout/pyramid2"/>
    <dgm:cxn modelId="{9D9D6B1A-4C89-47E2-ACFE-1187B2C9253C}" type="presParOf" srcId="{C385FEF0-1BED-4B8F-9505-7A7BFB26C9CF}" destId="{10C65FE2-482C-4CD3-AC70-2240CB46EB79}" srcOrd="1" destOrd="0" presId="urn:microsoft.com/office/officeart/2005/8/layout/pyramid2"/>
    <dgm:cxn modelId="{4254107A-5254-46D7-8A3B-27BD82EC33A5}" type="presParOf" srcId="{C385FEF0-1BED-4B8F-9505-7A7BFB26C9CF}" destId="{A409B4FD-B4F3-4C34-8643-B34566DCE9C5}" srcOrd="2" destOrd="0" presId="urn:microsoft.com/office/officeart/2005/8/layout/pyramid2"/>
    <dgm:cxn modelId="{94C206A6-645C-4E18-87C4-B9B2BE041156}" type="presParOf" srcId="{C385FEF0-1BED-4B8F-9505-7A7BFB26C9CF}" destId="{B760F896-E9F8-4491-988A-10FAC85938AB}" srcOrd="3"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2074CD0-4808-4E43-A124-CD8FF56ED198}" type="doc">
      <dgm:prSet loTypeId="urn:microsoft.com/office/officeart/2005/8/layout/pyramid2" loCatId="list" qsTypeId="urn:microsoft.com/office/officeart/2005/8/quickstyle/3d1" qsCatId="3D" csTypeId="urn:microsoft.com/office/officeart/2005/8/colors/colorful5" csCatId="colorful" phldr="1"/>
      <dgm:spPr/>
    </dgm:pt>
    <dgm:pt modelId="{2E27C6C2-5B4D-4BD3-9254-A9F116A6C85B}">
      <dgm:prSet phldrT="[Texto]" custT="1"/>
      <dgm:spPr/>
      <dgm:t>
        <a:bodyPr/>
        <a:lstStyle/>
        <a:p>
          <a:pPr algn="l">
            <a:lnSpc>
              <a:spcPct val="100000"/>
            </a:lnSpc>
          </a:pPr>
          <a:r>
            <a:rPr lang="es-EC" sz="1800" b="1" dirty="0">
              <a:latin typeface="Arial" panose="020B0604020202020204" pitchFamily="34" charset="0"/>
              <a:cs typeface="Arial" panose="020B0604020202020204" pitchFamily="34" charset="0"/>
            </a:rPr>
            <a:t> </a:t>
          </a:r>
          <a:r>
            <a:rPr lang="es-ES" sz="1800" b="1" dirty="0">
              <a:latin typeface="Arial" panose="020B0604020202020204" pitchFamily="34" charset="0"/>
              <a:cs typeface="Arial" panose="020B0604020202020204" pitchFamily="34" charset="0"/>
            </a:rPr>
            <a:t>II-2: Discapacidad Intelectual con importantes deterioro adicional</a:t>
          </a:r>
          <a:r>
            <a:rPr lang="es-ES" sz="1800" dirty="0">
              <a:latin typeface="Arial" panose="020B0604020202020204" pitchFamily="34" charset="0"/>
              <a:cs typeface="Arial" panose="020B0604020202020204" pitchFamily="34" charset="0"/>
            </a:rPr>
            <a:t>:</a:t>
          </a:r>
        </a:p>
        <a:p>
          <a:pPr algn="l">
            <a:lnSpc>
              <a:spcPct val="100000"/>
            </a:lnSpc>
          </a:pPr>
          <a:r>
            <a:rPr lang="es-ES" sz="1800" dirty="0">
              <a:latin typeface="Arial" panose="020B0604020202020204" pitchFamily="34" charset="0"/>
              <a:cs typeface="Arial" panose="020B0604020202020204" pitchFamily="34" charset="0"/>
            </a:rPr>
            <a:t>• Deportistas con discapacidad intelectual y</a:t>
          </a:r>
        </a:p>
        <a:p>
          <a:pPr algn="l">
            <a:lnSpc>
              <a:spcPct val="100000"/>
            </a:lnSpc>
          </a:pPr>
          <a:r>
            <a:rPr lang="es-ES" sz="1800" dirty="0">
              <a:latin typeface="Arial" panose="020B0604020202020204" pitchFamily="34" charset="0"/>
              <a:cs typeface="Arial" panose="020B0604020202020204" pitchFamily="34" charset="0"/>
            </a:rPr>
            <a:t>deterioro adicional significativo.</a:t>
          </a:r>
        </a:p>
        <a:p>
          <a:pPr algn="l">
            <a:lnSpc>
              <a:spcPct val="100000"/>
            </a:lnSpc>
          </a:pPr>
          <a:r>
            <a:rPr lang="es-ES" sz="1800" dirty="0">
              <a:latin typeface="Arial" panose="020B0604020202020204" pitchFamily="34" charset="0"/>
              <a:cs typeface="Arial" panose="020B0604020202020204" pitchFamily="34" charset="0"/>
            </a:rPr>
            <a:t>• Trisomía 21 (Síndrome de Down)</a:t>
          </a:r>
        </a:p>
      </dgm:t>
    </dgm:pt>
    <dgm:pt modelId="{7B0DE202-CAE7-48DB-900E-B2CC1AA40893}" type="parTrans" cxnId="{FCADB117-510A-4D48-BF17-937F607E63C7}">
      <dgm:prSet/>
      <dgm:spPr/>
      <dgm:t>
        <a:bodyPr/>
        <a:lstStyle/>
        <a:p>
          <a:pPr algn="l"/>
          <a:endParaRPr lang="es-ES" sz="1800">
            <a:latin typeface="Arial" panose="020B0604020202020204" pitchFamily="34" charset="0"/>
            <a:cs typeface="Arial" panose="020B0604020202020204" pitchFamily="34" charset="0"/>
          </a:endParaRPr>
        </a:p>
      </dgm:t>
    </dgm:pt>
    <dgm:pt modelId="{8509049C-E5EC-48CA-AE2C-847ED877DBA3}" type="sibTrans" cxnId="{FCADB117-510A-4D48-BF17-937F607E63C7}">
      <dgm:prSet/>
      <dgm:spPr/>
      <dgm:t>
        <a:bodyPr/>
        <a:lstStyle/>
        <a:p>
          <a:pPr algn="l"/>
          <a:endParaRPr lang="es-ES" sz="1800">
            <a:latin typeface="Arial" panose="020B0604020202020204" pitchFamily="34" charset="0"/>
            <a:cs typeface="Arial" panose="020B0604020202020204" pitchFamily="34" charset="0"/>
          </a:endParaRPr>
        </a:p>
      </dgm:t>
    </dgm:pt>
    <dgm:pt modelId="{63CDA468-14D2-41A7-AE7D-1CBEB00F4A7B}">
      <dgm:prSet phldrT="[Texto]" custT="1"/>
      <dgm:spPr/>
      <dgm:t>
        <a:bodyPr/>
        <a:lstStyle/>
        <a:p>
          <a:pPr algn="l"/>
          <a:r>
            <a:rPr lang="es-ES" sz="1800" b="1" dirty="0">
              <a:latin typeface="Arial" panose="020B0604020202020204" pitchFamily="34" charset="0"/>
              <a:cs typeface="Arial" panose="020B0604020202020204" pitchFamily="34" charset="0"/>
            </a:rPr>
            <a:t>II-3: Autismo: CI superior a 75</a:t>
          </a:r>
        </a:p>
        <a:p>
          <a:pPr algn="l"/>
          <a:r>
            <a:rPr lang="es-ES" sz="1800" dirty="0">
              <a:latin typeface="Arial" panose="020B0604020202020204" pitchFamily="34" charset="0"/>
              <a:cs typeface="Arial" panose="020B0604020202020204" pitchFamily="34" charset="0"/>
            </a:rPr>
            <a:t>• Diagnóstico formal de Autismo Virtus está desarrollando el grupo de elegibilidad II-3 para atletas con autismo que no tienen un Discapacidad intelectual.</a:t>
          </a:r>
        </a:p>
      </dgm:t>
    </dgm:pt>
    <dgm:pt modelId="{3F9F35A2-7E42-40C2-A6FD-82EF3F7B8BF8}" type="parTrans" cxnId="{7D693803-D29E-4516-9D8B-D5A1BD68171C}">
      <dgm:prSet/>
      <dgm:spPr/>
      <dgm:t>
        <a:bodyPr/>
        <a:lstStyle/>
        <a:p>
          <a:pPr algn="l"/>
          <a:endParaRPr lang="es-ES" sz="1800">
            <a:latin typeface="Arial" panose="020B0604020202020204" pitchFamily="34" charset="0"/>
            <a:cs typeface="Arial" panose="020B0604020202020204" pitchFamily="34" charset="0"/>
          </a:endParaRPr>
        </a:p>
      </dgm:t>
    </dgm:pt>
    <dgm:pt modelId="{8B99D6FB-0385-4E1C-B2A9-CFFB7C62457F}" type="sibTrans" cxnId="{7D693803-D29E-4516-9D8B-D5A1BD68171C}">
      <dgm:prSet/>
      <dgm:spPr/>
      <dgm:t>
        <a:bodyPr/>
        <a:lstStyle/>
        <a:p>
          <a:pPr algn="l"/>
          <a:endParaRPr lang="es-ES" sz="1800">
            <a:latin typeface="Arial" panose="020B0604020202020204" pitchFamily="34" charset="0"/>
            <a:cs typeface="Arial" panose="020B0604020202020204" pitchFamily="34" charset="0"/>
          </a:endParaRPr>
        </a:p>
      </dgm:t>
    </dgm:pt>
    <dgm:pt modelId="{52309937-148A-4A8B-9FD6-ED38E7B1D27D}">
      <dgm:prSet phldrT="[Texto]" custT="1"/>
      <dgm:spPr/>
      <dgm:t>
        <a:bodyPr/>
        <a:lstStyle/>
        <a:p>
          <a:pPr algn="l">
            <a:lnSpc>
              <a:spcPct val="100000"/>
            </a:lnSpc>
          </a:pPr>
          <a:r>
            <a:rPr lang="es-ES" sz="1800" b="1" dirty="0">
              <a:latin typeface="Arial" panose="020B0604020202020204" pitchFamily="34" charset="0"/>
              <a:cs typeface="Arial" panose="020B0604020202020204" pitchFamily="34" charset="0"/>
            </a:rPr>
            <a:t>II-1: Discapacidad Intelectual</a:t>
          </a:r>
        </a:p>
        <a:p>
          <a:pPr algn="l">
            <a:lnSpc>
              <a:spcPct val="100000"/>
            </a:lnSpc>
          </a:pPr>
          <a:r>
            <a:rPr lang="es-ES" sz="1800" dirty="0">
              <a:latin typeface="Arial" panose="020B0604020202020204" pitchFamily="34" charset="0"/>
              <a:cs typeface="Arial" panose="020B0604020202020204" pitchFamily="34" charset="0"/>
            </a:rPr>
            <a:t>• CI menor o igual a 75</a:t>
          </a:r>
        </a:p>
        <a:p>
          <a:pPr algn="l">
            <a:lnSpc>
              <a:spcPct val="100000"/>
            </a:lnSpc>
          </a:pPr>
          <a:r>
            <a:rPr lang="es-ES" sz="1800" dirty="0">
              <a:latin typeface="Arial" panose="020B0604020202020204" pitchFamily="34" charset="0"/>
              <a:cs typeface="Arial" panose="020B0604020202020204" pitchFamily="34" charset="0"/>
            </a:rPr>
            <a:t>• Déficits en el comportamiento adaptativo</a:t>
          </a:r>
        </a:p>
        <a:p>
          <a:pPr algn="l">
            <a:lnSpc>
              <a:spcPct val="100000"/>
            </a:lnSpc>
          </a:pPr>
          <a:r>
            <a:rPr lang="es-ES" sz="1800" dirty="0">
              <a:latin typeface="Arial" panose="020B0604020202020204" pitchFamily="34" charset="0"/>
              <a:cs typeface="Arial" panose="020B0604020202020204" pitchFamily="34" charset="0"/>
            </a:rPr>
            <a:t>• Comienzo de la discapacidad antes de los 22 años</a:t>
          </a:r>
        </a:p>
      </dgm:t>
    </dgm:pt>
    <dgm:pt modelId="{D2E6B93A-A520-4195-AD10-DFA5ECFA1968}" type="sibTrans" cxnId="{CA32FB53-4FB1-4FA2-9C67-A78606136071}">
      <dgm:prSet/>
      <dgm:spPr/>
      <dgm:t>
        <a:bodyPr/>
        <a:lstStyle/>
        <a:p>
          <a:pPr algn="l"/>
          <a:endParaRPr lang="es-ES" sz="1800">
            <a:latin typeface="Arial" panose="020B0604020202020204" pitchFamily="34" charset="0"/>
            <a:cs typeface="Arial" panose="020B0604020202020204" pitchFamily="34" charset="0"/>
          </a:endParaRPr>
        </a:p>
      </dgm:t>
    </dgm:pt>
    <dgm:pt modelId="{5DED65BB-4324-46E5-A0EE-C6AEB9FE2496}" type="parTrans" cxnId="{CA32FB53-4FB1-4FA2-9C67-A78606136071}">
      <dgm:prSet/>
      <dgm:spPr/>
      <dgm:t>
        <a:bodyPr/>
        <a:lstStyle/>
        <a:p>
          <a:pPr algn="l"/>
          <a:endParaRPr lang="es-ES" sz="1800">
            <a:latin typeface="Arial" panose="020B0604020202020204" pitchFamily="34" charset="0"/>
            <a:cs typeface="Arial" panose="020B0604020202020204" pitchFamily="34" charset="0"/>
          </a:endParaRPr>
        </a:p>
      </dgm:t>
    </dgm:pt>
    <dgm:pt modelId="{4EA1F26C-1F7B-4785-9CD9-6C561D774B83}" type="pres">
      <dgm:prSet presAssocID="{A2074CD0-4808-4E43-A124-CD8FF56ED198}" presName="compositeShape" presStyleCnt="0">
        <dgm:presLayoutVars>
          <dgm:dir/>
          <dgm:resizeHandles/>
        </dgm:presLayoutVars>
      </dgm:prSet>
      <dgm:spPr/>
    </dgm:pt>
    <dgm:pt modelId="{3F1D187B-4A45-480A-A5DB-0CD5984A771D}" type="pres">
      <dgm:prSet presAssocID="{A2074CD0-4808-4E43-A124-CD8FF56ED198}" presName="pyramid" presStyleLbl="node1" presStyleIdx="0" presStyleCnt="1" custLinFactNeighborX="58131" custLinFactNeighborY="3122"/>
      <dgm:spPr/>
    </dgm:pt>
    <dgm:pt modelId="{C385FEF0-1BED-4B8F-9505-7A7BFB26C9CF}" type="pres">
      <dgm:prSet presAssocID="{A2074CD0-4808-4E43-A124-CD8FF56ED198}" presName="theList" presStyleCnt="0"/>
      <dgm:spPr/>
    </dgm:pt>
    <dgm:pt modelId="{D3927B53-9A64-4C03-98A6-1E3429889F69}" type="pres">
      <dgm:prSet presAssocID="{52309937-148A-4A8B-9FD6-ED38E7B1D27D}" presName="aNode" presStyleLbl="fgAcc1" presStyleIdx="0" presStyleCnt="3" custScaleX="222318" custScaleY="740266" custLinFactY="6987" custLinFactNeighborY="100000">
        <dgm:presLayoutVars>
          <dgm:bulletEnabled val="1"/>
        </dgm:presLayoutVars>
      </dgm:prSet>
      <dgm:spPr/>
      <dgm:t>
        <a:bodyPr/>
        <a:lstStyle/>
        <a:p>
          <a:endParaRPr lang="es-EC"/>
        </a:p>
      </dgm:t>
    </dgm:pt>
    <dgm:pt modelId="{10C65FE2-482C-4CD3-AC70-2240CB46EB79}" type="pres">
      <dgm:prSet presAssocID="{52309937-148A-4A8B-9FD6-ED38E7B1D27D}" presName="aSpace" presStyleCnt="0"/>
      <dgm:spPr/>
    </dgm:pt>
    <dgm:pt modelId="{A409B4FD-B4F3-4C34-8643-B34566DCE9C5}" type="pres">
      <dgm:prSet presAssocID="{2E27C6C2-5B4D-4BD3-9254-A9F116A6C85B}" presName="aNode" presStyleLbl="fgAcc1" presStyleIdx="1" presStyleCnt="3" custScaleX="222318" custScaleY="835159" custLinFactY="113000" custLinFactNeighborX="-1566" custLinFactNeighborY="200000">
        <dgm:presLayoutVars>
          <dgm:bulletEnabled val="1"/>
        </dgm:presLayoutVars>
      </dgm:prSet>
      <dgm:spPr/>
      <dgm:t>
        <a:bodyPr/>
        <a:lstStyle/>
        <a:p>
          <a:endParaRPr lang="es-EC"/>
        </a:p>
      </dgm:t>
    </dgm:pt>
    <dgm:pt modelId="{B760F896-E9F8-4491-988A-10FAC85938AB}" type="pres">
      <dgm:prSet presAssocID="{2E27C6C2-5B4D-4BD3-9254-A9F116A6C85B}" presName="aSpace" presStyleCnt="0"/>
      <dgm:spPr/>
    </dgm:pt>
    <dgm:pt modelId="{3BA8C6BA-99CF-4244-9A21-0F9CE218A515}" type="pres">
      <dgm:prSet presAssocID="{63CDA468-14D2-41A7-AE7D-1CBEB00F4A7B}" presName="aNode" presStyleLbl="fgAcc1" presStyleIdx="2" presStyleCnt="3" custScaleX="233865" custScaleY="586478" custLinFactY="288773" custLinFactNeighborY="300000">
        <dgm:presLayoutVars>
          <dgm:bulletEnabled val="1"/>
        </dgm:presLayoutVars>
      </dgm:prSet>
      <dgm:spPr/>
      <dgm:t>
        <a:bodyPr/>
        <a:lstStyle/>
        <a:p>
          <a:endParaRPr lang="es-EC"/>
        </a:p>
      </dgm:t>
    </dgm:pt>
    <dgm:pt modelId="{66AA2796-27D5-460C-95B5-3868B7B0BEBC}" type="pres">
      <dgm:prSet presAssocID="{63CDA468-14D2-41A7-AE7D-1CBEB00F4A7B}" presName="aSpace" presStyleCnt="0"/>
      <dgm:spPr/>
    </dgm:pt>
  </dgm:ptLst>
  <dgm:cxnLst>
    <dgm:cxn modelId="{54006846-5985-4FAC-8E3F-5C43067D8D84}" type="presOf" srcId="{52309937-148A-4A8B-9FD6-ED38E7B1D27D}" destId="{D3927B53-9A64-4C03-98A6-1E3429889F69}" srcOrd="0" destOrd="0" presId="urn:microsoft.com/office/officeart/2005/8/layout/pyramid2"/>
    <dgm:cxn modelId="{CA32FB53-4FB1-4FA2-9C67-A78606136071}" srcId="{A2074CD0-4808-4E43-A124-CD8FF56ED198}" destId="{52309937-148A-4A8B-9FD6-ED38E7B1D27D}" srcOrd="0" destOrd="0" parTransId="{5DED65BB-4324-46E5-A0EE-C6AEB9FE2496}" sibTransId="{D2E6B93A-A520-4195-AD10-DFA5ECFA1968}"/>
    <dgm:cxn modelId="{806D9177-D35F-44BD-861B-418D6E86B4F5}" type="presOf" srcId="{2E27C6C2-5B4D-4BD3-9254-A9F116A6C85B}" destId="{A409B4FD-B4F3-4C34-8643-B34566DCE9C5}" srcOrd="0" destOrd="0" presId="urn:microsoft.com/office/officeart/2005/8/layout/pyramid2"/>
    <dgm:cxn modelId="{FCADB117-510A-4D48-BF17-937F607E63C7}" srcId="{A2074CD0-4808-4E43-A124-CD8FF56ED198}" destId="{2E27C6C2-5B4D-4BD3-9254-A9F116A6C85B}" srcOrd="1" destOrd="0" parTransId="{7B0DE202-CAE7-48DB-900E-B2CC1AA40893}" sibTransId="{8509049C-E5EC-48CA-AE2C-847ED877DBA3}"/>
    <dgm:cxn modelId="{716D961C-8A31-4EA9-886F-09862C6CDD05}" type="presOf" srcId="{63CDA468-14D2-41A7-AE7D-1CBEB00F4A7B}" destId="{3BA8C6BA-99CF-4244-9A21-0F9CE218A515}" srcOrd="0" destOrd="0" presId="urn:microsoft.com/office/officeart/2005/8/layout/pyramid2"/>
    <dgm:cxn modelId="{FD7D7520-1308-4733-88A4-6D3A60566962}" type="presOf" srcId="{A2074CD0-4808-4E43-A124-CD8FF56ED198}" destId="{4EA1F26C-1F7B-4785-9CD9-6C561D774B83}" srcOrd="0" destOrd="0" presId="urn:microsoft.com/office/officeart/2005/8/layout/pyramid2"/>
    <dgm:cxn modelId="{7D693803-D29E-4516-9D8B-D5A1BD68171C}" srcId="{A2074CD0-4808-4E43-A124-CD8FF56ED198}" destId="{63CDA468-14D2-41A7-AE7D-1CBEB00F4A7B}" srcOrd="2" destOrd="0" parTransId="{3F9F35A2-7E42-40C2-A6FD-82EF3F7B8BF8}" sibTransId="{8B99D6FB-0385-4E1C-B2A9-CFFB7C62457F}"/>
    <dgm:cxn modelId="{AC1B9735-26E5-4540-9F3A-27D149009FF8}" type="presParOf" srcId="{4EA1F26C-1F7B-4785-9CD9-6C561D774B83}" destId="{3F1D187B-4A45-480A-A5DB-0CD5984A771D}" srcOrd="0" destOrd="0" presId="urn:microsoft.com/office/officeart/2005/8/layout/pyramid2"/>
    <dgm:cxn modelId="{637B4977-B9A8-4A13-B7CE-2A194D7F5F6D}" type="presParOf" srcId="{4EA1F26C-1F7B-4785-9CD9-6C561D774B83}" destId="{C385FEF0-1BED-4B8F-9505-7A7BFB26C9CF}" srcOrd="1" destOrd="0" presId="urn:microsoft.com/office/officeart/2005/8/layout/pyramid2"/>
    <dgm:cxn modelId="{8D200826-E631-4D10-843E-A11B5B2E1FD4}" type="presParOf" srcId="{C385FEF0-1BED-4B8F-9505-7A7BFB26C9CF}" destId="{D3927B53-9A64-4C03-98A6-1E3429889F69}" srcOrd="0" destOrd="0" presId="urn:microsoft.com/office/officeart/2005/8/layout/pyramid2"/>
    <dgm:cxn modelId="{9D9D6B1A-4C89-47E2-ACFE-1187B2C9253C}" type="presParOf" srcId="{C385FEF0-1BED-4B8F-9505-7A7BFB26C9CF}" destId="{10C65FE2-482C-4CD3-AC70-2240CB46EB79}" srcOrd="1" destOrd="0" presId="urn:microsoft.com/office/officeart/2005/8/layout/pyramid2"/>
    <dgm:cxn modelId="{4254107A-5254-46D7-8A3B-27BD82EC33A5}" type="presParOf" srcId="{C385FEF0-1BED-4B8F-9505-7A7BFB26C9CF}" destId="{A409B4FD-B4F3-4C34-8643-B34566DCE9C5}" srcOrd="2" destOrd="0" presId="urn:microsoft.com/office/officeart/2005/8/layout/pyramid2"/>
    <dgm:cxn modelId="{94C206A6-645C-4E18-87C4-B9B2BE041156}" type="presParOf" srcId="{C385FEF0-1BED-4B8F-9505-7A7BFB26C9CF}" destId="{B760F896-E9F8-4491-988A-10FAC85938AB}" srcOrd="3" destOrd="0" presId="urn:microsoft.com/office/officeart/2005/8/layout/pyramid2"/>
    <dgm:cxn modelId="{F82FBB17-7FDD-4A11-AB42-7AC96F99C285}" type="presParOf" srcId="{C385FEF0-1BED-4B8F-9505-7A7BFB26C9CF}" destId="{3BA8C6BA-99CF-4244-9A21-0F9CE218A515}" srcOrd="4" destOrd="0" presId="urn:microsoft.com/office/officeart/2005/8/layout/pyramid2"/>
    <dgm:cxn modelId="{7228D9FD-1807-40B9-99EF-3637BF859E42}" type="presParOf" srcId="{C385FEF0-1BED-4B8F-9505-7A7BFB26C9CF}" destId="{66AA2796-27D5-460C-95B5-3868B7B0BEBC}"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F483770-14CC-4ACC-8D14-4177EB26C2C6}" type="doc">
      <dgm:prSet loTypeId="urn:microsoft.com/office/officeart/2005/8/layout/hierarchy3" loCatId="hierarchy" qsTypeId="urn:microsoft.com/office/officeart/2005/8/quickstyle/simple3" qsCatId="simple" csTypeId="urn:microsoft.com/office/officeart/2005/8/colors/accent1_1" csCatId="accent1" phldr="1"/>
      <dgm:spPr/>
      <dgm:t>
        <a:bodyPr/>
        <a:lstStyle/>
        <a:p>
          <a:endParaRPr lang="es-ES"/>
        </a:p>
      </dgm:t>
    </dgm:pt>
    <dgm:pt modelId="{06AB8405-BFD5-454E-AAD8-C0889E45763F}">
      <dgm:prSet phldrT="[Texto]" custT="1"/>
      <dgm:spPr/>
      <dgm:t>
        <a:bodyPr/>
        <a:lstStyle/>
        <a:p>
          <a:pPr algn="just"/>
          <a:r>
            <a:rPr lang="es-ES" sz="1800" b="0" i="0" dirty="0">
              <a:latin typeface="Arial" panose="020B0604020202020204" pitchFamily="34" charset="0"/>
              <a:cs typeface="Arial" panose="020B0604020202020204" pitchFamily="34" charset="0"/>
            </a:rPr>
            <a:t>Es un deporte simula la acción de remar sobre una máquina llamada ergómetro o remo ergómetro es una combinación de un movimiento de tirón y empuje («</a:t>
          </a:r>
          <a:r>
            <a:rPr lang="es-ES" sz="1800" b="0" i="0" dirty="0" err="1">
              <a:latin typeface="Arial" panose="020B0604020202020204" pitchFamily="34" charset="0"/>
              <a:cs typeface="Arial" panose="020B0604020202020204" pitchFamily="34" charset="0"/>
            </a:rPr>
            <a:t>pull-push</a:t>
          </a:r>
          <a:r>
            <a:rPr lang="es-ES" sz="1800" b="0" i="0" dirty="0">
              <a:latin typeface="Arial" panose="020B0604020202020204" pitchFamily="34" charset="0"/>
              <a:cs typeface="Arial" panose="020B0604020202020204" pitchFamily="34" charset="0"/>
            </a:rPr>
            <a:t>»). Esta máquina se desarrollo para que los</a:t>
          </a:r>
          <a:r>
            <a:rPr lang="es-EC" sz="1800" b="0" dirty="0">
              <a:latin typeface="Arial" panose="020B0604020202020204" pitchFamily="34" charset="0"/>
              <a:cs typeface="Arial" panose="020B0604020202020204" pitchFamily="34" charset="0"/>
            </a:rPr>
            <a:t> remeros la utilicen como herramienta de entrenamiento y competición. Sforza et al. (2012) </a:t>
          </a:r>
          <a:endParaRPr lang="es-ES" sz="1800" b="0" dirty="0">
            <a:latin typeface="Arial" panose="020B0604020202020204" pitchFamily="34" charset="0"/>
            <a:cs typeface="Arial" panose="020B0604020202020204" pitchFamily="34" charset="0"/>
          </a:endParaRPr>
        </a:p>
      </dgm:t>
    </dgm:pt>
    <dgm:pt modelId="{72604A50-43A3-412B-A755-2EC6173893C3}" type="parTrans" cxnId="{407B633D-4FCD-4EC1-8DDB-919912A9A621}">
      <dgm:prSet/>
      <dgm:spPr/>
      <dgm:t>
        <a:bodyPr/>
        <a:lstStyle/>
        <a:p>
          <a:pPr algn="just"/>
          <a:endParaRPr lang="es-ES" sz="1800" b="0">
            <a:latin typeface="Arial" panose="020B0604020202020204" pitchFamily="34" charset="0"/>
            <a:cs typeface="Arial" panose="020B0604020202020204" pitchFamily="34" charset="0"/>
          </a:endParaRPr>
        </a:p>
      </dgm:t>
    </dgm:pt>
    <dgm:pt modelId="{1BAE17B4-4A98-4174-8023-7DD79B1D6BDD}" type="sibTrans" cxnId="{407B633D-4FCD-4EC1-8DDB-919912A9A621}">
      <dgm:prSet/>
      <dgm:spPr/>
      <dgm:t>
        <a:bodyPr/>
        <a:lstStyle/>
        <a:p>
          <a:pPr algn="just"/>
          <a:endParaRPr lang="es-ES" sz="1800" b="0">
            <a:latin typeface="Arial" panose="020B0604020202020204" pitchFamily="34" charset="0"/>
            <a:cs typeface="Arial" panose="020B0604020202020204" pitchFamily="34" charset="0"/>
          </a:endParaRPr>
        </a:p>
      </dgm:t>
    </dgm:pt>
    <dgm:pt modelId="{2373FC5C-2219-4081-BBBB-31F7AA1297F4}">
      <dgm:prSet phldrT="[Texto]" custT="1"/>
      <dgm:spPr/>
      <dgm:t>
        <a:bodyPr/>
        <a:lstStyle/>
        <a:p>
          <a:pPr algn="just"/>
          <a:r>
            <a:rPr lang="es-EC" sz="1800" b="0" dirty="0">
              <a:latin typeface="Arial" panose="020B0604020202020204" pitchFamily="34" charset="0"/>
              <a:cs typeface="Arial" panose="020B0604020202020204" pitchFamily="34" charset="0"/>
            </a:rPr>
            <a:t>La técnica se ejecuta realizando un solo movimiento combinando dos fases de la palada de remo: El ataque, el pase, el final y la recuperación, la maquina simula la resistencia ofrecida por el agua que pone prueba la capacidad pulmonar y resistencia muscular (</a:t>
          </a:r>
          <a:r>
            <a:rPr lang="es-EC" sz="1800" b="0" dirty="0" err="1">
              <a:latin typeface="Arial" panose="020B0604020202020204" pitchFamily="34" charset="0"/>
              <a:cs typeface="Arial" panose="020B0604020202020204" pitchFamily="34" charset="0"/>
            </a:rPr>
            <a:t>keith</a:t>
          </a:r>
          <a:r>
            <a:rPr lang="es-EC" sz="1800" b="0" dirty="0">
              <a:latin typeface="Arial" panose="020B0604020202020204" pitchFamily="34" charset="0"/>
              <a:cs typeface="Arial" panose="020B0604020202020204" pitchFamily="34" charset="0"/>
            </a:rPr>
            <a:t> &amp; </a:t>
          </a:r>
          <a:r>
            <a:rPr lang="es-EC" sz="1800" b="0" dirty="0" err="1">
              <a:latin typeface="Arial" panose="020B0604020202020204" pitchFamily="34" charset="0"/>
              <a:cs typeface="Arial" panose="020B0604020202020204" pitchFamily="34" charset="0"/>
            </a:rPr>
            <a:t>Atkin</a:t>
          </a:r>
          <a:r>
            <a:rPr lang="es-EC" sz="1800" b="0" dirty="0">
              <a:latin typeface="Arial" panose="020B0604020202020204" pitchFamily="34" charset="0"/>
              <a:cs typeface="Arial" panose="020B0604020202020204" pitchFamily="34" charset="0"/>
            </a:rPr>
            <a:t>, 2008)</a:t>
          </a:r>
          <a:endParaRPr lang="es-ES" sz="1800" b="0" dirty="0">
            <a:latin typeface="Arial" panose="020B0604020202020204" pitchFamily="34" charset="0"/>
            <a:cs typeface="Arial" panose="020B0604020202020204" pitchFamily="34" charset="0"/>
          </a:endParaRPr>
        </a:p>
      </dgm:t>
    </dgm:pt>
    <dgm:pt modelId="{75AB0528-32C6-4FBD-B14B-EE3E07DED7B1}" type="parTrans" cxnId="{1E177288-C4A2-4087-AB93-205FCF3D740E}">
      <dgm:prSet/>
      <dgm:spPr/>
      <dgm:t>
        <a:bodyPr/>
        <a:lstStyle/>
        <a:p>
          <a:pPr algn="just"/>
          <a:endParaRPr lang="es-ES" sz="1800" b="0">
            <a:latin typeface="Arial" panose="020B0604020202020204" pitchFamily="34" charset="0"/>
            <a:cs typeface="Arial" panose="020B0604020202020204" pitchFamily="34" charset="0"/>
          </a:endParaRPr>
        </a:p>
      </dgm:t>
    </dgm:pt>
    <dgm:pt modelId="{43EBD457-E2F7-40F2-9B18-E3C135C9AD81}" type="sibTrans" cxnId="{1E177288-C4A2-4087-AB93-205FCF3D740E}">
      <dgm:prSet/>
      <dgm:spPr/>
      <dgm:t>
        <a:bodyPr/>
        <a:lstStyle/>
        <a:p>
          <a:pPr algn="just"/>
          <a:endParaRPr lang="es-ES" sz="1800" b="0">
            <a:latin typeface="Arial" panose="020B0604020202020204" pitchFamily="34" charset="0"/>
            <a:cs typeface="Arial" panose="020B0604020202020204" pitchFamily="34" charset="0"/>
          </a:endParaRPr>
        </a:p>
      </dgm:t>
    </dgm:pt>
    <dgm:pt modelId="{371B9DA4-F3BF-4524-BB95-22AC917CF4FC}" type="pres">
      <dgm:prSet presAssocID="{CF483770-14CC-4ACC-8D14-4177EB26C2C6}" presName="diagram" presStyleCnt="0">
        <dgm:presLayoutVars>
          <dgm:chPref val="1"/>
          <dgm:dir/>
          <dgm:animOne val="branch"/>
          <dgm:animLvl val="lvl"/>
          <dgm:resizeHandles/>
        </dgm:presLayoutVars>
      </dgm:prSet>
      <dgm:spPr/>
      <dgm:t>
        <a:bodyPr/>
        <a:lstStyle/>
        <a:p>
          <a:endParaRPr lang="es-EC"/>
        </a:p>
      </dgm:t>
    </dgm:pt>
    <dgm:pt modelId="{221E0BE9-682F-45B4-9062-C13B372B889B}" type="pres">
      <dgm:prSet presAssocID="{06AB8405-BFD5-454E-AAD8-C0889E45763F}" presName="root" presStyleCnt="0"/>
      <dgm:spPr/>
    </dgm:pt>
    <dgm:pt modelId="{36160A2F-4E4F-4B9E-85E8-82E96AF9E5F8}" type="pres">
      <dgm:prSet presAssocID="{06AB8405-BFD5-454E-AAD8-C0889E45763F}" presName="rootComposite" presStyleCnt="0"/>
      <dgm:spPr/>
    </dgm:pt>
    <dgm:pt modelId="{42B68782-93E2-4BFB-8904-1C8BD38E970E}" type="pres">
      <dgm:prSet presAssocID="{06AB8405-BFD5-454E-AAD8-C0889E45763F}" presName="rootText" presStyleLbl="node1" presStyleIdx="0" presStyleCnt="1" custScaleX="501346" custScaleY="163992"/>
      <dgm:spPr/>
      <dgm:t>
        <a:bodyPr/>
        <a:lstStyle/>
        <a:p>
          <a:endParaRPr lang="es-EC"/>
        </a:p>
      </dgm:t>
    </dgm:pt>
    <dgm:pt modelId="{D4239E34-753C-4AF2-ABE8-E8A917C47D0E}" type="pres">
      <dgm:prSet presAssocID="{06AB8405-BFD5-454E-AAD8-C0889E45763F}" presName="rootConnector" presStyleLbl="node1" presStyleIdx="0" presStyleCnt="1"/>
      <dgm:spPr/>
      <dgm:t>
        <a:bodyPr/>
        <a:lstStyle/>
        <a:p>
          <a:endParaRPr lang="es-EC"/>
        </a:p>
      </dgm:t>
    </dgm:pt>
    <dgm:pt modelId="{CAB601E4-E578-4261-8582-3574F55E6263}" type="pres">
      <dgm:prSet presAssocID="{06AB8405-BFD5-454E-AAD8-C0889E45763F}" presName="childShape" presStyleCnt="0"/>
      <dgm:spPr/>
    </dgm:pt>
    <dgm:pt modelId="{18950A35-BE1C-41B6-91EF-A35213D945A5}" type="pres">
      <dgm:prSet presAssocID="{75AB0528-32C6-4FBD-B14B-EE3E07DED7B1}" presName="Name13" presStyleLbl="parChTrans1D2" presStyleIdx="0" presStyleCnt="1"/>
      <dgm:spPr/>
      <dgm:t>
        <a:bodyPr/>
        <a:lstStyle/>
        <a:p>
          <a:endParaRPr lang="es-EC"/>
        </a:p>
      </dgm:t>
    </dgm:pt>
    <dgm:pt modelId="{7D9D8362-795F-4807-B0E5-D63A0ADED89E}" type="pres">
      <dgm:prSet presAssocID="{2373FC5C-2219-4081-BBBB-31F7AA1297F4}" presName="childText" presStyleLbl="bgAcc1" presStyleIdx="0" presStyleCnt="1" custScaleX="514389" custScaleY="182339" custLinFactNeighborX="-188" custLinFactNeighborY="-16544">
        <dgm:presLayoutVars>
          <dgm:bulletEnabled val="1"/>
        </dgm:presLayoutVars>
      </dgm:prSet>
      <dgm:spPr/>
      <dgm:t>
        <a:bodyPr/>
        <a:lstStyle/>
        <a:p>
          <a:endParaRPr lang="es-EC"/>
        </a:p>
      </dgm:t>
    </dgm:pt>
  </dgm:ptLst>
  <dgm:cxnLst>
    <dgm:cxn modelId="{407B633D-4FCD-4EC1-8DDB-919912A9A621}" srcId="{CF483770-14CC-4ACC-8D14-4177EB26C2C6}" destId="{06AB8405-BFD5-454E-AAD8-C0889E45763F}" srcOrd="0" destOrd="0" parTransId="{72604A50-43A3-412B-A755-2EC6173893C3}" sibTransId="{1BAE17B4-4A98-4174-8023-7DD79B1D6BDD}"/>
    <dgm:cxn modelId="{A710C1DE-3910-4ABA-9E29-2736EA29B6A6}" type="presOf" srcId="{75AB0528-32C6-4FBD-B14B-EE3E07DED7B1}" destId="{18950A35-BE1C-41B6-91EF-A35213D945A5}" srcOrd="0" destOrd="0" presId="urn:microsoft.com/office/officeart/2005/8/layout/hierarchy3"/>
    <dgm:cxn modelId="{1E177288-C4A2-4087-AB93-205FCF3D740E}" srcId="{06AB8405-BFD5-454E-AAD8-C0889E45763F}" destId="{2373FC5C-2219-4081-BBBB-31F7AA1297F4}" srcOrd="0" destOrd="0" parTransId="{75AB0528-32C6-4FBD-B14B-EE3E07DED7B1}" sibTransId="{43EBD457-E2F7-40F2-9B18-E3C135C9AD81}"/>
    <dgm:cxn modelId="{A394DF94-26C3-46E8-A051-52BABA60DB01}" type="presOf" srcId="{06AB8405-BFD5-454E-AAD8-C0889E45763F}" destId="{42B68782-93E2-4BFB-8904-1C8BD38E970E}" srcOrd="0" destOrd="0" presId="urn:microsoft.com/office/officeart/2005/8/layout/hierarchy3"/>
    <dgm:cxn modelId="{BDE80AB7-7E30-4F58-B1D7-04459E324DC5}" type="presOf" srcId="{2373FC5C-2219-4081-BBBB-31F7AA1297F4}" destId="{7D9D8362-795F-4807-B0E5-D63A0ADED89E}" srcOrd="0" destOrd="0" presId="urn:microsoft.com/office/officeart/2005/8/layout/hierarchy3"/>
    <dgm:cxn modelId="{731FA8C7-4FA2-483F-A1AE-5ED9FC2C842C}" type="presOf" srcId="{CF483770-14CC-4ACC-8D14-4177EB26C2C6}" destId="{371B9DA4-F3BF-4524-BB95-22AC917CF4FC}" srcOrd="0" destOrd="0" presId="urn:microsoft.com/office/officeart/2005/8/layout/hierarchy3"/>
    <dgm:cxn modelId="{29416470-DBF2-4475-A99C-C622771FB209}" type="presOf" srcId="{06AB8405-BFD5-454E-AAD8-C0889E45763F}" destId="{D4239E34-753C-4AF2-ABE8-E8A917C47D0E}" srcOrd="1" destOrd="0" presId="urn:microsoft.com/office/officeart/2005/8/layout/hierarchy3"/>
    <dgm:cxn modelId="{C1391E86-5020-4CA4-9403-6A86751288F6}" type="presParOf" srcId="{371B9DA4-F3BF-4524-BB95-22AC917CF4FC}" destId="{221E0BE9-682F-45B4-9062-C13B372B889B}" srcOrd="0" destOrd="0" presId="urn:microsoft.com/office/officeart/2005/8/layout/hierarchy3"/>
    <dgm:cxn modelId="{C29F288A-3CE0-4653-82B8-7A614F03155D}" type="presParOf" srcId="{221E0BE9-682F-45B4-9062-C13B372B889B}" destId="{36160A2F-4E4F-4B9E-85E8-82E96AF9E5F8}" srcOrd="0" destOrd="0" presId="urn:microsoft.com/office/officeart/2005/8/layout/hierarchy3"/>
    <dgm:cxn modelId="{71E17C6E-5AEA-44B8-9032-ED4E47571C9F}" type="presParOf" srcId="{36160A2F-4E4F-4B9E-85E8-82E96AF9E5F8}" destId="{42B68782-93E2-4BFB-8904-1C8BD38E970E}" srcOrd="0" destOrd="0" presId="urn:microsoft.com/office/officeart/2005/8/layout/hierarchy3"/>
    <dgm:cxn modelId="{8E9D8E2C-F7E9-4B4A-87F4-054773EF7940}" type="presParOf" srcId="{36160A2F-4E4F-4B9E-85E8-82E96AF9E5F8}" destId="{D4239E34-753C-4AF2-ABE8-E8A917C47D0E}" srcOrd="1" destOrd="0" presId="urn:microsoft.com/office/officeart/2005/8/layout/hierarchy3"/>
    <dgm:cxn modelId="{5099AD04-09F2-4A9C-80D7-B217C2B8CCD6}" type="presParOf" srcId="{221E0BE9-682F-45B4-9062-C13B372B889B}" destId="{CAB601E4-E578-4261-8582-3574F55E6263}" srcOrd="1" destOrd="0" presId="urn:microsoft.com/office/officeart/2005/8/layout/hierarchy3"/>
    <dgm:cxn modelId="{0264E543-F2B8-4A81-962E-E6B3F36F75D8}" type="presParOf" srcId="{CAB601E4-E578-4261-8582-3574F55E6263}" destId="{18950A35-BE1C-41B6-91EF-A35213D945A5}" srcOrd="0" destOrd="0" presId="urn:microsoft.com/office/officeart/2005/8/layout/hierarchy3"/>
    <dgm:cxn modelId="{04A025C7-7B91-405C-96DC-CB9626224635}" type="presParOf" srcId="{CAB601E4-E578-4261-8582-3574F55E6263}" destId="{7D9D8362-795F-4807-B0E5-D63A0ADED89E}"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F483770-14CC-4ACC-8D14-4177EB26C2C6}" type="doc">
      <dgm:prSet loTypeId="urn:microsoft.com/office/officeart/2005/8/layout/hierarchy3" loCatId="hierarchy" qsTypeId="urn:microsoft.com/office/officeart/2005/8/quickstyle/simple3" qsCatId="simple" csTypeId="urn:microsoft.com/office/officeart/2005/8/colors/accent1_1" csCatId="accent1" phldr="1"/>
      <dgm:spPr/>
      <dgm:t>
        <a:bodyPr/>
        <a:lstStyle/>
        <a:p>
          <a:endParaRPr lang="es-ES"/>
        </a:p>
      </dgm:t>
    </dgm:pt>
    <dgm:pt modelId="{2373FC5C-2219-4081-BBBB-31F7AA1297F4}">
      <dgm:prSet phldrT="[Texto]" custT="1"/>
      <dgm:spPr/>
      <dgm:t>
        <a:bodyPr/>
        <a:lstStyle/>
        <a:p>
          <a:r>
            <a:rPr lang="es-ES" sz="1800" dirty="0">
              <a:latin typeface="Arial" panose="020B0604020202020204" pitchFamily="34" charset="0"/>
              <a:cs typeface="Arial" panose="020B0604020202020204" pitchFamily="34" charset="0"/>
            </a:rPr>
            <a:t>Bases</a:t>
          </a:r>
          <a:r>
            <a:rPr lang="es-ES" sz="1800" baseline="0" dirty="0">
              <a:latin typeface="Arial" panose="020B0604020202020204" pitchFamily="34" charset="0"/>
              <a:cs typeface="Arial" panose="020B0604020202020204" pitchFamily="34" charset="0"/>
            </a:rPr>
            <a:t> Fisiológicas: </a:t>
          </a:r>
          <a:r>
            <a:rPr lang="es-EC" sz="1800" dirty="0">
              <a:latin typeface="Arial" panose="020B0604020202020204" pitchFamily="34" charset="0"/>
              <a:cs typeface="Arial" panose="020B0604020202020204" pitchFamily="34" charset="0"/>
            </a:rPr>
            <a:t>receptores nerviosos, detectan tensión muscular y grado de estiramiento muscular, envían información a la medula espinal y al cerebro para una respuesta muscular</a:t>
          </a:r>
          <a:endParaRPr lang="es-ES" sz="1800" dirty="0">
            <a:latin typeface="Arial" panose="020B0604020202020204" pitchFamily="34" charset="0"/>
            <a:cs typeface="Arial" panose="020B0604020202020204" pitchFamily="34" charset="0"/>
          </a:endParaRPr>
        </a:p>
      </dgm:t>
    </dgm:pt>
    <dgm:pt modelId="{75AB0528-32C6-4FBD-B14B-EE3E07DED7B1}" type="parTrans" cxnId="{1E177288-C4A2-4087-AB93-205FCF3D740E}">
      <dgm:prSet/>
      <dgm:spPr/>
      <dgm:t>
        <a:bodyPr/>
        <a:lstStyle/>
        <a:p>
          <a:endParaRPr lang="es-ES"/>
        </a:p>
      </dgm:t>
    </dgm:pt>
    <dgm:pt modelId="{43EBD457-E2F7-40F2-9B18-E3C135C9AD81}" type="sibTrans" cxnId="{1E177288-C4A2-4087-AB93-205FCF3D740E}">
      <dgm:prSet/>
      <dgm:spPr/>
      <dgm:t>
        <a:bodyPr/>
        <a:lstStyle/>
        <a:p>
          <a:endParaRPr lang="es-ES"/>
        </a:p>
      </dgm:t>
    </dgm:pt>
    <dgm:pt modelId="{01818FFB-F3B5-4876-B61E-C1701F67B4D8}">
      <dgm:prSet phldrT="[Texto]" custT="1"/>
      <dgm:spPr/>
      <dgm:t>
        <a:bodyPr/>
        <a:lstStyle/>
        <a:p>
          <a:r>
            <a:rPr lang="es-ES" sz="1800" dirty="0">
              <a:latin typeface="Arial" panose="020B0604020202020204" pitchFamily="34" charset="0"/>
              <a:cs typeface="Arial" panose="020B0604020202020204" pitchFamily="34" charset="0"/>
            </a:rPr>
            <a:t>Importancia</a:t>
          </a:r>
          <a:r>
            <a:rPr lang="es-ES" sz="1800" baseline="0" dirty="0">
              <a:latin typeface="Arial" panose="020B0604020202020204" pitchFamily="34" charset="0"/>
              <a:cs typeface="Arial" panose="020B0604020202020204" pitchFamily="34" charset="0"/>
            </a:rPr>
            <a:t> y beneficios: </a:t>
          </a:r>
          <a:r>
            <a:rPr lang="es-EC" sz="1800" dirty="0">
              <a:latin typeface="Arial" panose="020B0604020202020204" pitchFamily="34" charset="0"/>
              <a:cs typeface="Arial" panose="020B0604020202020204" pitchFamily="34" charset="0"/>
            </a:rPr>
            <a:t>Fuerza, Procesos reflejos, Flexibilidad, Coordinación, Equilibrio, Ritmo, postura corporal.</a:t>
          </a:r>
          <a:endParaRPr lang="es-ES" sz="1800" dirty="0">
            <a:latin typeface="Arial" panose="020B0604020202020204" pitchFamily="34" charset="0"/>
            <a:cs typeface="Arial" panose="020B0604020202020204" pitchFamily="34" charset="0"/>
          </a:endParaRPr>
        </a:p>
      </dgm:t>
    </dgm:pt>
    <dgm:pt modelId="{914324E6-6679-4F9C-AC9A-8FE8E7555A8C}" type="parTrans" cxnId="{F26E66FA-103A-4127-A259-BA8FC8BF9363}">
      <dgm:prSet/>
      <dgm:spPr/>
      <dgm:t>
        <a:bodyPr/>
        <a:lstStyle/>
        <a:p>
          <a:endParaRPr lang="es-ES"/>
        </a:p>
      </dgm:t>
    </dgm:pt>
    <dgm:pt modelId="{6625CC0B-11D5-43B0-B2CD-6246A436513E}" type="sibTrans" cxnId="{F26E66FA-103A-4127-A259-BA8FC8BF9363}">
      <dgm:prSet/>
      <dgm:spPr/>
      <dgm:t>
        <a:bodyPr/>
        <a:lstStyle/>
        <a:p>
          <a:endParaRPr lang="es-ES"/>
        </a:p>
      </dgm:t>
    </dgm:pt>
    <dgm:pt modelId="{06AB8405-BFD5-454E-AAD8-C0889E45763F}">
      <dgm:prSet phldrT="[Texto]" custT="1"/>
      <dgm:spPr/>
      <dgm:t>
        <a:bodyPr/>
        <a:lstStyle/>
        <a:p>
          <a:r>
            <a:rPr lang="es-ES" sz="1800" dirty="0">
              <a:latin typeface="Arial" panose="020B0604020202020204" pitchFamily="34" charset="0"/>
              <a:cs typeface="Arial" panose="020B0604020202020204" pitchFamily="34" charset="0"/>
            </a:rPr>
            <a:t>“La propiocepción es la conciencia de los movimientos y de la posición articular de nuestro cuerpo así como también de la velocidad y fuerza del mismo” (Saavedra, 2003 pág. 17).</a:t>
          </a:r>
        </a:p>
      </dgm:t>
    </dgm:pt>
    <dgm:pt modelId="{1BAE17B4-4A98-4174-8023-7DD79B1D6BDD}" type="sibTrans" cxnId="{407B633D-4FCD-4EC1-8DDB-919912A9A621}">
      <dgm:prSet/>
      <dgm:spPr/>
      <dgm:t>
        <a:bodyPr/>
        <a:lstStyle/>
        <a:p>
          <a:endParaRPr lang="es-ES"/>
        </a:p>
      </dgm:t>
    </dgm:pt>
    <dgm:pt modelId="{72604A50-43A3-412B-A755-2EC6173893C3}" type="parTrans" cxnId="{407B633D-4FCD-4EC1-8DDB-919912A9A621}">
      <dgm:prSet/>
      <dgm:spPr/>
      <dgm:t>
        <a:bodyPr/>
        <a:lstStyle/>
        <a:p>
          <a:endParaRPr lang="es-ES"/>
        </a:p>
      </dgm:t>
    </dgm:pt>
    <dgm:pt modelId="{9BFB30EA-9CC3-4155-BF12-8CA94FA38065}">
      <dgm:prSet phldrT="[Texto]" custT="1"/>
      <dgm:spPr/>
      <dgm:t>
        <a:bodyPr/>
        <a:lstStyle/>
        <a:p>
          <a:r>
            <a:rPr lang="es-ES" sz="1800" dirty="0">
              <a:latin typeface="Arial" panose="020B0604020202020204" pitchFamily="34" charset="0"/>
              <a:cs typeface="Arial" panose="020B0604020202020204" pitchFamily="34" charset="0"/>
            </a:rPr>
            <a:t>Entrenamiento propioceptivo – Implementos </a:t>
          </a:r>
        </a:p>
      </dgm:t>
    </dgm:pt>
    <dgm:pt modelId="{FFF7326E-C399-4714-83BC-CD42CC6050FF}" type="parTrans" cxnId="{1FAAF577-CB1F-4ED8-8284-76E73D851E3E}">
      <dgm:prSet/>
      <dgm:spPr/>
      <dgm:t>
        <a:bodyPr/>
        <a:lstStyle/>
        <a:p>
          <a:endParaRPr lang="es-EC"/>
        </a:p>
      </dgm:t>
    </dgm:pt>
    <dgm:pt modelId="{2880D7DC-427D-4183-BE6B-4E39F58EFD28}" type="sibTrans" cxnId="{1FAAF577-CB1F-4ED8-8284-76E73D851E3E}">
      <dgm:prSet/>
      <dgm:spPr/>
      <dgm:t>
        <a:bodyPr/>
        <a:lstStyle/>
        <a:p>
          <a:endParaRPr lang="es-EC"/>
        </a:p>
      </dgm:t>
    </dgm:pt>
    <dgm:pt modelId="{371B9DA4-F3BF-4524-BB95-22AC917CF4FC}" type="pres">
      <dgm:prSet presAssocID="{CF483770-14CC-4ACC-8D14-4177EB26C2C6}" presName="diagram" presStyleCnt="0">
        <dgm:presLayoutVars>
          <dgm:chPref val="1"/>
          <dgm:dir/>
          <dgm:animOne val="branch"/>
          <dgm:animLvl val="lvl"/>
          <dgm:resizeHandles/>
        </dgm:presLayoutVars>
      </dgm:prSet>
      <dgm:spPr/>
      <dgm:t>
        <a:bodyPr/>
        <a:lstStyle/>
        <a:p>
          <a:endParaRPr lang="es-EC"/>
        </a:p>
      </dgm:t>
    </dgm:pt>
    <dgm:pt modelId="{221E0BE9-682F-45B4-9062-C13B372B889B}" type="pres">
      <dgm:prSet presAssocID="{06AB8405-BFD5-454E-AAD8-C0889E45763F}" presName="root" presStyleCnt="0"/>
      <dgm:spPr/>
    </dgm:pt>
    <dgm:pt modelId="{36160A2F-4E4F-4B9E-85E8-82E96AF9E5F8}" type="pres">
      <dgm:prSet presAssocID="{06AB8405-BFD5-454E-AAD8-C0889E45763F}" presName="rootComposite" presStyleCnt="0"/>
      <dgm:spPr/>
    </dgm:pt>
    <dgm:pt modelId="{42B68782-93E2-4BFB-8904-1C8BD38E970E}" type="pres">
      <dgm:prSet presAssocID="{06AB8405-BFD5-454E-AAD8-C0889E45763F}" presName="rootText" presStyleLbl="node1" presStyleIdx="0" presStyleCnt="1" custScaleX="483399" custScaleY="102749" custLinFactNeighborX="-291" custLinFactNeighborY="-66168"/>
      <dgm:spPr/>
      <dgm:t>
        <a:bodyPr/>
        <a:lstStyle/>
        <a:p>
          <a:endParaRPr lang="es-EC"/>
        </a:p>
      </dgm:t>
    </dgm:pt>
    <dgm:pt modelId="{D4239E34-753C-4AF2-ABE8-E8A917C47D0E}" type="pres">
      <dgm:prSet presAssocID="{06AB8405-BFD5-454E-AAD8-C0889E45763F}" presName="rootConnector" presStyleLbl="node1" presStyleIdx="0" presStyleCnt="1"/>
      <dgm:spPr/>
      <dgm:t>
        <a:bodyPr/>
        <a:lstStyle/>
        <a:p>
          <a:endParaRPr lang="es-EC"/>
        </a:p>
      </dgm:t>
    </dgm:pt>
    <dgm:pt modelId="{CAB601E4-E578-4261-8582-3574F55E6263}" type="pres">
      <dgm:prSet presAssocID="{06AB8405-BFD5-454E-AAD8-C0889E45763F}" presName="childShape" presStyleCnt="0"/>
      <dgm:spPr/>
    </dgm:pt>
    <dgm:pt modelId="{18950A35-BE1C-41B6-91EF-A35213D945A5}" type="pres">
      <dgm:prSet presAssocID="{75AB0528-32C6-4FBD-B14B-EE3E07DED7B1}" presName="Name13" presStyleLbl="parChTrans1D2" presStyleIdx="0" presStyleCnt="3"/>
      <dgm:spPr/>
      <dgm:t>
        <a:bodyPr/>
        <a:lstStyle/>
        <a:p>
          <a:endParaRPr lang="es-EC"/>
        </a:p>
      </dgm:t>
    </dgm:pt>
    <dgm:pt modelId="{7D9D8362-795F-4807-B0E5-D63A0ADED89E}" type="pres">
      <dgm:prSet presAssocID="{2373FC5C-2219-4081-BBBB-31F7AA1297F4}" presName="childText" presStyleLbl="bgAcc1" presStyleIdx="0" presStyleCnt="3" custScaleX="444355" custScaleY="128248" custLinFactNeighborX="-3258" custLinFactNeighborY="-21853">
        <dgm:presLayoutVars>
          <dgm:bulletEnabled val="1"/>
        </dgm:presLayoutVars>
      </dgm:prSet>
      <dgm:spPr/>
      <dgm:t>
        <a:bodyPr/>
        <a:lstStyle/>
        <a:p>
          <a:endParaRPr lang="es-EC"/>
        </a:p>
      </dgm:t>
    </dgm:pt>
    <dgm:pt modelId="{15F01A67-55AC-4FFE-910F-BA79F5C470E6}" type="pres">
      <dgm:prSet presAssocID="{914324E6-6679-4F9C-AC9A-8FE8E7555A8C}" presName="Name13" presStyleLbl="parChTrans1D2" presStyleIdx="1" presStyleCnt="3"/>
      <dgm:spPr/>
      <dgm:t>
        <a:bodyPr/>
        <a:lstStyle/>
        <a:p>
          <a:endParaRPr lang="es-EC"/>
        </a:p>
      </dgm:t>
    </dgm:pt>
    <dgm:pt modelId="{C2CEF6B6-99B4-44B0-9DA8-36863656BE4F}" type="pres">
      <dgm:prSet presAssocID="{01818FFB-F3B5-4876-B61E-C1701F67B4D8}" presName="childText" presStyleLbl="bgAcc1" presStyleIdx="1" presStyleCnt="3" custScaleX="450266" custScaleY="129286" custLinFactNeighborX="812" custLinFactNeighborY="-31337">
        <dgm:presLayoutVars>
          <dgm:bulletEnabled val="1"/>
        </dgm:presLayoutVars>
      </dgm:prSet>
      <dgm:spPr/>
      <dgm:t>
        <a:bodyPr/>
        <a:lstStyle/>
        <a:p>
          <a:endParaRPr lang="es-EC"/>
        </a:p>
      </dgm:t>
    </dgm:pt>
    <dgm:pt modelId="{26977F06-A1B0-48FA-8BD6-2AC06D16F43D}" type="pres">
      <dgm:prSet presAssocID="{FFF7326E-C399-4714-83BC-CD42CC6050FF}" presName="Name13" presStyleLbl="parChTrans1D2" presStyleIdx="2" presStyleCnt="3"/>
      <dgm:spPr/>
      <dgm:t>
        <a:bodyPr/>
        <a:lstStyle/>
        <a:p>
          <a:endParaRPr lang="es-EC"/>
        </a:p>
      </dgm:t>
    </dgm:pt>
    <dgm:pt modelId="{2A2FCEE4-4C28-44F1-94AA-6AE59077C747}" type="pres">
      <dgm:prSet presAssocID="{9BFB30EA-9CC3-4155-BF12-8CA94FA38065}" presName="childText" presStyleLbl="bgAcc1" presStyleIdx="2" presStyleCnt="3" custScaleX="438271" custScaleY="69956" custLinFactNeighborX="3480" custLinFactNeighborY="-41860">
        <dgm:presLayoutVars>
          <dgm:bulletEnabled val="1"/>
        </dgm:presLayoutVars>
      </dgm:prSet>
      <dgm:spPr/>
      <dgm:t>
        <a:bodyPr/>
        <a:lstStyle/>
        <a:p>
          <a:endParaRPr lang="es-EC"/>
        </a:p>
      </dgm:t>
    </dgm:pt>
  </dgm:ptLst>
  <dgm:cxnLst>
    <dgm:cxn modelId="{F26E66FA-103A-4127-A259-BA8FC8BF9363}" srcId="{06AB8405-BFD5-454E-AAD8-C0889E45763F}" destId="{01818FFB-F3B5-4876-B61E-C1701F67B4D8}" srcOrd="1" destOrd="0" parTransId="{914324E6-6679-4F9C-AC9A-8FE8E7555A8C}" sibTransId="{6625CC0B-11D5-43B0-B2CD-6246A436513E}"/>
    <dgm:cxn modelId="{BCB497C4-4A84-45D8-8018-6784C984ADDA}" type="presOf" srcId="{06AB8405-BFD5-454E-AAD8-C0889E45763F}" destId="{42B68782-93E2-4BFB-8904-1C8BD38E970E}" srcOrd="0" destOrd="0" presId="urn:microsoft.com/office/officeart/2005/8/layout/hierarchy3"/>
    <dgm:cxn modelId="{3D147056-914B-475F-ABA0-E750A719D9CD}" type="presOf" srcId="{01818FFB-F3B5-4876-B61E-C1701F67B4D8}" destId="{C2CEF6B6-99B4-44B0-9DA8-36863656BE4F}" srcOrd="0" destOrd="0" presId="urn:microsoft.com/office/officeart/2005/8/layout/hierarchy3"/>
    <dgm:cxn modelId="{DBBAC553-CD4E-4872-85C5-5055418C7D9E}" type="presOf" srcId="{914324E6-6679-4F9C-AC9A-8FE8E7555A8C}" destId="{15F01A67-55AC-4FFE-910F-BA79F5C470E6}" srcOrd="0" destOrd="0" presId="urn:microsoft.com/office/officeart/2005/8/layout/hierarchy3"/>
    <dgm:cxn modelId="{407B633D-4FCD-4EC1-8DDB-919912A9A621}" srcId="{CF483770-14CC-4ACC-8D14-4177EB26C2C6}" destId="{06AB8405-BFD5-454E-AAD8-C0889E45763F}" srcOrd="0" destOrd="0" parTransId="{72604A50-43A3-412B-A755-2EC6173893C3}" sibTransId="{1BAE17B4-4A98-4174-8023-7DD79B1D6BDD}"/>
    <dgm:cxn modelId="{1E177288-C4A2-4087-AB93-205FCF3D740E}" srcId="{06AB8405-BFD5-454E-AAD8-C0889E45763F}" destId="{2373FC5C-2219-4081-BBBB-31F7AA1297F4}" srcOrd="0" destOrd="0" parTransId="{75AB0528-32C6-4FBD-B14B-EE3E07DED7B1}" sibTransId="{43EBD457-E2F7-40F2-9B18-E3C135C9AD81}"/>
    <dgm:cxn modelId="{1FAAF577-CB1F-4ED8-8284-76E73D851E3E}" srcId="{06AB8405-BFD5-454E-AAD8-C0889E45763F}" destId="{9BFB30EA-9CC3-4155-BF12-8CA94FA38065}" srcOrd="2" destOrd="0" parTransId="{FFF7326E-C399-4714-83BC-CD42CC6050FF}" sibTransId="{2880D7DC-427D-4183-BE6B-4E39F58EFD28}"/>
    <dgm:cxn modelId="{C7CBA5B7-D557-4733-8E43-8455187239CB}" type="presOf" srcId="{CF483770-14CC-4ACC-8D14-4177EB26C2C6}" destId="{371B9DA4-F3BF-4524-BB95-22AC917CF4FC}" srcOrd="0" destOrd="0" presId="urn:microsoft.com/office/officeart/2005/8/layout/hierarchy3"/>
    <dgm:cxn modelId="{429F5832-3599-42C8-ABDC-5F10E9B2D436}" type="presOf" srcId="{FFF7326E-C399-4714-83BC-CD42CC6050FF}" destId="{26977F06-A1B0-48FA-8BD6-2AC06D16F43D}" srcOrd="0" destOrd="0" presId="urn:microsoft.com/office/officeart/2005/8/layout/hierarchy3"/>
    <dgm:cxn modelId="{91BA593D-1AA0-442E-B59A-A84DE47E7C38}" type="presOf" srcId="{2373FC5C-2219-4081-BBBB-31F7AA1297F4}" destId="{7D9D8362-795F-4807-B0E5-D63A0ADED89E}" srcOrd="0" destOrd="0" presId="urn:microsoft.com/office/officeart/2005/8/layout/hierarchy3"/>
    <dgm:cxn modelId="{D904F3D9-F625-4374-B093-59A7EE2371A5}" type="presOf" srcId="{75AB0528-32C6-4FBD-B14B-EE3E07DED7B1}" destId="{18950A35-BE1C-41B6-91EF-A35213D945A5}" srcOrd="0" destOrd="0" presId="urn:microsoft.com/office/officeart/2005/8/layout/hierarchy3"/>
    <dgm:cxn modelId="{BEB164BD-00C4-411B-A0EE-85F913F6488F}" type="presOf" srcId="{06AB8405-BFD5-454E-AAD8-C0889E45763F}" destId="{D4239E34-753C-4AF2-ABE8-E8A917C47D0E}" srcOrd="1" destOrd="0" presId="urn:microsoft.com/office/officeart/2005/8/layout/hierarchy3"/>
    <dgm:cxn modelId="{78DD4CE0-8AF2-4578-8C9F-9284D830EA5C}" type="presOf" srcId="{9BFB30EA-9CC3-4155-BF12-8CA94FA38065}" destId="{2A2FCEE4-4C28-44F1-94AA-6AE59077C747}" srcOrd="0" destOrd="0" presId="urn:microsoft.com/office/officeart/2005/8/layout/hierarchy3"/>
    <dgm:cxn modelId="{938BD120-CD55-41CB-8A35-8A6347376900}" type="presParOf" srcId="{371B9DA4-F3BF-4524-BB95-22AC917CF4FC}" destId="{221E0BE9-682F-45B4-9062-C13B372B889B}" srcOrd="0" destOrd="0" presId="urn:microsoft.com/office/officeart/2005/8/layout/hierarchy3"/>
    <dgm:cxn modelId="{9C7C19F2-DA0B-4838-80A3-F22ED3AD2E12}" type="presParOf" srcId="{221E0BE9-682F-45B4-9062-C13B372B889B}" destId="{36160A2F-4E4F-4B9E-85E8-82E96AF9E5F8}" srcOrd="0" destOrd="0" presId="urn:microsoft.com/office/officeart/2005/8/layout/hierarchy3"/>
    <dgm:cxn modelId="{EFEEF577-3C04-414D-8A7B-6CD426D9F0C7}" type="presParOf" srcId="{36160A2F-4E4F-4B9E-85E8-82E96AF9E5F8}" destId="{42B68782-93E2-4BFB-8904-1C8BD38E970E}" srcOrd="0" destOrd="0" presId="urn:microsoft.com/office/officeart/2005/8/layout/hierarchy3"/>
    <dgm:cxn modelId="{71E15E41-E28C-48AA-88CA-6A2170C72063}" type="presParOf" srcId="{36160A2F-4E4F-4B9E-85E8-82E96AF9E5F8}" destId="{D4239E34-753C-4AF2-ABE8-E8A917C47D0E}" srcOrd="1" destOrd="0" presId="urn:microsoft.com/office/officeart/2005/8/layout/hierarchy3"/>
    <dgm:cxn modelId="{D6434881-395D-4BB4-B969-C809B546AF11}" type="presParOf" srcId="{221E0BE9-682F-45B4-9062-C13B372B889B}" destId="{CAB601E4-E578-4261-8582-3574F55E6263}" srcOrd="1" destOrd="0" presId="urn:microsoft.com/office/officeart/2005/8/layout/hierarchy3"/>
    <dgm:cxn modelId="{9EDCA059-0F03-4B10-9768-B71C4C65C34E}" type="presParOf" srcId="{CAB601E4-E578-4261-8582-3574F55E6263}" destId="{18950A35-BE1C-41B6-91EF-A35213D945A5}" srcOrd="0" destOrd="0" presId="urn:microsoft.com/office/officeart/2005/8/layout/hierarchy3"/>
    <dgm:cxn modelId="{BA261162-9AE8-4D2E-A375-4D1BFD6E455B}" type="presParOf" srcId="{CAB601E4-E578-4261-8582-3574F55E6263}" destId="{7D9D8362-795F-4807-B0E5-D63A0ADED89E}" srcOrd="1" destOrd="0" presId="urn:microsoft.com/office/officeart/2005/8/layout/hierarchy3"/>
    <dgm:cxn modelId="{833C384B-6BC7-4ABE-A789-A6F7F2C88431}" type="presParOf" srcId="{CAB601E4-E578-4261-8582-3574F55E6263}" destId="{15F01A67-55AC-4FFE-910F-BA79F5C470E6}" srcOrd="2" destOrd="0" presId="urn:microsoft.com/office/officeart/2005/8/layout/hierarchy3"/>
    <dgm:cxn modelId="{62219EA2-C0B5-4B77-8CBC-E3616A43C96D}" type="presParOf" srcId="{CAB601E4-E578-4261-8582-3574F55E6263}" destId="{C2CEF6B6-99B4-44B0-9DA8-36863656BE4F}" srcOrd="3" destOrd="0" presId="urn:microsoft.com/office/officeart/2005/8/layout/hierarchy3"/>
    <dgm:cxn modelId="{D6BA510C-862D-4B7D-9237-2A49B54825AF}" type="presParOf" srcId="{CAB601E4-E578-4261-8582-3574F55E6263}" destId="{26977F06-A1B0-48FA-8BD6-2AC06D16F43D}" srcOrd="4" destOrd="0" presId="urn:microsoft.com/office/officeart/2005/8/layout/hierarchy3"/>
    <dgm:cxn modelId="{03F8EE2F-33DC-4923-AE59-5365038909D2}" type="presParOf" srcId="{CAB601E4-E578-4261-8582-3574F55E6263}" destId="{2A2FCEE4-4C28-44F1-94AA-6AE59077C747}" srcOrd="5" destOrd="0" presId="urn:microsoft.com/office/officeart/2005/8/layout/hierarchy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006538A-5B06-4E43-BA6F-6E5E4E1AD8AB}" type="doc">
      <dgm:prSet loTypeId="urn:microsoft.com/office/officeart/2005/8/layout/process1" loCatId="process" qsTypeId="urn:microsoft.com/office/officeart/2005/8/quickstyle/simple1" qsCatId="simple" csTypeId="urn:microsoft.com/office/officeart/2005/8/colors/accent0_2" csCatId="mainScheme" phldr="1"/>
      <dgm:spPr/>
    </dgm:pt>
    <dgm:pt modelId="{3D39DA70-FC88-4836-A6B6-A2103EA30231}">
      <dgm:prSet phldrT="[Texto]" custT="1"/>
      <dgm:spPr/>
      <dgm:t>
        <a:bodyPr/>
        <a:lstStyle/>
        <a:p>
          <a:pPr algn="just"/>
          <a:r>
            <a:rPr lang="es-ES" sz="2000" dirty="0" smtClean="0">
              <a:solidFill>
                <a:schemeClr val="tx1"/>
              </a:solidFill>
              <a:latin typeface="Arial" panose="020B0604020202020204" pitchFamily="34" charset="0"/>
              <a:cs typeface="Arial" panose="020B0604020202020204" pitchFamily="34" charset="0"/>
            </a:rPr>
            <a:t>Es una investigación cuasi experimental, con carácter investigativo mixto, ya que aplicará el pre test y  post test dentro de la investigación </a:t>
          </a:r>
        </a:p>
        <a:p>
          <a:pPr algn="just"/>
          <a:endParaRPr lang="es-ES" sz="2000" dirty="0" smtClean="0">
            <a:solidFill>
              <a:schemeClr val="tx1"/>
            </a:solidFill>
            <a:latin typeface="Arial" panose="020B0604020202020204" pitchFamily="34" charset="0"/>
            <a:cs typeface="Arial" panose="020B0604020202020204" pitchFamily="34" charset="0"/>
          </a:endParaRPr>
        </a:p>
        <a:p>
          <a:pPr algn="l"/>
          <a:r>
            <a:rPr lang="es-EC" sz="2000" b="1" dirty="0" smtClean="0">
              <a:solidFill>
                <a:schemeClr val="tx1"/>
              </a:solidFill>
              <a:latin typeface="Arial" panose="020B0604020202020204" pitchFamily="34" charset="0"/>
              <a:cs typeface="Arial" panose="020B0604020202020204" pitchFamily="34" charset="0"/>
            </a:rPr>
            <a:t>Proceso de Recolección de la Información</a:t>
          </a:r>
        </a:p>
        <a:p>
          <a:pPr algn="just"/>
          <a:r>
            <a:rPr lang="es-EC" sz="2000" dirty="0" smtClean="0">
              <a:solidFill>
                <a:schemeClr val="tx1"/>
              </a:solidFill>
              <a:latin typeface="Arial" panose="020B0604020202020204" pitchFamily="34" charset="0"/>
              <a:cs typeface="Arial" panose="020B0604020202020204" pitchFamily="34" charset="0"/>
            </a:rPr>
            <a:t>A través de la Técnica de Observación, Lista de cotejo, donde receptó  evidencia tecnológica de  test  la técnica de la palada en sus diferentes fases, en la máquina de remo en la prueba de los 500 metros </a:t>
          </a:r>
          <a:r>
            <a:rPr lang="es-EC" sz="2000" b="1" dirty="0" smtClean="0">
              <a:solidFill>
                <a:schemeClr val="tx1"/>
              </a:solidFill>
              <a:latin typeface="Arial" panose="020B0604020202020204" pitchFamily="34" charset="0"/>
              <a:cs typeface="Arial" panose="020B0604020202020204" pitchFamily="34" charset="0"/>
            </a:rPr>
            <a:t> </a:t>
          </a:r>
        </a:p>
        <a:p>
          <a:pPr algn="ctr"/>
          <a:endParaRPr lang="es-ES" sz="2400" dirty="0">
            <a:solidFill>
              <a:schemeClr val="tx1"/>
            </a:solidFill>
          </a:endParaRPr>
        </a:p>
      </dgm:t>
    </dgm:pt>
    <dgm:pt modelId="{676A51F3-3F1A-49B1-A6F2-F6A7B80F1ECD}" type="parTrans" cxnId="{473AF59B-C878-4683-B9EE-078452B31576}">
      <dgm:prSet/>
      <dgm:spPr/>
      <dgm:t>
        <a:bodyPr/>
        <a:lstStyle/>
        <a:p>
          <a:endParaRPr lang="es-ES"/>
        </a:p>
      </dgm:t>
    </dgm:pt>
    <dgm:pt modelId="{7B42A8B5-6410-430C-BDA4-A823A7FA89CF}" type="sibTrans" cxnId="{473AF59B-C878-4683-B9EE-078452B31576}">
      <dgm:prSet/>
      <dgm:spPr/>
      <dgm:t>
        <a:bodyPr/>
        <a:lstStyle/>
        <a:p>
          <a:endParaRPr lang="es-ES"/>
        </a:p>
      </dgm:t>
    </dgm:pt>
    <dgm:pt modelId="{6344B323-599B-4539-B956-F724FB118C90}" type="pres">
      <dgm:prSet presAssocID="{8006538A-5B06-4E43-BA6F-6E5E4E1AD8AB}" presName="Name0" presStyleCnt="0">
        <dgm:presLayoutVars>
          <dgm:dir/>
          <dgm:resizeHandles val="exact"/>
        </dgm:presLayoutVars>
      </dgm:prSet>
      <dgm:spPr/>
    </dgm:pt>
    <dgm:pt modelId="{9EC6741C-1C48-41AF-B737-61DB0E88E998}" type="pres">
      <dgm:prSet presAssocID="{3D39DA70-FC88-4836-A6B6-A2103EA30231}" presName="node" presStyleLbl="node1" presStyleIdx="0" presStyleCnt="1" custScaleX="140786" custScaleY="122812" custLinFactNeighborX="-1147" custLinFactNeighborY="-48015">
        <dgm:presLayoutVars>
          <dgm:bulletEnabled val="1"/>
        </dgm:presLayoutVars>
      </dgm:prSet>
      <dgm:spPr/>
      <dgm:t>
        <a:bodyPr/>
        <a:lstStyle/>
        <a:p>
          <a:endParaRPr lang="es-EC"/>
        </a:p>
      </dgm:t>
    </dgm:pt>
  </dgm:ptLst>
  <dgm:cxnLst>
    <dgm:cxn modelId="{A5206452-E56F-4C57-A3BE-CB415F9A30C3}" type="presOf" srcId="{8006538A-5B06-4E43-BA6F-6E5E4E1AD8AB}" destId="{6344B323-599B-4539-B956-F724FB118C90}" srcOrd="0" destOrd="0" presId="urn:microsoft.com/office/officeart/2005/8/layout/process1"/>
    <dgm:cxn modelId="{473AF59B-C878-4683-B9EE-078452B31576}" srcId="{8006538A-5B06-4E43-BA6F-6E5E4E1AD8AB}" destId="{3D39DA70-FC88-4836-A6B6-A2103EA30231}" srcOrd="0" destOrd="0" parTransId="{676A51F3-3F1A-49B1-A6F2-F6A7B80F1ECD}" sibTransId="{7B42A8B5-6410-430C-BDA4-A823A7FA89CF}"/>
    <dgm:cxn modelId="{BF875F75-3921-4E14-9E0C-84B53BA21EDE}" type="presOf" srcId="{3D39DA70-FC88-4836-A6B6-A2103EA30231}" destId="{9EC6741C-1C48-41AF-B737-61DB0E88E998}" srcOrd="0" destOrd="0" presId="urn:microsoft.com/office/officeart/2005/8/layout/process1"/>
    <dgm:cxn modelId="{F59B58BA-119E-4803-8112-DDAB4EFC0FF3}" type="presParOf" srcId="{6344B323-599B-4539-B956-F724FB118C90}" destId="{9EC6741C-1C48-41AF-B737-61DB0E88E998}"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7FB4D-531B-4A6C-B6B8-10B961662B94}">
      <dsp:nvSpPr>
        <dsp:cNvPr id="0" name=""/>
        <dsp:cNvSpPr/>
      </dsp:nvSpPr>
      <dsp:spPr>
        <a:xfrm>
          <a:off x="0" y="680587"/>
          <a:ext cx="8359080" cy="604800"/>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536E79E6-2EAB-4EED-8497-7D9631E99C45}">
      <dsp:nvSpPr>
        <dsp:cNvPr id="0" name=""/>
        <dsp:cNvSpPr/>
      </dsp:nvSpPr>
      <dsp:spPr>
        <a:xfrm>
          <a:off x="427408" y="59633"/>
          <a:ext cx="7582830" cy="982406"/>
        </a:xfrm>
        <a:prstGeom prst="roundRect">
          <a:avLst/>
        </a:prstGeom>
        <a:solidFill>
          <a:schemeClr val="lt1">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1167" tIns="0" rIns="221167" bIns="0" numCol="1" spcCol="1270" anchor="ctr" anchorCtr="0">
          <a:noAutofit/>
        </a:bodyPr>
        <a:lstStyle/>
        <a:p>
          <a:pPr lvl="0" algn="just" defTabSz="755650">
            <a:lnSpc>
              <a:spcPct val="90000"/>
            </a:lnSpc>
            <a:spcBef>
              <a:spcPct val="0"/>
            </a:spcBef>
            <a:spcAft>
              <a:spcPct val="35000"/>
            </a:spcAft>
          </a:pPr>
          <a:r>
            <a:rPr lang="es-ES" sz="1700" b="0" kern="1200" dirty="0">
              <a:latin typeface="Arial" panose="020B0604020202020204" pitchFamily="34" charset="0"/>
              <a:cs typeface="Arial" panose="020B0604020202020204" pitchFamily="34" charset="0"/>
            </a:rPr>
            <a:t>El Remo Indoor es un deporte para todos que permite la inclusión a la practica deportiva a personas con discapacidad por lo tanto l</a:t>
          </a:r>
          <a:r>
            <a:rPr lang="es-EC" sz="1700" b="0" kern="1200" dirty="0">
              <a:latin typeface="Arial" panose="020B0604020202020204" pitchFamily="34" charset="0"/>
              <a:cs typeface="Arial" panose="020B0604020202020204" pitchFamily="34" charset="0"/>
            </a:rPr>
            <a:t>a técnica en esta disciplina es predominante en la preparación física de los remeros e influye sobre todo el resultado de su rendimiento en la competencia.</a:t>
          </a:r>
          <a:endParaRPr lang="es-ES" sz="1700" b="0" kern="1200" dirty="0">
            <a:latin typeface="Arial" panose="020B0604020202020204" pitchFamily="34" charset="0"/>
            <a:cs typeface="Arial" panose="020B0604020202020204" pitchFamily="34" charset="0"/>
          </a:endParaRPr>
        </a:p>
      </dsp:txBody>
      <dsp:txXfrm>
        <a:off x="475365" y="107590"/>
        <a:ext cx="7486916" cy="886492"/>
      </dsp:txXfrm>
    </dsp:sp>
    <dsp:sp modelId="{CDCA3CCB-5C16-431B-8387-5CABF78C9526}">
      <dsp:nvSpPr>
        <dsp:cNvPr id="0" name=""/>
        <dsp:cNvSpPr/>
      </dsp:nvSpPr>
      <dsp:spPr>
        <a:xfrm>
          <a:off x="0" y="2685979"/>
          <a:ext cx="8359080" cy="604800"/>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F797D98D-CA77-44D7-8CEA-411731D774D1}">
      <dsp:nvSpPr>
        <dsp:cNvPr id="0" name=""/>
        <dsp:cNvSpPr/>
      </dsp:nvSpPr>
      <dsp:spPr>
        <a:xfrm>
          <a:off x="438199" y="1411140"/>
          <a:ext cx="7495704" cy="1625231"/>
        </a:xfrm>
        <a:prstGeom prst="roundRect">
          <a:avLst/>
        </a:prstGeom>
        <a:solidFill>
          <a:schemeClr val="lt1">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1167" tIns="0" rIns="221167" bIns="0" numCol="1" spcCol="1270" anchor="ctr" anchorCtr="0">
          <a:noAutofit/>
        </a:bodyPr>
        <a:lstStyle/>
        <a:p>
          <a:pPr lvl="0" algn="just" defTabSz="755650">
            <a:lnSpc>
              <a:spcPct val="90000"/>
            </a:lnSpc>
            <a:spcBef>
              <a:spcPct val="0"/>
            </a:spcBef>
            <a:spcAft>
              <a:spcPct val="35000"/>
            </a:spcAft>
          </a:pPr>
          <a:r>
            <a:rPr lang="es-ES" sz="1700" b="0" kern="1200" dirty="0">
              <a:latin typeface="Arial" panose="020B0604020202020204" pitchFamily="34" charset="0"/>
              <a:cs typeface="Arial" panose="020B0604020202020204" pitchFamily="34" charset="0"/>
            </a:rPr>
            <a:t>Los deportistas presentan una limitación en el funcionamiento intelectual y comportamiento adaptativo (</a:t>
          </a:r>
          <a:r>
            <a:rPr lang="es-EC" sz="1700" b="0" kern="1200" dirty="0">
              <a:latin typeface="Arial" panose="020B0604020202020204" pitchFamily="34" charset="0"/>
              <a:cs typeface="Arial" panose="020B0604020202020204" pitchFamily="34" charset="0"/>
            </a:rPr>
            <a:t>dificultades para aprender, comprender y comunicarse</a:t>
          </a:r>
          <a:r>
            <a:rPr lang="es-ES" sz="1700" b="0" kern="1200" dirty="0">
              <a:latin typeface="Arial" panose="020B0604020202020204" pitchFamily="34" charset="0"/>
              <a:cs typeface="Arial" panose="020B0604020202020204" pitchFamily="34" charset="0"/>
            </a:rPr>
            <a:t>), de acuerdo a su porcentaje de discapacidad presentan errores en la ejecución de la técnica de la palada y es oportuno la intervención ya que Ecuador tiene 2 campeones mundiales en esta disciplina.  </a:t>
          </a:r>
        </a:p>
      </dsp:txBody>
      <dsp:txXfrm>
        <a:off x="517536" y="1490477"/>
        <a:ext cx="7337030" cy="1466557"/>
      </dsp:txXfrm>
    </dsp:sp>
    <dsp:sp modelId="{FE36F62B-A01F-4752-A837-EC89D3AFB64C}">
      <dsp:nvSpPr>
        <dsp:cNvPr id="0" name=""/>
        <dsp:cNvSpPr/>
      </dsp:nvSpPr>
      <dsp:spPr>
        <a:xfrm>
          <a:off x="0" y="4455348"/>
          <a:ext cx="8359080" cy="604800"/>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3FFE956A-0591-4FD6-B44A-F32079C534D7}">
      <dsp:nvSpPr>
        <dsp:cNvPr id="0" name=""/>
        <dsp:cNvSpPr/>
      </dsp:nvSpPr>
      <dsp:spPr>
        <a:xfrm>
          <a:off x="417954" y="3420379"/>
          <a:ext cx="7564984" cy="1389208"/>
        </a:xfrm>
        <a:prstGeom prst="roundRect">
          <a:avLst/>
        </a:prstGeom>
        <a:solidFill>
          <a:schemeClr val="lt1">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1167" tIns="0" rIns="221167" bIns="0" numCol="1" spcCol="1270" anchor="ctr" anchorCtr="0">
          <a:noAutofit/>
        </a:bodyPr>
        <a:lstStyle/>
        <a:p>
          <a:pPr marL="0" marR="0" lvl="0" indent="0" algn="just" defTabSz="914400" eaLnBrk="1" fontAlgn="auto" latinLnBrk="0" hangingPunct="1">
            <a:lnSpc>
              <a:spcPct val="100000"/>
            </a:lnSpc>
            <a:spcBef>
              <a:spcPct val="0"/>
            </a:spcBef>
            <a:spcAft>
              <a:spcPts val="0"/>
            </a:spcAft>
            <a:buClrTx/>
            <a:buSzTx/>
            <a:buFontTx/>
            <a:buNone/>
            <a:tabLst/>
            <a:defRPr/>
          </a:pPr>
          <a:r>
            <a:rPr lang="es-ES" sz="1700" b="0" kern="1200">
              <a:latin typeface="Arial" panose="020B0604020202020204" pitchFamily="34" charset="0"/>
              <a:cs typeface="Arial" panose="020B0604020202020204" pitchFamily="34" charset="0"/>
            </a:rPr>
            <a:t>Esta investigación tiene como objetivo: diseñar y ejecutar un programa de ejercicios propioceptivos para corregir la técnica de la palada de los deportistas de Remo Indoor de la Federación Ecuatoriana de Deportes para Personas con Discapacidad Intelectual (FEDEDI).</a:t>
          </a:r>
          <a:r>
            <a:rPr lang="es-EC" sz="1700" b="0" kern="1200">
              <a:latin typeface="Arial" panose="020B0604020202020204" pitchFamily="34" charset="0"/>
              <a:cs typeface="Arial" panose="020B0604020202020204" pitchFamily="34" charset="0"/>
            </a:rPr>
            <a:t> </a:t>
          </a:r>
          <a:endParaRPr lang="es-ES" sz="1700" b="0" kern="1200">
            <a:latin typeface="Arial" panose="020B0604020202020204" pitchFamily="34" charset="0"/>
            <a:cs typeface="Arial" panose="020B0604020202020204" pitchFamily="34" charset="0"/>
          </a:endParaRPr>
        </a:p>
        <a:p>
          <a:pPr marL="0" lvl="0" algn="just" defTabSz="889000">
            <a:lnSpc>
              <a:spcPct val="90000"/>
            </a:lnSpc>
            <a:spcBef>
              <a:spcPct val="0"/>
            </a:spcBef>
            <a:spcAft>
              <a:spcPct val="35000"/>
            </a:spcAft>
            <a:buNone/>
          </a:pPr>
          <a:endParaRPr lang="es-ES" sz="1700" b="0" kern="1200" dirty="0">
            <a:latin typeface="Arial" panose="020B0604020202020204" pitchFamily="34" charset="0"/>
            <a:cs typeface="Arial" panose="020B0604020202020204" pitchFamily="34" charset="0"/>
          </a:endParaRPr>
        </a:p>
      </dsp:txBody>
      <dsp:txXfrm>
        <a:off x="485770" y="3488195"/>
        <a:ext cx="7429352" cy="125357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C6741C-1C48-41AF-B737-61DB0E88E998}">
      <dsp:nvSpPr>
        <dsp:cNvPr id="0" name=""/>
        <dsp:cNvSpPr/>
      </dsp:nvSpPr>
      <dsp:spPr>
        <a:xfrm>
          <a:off x="0" y="0"/>
          <a:ext cx="8772233" cy="4248471"/>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EC" sz="2000" b="1" i="0" kern="1200" dirty="0" smtClean="0">
              <a:solidFill>
                <a:schemeClr val="tx1"/>
              </a:solidFill>
              <a:latin typeface="Arial" panose="020B0604020202020204" pitchFamily="34" charset="0"/>
              <a:cs typeface="Arial" panose="020B0604020202020204" pitchFamily="34" charset="0"/>
            </a:rPr>
            <a:t>(Vega Toro &amp; </a:t>
          </a:r>
          <a:r>
            <a:rPr lang="es-EC" sz="2000" b="1" i="0" kern="1200" dirty="0" err="1" smtClean="0">
              <a:solidFill>
                <a:schemeClr val="tx1"/>
              </a:solidFill>
              <a:latin typeface="Arial" panose="020B0604020202020204" pitchFamily="34" charset="0"/>
              <a:cs typeface="Arial" panose="020B0604020202020204" pitchFamily="34" charset="0"/>
            </a:rPr>
            <a:t>Ramirez</a:t>
          </a:r>
          <a:r>
            <a:rPr lang="es-EC" sz="2000" b="1" i="0" kern="1200" dirty="0" smtClean="0">
              <a:solidFill>
                <a:schemeClr val="tx1"/>
              </a:solidFill>
              <a:latin typeface="Arial" panose="020B0604020202020204" pitchFamily="34" charset="0"/>
              <a:cs typeface="Arial" panose="020B0604020202020204" pitchFamily="34" charset="0"/>
            </a:rPr>
            <a:t> </a:t>
          </a:r>
          <a:r>
            <a:rPr lang="es-EC" sz="2000" b="1" i="0" kern="1200" dirty="0" err="1" smtClean="0">
              <a:solidFill>
                <a:schemeClr val="tx1"/>
              </a:solidFill>
              <a:latin typeface="Arial" panose="020B0604020202020204" pitchFamily="34" charset="0"/>
              <a:cs typeface="Arial" panose="020B0604020202020204" pitchFamily="34" charset="0"/>
            </a:rPr>
            <a:t>Martinez</a:t>
          </a:r>
          <a:r>
            <a:rPr lang="es-EC" sz="2000" b="1" i="0" kern="1200" dirty="0" smtClean="0">
              <a:solidFill>
                <a:schemeClr val="tx1"/>
              </a:solidFill>
              <a:latin typeface="Arial" panose="020B0604020202020204" pitchFamily="34" charset="0"/>
              <a:cs typeface="Arial" panose="020B0604020202020204" pitchFamily="34" charset="0"/>
            </a:rPr>
            <a:t>, 2018) </a:t>
          </a:r>
          <a:r>
            <a:rPr lang="es-EC" sz="2000" b="0" i="0" kern="1200" dirty="0" smtClean="0">
              <a:solidFill>
                <a:schemeClr val="tx1"/>
              </a:solidFill>
              <a:latin typeface="Arial" panose="020B0604020202020204" pitchFamily="34" charset="0"/>
              <a:cs typeface="Arial" panose="020B0604020202020204" pitchFamily="34" charset="0"/>
            </a:rPr>
            <a:t>Generaron indicadores</a:t>
          </a:r>
          <a:r>
            <a:rPr lang="es-EC" sz="2000" kern="1200" dirty="0" smtClean="0">
              <a:solidFill>
                <a:schemeClr val="tx1"/>
              </a:solidFill>
              <a:latin typeface="Arial" panose="020B0604020202020204" pitchFamily="34" charset="0"/>
              <a:cs typeface="Arial" panose="020B0604020202020204" pitchFamily="34" charset="0"/>
            </a:rPr>
            <a:t> de la fase del ataque, del pase, del final y de la recuperación que están debidamente validados, cuentan con una confiabilidad, objetividad y fiabilidad ya que se utilizaron en un estudio de la técnica</a:t>
          </a:r>
        </a:p>
        <a:p>
          <a:pPr lvl="0" algn="just" defTabSz="889000">
            <a:lnSpc>
              <a:spcPct val="90000"/>
            </a:lnSpc>
            <a:spcBef>
              <a:spcPct val="0"/>
            </a:spcBef>
            <a:spcAft>
              <a:spcPct val="35000"/>
            </a:spcAft>
          </a:pPr>
          <a:endParaRPr lang="es-EC" sz="2000" i="0" kern="1200" dirty="0" smtClean="0">
            <a:solidFill>
              <a:schemeClr val="tx1"/>
            </a:solidFill>
            <a:latin typeface="Arial" panose="020B0604020202020204" pitchFamily="34" charset="0"/>
            <a:cs typeface="Arial" panose="020B0604020202020204" pitchFamily="34" charset="0"/>
          </a:endParaRPr>
        </a:p>
        <a:p>
          <a:pPr lvl="0" algn="just" defTabSz="889000">
            <a:lnSpc>
              <a:spcPct val="90000"/>
            </a:lnSpc>
            <a:spcBef>
              <a:spcPct val="0"/>
            </a:spcBef>
            <a:spcAft>
              <a:spcPct val="35000"/>
            </a:spcAft>
          </a:pPr>
          <a:r>
            <a:rPr lang="es-EC" sz="2000" kern="1200" dirty="0" smtClean="0">
              <a:solidFill>
                <a:schemeClr val="tx1"/>
              </a:solidFill>
              <a:latin typeface="Arial" panose="020B0604020202020204" pitchFamily="34" charset="0"/>
              <a:cs typeface="Arial" panose="020B0604020202020204" pitchFamily="34" charset="0"/>
            </a:rPr>
            <a:t>Se procedió a utilizar la estructura de una lista de cotejo donde a partir de los indicadores se estableció.</a:t>
          </a:r>
        </a:p>
        <a:p>
          <a:pPr lvl="0" algn="just" defTabSz="889000">
            <a:lnSpc>
              <a:spcPct val="90000"/>
            </a:lnSpc>
            <a:spcBef>
              <a:spcPct val="0"/>
            </a:spcBef>
            <a:spcAft>
              <a:spcPct val="35000"/>
            </a:spcAft>
          </a:pPr>
          <a:endParaRPr lang="es-EC" sz="2000" kern="1200" dirty="0" smtClean="0">
            <a:solidFill>
              <a:schemeClr val="tx1"/>
            </a:solidFill>
            <a:latin typeface="Arial" panose="020B0604020202020204" pitchFamily="34" charset="0"/>
            <a:cs typeface="Arial" panose="020B0604020202020204" pitchFamily="34" charset="0"/>
          </a:endParaRPr>
        </a:p>
        <a:p>
          <a:pPr lvl="0" algn="just" defTabSz="889000">
            <a:lnSpc>
              <a:spcPct val="90000"/>
            </a:lnSpc>
            <a:spcBef>
              <a:spcPct val="0"/>
            </a:spcBef>
            <a:spcAft>
              <a:spcPct val="35000"/>
            </a:spcAft>
          </a:pPr>
          <a:r>
            <a:rPr lang="es-EC" sz="2000" b="1" kern="1200" dirty="0" smtClean="0">
              <a:solidFill>
                <a:schemeClr val="tx1"/>
              </a:solidFill>
              <a:latin typeface="Arial" panose="020B0604020202020204" pitchFamily="34" charset="0"/>
              <a:cs typeface="Arial" panose="020B0604020202020204" pitchFamily="34" charset="0"/>
            </a:rPr>
            <a:t>Escala cualitativa: </a:t>
          </a:r>
          <a:r>
            <a:rPr lang="es-EC" sz="2000" kern="1200" dirty="0" smtClean="0">
              <a:solidFill>
                <a:schemeClr val="tx1"/>
              </a:solidFill>
              <a:latin typeface="Arial" panose="020B0604020202020204" pitchFamily="34" charset="0"/>
              <a:cs typeface="Arial" panose="020B0604020202020204" pitchFamily="34" charset="0"/>
            </a:rPr>
            <a:t>si está o no esta en la posición </a:t>
          </a:r>
        </a:p>
        <a:p>
          <a:pPr lvl="0" algn="just" defTabSz="889000">
            <a:lnSpc>
              <a:spcPct val="90000"/>
            </a:lnSpc>
            <a:spcBef>
              <a:spcPct val="0"/>
            </a:spcBef>
            <a:spcAft>
              <a:spcPct val="35000"/>
            </a:spcAft>
          </a:pPr>
          <a:r>
            <a:rPr lang="es-EC" sz="2000" b="1" kern="1200" dirty="0" smtClean="0">
              <a:solidFill>
                <a:schemeClr val="tx1"/>
              </a:solidFill>
              <a:latin typeface="Arial" panose="020B0604020202020204" pitchFamily="34" charset="0"/>
              <a:cs typeface="Arial" panose="020B0604020202020204" pitchFamily="34" charset="0"/>
            </a:rPr>
            <a:t>La escala cuantitativa: </a:t>
          </a:r>
          <a:r>
            <a:rPr lang="es-EC" sz="2000" kern="1200" dirty="0" smtClean="0">
              <a:solidFill>
                <a:schemeClr val="tx1"/>
              </a:solidFill>
              <a:latin typeface="Arial" panose="020B0604020202020204" pitchFamily="34" charset="0"/>
              <a:cs typeface="Arial" panose="020B0604020202020204" pitchFamily="34" charset="0"/>
            </a:rPr>
            <a:t>dándole un valor de 2 puntos y 1 punto respectivamente. </a:t>
          </a:r>
          <a:r>
            <a:rPr lang="es-EC" sz="2000" i="1" kern="1200" dirty="0" smtClean="0">
              <a:solidFill>
                <a:schemeClr val="tx1"/>
              </a:solidFill>
              <a:latin typeface="Arial" panose="020B0604020202020204" pitchFamily="34" charset="0"/>
              <a:cs typeface="Arial" panose="020B0604020202020204" pitchFamily="34" charset="0"/>
            </a:rPr>
            <a:t> </a:t>
          </a:r>
          <a:endParaRPr lang="es-ES" sz="2000" kern="1200" dirty="0">
            <a:solidFill>
              <a:schemeClr val="tx1"/>
            </a:solidFill>
            <a:latin typeface="Arial" panose="020B0604020202020204" pitchFamily="34" charset="0"/>
            <a:cs typeface="Arial" panose="020B0604020202020204" pitchFamily="34" charset="0"/>
          </a:endParaRPr>
        </a:p>
      </dsp:txBody>
      <dsp:txXfrm>
        <a:off x="124433" y="124433"/>
        <a:ext cx="8523367" cy="399960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1BEFBD-0CF5-4226-A586-34C9D75976F8}">
      <dsp:nvSpPr>
        <dsp:cNvPr id="0" name=""/>
        <dsp:cNvSpPr/>
      </dsp:nvSpPr>
      <dsp:spPr>
        <a:xfrm>
          <a:off x="0" y="546824"/>
          <a:ext cx="7610549" cy="1186462"/>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0663" tIns="43079" rIns="590663" bIns="142240" numCol="1" spcCol="1270" anchor="t" anchorCtr="0">
          <a:noAutofit/>
        </a:bodyPr>
        <a:lstStyle/>
        <a:p>
          <a:pPr marL="228600" lvl="1" indent="-228600" algn="just" defTabSz="889000">
            <a:lnSpc>
              <a:spcPct val="90000"/>
            </a:lnSpc>
            <a:spcBef>
              <a:spcPct val="0"/>
            </a:spcBef>
            <a:spcAft>
              <a:spcPct val="15000"/>
            </a:spcAft>
            <a:buChar char="••"/>
          </a:pPr>
          <a:r>
            <a:rPr lang="es-ES" sz="2000" kern="1200" dirty="0">
              <a:solidFill>
                <a:schemeClr val="tx1"/>
              </a:solidFill>
              <a:latin typeface="Times New Roman" panose="02020603050405020304" pitchFamily="18" charset="0"/>
              <a:cs typeface="Times New Roman" panose="02020603050405020304" pitchFamily="18" charset="0"/>
            </a:rPr>
            <a:t>La aplicación de los ejercicios propioceptivos durante 12 semanas, si incidió significativamente sobre la técnica de la palada de los remeros de FEDEDI</a:t>
          </a:r>
          <a:endParaRPr lang="es-ES" sz="2000" kern="1200" dirty="0"/>
        </a:p>
      </dsp:txBody>
      <dsp:txXfrm>
        <a:off x="0" y="546824"/>
        <a:ext cx="7610549" cy="1186462"/>
      </dsp:txXfrm>
    </dsp:sp>
    <dsp:sp modelId="{71AF26CF-77BD-4146-B2EE-FBDE17B535C2}">
      <dsp:nvSpPr>
        <dsp:cNvPr id="0" name=""/>
        <dsp:cNvSpPr/>
      </dsp:nvSpPr>
      <dsp:spPr>
        <a:xfrm>
          <a:off x="360041" y="67274"/>
          <a:ext cx="5322181" cy="42250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362" tIns="0" rIns="201362" bIns="0" numCol="1" spcCol="1270" anchor="ctr" anchorCtr="0">
          <a:noAutofit/>
        </a:bodyPr>
        <a:lstStyle/>
        <a:p>
          <a:pPr lvl="0" algn="just" defTabSz="889000">
            <a:lnSpc>
              <a:spcPct val="90000"/>
            </a:lnSpc>
            <a:spcBef>
              <a:spcPct val="0"/>
            </a:spcBef>
            <a:spcAft>
              <a:spcPct val="35000"/>
            </a:spcAft>
          </a:pPr>
          <a:r>
            <a:rPr lang="es-ES" sz="2000" kern="1200" dirty="0">
              <a:solidFill>
                <a:schemeClr val="tx1"/>
              </a:solidFill>
            </a:rPr>
            <a:t>1</a:t>
          </a:r>
        </a:p>
      </dsp:txBody>
      <dsp:txXfrm>
        <a:off x="380666" y="87899"/>
        <a:ext cx="5280931" cy="381257"/>
      </dsp:txXfrm>
    </dsp:sp>
    <dsp:sp modelId="{79E369C5-EF92-4D53-8A6E-B279F06833A0}">
      <dsp:nvSpPr>
        <dsp:cNvPr id="0" name=""/>
        <dsp:cNvSpPr/>
      </dsp:nvSpPr>
      <dsp:spPr>
        <a:xfrm>
          <a:off x="0" y="1949232"/>
          <a:ext cx="7610549" cy="3054573"/>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0663" tIns="43079" rIns="590663" bIns="142240" numCol="1" spcCol="1270" anchor="t" anchorCtr="0">
          <a:noAutofit/>
        </a:bodyPr>
        <a:lstStyle/>
        <a:p>
          <a:pPr marL="228600" lvl="1" indent="-228600" algn="just" defTabSz="889000">
            <a:lnSpc>
              <a:spcPct val="90000"/>
            </a:lnSpc>
            <a:spcBef>
              <a:spcPct val="0"/>
            </a:spcBef>
            <a:spcAft>
              <a:spcPct val="15000"/>
            </a:spcAft>
            <a:buChar char="••"/>
          </a:pPr>
          <a:endParaRPr lang="es-ES" sz="2000" kern="1200" dirty="0"/>
        </a:p>
        <a:p>
          <a:pPr marL="228600" lvl="1" indent="-228600" algn="just" defTabSz="889000">
            <a:lnSpc>
              <a:spcPct val="90000"/>
            </a:lnSpc>
            <a:spcBef>
              <a:spcPct val="0"/>
            </a:spcBef>
            <a:spcAft>
              <a:spcPct val="15000"/>
            </a:spcAft>
            <a:buChar char="••"/>
          </a:pPr>
          <a:r>
            <a:rPr lang="es-ES" sz="2000" kern="1200" dirty="0">
              <a:solidFill>
                <a:schemeClr val="tx1"/>
              </a:solidFill>
              <a:latin typeface="Times New Roman" panose="02020603050405020304" pitchFamily="18" charset="0"/>
              <a:cs typeface="Times New Roman" panose="02020603050405020304" pitchFamily="18" charset="0"/>
            </a:rPr>
            <a:t>Se logró estructurar una guía metodológica que se le dio el nombre de </a:t>
          </a:r>
          <a:r>
            <a:rPr lang="es-ES" sz="2000" b="1" kern="1200" dirty="0">
              <a:solidFill>
                <a:schemeClr val="tx1"/>
              </a:solidFill>
              <a:latin typeface="Times New Roman" panose="02020603050405020304" pitchFamily="18" charset="0"/>
              <a:cs typeface="Times New Roman" panose="02020603050405020304" pitchFamily="18" charset="0"/>
            </a:rPr>
            <a:t>“Guía de Ejercicios Propioceptivos para la Corrección de la Técnica de la Palada en Deportistas con Discapacidad Intelectual de Remo Indoor”</a:t>
          </a:r>
          <a:endParaRPr lang="es-ES" sz="2000" kern="1200" dirty="0"/>
        </a:p>
        <a:p>
          <a:pPr marL="228600" lvl="1" indent="-228600" algn="just" defTabSz="889000">
            <a:lnSpc>
              <a:spcPct val="90000"/>
            </a:lnSpc>
            <a:spcBef>
              <a:spcPct val="0"/>
            </a:spcBef>
            <a:spcAft>
              <a:spcPct val="15000"/>
            </a:spcAft>
            <a:buChar char="••"/>
          </a:pPr>
          <a:r>
            <a:rPr lang="es-EC" sz="2000" kern="1200" dirty="0">
              <a:latin typeface="Times New Roman" panose="02020603050405020304" pitchFamily="18" charset="0"/>
              <a:cs typeface="Times New Roman" panose="02020603050405020304" pitchFamily="18" charset="0"/>
            </a:rPr>
            <a:t>Información escasa sobre deporte adaptado en Ecuador desde 2012, por eso este informe final cuenta con especificaciones técnicas de gran nivel conceptual, técnico y practico orientado a la corrección de la técnica de remo indoor.</a:t>
          </a:r>
          <a:endParaRPr lang="es-ES" sz="2000" kern="1200" dirty="0">
            <a:latin typeface="Times New Roman" panose="02020603050405020304" pitchFamily="18" charset="0"/>
            <a:cs typeface="Times New Roman" panose="02020603050405020304" pitchFamily="18" charset="0"/>
          </a:endParaRPr>
        </a:p>
      </dsp:txBody>
      <dsp:txXfrm>
        <a:off x="0" y="1949232"/>
        <a:ext cx="7610549" cy="3054573"/>
      </dsp:txXfrm>
    </dsp:sp>
    <dsp:sp modelId="{429046E7-E44A-4D9F-B0FF-F518CAB11330}">
      <dsp:nvSpPr>
        <dsp:cNvPr id="0" name=""/>
        <dsp:cNvSpPr/>
      </dsp:nvSpPr>
      <dsp:spPr>
        <a:xfrm>
          <a:off x="360039" y="1921989"/>
          <a:ext cx="5327384" cy="8461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362" tIns="0" rIns="201362" bIns="0" numCol="1" spcCol="1270" anchor="ctr" anchorCtr="0">
          <a:noAutofit/>
        </a:bodyPr>
        <a:lstStyle/>
        <a:p>
          <a:pPr lvl="0" algn="just" defTabSz="889000">
            <a:lnSpc>
              <a:spcPct val="90000"/>
            </a:lnSpc>
            <a:spcBef>
              <a:spcPct val="0"/>
            </a:spcBef>
            <a:spcAft>
              <a:spcPct val="35000"/>
            </a:spcAft>
          </a:pPr>
          <a:r>
            <a:rPr lang="es-ES" sz="2000" kern="1200" dirty="0">
              <a:solidFill>
                <a:schemeClr val="tx1"/>
              </a:solidFill>
            </a:rPr>
            <a:t>2</a:t>
          </a:r>
        </a:p>
      </dsp:txBody>
      <dsp:txXfrm>
        <a:off x="364169" y="1926119"/>
        <a:ext cx="5319124" cy="7635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1BEFBD-0CF5-4226-A586-34C9D75976F8}">
      <dsp:nvSpPr>
        <dsp:cNvPr id="0" name=""/>
        <dsp:cNvSpPr/>
      </dsp:nvSpPr>
      <dsp:spPr>
        <a:xfrm>
          <a:off x="0" y="104396"/>
          <a:ext cx="7610549" cy="21420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0663" tIns="104140" rIns="590663" bIns="170688" numCol="1" spcCol="1270" anchor="t" anchorCtr="0">
          <a:noAutofit/>
        </a:bodyPr>
        <a:lstStyle/>
        <a:p>
          <a:pPr marL="228600" lvl="1" indent="-228600" algn="just" defTabSz="1066800">
            <a:lnSpc>
              <a:spcPct val="90000"/>
            </a:lnSpc>
            <a:spcBef>
              <a:spcPct val="0"/>
            </a:spcBef>
            <a:spcAft>
              <a:spcPct val="15000"/>
            </a:spcAft>
            <a:buChar char="••"/>
          </a:pPr>
          <a:r>
            <a:rPr lang="es-EC" sz="2400" kern="1200" dirty="0"/>
            <a:t>Para los profesionales que trabajan con deportistas con discapacidad y se recomienda  la aplicación del programa propioceptivo, realizar un acercamiento empático y una metodología inclusiva, realizar adaptaciones previas con progresión de dificultad e implementos. </a:t>
          </a:r>
          <a:endParaRPr lang="es-ES" sz="2400" kern="1200" dirty="0"/>
        </a:p>
      </dsp:txBody>
      <dsp:txXfrm>
        <a:off x="0" y="104396"/>
        <a:ext cx="7610549" cy="2142000"/>
      </dsp:txXfrm>
    </dsp:sp>
    <dsp:sp modelId="{71AF26CF-77BD-4146-B2EE-FBDE17B535C2}">
      <dsp:nvSpPr>
        <dsp:cNvPr id="0" name=""/>
        <dsp:cNvSpPr/>
      </dsp:nvSpPr>
      <dsp:spPr>
        <a:xfrm>
          <a:off x="380527" y="48313"/>
          <a:ext cx="5327384" cy="10828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362" tIns="0" rIns="201362" bIns="0" numCol="1" spcCol="1270" anchor="ctr" anchorCtr="0">
          <a:noAutofit/>
        </a:bodyPr>
        <a:lstStyle/>
        <a:p>
          <a:pPr lvl="0" algn="just" defTabSz="1066800">
            <a:lnSpc>
              <a:spcPct val="90000"/>
            </a:lnSpc>
            <a:spcBef>
              <a:spcPct val="0"/>
            </a:spcBef>
            <a:spcAft>
              <a:spcPct val="35000"/>
            </a:spcAft>
          </a:pPr>
          <a:r>
            <a:rPr lang="es-ES" sz="2400" kern="1200" dirty="0">
              <a:solidFill>
                <a:schemeClr val="tx1"/>
              </a:solidFill>
            </a:rPr>
            <a:t>1</a:t>
          </a:r>
        </a:p>
      </dsp:txBody>
      <dsp:txXfrm>
        <a:off x="385813" y="53599"/>
        <a:ext cx="5316812" cy="97713"/>
      </dsp:txXfrm>
    </dsp:sp>
    <dsp:sp modelId="{79E369C5-EF92-4D53-8A6E-B279F06833A0}">
      <dsp:nvSpPr>
        <dsp:cNvPr id="0" name=""/>
        <dsp:cNvSpPr/>
      </dsp:nvSpPr>
      <dsp:spPr>
        <a:xfrm>
          <a:off x="0" y="2290772"/>
          <a:ext cx="7610549" cy="30240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0663" tIns="104140" rIns="590663" bIns="170688" numCol="1" spcCol="1270" anchor="t" anchorCtr="0">
          <a:noAutofit/>
        </a:bodyPr>
        <a:lstStyle/>
        <a:p>
          <a:pPr marL="0" marR="0" lvl="0" indent="0" algn="just" defTabSz="914400" eaLnBrk="1" fontAlgn="auto" latinLnBrk="0" hangingPunct="1">
            <a:lnSpc>
              <a:spcPct val="100000"/>
            </a:lnSpc>
            <a:spcBef>
              <a:spcPct val="0"/>
            </a:spcBef>
            <a:spcAft>
              <a:spcPts val="0"/>
            </a:spcAft>
            <a:buClrTx/>
            <a:buSzTx/>
            <a:buFontTx/>
            <a:buChar char="••"/>
            <a:tabLst/>
            <a:defRPr/>
          </a:pPr>
          <a:r>
            <a:rPr lang="es-EC" sz="2400" kern="1200" dirty="0"/>
            <a:t>Información escasa sobre deporte adaptado en Ecuador desde 2012, información internacional con estudios científicos sobre las problemáticas del deporte adaptado por eso este informe final cuenta con especificaciones técnicas de gran nivel conceptual, técnico y practico orientado a la corrección de la técnica de remo indoor.</a:t>
          </a:r>
          <a:endParaRPr lang="es-ES" sz="2400" kern="1200" dirty="0"/>
        </a:p>
        <a:p>
          <a:pPr marL="228600" lvl="1" indent="0" algn="just" defTabSz="1066800">
            <a:lnSpc>
              <a:spcPct val="90000"/>
            </a:lnSpc>
            <a:spcBef>
              <a:spcPct val="0"/>
            </a:spcBef>
            <a:spcAft>
              <a:spcPct val="15000"/>
            </a:spcAft>
            <a:buChar char="••"/>
          </a:pPr>
          <a:endParaRPr lang="es-ES" sz="2400" kern="1200" dirty="0"/>
        </a:p>
      </dsp:txBody>
      <dsp:txXfrm>
        <a:off x="0" y="2290772"/>
        <a:ext cx="7610549" cy="3024000"/>
      </dsp:txXfrm>
    </dsp:sp>
    <dsp:sp modelId="{429046E7-E44A-4D9F-B0FF-F518CAB11330}">
      <dsp:nvSpPr>
        <dsp:cNvPr id="0" name=""/>
        <dsp:cNvSpPr/>
      </dsp:nvSpPr>
      <dsp:spPr>
        <a:xfrm>
          <a:off x="380527" y="2251798"/>
          <a:ext cx="5327384" cy="7827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362" tIns="0" rIns="201362" bIns="0" numCol="1" spcCol="1270" anchor="ctr" anchorCtr="0">
          <a:noAutofit/>
        </a:bodyPr>
        <a:lstStyle/>
        <a:p>
          <a:pPr lvl="0" algn="just" defTabSz="1066800">
            <a:lnSpc>
              <a:spcPct val="90000"/>
            </a:lnSpc>
            <a:spcBef>
              <a:spcPct val="0"/>
            </a:spcBef>
            <a:spcAft>
              <a:spcPct val="35000"/>
            </a:spcAft>
          </a:pPr>
          <a:r>
            <a:rPr lang="es-ES" sz="2400" kern="1200" dirty="0">
              <a:solidFill>
                <a:schemeClr val="tx1"/>
              </a:solidFill>
            </a:rPr>
            <a:t>2</a:t>
          </a:r>
        </a:p>
      </dsp:txBody>
      <dsp:txXfrm>
        <a:off x="384348" y="2255619"/>
        <a:ext cx="5319742" cy="706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7FB4D-531B-4A6C-B6B8-10B961662B94}">
      <dsp:nvSpPr>
        <dsp:cNvPr id="0" name=""/>
        <dsp:cNvSpPr/>
      </dsp:nvSpPr>
      <dsp:spPr>
        <a:xfrm>
          <a:off x="0" y="444656"/>
          <a:ext cx="8424936" cy="756000"/>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36E79E6-2EAB-4EED-8497-7D9631E99C45}">
      <dsp:nvSpPr>
        <dsp:cNvPr id="0" name=""/>
        <dsp:cNvSpPr/>
      </dsp:nvSpPr>
      <dsp:spPr>
        <a:xfrm>
          <a:off x="430775" y="10871"/>
          <a:ext cx="7642571" cy="885600"/>
        </a:xfrm>
        <a:prstGeom prst="roundRect">
          <a:avLst/>
        </a:prstGeom>
        <a:gradFill rotWithShape="0">
          <a:gsLst>
            <a:gs pos="0">
              <a:schemeClr val="lt1">
                <a:hueOff val="0"/>
                <a:satOff val="0"/>
                <a:lumOff val="0"/>
                <a:alphaOff val="0"/>
                <a:shade val="85000"/>
                <a:satMod val="130000"/>
              </a:schemeClr>
            </a:gs>
            <a:gs pos="34000">
              <a:schemeClr val="lt1">
                <a:hueOff val="0"/>
                <a:satOff val="0"/>
                <a:lumOff val="0"/>
                <a:alphaOff val="0"/>
                <a:shade val="87000"/>
                <a:satMod val="125000"/>
              </a:schemeClr>
            </a:gs>
            <a:gs pos="70000">
              <a:schemeClr val="lt1">
                <a:hueOff val="0"/>
                <a:satOff val="0"/>
                <a:lumOff val="0"/>
                <a:alphaOff val="0"/>
                <a:tint val="100000"/>
                <a:shade val="90000"/>
                <a:satMod val="130000"/>
              </a:schemeClr>
            </a:gs>
            <a:gs pos="100000">
              <a:schemeClr val="l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2910" tIns="0" rIns="222910" bIns="0" numCol="1" spcCol="1270" anchor="ctr" anchorCtr="0">
          <a:noAutofit/>
        </a:bodyPr>
        <a:lstStyle/>
        <a:p>
          <a:pPr lvl="0" algn="just" defTabSz="889000">
            <a:lnSpc>
              <a:spcPct val="90000"/>
            </a:lnSpc>
            <a:spcBef>
              <a:spcPct val="0"/>
            </a:spcBef>
            <a:spcAft>
              <a:spcPct val="35000"/>
            </a:spcAft>
          </a:pPr>
          <a:r>
            <a:rPr lang="es-EC" sz="2000" b="0" kern="1200" dirty="0">
              <a:latin typeface="Arial" panose="020B0604020202020204" pitchFamily="34" charset="0"/>
              <a:cs typeface="Arial" panose="020B0604020202020204" pitchFamily="34" charset="0"/>
            </a:rPr>
            <a:t>Evaluar mediante el pre test la técnica de la palada en sus respectivas fases</a:t>
          </a:r>
          <a:r>
            <a:rPr lang="es-ES" sz="2000" b="0" kern="1200" dirty="0">
              <a:latin typeface="Arial" panose="020B0604020202020204" pitchFamily="34" charset="0"/>
              <a:cs typeface="Arial" panose="020B0604020202020204" pitchFamily="34" charset="0"/>
            </a:rPr>
            <a:t> de los deportistas de Remo Indoor de FEDEDI.</a:t>
          </a:r>
        </a:p>
      </dsp:txBody>
      <dsp:txXfrm>
        <a:off x="474006" y="54102"/>
        <a:ext cx="7556109" cy="799138"/>
      </dsp:txXfrm>
    </dsp:sp>
    <dsp:sp modelId="{CDCA3CCB-5C16-431B-8387-5CABF78C9526}">
      <dsp:nvSpPr>
        <dsp:cNvPr id="0" name=""/>
        <dsp:cNvSpPr/>
      </dsp:nvSpPr>
      <dsp:spPr>
        <a:xfrm>
          <a:off x="0" y="1805456"/>
          <a:ext cx="8424936" cy="756000"/>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797D98D-CA77-44D7-8CEA-411731D774D1}">
      <dsp:nvSpPr>
        <dsp:cNvPr id="0" name=""/>
        <dsp:cNvSpPr/>
      </dsp:nvSpPr>
      <dsp:spPr>
        <a:xfrm>
          <a:off x="421246" y="1362656"/>
          <a:ext cx="7554758" cy="885600"/>
        </a:xfrm>
        <a:prstGeom prst="roundRect">
          <a:avLst/>
        </a:prstGeom>
        <a:gradFill rotWithShape="0">
          <a:gsLst>
            <a:gs pos="0">
              <a:schemeClr val="lt1">
                <a:hueOff val="0"/>
                <a:satOff val="0"/>
                <a:lumOff val="0"/>
                <a:alphaOff val="0"/>
                <a:shade val="85000"/>
                <a:satMod val="130000"/>
              </a:schemeClr>
            </a:gs>
            <a:gs pos="34000">
              <a:schemeClr val="lt1">
                <a:hueOff val="0"/>
                <a:satOff val="0"/>
                <a:lumOff val="0"/>
                <a:alphaOff val="0"/>
                <a:shade val="87000"/>
                <a:satMod val="125000"/>
              </a:schemeClr>
            </a:gs>
            <a:gs pos="70000">
              <a:schemeClr val="lt1">
                <a:hueOff val="0"/>
                <a:satOff val="0"/>
                <a:lumOff val="0"/>
                <a:alphaOff val="0"/>
                <a:tint val="100000"/>
                <a:shade val="90000"/>
                <a:satMod val="130000"/>
              </a:schemeClr>
            </a:gs>
            <a:gs pos="100000">
              <a:schemeClr val="l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2910" tIns="0" rIns="222910" bIns="0" numCol="1" spcCol="1270" anchor="ctr" anchorCtr="0">
          <a:noAutofit/>
        </a:bodyPr>
        <a:lstStyle/>
        <a:p>
          <a:pPr lvl="0" algn="just" defTabSz="889000">
            <a:lnSpc>
              <a:spcPct val="90000"/>
            </a:lnSpc>
            <a:spcBef>
              <a:spcPct val="0"/>
            </a:spcBef>
            <a:spcAft>
              <a:spcPct val="35000"/>
            </a:spcAft>
          </a:pPr>
          <a:r>
            <a:rPr lang="es-EC" sz="2000" b="0" kern="1200" dirty="0">
              <a:latin typeface="Arial" panose="020B0604020202020204" pitchFamily="34" charset="0"/>
              <a:cs typeface="Arial" panose="020B0604020202020204" pitchFamily="34" charset="0"/>
            </a:rPr>
            <a:t>Elaborar y aplicar un programa de ejercicios propioceptivos para el mejoramiento de la técnica de la palada en</a:t>
          </a:r>
          <a:r>
            <a:rPr lang="es-ES" sz="2000" b="0" kern="1200" dirty="0">
              <a:latin typeface="Arial" panose="020B0604020202020204" pitchFamily="34" charset="0"/>
              <a:cs typeface="Arial" panose="020B0604020202020204" pitchFamily="34" charset="0"/>
            </a:rPr>
            <a:t> los remeros.</a:t>
          </a:r>
        </a:p>
      </dsp:txBody>
      <dsp:txXfrm>
        <a:off x="464477" y="1405887"/>
        <a:ext cx="7468296" cy="799138"/>
      </dsp:txXfrm>
    </dsp:sp>
    <dsp:sp modelId="{FE36F62B-A01F-4752-A837-EC89D3AFB64C}">
      <dsp:nvSpPr>
        <dsp:cNvPr id="0" name=""/>
        <dsp:cNvSpPr/>
      </dsp:nvSpPr>
      <dsp:spPr>
        <a:xfrm>
          <a:off x="0" y="3602546"/>
          <a:ext cx="8424936" cy="756000"/>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FFE956A-0591-4FD6-B44A-F32079C534D7}">
      <dsp:nvSpPr>
        <dsp:cNvPr id="0" name=""/>
        <dsp:cNvSpPr/>
      </dsp:nvSpPr>
      <dsp:spPr>
        <a:xfrm>
          <a:off x="421246" y="2723456"/>
          <a:ext cx="7624583" cy="1321890"/>
        </a:xfrm>
        <a:prstGeom prst="roundRect">
          <a:avLst/>
        </a:prstGeom>
        <a:gradFill rotWithShape="0">
          <a:gsLst>
            <a:gs pos="0">
              <a:schemeClr val="lt1">
                <a:hueOff val="0"/>
                <a:satOff val="0"/>
                <a:lumOff val="0"/>
                <a:alphaOff val="0"/>
                <a:shade val="85000"/>
                <a:satMod val="130000"/>
              </a:schemeClr>
            </a:gs>
            <a:gs pos="34000">
              <a:schemeClr val="lt1">
                <a:hueOff val="0"/>
                <a:satOff val="0"/>
                <a:lumOff val="0"/>
                <a:alphaOff val="0"/>
                <a:shade val="87000"/>
                <a:satMod val="125000"/>
              </a:schemeClr>
            </a:gs>
            <a:gs pos="70000">
              <a:schemeClr val="lt1">
                <a:hueOff val="0"/>
                <a:satOff val="0"/>
                <a:lumOff val="0"/>
                <a:alphaOff val="0"/>
                <a:tint val="100000"/>
                <a:shade val="90000"/>
                <a:satMod val="130000"/>
              </a:schemeClr>
            </a:gs>
            <a:gs pos="100000">
              <a:schemeClr val="l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2910" tIns="0" rIns="222910" bIns="0" numCol="1" spcCol="1270" anchor="ctr" anchorCtr="0">
          <a:noAutofit/>
        </a:bodyPr>
        <a:lstStyle/>
        <a:p>
          <a:pPr lvl="0" algn="just" defTabSz="889000">
            <a:lnSpc>
              <a:spcPct val="90000"/>
            </a:lnSpc>
            <a:spcBef>
              <a:spcPct val="0"/>
            </a:spcBef>
            <a:spcAft>
              <a:spcPct val="35000"/>
            </a:spcAft>
          </a:pPr>
          <a:r>
            <a:rPr lang="es-EC" sz="2000" b="0" kern="1200" dirty="0">
              <a:latin typeface="Arial" panose="020B0604020202020204" pitchFamily="34" charset="0"/>
              <a:cs typeface="Arial" panose="020B0604020202020204" pitchFamily="34" charset="0"/>
            </a:rPr>
            <a:t>Evaluar mediante el post test de la técnica de la palada en sus respectivas fases en los </a:t>
          </a:r>
          <a:r>
            <a:rPr lang="es-ES" sz="2000" b="0" kern="1200" dirty="0">
              <a:latin typeface="Arial" panose="020B0604020202020204" pitchFamily="34" charset="0"/>
              <a:cs typeface="Arial" panose="020B0604020202020204" pitchFamily="34" charset="0"/>
            </a:rPr>
            <a:t>deportistas de Remo Indoor para </a:t>
          </a:r>
          <a:r>
            <a:rPr lang="es-EC" sz="2000" b="0" kern="1200" dirty="0">
              <a:latin typeface="Arial" panose="020B0604020202020204" pitchFamily="34" charset="0"/>
              <a:cs typeface="Arial" panose="020B0604020202020204" pitchFamily="34" charset="0"/>
            </a:rPr>
            <a:t>analizar los resultados iniciales y finales después de la aplicación ejercicios propioceptivos en los remeros. </a:t>
          </a:r>
          <a:endParaRPr lang="es-ES" sz="2000" b="0" kern="1200" dirty="0">
            <a:latin typeface="Arial" panose="020B0604020202020204" pitchFamily="34" charset="0"/>
            <a:cs typeface="Arial" panose="020B0604020202020204" pitchFamily="34" charset="0"/>
          </a:endParaRPr>
        </a:p>
      </dsp:txBody>
      <dsp:txXfrm>
        <a:off x="485775" y="2787985"/>
        <a:ext cx="7495525" cy="11928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7FB4D-531B-4A6C-B6B8-10B961662B94}">
      <dsp:nvSpPr>
        <dsp:cNvPr id="0" name=""/>
        <dsp:cNvSpPr/>
      </dsp:nvSpPr>
      <dsp:spPr>
        <a:xfrm>
          <a:off x="0" y="421168"/>
          <a:ext cx="6637880" cy="9324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36E79E6-2EAB-4EED-8497-7D9631E99C45}">
      <dsp:nvSpPr>
        <dsp:cNvPr id="0" name=""/>
        <dsp:cNvSpPr/>
      </dsp:nvSpPr>
      <dsp:spPr>
        <a:xfrm>
          <a:off x="339401" y="34602"/>
          <a:ext cx="3983225" cy="1092240"/>
        </a:xfrm>
        <a:prstGeom prst="roundRect">
          <a:avLst/>
        </a:prstGeom>
        <a:gradFill rotWithShape="0">
          <a:gsLst>
            <a:gs pos="0">
              <a:schemeClr val="lt1">
                <a:hueOff val="0"/>
                <a:satOff val="0"/>
                <a:lumOff val="0"/>
                <a:alphaOff val="0"/>
                <a:shade val="85000"/>
                <a:satMod val="130000"/>
              </a:schemeClr>
            </a:gs>
            <a:gs pos="34000">
              <a:schemeClr val="lt1">
                <a:hueOff val="0"/>
                <a:satOff val="0"/>
                <a:lumOff val="0"/>
                <a:alphaOff val="0"/>
                <a:shade val="87000"/>
                <a:satMod val="125000"/>
              </a:schemeClr>
            </a:gs>
            <a:gs pos="70000">
              <a:schemeClr val="lt1">
                <a:hueOff val="0"/>
                <a:satOff val="0"/>
                <a:lumOff val="0"/>
                <a:alphaOff val="0"/>
                <a:tint val="100000"/>
                <a:shade val="90000"/>
                <a:satMod val="130000"/>
              </a:schemeClr>
            </a:gs>
            <a:gs pos="100000">
              <a:schemeClr val="l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5627" tIns="0" rIns="175627" bIns="0" numCol="1" spcCol="1270" anchor="ctr" anchorCtr="0">
          <a:noAutofit/>
        </a:bodyPr>
        <a:lstStyle/>
        <a:p>
          <a:pPr lvl="0" algn="l" defTabSz="1244600">
            <a:lnSpc>
              <a:spcPct val="90000"/>
            </a:lnSpc>
            <a:spcBef>
              <a:spcPct val="0"/>
            </a:spcBef>
            <a:spcAft>
              <a:spcPct val="35000"/>
            </a:spcAft>
          </a:pPr>
          <a:r>
            <a:rPr lang="es-ES" sz="2800" kern="1200" dirty="0">
              <a:solidFill>
                <a:schemeClr val="tx1"/>
              </a:solidFill>
              <a:latin typeface="Times New Roman" panose="02020603050405020304" pitchFamily="18" charset="0"/>
              <a:cs typeface="Times New Roman" panose="02020603050405020304" pitchFamily="18" charset="0"/>
            </a:rPr>
            <a:t>Variable dependiente: Técnica de la palada.</a:t>
          </a:r>
        </a:p>
        <a:p>
          <a:pPr lvl="0" algn="l" defTabSz="1244600">
            <a:lnSpc>
              <a:spcPct val="90000"/>
            </a:lnSpc>
            <a:spcBef>
              <a:spcPct val="0"/>
            </a:spcBef>
            <a:spcAft>
              <a:spcPct val="35000"/>
            </a:spcAft>
          </a:pPr>
          <a:r>
            <a:rPr lang="es-ES" sz="2000" kern="1200" dirty="0">
              <a:solidFill>
                <a:schemeClr val="tx1"/>
              </a:solidFill>
              <a:latin typeface="Times New Roman" panose="02020603050405020304" pitchFamily="18" charset="0"/>
              <a:cs typeface="Times New Roman" panose="02020603050405020304" pitchFamily="18" charset="0"/>
            </a:rPr>
            <a:t>Ataque, Pase, final, recuperación </a:t>
          </a:r>
          <a:endParaRPr lang="es-ES" sz="2000" kern="1200" dirty="0"/>
        </a:p>
      </dsp:txBody>
      <dsp:txXfrm>
        <a:off x="392720" y="87921"/>
        <a:ext cx="3876587" cy="985602"/>
      </dsp:txXfrm>
    </dsp:sp>
    <dsp:sp modelId="{B376BFD1-2F4F-440A-ADA1-904ACC4747C2}">
      <dsp:nvSpPr>
        <dsp:cNvPr id="0" name=""/>
        <dsp:cNvSpPr/>
      </dsp:nvSpPr>
      <dsp:spPr>
        <a:xfrm>
          <a:off x="0" y="2247923"/>
          <a:ext cx="6637880" cy="9324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73A3A161-DB50-4B7B-B424-246DCBF0E036}">
      <dsp:nvSpPr>
        <dsp:cNvPr id="0" name=""/>
        <dsp:cNvSpPr/>
      </dsp:nvSpPr>
      <dsp:spPr>
        <a:xfrm>
          <a:off x="213517" y="1800203"/>
          <a:ext cx="4646516" cy="1092240"/>
        </a:xfrm>
        <a:prstGeom prst="roundRect">
          <a:avLst/>
        </a:prstGeom>
        <a:gradFill rotWithShape="0">
          <a:gsLst>
            <a:gs pos="0">
              <a:schemeClr val="lt1">
                <a:hueOff val="0"/>
                <a:satOff val="0"/>
                <a:lumOff val="0"/>
                <a:alphaOff val="0"/>
                <a:shade val="85000"/>
                <a:satMod val="130000"/>
              </a:schemeClr>
            </a:gs>
            <a:gs pos="34000">
              <a:schemeClr val="lt1">
                <a:hueOff val="0"/>
                <a:satOff val="0"/>
                <a:lumOff val="0"/>
                <a:alphaOff val="0"/>
                <a:shade val="87000"/>
                <a:satMod val="125000"/>
              </a:schemeClr>
            </a:gs>
            <a:gs pos="70000">
              <a:schemeClr val="lt1">
                <a:hueOff val="0"/>
                <a:satOff val="0"/>
                <a:lumOff val="0"/>
                <a:alphaOff val="0"/>
                <a:tint val="100000"/>
                <a:shade val="90000"/>
                <a:satMod val="130000"/>
              </a:schemeClr>
            </a:gs>
            <a:gs pos="100000">
              <a:schemeClr val="l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5627" tIns="0" rIns="175627" bIns="0" numCol="1" spcCol="1270" anchor="ctr" anchorCtr="0">
          <a:noAutofit/>
        </a:bodyPr>
        <a:lstStyle/>
        <a:p>
          <a:pPr lvl="0" algn="l" defTabSz="1244600">
            <a:lnSpc>
              <a:spcPct val="90000"/>
            </a:lnSpc>
            <a:spcBef>
              <a:spcPct val="0"/>
            </a:spcBef>
            <a:spcAft>
              <a:spcPct val="35000"/>
            </a:spcAft>
          </a:pPr>
          <a:r>
            <a:rPr lang="es-ES_tradnl" sz="2800" kern="1200" dirty="0">
              <a:solidFill>
                <a:schemeClr val="tx1"/>
              </a:solidFill>
              <a:latin typeface="Times New Roman" panose="02020603050405020304" pitchFamily="18" charset="0"/>
              <a:cs typeface="Times New Roman" panose="02020603050405020304" pitchFamily="18" charset="0"/>
            </a:rPr>
            <a:t>Variable independiente: Propiocepción</a:t>
          </a:r>
        </a:p>
        <a:p>
          <a:pPr lvl="0" algn="l" defTabSz="1244600">
            <a:lnSpc>
              <a:spcPct val="90000"/>
            </a:lnSpc>
            <a:spcBef>
              <a:spcPct val="0"/>
            </a:spcBef>
            <a:spcAft>
              <a:spcPct val="35000"/>
            </a:spcAft>
          </a:pPr>
          <a:r>
            <a:rPr lang="es-ES_tradnl" sz="2000" kern="1200" dirty="0">
              <a:solidFill>
                <a:schemeClr val="tx1"/>
              </a:solidFill>
              <a:latin typeface="Times New Roman" panose="02020603050405020304" pitchFamily="18" charset="0"/>
              <a:cs typeface="Times New Roman" panose="02020603050405020304" pitchFamily="18" charset="0"/>
            </a:rPr>
            <a:t>Postura, equilibrio, consciencia  </a:t>
          </a:r>
          <a:endParaRPr lang="en-US" sz="2000" kern="1200" dirty="0">
            <a:solidFill>
              <a:schemeClr val="tx1"/>
            </a:solidFill>
            <a:latin typeface="Times New Roman" panose="02020603050405020304" pitchFamily="18" charset="0"/>
            <a:cs typeface="Times New Roman" panose="02020603050405020304" pitchFamily="18" charset="0"/>
          </a:endParaRPr>
        </a:p>
      </dsp:txBody>
      <dsp:txXfrm>
        <a:off x="266836" y="1853522"/>
        <a:ext cx="4539878" cy="9856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7DFCC-D4C3-4A0A-9F10-B271892FA8A6}">
      <dsp:nvSpPr>
        <dsp:cNvPr id="0" name=""/>
        <dsp:cNvSpPr/>
      </dsp:nvSpPr>
      <dsp:spPr>
        <a:xfrm>
          <a:off x="-5446706" y="-853703"/>
          <a:ext cx="6639406" cy="6639406"/>
        </a:xfrm>
        <a:prstGeom prst="blockArc">
          <a:avLst>
            <a:gd name="adj1" fmla="val 18900000"/>
            <a:gd name="adj2" fmla="val 2700000"/>
            <a:gd name="adj3" fmla="val 325"/>
          </a:avLst>
        </a:prstGeom>
        <a:noFill/>
        <a:ln w="15875" cap="flat" cmpd="sng" algn="ctr">
          <a:solidFill>
            <a:schemeClr val="accent3">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B10D714-2ECE-4EBF-BF52-DC4CBB79A4BB}">
      <dsp:nvSpPr>
        <dsp:cNvPr id="0" name=""/>
        <dsp:cNvSpPr/>
      </dsp:nvSpPr>
      <dsp:spPr>
        <a:xfrm>
          <a:off x="686149" y="379172"/>
          <a:ext cx="6431406" cy="758738"/>
        </a:xfrm>
        <a:prstGeom prst="rect">
          <a:avLst/>
        </a:prstGeom>
        <a:gradFill rotWithShape="0">
          <a:gsLst>
            <a:gs pos="0">
              <a:schemeClr val="lt1">
                <a:hueOff val="0"/>
                <a:satOff val="0"/>
                <a:lumOff val="0"/>
                <a:alphaOff val="0"/>
                <a:shade val="85000"/>
                <a:satMod val="130000"/>
              </a:schemeClr>
            </a:gs>
            <a:gs pos="34000">
              <a:schemeClr val="lt1">
                <a:hueOff val="0"/>
                <a:satOff val="0"/>
                <a:lumOff val="0"/>
                <a:alphaOff val="0"/>
                <a:shade val="87000"/>
                <a:satMod val="125000"/>
              </a:schemeClr>
            </a:gs>
            <a:gs pos="70000">
              <a:schemeClr val="lt1">
                <a:hueOff val="0"/>
                <a:satOff val="0"/>
                <a:lumOff val="0"/>
                <a:alphaOff val="0"/>
                <a:tint val="100000"/>
                <a:shade val="90000"/>
                <a:satMod val="130000"/>
              </a:schemeClr>
            </a:gs>
            <a:gs pos="100000">
              <a:schemeClr val="l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2249" tIns="81280" rIns="81280" bIns="81280" numCol="1" spcCol="1270" anchor="ctr" anchorCtr="0">
          <a:noAutofit/>
        </a:bodyPr>
        <a:lstStyle/>
        <a:p>
          <a:pPr lvl="0" algn="l" defTabSz="1422400">
            <a:lnSpc>
              <a:spcPct val="90000"/>
            </a:lnSpc>
            <a:spcBef>
              <a:spcPct val="0"/>
            </a:spcBef>
            <a:spcAft>
              <a:spcPct val="35000"/>
            </a:spcAft>
          </a:pPr>
          <a:r>
            <a:rPr lang="es-EC" sz="3200" kern="1200" dirty="0"/>
            <a:t>Discapacidad Intelectual</a:t>
          </a:r>
          <a:endParaRPr lang="es-ES" sz="3200" kern="1200" dirty="0"/>
        </a:p>
      </dsp:txBody>
      <dsp:txXfrm>
        <a:off x="686149" y="379172"/>
        <a:ext cx="6431406" cy="758738"/>
      </dsp:txXfrm>
    </dsp:sp>
    <dsp:sp modelId="{38226205-2413-44D3-B71E-96BF3D57F313}">
      <dsp:nvSpPr>
        <dsp:cNvPr id="0" name=""/>
        <dsp:cNvSpPr/>
      </dsp:nvSpPr>
      <dsp:spPr>
        <a:xfrm>
          <a:off x="134086" y="282560"/>
          <a:ext cx="1104126" cy="951961"/>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97A2A27D-874C-4816-971E-652CB14CDF4B}">
      <dsp:nvSpPr>
        <dsp:cNvPr id="0" name=""/>
        <dsp:cNvSpPr/>
      </dsp:nvSpPr>
      <dsp:spPr>
        <a:xfrm>
          <a:off x="1397945" y="1517477"/>
          <a:ext cx="5442816" cy="758738"/>
        </a:xfrm>
        <a:prstGeom prst="rect">
          <a:avLst/>
        </a:prstGeom>
        <a:gradFill rotWithShape="0">
          <a:gsLst>
            <a:gs pos="0">
              <a:schemeClr val="lt1">
                <a:hueOff val="0"/>
                <a:satOff val="0"/>
                <a:lumOff val="0"/>
                <a:alphaOff val="0"/>
                <a:shade val="85000"/>
                <a:satMod val="130000"/>
              </a:schemeClr>
            </a:gs>
            <a:gs pos="34000">
              <a:schemeClr val="lt1">
                <a:hueOff val="0"/>
                <a:satOff val="0"/>
                <a:lumOff val="0"/>
                <a:alphaOff val="0"/>
                <a:shade val="87000"/>
                <a:satMod val="125000"/>
              </a:schemeClr>
            </a:gs>
            <a:gs pos="70000">
              <a:schemeClr val="lt1">
                <a:hueOff val="0"/>
                <a:satOff val="0"/>
                <a:lumOff val="0"/>
                <a:alphaOff val="0"/>
                <a:tint val="100000"/>
                <a:shade val="90000"/>
                <a:satMod val="130000"/>
              </a:schemeClr>
            </a:gs>
            <a:gs pos="100000">
              <a:schemeClr val="l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2249" tIns="81280" rIns="81280" bIns="81280" numCol="1" spcCol="1270" anchor="ctr" anchorCtr="0">
          <a:noAutofit/>
        </a:bodyPr>
        <a:lstStyle/>
        <a:p>
          <a:pPr lvl="0" algn="l" defTabSz="1422400">
            <a:lnSpc>
              <a:spcPct val="90000"/>
            </a:lnSpc>
            <a:spcBef>
              <a:spcPct val="0"/>
            </a:spcBef>
            <a:spcAft>
              <a:spcPct val="35000"/>
            </a:spcAft>
          </a:pPr>
          <a:r>
            <a:rPr lang="es-ES" sz="3200" kern="1200" dirty="0"/>
            <a:t>  Elegibilidad y Clasificación </a:t>
          </a:r>
        </a:p>
      </dsp:txBody>
      <dsp:txXfrm>
        <a:off x="1397945" y="1517477"/>
        <a:ext cx="5442816" cy="758738"/>
      </dsp:txXfrm>
    </dsp:sp>
    <dsp:sp modelId="{C113A1B9-FF9F-444E-A939-594E36EDAAAC}">
      <dsp:nvSpPr>
        <dsp:cNvPr id="0" name=""/>
        <dsp:cNvSpPr/>
      </dsp:nvSpPr>
      <dsp:spPr>
        <a:xfrm>
          <a:off x="385464" y="1350137"/>
          <a:ext cx="1471374" cy="1093418"/>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0751905-7EBB-4DE2-99BB-B3899A2115CE}">
      <dsp:nvSpPr>
        <dsp:cNvPr id="0" name=""/>
        <dsp:cNvSpPr/>
      </dsp:nvSpPr>
      <dsp:spPr>
        <a:xfrm>
          <a:off x="1121151" y="2655782"/>
          <a:ext cx="5996404" cy="758738"/>
        </a:xfrm>
        <a:prstGeom prst="rect">
          <a:avLst/>
        </a:prstGeom>
        <a:gradFill rotWithShape="0">
          <a:gsLst>
            <a:gs pos="0">
              <a:schemeClr val="lt1">
                <a:hueOff val="0"/>
                <a:satOff val="0"/>
                <a:lumOff val="0"/>
                <a:alphaOff val="0"/>
                <a:shade val="85000"/>
                <a:satMod val="130000"/>
              </a:schemeClr>
            </a:gs>
            <a:gs pos="34000">
              <a:schemeClr val="lt1">
                <a:hueOff val="0"/>
                <a:satOff val="0"/>
                <a:lumOff val="0"/>
                <a:alphaOff val="0"/>
                <a:shade val="87000"/>
                <a:satMod val="125000"/>
              </a:schemeClr>
            </a:gs>
            <a:gs pos="70000">
              <a:schemeClr val="lt1">
                <a:hueOff val="0"/>
                <a:satOff val="0"/>
                <a:lumOff val="0"/>
                <a:alphaOff val="0"/>
                <a:tint val="100000"/>
                <a:shade val="90000"/>
                <a:satMod val="130000"/>
              </a:schemeClr>
            </a:gs>
            <a:gs pos="100000">
              <a:schemeClr val="l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2249" tIns="81280" rIns="81280" bIns="81280" numCol="1" spcCol="1270" anchor="ctr" anchorCtr="0">
          <a:noAutofit/>
        </a:bodyPr>
        <a:lstStyle/>
        <a:p>
          <a:pPr lvl="0" algn="l" defTabSz="1422400">
            <a:lnSpc>
              <a:spcPct val="90000"/>
            </a:lnSpc>
            <a:spcBef>
              <a:spcPct val="0"/>
            </a:spcBef>
            <a:spcAft>
              <a:spcPct val="35000"/>
            </a:spcAft>
          </a:pPr>
          <a:r>
            <a:rPr lang="es-ES" sz="3200" kern="1200" dirty="0"/>
            <a:t> Remo Indoor-Técnica </a:t>
          </a:r>
        </a:p>
      </dsp:txBody>
      <dsp:txXfrm>
        <a:off x="1121151" y="2655782"/>
        <a:ext cx="5996404" cy="758738"/>
      </dsp:txXfrm>
    </dsp:sp>
    <dsp:sp modelId="{D9F45045-3001-4C54-AC36-274964B7A11E}">
      <dsp:nvSpPr>
        <dsp:cNvPr id="0" name=""/>
        <dsp:cNvSpPr/>
      </dsp:nvSpPr>
      <dsp:spPr>
        <a:xfrm>
          <a:off x="468399" y="2448272"/>
          <a:ext cx="1305504" cy="1173759"/>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6E909622-6C41-4164-9E34-0B109A403530}">
      <dsp:nvSpPr>
        <dsp:cNvPr id="0" name=""/>
        <dsp:cNvSpPr/>
      </dsp:nvSpPr>
      <dsp:spPr>
        <a:xfrm>
          <a:off x="686149" y="3794088"/>
          <a:ext cx="6431406" cy="758738"/>
        </a:xfrm>
        <a:prstGeom prst="rect">
          <a:avLst/>
        </a:prstGeom>
        <a:gradFill rotWithShape="0">
          <a:gsLst>
            <a:gs pos="0">
              <a:schemeClr val="lt1">
                <a:hueOff val="0"/>
                <a:satOff val="0"/>
                <a:lumOff val="0"/>
                <a:alphaOff val="0"/>
                <a:shade val="85000"/>
                <a:satMod val="130000"/>
              </a:schemeClr>
            </a:gs>
            <a:gs pos="34000">
              <a:schemeClr val="lt1">
                <a:hueOff val="0"/>
                <a:satOff val="0"/>
                <a:lumOff val="0"/>
                <a:alphaOff val="0"/>
                <a:shade val="87000"/>
                <a:satMod val="125000"/>
              </a:schemeClr>
            </a:gs>
            <a:gs pos="70000">
              <a:schemeClr val="lt1">
                <a:hueOff val="0"/>
                <a:satOff val="0"/>
                <a:lumOff val="0"/>
                <a:alphaOff val="0"/>
                <a:tint val="100000"/>
                <a:shade val="90000"/>
                <a:satMod val="130000"/>
              </a:schemeClr>
            </a:gs>
            <a:gs pos="100000">
              <a:schemeClr val="l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2249" tIns="81280" rIns="81280" bIns="81280" numCol="1" spcCol="1270" anchor="ctr" anchorCtr="0">
          <a:noAutofit/>
        </a:bodyPr>
        <a:lstStyle/>
        <a:p>
          <a:pPr lvl="0" algn="l" defTabSz="1422400">
            <a:lnSpc>
              <a:spcPct val="90000"/>
            </a:lnSpc>
            <a:spcBef>
              <a:spcPct val="0"/>
            </a:spcBef>
            <a:spcAft>
              <a:spcPct val="35000"/>
            </a:spcAft>
          </a:pPr>
          <a:r>
            <a:rPr lang="es-EC" sz="3200" kern="1200" dirty="0"/>
            <a:t>       Propiocepción</a:t>
          </a:r>
          <a:endParaRPr lang="es-ES" sz="3200" kern="1200" dirty="0"/>
        </a:p>
      </dsp:txBody>
      <dsp:txXfrm>
        <a:off x="686149" y="3794088"/>
        <a:ext cx="6431406" cy="758738"/>
      </dsp:txXfrm>
    </dsp:sp>
    <dsp:sp modelId="{CB2993C1-0CA3-4DBD-A52F-5C7820987181}">
      <dsp:nvSpPr>
        <dsp:cNvPr id="0" name=""/>
        <dsp:cNvSpPr/>
      </dsp:nvSpPr>
      <dsp:spPr>
        <a:xfrm>
          <a:off x="-60771" y="3635857"/>
          <a:ext cx="1493842" cy="1075199"/>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1D187B-4A45-480A-A5DB-0CD5984A771D}">
      <dsp:nvSpPr>
        <dsp:cNvPr id="0" name=""/>
        <dsp:cNvSpPr/>
      </dsp:nvSpPr>
      <dsp:spPr>
        <a:xfrm>
          <a:off x="3512141" y="0"/>
          <a:ext cx="4358919" cy="4358919"/>
        </a:xfrm>
        <a:prstGeom prst="triangle">
          <a:avLst/>
        </a:prstGeom>
        <a:gradFill rotWithShape="0">
          <a:gsLst>
            <a:gs pos="0">
              <a:schemeClr val="accent5">
                <a:hueOff val="0"/>
                <a:satOff val="0"/>
                <a:lumOff val="0"/>
                <a:alphaOff val="0"/>
                <a:shade val="85000"/>
                <a:satMod val="130000"/>
              </a:schemeClr>
            </a:gs>
            <a:gs pos="34000">
              <a:schemeClr val="accent5">
                <a:hueOff val="0"/>
                <a:satOff val="0"/>
                <a:lumOff val="0"/>
                <a:alphaOff val="0"/>
                <a:shade val="87000"/>
                <a:satMod val="125000"/>
              </a:schemeClr>
            </a:gs>
            <a:gs pos="70000">
              <a:schemeClr val="accent5">
                <a:hueOff val="0"/>
                <a:satOff val="0"/>
                <a:lumOff val="0"/>
                <a:alphaOff val="0"/>
                <a:tint val="100000"/>
                <a:shade val="90000"/>
                <a:satMod val="130000"/>
              </a:schemeClr>
            </a:gs>
            <a:gs pos="100000">
              <a:schemeClr val="accent5">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3927B53-9A64-4C03-98A6-1E3429889F69}">
      <dsp:nvSpPr>
        <dsp:cNvPr id="0" name=""/>
        <dsp:cNvSpPr/>
      </dsp:nvSpPr>
      <dsp:spPr>
        <a:xfrm>
          <a:off x="2000435" y="381847"/>
          <a:ext cx="7143564" cy="1607890"/>
        </a:xfrm>
        <a:prstGeom prst="round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a:t>Discapacidad: La</a:t>
          </a:r>
          <a:r>
            <a:rPr lang="es-ES" sz="2000" kern="1200" dirty="0"/>
            <a:t> (OMS) “es toda restricción o ausencia (debida a una deficiencia) de la capacidad de realizar una actividad en la forma o dentro del margen que se considera normal para un ser humano”.</a:t>
          </a:r>
        </a:p>
      </dsp:txBody>
      <dsp:txXfrm>
        <a:off x="2078926" y="460338"/>
        <a:ext cx="6986582" cy="1450908"/>
      </dsp:txXfrm>
    </dsp:sp>
    <dsp:sp modelId="{A409B4FD-B4F3-4C34-8643-B34566DCE9C5}">
      <dsp:nvSpPr>
        <dsp:cNvPr id="0" name=""/>
        <dsp:cNvSpPr/>
      </dsp:nvSpPr>
      <dsp:spPr>
        <a:xfrm>
          <a:off x="1961251" y="2370575"/>
          <a:ext cx="7182748" cy="1602539"/>
        </a:xfrm>
        <a:prstGeom prst="roundRect">
          <a:avLst/>
        </a:prstGeom>
        <a:solidFill>
          <a:schemeClr val="lt1">
            <a:alpha val="90000"/>
            <a:hueOff val="0"/>
            <a:satOff val="0"/>
            <a:lumOff val="0"/>
            <a:alphaOff val="0"/>
          </a:schemeClr>
        </a:solidFill>
        <a:ln w="12700" cap="flat" cmpd="sng" algn="ctr">
          <a:solidFill>
            <a:schemeClr val="accent5">
              <a:hueOff val="2127120"/>
              <a:satOff val="-23891"/>
              <a:lumOff val="-5098"/>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a:t>Discapacidad intelectual: presenta dificultad para captar, procesar y dominar tareas e información que a su vez puede evidenciarse en su comportamiento (desinterés, disminución o dificultad en la atención y concentración) . </a:t>
          </a:r>
          <a:endParaRPr lang="es-ES" sz="2000" kern="1200" dirty="0"/>
        </a:p>
      </dsp:txBody>
      <dsp:txXfrm>
        <a:off x="2039481" y="2448805"/>
        <a:ext cx="7026288" cy="14460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1D187B-4A45-480A-A5DB-0CD5984A771D}">
      <dsp:nvSpPr>
        <dsp:cNvPr id="0" name=""/>
        <dsp:cNvSpPr/>
      </dsp:nvSpPr>
      <dsp:spPr>
        <a:xfrm>
          <a:off x="1898707" y="0"/>
          <a:ext cx="5568460" cy="5568460"/>
        </a:xfrm>
        <a:prstGeom prst="triangle">
          <a:avLst/>
        </a:prstGeom>
        <a:gradFill rotWithShape="0">
          <a:gsLst>
            <a:gs pos="0">
              <a:schemeClr val="accent5">
                <a:hueOff val="0"/>
                <a:satOff val="0"/>
                <a:lumOff val="0"/>
                <a:alphaOff val="0"/>
                <a:shade val="85000"/>
                <a:satMod val="130000"/>
              </a:schemeClr>
            </a:gs>
            <a:gs pos="34000">
              <a:schemeClr val="accent5">
                <a:hueOff val="0"/>
                <a:satOff val="0"/>
                <a:lumOff val="0"/>
                <a:alphaOff val="0"/>
                <a:shade val="87000"/>
                <a:satMod val="125000"/>
              </a:schemeClr>
            </a:gs>
            <a:gs pos="70000">
              <a:schemeClr val="accent5">
                <a:hueOff val="0"/>
                <a:satOff val="0"/>
                <a:lumOff val="0"/>
                <a:alphaOff val="0"/>
                <a:tint val="100000"/>
                <a:shade val="90000"/>
                <a:satMod val="130000"/>
              </a:schemeClr>
            </a:gs>
            <a:gs pos="100000">
              <a:schemeClr val="accent5">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3927B53-9A64-4C03-98A6-1E3429889F69}">
      <dsp:nvSpPr>
        <dsp:cNvPr id="0" name=""/>
        <dsp:cNvSpPr/>
      </dsp:nvSpPr>
      <dsp:spPr>
        <a:xfrm>
          <a:off x="-109010" y="601179"/>
          <a:ext cx="8046797" cy="1496034"/>
        </a:xfrm>
        <a:prstGeom prst="round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l" defTabSz="800100">
            <a:lnSpc>
              <a:spcPct val="100000"/>
            </a:lnSpc>
            <a:spcBef>
              <a:spcPct val="0"/>
            </a:spcBef>
            <a:spcAft>
              <a:spcPct val="35000"/>
            </a:spcAft>
          </a:pPr>
          <a:r>
            <a:rPr lang="es-ES" sz="1800" b="1" kern="1200" dirty="0">
              <a:latin typeface="Arial" panose="020B0604020202020204" pitchFamily="34" charset="0"/>
              <a:cs typeface="Arial" panose="020B0604020202020204" pitchFamily="34" charset="0"/>
            </a:rPr>
            <a:t>II-1: Discapacidad Intelectual</a:t>
          </a:r>
        </a:p>
        <a:p>
          <a:pPr lvl="0" algn="l" defTabSz="800100">
            <a:lnSpc>
              <a:spcPct val="100000"/>
            </a:lnSpc>
            <a:spcBef>
              <a:spcPct val="0"/>
            </a:spcBef>
            <a:spcAft>
              <a:spcPct val="35000"/>
            </a:spcAft>
          </a:pPr>
          <a:r>
            <a:rPr lang="es-ES" sz="1800" kern="1200" dirty="0">
              <a:latin typeface="Arial" panose="020B0604020202020204" pitchFamily="34" charset="0"/>
              <a:cs typeface="Arial" panose="020B0604020202020204" pitchFamily="34" charset="0"/>
            </a:rPr>
            <a:t>• CI menor o igual a 75</a:t>
          </a:r>
        </a:p>
        <a:p>
          <a:pPr lvl="0" algn="l" defTabSz="800100">
            <a:lnSpc>
              <a:spcPct val="100000"/>
            </a:lnSpc>
            <a:spcBef>
              <a:spcPct val="0"/>
            </a:spcBef>
            <a:spcAft>
              <a:spcPct val="35000"/>
            </a:spcAft>
          </a:pPr>
          <a:r>
            <a:rPr lang="es-ES" sz="1800" kern="1200" dirty="0">
              <a:latin typeface="Arial" panose="020B0604020202020204" pitchFamily="34" charset="0"/>
              <a:cs typeface="Arial" panose="020B0604020202020204" pitchFamily="34" charset="0"/>
            </a:rPr>
            <a:t>• Déficits en el comportamiento adaptativo</a:t>
          </a:r>
        </a:p>
        <a:p>
          <a:pPr lvl="0" algn="l" defTabSz="800100">
            <a:lnSpc>
              <a:spcPct val="100000"/>
            </a:lnSpc>
            <a:spcBef>
              <a:spcPct val="0"/>
            </a:spcBef>
            <a:spcAft>
              <a:spcPct val="35000"/>
            </a:spcAft>
          </a:pPr>
          <a:r>
            <a:rPr lang="es-ES" sz="1800" kern="1200" dirty="0">
              <a:latin typeface="Arial" panose="020B0604020202020204" pitchFamily="34" charset="0"/>
              <a:cs typeface="Arial" panose="020B0604020202020204" pitchFamily="34" charset="0"/>
            </a:rPr>
            <a:t>• Comienzo de la discapacidad antes de los 22 años</a:t>
          </a:r>
        </a:p>
      </dsp:txBody>
      <dsp:txXfrm>
        <a:off x="-35980" y="674209"/>
        <a:ext cx="7900737" cy="1349974"/>
      </dsp:txXfrm>
    </dsp:sp>
    <dsp:sp modelId="{A409B4FD-B4F3-4C34-8643-B34566DCE9C5}">
      <dsp:nvSpPr>
        <dsp:cNvPr id="0" name=""/>
        <dsp:cNvSpPr/>
      </dsp:nvSpPr>
      <dsp:spPr>
        <a:xfrm>
          <a:off x="-109010" y="2361983"/>
          <a:ext cx="8046797" cy="1687807"/>
        </a:xfrm>
        <a:prstGeom prst="roundRect">
          <a:avLst/>
        </a:prstGeom>
        <a:solidFill>
          <a:schemeClr val="lt1">
            <a:alpha val="90000"/>
            <a:hueOff val="0"/>
            <a:satOff val="0"/>
            <a:lumOff val="0"/>
            <a:alphaOff val="0"/>
          </a:schemeClr>
        </a:solidFill>
        <a:ln w="12700" cap="flat" cmpd="sng" algn="ctr">
          <a:solidFill>
            <a:schemeClr val="accent5">
              <a:hueOff val="1063560"/>
              <a:satOff val="-11946"/>
              <a:lumOff val="-2549"/>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l" defTabSz="800100">
            <a:lnSpc>
              <a:spcPct val="100000"/>
            </a:lnSpc>
            <a:spcBef>
              <a:spcPct val="0"/>
            </a:spcBef>
            <a:spcAft>
              <a:spcPct val="35000"/>
            </a:spcAft>
          </a:pPr>
          <a:r>
            <a:rPr lang="es-EC" sz="1800" b="1" kern="1200" dirty="0">
              <a:latin typeface="Arial" panose="020B0604020202020204" pitchFamily="34" charset="0"/>
              <a:cs typeface="Arial" panose="020B0604020202020204" pitchFamily="34" charset="0"/>
            </a:rPr>
            <a:t> </a:t>
          </a:r>
          <a:r>
            <a:rPr lang="es-ES" sz="1800" b="1" kern="1200" dirty="0">
              <a:latin typeface="Arial" panose="020B0604020202020204" pitchFamily="34" charset="0"/>
              <a:cs typeface="Arial" panose="020B0604020202020204" pitchFamily="34" charset="0"/>
            </a:rPr>
            <a:t>II-2: Discapacidad Intelectual con importantes deterioro adicional</a:t>
          </a:r>
          <a:r>
            <a:rPr lang="es-ES" sz="1800" kern="1200" dirty="0">
              <a:latin typeface="Arial" panose="020B0604020202020204" pitchFamily="34" charset="0"/>
              <a:cs typeface="Arial" panose="020B0604020202020204" pitchFamily="34" charset="0"/>
            </a:rPr>
            <a:t>:</a:t>
          </a:r>
        </a:p>
        <a:p>
          <a:pPr lvl="0" algn="l" defTabSz="800100">
            <a:lnSpc>
              <a:spcPct val="100000"/>
            </a:lnSpc>
            <a:spcBef>
              <a:spcPct val="0"/>
            </a:spcBef>
            <a:spcAft>
              <a:spcPct val="35000"/>
            </a:spcAft>
          </a:pPr>
          <a:r>
            <a:rPr lang="es-ES" sz="1800" kern="1200" dirty="0">
              <a:latin typeface="Arial" panose="020B0604020202020204" pitchFamily="34" charset="0"/>
              <a:cs typeface="Arial" panose="020B0604020202020204" pitchFamily="34" charset="0"/>
            </a:rPr>
            <a:t>• Deportistas con discapacidad intelectual y</a:t>
          </a:r>
        </a:p>
        <a:p>
          <a:pPr lvl="0" algn="l" defTabSz="800100">
            <a:lnSpc>
              <a:spcPct val="100000"/>
            </a:lnSpc>
            <a:spcBef>
              <a:spcPct val="0"/>
            </a:spcBef>
            <a:spcAft>
              <a:spcPct val="35000"/>
            </a:spcAft>
          </a:pPr>
          <a:r>
            <a:rPr lang="es-ES" sz="1800" kern="1200" dirty="0">
              <a:latin typeface="Arial" panose="020B0604020202020204" pitchFamily="34" charset="0"/>
              <a:cs typeface="Arial" panose="020B0604020202020204" pitchFamily="34" charset="0"/>
            </a:rPr>
            <a:t>deterioro adicional significativo.</a:t>
          </a:r>
        </a:p>
        <a:p>
          <a:pPr lvl="0" algn="l" defTabSz="800100">
            <a:lnSpc>
              <a:spcPct val="100000"/>
            </a:lnSpc>
            <a:spcBef>
              <a:spcPct val="0"/>
            </a:spcBef>
            <a:spcAft>
              <a:spcPct val="35000"/>
            </a:spcAft>
          </a:pPr>
          <a:r>
            <a:rPr lang="es-ES" sz="1800" kern="1200" dirty="0">
              <a:latin typeface="Arial" panose="020B0604020202020204" pitchFamily="34" charset="0"/>
              <a:cs typeface="Arial" panose="020B0604020202020204" pitchFamily="34" charset="0"/>
            </a:rPr>
            <a:t>• Trisomía 21 (Síndrome de Down)</a:t>
          </a:r>
        </a:p>
      </dsp:txBody>
      <dsp:txXfrm>
        <a:off x="-26618" y="2444375"/>
        <a:ext cx="7882013" cy="1523023"/>
      </dsp:txXfrm>
    </dsp:sp>
    <dsp:sp modelId="{3BA8C6BA-99CF-4244-9A21-0F9CE218A515}">
      <dsp:nvSpPr>
        <dsp:cNvPr id="0" name=""/>
        <dsp:cNvSpPr/>
      </dsp:nvSpPr>
      <dsp:spPr>
        <a:xfrm>
          <a:off x="-317982" y="4383222"/>
          <a:ext cx="8464741" cy="1185237"/>
        </a:xfrm>
        <a:prstGeom prst="roundRect">
          <a:avLst/>
        </a:prstGeom>
        <a:solidFill>
          <a:schemeClr val="lt1">
            <a:alpha val="90000"/>
            <a:hueOff val="0"/>
            <a:satOff val="0"/>
            <a:lumOff val="0"/>
            <a:alphaOff val="0"/>
          </a:schemeClr>
        </a:solidFill>
        <a:ln w="12700" cap="flat" cmpd="sng" algn="ctr">
          <a:solidFill>
            <a:schemeClr val="accent5">
              <a:hueOff val="2127120"/>
              <a:satOff val="-23891"/>
              <a:lumOff val="-5098"/>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b="1" kern="1200" dirty="0">
              <a:latin typeface="Arial" panose="020B0604020202020204" pitchFamily="34" charset="0"/>
              <a:cs typeface="Arial" panose="020B0604020202020204" pitchFamily="34" charset="0"/>
            </a:rPr>
            <a:t>II-3: Autismo: CI superior a 75</a:t>
          </a:r>
        </a:p>
        <a:p>
          <a:pPr lvl="0" algn="l" defTabSz="800100">
            <a:lnSpc>
              <a:spcPct val="90000"/>
            </a:lnSpc>
            <a:spcBef>
              <a:spcPct val="0"/>
            </a:spcBef>
            <a:spcAft>
              <a:spcPct val="35000"/>
            </a:spcAft>
          </a:pPr>
          <a:r>
            <a:rPr lang="es-ES" sz="1800" kern="1200" dirty="0">
              <a:latin typeface="Arial" panose="020B0604020202020204" pitchFamily="34" charset="0"/>
              <a:cs typeface="Arial" panose="020B0604020202020204" pitchFamily="34" charset="0"/>
            </a:rPr>
            <a:t>• Diagnóstico formal de Autismo Virtus está desarrollando el grupo de elegibilidad II-3 para atletas con autismo que no tienen un Discapacidad intelectual.</a:t>
          </a:r>
        </a:p>
      </dsp:txBody>
      <dsp:txXfrm>
        <a:off x="-260123" y="4441081"/>
        <a:ext cx="8349023" cy="106951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B68782-93E2-4BFB-8904-1C8BD38E970E}">
      <dsp:nvSpPr>
        <dsp:cNvPr id="0" name=""/>
        <dsp:cNvSpPr/>
      </dsp:nvSpPr>
      <dsp:spPr>
        <a:xfrm>
          <a:off x="1870" y="3136"/>
          <a:ext cx="8538451" cy="1396478"/>
        </a:xfrm>
        <a:prstGeom prst="roundRect">
          <a:avLst>
            <a:gd name="adj" fmla="val 10000"/>
          </a:avLst>
        </a:prstGeom>
        <a:gradFill rotWithShape="0">
          <a:gsLst>
            <a:gs pos="0">
              <a:schemeClr val="lt1">
                <a:hueOff val="0"/>
                <a:satOff val="0"/>
                <a:lumOff val="0"/>
                <a:alphaOff val="0"/>
                <a:tint val="65000"/>
                <a:shade val="92000"/>
                <a:satMod val="130000"/>
              </a:schemeClr>
            </a:gs>
            <a:gs pos="45000">
              <a:schemeClr val="lt1">
                <a:hueOff val="0"/>
                <a:satOff val="0"/>
                <a:lumOff val="0"/>
                <a:alphaOff val="0"/>
                <a:tint val="60000"/>
                <a:shade val="99000"/>
                <a:satMod val="120000"/>
              </a:schemeClr>
            </a:gs>
            <a:gs pos="100000">
              <a:schemeClr val="l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22860" rIns="34290" bIns="22860" numCol="1" spcCol="1270" anchor="ctr" anchorCtr="0">
          <a:noAutofit/>
        </a:bodyPr>
        <a:lstStyle/>
        <a:p>
          <a:pPr lvl="0" algn="just" defTabSz="800100">
            <a:lnSpc>
              <a:spcPct val="90000"/>
            </a:lnSpc>
            <a:spcBef>
              <a:spcPct val="0"/>
            </a:spcBef>
            <a:spcAft>
              <a:spcPct val="35000"/>
            </a:spcAft>
          </a:pPr>
          <a:r>
            <a:rPr lang="es-ES" sz="1800" b="0" i="0" kern="1200" dirty="0">
              <a:latin typeface="Arial" panose="020B0604020202020204" pitchFamily="34" charset="0"/>
              <a:cs typeface="Arial" panose="020B0604020202020204" pitchFamily="34" charset="0"/>
            </a:rPr>
            <a:t>Es un deporte simula la acción de remar sobre una máquina llamada ergómetro o remo ergómetro es una combinación de un movimiento de tirón y empuje («</a:t>
          </a:r>
          <a:r>
            <a:rPr lang="es-ES" sz="1800" b="0" i="0" kern="1200" dirty="0" err="1">
              <a:latin typeface="Arial" panose="020B0604020202020204" pitchFamily="34" charset="0"/>
              <a:cs typeface="Arial" panose="020B0604020202020204" pitchFamily="34" charset="0"/>
            </a:rPr>
            <a:t>pull-push</a:t>
          </a:r>
          <a:r>
            <a:rPr lang="es-ES" sz="1800" b="0" i="0" kern="1200" dirty="0">
              <a:latin typeface="Arial" panose="020B0604020202020204" pitchFamily="34" charset="0"/>
              <a:cs typeface="Arial" panose="020B0604020202020204" pitchFamily="34" charset="0"/>
            </a:rPr>
            <a:t>»). Esta máquina se desarrollo para que los</a:t>
          </a:r>
          <a:r>
            <a:rPr lang="es-EC" sz="1800" b="0" kern="1200" dirty="0">
              <a:latin typeface="Arial" panose="020B0604020202020204" pitchFamily="34" charset="0"/>
              <a:cs typeface="Arial" panose="020B0604020202020204" pitchFamily="34" charset="0"/>
            </a:rPr>
            <a:t> remeros la utilicen como herramienta de entrenamiento y competición. Sforza et al. (2012) </a:t>
          </a:r>
          <a:endParaRPr lang="es-ES" sz="1800" b="0" kern="1200" dirty="0">
            <a:latin typeface="Arial" panose="020B0604020202020204" pitchFamily="34" charset="0"/>
            <a:cs typeface="Arial" panose="020B0604020202020204" pitchFamily="34" charset="0"/>
          </a:endParaRPr>
        </a:p>
      </dsp:txBody>
      <dsp:txXfrm>
        <a:off x="42771" y="44037"/>
        <a:ext cx="8456649" cy="1314676"/>
      </dsp:txXfrm>
    </dsp:sp>
    <dsp:sp modelId="{18950A35-BE1C-41B6-91EF-A35213D945A5}">
      <dsp:nvSpPr>
        <dsp:cNvPr id="0" name=""/>
        <dsp:cNvSpPr/>
      </dsp:nvSpPr>
      <dsp:spPr>
        <a:xfrm>
          <a:off x="855715" y="1399614"/>
          <a:ext cx="851283" cy="848363"/>
        </a:xfrm>
        <a:custGeom>
          <a:avLst/>
          <a:gdLst/>
          <a:ahLst/>
          <a:cxnLst/>
          <a:rect l="0" t="0" r="0" b="0"/>
          <a:pathLst>
            <a:path>
              <a:moveTo>
                <a:pt x="0" y="0"/>
              </a:moveTo>
              <a:lnTo>
                <a:pt x="0" y="848363"/>
              </a:lnTo>
              <a:lnTo>
                <a:pt x="851283" y="84836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9D8362-795F-4807-B0E5-D63A0ADED89E}">
      <dsp:nvSpPr>
        <dsp:cNvPr id="0" name=""/>
        <dsp:cNvSpPr/>
      </dsp:nvSpPr>
      <dsp:spPr>
        <a:xfrm>
          <a:off x="1706998" y="1471622"/>
          <a:ext cx="7008469" cy="1552712"/>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just" defTabSz="800100">
            <a:lnSpc>
              <a:spcPct val="90000"/>
            </a:lnSpc>
            <a:spcBef>
              <a:spcPct val="0"/>
            </a:spcBef>
            <a:spcAft>
              <a:spcPct val="35000"/>
            </a:spcAft>
          </a:pPr>
          <a:r>
            <a:rPr lang="es-EC" sz="1800" b="0" kern="1200" dirty="0">
              <a:latin typeface="Arial" panose="020B0604020202020204" pitchFamily="34" charset="0"/>
              <a:cs typeface="Arial" panose="020B0604020202020204" pitchFamily="34" charset="0"/>
            </a:rPr>
            <a:t>La técnica se ejecuta realizando un solo movimiento combinando dos fases de la palada de remo: El ataque, el pase, el final y la recuperación, la maquina simula la resistencia ofrecida por el agua que pone prueba la capacidad pulmonar y resistencia muscular (</a:t>
          </a:r>
          <a:r>
            <a:rPr lang="es-EC" sz="1800" b="0" kern="1200" dirty="0" err="1">
              <a:latin typeface="Arial" panose="020B0604020202020204" pitchFamily="34" charset="0"/>
              <a:cs typeface="Arial" panose="020B0604020202020204" pitchFamily="34" charset="0"/>
            </a:rPr>
            <a:t>keith</a:t>
          </a:r>
          <a:r>
            <a:rPr lang="es-EC" sz="1800" b="0" kern="1200" dirty="0">
              <a:latin typeface="Arial" panose="020B0604020202020204" pitchFamily="34" charset="0"/>
              <a:cs typeface="Arial" panose="020B0604020202020204" pitchFamily="34" charset="0"/>
            </a:rPr>
            <a:t> &amp; </a:t>
          </a:r>
          <a:r>
            <a:rPr lang="es-EC" sz="1800" b="0" kern="1200" dirty="0" err="1">
              <a:latin typeface="Arial" panose="020B0604020202020204" pitchFamily="34" charset="0"/>
              <a:cs typeface="Arial" panose="020B0604020202020204" pitchFamily="34" charset="0"/>
            </a:rPr>
            <a:t>Atkin</a:t>
          </a:r>
          <a:r>
            <a:rPr lang="es-EC" sz="1800" b="0" kern="1200" dirty="0">
              <a:latin typeface="Arial" panose="020B0604020202020204" pitchFamily="34" charset="0"/>
              <a:cs typeface="Arial" panose="020B0604020202020204" pitchFamily="34" charset="0"/>
            </a:rPr>
            <a:t>, 2008)</a:t>
          </a:r>
          <a:endParaRPr lang="es-ES" sz="1800" b="0" kern="1200" dirty="0">
            <a:latin typeface="Arial" panose="020B0604020202020204" pitchFamily="34" charset="0"/>
            <a:cs typeface="Arial" panose="020B0604020202020204" pitchFamily="34" charset="0"/>
          </a:endParaRPr>
        </a:p>
      </dsp:txBody>
      <dsp:txXfrm>
        <a:off x="1752475" y="1517099"/>
        <a:ext cx="6917515" cy="146175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B68782-93E2-4BFB-8904-1C8BD38E970E}">
      <dsp:nvSpPr>
        <dsp:cNvPr id="0" name=""/>
        <dsp:cNvSpPr/>
      </dsp:nvSpPr>
      <dsp:spPr>
        <a:xfrm>
          <a:off x="0" y="0"/>
          <a:ext cx="8001666" cy="850398"/>
        </a:xfrm>
        <a:prstGeom prst="roundRect">
          <a:avLst>
            <a:gd name="adj" fmla="val 10000"/>
          </a:avLst>
        </a:prstGeom>
        <a:gradFill rotWithShape="0">
          <a:gsLst>
            <a:gs pos="0">
              <a:schemeClr val="lt1">
                <a:hueOff val="0"/>
                <a:satOff val="0"/>
                <a:lumOff val="0"/>
                <a:alphaOff val="0"/>
                <a:tint val="65000"/>
                <a:shade val="92000"/>
                <a:satMod val="130000"/>
              </a:schemeClr>
            </a:gs>
            <a:gs pos="45000">
              <a:schemeClr val="lt1">
                <a:hueOff val="0"/>
                <a:satOff val="0"/>
                <a:lumOff val="0"/>
                <a:alphaOff val="0"/>
                <a:tint val="60000"/>
                <a:shade val="99000"/>
                <a:satMod val="120000"/>
              </a:schemeClr>
            </a:gs>
            <a:gs pos="100000">
              <a:schemeClr val="l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S" sz="1800" kern="1200" dirty="0">
              <a:latin typeface="Arial" panose="020B0604020202020204" pitchFamily="34" charset="0"/>
              <a:cs typeface="Arial" panose="020B0604020202020204" pitchFamily="34" charset="0"/>
            </a:rPr>
            <a:t>“La propiocepción es la conciencia de los movimientos y de la posición articular de nuestro cuerpo así como también de la velocidad y fuerza del mismo” (Saavedra, 2003 pág. 17).</a:t>
          </a:r>
        </a:p>
      </dsp:txBody>
      <dsp:txXfrm>
        <a:off x="24907" y="24907"/>
        <a:ext cx="7951852" cy="800584"/>
      </dsp:txXfrm>
    </dsp:sp>
    <dsp:sp modelId="{18950A35-BE1C-41B6-91EF-A35213D945A5}">
      <dsp:nvSpPr>
        <dsp:cNvPr id="0" name=""/>
        <dsp:cNvSpPr/>
      </dsp:nvSpPr>
      <dsp:spPr>
        <a:xfrm>
          <a:off x="800166" y="850398"/>
          <a:ext cx="758596" cy="820866"/>
        </a:xfrm>
        <a:custGeom>
          <a:avLst/>
          <a:gdLst/>
          <a:ahLst/>
          <a:cxnLst/>
          <a:rect l="0" t="0" r="0" b="0"/>
          <a:pathLst>
            <a:path>
              <a:moveTo>
                <a:pt x="0" y="0"/>
              </a:moveTo>
              <a:lnTo>
                <a:pt x="0" y="820866"/>
              </a:lnTo>
              <a:lnTo>
                <a:pt x="758596" y="82086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9D8362-795F-4807-B0E5-D63A0ADED89E}">
      <dsp:nvSpPr>
        <dsp:cNvPr id="0" name=""/>
        <dsp:cNvSpPr/>
      </dsp:nvSpPr>
      <dsp:spPr>
        <a:xfrm>
          <a:off x="1558763" y="1140544"/>
          <a:ext cx="5884299" cy="1061439"/>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S" sz="1800" kern="1200" dirty="0">
              <a:latin typeface="Arial" panose="020B0604020202020204" pitchFamily="34" charset="0"/>
              <a:cs typeface="Arial" panose="020B0604020202020204" pitchFamily="34" charset="0"/>
            </a:rPr>
            <a:t>Bases</a:t>
          </a:r>
          <a:r>
            <a:rPr lang="es-ES" sz="1800" kern="1200" baseline="0" dirty="0">
              <a:latin typeface="Arial" panose="020B0604020202020204" pitchFamily="34" charset="0"/>
              <a:cs typeface="Arial" panose="020B0604020202020204" pitchFamily="34" charset="0"/>
            </a:rPr>
            <a:t> Fisiológicas: </a:t>
          </a:r>
          <a:r>
            <a:rPr lang="es-EC" sz="1800" kern="1200" dirty="0">
              <a:latin typeface="Arial" panose="020B0604020202020204" pitchFamily="34" charset="0"/>
              <a:cs typeface="Arial" panose="020B0604020202020204" pitchFamily="34" charset="0"/>
            </a:rPr>
            <a:t>receptores nerviosos, detectan tensión muscular y grado de estiramiento muscular, envían información a la medula espinal y al cerebro para una respuesta muscular</a:t>
          </a:r>
          <a:endParaRPr lang="es-ES" sz="1800" kern="1200" dirty="0">
            <a:latin typeface="Arial" panose="020B0604020202020204" pitchFamily="34" charset="0"/>
            <a:cs typeface="Arial" panose="020B0604020202020204" pitchFamily="34" charset="0"/>
          </a:endParaRPr>
        </a:p>
      </dsp:txBody>
      <dsp:txXfrm>
        <a:off x="1589851" y="1171632"/>
        <a:ext cx="5822123" cy="999263"/>
      </dsp:txXfrm>
    </dsp:sp>
    <dsp:sp modelId="{15F01A67-55AC-4FFE-910F-BA79F5C470E6}">
      <dsp:nvSpPr>
        <dsp:cNvPr id="0" name=""/>
        <dsp:cNvSpPr/>
      </dsp:nvSpPr>
      <dsp:spPr>
        <a:xfrm>
          <a:off x="800166" y="850398"/>
          <a:ext cx="812493" cy="2015018"/>
        </a:xfrm>
        <a:custGeom>
          <a:avLst/>
          <a:gdLst/>
          <a:ahLst/>
          <a:cxnLst/>
          <a:rect l="0" t="0" r="0" b="0"/>
          <a:pathLst>
            <a:path>
              <a:moveTo>
                <a:pt x="0" y="0"/>
              </a:moveTo>
              <a:lnTo>
                <a:pt x="0" y="2015018"/>
              </a:lnTo>
              <a:lnTo>
                <a:pt x="812493" y="201501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CEF6B6-99B4-44B0-9DA8-36863656BE4F}">
      <dsp:nvSpPr>
        <dsp:cNvPr id="0" name=""/>
        <dsp:cNvSpPr/>
      </dsp:nvSpPr>
      <dsp:spPr>
        <a:xfrm>
          <a:off x="1612659" y="2330401"/>
          <a:ext cx="5962574" cy="1070030"/>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S" sz="1800" kern="1200" dirty="0">
              <a:latin typeface="Arial" panose="020B0604020202020204" pitchFamily="34" charset="0"/>
              <a:cs typeface="Arial" panose="020B0604020202020204" pitchFamily="34" charset="0"/>
            </a:rPr>
            <a:t>Importancia</a:t>
          </a:r>
          <a:r>
            <a:rPr lang="es-ES" sz="1800" kern="1200" baseline="0" dirty="0">
              <a:latin typeface="Arial" panose="020B0604020202020204" pitchFamily="34" charset="0"/>
              <a:cs typeface="Arial" panose="020B0604020202020204" pitchFamily="34" charset="0"/>
            </a:rPr>
            <a:t> y beneficios: </a:t>
          </a:r>
          <a:r>
            <a:rPr lang="es-EC" sz="1800" kern="1200" dirty="0">
              <a:latin typeface="Arial" panose="020B0604020202020204" pitchFamily="34" charset="0"/>
              <a:cs typeface="Arial" panose="020B0604020202020204" pitchFamily="34" charset="0"/>
            </a:rPr>
            <a:t>Fuerza, Procesos reflejos, Flexibilidad, Coordinación, Equilibrio, Ritmo, postura corporal.</a:t>
          </a:r>
          <a:endParaRPr lang="es-ES" sz="1800" kern="1200" dirty="0">
            <a:latin typeface="Arial" panose="020B0604020202020204" pitchFamily="34" charset="0"/>
            <a:cs typeface="Arial" panose="020B0604020202020204" pitchFamily="34" charset="0"/>
          </a:endParaRPr>
        </a:p>
      </dsp:txBody>
      <dsp:txXfrm>
        <a:off x="1643999" y="2361741"/>
        <a:ext cx="5899894" cy="1007350"/>
      </dsp:txXfrm>
    </dsp:sp>
    <dsp:sp modelId="{26977F06-A1B0-48FA-8BD6-2AC06D16F43D}">
      <dsp:nvSpPr>
        <dsp:cNvPr id="0" name=""/>
        <dsp:cNvSpPr/>
      </dsp:nvSpPr>
      <dsp:spPr>
        <a:xfrm>
          <a:off x="800166" y="850398"/>
          <a:ext cx="847823" cy="2959346"/>
        </a:xfrm>
        <a:custGeom>
          <a:avLst/>
          <a:gdLst/>
          <a:ahLst/>
          <a:cxnLst/>
          <a:rect l="0" t="0" r="0" b="0"/>
          <a:pathLst>
            <a:path>
              <a:moveTo>
                <a:pt x="0" y="0"/>
              </a:moveTo>
              <a:lnTo>
                <a:pt x="0" y="2959346"/>
              </a:lnTo>
              <a:lnTo>
                <a:pt x="847823" y="295934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2FCEE4-4C28-44F1-94AA-6AE59077C747}">
      <dsp:nvSpPr>
        <dsp:cNvPr id="0" name=""/>
        <dsp:cNvSpPr/>
      </dsp:nvSpPr>
      <dsp:spPr>
        <a:xfrm>
          <a:off x="1647990" y="3520250"/>
          <a:ext cx="5803733" cy="578988"/>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S" sz="1800" kern="1200" dirty="0">
              <a:latin typeface="Arial" panose="020B0604020202020204" pitchFamily="34" charset="0"/>
              <a:cs typeface="Arial" panose="020B0604020202020204" pitchFamily="34" charset="0"/>
            </a:rPr>
            <a:t>Entrenamiento propioceptivo – Implementos </a:t>
          </a:r>
        </a:p>
      </dsp:txBody>
      <dsp:txXfrm>
        <a:off x="1664948" y="3537208"/>
        <a:ext cx="5769817" cy="54507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C6741C-1C48-41AF-B737-61DB0E88E998}">
      <dsp:nvSpPr>
        <dsp:cNvPr id="0" name=""/>
        <dsp:cNvSpPr/>
      </dsp:nvSpPr>
      <dsp:spPr>
        <a:xfrm>
          <a:off x="0" y="0"/>
          <a:ext cx="8780808" cy="4248471"/>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ES" sz="2000" kern="1200" dirty="0" smtClean="0">
              <a:solidFill>
                <a:schemeClr val="tx1"/>
              </a:solidFill>
              <a:latin typeface="Arial" panose="020B0604020202020204" pitchFamily="34" charset="0"/>
              <a:cs typeface="Arial" panose="020B0604020202020204" pitchFamily="34" charset="0"/>
            </a:rPr>
            <a:t>Es una investigación cuasi experimental, con carácter investigativo mixto, ya que aplicará el pre test y  post test dentro de la investigación </a:t>
          </a:r>
        </a:p>
        <a:p>
          <a:pPr lvl="0" algn="just" defTabSz="889000">
            <a:lnSpc>
              <a:spcPct val="90000"/>
            </a:lnSpc>
            <a:spcBef>
              <a:spcPct val="0"/>
            </a:spcBef>
            <a:spcAft>
              <a:spcPct val="35000"/>
            </a:spcAft>
          </a:pPr>
          <a:endParaRPr lang="es-ES" sz="2000" kern="1200" dirty="0" smtClean="0">
            <a:solidFill>
              <a:schemeClr val="tx1"/>
            </a:solidFill>
            <a:latin typeface="Arial" panose="020B0604020202020204" pitchFamily="34" charset="0"/>
            <a:cs typeface="Arial" panose="020B0604020202020204" pitchFamily="34" charset="0"/>
          </a:endParaRPr>
        </a:p>
        <a:p>
          <a:pPr lvl="0" algn="l" defTabSz="889000">
            <a:lnSpc>
              <a:spcPct val="90000"/>
            </a:lnSpc>
            <a:spcBef>
              <a:spcPct val="0"/>
            </a:spcBef>
            <a:spcAft>
              <a:spcPct val="35000"/>
            </a:spcAft>
          </a:pPr>
          <a:r>
            <a:rPr lang="es-EC" sz="2000" b="1" kern="1200" dirty="0" smtClean="0">
              <a:solidFill>
                <a:schemeClr val="tx1"/>
              </a:solidFill>
              <a:latin typeface="Arial" panose="020B0604020202020204" pitchFamily="34" charset="0"/>
              <a:cs typeface="Arial" panose="020B0604020202020204" pitchFamily="34" charset="0"/>
            </a:rPr>
            <a:t>Proceso de Recolección de la Información</a:t>
          </a:r>
        </a:p>
        <a:p>
          <a:pPr lvl="0" algn="just" defTabSz="889000">
            <a:lnSpc>
              <a:spcPct val="90000"/>
            </a:lnSpc>
            <a:spcBef>
              <a:spcPct val="0"/>
            </a:spcBef>
            <a:spcAft>
              <a:spcPct val="35000"/>
            </a:spcAft>
          </a:pPr>
          <a:r>
            <a:rPr lang="es-EC" sz="2000" kern="1200" dirty="0" smtClean="0">
              <a:solidFill>
                <a:schemeClr val="tx1"/>
              </a:solidFill>
              <a:latin typeface="Arial" panose="020B0604020202020204" pitchFamily="34" charset="0"/>
              <a:cs typeface="Arial" panose="020B0604020202020204" pitchFamily="34" charset="0"/>
            </a:rPr>
            <a:t>A través de la Técnica de Observación, Lista de cotejo, donde receptó  evidencia tecnológica de  test  la técnica de la palada en sus diferentes fases, en la máquina de remo en la prueba de los 500 metros </a:t>
          </a:r>
          <a:r>
            <a:rPr lang="es-EC" sz="2000" b="1" kern="1200" dirty="0" smtClean="0">
              <a:solidFill>
                <a:schemeClr val="tx1"/>
              </a:solidFill>
              <a:latin typeface="Arial" panose="020B0604020202020204" pitchFamily="34" charset="0"/>
              <a:cs typeface="Arial" panose="020B0604020202020204" pitchFamily="34" charset="0"/>
            </a:rPr>
            <a:t> </a:t>
          </a:r>
        </a:p>
        <a:p>
          <a:pPr lvl="0" algn="ctr" defTabSz="889000">
            <a:lnSpc>
              <a:spcPct val="90000"/>
            </a:lnSpc>
            <a:spcBef>
              <a:spcPct val="0"/>
            </a:spcBef>
            <a:spcAft>
              <a:spcPct val="35000"/>
            </a:spcAft>
          </a:pPr>
          <a:endParaRPr lang="es-ES" sz="2400" kern="1200" dirty="0">
            <a:solidFill>
              <a:schemeClr val="tx1"/>
            </a:solidFill>
          </a:endParaRPr>
        </a:p>
      </dsp:txBody>
      <dsp:txXfrm>
        <a:off x="124433" y="124433"/>
        <a:ext cx="8531942" cy="399960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pPr>
              <a:defRPr/>
            </a:pPr>
            <a:endParaRPr lang="es-ES" altLang="es-MX"/>
          </a:p>
        </p:txBody>
      </p:sp>
      <p:sp>
        <p:nvSpPr>
          <p:cNvPr id="5" name="Footer Placeholder 4"/>
          <p:cNvSpPr>
            <a:spLocks noGrp="1"/>
          </p:cNvSpPr>
          <p:nvPr>
            <p:ph type="ftr" sz="quarter" idx="11"/>
          </p:nvPr>
        </p:nvSpPr>
        <p:spPr/>
        <p:txBody>
          <a:bodyPr/>
          <a:lstStyle/>
          <a:p>
            <a:pPr>
              <a:defRPr/>
            </a:pPr>
            <a:endParaRPr lang="es-ES" altLang="es-MX"/>
          </a:p>
        </p:txBody>
      </p:sp>
      <p:sp>
        <p:nvSpPr>
          <p:cNvPr id="6" name="Slide Number Placeholder 5"/>
          <p:cNvSpPr>
            <a:spLocks noGrp="1"/>
          </p:cNvSpPr>
          <p:nvPr>
            <p:ph type="sldNum" sz="quarter" idx="12"/>
          </p:nvPr>
        </p:nvSpPr>
        <p:spPr/>
        <p:txBody>
          <a:bodyPr/>
          <a:lstStyle/>
          <a:p>
            <a:pPr>
              <a:defRPr/>
            </a:pPr>
            <a:fld id="{C21F3C4A-0416-49DE-A2A9-90CF6724E380}" type="slidenum">
              <a:rPr lang="es-ES" altLang="es-MX" smtClean="0"/>
              <a:pPr>
                <a:defRPr/>
              </a:pPr>
              <a:t>‹Nº›</a:t>
            </a:fld>
            <a:endParaRPr lang="es-ES" altLang="es-MX"/>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5046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a:defRPr/>
            </a:pPr>
            <a:endParaRPr lang="es-ES" altLang="es-MX"/>
          </a:p>
        </p:txBody>
      </p:sp>
      <p:sp>
        <p:nvSpPr>
          <p:cNvPr id="5" name="Footer Placeholder 4"/>
          <p:cNvSpPr>
            <a:spLocks noGrp="1"/>
          </p:cNvSpPr>
          <p:nvPr>
            <p:ph type="ftr" sz="quarter" idx="11"/>
          </p:nvPr>
        </p:nvSpPr>
        <p:spPr/>
        <p:txBody>
          <a:bodyPr/>
          <a:lstStyle/>
          <a:p>
            <a:pPr>
              <a:defRPr/>
            </a:pPr>
            <a:endParaRPr lang="es-ES" altLang="es-MX"/>
          </a:p>
        </p:txBody>
      </p:sp>
      <p:sp>
        <p:nvSpPr>
          <p:cNvPr id="6" name="Slide Number Placeholder 5"/>
          <p:cNvSpPr>
            <a:spLocks noGrp="1"/>
          </p:cNvSpPr>
          <p:nvPr>
            <p:ph type="sldNum" sz="quarter" idx="12"/>
          </p:nvPr>
        </p:nvSpPr>
        <p:spPr/>
        <p:txBody>
          <a:bodyPr/>
          <a:lstStyle/>
          <a:p>
            <a:pPr>
              <a:defRPr/>
            </a:pPr>
            <a:fld id="{603E97A2-7D8E-4B45-A479-3C555DB97593}" type="slidenum">
              <a:rPr lang="es-ES" altLang="es-MX" smtClean="0"/>
              <a:pPr>
                <a:defRPr/>
              </a:pPr>
              <a:t>‹Nº›</a:t>
            </a:fld>
            <a:endParaRPr lang="es-ES" altLang="es-MX"/>
          </a:p>
        </p:txBody>
      </p:sp>
    </p:spTree>
    <p:extLst>
      <p:ext uri="{BB962C8B-B14F-4D97-AF65-F5344CB8AC3E}">
        <p14:creationId xmlns:p14="http://schemas.microsoft.com/office/powerpoint/2010/main" val="1886205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a:defRPr/>
            </a:pPr>
            <a:endParaRPr lang="es-ES" altLang="es-MX"/>
          </a:p>
        </p:txBody>
      </p:sp>
      <p:sp>
        <p:nvSpPr>
          <p:cNvPr id="5" name="Footer Placeholder 4"/>
          <p:cNvSpPr>
            <a:spLocks noGrp="1"/>
          </p:cNvSpPr>
          <p:nvPr>
            <p:ph type="ftr" sz="quarter" idx="11"/>
          </p:nvPr>
        </p:nvSpPr>
        <p:spPr/>
        <p:txBody>
          <a:bodyPr/>
          <a:lstStyle/>
          <a:p>
            <a:pPr>
              <a:defRPr/>
            </a:pPr>
            <a:endParaRPr lang="es-ES" altLang="es-MX"/>
          </a:p>
        </p:txBody>
      </p:sp>
      <p:sp>
        <p:nvSpPr>
          <p:cNvPr id="6" name="Slide Number Placeholder 5"/>
          <p:cNvSpPr>
            <a:spLocks noGrp="1"/>
          </p:cNvSpPr>
          <p:nvPr>
            <p:ph type="sldNum" sz="quarter" idx="12"/>
          </p:nvPr>
        </p:nvSpPr>
        <p:spPr/>
        <p:txBody>
          <a:bodyPr/>
          <a:lstStyle/>
          <a:p>
            <a:pPr>
              <a:defRPr/>
            </a:pPr>
            <a:fld id="{0CF894FE-4D2B-4434-9AB1-192B096B573C}" type="slidenum">
              <a:rPr lang="es-ES" altLang="es-MX" smtClean="0"/>
              <a:pPr>
                <a:defRPr/>
              </a:pPr>
              <a:t>‹Nº›</a:t>
            </a:fld>
            <a:endParaRPr lang="es-ES" altLang="es-MX"/>
          </a:p>
        </p:txBody>
      </p:sp>
    </p:spTree>
    <p:extLst>
      <p:ext uri="{BB962C8B-B14F-4D97-AF65-F5344CB8AC3E}">
        <p14:creationId xmlns:p14="http://schemas.microsoft.com/office/powerpoint/2010/main" val="2980986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a:defRPr/>
            </a:pPr>
            <a:endParaRPr lang="es-ES" altLang="es-MX"/>
          </a:p>
        </p:txBody>
      </p:sp>
      <p:sp>
        <p:nvSpPr>
          <p:cNvPr id="5" name="Footer Placeholder 4"/>
          <p:cNvSpPr>
            <a:spLocks noGrp="1"/>
          </p:cNvSpPr>
          <p:nvPr>
            <p:ph type="ftr" sz="quarter" idx="11"/>
          </p:nvPr>
        </p:nvSpPr>
        <p:spPr/>
        <p:txBody>
          <a:bodyPr/>
          <a:lstStyle/>
          <a:p>
            <a:pPr>
              <a:defRPr/>
            </a:pPr>
            <a:endParaRPr lang="es-ES" altLang="es-MX"/>
          </a:p>
        </p:txBody>
      </p:sp>
      <p:sp>
        <p:nvSpPr>
          <p:cNvPr id="6" name="Slide Number Placeholder 5"/>
          <p:cNvSpPr>
            <a:spLocks noGrp="1"/>
          </p:cNvSpPr>
          <p:nvPr>
            <p:ph type="sldNum" sz="quarter" idx="12"/>
          </p:nvPr>
        </p:nvSpPr>
        <p:spPr/>
        <p:txBody>
          <a:bodyPr/>
          <a:lstStyle/>
          <a:p>
            <a:pPr>
              <a:defRPr/>
            </a:pPr>
            <a:fld id="{A303F689-F248-4782-807B-BA434F3489B8}" type="slidenum">
              <a:rPr lang="es-ES" altLang="es-MX" smtClean="0"/>
              <a:pPr>
                <a:defRPr/>
              </a:pPr>
              <a:t>‹Nº›</a:t>
            </a:fld>
            <a:endParaRPr lang="es-ES" altLang="es-MX"/>
          </a:p>
        </p:txBody>
      </p:sp>
    </p:spTree>
    <p:extLst>
      <p:ext uri="{BB962C8B-B14F-4D97-AF65-F5344CB8AC3E}">
        <p14:creationId xmlns:p14="http://schemas.microsoft.com/office/powerpoint/2010/main" val="1142376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pPr>
              <a:defRPr/>
            </a:pPr>
            <a:endParaRPr lang="es-ES" altLang="es-MX"/>
          </a:p>
        </p:txBody>
      </p:sp>
      <p:sp>
        <p:nvSpPr>
          <p:cNvPr id="5" name="Footer Placeholder 4"/>
          <p:cNvSpPr>
            <a:spLocks noGrp="1"/>
          </p:cNvSpPr>
          <p:nvPr>
            <p:ph type="ftr" sz="quarter" idx="11"/>
          </p:nvPr>
        </p:nvSpPr>
        <p:spPr/>
        <p:txBody>
          <a:bodyPr/>
          <a:lstStyle/>
          <a:p>
            <a:pPr>
              <a:defRPr/>
            </a:pPr>
            <a:endParaRPr lang="es-ES" altLang="es-MX"/>
          </a:p>
        </p:txBody>
      </p:sp>
      <p:sp>
        <p:nvSpPr>
          <p:cNvPr id="6" name="Slide Number Placeholder 5"/>
          <p:cNvSpPr>
            <a:spLocks noGrp="1"/>
          </p:cNvSpPr>
          <p:nvPr>
            <p:ph type="sldNum" sz="quarter" idx="12"/>
          </p:nvPr>
        </p:nvSpPr>
        <p:spPr/>
        <p:txBody>
          <a:bodyPr/>
          <a:lstStyle/>
          <a:p>
            <a:pPr>
              <a:defRPr/>
            </a:pPr>
            <a:fld id="{041DE31A-7CBD-466D-9B06-B60BE508D1E1}" type="slidenum">
              <a:rPr lang="es-ES" altLang="es-MX" smtClean="0"/>
              <a:pPr>
                <a:defRPr/>
              </a:pPr>
              <a:t>‹Nº›</a:t>
            </a:fld>
            <a:endParaRPr lang="es-ES" altLang="es-MX"/>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5357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pPr>
              <a:defRPr/>
            </a:pPr>
            <a:endParaRPr lang="es-ES" altLang="es-MX"/>
          </a:p>
        </p:txBody>
      </p:sp>
      <p:sp>
        <p:nvSpPr>
          <p:cNvPr id="6" name="Footer Placeholder 5"/>
          <p:cNvSpPr>
            <a:spLocks noGrp="1"/>
          </p:cNvSpPr>
          <p:nvPr>
            <p:ph type="ftr" sz="quarter" idx="11"/>
          </p:nvPr>
        </p:nvSpPr>
        <p:spPr/>
        <p:txBody>
          <a:bodyPr/>
          <a:lstStyle/>
          <a:p>
            <a:pPr>
              <a:defRPr/>
            </a:pPr>
            <a:endParaRPr lang="es-ES" altLang="es-MX"/>
          </a:p>
        </p:txBody>
      </p:sp>
      <p:sp>
        <p:nvSpPr>
          <p:cNvPr id="7" name="Slide Number Placeholder 6"/>
          <p:cNvSpPr>
            <a:spLocks noGrp="1"/>
          </p:cNvSpPr>
          <p:nvPr>
            <p:ph type="sldNum" sz="quarter" idx="12"/>
          </p:nvPr>
        </p:nvSpPr>
        <p:spPr/>
        <p:txBody>
          <a:bodyPr/>
          <a:lstStyle/>
          <a:p>
            <a:pPr>
              <a:defRPr/>
            </a:pPr>
            <a:fld id="{269AF640-6FFF-4A1C-BC4A-7F86D3558E68}" type="slidenum">
              <a:rPr lang="es-ES" altLang="es-MX" smtClean="0"/>
              <a:pPr>
                <a:defRPr/>
              </a:pPr>
              <a:t>‹Nº›</a:t>
            </a:fld>
            <a:endParaRPr lang="es-ES" altLang="es-MX"/>
          </a:p>
        </p:txBody>
      </p:sp>
    </p:spTree>
    <p:extLst>
      <p:ext uri="{BB962C8B-B14F-4D97-AF65-F5344CB8AC3E}">
        <p14:creationId xmlns:p14="http://schemas.microsoft.com/office/powerpoint/2010/main" val="2486868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22960" y="2582334"/>
            <a:ext cx="3703320" cy="32867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63440" y="2582334"/>
            <a:ext cx="3703320" cy="32867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pPr>
              <a:defRPr/>
            </a:pPr>
            <a:endParaRPr lang="es-ES" altLang="es-MX"/>
          </a:p>
        </p:txBody>
      </p:sp>
      <p:sp>
        <p:nvSpPr>
          <p:cNvPr id="8" name="Footer Placeholder 7"/>
          <p:cNvSpPr>
            <a:spLocks noGrp="1"/>
          </p:cNvSpPr>
          <p:nvPr>
            <p:ph type="ftr" sz="quarter" idx="11"/>
          </p:nvPr>
        </p:nvSpPr>
        <p:spPr/>
        <p:txBody>
          <a:bodyPr/>
          <a:lstStyle/>
          <a:p>
            <a:pPr>
              <a:defRPr/>
            </a:pPr>
            <a:endParaRPr lang="es-ES" altLang="es-MX"/>
          </a:p>
        </p:txBody>
      </p:sp>
      <p:sp>
        <p:nvSpPr>
          <p:cNvPr id="9" name="Slide Number Placeholder 8"/>
          <p:cNvSpPr>
            <a:spLocks noGrp="1"/>
          </p:cNvSpPr>
          <p:nvPr>
            <p:ph type="sldNum" sz="quarter" idx="12"/>
          </p:nvPr>
        </p:nvSpPr>
        <p:spPr/>
        <p:txBody>
          <a:bodyPr/>
          <a:lstStyle/>
          <a:p>
            <a:pPr>
              <a:defRPr/>
            </a:pPr>
            <a:fld id="{D7392E22-AC55-417F-9B19-5136CB324130}" type="slidenum">
              <a:rPr lang="es-ES" altLang="es-MX" smtClean="0"/>
              <a:pPr>
                <a:defRPr/>
              </a:pPr>
              <a:t>‹Nº›</a:t>
            </a:fld>
            <a:endParaRPr lang="es-ES" altLang="es-MX"/>
          </a:p>
        </p:txBody>
      </p:sp>
    </p:spTree>
    <p:extLst>
      <p:ext uri="{BB962C8B-B14F-4D97-AF65-F5344CB8AC3E}">
        <p14:creationId xmlns:p14="http://schemas.microsoft.com/office/powerpoint/2010/main" val="1335376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pPr>
              <a:defRPr/>
            </a:pPr>
            <a:endParaRPr lang="es-ES" altLang="es-MX"/>
          </a:p>
        </p:txBody>
      </p:sp>
      <p:sp>
        <p:nvSpPr>
          <p:cNvPr id="4" name="Footer Placeholder 3"/>
          <p:cNvSpPr>
            <a:spLocks noGrp="1"/>
          </p:cNvSpPr>
          <p:nvPr>
            <p:ph type="ftr" sz="quarter" idx="11"/>
          </p:nvPr>
        </p:nvSpPr>
        <p:spPr/>
        <p:txBody>
          <a:bodyPr/>
          <a:lstStyle/>
          <a:p>
            <a:pPr>
              <a:defRPr/>
            </a:pPr>
            <a:endParaRPr lang="es-ES" altLang="es-MX"/>
          </a:p>
        </p:txBody>
      </p:sp>
      <p:sp>
        <p:nvSpPr>
          <p:cNvPr id="5" name="Slide Number Placeholder 4"/>
          <p:cNvSpPr>
            <a:spLocks noGrp="1"/>
          </p:cNvSpPr>
          <p:nvPr>
            <p:ph type="sldNum" sz="quarter" idx="12"/>
          </p:nvPr>
        </p:nvSpPr>
        <p:spPr/>
        <p:txBody>
          <a:bodyPr/>
          <a:lstStyle/>
          <a:p>
            <a:pPr>
              <a:defRPr/>
            </a:pPr>
            <a:fld id="{0D07AE02-B1DC-4980-BB8A-42CD9612C849}" type="slidenum">
              <a:rPr lang="es-ES" altLang="es-MX" smtClean="0"/>
              <a:pPr>
                <a:defRPr/>
              </a:pPr>
              <a:t>‹Nº›</a:t>
            </a:fld>
            <a:endParaRPr lang="es-ES" altLang="es-MX"/>
          </a:p>
        </p:txBody>
      </p:sp>
    </p:spTree>
    <p:extLst>
      <p:ext uri="{BB962C8B-B14F-4D97-AF65-F5344CB8AC3E}">
        <p14:creationId xmlns:p14="http://schemas.microsoft.com/office/powerpoint/2010/main" val="2034576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endParaRPr lang="es-ES" altLang="es-MX"/>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s-ES" altLang="es-MX"/>
          </a:p>
        </p:txBody>
      </p:sp>
      <p:sp>
        <p:nvSpPr>
          <p:cNvPr id="9" name="Slide Number Placeholder 8"/>
          <p:cNvSpPr>
            <a:spLocks noGrp="1"/>
          </p:cNvSpPr>
          <p:nvPr>
            <p:ph type="sldNum" sz="quarter" idx="12"/>
          </p:nvPr>
        </p:nvSpPr>
        <p:spPr/>
        <p:txBody>
          <a:bodyPr/>
          <a:lstStyle/>
          <a:p>
            <a:pPr>
              <a:defRPr/>
            </a:pPr>
            <a:fld id="{7939E54D-DC87-4A98-BFAC-E2063F689CEB}" type="slidenum">
              <a:rPr lang="es-ES" altLang="es-MX" smtClean="0"/>
              <a:pPr>
                <a:defRPr/>
              </a:pPr>
              <a:t>‹Nº›</a:t>
            </a:fld>
            <a:endParaRPr lang="es-ES" altLang="es-MX"/>
          </a:p>
        </p:txBody>
      </p:sp>
    </p:spTree>
    <p:extLst>
      <p:ext uri="{BB962C8B-B14F-4D97-AF65-F5344CB8AC3E}">
        <p14:creationId xmlns:p14="http://schemas.microsoft.com/office/powerpoint/2010/main" val="404290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a:defRPr/>
            </a:pPr>
            <a:endParaRPr lang="es-ES" altLang="es-MX"/>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endParaRPr lang="es-ES" altLang="es-MX"/>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C46273AD-BDEF-46BC-A205-C7F8DA442953}" type="slidenum">
              <a:rPr lang="es-ES" altLang="es-MX" smtClean="0"/>
              <a:pPr>
                <a:defRPr/>
              </a:pPr>
              <a:t>‹Nº›</a:t>
            </a:fld>
            <a:endParaRPr lang="es-ES" altLang="es-MX"/>
          </a:p>
        </p:txBody>
      </p:sp>
    </p:spTree>
    <p:extLst>
      <p:ext uri="{BB962C8B-B14F-4D97-AF65-F5344CB8AC3E}">
        <p14:creationId xmlns:p14="http://schemas.microsoft.com/office/powerpoint/2010/main" val="4051828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pPr>
              <a:defRPr/>
            </a:pPr>
            <a:endParaRPr lang="es-ES" altLang="es-MX"/>
          </a:p>
        </p:txBody>
      </p:sp>
      <p:sp>
        <p:nvSpPr>
          <p:cNvPr id="6" name="Footer Placeholder 5"/>
          <p:cNvSpPr>
            <a:spLocks noGrp="1"/>
          </p:cNvSpPr>
          <p:nvPr>
            <p:ph type="ftr" sz="quarter" idx="11"/>
          </p:nvPr>
        </p:nvSpPr>
        <p:spPr/>
        <p:txBody>
          <a:bodyPr/>
          <a:lstStyle/>
          <a:p>
            <a:pPr>
              <a:defRPr/>
            </a:pPr>
            <a:endParaRPr lang="es-ES" altLang="es-MX"/>
          </a:p>
        </p:txBody>
      </p:sp>
      <p:sp>
        <p:nvSpPr>
          <p:cNvPr id="7" name="Slide Number Placeholder 6"/>
          <p:cNvSpPr>
            <a:spLocks noGrp="1"/>
          </p:cNvSpPr>
          <p:nvPr>
            <p:ph type="sldNum" sz="quarter" idx="12"/>
          </p:nvPr>
        </p:nvSpPr>
        <p:spPr/>
        <p:txBody>
          <a:bodyPr/>
          <a:lstStyle/>
          <a:p>
            <a:pPr>
              <a:defRPr/>
            </a:pPr>
            <a:fld id="{14AD6F99-8176-4C8A-B99B-012055D3B59F}" type="slidenum">
              <a:rPr lang="es-ES" altLang="es-MX" smtClean="0"/>
              <a:pPr>
                <a:defRPr/>
              </a:pPr>
              <a:t>‹Nº›</a:t>
            </a:fld>
            <a:endParaRPr lang="es-ES" altLang="es-MX"/>
          </a:p>
        </p:txBody>
      </p:sp>
    </p:spTree>
    <p:extLst>
      <p:ext uri="{BB962C8B-B14F-4D97-AF65-F5344CB8AC3E}">
        <p14:creationId xmlns:p14="http://schemas.microsoft.com/office/powerpoint/2010/main" val="1385563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a:defRPr/>
            </a:pPr>
            <a:endParaRPr lang="es-ES" altLang="es-MX"/>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s-ES" altLang="es-MX"/>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a:defRPr/>
            </a:pPr>
            <a:fld id="{3A6A11C8-C219-448A-92C1-4FFD15916FE0}" type="slidenum">
              <a:rPr lang="es-ES" altLang="es-MX" smtClean="0"/>
              <a:pPr>
                <a:defRPr/>
              </a:pPr>
              <a:t>‹Nº›</a:t>
            </a:fld>
            <a:endParaRPr lang="es-ES" altLang="es-MX"/>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5200810"/>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Layout" Target="../diagrams/layout6.xml"/><Relationship Id="rId7" Type="http://schemas.openxmlformats.org/officeDocument/2006/relationships/image" Target="../media/image13.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Layout" Target="../diagrams/layout7.xml"/><Relationship Id="rId7" Type="http://schemas.openxmlformats.org/officeDocument/2006/relationships/image" Target="../media/image18.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10" Type="http://schemas.openxmlformats.org/officeDocument/2006/relationships/image" Target="../media/image21.jpeg"/><Relationship Id="rId4" Type="http://schemas.openxmlformats.org/officeDocument/2006/relationships/diagramQuickStyle" Target="../diagrams/quickStyle7.xml"/><Relationship Id="rId9" Type="http://schemas.openxmlformats.org/officeDocument/2006/relationships/image" Target="../media/image20.jpeg"/></Relationships>
</file>

<file path=ppt/slides/_rels/slide1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diagramLayout" Target="../diagrams/layout8.xml"/><Relationship Id="rId7" Type="http://schemas.openxmlformats.org/officeDocument/2006/relationships/image" Target="../media/image22.jpe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chart" Target="../charts/chart7.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8.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jpeg"/><Relationship Id="rId3" Type="http://schemas.openxmlformats.org/officeDocument/2006/relationships/image" Target="../media/image35.jpeg"/><Relationship Id="rId7" Type="http://schemas.openxmlformats.org/officeDocument/2006/relationships/image" Target="../media/image39.jpeg"/><Relationship Id="rId12" Type="http://schemas.openxmlformats.org/officeDocument/2006/relationships/image" Target="../media/image44.jpeg"/><Relationship Id="rId2" Type="http://schemas.openxmlformats.org/officeDocument/2006/relationships/image" Target="../media/image34.jpeg"/><Relationship Id="rId16"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jpeg"/><Relationship Id="rId15" Type="http://schemas.openxmlformats.org/officeDocument/2006/relationships/image" Target="../media/image4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 Id="rId14" Type="http://schemas.openxmlformats.org/officeDocument/2006/relationships/image" Target="../media/image46.jpeg"/></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13" Type="http://schemas.openxmlformats.org/officeDocument/2006/relationships/image" Target="../media/image9.jpeg"/><Relationship Id="rId3" Type="http://schemas.openxmlformats.org/officeDocument/2006/relationships/slideLayout" Target="../slideLayouts/slideLayout2.xml"/><Relationship Id="rId7" Type="http://schemas.openxmlformats.org/officeDocument/2006/relationships/diagramColors" Target="../diagrams/colors3.xml"/><Relationship Id="rId12" Type="http://schemas.openxmlformats.org/officeDocument/2006/relationships/image" Target="../media/image8.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QuickStyle" Target="../diagrams/quickStyle3.xml"/><Relationship Id="rId11" Type="http://schemas.openxmlformats.org/officeDocument/2006/relationships/image" Target="../media/image7.jpeg"/><Relationship Id="rId5" Type="http://schemas.openxmlformats.org/officeDocument/2006/relationships/diagramLayout" Target="../diagrams/layout3.xml"/><Relationship Id="rId15" Type="http://schemas.openxmlformats.org/officeDocument/2006/relationships/image" Target="../media/image11.png"/><Relationship Id="rId10" Type="http://schemas.openxmlformats.org/officeDocument/2006/relationships/image" Target="../media/image6.jpeg"/><Relationship Id="rId4" Type="http://schemas.openxmlformats.org/officeDocument/2006/relationships/diagramData" Target="../diagrams/data3.xml"/><Relationship Id="rId9" Type="http://schemas.openxmlformats.org/officeDocument/2006/relationships/image" Target="../media/image5.jpeg"/><Relationship Id="rId14" Type="http://schemas.openxmlformats.org/officeDocument/2006/relationships/image" Target="../media/image10.jpe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Layout" Target="../diagrams/layout4.xml"/><Relationship Id="rId7" Type="http://schemas.openxmlformats.org/officeDocument/2006/relationships/image" Target="../media/image12.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15.png"/><Relationship Id="rId4" Type="http://schemas.openxmlformats.org/officeDocument/2006/relationships/diagramQuickStyle" Target="../diagrams/quickStyle4.xml"/><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Layout" Target="../diagrams/layout5.xml"/><Relationship Id="rId7" Type="http://schemas.openxmlformats.org/officeDocument/2006/relationships/hyperlink" Target="http://www.um.es/discatif/METODOLOG&#205;A/Egea-Sarabia_clasificaciones.pdf" TargetMode="Externa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79512" y="3212976"/>
            <a:ext cx="8623212" cy="1008020"/>
          </a:xfrm>
        </p:spPr>
        <p:txBody>
          <a:bodyPr>
            <a:noAutofit/>
          </a:bodyPr>
          <a:lstStyle/>
          <a:p>
            <a:pPr algn="ctr">
              <a:lnSpc>
                <a:spcPct val="100000"/>
              </a:lnSpc>
            </a:pPr>
            <a:r>
              <a:rPr lang="es-MX" sz="1800" b="1" dirty="0">
                <a:latin typeface="Arial" panose="020B0604020202020204" pitchFamily="34" charset="0"/>
                <a:ea typeface="Times New Roman" panose="02020603050405020304" pitchFamily="18" charset="0"/>
                <a:cs typeface="Arial" panose="020B0604020202020204" pitchFamily="34" charset="0"/>
              </a:rPr>
              <a:t>Tema: Inc</a:t>
            </a:r>
            <a:r>
              <a:rPr lang="es-EC" sz="1800" b="1" dirty="0">
                <a:effectLst/>
                <a:latin typeface="Arial" panose="020B0604020202020204" pitchFamily="34" charset="0"/>
                <a:ea typeface="Times New Roman" panose="02020603050405020304" pitchFamily="18" charset="0"/>
                <a:cs typeface="Arial" panose="020B0604020202020204" pitchFamily="34" charset="0"/>
              </a:rPr>
              <a:t>idencia de la Propiocepción en la Técnica de la Palada de los Deportistas de Remo Indoor de la Federación Ecuatoriana de Deportes para Personas con Discapacidad Intelectual (FEDEDI)</a:t>
            </a:r>
            <a:endParaRPr lang="es-ES" altLang="es-MX" sz="1800" dirty="0">
              <a:latin typeface="Arial" panose="020B0604020202020204" pitchFamily="34" charset="0"/>
              <a:cs typeface="Arial" panose="020B0604020202020204" pitchFamily="34" charset="0"/>
            </a:endParaRPr>
          </a:p>
        </p:txBody>
      </p:sp>
      <p:sp>
        <p:nvSpPr>
          <p:cNvPr id="3075" name="Rectangle 3"/>
          <p:cNvSpPr>
            <a:spLocks noGrp="1" noChangeArrowheads="1"/>
          </p:cNvSpPr>
          <p:nvPr>
            <p:ph type="subTitle" idx="1"/>
          </p:nvPr>
        </p:nvSpPr>
        <p:spPr>
          <a:xfrm>
            <a:off x="971600" y="4509120"/>
            <a:ext cx="7543800" cy="917595"/>
          </a:xfrm>
        </p:spPr>
        <p:txBody>
          <a:bodyPr>
            <a:noAutofit/>
          </a:bodyPr>
          <a:lstStyle/>
          <a:p>
            <a:r>
              <a:rPr lang="es-ES" sz="1600" b="1" dirty="0">
                <a:solidFill>
                  <a:schemeClr val="tx1"/>
                </a:solidFill>
                <a:latin typeface="Arial" panose="020B0604020202020204" pitchFamily="34" charset="0"/>
                <a:cs typeface="Arial" panose="020B0604020202020204" pitchFamily="34" charset="0"/>
              </a:rPr>
              <a:t>Autor: </a:t>
            </a:r>
            <a:r>
              <a:rPr lang="es-ES" sz="1600" cap="none" dirty="0">
                <a:solidFill>
                  <a:schemeClr val="tx1"/>
                </a:solidFill>
                <a:latin typeface="Arial" panose="020B0604020202020204" pitchFamily="34" charset="0"/>
                <a:cs typeface="Arial" panose="020B0604020202020204" pitchFamily="34" charset="0"/>
              </a:rPr>
              <a:t>Mélida Fernanda Lema Guallichico</a:t>
            </a:r>
            <a:endParaRPr lang="en-US" sz="1600" dirty="0">
              <a:solidFill>
                <a:schemeClr val="tx1"/>
              </a:solidFill>
              <a:latin typeface="Arial" panose="020B0604020202020204" pitchFamily="34" charset="0"/>
              <a:cs typeface="Arial" panose="020B0604020202020204" pitchFamily="34" charset="0"/>
            </a:endParaRPr>
          </a:p>
          <a:p>
            <a:r>
              <a:rPr lang="es-ES" sz="1600" b="1" dirty="0">
                <a:solidFill>
                  <a:schemeClr val="tx1"/>
                </a:solidFill>
                <a:latin typeface="Arial" panose="020B0604020202020204" pitchFamily="34" charset="0"/>
                <a:cs typeface="Arial" panose="020B0604020202020204" pitchFamily="34" charset="0"/>
              </a:rPr>
              <a:t>Director: </a:t>
            </a:r>
            <a:r>
              <a:rPr lang="es-ES" sz="1600" cap="none" dirty="0">
                <a:solidFill>
                  <a:schemeClr val="tx1"/>
                </a:solidFill>
                <a:latin typeface="Arial" panose="020B0604020202020204" pitchFamily="34" charset="0"/>
                <a:cs typeface="Arial" panose="020B0604020202020204" pitchFamily="34" charset="0"/>
              </a:rPr>
              <a:t>MSc. Santiago Vaca </a:t>
            </a:r>
            <a:endParaRPr lang="en-US" sz="1600" cap="none" dirty="0">
              <a:solidFill>
                <a:schemeClr val="tx1"/>
              </a:solidFill>
              <a:latin typeface="Arial" panose="020B0604020202020204" pitchFamily="34" charset="0"/>
              <a:cs typeface="Arial" panose="020B0604020202020204" pitchFamily="34" charset="0"/>
            </a:endParaRPr>
          </a:p>
        </p:txBody>
      </p:sp>
      <p:sp>
        <p:nvSpPr>
          <p:cNvPr id="3" name="Rectángulo 2"/>
          <p:cNvSpPr/>
          <p:nvPr/>
        </p:nvSpPr>
        <p:spPr>
          <a:xfrm>
            <a:off x="1907704" y="5689486"/>
            <a:ext cx="4572000" cy="338554"/>
          </a:xfrm>
          <a:prstGeom prst="rect">
            <a:avLst/>
          </a:prstGeom>
        </p:spPr>
        <p:txBody>
          <a:bodyPr>
            <a:spAutoFit/>
          </a:bodyPr>
          <a:lstStyle/>
          <a:p>
            <a:pPr indent="457200" algn="ctr">
              <a:spcBef>
                <a:spcPts val="600"/>
              </a:spcBef>
              <a:spcAft>
                <a:spcPts val="600"/>
              </a:spcAft>
            </a:pPr>
            <a:r>
              <a:rPr lang="es-ES" sz="1600" dirty="0">
                <a:latin typeface="Arial" panose="020B0604020202020204" pitchFamily="34" charset="0"/>
                <a:ea typeface="Arial" panose="020B0604020202020204" pitchFamily="34" charset="0"/>
                <a:cs typeface="Arial" panose="020B0604020202020204" pitchFamily="34" charset="0"/>
              </a:rPr>
              <a:t>Quito , 20 de Diciembre 2022</a:t>
            </a:r>
            <a:endParaRPr lang="en-US" sz="1600" dirty="0">
              <a:latin typeface="Arial" panose="020B0604020202020204" pitchFamily="34" charset="0"/>
              <a:ea typeface="Arial" panose="020B0604020202020204" pitchFamily="34" charset="0"/>
              <a:cs typeface="Arial" panose="020B0604020202020204" pitchFamily="34" charset="0"/>
            </a:endParaRPr>
          </a:p>
        </p:txBody>
      </p:sp>
      <p:pic>
        <p:nvPicPr>
          <p:cNvPr id="5" name="8 Imagen" descr="http://sege.espe.edu.ec/wp-content/uploads/2013/08/cropped-Comunicado-2-1.jpg">
            <a:extLst>
              <a:ext uri="{FF2B5EF4-FFF2-40B4-BE49-F238E27FC236}">
                <a16:creationId xmlns:a16="http://schemas.microsoft.com/office/drawing/2014/main" xmlns="" id="{DA3B316A-2BD9-3D69-EE55-B6C3D3491A8C}"/>
              </a:ext>
            </a:extLst>
          </p:cNvPr>
          <p:cNvPicPr/>
          <p:nvPr/>
        </p:nvPicPr>
        <p:blipFill>
          <a:blip r:embed="rId2" cstate="print"/>
          <a:srcRect/>
          <a:stretch>
            <a:fillRect/>
          </a:stretch>
        </p:blipFill>
        <p:spPr bwMode="auto">
          <a:xfrm>
            <a:off x="1402668" y="128687"/>
            <a:ext cx="6338664" cy="1800200"/>
          </a:xfrm>
          <a:prstGeom prst="rect">
            <a:avLst/>
          </a:prstGeom>
          <a:noFill/>
          <a:ln w="9525">
            <a:noFill/>
            <a:miter lim="800000"/>
            <a:headEnd/>
            <a:tailEnd/>
          </a:ln>
        </p:spPr>
      </p:pic>
      <p:sp>
        <p:nvSpPr>
          <p:cNvPr id="6" name="Título 1"/>
          <p:cNvSpPr txBox="1">
            <a:spLocks/>
          </p:cNvSpPr>
          <p:nvPr/>
        </p:nvSpPr>
        <p:spPr>
          <a:xfrm>
            <a:off x="1253226" y="1682446"/>
            <a:ext cx="6980548" cy="137326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algn="ctr"/>
            <a:r>
              <a:rPr lang="es-EC" sz="1600" b="1" dirty="0" smtClean="0">
                <a:solidFill>
                  <a:prstClr val="black"/>
                </a:solidFill>
                <a:latin typeface="Times New Roman" panose="02020603050405020304" pitchFamily="18" charset="0"/>
                <a:cs typeface="Times New Roman" panose="02020603050405020304" pitchFamily="18" charset="0"/>
              </a:rPr>
              <a:t>UNIVERSIDAD DE LAS FUERZAS ARMADAS – ESPE</a:t>
            </a:r>
            <a:r>
              <a:rPr lang="es-EC" sz="16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s-EC" sz="16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s-EC" sz="16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s-EC" sz="16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s-ES" sz="1600" b="1" dirty="0" smtClean="0">
                <a:latin typeface="Times New Roman" panose="02020603050405020304" pitchFamily="18" charset="0"/>
                <a:cs typeface="Times New Roman" panose="02020603050405020304" pitchFamily="18" charset="0"/>
              </a:rPr>
              <a:t>TRABAJO DE TITULACIÓN PREVIO A LA OBTENCIÓN DEL TÍTULO DE </a:t>
            </a:r>
          </a:p>
          <a:p>
            <a:pPr algn="ctr"/>
            <a:endParaRPr lang="es-ES" sz="1600" b="1" dirty="0">
              <a:latin typeface="Times New Roman" panose="02020603050405020304" pitchFamily="18" charset="0"/>
              <a:cs typeface="Times New Roman" panose="02020603050405020304" pitchFamily="18" charset="0"/>
            </a:endParaRPr>
          </a:p>
          <a:p>
            <a:pPr algn="ctr"/>
            <a:r>
              <a:rPr lang="es-ES" sz="1600" b="1" dirty="0" smtClean="0">
                <a:latin typeface="Times New Roman" panose="02020603050405020304" pitchFamily="18" charset="0"/>
                <a:cs typeface="Times New Roman" panose="02020603050405020304" pitchFamily="18" charset="0"/>
              </a:rPr>
              <a:t>MAGISTER EN ENTRENAMIENTO DEPORTIVO</a:t>
            </a:r>
            <a:endParaRPr lang="es-EC"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489103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18398" y="20346"/>
            <a:ext cx="8964488" cy="792521"/>
          </a:xfrm>
        </p:spPr>
        <p:txBody>
          <a:bodyPr>
            <a:noAutofit/>
          </a:bodyPr>
          <a:lstStyle/>
          <a:p>
            <a:r>
              <a:rPr lang="es-ES" sz="3200" b="1" spc="0" dirty="0">
                <a:ln w="22225">
                  <a:solidFill>
                    <a:schemeClr val="accent2"/>
                  </a:solidFill>
                  <a:prstDash val="solid"/>
                </a:ln>
                <a:solidFill>
                  <a:srgbClr val="FF0000"/>
                </a:solidFill>
                <a:latin typeface="Constantia" panose="02030602050306030303" pitchFamily="18" charset="0"/>
                <a:ea typeface="+mn-ea"/>
                <a:cs typeface="+mn-cs"/>
              </a:rPr>
              <a:t>Elegibilidad y </a:t>
            </a:r>
            <a:r>
              <a:rPr lang="es-ES" sz="3200" b="1" spc="0" dirty="0" smtClean="0">
                <a:ln w="22225">
                  <a:solidFill>
                    <a:schemeClr val="accent2"/>
                  </a:solidFill>
                  <a:prstDash val="solid"/>
                </a:ln>
                <a:solidFill>
                  <a:srgbClr val="FF0000"/>
                </a:solidFill>
                <a:latin typeface="Constantia" panose="02030602050306030303" pitchFamily="18" charset="0"/>
                <a:ea typeface="+mn-ea"/>
                <a:cs typeface="+mn-cs"/>
              </a:rPr>
              <a:t>Clasificación Internacional</a:t>
            </a:r>
            <a:endParaRPr lang="es-ES" sz="3200" b="1" spc="0" dirty="0">
              <a:ln w="22225">
                <a:solidFill>
                  <a:schemeClr val="accent2"/>
                </a:solidFill>
                <a:prstDash val="solid"/>
              </a:ln>
              <a:solidFill>
                <a:srgbClr val="FF0000"/>
              </a:solidFill>
              <a:latin typeface="Constantia" panose="02030602050306030303" pitchFamily="18" charset="0"/>
              <a:ea typeface="+mn-ea"/>
              <a:cs typeface="+mn-cs"/>
            </a:endParaRPr>
          </a:p>
        </p:txBody>
      </p:sp>
      <p:graphicFrame>
        <p:nvGraphicFramePr>
          <p:cNvPr id="5" name="4 Diagrama"/>
          <p:cNvGraphicFramePr/>
          <p:nvPr>
            <p:extLst>
              <p:ext uri="{D42A27DB-BD31-4B8C-83A1-F6EECF244321}">
                <p14:modId xmlns:p14="http://schemas.microsoft.com/office/powerpoint/2010/main" val="3983893033"/>
              </p:ext>
            </p:extLst>
          </p:nvPr>
        </p:nvGraphicFramePr>
        <p:xfrm>
          <a:off x="777240" y="812867"/>
          <a:ext cx="7467168" cy="55684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4" descr="Consultation for VIRTUS global games - IFAPA">
            <a:extLst>
              <a:ext uri="{FF2B5EF4-FFF2-40B4-BE49-F238E27FC236}">
                <a16:creationId xmlns:a16="http://schemas.microsoft.com/office/drawing/2014/main" xmlns="" id="{508BDDEB-F922-9577-7E04-0A6D4341646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4801" b="24800"/>
          <a:stretch/>
        </p:blipFill>
        <p:spPr bwMode="auto">
          <a:xfrm>
            <a:off x="7195271" y="3453086"/>
            <a:ext cx="1458619" cy="73513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L COMITÉ PARALÍMPICO INTERNACIONAL CUMPLE 25 AÑOS | Paralímpico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24192" y="1628800"/>
            <a:ext cx="1429698" cy="8339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uede ser una imagen de texto que dice &quot;FEDEDI Federaciór Ecuatoriana de Deportes para Personas con Discapacidad Intelectual&quot;"/>
          <p:cNvPicPr>
            <a:picLocks noChangeAspect="1" noChangeArrowheads="1"/>
          </p:cNvPicPr>
          <p:nvPr/>
        </p:nvPicPr>
        <p:blipFill rotWithShape="1">
          <a:blip r:embed="rId9">
            <a:extLst>
              <a:ext uri="{28A0092B-C50C-407E-A947-70E740481C1C}">
                <a14:useLocalDpi xmlns:a14="http://schemas.microsoft.com/office/drawing/2010/main" val="0"/>
              </a:ext>
            </a:extLst>
          </a:blip>
          <a:srcRect l="13127" t="8068" r="10045" b="15104"/>
          <a:stretch/>
        </p:blipFill>
        <p:spPr bwMode="auto">
          <a:xfrm>
            <a:off x="7524328" y="4415961"/>
            <a:ext cx="1129562" cy="1129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23192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5"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44724" y="260649"/>
            <a:ext cx="8799276" cy="792088"/>
          </a:xfrm>
        </p:spPr>
        <p:txBody>
          <a:bodyPr>
            <a:normAutofit/>
          </a:bodyPr>
          <a:lstStyle/>
          <a:p>
            <a:r>
              <a:rPr lang="es-ES" sz="3200" b="1" spc="0" dirty="0">
                <a:ln w="22225">
                  <a:solidFill>
                    <a:schemeClr val="accent2"/>
                  </a:solidFill>
                  <a:prstDash val="solid"/>
                </a:ln>
                <a:solidFill>
                  <a:srgbClr val="FF0000"/>
                </a:solidFill>
                <a:latin typeface="Constantia" panose="02030602050306030303" pitchFamily="18" charset="0"/>
                <a:ea typeface="+mn-ea"/>
                <a:cs typeface="+mn-cs"/>
              </a:rPr>
              <a:t>REMO INDOOR –TÉCNICA DE LA PALADA</a:t>
            </a:r>
          </a:p>
        </p:txBody>
      </p:sp>
      <p:graphicFrame>
        <p:nvGraphicFramePr>
          <p:cNvPr id="8" name="7 Diagrama"/>
          <p:cNvGraphicFramePr/>
          <p:nvPr>
            <p:extLst>
              <p:ext uri="{D42A27DB-BD31-4B8C-83A1-F6EECF244321}">
                <p14:modId xmlns:p14="http://schemas.microsoft.com/office/powerpoint/2010/main" val="4174970702"/>
              </p:ext>
            </p:extLst>
          </p:nvPr>
        </p:nvGraphicFramePr>
        <p:xfrm>
          <a:off x="344724" y="1072985"/>
          <a:ext cx="8719900" cy="3168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a:extLst>
              <a:ext uri="{FF2B5EF4-FFF2-40B4-BE49-F238E27FC236}">
                <a16:creationId xmlns:a16="http://schemas.microsoft.com/office/drawing/2014/main" xmlns="" id="{51DEFCCC-D038-EC4E-68FA-AD62DC71F491}"/>
              </a:ext>
            </a:extLst>
          </p:cNvPr>
          <p:cNvPicPr>
            <a:picLocks noChangeAspect="1"/>
          </p:cNvPicPr>
          <p:nvPr/>
        </p:nvPicPr>
        <p:blipFill rotWithShape="1">
          <a:blip r:embed="rId7">
            <a:extLst>
              <a:ext uri="{28A0092B-C50C-407E-A947-70E740481C1C}">
                <a14:useLocalDpi xmlns:a14="http://schemas.microsoft.com/office/drawing/2010/main" val="0"/>
              </a:ext>
            </a:extLst>
          </a:blip>
          <a:srcRect l="17531" r="12217"/>
          <a:stretch/>
        </p:blipFill>
        <p:spPr>
          <a:xfrm>
            <a:off x="386796" y="4903333"/>
            <a:ext cx="2016224" cy="1578513"/>
          </a:xfrm>
          <a:prstGeom prst="rect">
            <a:avLst/>
          </a:prstGeom>
        </p:spPr>
      </p:pic>
      <p:pic>
        <p:nvPicPr>
          <p:cNvPr id="7" name="Imagen 6">
            <a:extLst>
              <a:ext uri="{FF2B5EF4-FFF2-40B4-BE49-F238E27FC236}">
                <a16:creationId xmlns:a16="http://schemas.microsoft.com/office/drawing/2014/main" xmlns="" id="{9806DC06-BAC5-5998-F97E-A8480F073C04}"/>
              </a:ext>
            </a:extLst>
          </p:cNvPr>
          <p:cNvPicPr>
            <a:picLocks noChangeAspect="1"/>
          </p:cNvPicPr>
          <p:nvPr/>
        </p:nvPicPr>
        <p:blipFill rotWithShape="1">
          <a:blip r:embed="rId8">
            <a:extLst>
              <a:ext uri="{28A0092B-C50C-407E-A947-70E740481C1C}">
                <a14:useLocalDpi xmlns:a14="http://schemas.microsoft.com/office/drawing/2010/main" val="0"/>
              </a:ext>
            </a:extLst>
          </a:blip>
          <a:srcRect l="16074" r="8907"/>
          <a:stretch/>
        </p:blipFill>
        <p:spPr>
          <a:xfrm>
            <a:off x="4447656" y="4875051"/>
            <a:ext cx="2126072" cy="1558728"/>
          </a:xfrm>
          <a:prstGeom prst="rect">
            <a:avLst/>
          </a:prstGeom>
        </p:spPr>
      </p:pic>
      <p:pic>
        <p:nvPicPr>
          <p:cNvPr id="11" name="Imagen 10">
            <a:extLst>
              <a:ext uri="{FF2B5EF4-FFF2-40B4-BE49-F238E27FC236}">
                <a16:creationId xmlns:a16="http://schemas.microsoft.com/office/drawing/2014/main" xmlns="" id="{A0CD84A7-2396-FE92-3137-52974F4940AE}"/>
              </a:ext>
            </a:extLst>
          </p:cNvPr>
          <p:cNvPicPr>
            <a:picLocks noChangeAspect="1"/>
          </p:cNvPicPr>
          <p:nvPr/>
        </p:nvPicPr>
        <p:blipFill rotWithShape="1">
          <a:blip r:embed="rId9">
            <a:extLst>
              <a:ext uri="{28A0092B-C50C-407E-A947-70E740481C1C}">
                <a14:useLocalDpi xmlns:a14="http://schemas.microsoft.com/office/drawing/2010/main" val="0"/>
              </a:ext>
            </a:extLst>
          </a:blip>
          <a:srcRect l="20128" r="8558"/>
          <a:stretch/>
        </p:blipFill>
        <p:spPr>
          <a:xfrm>
            <a:off x="2390456" y="4924097"/>
            <a:ext cx="2046748" cy="1578513"/>
          </a:xfrm>
          <a:prstGeom prst="rect">
            <a:avLst/>
          </a:prstGeom>
        </p:spPr>
      </p:pic>
      <p:pic>
        <p:nvPicPr>
          <p:cNvPr id="13" name="Imagen 12">
            <a:extLst>
              <a:ext uri="{FF2B5EF4-FFF2-40B4-BE49-F238E27FC236}">
                <a16:creationId xmlns:a16="http://schemas.microsoft.com/office/drawing/2014/main" xmlns="" id="{E18DAB2A-943B-03FE-B515-21250DF82C0A}"/>
              </a:ext>
            </a:extLst>
          </p:cNvPr>
          <p:cNvPicPr>
            <a:picLocks noChangeAspect="1"/>
          </p:cNvPicPr>
          <p:nvPr/>
        </p:nvPicPr>
        <p:blipFill rotWithShape="1">
          <a:blip r:embed="rId10">
            <a:extLst>
              <a:ext uri="{28A0092B-C50C-407E-A947-70E740481C1C}">
                <a14:useLocalDpi xmlns:a14="http://schemas.microsoft.com/office/drawing/2010/main" val="0"/>
              </a:ext>
            </a:extLst>
          </a:blip>
          <a:srcRect l="17429" r="5551"/>
          <a:stretch/>
        </p:blipFill>
        <p:spPr>
          <a:xfrm>
            <a:off x="6573728" y="4895299"/>
            <a:ext cx="2126072" cy="1518232"/>
          </a:xfrm>
          <a:prstGeom prst="rect">
            <a:avLst/>
          </a:prstGeom>
        </p:spPr>
      </p:pic>
    </p:spTree>
    <p:extLst>
      <p:ext uri="{BB962C8B-B14F-4D97-AF65-F5344CB8AC3E}">
        <p14:creationId xmlns:p14="http://schemas.microsoft.com/office/powerpoint/2010/main" val="279499785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8"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822960" y="286605"/>
            <a:ext cx="7543800" cy="910148"/>
          </a:xfrm>
        </p:spPr>
        <p:txBody>
          <a:bodyPr>
            <a:normAutofit/>
          </a:bodyPr>
          <a:lstStyle/>
          <a:p>
            <a:r>
              <a:rPr lang="es-ES" b="1" spc="0" dirty="0">
                <a:ln w="22225">
                  <a:solidFill>
                    <a:schemeClr val="accent2"/>
                  </a:solidFill>
                  <a:prstDash val="solid"/>
                </a:ln>
                <a:solidFill>
                  <a:srgbClr val="FF0000"/>
                </a:solidFill>
                <a:latin typeface="Constantia" panose="02030602050306030303" pitchFamily="18" charset="0"/>
                <a:ea typeface="+mn-ea"/>
                <a:cs typeface="+mn-cs"/>
              </a:rPr>
              <a:t>PROPIOCEPCIÓN </a:t>
            </a:r>
          </a:p>
        </p:txBody>
      </p:sp>
      <p:graphicFrame>
        <p:nvGraphicFramePr>
          <p:cNvPr id="5" name="4 Diagrama"/>
          <p:cNvGraphicFramePr/>
          <p:nvPr>
            <p:extLst>
              <p:ext uri="{D42A27DB-BD31-4B8C-83A1-F6EECF244321}">
                <p14:modId xmlns:p14="http://schemas.microsoft.com/office/powerpoint/2010/main" val="1159642044"/>
              </p:ext>
            </p:extLst>
          </p:nvPr>
        </p:nvGraphicFramePr>
        <p:xfrm>
          <a:off x="971600" y="1071372"/>
          <a:ext cx="8004814" cy="47097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4" descr="http://thumbs.dreamstime.com/z/la-gente-en-siluetas-del-movimiento-fij%C3%B3-48734154.jpg">
            <a:extLst>
              <a:ext uri="{FF2B5EF4-FFF2-40B4-BE49-F238E27FC236}">
                <a16:creationId xmlns:a16="http://schemas.microsoft.com/office/drawing/2014/main" xmlns="" id="{55818C95-C1AD-06FC-4D95-3A590AFDCF5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4109"/>
          <a:stretch/>
        </p:blipFill>
        <p:spPr bwMode="auto">
          <a:xfrm>
            <a:off x="7567700" y="84289"/>
            <a:ext cx="1356793" cy="89644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xmlns="" id="{E5DB487C-9EAB-808A-4983-6E88753EC2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741886" y="3705794"/>
            <a:ext cx="3391475" cy="1907704"/>
          </a:xfrm>
          <a:prstGeom prst="rect">
            <a:avLst/>
          </a:prstGeom>
        </p:spPr>
      </p:pic>
    </p:spTree>
    <p:extLst>
      <p:ext uri="{BB962C8B-B14F-4D97-AF65-F5344CB8AC3E}">
        <p14:creationId xmlns:p14="http://schemas.microsoft.com/office/powerpoint/2010/main" val="303378045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5"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085412" y="-171400"/>
            <a:ext cx="4973176" cy="1450757"/>
          </a:xfrm>
        </p:spPr>
        <p:txBody>
          <a:bodyPr>
            <a:normAutofit/>
          </a:bodyPr>
          <a:lstStyle/>
          <a:p>
            <a:pPr lvl="0"/>
            <a:r>
              <a:rPr lang="es-ES_tradnl" sz="5400" b="1" spc="0" dirty="0"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Metodología</a:t>
            </a:r>
            <a:endParaRPr lang="en-US" sz="5400" b="1" spc="0"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endParaRPr>
          </a:p>
        </p:txBody>
      </p:sp>
      <p:sp>
        <p:nvSpPr>
          <p:cNvPr id="11267" name="Rectangle 3"/>
          <p:cNvSpPr>
            <a:spLocks noGrp="1" noChangeArrowheads="1"/>
          </p:cNvSpPr>
          <p:nvPr>
            <p:ph idx="1"/>
          </p:nvPr>
        </p:nvSpPr>
        <p:spPr>
          <a:xfrm>
            <a:off x="822959" y="1845734"/>
            <a:ext cx="7543801" cy="4391578"/>
          </a:xfrm>
        </p:spPr>
        <p:txBody>
          <a:bodyPr>
            <a:normAutofit/>
          </a:bodyPr>
          <a:lstStyle/>
          <a:p>
            <a:pPr algn="just"/>
            <a:endParaRPr lang="es-ES" sz="2600" dirty="0">
              <a:solidFill>
                <a:schemeClr val="tx1"/>
              </a:solidFill>
              <a:latin typeface="Times New Roman" panose="02020603050405020304" pitchFamily="18" charset="0"/>
              <a:cs typeface="Times New Roman" panose="02020603050405020304" pitchFamily="18" charset="0"/>
            </a:endParaRPr>
          </a:p>
          <a:p>
            <a:pPr algn="just"/>
            <a:endParaRPr lang="en-US" sz="2600" dirty="0">
              <a:solidFill>
                <a:schemeClr val="tx1"/>
              </a:solidFill>
              <a:latin typeface="Times New Roman" panose="02020603050405020304" pitchFamily="18" charset="0"/>
              <a:cs typeface="Times New Roman" panose="02020603050405020304" pitchFamily="18" charset="0"/>
            </a:endParaRPr>
          </a:p>
          <a:p>
            <a:pPr eaLnBrk="1" hangingPunct="1"/>
            <a:endParaRPr lang="es-MX" altLang="es-MX" dirty="0">
              <a:solidFill>
                <a:schemeClr val="tx1"/>
              </a:solidFill>
              <a:latin typeface="Times New Roman" panose="02020603050405020304" pitchFamily="18" charset="0"/>
              <a:cs typeface="Times New Roman" panose="02020603050405020304" pitchFamily="18" charset="0"/>
            </a:endParaRPr>
          </a:p>
        </p:txBody>
      </p:sp>
      <p:graphicFrame>
        <p:nvGraphicFramePr>
          <p:cNvPr id="2" name="Diagrama 1"/>
          <p:cNvGraphicFramePr/>
          <p:nvPr>
            <p:extLst>
              <p:ext uri="{D42A27DB-BD31-4B8C-83A1-F6EECF244321}">
                <p14:modId xmlns:p14="http://schemas.microsoft.com/office/powerpoint/2010/main" val="2116320013"/>
              </p:ext>
            </p:extLst>
          </p:nvPr>
        </p:nvGraphicFramePr>
        <p:xfrm>
          <a:off x="179512" y="1988840"/>
          <a:ext cx="8784976" cy="42484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49793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085412" y="-171400"/>
            <a:ext cx="4973176" cy="1450757"/>
          </a:xfrm>
        </p:spPr>
        <p:txBody>
          <a:bodyPr>
            <a:normAutofit/>
          </a:bodyPr>
          <a:lstStyle/>
          <a:p>
            <a:pPr lvl="0"/>
            <a:r>
              <a:rPr lang="es-ES_tradnl" sz="5400" b="1" spc="0" dirty="0"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Metodología</a:t>
            </a:r>
            <a:endParaRPr lang="en-US" sz="5400" b="1" spc="0"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endParaRPr>
          </a:p>
        </p:txBody>
      </p:sp>
      <p:sp>
        <p:nvSpPr>
          <p:cNvPr id="11267" name="Rectangle 3"/>
          <p:cNvSpPr>
            <a:spLocks noGrp="1" noChangeArrowheads="1"/>
          </p:cNvSpPr>
          <p:nvPr>
            <p:ph idx="1"/>
          </p:nvPr>
        </p:nvSpPr>
        <p:spPr>
          <a:xfrm>
            <a:off x="822959" y="1845734"/>
            <a:ext cx="7543801" cy="4391578"/>
          </a:xfrm>
        </p:spPr>
        <p:txBody>
          <a:bodyPr>
            <a:normAutofit/>
          </a:bodyPr>
          <a:lstStyle/>
          <a:p>
            <a:pPr algn="just"/>
            <a:endParaRPr lang="es-ES" sz="2600" dirty="0">
              <a:solidFill>
                <a:schemeClr val="tx1"/>
              </a:solidFill>
              <a:latin typeface="Times New Roman" panose="02020603050405020304" pitchFamily="18" charset="0"/>
              <a:cs typeface="Times New Roman" panose="02020603050405020304" pitchFamily="18" charset="0"/>
            </a:endParaRPr>
          </a:p>
          <a:p>
            <a:pPr algn="just"/>
            <a:endParaRPr lang="en-US" sz="2600" dirty="0">
              <a:solidFill>
                <a:schemeClr val="tx1"/>
              </a:solidFill>
              <a:latin typeface="Times New Roman" panose="02020603050405020304" pitchFamily="18" charset="0"/>
              <a:cs typeface="Times New Roman" panose="02020603050405020304" pitchFamily="18" charset="0"/>
            </a:endParaRPr>
          </a:p>
          <a:p>
            <a:pPr eaLnBrk="1" hangingPunct="1"/>
            <a:endParaRPr lang="es-MX" altLang="es-MX" dirty="0">
              <a:solidFill>
                <a:schemeClr val="tx1"/>
              </a:solidFill>
              <a:latin typeface="Times New Roman" panose="02020603050405020304" pitchFamily="18" charset="0"/>
              <a:cs typeface="Times New Roman" panose="02020603050405020304" pitchFamily="18" charset="0"/>
            </a:endParaRPr>
          </a:p>
        </p:txBody>
      </p:sp>
      <p:graphicFrame>
        <p:nvGraphicFramePr>
          <p:cNvPr id="2" name="Diagrama 1"/>
          <p:cNvGraphicFramePr/>
          <p:nvPr>
            <p:extLst>
              <p:ext uri="{D42A27DB-BD31-4B8C-83A1-F6EECF244321}">
                <p14:modId xmlns:p14="http://schemas.microsoft.com/office/powerpoint/2010/main" val="1885678782"/>
              </p:ext>
            </p:extLst>
          </p:nvPr>
        </p:nvGraphicFramePr>
        <p:xfrm>
          <a:off x="179512" y="1988840"/>
          <a:ext cx="8784976" cy="42484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542610" y="116632"/>
            <a:ext cx="5770747" cy="461665"/>
          </a:xfrm>
          <a:prstGeom prst="rect">
            <a:avLst/>
          </a:prstGeom>
        </p:spPr>
        <p:txBody>
          <a:bodyPr wrap="none">
            <a:spAutoFit/>
          </a:bodyPr>
          <a:lstStyle/>
          <a:p>
            <a:pPr lvl="0" indent="457200" algn="just" defTabSz="914400" eaLnBrk="0" fontAlgn="base" hangingPunct="0">
              <a:spcBef>
                <a:spcPct val="0"/>
              </a:spcBef>
              <a:spcAft>
                <a:spcPct val="0"/>
              </a:spcAft>
            </a:pPr>
            <a:r>
              <a:rPr lang="es-ES_tradnl" alt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INSTRUMENTO DE EVALUACIÓN.</a:t>
            </a:r>
            <a:r>
              <a:rPr lang="es-ES_tradnl" alt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en-US" sz="1200" dirty="0">
              <a:latin typeface="Times New Roman" panose="02020603050405020304" pitchFamily="18" charset="0"/>
              <a:cs typeface="Times New Roman" panose="02020603050405020304" pitchFamily="18" charset="0"/>
            </a:endParaRPr>
          </a:p>
        </p:txBody>
      </p:sp>
      <p:pic>
        <p:nvPicPr>
          <p:cNvPr id="2" name="Imagen 1"/>
          <p:cNvPicPr>
            <a:picLocks noChangeAspect="1"/>
          </p:cNvPicPr>
          <p:nvPr/>
        </p:nvPicPr>
        <p:blipFill>
          <a:blip r:embed="rId2"/>
          <a:stretch>
            <a:fillRect/>
          </a:stretch>
        </p:blipFill>
        <p:spPr>
          <a:xfrm>
            <a:off x="107504" y="764704"/>
            <a:ext cx="8640960" cy="4901066"/>
          </a:xfrm>
          <a:prstGeom prst="rect">
            <a:avLst/>
          </a:prstGeom>
        </p:spPr>
      </p:pic>
    </p:spTree>
    <p:extLst>
      <p:ext uri="{BB962C8B-B14F-4D97-AF65-F5344CB8AC3E}">
        <p14:creationId xmlns:p14="http://schemas.microsoft.com/office/powerpoint/2010/main" val="1518508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971600" y="0"/>
            <a:ext cx="7884875" cy="1450757"/>
          </a:xfrm>
        </p:spPr>
        <p:txBody>
          <a:bodyPr>
            <a:normAutofit/>
          </a:bodyPr>
          <a:lstStyle/>
          <a:p>
            <a:pPr lvl="0"/>
            <a:r>
              <a:rPr lang="es-ES_tradnl" b="1" spc="0" dirty="0"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RESULTADOS FINALES</a:t>
            </a:r>
            <a:endParaRPr lang="en-US" b="1" spc="0"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endParaRPr>
          </a:p>
        </p:txBody>
      </p:sp>
      <p:sp>
        <p:nvSpPr>
          <p:cNvPr id="11267" name="Rectangle 3"/>
          <p:cNvSpPr>
            <a:spLocks noGrp="1" noChangeArrowheads="1"/>
          </p:cNvSpPr>
          <p:nvPr>
            <p:ph idx="1"/>
          </p:nvPr>
        </p:nvSpPr>
        <p:spPr>
          <a:xfrm>
            <a:off x="287524" y="3068960"/>
            <a:ext cx="8568951" cy="1367242"/>
          </a:xfrm>
        </p:spPr>
        <p:txBody>
          <a:bodyPr>
            <a:normAutofit fontScale="85000" lnSpcReduction="20000"/>
          </a:bodyPr>
          <a:lstStyle/>
          <a:p>
            <a:pPr algn="just"/>
            <a:r>
              <a:rPr lang="es-EC" sz="2400" dirty="0" smtClean="0">
                <a:solidFill>
                  <a:schemeClr val="tx1"/>
                </a:solidFill>
                <a:latin typeface="Arial" panose="020B0604020202020204" pitchFamily="34" charset="0"/>
                <a:cs typeface="Arial" panose="020B0604020202020204" pitchFamily="34" charset="0"/>
              </a:rPr>
              <a:t>Para </a:t>
            </a:r>
            <a:r>
              <a:rPr lang="es-EC" sz="2400" dirty="0">
                <a:solidFill>
                  <a:schemeClr val="tx1"/>
                </a:solidFill>
                <a:latin typeface="Arial" panose="020B0604020202020204" pitchFamily="34" charset="0"/>
                <a:cs typeface="Arial" panose="020B0604020202020204" pitchFamily="34" charset="0"/>
              </a:rPr>
              <a:t>efectos de esta investigación se procedió a </a:t>
            </a:r>
            <a:r>
              <a:rPr lang="es-EC" sz="2400" dirty="0" smtClean="0">
                <a:solidFill>
                  <a:schemeClr val="tx1"/>
                </a:solidFill>
                <a:latin typeface="Arial" panose="020B0604020202020204" pitchFamily="34" charset="0"/>
                <a:cs typeface="Arial" panose="020B0604020202020204" pitchFamily="34" charset="0"/>
              </a:rPr>
              <a:t>ejecutar </a:t>
            </a:r>
            <a:r>
              <a:rPr lang="es-EC" sz="2400" dirty="0">
                <a:solidFill>
                  <a:schemeClr val="tx1"/>
                </a:solidFill>
                <a:latin typeface="Arial" panose="020B0604020202020204" pitchFamily="34" charset="0"/>
                <a:cs typeface="Arial" panose="020B0604020202020204" pitchFamily="34" charset="0"/>
              </a:rPr>
              <a:t>el programa SPSS v.25 en el test técnico de la evaluación de la palada en las </a:t>
            </a:r>
            <a:r>
              <a:rPr lang="es-EC" sz="2400" dirty="0" smtClean="0">
                <a:solidFill>
                  <a:schemeClr val="tx1"/>
                </a:solidFill>
                <a:latin typeface="Arial" panose="020B0604020202020204" pitchFamily="34" charset="0"/>
                <a:cs typeface="Arial" panose="020B0604020202020204" pitchFamily="34" charset="0"/>
              </a:rPr>
              <a:t>fases</a:t>
            </a:r>
          </a:p>
          <a:p>
            <a:pPr algn="just"/>
            <a:endParaRPr lang="es-EC" sz="2400" dirty="0" smtClean="0">
              <a:solidFill>
                <a:schemeClr val="tx1"/>
              </a:solidFill>
              <a:latin typeface="Arial" panose="020B0604020202020204" pitchFamily="34" charset="0"/>
              <a:cs typeface="Arial" panose="020B0604020202020204" pitchFamily="34" charset="0"/>
            </a:endParaRPr>
          </a:p>
          <a:p>
            <a:pPr algn="just"/>
            <a:r>
              <a:rPr lang="es-EC" sz="2400" b="1" dirty="0">
                <a:latin typeface="Arial" panose="020B0604020202020204" pitchFamily="34" charset="0"/>
                <a:cs typeface="Arial" panose="020B0604020202020204" pitchFamily="34" charset="0"/>
              </a:rPr>
              <a:t>Prueba de </a:t>
            </a:r>
            <a:r>
              <a:rPr lang="es-EC" sz="2400" b="1" dirty="0" smtClean="0">
                <a:latin typeface="Arial" panose="020B0604020202020204" pitchFamily="34" charset="0"/>
                <a:cs typeface="Arial" panose="020B0604020202020204" pitchFamily="34" charset="0"/>
              </a:rPr>
              <a:t>Normalidad de los Datos ≥</a:t>
            </a:r>
            <a:endParaRPr lang="en-US" sz="2400" b="1" dirty="0">
              <a:solidFill>
                <a:schemeClr val="tx1"/>
              </a:solidFill>
              <a:latin typeface="Arial" panose="020B0604020202020204" pitchFamily="34" charset="0"/>
              <a:cs typeface="Arial" panose="020B0604020202020204" pitchFamily="34" charset="0"/>
            </a:endParaRPr>
          </a:p>
          <a:p>
            <a:pPr eaLnBrk="1" hangingPunct="1"/>
            <a:endParaRPr lang="es-MX" altLang="es-MX"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277873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547664" y="1855204"/>
            <a:ext cx="6768752" cy="3978743"/>
          </a:xfrm>
          <a:prstGeom prst="rect">
            <a:avLst/>
          </a:prstGeom>
          <a:solidFill>
            <a:schemeClr val="bg1"/>
          </a:solidFill>
        </p:spPr>
      </p:pic>
      <p:pic>
        <p:nvPicPr>
          <p:cNvPr id="5" name="Imagen 4"/>
          <p:cNvPicPr>
            <a:picLocks noChangeAspect="1"/>
          </p:cNvPicPr>
          <p:nvPr/>
        </p:nvPicPr>
        <p:blipFill>
          <a:blip r:embed="rId3"/>
          <a:stretch>
            <a:fillRect/>
          </a:stretch>
        </p:blipFill>
        <p:spPr>
          <a:xfrm>
            <a:off x="467545" y="826332"/>
            <a:ext cx="7848872" cy="1090500"/>
          </a:xfrm>
          <a:prstGeom prst="rect">
            <a:avLst/>
          </a:prstGeom>
        </p:spPr>
      </p:pic>
      <p:sp>
        <p:nvSpPr>
          <p:cNvPr id="6" name="Rectángulo 5"/>
          <p:cNvSpPr/>
          <p:nvPr/>
        </p:nvSpPr>
        <p:spPr>
          <a:xfrm>
            <a:off x="1871700" y="5830463"/>
            <a:ext cx="6120680" cy="338554"/>
          </a:xfrm>
          <a:prstGeom prst="rect">
            <a:avLst/>
          </a:prstGeom>
          <a:solidFill>
            <a:schemeClr val="accent1">
              <a:lumMod val="20000"/>
              <a:lumOff val="80000"/>
            </a:schemeClr>
          </a:solidFill>
        </p:spPr>
        <p:txBody>
          <a:bodyPr wrap="square">
            <a:spAutoFit/>
          </a:bodyPr>
          <a:lstStyle/>
          <a:p>
            <a:pPr indent="457200">
              <a:spcBef>
                <a:spcPts val="600"/>
              </a:spcBef>
              <a:spcAft>
                <a:spcPts val="600"/>
              </a:spcAft>
            </a:pPr>
            <a:r>
              <a:rPr lang="es-EC" sz="1600" dirty="0" smtClean="0">
                <a:effectLst/>
                <a:latin typeface="Arial" panose="020B0604020202020204" pitchFamily="34" charset="0"/>
                <a:ea typeface="Times New Roman" panose="02020603050405020304" pitchFamily="18" charset="0"/>
              </a:rPr>
              <a:t>La </a:t>
            </a:r>
            <a:r>
              <a:rPr lang="es-EC" sz="1600" b="1" dirty="0" smtClean="0">
                <a:latin typeface="Arial" panose="020B0604020202020204" pitchFamily="34" charset="0"/>
                <a:ea typeface="Times New Roman" panose="02020603050405020304" pitchFamily="18" charset="0"/>
              </a:rPr>
              <a:t>Sig</a:t>
            </a:r>
            <a:r>
              <a:rPr lang="es-EC" sz="1600" b="1" dirty="0" smtClean="0">
                <a:effectLst/>
                <a:latin typeface="Arial" panose="020B0604020202020204" pitchFamily="34" charset="0"/>
                <a:ea typeface="Times New Roman" panose="02020603050405020304" pitchFamily="18" charset="0"/>
              </a:rPr>
              <a:t> </a:t>
            </a:r>
            <a:r>
              <a:rPr lang="es-EC" sz="1600" b="1" dirty="0">
                <a:latin typeface="Arial" panose="020B0604020202020204" pitchFamily="34" charset="0"/>
                <a:ea typeface="Times New Roman" panose="02020603050405020304" pitchFamily="18" charset="0"/>
              </a:rPr>
              <a:t>&lt;</a:t>
            </a:r>
            <a:r>
              <a:rPr lang="es-EC" sz="1600" b="1" dirty="0" smtClean="0">
                <a:effectLst/>
                <a:latin typeface="Arial" panose="020B0604020202020204" pitchFamily="34" charset="0"/>
                <a:ea typeface="Times New Roman" panose="02020603050405020304" pitchFamily="18" charset="0"/>
              </a:rPr>
              <a:t> 0.05 Datos no cumplen con una normalidad</a:t>
            </a:r>
            <a:endParaRPr lang="es-EC" sz="1600" dirty="0" smtClean="0">
              <a:effectLst/>
              <a:latin typeface="Arial" panose="020B0604020202020204" pitchFamily="34" charset="0"/>
              <a:ea typeface="Times New Roman" panose="02020603050405020304" pitchFamily="18" charset="0"/>
            </a:endParaRPr>
          </a:p>
        </p:txBody>
      </p:sp>
      <p:sp>
        <p:nvSpPr>
          <p:cNvPr id="7" name="Rectángulo 6"/>
          <p:cNvSpPr/>
          <p:nvPr/>
        </p:nvSpPr>
        <p:spPr>
          <a:xfrm>
            <a:off x="2035406" y="306596"/>
            <a:ext cx="4713150" cy="400110"/>
          </a:xfrm>
          <a:prstGeom prst="rect">
            <a:avLst/>
          </a:prstGeom>
        </p:spPr>
        <p:txBody>
          <a:bodyPr wrap="none">
            <a:spAutoFit/>
          </a:bodyPr>
          <a:lstStyle/>
          <a:p>
            <a:pPr algn="just"/>
            <a:r>
              <a:rPr lang="es-EC" sz="2000" b="1" dirty="0">
                <a:solidFill>
                  <a:srgbClr val="FF0000"/>
                </a:solidFill>
                <a:latin typeface="Arial" panose="020B0604020202020204" pitchFamily="34" charset="0"/>
                <a:cs typeface="Arial" panose="020B0604020202020204" pitchFamily="34" charset="0"/>
              </a:rPr>
              <a:t>Prueba de Normalidad de los Datos ≥</a:t>
            </a:r>
            <a:endParaRPr lang="en-US" sz="2000" b="1" dirty="0">
              <a:solidFill>
                <a:srgbClr val="FF0000"/>
              </a:solidFill>
              <a:latin typeface="Arial" panose="020B0604020202020204" pitchFamily="34" charset="0"/>
              <a:cs typeface="Arial" panose="020B0604020202020204" pitchFamily="34" charset="0"/>
            </a:endParaRPr>
          </a:p>
        </p:txBody>
      </p:sp>
      <p:sp>
        <p:nvSpPr>
          <p:cNvPr id="8" name="Rectángulo 7"/>
          <p:cNvSpPr/>
          <p:nvPr/>
        </p:nvSpPr>
        <p:spPr>
          <a:xfrm>
            <a:off x="7452320" y="2132856"/>
            <a:ext cx="720080" cy="3024336"/>
          </a:xfrm>
          <a:prstGeom prst="rect">
            <a:avLst/>
          </a:prstGeom>
          <a:noFill/>
          <a:ln w="38100">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624096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8EFC348-DCDC-BE40-177A-A8E265D2891E}"/>
              </a:ext>
            </a:extLst>
          </p:cNvPr>
          <p:cNvSpPr>
            <a:spLocks noGrp="1"/>
          </p:cNvSpPr>
          <p:nvPr>
            <p:ph type="title"/>
          </p:nvPr>
        </p:nvSpPr>
        <p:spPr>
          <a:xfrm>
            <a:off x="822960" y="286605"/>
            <a:ext cx="7543800" cy="1342196"/>
          </a:xfrm>
        </p:spPr>
        <p:txBody>
          <a:bodyPr/>
          <a:lstStyle/>
          <a:p>
            <a:pPr algn="ctr"/>
            <a:r>
              <a:rPr lang="es-EC" b="1" dirty="0">
                <a:solidFill>
                  <a:srgbClr val="FF0000"/>
                </a:solidFill>
                <a:latin typeface="Arial" panose="020B0604020202020204" pitchFamily="34" charset="0"/>
                <a:cs typeface="Arial" panose="020B0604020202020204" pitchFamily="34" charset="0"/>
              </a:rPr>
              <a:t>Criterio de Decisión </a:t>
            </a:r>
            <a:endParaRPr lang="es-EC" dirty="0">
              <a:solidFill>
                <a:srgbClr val="FF0000"/>
              </a:solidFill>
              <a:latin typeface="Arial" panose="020B0604020202020204" pitchFamily="34" charset="0"/>
              <a:cs typeface="Arial" panose="020B0604020202020204" pitchFamily="34" charset="0"/>
            </a:endParaRPr>
          </a:p>
        </p:txBody>
      </p:sp>
      <p:sp>
        <p:nvSpPr>
          <p:cNvPr id="3" name="Marcador de contenido 2">
            <a:extLst>
              <a:ext uri="{FF2B5EF4-FFF2-40B4-BE49-F238E27FC236}">
                <a16:creationId xmlns:a16="http://schemas.microsoft.com/office/drawing/2014/main" xmlns="" id="{CEF6D0A8-E2BD-A9CB-54E9-1CC23023B09A}"/>
              </a:ext>
            </a:extLst>
          </p:cNvPr>
          <p:cNvSpPr>
            <a:spLocks noGrp="1"/>
          </p:cNvSpPr>
          <p:nvPr>
            <p:ph idx="1"/>
          </p:nvPr>
        </p:nvSpPr>
        <p:spPr/>
        <p:txBody>
          <a:bodyPr>
            <a:normAutofit/>
          </a:bodyPr>
          <a:lstStyle/>
          <a:p>
            <a:pPr algn="just"/>
            <a:r>
              <a:rPr lang="es-EC" sz="1800" dirty="0" smtClean="0">
                <a:solidFill>
                  <a:schemeClr val="tx1"/>
                </a:solidFill>
                <a:latin typeface="Arial" panose="020B0604020202020204" pitchFamily="34" charset="0"/>
                <a:cs typeface="Arial" panose="020B0604020202020204" pitchFamily="34" charset="0"/>
              </a:rPr>
              <a:t>Con </a:t>
            </a:r>
            <a:r>
              <a:rPr lang="es-EC" sz="1800" dirty="0">
                <a:solidFill>
                  <a:schemeClr val="tx1"/>
                </a:solidFill>
                <a:latin typeface="Arial" panose="020B0604020202020204" pitchFamily="34" charset="0"/>
                <a:cs typeface="Arial" panose="020B0604020202020204" pitchFamily="34" charset="0"/>
              </a:rPr>
              <a:t>los datos anteriores y validando que el test técnico </a:t>
            </a:r>
            <a:r>
              <a:rPr lang="es-EC" sz="1800" dirty="0" smtClean="0">
                <a:solidFill>
                  <a:schemeClr val="tx1"/>
                </a:solidFill>
                <a:latin typeface="Arial" panose="020B0604020202020204" pitchFamily="34" charset="0"/>
                <a:cs typeface="Arial" panose="020B0604020202020204" pitchFamily="34" charset="0"/>
              </a:rPr>
              <a:t>en la significancia </a:t>
            </a:r>
            <a:r>
              <a:rPr lang="es-EC" sz="1800" dirty="0">
                <a:solidFill>
                  <a:schemeClr val="tx1"/>
                </a:solidFill>
                <a:latin typeface="Arial" panose="020B0604020202020204" pitchFamily="34" charset="0"/>
                <a:cs typeface="Arial" panose="020B0604020202020204" pitchFamily="34" charset="0"/>
              </a:rPr>
              <a:t>los valores están por debajo de </a:t>
            </a:r>
            <a:r>
              <a:rPr lang="es-EC" sz="1800" dirty="0" smtClean="0">
                <a:solidFill>
                  <a:schemeClr val="tx1"/>
                </a:solidFill>
                <a:latin typeface="Arial" panose="020B0604020202020204" pitchFamily="34" charset="0"/>
                <a:cs typeface="Arial" panose="020B0604020202020204" pitchFamily="34" charset="0"/>
              </a:rPr>
              <a:t>0.05.</a:t>
            </a:r>
          </a:p>
          <a:p>
            <a:pPr algn="just"/>
            <a:endParaRPr lang="es-EC" sz="1800" dirty="0" smtClean="0">
              <a:solidFill>
                <a:schemeClr val="tx1"/>
              </a:solidFill>
              <a:latin typeface="Arial" panose="020B0604020202020204" pitchFamily="34" charset="0"/>
              <a:cs typeface="Arial" panose="020B0604020202020204" pitchFamily="34" charset="0"/>
            </a:endParaRPr>
          </a:p>
          <a:p>
            <a:pPr algn="just"/>
            <a:r>
              <a:rPr lang="es-ES" sz="1800" dirty="0" smtClean="0">
                <a:solidFill>
                  <a:schemeClr val="tx1"/>
                </a:solidFill>
                <a:latin typeface="Arial" panose="020B0604020202020204" pitchFamily="34" charset="0"/>
                <a:cs typeface="Arial" panose="020B0604020202020204" pitchFamily="34" charset="0"/>
              </a:rPr>
              <a:t>Se sugiere utilizar las  </a:t>
            </a:r>
            <a:r>
              <a:rPr lang="es-ES" sz="1800" dirty="0">
                <a:solidFill>
                  <a:schemeClr val="tx1"/>
                </a:solidFill>
                <a:latin typeface="Arial" panose="020B0604020202020204" pitchFamily="34" charset="0"/>
                <a:cs typeface="Arial" panose="020B0604020202020204" pitchFamily="34" charset="0"/>
              </a:rPr>
              <a:t>pruebas no </a:t>
            </a:r>
            <a:r>
              <a:rPr lang="es-ES" sz="1800" dirty="0" smtClean="0">
                <a:solidFill>
                  <a:schemeClr val="tx1"/>
                </a:solidFill>
                <a:latin typeface="Arial" panose="020B0604020202020204" pitchFamily="34" charset="0"/>
                <a:cs typeface="Arial" panose="020B0604020202020204" pitchFamily="34" charset="0"/>
              </a:rPr>
              <a:t>paramétricas</a:t>
            </a:r>
          </a:p>
          <a:p>
            <a:pPr algn="just"/>
            <a:endParaRPr lang="es-ES" sz="1800" dirty="0" smtClean="0">
              <a:solidFill>
                <a:schemeClr val="tx1"/>
              </a:solidFill>
              <a:latin typeface="Arial" panose="020B0604020202020204" pitchFamily="34" charset="0"/>
              <a:cs typeface="Arial" panose="020B0604020202020204" pitchFamily="34" charset="0"/>
            </a:endParaRPr>
          </a:p>
          <a:p>
            <a:pPr algn="just"/>
            <a:r>
              <a:rPr lang="es-ES" sz="1800" dirty="0" smtClean="0">
                <a:solidFill>
                  <a:schemeClr val="tx1"/>
                </a:solidFill>
                <a:latin typeface="Arial" panose="020B0604020202020204" pitchFamily="34" charset="0"/>
                <a:cs typeface="Arial" panose="020B0604020202020204" pitchFamily="34" charset="0"/>
              </a:rPr>
              <a:t>Los </a:t>
            </a:r>
            <a:r>
              <a:rPr lang="es-ES" sz="1800" dirty="0">
                <a:solidFill>
                  <a:schemeClr val="tx1"/>
                </a:solidFill>
                <a:latin typeface="Arial" panose="020B0604020202020204" pitchFamily="34" charset="0"/>
                <a:cs typeface="Arial" panose="020B0604020202020204" pitchFamily="34" charset="0"/>
              </a:rPr>
              <a:t>datos no cumplen con una normalidad, bajo estas dos condiciones </a:t>
            </a:r>
            <a:r>
              <a:rPr lang="es-EC" sz="1800" dirty="0">
                <a:solidFill>
                  <a:schemeClr val="tx1"/>
                </a:solidFill>
                <a:latin typeface="Arial" panose="020B0604020202020204" pitchFamily="34" charset="0"/>
                <a:cs typeface="Arial" panose="020B0604020202020204" pitchFamily="34" charset="0"/>
              </a:rPr>
              <a:t>se propone utilizar prueba estadística de </a:t>
            </a:r>
            <a:r>
              <a:rPr lang="es-EC" sz="1800" b="1" dirty="0">
                <a:solidFill>
                  <a:schemeClr val="tx1"/>
                </a:solidFill>
                <a:latin typeface="Arial" panose="020B0604020202020204" pitchFamily="34" charset="0"/>
                <a:cs typeface="Arial" panose="020B0604020202020204" pitchFamily="34" charset="0"/>
              </a:rPr>
              <a:t>Wilcoxon</a:t>
            </a:r>
            <a:r>
              <a:rPr lang="es-EC" sz="1800" dirty="0">
                <a:solidFill>
                  <a:schemeClr val="tx1"/>
                </a:solidFill>
                <a:latin typeface="Arial" panose="020B0604020202020204" pitchFamily="34" charset="0"/>
                <a:cs typeface="Arial" panose="020B0604020202020204" pitchFamily="34" charset="0"/>
              </a:rPr>
              <a:t> para el análisis final de los datos, de esta manera poder afirmar o negar la hipótesis de la </a:t>
            </a:r>
            <a:r>
              <a:rPr lang="es-EC" sz="1800" dirty="0" smtClean="0">
                <a:solidFill>
                  <a:schemeClr val="tx1"/>
                </a:solidFill>
                <a:latin typeface="Arial" panose="020B0604020202020204" pitchFamily="34" charset="0"/>
                <a:cs typeface="Arial" panose="020B0604020202020204" pitchFamily="34" charset="0"/>
              </a:rPr>
              <a:t>investigación.</a:t>
            </a:r>
          </a:p>
          <a:p>
            <a:pPr algn="just"/>
            <a:endParaRPr lang="es-EC" sz="1800" dirty="0" smtClean="0">
              <a:solidFill>
                <a:schemeClr val="tx1"/>
              </a:solidFill>
              <a:latin typeface="Arial" panose="020B0604020202020204" pitchFamily="34" charset="0"/>
              <a:cs typeface="Arial" panose="020B0604020202020204" pitchFamily="34" charset="0"/>
            </a:endParaRPr>
          </a:p>
          <a:p>
            <a:endParaRPr lang="es-EC" dirty="0"/>
          </a:p>
        </p:txBody>
      </p:sp>
    </p:spTree>
    <p:extLst>
      <p:ext uri="{BB962C8B-B14F-4D97-AF65-F5344CB8AC3E}">
        <p14:creationId xmlns:p14="http://schemas.microsoft.com/office/powerpoint/2010/main" val="2465827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95736" y="620688"/>
            <a:ext cx="5549240" cy="684625"/>
          </a:xfrm>
        </p:spPr>
        <p:txBody>
          <a:bodyPr>
            <a:normAutofit fontScale="90000"/>
          </a:bodyPr>
          <a:lstStyle/>
          <a:p>
            <a:pPr algn="ctr"/>
            <a:r>
              <a:rPr lang="es-EC" b="1" dirty="0" smtClean="0">
                <a:solidFill>
                  <a:srgbClr val="FF0000"/>
                </a:solidFill>
                <a:latin typeface="Arial" panose="020B0604020202020204" pitchFamily="34" charset="0"/>
                <a:cs typeface="Arial" panose="020B0604020202020204" pitchFamily="34" charset="0"/>
              </a:rPr>
              <a:t>Prueba de Wilcoxon</a:t>
            </a:r>
            <a:endParaRPr lang="es-EC" b="1" dirty="0">
              <a:solidFill>
                <a:srgbClr val="FF0000"/>
              </a:solidFill>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2"/>
          <a:stretch>
            <a:fillRect/>
          </a:stretch>
        </p:blipFill>
        <p:spPr>
          <a:xfrm>
            <a:off x="755576" y="2276872"/>
            <a:ext cx="7741695" cy="3224193"/>
          </a:xfrm>
          <a:prstGeom prst="rect">
            <a:avLst/>
          </a:prstGeom>
        </p:spPr>
      </p:pic>
    </p:spTree>
    <p:extLst>
      <p:ext uri="{BB962C8B-B14F-4D97-AF65-F5344CB8AC3E}">
        <p14:creationId xmlns:p14="http://schemas.microsoft.com/office/powerpoint/2010/main" val="16088973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971600" y="197768"/>
            <a:ext cx="7024744" cy="1143000"/>
          </a:xfrm>
        </p:spPr>
        <p:txBody>
          <a:bodyPr>
            <a:normAutofit/>
          </a:bodyPr>
          <a:lstStyle/>
          <a:p>
            <a:r>
              <a:rPr lang="es-EC" b="1" spc="0" dirty="0">
                <a:ln w="9525">
                  <a:solidFill>
                    <a:schemeClr val="bg1"/>
                  </a:solidFill>
                  <a:prstDash val="solid"/>
                </a:ln>
                <a:solidFill>
                  <a:srgbClr val="FF0000"/>
                </a:solidFill>
                <a:latin typeface="Constantia" panose="02030602050306030303" pitchFamily="18" charset="0"/>
                <a:ea typeface="+mn-ea"/>
                <a:cs typeface="+mn-cs"/>
              </a:rPr>
              <a:t>INTRODUCCIÓN</a:t>
            </a:r>
          </a:p>
        </p:txBody>
      </p:sp>
      <p:graphicFrame>
        <p:nvGraphicFramePr>
          <p:cNvPr id="9" name="8 Diagrama"/>
          <p:cNvGraphicFramePr/>
          <p:nvPr>
            <p:extLst>
              <p:ext uri="{D42A27DB-BD31-4B8C-83A1-F6EECF244321}">
                <p14:modId xmlns:p14="http://schemas.microsoft.com/office/powerpoint/2010/main" val="4257447524"/>
              </p:ext>
            </p:extLst>
          </p:nvPr>
        </p:nvGraphicFramePr>
        <p:xfrm>
          <a:off x="533400" y="1196752"/>
          <a:ext cx="8359080" cy="51125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254942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9"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4000" dirty="0">
                <a:latin typeface="Times New Roman" panose="02020603050405020304" pitchFamily="18" charset="0"/>
                <a:cs typeface="Times New Roman" panose="02020603050405020304" pitchFamily="18" charset="0"/>
              </a:rPr>
              <a:t>Muestra General</a:t>
            </a:r>
            <a:endParaRPr lang="en-US" sz="4000" dirty="0">
              <a:latin typeface="Times New Roman" panose="02020603050405020304" pitchFamily="18" charset="0"/>
              <a:cs typeface="Times New Roman" panose="02020603050405020304" pitchFamily="18" charset="0"/>
            </a:endParaRPr>
          </a:p>
        </p:txBody>
      </p:sp>
      <p:graphicFrame>
        <p:nvGraphicFramePr>
          <p:cNvPr id="8" name="Marcador de contenido 7">
            <a:extLst>
              <a:ext uri="{FF2B5EF4-FFF2-40B4-BE49-F238E27FC236}">
                <a16:creationId xmlns:a16="http://schemas.microsoft.com/office/drawing/2014/main" xmlns="" id="{A92CA7A7-6640-8717-234F-787D76AA5E29}"/>
              </a:ext>
            </a:extLst>
          </p:cNvPr>
          <p:cNvGraphicFramePr>
            <a:graphicFrameLocks noGrp="1"/>
          </p:cNvGraphicFramePr>
          <p:nvPr>
            <p:ph idx="1"/>
            <p:extLst>
              <p:ext uri="{D42A27DB-BD31-4B8C-83A1-F6EECF244321}">
                <p14:modId xmlns:p14="http://schemas.microsoft.com/office/powerpoint/2010/main" val="427138617"/>
              </p:ext>
            </p:extLst>
          </p:nvPr>
        </p:nvGraphicFramePr>
        <p:xfrm>
          <a:off x="822325" y="1846263"/>
          <a:ext cx="7551654" cy="31669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áfico 6"/>
          <p:cNvGraphicFramePr/>
          <p:nvPr>
            <p:extLst>
              <p:ext uri="{D42A27DB-BD31-4B8C-83A1-F6EECF244321}">
                <p14:modId xmlns:p14="http://schemas.microsoft.com/office/powerpoint/2010/main" val="2469382428"/>
              </p:ext>
            </p:extLst>
          </p:nvPr>
        </p:nvGraphicFramePr>
        <p:xfrm>
          <a:off x="1979712" y="2573337"/>
          <a:ext cx="4680520" cy="2367831"/>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ángulo 3"/>
          <p:cNvSpPr/>
          <p:nvPr/>
        </p:nvSpPr>
        <p:spPr>
          <a:xfrm>
            <a:off x="2627784" y="140436"/>
            <a:ext cx="4320480" cy="830997"/>
          </a:xfrm>
          <a:prstGeom prst="rect">
            <a:avLst/>
          </a:prstGeom>
        </p:spPr>
        <p:txBody>
          <a:bodyPr wrap="square">
            <a:spAutoFit/>
          </a:bodyPr>
          <a:lstStyle/>
          <a:p>
            <a:r>
              <a:rPr lang="es-MX" altLang="es-MX" sz="4800" dirty="0" smtClean="0">
                <a:latin typeface="Times New Roman" panose="02020603050405020304" pitchFamily="18" charset="0"/>
                <a:cs typeface="Times New Roman" panose="02020603050405020304" pitchFamily="18" charset="0"/>
              </a:rPr>
              <a:t>Resultados Test</a:t>
            </a:r>
            <a:endParaRPr lang="en-US" sz="4800" dirty="0"/>
          </a:p>
        </p:txBody>
      </p:sp>
      <p:sp>
        <p:nvSpPr>
          <p:cNvPr id="9" name="CuadroTexto 8">
            <a:extLst>
              <a:ext uri="{FF2B5EF4-FFF2-40B4-BE49-F238E27FC236}">
                <a16:creationId xmlns:a16="http://schemas.microsoft.com/office/drawing/2014/main" xmlns="" id="{FB2DF3FD-D414-6A73-E921-5A5CA23B44CF}"/>
              </a:ext>
            </a:extLst>
          </p:cNvPr>
          <p:cNvSpPr txBox="1"/>
          <p:nvPr/>
        </p:nvSpPr>
        <p:spPr>
          <a:xfrm>
            <a:off x="251521" y="4941168"/>
            <a:ext cx="8568952" cy="1477328"/>
          </a:xfrm>
          <a:prstGeom prst="rect">
            <a:avLst/>
          </a:prstGeom>
          <a:noFill/>
        </p:spPr>
        <p:txBody>
          <a:bodyPr wrap="square" rtlCol="0">
            <a:spAutoFit/>
          </a:bodyPr>
          <a:lstStyle/>
          <a:p>
            <a:pPr algn="just"/>
            <a:r>
              <a:rPr lang="es-EC" sz="1800" dirty="0">
                <a:effectLst/>
                <a:latin typeface="Arial" panose="020B0604020202020204" pitchFamily="34" charset="0"/>
                <a:ea typeface="Times New Roman" panose="02020603050405020304" pitchFamily="18" charset="0"/>
                <a:cs typeface="Times New Roman" panose="02020603050405020304" pitchFamily="18" charset="0"/>
              </a:rPr>
              <a:t>13 remeros varones de FEDEDI</a:t>
            </a:r>
            <a:r>
              <a:rPr lang="es-EC" dirty="0">
                <a:latin typeface="Arial" panose="020B0604020202020204" pitchFamily="34" charset="0"/>
                <a:ea typeface="Times New Roman" panose="02020603050405020304" pitchFamily="18" charset="0"/>
                <a:cs typeface="Times New Roman" panose="02020603050405020304" pitchFamily="18" charset="0"/>
              </a:rPr>
              <a:t> es </a:t>
            </a:r>
            <a:r>
              <a:rPr lang="es-EC" sz="1800" dirty="0">
                <a:effectLst/>
                <a:latin typeface="Arial" panose="020B0604020202020204" pitchFamily="34" charset="0"/>
                <a:ea typeface="Times New Roman" panose="02020603050405020304" pitchFamily="18" charset="0"/>
                <a:cs typeface="Times New Roman" panose="02020603050405020304" pitchFamily="18" charset="0"/>
              </a:rPr>
              <a:t>importante considerar las características propias de los deportistas con discapacidad intelectual y se ha tomado como referencia la edad, peso, estatura, IMC, y porcentaje de la discapacidad, con estos datos se analizará de forma descriptiva para resaltar la importancia de la muestra dentro de la investigación.</a:t>
            </a:r>
            <a:endParaRPr lang="es-EC" dirty="0"/>
          </a:p>
        </p:txBody>
      </p:sp>
    </p:spTree>
    <p:extLst>
      <p:ext uri="{BB962C8B-B14F-4D97-AF65-F5344CB8AC3E}">
        <p14:creationId xmlns:p14="http://schemas.microsoft.com/office/powerpoint/2010/main" val="137299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9552" y="130780"/>
            <a:ext cx="7543800" cy="1450757"/>
          </a:xfrm>
        </p:spPr>
        <p:txBody>
          <a:bodyPr>
            <a:normAutofit/>
          </a:bodyPr>
          <a:lstStyle/>
          <a:p>
            <a:r>
              <a:rPr lang="es-ES_tradnl" sz="4000" b="1" dirty="0">
                <a:latin typeface="Times New Roman" panose="02020603050405020304" pitchFamily="18" charset="0"/>
                <a:cs typeface="Times New Roman" panose="02020603050405020304" pitchFamily="18" charset="0"/>
              </a:rPr>
              <a:t>Test:  FASE DE ATAQUE</a:t>
            </a:r>
            <a:endParaRPr lang="en-US" sz="4000"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808276" y="1903164"/>
            <a:ext cx="7772400" cy="4530725"/>
          </a:xfrm>
        </p:spPr>
        <p:txBody>
          <a:bodyPr>
            <a:normAutofit/>
          </a:bodyPr>
          <a:lstStyle/>
          <a:p>
            <a:pPr algn="just"/>
            <a:r>
              <a:rPr lang="es-ES" sz="1600" b="1" dirty="0">
                <a:solidFill>
                  <a:schemeClr val="tx1"/>
                </a:solidFill>
                <a:latin typeface="Times New Roman" panose="02020603050405020304" pitchFamily="18" charset="0"/>
                <a:cs typeface="Times New Roman" panose="02020603050405020304" pitchFamily="18" charset="0"/>
              </a:rPr>
              <a:t>Indicador:</a:t>
            </a:r>
            <a:r>
              <a:rPr lang="es-ES" sz="1600" dirty="0">
                <a:solidFill>
                  <a:schemeClr val="tx1"/>
                </a:solidFill>
                <a:latin typeface="Times New Roman" panose="02020603050405020304" pitchFamily="18" charset="0"/>
                <a:cs typeface="Times New Roman" panose="02020603050405020304" pitchFamily="18" charset="0"/>
              </a:rPr>
              <a:t> </a:t>
            </a:r>
          </a:p>
          <a:p>
            <a:r>
              <a:rPr lang="es-ES_tradnl" sz="1200" b="1" dirty="0">
                <a:solidFill>
                  <a:schemeClr val="tx1"/>
                </a:solidFill>
                <a:latin typeface="Times New Roman" panose="02020603050405020304" pitchFamily="18" charset="0"/>
                <a:cs typeface="Times New Roman" panose="02020603050405020304" pitchFamily="18" charset="0"/>
              </a:rPr>
              <a:t>Figura </a:t>
            </a:r>
            <a:r>
              <a:rPr lang="es-ES_tradnl" sz="1200" i="1" dirty="0">
                <a:solidFill>
                  <a:schemeClr val="tx1"/>
                </a:solidFill>
                <a:latin typeface="Times New Roman" panose="02020603050405020304" pitchFamily="18" charset="0"/>
                <a:cs typeface="Times New Roman" panose="02020603050405020304" pitchFamily="18" charset="0"/>
              </a:rPr>
              <a:t/>
            </a:r>
            <a:br>
              <a:rPr lang="es-ES_tradnl" sz="1200" i="1" dirty="0">
                <a:solidFill>
                  <a:schemeClr val="tx1"/>
                </a:solidFill>
                <a:latin typeface="Times New Roman" panose="02020603050405020304" pitchFamily="18" charset="0"/>
                <a:cs typeface="Times New Roman" panose="02020603050405020304" pitchFamily="18" charset="0"/>
              </a:rPr>
            </a:br>
            <a:r>
              <a:rPr lang="es-ES_tradnl" sz="1200" i="1" dirty="0">
                <a:solidFill>
                  <a:schemeClr val="tx1"/>
                </a:solidFill>
                <a:latin typeface="Times New Roman" panose="02020603050405020304" pitchFamily="18" charset="0"/>
                <a:cs typeface="Times New Roman" panose="02020603050405020304" pitchFamily="18" charset="0"/>
              </a:rPr>
              <a:t>Pre test y Post Test Fase de Pase</a:t>
            </a:r>
            <a:endParaRPr lang="en-US" sz="1200" i="1"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s-ES"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s-ES"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s-ES"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s-ES"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s-ES"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s-ES" i="1"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s-ES" sz="1600" i="1" dirty="0">
              <a:solidFill>
                <a:schemeClr val="tx1"/>
              </a:solidFill>
              <a:latin typeface="Times New Roman" panose="02020603050405020304" pitchFamily="18" charset="0"/>
              <a:cs typeface="Times New Roman" panose="02020603050405020304" pitchFamily="18" charset="0"/>
            </a:endParaRPr>
          </a:p>
          <a:p>
            <a:pPr marL="0" indent="0" algn="just">
              <a:buNone/>
            </a:pPr>
            <a:r>
              <a:rPr lang="es-ES" sz="1600" i="1" dirty="0">
                <a:solidFill>
                  <a:schemeClr val="tx1"/>
                </a:solidFill>
                <a:latin typeface="Times New Roman" panose="02020603050405020304" pitchFamily="18" charset="0"/>
                <a:cs typeface="Times New Roman" panose="02020603050405020304" pitchFamily="18" charset="0"/>
              </a:rPr>
              <a:t>Nota:</a:t>
            </a:r>
            <a:r>
              <a:rPr lang="es-ES" sz="1600" dirty="0">
                <a:solidFill>
                  <a:schemeClr val="tx1"/>
                </a:solidFill>
                <a:latin typeface="Times New Roman" panose="02020603050405020304" pitchFamily="18" charset="0"/>
                <a:cs typeface="Times New Roman" panose="02020603050405020304" pitchFamily="18" charset="0"/>
              </a:rPr>
              <a:t> Elaboración Propia.</a:t>
            </a:r>
            <a:endParaRPr lang="en-US" sz="1600"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n-US" dirty="0">
              <a:solidFill>
                <a:schemeClr val="tx1"/>
              </a:solidFill>
              <a:latin typeface="Times New Roman" panose="02020603050405020304" pitchFamily="18" charset="0"/>
              <a:cs typeface="Times New Roman" panose="02020603050405020304" pitchFamily="18" charset="0"/>
            </a:endParaRPr>
          </a:p>
        </p:txBody>
      </p:sp>
      <p:graphicFrame>
        <p:nvGraphicFramePr>
          <p:cNvPr id="6" name="Gráfico 5">
            <a:extLst>
              <a:ext uri="{FF2B5EF4-FFF2-40B4-BE49-F238E27FC236}">
                <a16:creationId xmlns:a16="http://schemas.microsoft.com/office/drawing/2014/main" xmlns="" id="{EC790A17-A24C-A1FE-5F65-E797E9F06866}"/>
              </a:ext>
            </a:extLst>
          </p:cNvPr>
          <p:cNvGraphicFramePr/>
          <p:nvPr>
            <p:extLst>
              <p:ext uri="{D42A27DB-BD31-4B8C-83A1-F6EECF244321}">
                <p14:modId xmlns:p14="http://schemas.microsoft.com/office/powerpoint/2010/main" val="2674142475"/>
              </p:ext>
            </p:extLst>
          </p:nvPr>
        </p:nvGraphicFramePr>
        <p:xfrm>
          <a:off x="323528" y="2780928"/>
          <a:ext cx="5184576" cy="2659024"/>
        </p:xfrm>
        <a:graphic>
          <a:graphicData uri="http://schemas.openxmlformats.org/drawingml/2006/chart">
            <c:chart xmlns:c="http://schemas.openxmlformats.org/drawingml/2006/chart" xmlns:r="http://schemas.openxmlformats.org/officeDocument/2006/relationships" r:id="rId2"/>
          </a:graphicData>
        </a:graphic>
      </p:graphicFrame>
      <p:pic>
        <p:nvPicPr>
          <p:cNvPr id="7" name="Imagen 6">
            <a:extLst>
              <a:ext uri="{FF2B5EF4-FFF2-40B4-BE49-F238E27FC236}">
                <a16:creationId xmlns:a16="http://schemas.microsoft.com/office/drawing/2014/main" xmlns="" id="{E2413520-DF25-881B-6DEB-96BBC1881351}"/>
              </a:ext>
            </a:extLst>
          </p:cNvPr>
          <p:cNvPicPr>
            <a:picLocks noChangeAspect="1"/>
          </p:cNvPicPr>
          <p:nvPr/>
        </p:nvPicPr>
        <p:blipFill rotWithShape="1">
          <a:blip r:embed="rId3">
            <a:extLst>
              <a:ext uri="{28A0092B-C50C-407E-A947-70E740481C1C}">
                <a14:useLocalDpi xmlns:a14="http://schemas.microsoft.com/office/drawing/2010/main" val="0"/>
              </a:ext>
            </a:extLst>
          </a:blip>
          <a:srcRect l="17429" t="1" r="5551" b="25422"/>
          <a:stretch/>
        </p:blipFill>
        <p:spPr>
          <a:xfrm>
            <a:off x="5611906" y="4437111"/>
            <a:ext cx="3532094" cy="1881057"/>
          </a:xfrm>
          <a:prstGeom prst="rect">
            <a:avLst/>
          </a:prstGeom>
        </p:spPr>
      </p:pic>
    </p:spTree>
    <p:extLst>
      <p:ext uri="{BB962C8B-B14F-4D97-AF65-F5344CB8AC3E}">
        <p14:creationId xmlns:p14="http://schemas.microsoft.com/office/powerpoint/2010/main" val="17983656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9552" y="130780"/>
            <a:ext cx="7543800" cy="1450757"/>
          </a:xfrm>
        </p:spPr>
        <p:txBody>
          <a:bodyPr>
            <a:normAutofit/>
          </a:bodyPr>
          <a:lstStyle/>
          <a:p>
            <a:r>
              <a:rPr lang="es-ES_tradnl" sz="4000" b="1" dirty="0">
                <a:latin typeface="Times New Roman" panose="02020603050405020304" pitchFamily="18" charset="0"/>
                <a:cs typeface="Times New Roman" panose="02020603050405020304" pitchFamily="18" charset="0"/>
              </a:rPr>
              <a:t>Test:  FASE DE PASE  </a:t>
            </a:r>
            <a:endParaRPr lang="en-US" sz="4000"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808276" y="1903164"/>
            <a:ext cx="7772400" cy="4530725"/>
          </a:xfrm>
        </p:spPr>
        <p:txBody>
          <a:bodyPr>
            <a:normAutofit/>
          </a:bodyPr>
          <a:lstStyle/>
          <a:p>
            <a:pPr algn="just"/>
            <a:r>
              <a:rPr lang="es-ES" sz="1600" b="1" dirty="0">
                <a:solidFill>
                  <a:schemeClr val="tx1"/>
                </a:solidFill>
                <a:latin typeface="Times New Roman" panose="02020603050405020304" pitchFamily="18" charset="0"/>
                <a:cs typeface="Times New Roman" panose="02020603050405020304" pitchFamily="18" charset="0"/>
              </a:rPr>
              <a:t>Indicador:</a:t>
            </a:r>
            <a:r>
              <a:rPr lang="es-ES" sz="1600" dirty="0">
                <a:solidFill>
                  <a:schemeClr val="tx1"/>
                </a:solidFill>
                <a:latin typeface="Times New Roman" panose="02020603050405020304" pitchFamily="18" charset="0"/>
                <a:cs typeface="Times New Roman" panose="02020603050405020304" pitchFamily="18" charset="0"/>
              </a:rPr>
              <a:t> </a:t>
            </a:r>
          </a:p>
          <a:p>
            <a:r>
              <a:rPr lang="es-ES_tradnl" sz="1200" b="1" dirty="0">
                <a:solidFill>
                  <a:schemeClr val="tx1"/>
                </a:solidFill>
                <a:latin typeface="Times New Roman" panose="02020603050405020304" pitchFamily="18" charset="0"/>
                <a:cs typeface="Times New Roman" panose="02020603050405020304" pitchFamily="18" charset="0"/>
              </a:rPr>
              <a:t>Figura </a:t>
            </a:r>
            <a:r>
              <a:rPr lang="es-ES_tradnl" sz="1200" i="1" dirty="0">
                <a:solidFill>
                  <a:schemeClr val="tx1"/>
                </a:solidFill>
                <a:latin typeface="Times New Roman" panose="02020603050405020304" pitchFamily="18" charset="0"/>
                <a:cs typeface="Times New Roman" panose="02020603050405020304" pitchFamily="18" charset="0"/>
              </a:rPr>
              <a:t/>
            </a:r>
            <a:br>
              <a:rPr lang="es-ES_tradnl" sz="1200" i="1" dirty="0">
                <a:solidFill>
                  <a:schemeClr val="tx1"/>
                </a:solidFill>
                <a:latin typeface="Times New Roman" panose="02020603050405020304" pitchFamily="18" charset="0"/>
                <a:cs typeface="Times New Roman" panose="02020603050405020304" pitchFamily="18" charset="0"/>
              </a:rPr>
            </a:br>
            <a:r>
              <a:rPr lang="es-ES_tradnl" sz="1200" i="1" dirty="0">
                <a:solidFill>
                  <a:schemeClr val="tx1"/>
                </a:solidFill>
                <a:latin typeface="Times New Roman" panose="02020603050405020304" pitchFamily="18" charset="0"/>
                <a:cs typeface="Times New Roman" panose="02020603050405020304" pitchFamily="18" charset="0"/>
              </a:rPr>
              <a:t>Pre test y Post Test Fase de Pase</a:t>
            </a:r>
            <a:endParaRPr lang="en-US" sz="1200" i="1"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s-ES"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s-ES"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s-ES"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s-ES"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s-ES"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s-ES" i="1"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s-ES" sz="1600" i="1" dirty="0">
              <a:solidFill>
                <a:schemeClr val="tx1"/>
              </a:solidFill>
              <a:latin typeface="Times New Roman" panose="02020603050405020304" pitchFamily="18" charset="0"/>
              <a:cs typeface="Times New Roman" panose="02020603050405020304" pitchFamily="18" charset="0"/>
            </a:endParaRPr>
          </a:p>
          <a:p>
            <a:pPr marL="0" indent="0" algn="just">
              <a:buNone/>
            </a:pPr>
            <a:r>
              <a:rPr lang="es-ES" sz="1600" i="1" dirty="0">
                <a:solidFill>
                  <a:schemeClr val="tx1"/>
                </a:solidFill>
                <a:latin typeface="Times New Roman" panose="02020603050405020304" pitchFamily="18" charset="0"/>
                <a:cs typeface="Times New Roman" panose="02020603050405020304" pitchFamily="18" charset="0"/>
              </a:rPr>
              <a:t>Nota:</a:t>
            </a:r>
            <a:r>
              <a:rPr lang="es-ES" sz="1600" dirty="0">
                <a:solidFill>
                  <a:schemeClr val="tx1"/>
                </a:solidFill>
                <a:latin typeface="Times New Roman" panose="02020603050405020304" pitchFamily="18" charset="0"/>
                <a:cs typeface="Times New Roman" panose="02020603050405020304" pitchFamily="18" charset="0"/>
              </a:rPr>
              <a:t> Elaboración Propia.</a:t>
            </a:r>
            <a:endParaRPr lang="en-US" sz="1600"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n-US" dirty="0">
              <a:solidFill>
                <a:schemeClr val="tx1"/>
              </a:solidFill>
              <a:latin typeface="Times New Roman" panose="02020603050405020304" pitchFamily="18" charset="0"/>
              <a:cs typeface="Times New Roman" panose="02020603050405020304" pitchFamily="18" charset="0"/>
            </a:endParaRPr>
          </a:p>
        </p:txBody>
      </p:sp>
      <p:pic>
        <p:nvPicPr>
          <p:cNvPr id="4" name="Imagen 3">
            <a:extLst>
              <a:ext uri="{FF2B5EF4-FFF2-40B4-BE49-F238E27FC236}">
                <a16:creationId xmlns:a16="http://schemas.microsoft.com/office/drawing/2014/main" xmlns="" id="{5ACB3636-49DA-27DC-B4D2-AAA420C5EA0C}"/>
              </a:ext>
            </a:extLst>
          </p:cNvPr>
          <p:cNvPicPr>
            <a:picLocks noChangeAspect="1"/>
          </p:cNvPicPr>
          <p:nvPr/>
        </p:nvPicPr>
        <p:blipFill rotWithShape="1">
          <a:blip r:embed="rId2">
            <a:extLst>
              <a:ext uri="{28A0092B-C50C-407E-A947-70E740481C1C}">
                <a14:useLocalDpi xmlns:a14="http://schemas.microsoft.com/office/drawing/2010/main" val="0"/>
              </a:ext>
            </a:extLst>
          </a:blip>
          <a:srcRect l="20128" r="8558" b="23760"/>
          <a:stretch/>
        </p:blipFill>
        <p:spPr>
          <a:xfrm>
            <a:off x="5076056" y="2924944"/>
            <a:ext cx="3984222" cy="2342660"/>
          </a:xfrm>
          <a:prstGeom prst="rect">
            <a:avLst/>
          </a:prstGeom>
        </p:spPr>
      </p:pic>
      <p:graphicFrame>
        <p:nvGraphicFramePr>
          <p:cNvPr id="9" name="Gráfico 8">
            <a:extLst>
              <a:ext uri="{FF2B5EF4-FFF2-40B4-BE49-F238E27FC236}">
                <a16:creationId xmlns:a16="http://schemas.microsoft.com/office/drawing/2014/main" xmlns="" id="{970C0EE1-6430-84B6-99C0-6671A1199182}"/>
              </a:ext>
            </a:extLst>
          </p:cNvPr>
          <p:cNvGraphicFramePr/>
          <p:nvPr>
            <p:extLst>
              <p:ext uri="{D42A27DB-BD31-4B8C-83A1-F6EECF244321}">
                <p14:modId xmlns:p14="http://schemas.microsoft.com/office/powerpoint/2010/main" val="745537280"/>
              </p:ext>
            </p:extLst>
          </p:nvPr>
        </p:nvGraphicFramePr>
        <p:xfrm>
          <a:off x="328674" y="2780928"/>
          <a:ext cx="4699828" cy="25922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857203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9552" y="130780"/>
            <a:ext cx="7543800" cy="1450757"/>
          </a:xfrm>
        </p:spPr>
        <p:txBody>
          <a:bodyPr>
            <a:normAutofit/>
          </a:bodyPr>
          <a:lstStyle/>
          <a:p>
            <a:r>
              <a:rPr lang="es-ES_tradnl" sz="4000" b="1" dirty="0">
                <a:latin typeface="Times New Roman" panose="02020603050405020304" pitchFamily="18" charset="0"/>
                <a:cs typeface="Times New Roman" panose="02020603050405020304" pitchFamily="18" charset="0"/>
              </a:rPr>
              <a:t>Test:  FASE DE FINAL </a:t>
            </a:r>
            <a:endParaRPr lang="en-US" sz="4000"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808276" y="1903164"/>
            <a:ext cx="7772400" cy="4530725"/>
          </a:xfrm>
        </p:spPr>
        <p:txBody>
          <a:bodyPr>
            <a:normAutofit/>
          </a:bodyPr>
          <a:lstStyle/>
          <a:p>
            <a:pPr algn="just"/>
            <a:r>
              <a:rPr lang="es-ES" sz="1600" b="1" dirty="0">
                <a:solidFill>
                  <a:schemeClr val="tx1"/>
                </a:solidFill>
                <a:latin typeface="Times New Roman" panose="02020603050405020304" pitchFamily="18" charset="0"/>
                <a:cs typeface="Times New Roman" panose="02020603050405020304" pitchFamily="18" charset="0"/>
              </a:rPr>
              <a:t>Indicador:</a:t>
            </a:r>
            <a:r>
              <a:rPr lang="es-ES" sz="1600" dirty="0">
                <a:solidFill>
                  <a:schemeClr val="tx1"/>
                </a:solidFill>
                <a:latin typeface="Times New Roman" panose="02020603050405020304" pitchFamily="18" charset="0"/>
                <a:cs typeface="Times New Roman" panose="02020603050405020304" pitchFamily="18" charset="0"/>
              </a:rPr>
              <a:t> </a:t>
            </a:r>
          </a:p>
          <a:p>
            <a:r>
              <a:rPr lang="es-ES_tradnl" sz="1200" b="1" dirty="0">
                <a:solidFill>
                  <a:schemeClr val="tx1"/>
                </a:solidFill>
                <a:latin typeface="Times New Roman" panose="02020603050405020304" pitchFamily="18" charset="0"/>
                <a:cs typeface="Times New Roman" panose="02020603050405020304" pitchFamily="18" charset="0"/>
              </a:rPr>
              <a:t>Figura </a:t>
            </a:r>
            <a:r>
              <a:rPr lang="es-ES_tradnl" sz="1200" i="1" dirty="0">
                <a:solidFill>
                  <a:schemeClr val="tx1"/>
                </a:solidFill>
                <a:latin typeface="Times New Roman" panose="02020603050405020304" pitchFamily="18" charset="0"/>
                <a:cs typeface="Times New Roman" panose="02020603050405020304" pitchFamily="18" charset="0"/>
              </a:rPr>
              <a:t/>
            </a:r>
            <a:br>
              <a:rPr lang="es-ES_tradnl" sz="1200" i="1" dirty="0">
                <a:solidFill>
                  <a:schemeClr val="tx1"/>
                </a:solidFill>
                <a:latin typeface="Times New Roman" panose="02020603050405020304" pitchFamily="18" charset="0"/>
                <a:cs typeface="Times New Roman" panose="02020603050405020304" pitchFamily="18" charset="0"/>
              </a:rPr>
            </a:br>
            <a:r>
              <a:rPr lang="es-ES_tradnl" sz="1200" i="1" dirty="0">
                <a:solidFill>
                  <a:schemeClr val="tx1"/>
                </a:solidFill>
                <a:latin typeface="Times New Roman" panose="02020603050405020304" pitchFamily="18" charset="0"/>
                <a:cs typeface="Times New Roman" panose="02020603050405020304" pitchFamily="18" charset="0"/>
              </a:rPr>
              <a:t>Pre test y Post Test Fase Final</a:t>
            </a:r>
            <a:endParaRPr lang="en-US" sz="1200" i="1"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s-ES"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s-ES"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s-ES"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s-ES"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s-ES"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s-ES" i="1"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s-ES" sz="1600" i="1" dirty="0">
              <a:solidFill>
                <a:schemeClr val="tx1"/>
              </a:solidFill>
              <a:latin typeface="Times New Roman" panose="02020603050405020304" pitchFamily="18" charset="0"/>
              <a:cs typeface="Times New Roman" panose="02020603050405020304" pitchFamily="18" charset="0"/>
            </a:endParaRPr>
          </a:p>
          <a:p>
            <a:pPr marL="0" indent="0" algn="just">
              <a:buNone/>
            </a:pPr>
            <a:r>
              <a:rPr lang="es-ES" sz="1600" i="1" dirty="0">
                <a:solidFill>
                  <a:schemeClr val="tx1"/>
                </a:solidFill>
                <a:latin typeface="Times New Roman" panose="02020603050405020304" pitchFamily="18" charset="0"/>
                <a:cs typeface="Times New Roman" panose="02020603050405020304" pitchFamily="18" charset="0"/>
              </a:rPr>
              <a:t>Nota:</a:t>
            </a:r>
            <a:r>
              <a:rPr lang="es-ES" sz="1600" dirty="0">
                <a:solidFill>
                  <a:schemeClr val="tx1"/>
                </a:solidFill>
                <a:latin typeface="Times New Roman" panose="02020603050405020304" pitchFamily="18" charset="0"/>
                <a:cs typeface="Times New Roman" panose="02020603050405020304" pitchFamily="18" charset="0"/>
              </a:rPr>
              <a:t> Elaboración Propia.</a:t>
            </a:r>
            <a:endParaRPr lang="en-US" sz="1600"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n-US" dirty="0">
              <a:solidFill>
                <a:schemeClr val="tx1"/>
              </a:solidFill>
              <a:latin typeface="Times New Roman" panose="02020603050405020304" pitchFamily="18" charset="0"/>
              <a:cs typeface="Times New Roman" panose="02020603050405020304" pitchFamily="18" charset="0"/>
            </a:endParaRPr>
          </a:p>
        </p:txBody>
      </p:sp>
      <p:pic>
        <p:nvPicPr>
          <p:cNvPr id="5" name="Imagen 4">
            <a:extLst>
              <a:ext uri="{FF2B5EF4-FFF2-40B4-BE49-F238E27FC236}">
                <a16:creationId xmlns:a16="http://schemas.microsoft.com/office/drawing/2014/main" xmlns="" id="{764AB18E-BAB0-0E2C-91DA-2412F721AE7C}"/>
              </a:ext>
            </a:extLst>
          </p:cNvPr>
          <p:cNvPicPr>
            <a:picLocks noChangeAspect="1"/>
          </p:cNvPicPr>
          <p:nvPr/>
        </p:nvPicPr>
        <p:blipFill rotWithShape="1">
          <a:blip r:embed="rId2">
            <a:extLst>
              <a:ext uri="{28A0092B-C50C-407E-A947-70E740481C1C}">
                <a14:useLocalDpi xmlns:a14="http://schemas.microsoft.com/office/drawing/2010/main" val="0"/>
              </a:ext>
            </a:extLst>
          </a:blip>
          <a:srcRect l="16074" r="8907" b="12226"/>
          <a:stretch/>
        </p:blipFill>
        <p:spPr>
          <a:xfrm>
            <a:off x="5292081" y="2708920"/>
            <a:ext cx="3753954" cy="2415712"/>
          </a:xfrm>
          <a:prstGeom prst="rect">
            <a:avLst/>
          </a:prstGeom>
        </p:spPr>
      </p:pic>
      <p:graphicFrame>
        <p:nvGraphicFramePr>
          <p:cNvPr id="8" name="Gráfico 7">
            <a:extLst>
              <a:ext uri="{FF2B5EF4-FFF2-40B4-BE49-F238E27FC236}">
                <a16:creationId xmlns:a16="http://schemas.microsoft.com/office/drawing/2014/main" xmlns="" id="{7CEFF35F-B177-1D64-748F-757B3B4A24BA}"/>
              </a:ext>
            </a:extLst>
          </p:cNvPr>
          <p:cNvGraphicFramePr/>
          <p:nvPr>
            <p:extLst>
              <p:ext uri="{D42A27DB-BD31-4B8C-83A1-F6EECF244321}">
                <p14:modId xmlns:p14="http://schemas.microsoft.com/office/powerpoint/2010/main" val="1663077746"/>
              </p:ext>
            </p:extLst>
          </p:nvPr>
        </p:nvGraphicFramePr>
        <p:xfrm>
          <a:off x="107504" y="2708920"/>
          <a:ext cx="5040560" cy="24482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560604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9551" y="130780"/>
            <a:ext cx="8540983" cy="1450757"/>
          </a:xfrm>
        </p:spPr>
        <p:txBody>
          <a:bodyPr>
            <a:normAutofit/>
          </a:bodyPr>
          <a:lstStyle/>
          <a:p>
            <a:r>
              <a:rPr lang="es-ES_tradnl" sz="4000" b="1" dirty="0">
                <a:latin typeface="Times New Roman" panose="02020603050405020304" pitchFamily="18" charset="0"/>
                <a:cs typeface="Times New Roman" panose="02020603050405020304" pitchFamily="18" charset="0"/>
              </a:rPr>
              <a:t>Test:  FASE DE RECUPERACION </a:t>
            </a:r>
            <a:endParaRPr lang="en-US" sz="4000"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808276" y="1903164"/>
            <a:ext cx="7772400" cy="4530725"/>
          </a:xfrm>
        </p:spPr>
        <p:txBody>
          <a:bodyPr>
            <a:normAutofit/>
          </a:bodyPr>
          <a:lstStyle/>
          <a:p>
            <a:pPr algn="just"/>
            <a:r>
              <a:rPr lang="es-ES" sz="1600" b="1" dirty="0">
                <a:solidFill>
                  <a:schemeClr val="tx1"/>
                </a:solidFill>
                <a:latin typeface="Times New Roman" panose="02020603050405020304" pitchFamily="18" charset="0"/>
                <a:cs typeface="Times New Roman" panose="02020603050405020304" pitchFamily="18" charset="0"/>
              </a:rPr>
              <a:t>Indicador:</a:t>
            </a:r>
            <a:r>
              <a:rPr lang="es-ES" sz="1600" dirty="0">
                <a:solidFill>
                  <a:schemeClr val="tx1"/>
                </a:solidFill>
                <a:latin typeface="Times New Roman" panose="02020603050405020304" pitchFamily="18" charset="0"/>
                <a:cs typeface="Times New Roman" panose="02020603050405020304" pitchFamily="18" charset="0"/>
              </a:rPr>
              <a:t> </a:t>
            </a:r>
          </a:p>
          <a:p>
            <a:r>
              <a:rPr lang="es-ES_tradnl" sz="1200" b="1" dirty="0">
                <a:solidFill>
                  <a:schemeClr val="tx1"/>
                </a:solidFill>
                <a:latin typeface="Times New Roman" panose="02020603050405020304" pitchFamily="18" charset="0"/>
                <a:cs typeface="Times New Roman" panose="02020603050405020304" pitchFamily="18" charset="0"/>
              </a:rPr>
              <a:t>Figura </a:t>
            </a:r>
            <a:r>
              <a:rPr lang="es-ES_tradnl" sz="1200" i="1" dirty="0">
                <a:solidFill>
                  <a:schemeClr val="tx1"/>
                </a:solidFill>
                <a:latin typeface="Times New Roman" panose="02020603050405020304" pitchFamily="18" charset="0"/>
                <a:cs typeface="Times New Roman" panose="02020603050405020304" pitchFamily="18" charset="0"/>
              </a:rPr>
              <a:t/>
            </a:r>
            <a:br>
              <a:rPr lang="es-ES_tradnl" sz="1200" i="1" dirty="0">
                <a:solidFill>
                  <a:schemeClr val="tx1"/>
                </a:solidFill>
                <a:latin typeface="Times New Roman" panose="02020603050405020304" pitchFamily="18" charset="0"/>
                <a:cs typeface="Times New Roman" panose="02020603050405020304" pitchFamily="18" charset="0"/>
              </a:rPr>
            </a:br>
            <a:r>
              <a:rPr lang="es-ES_tradnl" sz="1200" i="1" dirty="0">
                <a:solidFill>
                  <a:schemeClr val="tx1"/>
                </a:solidFill>
                <a:latin typeface="Times New Roman" panose="02020603050405020304" pitchFamily="18" charset="0"/>
                <a:cs typeface="Times New Roman" panose="02020603050405020304" pitchFamily="18" charset="0"/>
              </a:rPr>
              <a:t>Pre test y Post Test Fase de Recuperación </a:t>
            </a:r>
            <a:endParaRPr lang="en-US" sz="1200" i="1"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s-ES"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s-ES"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s-ES"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s-ES"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s-ES"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s-ES" i="1"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s-ES" sz="1600" i="1" dirty="0">
              <a:solidFill>
                <a:schemeClr val="tx1"/>
              </a:solidFill>
              <a:latin typeface="Times New Roman" panose="02020603050405020304" pitchFamily="18" charset="0"/>
              <a:cs typeface="Times New Roman" panose="02020603050405020304" pitchFamily="18" charset="0"/>
            </a:endParaRPr>
          </a:p>
          <a:p>
            <a:pPr marL="0" indent="0" algn="just">
              <a:buNone/>
            </a:pPr>
            <a:r>
              <a:rPr lang="es-ES" sz="1600" i="1" dirty="0">
                <a:solidFill>
                  <a:schemeClr val="tx1"/>
                </a:solidFill>
                <a:latin typeface="Times New Roman" panose="02020603050405020304" pitchFamily="18" charset="0"/>
                <a:cs typeface="Times New Roman" panose="02020603050405020304" pitchFamily="18" charset="0"/>
              </a:rPr>
              <a:t>Nota:</a:t>
            </a:r>
            <a:r>
              <a:rPr lang="es-ES" sz="1600" dirty="0">
                <a:solidFill>
                  <a:schemeClr val="tx1"/>
                </a:solidFill>
                <a:latin typeface="Times New Roman" panose="02020603050405020304" pitchFamily="18" charset="0"/>
                <a:cs typeface="Times New Roman" panose="02020603050405020304" pitchFamily="18" charset="0"/>
              </a:rPr>
              <a:t> Elaboración Propia.</a:t>
            </a:r>
            <a:endParaRPr lang="en-US" sz="1600"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n-US" dirty="0">
              <a:solidFill>
                <a:schemeClr val="tx1"/>
              </a:solidFill>
              <a:latin typeface="Times New Roman" panose="02020603050405020304" pitchFamily="18" charset="0"/>
              <a:cs typeface="Times New Roman" panose="02020603050405020304" pitchFamily="18" charset="0"/>
            </a:endParaRPr>
          </a:p>
        </p:txBody>
      </p:sp>
      <p:pic>
        <p:nvPicPr>
          <p:cNvPr id="5" name="Imagen 4">
            <a:extLst>
              <a:ext uri="{FF2B5EF4-FFF2-40B4-BE49-F238E27FC236}">
                <a16:creationId xmlns:a16="http://schemas.microsoft.com/office/drawing/2014/main" xmlns="" id="{19B4A7D3-196B-8C75-9116-2153E2A5EB16}"/>
              </a:ext>
            </a:extLst>
          </p:cNvPr>
          <p:cNvPicPr>
            <a:picLocks noChangeAspect="1"/>
          </p:cNvPicPr>
          <p:nvPr/>
        </p:nvPicPr>
        <p:blipFill rotWithShape="1">
          <a:blip r:embed="rId2">
            <a:extLst>
              <a:ext uri="{28A0092B-C50C-407E-A947-70E740481C1C}">
                <a14:useLocalDpi xmlns:a14="http://schemas.microsoft.com/office/drawing/2010/main" val="0"/>
              </a:ext>
            </a:extLst>
          </a:blip>
          <a:srcRect l="17531" r="12217" b="23760"/>
          <a:stretch/>
        </p:blipFill>
        <p:spPr>
          <a:xfrm>
            <a:off x="5220072" y="3068960"/>
            <a:ext cx="3860463" cy="2304256"/>
          </a:xfrm>
          <a:prstGeom prst="rect">
            <a:avLst/>
          </a:prstGeom>
        </p:spPr>
      </p:pic>
      <p:graphicFrame>
        <p:nvGraphicFramePr>
          <p:cNvPr id="8" name="Gráfico 7">
            <a:extLst>
              <a:ext uri="{FF2B5EF4-FFF2-40B4-BE49-F238E27FC236}">
                <a16:creationId xmlns:a16="http://schemas.microsoft.com/office/drawing/2014/main" xmlns="" id="{F602E148-1640-0EE7-B732-062376BBE89E}"/>
              </a:ext>
            </a:extLst>
          </p:cNvPr>
          <p:cNvGraphicFramePr/>
          <p:nvPr>
            <p:extLst>
              <p:ext uri="{D42A27DB-BD31-4B8C-83A1-F6EECF244321}">
                <p14:modId xmlns:p14="http://schemas.microsoft.com/office/powerpoint/2010/main" val="46585716"/>
              </p:ext>
            </p:extLst>
          </p:nvPr>
        </p:nvGraphicFramePr>
        <p:xfrm>
          <a:off x="277368" y="2780928"/>
          <a:ext cx="4870696" cy="28803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429148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9552" y="130780"/>
            <a:ext cx="7543800" cy="1450757"/>
          </a:xfrm>
        </p:spPr>
        <p:txBody>
          <a:bodyPr>
            <a:normAutofit/>
          </a:bodyPr>
          <a:lstStyle/>
          <a:p>
            <a:r>
              <a:rPr lang="es-ES_tradnl" sz="4000" b="1" dirty="0">
                <a:latin typeface="Times New Roman" panose="02020603050405020304" pitchFamily="18" charset="0"/>
                <a:cs typeface="Times New Roman" panose="02020603050405020304" pitchFamily="18" charset="0"/>
              </a:rPr>
              <a:t>Test:</a:t>
            </a:r>
            <a:r>
              <a:rPr lang="es-ES" sz="4000" b="1" dirty="0">
                <a:latin typeface="Times New Roman" panose="02020603050405020304" pitchFamily="18" charset="0"/>
                <a:cs typeface="Times New Roman" panose="02020603050405020304" pitchFamily="18" charset="0"/>
              </a:rPr>
              <a:t>Relación Tiempo vs Paladas Pre Test y Post Test</a:t>
            </a:r>
            <a:endParaRPr lang="en-US" sz="4000"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808276" y="1903164"/>
            <a:ext cx="7772400" cy="4530725"/>
          </a:xfrm>
        </p:spPr>
        <p:txBody>
          <a:bodyPr>
            <a:normAutofit/>
          </a:bodyPr>
          <a:lstStyle/>
          <a:p>
            <a:pPr algn="just"/>
            <a:r>
              <a:rPr lang="es-ES" sz="1600" b="1" dirty="0">
                <a:solidFill>
                  <a:schemeClr val="tx1"/>
                </a:solidFill>
                <a:latin typeface="Times New Roman" panose="02020603050405020304" pitchFamily="18" charset="0"/>
                <a:cs typeface="Times New Roman" panose="02020603050405020304" pitchFamily="18" charset="0"/>
              </a:rPr>
              <a:t>Indicador:</a:t>
            </a:r>
            <a:r>
              <a:rPr lang="es-ES" sz="1600" dirty="0">
                <a:solidFill>
                  <a:schemeClr val="tx1"/>
                </a:solidFill>
                <a:latin typeface="Times New Roman" panose="02020603050405020304" pitchFamily="18" charset="0"/>
                <a:cs typeface="Times New Roman" panose="02020603050405020304" pitchFamily="18" charset="0"/>
              </a:rPr>
              <a:t> </a:t>
            </a:r>
          </a:p>
          <a:p>
            <a:r>
              <a:rPr lang="es-ES_tradnl" sz="1200" b="1" dirty="0">
                <a:solidFill>
                  <a:schemeClr val="tx1"/>
                </a:solidFill>
                <a:latin typeface="Times New Roman" panose="02020603050405020304" pitchFamily="18" charset="0"/>
                <a:cs typeface="Times New Roman" panose="02020603050405020304" pitchFamily="18" charset="0"/>
              </a:rPr>
              <a:t>Figura </a:t>
            </a:r>
            <a:r>
              <a:rPr lang="es-ES_tradnl" sz="1200" i="1" dirty="0">
                <a:solidFill>
                  <a:schemeClr val="tx1"/>
                </a:solidFill>
                <a:latin typeface="Times New Roman" panose="02020603050405020304" pitchFamily="18" charset="0"/>
                <a:cs typeface="Times New Roman" panose="02020603050405020304" pitchFamily="18" charset="0"/>
              </a:rPr>
              <a:t/>
            </a:r>
            <a:br>
              <a:rPr lang="es-ES_tradnl" sz="1200" i="1" dirty="0">
                <a:solidFill>
                  <a:schemeClr val="tx1"/>
                </a:solidFill>
                <a:latin typeface="Times New Roman" panose="02020603050405020304" pitchFamily="18" charset="0"/>
                <a:cs typeface="Times New Roman" panose="02020603050405020304" pitchFamily="18" charset="0"/>
              </a:rPr>
            </a:br>
            <a:r>
              <a:rPr lang="es-ES_tradnl" sz="1200" i="1" dirty="0">
                <a:solidFill>
                  <a:schemeClr val="tx1"/>
                </a:solidFill>
                <a:latin typeface="Times New Roman" panose="02020603050405020304" pitchFamily="18" charset="0"/>
                <a:cs typeface="Times New Roman" panose="02020603050405020304" pitchFamily="18" charset="0"/>
              </a:rPr>
              <a:t>Pre test y Post Test Relación tiempo vs Paladas </a:t>
            </a:r>
            <a:endParaRPr lang="en-US" sz="1200" i="1"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s-ES"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s-ES"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s-ES"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s-ES"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s-ES"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s-ES" i="1"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s-ES" sz="1600" i="1" dirty="0">
              <a:solidFill>
                <a:schemeClr val="tx1"/>
              </a:solidFill>
              <a:latin typeface="Times New Roman" panose="02020603050405020304" pitchFamily="18" charset="0"/>
              <a:cs typeface="Times New Roman" panose="02020603050405020304" pitchFamily="18" charset="0"/>
            </a:endParaRPr>
          </a:p>
          <a:p>
            <a:pPr marL="0" indent="0" algn="just">
              <a:buNone/>
            </a:pPr>
            <a:r>
              <a:rPr lang="es-ES" sz="1600" i="1" dirty="0">
                <a:solidFill>
                  <a:schemeClr val="tx1"/>
                </a:solidFill>
                <a:latin typeface="Times New Roman" panose="02020603050405020304" pitchFamily="18" charset="0"/>
                <a:cs typeface="Times New Roman" panose="02020603050405020304" pitchFamily="18" charset="0"/>
              </a:rPr>
              <a:t>Nota:</a:t>
            </a:r>
            <a:r>
              <a:rPr lang="es-ES" sz="1600" dirty="0">
                <a:solidFill>
                  <a:schemeClr val="tx1"/>
                </a:solidFill>
                <a:latin typeface="Times New Roman" panose="02020603050405020304" pitchFamily="18" charset="0"/>
                <a:cs typeface="Times New Roman" panose="02020603050405020304" pitchFamily="18" charset="0"/>
              </a:rPr>
              <a:t> Elaboración Propia.</a:t>
            </a:r>
            <a:endParaRPr lang="en-US" sz="1600"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n-US" dirty="0">
              <a:solidFill>
                <a:schemeClr val="tx1"/>
              </a:solidFill>
              <a:latin typeface="Times New Roman" panose="02020603050405020304" pitchFamily="18" charset="0"/>
              <a:cs typeface="Times New Roman" panose="02020603050405020304" pitchFamily="18" charset="0"/>
            </a:endParaRPr>
          </a:p>
        </p:txBody>
      </p:sp>
      <p:graphicFrame>
        <p:nvGraphicFramePr>
          <p:cNvPr id="4" name="Gráfico 3">
            <a:extLst>
              <a:ext uri="{FF2B5EF4-FFF2-40B4-BE49-F238E27FC236}">
                <a16:creationId xmlns:a16="http://schemas.microsoft.com/office/drawing/2014/main" xmlns="" id="{CFE43DC9-8AA6-17D8-C337-0D81EB76949D}"/>
              </a:ext>
            </a:extLst>
          </p:cNvPr>
          <p:cNvGraphicFramePr/>
          <p:nvPr>
            <p:extLst>
              <p:ext uri="{D42A27DB-BD31-4B8C-83A1-F6EECF244321}">
                <p14:modId xmlns:p14="http://schemas.microsoft.com/office/powerpoint/2010/main" val="3365701617"/>
              </p:ext>
            </p:extLst>
          </p:nvPr>
        </p:nvGraphicFramePr>
        <p:xfrm>
          <a:off x="395536" y="2780928"/>
          <a:ext cx="4032448" cy="2157095"/>
        </p:xfrm>
        <a:graphic>
          <a:graphicData uri="http://schemas.openxmlformats.org/drawingml/2006/chart">
            <c:chart xmlns:c="http://schemas.openxmlformats.org/drawingml/2006/chart" xmlns:r="http://schemas.openxmlformats.org/officeDocument/2006/relationships" r:id="rId2"/>
          </a:graphicData>
        </a:graphic>
      </p:graphicFrame>
      <p:pic>
        <p:nvPicPr>
          <p:cNvPr id="7" name="Imagen 6">
            <a:extLst>
              <a:ext uri="{FF2B5EF4-FFF2-40B4-BE49-F238E27FC236}">
                <a16:creationId xmlns:a16="http://schemas.microsoft.com/office/drawing/2014/main" xmlns="" id="{05DB1FAB-2584-AA9D-9994-AA8C306F19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1430130"/>
            <a:ext cx="1385915" cy="2465049"/>
          </a:xfrm>
          <a:prstGeom prst="rect">
            <a:avLst/>
          </a:prstGeom>
        </p:spPr>
      </p:pic>
      <p:pic>
        <p:nvPicPr>
          <p:cNvPr id="10" name="Imagen 9">
            <a:extLst>
              <a:ext uri="{FF2B5EF4-FFF2-40B4-BE49-F238E27FC236}">
                <a16:creationId xmlns:a16="http://schemas.microsoft.com/office/drawing/2014/main" xmlns="" id="{4C2B79E0-7029-1A4B-3A3D-65451C7B15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0118" y="1362716"/>
            <a:ext cx="1423818" cy="2532464"/>
          </a:xfrm>
          <a:prstGeom prst="rect">
            <a:avLst/>
          </a:prstGeom>
        </p:spPr>
      </p:pic>
      <p:pic>
        <p:nvPicPr>
          <p:cNvPr id="12" name="Imagen 11">
            <a:extLst>
              <a:ext uri="{FF2B5EF4-FFF2-40B4-BE49-F238E27FC236}">
                <a16:creationId xmlns:a16="http://schemas.microsoft.com/office/drawing/2014/main" xmlns="" id="{F44C88A2-7463-D804-00B6-81573BF07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4476" y="3935291"/>
            <a:ext cx="2040077" cy="940348"/>
          </a:xfrm>
          <a:prstGeom prst="rect">
            <a:avLst/>
          </a:prstGeom>
        </p:spPr>
      </p:pic>
      <p:pic>
        <p:nvPicPr>
          <p:cNvPr id="16" name="Imagen 15">
            <a:extLst>
              <a:ext uri="{FF2B5EF4-FFF2-40B4-BE49-F238E27FC236}">
                <a16:creationId xmlns:a16="http://schemas.microsoft.com/office/drawing/2014/main" xmlns="" id="{539B263C-7BC3-939E-0DDA-E1125D0882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15123" y="3935291"/>
            <a:ext cx="1934241" cy="891564"/>
          </a:xfrm>
          <a:prstGeom prst="rect">
            <a:avLst/>
          </a:prstGeom>
        </p:spPr>
      </p:pic>
    </p:spTree>
    <p:extLst>
      <p:ext uri="{BB962C8B-B14F-4D97-AF65-F5344CB8AC3E}">
        <p14:creationId xmlns:p14="http://schemas.microsoft.com/office/powerpoint/2010/main" val="6449390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D296A28-7BCB-A8AA-184F-7033ECE3A866}"/>
              </a:ext>
            </a:extLst>
          </p:cNvPr>
          <p:cNvSpPr>
            <a:spLocks noGrp="1"/>
          </p:cNvSpPr>
          <p:nvPr>
            <p:ph type="title"/>
          </p:nvPr>
        </p:nvSpPr>
        <p:spPr>
          <a:xfrm>
            <a:off x="822960" y="257729"/>
            <a:ext cx="7543800" cy="1083040"/>
          </a:xfrm>
        </p:spPr>
        <p:txBody>
          <a:bodyPr>
            <a:normAutofit/>
          </a:bodyPr>
          <a:lstStyle/>
          <a:p>
            <a:r>
              <a:rPr lang="es-ES" sz="4000" spc="0" dirty="0">
                <a:ln w="22225">
                  <a:solidFill>
                    <a:schemeClr val="accent2"/>
                  </a:solidFill>
                  <a:prstDash val="solid"/>
                </a:ln>
                <a:solidFill>
                  <a:srgbClr val="FF0000"/>
                </a:solidFill>
                <a:latin typeface="Arial" panose="020B0604020202020204" pitchFamily="34" charset="0"/>
                <a:ea typeface="Times New Roman" panose="02020603050405020304" pitchFamily="18" charset="0"/>
                <a:cs typeface="Times New Roman" panose="02020603050405020304" pitchFamily="18" charset="0"/>
              </a:rPr>
              <a:t>Elaboración de Baremos</a:t>
            </a:r>
            <a:endParaRPr lang="es-EC" sz="8800" spc="0" dirty="0">
              <a:ln w="22225">
                <a:solidFill>
                  <a:schemeClr val="accent2"/>
                </a:solidFill>
                <a:prstDash val="solid"/>
              </a:ln>
              <a:solidFill>
                <a:srgbClr val="FF0000"/>
              </a:solidFill>
            </a:endParaRPr>
          </a:p>
        </p:txBody>
      </p:sp>
      <p:sp>
        <p:nvSpPr>
          <p:cNvPr id="3" name="Marcador de contenido 2">
            <a:extLst>
              <a:ext uri="{FF2B5EF4-FFF2-40B4-BE49-F238E27FC236}">
                <a16:creationId xmlns:a16="http://schemas.microsoft.com/office/drawing/2014/main" xmlns="" id="{134F6B55-81C5-EB1F-05D2-7D593158E8F7}"/>
              </a:ext>
            </a:extLst>
          </p:cNvPr>
          <p:cNvSpPr>
            <a:spLocks noGrp="1"/>
          </p:cNvSpPr>
          <p:nvPr>
            <p:ph idx="1"/>
          </p:nvPr>
        </p:nvSpPr>
        <p:spPr>
          <a:xfrm>
            <a:off x="323528" y="1845734"/>
            <a:ext cx="8640959" cy="4023360"/>
          </a:xfrm>
        </p:spPr>
        <p:txBody>
          <a:bodyPr/>
          <a:lstStyle/>
          <a:p>
            <a:r>
              <a:rPr lang="es-ES" sz="1800" dirty="0">
                <a:latin typeface="Arial" panose="020B0604020202020204" pitchFamily="34" charset="0"/>
                <a:ea typeface="Times New Roman" panose="02020603050405020304" pitchFamily="18" charset="0"/>
                <a:cs typeface="Times New Roman" panose="02020603050405020304" pitchFamily="18" charset="0"/>
              </a:rPr>
              <a:t>E</a:t>
            </a:r>
            <a:r>
              <a:rPr lang="es-ES" sz="1800" dirty="0">
                <a:effectLst/>
                <a:latin typeface="Arial" panose="020B0604020202020204" pitchFamily="34" charset="0"/>
                <a:ea typeface="Times New Roman" panose="02020603050405020304" pitchFamily="18" charset="0"/>
                <a:cs typeface="Times New Roman" panose="02020603050405020304" pitchFamily="18" charset="0"/>
              </a:rPr>
              <a:t>s un producto en forma de tabla de calificación con intervalos, niveles o escalas, que permiten cualificar y cuantificar el resultado después de la aplicación de un test o una prueba</a:t>
            </a:r>
          </a:p>
          <a:p>
            <a:r>
              <a:rPr lang="es-E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800" b="1" i="0" dirty="0">
                <a:effectLst/>
                <a:latin typeface="Arial" panose="020B0604020202020204" pitchFamily="34" charset="0"/>
                <a:ea typeface="DejaVu Serif Condensed"/>
              </a:rPr>
              <a:t>Tabla 13</a:t>
            </a:r>
            <a:r>
              <a:rPr lang="es-ES" sz="1800" i="1" dirty="0">
                <a:effectLst/>
                <a:latin typeface="Arial" panose="020B0604020202020204" pitchFamily="34" charset="0"/>
                <a:ea typeface="DejaVu Serif Condensed"/>
              </a:rPr>
              <a:t/>
            </a:r>
            <a:br>
              <a:rPr lang="es-ES" sz="1800" i="1" dirty="0">
                <a:effectLst/>
                <a:latin typeface="Arial" panose="020B0604020202020204" pitchFamily="34" charset="0"/>
                <a:ea typeface="DejaVu Serif Condensed"/>
              </a:rPr>
            </a:br>
            <a:r>
              <a:rPr lang="es-ES" sz="1800" i="1" dirty="0">
                <a:effectLst/>
                <a:latin typeface="Arial" panose="020B0604020202020204" pitchFamily="34" charset="0"/>
                <a:ea typeface="DejaVu Serif Condensed"/>
              </a:rPr>
              <a:t>Baremo Para la Evaluación de la Palada de Remo Indoor</a:t>
            </a:r>
            <a:endParaRPr lang="es-EC" sz="1800" i="1" dirty="0">
              <a:effectLst/>
              <a:latin typeface="Arial" panose="020B0604020202020204" pitchFamily="34" charset="0"/>
              <a:ea typeface="DejaVu Serif Condensed"/>
            </a:endParaRPr>
          </a:p>
          <a:p>
            <a:r>
              <a:rPr lang="es-E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s-EC" dirty="0"/>
          </a:p>
        </p:txBody>
      </p:sp>
      <p:graphicFrame>
        <p:nvGraphicFramePr>
          <p:cNvPr id="9" name="Tabla 8">
            <a:extLst>
              <a:ext uri="{FF2B5EF4-FFF2-40B4-BE49-F238E27FC236}">
                <a16:creationId xmlns:a16="http://schemas.microsoft.com/office/drawing/2014/main" xmlns="" id="{1115DD82-359A-3F2E-FC29-CEC7F145AF94}"/>
              </a:ext>
            </a:extLst>
          </p:cNvPr>
          <p:cNvGraphicFramePr>
            <a:graphicFrameLocks noGrp="1"/>
          </p:cNvGraphicFramePr>
          <p:nvPr>
            <p:extLst>
              <p:ext uri="{D42A27DB-BD31-4B8C-83A1-F6EECF244321}">
                <p14:modId xmlns:p14="http://schemas.microsoft.com/office/powerpoint/2010/main" val="1818118154"/>
              </p:ext>
            </p:extLst>
          </p:nvPr>
        </p:nvGraphicFramePr>
        <p:xfrm>
          <a:off x="289481" y="4491976"/>
          <a:ext cx="3514631" cy="1673328"/>
        </p:xfrm>
        <a:graphic>
          <a:graphicData uri="http://schemas.openxmlformats.org/drawingml/2006/table">
            <a:tbl>
              <a:tblPr firstRow="1" firstCol="1" bandRow="1">
                <a:tableStyleId>{5C22544A-7EE6-4342-B048-85BDC9FD1C3A}</a:tableStyleId>
              </a:tblPr>
              <a:tblGrid>
                <a:gridCol w="1076030">
                  <a:extLst>
                    <a:ext uri="{9D8B030D-6E8A-4147-A177-3AD203B41FA5}">
                      <a16:colId xmlns:a16="http://schemas.microsoft.com/office/drawing/2014/main" xmlns="" val="1564421969"/>
                    </a:ext>
                  </a:extLst>
                </a:gridCol>
                <a:gridCol w="2438601">
                  <a:extLst>
                    <a:ext uri="{9D8B030D-6E8A-4147-A177-3AD203B41FA5}">
                      <a16:colId xmlns:a16="http://schemas.microsoft.com/office/drawing/2014/main" xmlns="" val="640500893"/>
                    </a:ext>
                  </a:extLst>
                </a:gridCol>
              </a:tblGrid>
              <a:tr h="418332">
                <a:tc>
                  <a:txBody>
                    <a:bodyPr/>
                    <a:lstStyle/>
                    <a:p>
                      <a:pPr algn="l">
                        <a:lnSpc>
                          <a:spcPct val="150000"/>
                        </a:lnSpc>
                      </a:pPr>
                      <a:r>
                        <a:rPr lang="en-US" sz="1800">
                          <a:solidFill>
                            <a:schemeClr val="tx1"/>
                          </a:solidFill>
                          <a:effectLst/>
                        </a:rPr>
                        <a:t>Intervalo</a:t>
                      </a:r>
                      <a:endParaRPr lang="es-EC" sz="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en-US" sz="1800" dirty="0">
                          <a:solidFill>
                            <a:schemeClr val="tx1"/>
                          </a:solidFill>
                          <a:effectLst/>
                        </a:rPr>
                        <a:t>Nivel</a:t>
                      </a:r>
                      <a:endParaRPr lang="es-EC"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990435022"/>
                  </a:ext>
                </a:extLst>
              </a:tr>
              <a:tr h="418332">
                <a:tc>
                  <a:txBody>
                    <a:bodyPr/>
                    <a:lstStyle/>
                    <a:p>
                      <a:pPr algn="l">
                        <a:lnSpc>
                          <a:spcPct val="150000"/>
                        </a:lnSpc>
                      </a:pPr>
                      <a:r>
                        <a:rPr lang="en-US" sz="1800">
                          <a:solidFill>
                            <a:schemeClr val="tx1"/>
                          </a:solidFill>
                          <a:effectLst/>
                        </a:rPr>
                        <a:t>4</a:t>
                      </a:r>
                      <a:endParaRPr lang="es-EC" sz="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en-US" sz="1800">
                          <a:solidFill>
                            <a:schemeClr val="tx1"/>
                          </a:solidFill>
                          <a:effectLst/>
                        </a:rPr>
                        <a:t>Deficiente Técnica</a:t>
                      </a:r>
                      <a:endParaRPr lang="es-EC" sz="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4199198204"/>
                  </a:ext>
                </a:extLst>
              </a:tr>
              <a:tr h="418332">
                <a:tc>
                  <a:txBody>
                    <a:bodyPr/>
                    <a:lstStyle/>
                    <a:p>
                      <a:pPr algn="l">
                        <a:lnSpc>
                          <a:spcPct val="150000"/>
                        </a:lnSpc>
                      </a:pPr>
                      <a:r>
                        <a:rPr lang="en-US" sz="1800">
                          <a:solidFill>
                            <a:schemeClr val="tx1"/>
                          </a:solidFill>
                          <a:effectLst/>
                        </a:rPr>
                        <a:t>5 - 6</a:t>
                      </a:r>
                      <a:endParaRPr lang="es-EC" sz="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en-US" sz="1800">
                          <a:solidFill>
                            <a:schemeClr val="tx1"/>
                          </a:solidFill>
                          <a:effectLst/>
                        </a:rPr>
                        <a:t>Buena Técnica </a:t>
                      </a:r>
                      <a:endParaRPr lang="es-EC" sz="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380583787"/>
                  </a:ext>
                </a:extLst>
              </a:tr>
              <a:tr h="418332">
                <a:tc>
                  <a:txBody>
                    <a:bodyPr/>
                    <a:lstStyle/>
                    <a:p>
                      <a:pPr algn="l">
                        <a:lnSpc>
                          <a:spcPct val="150000"/>
                        </a:lnSpc>
                      </a:pPr>
                      <a:r>
                        <a:rPr lang="en-US" sz="1800">
                          <a:solidFill>
                            <a:schemeClr val="tx1"/>
                          </a:solidFill>
                          <a:effectLst/>
                        </a:rPr>
                        <a:t>7 - 8</a:t>
                      </a:r>
                      <a:endParaRPr lang="es-EC" sz="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en-US" sz="1800" dirty="0" err="1">
                          <a:solidFill>
                            <a:schemeClr val="tx1"/>
                          </a:solidFill>
                          <a:effectLst/>
                        </a:rPr>
                        <a:t>Muy</a:t>
                      </a:r>
                      <a:r>
                        <a:rPr lang="en-US" sz="1800" dirty="0">
                          <a:solidFill>
                            <a:schemeClr val="tx1"/>
                          </a:solidFill>
                          <a:effectLst/>
                        </a:rPr>
                        <a:t> Buena Técnica</a:t>
                      </a:r>
                      <a:endParaRPr lang="es-EC"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68232125"/>
                  </a:ext>
                </a:extLst>
              </a:tr>
            </a:tbl>
          </a:graphicData>
        </a:graphic>
      </p:graphicFrame>
      <p:graphicFrame>
        <p:nvGraphicFramePr>
          <p:cNvPr id="10" name="Gráfico 9">
            <a:extLst>
              <a:ext uri="{FF2B5EF4-FFF2-40B4-BE49-F238E27FC236}">
                <a16:creationId xmlns:a16="http://schemas.microsoft.com/office/drawing/2014/main" xmlns="" id="{F00E134B-42FB-B627-C71F-2953CD69F3DA}"/>
              </a:ext>
            </a:extLst>
          </p:cNvPr>
          <p:cNvGraphicFramePr/>
          <p:nvPr>
            <p:extLst>
              <p:ext uri="{D42A27DB-BD31-4B8C-83A1-F6EECF244321}">
                <p14:modId xmlns:p14="http://schemas.microsoft.com/office/powerpoint/2010/main" val="1605864564"/>
              </p:ext>
            </p:extLst>
          </p:nvPr>
        </p:nvGraphicFramePr>
        <p:xfrm>
          <a:off x="4427855" y="3555348"/>
          <a:ext cx="4464625" cy="26099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627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sz="4000" b="1" dirty="0">
                <a:latin typeface="Times New Roman" panose="02020603050405020304" pitchFamily="18" charset="0"/>
                <a:cs typeface="Times New Roman" panose="02020603050405020304" pitchFamily="18" charset="0"/>
              </a:rPr>
              <a:t>Propuesta</a:t>
            </a:r>
            <a:endParaRPr lang="en-US" sz="4000" dirty="0">
              <a:latin typeface="Times New Roman" panose="02020603050405020304" pitchFamily="18" charset="0"/>
              <a:cs typeface="Times New Roman" panose="02020603050405020304" pitchFamily="18" charset="0"/>
            </a:endParaRPr>
          </a:p>
        </p:txBody>
      </p:sp>
      <p:sp>
        <p:nvSpPr>
          <p:cNvPr id="6" name="Marcador de contenido 5"/>
          <p:cNvSpPr>
            <a:spLocks noGrp="1"/>
          </p:cNvSpPr>
          <p:nvPr>
            <p:ph idx="1"/>
          </p:nvPr>
        </p:nvSpPr>
        <p:spPr>
          <a:xfrm>
            <a:off x="822959" y="1844824"/>
            <a:ext cx="7543801" cy="4023360"/>
          </a:xfrm>
        </p:spPr>
        <p:txBody>
          <a:bodyPr>
            <a:normAutofit/>
          </a:bodyPr>
          <a:lstStyle/>
          <a:p>
            <a:pPr algn="just"/>
            <a:r>
              <a:rPr lang="es-ES" sz="2200" dirty="0">
                <a:solidFill>
                  <a:schemeClr val="tx1"/>
                </a:solidFill>
                <a:latin typeface="Times New Roman" panose="02020603050405020304" pitchFamily="18" charset="0"/>
                <a:cs typeface="Times New Roman" panose="02020603050405020304" pitchFamily="18" charset="0"/>
              </a:rPr>
              <a:t>Guía Metodológica: </a:t>
            </a:r>
            <a:endParaRPr lang="es-ES" sz="2200" dirty="0" smtClean="0">
              <a:solidFill>
                <a:schemeClr val="tx1"/>
              </a:solidFill>
              <a:latin typeface="Times New Roman" panose="02020603050405020304" pitchFamily="18" charset="0"/>
              <a:cs typeface="Times New Roman" panose="02020603050405020304" pitchFamily="18" charset="0"/>
            </a:endParaRPr>
          </a:p>
          <a:p>
            <a:pPr algn="just"/>
            <a:endParaRPr lang="es-ES" sz="2200" dirty="0">
              <a:solidFill>
                <a:schemeClr val="tx1"/>
              </a:solidFill>
              <a:latin typeface="Times New Roman" panose="02020603050405020304" pitchFamily="18" charset="0"/>
              <a:cs typeface="Times New Roman" panose="02020603050405020304" pitchFamily="18" charset="0"/>
            </a:endParaRPr>
          </a:p>
          <a:p>
            <a:pPr algn="just"/>
            <a:r>
              <a:rPr lang="es-ES" sz="2200" b="1" dirty="0">
                <a:solidFill>
                  <a:schemeClr val="tx1"/>
                </a:solidFill>
                <a:latin typeface="Times New Roman" panose="02020603050405020304" pitchFamily="18" charset="0"/>
                <a:cs typeface="Times New Roman" panose="02020603050405020304" pitchFamily="18" charset="0"/>
              </a:rPr>
              <a:t>“Guía de Ejercicios Propioceptivos para la Corrección de la Técnica de la Palada en Deportistas con Discapacidad Intelectual de Remo Indoor</a:t>
            </a:r>
            <a:r>
              <a:rPr lang="es-ES" sz="2200" b="1" dirty="0" smtClean="0">
                <a:solidFill>
                  <a:schemeClr val="tx1"/>
                </a:solidFill>
                <a:latin typeface="Times New Roman" panose="02020603050405020304" pitchFamily="18" charset="0"/>
                <a:cs typeface="Times New Roman" panose="02020603050405020304" pitchFamily="18" charset="0"/>
              </a:rPr>
              <a:t>”.</a:t>
            </a:r>
          </a:p>
          <a:p>
            <a:pPr algn="just"/>
            <a:endParaRPr lang="en-US" sz="2200" dirty="0">
              <a:solidFill>
                <a:schemeClr val="tx1"/>
              </a:solidFill>
              <a:latin typeface="Times New Roman" panose="02020603050405020304" pitchFamily="18" charset="0"/>
              <a:cs typeface="Times New Roman" panose="02020603050405020304" pitchFamily="18" charset="0"/>
            </a:endParaRPr>
          </a:p>
          <a:p>
            <a:pPr algn="just"/>
            <a:r>
              <a:rPr lang="es-ES" sz="2200" dirty="0" smtClean="0">
                <a:solidFill>
                  <a:schemeClr val="tx1"/>
                </a:solidFill>
                <a:latin typeface="Times New Roman" panose="02020603050405020304" pitchFamily="18" charset="0"/>
                <a:cs typeface="Times New Roman" panose="02020603050405020304" pitchFamily="18" charset="0"/>
              </a:rPr>
              <a:t>La </a:t>
            </a:r>
            <a:r>
              <a:rPr lang="es-ES" sz="2200" dirty="0">
                <a:solidFill>
                  <a:schemeClr val="tx1"/>
                </a:solidFill>
                <a:latin typeface="Times New Roman" panose="02020603050405020304" pitchFamily="18" charset="0"/>
                <a:cs typeface="Times New Roman" panose="02020603050405020304" pitchFamily="18" charset="0"/>
              </a:rPr>
              <a:t>recomendación para poder observar cambios significativos es que se pueda ejecutar de 30 a 50 minutos, tres días a la semana en un mínimo de 12 semanas.</a:t>
            </a:r>
            <a:endParaRPr lang="en-US" sz="2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9723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barn(inVertical)">
                                      <p:cBhvr>
                                        <p:cTn id="1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C" b="1" dirty="0">
                <a:solidFill>
                  <a:srgbClr val="FF0000"/>
                </a:solidFill>
                <a:latin typeface="Arial" panose="020B0604020202020204" pitchFamily="34" charset="0"/>
                <a:cs typeface="Arial" panose="020B0604020202020204" pitchFamily="34" charset="0"/>
              </a:rPr>
              <a:t>Antecedentes</a:t>
            </a:r>
          </a:p>
        </p:txBody>
      </p:sp>
      <p:sp>
        <p:nvSpPr>
          <p:cNvPr id="3" name="Marcador de contenido 2"/>
          <p:cNvSpPr>
            <a:spLocks noGrp="1"/>
          </p:cNvSpPr>
          <p:nvPr>
            <p:ph idx="1"/>
          </p:nvPr>
        </p:nvSpPr>
        <p:spPr/>
        <p:txBody>
          <a:bodyPr/>
          <a:lstStyle/>
          <a:p>
            <a:pPr algn="just"/>
            <a:r>
              <a:rPr lang="es-ES" dirty="0">
                <a:latin typeface="Arial" panose="020B0604020202020204" pitchFamily="34" charset="0"/>
                <a:cs typeface="Arial" panose="020B0604020202020204" pitchFamily="34" charset="0"/>
              </a:rPr>
              <a:t>La FEDEDI es una </a:t>
            </a:r>
            <a:r>
              <a:rPr lang="es-EC" dirty="0">
                <a:latin typeface="Arial" panose="020B0604020202020204" pitchFamily="34" charset="0"/>
                <a:cs typeface="Arial" panose="020B0604020202020204" pitchFamily="34" charset="0"/>
              </a:rPr>
              <a:t>Institución privada sin fines de lucro que busca la inclusión social y el mejoramiento de la calidad de vida de las personas con Discapacidad Intelectual, a través de la práctica deportiva, buscan integrar a un mayor número de personas de todas las provincias y cantones, de esta forma tengan la oportunidad de practicar deporte, y que lleguen a ser embajadores en competencias tanto nacionales e internacionales</a:t>
            </a:r>
            <a:endParaRPr lang="es-EC"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9972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C" b="1" dirty="0" smtClean="0">
                <a:solidFill>
                  <a:srgbClr val="FF0000"/>
                </a:solidFill>
                <a:latin typeface="Arial" panose="020B0604020202020204" pitchFamily="34" charset="0"/>
                <a:cs typeface="Arial" panose="020B0604020202020204" pitchFamily="34" charset="0"/>
              </a:rPr>
              <a:t>Objetivos</a:t>
            </a:r>
            <a:endParaRPr lang="es-EC" dirty="0">
              <a:solidFill>
                <a:srgbClr val="FF0000"/>
              </a:solidFill>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p:txBody>
          <a:bodyPr>
            <a:normAutofit lnSpcReduction="10000"/>
          </a:bodyPr>
          <a:lstStyle/>
          <a:p>
            <a:pPr algn="just"/>
            <a:r>
              <a:rPr lang="es-EC" sz="2400" b="1" i="1" dirty="0">
                <a:latin typeface="Arial" panose="020B0604020202020204" pitchFamily="34" charset="0"/>
                <a:cs typeface="Arial" panose="020B0604020202020204" pitchFamily="34" charset="0"/>
              </a:rPr>
              <a:t>Objetivo General </a:t>
            </a:r>
          </a:p>
          <a:p>
            <a:pPr algn="just"/>
            <a:r>
              <a:rPr lang="es-EC" sz="2400" dirty="0">
                <a:latin typeface="Arial" panose="020B0604020202020204" pitchFamily="34" charset="0"/>
                <a:cs typeface="Arial" panose="020B0604020202020204" pitchFamily="34" charset="0"/>
              </a:rPr>
              <a:t>Estructurar una propuesta alternativa con los principios de la propiocepción a través de ejercicios con su propio cuerpo y diferentes materiales orientados a la corrección de la técnica de palada del remo indoor en deportistas intelectuales.</a:t>
            </a:r>
          </a:p>
          <a:p>
            <a:pPr algn="just"/>
            <a:r>
              <a:rPr lang="es-EC" sz="2400" b="1" i="1" dirty="0">
                <a:latin typeface="Arial" panose="020B0604020202020204" pitchFamily="34" charset="0"/>
                <a:cs typeface="Arial" panose="020B0604020202020204" pitchFamily="34" charset="0"/>
              </a:rPr>
              <a:t>Objetivos específicos </a:t>
            </a:r>
          </a:p>
          <a:p>
            <a:pPr lvl="0" algn="just"/>
            <a:r>
              <a:rPr lang="es-EC" sz="2400" dirty="0">
                <a:latin typeface="Arial" panose="020B0604020202020204" pitchFamily="34" charset="0"/>
                <a:cs typeface="Arial" panose="020B0604020202020204" pitchFamily="34" charset="0"/>
              </a:rPr>
              <a:t>Presentar niveles de ejercicios con una metodología donde se planee una progresión de ejercicios en los diferentes grados de dificultad y de fácil compresión para deportistas con discapacidad intelectual</a:t>
            </a:r>
            <a:r>
              <a:rPr lang="es-ES" sz="2400" dirty="0">
                <a:latin typeface="Arial" panose="020B0604020202020204" pitchFamily="34" charset="0"/>
                <a:cs typeface="Arial" panose="020B0604020202020204" pitchFamily="34" charset="0"/>
              </a:rPr>
              <a:t>. </a:t>
            </a:r>
            <a:endParaRPr lang="es-EC" sz="2400" dirty="0">
              <a:latin typeface="Arial" panose="020B0604020202020204" pitchFamily="34" charset="0"/>
              <a:cs typeface="Arial" panose="020B0604020202020204" pitchFamily="34" charset="0"/>
            </a:endParaRPr>
          </a:p>
          <a:p>
            <a:endParaRPr lang="es-EC" dirty="0"/>
          </a:p>
        </p:txBody>
      </p:sp>
    </p:spTree>
    <p:extLst>
      <p:ext uri="{BB962C8B-B14F-4D97-AF65-F5344CB8AC3E}">
        <p14:creationId xmlns:p14="http://schemas.microsoft.com/office/powerpoint/2010/main" val="2099181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A0D51FDC-E7EC-3B62-E0A9-0B9D6CF3293F}"/>
              </a:ext>
            </a:extLst>
          </p:cNvPr>
          <p:cNvSpPr>
            <a:spLocks noGrp="1"/>
          </p:cNvSpPr>
          <p:nvPr>
            <p:ph idx="1"/>
          </p:nvPr>
        </p:nvSpPr>
        <p:spPr/>
        <p:txBody>
          <a:bodyPr/>
          <a:lstStyle/>
          <a:p>
            <a:pPr algn="just"/>
            <a:r>
              <a:rPr lang="es-EC" sz="2800" dirty="0" smtClean="0">
                <a:latin typeface="Arial" panose="020B0604020202020204" pitchFamily="34" charset="0"/>
                <a:cs typeface="Arial" panose="020B0604020202020204" pitchFamily="34" charset="0"/>
              </a:rPr>
              <a:t>Deficiente técnica </a:t>
            </a:r>
            <a:r>
              <a:rPr lang="es-EC" sz="2800" dirty="0">
                <a:latin typeface="Arial" panose="020B0604020202020204" pitchFamily="34" charset="0"/>
                <a:cs typeface="Arial" panose="020B0604020202020204" pitchFamily="34" charset="0"/>
              </a:rPr>
              <a:t>de la </a:t>
            </a:r>
            <a:r>
              <a:rPr lang="es-EC" sz="2800" dirty="0" smtClean="0">
                <a:latin typeface="Arial" panose="020B0604020202020204" pitchFamily="34" charset="0"/>
                <a:cs typeface="Arial" panose="020B0604020202020204" pitchFamily="34" charset="0"/>
              </a:rPr>
              <a:t>palada en </a:t>
            </a:r>
            <a:r>
              <a:rPr lang="es-EC" sz="2800" dirty="0">
                <a:latin typeface="Arial" panose="020B0604020202020204" pitchFamily="34" charset="0"/>
                <a:cs typeface="Arial" panose="020B0604020202020204" pitchFamily="34" charset="0"/>
              </a:rPr>
              <a:t>los deportistas de Remo Indoor de la Federación Ecuatoriana de Deportes para Personas con Discapacidad Intelectual (FEDEDI</a:t>
            </a:r>
            <a:r>
              <a:rPr lang="es-EC" sz="2800" dirty="0" smtClean="0">
                <a:latin typeface="Arial" panose="020B0604020202020204" pitchFamily="34" charset="0"/>
                <a:cs typeface="Arial" panose="020B0604020202020204" pitchFamily="34" charset="0"/>
              </a:rPr>
              <a:t>).</a:t>
            </a:r>
            <a:endParaRPr lang="es-EC" sz="2800" dirty="0">
              <a:latin typeface="Arial" panose="020B0604020202020204" pitchFamily="34" charset="0"/>
              <a:cs typeface="Arial" panose="020B0604020202020204" pitchFamily="34" charset="0"/>
            </a:endParaRPr>
          </a:p>
          <a:p>
            <a:endParaRPr lang="es-ES" dirty="0" smtClean="0"/>
          </a:p>
        </p:txBody>
      </p:sp>
      <p:sp>
        <p:nvSpPr>
          <p:cNvPr id="4" name="1 Título">
            <a:extLst>
              <a:ext uri="{FF2B5EF4-FFF2-40B4-BE49-F238E27FC236}">
                <a16:creationId xmlns:a16="http://schemas.microsoft.com/office/drawing/2014/main" xmlns="" id="{E5DB8EC3-D7ED-1C90-A607-530F4BD6EE8C}"/>
              </a:ext>
            </a:extLst>
          </p:cNvPr>
          <p:cNvSpPr>
            <a:spLocks noGrp="1"/>
          </p:cNvSpPr>
          <p:nvPr>
            <p:ph type="title"/>
          </p:nvPr>
        </p:nvSpPr>
        <p:spPr>
          <a:xfrm>
            <a:off x="822325" y="287338"/>
            <a:ext cx="7543800" cy="1449387"/>
          </a:xfrm>
        </p:spPr>
        <p:txBody>
          <a:bodyPr>
            <a:normAutofit/>
          </a:bodyPr>
          <a:lstStyle/>
          <a:p>
            <a:r>
              <a:rPr lang="es-ES" b="1" spc="0" dirty="0">
                <a:ln w="9525">
                  <a:solidFill>
                    <a:schemeClr val="bg1"/>
                  </a:solidFill>
                  <a:prstDash val="solid"/>
                </a:ln>
                <a:solidFill>
                  <a:srgbClr val="FF0000"/>
                </a:solidFill>
                <a:latin typeface="Constantia" panose="02030602050306030303" pitchFamily="18" charset="0"/>
                <a:ea typeface="+mn-ea"/>
                <a:cs typeface="+mn-cs"/>
              </a:rPr>
              <a:t>PROBLEMA </a:t>
            </a:r>
            <a:endParaRPr lang="es-EC" b="1" spc="0" dirty="0">
              <a:ln w="9525">
                <a:solidFill>
                  <a:schemeClr val="bg1"/>
                </a:solidFill>
                <a:prstDash val="solid"/>
              </a:ln>
              <a:solidFill>
                <a:srgbClr val="FF0000"/>
              </a:solidFill>
              <a:latin typeface="Constantia" panose="02030602050306030303" pitchFamily="18" charset="0"/>
              <a:ea typeface="+mn-ea"/>
              <a:cs typeface="+mn-cs"/>
            </a:endParaRPr>
          </a:p>
        </p:txBody>
      </p:sp>
      <p:pic>
        <p:nvPicPr>
          <p:cNvPr id="5" name="Imagen 4">
            <a:extLst>
              <a:ext uri="{FF2B5EF4-FFF2-40B4-BE49-F238E27FC236}">
                <a16:creationId xmlns:a16="http://schemas.microsoft.com/office/drawing/2014/main" xmlns="" id="{14D57A02-5287-B608-5F7B-4440822909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9752" y="3933056"/>
            <a:ext cx="4320480" cy="2430270"/>
          </a:xfrm>
          <a:prstGeom prst="rect">
            <a:avLst/>
          </a:prstGeom>
        </p:spPr>
      </p:pic>
    </p:spTree>
    <p:extLst>
      <p:ext uri="{BB962C8B-B14F-4D97-AF65-F5344CB8AC3E}">
        <p14:creationId xmlns:p14="http://schemas.microsoft.com/office/powerpoint/2010/main" val="252343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C" b="1" dirty="0">
                <a:solidFill>
                  <a:srgbClr val="FF0000"/>
                </a:solidFill>
                <a:latin typeface="Arial" panose="020B0604020202020204" pitchFamily="34" charset="0"/>
                <a:cs typeface="Arial" panose="020B0604020202020204" pitchFamily="34" charset="0"/>
              </a:rPr>
              <a:t>Metodología </a:t>
            </a:r>
          </a:p>
        </p:txBody>
      </p:sp>
      <p:sp>
        <p:nvSpPr>
          <p:cNvPr id="3" name="Marcador de contenido 2"/>
          <p:cNvSpPr>
            <a:spLocks noGrp="1"/>
          </p:cNvSpPr>
          <p:nvPr>
            <p:ph idx="1"/>
          </p:nvPr>
        </p:nvSpPr>
        <p:spPr/>
        <p:txBody>
          <a:bodyPr/>
          <a:lstStyle/>
          <a:p>
            <a:pPr algn="just"/>
            <a:r>
              <a:rPr lang="es-EC" dirty="0">
                <a:latin typeface="Arial" panose="020B0604020202020204" pitchFamily="34" charset="0"/>
                <a:cs typeface="Arial" panose="020B0604020202020204" pitchFamily="34" charset="0"/>
              </a:rPr>
              <a:t>Para conseguir los objetivos planteados se ejecutó la aplicación del programa propioceptivo durante 8 semanas es decir 2 meses, 3 veces por semana, 1 hora diaria, durante el primer acercamiento se realizó una semana de adaptación para que los deportistas  asimilen los ejercicios, desde la segunda semana se inició la implementación de materiales inestables como: el Bosu, disco propioceptivo, TRX, bandas elásticas y balón medicinal, para causar desequilibrios y de esta forma trabajar los músculos hacia el fortalecimiento de la postura de la técnica en los deportistas</a:t>
            </a:r>
            <a:endParaRPr lang="es-EC"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2036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C" b="1" dirty="0">
                <a:solidFill>
                  <a:srgbClr val="FF0000"/>
                </a:solidFill>
                <a:latin typeface="Arial" panose="020B0604020202020204" pitchFamily="34" charset="0"/>
                <a:cs typeface="Arial" panose="020B0604020202020204" pitchFamily="34" charset="0"/>
              </a:rPr>
              <a:t>Programa de Entrenamiento Propioceptivo </a:t>
            </a:r>
          </a:p>
        </p:txBody>
      </p:sp>
      <p:sp>
        <p:nvSpPr>
          <p:cNvPr id="3" name="Marcador de contenido 2"/>
          <p:cNvSpPr>
            <a:spLocks noGrp="1"/>
          </p:cNvSpPr>
          <p:nvPr>
            <p:ph idx="1"/>
          </p:nvPr>
        </p:nvSpPr>
        <p:spPr/>
        <p:txBody>
          <a:bodyPr>
            <a:normAutofit fontScale="92500" lnSpcReduction="20000"/>
          </a:bodyPr>
          <a:lstStyle/>
          <a:p>
            <a:pPr algn="just"/>
            <a:r>
              <a:rPr lang="es-EC" b="1" i="1" dirty="0"/>
              <a:t>Distribución</a:t>
            </a:r>
          </a:p>
          <a:p>
            <a:pPr algn="just"/>
            <a:r>
              <a:rPr lang="es-EC" dirty="0"/>
              <a:t>2 meses es decir 8 semanas y dentro de esta por lo menos 3 </a:t>
            </a:r>
            <a:r>
              <a:rPr lang="es-EC" dirty="0" smtClean="0"/>
              <a:t>veces</a:t>
            </a:r>
          </a:p>
          <a:p>
            <a:pPr algn="just"/>
            <a:r>
              <a:rPr lang="es-EC" b="1" i="1" dirty="0"/>
              <a:t>Planificación de los Ejercicios</a:t>
            </a:r>
          </a:p>
          <a:p>
            <a:pPr algn="just"/>
            <a:r>
              <a:rPr lang="es-EC" dirty="0"/>
              <a:t>tomar en cuenta la caracterización del deporte, prueba, modalidad o ejecución </a:t>
            </a:r>
            <a:r>
              <a:rPr lang="es-EC" dirty="0" smtClean="0"/>
              <a:t>para </a:t>
            </a:r>
            <a:r>
              <a:rPr lang="es-EC" dirty="0"/>
              <a:t>poder fraccionar las fases de la </a:t>
            </a:r>
            <a:r>
              <a:rPr lang="es-EC" dirty="0" smtClean="0"/>
              <a:t>ejecución</a:t>
            </a:r>
          </a:p>
          <a:p>
            <a:pPr algn="just"/>
            <a:r>
              <a:rPr lang="es-EC" b="1" i="1" dirty="0"/>
              <a:t>Descripción</a:t>
            </a:r>
          </a:p>
          <a:p>
            <a:pPr algn="just"/>
            <a:r>
              <a:rPr lang="es-EC" dirty="0"/>
              <a:t>en el caso de la discapacidad intelectual por la dificultad cognitiva es necesario el aclaramiento del ejercicio y la repetición para la adecuada ejecución.</a:t>
            </a:r>
          </a:p>
          <a:p>
            <a:pPr algn="just"/>
            <a:r>
              <a:rPr lang="es-EC" dirty="0" smtClean="0"/>
              <a:t> </a:t>
            </a:r>
            <a:r>
              <a:rPr lang="es-EC" b="1" i="1" dirty="0"/>
              <a:t>Ayuda </a:t>
            </a:r>
            <a:r>
              <a:rPr lang="es-EC" b="1" i="1" dirty="0" smtClean="0"/>
              <a:t>visual</a:t>
            </a:r>
          </a:p>
          <a:p>
            <a:pPr algn="just"/>
            <a:r>
              <a:rPr lang="es-EC" dirty="0"/>
              <a:t>construcción de actividades que vayan acercándose a las fases del gesto técnico en cada deporte. </a:t>
            </a:r>
            <a:endParaRPr lang="es-EC" b="1" i="1" dirty="0" smtClean="0"/>
          </a:p>
          <a:p>
            <a:endParaRPr lang="es-EC" b="1" i="1" dirty="0"/>
          </a:p>
        </p:txBody>
      </p:sp>
    </p:spTree>
    <p:extLst>
      <p:ext uri="{BB962C8B-B14F-4D97-AF65-F5344CB8AC3E}">
        <p14:creationId xmlns:p14="http://schemas.microsoft.com/office/powerpoint/2010/main" val="25803913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solidFill>
                  <a:srgbClr val="FF0000"/>
                </a:solidFill>
                <a:latin typeface="Arial" panose="020B0604020202020204" pitchFamily="34" charset="0"/>
                <a:cs typeface="Arial" panose="020B0604020202020204" pitchFamily="34" charset="0"/>
              </a:rPr>
              <a:t>Planteamiento de los Ejercicios </a:t>
            </a:r>
            <a:endParaRPr lang="es-EC" dirty="0">
              <a:solidFill>
                <a:srgbClr val="FF0000"/>
              </a:solidFill>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p:txBody>
          <a:bodyPr/>
          <a:lstStyle/>
          <a:p>
            <a:r>
              <a:rPr lang="es-EC" b="1" i="1" dirty="0"/>
              <a:t>Ejercicios con el propio peso</a:t>
            </a:r>
          </a:p>
          <a:p>
            <a:r>
              <a:rPr lang="es-EC" b="1" i="1" dirty="0"/>
              <a:t>Ejercicios con el Disco Propioceptivo</a:t>
            </a:r>
          </a:p>
          <a:p>
            <a:r>
              <a:rPr lang="es-EC" b="1" i="1" dirty="0"/>
              <a:t>Ejercicios con Balón Medicinal</a:t>
            </a:r>
          </a:p>
          <a:p>
            <a:r>
              <a:rPr lang="es-EC" b="1" i="1" dirty="0"/>
              <a:t>Ejercicios con Bosu</a:t>
            </a:r>
          </a:p>
          <a:p>
            <a:r>
              <a:rPr lang="es-EC" b="1" i="1" dirty="0"/>
              <a:t>Ejercicios con Bandas Elásticas </a:t>
            </a:r>
          </a:p>
          <a:p>
            <a:r>
              <a:rPr lang="es-EC" b="1" i="1" dirty="0"/>
              <a:t>Ejercicios con TRX </a:t>
            </a:r>
            <a:endParaRPr lang="es-EC" b="1" i="1" dirty="0" smtClean="0"/>
          </a:p>
          <a:p>
            <a:r>
              <a:rPr lang="es-EC" b="1" i="1" dirty="0"/>
              <a:t>Ejercicios Combinados  </a:t>
            </a:r>
          </a:p>
          <a:p>
            <a:endParaRPr lang="es-EC" b="1" i="1" dirty="0"/>
          </a:p>
          <a:p>
            <a:endParaRPr lang="es-EC" dirty="0"/>
          </a:p>
        </p:txBody>
      </p:sp>
    </p:spTree>
    <p:extLst>
      <p:ext uri="{BB962C8B-B14F-4D97-AF65-F5344CB8AC3E}">
        <p14:creationId xmlns:p14="http://schemas.microsoft.com/office/powerpoint/2010/main" val="17816177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24801" t="7980" r="25588" b="23388"/>
          <a:stretch/>
        </p:blipFill>
        <p:spPr>
          <a:xfrm>
            <a:off x="1933989" y="404664"/>
            <a:ext cx="7210011" cy="5607788"/>
          </a:xfrm>
          <a:prstGeom prst="rect">
            <a:avLst/>
          </a:prstGeom>
        </p:spPr>
      </p:pic>
    </p:spTree>
    <p:extLst>
      <p:ext uri="{BB962C8B-B14F-4D97-AF65-F5344CB8AC3E}">
        <p14:creationId xmlns:p14="http://schemas.microsoft.com/office/powerpoint/2010/main" val="1813124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Imagen 3"/>
          <p:cNvPicPr>
            <a:picLocks noChangeAspect="1"/>
          </p:cNvPicPr>
          <p:nvPr/>
        </p:nvPicPr>
        <p:blipFill rotWithShape="1">
          <a:blip r:embed="rId2"/>
          <a:srcRect l="17713" t="16384" r="18500" b="12182"/>
          <a:stretch/>
        </p:blipFill>
        <p:spPr>
          <a:xfrm>
            <a:off x="0" y="1015369"/>
            <a:ext cx="9027668" cy="5684089"/>
          </a:xfrm>
          <a:prstGeom prst="rect">
            <a:avLst/>
          </a:prstGeom>
        </p:spPr>
      </p:pic>
    </p:spTree>
    <p:extLst>
      <p:ext uri="{BB962C8B-B14F-4D97-AF65-F5344CB8AC3E}">
        <p14:creationId xmlns:p14="http://schemas.microsoft.com/office/powerpoint/2010/main" val="4963270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i="1" dirty="0">
                <a:solidFill>
                  <a:srgbClr val="FF0000"/>
                </a:solidFill>
              </a:rPr>
              <a:t>Sugerencias Metodológicas </a:t>
            </a:r>
            <a:endParaRPr lang="es-EC" b="1" dirty="0">
              <a:solidFill>
                <a:srgbClr val="FF0000"/>
              </a:solidFill>
            </a:endParaRPr>
          </a:p>
        </p:txBody>
      </p:sp>
      <p:sp>
        <p:nvSpPr>
          <p:cNvPr id="3" name="Marcador de contenido 2"/>
          <p:cNvSpPr>
            <a:spLocks noGrp="1"/>
          </p:cNvSpPr>
          <p:nvPr>
            <p:ph idx="1"/>
          </p:nvPr>
        </p:nvSpPr>
        <p:spPr/>
        <p:txBody>
          <a:bodyPr/>
          <a:lstStyle/>
          <a:p>
            <a:pPr algn="just"/>
            <a:r>
              <a:rPr lang="es-EC" sz="2400" dirty="0" smtClean="0">
                <a:latin typeface="Arial" panose="020B0604020202020204" pitchFamily="34" charset="0"/>
                <a:cs typeface="Arial" panose="020B0604020202020204" pitchFamily="34" charset="0"/>
              </a:rPr>
              <a:t>La </a:t>
            </a:r>
            <a:r>
              <a:rPr lang="es-EC" sz="2400" dirty="0">
                <a:latin typeface="Arial" panose="020B0604020202020204" pitchFamily="34" charset="0"/>
                <a:cs typeface="Arial" panose="020B0604020202020204" pitchFamily="34" charset="0"/>
              </a:rPr>
              <a:t>sugerencia metodológica es contar con espacios que eviten los distractores y puedan concentrarse en la conciencia de la ejecución y apropiación del ejercicio, también utilizar variantes que le permitan al deportista trabajar los diferentes planos y segmentos corporales. </a:t>
            </a:r>
          </a:p>
          <a:p>
            <a:endParaRPr lang="es-EC" dirty="0"/>
          </a:p>
        </p:txBody>
      </p:sp>
    </p:spTree>
    <p:extLst>
      <p:ext uri="{BB962C8B-B14F-4D97-AF65-F5344CB8AC3E}">
        <p14:creationId xmlns:p14="http://schemas.microsoft.com/office/powerpoint/2010/main" val="553885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2960" y="188641"/>
            <a:ext cx="7543800" cy="800372"/>
          </a:xfrm>
        </p:spPr>
        <p:txBody>
          <a:bodyPr/>
          <a:lstStyle/>
          <a:p>
            <a:r>
              <a:rPr lang="es-MX" altLang="es-MX" b="1" spc="0"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Conclusiones</a:t>
            </a:r>
            <a:endParaRPr lang="en-US" b="1" spc="0" dirty="0">
              <a:ln w="22225">
                <a:solidFill>
                  <a:schemeClr val="accent2"/>
                </a:solidFill>
                <a:prstDash val="solid"/>
              </a:ln>
              <a:solidFill>
                <a:srgbClr val="FF0000"/>
              </a:solidFill>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951049300"/>
              </p:ext>
            </p:extLst>
          </p:nvPr>
        </p:nvGraphicFramePr>
        <p:xfrm>
          <a:off x="755576" y="908720"/>
          <a:ext cx="7610549"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2792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2960" y="188641"/>
            <a:ext cx="7543800" cy="800372"/>
          </a:xfrm>
        </p:spPr>
        <p:txBody>
          <a:bodyPr/>
          <a:lstStyle/>
          <a:p>
            <a:r>
              <a:rPr lang="es-MX" b="1" spc="0"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Recomendaciones</a:t>
            </a:r>
            <a:endParaRPr lang="en-US" b="1" spc="0" dirty="0">
              <a:ln w="22225">
                <a:solidFill>
                  <a:schemeClr val="accent2"/>
                </a:solidFill>
                <a:prstDash val="solid"/>
              </a:ln>
              <a:solidFill>
                <a:schemeClr val="accent2">
                  <a:lumMod val="40000"/>
                  <a:lumOff val="60000"/>
                </a:schemeClr>
              </a:solidFill>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164124179"/>
              </p:ext>
            </p:extLst>
          </p:nvPr>
        </p:nvGraphicFramePr>
        <p:xfrm>
          <a:off x="755576" y="764704"/>
          <a:ext cx="7610549" cy="5328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0501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2960" y="286605"/>
            <a:ext cx="7543800" cy="766132"/>
          </a:xfrm>
        </p:spPr>
        <p:txBody>
          <a:bodyPr/>
          <a:lstStyle/>
          <a:p>
            <a:r>
              <a:rPr lang="es-EC" dirty="0">
                <a:latin typeface="Times New Roman" panose="02020603050405020304" pitchFamily="18" charset="0"/>
                <a:cs typeface="Times New Roman" panose="02020603050405020304" pitchFamily="18" charset="0"/>
              </a:rPr>
              <a:t>Evidencias</a:t>
            </a:r>
          </a:p>
        </p:txBody>
      </p:sp>
      <p:pic>
        <p:nvPicPr>
          <p:cNvPr id="12" name="Imagen 11">
            <a:extLst>
              <a:ext uri="{FF2B5EF4-FFF2-40B4-BE49-F238E27FC236}">
                <a16:creationId xmlns:a16="http://schemas.microsoft.com/office/drawing/2014/main" xmlns="" id="{73273960-C1AD-4E85-343A-D2D141FF5C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50582" y="1429715"/>
            <a:ext cx="1805721" cy="1015718"/>
          </a:xfrm>
          <a:prstGeom prst="rect">
            <a:avLst/>
          </a:prstGeom>
        </p:spPr>
      </p:pic>
      <p:pic>
        <p:nvPicPr>
          <p:cNvPr id="13" name="Imagen 12">
            <a:extLst>
              <a:ext uri="{FF2B5EF4-FFF2-40B4-BE49-F238E27FC236}">
                <a16:creationId xmlns:a16="http://schemas.microsoft.com/office/drawing/2014/main" xmlns="" id="{D97616D6-55E9-91BB-295B-F94D440985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365" t="496" r="134" b="-496"/>
          <a:stretch/>
        </p:blipFill>
        <p:spPr bwMode="auto">
          <a:xfrm rot="5400000">
            <a:off x="-297686" y="2924221"/>
            <a:ext cx="2062561" cy="1255434"/>
          </a:xfrm>
          <a:prstGeom prst="rect">
            <a:avLst/>
          </a:prstGeom>
          <a:ln>
            <a:noFill/>
          </a:ln>
          <a:extLst>
            <a:ext uri="{53640926-AAD7-44D8-BBD7-CCE9431645EC}">
              <a14:shadowObscured xmlns:a14="http://schemas.microsoft.com/office/drawing/2010/main"/>
            </a:ext>
          </a:extLst>
        </p:spPr>
      </p:pic>
      <p:pic>
        <p:nvPicPr>
          <p:cNvPr id="14" name="Imagen 13">
            <a:extLst>
              <a:ext uri="{FF2B5EF4-FFF2-40B4-BE49-F238E27FC236}">
                <a16:creationId xmlns:a16="http://schemas.microsoft.com/office/drawing/2014/main" xmlns="" id="{058A79D5-9C70-FFCE-260D-FD862B390E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0961" y="818147"/>
            <a:ext cx="1724450" cy="969573"/>
          </a:xfrm>
          <a:prstGeom prst="rect">
            <a:avLst/>
          </a:prstGeom>
        </p:spPr>
      </p:pic>
      <p:pic>
        <p:nvPicPr>
          <p:cNvPr id="15" name="Imagen 14">
            <a:extLst>
              <a:ext uri="{FF2B5EF4-FFF2-40B4-BE49-F238E27FC236}">
                <a16:creationId xmlns:a16="http://schemas.microsoft.com/office/drawing/2014/main" xmlns="" id="{19E0F95D-5BA4-C2E9-2A4E-291F7C67156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7945" y="1302933"/>
            <a:ext cx="2736303" cy="1537501"/>
          </a:xfrm>
          <a:prstGeom prst="rect">
            <a:avLst/>
          </a:prstGeom>
          <a:noFill/>
          <a:ln>
            <a:noFill/>
          </a:ln>
        </p:spPr>
      </p:pic>
      <p:pic>
        <p:nvPicPr>
          <p:cNvPr id="16" name="Imagen 15">
            <a:extLst>
              <a:ext uri="{FF2B5EF4-FFF2-40B4-BE49-F238E27FC236}">
                <a16:creationId xmlns:a16="http://schemas.microsoft.com/office/drawing/2014/main" xmlns="" id="{8B2506C2-8EE7-88A9-DBAA-729AF99B08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811"/>
          <a:stretch/>
        </p:blipFill>
        <p:spPr bwMode="auto">
          <a:xfrm rot="5400000">
            <a:off x="60647" y="4899674"/>
            <a:ext cx="1661545" cy="1168470"/>
          </a:xfrm>
          <a:prstGeom prst="rect">
            <a:avLst/>
          </a:prstGeom>
          <a:noFill/>
          <a:ln>
            <a:noFill/>
          </a:ln>
          <a:extLst>
            <a:ext uri="{53640926-AAD7-44D8-BBD7-CCE9431645EC}">
              <a14:shadowObscured xmlns:a14="http://schemas.microsoft.com/office/drawing/2010/main"/>
            </a:ext>
          </a:extLst>
        </p:spPr>
      </p:pic>
      <p:pic>
        <p:nvPicPr>
          <p:cNvPr id="17" name="Imagen 16">
            <a:extLst>
              <a:ext uri="{FF2B5EF4-FFF2-40B4-BE49-F238E27FC236}">
                <a16:creationId xmlns:a16="http://schemas.microsoft.com/office/drawing/2014/main" xmlns="" id="{69AD111C-28B9-40D4-E71E-5614868B043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447" r="29633" b="56947"/>
          <a:stretch/>
        </p:blipFill>
        <p:spPr bwMode="auto">
          <a:xfrm>
            <a:off x="1471024" y="4653136"/>
            <a:ext cx="1948848" cy="1310247"/>
          </a:xfrm>
          <a:prstGeom prst="rect">
            <a:avLst/>
          </a:prstGeom>
          <a:ln>
            <a:noFill/>
          </a:ln>
          <a:extLst>
            <a:ext uri="{53640926-AAD7-44D8-BBD7-CCE9431645EC}">
              <a14:shadowObscured xmlns:a14="http://schemas.microsoft.com/office/drawing/2010/main"/>
            </a:ext>
          </a:extLst>
        </p:spPr>
      </p:pic>
      <p:pic>
        <p:nvPicPr>
          <p:cNvPr id="18" name="Imagen 17">
            <a:extLst>
              <a:ext uri="{FF2B5EF4-FFF2-40B4-BE49-F238E27FC236}">
                <a16:creationId xmlns:a16="http://schemas.microsoft.com/office/drawing/2014/main" xmlns="" id="{9FAEC678-3029-7790-7106-8F70A927C8A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935" t="10838" r="55422" b="51714"/>
          <a:stretch/>
        </p:blipFill>
        <p:spPr bwMode="auto">
          <a:xfrm>
            <a:off x="6804248" y="1787720"/>
            <a:ext cx="1751316" cy="1287391"/>
          </a:xfrm>
          <a:prstGeom prst="rect">
            <a:avLst/>
          </a:prstGeom>
          <a:ln>
            <a:noFill/>
          </a:ln>
          <a:extLst>
            <a:ext uri="{53640926-AAD7-44D8-BBD7-CCE9431645EC}">
              <a14:shadowObscured xmlns:a14="http://schemas.microsoft.com/office/drawing/2010/main"/>
            </a:ext>
          </a:extLst>
        </p:spPr>
      </p:pic>
      <p:pic>
        <p:nvPicPr>
          <p:cNvPr id="19" name="Imagen 18">
            <a:extLst>
              <a:ext uri="{FF2B5EF4-FFF2-40B4-BE49-F238E27FC236}">
                <a16:creationId xmlns:a16="http://schemas.microsoft.com/office/drawing/2014/main" xmlns="" id="{E027B4FF-62BF-67BF-45B3-8D5A7E3209A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04248" y="3075111"/>
            <a:ext cx="1775615" cy="998470"/>
          </a:xfrm>
          <a:prstGeom prst="rect">
            <a:avLst/>
          </a:prstGeom>
          <a:noFill/>
          <a:ln>
            <a:noFill/>
          </a:ln>
        </p:spPr>
      </p:pic>
      <p:pic>
        <p:nvPicPr>
          <p:cNvPr id="20" name="Imagen 19">
            <a:extLst>
              <a:ext uri="{FF2B5EF4-FFF2-40B4-BE49-F238E27FC236}">
                <a16:creationId xmlns:a16="http://schemas.microsoft.com/office/drawing/2014/main" xmlns="" id="{D6A24EFB-44CC-9C8F-B7D3-4876F16AA98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0476" t="7000" r="8101"/>
          <a:stretch/>
        </p:blipFill>
        <p:spPr bwMode="auto">
          <a:xfrm>
            <a:off x="6923319" y="4073581"/>
            <a:ext cx="1656544" cy="1213507"/>
          </a:xfrm>
          <a:prstGeom prst="rect">
            <a:avLst/>
          </a:prstGeom>
          <a:ln>
            <a:noFill/>
          </a:ln>
          <a:extLst>
            <a:ext uri="{53640926-AAD7-44D8-BBD7-CCE9431645EC}">
              <a14:shadowObscured xmlns:a14="http://schemas.microsoft.com/office/drawing/2010/main"/>
            </a:ext>
          </a:extLst>
        </p:spPr>
      </p:pic>
      <p:pic>
        <p:nvPicPr>
          <p:cNvPr id="21" name="Imagen 20">
            <a:extLst>
              <a:ext uri="{FF2B5EF4-FFF2-40B4-BE49-F238E27FC236}">
                <a16:creationId xmlns:a16="http://schemas.microsoft.com/office/drawing/2014/main" xmlns="" id="{B7FEBF4C-A78F-8797-AB22-D0C37A6585A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0080" t="24182" r="25689"/>
          <a:stretch/>
        </p:blipFill>
        <p:spPr bwMode="auto">
          <a:xfrm>
            <a:off x="6994903" y="5308259"/>
            <a:ext cx="1584960" cy="1052195"/>
          </a:xfrm>
          <a:prstGeom prst="rect">
            <a:avLst/>
          </a:prstGeom>
          <a:ln>
            <a:noFill/>
          </a:ln>
          <a:extLst>
            <a:ext uri="{53640926-AAD7-44D8-BBD7-CCE9431645EC}">
              <a14:shadowObscured xmlns:a14="http://schemas.microsoft.com/office/drawing/2010/main"/>
            </a:ext>
          </a:extLst>
        </p:spPr>
      </p:pic>
      <p:pic>
        <p:nvPicPr>
          <p:cNvPr id="22" name="Imagen 21">
            <a:extLst>
              <a:ext uri="{FF2B5EF4-FFF2-40B4-BE49-F238E27FC236}">
                <a16:creationId xmlns:a16="http://schemas.microsoft.com/office/drawing/2014/main" xmlns="" id="{2D9A685B-9EE0-6EE1-623D-C1EE6AAF58EC}"/>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5400000">
            <a:off x="5287128" y="4987353"/>
            <a:ext cx="1777238" cy="968970"/>
          </a:xfrm>
          <a:prstGeom prst="rect">
            <a:avLst/>
          </a:prstGeom>
          <a:noFill/>
          <a:ln>
            <a:noFill/>
          </a:ln>
        </p:spPr>
      </p:pic>
      <p:pic>
        <p:nvPicPr>
          <p:cNvPr id="23" name="Imagen 22">
            <a:extLst>
              <a:ext uri="{FF2B5EF4-FFF2-40B4-BE49-F238E27FC236}">
                <a16:creationId xmlns:a16="http://schemas.microsoft.com/office/drawing/2014/main" xmlns="" id="{E6B514FC-E290-1B09-B83F-01EAA49CB94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4004" r="7124" b="7582"/>
          <a:stretch/>
        </p:blipFill>
        <p:spPr bwMode="auto">
          <a:xfrm>
            <a:off x="3683994" y="4627259"/>
            <a:ext cx="1786200" cy="1297940"/>
          </a:xfrm>
          <a:prstGeom prst="rect">
            <a:avLst/>
          </a:prstGeom>
          <a:ln>
            <a:noFill/>
          </a:ln>
          <a:extLst>
            <a:ext uri="{53640926-AAD7-44D8-BBD7-CCE9431645EC}">
              <a14:shadowObscured xmlns:a14="http://schemas.microsoft.com/office/drawing/2010/main"/>
            </a:ext>
          </a:extLst>
        </p:spPr>
      </p:pic>
      <p:pic>
        <p:nvPicPr>
          <p:cNvPr id="24" name="Imagen 23">
            <a:extLst>
              <a:ext uri="{FF2B5EF4-FFF2-40B4-BE49-F238E27FC236}">
                <a16:creationId xmlns:a16="http://schemas.microsoft.com/office/drawing/2014/main" xmlns="" id="{0AB8ACD5-F957-949B-1BE3-9545EE75AAC0}"/>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6011" t="7296" r="8769" b="14413"/>
          <a:stretch/>
        </p:blipFill>
        <p:spPr bwMode="auto">
          <a:xfrm>
            <a:off x="1311121" y="2965713"/>
            <a:ext cx="2362687" cy="1661546"/>
          </a:xfrm>
          <a:prstGeom prst="rect">
            <a:avLst/>
          </a:prstGeom>
          <a:ln>
            <a:noFill/>
          </a:ln>
          <a:extLst>
            <a:ext uri="{53640926-AAD7-44D8-BBD7-CCE9431645EC}">
              <a14:shadowObscured xmlns:a14="http://schemas.microsoft.com/office/drawing/2010/main"/>
            </a:ext>
          </a:extLst>
        </p:spPr>
      </p:pic>
      <p:pic>
        <p:nvPicPr>
          <p:cNvPr id="25" name="Imagen 24">
            <a:extLst>
              <a:ext uri="{FF2B5EF4-FFF2-40B4-BE49-F238E27FC236}">
                <a16:creationId xmlns:a16="http://schemas.microsoft.com/office/drawing/2014/main" xmlns="" id="{3F2B1AE0-0A18-6222-1E11-FCFF8A58A38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98148" y="1383166"/>
            <a:ext cx="2447607" cy="1377034"/>
          </a:xfrm>
          <a:prstGeom prst="rect">
            <a:avLst/>
          </a:prstGeom>
        </p:spPr>
      </p:pic>
      <p:pic>
        <p:nvPicPr>
          <p:cNvPr id="26" name="Imagen 25">
            <a:extLst>
              <a:ext uri="{FF2B5EF4-FFF2-40B4-BE49-F238E27FC236}">
                <a16:creationId xmlns:a16="http://schemas.microsoft.com/office/drawing/2014/main" xmlns="" id="{16015563-51C8-ED94-699C-350A6F62E52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775500" y="2856475"/>
            <a:ext cx="3071882" cy="1726741"/>
          </a:xfrm>
          <a:prstGeom prst="rect">
            <a:avLst/>
          </a:prstGeom>
        </p:spPr>
      </p:pic>
    </p:spTree>
    <p:extLst>
      <p:ext uri="{BB962C8B-B14F-4D97-AF65-F5344CB8AC3E}">
        <p14:creationId xmlns:p14="http://schemas.microsoft.com/office/powerpoint/2010/main" val="31346205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3568" y="764704"/>
            <a:ext cx="7543800" cy="694124"/>
          </a:xfrm>
        </p:spPr>
        <p:txBody>
          <a:bodyPr>
            <a:normAutofit fontScale="90000"/>
          </a:bodyPr>
          <a:lstStyle/>
          <a:p>
            <a:r>
              <a:rPr lang="es-ES" b="1" spc="0"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Sesion</a:t>
            </a:r>
            <a:r>
              <a:rPr lang="es-ES" b="1" spc="0"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Entrenamiento Propioceptivo en circuito</a:t>
            </a:r>
            <a:endParaRPr lang="es-EC" b="1" spc="0"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pic>
        <p:nvPicPr>
          <p:cNvPr id="6" name="Marcador de contenido 5">
            <a:extLst>
              <a:ext uri="{FF2B5EF4-FFF2-40B4-BE49-F238E27FC236}">
                <a16:creationId xmlns:a16="http://schemas.microsoft.com/office/drawing/2014/main" xmlns="" id="{16B6FFEE-1C5F-FCEA-61B0-ACD877E5350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75785" y="2020848"/>
            <a:ext cx="4128411" cy="2520280"/>
          </a:xfrm>
          <a:prstGeom prst="rect">
            <a:avLst/>
          </a:prstGeom>
        </p:spPr>
      </p:pic>
      <p:pic>
        <p:nvPicPr>
          <p:cNvPr id="7" name="Imagen 6">
            <a:extLst>
              <a:ext uri="{FF2B5EF4-FFF2-40B4-BE49-F238E27FC236}">
                <a16:creationId xmlns:a16="http://schemas.microsoft.com/office/drawing/2014/main" xmlns="" id="{6F0C68A3-3E44-A589-C598-9E89304243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2020848"/>
            <a:ext cx="4483592" cy="2520280"/>
          </a:xfrm>
          <a:prstGeom prst="rect">
            <a:avLst/>
          </a:prstGeom>
        </p:spPr>
      </p:pic>
    </p:spTree>
    <p:extLst>
      <p:ext uri="{BB962C8B-B14F-4D97-AF65-F5344CB8AC3E}">
        <p14:creationId xmlns:p14="http://schemas.microsoft.com/office/powerpoint/2010/main" val="1091423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00100" y="1268760"/>
            <a:ext cx="7543801" cy="1440160"/>
          </a:xfrm>
        </p:spPr>
        <p:style>
          <a:lnRef idx="1">
            <a:schemeClr val="accent1"/>
          </a:lnRef>
          <a:fillRef idx="2">
            <a:schemeClr val="accent1"/>
          </a:fillRef>
          <a:effectRef idx="1">
            <a:schemeClr val="accent1"/>
          </a:effectRef>
          <a:fontRef idx="minor">
            <a:schemeClr val="dk1"/>
          </a:fontRef>
        </p:style>
        <p:txBody>
          <a:bodyPr>
            <a:noAutofit/>
          </a:bodyPr>
          <a:lstStyle/>
          <a:p>
            <a:pPr indent="0" algn="just">
              <a:lnSpc>
                <a:spcPct val="150000"/>
              </a:lnSpc>
              <a:spcBef>
                <a:spcPts val="600"/>
              </a:spcBef>
              <a:spcAft>
                <a:spcPts val="600"/>
              </a:spcAft>
              <a:buNone/>
            </a:pPr>
            <a:r>
              <a:rPr lang="es-EC" dirty="0">
                <a:latin typeface="Arial" panose="020B0604020202020204" pitchFamily="34" charset="0"/>
                <a:cs typeface="Arial" panose="020B0604020202020204" pitchFamily="34" charset="0"/>
              </a:rPr>
              <a:t>13 Deportistas varones </a:t>
            </a:r>
            <a:r>
              <a:rPr lang="es-EC" dirty="0" smtClean="0">
                <a:latin typeface="Arial" panose="020B0604020202020204" pitchFamily="34" charset="0"/>
                <a:cs typeface="Arial" panose="020B0604020202020204" pitchFamily="34" charset="0"/>
              </a:rPr>
              <a:t>que pertenecen a la </a:t>
            </a:r>
            <a:r>
              <a:rPr lang="es-EC" dirty="0">
                <a:latin typeface="Arial" panose="020B0604020202020204" pitchFamily="34" charset="0"/>
                <a:cs typeface="Arial" panose="020B0604020202020204" pitchFamily="34" charset="0"/>
              </a:rPr>
              <a:t>disciplina de Remo Indoor de la Federación Ecuatoriana de Deportes para Personas con Discapacidad Intelectual (FEDEDI).</a:t>
            </a:r>
          </a:p>
          <a:p>
            <a:pPr indent="0" algn="just">
              <a:lnSpc>
                <a:spcPct val="150000"/>
              </a:lnSpc>
              <a:spcBef>
                <a:spcPts val="600"/>
              </a:spcBef>
              <a:spcAft>
                <a:spcPts val="600"/>
              </a:spcAft>
              <a:buNone/>
            </a:pPr>
            <a:endParaRPr lang="en-US" sz="1800" dirty="0">
              <a:latin typeface="Times New Roman" panose="02020603050405020304" pitchFamily="18" charset="0"/>
              <a:ea typeface="Arial" panose="020B0604020202020204" pitchFamily="34" charset="0"/>
              <a:cs typeface="Arial" panose="020B0604020202020204" pitchFamily="34" charset="0"/>
            </a:endParaRPr>
          </a:p>
        </p:txBody>
      </p:sp>
      <p:sp>
        <p:nvSpPr>
          <p:cNvPr id="7" name="2 Título">
            <a:extLst>
              <a:ext uri="{FF2B5EF4-FFF2-40B4-BE49-F238E27FC236}">
                <a16:creationId xmlns:a16="http://schemas.microsoft.com/office/drawing/2014/main" xmlns="" id="{6F88409B-F2BD-C75E-F72B-D937E58E01B9}"/>
              </a:ext>
            </a:extLst>
          </p:cNvPr>
          <p:cNvSpPr txBox="1">
            <a:spLocks/>
          </p:cNvSpPr>
          <p:nvPr/>
        </p:nvSpPr>
        <p:spPr>
          <a:xfrm>
            <a:off x="800100" y="260648"/>
            <a:ext cx="7543800" cy="86517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 b="1" spc="0" dirty="0" smtClean="0">
                <a:ln w="9525">
                  <a:solidFill>
                    <a:schemeClr val="bg1"/>
                  </a:solidFill>
                  <a:prstDash val="solid"/>
                </a:ln>
                <a:solidFill>
                  <a:srgbClr val="FF0000"/>
                </a:solidFill>
                <a:latin typeface="Constantia" panose="02030602050306030303" pitchFamily="18" charset="0"/>
                <a:ea typeface="+mn-ea"/>
                <a:cs typeface="+mn-cs"/>
              </a:rPr>
              <a:t>POBLACIÓN y MUESTRA </a:t>
            </a:r>
            <a:endParaRPr lang="es-ES" b="1" spc="0" dirty="0">
              <a:ln w="9525">
                <a:solidFill>
                  <a:schemeClr val="bg1"/>
                </a:solidFill>
                <a:prstDash val="solid"/>
              </a:ln>
              <a:solidFill>
                <a:srgbClr val="FF0000"/>
              </a:solidFill>
              <a:latin typeface="Constantia" panose="02030602050306030303" pitchFamily="18" charset="0"/>
              <a:ea typeface="+mn-ea"/>
              <a:cs typeface="+mn-cs"/>
            </a:endParaRPr>
          </a:p>
        </p:txBody>
      </p:sp>
      <p:pic>
        <p:nvPicPr>
          <p:cNvPr id="11" name="Imagen 10">
            <a:extLst>
              <a:ext uri="{FF2B5EF4-FFF2-40B4-BE49-F238E27FC236}">
                <a16:creationId xmlns:a16="http://schemas.microsoft.com/office/drawing/2014/main" xmlns="" id="{A4BD6EBB-2B73-F4DD-ABA2-9F11CDA1E1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696" y="3068960"/>
            <a:ext cx="5904656" cy="3321369"/>
          </a:xfrm>
          <a:prstGeom prst="rect">
            <a:avLst/>
          </a:prstGeom>
        </p:spPr>
      </p:pic>
    </p:spTree>
    <p:extLst>
      <p:ext uri="{BB962C8B-B14F-4D97-AF65-F5344CB8AC3E}">
        <p14:creationId xmlns:p14="http://schemas.microsoft.com/office/powerpoint/2010/main" val="413657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idx="1"/>
          </p:nvPr>
        </p:nvSpPr>
        <p:spPr>
          <a:xfrm>
            <a:off x="822959" y="3284984"/>
            <a:ext cx="7543801" cy="2584110"/>
          </a:xfrm>
        </p:spPr>
        <p:txBody>
          <a:bodyPr>
            <a:normAutofit/>
          </a:bodyPr>
          <a:lstStyle/>
          <a:p>
            <a:endParaRPr lang="es-ES" sz="2800" dirty="0">
              <a:solidFill>
                <a:schemeClr val="tx1"/>
              </a:solidFill>
              <a:latin typeface="Times New Roman" panose="02020603050405020304" pitchFamily="18" charset="0"/>
              <a:cs typeface="Times New Roman" panose="02020603050405020304" pitchFamily="18" charset="0"/>
            </a:endParaRPr>
          </a:p>
          <a:p>
            <a:r>
              <a:rPr lang="es-ES" sz="2800" dirty="0">
                <a:solidFill>
                  <a:schemeClr val="tx1"/>
                </a:solidFill>
                <a:latin typeface="Times New Roman" panose="02020603050405020304" pitchFamily="18" charset="0"/>
                <a:cs typeface="Times New Roman" panose="02020603050405020304" pitchFamily="18" charset="0"/>
              </a:rPr>
              <a:t>A Dios </a:t>
            </a:r>
          </a:p>
          <a:p>
            <a:r>
              <a:rPr lang="es-ES" sz="2800" dirty="0">
                <a:solidFill>
                  <a:schemeClr val="tx1"/>
                </a:solidFill>
                <a:latin typeface="Times New Roman" panose="02020603050405020304" pitchFamily="18" charset="0"/>
                <a:cs typeface="Times New Roman" panose="02020603050405020304" pitchFamily="18" charset="0"/>
              </a:rPr>
              <a:t>A mi familia </a:t>
            </a:r>
          </a:p>
          <a:p>
            <a:r>
              <a:rPr lang="es-ES" sz="2800" dirty="0">
                <a:solidFill>
                  <a:schemeClr val="tx1"/>
                </a:solidFill>
                <a:latin typeface="Times New Roman" panose="02020603050405020304" pitchFamily="18" charset="0"/>
                <a:cs typeface="Times New Roman" panose="02020603050405020304" pitchFamily="18" charset="0"/>
              </a:rPr>
              <a:t>A mi querida Universidad de las Fuerzas Armadas ESPE</a:t>
            </a:r>
            <a:endParaRPr lang="es-MX" altLang="es-MX" sz="2800" dirty="0"/>
          </a:p>
        </p:txBody>
      </p:sp>
      <p:pic>
        <p:nvPicPr>
          <p:cNvPr id="2" name="Picture 4" descr="http://m1.paperblog.com/i/296/2961570/dar-gracias-L-l7hZyl.jpeg">
            <a:extLst>
              <a:ext uri="{FF2B5EF4-FFF2-40B4-BE49-F238E27FC236}">
                <a16:creationId xmlns:a16="http://schemas.microsoft.com/office/drawing/2014/main" xmlns="" id="{F33D4C27-E61D-6E80-3431-71A48566A0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709" y="332656"/>
            <a:ext cx="8451763" cy="33807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pPr algn="ctr"/>
            <a:r>
              <a:rPr lang="es-EC" b="1" spc="0" dirty="0">
                <a:ln w="9525">
                  <a:solidFill>
                    <a:schemeClr val="bg1"/>
                  </a:solidFill>
                  <a:prstDash val="solid"/>
                </a:ln>
                <a:solidFill>
                  <a:srgbClr val="FF0000"/>
                </a:solidFill>
                <a:latin typeface="Constantia" panose="02030602050306030303" pitchFamily="18" charset="0"/>
                <a:ea typeface="+mn-ea"/>
                <a:cs typeface="+mn-cs"/>
              </a:rPr>
              <a:t>OBJETIVO GENERAL </a:t>
            </a:r>
            <a:endParaRPr lang="es-ES" b="1" spc="0" dirty="0">
              <a:ln w="9525">
                <a:solidFill>
                  <a:schemeClr val="bg1"/>
                </a:solidFill>
                <a:prstDash val="solid"/>
              </a:ln>
              <a:solidFill>
                <a:srgbClr val="FF0000"/>
              </a:solidFill>
              <a:latin typeface="Constantia" panose="02030602050306030303" pitchFamily="18" charset="0"/>
              <a:ea typeface="+mn-ea"/>
              <a:cs typeface="+mn-cs"/>
            </a:endParaRPr>
          </a:p>
        </p:txBody>
      </p:sp>
      <p:sp>
        <p:nvSpPr>
          <p:cNvPr id="2" name="1 Multidocumento"/>
          <p:cNvSpPr/>
          <p:nvPr/>
        </p:nvSpPr>
        <p:spPr>
          <a:xfrm>
            <a:off x="467544" y="2204864"/>
            <a:ext cx="8496944" cy="2952328"/>
          </a:xfrm>
          <a:prstGeom prst="flowChartMultidocumen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es-EC" sz="2000" dirty="0">
                <a:latin typeface="Arial" panose="020B0604020202020204" pitchFamily="34" charset="0"/>
                <a:cs typeface="Arial" panose="020B0604020202020204" pitchFamily="34" charset="0"/>
              </a:rPr>
              <a:t>Determinar la incidencia de la propiocepción en la técnica de la palada de los deportistas de Remo Indoor de la Federación Ecuatoriana de Deportes para Personas con Discapacidad Intelectual (FEDEDI).</a:t>
            </a:r>
          </a:p>
          <a:p>
            <a:pPr algn="just"/>
            <a:endParaRPr lang="es-ES" sz="2400" dirty="0"/>
          </a:p>
        </p:txBody>
      </p:sp>
    </p:spTree>
    <p:extLst>
      <p:ext uri="{BB962C8B-B14F-4D97-AF65-F5344CB8AC3E}">
        <p14:creationId xmlns:p14="http://schemas.microsoft.com/office/powerpoint/2010/main" val="55076181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a:spLocks noGrp="1"/>
          </p:cNvSpPr>
          <p:nvPr>
            <p:ph type="title"/>
          </p:nvPr>
        </p:nvSpPr>
        <p:spPr/>
        <p:txBody>
          <a:bodyPr>
            <a:normAutofit/>
          </a:bodyPr>
          <a:lstStyle/>
          <a:p>
            <a:r>
              <a:rPr lang="es-EC" b="1" spc="0" dirty="0">
                <a:ln w="9525">
                  <a:solidFill>
                    <a:schemeClr val="bg1"/>
                  </a:solidFill>
                  <a:prstDash val="solid"/>
                </a:ln>
                <a:solidFill>
                  <a:srgbClr val="FF0000"/>
                </a:solidFill>
                <a:latin typeface="Constantia" panose="02030602050306030303" pitchFamily="18" charset="0"/>
                <a:ea typeface="+mn-ea"/>
                <a:cs typeface="+mn-cs"/>
              </a:rPr>
              <a:t>OBJETIVOS ESPECÍFICOS</a:t>
            </a:r>
            <a:endParaRPr lang="es-ES" b="1" spc="0" dirty="0">
              <a:ln w="9525">
                <a:solidFill>
                  <a:schemeClr val="bg1"/>
                </a:solidFill>
                <a:prstDash val="solid"/>
              </a:ln>
              <a:solidFill>
                <a:srgbClr val="FF0000"/>
              </a:solidFill>
              <a:latin typeface="Constantia" panose="02030602050306030303" pitchFamily="18" charset="0"/>
              <a:ea typeface="+mn-ea"/>
              <a:cs typeface="+mn-cs"/>
            </a:endParaRPr>
          </a:p>
        </p:txBody>
      </p:sp>
      <p:graphicFrame>
        <p:nvGraphicFramePr>
          <p:cNvPr id="5" name="4 Diagrama"/>
          <p:cNvGraphicFramePr/>
          <p:nvPr>
            <p:extLst>
              <p:ext uri="{D42A27DB-BD31-4B8C-83A1-F6EECF244321}">
                <p14:modId xmlns:p14="http://schemas.microsoft.com/office/powerpoint/2010/main" val="1475860526"/>
              </p:ext>
            </p:extLst>
          </p:nvPr>
        </p:nvGraphicFramePr>
        <p:xfrm>
          <a:off x="467544" y="2342859"/>
          <a:ext cx="8424936" cy="43604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371826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5"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a:spLocks noGrp="1"/>
          </p:cNvSpPr>
          <p:nvPr>
            <p:ph type="title"/>
          </p:nvPr>
        </p:nvSpPr>
        <p:spPr>
          <a:xfrm>
            <a:off x="822959" y="286605"/>
            <a:ext cx="8068937" cy="694124"/>
          </a:xfrm>
        </p:spPr>
        <p:txBody>
          <a:bodyPr>
            <a:normAutofit/>
          </a:bodyPr>
          <a:lstStyle/>
          <a:p>
            <a:r>
              <a:rPr lang="es-ES" sz="4000" spc="0" dirty="0">
                <a:ln w="22225">
                  <a:solidFill>
                    <a:schemeClr val="accent2"/>
                  </a:solidFill>
                  <a:prstDash val="solid"/>
                </a:ln>
                <a:solidFill>
                  <a:srgbClr val="FF0000"/>
                </a:solidFill>
                <a:latin typeface="Constantia" panose="02030602050306030303" pitchFamily="18" charset="0"/>
                <a:ea typeface="+mn-ea"/>
                <a:cs typeface="+mn-cs"/>
              </a:rPr>
              <a:t>VARIABLES DE INVESTIGACIÓN </a:t>
            </a:r>
          </a:p>
        </p:txBody>
      </p:sp>
      <p:graphicFrame>
        <p:nvGraphicFramePr>
          <p:cNvPr id="5" name="4 Diagrama"/>
          <p:cNvGraphicFramePr/>
          <p:nvPr>
            <p:extLst>
              <p:ext uri="{D42A27DB-BD31-4B8C-83A1-F6EECF244321}">
                <p14:modId xmlns:p14="http://schemas.microsoft.com/office/powerpoint/2010/main" val="2345082692"/>
              </p:ext>
            </p:extLst>
          </p:nvPr>
        </p:nvGraphicFramePr>
        <p:xfrm>
          <a:off x="0" y="1196752"/>
          <a:ext cx="6637880" cy="32038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Imagen 6">
            <a:extLst>
              <a:ext uri="{FF2B5EF4-FFF2-40B4-BE49-F238E27FC236}">
                <a16:creationId xmlns:a16="http://schemas.microsoft.com/office/drawing/2014/main" xmlns="" id="{9C21A5D2-0FFC-C63B-6FC8-16D01D9BBFA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057" r="10751"/>
          <a:stretch/>
        </p:blipFill>
        <p:spPr>
          <a:xfrm>
            <a:off x="35496" y="5013176"/>
            <a:ext cx="1899703" cy="1275606"/>
          </a:xfrm>
          <a:prstGeom prst="rect">
            <a:avLst/>
          </a:prstGeom>
        </p:spPr>
      </p:pic>
      <p:pic>
        <p:nvPicPr>
          <p:cNvPr id="9" name="Imagen 8">
            <a:extLst>
              <a:ext uri="{FF2B5EF4-FFF2-40B4-BE49-F238E27FC236}">
                <a16:creationId xmlns:a16="http://schemas.microsoft.com/office/drawing/2014/main" xmlns="" id="{EF39C9B1-2BB0-3414-850E-D2D233DD833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885" r="10923"/>
          <a:stretch/>
        </p:blipFill>
        <p:spPr>
          <a:xfrm>
            <a:off x="1979712" y="4974506"/>
            <a:ext cx="1899704" cy="1316111"/>
          </a:xfrm>
          <a:prstGeom prst="rect">
            <a:avLst/>
          </a:prstGeom>
        </p:spPr>
      </p:pic>
      <p:pic>
        <p:nvPicPr>
          <p:cNvPr id="13" name="Imagen 12">
            <a:extLst>
              <a:ext uri="{FF2B5EF4-FFF2-40B4-BE49-F238E27FC236}">
                <a16:creationId xmlns:a16="http://schemas.microsoft.com/office/drawing/2014/main" xmlns="" id="{2646C529-5F3A-C4EA-3898-04EFE1ED996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7274739" y="4491407"/>
            <a:ext cx="2328478" cy="1309769"/>
          </a:xfrm>
          <a:prstGeom prst="rect">
            <a:avLst/>
          </a:prstGeom>
        </p:spPr>
      </p:pic>
      <p:pic>
        <p:nvPicPr>
          <p:cNvPr id="15" name="Imagen 14">
            <a:extLst>
              <a:ext uri="{FF2B5EF4-FFF2-40B4-BE49-F238E27FC236}">
                <a16:creationId xmlns:a16="http://schemas.microsoft.com/office/drawing/2014/main" xmlns="" id="{E1E59A28-B9A9-E444-4CB6-88D807B8D34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10042"/>
          <a:stretch/>
        </p:blipFill>
        <p:spPr>
          <a:xfrm rot="5400000">
            <a:off x="4657699" y="4568572"/>
            <a:ext cx="2276873" cy="1152128"/>
          </a:xfrm>
          <a:prstGeom prst="rect">
            <a:avLst/>
          </a:prstGeom>
        </p:spPr>
      </p:pic>
      <p:pic>
        <p:nvPicPr>
          <p:cNvPr id="17" name="Imagen 16">
            <a:extLst>
              <a:ext uri="{FF2B5EF4-FFF2-40B4-BE49-F238E27FC236}">
                <a16:creationId xmlns:a16="http://schemas.microsoft.com/office/drawing/2014/main" xmlns="" id="{BACFC2E3-C065-816C-7503-A47F6625241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5946142" y="4504265"/>
            <a:ext cx="2276873" cy="1280741"/>
          </a:xfrm>
          <a:prstGeom prst="rect">
            <a:avLst/>
          </a:prstGeom>
        </p:spPr>
      </p:pic>
      <p:pic>
        <p:nvPicPr>
          <p:cNvPr id="19" name="Imagen 18">
            <a:extLst>
              <a:ext uri="{FF2B5EF4-FFF2-40B4-BE49-F238E27FC236}">
                <a16:creationId xmlns:a16="http://schemas.microsoft.com/office/drawing/2014/main" xmlns="" id="{C732AE78-99FA-5B2C-22F6-F3E217EA656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400000">
            <a:off x="3441302" y="4585655"/>
            <a:ext cx="2206291" cy="1241039"/>
          </a:xfrm>
          <a:prstGeom prst="rect">
            <a:avLst/>
          </a:prstGeom>
        </p:spPr>
      </p:pic>
      <p:pic>
        <p:nvPicPr>
          <p:cNvPr id="22" name="WhatsApp Video 2022-12-18 at 22.29.55">
            <a:hlinkClick r:id="" action="ppaction://media"/>
            <a:extLst>
              <a:ext uri="{FF2B5EF4-FFF2-40B4-BE49-F238E27FC236}">
                <a16:creationId xmlns:a16="http://schemas.microsoft.com/office/drawing/2014/main" xmlns="" id="{665E7E94-34D2-368B-779F-17E3A82ECB47}"/>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5508104" y="1657649"/>
            <a:ext cx="3383793" cy="1861086"/>
          </a:xfrm>
          <a:prstGeom prst="rect">
            <a:avLst/>
          </a:prstGeom>
        </p:spPr>
      </p:pic>
    </p:spTree>
    <p:extLst>
      <p:ext uri="{BB962C8B-B14F-4D97-AF65-F5344CB8AC3E}">
        <p14:creationId xmlns:p14="http://schemas.microsoft.com/office/powerpoint/2010/main" val="100169345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572"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9" repeatCount="indefinite" fill="hold" display="0">
                  <p:stCondLst>
                    <p:cond delay="indefinite"/>
                  </p:stCondLst>
                </p:cTn>
                <p:tgtEl>
                  <p:spTgt spid="22"/>
                </p:tgtEl>
              </p:cMediaNode>
            </p:video>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2"/>
                                        </p:tgtEl>
                                      </p:cBhvr>
                                    </p:cmd>
                                  </p:childTnLst>
                                </p:cTn>
                              </p:par>
                            </p:childTnLst>
                          </p:cTn>
                        </p:par>
                      </p:childTnLst>
                    </p:cTn>
                  </p:par>
                </p:childTnLst>
              </p:cTn>
              <p:nextCondLst>
                <p:cond evt="onClick" delay="0">
                  <p:tgtEl>
                    <p:spTgt spid="22"/>
                  </p:tgtEl>
                </p:cond>
              </p:nextCondLst>
            </p:seq>
          </p:childTnLst>
        </p:cTn>
      </p:par>
    </p:tnLst>
    <p:bldLst>
      <p:bldP spid="4" grpId="0"/>
      <p:bldGraphic spid="5"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822960" y="286604"/>
            <a:ext cx="7543800" cy="1026013"/>
          </a:xfrm>
        </p:spPr>
        <p:txBody>
          <a:bodyPr>
            <a:normAutofit/>
          </a:bodyPr>
          <a:lstStyle/>
          <a:p>
            <a:r>
              <a:rPr lang="es-EC" b="1" spc="0" dirty="0">
                <a:ln w="22225">
                  <a:solidFill>
                    <a:schemeClr val="accent2"/>
                  </a:solidFill>
                  <a:prstDash val="solid"/>
                </a:ln>
                <a:solidFill>
                  <a:srgbClr val="FF0000"/>
                </a:solidFill>
                <a:latin typeface="Constantia" panose="02030602050306030303" pitchFamily="18" charset="0"/>
                <a:ea typeface="+mn-ea"/>
                <a:cs typeface="+mn-cs"/>
              </a:rPr>
              <a:t>MARCO TEÓRICO</a:t>
            </a:r>
            <a:endParaRPr lang="es-ES" b="1" spc="0" dirty="0">
              <a:ln w="22225">
                <a:solidFill>
                  <a:schemeClr val="accent2"/>
                </a:solidFill>
                <a:prstDash val="solid"/>
              </a:ln>
              <a:solidFill>
                <a:srgbClr val="FF0000"/>
              </a:solidFill>
              <a:latin typeface="Constantia" panose="02030602050306030303" pitchFamily="18" charset="0"/>
              <a:ea typeface="+mn-ea"/>
              <a:cs typeface="+mn-cs"/>
            </a:endParaRPr>
          </a:p>
        </p:txBody>
      </p:sp>
      <p:graphicFrame>
        <p:nvGraphicFramePr>
          <p:cNvPr id="4" name="3 Diagrama"/>
          <p:cNvGraphicFramePr/>
          <p:nvPr>
            <p:extLst>
              <p:ext uri="{D42A27DB-BD31-4B8C-83A1-F6EECF244321}">
                <p14:modId xmlns:p14="http://schemas.microsoft.com/office/powerpoint/2010/main" val="3018117628"/>
              </p:ext>
            </p:extLst>
          </p:nvPr>
        </p:nvGraphicFramePr>
        <p:xfrm>
          <a:off x="899592" y="1484784"/>
          <a:ext cx="7056784" cy="4931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a:extLst>
              <a:ext uri="{FF2B5EF4-FFF2-40B4-BE49-F238E27FC236}">
                <a16:creationId xmlns:a16="http://schemas.microsoft.com/office/drawing/2014/main" xmlns="" id="{29C6EE3E-A46F-1D72-D8D7-FA97143D172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7255" t="8622" r="5627" b="53355"/>
          <a:stretch/>
        </p:blipFill>
        <p:spPr bwMode="auto">
          <a:xfrm>
            <a:off x="1159470" y="1930628"/>
            <a:ext cx="604217" cy="6225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nsultation for VIRTUS global games - IFAPA">
            <a:extLst>
              <a:ext uri="{FF2B5EF4-FFF2-40B4-BE49-F238E27FC236}">
                <a16:creationId xmlns:a16="http://schemas.microsoft.com/office/drawing/2014/main" xmlns="" id="{DA96E5DC-653B-3B89-CA0B-2B16D761326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4801" b="24800"/>
          <a:stretch/>
        </p:blipFill>
        <p:spPr bwMode="auto">
          <a:xfrm>
            <a:off x="1147316" y="2834920"/>
            <a:ext cx="1428750" cy="7200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conos de computadora remando máquina de ejercicios de remo de interior,  remo, ángulo, aptitud física png | PNGEgg">
            <a:extLst>
              <a:ext uri="{FF2B5EF4-FFF2-40B4-BE49-F238E27FC236}">
                <a16:creationId xmlns:a16="http://schemas.microsoft.com/office/drawing/2014/main" xmlns="" id="{5F5B9147-9D3A-5DE3-ED99-860F33FF78F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47664" y="4005064"/>
            <a:ext cx="889416" cy="8894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a propiocepción y el surf - SURFER RULE">
            <a:extLst>
              <a:ext uri="{FF2B5EF4-FFF2-40B4-BE49-F238E27FC236}">
                <a16:creationId xmlns:a16="http://schemas.microsoft.com/office/drawing/2014/main" xmlns="" id="{DD67FB4A-098D-EAF1-F518-639CE3FB66B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1600" y="5373216"/>
            <a:ext cx="1284732" cy="642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55494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4"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777240" y="286604"/>
            <a:ext cx="8115240" cy="838140"/>
          </a:xfrm>
        </p:spPr>
        <p:txBody>
          <a:bodyPr>
            <a:normAutofit/>
          </a:bodyPr>
          <a:lstStyle/>
          <a:p>
            <a:r>
              <a:rPr lang="es-EC" sz="4000" b="1" spc="0" dirty="0">
                <a:ln w="22225">
                  <a:solidFill>
                    <a:schemeClr val="accent2"/>
                  </a:solidFill>
                  <a:prstDash val="solid"/>
                </a:ln>
                <a:solidFill>
                  <a:srgbClr val="FF0000"/>
                </a:solidFill>
                <a:latin typeface="Constantia" panose="02030602050306030303" pitchFamily="18" charset="0"/>
                <a:ea typeface="+mn-ea"/>
                <a:cs typeface="+mn-cs"/>
              </a:rPr>
              <a:t>DISCAPACIDAD INTELECTUAL</a:t>
            </a:r>
            <a:endParaRPr lang="es-ES" sz="4000" b="1" spc="0" dirty="0">
              <a:ln w="22225">
                <a:solidFill>
                  <a:schemeClr val="accent2"/>
                </a:solidFill>
                <a:prstDash val="solid"/>
              </a:ln>
              <a:solidFill>
                <a:srgbClr val="FF0000"/>
              </a:solidFill>
              <a:latin typeface="Constantia" panose="02030602050306030303" pitchFamily="18" charset="0"/>
              <a:ea typeface="+mn-ea"/>
              <a:cs typeface="+mn-cs"/>
            </a:endParaRPr>
          </a:p>
        </p:txBody>
      </p:sp>
      <p:graphicFrame>
        <p:nvGraphicFramePr>
          <p:cNvPr id="5" name="4 Diagrama"/>
          <p:cNvGraphicFramePr/>
          <p:nvPr>
            <p:extLst>
              <p:ext uri="{D42A27DB-BD31-4B8C-83A1-F6EECF244321}">
                <p14:modId xmlns:p14="http://schemas.microsoft.com/office/powerpoint/2010/main" val="2398357571"/>
              </p:ext>
            </p:extLst>
          </p:nvPr>
        </p:nvGraphicFramePr>
        <p:xfrm>
          <a:off x="-180528" y="1772816"/>
          <a:ext cx="9144000" cy="43589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Rectángulo"/>
          <p:cNvSpPr/>
          <p:nvPr/>
        </p:nvSpPr>
        <p:spPr>
          <a:xfrm>
            <a:off x="-14684" y="6393378"/>
            <a:ext cx="8838728" cy="600164"/>
          </a:xfrm>
          <a:prstGeom prst="rect">
            <a:avLst/>
          </a:prstGeom>
        </p:spPr>
        <p:txBody>
          <a:bodyPr wrap="square">
            <a:spAutoFit/>
          </a:bodyPr>
          <a:lstStyle/>
          <a:p>
            <a:r>
              <a:rPr lang="es-ES" sz="1100" dirty="0"/>
              <a:t>García, C. E., &amp; Sánchez, S. A. (11 de 2001). </a:t>
            </a:r>
            <a:r>
              <a:rPr lang="es-ES" sz="1100" i="1" dirty="0"/>
              <a:t>um.es.</a:t>
            </a:r>
            <a:r>
              <a:rPr lang="es-ES" sz="1100" dirty="0"/>
              <a:t> Obtenido de </a:t>
            </a:r>
            <a:r>
              <a:rPr lang="es-ES" sz="1100" dirty="0">
                <a:hlinkClick r:id="rId7"/>
              </a:rPr>
              <a:t>www.um.es/</a:t>
            </a:r>
            <a:r>
              <a:rPr lang="es-ES" sz="1100" dirty="0" err="1">
                <a:hlinkClick r:id="rId7"/>
              </a:rPr>
              <a:t>discatif</a:t>
            </a:r>
            <a:r>
              <a:rPr lang="es-ES" sz="1100" dirty="0">
                <a:hlinkClick r:id="rId7"/>
              </a:rPr>
              <a:t>/METODOLOGÍA/Egea-Sarabia_clasificaciones.pdf</a:t>
            </a:r>
            <a:endParaRPr lang="es-ES" sz="1100" dirty="0"/>
          </a:p>
          <a:p>
            <a:r>
              <a:rPr lang="es-ES" sz="1100" dirty="0"/>
              <a:t>Instituto Nacional de Estadística, G. e. (s.f.). </a:t>
            </a:r>
            <a:r>
              <a:rPr lang="es-ES" sz="1100" i="1" dirty="0"/>
              <a:t>inegi.org.mx.</a:t>
            </a:r>
            <a:r>
              <a:rPr lang="es-ES" sz="1100" dirty="0"/>
              <a:t> Obtenido de www.inegi.org.mx/</a:t>
            </a:r>
            <a:r>
              <a:rPr lang="es-ES" sz="1100" dirty="0" err="1"/>
              <a:t>est</a:t>
            </a:r>
            <a:r>
              <a:rPr lang="es-ES" sz="1100" dirty="0"/>
              <a:t>/.../</a:t>
            </a:r>
            <a:r>
              <a:rPr lang="es-ES" sz="1100" dirty="0" err="1"/>
              <a:t>doc</a:t>
            </a:r>
            <a:r>
              <a:rPr lang="es-ES" sz="1100" dirty="0"/>
              <a:t>/clasificacion_de_tipo_de_discapacidad.pdf</a:t>
            </a:r>
          </a:p>
          <a:p>
            <a:endParaRPr lang="es-ES" sz="1100" dirty="0"/>
          </a:p>
        </p:txBody>
      </p:sp>
      <p:pic>
        <p:nvPicPr>
          <p:cNvPr id="2" name="Picture 2">
            <a:extLst>
              <a:ext uri="{FF2B5EF4-FFF2-40B4-BE49-F238E27FC236}">
                <a16:creationId xmlns:a16="http://schemas.microsoft.com/office/drawing/2014/main" xmlns="" id="{4FBDE1B3-EBF1-8AD0-87BA-D64BC05AAF0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7255" t="8622" r="5627" b="53355"/>
          <a:stretch/>
        </p:blipFill>
        <p:spPr bwMode="auto">
          <a:xfrm>
            <a:off x="180528" y="2996952"/>
            <a:ext cx="1467691" cy="151216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78955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5" grpId="0">
        <p:bldAsOne/>
      </p:bldGraphic>
    </p:bldLst>
  </p:timing>
</p:sld>
</file>

<file path=ppt/theme/theme1.xml><?xml version="1.0" encoding="utf-8"?>
<a:theme xmlns:a="http://schemas.openxmlformats.org/drawingml/2006/main" name="Retrospección">
  <a:themeElements>
    <a:clrScheme name="Retrospección">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11826</TotalTime>
  <Words>1926</Words>
  <Application>Microsoft Office PowerPoint</Application>
  <PresentationFormat>Presentación en pantalla (4:3)</PresentationFormat>
  <Paragraphs>204</Paragraphs>
  <Slides>40</Slides>
  <Notes>0</Notes>
  <HiddenSlides>0</HiddenSlides>
  <MMClips>1</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40</vt:i4>
      </vt:variant>
    </vt:vector>
  </HeadingPairs>
  <TitlesOfParts>
    <vt:vector size="47" baseType="lpstr">
      <vt:lpstr>Arial</vt:lpstr>
      <vt:lpstr>Calibri</vt:lpstr>
      <vt:lpstr>Calibri Light</vt:lpstr>
      <vt:lpstr>Constantia</vt:lpstr>
      <vt:lpstr>DejaVu Serif Condensed</vt:lpstr>
      <vt:lpstr>Times New Roman</vt:lpstr>
      <vt:lpstr>Retrospección</vt:lpstr>
      <vt:lpstr>Tema: Incidencia de la Propiocepción en la Técnica de la Palada de los Deportistas de Remo Indoor de la Federación Ecuatoriana de Deportes para Personas con Discapacidad Intelectual (FEDEDI)</vt:lpstr>
      <vt:lpstr>INTRODUCCIÓN</vt:lpstr>
      <vt:lpstr>PROBLEMA </vt:lpstr>
      <vt:lpstr>Presentación de PowerPoint</vt:lpstr>
      <vt:lpstr>OBJETIVO GENERAL </vt:lpstr>
      <vt:lpstr>OBJETIVOS ESPECÍFICOS</vt:lpstr>
      <vt:lpstr>VARIABLES DE INVESTIGACIÓN </vt:lpstr>
      <vt:lpstr>MARCO TEÓRICO</vt:lpstr>
      <vt:lpstr>DISCAPACIDAD INTELECTUAL</vt:lpstr>
      <vt:lpstr>Elegibilidad y Clasificación Internacional</vt:lpstr>
      <vt:lpstr>REMO INDOOR –TÉCNICA DE LA PALADA</vt:lpstr>
      <vt:lpstr>PROPIOCEPCIÓN </vt:lpstr>
      <vt:lpstr>Metodología</vt:lpstr>
      <vt:lpstr>Metodología</vt:lpstr>
      <vt:lpstr>Presentación de PowerPoint</vt:lpstr>
      <vt:lpstr>RESULTADOS FINALES</vt:lpstr>
      <vt:lpstr>Presentación de PowerPoint</vt:lpstr>
      <vt:lpstr>Criterio de Decisión </vt:lpstr>
      <vt:lpstr>Prueba de Wilcoxon</vt:lpstr>
      <vt:lpstr>Muestra General</vt:lpstr>
      <vt:lpstr>Test:  FASE DE ATAQUE</vt:lpstr>
      <vt:lpstr>Test:  FASE DE PASE  </vt:lpstr>
      <vt:lpstr>Test:  FASE DE FINAL </vt:lpstr>
      <vt:lpstr>Test:  FASE DE RECUPERACION </vt:lpstr>
      <vt:lpstr>Test:Relación Tiempo vs Paladas Pre Test y Post Test</vt:lpstr>
      <vt:lpstr>Elaboración de Baremos</vt:lpstr>
      <vt:lpstr>Propuesta</vt:lpstr>
      <vt:lpstr>Antecedentes</vt:lpstr>
      <vt:lpstr>Objetivos</vt:lpstr>
      <vt:lpstr>Metodología </vt:lpstr>
      <vt:lpstr>Programa de Entrenamiento Propioceptivo </vt:lpstr>
      <vt:lpstr>Planteamiento de los Ejercicios </vt:lpstr>
      <vt:lpstr>Presentación de PowerPoint</vt:lpstr>
      <vt:lpstr>Presentación de PowerPoint</vt:lpstr>
      <vt:lpstr>Sugerencias Metodológicas </vt:lpstr>
      <vt:lpstr>Conclusiones</vt:lpstr>
      <vt:lpstr>Recomendaciones</vt:lpstr>
      <vt:lpstr>Evidencias</vt:lpstr>
      <vt:lpstr>Sesion: Entrenamiento Propioceptivo en circuito</vt:lpstr>
      <vt:lpstr>Presentación de PowerPoint</vt:lpstr>
    </vt:vector>
  </TitlesOfParts>
  <Company>UdeC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 del proyecto:</dc:title>
  <dc:creator>Posgrado</dc:creator>
  <cp:lastModifiedBy>0984817811CASALAPTOP</cp:lastModifiedBy>
  <cp:revision>109</cp:revision>
  <dcterms:created xsi:type="dcterms:W3CDTF">2010-02-16T20:16:43Z</dcterms:created>
  <dcterms:modified xsi:type="dcterms:W3CDTF">2022-12-20T12:50:48Z</dcterms:modified>
</cp:coreProperties>
</file>