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32"/>
  </p:notesMasterIdLst>
  <p:sldIdLst>
    <p:sldId id="266" r:id="rId3"/>
    <p:sldId id="267" r:id="rId4"/>
    <p:sldId id="288" r:id="rId5"/>
    <p:sldId id="290" r:id="rId6"/>
    <p:sldId id="291" r:id="rId7"/>
    <p:sldId id="300" r:id="rId8"/>
    <p:sldId id="289" r:id="rId9"/>
    <p:sldId id="292" r:id="rId10"/>
    <p:sldId id="284" r:id="rId11"/>
    <p:sldId id="293" r:id="rId12"/>
    <p:sldId id="299" r:id="rId13"/>
    <p:sldId id="294" r:id="rId14"/>
    <p:sldId id="301" r:id="rId15"/>
    <p:sldId id="310" r:id="rId16"/>
    <p:sldId id="313" r:id="rId17"/>
    <p:sldId id="311" r:id="rId18"/>
    <p:sldId id="314" r:id="rId19"/>
    <p:sldId id="312" r:id="rId20"/>
    <p:sldId id="295" r:id="rId21"/>
    <p:sldId id="302" r:id="rId22"/>
    <p:sldId id="307" r:id="rId23"/>
    <p:sldId id="309" r:id="rId24"/>
    <p:sldId id="308" r:id="rId25"/>
    <p:sldId id="296" r:id="rId26"/>
    <p:sldId id="303" r:id="rId27"/>
    <p:sldId id="297" r:id="rId28"/>
    <p:sldId id="304" r:id="rId29"/>
    <p:sldId id="298"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4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B24"/>
    <a:srgbClr val="227A22"/>
    <a:srgbClr val="006600"/>
    <a:srgbClr val="A0B888"/>
    <a:srgbClr val="AFD9AF"/>
    <a:srgbClr val="83C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89" autoAdjust="0"/>
    <p:restoredTop sz="80025" autoAdjust="0"/>
  </p:normalViewPr>
  <p:slideViewPr>
    <p:cSldViewPr snapToGrid="0">
      <p:cViewPr varScale="1">
        <p:scale>
          <a:sx n="46" d="100"/>
          <a:sy n="46" d="100"/>
        </p:scale>
        <p:origin x="1452" y="36"/>
      </p:cViewPr>
      <p:guideLst>
        <p:guide pos="3840"/>
        <p:guide orient="horz" pos="24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71C2B-93E0-4A88-BA5C-D04F46F57CE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0E45442F-B053-4935-8012-5DC37972999D}">
      <dgm:prSet phldrT="[Texto]" custT="1"/>
      <dgm:spPr/>
      <dgm:t>
        <a:bodyPr/>
        <a:lstStyle/>
        <a:p>
          <a:r>
            <a:rPr lang="es-ES" sz="1600" dirty="0"/>
            <a:t>Grupo IV de la clasificación de Baltimore</a:t>
          </a:r>
          <a:endParaRPr lang="es-EC" sz="1600" dirty="0"/>
        </a:p>
      </dgm:t>
    </dgm:pt>
    <dgm:pt modelId="{A9AF5B71-DA3A-4710-B9A7-35A961C9E873}" type="parTrans" cxnId="{AEC96B94-44FA-4C91-A3AF-7B49504A0753}">
      <dgm:prSet/>
      <dgm:spPr/>
      <dgm:t>
        <a:bodyPr/>
        <a:lstStyle/>
        <a:p>
          <a:endParaRPr lang="es-EC" sz="1600"/>
        </a:p>
      </dgm:t>
    </dgm:pt>
    <dgm:pt modelId="{66AC2911-0A84-4F98-AC68-EECC2EF65CBA}" type="sibTrans" cxnId="{AEC96B94-44FA-4C91-A3AF-7B49504A0753}">
      <dgm:prSet/>
      <dgm:spPr/>
      <dgm:t>
        <a:bodyPr/>
        <a:lstStyle/>
        <a:p>
          <a:endParaRPr lang="es-EC" sz="1600"/>
        </a:p>
      </dgm:t>
    </dgm:pt>
    <dgm:pt modelId="{B3822217-CCC6-4912-A661-F6869DBA0B2F}">
      <dgm:prSet phldrT="[Texto]" custT="1"/>
      <dgm:spPr/>
      <dgm:t>
        <a:bodyPr/>
        <a:lstStyle/>
        <a:p>
          <a:r>
            <a:rPr lang="es-ES" sz="1600" dirty="0"/>
            <a:t>ARN monocatenario de polaridad positiva</a:t>
          </a:r>
          <a:endParaRPr lang="es-EC" sz="1600" dirty="0"/>
        </a:p>
      </dgm:t>
    </dgm:pt>
    <dgm:pt modelId="{F06F0014-D7D1-4A83-A42A-DA8F1FB1BA06}" type="parTrans" cxnId="{72B5B8D3-171D-41D7-8903-80EE65B6A481}">
      <dgm:prSet/>
      <dgm:spPr/>
      <dgm:t>
        <a:bodyPr/>
        <a:lstStyle/>
        <a:p>
          <a:endParaRPr lang="es-EC" sz="1600"/>
        </a:p>
      </dgm:t>
    </dgm:pt>
    <dgm:pt modelId="{5571CD2D-A579-4489-9794-F51B8FCD263F}" type="sibTrans" cxnId="{72B5B8D3-171D-41D7-8903-80EE65B6A481}">
      <dgm:prSet/>
      <dgm:spPr/>
      <dgm:t>
        <a:bodyPr/>
        <a:lstStyle/>
        <a:p>
          <a:endParaRPr lang="es-EC" sz="1600"/>
        </a:p>
      </dgm:t>
    </dgm:pt>
    <dgm:pt modelId="{4E9AE347-3DB7-49B8-8F8B-A36562174A50}">
      <dgm:prSet phldrT="[Texto]" custT="1"/>
      <dgm:spPr/>
      <dgm:t>
        <a:bodyPr/>
        <a:lstStyle/>
        <a:p>
          <a:r>
            <a:rPr lang="es-ES" sz="1600" dirty="0"/>
            <a:t>8.2 a 11.3 kb</a:t>
          </a:r>
          <a:endParaRPr lang="es-EC" sz="1600" dirty="0"/>
        </a:p>
      </dgm:t>
    </dgm:pt>
    <dgm:pt modelId="{288A70BE-4A9B-47F3-A4AF-4D6651AB340B}" type="parTrans" cxnId="{4EBDC64D-921E-4DA5-BEE1-DAD059629947}">
      <dgm:prSet/>
      <dgm:spPr/>
      <dgm:t>
        <a:bodyPr/>
        <a:lstStyle/>
        <a:p>
          <a:endParaRPr lang="es-EC" sz="1600"/>
        </a:p>
      </dgm:t>
    </dgm:pt>
    <dgm:pt modelId="{ADC7EAC5-1EDD-45F2-A293-4D17D58F16C0}" type="sibTrans" cxnId="{4EBDC64D-921E-4DA5-BEE1-DAD059629947}">
      <dgm:prSet/>
      <dgm:spPr/>
      <dgm:t>
        <a:bodyPr/>
        <a:lstStyle/>
        <a:p>
          <a:endParaRPr lang="es-EC" sz="1600"/>
        </a:p>
      </dgm:t>
    </dgm:pt>
    <dgm:pt modelId="{D025C94B-5503-4549-9216-1714940A11A3}" type="pres">
      <dgm:prSet presAssocID="{77C71C2B-93E0-4A88-BA5C-D04F46F57CE8}" presName="Name0" presStyleCnt="0">
        <dgm:presLayoutVars>
          <dgm:chMax val="7"/>
          <dgm:chPref val="7"/>
          <dgm:dir/>
        </dgm:presLayoutVars>
      </dgm:prSet>
      <dgm:spPr/>
    </dgm:pt>
    <dgm:pt modelId="{AD302A99-00EF-4610-A368-A9F59D735C1B}" type="pres">
      <dgm:prSet presAssocID="{77C71C2B-93E0-4A88-BA5C-D04F46F57CE8}" presName="Name1" presStyleCnt="0"/>
      <dgm:spPr/>
    </dgm:pt>
    <dgm:pt modelId="{94A2EFB7-EFF4-4834-837C-7D12253171D8}" type="pres">
      <dgm:prSet presAssocID="{77C71C2B-93E0-4A88-BA5C-D04F46F57CE8}" presName="cycle" presStyleCnt="0"/>
      <dgm:spPr/>
    </dgm:pt>
    <dgm:pt modelId="{4706BF31-5713-43F2-A00A-D415E5701547}" type="pres">
      <dgm:prSet presAssocID="{77C71C2B-93E0-4A88-BA5C-D04F46F57CE8}" presName="srcNode" presStyleLbl="node1" presStyleIdx="0" presStyleCnt="3"/>
      <dgm:spPr/>
    </dgm:pt>
    <dgm:pt modelId="{7F04FA71-E1EA-4748-AFAD-16CAF6414702}" type="pres">
      <dgm:prSet presAssocID="{77C71C2B-93E0-4A88-BA5C-D04F46F57CE8}" presName="conn" presStyleLbl="parChTrans1D2" presStyleIdx="0" presStyleCnt="1"/>
      <dgm:spPr/>
    </dgm:pt>
    <dgm:pt modelId="{F716152A-0C77-4031-BADB-5AB34B2578BC}" type="pres">
      <dgm:prSet presAssocID="{77C71C2B-93E0-4A88-BA5C-D04F46F57CE8}" presName="extraNode" presStyleLbl="node1" presStyleIdx="0" presStyleCnt="3"/>
      <dgm:spPr/>
    </dgm:pt>
    <dgm:pt modelId="{9434A967-E9DC-4730-92FF-70BCC30B101E}" type="pres">
      <dgm:prSet presAssocID="{77C71C2B-93E0-4A88-BA5C-D04F46F57CE8}" presName="dstNode" presStyleLbl="node1" presStyleIdx="0" presStyleCnt="3"/>
      <dgm:spPr/>
    </dgm:pt>
    <dgm:pt modelId="{ECB7B7F2-9C56-4673-B293-B2FB51FC1617}" type="pres">
      <dgm:prSet presAssocID="{0E45442F-B053-4935-8012-5DC37972999D}" presName="text_1" presStyleLbl="node1" presStyleIdx="0" presStyleCnt="3">
        <dgm:presLayoutVars>
          <dgm:bulletEnabled val="1"/>
        </dgm:presLayoutVars>
      </dgm:prSet>
      <dgm:spPr/>
    </dgm:pt>
    <dgm:pt modelId="{04855A3E-7309-4EEF-8582-E1C06F28EA31}" type="pres">
      <dgm:prSet presAssocID="{0E45442F-B053-4935-8012-5DC37972999D}" presName="accent_1" presStyleCnt="0"/>
      <dgm:spPr/>
    </dgm:pt>
    <dgm:pt modelId="{17C4F6B3-0CC1-47C9-B98B-2336C45BD34F}" type="pres">
      <dgm:prSet presAssocID="{0E45442F-B053-4935-8012-5DC37972999D}" presName="accentRepeatNode" presStyleLbl="solidFgAcc1" presStyleIdx="0" presStyleCnt="3"/>
      <dgm:spPr/>
    </dgm:pt>
    <dgm:pt modelId="{E869404A-68E2-4D89-89A3-F67705569111}" type="pres">
      <dgm:prSet presAssocID="{B3822217-CCC6-4912-A661-F6869DBA0B2F}" presName="text_2" presStyleLbl="node1" presStyleIdx="1" presStyleCnt="3">
        <dgm:presLayoutVars>
          <dgm:bulletEnabled val="1"/>
        </dgm:presLayoutVars>
      </dgm:prSet>
      <dgm:spPr/>
    </dgm:pt>
    <dgm:pt modelId="{6AEEF99F-77CE-420A-86C6-7DCEDD47CE41}" type="pres">
      <dgm:prSet presAssocID="{B3822217-CCC6-4912-A661-F6869DBA0B2F}" presName="accent_2" presStyleCnt="0"/>
      <dgm:spPr/>
    </dgm:pt>
    <dgm:pt modelId="{AF1409CF-82FC-44C6-80A8-E8F8E1EF6052}" type="pres">
      <dgm:prSet presAssocID="{B3822217-CCC6-4912-A661-F6869DBA0B2F}" presName="accentRepeatNode" presStyleLbl="solidFgAcc1" presStyleIdx="1" presStyleCnt="3"/>
      <dgm:spPr/>
    </dgm:pt>
    <dgm:pt modelId="{E41EA48A-A997-4357-BF8D-20A759323C07}" type="pres">
      <dgm:prSet presAssocID="{4E9AE347-3DB7-49B8-8F8B-A36562174A50}" presName="text_3" presStyleLbl="node1" presStyleIdx="2" presStyleCnt="3">
        <dgm:presLayoutVars>
          <dgm:bulletEnabled val="1"/>
        </dgm:presLayoutVars>
      </dgm:prSet>
      <dgm:spPr/>
    </dgm:pt>
    <dgm:pt modelId="{ECD10874-B202-4CC4-B052-F0A3DD76E7B8}" type="pres">
      <dgm:prSet presAssocID="{4E9AE347-3DB7-49B8-8F8B-A36562174A50}" presName="accent_3" presStyleCnt="0"/>
      <dgm:spPr/>
    </dgm:pt>
    <dgm:pt modelId="{73ABEE64-9B7E-470B-88F0-0B3491C8F444}" type="pres">
      <dgm:prSet presAssocID="{4E9AE347-3DB7-49B8-8F8B-A36562174A50}" presName="accentRepeatNode" presStyleLbl="solidFgAcc1" presStyleIdx="2" presStyleCnt="3"/>
      <dgm:spPr/>
    </dgm:pt>
  </dgm:ptLst>
  <dgm:cxnLst>
    <dgm:cxn modelId="{4E83F949-8FA2-4BD6-B766-8A199AFA901B}" type="presOf" srcId="{4E9AE347-3DB7-49B8-8F8B-A36562174A50}" destId="{E41EA48A-A997-4357-BF8D-20A759323C07}" srcOrd="0" destOrd="0" presId="urn:microsoft.com/office/officeart/2008/layout/VerticalCurvedList"/>
    <dgm:cxn modelId="{4EBDC64D-921E-4DA5-BEE1-DAD059629947}" srcId="{77C71C2B-93E0-4A88-BA5C-D04F46F57CE8}" destId="{4E9AE347-3DB7-49B8-8F8B-A36562174A50}" srcOrd="2" destOrd="0" parTransId="{288A70BE-4A9B-47F3-A4AF-4D6651AB340B}" sibTransId="{ADC7EAC5-1EDD-45F2-A293-4D17D58F16C0}"/>
    <dgm:cxn modelId="{3155A250-77CE-48DD-A9BE-981C68F6C96A}" type="presOf" srcId="{66AC2911-0A84-4F98-AC68-EECC2EF65CBA}" destId="{7F04FA71-E1EA-4748-AFAD-16CAF6414702}" srcOrd="0" destOrd="0" presId="urn:microsoft.com/office/officeart/2008/layout/VerticalCurvedList"/>
    <dgm:cxn modelId="{4C06F58B-1AB9-4C6A-B117-DA4826C861FF}" type="presOf" srcId="{77C71C2B-93E0-4A88-BA5C-D04F46F57CE8}" destId="{D025C94B-5503-4549-9216-1714940A11A3}" srcOrd="0" destOrd="0" presId="urn:microsoft.com/office/officeart/2008/layout/VerticalCurvedList"/>
    <dgm:cxn modelId="{DE46BA92-206D-40A7-9D06-4C4408FF245B}" type="presOf" srcId="{B3822217-CCC6-4912-A661-F6869DBA0B2F}" destId="{E869404A-68E2-4D89-89A3-F67705569111}" srcOrd="0" destOrd="0" presId="urn:microsoft.com/office/officeart/2008/layout/VerticalCurvedList"/>
    <dgm:cxn modelId="{AEC96B94-44FA-4C91-A3AF-7B49504A0753}" srcId="{77C71C2B-93E0-4A88-BA5C-D04F46F57CE8}" destId="{0E45442F-B053-4935-8012-5DC37972999D}" srcOrd="0" destOrd="0" parTransId="{A9AF5B71-DA3A-4710-B9A7-35A961C9E873}" sibTransId="{66AC2911-0A84-4F98-AC68-EECC2EF65CBA}"/>
    <dgm:cxn modelId="{0FF16295-EAC5-4140-8C2F-A2485E01491E}" type="presOf" srcId="{0E45442F-B053-4935-8012-5DC37972999D}" destId="{ECB7B7F2-9C56-4673-B293-B2FB51FC1617}" srcOrd="0" destOrd="0" presId="urn:microsoft.com/office/officeart/2008/layout/VerticalCurvedList"/>
    <dgm:cxn modelId="{72B5B8D3-171D-41D7-8903-80EE65B6A481}" srcId="{77C71C2B-93E0-4A88-BA5C-D04F46F57CE8}" destId="{B3822217-CCC6-4912-A661-F6869DBA0B2F}" srcOrd="1" destOrd="0" parTransId="{F06F0014-D7D1-4A83-A42A-DA8F1FB1BA06}" sibTransId="{5571CD2D-A579-4489-9794-F51B8FCD263F}"/>
    <dgm:cxn modelId="{873B967C-BE2B-4CBF-BB40-374EE7A6A589}" type="presParOf" srcId="{D025C94B-5503-4549-9216-1714940A11A3}" destId="{AD302A99-00EF-4610-A368-A9F59D735C1B}" srcOrd="0" destOrd="0" presId="urn:microsoft.com/office/officeart/2008/layout/VerticalCurvedList"/>
    <dgm:cxn modelId="{543229ED-CE38-4012-B456-E61C2BA58E8A}" type="presParOf" srcId="{AD302A99-00EF-4610-A368-A9F59D735C1B}" destId="{94A2EFB7-EFF4-4834-837C-7D12253171D8}" srcOrd="0" destOrd="0" presId="urn:microsoft.com/office/officeart/2008/layout/VerticalCurvedList"/>
    <dgm:cxn modelId="{50A654A0-9992-4B5B-BD5B-74F64FB7B0A4}" type="presParOf" srcId="{94A2EFB7-EFF4-4834-837C-7D12253171D8}" destId="{4706BF31-5713-43F2-A00A-D415E5701547}" srcOrd="0" destOrd="0" presId="urn:microsoft.com/office/officeart/2008/layout/VerticalCurvedList"/>
    <dgm:cxn modelId="{8E95157A-A352-473A-A7D8-750C72BABB98}" type="presParOf" srcId="{94A2EFB7-EFF4-4834-837C-7D12253171D8}" destId="{7F04FA71-E1EA-4748-AFAD-16CAF6414702}" srcOrd="1" destOrd="0" presId="urn:microsoft.com/office/officeart/2008/layout/VerticalCurvedList"/>
    <dgm:cxn modelId="{4863E61E-FD07-4A91-A103-09C646DF5AD5}" type="presParOf" srcId="{94A2EFB7-EFF4-4834-837C-7D12253171D8}" destId="{F716152A-0C77-4031-BADB-5AB34B2578BC}" srcOrd="2" destOrd="0" presId="urn:microsoft.com/office/officeart/2008/layout/VerticalCurvedList"/>
    <dgm:cxn modelId="{D271D22A-591A-41D5-9A35-B5D925FC60B6}" type="presParOf" srcId="{94A2EFB7-EFF4-4834-837C-7D12253171D8}" destId="{9434A967-E9DC-4730-92FF-70BCC30B101E}" srcOrd="3" destOrd="0" presId="urn:microsoft.com/office/officeart/2008/layout/VerticalCurvedList"/>
    <dgm:cxn modelId="{C5610568-AE6C-477C-BF35-BBE7CC64DBAF}" type="presParOf" srcId="{AD302A99-00EF-4610-A368-A9F59D735C1B}" destId="{ECB7B7F2-9C56-4673-B293-B2FB51FC1617}" srcOrd="1" destOrd="0" presId="urn:microsoft.com/office/officeart/2008/layout/VerticalCurvedList"/>
    <dgm:cxn modelId="{B2D78B18-F707-4407-9682-EC58F74EA1B9}" type="presParOf" srcId="{AD302A99-00EF-4610-A368-A9F59D735C1B}" destId="{04855A3E-7309-4EEF-8582-E1C06F28EA31}" srcOrd="2" destOrd="0" presId="urn:microsoft.com/office/officeart/2008/layout/VerticalCurvedList"/>
    <dgm:cxn modelId="{358E917A-B01E-46BC-9DE6-CCD397D33541}" type="presParOf" srcId="{04855A3E-7309-4EEF-8582-E1C06F28EA31}" destId="{17C4F6B3-0CC1-47C9-B98B-2336C45BD34F}" srcOrd="0" destOrd="0" presId="urn:microsoft.com/office/officeart/2008/layout/VerticalCurvedList"/>
    <dgm:cxn modelId="{374A2BC6-F8CA-4120-85A4-AEB8C019A37D}" type="presParOf" srcId="{AD302A99-00EF-4610-A368-A9F59D735C1B}" destId="{E869404A-68E2-4D89-89A3-F67705569111}" srcOrd="3" destOrd="0" presId="urn:microsoft.com/office/officeart/2008/layout/VerticalCurvedList"/>
    <dgm:cxn modelId="{CD5FB099-4BBE-4145-B406-82208E672EB4}" type="presParOf" srcId="{AD302A99-00EF-4610-A368-A9F59D735C1B}" destId="{6AEEF99F-77CE-420A-86C6-7DCEDD47CE41}" srcOrd="4" destOrd="0" presId="urn:microsoft.com/office/officeart/2008/layout/VerticalCurvedList"/>
    <dgm:cxn modelId="{B1E0009B-6C72-44FE-BF42-25402048E5D8}" type="presParOf" srcId="{6AEEF99F-77CE-420A-86C6-7DCEDD47CE41}" destId="{AF1409CF-82FC-44C6-80A8-E8F8E1EF6052}" srcOrd="0" destOrd="0" presId="urn:microsoft.com/office/officeart/2008/layout/VerticalCurvedList"/>
    <dgm:cxn modelId="{D093C178-1FE1-47DC-83A1-86FDD0F55F8D}" type="presParOf" srcId="{AD302A99-00EF-4610-A368-A9F59D735C1B}" destId="{E41EA48A-A997-4357-BF8D-20A759323C07}" srcOrd="5" destOrd="0" presId="urn:microsoft.com/office/officeart/2008/layout/VerticalCurvedList"/>
    <dgm:cxn modelId="{8E97F6B4-3882-44E6-8B75-3DE760497FDA}" type="presParOf" srcId="{AD302A99-00EF-4610-A368-A9F59D735C1B}" destId="{ECD10874-B202-4CC4-B052-F0A3DD76E7B8}" srcOrd="6" destOrd="0" presId="urn:microsoft.com/office/officeart/2008/layout/VerticalCurvedList"/>
    <dgm:cxn modelId="{DA7805D5-2420-4A61-BD71-52FF93B0A99A}" type="presParOf" srcId="{ECD10874-B202-4CC4-B052-F0A3DD76E7B8}" destId="{73ABEE64-9B7E-470B-88F0-0B3491C8F44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ED8DD-B704-4E1F-8561-B07311BDCF24}"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EC"/>
        </a:p>
      </dgm:t>
    </dgm:pt>
    <dgm:pt modelId="{5E979D38-5901-4514-929C-E1CB9DF7FB85}">
      <dgm:prSet phldrT="[Texto]"/>
      <dgm:spPr/>
      <dgm:t>
        <a:bodyPr/>
        <a:lstStyle/>
        <a:p>
          <a:r>
            <a:rPr lang="es-EC" dirty="0"/>
            <a:t>Mosaicos</a:t>
          </a:r>
        </a:p>
        <a:p>
          <a:r>
            <a:rPr lang="es-EC" dirty="0"/>
            <a:t>Moteados</a:t>
          </a:r>
        </a:p>
      </dgm:t>
    </dgm:pt>
    <dgm:pt modelId="{170A8525-C073-46F6-AFD8-9674FA61634B}" type="parTrans" cxnId="{886E8FBB-C077-4D58-80A2-3565A9F5523F}">
      <dgm:prSet/>
      <dgm:spPr/>
      <dgm:t>
        <a:bodyPr/>
        <a:lstStyle/>
        <a:p>
          <a:endParaRPr lang="es-EC"/>
        </a:p>
      </dgm:t>
    </dgm:pt>
    <dgm:pt modelId="{9A1816D9-A557-47E0-BD7F-8C6EB295F617}" type="sibTrans" cxnId="{886E8FBB-C077-4D58-80A2-3565A9F5523F}">
      <dgm:prSet/>
      <dgm:spPr/>
      <dgm:t>
        <a:bodyPr/>
        <a:lstStyle/>
        <a:p>
          <a:endParaRPr lang="es-EC"/>
        </a:p>
      </dgm:t>
    </dgm:pt>
    <dgm:pt modelId="{4F02C9C7-6305-4A05-AC6F-B4253733F99D}">
      <dgm:prSet phldrT="[Texto]"/>
      <dgm:spPr/>
      <dgm:t>
        <a:bodyPr/>
        <a:lstStyle/>
        <a:p>
          <a:r>
            <a:rPr lang="es-EC" dirty="0"/>
            <a:t>Lesiones</a:t>
          </a:r>
        </a:p>
        <a:p>
          <a:r>
            <a:rPr lang="es-EC" dirty="0"/>
            <a:t>cloróticas</a:t>
          </a:r>
        </a:p>
      </dgm:t>
    </dgm:pt>
    <dgm:pt modelId="{6FAC2327-8BF0-4DAE-BF19-98CA2492B103}" type="parTrans" cxnId="{51C65AE2-3E1E-4ADA-9150-457D9561B2D7}">
      <dgm:prSet/>
      <dgm:spPr/>
      <dgm:t>
        <a:bodyPr/>
        <a:lstStyle/>
        <a:p>
          <a:endParaRPr lang="es-EC"/>
        </a:p>
      </dgm:t>
    </dgm:pt>
    <dgm:pt modelId="{1968FC96-90A6-4E80-AF87-6E1006A09B4F}" type="sibTrans" cxnId="{51C65AE2-3E1E-4ADA-9150-457D9561B2D7}">
      <dgm:prSet/>
      <dgm:spPr/>
      <dgm:t>
        <a:bodyPr/>
        <a:lstStyle/>
        <a:p>
          <a:endParaRPr lang="es-EC"/>
        </a:p>
      </dgm:t>
    </dgm:pt>
    <dgm:pt modelId="{EF58B377-8C52-4ABD-9F32-D5788F803AD0}">
      <dgm:prSet phldrT="[Texto]"/>
      <dgm:spPr/>
      <dgm:t>
        <a:bodyPr/>
        <a:lstStyle/>
        <a:p>
          <a:r>
            <a:rPr lang="es-EC" dirty="0"/>
            <a:t>Necrosis</a:t>
          </a:r>
        </a:p>
        <a:p>
          <a:r>
            <a:rPr lang="es-EC" dirty="0"/>
            <a:t>Enanismos</a:t>
          </a:r>
        </a:p>
      </dgm:t>
    </dgm:pt>
    <dgm:pt modelId="{ABDA6490-067D-4761-9D4B-3E5351AA17EA}" type="parTrans" cxnId="{30CD22AD-F26B-433A-B37F-D0C2F66F1183}">
      <dgm:prSet/>
      <dgm:spPr/>
      <dgm:t>
        <a:bodyPr/>
        <a:lstStyle/>
        <a:p>
          <a:endParaRPr lang="es-EC"/>
        </a:p>
      </dgm:t>
    </dgm:pt>
    <dgm:pt modelId="{76F791AE-9467-4483-8618-9B9290DC26F7}" type="sibTrans" cxnId="{30CD22AD-F26B-433A-B37F-D0C2F66F1183}">
      <dgm:prSet/>
      <dgm:spPr/>
      <dgm:t>
        <a:bodyPr/>
        <a:lstStyle/>
        <a:p>
          <a:endParaRPr lang="es-EC"/>
        </a:p>
      </dgm:t>
    </dgm:pt>
    <dgm:pt modelId="{54132B5D-D03E-4827-9F18-E97D12496AB4}">
      <dgm:prSet phldrT="[Texto]"/>
      <dgm:spPr/>
      <dgm:t>
        <a:bodyPr/>
        <a:lstStyle/>
        <a:p>
          <a:r>
            <a:rPr lang="es-EC" dirty="0"/>
            <a:t>Pérdida del</a:t>
          </a:r>
        </a:p>
        <a:p>
          <a:r>
            <a:rPr lang="es-EC" dirty="0"/>
            <a:t>rendimiento</a:t>
          </a:r>
        </a:p>
      </dgm:t>
    </dgm:pt>
    <dgm:pt modelId="{D71CEB2D-0FFD-4945-A8CF-A0763DC57F3B}" type="parTrans" cxnId="{514410B5-7B7E-4236-BE13-9F21E8D29C05}">
      <dgm:prSet/>
      <dgm:spPr/>
      <dgm:t>
        <a:bodyPr/>
        <a:lstStyle/>
        <a:p>
          <a:endParaRPr lang="es-EC"/>
        </a:p>
      </dgm:t>
    </dgm:pt>
    <dgm:pt modelId="{4A61A5B3-0DB9-4996-8CD3-719E74BBC0F6}" type="sibTrans" cxnId="{514410B5-7B7E-4236-BE13-9F21E8D29C05}">
      <dgm:prSet/>
      <dgm:spPr/>
      <dgm:t>
        <a:bodyPr/>
        <a:lstStyle/>
        <a:p>
          <a:endParaRPr lang="es-EC"/>
        </a:p>
      </dgm:t>
    </dgm:pt>
    <dgm:pt modelId="{5FD986D0-7710-4E3D-B06D-1C0FE3A8B731}" type="pres">
      <dgm:prSet presAssocID="{D50ED8DD-B704-4E1F-8561-B07311BDCF24}" presName="Name0" presStyleCnt="0">
        <dgm:presLayoutVars>
          <dgm:dir/>
          <dgm:resizeHandles val="exact"/>
        </dgm:presLayoutVars>
      </dgm:prSet>
      <dgm:spPr/>
    </dgm:pt>
    <dgm:pt modelId="{56C1DA93-C981-4E5D-963D-EBE6AE8B176E}" type="pres">
      <dgm:prSet presAssocID="{5E979D38-5901-4514-929C-E1CB9DF7FB85}" presName="Name5" presStyleLbl="vennNode1" presStyleIdx="0" presStyleCnt="4">
        <dgm:presLayoutVars>
          <dgm:bulletEnabled val="1"/>
        </dgm:presLayoutVars>
      </dgm:prSet>
      <dgm:spPr/>
    </dgm:pt>
    <dgm:pt modelId="{971B729C-9E58-413C-B479-643805FFA481}" type="pres">
      <dgm:prSet presAssocID="{9A1816D9-A557-47E0-BD7F-8C6EB295F617}" presName="space" presStyleCnt="0"/>
      <dgm:spPr/>
    </dgm:pt>
    <dgm:pt modelId="{36C8432D-45C9-4229-93FF-37AFFAE53FEC}" type="pres">
      <dgm:prSet presAssocID="{4F02C9C7-6305-4A05-AC6F-B4253733F99D}" presName="Name5" presStyleLbl="vennNode1" presStyleIdx="1" presStyleCnt="4">
        <dgm:presLayoutVars>
          <dgm:bulletEnabled val="1"/>
        </dgm:presLayoutVars>
      </dgm:prSet>
      <dgm:spPr/>
    </dgm:pt>
    <dgm:pt modelId="{CCB47DA6-0139-4E40-84B3-372B1955E51C}" type="pres">
      <dgm:prSet presAssocID="{1968FC96-90A6-4E80-AF87-6E1006A09B4F}" presName="space" presStyleCnt="0"/>
      <dgm:spPr/>
    </dgm:pt>
    <dgm:pt modelId="{0AEC526F-F626-4E45-9E8B-17BC3D94C17F}" type="pres">
      <dgm:prSet presAssocID="{EF58B377-8C52-4ABD-9F32-D5788F803AD0}" presName="Name5" presStyleLbl="vennNode1" presStyleIdx="2" presStyleCnt="4">
        <dgm:presLayoutVars>
          <dgm:bulletEnabled val="1"/>
        </dgm:presLayoutVars>
      </dgm:prSet>
      <dgm:spPr/>
    </dgm:pt>
    <dgm:pt modelId="{E50EAFD8-B3C2-4EDC-893D-FF260066F775}" type="pres">
      <dgm:prSet presAssocID="{76F791AE-9467-4483-8618-9B9290DC26F7}" presName="space" presStyleCnt="0"/>
      <dgm:spPr/>
    </dgm:pt>
    <dgm:pt modelId="{5D5D567A-3F85-44D3-8934-EC3237C2D22A}" type="pres">
      <dgm:prSet presAssocID="{54132B5D-D03E-4827-9F18-E97D12496AB4}" presName="Name5" presStyleLbl="vennNode1" presStyleIdx="3" presStyleCnt="4">
        <dgm:presLayoutVars>
          <dgm:bulletEnabled val="1"/>
        </dgm:presLayoutVars>
      </dgm:prSet>
      <dgm:spPr/>
    </dgm:pt>
  </dgm:ptLst>
  <dgm:cxnLst>
    <dgm:cxn modelId="{81565332-2A09-4F79-8CDE-3B93B5C00EED}" type="presOf" srcId="{5E979D38-5901-4514-929C-E1CB9DF7FB85}" destId="{56C1DA93-C981-4E5D-963D-EBE6AE8B176E}" srcOrd="0" destOrd="0" presId="urn:microsoft.com/office/officeart/2005/8/layout/venn3"/>
    <dgm:cxn modelId="{FF6C9F46-25EF-4453-B69D-CE02EEF3296D}" type="presOf" srcId="{D50ED8DD-B704-4E1F-8561-B07311BDCF24}" destId="{5FD986D0-7710-4E3D-B06D-1C0FE3A8B731}" srcOrd="0" destOrd="0" presId="urn:microsoft.com/office/officeart/2005/8/layout/venn3"/>
    <dgm:cxn modelId="{6E01B958-A9D4-4C1F-AF63-DDEA3A6B917C}" type="presOf" srcId="{EF58B377-8C52-4ABD-9F32-D5788F803AD0}" destId="{0AEC526F-F626-4E45-9E8B-17BC3D94C17F}" srcOrd="0" destOrd="0" presId="urn:microsoft.com/office/officeart/2005/8/layout/venn3"/>
    <dgm:cxn modelId="{23355181-1D08-4137-98EC-12ADDEF1D234}" type="presOf" srcId="{54132B5D-D03E-4827-9F18-E97D12496AB4}" destId="{5D5D567A-3F85-44D3-8934-EC3237C2D22A}" srcOrd="0" destOrd="0" presId="urn:microsoft.com/office/officeart/2005/8/layout/venn3"/>
    <dgm:cxn modelId="{3BC84397-F478-4C00-8DD9-616FE78C4B5C}" type="presOf" srcId="{4F02C9C7-6305-4A05-AC6F-B4253733F99D}" destId="{36C8432D-45C9-4229-93FF-37AFFAE53FEC}" srcOrd="0" destOrd="0" presId="urn:microsoft.com/office/officeart/2005/8/layout/venn3"/>
    <dgm:cxn modelId="{30CD22AD-F26B-433A-B37F-D0C2F66F1183}" srcId="{D50ED8DD-B704-4E1F-8561-B07311BDCF24}" destId="{EF58B377-8C52-4ABD-9F32-D5788F803AD0}" srcOrd="2" destOrd="0" parTransId="{ABDA6490-067D-4761-9D4B-3E5351AA17EA}" sibTransId="{76F791AE-9467-4483-8618-9B9290DC26F7}"/>
    <dgm:cxn modelId="{514410B5-7B7E-4236-BE13-9F21E8D29C05}" srcId="{D50ED8DD-B704-4E1F-8561-B07311BDCF24}" destId="{54132B5D-D03E-4827-9F18-E97D12496AB4}" srcOrd="3" destOrd="0" parTransId="{D71CEB2D-0FFD-4945-A8CF-A0763DC57F3B}" sibTransId="{4A61A5B3-0DB9-4996-8CD3-719E74BBC0F6}"/>
    <dgm:cxn modelId="{886E8FBB-C077-4D58-80A2-3565A9F5523F}" srcId="{D50ED8DD-B704-4E1F-8561-B07311BDCF24}" destId="{5E979D38-5901-4514-929C-E1CB9DF7FB85}" srcOrd="0" destOrd="0" parTransId="{170A8525-C073-46F6-AFD8-9674FA61634B}" sibTransId="{9A1816D9-A557-47E0-BD7F-8C6EB295F617}"/>
    <dgm:cxn modelId="{51C65AE2-3E1E-4ADA-9150-457D9561B2D7}" srcId="{D50ED8DD-B704-4E1F-8561-B07311BDCF24}" destId="{4F02C9C7-6305-4A05-AC6F-B4253733F99D}" srcOrd="1" destOrd="0" parTransId="{6FAC2327-8BF0-4DAE-BF19-98CA2492B103}" sibTransId="{1968FC96-90A6-4E80-AF87-6E1006A09B4F}"/>
    <dgm:cxn modelId="{D833A0D6-9D0F-4CEF-A8B3-4BFB0B6A9930}" type="presParOf" srcId="{5FD986D0-7710-4E3D-B06D-1C0FE3A8B731}" destId="{56C1DA93-C981-4E5D-963D-EBE6AE8B176E}" srcOrd="0" destOrd="0" presId="urn:microsoft.com/office/officeart/2005/8/layout/venn3"/>
    <dgm:cxn modelId="{35C8F049-3340-4F5A-B335-8E290F9C90A9}" type="presParOf" srcId="{5FD986D0-7710-4E3D-B06D-1C0FE3A8B731}" destId="{971B729C-9E58-413C-B479-643805FFA481}" srcOrd="1" destOrd="0" presId="urn:microsoft.com/office/officeart/2005/8/layout/venn3"/>
    <dgm:cxn modelId="{D2778918-8D86-4D6F-90CE-FB27C9035132}" type="presParOf" srcId="{5FD986D0-7710-4E3D-B06D-1C0FE3A8B731}" destId="{36C8432D-45C9-4229-93FF-37AFFAE53FEC}" srcOrd="2" destOrd="0" presId="urn:microsoft.com/office/officeart/2005/8/layout/venn3"/>
    <dgm:cxn modelId="{F05E94DA-B7CD-460C-AD46-24010DD90CC5}" type="presParOf" srcId="{5FD986D0-7710-4E3D-B06D-1C0FE3A8B731}" destId="{CCB47DA6-0139-4E40-84B3-372B1955E51C}" srcOrd="3" destOrd="0" presId="urn:microsoft.com/office/officeart/2005/8/layout/venn3"/>
    <dgm:cxn modelId="{5B31B59A-AD1A-40A5-94A9-C2041EE4CECB}" type="presParOf" srcId="{5FD986D0-7710-4E3D-B06D-1C0FE3A8B731}" destId="{0AEC526F-F626-4E45-9E8B-17BC3D94C17F}" srcOrd="4" destOrd="0" presId="urn:microsoft.com/office/officeart/2005/8/layout/venn3"/>
    <dgm:cxn modelId="{F09BC4BA-8AC3-4336-9A95-5D5D340407C4}" type="presParOf" srcId="{5FD986D0-7710-4E3D-B06D-1C0FE3A8B731}" destId="{E50EAFD8-B3C2-4EDC-893D-FF260066F775}" srcOrd="5" destOrd="0" presId="urn:microsoft.com/office/officeart/2005/8/layout/venn3"/>
    <dgm:cxn modelId="{F9EB55A8-1FF4-4054-A2E9-A712A685778E}" type="presParOf" srcId="{5FD986D0-7710-4E3D-B06D-1C0FE3A8B731}" destId="{5D5D567A-3F85-44D3-8934-EC3237C2D22A}"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2DFBA-C12F-4F01-A25D-E20DFC8231D0}" type="doc">
      <dgm:prSet loTypeId="urn:microsoft.com/office/officeart/2005/8/layout/venn1" loCatId="relationship" qsTypeId="urn:microsoft.com/office/officeart/2005/8/quickstyle/simple1" qsCatId="simple" csTypeId="urn:microsoft.com/office/officeart/2005/8/colors/colorful5" csCatId="colorful" phldr="1"/>
      <dgm:spPr/>
    </dgm:pt>
    <dgm:pt modelId="{90F04DEB-FEA4-442A-9837-4C5159E5E49C}">
      <dgm:prSet phldrT="[Texto]"/>
      <dgm:spPr/>
      <dgm:t>
        <a:bodyPr/>
        <a:lstStyle/>
        <a:p>
          <a:r>
            <a:rPr lang="es-EC" dirty="0"/>
            <a:t>Convención Internacional de Protección Fitosanitaria (CIPF)</a:t>
          </a:r>
        </a:p>
      </dgm:t>
    </dgm:pt>
    <dgm:pt modelId="{7DED19E3-E02B-4842-A9B1-6A241E12479C}" type="parTrans" cxnId="{FECC3022-4850-42FE-BBEE-A4BA9E8C3F09}">
      <dgm:prSet/>
      <dgm:spPr/>
      <dgm:t>
        <a:bodyPr/>
        <a:lstStyle/>
        <a:p>
          <a:endParaRPr lang="es-EC"/>
        </a:p>
      </dgm:t>
    </dgm:pt>
    <dgm:pt modelId="{ED5E177C-3CCE-42F4-8143-C416AF171531}" type="sibTrans" cxnId="{FECC3022-4850-42FE-BBEE-A4BA9E8C3F09}">
      <dgm:prSet/>
      <dgm:spPr/>
      <dgm:t>
        <a:bodyPr/>
        <a:lstStyle/>
        <a:p>
          <a:endParaRPr lang="es-EC"/>
        </a:p>
      </dgm:t>
    </dgm:pt>
    <dgm:pt modelId="{7898C383-FCF2-4CFB-AC96-298F0E8D643D}">
      <dgm:prSet phldrT="[Texto]"/>
      <dgm:spPr/>
      <dgm:t>
        <a:bodyPr/>
        <a:lstStyle/>
        <a:p>
          <a:r>
            <a:rPr lang="es-EC" dirty="0"/>
            <a:t>Resolución No. 0122 Ministerio de Agricultura y Ganadería (2018)</a:t>
          </a:r>
        </a:p>
      </dgm:t>
    </dgm:pt>
    <dgm:pt modelId="{2D9FDB66-FB89-4AA4-A387-7AEEEB90F507}" type="parTrans" cxnId="{FCE24AAD-66F4-48B1-83AC-A4687C0AE942}">
      <dgm:prSet/>
      <dgm:spPr/>
      <dgm:t>
        <a:bodyPr/>
        <a:lstStyle/>
        <a:p>
          <a:endParaRPr lang="es-EC"/>
        </a:p>
      </dgm:t>
    </dgm:pt>
    <dgm:pt modelId="{0345DBF0-A151-4F94-8C9D-AF692FD83688}" type="sibTrans" cxnId="{FCE24AAD-66F4-48B1-83AC-A4687C0AE942}">
      <dgm:prSet/>
      <dgm:spPr/>
      <dgm:t>
        <a:bodyPr/>
        <a:lstStyle/>
        <a:p>
          <a:endParaRPr lang="es-EC"/>
        </a:p>
      </dgm:t>
    </dgm:pt>
    <dgm:pt modelId="{53BBD531-1285-4D83-AA20-126E35FAA941}">
      <dgm:prSet/>
      <dgm:spPr/>
      <dgm:t>
        <a:bodyPr/>
        <a:lstStyle/>
        <a:p>
          <a:r>
            <a:rPr lang="es-EC"/>
            <a:t>Análisis de Riesgo de Plagas (ARP)</a:t>
          </a:r>
          <a:endParaRPr lang="es-EC" dirty="0"/>
        </a:p>
      </dgm:t>
    </dgm:pt>
    <dgm:pt modelId="{7B623ACE-144D-4BDF-8417-B1CF8C5966AA}" type="parTrans" cxnId="{8603C795-2207-436A-8018-0DD75EF25E90}">
      <dgm:prSet/>
      <dgm:spPr/>
      <dgm:t>
        <a:bodyPr/>
        <a:lstStyle/>
        <a:p>
          <a:endParaRPr lang="es-EC"/>
        </a:p>
      </dgm:t>
    </dgm:pt>
    <dgm:pt modelId="{4CE3F952-7C27-46B3-BFEC-F94BACCA75A2}" type="sibTrans" cxnId="{8603C795-2207-436A-8018-0DD75EF25E90}">
      <dgm:prSet/>
      <dgm:spPr/>
      <dgm:t>
        <a:bodyPr/>
        <a:lstStyle/>
        <a:p>
          <a:endParaRPr lang="es-EC"/>
        </a:p>
      </dgm:t>
    </dgm:pt>
    <dgm:pt modelId="{1C11E475-2847-4D62-B268-4EA55B3F768F}" type="pres">
      <dgm:prSet presAssocID="{3982DFBA-C12F-4F01-A25D-E20DFC8231D0}" presName="compositeShape" presStyleCnt="0">
        <dgm:presLayoutVars>
          <dgm:chMax val="7"/>
          <dgm:dir/>
          <dgm:resizeHandles val="exact"/>
        </dgm:presLayoutVars>
      </dgm:prSet>
      <dgm:spPr/>
    </dgm:pt>
    <dgm:pt modelId="{393F739B-7E76-443A-8093-DAAF641D2ABA}" type="pres">
      <dgm:prSet presAssocID="{90F04DEB-FEA4-442A-9837-4C5159E5E49C}" presName="circ1" presStyleLbl="vennNode1" presStyleIdx="0" presStyleCnt="3"/>
      <dgm:spPr/>
    </dgm:pt>
    <dgm:pt modelId="{23D23136-EB3F-4A0F-8A6E-AE7D8D40448B}" type="pres">
      <dgm:prSet presAssocID="{90F04DEB-FEA4-442A-9837-4C5159E5E49C}" presName="circ1Tx" presStyleLbl="revTx" presStyleIdx="0" presStyleCnt="0">
        <dgm:presLayoutVars>
          <dgm:chMax val="0"/>
          <dgm:chPref val="0"/>
          <dgm:bulletEnabled val="1"/>
        </dgm:presLayoutVars>
      </dgm:prSet>
      <dgm:spPr/>
    </dgm:pt>
    <dgm:pt modelId="{5A7F8E04-89FE-4BC1-9440-69068F3AF433}" type="pres">
      <dgm:prSet presAssocID="{7898C383-FCF2-4CFB-AC96-298F0E8D643D}" presName="circ2" presStyleLbl="vennNode1" presStyleIdx="1" presStyleCnt="3"/>
      <dgm:spPr/>
    </dgm:pt>
    <dgm:pt modelId="{04034D3D-C35A-43E2-9D12-3E9B040E5024}" type="pres">
      <dgm:prSet presAssocID="{7898C383-FCF2-4CFB-AC96-298F0E8D643D}" presName="circ2Tx" presStyleLbl="revTx" presStyleIdx="0" presStyleCnt="0">
        <dgm:presLayoutVars>
          <dgm:chMax val="0"/>
          <dgm:chPref val="0"/>
          <dgm:bulletEnabled val="1"/>
        </dgm:presLayoutVars>
      </dgm:prSet>
      <dgm:spPr/>
    </dgm:pt>
    <dgm:pt modelId="{DE43E23F-485F-4D07-8986-F97A969B20A9}" type="pres">
      <dgm:prSet presAssocID="{53BBD531-1285-4D83-AA20-126E35FAA941}" presName="circ3" presStyleLbl="vennNode1" presStyleIdx="2" presStyleCnt="3"/>
      <dgm:spPr/>
    </dgm:pt>
    <dgm:pt modelId="{16CD9DE3-63C9-4FF1-8A29-9BDFEDC5F34C}" type="pres">
      <dgm:prSet presAssocID="{53BBD531-1285-4D83-AA20-126E35FAA941}" presName="circ3Tx" presStyleLbl="revTx" presStyleIdx="0" presStyleCnt="0">
        <dgm:presLayoutVars>
          <dgm:chMax val="0"/>
          <dgm:chPref val="0"/>
          <dgm:bulletEnabled val="1"/>
        </dgm:presLayoutVars>
      </dgm:prSet>
      <dgm:spPr/>
    </dgm:pt>
  </dgm:ptLst>
  <dgm:cxnLst>
    <dgm:cxn modelId="{475AC105-FE91-4088-92E1-DA309CBF2483}" type="presOf" srcId="{7898C383-FCF2-4CFB-AC96-298F0E8D643D}" destId="{5A7F8E04-89FE-4BC1-9440-69068F3AF433}" srcOrd="0" destOrd="0" presId="urn:microsoft.com/office/officeart/2005/8/layout/venn1"/>
    <dgm:cxn modelId="{83FB5115-5706-465A-8A62-810668F68215}" type="presOf" srcId="{90F04DEB-FEA4-442A-9837-4C5159E5E49C}" destId="{393F739B-7E76-443A-8093-DAAF641D2ABA}" srcOrd="0" destOrd="0" presId="urn:microsoft.com/office/officeart/2005/8/layout/venn1"/>
    <dgm:cxn modelId="{FECC3022-4850-42FE-BBEE-A4BA9E8C3F09}" srcId="{3982DFBA-C12F-4F01-A25D-E20DFC8231D0}" destId="{90F04DEB-FEA4-442A-9837-4C5159E5E49C}" srcOrd="0" destOrd="0" parTransId="{7DED19E3-E02B-4842-A9B1-6A241E12479C}" sibTransId="{ED5E177C-3CCE-42F4-8143-C416AF171531}"/>
    <dgm:cxn modelId="{DD246A25-934E-4F94-88D6-9E9150C6894E}" type="presOf" srcId="{3982DFBA-C12F-4F01-A25D-E20DFC8231D0}" destId="{1C11E475-2847-4D62-B268-4EA55B3F768F}" srcOrd="0" destOrd="0" presId="urn:microsoft.com/office/officeart/2005/8/layout/venn1"/>
    <dgm:cxn modelId="{3CDDC03C-C585-4ADE-A714-AC215D8424D6}" type="presOf" srcId="{90F04DEB-FEA4-442A-9837-4C5159E5E49C}" destId="{23D23136-EB3F-4A0F-8A6E-AE7D8D40448B}" srcOrd="1" destOrd="0" presId="urn:microsoft.com/office/officeart/2005/8/layout/venn1"/>
    <dgm:cxn modelId="{09C8BC42-59DA-4320-A718-B6E5B80BE762}" type="presOf" srcId="{53BBD531-1285-4D83-AA20-126E35FAA941}" destId="{16CD9DE3-63C9-4FF1-8A29-9BDFEDC5F34C}" srcOrd="1" destOrd="0" presId="urn:microsoft.com/office/officeart/2005/8/layout/venn1"/>
    <dgm:cxn modelId="{8603C795-2207-436A-8018-0DD75EF25E90}" srcId="{3982DFBA-C12F-4F01-A25D-E20DFC8231D0}" destId="{53BBD531-1285-4D83-AA20-126E35FAA941}" srcOrd="2" destOrd="0" parTransId="{7B623ACE-144D-4BDF-8417-B1CF8C5966AA}" sibTransId="{4CE3F952-7C27-46B3-BFEC-F94BACCA75A2}"/>
    <dgm:cxn modelId="{FCE24AAD-66F4-48B1-83AC-A4687C0AE942}" srcId="{3982DFBA-C12F-4F01-A25D-E20DFC8231D0}" destId="{7898C383-FCF2-4CFB-AC96-298F0E8D643D}" srcOrd="1" destOrd="0" parTransId="{2D9FDB66-FB89-4AA4-A387-7AEEEB90F507}" sibTransId="{0345DBF0-A151-4F94-8C9D-AF692FD83688}"/>
    <dgm:cxn modelId="{C0F9DEB7-D508-4AC4-87B3-AADA741195FB}" type="presOf" srcId="{7898C383-FCF2-4CFB-AC96-298F0E8D643D}" destId="{04034D3D-C35A-43E2-9D12-3E9B040E5024}" srcOrd="1" destOrd="0" presId="urn:microsoft.com/office/officeart/2005/8/layout/venn1"/>
    <dgm:cxn modelId="{E0A731CF-CE4C-47F4-BB31-0B1BF30D1CC3}" type="presOf" srcId="{53BBD531-1285-4D83-AA20-126E35FAA941}" destId="{DE43E23F-485F-4D07-8986-F97A969B20A9}" srcOrd="0" destOrd="0" presId="urn:microsoft.com/office/officeart/2005/8/layout/venn1"/>
    <dgm:cxn modelId="{A84E6014-2BDE-444C-A22B-CE4F098354C2}" type="presParOf" srcId="{1C11E475-2847-4D62-B268-4EA55B3F768F}" destId="{393F739B-7E76-443A-8093-DAAF641D2ABA}" srcOrd="0" destOrd="0" presId="urn:microsoft.com/office/officeart/2005/8/layout/venn1"/>
    <dgm:cxn modelId="{D9DCE0C2-DB41-4EC7-9BE1-6ED3290BF421}" type="presParOf" srcId="{1C11E475-2847-4D62-B268-4EA55B3F768F}" destId="{23D23136-EB3F-4A0F-8A6E-AE7D8D40448B}" srcOrd="1" destOrd="0" presId="urn:microsoft.com/office/officeart/2005/8/layout/venn1"/>
    <dgm:cxn modelId="{508C6F67-26E5-4714-913F-9D4C0A53B8F2}" type="presParOf" srcId="{1C11E475-2847-4D62-B268-4EA55B3F768F}" destId="{5A7F8E04-89FE-4BC1-9440-69068F3AF433}" srcOrd="2" destOrd="0" presId="urn:microsoft.com/office/officeart/2005/8/layout/venn1"/>
    <dgm:cxn modelId="{EBF59AF0-96F7-44D9-94AA-8FEB0D103C26}" type="presParOf" srcId="{1C11E475-2847-4D62-B268-4EA55B3F768F}" destId="{04034D3D-C35A-43E2-9D12-3E9B040E5024}" srcOrd="3" destOrd="0" presId="urn:microsoft.com/office/officeart/2005/8/layout/venn1"/>
    <dgm:cxn modelId="{26134BFF-02AE-44D1-8894-F0B5524E7CBD}" type="presParOf" srcId="{1C11E475-2847-4D62-B268-4EA55B3F768F}" destId="{DE43E23F-485F-4D07-8986-F97A969B20A9}" srcOrd="4" destOrd="0" presId="urn:microsoft.com/office/officeart/2005/8/layout/venn1"/>
    <dgm:cxn modelId="{B1DAEA38-487B-44D4-81E2-F68400763BB6}" type="presParOf" srcId="{1C11E475-2847-4D62-B268-4EA55B3F768F}" destId="{16CD9DE3-63C9-4FF1-8A29-9BDFEDC5F34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AC4AC0-1E19-46C5-8781-F7FB1FDE0183}" type="doc">
      <dgm:prSet loTypeId="urn:microsoft.com/office/officeart/2005/8/layout/process5" loCatId="process" qsTypeId="urn:microsoft.com/office/officeart/2005/8/quickstyle/simple1" qsCatId="simple" csTypeId="urn:microsoft.com/office/officeart/2005/8/colors/accent3_1" csCatId="accent3" phldr="1"/>
      <dgm:spPr/>
      <dgm:t>
        <a:bodyPr/>
        <a:lstStyle/>
        <a:p>
          <a:endParaRPr lang="es-EC"/>
        </a:p>
      </dgm:t>
    </dgm:pt>
    <dgm:pt modelId="{3776B6D2-0150-4F52-946E-28CAB6D8EE66}">
      <dgm:prSet phldrT="[Texto]" custT="1"/>
      <dgm:spPr/>
      <dgm:t>
        <a:bodyPr/>
        <a:lstStyle/>
        <a:p>
          <a:r>
            <a:rPr lang="en-US" sz="1400" b="1" dirty="0" err="1"/>
            <a:t>Extracción</a:t>
          </a:r>
          <a:r>
            <a:rPr lang="en-US" sz="1400" b="1" dirty="0"/>
            <a:t> de ARN</a:t>
          </a:r>
          <a:r>
            <a:rPr lang="en-US" sz="1400" dirty="0"/>
            <a:t> </a:t>
          </a:r>
        </a:p>
        <a:p>
          <a:r>
            <a:rPr lang="es-EC" sz="1400" dirty="0" err="1"/>
            <a:t>MiniKit</a:t>
          </a:r>
          <a:r>
            <a:rPr lang="es-EC" sz="1400" dirty="0"/>
            <a:t> de columnas </a:t>
          </a:r>
          <a:r>
            <a:rPr lang="es-EC" sz="1400" i="1" dirty="0"/>
            <a:t>GeneJET Plant RNA Purification</a:t>
          </a:r>
          <a:r>
            <a:rPr lang="es-EC" sz="1400" dirty="0"/>
            <a:t>. Se conservó a -80°C</a:t>
          </a:r>
          <a:endParaRPr lang="en-US" sz="1400" dirty="0"/>
        </a:p>
      </dgm:t>
    </dgm:pt>
    <dgm:pt modelId="{DEB90C18-CC80-48C3-8B97-4FB02AE8F981}" type="parTrans" cxnId="{57121F7E-FFAC-4EE7-9E3F-9EC8A535F2A6}">
      <dgm:prSet/>
      <dgm:spPr/>
      <dgm:t>
        <a:bodyPr/>
        <a:lstStyle/>
        <a:p>
          <a:endParaRPr lang="es-EC" sz="1400"/>
        </a:p>
      </dgm:t>
    </dgm:pt>
    <dgm:pt modelId="{E6C7A060-AFBA-4074-8149-DB780981E6BB}" type="sibTrans" cxnId="{57121F7E-FFAC-4EE7-9E3F-9EC8A535F2A6}">
      <dgm:prSet custT="1"/>
      <dgm:spPr/>
      <dgm:t>
        <a:bodyPr/>
        <a:lstStyle/>
        <a:p>
          <a:endParaRPr lang="es-EC" sz="1400"/>
        </a:p>
      </dgm:t>
    </dgm:pt>
    <dgm:pt modelId="{44D43655-A5ED-422D-8DB7-8F2B8DEAE58F}">
      <dgm:prSet phldrT="[Texto]" custT="1"/>
      <dgm:spPr/>
      <dgm:t>
        <a:bodyPr/>
        <a:lstStyle/>
        <a:p>
          <a:r>
            <a:rPr lang="en-US" sz="1400" b="1" dirty="0" err="1"/>
            <a:t>Cuantificación</a:t>
          </a:r>
          <a:r>
            <a:rPr lang="en-US" sz="1400" b="1" dirty="0"/>
            <a:t> y </a:t>
          </a:r>
          <a:r>
            <a:rPr lang="en-US" sz="1400" b="1" dirty="0" err="1"/>
            <a:t>análisis</a:t>
          </a:r>
          <a:r>
            <a:rPr lang="en-US" sz="1400" b="1" dirty="0"/>
            <a:t> de </a:t>
          </a:r>
          <a:r>
            <a:rPr lang="en-US" sz="1400" b="1" dirty="0" err="1"/>
            <a:t>calidad</a:t>
          </a:r>
          <a:r>
            <a:rPr lang="en-US" sz="1400" b="1" dirty="0"/>
            <a:t> de cDNA</a:t>
          </a:r>
          <a:r>
            <a:rPr lang="en-US" sz="1400" dirty="0"/>
            <a:t> </a:t>
          </a:r>
          <a:r>
            <a:rPr lang="en-US" sz="1400" b="1" dirty="0"/>
            <a:t>y RNA</a:t>
          </a:r>
        </a:p>
        <a:p>
          <a:r>
            <a:rPr lang="en-US" sz="1400" dirty="0"/>
            <a:t>E</a:t>
          </a:r>
          <a:r>
            <a:rPr lang="es-EC" sz="1400" dirty="0" err="1"/>
            <a:t>spectrofotómetro</a:t>
          </a:r>
          <a:r>
            <a:rPr lang="es-EC" sz="1400" dirty="0"/>
            <a:t> </a:t>
          </a:r>
          <a:r>
            <a:rPr lang="es-EC" sz="1400" dirty="0" err="1"/>
            <a:t>Nanodrop</a:t>
          </a:r>
          <a:endParaRPr lang="es-EC" sz="1400" dirty="0"/>
        </a:p>
      </dgm:t>
    </dgm:pt>
    <dgm:pt modelId="{113B5F7C-C419-4F9C-9B54-8657DAE09A47}" type="parTrans" cxnId="{07D252DB-FC0E-47DE-99D8-44FDBA6B9562}">
      <dgm:prSet/>
      <dgm:spPr/>
      <dgm:t>
        <a:bodyPr/>
        <a:lstStyle/>
        <a:p>
          <a:endParaRPr lang="es-EC" sz="1400"/>
        </a:p>
      </dgm:t>
    </dgm:pt>
    <dgm:pt modelId="{CF332108-41AC-41FA-820D-BF92FF759852}" type="sibTrans" cxnId="{07D252DB-FC0E-47DE-99D8-44FDBA6B9562}">
      <dgm:prSet/>
      <dgm:spPr/>
      <dgm:t>
        <a:bodyPr/>
        <a:lstStyle/>
        <a:p>
          <a:endParaRPr lang="es-EC" sz="1400"/>
        </a:p>
      </dgm:t>
    </dgm:pt>
    <dgm:pt modelId="{9E88DE49-83E9-4808-8B2F-427B41739CAB}">
      <dgm:prSet custT="1"/>
      <dgm:spPr/>
      <dgm:t>
        <a:bodyPr/>
        <a:lstStyle/>
        <a:p>
          <a:r>
            <a:rPr lang="es-EC" sz="1400" b="1" dirty="0"/>
            <a:t>Síntesis de cDNA</a:t>
          </a:r>
        </a:p>
        <a:p>
          <a:r>
            <a:rPr lang="es-EC" sz="1400" i="1" dirty="0"/>
            <a:t>Kit SuperScript IV </a:t>
          </a:r>
          <a:r>
            <a:rPr lang="es-EC" sz="1400" i="1" dirty="0" err="1"/>
            <a:t>First</a:t>
          </a:r>
          <a:r>
            <a:rPr lang="es-EC" sz="1400" i="1" dirty="0"/>
            <a:t> </a:t>
          </a:r>
          <a:r>
            <a:rPr lang="es-EC" sz="1400" i="1" dirty="0" err="1"/>
            <a:t>Strand</a:t>
          </a:r>
          <a:r>
            <a:rPr lang="es-EC" sz="1400" i="1" dirty="0"/>
            <a:t> </a:t>
          </a:r>
          <a:r>
            <a:rPr lang="es-EC" sz="1400" i="1" dirty="0" err="1"/>
            <a:t>Synthesis</a:t>
          </a:r>
          <a:r>
            <a:rPr lang="es-EC" sz="1400" i="1" dirty="0"/>
            <a:t> </a:t>
          </a:r>
          <a:r>
            <a:rPr lang="es-EC" sz="1400" i="1" dirty="0" err="1"/>
            <a:t>System</a:t>
          </a:r>
          <a:r>
            <a:rPr lang="es-EC" sz="1400" i="1" dirty="0"/>
            <a:t>. </a:t>
          </a:r>
          <a:r>
            <a:rPr lang="es-EC" sz="1400" i="0" dirty="0"/>
            <a:t>Se conservó a -80°C</a:t>
          </a:r>
          <a:endParaRPr lang="es-EC" sz="1400" dirty="0"/>
        </a:p>
      </dgm:t>
    </dgm:pt>
    <dgm:pt modelId="{23743103-03EE-4E1F-B09A-A0697A2B67A9}" type="parTrans" cxnId="{7A61A7A2-733F-44B8-B6CB-1DBCF31BA29A}">
      <dgm:prSet/>
      <dgm:spPr/>
      <dgm:t>
        <a:bodyPr/>
        <a:lstStyle/>
        <a:p>
          <a:endParaRPr lang="es-EC"/>
        </a:p>
      </dgm:t>
    </dgm:pt>
    <dgm:pt modelId="{E5DF1B14-754F-4886-A55D-960641DDA3F8}" type="sibTrans" cxnId="{7A61A7A2-733F-44B8-B6CB-1DBCF31BA29A}">
      <dgm:prSet/>
      <dgm:spPr/>
      <dgm:t>
        <a:bodyPr/>
        <a:lstStyle/>
        <a:p>
          <a:endParaRPr lang="es-EC"/>
        </a:p>
      </dgm:t>
    </dgm:pt>
    <dgm:pt modelId="{59601C6A-F7B5-4033-A5F0-89F0D6801AC7}" type="pres">
      <dgm:prSet presAssocID="{8FAC4AC0-1E19-46C5-8781-F7FB1FDE0183}" presName="diagram" presStyleCnt="0">
        <dgm:presLayoutVars>
          <dgm:dir/>
          <dgm:resizeHandles val="exact"/>
        </dgm:presLayoutVars>
      </dgm:prSet>
      <dgm:spPr/>
    </dgm:pt>
    <dgm:pt modelId="{3918ED8E-5427-4538-8B2E-14657FDC6370}" type="pres">
      <dgm:prSet presAssocID="{3776B6D2-0150-4F52-946E-28CAB6D8EE66}" presName="node" presStyleLbl="node1" presStyleIdx="0" presStyleCnt="3">
        <dgm:presLayoutVars>
          <dgm:bulletEnabled val="1"/>
        </dgm:presLayoutVars>
      </dgm:prSet>
      <dgm:spPr/>
    </dgm:pt>
    <dgm:pt modelId="{1626DCEF-E91F-4E73-B7ED-3295C0FEBB54}" type="pres">
      <dgm:prSet presAssocID="{E6C7A060-AFBA-4074-8149-DB780981E6BB}" presName="sibTrans" presStyleLbl="sibTrans2D1" presStyleIdx="0" presStyleCnt="2"/>
      <dgm:spPr/>
    </dgm:pt>
    <dgm:pt modelId="{BF8304E6-57A6-4C9C-B7C3-0CC369768AEA}" type="pres">
      <dgm:prSet presAssocID="{E6C7A060-AFBA-4074-8149-DB780981E6BB}" presName="connectorText" presStyleLbl="sibTrans2D1" presStyleIdx="0" presStyleCnt="2"/>
      <dgm:spPr/>
    </dgm:pt>
    <dgm:pt modelId="{18A51809-E502-4CC6-B1C2-0158B5035B93}" type="pres">
      <dgm:prSet presAssocID="{9E88DE49-83E9-4808-8B2F-427B41739CAB}" presName="node" presStyleLbl="node1" presStyleIdx="1" presStyleCnt="3">
        <dgm:presLayoutVars>
          <dgm:bulletEnabled val="1"/>
        </dgm:presLayoutVars>
      </dgm:prSet>
      <dgm:spPr/>
    </dgm:pt>
    <dgm:pt modelId="{0D53F05E-030B-4F41-AB14-92527AECBA09}" type="pres">
      <dgm:prSet presAssocID="{E5DF1B14-754F-4886-A55D-960641DDA3F8}" presName="sibTrans" presStyleLbl="sibTrans2D1" presStyleIdx="1" presStyleCnt="2"/>
      <dgm:spPr/>
    </dgm:pt>
    <dgm:pt modelId="{9F4AD70F-4197-45C7-A4A6-00E5605AD6F2}" type="pres">
      <dgm:prSet presAssocID="{E5DF1B14-754F-4886-A55D-960641DDA3F8}" presName="connectorText" presStyleLbl="sibTrans2D1" presStyleIdx="1" presStyleCnt="2"/>
      <dgm:spPr/>
    </dgm:pt>
    <dgm:pt modelId="{536B5D57-974C-45F6-82B9-D00D3BF64DE2}" type="pres">
      <dgm:prSet presAssocID="{44D43655-A5ED-422D-8DB7-8F2B8DEAE58F}" presName="node" presStyleLbl="node1" presStyleIdx="2" presStyleCnt="3">
        <dgm:presLayoutVars>
          <dgm:bulletEnabled val="1"/>
        </dgm:presLayoutVars>
      </dgm:prSet>
      <dgm:spPr/>
    </dgm:pt>
  </dgm:ptLst>
  <dgm:cxnLst>
    <dgm:cxn modelId="{0EAE9B16-ADC5-476A-AE83-EDCD11AC09BF}" type="presOf" srcId="{8FAC4AC0-1E19-46C5-8781-F7FB1FDE0183}" destId="{59601C6A-F7B5-4033-A5F0-89F0D6801AC7}" srcOrd="0" destOrd="0" presId="urn:microsoft.com/office/officeart/2005/8/layout/process5"/>
    <dgm:cxn modelId="{C226C62A-62D3-449C-B900-0E5F1FD8E0FA}" type="presOf" srcId="{E6C7A060-AFBA-4074-8149-DB780981E6BB}" destId="{BF8304E6-57A6-4C9C-B7C3-0CC369768AEA}" srcOrd="1" destOrd="0" presId="urn:microsoft.com/office/officeart/2005/8/layout/process5"/>
    <dgm:cxn modelId="{C87C5D42-28FB-4E54-B095-18891C26AC36}" type="presOf" srcId="{3776B6D2-0150-4F52-946E-28CAB6D8EE66}" destId="{3918ED8E-5427-4538-8B2E-14657FDC6370}" srcOrd="0" destOrd="0" presId="urn:microsoft.com/office/officeart/2005/8/layout/process5"/>
    <dgm:cxn modelId="{D766244D-99DA-4306-AB9C-E181BBE798A4}" type="presOf" srcId="{44D43655-A5ED-422D-8DB7-8F2B8DEAE58F}" destId="{536B5D57-974C-45F6-82B9-D00D3BF64DE2}" srcOrd="0" destOrd="0" presId="urn:microsoft.com/office/officeart/2005/8/layout/process5"/>
    <dgm:cxn modelId="{13F00C72-ECB4-4441-AFA7-4DDCB90E7FBE}" type="presOf" srcId="{E5DF1B14-754F-4886-A55D-960641DDA3F8}" destId="{9F4AD70F-4197-45C7-A4A6-00E5605AD6F2}" srcOrd="1" destOrd="0" presId="urn:microsoft.com/office/officeart/2005/8/layout/process5"/>
    <dgm:cxn modelId="{57121F7E-FFAC-4EE7-9E3F-9EC8A535F2A6}" srcId="{8FAC4AC0-1E19-46C5-8781-F7FB1FDE0183}" destId="{3776B6D2-0150-4F52-946E-28CAB6D8EE66}" srcOrd="0" destOrd="0" parTransId="{DEB90C18-CC80-48C3-8B97-4FB02AE8F981}" sibTransId="{E6C7A060-AFBA-4074-8149-DB780981E6BB}"/>
    <dgm:cxn modelId="{7A61A7A2-733F-44B8-B6CB-1DBCF31BA29A}" srcId="{8FAC4AC0-1E19-46C5-8781-F7FB1FDE0183}" destId="{9E88DE49-83E9-4808-8B2F-427B41739CAB}" srcOrd="1" destOrd="0" parTransId="{23743103-03EE-4E1F-B09A-A0697A2B67A9}" sibTransId="{E5DF1B14-754F-4886-A55D-960641DDA3F8}"/>
    <dgm:cxn modelId="{6D71A7C5-7664-4F1C-94E7-3BAD73FD788B}" type="presOf" srcId="{E5DF1B14-754F-4886-A55D-960641DDA3F8}" destId="{0D53F05E-030B-4F41-AB14-92527AECBA09}" srcOrd="0" destOrd="0" presId="urn:microsoft.com/office/officeart/2005/8/layout/process5"/>
    <dgm:cxn modelId="{27DE65C7-99E9-4982-84D9-18F92AED1C84}" type="presOf" srcId="{9E88DE49-83E9-4808-8B2F-427B41739CAB}" destId="{18A51809-E502-4CC6-B1C2-0158B5035B93}" srcOrd="0" destOrd="0" presId="urn:microsoft.com/office/officeart/2005/8/layout/process5"/>
    <dgm:cxn modelId="{07D252DB-FC0E-47DE-99D8-44FDBA6B9562}" srcId="{8FAC4AC0-1E19-46C5-8781-F7FB1FDE0183}" destId="{44D43655-A5ED-422D-8DB7-8F2B8DEAE58F}" srcOrd="2" destOrd="0" parTransId="{113B5F7C-C419-4F9C-9B54-8657DAE09A47}" sibTransId="{CF332108-41AC-41FA-820D-BF92FF759852}"/>
    <dgm:cxn modelId="{5935FAED-1E4A-40A8-97A1-076CE9A864E8}" type="presOf" srcId="{E6C7A060-AFBA-4074-8149-DB780981E6BB}" destId="{1626DCEF-E91F-4E73-B7ED-3295C0FEBB54}" srcOrd="0" destOrd="0" presId="urn:microsoft.com/office/officeart/2005/8/layout/process5"/>
    <dgm:cxn modelId="{908EACB3-5DA0-4A6E-8DD2-DAA5A1B2E313}" type="presParOf" srcId="{59601C6A-F7B5-4033-A5F0-89F0D6801AC7}" destId="{3918ED8E-5427-4538-8B2E-14657FDC6370}" srcOrd="0" destOrd="0" presId="urn:microsoft.com/office/officeart/2005/8/layout/process5"/>
    <dgm:cxn modelId="{AA7CD964-7C1D-4461-A3B5-B2E0805EB894}" type="presParOf" srcId="{59601C6A-F7B5-4033-A5F0-89F0D6801AC7}" destId="{1626DCEF-E91F-4E73-B7ED-3295C0FEBB54}" srcOrd="1" destOrd="0" presId="urn:microsoft.com/office/officeart/2005/8/layout/process5"/>
    <dgm:cxn modelId="{F8BD9BF5-B199-4D89-A082-82888C2BC047}" type="presParOf" srcId="{1626DCEF-E91F-4E73-B7ED-3295C0FEBB54}" destId="{BF8304E6-57A6-4C9C-B7C3-0CC369768AEA}" srcOrd="0" destOrd="0" presId="urn:microsoft.com/office/officeart/2005/8/layout/process5"/>
    <dgm:cxn modelId="{20432743-F0FA-4787-A741-7D6E412A86DF}" type="presParOf" srcId="{59601C6A-F7B5-4033-A5F0-89F0D6801AC7}" destId="{18A51809-E502-4CC6-B1C2-0158B5035B93}" srcOrd="2" destOrd="0" presId="urn:microsoft.com/office/officeart/2005/8/layout/process5"/>
    <dgm:cxn modelId="{7E505047-8DA6-40E9-9434-9A9BC8653E6E}" type="presParOf" srcId="{59601C6A-F7B5-4033-A5F0-89F0D6801AC7}" destId="{0D53F05E-030B-4F41-AB14-92527AECBA09}" srcOrd="3" destOrd="0" presId="urn:microsoft.com/office/officeart/2005/8/layout/process5"/>
    <dgm:cxn modelId="{EEA88107-4D6D-438F-8718-A9C11DE90D88}" type="presParOf" srcId="{0D53F05E-030B-4F41-AB14-92527AECBA09}" destId="{9F4AD70F-4197-45C7-A4A6-00E5605AD6F2}" srcOrd="0" destOrd="0" presId="urn:microsoft.com/office/officeart/2005/8/layout/process5"/>
    <dgm:cxn modelId="{2E67F81E-2DFB-4A5A-BB21-8230AFA744B8}" type="presParOf" srcId="{59601C6A-F7B5-4033-A5F0-89F0D6801AC7}" destId="{536B5D57-974C-45F6-82B9-D00D3BF64DE2}"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4FA71-E1EA-4748-AFAD-16CAF6414702}">
      <dsp:nvSpPr>
        <dsp:cNvPr id="0" name=""/>
        <dsp:cNvSpPr/>
      </dsp:nvSpPr>
      <dsp:spPr>
        <a:xfrm>
          <a:off x="-1981235" y="-307147"/>
          <a:ext cx="2368641" cy="2368641"/>
        </a:xfrm>
        <a:prstGeom prst="blockArc">
          <a:avLst>
            <a:gd name="adj1" fmla="val 18900000"/>
            <a:gd name="adj2" fmla="val 2700000"/>
            <a:gd name="adj3" fmla="val 912"/>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7B7F2-9C56-4673-B293-B2FB51FC1617}">
      <dsp:nvSpPr>
        <dsp:cNvPr id="0" name=""/>
        <dsp:cNvSpPr/>
      </dsp:nvSpPr>
      <dsp:spPr>
        <a:xfrm>
          <a:off x="249005" y="175434"/>
          <a:ext cx="4315988" cy="35086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502"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Grupo IV de la clasificación de Baltimore</a:t>
          </a:r>
          <a:endParaRPr lang="es-EC" sz="1600" kern="1200" dirty="0"/>
        </a:p>
      </dsp:txBody>
      <dsp:txXfrm>
        <a:off x="249005" y="175434"/>
        <a:ext cx="4315988" cy="350869"/>
      </dsp:txXfrm>
    </dsp:sp>
    <dsp:sp modelId="{17C4F6B3-0CC1-47C9-B98B-2336C45BD34F}">
      <dsp:nvSpPr>
        <dsp:cNvPr id="0" name=""/>
        <dsp:cNvSpPr/>
      </dsp:nvSpPr>
      <dsp:spPr>
        <a:xfrm>
          <a:off x="29711" y="131575"/>
          <a:ext cx="438586" cy="43858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9404A-68E2-4D89-89A3-F67705569111}">
      <dsp:nvSpPr>
        <dsp:cNvPr id="0" name=""/>
        <dsp:cNvSpPr/>
      </dsp:nvSpPr>
      <dsp:spPr>
        <a:xfrm>
          <a:off x="376546" y="701738"/>
          <a:ext cx="4188447" cy="350869"/>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502"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ARN monocatenario de polaridad positiva</a:t>
          </a:r>
          <a:endParaRPr lang="es-EC" sz="1600" kern="1200" dirty="0"/>
        </a:p>
      </dsp:txBody>
      <dsp:txXfrm>
        <a:off x="376546" y="701738"/>
        <a:ext cx="4188447" cy="350869"/>
      </dsp:txXfrm>
    </dsp:sp>
    <dsp:sp modelId="{AF1409CF-82FC-44C6-80A8-E8F8E1EF6052}">
      <dsp:nvSpPr>
        <dsp:cNvPr id="0" name=""/>
        <dsp:cNvSpPr/>
      </dsp:nvSpPr>
      <dsp:spPr>
        <a:xfrm>
          <a:off x="157252" y="657879"/>
          <a:ext cx="438586" cy="438586"/>
        </a:xfrm>
        <a:prstGeom prst="ellipse">
          <a:avLst/>
        </a:prstGeom>
        <a:solidFill>
          <a:schemeClr val="lt1">
            <a:hueOff val="0"/>
            <a:satOff val="0"/>
            <a:lumOff val="0"/>
            <a:alphaOff val="0"/>
          </a:schemeClr>
        </a:solidFill>
        <a:ln w="25400" cap="flat" cmpd="sng" algn="ctr">
          <a:solidFill>
            <a:schemeClr val="accent5">
              <a:hueOff val="-3379271"/>
              <a:satOff val="-8710"/>
              <a:lumOff val="-5883"/>
              <a:alphaOff val="0"/>
            </a:schemeClr>
          </a:solidFill>
          <a:prstDash val="solid"/>
        </a:ln>
        <a:effectLst/>
      </dsp:spPr>
      <dsp:style>
        <a:lnRef idx="2">
          <a:scrgbClr r="0" g="0" b="0"/>
        </a:lnRef>
        <a:fillRef idx="1">
          <a:scrgbClr r="0" g="0" b="0"/>
        </a:fillRef>
        <a:effectRef idx="0">
          <a:scrgbClr r="0" g="0" b="0"/>
        </a:effectRef>
        <a:fontRef idx="minor"/>
      </dsp:style>
    </dsp:sp>
    <dsp:sp modelId="{E41EA48A-A997-4357-BF8D-20A759323C07}">
      <dsp:nvSpPr>
        <dsp:cNvPr id="0" name=""/>
        <dsp:cNvSpPr/>
      </dsp:nvSpPr>
      <dsp:spPr>
        <a:xfrm>
          <a:off x="249005" y="1228042"/>
          <a:ext cx="4315988" cy="350869"/>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502"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8.2 a 11.3 kb</a:t>
          </a:r>
          <a:endParaRPr lang="es-EC" sz="1600" kern="1200" dirty="0"/>
        </a:p>
      </dsp:txBody>
      <dsp:txXfrm>
        <a:off x="249005" y="1228042"/>
        <a:ext cx="4315988" cy="350869"/>
      </dsp:txXfrm>
    </dsp:sp>
    <dsp:sp modelId="{73ABEE64-9B7E-470B-88F0-0B3491C8F444}">
      <dsp:nvSpPr>
        <dsp:cNvPr id="0" name=""/>
        <dsp:cNvSpPr/>
      </dsp:nvSpPr>
      <dsp:spPr>
        <a:xfrm>
          <a:off x="29711" y="1184183"/>
          <a:ext cx="438586" cy="438586"/>
        </a:xfrm>
        <a:prstGeom prst="ellipse">
          <a:avLst/>
        </a:prstGeom>
        <a:solidFill>
          <a:schemeClr val="lt1">
            <a:hueOff val="0"/>
            <a:satOff val="0"/>
            <a:lumOff val="0"/>
            <a:alphaOff val="0"/>
          </a:schemeClr>
        </a:solidFill>
        <a:ln w="254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1DA93-C981-4E5D-963D-EBE6AE8B176E}">
      <dsp:nvSpPr>
        <dsp:cNvPr id="0" name=""/>
        <dsp:cNvSpPr/>
      </dsp:nvSpPr>
      <dsp:spPr>
        <a:xfrm>
          <a:off x="1504" y="415047"/>
          <a:ext cx="1509904" cy="150990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095" tIns="16510" rIns="83095" bIns="16510" numCol="1" spcCol="1270" anchor="ctr" anchorCtr="0">
          <a:noAutofit/>
        </a:bodyPr>
        <a:lstStyle/>
        <a:p>
          <a:pPr marL="0" lvl="0" indent="0" algn="ctr" defTabSz="577850">
            <a:lnSpc>
              <a:spcPct val="90000"/>
            </a:lnSpc>
            <a:spcBef>
              <a:spcPct val="0"/>
            </a:spcBef>
            <a:spcAft>
              <a:spcPct val="35000"/>
            </a:spcAft>
            <a:buNone/>
          </a:pPr>
          <a:r>
            <a:rPr lang="es-EC" sz="1300" kern="1200" dirty="0"/>
            <a:t>Mosaicos</a:t>
          </a:r>
        </a:p>
        <a:p>
          <a:pPr marL="0" lvl="0" indent="0" algn="ctr" defTabSz="577850">
            <a:lnSpc>
              <a:spcPct val="90000"/>
            </a:lnSpc>
            <a:spcBef>
              <a:spcPct val="0"/>
            </a:spcBef>
            <a:spcAft>
              <a:spcPct val="35000"/>
            </a:spcAft>
            <a:buNone/>
          </a:pPr>
          <a:r>
            <a:rPr lang="es-EC" sz="1300" kern="1200" dirty="0"/>
            <a:t>Moteados</a:t>
          </a:r>
        </a:p>
      </dsp:txBody>
      <dsp:txXfrm>
        <a:off x="222624" y="636167"/>
        <a:ext cx="1067664" cy="1067664"/>
      </dsp:txXfrm>
    </dsp:sp>
    <dsp:sp modelId="{36C8432D-45C9-4229-93FF-37AFFAE53FEC}">
      <dsp:nvSpPr>
        <dsp:cNvPr id="0" name=""/>
        <dsp:cNvSpPr/>
      </dsp:nvSpPr>
      <dsp:spPr>
        <a:xfrm>
          <a:off x="1209428" y="415047"/>
          <a:ext cx="1509904" cy="1509904"/>
        </a:xfrm>
        <a:prstGeom prst="ellipse">
          <a:avLst/>
        </a:prstGeom>
        <a:solidFill>
          <a:schemeClr val="accent5">
            <a:alpha val="50000"/>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095" tIns="16510" rIns="83095" bIns="16510" numCol="1" spcCol="1270" anchor="ctr" anchorCtr="0">
          <a:noAutofit/>
        </a:bodyPr>
        <a:lstStyle/>
        <a:p>
          <a:pPr marL="0" lvl="0" indent="0" algn="ctr" defTabSz="577850">
            <a:lnSpc>
              <a:spcPct val="90000"/>
            </a:lnSpc>
            <a:spcBef>
              <a:spcPct val="0"/>
            </a:spcBef>
            <a:spcAft>
              <a:spcPct val="35000"/>
            </a:spcAft>
            <a:buNone/>
          </a:pPr>
          <a:r>
            <a:rPr lang="es-EC" sz="1300" kern="1200" dirty="0"/>
            <a:t>Lesiones</a:t>
          </a:r>
        </a:p>
        <a:p>
          <a:pPr marL="0" lvl="0" indent="0" algn="ctr" defTabSz="577850">
            <a:lnSpc>
              <a:spcPct val="90000"/>
            </a:lnSpc>
            <a:spcBef>
              <a:spcPct val="0"/>
            </a:spcBef>
            <a:spcAft>
              <a:spcPct val="35000"/>
            </a:spcAft>
            <a:buNone/>
          </a:pPr>
          <a:r>
            <a:rPr lang="es-EC" sz="1300" kern="1200" dirty="0"/>
            <a:t>cloróticas</a:t>
          </a:r>
        </a:p>
      </dsp:txBody>
      <dsp:txXfrm>
        <a:off x="1430548" y="636167"/>
        <a:ext cx="1067664" cy="1067664"/>
      </dsp:txXfrm>
    </dsp:sp>
    <dsp:sp modelId="{0AEC526F-F626-4E45-9E8B-17BC3D94C17F}">
      <dsp:nvSpPr>
        <dsp:cNvPr id="0" name=""/>
        <dsp:cNvSpPr/>
      </dsp:nvSpPr>
      <dsp:spPr>
        <a:xfrm>
          <a:off x="2417352" y="415047"/>
          <a:ext cx="1509904" cy="1509904"/>
        </a:xfrm>
        <a:prstGeom prst="ellipse">
          <a:avLst/>
        </a:prstGeom>
        <a:solidFill>
          <a:schemeClr val="accent5">
            <a:alpha val="50000"/>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095" tIns="16510" rIns="83095" bIns="16510" numCol="1" spcCol="1270" anchor="ctr" anchorCtr="0">
          <a:noAutofit/>
        </a:bodyPr>
        <a:lstStyle/>
        <a:p>
          <a:pPr marL="0" lvl="0" indent="0" algn="ctr" defTabSz="577850">
            <a:lnSpc>
              <a:spcPct val="90000"/>
            </a:lnSpc>
            <a:spcBef>
              <a:spcPct val="0"/>
            </a:spcBef>
            <a:spcAft>
              <a:spcPct val="35000"/>
            </a:spcAft>
            <a:buNone/>
          </a:pPr>
          <a:r>
            <a:rPr lang="es-EC" sz="1300" kern="1200" dirty="0"/>
            <a:t>Necrosis</a:t>
          </a:r>
        </a:p>
        <a:p>
          <a:pPr marL="0" lvl="0" indent="0" algn="ctr" defTabSz="577850">
            <a:lnSpc>
              <a:spcPct val="90000"/>
            </a:lnSpc>
            <a:spcBef>
              <a:spcPct val="0"/>
            </a:spcBef>
            <a:spcAft>
              <a:spcPct val="35000"/>
            </a:spcAft>
            <a:buNone/>
          </a:pPr>
          <a:r>
            <a:rPr lang="es-EC" sz="1300" kern="1200" dirty="0"/>
            <a:t>Enanismos</a:t>
          </a:r>
        </a:p>
      </dsp:txBody>
      <dsp:txXfrm>
        <a:off x="2638472" y="636167"/>
        <a:ext cx="1067664" cy="1067664"/>
      </dsp:txXfrm>
    </dsp:sp>
    <dsp:sp modelId="{5D5D567A-3F85-44D3-8934-EC3237C2D22A}">
      <dsp:nvSpPr>
        <dsp:cNvPr id="0" name=""/>
        <dsp:cNvSpPr/>
      </dsp:nvSpPr>
      <dsp:spPr>
        <a:xfrm>
          <a:off x="3625276" y="415047"/>
          <a:ext cx="1509904" cy="1509904"/>
        </a:xfrm>
        <a:prstGeom prst="ellipse">
          <a:avLst/>
        </a:prstGeom>
        <a:solidFill>
          <a:schemeClr val="accent5">
            <a:alpha val="50000"/>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095" tIns="16510" rIns="83095" bIns="16510" numCol="1" spcCol="1270" anchor="ctr" anchorCtr="0">
          <a:noAutofit/>
        </a:bodyPr>
        <a:lstStyle/>
        <a:p>
          <a:pPr marL="0" lvl="0" indent="0" algn="ctr" defTabSz="577850">
            <a:lnSpc>
              <a:spcPct val="90000"/>
            </a:lnSpc>
            <a:spcBef>
              <a:spcPct val="0"/>
            </a:spcBef>
            <a:spcAft>
              <a:spcPct val="35000"/>
            </a:spcAft>
            <a:buNone/>
          </a:pPr>
          <a:r>
            <a:rPr lang="es-EC" sz="1300" kern="1200" dirty="0"/>
            <a:t>Pérdida del</a:t>
          </a:r>
        </a:p>
        <a:p>
          <a:pPr marL="0" lvl="0" indent="0" algn="ctr" defTabSz="577850">
            <a:lnSpc>
              <a:spcPct val="90000"/>
            </a:lnSpc>
            <a:spcBef>
              <a:spcPct val="0"/>
            </a:spcBef>
            <a:spcAft>
              <a:spcPct val="35000"/>
            </a:spcAft>
            <a:buNone/>
          </a:pPr>
          <a:r>
            <a:rPr lang="es-EC" sz="1300" kern="1200" dirty="0"/>
            <a:t>rendimiento</a:t>
          </a:r>
        </a:p>
      </dsp:txBody>
      <dsp:txXfrm>
        <a:off x="3846396" y="636167"/>
        <a:ext cx="1067664" cy="1067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F739B-7E76-443A-8093-DAAF641D2ABA}">
      <dsp:nvSpPr>
        <dsp:cNvPr id="0" name=""/>
        <dsp:cNvSpPr/>
      </dsp:nvSpPr>
      <dsp:spPr>
        <a:xfrm>
          <a:off x="1256352" y="49473"/>
          <a:ext cx="2374710" cy="237471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C" sz="1600" kern="1200" dirty="0"/>
            <a:t>Convención Internacional de Protección Fitosanitaria (CIPF)</a:t>
          </a:r>
        </a:p>
      </dsp:txBody>
      <dsp:txXfrm>
        <a:off x="1572980" y="465047"/>
        <a:ext cx="1741454" cy="1068619"/>
      </dsp:txXfrm>
    </dsp:sp>
    <dsp:sp modelId="{5A7F8E04-89FE-4BC1-9440-69068F3AF433}">
      <dsp:nvSpPr>
        <dsp:cNvPr id="0" name=""/>
        <dsp:cNvSpPr/>
      </dsp:nvSpPr>
      <dsp:spPr>
        <a:xfrm>
          <a:off x="2113227" y="1533666"/>
          <a:ext cx="2374710" cy="2374710"/>
        </a:xfrm>
        <a:prstGeom prst="ellipse">
          <a:avLst/>
        </a:prstGeom>
        <a:solidFill>
          <a:schemeClr val="accent5">
            <a:alpha val="50000"/>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C" sz="1600" kern="1200" dirty="0"/>
            <a:t>Resolución No. 0122 Ministerio de Agricultura y Ganadería (2018)</a:t>
          </a:r>
        </a:p>
      </dsp:txBody>
      <dsp:txXfrm>
        <a:off x="2839492" y="2147133"/>
        <a:ext cx="1424826" cy="1306090"/>
      </dsp:txXfrm>
    </dsp:sp>
    <dsp:sp modelId="{DE43E23F-485F-4D07-8986-F97A969B20A9}">
      <dsp:nvSpPr>
        <dsp:cNvPr id="0" name=""/>
        <dsp:cNvSpPr/>
      </dsp:nvSpPr>
      <dsp:spPr>
        <a:xfrm>
          <a:off x="399477" y="1533666"/>
          <a:ext cx="2374710" cy="2374710"/>
        </a:xfrm>
        <a:prstGeom prst="ellipse">
          <a:avLst/>
        </a:prstGeom>
        <a:solidFill>
          <a:schemeClr val="accent5">
            <a:alpha val="50000"/>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C" sz="1600" kern="1200"/>
            <a:t>Análisis de Riesgo de Plagas (ARP)</a:t>
          </a:r>
          <a:endParaRPr lang="es-EC" sz="1600" kern="1200" dirty="0"/>
        </a:p>
      </dsp:txBody>
      <dsp:txXfrm>
        <a:off x="623096" y="2147133"/>
        <a:ext cx="1424826" cy="1306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8ED8E-5427-4538-8B2E-14657FDC6370}">
      <dsp:nvSpPr>
        <dsp:cNvPr id="0" name=""/>
        <dsp:cNvSpPr/>
      </dsp:nvSpPr>
      <dsp:spPr>
        <a:xfrm>
          <a:off x="7363" y="358328"/>
          <a:ext cx="2200800" cy="132048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Extracción</a:t>
          </a:r>
          <a:r>
            <a:rPr lang="en-US" sz="1400" b="1" kern="1200" dirty="0"/>
            <a:t> de ARN</a:t>
          </a:r>
          <a:r>
            <a:rPr lang="en-US" sz="1400" kern="1200" dirty="0"/>
            <a:t> </a:t>
          </a:r>
        </a:p>
        <a:p>
          <a:pPr marL="0" lvl="0" indent="0" algn="ctr" defTabSz="622300">
            <a:lnSpc>
              <a:spcPct val="90000"/>
            </a:lnSpc>
            <a:spcBef>
              <a:spcPct val="0"/>
            </a:spcBef>
            <a:spcAft>
              <a:spcPct val="35000"/>
            </a:spcAft>
            <a:buNone/>
          </a:pPr>
          <a:r>
            <a:rPr lang="es-EC" sz="1400" kern="1200" dirty="0" err="1"/>
            <a:t>MiniKit</a:t>
          </a:r>
          <a:r>
            <a:rPr lang="es-EC" sz="1400" kern="1200" dirty="0"/>
            <a:t> de columnas </a:t>
          </a:r>
          <a:r>
            <a:rPr lang="es-EC" sz="1400" i="1" kern="1200" dirty="0"/>
            <a:t>GeneJET Plant RNA Purification</a:t>
          </a:r>
          <a:r>
            <a:rPr lang="es-EC" sz="1400" kern="1200" dirty="0"/>
            <a:t>. Se conservó a -80°C</a:t>
          </a:r>
          <a:endParaRPr lang="en-US" sz="1400" kern="1200" dirty="0"/>
        </a:p>
      </dsp:txBody>
      <dsp:txXfrm>
        <a:off x="46039" y="397004"/>
        <a:ext cx="2123448" cy="1243128"/>
      </dsp:txXfrm>
    </dsp:sp>
    <dsp:sp modelId="{1626DCEF-E91F-4E73-B7ED-3295C0FEBB54}">
      <dsp:nvSpPr>
        <dsp:cNvPr id="0" name=""/>
        <dsp:cNvSpPr/>
      </dsp:nvSpPr>
      <dsp:spPr>
        <a:xfrm>
          <a:off x="2401833" y="745669"/>
          <a:ext cx="466569" cy="54579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2401833" y="854829"/>
        <a:ext cx="326598" cy="327478"/>
      </dsp:txXfrm>
    </dsp:sp>
    <dsp:sp modelId="{18A51809-E502-4CC6-B1C2-0158B5035B93}">
      <dsp:nvSpPr>
        <dsp:cNvPr id="0" name=""/>
        <dsp:cNvSpPr/>
      </dsp:nvSpPr>
      <dsp:spPr>
        <a:xfrm>
          <a:off x="3088483" y="358328"/>
          <a:ext cx="2200800" cy="132048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t>Síntesis de cDNA</a:t>
          </a:r>
        </a:p>
        <a:p>
          <a:pPr marL="0" lvl="0" indent="0" algn="ctr" defTabSz="622300">
            <a:lnSpc>
              <a:spcPct val="90000"/>
            </a:lnSpc>
            <a:spcBef>
              <a:spcPct val="0"/>
            </a:spcBef>
            <a:spcAft>
              <a:spcPct val="35000"/>
            </a:spcAft>
            <a:buNone/>
          </a:pPr>
          <a:r>
            <a:rPr lang="es-EC" sz="1400" i="1" kern="1200" dirty="0"/>
            <a:t>Kit SuperScript IV </a:t>
          </a:r>
          <a:r>
            <a:rPr lang="es-EC" sz="1400" i="1" kern="1200" dirty="0" err="1"/>
            <a:t>First</a:t>
          </a:r>
          <a:r>
            <a:rPr lang="es-EC" sz="1400" i="1" kern="1200" dirty="0"/>
            <a:t> </a:t>
          </a:r>
          <a:r>
            <a:rPr lang="es-EC" sz="1400" i="1" kern="1200" dirty="0" err="1"/>
            <a:t>Strand</a:t>
          </a:r>
          <a:r>
            <a:rPr lang="es-EC" sz="1400" i="1" kern="1200" dirty="0"/>
            <a:t> </a:t>
          </a:r>
          <a:r>
            <a:rPr lang="es-EC" sz="1400" i="1" kern="1200" dirty="0" err="1"/>
            <a:t>Synthesis</a:t>
          </a:r>
          <a:r>
            <a:rPr lang="es-EC" sz="1400" i="1" kern="1200" dirty="0"/>
            <a:t> </a:t>
          </a:r>
          <a:r>
            <a:rPr lang="es-EC" sz="1400" i="1" kern="1200" dirty="0" err="1"/>
            <a:t>System</a:t>
          </a:r>
          <a:r>
            <a:rPr lang="es-EC" sz="1400" i="1" kern="1200" dirty="0"/>
            <a:t>. </a:t>
          </a:r>
          <a:r>
            <a:rPr lang="es-EC" sz="1400" i="0" kern="1200" dirty="0"/>
            <a:t>Se conservó a -80°C</a:t>
          </a:r>
          <a:endParaRPr lang="es-EC" sz="1400" kern="1200" dirty="0"/>
        </a:p>
      </dsp:txBody>
      <dsp:txXfrm>
        <a:off x="3127159" y="397004"/>
        <a:ext cx="2123448" cy="1243128"/>
      </dsp:txXfrm>
    </dsp:sp>
    <dsp:sp modelId="{0D53F05E-030B-4F41-AB14-92527AECBA09}">
      <dsp:nvSpPr>
        <dsp:cNvPr id="0" name=""/>
        <dsp:cNvSpPr/>
      </dsp:nvSpPr>
      <dsp:spPr>
        <a:xfrm>
          <a:off x="5482953" y="745669"/>
          <a:ext cx="466569" cy="54579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C" sz="2400" kern="1200"/>
        </a:p>
      </dsp:txBody>
      <dsp:txXfrm>
        <a:off x="5482953" y="854829"/>
        <a:ext cx="326598" cy="327478"/>
      </dsp:txXfrm>
    </dsp:sp>
    <dsp:sp modelId="{536B5D57-974C-45F6-82B9-D00D3BF64DE2}">
      <dsp:nvSpPr>
        <dsp:cNvPr id="0" name=""/>
        <dsp:cNvSpPr/>
      </dsp:nvSpPr>
      <dsp:spPr>
        <a:xfrm>
          <a:off x="6169603" y="358328"/>
          <a:ext cx="2200800" cy="132048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Cuantificación</a:t>
          </a:r>
          <a:r>
            <a:rPr lang="en-US" sz="1400" b="1" kern="1200" dirty="0"/>
            <a:t> y </a:t>
          </a:r>
          <a:r>
            <a:rPr lang="en-US" sz="1400" b="1" kern="1200" dirty="0" err="1"/>
            <a:t>análisis</a:t>
          </a:r>
          <a:r>
            <a:rPr lang="en-US" sz="1400" b="1" kern="1200" dirty="0"/>
            <a:t> de </a:t>
          </a:r>
          <a:r>
            <a:rPr lang="en-US" sz="1400" b="1" kern="1200" dirty="0" err="1"/>
            <a:t>calidad</a:t>
          </a:r>
          <a:r>
            <a:rPr lang="en-US" sz="1400" b="1" kern="1200" dirty="0"/>
            <a:t> de cDNA</a:t>
          </a:r>
          <a:r>
            <a:rPr lang="en-US" sz="1400" kern="1200" dirty="0"/>
            <a:t> </a:t>
          </a:r>
          <a:r>
            <a:rPr lang="en-US" sz="1400" b="1" kern="1200" dirty="0"/>
            <a:t>y RNA</a:t>
          </a:r>
        </a:p>
        <a:p>
          <a:pPr marL="0" lvl="0" indent="0" algn="ctr" defTabSz="622300">
            <a:lnSpc>
              <a:spcPct val="90000"/>
            </a:lnSpc>
            <a:spcBef>
              <a:spcPct val="0"/>
            </a:spcBef>
            <a:spcAft>
              <a:spcPct val="35000"/>
            </a:spcAft>
            <a:buNone/>
          </a:pPr>
          <a:r>
            <a:rPr lang="en-US" sz="1400" kern="1200" dirty="0"/>
            <a:t>E</a:t>
          </a:r>
          <a:r>
            <a:rPr lang="es-EC" sz="1400" kern="1200" dirty="0" err="1"/>
            <a:t>spectrofotómetro</a:t>
          </a:r>
          <a:r>
            <a:rPr lang="es-EC" sz="1400" kern="1200" dirty="0"/>
            <a:t> </a:t>
          </a:r>
          <a:r>
            <a:rPr lang="es-EC" sz="1400" kern="1200" dirty="0" err="1"/>
            <a:t>Nanodrop</a:t>
          </a:r>
          <a:endParaRPr lang="es-EC" sz="1400" kern="1200" dirty="0"/>
        </a:p>
      </dsp:txBody>
      <dsp:txXfrm>
        <a:off x="6208279" y="397004"/>
        <a:ext cx="2123448" cy="124312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6039A-7C3B-4411-9B64-2FD6C8F11706}" type="datetimeFigureOut">
              <a:rPr lang="es-419" smtClean="0"/>
              <a:t>7/3/2023</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09579-3C51-4052-9AA1-BC20AEFD561D}" type="slidenum">
              <a:rPr lang="es-419" smtClean="0"/>
              <a:t>‹Nº›</a:t>
            </a:fld>
            <a:endParaRPr lang="es-419"/>
          </a:p>
        </p:txBody>
      </p:sp>
    </p:spTree>
    <p:extLst>
      <p:ext uri="{BB962C8B-B14F-4D97-AF65-F5344CB8AC3E}">
        <p14:creationId xmlns:p14="http://schemas.microsoft.com/office/powerpoint/2010/main" val="167280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0C09579-3C51-4052-9AA1-BC20AEFD561D}" type="slidenum">
              <a:rPr lang="es-419" smtClean="0"/>
              <a:t>1</a:t>
            </a:fld>
            <a:endParaRPr lang="es-419"/>
          </a:p>
        </p:txBody>
      </p:sp>
    </p:spTree>
    <p:extLst>
      <p:ext uri="{BB962C8B-B14F-4D97-AF65-F5344CB8AC3E}">
        <p14:creationId xmlns:p14="http://schemas.microsoft.com/office/powerpoint/2010/main" val="1583339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10</a:t>
            </a:fld>
            <a:endParaRPr lang="es-419"/>
          </a:p>
        </p:txBody>
      </p:sp>
    </p:spTree>
    <p:extLst>
      <p:ext uri="{BB962C8B-B14F-4D97-AF65-F5344CB8AC3E}">
        <p14:creationId xmlns:p14="http://schemas.microsoft.com/office/powerpoint/2010/main" val="138063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11</a:t>
            </a:fld>
            <a:endParaRPr lang="es-419"/>
          </a:p>
        </p:txBody>
      </p:sp>
    </p:spTree>
    <p:extLst>
      <p:ext uri="{BB962C8B-B14F-4D97-AF65-F5344CB8AC3E}">
        <p14:creationId xmlns:p14="http://schemas.microsoft.com/office/powerpoint/2010/main" val="304048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12</a:t>
            </a:fld>
            <a:endParaRPr lang="es-419"/>
          </a:p>
        </p:txBody>
      </p:sp>
    </p:spTree>
    <p:extLst>
      <p:ext uri="{BB962C8B-B14F-4D97-AF65-F5344CB8AC3E}">
        <p14:creationId xmlns:p14="http://schemas.microsoft.com/office/powerpoint/2010/main" val="4283451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13</a:t>
            </a:fld>
            <a:endParaRPr lang="es-419"/>
          </a:p>
        </p:txBody>
      </p:sp>
    </p:spTree>
    <p:extLst>
      <p:ext uri="{BB962C8B-B14F-4D97-AF65-F5344CB8AC3E}">
        <p14:creationId xmlns:p14="http://schemas.microsoft.com/office/powerpoint/2010/main" val="4109564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14</a:t>
            </a:fld>
            <a:endParaRPr lang="es-419"/>
          </a:p>
        </p:txBody>
      </p:sp>
    </p:spTree>
    <p:extLst>
      <p:ext uri="{BB962C8B-B14F-4D97-AF65-F5344CB8AC3E}">
        <p14:creationId xmlns:p14="http://schemas.microsoft.com/office/powerpoint/2010/main" val="320621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15</a:t>
            </a:fld>
            <a:endParaRPr lang="es-419"/>
          </a:p>
        </p:txBody>
      </p:sp>
    </p:spTree>
    <p:extLst>
      <p:ext uri="{BB962C8B-B14F-4D97-AF65-F5344CB8AC3E}">
        <p14:creationId xmlns:p14="http://schemas.microsoft.com/office/powerpoint/2010/main" val="1356425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16</a:t>
            </a:fld>
            <a:endParaRPr lang="es-419"/>
          </a:p>
        </p:txBody>
      </p:sp>
    </p:spTree>
    <p:extLst>
      <p:ext uri="{BB962C8B-B14F-4D97-AF65-F5344CB8AC3E}">
        <p14:creationId xmlns:p14="http://schemas.microsoft.com/office/powerpoint/2010/main" val="753240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17</a:t>
            </a:fld>
            <a:endParaRPr lang="es-419"/>
          </a:p>
        </p:txBody>
      </p:sp>
    </p:spTree>
    <p:extLst>
      <p:ext uri="{BB962C8B-B14F-4D97-AF65-F5344CB8AC3E}">
        <p14:creationId xmlns:p14="http://schemas.microsoft.com/office/powerpoint/2010/main" val="3070085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18</a:t>
            </a:fld>
            <a:endParaRPr lang="es-419"/>
          </a:p>
        </p:txBody>
      </p:sp>
    </p:spTree>
    <p:extLst>
      <p:ext uri="{BB962C8B-B14F-4D97-AF65-F5344CB8AC3E}">
        <p14:creationId xmlns:p14="http://schemas.microsoft.com/office/powerpoint/2010/main" val="4505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19</a:t>
            </a:fld>
            <a:endParaRPr lang="es-419"/>
          </a:p>
        </p:txBody>
      </p:sp>
    </p:spTree>
    <p:extLst>
      <p:ext uri="{BB962C8B-B14F-4D97-AF65-F5344CB8AC3E}">
        <p14:creationId xmlns:p14="http://schemas.microsoft.com/office/powerpoint/2010/main" val="197496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2</a:t>
            </a:fld>
            <a:endParaRPr lang="es-419"/>
          </a:p>
        </p:txBody>
      </p:sp>
    </p:spTree>
    <p:extLst>
      <p:ext uri="{BB962C8B-B14F-4D97-AF65-F5344CB8AC3E}">
        <p14:creationId xmlns:p14="http://schemas.microsoft.com/office/powerpoint/2010/main" val="2526159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20</a:t>
            </a:fld>
            <a:endParaRPr lang="es-419"/>
          </a:p>
        </p:txBody>
      </p:sp>
    </p:spTree>
    <p:extLst>
      <p:ext uri="{BB962C8B-B14F-4D97-AF65-F5344CB8AC3E}">
        <p14:creationId xmlns:p14="http://schemas.microsoft.com/office/powerpoint/2010/main" val="1937504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21</a:t>
            </a:fld>
            <a:endParaRPr lang="es-419"/>
          </a:p>
        </p:txBody>
      </p:sp>
    </p:spTree>
    <p:extLst>
      <p:ext uri="{BB962C8B-B14F-4D97-AF65-F5344CB8AC3E}">
        <p14:creationId xmlns:p14="http://schemas.microsoft.com/office/powerpoint/2010/main" val="4185520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22</a:t>
            </a:fld>
            <a:endParaRPr lang="es-419"/>
          </a:p>
        </p:txBody>
      </p:sp>
    </p:spTree>
    <p:extLst>
      <p:ext uri="{BB962C8B-B14F-4D97-AF65-F5344CB8AC3E}">
        <p14:creationId xmlns:p14="http://schemas.microsoft.com/office/powerpoint/2010/main" val="3566011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0C09579-3C51-4052-9AA1-BC20AEFD561D}" type="slidenum">
              <a:rPr lang="es-419" smtClean="0"/>
              <a:t>23</a:t>
            </a:fld>
            <a:endParaRPr lang="es-419"/>
          </a:p>
        </p:txBody>
      </p:sp>
    </p:spTree>
    <p:extLst>
      <p:ext uri="{BB962C8B-B14F-4D97-AF65-F5344CB8AC3E}">
        <p14:creationId xmlns:p14="http://schemas.microsoft.com/office/powerpoint/2010/main" val="4032873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24</a:t>
            </a:fld>
            <a:endParaRPr lang="es-419"/>
          </a:p>
        </p:txBody>
      </p:sp>
    </p:spTree>
    <p:extLst>
      <p:ext uri="{BB962C8B-B14F-4D97-AF65-F5344CB8AC3E}">
        <p14:creationId xmlns:p14="http://schemas.microsoft.com/office/powerpoint/2010/main" val="1280539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25</a:t>
            </a:fld>
            <a:endParaRPr lang="es-419"/>
          </a:p>
        </p:txBody>
      </p:sp>
    </p:spTree>
    <p:extLst>
      <p:ext uri="{BB962C8B-B14F-4D97-AF65-F5344CB8AC3E}">
        <p14:creationId xmlns:p14="http://schemas.microsoft.com/office/powerpoint/2010/main" val="1076258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26</a:t>
            </a:fld>
            <a:endParaRPr lang="es-419"/>
          </a:p>
        </p:txBody>
      </p:sp>
    </p:spTree>
    <p:extLst>
      <p:ext uri="{BB962C8B-B14F-4D97-AF65-F5344CB8AC3E}">
        <p14:creationId xmlns:p14="http://schemas.microsoft.com/office/powerpoint/2010/main" val="4171040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0C09579-3C51-4052-9AA1-BC20AEFD561D}" type="slidenum">
              <a:rPr lang="es-419" smtClean="0"/>
              <a:t>27</a:t>
            </a:fld>
            <a:endParaRPr lang="es-419"/>
          </a:p>
        </p:txBody>
      </p:sp>
    </p:spTree>
    <p:extLst>
      <p:ext uri="{BB962C8B-B14F-4D97-AF65-F5344CB8AC3E}">
        <p14:creationId xmlns:p14="http://schemas.microsoft.com/office/powerpoint/2010/main" val="2988125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28</a:t>
            </a:fld>
            <a:endParaRPr lang="es-419"/>
          </a:p>
        </p:txBody>
      </p:sp>
    </p:spTree>
    <p:extLst>
      <p:ext uri="{BB962C8B-B14F-4D97-AF65-F5344CB8AC3E}">
        <p14:creationId xmlns:p14="http://schemas.microsoft.com/office/powerpoint/2010/main" val="3699387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29</a:t>
            </a:fld>
            <a:endParaRPr lang="es-419"/>
          </a:p>
        </p:txBody>
      </p:sp>
    </p:spTree>
    <p:extLst>
      <p:ext uri="{BB962C8B-B14F-4D97-AF65-F5344CB8AC3E}">
        <p14:creationId xmlns:p14="http://schemas.microsoft.com/office/powerpoint/2010/main" val="234006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0C09579-3C51-4052-9AA1-BC20AEFD561D}" type="slidenum">
              <a:rPr lang="es-419" smtClean="0"/>
              <a:t>3</a:t>
            </a:fld>
            <a:endParaRPr lang="es-419"/>
          </a:p>
        </p:txBody>
      </p:sp>
    </p:spTree>
    <p:extLst>
      <p:ext uri="{BB962C8B-B14F-4D97-AF65-F5344CB8AC3E}">
        <p14:creationId xmlns:p14="http://schemas.microsoft.com/office/powerpoint/2010/main" val="200543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4</a:t>
            </a:fld>
            <a:endParaRPr lang="es-419"/>
          </a:p>
        </p:txBody>
      </p:sp>
    </p:spTree>
    <p:extLst>
      <p:ext uri="{BB962C8B-B14F-4D97-AF65-F5344CB8AC3E}">
        <p14:creationId xmlns:p14="http://schemas.microsoft.com/office/powerpoint/2010/main" val="7929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5</a:t>
            </a:fld>
            <a:endParaRPr lang="es-419"/>
          </a:p>
        </p:txBody>
      </p:sp>
    </p:spTree>
    <p:extLst>
      <p:ext uri="{BB962C8B-B14F-4D97-AF65-F5344CB8AC3E}">
        <p14:creationId xmlns:p14="http://schemas.microsoft.com/office/powerpoint/2010/main" val="256334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0C09579-3C51-4052-9AA1-BC20AEFD561D}" type="slidenum">
              <a:rPr lang="es-419" smtClean="0"/>
              <a:t>6</a:t>
            </a:fld>
            <a:endParaRPr lang="es-419"/>
          </a:p>
        </p:txBody>
      </p:sp>
    </p:spTree>
    <p:extLst>
      <p:ext uri="{BB962C8B-B14F-4D97-AF65-F5344CB8AC3E}">
        <p14:creationId xmlns:p14="http://schemas.microsoft.com/office/powerpoint/2010/main" val="232472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effectLst/>
                <a:latin typeface="Arial" panose="020B0604020202020204" pitchFamily="34" charset="0"/>
              </a:rPr>
              <a:t>La Convención Internacional de Protección Fitosanitaria (IPPC, 2006) define como plaga cuarentenaria a aquel organismo nocivo de importancia económica en un área en peligro, que aún no esté presente o que esté presente pero con limitada distribución, y que se halla bajo control oficial. Cuando se habla de importancia económica, se incluyen los efectos reales o potenciales sobre el funcionamiento de los ecosistemas y el mantenimiento de sus componentes vivos.</a:t>
            </a:r>
          </a:p>
          <a:p>
            <a:r>
              <a:rPr lang="es-ES" b="0" i="0" dirty="0">
                <a:solidFill>
                  <a:srgbClr val="000000"/>
                </a:solidFill>
                <a:effectLst/>
                <a:latin typeface="Museo Sans 300"/>
              </a:rPr>
              <a:t>La Convención elabora disposiciones para la aplicación de medidas por parte de los gobiernos con objeto de proteger sus recursos vegetales de plagas perjudiciales (medidas fitosanitarias) que pueden introducirse mediante el comercio internacional.</a:t>
            </a:r>
            <a:endParaRPr lang="es-EC" dirty="0"/>
          </a:p>
        </p:txBody>
      </p:sp>
      <p:sp>
        <p:nvSpPr>
          <p:cNvPr id="4" name="Marcador de número de diapositiva 3"/>
          <p:cNvSpPr>
            <a:spLocks noGrp="1"/>
          </p:cNvSpPr>
          <p:nvPr>
            <p:ph type="sldNum" sz="quarter" idx="5"/>
          </p:nvPr>
        </p:nvSpPr>
        <p:spPr/>
        <p:txBody>
          <a:bodyPr/>
          <a:lstStyle/>
          <a:p>
            <a:fld id="{C0C09579-3C51-4052-9AA1-BC20AEFD561D}" type="slidenum">
              <a:rPr lang="es-419" smtClean="0"/>
              <a:t>7</a:t>
            </a:fld>
            <a:endParaRPr lang="es-419"/>
          </a:p>
        </p:txBody>
      </p:sp>
    </p:spTree>
    <p:extLst>
      <p:ext uri="{BB962C8B-B14F-4D97-AF65-F5344CB8AC3E}">
        <p14:creationId xmlns:p14="http://schemas.microsoft.com/office/powerpoint/2010/main" val="2213616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C0C09579-3C51-4052-9AA1-BC20AEFD561D}" type="slidenum">
              <a:rPr lang="es-419" smtClean="0"/>
              <a:t>8</a:t>
            </a:fld>
            <a:endParaRPr lang="es-419"/>
          </a:p>
        </p:txBody>
      </p:sp>
    </p:spTree>
    <p:extLst>
      <p:ext uri="{BB962C8B-B14F-4D97-AF65-F5344CB8AC3E}">
        <p14:creationId xmlns:p14="http://schemas.microsoft.com/office/powerpoint/2010/main" val="356256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0C09579-3C51-4052-9AA1-BC20AEFD561D}" type="slidenum">
              <a:rPr lang="es-419" smtClean="0"/>
              <a:t>9</a:t>
            </a:fld>
            <a:endParaRPr lang="es-419"/>
          </a:p>
        </p:txBody>
      </p:sp>
    </p:spTree>
    <p:extLst>
      <p:ext uri="{BB962C8B-B14F-4D97-AF65-F5344CB8AC3E}">
        <p14:creationId xmlns:p14="http://schemas.microsoft.com/office/powerpoint/2010/main" val="379263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CB720DE4-9B4E-44F2-A785-9B0AF922A209}" type="datetime1">
              <a:rPr lang="es-ES" noProof="0" smtClean="0"/>
              <a:t>07/03/2023</a:t>
            </a:fld>
            <a:endParaRPr lang="es-ES" noProof="0"/>
          </a:p>
        </p:txBody>
      </p:sp>
      <p:sp>
        <p:nvSpPr>
          <p:cNvPr id="3" name="Marcador de pie de página 2"/>
          <p:cNvSpPr>
            <a:spLocks noGrp="1"/>
          </p:cNvSpPr>
          <p:nvPr>
            <p:ph type="ftr" sz="quarter" idx="11"/>
          </p:nvPr>
        </p:nvSpPr>
        <p:spPr/>
        <p:txBody>
          <a:bodyPr rtlCol="0"/>
          <a:lstStyle/>
          <a:p>
            <a:pPr rtl="0"/>
            <a:r>
              <a:rPr lang="es-ES" noProof="0"/>
              <a:t>Agregar un pie de página</a:t>
            </a:r>
          </a:p>
        </p:txBody>
      </p:sp>
      <p:sp>
        <p:nvSpPr>
          <p:cNvPr id="4" name="Marcador de posición de número de diapositiva 3"/>
          <p:cNvSpPr>
            <a:spLocks noGrp="1"/>
          </p:cNvSpPr>
          <p:nvPr>
            <p:ph type="sldNum" sz="quarter" idx="12"/>
          </p:nvPr>
        </p:nvSpPr>
        <p:spPr/>
        <p:txBody>
          <a:bodyPr rtlCol="0"/>
          <a:lstStyle/>
          <a:p>
            <a:pPr rtl="0"/>
            <a:fld id="{062D6987-FB6D-4DB8-81B8-AD0F35E3BB5F}" type="slidenum">
              <a:rPr lang="es-ES" noProof="0" smtClean="0"/>
              <a:t>‹Nº›</a:t>
            </a:fld>
            <a:endParaRPr lang="es-ES" noProof="0"/>
          </a:p>
        </p:txBody>
      </p:sp>
    </p:spTree>
    <p:extLst>
      <p:ext uri="{BB962C8B-B14F-4D97-AF65-F5344CB8AC3E}">
        <p14:creationId xmlns:p14="http://schemas.microsoft.com/office/powerpoint/2010/main" val="416879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146BD6A-BD10-406B-8202-ADF76231F1CA}" type="slidenum">
              <a:rPr lang="es-EC" smtClean="0"/>
              <a:t>‹Nº›</a:t>
            </a:fld>
            <a:endParaRPr lang="es-EC"/>
          </a:p>
        </p:txBody>
      </p:sp>
    </p:spTree>
    <p:extLst>
      <p:ext uri="{BB962C8B-B14F-4D97-AF65-F5344CB8AC3E}">
        <p14:creationId xmlns:p14="http://schemas.microsoft.com/office/powerpoint/2010/main" val="422112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146BD6A-BD10-406B-8202-ADF76231F1CA}" type="slidenum">
              <a:rPr lang="es-EC" smtClean="0"/>
              <a:t>‹Nº›</a:t>
            </a:fld>
            <a:endParaRPr lang="es-EC"/>
          </a:p>
        </p:txBody>
      </p:sp>
    </p:spTree>
    <p:extLst>
      <p:ext uri="{BB962C8B-B14F-4D97-AF65-F5344CB8AC3E}">
        <p14:creationId xmlns:p14="http://schemas.microsoft.com/office/powerpoint/2010/main" val="57624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146BD6A-BD10-406B-8202-ADF76231F1CA}" type="slidenum">
              <a:rPr lang="es-EC" smtClean="0"/>
              <a:t>‹Nº›</a:t>
            </a:fld>
            <a:endParaRPr lang="es-EC"/>
          </a:p>
        </p:txBody>
      </p:sp>
    </p:spTree>
    <p:extLst>
      <p:ext uri="{BB962C8B-B14F-4D97-AF65-F5344CB8AC3E}">
        <p14:creationId xmlns:p14="http://schemas.microsoft.com/office/powerpoint/2010/main" val="165828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146BD6A-BD10-406B-8202-ADF76231F1CA}" type="slidenum">
              <a:rPr lang="es-EC" smtClean="0"/>
              <a:t>‹Nº›</a:t>
            </a:fld>
            <a:endParaRPr lang="es-EC"/>
          </a:p>
        </p:txBody>
      </p:sp>
    </p:spTree>
    <p:extLst>
      <p:ext uri="{BB962C8B-B14F-4D97-AF65-F5344CB8AC3E}">
        <p14:creationId xmlns:p14="http://schemas.microsoft.com/office/powerpoint/2010/main" val="3985284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p:nvPicPr>
        <p:blipFill>
          <a:blip r:embed="rId4" cstate="print"/>
          <a:srcRect/>
          <a:stretch>
            <a:fillRect/>
          </a:stretch>
        </p:blipFill>
        <p:spPr bwMode="auto">
          <a:xfrm>
            <a:off x="0" y="5864232"/>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endParaRPr lang="es-EC"/>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s-EC"/>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fld id="{D146BD6A-BD10-406B-8202-ADF76231F1CA}" type="slidenum">
              <a:rPr lang="es-EC" smtClean="0"/>
              <a:t>‹Nº›</a:t>
            </a:fld>
            <a:endParaRPr lang="es-EC"/>
          </a:p>
        </p:txBody>
      </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50101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ES" sz="1400">
              <a:solidFill>
                <a:srgbClr val="000000"/>
              </a:solidFill>
            </a:endParaRPr>
          </a:p>
        </p:txBody>
      </p:sp>
      <p:sp>
        <p:nvSpPr>
          <p:cNvPr id="17433" name="Rectangle 25"/>
          <p:cNvSpPr>
            <a:spLocks noChangeArrowheads="1"/>
          </p:cNvSpPr>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es-ES" sz="1400">
              <a:solidFill>
                <a:srgbClr val="000000"/>
              </a:solidFill>
            </a:endParaRPr>
          </a:p>
        </p:txBody>
      </p:sp>
      <p:sp>
        <p:nvSpPr>
          <p:cNvPr id="17434" name="Rectangle 26"/>
          <p:cNvSpPr>
            <a:spLocks noChangeArrowheads="1"/>
          </p:cNvSpPr>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ES" sz="1400">
              <a:solidFill>
                <a:srgbClr val="000000"/>
              </a:solidFill>
            </a:endParaRPr>
          </a:p>
        </p:txBody>
      </p:sp>
      <p:sp>
        <p:nvSpPr>
          <p:cNvPr id="17435" name="Rectangle 27"/>
          <p:cNvSpPr>
            <a:spLocks noChangeArrowheads="1"/>
          </p:cNvSpPr>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endParaRPr lang="es-ES" sz="1400">
              <a:solidFill>
                <a:srgbClr val="000000"/>
              </a:solidFill>
            </a:endParaRPr>
          </a:p>
        </p:txBody>
      </p:sp>
      <p:pic>
        <p:nvPicPr>
          <p:cNvPr id="17456" name="Picture 48" descr="bannn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extLst>
            <a:ext uri="{909E8E84-426E-40dd-AFC4-6F175D3DCCD1}">
              <a14:hiddenFill xmlns="" xmlns:a14="http://schemas.microsoft.com/office/drawing/2010/main">
                <a:solidFill>
                  <a:srgbClr val="FFFFFF"/>
                </a:solidFill>
              </a14:hiddenFill>
            </a:ext>
          </a:extLst>
        </p:spPr>
      </p:pic>
      <p:sp>
        <p:nvSpPr>
          <p:cNvPr id="17458" name="Oval 50"/>
          <p:cNvSpPr>
            <a:spLocks noChangeArrowheads="1"/>
          </p:cNvSpPr>
          <p:nvPr/>
        </p:nvSpPr>
        <p:spPr bwMode="auto">
          <a:xfrm>
            <a:off x="289984" y="260351"/>
            <a:ext cx="1056216" cy="792163"/>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sz="1800">
              <a:solidFill>
                <a:srgbClr val="000000"/>
              </a:solidFill>
            </a:endParaRPr>
          </a:p>
        </p:txBody>
      </p:sp>
      <p:pic>
        <p:nvPicPr>
          <p:cNvPr id="17457" name="Picture 49" descr="LOGO ESPE ORIGINAL cop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9981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146BD6A-BD10-406B-8202-ADF76231F1CA}" type="slidenum">
              <a:rPr lang="es-EC" smtClean="0"/>
              <a:t>‹Nº›</a:t>
            </a:fld>
            <a:endParaRPr lang="es-EC"/>
          </a:p>
        </p:txBody>
      </p:sp>
    </p:spTree>
    <p:extLst>
      <p:ext uri="{BB962C8B-B14F-4D97-AF65-F5344CB8AC3E}">
        <p14:creationId xmlns:p14="http://schemas.microsoft.com/office/powerpoint/2010/main" val="8629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146BD6A-BD10-406B-8202-ADF76231F1CA}" type="slidenum">
              <a:rPr lang="es-EC" smtClean="0"/>
              <a:t>‹Nº›</a:t>
            </a:fld>
            <a:endParaRPr lang="es-EC"/>
          </a:p>
        </p:txBody>
      </p:sp>
    </p:spTree>
    <p:extLst>
      <p:ext uri="{BB962C8B-B14F-4D97-AF65-F5344CB8AC3E}">
        <p14:creationId xmlns:p14="http://schemas.microsoft.com/office/powerpoint/2010/main" val="11519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146BD6A-BD10-406B-8202-ADF76231F1CA}" type="slidenum">
              <a:rPr lang="es-EC" smtClean="0"/>
              <a:t>‹Nº›</a:t>
            </a:fld>
            <a:endParaRPr lang="es-EC"/>
          </a:p>
        </p:txBody>
      </p:sp>
    </p:spTree>
    <p:extLst>
      <p:ext uri="{BB962C8B-B14F-4D97-AF65-F5344CB8AC3E}">
        <p14:creationId xmlns:p14="http://schemas.microsoft.com/office/powerpoint/2010/main" val="313770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146BD6A-BD10-406B-8202-ADF76231F1CA}" type="slidenum">
              <a:rPr lang="es-EC" smtClean="0"/>
              <a:t>‹Nº›</a:t>
            </a:fld>
            <a:endParaRPr lang="es-EC"/>
          </a:p>
        </p:txBody>
      </p:sp>
    </p:spTree>
    <p:extLst>
      <p:ext uri="{BB962C8B-B14F-4D97-AF65-F5344CB8AC3E}">
        <p14:creationId xmlns:p14="http://schemas.microsoft.com/office/powerpoint/2010/main" val="43362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3"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146BD6A-BD10-406B-8202-ADF76231F1CA}" type="slidenum">
              <a:rPr lang="es-EC" smtClean="0"/>
              <a:t>‹Nº›</a:t>
            </a:fld>
            <a:endParaRPr lang="es-EC"/>
          </a:p>
        </p:txBody>
      </p:sp>
    </p:spTree>
    <p:extLst>
      <p:ext uri="{BB962C8B-B14F-4D97-AF65-F5344CB8AC3E}">
        <p14:creationId xmlns:p14="http://schemas.microsoft.com/office/powerpoint/2010/main" val="3783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146BD6A-BD10-406B-8202-ADF76231F1CA}" type="slidenum">
              <a:rPr lang="es-EC" smtClean="0"/>
              <a:t>‹Nº›</a:t>
            </a:fld>
            <a:endParaRPr lang="es-EC"/>
          </a:p>
        </p:txBody>
      </p:sp>
    </p:spTree>
    <p:extLst>
      <p:ext uri="{BB962C8B-B14F-4D97-AF65-F5344CB8AC3E}">
        <p14:creationId xmlns:p14="http://schemas.microsoft.com/office/powerpoint/2010/main" val="287681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146BD6A-BD10-406B-8202-ADF76231F1CA}" type="slidenum">
              <a:rPr lang="es-EC" smtClean="0"/>
              <a:t>‹Nº›</a:t>
            </a:fld>
            <a:endParaRPr lang="es-EC"/>
          </a:p>
        </p:txBody>
      </p:sp>
    </p:spTree>
    <p:extLst>
      <p:ext uri="{BB962C8B-B14F-4D97-AF65-F5344CB8AC3E}">
        <p14:creationId xmlns:p14="http://schemas.microsoft.com/office/powerpoint/2010/main" val="433682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sz="1800">
              <a:solidFill>
                <a:srgbClr val="000000"/>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sz="1800">
              <a:solidFill>
                <a:srgbClr val="000000"/>
              </a:solidFill>
            </a:endParaRPr>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ES" sz="1800">
              <a:solidFill>
                <a:srgbClr val="000000"/>
              </a:solidFill>
            </a:endParaRPr>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s-ES" sz="1800">
              <a:solidFill>
                <a:srgbClr val="000000"/>
              </a:solidFill>
            </a:endParaRPr>
          </a:p>
        </p:txBody>
      </p:sp>
      <p:pic>
        <p:nvPicPr>
          <p:cNvPr id="1050" name="Picture 26" descr="LOGO ESPE ORIGINAL copia"/>
          <p:cNvPicPr>
            <a:picLocks noChangeAspect="1" noChangeArrowheads="1"/>
          </p:cNvPicPr>
          <p:nvPr/>
        </p:nvPicPr>
        <p:blipFill>
          <a:blip r:embed="rId4"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33381067"/>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C"/>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6BD6A-BD10-406B-8202-ADF76231F1CA}" type="slidenum">
              <a:rPr lang="es-EC" smtClean="0"/>
              <a:t>‹Nº›</a:t>
            </a:fld>
            <a:endParaRPr lang="es-EC"/>
          </a:p>
        </p:txBody>
      </p:sp>
    </p:spTree>
    <p:extLst>
      <p:ext uri="{BB962C8B-B14F-4D97-AF65-F5344CB8AC3E}">
        <p14:creationId xmlns:p14="http://schemas.microsoft.com/office/powerpoint/2010/main" val="30107072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9.webp"/><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12"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18.jpg"/><Relationship Id="rId5" Type="http://schemas.openxmlformats.org/officeDocument/2006/relationships/diagramLayout" Target="../diagrams/layout2.xml"/><Relationship Id="rId10" Type="http://schemas.openxmlformats.org/officeDocument/2006/relationships/image" Target="../media/image17.png"/><Relationship Id="rId4" Type="http://schemas.openxmlformats.org/officeDocument/2006/relationships/diagramData" Target="../diagrams/data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66D77-3307-402C-A7E0-F7390E3610DB}"/>
              </a:ext>
            </a:extLst>
          </p:cNvPr>
          <p:cNvSpPr>
            <a:spLocks noGrp="1"/>
          </p:cNvSpPr>
          <p:nvPr>
            <p:ph type="ctrTitle"/>
          </p:nvPr>
        </p:nvSpPr>
        <p:spPr>
          <a:xfrm>
            <a:off x="1885950" y="2443669"/>
            <a:ext cx="9075420" cy="910345"/>
          </a:xfrm>
        </p:spPr>
        <p:txBody>
          <a:bodyPr>
            <a:noAutofit/>
          </a:bodyPr>
          <a:lstStyle/>
          <a:p>
            <a:pPr>
              <a:lnSpc>
                <a:spcPct val="100000"/>
              </a:lnSpc>
            </a:pPr>
            <a:br>
              <a:rPr lang="es-EC" sz="1800" b="1" dirty="0">
                <a:solidFill>
                  <a:prstClr val="black"/>
                </a:solidFill>
                <a:latin typeface="Arial" panose="020B0604020202020204" pitchFamily="34" charset="0"/>
                <a:ea typeface="+mn-ea"/>
                <a:cs typeface="Arial" panose="020B0604020202020204" pitchFamily="34" charset="0"/>
              </a:rPr>
            </a:br>
            <a:r>
              <a:rPr lang="en-US" sz="1800" b="1" dirty="0">
                <a:solidFill>
                  <a:prstClr val="black"/>
                </a:solidFill>
                <a:latin typeface="Arial" panose="020B0604020202020204" pitchFamily="34" charset="0"/>
                <a:ea typeface="+mn-ea"/>
                <a:cs typeface="Arial" panose="020B0604020202020204" pitchFamily="34" charset="0"/>
              </a:rPr>
              <a:t>“</a:t>
            </a:r>
            <a:r>
              <a:rPr lang="es-EC" sz="1800" b="1" dirty="0">
                <a:solidFill>
                  <a:srgbClr val="000000"/>
                </a:solidFill>
                <a:latin typeface="Arial" panose="020B0604020202020204" pitchFamily="34" charset="0"/>
              </a:rPr>
              <a:t>Identificación de ZYMV (</a:t>
            </a:r>
            <a:r>
              <a:rPr lang="es-EC" sz="1800" b="1" i="1" dirty="0">
                <a:solidFill>
                  <a:srgbClr val="000000"/>
                </a:solidFill>
                <a:latin typeface="Arial" panose="020B0604020202020204" pitchFamily="34" charset="0"/>
              </a:rPr>
              <a:t>Zucchini yellow mosaic virus</a:t>
            </a:r>
            <a:r>
              <a:rPr lang="es-EC" sz="1800" b="1" dirty="0">
                <a:solidFill>
                  <a:srgbClr val="000000"/>
                </a:solidFill>
                <a:latin typeface="Arial" panose="020B0604020202020204" pitchFamily="34" charset="0"/>
              </a:rPr>
              <a:t>) y WMV (</a:t>
            </a:r>
            <a:r>
              <a:rPr lang="es-EC" sz="1800" b="1" i="1" dirty="0">
                <a:solidFill>
                  <a:srgbClr val="000000"/>
                </a:solidFill>
                <a:latin typeface="Arial" panose="020B0604020202020204" pitchFamily="34" charset="0"/>
              </a:rPr>
              <a:t>Watermelon mosaic virus</a:t>
            </a:r>
            <a:r>
              <a:rPr lang="es-EC" sz="1800" b="1" dirty="0">
                <a:solidFill>
                  <a:srgbClr val="000000"/>
                </a:solidFill>
                <a:latin typeface="Arial" panose="020B0604020202020204" pitchFamily="34" charset="0"/>
              </a:rPr>
              <a:t>) mediante ELISA y RT-PCR, en zonas productoras de cucurbitáceas de las provincias de Santa Elena, Manabí, Cotopaxi, Los Ríos y Guayas</a:t>
            </a:r>
            <a:r>
              <a:rPr lang="es-MX" sz="1800" b="1" dirty="0">
                <a:solidFill>
                  <a:prstClr val="black"/>
                </a:solidFill>
                <a:latin typeface="Arial" panose="020B0604020202020204" pitchFamily="34" charset="0"/>
                <a:ea typeface="+mn-ea"/>
                <a:cs typeface="Arial" panose="020B0604020202020204" pitchFamily="34" charset="0"/>
              </a:rPr>
              <a:t>”</a:t>
            </a:r>
            <a:endParaRPr lang="es-EC" sz="18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3448C763-BDA9-43D5-B2ED-3D9BB6F5F590}"/>
              </a:ext>
            </a:extLst>
          </p:cNvPr>
          <p:cNvSpPr txBox="1"/>
          <p:nvPr/>
        </p:nvSpPr>
        <p:spPr>
          <a:xfrm>
            <a:off x="2274854" y="926796"/>
            <a:ext cx="7642292" cy="1384995"/>
          </a:xfrm>
          <a:prstGeom prst="rect">
            <a:avLst/>
          </a:prstGeom>
          <a:noFill/>
        </p:spPr>
        <p:txBody>
          <a:bodyPr wrap="square" rtlCol="0">
            <a:spAutoFit/>
          </a:bodyPr>
          <a:lstStyle/>
          <a:p>
            <a:pPr algn="ctr" defTabSz="457200"/>
            <a:r>
              <a:rPr lang="es-EC" sz="1400" b="1" dirty="0">
                <a:solidFill>
                  <a:prstClr val="black"/>
                </a:solidFill>
                <a:latin typeface="Arial" panose="020B0604020202020204" pitchFamily="34" charset="0"/>
                <a:cs typeface="Arial" panose="020B0604020202020204" pitchFamily="34" charset="0"/>
              </a:rPr>
              <a:t>DEPARTAMENTO DE CIENCIAS DE LA VIDA Y DE LA AGRICULTURA</a:t>
            </a:r>
          </a:p>
          <a:p>
            <a:pPr algn="ctr" defTabSz="457200"/>
            <a:endParaRPr lang="es-EC" sz="1400" b="1" dirty="0">
              <a:solidFill>
                <a:prstClr val="black"/>
              </a:solidFill>
              <a:latin typeface="Arial" panose="020B0604020202020204" pitchFamily="34" charset="0"/>
              <a:cs typeface="Arial" panose="020B0604020202020204" pitchFamily="34" charset="0"/>
            </a:endParaRPr>
          </a:p>
          <a:p>
            <a:pPr algn="ctr" defTabSz="457200"/>
            <a:r>
              <a:rPr lang="es-EC" sz="1400" b="1" dirty="0">
                <a:solidFill>
                  <a:prstClr val="black"/>
                </a:solidFill>
                <a:latin typeface="Arial" panose="020B0604020202020204" pitchFamily="34" charset="0"/>
                <a:cs typeface="Arial" panose="020B0604020202020204" pitchFamily="34" charset="0"/>
              </a:rPr>
              <a:t>CARRERA DE INGENIERÍA EN BIOTECNOLOGÍA</a:t>
            </a:r>
          </a:p>
          <a:p>
            <a:pPr algn="ctr" defTabSz="457200"/>
            <a:endParaRPr lang="es-EC" sz="1400" b="1" dirty="0">
              <a:solidFill>
                <a:prstClr val="black"/>
              </a:solidFill>
              <a:latin typeface="Arial" panose="020B0604020202020204" pitchFamily="34" charset="0"/>
              <a:cs typeface="Arial" panose="020B0604020202020204" pitchFamily="34" charset="0"/>
            </a:endParaRPr>
          </a:p>
          <a:p>
            <a:pPr algn="ctr" defTabSz="457200"/>
            <a:r>
              <a:rPr lang="es-EC" sz="1400" b="1" dirty="0">
                <a:solidFill>
                  <a:prstClr val="black"/>
                </a:solidFill>
                <a:latin typeface="Arial" panose="020B0604020202020204" pitchFamily="34" charset="0"/>
                <a:cs typeface="Arial" panose="020B0604020202020204" pitchFamily="34" charset="0"/>
              </a:rPr>
              <a:t>TRABAJO DE TITULACIÓN, PREVIO A LA OBTENCIÓN DEL TÍTULO DE INGENIERO EN BIOTECNOLOGÍA</a:t>
            </a:r>
          </a:p>
        </p:txBody>
      </p:sp>
      <p:sp>
        <p:nvSpPr>
          <p:cNvPr id="8" name="CuadroTexto 7">
            <a:extLst>
              <a:ext uri="{FF2B5EF4-FFF2-40B4-BE49-F238E27FC236}">
                <a16:creationId xmlns:a16="http://schemas.microsoft.com/office/drawing/2014/main" id="{F02C7412-FF45-5148-BAF7-0EEA5AF6334A}"/>
              </a:ext>
            </a:extLst>
          </p:cNvPr>
          <p:cNvSpPr txBox="1"/>
          <p:nvPr/>
        </p:nvSpPr>
        <p:spPr>
          <a:xfrm>
            <a:off x="2274854" y="3866264"/>
            <a:ext cx="3570208" cy="369332"/>
          </a:xfrm>
          <a:prstGeom prst="rect">
            <a:avLst/>
          </a:prstGeom>
          <a:noFill/>
        </p:spPr>
        <p:txBody>
          <a:bodyPr wrap="none" rtlCol="0">
            <a:spAutoFit/>
          </a:bodyPr>
          <a:lstStyle/>
          <a:p>
            <a:r>
              <a:rPr lang="es-EC" b="1" dirty="0">
                <a:latin typeface="Arial" panose="020B0604020202020204" pitchFamily="34" charset="0"/>
                <a:cs typeface="Arial" panose="020B0604020202020204" pitchFamily="34" charset="0"/>
              </a:rPr>
              <a:t>Autor: </a:t>
            </a:r>
            <a:r>
              <a:rPr lang="es-EC" dirty="0">
                <a:latin typeface="Arial" panose="020B0604020202020204" pitchFamily="34" charset="0"/>
                <a:cs typeface="Arial" panose="020B0604020202020204" pitchFamily="34" charset="0"/>
              </a:rPr>
              <a:t>Mejía García, Jean Pierre</a:t>
            </a:r>
          </a:p>
        </p:txBody>
      </p:sp>
      <p:sp>
        <p:nvSpPr>
          <p:cNvPr id="10" name="CuadroTexto 9">
            <a:extLst>
              <a:ext uri="{FF2B5EF4-FFF2-40B4-BE49-F238E27FC236}">
                <a16:creationId xmlns:a16="http://schemas.microsoft.com/office/drawing/2014/main" id="{A924C960-48DA-8B1F-981C-2FA3C779A669}"/>
              </a:ext>
            </a:extLst>
          </p:cNvPr>
          <p:cNvSpPr txBox="1"/>
          <p:nvPr/>
        </p:nvSpPr>
        <p:spPr>
          <a:xfrm>
            <a:off x="2274854" y="4203533"/>
            <a:ext cx="5327164" cy="369332"/>
          </a:xfrm>
          <a:prstGeom prst="rect">
            <a:avLst/>
          </a:prstGeom>
          <a:noFill/>
        </p:spPr>
        <p:txBody>
          <a:bodyPr wrap="none" rtlCol="0">
            <a:spAutoFit/>
          </a:bodyPr>
          <a:lstStyle/>
          <a:p>
            <a:r>
              <a:rPr lang="es-EC" b="1" dirty="0">
                <a:latin typeface="Arial" panose="020B0604020202020204" pitchFamily="34" charset="0"/>
                <a:cs typeface="Arial" panose="020B0604020202020204" pitchFamily="34" charset="0"/>
              </a:rPr>
              <a:t>Director: </a:t>
            </a:r>
            <a:r>
              <a:rPr lang="es-ES" dirty="0">
                <a:latin typeface="Arial" panose="020B0604020202020204" pitchFamily="34" charset="0"/>
                <a:ea typeface="Calibri" panose="020F0502020204030204" pitchFamily="34" charset="0"/>
                <a:cs typeface="Arial" panose="020B0604020202020204" pitchFamily="34" charset="0"/>
              </a:rPr>
              <a:t>Ing</a:t>
            </a:r>
            <a:r>
              <a:rPr lang="es-ES" sz="1800" dirty="0">
                <a:effectLst/>
                <a:latin typeface="Arial" panose="020B0604020202020204" pitchFamily="34" charset="0"/>
                <a:ea typeface="Calibri" panose="020F0502020204030204" pitchFamily="34" charset="0"/>
              </a:rPr>
              <a:t>. Flores Flor, Francisco </a:t>
            </a:r>
            <a:r>
              <a:rPr lang="es-ES" dirty="0">
                <a:latin typeface="Arial" panose="020B0604020202020204" pitchFamily="34" charset="0"/>
                <a:ea typeface="Calibri" panose="020F0502020204030204" pitchFamily="34" charset="0"/>
              </a:rPr>
              <a:t>Javier </a:t>
            </a:r>
            <a:r>
              <a:rPr lang="es-ES" sz="1800" dirty="0">
                <a:effectLst/>
                <a:latin typeface="Arial" panose="020B0604020202020204" pitchFamily="34" charset="0"/>
                <a:ea typeface="Calibri" panose="020F0502020204030204" pitchFamily="34" charset="0"/>
              </a:rPr>
              <a:t>Ph.D.</a:t>
            </a:r>
            <a:endParaRPr lang="es-EC"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8F4770A4-F39F-B514-E5C1-C82058BE1DBF}"/>
              </a:ext>
            </a:extLst>
          </p:cNvPr>
          <p:cNvSpPr txBox="1"/>
          <p:nvPr/>
        </p:nvSpPr>
        <p:spPr>
          <a:xfrm>
            <a:off x="4906376" y="4900449"/>
            <a:ext cx="3211136" cy="369332"/>
          </a:xfrm>
          <a:prstGeom prst="rect">
            <a:avLst/>
          </a:prstGeom>
          <a:noFill/>
        </p:spPr>
        <p:txBody>
          <a:bodyPr wrap="none" rtlCol="0">
            <a:spAutoFit/>
          </a:bodyPr>
          <a:lstStyle/>
          <a:p>
            <a:pPr algn="ctr"/>
            <a:r>
              <a:rPr lang="es-EC" dirty="0">
                <a:latin typeface="Arial" panose="020B0604020202020204" pitchFamily="34" charset="0"/>
                <a:cs typeface="Arial" panose="020B0604020202020204" pitchFamily="34" charset="0"/>
              </a:rPr>
              <a:t>Sangolquí, 03 de marzo 2023</a:t>
            </a:r>
          </a:p>
        </p:txBody>
      </p:sp>
    </p:spTree>
    <p:extLst>
      <p:ext uri="{BB962C8B-B14F-4D97-AF65-F5344CB8AC3E}">
        <p14:creationId xmlns:p14="http://schemas.microsoft.com/office/powerpoint/2010/main" val="1850724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2A11EA2-4109-F47C-C759-67D1B38D71C6}"/>
              </a:ext>
            </a:extLst>
          </p:cNvPr>
          <p:cNvSpPr/>
          <p:nvPr/>
        </p:nvSpPr>
        <p:spPr>
          <a:xfrm>
            <a:off x="3333174" y="110679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1</a:t>
            </a:r>
          </a:p>
        </p:txBody>
      </p:sp>
      <p:sp>
        <p:nvSpPr>
          <p:cNvPr id="3" name="CuadroTexto 2">
            <a:extLst>
              <a:ext uri="{FF2B5EF4-FFF2-40B4-BE49-F238E27FC236}">
                <a16:creationId xmlns:a16="http://schemas.microsoft.com/office/drawing/2014/main" id="{448B94F4-3B32-76D1-A180-C7A522863B1A}"/>
              </a:ext>
            </a:extLst>
          </p:cNvPr>
          <p:cNvSpPr txBox="1"/>
          <p:nvPr/>
        </p:nvSpPr>
        <p:spPr>
          <a:xfrm>
            <a:off x="3939317" y="1106795"/>
            <a:ext cx="4750244" cy="772519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Introducción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Objetivos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Hipótesis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Materiales y Métodos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Resultados y Discusión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Conclusiones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Recomendaciones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Agradecimientos</a:t>
            </a:r>
            <a:endParaRPr lang="es-EC" sz="2000" b="1" dirty="0">
              <a:solidFill>
                <a:srgbClr val="006600"/>
              </a:solidFill>
              <a:latin typeface="Arial" panose="020B0604020202020204" pitchFamily="34" charset="0"/>
              <a:cs typeface="Arial" panose="020B0604020202020204" pitchFamily="34" charset="0"/>
            </a:endParaRPr>
          </a:p>
          <a:p>
            <a:endParaRPr lang="es-EC" sz="36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000" b="1" dirty="0">
              <a:solidFill>
                <a:srgbClr val="006600"/>
              </a:solidFill>
              <a:latin typeface="Arial" panose="020B0604020202020204" pitchFamily="34" charset="0"/>
              <a:cs typeface="Arial" panose="020B0604020202020204" pitchFamily="34" charset="0"/>
            </a:endParaRPr>
          </a:p>
        </p:txBody>
      </p:sp>
      <p:sp>
        <p:nvSpPr>
          <p:cNvPr id="4" name="Elipse 3">
            <a:extLst>
              <a:ext uri="{FF2B5EF4-FFF2-40B4-BE49-F238E27FC236}">
                <a16:creationId xmlns:a16="http://schemas.microsoft.com/office/drawing/2014/main" id="{030D4C94-8170-A27A-C667-BBC1F2BB2D60}"/>
              </a:ext>
            </a:extLst>
          </p:cNvPr>
          <p:cNvSpPr/>
          <p:nvPr/>
        </p:nvSpPr>
        <p:spPr>
          <a:xfrm>
            <a:off x="3333174" y="169179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2</a:t>
            </a:r>
          </a:p>
        </p:txBody>
      </p:sp>
      <p:sp>
        <p:nvSpPr>
          <p:cNvPr id="5" name="Elipse 4">
            <a:extLst>
              <a:ext uri="{FF2B5EF4-FFF2-40B4-BE49-F238E27FC236}">
                <a16:creationId xmlns:a16="http://schemas.microsoft.com/office/drawing/2014/main" id="{B078774C-EBB5-CB98-71B9-B4B6B5A129D9}"/>
              </a:ext>
            </a:extLst>
          </p:cNvPr>
          <p:cNvSpPr/>
          <p:nvPr/>
        </p:nvSpPr>
        <p:spPr>
          <a:xfrm>
            <a:off x="3333174" y="2320621"/>
            <a:ext cx="514551" cy="400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3</a:t>
            </a:r>
          </a:p>
        </p:txBody>
      </p:sp>
      <p:sp>
        <p:nvSpPr>
          <p:cNvPr id="6" name="Elipse 5">
            <a:extLst>
              <a:ext uri="{FF2B5EF4-FFF2-40B4-BE49-F238E27FC236}">
                <a16:creationId xmlns:a16="http://schemas.microsoft.com/office/drawing/2014/main" id="{07C91BD9-4C4A-21D9-6258-7B76D286E1B0}"/>
              </a:ext>
            </a:extLst>
          </p:cNvPr>
          <p:cNvSpPr/>
          <p:nvPr/>
        </p:nvSpPr>
        <p:spPr>
          <a:xfrm>
            <a:off x="3333174" y="293155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4</a:t>
            </a:r>
          </a:p>
        </p:txBody>
      </p:sp>
      <p:sp>
        <p:nvSpPr>
          <p:cNvPr id="7" name="Elipse 6">
            <a:extLst>
              <a:ext uri="{FF2B5EF4-FFF2-40B4-BE49-F238E27FC236}">
                <a16:creationId xmlns:a16="http://schemas.microsoft.com/office/drawing/2014/main" id="{03CE5FC7-54C5-5579-9B28-12535C1EB98F}"/>
              </a:ext>
            </a:extLst>
          </p:cNvPr>
          <p:cNvSpPr/>
          <p:nvPr/>
        </p:nvSpPr>
        <p:spPr>
          <a:xfrm>
            <a:off x="3333174" y="3568334"/>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5</a:t>
            </a:r>
          </a:p>
        </p:txBody>
      </p:sp>
      <p:sp>
        <p:nvSpPr>
          <p:cNvPr id="8" name="Elipse 7">
            <a:extLst>
              <a:ext uri="{FF2B5EF4-FFF2-40B4-BE49-F238E27FC236}">
                <a16:creationId xmlns:a16="http://schemas.microsoft.com/office/drawing/2014/main" id="{ABBCF5F2-0DAE-4927-1C0F-1094802257BA}"/>
              </a:ext>
            </a:extLst>
          </p:cNvPr>
          <p:cNvSpPr/>
          <p:nvPr/>
        </p:nvSpPr>
        <p:spPr>
          <a:xfrm>
            <a:off x="3333174" y="420511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6</a:t>
            </a:r>
          </a:p>
        </p:txBody>
      </p:sp>
      <p:sp>
        <p:nvSpPr>
          <p:cNvPr id="9" name="Elipse 8">
            <a:extLst>
              <a:ext uri="{FF2B5EF4-FFF2-40B4-BE49-F238E27FC236}">
                <a16:creationId xmlns:a16="http://schemas.microsoft.com/office/drawing/2014/main" id="{D0B52634-3F5B-E01D-45D2-18E03C47DCDA}"/>
              </a:ext>
            </a:extLst>
          </p:cNvPr>
          <p:cNvSpPr/>
          <p:nvPr/>
        </p:nvSpPr>
        <p:spPr>
          <a:xfrm>
            <a:off x="3333174" y="4787300"/>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7</a:t>
            </a:r>
          </a:p>
        </p:txBody>
      </p:sp>
      <p:sp>
        <p:nvSpPr>
          <p:cNvPr id="10" name="Elipse 9">
            <a:extLst>
              <a:ext uri="{FF2B5EF4-FFF2-40B4-BE49-F238E27FC236}">
                <a16:creationId xmlns:a16="http://schemas.microsoft.com/office/drawing/2014/main" id="{DD3208DB-CF0F-C61E-0306-3B31BF98D34A}"/>
              </a:ext>
            </a:extLst>
          </p:cNvPr>
          <p:cNvSpPr/>
          <p:nvPr/>
        </p:nvSpPr>
        <p:spPr>
          <a:xfrm>
            <a:off x="3333174" y="536948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8</a:t>
            </a:r>
          </a:p>
        </p:txBody>
      </p:sp>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1">
            <a:extLst>
              <a:ext uri="{FF2B5EF4-FFF2-40B4-BE49-F238E27FC236}">
                <a16:creationId xmlns:a16="http://schemas.microsoft.com/office/drawing/2014/main" id="{06D8B93F-4171-FDFB-CACC-2EDEE8ED7364}"/>
              </a:ext>
            </a:extLst>
          </p:cNvPr>
          <p:cNvSpPr txBox="1">
            <a:spLocks/>
          </p:cNvSpPr>
          <p:nvPr/>
        </p:nvSpPr>
        <p:spPr>
          <a:xfrm>
            <a:off x="9523375" y="576403"/>
            <a:ext cx="2668625"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ÍNDICE DE CONTENIDOS</a:t>
            </a:r>
          </a:p>
        </p:txBody>
      </p:sp>
    </p:spTree>
    <p:extLst>
      <p:ext uri="{BB962C8B-B14F-4D97-AF65-F5344CB8AC3E}">
        <p14:creationId xmlns:p14="http://schemas.microsoft.com/office/powerpoint/2010/main" val="166931496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1">
            <a:extLst>
              <a:ext uri="{FF2B5EF4-FFF2-40B4-BE49-F238E27FC236}">
                <a16:creationId xmlns:a16="http://schemas.microsoft.com/office/drawing/2014/main" id="{06D8B93F-4171-FDFB-CACC-2EDEE8ED7364}"/>
              </a:ext>
            </a:extLst>
          </p:cNvPr>
          <p:cNvSpPr txBox="1">
            <a:spLocks/>
          </p:cNvSpPr>
          <p:nvPr/>
        </p:nvSpPr>
        <p:spPr>
          <a:xfrm>
            <a:off x="9523375" y="576403"/>
            <a:ext cx="2668625"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HIPÓTESIS</a:t>
            </a:r>
          </a:p>
        </p:txBody>
      </p:sp>
      <p:sp>
        <p:nvSpPr>
          <p:cNvPr id="16" name="CuadroTexto 15">
            <a:extLst>
              <a:ext uri="{FF2B5EF4-FFF2-40B4-BE49-F238E27FC236}">
                <a16:creationId xmlns:a16="http://schemas.microsoft.com/office/drawing/2014/main" id="{61CFA95E-B6CC-B2C8-293B-D14235D4F235}"/>
              </a:ext>
            </a:extLst>
          </p:cNvPr>
          <p:cNvSpPr txBox="1"/>
          <p:nvPr/>
        </p:nvSpPr>
        <p:spPr>
          <a:xfrm>
            <a:off x="1682151" y="2401828"/>
            <a:ext cx="9221638"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2400" dirty="0"/>
              <a:t>Existen diferentes genotipos de ZYMV (</a:t>
            </a:r>
            <a:r>
              <a:rPr lang="es-ES" sz="2400" i="1" dirty="0"/>
              <a:t>Zucchini yellow mosaic virus</a:t>
            </a:r>
            <a:r>
              <a:rPr lang="es-ES" sz="2400" dirty="0"/>
              <a:t>) y WMV (</a:t>
            </a:r>
            <a:r>
              <a:rPr lang="es-ES" sz="2400" i="1" dirty="0"/>
              <a:t>Watermelon mosaic virus</a:t>
            </a:r>
            <a:r>
              <a:rPr lang="es-ES" sz="2400" dirty="0"/>
              <a:t>) infectando cucurbitáceas en las zonas productoras de las provincias de Santa Elena, Manabí, Cotopaxi, Los Ríos y Guayas.</a:t>
            </a:r>
            <a:endParaRPr lang="es-EC" sz="2400" dirty="0"/>
          </a:p>
        </p:txBody>
      </p:sp>
    </p:spTree>
    <p:extLst>
      <p:ext uri="{BB962C8B-B14F-4D97-AF65-F5344CB8AC3E}">
        <p14:creationId xmlns:p14="http://schemas.microsoft.com/office/powerpoint/2010/main" val="428762088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2A11EA2-4109-F47C-C759-67D1B38D71C6}"/>
              </a:ext>
            </a:extLst>
          </p:cNvPr>
          <p:cNvSpPr/>
          <p:nvPr/>
        </p:nvSpPr>
        <p:spPr>
          <a:xfrm>
            <a:off x="3333174" y="110679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1</a:t>
            </a:r>
          </a:p>
        </p:txBody>
      </p:sp>
      <p:sp>
        <p:nvSpPr>
          <p:cNvPr id="3" name="CuadroTexto 2">
            <a:extLst>
              <a:ext uri="{FF2B5EF4-FFF2-40B4-BE49-F238E27FC236}">
                <a16:creationId xmlns:a16="http://schemas.microsoft.com/office/drawing/2014/main" id="{448B94F4-3B32-76D1-A180-C7A522863B1A}"/>
              </a:ext>
            </a:extLst>
          </p:cNvPr>
          <p:cNvSpPr txBox="1"/>
          <p:nvPr/>
        </p:nvSpPr>
        <p:spPr>
          <a:xfrm>
            <a:off x="3939317" y="1106795"/>
            <a:ext cx="4750244" cy="772519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Introducción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Objetivos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Hipótesis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Materiales y Métodos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Resultados y Discusión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Conclusiones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Recomendaciones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Agradecimientos</a:t>
            </a:r>
            <a:endParaRPr lang="es-EC" sz="2000" b="1" dirty="0">
              <a:solidFill>
                <a:srgbClr val="006600"/>
              </a:solidFill>
              <a:latin typeface="Arial" panose="020B0604020202020204" pitchFamily="34" charset="0"/>
              <a:cs typeface="Arial" panose="020B0604020202020204" pitchFamily="34" charset="0"/>
            </a:endParaRPr>
          </a:p>
          <a:p>
            <a:endParaRPr lang="es-EC" sz="36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000" b="1" dirty="0">
              <a:solidFill>
                <a:srgbClr val="006600"/>
              </a:solidFill>
              <a:latin typeface="Arial" panose="020B0604020202020204" pitchFamily="34" charset="0"/>
              <a:cs typeface="Arial" panose="020B0604020202020204" pitchFamily="34" charset="0"/>
            </a:endParaRPr>
          </a:p>
        </p:txBody>
      </p:sp>
      <p:sp>
        <p:nvSpPr>
          <p:cNvPr id="4" name="Elipse 3">
            <a:extLst>
              <a:ext uri="{FF2B5EF4-FFF2-40B4-BE49-F238E27FC236}">
                <a16:creationId xmlns:a16="http://schemas.microsoft.com/office/drawing/2014/main" id="{030D4C94-8170-A27A-C667-BBC1F2BB2D60}"/>
              </a:ext>
            </a:extLst>
          </p:cNvPr>
          <p:cNvSpPr/>
          <p:nvPr/>
        </p:nvSpPr>
        <p:spPr>
          <a:xfrm>
            <a:off x="3333174" y="169179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2</a:t>
            </a:r>
          </a:p>
        </p:txBody>
      </p:sp>
      <p:sp>
        <p:nvSpPr>
          <p:cNvPr id="5" name="Elipse 4">
            <a:extLst>
              <a:ext uri="{FF2B5EF4-FFF2-40B4-BE49-F238E27FC236}">
                <a16:creationId xmlns:a16="http://schemas.microsoft.com/office/drawing/2014/main" id="{B078774C-EBB5-CB98-71B9-B4B6B5A129D9}"/>
              </a:ext>
            </a:extLst>
          </p:cNvPr>
          <p:cNvSpPr/>
          <p:nvPr/>
        </p:nvSpPr>
        <p:spPr>
          <a:xfrm>
            <a:off x="3333174" y="2320621"/>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3</a:t>
            </a:r>
          </a:p>
        </p:txBody>
      </p:sp>
      <p:sp>
        <p:nvSpPr>
          <p:cNvPr id="6" name="Elipse 5">
            <a:extLst>
              <a:ext uri="{FF2B5EF4-FFF2-40B4-BE49-F238E27FC236}">
                <a16:creationId xmlns:a16="http://schemas.microsoft.com/office/drawing/2014/main" id="{07C91BD9-4C4A-21D9-6258-7B76D286E1B0}"/>
              </a:ext>
            </a:extLst>
          </p:cNvPr>
          <p:cNvSpPr/>
          <p:nvPr/>
        </p:nvSpPr>
        <p:spPr>
          <a:xfrm>
            <a:off x="3333174" y="2931553"/>
            <a:ext cx="514551" cy="400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4</a:t>
            </a:r>
          </a:p>
        </p:txBody>
      </p:sp>
      <p:sp>
        <p:nvSpPr>
          <p:cNvPr id="7" name="Elipse 6">
            <a:extLst>
              <a:ext uri="{FF2B5EF4-FFF2-40B4-BE49-F238E27FC236}">
                <a16:creationId xmlns:a16="http://schemas.microsoft.com/office/drawing/2014/main" id="{03CE5FC7-54C5-5579-9B28-12535C1EB98F}"/>
              </a:ext>
            </a:extLst>
          </p:cNvPr>
          <p:cNvSpPr/>
          <p:nvPr/>
        </p:nvSpPr>
        <p:spPr>
          <a:xfrm>
            <a:off x="3333174" y="3568334"/>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5</a:t>
            </a:r>
          </a:p>
        </p:txBody>
      </p:sp>
      <p:sp>
        <p:nvSpPr>
          <p:cNvPr id="8" name="Elipse 7">
            <a:extLst>
              <a:ext uri="{FF2B5EF4-FFF2-40B4-BE49-F238E27FC236}">
                <a16:creationId xmlns:a16="http://schemas.microsoft.com/office/drawing/2014/main" id="{ABBCF5F2-0DAE-4927-1C0F-1094802257BA}"/>
              </a:ext>
            </a:extLst>
          </p:cNvPr>
          <p:cNvSpPr/>
          <p:nvPr/>
        </p:nvSpPr>
        <p:spPr>
          <a:xfrm>
            <a:off x="3333174" y="420511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6</a:t>
            </a:r>
          </a:p>
        </p:txBody>
      </p:sp>
      <p:sp>
        <p:nvSpPr>
          <p:cNvPr id="9" name="Elipse 8">
            <a:extLst>
              <a:ext uri="{FF2B5EF4-FFF2-40B4-BE49-F238E27FC236}">
                <a16:creationId xmlns:a16="http://schemas.microsoft.com/office/drawing/2014/main" id="{D0B52634-3F5B-E01D-45D2-18E03C47DCDA}"/>
              </a:ext>
            </a:extLst>
          </p:cNvPr>
          <p:cNvSpPr/>
          <p:nvPr/>
        </p:nvSpPr>
        <p:spPr>
          <a:xfrm>
            <a:off x="3333174" y="4787300"/>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7</a:t>
            </a:r>
          </a:p>
        </p:txBody>
      </p:sp>
      <p:sp>
        <p:nvSpPr>
          <p:cNvPr id="10" name="Elipse 9">
            <a:extLst>
              <a:ext uri="{FF2B5EF4-FFF2-40B4-BE49-F238E27FC236}">
                <a16:creationId xmlns:a16="http://schemas.microsoft.com/office/drawing/2014/main" id="{DD3208DB-CF0F-C61E-0306-3B31BF98D34A}"/>
              </a:ext>
            </a:extLst>
          </p:cNvPr>
          <p:cNvSpPr/>
          <p:nvPr/>
        </p:nvSpPr>
        <p:spPr>
          <a:xfrm>
            <a:off x="3333174" y="536948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8</a:t>
            </a:r>
          </a:p>
        </p:txBody>
      </p:sp>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1">
            <a:extLst>
              <a:ext uri="{FF2B5EF4-FFF2-40B4-BE49-F238E27FC236}">
                <a16:creationId xmlns:a16="http://schemas.microsoft.com/office/drawing/2014/main" id="{06D8B93F-4171-FDFB-CACC-2EDEE8ED7364}"/>
              </a:ext>
            </a:extLst>
          </p:cNvPr>
          <p:cNvSpPr txBox="1">
            <a:spLocks/>
          </p:cNvSpPr>
          <p:nvPr/>
        </p:nvSpPr>
        <p:spPr>
          <a:xfrm>
            <a:off x="9523375" y="576403"/>
            <a:ext cx="2668625"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a:solidFill>
                  <a:schemeClr val="tx1"/>
                </a:solidFill>
                <a:latin typeface="Arial" panose="020B0604020202020204" pitchFamily="34" charset="0"/>
                <a:cs typeface="Arial" panose="020B0604020202020204" pitchFamily="34" charset="0"/>
              </a:rPr>
              <a:t>ÍNDICE DE CONTENIDOS</a:t>
            </a:r>
            <a:endParaRPr lang="es-EC" sz="1600" i="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2915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213011" y="450438"/>
            <a:ext cx="2978989"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MATERIALES Y MÉTODOS</a:t>
            </a:r>
          </a:p>
        </p:txBody>
      </p:sp>
      <p:pic>
        <p:nvPicPr>
          <p:cNvPr id="2" name="Imagen 1">
            <a:extLst>
              <a:ext uri="{FF2B5EF4-FFF2-40B4-BE49-F238E27FC236}">
                <a16:creationId xmlns:a16="http://schemas.microsoft.com/office/drawing/2014/main" id="{ED0F2063-219B-5840-7361-B9694983E888}"/>
              </a:ext>
            </a:extLst>
          </p:cNvPr>
          <p:cNvPicPr>
            <a:picLocks noChangeAspect="1"/>
          </p:cNvPicPr>
          <p:nvPr/>
        </p:nvPicPr>
        <p:blipFill>
          <a:blip r:embed="rId3"/>
          <a:stretch>
            <a:fillRect/>
          </a:stretch>
        </p:blipFill>
        <p:spPr>
          <a:xfrm>
            <a:off x="3620410" y="1292662"/>
            <a:ext cx="4762836" cy="4298025"/>
          </a:xfrm>
          <a:prstGeom prst="rect">
            <a:avLst/>
          </a:prstGeom>
        </p:spPr>
      </p:pic>
      <p:pic>
        <p:nvPicPr>
          <p:cNvPr id="3074" name="Picture 2" descr="Agrocalidad on Twitter: &quot;Entre los parámetros que se destacan de este  reconocimiento están: 👨🏻‍🌾Bienestar ciudadano 💡Innovación y creatividad  ✔️Resultados de eficiencia Es así que continuamos trabajando día a día en  beneficio de">
            <a:extLst>
              <a:ext uri="{FF2B5EF4-FFF2-40B4-BE49-F238E27FC236}">
                <a16:creationId xmlns:a16="http://schemas.microsoft.com/office/drawing/2014/main" id="{1628A905-F7BA-14B1-7183-CE7EF4DAB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517" y="1292662"/>
            <a:ext cx="2633931" cy="198389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1">
            <a:extLst>
              <a:ext uri="{FF2B5EF4-FFF2-40B4-BE49-F238E27FC236}">
                <a16:creationId xmlns:a16="http://schemas.microsoft.com/office/drawing/2014/main" id="{2F3FFF61-EFDC-9C04-0F69-AC2AC3CDB6AA}"/>
              </a:ext>
            </a:extLst>
          </p:cNvPr>
          <p:cNvSpPr txBox="1">
            <a:spLocks/>
          </p:cNvSpPr>
          <p:nvPr/>
        </p:nvSpPr>
        <p:spPr>
          <a:xfrm>
            <a:off x="166778" y="3435835"/>
            <a:ext cx="3287823" cy="521559"/>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defTabSz="914400">
              <a:buFontTx/>
              <a:buNone/>
            </a:pPr>
            <a:r>
              <a:rPr lang="es-EC" sz="1200" kern="0" dirty="0">
                <a:solidFill>
                  <a:schemeClr val="tx1"/>
                </a:solidFill>
              </a:rPr>
              <a:t>40 Muestras proporcionadas por la agencia bajo el Programa de Vigilancia Fitosanitaria. </a:t>
            </a:r>
          </a:p>
        </p:txBody>
      </p:sp>
      <p:sp>
        <p:nvSpPr>
          <p:cNvPr id="4" name="Flecha: a la derecha 3">
            <a:extLst>
              <a:ext uri="{FF2B5EF4-FFF2-40B4-BE49-F238E27FC236}">
                <a16:creationId xmlns:a16="http://schemas.microsoft.com/office/drawing/2014/main" id="{1C3856C6-F830-843E-D672-BB78D2AE4CC7}"/>
              </a:ext>
            </a:extLst>
          </p:cNvPr>
          <p:cNvSpPr/>
          <p:nvPr/>
        </p:nvSpPr>
        <p:spPr>
          <a:xfrm>
            <a:off x="3055880" y="3136591"/>
            <a:ext cx="564530" cy="2924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5" name="Flecha: a la derecha 4">
            <a:extLst>
              <a:ext uri="{FF2B5EF4-FFF2-40B4-BE49-F238E27FC236}">
                <a16:creationId xmlns:a16="http://schemas.microsoft.com/office/drawing/2014/main" id="{21B69EEB-736B-356F-B236-3D81E80023AF}"/>
              </a:ext>
            </a:extLst>
          </p:cNvPr>
          <p:cNvSpPr/>
          <p:nvPr/>
        </p:nvSpPr>
        <p:spPr>
          <a:xfrm>
            <a:off x="8235481" y="2789503"/>
            <a:ext cx="564530" cy="2924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id="{A997F8FB-881A-7D27-410E-06B7712A3348}"/>
              </a:ext>
            </a:extLst>
          </p:cNvPr>
          <p:cNvSpPr txBox="1"/>
          <p:nvPr/>
        </p:nvSpPr>
        <p:spPr>
          <a:xfrm>
            <a:off x="4037837" y="5590688"/>
            <a:ext cx="4116326" cy="461665"/>
          </a:xfrm>
          <a:prstGeom prst="rect">
            <a:avLst/>
          </a:prstGeom>
          <a:noFill/>
        </p:spPr>
        <p:txBody>
          <a:bodyPr wrap="square">
            <a:spAutoFit/>
          </a:bodyPr>
          <a:lstStyle/>
          <a:p>
            <a:r>
              <a:rPr lang="es-ES" sz="1200" dirty="0">
                <a:effectLst/>
                <a:ea typeface="Times New Roman" panose="02020603050405020304" pitchFamily="18" charset="0"/>
              </a:rPr>
              <a:t>A) necrosis, B) Mosaicos, C) amarillamientos y bandeos, D) invaginaciones y arrugamientos en las muestras. </a:t>
            </a:r>
            <a:endParaRPr lang="es-EC" sz="1200" dirty="0"/>
          </a:p>
        </p:txBody>
      </p:sp>
      <p:sp>
        <p:nvSpPr>
          <p:cNvPr id="8" name="CuadroTexto 7">
            <a:extLst>
              <a:ext uri="{FF2B5EF4-FFF2-40B4-BE49-F238E27FC236}">
                <a16:creationId xmlns:a16="http://schemas.microsoft.com/office/drawing/2014/main" id="{859BC1E0-FD34-B4CF-851F-6D8F763C91D0}"/>
              </a:ext>
            </a:extLst>
          </p:cNvPr>
          <p:cNvSpPr txBox="1"/>
          <p:nvPr/>
        </p:nvSpPr>
        <p:spPr>
          <a:xfrm>
            <a:off x="4474900" y="779667"/>
            <a:ext cx="2790702" cy="503590"/>
          </a:xfrm>
          <a:prstGeom prst="rect">
            <a:avLst/>
          </a:prstGeom>
        </p:spPr>
        <p:style>
          <a:lnRef idx="2">
            <a:schemeClr val="accent6"/>
          </a:lnRef>
          <a:fillRef idx="1">
            <a:schemeClr val="lt1"/>
          </a:fillRef>
          <a:effectRef idx="0">
            <a:schemeClr val="accent6"/>
          </a:effectRef>
          <a:fontRef idx="minor">
            <a:schemeClr val="dk1"/>
          </a:fontRef>
        </p:style>
        <p:txBody>
          <a:bodyPr wrap="square" tIns="36000" bIns="36000" rtlCol="0">
            <a:spAutoFit/>
          </a:bodyPr>
          <a:lstStyle/>
          <a:p>
            <a:pPr algn="ctr"/>
            <a:r>
              <a:rPr lang="es-EC" sz="1400" dirty="0"/>
              <a:t>Identificación de muestras sintomáticas</a:t>
            </a:r>
          </a:p>
        </p:txBody>
      </p:sp>
      <p:sp>
        <p:nvSpPr>
          <p:cNvPr id="9" name="CuadroTexto 8">
            <a:extLst>
              <a:ext uri="{FF2B5EF4-FFF2-40B4-BE49-F238E27FC236}">
                <a16:creationId xmlns:a16="http://schemas.microsoft.com/office/drawing/2014/main" id="{794D4DCF-4939-EC19-EA5D-A375C3D230DC}"/>
              </a:ext>
            </a:extLst>
          </p:cNvPr>
          <p:cNvSpPr txBox="1"/>
          <p:nvPr/>
        </p:nvSpPr>
        <p:spPr>
          <a:xfrm>
            <a:off x="9074959" y="1585124"/>
            <a:ext cx="2790702" cy="288147"/>
          </a:xfrm>
          <a:prstGeom prst="rect">
            <a:avLst/>
          </a:prstGeom>
        </p:spPr>
        <p:style>
          <a:lnRef idx="2">
            <a:schemeClr val="accent6"/>
          </a:lnRef>
          <a:fillRef idx="1">
            <a:schemeClr val="lt1"/>
          </a:fillRef>
          <a:effectRef idx="0">
            <a:schemeClr val="accent6"/>
          </a:effectRef>
          <a:fontRef idx="minor">
            <a:schemeClr val="dk1"/>
          </a:fontRef>
        </p:style>
        <p:txBody>
          <a:bodyPr wrap="square" tIns="36000" bIns="36000" rtlCol="0">
            <a:spAutoFit/>
          </a:bodyPr>
          <a:lstStyle/>
          <a:p>
            <a:pPr algn="ctr"/>
            <a:r>
              <a:rPr lang="es-EC" sz="1400" dirty="0"/>
              <a:t>Almacenamiento a -20°C </a:t>
            </a:r>
          </a:p>
        </p:txBody>
      </p:sp>
      <p:sp>
        <p:nvSpPr>
          <p:cNvPr id="13" name="CuadroTexto 12">
            <a:extLst>
              <a:ext uri="{FF2B5EF4-FFF2-40B4-BE49-F238E27FC236}">
                <a16:creationId xmlns:a16="http://schemas.microsoft.com/office/drawing/2014/main" id="{C12AEC79-15F5-701E-31DC-A5E742426508}"/>
              </a:ext>
            </a:extLst>
          </p:cNvPr>
          <p:cNvSpPr txBox="1"/>
          <p:nvPr/>
        </p:nvSpPr>
        <p:spPr>
          <a:xfrm>
            <a:off x="355600" y="660036"/>
            <a:ext cx="3853543" cy="369332"/>
          </a:xfrm>
          <a:prstGeom prst="rect">
            <a:avLst/>
          </a:prstGeom>
          <a:noFill/>
        </p:spPr>
        <p:txBody>
          <a:bodyPr wrap="square" rtlCol="0">
            <a:spAutoFit/>
          </a:bodyPr>
          <a:lstStyle/>
          <a:p>
            <a:r>
              <a:rPr lang="es-EC" b="1" i="1" dirty="0"/>
              <a:t>Recepción de muestras</a:t>
            </a:r>
          </a:p>
        </p:txBody>
      </p:sp>
      <p:pic>
        <p:nvPicPr>
          <p:cNvPr id="18" name="Imagen 17">
            <a:extLst>
              <a:ext uri="{FF2B5EF4-FFF2-40B4-BE49-F238E27FC236}">
                <a16:creationId xmlns:a16="http://schemas.microsoft.com/office/drawing/2014/main" id="{FBDF1508-2012-9DE0-E968-28E12FA9EA9E}"/>
              </a:ext>
            </a:extLst>
          </p:cNvPr>
          <p:cNvPicPr>
            <a:picLocks noChangeAspect="1"/>
          </p:cNvPicPr>
          <p:nvPr/>
        </p:nvPicPr>
        <p:blipFill>
          <a:blip r:embed="rId5"/>
          <a:stretch>
            <a:fillRect/>
          </a:stretch>
        </p:blipFill>
        <p:spPr>
          <a:xfrm>
            <a:off x="355600" y="4137217"/>
            <a:ext cx="3109033" cy="2081287"/>
          </a:xfrm>
          <a:prstGeom prst="rect">
            <a:avLst/>
          </a:prstGeom>
        </p:spPr>
      </p:pic>
      <p:sp>
        <p:nvSpPr>
          <p:cNvPr id="19" name="CuadroTexto 18">
            <a:extLst>
              <a:ext uri="{FF2B5EF4-FFF2-40B4-BE49-F238E27FC236}">
                <a16:creationId xmlns:a16="http://schemas.microsoft.com/office/drawing/2014/main" id="{E712E5E2-32ED-A0B6-38FC-31B4FDE03985}"/>
              </a:ext>
            </a:extLst>
          </p:cNvPr>
          <p:cNvSpPr txBox="1"/>
          <p:nvPr/>
        </p:nvSpPr>
        <p:spPr>
          <a:xfrm>
            <a:off x="522301" y="4689791"/>
            <a:ext cx="711046" cy="261610"/>
          </a:xfrm>
          <a:prstGeom prst="rect">
            <a:avLst/>
          </a:prstGeom>
          <a:noFill/>
        </p:spPr>
        <p:txBody>
          <a:bodyPr wrap="square" rtlCol="0">
            <a:spAutoFit/>
          </a:bodyPr>
          <a:lstStyle/>
          <a:p>
            <a:r>
              <a:rPr lang="es-EC" sz="1050" dirty="0"/>
              <a:t>Manabí</a:t>
            </a:r>
            <a:endParaRPr lang="es-EC" dirty="0"/>
          </a:p>
        </p:txBody>
      </p:sp>
      <p:sp>
        <p:nvSpPr>
          <p:cNvPr id="20" name="CuadroTexto 19">
            <a:extLst>
              <a:ext uri="{FF2B5EF4-FFF2-40B4-BE49-F238E27FC236}">
                <a16:creationId xmlns:a16="http://schemas.microsoft.com/office/drawing/2014/main" id="{3DD71F6C-2F82-9A17-1D45-BE92278186FB}"/>
              </a:ext>
            </a:extLst>
          </p:cNvPr>
          <p:cNvSpPr txBox="1"/>
          <p:nvPr/>
        </p:nvSpPr>
        <p:spPr>
          <a:xfrm>
            <a:off x="288517" y="5189911"/>
            <a:ext cx="711046" cy="415498"/>
          </a:xfrm>
          <a:prstGeom prst="rect">
            <a:avLst/>
          </a:prstGeom>
          <a:noFill/>
        </p:spPr>
        <p:txBody>
          <a:bodyPr wrap="square" rtlCol="0">
            <a:spAutoFit/>
          </a:bodyPr>
          <a:lstStyle/>
          <a:p>
            <a:r>
              <a:rPr lang="es-EC" sz="1050" dirty="0"/>
              <a:t>Santa Elena</a:t>
            </a:r>
            <a:endParaRPr lang="es-EC" dirty="0"/>
          </a:p>
        </p:txBody>
      </p:sp>
      <p:sp>
        <p:nvSpPr>
          <p:cNvPr id="21" name="CuadroTexto 20">
            <a:extLst>
              <a:ext uri="{FF2B5EF4-FFF2-40B4-BE49-F238E27FC236}">
                <a16:creationId xmlns:a16="http://schemas.microsoft.com/office/drawing/2014/main" id="{7E5938B7-18E0-BBD3-1724-1ADE93EDF109}"/>
              </a:ext>
            </a:extLst>
          </p:cNvPr>
          <p:cNvSpPr txBox="1"/>
          <p:nvPr/>
        </p:nvSpPr>
        <p:spPr>
          <a:xfrm>
            <a:off x="1637944" y="4795388"/>
            <a:ext cx="861416" cy="253916"/>
          </a:xfrm>
          <a:prstGeom prst="rect">
            <a:avLst/>
          </a:prstGeom>
          <a:noFill/>
        </p:spPr>
        <p:txBody>
          <a:bodyPr wrap="square" rtlCol="0">
            <a:spAutoFit/>
          </a:bodyPr>
          <a:lstStyle/>
          <a:p>
            <a:r>
              <a:rPr lang="es-EC" sz="1050" dirty="0"/>
              <a:t>Cotopaxi</a:t>
            </a:r>
            <a:endParaRPr lang="es-EC" dirty="0"/>
          </a:p>
        </p:txBody>
      </p:sp>
      <p:sp>
        <p:nvSpPr>
          <p:cNvPr id="22" name="CuadroTexto 21">
            <a:extLst>
              <a:ext uri="{FF2B5EF4-FFF2-40B4-BE49-F238E27FC236}">
                <a16:creationId xmlns:a16="http://schemas.microsoft.com/office/drawing/2014/main" id="{5455AB19-2800-CFE9-66F9-E26BD512EFDB}"/>
              </a:ext>
            </a:extLst>
          </p:cNvPr>
          <p:cNvSpPr txBox="1"/>
          <p:nvPr/>
        </p:nvSpPr>
        <p:spPr>
          <a:xfrm>
            <a:off x="1061467" y="5390851"/>
            <a:ext cx="711046" cy="253916"/>
          </a:xfrm>
          <a:prstGeom prst="rect">
            <a:avLst/>
          </a:prstGeom>
          <a:noFill/>
        </p:spPr>
        <p:txBody>
          <a:bodyPr wrap="square" rtlCol="0">
            <a:spAutoFit/>
          </a:bodyPr>
          <a:lstStyle/>
          <a:p>
            <a:r>
              <a:rPr lang="es-EC" sz="1050" dirty="0"/>
              <a:t>Guayas</a:t>
            </a:r>
            <a:endParaRPr lang="es-EC" dirty="0"/>
          </a:p>
        </p:txBody>
      </p:sp>
      <p:sp>
        <p:nvSpPr>
          <p:cNvPr id="23" name="CuadroTexto 22">
            <a:extLst>
              <a:ext uri="{FF2B5EF4-FFF2-40B4-BE49-F238E27FC236}">
                <a16:creationId xmlns:a16="http://schemas.microsoft.com/office/drawing/2014/main" id="{7D66934A-B6C2-EF32-DD28-9DB3D82D4F6D}"/>
              </a:ext>
            </a:extLst>
          </p:cNvPr>
          <p:cNvSpPr txBox="1"/>
          <p:nvPr/>
        </p:nvSpPr>
        <p:spPr>
          <a:xfrm>
            <a:off x="1282421" y="5025308"/>
            <a:ext cx="711046" cy="253916"/>
          </a:xfrm>
          <a:prstGeom prst="rect">
            <a:avLst/>
          </a:prstGeom>
          <a:noFill/>
        </p:spPr>
        <p:txBody>
          <a:bodyPr wrap="square" rtlCol="0">
            <a:spAutoFit/>
          </a:bodyPr>
          <a:lstStyle/>
          <a:p>
            <a:r>
              <a:rPr lang="es-EC" sz="1050" dirty="0"/>
              <a:t>Los Ríos</a:t>
            </a:r>
          </a:p>
        </p:txBody>
      </p:sp>
      <p:pic>
        <p:nvPicPr>
          <p:cNvPr id="10" name="Imagen 9">
            <a:extLst>
              <a:ext uri="{FF2B5EF4-FFF2-40B4-BE49-F238E27FC236}">
                <a16:creationId xmlns:a16="http://schemas.microsoft.com/office/drawing/2014/main" id="{073A14D7-6425-8220-F5A1-5630039D0576}"/>
              </a:ext>
            </a:extLst>
          </p:cNvPr>
          <p:cNvPicPr>
            <a:picLocks noChangeAspect="1"/>
          </p:cNvPicPr>
          <p:nvPr/>
        </p:nvPicPr>
        <p:blipFill rotWithShape="1">
          <a:blip r:embed="rId6">
            <a:extLst>
              <a:ext uri="{28A0092B-C50C-407E-A947-70E740481C1C}">
                <a14:useLocalDpi xmlns:a14="http://schemas.microsoft.com/office/drawing/2010/main" val="0"/>
              </a:ext>
            </a:extLst>
          </a:blip>
          <a:srcRect t="15993" r="8788" b="17691"/>
          <a:stretch/>
        </p:blipFill>
        <p:spPr>
          <a:xfrm>
            <a:off x="9074959" y="2000284"/>
            <a:ext cx="2828523" cy="2640989"/>
          </a:xfrm>
          <a:prstGeom prst="rect">
            <a:avLst/>
          </a:prstGeom>
        </p:spPr>
      </p:pic>
    </p:spTree>
    <p:extLst>
      <p:ext uri="{BB962C8B-B14F-4D97-AF65-F5344CB8AC3E}">
        <p14:creationId xmlns:p14="http://schemas.microsoft.com/office/powerpoint/2010/main" val="284502605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213011" y="450438"/>
            <a:ext cx="2978989"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MATERIALES Y MÉTODOS</a:t>
            </a:r>
          </a:p>
        </p:txBody>
      </p:sp>
      <p:sp>
        <p:nvSpPr>
          <p:cNvPr id="5" name="CuadroTexto 4">
            <a:extLst>
              <a:ext uri="{FF2B5EF4-FFF2-40B4-BE49-F238E27FC236}">
                <a16:creationId xmlns:a16="http://schemas.microsoft.com/office/drawing/2014/main" id="{02F7751B-EB95-9975-85C3-5DB529E920AC}"/>
              </a:ext>
            </a:extLst>
          </p:cNvPr>
          <p:cNvSpPr txBox="1"/>
          <p:nvPr/>
        </p:nvSpPr>
        <p:spPr>
          <a:xfrm>
            <a:off x="355600" y="660036"/>
            <a:ext cx="3853543" cy="369332"/>
          </a:xfrm>
          <a:prstGeom prst="rect">
            <a:avLst/>
          </a:prstGeom>
          <a:noFill/>
        </p:spPr>
        <p:txBody>
          <a:bodyPr wrap="square" rtlCol="0">
            <a:spAutoFit/>
          </a:bodyPr>
          <a:lstStyle/>
          <a:p>
            <a:r>
              <a:rPr lang="es-EC" b="1" i="1" dirty="0"/>
              <a:t>Identificación por DAS - ELISA</a:t>
            </a:r>
          </a:p>
        </p:txBody>
      </p:sp>
      <p:pic>
        <p:nvPicPr>
          <p:cNvPr id="15" name="Imagen 14">
            <a:extLst>
              <a:ext uri="{FF2B5EF4-FFF2-40B4-BE49-F238E27FC236}">
                <a16:creationId xmlns:a16="http://schemas.microsoft.com/office/drawing/2014/main" id="{CD35F69B-C2C1-2D49-D6AF-6DCE03923D61}"/>
              </a:ext>
            </a:extLst>
          </p:cNvPr>
          <p:cNvPicPr>
            <a:picLocks noChangeAspect="1"/>
          </p:cNvPicPr>
          <p:nvPr/>
        </p:nvPicPr>
        <p:blipFill rotWithShape="1">
          <a:blip r:embed="rId3">
            <a:extLst>
              <a:ext uri="{28A0092B-C50C-407E-A947-70E740481C1C}">
                <a14:useLocalDpi xmlns:a14="http://schemas.microsoft.com/office/drawing/2010/main" val="0"/>
              </a:ext>
            </a:extLst>
          </a:blip>
          <a:srcRect b="28889"/>
          <a:stretch/>
        </p:blipFill>
        <p:spPr>
          <a:xfrm>
            <a:off x="355600" y="1096769"/>
            <a:ext cx="11099800" cy="4876800"/>
          </a:xfrm>
          <a:prstGeom prst="rect">
            <a:avLst/>
          </a:prstGeom>
        </p:spPr>
      </p:pic>
      <p:pic>
        <p:nvPicPr>
          <p:cNvPr id="12" name="Imagen 11">
            <a:extLst>
              <a:ext uri="{FF2B5EF4-FFF2-40B4-BE49-F238E27FC236}">
                <a16:creationId xmlns:a16="http://schemas.microsoft.com/office/drawing/2014/main" id="{AF669691-416A-E00C-3D08-2BD16D422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469" y="3634618"/>
            <a:ext cx="2078736" cy="1865376"/>
          </a:xfrm>
          <a:prstGeom prst="rect">
            <a:avLst/>
          </a:prstGeom>
        </p:spPr>
      </p:pic>
    </p:spTree>
    <p:extLst>
      <p:ext uri="{BB962C8B-B14F-4D97-AF65-F5344CB8AC3E}">
        <p14:creationId xmlns:p14="http://schemas.microsoft.com/office/powerpoint/2010/main" val="6201916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213011" y="450438"/>
            <a:ext cx="2978989"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MATERIALES Y MÉTODOS</a:t>
            </a:r>
          </a:p>
        </p:txBody>
      </p:sp>
      <p:sp>
        <p:nvSpPr>
          <p:cNvPr id="5" name="CuadroTexto 4">
            <a:extLst>
              <a:ext uri="{FF2B5EF4-FFF2-40B4-BE49-F238E27FC236}">
                <a16:creationId xmlns:a16="http://schemas.microsoft.com/office/drawing/2014/main" id="{02F7751B-EB95-9975-85C3-5DB529E920AC}"/>
              </a:ext>
            </a:extLst>
          </p:cNvPr>
          <p:cNvSpPr txBox="1"/>
          <p:nvPr/>
        </p:nvSpPr>
        <p:spPr>
          <a:xfrm>
            <a:off x="355600" y="660036"/>
            <a:ext cx="3853543" cy="369332"/>
          </a:xfrm>
          <a:prstGeom prst="rect">
            <a:avLst/>
          </a:prstGeom>
          <a:noFill/>
        </p:spPr>
        <p:txBody>
          <a:bodyPr wrap="square" rtlCol="0">
            <a:spAutoFit/>
          </a:bodyPr>
          <a:lstStyle/>
          <a:p>
            <a:r>
              <a:rPr lang="es-EC" b="1" i="1" dirty="0"/>
              <a:t>Identificación por TAS - ELISA</a:t>
            </a:r>
          </a:p>
        </p:txBody>
      </p:sp>
      <p:pic>
        <p:nvPicPr>
          <p:cNvPr id="6" name="Imagen 5">
            <a:extLst>
              <a:ext uri="{FF2B5EF4-FFF2-40B4-BE49-F238E27FC236}">
                <a16:creationId xmlns:a16="http://schemas.microsoft.com/office/drawing/2014/main" id="{04454F72-278A-E4BC-A285-DFC85C6A2C46}"/>
              </a:ext>
            </a:extLst>
          </p:cNvPr>
          <p:cNvPicPr>
            <a:picLocks noChangeAspect="1"/>
          </p:cNvPicPr>
          <p:nvPr/>
        </p:nvPicPr>
        <p:blipFill rotWithShape="1">
          <a:blip r:embed="rId3">
            <a:extLst>
              <a:ext uri="{28A0092B-C50C-407E-A947-70E740481C1C}">
                <a14:useLocalDpi xmlns:a14="http://schemas.microsoft.com/office/drawing/2010/main" val="0"/>
              </a:ext>
            </a:extLst>
          </a:blip>
          <a:srcRect l="3040" t="5185" b="18519"/>
          <a:stretch/>
        </p:blipFill>
        <p:spPr>
          <a:xfrm>
            <a:off x="355600" y="1029368"/>
            <a:ext cx="11480800" cy="4850732"/>
          </a:xfrm>
          <a:prstGeom prst="rect">
            <a:avLst/>
          </a:prstGeom>
        </p:spPr>
      </p:pic>
    </p:spTree>
    <p:extLst>
      <p:ext uri="{BB962C8B-B14F-4D97-AF65-F5344CB8AC3E}">
        <p14:creationId xmlns:p14="http://schemas.microsoft.com/office/powerpoint/2010/main" val="173751065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213011" y="450438"/>
            <a:ext cx="2978989"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MATERIALES Y MÉTODOS</a:t>
            </a:r>
          </a:p>
        </p:txBody>
      </p:sp>
      <p:sp>
        <p:nvSpPr>
          <p:cNvPr id="2" name="CuadroTexto 1">
            <a:extLst>
              <a:ext uri="{FF2B5EF4-FFF2-40B4-BE49-F238E27FC236}">
                <a16:creationId xmlns:a16="http://schemas.microsoft.com/office/drawing/2014/main" id="{8385E388-73F8-41E8-8512-F4EC47FCFE17}"/>
              </a:ext>
            </a:extLst>
          </p:cNvPr>
          <p:cNvSpPr txBox="1"/>
          <p:nvPr/>
        </p:nvSpPr>
        <p:spPr>
          <a:xfrm>
            <a:off x="355600" y="660036"/>
            <a:ext cx="3853543" cy="369332"/>
          </a:xfrm>
          <a:prstGeom prst="rect">
            <a:avLst/>
          </a:prstGeom>
          <a:noFill/>
        </p:spPr>
        <p:txBody>
          <a:bodyPr wrap="square" rtlCol="0">
            <a:spAutoFit/>
          </a:bodyPr>
          <a:lstStyle/>
          <a:p>
            <a:r>
              <a:rPr lang="es-EC" b="1" i="1" dirty="0"/>
              <a:t>PCR</a:t>
            </a:r>
          </a:p>
        </p:txBody>
      </p:sp>
      <p:graphicFrame>
        <p:nvGraphicFramePr>
          <p:cNvPr id="3" name="Diagrama 2">
            <a:extLst>
              <a:ext uri="{FF2B5EF4-FFF2-40B4-BE49-F238E27FC236}">
                <a16:creationId xmlns:a16="http://schemas.microsoft.com/office/drawing/2014/main" id="{DF2396FB-34D7-66C5-BC87-EE195B2FC6C7}"/>
              </a:ext>
            </a:extLst>
          </p:cNvPr>
          <p:cNvGraphicFramePr/>
          <p:nvPr>
            <p:extLst>
              <p:ext uri="{D42A27DB-BD31-4B8C-83A1-F6EECF244321}">
                <p14:modId xmlns:p14="http://schemas.microsoft.com/office/powerpoint/2010/main" val="2797959656"/>
              </p:ext>
            </p:extLst>
          </p:nvPr>
        </p:nvGraphicFramePr>
        <p:xfrm>
          <a:off x="1667931" y="1029368"/>
          <a:ext cx="8377767" cy="203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75A369F1-19BE-7E2E-1D25-280DFFC08C0D}"/>
              </a:ext>
            </a:extLst>
          </p:cNvPr>
          <p:cNvPicPr>
            <a:picLocks noChangeAspect="1"/>
          </p:cNvPicPr>
          <p:nvPr/>
        </p:nvPicPr>
        <p:blipFill>
          <a:blip r:embed="rId8"/>
          <a:stretch>
            <a:fillRect/>
          </a:stretch>
        </p:blipFill>
        <p:spPr>
          <a:xfrm>
            <a:off x="6096000" y="2968081"/>
            <a:ext cx="5848350" cy="1663700"/>
          </a:xfrm>
          <a:prstGeom prst="rect">
            <a:avLst/>
          </a:prstGeom>
        </p:spPr>
      </p:pic>
      <p:sp>
        <p:nvSpPr>
          <p:cNvPr id="8" name="CuadroTexto 7">
            <a:extLst>
              <a:ext uri="{FF2B5EF4-FFF2-40B4-BE49-F238E27FC236}">
                <a16:creationId xmlns:a16="http://schemas.microsoft.com/office/drawing/2014/main" id="{A75C71D1-E6E7-9F3D-6C37-C40EADEC29C7}"/>
              </a:ext>
            </a:extLst>
          </p:cNvPr>
          <p:cNvSpPr txBox="1"/>
          <p:nvPr/>
        </p:nvSpPr>
        <p:spPr>
          <a:xfrm>
            <a:off x="6159500" y="4730698"/>
            <a:ext cx="6149136" cy="461665"/>
          </a:xfrm>
          <a:prstGeom prst="rect">
            <a:avLst/>
          </a:prstGeom>
          <a:noFill/>
        </p:spPr>
        <p:txBody>
          <a:bodyPr wrap="square">
            <a:spAutoFit/>
          </a:bodyPr>
          <a:lstStyle/>
          <a:p>
            <a:r>
              <a:rPr lang="es-ES" sz="1200" dirty="0">
                <a:effectLst/>
                <a:ea typeface="Times New Roman" panose="02020603050405020304" pitchFamily="18" charset="0"/>
              </a:rPr>
              <a:t>Los cebadores NIb2F y NIb3R se unen respectivamente en las posiciones 7619-7641 y 7945-7968 del genoma de PVY en la región NIb</a:t>
            </a:r>
            <a:endParaRPr lang="es-EC" sz="1200" dirty="0"/>
          </a:p>
        </p:txBody>
      </p:sp>
      <p:sp>
        <p:nvSpPr>
          <p:cNvPr id="10" name="CuadroTexto 9">
            <a:extLst>
              <a:ext uri="{FF2B5EF4-FFF2-40B4-BE49-F238E27FC236}">
                <a16:creationId xmlns:a16="http://schemas.microsoft.com/office/drawing/2014/main" id="{DCFB4CCE-9C32-A976-90BF-C100F724AC07}"/>
              </a:ext>
            </a:extLst>
          </p:cNvPr>
          <p:cNvSpPr txBox="1"/>
          <p:nvPr/>
        </p:nvSpPr>
        <p:spPr>
          <a:xfrm>
            <a:off x="112339" y="6401217"/>
            <a:ext cx="6248400" cy="276999"/>
          </a:xfrm>
          <a:prstGeom prst="rect">
            <a:avLst/>
          </a:prstGeom>
          <a:noFill/>
        </p:spPr>
        <p:txBody>
          <a:bodyPr wrap="square">
            <a:spAutoFit/>
          </a:bodyPr>
          <a:lstStyle/>
          <a:p>
            <a:r>
              <a:rPr lang="es-ES" sz="1200" dirty="0">
                <a:effectLst/>
                <a:ea typeface="Times New Roman" panose="02020603050405020304" pitchFamily="18" charset="0"/>
              </a:rPr>
              <a:t>(Zheng et al., 2010)</a:t>
            </a:r>
            <a:endParaRPr lang="es-EC" sz="1200" dirty="0"/>
          </a:p>
        </p:txBody>
      </p:sp>
      <p:graphicFrame>
        <p:nvGraphicFramePr>
          <p:cNvPr id="12" name="Tabla 11">
            <a:extLst>
              <a:ext uri="{FF2B5EF4-FFF2-40B4-BE49-F238E27FC236}">
                <a16:creationId xmlns:a16="http://schemas.microsoft.com/office/drawing/2014/main" id="{9CAB6430-F534-9A7B-7DA6-D2AB45C1C08E}"/>
              </a:ext>
            </a:extLst>
          </p:cNvPr>
          <p:cNvGraphicFramePr>
            <a:graphicFrameLocks noGrp="1"/>
          </p:cNvGraphicFramePr>
          <p:nvPr>
            <p:extLst>
              <p:ext uri="{D42A27DB-BD31-4B8C-83A1-F6EECF244321}">
                <p14:modId xmlns:p14="http://schemas.microsoft.com/office/powerpoint/2010/main" val="3254101851"/>
              </p:ext>
            </p:extLst>
          </p:nvPr>
        </p:nvGraphicFramePr>
        <p:xfrm>
          <a:off x="630258" y="3449543"/>
          <a:ext cx="5402243" cy="1440000"/>
        </p:xfrm>
        <a:graphic>
          <a:graphicData uri="http://schemas.openxmlformats.org/drawingml/2006/table">
            <a:tbl>
              <a:tblPr firstRow="1" firstCol="1" lastRow="1" lastCol="1" bandRow="1" bandCol="1"/>
              <a:tblGrid>
                <a:gridCol w="774230">
                  <a:extLst>
                    <a:ext uri="{9D8B030D-6E8A-4147-A177-3AD203B41FA5}">
                      <a16:colId xmlns:a16="http://schemas.microsoft.com/office/drawing/2014/main" val="2596434664"/>
                    </a:ext>
                  </a:extLst>
                </a:gridCol>
                <a:gridCol w="2916556">
                  <a:extLst>
                    <a:ext uri="{9D8B030D-6E8A-4147-A177-3AD203B41FA5}">
                      <a16:colId xmlns:a16="http://schemas.microsoft.com/office/drawing/2014/main" val="2051880965"/>
                    </a:ext>
                  </a:extLst>
                </a:gridCol>
                <a:gridCol w="1711457">
                  <a:extLst>
                    <a:ext uri="{9D8B030D-6E8A-4147-A177-3AD203B41FA5}">
                      <a16:colId xmlns:a16="http://schemas.microsoft.com/office/drawing/2014/main" val="831542683"/>
                    </a:ext>
                  </a:extLst>
                </a:gridCol>
              </a:tblGrid>
              <a:tr h="751580">
                <a:tc>
                  <a:txBody>
                    <a:bodyPr/>
                    <a:lstStyle/>
                    <a:p>
                      <a:pPr marL="71120" algn="l">
                        <a:lnSpc>
                          <a:spcPct val="200000"/>
                        </a:lnSpc>
                      </a:pPr>
                      <a:r>
                        <a:rPr lang="es-ES" sz="1200" b="1" dirty="0">
                          <a:effectLst/>
                          <a:latin typeface="+mn-lt"/>
                          <a:ea typeface="Times New Roman" panose="02020603050405020304" pitchFamily="18" charset="0"/>
                          <a:cs typeface="Times New Roman" panose="02020603050405020304" pitchFamily="18" charset="0"/>
                        </a:rPr>
                        <a:t>Cebador</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D7D7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lgn="l">
                        <a:lnSpc>
                          <a:spcPct val="200000"/>
                        </a:lnSpc>
                      </a:pPr>
                      <a:r>
                        <a:rPr lang="es-ES" sz="1200" b="1" dirty="0">
                          <a:effectLst/>
                          <a:latin typeface="+mn-lt"/>
                          <a:ea typeface="Times New Roman" panose="02020603050405020304" pitchFamily="18" charset="0"/>
                          <a:cs typeface="Times New Roman" panose="02020603050405020304" pitchFamily="18" charset="0"/>
                        </a:rPr>
                        <a:t>Secuencia</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D7D7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200000"/>
                        </a:lnSpc>
                      </a:pPr>
                      <a:r>
                        <a:rPr lang="es-ES" sz="1200" b="1" dirty="0">
                          <a:effectLst/>
                          <a:latin typeface="+mn-lt"/>
                          <a:ea typeface="Times New Roman" panose="02020603050405020304" pitchFamily="18" charset="0"/>
                          <a:cs typeface="Times New Roman" panose="02020603050405020304" pitchFamily="18" charset="0"/>
                        </a:rPr>
                        <a:t>Tamaño</a:t>
                      </a:r>
                      <a:r>
                        <a:rPr lang="es-ES" sz="1200" b="1" spc="-30" dirty="0">
                          <a:effectLst/>
                          <a:latin typeface="+mn-lt"/>
                          <a:ea typeface="Times New Roman" panose="02020603050405020304" pitchFamily="18" charset="0"/>
                          <a:cs typeface="Times New Roman" panose="02020603050405020304" pitchFamily="18" charset="0"/>
                        </a:rPr>
                        <a:t> </a:t>
                      </a:r>
                      <a:r>
                        <a:rPr lang="es-ES" sz="1200" b="1" dirty="0">
                          <a:effectLst/>
                          <a:latin typeface="+mn-lt"/>
                          <a:ea typeface="Times New Roman" panose="02020603050405020304" pitchFamily="18" charset="0"/>
                          <a:cs typeface="Times New Roman" panose="02020603050405020304" pitchFamily="18" charset="0"/>
                        </a:rPr>
                        <a:t>del</a:t>
                      </a:r>
                      <a:r>
                        <a:rPr lang="es-ES" sz="1200" b="1" spc="-15" dirty="0">
                          <a:effectLst/>
                          <a:latin typeface="+mn-lt"/>
                          <a:ea typeface="Times New Roman" panose="02020603050405020304" pitchFamily="18" charset="0"/>
                          <a:cs typeface="Times New Roman" panose="02020603050405020304" pitchFamily="18" charset="0"/>
                        </a:rPr>
                        <a:t> </a:t>
                      </a:r>
                      <a:r>
                        <a:rPr lang="es-ES" sz="1200" b="1" dirty="0">
                          <a:effectLst/>
                          <a:latin typeface="+mn-lt"/>
                          <a:ea typeface="Times New Roman" panose="02020603050405020304" pitchFamily="18" charset="0"/>
                          <a:cs typeface="Times New Roman" panose="02020603050405020304" pitchFamily="18" charset="0"/>
                        </a:rPr>
                        <a:t>fragmento</a:t>
                      </a:r>
                      <a:r>
                        <a:rPr lang="es-ES" sz="1200" b="1" spc="-15" dirty="0">
                          <a:effectLst/>
                          <a:latin typeface="+mn-lt"/>
                          <a:ea typeface="Times New Roman" panose="02020603050405020304" pitchFamily="18" charset="0"/>
                          <a:cs typeface="Times New Roman" panose="02020603050405020304" pitchFamily="18" charset="0"/>
                        </a:rPr>
                        <a:t> </a:t>
                      </a:r>
                      <a:r>
                        <a:rPr lang="es-ES" sz="1200" b="1" dirty="0">
                          <a:effectLst/>
                          <a:latin typeface="+mn-lt"/>
                          <a:ea typeface="Times New Roman" panose="02020603050405020304" pitchFamily="18" charset="0"/>
                          <a:cs typeface="Times New Roman" panose="02020603050405020304" pitchFamily="18" charset="0"/>
                        </a:rPr>
                        <a:t>amplificado</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D7D7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205003"/>
                  </a:ext>
                </a:extLst>
              </a:tr>
              <a:tr h="344210">
                <a:tc>
                  <a:txBody>
                    <a:bodyPr/>
                    <a:lstStyle/>
                    <a:p>
                      <a:pPr marL="71120" algn="l">
                        <a:lnSpc>
                          <a:spcPct val="200000"/>
                        </a:lnSpc>
                      </a:pPr>
                      <a:r>
                        <a:rPr lang="es-ES" sz="1200" dirty="0">
                          <a:effectLst/>
                          <a:latin typeface="+mn-lt"/>
                          <a:ea typeface="Times New Roman" panose="02020603050405020304" pitchFamily="18" charset="0"/>
                          <a:cs typeface="Times New Roman" panose="02020603050405020304" pitchFamily="18" charset="0"/>
                        </a:rPr>
                        <a:t>NIb2F</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71120" algn="l">
                        <a:lnSpc>
                          <a:spcPct val="200000"/>
                        </a:lnSpc>
                      </a:pPr>
                      <a:r>
                        <a:rPr lang="es-ES" sz="1200" dirty="0">
                          <a:effectLst/>
                          <a:latin typeface="+mn-lt"/>
                          <a:ea typeface="Times New Roman" panose="02020603050405020304" pitchFamily="18" charset="0"/>
                          <a:cs typeface="Times New Roman" panose="02020603050405020304" pitchFamily="18" charset="0"/>
                        </a:rPr>
                        <a:t>5</a:t>
                      </a:r>
                      <a:r>
                        <a:rPr lang="es-ES" sz="1200" spc="-40"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-GTITGYGTIGAYGAYTTYAAYAA-3</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2">
                  <a:txBody>
                    <a:bodyPr/>
                    <a:lstStyle/>
                    <a:p>
                      <a:pPr marL="71755" algn="l">
                        <a:lnSpc>
                          <a:spcPct val="200000"/>
                        </a:lnSpc>
                      </a:pPr>
                      <a:r>
                        <a:rPr lang="es-ES" sz="1200" dirty="0">
                          <a:effectLst/>
                          <a:latin typeface="+mn-lt"/>
                          <a:ea typeface="Times New Roman" panose="02020603050405020304" pitchFamily="18" charset="0"/>
                          <a:cs typeface="Times New Roman" panose="02020603050405020304" pitchFamily="18" charset="0"/>
                        </a:rPr>
                        <a:t>350 pb</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D7D7D"/>
                      </a:solidFill>
                      <a:prstDash val="solid"/>
                      <a:round/>
                      <a:headEnd type="none" w="med" len="med"/>
                      <a:tailEnd type="none" w="med" len="med"/>
                    </a:lnB>
                  </a:tcPr>
                </a:tc>
                <a:extLst>
                  <a:ext uri="{0D108BD9-81ED-4DB2-BD59-A6C34878D82A}">
                    <a16:rowId xmlns:a16="http://schemas.microsoft.com/office/drawing/2014/main" val="2970392409"/>
                  </a:ext>
                </a:extLst>
              </a:tr>
              <a:tr h="344210">
                <a:tc>
                  <a:txBody>
                    <a:bodyPr/>
                    <a:lstStyle/>
                    <a:p>
                      <a:pPr marL="71120" algn="l">
                        <a:lnSpc>
                          <a:spcPct val="200000"/>
                        </a:lnSpc>
                      </a:pPr>
                      <a:r>
                        <a:rPr lang="es-ES" sz="1200" dirty="0">
                          <a:effectLst/>
                          <a:latin typeface="+mn-lt"/>
                          <a:ea typeface="Times New Roman" panose="02020603050405020304" pitchFamily="18" charset="0"/>
                          <a:cs typeface="Times New Roman" panose="02020603050405020304" pitchFamily="18" charset="0"/>
                        </a:rPr>
                        <a:t>NIb3R</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7D7D7D"/>
                      </a:solidFill>
                      <a:prstDash val="solid"/>
                      <a:round/>
                      <a:headEnd type="none" w="med" len="med"/>
                      <a:tailEnd type="none" w="med" len="med"/>
                    </a:lnB>
                  </a:tcPr>
                </a:tc>
                <a:tc>
                  <a:txBody>
                    <a:bodyPr/>
                    <a:lstStyle/>
                    <a:p>
                      <a:pPr marL="71120" algn="l">
                        <a:lnSpc>
                          <a:spcPct val="200000"/>
                        </a:lnSpc>
                      </a:pPr>
                      <a:r>
                        <a:rPr lang="es-ES" sz="1200" dirty="0">
                          <a:effectLst/>
                          <a:latin typeface="+mn-lt"/>
                          <a:ea typeface="Times New Roman" panose="02020603050405020304" pitchFamily="18" charset="0"/>
                          <a:cs typeface="Times New Roman" panose="02020603050405020304" pitchFamily="18" charset="0"/>
                        </a:rPr>
                        <a:t>5-</a:t>
                      </a:r>
                      <a:r>
                        <a:rPr lang="es-ES" sz="1200" spc="-50"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TCIACIACIGTIGAIGGYTGNCC-3</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7D7D7D"/>
                      </a:solidFill>
                      <a:prstDash val="solid"/>
                      <a:round/>
                      <a:headEnd type="none" w="med" len="med"/>
                      <a:tailEnd type="none" w="med" len="med"/>
                    </a:lnB>
                  </a:tcPr>
                </a:tc>
                <a:tc vMerge="1">
                  <a:txBody>
                    <a:bodyPr/>
                    <a:lstStyle/>
                    <a:p>
                      <a:pPr marL="71755" algn="l">
                        <a:lnSpc>
                          <a:spcPct val="200000"/>
                        </a:lnSpc>
                      </a:pPr>
                      <a:endParaRPr lang="en-US" sz="11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7D7D7D"/>
                      </a:solidFill>
                      <a:prstDash val="solid"/>
                      <a:round/>
                      <a:headEnd type="none" w="med" len="med"/>
                      <a:tailEnd type="none" w="med" len="med"/>
                    </a:lnB>
                  </a:tcPr>
                </a:tc>
                <a:extLst>
                  <a:ext uri="{0D108BD9-81ED-4DB2-BD59-A6C34878D82A}">
                    <a16:rowId xmlns:a16="http://schemas.microsoft.com/office/drawing/2014/main" val="1672971968"/>
                  </a:ext>
                </a:extLst>
              </a:tr>
            </a:tbl>
          </a:graphicData>
        </a:graphic>
      </p:graphicFrame>
      <p:sp>
        <p:nvSpPr>
          <p:cNvPr id="13" name="CuadroTexto 12">
            <a:extLst>
              <a:ext uri="{FF2B5EF4-FFF2-40B4-BE49-F238E27FC236}">
                <a16:creationId xmlns:a16="http://schemas.microsoft.com/office/drawing/2014/main" id="{BFDB6035-45B0-130C-D177-992892CEE2C4}"/>
              </a:ext>
            </a:extLst>
          </p:cNvPr>
          <p:cNvSpPr txBox="1"/>
          <p:nvPr/>
        </p:nvSpPr>
        <p:spPr>
          <a:xfrm>
            <a:off x="630258" y="4897233"/>
            <a:ext cx="4182886" cy="276999"/>
          </a:xfrm>
          <a:prstGeom prst="rect">
            <a:avLst/>
          </a:prstGeom>
          <a:noFill/>
        </p:spPr>
        <p:txBody>
          <a:bodyPr wrap="square" rtlCol="0">
            <a:spAutoFit/>
          </a:bodyPr>
          <a:lstStyle/>
          <a:p>
            <a:r>
              <a:rPr lang="es-EC" sz="1200" i="1" dirty="0"/>
              <a:t>Nota. </a:t>
            </a:r>
            <a:r>
              <a:rPr lang="es-EC" sz="1200" dirty="0"/>
              <a:t>Pb: pares de bases</a:t>
            </a:r>
          </a:p>
        </p:txBody>
      </p:sp>
      <p:sp>
        <p:nvSpPr>
          <p:cNvPr id="15" name="CuadroTexto 14">
            <a:extLst>
              <a:ext uri="{FF2B5EF4-FFF2-40B4-BE49-F238E27FC236}">
                <a16:creationId xmlns:a16="http://schemas.microsoft.com/office/drawing/2014/main" id="{4AC147E5-C96B-4643-A5E1-2BDFB27B7ED6}"/>
              </a:ext>
            </a:extLst>
          </p:cNvPr>
          <p:cNvSpPr txBox="1"/>
          <p:nvPr/>
        </p:nvSpPr>
        <p:spPr>
          <a:xfrm>
            <a:off x="630258" y="3172544"/>
            <a:ext cx="5292358" cy="276999"/>
          </a:xfrm>
          <a:prstGeom prst="rect">
            <a:avLst/>
          </a:prstGeom>
          <a:noFill/>
        </p:spPr>
        <p:txBody>
          <a:bodyPr wrap="square" rtlCol="0">
            <a:spAutoFit/>
          </a:bodyPr>
          <a:lstStyle/>
          <a:p>
            <a:r>
              <a:rPr lang="es-EC" sz="1200" i="1" dirty="0"/>
              <a:t>Secuencias de los cebadores para la amplificación del gen </a:t>
            </a:r>
            <a:r>
              <a:rPr lang="es-EC" sz="1200" i="1" dirty="0" err="1"/>
              <a:t>Nib</a:t>
            </a:r>
            <a:r>
              <a:rPr lang="es-EC" sz="1200" i="1" dirty="0"/>
              <a:t> de Potyvirus</a:t>
            </a:r>
            <a:endParaRPr lang="es-EC" sz="1200" dirty="0"/>
          </a:p>
        </p:txBody>
      </p:sp>
    </p:spTree>
    <p:extLst>
      <p:ext uri="{BB962C8B-B14F-4D97-AF65-F5344CB8AC3E}">
        <p14:creationId xmlns:p14="http://schemas.microsoft.com/office/powerpoint/2010/main" val="268244471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213011" y="450438"/>
            <a:ext cx="2978989"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MATERIALES Y MÉTODOS</a:t>
            </a:r>
          </a:p>
        </p:txBody>
      </p:sp>
      <p:sp>
        <p:nvSpPr>
          <p:cNvPr id="2" name="CuadroTexto 1">
            <a:extLst>
              <a:ext uri="{FF2B5EF4-FFF2-40B4-BE49-F238E27FC236}">
                <a16:creationId xmlns:a16="http://schemas.microsoft.com/office/drawing/2014/main" id="{8385E388-73F8-41E8-8512-F4EC47FCFE17}"/>
              </a:ext>
            </a:extLst>
          </p:cNvPr>
          <p:cNvSpPr txBox="1"/>
          <p:nvPr/>
        </p:nvSpPr>
        <p:spPr>
          <a:xfrm>
            <a:off x="355600" y="657558"/>
            <a:ext cx="3853543" cy="369332"/>
          </a:xfrm>
          <a:prstGeom prst="rect">
            <a:avLst/>
          </a:prstGeom>
          <a:noFill/>
        </p:spPr>
        <p:txBody>
          <a:bodyPr wrap="square" rtlCol="0">
            <a:spAutoFit/>
          </a:bodyPr>
          <a:lstStyle/>
          <a:p>
            <a:r>
              <a:rPr lang="es-EC" b="1" i="1" dirty="0"/>
              <a:t>PCR</a:t>
            </a:r>
          </a:p>
        </p:txBody>
      </p:sp>
      <p:sp>
        <p:nvSpPr>
          <p:cNvPr id="10" name="CuadroTexto 9">
            <a:extLst>
              <a:ext uri="{FF2B5EF4-FFF2-40B4-BE49-F238E27FC236}">
                <a16:creationId xmlns:a16="http://schemas.microsoft.com/office/drawing/2014/main" id="{DCFB4CCE-9C32-A976-90BF-C100F724AC07}"/>
              </a:ext>
            </a:extLst>
          </p:cNvPr>
          <p:cNvSpPr txBox="1"/>
          <p:nvPr/>
        </p:nvSpPr>
        <p:spPr>
          <a:xfrm>
            <a:off x="155575" y="6390756"/>
            <a:ext cx="6248400" cy="276999"/>
          </a:xfrm>
          <a:prstGeom prst="rect">
            <a:avLst/>
          </a:prstGeom>
          <a:noFill/>
        </p:spPr>
        <p:txBody>
          <a:bodyPr wrap="square">
            <a:spAutoFit/>
          </a:bodyPr>
          <a:lstStyle/>
          <a:p>
            <a:r>
              <a:rPr lang="es-ES" sz="1200" dirty="0">
                <a:effectLst/>
                <a:ea typeface="Times New Roman" panose="02020603050405020304" pitchFamily="18" charset="0"/>
              </a:rPr>
              <a:t>(Zheng et al., 2010)</a:t>
            </a:r>
            <a:endParaRPr lang="es-EC" sz="1200" dirty="0"/>
          </a:p>
        </p:txBody>
      </p:sp>
      <p:sp>
        <p:nvSpPr>
          <p:cNvPr id="16" name="Rectangle 1">
            <a:extLst>
              <a:ext uri="{FF2B5EF4-FFF2-40B4-BE49-F238E27FC236}">
                <a16:creationId xmlns:a16="http://schemas.microsoft.com/office/drawing/2014/main" id="{A24D6B76-B0A6-9FE3-7AD8-F833C2C76388}"/>
              </a:ext>
            </a:extLst>
          </p:cNvPr>
          <p:cNvSpPr>
            <a:spLocks noChangeArrowheads="1"/>
          </p:cNvSpPr>
          <p:nvPr/>
        </p:nvSpPr>
        <p:spPr bwMode="auto">
          <a:xfrm>
            <a:off x="4236411" y="1269209"/>
            <a:ext cx="821281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9" name="CuadroTexto 18">
            <a:extLst>
              <a:ext uri="{FF2B5EF4-FFF2-40B4-BE49-F238E27FC236}">
                <a16:creationId xmlns:a16="http://schemas.microsoft.com/office/drawing/2014/main" id="{6BF9C6A7-3B80-FEFB-29F5-C6A5817A910C}"/>
              </a:ext>
            </a:extLst>
          </p:cNvPr>
          <p:cNvSpPr txBox="1"/>
          <p:nvPr/>
        </p:nvSpPr>
        <p:spPr>
          <a:xfrm>
            <a:off x="271707" y="1431882"/>
            <a:ext cx="4021327" cy="276999"/>
          </a:xfrm>
          <a:prstGeom prst="rect">
            <a:avLst/>
          </a:prstGeom>
          <a:noFill/>
        </p:spPr>
        <p:txBody>
          <a:bodyPr wrap="square" rtlCol="0">
            <a:spAutoFit/>
          </a:bodyPr>
          <a:lstStyle/>
          <a:p>
            <a:r>
              <a:rPr lang="es-EC" sz="1200" i="1" dirty="0"/>
              <a:t>Condiciones para amplificación del gen NIb</a:t>
            </a:r>
          </a:p>
        </p:txBody>
      </p:sp>
      <p:graphicFrame>
        <p:nvGraphicFramePr>
          <p:cNvPr id="21" name="Tabla 20">
            <a:extLst>
              <a:ext uri="{FF2B5EF4-FFF2-40B4-BE49-F238E27FC236}">
                <a16:creationId xmlns:a16="http://schemas.microsoft.com/office/drawing/2014/main" id="{56D02038-E5FF-9171-7E27-07D3E5E9649D}"/>
              </a:ext>
            </a:extLst>
          </p:cNvPr>
          <p:cNvGraphicFramePr>
            <a:graphicFrameLocks noGrp="1"/>
          </p:cNvGraphicFramePr>
          <p:nvPr>
            <p:extLst>
              <p:ext uri="{D42A27DB-BD31-4B8C-83A1-F6EECF244321}">
                <p14:modId xmlns:p14="http://schemas.microsoft.com/office/powerpoint/2010/main" val="3016581311"/>
              </p:ext>
            </p:extLst>
          </p:nvPr>
        </p:nvGraphicFramePr>
        <p:xfrm>
          <a:off x="355600" y="1739659"/>
          <a:ext cx="4021328" cy="2851046"/>
        </p:xfrm>
        <a:graphic>
          <a:graphicData uri="http://schemas.openxmlformats.org/drawingml/2006/table">
            <a:tbl>
              <a:tblPr firstRow="1" firstCol="1" lastRow="1" lastCol="1" bandRow="1" bandCol="1"/>
              <a:tblGrid>
                <a:gridCol w="1462573">
                  <a:extLst>
                    <a:ext uri="{9D8B030D-6E8A-4147-A177-3AD203B41FA5}">
                      <a16:colId xmlns:a16="http://schemas.microsoft.com/office/drawing/2014/main" val="3297096591"/>
                    </a:ext>
                  </a:extLst>
                </a:gridCol>
                <a:gridCol w="1317965">
                  <a:extLst>
                    <a:ext uri="{9D8B030D-6E8A-4147-A177-3AD203B41FA5}">
                      <a16:colId xmlns:a16="http://schemas.microsoft.com/office/drawing/2014/main" val="733100611"/>
                    </a:ext>
                  </a:extLst>
                </a:gridCol>
                <a:gridCol w="1240790">
                  <a:extLst>
                    <a:ext uri="{9D8B030D-6E8A-4147-A177-3AD203B41FA5}">
                      <a16:colId xmlns:a16="http://schemas.microsoft.com/office/drawing/2014/main" val="651739602"/>
                    </a:ext>
                  </a:extLst>
                </a:gridCol>
              </a:tblGrid>
              <a:tr h="304582">
                <a:tc>
                  <a:txBody>
                    <a:bodyPr/>
                    <a:lstStyle/>
                    <a:p>
                      <a:pPr marL="71120">
                        <a:lnSpc>
                          <a:spcPct val="200000"/>
                        </a:lnSpc>
                      </a:pPr>
                      <a:r>
                        <a:rPr lang="es-ES" sz="1200" b="1" dirty="0">
                          <a:effectLst/>
                          <a:latin typeface="+mn-lt"/>
                          <a:ea typeface="Times New Roman" panose="02020603050405020304" pitchFamily="18" charset="0"/>
                          <a:cs typeface="Times New Roman" panose="02020603050405020304" pitchFamily="18" charset="0"/>
                        </a:rPr>
                        <a:t>Ciclos</a:t>
                      </a:r>
                      <a:r>
                        <a:rPr lang="es-ES" sz="1200" b="1" spc="-5" dirty="0">
                          <a:effectLst/>
                          <a:latin typeface="+mn-lt"/>
                          <a:ea typeface="Times New Roman" panose="02020603050405020304" pitchFamily="18" charset="0"/>
                          <a:cs typeface="Times New Roman" panose="02020603050405020304" pitchFamily="18" charset="0"/>
                        </a:rPr>
                        <a:t> </a:t>
                      </a:r>
                      <a:r>
                        <a:rPr lang="es-ES" sz="1200" b="1" dirty="0">
                          <a:effectLst/>
                          <a:latin typeface="+mn-lt"/>
                          <a:ea typeface="Times New Roman" panose="02020603050405020304" pitchFamily="18" charset="0"/>
                          <a:cs typeface="Times New Roman" panose="02020603050405020304" pitchFamily="18" charset="0"/>
                        </a:rPr>
                        <a:t>PCR</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D7D7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a:lnSpc>
                          <a:spcPct val="200000"/>
                        </a:lnSpc>
                      </a:pPr>
                      <a:r>
                        <a:rPr lang="es-ES" sz="1200" b="1" dirty="0">
                          <a:effectLst/>
                          <a:latin typeface="+mn-lt"/>
                          <a:ea typeface="Times New Roman" panose="02020603050405020304" pitchFamily="18" charset="0"/>
                          <a:cs typeface="Times New Roman" panose="02020603050405020304" pitchFamily="18" charset="0"/>
                        </a:rPr>
                        <a:t>Condiciones</a:t>
                      </a:r>
                      <a:endParaRPr lang="en-US" sz="11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D7D7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a:lnSpc>
                          <a:spcPct val="200000"/>
                        </a:lnSpc>
                      </a:pPr>
                      <a:r>
                        <a:rPr lang="en-US" sz="1200" b="1" dirty="0" err="1">
                          <a:effectLst/>
                          <a:latin typeface="+mn-lt"/>
                          <a:ea typeface="Times New Roman" panose="02020603050405020304" pitchFamily="18" charset="0"/>
                          <a:cs typeface="Times New Roman" panose="02020603050405020304" pitchFamily="18" charset="0"/>
                        </a:rPr>
                        <a:t>Ciclos</a:t>
                      </a:r>
                      <a:endParaRPr lang="en-US" sz="1100" b="1"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D7D7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235291"/>
                  </a:ext>
                </a:extLst>
              </a:tr>
              <a:tr h="466794">
                <a:tc>
                  <a:txBody>
                    <a:bodyPr/>
                    <a:lstStyle/>
                    <a:p>
                      <a:pPr marL="71120">
                        <a:lnSpc>
                          <a:spcPct val="200000"/>
                        </a:lnSpc>
                      </a:pPr>
                      <a:r>
                        <a:rPr lang="es-ES" sz="1200" dirty="0">
                          <a:effectLst/>
                          <a:latin typeface="+mn-lt"/>
                          <a:ea typeface="Times New Roman" panose="02020603050405020304" pitchFamily="18" charset="0"/>
                          <a:cs typeface="Times New Roman" panose="02020603050405020304" pitchFamily="18" charset="0"/>
                        </a:rPr>
                        <a:t>Desnaturalización</a:t>
                      </a:r>
                      <a:r>
                        <a:rPr lang="es-ES" sz="1200" spc="-3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inicial</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72390">
                        <a:lnSpc>
                          <a:spcPct val="200000"/>
                        </a:lnSpc>
                      </a:pPr>
                      <a:r>
                        <a:rPr lang="es-ES" sz="1200">
                          <a:effectLst/>
                          <a:latin typeface="+mn-lt"/>
                          <a:ea typeface="Times New Roman" panose="02020603050405020304" pitchFamily="18" charset="0"/>
                          <a:cs typeface="Times New Roman" panose="02020603050405020304" pitchFamily="18" charset="0"/>
                        </a:rPr>
                        <a:t>94</a:t>
                      </a:r>
                      <a:r>
                        <a:rPr lang="es-ES" sz="1200" spc="-5">
                          <a:effectLst/>
                          <a:latin typeface="+mn-lt"/>
                          <a:ea typeface="Times New Roman" panose="02020603050405020304" pitchFamily="18" charset="0"/>
                          <a:cs typeface="Times New Roman" panose="02020603050405020304" pitchFamily="18" charset="0"/>
                        </a:rPr>
                        <a:t> </a:t>
                      </a:r>
                      <a:r>
                        <a:rPr lang="es-ES" sz="1200">
                          <a:effectLst/>
                          <a:latin typeface="+mn-lt"/>
                          <a:ea typeface="Times New Roman" panose="02020603050405020304" pitchFamily="18" charset="0"/>
                          <a:cs typeface="Times New Roman" panose="02020603050405020304" pitchFamily="18" charset="0"/>
                        </a:rPr>
                        <a:t>°C</a:t>
                      </a:r>
                      <a:r>
                        <a:rPr lang="es-ES" sz="1200" spc="-5">
                          <a:effectLst/>
                          <a:latin typeface="+mn-lt"/>
                          <a:ea typeface="Times New Roman" panose="02020603050405020304" pitchFamily="18" charset="0"/>
                          <a:cs typeface="Times New Roman" panose="02020603050405020304" pitchFamily="18" charset="0"/>
                        </a:rPr>
                        <a:t> </a:t>
                      </a:r>
                      <a:r>
                        <a:rPr lang="es-ES" sz="1200">
                          <a:effectLst/>
                          <a:latin typeface="+mn-lt"/>
                          <a:ea typeface="Times New Roman" panose="02020603050405020304" pitchFamily="18" charset="0"/>
                          <a:cs typeface="Times New Roman" panose="02020603050405020304" pitchFamily="18" charset="0"/>
                        </a:rPr>
                        <a:t>por 5</a:t>
                      </a:r>
                      <a:r>
                        <a:rPr lang="es-ES" sz="1200" spc="-25">
                          <a:effectLst/>
                          <a:latin typeface="+mn-lt"/>
                          <a:ea typeface="Times New Roman" panose="02020603050405020304" pitchFamily="18" charset="0"/>
                          <a:cs typeface="Times New Roman" panose="02020603050405020304" pitchFamily="18" charset="0"/>
                        </a:rPr>
                        <a:t> </a:t>
                      </a:r>
                      <a:r>
                        <a:rPr lang="es-ES" sz="1200">
                          <a:effectLst/>
                          <a:latin typeface="+mn-lt"/>
                          <a:ea typeface="Times New Roman" panose="02020603050405020304" pitchFamily="18" charset="0"/>
                          <a:cs typeface="Times New Roman" panose="02020603050405020304" pitchFamily="18" charset="0"/>
                        </a:rPr>
                        <a:t>min</a:t>
                      </a:r>
                      <a:endParaRPr lang="en-US" sz="12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72390">
                        <a:lnSpc>
                          <a:spcPct val="200000"/>
                        </a:lnSpc>
                      </a:pPr>
                      <a:r>
                        <a:rPr lang="en-US" sz="1200" dirty="0">
                          <a:effectLst/>
                          <a:latin typeface="+mn-lt"/>
                          <a:ea typeface="Times New Roman" panose="02020603050405020304" pitchFamily="18" charset="0"/>
                          <a:cs typeface="Times New Roman" panose="02020603050405020304" pitchFamily="18" charset="0"/>
                        </a:rPr>
                        <a:t>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14435173"/>
                  </a:ext>
                </a:extLst>
              </a:tr>
              <a:tr h="466794">
                <a:tc>
                  <a:txBody>
                    <a:bodyPr/>
                    <a:lstStyle/>
                    <a:p>
                      <a:pPr marL="71120">
                        <a:lnSpc>
                          <a:spcPct val="200000"/>
                        </a:lnSpc>
                      </a:pPr>
                      <a:r>
                        <a:rPr lang="es-ES" sz="1200" dirty="0">
                          <a:effectLst/>
                          <a:latin typeface="+mn-lt"/>
                          <a:ea typeface="Times New Roman" panose="02020603050405020304" pitchFamily="18" charset="0"/>
                          <a:cs typeface="Times New Roman" panose="02020603050405020304" pitchFamily="18" charset="0"/>
                        </a:rPr>
                        <a:t>Desnaturalización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72390">
                        <a:lnSpc>
                          <a:spcPct val="200000"/>
                        </a:lnSpc>
                      </a:pPr>
                      <a:r>
                        <a:rPr lang="es-ES" sz="1200" dirty="0">
                          <a:effectLst/>
                          <a:latin typeface="+mn-lt"/>
                          <a:ea typeface="Times New Roman" panose="02020603050405020304" pitchFamily="18" charset="0"/>
                          <a:cs typeface="Times New Roman" panose="02020603050405020304" pitchFamily="18" charset="0"/>
                        </a:rPr>
                        <a:t>94</a:t>
                      </a:r>
                      <a:r>
                        <a:rPr lang="es-ES" sz="1200" spc="-1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°C</a:t>
                      </a:r>
                      <a:r>
                        <a:rPr lang="es-ES" sz="1200" spc="-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por</a:t>
                      </a:r>
                      <a:r>
                        <a:rPr lang="es-ES" sz="1200" spc="-10"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45seg</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72390">
                        <a:lnSpc>
                          <a:spcPct val="200000"/>
                        </a:lnSpc>
                      </a:pPr>
                      <a:r>
                        <a:rPr lang="en-US" sz="1200" dirty="0">
                          <a:effectLst/>
                          <a:latin typeface="+mn-lt"/>
                          <a:ea typeface="Times New Roman" panose="02020603050405020304" pitchFamily="18" charset="0"/>
                          <a:cs typeface="Times New Roman" panose="02020603050405020304" pitchFamily="18" charset="0"/>
                        </a:rPr>
                        <a:t>35</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55456576"/>
                  </a:ext>
                </a:extLst>
              </a:tr>
              <a:tr h="466794">
                <a:tc>
                  <a:txBody>
                    <a:bodyPr/>
                    <a:lstStyle/>
                    <a:p>
                      <a:pPr marL="71120">
                        <a:lnSpc>
                          <a:spcPct val="200000"/>
                        </a:lnSpc>
                        <a:spcBef>
                          <a:spcPts val="5"/>
                        </a:spcBef>
                        <a:spcAft>
                          <a:spcPts val="0"/>
                        </a:spcAft>
                      </a:pPr>
                      <a:r>
                        <a:rPr lang="es-ES" sz="1200" dirty="0">
                          <a:effectLst/>
                          <a:latin typeface="+mn-lt"/>
                          <a:ea typeface="Times New Roman" panose="02020603050405020304" pitchFamily="18" charset="0"/>
                          <a:cs typeface="Times New Roman" panose="02020603050405020304" pitchFamily="18" charset="0"/>
                        </a:rPr>
                        <a:t>Hibridación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72390">
                        <a:lnSpc>
                          <a:spcPct val="200000"/>
                        </a:lnSpc>
                        <a:spcBef>
                          <a:spcPts val="5"/>
                        </a:spcBef>
                        <a:spcAft>
                          <a:spcPts val="0"/>
                        </a:spcAft>
                      </a:pPr>
                      <a:r>
                        <a:rPr lang="es-ES" sz="1200" dirty="0">
                          <a:effectLst/>
                          <a:latin typeface="+mn-lt"/>
                          <a:ea typeface="Times New Roman" panose="02020603050405020304" pitchFamily="18" charset="0"/>
                          <a:cs typeface="Times New Roman" panose="02020603050405020304" pitchFamily="18" charset="0"/>
                        </a:rPr>
                        <a:t>50</a:t>
                      </a:r>
                      <a:r>
                        <a:rPr lang="es-ES" sz="1200" spc="-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°C</a:t>
                      </a:r>
                      <a:r>
                        <a:rPr lang="es-ES" sz="1200" spc="-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por 1</a:t>
                      </a:r>
                      <a:r>
                        <a:rPr lang="es-ES" sz="1200" spc="-2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min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72390">
                        <a:lnSpc>
                          <a:spcPct val="200000"/>
                        </a:lnSpc>
                        <a:spcBef>
                          <a:spcPts val="5"/>
                        </a:spcBef>
                        <a:spcAft>
                          <a:spcPts val="0"/>
                        </a:spcAft>
                      </a:pPr>
                      <a:r>
                        <a:rPr lang="en-US" sz="1200" dirty="0">
                          <a:effectLst/>
                          <a:latin typeface="+mn-lt"/>
                          <a:ea typeface="Times New Roman" panose="02020603050405020304" pitchFamily="18" charset="0"/>
                          <a:cs typeface="Times New Roman" panose="02020603050405020304" pitchFamily="18" charset="0"/>
                        </a:rPr>
                        <a:t>35</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32142569"/>
                  </a:ext>
                </a:extLst>
              </a:tr>
              <a:tr h="466794">
                <a:tc>
                  <a:txBody>
                    <a:bodyPr/>
                    <a:lstStyle/>
                    <a:p>
                      <a:pPr marL="71120">
                        <a:lnSpc>
                          <a:spcPct val="200000"/>
                        </a:lnSpc>
                      </a:pPr>
                      <a:r>
                        <a:rPr lang="es-ES" sz="1200" dirty="0">
                          <a:effectLst/>
                          <a:latin typeface="+mn-lt"/>
                          <a:ea typeface="Times New Roman" panose="02020603050405020304" pitchFamily="18" charset="0"/>
                          <a:cs typeface="Times New Roman" panose="02020603050405020304" pitchFamily="18" charset="0"/>
                        </a:rPr>
                        <a:t>Extensión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72390">
                        <a:lnSpc>
                          <a:spcPct val="200000"/>
                        </a:lnSpc>
                      </a:pPr>
                      <a:r>
                        <a:rPr lang="es-ES" sz="1200" dirty="0">
                          <a:effectLst/>
                          <a:latin typeface="+mn-lt"/>
                          <a:ea typeface="Times New Roman" panose="02020603050405020304" pitchFamily="18" charset="0"/>
                          <a:cs typeface="Times New Roman" panose="02020603050405020304" pitchFamily="18" charset="0"/>
                        </a:rPr>
                        <a:t>72</a:t>
                      </a:r>
                      <a:r>
                        <a:rPr lang="es-ES" sz="1200" spc="-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°C</a:t>
                      </a:r>
                      <a:r>
                        <a:rPr lang="es-ES" sz="1200" spc="-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por 1</a:t>
                      </a:r>
                      <a:r>
                        <a:rPr lang="es-ES" sz="1200" spc="-2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min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72390">
                        <a:lnSpc>
                          <a:spcPct val="200000"/>
                        </a:lnSpc>
                      </a:pPr>
                      <a:r>
                        <a:rPr lang="en-US" sz="1200" dirty="0">
                          <a:effectLst/>
                          <a:latin typeface="+mn-lt"/>
                          <a:ea typeface="Times New Roman" panose="02020603050405020304" pitchFamily="18" charset="0"/>
                          <a:cs typeface="Times New Roman" panose="02020603050405020304" pitchFamily="18" charset="0"/>
                        </a:rPr>
                        <a:t>35</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7579001"/>
                  </a:ext>
                </a:extLst>
              </a:tr>
              <a:tr h="466794">
                <a:tc>
                  <a:txBody>
                    <a:bodyPr/>
                    <a:lstStyle/>
                    <a:p>
                      <a:pPr marL="71120">
                        <a:lnSpc>
                          <a:spcPct val="200000"/>
                        </a:lnSpc>
                      </a:pPr>
                      <a:r>
                        <a:rPr lang="es-ES" sz="1200" dirty="0">
                          <a:effectLst/>
                          <a:latin typeface="+mn-lt"/>
                          <a:ea typeface="Times New Roman" panose="02020603050405020304" pitchFamily="18" charset="0"/>
                          <a:cs typeface="Times New Roman" panose="02020603050405020304" pitchFamily="18" charset="0"/>
                        </a:rPr>
                        <a:t>Extensión</a:t>
                      </a:r>
                      <a:r>
                        <a:rPr lang="es-ES" sz="1200" spc="-20"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final</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390">
                        <a:lnSpc>
                          <a:spcPct val="200000"/>
                        </a:lnSpc>
                      </a:pPr>
                      <a:r>
                        <a:rPr lang="es-ES" sz="1200" dirty="0">
                          <a:effectLst/>
                          <a:latin typeface="+mn-lt"/>
                          <a:ea typeface="Times New Roman" panose="02020603050405020304" pitchFamily="18" charset="0"/>
                          <a:cs typeface="Times New Roman" panose="02020603050405020304" pitchFamily="18" charset="0"/>
                        </a:rPr>
                        <a:t>72</a:t>
                      </a:r>
                      <a:r>
                        <a:rPr lang="es-ES" sz="1200" spc="-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°C</a:t>
                      </a:r>
                      <a:r>
                        <a:rPr lang="es-ES" sz="1200" spc="-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por</a:t>
                      </a:r>
                      <a:r>
                        <a:rPr lang="es-ES" sz="1200" spc="-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10</a:t>
                      </a:r>
                      <a:r>
                        <a:rPr lang="es-ES" sz="1200" spc="-5" dirty="0">
                          <a:effectLst/>
                          <a:latin typeface="+mn-lt"/>
                          <a:ea typeface="Times New Roman" panose="02020603050405020304" pitchFamily="18" charset="0"/>
                          <a:cs typeface="Times New Roman" panose="02020603050405020304" pitchFamily="18" charset="0"/>
                        </a:rPr>
                        <a:t> </a:t>
                      </a:r>
                      <a:r>
                        <a:rPr lang="es-ES" sz="1200" dirty="0">
                          <a:effectLst/>
                          <a:latin typeface="+mn-lt"/>
                          <a:ea typeface="Times New Roman" panose="02020603050405020304" pitchFamily="18" charset="0"/>
                          <a:cs typeface="Times New Roman" panose="02020603050405020304" pitchFamily="18" charset="0"/>
                        </a:rPr>
                        <a:t>min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390">
                        <a:lnSpc>
                          <a:spcPct val="200000"/>
                        </a:lnSpc>
                      </a:pPr>
                      <a:r>
                        <a:rPr lang="en-US" sz="1200" dirty="0">
                          <a:effectLst/>
                          <a:latin typeface="+mn-lt"/>
                          <a:ea typeface="Times New Roman" panose="02020603050405020304" pitchFamily="18" charset="0"/>
                          <a:cs typeface="Times New Roman" panose="02020603050405020304" pitchFamily="18" charset="0"/>
                        </a:rPr>
                        <a:t>1</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194546"/>
                  </a:ext>
                </a:extLst>
              </a:tr>
            </a:tbl>
          </a:graphicData>
        </a:graphic>
      </p:graphicFrame>
      <p:graphicFrame>
        <p:nvGraphicFramePr>
          <p:cNvPr id="22" name="Tabla 21">
            <a:extLst>
              <a:ext uri="{FF2B5EF4-FFF2-40B4-BE49-F238E27FC236}">
                <a16:creationId xmlns:a16="http://schemas.microsoft.com/office/drawing/2014/main" id="{4774C82D-440A-5839-C5DF-8B0BA555DAED}"/>
              </a:ext>
            </a:extLst>
          </p:cNvPr>
          <p:cNvGraphicFramePr>
            <a:graphicFrameLocks noGrp="1"/>
          </p:cNvGraphicFramePr>
          <p:nvPr>
            <p:extLst>
              <p:ext uri="{D42A27DB-BD31-4B8C-83A1-F6EECF244321}">
                <p14:modId xmlns:p14="http://schemas.microsoft.com/office/powerpoint/2010/main" val="2343732018"/>
              </p:ext>
            </p:extLst>
          </p:nvPr>
        </p:nvGraphicFramePr>
        <p:xfrm>
          <a:off x="4623671" y="1727703"/>
          <a:ext cx="6248400" cy="3133730"/>
        </p:xfrm>
        <a:graphic>
          <a:graphicData uri="http://schemas.openxmlformats.org/drawingml/2006/table">
            <a:tbl>
              <a:tblPr firstRow="1" firstCol="1" bandRow="1"/>
              <a:tblGrid>
                <a:gridCol w="1562100">
                  <a:extLst>
                    <a:ext uri="{9D8B030D-6E8A-4147-A177-3AD203B41FA5}">
                      <a16:colId xmlns:a16="http://schemas.microsoft.com/office/drawing/2014/main" val="325160362"/>
                    </a:ext>
                  </a:extLst>
                </a:gridCol>
                <a:gridCol w="1973580">
                  <a:extLst>
                    <a:ext uri="{9D8B030D-6E8A-4147-A177-3AD203B41FA5}">
                      <a16:colId xmlns:a16="http://schemas.microsoft.com/office/drawing/2014/main" val="3313193697"/>
                    </a:ext>
                  </a:extLst>
                </a:gridCol>
                <a:gridCol w="1901952">
                  <a:extLst>
                    <a:ext uri="{9D8B030D-6E8A-4147-A177-3AD203B41FA5}">
                      <a16:colId xmlns:a16="http://schemas.microsoft.com/office/drawing/2014/main" val="1377592268"/>
                    </a:ext>
                  </a:extLst>
                </a:gridCol>
                <a:gridCol w="810768">
                  <a:extLst>
                    <a:ext uri="{9D8B030D-6E8A-4147-A177-3AD203B41FA5}">
                      <a16:colId xmlns:a16="http://schemas.microsoft.com/office/drawing/2014/main" val="3454024073"/>
                    </a:ext>
                  </a:extLst>
                </a:gridCol>
              </a:tblGrid>
              <a:tr h="0">
                <a:tc>
                  <a:txBody>
                    <a:bodyPr/>
                    <a:lstStyle/>
                    <a:p>
                      <a:pPr>
                        <a:lnSpc>
                          <a:spcPct val="200000"/>
                        </a:lnSpc>
                        <a:spcAft>
                          <a:spcPts val="800"/>
                        </a:spcAft>
                      </a:pPr>
                      <a:r>
                        <a:rPr lang="es-EC" sz="1200" b="1" kern="100">
                          <a:effectLst/>
                          <a:latin typeface="Arial" panose="020B0604020202020204" pitchFamily="34" charset="0"/>
                          <a:ea typeface="Calibri" panose="020F0502020204030204" pitchFamily="34" charset="0"/>
                          <a:cs typeface="Times New Roman" panose="02020603050405020304" pitchFamily="18" charset="0"/>
                        </a:rPr>
                        <a:t>Reactivo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200" b="1" kern="100" dirty="0">
                          <a:effectLst/>
                          <a:latin typeface="Arial" panose="020B0604020202020204" pitchFamily="34" charset="0"/>
                          <a:ea typeface="Calibri" panose="020F0502020204030204" pitchFamily="34" charset="0"/>
                          <a:cs typeface="Times New Roman" panose="02020603050405020304" pitchFamily="18" charset="0"/>
                        </a:rPr>
                        <a:t>Concentración inicial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200" b="1" kern="100" dirty="0">
                          <a:effectLst/>
                          <a:latin typeface="Arial" panose="020B0604020202020204" pitchFamily="34" charset="0"/>
                          <a:ea typeface="Calibri" panose="020F0502020204030204" pitchFamily="34" charset="0"/>
                          <a:cs typeface="Times New Roman" panose="02020603050405020304" pitchFamily="18" charset="0"/>
                        </a:rPr>
                        <a:t>Concentración final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200" b="1" kern="100" dirty="0">
                          <a:effectLst/>
                          <a:latin typeface="Arial" panose="020B0604020202020204" pitchFamily="34" charset="0"/>
                          <a:ea typeface="Calibri" panose="020F0502020204030204" pitchFamily="34" charset="0"/>
                          <a:cs typeface="Times New Roman" panose="02020603050405020304" pitchFamily="18" charset="0"/>
                        </a:rPr>
                        <a:t>1 RX (μL)</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074566"/>
                  </a:ext>
                </a:extLst>
              </a:tr>
              <a:tr h="0">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H2O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17,1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99022406"/>
                  </a:ext>
                </a:extLst>
              </a:tr>
              <a:tr h="0">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Buffer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10X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1X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28080201"/>
                  </a:ext>
                </a:extLst>
              </a:tr>
              <a:tr h="0">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MgCl</a:t>
                      </a:r>
                      <a:r>
                        <a:rPr lang="es-EC" sz="1200" kern="100" baseline="-25000" dirty="0">
                          <a:effectLst/>
                          <a:latin typeface="Arial" panose="020B0604020202020204" pitchFamily="34" charset="0"/>
                          <a:ea typeface="Calibri" panose="020F0502020204030204" pitchFamily="34" charset="0"/>
                          <a:cs typeface="Times New Roman" panose="02020603050405020304" pitchFamily="18" charset="0"/>
                        </a:rPr>
                        <a:t>2</a:t>
                      </a:r>
                      <a:endParaRPr lang="en-US" sz="1100" kern="100" baseline="-25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50mM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2mM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62245550"/>
                  </a:ext>
                </a:extLst>
              </a:tr>
              <a:tr h="0">
                <a:tc>
                  <a:txBody>
                    <a:bodyPr/>
                    <a:lstStyle/>
                    <a:p>
                      <a:pPr>
                        <a:lnSpc>
                          <a:spcPct val="200000"/>
                        </a:lnSpc>
                        <a:spcAft>
                          <a:spcPts val="800"/>
                        </a:spcAft>
                      </a:pPr>
                      <a:r>
                        <a:rPr lang="es-EC" sz="1200" kern="100" dirty="0" err="1">
                          <a:effectLst/>
                          <a:latin typeface="Arial" panose="020B0604020202020204" pitchFamily="34" charset="0"/>
                          <a:ea typeface="Calibri" panose="020F0502020204030204" pitchFamily="34" charset="0"/>
                          <a:cs typeface="Times New Roman" panose="02020603050405020304" pitchFamily="18" charset="0"/>
                        </a:rPr>
                        <a:t>dNTPs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10mM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0,08mM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0,2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71670946"/>
                  </a:ext>
                </a:extLst>
              </a:tr>
              <a:tr h="0">
                <a:tc>
                  <a:txBody>
                    <a:bodyPr/>
                    <a:lstStyle/>
                    <a:p>
                      <a:pPr>
                        <a:lnSpc>
                          <a:spcPct val="200000"/>
                        </a:lnSpc>
                        <a:spcAft>
                          <a:spcPts val="800"/>
                        </a:spcAft>
                      </a:pPr>
                      <a:r>
                        <a:rPr lang="es-EC" sz="1200" b="1" kern="100" dirty="0">
                          <a:effectLst/>
                          <a:latin typeface="Arial" panose="020B0604020202020204" pitchFamily="34" charset="0"/>
                          <a:ea typeface="Calibri" panose="020F0502020204030204" pitchFamily="34" charset="0"/>
                          <a:cs typeface="Times New Roman" panose="02020603050405020304" pitchFamily="18" charset="0"/>
                        </a:rPr>
                        <a:t>NIb2F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10pmol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0,4pmol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56730382"/>
                  </a:ext>
                </a:extLst>
              </a:tr>
              <a:tr h="0">
                <a:tc>
                  <a:txBody>
                    <a:bodyPr/>
                    <a:lstStyle/>
                    <a:p>
                      <a:pPr>
                        <a:lnSpc>
                          <a:spcPct val="200000"/>
                        </a:lnSpc>
                        <a:spcAft>
                          <a:spcPts val="800"/>
                        </a:spcAft>
                      </a:pPr>
                      <a:r>
                        <a:rPr lang="es-EC" sz="1200" b="1" kern="100" dirty="0">
                          <a:effectLst/>
                          <a:latin typeface="Arial" panose="020B0604020202020204" pitchFamily="34" charset="0"/>
                          <a:ea typeface="Calibri" panose="020F0502020204030204" pitchFamily="34" charset="0"/>
                          <a:cs typeface="Times New Roman" panose="02020603050405020304" pitchFamily="18" charset="0"/>
                        </a:rPr>
                        <a:t>NIb3R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10pmol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0,4pmol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40068745"/>
                  </a:ext>
                </a:extLst>
              </a:tr>
              <a:tr h="0">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Taq DNA Polimerasa</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5U/μL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0,4U/μL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0,2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8288029"/>
                  </a:ext>
                </a:extLst>
              </a:tr>
              <a:tr h="0">
                <a:tc>
                  <a:txBody>
                    <a:bodyPr/>
                    <a:lstStyle/>
                    <a:p>
                      <a:pPr>
                        <a:lnSpc>
                          <a:spcPct val="200000"/>
                        </a:lnSpc>
                        <a:spcAft>
                          <a:spcPts val="800"/>
                        </a:spcAft>
                      </a:pPr>
                      <a:r>
                        <a:rPr lang="es-EC" sz="1200" kern="100">
                          <a:effectLst/>
                          <a:latin typeface="Arial" panose="020B0604020202020204" pitchFamily="34" charset="0"/>
                          <a:ea typeface="Calibri" panose="020F0502020204030204" pitchFamily="34" charset="0"/>
                          <a:cs typeface="Times New Roman" panose="02020603050405020304" pitchFamily="18" charset="0"/>
                        </a:rPr>
                        <a:t>cDNA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66377984"/>
                  </a:ext>
                </a:extLst>
              </a:tr>
              <a:tr h="0">
                <a:tc gridSpan="3">
                  <a:txBody>
                    <a:bodyPr/>
                    <a:lstStyle/>
                    <a:p>
                      <a:pPr algn="ctr">
                        <a:lnSpc>
                          <a:spcPct val="200000"/>
                        </a:lnSpc>
                        <a:spcAft>
                          <a:spcPts val="800"/>
                        </a:spcAft>
                      </a:pPr>
                      <a:r>
                        <a:rPr lang="es-EC" sz="1200" b="1" kern="100">
                          <a:effectLst/>
                          <a:latin typeface="Arial" panose="020B0604020202020204" pitchFamily="34" charset="0"/>
                          <a:ea typeface="Calibri" panose="020F0502020204030204" pitchFamily="34" charset="0"/>
                          <a:cs typeface="Times New Roman" panose="02020603050405020304" pitchFamily="18" charset="0"/>
                        </a:rPr>
                        <a:t>VOLUMEN TOTAL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nSpc>
                          <a:spcPct val="200000"/>
                        </a:lnSpc>
                        <a:spcAft>
                          <a:spcPts val="800"/>
                        </a:spcAft>
                      </a:pPr>
                      <a:r>
                        <a:rPr lang="es-EC" sz="1200" kern="100" dirty="0">
                          <a:effectLst/>
                          <a:latin typeface="Arial" panose="020B0604020202020204" pitchFamily="34" charset="0"/>
                          <a:ea typeface="Calibri" panose="020F0502020204030204" pitchFamily="34" charset="0"/>
                          <a:cs typeface="Times New Roman" panose="02020603050405020304" pitchFamily="18" charset="0"/>
                        </a:rPr>
                        <a:t> 25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170417"/>
                  </a:ext>
                </a:extLst>
              </a:tr>
            </a:tbl>
          </a:graphicData>
        </a:graphic>
      </p:graphicFrame>
      <p:sp>
        <p:nvSpPr>
          <p:cNvPr id="23" name="CuadroTexto 22">
            <a:extLst>
              <a:ext uri="{FF2B5EF4-FFF2-40B4-BE49-F238E27FC236}">
                <a16:creationId xmlns:a16="http://schemas.microsoft.com/office/drawing/2014/main" id="{42841F55-8A25-A44A-2201-A9230D7B72A3}"/>
              </a:ext>
            </a:extLst>
          </p:cNvPr>
          <p:cNvSpPr txBox="1"/>
          <p:nvPr/>
        </p:nvSpPr>
        <p:spPr>
          <a:xfrm>
            <a:off x="4623671" y="4868770"/>
            <a:ext cx="6349129" cy="646331"/>
          </a:xfrm>
          <a:prstGeom prst="rect">
            <a:avLst/>
          </a:prstGeom>
          <a:noFill/>
        </p:spPr>
        <p:txBody>
          <a:bodyPr wrap="square" rtlCol="0">
            <a:spAutoFit/>
          </a:bodyPr>
          <a:lstStyle/>
          <a:p>
            <a:r>
              <a:rPr lang="es-EC" sz="1200" i="1" dirty="0"/>
              <a:t>Nota. </a:t>
            </a:r>
            <a:r>
              <a:rPr lang="es-EC" sz="1200" dirty="0"/>
              <a:t>MgCl</a:t>
            </a:r>
            <a:r>
              <a:rPr lang="es-EC" sz="1200" baseline="-25000" dirty="0"/>
              <a:t>2</a:t>
            </a:r>
            <a:r>
              <a:rPr lang="es-EC" sz="1200" dirty="0"/>
              <a:t>: Cloruro de magnesio, </a:t>
            </a:r>
            <a:r>
              <a:rPr lang="es-EC" sz="1200" dirty="0" err="1"/>
              <a:t>dNTPs</a:t>
            </a:r>
            <a:r>
              <a:rPr lang="es-EC" sz="1200" dirty="0"/>
              <a:t>: desoxirribonucleótidos trifosfatos, cDNA: ácido desoxirribonucleico complementario, mM: milimolar,  U: Unidades enzimáticas, </a:t>
            </a:r>
            <a:r>
              <a:rPr lang="es-EC" sz="1200" kern="100" dirty="0">
                <a:effectLst/>
                <a:ea typeface="Calibri" panose="020F0502020204030204" pitchFamily="34" charset="0"/>
                <a:cs typeface="Times New Roman" panose="02020603050405020304" pitchFamily="18" charset="0"/>
              </a:rPr>
              <a:t>μL: microlitro, pmol: </a:t>
            </a:r>
            <a:r>
              <a:rPr lang="es-EC" sz="1200" kern="100" dirty="0" err="1">
                <a:effectLst/>
                <a:ea typeface="Calibri" panose="020F0502020204030204" pitchFamily="34" charset="0"/>
                <a:cs typeface="Times New Roman" panose="02020603050405020304" pitchFamily="18" charset="0"/>
              </a:rPr>
              <a:t>picomol</a:t>
            </a:r>
            <a:r>
              <a:rPr lang="es-EC" sz="1200" kern="100" dirty="0">
                <a:effectLst/>
                <a:ea typeface="Calibri" panose="020F0502020204030204" pitchFamily="34" charset="0"/>
                <a:cs typeface="Times New Roman" panose="02020603050405020304" pitchFamily="18" charset="0"/>
              </a:rPr>
              <a:t>.</a:t>
            </a:r>
            <a:endParaRPr lang="es-EC" sz="1200" i="1" dirty="0"/>
          </a:p>
        </p:txBody>
      </p:sp>
      <p:sp>
        <p:nvSpPr>
          <p:cNvPr id="24" name="CuadroTexto 23">
            <a:extLst>
              <a:ext uri="{FF2B5EF4-FFF2-40B4-BE49-F238E27FC236}">
                <a16:creationId xmlns:a16="http://schemas.microsoft.com/office/drawing/2014/main" id="{96BF4D0A-4D99-ECFF-AECD-6E2397DDEF08}"/>
              </a:ext>
            </a:extLst>
          </p:cNvPr>
          <p:cNvSpPr txBox="1"/>
          <p:nvPr/>
        </p:nvSpPr>
        <p:spPr>
          <a:xfrm>
            <a:off x="4623671" y="1412589"/>
            <a:ext cx="6248400" cy="276999"/>
          </a:xfrm>
          <a:prstGeom prst="rect">
            <a:avLst/>
          </a:prstGeom>
          <a:noFill/>
        </p:spPr>
        <p:txBody>
          <a:bodyPr wrap="square" rtlCol="0">
            <a:spAutoFit/>
          </a:bodyPr>
          <a:lstStyle/>
          <a:p>
            <a:r>
              <a:rPr lang="es-EC" sz="1200" i="1" dirty="0"/>
              <a:t>Componentes y concentraciones de los reactivos para PCR</a:t>
            </a:r>
          </a:p>
        </p:txBody>
      </p:sp>
    </p:spTree>
    <p:extLst>
      <p:ext uri="{BB962C8B-B14F-4D97-AF65-F5344CB8AC3E}">
        <p14:creationId xmlns:p14="http://schemas.microsoft.com/office/powerpoint/2010/main" val="65985920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213011" y="537472"/>
            <a:ext cx="2978989"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MATERIALES Y MÉTODOS</a:t>
            </a:r>
          </a:p>
        </p:txBody>
      </p:sp>
      <p:sp>
        <p:nvSpPr>
          <p:cNvPr id="2" name="CuadroTexto 1">
            <a:extLst>
              <a:ext uri="{FF2B5EF4-FFF2-40B4-BE49-F238E27FC236}">
                <a16:creationId xmlns:a16="http://schemas.microsoft.com/office/drawing/2014/main" id="{A100A30D-C7CF-10C0-1CD9-8CEEA614DC59}"/>
              </a:ext>
            </a:extLst>
          </p:cNvPr>
          <p:cNvSpPr txBox="1"/>
          <p:nvPr/>
        </p:nvSpPr>
        <p:spPr>
          <a:xfrm>
            <a:off x="355600" y="660036"/>
            <a:ext cx="3853543" cy="369332"/>
          </a:xfrm>
          <a:prstGeom prst="rect">
            <a:avLst/>
          </a:prstGeom>
          <a:noFill/>
        </p:spPr>
        <p:txBody>
          <a:bodyPr wrap="square" rtlCol="0">
            <a:spAutoFit/>
          </a:bodyPr>
          <a:lstStyle/>
          <a:p>
            <a:r>
              <a:rPr lang="es-EC" b="1" i="1" dirty="0"/>
              <a:t>Análisis de secuencias </a:t>
            </a:r>
          </a:p>
        </p:txBody>
      </p:sp>
      <p:pic>
        <p:nvPicPr>
          <p:cNvPr id="4" name="Imagen 3">
            <a:extLst>
              <a:ext uri="{FF2B5EF4-FFF2-40B4-BE49-F238E27FC236}">
                <a16:creationId xmlns:a16="http://schemas.microsoft.com/office/drawing/2014/main" id="{CBCFDA2C-14EA-8C9F-1054-7F440F21DFEC}"/>
              </a:ext>
            </a:extLst>
          </p:cNvPr>
          <p:cNvPicPr preferRelativeResize="0">
            <a:picLocks/>
          </p:cNvPicPr>
          <p:nvPr/>
        </p:nvPicPr>
        <p:blipFill>
          <a:blip r:embed="rId3"/>
          <a:stretch>
            <a:fillRect/>
          </a:stretch>
        </p:blipFill>
        <p:spPr>
          <a:xfrm>
            <a:off x="3694176" y="1248781"/>
            <a:ext cx="3962400" cy="1440000"/>
          </a:xfrm>
          <a:prstGeom prst="rect">
            <a:avLst/>
          </a:prstGeom>
        </p:spPr>
      </p:pic>
      <p:pic>
        <p:nvPicPr>
          <p:cNvPr id="6" name="Imagen 5">
            <a:extLst>
              <a:ext uri="{FF2B5EF4-FFF2-40B4-BE49-F238E27FC236}">
                <a16:creationId xmlns:a16="http://schemas.microsoft.com/office/drawing/2014/main" id="{5FBE16E3-EA71-18BB-5B6D-3B2E43AA429B}"/>
              </a:ext>
            </a:extLst>
          </p:cNvPr>
          <p:cNvPicPr preferRelativeResize="0">
            <a:picLocks/>
          </p:cNvPicPr>
          <p:nvPr/>
        </p:nvPicPr>
        <p:blipFill rotWithShape="1">
          <a:blip r:embed="rId4">
            <a:extLst>
              <a:ext uri="{28A0092B-C50C-407E-A947-70E740481C1C}">
                <a14:useLocalDpi xmlns:a14="http://schemas.microsoft.com/office/drawing/2010/main" val="0"/>
              </a:ext>
            </a:extLst>
          </a:blip>
          <a:srcRect t="10942" b="22139"/>
          <a:stretch/>
        </p:blipFill>
        <p:spPr>
          <a:xfrm>
            <a:off x="4023360" y="4572735"/>
            <a:ext cx="3328424" cy="1440000"/>
          </a:xfrm>
          <a:prstGeom prst="rect">
            <a:avLst/>
          </a:prstGeom>
        </p:spPr>
      </p:pic>
      <p:pic>
        <p:nvPicPr>
          <p:cNvPr id="14338" name="Picture 2" descr="Secuencia de adn - Iconos gratis de médico">
            <a:extLst>
              <a:ext uri="{FF2B5EF4-FFF2-40B4-BE49-F238E27FC236}">
                <a16:creationId xmlns:a16="http://schemas.microsoft.com/office/drawing/2014/main" id="{8EC06B80-3561-1ABC-F0EC-6D00845FF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38" y="23027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2908B83D-27A7-CF6F-A283-3F69D2BAF984}"/>
              </a:ext>
            </a:extLst>
          </p:cNvPr>
          <p:cNvPicPr>
            <a:picLocks noChangeAspect="1"/>
          </p:cNvPicPr>
          <p:nvPr/>
        </p:nvPicPr>
        <p:blipFill>
          <a:blip r:embed="rId6"/>
          <a:stretch>
            <a:fillRect/>
          </a:stretch>
        </p:blipFill>
        <p:spPr>
          <a:xfrm>
            <a:off x="3922608" y="2686822"/>
            <a:ext cx="3429176" cy="1759040"/>
          </a:xfrm>
          <a:prstGeom prst="rect">
            <a:avLst/>
          </a:prstGeom>
        </p:spPr>
      </p:pic>
      <p:sp>
        <p:nvSpPr>
          <p:cNvPr id="9" name="Rectángulo 8">
            <a:extLst>
              <a:ext uri="{FF2B5EF4-FFF2-40B4-BE49-F238E27FC236}">
                <a16:creationId xmlns:a16="http://schemas.microsoft.com/office/drawing/2014/main" id="{BAC06B67-E0F0-FBD7-5627-47A3C3FBE6E3}"/>
              </a:ext>
            </a:extLst>
          </p:cNvPr>
          <p:cNvSpPr/>
          <p:nvPr/>
        </p:nvSpPr>
        <p:spPr>
          <a:xfrm>
            <a:off x="8448142" y="4418452"/>
            <a:ext cx="3429176" cy="15059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s-EC" sz="1400" dirty="0"/>
              <a:t>Alineamiento múltiple (MUSCLE)</a:t>
            </a:r>
          </a:p>
          <a:p>
            <a:pPr marL="285750" indent="-285750">
              <a:buFont typeface="Arial" panose="020B0604020202020204" pitchFamily="34" charset="0"/>
              <a:buChar char="•"/>
            </a:pPr>
            <a:r>
              <a:rPr lang="es-EC" sz="1400" dirty="0"/>
              <a:t>Selección del mejor modelo de evolución (T92+G: Tamura 3-paremeter con distribución discreta Gamma)</a:t>
            </a:r>
          </a:p>
          <a:p>
            <a:pPr marL="285750" indent="-285750">
              <a:buFont typeface="Arial" panose="020B0604020202020204" pitchFamily="34" charset="0"/>
              <a:buChar char="•"/>
            </a:pPr>
            <a:r>
              <a:rPr lang="es-EC" sz="1400" dirty="0"/>
              <a:t>Árbol de máxima verosimilitud (Bootstrap 500)</a:t>
            </a:r>
          </a:p>
        </p:txBody>
      </p:sp>
      <p:sp>
        <p:nvSpPr>
          <p:cNvPr id="10" name="Rectángulo 9">
            <a:extLst>
              <a:ext uri="{FF2B5EF4-FFF2-40B4-BE49-F238E27FC236}">
                <a16:creationId xmlns:a16="http://schemas.microsoft.com/office/drawing/2014/main" id="{21B775FF-C8CC-860C-EC8B-DD2397CE18CC}"/>
              </a:ext>
            </a:extLst>
          </p:cNvPr>
          <p:cNvSpPr/>
          <p:nvPr/>
        </p:nvSpPr>
        <p:spPr>
          <a:xfrm>
            <a:off x="8839898" y="2889000"/>
            <a:ext cx="2645664" cy="10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Identificación de especies </a:t>
            </a:r>
          </a:p>
        </p:txBody>
      </p:sp>
      <p:sp>
        <p:nvSpPr>
          <p:cNvPr id="12" name="Rectángulo 11">
            <a:extLst>
              <a:ext uri="{FF2B5EF4-FFF2-40B4-BE49-F238E27FC236}">
                <a16:creationId xmlns:a16="http://schemas.microsoft.com/office/drawing/2014/main" id="{33DD3530-D3F8-C16F-7F10-DFF64925A11E}"/>
              </a:ext>
            </a:extLst>
          </p:cNvPr>
          <p:cNvSpPr/>
          <p:nvPr/>
        </p:nvSpPr>
        <p:spPr>
          <a:xfrm>
            <a:off x="8839898" y="1296336"/>
            <a:ext cx="2645664" cy="108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Ensamblaje de secuencias</a:t>
            </a:r>
          </a:p>
        </p:txBody>
      </p:sp>
      <p:sp>
        <p:nvSpPr>
          <p:cNvPr id="13" name="Flecha: a la derecha 12">
            <a:extLst>
              <a:ext uri="{FF2B5EF4-FFF2-40B4-BE49-F238E27FC236}">
                <a16:creationId xmlns:a16="http://schemas.microsoft.com/office/drawing/2014/main" id="{A64DDF61-F41F-83C9-8E07-7148B2A37829}"/>
              </a:ext>
            </a:extLst>
          </p:cNvPr>
          <p:cNvSpPr/>
          <p:nvPr/>
        </p:nvSpPr>
        <p:spPr>
          <a:xfrm>
            <a:off x="7822952" y="1822576"/>
            <a:ext cx="564530" cy="2924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5" name="Flecha: a la derecha 14">
            <a:extLst>
              <a:ext uri="{FF2B5EF4-FFF2-40B4-BE49-F238E27FC236}">
                <a16:creationId xmlns:a16="http://schemas.microsoft.com/office/drawing/2014/main" id="{3EA35A0B-ECA4-0FBD-1B98-D601F5D00BFE}"/>
              </a:ext>
            </a:extLst>
          </p:cNvPr>
          <p:cNvSpPr/>
          <p:nvPr/>
        </p:nvSpPr>
        <p:spPr>
          <a:xfrm>
            <a:off x="7813576" y="3291230"/>
            <a:ext cx="564530" cy="2924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6" name="Flecha: a la derecha 15">
            <a:extLst>
              <a:ext uri="{FF2B5EF4-FFF2-40B4-BE49-F238E27FC236}">
                <a16:creationId xmlns:a16="http://schemas.microsoft.com/office/drawing/2014/main" id="{238AECAB-E91D-ED55-30ED-E41F5106C14C}"/>
              </a:ext>
            </a:extLst>
          </p:cNvPr>
          <p:cNvSpPr/>
          <p:nvPr/>
        </p:nvSpPr>
        <p:spPr>
          <a:xfrm>
            <a:off x="7808707" y="5000326"/>
            <a:ext cx="564530" cy="2924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0564793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2A11EA2-4109-F47C-C759-67D1B38D71C6}"/>
              </a:ext>
            </a:extLst>
          </p:cNvPr>
          <p:cNvSpPr/>
          <p:nvPr/>
        </p:nvSpPr>
        <p:spPr>
          <a:xfrm>
            <a:off x="3333174" y="110679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1</a:t>
            </a:r>
          </a:p>
        </p:txBody>
      </p:sp>
      <p:sp>
        <p:nvSpPr>
          <p:cNvPr id="3" name="CuadroTexto 2">
            <a:extLst>
              <a:ext uri="{FF2B5EF4-FFF2-40B4-BE49-F238E27FC236}">
                <a16:creationId xmlns:a16="http://schemas.microsoft.com/office/drawing/2014/main" id="{448B94F4-3B32-76D1-A180-C7A522863B1A}"/>
              </a:ext>
            </a:extLst>
          </p:cNvPr>
          <p:cNvSpPr txBox="1"/>
          <p:nvPr/>
        </p:nvSpPr>
        <p:spPr>
          <a:xfrm>
            <a:off x="3939317" y="1106795"/>
            <a:ext cx="4750244" cy="772519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Introducción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Objetivos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Hipótesis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Materiales y Métodos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Resultados y Discusión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Conclusiones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Recomendaciones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Agradecimientos</a:t>
            </a:r>
            <a:endParaRPr lang="es-EC" sz="2000" b="1" dirty="0">
              <a:solidFill>
                <a:srgbClr val="006600"/>
              </a:solidFill>
              <a:latin typeface="Arial" panose="020B0604020202020204" pitchFamily="34" charset="0"/>
              <a:cs typeface="Arial" panose="020B0604020202020204" pitchFamily="34" charset="0"/>
            </a:endParaRPr>
          </a:p>
          <a:p>
            <a:endParaRPr lang="es-EC" sz="36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000" b="1" dirty="0">
              <a:solidFill>
                <a:srgbClr val="006600"/>
              </a:solidFill>
              <a:latin typeface="Arial" panose="020B0604020202020204" pitchFamily="34" charset="0"/>
              <a:cs typeface="Arial" panose="020B0604020202020204" pitchFamily="34" charset="0"/>
            </a:endParaRPr>
          </a:p>
        </p:txBody>
      </p:sp>
      <p:sp>
        <p:nvSpPr>
          <p:cNvPr id="4" name="Elipse 3">
            <a:extLst>
              <a:ext uri="{FF2B5EF4-FFF2-40B4-BE49-F238E27FC236}">
                <a16:creationId xmlns:a16="http://schemas.microsoft.com/office/drawing/2014/main" id="{030D4C94-8170-A27A-C667-BBC1F2BB2D60}"/>
              </a:ext>
            </a:extLst>
          </p:cNvPr>
          <p:cNvSpPr/>
          <p:nvPr/>
        </p:nvSpPr>
        <p:spPr>
          <a:xfrm>
            <a:off x="3333174" y="169179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2</a:t>
            </a:r>
          </a:p>
        </p:txBody>
      </p:sp>
      <p:sp>
        <p:nvSpPr>
          <p:cNvPr id="5" name="Elipse 4">
            <a:extLst>
              <a:ext uri="{FF2B5EF4-FFF2-40B4-BE49-F238E27FC236}">
                <a16:creationId xmlns:a16="http://schemas.microsoft.com/office/drawing/2014/main" id="{B078774C-EBB5-CB98-71B9-B4B6B5A129D9}"/>
              </a:ext>
            </a:extLst>
          </p:cNvPr>
          <p:cNvSpPr/>
          <p:nvPr/>
        </p:nvSpPr>
        <p:spPr>
          <a:xfrm>
            <a:off x="3333174" y="2320621"/>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3</a:t>
            </a:r>
          </a:p>
        </p:txBody>
      </p:sp>
      <p:sp>
        <p:nvSpPr>
          <p:cNvPr id="6" name="Elipse 5">
            <a:extLst>
              <a:ext uri="{FF2B5EF4-FFF2-40B4-BE49-F238E27FC236}">
                <a16:creationId xmlns:a16="http://schemas.microsoft.com/office/drawing/2014/main" id="{07C91BD9-4C4A-21D9-6258-7B76D286E1B0}"/>
              </a:ext>
            </a:extLst>
          </p:cNvPr>
          <p:cNvSpPr/>
          <p:nvPr/>
        </p:nvSpPr>
        <p:spPr>
          <a:xfrm>
            <a:off x="3333174" y="293155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4</a:t>
            </a:r>
          </a:p>
        </p:txBody>
      </p:sp>
      <p:sp>
        <p:nvSpPr>
          <p:cNvPr id="7" name="Elipse 6">
            <a:extLst>
              <a:ext uri="{FF2B5EF4-FFF2-40B4-BE49-F238E27FC236}">
                <a16:creationId xmlns:a16="http://schemas.microsoft.com/office/drawing/2014/main" id="{03CE5FC7-54C5-5579-9B28-12535C1EB98F}"/>
              </a:ext>
            </a:extLst>
          </p:cNvPr>
          <p:cNvSpPr/>
          <p:nvPr/>
        </p:nvSpPr>
        <p:spPr>
          <a:xfrm>
            <a:off x="3333174" y="3568334"/>
            <a:ext cx="514551" cy="400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5</a:t>
            </a:r>
          </a:p>
        </p:txBody>
      </p:sp>
      <p:sp>
        <p:nvSpPr>
          <p:cNvPr id="8" name="Elipse 7">
            <a:extLst>
              <a:ext uri="{FF2B5EF4-FFF2-40B4-BE49-F238E27FC236}">
                <a16:creationId xmlns:a16="http://schemas.microsoft.com/office/drawing/2014/main" id="{ABBCF5F2-0DAE-4927-1C0F-1094802257BA}"/>
              </a:ext>
            </a:extLst>
          </p:cNvPr>
          <p:cNvSpPr/>
          <p:nvPr/>
        </p:nvSpPr>
        <p:spPr>
          <a:xfrm>
            <a:off x="3333174" y="420511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6</a:t>
            </a:r>
          </a:p>
        </p:txBody>
      </p:sp>
      <p:sp>
        <p:nvSpPr>
          <p:cNvPr id="9" name="Elipse 8">
            <a:extLst>
              <a:ext uri="{FF2B5EF4-FFF2-40B4-BE49-F238E27FC236}">
                <a16:creationId xmlns:a16="http://schemas.microsoft.com/office/drawing/2014/main" id="{D0B52634-3F5B-E01D-45D2-18E03C47DCDA}"/>
              </a:ext>
            </a:extLst>
          </p:cNvPr>
          <p:cNvSpPr/>
          <p:nvPr/>
        </p:nvSpPr>
        <p:spPr>
          <a:xfrm>
            <a:off x="3333174" y="4787300"/>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7</a:t>
            </a:r>
          </a:p>
        </p:txBody>
      </p:sp>
      <p:sp>
        <p:nvSpPr>
          <p:cNvPr id="10" name="Elipse 9">
            <a:extLst>
              <a:ext uri="{FF2B5EF4-FFF2-40B4-BE49-F238E27FC236}">
                <a16:creationId xmlns:a16="http://schemas.microsoft.com/office/drawing/2014/main" id="{DD3208DB-CF0F-C61E-0306-3B31BF98D34A}"/>
              </a:ext>
            </a:extLst>
          </p:cNvPr>
          <p:cNvSpPr/>
          <p:nvPr/>
        </p:nvSpPr>
        <p:spPr>
          <a:xfrm>
            <a:off x="3333174" y="536948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8</a:t>
            </a:r>
          </a:p>
        </p:txBody>
      </p:sp>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(Zucchini yellow mosaic virus) y WMV (Watermelon mosaic virus)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1">
            <a:extLst>
              <a:ext uri="{FF2B5EF4-FFF2-40B4-BE49-F238E27FC236}">
                <a16:creationId xmlns:a16="http://schemas.microsoft.com/office/drawing/2014/main" id="{06D8B93F-4171-FDFB-CACC-2EDEE8ED7364}"/>
              </a:ext>
            </a:extLst>
          </p:cNvPr>
          <p:cNvSpPr txBox="1">
            <a:spLocks/>
          </p:cNvSpPr>
          <p:nvPr/>
        </p:nvSpPr>
        <p:spPr>
          <a:xfrm>
            <a:off x="9523375" y="576403"/>
            <a:ext cx="2668625"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a:solidFill>
                  <a:schemeClr val="tx1"/>
                </a:solidFill>
                <a:latin typeface="Arial" panose="020B0604020202020204" pitchFamily="34" charset="0"/>
                <a:cs typeface="Arial" panose="020B0604020202020204" pitchFamily="34" charset="0"/>
              </a:rPr>
              <a:t>ÍNDICE DE CONTENIDOS</a:t>
            </a:r>
            <a:endParaRPr lang="es-EC" sz="1600" i="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17725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2A11EA2-4109-F47C-C759-67D1B38D71C6}"/>
              </a:ext>
            </a:extLst>
          </p:cNvPr>
          <p:cNvSpPr/>
          <p:nvPr/>
        </p:nvSpPr>
        <p:spPr>
          <a:xfrm>
            <a:off x="3333174" y="1106795"/>
            <a:ext cx="514551" cy="400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1</a:t>
            </a:r>
          </a:p>
        </p:txBody>
      </p:sp>
      <p:sp>
        <p:nvSpPr>
          <p:cNvPr id="3" name="CuadroTexto 2">
            <a:extLst>
              <a:ext uri="{FF2B5EF4-FFF2-40B4-BE49-F238E27FC236}">
                <a16:creationId xmlns:a16="http://schemas.microsoft.com/office/drawing/2014/main" id="{448B94F4-3B32-76D1-A180-C7A522863B1A}"/>
              </a:ext>
            </a:extLst>
          </p:cNvPr>
          <p:cNvSpPr txBox="1"/>
          <p:nvPr/>
        </p:nvSpPr>
        <p:spPr>
          <a:xfrm>
            <a:off x="3939317" y="1106795"/>
            <a:ext cx="4750244" cy="772519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Introducción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Objetivos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Hipótesis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Materiales y Métodos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Resultados y Discusión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Conclusiones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Recomendaciones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Agradecimientos</a:t>
            </a:r>
            <a:endParaRPr lang="es-EC" sz="2000" b="1" dirty="0">
              <a:solidFill>
                <a:srgbClr val="006600"/>
              </a:solidFill>
              <a:latin typeface="Arial" panose="020B0604020202020204" pitchFamily="34" charset="0"/>
              <a:cs typeface="Arial" panose="020B0604020202020204" pitchFamily="34" charset="0"/>
            </a:endParaRPr>
          </a:p>
          <a:p>
            <a:endParaRPr lang="es-EC" sz="36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000" b="1" dirty="0">
              <a:solidFill>
                <a:srgbClr val="006600"/>
              </a:solidFill>
              <a:latin typeface="Arial" panose="020B0604020202020204" pitchFamily="34" charset="0"/>
              <a:cs typeface="Arial" panose="020B0604020202020204" pitchFamily="34" charset="0"/>
            </a:endParaRPr>
          </a:p>
        </p:txBody>
      </p:sp>
      <p:sp>
        <p:nvSpPr>
          <p:cNvPr id="4" name="Elipse 3">
            <a:extLst>
              <a:ext uri="{FF2B5EF4-FFF2-40B4-BE49-F238E27FC236}">
                <a16:creationId xmlns:a16="http://schemas.microsoft.com/office/drawing/2014/main" id="{030D4C94-8170-A27A-C667-BBC1F2BB2D60}"/>
              </a:ext>
            </a:extLst>
          </p:cNvPr>
          <p:cNvSpPr/>
          <p:nvPr/>
        </p:nvSpPr>
        <p:spPr>
          <a:xfrm>
            <a:off x="3333174" y="169179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2</a:t>
            </a:r>
          </a:p>
        </p:txBody>
      </p:sp>
      <p:sp>
        <p:nvSpPr>
          <p:cNvPr id="5" name="Elipse 4">
            <a:extLst>
              <a:ext uri="{FF2B5EF4-FFF2-40B4-BE49-F238E27FC236}">
                <a16:creationId xmlns:a16="http://schemas.microsoft.com/office/drawing/2014/main" id="{B078774C-EBB5-CB98-71B9-B4B6B5A129D9}"/>
              </a:ext>
            </a:extLst>
          </p:cNvPr>
          <p:cNvSpPr/>
          <p:nvPr/>
        </p:nvSpPr>
        <p:spPr>
          <a:xfrm>
            <a:off x="3333174" y="2320621"/>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3</a:t>
            </a:r>
          </a:p>
        </p:txBody>
      </p:sp>
      <p:sp>
        <p:nvSpPr>
          <p:cNvPr id="6" name="Elipse 5">
            <a:extLst>
              <a:ext uri="{FF2B5EF4-FFF2-40B4-BE49-F238E27FC236}">
                <a16:creationId xmlns:a16="http://schemas.microsoft.com/office/drawing/2014/main" id="{07C91BD9-4C4A-21D9-6258-7B76D286E1B0}"/>
              </a:ext>
            </a:extLst>
          </p:cNvPr>
          <p:cNvSpPr/>
          <p:nvPr/>
        </p:nvSpPr>
        <p:spPr>
          <a:xfrm>
            <a:off x="3333174" y="293155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4</a:t>
            </a:r>
          </a:p>
        </p:txBody>
      </p:sp>
      <p:sp>
        <p:nvSpPr>
          <p:cNvPr id="7" name="Elipse 6">
            <a:extLst>
              <a:ext uri="{FF2B5EF4-FFF2-40B4-BE49-F238E27FC236}">
                <a16:creationId xmlns:a16="http://schemas.microsoft.com/office/drawing/2014/main" id="{03CE5FC7-54C5-5579-9B28-12535C1EB98F}"/>
              </a:ext>
            </a:extLst>
          </p:cNvPr>
          <p:cNvSpPr/>
          <p:nvPr/>
        </p:nvSpPr>
        <p:spPr>
          <a:xfrm>
            <a:off x="3333174" y="3568334"/>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5</a:t>
            </a:r>
          </a:p>
        </p:txBody>
      </p:sp>
      <p:sp>
        <p:nvSpPr>
          <p:cNvPr id="8" name="Elipse 7">
            <a:extLst>
              <a:ext uri="{FF2B5EF4-FFF2-40B4-BE49-F238E27FC236}">
                <a16:creationId xmlns:a16="http://schemas.microsoft.com/office/drawing/2014/main" id="{ABBCF5F2-0DAE-4927-1C0F-1094802257BA}"/>
              </a:ext>
            </a:extLst>
          </p:cNvPr>
          <p:cNvSpPr/>
          <p:nvPr/>
        </p:nvSpPr>
        <p:spPr>
          <a:xfrm>
            <a:off x="3333174" y="420511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6</a:t>
            </a:r>
          </a:p>
        </p:txBody>
      </p:sp>
      <p:sp>
        <p:nvSpPr>
          <p:cNvPr id="9" name="Elipse 8">
            <a:extLst>
              <a:ext uri="{FF2B5EF4-FFF2-40B4-BE49-F238E27FC236}">
                <a16:creationId xmlns:a16="http://schemas.microsoft.com/office/drawing/2014/main" id="{D0B52634-3F5B-E01D-45D2-18E03C47DCDA}"/>
              </a:ext>
            </a:extLst>
          </p:cNvPr>
          <p:cNvSpPr/>
          <p:nvPr/>
        </p:nvSpPr>
        <p:spPr>
          <a:xfrm>
            <a:off x="3333174" y="4787300"/>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7</a:t>
            </a:r>
          </a:p>
        </p:txBody>
      </p:sp>
      <p:sp>
        <p:nvSpPr>
          <p:cNvPr id="10" name="Elipse 9">
            <a:extLst>
              <a:ext uri="{FF2B5EF4-FFF2-40B4-BE49-F238E27FC236}">
                <a16:creationId xmlns:a16="http://schemas.microsoft.com/office/drawing/2014/main" id="{DD3208DB-CF0F-C61E-0306-3B31BF98D34A}"/>
              </a:ext>
            </a:extLst>
          </p:cNvPr>
          <p:cNvSpPr/>
          <p:nvPr/>
        </p:nvSpPr>
        <p:spPr>
          <a:xfrm>
            <a:off x="3333174" y="536948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8</a:t>
            </a:r>
          </a:p>
        </p:txBody>
      </p:sp>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1">
            <a:extLst>
              <a:ext uri="{FF2B5EF4-FFF2-40B4-BE49-F238E27FC236}">
                <a16:creationId xmlns:a16="http://schemas.microsoft.com/office/drawing/2014/main" id="{06D8B93F-4171-FDFB-CACC-2EDEE8ED7364}"/>
              </a:ext>
            </a:extLst>
          </p:cNvPr>
          <p:cNvSpPr txBox="1">
            <a:spLocks/>
          </p:cNvSpPr>
          <p:nvPr/>
        </p:nvSpPr>
        <p:spPr>
          <a:xfrm>
            <a:off x="9523375" y="576403"/>
            <a:ext cx="2668625"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a:solidFill>
                  <a:schemeClr val="tx1"/>
                </a:solidFill>
                <a:latin typeface="Arial" panose="020B0604020202020204" pitchFamily="34" charset="0"/>
                <a:cs typeface="Arial" panose="020B0604020202020204" pitchFamily="34" charset="0"/>
              </a:rPr>
              <a:t>ÍNDICE DE CONTENIDOS</a:t>
            </a:r>
            <a:endParaRPr lang="es-EC" sz="1600" i="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84494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057736" y="474196"/>
            <a:ext cx="3134264" cy="344269"/>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RESULTADOS Y DISCUSIÓN</a:t>
            </a:r>
          </a:p>
        </p:txBody>
      </p:sp>
      <p:graphicFrame>
        <p:nvGraphicFramePr>
          <p:cNvPr id="2" name="Tabla 1">
            <a:extLst>
              <a:ext uri="{FF2B5EF4-FFF2-40B4-BE49-F238E27FC236}">
                <a16:creationId xmlns:a16="http://schemas.microsoft.com/office/drawing/2014/main" id="{51526F65-207E-7207-6BC4-F4C526AA0B80}"/>
              </a:ext>
            </a:extLst>
          </p:cNvPr>
          <p:cNvGraphicFramePr>
            <a:graphicFrameLocks noGrp="1"/>
          </p:cNvGraphicFramePr>
          <p:nvPr>
            <p:extLst>
              <p:ext uri="{D42A27DB-BD31-4B8C-83A1-F6EECF244321}">
                <p14:modId xmlns:p14="http://schemas.microsoft.com/office/powerpoint/2010/main" val="3613819242"/>
              </p:ext>
            </p:extLst>
          </p:nvPr>
        </p:nvGraphicFramePr>
        <p:xfrm>
          <a:off x="355600" y="1426923"/>
          <a:ext cx="5359576" cy="3367560"/>
        </p:xfrm>
        <a:graphic>
          <a:graphicData uri="http://schemas.openxmlformats.org/drawingml/2006/table">
            <a:tbl>
              <a:tblPr>
                <a:tableStyleId>{5940675A-B579-460E-94D1-54222C63F5DA}</a:tableStyleId>
              </a:tblPr>
              <a:tblGrid>
                <a:gridCol w="206206">
                  <a:extLst>
                    <a:ext uri="{9D8B030D-6E8A-4147-A177-3AD203B41FA5}">
                      <a16:colId xmlns:a16="http://schemas.microsoft.com/office/drawing/2014/main" val="3022443932"/>
                    </a:ext>
                  </a:extLst>
                </a:gridCol>
                <a:gridCol w="787722">
                  <a:extLst>
                    <a:ext uri="{9D8B030D-6E8A-4147-A177-3AD203B41FA5}">
                      <a16:colId xmlns:a16="http://schemas.microsoft.com/office/drawing/2014/main" val="2089431797"/>
                    </a:ext>
                  </a:extLst>
                </a:gridCol>
                <a:gridCol w="787722">
                  <a:extLst>
                    <a:ext uri="{9D8B030D-6E8A-4147-A177-3AD203B41FA5}">
                      <a16:colId xmlns:a16="http://schemas.microsoft.com/office/drawing/2014/main" val="1676905553"/>
                    </a:ext>
                  </a:extLst>
                </a:gridCol>
                <a:gridCol w="787722">
                  <a:extLst>
                    <a:ext uri="{9D8B030D-6E8A-4147-A177-3AD203B41FA5}">
                      <a16:colId xmlns:a16="http://schemas.microsoft.com/office/drawing/2014/main" val="3552611551"/>
                    </a:ext>
                  </a:extLst>
                </a:gridCol>
                <a:gridCol w="787722">
                  <a:extLst>
                    <a:ext uri="{9D8B030D-6E8A-4147-A177-3AD203B41FA5}">
                      <a16:colId xmlns:a16="http://schemas.microsoft.com/office/drawing/2014/main" val="536798081"/>
                    </a:ext>
                  </a:extLst>
                </a:gridCol>
                <a:gridCol w="787722">
                  <a:extLst>
                    <a:ext uri="{9D8B030D-6E8A-4147-A177-3AD203B41FA5}">
                      <a16:colId xmlns:a16="http://schemas.microsoft.com/office/drawing/2014/main" val="562938476"/>
                    </a:ext>
                  </a:extLst>
                </a:gridCol>
                <a:gridCol w="427038">
                  <a:extLst>
                    <a:ext uri="{9D8B030D-6E8A-4147-A177-3AD203B41FA5}">
                      <a16:colId xmlns:a16="http://schemas.microsoft.com/office/drawing/2014/main" val="59634261"/>
                    </a:ext>
                  </a:extLst>
                </a:gridCol>
                <a:gridCol w="787722">
                  <a:extLst>
                    <a:ext uri="{9D8B030D-6E8A-4147-A177-3AD203B41FA5}">
                      <a16:colId xmlns:a16="http://schemas.microsoft.com/office/drawing/2014/main" val="3003773391"/>
                    </a:ext>
                  </a:extLst>
                </a:gridCol>
              </a:tblGrid>
              <a:tr h="64675">
                <a:tc>
                  <a:txBody>
                    <a:bodyPr/>
                    <a:lstStyle/>
                    <a:p>
                      <a:pPr algn="l" fontAlgn="b"/>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100" b="1" u="none" strike="noStrike" dirty="0" err="1">
                          <a:effectLst/>
                        </a:rPr>
                        <a:t>Muestra</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err="1">
                          <a:effectLst/>
                        </a:rPr>
                        <a:t>Provincia</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a:effectLst/>
                        </a:rPr>
                        <a:t>Potyvirus</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a:effectLst/>
                        </a:rPr>
                        <a:t>ZYMV</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a:effectLst/>
                        </a:rPr>
                        <a:t>WMV</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a:effectLst/>
                        </a:rPr>
                        <a:t>PRSV</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a:effectLst/>
                        </a:rPr>
                        <a:t>CMV</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281237"/>
                  </a:ext>
                </a:extLst>
              </a:tr>
              <a:tr h="319357">
                <a:tc>
                  <a:txBody>
                    <a:bodyPr/>
                    <a:lstStyle/>
                    <a:p>
                      <a:pPr algn="ctr" fontAlgn="b"/>
                      <a:r>
                        <a:rPr lang="en-US" sz="1100" b="1" u="none" strike="noStrike" dirty="0">
                          <a:solidFill>
                            <a:srgbClr val="0070C0"/>
                          </a:solidFill>
                          <a:effectLst/>
                        </a:rPr>
                        <a:t>1</a:t>
                      </a:r>
                      <a:endParaRPr lang="en-US" sz="1100" b="1"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solidFill>
                            <a:srgbClr val="0070C0"/>
                          </a:solidFill>
                          <a:effectLst/>
                        </a:rPr>
                        <a:t>FP-21-0340</a:t>
                      </a:r>
                      <a:endParaRPr lang="en-US" sz="1100" b="0"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100" u="none" strike="noStrike">
                          <a:solidFill>
                            <a:srgbClr val="0070C0"/>
                          </a:solidFill>
                          <a:effectLst/>
                        </a:rPr>
                        <a:t>Cotopaxi</a:t>
                      </a:r>
                      <a:endParaRPr lang="en-US" sz="1100" b="0" i="0" u="none" strike="noStrike">
                        <a:solidFill>
                          <a:srgbClr val="0070C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524347"/>
                  </a:ext>
                </a:extLst>
              </a:tr>
              <a:tr h="319357">
                <a:tc>
                  <a:txBody>
                    <a:bodyPr/>
                    <a:lstStyle/>
                    <a:p>
                      <a:pPr algn="ctr" fontAlgn="b"/>
                      <a:r>
                        <a:rPr lang="en-US" sz="1100" b="1" u="none" strike="noStrike" dirty="0">
                          <a:solidFill>
                            <a:srgbClr val="0070C0"/>
                          </a:solidFill>
                          <a:effectLst/>
                        </a:rPr>
                        <a:t>2</a:t>
                      </a:r>
                      <a:endParaRPr lang="en-US" sz="1100" b="1"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solidFill>
                            <a:srgbClr val="0070C0"/>
                          </a:solidFill>
                          <a:effectLst/>
                        </a:rPr>
                        <a:t>FP-21-0342</a:t>
                      </a:r>
                      <a:endParaRPr lang="en-US" sz="1100" b="0"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solidFill>
                            <a:srgbClr val="0070C0"/>
                          </a:solidFill>
                          <a:effectLst/>
                        </a:rPr>
                        <a:t>Cotopaxi</a:t>
                      </a:r>
                      <a:endParaRPr lang="en-US" sz="1100" b="0"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47775223"/>
                  </a:ext>
                </a:extLst>
              </a:tr>
              <a:tr h="319357">
                <a:tc>
                  <a:txBody>
                    <a:bodyPr/>
                    <a:lstStyle/>
                    <a:p>
                      <a:pPr algn="ctr" fontAlgn="b"/>
                      <a:r>
                        <a:rPr lang="en-US" sz="1100" b="1" u="none" strike="noStrike" dirty="0">
                          <a:solidFill>
                            <a:srgbClr val="0070C0"/>
                          </a:solidFill>
                          <a:effectLst/>
                        </a:rPr>
                        <a:t>3</a:t>
                      </a:r>
                      <a:endParaRPr lang="en-US" sz="1100" b="1" i="0" u="none" strike="noStrike" dirty="0">
                        <a:solidFill>
                          <a:srgbClr val="0070C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a:solidFill>
                            <a:srgbClr val="0070C0"/>
                          </a:solidFill>
                          <a:effectLst/>
                        </a:rPr>
                        <a:t>FP-21-0344</a:t>
                      </a:r>
                      <a:endParaRPr lang="en-US" sz="1100" b="0" i="0" u="none" strike="noStrike">
                        <a:solidFill>
                          <a:srgbClr val="0070C0"/>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solidFill>
                            <a:srgbClr val="0070C0"/>
                          </a:solidFill>
                          <a:effectLst/>
                        </a:rPr>
                        <a:t>Cotopaxi</a:t>
                      </a:r>
                      <a:endParaRPr lang="en-US" sz="1100" b="0"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36362641"/>
                  </a:ext>
                </a:extLst>
              </a:tr>
              <a:tr h="319357">
                <a:tc>
                  <a:txBody>
                    <a:bodyPr/>
                    <a:lstStyle/>
                    <a:p>
                      <a:pPr algn="ctr" fontAlgn="b"/>
                      <a:r>
                        <a:rPr lang="en-US" sz="1100" b="1" u="none" strike="noStrike" dirty="0">
                          <a:solidFill>
                            <a:srgbClr val="0070C0"/>
                          </a:solidFill>
                          <a:effectLst/>
                        </a:rPr>
                        <a:t>4</a:t>
                      </a:r>
                      <a:endParaRPr lang="en-US" sz="1100" b="1"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100" u="none" strike="noStrike">
                          <a:solidFill>
                            <a:srgbClr val="0070C0"/>
                          </a:solidFill>
                          <a:effectLst/>
                        </a:rPr>
                        <a:t>FP-21-0345</a:t>
                      </a:r>
                      <a:endParaRPr lang="en-US" sz="1100" b="0" i="0" u="none" strike="noStrike">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solidFill>
                            <a:srgbClr val="0070C0"/>
                          </a:solidFill>
                          <a:effectLst/>
                        </a:rPr>
                        <a:t>Cotopaxi</a:t>
                      </a:r>
                      <a:endParaRPr lang="en-US" sz="1100" b="0" i="0" u="none" strike="noStrike">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6683166"/>
                  </a:ext>
                </a:extLst>
              </a:tr>
              <a:tr h="319357">
                <a:tc>
                  <a:txBody>
                    <a:bodyPr/>
                    <a:lstStyle/>
                    <a:p>
                      <a:pPr algn="ctr" fontAlgn="b"/>
                      <a:r>
                        <a:rPr lang="en-US" sz="1100" b="1" u="none" strike="noStrike" dirty="0">
                          <a:solidFill>
                            <a:srgbClr val="0070C0"/>
                          </a:solidFill>
                          <a:effectLst/>
                        </a:rPr>
                        <a:t>5</a:t>
                      </a:r>
                      <a:endParaRPr lang="en-US" sz="1100" b="1"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solidFill>
                            <a:srgbClr val="0070C0"/>
                          </a:solidFill>
                          <a:effectLst/>
                        </a:rPr>
                        <a:t>FP-21-0346</a:t>
                      </a:r>
                      <a:endParaRPr lang="en-US" sz="1100" b="0"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solidFill>
                            <a:srgbClr val="0070C0"/>
                          </a:solidFill>
                          <a:effectLst/>
                        </a:rPr>
                        <a:t>Cotopaxi</a:t>
                      </a:r>
                      <a:endParaRPr lang="en-US" sz="1100" b="0"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037300"/>
                  </a:ext>
                </a:extLst>
              </a:tr>
              <a:tr h="319357">
                <a:tc>
                  <a:txBody>
                    <a:bodyPr/>
                    <a:lstStyle/>
                    <a:p>
                      <a:pPr algn="ctr" fontAlgn="b"/>
                      <a:r>
                        <a:rPr lang="en-US" sz="1100" b="1" u="none" strike="noStrike" dirty="0">
                          <a:solidFill>
                            <a:srgbClr val="0070C0"/>
                          </a:solidFill>
                          <a:effectLst/>
                        </a:rPr>
                        <a:t>6</a:t>
                      </a:r>
                      <a:endParaRPr lang="en-US" sz="1100" b="1"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solidFill>
                            <a:srgbClr val="0070C0"/>
                          </a:solidFill>
                          <a:effectLst/>
                        </a:rPr>
                        <a:t>FP-21-0347</a:t>
                      </a:r>
                      <a:endParaRPr lang="en-US" sz="1100" b="0" i="0" u="none" strike="noStrike">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solidFill>
                            <a:srgbClr val="0070C0"/>
                          </a:solidFill>
                          <a:effectLst/>
                        </a:rPr>
                        <a:t>Cotopaxi</a:t>
                      </a:r>
                      <a:endParaRPr lang="en-US" sz="1100" b="0" i="0" u="none" strike="noStrike" dirty="0">
                        <a:solidFill>
                          <a:srgbClr val="0070C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FF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6513009"/>
                  </a:ext>
                </a:extLst>
              </a:tr>
              <a:tr h="319357">
                <a:tc>
                  <a:txBody>
                    <a:bodyPr/>
                    <a:lstStyle/>
                    <a:p>
                      <a:pPr algn="ctr" fontAlgn="b"/>
                      <a:r>
                        <a:rPr lang="en-US" sz="1100" b="1" u="none" strike="noStrike" dirty="0">
                          <a:effectLst/>
                        </a:rPr>
                        <a:t>7</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FP-22-0507</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Guayas</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5457634"/>
                  </a:ext>
                </a:extLst>
              </a:tr>
              <a:tr h="319357">
                <a:tc>
                  <a:txBody>
                    <a:bodyPr/>
                    <a:lstStyle/>
                    <a:p>
                      <a:pPr algn="ctr" fontAlgn="b"/>
                      <a:r>
                        <a:rPr lang="en-US" sz="1100" b="1" u="none" strike="noStrike" dirty="0">
                          <a:effectLst/>
                        </a:rPr>
                        <a:t>8</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FP-22-0508</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Guayas</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4899906"/>
                  </a:ext>
                </a:extLst>
              </a:tr>
              <a:tr h="319357">
                <a:tc>
                  <a:txBody>
                    <a:bodyPr/>
                    <a:lstStyle/>
                    <a:p>
                      <a:pPr algn="ctr" fontAlgn="b"/>
                      <a:r>
                        <a:rPr lang="en-US" sz="1100" b="1" u="none" strike="noStrike" dirty="0">
                          <a:effectLst/>
                        </a:rPr>
                        <a:t>9</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FP-22-0509</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Guayas</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1728806"/>
                  </a:ext>
                </a:extLst>
              </a:tr>
              <a:tr h="319357">
                <a:tc>
                  <a:txBody>
                    <a:bodyPr/>
                    <a:lstStyle/>
                    <a:p>
                      <a:pPr algn="ctr" fontAlgn="b"/>
                      <a:r>
                        <a:rPr lang="en-US" sz="1100" b="1" u="none" strike="noStrike" dirty="0">
                          <a:effectLst/>
                        </a:rPr>
                        <a:t>10</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FP-22-0913</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Los Ríos</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109973"/>
                  </a:ext>
                </a:extLst>
              </a:tr>
            </a:tbl>
          </a:graphicData>
        </a:graphic>
      </p:graphicFrame>
      <p:graphicFrame>
        <p:nvGraphicFramePr>
          <p:cNvPr id="3" name="Tabla 2">
            <a:extLst>
              <a:ext uri="{FF2B5EF4-FFF2-40B4-BE49-F238E27FC236}">
                <a16:creationId xmlns:a16="http://schemas.microsoft.com/office/drawing/2014/main" id="{1873E0C0-BA7E-CAC0-F1F5-11F9C4C26717}"/>
              </a:ext>
            </a:extLst>
          </p:cNvPr>
          <p:cNvGraphicFramePr>
            <a:graphicFrameLocks noGrp="1"/>
          </p:cNvGraphicFramePr>
          <p:nvPr>
            <p:extLst>
              <p:ext uri="{D42A27DB-BD31-4B8C-83A1-F6EECF244321}">
                <p14:modId xmlns:p14="http://schemas.microsoft.com/office/powerpoint/2010/main" val="1044745377"/>
              </p:ext>
            </p:extLst>
          </p:nvPr>
        </p:nvGraphicFramePr>
        <p:xfrm>
          <a:off x="5998028" y="1583093"/>
          <a:ext cx="5359576" cy="2235499"/>
        </p:xfrm>
        <a:graphic>
          <a:graphicData uri="http://schemas.openxmlformats.org/drawingml/2006/table">
            <a:tbl>
              <a:tblPr>
                <a:tableStyleId>{5940675A-B579-460E-94D1-54222C63F5DA}</a:tableStyleId>
              </a:tblPr>
              <a:tblGrid>
                <a:gridCol w="206206">
                  <a:extLst>
                    <a:ext uri="{9D8B030D-6E8A-4147-A177-3AD203B41FA5}">
                      <a16:colId xmlns:a16="http://schemas.microsoft.com/office/drawing/2014/main" val="3890472864"/>
                    </a:ext>
                  </a:extLst>
                </a:gridCol>
                <a:gridCol w="787722">
                  <a:extLst>
                    <a:ext uri="{9D8B030D-6E8A-4147-A177-3AD203B41FA5}">
                      <a16:colId xmlns:a16="http://schemas.microsoft.com/office/drawing/2014/main" val="1395482360"/>
                    </a:ext>
                  </a:extLst>
                </a:gridCol>
                <a:gridCol w="787722">
                  <a:extLst>
                    <a:ext uri="{9D8B030D-6E8A-4147-A177-3AD203B41FA5}">
                      <a16:colId xmlns:a16="http://schemas.microsoft.com/office/drawing/2014/main" val="262230836"/>
                    </a:ext>
                  </a:extLst>
                </a:gridCol>
                <a:gridCol w="787722">
                  <a:extLst>
                    <a:ext uri="{9D8B030D-6E8A-4147-A177-3AD203B41FA5}">
                      <a16:colId xmlns:a16="http://schemas.microsoft.com/office/drawing/2014/main" val="2464428411"/>
                    </a:ext>
                  </a:extLst>
                </a:gridCol>
                <a:gridCol w="787722">
                  <a:extLst>
                    <a:ext uri="{9D8B030D-6E8A-4147-A177-3AD203B41FA5}">
                      <a16:colId xmlns:a16="http://schemas.microsoft.com/office/drawing/2014/main" val="1331685126"/>
                    </a:ext>
                  </a:extLst>
                </a:gridCol>
                <a:gridCol w="787722">
                  <a:extLst>
                    <a:ext uri="{9D8B030D-6E8A-4147-A177-3AD203B41FA5}">
                      <a16:colId xmlns:a16="http://schemas.microsoft.com/office/drawing/2014/main" val="4027776350"/>
                    </a:ext>
                  </a:extLst>
                </a:gridCol>
                <a:gridCol w="427038">
                  <a:extLst>
                    <a:ext uri="{9D8B030D-6E8A-4147-A177-3AD203B41FA5}">
                      <a16:colId xmlns:a16="http://schemas.microsoft.com/office/drawing/2014/main" val="1832705716"/>
                    </a:ext>
                  </a:extLst>
                </a:gridCol>
                <a:gridCol w="787722">
                  <a:extLst>
                    <a:ext uri="{9D8B030D-6E8A-4147-A177-3AD203B41FA5}">
                      <a16:colId xmlns:a16="http://schemas.microsoft.com/office/drawing/2014/main" val="1166073548"/>
                    </a:ext>
                  </a:extLst>
                </a:gridCol>
              </a:tblGrid>
              <a:tr h="319357">
                <a:tc>
                  <a:txBody>
                    <a:bodyPr/>
                    <a:lstStyle/>
                    <a:p>
                      <a:pPr algn="ctr" fontAlgn="b"/>
                      <a:r>
                        <a:rPr lang="en-US" sz="1100" b="1" u="none" strike="noStrike" dirty="0">
                          <a:effectLst/>
                        </a:rPr>
                        <a:t>11</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FP-22-0915</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Los Ríos</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0818759"/>
                  </a:ext>
                </a:extLst>
              </a:tr>
              <a:tr h="319357">
                <a:tc>
                  <a:txBody>
                    <a:bodyPr/>
                    <a:lstStyle/>
                    <a:p>
                      <a:pPr algn="ctr" fontAlgn="b"/>
                      <a:r>
                        <a:rPr lang="en-US" sz="1100" b="1" u="none" strike="noStrike" dirty="0">
                          <a:effectLst/>
                        </a:rPr>
                        <a:t>12</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FP-22-0959</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Cotopaxi</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1838131"/>
                  </a:ext>
                </a:extLst>
              </a:tr>
              <a:tr h="319357">
                <a:tc>
                  <a:txBody>
                    <a:bodyPr/>
                    <a:lstStyle/>
                    <a:p>
                      <a:pPr algn="ctr" fontAlgn="b"/>
                      <a:r>
                        <a:rPr lang="en-US" sz="1100" b="1" u="none" strike="noStrike" dirty="0">
                          <a:effectLst/>
                        </a:rPr>
                        <a:t>13</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FP-22-0960</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Cotopaxi</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9254990"/>
                  </a:ext>
                </a:extLst>
              </a:tr>
              <a:tr h="319357">
                <a:tc>
                  <a:txBody>
                    <a:bodyPr/>
                    <a:lstStyle/>
                    <a:p>
                      <a:pPr algn="ctr" fontAlgn="b"/>
                      <a:r>
                        <a:rPr lang="en-US" sz="1100" b="1" u="none" strike="noStrike" dirty="0">
                          <a:effectLst/>
                        </a:rPr>
                        <a:t>14</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FP-22-1230</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Guayas</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288012"/>
                  </a:ext>
                </a:extLst>
              </a:tr>
              <a:tr h="319357">
                <a:tc>
                  <a:txBody>
                    <a:bodyPr/>
                    <a:lstStyle/>
                    <a:p>
                      <a:pPr algn="ctr" fontAlgn="b"/>
                      <a:r>
                        <a:rPr lang="en-US" sz="1100" b="1" u="none" strike="noStrike" dirty="0">
                          <a:effectLst/>
                        </a:rPr>
                        <a:t>15</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FP-22-1322</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Manabí</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37961"/>
                  </a:ext>
                </a:extLst>
              </a:tr>
              <a:tr h="319357">
                <a:tc>
                  <a:txBody>
                    <a:bodyPr/>
                    <a:lstStyle/>
                    <a:p>
                      <a:pPr algn="ctr" fontAlgn="b"/>
                      <a:r>
                        <a:rPr lang="en-US" sz="1100" b="1" u="none" strike="noStrike" dirty="0">
                          <a:effectLst/>
                        </a:rPr>
                        <a:t>16</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FP-22-1320</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Manabí</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0131023"/>
                  </a:ext>
                </a:extLst>
              </a:tr>
              <a:tr h="319357">
                <a:tc>
                  <a:txBody>
                    <a:bodyPr/>
                    <a:lstStyle/>
                    <a:p>
                      <a:pPr algn="ctr" fontAlgn="b"/>
                      <a:r>
                        <a:rPr lang="en-US" sz="1100" b="1" u="none" strike="noStrike" dirty="0">
                          <a:effectLst/>
                        </a:rPr>
                        <a:t>17</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FP-22-1325</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a:effectLst/>
                        </a:rPr>
                        <a:t>Cotopaxi</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a:effectLst/>
                        </a:rPr>
                        <a:t>✔️</a:t>
                      </a:r>
                      <a:endParaRPr lang="en-US" sz="1100" b="0" i="0" u="none" strike="noStrike">
                        <a:solidFill>
                          <a:srgbClr val="548135"/>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3292169"/>
                  </a:ext>
                </a:extLst>
              </a:tr>
            </a:tbl>
          </a:graphicData>
        </a:graphic>
      </p:graphicFrame>
      <p:graphicFrame>
        <p:nvGraphicFramePr>
          <p:cNvPr id="4" name="Tabla 3">
            <a:extLst>
              <a:ext uri="{FF2B5EF4-FFF2-40B4-BE49-F238E27FC236}">
                <a16:creationId xmlns:a16="http://schemas.microsoft.com/office/drawing/2014/main" id="{68170ED6-599A-9E77-6048-68D96B034D6E}"/>
              </a:ext>
            </a:extLst>
          </p:cNvPr>
          <p:cNvGraphicFramePr>
            <a:graphicFrameLocks noGrp="1"/>
          </p:cNvGraphicFramePr>
          <p:nvPr>
            <p:extLst>
              <p:ext uri="{D42A27DB-BD31-4B8C-83A1-F6EECF244321}">
                <p14:modId xmlns:p14="http://schemas.microsoft.com/office/powerpoint/2010/main" val="19359196"/>
              </p:ext>
            </p:extLst>
          </p:nvPr>
        </p:nvGraphicFramePr>
        <p:xfrm>
          <a:off x="5998028" y="1410959"/>
          <a:ext cx="5359576" cy="173990"/>
        </p:xfrm>
        <a:graphic>
          <a:graphicData uri="http://schemas.openxmlformats.org/drawingml/2006/table">
            <a:tbl>
              <a:tblPr>
                <a:tableStyleId>{5940675A-B579-460E-94D1-54222C63F5DA}</a:tableStyleId>
              </a:tblPr>
              <a:tblGrid>
                <a:gridCol w="206206">
                  <a:extLst>
                    <a:ext uri="{9D8B030D-6E8A-4147-A177-3AD203B41FA5}">
                      <a16:colId xmlns:a16="http://schemas.microsoft.com/office/drawing/2014/main" val="3158035154"/>
                    </a:ext>
                  </a:extLst>
                </a:gridCol>
                <a:gridCol w="787722">
                  <a:extLst>
                    <a:ext uri="{9D8B030D-6E8A-4147-A177-3AD203B41FA5}">
                      <a16:colId xmlns:a16="http://schemas.microsoft.com/office/drawing/2014/main" val="1223713264"/>
                    </a:ext>
                  </a:extLst>
                </a:gridCol>
                <a:gridCol w="787722">
                  <a:extLst>
                    <a:ext uri="{9D8B030D-6E8A-4147-A177-3AD203B41FA5}">
                      <a16:colId xmlns:a16="http://schemas.microsoft.com/office/drawing/2014/main" val="999075216"/>
                    </a:ext>
                  </a:extLst>
                </a:gridCol>
                <a:gridCol w="787722">
                  <a:extLst>
                    <a:ext uri="{9D8B030D-6E8A-4147-A177-3AD203B41FA5}">
                      <a16:colId xmlns:a16="http://schemas.microsoft.com/office/drawing/2014/main" val="3246816386"/>
                    </a:ext>
                  </a:extLst>
                </a:gridCol>
                <a:gridCol w="787722">
                  <a:extLst>
                    <a:ext uri="{9D8B030D-6E8A-4147-A177-3AD203B41FA5}">
                      <a16:colId xmlns:a16="http://schemas.microsoft.com/office/drawing/2014/main" val="2889062533"/>
                    </a:ext>
                  </a:extLst>
                </a:gridCol>
                <a:gridCol w="787722">
                  <a:extLst>
                    <a:ext uri="{9D8B030D-6E8A-4147-A177-3AD203B41FA5}">
                      <a16:colId xmlns:a16="http://schemas.microsoft.com/office/drawing/2014/main" val="2825583009"/>
                    </a:ext>
                  </a:extLst>
                </a:gridCol>
                <a:gridCol w="427038">
                  <a:extLst>
                    <a:ext uri="{9D8B030D-6E8A-4147-A177-3AD203B41FA5}">
                      <a16:colId xmlns:a16="http://schemas.microsoft.com/office/drawing/2014/main" val="4049893950"/>
                    </a:ext>
                  </a:extLst>
                </a:gridCol>
                <a:gridCol w="787722">
                  <a:extLst>
                    <a:ext uri="{9D8B030D-6E8A-4147-A177-3AD203B41FA5}">
                      <a16:colId xmlns:a16="http://schemas.microsoft.com/office/drawing/2014/main" val="217352142"/>
                    </a:ext>
                  </a:extLst>
                </a:gridCol>
              </a:tblGrid>
              <a:tr h="64675">
                <a:tc>
                  <a:txBody>
                    <a:bodyPr/>
                    <a:lstStyle/>
                    <a:p>
                      <a:pPr algn="l" fontAlgn="b"/>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100" b="1" u="none" strike="noStrike" dirty="0" err="1">
                          <a:effectLst/>
                        </a:rPr>
                        <a:t>Muestra</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err="1">
                          <a:effectLst/>
                        </a:rPr>
                        <a:t>Provincia</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a:effectLst/>
                        </a:rPr>
                        <a:t>Potyvirus</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a:effectLst/>
                        </a:rPr>
                        <a:t>ZYMV</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a:effectLst/>
                        </a:rPr>
                        <a:t>WMV</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a:effectLst/>
                        </a:rPr>
                        <a:t>PRSV</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u="none" strike="noStrike" dirty="0">
                          <a:effectLst/>
                        </a:rPr>
                        <a:t>CMV</a:t>
                      </a:r>
                      <a:endParaRPr lang="en-US" sz="1100" b="1"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8462785"/>
                  </a:ext>
                </a:extLst>
              </a:tr>
            </a:tbl>
          </a:graphicData>
        </a:graphic>
      </p:graphicFrame>
      <p:sp>
        <p:nvSpPr>
          <p:cNvPr id="5" name="CuadroTexto 4">
            <a:extLst>
              <a:ext uri="{FF2B5EF4-FFF2-40B4-BE49-F238E27FC236}">
                <a16:creationId xmlns:a16="http://schemas.microsoft.com/office/drawing/2014/main" id="{258CEAFB-6624-EC04-325F-ED251002CA9C}"/>
              </a:ext>
            </a:extLst>
          </p:cNvPr>
          <p:cNvSpPr txBox="1"/>
          <p:nvPr/>
        </p:nvSpPr>
        <p:spPr>
          <a:xfrm>
            <a:off x="355600" y="660036"/>
            <a:ext cx="3853543" cy="369332"/>
          </a:xfrm>
          <a:prstGeom prst="rect">
            <a:avLst/>
          </a:prstGeom>
          <a:noFill/>
        </p:spPr>
        <p:txBody>
          <a:bodyPr wrap="square" rtlCol="0">
            <a:spAutoFit/>
          </a:bodyPr>
          <a:lstStyle/>
          <a:p>
            <a:r>
              <a:rPr lang="es-EC" b="1" i="1" dirty="0"/>
              <a:t>Identificación por ELISA</a:t>
            </a:r>
          </a:p>
        </p:txBody>
      </p:sp>
      <p:sp>
        <p:nvSpPr>
          <p:cNvPr id="6" name="CuadroTexto 5">
            <a:extLst>
              <a:ext uri="{FF2B5EF4-FFF2-40B4-BE49-F238E27FC236}">
                <a16:creationId xmlns:a16="http://schemas.microsoft.com/office/drawing/2014/main" id="{7F20EC34-D6D2-0815-6818-4FDAD6C6E675}"/>
              </a:ext>
            </a:extLst>
          </p:cNvPr>
          <p:cNvSpPr txBox="1"/>
          <p:nvPr/>
        </p:nvSpPr>
        <p:spPr>
          <a:xfrm>
            <a:off x="271707" y="1144285"/>
            <a:ext cx="5726321" cy="276999"/>
          </a:xfrm>
          <a:prstGeom prst="rect">
            <a:avLst/>
          </a:prstGeom>
          <a:noFill/>
        </p:spPr>
        <p:txBody>
          <a:bodyPr wrap="square" rtlCol="0">
            <a:spAutoFit/>
          </a:bodyPr>
          <a:lstStyle/>
          <a:p>
            <a:r>
              <a:rPr lang="es-EC" sz="1200" i="1" dirty="0"/>
              <a:t>Resultados de ELISA de cada virus de las 17 muestras positivas y su procedencia</a:t>
            </a:r>
          </a:p>
        </p:txBody>
      </p:sp>
      <p:sp>
        <p:nvSpPr>
          <p:cNvPr id="7" name="Rectángulo 6">
            <a:extLst>
              <a:ext uri="{FF2B5EF4-FFF2-40B4-BE49-F238E27FC236}">
                <a16:creationId xmlns:a16="http://schemas.microsoft.com/office/drawing/2014/main" id="{D5344D98-BB53-2A9D-A86F-EAB197339FEF}"/>
              </a:ext>
            </a:extLst>
          </p:cNvPr>
          <p:cNvSpPr/>
          <p:nvPr/>
        </p:nvSpPr>
        <p:spPr>
          <a:xfrm>
            <a:off x="6254496" y="3925433"/>
            <a:ext cx="2803240" cy="20486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s-EC" sz="1400" dirty="0"/>
              <a:t>4 muestras negativas a Potyvirus, pero positivas a alguna especie.</a:t>
            </a:r>
          </a:p>
          <a:p>
            <a:pPr marL="285750" indent="-285750">
              <a:buFont typeface="Arial" panose="020B0604020202020204" pitchFamily="34" charset="0"/>
              <a:buChar char="•"/>
            </a:pPr>
            <a:r>
              <a:rPr lang="es-EC" sz="1400" dirty="0"/>
              <a:t>1 infección doble: ZYMV y PRSV</a:t>
            </a:r>
          </a:p>
          <a:p>
            <a:pPr marL="285750" indent="-285750">
              <a:buFont typeface="Arial" panose="020B0604020202020204" pitchFamily="34" charset="0"/>
              <a:buChar char="•"/>
            </a:pPr>
            <a:r>
              <a:rPr lang="es-EC" sz="1400" dirty="0"/>
              <a:t>1 infección doble: PRSV y CMV</a:t>
            </a:r>
          </a:p>
          <a:p>
            <a:pPr marL="285750" indent="-285750">
              <a:buFont typeface="Arial" panose="020B0604020202020204" pitchFamily="34" charset="0"/>
              <a:buChar char="•"/>
            </a:pPr>
            <a:r>
              <a:rPr lang="es-EC" sz="1400" dirty="0"/>
              <a:t>1 infección triple: WMV, PRSV y CMV</a:t>
            </a:r>
          </a:p>
        </p:txBody>
      </p:sp>
      <p:graphicFrame>
        <p:nvGraphicFramePr>
          <p:cNvPr id="8" name="Tabla 8">
            <a:extLst>
              <a:ext uri="{FF2B5EF4-FFF2-40B4-BE49-F238E27FC236}">
                <a16:creationId xmlns:a16="http://schemas.microsoft.com/office/drawing/2014/main" id="{39C6B8EB-5EC5-05C6-F211-791B45FE4E92}"/>
              </a:ext>
            </a:extLst>
          </p:cNvPr>
          <p:cNvGraphicFramePr>
            <a:graphicFrameLocks noGrp="1"/>
          </p:cNvGraphicFramePr>
          <p:nvPr>
            <p:extLst>
              <p:ext uri="{D42A27DB-BD31-4B8C-83A1-F6EECF244321}">
                <p14:modId xmlns:p14="http://schemas.microsoft.com/office/powerpoint/2010/main" val="1253086383"/>
              </p:ext>
            </p:extLst>
          </p:nvPr>
        </p:nvGraphicFramePr>
        <p:xfrm>
          <a:off x="9228424" y="3934772"/>
          <a:ext cx="2245361" cy="1645920"/>
        </p:xfrm>
        <a:graphic>
          <a:graphicData uri="http://schemas.openxmlformats.org/drawingml/2006/table">
            <a:tbl>
              <a:tblPr firstRow="1" bandRow="1">
                <a:tableStyleId>{2D5ABB26-0587-4C30-8999-92F81FD0307C}</a:tableStyleId>
              </a:tblPr>
              <a:tblGrid>
                <a:gridCol w="1394143">
                  <a:extLst>
                    <a:ext uri="{9D8B030D-6E8A-4147-A177-3AD203B41FA5}">
                      <a16:colId xmlns:a16="http://schemas.microsoft.com/office/drawing/2014/main" val="1163973533"/>
                    </a:ext>
                  </a:extLst>
                </a:gridCol>
                <a:gridCol w="851218">
                  <a:extLst>
                    <a:ext uri="{9D8B030D-6E8A-4147-A177-3AD203B41FA5}">
                      <a16:colId xmlns:a16="http://schemas.microsoft.com/office/drawing/2014/main" val="2245115389"/>
                    </a:ext>
                  </a:extLst>
                </a:gridCol>
              </a:tblGrid>
              <a:tr h="252045">
                <a:tc>
                  <a:txBody>
                    <a:bodyPr/>
                    <a:lstStyle/>
                    <a:p>
                      <a:r>
                        <a:rPr lang="es-EC" sz="1200" b="1" dirty="0"/>
                        <a:t>Casos positivos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C" sz="1200" b="1" dirty="0"/>
                        <a:t>Virus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04403"/>
                  </a:ext>
                </a:extLst>
              </a:tr>
              <a:tr h="252045">
                <a:tc>
                  <a:txBody>
                    <a:bodyPr/>
                    <a:lstStyle/>
                    <a:p>
                      <a:r>
                        <a:rPr lang="es-EC" sz="1200" dirty="0"/>
                        <a:t>13</a:t>
                      </a:r>
                    </a:p>
                  </a:txBody>
                  <a:tcPr>
                    <a:lnT w="12700" cap="flat" cmpd="sng" algn="ctr">
                      <a:solidFill>
                        <a:schemeClr val="tx1"/>
                      </a:solidFill>
                      <a:prstDash val="solid"/>
                      <a:round/>
                      <a:headEnd type="none" w="med" len="med"/>
                      <a:tailEnd type="none" w="med" len="med"/>
                    </a:lnT>
                  </a:tcPr>
                </a:tc>
                <a:tc>
                  <a:txBody>
                    <a:bodyPr/>
                    <a:lstStyle/>
                    <a:p>
                      <a:r>
                        <a:rPr lang="es-EC" sz="1200" dirty="0"/>
                        <a:t>Potyvirus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93705987"/>
                  </a:ext>
                </a:extLst>
              </a:tr>
              <a:tr h="252045">
                <a:tc>
                  <a:txBody>
                    <a:bodyPr/>
                    <a:lstStyle/>
                    <a:p>
                      <a:r>
                        <a:rPr lang="es-EC" sz="1200" dirty="0"/>
                        <a:t>6</a:t>
                      </a:r>
                    </a:p>
                  </a:txBody>
                  <a:tcPr/>
                </a:tc>
                <a:tc>
                  <a:txBody>
                    <a:bodyPr/>
                    <a:lstStyle/>
                    <a:p>
                      <a:r>
                        <a:rPr lang="es-EC" sz="1200" dirty="0"/>
                        <a:t>ZYMV</a:t>
                      </a:r>
                    </a:p>
                  </a:txBody>
                  <a:tcPr/>
                </a:tc>
                <a:extLst>
                  <a:ext uri="{0D108BD9-81ED-4DB2-BD59-A6C34878D82A}">
                    <a16:rowId xmlns:a16="http://schemas.microsoft.com/office/drawing/2014/main" val="1377817083"/>
                  </a:ext>
                </a:extLst>
              </a:tr>
              <a:tr h="252045">
                <a:tc>
                  <a:txBody>
                    <a:bodyPr/>
                    <a:lstStyle/>
                    <a:p>
                      <a:r>
                        <a:rPr lang="es-EC" sz="1200" dirty="0"/>
                        <a:t>1</a:t>
                      </a:r>
                    </a:p>
                  </a:txBody>
                  <a:tcPr/>
                </a:tc>
                <a:tc>
                  <a:txBody>
                    <a:bodyPr/>
                    <a:lstStyle/>
                    <a:p>
                      <a:r>
                        <a:rPr lang="es-EC" sz="1200" dirty="0"/>
                        <a:t>WMV</a:t>
                      </a:r>
                    </a:p>
                  </a:txBody>
                  <a:tcPr/>
                </a:tc>
                <a:extLst>
                  <a:ext uri="{0D108BD9-81ED-4DB2-BD59-A6C34878D82A}">
                    <a16:rowId xmlns:a16="http://schemas.microsoft.com/office/drawing/2014/main" val="520270969"/>
                  </a:ext>
                </a:extLst>
              </a:tr>
              <a:tr h="252045">
                <a:tc>
                  <a:txBody>
                    <a:bodyPr/>
                    <a:lstStyle/>
                    <a:p>
                      <a:r>
                        <a:rPr lang="es-EC" sz="1200" dirty="0"/>
                        <a:t>10</a:t>
                      </a:r>
                    </a:p>
                  </a:txBody>
                  <a:tcPr/>
                </a:tc>
                <a:tc>
                  <a:txBody>
                    <a:bodyPr/>
                    <a:lstStyle/>
                    <a:p>
                      <a:r>
                        <a:rPr lang="es-EC" sz="1200" dirty="0"/>
                        <a:t>PRSV</a:t>
                      </a:r>
                    </a:p>
                  </a:txBody>
                  <a:tcPr/>
                </a:tc>
                <a:extLst>
                  <a:ext uri="{0D108BD9-81ED-4DB2-BD59-A6C34878D82A}">
                    <a16:rowId xmlns:a16="http://schemas.microsoft.com/office/drawing/2014/main" val="247321089"/>
                  </a:ext>
                </a:extLst>
              </a:tr>
              <a:tr h="252045">
                <a:tc>
                  <a:txBody>
                    <a:bodyPr/>
                    <a:lstStyle/>
                    <a:p>
                      <a:r>
                        <a:rPr lang="es-EC" sz="1200" dirty="0"/>
                        <a:t>3</a:t>
                      </a:r>
                    </a:p>
                  </a:txBody>
                  <a:tcPr>
                    <a:lnB w="12700" cap="flat" cmpd="sng" algn="ctr">
                      <a:solidFill>
                        <a:schemeClr val="tx1"/>
                      </a:solidFill>
                      <a:prstDash val="solid"/>
                      <a:round/>
                      <a:headEnd type="none" w="med" len="med"/>
                      <a:tailEnd type="none" w="med" len="med"/>
                    </a:lnB>
                  </a:tcPr>
                </a:tc>
                <a:tc>
                  <a:txBody>
                    <a:bodyPr/>
                    <a:lstStyle/>
                    <a:p>
                      <a:r>
                        <a:rPr lang="es-EC" sz="1200" dirty="0"/>
                        <a:t>CMV</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847850"/>
                  </a:ext>
                </a:extLst>
              </a:tr>
            </a:tbl>
          </a:graphicData>
        </a:graphic>
      </p:graphicFrame>
      <p:sp>
        <p:nvSpPr>
          <p:cNvPr id="10" name="CuadroTexto 9">
            <a:extLst>
              <a:ext uri="{FF2B5EF4-FFF2-40B4-BE49-F238E27FC236}">
                <a16:creationId xmlns:a16="http://schemas.microsoft.com/office/drawing/2014/main" id="{38FC718C-47AF-AC30-E061-8AA02C4E01A3}"/>
              </a:ext>
            </a:extLst>
          </p:cNvPr>
          <p:cNvSpPr txBox="1"/>
          <p:nvPr/>
        </p:nvSpPr>
        <p:spPr>
          <a:xfrm>
            <a:off x="178130" y="6346763"/>
            <a:ext cx="6198918" cy="276999"/>
          </a:xfrm>
          <a:prstGeom prst="rect">
            <a:avLst/>
          </a:prstGeom>
          <a:noFill/>
        </p:spPr>
        <p:txBody>
          <a:bodyPr wrap="square">
            <a:spAutoFit/>
          </a:bodyPr>
          <a:lstStyle/>
          <a:p>
            <a:r>
              <a:rPr lang="es-ES" sz="1200" dirty="0">
                <a:effectLst/>
                <a:ea typeface="Times New Roman" panose="02020603050405020304" pitchFamily="18" charset="0"/>
              </a:rPr>
              <a:t>(Chávez-Calvillo et al., 2011;</a:t>
            </a:r>
            <a:r>
              <a:rPr lang="da-DK" sz="1200" dirty="0">
                <a:effectLst/>
                <a:ea typeface="Times New Roman" panose="02020603050405020304" pitchFamily="18" charset="0"/>
              </a:rPr>
              <a:t> Wang et al., 2002; Rubio et al., 2020)</a:t>
            </a:r>
            <a:r>
              <a:rPr lang="es-ES" sz="1200" dirty="0">
                <a:effectLst/>
                <a:ea typeface="Times New Roman" panose="02020603050405020304" pitchFamily="18" charset="0"/>
              </a:rPr>
              <a:t> </a:t>
            </a:r>
            <a:endParaRPr lang="es-EC" sz="1200" dirty="0"/>
          </a:p>
        </p:txBody>
      </p:sp>
    </p:spTree>
    <p:extLst>
      <p:ext uri="{BB962C8B-B14F-4D97-AF65-F5344CB8AC3E}">
        <p14:creationId xmlns:p14="http://schemas.microsoft.com/office/powerpoint/2010/main" val="345094262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057736" y="526585"/>
            <a:ext cx="3134264" cy="369332"/>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RESULTADOS Y DISCUSIÓN</a:t>
            </a:r>
          </a:p>
        </p:txBody>
      </p:sp>
      <p:pic>
        <p:nvPicPr>
          <p:cNvPr id="2" name="Imagen 1">
            <a:extLst>
              <a:ext uri="{FF2B5EF4-FFF2-40B4-BE49-F238E27FC236}">
                <a16:creationId xmlns:a16="http://schemas.microsoft.com/office/drawing/2014/main" id="{E2BCC0E1-0252-AC88-F5C7-98430875B88E}"/>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32431" t="27417" r="24345" b="60208"/>
          <a:stretch/>
        </p:blipFill>
        <p:spPr bwMode="auto">
          <a:xfrm>
            <a:off x="417618" y="1110995"/>
            <a:ext cx="4320000" cy="2160000"/>
          </a:xfrm>
          <a:prstGeom prst="rect">
            <a:avLst/>
          </a:prstGeom>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BBEDF6F6-8C08-9372-BB8A-DF0514FE4272}"/>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8407" t="24658" r="31386" b="63780"/>
          <a:stretch/>
        </p:blipFill>
        <p:spPr bwMode="auto">
          <a:xfrm>
            <a:off x="5097876" y="1088060"/>
            <a:ext cx="4320000" cy="2160000"/>
          </a:xfrm>
          <a:prstGeom prst="rect">
            <a:avLst/>
          </a:prstGeom>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527B7482-4426-80D9-FEBF-BB63C6F58320}"/>
              </a:ext>
            </a:extLst>
          </p:cNvPr>
          <p:cNvPicPr preferRelativeResize="0">
            <a:picLocks/>
          </p:cNvPicPr>
          <p:nvPr/>
        </p:nvPicPr>
        <p:blipFill rotWithShape="1">
          <a:blip r:embed="rId5">
            <a:extLst>
              <a:ext uri="{28A0092B-C50C-407E-A947-70E740481C1C}">
                <a14:useLocalDpi xmlns:a14="http://schemas.microsoft.com/office/drawing/2010/main" val="0"/>
              </a:ext>
            </a:extLst>
          </a:blip>
          <a:srcRect l="41590" t="70274" r="46673" b="21187"/>
          <a:stretch/>
        </p:blipFill>
        <p:spPr bwMode="auto">
          <a:xfrm>
            <a:off x="9778129" y="1088060"/>
            <a:ext cx="1800000" cy="2160000"/>
          </a:xfrm>
          <a:prstGeom prst="rect">
            <a:avLst/>
          </a:prstGeom>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186F7E30-A75C-285E-205C-B8D75ED98338}"/>
              </a:ext>
            </a:extLst>
          </p:cNvPr>
          <p:cNvSpPr txBox="1"/>
          <p:nvPr/>
        </p:nvSpPr>
        <p:spPr>
          <a:xfrm>
            <a:off x="355600" y="660036"/>
            <a:ext cx="3853543" cy="369332"/>
          </a:xfrm>
          <a:prstGeom prst="rect">
            <a:avLst/>
          </a:prstGeom>
          <a:noFill/>
        </p:spPr>
        <p:txBody>
          <a:bodyPr wrap="square" rtlCol="0">
            <a:spAutoFit/>
          </a:bodyPr>
          <a:lstStyle/>
          <a:p>
            <a:r>
              <a:rPr lang="es-EC" b="1" i="1" dirty="0"/>
              <a:t>PCR</a:t>
            </a:r>
          </a:p>
        </p:txBody>
      </p:sp>
      <p:sp>
        <p:nvSpPr>
          <p:cNvPr id="20" name="Rectángulo 19">
            <a:extLst>
              <a:ext uri="{FF2B5EF4-FFF2-40B4-BE49-F238E27FC236}">
                <a16:creationId xmlns:a16="http://schemas.microsoft.com/office/drawing/2014/main" id="{B47D26A7-BBFA-9770-0323-9D5338769570}"/>
              </a:ext>
            </a:extLst>
          </p:cNvPr>
          <p:cNvSpPr/>
          <p:nvPr/>
        </p:nvSpPr>
        <p:spPr>
          <a:xfrm>
            <a:off x="417618" y="3587006"/>
            <a:ext cx="2422567" cy="19237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EC" dirty="0"/>
              <a:t>Sin amplificación de muestras </a:t>
            </a:r>
          </a:p>
          <a:p>
            <a:pPr marL="285750" indent="-285750">
              <a:buFont typeface="Arial" panose="020B0604020202020204" pitchFamily="34" charset="0"/>
              <a:buChar char="•"/>
            </a:pPr>
            <a:r>
              <a:rPr lang="es-EC" dirty="0"/>
              <a:t>Amplificación de control positivo</a:t>
            </a:r>
          </a:p>
          <a:p>
            <a:pPr marL="285750" indent="-285750">
              <a:buFont typeface="Arial" panose="020B0604020202020204" pitchFamily="34" charset="0"/>
              <a:buChar char="•"/>
            </a:pPr>
            <a:r>
              <a:rPr lang="es-EC" dirty="0"/>
              <a:t>Barridos en varias muestras</a:t>
            </a:r>
          </a:p>
        </p:txBody>
      </p:sp>
      <p:sp>
        <p:nvSpPr>
          <p:cNvPr id="21" name="Rectángulo 20">
            <a:extLst>
              <a:ext uri="{FF2B5EF4-FFF2-40B4-BE49-F238E27FC236}">
                <a16:creationId xmlns:a16="http://schemas.microsoft.com/office/drawing/2014/main" id="{F82C34B5-3574-433E-F9F2-D93A617BEA54}"/>
              </a:ext>
            </a:extLst>
          </p:cNvPr>
          <p:cNvSpPr/>
          <p:nvPr/>
        </p:nvSpPr>
        <p:spPr>
          <a:xfrm>
            <a:off x="3526334" y="3587006"/>
            <a:ext cx="2422567" cy="24962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b="1" dirty="0"/>
              <a:t>Posibles causas</a:t>
            </a:r>
          </a:p>
          <a:p>
            <a:pPr marL="285750" indent="-285750">
              <a:buFont typeface="Arial" panose="020B0604020202020204" pitchFamily="34" charset="0"/>
              <a:buChar char="•"/>
            </a:pPr>
            <a:r>
              <a:rPr lang="es-EC" dirty="0"/>
              <a:t>Degradación de ARN viral</a:t>
            </a:r>
          </a:p>
          <a:p>
            <a:pPr marL="285750" indent="-285750">
              <a:buFont typeface="Arial" panose="020B0604020202020204" pitchFamily="34" charset="0"/>
              <a:buChar char="•"/>
            </a:pPr>
            <a:r>
              <a:rPr lang="es-EC" dirty="0"/>
              <a:t>Baja carga viral</a:t>
            </a:r>
          </a:p>
          <a:p>
            <a:pPr marL="285750" indent="-285750">
              <a:buFont typeface="Arial" panose="020B0604020202020204" pitchFamily="34" charset="0"/>
              <a:buChar char="•"/>
            </a:pPr>
            <a:r>
              <a:rPr lang="es-EC" dirty="0"/>
              <a:t>Uso de cebadores universales</a:t>
            </a:r>
          </a:p>
          <a:p>
            <a:pPr marL="285750" indent="-285750">
              <a:buFont typeface="Arial" panose="020B0604020202020204" pitchFamily="34" charset="0"/>
              <a:buChar char="•"/>
            </a:pPr>
            <a:r>
              <a:rPr lang="es-EC" dirty="0"/>
              <a:t>Alta variabilidad de los virus de ARN</a:t>
            </a:r>
          </a:p>
        </p:txBody>
      </p:sp>
      <p:sp>
        <p:nvSpPr>
          <p:cNvPr id="23" name="CuadroTexto 22">
            <a:extLst>
              <a:ext uri="{FF2B5EF4-FFF2-40B4-BE49-F238E27FC236}">
                <a16:creationId xmlns:a16="http://schemas.microsoft.com/office/drawing/2014/main" id="{9FF93104-3A21-A3DB-EED6-7D9C3BEB0835}"/>
              </a:ext>
            </a:extLst>
          </p:cNvPr>
          <p:cNvSpPr txBox="1"/>
          <p:nvPr/>
        </p:nvSpPr>
        <p:spPr>
          <a:xfrm>
            <a:off x="355600" y="6399311"/>
            <a:ext cx="6191250" cy="307777"/>
          </a:xfrm>
          <a:prstGeom prst="rect">
            <a:avLst/>
          </a:prstGeom>
          <a:noFill/>
        </p:spPr>
        <p:txBody>
          <a:bodyPr wrap="square">
            <a:spAutoFit/>
          </a:bodyPr>
          <a:lstStyle/>
          <a:p>
            <a:r>
              <a:rPr lang="es-ES" sz="1400" dirty="0">
                <a:effectLst/>
                <a:ea typeface="Times New Roman" panose="02020603050405020304" pitchFamily="18" charset="0"/>
              </a:rPr>
              <a:t>(Rubio et al., 2020; Díaz et al., 2010; </a:t>
            </a:r>
            <a:r>
              <a:rPr lang="es-ES" sz="1400" dirty="0" err="1">
                <a:effectLst/>
                <a:ea typeface="Times New Roman" panose="02020603050405020304" pitchFamily="18" charset="0"/>
              </a:rPr>
              <a:t>Celedon</a:t>
            </a:r>
            <a:r>
              <a:rPr lang="es-ES" sz="1400" dirty="0">
                <a:effectLst/>
                <a:ea typeface="Times New Roman" panose="02020603050405020304" pitchFamily="18" charset="0"/>
              </a:rPr>
              <a:t> et al., 2021)</a:t>
            </a:r>
            <a:endParaRPr lang="es-EC" sz="1400" dirty="0"/>
          </a:p>
        </p:txBody>
      </p:sp>
    </p:spTree>
    <p:extLst>
      <p:ext uri="{BB962C8B-B14F-4D97-AF65-F5344CB8AC3E}">
        <p14:creationId xmlns:p14="http://schemas.microsoft.com/office/powerpoint/2010/main" val="172864890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057736" y="559243"/>
            <a:ext cx="3134264" cy="369332"/>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RESULTADOS Y DISCUSIÓN</a:t>
            </a:r>
          </a:p>
        </p:txBody>
      </p:sp>
      <p:sp>
        <p:nvSpPr>
          <p:cNvPr id="5" name="CuadroTexto 4">
            <a:extLst>
              <a:ext uri="{FF2B5EF4-FFF2-40B4-BE49-F238E27FC236}">
                <a16:creationId xmlns:a16="http://schemas.microsoft.com/office/drawing/2014/main" id="{44543160-451E-7692-380B-B82DDEA08874}"/>
              </a:ext>
            </a:extLst>
          </p:cNvPr>
          <p:cNvSpPr txBox="1"/>
          <p:nvPr/>
        </p:nvSpPr>
        <p:spPr>
          <a:xfrm>
            <a:off x="355600" y="660036"/>
            <a:ext cx="3853543" cy="369332"/>
          </a:xfrm>
          <a:prstGeom prst="rect">
            <a:avLst/>
          </a:prstGeom>
          <a:noFill/>
        </p:spPr>
        <p:txBody>
          <a:bodyPr wrap="square" rtlCol="0">
            <a:spAutoFit/>
          </a:bodyPr>
          <a:lstStyle/>
          <a:p>
            <a:r>
              <a:rPr lang="es-EC" b="1" i="1" dirty="0"/>
              <a:t>Identificación de especies</a:t>
            </a:r>
          </a:p>
        </p:txBody>
      </p:sp>
      <p:graphicFrame>
        <p:nvGraphicFramePr>
          <p:cNvPr id="6" name="Tabla 5">
            <a:extLst>
              <a:ext uri="{FF2B5EF4-FFF2-40B4-BE49-F238E27FC236}">
                <a16:creationId xmlns:a16="http://schemas.microsoft.com/office/drawing/2014/main" id="{F95FBCBE-3FBA-025B-FFBF-AA7FA7E49D50}"/>
              </a:ext>
            </a:extLst>
          </p:cNvPr>
          <p:cNvGraphicFramePr>
            <a:graphicFrameLocks noGrp="1"/>
          </p:cNvGraphicFramePr>
          <p:nvPr>
            <p:extLst>
              <p:ext uri="{D42A27DB-BD31-4B8C-83A1-F6EECF244321}">
                <p14:modId xmlns:p14="http://schemas.microsoft.com/office/powerpoint/2010/main" val="2521087246"/>
              </p:ext>
            </p:extLst>
          </p:nvPr>
        </p:nvGraphicFramePr>
        <p:xfrm>
          <a:off x="1481520" y="1732529"/>
          <a:ext cx="8424815" cy="3392941"/>
        </p:xfrm>
        <a:graphic>
          <a:graphicData uri="http://schemas.openxmlformats.org/drawingml/2006/table">
            <a:tbl>
              <a:tblPr firstRow="1" firstCol="1" bandRow="1"/>
              <a:tblGrid>
                <a:gridCol w="2007357">
                  <a:extLst>
                    <a:ext uri="{9D8B030D-6E8A-4147-A177-3AD203B41FA5}">
                      <a16:colId xmlns:a16="http://schemas.microsoft.com/office/drawing/2014/main" val="2802117889"/>
                    </a:ext>
                  </a:extLst>
                </a:gridCol>
                <a:gridCol w="1904615">
                  <a:extLst>
                    <a:ext uri="{9D8B030D-6E8A-4147-A177-3AD203B41FA5}">
                      <a16:colId xmlns:a16="http://schemas.microsoft.com/office/drawing/2014/main" val="1066998248"/>
                    </a:ext>
                  </a:extLst>
                </a:gridCol>
                <a:gridCol w="1641128">
                  <a:extLst>
                    <a:ext uri="{9D8B030D-6E8A-4147-A177-3AD203B41FA5}">
                      <a16:colId xmlns:a16="http://schemas.microsoft.com/office/drawing/2014/main" val="1981831255"/>
                    </a:ext>
                  </a:extLst>
                </a:gridCol>
                <a:gridCol w="1167570">
                  <a:extLst>
                    <a:ext uri="{9D8B030D-6E8A-4147-A177-3AD203B41FA5}">
                      <a16:colId xmlns:a16="http://schemas.microsoft.com/office/drawing/2014/main" val="1673802429"/>
                    </a:ext>
                  </a:extLst>
                </a:gridCol>
                <a:gridCol w="1704145">
                  <a:extLst>
                    <a:ext uri="{9D8B030D-6E8A-4147-A177-3AD203B41FA5}">
                      <a16:colId xmlns:a16="http://schemas.microsoft.com/office/drawing/2014/main" val="494440753"/>
                    </a:ext>
                  </a:extLst>
                </a:gridCol>
              </a:tblGrid>
              <a:tr h="642655">
                <a:tc>
                  <a:txBody>
                    <a:bodyPr/>
                    <a:lstStyle/>
                    <a:p>
                      <a:pPr indent="457200" algn="l">
                        <a:lnSpc>
                          <a:spcPct val="200000"/>
                        </a:lnSpc>
                      </a:pPr>
                      <a:r>
                        <a:rPr lang="es-ES" sz="1200" b="1" dirty="0">
                          <a:effectLst/>
                          <a:latin typeface="+mn-lt"/>
                          <a:ea typeface="Times New Roman" panose="02020603050405020304" pitchFamily="18" charset="0"/>
                          <a:cs typeface="Times New Roman" panose="02020603050405020304" pitchFamily="18" charset="0"/>
                        </a:rPr>
                        <a:t>Código de muestra</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200000"/>
                        </a:lnSpc>
                      </a:pPr>
                      <a:r>
                        <a:rPr lang="es-ES" sz="1200" b="1" dirty="0">
                          <a:effectLst/>
                          <a:latin typeface="+mn-lt"/>
                          <a:ea typeface="Times New Roman" panose="02020603050405020304" pitchFamily="18" charset="0"/>
                          <a:cs typeface="Times New Roman" panose="02020603050405020304" pitchFamily="18" charset="0"/>
                        </a:rPr>
                        <a:t>Virus identificado</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200000"/>
                        </a:lnSpc>
                      </a:pPr>
                      <a:r>
                        <a:rPr lang="es-ES" sz="1200" b="1" dirty="0">
                          <a:effectLst/>
                          <a:latin typeface="+mn-lt"/>
                          <a:ea typeface="Times New Roman" panose="02020603050405020304" pitchFamily="18" charset="0"/>
                          <a:cs typeface="Times New Roman" panose="02020603050405020304" pitchFamily="18" charset="0"/>
                        </a:rPr>
                        <a:t>Query cover</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200000"/>
                        </a:lnSpc>
                      </a:pPr>
                      <a:r>
                        <a:rPr lang="es-ES" sz="1200" b="1">
                          <a:effectLst/>
                          <a:latin typeface="+mn-lt"/>
                          <a:ea typeface="Times New Roman" panose="02020603050405020304" pitchFamily="18" charset="0"/>
                          <a:cs typeface="Times New Roman" panose="02020603050405020304" pitchFamily="18" charset="0"/>
                        </a:rPr>
                        <a:t>E-value</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200000"/>
                        </a:lnSpc>
                      </a:pPr>
                      <a:r>
                        <a:rPr lang="es-ES" sz="1200" b="1" dirty="0">
                          <a:effectLst/>
                          <a:latin typeface="+mn-lt"/>
                          <a:ea typeface="Times New Roman" panose="02020603050405020304" pitchFamily="18" charset="0"/>
                          <a:cs typeface="Times New Roman" panose="02020603050405020304" pitchFamily="18" charset="0"/>
                        </a:rPr>
                        <a:t>% de identidad</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833929"/>
                  </a:ext>
                </a:extLst>
              </a:tr>
              <a:tr h="458381">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FP-21-0340</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PRSV-P</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100%</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1e-100</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89.42</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75416284"/>
                  </a:ext>
                </a:extLst>
              </a:tr>
              <a:tr h="458381">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FP-21-0342</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ZYMV</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99%</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2e-153</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99.35</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46796547"/>
                  </a:ext>
                </a:extLst>
              </a:tr>
              <a:tr h="458381">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FP-21-0344</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ZYMV</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99%</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4e-151</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99.02</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58028995"/>
                  </a:ext>
                </a:extLst>
              </a:tr>
              <a:tr h="458381">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FP-21-0345</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ZYMV</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100%</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2e-153</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99.35</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79812605"/>
                  </a:ext>
                </a:extLst>
              </a:tr>
              <a:tr h="458381">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FP-21-0346</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ZYMV</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100%</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3e-147</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99.32</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1957379"/>
                  </a:ext>
                </a:extLst>
              </a:tr>
              <a:tr h="458381">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FP-21-0347</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ZYMV</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100%</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200000"/>
                        </a:lnSpc>
                      </a:pPr>
                      <a:r>
                        <a:rPr lang="es-ES" sz="1200">
                          <a:effectLst/>
                          <a:latin typeface="+mn-lt"/>
                          <a:ea typeface="Times New Roman" panose="02020603050405020304" pitchFamily="18" charset="0"/>
                          <a:cs typeface="Times New Roman" panose="02020603050405020304" pitchFamily="18" charset="0"/>
                        </a:rPr>
                        <a:t>3e-157</a:t>
                      </a:r>
                      <a:endParaRPr lang="en-US" sz="120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200000"/>
                        </a:lnSpc>
                      </a:pPr>
                      <a:r>
                        <a:rPr lang="es-ES" sz="1200" dirty="0">
                          <a:effectLst/>
                          <a:latin typeface="+mn-lt"/>
                          <a:ea typeface="Times New Roman" panose="02020603050405020304" pitchFamily="18" charset="0"/>
                          <a:cs typeface="Times New Roman" panose="02020603050405020304" pitchFamily="18" charset="0"/>
                        </a:rPr>
                        <a:t>96.50</a:t>
                      </a:r>
                      <a:endParaRPr lang="en-US" sz="1200" dirty="0">
                        <a:effectLst/>
                        <a:latin typeface="+mn-lt"/>
                        <a:ea typeface="Times New Roman" panose="02020603050405020304" pitchFamily="18" charset="0"/>
                        <a:cs typeface="Times New Roman" panose="02020603050405020304" pitchFamily="18" charset="0"/>
                      </a:endParaRPr>
                    </a:p>
                  </a:txBody>
                  <a:tcPr marL="63085" marR="6308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854121"/>
                  </a:ext>
                </a:extLst>
              </a:tr>
            </a:tbl>
          </a:graphicData>
        </a:graphic>
      </p:graphicFrame>
      <p:sp>
        <p:nvSpPr>
          <p:cNvPr id="7" name="CuadroTexto 6">
            <a:extLst>
              <a:ext uri="{FF2B5EF4-FFF2-40B4-BE49-F238E27FC236}">
                <a16:creationId xmlns:a16="http://schemas.microsoft.com/office/drawing/2014/main" id="{D62C1D80-F0A8-DE29-8A93-F8E1B32E27CB}"/>
              </a:ext>
            </a:extLst>
          </p:cNvPr>
          <p:cNvSpPr txBox="1"/>
          <p:nvPr/>
        </p:nvSpPr>
        <p:spPr>
          <a:xfrm>
            <a:off x="1479674" y="1400954"/>
            <a:ext cx="4021327" cy="276999"/>
          </a:xfrm>
          <a:prstGeom prst="rect">
            <a:avLst/>
          </a:prstGeom>
          <a:noFill/>
        </p:spPr>
        <p:txBody>
          <a:bodyPr wrap="square" rtlCol="0">
            <a:spAutoFit/>
          </a:bodyPr>
          <a:lstStyle/>
          <a:p>
            <a:r>
              <a:rPr lang="es-EC" sz="1200" i="1" dirty="0"/>
              <a:t>Especies de potyvirus identificadas </a:t>
            </a:r>
          </a:p>
        </p:txBody>
      </p:sp>
      <p:sp>
        <p:nvSpPr>
          <p:cNvPr id="9" name="Rectángulo 8">
            <a:extLst>
              <a:ext uri="{FF2B5EF4-FFF2-40B4-BE49-F238E27FC236}">
                <a16:creationId xmlns:a16="http://schemas.microsoft.com/office/drawing/2014/main" id="{5974D3EF-E0A5-1D8F-E20E-7E7FC3C639E9}"/>
              </a:ext>
            </a:extLst>
          </p:cNvPr>
          <p:cNvSpPr/>
          <p:nvPr/>
        </p:nvSpPr>
        <p:spPr>
          <a:xfrm>
            <a:off x="1816100" y="2819400"/>
            <a:ext cx="7543800" cy="2184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2" name="CuadroTexto 11">
            <a:extLst>
              <a:ext uri="{FF2B5EF4-FFF2-40B4-BE49-F238E27FC236}">
                <a16:creationId xmlns:a16="http://schemas.microsoft.com/office/drawing/2014/main" id="{091FD478-06C9-D12D-96A8-8BAA2DFE95EE}"/>
              </a:ext>
            </a:extLst>
          </p:cNvPr>
          <p:cNvSpPr txBox="1"/>
          <p:nvPr/>
        </p:nvSpPr>
        <p:spPr>
          <a:xfrm>
            <a:off x="355600" y="6368534"/>
            <a:ext cx="6191250" cy="307777"/>
          </a:xfrm>
          <a:prstGeom prst="rect">
            <a:avLst/>
          </a:prstGeom>
          <a:noFill/>
        </p:spPr>
        <p:txBody>
          <a:bodyPr wrap="square">
            <a:spAutoFit/>
          </a:bodyPr>
          <a:lstStyle/>
          <a:p>
            <a:r>
              <a:rPr lang="es-ES" sz="1400" dirty="0">
                <a:effectLst/>
                <a:ea typeface="Times New Roman" panose="02020603050405020304" pitchFamily="18" charset="0"/>
              </a:rPr>
              <a:t>(</a:t>
            </a:r>
            <a:r>
              <a:rPr lang="es-ES" sz="1400" dirty="0" err="1">
                <a:effectLst/>
                <a:ea typeface="Times New Roman" panose="02020603050405020304" pitchFamily="18" charset="0"/>
              </a:rPr>
              <a:t>Valouzi</a:t>
            </a:r>
            <a:r>
              <a:rPr lang="es-ES" sz="1400" dirty="0">
                <a:effectLst/>
                <a:ea typeface="Times New Roman" panose="02020603050405020304" pitchFamily="18" charset="0"/>
              </a:rPr>
              <a:t> et al., 2019)</a:t>
            </a:r>
            <a:endParaRPr lang="es-EC" sz="1400" dirty="0"/>
          </a:p>
        </p:txBody>
      </p:sp>
    </p:spTree>
    <p:extLst>
      <p:ext uri="{BB962C8B-B14F-4D97-AF65-F5344CB8AC3E}">
        <p14:creationId xmlns:p14="http://schemas.microsoft.com/office/powerpoint/2010/main" val="365347299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057736" y="559243"/>
            <a:ext cx="3134264" cy="333383"/>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RESULTADOS Y DISCUSIÓN</a:t>
            </a:r>
          </a:p>
        </p:txBody>
      </p:sp>
      <p:pic>
        <p:nvPicPr>
          <p:cNvPr id="4" name="Imagen 3">
            <a:extLst>
              <a:ext uri="{FF2B5EF4-FFF2-40B4-BE49-F238E27FC236}">
                <a16:creationId xmlns:a16="http://schemas.microsoft.com/office/drawing/2014/main" id="{FC531B43-39DD-3E00-A2C3-4EE0D6A2D91B}"/>
              </a:ext>
            </a:extLst>
          </p:cNvPr>
          <p:cNvPicPr>
            <a:picLocks noChangeAspect="1"/>
          </p:cNvPicPr>
          <p:nvPr/>
        </p:nvPicPr>
        <p:blipFill rotWithShape="1">
          <a:blip r:embed="rId3">
            <a:extLst>
              <a:ext uri="{28A0092B-C50C-407E-A947-70E740481C1C}">
                <a14:useLocalDpi xmlns:a14="http://schemas.microsoft.com/office/drawing/2010/main" val="0"/>
              </a:ext>
            </a:extLst>
          </a:blip>
          <a:srcRect b="7473"/>
          <a:stretch/>
        </p:blipFill>
        <p:spPr>
          <a:xfrm>
            <a:off x="228600" y="1079500"/>
            <a:ext cx="11722100" cy="4335391"/>
          </a:xfrm>
          <a:prstGeom prst="rect">
            <a:avLst/>
          </a:prstGeom>
        </p:spPr>
      </p:pic>
      <p:sp>
        <p:nvSpPr>
          <p:cNvPr id="7" name="CuadroTexto 6">
            <a:extLst>
              <a:ext uri="{FF2B5EF4-FFF2-40B4-BE49-F238E27FC236}">
                <a16:creationId xmlns:a16="http://schemas.microsoft.com/office/drawing/2014/main" id="{7442C3B6-A47A-D14B-2E92-31656C8B7AB2}"/>
              </a:ext>
            </a:extLst>
          </p:cNvPr>
          <p:cNvSpPr txBox="1"/>
          <p:nvPr/>
        </p:nvSpPr>
        <p:spPr>
          <a:xfrm>
            <a:off x="659579" y="5551633"/>
            <a:ext cx="11142277" cy="646331"/>
          </a:xfrm>
          <a:prstGeom prst="rect">
            <a:avLst/>
          </a:prstGeom>
          <a:noFill/>
        </p:spPr>
        <p:txBody>
          <a:bodyPr wrap="square">
            <a:spAutoFit/>
          </a:bodyPr>
          <a:lstStyle/>
          <a:p>
            <a:r>
              <a:rPr lang="es-ES" sz="1200" dirty="0">
                <a:effectLst/>
                <a:ea typeface="Times New Roman" panose="02020603050405020304" pitchFamily="18" charset="0"/>
              </a:rPr>
              <a:t>Se utilizó la secuencia de </a:t>
            </a:r>
            <a:r>
              <a:rPr lang="es-ES" sz="1200" i="1" dirty="0" err="1">
                <a:effectLst/>
                <a:ea typeface="Times New Roman" panose="02020603050405020304" pitchFamily="18" charset="0"/>
              </a:rPr>
              <a:t>Tobacco</a:t>
            </a:r>
            <a:r>
              <a:rPr lang="es-ES" sz="1200" i="1" dirty="0">
                <a:effectLst/>
                <a:ea typeface="Times New Roman" panose="02020603050405020304" pitchFamily="18" charset="0"/>
              </a:rPr>
              <a:t> vein </a:t>
            </a:r>
            <a:r>
              <a:rPr lang="es-ES" sz="1200" i="1" dirty="0" err="1">
                <a:effectLst/>
                <a:ea typeface="Times New Roman" panose="02020603050405020304" pitchFamily="18" charset="0"/>
              </a:rPr>
              <a:t>banding</a:t>
            </a:r>
            <a:r>
              <a:rPr lang="es-ES" sz="1200" i="1" dirty="0">
                <a:effectLst/>
                <a:ea typeface="Times New Roman" panose="02020603050405020304" pitchFamily="18" charset="0"/>
              </a:rPr>
              <a:t> mosaic virus </a:t>
            </a:r>
            <a:r>
              <a:rPr lang="es-ES" sz="1200" dirty="0">
                <a:effectLst/>
                <a:ea typeface="Times New Roman" panose="02020603050405020304" pitchFamily="18" charset="0"/>
              </a:rPr>
              <a:t>(No. HQ396793) como grupo externo. Las secuencias consenso correspondientes a las muestras analizadas se indican en color rojo para las cepas de ZYMV y azul para PRSV. En cada rama se indican los números de accesión y el origen de cada secuencias. El valor de soporte se indica en cada nodo.</a:t>
            </a:r>
            <a:endParaRPr lang="es-EC" sz="1200" dirty="0"/>
          </a:p>
        </p:txBody>
      </p:sp>
      <p:sp>
        <p:nvSpPr>
          <p:cNvPr id="8" name="CuadroTexto 7">
            <a:extLst>
              <a:ext uri="{FF2B5EF4-FFF2-40B4-BE49-F238E27FC236}">
                <a16:creationId xmlns:a16="http://schemas.microsoft.com/office/drawing/2014/main" id="{E9B45FD2-C741-780E-C1D0-F99B893E9554}"/>
              </a:ext>
            </a:extLst>
          </p:cNvPr>
          <p:cNvSpPr txBox="1"/>
          <p:nvPr/>
        </p:nvSpPr>
        <p:spPr>
          <a:xfrm>
            <a:off x="355600" y="660036"/>
            <a:ext cx="3853543" cy="369332"/>
          </a:xfrm>
          <a:prstGeom prst="rect">
            <a:avLst/>
          </a:prstGeom>
          <a:noFill/>
        </p:spPr>
        <p:txBody>
          <a:bodyPr wrap="square" rtlCol="0">
            <a:spAutoFit/>
          </a:bodyPr>
          <a:lstStyle/>
          <a:p>
            <a:r>
              <a:rPr lang="es-EC" b="1" i="1" dirty="0"/>
              <a:t>Filogenia</a:t>
            </a:r>
          </a:p>
        </p:txBody>
      </p:sp>
      <p:sp>
        <p:nvSpPr>
          <p:cNvPr id="10" name="CuadroTexto 9">
            <a:extLst>
              <a:ext uri="{FF2B5EF4-FFF2-40B4-BE49-F238E27FC236}">
                <a16:creationId xmlns:a16="http://schemas.microsoft.com/office/drawing/2014/main" id="{3CA73EBF-1486-66F9-6133-20F4A074A046}"/>
              </a:ext>
            </a:extLst>
          </p:cNvPr>
          <p:cNvSpPr txBox="1"/>
          <p:nvPr/>
        </p:nvSpPr>
        <p:spPr>
          <a:xfrm>
            <a:off x="355600" y="6385506"/>
            <a:ext cx="6191250" cy="307777"/>
          </a:xfrm>
          <a:prstGeom prst="rect">
            <a:avLst/>
          </a:prstGeom>
          <a:noFill/>
        </p:spPr>
        <p:txBody>
          <a:bodyPr wrap="square">
            <a:spAutoFit/>
          </a:bodyPr>
          <a:lstStyle/>
          <a:p>
            <a:r>
              <a:rPr lang="es-ES" sz="1400" dirty="0">
                <a:effectLst/>
                <a:ea typeface="Times New Roman" panose="02020603050405020304" pitchFamily="18" charset="0"/>
              </a:rPr>
              <a:t>(Moreno et al., 2009; Russo &amp; </a:t>
            </a:r>
            <a:r>
              <a:rPr lang="es-ES" sz="1400" dirty="0" err="1">
                <a:effectLst/>
                <a:ea typeface="Times New Roman" panose="02020603050405020304" pitchFamily="18" charset="0"/>
              </a:rPr>
              <a:t>Selvatti</a:t>
            </a:r>
            <a:r>
              <a:rPr lang="es-ES" sz="1400" dirty="0">
                <a:effectLst/>
                <a:ea typeface="Times New Roman" panose="02020603050405020304" pitchFamily="18" charset="0"/>
              </a:rPr>
              <a:t>, 2018; Hall, 2013) </a:t>
            </a:r>
            <a:endParaRPr lang="es-EC" sz="1400" dirty="0"/>
          </a:p>
        </p:txBody>
      </p:sp>
    </p:spTree>
    <p:extLst>
      <p:ext uri="{BB962C8B-B14F-4D97-AF65-F5344CB8AC3E}">
        <p14:creationId xmlns:p14="http://schemas.microsoft.com/office/powerpoint/2010/main" val="237222541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2A11EA2-4109-F47C-C759-67D1B38D71C6}"/>
              </a:ext>
            </a:extLst>
          </p:cNvPr>
          <p:cNvSpPr/>
          <p:nvPr/>
        </p:nvSpPr>
        <p:spPr>
          <a:xfrm>
            <a:off x="3333174" y="110679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1</a:t>
            </a:r>
          </a:p>
        </p:txBody>
      </p:sp>
      <p:sp>
        <p:nvSpPr>
          <p:cNvPr id="3" name="CuadroTexto 2">
            <a:extLst>
              <a:ext uri="{FF2B5EF4-FFF2-40B4-BE49-F238E27FC236}">
                <a16:creationId xmlns:a16="http://schemas.microsoft.com/office/drawing/2014/main" id="{448B94F4-3B32-76D1-A180-C7A522863B1A}"/>
              </a:ext>
            </a:extLst>
          </p:cNvPr>
          <p:cNvSpPr txBox="1"/>
          <p:nvPr/>
        </p:nvSpPr>
        <p:spPr>
          <a:xfrm>
            <a:off x="3939317" y="1106795"/>
            <a:ext cx="4750244" cy="772519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Introducción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Objetivos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Hipótesis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Materiales y Métodos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Resultados y Discusión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Conclusiones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Recomendaciones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Agradecimientos</a:t>
            </a:r>
            <a:endParaRPr lang="es-EC" sz="2000" b="1" dirty="0">
              <a:solidFill>
                <a:srgbClr val="006600"/>
              </a:solidFill>
              <a:latin typeface="Arial" panose="020B0604020202020204" pitchFamily="34" charset="0"/>
              <a:cs typeface="Arial" panose="020B0604020202020204" pitchFamily="34" charset="0"/>
            </a:endParaRPr>
          </a:p>
          <a:p>
            <a:endParaRPr lang="es-EC" sz="36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000" b="1" dirty="0">
              <a:solidFill>
                <a:srgbClr val="006600"/>
              </a:solidFill>
              <a:latin typeface="Arial" panose="020B0604020202020204" pitchFamily="34" charset="0"/>
              <a:cs typeface="Arial" panose="020B0604020202020204" pitchFamily="34" charset="0"/>
            </a:endParaRPr>
          </a:p>
        </p:txBody>
      </p:sp>
      <p:sp>
        <p:nvSpPr>
          <p:cNvPr id="4" name="Elipse 3">
            <a:extLst>
              <a:ext uri="{FF2B5EF4-FFF2-40B4-BE49-F238E27FC236}">
                <a16:creationId xmlns:a16="http://schemas.microsoft.com/office/drawing/2014/main" id="{030D4C94-8170-A27A-C667-BBC1F2BB2D60}"/>
              </a:ext>
            </a:extLst>
          </p:cNvPr>
          <p:cNvSpPr/>
          <p:nvPr/>
        </p:nvSpPr>
        <p:spPr>
          <a:xfrm>
            <a:off x="3333174" y="169179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2</a:t>
            </a:r>
          </a:p>
        </p:txBody>
      </p:sp>
      <p:sp>
        <p:nvSpPr>
          <p:cNvPr id="5" name="Elipse 4">
            <a:extLst>
              <a:ext uri="{FF2B5EF4-FFF2-40B4-BE49-F238E27FC236}">
                <a16:creationId xmlns:a16="http://schemas.microsoft.com/office/drawing/2014/main" id="{B078774C-EBB5-CB98-71B9-B4B6B5A129D9}"/>
              </a:ext>
            </a:extLst>
          </p:cNvPr>
          <p:cNvSpPr/>
          <p:nvPr/>
        </p:nvSpPr>
        <p:spPr>
          <a:xfrm>
            <a:off x="3333174" y="2320621"/>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3</a:t>
            </a:r>
          </a:p>
        </p:txBody>
      </p:sp>
      <p:sp>
        <p:nvSpPr>
          <p:cNvPr id="6" name="Elipse 5">
            <a:extLst>
              <a:ext uri="{FF2B5EF4-FFF2-40B4-BE49-F238E27FC236}">
                <a16:creationId xmlns:a16="http://schemas.microsoft.com/office/drawing/2014/main" id="{07C91BD9-4C4A-21D9-6258-7B76D286E1B0}"/>
              </a:ext>
            </a:extLst>
          </p:cNvPr>
          <p:cNvSpPr/>
          <p:nvPr/>
        </p:nvSpPr>
        <p:spPr>
          <a:xfrm>
            <a:off x="3333174" y="293155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4</a:t>
            </a:r>
          </a:p>
        </p:txBody>
      </p:sp>
      <p:sp>
        <p:nvSpPr>
          <p:cNvPr id="7" name="Elipse 6">
            <a:extLst>
              <a:ext uri="{FF2B5EF4-FFF2-40B4-BE49-F238E27FC236}">
                <a16:creationId xmlns:a16="http://schemas.microsoft.com/office/drawing/2014/main" id="{03CE5FC7-54C5-5579-9B28-12535C1EB98F}"/>
              </a:ext>
            </a:extLst>
          </p:cNvPr>
          <p:cNvSpPr/>
          <p:nvPr/>
        </p:nvSpPr>
        <p:spPr>
          <a:xfrm>
            <a:off x="3333174" y="3568334"/>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5</a:t>
            </a:r>
          </a:p>
        </p:txBody>
      </p:sp>
      <p:sp>
        <p:nvSpPr>
          <p:cNvPr id="8" name="Elipse 7">
            <a:extLst>
              <a:ext uri="{FF2B5EF4-FFF2-40B4-BE49-F238E27FC236}">
                <a16:creationId xmlns:a16="http://schemas.microsoft.com/office/drawing/2014/main" id="{ABBCF5F2-0DAE-4927-1C0F-1094802257BA}"/>
              </a:ext>
            </a:extLst>
          </p:cNvPr>
          <p:cNvSpPr/>
          <p:nvPr/>
        </p:nvSpPr>
        <p:spPr>
          <a:xfrm>
            <a:off x="3333174" y="4205115"/>
            <a:ext cx="514551" cy="400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6</a:t>
            </a:r>
          </a:p>
        </p:txBody>
      </p:sp>
      <p:sp>
        <p:nvSpPr>
          <p:cNvPr id="9" name="Elipse 8">
            <a:extLst>
              <a:ext uri="{FF2B5EF4-FFF2-40B4-BE49-F238E27FC236}">
                <a16:creationId xmlns:a16="http://schemas.microsoft.com/office/drawing/2014/main" id="{D0B52634-3F5B-E01D-45D2-18E03C47DCDA}"/>
              </a:ext>
            </a:extLst>
          </p:cNvPr>
          <p:cNvSpPr/>
          <p:nvPr/>
        </p:nvSpPr>
        <p:spPr>
          <a:xfrm>
            <a:off x="3333174" y="4787300"/>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7</a:t>
            </a:r>
          </a:p>
        </p:txBody>
      </p:sp>
      <p:sp>
        <p:nvSpPr>
          <p:cNvPr id="10" name="Elipse 9">
            <a:extLst>
              <a:ext uri="{FF2B5EF4-FFF2-40B4-BE49-F238E27FC236}">
                <a16:creationId xmlns:a16="http://schemas.microsoft.com/office/drawing/2014/main" id="{DD3208DB-CF0F-C61E-0306-3B31BF98D34A}"/>
              </a:ext>
            </a:extLst>
          </p:cNvPr>
          <p:cNvSpPr/>
          <p:nvPr/>
        </p:nvSpPr>
        <p:spPr>
          <a:xfrm>
            <a:off x="3333174" y="536948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8</a:t>
            </a:r>
          </a:p>
        </p:txBody>
      </p:sp>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1">
            <a:extLst>
              <a:ext uri="{FF2B5EF4-FFF2-40B4-BE49-F238E27FC236}">
                <a16:creationId xmlns:a16="http://schemas.microsoft.com/office/drawing/2014/main" id="{06D8B93F-4171-FDFB-CACC-2EDEE8ED7364}"/>
              </a:ext>
            </a:extLst>
          </p:cNvPr>
          <p:cNvSpPr txBox="1">
            <a:spLocks/>
          </p:cNvSpPr>
          <p:nvPr/>
        </p:nvSpPr>
        <p:spPr>
          <a:xfrm>
            <a:off x="9523375" y="576403"/>
            <a:ext cx="2668625"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a:solidFill>
                  <a:schemeClr val="tx1"/>
                </a:solidFill>
                <a:latin typeface="Arial" panose="020B0604020202020204" pitchFamily="34" charset="0"/>
                <a:cs typeface="Arial" panose="020B0604020202020204" pitchFamily="34" charset="0"/>
              </a:rPr>
              <a:t>ÍNDICE DE CONTENIDOS</a:t>
            </a:r>
            <a:endParaRPr lang="es-EC" sz="1600" i="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13728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10369696" y="570129"/>
            <a:ext cx="1822304"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CONCLUSIONES</a:t>
            </a:r>
          </a:p>
        </p:txBody>
      </p:sp>
      <p:sp>
        <p:nvSpPr>
          <p:cNvPr id="4" name="CuadroTexto 3">
            <a:extLst>
              <a:ext uri="{FF2B5EF4-FFF2-40B4-BE49-F238E27FC236}">
                <a16:creationId xmlns:a16="http://schemas.microsoft.com/office/drawing/2014/main" id="{EE20321E-144F-B590-1540-87BA6E875E3B}"/>
              </a:ext>
            </a:extLst>
          </p:cNvPr>
          <p:cNvSpPr txBox="1"/>
          <p:nvPr/>
        </p:nvSpPr>
        <p:spPr>
          <a:xfrm>
            <a:off x="724393" y="813522"/>
            <a:ext cx="10937175" cy="4765215"/>
          </a:xfrm>
          <a:prstGeom prst="rect">
            <a:avLst/>
          </a:prstGeom>
          <a:noFill/>
        </p:spPr>
        <p:txBody>
          <a:bodyPr wrap="square">
            <a:spAutoFit/>
          </a:bodyPr>
          <a:lstStyle/>
          <a:p>
            <a:pPr marL="342900" lvl="0" indent="-342900">
              <a:lnSpc>
                <a:spcPct val="200000"/>
              </a:lnSpc>
              <a:buFont typeface="+mj-lt"/>
              <a:buAutoNum type="arabicPeriod"/>
            </a:pPr>
            <a:r>
              <a:rPr lang="es-ES" sz="1400" dirty="0">
                <a:effectLst/>
                <a:ea typeface="Times New Roman" panose="02020603050405020304" pitchFamily="18" charset="0"/>
              </a:rPr>
              <a:t>Tras analizar las 40 muestras vegetales por medio de ELISA se logró identificar 17 casos positivos para al menos uno de los virus, encontrando la presencia de ZYMV, PRSV, CMV, WMV, y Potyvirus. Además, se encontraron 2 infecciones dobles, y una triple. </a:t>
            </a:r>
            <a:endParaRPr lang="en-US" sz="1400" dirty="0">
              <a:effectLst/>
              <a:ea typeface="Times New Roman" panose="02020603050405020304" pitchFamily="18" charset="0"/>
            </a:endParaRPr>
          </a:p>
          <a:p>
            <a:pPr marL="342900" lvl="0" indent="-342900">
              <a:lnSpc>
                <a:spcPct val="200000"/>
              </a:lnSpc>
              <a:buFont typeface="+mj-lt"/>
              <a:buAutoNum type="arabicPeriod"/>
            </a:pPr>
            <a:r>
              <a:rPr lang="es-ES" sz="1400" dirty="0">
                <a:effectLst/>
                <a:ea typeface="Times New Roman" panose="02020603050405020304" pitchFamily="18" charset="0"/>
              </a:rPr>
              <a:t>No se obtuvieron productos de amplificación mediante PCR en ninguna de las muestras positivas por ELISA, sin embargo, fue muy común la presencia de barridos en el gel de electroforesis, lo que puede indicar una posible degradación del ARN viral debido a problemas en el almacenamiento de las muestras. </a:t>
            </a:r>
            <a:endParaRPr lang="en-US" sz="1400" dirty="0">
              <a:effectLst/>
              <a:ea typeface="Times New Roman" panose="02020603050405020304" pitchFamily="18" charset="0"/>
            </a:endParaRPr>
          </a:p>
          <a:p>
            <a:pPr marL="342900" lvl="0" indent="-342900">
              <a:lnSpc>
                <a:spcPct val="200000"/>
              </a:lnSpc>
              <a:buFont typeface="+mj-lt"/>
              <a:buAutoNum type="arabicPeriod"/>
            </a:pPr>
            <a:r>
              <a:rPr lang="es-ES" sz="1400" dirty="0">
                <a:effectLst/>
                <a:ea typeface="Times New Roman" panose="02020603050405020304" pitchFamily="18" charset="0"/>
              </a:rPr>
              <a:t>Por </a:t>
            </a:r>
            <a:r>
              <a:rPr lang="es-ES" sz="1400" dirty="0">
                <a:ea typeface="Times New Roman" panose="02020603050405020304" pitchFamily="18" charset="0"/>
              </a:rPr>
              <a:t>medio de análisis filogenéticos se identificó que las cepas circulantes de </a:t>
            </a:r>
            <a:r>
              <a:rPr lang="es-ES" sz="1400" dirty="0">
                <a:effectLst/>
                <a:ea typeface="Times New Roman" panose="02020603050405020304" pitchFamily="18" charset="0"/>
              </a:rPr>
              <a:t>ZYMV se agrupan en un solo conglomerado independiente junto a las secuencias de referencias del mismo virus, en especial por el aislado británico (No. OM471983), lo que demuestra una mayor cercanía evolutiva.</a:t>
            </a:r>
            <a:endParaRPr lang="en-US" sz="1400" dirty="0">
              <a:effectLst/>
              <a:ea typeface="Times New Roman" panose="02020603050405020304" pitchFamily="18" charset="0"/>
            </a:endParaRPr>
          </a:p>
          <a:p>
            <a:pPr marL="342900" lvl="0" indent="-342900">
              <a:lnSpc>
                <a:spcPct val="200000"/>
              </a:lnSpc>
              <a:buFont typeface="+mj-lt"/>
              <a:buAutoNum type="arabicPeriod"/>
            </a:pPr>
            <a:r>
              <a:rPr lang="es-ES" sz="1400" dirty="0">
                <a:effectLst/>
                <a:ea typeface="Times New Roman" panose="02020603050405020304" pitchFamily="18" charset="0"/>
              </a:rPr>
              <a:t>Fue posible la identificación de 1 caso de WMV en muestras provenientes de la provincia del Guayas mediante ELISA, sin embargo, no se pudo verificar el resultado del análisis por PCR debido los inconvenientes antes mencionados. Este </a:t>
            </a:r>
            <a:r>
              <a:rPr lang="es-ES" sz="1400" dirty="0">
                <a:ea typeface="Times New Roman" panose="02020603050405020304" pitchFamily="18" charset="0"/>
              </a:rPr>
              <a:t>constituye el primer caso reportado WMV en cucurbitáceas en el país.  </a:t>
            </a:r>
            <a:r>
              <a:rPr lang="es-ES" sz="1400" dirty="0">
                <a:effectLst/>
                <a:ea typeface="Times New Roman" panose="02020603050405020304" pitchFamily="18" charset="0"/>
              </a:rPr>
              <a:t> </a:t>
            </a:r>
            <a:endParaRPr lang="en-US" sz="1400" dirty="0">
              <a:effectLst/>
              <a:ea typeface="Times New Roman" panose="02020603050405020304" pitchFamily="18" charset="0"/>
            </a:endParaRPr>
          </a:p>
        </p:txBody>
      </p:sp>
    </p:spTree>
    <p:extLst>
      <p:ext uri="{BB962C8B-B14F-4D97-AF65-F5344CB8AC3E}">
        <p14:creationId xmlns:p14="http://schemas.microsoft.com/office/powerpoint/2010/main" val="268989213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2A11EA2-4109-F47C-C759-67D1B38D71C6}"/>
              </a:ext>
            </a:extLst>
          </p:cNvPr>
          <p:cNvSpPr/>
          <p:nvPr/>
        </p:nvSpPr>
        <p:spPr>
          <a:xfrm>
            <a:off x="3333174" y="110679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1</a:t>
            </a:r>
          </a:p>
        </p:txBody>
      </p:sp>
      <p:sp>
        <p:nvSpPr>
          <p:cNvPr id="3" name="CuadroTexto 2">
            <a:extLst>
              <a:ext uri="{FF2B5EF4-FFF2-40B4-BE49-F238E27FC236}">
                <a16:creationId xmlns:a16="http://schemas.microsoft.com/office/drawing/2014/main" id="{448B94F4-3B32-76D1-A180-C7A522863B1A}"/>
              </a:ext>
            </a:extLst>
          </p:cNvPr>
          <p:cNvSpPr txBox="1"/>
          <p:nvPr/>
        </p:nvSpPr>
        <p:spPr>
          <a:xfrm>
            <a:off x="3939317" y="1106795"/>
            <a:ext cx="4750244" cy="772519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Introducción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Objetivos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Hipótesis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Materiales y Métodos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Resultados y Discusión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Conclusiones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Recomendaciones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Agradecimientos</a:t>
            </a:r>
            <a:endParaRPr lang="es-EC" sz="2000" b="1" dirty="0">
              <a:solidFill>
                <a:srgbClr val="006600"/>
              </a:solidFill>
              <a:latin typeface="Arial" panose="020B0604020202020204" pitchFamily="34" charset="0"/>
              <a:cs typeface="Arial" panose="020B0604020202020204" pitchFamily="34" charset="0"/>
            </a:endParaRPr>
          </a:p>
          <a:p>
            <a:endParaRPr lang="es-EC" sz="36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000" b="1" dirty="0">
              <a:solidFill>
                <a:srgbClr val="006600"/>
              </a:solidFill>
              <a:latin typeface="Arial" panose="020B0604020202020204" pitchFamily="34" charset="0"/>
              <a:cs typeface="Arial" panose="020B0604020202020204" pitchFamily="34" charset="0"/>
            </a:endParaRPr>
          </a:p>
        </p:txBody>
      </p:sp>
      <p:sp>
        <p:nvSpPr>
          <p:cNvPr id="4" name="Elipse 3">
            <a:extLst>
              <a:ext uri="{FF2B5EF4-FFF2-40B4-BE49-F238E27FC236}">
                <a16:creationId xmlns:a16="http://schemas.microsoft.com/office/drawing/2014/main" id="{030D4C94-8170-A27A-C667-BBC1F2BB2D60}"/>
              </a:ext>
            </a:extLst>
          </p:cNvPr>
          <p:cNvSpPr/>
          <p:nvPr/>
        </p:nvSpPr>
        <p:spPr>
          <a:xfrm>
            <a:off x="3333174" y="169179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2</a:t>
            </a:r>
          </a:p>
        </p:txBody>
      </p:sp>
      <p:sp>
        <p:nvSpPr>
          <p:cNvPr id="5" name="Elipse 4">
            <a:extLst>
              <a:ext uri="{FF2B5EF4-FFF2-40B4-BE49-F238E27FC236}">
                <a16:creationId xmlns:a16="http://schemas.microsoft.com/office/drawing/2014/main" id="{B078774C-EBB5-CB98-71B9-B4B6B5A129D9}"/>
              </a:ext>
            </a:extLst>
          </p:cNvPr>
          <p:cNvSpPr/>
          <p:nvPr/>
        </p:nvSpPr>
        <p:spPr>
          <a:xfrm>
            <a:off x="3333174" y="2320621"/>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3</a:t>
            </a:r>
          </a:p>
        </p:txBody>
      </p:sp>
      <p:sp>
        <p:nvSpPr>
          <p:cNvPr id="6" name="Elipse 5">
            <a:extLst>
              <a:ext uri="{FF2B5EF4-FFF2-40B4-BE49-F238E27FC236}">
                <a16:creationId xmlns:a16="http://schemas.microsoft.com/office/drawing/2014/main" id="{07C91BD9-4C4A-21D9-6258-7B76D286E1B0}"/>
              </a:ext>
            </a:extLst>
          </p:cNvPr>
          <p:cNvSpPr/>
          <p:nvPr/>
        </p:nvSpPr>
        <p:spPr>
          <a:xfrm>
            <a:off x="3333174" y="293155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4</a:t>
            </a:r>
          </a:p>
        </p:txBody>
      </p:sp>
      <p:sp>
        <p:nvSpPr>
          <p:cNvPr id="7" name="Elipse 6">
            <a:extLst>
              <a:ext uri="{FF2B5EF4-FFF2-40B4-BE49-F238E27FC236}">
                <a16:creationId xmlns:a16="http://schemas.microsoft.com/office/drawing/2014/main" id="{03CE5FC7-54C5-5579-9B28-12535C1EB98F}"/>
              </a:ext>
            </a:extLst>
          </p:cNvPr>
          <p:cNvSpPr/>
          <p:nvPr/>
        </p:nvSpPr>
        <p:spPr>
          <a:xfrm>
            <a:off x="3333174" y="3568334"/>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5</a:t>
            </a:r>
          </a:p>
        </p:txBody>
      </p:sp>
      <p:sp>
        <p:nvSpPr>
          <p:cNvPr id="8" name="Elipse 7">
            <a:extLst>
              <a:ext uri="{FF2B5EF4-FFF2-40B4-BE49-F238E27FC236}">
                <a16:creationId xmlns:a16="http://schemas.microsoft.com/office/drawing/2014/main" id="{ABBCF5F2-0DAE-4927-1C0F-1094802257BA}"/>
              </a:ext>
            </a:extLst>
          </p:cNvPr>
          <p:cNvSpPr/>
          <p:nvPr/>
        </p:nvSpPr>
        <p:spPr>
          <a:xfrm>
            <a:off x="3333174" y="420511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6</a:t>
            </a:r>
          </a:p>
        </p:txBody>
      </p:sp>
      <p:sp>
        <p:nvSpPr>
          <p:cNvPr id="9" name="Elipse 8">
            <a:extLst>
              <a:ext uri="{FF2B5EF4-FFF2-40B4-BE49-F238E27FC236}">
                <a16:creationId xmlns:a16="http://schemas.microsoft.com/office/drawing/2014/main" id="{D0B52634-3F5B-E01D-45D2-18E03C47DCDA}"/>
              </a:ext>
            </a:extLst>
          </p:cNvPr>
          <p:cNvSpPr/>
          <p:nvPr/>
        </p:nvSpPr>
        <p:spPr>
          <a:xfrm>
            <a:off x="3333174" y="4787300"/>
            <a:ext cx="514551" cy="400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7</a:t>
            </a:r>
          </a:p>
        </p:txBody>
      </p:sp>
      <p:sp>
        <p:nvSpPr>
          <p:cNvPr id="10" name="Elipse 9">
            <a:extLst>
              <a:ext uri="{FF2B5EF4-FFF2-40B4-BE49-F238E27FC236}">
                <a16:creationId xmlns:a16="http://schemas.microsoft.com/office/drawing/2014/main" id="{DD3208DB-CF0F-C61E-0306-3B31BF98D34A}"/>
              </a:ext>
            </a:extLst>
          </p:cNvPr>
          <p:cNvSpPr/>
          <p:nvPr/>
        </p:nvSpPr>
        <p:spPr>
          <a:xfrm>
            <a:off x="3333174" y="536948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8</a:t>
            </a:r>
          </a:p>
        </p:txBody>
      </p:sp>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1">
            <a:extLst>
              <a:ext uri="{FF2B5EF4-FFF2-40B4-BE49-F238E27FC236}">
                <a16:creationId xmlns:a16="http://schemas.microsoft.com/office/drawing/2014/main" id="{06D8B93F-4171-FDFB-CACC-2EDEE8ED7364}"/>
              </a:ext>
            </a:extLst>
          </p:cNvPr>
          <p:cNvSpPr txBox="1">
            <a:spLocks/>
          </p:cNvSpPr>
          <p:nvPr/>
        </p:nvSpPr>
        <p:spPr>
          <a:xfrm>
            <a:off x="9523375" y="576403"/>
            <a:ext cx="2668625"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a:solidFill>
                  <a:schemeClr val="tx1"/>
                </a:solidFill>
                <a:latin typeface="Arial" panose="020B0604020202020204" pitchFamily="34" charset="0"/>
                <a:cs typeface="Arial" panose="020B0604020202020204" pitchFamily="34" charset="0"/>
              </a:rPr>
              <a:t>ÍNDICE DE CONTENIDOS</a:t>
            </a:r>
            <a:endParaRPr lang="es-EC" sz="1600" i="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62521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816860" y="559243"/>
            <a:ext cx="2375140"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RECOMENDACIONES</a:t>
            </a:r>
          </a:p>
        </p:txBody>
      </p:sp>
      <p:sp>
        <p:nvSpPr>
          <p:cNvPr id="5" name="CuadroTexto 4">
            <a:extLst>
              <a:ext uri="{FF2B5EF4-FFF2-40B4-BE49-F238E27FC236}">
                <a16:creationId xmlns:a16="http://schemas.microsoft.com/office/drawing/2014/main" id="{C25D5E42-C701-4073-7D51-3A25CC379C95}"/>
              </a:ext>
            </a:extLst>
          </p:cNvPr>
          <p:cNvSpPr txBox="1"/>
          <p:nvPr/>
        </p:nvSpPr>
        <p:spPr>
          <a:xfrm>
            <a:off x="795647" y="1013294"/>
            <a:ext cx="10889672" cy="4765215"/>
          </a:xfrm>
          <a:prstGeom prst="rect">
            <a:avLst/>
          </a:prstGeom>
          <a:noFill/>
        </p:spPr>
        <p:txBody>
          <a:bodyPr wrap="square">
            <a:spAutoFit/>
          </a:bodyPr>
          <a:lstStyle/>
          <a:p>
            <a:pPr marL="342900" lvl="0" indent="-342900">
              <a:lnSpc>
                <a:spcPct val="200000"/>
              </a:lnSpc>
              <a:buFont typeface="+mj-lt"/>
              <a:buAutoNum type="arabicPeriod"/>
            </a:pPr>
            <a:r>
              <a:rPr lang="es-ES" sz="1400" dirty="0">
                <a:effectLst/>
                <a:ea typeface="Times New Roman" panose="02020603050405020304" pitchFamily="18" charset="0"/>
              </a:rPr>
              <a:t>Las muestras vegetales analizadas deben ser inmediatamente almacenadas a una temperatura adecuada (-20°C) para evitar en la medida de lo posible la degradación del material genético viral, pues en el proceso de transporte no siempre se mantiene una cadena de frío. </a:t>
            </a:r>
            <a:endParaRPr lang="es-ES" sz="1400" dirty="0">
              <a:ea typeface="Times New Roman" panose="02020603050405020304" pitchFamily="18" charset="0"/>
            </a:endParaRPr>
          </a:p>
          <a:p>
            <a:pPr marL="342900" lvl="0" indent="-342900">
              <a:lnSpc>
                <a:spcPct val="200000"/>
              </a:lnSpc>
              <a:buFont typeface="+mj-lt"/>
              <a:buAutoNum type="arabicPeriod"/>
            </a:pPr>
            <a:r>
              <a:rPr lang="es-ES" sz="1400" dirty="0">
                <a:effectLst/>
                <a:ea typeface="Times New Roman" panose="02020603050405020304" pitchFamily="18" charset="0"/>
              </a:rPr>
              <a:t>En el caso de trabajar con muestras vegetales en ELISA y PCR, es útil separarlas en tubos falcon al momento de muestrear, y que una de las muestras no se retire nunca del congelamiento hasta su procesamiento en PCR. </a:t>
            </a:r>
            <a:endParaRPr lang="en-US" sz="1400" dirty="0">
              <a:effectLst/>
              <a:ea typeface="Times New Roman" panose="02020603050405020304" pitchFamily="18" charset="0"/>
            </a:endParaRPr>
          </a:p>
          <a:p>
            <a:pPr marL="342900" lvl="0" indent="-342900">
              <a:lnSpc>
                <a:spcPct val="200000"/>
              </a:lnSpc>
              <a:buFont typeface="+mj-lt"/>
              <a:buAutoNum type="arabicPeriod"/>
            </a:pPr>
            <a:r>
              <a:rPr lang="es-ES" sz="1400" dirty="0">
                <a:effectLst/>
                <a:ea typeface="Times New Roman" panose="02020603050405020304" pitchFamily="18" charset="0"/>
              </a:rPr>
              <a:t>Al momento de realizar un ensayo ELISA es necesario utilizar controles positivos frescos con el fin de evaluar si la prueba se realizó correctamente.</a:t>
            </a:r>
          </a:p>
          <a:p>
            <a:pPr marL="342900" lvl="0" indent="-342900">
              <a:lnSpc>
                <a:spcPct val="200000"/>
              </a:lnSpc>
              <a:buFont typeface="+mj-lt"/>
              <a:buAutoNum type="arabicPeriod"/>
            </a:pPr>
            <a:r>
              <a:rPr lang="es-ES" sz="1400" dirty="0">
                <a:effectLst/>
                <a:ea typeface="Times New Roman" panose="02020603050405020304" pitchFamily="18" charset="0"/>
              </a:rPr>
              <a:t>Es conveniente utilizar un control interno si se va a trabajar con RNA, y por ende con retrotranscripción, con el fin de evaluar la calidad del cDNA obtenido. </a:t>
            </a:r>
            <a:endParaRPr lang="en-US" sz="1400" dirty="0">
              <a:effectLst/>
              <a:ea typeface="Times New Roman" panose="02020603050405020304" pitchFamily="18" charset="0"/>
            </a:endParaRPr>
          </a:p>
          <a:p>
            <a:pPr marL="342900" lvl="0" indent="-342900">
              <a:lnSpc>
                <a:spcPct val="200000"/>
              </a:lnSpc>
              <a:buFont typeface="+mj-lt"/>
              <a:buAutoNum type="arabicPeriod"/>
            </a:pPr>
            <a:r>
              <a:rPr lang="es-ES" sz="1400" dirty="0">
                <a:effectLst/>
                <a:ea typeface="Times New Roman" panose="02020603050405020304" pitchFamily="18" charset="0"/>
              </a:rPr>
              <a:t>Es conveniente secuenciar en ambas direcciones para obtener una secuencia consenso de buena calidad, sin embargo, secuenciar genes más grandes permite obtener más información para ubicar las secuencias de mejor manera dentro del árbol.</a:t>
            </a:r>
            <a:endParaRPr lang="en-US" sz="1400" dirty="0">
              <a:effectLst/>
              <a:ea typeface="Times New Roman" panose="02020603050405020304" pitchFamily="18" charset="0"/>
            </a:endParaRPr>
          </a:p>
        </p:txBody>
      </p:sp>
    </p:spTree>
    <p:extLst>
      <p:ext uri="{BB962C8B-B14F-4D97-AF65-F5344CB8AC3E}">
        <p14:creationId xmlns:p14="http://schemas.microsoft.com/office/powerpoint/2010/main" val="274211178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2A11EA2-4109-F47C-C759-67D1B38D71C6}"/>
              </a:ext>
            </a:extLst>
          </p:cNvPr>
          <p:cNvSpPr/>
          <p:nvPr/>
        </p:nvSpPr>
        <p:spPr>
          <a:xfrm>
            <a:off x="3333174" y="110679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1</a:t>
            </a:r>
          </a:p>
        </p:txBody>
      </p:sp>
      <p:sp>
        <p:nvSpPr>
          <p:cNvPr id="3" name="CuadroTexto 2">
            <a:extLst>
              <a:ext uri="{FF2B5EF4-FFF2-40B4-BE49-F238E27FC236}">
                <a16:creationId xmlns:a16="http://schemas.microsoft.com/office/drawing/2014/main" id="{448B94F4-3B32-76D1-A180-C7A522863B1A}"/>
              </a:ext>
            </a:extLst>
          </p:cNvPr>
          <p:cNvSpPr txBox="1"/>
          <p:nvPr/>
        </p:nvSpPr>
        <p:spPr>
          <a:xfrm>
            <a:off x="3939317" y="1106795"/>
            <a:ext cx="4750244" cy="772519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Introducción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Objetivos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Hipótesis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Materiales y Métodos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Resultados y Discusión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Conclusiones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Recomendaciones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Agradecimientos</a:t>
            </a:r>
            <a:endParaRPr lang="es-EC" sz="2000" b="1" dirty="0">
              <a:solidFill>
                <a:srgbClr val="006600"/>
              </a:solidFill>
              <a:latin typeface="Arial" panose="020B0604020202020204" pitchFamily="34" charset="0"/>
              <a:cs typeface="Arial" panose="020B0604020202020204" pitchFamily="34" charset="0"/>
            </a:endParaRPr>
          </a:p>
          <a:p>
            <a:endParaRPr lang="es-EC" sz="36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000" b="1" dirty="0">
              <a:solidFill>
                <a:srgbClr val="006600"/>
              </a:solidFill>
              <a:latin typeface="Arial" panose="020B0604020202020204" pitchFamily="34" charset="0"/>
              <a:cs typeface="Arial" panose="020B0604020202020204" pitchFamily="34" charset="0"/>
            </a:endParaRPr>
          </a:p>
        </p:txBody>
      </p:sp>
      <p:sp>
        <p:nvSpPr>
          <p:cNvPr id="4" name="Elipse 3">
            <a:extLst>
              <a:ext uri="{FF2B5EF4-FFF2-40B4-BE49-F238E27FC236}">
                <a16:creationId xmlns:a16="http://schemas.microsoft.com/office/drawing/2014/main" id="{030D4C94-8170-A27A-C667-BBC1F2BB2D60}"/>
              </a:ext>
            </a:extLst>
          </p:cNvPr>
          <p:cNvSpPr/>
          <p:nvPr/>
        </p:nvSpPr>
        <p:spPr>
          <a:xfrm>
            <a:off x="3333174" y="169179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2</a:t>
            </a:r>
          </a:p>
        </p:txBody>
      </p:sp>
      <p:sp>
        <p:nvSpPr>
          <p:cNvPr id="5" name="Elipse 4">
            <a:extLst>
              <a:ext uri="{FF2B5EF4-FFF2-40B4-BE49-F238E27FC236}">
                <a16:creationId xmlns:a16="http://schemas.microsoft.com/office/drawing/2014/main" id="{B078774C-EBB5-CB98-71B9-B4B6B5A129D9}"/>
              </a:ext>
            </a:extLst>
          </p:cNvPr>
          <p:cNvSpPr/>
          <p:nvPr/>
        </p:nvSpPr>
        <p:spPr>
          <a:xfrm>
            <a:off x="3333174" y="2320621"/>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3</a:t>
            </a:r>
          </a:p>
        </p:txBody>
      </p:sp>
      <p:sp>
        <p:nvSpPr>
          <p:cNvPr id="6" name="Elipse 5">
            <a:extLst>
              <a:ext uri="{FF2B5EF4-FFF2-40B4-BE49-F238E27FC236}">
                <a16:creationId xmlns:a16="http://schemas.microsoft.com/office/drawing/2014/main" id="{07C91BD9-4C4A-21D9-6258-7B76D286E1B0}"/>
              </a:ext>
            </a:extLst>
          </p:cNvPr>
          <p:cNvSpPr/>
          <p:nvPr/>
        </p:nvSpPr>
        <p:spPr>
          <a:xfrm>
            <a:off x="3333174" y="293155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4</a:t>
            </a:r>
          </a:p>
        </p:txBody>
      </p:sp>
      <p:sp>
        <p:nvSpPr>
          <p:cNvPr id="7" name="Elipse 6">
            <a:extLst>
              <a:ext uri="{FF2B5EF4-FFF2-40B4-BE49-F238E27FC236}">
                <a16:creationId xmlns:a16="http://schemas.microsoft.com/office/drawing/2014/main" id="{03CE5FC7-54C5-5579-9B28-12535C1EB98F}"/>
              </a:ext>
            </a:extLst>
          </p:cNvPr>
          <p:cNvSpPr/>
          <p:nvPr/>
        </p:nvSpPr>
        <p:spPr>
          <a:xfrm>
            <a:off x="3333174" y="3568334"/>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5</a:t>
            </a:r>
          </a:p>
        </p:txBody>
      </p:sp>
      <p:sp>
        <p:nvSpPr>
          <p:cNvPr id="8" name="Elipse 7">
            <a:extLst>
              <a:ext uri="{FF2B5EF4-FFF2-40B4-BE49-F238E27FC236}">
                <a16:creationId xmlns:a16="http://schemas.microsoft.com/office/drawing/2014/main" id="{ABBCF5F2-0DAE-4927-1C0F-1094802257BA}"/>
              </a:ext>
            </a:extLst>
          </p:cNvPr>
          <p:cNvSpPr/>
          <p:nvPr/>
        </p:nvSpPr>
        <p:spPr>
          <a:xfrm>
            <a:off x="3333174" y="420511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6</a:t>
            </a:r>
          </a:p>
        </p:txBody>
      </p:sp>
      <p:sp>
        <p:nvSpPr>
          <p:cNvPr id="9" name="Elipse 8">
            <a:extLst>
              <a:ext uri="{FF2B5EF4-FFF2-40B4-BE49-F238E27FC236}">
                <a16:creationId xmlns:a16="http://schemas.microsoft.com/office/drawing/2014/main" id="{D0B52634-3F5B-E01D-45D2-18E03C47DCDA}"/>
              </a:ext>
            </a:extLst>
          </p:cNvPr>
          <p:cNvSpPr/>
          <p:nvPr/>
        </p:nvSpPr>
        <p:spPr>
          <a:xfrm>
            <a:off x="3333174" y="4787300"/>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7</a:t>
            </a:r>
          </a:p>
        </p:txBody>
      </p:sp>
      <p:sp>
        <p:nvSpPr>
          <p:cNvPr id="10" name="Elipse 9">
            <a:extLst>
              <a:ext uri="{FF2B5EF4-FFF2-40B4-BE49-F238E27FC236}">
                <a16:creationId xmlns:a16="http://schemas.microsoft.com/office/drawing/2014/main" id="{DD3208DB-CF0F-C61E-0306-3B31BF98D34A}"/>
              </a:ext>
            </a:extLst>
          </p:cNvPr>
          <p:cNvSpPr/>
          <p:nvPr/>
        </p:nvSpPr>
        <p:spPr>
          <a:xfrm>
            <a:off x="3333174" y="5369485"/>
            <a:ext cx="514551" cy="400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8</a:t>
            </a:r>
          </a:p>
        </p:txBody>
      </p:sp>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1">
            <a:extLst>
              <a:ext uri="{FF2B5EF4-FFF2-40B4-BE49-F238E27FC236}">
                <a16:creationId xmlns:a16="http://schemas.microsoft.com/office/drawing/2014/main" id="{06D8B93F-4171-FDFB-CACC-2EDEE8ED7364}"/>
              </a:ext>
            </a:extLst>
          </p:cNvPr>
          <p:cNvSpPr txBox="1">
            <a:spLocks/>
          </p:cNvSpPr>
          <p:nvPr/>
        </p:nvSpPr>
        <p:spPr>
          <a:xfrm>
            <a:off x="9523375" y="576403"/>
            <a:ext cx="2668625"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a:solidFill>
                  <a:schemeClr val="tx1"/>
                </a:solidFill>
                <a:latin typeface="Arial" panose="020B0604020202020204" pitchFamily="34" charset="0"/>
                <a:cs typeface="Arial" panose="020B0604020202020204" pitchFamily="34" charset="0"/>
              </a:rPr>
              <a:t>ÍNDICE DE CONTENIDOS</a:t>
            </a:r>
            <a:endParaRPr lang="es-EC" sz="1600" i="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80239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9816860" y="559243"/>
            <a:ext cx="2375140"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AGRADECIMIENTOS</a:t>
            </a:r>
          </a:p>
        </p:txBody>
      </p:sp>
      <p:sp>
        <p:nvSpPr>
          <p:cNvPr id="5" name="CuadroTexto 4">
            <a:extLst>
              <a:ext uri="{FF2B5EF4-FFF2-40B4-BE49-F238E27FC236}">
                <a16:creationId xmlns:a16="http://schemas.microsoft.com/office/drawing/2014/main" id="{CB0ADA41-4204-53C4-DF00-14536D3DA2D6}"/>
              </a:ext>
            </a:extLst>
          </p:cNvPr>
          <p:cNvSpPr txBox="1"/>
          <p:nvPr/>
        </p:nvSpPr>
        <p:spPr>
          <a:xfrm>
            <a:off x="6821271" y="1253639"/>
            <a:ext cx="4867844" cy="646331"/>
          </a:xfrm>
          <a:prstGeom prst="rect">
            <a:avLst/>
          </a:prstGeom>
          <a:noFill/>
        </p:spPr>
        <p:txBody>
          <a:bodyPr wrap="square">
            <a:spAutoFit/>
          </a:bodyPr>
          <a:lstStyle/>
          <a:p>
            <a:pPr algn="ctr"/>
            <a:r>
              <a:rPr lang="es-EC" sz="1800" dirty="0">
                <a:effectLst/>
                <a:latin typeface="Arial" panose="020B0604020202020204" pitchFamily="34" charset="0"/>
                <a:ea typeface="Calibri" panose="020F0502020204030204" pitchFamily="34" charset="0"/>
                <a:cs typeface="Times New Roman" panose="02020603050405020304" pitchFamily="18" charset="0"/>
              </a:rPr>
              <a:t>Ing. Francisco Flores Ph.D</a:t>
            </a:r>
            <a:endParaRPr lang="es-EC" dirty="0">
              <a:latin typeface="Arial" panose="020B0604020202020204" pitchFamily="34" charset="0"/>
              <a:ea typeface="Calibri" panose="020F050202020403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Director del proyecto</a:t>
            </a:r>
          </a:p>
        </p:txBody>
      </p:sp>
      <p:sp>
        <p:nvSpPr>
          <p:cNvPr id="6" name="CuadroTexto 5">
            <a:extLst>
              <a:ext uri="{FF2B5EF4-FFF2-40B4-BE49-F238E27FC236}">
                <a16:creationId xmlns:a16="http://schemas.microsoft.com/office/drawing/2014/main" id="{41874034-BF60-A463-0FD5-EF85097AE3C2}"/>
              </a:ext>
            </a:extLst>
          </p:cNvPr>
          <p:cNvSpPr txBox="1"/>
          <p:nvPr/>
        </p:nvSpPr>
        <p:spPr>
          <a:xfrm>
            <a:off x="6821271" y="2273367"/>
            <a:ext cx="4867844" cy="923330"/>
          </a:xfrm>
          <a:prstGeom prst="rect">
            <a:avLst/>
          </a:prstGeom>
          <a:noFill/>
        </p:spPr>
        <p:txBody>
          <a:bodyPr wrap="square">
            <a:spAutoFit/>
          </a:bodyPr>
          <a:lstStyle/>
          <a:p>
            <a:pPr algn="ctr"/>
            <a:r>
              <a:rPr lang="es-EC" sz="1800" dirty="0">
                <a:effectLst/>
                <a:latin typeface="Arial" panose="020B0604020202020204" pitchFamily="34" charset="0"/>
                <a:ea typeface="Calibri" panose="020F0502020204030204" pitchFamily="34" charset="0"/>
                <a:cs typeface="Times New Roman" panose="02020603050405020304" pitchFamily="18" charset="0"/>
              </a:rPr>
              <a:t>Ing. Jairo Guevara</a:t>
            </a:r>
            <a:endParaRPr lang="es-EC" dirty="0">
              <a:latin typeface="Arial" panose="020B0604020202020204" pitchFamily="34" charset="0"/>
              <a:ea typeface="Calibri" panose="020F050202020403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Analista de laboratorio Fitopatología - AGROCALIDAD</a:t>
            </a:r>
          </a:p>
        </p:txBody>
      </p:sp>
      <p:sp>
        <p:nvSpPr>
          <p:cNvPr id="7" name="TextBox 17">
            <a:extLst>
              <a:ext uri="{FF2B5EF4-FFF2-40B4-BE49-F238E27FC236}">
                <a16:creationId xmlns:a16="http://schemas.microsoft.com/office/drawing/2014/main" id="{0376FCDA-093E-5F8D-D69B-ABF03A8905F3}"/>
              </a:ext>
            </a:extLst>
          </p:cNvPr>
          <p:cNvSpPr txBox="1"/>
          <p:nvPr/>
        </p:nvSpPr>
        <p:spPr>
          <a:xfrm>
            <a:off x="7327223" y="4599455"/>
            <a:ext cx="3855939" cy="461665"/>
          </a:xfrm>
          <a:prstGeom prst="rect">
            <a:avLst/>
          </a:prstGeom>
          <a:noFill/>
        </p:spPr>
        <p:txBody>
          <a:bodyPr wrap="square">
            <a:spAutoFit/>
          </a:bodyPr>
          <a:lstStyle/>
          <a:p>
            <a:pPr algn="ctr"/>
            <a:r>
              <a:rPr lang="es-EC" sz="2400" b="1" dirty="0">
                <a:latin typeface="Arial" panose="020B0604020202020204" pitchFamily="34" charset="0"/>
                <a:cs typeface="Arial" panose="020B0604020202020204" pitchFamily="34" charset="0"/>
              </a:rPr>
              <a:t>FAMILIA Y AMIGOS</a:t>
            </a:r>
          </a:p>
        </p:txBody>
      </p:sp>
      <p:sp>
        <p:nvSpPr>
          <p:cNvPr id="8" name="CuadroTexto 7">
            <a:extLst>
              <a:ext uri="{FF2B5EF4-FFF2-40B4-BE49-F238E27FC236}">
                <a16:creationId xmlns:a16="http://schemas.microsoft.com/office/drawing/2014/main" id="{07885A1B-83C6-7AF6-1D67-137C206DFAEF}"/>
              </a:ext>
            </a:extLst>
          </p:cNvPr>
          <p:cNvSpPr txBox="1"/>
          <p:nvPr/>
        </p:nvSpPr>
        <p:spPr>
          <a:xfrm>
            <a:off x="6938045" y="3570094"/>
            <a:ext cx="4867844" cy="369332"/>
          </a:xfrm>
          <a:prstGeom prst="rect">
            <a:avLst/>
          </a:prstGeom>
          <a:noFill/>
        </p:spPr>
        <p:txBody>
          <a:bodyPr wrap="square">
            <a:spAutoFit/>
          </a:bodyPr>
          <a:lstStyle/>
          <a:p>
            <a:pPr algn="ctr"/>
            <a:r>
              <a:rPr lang="es-EC" dirty="0">
                <a:latin typeface="Arial" panose="020B0604020202020204" pitchFamily="34" charset="0"/>
                <a:cs typeface="Arial" panose="020B0604020202020204" pitchFamily="34" charset="0"/>
              </a:rPr>
              <a:t>Laboratorio Fitopatología - AGROCALIDAD</a:t>
            </a:r>
          </a:p>
        </p:txBody>
      </p:sp>
      <p:pic>
        <p:nvPicPr>
          <p:cNvPr id="9" name="Imagen 8">
            <a:extLst>
              <a:ext uri="{FF2B5EF4-FFF2-40B4-BE49-F238E27FC236}">
                <a16:creationId xmlns:a16="http://schemas.microsoft.com/office/drawing/2014/main" id="{813B311E-05EE-D64B-311D-AC502DDAAD73}"/>
              </a:ext>
            </a:extLst>
          </p:cNvPr>
          <p:cNvPicPr>
            <a:picLocks noChangeAspect="1"/>
          </p:cNvPicPr>
          <p:nvPr/>
        </p:nvPicPr>
        <p:blipFill>
          <a:blip r:embed="rId3"/>
          <a:stretch>
            <a:fillRect/>
          </a:stretch>
        </p:blipFill>
        <p:spPr>
          <a:xfrm>
            <a:off x="673046" y="951030"/>
            <a:ext cx="5474339" cy="1322338"/>
          </a:xfrm>
          <a:prstGeom prst="rect">
            <a:avLst/>
          </a:prstGeom>
        </p:spPr>
      </p:pic>
      <p:pic>
        <p:nvPicPr>
          <p:cNvPr id="10" name="Imagen 9">
            <a:extLst>
              <a:ext uri="{FF2B5EF4-FFF2-40B4-BE49-F238E27FC236}">
                <a16:creationId xmlns:a16="http://schemas.microsoft.com/office/drawing/2014/main" id="{DC5AA5C7-92E0-18E1-E28B-5162CC4262C8}"/>
              </a:ext>
            </a:extLst>
          </p:cNvPr>
          <p:cNvPicPr>
            <a:picLocks noChangeAspect="1"/>
          </p:cNvPicPr>
          <p:nvPr/>
        </p:nvPicPr>
        <p:blipFill>
          <a:blip r:embed="rId4"/>
          <a:stretch>
            <a:fillRect/>
          </a:stretch>
        </p:blipFill>
        <p:spPr>
          <a:xfrm>
            <a:off x="2346422" y="2462620"/>
            <a:ext cx="1809944" cy="1814292"/>
          </a:xfrm>
          <a:prstGeom prst="rect">
            <a:avLst/>
          </a:prstGeom>
        </p:spPr>
      </p:pic>
      <p:pic>
        <p:nvPicPr>
          <p:cNvPr id="13" name="Imagen 12">
            <a:extLst>
              <a:ext uri="{FF2B5EF4-FFF2-40B4-BE49-F238E27FC236}">
                <a16:creationId xmlns:a16="http://schemas.microsoft.com/office/drawing/2014/main" id="{0C1220C2-80C7-B224-23E4-EAA0562BB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525" y="4329598"/>
            <a:ext cx="4999511" cy="1463043"/>
          </a:xfrm>
          <a:prstGeom prst="rect">
            <a:avLst/>
          </a:prstGeom>
        </p:spPr>
      </p:pic>
    </p:spTree>
    <p:extLst>
      <p:ext uri="{BB962C8B-B14F-4D97-AF65-F5344CB8AC3E}">
        <p14:creationId xmlns:p14="http://schemas.microsoft.com/office/powerpoint/2010/main" val="145277032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10369696" y="646331"/>
            <a:ext cx="1822304"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a:solidFill>
                  <a:schemeClr val="tx1"/>
                </a:solidFill>
                <a:latin typeface="Arial" panose="020B0604020202020204" pitchFamily="34" charset="0"/>
                <a:cs typeface="Arial" panose="020B0604020202020204" pitchFamily="34" charset="0"/>
              </a:rPr>
              <a:t>INTRODUCCIÓN</a:t>
            </a:r>
            <a:endParaRPr lang="es-EC" sz="1600" i="0" kern="0" dirty="0">
              <a:solidFill>
                <a:schemeClr val="tx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21A9CF6E-6AE4-4177-314F-D82CBAE76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51" y="3551738"/>
            <a:ext cx="3920861" cy="2642080"/>
          </a:xfrm>
          <a:prstGeom prst="rect">
            <a:avLst/>
          </a:prstGeom>
        </p:spPr>
      </p:pic>
      <p:sp>
        <p:nvSpPr>
          <p:cNvPr id="12" name="CuadroTexto 11">
            <a:extLst>
              <a:ext uri="{FF2B5EF4-FFF2-40B4-BE49-F238E27FC236}">
                <a16:creationId xmlns:a16="http://schemas.microsoft.com/office/drawing/2014/main" id="{3406287C-1ABB-1207-1167-BF196A8480EE}"/>
              </a:ext>
            </a:extLst>
          </p:cNvPr>
          <p:cNvSpPr txBox="1"/>
          <p:nvPr/>
        </p:nvSpPr>
        <p:spPr>
          <a:xfrm>
            <a:off x="1176608" y="696112"/>
            <a:ext cx="2940421"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2400" b="1" dirty="0"/>
              <a:t>Cucurbitáceas</a:t>
            </a:r>
            <a:endParaRPr lang="es-EC" b="1" dirty="0"/>
          </a:p>
        </p:txBody>
      </p:sp>
      <p:sp>
        <p:nvSpPr>
          <p:cNvPr id="26" name="CuadroTexto 25">
            <a:extLst>
              <a:ext uri="{FF2B5EF4-FFF2-40B4-BE49-F238E27FC236}">
                <a16:creationId xmlns:a16="http://schemas.microsoft.com/office/drawing/2014/main" id="{0EC225C4-2468-25AF-5DDD-6F3A80472652}"/>
              </a:ext>
            </a:extLst>
          </p:cNvPr>
          <p:cNvSpPr txBox="1"/>
          <p:nvPr/>
        </p:nvSpPr>
        <p:spPr>
          <a:xfrm>
            <a:off x="4662523" y="5714488"/>
            <a:ext cx="3657885"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2400" b="1" dirty="0">
                <a:effectLst/>
                <a:latin typeface="Times New Roman" panose="02020603050405020304" pitchFamily="18" charset="0"/>
                <a:ea typeface="Times New Roman" panose="02020603050405020304" pitchFamily="18" charset="0"/>
              </a:rPr>
              <a:t>115 géneros y 664 especies</a:t>
            </a:r>
            <a:endParaRPr lang="es-EC" sz="2400" b="1" dirty="0"/>
          </a:p>
        </p:txBody>
      </p:sp>
      <p:sp>
        <p:nvSpPr>
          <p:cNvPr id="27" name="Rectángulo: esquinas redondeadas 26">
            <a:extLst>
              <a:ext uri="{FF2B5EF4-FFF2-40B4-BE49-F238E27FC236}">
                <a16:creationId xmlns:a16="http://schemas.microsoft.com/office/drawing/2014/main" id="{14014BA9-9A4E-BBA3-E5FA-65D7489A73D2}"/>
              </a:ext>
            </a:extLst>
          </p:cNvPr>
          <p:cNvSpPr/>
          <p:nvPr/>
        </p:nvSpPr>
        <p:spPr>
          <a:xfrm>
            <a:off x="8506931" y="1956149"/>
            <a:ext cx="1340985" cy="360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Sandia</a:t>
            </a:r>
          </a:p>
        </p:txBody>
      </p:sp>
      <p:sp>
        <p:nvSpPr>
          <p:cNvPr id="28" name="Rectángulo: esquinas redondeadas 27">
            <a:extLst>
              <a:ext uri="{FF2B5EF4-FFF2-40B4-BE49-F238E27FC236}">
                <a16:creationId xmlns:a16="http://schemas.microsoft.com/office/drawing/2014/main" id="{6BE548D0-33AA-D740-EFB1-0F78F74D7732}"/>
              </a:ext>
            </a:extLst>
          </p:cNvPr>
          <p:cNvSpPr/>
          <p:nvPr/>
        </p:nvSpPr>
        <p:spPr>
          <a:xfrm>
            <a:off x="9958464" y="1956149"/>
            <a:ext cx="2127244" cy="36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i="1" dirty="0"/>
              <a:t>Citrullus lanatus</a:t>
            </a:r>
            <a:endParaRPr lang="es-EC" i="1" dirty="0"/>
          </a:p>
        </p:txBody>
      </p:sp>
      <p:sp>
        <p:nvSpPr>
          <p:cNvPr id="29" name="Rectángulo: esquinas redondeadas 28">
            <a:extLst>
              <a:ext uri="{FF2B5EF4-FFF2-40B4-BE49-F238E27FC236}">
                <a16:creationId xmlns:a16="http://schemas.microsoft.com/office/drawing/2014/main" id="{5D8C4B6B-DB78-CACE-E3F0-2CAEEF69B0BC}"/>
              </a:ext>
            </a:extLst>
          </p:cNvPr>
          <p:cNvSpPr/>
          <p:nvPr/>
        </p:nvSpPr>
        <p:spPr>
          <a:xfrm>
            <a:off x="8486230" y="2399021"/>
            <a:ext cx="1340985" cy="360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Melón</a:t>
            </a:r>
          </a:p>
        </p:txBody>
      </p:sp>
      <p:sp>
        <p:nvSpPr>
          <p:cNvPr id="30" name="Rectángulo: esquinas redondeadas 29">
            <a:extLst>
              <a:ext uri="{FF2B5EF4-FFF2-40B4-BE49-F238E27FC236}">
                <a16:creationId xmlns:a16="http://schemas.microsoft.com/office/drawing/2014/main" id="{D1D02F01-B975-9964-4C58-617F1A371CBA}"/>
              </a:ext>
            </a:extLst>
          </p:cNvPr>
          <p:cNvSpPr/>
          <p:nvPr/>
        </p:nvSpPr>
        <p:spPr>
          <a:xfrm>
            <a:off x="9958464" y="2403437"/>
            <a:ext cx="2127244" cy="36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i="1" dirty="0"/>
              <a:t>Cucumis melo</a:t>
            </a:r>
            <a:endParaRPr lang="es-EC" i="1" dirty="0"/>
          </a:p>
        </p:txBody>
      </p:sp>
      <p:sp>
        <p:nvSpPr>
          <p:cNvPr id="31" name="Rectángulo: esquinas redondeadas 30">
            <a:extLst>
              <a:ext uri="{FF2B5EF4-FFF2-40B4-BE49-F238E27FC236}">
                <a16:creationId xmlns:a16="http://schemas.microsoft.com/office/drawing/2014/main" id="{909F66CD-E5CF-353F-CF05-134E0E351FAE}"/>
              </a:ext>
            </a:extLst>
          </p:cNvPr>
          <p:cNvSpPr/>
          <p:nvPr/>
        </p:nvSpPr>
        <p:spPr>
          <a:xfrm>
            <a:off x="8486230" y="2866822"/>
            <a:ext cx="1340985" cy="360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Calabacín</a:t>
            </a:r>
          </a:p>
        </p:txBody>
      </p:sp>
      <p:sp>
        <p:nvSpPr>
          <p:cNvPr id="32" name="Rectángulo: esquinas redondeadas 31">
            <a:extLst>
              <a:ext uri="{FF2B5EF4-FFF2-40B4-BE49-F238E27FC236}">
                <a16:creationId xmlns:a16="http://schemas.microsoft.com/office/drawing/2014/main" id="{AF0FB99C-0029-3157-D1B3-A9C21E1C5D5B}"/>
              </a:ext>
            </a:extLst>
          </p:cNvPr>
          <p:cNvSpPr/>
          <p:nvPr/>
        </p:nvSpPr>
        <p:spPr>
          <a:xfrm>
            <a:off x="9958464" y="2850725"/>
            <a:ext cx="2127244" cy="36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i="1" dirty="0"/>
              <a:t>Cucurbita pepo</a:t>
            </a:r>
            <a:endParaRPr lang="es-EC" i="1" dirty="0"/>
          </a:p>
        </p:txBody>
      </p:sp>
      <p:sp>
        <p:nvSpPr>
          <p:cNvPr id="35" name="Rectángulo: esquinas redondeadas 34">
            <a:extLst>
              <a:ext uri="{FF2B5EF4-FFF2-40B4-BE49-F238E27FC236}">
                <a16:creationId xmlns:a16="http://schemas.microsoft.com/office/drawing/2014/main" id="{96C77721-DBEC-E79A-D66C-ADD9CBC5B30E}"/>
              </a:ext>
            </a:extLst>
          </p:cNvPr>
          <p:cNvSpPr/>
          <p:nvPr/>
        </p:nvSpPr>
        <p:spPr>
          <a:xfrm>
            <a:off x="8486230" y="3350840"/>
            <a:ext cx="1340985" cy="360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Sambo</a:t>
            </a:r>
          </a:p>
        </p:txBody>
      </p:sp>
      <p:sp>
        <p:nvSpPr>
          <p:cNvPr id="36" name="Rectángulo: esquinas redondeadas 35">
            <a:extLst>
              <a:ext uri="{FF2B5EF4-FFF2-40B4-BE49-F238E27FC236}">
                <a16:creationId xmlns:a16="http://schemas.microsoft.com/office/drawing/2014/main" id="{BDFB93E5-2274-1397-7D38-5805F1F691E5}"/>
              </a:ext>
            </a:extLst>
          </p:cNvPr>
          <p:cNvSpPr/>
          <p:nvPr/>
        </p:nvSpPr>
        <p:spPr>
          <a:xfrm>
            <a:off x="9958464" y="3338690"/>
            <a:ext cx="2127244" cy="36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i="1" dirty="0"/>
              <a:t>Cucurbita </a:t>
            </a:r>
            <a:r>
              <a:rPr lang="es-ES" i="1" dirty="0" err="1"/>
              <a:t>ficifolia</a:t>
            </a:r>
            <a:r>
              <a:rPr lang="es-ES" i="1" dirty="0"/>
              <a:t> </a:t>
            </a:r>
            <a:endParaRPr lang="es-EC" dirty="0"/>
          </a:p>
        </p:txBody>
      </p:sp>
      <p:sp>
        <p:nvSpPr>
          <p:cNvPr id="37" name="Rectángulo: esquinas redondeadas 36">
            <a:extLst>
              <a:ext uri="{FF2B5EF4-FFF2-40B4-BE49-F238E27FC236}">
                <a16:creationId xmlns:a16="http://schemas.microsoft.com/office/drawing/2014/main" id="{C29F0A9F-9D82-5AAC-9EF7-056B62783EA7}"/>
              </a:ext>
            </a:extLst>
          </p:cNvPr>
          <p:cNvSpPr/>
          <p:nvPr/>
        </p:nvSpPr>
        <p:spPr>
          <a:xfrm>
            <a:off x="8486230" y="3777902"/>
            <a:ext cx="1340985" cy="360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Zapallo</a:t>
            </a:r>
          </a:p>
        </p:txBody>
      </p:sp>
      <p:sp>
        <p:nvSpPr>
          <p:cNvPr id="38" name="Rectángulo: esquinas redondeadas 37">
            <a:extLst>
              <a:ext uri="{FF2B5EF4-FFF2-40B4-BE49-F238E27FC236}">
                <a16:creationId xmlns:a16="http://schemas.microsoft.com/office/drawing/2014/main" id="{520123AA-D24F-FA92-2E3D-16826BAD5050}"/>
              </a:ext>
            </a:extLst>
          </p:cNvPr>
          <p:cNvSpPr/>
          <p:nvPr/>
        </p:nvSpPr>
        <p:spPr>
          <a:xfrm>
            <a:off x="9958464" y="3756623"/>
            <a:ext cx="2127244" cy="36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i="1" dirty="0"/>
              <a:t>Cucurbita </a:t>
            </a:r>
            <a:r>
              <a:rPr lang="es-ES" i="1" dirty="0" err="1"/>
              <a:t>maxima</a:t>
            </a:r>
            <a:endParaRPr lang="es-EC" dirty="0"/>
          </a:p>
        </p:txBody>
      </p:sp>
      <p:pic>
        <p:nvPicPr>
          <p:cNvPr id="40" name="Imagen 39">
            <a:extLst>
              <a:ext uri="{FF2B5EF4-FFF2-40B4-BE49-F238E27FC236}">
                <a16:creationId xmlns:a16="http://schemas.microsoft.com/office/drawing/2014/main" id="{6259EE84-07D5-E5AF-8B17-95C6D10A7B9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722" b="97730" l="4704" r="94934">
                        <a14:foregroundMark x1="43546" y1="8722" x2="43546" y2="8722"/>
                        <a14:foregroundMark x1="94934" y1="34409" x2="94934" y2="34409"/>
                        <a14:foregroundMark x1="38963" y1="93787" x2="38963" y2="93787"/>
                        <a14:foregroundMark x1="37394" y1="97849" x2="37394" y2="97849"/>
                        <a14:foregroundMark x1="10012" y1="56153" x2="10012" y2="56153"/>
                        <a14:foregroundMark x1="6152" y1="56153" x2="11821" y2="56392"/>
                        <a14:foregroundMark x1="12304" y1="56392" x2="9771" y2="55914"/>
                        <a14:foregroundMark x1="10253" y1="56989" x2="6876" y2="56392"/>
                        <a14:foregroundMark x1="9288" y1="57945" x2="5187" y2="56392"/>
                        <a14:foregroundMark x1="7358" y1="55436" x2="8806" y2="57467"/>
                        <a14:foregroundMark x1="18335" y1="53047" x2="6031" y2="58065"/>
                        <a14:foregroundMark x1="6031" y1="58065" x2="10977" y2="55078"/>
                        <a14:foregroundMark x1="5428" y1="55078" x2="4704" y2="55436"/>
                        <a14:backgroundMark x1="5790" y1="58184" x2="5669" y2="58184"/>
                        <a14:backgroundMark x1="6273" y1="58184" x2="6273" y2="58184"/>
                        <a14:backgroundMark x1="6152" y1="58184" x2="6152" y2="58184"/>
                        <a14:backgroundMark x1="9530" y1="58184" x2="9530" y2="58184"/>
                        <a14:backgroundMark x1="9530" y1="58184" x2="9530" y2="58184"/>
                        <a14:backgroundMark x1="6152" y1="58065" x2="6152" y2="58065"/>
                        <a14:backgroundMark x1="9530" y1="58065" x2="9530" y2="58065"/>
                      </a14:backgroundRemoval>
                    </a14:imgEffect>
                  </a14:imgLayer>
                </a14:imgProps>
              </a:ext>
            </a:extLst>
          </a:blip>
          <a:stretch>
            <a:fillRect/>
          </a:stretch>
        </p:blipFill>
        <p:spPr>
          <a:xfrm>
            <a:off x="4607249" y="1350824"/>
            <a:ext cx="3657885" cy="3910878"/>
          </a:xfrm>
          <a:prstGeom prst="rect">
            <a:avLst/>
          </a:prstGeom>
        </p:spPr>
      </p:pic>
      <p:sp>
        <p:nvSpPr>
          <p:cNvPr id="41" name="Rectangle 1">
            <a:extLst>
              <a:ext uri="{FF2B5EF4-FFF2-40B4-BE49-F238E27FC236}">
                <a16:creationId xmlns:a16="http://schemas.microsoft.com/office/drawing/2014/main" id="{1E8705D8-3F98-433E-7642-0714A189C9D3}"/>
              </a:ext>
            </a:extLst>
          </p:cNvPr>
          <p:cNvSpPr>
            <a:spLocks noChangeArrowheads="1"/>
          </p:cNvSpPr>
          <p:nvPr/>
        </p:nvSpPr>
        <p:spPr bwMode="auto">
          <a:xfrm>
            <a:off x="140502" y="6454682"/>
            <a:ext cx="48507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a:ln>
                  <a:noFill/>
                </a:ln>
                <a:solidFill>
                  <a:schemeClr val="tx1"/>
                </a:solidFill>
                <a:effectLst/>
                <a:ea typeface="Times New Roman" panose="02020603050405020304" pitchFamily="18" charset="0"/>
              </a:rPr>
              <a:t>(FAOSTAT, 2021; INEC, 2000; Naranjo, 2014; </a:t>
            </a:r>
            <a:r>
              <a:rPr lang="es-ES" sz="1200" dirty="0" err="1">
                <a:effectLst/>
                <a:ea typeface="Times New Roman" panose="02020603050405020304" pitchFamily="18" charset="0"/>
              </a:rPr>
              <a:t>Rajasree</a:t>
            </a:r>
            <a:r>
              <a:rPr lang="es-ES" sz="1200" dirty="0">
                <a:effectLst/>
                <a:ea typeface="Times New Roman" panose="02020603050405020304" pitchFamily="18" charset="0"/>
              </a:rPr>
              <a:t> et al., 2016</a:t>
            </a:r>
            <a:r>
              <a:rPr kumimoji="0" lang="es-ES" altLang="en-US" sz="1200" b="0" i="0" u="none" strike="noStrike" cap="none" normalizeH="0" baseline="0" dirty="0">
                <a:ln>
                  <a:noFill/>
                </a:ln>
                <a:solidFill>
                  <a:schemeClr val="tx1"/>
                </a:solidFill>
                <a:effectLst/>
                <a:ea typeface="Times New Roman" panose="02020603050405020304" pitchFamily="18" charset="0"/>
              </a:rPr>
              <a:t>)</a:t>
            </a:r>
            <a:r>
              <a:rPr kumimoji="0" lang="en-US" altLang="en-US" sz="1200" b="0" i="0" u="none" strike="noStrike" cap="none" normalizeH="0" baseline="0" dirty="0">
                <a:ln>
                  <a:noFill/>
                </a:ln>
                <a:solidFill>
                  <a:schemeClr val="tx1"/>
                </a:solidFill>
                <a:effectLst/>
              </a:rPr>
              <a:t> </a:t>
            </a:r>
          </a:p>
        </p:txBody>
      </p:sp>
      <p:graphicFrame>
        <p:nvGraphicFramePr>
          <p:cNvPr id="42" name="Tabla 42">
            <a:extLst>
              <a:ext uri="{FF2B5EF4-FFF2-40B4-BE49-F238E27FC236}">
                <a16:creationId xmlns:a16="http://schemas.microsoft.com/office/drawing/2014/main" id="{92313402-4AED-0A32-BB17-72970D297F67}"/>
              </a:ext>
            </a:extLst>
          </p:cNvPr>
          <p:cNvGraphicFramePr>
            <a:graphicFrameLocks noGrp="1"/>
          </p:cNvGraphicFramePr>
          <p:nvPr>
            <p:extLst>
              <p:ext uri="{D42A27DB-BD31-4B8C-83A1-F6EECF244321}">
                <p14:modId xmlns:p14="http://schemas.microsoft.com/office/powerpoint/2010/main" val="269474353"/>
              </p:ext>
            </p:extLst>
          </p:nvPr>
        </p:nvGraphicFramePr>
        <p:xfrm>
          <a:off x="286601" y="1442417"/>
          <a:ext cx="4320648" cy="1863846"/>
        </p:xfrm>
        <a:graphic>
          <a:graphicData uri="http://schemas.openxmlformats.org/drawingml/2006/table">
            <a:tbl>
              <a:tblPr firstRow="1" bandRow="1">
                <a:tableStyleId>{2D5ABB26-0587-4C30-8999-92F81FD0307C}</a:tableStyleId>
              </a:tblPr>
              <a:tblGrid>
                <a:gridCol w="2160324">
                  <a:extLst>
                    <a:ext uri="{9D8B030D-6E8A-4147-A177-3AD203B41FA5}">
                      <a16:colId xmlns:a16="http://schemas.microsoft.com/office/drawing/2014/main" val="3857760911"/>
                    </a:ext>
                  </a:extLst>
                </a:gridCol>
                <a:gridCol w="2160324">
                  <a:extLst>
                    <a:ext uri="{9D8B030D-6E8A-4147-A177-3AD203B41FA5}">
                      <a16:colId xmlns:a16="http://schemas.microsoft.com/office/drawing/2014/main" val="2380771217"/>
                    </a:ext>
                  </a:extLst>
                </a:gridCol>
              </a:tblGrid>
              <a:tr h="310641">
                <a:tc gridSpan="2">
                  <a:txBody>
                    <a:bodyPr/>
                    <a:lstStyle/>
                    <a:p>
                      <a:r>
                        <a:rPr lang="es-EC" sz="1400" b="1" i="1" dirty="0"/>
                        <a:t>Clasificación taxonómica</a:t>
                      </a:r>
                    </a:p>
                  </a:txBody>
                  <a:tcPr>
                    <a:lnB w="12700" cap="flat" cmpd="sng" algn="ctr">
                      <a:solidFill>
                        <a:schemeClr val="tx1"/>
                      </a:solidFill>
                      <a:prstDash val="solid"/>
                      <a:round/>
                      <a:headEnd type="none" w="med" len="med"/>
                      <a:tailEnd type="none" w="med" len="med"/>
                    </a:lnB>
                  </a:tcPr>
                </a:tc>
                <a:tc hMerge="1">
                  <a:txBody>
                    <a:bodyPr/>
                    <a:lstStyle/>
                    <a:p>
                      <a:endParaRPr lang="es-EC" dirty="0"/>
                    </a:p>
                  </a:txBody>
                  <a:tcPr/>
                </a:tc>
                <a:extLst>
                  <a:ext uri="{0D108BD9-81ED-4DB2-BD59-A6C34878D82A}">
                    <a16:rowId xmlns:a16="http://schemas.microsoft.com/office/drawing/2014/main" val="2263667718"/>
                  </a:ext>
                </a:extLst>
              </a:tr>
              <a:tr h="310641">
                <a:tc>
                  <a:txBody>
                    <a:bodyPr/>
                    <a:lstStyle/>
                    <a:p>
                      <a:r>
                        <a:rPr lang="es-EC" sz="1400" b="1" dirty="0"/>
                        <a:t>Reino</a:t>
                      </a:r>
                    </a:p>
                  </a:txBody>
                  <a:tcPr>
                    <a:lnT w="12700" cap="flat" cmpd="sng" algn="ctr">
                      <a:solidFill>
                        <a:schemeClr val="tx1"/>
                      </a:solidFill>
                      <a:prstDash val="solid"/>
                      <a:round/>
                      <a:headEnd type="none" w="med" len="med"/>
                      <a:tailEnd type="none" w="med" len="med"/>
                    </a:lnT>
                  </a:tcPr>
                </a:tc>
                <a:tc>
                  <a:txBody>
                    <a:bodyPr/>
                    <a:lstStyle/>
                    <a:p>
                      <a:r>
                        <a:rPr lang="es-ES" sz="1400" dirty="0"/>
                        <a:t>Plantae</a:t>
                      </a:r>
                      <a:endParaRPr lang="es-EC"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22527333"/>
                  </a:ext>
                </a:extLst>
              </a:tr>
              <a:tr h="310641">
                <a:tc>
                  <a:txBody>
                    <a:bodyPr/>
                    <a:lstStyle/>
                    <a:p>
                      <a:r>
                        <a:rPr lang="es-EC" sz="1400" b="1" dirty="0"/>
                        <a:t>División</a:t>
                      </a:r>
                    </a:p>
                  </a:txBody>
                  <a:tcPr/>
                </a:tc>
                <a:tc>
                  <a:txBody>
                    <a:bodyPr/>
                    <a:lstStyle/>
                    <a:p>
                      <a:r>
                        <a:rPr lang="es-ES" sz="1400" dirty="0"/>
                        <a:t>Magnoliophyta</a:t>
                      </a:r>
                      <a:endParaRPr lang="es-EC" sz="1400" dirty="0"/>
                    </a:p>
                  </a:txBody>
                  <a:tcPr/>
                </a:tc>
                <a:extLst>
                  <a:ext uri="{0D108BD9-81ED-4DB2-BD59-A6C34878D82A}">
                    <a16:rowId xmlns:a16="http://schemas.microsoft.com/office/drawing/2014/main" val="2047091548"/>
                  </a:ext>
                </a:extLst>
              </a:tr>
              <a:tr h="310641">
                <a:tc>
                  <a:txBody>
                    <a:bodyPr/>
                    <a:lstStyle/>
                    <a:p>
                      <a:r>
                        <a:rPr lang="es-EC" sz="1400" b="1" dirty="0"/>
                        <a:t>Clase</a:t>
                      </a:r>
                    </a:p>
                  </a:txBody>
                  <a:tcPr/>
                </a:tc>
                <a:tc>
                  <a:txBody>
                    <a:bodyPr/>
                    <a:lstStyle/>
                    <a:p>
                      <a:r>
                        <a:rPr lang="es-ES" sz="1400" dirty="0"/>
                        <a:t>Magnoliopsida</a:t>
                      </a:r>
                      <a:endParaRPr lang="es-EC" sz="1400" dirty="0"/>
                    </a:p>
                  </a:txBody>
                  <a:tcPr/>
                </a:tc>
                <a:extLst>
                  <a:ext uri="{0D108BD9-81ED-4DB2-BD59-A6C34878D82A}">
                    <a16:rowId xmlns:a16="http://schemas.microsoft.com/office/drawing/2014/main" val="2497225096"/>
                  </a:ext>
                </a:extLst>
              </a:tr>
              <a:tr h="310641">
                <a:tc>
                  <a:txBody>
                    <a:bodyPr/>
                    <a:lstStyle/>
                    <a:p>
                      <a:r>
                        <a:rPr lang="es-EC" sz="1400" b="1" dirty="0"/>
                        <a:t>Orden</a:t>
                      </a:r>
                    </a:p>
                  </a:txBody>
                  <a:tcPr/>
                </a:tc>
                <a:tc>
                  <a:txBody>
                    <a:bodyPr/>
                    <a:lstStyle/>
                    <a:p>
                      <a:r>
                        <a:rPr lang="es-ES" sz="1400" dirty="0"/>
                        <a:t>Cucurbitales</a:t>
                      </a:r>
                      <a:endParaRPr lang="es-EC" sz="1400" dirty="0"/>
                    </a:p>
                  </a:txBody>
                  <a:tcPr/>
                </a:tc>
                <a:extLst>
                  <a:ext uri="{0D108BD9-81ED-4DB2-BD59-A6C34878D82A}">
                    <a16:rowId xmlns:a16="http://schemas.microsoft.com/office/drawing/2014/main" val="3616111084"/>
                  </a:ext>
                </a:extLst>
              </a:tr>
              <a:tr h="310641">
                <a:tc>
                  <a:txBody>
                    <a:bodyPr/>
                    <a:lstStyle/>
                    <a:p>
                      <a:r>
                        <a:rPr lang="es-EC" sz="1400" b="1" dirty="0"/>
                        <a:t>Familia</a:t>
                      </a:r>
                    </a:p>
                  </a:txBody>
                  <a:tcPr>
                    <a:lnB w="12700" cap="flat" cmpd="sng" algn="ctr">
                      <a:solidFill>
                        <a:schemeClr val="tx1"/>
                      </a:solidFill>
                      <a:prstDash val="solid"/>
                      <a:round/>
                      <a:headEnd type="none" w="med" len="med"/>
                      <a:tailEnd type="none" w="med" len="med"/>
                    </a:lnB>
                  </a:tcPr>
                </a:tc>
                <a:tc>
                  <a:txBody>
                    <a:bodyPr/>
                    <a:lstStyle/>
                    <a:p>
                      <a:r>
                        <a:rPr lang="es-ES" sz="1400" dirty="0"/>
                        <a:t>Cucurbitaceae</a:t>
                      </a:r>
                      <a:endParaRPr lang="es-EC"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139824"/>
                  </a:ext>
                </a:extLst>
              </a:tr>
            </a:tbl>
          </a:graphicData>
        </a:graphic>
      </p:graphicFrame>
      <p:pic>
        <p:nvPicPr>
          <p:cNvPr id="5123" name="Picture 3" descr="Plagas - Iconos gratis de agricultura y jardinería">
            <a:extLst>
              <a:ext uri="{FF2B5EF4-FFF2-40B4-BE49-F238E27FC236}">
                <a16:creationId xmlns:a16="http://schemas.microsoft.com/office/drawing/2014/main" id="{FC7152C6-B4C5-3ACC-114D-040553766DE1}"/>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6230" y="4418210"/>
            <a:ext cx="1692000" cy="13320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risis económica - Iconos gratis de negocios y finanzas">
            <a:extLst>
              <a:ext uri="{FF2B5EF4-FFF2-40B4-BE49-F238E27FC236}">
                <a16:creationId xmlns:a16="http://schemas.microsoft.com/office/drawing/2014/main" id="{CFFA7038-1154-5148-00AD-2976FF9D8A82}"/>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8230" y="4396931"/>
            <a:ext cx="1692000" cy="13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45567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10369696" y="646331"/>
            <a:ext cx="1822304"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a:solidFill>
                  <a:schemeClr val="tx1"/>
                </a:solidFill>
                <a:latin typeface="Arial" panose="020B0604020202020204" pitchFamily="34" charset="0"/>
                <a:cs typeface="Arial" panose="020B0604020202020204" pitchFamily="34" charset="0"/>
              </a:rPr>
              <a:t>INTRODUCCIÓN</a:t>
            </a:r>
            <a:endParaRPr lang="es-EC" sz="1600" i="0" kern="0" dirty="0">
              <a:solidFill>
                <a:schemeClr val="tx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E06F613C-DE6C-9A1E-5D51-99864A0C1645}"/>
              </a:ext>
            </a:extLst>
          </p:cNvPr>
          <p:cNvPicPr>
            <a:picLocks noChangeAspect="1"/>
          </p:cNvPicPr>
          <p:nvPr/>
        </p:nvPicPr>
        <p:blipFill>
          <a:blip r:embed="rId3"/>
          <a:stretch>
            <a:fillRect/>
          </a:stretch>
        </p:blipFill>
        <p:spPr>
          <a:xfrm>
            <a:off x="4503147" y="914593"/>
            <a:ext cx="3328776" cy="2523641"/>
          </a:xfrm>
          <a:prstGeom prst="rect">
            <a:avLst/>
          </a:prstGeom>
        </p:spPr>
      </p:pic>
      <p:sp>
        <p:nvSpPr>
          <p:cNvPr id="6" name="CuadroTexto 5">
            <a:extLst>
              <a:ext uri="{FF2B5EF4-FFF2-40B4-BE49-F238E27FC236}">
                <a16:creationId xmlns:a16="http://schemas.microsoft.com/office/drawing/2014/main" id="{CF01475E-346F-100A-5078-DE5A25FDB9A6}"/>
              </a:ext>
            </a:extLst>
          </p:cNvPr>
          <p:cNvSpPr txBox="1"/>
          <p:nvPr/>
        </p:nvSpPr>
        <p:spPr>
          <a:xfrm>
            <a:off x="4814839" y="3385041"/>
            <a:ext cx="3045623" cy="830997"/>
          </a:xfrm>
          <a:prstGeom prst="rect">
            <a:avLst/>
          </a:prstGeom>
          <a:noFill/>
        </p:spPr>
        <p:txBody>
          <a:bodyPr wrap="square">
            <a:spAutoFit/>
          </a:bodyPr>
          <a:lstStyle/>
          <a:p>
            <a:r>
              <a:rPr lang="es-ES" sz="1200" dirty="0">
                <a:effectLst/>
                <a:ea typeface="Times New Roman" panose="02020603050405020304" pitchFamily="18" charset="0"/>
              </a:rPr>
              <a:t>A) Representación esquemática de una partícula de potyvirus, B) Microfotografía electrónica de contraste negativo de un aislado de </a:t>
            </a:r>
            <a:r>
              <a:rPr lang="es-ES" sz="1200" i="1" dirty="0">
                <a:effectLst/>
                <a:ea typeface="Times New Roman" panose="02020603050405020304" pitchFamily="18" charset="0"/>
              </a:rPr>
              <a:t>Plum </a:t>
            </a:r>
            <a:r>
              <a:rPr lang="es-ES" sz="1200" i="1" dirty="0" err="1">
                <a:effectLst/>
                <a:ea typeface="Times New Roman" panose="02020603050405020304" pitchFamily="18" charset="0"/>
              </a:rPr>
              <a:t>pox</a:t>
            </a:r>
            <a:r>
              <a:rPr lang="es-ES" sz="1200" i="1" dirty="0">
                <a:effectLst/>
                <a:ea typeface="Times New Roman" panose="02020603050405020304" pitchFamily="18" charset="0"/>
              </a:rPr>
              <a:t> virus</a:t>
            </a:r>
            <a:r>
              <a:rPr lang="es-ES" sz="1200" dirty="0">
                <a:effectLst/>
                <a:ea typeface="Times New Roman" panose="02020603050405020304" pitchFamily="18" charset="0"/>
              </a:rPr>
              <a:t>. </a:t>
            </a:r>
            <a:endParaRPr lang="es-EC" sz="1200" dirty="0"/>
          </a:p>
        </p:txBody>
      </p:sp>
      <p:graphicFrame>
        <p:nvGraphicFramePr>
          <p:cNvPr id="7" name="Diagrama 6">
            <a:extLst>
              <a:ext uri="{FF2B5EF4-FFF2-40B4-BE49-F238E27FC236}">
                <a16:creationId xmlns:a16="http://schemas.microsoft.com/office/drawing/2014/main" id="{BEB67B13-2C3D-7599-544F-DEAC651D2E8D}"/>
              </a:ext>
            </a:extLst>
          </p:cNvPr>
          <p:cNvGraphicFramePr/>
          <p:nvPr>
            <p:extLst>
              <p:ext uri="{D42A27DB-BD31-4B8C-83A1-F6EECF244321}">
                <p14:modId xmlns:p14="http://schemas.microsoft.com/office/powerpoint/2010/main" val="1851950067"/>
              </p:ext>
            </p:extLst>
          </p:nvPr>
        </p:nvGraphicFramePr>
        <p:xfrm>
          <a:off x="227784" y="4487005"/>
          <a:ext cx="4583702" cy="1754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a:extLst>
              <a:ext uri="{FF2B5EF4-FFF2-40B4-BE49-F238E27FC236}">
                <a16:creationId xmlns:a16="http://schemas.microsoft.com/office/drawing/2014/main" id="{2BFC699F-5867-03AC-BF89-9F06BF84B197}"/>
              </a:ext>
            </a:extLst>
          </p:cNvPr>
          <p:cNvPicPr>
            <a:picLocks noChangeAspect="1"/>
          </p:cNvPicPr>
          <p:nvPr/>
        </p:nvPicPr>
        <p:blipFill>
          <a:blip r:embed="rId9"/>
          <a:stretch>
            <a:fillRect/>
          </a:stretch>
        </p:blipFill>
        <p:spPr>
          <a:xfrm>
            <a:off x="7860463" y="1038117"/>
            <a:ext cx="4171430" cy="2346924"/>
          </a:xfrm>
          <a:prstGeom prst="rect">
            <a:avLst/>
          </a:prstGeom>
        </p:spPr>
      </p:pic>
      <p:sp>
        <p:nvSpPr>
          <p:cNvPr id="10" name="CuadroTexto 9">
            <a:extLst>
              <a:ext uri="{FF2B5EF4-FFF2-40B4-BE49-F238E27FC236}">
                <a16:creationId xmlns:a16="http://schemas.microsoft.com/office/drawing/2014/main" id="{8306F049-2573-EA3A-4CF8-7C00C387022E}"/>
              </a:ext>
            </a:extLst>
          </p:cNvPr>
          <p:cNvSpPr txBox="1"/>
          <p:nvPr/>
        </p:nvSpPr>
        <p:spPr>
          <a:xfrm>
            <a:off x="7931666" y="3385041"/>
            <a:ext cx="4100227" cy="1015663"/>
          </a:xfrm>
          <a:prstGeom prst="rect">
            <a:avLst/>
          </a:prstGeom>
          <a:noFill/>
        </p:spPr>
        <p:txBody>
          <a:bodyPr wrap="square">
            <a:spAutoFit/>
          </a:bodyPr>
          <a:lstStyle/>
          <a:p>
            <a:r>
              <a:rPr lang="es-ES" sz="1200" dirty="0">
                <a:effectLst/>
                <a:ea typeface="Times New Roman" panose="02020603050405020304" pitchFamily="18" charset="0"/>
              </a:rPr>
              <a:t>A) Genoma típico de un potyvirus, B) Poliproteína resultante de la traducción normal, y proteína P3N-PIPO resultante del corrimiento en el marco de lectura en ZYMV. Las flechas negras en la poliproteína señalan los sitios proteolíticos donde actúan las proteasas virales. </a:t>
            </a:r>
            <a:endParaRPr lang="es-EC" sz="1200" dirty="0"/>
          </a:p>
        </p:txBody>
      </p:sp>
      <p:sp>
        <p:nvSpPr>
          <p:cNvPr id="12" name="Rectángulo 11">
            <a:extLst>
              <a:ext uri="{FF2B5EF4-FFF2-40B4-BE49-F238E27FC236}">
                <a16:creationId xmlns:a16="http://schemas.microsoft.com/office/drawing/2014/main" id="{D55B515F-BEBA-39D0-65C3-882708996C6D}"/>
              </a:ext>
            </a:extLst>
          </p:cNvPr>
          <p:cNvSpPr/>
          <p:nvPr/>
        </p:nvSpPr>
        <p:spPr>
          <a:xfrm>
            <a:off x="549188" y="616650"/>
            <a:ext cx="2861953" cy="4511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dirty="0"/>
              <a:t>Potyvirus</a:t>
            </a:r>
          </a:p>
        </p:txBody>
      </p:sp>
      <p:grpSp>
        <p:nvGrpSpPr>
          <p:cNvPr id="32" name="Grupo 31">
            <a:extLst>
              <a:ext uri="{FF2B5EF4-FFF2-40B4-BE49-F238E27FC236}">
                <a16:creationId xmlns:a16="http://schemas.microsoft.com/office/drawing/2014/main" id="{55AD9DD6-F690-0D60-7FD6-B0975DFB483A}"/>
              </a:ext>
            </a:extLst>
          </p:cNvPr>
          <p:cNvGrpSpPr/>
          <p:nvPr/>
        </p:nvGrpSpPr>
        <p:grpSpPr>
          <a:xfrm>
            <a:off x="322403" y="1182622"/>
            <a:ext cx="3430202" cy="3290569"/>
            <a:chOff x="322399" y="1458082"/>
            <a:chExt cx="3430202" cy="3290569"/>
          </a:xfrm>
        </p:grpSpPr>
        <p:grpSp>
          <p:nvGrpSpPr>
            <p:cNvPr id="23" name="Grupo 22">
              <a:extLst>
                <a:ext uri="{FF2B5EF4-FFF2-40B4-BE49-F238E27FC236}">
                  <a16:creationId xmlns:a16="http://schemas.microsoft.com/office/drawing/2014/main" id="{3F107730-5C12-347D-7856-4545EF9F0B41}"/>
                </a:ext>
              </a:extLst>
            </p:cNvPr>
            <p:cNvGrpSpPr/>
            <p:nvPr/>
          </p:nvGrpSpPr>
          <p:grpSpPr>
            <a:xfrm>
              <a:off x="322399" y="1458082"/>
              <a:ext cx="3430202" cy="3290569"/>
              <a:chOff x="479341" y="890113"/>
              <a:chExt cx="3923847" cy="3945547"/>
            </a:xfrm>
          </p:grpSpPr>
          <p:sp>
            <p:nvSpPr>
              <p:cNvPr id="24" name="Rectángulo 23">
                <a:extLst>
                  <a:ext uri="{FF2B5EF4-FFF2-40B4-BE49-F238E27FC236}">
                    <a16:creationId xmlns:a16="http://schemas.microsoft.com/office/drawing/2014/main" id="{27CD95CE-1C45-2A2E-FEE8-63532AD97DF3}"/>
                  </a:ext>
                </a:extLst>
              </p:cNvPr>
              <p:cNvSpPr/>
              <p:nvPr/>
            </p:nvSpPr>
            <p:spPr>
              <a:xfrm>
                <a:off x="1935607" y="890113"/>
                <a:ext cx="2467581" cy="3945547"/>
              </a:xfrm>
              <a:prstGeom prst="rect">
                <a:avLst/>
              </a:prstGeom>
              <a:solidFill>
                <a:srgbClr val="C8D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CuadroTexto 24">
                <a:extLst>
                  <a:ext uri="{FF2B5EF4-FFF2-40B4-BE49-F238E27FC236}">
                    <a16:creationId xmlns:a16="http://schemas.microsoft.com/office/drawing/2014/main" id="{EA8F8C7E-E87A-8B89-895A-FABA9AD19990}"/>
                  </a:ext>
                </a:extLst>
              </p:cNvPr>
              <p:cNvSpPr txBox="1"/>
              <p:nvPr/>
            </p:nvSpPr>
            <p:spPr>
              <a:xfrm>
                <a:off x="479342" y="1596019"/>
                <a:ext cx="3693080" cy="434284"/>
              </a:xfrm>
              <a:prstGeom prst="rect">
                <a:avLst/>
              </a:prstGeom>
              <a:noFill/>
              <a:ln w="19050">
                <a:solidFill>
                  <a:srgbClr val="006600"/>
                </a:solidFill>
                <a:prstDash val="solid"/>
              </a:ln>
            </p:spPr>
            <p:txBody>
              <a:bodyPr wrap="square" rtlCol="0">
                <a:spAutoFit/>
              </a:bodyPr>
              <a:lstStyle/>
              <a:p>
                <a:r>
                  <a:rPr lang="es-EC" sz="2000" b="1" dirty="0">
                    <a:solidFill>
                      <a:srgbClr val="006600"/>
                    </a:solidFill>
                    <a:latin typeface="Arial" panose="020B0604020202020204" pitchFamily="34" charset="0"/>
                    <a:cs typeface="Arial" panose="020B0604020202020204" pitchFamily="34" charset="0"/>
                  </a:rPr>
                  <a:t>Reino           </a:t>
                </a:r>
                <a:r>
                  <a:rPr lang="es-ES" sz="1800" dirty="0">
                    <a:solidFill>
                      <a:srgbClr val="247B24"/>
                    </a:solidFill>
                    <a:effectLst/>
                    <a:ea typeface="Times New Roman" panose="02020603050405020304" pitchFamily="18" charset="0"/>
                  </a:rPr>
                  <a:t>Orthornavirae</a:t>
                </a:r>
                <a:endParaRPr lang="es-EC" sz="2000" dirty="0">
                  <a:solidFill>
                    <a:srgbClr val="247B24"/>
                  </a:solidFill>
                  <a:cs typeface="Arial" panose="020B0604020202020204" pitchFamily="34" charset="0"/>
                </a:endParaRPr>
              </a:p>
            </p:txBody>
          </p:sp>
          <p:sp>
            <p:nvSpPr>
              <p:cNvPr id="26" name="CuadroTexto 25">
                <a:extLst>
                  <a:ext uri="{FF2B5EF4-FFF2-40B4-BE49-F238E27FC236}">
                    <a16:creationId xmlns:a16="http://schemas.microsoft.com/office/drawing/2014/main" id="{21EF0D51-CA25-628F-BE27-AEF2D0B8A3FA}"/>
                  </a:ext>
                </a:extLst>
              </p:cNvPr>
              <p:cNvSpPr txBox="1"/>
              <p:nvPr/>
            </p:nvSpPr>
            <p:spPr>
              <a:xfrm>
                <a:off x="479341" y="2109584"/>
                <a:ext cx="3693081" cy="434284"/>
              </a:xfrm>
              <a:prstGeom prst="rect">
                <a:avLst/>
              </a:prstGeom>
              <a:noFill/>
              <a:ln w="19050">
                <a:solidFill>
                  <a:srgbClr val="006600"/>
                </a:solidFill>
                <a:prstDash val="solid"/>
              </a:ln>
            </p:spPr>
            <p:txBody>
              <a:bodyPr wrap="square" rtlCol="0">
                <a:spAutoFit/>
              </a:bodyPr>
              <a:lstStyle/>
              <a:p>
                <a:r>
                  <a:rPr lang="es-EC" sz="2000" b="1" dirty="0">
                    <a:solidFill>
                      <a:srgbClr val="006600"/>
                    </a:solidFill>
                    <a:latin typeface="Arial" panose="020B0604020202020204" pitchFamily="34" charset="0"/>
                    <a:cs typeface="Arial" panose="020B0604020202020204" pitchFamily="34" charset="0"/>
                  </a:rPr>
                  <a:t>Filo	        </a:t>
                </a:r>
                <a:r>
                  <a:rPr lang="es-ES" sz="1800" dirty="0">
                    <a:solidFill>
                      <a:srgbClr val="247B24"/>
                    </a:solidFill>
                    <a:effectLst/>
                    <a:ea typeface="Times New Roman" panose="02020603050405020304" pitchFamily="18" charset="0"/>
                  </a:rPr>
                  <a:t>Pisuviricota</a:t>
                </a:r>
                <a:r>
                  <a:rPr lang="es-ES" sz="1800" dirty="0">
                    <a:effectLst/>
                    <a:latin typeface="Times New Roman" panose="02020603050405020304" pitchFamily="18" charset="0"/>
                    <a:ea typeface="Times New Roman" panose="02020603050405020304" pitchFamily="18" charset="0"/>
                  </a:rPr>
                  <a:t> </a:t>
                </a:r>
                <a:r>
                  <a:rPr lang="es-EC" sz="2000" dirty="0">
                    <a:latin typeface="Arial" panose="020B0604020202020204" pitchFamily="34" charset="0"/>
                    <a:cs typeface="Arial" panose="020B0604020202020204" pitchFamily="34" charset="0"/>
                  </a:rPr>
                  <a:t>	   </a:t>
                </a:r>
                <a:endParaRPr lang="es-EC" sz="2000" i="1" dirty="0">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09A3457C-7995-41BF-875A-C3C475C340A7}"/>
                  </a:ext>
                </a:extLst>
              </p:cNvPr>
              <p:cNvSpPr txBox="1"/>
              <p:nvPr/>
            </p:nvSpPr>
            <p:spPr>
              <a:xfrm>
                <a:off x="479341" y="2637475"/>
                <a:ext cx="3693082" cy="434284"/>
              </a:xfrm>
              <a:prstGeom prst="rect">
                <a:avLst/>
              </a:prstGeom>
              <a:noFill/>
              <a:ln w="19050">
                <a:solidFill>
                  <a:srgbClr val="006600"/>
                </a:solidFill>
                <a:prstDash val="solid"/>
              </a:ln>
            </p:spPr>
            <p:txBody>
              <a:bodyPr wrap="square" rtlCol="0">
                <a:spAutoFit/>
              </a:bodyPr>
              <a:lstStyle/>
              <a:p>
                <a:r>
                  <a:rPr lang="es-EC" sz="2000" b="1" dirty="0">
                    <a:solidFill>
                      <a:srgbClr val="006600"/>
                    </a:solidFill>
                    <a:latin typeface="Arial" panose="020B0604020202020204" pitchFamily="34" charset="0"/>
                    <a:cs typeface="Arial" panose="020B0604020202020204" pitchFamily="34" charset="0"/>
                  </a:rPr>
                  <a:t>Clase            </a:t>
                </a:r>
                <a:r>
                  <a:rPr lang="es-ES" sz="1800" dirty="0">
                    <a:solidFill>
                      <a:srgbClr val="247B24"/>
                    </a:solidFill>
                    <a:effectLst/>
                    <a:ea typeface="Times New Roman" panose="02020603050405020304" pitchFamily="18" charset="0"/>
                  </a:rPr>
                  <a:t>Stelpaviricetes</a:t>
                </a:r>
                <a:r>
                  <a:rPr lang="es-ES" sz="1800" dirty="0">
                    <a:effectLst/>
                    <a:latin typeface="Times New Roman" panose="02020603050405020304" pitchFamily="18" charset="0"/>
                    <a:ea typeface="Times New Roman" panose="02020603050405020304" pitchFamily="18" charset="0"/>
                  </a:rPr>
                  <a:t> </a:t>
                </a:r>
                <a:endParaRPr lang="es-EC" sz="2000" dirty="0">
                  <a:latin typeface="Arial" panose="020B0604020202020204" pitchFamily="34" charset="0"/>
                  <a:cs typeface="Arial" panose="020B0604020202020204" pitchFamily="34" charset="0"/>
                </a:endParaRPr>
              </a:p>
            </p:txBody>
          </p:sp>
        </p:grpSp>
        <p:sp>
          <p:nvSpPr>
            <p:cNvPr id="28" name="CuadroTexto 27">
              <a:extLst>
                <a:ext uri="{FF2B5EF4-FFF2-40B4-BE49-F238E27FC236}">
                  <a16:creationId xmlns:a16="http://schemas.microsoft.com/office/drawing/2014/main" id="{A3029F8C-2803-0162-65D3-A631AE66E84B}"/>
                </a:ext>
              </a:extLst>
            </p:cNvPr>
            <p:cNvSpPr txBox="1"/>
            <p:nvPr/>
          </p:nvSpPr>
          <p:spPr>
            <a:xfrm>
              <a:off x="322399" y="3385041"/>
              <a:ext cx="3228469" cy="360000"/>
            </a:xfrm>
            <a:prstGeom prst="rect">
              <a:avLst/>
            </a:prstGeom>
            <a:noFill/>
            <a:ln w="19050">
              <a:solidFill>
                <a:srgbClr val="006600"/>
              </a:solidFill>
              <a:prstDash val="solid"/>
            </a:ln>
          </p:spPr>
          <p:txBody>
            <a:bodyPr wrap="square" rtlCol="0">
              <a:spAutoFit/>
            </a:bodyPr>
            <a:lstStyle/>
            <a:p>
              <a:r>
                <a:rPr lang="es-EC" sz="2000" b="1" dirty="0">
                  <a:solidFill>
                    <a:srgbClr val="006600"/>
                  </a:solidFill>
                  <a:latin typeface="Arial" panose="020B0604020202020204" pitchFamily="34" charset="0"/>
                  <a:cs typeface="Arial" panose="020B0604020202020204" pitchFamily="34" charset="0"/>
                </a:rPr>
                <a:t>Orden           </a:t>
              </a:r>
              <a:r>
                <a:rPr lang="es-ES" sz="1800" dirty="0">
                  <a:solidFill>
                    <a:srgbClr val="247B24"/>
                  </a:solidFill>
                  <a:effectLst/>
                  <a:ea typeface="Times New Roman" panose="02020603050405020304" pitchFamily="18" charset="0"/>
                </a:rPr>
                <a:t>Patatavirales</a:t>
              </a:r>
              <a:r>
                <a:rPr lang="es-ES" sz="1800" dirty="0">
                  <a:effectLst/>
                  <a:latin typeface="Times New Roman" panose="02020603050405020304" pitchFamily="18" charset="0"/>
                  <a:ea typeface="Times New Roman" panose="02020603050405020304" pitchFamily="18" charset="0"/>
                </a:rPr>
                <a:t> </a:t>
              </a:r>
              <a:endParaRPr lang="es-EC" sz="2000" dirty="0">
                <a:latin typeface="Arial" panose="020B0604020202020204" pitchFamily="34" charset="0"/>
                <a:cs typeface="Arial" panose="020B0604020202020204" pitchFamily="34" charset="0"/>
              </a:endParaRPr>
            </a:p>
          </p:txBody>
        </p:sp>
        <p:sp>
          <p:nvSpPr>
            <p:cNvPr id="29" name="CuadroTexto 28">
              <a:extLst>
                <a:ext uri="{FF2B5EF4-FFF2-40B4-BE49-F238E27FC236}">
                  <a16:creationId xmlns:a16="http://schemas.microsoft.com/office/drawing/2014/main" id="{CAF6059D-BFF2-7F26-0E15-17250490B37B}"/>
                </a:ext>
              </a:extLst>
            </p:cNvPr>
            <p:cNvSpPr txBox="1"/>
            <p:nvPr/>
          </p:nvSpPr>
          <p:spPr>
            <a:xfrm>
              <a:off x="322400" y="3850238"/>
              <a:ext cx="3228469" cy="360000"/>
            </a:xfrm>
            <a:prstGeom prst="rect">
              <a:avLst/>
            </a:prstGeom>
            <a:noFill/>
            <a:ln w="19050">
              <a:solidFill>
                <a:srgbClr val="006600"/>
              </a:solidFill>
              <a:prstDash val="solid"/>
            </a:ln>
          </p:spPr>
          <p:txBody>
            <a:bodyPr wrap="square" rtlCol="0">
              <a:spAutoFit/>
            </a:bodyPr>
            <a:lstStyle/>
            <a:p>
              <a:r>
                <a:rPr lang="es-EC" sz="2000" b="1" dirty="0">
                  <a:solidFill>
                    <a:srgbClr val="006600"/>
                  </a:solidFill>
                  <a:latin typeface="Arial" panose="020B0604020202020204" pitchFamily="34" charset="0"/>
                  <a:cs typeface="Arial" panose="020B0604020202020204" pitchFamily="34" charset="0"/>
                </a:rPr>
                <a:t>Familia         </a:t>
              </a:r>
              <a:r>
                <a:rPr lang="es-ES" sz="1800" i="1" dirty="0">
                  <a:solidFill>
                    <a:srgbClr val="247B24"/>
                  </a:solidFill>
                  <a:effectLst/>
                  <a:latin typeface="+mj-lt"/>
                  <a:ea typeface="Times New Roman" panose="02020603050405020304" pitchFamily="18" charset="0"/>
                </a:rPr>
                <a:t>Potyviridae</a:t>
              </a:r>
              <a:r>
                <a:rPr lang="es-ES" sz="1800" dirty="0">
                  <a:effectLst/>
                  <a:latin typeface="Times New Roman" panose="02020603050405020304" pitchFamily="18" charset="0"/>
                  <a:ea typeface="Times New Roman" panose="02020603050405020304" pitchFamily="18" charset="0"/>
                </a:rPr>
                <a:t> </a:t>
              </a:r>
              <a:endParaRPr lang="es-EC" sz="2000" dirty="0">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CBD07B5C-AC8A-68A9-168C-F268A0948B74}"/>
                </a:ext>
              </a:extLst>
            </p:cNvPr>
            <p:cNvSpPr txBox="1"/>
            <p:nvPr/>
          </p:nvSpPr>
          <p:spPr>
            <a:xfrm>
              <a:off x="322399" y="4342126"/>
              <a:ext cx="3228469" cy="360000"/>
            </a:xfrm>
            <a:prstGeom prst="rect">
              <a:avLst/>
            </a:prstGeom>
            <a:noFill/>
            <a:ln w="19050">
              <a:solidFill>
                <a:srgbClr val="006600"/>
              </a:solidFill>
              <a:prstDash val="solid"/>
            </a:ln>
          </p:spPr>
          <p:txBody>
            <a:bodyPr wrap="square" rtlCol="0">
              <a:spAutoFit/>
            </a:bodyPr>
            <a:lstStyle/>
            <a:p>
              <a:r>
                <a:rPr lang="es-EC" sz="2000" b="1" dirty="0">
                  <a:solidFill>
                    <a:srgbClr val="006600"/>
                  </a:solidFill>
                  <a:latin typeface="Arial" panose="020B0604020202020204" pitchFamily="34" charset="0"/>
                  <a:cs typeface="Arial" panose="020B0604020202020204" pitchFamily="34" charset="0"/>
                </a:rPr>
                <a:t>Género         </a:t>
              </a:r>
              <a:r>
                <a:rPr lang="es-EC" sz="2000" dirty="0">
                  <a:solidFill>
                    <a:srgbClr val="227A22"/>
                  </a:solidFill>
                  <a:latin typeface="Arial" panose="020B0604020202020204" pitchFamily="34" charset="0"/>
                  <a:cs typeface="Arial" panose="020B0604020202020204" pitchFamily="34" charset="0"/>
                </a:rPr>
                <a:t>Potyvirus</a:t>
              </a:r>
            </a:p>
          </p:txBody>
        </p:sp>
        <p:sp>
          <p:nvSpPr>
            <p:cNvPr id="31" name="CuadroTexto 30">
              <a:extLst>
                <a:ext uri="{FF2B5EF4-FFF2-40B4-BE49-F238E27FC236}">
                  <a16:creationId xmlns:a16="http://schemas.microsoft.com/office/drawing/2014/main" id="{9D6E243C-53F0-EE86-B027-6BFDA0D15DCC}"/>
                </a:ext>
              </a:extLst>
            </p:cNvPr>
            <p:cNvSpPr txBox="1"/>
            <p:nvPr/>
          </p:nvSpPr>
          <p:spPr>
            <a:xfrm>
              <a:off x="322400" y="1607531"/>
              <a:ext cx="3228469" cy="360000"/>
            </a:xfrm>
            <a:prstGeom prst="rect">
              <a:avLst/>
            </a:prstGeom>
            <a:noFill/>
            <a:ln w="19050">
              <a:solidFill>
                <a:srgbClr val="006600"/>
              </a:solidFill>
              <a:prstDash val="solid"/>
            </a:ln>
          </p:spPr>
          <p:txBody>
            <a:bodyPr wrap="square" rtlCol="0">
              <a:spAutoFit/>
            </a:bodyPr>
            <a:lstStyle/>
            <a:p>
              <a:r>
                <a:rPr lang="es-EC" sz="2000" b="1" dirty="0">
                  <a:solidFill>
                    <a:srgbClr val="006600"/>
                  </a:solidFill>
                  <a:latin typeface="Arial" panose="020B0604020202020204" pitchFamily="34" charset="0"/>
                  <a:cs typeface="Arial" panose="020B0604020202020204" pitchFamily="34" charset="0"/>
                </a:rPr>
                <a:t>Dominio       </a:t>
              </a:r>
              <a:r>
                <a:rPr lang="es-ES" sz="2000" dirty="0">
                  <a:solidFill>
                    <a:srgbClr val="247B24"/>
                  </a:solidFill>
                  <a:effectLst/>
                  <a:ea typeface="Times New Roman" panose="02020603050405020304" pitchFamily="18" charset="0"/>
                </a:rPr>
                <a:t>Virus</a:t>
              </a:r>
              <a:endParaRPr lang="es-EC" sz="2000" dirty="0">
                <a:solidFill>
                  <a:srgbClr val="247B24"/>
                </a:solidFill>
                <a:cs typeface="Arial" panose="020B0604020202020204" pitchFamily="34" charset="0"/>
              </a:endParaRPr>
            </a:p>
          </p:txBody>
        </p:sp>
      </p:grpSp>
      <p:sp>
        <p:nvSpPr>
          <p:cNvPr id="33" name="Rectangle 1">
            <a:extLst>
              <a:ext uri="{FF2B5EF4-FFF2-40B4-BE49-F238E27FC236}">
                <a16:creationId xmlns:a16="http://schemas.microsoft.com/office/drawing/2014/main" id="{48284B23-8D02-1D8E-2B8B-57F34015D721}"/>
              </a:ext>
            </a:extLst>
          </p:cNvPr>
          <p:cNvSpPr>
            <a:spLocks noChangeArrowheads="1"/>
          </p:cNvSpPr>
          <p:nvPr/>
        </p:nvSpPr>
        <p:spPr bwMode="auto">
          <a:xfrm>
            <a:off x="227784" y="6440431"/>
            <a:ext cx="58657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(Asad et al., 2022; Zeng et al., 2007; </a:t>
            </a:r>
            <a:r>
              <a:rPr kumimoji="0" lang="es-ES"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Inoue</a:t>
            </a:r>
            <a:r>
              <a:rPr kumimoji="0" lang="es-E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-Nagata et al., 2022; King et al., 2012 )</a:t>
            </a:r>
            <a:endParaRPr kumimoji="0" lang="es-ES" altLang="en-US" sz="1200" b="0" i="0" u="none" strike="noStrike" cap="none" normalizeH="0" baseline="0" dirty="0">
              <a:ln>
                <a:noFill/>
              </a:ln>
              <a:solidFill>
                <a:schemeClr val="tx1"/>
              </a:solidFill>
              <a:effectLst/>
              <a:latin typeface="Arial" panose="020B0604020202020204" pitchFamily="34" charset="0"/>
            </a:endParaRPr>
          </a:p>
        </p:txBody>
      </p:sp>
      <p:sp>
        <p:nvSpPr>
          <p:cNvPr id="34" name="Rectángulo 33">
            <a:extLst>
              <a:ext uri="{FF2B5EF4-FFF2-40B4-BE49-F238E27FC236}">
                <a16:creationId xmlns:a16="http://schemas.microsoft.com/office/drawing/2014/main" id="{BD23697D-AE94-DFFF-DA46-4CD3C16BE933}"/>
              </a:ext>
            </a:extLst>
          </p:cNvPr>
          <p:cNvSpPr/>
          <p:nvPr/>
        </p:nvSpPr>
        <p:spPr>
          <a:xfrm>
            <a:off x="7904007" y="1125686"/>
            <a:ext cx="271168" cy="254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200" dirty="0"/>
              <a:t>A</a:t>
            </a:r>
          </a:p>
        </p:txBody>
      </p:sp>
      <p:sp>
        <p:nvSpPr>
          <p:cNvPr id="35" name="Rectángulo 34">
            <a:extLst>
              <a:ext uri="{FF2B5EF4-FFF2-40B4-BE49-F238E27FC236}">
                <a16:creationId xmlns:a16="http://schemas.microsoft.com/office/drawing/2014/main" id="{89FCE546-9BCB-E444-E8F1-A778E3F129A4}"/>
              </a:ext>
            </a:extLst>
          </p:cNvPr>
          <p:cNvSpPr/>
          <p:nvPr/>
        </p:nvSpPr>
        <p:spPr>
          <a:xfrm>
            <a:off x="7893126" y="2185090"/>
            <a:ext cx="271168" cy="254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200" dirty="0"/>
              <a:t>B</a:t>
            </a:r>
          </a:p>
        </p:txBody>
      </p:sp>
    </p:spTree>
    <p:extLst>
      <p:ext uri="{BB962C8B-B14F-4D97-AF65-F5344CB8AC3E}">
        <p14:creationId xmlns:p14="http://schemas.microsoft.com/office/powerpoint/2010/main" val="387901505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10369696" y="646331"/>
            <a:ext cx="1822304"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INTRODUCCIÓN</a:t>
            </a:r>
          </a:p>
        </p:txBody>
      </p:sp>
      <p:pic>
        <p:nvPicPr>
          <p:cNvPr id="4" name="Imagen 3">
            <a:extLst>
              <a:ext uri="{FF2B5EF4-FFF2-40B4-BE49-F238E27FC236}">
                <a16:creationId xmlns:a16="http://schemas.microsoft.com/office/drawing/2014/main" id="{BD2D8618-4F80-03FA-172D-4EF4FB38ECB4}"/>
              </a:ext>
            </a:extLst>
          </p:cNvPr>
          <p:cNvPicPr preferRelativeResize="0">
            <a:picLocks/>
          </p:cNvPicPr>
          <p:nvPr/>
        </p:nvPicPr>
        <p:blipFill>
          <a:blip r:embed="rId3"/>
          <a:stretch>
            <a:fillRect/>
          </a:stretch>
        </p:blipFill>
        <p:spPr>
          <a:xfrm>
            <a:off x="440118" y="953775"/>
            <a:ext cx="1800000" cy="1620000"/>
          </a:xfrm>
          <a:prstGeom prst="ellipse">
            <a:avLst/>
          </a:prstGeom>
        </p:spPr>
      </p:pic>
      <p:sp>
        <p:nvSpPr>
          <p:cNvPr id="6" name="Rectángulo: esquinas redondeadas 5">
            <a:extLst>
              <a:ext uri="{FF2B5EF4-FFF2-40B4-BE49-F238E27FC236}">
                <a16:creationId xmlns:a16="http://schemas.microsoft.com/office/drawing/2014/main" id="{DD5B0393-AC89-1F90-2E2A-7F3B4FAC22A0}"/>
              </a:ext>
            </a:extLst>
          </p:cNvPr>
          <p:cNvSpPr/>
          <p:nvPr/>
        </p:nvSpPr>
        <p:spPr>
          <a:xfrm>
            <a:off x="8617623" y="3598785"/>
            <a:ext cx="1992573" cy="54591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a:t>Sintomatología variada</a:t>
            </a:r>
          </a:p>
        </p:txBody>
      </p:sp>
      <p:graphicFrame>
        <p:nvGraphicFramePr>
          <p:cNvPr id="7" name="Diagrama 6">
            <a:extLst>
              <a:ext uri="{FF2B5EF4-FFF2-40B4-BE49-F238E27FC236}">
                <a16:creationId xmlns:a16="http://schemas.microsoft.com/office/drawing/2014/main" id="{7537C2CF-BBE5-1A7C-8717-E00C542012C8}"/>
              </a:ext>
            </a:extLst>
          </p:cNvPr>
          <p:cNvGraphicFramePr/>
          <p:nvPr>
            <p:extLst>
              <p:ext uri="{D42A27DB-BD31-4B8C-83A1-F6EECF244321}">
                <p14:modId xmlns:p14="http://schemas.microsoft.com/office/powerpoint/2010/main" val="924436323"/>
              </p:ext>
            </p:extLst>
          </p:nvPr>
        </p:nvGraphicFramePr>
        <p:xfrm>
          <a:off x="6582384" y="4144695"/>
          <a:ext cx="5136686" cy="234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esquinas redondeadas 8">
            <a:extLst>
              <a:ext uri="{FF2B5EF4-FFF2-40B4-BE49-F238E27FC236}">
                <a16:creationId xmlns:a16="http://schemas.microsoft.com/office/drawing/2014/main" id="{A782E32B-119C-A8F8-5BEC-711BE4CA94B7}"/>
              </a:ext>
            </a:extLst>
          </p:cNvPr>
          <p:cNvSpPr/>
          <p:nvPr/>
        </p:nvSpPr>
        <p:spPr>
          <a:xfrm>
            <a:off x="2578090" y="1579584"/>
            <a:ext cx="2069626" cy="5049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Insectos vectores</a:t>
            </a:r>
          </a:p>
        </p:txBody>
      </p:sp>
      <p:pic>
        <p:nvPicPr>
          <p:cNvPr id="6146" name="Picture 2" descr="Pulgón (Myzus persicae) - Ninfa  /  Créditos: Jim Baker, North Carolina State University, Bugwood.org">
            <a:extLst>
              <a:ext uri="{FF2B5EF4-FFF2-40B4-BE49-F238E27FC236}">
                <a16:creationId xmlns:a16="http://schemas.microsoft.com/office/drawing/2014/main" id="{F387677C-9C2B-53D3-ACB2-68253C87CB90}"/>
              </a:ext>
            </a:extLst>
          </p:cNvPr>
          <p:cNvPicPr preferRelativeResize="0">
            <a:picLocks noChangeArrowheads="1"/>
          </p:cNvPicPr>
          <p:nvPr/>
        </p:nvPicPr>
        <p:blipFill rotWithShape="1">
          <a:blip r:embed="rId9">
            <a:extLst>
              <a:ext uri="{28A0092B-C50C-407E-A947-70E740481C1C}">
                <a14:useLocalDpi xmlns:a14="http://schemas.microsoft.com/office/drawing/2010/main" val="0"/>
              </a:ext>
            </a:extLst>
          </a:blip>
          <a:srcRect l="26511" t="29364" r="6410" b="12893"/>
          <a:stretch/>
        </p:blipFill>
        <p:spPr bwMode="auto">
          <a:xfrm>
            <a:off x="440118" y="2664226"/>
            <a:ext cx="1800000" cy="1620000"/>
          </a:xfrm>
          <a:prstGeom prst="ellipse">
            <a:avLst/>
          </a:prstGeom>
          <a:noFill/>
          <a:extLst>
            <a:ext uri="{909E8E84-426E-40DD-AFC4-6F175D3DCCD1}">
              <a14:hiddenFill xmlns:a14="http://schemas.microsoft.com/office/drawing/2010/main">
                <a:solidFill>
                  <a:srgbClr val="FFFFFF"/>
                </a:solidFill>
              </a14:hiddenFill>
            </a:ext>
          </a:extLst>
        </p:spPr>
      </p:pic>
      <p:sp>
        <p:nvSpPr>
          <p:cNvPr id="10" name="Rectángulo: esquinas redondeadas 9">
            <a:extLst>
              <a:ext uri="{FF2B5EF4-FFF2-40B4-BE49-F238E27FC236}">
                <a16:creationId xmlns:a16="http://schemas.microsoft.com/office/drawing/2014/main" id="{5871239C-1D81-7E09-8E93-468E5A5C7E33}"/>
              </a:ext>
            </a:extLst>
          </p:cNvPr>
          <p:cNvSpPr/>
          <p:nvPr/>
        </p:nvSpPr>
        <p:spPr>
          <a:xfrm>
            <a:off x="2578090" y="3140422"/>
            <a:ext cx="2069626" cy="7748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Transmisión no persistente y no circulativa</a:t>
            </a:r>
          </a:p>
        </p:txBody>
      </p:sp>
      <p:pic>
        <p:nvPicPr>
          <p:cNvPr id="15" name="Imagen 14">
            <a:extLst>
              <a:ext uri="{FF2B5EF4-FFF2-40B4-BE49-F238E27FC236}">
                <a16:creationId xmlns:a16="http://schemas.microsoft.com/office/drawing/2014/main" id="{B73F8E31-1F1C-FC5B-7434-DF719CC03EF0}"/>
              </a:ext>
            </a:extLst>
          </p:cNvPr>
          <p:cNvPicPr preferRelativeResize="0">
            <a:picLocks/>
          </p:cNvPicPr>
          <p:nvPr/>
        </p:nvPicPr>
        <p:blipFill>
          <a:blip r:embed="rId10">
            <a:extLst>
              <a:ext uri="{28A0092B-C50C-407E-A947-70E740481C1C}">
                <a14:useLocalDpi xmlns:a14="http://schemas.microsoft.com/office/drawing/2010/main" val="0"/>
              </a:ext>
            </a:extLst>
          </a:blip>
          <a:stretch>
            <a:fillRect/>
          </a:stretch>
        </p:blipFill>
        <p:spPr>
          <a:xfrm>
            <a:off x="440118" y="4374677"/>
            <a:ext cx="1800000" cy="1620000"/>
          </a:xfrm>
          <a:prstGeom prst="ellipse">
            <a:avLst/>
          </a:prstGeom>
        </p:spPr>
      </p:pic>
      <p:sp>
        <p:nvSpPr>
          <p:cNvPr id="16" name="Rectángulo: esquinas redondeadas 15">
            <a:extLst>
              <a:ext uri="{FF2B5EF4-FFF2-40B4-BE49-F238E27FC236}">
                <a16:creationId xmlns:a16="http://schemas.microsoft.com/office/drawing/2014/main" id="{AA050B61-76E2-F21D-F104-0BC252B0C076}"/>
              </a:ext>
            </a:extLst>
          </p:cNvPr>
          <p:cNvSpPr/>
          <p:nvPr/>
        </p:nvSpPr>
        <p:spPr>
          <a:xfrm>
            <a:off x="2578090" y="4971139"/>
            <a:ext cx="2069626" cy="5049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Transmisión no vectorial</a:t>
            </a:r>
          </a:p>
        </p:txBody>
      </p:sp>
      <p:grpSp>
        <p:nvGrpSpPr>
          <p:cNvPr id="26" name="Grupo 25">
            <a:extLst>
              <a:ext uri="{FF2B5EF4-FFF2-40B4-BE49-F238E27FC236}">
                <a16:creationId xmlns:a16="http://schemas.microsoft.com/office/drawing/2014/main" id="{727090D4-AD3D-FF7C-2ABC-8F96056D9280}"/>
              </a:ext>
            </a:extLst>
          </p:cNvPr>
          <p:cNvGrpSpPr/>
          <p:nvPr/>
        </p:nvGrpSpPr>
        <p:grpSpPr>
          <a:xfrm>
            <a:off x="6582384" y="1011532"/>
            <a:ext cx="5609616" cy="2448000"/>
            <a:chOff x="6582384" y="1011532"/>
            <a:chExt cx="5609616" cy="2448000"/>
          </a:xfrm>
        </p:grpSpPr>
        <p:pic>
          <p:nvPicPr>
            <p:cNvPr id="19" name="Imagen 18">
              <a:extLst>
                <a:ext uri="{FF2B5EF4-FFF2-40B4-BE49-F238E27FC236}">
                  <a16:creationId xmlns:a16="http://schemas.microsoft.com/office/drawing/2014/main" id="{483B109A-8DFB-DDC4-9450-CEF5232CB8D6}"/>
                </a:ext>
              </a:extLst>
            </p:cNvPr>
            <p:cNvPicPr preferRelativeResize="0">
              <a:picLocks/>
            </p:cNvPicPr>
            <p:nvPr/>
          </p:nvPicPr>
          <p:blipFill>
            <a:blip r:embed="rId11">
              <a:extLst>
                <a:ext uri="{28A0092B-C50C-407E-A947-70E740481C1C}">
                  <a14:useLocalDpi xmlns:a14="http://schemas.microsoft.com/office/drawing/2010/main" val="0"/>
                </a:ext>
              </a:extLst>
            </a:blip>
            <a:stretch>
              <a:fillRect/>
            </a:stretch>
          </p:blipFill>
          <p:spPr>
            <a:xfrm rot="16200000">
              <a:off x="9564000" y="831532"/>
              <a:ext cx="2448000" cy="2808000"/>
            </a:xfrm>
            <a:prstGeom prst="rect">
              <a:avLst/>
            </a:prstGeom>
          </p:spPr>
        </p:pic>
        <p:pic>
          <p:nvPicPr>
            <p:cNvPr id="21" name="Imagen 20">
              <a:extLst>
                <a:ext uri="{FF2B5EF4-FFF2-40B4-BE49-F238E27FC236}">
                  <a16:creationId xmlns:a16="http://schemas.microsoft.com/office/drawing/2014/main" id="{39EC721F-C79D-2DC0-9FC3-82FEED4E67A3}"/>
                </a:ext>
              </a:extLst>
            </p:cNvPr>
            <p:cNvPicPr preferRelativeResize="0">
              <a:picLocks/>
            </p:cNvPicPr>
            <p:nvPr/>
          </p:nvPicPr>
          <p:blipFill>
            <a:blip r:embed="rId12">
              <a:extLst>
                <a:ext uri="{28A0092B-C50C-407E-A947-70E740481C1C}">
                  <a14:useLocalDpi xmlns:a14="http://schemas.microsoft.com/office/drawing/2010/main" val="0"/>
                </a:ext>
              </a:extLst>
            </a:blip>
            <a:stretch>
              <a:fillRect/>
            </a:stretch>
          </p:blipFill>
          <p:spPr>
            <a:xfrm>
              <a:off x="6582384" y="1011532"/>
              <a:ext cx="2808000" cy="2448000"/>
            </a:xfrm>
            <a:prstGeom prst="rect">
              <a:avLst/>
            </a:prstGeom>
          </p:spPr>
        </p:pic>
      </p:grpSp>
      <p:sp>
        <p:nvSpPr>
          <p:cNvPr id="25" name="CuadroTexto 24">
            <a:extLst>
              <a:ext uri="{FF2B5EF4-FFF2-40B4-BE49-F238E27FC236}">
                <a16:creationId xmlns:a16="http://schemas.microsoft.com/office/drawing/2014/main" id="{7D3CF160-E9F3-7DBB-21BC-868D30DB35A7}"/>
              </a:ext>
            </a:extLst>
          </p:cNvPr>
          <p:cNvSpPr txBox="1"/>
          <p:nvPr/>
        </p:nvSpPr>
        <p:spPr>
          <a:xfrm>
            <a:off x="139534" y="6362700"/>
            <a:ext cx="6216732" cy="276999"/>
          </a:xfrm>
          <a:prstGeom prst="rect">
            <a:avLst/>
          </a:prstGeom>
          <a:noFill/>
        </p:spPr>
        <p:txBody>
          <a:bodyPr wrap="square">
            <a:spAutoFit/>
          </a:bodyPr>
          <a:lstStyle/>
          <a:p>
            <a:r>
              <a:rPr lang="es-ES" sz="1200" dirty="0">
                <a:effectLst/>
                <a:ea typeface="Times New Roman" panose="02020603050405020304" pitchFamily="18" charset="0"/>
              </a:rPr>
              <a:t>(King et al., 2012; Sharma et al., 2014; </a:t>
            </a:r>
            <a:r>
              <a:rPr lang="es-ES" sz="1200" dirty="0" err="1">
                <a:effectLst/>
                <a:ea typeface="Times New Roman" panose="02020603050405020304" pitchFamily="18" charset="0"/>
              </a:rPr>
              <a:t>Carr</a:t>
            </a:r>
            <a:r>
              <a:rPr lang="es-ES" sz="1200" dirty="0">
                <a:effectLst/>
                <a:ea typeface="Times New Roman" panose="02020603050405020304" pitchFamily="18" charset="0"/>
              </a:rPr>
              <a:t> et al., 2020; Simmons et al., 2013)</a:t>
            </a:r>
            <a:endParaRPr lang="es-EC" sz="1200" dirty="0"/>
          </a:p>
        </p:txBody>
      </p:sp>
    </p:spTree>
    <p:extLst>
      <p:ext uri="{BB962C8B-B14F-4D97-AF65-F5344CB8AC3E}">
        <p14:creationId xmlns:p14="http://schemas.microsoft.com/office/powerpoint/2010/main" val="208380558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47502"/>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10387090" y="646331"/>
            <a:ext cx="1822304"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INTRODUCCIÓN</a:t>
            </a:r>
          </a:p>
        </p:txBody>
      </p:sp>
      <p:pic>
        <p:nvPicPr>
          <p:cNvPr id="2" name="Imagen 1">
            <a:extLst>
              <a:ext uri="{FF2B5EF4-FFF2-40B4-BE49-F238E27FC236}">
                <a16:creationId xmlns:a16="http://schemas.microsoft.com/office/drawing/2014/main" id="{0783B2A7-1247-F4E1-BE80-76FE63DF5276}"/>
              </a:ext>
            </a:extLst>
          </p:cNvPr>
          <p:cNvPicPr preferRelativeResize="0">
            <a:picLocks/>
          </p:cNvPicPr>
          <p:nvPr/>
        </p:nvPicPr>
        <p:blipFill>
          <a:blip r:embed="rId3"/>
          <a:stretch>
            <a:fillRect/>
          </a:stretch>
        </p:blipFill>
        <p:spPr>
          <a:xfrm>
            <a:off x="966624" y="1754710"/>
            <a:ext cx="2520000" cy="1843511"/>
          </a:xfrm>
          <a:prstGeom prst="rect">
            <a:avLst/>
          </a:prstGeom>
        </p:spPr>
      </p:pic>
      <p:sp>
        <p:nvSpPr>
          <p:cNvPr id="3" name="Rectángulo 2">
            <a:extLst>
              <a:ext uri="{FF2B5EF4-FFF2-40B4-BE49-F238E27FC236}">
                <a16:creationId xmlns:a16="http://schemas.microsoft.com/office/drawing/2014/main" id="{C8E4702D-2260-546C-EE05-5A430715BDBB}"/>
              </a:ext>
            </a:extLst>
          </p:cNvPr>
          <p:cNvSpPr/>
          <p:nvPr/>
        </p:nvSpPr>
        <p:spPr>
          <a:xfrm>
            <a:off x="1122520" y="1078961"/>
            <a:ext cx="2196000" cy="540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600" i="1" dirty="0" err="1"/>
              <a:t>Zuchinni</a:t>
            </a:r>
            <a:r>
              <a:rPr lang="es-EC" sz="1600" i="1" dirty="0"/>
              <a:t> yellow mosaic virus </a:t>
            </a:r>
            <a:r>
              <a:rPr lang="es-EC" sz="1600" dirty="0"/>
              <a:t>(ZYMV)</a:t>
            </a:r>
          </a:p>
        </p:txBody>
      </p:sp>
      <p:sp>
        <p:nvSpPr>
          <p:cNvPr id="4" name="Rectángulo 3">
            <a:extLst>
              <a:ext uri="{FF2B5EF4-FFF2-40B4-BE49-F238E27FC236}">
                <a16:creationId xmlns:a16="http://schemas.microsoft.com/office/drawing/2014/main" id="{A096B163-A00C-15AB-95F8-869FC4C7273E}"/>
              </a:ext>
            </a:extLst>
          </p:cNvPr>
          <p:cNvSpPr/>
          <p:nvPr/>
        </p:nvSpPr>
        <p:spPr>
          <a:xfrm>
            <a:off x="4836000" y="1129546"/>
            <a:ext cx="2351896" cy="54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i="1" dirty="0"/>
              <a:t>Watermelon mosaic virus </a:t>
            </a:r>
            <a:r>
              <a:rPr lang="es-EC" dirty="0"/>
              <a:t>(WMV)</a:t>
            </a:r>
          </a:p>
        </p:txBody>
      </p:sp>
      <p:sp>
        <p:nvSpPr>
          <p:cNvPr id="5" name="Rectángulo 4">
            <a:extLst>
              <a:ext uri="{FF2B5EF4-FFF2-40B4-BE49-F238E27FC236}">
                <a16:creationId xmlns:a16="http://schemas.microsoft.com/office/drawing/2014/main" id="{F1B1DE8F-2B3A-17C7-1D9C-2E7D97EBB2E5}"/>
              </a:ext>
            </a:extLst>
          </p:cNvPr>
          <p:cNvSpPr/>
          <p:nvPr/>
        </p:nvSpPr>
        <p:spPr>
          <a:xfrm>
            <a:off x="8873481" y="1100926"/>
            <a:ext cx="2196000" cy="54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i="1" dirty="0"/>
              <a:t>Papaya ringspot virus </a:t>
            </a:r>
            <a:r>
              <a:rPr lang="es-EC" dirty="0"/>
              <a:t>(PRSV)</a:t>
            </a:r>
          </a:p>
        </p:txBody>
      </p:sp>
      <p:pic>
        <p:nvPicPr>
          <p:cNvPr id="6" name="Imagen 5">
            <a:extLst>
              <a:ext uri="{FF2B5EF4-FFF2-40B4-BE49-F238E27FC236}">
                <a16:creationId xmlns:a16="http://schemas.microsoft.com/office/drawing/2014/main" id="{68846FCE-5613-CCF1-2206-B3D402AAB150}"/>
              </a:ext>
            </a:extLst>
          </p:cNvPr>
          <p:cNvPicPr preferRelativeResize="0">
            <a:picLocks/>
          </p:cNvPicPr>
          <p:nvPr/>
        </p:nvPicPr>
        <p:blipFill>
          <a:blip r:embed="rId4"/>
          <a:stretch>
            <a:fillRect/>
          </a:stretch>
        </p:blipFill>
        <p:spPr>
          <a:xfrm>
            <a:off x="4836000" y="1754711"/>
            <a:ext cx="2520000" cy="1843511"/>
          </a:xfrm>
          <a:prstGeom prst="rect">
            <a:avLst/>
          </a:prstGeom>
        </p:spPr>
      </p:pic>
      <p:pic>
        <p:nvPicPr>
          <p:cNvPr id="7" name="Imagen 6">
            <a:extLst>
              <a:ext uri="{FF2B5EF4-FFF2-40B4-BE49-F238E27FC236}">
                <a16:creationId xmlns:a16="http://schemas.microsoft.com/office/drawing/2014/main" id="{16A1069C-15CB-91CA-2820-F3EE81A08265}"/>
              </a:ext>
            </a:extLst>
          </p:cNvPr>
          <p:cNvPicPr preferRelativeResize="0">
            <a:picLocks/>
          </p:cNvPicPr>
          <p:nvPr/>
        </p:nvPicPr>
        <p:blipFill rotWithShape="1">
          <a:blip r:embed="rId5"/>
          <a:srcRect l="45554" r="11523"/>
          <a:stretch/>
        </p:blipFill>
        <p:spPr>
          <a:xfrm>
            <a:off x="8705376" y="1669546"/>
            <a:ext cx="2520000" cy="1843511"/>
          </a:xfrm>
          <a:prstGeom prst="rect">
            <a:avLst/>
          </a:prstGeom>
        </p:spPr>
      </p:pic>
      <p:sp>
        <p:nvSpPr>
          <p:cNvPr id="9" name="Rectángulo 8">
            <a:extLst>
              <a:ext uri="{FF2B5EF4-FFF2-40B4-BE49-F238E27FC236}">
                <a16:creationId xmlns:a16="http://schemas.microsoft.com/office/drawing/2014/main" id="{E70241F2-2009-9096-A703-08E8C90C7265}"/>
              </a:ext>
            </a:extLst>
          </p:cNvPr>
          <p:cNvSpPr/>
          <p:nvPr/>
        </p:nvSpPr>
        <p:spPr>
          <a:xfrm>
            <a:off x="776820" y="3733970"/>
            <a:ext cx="2887400" cy="7541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dirty="0">
                <a:effectLst/>
                <a:ea typeface="Times New Roman" panose="02020603050405020304" pitchFamily="18" charset="0"/>
              </a:rPr>
              <a:t>ZYMV puede reducir hasta en un 90 % la producción de los cultivos.</a:t>
            </a:r>
            <a:endParaRPr lang="es-EC" sz="1600" dirty="0"/>
          </a:p>
        </p:txBody>
      </p:sp>
      <p:sp>
        <p:nvSpPr>
          <p:cNvPr id="10" name="Rectángulo 9">
            <a:extLst>
              <a:ext uri="{FF2B5EF4-FFF2-40B4-BE49-F238E27FC236}">
                <a16:creationId xmlns:a16="http://schemas.microsoft.com/office/drawing/2014/main" id="{33E626E7-4479-EEC6-5329-0A2E09446B39}"/>
              </a:ext>
            </a:extLst>
          </p:cNvPr>
          <p:cNvSpPr/>
          <p:nvPr/>
        </p:nvSpPr>
        <p:spPr>
          <a:xfrm>
            <a:off x="776820" y="4757185"/>
            <a:ext cx="2887400" cy="75412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600" dirty="0">
                <a:solidFill>
                  <a:schemeClr val="tx1"/>
                </a:solidFill>
                <a:effectLst/>
                <a:ea typeface="Times New Roman" panose="02020603050405020304" pitchFamily="18" charset="0"/>
              </a:rPr>
              <a:t>Transmisión vertical genera infecciones asintomáticas</a:t>
            </a:r>
            <a:endParaRPr lang="es-EC" sz="1600" dirty="0">
              <a:solidFill>
                <a:schemeClr val="tx1"/>
              </a:solidFill>
            </a:endParaRPr>
          </a:p>
        </p:txBody>
      </p:sp>
      <p:sp>
        <p:nvSpPr>
          <p:cNvPr id="12" name="Rectángulo 11">
            <a:extLst>
              <a:ext uri="{FF2B5EF4-FFF2-40B4-BE49-F238E27FC236}">
                <a16:creationId xmlns:a16="http://schemas.microsoft.com/office/drawing/2014/main" id="{CCB21664-B16C-601B-92ED-D3545955216B}"/>
              </a:ext>
            </a:extLst>
          </p:cNvPr>
          <p:cNvSpPr/>
          <p:nvPr/>
        </p:nvSpPr>
        <p:spPr>
          <a:xfrm>
            <a:off x="4646196" y="3733970"/>
            <a:ext cx="2887400" cy="9233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600" dirty="0">
                <a:ea typeface="Times New Roman" panose="02020603050405020304" pitchFamily="18" charset="0"/>
              </a:rPr>
              <a:t>E</a:t>
            </a:r>
            <a:r>
              <a:rPr lang="es-ES" sz="1600" dirty="0">
                <a:effectLst/>
                <a:ea typeface="Times New Roman" panose="02020603050405020304" pitchFamily="18" charset="0"/>
              </a:rPr>
              <a:t>l segundo virus más importante en el cultivo de cucurbitáceas a nivel mundial.</a:t>
            </a:r>
            <a:endParaRPr lang="es-EC" sz="1600" dirty="0"/>
          </a:p>
        </p:txBody>
      </p:sp>
      <p:sp>
        <p:nvSpPr>
          <p:cNvPr id="15" name="CuadroTexto 14">
            <a:extLst>
              <a:ext uri="{FF2B5EF4-FFF2-40B4-BE49-F238E27FC236}">
                <a16:creationId xmlns:a16="http://schemas.microsoft.com/office/drawing/2014/main" id="{94D7CE6D-8B25-0FA6-1BAF-9ADC1B2582EE}"/>
              </a:ext>
            </a:extLst>
          </p:cNvPr>
          <p:cNvSpPr txBox="1"/>
          <p:nvPr/>
        </p:nvSpPr>
        <p:spPr>
          <a:xfrm>
            <a:off x="4738046" y="4793048"/>
            <a:ext cx="2703700" cy="83099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s-ES" sz="1600" dirty="0">
                <a:solidFill>
                  <a:schemeClr val="tx1"/>
                </a:solidFill>
                <a:effectLst/>
                <a:ea typeface="Times New Roman" panose="02020603050405020304" pitchFamily="18" charset="0"/>
              </a:rPr>
              <a:t>Puede infectar hasta 170 especies de plantas de 27 familias.</a:t>
            </a:r>
            <a:endParaRPr lang="es-EC" sz="1600" dirty="0">
              <a:solidFill>
                <a:schemeClr val="tx1"/>
              </a:solidFill>
            </a:endParaRPr>
          </a:p>
        </p:txBody>
      </p:sp>
      <p:sp>
        <p:nvSpPr>
          <p:cNvPr id="16" name="Rectángulo 15">
            <a:extLst>
              <a:ext uri="{FF2B5EF4-FFF2-40B4-BE49-F238E27FC236}">
                <a16:creationId xmlns:a16="http://schemas.microsoft.com/office/drawing/2014/main" id="{1BB61590-1C31-8B1D-A272-A5AD968FA44B}"/>
              </a:ext>
            </a:extLst>
          </p:cNvPr>
          <p:cNvSpPr/>
          <p:nvPr/>
        </p:nvSpPr>
        <p:spPr>
          <a:xfrm>
            <a:off x="8455231" y="3733970"/>
            <a:ext cx="2959949" cy="92333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a:solidFill>
                  <a:schemeClr val="tx1"/>
                </a:solidFill>
              </a:rPr>
              <a:t>Existen dos cepas: </a:t>
            </a:r>
          </a:p>
          <a:p>
            <a:pPr algn="ctr"/>
            <a:r>
              <a:rPr lang="es-EC" sz="1600" dirty="0">
                <a:solidFill>
                  <a:schemeClr val="tx1"/>
                </a:solidFill>
              </a:rPr>
              <a:t>PRSV – W (Watermelon) y PRSV – P (Papaya)</a:t>
            </a:r>
          </a:p>
        </p:txBody>
      </p:sp>
      <p:sp>
        <p:nvSpPr>
          <p:cNvPr id="18" name="CuadroTexto 17">
            <a:extLst>
              <a:ext uri="{FF2B5EF4-FFF2-40B4-BE49-F238E27FC236}">
                <a16:creationId xmlns:a16="http://schemas.microsoft.com/office/drawing/2014/main" id="{909F0886-0164-0875-75AE-9C90F5F386E3}"/>
              </a:ext>
            </a:extLst>
          </p:cNvPr>
          <p:cNvSpPr txBox="1"/>
          <p:nvPr/>
        </p:nvSpPr>
        <p:spPr>
          <a:xfrm>
            <a:off x="207185" y="6367855"/>
            <a:ext cx="6222670" cy="461665"/>
          </a:xfrm>
          <a:prstGeom prst="rect">
            <a:avLst/>
          </a:prstGeom>
          <a:noFill/>
        </p:spPr>
        <p:txBody>
          <a:bodyPr wrap="square">
            <a:spAutoFit/>
          </a:bodyPr>
          <a:lstStyle/>
          <a:p>
            <a:r>
              <a:rPr lang="da-DK" sz="1200" dirty="0"/>
              <a:t>(Kim et al., 2019; Pandawani et al., 2020; Elbeshehy et al., 2015; Sharifi et al., 2008;</a:t>
            </a:r>
            <a:r>
              <a:rPr lang="fr-FR" sz="1200" dirty="0"/>
              <a:t> </a:t>
            </a:r>
            <a:r>
              <a:rPr lang="fr-FR" sz="1200" dirty="0" err="1"/>
              <a:t>Bermúdez</a:t>
            </a:r>
            <a:r>
              <a:rPr lang="fr-FR" sz="1200" dirty="0"/>
              <a:t>-Guzmán et al., 2018; Tripathi et al., 2008)</a:t>
            </a:r>
            <a:r>
              <a:rPr lang="da-DK" sz="1200" dirty="0"/>
              <a:t>  </a:t>
            </a:r>
            <a:endParaRPr lang="es-EC" sz="1200" dirty="0"/>
          </a:p>
        </p:txBody>
      </p:sp>
    </p:spTree>
    <p:extLst>
      <p:ext uri="{BB962C8B-B14F-4D97-AF65-F5344CB8AC3E}">
        <p14:creationId xmlns:p14="http://schemas.microsoft.com/office/powerpoint/2010/main" val="16372068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a16="http://schemas.microsoft.com/office/drawing/2014/main" id="{4EF17FE8-E8F0-B21A-C788-23745432A4B3}"/>
              </a:ext>
            </a:extLst>
          </p:cNvPr>
          <p:cNvSpPr txBox="1">
            <a:spLocks/>
          </p:cNvSpPr>
          <p:nvPr/>
        </p:nvSpPr>
        <p:spPr>
          <a:xfrm>
            <a:off x="10369696" y="646331"/>
            <a:ext cx="1822304"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a:solidFill>
                  <a:schemeClr val="tx1"/>
                </a:solidFill>
                <a:latin typeface="Arial" panose="020B0604020202020204" pitchFamily="34" charset="0"/>
                <a:cs typeface="Arial" panose="020B0604020202020204" pitchFamily="34" charset="0"/>
              </a:rPr>
              <a:t>INTRODUCCIÓN</a:t>
            </a:r>
            <a:endParaRPr lang="es-EC" sz="1600" i="0" kern="0" dirty="0">
              <a:solidFill>
                <a:schemeClr val="tx1"/>
              </a:solidFill>
              <a:latin typeface="Arial" panose="020B0604020202020204" pitchFamily="34"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id="{7ECDC87C-80AE-CE51-61C0-E13108E15D49}"/>
              </a:ext>
            </a:extLst>
          </p:cNvPr>
          <p:cNvSpPr/>
          <p:nvPr/>
        </p:nvSpPr>
        <p:spPr>
          <a:xfrm>
            <a:off x="5302391" y="981525"/>
            <a:ext cx="2304000" cy="1119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t>Plagas cuarentenarias no presentes</a:t>
            </a:r>
          </a:p>
        </p:txBody>
      </p:sp>
      <p:graphicFrame>
        <p:nvGraphicFramePr>
          <p:cNvPr id="10" name="Diagrama 9">
            <a:extLst>
              <a:ext uri="{FF2B5EF4-FFF2-40B4-BE49-F238E27FC236}">
                <a16:creationId xmlns:a16="http://schemas.microsoft.com/office/drawing/2014/main" id="{9A3AFABC-E098-6379-D83B-E24D852DD861}"/>
              </a:ext>
            </a:extLst>
          </p:cNvPr>
          <p:cNvGraphicFramePr/>
          <p:nvPr>
            <p:extLst>
              <p:ext uri="{D42A27DB-BD31-4B8C-83A1-F6EECF244321}">
                <p14:modId xmlns:p14="http://schemas.microsoft.com/office/powerpoint/2010/main" val="1665591579"/>
              </p:ext>
            </p:extLst>
          </p:nvPr>
        </p:nvGraphicFramePr>
        <p:xfrm>
          <a:off x="-157972" y="1930693"/>
          <a:ext cx="4887415" cy="39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esquinas redondeadas 11">
            <a:extLst>
              <a:ext uri="{FF2B5EF4-FFF2-40B4-BE49-F238E27FC236}">
                <a16:creationId xmlns:a16="http://schemas.microsoft.com/office/drawing/2014/main" id="{C4370678-83D9-8135-88E8-FFAADACA3C50}"/>
              </a:ext>
            </a:extLst>
          </p:cNvPr>
          <p:cNvSpPr/>
          <p:nvPr/>
        </p:nvSpPr>
        <p:spPr>
          <a:xfrm>
            <a:off x="1004819" y="826474"/>
            <a:ext cx="2769540" cy="111998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sz="1600" b="1" dirty="0"/>
              <a:t>Normas Internacionales para Medidas Fitosanitarias (NIMF)</a:t>
            </a:r>
          </a:p>
        </p:txBody>
      </p:sp>
      <p:sp>
        <p:nvSpPr>
          <p:cNvPr id="15" name="Rectángulo: esquinas redondeadas 14">
            <a:extLst>
              <a:ext uri="{FF2B5EF4-FFF2-40B4-BE49-F238E27FC236}">
                <a16:creationId xmlns:a16="http://schemas.microsoft.com/office/drawing/2014/main" id="{126DF16E-C143-9CD4-B18E-A6E1A5316609}"/>
              </a:ext>
            </a:extLst>
          </p:cNvPr>
          <p:cNvSpPr/>
          <p:nvPr/>
        </p:nvSpPr>
        <p:spPr>
          <a:xfrm>
            <a:off x="5495636" y="2232251"/>
            <a:ext cx="1966923" cy="9321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ZYMV (</a:t>
            </a:r>
            <a:r>
              <a:rPr lang="es-EC" i="1" dirty="0"/>
              <a:t>Zucchini yellow mosaic virus)</a:t>
            </a:r>
            <a:endParaRPr lang="es-EC" dirty="0"/>
          </a:p>
        </p:txBody>
      </p:sp>
      <p:sp>
        <p:nvSpPr>
          <p:cNvPr id="16" name="Rectángulo: esquinas redondeadas 15">
            <a:extLst>
              <a:ext uri="{FF2B5EF4-FFF2-40B4-BE49-F238E27FC236}">
                <a16:creationId xmlns:a16="http://schemas.microsoft.com/office/drawing/2014/main" id="{1E063ADC-E3DC-B7A7-3065-3FA779B48D21}"/>
              </a:ext>
            </a:extLst>
          </p:cNvPr>
          <p:cNvSpPr/>
          <p:nvPr/>
        </p:nvSpPr>
        <p:spPr>
          <a:xfrm>
            <a:off x="5495636" y="3376020"/>
            <a:ext cx="1966923" cy="9321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WMV (</a:t>
            </a:r>
            <a:r>
              <a:rPr lang="es-EC" i="1" dirty="0"/>
              <a:t>Watermelon mosaic virus)</a:t>
            </a:r>
            <a:endParaRPr lang="es-EC" dirty="0"/>
          </a:p>
        </p:txBody>
      </p:sp>
      <p:sp>
        <p:nvSpPr>
          <p:cNvPr id="24" name="CuadroTexto 23">
            <a:extLst>
              <a:ext uri="{FF2B5EF4-FFF2-40B4-BE49-F238E27FC236}">
                <a16:creationId xmlns:a16="http://schemas.microsoft.com/office/drawing/2014/main" id="{EADAB9DB-3BB4-5375-700D-565EB8EE0E29}"/>
              </a:ext>
            </a:extLst>
          </p:cNvPr>
          <p:cNvSpPr txBox="1"/>
          <p:nvPr/>
        </p:nvSpPr>
        <p:spPr>
          <a:xfrm>
            <a:off x="139535" y="6299261"/>
            <a:ext cx="6216732" cy="276999"/>
          </a:xfrm>
          <a:prstGeom prst="rect">
            <a:avLst/>
          </a:prstGeom>
          <a:noFill/>
        </p:spPr>
        <p:txBody>
          <a:bodyPr wrap="square">
            <a:spAutoFit/>
          </a:bodyPr>
          <a:lstStyle/>
          <a:p>
            <a:r>
              <a:rPr lang="en-US" sz="1200" dirty="0">
                <a:effectLst/>
                <a:ea typeface="Times New Roman" panose="02020603050405020304" pitchFamily="18" charset="0"/>
              </a:rPr>
              <a:t> </a:t>
            </a:r>
            <a:r>
              <a:rPr lang="es-EC" sz="1200" dirty="0">
                <a:effectLst/>
                <a:ea typeface="Times New Roman" panose="02020603050405020304" pitchFamily="18" charset="0"/>
              </a:rPr>
              <a:t>(AGROCALIDAD, 2017; </a:t>
            </a:r>
            <a:r>
              <a:rPr lang="es-ES" sz="1200" dirty="0">
                <a:effectLst/>
                <a:ea typeface="Times New Roman" panose="02020603050405020304" pitchFamily="18" charset="0"/>
              </a:rPr>
              <a:t>Schaefer et al., 2009</a:t>
            </a:r>
            <a:r>
              <a:rPr lang="es-EC" sz="1200" dirty="0">
                <a:effectLst/>
                <a:ea typeface="Times New Roman" panose="02020603050405020304" pitchFamily="18" charset="0"/>
              </a:rPr>
              <a:t>)</a:t>
            </a:r>
            <a:endParaRPr lang="es-EC" sz="1200" dirty="0"/>
          </a:p>
        </p:txBody>
      </p:sp>
      <p:pic>
        <p:nvPicPr>
          <p:cNvPr id="4098" name="Picture 2" descr="Vegetales - Iconos gratis de comida">
            <a:extLst>
              <a:ext uri="{FF2B5EF4-FFF2-40B4-BE49-F238E27FC236}">
                <a16:creationId xmlns:a16="http://schemas.microsoft.com/office/drawing/2014/main" id="{79BF42FB-3DAF-CE6A-3190-8B9B04A1CA60}"/>
              </a:ext>
            </a:extLst>
          </p:cNvP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8776" y="2889363"/>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rus - Iconos gratis de médico">
            <a:extLst>
              <a:ext uri="{FF2B5EF4-FFF2-40B4-BE49-F238E27FC236}">
                <a16:creationId xmlns:a16="http://schemas.microsoft.com/office/drawing/2014/main" id="{EEE96A5F-CDBD-6113-FBAB-83FBA4E0D70B}"/>
              </a:ext>
            </a:extLst>
          </p:cNvP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001" y="4407975"/>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35BEB9BE-BBDA-6DB2-85B6-394B0CD3D4C1}"/>
              </a:ext>
            </a:extLst>
          </p:cNvPr>
          <p:cNvSpPr txBox="1"/>
          <p:nvPr/>
        </p:nvSpPr>
        <p:spPr>
          <a:xfrm>
            <a:off x="8986220" y="1878308"/>
            <a:ext cx="2766951"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2000" b="1" dirty="0"/>
              <a:t>Seguridad alimentaria</a:t>
            </a:r>
          </a:p>
        </p:txBody>
      </p:sp>
    </p:spTree>
    <p:extLst>
      <p:ext uri="{BB962C8B-B14F-4D97-AF65-F5344CB8AC3E}">
        <p14:creationId xmlns:p14="http://schemas.microsoft.com/office/powerpoint/2010/main" val="259086143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02A11EA2-4109-F47C-C759-67D1B38D71C6}"/>
              </a:ext>
            </a:extLst>
          </p:cNvPr>
          <p:cNvSpPr/>
          <p:nvPr/>
        </p:nvSpPr>
        <p:spPr>
          <a:xfrm>
            <a:off x="3333174" y="110679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1</a:t>
            </a:r>
          </a:p>
        </p:txBody>
      </p:sp>
      <p:sp>
        <p:nvSpPr>
          <p:cNvPr id="3" name="CuadroTexto 2">
            <a:extLst>
              <a:ext uri="{FF2B5EF4-FFF2-40B4-BE49-F238E27FC236}">
                <a16:creationId xmlns:a16="http://schemas.microsoft.com/office/drawing/2014/main" id="{448B94F4-3B32-76D1-A180-C7A522863B1A}"/>
              </a:ext>
            </a:extLst>
          </p:cNvPr>
          <p:cNvSpPr txBox="1"/>
          <p:nvPr/>
        </p:nvSpPr>
        <p:spPr>
          <a:xfrm>
            <a:off x="3939317" y="1106795"/>
            <a:ext cx="4750244" cy="772519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Introducción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Objetivos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Hipótesis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Materiales y Métodos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Resultados y Discusión</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Conclusiones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Recomendaciones</a:t>
            </a:r>
          </a:p>
          <a:p>
            <a:endParaRPr lang="es-ES" sz="2000" b="1" dirty="0">
              <a:solidFill>
                <a:srgbClr val="006600"/>
              </a:solidFill>
              <a:latin typeface="Arial" panose="020B0604020202020204" pitchFamily="34" charset="0"/>
              <a:cs typeface="Arial" panose="020B0604020202020204" pitchFamily="34" charset="0"/>
            </a:endParaRPr>
          </a:p>
          <a:p>
            <a:r>
              <a:rPr lang="es-ES" sz="2000" b="1" dirty="0">
                <a:solidFill>
                  <a:srgbClr val="006600"/>
                </a:solidFill>
                <a:latin typeface="Arial" panose="020B0604020202020204" pitchFamily="34" charset="0"/>
                <a:cs typeface="Arial" panose="020B0604020202020204" pitchFamily="34" charset="0"/>
              </a:rPr>
              <a:t>Agradecimientos</a:t>
            </a:r>
            <a:endParaRPr lang="es-EC" sz="2000" b="1" dirty="0">
              <a:solidFill>
                <a:srgbClr val="006600"/>
              </a:solidFill>
              <a:latin typeface="Arial" panose="020B0604020202020204" pitchFamily="34" charset="0"/>
              <a:cs typeface="Arial" panose="020B0604020202020204" pitchFamily="34" charset="0"/>
            </a:endParaRPr>
          </a:p>
          <a:p>
            <a:endParaRPr lang="es-EC" sz="36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800" b="1" dirty="0">
              <a:solidFill>
                <a:srgbClr val="006600"/>
              </a:solidFill>
              <a:latin typeface="Arial" panose="020B0604020202020204" pitchFamily="34" charset="0"/>
              <a:cs typeface="Arial" panose="020B0604020202020204" pitchFamily="34" charset="0"/>
            </a:endParaRPr>
          </a:p>
          <a:p>
            <a:endParaRPr lang="es-EC" sz="2000" b="1" dirty="0">
              <a:solidFill>
                <a:srgbClr val="006600"/>
              </a:solidFill>
              <a:latin typeface="Arial" panose="020B0604020202020204" pitchFamily="34" charset="0"/>
              <a:cs typeface="Arial" panose="020B0604020202020204" pitchFamily="34" charset="0"/>
            </a:endParaRPr>
          </a:p>
        </p:txBody>
      </p:sp>
      <p:sp>
        <p:nvSpPr>
          <p:cNvPr id="4" name="Elipse 3">
            <a:extLst>
              <a:ext uri="{FF2B5EF4-FFF2-40B4-BE49-F238E27FC236}">
                <a16:creationId xmlns:a16="http://schemas.microsoft.com/office/drawing/2014/main" id="{030D4C94-8170-A27A-C667-BBC1F2BB2D60}"/>
              </a:ext>
            </a:extLst>
          </p:cNvPr>
          <p:cNvSpPr/>
          <p:nvPr/>
        </p:nvSpPr>
        <p:spPr>
          <a:xfrm>
            <a:off x="3333174" y="1691765"/>
            <a:ext cx="514551" cy="400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2</a:t>
            </a:r>
          </a:p>
        </p:txBody>
      </p:sp>
      <p:sp>
        <p:nvSpPr>
          <p:cNvPr id="5" name="Elipse 4">
            <a:extLst>
              <a:ext uri="{FF2B5EF4-FFF2-40B4-BE49-F238E27FC236}">
                <a16:creationId xmlns:a16="http://schemas.microsoft.com/office/drawing/2014/main" id="{B078774C-EBB5-CB98-71B9-B4B6B5A129D9}"/>
              </a:ext>
            </a:extLst>
          </p:cNvPr>
          <p:cNvSpPr/>
          <p:nvPr/>
        </p:nvSpPr>
        <p:spPr>
          <a:xfrm>
            <a:off x="3333174" y="231670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3</a:t>
            </a:r>
          </a:p>
        </p:txBody>
      </p:sp>
      <p:sp>
        <p:nvSpPr>
          <p:cNvPr id="6" name="Elipse 5">
            <a:extLst>
              <a:ext uri="{FF2B5EF4-FFF2-40B4-BE49-F238E27FC236}">
                <a16:creationId xmlns:a16="http://schemas.microsoft.com/office/drawing/2014/main" id="{07C91BD9-4C4A-21D9-6258-7B76D286E1B0}"/>
              </a:ext>
            </a:extLst>
          </p:cNvPr>
          <p:cNvSpPr/>
          <p:nvPr/>
        </p:nvSpPr>
        <p:spPr>
          <a:xfrm>
            <a:off x="3333174" y="2931553"/>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4</a:t>
            </a:r>
          </a:p>
        </p:txBody>
      </p:sp>
      <p:sp>
        <p:nvSpPr>
          <p:cNvPr id="7" name="Elipse 6">
            <a:extLst>
              <a:ext uri="{FF2B5EF4-FFF2-40B4-BE49-F238E27FC236}">
                <a16:creationId xmlns:a16="http://schemas.microsoft.com/office/drawing/2014/main" id="{03CE5FC7-54C5-5579-9B28-12535C1EB98F}"/>
              </a:ext>
            </a:extLst>
          </p:cNvPr>
          <p:cNvSpPr/>
          <p:nvPr/>
        </p:nvSpPr>
        <p:spPr>
          <a:xfrm>
            <a:off x="3333174" y="3568334"/>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5</a:t>
            </a:r>
          </a:p>
        </p:txBody>
      </p:sp>
      <p:sp>
        <p:nvSpPr>
          <p:cNvPr id="8" name="Elipse 7">
            <a:extLst>
              <a:ext uri="{FF2B5EF4-FFF2-40B4-BE49-F238E27FC236}">
                <a16:creationId xmlns:a16="http://schemas.microsoft.com/office/drawing/2014/main" id="{ABBCF5F2-0DAE-4927-1C0F-1094802257BA}"/>
              </a:ext>
            </a:extLst>
          </p:cNvPr>
          <p:cNvSpPr/>
          <p:nvPr/>
        </p:nvSpPr>
        <p:spPr>
          <a:xfrm>
            <a:off x="3333174" y="420511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6</a:t>
            </a:r>
          </a:p>
        </p:txBody>
      </p:sp>
      <p:sp>
        <p:nvSpPr>
          <p:cNvPr id="9" name="Elipse 8">
            <a:extLst>
              <a:ext uri="{FF2B5EF4-FFF2-40B4-BE49-F238E27FC236}">
                <a16:creationId xmlns:a16="http://schemas.microsoft.com/office/drawing/2014/main" id="{D0B52634-3F5B-E01D-45D2-18E03C47DCDA}"/>
              </a:ext>
            </a:extLst>
          </p:cNvPr>
          <p:cNvSpPr/>
          <p:nvPr/>
        </p:nvSpPr>
        <p:spPr>
          <a:xfrm>
            <a:off x="3333174" y="4787300"/>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7</a:t>
            </a:r>
          </a:p>
        </p:txBody>
      </p:sp>
      <p:sp>
        <p:nvSpPr>
          <p:cNvPr id="10" name="Elipse 9">
            <a:extLst>
              <a:ext uri="{FF2B5EF4-FFF2-40B4-BE49-F238E27FC236}">
                <a16:creationId xmlns:a16="http://schemas.microsoft.com/office/drawing/2014/main" id="{DD3208DB-CF0F-C61E-0306-3B31BF98D34A}"/>
              </a:ext>
            </a:extLst>
          </p:cNvPr>
          <p:cNvSpPr/>
          <p:nvPr/>
        </p:nvSpPr>
        <p:spPr>
          <a:xfrm>
            <a:off x="3333174" y="5369485"/>
            <a:ext cx="514551" cy="400110"/>
          </a:xfrm>
          <a:prstGeom prst="ellipse">
            <a:avLst/>
          </a:prstGeom>
          <a:solidFill>
            <a:srgbClr val="A0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latin typeface="Arial" panose="020B0604020202020204" pitchFamily="34" charset="0"/>
                <a:cs typeface="Arial" panose="020B0604020202020204" pitchFamily="34" charset="0"/>
              </a:rPr>
              <a:t>8</a:t>
            </a:r>
          </a:p>
        </p:txBody>
      </p:sp>
      <p:sp>
        <p:nvSpPr>
          <p:cNvPr id="14" name="CuadroTexto 13">
            <a:extLst>
              <a:ext uri="{FF2B5EF4-FFF2-40B4-BE49-F238E27FC236}">
                <a16:creationId xmlns:a16="http://schemas.microsoft.com/office/drawing/2014/main" id="{A93E4DA7-6967-8018-AE16-D43687FC04B0}"/>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a:t>
            </a:r>
            <a:r>
              <a:rPr lang="es-ES" sz="1200" b="1" dirty="0">
                <a:effectLst/>
                <a:latin typeface="Arial" panose="020B0604020202020204" pitchFamily="34" charset="0"/>
                <a:ea typeface="Calibri" panose="020F0502020204030204" pitchFamily="34" charset="0"/>
                <a:cs typeface="Times New Roman" panose="02020603050405020304" pitchFamily="18" charset="0"/>
              </a:rPr>
              <a:t>s)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1">
            <a:extLst>
              <a:ext uri="{FF2B5EF4-FFF2-40B4-BE49-F238E27FC236}">
                <a16:creationId xmlns:a16="http://schemas.microsoft.com/office/drawing/2014/main" id="{06D8B93F-4171-FDFB-CACC-2EDEE8ED7364}"/>
              </a:ext>
            </a:extLst>
          </p:cNvPr>
          <p:cNvSpPr txBox="1">
            <a:spLocks/>
          </p:cNvSpPr>
          <p:nvPr/>
        </p:nvSpPr>
        <p:spPr>
          <a:xfrm>
            <a:off x="9523375" y="576403"/>
            <a:ext cx="2668625"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a:solidFill>
                  <a:schemeClr val="tx1"/>
                </a:solidFill>
                <a:latin typeface="Arial" panose="020B0604020202020204" pitchFamily="34" charset="0"/>
                <a:cs typeface="Arial" panose="020B0604020202020204" pitchFamily="34" charset="0"/>
              </a:rPr>
              <a:t>ÍNDICE DE CONTENIDOS</a:t>
            </a:r>
            <a:endParaRPr lang="es-EC" sz="1600" i="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19107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671B63-921A-1F02-E966-0A96FF598224}"/>
              </a:ext>
            </a:extLst>
          </p:cNvPr>
          <p:cNvSpPr txBox="1"/>
          <p:nvPr/>
        </p:nvSpPr>
        <p:spPr>
          <a:xfrm>
            <a:off x="875414" y="576403"/>
            <a:ext cx="10441172" cy="5546390"/>
          </a:xfrm>
          <a:prstGeom prst="rect">
            <a:avLst/>
          </a:prstGeom>
          <a:noFill/>
        </p:spPr>
        <p:txBody>
          <a:bodyPr wrap="square">
            <a:spAutoFit/>
          </a:bodyPr>
          <a:lstStyle/>
          <a:p>
            <a:pPr>
              <a:lnSpc>
                <a:spcPct val="200000"/>
              </a:lnSpc>
            </a:pPr>
            <a:r>
              <a:rPr lang="es-ES" b="1" dirty="0">
                <a:effectLst/>
                <a:ea typeface="Times New Roman" panose="02020603050405020304" pitchFamily="18" charset="0"/>
              </a:rPr>
              <a:t>Objetivo general</a:t>
            </a:r>
            <a:endParaRPr lang="en-US" b="1" dirty="0">
              <a:ea typeface="Times New Roman" panose="02020603050405020304" pitchFamily="18" charset="0"/>
            </a:endParaRPr>
          </a:p>
          <a:p>
            <a:pPr>
              <a:lnSpc>
                <a:spcPct val="200000"/>
              </a:lnSpc>
            </a:pPr>
            <a:r>
              <a:rPr lang="es-ES" dirty="0">
                <a:effectLst/>
                <a:ea typeface="Times New Roman" panose="02020603050405020304" pitchFamily="18" charset="0"/>
              </a:rPr>
              <a:t>Identificar ZYMV (</a:t>
            </a:r>
            <a:r>
              <a:rPr lang="es-ES" i="1" dirty="0">
                <a:effectLst/>
                <a:ea typeface="Times New Roman" panose="02020603050405020304" pitchFamily="18" charset="0"/>
              </a:rPr>
              <a:t>Zucchini yellow mosaic virus</a:t>
            </a:r>
            <a:r>
              <a:rPr lang="es-ES" dirty="0">
                <a:effectLst/>
                <a:ea typeface="Times New Roman" panose="02020603050405020304" pitchFamily="18" charset="0"/>
              </a:rPr>
              <a:t>) y WMV (</a:t>
            </a:r>
            <a:r>
              <a:rPr lang="es-ES" i="1" dirty="0">
                <a:effectLst/>
                <a:ea typeface="Times New Roman" panose="02020603050405020304" pitchFamily="18" charset="0"/>
              </a:rPr>
              <a:t>Watermelon mosaic virus</a:t>
            </a:r>
            <a:r>
              <a:rPr lang="es-ES" dirty="0">
                <a:effectLst/>
                <a:ea typeface="Times New Roman" panose="02020603050405020304" pitchFamily="18" charset="0"/>
              </a:rPr>
              <a:t>) </a:t>
            </a:r>
            <a:r>
              <a:rPr lang="es-ES" spc="-285" dirty="0">
                <a:effectLst/>
                <a:ea typeface="Times New Roman" panose="02020603050405020304" pitchFamily="18" charset="0"/>
              </a:rPr>
              <a:t> </a:t>
            </a:r>
            <a:r>
              <a:rPr lang="es-ES" dirty="0">
                <a:effectLst/>
                <a:ea typeface="Times New Roman" panose="02020603050405020304" pitchFamily="18" charset="0"/>
              </a:rPr>
              <a:t>mediante ELISA y RT-PCR, en zonas productoras de cucurbitáceas de las provincias de Santa Elena,</a:t>
            </a:r>
            <a:r>
              <a:rPr lang="es-ES" spc="-5" dirty="0">
                <a:effectLst/>
                <a:ea typeface="Times New Roman" panose="02020603050405020304" pitchFamily="18" charset="0"/>
              </a:rPr>
              <a:t> </a:t>
            </a:r>
            <a:r>
              <a:rPr lang="es-ES" dirty="0">
                <a:effectLst/>
                <a:ea typeface="Times New Roman" panose="02020603050405020304" pitchFamily="18" charset="0"/>
              </a:rPr>
              <a:t>Manabí, Cotopaxi, Los Ríos</a:t>
            </a:r>
            <a:r>
              <a:rPr lang="es-ES" spc="15" dirty="0">
                <a:effectLst/>
                <a:ea typeface="Times New Roman" panose="02020603050405020304" pitchFamily="18" charset="0"/>
              </a:rPr>
              <a:t> </a:t>
            </a:r>
            <a:r>
              <a:rPr lang="es-ES" dirty="0">
                <a:effectLst/>
                <a:ea typeface="Times New Roman" panose="02020603050405020304" pitchFamily="18" charset="0"/>
              </a:rPr>
              <a:t>y Guayas.</a:t>
            </a:r>
            <a:endParaRPr lang="en-US" dirty="0">
              <a:effectLst/>
              <a:ea typeface="Times New Roman" panose="02020603050405020304" pitchFamily="18" charset="0"/>
            </a:endParaRPr>
          </a:p>
          <a:p>
            <a:pPr>
              <a:lnSpc>
                <a:spcPct val="200000"/>
              </a:lnSpc>
            </a:pPr>
            <a:r>
              <a:rPr lang="es-ES" b="1" dirty="0">
                <a:effectLst/>
                <a:ea typeface="Times New Roman" panose="02020603050405020304" pitchFamily="18" charset="0"/>
              </a:rPr>
              <a:t>Objetivos específicos</a:t>
            </a:r>
            <a:endParaRPr lang="en-US" dirty="0">
              <a:effectLst/>
              <a:ea typeface="Times New Roman" panose="02020603050405020304" pitchFamily="18" charset="0"/>
            </a:endParaRPr>
          </a:p>
          <a:p>
            <a:pPr marL="342900" lvl="0" indent="-342900">
              <a:lnSpc>
                <a:spcPct val="200000"/>
              </a:lnSpc>
              <a:buFont typeface="Symbol" panose="05050102010706020507" pitchFamily="18" charset="2"/>
              <a:buChar char=""/>
            </a:pPr>
            <a:r>
              <a:rPr lang="es-ES" dirty="0">
                <a:effectLst/>
                <a:ea typeface="Times New Roman" panose="02020603050405020304" pitchFamily="18" charset="0"/>
              </a:rPr>
              <a:t>Detectar las muestras positivas de Potyvirus, ZYMV (</a:t>
            </a:r>
            <a:r>
              <a:rPr lang="es-ES" i="1" dirty="0">
                <a:effectLst/>
                <a:ea typeface="Times New Roman" panose="02020603050405020304" pitchFamily="18" charset="0"/>
              </a:rPr>
              <a:t>Zucchini yellow mosaic virus</a:t>
            </a:r>
            <a:r>
              <a:rPr lang="es-ES" dirty="0">
                <a:effectLst/>
                <a:ea typeface="Times New Roman" panose="02020603050405020304" pitchFamily="18" charset="0"/>
              </a:rPr>
              <a:t>) y WMV (</a:t>
            </a:r>
            <a:r>
              <a:rPr lang="es-ES" i="1" dirty="0">
                <a:effectLst/>
                <a:ea typeface="Times New Roman" panose="02020603050405020304" pitchFamily="18" charset="0"/>
              </a:rPr>
              <a:t>Watermelon mosaic virus</a:t>
            </a:r>
            <a:r>
              <a:rPr lang="es-ES" dirty="0">
                <a:effectLst/>
                <a:ea typeface="Times New Roman" panose="02020603050405020304" pitchFamily="18" charset="0"/>
              </a:rPr>
              <a:t>) mediante DAS Elisa y TAS Elisa.</a:t>
            </a:r>
            <a:endParaRPr lang="en-US" dirty="0">
              <a:effectLst/>
              <a:ea typeface="Times New Roman" panose="02020603050405020304" pitchFamily="18" charset="0"/>
            </a:endParaRPr>
          </a:p>
          <a:p>
            <a:pPr marL="342900" lvl="0" indent="-342900">
              <a:lnSpc>
                <a:spcPct val="200000"/>
              </a:lnSpc>
              <a:buFont typeface="Symbol" panose="05050102010706020507" pitchFamily="18" charset="2"/>
              <a:buChar char=""/>
            </a:pPr>
            <a:r>
              <a:rPr lang="es-ES" dirty="0">
                <a:effectLst/>
                <a:ea typeface="Times New Roman" panose="02020603050405020304" pitchFamily="18" charset="0"/>
              </a:rPr>
              <a:t>Confirmar la presencia de ZYMV (</a:t>
            </a:r>
            <a:r>
              <a:rPr lang="es-ES" i="1" dirty="0">
                <a:effectLst/>
                <a:ea typeface="Times New Roman" panose="02020603050405020304" pitchFamily="18" charset="0"/>
              </a:rPr>
              <a:t>Zucchini yellow mosaic virus</a:t>
            </a:r>
            <a:r>
              <a:rPr lang="es-ES" dirty="0">
                <a:effectLst/>
                <a:ea typeface="Times New Roman" panose="02020603050405020304" pitchFamily="18" charset="0"/>
              </a:rPr>
              <a:t>) y WMV (</a:t>
            </a:r>
            <a:r>
              <a:rPr lang="es-ES" i="1" dirty="0">
                <a:effectLst/>
                <a:ea typeface="Times New Roman" panose="02020603050405020304" pitchFamily="18" charset="0"/>
              </a:rPr>
              <a:t>Watermelon mosaic virus</a:t>
            </a:r>
            <a:r>
              <a:rPr lang="es-ES" dirty="0">
                <a:effectLst/>
                <a:ea typeface="Times New Roman" panose="02020603050405020304" pitchFamily="18" charset="0"/>
              </a:rPr>
              <a:t>) mediante RT-PCR con cebadores genéricos para Potyvirus.</a:t>
            </a:r>
            <a:endParaRPr lang="en-US" dirty="0">
              <a:effectLst/>
              <a:ea typeface="Times New Roman" panose="02020603050405020304" pitchFamily="18" charset="0"/>
            </a:endParaRPr>
          </a:p>
          <a:p>
            <a:pPr marL="342900" lvl="0" indent="-342900">
              <a:lnSpc>
                <a:spcPct val="200000"/>
              </a:lnSpc>
              <a:buFont typeface="Symbol" panose="05050102010706020507" pitchFamily="18" charset="2"/>
              <a:buChar char=""/>
            </a:pPr>
            <a:r>
              <a:rPr lang="es-ES" dirty="0">
                <a:effectLst/>
                <a:ea typeface="Times New Roman" panose="02020603050405020304" pitchFamily="18" charset="0"/>
              </a:rPr>
              <a:t>Obtener las secuencias de las cepas identificadas para inferir su filogenia.</a:t>
            </a:r>
            <a:endParaRPr lang="en-US" dirty="0">
              <a:effectLst/>
              <a:ea typeface="Times New Roman" panose="02020603050405020304" pitchFamily="18" charset="0"/>
            </a:endParaRPr>
          </a:p>
        </p:txBody>
      </p:sp>
      <p:sp>
        <p:nvSpPr>
          <p:cNvPr id="4" name="Título 1">
            <a:extLst>
              <a:ext uri="{FF2B5EF4-FFF2-40B4-BE49-F238E27FC236}">
                <a16:creationId xmlns:a16="http://schemas.microsoft.com/office/drawing/2014/main" id="{FD60BB98-7E89-F08E-1F95-1F50809440C8}"/>
              </a:ext>
            </a:extLst>
          </p:cNvPr>
          <p:cNvSpPr txBox="1">
            <a:spLocks/>
          </p:cNvSpPr>
          <p:nvPr/>
        </p:nvSpPr>
        <p:spPr>
          <a:xfrm>
            <a:off x="9523375" y="576403"/>
            <a:ext cx="2668625" cy="391786"/>
          </a:xfrm>
          <a:prstGeom prst="rect">
            <a:avLst/>
          </a:prstGeom>
          <a:solidFill>
            <a:schemeClr val="accent3">
              <a:lumMod val="40000"/>
              <a:lumOff val="60000"/>
            </a:schemeClr>
          </a:solid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lstStyle>
            <a:lvl1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1pPr>
            <a:lvl2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2pPr>
            <a:lvl3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3pPr>
            <a:lvl4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4pPr>
            <a:lvl5pPr algn="r" rtl="0" eaLnBrk="0" fontAlgn="base" hangingPunct="0">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dk1"/>
                </a:solidFill>
                <a:effectLst>
                  <a:outerShdw blurRad="38100" dist="38100" dir="2700000" algn="tl">
                    <a:srgbClr val="C0C0C0"/>
                  </a:outerShdw>
                </a:effectLst>
                <a:latin typeface="+mn-lt"/>
                <a:ea typeface="+mn-ea"/>
                <a:cs typeface="+mn-cs"/>
              </a:defRPr>
            </a:lvl9pPr>
          </a:lstStyle>
          <a:p>
            <a:pPr algn="ctr"/>
            <a:r>
              <a:rPr lang="es-EC" sz="1600" i="0" kern="0" dirty="0">
                <a:solidFill>
                  <a:schemeClr val="tx1"/>
                </a:solidFill>
                <a:latin typeface="Arial" panose="020B0604020202020204" pitchFamily="34" charset="0"/>
                <a:cs typeface="Arial" panose="020B0604020202020204" pitchFamily="34" charset="0"/>
              </a:rPr>
              <a:t>OBJETIVOS</a:t>
            </a:r>
          </a:p>
        </p:txBody>
      </p:sp>
      <p:sp>
        <p:nvSpPr>
          <p:cNvPr id="5" name="CuadroTexto 4">
            <a:extLst>
              <a:ext uri="{FF2B5EF4-FFF2-40B4-BE49-F238E27FC236}">
                <a16:creationId xmlns:a16="http://schemas.microsoft.com/office/drawing/2014/main" id="{327C7801-FCDF-F4CC-0AB1-BE8A3FD83F75}"/>
              </a:ext>
            </a:extLst>
          </p:cNvPr>
          <p:cNvSpPr txBox="1"/>
          <p:nvPr/>
        </p:nvSpPr>
        <p:spPr>
          <a:xfrm>
            <a:off x="-196773" y="0"/>
            <a:ext cx="11395549" cy="646331"/>
          </a:xfrm>
          <a:prstGeom prst="rect">
            <a:avLst/>
          </a:prstGeom>
          <a:noFill/>
        </p:spPr>
        <p:txBody>
          <a:bodyPr wrap="square">
            <a:spAutoFit/>
          </a:bodyPr>
          <a:lstStyle/>
          <a:p>
            <a:pPr algn="ctr"/>
            <a:br>
              <a:rPr lang="es-ES" sz="1200" b="1" dirty="0">
                <a:effectLst/>
                <a:latin typeface="Arial" panose="020B0604020202020204" pitchFamily="34" charset="0"/>
                <a:ea typeface="Calibri" panose="020F0502020204030204" pitchFamily="34" charset="0"/>
                <a:cs typeface="Times New Roman" panose="02020603050405020304" pitchFamily="18" charset="0"/>
              </a:rPr>
            </a:br>
            <a:r>
              <a:rPr lang="es-ES" sz="1200" b="1" dirty="0">
                <a:effectLst/>
                <a:latin typeface="Arial" panose="020B0604020202020204" pitchFamily="34" charset="0"/>
                <a:ea typeface="Calibri" panose="020F0502020204030204" pitchFamily="34" charset="0"/>
                <a:cs typeface="Times New Roman" panose="02020603050405020304" pitchFamily="18" charset="0"/>
              </a:rPr>
              <a:t>“Identificación de ZYMV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Zucchini yellow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y WMV (</a:t>
            </a:r>
            <a:r>
              <a:rPr lang="es-ES" sz="1200" b="1" i="1" dirty="0">
                <a:effectLst/>
                <a:latin typeface="Arial" panose="020B0604020202020204" pitchFamily="34" charset="0"/>
                <a:ea typeface="Calibri" panose="020F0502020204030204" pitchFamily="34" charset="0"/>
                <a:cs typeface="Times New Roman" panose="02020603050405020304" pitchFamily="18" charset="0"/>
              </a:rPr>
              <a:t>Watermelon mosaic virus</a:t>
            </a:r>
            <a:r>
              <a:rPr lang="es-ES" sz="1200" b="1" dirty="0">
                <a:effectLst/>
                <a:latin typeface="Arial" panose="020B0604020202020204" pitchFamily="34" charset="0"/>
                <a:ea typeface="Calibri" panose="020F0502020204030204" pitchFamily="34" charset="0"/>
                <a:cs typeface="Times New Roman" panose="02020603050405020304" pitchFamily="18" charset="0"/>
              </a:rPr>
              <a:t>) mediante ELISA y RT-PCR, en zonas productoras de cucurbitáceas de las provincias de Santa Elena, Manabí, Cotopaxi, Los Ríos y Guayas”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9363454"/>
      </p:ext>
    </p:extLst>
  </p:cSld>
  <p:clrMapOvr>
    <a:masterClrMapping/>
  </p:clrMapOvr>
  <p:transition spd="slow">
    <p:push dir="u"/>
  </p:transition>
</p:sld>
</file>

<file path=ppt/theme/theme1.xml><?xml version="1.0" encoding="utf-8"?>
<a:theme xmlns:a="http://schemas.openxmlformats.org/drawingml/2006/main" name="ESP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sp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e" id="{85CF3D47-C949-49F4-BF6C-853ACDC4B3E0}" vid="{67CAED9D-847F-4404-A35A-5928900B38C6}"/>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16489</TotalTime>
  <Words>3490</Words>
  <Application>Microsoft Office PowerPoint</Application>
  <PresentationFormat>Panorámica</PresentationFormat>
  <Paragraphs>734</Paragraphs>
  <Slides>29</Slides>
  <Notes>29</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29</vt:i4>
      </vt:variant>
    </vt:vector>
  </HeadingPairs>
  <TitlesOfParts>
    <vt:vector size="38" baseType="lpstr">
      <vt:lpstr>Arial</vt:lpstr>
      <vt:lpstr>Calibri</vt:lpstr>
      <vt:lpstr>Calibri Light</vt:lpstr>
      <vt:lpstr>Museo Sans 300</vt:lpstr>
      <vt:lpstr>Symbol</vt:lpstr>
      <vt:lpstr>Times New Roman</vt:lpstr>
      <vt:lpstr>ESPE</vt:lpstr>
      <vt:lpstr>1_espe</vt:lpstr>
      <vt:lpstr>CorelDRAW</vt:lpstr>
      <vt:lpstr> “Identificación de ZYMV (Zucchini yellow mosaic virus) y WMV (Watermelon mosaic virus) mediante ELISA y RT-PCR, en zonas productoras de cucurbitáceas de las provincias de Santa Elena, Manabí, Cotopaxi, Los Ríos y Guayas”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Andres Salazar Díaz</dc:creator>
  <cp:lastModifiedBy>Jean Pierre Mejia G.</cp:lastModifiedBy>
  <cp:revision>326</cp:revision>
  <dcterms:created xsi:type="dcterms:W3CDTF">2020-12-06T00:45:13Z</dcterms:created>
  <dcterms:modified xsi:type="dcterms:W3CDTF">2023-03-07T16:57:34Z</dcterms:modified>
</cp:coreProperties>
</file>