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7">
  <p:sldMasterIdLst>
    <p:sldMasterId id="2147483648" r:id="rId1"/>
    <p:sldMasterId id="2147483661" r:id="rId2"/>
  </p:sldMasterIdLst>
  <p:notesMasterIdLst>
    <p:notesMasterId r:id="rId50"/>
  </p:notesMasterIdLst>
  <p:sldIdLst>
    <p:sldId id="256" r:id="rId3"/>
    <p:sldId id="257" r:id="rId4"/>
    <p:sldId id="265" r:id="rId5"/>
    <p:sldId id="263" r:id="rId6"/>
    <p:sldId id="262" r:id="rId7"/>
    <p:sldId id="259" r:id="rId8"/>
    <p:sldId id="267" r:id="rId9"/>
    <p:sldId id="291" r:id="rId10"/>
    <p:sldId id="269" r:id="rId11"/>
    <p:sldId id="270" r:id="rId12"/>
    <p:sldId id="287" r:id="rId13"/>
    <p:sldId id="274" r:id="rId14"/>
    <p:sldId id="303" r:id="rId15"/>
    <p:sldId id="278" r:id="rId16"/>
    <p:sldId id="306" r:id="rId17"/>
    <p:sldId id="319" r:id="rId18"/>
    <p:sldId id="293" r:id="rId19"/>
    <p:sldId id="309" r:id="rId20"/>
    <p:sldId id="320" r:id="rId21"/>
    <p:sldId id="279" r:id="rId22"/>
    <p:sldId id="311" r:id="rId23"/>
    <p:sldId id="321" r:id="rId24"/>
    <p:sldId id="295" r:id="rId25"/>
    <p:sldId id="314" r:id="rId26"/>
    <p:sldId id="322" r:id="rId27"/>
    <p:sldId id="281" r:id="rId28"/>
    <p:sldId id="315" r:id="rId29"/>
    <p:sldId id="323" r:id="rId30"/>
    <p:sldId id="296" r:id="rId31"/>
    <p:sldId id="316" r:id="rId32"/>
    <p:sldId id="324" r:id="rId33"/>
    <p:sldId id="282" r:id="rId34"/>
    <p:sldId id="317" r:id="rId35"/>
    <p:sldId id="325" r:id="rId36"/>
    <p:sldId id="283" r:id="rId37"/>
    <p:sldId id="308" r:id="rId38"/>
    <p:sldId id="326" r:id="rId39"/>
    <p:sldId id="300" r:id="rId40"/>
    <p:sldId id="301" r:id="rId41"/>
    <p:sldId id="302" r:id="rId42"/>
    <p:sldId id="276" r:id="rId43"/>
    <p:sldId id="266" r:id="rId44"/>
    <p:sldId id="305" r:id="rId45"/>
    <p:sldId id="327" r:id="rId46"/>
    <p:sldId id="292" r:id="rId47"/>
    <p:sldId id="264" r:id="rId48"/>
    <p:sldId id="273" r:id="rId49"/>
  </p:sldIdLst>
  <p:sldSz cx="12192000" cy="6858000"/>
  <p:notesSz cx="7023100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5119" userDrawn="1">
          <p15:clr>
            <a:srgbClr val="A4A3A4"/>
          </p15:clr>
        </p15:guide>
        <p15:guide id="3" pos="3841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iJ+Vf69COzJVi9yWHSkUVPNrl1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C0E399"/>
    <a:srgbClr val="FFCCCC"/>
    <a:srgbClr val="FF3399"/>
    <a:srgbClr val="FFCC99"/>
    <a:srgbClr val="FFCC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9" autoAdjust="0"/>
    <p:restoredTop sz="95033" autoAdjust="0"/>
  </p:normalViewPr>
  <p:slideViewPr>
    <p:cSldViewPr snapToGrid="0">
      <p:cViewPr varScale="1">
        <p:scale>
          <a:sx n="88" d="100"/>
          <a:sy n="88" d="100"/>
        </p:scale>
        <p:origin x="132" y="84"/>
      </p:cViewPr>
      <p:guideLst>
        <p:guide orient="horz" pos="2137"/>
        <p:guide pos="5119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8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2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8134" y="2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8842031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523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03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5245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274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914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019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491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5319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77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3160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5fec5af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b5fec5af08_0_0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b5fec5af08_0_0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9414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995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496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1866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064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3891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47037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473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1893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203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009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9866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2257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8185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8048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4258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99982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72085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7523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585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6525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7208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534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8617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512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fec5af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fec5af08_0_6:notes"/>
          <p:cNvSpPr txBox="1">
            <a:spLocks noGrp="1"/>
          </p:cNvSpPr>
          <p:nvPr>
            <p:ph type="body" idx="1"/>
          </p:nvPr>
        </p:nvSpPr>
        <p:spPr>
          <a:xfrm>
            <a:off x="702310" y="4421825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b5fec5af08_0_6:notes"/>
          <p:cNvSpPr txBox="1">
            <a:spLocks noGrp="1"/>
          </p:cNvSpPr>
          <p:nvPr>
            <p:ph type="sldNum" idx="12"/>
          </p:nvPr>
        </p:nvSpPr>
        <p:spPr>
          <a:xfrm>
            <a:off x="3978134" y="8842031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070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oogle Shape;16;p5"/>
          <p:cNvGraphicFramePr/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3" imgW="9145588" imgH="5616575" progId="">
                  <p:embed/>
                </p:oleObj>
              </mc:Choice>
              <mc:Fallback>
                <p:oleObj r:id="rId3" imgW="9145588" imgH="5616575" progId="">
                  <p:embed/>
                  <p:pic>
                    <p:nvPicPr>
                      <p:cNvPr id="16" name="Google Shape;16;p5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7;p5"/>
          <p:cNvSpPr/>
          <p:nvPr/>
        </p:nvSpPr>
        <p:spPr>
          <a:xfrm>
            <a:off x="609600" y="6245225"/>
            <a:ext cx="2844801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6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5"/>
          <p:cNvSpPr/>
          <p:nvPr/>
        </p:nvSpPr>
        <p:spPr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5"/>
          <p:cNvSpPr/>
          <p:nvPr/>
        </p:nvSpPr>
        <p:spPr>
          <a:xfrm>
            <a:off x="609600" y="6245225"/>
            <a:ext cx="2844801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6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5"/>
          <p:cNvSpPr/>
          <p:nvPr/>
        </p:nvSpPr>
        <p:spPr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5" descr="bannner 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/>
          <p:nvPr/>
        </p:nvSpPr>
        <p:spPr>
          <a:xfrm>
            <a:off x="289984" y="260353"/>
            <a:ext cx="1056217" cy="79216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79" tIns="60923" rIns="121879" bIns="6092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5" descr="LOGO ESPE ORIGINAL cop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3933" y="115888"/>
            <a:ext cx="4417484" cy="887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6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93" lvl="0" indent="-3047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6"/>
            </a:lvl1pPr>
            <a:lvl2pPr marL="1218987" lvl="1" indent="-30474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480" lvl="2" indent="-30474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7973" lvl="3" indent="-3047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467" lvl="4" indent="-3047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6960" lvl="5" indent="-3047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6453" lvl="6" indent="-3047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5947" lvl="7" indent="-3047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5440" lvl="8" indent="-3047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93" lvl="0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8987" lvl="1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480" lvl="2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7973" lvl="3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467" lvl="4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6960" lvl="5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6453" lvl="6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5947" lvl="7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440" lvl="8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7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93" lvl="0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8987" lvl="1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480" lvl="2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7973" lvl="3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467" lvl="4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6960" lvl="5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6453" lvl="6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5947" lvl="7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440" lvl="8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7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93" marR="0" lvl="0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987" marR="0" lvl="1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480" marR="0" lvl="2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7973" marR="0" lvl="3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467" marR="0" lvl="4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6960" marR="0" lvl="5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453" marR="0" lvl="6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5947" marR="0" lvl="7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5440" marR="0" lvl="8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93" marR="0" lvl="0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987" marR="0" lvl="1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480" marR="0" lvl="2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7973" marR="0" lvl="3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467" marR="0" lvl="4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6960" marR="0" lvl="5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453" marR="0" lvl="6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5947" marR="0" lvl="7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5440" marR="0" lvl="8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332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09493" marR="0" lvl="0" indent="-304747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987" marR="0" lvl="1" indent="-304747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480" marR="0" lvl="2" indent="-304747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7973" marR="0" lvl="3" indent="-304747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467" marR="0" lvl="4" indent="-304747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6960" marR="0" lvl="5" indent="-304747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453" marR="0" lvl="6" indent="-304747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5947" marR="0" lvl="7" indent="-304747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5440" marR="0" lvl="8" indent="-304747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609601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93" marR="0" lvl="0" indent="-541772" algn="l" rtl="0">
              <a:spcBef>
                <a:spcPts val="74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987" marR="0" lvl="1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480" marR="0" lvl="2" indent="-474050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7973" marR="0" lvl="3" indent="-45712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467" marR="0" lvl="4" indent="-45712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6960" marR="0" lvl="5" indent="-45712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453" marR="0" lvl="6" indent="-45712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5947" marR="0" lvl="7" indent="-45712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5440" marR="0" lvl="8" indent="-45712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93" marR="0" lvl="0" indent="-541772" algn="l" rtl="0">
              <a:spcBef>
                <a:spcPts val="74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987" marR="0" lvl="1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480" marR="0" lvl="2" indent="-474050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7973" marR="0" lvl="3" indent="-45712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467" marR="0" lvl="4" indent="-45712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6960" marR="0" lvl="5" indent="-45712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453" marR="0" lvl="6" indent="-45712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5947" marR="0" lvl="7" indent="-45712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5440" marR="0" lvl="8" indent="-45712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1"/>
          </p:nvPr>
        </p:nvSpPr>
        <p:spPr>
          <a:xfrm>
            <a:off x="609602" y="1535113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09493" marR="0" lvl="0" indent="-304747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3199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987" marR="0" lvl="1" indent="-304747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480" marR="0" lvl="2" indent="-304747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7973" marR="0" lvl="3" indent="-304747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467" marR="0" lvl="4" indent="-304747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6960" marR="0" lvl="5" indent="-304747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453" marR="0" lvl="6" indent="-304747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5947" marR="0" lvl="7" indent="-304747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5440" marR="0" lvl="8" indent="-304747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93" marR="0" lvl="0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987" marR="0" lvl="1" indent="-474050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480" marR="0" lvl="2" indent="-45712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7973" marR="0" lvl="3" indent="-440190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467" marR="0" lvl="4" indent="-440190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6960" marR="0" lvl="5" indent="-440190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453" marR="0" lvl="6" indent="-440190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5947" marR="0" lvl="7" indent="-440190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5440" marR="0" lvl="8" indent="-440190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09493" marR="0" lvl="0" indent="-304747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3199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987" marR="0" lvl="1" indent="-304747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480" marR="0" lvl="2" indent="-304747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7973" marR="0" lvl="3" indent="-304747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467" marR="0" lvl="4" indent="-304747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6960" marR="0" lvl="5" indent="-304747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453" marR="0" lvl="6" indent="-304747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5947" marR="0" lvl="7" indent="-304747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5440" marR="0" lvl="8" indent="-304747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93" marR="0" lvl="0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987" marR="0" lvl="1" indent="-474050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480" marR="0" lvl="2" indent="-45712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7973" marR="0" lvl="3" indent="-440190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467" marR="0" lvl="4" indent="-440190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6960" marR="0" lvl="5" indent="-440190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453" marR="0" lvl="6" indent="-440190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5947" marR="0" lvl="7" indent="-440190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5440" marR="0" lvl="8" indent="-440190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609602" y="273050"/>
            <a:ext cx="401108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>
            <a:off x="4766734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93" marR="0" lvl="0" indent="-575633" algn="l" rtl="0">
              <a:spcBef>
                <a:spcPts val="853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42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987" marR="0" lvl="1" indent="-541772" algn="l" rtl="0">
              <a:spcBef>
                <a:spcPts val="74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480" marR="0" lvl="2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7973" marR="0" lvl="3" indent="-474050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467" marR="0" lvl="4" indent="-474050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6960" marR="0" lvl="5" indent="-474050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453" marR="0" lvl="6" indent="-474050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5947" marR="0" lvl="7" indent="-474050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5440" marR="0" lvl="8" indent="-474050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2"/>
          </p:nvPr>
        </p:nvSpPr>
        <p:spPr>
          <a:xfrm>
            <a:off x="609602" y="1435103"/>
            <a:ext cx="401108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93" marR="0" lvl="0" indent="-304747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987" marR="0" lvl="1" indent="-304747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480" marR="0" lvl="2" indent="-304747" algn="l" rtl="0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7973" marR="0" lvl="3" indent="-304747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467" marR="0" lvl="4" indent="-304747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6960" marR="0" lvl="5" indent="-304747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453" marR="0" lvl="6" indent="-304747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5947" marR="0" lvl="7" indent="-304747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5440" marR="0" lvl="8" indent="-304747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7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2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93" marR="0" lvl="0" indent="-304747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987" marR="0" lvl="1" indent="-304747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480" marR="0" lvl="2" indent="-304747" algn="l" rtl="0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7973" marR="0" lvl="3" indent="-304747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467" marR="0" lvl="4" indent="-304747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6960" marR="0" lvl="5" indent="-304747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453" marR="0" lvl="6" indent="-304747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5947" marR="0" lvl="7" indent="-304747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5440" marR="0" lvl="8" indent="-304747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6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7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93" marR="0" lvl="0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987" marR="0" lvl="1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480" marR="0" lvl="2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7973" marR="0" lvl="3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467" marR="0" lvl="4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6960" marR="0" lvl="5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453" marR="0" lvl="6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5947" marR="0" lvl="7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5440" marR="0" lvl="8" indent="-50791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319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93" lvl="0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8987" lvl="1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480" lvl="2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7973" lvl="3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467" lvl="4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6960" lvl="5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6453" lvl="6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5947" lvl="7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440" lvl="8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5332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493" lvl="0" indent="-304747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6">
                <a:solidFill>
                  <a:srgbClr val="888888"/>
                </a:solidFill>
              </a:defRPr>
            </a:lvl1pPr>
            <a:lvl2pPr marL="1218987" lvl="1" indent="-304747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480" lvl="2" indent="-304747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7973" lvl="3" indent="-304747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6">
                <a:solidFill>
                  <a:srgbClr val="888888"/>
                </a:solidFill>
              </a:defRPr>
            </a:lvl4pPr>
            <a:lvl5pPr marL="3047467" lvl="4" indent="-304747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6">
                <a:solidFill>
                  <a:srgbClr val="888888"/>
                </a:solidFill>
              </a:defRPr>
            </a:lvl5pPr>
            <a:lvl6pPr marL="3656960" lvl="5" indent="-304747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6">
                <a:solidFill>
                  <a:srgbClr val="888888"/>
                </a:solidFill>
              </a:defRPr>
            </a:lvl6pPr>
            <a:lvl7pPr marL="4266453" lvl="6" indent="-304747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6">
                <a:solidFill>
                  <a:srgbClr val="888888"/>
                </a:solidFill>
              </a:defRPr>
            </a:lvl7pPr>
            <a:lvl8pPr marL="4875947" lvl="7" indent="-304747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6">
                <a:solidFill>
                  <a:srgbClr val="888888"/>
                </a:solidFill>
              </a:defRPr>
            </a:lvl8pPr>
            <a:lvl9pPr marL="5485440" lvl="8" indent="-304747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6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609601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93" lvl="0" indent="-541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8987" lvl="1" indent="-507911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199"/>
            </a:lvl2pPr>
            <a:lvl3pPr marL="1828480" lvl="2" indent="-47405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6"/>
            </a:lvl3pPr>
            <a:lvl4pPr marL="2437973" lvl="3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467" lvl="4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6960" lvl="5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6453" lvl="6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5947" lvl="7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5440" lvl="8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93" lvl="0" indent="-541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8987" lvl="1" indent="-507911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199"/>
            </a:lvl2pPr>
            <a:lvl3pPr marL="1828480" lvl="2" indent="-47405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6"/>
            </a:lvl3pPr>
            <a:lvl4pPr marL="2437973" lvl="3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467" lvl="4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6960" lvl="5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6453" lvl="6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5947" lvl="7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5440" lvl="8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1"/>
          </p:nvPr>
        </p:nvSpPr>
        <p:spPr>
          <a:xfrm>
            <a:off x="609602" y="1535113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493" lvl="0" indent="-30474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199" b="1"/>
            </a:lvl1pPr>
            <a:lvl2pPr marL="1218987" lvl="1" indent="-30474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6" b="1"/>
            </a:lvl2pPr>
            <a:lvl3pPr marL="1828480" lvl="2" indent="-304747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7973" lvl="3" indent="-30474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467" lvl="4" indent="-30474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6960" lvl="5" indent="-30474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6453" lvl="6" indent="-30474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5947" lvl="7" indent="-30474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5440" lvl="8" indent="-30474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93" lvl="0" indent="-507911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199"/>
            </a:lvl1pPr>
            <a:lvl2pPr marL="1218987" lvl="1" indent="-47405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6"/>
            </a:lvl2pPr>
            <a:lvl3pPr marL="1828480" lvl="2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7973" lvl="3" indent="-44019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467" lvl="4" indent="-44019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6960" lvl="5" indent="-44019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6453" lvl="6" indent="-44019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5947" lvl="7" indent="-44019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5440" lvl="8" indent="-44019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493" lvl="0" indent="-30474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199" b="1"/>
            </a:lvl1pPr>
            <a:lvl2pPr marL="1218987" lvl="1" indent="-30474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6" b="1"/>
            </a:lvl2pPr>
            <a:lvl3pPr marL="1828480" lvl="2" indent="-304747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7973" lvl="3" indent="-30474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467" lvl="4" indent="-30474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6960" lvl="5" indent="-30474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6453" lvl="6" indent="-30474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5947" lvl="7" indent="-30474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5440" lvl="8" indent="-30474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93" lvl="0" indent="-507911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199"/>
            </a:lvl1pPr>
            <a:lvl2pPr marL="1218987" lvl="1" indent="-47405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6"/>
            </a:lvl2pPr>
            <a:lvl3pPr marL="1828480" lvl="2" indent="-4571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7973" lvl="3" indent="-44019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467" lvl="4" indent="-44019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6960" lvl="5" indent="-44019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6453" lvl="6" indent="-44019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5947" lvl="7" indent="-44019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5440" lvl="8" indent="-44019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609602" y="273050"/>
            <a:ext cx="401108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6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766734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93" lvl="0" indent="-575633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6"/>
            </a:lvl1pPr>
            <a:lvl2pPr marL="1218987" lvl="1" indent="-541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3733"/>
            </a:lvl2pPr>
            <a:lvl3pPr marL="1828480" lvl="2" indent="-507911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199"/>
            </a:lvl3pPr>
            <a:lvl4pPr marL="2437973" lvl="3" indent="-47405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6"/>
            </a:lvl4pPr>
            <a:lvl5pPr marL="3047467" lvl="4" indent="-47405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6"/>
            </a:lvl5pPr>
            <a:lvl6pPr marL="3656960" lvl="5" indent="-47405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6"/>
            </a:lvl6pPr>
            <a:lvl7pPr marL="4266453" lvl="6" indent="-47405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6"/>
            </a:lvl7pPr>
            <a:lvl8pPr marL="4875947" lvl="7" indent="-47405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6"/>
            </a:lvl8pPr>
            <a:lvl9pPr marL="5485440" lvl="8" indent="-47405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6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2"/>
          </p:nvPr>
        </p:nvSpPr>
        <p:spPr>
          <a:xfrm>
            <a:off x="609602" y="1435103"/>
            <a:ext cx="401108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93" lvl="0" indent="-3047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6"/>
            </a:lvl1pPr>
            <a:lvl2pPr marL="1218987" lvl="1" indent="-30474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480" lvl="2" indent="-30474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7973" lvl="3" indent="-3047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467" lvl="4" indent="-3047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6960" lvl="5" indent="-3047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6453" lvl="6" indent="-3047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5947" lvl="7" indent="-3047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5440" lvl="8" indent="-3047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/>
          <p:nvPr/>
        </p:nvSpPr>
        <p:spPr>
          <a:xfrm>
            <a:off x="0" y="3"/>
            <a:ext cx="12192000" cy="620713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9EB786"/>
              </a:gs>
            </a:gsLst>
            <a:lin ang="0" scaled="0"/>
          </a:gradFill>
          <a:ln>
            <a:noFill/>
          </a:ln>
        </p:spPr>
        <p:txBody>
          <a:bodyPr spcFirstLastPara="1" wrap="square" lIns="121879" tIns="60923" rIns="121879" bIns="6092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6"/>
          <p:cNvSpPr/>
          <p:nvPr/>
        </p:nvSpPr>
        <p:spPr>
          <a:xfrm rot="10800000">
            <a:off x="1" y="6308728"/>
            <a:ext cx="10513484" cy="549275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9EB786"/>
              </a:gs>
            </a:gsLst>
            <a:lin ang="0" scaled="0"/>
          </a:gradFill>
          <a:ln>
            <a:noFill/>
          </a:ln>
        </p:spPr>
        <p:txBody>
          <a:bodyPr spcFirstLastPara="1" wrap="square" lIns="121879" tIns="60923" rIns="121879" bIns="6092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" name="Google Shape;96;p6"/>
          <p:cNvCxnSpPr/>
          <p:nvPr/>
        </p:nvCxnSpPr>
        <p:spPr>
          <a:xfrm>
            <a:off x="33869" y="6296025"/>
            <a:ext cx="8879417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6"/>
          <p:cNvCxnSpPr/>
          <p:nvPr/>
        </p:nvCxnSpPr>
        <p:spPr>
          <a:xfrm>
            <a:off x="33869" y="6245225"/>
            <a:ext cx="8879417" cy="0"/>
          </a:xfrm>
          <a:prstGeom prst="straightConnector1">
            <a:avLst/>
          </a:prstGeom>
          <a:noFill/>
          <a:ln w="3810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8" name="Google Shape;98;p6" descr="LOGO ESPE ORIGINAL copia"/>
          <p:cNvPicPr preferRelativeResize="0"/>
          <p:nvPr/>
        </p:nvPicPr>
        <p:blipFill rotWithShape="1">
          <a:blip r:embed="rId12">
            <a:alphaModFix/>
          </a:blip>
          <a:srcRect l="3070"/>
          <a:stretch/>
        </p:blipFill>
        <p:spPr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67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"/>
          <p:cNvSpPr/>
          <p:nvPr/>
        </p:nvSpPr>
        <p:spPr>
          <a:xfrm>
            <a:off x="2524068" y="2476659"/>
            <a:ext cx="8143933" cy="94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spAutoFit/>
          </a:bodyPr>
          <a:lstStyle/>
          <a:p>
            <a:pPr algn="ctr"/>
            <a:endParaRPr sz="5332" b="1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"/>
          <p:cNvSpPr/>
          <p:nvPr/>
        </p:nvSpPr>
        <p:spPr>
          <a:xfrm>
            <a:off x="2524100" y="2476662"/>
            <a:ext cx="7929618" cy="86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spAutoFit/>
          </a:bodyPr>
          <a:lstStyle/>
          <a:p>
            <a:pPr algn="ctr"/>
            <a:r>
              <a:rPr lang="es-EC" sz="4799" b="1">
                <a:latin typeface="Calibri"/>
                <a:ea typeface="Calibri"/>
                <a:cs typeface="Calibri"/>
                <a:sym typeface="Calibri"/>
              </a:rPr>
              <a:t> </a:t>
            </a:r>
            <a:endParaRPr sz="4799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"/>
          <p:cNvSpPr/>
          <p:nvPr/>
        </p:nvSpPr>
        <p:spPr>
          <a:xfrm>
            <a:off x="1738282" y="0"/>
            <a:ext cx="9672321" cy="586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spAutoFit/>
          </a:bodyPr>
          <a:lstStyle/>
          <a:p>
            <a:pPr algn="ctr"/>
            <a:endParaRPr lang="es-EC" sz="1800" b="1" dirty="0">
              <a:solidFill>
                <a:schemeClr val="dk1"/>
              </a:solidFill>
              <a:latin typeface="+mn-lt"/>
              <a:ea typeface="Calibri"/>
              <a:cs typeface="Times New Roman" panose="02020603050405020304" pitchFamily="18" charset="0"/>
              <a:sym typeface="Calibri"/>
            </a:endParaRPr>
          </a:p>
          <a:p>
            <a:pPr algn="ctr"/>
            <a:endParaRPr lang="es-EC" sz="1800" b="1" dirty="0">
              <a:solidFill>
                <a:schemeClr val="dk1"/>
              </a:solidFill>
              <a:latin typeface="+mn-lt"/>
              <a:ea typeface="Calibri"/>
              <a:cs typeface="Times New Roman" panose="02020603050405020304" pitchFamily="18" charset="0"/>
              <a:sym typeface="Calibri"/>
            </a:endParaRPr>
          </a:p>
          <a:p>
            <a:pPr algn="ctr"/>
            <a:endParaRPr lang="es-EC" sz="1800" b="1" dirty="0">
              <a:solidFill>
                <a:schemeClr val="dk1"/>
              </a:solidFill>
              <a:latin typeface="+mn-lt"/>
              <a:ea typeface="Calibri"/>
              <a:cs typeface="Times New Roman" panose="02020603050405020304" pitchFamily="18" charset="0"/>
              <a:sym typeface="Calibri"/>
            </a:endParaRPr>
          </a:p>
          <a:p>
            <a:pPr algn="ctr"/>
            <a:endParaRPr lang="es-EC" sz="1800" b="1" dirty="0">
              <a:solidFill>
                <a:schemeClr val="dk1"/>
              </a:solidFill>
              <a:latin typeface="+mn-lt"/>
              <a:ea typeface="Calibri"/>
              <a:cs typeface="Times New Roman" panose="02020603050405020304" pitchFamily="18" charset="0"/>
              <a:sym typeface="Calibri"/>
            </a:endParaRPr>
          </a:p>
          <a:p>
            <a:pPr algn="ctr"/>
            <a:endParaRPr lang="es-EC" sz="1800" b="1" dirty="0">
              <a:solidFill>
                <a:schemeClr val="dk1"/>
              </a:solidFill>
              <a:latin typeface="+mn-lt"/>
              <a:ea typeface="Calibri"/>
              <a:cs typeface="Times New Roman" panose="02020603050405020304" pitchFamily="18" charset="0"/>
              <a:sym typeface="Calibri"/>
            </a:endParaRPr>
          </a:p>
          <a:p>
            <a:pPr algn="ctr">
              <a:spcAft>
                <a:spcPts val="800"/>
              </a:spcAft>
            </a:pPr>
            <a:r>
              <a:rPr lang="es-EC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Trabajo de integración curricular previo a la obtención del título de Ingeniera en Biotecnología</a:t>
            </a:r>
          </a:p>
          <a:p>
            <a:pPr algn="ctr"/>
            <a:endParaRPr lang="es-ES" sz="1800" b="1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s-EC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Evaluación del efecto de los Compuestos Fenólicos de </a:t>
            </a:r>
            <a:r>
              <a:rPr lang="es-EC" sz="2400" b="1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Zingiber</a:t>
            </a:r>
            <a:r>
              <a:rPr lang="es-EC" sz="24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400" b="1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officinale</a:t>
            </a:r>
            <a:r>
              <a:rPr lang="es-EC" sz="24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Roscoe</a:t>
            </a:r>
            <a:r>
              <a:rPr lang="es-EC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L.) en el desarrollo de plantas de crecimiento rápido y su grado de micorrización</a:t>
            </a:r>
          </a:p>
          <a:p>
            <a:pPr algn="ctr"/>
            <a:endParaRPr lang="es-EC" sz="1800" b="1" dirty="0">
              <a:latin typeface="+mn-lt"/>
              <a:cs typeface="Times New Roman" panose="02020603050405020304" pitchFamily="18" charset="0"/>
            </a:endParaRPr>
          </a:p>
          <a:p>
            <a:pPr algn="ctr"/>
            <a:endParaRPr lang="es-EC" sz="1800" b="1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s-EC" sz="1800" b="1" dirty="0">
                <a:latin typeface="+mn-lt"/>
                <a:cs typeface="Times New Roman" panose="02020603050405020304" pitchFamily="18" charset="0"/>
              </a:rPr>
              <a:t>Autor: </a:t>
            </a:r>
            <a:r>
              <a:rPr lang="es-EC" sz="1800" dirty="0">
                <a:latin typeface="+mn-lt"/>
                <a:cs typeface="Times New Roman" panose="02020603050405020304" pitchFamily="18" charset="0"/>
              </a:rPr>
              <a:t>Zaskia Liseth Yánez Quisaguano</a:t>
            </a:r>
          </a:p>
          <a:p>
            <a:pPr algn="ctr"/>
            <a:endParaRPr lang="es-ES" sz="1800" b="1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s-EC" sz="1800" b="1" dirty="0">
                <a:latin typeface="+mn-lt"/>
                <a:cs typeface="Times New Roman" panose="02020603050405020304" pitchFamily="18" charset="0"/>
              </a:rPr>
              <a:t>Directora: </a:t>
            </a:r>
            <a:r>
              <a:rPr lang="es-EC" sz="1800" dirty="0">
                <a:latin typeface="+mn-lt"/>
                <a:cs typeface="Times New Roman" panose="02020603050405020304" pitchFamily="18" charset="0"/>
              </a:rPr>
              <a:t>María Emilia Medina </a:t>
            </a:r>
            <a:r>
              <a:rPr lang="es-EC" sz="1800" dirty="0" err="1">
                <a:latin typeface="+mn-lt"/>
                <a:cs typeface="Times New Roman" panose="02020603050405020304" pitchFamily="18" charset="0"/>
              </a:rPr>
              <a:t>Ph</a:t>
            </a:r>
            <a:r>
              <a:rPr lang="es-EC" sz="1800" dirty="0">
                <a:latin typeface="+mn-lt"/>
                <a:cs typeface="Times New Roman" panose="02020603050405020304" pitchFamily="18" charset="0"/>
              </a:rPr>
              <a:t>. D.</a:t>
            </a:r>
            <a:endParaRPr lang="es-ES" sz="1800" dirty="0">
              <a:latin typeface="+mn-lt"/>
              <a:cs typeface="Times New Roman" panose="02020603050405020304" pitchFamily="18" charset="0"/>
            </a:endParaRPr>
          </a:p>
          <a:p>
            <a:pPr algn="ctr"/>
            <a:endParaRPr lang="es-EC" sz="1800" b="1" dirty="0">
              <a:latin typeface="+mn-lt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s-EC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EC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C" sz="1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marzo de </a:t>
            </a:r>
            <a:r>
              <a:rPr lang="es-EC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27DCB3-94EC-38FA-BBB5-B455990F2D4A}"/>
              </a:ext>
            </a:extLst>
          </p:cNvPr>
          <p:cNvSpPr txBox="1"/>
          <p:nvPr/>
        </p:nvSpPr>
        <p:spPr>
          <a:xfrm>
            <a:off x="4317078" y="18438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800" b="1" dirty="0">
                <a:solidFill>
                  <a:schemeClr val="dk1"/>
                </a:solidFill>
                <a:latin typeface="+mn-lt"/>
                <a:ea typeface="Calibri"/>
                <a:cs typeface="Times New Roman" panose="02020603050405020304" pitchFamily="18" charset="0"/>
                <a:sym typeface="Calibri"/>
              </a:rPr>
              <a:t>Universidad de las Fuerzas Armadas ESPE</a:t>
            </a:r>
          </a:p>
          <a:p>
            <a:pPr algn="ctr"/>
            <a:r>
              <a:rPr lang="es-EC" sz="1800" b="1" dirty="0">
                <a:solidFill>
                  <a:schemeClr val="dk1"/>
                </a:solidFill>
                <a:latin typeface="+mn-lt"/>
                <a:ea typeface="Calibri"/>
                <a:cs typeface="Times New Roman" panose="02020603050405020304" pitchFamily="18" charset="0"/>
                <a:sym typeface="Calibri"/>
              </a:rPr>
              <a:t>Departamento de Ciencias de la Vida y la Agricultura</a:t>
            </a:r>
          </a:p>
          <a:p>
            <a:pPr algn="ctr"/>
            <a:r>
              <a:rPr lang="es-EC" sz="1800" b="1" dirty="0">
                <a:solidFill>
                  <a:schemeClr val="dk1"/>
                </a:solidFill>
                <a:latin typeface="+mn-lt"/>
                <a:ea typeface="Calibri"/>
                <a:cs typeface="Times New Roman" panose="02020603050405020304" pitchFamily="18" charset="0"/>
                <a:sym typeface="Calibri"/>
              </a:rPr>
              <a:t>Carrera de Biotecnología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;gb5fec5af08_0_6">
            <a:extLst>
              <a:ext uri="{FF2B5EF4-FFF2-40B4-BE49-F238E27FC236}">
                <a16:creationId xmlns:a16="http://schemas.microsoft.com/office/drawing/2014/main" id="{495B44AC-19D1-4ADF-906D-77C7B1F523A7}"/>
              </a:ext>
            </a:extLst>
          </p:cNvPr>
          <p:cNvSpPr txBox="1">
            <a:spLocks/>
          </p:cNvSpPr>
          <p:nvPr/>
        </p:nvSpPr>
        <p:spPr>
          <a:xfrm>
            <a:off x="1108789" y="-44089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METODOLOGÍA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9E369A3-EAD2-53FC-D8C8-D60FD9290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91" t="50000" r="13750" b="14861"/>
          <a:stretch/>
        </p:blipFill>
        <p:spPr>
          <a:xfrm>
            <a:off x="1234685" y="2927140"/>
            <a:ext cx="6200776" cy="240982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A5E0567-4C3C-48B8-9A90-6CB747BFB6B2}"/>
              </a:ext>
            </a:extLst>
          </p:cNvPr>
          <p:cNvSpPr txBox="1"/>
          <p:nvPr/>
        </p:nvSpPr>
        <p:spPr>
          <a:xfrm>
            <a:off x="3217168" y="5524004"/>
            <a:ext cx="3056242" cy="374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Bef>
                <a:spcPts val="267"/>
              </a:spcBef>
              <a:tabLst>
                <a:tab pos="122745" algn="l"/>
              </a:tabLst>
            </a:pPr>
            <a:r>
              <a:rPr lang="es-EC" sz="18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Mantenimiento nutricional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E57B1419-D99A-FA6E-6458-003913C28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15" t="46945" r="41329" b="21714"/>
          <a:stretch/>
        </p:blipFill>
        <p:spPr>
          <a:xfrm>
            <a:off x="7936403" y="3626211"/>
            <a:ext cx="2951229" cy="2581233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9A6309E5-113A-A751-3C54-F78DAF2F0F47}"/>
              </a:ext>
            </a:extLst>
          </p:cNvPr>
          <p:cNvSpPr txBox="1"/>
          <p:nvPr/>
        </p:nvSpPr>
        <p:spPr>
          <a:xfrm>
            <a:off x="9081395" y="1037845"/>
            <a:ext cx="1451546" cy="6635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Bef>
                <a:spcPts val="267"/>
              </a:spcBef>
            </a:pPr>
            <a:r>
              <a:rPr lang="es-EC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Evaluación de plantas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E8553542-9ACF-20D1-E652-AF59D146DE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678" t="56007"/>
          <a:stretch/>
        </p:blipFill>
        <p:spPr>
          <a:xfrm>
            <a:off x="8510774" y="2082103"/>
            <a:ext cx="2022167" cy="1185862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26C1281-A713-B05D-6DEC-D67E6A075B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7" t="37361" r="28437" b="39028"/>
          <a:stretch/>
        </p:blipFill>
        <p:spPr>
          <a:xfrm>
            <a:off x="993174" y="1016402"/>
            <a:ext cx="5102826" cy="2131402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1C91F57D-24A6-0EE2-CB90-1AFE36DA421E}"/>
              </a:ext>
            </a:extLst>
          </p:cNvPr>
          <p:cNvSpPr txBox="1"/>
          <p:nvPr/>
        </p:nvSpPr>
        <p:spPr>
          <a:xfrm>
            <a:off x="4490464" y="548805"/>
            <a:ext cx="2347528" cy="374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Bef>
                <a:spcPts val="267"/>
              </a:spcBef>
            </a:pPr>
            <a:r>
              <a:rPr lang="es-EC" sz="18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Montaje del ensayo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E0FB30A-98D0-750B-9432-A355BEAE9BDA}"/>
              </a:ext>
            </a:extLst>
          </p:cNvPr>
          <p:cNvSpPr txBox="1"/>
          <p:nvPr/>
        </p:nvSpPr>
        <p:spPr>
          <a:xfrm>
            <a:off x="110316" y="603459"/>
            <a:ext cx="1595257" cy="6635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Bef>
                <a:spcPts val="267"/>
              </a:spcBef>
            </a:pPr>
            <a:r>
              <a:rPr lang="es-EC" sz="18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Preparación del sustrato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479378AE-8B2A-E92C-9F9B-D66DCFADF361}"/>
              </a:ext>
            </a:extLst>
          </p:cNvPr>
          <p:cNvSpPr/>
          <p:nvPr/>
        </p:nvSpPr>
        <p:spPr>
          <a:xfrm>
            <a:off x="1343025" y="-57150"/>
            <a:ext cx="45719" cy="57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36C9AD69-D4B4-17C6-B27A-DCB7AEAE40EE}"/>
              </a:ext>
            </a:extLst>
          </p:cNvPr>
          <p:cNvSpPr/>
          <p:nvPr/>
        </p:nvSpPr>
        <p:spPr>
          <a:xfrm>
            <a:off x="7835510" y="4905375"/>
            <a:ext cx="523875" cy="431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6AF4A16F-875B-310D-24C8-783F94DDB7EE}"/>
              </a:ext>
            </a:extLst>
          </p:cNvPr>
          <p:cNvCxnSpPr>
            <a:stCxn id="19" idx="3"/>
            <a:endCxn id="31" idx="1"/>
          </p:cNvCxnSpPr>
          <p:nvPr/>
        </p:nvCxnSpPr>
        <p:spPr>
          <a:xfrm flipV="1">
            <a:off x="7435461" y="2675034"/>
            <a:ext cx="1075313" cy="1457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4269AF91-C85C-0729-CB30-FBBCC006D1F5}"/>
              </a:ext>
            </a:extLst>
          </p:cNvPr>
          <p:cNvCxnSpPr>
            <a:stCxn id="19" idx="3"/>
          </p:cNvCxnSpPr>
          <p:nvPr/>
        </p:nvCxnSpPr>
        <p:spPr>
          <a:xfrm>
            <a:off x="7435461" y="4132053"/>
            <a:ext cx="685799" cy="1046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20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A06885-F313-B9C5-B1A6-D48A241F25CA}"/>
              </a:ext>
            </a:extLst>
          </p:cNvPr>
          <p:cNvSpPr txBox="1"/>
          <p:nvPr/>
        </p:nvSpPr>
        <p:spPr>
          <a:xfrm>
            <a:off x="166407" y="588185"/>
            <a:ext cx="65627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b="1" dirty="0">
                <a:latin typeface="+mn-lt"/>
                <a:ea typeface="Calibri" panose="020F0502020204030204" pitchFamily="34" charset="0"/>
              </a:rPr>
              <a:t>Cromatografía en capa fina del extracto de Jengibre</a:t>
            </a:r>
            <a:endParaRPr lang="es-EC" sz="2000" dirty="0">
              <a:latin typeface="+mn-lt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24317351-B363-1F32-0C9C-61C4C6E9E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257634"/>
              </p:ext>
            </p:extLst>
          </p:nvPr>
        </p:nvGraphicFramePr>
        <p:xfrm>
          <a:off x="1799056" y="1351396"/>
          <a:ext cx="3585157" cy="51158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4258">
                  <a:extLst>
                    <a:ext uri="{9D8B030D-6E8A-4147-A177-3AD203B41FA5}">
                      <a16:colId xmlns:a16="http://schemas.microsoft.com/office/drawing/2014/main" val="11073114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895154311"/>
                    </a:ext>
                  </a:extLst>
                </a:gridCol>
                <a:gridCol w="1498899">
                  <a:extLst>
                    <a:ext uri="{9D8B030D-6E8A-4147-A177-3AD203B41FA5}">
                      <a16:colId xmlns:a16="http://schemas.microsoft.com/office/drawing/2014/main" val="2472739404"/>
                    </a:ext>
                  </a:extLst>
                </a:gridCol>
              </a:tblGrid>
              <a:tr h="37777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Distancia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Rf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Compuesto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extLst>
                  <a:ext uri="{0D108BD9-81ED-4DB2-BD59-A6C34878D82A}">
                    <a16:rowId xmlns:a16="http://schemas.microsoft.com/office/drawing/2014/main" val="1437439292"/>
                  </a:ext>
                </a:extLst>
              </a:tr>
              <a:tr h="28392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0,5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0,04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UK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extLst>
                  <a:ext uri="{0D108BD9-81ED-4DB2-BD59-A6C34878D82A}">
                    <a16:rowId xmlns:a16="http://schemas.microsoft.com/office/drawing/2014/main" val="1914696027"/>
                  </a:ext>
                </a:extLst>
              </a:tr>
              <a:tr h="35129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1,1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0,088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UK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extLst>
                  <a:ext uri="{0D108BD9-81ED-4DB2-BD59-A6C34878D82A}">
                    <a16:rowId xmlns:a16="http://schemas.microsoft.com/office/drawing/2014/main" val="3935794842"/>
                  </a:ext>
                </a:extLst>
              </a:tr>
              <a:tr h="28392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1,7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0,14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UK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extLst>
                  <a:ext uri="{0D108BD9-81ED-4DB2-BD59-A6C34878D82A}">
                    <a16:rowId xmlns:a16="http://schemas.microsoft.com/office/drawing/2014/main" val="1045050352"/>
                  </a:ext>
                </a:extLst>
              </a:tr>
              <a:tr h="28392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2,5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0,2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UK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extLst>
                  <a:ext uri="{0D108BD9-81ED-4DB2-BD59-A6C34878D82A}">
                    <a16:rowId xmlns:a16="http://schemas.microsoft.com/office/drawing/2014/main" val="248006278"/>
                  </a:ext>
                </a:extLst>
              </a:tr>
              <a:tr h="28392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0,24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UK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extLst>
                  <a:ext uri="{0D108BD9-81ED-4DB2-BD59-A6C34878D82A}">
                    <a16:rowId xmlns:a16="http://schemas.microsoft.com/office/drawing/2014/main" val="2575662039"/>
                  </a:ext>
                </a:extLst>
              </a:tr>
              <a:tr h="28392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5,3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0,43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4-gingerol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extLst>
                  <a:ext uri="{0D108BD9-81ED-4DB2-BD59-A6C34878D82A}">
                    <a16:rowId xmlns:a16="http://schemas.microsoft.com/office/drawing/2014/main" val="1799827139"/>
                  </a:ext>
                </a:extLst>
              </a:tr>
              <a:tr h="30765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6,4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0,51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6-gingerol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extLst>
                  <a:ext uri="{0D108BD9-81ED-4DB2-BD59-A6C34878D82A}">
                    <a16:rowId xmlns:a16="http://schemas.microsoft.com/office/drawing/2014/main" val="824280628"/>
                  </a:ext>
                </a:extLst>
              </a:tr>
              <a:tr h="29096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6,8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0,54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8-gingerol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extLst>
                  <a:ext uri="{0D108BD9-81ED-4DB2-BD59-A6C34878D82A}">
                    <a16:rowId xmlns:a16="http://schemas.microsoft.com/office/drawing/2014/main" val="2695022136"/>
                  </a:ext>
                </a:extLst>
              </a:tr>
              <a:tr h="31491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7,1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0,57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10-gingerol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extLst>
                  <a:ext uri="{0D108BD9-81ED-4DB2-BD59-A6C34878D82A}">
                    <a16:rowId xmlns:a16="http://schemas.microsoft.com/office/drawing/2014/main" val="50377268"/>
                  </a:ext>
                </a:extLst>
              </a:tr>
              <a:tr h="35129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8,4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0,68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UK</a:t>
                      </a:r>
                    </a:p>
                  </a:txBody>
                  <a:tcPr marL="68844" marR="68844" marT="0" marB="0"/>
                </a:tc>
                <a:extLst>
                  <a:ext uri="{0D108BD9-81ED-4DB2-BD59-A6C34878D82A}">
                    <a16:rowId xmlns:a16="http://schemas.microsoft.com/office/drawing/2014/main" val="2714263099"/>
                  </a:ext>
                </a:extLst>
              </a:tr>
              <a:tr h="31263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9,5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0,77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6-shogaol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extLst>
                  <a:ext uri="{0D108BD9-81ED-4DB2-BD59-A6C34878D82A}">
                    <a16:rowId xmlns:a16="http://schemas.microsoft.com/office/drawing/2014/main" val="3830853830"/>
                  </a:ext>
                </a:extLst>
              </a:tr>
              <a:tr h="28392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tabLst/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10,1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0,8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UK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extLst>
                  <a:ext uri="{0D108BD9-81ED-4DB2-BD59-A6C34878D82A}">
                    <a16:rowId xmlns:a16="http://schemas.microsoft.com/office/drawing/2014/main" val="1966617193"/>
                  </a:ext>
                </a:extLst>
              </a:tr>
              <a:tr h="28392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0,89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UK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extLst>
                  <a:ext uri="{0D108BD9-81ED-4DB2-BD59-A6C34878D82A}">
                    <a16:rowId xmlns:a16="http://schemas.microsoft.com/office/drawing/2014/main" val="2659022388"/>
                  </a:ext>
                </a:extLst>
              </a:tr>
              <a:tr h="28392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11,4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0,92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UK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extLst>
                  <a:ext uri="{0D108BD9-81ED-4DB2-BD59-A6C34878D82A}">
                    <a16:rowId xmlns:a16="http://schemas.microsoft.com/office/drawing/2014/main" val="3994552979"/>
                  </a:ext>
                </a:extLst>
              </a:tr>
              <a:tr h="28392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11,9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0,96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UK</a:t>
                      </a:r>
                      <a:endParaRPr lang="es-EC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44" marR="68844" marT="0" marB="0"/>
                </a:tc>
                <a:extLst>
                  <a:ext uri="{0D108BD9-81ED-4DB2-BD59-A6C34878D82A}">
                    <a16:rowId xmlns:a16="http://schemas.microsoft.com/office/drawing/2014/main" val="1196129560"/>
                  </a:ext>
                </a:extLst>
              </a:tr>
            </a:tbl>
          </a:graphicData>
        </a:graphic>
      </p:graphicFrame>
      <p:pic>
        <p:nvPicPr>
          <p:cNvPr id="2" name="Imagen 1" descr="Interfaz de usuario gráfica, Aplicación, Word, PowerPoint&#10;&#10;Descripción generada automáticamente">
            <a:extLst>
              <a:ext uri="{FF2B5EF4-FFF2-40B4-BE49-F238E27FC236}">
                <a16:creationId xmlns:a16="http://schemas.microsoft.com/office/drawing/2014/main" id="{D0688F95-E8BF-0196-A8EC-8FCE82376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48" t="24838" r="62872" b="9974"/>
          <a:stretch/>
        </p:blipFill>
        <p:spPr bwMode="auto">
          <a:xfrm>
            <a:off x="7176810" y="728999"/>
            <a:ext cx="1617103" cy="5400000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 descr="Interfaz de usuario gráfica, Aplicación, Word, PowerPoint&#10;&#10;Descripción generada automáticamente">
            <a:extLst>
              <a:ext uri="{FF2B5EF4-FFF2-40B4-BE49-F238E27FC236}">
                <a16:creationId xmlns:a16="http://schemas.microsoft.com/office/drawing/2014/main" id="{2D4E4FC9-31C1-64C6-7C7F-906019419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16" t="24838" r="47641" b="10230"/>
          <a:stretch/>
        </p:blipFill>
        <p:spPr bwMode="auto">
          <a:xfrm>
            <a:off x="9117995" y="728999"/>
            <a:ext cx="1780604" cy="5400000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843C131-331F-ED36-77B4-6906F7252C79}"/>
              </a:ext>
            </a:extLst>
          </p:cNvPr>
          <p:cNvSpPr txBox="1"/>
          <p:nvPr/>
        </p:nvSpPr>
        <p:spPr>
          <a:xfrm>
            <a:off x="6314287" y="6128999"/>
            <a:ext cx="587771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s-EC" sz="1600" i="1" dirty="0" smtClean="0">
                <a:latin typeface="Arial" panose="020B0604020202020204" pitchFamily="34" charset="0"/>
                <a:ea typeface="Calibri" panose="020F0502020204030204" pitchFamily="34" charset="0"/>
              </a:rPr>
              <a:t>Nota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s-EC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Placa 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cromatográfica bajo luz UV (a) y con revelador (b)</a:t>
            </a:r>
            <a:endParaRPr lang="es-EC" sz="1600" dirty="0"/>
          </a:p>
        </p:txBody>
      </p:sp>
      <p:sp>
        <p:nvSpPr>
          <p:cNvPr id="11" name="Google Shape;164;gb5fec5af08_0_6">
            <a:extLst>
              <a:ext uri="{FF2B5EF4-FFF2-40B4-BE49-F238E27FC236}">
                <a16:creationId xmlns:a16="http://schemas.microsoft.com/office/drawing/2014/main" id="{2EFFAF72-EE67-74B2-9B82-4E6532FA71E8}"/>
              </a:ext>
            </a:extLst>
          </p:cNvPr>
          <p:cNvSpPr txBox="1">
            <a:spLocks/>
          </p:cNvSpPr>
          <p:nvPr/>
        </p:nvSpPr>
        <p:spPr>
          <a:xfrm>
            <a:off x="4348904" y="0"/>
            <a:ext cx="7738322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75911D5-9492-7D44-2BA5-F7CFC4A6A5EB}"/>
              </a:ext>
            </a:extLst>
          </p:cNvPr>
          <p:cNvSpPr txBox="1"/>
          <p:nvPr/>
        </p:nvSpPr>
        <p:spPr>
          <a:xfrm>
            <a:off x="159846" y="889071"/>
            <a:ext cx="6147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Tabla </a:t>
            </a:r>
            <a:r>
              <a:rPr lang="es-EC" sz="1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</a:t>
            </a:r>
          </a:p>
          <a:p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Distancia</a:t>
            </a:r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</a:rPr>
              <a:t>, factor de retardo y compuestos fenólicos del extracto de jengibre</a:t>
            </a:r>
            <a:endParaRPr lang="es-EC" sz="1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EA5EC19-E529-0C7F-181F-C0B9C053B084}"/>
              </a:ext>
            </a:extLst>
          </p:cNvPr>
          <p:cNvSpPr txBox="1"/>
          <p:nvPr/>
        </p:nvSpPr>
        <p:spPr>
          <a:xfrm>
            <a:off x="0" y="6467288"/>
            <a:ext cx="61478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(Cho et al., 2001) 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Ajanaku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2022)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67286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9A77C0B7-914B-20D2-B7E6-AB1062492154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497081" y="687768"/>
            <a:ext cx="1599187" cy="747897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13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Contenido nutricional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CC6701B-0E59-1738-AE63-593BDCA0D9F3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974432" y="1579353"/>
            <a:ext cx="2563038" cy="747897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13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Género de hongos micorrícicos</a:t>
            </a:r>
            <a:endParaRPr kumimoji="0" lang="es-EC" altLang="es-EC" sz="213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8BDB2C0F-2A0D-06B1-6151-BC822E8C02E8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163762" y="668532"/>
            <a:ext cx="1779267" cy="747897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13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Factores ambientales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B1FD3995-6952-4CDD-780D-2D48B62318C4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50320" y="687769"/>
            <a:ext cx="1779267" cy="747897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13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Cultivo hospedador</a:t>
            </a:r>
          </a:p>
        </p:txBody>
      </p:sp>
      <p:sp>
        <p:nvSpPr>
          <p:cNvPr id="18" name="Google Shape;164;gb5fec5af08_0_6">
            <a:extLst>
              <a:ext uri="{FF2B5EF4-FFF2-40B4-BE49-F238E27FC236}">
                <a16:creationId xmlns:a16="http://schemas.microsoft.com/office/drawing/2014/main" id="{85927B37-5FB1-9E8E-E574-E8B450E64F52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pic>
        <p:nvPicPr>
          <p:cNvPr id="3" name="Imagen 2" descr="Imagen que contiene oscuro, cd&#10;&#10;Descripción generada automáticamente">
            <a:extLst>
              <a:ext uri="{FF2B5EF4-FFF2-40B4-BE49-F238E27FC236}">
                <a16:creationId xmlns:a16="http://schemas.microsoft.com/office/drawing/2014/main" id="{C9D8E2EA-F598-AD02-6F48-22B100D4E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3" t="52068" r="47431" b="30545"/>
          <a:stretch/>
        </p:blipFill>
        <p:spPr bwMode="auto">
          <a:xfrm>
            <a:off x="3983122" y="4305175"/>
            <a:ext cx="1900437" cy="191906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Imagen que contiene objeto, oscuro, luz, tabla&#10;&#10;Descripción generada automáticamente">
            <a:extLst>
              <a:ext uri="{FF2B5EF4-FFF2-40B4-BE49-F238E27FC236}">
                <a16:creationId xmlns:a16="http://schemas.microsoft.com/office/drawing/2014/main" id="{38393811-39C5-F448-3135-0D8F5AE6BF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0" t="56277" r="43320" b="27440"/>
          <a:stretch/>
        </p:blipFill>
        <p:spPr bwMode="auto">
          <a:xfrm>
            <a:off x="2101968" y="2441254"/>
            <a:ext cx="1773459" cy="191906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Imagen que contiene luz, estrella&#10;&#10;Descripción generada automáticamente">
            <a:extLst>
              <a:ext uri="{FF2B5EF4-FFF2-40B4-BE49-F238E27FC236}">
                <a16:creationId xmlns:a16="http://schemas.microsoft.com/office/drawing/2014/main" id="{420B32CD-7264-7118-DED6-57D9341838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4" t="50140" r="23208" b="24139"/>
          <a:stretch/>
        </p:blipFill>
        <p:spPr bwMode="auto">
          <a:xfrm>
            <a:off x="2243774" y="4342306"/>
            <a:ext cx="1844566" cy="191906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Una bola blanca en fondo negro&#10;&#10;Descripción generada automáticamente con confianza baja">
            <a:extLst>
              <a:ext uri="{FF2B5EF4-FFF2-40B4-BE49-F238E27FC236}">
                <a16:creationId xmlns:a16="http://schemas.microsoft.com/office/drawing/2014/main" id="{85A77298-83F9-2025-BDCE-19C20132C1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9" t="60172" r="43674" b="28855"/>
          <a:stretch/>
        </p:blipFill>
        <p:spPr bwMode="auto">
          <a:xfrm>
            <a:off x="197299" y="2386115"/>
            <a:ext cx="1904669" cy="191906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Imagen que contiene luz&#10;&#10;Descripción generada automáticamente">
            <a:extLst>
              <a:ext uri="{FF2B5EF4-FFF2-40B4-BE49-F238E27FC236}">
                <a16:creationId xmlns:a16="http://schemas.microsoft.com/office/drawing/2014/main" id="{5155C6CF-A46F-DA97-4544-6FB9C721E3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6" t="50172" r="36735" b="28769"/>
          <a:stretch/>
        </p:blipFill>
        <p:spPr bwMode="auto">
          <a:xfrm>
            <a:off x="166545" y="4305175"/>
            <a:ext cx="2112913" cy="191906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Imagen en blanco y negro de la luna&#10;&#10;Descripción generada automáticamente con confianza baja">
            <a:extLst>
              <a:ext uri="{FF2B5EF4-FFF2-40B4-BE49-F238E27FC236}">
                <a16:creationId xmlns:a16="http://schemas.microsoft.com/office/drawing/2014/main" id="{74194802-BCB8-3775-838D-F2A03828C4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7" t="55225" r="32942" b="18386"/>
          <a:stretch/>
        </p:blipFill>
        <p:spPr bwMode="auto">
          <a:xfrm>
            <a:off x="3875427" y="2422068"/>
            <a:ext cx="1985089" cy="191906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7E78B53-9836-638E-1E0E-69F9D9AC432D}"/>
              </a:ext>
            </a:extLst>
          </p:cNvPr>
          <p:cNvSpPr txBox="1"/>
          <p:nvPr/>
        </p:nvSpPr>
        <p:spPr>
          <a:xfrm>
            <a:off x="250581" y="6347879"/>
            <a:ext cx="6113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(Ríos et al., 2019) (A. Liu et al., 2020) 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Manchanda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&amp; 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Garg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2007)</a:t>
            </a:r>
            <a:endParaRPr lang="es-EC" dirty="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7B88DC34-CD20-76EE-1882-88CAED668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177" y="1271576"/>
            <a:ext cx="53928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b="1" u="none" strike="noStrike" cap="none" normalizeH="0" baseline="0" dirty="0" bmk="_Toc12780998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Gráfico de barras del N</a:t>
            </a:r>
            <a:r>
              <a:rPr kumimoji="0" lang="es-EC" altLang="es-EC" b="1" u="none" strike="noStrike" cap="none" normalizeH="0" baseline="0" dirty="0" bmk="_Toc127809984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</a:t>
            </a:r>
            <a:r>
              <a:rPr kumimoji="0" lang="es-EC" altLang="es-EC" b="1" u="none" strike="noStrike" cap="none" normalizeH="0" baseline="0" dirty="0" bmk="_Toc12780998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mero de esporas por gramo de suelo</a:t>
            </a:r>
            <a:endParaRPr kumimoji="0" lang="es-EC" altLang="es-EC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16A1261-E80D-B2C6-F8AD-049A3F543D01}"/>
              </a:ext>
            </a:extLst>
          </p:cNvPr>
          <p:cNvGrpSpPr/>
          <p:nvPr/>
        </p:nvGrpSpPr>
        <p:grpSpPr>
          <a:xfrm>
            <a:off x="6720887" y="1739596"/>
            <a:ext cx="5317095" cy="3960000"/>
            <a:chOff x="116473" y="1449000"/>
            <a:chExt cx="5317095" cy="3960000"/>
          </a:xfrm>
        </p:grpSpPr>
        <p:pic>
          <p:nvPicPr>
            <p:cNvPr id="21" name="Imagen 26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014A905E-1D6D-625F-B609-415309073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71" t="12859" r="13949" b="11928"/>
            <a:stretch/>
          </p:blipFill>
          <p:spPr bwMode="auto">
            <a:xfrm>
              <a:off x="665749" y="1449000"/>
              <a:ext cx="4767819" cy="39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n 26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71D519C1-7A8B-ACC8-421D-A4A279CE1D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9" t="12859" r="78906" b="11928"/>
            <a:stretch/>
          </p:blipFill>
          <p:spPr bwMode="auto">
            <a:xfrm>
              <a:off x="116473" y="1449000"/>
              <a:ext cx="550299" cy="39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8840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planta en una playa&#10;&#10;Descripción generada automáticamente">
            <a:extLst>
              <a:ext uri="{FF2B5EF4-FFF2-40B4-BE49-F238E27FC236}">
                <a16:creationId xmlns:a16="http://schemas.microsoft.com/office/drawing/2014/main" id="{55A66A82-AD82-B6B0-32DB-1D44C8DD86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r="20017" b="13576"/>
          <a:stretch/>
        </p:blipFill>
        <p:spPr bwMode="auto">
          <a:xfrm>
            <a:off x="608330" y="1587896"/>
            <a:ext cx="2213869" cy="358695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47DF33-963B-E9CA-FCA4-1CE7ADBB5C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t="5884" r="13096"/>
          <a:stretch/>
        </p:blipFill>
        <p:spPr bwMode="auto">
          <a:xfrm>
            <a:off x="2982843" y="1421209"/>
            <a:ext cx="2418763" cy="392033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Un grupo de personas en una playa con palmeras&#10;&#10;Descripción generada automáticamente">
            <a:extLst>
              <a:ext uri="{FF2B5EF4-FFF2-40B4-BE49-F238E27FC236}">
                <a16:creationId xmlns:a16="http://schemas.microsoft.com/office/drawing/2014/main" id="{07A1F601-CD7D-1A6E-7AB7-C68229809D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4" t="3087" r="17838" b="12997"/>
          <a:stretch/>
        </p:blipFill>
        <p:spPr bwMode="auto">
          <a:xfrm>
            <a:off x="5542813" y="785017"/>
            <a:ext cx="2695399" cy="501174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Un papalote volando en el cielo&#10;&#10;Descripción generada automáticamente con confianza baja">
            <a:extLst>
              <a:ext uri="{FF2B5EF4-FFF2-40B4-BE49-F238E27FC236}">
                <a16:creationId xmlns:a16="http://schemas.microsoft.com/office/drawing/2014/main" id="{839D3894-9E47-7328-3C38-9D1B1B0D59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25891" r="13865" b="11426"/>
          <a:stretch/>
        </p:blipFill>
        <p:spPr bwMode="auto">
          <a:xfrm rot="5400000">
            <a:off x="6998415" y="1683891"/>
            <a:ext cx="5976000" cy="321399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Google Shape;164;gb5fec5af08_0_6">
            <a:extLst>
              <a:ext uri="{FF2B5EF4-FFF2-40B4-BE49-F238E27FC236}">
                <a16:creationId xmlns:a16="http://schemas.microsoft.com/office/drawing/2014/main" id="{159931D7-48BC-2DCC-58EE-A80307B2A964}"/>
              </a:ext>
            </a:extLst>
          </p:cNvPr>
          <p:cNvSpPr txBox="1">
            <a:spLocks/>
          </p:cNvSpPr>
          <p:nvPr/>
        </p:nvSpPr>
        <p:spPr>
          <a:xfrm>
            <a:off x="208765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7F2ED10-601C-A2D9-8B47-CDB1741A12C2}"/>
              </a:ext>
            </a:extLst>
          </p:cNvPr>
          <p:cNvSpPr txBox="1"/>
          <p:nvPr/>
        </p:nvSpPr>
        <p:spPr>
          <a:xfrm>
            <a:off x="775384" y="5187652"/>
            <a:ext cx="82042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Mi1-Je0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F4BB460-2802-E3EC-24A0-65D9A2512A29}"/>
              </a:ext>
            </a:extLst>
          </p:cNvPr>
          <p:cNvSpPr txBox="1"/>
          <p:nvPr/>
        </p:nvSpPr>
        <p:spPr>
          <a:xfrm>
            <a:off x="1879113" y="5187652"/>
            <a:ext cx="82042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Mi0-Je0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45E974B-8F53-4858-3905-01C74827DE78}"/>
              </a:ext>
            </a:extLst>
          </p:cNvPr>
          <p:cNvSpPr txBox="1"/>
          <p:nvPr/>
        </p:nvSpPr>
        <p:spPr>
          <a:xfrm>
            <a:off x="3159099" y="5341540"/>
            <a:ext cx="82042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Mi1-Je3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AC0EBF1-ED89-515B-F617-6B9AEB00DDC7}"/>
              </a:ext>
            </a:extLst>
          </p:cNvPr>
          <p:cNvSpPr txBox="1"/>
          <p:nvPr/>
        </p:nvSpPr>
        <p:spPr>
          <a:xfrm>
            <a:off x="4475841" y="5352057"/>
            <a:ext cx="82042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Mi0-Je3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33BEA74-FA3E-CE94-2941-163D13D20BC4}"/>
              </a:ext>
            </a:extLst>
          </p:cNvPr>
          <p:cNvSpPr txBox="1"/>
          <p:nvPr/>
        </p:nvSpPr>
        <p:spPr>
          <a:xfrm>
            <a:off x="5842684" y="5797749"/>
            <a:ext cx="82042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Mi1-Je5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F5F224E-76A2-C34E-6F97-3B3D0EED66B4}"/>
              </a:ext>
            </a:extLst>
          </p:cNvPr>
          <p:cNvSpPr txBox="1"/>
          <p:nvPr/>
        </p:nvSpPr>
        <p:spPr>
          <a:xfrm>
            <a:off x="7252384" y="5816799"/>
            <a:ext cx="82042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Mi0-Je5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0DAED12-5F54-EDC7-C7C9-1052A0853796}"/>
              </a:ext>
            </a:extLst>
          </p:cNvPr>
          <p:cNvSpPr txBox="1"/>
          <p:nvPr/>
        </p:nvSpPr>
        <p:spPr>
          <a:xfrm>
            <a:off x="8947834" y="6273997"/>
            <a:ext cx="82042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Mi1-Je7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AEA02C-7DBB-AD69-3093-02F0DFC97445}"/>
              </a:ext>
            </a:extLst>
          </p:cNvPr>
          <p:cNvSpPr txBox="1"/>
          <p:nvPr/>
        </p:nvSpPr>
        <p:spPr>
          <a:xfrm>
            <a:off x="10392475" y="6273996"/>
            <a:ext cx="82042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Mi0-Je7</a:t>
            </a:r>
          </a:p>
        </p:txBody>
      </p:sp>
    </p:spTree>
    <p:extLst>
      <p:ext uri="{BB962C8B-B14F-4D97-AF65-F5344CB8AC3E}">
        <p14:creationId xmlns:p14="http://schemas.microsoft.com/office/powerpoint/2010/main" val="1161589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0BC3B274-995F-20F1-2BE4-91502719193A}"/>
              </a:ext>
            </a:extLst>
          </p:cNvPr>
          <p:cNvSpPr txBox="1"/>
          <p:nvPr/>
        </p:nvSpPr>
        <p:spPr>
          <a:xfrm>
            <a:off x="2950029" y="319478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B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6648BF8A-CCE8-7D27-DC99-3BB28B386683}"/>
              </a:ext>
            </a:extLst>
          </p:cNvPr>
          <p:cNvGrpSpPr/>
          <p:nvPr/>
        </p:nvGrpSpPr>
        <p:grpSpPr>
          <a:xfrm>
            <a:off x="262748" y="2109517"/>
            <a:ext cx="7562541" cy="4068139"/>
            <a:chOff x="229056" y="2241169"/>
            <a:chExt cx="7562541" cy="4068139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37D74569-F414-95F9-1B49-669F067BB406}"/>
                </a:ext>
              </a:extLst>
            </p:cNvPr>
            <p:cNvSpPr txBox="1"/>
            <p:nvPr/>
          </p:nvSpPr>
          <p:spPr>
            <a:xfrm>
              <a:off x="2078164" y="3805893"/>
              <a:ext cx="51263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B/C</a:t>
              </a:r>
            </a:p>
          </p:txBody>
        </p:sp>
        <p:pic>
          <p:nvPicPr>
            <p:cNvPr id="4" name="Imagen 3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9B6AE082-F309-B7F8-BBEF-9EB74B0D4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65" t="12534" r="3308" b="11934"/>
            <a:stretch/>
          </p:blipFill>
          <p:spPr bwMode="auto">
            <a:xfrm>
              <a:off x="229056" y="2349308"/>
              <a:ext cx="7562541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922ED6EF-D442-AF80-340F-975CA1B5CCF2}"/>
                </a:ext>
              </a:extLst>
            </p:cNvPr>
            <p:cNvSpPr txBox="1"/>
            <p:nvPr/>
          </p:nvSpPr>
          <p:spPr>
            <a:xfrm>
              <a:off x="3537855" y="2241169"/>
              <a:ext cx="72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800" dirty="0"/>
                <a:t>A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0556FFA-F094-B368-C60A-5B940A3BAD43}"/>
                </a:ext>
              </a:extLst>
            </p:cNvPr>
            <p:cNvSpPr txBox="1"/>
            <p:nvPr/>
          </p:nvSpPr>
          <p:spPr>
            <a:xfrm>
              <a:off x="5062391" y="4232703"/>
              <a:ext cx="720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C/D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5B100F6B-ED67-3036-E32A-04281758EB23}"/>
                </a:ext>
              </a:extLst>
            </p:cNvPr>
            <p:cNvSpPr txBox="1"/>
            <p:nvPr/>
          </p:nvSpPr>
          <p:spPr>
            <a:xfrm>
              <a:off x="4342391" y="4724422"/>
              <a:ext cx="72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D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0B9D1FD-9D13-3926-FBFD-304F82401AB2}"/>
                </a:ext>
              </a:extLst>
            </p:cNvPr>
            <p:cNvSpPr txBox="1"/>
            <p:nvPr/>
          </p:nvSpPr>
          <p:spPr>
            <a:xfrm>
              <a:off x="6652113" y="4837173"/>
              <a:ext cx="720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D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90D86F5-3741-64E3-9F1E-2924201ABD08}"/>
                </a:ext>
              </a:extLst>
            </p:cNvPr>
            <p:cNvSpPr txBox="1"/>
            <p:nvPr/>
          </p:nvSpPr>
          <p:spPr>
            <a:xfrm>
              <a:off x="5812370" y="4232703"/>
              <a:ext cx="720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C/D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7C781ED-DAAD-5010-7CEE-DFD3FACE58C8}"/>
                </a:ext>
              </a:extLst>
            </p:cNvPr>
            <p:cNvSpPr txBox="1"/>
            <p:nvPr/>
          </p:nvSpPr>
          <p:spPr>
            <a:xfrm>
              <a:off x="1161504" y="4325081"/>
              <a:ext cx="72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C/D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5CE3F44-36C4-7573-3440-40965143E28B}"/>
                </a:ext>
              </a:extLst>
            </p:cNvPr>
            <p:cNvSpPr txBox="1"/>
            <p:nvPr/>
          </p:nvSpPr>
          <p:spPr>
            <a:xfrm>
              <a:off x="2682549" y="3164009"/>
              <a:ext cx="72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B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D13BB47F-E6FE-26AD-3224-88D8648E6A20}"/>
                </a:ext>
              </a:extLst>
            </p:cNvPr>
            <p:cNvSpPr txBox="1"/>
            <p:nvPr/>
          </p:nvSpPr>
          <p:spPr>
            <a:xfrm>
              <a:off x="1962549" y="3772888"/>
              <a:ext cx="72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B/C</a:t>
              </a: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68F76259-BEEC-1A91-6E9B-9B94E394968D}"/>
                </a:ext>
              </a:extLst>
            </p:cNvPr>
            <p:cNvSpPr/>
            <p:nvPr/>
          </p:nvSpPr>
          <p:spPr>
            <a:xfrm>
              <a:off x="3929744" y="2610501"/>
              <a:ext cx="608592" cy="24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A21A916A-EB36-74C9-A5C2-6CA6F18E90FD}"/>
                </a:ext>
              </a:extLst>
            </p:cNvPr>
            <p:cNvSpPr/>
            <p:nvPr/>
          </p:nvSpPr>
          <p:spPr>
            <a:xfrm>
              <a:off x="3117741" y="3585840"/>
              <a:ext cx="507202" cy="220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3EA93743-ABC2-5BE7-9392-2A9E919635C3}"/>
                </a:ext>
              </a:extLst>
            </p:cNvPr>
            <p:cNvSpPr/>
            <p:nvPr/>
          </p:nvSpPr>
          <p:spPr>
            <a:xfrm>
              <a:off x="2341437" y="4202693"/>
              <a:ext cx="472515" cy="211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75C7217B-CA8F-3B93-012A-80A2906D6DAD}"/>
                </a:ext>
              </a:extLst>
            </p:cNvPr>
            <p:cNvSpPr/>
            <p:nvPr/>
          </p:nvSpPr>
          <p:spPr>
            <a:xfrm>
              <a:off x="359230" y="6064533"/>
              <a:ext cx="608592" cy="24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682997F8-2AEF-DA41-2BDB-A7A4C71A1214}"/>
                </a:ext>
              </a:extLst>
            </p:cNvPr>
            <p:cNvSpPr/>
            <p:nvPr/>
          </p:nvSpPr>
          <p:spPr>
            <a:xfrm>
              <a:off x="1577208" y="4768629"/>
              <a:ext cx="500956" cy="170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941BC5DE-3713-C9F5-3CF1-3D72C8A7CADF}"/>
                </a:ext>
              </a:extLst>
            </p:cNvPr>
            <p:cNvSpPr/>
            <p:nvPr/>
          </p:nvSpPr>
          <p:spPr>
            <a:xfrm>
              <a:off x="6437816" y="4592398"/>
              <a:ext cx="608592" cy="24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D8DA7CDD-A2E4-F87F-100E-2E0F961B7D04}"/>
                </a:ext>
              </a:extLst>
            </p:cNvPr>
            <p:cNvSpPr/>
            <p:nvPr/>
          </p:nvSpPr>
          <p:spPr>
            <a:xfrm>
              <a:off x="7183005" y="5192256"/>
              <a:ext cx="608592" cy="24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7C25CE8A-90B2-FE33-FF2D-6718A8966CC8}"/>
                </a:ext>
              </a:extLst>
            </p:cNvPr>
            <p:cNvSpPr/>
            <p:nvPr/>
          </p:nvSpPr>
          <p:spPr>
            <a:xfrm>
              <a:off x="4702391" y="5192256"/>
              <a:ext cx="468323" cy="139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250FE7B8-6EF5-8BC4-54B3-768187BC1434}"/>
                </a:ext>
              </a:extLst>
            </p:cNvPr>
            <p:cNvSpPr/>
            <p:nvPr/>
          </p:nvSpPr>
          <p:spPr>
            <a:xfrm>
              <a:off x="5640948" y="4383167"/>
              <a:ext cx="282830" cy="209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35CDF594-BE31-A3B8-9764-8836778483C8}"/>
                </a:ext>
              </a:extLst>
            </p:cNvPr>
            <p:cNvSpPr/>
            <p:nvPr/>
          </p:nvSpPr>
          <p:spPr>
            <a:xfrm>
              <a:off x="4702391" y="5146069"/>
              <a:ext cx="468323" cy="82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35" name="Google Shape;164;gb5fec5af08_0_6">
            <a:extLst>
              <a:ext uri="{FF2B5EF4-FFF2-40B4-BE49-F238E27FC236}">
                <a16:creationId xmlns:a16="http://schemas.microsoft.com/office/drawing/2014/main" id="{BA836A6A-6D02-0E4E-A1CE-88B6E73D6F7E}"/>
              </a:ext>
            </a:extLst>
          </p:cNvPr>
          <p:cNvSpPr txBox="1">
            <a:spLocks/>
          </p:cNvSpPr>
          <p:nvPr/>
        </p:nvSpPr>
        <p:spPr>
          <a:xfrm>
            <a:off x="1219105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E5F6EF9-0A5E-BD33-729D-3915039C6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78" y="313820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Biomasa aérea fresca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22.5%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2D42DEF-E080-9E8B-09D9-C0139DC1E115}"/>
              </a:ext>
            </a:extLst>
          </p:cNvPr>
          <p:cNvSpPr txBox="1"/>
          <p:nvPr/>
        </p:nvSpPr>
        <p:spPr>
          <a:xfrm>
            <a:off x="1582320" y="1764686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biomasa aérea fresca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F4364CA-AC2D-40BD-322E-946A832BEEA0}"/>
              </a:ext>
            </a:extLst>
          </p:cNvPr>
          <p:cNvSpPr txBox="1"/>
          <p:nvPr/>
        </p:nvSpPr>
        <p:spPr>
          <a:xfrm>
            <a:off x="364680" y="6387070"/>
            <a:ext cx="62013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(Fitzpatrick et al., 2019) (M. González et al., 2020)</a:t>
            </a:r>
            <a:endParaRPr lang="es-EC" dirty="0"/>
          </a:p>
        </p:txBody>
      </p:sp>
      <p:pic>
        <p:nvPicPr>
          <p:cNvPr id="10" name="Imagen 9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63144056-08C6-CB79-B0D5-1B3895B493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80" t="16277" r="23269" b="29022"/>
          <a:stretch/>
        </p:blipFill>
        <p:spPr bwMode="auto">
          <a:xfrm>
            <a:off x="7617426" y="1583396"/>
            <a:ext cx="4407417" cy="3420000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423B127-F00C-CB6C-FB6C-76A0468905D8}"/>
              </a:ext>
            </a:extLst>
          </p:cNvPr>
          <p:cNvSpPr txBox="1"/>
          <p:nvPr/>
        </p:nvSpPr>
        <p:spPr>
          <a:xfrm>
            <a:off x="7405805" y="1011397"/>
            <a:ext cx="457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Correlación concentración de jengibre y biomasa aérea fresca. Tratamiento con micorrizas</a:t>
            </a:r>
            <a:endParaRPr lang="es-EC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F6F1BA1-78D5-CE1F-1C07-B88C7FB34BE1}"/>
              </a:ext>
            </a:extLst>
          </p:cNvPr>
          <p:cNvSpPr txBox="1"/>
          <p:nvPr/>
        </p:nvSpPr>
        <p:spPr>
          <a:xfrm>
            <a:off x="8833949" y="5200522"/>
            <a:ext cx="2357332" cy="58477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correlación: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0,97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6F511A37-CF86-BD07-37CC-4C26DCAECDD7}"/>
              </a:ext>
            </a:extLst>
          </p:cNvPr>
          <p:cNvSpPr/>
          <p:nvPr/>
        </p:nvSpPr>
        <p:spPr>
          <a:xfrm>
            <a:off x="1001514" y="2116733"/>
            <a:ext cx="3315085" cy="380265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855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0BC3B274-995F-20F1-2BE4-91502719193A}"/>
              </a:ext>
            </a:extLst>
          </p:cNvPr>
          <p:cNvSpPr txBox="1"/>
          <p:nvPr/>
        </p:nvSpPr>
        <p:spPr>
          <a:xfrm>
            <a:off x="2950029" y="319478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B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6648BF8A-CCE8-7D27-DC99-3BB28B386683}"/>
              </a:ext>
            </a:extLst>
          </p:cNvPr>
          <p:cNvGrpSpPr/>
          <p:nvPr/>
        </p:nvGrpSpPr>
        <p:grpSpPr>
          <a:xfrm>
            <a:off x="262748" y="2109517"/>
            <a:ext cx="7562541" cy="4068139"/>
            <a:chOff x="229056" y="2241169"/>
            <a:chExt cx="7562541" cy="4068139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37D74569-F414-95F9-1B49-669F067BB406}"/>
                </a:ext>
              </a:extLst>
            </p:cNvPr>
            <p:cNvSpPr txBox="1"/>
            <p:nvPr/>
          </p:nvSpPr>
          <p:spPr>
            <a:xfrm>
              <a:off x="2078164" y="3805893"/>
              <a:ext cx="51263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B/C</a:t>
              </a:r>
            </a:p>
          </p:txBody>
        </p:sp>
        <p:pic>
          <p:nvPicPr>
            <p:cNvPr id="4" name="Imagen 3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9B6AE082-F309-B7F8-BBEF-9EB74B0D4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65" t="12534" r="3308" b="11934"/>
            <a:stretch/>
          </p:blipFill>
          <p:spPr bwMode="auto">
            <a:xfrm>
              <a:off x="229056" y="2349308"/>
              <a:ext cx="7562541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922ED6EF-D442-AF80-340F-975CA1B5CCF2}"/>
                </a:ext>
              </a:extLst>
            </p:cNvPr>
            <p:cNvSpPr txBox="1"/>
            <p:nvPr/>
          </p:nvSpPr>
          <p:spPr>
            <a:xfrm>
              <a:off x="3537855" y="2241169"/>
              <a:ext cx="72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800" dirty="0"/>
                <a:t>A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0556FFA-F094-B368-C60A-5B940A3BAD43}"/>
                </a:ext>
              </a:extLst>
            </p:cNvPr>
            <p:cNvSpPr txBox="1"/>
            <p:nvPr/>
          </p:nvSpPr>
          <p:spPr>
            <a:xfrm>
              <a:off x="5062391" y="4232703"/>
              <a:ext cx="720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C/D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5B100F6B-ED67-3036-E32A-04281758EB23}"/>
                </a:ext>
              </a:extLst>
            </p:cNvPr>
            <p:cNvSpPr txBox="1"/>
            <p:nvPr/>
          </p:nvSpPr>
          <p:spPr>
            <a:xfrm>
              <a:off x="4342391" y="4724422"/>
              <a:ext cx="72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D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0B9D1FD-9D13-3926-FBFD-304F82401AB2}"/>
                </a:ext>
              </a:extLst>
            </p:cNvPr>
            <p:cNvSpPr txBox="1"/>
            <p:nvPr/>
          </p:nvSpPr>
          <p:spPr>
            <a:xfrm>
              <a:off x="6652113" y="4837173"/>
              <a:ext cx="720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D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90D86F5-3741-64E3-9F1E-2924201ABD08}"/>
                </a:ext>
              </a:extLst>
            </p:cNvPr>
            <p:cNvSpPr txBox="1"/>
            <p:nvPr/>
          </p:nvSpPr>
          <p:spPr>
            <a:xfrm>
              <a:off x="5812370" y="4232703"/>
              <a:ext cx="720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C/D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7C781ED-DAAD-5010-7CEE-DFD3FACE58C8}"/>
                </a:ext>
              </a:extLst>
            </p:cNvPr>
            <p:cNvSpPr txBox="1"/>
            <p:nvPr/>
          </p:nvSpPr>
          <p:spPr>
            <a:xfrm>
              <a:off x="1161504" y="4325081"/>
              <a:ext cx="72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C/D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5CE3F44-36C4-7573-3440-40965143E28B}"/>
                </a:ext>
              </a:extLst>
            </p:cNvPr>
            <p:cNvSpPr txBox="1"/>
            <p:nvPr/>
          </p:nvSpPr>
          <p:spPr>
            <a:xfrm>
              <a:off x="2682549" y="3164009"/>
              <a:ext cx="72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B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D13BB47F-E6FE-26AD-3224-88D8648E6A20}"/>
                </a:ext>
              </a:extLst>
            </p:cNvPr>
            <p:cNvSpPr txBox="1"/>
            <p:nvPr/>
          </p:nvSpPr>
          <p:spPr>
            <a:xfrm>
              <a:off x="1962549" y="3772888"/>
              <a:ext cx="72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B/C</a:t>
              </a: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68F76259-BEEC-1A91-6E9B-9B94E394968D}"/>
                </a:ext>
              </a:extLst>
            </p:cNvPr>
            <p:cNvSpPr/>
            <p:nvPr/>
          </p:nvSpPr>
          <p:spPr>
            <a:xfrm>
              <a:off x="3929744" y="2610501"/>
              <a:ext cx="608592" cy="24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A21A916A-EB36-74C9-A5C2-6CA6F18E90FD}"/>
                </a:ext>
              </a:extLst>
            </p:cNvPr>
            <p:cNvSpPr/>
            <p:nvPr/>
          </p:nvSpPr>
          <p:spPr>
            <a:xfrm>
              <a:off x="3117741" y="3585840"/>
              <a:ext cx="507202" cy="220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3EA93743-ABC2-5BE7-9392-2A9E919635C3}"/>
                </a:ext>
              </a:extLst>
            </p:cNvPr>
            <p:cNvSpPr/>
            <p:nvPr/>
          </p:nvSpPr>
          <p:spPr>
            <a:xfrm>
              <a:off x="2341437" y="4202693"/>
              <a:ext cx="472515" cy="211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75C7217B-CA8F-3B93-012A-80A2906D6DAD}"/>
                </a:ext>
              </a:extLst>
            </p:cNvPr>
            <p:cNvSpPr/>
            <p:nvPr/>
          </p:nvSpPr>
          <p:spPr>
            <a:xfrm>
              <a:off x="359230" y="6064533"/>
              <a:ext cx="608592" cy="24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682997F8-2AEF-DA41-2BDB-A7A4C71A1214}"/>
                </a:ext>
              </a:extLst>
            </p:cNvPr>
            <p:cNvSpPr/>
            <p:nvPr/>
          </p:nvSpPr>
          <p:spPr>
            <a:xfrm>
              <a:off x="1577208" y="4768629"/>
              <a:ext cx="500956" cy="170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941BC5DE-3713-C9F5-3CF1-3D72C8A7CADF}"/>
                </a:ext>
              </a:extLst>
            </p:cNvPr>
            <p:cNvSpPr/>
            <p:nvPr/>
          </p:nvSpPr>
          <p:spPr>
            <a:xfrm>
              <a:off x="6437816" y="4592398"/>
              <a:ext cx="608592" cy="24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D8DA7CDD-A2E4-F87F-100E-2E0F961B7D04}"/>
                </a:ext>
              </a:extLst>
            </p:cNvPr>
            <p:cNvSpPr/>
            <p:nvPr/>
          </p:nvSpPr>
          <p:spPr>
            <a:xfrm>
              <a:off x="7183005" y="5192256"/>
              <a:ext cx="608592" cy="24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7C25CE8A-90B2-FE33-FF2D-6718A8966CC8}"/>
                </a:ext>
              </a:extLst>
            </p:cNvPr>
            <p:cNvSpPr/>
            <p:nvPr/>
          </p:nvSpPr>
          <p:spPr>
            <a:xfrm>
              <a:off x="4702391" y="5192256"/>
              <a:ext cx="468323" cy="139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250FE7B8-6EF5-8BC4-54B3-768187BC1434}"/>
                </a:ext>
              </a:extLst>
            </p:cNvPr>
            <p:cNvSpPr/>
            <p:nvPr/>
          </p:nvSpPr>
          <p:spPr>
            <a:xfrm>
              <a:off x="5640948" y="4383167"/>
              <a:ext cx="282830" cy="209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35CDF594-BE31-A3B8-9764-8836778483C8}"/>
                </a:ext>
              </a:extLst>
            </p:cNvPr>
            <p:cNvSpPr/>
            <p:nvPr/>
          </p:nvSpPr>
          <p:spPr>
            <a:xfrm>
              <a:off x="4702391" y="5146069"/>
              <a:ext cx="468323" cy="82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35" name="Google Shape;164;gb5fec5af08_0_6">
            <a:extLst>
              <a:ext uri="{FF2B5EF4-FFF2-40B4-BE49-F238E27FC236}">
                <a16:creationId xmlns:a16="http://schemas.microsoft.com/office/drawing/2014/main" id="{BA836A6A-6D02-0E4E-A1CE-88B6E73D6F7E}"/>
              </a:ext>
            </a:extLst>
          </p:cNvPr>
          <p:cNvSpPr txBox="1">
            <a:spLocks/>
          </p:cNvSpPr>
          <p:nvPr/>
        </p:nvSpPr>
        <p:spPr>
          <a:xfrm>
            <a:off x="1219105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E5F6EF9-0A5E-BD33-729D-3915039C6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78" y="313820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Biomasa aérea fresca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22.5%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2D42DEF-E080-9E8B-09D9-C0139DC1E115}"/>
              </a:ext>
            </a:extLst>
          </p:cNvPr>
          <p:cNvSpPr txBox="1"/>
          <p:nvPr/>
        </p:nvSpPr>
        <p:spPr>
          <a:xfrm>
            <a:off x="1582320" y="1764686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biomasa aérea fresca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F4364CA-AC2D-40BD-322E-946A832BEEA0}"/>
              </a:ext>
            </a:extLst>
          </p:cNvPr>
          <p:cNvSpPr txBox="1"/>
          <p:nvPr/>
        </p:nvSpPr>
        <p:spPr>
          <a:xfrm>
            <a:off x="364680" y="6387070"/>
            <a:ext cx="62013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(Fitzpatrick et al., 2019) (M. González et al., 2020)</a:t>
            </a:r>
            <a:endParaRPr lang="es-EC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423B127-F00C-CB6C-FB6C-76A0468905D8}"/>
              </a:ext>
            </a:extLst>
          </p:cNvPr>
          <p:cNvSpPr txBox="1"/>
          <p:nvPr/>
        </p:nvSpPr>
        <p:spPr>
          <a:xfrm>
            <a:off x="7405805" y="1011397"/>
            <a:ext cx="457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Correlación concentración de jengibre y biomasa aérea fresca. Tratamiento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si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 micorrizas</a:t>
            </a:r>
            <a:endParaRPr lang="es-EC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F6F1BA1-78D5-CE1F-1C07-B88C7FB34BE1}"/>
              </a:ext>
            </a:extLst>
          </p:cNvPr>
          <p:cNvSpPr txBox="1"/>
          <p:nvPr/>
        </p:nvSpPr>
        <p:spPr>
          <a:xfrm>
            <a:off x="8833949" y="5200522"/>
            <a:ext cx="2357332" cy="58477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correlación: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-0,03</a:t>
            </a:r>
          </a:p>
        </p:txBody>
      </p:sp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04E7ADE-3387-258D-D5D2-00D5B50F8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89" t="15951" r="23275" b="29194"/>
          <a:stretch/>
        </p:blipFill>
        <p:spPr bwMode="auto">
          <a:xfrm>
            <a:off x="7620500" y="1594417"/>
            <a:ext cx="4404913" cy="3420000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1F98710-FBB7-B17E-D2B6-543BAE55692B}"/>
              </a:ext>
            </a:extLst>
          </p:cNvPr>
          <p:cNvSpPr/>
          <p:nvPr/>
        </p:nvSpPr>
        <p:spPr>
          <a:xfrm>
            <a:off x="4238573" y="3852153"/>
            <a:ext cx="3315085" cy="207520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8101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0BC3B274-995F-20F1-2BE4-91502719193A}"/>
              </a:ext>
            </a:extLst>
          </p:cNvPr>
          <p:cNvSpPr txBox="1"/>
          <p:nvPr/>
        </p:nvSpPr>
        <p:spPr>
          <a:xfrm>
            <a:off x="2950029" y="319478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B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6648BF8A-CCE8-7D27-DC99-3BB28B386683}"/>
              </a:ext>
            </a:extLst>
          </p:cNvPr>
          <p:cNvGrpSpPr/>
          <p:nvPr/>
        </p:nvGrpSpPr>
        <p:grpSpPr>
          <a:xfrm>
            <a:off x="262748" y="2110295"/>
            <a:ext cx="7562541" cy="4068139"/>
            <a:chOff x="229056" y="2241169"/>
            <a:chExt cx="7562541" cy="4068139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37D74569-F414-95F9-1B49-669F067BB406}"/>
                </a:ext>
              </a:extLst>
            </p:cNvPr>
            <p:cNvSpPr txBox="1"/>
            <p:nvPr/>
          </p:nvSpPr>
          <p:spPr>
            <a:xfrm>
              <a:off x="2078164" y="3805893"/>
              <a:ext cx="51263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B/C</a:t>
              </a:r>
            </a:p>
          </p:txBody>
        </p:sp>
        <p:pic>
          <p:nvPicPr>
            <p:cNvPr id="4" name="Imagen 3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9B6AE082-F309-B7F8-BBEF-9EB74B0D4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65" t="12534" r="3308" b="11934"/>
            <a:stretch/>
          </p:blipFill>
          <p:spPr bwMode="auto">
            <a:xfrm>
              <a:off x="229056" y="2349308"/>
              <a:ext cx="7562541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922ED6EF-D442-AF80-340F-975CA1B5CCF2}"/>
                </a:ext>
              </a:extLst>
            </p:cNvPr>
            <p:cNvSpPr txBox="1"/>
            <p:nvPr/>
          </p:nvSpPr>
          <p:spPr>
            <a:xfrm>
              <a:off x="3537855" y="2241169"/>
              <a:ext cx="72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800" dirty="0"/>
                <a:t>A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0556FFA-F094-B368-C60A-5B940A3BAD43}"/>
                </a:ext>
              </a:extLst>
            </p:cNvPr>
            <p:cNvSpPr txBox="1"/>
            <p:nvPr/>
          </p:nvSpPr>
          <p:spPr>
            <a:xfrm>
              <a:off x="5062391" y="4232703"/>
              <a:ext cx="720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C/D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5B100F6B-ED67-3036-E32A-04281758EB23}"/>
                </a:ext>
              </a:extLst>
            </p:cNvPr>
            <p:cNvSpPr txBox="1"/>
            <p:nvPr/>
          </p:nvSpPr>
          <p:spPr>
            <a:xfrm>
              <a:off x="4342391" y="4724422"/>
              <a:ext cx="72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D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0B9D1FD-9D13-3926-FBFD-304F82401AB2}"/>
                </a:ext>
              </a:extLst>
            </p:cNvPr>
            <p:cNvSpPr txBox="1"/>
            <p:nvPr/>
          </p:nvSpPr>
          <p:spPr>
            <a:xfrm>
              <a:off x="6652113" y="4837173"/>
              <a:ext cx="720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D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90D86F5-3741-64E3-9F1E-2924201ABD08}"/>
                </a:ext>
              </a:extLst>
            </p:cNvPr>
            <p:cNvSpPr txBox="1"/>
            <p:nvPr/>
          </p:nvSpPr>
          <p:spPr>
            <a:xfrm>
              <a:off x="5812370" y="4232703"/>
              <a:ext cx="720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C/D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7C781ED-DAAD-5010-7CEE-DFD3FACE58C8}"/>
                </a:ext>
              </a:extLst>
            </p:cNvPr>
            <p:cNvSpPr txBox="1"/>
            <p:nvPr/>
          </p:nvSpPr>
          <p:spPr>
            <a:xfrm>
              <a:off x="1161504" y="4325081"/>
              <a:ext cx="72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C/D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5CE3F44-36C4-7573-3440-40965143E28B}"/>
                </a:ext>
              </a:extLst>
            </p:cNvPr>
            <p:cNvSpPr txBox="1"/>
            <p:nvPr/>
          </p:nvSpPr>
          <p:spPr>
            <a:xfrm>
              <a:off x="2682549" y="3164009"/>
              <a:ext cx="72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B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D13BB47F-E6FE-26AD-3224-88D8648E6A20}"/>
                </a:ext>
              </a:extLst>
            </p:cNvPr>
            <p:cNvSpPr txBox="1"/>
            <p:nvPr/>
          </p:nvSpPr>
          <p:spPr>
            <a:xfrm>
              <a:off x="1962549" y="3772888"/>
              <a:ext cx="72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800" dirty="0"/>
                <a:t>B/C</a:t>
              </a: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68F76259-BEEC-1A91-6E9B-9B94E394968D}"/>
                </a:ext>
              </a:extLst>
            </p:cNvPr>
            <p:cNvSpPr/>
            <p:nvPr/>
          </p:nvSpPr>
          <p:spPr>
            <a:xfrm>
              <a:off x="3929744" y="2610501"/>
              <a:ext cx="608592" cy="24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A21A916A-EB36-74C9-A5C2-6CA6F18E90FD}"/>
                </a:ext>
              </a:extLst>
            </p:cNvPr>
            <p:cNvSpPr/>
            <p:nvPr/>
          </p:nvSpPr>
          <p:spPr>
            <a:xfrm>
              <a:off x="3117741" y="3585840"/>
              <a:ext cx="507202" cy="220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3EA93743-ABC2-5BE7-9392-2A9E919635C3}"/>
                </a:ext>
              </a:extLst>
            </p:cNvPr>
            <p:cNvSpPr/>
            <p:nvPr/>
          </p:nvSpPr>
          <p:spPr>
            <a:xfrm>
              <a:off x="2341437" y="4202693"/>
              <a:ext cx="472515" cy="211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75C7217B-CA8F-3B93-012A-80A2906D6DAD}"/>
                </a:ext>
              </a:extLst>
            </p:cNvPr>
            <p:cNvSpPr/>
            <p:nvPr/>
          </p:nvSpPr>
          <p:spPr>
            <a:xfrm>
              <a:off x="359230" y="6064533"/>
              <a:ext cx="608592" cy="24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682997F8-2AEF-DA41-2BDB-A7A4C71A1214}"/>
                </a:ext>
              </a:extLst>
            </p:cNvPr>
            <p:cNvSpPr/>
            <p:nvPr/>
          </p:nvSpPr>
          <p:spPr>
            <a:xfrm>
              <a:off x="1577208" y="4768629"/>
              <a:ext cx="500956" cy="170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941BC5DE-3713-C9F5-3CF1-3D72C8A7CADF}"/>
                </a:ext>
              </a:extLst>
            </p:cNvPr>
            <p:cNvSpPr/>
            <p:nvPr/>
          </p:nvSpPr>
          <p:spPr>
            <a:xfrm>
              <a:off x="6437816" y="4592398"/>
              <a:ext cx="608592" cy="24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D8DA7CDD-A2E4-F87F-100E-2E0F961B7D04}"/>
                </a:ext>
              </a:extLst>
            </p:cNvPr>
            <p:cNvSpPr/>
            <p:nvPr/>
          </p:nvSpPr>
          <p:spPr>
            <a:xfrm>
              <a:off x="7183005" y="5192256"/>
              <a:ext cx="608592" cy="24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7C25CE8A-90B2-FE33-FF2D-6718A8966CC8}"/>
                </a:ext>
              </a:extLst>
            </p:cNvPr>
            <p:cNvSpPr/>
            <p:nvPr/>
          </p:nvSpPr>
          <p:spPr>
            <a:xfrm>
              <a:off x="4702391" y="5192256"/>
              <a:ext cx="468323" cy="139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250FE7B8-6EF5-8BC4-54B3-768187BC1434}"/>
                </a:ext>
              </a:extLst>
            </p:cNvPr>
            <p:cNvSpPr/>
            <p:nvPr/>
          </p:nvSpPr>
          <p:spPr>
            <a:xfrm>
              <a:off x="5640948" y="4383167"/>
              <a:ext cx="282830" cy="209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35CDF594-BE31-A3B8-9764-8836778483C8}"/>
                </a:ext>
              </a:extLst>
            </p:cNvPr>
            <p:cNvSpPr/>
            <p:nvPr/>
          </p:nvSpPr>
          <p:spPr>
            <a:xfrm>
              <a:off x="4702391" y="5146069"/>
              <a:ext cx="468323" cy="82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35" name="Google Shape;164;gb5fec5af08_0_6">
            <a:extLst>
              <a:ext uri="{FF2B5EF4-FFF2-40B4-BE49-F238E27FC236}">
                <a16:creationId xmlns:a16="http://schemas.microsoft.com/office/drawing/2014/main" id="{BA836A6A-6D02-0E4E-A1CE-88B6E73D6F7E}"/>
              </a:ext>
            </a:extLst>
          </p:cNvPr>
          <p:cNvSpPr txBox="1">
            <a:spLocks/>
          </p:cNvSpPr>
          <p:nvPr/>
        </p:nvSpPr>
        <p:spPr>
          <a:xfrm>
            <a:off x="1219105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E5F6EF9-0A5E-BD33-729D-3915039C6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78" y="313820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Biomasa aérea fresca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22.5%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2D42DEF-E080-9E8B-09D9-C0139DC1E115}"/>
              </a:ext>
            </a:extLst>
          </p:cNvPr>
          <p:cNvSpPr txBox="1"/>
          <p:nvPr/>
        </p:nvSpPr>
        <p:spPr>
          <a:xfrm>
            <a:off x="1582320" y="1764686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biomasa aérea fresca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F4364CA-AC2D-40BD-322E-946A832BEEA0}"/>
              </a:ext>
            </a:extLst>
          </p:cNvPr>
          <p:cNvSpPr txBox="1"/>
          <p:nvPr/>
        </p:nvSpPr>
        <p:spPr>
          <a:xfrm>
            <a:off x="364680" y="6387070"/>
            <a:ext cx="62013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(Fitzpatrick et al., 2019) (M. González et al., 2020)</a:t>
            </a:r>
            <a:endParaRPr lang="es-EC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FE77659-F321-8C1F-DB7B-86AC607B5C41}"/>
              </a:ext>
            </a:extLst>
          </p:cNvPr>
          <p:cNvSpPr txBox="1"/>
          <p:nvPr/>
        </p:nvSpPr>
        <p:spPr>
          <a:xfrm>
            <a:off x="8387452" y="1556486"/>
            <a:ext cx="2886212" cy="1528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Fitzpatrick et al. (2019)</a:t>
            </a:r>
          </a:p>
          <a:p>
            <a:pPr algn="just">
              <a:spcAft>
                <a:spcPts val="800"/>
              </a:spcAft>
            </a:pPr>
            <a:endParaRPr lang="es-EC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microorganismos benéficos incentivan el crecimiento vegetal.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6E45EA8-1FC5-04F8-170A-47F8C3D0BB52}"/>
              </a:ext>
            </a:extLst>
          </p:cNvPr>
          <p:cNvSpPr txBox="1"/>
          <p:nvPr/>
        </p:nvSpPr>
        <p:spPr>
          <a:xfrm>
            <a:off x="8404702" y="3453997"/>
            <a:ext cx="2886212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M. González et al</a:t>
            </a: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. (</a:t>
            </a: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2020)</a:t>
            </a:r>
          </a:p>
          <a:p>
            <a:pPr algn="just"/>
            <a:endParaRPr lang="es-EC" sz="16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 combinar las sustancias </a:t>
            </a:r>
            <a:r>
              <a:rPr lang="es-EC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bioestimulantes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crean un efecto sinérgico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98577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71CE95C0-6529-5AC2-3AA1-49563AC9B0BE}"/>
              </a:ext>
            </a:extLst>
          </p:cNvPr>
          <p:cNvGrpSpPr/>
          <p:nvPr/>
        </p:nvGrpSpPr>
        <p:grpSpPr>
          <a:xfrm>
            <a:off x="185870" y="2103240"/>
            <a:ext cx="7745345" cy="4057860"/>
            <a:chOff x="478421" y="2528942"/>
            <a:chExt cx="7745345" cy="4057860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101A40DF-CD62-6417-E401-B4FA3C870000}"/>
                </a:ext>
              </a:extLst>
            </p:cNvPr>
            <p:cNvGrpSpPr/>
            <p:nvPr/>
          </p:nvGrpSpPr>
          <p:grpSpPr>
            <a:xfrm>
              <a:off x="478421" y="2626802"/>
              <a:ext cx="7745345" cy="3960000"/>
              <a:chOff x="565506" y="2349181"/>
              <a:chExt cx="7745345" cy="3960000"/>
            </a:xfrm>
          </p:grpSpPr>
          <p:pic>
            <p:nvPicPr>
              <p:cNvPr id="6" name="Imagen 5" descr="Gráfico, Gráfico de barras&#10;&#10;Descripción generada automáticamente">
                <a:extLst>
                  <a:ext uri="{FF2B5EF4-FFF2-40B4-BE49-F238E27FC236}">
                    <a16:creationId xmlns:a16="http://schemas.microsoft.com/office/drawing/2014/main" id="{C03AAF3F-F3CF-F899-DC6E-CA38C0CFB7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747" t="12534" r="3311" b="13888"/>
              <a:stretch/>
            </p:blipFill>
            <p:spPr bwMode="auto">
              <a:xfrm>
                <a:off x="565506" y="2349181"/>
                <a:ext cx="7745345" cy="3960000"/>
              </a:xfrm>
              <a:prstGeom prst="rect">
                <a:avLst/>
              </a:prstGeom>
              <a:ln w="19050"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AE36FC1D-5F12-F285-79C3-207926AE294D}"/>
                  </a:ext>
                </a:extLst>
              </p:cNvPr>
              <p:cNvSpPr txBox="1"/>
              <p:nvPr/>
            </p:nvSpPr>
            <p:spPr>
              <a:xfrm>
                <a:off x="1700115" y="3083190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B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1D16A018-2FC7-60E7-BA07-0378AEE96C96}"/>
                  </a:ext>
                </a:extLst>
              </p:cNvPr>
              <p:cNvSpPr txBox="1"/>
              <p:nvPr/>
            </p:nvSpPr>
            <p:spPr>
              <a:xfrm>
                <a:off x="2496518" y="2923533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B</a:t>
                </a: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40763AFE-B27D-B8AF-C0AC-574F63B48BE1}"/>
                  </a:ext>
                </a:extLst>
              </p:cNvPr>
              <p:cNvSpPr txBox="1"/>
              <p:nvPr/>
            </p:nvSpPr>
            <p:spPr>
              <a:xfrm>
                <a:off x="3292921" y="2923533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B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0BDAF25B-EAB3-2F83-5B72-40135D099ED4}"/>
                  </a:ext>
                </a:extLst>
              </p:cNvPr>
              <p:cNvSpPr txBox="1"/>
              <p:nvPr/>
            </p:nvSpPr>
            <p:spPr>
              <a:xfrm>
                <a:off x="4876801" y="4329181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C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BBE5A572-A5B6-1AA4-2924-AE3A44AD8E3E}"/>
                  </a:ext>
                </a:extLst>
              </p:cNvPr>
              <p:cNvSpPr txBox="1"/>
              <p:nvPr/>
            </p:nvSpPr>
            <p:spPr>
              <a:xfrm>
                <a:off x="5705497" y="3816457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C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426E44A7-FE2C-48F0-223A-7BCF5A4F250E}"/>
                  </a:ext>
                </a:extLst>
              </p:cNvPr>
              <p:cNvSpPr txBox="1"/>
              <p:nvPr/>
            </p:nvSpPr>
            <p:spPr>
              <a:xfrm>
                <a:off x="6491353" y="4329181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C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4D3793EE-3603-A612-1368-822166C8C9DD}"/>
                  </a:ext>
                </a:extLst>
              </p:cNvPr>
              <p:cNvSpPr txBox="1"/>
              <p:nvPr/>
            </p:nvSpPr>
            <p:spPr>
              <a:xfrm>
                <a:off x="7271658" y="5046543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D</a:t>
                </a:r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D2C22C5B-37FC-CF0C-041B-6D67EADAA9EC}"/>
                  </a:ext>
                </a:extLst>
              </p:cNvPr>
              <p:cNvSpPr/>
              <p:nvPr/>
            </p:nvSpPr>
            <p:spPr>
              <a:xfrm>
                <a:off x="7543801" y="5425251"/>
                <a:ext cx="608592" cy="1223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AFCCAA31-5E59-9DEF-3804-D3B45CFA34E2}"/>
                  </a:ext>
                </a:extLst>
              </p:cNvPr>
              <p:cNvSpPr/>
              <p:nvPr/>
            </p:nvSpPr>
            <p:spPr>
              <a:xfrm>
                <a:off x="3588379" y="3320361"/>
                <a:ext cx="360000" cy="1321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A561307A-3DF1-D57A-550D-ABD426BD2BBE}"/>
                  </a:ext>
                </a:extLst>
              </p:cNvPr>
              <p:cNvSpPr/>
              <p:nvPr/>
            </p:nvSpPr>
            <p:spPr>
              <a:xfrm>
                <a:off x="2781091" y="3364341"/>
                <a:ext cx="360000" cy="1321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139BA65-150E-99A2-CDB3-D8760D10259F}"/>
                  </a:ext>
                </a:extLst>
              </p:cNvPr>
              <p:cNvSpPr/>
              <p:nvPr/>
            </p:nvSpPr>
            <p:spPr>
              <a:xfrm>
                <a:off x="1942236" y="3507026"/>
                <a:ext cx="452621" cy="77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F4F9AB6-D350-3914-3D73-9A9E5BCDFCC3}"/>
                  </a:ext>
                </a:extLst>
              </p:cNvPr>
              <p:cNvSpPr/>
              <p:nvPr/>
            </p:nvSpPr>
            <p:spPr>
              <a:xfrm>
                <a:off x="4292550" y="2678759"/>
                <a:ext cx="486279" cy="1297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83AACBCC-C0D7-546C-849B-7B3968BCC4E5}"/>
                  </a:ext>
                </a:extLst>
              </p:cNvPr>
              <p:cNvSpPr/>
              <p:nvPr/>
            </p:nvSpPr>
            <p:spPr>
              <a:xfrm>
                <a:off x="5234135" y="4731171"/>
                <a:ext cx="360000" cy="991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7B22D9D5-5F82-A775-6AAF-6C43E079626D}"/>
                  </a:ext>
                </a:extLst>
              </p:cNvPr>
              <p:cNvSpPr/>
              <p:nvPr/>
            </p:nvSpPr>
            <p:spPr>
              <a:xfrm>
                <a:off x="6008914" y="4195164"/>
                <a:ext cx="482439" cy="1340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35CBA6D6-00C9-99E6-B7CD-8B521CF83D3B}"/>
                  </a:ext>
                </a:extLst>
              </p:cNvPr>
              <p:cNvSpPr/>
              <p:nvPr/>
            </p:nvSpPr>
            <p:spPr>
              <a:xfrm>
                <a:off x="6843066" y="4731171"/>
                <a:ext cx="360000" cy="991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73E12B07-CD5F-9699-6A0C-30DF3D46BE5D}"/>
                  </a:ext>
                </a:extLst>
              </p:cNvPr>
              <p:cNvSpPr/>
              <p:nvPr/>
            </p:nvSpPr>
            <p:spPr>
              <a:xfrm>
                <a:off x="1942236" y="3514995"/>
                <a:ext cx="452621" cy="1237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207C809C-25A1-CB42-65C7-EF0B9C5F5C4D}"/>
                  </a:ext>
                </a:extLst>
              </p:cNvPr>
              <p:cNvSpPr/>
              <p:nvPr/>
            </p:nvSpPr>
            <p:spPr>
              <a:xfrm>
                <a:off x="5096905" y="4806895"/>
                <a:ext cx="497230" cy="560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8D51A468-702B-0C42-90E7-7CE2F810FF24}"/>
                  </a:ext>
                </a:extLst>
              </p:cNvPr>
              <p:cNvSpPr/>
              <p:nvPr/>
            </p:nvSpPr>
            <p:spPr>
              <a:xfrm>
                <a:off x="6718770" y="4816173"/>
                <a:ext cx="608592" cy="46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563E820E-7F3F-AEEA-DDDB-E5C083AE1F68}"/>
                </a:ext>
              </a:extLst>
            </p:cNvPr>
            <p:cNvSpPr txBox="1"/>
            <p:nvPr/>
          </p:nvSpPr>
          <p:spPr>
            <a:xfrm>
              <a:off x="4005558" y="2528942"/>
              <a:ext cx="36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800" dirty="0"/>
                <a:t>A</a:t>
              </a:r>
            </a:p>
          </p:txBody>
        </p:sp>
      </p:grpSp>
      <p:sp>
        <p:nvSpPr>
          <p:cNvPr id="32" name="Google Shape;164;gb5fec5af08_0_6">
            <a:extLst>
              <a:ext uri="{FF2B5EF4-FFF2-40B4-BE49-F238E27FC236}">
                <a16:creationId xmlns:a16="http://schemas.microsoft.com/office/drawing/2014/main" id="{D11EA108-E538-DC55-6AA1-EDA4A89438C9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9A5C3E7B-206F-DC5E-D3A3-817CC9834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45" y="287316"/>
            <a:ext cx="4398380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Biomasa radicular fresca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22.8%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4C343AC-33C3-70A4-D993-475BC8B7273A}"/>
              </a:ext>
            </a:extLst>
          </p:cNvPr>
          <p:cNvSpPr txBox="1"/>
          <p:nvPr/>
        </p:nvSpPr>
        <p:spPr>
          <a:xfrm>
            <a:off x="1398219" y="1764686"/>
            <a:ext cx="4952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biomasa radicular fresca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C60753-4C03-C594-EBDA-83E5F71FCFC7}"/>
              </a:ext>
            </a:extLst>
          </p:cNvPr>
          <p:cNvSpPr txBox="1"/>
          <p:nvPr/>
        </p:nvSpPr>
        <p:spPr>
          <a:xfrm>
            <a:off x="256287" y="6416795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(Rashad et al., 2022) (Han et al., 2008) 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Talat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2020)</a:t>
            </a:r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16CEB4-1568-DB92-8494-A123514F3E80}"/>
              </a:ext>
            </a:extLst>
          </p:cNvPr>
          <p:cNvSpPr txBox="1"/>
          <p:nvPr/>
        </p:nvSpPr>
        <p:spPr>
          <a:xfrm>
            <a:off x="7405805" y="1011397"/>
            <a:ext cx="457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Correlación concentración de jengibre y biomasa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radicular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fresca. Tratamiento con micorrizas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1188C0B-55E9-885A-CA72-D39FEE9371EC}"/>
              </a:ext>
            </a:extLst>
          </p:cNvPr>
          <p:cNvSpPr txBox="1"/>
          <p:nvPr/>
        </p:nvSpPr>
        <p:spPr>
          <a:xfrm>
            <a:off x="8833949" y="5200522"/>
            <a:ext cx="2357332" cy="58477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correlación: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0,84</a:t>
            </a:r>
          </a:p>
        </p:txBody>
      </p:sp>
      <p:pic>
        <p:nvPicPr>
          <p:cNvPr id="8" name="Imagen 7" descr="Gráfico&#10;&#10;Descripción generada automáticamente">
            <a:extLst>
              <a:ext uri="{FF2B5EF4-FFF2-40B4-BE49-F238E27FC236}">
                <a16:creationId xmlns:a16="http://schemas.microsoft.com/office/drawing/2014/main" id="{6EF95CB1-5211-47A3-36CD-FFDD94E162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89" t="15951" r="23367" b="29032"/>
          <a:stretch/>
        </p:blipFill>
        <p:spPr bwMode="auto">
          <a:xfrm>
            <a:off x="7624859" y="1601475"/>
            <a:ext cx="4381271" cy="3420000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F59E7A8-726F-1F26-CD0A-44333B0AA8E3}"/>
              </a:ext>
            </a:extLst>
          </p:cNvPr>
          <p:cNvSpPr/>
          <p:nvPr/>
        </p:nvSpPr>
        <p:spPr>
          <a:xfrm>
            <a:off x="1001514" y="2116733"/>
            <a:ext cx="3315085" cy="38572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269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71CE95C0-6529-5AC2-3AA1-49563AC9B0BE}"/>
              </a:ext>
            </a:extLst>
          </p:cNvPr>
          <p:cNvGrpSpPr/>
          <p:nvPr/>
        </p:nvGrpSpPr>
        <p:grpSpPr>
          <a:xfrm>
            <a:off x="185870" y="2103240"/>
            <a:ext cx="7745345" cy="4057860"/>
            <a:chOff x="478421" y="2528942"/>
            <a:chExt cx="7745345" cy="4057860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101A40DF-CD62-6417-E401-B4FA3C870000}"/>
                </a:ext>
              </a:extLst>
            </p:cNvPr>
            <p:cNvGrpSpPr/>
            <p:nvPr/>
          </p:nvGrpSpPr>
          <p:grpSpPr>
            <a:xfrm>
              <a:off x="478421" y="2626802"/>
              <a:ext cx="7745345" cy="3960000"/>
              <a:chOff x="565506" y="2349181"/>
              <a:chExt cx="7745345" cy="3960000"/>
            </a:xfrm>
          </p:grpSpPr>
          <p:pic>
            <p:nvPicPr>
              <p:cNvPr id="6" name="Imagen 5" descr="Gráfico, Gráfico de barras&#10;&#10;Descripción generada automáticamente">
                <a:extLst>
                  <a:ext uri="{FF2B5EF4-FFF2-40B4-BE49-F238E27FC236}">
                    <a16:creationId xmlns:a16="http://schemas.microsoft.com/office/drawing/2014/main" id="{C03AAF3F-F3CF-F899-DC6E-CA38C0CFB7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747" t="12534" r="3311" b="13888"/>
              <a:stretch/>
            </p:blipFill>
            <p:spPr bwMode="auto">
              <a:xfrm>
                <a:off x="565506" y="2349181"/>
                <a:ext cx="7745345" cy="3960000"/>
              </a:xfrm>
              <a:prstGeom prst="rect">
                <a:avLst/>
              </a:prstGeom>
              <a:ln w="19050"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AE36FC1D-5F12-F285-79C3-207926AE294D}"/>
                  </a:ext>
                </a:extLst>
              </p:cNvPr>
              <p:cNvSpPr txBox="1"/>
              <p:nvPr/>
            </p:nvSpPr>
            <p:spPr>
              <a:xfrm>
                <a:off x="1700115" y="3083190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B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1D16A018-2FC7-60E7-BA07-0378AEE96C96}"/>
                  </a:ext>
                </a:extLst>
              </p:cNvPr>
              <p:cNvSpPr txBox="1"/>
              <p:nvPr/>
            </p:nvSpPr>
            <p:spPr>
              <a:xfrm>
                <a:off x="2496518" y="2923533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B</a:t>
                </a: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40763AFE-B27D-B8AF-C0AC-574F63B48BE1}"/>
                  </a:ext>
                </a:extLst>
              </p:cNvPr>
              <p:cNvSpPr txBox="1"/>
              <p:nvPr/>
            </p:nvSpPr>
            <p:spPr>
              <a:xfrm>
                <a:off x="3292921" y="2923533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B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0BDAF25B-EAB3-2F83-5B72-40135D099ED4}"/>
                  </a:ext>
                </a:extLst>
              </p:cNvPr>
              <p:cNvSpPr txBox="1"/>
              <p:nvPr/>
            </p:nvSpPr>
            <p:spPr>
              <a:xfrm>
                <a:off x="4876801" y="4329181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C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BBE5A572-A5B6-1AA4-2924-AE3A44AD8E3E}"/>
                  </a:ext>
                </a:extLst>
              </p:cNvPr>
              <p:cNvSpPr txBox="1"/>
              <p:nvPr/>
            </p:nvSpPr>
            <p:spPr>
              <a:xfrm>
                <a:off x="5705497" y="3816457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C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426E44A7-FE2C-48F0-223A-7BCF5A4F250E}"/>
                  </a:ext>
                </a:extLst>
              </p:cNvPr>
              <p:cNvSpPr txBox="1"/>
              <p:nvPr/>
            </p:nvSpPr>
            <p:spPr>
              <a:xfrm>
                <a:off x="6491353" y="4329181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C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4D3793EE-3603-A612-1368-822166C8C9DD}"/>
                  </a:ext>
                </a:extLst>
              </p:cNvPr>
              <p:cNvSpPr txBox="1"/>
              <p:nvPr/>
            </p:nvSpPr>
            <p:spPr>
              <a:xfrm>
                <a:off x="7271658" y="5046543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D</a:t>
                </a:r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D2C22C5B-37FC-CF0C-041B-6D67EADAA9EC}"/>
                  </a:ext>
                </a:extLst>
              </p:cNvPr>
              <p:cNvSpPr/>
              <p:nvPr/>
            </p:nvSpPr>
            <p:spPr>
              <a:xfrm>
                <a:off x="7543801" y="5425251"/>
                <a:ext cx="608592" cy="1223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AFCCAA31-5E59-9DEF-3804-D3B45CFA34E2}"/>
                  </a:ext>
                </a:extLst>
              </p:cNvPr>
              <p:cNvSpPr/>
              <p:nvPr/>
            </p:nvSpPr>
            <p:spPr>
              <a:xfrm>
                <a:off x="3588379" y="3320361"/>
                <a:ext cx="360000" cy="1321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A561307A-3DF1-D57A-550D-ABD426BD2BBE}"/>
                  </a:ext>
                </a:extLst>
              </p:cNvPr>
              <p:cNvSpPr/>
              <p:nvPr/>
            </p:nvSpPr>
            <p:spPr>
              <a:xfrm>
                <a:off x="2781091" y="3364341"/>
                <a:ext cx="360000" cy="1321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139BA65-150E-99A2-CDB3-D8760D10259F}"/>
                  </a:ext>
                </a:extLst>
              </p:cNvPr>
              <p:cNvSpPr/>
              <p:nvPr/>
            </p:nvSpPr>
            <p:spPr>
              <a:xfrm>
                <a:off x="1942236" y="3507026"/>
                <a:ext cx="452621" cy="77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F4F9AB6-D350-3914-3D73-9A9E5BCDFCC3}"/>
                  </a:ext>
                </a:extLst>
              </p:cNvPr>
              <p:cNvSpPr/>
              <p:nvPr/>
            </p:nvSpPr>
            <p:spPr>
              <a:xfrm>
                <a:off x="4292550" y="2678759"/>
                <a:ext cx="486279" cy="1297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83AACBCC-C0D7-546C-849B-7B3968BCC4E5}"/>
                  </a:ext>
                </a:extLst>
              </p:cNvPr>
              <p:cNvSpPr/>
              <p:nvPr/>
            </p:nvSpPr>
            <p:spPr>
              <a:xfrm>
                <a:off x="5234135" y="4731171"/>
                <a:ext cx="360000" cy="991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7B22D9D5-5F82-A775-6AAF-6C43E079626D}"/>
                  </a:ext>
                </a:extLst>
              </p:cNvPr>
              <p:cNvSpPr/>
              <p:nvPr/>
            </p:nvSpPr>
            <p:spPr>
              <a:xfrm>
                <a:off x="6008914" y="4195164"/>
                <a:ext cx="482439" cy="1340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35CBA6D6-00C9-99E6-B7CD-8B521CF83D3B}"/>
                  </a:ext>
                </a:extLst>
              </p:cNvPr>
              <p:cNvSpPr/>
              <p:nvPr/>
            </p:nvSpPr>
            <p:spPr>
              <a:xfrm>
                <a:off x="6843066" y="4731171"/>
                <a:ext cx="360000" cy="991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73E12B07-CD5F-9699-6A0C-30DF3D46BE5D}"/>
                  </a:ext>
                </a:extLst>
              </p:cNvPr>
              <p:cNvSpPr/>
              <p:nvPr/>
            </p:nvSpPr>
            <p:spPr>
              <a:xfrm>
                <a:off x="1942236" y="3514995"/>
                <a:ext cx="452621" cy="1237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207C809C-25A1-CB42-65C7-EF0B9C5F5C4D}"/>
                  </a:ext>
                </a:extLst>
              </p:cNvPr>
              <p:cNvSpPr/>
              <p:nvPr/>
            </p:nvSpPr>
            <p:spPr>
              <a:xfrm>
                <a:off x="5096905" y="4806895"/>
                <a:ext cx="497230" cy="560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8D51A468-702B-0C42-90E7-7CE2F810FF24}"/>
                  </a:ext>
                </a:extLst>
              </p:cNvPr>
              <p:cNvSpPr/>
              <p:nvPr/>
            </p:nvSpPr>
            <p:spPr>
              <a:xfrm>
                <a:off x="6718770" y="4816173"/>
                <a:ext cx="608592" cy="46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563E820E-7F3F-AEEA-DDDB-E5C083AE1F68}"/>
                </a:ext>
              </a:extLst>
            </p:cNvPr>
            <p:cNvSpPr txBox="1"/>
            <p:nvPr/>
          </p:nvSpPr>
          <p:spPr>
            <a:xfrm>
              <a:off x="4005558" y="2528942"/>
              <a:ext cx="36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800" dirty="0"/>
                <a:t>A</a:t>
              </a:r>
            </a:p>
          </p:txBody>
        </p:sp>
      </p:grpSp>
      <p:sp>
        <p:nvSpPr>
          <p:cNvPr id="32" name="Google Shape;164;gb5fec5af08_0_6">
            <a:extLst>
              <a:ext uri="{FF2B5EF4-FFF2-40B4-BE49-F238E27FC236}">
                <a16:creationId xmlns:a16="http://schemas.microsoft.com/office/drawing/2014/main" id="{D11EA108-E538-DC55-6AA1-EDA4A89438C9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9A5C3E7B-206F-DC5E-D3A3-817CC9834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45" y="287316"/>
            <a:ext cx="4398380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Biomasa radicular fresca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22.8%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4C343AC-33C3-70A4-D993-475BC8B7273A}"/>
              </a:ext>
            </a:extLst>
          </p:cNvPr>
          <p:cNvSpPr txBox="1"/>
          <p:nvPr/>
        </p:nvSpPr>
        <p:spPr>
          <a:xfrm>
            <a:off x="1398219" y="1764686"/>
            <a:ext cx="4952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biomasa radicular fresca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C60753-4C03-C594-EBDA-83E5F71FCFC7}"/>
              </a:ext>
            </a:extLst>
          </p:cNvPr>
          <p:cNvSpPr txBox="1"/>
          <p:nvPr/>
        </p:nvSpPr>
        <p:spPr>
          <a:xfrm>
            <a:off x="256287" y="6416795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(Rashad et al., 2022) (Han et al., 2008) 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Talat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2020)</a:t>
            </a:r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16CEB4-1568-DB92-8494-A123514F3E80}"/>
              </a:ext>
            </a:extLst>
          </p:cNvPr>
          <p:cNvSpPr txBox="1"/>
          <p:nvPr/>
        </p:nvSpPr>
        <p:spPr>
          <a:xfrm>
            <a:off x="7405805" y="1011397"/>
            <a:ext cx="457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Correlación concentración de jengibre y biomasa radicular fresca. Tratamiento sin micorrizas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1188C0B-55E9-885A-CA72-D39FEE9371EC}"/>
              </a:ext>
            </a:extLst>
          </p:cNvPr>
          <p:cNvSpPr txBox="1"/>
          <p:nvPr/>
        </p:nvSpPr>
        <p:spPr>
          <a:xfrm>
            <a:off x="8833949" y="5200522"/>
            <a:ext cx="2357332" cy="58477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correlación: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-0,59</a:t>
            </a:r>
          </a:p>
        </p:txBody>
      </p:sp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1895085B-B332-126F-A320-FE7FFFD108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97" t="16114" r="23271" b="29351"/>
          <a:stretch/>
        </p:blipFill>
        <p:spPr bwMode="auto">
          <a:xfrm>
            <a:off x="7727395" y="1601475"/>
            <a:ext cx="4441495" cy="3420000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E6CA7F0-BEA1-E1C9-41C2-629CFED810B5}"/>
              </a:ext>
            </a:extLst>
          </p:cNvPr>
          <p:cNvSpPr/>
          <p:nvPr/>
        </p:nvSpPr>
        <p:spPr>
          <a:xfrm>
            <a:off x="4272585" y="3579779"/>
            <a:ext cx="3315085" cy="241309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072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71CE95C0-6529-5AC2-3AA1-49563AC9B0BE}"/>
              </a:ext>
            </a:extLst>
          </p:cNvPr>
          <p:cNvGrpSpPr/>
          <p:nvPr/>
        </p:nvGrpSpPr>
        <p:grpSpPr>
          <a:xfrm>
            <a:off x="185870" y="2103240"/>
            <a:ext cx="7745345" cy="4057860"/>
            <a:chOff x="478421" y="2528942"/>
            <a:chExt cx="7745345" cy="4057860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101A40DF-CD62-6417-E401-B4FA3C870000}"/>
                </a:ext>
              </a:extLst>
            </p:cNvPr>
            <p:cNvGrpSpPr/>
            <p:nvPr/>
          </p:nvGrpSpPr>
          <p:grpSpPr>
            <a:xfrm>
              <a:off x="478421" y="2626802"/>
              <a:ext cx="7745345" cy="3960000"/>
              <a:chOff x="565506" y="2349181"/>
              <a:chExt cx="7745345" cy="3960000"/>
            </a:xfrm>
          </p:grpSpPr>
          <p:pic>
            <p:nvPicPr>
              <p:cNvPr id="6" name="Imagen 5" descr="Gráfico, Gráfico de barras&#10;&#10;Descripción generada automáticamente">
                <a:extLst>
                  <a:ext uri="{FF2B5EF4-FFF2-40B4-BE49-F238E27FC236}">
                    <a16:creationId xmlns:a16="http://schemas.microsoft.com/office/drawing/2014/main" id="{C03AAF3F-F3CF-F899-DC6E-CA38C0CFB7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747" t="12534" r="3311" b="13888"/>
              <a:stretch/>
            </p:blipFill>
            <p:spPr bwMode="auto">
              <a:xfrm>
                <a:off x="565506" y="2349181"/>
                <a:ext cx="7745345" cy="3960000"/>
              </a:xfrm>
              <a:prstGeom prst="rect">
                <a:avLst/>
              </a:prstGeom>
              <a:ln w="19050"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AE36FC1D-5F12-F285-79C3-207926AE294D}"/>
                  </a:ext>
                </a:extLst>
              </p:cNvPr>
              <p:cNvSpPr txBox="1"/>
              <p:nvPr/>
            </p:nvSpPr>
            <p:spPr>
              <a:xfrm>
                <a:off x="1700115" y="3083190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B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1D16A018-2FC7-60E7-BA07-0378AEE96C96}"/>
                  </a:ext>
                </a:extLst>
              </p:cNvPr>
              <p:cNvSpPr txBox="1"/>
              <p:nvPr/>
            </p:nvSpPr>
            <p:spPr>
              <a:xfrm>
                <a:off x="2496518" y="2923533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B</a:t>
                </a: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40763AFE-B27D-B8AF-C0AC-574F63B48BE1}"/>
                  </a:ext>
                </a:extLst>
              </p:cNvPr>
              <p:cNvSpPr txBox="1"/>
              <p:nvPr/>
            </p:nvSpPr>
            <p:spPr>
              <a:xfrm>
                <a:off x="3292921" y="2923533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B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0BDAF25B-EAB3-2F83-5B72-40135D099ED4}"/>
                  </a:ext>
                </a:extLst>
              </p:cNvPr>
              <p:cNvSpPr txBox="1"/>
              <p:nvPr/>
            </p:nvSpPr>
            <p:spPr>
              <a:xfrm>
                <a:off x="4876801" y="4329181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C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BBE5A572-A5B6-1AA4-2924-AE3A44AD8E3E}"/>
                  </a:ext>
                </a:extLst>
              </p:cNvPr>
              <p:cNvSpPr txBox="1"/>
              <p:nvPr/>
            </p:nvSpPr>
            <p:spPr>
              <a:xfrm>
                <a:off x="5705497" y="3816457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C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426E44A7-FE2C-48F0-223A-7BCF5A4F250E}"/>
                  </a:ext>
                </a:extLst>
              </p:cNvPr>
              <p:cNvSpPr txBox="1"/>
              <p:nvPr/>
            </p:nvSpPr>
            <p:spPr>
              <a:xfrm>
                <a:off x="6491353" y="4329181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C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4D3793EE-3603-A612-1368-822166C8C9DD}"/>
                  </a:ext>
                </a:extLst>
              </p:cNvPr>
              <p:cNvSpPr txBox="1"/>
              <p:nvPr/>
            </p:nvSpPr>
            <p:spPr>
              <a:xfrm>
                <a:off x="7271658" y="5046543"/>
                <a:ext cx="360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dirty="0"/>
                  <a:t>D</a:t>
                </a:r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D2C22C5B-37FC-CF0C-041B-6D67EADAA9EC}"/>
                  </a:ext>
                </a:extLst>
              </p:cNvPr>
              <p:cNvSpPr/>
              <p:nvPr/>
            </p:nvSpPr>
            <p:spPr>
              <a:xfrm>
                <a:off x="7543801" y="5425251"/>
                <a:ext cx="608592" cy="1223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AFCCAA31-5E59-9DEF-3804-D3B45CFA34E2}"/>
                  </a:ext>
                </a:extLst>
              </p:cNvPr>
              <p:cNvSpPr/>
              <p:nvPr/>
            </p:nvSpPr>
            <p:spPr>
              <a:xfrm>
                <a:off x="3588379" y="3320361"/>
                <a:ext cx="360000" cy="1321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A561307A-3DF1-D57A-550D-ABD426BD2BBE}"/>
                  </a:ext>
                </a:extLst>
              </p:cNvPr>
              <p:cNvSpPr/>
              <p:nvPr/>
            </p:nvSpPr>
            <p:spPr>
              <a:xfrm>
                <a:off x="2781091" y="3364341"/>
                <a:ext cx="360000" cy="1321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139BA65-150E-99A2-CDB3-D8760D10259F}"/>
                  </a:ext>
                </a:extLst>
              </p:cNvPr>
              <p:cNvSpPr/>
              <p:nvPr/>
            </p:nvSpPr>
            <p:spPr>
              <a:xfrm>
                <a:off x="1942236" y="3507026"/>
                <a:ext cx="452621" cy="77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F4F9AB6-D350-3914-3D73-9A9E5BCDFCC3}"/>
                  </a:ext>
                </a:extLst>
              </p:cNvPr>
              <p:cNvSpPr/>
              <p:nvPr/>
            </p:nvSpPr>
            <p:spPr>
              <a:xfrm>
                <a:off x="4292550" y="2678759"/>
                <a:ext cx="486279" cy="1297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83AACBCC-C0D7-546C-849B-7B3968BCC4E5}"/>
                  </a:ext>
                </a:extLst>
              </p:cNvPr>
              <p:cNvSpPr/>
              <p:nvPr/>
            </p:nvSpPr>
            <p:spPr>
              <a:xfrm>
                <a:off x="5234135" y="4731171"/>
                <a:ext cx="360000" cy="991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7B22D9D5-5F82-A775-6AAF-6C43E079626D}"/>
                  </a:ext>
                </a:extLst>
              </p:cNvPr>
              <p:cNvSpPr/>
              <p:nvPr/>
            </p:nvSpPr>
            <p:spPr>
              <a:xfrm>
                <a:off x="6008914" y="4195164"/>
                <a:ext cx="482439" cy="1340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35CBA6D6-00C9-99E6-B7CD-8B521CF83D3B}"/>
                  </a:ext>
                </a:extLst>
              </p:cNvPr>
              <p:cNvSpPr/>
              <p:nvPr/>
            </p:nvSpPr>
            <p:spPr>
              <a:xfrm>
                <a:off x="6843066" y="4731171"/>
                <a:ext cx="360000" cy="991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73E12B07-CD5F-9699-6A0C-30DF3D46BE5D}"/>
                  </a:ext>
                </a:extLst>
              </p:cNvPr>
              <p:cNvSpPr/>
              <p:nvPr/>
            </p:nvSpPr>
            <p:spPr>
              <a:xfrm>
                <a:off x="1942236" y="3514995"/>
                <a:ext cx="452621" cy="1237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207C809C-25A1-CB42-65C7-EF0B9C5F5C4D}"/>
                  </a:ext>
                </a:extLst>
              </p:cNvPr>
              <p:cNvSpPr/>
              <p:nvPr/>
            </p:nvSpPr>
            <p:spPr>
              <a:xfrm>
                <a:off x="5096905" y="4806895"/>
                <a:ext cx="497230" cy="560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8D51A468-702B-0C42-90E7-7CE2F810FF24}"/>
                  </a:ext>
                </a:extLst>
              </p:cNvPr>
              <p:cNvSpPr/>
              <p:nvPr/>
            </p:nvSpPr>
            <p:spPr>
              <a:xfrm>
                <a:off x="6718770" y="4816173"/>
                <a:ext cx="608592" cy="46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563E820E-7F3F-AEEA-DDDB-E5C083AE1F68}"/>
                </a:ext>
              </a:extLst>
            </p:cNvPr>
            <p:cNvSpPr txBox="1"/>
            <p:nvPr/>
          </p:nvSpPr>
          <p:spPr>
            <a:xfrm>
              <a:off x="4005558" y="2528942"/>
              <a:ext cx="36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800" dirty="0"/>
                <a:t>A</a:t>
              </a:r>
            </a:p>
          </p:txBody>
        </p:sp>
      </p:grpSp>
      <p:sp>
        <p:nvSpPr>
          <p:cNvPr id="32" name="Google Shape;164;gb5fec5af08_0_6">
            <a:extLst>
              <a:ext uri="{FF2B5EF4-FFF2-40B4-BE49-F238E27FC236}">
                <a16:creationId xmlns:a16="http://schemas.microsoft.com/office/drawing/2014/main" id="{D11EA108-E538-DC55-6AA1-EDA4A89438C9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9A5C3E7B-206F-DC5E-D3A3-817CC9834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45" y="287316"/>
            <a:ext cx="4398380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Biomasa radicular fresca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22.8%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4C343AC-33C3-70A4-D993-475BC8B7273A}"/>
              </a:ext>
            </a:extLst>
          </p:cNvPr>
          <p:cNvSpPr txBox="1"/>
          <p:nvPr/>
        </p:nvSpPr>
        <p:spPr>
          <a:xfrm>
            <a:off x="1398219" y="1764686"/>
            <a:ext cx="4952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biomasa radicular fresca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C60753-4C03-C594-EBDA-83E5F71FCFC7}"/>
              </a:ext>
            </a:extLst>
          </p:cNvPr>
          <p:cNvSpPr txBox="1"/>
          <p:nvPr/>
        </p:nvSpPr>
        <p:spPr>
          <a:xfrm>
            <a:off x="256287" y="6416795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(Rashad et al., 2022) (Han et al., 2008) 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Talat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2020)</a:t>
            </a:r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D038CF-6647-2DD6-5B3B-3D634A1A07C1}"/>
              </a:ext>
            </a:extLst>
          </p:cNvPr>
          <p:cNvSpPr txBox="1"/>
          <p:nvPr/>
        </p:nvSpPr>
        <p:spPr>
          <a:xfrm>
            <a:off x="8252474" y="2705194"/>
            <a:ext cx="3127392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Han et al. (2008)</a:t>
            </a:r>
          </a:p>
          <a:p>
            <a:pPr algn="just"/>
            <a:endParaRPr lang="es-EC" sz="16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L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raíz es más sensible cuando el suelo no tiene los microorganismos.</a:t>
            </a:r>
            <a:endParaRPr lang="es-EC" sz="1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4820CCD-4E97-A67B-1E91-6B914C6C8166}"/>
              </a:ext>
            </a:extLst>
          </p:cNvPr>
          <p:cNvSpPr txBox="1"/>
          <p:nvPr/>
        </p:nvSpPr>
        <p:spPr>
          <a:xfrm>
            <a:off x="8252474" y="1073119"/>
            <a:ext cx="3127392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Rashad et al. (2022)</a:t>
            </a:r>
          </a:p>
          <a:p>
            <a:pPr algn="just"/>
            <a:endParaRPr lang="es-EC" sz="16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Los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dirty="0">
                <a:solidFill>
                  <a:srgbClr val="1C1D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hongos micorrícicos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incrementan la biomasa radicular.</a:t>
            </a:r>
            <a:endParaRPr lang="es-EC" sz="1600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B744D23-2704-0DDE-67DD-BB7FEB236115}"/>
              </a:ext>
            </a:extLst>
          </p:cNvPr>
          <p:cNvSpPr txBox="1"/>
          <p:nvPr/>
        </p:nvSpPr>
        <p:spPr>
          <a:xfrm>
            <a:off x="8252474" y="4276323"/>
            <a:ext cx="312739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Talat</a:t>
            </a: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 (2</a:t>
            </a: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020)</a:t>
            </a:r>
          </a:p>
          <a:p>
            <a:pPr algn="just"/>
            <a:endParaRPr lang="es-EC" sz="16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Los microorganismos permiten el acceso a los nutrientes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88175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b5fec5af08_0_0"/>
          <p:cNvSpPr txBox="1">
            <a:spLocks noGrp="1"/>
          </p:cNvSpPr>
          <p:nvPr>
            <p:ph type="title"/>
          </p:nvPr>
        </p:nvSpPr>
        <p:spPr>
          <a:xfrm>
            <a:off x="1202327" y="-24978"/>
            <a:ext cx="10972895" cy="1523735"/>
          </a:xfrm>
          <a:prstGeom prst="rect">
            <a:avLst/>
          </a:prstGeom>
        </p:spPr>
        <p:txBody>
          <a:bodyPr spcFirstLastPara="1" wrap="square" lIns="121879" tIns="60923" rIns="121879" bIns="60923" anchor="t" anchorCtr="0">
            <a:noAutofit/>
          </a:bodyPr>
          <a:lstStyle/>
          <a:p>
            <a:r>
              <a:rPr lang="es-EC" dirty="0">
                <a:solidFill>
                  <a:schemeClr val="tx1"/>
                </a:solidFill>
              </a:rPr>
              <a:t>PROBLEMA E IMPORTANCIA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1B9906-F4D9-7FE5-FF9F-71BB16588C47}"/>
              </a:ext>
            </a:extLst>
          </p:cNvPr>
          <p:cNvSpPr txBox="1"/>
          <p:nvPr/>
        </p:nvSpPr>
        <p:spPr>
          <a:xfrm>
            <a:off x="281081" y="2689374"/>
            <a:ext cx="2624969" cy="739626"/>
          </a:xfrm>
          <a:prstGeom prst="rect">
            <a:avLst/>
          </a:prstGeom>
          <a:solidFill>
            <a:srgbClr val="C0E399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3199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Fertilizantes</a:t>
            </a:r>
          </a:p>
        </p:txBody>
      </p: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B3BB5CD3-3109-0B50-4117-B02D506311F4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2906050" y="2219777"/>
            <a:ext cx="1610358" cy="8394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9" name="Conector recto de flecha 128">
            <a:extLst>
              <a:ext uri="{FF2B5EF4-FFF2-40B4-BE49-F238E27FC236}">
                <a16:creationId xmlns:a16="http://schemas.microsoft.com/office/drawing/2014/main" id="{3E3D63A8-CE56-A538-6D7F-2C4663BFBCE6}"/>
              </a:ext>
            </a:extLst>
          </p:cNvPr>
          <p:cNvCxnSpPr>
            <a:cxnSpLocks/>
            <a:stCxn id="4" idx="3"/>
            <a:endCxn id="1034" idx="2"/>
          </p:cNvCxnSpPr>
          <p:nvPr/>
        </p:nvCxnSpPr>
        <p:spPr>
          <a:xfrm flipV="1">
            <a:off x="2906050" y="2960518"/>
            <a:ext cx="1623656" cy="986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30" name="Picture 6" descr="Las plagas más comunes en plantas y cómo evitarlas | Architectural Digest">
            <a:extLst>
              <a:ext uri="{FF2B5EF4-FFF2-40B4-BE49-F238E27FC236}">
                <a16:creationId xmlns:a16="http://schemas.microsoft.com/office/drawing/2014/main" id="{D3CB669D-471B-816A-D8B0-0ACC692AB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3"/>
          <a:stretch/>
        </p:blipFill>
        <p:spPr bwMode="auto">
          <a:xfrm>
            <a:off x="2367648" y="1211149"/>
            <a:ext cx="1289172" cy="1261473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mpactación del terreno: ¿cómo puedes evitarla? ¿cómo solucionarla?">
            <a:extLst>
              <a:ext uri="{FF2B5EF4-FFF2-40B4-BE49-F238E27FC236}">
                <a16:creationId xmlns:a16="http://schemas.microsoft.com/office/drawing/2014/main" id="{76AF9221-7937-A1D8-8872-028C67C3E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r="5258" b="14533"/>
          <a:stretch/>
        </p:blipFill>
        <p:spPr bwMode="auto">
          <a:xfrm>
            <a:off x="3696390" y="724842"/>
            <a:ext cx="1666631" cy="1466830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Bocio - Wikipedia, la enciclopedia libre">
            <a:extLst>
              <a:ext uri="{FF2B5EF4-FFF2-40B4-BE49-F238E27FC236}">
                <a16:creationId xmlns:a16="http://schemas.microsoft.com/office/drawing/2014/main" id="{52318828-C96E-CEDB-73D7-209B9C77E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0"/>
          <a:stretch/>
        </p:blipFill>
        <p:spPr bwMode="auto">
          <a:xfrm>
            <a:off x="4311425" y="3878547"/>
            <a:ext cx="1658407" cy="1711974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ía Internacional de los Microorganismos: sin ellos, usted no estaría  leyendo este artículo – microBIOblog">
            <a:extLst>
              <a:ext uri="{FF2B5EF4-FFF2-40B4-BE49-F238E27FC236}">
                <a16:creationId xmlns:a16="http://schemas.microsoft.com/office/drawing/2014/main" id="{0380C2A4-9676-0FB1-5271-6D1436F4A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t="357" r="65494" b="-357"/>
          <a:stretch/>
        </p:blipFill>
        <p:spPr bwMode="auto">
          <a:xfrm>
            <a:off x="4529706" y="2113352"/>
            <a:ext cx="1614057" cy="1694332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8" name="Conector recto de flecha 127">
            <a:extLst>
              <a:ext uri="{FF2B5EF4-FFF2-40B4-BE49-F238E27FC236}">
                <a16:creationId xmlns:a16="http://schemas.microsoft.com/office/drawing/2014/main" id="{5BC65272-35D5-C72C-D118-F3F10F819F18}"/>
              </a:ext>
            </a:extLst>
          </p:cNvPr>
          <p:cNvCxnSpPr>
            <a:cxnSpLocks/>
            <a:stCxn id="4" idx="3"/>
            <a:endCxn id="1030" idx="4"/>
          </p:cNvCxnSpPr>
          <p:nvPr/>
        </p:nvCxnSpPr>
        <p:spPr>
          <a:xfrm flipV="1">
            <a:off x="2906050" y="2472622"/>
            <a:ext cx="106184" cy="5865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0" name="Conector recto de flecha 139">
            <a:extLst>
              <a:ext uri="{FF2B5EF4-FFF2-40B4-BE49-F238E27FC236}">
                <a16:creationId xmlns:a16="http://schemas.microsoft.com/office/drawing/2014/main" id="{7AD80B88-4199-7DC8-D376-1849A143A1C3}"/>
              </a:ext>
            </a:extLst>
          </p:cNvPr>
          <p:cNvCxnSpPr>
            <a:cxnSpLocks/>
            <a:stCxn id="4" idx="3"/>
            <a:endCxn id="15" idx="2"/>
          </p:cNvCxnSpPr>
          <p:nvPr/>
        </p:nvCxnSpPr>
        <p:spPr>
          <a:xfrm>
            <a:off x="2906050" y="3059187"/>
            <a:ext cx="1405375" cy="16753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9" name="Conector recto de flecha 158">
            <a:extLst>
              <a:ext uri="{FF2B5EF4-FFF2-40B4-BE49-F238E27FC236}">
                <a16:creationId xmlns:a16="http://schemas.microsoft.com/office/drawing/2014/main" id="{118E995C-2D95-91A3-C992-4C2670E6CBB7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906050" y="3059187"/>
            <a:ext cx="136960" cy="11595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40" name="Picture 16" descr="La nueva era de los fertilizantes">
            <a:extLst>
              <a:ext uri="{FF2B5EF4-FFF2-40B4-BE49-F238E27FC236}">
                <a16:creationId xmlns:a16="http://schemas.microsoft.com/office/drawing/2014/main" id="{2D9537B2-DAE5-9538-BBB8-D3D7D63C9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t="3307" r="1218" b="7357"/>
          <a:stretch/>
        </p:blipFill>
        <p:spPr bwMode="auto">
          <a:xfrm>
            <a:off x="7245537" y="3904819"/>
            <a:ext cx="4080826" cy="205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4" name="CuadroTexto 1073">
            <a:extLst>
              <a:ext uri="{FF2B5EF4-FFF2-40B4-BE49-F238E27FC236}">
                <a16:creationId xmlns:a16="http://schemas.microsoft.com/office/drawing/2014/main" id="{65BEAC1E-99E9-C7C5-A31D-8AD4412763EB}"/>
              </a:ext>
            </a:extLst>
          </p:cNvPr>
          <p:cNvSpPr txBox="1"/>
          <p:nvPr/>
        </p:nvSpPr>
        <p:spPr>
          <a:xfrm>
            <a:off x="7710682" y="897230"/>
            <a:ext cx="3150536" cy="739754"/>
          </a:xfrm>
          <a:prstGeom prst="rect">
            <a:avLst/>
          </a:prstGeom>
          <a:solidFill>
            <a:srgbClr val="C0E399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3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Contaminación</a:t>
            </a:r>
          </a:p>
        </p:txBody>
      </p:sp>
      <p:pic>
        <p:nvPicPr>
          <p:cNvPr id="1075" name="Picture 2" descr="Bondades y mitos del jengibre | El Correo">
            <a:extLst>
              <a:ext uri="{FF2B5EF4-FFF2-40B4-BE49-F238E27FC236}">
                <a16:creationId xmlns:a16="http://schemas.microsoft.com/office/drawing/2014/main" id="{B40202A0-9FDF-FB65-690C-8908DA340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" t="12164" r="45097" b="8304"/>
          <a:stretch/>
        </p:blipFill>
        <p:spPr bwMode="auto">
          <a:xfrm>
            <a:off x="7007105" y="2025808"/>
            <a:ext cx="1625600" cy="1551955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6" descr="Micorriza – La pizarra de la ciencia">
            <a:extLst>
              <a:ext uri="{FF2B5EF4-FFF2-40B4-BE49-F238E27FC236}">
                <a16:creationId xmlns:a16="http://schemas.microsoft.com/office/drawing/2014/main" id="{91F56027-B11C-B7FB-8832-DFBFDA68C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41078"/>
          <a:stretch/>
        </p:blipFill>
        <p:spPr bwMode="auto">
          <a:xfrm>
            <a:off x="10038080" y="2110269"/>
            <a:ext cx="1803377" cy="1467493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" name="Picture 14" descr="Efecto invernadero: causas y consecuencias en el clima">
            <a:extLst>
              <a:ext uri="{FF2B5EF4-FFF2-40B4-BE49-F238E27FC236}">
                <a16:creationId xmlns:a16="http://schemas.microsoft.com/office/drawing/2014/main" id="{3A762224-2C09-B762-EB29-A71FC1938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t="5232" r="14221" b="8023"/>
          <a:stretch/>
        </p:blipFill>
        <p:spPr bwMode="auto">
          <a:xfrm>
            <a:off x="1839480" y="4249804"/>
            <a:ext cx="2392479" cy="1940561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4" name="Abrir llave 1133">
            <a:extLst>
              <a:ext uri="{FF2B5EF4-FFF2-40B4-BE49-F238E27FC236}">
                <a16:creationId xmlns:a16="http://schemas.microsoft.com/office/drawing/2014/main" id="{E039F7C8-DAF4-5A63-90C6-DB0B09D0928F}"/>
              </a:ext>
            </a:extLst>
          </p:cNvPr>
          <p:cNvSpPr/>
          <p:nvPr/>
        </p:nvSpPr>
        <p:spPr>
          <a:xfrm rot="16200000">
            <a:off x="9335198" y="1369205"/>
            <a:ext cx="268347" cy="474417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sz="1866"/>
          </a:p>
        </p:txBody>
      </p:sp>
      <p:cxnSp>
        <p:nvCxnSpPr>
          <p:cNvPr id="1202" name="Conector recto de flecha 1201">
            <a:extLst>
              <a:ext uri="{FF2B5EF4-FFF2-40B4-BE49-F238E27FC236}">
                <a16:creationId xmlns:a16="http://schemas.microsoft.com/office/drawing/2014/main" id="{C49BD760-DAEB-7C39-7731-A0A03D8CD95E}"/>
              </a:ext>
            </a:extLst>
          </p:cNvPr>
          <p:cNvCxnSpPr>
            <a:stCxn id="1075" idx="0"/>
            <a:endCxn id="1074" idx="2"/>
          </p:cNvCxnSpPr>
          <p:nvPr/>
        </p:nvCxnSpPr>
        <p:spPr>
          <a:xfrm flipV="1">
            <a:off x="7819905" y="1636984"/>
            <a:ext cx="1466045" cy="3888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4" name="Conector recto de flecha 1203">
            <a:extLst>
              <a:ext uri="{FF2B5EF4-FFF2-40B4-BE49-F238E27FC236}">
                <a16:creationId xmlns:a16="http://schemas.microsoft.com/office/drawing/2014/main" id="{106B3523-B798-0DCE-0BEE-D597C7614009}"/>
              </a:ext>
            </a:extLst>
          </p:cNvPr>
          <p:cNvCxnSpPr>
            <a:stCxn id="1076" idx="0"/>
            <a:endCxn id="1074" idx="2"/>
          </p:cNvCxnSpPr>
          <p:nvPr/>
        </p:nvCxnSpPr>
        <p:spPr>
          <a:xfrm flipH="1" flipV="1">
            <a:off x="9285950" y="1636984"/>
            <a:ext cx="1653819" cy="4732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1B0C8F-13E9-E148-144B-FB3C1C759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77" y="222632"/>
            <a:ext cx="3711572" cy="117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Biomasa total fresca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20.02%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601FBCC1-BAB4-441F-6CB3-A548EF10F2B9}"/>
              </a:ext>
            </a:extLst>
          </p:cNvPr>
          <p:cNvGrpSpPr/>
          <p:nvPr/>
        </p:nvGrpSpPr>
        <p:grpSpPr>
          <a:xfrm>
            <a:off x="128477" y="2162341"/>
            <a:ext cx="7711579" cy="4073350"/>
            <a:chOff x="576391" y="2217094"/>
            <a:chExt cx="7711579" cy="4073350"/>
          </a:xfrm>
        </p:grpSpPr>
        <p:pic>
          <p:nvPicPr>
            <p:cNvPr id="9" name="Imagen 8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B4B315B9-7A36-2371-6F54-EA2857CC8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656" t="12859" r="3394" b="13230"/>
            <a:stretch/>
          </p:blipFill>
          <p:spPr bwMode="auto">
            <a:xfrm>
              <a:off x="576391" y="2330444"/>
              <a:ext cx="7711579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EBDD9A4-78D6-C66E-3E03-2DF097B327D6}"/>
                </a:ext>
              </a:extLst>
            </p:cNvPr>
            <p:cNvSpPr txBox="1"/>
            <p:nvPr/>
          </p:nvSpPr>
          <p:spPr>
            <a:xfrm>
              <a:off x="3914213" y="2217094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B3A3311-17DA-EC6A-D398-24938E674936}"/>
                </a:ext>
              </a:extLst>
            </p:cNvPr>
            <p:cNvSpPr txBox="1"/>
            <p:nvPr/>
          </p:nvSpPr>
          <p:spPr>
            <a:xfrm>
              <a:off x="7110814" y="5035990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F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CF38895F-CB78-A45A-434D-D9FC78F11BEB}"/>
                </a:ext>
              </a:extLst>
            </p:cNvPr>
            <p:cNvSpPr txBox="1"/>
            <p:nvPr/>
          </p:nvSpPr>
          <p:spPr>
            <a:xfrm>
              <a:off x="5466046" y="4189404"/>
              <a:ext cx="7885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C/D/E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D40F0139-FE74-1259-4F1F-7AF051740039}"/>
                </a:ext>
              </a:extLst>
            </p:cNvPr>
            <p:cNvSpPr txBox="1"/>
            <p:nvPr/>
          </p:nvSpPr>
          <p:spPr>
            <a:xfrm>
              <a:off x="4752413" y="4715176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E/F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2C32C451-8B69-6828-5E0B-E6E23426105D}"/>
                </a:ext>
              </a:extLst>
            </p:cNvPr>
            <p:cNvSpPr txBox="1"/>
            <p:nvPr/>
          </p:nvSpPr>
          <p:spPr>
            <a:xfrm>
              <a:off x="3141326" y="3128184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C5D63010-6044-170B-6E71-8F93C4534D6F}"/>
                </a:ext>
              </a:extLst>
            </p:cNvPr>
            <p:cNvSpPr txBox="1"/>
            <p:nvPr/>
          </p:nvSpPr>
          <p:spPr>
            <a:xfrm>
              <a:off x="2357555" y="3599809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B/C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D6F41DDE-59EC-BAFD-F60F-6B9D0CD9ADD5}"/>
                </a:ext>
              </a:extLst>
            </p:cNvPr>
            <p:cNvSpPr txBox="1"/>
            <p:nvPr/>
          </p:nvSpPr>
          <p:spPr>
            <a:xfrm>
              <a:off x="1573784" y="4020127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C/D</a:t>
              </a: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53D515BC-F182-7A47-B43C-5A83560BC5F3}"/>
                </a:ext>
              </a:extLst>
            </p:cNvPr>
            <p:cNvSpPr/>
            <p:nvPr/>
          </p:nvSpPr>
          <p:spPr>
            <a:xfrm>
              <a:off x="1989158" y="4381346"/>
              <a:ext cx="452621" cy="123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EF53F29A-EB02-73BA-E85B-5797E247124F}"/>
                </a:ext>
              </a:extLst>
            </p:cNvPr>
            <p:cNvSpPr/>
            <p:nvPr/>
          </p:nvSpPr>
          <p:spPr>
            <a:xfrm>
              <a:off x="2781300" y="3938364"/>
              <a:ext cx="448845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A9EC1F13-5F64-B3AD-30D3-2AC35811E8A5}"/>
                </a:ext>
              </a:extLst>
            </p:cNvPr>
            <p:cNvSpPr/>
            <p:nvPr/>
          </p:nvSpPr>
          <p:spPr>
            <a:xfrm>
              <a:off x="3558878" y="3477527"/>
              <a:ext cx="452621" cy="215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400B58A-36F7-6197-FD66-F2BA02F7FAD4}"/>
                </a:ext>
              </a:extLst>
            </p:cNvPr>
            <p:cNvSpPr/>
            <p:nvPr/>
          </p:nvSpPr>
          <p:spPr>
            <a:xfrm>
              <a:off x="4312024" y="2599096"/>
              <a:ext cx="534296" cy="182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54E82F0E-6FBB-B45A-DAEB-C0E4128C0A06}"/>
                </a:ext>
              </a:extLst>
            </p:cNvPr>
            <p:cNvSpPr/>
            <p:nvPr/>
          </p:nvSpPr>
          <p:spPr>
            <a:xfrm>
              <a:off x="5130674" y="5035990"/>
              <a:ext cx="492886" cy="131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2AE7D3D9-B6E7-C624-B381-03BBC2F01649}"/>
                </a:ext>
              </a:extLst>
            </p:cNvPr>
            <p:cNvSpPr/>
            <p:nvPr/>
          </p:nvSpPr>
          <p:spPr>
            <a:xfrm>
              <a:off x="6156960" y="4507748"/>
              <a:ext cx="449580" cy="182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390A8ED3-E9FF-8CE3-9007-A7A729C4D786}"/>
                </a:ext>
              </a:extLst>
            </p:cNvPr>
            <p:cNvSpPr/>
            <p:nvPr/>
          </p:nvSpPr>
          <p:spPr>
            <a:xfrm>
              <a:off x="6904058" y="4701873"/>
              <a:ext cx="517822" cy="152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5939E0C8-6CBC-16E3-F865-FD0AC2250C38}"/>
                </a:ext>
              </a:extLst>
            </p:cNvPr>
            <p:cNvSpPr/>
            <p:nvPr/>
          </p:nvSpPr>
          <p:spPr>
            <a:xfrm>
              <a:off x="7701659" y="5273041"/>
              <a:ext cx="452621" cy="212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02D1C9D8-B9A8-92C1-BC41-3966C0C324EC}"/>
                </a:ext>
              </a:extLst>
            </p:cNvPr>
            <p:cNvSpPr/>
            <p:nvPr/>
          </p:nvSpPr>
          <p:spPr>
            <a:xfrm>
              <a:off x="1536537" y="3599810"/>
              <a:ext cx="452621" cy="293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723DBA66-D21E-2C33-B1B1-7F39ED320786}"/>
                </a:ext>
              </a:extLst>
            </p:cNvPr>
            <p:cNvSpPr txBox="1"/>
            <p:nvPr/>
          </p:nvSpPr>
          <p:spPr>
            <a:xfrm>
              <a:off x="6313210" y="4411620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D/E</a:t>
              </a:r>
            </a:p>
          </p:txBody>
        </p:sp>
      </p:grpSp>
      <p:sp>
        <p:nvSpPr>
          <p:cNvPr id="32" name="Google Shape;164;gb5fec5af08_0_6">
            <a:extLst>
              <a:ext uri="{FF2B5EF4-FFF2-40B4-BE49-F238E27FC236}">
                <a16:creationId xmlns:a16="http://schemas.microsoft.com/office/drawing/2014/main" id="{C8BB6C71-473D-E3CF-A9F5-24A9203AAD6F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FB4396D-4171-729D-7DAB-339B8116780E}"/>
              </a:ext>
            </a:extLst>
          </p:cNvPr>
          <p:cNvSpPr txBox="1"/>
          <p:nvPr/>
        </p:nvSpPr>
        <p:spPr>
          <a:xfrm>
            <a:off x="1130592" y="1867159"/>
            <a:ext cx="4952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biomasa total fresca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5E6EB36-6A91-FA6D-5F00-894D664F1212}"/>
              </a:ext>
            </a:extLst>
          </p:cNvPr>
          <p:cNvSpPr txBox="1"/>
          <p:nvPr/>
        </p:nvSpPr>
        <p:spPr>
          <a:xfrm>
            <a:off x="7405805" y="1011397"/>
            <a:ext cx="457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Correlación concentración de jengibre y biomasa total fresca. Tratamiento con micorrizas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5662F53-1A79-4A1E-98C9-172B5C370CBF}"/>
              </a:ext>
            </a:extLst>
          </p:cNvPr>
          <p:cNvSpPr txBox="1"/>
          <p:nvPr/>
        </p:nvSpPr>
        <p:spPr>
          <a:xfrm>
            <a:off x="8833949" y="5200522"/>
            <a:ext cx="2357332" cy="58477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correlación: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0,96</a:t>
            </a:r>
          </a:p>
        </p:txBody>
      </p:sp>
      <p:pic>
        <p:nvPicPr>
          <p:cNvPr id="8" name="Imagen 7" descr="Gráfico&#10;&#10;Descripción generada automáticamente">
            <a:extLst>
              <a:ext uri="{FF2B5EF4-FFF2-40B4-BE49-F238E27FC236}">
                <a16:creationId xmlns:a16="http://schemas.microsoft.com/office/drawing/2014/main" id="{DB632260-D173-55D2-AF4A-D0792030B8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89" t="16277" r="23360" b="29347"/>
          <a:stretch/>
        </p:blipFill>
        <p:spPr bwMode="auto">
          <a:xfrm>
            <a:off x="7564814" y="1561237"/>
            <a:ext cx="4433877" cy="3420000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7272E39-6A2A-4458-E26B-F2907361495A}"/>
              </a:ext>
            </a:extLst>
          </p:cNvPr>
          <p:cNvSpPr/>
          <p:nvPr/>
        </p:nvSpPr>
        <p:spPr>
          <a:xfrm>
            <a:off x="998931" y="2205713"/>
            <a:ext cx="3315085" cy="380265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C3EBFB-3CD2-B343-18E0-42781A76FA40}"/>
              </a:ext>
            </a:extLst>
          </p:cNvPr>
          <p:cNvSpPr txBox="1"/>
          <p:nvPr/>
        </p:nvSpPr>
        <p:spPr>
          <a:xfrm>
            <a:off x="349461" y="6450955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(M. González et al., 2020)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(Han et al., 2008)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798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1B0C8F-13E9-E148-144B-FB3C1C759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77" y="222632"/>
            <a:ext cx="3711572" cy="117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Biomasa total fresca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20.02%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601FBCC1-BAB4-441F-6CB3-A548EF10F2B9}"/>
              </a:ext>
            </a:extLst>
          </p:cNvPr>
          <p:cNvGrpSpPr/>
          <p:nvPr/>
        </p:nvGrpSpPr>
        <p:grpSpPr>
          <a:xfrm>
            <a:off x="128477" y="2162341"/>
            <a:ext cx="7711579" cy="4073350"/>
            <a:chOff x="576391" y="2217094"/>
            <a:chExt cx="7711579" cy="4073350"/>
          </a:xfrm>
        </p:grpSpPr>
        <p:pic>
          <p:nvPicPr>
            <p:cNvPr id="9" name="Imagen 8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B4B315B9-7A36-2371-6F54-EA2857CC8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656" t="12859" r="3394" b="13230"/>
            <a:stretch/>
          </p:blipFill>
          <p:spPr bwMode="auto">
            <a:xfrm>
              <a:off x="576391" y="2330444"/>
              <a:ext cx="7711579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EBDD9A4-78D6-C66E-3E03-2DF097B327D6}"/>
                </a:ext>
              </a:extLst>
            </p:cNvPr>
            <p:cNvSpPr txBox="1"/>
            <p:nvPr/>
          </p:nvSpPr>
          <p:spPr>
            <a:xfrm>
              <a:off x="3914213" y="2217094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B3A3311-17DA-EC6A-D398-24938E674936}"/>
                </a:ext>
              </a:extLst>
            </p:cNvPr>
            <p:cNvSpPr txBox="1"/>
            <p:nvPr/>
          </p:nvSpPr>
          <p:spPr>
            <a:xfrm>
              <a:off x="7110814" y="5035990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F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CF38895F-CB78-A45A-434D-D9FC78F11BEB}"/>
                </a:ext>
              </a:extLst>
            </p:cNvPr>
            <p:cNvSpPr txBox="1"/>
            <p:nvPr/>
          </p:nvSpPr>
          <p:spPr>
            <a:xfrm>
              <a:off x="5466046" y="4189404"/>
              <a:ext cx="7885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C/D/E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D40F0139-FE74-1259-4F1F-7AF051740039}"/>
                </a:ext>
              </a:extLst>
            </p:cNvPr>
            <p:cNvSpPr txBox="1"/>
            <p:nvPr/>
          </p:nvSpPr>
          <p:spPr>
            <a:xfrm>
              <a:off x="4752413" y="4715176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E/F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2C32C451-8B69-6828-5E0B-E6E23426105D}"/>
                </a:ext>
              </a:extLst>
            </p:cNvPr>
            <p:cNvSpPr txBox="1"/>
            <p:nvPr/>
          </p:nvSpPr>
          <p:spPr>
            <a:xfrm>
              <a:off x="3141326" y="3128184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C5D63010-6044-170B-6E71-8F93C4534D6F}"/>
                </a:ext>
              </a:extLst>
            </p:cNvPr>
            <p:cNvSpPr txBox="1"/>
            <p:nvPr/>
          </p:nvSpPr>
          <p:spPr>
            <a:xfrm>
              <a:off x="2357555" y="3599809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B/C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D6F41DDE-59EC-BAFD-F60F-6B9D0CD9ADD5}"/>
                </a:ext>
              </a:extLst>
            </p:cNvPr>
            <p:cNvSpPr txBox="1"/>
            <p:nvPr/>
          </p:nvSpPr>
          <p:spPr>
            <a:xfrm>
              <a:off x="1573784" y="4020127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C/D</a:t>
              </a: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53D515BC-F182-7A47-B43C-5A83560BC5F3}"/>
                </a:ext>
              </a:extLst>
            </p:cNvPr>
            <p:cNvSpPr/>
            <p:nvPr/>
          </p:nvSpPr>
          <p:spPr>
            <a:xfrm>
              <a:off x="1989158" y="4381346"/>
              <a:ext cx="452621" cy="123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EF53F29A-EB02-73BA-E85B-5797E247124F}"/>
                </a:ext>
              </a:extLst>
            </p:cNvPr>
            <p:cNvSpPr/>
            <p:nvPr/>
          </p:nvSpPr>
          <p:spPr>
            <a:xfrm>
              <a:off x="2781300" y="3938364"/>
              <a:ext cx="448845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A9EC1F13-5F64-B3AD-30D3-2AC35811E8A5}"/>
                </a:ext>
              </a:extLst>
            </p:cNvPr>
            <p:cNvSpPr/>
            <p:nvPr/>
          </p:nvSpPr>
          <p:spPr>
            <a:xfrm>
              <a:off x="3558878" y="3477527"/>
              <a:ext cx="452621" cy="215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400B58A-36F7-6197-FD66-F2BA02F7FAD4}"/>
                </a:ext>
              </a:extLst>
            </p:cNvPr>
            <p:cNvSpPr/>
            <p:nvPr/>
          </p:nvSpPr>
          <p:spPr>
            <a:xfrm>
              <a:off x="4312024" y="2599096"/>
              <a:ext cx="534296" cy="182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54E82F0E-6FBB-B45A-DAEB-C0E4128C0A06}"/>
                </a:ext>
              </a:extLst>
            </p:cNvPr>
            <p:cNvSpPr/>
            <p:nvPr/>
          </p:nvSpPr>
          <p:spPr>
            <a:xfrm>
              <a:off x="5130674" y="5035990"/>
              <a:ext cx="492886" cy="131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2AE7D3D9-B6E7-C624-B381-03BBC2F01649}"/>
                </a:ext>
              </a:extLst>
            </p:cNvPr>
            <p:cNvSpPr/>
            <p:nvPr/>
          </p:nvSpPr>
          <p:spPr>
            <a:xfrm>
              <a:off x="6156960" y="4507748"/>
              <a:ext cx="449580" cy="182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390A8ED3-E9FF-8CE3-9007-A7A729C4D786}"/>
                </a:ext>
              </a:extLst>
            </p:cNvPr>
            <p:cNvSpPr/>
            <p:nvPr/>
          </p:nvSpPr>
          <p:spPr>
            <a:xfrm>
              <a:off x="6904058" y="4701873"/>
              <a:ext cx="517822" cy="152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5939E0C8-6CBC-16E3-F865-FD0AC2250C38}"/>
                </a:ext>
              </a:extLst>
            </p:cNvPr>
            <p:cNvSpPr/>
            <p:nvPr/>
          </p:nvSpPr>
          <p:spPr>
            <a:xfrm>
              <a:off x="7701659" y="5273041"/>
              <a:ext cx="452621" cy="212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02D1C9D8-B9A8-92C1-BC41-3966C0C324EC}"/>
                </a:ext>
              </a:extLst>
            </p:cNvPr>
            <p:cNvSpPr/>
            <p:nvPr/>
          </p:nvSpPr>
          <p:spPr>
            <a:xfrm>
              <a:off x="1536537" y="3599810"/>
              <a:ext cx="452621" cy="293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723DBA66-D21E-2C33-B1B1-7F39ED320786}"/>
                </a:ext>
              </a:extLst>
            </p:cNvPr>
            <p:cNvSpPr txBox="1"/>
            <p:nvPr/>
          </p:nvSpPr>
          <p:spPr>
            <a:xfrm>
              <a:off x="6313210" y="4411620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D/E</a:t>
              </a:r>
            </a:p>
          </p:txBody>
        </p:sp>
      </p:grpSp>
      <p:sp>
        <p:nvSpPr>
          <p:cNvPr id="32" name="Google Shape;164;gb5fec5af08_0_6">
            <a:extLst>
              <a:ext uri="{FF2B5EF4-FFF2-40B4-BE49-F238E27FC236}">
                <a16:creationId xmlns:a16="http://schemas.microsoft.com/office/drawing/2014/main" id="{C8BB6C71-473D-E3CF-A9F5-24A9203AAD6F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FB4396D-4171-729D-7DAB-339B8116780E}"/>
              </a:ext>
            </a:extLst>
          </p:cNvPr>
          <p:cNvSpPr txBox="1"/>
          <p:nvPr/>
        </p:nvSpPr>
        <p:spPr>
          <a:xfrm>
            <a:off x="1130592" y="1867159"/>
            <a:ext cx="4952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biomasa total fresca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5E6EB36-6A91-FA6D-5F00-894D664F1212}"/>
              </a:ext>
            </a:extLst>
          </p:cNvPr>
          <p:cNvSpPr txBox="1"/>
          <p:nvPr/>
        </p:nvSpPr>
        <p:spPr>
          <a:xfrm>
            <a:off x="7405805" y="1011397"/>
            <a:ext cx="457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Correlación concentración de jengibre y biomasa total fresca. Tratamiento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si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 micorrizas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5662F53-1A79-4A1E-98C9-172B5C370CBF}"/>
              </a:ext>
            </a:extLst>
          </p:cNvPr>
          <p:cNvSpPr txBox="1"/>
          <p:nvPr/>
        </p:nvSpPr>
        <p:spPr>
          <a:xfrm>
            <a:off x="8833949" y="5200522"/>
            <a:ext cx="2357332" cy="58477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correlación: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-0,28</a:t>
            </a:r>
          </a:p>
        </p:txBody>
      </p:sp>
      <p:pic>
        <p:nvPicPr>
          <p:cNvPr id="13" name="Imagen 1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F4D7987-0421-4457-1EFC-F5F5C4ACC7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79" t="16114" r="23365" b="29353"/>
          <a:stretch/>
        </p:blipFill>
        <p:spPr bwMode="auto">
          <a:xfrm>
            <a:off x="7574434" y="1626782"/>
            <a:ext cx="4409923" cy="3420000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AE313BEB-0FEA-89C1-1515-C3314A5797D0}"/>
              </a:ext>
            </a:extLst>
          </p:cNvPr>
          <p:cNvSpPr/>
          <p:nvPr/>
        </p:nvSpPr>
        <p:spPr>
          <a:xfrm>
            <a:off x="4193920" y="4063611"/>
            <a:ext cx="3315085" cy="196891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DE8935-0813-9433-EB2D-21D397E06949}"/>
              </a:ext>
            </a:extLst>
          </p:cNvPr>
          <p:cNvSpPr txBox="1"/>
          <p:nvPr/>
        </p:nvSpPr>
        <p:spPr>
          <a:xfrm>
            <a:off x="349461" y="6450955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(M. González et al., 2020)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(Han et al., 2008)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4873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1B0C8F-13E9-E148-144B-FB3C1C759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77" y="222632"/>
            <a:ext cx="3711572" cy="117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Biomasa total fresca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20.02%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601FBCC1-BAB4-441F-6CB3-A548EF10F2B9}"/>
              </a:ext>
            </a:extLst>
          </p:cNvPr>
          <p:cNvGrpSpPr/>
          <p:nvPr/>
        </p:nvGrpSpPr>
        <p:grpSpPr>
          <a:xfrm>
            <a:off x="128477" y="2162341"/>
            <a:ext cx="7711579" cy="4073350"/>
            <a:chOff x="576391" y="2217094"/>
            <a:chExt cx="7711579" cy="4073350"/>
          </a:xfrm>
        </p:grpSpPr>
        <p:pic>
          <p:nvPicPr>
            <p:cNvPr id="9" name="Imagen 8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B4B315B9-7A36-2371-6F54-EA2857CC8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656" t="12859" r="3394" b="13230"/>
            <a:stretch/>
          </p:blipFill>
          <p:spPr bwMode="auto">
            <a:xfrm>
              <a:off x="576391" y="2330444"/>
              <a:ext cx="7711579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EBDD9A4-78D6-C66E-3E03-2DF097B327D6}"/>
                </a:ext>
              </a:extLst>
            </p:cNvPr>
            <p:cNvSpPr txBox="1"/>
            <p:nvPr/>
          </p:nvSpPr>
          <p:spPr>
            <a:xfrm>
              <a:off x="3914213" y="2217094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B3A3311-17DA-EC6A-D398-24938E674936}"/>
                </a:ext>
              </a:extLst>
            </p:cNvPr>
            <p:cNvSpPr txBox="1"/>
            <p:nvPr/>
          </p:nvSpPr>
          <p:spPr>
            <a:xfrm>
              <a:off x="7110814" y="5035990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F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CF38895F-CB78-A45A-434D-D9FC78F11BEB}"/>
                </a:ext>
              </a:extLst>
            </p:cNvPr>
            <p:cNvSpPr txBox="1"/>
            <p:nvPr/>
          </p:nvSpPr>
          <p:spPr>
            <a:xfrm>
              <a:off x="5466046" y="4189404"/>
              <a:ext cx="7885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C/D/E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D40F0139-FE74-1259-4F1F-7AF051740039}"/>
                </a:ext>
              </a:extLst>
            </p:cNvPr>
            <p:cNvSpPr txBox="1"/>
            <p:nvPr/>
          </p:nvSpPr>
          <p:spPr>
            <a:xfrm>
              <a:off x="4752413" y="4715176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E/F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2C32C451-8B69-6828-5E0B-E6E23426105D}"/>
                </a:ext>
              </a:extLst>
            </p:cNvPr>
            <p:cNvSpPr txBox="1"/>
            <p:nvPr/>
          </p:nvSpPr>
          <p:spPr>
            <a:xfrm>
              <a:off x="3141326" y="3128184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C5D63010-6044-170B-6E71-8F93C4534D6F}"/>
                </a:ext>
              </a:extLst>
            </p:cNvPr>
            <p:cNvSpPr txBox="1"/>
            <p:nvPr/>
          </p:nvSpPr>
          <p:spPr>
            <a:xfrm>
              <a:off x="2357555" y="3599809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B/C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D6F41DDE-59EC-BAFD-F60F-6B9D0CD9ADD5}"/>
                </a:ext>
              </a:extLst>
            </p:cNvPr>
            <p:cNvSpPr txBox="1"/>
            <p:nvPr/>
          </p:nvSpPr>
          <p:spPr>
            <a:xfrm>
              <a:off x="1573784" y="4020127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C/D</a:t>
              </a: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53D515BC-F182-7A47-B43C-5A83560BC5F3}"/>
                </a:ext>
              </a:extLst>
            </p:cNvPr>
            <p:cNvSpPr/>
            <p:nvPr/>
          </p:nvSpPr>
          <p:spPr>
            <a:xfrm>
              <a:off x="1989158" y="4381346"/>
              <a:ext cx="452621" cy="123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EF53F29A-EB02-73BA-E85B-5797E247124F}"/>
                </a:ext>
              </a:extLst>
            </p:cNvPr>
            <p:cNvSpPr/>
            <p:nvPr/>
          </p:nvSpPr>
          <p:spPr>
            <a:xfrm>
              <a:off x="2781300" y="3938364"/>
              <a:ext cx="448845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A9EC1F13-5F64-B3AD-30D3-2AC35811E8A5}"/>
                </a:ext>
              </a:extLst>
            </p:cNvPr>
            <p:cNvSpPr/>
            <p:nvPr/>
          </p:nvSpPr>
          <p:spPr>
            <a:xfrm>
              <a:off x="3558878" y="3477527"/>
              <a:ext cx="452621" cy="215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400B58A-36F7-6197-FD66-F2BA02F7FAD4}"/>
                </a:ext>
              </a:extLst>
            </p:cNvPr>
            <p:cNvSpPr/>
            <p:nvPr/>
          </p:nvSpPr>
          <p:spPr>
            <a:xfrm>
              <a:off x="4312024" y="2599096"/>
              <a:ext cx="534296" cy="182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54E82F0E-6FBB-B45A-DAEB-C0E4128C0A06}"/>
                </a:ext>
              </a:extLst>
            </p:cNvPr>
            <p:cNvSpPr/>
            <p:nvPr/>
          </p:nvSpPr>
          <p:spPr>
            <a:xfrm>
              <a:off x="5130674" y="5035990"/>
              <a:ext cx="492886" cy="131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2AE7D3D9-B6E7-C624-B381-03BBC2F01649}"/>
                </a:ext>
              </a:extLst>
            </p:cNvPr>
            <p:cNvSpPr/>
            <p:nvPr/>
          </p:nvSpPr>
          <p:spPr>
            <a:xfrm>
              <a:off x="6156960" y="4507748"/>
              <a:ext cx="449580" cy="182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390A8ED3-E9FF-8CE3-9007-A7A729C4D786}"/>
                </a:ext>
              </a:extLst>
            </p:cNvPr>
            <p:cNvSpPr/>
            <p:nvPr/>
          </p:nvSpPr>
          <p:spPr>
            <a:xfrm>
              <a:off x="6904058" y="4701873"/>
              <a:ext cx="517822" cy="152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5939E0C8-6CBC-16E3-F865-FD0AC2250C38}"/>
                </a:ext>
              </a:extLst>
            </p:cNvPr>
            <p:cNvSpPr/>
            <p:nvPr/>
          </p:nvSpPr>
          <p:spPr>
            <a:xfrm>
              <a:off x="7701659" y="5273041"/>
              <a:ext cx="452621" cy="212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02D1C9D8-B9A8-92C1-BC41-3966C0C324EC}"/>
                </a:ext>
              </a:extLst>
            </p:cNvPr>
            <p:cNvSpPr/>
            <p:nvPr/>
          </p:nvSpPr>
          <p:spPr>
            <a:xfrm>
              <a:off x="1536537" y="3599810"/>
              <a:ext cx="452621" cy="293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723DBA66-D21E-2C33-B1B1-7F39ED320786}"/>
                </a:ext>
              </a:extLst>
            </p:cNvPr>
            <p:cNvSpPr txBox="1"/>
            <p:nvPr/>
          </p:nvSpPr>
          <p:spPr>
            <a:xfrm>
              <a:off x="6313210" y="4411620"/>
              <a:ext cx="7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D/E</a:t>
              </a:r>
            </a:p>
          </p:txBody>
        </p:sp>
      </p:grpSp>
      <p:sp>
        <p:nvSpPr>
          <p:cNvPr id="32" name="Google Shape;164;gb5fec5af08_0_6">
            <a:extLst>
              <a:ext uri="{FF2B5EF4-FFF2-40B4-BE49-F238E27FC236}">
                <a16:creationId xmlns:a16="http://schemas.microsoft.com/office/drawing/2014/main" id="{C8BB6C71-473D-E3CF-A9F5-24A9203AAD6F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FB4396D-4171-729D-7DAB-339B8116780E}"/>
              </a:ext>
            </a:extLst>
          </p:cNvPr>
          <p:cNvSpPr txBox="1"/>
          <p:nvPr/>
        </p:nvSpPr>
        <p:spPr>
          <a:xfrm>
            <a:off x="1130592" y="1867159"/>
            <a:ext cx="4952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biomasa total fresca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F72774-C18E-D46E-E3BF-1EA336BB63D7}"/>
              </a:ext>
            </a:extLst>
          </p:cNvPr>
          <p:cNvSpPr txBox="1"/>
          <p:nvPr/>
        </p:nvSpPr>
        <p:spPr>
          <a:xfrm>
            <a:off x="349461" y="6450955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(M. González et al., 2020)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(Han et al., 2008)</a:t>
            </a:r>
            <a:endParaRPr lang="es-EC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AE313BEB-0FEA-89C1-1515-C3314A5797D0}"/>
              </a:ext>
            </a:extLst>
          </p:cNvPr>
          <p:cNvSpPr/>
          <p:nvPr/>
        </p:nvSpPr>
        <p:spPr>
          <a:xfrm>
            <a:off x="4193920" y="4063611"/>
            <a:ext cx="3315085" cy="196891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CCDA95-5D5E-CB55-D4E6-3F9DE68F3569}"/>
              </a:ext>
            </a:extLst>
          </p:cNvPr>
          <p:cNvSpPr txBox="1"/>
          <p:nvPr/>
        </p:nvSpPr>
        <p:spPr>
          <a:xfrm>
            <a:off x="8299766" y="1793009"/>
            <a:ext cx="3139338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M. González et al. </a:t>
            </a: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2020)</a:t>
            </a:r>
          </a:p>
          <a:p>
            <a:endParaRPr lang="es-EC" sz="16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Los compuestos son aprovechados por los hongos.</a:t>
            </a:r>
            <a:endParaRPr lang="es-EC" sz="1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2B74794-5755-9C55-F883-DA247F636148}"/>
              </a:ext>
            </a:extLst>
          </p:cNvPr>
          <p:cNvSpPr txBox="1"/>
          <p:nvPr/>
        </p:nvSpPr>
        <p:spPr>
          <a:xfrm>
            <a:off x="8339340" y="3324834"/>
            <a:ext cx="313933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Han et al. (2008</a:t>
            </a: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</a:p>
          <a:p>
            <a:endParaRPr lang="es-EC" sz="1600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extracto de jengibre a bajas concentraciones incentiva el desarrollo vegetal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75567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o 33">
            <a:extLst>
              <a:ext uri="{FF2B5EF4-FFF2-40B4-BE49-F238E27FC236}">
                <a16:creationId xmlns:a16="http://schemas.microsoft.com/office/drawing/2014/main" id="{D70C7D22-97D4-2A6E-4516-9220D7E27938}"/>
              </a:ext>
            </a:extLst>
          </p:cNvPr>
          <p:cNvGrpSpPr/>
          <p:nvPr/>
        </p:nvGrpSpPr>
        <p:grpSpPr>
          <a:xfrm>
            <a:off x="97683" y="2029871"/>
            <a:ext cx="7710415" cy="4113889"/>
            <a:chOff x="956401" y="2439943"/>
            <a:chExt cx="7710415" cy="4113889"/>
          </a:xfrm>
        </p:grpSpPr>
        <p:pic>
          <p:nvPicPr>
            <p:cNvPr id="6" name="Imagen 5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8D3D043C-CF15-E700-5BD7-F2C97D5B0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023" t="12859" r="3210" b="13393"/>
            <a:stretch/>
          </p:blipFill>
          <p:spPr bwMode="auto">
            <a:xfrm>
              <a:off x="956401" y="2593832"/>
              <a:ext cx="7710415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F07733E-5238-ACD5-8F32-4F629B828001}"/>
                </a:ext>
              </a:extLst>
            </p:cNvPr>
            <p:cNvSpPr txBox="1"/>
            <p:nvPr/>
          </p:nvSpPr>
          <p:spPr>
            <a:xfrm>
              <a:off x="4377944" y="2439943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BD39889-5F4C-E1E8-2AA8-A9597517CE6B}"/>
                </a:ext>
              </a:extLst>
            </p:cNvPr>
            <p:cNvSpPr txBox="1"/>
            <p:nvPr/>
          </p:nvSpPr>
          <p:spPr>
            <a:xfrm>
              <a:off x="3545187" y="3537315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15497B4-E86F-BB38-6585-0D5D998195F3}"/>
                </a:ext>
              </a:extLst>
            </p:cNvPr>
            <p:cNvSpPr txBox="1"/>
            <p:nvPr/>
          </p:nvSpPr>
          <p:spPr>
            <a:xfrm>
              <a:off x="2766858" y="3691204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46E702CF-CCF7-77A5-904E-D2DDFE8FCD8F}"/>
                </a:ext>
              </a:extLst>
            </p:cNvPr>
            <p:cNvSpPr txBox="1"/>
            <p:nvPr/>
          </p:nvSpPr>
          <p:spPr>
            <a:xfrm>
              <a:off x="2004858" y="4573832"/>
              <a:ext cx="42544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4573ACDA-3052-E8C4-9D1A-2C93C7739D91}"/>
                </a:ext>
              </a:extLst>
            </p:cNvPr>
            <p:cNvSpPr txBox="1"/>
            <p:nvPr/>
          </p:nvSpPr>
          <p:spPr>
            <a:xfrm>
              <a:off x="5172601" y="5247861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D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3907327-E542-3BCE-E0D8-D9D202143839}"/>
                </a:ext>
              </a:extLst>
            </p:cNvPr>
            <p:cNvSpPr txBox="1"/>
            <p:nvPr/>
          </p:nvSpPr>
          <p:spPr>
            <a:xfrm>
              <a:off x="5924638" y="4881609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C/D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42736B4-41C9-5D2A-0FA8-8276813829FD}"/>
                </a:ext>
              </a:extLst>
            </p:cNvPr>
            <p:cNvSpPr txBox="1"/>
            <p:nvPr/>
          </p:nvSpPr>
          <p:spPr>
            <a:xfrm>
              <a:off x="6755727" y="4881608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C/D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81F2B304-7058-CDF1-EAFD-CA29B7C28DDE}"/>
                </a:ext>
              </a:extLst>
            </p:cNvPr>
            <p:cNvSpPr txBox="1"/>
            <p:nvPr/>
          </p:nvSpPr>
          <p:spPr>
            <a:xfrm>
              <a:off x="7559294" y="5247861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D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E053AC71-4749-E9AD-08C0-73DF19E1D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4964" y="2894522"/>
              <a:ext cx="533400" cy="180975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BD017EA8-9566-15F2-F506-CCD115D84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8551" y="5101917"/>
              <a:ext cx="533400" cy="180975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82D86902-6F9D-B023-A28C-6CD473C03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8192" y="4573832"/>
              <a:ext cx="533400" cy="327443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256C3AF5-4A5B-B0A3-FA5B-B0BB568F0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4544" y="3929306"/>
              <a:ext cx="533400" cy="133076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F29416C7-CC54-B13A-7F4E-97E3385C1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0158" y="4062382"/>
              <a:ext cx="533400" cy="180975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97D40D5D-03C3-D7BD-750F-33F1E745A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0303" y="4854518"/>
              <a:ext cx="360000" cy="180979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0850DA15-BE8C-BBE2-E5E6-393984375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4107" y="5555638"/>
              <a:ext cx="453567" cy="153889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3E37DD91-F529-A9D8-AC09-1835DB65C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2925" y="5619039"/>
              <a:ext cx="453568" cy="153889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35CF2072-CCB4-A435-4244-D7F47E231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9926" y="5132749"/>
              <a:ext cx="360000" cy="180974"/>
            </a:xfrm>
            <a:prstGeom prst="rect">
              <a:avLst/>
            </a:prstGeom>
          </p:spPr>
        </p:pic>
      </p:grpSp>
      <p:sp>
        <p:nvSpPr>
          <p:cNvPr id="35" name="Google Shape;164;gb5fec5af08_0_6">
            <a:extLst>
              <a:ext uri="{FF2B5EF4-FFF2-40B4-BE49-F238E27FC236}">
                <a16:creationId xmlns:a16="http://schemas.microsoft.com/office/drawing/2014/main" id="{F5CDEF63-696D-E822-D828-69FFC6B10758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BED4BBF4-BE5A-A27C-40A7-7D840CBA8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3" y="128268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Biomasa total seca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19.19%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60DA3F8-C3BF-7069-93C8-9ABFA3E6F133}"/>
              </a:ext>
            </a:extLst>
          </p:cNvPr>
          <p:cNvSpPr txBox="1"/>
          <p:nvPr/>
        </p:nvSpPr>
        <p:spPr>
          <a:xfrm>
            <a:off x="1439999" y="1691317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biomasa total seca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5695A0-2FE8-8193-8043-EA75FE62AB5A}"/>
              </a:ext>
            </a:extLst>
          </p:cNvPr>
          <p:cNvSpPr txBox="1"/>
          <p:nvPr/>
        </p:nvSpPr>
        <p:spPr>
          <a:xfrm>
            <a:off x="7405805" y="1011397"/>
            <a:ext cx="457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Correlación concentración de jengibre y biomasa total seca. Tratamiento con micorrizas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C9E3D4-5564-E272-D527-3279F89495EA}"/>
              </a:ext>
            </a:extLst>
          </p:cNvPr>
          <p:cNvSpPr txBox="1"/>
          <p:nvPr/>
        </p:nvSpPr>
        <p:spPr>
          <a:xfrm>
            <a:off x="8833949" y="5200522"/>
            <a:ext cx="2357332" cy="58477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correlación: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0,97</a:t>
            </a:r>
          </a:p>
        </p:txBody>
      </p:sp>
      <p:pic>
        <p:nvPicPr>
          <p:cNvPr id="16" name="Imagen 15" descr="Gráfico&#10;&#10;Descripción generada automáticamente">
            <a:extLst>
              <a:ext uri="{FF2B5EF4-FFF2-40B4-BE49-F238E27FC236}">
                <a16:creationId xmlns:a16="http://schemas.microsoft.com/office/drawing/2014/main" id="{0A6397AE-F2F5-313F-87AB-0CFF06B7FD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72" t="16439" r="23365" b="29192"/>
          <a:stretch/>
        </p:blipFill>
        <p:spPr bwMode="auto">
          <a:xfrm>
            <a:off x="7555070" y="1622368"/>
            <a:ext cx="4413688" cy="3420000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D00D4D4D-E15C-AFEC-BBAF-917E65A7D34F}"/>
              </a:ext>
            </a:extLst>
          </p:cNvPr>
          <p:cNvSpPr/>
          <p:nvPr/>
        </p:nvSpPr>
        <p:spPr>
          <a:xfrm>
            <a:off x="1001515" y="2116733"/>
            <a:ext cx="3164068" cy="380265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62BBBC8-70A5-83E9-C2D2-06ED781A7E9B}"/>
              </a:ext>
            </a:extLst>
          </p:cNvPr>
          <p:cNvSpPr txBox="1"/>
          <p:nvPr/>
        </p:nvSpPr>
        <p:spPr>
          <a:xfrm>
            <a:off x="349461" y="6408708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Gonzalez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2018) (Rashad et al., 2022)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3318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o 33">
            <a:extLst>
              <a:ext uri="{FF2B5EF4-FFF2-40B4-BE49-F238E27FC236}">
                <a16:creationId xmlns:a16="http://schemas.microsoft.com/office/drawing/2014/main" id="{D70C7D22-97D4-2A6E-4516-9220D7E27938}"/>
              </a:ext>
            </a:extLst>
          </p:cNvPr>
          <p:cNvGrpSpPr/>
          <p:nvPr/>
        </p:nvGrpSpPr>
        <p:grpSpPr>
          <a:xfrm>
            <a:off x="97683" y="2029871"/>
            <a:ext cx="7710415" cy="4113889"/>
            <a:chOff x="956401" y="2439943"/>
            <a:chExt cx="7710415" cy="4113889"/>
          </a:xfrm>
        </p:grpSpPr>
        <p:pic>
          <p:nvPicPr>
            <p:cNvPr id="6" name="Imagen 5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8D3D043C-CF15-E700-5BD7-F2C97D5B0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023" t="12859" r="3210" b="13393"/>
            <a:stretch/>
          </p:blipFill>
          <p:spPr bwMode="auto">
            <a:xfrm>
              <a:off x="956401" y="2593832"/>
              <a:ext cx="7710415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F07733E-5238-ACD5-8F32-4F629B828001}"/>
                </a:ext>
              </a:extLst>
            </p:cNvPr>
            <p:cNvSpPr txBox="1"/>
            <p:nvPr/>
          </p:nvSpPr>
          <p:spPr>
            <a:xfrm>
              <a:off x="4377944" y="2439943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BD39889-5F4C-E1E8-2AA8-A9597517CE6B}"/>
                </a:ext>
              </a:extLst>
            </p:cNvPr>
            <p:cNvSpPr txBox="1"/>
            <p:nvPr/>
          </p:nvSpPr>
          <p:spPr>
            <a:xfrm>
              <a:off x="3545187" y="3537315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15497B4-E86F-BB38-6585-0D5D998195F3}"/>
                </a:ext>
              </a:extLst>
            </p:cNvPr>
            <p:cNvSpPr txBox="1"/>
            <p:nvPr/>
          </p:nvSpPr>
          <p:spPr>
            <a:xfrm>
              <a:off x="2766858" y="3691204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46E702CF-CCF7-77A5-904E-D2DDFE8FCD8F}"/>
                </a:ext>
              </a:extLst>
            </p:cNvPr>
            <p:cNvSpPr txBox="1"/>
            <p:nvPr/>
          </p:nvSpPr>
          <p:spPr>
            <a:xfrm>
              <a:off x="2004858" y="4573832"/>
              <a:ext cx="42544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4573ACDA-3052-E8C4-9D1A-2C93C7739D91}"/>
                </a:ext>
              </a:extLst>
            </p:cNvPr>
            <p:cNvSpPr txBox="1"/>
            <p:nvPr/>
          </p:nvSpPr>
          <p:spPr>
            <a:xfrm>
              <a:off x="5172601" y="5247861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D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3907327-E542-3BCE-E0D8-D9D202143839}"/>
                </a:ext>
              </a:extLst>
            </p:cNvPr>
            <p:cNvSpPr txBox="1"/>
            <p:nvPr/>
          </p:nvSpPr>
          <p:spPr>
            <a:xfrm>
              <a:off x="5924638" y="4881609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C/D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42736B4-41C9-5D2A-0FA8-8276813829FD}"/>
                </a:ext>
              </a:extLst>
            </p:cNvPr>
            <p:cNvSpPr txBox="1"/>
            <p:nvPr/>
          </p:nvSpPr>
          <p:spPr>
            <a:xfrm>
              <a:off x="6755727" y="4881608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C/D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81F2B304-7058-CDF1-EAFD-CA29B7C28DDE}"/>
                </a:ext>
              </a:extLst>
            </p:cNvPr>
            <p:cNvSpPr txBox="1"/>
            <p:nvPr/>
          </p:nvSpPr>
          <p:spPr>
            <a:xfrm>
              <a:off x="7559294" y="5247861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D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E053AC71-4749-E9AD-08C0-73DF19E1D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4964" y="2894522"/>
              <a:ext cx="533400" cy="180975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BD017EA8-9566-15F2-F506-CCD115D84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8551" y="5101917"/>
              <a:ext cx="533400" cy="180975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82D86902-6F9D-B023-A28C-6CD473C03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8192" y="4573832"/>
              <a:ext cx="533400" cy="327443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256C3AF5-4A5B-B0A3-FA5B-B0BB568F0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4544" y="3929306"/>
              <a:ext cx="533400" cy="133076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F29416C7-CC54-B13A-7F4E-97E3385C1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0158" y="4062382"/>
              <a:ext cx="533400" cy="180975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97D40D5D-03C3-D7BD-750F-33F1E745A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0303" y="4854518"/>
              <a:ext cx="360000" cy="180979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0850DA15-BE8C-BBE2-E5E6-393984375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4107" y="5555638"/>
              <a:ext cx="453567" cy="153889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3E37DD91-F529-A9D8-AC09-1835DB65C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2925" y="5619039"/>
              <a:ext cx="453568" cy="153889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35CF2072-CCB4-A435-4244-D7F47E231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9926" y="5132749"/>
              <a:ext cx="360000" cy="180974"/>
            </a:xfrm>
            <a:prstGeom prst="rect">
              <a:avLst/>
            </a:prstGeom>
          </p:spPr>
        </p:pic>
      </p:grpSp>
      <p:sp>
        <p:nvSpPr>
          <p:cNvPr id="35" name="Google Shape;164;gb5fec5af08_0_6">
            <a:extLst>
              <a:ext uri="{FF2B5EF4-FFF2-40B4-BE49-F238E27FC236}">
                <a16:creationId xmlns:a16="http://schemas.microsoft.com/office/drawing/2014/main" id="{F5CDEF63-696D-E822-D828-69FFC6B10758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BED4BBF4-BE5A-A27C-40A7-7D840CBA8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3" y="128268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Biomasa total seca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19.19%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60DA3F8-C3BF-7069-93C8-9ABFA3E6F133}"/>
              </a:ext>
            </a:extLst>
          </p:cNvPr>
          <p:cNvSpPr txBox="1"/>
          <p:nvPr/>
        </p:nvSpPr>
        <p:spPr>
          <a:xfrm>
            <a:off x="1439999" y="1691317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biomasa total seca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5695A0-2FE8-8193-8043-EA75FE62AB5A}"/>
              </a:ext>
            </a:extLst>
          </p:cNvPr>
          <p:cNvSpPr txBox="1"/>
          <p:nvPr/>
        </p:nvSpPr>
        <p:spPr>
          <a:xfrm>
            <a:off x="7405805" y="1011397"/>
            <a:ext cx="457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Correlación concentración de jengibre y biomasa total seca. Tratamiento sin micorrizas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C9E3D4-5564-E272-D527-3279F89495EA}"/>
              </a:ext>
            </a:extLst>
          </p:cNvPr>
          <p:cNvSpPr txBox="1"/>
          <p:nvPr/>
        </p:nvSpPr>
        <p:spPr>
          <a:xfrm>
            <a:off x="8833949" y="5200522"/>
            <a:ext cx="2357332" cy="58477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correlación: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0,19</a:t>
            </a:r>
          </a:p>
        </p:txBody>
      </p:sp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2407D1A5-78E9-C3E3-78F6-7A1AE3E232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89" t="16440" r="23365" b="29355"/>
          <a:stretch/>
        </p:blipFill>
        <p:spPr bwMode="auto">
          <a:xfrm>
            <a:off x="7518948" y="1602614"/>
            <a:ext cx="4447863" cy="3420000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E98B2DB4-5651-D7D3-84F5-CE4589F99BB6}"/>
              </a:ext>
            </a:extLst>
          </p:cNvPr>
          <p:cNvSpPr/>
          <p:nvPr/>
        </p:nvSpPr>
        <p:spPr>
          <a:xfrm>
            <a:off x="4273666" y="4357991"/>
            <a:ext cx="3132140" cy="159590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3915E78-7856-125E-8E1A-548BC8107F89}"/>
              </a:ext>
            </a:extLst>
          </p:cNvPr>
          <p:cNvSpPr txBox="1"/>
          <p:nvPr/>
        </p:nvSpPr>
        <p:spPr>
          <a:xfrm>
            <a:off x="349461" y="6408708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Gonzalez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2018) (Rashad et al., 2022)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8856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o 33">
            <a:extLst>
              <a:ext uri="{FF2B5EF4-FFF2-40B4-BE49-F238E27FC236}">
                <a16:creationId xmlns:a16="http://schemas.microsoft.com/office/drawing/2014/main" id="{D70C7D22-97D4-2A6E-4516-9220D7E27938}"/>
              </a:ext>
            </a:extLst>
          </p:cNvPr>
          <p:cNvGrpSpPr/>
          <p:nvPr/>
        </p:nvGrpSpPr>
        <p:grpSpPr>
          <a:xfrm>
            <a:off x="97683" y="2029871"/>
            <a:ext cx="7710415" cy="4113889"/>
            <a:chOff x="956401" y="2439943"/>
            <a:chExt cx="7710415" cy="4113889"/>
          </a:xfrm>
        </p:grpSpPr>
        <p:pic>
          <p:nvPicPr>
            <p:cNvPr id="6" name="Imagen 5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8D3D043C-CF15-E700-5BD7-F2C97D5B0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023" t="12859" r="3210" b="13393"/>
            <a:stretch/>
          </p:blipFill>
          <p:spPr bwMode="auto">
            <a:xfrm>
              <a:off x="956401" y="2593832"/>
              <a:ext cx="7710415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F07733E-5238-ACD5-8F32-4F629B828001}"/>
                </a:ext>
              </a:extLst>
            </p:cNvPr>
            <p:cNvSpPr txBox="1"/>
            <p:nvPr/>
          </p:nvSpPr>
          <p:spPr>
            <a:xfrm>
              <a:off x="4377944" y="2439943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BD39889-5F4C-E1E8-2AA8-A9597517CE6B}"/>
                </a:ext>
              </a:extLst>
            </p:cNvPr>
            <p:cNvSpPr txBox="1"/>
            <p:nvPr/>
          </p:nvSpPr>
          <p:spPr>
            <a:xfrm>
              <a:off x="3545187" y="3537315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15497B4-E86F-BB38-6585-0D5D998195F3}"/>
                </a:ext>
              </a:extLst>
            </p:cNvPr>
            <p:cNvSpPr txBox="1"/>
            <p:nvPr/>
          </p:nvSpPr>
          <p:spPr>
            <a:xfrm>
              <a:off x="2766858" y="3691204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46E702CF-CCF7-77A5-904E-D2DDFE8FCD8F}"/>
                </a:ext>
              </a:extLst>
            </p:cNvPr>
            <p:cNvSpPr txBox="1"/>
            <p:nvPr/>
          </p:nvSpPr>
          <p:spPr>
            <a:xfrm>
              <a:off x="2004858" y="4573832"/>
              <a:ext cx="42544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4573ACDA-3052-E8C4-9D1A-2C93C7739D91}"/>
                </a:ext>
              </a:extLst>
            </p:cNvPr>
            <p:cNvSpPr txBox="1"/>
            <p:nvPr/>
          </p:nvSpPr>
          <p:spPr>
            <a:xfrm>
              <a:off x="5172601" y="5247861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D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3907327-E542-3BCE-E0D8-D9D202143839}"/>
                </a:ext>
              </a:extLst>
            </p:cNvPr>
            <p:cNvSpPr txBox="1"/>
            <p:nvPr/>
          </p:nvSpPr>
          <p:spPr>
            <a:xfrm>
              <a:off x="5924638" y="4881609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C/D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42736B4-41C9-5D2A-0FA8-8276813829FD}"/>
                </a:ext>
              </a:extLst>
            </p:cNvPr>
            <p:cNvSpPr txBox="1"/>
            <p:nvPr/>
          </p:nvSpPr>
          <p:spPr>
            <a:xfrm>
              <a:off x="6755727" y="4881608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C/D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81F2B304-7058-CDF1-EAFD-CA29B7C28DDE}"/>
                </a:ext>
              </a:extLst>
            </p:cNvPr>
            <p:cNvSpPr txBox="1"/>
            <p:nvPr/>
          </p:nvSpPr>
          <p:spPr>
            <a:xfrm>
              <a:off x="7559294" y="5247861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D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E053AC71-4749-E9AD-08C0-73DF19E1D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4964" y="2894522"/>
              <a:ext cx="533400" cy="180975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BD017EA8-9566-15F2-F506-CCD115D84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8551" y="5101917"/>
              <a:ext cx="533400" cy="180975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82D86902-6F9D-B023-A28C-6CD473C03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8192" y="4573832"/>
              <a:ext cx="533400" cy="327443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256C3AF5-4A5B-B0A3-FA5B-B0BB568F0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4544" y="3929306"/>
              <a:ext cx="533400" cy="133076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F29416C7-CC54-B13A-7F4E-97E3385C1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0158" y="4062382"/>
              <a:ext cx="533400" cy="180975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97D40D5D-03C3-D7BD-750F-33F1E745A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0303" y="4854518"/>
              <a:ext cx="360000" cy="180979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0850DA15-BE8C-BBE2-E5E6-393984375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4107" y="5555638"/>
              <a:ext cx="453567" cy="153889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3E37DD91-F529-A9D8-AC09-1835DB65C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2925" y="5619039"/>
              <a:ext cx="453568" cy="153889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35CF2072-CCB4-A435-4244-D7F47E231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9926" y="5132749"/>
              <a:ext cx="360000" cy="180974"/>
            </a:xfrm>
            <a:prstGeom prst="rect">
              <a:avLst/>
            </a:prstGeom>
          </p:spPr>
        </p:pic>
      </p:grpSp>
      <p:sp>
        <p:nvSpPr>
          <p:cNvPr id="35" name="Google Shape;164;gb5fec5af08_0_6">
            <a:extLst>
              <a:ext uri="{FF2B5EF4-FFF2-40B4-BE49-F238E27FC236}">
                <a16:creationId xmlns:a16="http://schemas.microsoft.com/office/drawing/2014/main" id="{F5CDEF63-696D-E822-D828-69FFC6B10758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BED4BBF4-BE5A-A27C-40A7-7D840CBA8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3" y="128268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Biomasa total seca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19.19%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60DA3F8-C3BF-7069-93C8-9ABFA3E6F133}"/>
              </a:ext>
            </a:extLst>
          </p:cNvPr>
          <p:cNvSpPr txBox="1"/>
          <p:nvPr/>
        </p:nvSpPr>
        <p:spPr>
          <a:xfrm>
            <a:off x="1439999" y="1691317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biomasa total seca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FA5E45-D6F3-5006-885B-9260F4BC5EE4}"/>
              </a:ext>
            </a:extLst>
          </p:cNvPr>
          <p:cNvSpPr txBox="1"/>
          <p:nvPr/>
        </p:nvSpPr>
        <p:spPr>
          <a:xfrm>
            <a:off x="349461" y="6408708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Gonzalez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2018) (Rashad et al., 2022)</a:t>
            </a:r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76B07E-9AF3-A3C2-C9AD-962DCFD1A9BC}"/>
              </a:ext>
            </a:extLst>
          </p:cNvPr>
          <p:cNvSpPr txBox="1"/>
          <p:nvPr/>
        </p:nvSpPr>
        <p:spPr>
          <a:xfrm>
            <a:off x="8114059" y="1594664"/>
            <a:ext cx="3567314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C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Gonzalez</a:t>
            </a: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 (2018)</a:t>
            </a:r>
          </a:p>
          <a:p>
            <a:endParaRPr lang="es-EC" sz="16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Capacidad de una planta de formar tejidos y acumular nutrientes y compuestos activos</a:t>
            </a:r>
            <a:endParaRPr lang="es-EC" sz="16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26C054F-D378-0446-323F-F6B4F0009FFC}"/>
              </a:ext>
            </a:extLst>
          </p:cNvPr>
          <p:cNvSpPr txBox="1"/>
          <p:nvPr/>
        </p:nvSpPr>
        <p:spPr>
          <a:xfrm>
            <a:off x="8079084" y="3311393"/>
            <a:ext cx="3588096" cy="11798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C" sz="1600" b="1" dirty="0"/>
              <a:t>Rashad et al. (2022)</a:t>
            </a:r>
          </a:p>
          <a:p>
            <a:pPr>
              <a:spcAft>
                <a:spcPts val="800"/>
              </a:spcAft>
            </a:pPr>
            <a:r>
              <a:rPr lang="es-EC" sz="1600" dirty="0"/>
              <a:t>El efecto sinérgico promueve la absorción de nutrientes y agua, y el desarrollo de la biomasa radicular.</a:t>
            </a:r>
          </a:p>
        </p:txBody>
      </p:sp>
    </p:spTree>
    <p:extLst>
      <p:ext uri="{BB962C8B-B14F-4D97-AF65-F5344CB8AC3E}">
        <p14:creationId xmlns:p14="http://schemas.microsoft.com/office/powerpoint/2010/main" val="57862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o 38">
            <a:extLst>
              <a:ext uri="{FF2B5EF4-FFF2-40B4-BE49-F238E27FC236}">
                <a16:creationId xmlns:a16="http://schemas.microsoft.com/office/drawing/2014/main" id="{1CFD35D7-8C22-D98A-57D9-C21D7B518F1C}"/>
              </a:ext>
            </a:extLst>
          </p:cNvPr>
          <p:cNvGrpSpPr/>
          <p:nvPr/>
        </p:nvGrpSpPr>
        <p:grpSpPr>
          <a:xfrm>
            <a:off x="28772" y="2132038"/>
            <a:ext cx="7727880" cy="4075789"/>
            <a:chOff x="783219" y="2478043"/>
            <a:chExt cx="7727880" cy="4075789"/>
          </a:xfrm>
        </p:grpSpPr>
        <p:pic>
          <p:nvPicPr>
            <p:cNvPr id="9" name="Imagen 8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0506614D-EA73-04D3-9B7C-3238D8382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47" t="12859" r="3302" b="13393"/>
            <a:stretch/>
          </p:blipFill>
          <p:spPr bwMode="auto">
            <a:xfrm>
              <a:off x="783219" y="2593832"/>
              <a:ext cx="7727880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870DA259-353A-0910-A962-E5BE5EBCA2F8}"/>
                </a:ext>
              </a:extLst>
            </p:cNvPr>
            <p:cNvSpPr txBox="1"/>
            <p:nvPr/>
          </p:nvSpPr>
          <p:spPr>
            <a:xfrm>
              <a:off x="4322925" y="2478043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A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D463A2DB-2872-1E56-6AE9-56C64A0A7325}"/>
                </a:ext>
              </a:extLst>
            </p:cNvPr>
            <p:cNvSpPr txBox="1"/>
            <p:nvPr/>
          </p:nvSpPr>
          <p:spPr>
            <a:xfrm>
              <a:off x="3508448" y="2853004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A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72E1550-5CBF-B582-D0CB-3E25899E0038}"/>
                </a:ext>
              </a:extLst>
            </p:cNvPr>
            <p:cNvSpPr txBox="1"/>
            <p:nvPr/>
          </p:nvSpPr>
          <p:spPr>
            <a:xfrm>
              <a:off x="2749224" y="3665351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B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7BF92E62-7DB6-67E6-CF22-AD14B09BB519}"/>
                </a:ext>
              </a:extLst>
            </p:cNvPr>
            <p:cNvSpPr txBox="1"/>
            <p:nvPr/>
          </p:nvSpPr>
          <p:spPr>
            <a:xfrm>
              <a:off x="1934101" y="3722215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B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49AF1937-674D-C48B-C754-28E908B268D2}"/>
                </a:ext>
              </a:extLst>
            </p:cNvPr>
            <p:cNvSpPr txBox="1"/>
            <p:nvPr/>
          </p:nvSpPr>
          <p:spPr>
            <a:xfrm>
              <a:off x="5108647" y="5122676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C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772CDA1-31BE-6FFF-B0E4-7A321A760F0F}"/>
                </a:ext>
              </a:extLst>
            </p:cNvPr>
            <p:cNvSpPr txBox="1"/>
            <p:nvPr/>
          </p:nvSpPr>
          <p:spPr>
            <a:xfrm>
              <a:off x="5880590" y="4611932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C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07ABAB72-6C12-EED9-CAE5-78018B5CC0A0}"/>
                </a:ext>
              </a:extLst>
            </p:cNvPr>
            <p:cNvSpPr txBox="1"/>
            <p:nvPr/>
          </p:nvSpPr>
          <p:spPr>
            <a:xfrm>
              <a:off x="6687139" y="4611930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C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43A73B46-E3C7-F54D-A7AD-ED4FBE5708B9}"/>
                </a:ext>
              </a:extLst>
            </p:cNvPr>
            <p:cNvSpPr txBox="1"/>
            <p:nvPr/>
          </p:nvSpPr>
          <p:spPr>
            <a:xfrm>
              <a:off x="7493689" y="4611930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C</a:t>
              </a: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CC997740-1A71-7D20-6F7D-CB4128085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1969" y="2819401"/>
              <a:ext cx="533400" cy="187492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DCF5D17D-82A2-7C06-26F4-D5945F9F0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0439" y="3748171"/>
              <a:ext cx="533400" cy="180975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2FA3FE4D-8A4B-3A3E-34A2-30327B5DB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0163" y="3186082"/>
              <a:ext cx="533400" cy="157193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9A14F83B-02F5-1C8D-0F39-50F5E0FEC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9300" y="3338512"/>
              <a:ext cx="533400" cy="180975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FA3186C2-D6B5-77AF-307B-E233B7F04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5264" y="4063330"/>
              <a:ext cx="533400" cy="146720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6172DE04-3F0A-DA2B-ADCE-143FC65B7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4151" y="4200555"/>
              <a:ext cx="432441" cy="14672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8DECA50F-4311-1C4B-348B-FF346CFF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7190" y="5470069"/>
              <a:ext cx="468000" cy="159205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48B122FA-113E-D137-F81F-7692379A7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3739" y="4996455"/>
              <a:ext cx="447086" cy="151690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3D8D71F3-BA10-30FF-307E-93EF56723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6954" y="4936938"/>
              <a:ext cx="533400" cy="180975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34C728F1-D950-E359-23A2-797BD619A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33064" y="4981812"/>
              <a:ext cx="533400" cy="180975"/>
            </a:xfrm>
            <a:prstGeom prst="rect">
              <a:avLst/>
            </a:prstGeom>
          </p:spPr>
        </p:pic>
      </p:grpSp>
      <p:sp>
        <p:nvSpPr>
          <p:cNvPr id="40" name="Google Shape;164;gb5fec5af08_0_6">
            <a:extLst>
              <a:ext uri="{FF2B5EF4-FFF2-40B4-BE49-F238E27FC236}">
                <a16:creationId xmlns:a16="http://schemas.microsoft.com/office/drawing/2014/main" id="{2C660089-EB39-37EE-E696-346987A9C3F6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20A2AFDC-95F7-27BE-838D-35642BABD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72" y="121373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Longitud aérea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9.51%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39ADA8A-8322-6037-7734-C53458554B6A}"/>
              </a:ext>
            </a:extLst>
          </p:cNvPr>
          <p:cNvSpPr txBox="1"/>
          <p:nvPr/>
        </p:nvSpPr>
        <p:spPr>
          <a:xfrm>
            <a:off x="1344420" y="1781039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longitud aérea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091A1B-2C8B-CC49-CDC5-70665A7D7F0B}"/>
              </a:ext>
            </a:extLst>
          </p:cNvPr>
          <p:cNvSpPr txBox="1"/>
          <p:nvPr/>
        </p:nvSpPr>
        <p:spPr>
          <a:xfrm>
            <a:off x="304712" y="6389601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Chliyeh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2014) (Rashad et al., 2022)</a:t>
            </a:r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30722E-B4B1-B3CA-5236-17380781243F}"/>
              </a:ext>
            </a:extLst>
          </p:cNvPr>
          <p:cNvSpPr txBox="1"/>
          <p:nvPr/>
        </p:nvSpPr>
        <p:spPr>
          <a:xfrm>
            <a:off x="7405805" y="1011397"/>
            <a:ext cx="457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Correlación concentración de jengibre y longitud aérea. Tratamiento con micorrizas</a:t>
            </a:r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637AC55-B25C-B07E-6F44-DC786C4E1A58}"/>
              </a:ext>
            </a:extLst>
          </p:cNvPr>
          <p:cNvSpPr txBox="1"/>
          <p:nvPr/>
        </p:nvSpPr>
        <p:spPr>
          <a:xfrm>
            <a:off x="8833949" y="5200522"/>
            <a:ext cx="2357332" cy="58477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correlación: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0,95</a:t>
            </a:r>
          </a:p>
        </p:txBody>
      </p:sp>
      <p:pic>
        <p:nvPicPr>
          <p:cNvPr id="7" name="Imagen 6" descr="Gráfico&#10;&#10;Descripción generada automáticamente">
            <a:extLst>
              <a:ext uri="{FF2B5EF4-FFF2-40B4-BE49-F238E27FC236}">
                <a16:creationId xmlns:a16="http://schemas.microsoft.com/office/drawing/2014/main" id="{D041106F-6E24-D3BA-C980-3BF2E248A8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80" t="16114" r="23181" b="29515"/>
          <a:stretch/>
        </p:blipFill>
        <p:spPr bwMode="auto">
          <a:xfrm>
            <a:off x="7533473" y="1568951"/>
            <a:ext cx="4444040" cy="3420000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A711FF8-23D4-EE2D-946F-0F6AB00AB838}"/>
              </a:ext>
            </a:extLst>
          </p:cNvPr>
          <p:cNvSpPr/>
          <p:nvPr/>
        </p:nvSpPr>
        <p:spPr>
          <a:xfrm>
            <a:off x="914372" y="2201681"/>
            <a:ext cx="3152681" cy="380265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327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o 38">
            <a:extLst>
              <a:ext uri="{FF2B5EF4-FFF2-40B4-BE49-F238E27FC236}">
                <a16:creationId xmlns:a16="http://schemas.microsoft.com/office/drawing/2014/main" id="{1CFD35D7-8C22-D98A-57D9-C21D7B518F1C}"/>
              </a:ext>
            </a:extLst>
          </p:cNvPr>
          <p:cNvGrpSpPr/>
          <p:nvPr/>
        </p:nvGrpSpPr>
        <p:grpSpPr>
          <a:xfrm>
            <a:off x="28772" y="2132038"/>
            <a:ext cx="7727880" cy="4075789"/>
            <a:chOff x="783219" y="2478043"/>
            <a:chExt cx="7727880" cy="4075789"/>
          </a:xfrm>
        </p:grpSpPr>
        <p:pic>
          <p:nvPicPr>
            <p:cNvPr id="9" name="Imagen 8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0506614D-EA73-04D3-9B7C-3238D8382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47" t="12859" r="3302" b="13393"/>
            <a:stretch/>
          </p:blipFill>
          <p:spPr bwMode="auto">
            <a:xfrm>
              <a:off x="783219" y="2593832"/>
              <a:ext cx="7727880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870DA259-353A-0910-A962-E5BE5EBCA2F8}"/>
                </a:ext>
              </a:extLst>
            </p:cNvPr>
            <p:cNvSpPr txBox="1"/>
            <p:nvPr/>
          </p:nvSpPr>
          <p:spPr>
            <a:xfrm>
              <a:off x="4322925" y="2478043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A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D463A2DB-2872-1E56-6AE9-56C64A0A7325}"/>
                </a:ext>
              </a:extLst>
            </p:cNvPr>
            <p:cNvSpPr txBox="1"/>
            <p:nvPr/>
          </p:nvSpPr>
          <p:spPr>
            <a:xfrm>
              <a:off x="3508448" y="2853004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A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72E1550-5CBF-B582-D0CB-3E25899E0038}"/>
                </a:ext>
              </a:extLst>
            </p:cNvPr>
            <p:cNvSpPr txBox="1"/>
            <p:nvPr/>
          </p:nvSpPr>
          <p:spPr>
            <a:xfrm>
              <a:off x="2749224" y="3665351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B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7BF92E62-7DB6-67E6-CF22-AD14B09BB519}"/>
                </a:ext>
              </a:extLst>
            </p:cNvPr>
            <p:cNvSpPr txBox="1"/>
            <p:nvPr/>
          </p:nvSpPr>
          <p:spPr>
            <a:xfrm>
              <a:off x="1934101" y="3722215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B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49AF1937-674D-C48B-C754-28E908B268D2}"/>
                </a:ext>
              </a:extLst>
            </p:cNvPr>
            <p:cNvSpPr txBox="1"/>
            <p:nvPr/>
          </p:nvSpPr>
          <p:spPr>
            <a:xfrm>
              <a:off x="5108647" y="5122676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C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772CDA1-31BE-6FFF-B0E4-7A321A760F0F}"/>
                </a:ext>
              </a:extLst>
            </p:cNvPr>
            <p:cNvSpPr txBox="1"/>
            <p:nvPr/>
          </p:nvSpPr>
          <p:spPr>
            <a:xfrm>
              <a:off x="5880590" y="4611932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C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07ABAB72-6C12-EED9-CAE5-78018B5CC0A0}"/>
                </a:ext>
              </a:extLst>
            </p:cNvPr>
            <p:cNvSpPr txBox="1"/>
            <p:nvPr/>
          </p:nvSpPr>
          <p:spPr>
            <a:xfrm>
              <a:off x="6687139" y="4611930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C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43A73B46-E3C7-F54D-A7AD-ED4FBE5708B9}"/>
                </a:ext>
              </a:extLst>
            </p:cNvPr>
            <p:cNvSpPr txBox="1"/>
            <p:nvPr/>
          </p:nvSpPr>
          <p:spPr>
            <a:xfrm>
              <a:off x="7493689" y="4611930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C</a:t>
              </a: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CC997740-1A71-7D20-6F7D-CB4128085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1969" y="2819401"/>
              <a:ext cx="533400" cy="187492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DCF5D17D-82A2-7C06-26F4-D5945F9F0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0439" y="3748171"/>
              <a:ext cx="533400" cy="180975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2FA3FE4D-8A4B-3A3E-34A2-30327B5DB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0163" y="3186082"/>
              <a:ext cx="533400" cy="157193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9A14F83B-02F5-1C8D-0F39-50F5E0FEC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9300" y="3338512"/>
              <a:ext cx="533400" cy="180975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FA3186C2-D6B5-77AF-307B-E233B7F04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5264" y="4063330"/>
              <a:ext cx="533400" cy="146720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6172DE04-3F0A-DA2B-ADCE-143FC65B7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4151" y="4200555"/>
              <a:ext cx="432441" cy="14672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8DECA50F-4311-1C4B-348B-FF346CFF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7190" y="5470069"/>
              <a:ext cx="468000" cy="159205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48B122FA-113E-D137-F81F-7692379A7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3739" y="4996455"/>
              <a:ext cx="447086" cy="151690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3D8D71F3-BA10-30FF-307E-93EF56723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6954" y="4936938"/>
              <a:ext cx="533400" cy="180975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34C728F1-D950-E359-23A2-797BD619A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33064" y="4981812"/>
              <a:ext cx="533400" cy="180975"/>
            </a:xfrm>
            <a:prstGeom prst="rect">
              <a:avLst/>
            </a:prstGeom>
          </p:spPr>
        </p:pic>
      </p:grpSp>
      <p:sp>
        <p:nvSpPr>
          <p:cNvPr id="40" name="Google Shape;164;gb5fec5af08_0_6">
            <a:extLst>
              <a:ext uri="{FF2B5EF4-FFF2-40B4-BE49-F238E27FC236}">
                <a16:creationId xmlns:a16="http://schemas.microsoft.com/office/drawing/2014/main" id="{2C660089-EB39-37EE-E696-346987A9C3F6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20A2AFDC-95F7-27BE-838D-35642BABD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72" y="121373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Longitud aérea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9.51%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39ADA8A-8322-6037-7734-C53458554B6A}"/>
              </a:ext>
            </a:extLst>
          </p:cNvPr>
          <p:cNvSpPr txBox="1"/>
          <p:nvPr/>
        </p:nvSpPr>
        <p:spPr>
          <a:xfrm>
            <a:off x="1344420" y="1781039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longitud aérea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091A1B-2C8B-CC49-CDC5-70665A7D7F0B}"/>
              </a:ext>
            </a:extLst>
          </p:cNvPr>
          <p:cNvSpPr txBox="1"/>
          <p:nvPr/>
        </p:nvSpPr>
        <p:spPr>
          <a:xfrm>
            <a:off x="304712" y="6389601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Chliyeh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2014) (Rashad et al., 2022)</a:t>
            </a:r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30722E-B4B1-B3CA-5236-17380781243F}"/>
              </a:ext>
            </a:extLst>
          </p:cNvPr>
          <p:cNvSpPr txBox="1"/>
          <p:nvPr/>
        </p:nvSpPr>
        <p:spPr>
          <a:xfrm>
            <a:off x="7405805" y="1011397"/>
            <a:ext cx="457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Correlación concentración de jengibre y longitud aérea. Tratamiento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si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 micorrizas</a:t>
            </a:r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637AC55-B25C-B07E-6F44-DC786C4E1A58}"/>
              </a:ext>
            </a:extLst>
          </p:cNvPr>
          <p:cNvSpPr txBox="1"/>
          <p:nvPr/>
        </p:nvSpPr>
        <p:spPr>
          <a:xfrm>
            <a:off x="8833949" y="5200522"/>
            <a:ext cx="2357332" cy="58477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correlación: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0,87</a:t>
            </a:r>
          </a:p>
        </p:txBody>
      </p:sp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96C4EA09-165B-403A-26D2-5FF60FB645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89" t="16277" r="23360" b="29347"/>
          <a:stretch/>
        </p:blipFill>
        <p:spPr bwMode="auto">
          <a:xfrm>
            <a:off x="7599693" y="1609346"/>
            <a:ext cx="4433877" cy="3420000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D52BBE2-06D2-5B18-2B6D-8ABE84754DB8}"/>
              </a:ext>
            </a:extLst>
          </p:cNvPr>
          <p:cNvSpPr/>
          <p:nvPr/>
        </p:nvSpPr>
        <p:spPr>
          <a:xfrm>
            <a:off x="4191299" y="4221622"/>
            <a:ext cx="3115904" cy="179543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188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o 38">
            <a:extLst>
              <a:ext uri="{FF2B5EF4-FFF2-40B4-BE49-F238E27FC236}">
                <a16:creationId xmlns:a16="http://schemas.microsoft.com/office/drawing/2014/main" id="{1CFD35D7-8C22-D98A-57D9-C21D7B518F1C}"/>
              </a:ext>
            </a:extLst>
          </p:cNvPr>
          <p:cNvGrpSpPr/>
          <p:nvPr/>
        </p:nvGrpSpPr>
        <p:grpSpPr>
          <a:xfrm>
            <a:off x="28772" y="2132038"/>
            <a:ext cx="7727880" cy="4075789"/>
            <a:chOff x="783219" y="2478043"/>
            <a:chExt cx="7727880" cy="4075789"/>
          </a:xfrm>
        </p:grpSpPr>
        <p:pic>
          <p:nvPicPr>
            <p:cNvPr id="9" name="Imagen 8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0506614D-EA73-04D3-9B7C-3238D8382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47" t="12859" r="3302" b="13393"/>
            <a:stretch/>
          </p:blipFill>
          <p:spPr bwMode="auto">
            <a:xfrm>
              <a:off x="783219" y="2593832"/>
              <a:ext cx="7727880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870DA259-353A-0910-A962-E5BE5EBCA2F8}"/>
                </a:ext>
              </a:extLst>
            </p:cNvPr>
            <p:cNvSpPr txBox="1"/>
            <p:nvPr/>
          </p:nvSpPr>
          <p:spPr>
            <a:xfrm>
              <a:off x="4322925" y="2478043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A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D463A2DB-2872-1E56-6AE9-56C64A0A7325}"/>
                </a:ext>
              </a:extLst>
            </p:cNvPr>
            <p:cNvSpPr txBox="1"/>
            <p:nvPr/>
          </p:nvSpPr>
          <p:spPr>
            <a:xfrm>
              <a:off x="3508448" y="2853004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A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72E1550-5CBF-B582-D0CB-3E25899E0038}"/>
                </a:ext>
              </a:extLst>
            </p:cNvPr>
            <p:cNvSpPr txBox="1"/>
            <p:nvPr/>
          </p:nvSpPr>
          <p:spPr>
            <a:xfrm>
              <a:off x="2749224" y="3665351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B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7BF92E62-7DB6-67E6-CF22-AD14B09BB519}"/>
                </a:ext>
              </a:extLst>
            </p:cNvPr>
            <p:cNvSpPr txBox="1"/>
            <p:nvPr/>
          </p:nvSpPr>
          <p:spPr>
            <a:xfrm>
              <a:off x="1934101" y="3722215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B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49AF1937-674D-C48B-C754-28E908B268D2}"/>
                </a:ext>
              </a:extLst>
            </p:cNvPr>
            <p:cNvSpPr txBox="1"/>
            <p:nvPr/>
          </p:nvSpPr>
          <p:spPr>
            <a:xfrm>
              <a:off x="5108647" y="5122676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C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772CDA1-31BE-6FFF-B0E4-7A321A760F0F}"/>
                </a:ext>
              </a:extLst>
            </p:cNvPr>
            <p:cNvSpPr txBox="1"/>
            <p:nvPr/>
          </p:nvSpPr>
          <p:spPr>
            <a:xfrm>
              <a:off x="5880590" y="4611932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C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07ABAB72-6C12-EED9-CAE5-78018B5CC0A0}"/>
                </a:ext>
              </a:extLst>
            </p:cNvPr>
            <p:cNvSpPr txBox="1"/>
            <p:nvPr/>
          </p:nvSpPr>
          <p:spPr>
            <a:xfrm>
              <a:off x="6687139" y="4611930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C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43A73B46-E3C7-F54D-A7AD-ED4FBE5708B9}"/>
                </a:ext>
              </a:extLst>
            </p:cNvPr>
            <p:cNvSpPr txBox="1"/>
            <p:nvPr/>
          </p:nvSpPr>
          <p:spPr>
            <a:xfrm>
              <a:off x="7493689" y="4611930"/>
              <a:ext cx="36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C</a:t>
              </a: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CC997740-1A71-7D20-6F7D-CB4128085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1969" y="2819401"/>
              <a:ext cx="533400" cy="187492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DCF5D17D-82A2-7C06-26F4-D5945F9F0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0439" y="3748171"/>
              <a:ext cx="533400" cy="180975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2FA3FE4D-8A4B-3A3E-34A2-30327B5DB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0163" y="3186082"/>
              <a:ext cx="533400" cy="157193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9A14F83B-02F5-1C8D-0F39-50F5E0FEC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9300" y="3338512"/>
              <a:ext cx="533400" cy="180975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FA3186C2-D6B5-77AF-307B-E233B7F04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5264" y="4063330"/>
              <a:ext cx="533400" cy="146720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6172DE04-3F0A-DA2B-ADCE-143FC65B7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4151" y="4200555"/>
              <a:ext cx="432441" cy="14672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8DECA50F-4311-1C4B-348B-FF346CFF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7190" y="5470069"/>
              <a:ext cx="468000" cy="159205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48B122FA-113E-D137-F81F-7692379A7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3739" y="4996455"/>
              <a:ext cx="447086" cy="151690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3D8D71F3-BA10-30FF-307E-93EF56723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6954" y="4936938"/>
              <a:ext cx="533400" cy="180975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34C728F1-D950-E359-23A2-797BD619A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33064" y="4981812"/>
              <a:ext cx="533400" cy="180975"/>
            </a:xfrm>
            <a:prstGeom prst="rect">
              <a:avLst/>
            </a:prstGeom>
          </p:spPr>
        </p:pic>
      </p:grpSp>
      <p:sp>
        <p:nvSpPr>
          <p:cNvPr id="40" name="Google Shape;164;gb5fec5af08_0_6">
            <a:extLst>
              <a:ext uri="{FF2B5EF4-FFF2-40B4-BE49-F238E27FC236}">
                <a16:creationId xmlns:a16="http://schemas.microsoft.com/office/drawing/2014/main" id="{2C660089-EB39-37EE-E696-346987A9C3F6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20A2AFDC-95F7-27BE-838D-35642BABD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72" y="121373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Longitud aérea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9.51%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39ADA8A-8322-6037-7734-C53458554B6A}"/>
              </a:ext>
            </a:extLst>
          </p:cNvPr>
          <p:cNvSpPr txBox="1"/>
          <p:nvPr/>
        </p:nvSpPr>
        <p:spPr>
          <a:xfrm>
            <a:off x="1344420" y="1781039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longitud aérea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091A1B-2C8B-CC49-CDC5-70665A7D7F0B}"/>
              </a:ext>
            </a:extLst>
          </p:cNvPr>
          <p:cNvSpPr txBox="1"/>
          <p:nvPr/>
        </p:nvSpPr>
        <p:spPr>
          <a:xfrm>
            <a:off x="304712" y="6389601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Chliyeh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2014) (Rashad et al., 2022)</a:t>
            </a:r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4BB53A-CD35-FB43-EC57-CA4CB66106B8}"/>
              </a:ext>
            </a:extLst>
          </p:cNvPr>
          <p:cNvSpPr txBox="1"/>
          <p:nvPr/>
        </p:nvSpPr>
        <p:spPr>
          <a:xfrm>
            <a:off x="8211775" y="1778095"/>
            <a:ext cx="3125293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Chliyeh</a:t>
            </a: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 (2014)</a:t>
            </a:r>
          </a:p>
          <a:p>
            <a:pPr algn="just"/>
            <a:endParaRPr lang="es-EC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L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combinación de </a:t>
            </a:r>
            <a:r>
              <a:rPr lang="es-EC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bioestimulantes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promueve el desarrollo aéreo</a:t>
            </a:r>
            <a:endParaRPr lang="es-EC" sz="1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150F0-9492-5214-1B66-4D623CE05BB5}"/>
              </a:ext>
            </a:extLst>
          </p:cNvPr>
          <p:cNvSpPr txBox="1"/>
          <p:nvPr/>
        </p:nvSpPr>
        <p:spPr>
          <a:xfrm>
            <a:off x="8211775" y="3426857"/>
            <a:ext cx="3125293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(Rashad et al., 2022)</a:t>
            </a:r>
          </a:p>
          <a:p>
            <a:pPr algn="just"/>
            <a:endParaRPr lang="es-EC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Los extractos incentivar la síntesis de hormonas vegetales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664609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o 33">
            <a:extLst>
              <a:ext uri="{FF2B5EF4-FFF2-40B4-BE49-F238E27FC236}">
                <a16:creationId xmlns:a16="http://schemas.microsoft.com/office/drawing/2014/main" id="{498C8A63-692E-3F58-E6D7-CC7B4206661E}"/>
              </a:ext>
            </a:extLst>
          </p:cNvPr>
          <p:cNvGrpSpPr/>
          <p:nvPr/>
        </p:nvGrpSpPr>
        <p:grpSpPr>
          <a:xfrm>
            <a:off x="101294" y="2071065"/>
            <a:ext cx="7644046" cy="4109796"/>
            <a:chOff x="506410" y="2373555"/>
            <a:chExt cx="7644046" cy="4109796"/>
          </a:xfrm>
        </p:grpSpPr>
        <p:pic>
          <p:nvPicPr>
            <p:cNvPr id="6" name="Imagen 5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97C33478-6DDE-0E31-56C6-A2688C2A1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47" t="12859" r="3302" b="12580"/>
            <a:stretch/>
          </p:blipFill>
          <p:spPr bwMode="auto">
            <a:xfrm>
              <a:off x="506410" y="2523351"/>
              <a:ext cx="7644046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2B4DEDBB-1033-A79D-B7BF-3FEB4D291D8E}"/>
                </a:ext>
              </a:extLst>
            </p:cNvPr>
            <p:cNvSpPr txBox="1"/>
            <p:nvPr/>
          </p:nvSpPr>
          <p:spPr>
            <a:xfrm>
              <a:off x="3887057" y="2373555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55CA60E6-115E-0E55-8685-C4362239BD68}"/>
                </a:ext>
              </a:extLst>
            </p:cNvPr>
            <p:cNvSpPr txBox="1"/>
            <p:nvPr/>
          </p:nvSpPr>
          <p:spPr>
            <a:xfrm>
              <a:off x="3109448" y="3302581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A/B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E21C698-B8A1-8FCB-FA9F-2270D8A501BE}"/>
                </a:ext>
              </a:extLst>
            </p:cNvPr>
            <p:cNvSpPr txBox="1"/>
            <p:nvPr/>
          </p:nvSpPr>
          <p:spPr>
            <a:xfrm>
              <a:off x="2309659" y="4195574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B/C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4A406A9-AB82-9FCE-58FA-1A1D40D716BD}"/>
                </a:ext>
              </a:extLst>
            </p:cNvPr>
            <p:cNvSpPr txBox="1"/>
            <p:nvPr/>
          </p:nvSpPr>
          <p:spPr>
            <a:xfrm>
              <a:off x="1530457" y="4401572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B/C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6AEB2AEF-17F9-5657-BF2D-E0E430C78DF5}"/>
                </a:ext>
              </a:extLst>
            </p:cNvPr>
            <p:cNvSpPr txBox="1"/>
            <p:nvPr/>
          </p:nvSpPr>
          <p:spPr>
            <a:xfrm>
              <a:off x="4691570" y="4811770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47104C7-4F99-8A50-0F04-F91A8F58ECAC}"/>
                </a:ext>
              </a:extLst>
            </p:cNvPr>
            <p:cNvSpPr txBox="1"/>
            <p:nvPr/>
          </p:nvSpPr>
          <p:spPr>
            <a:xfrm>
              <a:off x="5477004" y="4477469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B/C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FCD400D-288A-236F-C7D2-C37430BDC173}"/>
                </a:ext>
              </a:extLst>
            </p:cNvPr>
            <p:cNvSpPr txBox="1"/>
            <p:nvPr/>
          </p:nvSpPr>
          <p:spPr>
            <a:xfrm>
              <a:off x="6243815" y="3599751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A/B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E237DFF-0474-F701-44AF-11114831E5B7}"/>
                </a:ext>
              </a:extLst>
            </p:cNvPr>
            <p:cNvSpPr txBox="1"/>
            <p:nvPr/>
          </p:nvSpPr>
          <p:spPr>
            <a:xfrm>
              <a:off x="7041051" y="4401572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B/C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266A2F72-A2A0-8105-1531-6FB2ED9BA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433" y="2961650"/>
              <a:ext cx="533400" cy="180975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D82DF42-275C-C587-B8F4-7564E74D4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057" y="3971666"/>
              <a:ext cx="468000" cy="158786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4F40623B-AD75-4A36-31AF-02658DDC0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6014" y="4901654"/>
              <a:ext cx="468000" cy="158786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CCE0217D-23E7-6A5B-9D7A-BB930D831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2872" y="5288963"/>
              <a:ext cx="468000" cy="158786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799EDD04-F7BA-178E-F4DA-92DBD608B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3915" y="4919239"/>
              <a:ext cx="468000" cy="158786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D18DF884-210C-0BBE-2EF6-F3F22512D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8004" y="4014599"/>
              <a:ext cx="533400" cy="180975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8C046415-954D-A8B7-164A-F19CF3EFB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9300" y="3338512"/>
              <a:ext cx="533400" cy="180975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4986936A-48E4-3A75-8D5E-F2EEEF3CE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1448" y="4612015"/>
              <a:ext cx="468000" cy="158786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9C42CE2F-AA79-747B-947F-5AA88289A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4260" y="4915960"/>
              <a:ext cx="533400" cy="180975"/>
            </a:xfrm>
            <a:prstGeom prst="rect">
              <a:avLst/>
            </a:prstGeom>
          </p:spPr>
        </p:pic>
      </p:grpSp>
      <p:sp>
        <p:nvSpPr>
          <p:cNvPr id="35" name="Google Shape;164;gb5fec5af08_0_6">
            <a:extLst>
              <a:ext uri="{FF2B5EF4-FFF2-40B4-BE49-F238E27FC236}">
                <a16:creationId xmlns:a16="http://schemas.microsoft.com/office/drawing/2014/main" id="{593DCF01-5273-12D5-9F52-743B94CEFA1A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30F05C40-70FA-FB14-2299-F4D4E1886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3818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Longitud radicular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17.11%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0.0005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EDA3F9A-31F5-2CE4-4542-19A0B8D44FDA}"/>
              </a:ext>
            </a:extLst>
          </p:cNvPr>
          <p:cNvSpPr txBox="1"/>
          <p:nvPr/>
        </p:nvSpPr>
        <p:spPr>
          <a:xfrm>
            <a:off x="1465588" y="1755323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longitud radicular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3E58AB-1B19-3D80-F2B4-13285C1D48C5}"/>
              </a:ext>
            </a:extLst>
          </p:cNvPr>
          <p:cNvSpPr txBox="1"/>
          <p:nvPr/>
        </p:nvSpPr>
        <p:spPr>
          <a:xfrm>
            <a:off x="287651" y="6412449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Hamidi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2017) (Ali et al., 2022)</a:t>
            </a:r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AF9EB8-34E4-2D8C-929D-FC8050953447}"/>
              </a:ext>
            </a:extLst>
          </p:cNvPr>
          <p:cNvSpPr txBox="1"/>
          <p:nvPr/>
        </p:nvSpPr>
        <p:spPr>
          <a:xfrm>
            <a:off x="7405805" y="1011397"/>
            <a:ext cx="457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Correlación concentración de jengibre y longitud radicular. Tratamiento con micorrizas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F3F9C1-930A-EC8E-43A4-82858D746340}"/>
              </a:ext>
            </a:extLst>
          </p:cNvPr>
          <p:cNvSpPr txBox="1"/>
          <p:nvPr/>
        </p:nvSpPr>
        <p:spPr>
          <a:xfrm>
            <a:off x="8833949" y="5200522"/>
            <a:ext cx="2357332" cy="58477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correlación: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0,94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2EDEFD0-645B-57B8-E6B9-332A145D81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89" t="15951" r="23367" b="29194"/>
          <a:stretch/>
        </p:blipFill>
        <p:spPr bwMode="auto">
          <a:xfrm>
            <a:off x="7623250" y="1575836"/>
            <a:ext cx="4394928" cy="3420000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81F3A38C-2E70-BC39-6EC1-004D89610936}"/>
              </a:ext>
            </a:extLst>
          </p:cNvPr>
          <p:cNvSpPr/>
          <p:nvPr/>
        </p:nvSpPr>
        <p:spPr>
          <a:xfrm>
            <a:off x="1001514" y="2116733"/>
            <a:ext cx="3158927" cy="382686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366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5fec5af08_0_6"/>
          <p:cNvSpPr txBox="1">
            <a:spLocks noGrp="1"/>
          </p:cNvSpPr>
          <p:nvPr>
            <p:ph type="title"/>
          </p:nvPr>
        </p:nvSpPr>
        <p:spPr>
          <a:xfrm>
            <a:off x="953911" y="-31781"/>
            <a:ext cx="10972895" cy="1523735"/>
          </a:xfrm>
          <a:prstGeom prst="rect">
            <a:avLst/>
          </a:prstGeom>
        </p:spPr>
        <p:txBody>
          <a:bodyPr spcFirstLastPara="1" wrap="square" lIns="121879" tIns="60923" rIns="121879" bIns="60923" anchor="t" anchorCtr="0">
            <a:noAutofit/>
          </a:bodyPr>
          <a:lstStyle/>
          <a:p>
            <a:r>
              <a:rPr lang="es-EC" dirty="0">
                <a:solidFill>
                  <a:schemeClr val="tx1"/>
                </a:solidFill>
              </a:rPr>
              <a:t>JENGIBRE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B2B5199-8ABB-8959-38EF-435744C0544E}"/>
              </a:ext>
            </a:extLst>
          </p:cNvPr>
          <p:cNvSpPr txBox="1"/>
          <p:nvPr/>
        </p:nvSpPr>
        <p:spPr>
          <a:xfrm>
            <a:off x="6850219" y="3078985"/>
            <a:ext cx="2704842" cy="995422"/>
          </a:xfrm>
          <a:prstGeom prst="ellipse">
            <a:avLst/>
          </a:prstGeom>
          <a:solidFill>
            <a:srgbClr val="C0E399"/>
          </a:solidFill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66"/>
              </a:spcAft>
            </a:pPr>
            <a:r>
              <a:rPr lang="es-EC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Compuestos bioactivos</a:t>
            </a:r>
          </a:p>
        </p:txBody>
      </p:sp>
      <p:pic>
        <p:nvPicPr>
          <p:cNvPr id="5" name="Imagen 4" descr="Interfaz de usuario gráfica, Aplicación, PowerPoint&#10;&#10;Descripción generada automáticamente">
            <a:extLst>
              <a:ext uri="{FF2B5EF4-FFF2-40B4-BE49-F238E27FC236}">
                <a16:creationId xmlns:a16="http://schemas.microsoft.com/office/drawing/2014/main" id="{CC541F17-DE64-B1FD-7A23-F83174BC72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13" t="31355" r="39422" b="28151"/>
          <a:stretch/>
        </p:blipFill>
        <p:spPr bwMode="auto">
          <a:xfrm>
            <a:off x="3040831" y="0"/>
            <a:ext cx="5353232" cy="2641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ACEAEA6-2640-C14F-CCDB-EDD2E9164128}"/>
              </a:ext>
            </a:extLst>
          </p:cNvPr>
          <p:cNvSpPr txBox="1"/>
          <p:nvPr/>
        </p:nvSpPr>
        <p:spPr>
          <a:xfrm>
            <a:off x="9773992" y="1198614"/>
            <a:ext cx="2087285" cy="70788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66"/>
              </a:spcAft>
            </a:pPr>
            <a:r>
              <a:rPr lang="es-EC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Tolerancia al estrés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8F83B09-A08B-2B54-6B4E-0C7590C412AB}"/>
              </a:ext>
            </a:extLst>
          </p:cNvPr>
          <p:cNvSpPr txBox="1"/>
          <p:nvPr/>
        </p:nvSpPr>
        <p:spPr>
          <a:xfrm>
            <a:off x="10256068" y="2879899"/>
            <a:ext cx="1904537" cy="40011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66"/>
              </a:spcAft>
            </a:pPr>
            <a:r>
              <a:rPr lang="es-EC" sz="2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Bioestimulante</a:t>
            </a:r>
            <a:endParaRPr lang="es-EC" sz="2000" dirty="0">
              <a:solidFill>
                <a:schemeClr val="tx1"/>
              </a:solidFill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CAAC4FE-2FB7-4392-4399-EF29E63F1315}"/>
              </a:ext>
            </a:extLst>
          </p:cNvPr>
          <p:cNvSpPr txBox="1"/>
          <p:nvPr/>
        </p:nvSpPr>
        <p:spPr>
          <a:xfrm>
            <a:off x="10256068" y="3735801"/>
            <a:ext cx="1700301" cy="40011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66"/>
              </a:spcAft>
            </a:pPr>
            <a:r>
              <a:rPr lang="es-EC" sz="20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Antioxidante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4FC9045-504F-03DB-AD72-817AC5728457}"/>
              </a:ext>
            </a:extLst>
          </p:cNvPr>
          <p:cNvSpPr txBox="1"/>
          <p:nvPr/>
        </p:nvSpPr>
        <p:spPr>
          <a:xfrm>
            <a:off x="9773992" y="4920950"/>
            <a:ext cx="1995912" cy="70788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66"/>
              </a:spcAft>
            </a:pPr>
            <a:r>
              <a:rPr lang="es-EC" sz="20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Antimicrobiana y antifúngica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FD25718-98B8-4974-1DA5-09AFA66DB113}"/>
              </a:ext>
            </a:extLst>
          </p:cNvPr>
          <p:cNvSpPr txBox="1"/>
          <p:nvPr/>
        </p:nvSpPr>
        <p:spPr>
          <a:xfrm>
            <a:off x="2808747" y="3078985"/>
            <a:ext cx="2533035" cy="99542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1066"/>
              </a:spcAft>
            </a:pPr>
            <a:r>
              <a:rPr lang="es-EC" sz="20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Aminoácidos</a:t>
            </a:r>
            <a:r>
              <a:rPr lang="es-EC" sz="2000" b="1" dirty="0">
                <a:solidFill>
                  <a:schemeClr val="tx1"/>
                </a:solidFill>
                <a:ea typeface="Calibri" panose="020F0502020204030204" pitchFamily="34" charset="0"/>
              </a:rPr>
              <a:t> y </a:t>
            </a:r>
            <a:r>
              <a:rPr lang="es-EC" sz="20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nutrientes </a:t>
            </a:r>
            <a:endParaRPr lang="es-EC" sz="2000" b="1" dirty="0">
              <a:solidFill>
                <a:schemeClr val="tx1"/>
              </a:solidFill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47EF5DD-F78A-8C09-D0E3-77B68B6E6404}"/>
              </a:ext>
            </a:extLst>
          </p:cNvPr>
          <p:cNvSpPr txBox="1"/>
          <p:nvPr/>
        </p:nvSpPr>
        <p:spPr>
          <a:xfrm>
            <a:off x="362169" y="1820891"/>
            <a:ext cx="1988698" cy="70788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66"/>
              </a:spcAft>
            </a:pPr>
            <a:r>
              <a:rPr lang="es-EC" sz="2000" dirty="0">
                <a:solidFill>
                  <a:schemeClr val="tx1"/>
                </a:solidFill>
                <a:ea typeface="Calibri" panose="020F0502020204030204" pitchFamily="34" charset="0"/>
              </a:rPr>
              <a:t>A</a:t>
            </a:r>
            <a:r>
              <a:rPr lang="es-EC" sz="20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bsorción agua y nutrientes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DFDF60A-BD5B-A89A-A641-6607764DD91E}"/>
              </a:ext>
            </a:extLst>
          </p:cNvPr>
          <p:cNvSpPr txBox="1"/>
          <p:nvPr/>
        </p:nvSpPr>
        <p:spPr>
          <a:xfrm>
            <a:off x="449249" y="3242112"/>
            <a:ext cx="1605280" cy="70788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66"/>
              </a:spcAft>
            </a:pPr>
            <a:r>
              <a:rPr lang="es-EC" sz="2000" dirty="0">
                <a:solidFill>
                  <a:schemeClr val="tx1"/>
                </a:solidFill>
                <a:ea typeface="Calibri" panose="020F0502020204030204" pitchFamily="34" charset="0"/>
              </a:rPr>
              <a:t>Crecimiento vegetal</a:t>
            </a:r>
            <a:endParaRPr lang="es-EC" sz="20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D529F27-951A-B408-1280-63006120126D}"/>
              </a:ext>
            </a:extLst>
          </p:cNvPr>
          <p:cNvSpPr txBox="1"/>
          <p:nvPr/>
        </p:nvSpPr>
        <p:spPr>
          <a:xfrm>
            <a:off x="256051" y="4658768"/>
            <a:ext cx="2784780" cy="101566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66"/>
              </a:spcAft>
            </a:pPr>
            <a:r>
              <a:rPr lang="es-EC" sz="2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Acumulación de </a:t>
            </a:r>
            <a:r>
              <a:rPr lang="es-EC" sz="20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azúcares, compuestos activos y </a:t>
            </a:r>
            <a:r>
              <a:rPr lang="es-EC" sz="2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minerales</a:t>
            </a:r>
          </a:p>
        </p:txBody>
      </p:sp>
      <p:pic>
        <p:nvPicPr>
          <p:cNvPr id="1026" name="Picture 2" descr="Ejemplo De La Acuarela De La Raíz Del Jengibre Con La Trayectoria De  Recortes Stock de ilustración - Ilustración de verde, sano: 68781290">
            <a:extLst>
              <a:ext uri="{FF2B5EF4-FFF2-40B4-BE49-F238E27FC236}">
                <a16:creationId xmlns:a16="http://schemas.microsoft.com/office/drawing/2014/main" id="{C5BED0B2-6009-D097-DA85-5C0344530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t="25777" r="15333" b="7917"/>
          <a:stretch/>
        </p:blipFill>
        <p:spPr bwMode="auto">
          <a:xfrm>
            <a:off x="4967750" y="2619339"/>
            <a:ext cx="2256499" cy="1953432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FE829537-4B12-9561-EC0D-4635A25AEB3B}"/>
              </a:ext>
            </a:extLst>
          </p:cNvPr>
          <p:cNvCxnSpPr>
            <a:cxnSpLocks/>
            <a:stCxn id="16" idx="2"/>
            <a:endCxn id="18" idx="2"/>
          </p:cNvCxnSpPr>
          <p:nvPr/>
        </p:nvCxnSpPr>
        <p:spPr>
          <a:xfrm flipH="1" flipV="1">
            <a:off x="1356518" y="2528777"/>
            <a:ext cx="1452229" cy="10479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869E6D41-F38F-687F-D488-4A06C9476F97}"/>
              </a:ext>
            </a:extLst>
          </p:cNvPr>
          <p:cNvCxnSpPr>
            <a:stCxn id="16" idx="2"/>
            <a:endCxn id="20" idx="3"/>
          </p:cNvCxnSpPr>
          <p:nvPr/>
        </p:nvCxnSpPr>
        <p:spPr>
          <a:xfrm flipH="1">
            <a:off x="2054529" y="3576696"/>
            <a:ext cx="754218" cy="193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D93AAF2B-397E-D071-12D2-17D619BCB959}"/>
              </a:ext>
            </a:extLst>
          </p:cNvPr>
          <p:cNvCxnSpPr>
            <a:stCxn id="16" idx="2"/>
            <a:endCxn id="22" idx="0"/>
          </p:cNvCxnSpPr>
          <p:nvPr/>
        </p:nvCxnSpPr>
        <p:spPr>
          <a:xfrm flipH="1">
            <a:off x="1648441" y="3576696"/>
            <a:ext cx="1160306" cy="1082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EDCCDA76-AB75-079E-5423-78E4A86E3150}"/>
              </a:ext>
            </a:extLst>
          </p:cNvPr>
          <p:cNvCxnSpPr>
            <a:stCxn id="3" idx="6"/>
            <a:endCxn id="2" idx="2"/>
          </p:cNvCxnSpPr>
          <p:nvPr/>
        </p:nvCxnSpPr>
        <p:spPr>
          <a:xfrm flipV="1">
            <a:off x="9555061" y="1906500"/>
            <a:ext cx="1262574" cy="16701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24ABE263-3FB0-EAD8-FABB-61DEBB6EE33D}"/>
              </a:ext>
            </a:extLst>
          </p:cNvPr>
          <p:cNvCxnSpPr>
            <a:stCxn id="3" idx="6"/>
            <a:endCxn id="10" idx="1"/>
          </p:cNvCxnSpPr>
          <p:nvPr/>
        </p:nvCxnSpPr>
        <p:spPr>
          <a:xfrm flipV="1">
            <a:off x="9555061" y="3079954"/>
            <a:ext cx="701007" cy="4967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F0BE7612-F02C-F9DA-61B8-693A837840E9}"/>
              </a:ext>
            </a:extLst>
          </p:cNvPr>
          <p:cNvCxnSpPr>
            <a:stCxn id="3" idx="6"/>
            <a:endCxn id="12" idx="1"/>
          </p:cNvCxnSpPr>
          <p:nvPr/>
        </p:nvCxnSpPr>
        <p:spPr>
          <a:xfrm>
            <a:off x="9555061" y="3576696"/>
            <a:ext cx="701007" cy="359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5ACEDB02-4F01-BFE3-4C31-CA34F6BB210F}"/>
              </a:ext>
            </a:extLst>
          </p:cNvPr>
          <p:cNvCxnSpPr>
            <a:stCxn id="3" idx="6"/>
            <a:endCxn id="14" idx="0"/>
          </p:cNvCxnSpPr>
          <p:nvPr/>
        </p:nvCxnSpPr>
        <p:spPr>
          <a:xfrm>
            <a:off x="9555061" y="3576696"/>
            <a:ext cx="1216887" cy="13442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1" name="CuadroTexto 160">
            <a:extLst>
              <a:ext uri="{FF2B5EF4-FFF2-40B4-BE49-F238E27FC236}">
                <a16:creationId xmlns:a16="http://schemas.microsoft.com/office/drawing/2014/main" id="{8E10FFA4-C053-A348-38B1-F33B6617DBF6}"/>
              </a:ext>
            </a:extLst>
          </p:cNvPr>
          <p:cNvSpPr txBox="1"/>
          <p:nvPr/>
        </p:nvSpPr>
        <p:spPr>
          <a:xfrm>
            <a:off x="362169" y="6447431"/>
            <a:ext cx="6100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Shahrajabian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2019)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65072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o 33">
            <a:extLst>
              <a:ext uri="{FF2B5EF4-FFF2-40B4-BE49-F238E27FC236}">
                <a16:creationId xmlns:a16="http://schemas.microsoft.com/office/drawing/2014/main" id="{498C8A63-692E-3F58-E6D7-CC7B4206661E}"/>
              </a:ext>
            </a:extLst>
          </p:cNvPr>
          <p:cNvGrpSpPr/>
          <p:nvPr/>
        </p:nvGrpSpPr>
        <p:grpSpPr>
          <a:xfrm>
            <a:off x="101294" y="2071065"/>
            <a:ext cx="7644046" cy="4109796"/>
            <a:chOff x="506410" y="2373555"/>
            <a:chExt cx="7644046" cy="4109796"/>
          </a:xfrm>
        </p:grpSpPr>
        <p:pic>
          <p:nvPicPr>
            <p:cNvPr id="6" name="Imagen 5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97C33478-6DDE-0E31-56C6-A2688C2A1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47" t="12859" r="3302" b="12580"/>
            <a:stretch/>
          </p:blipFill>
          <p:spPr bwMode="auto">
            <a:xfrm>
              <a:off x="506410" y="2523351"/>
              <a:ext cx="7644046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2B4DEDBB-1033-A79D-B7BF-3FEB4D291D8E}"/>
                </a:ext>
              </a:extLst>
            </p:cNvPr>
            <p:cNvSpPr txBox="1"/>
            <p:nvPr/>
          </p:nvSpPr>
          <p:spPr>
            <a:xfrm>
              <a:off x="3887057" y="2373555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55CA60E6-115E-0E55-8685-C4362239BD68}"/>
                </a:ext>
              </a:extLst>
            </p:cNvPr>
            <p:cNvSpPr txBox="1"/>
            <p:nvPr/>
          </p:nvSpPr>
          <p:spPr>
            <a:xfrm>
              <a:off x="3109448" y="3302581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A/B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E21C698-B8A1-8FCB-FA9F-2270D8A501BE}"/>
                </a:ext>
              </a:extLst>
            </p:cNvPr>
            <p:cNvSpPr txBox="1"/>
            <p:nvPr/>
          </p:nvSpPr>
          <p:spPr>
            <a:xfrm>
              <a:off x="2309659" y="4195574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B/C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4A406A9-AB82-9FCE-58FA-1A1D40D716BD}"/>
                </a:ext>
              </a:extLst>
            </p:cNvPr>
            <p:cNvSpPr txBox="1"/>
            <p:nvPr/>
          </p:nvSpPr>
          <p:spPr>
            <a:xfrm>
              <a:off x="1530457" y="4401572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B/C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6AEB2AEF-17F9-5657-BF2D-E0E430C78DF5}"/>
                </a:ext>
              </a:extLst>
            </p:cNvPr>
            <p:cNvSpPr txBox="1"/>
            <p:nvPr/>
          </p:nvSpPr>
          <p:spPr>
            <a:xfrm>
              <a:off x="4691570" y="4811770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47104C7-4F99-8A50-0F04-F91A8F58ECAC}"/>
                </a:ext>
              </a:extLst>
            </p:cNvPr>
            <p:cNvSpPr txBox="1"/>
            <p:nvPr/>
          </p:nvSpPr>
          <p:spPr>
            <a:xfrm>
              <a:off x="5477004" y="4477469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B/C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FCD400D-288A-236F-C7D2-C37430BDC173}"/>
                </a:ext>
              </a:extLst>
            </p:cNvPr>
            <p:cNvSpPr txBox="1"/>
            <p:nvPr/>
          </p:nvSpPr>
          <p:spPr>
            <a:xfrm>
              <a:off x="6243815" y="3599751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A/B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E237DFF-0474-F701-44AF-11114831E5B7}"/>
                </a:ext>
              </a:extLst>
            </p:cNvPr>
            <p:cNvSpPr txBox="1"/>
            <p:nvPr/>
          </p:nvSpPr>
          <p:spPr>
            <a:xfrm>
              <a:off x="7041051" y="4401572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B/C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266A2F72-A2A0-8105-1531-6FB2ED9BA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433" y="2961650"/>
              <a:ext cx="533400" cy="180975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D82DF42-275C-C587-B8F4-7564E74D4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057" y="3971666"/>
              <a:ext cx="468000" cy="158786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4F40623B-AD75-4A36-31AF-02658DDC0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6014" y="4901654"/>
              <a:ext cx="468000" cy="158786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CCE0217D-23E7-6A5B-9D7A-BB930D831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2872" y="5288963"/>
              <a:ext cx="468000" cy="158786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799EDD04-F7BA-178E-F4DA-92DBD608B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3915" y="4919239"/>
              <a:ext cx="468000" cy="158786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D18DF884-210C-0BBE-2EF6-F3F22512D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8004" y="4014599"/>
              <a:ext cx="533400" cy="180975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8C046415-954D-A8B7-164A-F19CF3EFB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9300" y="3338512"/>
              <a:ext cx="533400" cy="180975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4986936A-48E4-3A75-8D5E-F2EEEF3CE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1448" y="4612015"/>
              <a:ext cx="468000" cy="158786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9C42CE2F-AA79-747B-947F-5AA88289A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4260" y="4915960"/>
              <a:ext cx="533400" cy="180975"/>
            </a:xfrm>
            <a:prstGeom prst="rect">
              <a:avLst/>
            </a:prstGeom>
          </p:spPr>
        </p:pic>
      </p:grpSp>
      <p:sp>
        <p:nvSpPr>
          <p:cNvPr id="35" name="Google Shape;164;gb5fec5af08_0_6">
            <a:extLst>
              <a:ext uri="{FF2B5EF4-FFF2-40B4-BE49-F238E27FC236}">
                <a16:creationId xmlns:a16="http://schemas.microsoft.com/office/drawing/2014/main" id="{593DCF01-5273-12D5-9F52-743B94CEFA1A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30F05C40-70FA-FB14-2299-F4D4E1886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3818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Longitud radicular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17.11%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0.0005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EDA3F9A-31F5-2CE4-4542-19A0B8D44FDA}"/>
              </a:ext>
            </a:extLst>
          </p:cNvPr>
          <p:cNvSpPr txBox="1"/>
          <p:nvPr/>
        </p:nvSpPr>
        <p:spPr>
          <a:xfrm>
            <a:off x="1465588" y="1755323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longitud radicular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3E58AB-1B19-3D80-F2B4-13285C1D48C5}"/>
              </a:ext>
            </a:extLst>
          </p:cNvPr>
          <p:cNvSpPr txBox="1"/>
          <p:nvPr/>
        </p:nvSpPr>
        <p:spPr>
          <a:xfrm>
            <a:off x="287651" y="6412449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Hamidi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2017) (Ali et al., 2022)</a:t>
            </a:r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AF9EB8-34E4-2D8C-929D-FC8050953447}"/>
              </a:ext>
            </a:extLst>
          </p:cNvPr>
          <p:cNvSpPr txBox="1"/>
          <p:nvPr/>
        </p:nvSpPr>
        <p:spPr>
          <a:xfrm>
            <a:off x="7405805" y="1011397"/>
            <a:ext cx="457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Correlación concentración de jengibre y longitud radicular. Tratamiento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si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 micorrizas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F3F9C1-930A-EC8E-43A4-82858D746340}"/>
              </a:ext>
            </a:extLst>
          </p:cNvPr>
          <p:cNvSpPr txBox="1"/>
          <p:nvPr/>
        </p:nvSpPr>
        <p:spPr>
          <a:xfrm>
            <a:off x="8833949" y="5200522"/>
            <a:ext cx="2357332" cy="58477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correlación: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0,49</a:t>
            </a:r>
          </a:p>
        </p:txBody>
      </p:sp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611D09C1-90A6-2B50-AE60-8103DB729D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89" t="15950" r="23275" b="29358"/>
          <a:stretch/>
        </p:blipFill>
        <p:spPr bwMode="auto">
          <a:xfrm>
            <a:off x="7541874" y="1634903"/>
            <a:ext cx="4417459" cy="3420000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145F4003-7B8C-1704-A67F-1E6BF44A7C3E}"/>
              </a:ext>
            </a:extLst>
          </p:cNvPr>
          <p:cNvSpPr/>
          <p:nvPr/>
        </p:nvSpPr>
        <p:spPr>
          <a:xfrm>
            <a:off x="4177007" y="3297261"/>
            <a:ext cx="3126957" cy="266642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275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o 33">
            <a:extLst>
              <a:ext uri="{FF2B5EF4-FFF2-40B4-BE49-F238E27FC236}">
                <a16:creationId xmlns:a16="http://schemas.microsoft.com/office/drawing/2014/main" id="{498C8A63-692E-3F58-E6D7-CC7B4206661E}"/>
              </a:ext>
            </a:extLst>
          </p:cNvPr>
          <p:cNvGrpSpPr/>
          <p:nvPr/>
        </p:nvGrpSpPr>
        <p:grpSpPr>
          <a:xfrm>
            <a:off x="101294" y="2071065"/>
            <a:ext cx="7644046" cy="4109796"/>
            <a:chOff x="506410" y="2373555"/>
            <a:chExt cx="7644046" cy="4109796"/>
          </a:xfrm>
        </p:grpSpPr>
        <p:pic>
          <p:nvPicPr>
            <p:cNvPr id="6" name="Imagen 5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97C33478-6DDE-0E31-56C6-A2688C2A1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47" t="12859" r="3302" b="12580"/>
            <a:stretch/>
          </p:blipFill>
          <p:spPr bwMode="auto">
            <a:xfrm>
              <a:off x="506410" y="2523351"/>
              <a:ext cx="7644046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2B4DEDBB-1033-A79D-B7BF-3FEB4D291D8E}"/>
                </a:ext>
              </a:extLst>
            </p:cNvPr>
            <p:cNvSpPr txBox="1"/>
            <p:nvPr/>
          </p:nvSpPr>
          <p:spPr>
            <a:xfrm>
              <a:off x="3887057" y="2373555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55CA60E6-115E-0E55-8685-C4362239BD68}"/>
                </a:ext>
              </a:extLst>
            </p:cNvPr>
            <p:cNvSpPr txBox="1"/>
            <p:nvPr/>
          </p:nvSpPr>
          <p:spPr>
            <a:xfrm>
              <a:off x="3109448" y="3302581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A/B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E21C698-B8A1-8FCB-FA9F-2270D8A501BE}"/>
                </a:ext>
              </a:extLst>
            </p:cNvPr>
            <p:cNvSpPr txBox="1"/>
            <p:nvPr/>
          </p:nvSpPr>
          <p:spPr>
            <a:xfrm>
              <a:off x="2309659" y="4195574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B/C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4A406A9-AB82-9FCE-58FA-1A1D40D716BD}"/>
                </a:ext>
              </a:extLst>
            </p:cNvPr>
            <p:cNvSpPr txBox="1"/>
            <p:nvPr/>
          </p:nvSpPr>
          <p:spPr>
            <a:xfrm>
              <a:off x="1530457" y="4401572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B/C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6AEB2AEF-17F9-5657-BF2D-E0E430C78DF5}"/>
                </a:ext>
              </a:extLst>
            </p:cNvPr>
            <p:cNvSpPr txBox="1"/>
            <p:nvPr/>
          </p:nvSpPr>
          <p:spPr>
            <a:xfrm>
              <a:off x="4691570" y="4811770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47104C7-4F99-8A50-0F04-F91A8F58ECAC}"/>
                </a:ext>
              </a:extLst>
            </p:cNvPr>
            <p:cNvSpPr txBox="1"/>
            <p:nvPr/>
          </p:nvSpPr>
          <p:spPr>
            <a:xfrm>
              <a:off x="5477004" y="4477469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B/C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FCD400D-288A-236F-C7D2-C37430BDC173}"/>
                </a:ext>
              </a:extLst>
            </p:cNvPr>
            <p:cNvSpPr txBox="1"/>
            <p:nvPr/>
          </p:nvSpPr>
          <p:spPr>
            <a:xfrm>
              <a:off x="6243815" y="3599751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A/B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E237DFF-0474-F701-44AF-11114831E5B7}"/>
                </a:ext>
              </a:extLst>
            </p:cNvPr>
            <p:cNvSpPr txBox="1"/>
            <p:nvPr/>
          </p:nvSpPr>
          <p:spPr>
            <a:xfrm>
              <a:off x="7041051" y="4401572"/>
              <a:ext cx="54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B/C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266A2F72-A2A0-8105-1531-6FB2ED9BA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433" y="2961650"/>
              <a:ext cx="533400" cy="180975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D82DF42-275C-C587-B8F4-7564E74D4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057" y="3971666"/>
              <a:ext cx="468000" cy="158786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4F40623B-AD75-4A36-31AF-02658DDC0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6014" y="4901654"/>
              <a:ext cx="468000" cy="158786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CCE0217D-23E7-6A5B-9D7A-BB930D831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2872" y="5288963"/>
              <a:ext cx="468000" cy="158786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799EDD04-F7BA-178E-F4DA-92DBD608B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3915" y="4919239"/>
              <a:ext cx="468000" cy="158786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D18DF884-210C-0BBE-2EF6-F3F22512D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8004" y="4014599"/>
              <a:ext cx="533400" cy="180975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8C046415-954D-A8B7-164A-F19CF3EFB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9300" y="3338512"/>
              <a:ext cx="533400" cy="180975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4986936A-48E4-3A75-8D5E-F2EEEF3CE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1448" y="4612015"/>
              <a:ext cx="468000" cy="158786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9C42CE2F-AA79-747B-947F-5AA88289A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4260" y="4915960"/>
              <a:ext cx="533400" cy="180975"/>
            </a:xfrm>
            <a:prstGeom prst="rect">
              <a:avLst/>
            </a:prstGeom>
          </p:spPr>
        </p:pic>
      </p:grpSp>
      <p:sp>
        <p:nvSpPr>
          <p:cNvPr id="35" name="Google Shape;164;gb5fec5af08_0_6">
            <a:extLst>
              <a:ext uri="{FF2B5EF4-FFF2-40B4-BE49-F238E27FC236}">
                <a16:creationId xmlns:a16="http://schemas.microsoft.com/office/drawing/2014/main" id="{593DCF01-5273-12D5-9F52-743B94CEFA1A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30F05C40-70FA-FB14-2299-F4D4E1886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3818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Longitud radicular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17.11%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0.0005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EDA3F9A-31F5-2CE4-4542-19A0B8D44FDA}"/>
              </a:ext>
            </a:extLst>
          </p:cNvPr>
          <p:cNvSpPr txBox="1"/>
          <p:nvPr/>
        </p:nvSpPr>
        <p:spPr>
          <a:xfrm>
            <a:off x="1465588" y="1755323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longitud radicular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3E58AB-1B19-3D80-F2B4-13285C1D48C5}"/>
              </a:ext>
            </a:extLst>
          </p:cNvPr>
          <p:cNvSpPr txBox="1"/>
          <p:nvPr/>
        </p:nvSpPr>
        <p:spPr>
          <a:xfrm>
            <a:off x="287651" y="6412449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Hamidi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2017) (Ali et al., 2022)</a:t>
            </a:r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869FCB-D2C1-DA4D-AA8F-B5A7B57163CF}"/>
              </a:ext>
            </a:extLst>
          </p:cNvPr>
          <p:cNvSpPr txBox="1"/>
          <p:nvPr/>
        </p:nvSpPr>
        <p:spPr>
          <a:xfrm>
            <a:off x="8153487" y="1739840"/>
            <a:ext cx="3447387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C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Hamidi</a:t>
            </a: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 (2017)</a:t>
            </a:r>
          </a:p>
          <a:p>
            <a:endParaRPr lang="es-EC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Los hongos micorrícicos desarrollan 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“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raicillas” para ampliar 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la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zona de enraizamiento.</a:t>
            </a:r>
            <a:endParaRPr lang="es-EC" sz="16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565C35C-1CB9-2773-6A81-D069D7D2C69C}"/>
              </a:ext>
            </a:extLst>
          </p:cNvPr>
          <p:cNvSpPr txBox="1"/>
          <p:nvPr/>
        </p:nvSpPr>
        <p:spPr>
          <a:xfrm>
            <a:off x="8153487" y="3466538"/>
            <a:ext cx="3447387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Ali et al. </a:t>
            </a: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2022)</a:t>
            </a:r>
          </a:p>
          <a:p>
            <a:endParaRPr lang="es-EC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fósforo promueve el desarrollo de las raíces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687416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164;gb5fec5af08_0_6">
            <a:extLst>
              <a:ext uri="{FF2B5EF4-FFF2-40B4-BE49-F238E27FC236}">
                <a16:creationId xmlns:a16="http://schemas.microsoft.com/office/drawing/2014/main" id="{02889BEE-D3EE-8AD4-1B72-A6ACA045C820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5F85D22-9E6E-DECA-7A59-B4C9824BA792}"/>
              </a:ext>
            </a:extLst>
          </p:cNvPr>
          <p:cNvGrpSpPr/>
          <p:nvPr/>
        </p:nvGrpSpPr>
        <p:grpSpPr>
          <a:xfrm>
            <a:off x="98461" y="2080357"/>
            <a:ext cx="7753496" cy="4129277"/>
            <a:chOff x="351381" y="1696094"/>
            <a:chExt cx="7753496" cy="4129277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FF9921E1-A191-829B-EA2E-2CE1C2469E76}"/>
                </a:ext>
              </a:extLst>
            </p:cNvPr>
            <p:cNvGrpSpPr/>
            <p:nvPr/>
          </p:nvGrpSpPr>
          <p:grpSpPr>
            <a:xfrm>
              <a:off x="351381" y="1696094"/>
              <a:ext cx="7753496" cy="4129277"/>
              <a:chOff x="541881" y="2336646"/>
              <a:chExt cx="7753496" cy="4129277"/>
            </a:xfrm>
          </p:grpSpPr>
          <p:pic>
            <p:nvPicPr>
              <p:cNvPr id="7" name="Imagen 6" descr="Gráfico, Gráfico de barras&#10;&#10;Descripción generada automáticamente">
                <a:extLst>
                  <a:ext uri="{FF2B5EF4-FFF2-40B4-BE49-F238E27FC236}">
                    <a16:creationId xmlns:a16="http://schemas.microsoft.com/office/drawing/2014/main" id="{7E0876CB-9A2B-5213-B042-A8CEB55FE7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839" t="13184" r="3305" b="13395"/>
              <a:stretch/>
            </p:blipFill>
            <p:spPr bwMode="auto">
              <a:xfrm>
                <a:off x="541881" y="2505923"/>
                <a:ext cx="7753496" cy="3960000"/>
              </a:xfrm>
              <a:prstGeom prst="rect">
                <a:avLst/>
              </a:prstGeom>
              <a:ln w="19050"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0AD3989C-1CEF-759C-99AC-A275B5A47B76}"/>
                  </a:ext>
                </a:extLst>
              </p:cNvPr>
              <p:cNvSpPr txBox="1"/>
              <p:nvPr/>
            </p:nvSpPr>
            <p:spPr>
              <a:xfrm>
                <a:off x="3998335" y="2336646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A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E2C3B9D5-EC15-172A-972E-6D280AAAE6BA}"/>
                  </a:ext>
                </a:extLst>
              </p:cNvPr>
              <p:cNvSpPr txBox="1"/>
              <p:nvPr/>
            </p:nvSpPr>
            <p:spPr>
              <a:xfrm>
                <a:off x="3166908" y="3004093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B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F9473D9B-6021-F313-BEF3-A08404D0C14F}"/>
                  </a:ext>
                </a:extLst>
              </p:cNvPr>
              <p:cNvSpPr txBox="1"/>
              <p:nvPr/>
            </p:nvSpPr>
            <p:spPr>
              <a:xfrm>
                <a:off x="2400464" y="3865376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C</a:t>
                </a: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89508D54-E4CA-4E5A-77B1-4D1A0B5B49A9}"/>
                  </a:ext>
                </a:extLst>
              </p:cNvPr>
              <p:cNvSpPr txBox="1"/>
              <p:nvPr/>
            </p:nvSpPr>
            <p:spPr>
              <a:xfrm>
                <a:off x="1585758" y="4058508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C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23CFA8A5-87E8-C1C4-4ED4-E99D26A8A3E5}"/>
                  </a:ext>
                </a:extLst>
              </p:cNvPr>
              <p:cNvSpPr txBox="1"/>
              <p:nvPr/>
            </p:nvSpPr>
            <p:spPr>
              <a:xfrm>
                <a:off x="4797044" y="4974358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D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41504745-B4A3-FAE7-CBA5-0537DEEDC9F2}"/>
                  </a:ext>
                </a:extLst>
              </p:cNvPr>
              <p:cNvSpPr txBox="1"/>
              <p:nvPr/>
            </p:nvSpPr>
            <p:spPr>
              <a:xfrm>
                <a:off x="5556000" y="4541360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C/D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0DFBDCCC-DA4D-8BFE-FF35-1D8718982ECC}"/>
                  </a:ext>
                </a:extLst>
              </p:cNvPr>
              <p:cNvSpPr txBox="1"/>
              <p:nvPr/>
            </p:nvSpPr>
            <p:spPr>
              <a:xfrm>
                <a:off x="6432953" y="4147369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C</a:t>
                </a:r>
              </a:p>
            </p:txBody>
          </p:sp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2A788B77-368C-320B-50B6-35FB6A7A2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1635" y="2753989"/>
                <a:ext cx="533400" cy="180975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B77818FF-8E81-FF3D-A7FB-D1F8011BE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64935" y="3470317"/>
                <a:ext cx="533400" cy="149184"/>
              </a:xfrm>
              <a:prstGeom prst="rect">
                <a:avLst/>
              </a:prstGeom>
            </p:spPr>
          </p:pic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16F2E82D-F440-6C32-8AC0-08F2A25DC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5993" y="4253062"/>
                <a:ext cx="348942" cy="144000"/>
              </a:xfrm>
              <a:prstGeom prst="rect">
                <a:avLst/>
              </a:prstGeom>
            </p:spPr>
          </p:pic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D46D97AD-D30C-4AE6-EC39-7F2A669B9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67065" y="4485922"/>
                <a:ext cx="533399" cy="180975"/>
              </a:xfrm>
              <a:prstGeom prst="rect">
                <a:avLst/>
              </a:prstGeom>
            </p:spPr>
          </p:pic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F8144426-6711-C6D4-34E0-ACD2FB592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67044" y="5364902"/>
                <a:ext cx="533400" cy="180975"/>
              </a:xfrm>
              <a:prstGeom prst="rect">
                <a:avLst/>
              </a:prstGeom>
            </p:spPr>
          </p:pic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A5B8ACD3-0C66-43D7-74D8-0A6C4FB69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32583" y="4494778"/>
                <a:ext cx="432000" cy="180975"/>
              </a:xfrm>
              <a:prstGeom prst="rect">
                <a:avLst/>
              </a:prstGeom>
            </p:spPr>
          </p:pic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2A81CB6D-A32F-77AF-B46C-B5B0CE9B8BBA}"/>
                  </a:ext>
                </a:extLst>
              </p:cNvPr>
              <p:cNvSpPr txBox="1"/>
              <p:nvPr/>
            </p:nvSpPr>
            <p:spPr>
              <a:xfrm>
                <a:off x="7195983" y="4541360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C/D</a:t>
                </a:r>
              </a:p>
            </p:txBody>
          </p:sp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F5702B3E-C131-32AF-5923-D523A724E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92067" y="4926496"/>
                <a:ext cx="533400" cy="180975"/>
              </a:xfrm>
              <a:prstGeom prst="rect">
                <a:avLst/>
              </a:prstGeom>
            </p:spPr>
          </p:pic>
        </p:grpSp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48AF50EF-6CF2-C6EA-AE49-B3AAA3F32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9053" y="4285944"/>
              <a:ext cx="533400" cy="149869"/>
            </a:xfrm>
            <a:prstGeom prst="rect">
              <a:avLst/>
            </a:prstGeom>
          </p:spPr>
        </p:pic>
      </p:grpSp>
      <p:sp>
        <p:nvSpPr>
          <p:cNvPr id="36" name="Rectangle 2">
            <a:extLst>
              <a:ext uri="{FF2B5EF4-FFF2-40B4-BE49-F238E27FC236}">
                <a16:creationId xmlns:a16="http://schemas.microsoft.com/office/drawing/2014/main" id="{63101AB6-6AC6-D02A-7987-1B0CECD9B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3140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Longitud total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22.5%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698A59-B765-0295-0FFC-56AF512C75AF}"/>
              </a:ext>
            </a:extLst>
          </p:cNvPr>
          <p:cNvSpPr txBox="1"/>
          <p:nvPr/>
        </p:nvSpPr>
        <p:spPr>
          <a:xfrm>
            <a:off x="1368311" y="1779298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longitud total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24D53CD-3BBF-1B1B-ABE8-C1FB0BFE3401}"/>
              </a:ext>
            </a:extLst>
          </p:cNvPr>
          <p:cNvSpPr txBox="1"/>
          <p:nvPr/>
        </p:nvSpPr>
        <p:spPr>
          <a:xfrm>
            <a:off x="312470" y="6428810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Tajima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2021)</a:t>
            </a:r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46D339-2DF9-247B-0045-B94BABD594D8}"/>
              </a:ext>
            </a:extLst>
          </p:cNvPr>
          <p:cNvSpPr txBox="1"/>
          <p:nvPr/>
        </p:nvSpPr>
        <p:spPr>
          <a:xfrm>
            <a:off x="7405805" y="1011397"/>
            <a:ext cx="457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Correlación concentración de jengibre y longitud total. Tratamiento con micorrizas</a:t>
            </a:r>
            <a:endParaRPr lang="es-EC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4D108C-7743-3F36-C650-FC05027987EF}"/>
              </a:ext>
            </a:extLst>
          </p:cNvPr>
          <p:cNvSpPr txBox="1"/>
          <p:nvPr/>
        </p:nvSpPr>
        <p:spPr>
          <a:xfrm>
            <a:off x="8833949" y="5200522"/>
            <a:ext cx="2357332" cy="58477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correlación: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0,95</a:t>
            </a:r>
          </a:p>
        </p:txBody>
      </p:sp>
      <p:pic>
        <p:nvPicPr>
          <p:cNvPr id="16" name="Imagen 15" descr="Gráfico&#10;&#10;Descripción generada automáticamente">
            <a:extLst>
              <a:ext uri="{FF2B5EF4-FFF2-40B4-BE49-F238E27FC236}">
                <a16:creationId xmlns:a16="http://schemas.microsoft.com/office/drawing/2014/main" id="{DECAE2F5-B4D3-4A4B-7E3B-8721F5735E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89" t="16114" r="23273" b="29190"/>
          <a:stretch/>
        </p:blipFill>
        <p:spPr bwMode="auto">
          <a:xfrm>
            <a:off x="7498678" y="1618448"/>
            <a:ext cx="4417459" cy="3420000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80E82CFB-D584-6AFE-E3FE-045647892C5D}"/>
              </a:ext>
            </a:extLst>
          </p:cNvPr>
          <p:cNvSpPr/>
          <p:nvPr/>
        </p:nvSpPr>
        <p:spPr>
          <a:xfrm>
            <a:off x="1001515" y="2116733"/>
            <a:ext cx="3182200" cy="38755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398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164;gb5fec5af08_0_6">
            <a:extLst>
              <a:ext uri="{FF2B5EF4-FFF2-40B4-BE49-F238E27FC236}">
                <a16:creationId xmlns:a16="http://schemas.microsoft.com/office/drawing/2014/main" id="{02889BEE-D3EE-8AD4-1B72-A6ACA045C820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5F85D22-9E6E-DECA-7A59-B4C9824BA792}"/>
              </a:ext>
            </a:extLst>
          </p:cNvPr>
          <p:cNvGrpSpPr/>
          <p:nvPr/>
        </p:nvGrpSpPr>
        <p:grpSpPr>
          <a:xfrm>
            <a:off x="98461" y="2080357"/>
            <a:ext cx="7753496" cy="4129277"/>
            <a:chOff x="351381" y="1696094"/>
            <a:chExt cx="7753496" cy="4129277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FF9921E1-A191-829B-EA2E-2CE1C2469E76}"/>
                </a:ext>
              </a:extLst>
            </p:cNvPr>
            <p:cNvGrpSpPr/>
            <p:nvPr/>
          </p:nvGrpSpPr>
          <p:grpSpPr>
            <a:xfrm>
              <a:off x="351381" y="1696094"/>
              <a:ext cx="7753496" cy="4129277"/>
              <a:chOff x="541881" y="2336646"/>
              <a:chExt cx="7753496" cy="4129277"/>
            </a:xfrm>
          </p:grpSpPr>
          <p:pic>
            <p:nvPicPr>
              <p:cNvPr id="7" name="Imagen 6" descr="Gráfico, Gráfico de barras&#10;&#10;Descripción generada automáticamente">
                <a:extLst>
                  <a:ext uri="{FF2B5EF4-FFF2-40B4-BE49-F238E27FC236}">
                    <a16:creationId xmlns:a16="http://schemas.microsoft.com/office/drawing/2014/main" id="{7E0876CB-9A2B-5213-B042-A8CEB55FE7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839" t="13184" r="3305" b="13395"/>
              <a:stretch/>
            </p:blipFill>
            <p:spPr bwMode="auto">
              <a:xfrm>
                <a:off x="541881" y="2505923"/>
                <a:ext cx="7753496" cy="3960000"/>
              </a:xfrm>
              <a:prstGeom prst="rect">
                <a:avLst/>
              </a:prstGeom>
              <a:ln w="19050"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0AD3989C-1CEF-759C-99AC-A275B5A47B76}"/>
                  </a:ext>
                </a:extLst>
              </p:cNvPr>
              <p:cNvSpPr txBox="1"/>
              <p:nvPr/>
            </p:nvSpPr>
            <p:spPr>
              <a:xfrm>
                <a:off x="3998335" y="2336646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A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E2C3B9D5-EC15-172A-972E-6D280AAAE6BA}"/>
                  </a:ext>
                </a:extLst>
              </p:cNvPr>
              <p:cNvSpPr txBox="1"/>
              <p:nvPr/>
            </p:nvSpPr>
            <p:spPr>
              <a:xfrm>
                <a:off x="3166908" y="3004093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B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F9473D9B-6021-F313-BEF3-A08404D0C14F}"/>
                  </a:ext>
                </a:extLst>
              </p:cNvPr>
              <p:cNvSpPr txBox="1"/>
              <p:nvPr/>
            </p:nvSpPr>
            <p:spPr>
              <a:xfrm>
                <a:off x="2400464" y="3865376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C</a:t>
                </a: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89508D54-E4CA-4E5A-77B1-4D1A0B5B49A9}"/>
                  </a:ext>
                </a:extLst>
              </p:cNvPr>
              <p:cNvSpPr txBox="1"/>
              <p:nvPr/>
            </p:nvSpPr>
            <p:spPr>
              <a:xfrm>
                <a:off x="1585758" y="4058508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C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23CFA8A5-87E8-C1C4-4ED4-E99D26A8A3E5}"/>
                  </a:ext>
                </a:extLst>
              </p:cNvPr>
              <p:cNvSpPr txBox="1"/>
              <p:nvPr/>
            </p:nvSpPr>
            <p:spPr>
              <a:xfrm>
                <a:off x="4797044" y="4974358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D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41504745-B4A3-FAE7-CBA5-0537DEEDC9F2}"/>
                  </a:ext>
                </a:extLst>
              </p:cNvPr>
              <p:cNvSpPr txBox="1"/>
              <p:nvPr/>
            </p:nvSpPr>
            <p:spPr>
              <a:xfrm>
                <a:off x="5556000" y="4541360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C/D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0DFBDCCC-DA4D-8BFE-FF35-1D8718982ECC}"/>
                  </a:ext>
                </a:extLst>
              </p:cNvPr>
              <p:cNvSpPr txBox="1"/>
              <p:nvPr/>
            </p:nvSpPr>
            <p:spPr>
              <a:xfrm>
                <a:off x="6432953" y="4147369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C</a:t>
                </a:r>
              </a:p>
            </p:txBody>
          </p:sp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2A788B77-368C-320B-50B6-35FB6A7A2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1635" y="2753989"/>
                <a:ext cx="533400" cy="180975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B77818FF-8E81-FF3D-A7FB-D1F8011BE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64935" y="3470317"/>
                <a:ext cx="533400" cy="149184"/>
              </a:xfrm>
              <a:prstGeom prst="rect">
                <a:avLst/>
              </a:prstGeom>
            </p:spPr>
          </p:pic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16F2E82D-F440-6C32-8AC0-08F2A25DC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5993" y="4253062"/>
                <a:ext cx="348942" cy="144000"/>
              </a:xfrm>
              <a:prstGeom prst="rect">
                <a:avLst/>
              </a:prstGeom>
            </p:spPr>
          </p:pic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D46D97AD-D30C-4AE6-EC39-7F2A669B9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67065" y="4485922"/>
                <a:ext cx="533399" cy="180975"/>
              </a:xfrm>
              <a:prstGeom prst="rect">
                <a:avLst/>
              </a:prstGeom>
            </p:spPr>
          </p:pic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F8144426-6711-C6D4-34E0-ACD2FB592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67044" y="5364902"/>
                <a:ext cx="533400" cy="180975"/>
              </a:xfrm>
              <a:prstGeom prst="rect">
                <a:avLst/>
              </a:prstGeom>
            </p:spPr>
          </p:pic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A5B8ACD3-0C66-43D7-74D8-0A6C4FB69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32583" y="4494778"/>
                <a:ext cx="432000" cy="180975"/>
              </a:xfrm>
              <a:prstGeom prst="rect">
                <a:avLst/>
              </a:prstGeom>
            </p:spPr>
          </p:pic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2A81CB6D-A32F-77AF-B46C-B5B0CE9B8BBA}"/>
                  </a:ext>
                </a:extLst>
              </p:cNvPr>
              <p:cNvSpPr txBox="1"/>
              <p:nvPr/>
            </p:nvSpPr>
            <p:spPr>
              <a:xfrm>
                <a:off x="7195983" y="4541360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C/D</a:t>
                </a:r>
              </a:p>
            </p:txBody>
          </p:sp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F5702B3E-C131-32AF-5923-D523A724E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92067" y="4926496"/>
                <a:ext cx="533400" cy="180975"/>
              </a:xfrm>
              <a:prstGeom prst="rect">
                <a:avLst/>
              </a:prstGeom>
            </p:spPr>
          </p:pic>
        </p:grpSp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48AF50EF-6CF2-C6EA-AE49-B3AAA3F32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9053" y="4285944"/>
              <a:ext cx="533400" cy="149869"/>
            </a:xfrm>
            <a:prstGeom prst="rect">
              <a:avLst/>
            </a:prstGeom>
          </p:spPr>
        </p:pic>
      </p:grpSp>
      <p:sp>
        <p:nvSpPr>
          <p:cNvPr id="36" name="Rectangle 2">
            <a:extLst>
              <a:ext uri="{FF2B5EF4-FFF2-40B4-BE49-F238E27FC236}">
                <a16:creationId xmlns:a16="http://schemas.microsoft.com/office/drawing/2014/main" id="{63101AB6-6AC6-D02A-7987-1B0CECD9B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3140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Longitud total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22.5%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698A59-B765-0295-0FFC-56AF512C75AF}"/>
              </a:ext>
            </a:extLst>
          </p:cNvPr>
          <p:cNvSpPr txBox="1"/>
          <p:nvPr/>
        </p:nvSpPr>
        <p:spPr>
          <a:xfrm>
            <a:off x="1368311" y="1779298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longitud total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24D53CD-3BBF-1B1B-ABE8-C1FB0BFE3401}"/>
              </a:ext>
            </a:extLst>
          </p:cNvPr>
          <p:cNvSpPr txBox="1"/>
          <p:nvPr/>
        </p:nvSpPr>
        <p:spPr>
          <a:xfrm>
            <a:off x="312470" y="6428810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Tajima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2021)</a:t>
            </a:r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46D339-2DF9-247B-0045-B94BABD594D8}"/>
              </a:ext>
            </a:extLst>
          </p:cNvPr>
          <p:cNvSpPr txBox="1"/>
          <p:nvPr/>
        </p:nvSpPr>
        <p:spPr>
          <a:xfrm>
            <a:off x="7405805" y="1011397"/>
            <a:ext cx="457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Correlación concentración de jengibre y longitud total. Tratamiento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si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 micorrizas</a:t>
            </a:r>
            <a:endParaRPr lang="es-EC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4D108C-7743-3F36-C650-FC05027987EF}"/>
              </a:ext>
            </a:extLst>
          </p:cNvPr>
          <p:cNvSpPr txBox="1"/>
          <p:nvPr/>
        </p:nvSpPr>
        <p:spPr>
          <a:xfrm>
            <a:off x="8833949" y="5200522"/>
            <a:ext cx="2357332" cy="58477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correlación: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0,70</a:t>
            </a:r>
          </a:p>
        </p:txBody>
      </p:sp>
      <p:pic>
        <p:nvPicPr>
          <p:cNvPr id="4" name="Imagen 3" descr="Gráfico&#10;&#10;Descripción generada automáticamente">
            <a:extLst>
              <a:ext uri="{FF2B5EF4-FFF2-40B4-BE49-F238E27FC236}">
                <a16:creationId xmlns:a16="http://schemas.microsoft.com/office/drawing/2014/main" id="{3792FD96-D8C4-3601-6AC0-4661EEC1A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97" t="16114" r="23455" b="29188"/>
          <a:stretch/>
        </p:blipFill>
        <p:spPr bwMode="auto">
          <a:xfrm>
            <a:off x="7626818" y="1612434"/>
            <a:ext cx="4407417" cy="3420000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10EA485A-BB91-0DD9-923C-A8291CD90BBF}"/>
              </a:ext>
            </a:extLst>
          </p:cNvPr>
          <p:cNvSpPr/>
          <p:nvPr/>
        </p:nvSpPr>
        <p:spPr>
          <a:xfrm>
            <a:off x="4212068" y="3891080"/>
            <a:ext cx="3193738" cy="215032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700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164;gb5fec5af08_0_6">
            <a:extLst>
              <a:ext uri="{FF2B5EF4-FFF2-40B4-BE49-F238E27FC236}">
                <a16:creationId xmlns:a16="http://schemas.microsoft.com/office/drawing/2014/main" id="{02889BEE-D3EE-8AD4-1B72-A6ACA045C820}"/>
              </a:ext>
            </a:extLst>
          </p:cNvPr>
          <p:cNvSpPr txBox="1">
            <a:spLocks/>
          </p:cNvSpPr>
          <p:nvPr/>
        </p:nvSpPr>
        <p:spPr>
          <a:xfrm>
            <a:off x="957392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5F85D22-9E6E-DECA-7A59-B4C9824BA792}"/>
              </a:ext>
            </a:extLst>
          </p:cNvPr>
          <p:cNvGrpSpPr/>
          <p:nvPr/>
        </p:nvGrpSpPr>
        <p:grpSpPr>
          <a:xfrm>
            <a:off x="98461" y="2080357"/>
            <a:ext cx="7753496" cy="4129277"/>
            <a:chOff x="351381" y="1696094"/>
            <a:chExt cx="7753496" cy="4129277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FF9921E1-A191-829B-EA2E-2CE1C2469E76}"/>
                </a:ext>
              </a:extLst>
            </p:cNvPr>
            <p:cNvGrpSpPr/>
            <p:nvPr/>
          </p:nvGrpSpPr>
          <p:grpSpPr>
            <a:xfrm>
              <a:off x="351381" y="1696094"/>
              <a:ext cx="7753496" cy="4129277"/>
              <a:chOff x="541881" y="2336646"/>
              <a:chExt cx="7753496" cy="4129277"/>
            </a:xfrm>
          </p:grpSpPr>
          <p:pic>
            <p:nvPicPr>
              <p:cNvPr id="7" name="Imagen 6" descr="Gráfico, Gráfico de barras&#10;&#10;Descripción generada automáticamente">
                <a:extLst>
                  <a:ext uri="{FF2B5EF4-FFF2-40B4-BE49-F238E27FC236}">
                    <a16:creationId xmlns:a16="http://schemas.microsoft.com/office/drawing/2014/main" id="{7E0876CB-9A2B-5213-B042-A8CEB55FE7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839" t="13184" r="3305" b="13395"/>
              <a:stretch/>
            </p:blipFill>
            <p:spPr bwMode="auto">
              <a:xfrm>
                <a:off x="541881" y="2505923"/>
                <a:ext cx="7753496" cy="3960000"/>
              </a:xfrm>
              <a:prstGeom prst="rect">
                <a:avLst/>
              </a:prstGeom>
              <a:ln w="19050"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0AD3989C-1CEF-759C-99AC-A275B5A47B76}"/>
                  </a:ext>
                </a:extLst>
              </p:cNvPr>
              <p:cNvSpPr txBox="1"/>
              <p:nvPr/>
            </p:nvSpPr>
            <p:spPr>
              <a:xfrm>
                <a:off x="3998335" y="2336646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A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E2C3B9D5-EC15-172A-972E-6D280AAAE6BA}"/>
                  </a:ext>
                </a:extLst>
              </p:cNvPr>
              <p:cNvSpPr txBox="1"/>
              <p:nvPr/>
            </p:nvSpPr>
            <p:spPr>
              <a:xfrm>
                <a:off x="3166908" y="3004093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B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F9473D9B-6021-F313-BEF3-A08404D0C14F}"/>
                  </a:ext>
                </a:extLst>
              </p:cNvPr>
              <p:cNvSpPr txBox="1"/>
              <p:nvPr/>
            </p:nvSpPr>
            <p:spPr>
              <a:xfrm>
                <a:off x="2400464" y="3865376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C</a:t>
                </a: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89508D54-E4CA-4E5A-77B1-4D1A0B5B49A9}"/>
                  </a:ext>
                </a:extLst>
              </p:cNvPr>
              <p:cNvSpPr txBox="1"/>
              <p:nvPr/>
            </p:nvSpPr>
            <p:spPr>
              <a:xfrm>
                <a:off x="1585758" y="4058508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C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23CFA8A5-87E8-C1C4-4ED4-E99D26A8A3E5}"/>
                  </a:ext>
                </a:extLst>
              </p:cNvPr>
              <p:cNvSpPr txBox="1"/>
              <p:nvPr/>
            </p:nvSpPr>
            <p:spPr>
              <a:xfrm>
                <a:off x="4797044" y="4974358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D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41504745-B4A3-FAE7-CBA5-0537DEEDC9F2}"/>
                  </a:ext>
                </a:extLst>
              </p:cNvPr>
              <p:cNvSpPr txBox="1"/>
              <p:nvPr/>
            </p:nvSpPr>
            <p:spPr>
              <a:xfrm>
                <a:off x="5556000" y="4541360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C/D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0DFBDCCC-DA4D-8BFE-FF35-1D8718982ECC}"/>
                  </a:ext>
                </a:extLst>
              </p:cNvPr>
              <p:cNvSpPr txBox="1"/>
              <p:nvPr/>
            </p:nvSpPr>
            <p:spPr>
              <a:xfrm>
                <a:off x="6432953" y="4147369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C</a:t>
                </a:r>
              </a:p>
            </p:txBody>
          </p:sp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2A788B77-368C-320B-50B6-35FB6A7A2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1635" y="2753989"/>
                <a:ext cx="533400" cy="180975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B77818FF-8E81-FF3D-A7FB-D1F8011BE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64935" y="3470317"/>
                <a:ext cx="533400" cy="149184"/>
              </a:xfrm>
              <a:prstGeom prst="rect">
                <a:avLst/>
              </a:prstGeom>
            </p:spPr>
          </p:pic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16F2E82D-F440-6C32-8AC0-08F2A25DC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5993" y="4253062"/>
                <a:ext cx="348942" cy="144000"/>
              </a:xfrm>
              <a:prstGeom prst="rect">
                <a:avLst/>
              </a:prstGeom>
            </p:spPr>
          </p:pic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D46D97AD-D30C-4AE6-EC39-7F2A669B9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67065" y="4485922"/>
                <a:ext cx="533399" cy="180975"/>
              </a:xfrm>
              <a:prstGeom prst="rect">
                <a:avLst/>
              </a:prstGeom>
            </p:spPr>
          </p:pic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F8144426-6711-C6D4-34E0-ACD2FB592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67044" y="5364902"/>
                <a:ext cx="533400" cy="180975"/>
              </a:xfrm>
              <a:prstGeom prst="rect">
                <a:avLst/>
              </a:prstGeom>
            </p:spPr>
          </p:pic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A5B8ACD3-0C66-43D7-74D8-0A6C4FB69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32583" y="4494778"/>
                <a:ext cx="432000" cy="180975"/>
              </a:xfrm>
              <a:prstGeom prst="rect">
                <a:avLst/>
              </a:prstGeom>
            </p:spPr>
          </p:pic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2A81CB6D-A32F-77AF-B46C-B5B0CE9B8BBA}"/>
                  </a:ext>
                </a:extLst>
              </p:cNvPr>
              <p:cNvSpPr txBox="1"/>
              <p:nvPr/>
            </p:nvSpPr>
            <p:spPr>
              <a:xfrm>
                <a:off x="7195983" y="4541360"/>
                <a:ext cx="540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dirty="0"/>
                  <a:t>C/D</a:t>
                </a:r>
              </a:p>
            </p:txBody>
          </p:sp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F5702B3E-C131-32AF-5923-D523A724E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92067" y="4926496"/>
                <a:ext cx="533400" cy="180975"/>
              </a:xfrm>
              <a:prstGeom prst="rect">
                <a:avLst/>
              </a:prstGeom>
            </p:spPr>
          </p:pic>
        </p:grpSp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48AF50EF-6CF2-C6EA-AE49-B3AAA3F32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9053" y="4285944"/>
              <a:ext cx="533400" cy="149869"/>
            </a:xfrm>
            <a:prstGeom prst="rect">
              <a:avLst/>
            </a:prstGeom>
          </p:spPr>
        </p:pic>
      </p:grpSp>
      <p:sp>
        <p:nvSpPr>
          <p:cNvPr id="36" name="Rectangle 2">
            <a:extLst>
              <a:ext uri="{FF2B5EF4-FFF2-40B4-BE49-F238E27FC236}">
                <a16:creationId xmlns:a16="http://schemas.microsoft.com/office/drawing/2014/main" id="{63101AB6-6AC6-D02A-7987-1B0CECD9B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3140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Longitud total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22.5%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698A59-B765-0295-0FFC-56AF512C75AF}"/>
              </a:ext>
            </a:extLst>
          </p:cNvPr>
          <p:cNvSpPr txBox="1"/>
          <p:nvPr/>
        </p:nvSpPr>
        <p:spPr>
          <a:xfrm>
            <a:off x="1368311" y="1779298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 la longitud total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24D53CD-3BBF-1B1B-ABE8-C1FB0BFE3401}"/>
              </a:ext>
            </a:extLst>
          </p:cNvPr>
          <p:cNvSpPr txBox="1"/>
          <p:nvPr/>
        </p:nvSpPr>
        <p:spPr>
          <a:xfrm>
            <a:off x="312470" y="6428810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Tajima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2021)</a:t>
            </a:r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90AAB0D-6A8B-3EBA-4426-3ACF99E39D93}"/>
              </a:ext>
            </a:extLst>
          </p:cNvPr>
          <p:cNvSpPr txBox="1"/>
          <p:nvPr/>
        </p:nvSpPr>
        <p:spPr>
          <a:xfrm>
            <a:off x="8522916" y="2378472"/>
            <a:ext cx="2814973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C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Tajima</a:t>
            </a: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(2021)</a:t>
            </a:r>
          </a:p>
          <a:p>
            <a:endParaRPr lang="es-EC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papel de la raíz sobre el desarrollo aéreo.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753042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C68AA326-6D2D-27C6-1B37-F14340097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9336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Número de esporas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5.6%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2C1FAC71-5A16-D9C2-6BA9-B13DFC8C985A}"/>
              </a:ext>
            </a:extLst>
          </p:cNvPr>
          <p:cNvGrpSpPr/>
          <p:nvPr/>
        </p:nvGrpSpPr>
        <p:grpSpPr>
          <a:xfrm>
            <a:off x="238198" y="2087660"/>
            <a:ext cx="7577677" cy="4097344"/>
            <a:chOff x="1079680" y="2350813"/>
            <a:chExt cx="7577677" cy="4097344"/>
          </a:xfrm>
        </p:grpSpPr>
        <p:pic>
          <p:nvPicPr>
            <p:cNvPr id="9" name="Imagen 8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3E50B6CD-D4FA-46E7-B6BF-0AA2B8CB76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47" t="12859" r="3302" b="11928"/>
            <a:stretch/>
          </p:blipFill>
          <p:spPr bwMode="auto">
            <a:xfrm>
              <a:off x="1079680" y="2488157"/>
              <a:ext cx="7577677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CD1AE710-2130-B984-AC0A-EFDC6A2AD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8519" y="2488157"/>
              <a:ext cx="533400" cy="180975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9CFE1D9C-A3BC-F898-8C18-4610B9B97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8087" y="3275111"/>
              <a:ext cx="533400" cy="180975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B967EF1B-61EC-21A3-9786-EE9AF89B9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4350" y="3533774"/>
              <a:ext cx="533400" cy="180975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3A1AFD64-8540-0ED3-B2C0-4B2CE5A70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3110" y="5563119"/>
              <a:ext cx="533400" cy="180975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77CAAD87-ACBA-3AB4-878B-6BB8E8631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0464" y="4117236"/>
              <a:ext cx="477256" cy="161926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6231EB57-F4E6-E237-9E9A-96A5DA95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60891" y="5547021"/>
              <a:ext cx="533400" cy="180975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1CC590A9-FD20-A97A-004B-EDB4E7329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4648" y="5556545"/>
              <a:ext cx="533400" cy="180975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CF5A31F7-5A73-BC0C-3A43-C0DE97391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8467" y="5570945"/>
              <a:ext cx="533400" cy="180975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9C1F7BF0-82EB-3262-7E45-2B8CA76A4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4320" y="4118724"/>
              <a:ext cx="533400" cy="180975"/>
            </a:xfrm>
            <a:prstGeom prst="rect">
              <a:avLst/>
            </a:prstGeom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826590D1-3C1E-6158-3601-0B9522951D8E}"/>
                </a:ext>
              </a:extLst>
            </p:cNvPr>
            <p:cNvSpPr txBox="1"/>
            <p:nvPr/>
          </p:nvSpPr>
          <p:spPr>
            <a:xfrm>
              <a:off x="2190749" y="3990975"/>
              <a:ext cx="35523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D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5AAF1E49-2083-F6FD-4234-0703A22F8A9D}"/>
                </a:ext>
              </a:extLst>
            </p:cNvPr>
            <p:cNvSpPr txBox="1"/>
            <p:nvPr/>
          </p:nvSpPr>
          <p:spPr>
            <a:xfrm>
              <a:off x="2974350" y="3336280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0D081066-9E1E-1C3B-C9D4-C7C8546E5848}"/>
                </a:ext>
              </a:extLst>
            </p:cNvPr>
            <p:cNvSpPr txBox="1"/>
            <p:nvPr/>
          </p:nvSpPr>
          <p:spPr>
            <a:xfrm>
              <a:off x="3708087" y="3163028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817D9307-9485-D3AF-C2AD-43E84E91E201}"/>
                </a:ext>
              </a:extLst>
            </p:cNvPr>
            <p:cNvSpPr txBox="1"/>
            <p:nvPr/>
          </p:nvSpPr>
          <p:spPr>
            <a:xfrm>
              <a:off x="4504670" y="2350813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24DA0C51-5921-D182-2413-BE3B87CF3DE2}"/>
                </a:ext>
              </a:extLst>
            </p:cNvPr>
            <p:cNvSpPr txBox="1"/>
            <p:nvPr/>
          </p:nvSpPr>
          <p:spPr>
            <a:xfrm>
              <a:off x="5333110" y="5383853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E</a:t>
              </a: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07254311-3F25-0184-3EE5-942EC898B1ED}"/>
                </a:ext>
              </a:extLst>
            </p:cNvPr>
            <p:cNvSpPr txBox="1"/>
            <p:nvPr/>
          </p:nvSpPr>
          <p:spPr>
            <a:xfrm>
              <a:off x="6104548" y="5383852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E</a:t>
              </a: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E37A806E-5BD9-B8B2-0179-B5AD1AC90096}"/>
                </a:ext>
              </a:extLst>
            </p:cNvPr>
            <p:cNvSpPr txBox="1"/>
            <p:nvPr/>
          </p:nvSpPr>
          <p:spPr>
            <a:xfrm>
              <a:off x="6875986" y="5383851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E</a:t>
              </a: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007287AF-223E-26EF-FE27-23010CBB16EF}"/>
                </a:ext>
              </a:extLst>
            </p:cNvPr>
            <p:cNvSpPr txBox="1"/>
            <p:nvPr/>
          </p:nvSpPr>
          <p:spPr>
            <a:xfrm>
              <a:off x="7679521" y="5383850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E</a:t>
              </a:r>
            </a:p>
          </p:txBody>
        </p:sp>
      </p:grpSp>
      <p:sp>
        <p:nvSpPr>
          <p:cNvPr id="46" name="Google Shape;164;gb5fec5af08_0_6">
            <a:extLst>
              <a:ext uri="{FF2B5EF4-FFF2-40B4-BE49-F238E27FC236}">
                <a16:creationId xmlns:a16="http://schemas.microsoft.com/office/drawing/2014/main" id="{03BD641C-CE92-3FB0-9C25-20A75D57BF6C}"/>
              </a:ext>
            </a:extLst>
          </p:cNvPr>
          <p:cNvSpPr txBox="1">
            <a:spLocks/>
          </p:cNvSpPr>
          <p:nvPr/>
        </p:nvSpPr>
        <p:spPr>
          <a:xfrm>
            <a:off x="1140150" y="-15406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82705B-CC34-A27D-EA16-B675EE32546A}"/>
              </a:ext>
            </a:extLst>
          </p:cNvPr>
          <p:cNvSpPr txBox="1"/>
          <p:nvPr/>
        </p:nvSpPr>
        <p:spPr>
          <a:xfrm>
            <a:off x="564613" y="1794288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del número de esporas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FFE956-F299-EC71-BB7C-5B9CD09D02C3}"/>
              </a:ext>
            </a:extLst>
          </p:cNvPr>
          <p:cNvSpPr txBox="1"/>
          <p:nvPr/>
        </p:nvSpPr>
        <p:spPr>
          <a:xfrm>
            <a:off x="7405805" y="1011397"/>
            <a:ext cx="457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Correlación concentración de jengibre y número de esporas. Tratamiento con micorrizas</a:t>
            </a:r>
            <a:endParaRPr lang="es-EC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5972D6-57BA-1738-F2E6-432D6D9346BD}"/>
              </a:ext>
            </a:extLst>
          </p:cNvPr>
          <p:cNvSpPr txBox="1"/>
          <p:nvPr/>
        </p:nvSpPr>
        <p:spPr>
          <a:xfrm>
            <a:off x="8833949" y="5200522"/>
            <a:ext cx="2357332" cy="58477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correlación: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0,97</a:t>
            </a:r>
          </a:p>
        </p:txBody>
      </p:sp>
      <p:pic>
        <p:nvPicPr>
          <p:cNvPr id="12" name="Imagen 11" descr="Gráfico&#10;&#10;Descripción generada automáticamente">
            <a:extLst>
              <a:ext uri="{FF2B5EF4-FFF2-40B4-BE49-F238E27FC236}">
                <a16:creationId xmlns:a16="http://schemas.microsoft.com/office/drawing/2014/main" id="{44F0178E-611A-5D21-D0EB-EF702D0021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79" t="16114" r="23365" b="29353"/>
          <a:stretch/>
        </p:blipFill>
        <p:spPr bwMode="auto">
          <a:xfrm>
            <a:off x="7652809" y="1643131"/>
            <a:ext cx="4409923" cy="342000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FF9C3980-9C6D-EFFC-853B-40CE8734BF64}"/>
              </a:ext>
            </a:extLst>
          </p:cNvPr>
          <p:cNvSpPr/>
          <p:nvPr/>
        </p:nvSpPr>
        <p:spPr>
          <a:xfrm>
            <a:off x="1001514" y="2116733"/>
            <a:ext cx="3259201" cy="380265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BEC3A0B-6CFE-E90C-80F6-3C30D1EB1F54}"/>
              </a:ext>
            </a:extLst>
          </p:cNvPr>
          <p:cNvSpPr txBox="1"/>
          <p:nvPr/>
        </p:nvSpPr>
        <p:spPr>
          <a:xfrm>
            <a:off x="232032" y="6393990"/>
            <a:ext cx="80656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Kuwada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2006) 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Mukherjee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&amp; 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Ané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2011) 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Manchanda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&amp; 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Garg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2007) (</a:t>
            </a:r>
            <a:r>
              <a:rPr lang="es-EC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Shepherd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1996)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4327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C68AA326-6D2D-27C6-1B37-F14340097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9336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Número de esporas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5.6%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2C1FAC71-5A16-D9C2-6BA9-B13DFC8C985A}"/>
              </a:ext>
            </a:extLst>
          </p:cNvPr>
          <p:cNvGrpSpPr/>
          <p:nvPr/>
        </p:nvGrpSpPr>
        <p:grpSpPr>
          <a:xfrm>
            <a:off x="238198" y="2087660"/>
            <a:ext cx="7577677" cy="4097344"/>
            <a:chOff x="1079680" y="2350813"/>
            <a:chExt cx="7577677" cy="4097344"/>
          </a:xfrm>
        </p:grpSpPr>
        <p:pic>
          <p:nvPicPr>
            <p:cNvPr id="9" name="Imagen 8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3E50B6CD-D4FA-46E7-B6BF-0AA2B8CB76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47" t="12859" r="3302" b="11928"/>
            <a:stretch/>
          </p:blipFill>
          <p:spPr bwMode="auto">
            <a:xfrm>
              <a:off x="1079680" y="2488157"/>
              <a:ext cx="7577677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CD1AE710-2130-B984-AC0A-EFDC6A2AD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8519" y="2488157"/>
              <a:ext cx="533400" cy="180975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9CFE1D9C-A3BC-F898-8C18-4610B9B97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8087" y="3275111"/>
              <a:ext cx="533400" cy="180975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B967EF1B-61EC-21A3-9786-EE9AF89B9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4350" y="3533774"/>
              <a:ext cx="533400" cy="180975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3A1AFD64-8540-0ED3-B2C0-4B2CE5A70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3110" y="5563119"/>
              <a:ext cx="533400" cy="180975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77CAAD87-ACBA-3AB4-878B-6BB8E8631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0464" y="4117236"/>
              <a:ext cx="477256" cy="161926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6231EB57-F4E6-E237-9E9A-96A5DA95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60891" y="5547021"/>
              <a:ext cx="533400" cy="180975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1CC590A9-FD20-A97A-004B-EDB4E7329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4648" y="5556545"/>
              <a:ext cx="533400" cy="180975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CF5A31F7-5A73-BC0C-3A43-C0DE97391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8467" y="5570945"/>
              <a:ext cx="533400" cy="180975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9C1F7BF0-82EB-3262-7E45-2B8CA76A4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4320" y="4118724"/>
              <a:ext cx="533400" cy="180975"/>
            </a:xfrm>
            <a:prstGeom prst="rect">
              <a:avLst/>
            </a:prstGeom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826590D1-3C1E-6158-3601-0B9522951D8E}"/>
                </a:ext>
              </a:extLst>
            </p:cNvPr>
            <p:cNvSpPr txBox="1"/>
            <p:nvPr/>
          </p:nvSpPr>
          <p:spPr>
            <a:xfrm>
              <a:off x="2190749" y="3990975"/>
              <a:ext cx="35523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D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5AAF1E49-2083-F6FD-4234-0703A22F8A9D}"/>
                </a:ext>
              </a:extLst>
            </p:cNvPr>
            <p:cNvSpPr txBox="1"/>
            <p:nvPr/>
          </p:nvSpPr>
          <p:spPr>
            <a:xfrm>
              <a:off x="2974350" y="3336280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0D081066-9E1E-1C3B-C9D4-C7C8546E5848}"/>
                </a:ext>
              </a:extLst>
            </p:cNvPr>
            <p:cNvSpPr txBox="1"/>
            <p:nvPr/>
          </p:nvSpPr>
          <p:spPr>
            <a:xfrm>
              <a:off x="3708087" y="3163028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817D9307-9485-D3AF-C2AD-43E84E91E201}"/>
                </a:ext>
              </a:extLst>
            </p:cNvPr>
            <p:cNvSpPr txBox="1"/>
            <p:nvPr/>
          </p:nvSpPr>
          <p:spPr>
            <a:xfrm>
              <a:off x="4504670" y="2350813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24DA0C51-5921-D182-2413-BE3B87CF3DE2}"/>
                </a:ext>
              </a:extLst>
            </p:cNvPr>
            <p:cNvSpPr txBox="1"/>
            <p:nvPr/>
          </p:nvSpPr>
          <p:spPr>
            <a:xfrm>
              <a:off x="5333110" y="5383853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E</a:t>
              </a: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07254311-3F25-0184-3EE5-942EC898B1ED}"/>
                </a:ext>
              </a:extLst>
            </p:cNvPr>
            <p:cNvSpPr txBox="1"/>
            <p:nvPr/>
          </p:nvSpPr>
          <p:spPr>
            <a:xfrm>
              <a:off x="6104548" y="5383852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E</a:t>
              </a: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E37A806E-5BD9-B8B2-0179-B5AD1AC90096}"/>
                </a:ext>
              </a:extLst>
            </p:cNvPr>
            <p:cNvSpPr txBox="1"/>
            <p:nvPr/>
          </p:nvSpPr>
          <p:spPr>
            <a:xfrm>
              <a:off x="6875986" y="5383851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E</a:t>
              </a: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007287AF-223E-26EF-FE27-23010CBB16EF}"/>
                </a:ext>
              </a:extLst>
            </p:cNvPr>
            <p:cNvSpPr txBox="1"/>
            <p:nvPr/>
          </p:nvSpPr>
          <p:spPr>
            <a:xfrm>
              <a:off x="7679521" y="5383850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E</a:t>
              </a:r>
            </a:p>
          </p:txBody>
        </p:sp>
      </p:grpSp>
      <p:sp>
        <p:nvSpPr>
          <p:cNvPr id="46" name="Google Shape;164;gb5fec5af08_0_6">
            <a:extLst>
              <a:ext uri="{FF2B5EF4-FFF2-40B4-BE49-F238E27FC236}">
                <a16:creationId xmlns:a16="http://schemas.microsoft.com/office/drawing/2014/main" id="{03BD641C-CE92-3FB0-9C25-20A75D57BF6C}"/>
              </a:ext>
            </a:extLst>
          </p:cNvPr>
          <p:cNvSpPr txBox="1">
            <a:spLocks/>
          </p:cNvSpPr>
          <p:nvPr/>
        </p:nvSpPr>
        <p:spPr>
          <a:xfrm>
            <a:off x="1140150" y="-15406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pic>
        <p:nvPicPr>
          <p:cNvPr id="2" name="Imagen 1" descr="Imagen que contiene interior, mapa, computadora, tabla&#10;&#10;Descripción generada automáticamente">
            <a:extLst>
              <a:ext uri="{FF2B5EF4-FFF2-40B4-BE49-F238E27FC236}">
                <a16:creationId xmlns:a16="http://schemas.microsoft.com/office/drawing/2014/main" id="{DAEF82A5-B151-6E66-6CAE-17985F3AAB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66" t="36232" r="33347" b="14774"/>
          <a:stretch/>
        </p:blipFill>
        <p:spPr bwMode="auto">
          <a:xfrm>
            <a:off x="6394504" y="802746"/>
            <a:ext cx="5598921" cy="4194258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782705B-CC34-A27D-EA16-B675EE32546A}"/>
              </a:ext>
            </a:extLst>
          </p:cNvPr>
          <p:cNvSpPr txBox="1"/>
          <p:nvPr/>
        </p:nvSpPr>
        <p:spPr>
          <a:xfrm>
            <a:off x="564613" y="1794288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del número de esporas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1D54EE3-0016-0EDA-3D82-5384244E0253}"/>
              </a:ext>
            </a:extLst>
          </p:cNvPr>
          <p:cNvSpPr txBox="1"/>
          <p:nvPr/>
        </p:nvSpPr>
        <p:spPr>
          <a:xfrm>
            <a:off x="232032" y="6393990"/>
            <a:ext cx="80656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Kuwada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2006) 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Mukherjee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&amp; 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Ané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2011) 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Manchanda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&amp; 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Garg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2007) (</a:t>
            </a:r>
            <a:r>
              <a:rPr lang="es-EC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Shepherd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1996)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36457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C68AA326-6D2D-27C6-1B37-F14340097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9336"/>
            <a:ext cx="3711572" cy="13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1195" tIns="33850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Número de esporas</a:t>
            </a:r>
          </a:p>
          <a:p>
            <a:pPr lvl="2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altLang="es-EC" sz="1600" dirty="0">
              <a:solidFill>
                <a:srgbClr val="1F3763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 significancia: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0.05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variabilidad: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5.6%</a:t>
            </a:r>
          </a:p>
          <a:p>
            <a:pPr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p-valor &lt; </a:t>
            </a:r>
            <a:r>
              <a: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0.0001</a:t>
            </a:r>
            <a:endParaRPr lang="es-EC" altLang="es-EC" sz="16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2C1FAC71-5A16-D9C2-6BA9-B13DFC8C985A}"/>
              </a:ext>
            </a:extLst>
          </p:cNvPr>
          <p:cNvGrpSpPr/>
          <p:nvPr/>
        </p:nvGrpSpPr>
        <p:grpSpPr>
          <a:xfrm>
            <a:off x="238198" y="2087660"/>
            <a:ext cx="7577677" cy="4097344"/>
            <a:chOff x="1079680" y="2350813"/>
            <a:chExt cx="7577677" cy="4097344"/>
          </a:xfrm>
        </p:grpSpPr>
        <p:pic>
          <p:nvPicPr>
            <p:cNvPr id="9" name="Imagen 8" descr="Gráfico, Gráfico de barras&#10;&#10;Descripción generada automáticamente">
              <a:extLst>
                <a:ext uri="{FF2B5EF4-FFF2-40B4-BE49-F238E27FC236}">
                  <a16:creationId xmlns:a16="http://schemas.microsoft.com/office/drawing/2014/main" id="{3E50B6CD-D4FA-46E7-B6BF-0AA2B8CB76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47" t="12859" r="3302" b="11928"/>
            <a:stretch/>
          </p:blipFill>
          <p:spPr bwMode="auto">
            <a:xfrm>
              <a:off x="1079680" y="2488157"/>
              <a:ext cx="7577677" cy="3960000"/>
            </a:xfrm>
            <a:prstGeom prst="rect">
              <a:avLst/>
            </a:prstGeom>
            <a:ln w="190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CD1AE710-2130-B984-AC0A-EFDC6A2AD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8519" y="2488157"/>
              <a:ext cx="533400" cy="180975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9CFE1D9C-A3BC-F898-8C18-4610B9B97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8087" y="3275111"/>
              <a:ext cx="533400" cy="180975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B967EF1B-61EC-21A3-9786-EE9AF89B9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4350" y="3533774"/>
              <a:ext cx="533400" cy="180975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3A1AFD64-8540-0ED3-B2C0-4B2CE5A70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3110" y="5563119"/>
              <a:ext cx="533400" cy="180975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77CAAD87-ACBA-3AB4-878B-6BB8E8631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0464" y="4117236"/>
              <a:ext cx="477256" cy="161926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6231EB57-F4E6-E237-9E9A-96A5DA95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60891" y="5547021"/>
              <a:ext cx="533400" cy="180975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1CC590A9-FD20-A97A-004B-EDB4E7329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4648" y="5556545"/>
              <a:ext cx="533400" cy="180975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CF5A31F7-5A73-BC0C-3A43-C0DE97391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8467" y="5570945"/>
              <a:ext cx="533400" cy="180975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9C1F7BF0-82EB-3262-7E45-2B8CA76A4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4320" y="4118724"/>
              <a:ext cx="533400" cy="180975"/>
            </a:xfrm>
            <a:prstGeom prst="rect">
              <a:avLst/>
            </a:prstGeom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826590D1-3C1E-6158-3601-0B9522951D8E}"/>
                </a:ext>
              </a:extLst>
            </p:cNvPr>
            <p:cNvSpPr txBox="1"/>
            <p:nvPr/>
          </p:nvSpPr>
          <p:spPr>
            <a:xfrm>
              <a:off x="2190749" y="3990975"/>
              <a:ext cx="35523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D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5AAF1E49-2083-F6FD-4234-0703A22F8A9D}"/>
                </a:ext>
              </a:extLst>
            </p:cNvPr>
            <p:cNvSpPr txBox="1"/>
            <p:nvPr/>
          </p:nvSpPr>
          <p:spPr>
            <a:xfrm>
              <a:off x="2974350" y="3336280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C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0D081066-9E1E-1C3B-C9D4-C7C8546E5848}"/>
                </a:ext>
              </a:extLst>
            </p:cNvPr>
            <p:cNvSpPr txBox="1"/>
            <p:nvPr/>
          </p:nvSpPr>
          <p:spPr>
            <a:xfrm>
              <a:off x="3708087" y="3163028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B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817D9307-9485-D3AF-C2AD-43E84E91E201}"/>
                </a:ext>
              </a:extLst>
            </p:cNvPr>
            <p:cNvSpPr txBox="1"/>
            <p:nvPr/>
          </p:nvSpPr>
          <p:spPr>
            <a:xfrm>
              <a:off x="4504670" y="2350813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A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24DA0C51-5921-D182-2413-BE3B87CF3DE2}"/>
                </a:ext>
              </a:extLst>
            </p:cNvPr>
            <p:cNvSpPr txBox="1"/>
            <p:nvPr/>
          </p:nvSpPr>
          <p:spPr>
            <a:xfrm>
              <a:off x="5333110" y="5383853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E</a:t>
              </a: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07254311-3F25-0184-3EE5-942EC898B1ED}"/>
                </a:ext>
              </a:extLst>
            </p:cNvPr>
            <p:cNvSpPr txBox="1"/>
            <p:nvPr/>
          </p:nvSpPr>
          <p:spPr>
            <a:xfrm>
              <a:off x="6104548" y="5383852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E</a:t>
              </a: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E37A806E-5BD9-B8B2-0179-B5AD1AC90096}"/>
                </a:ext>
              </a:extLst>
            </p:cNvPr>
            <p:cNvSpPr txBox="1"/>
            <p:nvPr/>
          </p:nvSpPr>
          <p:spPr>
            <a:xfrm>
              <a:off x="6875986" y="5383851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E</a:t>
              </a: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007287AF-223E-26EF-FE27-23010CBB16EF}"/>
                </a:ext>
              </a:extLst>
            </p:cNvPr>
            <p:cNvSpPr txBox="1"/>
            <p:nvPr/>
          </p:nvSpPr>
          <p:spPr>
            <a:xfrm>
              <a:off x="7679521" y="5383850"/>
              <a:ext cx="36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/>
                <a:t>E</a:t>
              </a:r>
            </a:p>
          </p:txBody>
        </p:sp>
      </p:grpSp>
      <p:sp>
        <p:nvSpPr>
          <p:cNvPr id="46" name="Google Shape;164;gb5fec5af08_0_6">
            <a:extLst>
              <a:ext uri="{FF2B5EF4-FFF2-40B4-BE49-F238E27FC236}">
                <a16:creationId xmlns:a16="http://schemas.microsoft.com/office/drawing/2014/main" id="{03BD641C-CE92-3FB0-9C25-20A75D57BF6C}"/>
              </a:ext>
            </a:extLst>
          </p:cNvPr>
          <p:cNvSpPr txBox="1">
            <a:spLocks/>
          </p:cNvSpPr>
          <p:nvPr/>
        </p:nvSpPr>
        <p:spPr>
          <a:xfrm>
            <a:off x="1140150" y="-15406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82705B-CC34-A27D-EA16-B675EE32546A}"/>
              </a:ext>
            </a:extLst>
          </p:cNvPr>
          <p:cNvSpPr txBox="1"/>
          <p:nvPr/>
        </p:nvSpPr>
        <p:spPr>
          <a:xfrm>
            <a:off x="564613" y="1794288"/>
            <a:ext cx="469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Gráfico de barras del número de esporas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016892-CB80-1348-C6D3-51B488519B31}"/>
              </a:ext>
            </a:extLst>
          </p:cNvPr>
          <p:cNvSpPr txBox="1"/>
          <p:nvPr/>
        </p:nvSpPr>
        <p:spPr>
          <a:xfrm>
            <a:off x="232032" y="6393990"/>
            <a:ext cx="80656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Kuwada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2006) 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Mukherjee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&amp; 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Ané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2011) 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Manchanda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&amp; 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Garg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2007) (</a:t>
            </a:r>
            <a:r>
              <a:rPr lang="es-EC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Shepherd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1996)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1F567AD-6CDA-3E80-88BF-0FD8DF43BDEF}"/>
              </a:ext>
            </a:extLst>
          </p:cNvPr>
          <p:cNvSpPr txBox="1"/>
          <p:nvPr/>
        </p:nvSpPr>
        <p:spPr>
          <a:xfrm>
            <a:off x="7862103" y="1502967"/>
            <a:ext cx="3812785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Los compuestos fenólicos intervienen en el reconocimiento entre el hongo y la planta, e incentivan la germinación de las esporas y el desarrollo de las hifas </a:t>
            </a: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Mukherjee</a:t>
            </a: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&amp; </a:t>
            </a:r>
            <a:r>
              <a:rPr lang="es-EC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Ané</a:t>
            </a: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2011; </a:t>
            </a:r>
            <a:r>
              <a:rPr lang="es-EC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Kuwada</a:t>
            </a: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2006; </a:t>
            </a:r>
            <a:r>
              <a:rPr lang="es-EC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Manchanda</a:t>
            </a: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&amp; </a:t>
            </a:r>
            <a:r>
              <a:rPr lang="es-EC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Garg</a:t>
            </a: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2007)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BD001B7-8CB6-ED30-4FA9-B79A0525F7B4}"/>
              </a:ext>
            </a:extLst>
          </p:cNvPr>
          <p:cNvSpPr txBox="1"/>
          <p:nvPr/>
        </p:nvSpPr>
        <p:spPr>
          <a:xfrm>
            <a:off x="7872019" y="3727822"/>
            <a:ext cx="380903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Shepherd</a:t>
            </a: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 (1996)</a:t>
            </a:r>
          </a:p>
          <a:p>
            <a:pPr algn="just"/>
            <a:endParaRPr lang="es-EC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contaminación cruzada, sucede cuando la distancia entre macetas es menor a 10 cm. 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9550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>
            <a:extLst>
              <a:ext uri="{FF2B5EF4-FFF2-40B4-BE49-F238E27FC236}">
                <a16:creationId xmlns:a16="http://schemas.microsoft.com/office/drawing/2014/main" id="{D8CB737B-8B56-E614-CB04-94DD70A77851}"/>
              </a:ext>
            </a:extLst>
          </p:cNvPr>
          <p:cNvSpPr/>
          <p:nvPr/>
        </p:nvSpPr>
        <p:spPr>
          <a:xfrm>
            <a:off x="1156866" y="5299170"/>
            <a:ext cx="215462" cy="6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FE591709-8271-9333-1D42-DBBD215458BD}"/>
              </a:ext>
            </a:extLst>
          </p:cNvPr>
          <p:cNvSpPr/>
          <p:nvPr/>
        </p:nvSpPr>
        <p:spPr>
          <a:xfrm>
            <a:off x="1533950" y="5082115"/>
            <a:ext cx="213664" cy="88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132AFF04-DF72-E2B5-D3E9-CC3DCF74AD3F}"/>
              </a:ext>
            </a:extLst>
          </p:cNvPr>
          <p:cNvSpPr/>
          <p:nvPr/>
        </p:nvSpPr>
        <p:spPr>
          <a:xfrm>
            <a:off x="1904101" y="4856312"/>
            <a:ext cx="215462" cy="105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17A289AD-A4DB-F12F-B852-EE9B3FBE9695}"/>
              </a:ext>
            </a:extLst>
          </p:cNvPr>
          <p:cNvSpPr/>
          <p:nvPr/>
        </p:nvSpPr>
        <p:spPr>
          <a:xfrm>
            <a:off x="2262621" y="4425894"/>
            <a:ext cx="254341" cy="89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8AEAB4BE-D9DD-F636-EEA7-0A97E133ABA0}"/>
              </a:ext>
            </a:extLst>
          </p:cNvPr>
          <p:cNvSpPr/>
          <p:nvPr/>
        </p:nvSpPr>
        <p:spPr>
          <a:xfrm>
            <a:off x="2652324" y="5619935"/>
            <a:ext cx="234629" cy="64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1B1816F8-DB21-74BD-D598-474FC178A5AB}"/>
              </a:ext>
            </a:extLst>
          </p:cNvPr>
          <p:cNvSpPr/>
          <p:nvPr/>
        </p:nvSpPr>
        <p:spPr>
          <a:xfrm>
            <a:off x="3140868" y="5361105"/>
            <a:ext cx="214014" cy="89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49E56694-C257-4BF8-B77F-512C540480DB}"/>
              </a:ext>
            </a:extLst>
          </p:cNvPr>
          <p:cNvSpPr/>
          <p:nvPr/>
        </p:nvSpPr>
        <p:spPr>
          <a:xfrm>
            <a:off x="3496509" y="5456223"/>
            <a:ext cx="246499" cy="74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64747B82-2733-FCBB-862F-9DF2446F21A0}"/>
              </a:ext>
            </a:extLst>
          </p:cNvPr>
          <p:cNvSpPr/>
          <p:nvPr/>
        </p:nvSpPr>
        <p:spPr>
          <a:xfrm>
            <a:off x="3876192" y="5736087"/>
            <a:ext cx="215462" cy="104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CE2AD8C7-C438-9CD8-9022-E6859B41D683}"/>
              </a:ext>
            </a:extLst>
          </p:cNvPr>
          <p:cNvSpPr/>
          <p:nvPr/>
        </p:nvSpPr>
        <p:spPr>
          <a:xfrm>
            <a:off x="941404" y="4916229"/>
            <a:ext cx="215462" cy="1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5" name="Imagen 44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FDD52C6C-ECDC-9DE2-8591-F430A07C8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23" t="12859" r="3210" b="13393"/>
          <a:stretch/>
        </p:blipFill>
        <p:spPr bwMode="auto">
          <a:xfrm>
            <a:off x="8856985" y="2577178"/>
            <a:ext cx="3124210" cy="15734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4" name="Imagen 63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8519B691-C7DC-E74E-9BC0-C1B2B32F82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9" t="13184" r="3305" b="13395"/>
          <a:stretch/>
        </p:blipFill>
        <p:spPr bwMode="auto">
          <a:xfrm>
            <a:off x="8707692" y="4331322"/>
            <a:ext cx="3422796" cy="1745425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3" name="CuadroTexto 82">
            <a:extLst>
              <a:ext uri="{FF2B5EF4-FFF2-40B4-BE49-F238E27FC236}">
                <a16:creationId xmlns:a16="http://schemas.microsoft.com/office/drawing/2014/main" id="{1E85195B-3BD7-D170-C007-53F17866AED9}"/>
              </a:ext>
            </a:extLst>
          </p:cNvPr>
          <p:cNvSpPr txBox="1"/>
          <p:nvPr/>
        </p:nvSpPr>
        <p:spPr>
          <a:xfrm>
            <a:off x="4663199" y="3102721"/>
            <a:ext cx="3124211" cy="3245941"/>
          </a:xfrm>
          <a:prstGeom prst="ellipse">
            <a:avLst/>
          </a:prstGeom>
          <a:solidFill>
            <a:srgbClr val="CCFFCC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extracto de jengibre se obtuvo </a:t>
            </a:r>
            <a:r>
              <a:rPr lang="es-EC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maceración y extracción Soxhlet. La cromatografía determinó compuestos bioactivos</a:t>
            </a:r>
          </a:p>
        </p:txBody>
      </p:sp>
      <p:pic>
        <p:nvPicPr>
          <p:cNvPr id="84" name="Imagen 83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F243A0ED-12A3-7B27-84E4-2152D84E4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6" t="12859" r="3394" b="13230"/>
          <a:stretch/>
        </p:blipFill>
        <p:spPr bwMode="auto">
          <a:xfrm>
            <a:off x="8856985" y="806170"/>
            <a:ext cx="3052506" cy="1573161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5" name="Imagen 84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F9508097-62DE-D528-0EAA-B6B0C7352C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47" t="12859" r="3302" b="11928"/>
          <a:stretch/>
        </p:blipFill>
        <p:spPr bwMode="auto">
          <a:xfrm>
            <a:off x="154528" y="211503"/>
            <a:ext cx="3488135" cy="1854843"/>
          </a:xfrm>
          <a:prstGeom prst="rect">
            <a:avLst/>
          </a:prstGeom>
          <a:ln w="28575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7" name="Imagen 86" descr="Interfaz de usuario gráfica, Aplicación, PowerPoint&#10;&#10;Descripción generada automáticamente">
            <a:extLst>
              <a:ext uri="{FF2B5EF4-FFF2-40B4-BE49-F238E27FC236}">
                <a16:creationId xmlns:a16="http://schemas.microsoft.com/office/drawing/2014/main" id="{575E4637-6367-0C17-EBAC-0F1D7E2B51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13" t="31355" r="39422" b="28151"/>
          <a:stretch/>
        </p:blipFill>
        <p:spPr bwMode="auto">
          <a:xfrm>
            <a:off x="869869" y="4595220"/>
            <a:ext cx="3467854" cy="1710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9" name="Google Shape;164;gb5fec5af08_0_6">
            <a:extLst>
              <a:ext uri="{FF2B5EF4-FFF2-40B4-BE49-F238E27FC236}">
                <a16:creationId xmlns:a16="http://schemas.microsoft.com/office/drawing/2014/main" id="{55DB742A-0D71-6182-6620-0F8A497A71EE}"/>
              </a:ext>
            </a:extLst>
          </p:cNvPr>
          <p:cNvSpPr txBox="1">
            <a:spLocks/>
          </p:cNvSpPr>
          <p:nvPr/>
        </p:nvSpPr>
        <p:spPr>
          <a:xfrm>
            <a:off x="4348904" y="0"/>
            <a:ext cx="7738322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CONCLUSIONES</a:t>
            </a:r>
          </a:p>
        </p:txBody>
      </p:sp>
      <p:pic>
        <p:nvPicPr>
          <p:cNvPr id="90" name="Imagen 89" descr="Imagen que contiene interior, mapa, computadora, tabla&#10;&#10;Descripción generada automáticamente">
            <a:extLst>
              <a:ext uri="{FF2B5EF4-FFF2-40B4-BE49-F238E27FC236}">
                <a16:creationId xmlns:a16="http://schemas.microsoft.com/office/drawing/2014/main" id="{FB17FEA5-56EA-E4D2-A051-AE8B0AEDFA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866" t="36232" r="33347" b="14774"/>
          <a:stretch/>
        </p:blipFill>
        <p:spPr bwMode="auto">
          <a:xfrm>
            <a:off x="294574" y="2221013"/>
            <a:ext cx="2835209" cy="2123909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1" name="CuadroTexto 90">
            <a:extLst>
              <a:ext uri="{FF2B5EF4-FFF2-40B4-BE49-F238E27FC236}">
                <a16:creationId xmlns:a16="http://schemas.microsoft.com/office/drawing/2014/main" id="{37DEE04D-006C-7732-A739-6F7D036B3FB1}"/>
              </a:ext>
            </a:extLst>
          </p:cNvPr>
          <p:cNvSpPr txBox="1"/>
          <p:nvPr/>
        </p:nvSpPr>
        <p:spPr>
          <a:xfrm flipH="1">
            <a:off x="10736417" y="877315"/>
            <a:ext cx="105634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dirty="0"/>
              <a:t>Biomasa fresca</a:t>
            </a: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4EBFC961-316A-1043-89E6-E0F3749495B7}"/>
              </a:ext>
            </a:extLst>
          </p:cNvPr>
          <p:cNvSpPr txBox="1"/>
          <p:nvPr/>
        </p:nvSpPr>
        <p:spPr>
          <a:xfrm flipH="1">
            <a:off x="10827264" y="2677567"/>
            <a:ext cx="105634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dirty="0"/>
              <a:t>Biomasa seca</a:t>
            </a: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88CC3E73-1E2A-1245-3761-7371304E1E20}"/>
              </a:ext>
            </a:extLst>
          </p:cNvPr>
          <p:cNvSpPr txBox="1"/>
          <p:nvPr/>
        </p:nvSpPr>
        <p:spPr>
          <a:xfrm flipH="1">
            <a:off x="10827264" y="4470596"/>
            <a:ext cx="1056342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dirty="0"/>
              <a:t>Longitud</a:t>
            </a:r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DBF99104-30E3-9045-9482-E76D71FCC090}"/>
              </a:ext>
            </a:extLst>
          </p:cNvPr>
          <p:cNvSpPr txBox="1"/>
          <p:nvPr/>
        </p:nvSpPr>
        <p:spPr>
          <a:xfrm>
            <a:off x="3373425" y="1178686"/>
            <a:ext cx="2941770" cy="2466915"/>
          </a:xfrm>
          <a:prstGeom prst="ellipse">
            <a:avLst/>
          </a:prstGeom>
          <a:solidFill>
            <a:srgbClr val="FFCCCC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C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 cebollín 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permitió la simbiosis hongo-planta </a:t>
            </a:r>
            <a:r>
              <a:rPr lang="es-EC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mediante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formación de estructuras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EB543E5A-DB4F-F070-4EDB-F994B9A8434D}"/>
              </a:ext>
            </a:extLst>
          </p:cNvPr>
          <p:cNvSpPr txBox="1"/>
          <p:nvPr/>
        </p:nvSpPr>
        <p:spPr>
          <a:xfrm>
            <a:off x="5868936" y="1178237"/>
            <a:ext cx="2866077" cy="246691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C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extracto de jengibre y el inóculo micorrícico incentivaron el desarrollo vegetal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CBDAA454-C945-2D74-A718-F90ACB15FEE8}"/>
              </a:ext>
            </a:extLst>
          </p:cNvPr>
          <p:cNvSpPr txBox="1"/>
          <p:nvPr/>
        </p:nvSpPr>
        <p:spPr>
          <a:xfrm flipH="1">
            <a:off x="2411271" y="413900"/>
            <a:ext cx="1056342" cy="52322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s-EC" dirty="0"/>
              <a:t>Esporas/g de suelo</a:t>
            </a:r>
          </a:p>
        </p:txBody>
      </p:sp>
    </p:spTree>
    <p:extLst>
      <p:ext uri="{BB962C8B-B14F-4D97-AF65-F5344CB8AC3E}">
        <p14:creationId xmlns:p14="http://schemas.microsoft.com/office/powerpoint/2010/main" val="1330735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4;gb5fec5af08_0_6">
            <a:extLst>
              <a:ext uri="{FF2B5EF4-FFF2-40B4-BE49-F238E27FC236}">
                <a16:creationId xmlns:a16="http://schemas.microsoft.com/office/drawing/2014/main" id="{2EFFAF72-EE67-74B2-9B82-4E6532FA71E8}"/>
              </a:ext>
            </a:extLst>
          </p:cNvPr>
          <p:cNvSpPr txBox="1">
            <a:spLocks/>
          </p:cNvSpPr>
          <p:nvPr/>
        </p:nvSpPr>
        <p:spPr>
          <a:xfrm>
            <a:off x="4348904" y="0"/>
            <a:ext cx="7738322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RECOMENDACIONES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8EEC82-DE13-5826-839A-C487AF6D32B4}"/>
              </a:ext>
            </a:extLst>
          </p:cNvPr>
          <p:cNvSpPr txBox="1"/>
          <p:nvPr/>
        </p:nvSpPr>
        <p:spPr>
          <a:xfrm>
            <a:off x="2005889" y="928091"/>
            <a:ext cx="2788050" cy="22072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C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Estudiar el e</a:t>
            </a:r>
            <a:r>
              <a:rPr lang="es-EC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fecto del extracto de jengibre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C8D369-10C5-3DB8-DD19-8A0FF9312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08" y="2248664"/>
            <a:ext cx="2083340" cy="208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B074826-5E3E-ADF8-DDE0-B99CA50CD012}"/>
              </a:ext>
            </a:extLst>
          </p:cNvPr>
          <p:cNvSpPr txBox="1"/>
          <p:nvPr/>
        </p:nvSpPr>
        <p:spPr>
          <a:xfrm>
            <a:off x="7499706" y="1172093"/>
            <a:ext cx="2441962" cy="1687890"/>
          </a:xfrm>
          <a:prstGeom prst="ellipse">
            <a:avLst/>
          </a:prstGeom>
          <a:solidFill>
            <a:srgbClr val="CCFFCC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C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Evaluar el contenido nutricional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7271C26-6EE8-6A5D-961D-901D0B0008F9}"/>
              </a:ext>
            </a:extLst>
          </p:cNvPr>
          <p:cNvSpPr txBox="1"/>
          <p:nvPr/>
        </p:nvSpPr>
        <p:spPr>
          <a:xfrm>
            <a:off x="7878666" y="3796526"/>
            <a:ext cx="2552627" cy="1687890"/>
          </a:xfrm>
          <a:prstGeom prst="ellipse">
            <a:avLst/>
          </a:prstGeom>
          <a:solidFill>
            <a:srgbClr val="FFCCCC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C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Analizar los nutrientes del suelo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065663C-B68D-0F36-8498-02C7510EF63D}"/>
              </a:ext>
            </a:extLst>
          </p:cNvPr>
          <p:cNvSpPr txBox="1"/>
          <p:nvPr/>
        </p:nvSpPr>
        <p:spPr>
          <a:xfrm>
            <a:off x="1760706" y="3580130"/>
            <a:ext cx="3019457" cy="2207240"/>
          </a:xfrm>
          <a:prstGeom prst="ellipse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C" sz="2400" dirty="0">
                <a:effectLst/>
                <a:latin typeface="+mn-lt"/>
                <a:ea typeface="Calibri" panose="020F0502020204030204" pitchFamily="34" charset="0"/>
              </a:rPr>
              <a:t>Determinar la concentración del extracto de jengibre</a:t>
            </a:r>
            <a:endParaRPr lang="es-EC" sz="2400" dirty="0">
              <a:latin typeface="+mn-lt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AF5C0B65-E9F7-6917-75F5-7A2EF66671FF}"/>
              </a:ext>
            </a:extLst>
          </p:cNvPr>
          <p:cNvCxnSpPr>
            <a:cxnSpLocks/>
            <a:stCxn id="1028" idx="1"/>
            <a:endCxn id="3" idx="5"/>
          </p:cNvCxnSpPr>
          <p:nvPr/>
        </p:nvCxnSpPr>
        <p:spPr>
          <a:xfrm flipH="1" flipV="1">
            <a:off x="4385639" y="2812088"/>
            <a:ext cx="857569" cy="4782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AC648C8-7DB1-0FD5-6CD2-9B68914FE608}"/>
              </a:ext>
            </a:extLst>
          </p:cNvPr>
          <p:cNvCxnSpPr>
            <a:cxnSpLocks/>
            <a:stCxn id="1028" idx="1"/>
            <a:endCxn id="7" idx="7"/>
          </p:cNvCxnSpPr>
          <p:nvPr/>
        </p:nvCxnSpPr>
        <p:spPr>
          <a:xfrm flipH="1">
            <a:off x="4337974" y="3290334"/>
            <a:ext cx="905234" cy="6130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36706522-A493-E946-D507-F910BFCE4E23}"/>
              </a:ext>
            </a:extLst>
          </p:cNvPr>
          <p:cNvCxnSpPr>
            <a:cxnSpLocks/>
            <a:stCxn id="1028" idx="3"/>
            <a:endCxn id="5" idx="3"/>
          </p:cNvCxnSpPr>
          <p:nvPr/>
        </p:nvCxnSpPr>
        <p:spPr>
          <a:xfrm flipV="1">
            <a:off x="7326548" y="2612797"/>
            <a:ext cx="530775" cy="677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9B4691B0-53ED-B091-062E-0BB29361EFAC}"/>
              </a:ext>
            </a:extLst>
          </p:cNvPr>
          <p:cNvCxnSpPr>
            <a:cxnSpLocks/>
            <a:stCxn id="1028" idx="3"/>
            <a:endCxn id="6" idx="1"/>
          </p:cNvCxnSpPr>
          <p:nvPr/>
        </p:nvCxnSpPr>
        <p:spPr>
          <a:xfrm>
            <a:off x="7326548" y="3290334"/>
            <a:ext cx="925942" cy="7533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562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5fec5af08_0_6"/>
          <p:cNvSpPr txBox="1">
            <a:spLocks noGrp="1"/>
          </p:cNvSpPr>
          <p:nvPr>
            <p:ph type="title"/>
          </p:nvPr>
        </p:nvSpPr>
        <p:spPr>
          <a:xfrm>
            <a:off x="1112728" y="-32513"/>
            <a:ext cx="10972895" cy="1523735"/>
          </a:xfrm>
          <a:prstGeom prst="rect">
            <a:avLst/>
          </a:prstGeom>
        </p:spPr>
        <p:txBody>
          <a:bodyPr spcFirstLastPara="1" wrap="square" lIns="121879" tIns="60923" rIns="121879" bIns="60923" anchor="t" anchorCtr="0">
            <a:noAutofit/>
          </a:bodyPr>
          <a:lstStyle/>
          <a:p>
            <a:r>
              <a:rPr lang="es-EC" dirty="0">
                <a:solidFill>
                  <a:schemeClr val="tx1"/>
                </a:solidFill>
              </a:rPr>
              <a:t>HONGOS MICORRÍCICOS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8B014C-0B31-EDCF-F13D-D869DC4F6AB6}"/>
              </a:ext>
            </a:extLst>
          </p:cNvPr>
          <p:cNvSpPr txBox="1"/>
          <p:nvPr/>
        </p:nvSpPr>
        <p:spPr>
          <a:xfrm>
            <a:off x="1402760" y="5778422"/>
            <a:ext cx="2590800" cy="4205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2133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Estructura del suelo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E9DA931-C374-7027-61DA-09996344C175}"/>
              </a:ext>
            </a:extLst>
          </p:cNvPr>
          <p:cNvSpPr txBox="1"/>
          <p:nvPr/>
        </p:nvSpPr>
        <p:spPr>
          <a:xfrm>
            <a:off x="8858551" y="4019380"/>
            <a:ext cx="3147346" cy="74879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133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83% dicotiledóneas</a:t>
            </a:r>
          </a:p>
          <a:p>
            <a:pPr algn="just"/>
            <a:r>
              <a:rPr lang="es-EC" sz="2133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79% monocotiledóneas</a:t>
            </a:r>
          </a:p>
        </p:txBody>
      </p:sp>
      <p:pic>
        <p:nvPicPr>
          <p:cNvPr id="10242" name="Picture 2" descr="LAS MICORRIZAS Y SU RELACION CON LAS PLANTAS Y BACTERIAS - Arvensis Agro">
            <a:extLst>
              <a:ext uri="{FF2B5EF4-FFF2-40B4-BE49-F238E27FC236}">
                <a16:creationId xmlns:a16="http://schemas.microsoft.com/office/drawing/2014/main" id="{5958746C-2EEF-A3B0-9C60-45384D671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" y="572350"/>
            <a:ext cx="5303227" cy="37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93A3BA8-9D40-B613-C2B7-8242027FDF1E}"/>
              </a:ext>
            </a:extLst>
          </p:cNvPr>
          <p:cNvSpPr txBox="1"/>
          <p:nvPr/>
        </p:nvSpPr>
        <p:spPr>
          <a:xfrm>
            <a:off x="2129629" y="761286"/>
            <a:ext cx="2599031" cy="74879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133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Relación simbiótica obligada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3D0E668-44E0-A06B-4C69-161049E254C5}"/>
              </a:ext>
            </a:extLst>
          </p:cNvPr>
          <p:cNvSpPr txBox="1"/>
          <p:nvPr/>
        </p:nvSpPr>
        <p:spPr>
          <a:xfrm>
            <a:off x="4356025" y="1652711"/>
            <a:ext cx="1911219" cy="748795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133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Hongo recibe fotosintatos</a:t>
            </a:r>
          </a:p>
        </p:txBody>
      </p:sp>
      <p:pic>
        <p:nvPicPr>
          <p:cNvPr id="2050" name="Picture 2" descr="Micorriza – La pizarra de la ciencia">
            <a:extLst>
              <a:ext uri="{FF2B5EF4-FFF2-40B4-BE49-F238E27FC236}">
                <a16:creationId xmlns:a16="http://schemas.microsoft.com/office/drawing/2014/main" id="{20F5F62F-D632-419B-20B1-3DF509672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3"/>
          <a:stretch/>
        </p:blipFill>
        <p:spPr bwMode="auto">
          <a:xfrm>
            <a:off x="6969417" y="1510080"/>
            <a:ext cx="5044952" cy="242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C7751ED-F07A-8570-A591-23608C86151D}"/>
              </a:ext>
            </a:extLst>
          </p:cNvPr>
          <p:cNvSpPr txBox="1"/>
          <p:nvPr/>
        </p:nvSpPr>
        <p:spPr>
          <a:xfrm>
            <a:off x="7785358" y="941121"/>
            <a:ext cx="3413071" cy="420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133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Micorrizas </a:t>
            </a:r>
            <a:r>
              <a:rPr lang="es-EC" sz="2133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Arbusculares</a:t>
            </a:r>
            <a:endParaRPr lang="es-EC" sz="2133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924FC4A-23C9-6304-B840-8DCD40D5EC81}"/>
              </a:ext>
            </a:extLst>
          </p:cNvPr>
          <p:cNvSpPr txBox="1"/>
          <p:nvPr/>
        </p:nvSpPr>
        <p:spPr>
          <a:xfrm>
            <a:off x="3312579" y="4980985"/>
            <a:ext cx="2159667" cy="590761"/>
          </a:xfrm>
          <a:prstGeom prst="ellipse">
            <a:avLst/>
          </a:prstGeom>
          <a:solidFill>
            <a:srgbClr val="FFCCCC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79413" indent="-379413" algn="ctr"/>
            <a:r>
              <a:rPr lang="es-EC" sz="213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Beneficios</a:t>
            </a:r>
          </a:p>
        </p:txBody>
      </p:sp>
      <p:cxnSp>
        <p:nvCxnSpPr>
          <p:cNvPr id="18" name="Conector: angular 17">
            <a:extLst>
              <a:ext uri="{FF2B5EF4-FFF2-40B4-BE49-F238E27FC236}">
                <a16:creationId xmlns:a16="http://schemas.microsoft.com/office/drawing/2014/main" id="{A9790132-231E-8AC4-4058-CBF7A4EFFCE8}"/>
              </a:ext>
            </a:extLst>
          </p:cNvPr>
          <p:cNvCxnSpPr>
            <a:stCxn id="9" idx="2"/>
            <a:endCxn id="11" idx="1"/>
          </p:cNvCxnSpPr>
          <p:nvPr/>
        </p:nvCxnSpPr>
        <p:spPr>
          <a:xfrm rot="16200000" flipH="1">
            <a:off x="3634071" y="1305155"/>
            <a:ext cx="517028" cy="926880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788DBFF-FCF1-3934-0356-78210F303A40}"/>
              </a:ext>
            </a:extLst>
          </p:cNvPr>
          <p:cNvSpPr txBox="1"/>
          <p:nvPr/>
        </p:nvSpPr>
        <p:spPr>
          <a:xfrm>
            <a:off x="4534644" y="5792731"/>
            <a:ext cx="2590800" cy="4205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2133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Tolerancia a estrés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B21D58E-EE5B-2FEF-916B-6F05699C44BE}"/>
              </a:ext>
            </a:extLst>
          </p:cNvPr>
          <p:cNvSpPr txBox="1"/>
          <p:nvPr/>
        </p:nvSpPr>
        <p:spPr>
          <a:xfrm>
            <a:off x="140299" y="4437427"/>
            <a:ext cx="3281864" cy="420564"/>
          </a:xfrm>
          <a:prstGeom prst="rect">
            <a:avLst/>
          </a:prstGeom>
          <a:noFill/>
          <a:ln w="28575">
            <a:solidFill>
              <a:srgbClr val="FFCC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2133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Interacción planta-planta</a:t>
            </a: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B03B3702-32EC-7C9B-477D-60EF61482154}"/>
              </a:ext>
            </a:extLst>
          </p:cNvPr>
          <p:cNvCxnSpPr>
            <a:cxnSpLocks/>
            <a:stCxn id="14" idx="7"/>
          </p:cNvCxnSpPr>
          <p:nvPr/>
        </p:nvCxnSpPr>
        <p:spPr>
          <a:xfrm flipV="1">
            <a:off x="5155970" y="4667333"/>
            <a:ext cx="155664" cy="4001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B57177DC-94EA-21E4-F6E2-31513ACADC78}"/>
              </a:ext>
            </a:extLst>
          </p:cNvPr>
          <p:cNvCxnSpPr>
            <a:cxnSpLocks/>
            <a:stCxn id="14" idx="6"/>
          </p:cNvCxnSpPr>
          <p:nvPr/>
        </p:nvCxnSpPr>
        <p:spPr>
          <a:xfrm flipV="1">
            <a:off x="5472246" y="5272054"/>
            <a:ext cx="507778" cy="43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0FC3477F-C4EC-CCA6-1A0C-ABE166269F6D}"/>
              </a:ext>
            </a:extLst>
          </p:cNvPr>
          <p:cNvCxnSpPr>
            <a:stCxn id="14" idx="5"/>
            <a:endCxn id="21" idx="0"/>
          </p:cNvCxnSpPr>
          <p:nvPr/>
        </p:nvCxnSpPr>
        <p:spPr>
          <a:xfrm>
            <a:off x="5155970" y="5485231"/>
            <a:ext cx="674074" cy="3075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61507D14-77B5-E3C9-B1EB-5543839BBDBB}"/>
              </a:ext>
            </a:extLst>
          </p:cNvPr>
          <p:cNvCxnSpPr>
            <a:cxnSpLocks/>
            <a:stCxn id="14" idx="2"/>
          </p:cNvCxnSpPr>
          <p:nvPr/>
        </p:nvCxnSpPr>
        <p:spPr>
          <a:xfrm flipH="1" flipV="1">
            <a:off x="2698160" y="5274949"/>
            <a:ext cx="614419" cy="14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97E92B3A-FA02-9B13-3BE4-2B5FFDF4EC4C}"/>
              </a:ext>
            </a:extLst>
          </p:cNvPr>
          <p:cNvCxnSpPr>
            <a:stCxn id="14" idx="1"/>
            <a:endCxn id="23" idx="3"/>
          </p:cNvCxnSpPr>
          <p:nvPr/>
        </p:nvCxnSpPr>
        <p:spPr>
          <a:xfrm flipH="1" flipV="1">
            <a:off x="3422163" y="4647709"/>
            <a:ext cx="206692" cy="4197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17F77B95-867A-E311-31F0-27D8C0872D62}"/>
              </a:ext>
            </a:extLst>
          </p:cNvPr>
          <p:cNvCxnSpPr>
            <a:cxnSpLocks/>
            <a:stCxn id="14" idx="3"/>
            <a:endCxn id="3" idx="0"/>
          </p:cNvCxnSpPr>
          <p:nvPr/>
        </p:nvCxnSpPr>
        <p:spPr>
          <a:xfrm flipH="1">
            <a:off x="2698160" y="5485231"/>
            <a:ext cx="930695" cy="2931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1" name="CuadroTexto 140">
            <a:extLst>
              <a:ext uri="{FF2B5EF4-FFF2-40B4-BE49-F238E27FC236}">
                <a16:creationId xmlns:a16="http://schemas.microsoft.com/office/drawing/2014/main" id="{AB5C1510-E31C-E3BD-1193-0FE19FC59878}"/>
              </a:ext>
            </a:extLst>
          </p:cNvPr>
          <p:cNvSpPr txBox="1"/>
          <p:nvPr/>
        </p:nvSpPr>
        <p:spPr>
          <a:xfrm>
            <a:off x="1402760" y="5775527"/>
            <a:ext cx="2590800" cy="420564"/>
          </a:xfrm>
          <a:prstGeom prst="rect">
            <a:avLst/>
          </a:prstGeom>
          <a:noFill/>
          <a:ln w="28575">
            <a:solidFill>
              <a:srgbClr val="FFCC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2133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Estructura del suelo</a:t>
            </a:r>
          </a:p>
        </p:txBody>
      </p:sp>
      <p:sp>
        <p:nvSpPr>
          <p:cNvPr id="142" name="CuadroTexto 141">
            <a:extLst>
              <a:ext uri="{FF2B5EF4-FFF2-40B4-BE49-F238E27FC236}">
                <a16:creationId xmlns:a16="http://schemas.microsoft.com/office/drawing/2014/main" id="{5E0547C0-C953-A5D7-5C46-29AA7B142868}"/>
              </a:ext>
            </a:extLst>
          </p:cNvPr>
          <p:cNvSpPr txBox="1"/>
          <p:nvPr/>
        </p:nvSpPr>
        <p:spPr>
          <a:xfrm>
            <a:off x="5980024" y="5070171"/>
            <a:ext cx="2878527" cy="420564"/>
          </a:xfrm>
          <a:prstGeom prst="rect">
            <a:avLst/>
          </a:prstGeom>
          <a:noFill/>
          <a:ln w="28575">
            <a:solidFill>
              <a:srgbClr val="FFCC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2133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Enfermedades virales</a:t>
            </a:r>
          </a:p>
        </p:txBody>
      </p:sp>
      <p:sp>
        <p:nvSpPr>
          <p:cNvPr id="143" name="CuadroTexto 142">
            <a:extLst>
              <a:ext uri="{FF2B5EF4-FFF2-40B4-BE49-F238E27FC236}">
                <a16:creationId xmlns:a16="http://schemas.microsoft.com/office/drawing/2014/main" id="{596A7AE5-55AD-78E2-674C-3E1B258D95FB}"/>
              </a:ext>
            </a:extLst>
          </p:cNvPr>
          <p:cNvSpPr txBox="1"/>
          <p:nvPr/>
        </p:nvSpPr>
        <p:spPr>
          <a:xfrm>
            <a:off x="341701" y="5083176"/>
            <a:ext cx="2356459" cy="420564"/>
          </a:xfrm>
          <a:prstGeom prst="rect">
            <a:avLst/>
          </a:prstGeom>
          <a:noFill/>
          <a:ln w="28575">
            <a:solidFill>
              <a:srgbClr val="FFCC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2133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Metales pesados</a:t>
            </a:r>
          </a:p>
        </p:txBody>
      </p:sp>
      <p:sp>
        <p:nvSpPr>
          <p:cNvPr id="144" name="CuadroTexto 143">
            <a:extLst>
              <a:ext uri="{FF2B5EF4-FFF2-40B4-BE49-F238E27FC236}">
                <a16:creationId xmlns:a16="http://schemas.microsoft.com/office/drawing/2014/main" id="{0520C655-A650-FB86-EAB8-2036F74B707E}"/>
              </a:ext>
            </a:extLst>
          </p:cNvPr>
          <p:cNvSpPr txBox="1"/>
          <p:nvPr/>
        </p:nvSpPr>
        <p:spPr>
          <a:xfrm>
            <a:off x="4534644" y="5789836"/>
            <a:ext cx="2590800" cy="420564"/>
          </a:xfrm>
          <a:prstGeom prst="rect">
            <a:avLst/>
          </a:prstGeom>
          <a:noFill/>
          <a:ln w="28575">
            <a:solidFill>
              <a:srgbClr val="FFCC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2133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Tolerancia a estrés</a:t>
            </a:r>
          </a:p>
        </p:txBody>
      </p:sp>
      <p:sp>
        <p:nvSpPr>
          <p:cNvPr id="145" name="CuadroTexto 144">
            <a:extLst>
              <a:ext uri="{FF2B5EF4-FFF2-40B4-BE49-F238E27FC236}">
                <a16:creationId xmlns:a16="http://schemas.microsoft.com/office/drawing/2014/main" id="{21C05935-7B71-37B5-8004-823CD73BC7D6}"/>
              </a:ext>
            </a:extLst>
          </p:cNvPr>
          <p:cNvSpPr txBox="1"/>
          <p:nvPr/>
        </p:nvSpPr>
        <p:spPr>
          <a:xfrm>
            <a:off x="5311634" y="4467515"/>
            <a:ext cx="2419694" cy="420564"/>
          </a:xfrm>
          <a:prstGeom prst="rect">
            <a:avLst/>
          </a:prstGeom>
          <a:noFill/>
          <a:ln w="28575">
            <a:solidFill>
              <a:srgbClr val="FFCC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2133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Nutrientes y agua</a:t>
            </a:r>
          </a:p>
        </p:txBody>
      </p:sp>
    </p:spTree>
    <p:extLst>
      <p:ext uri="{BB962C8B-B14F-4D97-AF65-F5344CB8AC3E}">
        <p14:creationId xmlns:p14="http://schemas.microsoft.com/office/powerpoint/2010/main" val="326847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;gb5fec5af08_0_6">
            <a:extLst>
              <a:ext uri="{FF2B5EF4-FFF2-40B4-BE49-F238E27FC236}">
                <a16:creationId xmlns:a16="http://schemas.microsoft.com/office/drawing/2014/main" id="{2DA843AE-3C81-4D08-CCC1-7E72BBB258C7}"/>
              </a:ext>
            </a:extLst>
          </p:cNvPr>
          <p:cNvSpPr txBox="1">
            <a:spLocks/>
          </p:cNvSpPr>
          <p:nvPr/>
        </p:nvSpPr>
        <p:spPr>
          <a:xfrm>
            <a:off x="4348904" y="0"/>
            <a:ext cx="7738322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AGRADECIMIENTOS</a:t>
            </a:r>
          </a:p>
        </p:txBody>
      </p:sp>
      <p:pic>
        <p:nvPicPr>
          <p:cNvPr id="1026" name="Picture 2" descr="Descripción - INGENIERÍA EN BIOTECNOLOGÍA">
            <a:extLst>
              <a:ext uri="{FF2B5EF4-FFF2-40B4-BE49-F238E27FC236}">
                <a16:creationId xmlns:a16="http://schemas.microsoft.com/office/drawing/2014/main" id="{D2D4D8DA-BC48-2CE9-B1CE-EDBE573A2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20" y="878599"/>
            <a:ext cx="66579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237AC60-AD31-5BBB-173A-F3CE4A32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39" y="2782111"/>
            <a:ext cx="1997793" cy="199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NCINAT | Centro de Nanociencia y Nanotecnología | ESPE">
            <a:extLst>
              <a:ext uri="{FF2B5EF4-FFF2-40B4-BE49-F238E27FC236}">
                <a16:creationId xmlns:a16="http://schemas.microsoft.com/office/drawing/2014/main" id="{EF6B9F51-7645-9CB6-6C1B-CD911729F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9"/>
          <a:stretch/>
        </p:blipFill>
        <p:spPr bwMode="auto">
          <a:xfrm>
            <a:off x="7528095" y="878599"/>
            <a:ext cx="3631862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2B5C34B-6016-8C36-2095-71B8A6B9808D}"/>
              </a:ext>
            </a:extLst>
          </p:cNvPr>
          <p:cNvSpPr txBox="1"/>
          <p:nvPr/>
        </p:nvSpPr>
        <p:spPr>
          <a:xfrm>
            <a:off x="4324552" y="2402334"/>
            <a:ext cx="66579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María Emilia Medina </a:t>
            </a:r>
            <a:r>
              <a:rPr lang="es-EC" sz="2800" b="1" dirty="0" err="1"/>
              <a:t>Ph</a:t>
            </a:r>
            <a:r>
              <a:rPr lang="es-EC" sz="2800" b="1" dirty="0"/>
              <a:t>. D.</a:t>
            </a:r>
          </a:p>
          <a:p>
            <a:pPr algn="ctr"/>
            <a:r>
              <a:rPr lang="es-EC" sz="2800" dirty="0"/>
              <a:t>Directora del proyecto</a:t>
            </a:r>
          </a:p>
          <a:p>
            <a:pPr algn="ctr"/>
            <a:endParaRPr lang="es-EC" sz="2800" dirty="0"/>
          </a:p>
          <a:p>
            <a:pPr algn="ctr"/>
            <a:r>
              <a:rPr lang="es-EC" sz="2800" b="1" dirty="0"/>
              <a:t>Blanca Fabiola Naranjo Puente </a:t>
            </a:r>
            <a:r>
              <a:rPr lang="es-EC" sz="2800" b="1" dirty="0" err="1"/>
              <a:t>M.Sc</a:t>
            </a:r>
            <a:r>
              <a:rPr lang="es-EC" sz="2800" b="1" dirty="0"/>
              <a:t>.</a:t>
            </a:r>
          </a:p>
          <a:p>
            <a:pPr algn="ctr"/>
            <a:r>
              <a:rPr lang="es-EC" sz="2800" dirty="0"/>
              <a:t>Colaboradora del proyecto</a:t>
            </a:r>
          </a:p>
          <a:p>
            <a:pPr algn="ctr"/>
            <a:endParaRPr lang="es-EC" sz="2800" dirty="0"/>
          </a:p>
          <a:p>
            <a:pPr algn="ctr"/>
            <a:r>
              <a:rPr lang="es-EC" sz="2800" b="1" dirty="0"/>
              <a:t>Familia y amigos</a:t>
            </a:r>
          </a:p>
        </p:txBody>
      </p:sp>
    </p:spTree>
    <p:extLst>
      <p:ext uri="{BB962C8B-B14F-4D97-AF65-F5344CB8AC3E}">
        <p14:creationId xmlns:p14="http://schemas.microsoft.com/office/powerpoint/2010/main" val="2535463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taza de cafe&#10;&#10;Descripción generada automáticamente con confianza media">
            <a:extLst>
              <a:ext uri="{FF2B5EF4-FFF2-40B4-BE49-F238E27FC236}">
                <a16:creationId xmlns:a16="http://schemas.microsoft.com/office/drawing/2014/main" id="{878D35E0-0BF2-6F5A-1219-CE9B94FC2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23" b="14962"/>
          <a:stretch/>
        </p:blipFill>
        <p:spPr>
          <a:xfrm>
            <a:off x="414093" y="-356636"/>
            <a:ext cx="5328696" cy="3359417"/>
          </a:xfrm>
          <a:prstGeom prst="rect">
            <a:avLst/>
          </a:prstGeom>
        </p:spPr>
      </p:pic>
      <p:pic>
        <p:nvPicPr>
          <p:cNvPr id="7" name="Imagen 6" descr="Una taza de cafe&#10;&#10;Descripción generada automáticamente con confianza media">
            <a:extLst>
              <a:ext uri="{FF2B5EF4-FFF2-40B4-BE49-F238E27FC236}">
                <a16:creationId xmlns:a16="http://schemas.microsoft.com/office/drawing/2014/main" id="{936C68C7-317B-4CB8-F8F3-A05F7B406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789" y="-356636"/>
            <a:ext cx="2527961" cy="3359417"/>
          </a:xfrm>
          <a:prstGeom prst="rect">
            <a:avLst/>
          </a:prstGeom>
        </p:spPr>
      </p:pic>
      <p:pic>
        <p:nvPicPr>
          <p:cNvPr id="9" name="Imagen 8" descr="Una mesa con varios platos de comida&#10;&#10;Descripción generada automáticamente">
            <a:extLst>
              <a:ext uri="{FF2B5EF4-FFF2-40B4-BE49-F238E27FC236}">
                <a16:creationId xmlns:a16="http://schemas.microsoft.com/office/drawing/2014/main" id="{AACEE423-C272-4C59-1906-E86E5C954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95" y="3429000"/>
            <a:ext cx="5328696" cy="3359417"/>
          </a:xfrm>
          <a:prstGeom prst="rect">
            <a:avLst/>
          </a:prstGeom>
        </p:spPr>
      </p:pic>
      <p:pic>
        <p:nvPicPr>
          <p:cNvPr id="11" name="Imagen 10" descr="Una taza de cafe&#10;&#10;Descripción generada automáticamente con confianza media">
            <a:extLst>
              <a:ext uri="{FF2B5EF4-FFF2-40B4-BE49-F238E27FC236}">
                <a16:creationId xmlns:a16="http://schemas.microsoft.com/office/drawing/2014/main" id="{C49B6D8F-3CB5-EE6F-B7CC-ED739E926E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56"/>
          <a:stretch/>
        </p:blipFill>
        <p:spPr>
          <a:xfrm>
            <a:off x="5752692" y="3429000"/>
            <a:ext cx="2734573" cy="335941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A0B20A7-AD33-24E9-756B-BB33E828DD7A}"/>
              </a:ext>
            </a:extLst>
          </p:cNvPr>
          <p:cNvSpPr txBox="1"/>
          <p:nvPr/>
        </p:nvSpPr>
        <p:spPr>
          <a:xfrm>
            <a:off x="8270751" y="1039847"/>
            <a:ext cx="2926845" cy="4205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04747" algn="just">
              <a:spcAft>
                <a:spcPts val="1066"/>
              </a:spcAft>
            </a:pPr>
            <a:r>
              <a:rPr lang="es-EC" sz="2133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MICORRIZAS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9976E6A-7159-4796-F455-544F02C0A990}"/>
              </a:ext>
            </a:extLst>
          </p:cNvPr>
          <p:cNvSpPr txBox="1"/>
          <p:nvPr/>
        </p:nvSpPr>
        <p:spPr>
          <a:xfrm>
            <a:off x="8487266" y="5092970"/>
            <a:ext cx="2926845" cy="4205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04747" algn="just">
              <a:spcAft>
                <a:spcPts val="1066"/>
              </a:spcAft>
            </a:pPr>
            <a:r>
              <a:rPr lang="es-EC" sz="2133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 MICORRIZAS</a:t>
            </a:r>
          </a:p>
        </p:txBody>
      </p:sp>
      <p:sp>
        <p:nvSpPr>
          <p:cNvPr id="2" name="Google Shape;164;gb5fec5af08_0_6">
            <a:extLst>
              <a:ext uri="{FF2B5EF4-FFF2-40B4-BE49-F238E27FC236}">
                <a16:creationId xmlns:a16="http://schemas.microsoft.com/office/drawing/2014/main" id="{6C0AAB93-2F9C-B181-6FA0-67BEC9CA4670}"/>
              </a:ext>
            </a:extLst>
          </p:cNvPr>
          <p:cNvSpPr txBox="1">
            <a:spLocks/>
          </p:cNvSpPr>
          <p:nvPr/>
        </p:nvSpPr>
        <p:spPr>
          <a:xfrm>
            <a:off x="893983" y="-975864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ANEXOS</a:t>
            </a:r>
          </a:p>
        </p:txBody>
      </p:sp>
    </p:spTree>
    <p:extLst>
      <p:ext uri="{BB962C8B-B14F-4D97-AF65-F5344CB8AC3E}">
        <p14:creationId xmlns:p14="http://schemas.microsoft.com/office/powerpoint/2010/main" val="33999818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5fec5af08_0_6"/>
          <p:cNvSpPr txBox="1">
            <a:spLocks noGrp="1"/>
          </p:cNvSpPr>
          <p:nvPr>
            <p:ph type="title"/>
          </p:nvPr>
        </p:nvSpPr>
        <p:spPr>
          <a:xfrm>
            <a:off x="604819" y="97675"/>
            <a:ext cx="11517549" cy="11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ES" sz="3200" i="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Métodos de extracción de compuestos fenólicos</a:t>
            </a:r>
            <a:endParaRPr lang="es-ES" sz="32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B4CF037-C357-2DA2-529C-3DDCA0EB7245}"/>
              </a:ext>
            </a:extLst>
          </p:cNvPr>
          <p:cNvSpPr txBox="1"/>
          <p:nvPr/>
        </p:nvSpPr>
        <p:spPr>
          <a:xfrm>
            <a:off x="7035460" y="4205569"/>
            <a:ext cx="3532158" cy="785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>
                <a:ea typeface="Calibri" panose="020F0502020204030204" pitchFamily="34" charset="0"/>
                <a:cs typeface="Times New Roman" panose="02020603050405020304" pitchFamily="18" charset="0"/>
              </a:rPr>
              <a:t>Difusión de compuestos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>
                <a:ea typeface="Calibri" panose="020F0502020204030204" pitchFamily="34" charset="0"/>
                <a:cs typeface="Times New Roman" panose="02020603050405020304" pitchFamily="18" charset="0"/>
              </a:rPr>
              <a:t>Materiales vegetales termolábiles</a:t>
            </a:r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32EAC844-6894-B89B-931C-770B312718B5}"/>
              </a:ext>
            </a:extLst>
          </p:cNvPr>
          <p:cNvGrpSpPr/>
          <p:nvPr/>
        </p:nvGrpSpPr>
        <p:grpSpPr>
          <a:xfrm>
            <a:off x="1602414" y="669175"/>
            <a:ext cx="8553262" cy="5444134"/>
            <a:chOff x="-113164" y="883299"/>
            <a:chExt cx="8553262" cy="5444134"/>
          </a:xfrm>
        </p:grpSpPr>
        <p:pic>
          <p:nvPicPr>
            <p:cNvPr id="3073" name="Imagen 36" descr="Figura 5.15">
              <a:extLst>
                <a:ext uri="{FF2B5EF4-FFF2-40B4-BE49-F238E27FC236}">
                  <a16:creationId xmlns:a16="http://schemas.microsoft.com/office/drawing/2014/main" id="{49A083C4-80AD-C35E-7D13-932191D70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36" y="2198687"/>
              <a:ext cx="2849563" cy="2460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FFEDCF53-09D4-55A2-1D93-6F762E6D4229}"/>
                </a:ext>
              </a:extLst>
            </p:cNvPr>
            <p:cNvSpPr txBox="1"/>
            <p:nvPr/>
          </p:nvSpPr>
          <p:spPr>
            <a:xfrm>
              <a:off x="-113164" y="1234985"/>
              <a:ext cx="1808200" cy="416011"/>
            </a:xfrm>
            <a:prstGeom prst="rect">
              <a:avLst/>
            </a:prstGeom>
            <a:solidFill>
              <a:srgbClr val="FFCCCC"/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 algn="ctr">
                <a:lnSpc>
                  <a:spcPct val="150000"/>
                </a:lnSpc>
                <a:spcBef>
                  <a:spcPts val="200"/>
                </a:spcBef>
              </a:pPr>
              <a:r>
                <a:rPr lang="es-EC" sz="1600" b="1" dirty="0">
                  <a:cs typeface="Times New Roman" panose="02020603050405020304" pitchFamily="18" charset="0"/>
                </a:rPr>
                <a:t>Método Soxhlet</a:t>
              </a:r>
              <a:endParaRPr lang="es-EC" sz="1600" dirty="0">
                <a:cs typeface="Times New Roman" panose="02020603050405020304" pitchFamily="18" charset="0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BBE79164-8864-0A94-2FE8-F224990F4977}"/>
                </a:ext>
              </a:extLst>
            </p:cNvPr>
            <p:cNvSpPr txBox="1"/>
            <p:nvPr/>
          </p:nvSpPr>
          <p:spPr>
            <a:xfrm>
              <a:off x="-91196" y="5084057"/>
              <a:ext cx="1671237" cy="416011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 algn="ctr">
                <a:lnSpc>
                  <a:spcPct val="150000"/>
                </a:lnSpc>
                <a:spcBef>
                  <a:spcPts val="200"/>
                </a:spcBef>
              </a:pPr>
              <a:r>
                <a:rPr lang="es-EC" sz="1600" b="1" dirty="0">
                  <a:cs typeface="Times New Roman" panose="02020603050405020304" pitchFamily="18" charset="0"/>
                </a:rPr>
                <a:t>Maceración</a:t>
              </a:r>
              <a:endParaRPr lang="es-EC" sz="1600" dirty="0">
                <a:cs typeface="Times New Roman" panose="02020603050405020304" pitchFamily="18" charset="0"/>
              </a:endParaRPr>
            </a:p>
          </p:txBody>
        </p:sp>
        <p:sp>
          <p:nvSpPr>
            <p:cNvPr id="10" name="Abrir llave 9">
              <a:extLst>
                <a:ext uri="{FF2B5EF4-FFF2-40B4-BE49-F238E27FC236}">
                  <a16:creationId xmlns:a16="http://schemas.microsoft.com/office/drawing/2014/main" id="{117E101F-0F7B-A03B-788C-A8CC942F69F8}"/>
                </a:ext>
              </a:extLst>
            </p:cNvPr>
            <p:cNvSpPr/>
            <p:nvPr/>
          </p:nvSpPr>
          <p:spPr>
            <a:xfrm>
              <a:off x="5252508" y="4573691"/>
              <a:ext cx="197215" cy="548076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 sz="1600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AE53A37-9D92-4D7B-81A9-19E733FBF3BF}"/>
                </a:ext>
              </a:extLst>
            </p:cNvPr>
            <p:cNvSpPr txBox="1"/>
            <p:nvPr/>
          </p:nvSpPr>
          <p:spPr>
            <a:xfrm>
              <a:off x="3939110" y="5560378"/>
              <a:ext cx="1370954" cy="4160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s-EC" sz="1600" dirty="0">
                  <a:ea typeface="Calibri" panose="020F0502020204030204" pitchFamily="34" charset="0"/>
                  <a:cs typeface="Times New Roman" panose="02020603050405020304" pitchFamily="18" charset="0"/>
                </a:rPr>
                <a:t>Limitaciones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DD9B2E32-D322-BA37-6928-3814754F25FB}"/>
                </a:ext>
              </a:extLst>
            </p:cNvPr>
            <p:cNvSpPr txBox="1"/>
            <p:nvPr/>
          </p:nvSpPr>
          <p:spPr>
            <a:xfrm>
              <a:off x="2041523" y="4898580"/>
              <a:ext cx="1418358" cy="78534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s-EC" sz="1600" dirty="0">
                  <a:ea typeface="Calibri" panose="020F0502020204030204" pitchFamily="34" charset="0"/>
                  <a:cs typeface="Times New Roman" panose="02020603050405020304" pitchFamily="18" charset="0"/>
                </a:rPr>
                <a:t>Contacto con el solvente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88BB39C2-2C0B-D198-851C-E93D0CC3E3BD}"/>
                </a:ext>
              </a:extLst>
            </p:cNvPr>
            <p:cNvSpPr txBox="1"/>
            <p:nvPr/>
          </p:nvSpPr>
          <p:spPr>
            <a:xfrm>
              <a:off x="4005426" y="4659312"/>
              <a:ext cx="1173207" cy="4160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s-EC" sz="1600" dirty="0">
                  <a:ea typeface="Calibri" panose="020F0502020204030204" pitchFamily="34" charset="0"/>
                  <a:cs typeface="Times New Roman" panose="02020603050405020304" pitchFamily="18" charset="0"/>
                </a:rPr>
                <a:t>Beneficios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F8F0F3A6-F57F-6B83-ADB8-D737E1C15486}"/>
                </a:ext>
              </a:extLst>
            </p:cNvPr>
            <p:cNvSpPr txBox="1"/>
            <p:nvPr/>
          </p:nvSpPr>
          <p:spPr>
            <a:xfrm>
              <a:off x="5526824" y="5291252"/>
              <a:ext cx="2806269" cy="10361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 algn="just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s-EC" sz="1600" dirty="0">
                  <a:ea typeface="Calibri" panose="020F0502020204030204" pitchFamily="34" charset="0"/>
                  <a:cs typeface="Times New Roman" panose="02020603050405020304" pitchFamily="18" charset="0"/>
                </a:rPr>
                <a:t>Bajo rendimiento</a:t>
              </a:r>
            </a:p>
            <a:p>
              <a:pPr marL="285750" indent="-285750" algn="just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s-EC" sz="1600" dirty="0">
                  <a:ea typeface="Calibri" panose="020F0502020204030204" pitchFamily="34" charset="0"/>
                  <a:cs typeface="Times New Roman" panose="02020603050405020304" pitchFamily="18" charset="0"/>
                </a:rPr>
                <a:t>Menor eficiencia</a:t>
              </a:r>
            </a:p>
            <a:p>
              <a:pPr marL="285750" indent="-285750" algn="just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s-EC" sz="1600" dirty="0">
                  <a:ea typeface="Calibri" panose="020F0502020204030204" pitchFamily="34" charset="0"/>
                  <a:cs typeface="Times New Roman" panose="02020603050405020304" pitchFamily="18" charset="0"/>
                </a:rPr>
                <a:t>Cantidad de solvente</a:t>
              </a:r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F38B1BA-75DD-0576-496C-AD9DFEDCD5B8}"/>
                </a:ext>
              </a:extLst>
            </p:cNvPr>
            <p:cNvGrpSpPr/>
            <p:nvPr/>
          </p:nvGrpSpPr>
          <p:grpSpPr>
            <a:xfrm>
              <a:off x="2298255" y="883299"/>
              <a:ext cx="4679475" cy="1143000"/>
              <a:chOff x="2298255" y="883299"/>
              <a:chExt cx="4679475" cy="1143000"/>
            </a:xfrm>
          </p:grpSpPr>
          <p:sp>
            <p:nvSpPr>
              <p:cNvPr id="11" name="Abrir llave 10">
                <a:extLst>
                  <a:ext uri="{FF2B5EF4-FFF2-40B4-BE49-F238E27FC236}">
                    <a16:creationId xmlns:a16="http://schemas.microsoft.com/office/drawing/2014/main" id="{96950B42-E46C-DEAD-BA8F-4E93036151D9}"/>
                  </a:ext>
                </a:extLst>
              </p:cNvPr>
              <p:cNvSpPr/>
              <p:nvPr/>
            </p:nvSpPr>
            <p:spPr>
              <a:xfrm>
                <a:off x="3459880" y="908469"/>
                <a:ext cx="212859" cy="1117830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C" sz="1600"/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E5226CCC-31BE-2968-43C9-053A3135AB26}"/>
                  </a:ext>
                </a:extLst>
              </p:cNvPr>
              <p:cNvSpPr txBox="1"/>
              <p:nvPr/>
            </p:nvSpPr>
            <p:spPr>
              <a:xfrm>
                <a:off x="2298255" y="1230406"/>
                <a:ext cx="1182659" cy="416011"/>
              </a:xfrm>
              <a:prstGeom prst="rect">
                <a:avLst/>
              </a:prstGeom>
              <a:solidFill>
                <a:schemeClr val="accent5"/>
              </a:solidFill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EC" sz="16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Eficiencia</a:t>
                </a:r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4212B7FD-BC38-0B30-81E1-76AF1DA648CB}"/>
                  </a:ext>
                </a:extLst>
              </p:cNvPr>
              <p:cNvSpPr txBox="1"/>
              <p:nvPr/>
            </p:nvSpPr>
            <p:spPr>
              <a:xfrm>
                <a:off x="3554840" y="883299"/>
                <a:ext cx="3422890" cy="1036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s-EC" sz="16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Tasa de transferencia de masa</a:t>
                </a:r>
              </a:p>
              <a:p>
                <a:pPr marL="285750" indent="-285750" algn="just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s-EC" sz="16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Extracción continua</a:t>
                </a:r>
              </a:p>
              <a:p>
                <a:pPr marL="285750" indent="-285750" algn="just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s-EC" sz="16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Reciclaje de disolvente</a:t>
                </a:r>
              </a:p>
            </p:txBody>
          </p:sp>
        </p:grpSp>
        <p:sp>
          <p:nvSpPr>
            <p:cNvPr id="38" name="Abrir llave 37">
              <a:extLst>
                <a:ext uri="{FF2B5EF4-FFF2-40B4-BE49-F238E27FC236}">
                  <a16:creationId xmlns:a16="http://schemas.microsoft.com/office/drawing/2014/main" id="{EC820471-520C-108E-EC77-B0FCD42D15FD}"/>
                </a:ext>
              </a:extLst>
            </p:cNvPr>
            <p:cNvSpPr/>
            <p:nvPr/>
          </p:nvSpPr>
          <p:spPr>
            <a:xfrm>
              <a:off x="5329610" y="5343069"/>
              <a:ext cx="197214" cy="868821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 sz="1600"/>
            </a:p>
          </p:txBody>
        </p: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5CC2AB4-BE42-1F34-1969-A1E8602F1F4E}"/>
                </a:ext>
              </a:extLst>
            </p:cNvPr>
            <p:cNvGrpSpPr/>
            <p:nvPr/>
          </p:nvGrpSpPr>
          <p:grpSpPr>
            <a:xfrm>
              <a:off x="3939110" y="2677963"/>
              <a:ext cx="4500988" cy="1386389"/>
              <a:chOff x="3953033" y="2466756"/>
              <a:chExt cx="4500988" cy="1386389"/>
            </a:xfrm>
          </p:grpSpPr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0E8D646A-AB41-4917-B16A-DD9712CC9072}"/>
                  </a:ext>
                </a:extLst>
              </p:cNvPr>
              <p:cNvSpPr txBox="1"/>
              <p:nvPr/>
            </p:nvSpPr>
            <p:spPr>
              <a:xfrm>
                <a:off x="3953033" y="2951247"/>
                <a:ext cx="1041777" cy="416011"/>
              </a:xfrm>
              <a:prstGeom prst="rect">
                <a:avLst/>
              </a:prstGeom>
              <a:solidFill>
                <a:srgbClr val="FFCC99"/>
              </a:solidFill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EC" sz="16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Solvente</a:t>
                </a:r>
              </a:p>
            </p:txBody>
          </p:sp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D9F74C83-DA1A-D2D0-68AD-DA5595C3F20C}"/>
                  </a:ext>
                </a:extLst>
              </p:cNvPr>
              <p:cNvSpPr txBox="1"/>
              <p:nvPr/>
            </p:nvSpPr>
            <p:spPr>
              <a:xfrm>
                <a:off x="5178632" y="2468150"/>
                <a:ext cx="3275389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s-EC" sz="16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Temperatura</a:t>
                </a:r>
              </a:p>
              <a:p>
                <a:pPr marL="285750" indent="-285750" algn="just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s-EC" sz="16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Tiempo de extracción</a:t>
                </a:r>
              </a:p>
              <a:p>
                <a:pPr marL="285750" indent="-285750" algn="just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s-EC" sz="16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Tamaño de partícula</a:t>
                </a:r>
              </a:p>
              <a:p>
                <a:pPr marL="285750" indent="-285750" algn="just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s-EC" sz="16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Proporción solvente-muestra</a:t>
                </a:r>
              </a:p>
            </p:txBody>
          </p:sp>
          <p:sp>
            <p:nvSpPr>
              <p:cNvPr id="39" name="Abrir llave 38">
                <a:extLst>
                  <a:ext uri="{FF2B5EF4-FFF2-40B4-BE49-F238E27FC236}">
                    <a16:creationId xmlns:a16="http://schemas.microsoft.com/office/drawing/2014/main" id="{AA0356A6-2044-11A6-DEBC-DA68F1E6883B}"/>
                  </a:ext>
                </a:extLst>
              </p:cNvPr>
              <p:cNvSpPr/>
              <p:nvPr/>
            </p:nvSpPr>
            <p:spPr>
              <a:xfrm>
                <a:off x="5029471" y="2466756"/>
                <a:ext cx="294516" cy="1384995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C" sz="1600"/>
              </a:p>
            </p:txBody>
          </p:sp>
        </p:grpSp>
        <p:cxnSp>
          <p:nvCxnSpPr>
            <p:cNvPr id="43" name="Conector recto de flecha 42">
              <a:extLst>
                <a:ext uri="{FF2B5EF4-FFF2-40B4-BE49-F238E27FC236}">
                  <a16:creationId xmlns:a16="http://schemas.microsoft.com/office/drawing/2014/main" id="{6AF273B8-2F8F-C8BD-D764-93D0CF396E38}"/>
                </a:ext>
              </a:extLst>
            </p:cNvPr>
            <p:cNvCxnSpPr>
              <a:cxnSpLocks/>
              <a:stCxn id="4" idx="3"/>
              <a:endCxn id="31" idx="1"/>
            </p:cNvCxnSpPr>
            <p:nvPr/>
          </p:nvCxnSpPr>
          <p:spPr>
            <a:xfrm flipV="1">
              <a:off x="1695036" y="1438412"/>
              <a:ext cx="603219" cy="457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ector recto de flecha 46">
              <a:extLst>
                <a:ext uri="{FF2B5EF4-FFF2-40B4-BE49-F238E27FC236}">
                  <a16:creationId xmlns:a16="http://schemas.microsoft.com/office/drawing/2014/main" id="{85A6B484-40DF-DD8F-E8E7-DCEE27E352B3}"/>
                </a:ext>
              </a:extLst>
            </p:cNvPr>
            <p:cNvCxnSpPr>
              <a:cxnSpLocks/>
              <a:stCxn id="7" idx="3"/>
              <a:endCxn id="15" idx="1"/>
            </p:cNvCxnSpPr>
            <p:nvPr/>
          </p:nvCxnSpPr>
          <p:spPr>
            <a:xfrm flipV="1">
              <a:off x="1580041" y="5291252"/>
              <a:ext cx="461482" cy="81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onector recto de flecha 48">
              <a:extLst>
                <a:ext uri="{FF2B5EF4-FFF2-40B4-BE49-F238E27FC236}">
                  <a16:creationId xmlns:a16="http://schemas.microsoft.com/office/drawing/2014/main" id="{3FD58047-DF8B-DFF8-A628-44DDAD0718D2}"/>
                </a:ext>
              </a:extLst>
            </p:cNvPr>
            <p:cNvCxnSpPr>
              <a:cxnSpLocks/>
              <a:stCxn id="15" idx="3"/>
              <a:endCxn id="23" idx="1"/>
            </p:cNvCxnSpPr>
            <p:nvPr/>
          </p:nvCxnSpPr>
          <p:spPr>
            <a:xfrm flipV="1">
              <a:off x="3459881" y="4867318"/>
              <a:ext cx="545545" cy="42393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onector recto de flecha 50">
              <a:extLst>
                <a:ext uri="{FF2B5EF4-FFF2-40B4-BE49-F238E27FC236}">
                  <a16:creationId xmlns:a16="http://schemas.microsoft.com/office/drawing/2014/main" id="{98820AC0-6C2C-8D20-783F-74AF8CE012E2}"/>
                </a:ext>
              </a:extLst>
            </p:cNvPr>
            <p:cNvCxnSpPr>
              <a:cxnSpLocks/>
              <a:stCxn id="15" idx="3"/>
              <a:endCxn id="13" idx="1"/>
            </p:cNvCxnSpPr>
            <p:nvPr/>
          </p:nvCxnSpPr>
          <p:spPr>
            <a:xfrm>
              <a:off x="3459881" y="5291252"/>
              <a:ext cx="479229" cy="477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856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;gb5fec5af08_0_6">
            <a:extLst>
              <a:ext uri="{FF2B5EF4-FFF2-40B4-BE49-F238E27FC236}">
                <a16:creationId xmlns:a16="http://schemas.microsoft.com/office/drawing/2014/main" id="{97991CB3-737A-68B5-80AA-1929C3032A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11929" y="-23528"/>
            <a:ext cx="8231188" cy="11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EC" sz="32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Generalidades de los </a:t>
            </a:r>
            <a:r>
              <a:rPr lang="es-EC" sz="32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cutivos</a:t>
            </a:r>
            <a:r>
              <a:rPr lang="es-EC" sz="32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32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3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Allium</a:t>
            </a:r>
            <a:r>
              <a:rPr lang="es-EC" sz="3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s-EC" sz="3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schoenoprasum</a:t>
            </a:r>
            <a:r>
              <a:rPr lang="es-EC" sz="3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</a:t>
            </a:r>
            <a:endParaRPr sz="3200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a 7">
                <a:extLst>
                  <a:ext uri="{FF2B5EF4-FFF2-40B4-BE49-F238E27FC236}">
                    <a16:creationId xmlns:a16="http://schemas.microsoft.com/office/drawing/2014/main" id="{56E6B400-8B65-7D8B-0D48-7CF47961AD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1306679"/>
                  </p:ext>
                </p:extLst>
              </p:nvPr>
            </p:nvGraphicFramePr>
            <p:xfrm>
              <a:off x="35036" y="1710652"/>
              <a:ext cx="3726645" cy="3622040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430917">
                      <a:extLst>
                        <a:ext uri="{9D8B030D-6E8A-4147-A177-3AD203B41FA5}">
                          <a16:colId xmlns:a16="http://schemas.microsoft.com/office/drawing/2014/main" val="3913616779"/>
                        </a:ext>
                      </a:extLst>
                    </a:gridCol>
                    <a:gridCol w="2295728">
                      <a:extLst>
                        <a:ext uri="{9D8B030D-6E8A-4147-A177-3AD203B41FA5}">
                          <a16:colId xmlns:a16="http://schemas.microsoft.com/office/drawing/2014/main" val="96841106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Temperatura</a:t>
                          </a:r>
                          <a:endParaRPr lang="es-EC" sz="1600" b="1" i="1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Rango óptimo</a:t>
                          </a:r>
                          <a:r>
                            <a:rPr lang="es-EC" sz="1600" b="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s-EC" sz="16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de 15 a 20 </a:t>
                          </a:r>
                          <a14:m>
                            <m:oMath xmlns:m="http://schemas.openxmlformats.org/officeDocument/2006/math">
                              <m:r>
                                <a:rPr lang="es-EC" sz="1600" b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s-EC" sz="1600" b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144384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Agua y Humedad</a:t>
                          </a:r>
                          <a:endParaRPr lang="es-EC" sz="1600" b="1" i="1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171450" indent="-171450" algn="just">
                            <a:spcAft>
                              <a:spcPts val="80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Precipitación: 350 a 550 mm</a:t>
                          </a:r>
                        </a:p>
                        <a:p>
                          <a:pPr marL="171450" indent="-171450" algn="just">
                            <a:spcAft>
                              <a:spcPts val="80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Humedad relativa menor al 70%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930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Fotoperiodo</a:t>
                          </a:r>
                          <a:endParaRPr lang="es-EC" sz="1600" b="1" i="1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Mayor a 12 horas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55785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Suelo</a:t>
                          </a:r>
                        </a:p>
                        <a:p>
                          <a:endParaRPr lang="es-EC" sz="20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171450" indent="-171450" algn="just">
                            <a:spcAft>
                              <a:spcPts val="80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Suelo franco arenoso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171450" indent="-171450" algn="just">
                            <a:spcAft>
                              <a:spcPts val="80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pH 6–6.5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07845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Nutrientes</a:t>
                          </a:r>
                          <a:endParaRPr lang="es-EC" sz="1600" b="1" i="1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P2O5 0.9 a 1.5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N 2.1 a 2.5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K2O 3 a 3,8 Kg/ha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183276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a 7">
                <a:extLst>
                  <a:ext uri="{FF2B5EF4-FFF2-40B4-BE49-F238E27FC236}">
                    <a16:creationId xmlns:a16="http://schemas.microsoft.com/office/drawing/2014/main" id="{56E6B400-8B65-7D8B-0D48-7CF47961AD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1306679"/>
                  </p:ext>
                </p:extLst>
              </p:nvPr>
            </p:nvGraphicFramePr>
            <p:xfrm>
              <a:off x="35036" y="1710652"/>
              <a:ext cx="3726645" cy="3622040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430917">
                      <a:extLst>
                        <a:ext uri="{9D8B030D-6E8A-4147-A177-3AD203B41FA5}">
                          <a16:colId xmlns:a16="http://schemas.microsoft.com/office/drawing/2014/main" val="3913616779"/>
                        </a:ext>
                      </a:extLst>
                    </a:gridCol>
                    <a:gridCol w="2295728">
                      <a:extLst>
                        <a:ext uri="{9D8B030D-6E8A-4147-A177-3AD203B41FA5}">
                          <a16:colId xmlns:a16="http://schemas.microsoft.com/office/drawing/2014/main" val="968411063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Temperatura</a:t>
                          </a:r>
                          <a:endParaRPr lang="es-EC" sz="1600" b="1" i="1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2434" t="-2105" r="-794" b="-5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4438449"/>
                      </a:ext>
                    </a:extLst>
                  </a:tr>
                  <a:tr h="11684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Agua y Humedad</a:t>
                          </a:r>
                          <a:endParaRPr lang="es-EC" sz="1600" b="1" i="1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171450" indent="-171450" algn="just">
                            <a:spcAft>
                              <a:spcPts val="80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Precipitación: 350 a 550 mm</a:t>
                          </a:r>
                        </a:p>
                        <a:p>
                          <a:pPr marL="171450" indent="-171450" algn="just">
                            <a:spcAft>
                              <a:spcPts val="80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Humedad relativa menor al 70%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930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Fotoperiodo</a:t>
                          </a:r>
                          <a:endParaRPr lang="es-EC" sz="1600" b="1" i="1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Mayor a 12 horas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5578503"/>
                      </a:ext>
                    </a:extLst>
                  </a:tr>
                  <a:tr h="6807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Suelo</a:t>
                          </a:r>
                        </a:p>
                        <a:p>
                          <a:endParaRPr lang="es-EC" sz="20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171450" indent="-171450" algn="just">
                            <a:spcAft>
                              <a:spcPts val="80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Suelo franco arenoso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171450" indent="-171450" algn="just">
                            <a:spcAft>
                              <a:spcPts val="80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pH 6–6.5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07845283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Nutrientes</a:t>
                          </a:r>
                          <a:endParaRPr lang="es-EC" sz="1600" b="1" i="1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P2O5 0.9 a 1.5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N 2.1 a 2.5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K2O 3 a 3,8 Kg/ha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18327635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A341C96-3B35-CC30-1267-ED445AD7B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724439"/>
              </p:ext>
            </p:extLst>
          </p:nvPr>
        </p:nvGraphicFramePr>
        <p:xfrm>
          <a:off x="8812170" y="1601389"/>
          <a:ext cx="3379830" cy="375990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337610">
                  <a:extLst>
                    <a:ext uri="{9D8B030D-6E8A-4147-A177-3AD203B41FA5}">
                      <a16:colId xmlns:a16="http://schemas.microsoft.com/office/drawing/2014/main" val="3977418626"/>
                    </a:ext>
                  </a:extLst>
                </a:gridCol>
                <a:gridCol w="2042220">
                  <a:extLst>
                    <a:ext uri="{9D8B030D-6E8A-4147-A177-3AD203B41FA5}">
                      <a16:colId xmlns:a16="http://schemas.microsoft.com/office/drawing/2014/main" val="18091231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solidFill>
                            <a:sysClr val="windowText" lastClr="000000"/>
                          </a:solidFill>
                          <a:effectLst/>
                        </a:rPr>
                        <a:t>Reino</a:t>
                      </a:r>
                      <a:endParaRPr lang="es-EC" sz="16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solidFill>
                            <a:sysClr val="windowText" lastClr="000000"/>
                          </a:solidFill>
                          <a:effectLst/>
                        </a:rPr>
                        <a:t>Plantae</a:t>
                      </a:r>
                      <a:endParaRPr lang="es-EC" sz="16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1623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solidFill>
                            <a:sysClr val="windowText" lastClr="000000"/>
                          </a:solidFill>
                          <a:effectLst/>
                        </a:rPr>
                        <a:t>División</a:t>
                      </a:r>
                      <a:endParaRPr lang="es-EC" sz="16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Tracheophyta</a:t>
                      </a:r>
                      <a:endParaRPr lang="es-EC" sz="16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5110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solidFill>
                            <a:sysClr val="windowText" lastClr="000000"/>
                          </a:solidFill>
                          <a:effectLst/>
                        </a:rPr>
                        <a:t>Subdivisión</a:t>
                      </a:r>
                      <a:endParaRPr lang="es-EC" sz="16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solidFill>
                            <a:sysClr val="windowText" lastClr="000000"/>
                          </a:solidFill>
                          <a:effectLst/>
                        </a:rPr>
                        <a:t>Spermatophytina</a:t>
                      </a:r>
                      <a:endParaRPr lang="es-EC" sz="16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6979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solidFill>
                            <a:sysClr val="windowText" lastClr="000000"/>
                          </a:solidFill>
                          <a:effectLst/>
                        </a:rPr>
                        <a:t>Clase</a:t>
                      </a:r>
                      <a:endParaRPr lang="es-EC" sz="16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solidFill>
                            <a:sysClr val="windowText" lastClr="000000"/>
                          </a:solidFill>
                          <a:effectLst/>
                        </a:rPr>
                        <a:t>Magnoliopsida</a:t>
                      </a:r>
                      <a:endParaRPr lang="es-EC" sz="16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4860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solidFill>
                            <a:sysClr val="windowText" lastClr="000000"/>
                          </a:solidFill>
                          <a:effectLst/>
                        </a:rPr>
                        <a:t>Orden</a:t>
                      </a:r>
                      <a:endParaRPr lang="es-EC" sz="16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solidFill>
                            <a:sysClr val="windowText" lastClr="000000"/>
                          </a:solidFill>
                          <a:effectLst/>
                        </a:rPr>
                        <a:t>Asparagales</a:t>
                      </a:r>
                      <a:endParaRPr lang="es-EC" sz="16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73000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solidFill>
                            <a:sysClr val="windowText" lastClr="000000"/>
                          </a:solidFill>
                          <a:effectLst/>
                        </a:rPr>
                        <a:t>Familia</a:t>
                      </a:r>
                      <a:endParaRPr lang="es-EC" sz="16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solidFill>
                            <a:sysClr val="windowText" lastClr="000000"/>
                          </a:solidFill>
                          <a:effectLst/>
                        </a:rPr>
                        <a:t>Amarilidáceas</a:t>
                      </a:r>
                      <a:endParaRPr lang="es-EC" sz="16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6891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solidFill>
                            <a:sysClr val="windowText" lastClr="000000"/>
                          </a:solidFill>
                          <a:effectLst/>
                        </a:rPr>
                        <a:t>Subfamilia</a:t>
                      </a:r>
                      <a:endParaRPr lang="es-EC" sz="16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Allioideae</a:t>
                      </a:r>
                      <a:endParaRPr lang="es-EC" sz="16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534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solidFill>
                            <a:sysClr val="windowText" lastClr="000000"/>
                          </a:solidFill>
                          <a:effectLst/>
                        </a:rPr>
                        <a:t>Género</a:t>
                      </a:r>
                      <a:endParaRPr lang="es-EC" sz="16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 i="1" dirty="0" err="1">
                          <a:solidFill>
                            <a:sysClr val="windowText" lastClr="000000"/>
                          </a:solidFill>
                          <a:effectLst/>
                        </a:rPr>
                        <a:t>Allium</a:t>
                      </a:r>
                      <a:endParaRPr lang="es-EC" sz="1600" i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10156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solidFill>
                            <a:sysClr val="windowText" lastClr="000000"/>
                          </a:solidFill>
                          <a:effectLst/>
                        </a:rPr>
                        <a:t>Especie</a:t>
                      </a:r>
                      <a:endParaRPr lang="es-EC" sz="16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600" i="1" dirty="0">
                          <a:solidFill>
                            <a:sysClr val="windowText" lastClr="000000"/>
                          </a:solidFill>
                          <a:effectLst/>
                        </a:rPr>
                        <a:t>A. </a:t>
                      </a:r>
                      <a:r>
                        <a:rPr lang="es-EC" sz="1600" i="1" dirty="0" err="1">
                          <a:solidFill>
                            <a:sysClr val="windowText" lastClr="000000"/>
                          </a:solidFill>
                          <a:effectLst/>
                        </a:rPr>
                        <a:t>schoenoprasum</a:t>
                      </a:r>
                      <a:endParaRPr lang="es-EC" sz="1600" i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7640695"/>
                  </a:ext>
                </a:extLst>
              </a:tr>
            </a:tbl>
          </a:graphicData>
        </a:graphic>
      </p:graphicFrame>
      <p:grpSp>
        <p:nvGrpSpPr>
          <p:cNvPr id="26" name="Grupo 25">
            <a:extLst>
              <a:ext uri="{FF2B5EF4-FFF2-40B4-BE49-F238E27FC236}">
                <a16:creationId xmlns:a16="http://schemas.microsoft.com/office/drawing/2014/main" id="{3EADFD37-4018-5CD4-F3AB-87F7D00B7E6A}"/>
              </a:ext>
            </a:extLst>
          </p:cNvPr>
          <p:cNvGrpSpPr/>
          <p:nvPr/>
        </p:nvGrpSpPr>
        <p:grpSpPr>
          <a:xfrm>
            <a:off x="3851681" y="1164460"/>
            <a:ext cx="4960489" cy="4628153"/>
            <a:chOff x="3851681" y="1164460"/>
            <a:chExt cx="4960489" cy="462815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542E96B-0528-6EEA-E635-D96B5AD966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276" t="32968" r="56149" b="6127"/>
            <a:stretch/>
          </p:blipFill>
          <p:spPr bwMode="auto">
            <a:xfrm>
              <a:off x="5017510" y="1329200"/>
              <a:ext cx="2810013" cy="446341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62B3361-F2EB-2436-B027-574441FBE403}"/>
                </a:ext>
              </a:extLst>
            </p:cNvPr>
            <p:cNvSpPr txBox="1"/>
            <p:nvPr/>
          </p:nvSpPr>
          <p:spPr>
            <a:xfrm>
              <a:off x="7746199" y="1608076"/>
              <a:ext cx="106597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es-EC" sz="1400" dirty="0">
                  <a:effectLst/>
                </a:rPr>
                <a:t>Lisas, </a:t>
              </a:r>
              <a:r>
                <a:rPr lang="es-EC" sz="1400" dirty="0" err="1">
                  <a:effectLst/>
                </a:rPr>
                <a:t>tubiformes</a:t>
              </a:r>
              <a:r>
                <a:rPr lang="es-EC" sz="1400" dirty="0">
                  <a:effectLst/>
                </a:rPr>
                <a:t>, huecas</a:t>
              </a:r>
              <a:endParaRPr lang="es-EC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44DDCB7-1528-94F9-8CC0-B7B6EFA6096D}"/>
                </a:ext>
              </a:extLst>
            </p:cNvPr>
            <p:cNvSpPr txBox="1"/>
            <p:nvPr/>
          </p:nvSpPr>
          <p:spPr>
            <a:xfrm>
              <a:off x="4068923" y="2200914"/>
              <a:ext cx="96043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es-EC" dirty="0"/>
                <a:t>H</a:t>
              </a:r>
              <a:r>
                <a:rPr lang="es-EC" sz="1400" dirty="0">
                  <a:effectLst/>
                </a:rPr>
                <a:t>uecos, tubulares</a:t>
              </a:r>
              <a:endParaRPr lang="es-EC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429F466-C4D0-F7CB-230F-8AF2D0818CB2}"/>
                </a:ext>
              </a:extLst>
            </p:cNvPr>
            <p:cNvSpPr txBox="1"/>
            <p:nvPr/>
          </p:nvSpPr>
          <p:spPr>
            <a:xfrm>
              <a:off x="4091618" y="1164460"/>
              <a:ext cx="9606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es-EC" dirty="0"/>
                <a:t>U</a:t>
              </a:r>
              <a:r>
                <a:rPr lang="es-EC" sz="1400" dirty="0">
                  <a:effectLst/>
                </a:rPr>
                <a:t>mbelas densas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3E23035-D952-DC28-8E16-D1D93923CCD9}"/>
                </a:ext>
              </a:extLst>
            </p:cNvPr>
            <p:cNvSpPr txBox="1"/>
            <p:nvPr/>
          </p:nvSpPr>
          <p:spPr>
            <a:xfrm>
              <a:off x="3851681" y="3307443"/>
              <a:ext cx="15053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400" dirty="0">
                  <a:effectLst/>
                </a:rPr>
                <a:t>Ovario superior </a:t>
              </a:r>
              <a:r>
                <a:rPr lang="es-EC" sz="1400" dirty="0" err="1">
                  <a:effectLst/>
                </a:rPr>
                <a:t>subgloboso</a:t>
              </a:r>
              <a:endParaRPr lang="es-EC" dirty="0"/>
            </a:p>
          </p:txBody>
        </p:sp>
        <p:cxnSp>
          <p:nvCxnSpPr>
            <p:cNvPr id="19" name="Conector recto de flecha 18">
              <a:extLst>
                <a:ext uri="{FF2B5EF4-FFF2-40B4-BE49-F238E27FC236}">
                  <a16:creationId xmlns:a16="http://schemas.microsoft.com/office/drawing/2014/main" id="{01F1EA05-1301-2511-0228-B180682DE935}"/>
                </a:ext>
              </a:extLst>
            </p:cNvPr>
            <p:cNvCxnSpPr>
              <a:endCxn id="12" idx="3"/>
            </p:cNvCxnSpPr>
            <p:nvPr/>
          </p:nvCxnSpPr>
          <p:spPr>
            <a:xfrm flipH="1" flipV="1">
              <a:off x="5052225" y="1426070"/>
              <a:ext cx="1043775" cy="28458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70B8F6D0-20BA-0C34-E63D-1A6981A8A129}"/>
                </a:ext>
              </a:extLst>
            </p:cNvPr>
            <p:cNvCxnSpPr>
              <a:endCxn id="10" idx="3"/>
            </p:cNvCxnSpPr>
            <p:nvPr/>
          </p:nvCxnSpPr>
          <p:spPr>
            <a:xfrm flipH="1">
              <a:off x="5029358" y="2366756"/>
              <a:ext cx="1188696" cy="9576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ector recto de flecha 22">
              <a:extLst>
                <a:ext uri="{FF2B5EF4-FFF2-40B4-BE49-F238E27FC236}">
                  <a16:creationId xmlns:a16="http://schemas.microsoft.com/office/drawing/2014/main" id="{EE897415-C318-3046-DAAF-D9E6B052D06F}"/>
                </a:ext>
              </a:extLst>
            </p:cNvPr>
            <p:cNvCxnSpPr/>
            <p:nvPr/>
          </p:nvCxnSpPr>
          <p:spPr>
            <a:xfrm flipH="1">
              <a:off x="5145932" y="2933862"/>
              <a:ext cx="1391055" cy="63519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ector recto de flecha 24">
              <a:extLst>
                <a:ext uri="{FF2B5EF4-FFF2-40B4-BE49-F238E27FC236}">
                  <a16:creationId xmlns:a16="http://schemas.microsoft.com/office/drawing/2014/main" id="{02EB1890-AEDA-B19C-4077-F56B9705446D}"/>
                </a:ext>
              </a:extLst>
            </p:cNvPr>
            <p:cNvCxnSpPr>
              <a:endCxn id="8" idx="1"/>
            </p:cNvCxnSpPr>
            <p:nvPr/>
          </p:nvCxnSpPr>
          <p:spPr>
            <a:xfrm flipV="1">
              <a:off x="7485574" y="1977408"/>
              <a:ext cx="260625" cy="20458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54332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clo del nitrógeno - Wikipedia, la enciclopedia libre">
            <a:extLst>
              <a:ext uri="{FF2B5EF4-FFF2-40B4-BE49-F238E27FC236}">
                <a16:creationId xmlns:a16="http://schemas.microsoft.com/office/drawing/2014/main" id="{329453A8-3413-BE5C-FA1B-94793742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98" y="379379"/>
            <a:ext cx="7574604" cy="568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9772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F3986A0C-3290-E6BE-E903-77191CC45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877348"/>
            <a:ext cx="42769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800" b="0" i="1" u="none" strike="noStrike" cap="none" normalizeH="0" baseline="0" dirty="0" bmk="_Toc127809967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Desarrollo de micorrizas </a:t>
            </a:r>
            <a:r>
              <a:rPr kumimoji="0" lang="es-EC" altLang="es-EC" sz="1800" b="0" i="1" u="none" strike="noStrike" cap="none" normalizeH="0" baseline="0" dirty="0" err="1" bmk="_Toc127809967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arbusculares</a:t>
            </a:r>
            <a:r>
              <a:rPr lang="es-EC" altLang="es-EC" sz="1800" i="1" dirty="0" bmk="_Toc127809967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s-EC" altLang="es-EC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EAC92E2-6118-404F-94CE-C82B4F258827}"/>
              </a:ext>
            </a:extLst>
          </p:cNvPr>
          <p:cNvSpPr txBox="1"/>
          <p:nvPr/>
        </p:nvSpPr>
        <p:spPr>
          <a:xfrm>
            <a:off x="409575" y="6373156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Bonfante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&amp; </a:t>
            </a:r>
            <a:r>
              <a:rPr lang="es-EC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Genre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2010) (Akiyama, 2007)</a:t>
            </a:r>
            <a:endParaRPr lang="es-EC" dirty="0"/>
          </a:p>
        </p:txBody>
      </p:sp>
      <p:sp>
        <p:nvSpPr>
          <p:cNvPr id="2" name="Google Shape;164;gb5fec5af08_0_6">
            <a:extLst>
              <a:ext uri="{FF2B5EF4-FFF2-40B4-BE49-F238E27FC236}">
                <a16:creationId xmlns:a16="http://schemas.microsoft.com/office/drawing/2014/main" id="{D1CBBEDE-E2C9-9403-622C-BAFEE91705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9424" y="0"/>
            <a:ext cx="10972895" cy="1523735"/>
          </a:xfrm>
          <a:prstGeom prst="rect">
            <a:avLst/>
          </a:prstGeom>
        </p:spPr>
        <p:txBody>
          <a:bodyPr spcFirstLastPara="1" wrap="square" lIns="121879" tIns="60923" rIns="121879" bIns="60923" anchor="t" anchorCtr="0">
            <a:noAutofit/>
          </a:bodyPr>
          <a:lstStyle/>
          <a:p>
            <a:r>
              <a:rPr lang="es-EC" dirty="0">
                <a:solidFill>
                  <a:schemeClr val="tx1"/>
                </a:solidFill>
              </a:rPr>
              <a:t>Colonización y estructuras simbióticas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B6CBB10-302C-0423-1E2C-0AEDD03599E2}"/>
              </a:ext>
            </a:extLst>
          </p:cNvPr>
          <p:cNvGrpSpPr/>
          <p:nvPr/>
        </p:nvGrpSpPr>
        <p:grpSpPr>
          <a:xfrm>
            <a:off x="409575" y="1523735"/>
            <a:ext cx="5840299" cy="4150470"/>
            <a:chOff x="0" y="1354463"/>
            <a:chExt cx="5840299" cy="4150470"/>
          </a:xfrm>
        </p:grpSpPr>
        <p:pic>
          <p:nvPicPr>
            <p:cNvPr id="4100" name="Imagen 119" descr="Development of a Functional Arbuscular-Mycorrhizal Symbiosis. Spores of...  | Download Scientific Diagram">
              <a:extLst>
                <a:ext uri="{FF2B5EF4-FFF2-40B4-BE49-F238E27FC236}">
                  <a16:creationId xmlns:a16="http://schemas.microsoft.com/office/drawing/2014/main" id="{189A2382-E6FA-A658-AAB6-8603D3CD1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148" y="1776213"/>
              <a:ext cx="4219236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0A14260F-C7BB-ECAE-07CF-211A2D211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2782" y="1354463"/>
              <a:ext cx="1391843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s-EC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Germinación de esporas</a:t>
              </a:r>
              <a:endParaRPr lang="es-EC" altLang="es-EC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6">
              <a:extLst>
                <a:ext uri="{FF2B5EF4-FFF2-40B4-BE49-F238E27FC236}">
                  <a16:creationId xmlns:a16="http://schemas.microsoft.com/office/drawing/2014/main" id="{EC2ED149-8B39-11EB-CE73-AC2D8E6CD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6924" y="4090664"/>
              <a:ext cx="1563375" cy="584775"/>
            </a:xfrm>
            <a:prstGeom prst="rect">
              <a:avLst/>
            </a:prstGeom>
            <a:solidFill>
              <a:srgbClr val="CCFFCC"/>
            </a:solidFill>
            <a:ln w="28575">
              <a:solidFill>
                <a:schemeClr val="tx1"/>
              </a:solidFill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s-EC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Crecimiento y ramificación</a:t>
              </a:r>
              <a:endParaRPr kumimoji="0" lang="es-EC" altLang="es-EC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3E6B3C06-DCBD-80D4-AAF5-FC73E5382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180" y="4920158"/>
              <a:ext cx="1466098" cy="584775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chemeClr val="tx1"/>
              </a:solidFill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EC" altLang="es-EC" sz="16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Colonización y </a:t>
              </a:r>
              <a:r>
                <a:rPr kumimoji="0" lang="es-EC" altLang="es-EC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crecimiento</a:t>
              </a:r>
              <a:endParaRPr kumimoji="0" lang="es-EC" altLang="es-EC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F9E65143-3CC2-EAC7-1A5F-C3C517B8F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124595"/>
              <a:ext cx="1242361" cy="584775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tx1"/>
              </a:solidFill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s-EC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Formación de esporas</a:t>
              </a:r>
              <a:endParaRPr kumimoji="0" lang="es-EC" altLang="es-EC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12" name="Rectangle 5">
            <a:extLst>
              <a:ext uri="{FF2B5EF4-FFF2-40B4-BE49-F238E27FC236}">
                <a16:creationId xmlns:a16="http://schemas.microsoft.com/office/drawing/2014/main" id="{0A67D164-2A3B-6D51-4E8E-9AB043D1D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8293" y="3559235"/>
            <a:ext cx="359489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800" b="0" i="1" u="none" strike="noStrike" cap="none" normalizeH="0" baseline="0" dirty="0" bmk="_Toc127809965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Esporas micorrícicas</a:t>
            </a:r>
            <a:r>
              <a:rPr kumimoji="0" lang="es-EC" altLang="es-EC" sz="1800" b="0" i="1" u="none" strike="noStrike" cap="none" normalizeH="0" baseline="0" dirty="0" bmk="_Toc127809965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6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3" name="Imagen 118" descr="Diversidad de hongos micorrízicos arbusculares (hma) y potencial  micorrízico del suelo de una sabana natural y una sabana perturbada de la  gran sabana, venezuela">
            <a:extLst>
              <a:ext uri="{FF2B5EF4-FFF2-40B4-BE49-F238E27FC236}">
                <a16:creationId xmlns:a16="http://schemas.microsoft.com/office/drawing/2014/main" id="{08081EC7-A8CE-0116-D4ED-BD11A1BF3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1" r="2571" b="54165"/>
          <a:stretch/>
        </p:blipFill>
        <p:spPr bwMode="auto">
          <a:xfrm>
            <a:off x="7726255" y="3990122"/>
            <a:ext cx="3670790" cy="225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 descr="Diversas formas y texturas de esporas de micorrizas.  Se muestran diferentes tipos, que están ampliamente distribuidos en una variedad de plantas.">
            <a:extLst>
              <a:ext uri="{FF2B5EF4-FFF2-40B4-BE49-F238E27FC236}">
                <a16:creationId xmlns:a16="http://schemas.microsoft.com/office/drawing/2014/main" id="{7A1E225A-43CF-5044-D0B2-51ED36A3A4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r="7498"/>
          <a:stretch/>
        </p:blipFill>
        <p:spPr bwMode="auto">
          <a:xfrm>
            <a:off x="7357174" y="1216994"/>
            <a:ext cx="4408951" cy="21537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3FC6E6D8-808F-E6FC-9C94-375FA41B7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834" y="846854"/>
            <a:ext cx="359489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800" b="0" i="1" u="none" strike="noStrike" cap="none" normalizeH="0" baseline="0" dirty="0" bmk="_Toc127809965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Morfología de las esporas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95530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5fec5af08_0_6"/>
          <p:cNvSpPr txBox="1">
            <a:spLocks noGrp="1"/>
          </p:cNvSpPr>
          <p:nvPr>
            <p:ph type="title"/>
          </p:nvPr>
        </p:nvSpPr>
        <p:spPr>
          <a:xfrm>
            <a:off x="1069424" y="0"/>
            <a:ext cx="10972895" cy="1523735"/>
          </a:xfrm>
          <a:prstGeom prst="rect">
            <a:avLst/>
          </a:prstGeom>
        </p:spPr>
        <p:txBody>
          <a:bodyPr spcFirstLastPara="1" wrap="square" lIns="121879" tIns="60923" rIns="121879" bIns="60923" anchor="t" anchorCtr="0">
            <a:noAutofit/>
          </a:bodyPr>
          <a:lstStyle/>
          <a:p>
            <a:r>
              <a:rPr lang="es-EC" dirty="0">
                <a:solidFill>
                  <a:schemeClr val="tx1"/>
                </a:solidFill>
              </a:rPr>
              <a:t>Tipos de Micorrizas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" name="Imagen 1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D96D26A5-3693-F88B-E635-36BB9FD271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81"/>
          <a:stretch/>
        </p:blipFill>
        <p:spPr bwMode="auto">
          <a:xfrm>
            <a:off x="3129491" y="741152"/>
            <a:ext cx="5933018" cy="5831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396A4C1-2A4D-62AA-198C-FA1A126E6F80}"/>
              </a:ext>
            </a:extLst>
          </p:cNvPr>
          <p:cNvSpPr txBox="1"/>
          <p:nvPr/>
        </p:nvSpPr>
        <p:spPr>
          <a:xfrm>
            <a:off x="206124" y="6419019"/>
            <a:ext cx="61198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(Egerton et al., 2005)</a:t>
            </a:r>
            <a:endParaRPr lang="es-EC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393430E2-6B66-43F7-92CA-09635333DBB7}"/>
              </a:ext>
            </a:extLst>
          </p:cNvPr>
          <p:cNvGrpSpPr/>
          <p:nvPr/>
        </p:nvGrpSpPr>
        <p:grpSpPr>
          <a:xfrm>
            <a:off x="291078" y="1131399"/>
            <a:ext cx="2796412" cy="4351810"/>
            <a:chOff x="266227" y="922355"/>
            <a:chExt cx="2796412" cy="4351810"/>
          </a:xfrm>
        </p:grpSpPr>
        <p:pic>
          <p:nvPicPr>
            <p:cNvPr id="2054" name="Picture 6" descr="diferencia entre ectomicorrizas y micorrizas arbusculares | Differbetween">
              <a:extLst>
                <a:ext uri="{FF2B5EF4-FFF2-40B4-BE49-F238E27FC236}">
                  <a16:creationId xmlns:a16="http://schemas.microsoft.com/office/drawing/2014/main" id="{0E481092-E475-85E0-210F-6E6DC0A703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266227" y="922355"/>
              <a:ext cx="2179321" cy="435181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riángulo rectángulo 6">
              <a:extLst>
                <a:ext uri="{FF2B5EF4-FFF2-40B4-BE49-F238E27FC236}">
                  <a16:creationId xmlns:a16="http://schemas.microsoft.com/office/drawing/2014/main" id="{48F67503-3B1B-1117-C4ED-E5783260D386}"/>
                </a:ext>
              </a:extLst>
            </p:cNvPr>
            <p:cNvSpPr/>
            <p:nvPr/>
          </p:nvSpPr>
          <p:spPr>
            <a:xfrm flipV="1">
              <a:off x="2445548" y="922355"/>
              <a:ext cx="617091" cy="4351810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A0F4260B-5FF6-BDDA-4240-477D571F8A81}"/>
              </a:ext>
            </a:extLst>
          </p:cNvPr>
          <p:cNvGrpSpPr/>
          <p:nvPr/>
        </p:nvGrpSpPr>
        <p:grpSpPr>
          <a:xfrm>
            <a:off x="8976343" y="1131399"/>
            <a:ext cx="2715430" cy="4352400"/>
            <a:chOff x="8976343" y="1131399"/>
            <a:chExt cx="2715430" cy="4352400"/>
          </a:xfrm>
        </p:grpSpPr>
        <p:pic>
          <p:nvPicPr>
            <p:cNvPr id="2052" name="Picture 4" descr="diferencia entre ectomicorrizas y micorrizas arbusculares | Differbetween">
              <a:extLst>
                <a:ext uri="{FF2B5EF4-FFF2-40B4-BE49-F238E27FC236}">
                  <a16:creationId xmlns:a16="http://schemas.microsoft.com/office/drawing/2014/main" id="{CAD0CD2D-CC22-1C12-1414-32027A19DC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28"/>
            <a:stretch/>
          </p:blipFill>
          <p:spPr bwMode="auto">
            <a:xfrm>
              <a:off x="9635435" y="1131399"/>
              <a:ext cx="2056338" cy="4352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riángulo rectángulo 7">
              <a:extLst>
                <a:ext uri="{FF2B5EF4-FFF2-40B4-BE49-F238E27FC236}">
                  <a16:creationId xmlns:a16="http://schemas.microsoft.com/office/drawing/2014/main" id="{AFFC19B4-735F-6673-F323-FC871E704CE7}"/>
                </a:ext>
              </a:extLst>
            </p:cNvPr>
            <p:cNvSpPr/>
            <p:nvPr/>
          </p:nvSpPr>
          <p:spPr>
            <a:xfrm flipH="1" flipV="1">
              <a:off x="8976343" y="1131399"/>
              <a:ext cx="617091" cy="4351810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42198831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;gb5fec5af08_0_6">
            <a:extLst>
              <a:ext uri="{FF2B5EF4-FFF2-40B4-BE49-F238E27FC236}">
                <a16:creationId xmlns:a16="http://schemas.microsoft.com/office/drawing/2014/main" id="{495B44AC-19D1-4ADF-906D-77C7B1F523A7}"/>
              </a:ext>
            </a:extLst>
          </p:cNvPr>
          <p:cNvSpPr txBox="1">
            <a:spLocks/>
          </p:cNvSpPr>
          <p:nvPr/>
        </p:nvSpPr>
        <p:spPr>
          <a:xfrm>
            <a:off x="1055263" y="-52878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CÁLCULOS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C511B8B-CF90-97D7-96E9-F973DF2978E1}"/>
              </a:ext>
            </a:extLst>
          </p:cNvPr>
          <p:cNvSpPr txBox="1"/>
          <p:nvPr/>
        </p:nvSpPr>
        <p:spPr>
          <a:xfrm>
            <a:off x="163842" y="195319"/>
            <a:ext cx="6094942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493" lvl="1">
              <a:lnSpc>
                <a:spcPct val="107000"/>
              </a:lnSpc>
              <a:spcBef>
                <a:spcPts val="267"/>
              </a:spcBef>
            </a:pPr>
            <a:r>
              <a:rPr lang="es-EC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Selección del Inóculo Micorrícico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38B3337C-7EC4-4707-9D28-98164C4781CD}"/>
                  </a:ext>
                </a:extLst>
              </p:cNvPr>
              <p:cNvSpPr txBox="1"/>
              <p:nvPr/>
            </p:nvSpPr>
            <p:spPr>
              <a:xfrm>
                <a:off x="1830339" y="545704"/>
                <a:ext cx="7964057" cy="5922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747"/>
                <a:r>
                  <a:rPr lang="es-EC" sz="1866" b="1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Fracción B.</a:t>
                </a:r>
                <a:endParaRPr lang="es-EC" sz="1866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74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s-EC" sz="1866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s-EC" sz="1866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𝐹𝐵</m:t>
                          </m:r>
                        </m:e>
                      </m:nary>
                      <m:r>
                        <a:rPr lang="es-EC" sz="1866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=15+27+12=54</m:t>
                      </m:r>
                    </m:oMath>
                  </m:oMathPara>
                </a14:m>
                <a:endParaRPr lang="es-EC" sz="1866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74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66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𝑃𝑟𝑜𝑚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num>
                        <m:den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=18</m:t>
                      </m:r>
                    </m:oMath>
                  </m:oMathPara>
                </a14:m>
                <a:endParaRPr lang="es-EC" sz="1866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74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𝐹𝐵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=18×10=180</m:t>
                      </m:r>
                    </m:oMath>
                  </m:oMathPara>
                </a14:m>
                <a:endParaRPr lang="es-EC" sz="1866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747"/>
                <a:r>
                  <a:rPr lang="es-EC" sz="1866" b="1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Fracción C.</a:t>
                </a:r>
                <a:endParaRPr lang="es-EC" sz="1866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74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s-EC" sz="1866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s-EC" sz="1866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𝐹𝐶</m:t>
                          </m:r>
                        </m:e>
                      </m:nary>
                      <m:r>
                        <a:rPr lang="es-EC" sz="1866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=39+57+34=130</m:t>
                      </m:r>
                    </m:oMath>
                  </m:oMathPara>
                </a14:m>
                <a:endParaRPr lang="es-EC" sz="1866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74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66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𝑃𝑟𝑜𝑚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130</m:t>
                          </m:r>
                        </m:num>
                        <m:den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=43</m:t>
                      </m:r>
                    </m:oMath>
                  </m:oMathPara>
                </a14:m>
                <a:endParaRPr lang="es-EC" sz="1866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74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𝐹𝐵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=43×20=860</m:t>
                      </m:r>
                    </m:oMath>
                  </m:oMathPara>
                </a14:m>
                <a:endParaRPr lang="es-EC" sz="1866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747"/>
                <a:endParaRPr lang="es-EC" sz="1866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74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#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𝑒𝑠𝑝𝑜𝑟𝑎𝑠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𝑝𝑜𝑟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100 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𝑠𝑢𝑒𝑙𝑜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s-EC" sz="1866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s-EC" sz="1866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EC" sz="1866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𝐹𝐵</m:t>
                          </m:r>
                        </m:e>
                      </m:nary>
                      <m:r>
                        <a:rPr lang="es-EC" sz="1866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𝐹𝐶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)=180+860</m:t>
                      </m:r>
                    </m:oMath>
                  </m:oMathPara>
                </a14:m>
                <a:endParaRPr lang="es-EC" sz="1866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74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#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𝑒𝑠𝑝𝑜𝑟𝑎𝑠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𝑝𝑜𝑟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100 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𝑠𝑢𝑒𝑙𝑜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=1040</m:t>
                      </m:r>
                      <m:f>
                        <m:fPr>
                          <m:ctrlP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𝑒𝑠𝑝𝑜𝑟𝑎𝑠</m:t>
                          </m:r>
                        </m:num>
                        <m:den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100 </m:t>
                          </m:r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𝑑𝑒</m:t>
                          </m:r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𝑠𝑢𝑒𝑙𝑜</m:t>
                          </m:r>
                        </m:den>
                      </m:f>
                    </m:oMath>
                  </m:oMathPara>
                </a14:m>
                <a:endParaRPr lang="es-EC" sz="1866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747">
                  <a:spcAft>
                    <a:spcPts val="1066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#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𝑒𝑠𝑝𝑜𝑟𝑎𝑠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𝑝𝑜𝑟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𝑠𝑢𝑒𝑙𝑜</m:t>
                      </m:r>
                      <m:r>
                        <a:rPr lang="es-EC" sz="1866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=10</m:t>
                      </m:r>
                      <m:f>
                        <m:fPr>
                          <m:ctrlP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𝑒𝑠𝑝𝑜𝑟𝑎𝑠</m:t>
                          </m:r>
                        </m:num>
                        <m:den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𝑑𝑒</m:t>
                          </m:r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866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𝑠𝑢𝑒𝑙𝑜</m:t>
                          </m:r>
                        </m:den>
                      </m:f>
                    </m:oMath>
                  </m:oMathPara>
                </a14:m>
                <a:endParaRPr lang="es-EC" sz="1866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38B3337C-7EC4-4707-9D28-98164C478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339" y="545704"/>
                <a:ext cx="7964057" cy="5922840"/>
              </a:xfrm>
              <a:prstGeom prst="rect">
                <a:avLst/>
              </a:prstGeom>
              <a:blipFill>
                <a:blip r:embed="rId3"/>
                <a:stretch>
                  <a:fillRect t="-61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5096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;gb5fec5af08_0_6">
            <a:extLst>
              <a:ext uri="{FF2B5EF4-FFF2-40B4-BE49-F238E27FC236}">
                <a16:creationId xmlns:a16="http://schemas.microsoft.com/office/drawing/2014/main" id="{97991CB3-737A-68B5-80AA-1929C3032A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2008" y="94771"/>
            <a:ext cx="10973012" cy="1523735"/>
          </a:xfrm>
          <a:prstGeom prst="rect">
            <a:avLst/>
          </a:prstGeom>
        </p:spPr>
        <p:txBody>
          <a:bodyPr spcFirstLastPara="1" wrap="square" lIns="121879" tIns="60923" rIns="121879" bIns="60923" anchor="t" anchorCtr="0">
            <a:noAutofit/>
          </a:bodyPr>
          <a:lstStyle/>
          <a:p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GENERALIDADES DE LOS CUTIVOS</a:t>
            </a:r>
            <a:r>
              <a:rPr lang="es-EC" sz="2400" dirty="0">
                <a:solidFill>
                  <a:schemeClr val="tx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400" dirty="0">
                <a:solidFill>
                  <a:schemeClr val="tx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Allium</a:t>
            </a: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schoenoprasum</a:t>
            </a: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542E96B-0528-6EEA-E635-D96B5AD96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76" t="32968" r="56149" b="6127"/>
          <a:stretch/>
        </p:blipFill>
        <p:spPr bwMode="auto">
          <a:xfrm>
            <a:off x="8850086" y="1015177"/>
            <a:ext cx="3141631" cy="49901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9183BA9-03DD-789D-0EDD-FF309559BFB9}"/>
              </a:ext>
            </a:extLst>
          </p:cNvPr>
          <p:cNvSpPr txBox="1"/>
          <p:nvPr/>
        </p:nvSpPr>
        <p:spPr>
          <a:xfrm>
            <a:off x="3708331" y="1276889"/>
            <a:ext cx="2274858" cy="420115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C" sz="213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Monocotiledónea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A5CDE2C-03CD-ADCF-4862-FC9DC7717726}"/>
              </a:ext>
            </a:extLst>
          </p:cNvPr>
          <p:cNvSpPr txBox="1"/>
          <p:nvPr/>
        </p:nvSpPr>
        <p:spPr>
          <a:xfrm>
            <a:off x="3469949" y="2034469"/>
            <a:ext cx="2513240" cy="42011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C" sz="213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Rápido crecimiento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7171102-7D43-BDE3-AB44-A5DD1960B4B4}"/>
              </a:ext>
            </a:extLst>
          </p:cNvPr>
          <p:cNvSpPr txBox="1"/>
          <p:nvPr/>
        </p:nvSpPr>
        <p:spPr>
          <a:xfrm>
            <a:off x="7146730" y="2681682"/>
            <a:ext cx="1703356" cy="591393"/>
          </a:xfrm>
          <a:prstGeom prst="ellipse">
            <a:avLst/>
          </a:prstGeom>
          <a:solidFill>
            <a:srgbClr val="C0E39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1066"/>
              </a:spcAft>
            </a:pPr>
            <a:r>
              <a:rPr lang="es-EC" sz="2133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Cebollín</a:t>
            </a:r>
          </a:p>
        </p:txBody>
      </p:sp>
      <p:grpSp>
        <p:nvGrpSpPr>
          <p:cNvPr id="3081" name="Grupo 3080">
            <a:extLst>
              <a:ext uri="{FF2B5EF4-FFF2-40B4-BE49-F238E27FC236}">
                <a16:creationId xmlns:a16="http://schemas.microsoft.com/office/drawing/2014/main" id="{3A35ADBB-BCA3-4454-AB8F-6551438A06E0}"/>
              </a:ext>
            </a:extLst>
          </p:cNvPr>
          <p:cNvGrpSpPr/>
          <p:nvPr/>
        </p:nvGrpSpPr>
        <p:grpSpPr>
          <a:xfrm>
            <a:off x="184697" y="1873878"/>
            <a:ext cx="5794756" cy="2536734"/>
            <a:chOff x="821009" y="1694694"/>
            <a:chExt cx="5794756" cy="2536734"/>
          </a:xfrm>
          <a:solidFill>
            <a:srgbClr val="FFCCCC"/>
          </a:solidFill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54BEA7CC-E03B-3660-B134-7EF42E3A71B5}"/>
                </a:ext>
              </a:extLst>
            </p:cNvPr>
            <p:cNvSpPr txBox="1"/>
            <p:nvPr/>
          </p:nvSpPr>
          <p:spPr>
            <a:xfrm>
              <a:off x="897210" y="1694694"/>
              <a:ext cx="1766079" cy="420564"/>
            </a:xfrm>
            <a:prstGeom prst="rect">
              <a:avLst/>
            </a:prstGeom>
            <a:noFill/>
            <a:ln>
              <a:solidFill>
                <a:srgbClr val="FFCCCC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>
                <a:spcAft>
                  <a:spcPts val="1066"/>
                </a:spcAft>
              </a:pPr>
              <a:r>
                <a:rPr lang="es-EC" sz="2133" dirty="0">
                  <a:solidFill>
                    <a:schemeClr val="tx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Antocianinas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DD12A1A-972E-C455-B104-C949F45F1C93}"/>
                </a:ext>
              </a:extLst>
            </p:cNvPr>
            <p:cNvSpPr txBox="1"/>
            <p:nvPr/>
          </p:nvSpPr>
          <p:spPr>
            <a:xfrm>
              <a:off x="1011510" y="2209044"/>
              <a:ext cx="1651779" cy="420564"/>
            </a:xfrm>
            <a:prstGeom prst="rect">
              <a:avLst/>
            </a:prstGeom>
            <a:noFill/>
            <a:ln>
              <a:solidFill>
                <a:srgbClr val="FFCCCC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>
                <a:spcAft>
                  <a:spcPts val="1066"/>
                </a:spcAft>
              </a:pPr>
              <a:r>
                <a:rPr lang="es-EC" sz="2133" dirty="0">
                  <a:solidFill>
                    <a:schemeClr val="tx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Flavonoides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4BEA8B9E-48C4-CC4D-B4D5-5892B912F980}"/>
                </a:ext>
              </a:extLst>
            </p:cNvPr>
            <p:cNvSpPr txBox="1"/>
            <p:nvPr/>
          </p:nvSpPr>
          <p:spPr>
            <a:xfrm>
              <a:off x="1459185" y="2740854"/>
              <a:ext cx="1204104" cy="420564"/>
            </a:xfrm>
            <a:prstGeom prst="rect">
              <a:avLst/>
            </a:prstGeom>
            <a:noFill/>
            <a:ln>
              <a:solidFill>
                <a:srgbClr val="FFCCCC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>
                <a:spcAft>
                  <a:spcPts val="1066"/>
                </a:spcAft>
              </a:pPr>
              <a:r>
                <a:rPr lang="es-EC" sz="2133" dirty="0">
                  <a:solidFill>
                    <a:schemeClr val="tx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Fenoles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6A7A90A-A9B3-87E4-79CE-676D3F42DF05}"/>
                </a:ext>
              </a:extLst>
            </p:cNvPr>
            <p:cNvSpPr txBox="1"/>
            <p:nvPr/>
          </p:nvSpPr>
          <p:spPr>
            <a:xfrm>
              <a:off x="1459185" y="3272664"/>
              <a:ext cx="1204104" cy="420564"/>
            </a:xfrm>
            <a:prstGeom prst="rect">
              <a:avLst/>
            </a:prstGeom>
            <a:noFill/>
            <a:ln>
              <a:solidFill>
                <a:srgbClr val="FFCCCC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>
                <a:spcAft>
                  <a:spcPts val="1066"/>
                </a:spcAft>
              </a:pPr>
              <a:r>
                <a:rPr lang="es-EC" sz="2133" dirty="0">
                  <a:solidFill>
                    <a:schemeClr val="tx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Taninos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37993A3A-EBB6-576B-8D3C-B995336C7CD5}"/>
                </a:ext>
              </a:extLst>
            </p:cNvPr>
            <p:cNvSpPr txBox="1"/>
            <p:nvPr/>
          </p:nvSpPr>
          <p:spPr>
            <a:xfrm>
              <a:off x="821009" y="3810864"/>
              <a:ext cx="1842280" cy="420564"/>
            </a:xfrm>
            <a:prstGeom prst="rect">
              <a:avLst/>
            </a:prstGeom>
            <a:noFill/>
            <a:ln>
              <a:solidFill>
                <a:srgbClr val="FFCCCC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>
                <a:spcAft>
                  <a:spcPts val="1066"/>
                </a:spcAft>
              </a:pPr>
              <a:r>
                <a:rPr lang="es-EC" sz="2133" dirty="0">
                  <a:solidFill>
                    <a:schemeClr val="tx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Carotenoides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5C361B59-4A5A-81E6-99E4-B81A227414D2}"/>
                </a:ext>
              </a:extLst>
            </p:cNvPr>
            <p:cNvSpPr txBox="1"/>
            <p:nvPr/>
          </p:nvSpPr>
          <p:spPr>
            <a:xfrm>
              <a:off x="3556934" y="2683471"/>
              <a:ext cx="3058831" cy="420115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s-EC" sz="213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Compuestos bioactivos</a:t>
              </a:r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7125FDFE-F707-84D8-F311-D9BC65D7E7C5}"/>
                </a:ext>
              </a:extLst>
            </p:cNvPr>
            <p:cNvCxnSpPr>
              <a:stCxn id="18" idx="1"/>
              <a:endCxn id="5" idx="3"/>
            </p:cNvCxnSpPr>
            <p:nvPr/>
          </p:nvCxnSpPr>
          <p:spPr>
            <a:xfrm flipH="1" flipV="1">
              <a:off x="2663289" y="1904976"/>
              <a:ext cx="893645" cy="988553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ector recto de flecha 22">
              <a:extLst>
                <a:ext uri="{FF2B5EF4-FFF2-40B4-BE49-F238E27FC236}">
                  <a16:creationId xmlns:a16="http://schemas.microsoft.com/office/drawing/2014/main" id="{38AB8DF6-72DF-69D6-A94A-CD15C6CE0B09}"/>
                </a:ext>
              </a:extLst>
            </p:cNvPr>
            <p:cNvCxnSpPr>
              <a:stCxn id="18" idx="1"/>
              <a:endCxn id="8" idx="3"/>
            </p:cNvCxnSpPr>
            <p:nvPr/>
          </p:nvCxnSpPr>
          <p:spPr>
            <a:xfrm flipH="1" flipV="1">
              <a:off x="2663289" y="2419326"/>
              <a:ext cx="893645" cy="474203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ector recto de flecha 24">
              <a:extLst>
                <a:ext uri="{FF2B5EF4-FFF2-40B4-BE49-F238E27FC236}">
                  <a16:creationId xmlns:a16="http://schemas.microsoft.com/office/drawing/2014/main" id="{74B2B71D-B1E9-C56F-F58B-749984196DBF}"/>
                </a:ext>
              </a:extLst>
            </p:cNvPr>
            <p:cNvCxnSpPr>
              <a:stCxn id="18" idx="1"/>
              <a:endCxn id="9" idx="3"/>
            </p:cNvCxnSpPr>
            <p:nvPr/>
          </p:nvCxnSpPr>
          <p:spPr>
            <a:xfrm flipH="1">
              <a:off x="2663289" y="2893529"/>
              <a:ext cx="893645" cy="57607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ector recto de flecha 26">
              <a:extLst>
                <a:ext uri="{FF2B5EF4-FFF2-40B4-BE49-F238E27FC236}">
                  <a16:creationId xmlns:a16="http://schemas.microsoft.com/office/drawing/2014/main" id="{290A4A94-D89E-8452-150F-51A9322BB6EC}"/>
                </a:ext>
              </a:extLst>
            </p:cNvPr>
            <p:cNvCxnSpPr>
              <a:stCxn id="18" idx="1"/>
              <a:endCxn id="10" idx="3"/>
            </p:cNvCxnSpPr>
            <p:nvPr/>
          </p:nvCxnSpPr>
          <p:spPr>
            <a:xfrm flipH="1">
              <a:off x="2663289" y="2893529"/>
              <a:ext cx="893645" cy="589417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ABF0B99D-83BE-3B0F-4D1E-5C6B91EA017E}"/>
                </a:ext>
              </a:extLst>
            </p:cNvPr>
            <p:cNvCxnSpPr>
              <a:stCxn id="18" idx="1"/>
              <a:endCxn id="11" idx="3"/>
            </p:cNvCxnSpPr>
            <p:nvPr/>
          </p:nvCxnSpPr>
          <p:spPr>
            <a:xfrm flipH="1">
              <a:off x="2663289" y="2893529"/>
              <a:ext cx="893645" cy="1127617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25" name="Grupo 3124">
            <a:extLst>
              <a:ext uri="{FF2B5EF4-FFF2-40B4-BE49-F238E27FC236}">
                <a16:creationId xmlns:a16="http://schemas.microsoft.com/office/drawing/2014/main" id="{927A7E99-1D59-35C2-5C00-E1FBD4ED0558}"/>
              </a:ext>
            </a:extLst>
          </p:cNvPr>
          <p:cNvGrpSpPr/>
          <p:nvPr/>
        </p:nvGrpSpPr>
        <p:grpSpPr>
          <a:xfrm>
            <a:off x="2858191" y="3856502"/>
            <a:ext cx="4288539" cy="2011148"/>
            <a:chOff x="2965446" y="3473010"/>
            <a:chExt cx="4288539" cy="2011148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60D689AF-7FD8-DDFF-BFAC-E0EB6E2CFCAC}"/>
                </a:ext>
              </a:extLst>
            </p:cNvPr>
            <p:cNvSpPr txBox="1"/>
            <p:nvPr/>
          </p:nvSpPr>
          <p:spPr>
            <a:xfrm>
              <a:off x="2965446" y="5064043"/>
              <a:ext cx="2132856" cy="420115"/>
            </a:xfrm>
            <a:prstGeom prst="rect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s-EC" sz="213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Farmacológicas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84C382A4-0DF8-E4B9-ECB5-29F94B15FD42}"/>
                </a:ext>
              </a:extLst>
            </p:cNvPr>
            <p:cNvSpPr txBox="1"/>
            <p:nvPr/>
          </p:nvSpPr>
          <p:spPr>
            <a:xfrm>
              <a:off x="3781665" y="3473010"/>
              <a:ext cx="1294040" cy="420115"/>
            </a:xfrm>
            <a:prstGeom prst="rect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s-EC" sz="213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Culinaria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564FEB3-CECE-E733-05B1-E7E4A93B4B2C}"/>
                </a:ext>
              </a:extLst>
            </p:cNvPr>
            <p:cNvSpPr txBox="1"/>
            <p:nvPr/>
          </p:nvSpPr>
          <p:spPr>
            <a:xfrm>
              <a:off x="3448794" y="4003490"/>
              <a:ext cx="1637556" cy="420115"/>
            </a:xfrm>
            <a:prstGeom prst="rect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s-EC" sz="213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Ornamental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EEB1525A-4607-96C5-ABE1-6FFFD989708E}"/>
                </a:ext>
              </a:extLst>
            </p:cNvPr>
            <p:cNvSpPr txBox="1"/>
            <p:nvPr/>
          </p:nvSpPr>
          <p:spPr>
            <a:xfrm>
              <a:off x="3885824" y="4545764"/>
              <a:ext cx="1189881" cy="420115"/>
            </a:xfrm>
            <a:prstGeom prst="rect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s-EC" sz="213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Agrícola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36DD594B-8972-000B-A89B-D2B031377447}"/>
                </a:ext>
              </a:extLst>
            </p:cNvPr>
            <p:cNvSpPr txBox="1"/>
            <p:nvPr/>
          </p:nvSpPr>
          <p:spPr>
            <a:xfrm>
              <a:off x="5647223" y="4021146"/>
              <a:ext cx="1606762" cy="42011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s-EC" sz="2130" dirty="0">
                  <a:latin typeface="Arial" panose="020B0604020202020204" pitchFamily="34" charset="0"/>
                  <a:ea typeface="Calibri" panose="020F0502020204030204" pitchFamily="34" charset="0"/>
                </a:rPr>
                <a:t>Importancia</a:t>
              </a:r>
              <a:endParaRPr lang="es-EC" sz="2130" dirty="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00D3F368-1F28-2527-E232-83B48499F3B5}"/>
                </a:ext>
              </a:extLst>
            </p:cNvPr>
            <p:cNvCxnSpPr>
              <a:stCxn id="19" idx="1"/>
              <a:endCxn id="14" idx="3"/>
            </p:cNvCxnSpPr>
            <p:nvPr/>
          </p:nvCxnSpPr>
          <p:spPr>
            <a:xfrm flipH="1" flipV="1">
              <a:off x="5075705" y="3683068"/>
              <a:ext cx="571518" cy="54813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ector recto de flecha 32">
              <a:extLst>
                <a:ext uri="{FF2B5EF4-FFF2-40B4-BE49-F238E27FC236}">
                  <a16:creationId xmlns:a16="http://schemas.microsoft.com/office/drawing/2014/main" id="{FCABED11-C6C1-5185-6AEE-CF298698B8D1}"/>
                </a:ext>
              </a:extLst>
            </p:cNvPr>
            <p:cNvCxnSpPr>
              <a:stCxn id="19" idx="1"/>
              <a:endCxn id="15" idx="3"/>
            </p:cNvCxnSpPr>
            <p:nvPr/>
          </p:nvCxnSpPr>
          <p:spPr>
            <a:xfrm flipH="1" flipV="1">
              <a:off x="5086350" y="4213548"/>
              <a:ext cx="560873" cy="1765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ector recto de flecha 34">
              <a:extLst>
                <a:ext uri="{FF2B5EF4-FFF2-40B4-BE49-F238E27FC236}">
                  <a16:creationId xmlns:a16="http://schemas.microsoft.com/office/drawing/2014/main" id="{3AE068D0-70FB-BA48-BCE4-72555DAF3353}"/>
                </a:ext>
              </a:extLst>
            </p:cNvPr>
            <p:cNvCxnSpPr>
              <a:cxnSpLocks/>
              <a:stCxn id="19" idx="1"/>
              <a:endCxn id="16" idx="3"/>
            </p:cNvCxnSpPr>
            <p:nvPr/>
          </p:nvCxnSpPr>
          <p:spPr>
            <a:xfrm flipH="1">
              <a:off x="5075705" y="4231204"/>
              <a:ext cx="571518" cy="52461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258E14C9-AF19-C530-EC64-336F4435D2D9}"/>
                </a:ext>
              </a:extLst>
            </p:cNvPr>
            <p:cNvCxnSpPr>
              <a:stCxn id="19" idx="1"/>
              <a:endCxn id="13" idx="3"/>
            </p:cNvCxnSpPr>
            <p:nvPr/>
          </p:nvCxnSpPr>
          <p:spPr>
            <a:xfrm flipH="1">
              <a:off x="5098302" y="4231204"/>
              <a:ext cx="548921" cy="104289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10EF003F-3606-389F-3E69-27F0B5F8264A}"/>
              </a:ext>
            </a:extLst>
          </p:cNvPr>
          <p:cNvCxnSpPr>
            <a:cxnSpLocks/>
            <a:stCxn id="17" idx="2"/>
            <a:endCxn id="4" idx="3"/>
          </p:cNvCxnSpPr>
          <p:nvPr/>
        </p:nvCxnSpPr>
        <p:spPr>
          <a:xfrm flipH="1" flipV="1">
            <a:off x="5983189" y="1486947"/>
            <a:ext cx="1163541" cy="1490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32579DB2-16B0-B866-C826-A796E7B75A72}"/>
              </a:ext>
            </a:extLst>
          </p:cNvPr>
          <p:cNvCxnSpPr>
            <a:stCxn id="17" idx="2"/>
            <a:endCxn id="12" idx="3"/>
          </p:cNvCxnSpPr>
          <p:nvPr/>
        </p:nvCxnSpPr>
        <p:spPr>
          <a:xfrm flipH="1" flipV="1">
            <a:off x="5983189" y="2244527"/>
            <a:ext cx="1163541" cy="7328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6DE6CF5E-5424-573E-35E7-EE38BA7A90E4}"/>
              </a:ext>
            </a:extLst>
          </p:cNvPr>
          <p:cNvCxnSpPr>
            <a:stCxn id="17" idx="2"/>
            <a:endCxn id="18" idx="3"/>
          </p:cNvCxnSpPr>
          <p:nvPr/>
        </p:nvCxnSpPr>
        <p:spPr>
          <a:xfrm flipH="1">
            <a:off x="5979453" y="2977379"/>
            <a:ext cx="1167277" cy="953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7EA183B1-102A-7D17-C0E4-314CB4ADAA5D}"/>
              </a:ext>
            </a:extLst>
          </p:cNvPr>
          <p:cNvCxnSpPr>
            <a:stCxn id="17" idx="2"/>
            <a:endCxn id="19" idx="0"/>
          </p:cNvCxnSpPr>
          <p:nvPr/>
        </p:nvCxnSpPr>
        <p:spPr>
          <a:xfrm flipH="1">
            <a:off x="6343349" y="2977379"/>
            <a:ext cx="803381" cy="14272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71" name="CuadroTexto 3170">
            <a:extLst>
              <a:ext uri="{FF2B5EF4-FFF2-40B4-BE49-F238E27FC236}">
                <a16:creationId xmlns:a16="http://schemas.microsoft.com/office/drawing/2014/main" id="{F1B6AEFD-13C9-EEFA-93CA-F3DD23A31CED}"/>
              </a:ext>
            </a:extLst>
          </p:cNvPr>
          <p:cNvSpPr txBox="1"/>
          <p:nvPr/>
        </p:nvSpPr>
        <p:spPr>
          <a:xfrm>
            <a:off x="184697" y="641633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Rabinowitch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&amp; Thomas, 2022)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24186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5fec5af08_0_6"/>
          <p:cNvSpPr txBox="1">
            <a:spLocks noGrp="1"/>
          </p:cNvSpPr>
          <p:nvPr>
            <p:ph type="title"/>
          </p:nvPr>
        </p:nvSpPr>
        <p:spPr>
          <a:xfrm>
            <a:off x="1011601" y="1"/>
            <a:ext cx="10972895" cy="640080"/>
          </a:xfrm>
          <a:prstGeom prst="rect">
            <a:avLst/>
          </a:prstGeom>
        </p:spPr>
        <p:txBody>
          <a:bodyPr spcFirstLastPara="1" wrap="square" lIns="121879" tIns="60923" rIns="121879" bIns="60923" anchor="t" anchorCtr="0">
            <a:noAutofit/>
          </a:bodyPr>
          <a:lstStyle/>
          <a:p>
            <a:r>
              <a:rPr lang="es-EC" dirty="0">
                <a:solidFill>
                  <a:schemeClr val="tx1"/>
                </a:solidFill>
              </a:rPr>
              <a:t>OBJETIVOS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C035294-A27D-7770-DCBF-4AFCD41059AE}"/>
              </a:ext>
            </a:extLst>
          </p:cNvPr>
          <p:cNvSpPr txBox="1"/>
          <p:nvPr/>
        </p:nvSpPr>
        <p:spPr>
          <a:xfrm>
            <a:off x="613018" y="715853"/>
            <a:ext cx="1818640" cy="95866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67"/>
              </a:spcBef>
            </a:pPr>
            <a:r>
              <a:rPr lang="es-EC" sz="20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7FC2B-A52A-828E-24F3-0F3D327C6E9C}"/>
              </a:ext>
            </a:extLst>
          </p:cNvPr>
          <p:cNvSpPr txBox="1"/>
          <p:nvPr/>
        </p:nvSpPr>
        <p:spPr>
          <a:xfrm>
            <a:off x="3466736" y="904581"/>
            <a:ext cx="842699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1066"/>
              </a:spcAft>
            </a:pPr>
            <a:r>
              <a:rPr lang="es-EC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Evaluar el efecto de los compuestos fenólicos de </a:t>
            </a:r>
            <a:r>
              <a:rPr lang="es-EC" sz="1600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Zingiber</a:t>
            </a:r>
            <a:r>
              <a:rPr lang="es-EC" sz="16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officinale</a:t>
            </a:r>
            <a:r>
              <a:rPr lang="es-EC" sz="16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Roscoe</a:t>
            </a:r>
            <a:r>
              <a:rPr lang="es-EC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L.) en el desarrollo de plantas de crecimiento rápido y su grado de micorrización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0DCC078-AEBF-2F17-65F7-19033F5CC27B}"/>
              </a:ext>
            </a:extLst>
          </p:cNvPr>
          <p:cNvSpPr txBox="1"/>
          <p:nvPr/>
        </p:nvSpPr>
        <p:spPr>
          <a:xfrm>
            <a:off x="561704" y="2557080"/>
            <a:ext cx="1921268" cy="95866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66"/>
              </a:spcAft>
            </a:pPr>
            <a:r>
              <a:rPr lang="es-EC" sz="20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378D77-D102-2484-8E37-057035837AC5}"/>
              </a:ext>
            </a:extLst>
          </p:cNvPr>
          <p:cNvSpPr txBox="1"/>
          <p:nvPr/>
        </p:nvSpPr>
        <p:spPr>
          <a:xfrm>
            <a:off x="3460208" y="1842772"/>
            <a:ext cx="842699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447675" algn="just">
              <a:spcAft>
                <a:spcPts val="1066"/>
              </a:spcAft>
            </a:pPr>
            <a:r>
              <a:rPr lang="es-EC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Propagar micorrizas en plantas comerciales de crecimiento rápido, a través de la técnica de inoculación de esporas con suelo, para generar una simbiosis hongo-planta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F729F0F-EB24-680C-C12F-E5B5AD9A7399}"/>
              </a:ext>
            </a:extLst>
          </p:cNvPr>
          <p:cNvSpPr txBox="1"/>
          <p:nvPr/>
        </p:nvSpPr>
        <p:spPr>
          <a:xfrm>
            <a:off x="3466736" y="2744023"/>
            <a:ext cx="842699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447675" algn="just">
              <a:spcAft>
                <a:spcPts val="1066"/>
              </a:spcAft>
            </a:pPr>
            <a:r>
              <a:rPr lang="es-EC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Obtener y aplicar el extracto de compuestos fenólicos de </a:t>
            </a:r>
            <a:r>
              <a:rPr lang="es-EC" sz="1600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Zingiber</a:t>
            </a:r>
            <a:r>
              <a:rPr lang="es-EC" sz="16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officinale</a:t>
            </a:r>
            <a:r>
              <a:rPr lang="es-EC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C" sz="1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Roscoe</a:t>
            </a:r>
            <a:r>
              <a:rPr lang="es-EC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L.) comercial sobre plantas de crecimiento rápido, mediante métodos estandarizados.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AF4587B-5638-EC95-0B1C-2406E9602120}"/>
              </a:ext>
            </a:extLst>
          </p:cNvPr>
          <p:cNvSpPr txBox="1"/>
          <p:nvPr/>
        </p:nvSpPr>
        <p:spPr>
          <a:xfrm>
            <a:off x="3473264" y="3629520"/>
            <a:ext cx="8420464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447675" algn="just">
              <a:spcAft>
                <a:spcPts val="1066"/>
              </a:spcAft>
            </a:pPr>
            <a:r>
              <a:rPr lang="es-EC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Evaluar el efecto del extracto de compuestos fenólicos de </a:t>
            </a:r>
            <a:r>
              <a:rPr lang="es-EC" sz="1600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Zingiber</a:t>
            </a:r>
            <a:r>
              <a:rPr lang="es-EC" sz="16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officinale</a:t>
            </a:r>
            <a:r>
              <a:rPr lang="es-EC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C" sz="1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Roscoe</a:t>
            </a:r>
            <a:r>
              <a:rPr lang="es-EC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L.) sobre el desarrollo aéreo, foliar, radicular y la longitud de plantas de crecimiento rápido y su grado de micorrización, mediante técnicas de medición </a:t>
            </a:r>
            <a:r>
              <a:rPr lang="es-EC" sz="1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estadarizadas</a:t>
            </a:r>
            <a:r>
              <a:rPr lang="es-EC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1E72875-51E7-DC9C-4B1E-3D607B4D5225}"/>
              </a:ext>
            </a:extLst>
          </p:cNvPr>
          <p:cNvSpPr txBox="1"/>
          <p:nvPr/>
        </p:nvSpPr>
        <p:spPr>
          <a:xfrm>
            <a:off x="3566160" y="5108066"/>
            <a:ext cx="8321040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1066"/>
              </a:spcAft>
            </a:pPr>
            <a:r>
              <a:rPr lang="es-EC" sz="1600" dirty="0">
                <a:latin typeface="+mn-lt"/>
              </a:rPr>
              <a:t>La aplicación del extracto fenólico de </a:t>
            </a:r>
            <a:r>
              <a:rPr lang="es-EC" sz="1600" i="1" dirty="0" err="1">
                <a:latin typeface="+mn-lt"/>
              </a:rPr>
              <a:t>Zingiber</a:t>
            </a:r>
            <a:r>
              <a:rPr lang="es-EC" sz="1600" i="1" dirty="0">
                <a:latin typeface="+mn-lt"/>
              </a:rPr>
              <a:t> </a:t>
            </a:r>
            <a:r>
              <a:rPr lang="es-EC" sz="1600" i="1" dirty="0" err="1">
                <a:latin typeface="+mn-lt"/>
              </a:rPr>
              <a:t>officinale</a:t>
            </a:r>
            <a:r>
              <a:rPr lang="es-EC" sz="1600" i="1" dirty="0">
                <a:latin typeface="+mn-lt"/>
              </a:rPr>
              <a:t> </a:t>
            </a:r>
            <a:r>
              <a:rPr lang="es-EC" sz="1600" dirty="0">
                <a:latin typeface="+mn-lt"/>
              </a:rPr>
              <a:t>(</a:t>
            </a:r>
            <a:r>
              <a:rPr lang="es-EC" sz="1600" dirty="0" err="1">
                <a:latin typeface="+mn-lt"/>
              </a:rPr>
              <a:t>Roscoe</a:t>
            </a:r>
            <a:r>
              <a:rPr lang="es-EC" sz="1600" dirty="0">
                <a:latin typeface="+mn-lt"/>
              </a:rPr>
              <a:t> L.) provoca un mayor grado de micorrización y el incremento del desarrollo de plantas de crecimiento rápido.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722E0AA-496D-23EF-7A61-8A8F4EF97CAF}"/>
              </a:ext>
            </a:extLst>
          </p:cNvPr>
          <p:cNvSpPr txBox="1"/>
          <p:nvPr/>
        </p:nvSpPr>
        <p:spPr>
          <a:xfrm>
            <a:off x="474274" y="5151955"/>
            <a:ext cx="2255520" cy="496996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66"/>
              </a:spcAft>
            </a:pPr>
            <a:r>
              <a:rPr lang="es-EC" sz="2000" b="1" dirty="0">
                <a:latin typeface="+mn-lt"/>
              </a:rPr>
              <a:t>Hipótesis</a:t>
            </a:r>
          </a:p>
        </p:txBody>
      </p:sp>
      <p:pic>
        <p:nvPicPr>
          <p:cNvPr id="19" name="Imagen 18" descr="Diagrama&#10;&#10;Descripción generada automáticamente">
            <a:extLst>
              <a:ext uri="{FF2B5EF4-FFF2-40B4-BE49-F238E27FC236}">
                <a16:creationId xmlns:a16="http://schemas.microsoft.com/office/drawing/2014/main" id="{C08E6645-0EF8-3D91-73B9-A13AA9CE3E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88" t="22606" r="47947" b="62910"/>
          <a:stretch/>
        </p:blipFill>
        <p:spPr>
          <a:xfrm>
            <a:off x="2976617" y="1702478"/>
            <a:ext cx="788642" cy="798941"/>
          </a:xfrm>
          <a:prstGeom prst="ellipse">
            <a:avLst/>
          </a:prstGeom>
          <a:ln w="28575">
            <a:solidFill>
              <a:srgbClr val="FFC000"/>
            </a:solidFill>
          </a:ln>
        </p:spPr>
      </p:pic>
      <p:pic>
        <p:nvPicPr>
          <p:cNvPr id="3084" name="Picture 12" descr="Importancia de las Disoluciones">
            <a:extLst>
              <a:ext uri="{FF2B5EF4-FFF2-40B4-BE49-F238E27FC236}">
                <a16:creationId xmlns:a16="http://schemas.microsoft.com/office/drawing/2014/main" id="{16F2844A-DEAB-DE77-5BA2-4B49CFAF8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84" y="3536468"/>
            <a:ext cx="1025708" cy="1019192"/>
          </a:xfrm>
          <a:prstGeom prst="ellipse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LA CROMATOGRAFÍA EN CAPA FINA: UNA ALTERNATIVA VIGENTE EN LA INDUSTRIA  FARMACÉUTICA">
            <a:extLst>
              <a:ext uri="{FF2B5EF4-FFF2-40B4-BE49-F238E27FC236}">
                <a16:creationId xmlns:a16="http://schemas.microsoft.com/office/drawing/2014/main" id="{FF4576DC-983B-041A-496D-6D4BB82C8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6" r="18842"/>
          <a:stretch/>
        </p:blipFill>
        <p:spPr bwMode="auto">
          <a:xfrm>
            <a:off x="2912132" y="2636053"/>
            <a:ext cx="971660" cy="835544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FE63B828-38BE-0560-1427-E660EE4DF3DF}"/>
              </a:ext>
            </a:extLst>
          </p:cNvPr>
          <p:cNvCxnSpPr>
            <a:stCxn id="4" idx="3"/>
            <a:endCxn id="6" idx="1"/>
          </p:cNvCxnSpPr>
          <p:nvPr/>
        </p:nvCxnSpPr>
        <p:spPr>
          <a:xfrm>
            <a:off x="2431658" y="1195183"/>
            <a:ext cx="1035078" cy="17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352C9EEB-6211-E0FE-C3FB-CC92B5BA4867}"/>
              </a:ext>
            </a:extLst>
          </p:cNvPr>
          <p:cNvCxnSpPr>
            <a:cxnSpLocks/>
            <a:stCxn id="8" idx="3"/>
            <a:endCxn id="19" idx="2"/>
          </p:cNvCxnSpPr>
          <p:nvPr/>
        </p:nvCxnSpPr>
        <p:spPr>
          <a:xfrm flipV="1">
            <a:off x="2482972" y="2101949"/>
            <a:ext cx="493645" cy="9344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E43894F6-0028-6786-3BB7-3C48C8C3BD87}"/>
              </a:ext>
            </a:extLst>
          </p:cNvPr>
          <p:cNvCxnSpPr>
            <a:cxnSpLocks/>
            <a:stCxn id="8" idx="3"/>
            <a:endCxn id="3088" idx="2"/>
          </p:cNvCxnSpPr>
          <p:nvPr/>
        </p:nvCxnSpPr>
        <p:spPr>
          <a:xfrm>
            <a:off x="2482972" y="3036410"/>
            <a:ext cx="429160" cy="174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22039648-CDF2-6FEB-D725-42927E95E51A}"/>
              </a:ext>
            </a:extLst>
          </p:cNvPr>
          <p:cNvCxnSpPr>
            <a:cxnSpLocks/>
            <a:stCxn id="8" idx="3"/>
            <a:endCxn id="3084" idx="2"/>
          </p:cNvCxnSpPr>
          <p:nvPr/>
        </p:nvCxnSpPr>
        <p:spPr>
          <a:xfrm>
            <a:off x="2482972" y="3036410"/>
            <a:ext cx="375112" cy="1009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4107601C-E60A-00B1-C267-1ACC869BB739}"/>
              </a:ext>
            </a:extLst>
          </p:cNvPr>
          <p:cNvCxnSpPr>
            <a:stCxn id="17" idx="3"/>
            <a:endCxn id="15" idx="1"/>
          </p:cNvCxnSpPr>
          <p:nvPr/>
        </p:nvCxnSpPr>
        <p:spPr>
          <a:xfrm>
            <a:off x="2729794" y="5400453"/>
            <a:ext cx="83636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377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D8534C4-A63D-1120-8946-C8E22A6EE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266074"/>
              </p:ext>
            </p:extLst>
          </p:nvPr>
        </p:nvGraphicFramePr>
        <p:xfrm>
          <a:off x="1151762" y="1377353"/>
          <a:ext cx="10244241" cy="4103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3420">
                  <a:extLst>
                    <a:ext uri="{9D8B030D-6E8A-4147-A177-3AD203B41FA5}">
                      <a16:colId xmlns:a16="http://schemas.microsoft.com/office/drawing/2014/main" val="4003518561"/>
                    </a:ext>
                  </a:extLst>
                </a:gridCol>
                <a:gridCol w="7790821">
                  <a:extLst>
                    <a:ext uri="{9D8B030D-6E8A-4147-A177-3AD203B41FA5}">
                      <a16:colId xmlns:a16="http://schemas.microsoft.com/office/drawing/2014/main" val="1806782055"/>
                    </a:ext>
                  </a:extLst>
                </a:gridCol>
              </a:tblGrid>
              <a:tr h="2931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Tratamiento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2" marR="87702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Descripción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2" marR="87702" marT="0" marB="0"/>
                </a:tc>
                <a:extLst>
                  <a:ext uri="{0D108BD9-81ED-4DB2-BD59-A6C34878D82A}">
                    <a16:rowId xmlns:a16="http://schemas.microsoft.com/office/drawing/2014/main" val="967811406"/>
                  </a:ext>
                </a:extLst>
              </a:tr>
              <a:tr h="4469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</a:rPr>
                        <a:t>Mi0Je0</a:t>
                      </a:r>
                    </a:p>
                  </a:txBody>
                  <a:tcPr marL="87702" marR="87702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0 esporas por gramos de suelo + 0 mg/L de extracto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2" marR="87702" marT="0" marB="0"/>
                </a:tc>
                <a:extLst>
                  <a:ext uri="{0D108BD9-81ED-4DB2-BD59-A6C34878D82A}">
                    <a16:rowId xmlns:a16="http://schemas.microsoft.com/office/drawing/2014/main" val="2011405392"/>
                  </a:ext>
                </a:extLst>
              </a:tr>
              <a:tr h="4469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</a:rPr>
                        <a:t>Mi0Je3</a:t>
                      </a:r>
                    </a:p>
                  </a:txBody>
                  <a:tcPr marL="87702" marR="87702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0 esporas por gramos de suelo + 3 mg/L de extracto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2" marR="87702" marT="0" marB="0"/>
                </a:tc>
                <a:extLst>
                  <a:ext uri="{0D108BD9-81ED-4DB2-BD59-A6C34878D82A}">
                    <a16:rowId xmlns:a16="http://schemas.microsoft.com/office/drawing/2014/main" val="407866214"/>
                  </a:ext>
                </a:extLst>
              </a:tr>
              <a:tr h="4469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</a:rPr>
                        <a:t>Mi0Je5</a:t>
                      </a:r>
                    </a:p>
                  </a:txBody>
                  <a:tcPr marL="87702" marR="87702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0 esporas por gramos de suelo + 5 mg/L de extracto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2" marR="87702" marT="0" marB="0"/>
                </a:tc>
                <a:extLst>
                  <a:ext uri="{0D108BD9-81ED-4DB2-BD59-A6C34878D82A}">
                    <a16:rowId xmlns:a16="http://schemas.microsoft.com/office/drawing/2014/main" val="2077983213"/>
                  </a:ext>
                </a:extLst>
              </a:tr>
              <a:tr h="4469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</a:rPr>
                        <a:t>Mi0Je7</a:t>
                      </a:r>
                    </a:p>
                  </a:txBody>
                  <a:tcPr marL="87702" marR="87702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0 esporas por gramos de suelo + 7 mg/L de extracto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2" marR="87702" marT="0" marB="0"/>
                </a:tc>
                <a:extLst>
                  <a:ext uri="{0D108BD9-81ED-4DB2-BD59-A6C34878D82A}">
                    <a16:rowId xmlns:a16="http://schemas.microsoft.com/office/drawing/2014/main" val="4020045451"/>
                  </a:ext>
                </a:extLst>
              </a:tr>
              <a:tr h="4469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</a:rPr>
                        <a:t>Mi1Je0</a:t>
                      </a:r>
                    </a:p>
                  </a:txBody>
                  <a:tcPr marL="87702" marR="87702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3 esporas por gramos de suelo + 0 mg/L de extracto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2" marR="87702" marT="0" marB="0"/>
                </a:tc>
                <a:extLst>
                  <a:ext uri="{0D108BD9-81ED-4DB2-BD59-A6C34878D82A}">
                    <a16:rowId xmlns:a16="http://schemas.microsoft.com/office/drawing/2014/main" val="442526596"/>
                  </a:ext>
                </a:extLst>
              </a:tr>
              <a:tr h="4469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</a:rPr>
                        <a:t>Mi1Je3</a:t>
                      </a:r>
                    </a:p>
                  </a:txBody>
                  <a:tcPr marL="87702" marR="87702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3 esporas por gramos de suelo + 3 mg/L de extracto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2" marR="87702" marT="0" marB="0"/>
                </a:tc>
                <a:extLst>
                  <a:ext uri="{0D108BD9-81ED-4DB2-BD59-A6C34878D82A}">
                    <a16:rowId xmlns:a16="http://schemas.microsoft.com/office/drawing/2014/main" val="2537967343"/>
                  </a:ext>
                </a:extLst>
              </a:tr>
              <a:tr h="4469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</a:rPr>
                        <a:t>Mi1Je5</a:t>
                      </a:r>
                    </a:p>
                  </a:txBody>
                  <a:tcPr marL="87702" marR="87702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3 esporas por gramos de suelo + 5 mg/L de extracto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2" marR="87702" marT="0" marB="0"/>
                </a:tc>
                <a:extLst>
                  <a:ext uri="{0D108BD9-81ED-4DB2-BD59-A6C34878D82A}">
                    <a16:rowId xmlns:a16="http://schemas.microsoft.com/office/drawing/2014/main" val="143438387"/>
                  </a:ext>
                </a:extLst>
              </a:tr>
              <a:tr h="60880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</a:rPr>
                        <a:t>Mi1Je7</a:t>
                      </a:r>
                    </a:p>
                  </a:txBody>
                  <a:tcPr marL="87702" marR="87702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3 esporas por gramos de suelo + 7 mg/L de extracto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702" marR="87702" marT="0" marB="0"/>
                </a:tc>
                <a:extLst>
                  <a:ext uri="{0D108BD9-81ED-4DB2-BD59-A6C34878D82A}">
                    <a16:rowId xmlns:a16="http://schemas.microsoft.com/office/drawing/2014/main" val="1965265784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3ABB645-1F3D-3863-125E-7459F6C9061D}"/>
              </a:ext>
            </a:extLst>
          </p:cNvPr>
          <p:cNvSpPr txBox="1"/>
          <p:nvPr/>
        </p:nvSpPr>
        <p:spPr>
          <a:xfrm>
            <a:off x="5377187" y="0"/>
            <a:ext cx="6814813" cy="749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4270" b="1" i="1" dirty="0">
                <a:latin typeface="+mj-lt"/>
                <a:cs typeface="Times New Roman" panose="02020603050405020304" pitchFamily="18" charset="0"/>
              </a:rPr>
              <a:t>DISEÑO EXPERIMENTAL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6B493C0-09D1-E1D5-4593-F1CCB62B48EF}"/>
              </a:ext>
            </a:extLst>
          </p:cNvPr>
          <p:cNvSpPr txBox="1"/>
          <p:nvPr/>
        </p:nvSpPr>
        <p:spPr>
          <a:xfrm flipH="1">
            <a:off x="1151762" y="854133"/>
            <a:ext cx="4944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Tabla </a:t>
            </a:r>
            <a:r>
              <a:rPr lang="es-EC" b="1" dirty="0" smtClean="0"/>
              <a:t>1.</a:t>
            </a:r>
          </a:p>
          <a:p>
            <a:r>
              <a:rPr lang="es-EC" dirty="0" smtClean="0"/>
              <a:t>Diseño </a:t>
            </a:r>
            <a:r>
              <a:rPr lang="es-EC" dirty="0"/>
              <a:t>experimental de los tratamientos planteado</a:t>
            </a:r>
          </a:p>
        </p:txBody>
      </p:sp>
    </p:spTree>
    <p:extLst>
      <p:ext uri="{BB962C8B-B14F-4D97-AF65-F5344CB8AC3E}">
        <p14:creationId xmlns:p14="http://schemas.microsoft.com/office/powerpoint/2010/main" val="633576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5fec5af08_0_6"/>
          <p:cNvSpPr txBox="1">
            <a:spLocks noGrp="1"/>
          </p:cNvSpPr>
          <p:nvPr>
            <p:ph type="title"/>
          </p:nvPr>
        </p:nvSpPr>
        <p:spPr>
          <a:xfrm>
            <a:off x="841815" y="14503"/>
            <a:ext cx="10972895" cy="1523735"/>
          </a:xfrm>
          <a:prstGeom prst="rect">
            <a:avLst/>
          </a:prstGeom>
        </p:spPr>
        <p:txBody>
          <a:bodyPr spcFirstLastPara="1" wrap="square" lIns="121879" tIns="60923" rIns="121879" bIns="60923" anchor="t" anchorCtr="0">
            <a:noAutofit/>
          </a:bodyPr>
          <a:lstStyle/>
          <a:p>
            <a:r>
              <a:rPr lang="es-EC" dirty="0">
                <a:solidFill>
                  <a:schemeClr val="tx1"/>
                </a:solidFill>
              </a:rPr>
              <a:t>METODOLOGÍA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5130" name="Imagen 6" descr="Imagen que contiene interior, tabla, alimentos, viejo&#10;&#10;Descripción generada automáticamente">
            <a:extLst>
              <a:ext uri="{FF2B5EF4-FFF2-40B4-BE49-F238E27FC236}">
                <a16:creationId xmlns:a16="http://schemas.microsoft.com/office/drawing/2014/main" id="{07F28C90-4F59-7AD8-3D4E-4F56F21C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 r="22218" b="23782"/>
          <a:stretch>
            <a:fillRect/>
          </a:stretch>
        </p:blipFill>
        <p:spPr bwMode="auto">
          <a:xfrm>
            <a:off x="786445" y="9946910"/>
            <a:ext cx="1483526" cy="239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">
            <a:extLst>
              <a:ext uri="{FF2B5EF4-FFF2-40B4-BE49-F238E27FC236}">
                <a16:creationId xmlns:a16="http://schemas.microsoft.com/office/drawing/2014/main" id="{AD27B5A3-CA23-9C52-FF47-B5F486D20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445" y="-1409576"/>
            <a:ext cx="246243" cy="41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sz="1866"/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F10270A9-FC2E-9B0C-BD60-5EA5D3B6E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569" y="12170345"/>
            <a:ext cx="6682235" cy="34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altLang="es-EC" sz="1466" b="1" i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3.1: Tratamiento de la muestra de Jengibre Zingiber officinale (Roscoe L.).</a:t>
            </a:r>
            <a:endParaRPr lang="es-EC" altLang="es-EC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EB3A212-B873-CE91-112C-530A51AFD1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45" t="49566" r="19035" b="28216"/>
          <a:stretch/>
        </p:blipFill>
        <p:spPr>
          <a:xfrm flipH="1">
            <a:off x="2411417" y="4284533"/>
            <a:ext cx="5415674" cy="152373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F67A08E-5535-FE19-5E32-0D5D968C4106}"/>
              </a:ext>
            </a:extLst>
          </p:cNvPr>
          <p:cNvSpPr txBox="1"/>
          <p:nvPr/>
        </p:nvSpPr>
        <p:spPr>
          <a:xfrm>
            <a:off x="519350" y="4943060"/>
            <a:ext cx="1750621" cy="6635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Bef>
                <a:spcPts val="267"/>
              </a:spcBef>
            </a:pPr>
            <a:r>
              <a:rPr lang="es-EC" sz="18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Cromatografía en capa fina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25B6F0F9-7334-C8B7-F896-5A6F7A207ED8}"/>
              </a:ext>
            </a:extLst>
          </p:cNvPr>
          <p:cNvGrpSpPr/>
          <p:nvPr/>
        </p:nvGrpSpPr>
        <p:grpSpPr>
          <a:xfrm>
            <a:off x="5993055" y="758470"/>
            <a:ext cx="6082385" cy="2684834"/>
            <a:chOff x="713015" y="3507953"/>
            <a:chExt cx="6082385" cy="2684834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91B12E6B-AB9E-D7F8-514F-13D821B6F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547" t="33387" r="16875" b="23767"/>
            <a:stretch/>
          </p:blipFill>
          <p:spPr>
            <a:xfrm>
              <a:off x="713015" y="3507953"/>
              <a:ext cx="5300195" cy="2684834"/>
            </a:xfrm>
            <a:prstGeom prst="rect">
              <a:avLst/>
            </a:prstGeom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57E6354E-9BAC-35EA-24A9-5DCE37F8944A}"/>
                </a:ext>
              </a:extLst>
            </p:cNvPr>
            <p:cNvSpPr txBox="1"/>
            <p:nvPr/>
          </p:nvSpPr>
          <p:spPr>
            <a:xfrm>
              <a:off x="5448080" y="3573676"/>
              <a:ext cx="1347320" cy="663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2">
                <a:lnSpc>
                  <a:spcPct val="107000"/>
                </a:lnSpc>
                <a:spcBef>
                  <a:spcPts val="267"/>
                </a:spcBef>
              </a:pPr>
              <a:r>
                <a:rPr lang="es-EC" sz="1800" b="1" dirty="0">
                  <a:solidFill>
                    <a:schemeClr val="tx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Extracto y diluciones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2B7123EE-3F00-5B89-23AB-994896C1CEE3}"/>
              </a:ext>
            </a:extLst>
          </p:cNvPr>
          <p:cNvGrpSpPr/>
          <p:nvPr/>
        </p:nvGrpSpPr>
        <p:grpSpPr>
          <a:xfrm>
            <a:off x="246543" y="912487"/>
            <a:ext cx="5219701" cy="1846397"/>
            <a:chOff x="246543" y="912487"/>
            <a:chExt cx="5219701" cy="184639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4B4764EB-35F0-4FA3-2AC8-A4F9525D4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203" t="47500" r="18984" b="33418"/>
            <a:stretch/>
          </p:blipFill>
          <p:spPr>
            <a:xfrm>
              <a:off x="246543" y="1450250"/>
              <a:ext cx="5219701" cy="1308634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4912A7D8-C21C-57D2-58F8-9D3FE6021656}"/>
                </a:ext>
              </a:extLst>
            </p:cNvPr>
            <p:cNvSpPr txBox="1"/>
            <p:nvPr/>
          </p:nvSpPr>
          <p:spPr>
            <a:xfrm>
              <a:off x="412095" y="912487"/>
              <a:ext cx="1528209" cy="663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2">
                <a:lnSpc>
                  <a:spcPct val="107000"/>
                </a:lnSpc>
                <a:spcBef>
                  <a:spcPts val="267"/>
                </a:spcBef>
              </a:pPr>
              <a:r>
                <a:rPr lang="es-EC" sz="1800" b="1" dirty="0">
                  <a:solidFill>
                    <a:schemeClr val="tx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Tratamiento Jengibre</a:t>
              </a:r>
            </a:p>
          </p:txBody>
        </p:sp>
      </p:grp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EBAC512D-E5B4-34C8-7AA1-C82615C1D1BC}"/>
              </a:ext>
            </a:extLst>
          </p:cNvPr>
          <p:cNvCxnSpPr>
            <a:cxnSpLocks/>
          </p:cNvCxnSpPr>
          <p:nvPr/>
        </p:nvCxnSpPr>
        <p:spPr>
          <a:xfrm>
            <a:off x="10569455" y="3404658"/>
            <a:ext cx="0" cy="446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" name="Imagen 40">
            <a:extLst>
              <a:ext uri="{FF2B5EF4-FFF2-40B4-BE49-F238E27FC236}">
                <a16:creationId xmlns:a16="http://schemas.microsoft.com/office/drawing/2014/main" id="{A96F1E92-34AA-A1BF-6D18-E1EE0CBBCA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860" t="60851" r="34531" b="15789"/>
          <a:stretch/>
        </p:blipFill>
        <p:spPr>
          <a:xfrm>
            <a:off x="8331594" y="4120475"/>
            <a:ext cx="3609976" cy="1602036"/>
          </a:xfrm>
          <a:prstGeom prst="rect">
            <a:avLst/>
          </a:prstGeom>
        </p:spPr>
      </p:pic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A618BFDB-C346-F258-BC95-8C634D7F8F09}"/>
              </a:ext>
            </a:extLst>
          </p:cNvPr>
          <p:cNvCxnSpPr>
            <a:stCxn id="11" idx="3"/>
            <a:endCxn id="19" idx="1"/>
          </p:cNvCxnSpPr>
          <p:nvPr/>
        </p:nvCxnSpPr>
        <p:spPr>
          <a:xfrm flipV="1">
            <a:off x="5466244" y="2100887"/>
            <a:ext cx="526811" cy="3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Imagen 47">
            <a:extLst>
              <a:ext uri="{FF2B5EF4-FFF2-40B4-BE49-F238E27FC236}">
                <a16:creationId xmlns:a16="http://schemas.microsoft.com/office/drawing/2014/main" id="{D1F79DE3-F164-3E0D-DA8B-FCF3D37026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546" t="43365" r="57334" b="52205"/>
          <a:stretch/>
        </p:blipFill>
        <p:spPr>
          <a:xfrm>
            <a:off x="6969046" y="3942081"/>
            <a:ext cx="746204" cy="303806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2731B5E0-2DC3-B015-F128-252E54A641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900" t="43365" r="44365" b="51457"/>
          <a:stretch/>
        </p:blipFill>
        <p:spPr>
          <a:xfrm>
            <a:off x="5521567" y="3935141"/>
            <a:ext cx="942976" cy="355062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4C1A937F-2A87-D034-B803-9909CEB7C2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900" t="43365" r="19982" b="51457"/>
          <a:stretch/>
        </p:blipFill>
        <p:spPr>
          <a:xfrm>
            <a:off x="2422484" y="3942944"/>
            <a:ext cx="867817" cy="355062"/>
          </a:xfrm>
          <a:prstGeom prst="rect">
            <a:avLst/>
          </a:prstGeom>
        </p:spPr>
      </p:pic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1BC9EB3C-3E03-DDDD-517C-AC97FED40E2E}"/>
              </a:ext>
            </a:extLst>
          </p:cNvPr>
          <p:cNvCxnSpPr>
            <a:cxnSpLocks/>
          </p:cNvCxnSpPr>
          <p:nvPr/>
        </p:nvCxnSpPr>
        <p:spPr>
          <a:xfrm flipH="1" flipV="1">
            <a:off x="7804783" y="5167937"/>
            <a:ext cx="526811" cy="3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798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ECDBBD8-43FB-5EEB-5BCC-5195730C7AA2}"/>
              </a:ext>
            </a:extLst>
          </p:cNvPr>
          <p:cNvSpPr txBox="1"/>
          <p:nvPr/>
        </p:nvSpPr>
        <p:spPr>
          <a:xfrm>
            <a:off x="206797" y="5566974"/>
            <a:ext cx="3196830" cy="367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Bef>
                <a:spcPts val="267"/>
              </a:spcBef>
            </a:pPr>
            <a:r>
              <a:rPr lang="es-EC" sz="18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Observación y conteo HMA</a:t>
            </a:r>
          </a:p>
        </p:txBody>
      </p:sp>
      <p:sp>
        <p:nvSpPr>
          <p:cNvPr id="9" name="Google Shape;164;gb5fec5af08_0_6">
            <a:extLst>
              <a:ext uri="{FF2B5EF4-FFF2-40B4-BE49-F238E27FC236}">
                <a16:creationId xmlns:a16="http://schemas.microsoft.com/office/drawing/2014/main" id="{F63D18D9-D654-6683-9074-52C7D6989F04}"/>
              </a:ext>
            </a:extLst>
          </p:cNvPr>
          <p:cNvSpPr txBox="1">
            <a:spLocks/>
          </p:cNvSpPr>
          <p:nvPr/>
        </p:nvSpPr>
        <p:spPr>
          <a:xfrm>
            <a:off x="1069843" y="0"/>
            <a:ext cx="10972895" cy="152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60923" rIns="121879" bIns="609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266" dirty="0">
                <a:solidFill>
                  <a:schemeClr val="tx1"/>
                </a:solidFill>
              </a:rPr>
              <a:t>METODOLOGÍA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4345E69-4976-7C2F-F9BB-4CF1D3FAD901}"/>
              </a:ext>
            </a:extLst>
          </p:cNvPr>
          <p:cNvGrpSpPr/>
          <p:nvPr/>
        </p:nvGrpSpPr>
        <p:grpSpPr>
          <a:xfrm>
            <a:off x="206797" y="1291026"/>
            <a:ext cx="11778406" cy="1878022"/>
            <a:chOff x="123825" y="1545207"/>
            <a:chExt cx="11778406" cy="187802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6F666437-D436-ED9B-6D00-57C8E2223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422" t="35278" r="8437" b="33750"/>
            <a:stretch/>
          </p:blipFill>
          <p:spPr>
            <a:xfrm>
              <a:off x="123825" y="1545207"/>
              <a:ext cx="5753100" cy="169477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47D48E83-8DDC-C598-3F90-6A906E415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328" t="47361" r="6797" b="18683"/>
            <a:stretch/>
          </p:blipFill>
          <p:spPr>
            <a:xfrm>
              <a:off x="6010282" y="1604437"/>
              <a:ext cx="5891949" cy="1818792"/>
            </a:xfrm>
            <a:prstGeom prst="rect">
              <a:avLst/>
            </a:prstGeom>
          </p:spPr>
        </p:pic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C7E430D-F167-8CCE-BBD0-DD54811C2687}"/>
              </a:ext>
            </a:extLst>
          </p:cNvPr>
          <p:cNvSpPr txBox="1"/>
          <p:nvPr/>
        </p:nvSpPr>
        <p:spPr>
          <a:xfrm>
            <a:off x="445958" y="761867"/>
            <a:ext cx="22019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8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Muestreo de suelo</a:t>
            </a:r>
            <a:endParaRPr lang="es-EC" sz="1800" dirty="0">
              <a:solidFill>
                <a:schemeClr val="tx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7AF9C6B-B406-7E01-5369-A59A74F33E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844" t="32361" r="13907" b="45421"/>
          <a:stretch/>
        </p:blipFill>
        <p:spPr>
          <a:xfrm>
            <a:off x="4373225" y="3506280"/>
            <a:ext cx="7497678" cy="202604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1C702CE-3475-2194-950C-6EA6896863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594" t="57778" r="18516" b="14412"/>
          <a:stretch/>
        </p:blipFill>
        <p:spPr>
          <a:xfrm>
            <a:off x="1925300" y="3760790"/>
            <a:ext cx="2447925" cy="16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85743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ESPE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3349</TotalTime>
  <Words>2227</Words>
  <Application>Microsoft Office PowerPoint</Application>
  <PresentationFormat>Panorámica</PresentationFormat>
  <Paragraphs>785</Paragraphs>
  <Slides>47</Slides>
  <Notes>38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Times New Roman</vt:lpstr>
      <vt:lpstr>1_Tema de Office</vt:lpstr>
      <vt:lpstr>TemaESPE</vt:lpstr>
      <vt:lpstr>Presentación de PowerPoint</vt:lpstr>
      <vt:lpstr>PROBLEMA E IMPORTANCIA</vt:lpstr>
      <vt:lpstr>JENGIBRE</vt:lpstr>
      <vt:lpstr>HONGOS MICORRÍCICOS</vt:lpstr>
      <vt:lpstr>GENERALIDADES DE LOS CUTIVOS Allium schoenoprasum </vt:lpstr>
      <vt:lpstr>OBJETIVOS</vt:lpstr>
      <vt:lpstr>Presentación de PowerPoint</vt:lpstr>
      <vt:lpstr>METODOLOGÍA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Métodos de extracción de compuestos fenólicos</vt:lpstr>
      <vt:lpstr>Generalidades de los cutivos Allium schoenoprasum </vt:lpstr>
      <vt:lpstr>Presentación de PowerPoint</vt:lpstr>
      <vt:lpstr>Colonización y estructuras simbióticas</vt:lpstr>
      <vt:lpstr>Tipos de Micorrizas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Gabriela Morales</dc:creator>
  <cp:lastModifiedBy>Usuario</cp:lastModifiedBy>
  <cp:revision>64</cp:revision>
  <dcterms:created xsi:type="dcterms:W3CDTF">2015-11-03T05:21:31Z</dcterms:created>
  <dcterms:modified xsi:type="dcterms:W3CDTF">2023-05-04T02:59:09Z</dcterms:modified>
</cp:coreProperties>
</file>