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 id="2147483675" r:id="rId3"/>
  </p:sldMasterIdLst>
  <p:notesMasterIdLst>
    <p:notesMasterId r:id="rId38"/>
  </p:notesMasterIdLst>
  <p:sldIdLst>
    <p:sldId id="256" r:id="rId4"/>
    <p:sldId id="328" r:id="rId5"/>
    <p:sldId id="373" r:id="rId6"/>
    <p:sldId id="548" r:id="rId7"/>
    <p:sldId id="430" r:id="rId8"/>
    <p:sldId id="330" r:id="rId9"/>
    <p:sldId id="556" r:id="rId10"/>
    <p:sldId id="558" r:id="rId11"/>
    <p:sldId id="571" r:id="rId12"/>
    <p:sldId id="572" r:id="rId13"/>
    <p:sldId id="573" r:id="rId14"/>
    <p:sldId id="574" r:id="rId15"/>
    <p:sldId id="588" r:id="rId16"/>
    <p:sldId id="589" r:id="rId17"/>
    <p:sldId id="543" r:id="rId18"/>
    <p:sldId id="545" r:id="rId19"/>
    <p:sldId id="575" r:id="rId20"/>
    <p:sldId id="576" r:id="rId21"/>
    <p:sldId id="577" r:id="rId22"/>
    <p:sldId id="578" r:id="rId23"/>
    <p:sldId id="579" r:id="rId24"/>
    <p:sldId id="580" r:id="rId25"/>
    <p:sldId id="581" r:id="rId26"/>
    <p:sldId id="536" r:id="rId27"/>
    <p:sldId id="567" r:id="rId28"/>
    <p:sldId id="590" r:id="rId29"/>
    <p:sldId id="591" r:id="rId30"/>
    <p:sldId id="592" r:id="rId31"/>
    <p:sldId id="593" r:id="rId32"/>
    <p:sldId id="594" r:id="rId33"/>
    <p:sldId id="450" r:id="rId34"/>
    <p:sldId id="586" r:id="rId35"/>
    <p:sldId id="565" r:id="rId36"/>
    <p:sldId id="587" r:id="rId37"/>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yKCce6n5YKhPI1llDm4tgqrD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D7443C"/>
    <a:srgbClr val="B33B9F"/>
    <a:srgbClr val="CED629"/>
    <a:srgbClr val="003F75"/>
    <a:srgbClr val="FDB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simple2" qsCatId="simple" csTypeId="urn:microsoft.com/office/officeart/2005/8/colors/accent6_1" csCatId="accent6" phldr="1"/>
      <dgm:spPr/>
      <dgm:t>
        <a:bodyPr/>
        <a:lstStyle/>
        <a:p>
          <a:endParaRPr lang="es-EC"/>
        </a:p>
      </dgm:t>
    </dgm:pt>
    <dgm:pt modelId="{05450837-240E-4FFA-95F2-1A8EF6BE5AF3}">
      <dgm:prSet phldrT="[Texto]" custT="1"/>
      <dgm:spPr/>
      <dgm:t>
        <a:bodyPr/>
        <a:lstStyle/>
        <a:p>
          <a:r>
            <a:rPr lang="es-EC" sz="16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A0C15F5A-1787-4090-96E0-9C5DB1B41B85}">
      <dgm:prSet phldrT="[Texto]" custT="1"/>
      <dgm:spPr/>
      <dgm:t>
        <a:bodyPr/>
        <a:lstStyle/>
        <a:p>
          <a:r>
            <a:rPr lang="es-EC" sz="1600">
              <a:latin typeface="Georgia" panose="02040502050405020303" pitchFamily="18" charset="0"/>
            </a:rPr>
            <a:t>2.- OBJETIVOS</a:t>
          </a:r>
        </a:p>
      </dgm:t>
    </dgm:pt>
    <dgm:pt modelId="{AECEC35F-0179-44CF-A4BD-89AAC3C893A7}" type="parTrans" cxnId="{71A0BD74-0BAC-4DB2-9168-1D5184F0AB26}">
      <dgm:prSet/>
      <dgm:spPr/>
      <dgm:t>
        <a:bodyPr/>
        <a:lstStyle/>
        <a:p>
          <a:endParaRPr lang="es-EC"/>
        </a:p>
      </dgm:t>
    </dgm:pt>
    <dgm:pt modelId="{0749ADC6-9D54-4142-A506-19E0144D377F}" type="sibTrans" cxnId="{71A0BD74-0BAC-4DB2-9168-1D5184F0AB26}">
      <dgm:prSet/>
      <dgm:spPr/>
      <dgm:t>
        <a:bodyPr/>
        <a:lstStyle/>
        <a:p>
          <a:endParaRPr lang="es-EC"/>
        </a:p>
      </dgm:t>
    </dgm:pt>
    <dgm:pt modelId="{996F95EB-3F0C-40F5-9498-A0EB19E521ED}">
      <dgm:prSet phldrT="[Texto]" custT="1"/>
      <dgm:spPr/>
      <dgm:t>
        <a:bodyPr/>
        <a:lstStyle/>
        <a:p>
          <a:r>
            <a:rPr lang="es-EC" sz="1600" dirty="0">
              <a:latin typeface="Georgia" panose="02040502050405020303" pitchFamily="18" charset="0"/>
            </a:rPr>
            <a:t>3.- FUNDAMENTO TEÓRICO</a:t>
          </a:r>
        </a:p>
      </dgm:t>
    </dgm:pt>
    <dgm:pt modelId="{3EDAD3A5-5A41-4C1F-A860-74BF5D68254B}" type="parTrans" cxnId="{3AA345DC-C186-45A6-9977-BD86D3EB3140}">
      <dgm:prSet/>
      <dgm:spPr/>
      <dgm:t>
        <a:bodyPr/>
        <a:lstStyle/>
        <a:p>
          <a:endParaRPr lang="es-EC"/>
        </a:p>
      </dgm:t>
    </dgm:pt>
    <dgm:pt modelId="{509DDB32-1444-42BC-9ABF-D090BC31A727}" type="sibTrans" cxnId="{3AA345DC-C186-45A6-9977-BD86D3EB3140}">
      <dgm:prSet/>
      <dgm:spPr/>
      <dgm:t>
        <a:bodyPr/>
        <a:lstStyle/>
        <a:p>
          <a:endParaRPr lang="es-EC"/>
        </a:p>
      </dgm:t>
    </dgm:pt>
    <dgm:pt modelId="{404F95A9-5E8F-42AA-A8E3-9E2480F7E23F}">
      <dgm:prSet phldrT="[Texto]" custT="1"/>
      <dgm:spPr/>
      <dgm:t>
        <a:bodyPr/>
        <a:lstStyle/>
        <a:p>
          <a:r>
            <a:rPr lang="es-EC" sz="1600" dirty="0">
              <a:latin typeface="Georgia" panose="02040502050405020303" pitchFamily="18" charset="0"/>
            </a:rPr>
            <a:t>4.- AN</a:t>
          </a:r>
          <a:r>
            <a:rPr lang="es-ES" sz="1600" dirty="0">
              <a:latin typeface="Georgia" panose="02040502050405020303" pitchFamily="18" charset="0"/>
            </a:rPr>
            <a:t>ÁLISIS, DISEÑO E IMPLEMENTACIÓN</a:t>
          </a:r>
          <a:endParaRPr lang="es-EC" sz="1600" dirty="0">
            <a:latin typeface="Georgia" panose="02040502050405020303" pitchFamily="18" charset="0"/>
          </a:endParaRPr>
        </a:p>
      </dgm:t>
    </dgm:pt>
    <dgm:pt modelId="{70CFB40E-FB38-4E6D-BFA1-A20DAF741021}" type="parTrans" cxnId="{2272A19A-F7E9-4F23-BCD6-580A63A6FB83}">
      <dgm:prSet/>
      <dgm:spPr/>
      <dgm:t>
        <a:bodyPr/>
        <a:lstStyle/>
        <a:p>
          <a:endParaRPr lang="es-EC"/>
        </a:p>
      </dgm:t>
    </dgm:pt>
    <dgm:pt modelId="{90A30415-5BEE-42EE-9B45-627F43AD8CD9}" type="sibTrans" cxnId="{2272A19A-F7E9-4F23-BCD6-580A63A6FB83}">
      <dgm:prSet/>
      <dgm:spPr/>
      <dgm:t>
        <a:bodyPr/>
        <a:lstStyle/>
        <a:p>
          <a:endParaRPr lang="es-EC"/>
        </a:p>
      </dgm:t>
    </dgm:pt>
    <dgm:pt modelId="{3FCD0450-6231-4337-BA9B-402730FFFA39}">
      <dgm:prSet phldrT="[Texto]" custT="1"/>
      <dgm:spPr/>
      <dgm:t>
        <a:bodyPr/>
        <a:lstStyle/>
        <a:p>
          <a:r>
            <a:rPr lang="es-EC" sz="1600">
              <a:latin typeface="Georgia" panose="02040502050405020303" pitchFamily="18" charset="0"/>
            </a:rPr>
            <a:t>5.- ANÁLISIS DE RESULTADOS</a:t>
          </a:r>
        </a:p>
      </dgm:t>
    </dgm:pt>
    <dgm:pt modelId="{513E9024-5CA6-4C68-832F-E6C9461C59D7}" type="parTrans" cxnId="{F7AD0A46-D40A-4DC6-B144-3C88061D73C9}">
      <dgm:prSet/>
      <dgm:spPr/>
      <dgm:t>
        <a:bodyPr/>
        <a:lstStyle/>
        <a:p>
          <a:endParaRPr lang="es-EC"/>
        </a:p>
      </dgm:t>
    </dgm:pt>
    <dgm:pt modelId="{F9894CEC-E023-4A13-838B-E68D293AC355}" type="sibTrans" cxnId="{F7AD0A46-D40A-4DC6-B144-3C88061D73C9}">
      <dgm:prSet/>
      <dgm:spPr/>
      <dgm:t>
        <a:bodyPr/>
        <a:lstStyle/>
        <a:p>
          <a:endParaRPr lang="es-EC"/>
        </a:p>
      </dgm:t>
    </dgm:pt>
    <dgm:pt modelId="{53C8E5B2-9439-4A75-A804-A8644D0C8A0D}">
      <dgm:prSet phldrT="[Texto]" custT="1"/>
      <dgm:spPr/>
      <dgm:t>
        <a:bodyPr/>
        <a:lstStyle/>
        <a:p>
          <a:r>
            <a:rPr lang="es-EC" sz="1600" dirty="0">
              <a:latin typeface="Georgia" panose="02040502050405020303" pitchFamily="18" charset="0"/>
            </a:rPr>
            <a:t>6.- CONCLUSIONES </a:t>
          </a:r>
          <a:r>
            <a:rPr lang="es-EC" sz="1600">
              <a:latin typeface="Georgia" panose="02040502050405020303" pitchFamily="18" charset="0"/>
            </a:rPr>
            <a:t>, RECOMENDACIONES</a:t>
          </a:r>
          <a:endParaRPr lang="es-EC" sz="1600" dirty="0">
            <a:latin typeface="Georgia" panose="02040502050405020303" pitchFamily="18" charset="0"/>
          </a:endParaRPr>
        </a:p>
      </dgm:t>
    </dgm:pt>
    <dgm:pt modelId="{680076AC-4728-4824-8313-4772B26B51DB}" type="parTrans" cxnId="{F47E18AD-5567-4C19-A67A-73289D6B3F5C}">
      <dgm:prSet/>
      <dgm:spPr/>
      <dgm:t>
        <a:bodyPr/>
        <a:lstStyle/>
        <a:p>
          <a:endParaRPr lang="es-EC"/>
        </a:p>
      </dgm:t>
    </dgm:pt>
    <dgm:pt modelId="{ECA5968D-7027-4C93-A1B3-D0265A4461FC}" type="sibTrans" cxnId="{F47E18AD-5567-4C19-A67A-73289D6B3F5C}">
      <dgm:prSet/>
      <dgm:spPr/>
      <dgm:t>
        <a:bodyPr/>
        <a:lstStyle/>
        <a:p>
          <a:endParaRPr lang="es-EC"/>
        </a:p>
      </dgm:t>
    </dgm:pt>
    <dgm:pt modelId="{B3FCA87C-7E4B-4998-9EC2-F460774F782A}" type="pres">
      <dgm:prSet presAssocID="{87B6FA0F-7101-4A99-BBA3-0FEC8E239276}" presName="vert0" presStyleCnt="0">
        <dgm:presLayoutVars>
          <dgm:dir/>
          <dgm:animOne val="branch"/>
          <dgm:animLvl val="lvl"/>
        </dgm:presLayoutVars>
      </dgm:prSet>
      <dgm:spPr/>
    </dgm:pt>
    <dgm:pt modelId="{05F4CBE2-4505-4DEB-9E66-5B46C4C71947}" type="pres">
      <dgm:prSet presAssocID="{05450837-240E-4FFA-95F2-1A8EF6BE5AF3}" presName="thickLine" presStyleLbl="alignNode1" presStyleIdx="0" presStyleCnt="6"/>
      <dgm:spPr/>
    </dgm:pt>
    <dgm:pt modelId="{534B02AC-8898-4155-A674-107647AACA96}" type="pres">
      <dgm:prSet presAssocID="{05450837-240E-4FFA-95F2-1A8EF6BE5AF3}" presName="horz1" presStyleCnt="0"/>
      <dgm:spPr/>
    </dgm:pt>
    <dgm:pt modelId="{6B0FB4EB-21FD-44A7-ADEB-1AEDA1F836FD}" type="pres">
      <dgm:prSet presAssocID="{05450837-240E-4FFA-95F2-1A8EF6BE5AF3}" presName="tx1" presStyleLbl="revTx" presStyleIdx="0" presStyleCnt="6"/>
      <dgm:spPr/>
    </dgm:pt>
    <dgm:pt modelId="{C14CECA2-2EC1-4ECE-884E-431F86CFFA53}" type="pres">
      <dgm:prSet presAssocID="{05450837-240E-4FFA-95F2-1A8EF6BE5AF3}" presName="vert1" presStyleCnt="0"/>
      <dgm:spPr/>
    </dgm:pt>
    <dgm:pt modelId="{ED058CAE-5663-459C-A691-0DEFC032A990}" type="pres">
      <dgm:prSet presAssocID="{A0C15F5A-1787-4090-96E0-9C5DB1B41B85}" presName="thickLine" presStyleLbl="alignNode1" presStyleIdx="1" presStyleCnt="6"/>
      <dgm:spPr/>
    </dgm:pt>
    <dgm:pt modelId="{36630F9E-D2B6-429B-935D-5EA956EB668D}" type="pres">
      <dgm:prSet presAssocID="{A0C15F5A-1787-4090-96E0-9C5DB1B41B85}" presName="horz1" presStyleCnt="0"/>
      <dgm:spPr/>
    </dgm:pt>
    <dgm:pt modelId="{D79A1BF9-1D7A-41DE-BE3F-3FC04DDD9860}" type="pres">
      <dgm:prSet presAssocID="{A0C15F5A-1787-4090-96E0-9C5DB1B41B85}" presName="tx1" presStyleLbl="revTx" presStyleIdx="1" presStyleCnt="6"/>
      <dgm:spPr/>
    </dgm:pt>
    <dgm:pt modelId="{9BC4BA47-D802-4319-9F7F-22A7F82C821C}" type="pres">
      <dgm:prSet presAssocID="{A0C15F5A-1787-4090-96E0-9C5DB1B41B85}" presName="vert1" presStyleCnt="0"/>
      <dgm:spPr/>
    </dgm:pt>
    <dgm:pt modelId="{ED0CCCB3-8228-451E-BC3E-F2D45FD016E2}" type="pres">
      <dgm:prSet presAssocID="{996F95EB-3F0C-40F5-9498-A0EB19E521ED}" presName="thickLine" presStyleLbl="alignNode1" presStyleIdx="2" presStyleCnt="6"/>
      <dgm:spPr/>
    </dgm:pt>
    <dgm:pt modelId="{95E28200-7FBC-4D20-868C-D0D35C0CE908}" type="pres">
      <dgm:prSet presAssocID="{996F95EB-3F0C-40F5-9498-A0EB19E521ED}" presName="horz1" presStyleCnt="0"/>
      <dgm:spPr/>
    </dgm:pt>
    <dgm:pt modelId="{89271611-5EA8-4D91-BE31-864A3DCD4098}" type="pres">
      <dgm:prSet presAssocID="{996F95EB-3F0C-40F5-9498-A0EB19E521ED}" presName="tx1" presStyleLbl="revTx" presStyleIdx="2" presStyleCnt="6"/>
      <dgm:spPr/>
    </dgm:pt>
    <dgm:pt modelId="{6136E4C8-01B5-47FE-AF9B-216E8E9C8F4F}" type="pres">
      <dgm:prSet presAssocID="{996F95EB-3F0C-40F5-9498-A0EB19E521ED}" presName="vert1" presStyleCnt="0"/>
      <dgm:spPr/>
    </dgm:pt>
    <dgm:pt modelId="{B2920557-89D9-48A0-95E8-4EE757BB55BB}" type="pres">
      <dgm:prSet presAssocID="{404F95A9-5E8F-42AA-A8E3-9E2480F7E23F}" presName="thickLine" presStyleLbl="alignNode1" presStyleIdx="3" presStyleCnt="6"/>
      <dgm:spPr/>
    </dgm:pt>
    <dgm:pt modelId="{A5CB9E0D-9759-48CC-89AE-617A8F2173A1}" type="pres">
      <dgm:prSet presAssocID="{404F95A9-5E8F-42AA-A8E3-9E2480F7E23F}" presName="horz1" presStyleCnt="0"/>
      <dgm:spPr/>
    </dgm:pt>
    <dgm:pt modelId="{824F21ED-4058-429F-B674-B776BB498950}" type="pres">
      <dgm:prSet presAssocID="{404F95A9-5E8F-42AA-A8E3-9E2480F7E23F}" presName="tx1" presStyleLbl="revTx" presStyleIdx="3" presStyleCnt="6"/>
      <dgm:spPr/>
    </dgm:pt>
    <dgm:pt modelId="{8EC19F8C-FF98-4C5A-8FEB-70E39E06C331}" type="pres">
      <dgm:prSet presAssocID="{404F95A9-5E8F-42AA-A8E3-9E2480F7E23F}" presName="vert1" presStyleCnt="0"/>
      <dgm:spPr/>
    </dgm:pt>
    <dgm:pt modelId="{2DDC171A-926F-4551-9302-10FBA75A0066}" type="pres">
      <dgm:prSet presAssocID="{3FCD0450-6231-4337-BA9B-402730FFFA39}" presName="thickLine" presStyleLbl="alignNode1" presStyleIdx="4" presStyleCnt="6"/>
      <dgm:spPr/>
    </dgm:pt>
    <dgm:pt modelId="{D49F9562-325A-4CD1-AF22-D20F9D881BCF}" type="pres">
      <dgm:prSet presAssocID="{3FCD0450-6231-4337-BA9B-402730FFFA39}" presName="horz1" presStyleCnt="0"/>
      <dgm:spPr/>
    </dgm:pt>
    <dgm:pt modelId="{24BE209B-7092-4DE8-ACCE-EED06BED4713}" type="pres">
      <dgm:prSet presAssocID="{3FCD0450-6231-4337-BA9B-402730FFFA39}" presName="tx1" presStyleLbl="revTx" presStyleIdx="4" presStyleCnt="6"/>
      <dgm:spPr/>
    </dgm:pt>
    <dgm:pt modelId="{1458EC44-6969-4BFD-935D-5C153828777C}" type="pres">
      <dgm:prSet presAssocID="{3FCD0450-6231-4337-BA9B-402730FFFA39}" presName="vert1" presStyleCnt="0"/>
      <dgm:spPr/>
    </dgm:pt>
    <dgm:pt modelId="{72CCC5A4-C9A9-4201-B14E-16A7A1564446}" type="pres">
      <dgm:prSet presAssocID="{53C8E5B2-9439-4A75-A804-A8644D0C8A0D}" presName="thickLine" presStyleLbl="alignNode1" presStyleIdx="5" presStyleCnt="6"/>
      <dgm:spPr/>
    </dgm:pt>
    <dgm:pt modelId="{3EBAA6ED-4957-4835-A8B1-D6B9E949C364}" type="pres">
      <dgm:prSet presAssocID="{53C8E5B2-9439-4A75-A804-A8644D0C8A0D}" presName="horz1" presStyleCnt="0"/>
      <dgm:spPr/>
    </dgm:pt>
    <dgm:pt modelId="{690CC2DC-4A8B-432D-8602-06488C04BBB0}" type="pres">
      <dgm:prSet presAssocID="{53C8E5B2-9439-4A75-A804-A8644D0C8A0D}" presName="tx1" presStyleLbl="revTx" presStyleIdx="5" presStyleCnt="6"/>
      <dgm:spPr/>
    </dgm:pt>
    <dgm:pt modelId="{5546F92C-0E39-4D6E-B739-18DC487D0017}" type="pres">
      <dgm:prSet presAssocID="{53C8E5B2-9439-4A75-A804-A8644D0C8A0D}" presName="vert1" presStyleCnt="0"/>
      <dgm:spPr/>
    </dgm:pt>
  </dgm:ptLst>
  <dgm:cxnLst>
    <dgm:cxn modelId="{4A08CA18-0DF8-4AF0-B395-F0307C4D93F1}" type="presOf" srcId="{404F95A9-5E8F-42AA-A8E3-9E2480F7E23F}" destId="{824F21ED-4058-429F-B674-B776BB498950}" srcOrd="0" destOrd="0" presId="urn:microsoft.com/office/officeart/2008/layout/LinedList"/>
    <dgm:cxn modelId="{6B9BCE20-882B-4F11-AFA7-D9BA6C9B3A84}" type="presOf" srcId="{87B6FA0F-7101-4A99-BBA3-0FEC8E239276}" destId="{B3FCA87C-7E4B-4998-9EC2-F460774F782A}" srcOrd="0" destOrd="0" presId="urn:microsoft.com/office/officeart/2008/layout/LinedList"/>
    <dgm:cxn modelId="{99851B28-517D-463E-8ECB-F1C809F2BB6C}" type="presOf" srcId="{53C8E5B2-9439-4A75-A804-A8644D0C8A0D}" destId="{690CC2DC-4A8B-432D-8602-06488C04BBB0}" srcOrd="0" destOrd="0" presId="urn:microsoft.com/office/officeart/2008/layout/LinedList"/>
    <dgm:cxn modelId="{2FA51238-B023-4D16-8C8E-8CFE086C90B6}" type="presOf" srcId="{A0C15F5A-1787-4090-96E0-9C5DB1B41B85}" destId="{D79A1BF9-1D7A-41DE-BE3F-3FC04DDD9860}" srcOrd="0" destOrd="0" presId="urn:microsoft.com/office/officeart/2008/layout/LinedList"/>
    <dgm:cxn modelId="{C67E0443-B6A9-4855-B1CB-0103CD3096AE}" type="presOf" srcId="{05450837-240E-4FFA-95F2-1A8EF6BE5AF3}" destId="{6B0FB4EB-21FD-44A7-ADEB-1AEDA1F836FD}" srcOrd="0" destOrd="0" presId="urn:microsoft.com/office/officeart/2008/layout/LinedList"/>
    <dgm:cxn modelId="{F7AD0A46-D40A-4DC6-B144-3C88061D73C9}" srcId="{87B6FA0F-7101-4A99-BBA3-0FEC8E239276}" destId="{3FCD0450-6231-4337-BA9B-402730FFFA39}" srcOrd="4" destOrd="0" parTransId="{513E9024-5CA6-4C68-832F-E6C9461C59D7}" sibTransId="{F9894CEC-E023-4A13-838B-E68D293AC355}"/>
    <dgm:cxn modelId="{71A0BD74-0BAC-4DB2-9168-1D5184F0AB26}" srcId="{87B6FA0F-7101-4A99-BBA3-0FEC8E239276}" destId="{A0C15F5A-1787-4090-96E0-9C5DB1B41B85}" srcOrd="1" destOrd="0" parTransId="{AECEC35F-0179-44CF-A4BD-89AAC3C893A7}" sibTransId="{0749ADC6-9D54-4142-A506-19E0144D377F}"/>
    <dgm:cxn modelId="{C7DF1255-C84B-49A0-987C-269665F4B468}" type="presOf" srcId="{996F95EB-3F0C-40F5-9498-A0EB19E521ED}" destId="{89271611-5EA8-4D91-BE31-864A3DCD4098}" srcOrd="0" destOrd="0" presId="urn:microsoft.com/office/officeart/2008/layout/LinedList"/>
    <dgm:cxn modelId="{17FEA757-92AC-4E80-B287-5C9508432AB8}" srcId="{87B6FA0F-7101-4A99-BBA3-0FEC8E239276}" destId="{05450837-240E-4FFA-95F2-1A8EF6BE5AF3}" srcOrd="0" destOrd="0" parTransId="{11CF7E89-1DC9-4E5F-A926-487080FAE350}" sibTransId="{578AEC27-F882-4355-B379-D1A32A3C8D05}"/>
    <dgm:cxn modelId="{2272A19A-F7E9-4F23-BCD6-580A63A6FB83}" srcId="{87B6FA0F-7101-4A99-BBA3-0FEC8E239276}" destId="{404F95A9-5E8F-42AA-A8E3-9E2480F7E23F}" srcOrd="3" destOrd="0" parTransId="{70CFB40E-FB38-4E6D-BFA1-A20DAF741021}" sibTransId="{90A30415-5BEE-42EE-9B45-627F43AD8CD9}"/>
    <dgm:cxn modelId="{F47E18AD-5567-4C19-A67A-73289D6B3F5C}" srcId="{87B6FA0F-7101-4A99-BBA3-0FEC8E239276}" destId="{53C8E5B2-9439-4A75-A804-A8644D0C8A0D}" srcOrd="5" destOrd="0" parTransId="{680076AC-4728-4824-8313-4772B26B51DB}" sibTransId="{ECA5968D-7027-4C93-A1B3-D0265A4461FC}"/>
    <dgm:cxn modelId="{54DA82DB-B185-49FA-A345-463CDF8509C5}" type="presOf" srcId="{3FCD0450-6231-4337-BA9B-402730FFFA39}" destId="{24BE209B-7092-4DE8-ACCE-EED06BED4713}" srcOrd="0" destOrd="0" presId="urn:microsoft.com/office/officeart/2008/layout/LinedList"/>
    <dgm:cxn modelId="{3AA345DC-C186-45A6-9977-BD86D3EB3140}" srcId="{87B6FA0F-7101-4A99-BBA3-0FEC8E239276}" destId="{996F95EB-3F0C-40F5-9498-A0EB19E521ED}" srcOrd="2" destOrd="0" parTransId="{3EDAD3A5-5A41-4C1F-A860-74BF5D68254B}" sibTransId="{509DDB32-1444-42BC-9ABF-D090BC31A727}"/>
    <dgm:cxn modelId="{2DA02547-B84B-49DA-8ACF-31DF1A5A41AE}" type="presParOf" srcId="{B3FCA87C-7E4B-4998-9EC2-F460774F782A}" destId="{05F4CBE2-4505-4DEB-9E66-5B46C4C71947}" srcOrd="0" destOrd="0" presId="urn:microsoft.com/office/officeart/2008/layout/LinedList"/>
    <dgm:cxn modelId="{6F120C5B-D072-4095-B901-51C51CD56622}" type="presParOf" srcId="{B3FCA87C-7E4B-4998-9EC2-F460774F782A}" destId="{534B02AC-8898-4155-A674-107647AACA96}" srcOrd="1" destOrd="0" presId="urn:microsoft.com/office/officeart/2008/layout/LinedList"/>
    <dgm:cxn modelId="{4ADEB9C0-AD50-4D30-BADE-902B25E04FE2}" type="presParOf" srcId="{534B02AC-8898-4155-A674-107647AACA96}" destId="{6B0FB4EB-21FD-44A7-ADEB-1AEDA1F836FD}" srcOrd="0" destOrd="0" presId="urn:microsoft.com/office/officeart/2008/layout/LinedList"/>
    <dgm:cxn modelId="{B2DE5A71-99A2-4143-A2B7-0D5D864D5788}" type="presParOf" srcId="{534B02AC-8898-4155-A674-107647AACA96}" destId="{C14CECA2-2EC1-4ECE-884E-431F86CFFA53}" srcOrd="1" destOrd="0" presId="urn:microsoft.com/office/officeart/2008/layout/LinedList"/>
    <dgm:cxn modelId="{7F5E5339-4855-4BBC-B409-CA13862CCDF7}" type="presParOf" srcId="{B3FCA87C-7E4B-4998-9EC2-F460774F782A}" destId="{ED058CAE-5663-459C-A691-0DEFC032A990}" srcOrd="2" destOrd="0" presId="urn:microsoft.com/office/officeart/2008/layout/LinedList"/>
    <dgm:cxn modelId="{837C0EFE-71D0-4248-A023-01DF829BF02B}" type="presParOf" srcId="{B3FCA87C-7E4B-4998-9EC2-F460774F782A}" destId="{36630F9E-D2B6-429B-935D-5EA956EB668D}" srcOrd="3" destOrd="0" presId="urn:microsoft.com/office/officeart/2008/layout/LinedList"/>
    <dgm:cxn modelId="{231952DB-6552-4E9F-B1F7-EB72F61971DB}" type="presParOf" srcId="{36630F9E-D2B6-429B-935D-5EA956EB668D}" destId="{D79A1BF9-1D7A-41DE-BE3F-3FC04DDD9860}" srcOrd="0" destOrd="0" presId="urn:microsoft.com/office/officeart/2008/layout/LinedList"/>
    <dgm:cxn modelId="{6C1F7D00-2E0B-4606-9AEA-953D614AE431}" type="presParOf" srcId="{36630F9E-D2B6-429B-935D-5EA956EB668D}" destId="{9BC4BA47-D802-4319-9F7F-22A7F82C821C}" srcOrd="1" destOrd="0" presId="urn:microsoft.com/office/officeart/2008/layout/LinedList"/>
    <dgm:cxn modelId="{5AC5E217-086A-47BE-B37F-EEDC01D14CDE}" type="presParOf" srcId="{B3FCA87C-7E4B-4998-9EC2-F460774F782A}" destId="{ED0CCCB3-8228-451E-BC3E-F2D45FD016E2}" srcOrd="4" destOrd="0" presId="urn:microsoft.com/office/officeart/2008/layout/LinedList"/>
    <dgm:cxn modelId="{30BD7E13-2449-420F-9A96-037631CB19E6}" type="presParOf" srcId="{B3FCA87C-7E4B-4998-9EC2-F460774F782A}" destId="{95E28200-7FBC-4D20-868C-D0D35C0CE908}" srcOrd="5" destOrd="0" presId="urn:microsoft.com/office/officeart/2008/layout/LinedList"/>
    <dgm:cxn modelId="{7B9E75D7-2DAD-4EAE-B683-F23CD7B82FF2}" type="presParOf" srcId="{95E28200-7FBC-4D20-868C-D0D35C0CE908}" destId="{89271611-5EA8-4D91-BE31-864A3DCD4098}" srcOrd="0" destOrd="0" presId="urn:microsoft.com/office/officeart/2008/layout/LinedList"/>
    <dgm:cxn modelId="{488D6B41-03EF-47D5-875C-E7B6287EE78D}" type="presParOf" srcId="{95E28200-7FBC-4D20-868C-D0D35C0CE908}" destId="{6136E4C8-01B5-47FE-AF9B-216E8E9C8F4F}" srcOrd="1" destOrd="0" presId="urn:microsoft.com/office/officeart/2008/layout/LinedList"/>
    <dgm:cxn modelId="{07F62D41-F30C-4946-A169-36EA44573E46}" type="presParOf" srcId="{B3FCA87C-7E4B-4998-9EC2-F460774F782A}" destId="{B2920557-89D9-48A0-95E8-4EE757BB55BB}" srcOrd="6" destOrd="0" presId="urn:microsoft.com/office/officeart/2008/layout/LinedList"/>
    <dgm:cxn modelId="{6205D9E8-2492-4142-9782-26ED4BBA134D}" type="presParOf" srcId="{B3FCA87C-7E4B-4998-9EC2-F460774F782A}" destId="{A5CB9E0D-9759-48CC-89AE-617A8F2173A1}" srcOrd="7" destOrd="0" presId="urn:microsoft.com/office/officeart/2008/layout/LinedList"/>
    <dgm:cxn modelId="{D54F510C-762D-4411-B48A-7375028DDC28}" type="presParOf" srcId="{A5CB9E0D-9759-48CC-89AE-617A8F2173A1}" destId="{824F21ED-4058-429F-B674-B776BB498950}" srcOrd="0" destOrd="0" presId="urn:microsoft.com/office/officeart/2008/layout/LinedList"/>
    <dgm:cxn modelId="{40D7640E-59C4-4A52-94D6-E109377D7DCD}" type="presParOf" srcId="{A5CB9E0D-9759-48CC-89AE-617A8F2173A1}" destId="{8EC19F8C-FF98-4C5A-8FEB-70E39E06C331}" srcOrd="1" destOrd="0" presId="urn:microsoft.com/office/officeart/2008/layout/LinedList"/>
    <dgm:cxn modelId="{D3B60362-D9E7-469D-B350-D84DBF012492}" type="presParOf" srcId="{B3FCA87C-7E4B-4998-9EC2-F460774F782A}" destId="{2DDC171A-926F-4551-9302-10FBA75A0066}" srcOrd="8" destOrd="0" presId="urn:microsoft.com/office/officeart/2008/layout/LinedList"/>
    <dgm:cxn modelId="{182FA4E5-1811-4959-807D-1E8D8EA8BE8F}" type="presParOf" srcId="{B3FCA87C-7E4B-4998-9EC2-F460774F782A}" destId="{D49F9562-325A-4CD1-AF22-D20F9D881BCF}" srcOrd="9" destOrd="0" presId="urn:microsoft.com/office/officeart/2008/layout/LinedList"/>
    <dgm:cxn modelId="{371386BA-8680-4D6F-8161-10D50EDAD01F}" type="presParOf" srcId="{D49F9562-325A-4CD1-AF22-D20F9D881BCF}" destId="{24BE209B-7092-4DE8-ACCE-EED06BED4713}" srcOrd="0" destOrd="0" presId="urn:microsoft.com/office/officeart/2008/layout/LinedList"/>
    <dgm:cxn modelId="{EB2BD882-54C5-4525-A6D7-2FA962F1E4EA}" type="presParOf" srcId="{D49F9562-325A-4CD1-AF22-D20F9D881BCF}" destId="{1458EC44-6969-4BFD-935D-5C153828777C}" srcOrd="1" destOrd="0" presId="urn:microsoft.com/office/officeart/2008/layout/LinedList"/>
    <dgm:cxn modelId="{7BCA3D37-4647-48A7-B815-D299495C4226}" type="presParOf" srcId="{B3FCA87C-7E4B-4998-9EC2-F460774F782A}" destId="{72CCC5A4-C9A9-4201-B14E-16A7A1564446}" srcOrd="10" destOrd="0" presId="urn:microsoft.com/office/officeart/2008/layout/LinedList"/>
    <dgm:cxn modelId="{74CAAD01-6EFB-4278-971D-AA07F67EBA0F}" type="presParOf" srcId="{B3FCA87C-7E4B-4998-9EC2-F460774F782A}" destId="{3EBAA6ED-4957-4835-A8B1-D6B9E949C364}" srcOrd="11" destOrd="0" presId="urn:microsoft.com/office/officeart/2008/layout/LinedList"/>
    <dgm:cxn modelId="{E5A36FC0-3E60-4A03-B286-AA0DC0D032B3}" type="presParOf" srcId="{3EBAA6ED-4957-4835-A8B1-D6B9E949C364}" destId="{690CC2DC-4A8B-432D-8602-06488C04BBB0}" srcOrd="0" destOrd="0" presId="urn:microsoft.com/office/officeart/2008/layout/LinedList"/>
    <dgm:cxn modelId="{80000F5D-4023-46F0-8F55-9537A8EE1875}" type="presParOf" srcId="{3EBAA6ED-4957-4835-A8B1-D6B9E949C364}" destId="{5546F92C-0E39-4D6E-B739-18DC487D0017}" srcOrd="1" destOrd="0" presId="urn:microsoft.com/office/officeart/2008/layout/LinedList"/>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5D9FB-48F2-4046-A89A-9DD9D0B5EBA9}"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F90D04B6-28DA-48DA-A6D3-682D168AC287}">
      <dgm:prSet phldrT="[Texto]" custT="1"/>
      <dgm:spPr>
        <a:solidFill>
          <a:schemeClr val="accent5">
            <a:lumMod val="75000"/>
          </a:schemeClr>
        </a:solidFill>
      </dgm:spPr>
      <dgm:t>
        <a:bodyPr/>
        <a:lstStyle/>
        <a:p>
          <a:pPr algn="r"/>
          <a:r>
            <a:rPr lang="es-MX" sz="1600" dirty="0">
              <a:solidFill>
                <a:schemeClr val="accent6">
                  <a:lumMod val="50000"/>
                </a:schemeClr>
              </a:solidFill>
              <a:effectLst/>
              <a:latin typeface="Arial" panose="020B0604020202020204" pitchFamily="34" charset="0"/>
              <a:ea typeface="Calibri" panose="020F0502020204030204" pitchFamily="34" charset="0"/>
            </a:rPr>
            <a:t>Entre sus características más importantes se encuentra la de tener la facilidad y rapidez para compartir información</a:t>
          </a:r>
          <a:endParaRPr lang="en-US" sz="1600" dirty="0">
            <a:solidFill>
              <a:schemeClr val="accent6">
                <a:lumMod val="50000"/>
              </a:schemeClr>
            </a:solidFill>
          </a:endParaRPr>
        </a:p>
      </dgm:t>
    </dgm:pt>
    <dgm:pt modelId="{41F6CE58-A213-4E16-AFB7-34C0E3B3BE36}" type="parTrans" cxnId="{821C2A52-F2C9-4C55-ABDC-74305021AE0C}">
      <dgm:prSet/>
      <dgm:spPr/>
      <dgm:t>
        <a:bodyPr/>
        <a:lstStyle/>
        <a:p>
          <a:pPr algn="r"/>
          <a:endParaRPr lang="en-US" sz="1600">
            <a:solidFill>
              <a:schemeClr val="accent6">
                <a:lumMod val="50000"/>
              </a:schemeClr>
            </a:solidFill>
          </a:endParaRPr>
        </a:p>
      </dgm:t>
    </dgm:pt>
    <dgm:pt modelId="{FC933E67-71E0-41D9-932C-911983B9E352}" type="sibTrans" cxnId="{821C2A52-F2C9-4C55-ABDC-74305021AE0C}">
      <dgm:prSet/>
      <dgm:spPr/>
      <dgm:t>
        <a:bodyPr/>
        <a:lstStyle/>
        <a:p>
          <a:pPr algn="r"/>
          <a:endParaRPr lang="en-US" sz="1600">
            <a:solidFill>
              <a:schemeClr val="accent6">
                <a:lumMod val="50000"/>
              </a:schemeClr>
            </a:solidFill>
          </a:endParaRPr>
        </a:p>
      </dgm:t>
    </dgm:pt>
    <dgm:pt modelId="{F4D5BCBD-3FC4-489F-978F-44DBC900B314}">
      <dgm:prSet phldrT="[Texto]" custT="1"/>
      <dgm:spPr>
        <a:solidFill>
          <a:schemeClr val="accent5">
            <a:lumMod val="75000"/>
          </a:schemeClr>
        </a:solidFill>
      </dgm:spPr>
      <dgm:t>
        <a:bodyPr/>
        <a:lstStyle/>
        <a:p>
          <a:pPr algn="r"/>
          <a:r>
            <a:rPr lang="es-MX" sz="1600" dirty="0">
              <a:solidFill>
                <a:schemeClr val="accent6">
                  <a:lumMod val="50000"/>
                </a:schemeClr>
              </a:solidFill>
              <a:latin typeface="Arial" panose="020B0604020202020204" pitchFamily="34" charset="0"/>
              <a:ea typeface="Calibri" panose="020F0502020204030204" pitchFamily="34" charset="0"/>
            </a:rPr>
            <a:t>A</a:t>
          </a:r>
          <a:r>
            <a:rPr lang="es-MX" sz="1600" dirty="0">
              <a:solidFill>
                <a:schemeClr val="accent6">
                  <a:lumMod val="50000"/>
                </a:schemeClr>
              </a:solidFill>
              <a:effectLst/>
              <a:latin typeface="Arial" panose="020B0604020202020204" pitchFamily="34" charset="0"/>
              <a:ea typeface="Calibri" panose="020F0502020204030204" pitchFamily="34" charset="0"/>
            </a:rPr>
            <a:t>demás de que es una de las herramientas más económicas para realizar estas acciones. </a:t>
          </a:r>
          <a:endParaRPr lang="en-US" sz="1600" dirty="0">
            <a:solidFill>
              <a:schemeClr val="accent6">
                <a:lumMod val="50000"/>
              </a:schemeClr>
            </a:solidFill>
          </a:endParaRPr>
        </a:p>
      </dgm:t>
    </dgm:pt>
    <dgm:pt modelId="{438EA4A1-069A-4618-A0F4-CB20BCB43221}" type="parTrans" cxnId="{4B68FDB1-F506-4684-BCF8-C2CED85160BB}">
      <dgm:prSet/>
      <dgm:spPr/>
      <dgm:t>
        <a:bodyPr/>
        <a:lstStyle/>
        <a:p>
          <a:pPr algn="r"/>
          <a:endParaRPr lang="en-US" sz="1600">
            <a:solidFill>
              <a:schemeClr val="accent6">
                <a:lumMod val="50000"/>
              </a:schemeClr>
            </a:solidFill>
          </a:endParaRPr>
        </a:p>
      </dgm:t>
    </dgm:pt>
    <dgm:pt modelId="{0D36F4DC-FB34-47DF-9FD4-5D86B52670DB}" type="sibTrans" cxnId="{4B68FDB1-F506-4684-BCF8-C2CED85160BB}">
      <dgm:prSet/>
      <dgm:spPr/>
      <dgm:t>
        <a:bodyPr/>
        <a:lstStyle/>
        <a:p>
          <a:pPr algn="r"/>
          <a:endParaRPr lang="en-US" sz="1600">
            <a:solidFill>
              <a:schemeClr val="accent6">
                <a:lumMod val="50000"/>
              </a:schemeClr>
            </a:solidFill>
          </a:endParaRPr>
        </a:p>
      </dgm:t>
    </dgm:pt>
    <dgm:pt modelId="{3AD1F920-2D18-4FAD-9CE6-290948687F12}">
      <dgm:prSet phldrT="[Texto]" custT="1"/>
      <dgm:spPr>
        <a:solidFill>
          <a:schemeClr val="accent5">
            <a:lumMod val="75000"/>
          </a:schemeClr>
        </a:solidFill>
      </dgm:spPr>
      <dgm:t>
        <a:bodyPr/>
        <a:lstStyle/>
        <a:p>
          <a:pPr algn="r"/>
          <a:r>
            <a:rPr lang="es-419" sz="1600" dirty="0">
              <a:solidFill>
                <a:schemeClr val="accent6">
                  <a:lumMod val="50000"/>
                </a:schemeClr>
              </a:solidFill>
              <a:effectLst/>
              <a:latin typeface="Arial" panose="020B0604020202020204" pitchFamily="34" charset="0"/>
              <a:ea typeface="Calibri" panose="020F0502020204030204" pitchFamily="34" charset="0"/>
            </a:rPr>
            <a:t>Referente al aspecto ecológico se puede observar que no es necesario el uso de papel</a:t>
          </a:r>
          <a:endParaRPr lang="en-US" sz="1600" dirty="0">
            <a:solidFill>
              <a:schemeClr val="accent6">
                <a:lumMod val="50000"/>
              </a:schemeClr>
            </a:solidFill>
          </a:endParaRPr>
        </a:p>
      </dgm:t>
    </dgm:pt>
    <dgm:pt modelId="{169478F1-EBBC-4D79-B881-FEF74C141A59}" type="parTrans" cxnId="{3E98773E-C052-465D-A543-E6EB7676505E}">
      <dgm:prSet/>
      <dgm:spPr/>
      <dgm:t>
        <a:bodyPr/>
        <a:lstStyle/>
        <a:p>
          <a:pPr algn="r"/>
          <a:endParaRPr lang="en-US" sz="1600">
            <a:solidFill>
              <a:schemeClr val="accent6">
                <a:lumMod val="50000"/>
              </a:schemeClr>
            </a:solidFill>
          </a:endParaRPr>
        </a:p>
      </dgm:t>
    </dgm:pt>
    <dgm:pt modelId="{983C4618-4CB0-4D52-81C3-3E6ADFFDCE12}" type="sibTrans" cxnId="{3E98773E-C052-465D-A543-E6EB7676505E}">
      <dgm:prSet/>
      <dgm:spPr/>
      <dgm:t>
        <a:bodyPr/>
        <a:lstStyle/>
        <a:p>
          <a:pPr algn="r"/>
          <a:endParaRPr lang="en-US" sz="1600">
            <a:solidFill>
              <a:schemeClr val="accent6">
                <a:lumMod val="50000"/>
              </a:schemeClr>
            </a:solidFill>
          </a:endParaRPr>
        </a:p>
      </dgm:t>
    </dgm:pt>
    <dgm:pt modelId="{D05F88E6-E8D2-4B3F-95CC-4756233D6079}" type="pres">
      <dgm:prSet presAssocID="{C875D9FB-48F2-4046-A89A-9DD9D0B5EBA9}" presName="Name0" presStyleCnt="0">
        <dgm:presLayoutVars>
          <dgm:chMax val="7"/>
          <dgm:chPref val="7"/>
          <dgm:dir/>
        </dgm:presLayoutVars>
      </dgm:prSet>
      <dgm:spPr/>
    </dgm:pt>
    <dgm:pt modelId="{6C742094-3673-405A-B983-C9653F38FBD1}" type="pres">
      <dgm:prSet presAssocID="{C875D9FB-48F2-4046-A89A-9DD9D0B5EBA9}" presName="Name1" presStyleCnt="0"/>
      <dgm:spPr/>
    </dgm:pt>
    <dgm:pt modelId="{A8863713-D256-4325-9A0F-920341B6EBD2}" type="pres">
      <dgm:prSet presAssocID="{C875D9FB-48F2-4046-A89A-9DD9D0B5EBA9}" presName="cycle" presStyleCnt="0"/>
      <dgm:spPr/>
    </dgm:pt>
    <dgm:pt modelId="{A55F0A15-D35E-4DC4-859D-1161C50D76D2}" type="pres">
      <dgm:prSet presAssocID="{C875D9FB-48F2-4046-A89A-9DD9D0B5EBA9}" presName="srcNode" presStyleLbl="node1" presStyleIdx="0" presStyleCnt="3"/>
      <dgm:spPr/>
    </dgm:pt>
    <dgm:pt modelId="{461E3473-78E5-430A-AF6D-57471B54AF4F}" type="pres">
      <dgm:prSet presAssocID="{C875D9FB-48F2-4046-A89A-9DD9D0B5EBA9}" presName="conn" presStyleLbl="parChTrans1D2" presStyleIdx="0" presStyleCnt="1"/>
      <dgm:spPr/>
    </dgm:pt>
    <dgm:pt modelId="{068C70F9-80A6-4DF6-BC2F-2680BD756FD6}" type="pres">
      <dgm:prSet presAssocID="{C875D9FB-48F2-4046-A89A-9DD9D0B5EBA9}" presName="extraNode" presStyleLbl="node1" presStyleIdx="0" presStyleCnt="3"/>
      <dgm:spPr/>
    </dgm:pt>
    <dgm:pt modelId="{FD1F48EE-04C2-41C9-B36B-D593BB36DBA5}" type="pres">
      <dgm:prSet presAssocID="{C875D9FB-48F2-4046-A89A-9DD9D0B5EBA9}" presName="dstNode" presStyleLbl="node1" presStyleIdx="0" presStyleCnt="3"/>
      <dgm:spPr/>
    </dgm:pt>
    <dgm:pt modelId="{AFC7FC92-4898-401B-95B9-2D3D9970B106}" type="pres">
      <dgm:prSet presAssocID="{F90D04B6-28DA-48DA-A6D3-682D168AC287}" presName="text_1" presStyleLbl="node1" presStyleIdx="0" presStyleCnt="3">
        <dgm:presLayoutVars>
          <dgm:bulletEnabled val="1"/>
        </dgm:presLayoutVars>
      </dgm:prSet>
      <dgm:spPr/>
    </dgm:pt>
    <dgm:pt modelId="{582A7C85-64D6-44B3-B2E0-0B363BADACF6}" type="pres">
      <dgm:prSet presAssocID="{F90D04B6-28DA-48DA-A6D3-682D168AC287}" presName="accent_1" presStyleCnt="0"/>
      <dgm:spPr/>
    </dgm:pt>
    <dgm:pt modelId="{4AB1B698-D54F-4AB7-B571-4C5A510B6A1E}" type="pres">
      <dgm:prSet presAssocID="{F90D04B6-28DA-48DA-A6D3-682D168AC287}" presName="accentRepeatNode" presStyleLbl="solidFgAcc1" presStyleIdx="0" presStyleCnt="3" custScaleX="125552" custScaleY="125480" custLinFactNeighborX="-6702" custLinFactNeighborY="-14362"/>
      <dgm:spPr>
        <a:blipFill rotWithShape="0">
          <a:blip xmlns:r="http://schemas.openxmlformats.org/officeDocument/2006/relationships" r:embed="rId1"/>
          <a:srcRect/>
          <a:stretch>
            <a:fillRect l="-25000" r="-25000"/>
          </a:stretch>
        </a:blipFill>
      </dgm:spPr>
    </dgm:pt>
    <dgm:pt modelId="{D94D9D68-6410-474A-B04C-F2D7FF585B6E}" type="pres">
      <dgm:prSet presAssocID="{F4D5BCBD-3FC4-489F-978F-44DBC900B314}" presName="text_2" presStyleLbl="node1" presStyleIdx="1" presStyleCnt="3">
        <dgm:presLayoutVars>
          <dgm:bulletEnabled val="1"/>
        </dgm:presLayoutVars>
      </dgm:prSet>
      <dgm:spPr/>
    </dgm:pt>
    <dgm:pt modelId="{1D35C817-2271-4AF0-A79C-F95BF9D15DB5}" type="pres">
      <dgm:prSet presAssocID="{F4D5BCBD-3FC4-489F-978F-44DBC900B314}" presName="accent_2" presStyleCnt="0"/>
      <dgm:spPr/>
    </dgm:pt>
    <dgm:pt modelId="{03A618EF-C024-46C3-A5DF-91A7E758AFF5}" type="pres">
      <dgm:prSet presAssocID="{F4D5BCBD-3FC4-489F-978F-44DBC900B314}" presName="accentRepeatNode" presStyleLbl="solidFgAcc1" presStyleIdx="1" presStyleCnt="3" custScaleX="125552" custScaleY="125480" custLinFactNeighborX="-4478" custLinFactNeighborY="-1915"/>
      <dgm:spPr>
        <a:blipFill rotWithShape="0">
          <a:blip xmlns:r="http://schemas.openxmlformats.org/officeDocument/2006/relationships" r:embed="rId2"/>
          <a:srcRect/>
          <a:stretch>
            <a:fillRect l="-22000" r="-22000"/>
          </a:stretch>
        </a:blipFill>
      </dgm:spPr>
    </dgm:pt>
    <dgm:pt modelId="{8DBFC5AC-7013-400B-90E7-43CB52AD5A9D}" type="pres">
      <dgm:prSet presAssocID="{3AD1F920-2D18-4FAD-9CE6-290948687F12}" presName="text_3" presStyleLbl="node1" presStyleIdx="2" presStyleCnt="3">
        <dgm:presLayoutVars>
          <dgm:bulletEnabled val="1"/>
        </dgm:presLayoutVars>
      </dgm:prSet>
      <dgm:spPr/>
    </dgm:pt>
    <dgm:pt modelId="{AF754645-8C9F-4DC6-836C-4E218D9AA924}" type="pres">
      <dgm:prSet presAssocID="{3AD1F920-2D18-4FAD-9CE6-290948687F12}" presName="accent_3" presStyleCnt="0"/>
      <dgm:spPr/>
    </dgm:pt>
    <dgm:pt modelId="{C423BE00-C085-4154-A6AE-C96B908303AE}" type="pres">
      <dgm:prSet presAssocID="{3AD1F920-2D18-4FAD-9CE6-290948687F12}" presName="accentRepeatNode" presStyleLbl="solidFgAcc1" presStyleIdx="2" presStyleCnt="3" custScaleX="125552" custScaleY="125480" custLinFactNeighborY="11489"/>
      <dgm:spPr>
        <a:blipFill rotWithShape="0">
          <a:blip xmlns:r="http://schemas.openxmlformats.org/officeDocument/2006/relationships" r:embed="rId3"/>
          <a:srcRect/>
          <a:stretch>
            <a:fillRect/>
          </a:stretch>
        </a:blipFill>
      </dgm:spPr>
    </dgm:pt>
  </dgm:ptLst>
  <dgm:cxnLst>
    <dgm:cxn modelId="{05A20A17-F45D-4FE1-8CFD-3C4F0E2AE4AF}" type="presOf" srcId="{C875D9FB-48F2-4046-A89A-9DD9D0B5EBA9}" destId="{D05F88E6-E8D2-4B3F-95CC-4756233D6079}" srcOrd="0" destOrd="0" presId="urn:microsoft.com/office/officeart/2008/layout/VerticalCurvedList"/>
    <dgm:cxn modelId="{0BE5801C-A60C-4944-99C2-AB1ABA7F501D}" type="presOf" srcId="{F4D5BCBD-3FC4-489F-978F-44DBC900B314}" destId="{D94D9D68-6410-474A-B04C-F2D7FF585B6E}" srcOrd="0" destOrd="0" presId="urn:microsoft.com/office/officeart/2008/layout/VerticalCurvedList"/>
    <dgm:cxn modelId="{DB8F8030-2D1E-4F73-83C2-B4FCE5B75F20}" type="presOf" srcId="{F90D04B6-28DA-48DA-A6D3-682D168AC287}" destId="{AFC7FC92-4898-401B-95B9-2D3D9970B106}" srcOrd="0" destOrd="0" presId="urn:microsoft.com/office/officeart/2008/layout/VerticalCurvedList"/>
    <dgm:cxn modelId="{D07FE337-7F51-4726-9B5E-132DD9FE87FC}" type="presOf" srcId="{3AD1F920-2D18-4FAD-9CE6-290948687F12}" destId="{8DBFC5AC-7013-400B-90E7-43CB52AD5A9D}" srcOrd="0" destOrd="0" presId="urn:microsoft.com/office/officeart/2008/layout/VerticalCurvedList"/>
    <dgm:cxn modelId="{3E98773E-C052-465D-A543-E6EB7676505E}" srcId="{C875D9FB-48F2-4046-A89A-9DD9D0B5EBA9}" destId="{3AD1F920-2D18-4FAD-9CE6-290948687F12}" srcOrd="2" destOrd="0" parTransId="{169478F1-EBBC-4D79-B881-FEF74C141A59}" sibTransId="{983C4618-4CB0-4D52-81C3-3E6ADFFDCE12}"/>
    <dgm:cxn modelId="{D45DF13E-0B1E-4920-858F-2160D36496F7}" type="presOf" srcId="{FC933E67-71E0-41D9-932C-911983B9E352}" destId="{461E3473-78E5-430A-AF6D-57471B54AF4F}" srcOrd="0" destOrd="0" presId="urn:microsoft.com/office/officeart/2008/layout/VerticalCurvedList"/>
    <dgm:cxn modelId="{821C2A52-F2C9-4C55-ABDC-74305021AE0C}" srcId="{C875D9FB-48F2-4046-A89A-9DD9D0B5EBA9}" destId="{F90D04B6-28DA-48DA-A6D3-682D168AC287}" srcOrd="0" destOrd="0" parTransId="{41F6CE58-A213-4E16-AFB7-34C0E3B3BE36}" sibTransId="{FC933E67-71E0-41D9-932C-911983B9E352}"/>
    <dgm:cxn modelId="{4B68FDB1-F506-4684-BCF8-C2CED85160BB}" srcId="{C875D9FB-48F2-4046-A89A-9DD9D0B5EBA9}" destId="{F4D5BCBD-3FC4-489F-978F-44DBC900B314}" srcOrd="1" destOrd="0" parTransId="{438EA4A1-069A-4618-A0F4-CB20BCB43221}" sibTransId="{0D36F4DC-FB34-47DF-9FD4-5D86B52670DB}"/>
    <dgm:cxn modelId="{BDF9858E-6B96-48C0-B7D7-17B7B2B967F9}" type="presParOf" srcId="{D05F88E6-E8D2-4B3F-95CC-4756233D6079}" destId="{6C742094-3673-405A-B983-C9653F38FBD1}" srcOrd="0" destOrd="0" presId="urn:microsoft.com/office/officeart/2008/layout/VerticalCurvedList"/>
    <dgm:cxn modelId="{77F4E1F2-527B-4690-886F-7BA3698C748F}" type="presParOf" srcId="{6C742094-3673-405A-B983-C9653F38FBD1}" destId="{A8863713-D256-4325-9A0F-920341B6EBD2}" srcOrd="0" destOrd="0" presId="urn:microsoft.com/office/officeart/2008/layout/VerticalCurvedList"/>
    <dgm:cxn modelId="{BBE04501-D3D6-40AF-8A33-B35520A2F409}" type="presParOf" srcId="{A8863713-D256-4325-9A0F-920341B6EBD2}" destId="{A55F0A15-D35E-4DC4-859D-1161C50D76D2}" srcOrd="0" destOrd="0" presId="urn:microsoft.com/office/officeart/2008/layout/VerticalCurvedList"/>
    <dgm:cxn modelId="{C2FF55BE-056A-4139-BC34-2E1B62B19AF5}" type="presParOf" srcId="{A8863713-D256-4325-9A0F-920341B6EBD2}" destId="{461E3473-78E5-430A-AF6D-57471B54AF4F}" srcOrd="1" destOrd="0" presId="urn:microsoft.com/office/officeart/2008/layout/VerticalCurvedList"/>
    <dgm:cxn modelId="{503643F4-89BE-468A-A239-3862DC8108D3}" type="presParOf" srcId="{A8863713-D256-4325-9A0F-920341B6EBD2}" destId="{068C70F9-80A6-4DF6-BC2F-2680BD756FD6}" srcOrd="2" destOrd="0" presId="urn:microsoft.com/office/officeart/2008/layout/VerticalCurvedList"/>
    <dgm:cxn modelId="{81FD147B-36D4-4E69-A3A5-462EB365E15F}" type="presParOf" srcId="{A8863713-D256-4325-9A0F-920341B6EBD2}" destId="{FD1F48EE-04C2-41C9-B36B-D593BB36DBA5}" srcOrd="3" destOrd="0" presId="urn:microsoft.com/office/officeart/2008/layout/VerticalCurvedList"/>
    <dgm:cxn modelId="{FA2772D3-11AA-4C4B-A0A4-50A38FEA5117}" type="presParOf" srcId="{6C742094-3673-405A-B983-C9653F38FBD1}" destId="{AFC7FC92-4898-401B-95B9-2D3D9970B106}" srcOrd="1" destOrd="0" presId="urn:microsoft.com/office/officeart/2008/layout/VerticalCurvedList"/>
    <dgm:cxn modelId="{4F917C41-C3C6-47A7-A579-4283601EB01E}" type="presParOf" srcId="{6C742094-3673-405A-B983-C9653F38FBD1}" destId="{582A7C85-64D6-44B3-B2E0-0B363BADACF6}" srcOrd="2" destOrd="0" presId="urn:microsoft.com/office/officeart/2008/layout/VerticalCurvedList"/>
    <dgm:cxn modelId="{28E26E8E-CCB5-41A7-9CBB-78A106F1DC65}" type="presParOf" srcId="{582A7C85-64D6-44B3-B2E0-0B363BADACF6}" destId="{4AB1B698-D54F-4AB7-B571-4C5A510B6A1E}" srcOrd="0" destOrd="0" presId="urn:microsoft.com/office/officeart/2008/layout/VerticalCurvedList"/>
    <dgm:cxn modelId="{64503B04-E0DA-4518-ADB6-9F640CEFCDAD}" type="presParOf" srcId="{6C742094-3673-405A-B983-C9653F38FBD1}" destId="{D94D9D68-6410-474A-B04C-F2D7FF585B6E}" srcOrd="3" destOrd="0" presId="urn:microsoft.com/office/officeart/2008/layout/VerticalCurvedList"/>
    <dgm:cxn modelId="{DCB9EC03-CC53-4650-B30A-719C3A20948D}" type="presParOf" srcId="{6C742094-3673-405A-B983-C9653F38FBD1}" destId="{1D35C817-2271-4AF0-A79C-F95BF9D15DB5}" srcOrd="4" destOrd="0" presId="urn:microsoft.com/office/officeart/2008/layout/VerticalCurvedList"/>
    <dgm:cxn modelId="{F80D1B01-5708-4458-A030-5CFB663AF5E0}" type="presParOf" srcId="{1D35C817-2271-4AF0-A79C-F95BF9D15DB5}" destId="{03A618EF-C024-46C3-A5DF-91A7E758AFF5}" srcOrd="0" destOrd="0" presId="urn:microsoft.com/office/officeart/2008/layout/VerticalCurvedList"/>
    <dgm:cxn modelId="{895F8F40-1FC6-4F48-9DBC-3F903BE656AE}" type="presParOf" srcId="{6C742094-3673-405A-B983-C9653F38FBD1}" destId="{8DBFC5AC-7013-400B-90E7-43CB52AD5A9D}" srcOrd="5" destOrd="0" presId="urn:microsoft.com/office/officeart/2008/layout/VerticalCurvedList"/>
    <dgm:cxn modelId="{66DD2E46-29C7-44A1-A3D8-11BFAB13599C}" type="presParOf" srcId="{6C742094-3673-405A-B983-C9653F38FBD1}" destId="{AF754645-8C9F-4DC6-836C-4E218D9AA924}" srcOrd="6" destOrd="0" presId="urn:microsoft.com/office/officeart/2008/layout/VerticalCurvedList"/>
    <dgm:cxn modelId="{56986127-1978-4287-8F9D-ABEC3134E263}" type="presParOf" srcId="{AF754645-8C9F-4DC6-836C-4E218D9AA924}" destId="{C423BE00-C085-4154-A6AE-C96B908303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5F5FB-CB08-485B-A615-66E9E0D50FC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BD6C43F5-28CC-4DE8-A6CE-25445939E21C}">
      <dgm:prSet phldrT="[Texto]" custT="1"/>
      <dgm:spPr/>
      <dgm:t>
        <a:bodyPr/>
        <a:lstStyle/>
        <a:p>
          <a:r>
            <a:rPr lang="es-EC" sz="1500" b="1" dirty="0"/>
            <a:t>SMTP</a:t>
          </a:r>
        </a:p>
      </dgm:t>
    </dgm:pt>
    <dgm:pt modelId="{B8C1463C-984E-4001-B448-FEEF5A118BDF}" type="parTrans" cxnId="{06EDB677-B617-4FB6-AA6D-2F12240A8E56}">
      <dgm:prSet/>
      <dgm:spPr/>
      <dgm:t>
        <a:bodyPr/>
        <a:lstStyle/>
        <a:p>
          <a:endParaRPr lang="es-EC"/>
        </a:p>
      </dgm:t>
    </dgm:pt>
    <dgm:pt modelId="{DE9A863D-500F-4E7F-8C96-508D845DBA9C}" type="sibTrans" cxnId="{06EDB677-B617-4FB6-AA6D-2F12240A8E56}">
      <dgm:prSet/>
      <dgm:spPr/>
      <dgm:t>
        <a:bodyPr/>
        <a:lstStyle/>
        <a:p>
          <a:endParaRPr lang="es-EC"/>
        </a:p>
      </dgm:t>
    </dgm:pt>
    <dgm:pt modelId="{9578E93E-5250-4581-A73E-84EBA0FD6677}">
      <dgm:prSet phldrT="[Texto]" custT="1"/>
      <dgm:spPr/>
      <dgm:t>
        <a:bodyPr/>
        <a:lstStyle/>
        <a:p>
          <a:r>
            <a:rPr lang="es-MX" sz="1400" dirty="0"/>
            <a:t>Protocolo simple de transferencia de email, </a:t>
          </a:r>
          <a:r>
            <a:rPr lang="es-419" sz="1400" b="0" i="0" dirty="0"/>
            <a:t>utilizado para enviar mensajes de correo electrónico desde un cliente de correo a un servidor de correo.</a:t>
          </a:r>
          <a:endParaRPr lang="es-EC" sz="1400" dirty="0"/>
        </a:p>
      </dgm:t>
    </dgm:pt>
    <dgm:pt modelId="{2BE65925-725D-42D9-9BF8-682580979FCF}" type="parTrans" cxnId="{5D8AAEC1-2430-4F5C-87D6-46FBB7B2CC81}">
      <dgm:prSet/>
      <dgm:spPr/>
      <dgm:t>
        <a:bodyPr/>
        <a:lstStyle/>
        <a:p>
          <a:endParaRPr lang="es-EC"/>
        </a:p>
      </dgm:t>
    </dgm:pt>
    <dgm:pt modelId="{5F282B6C-F684-448D-9B95-789B1A6AB643}" type="sibTrans" cxnId="{5D8AAEC1-2430-4F5C-87D6-46FBB7B2CC81}">
      <dgm:prSet/>
      <dgm:spPr/>
      <dgm:t>
        <a:bodyPr/>
        <a:lstStyle/>
        <a:p>
          <a:endParaRPr lang="es-EC"/>
        </a:p>
      </dgm:t>
    </dgm:pt>
    <dgm:pt modelId="{69D9CB11-B09B-424E-81B9-476620EE8EC2}">
      <dgm:prSet phldrT="[Texto]" custT="1"/>
      <dgm:spPr/>
      <dgm:t>
        <a:bodyPr/>
        <a:lstStyle/>
        <a:p>
          <a:r>
            <a:rPr lang="es-EC" sz="1500" b="1" dirty="0"/>
            <a:t>POP3</a:t>
          </a:r>
        </a:p>
      </dgm:t>
    </dgm:pt>
    <dgm:pt modelId="{470EC3F2-086C-42C0-ACDF-AF53912D7459}" type="parTrans" cxnId="{D3562445-0F27-4B74-BAED-62806A1F66EC}">
      <dgm:prSet/>
      <dgm:spPr/>
      <dgm:t>
        <a:bodyPr/>
        <a:lstStyle/>
        <a:p>
          <a:endParaRPr lang="es-EC"/>
        </a:p>
      </dgm:t>
    </dgm:pt>
    <dgm:pt modelId="{5CA0FD76-03D1-4C21-8002-C07816E7FAF0}" type="sibTrans" cxnId="{D3562445-0F27-4B74-BAED-62806A1F66EC}">
      <dgm:prSet/>
      <dgm:spPr/>
      <dgm:t>
        <a:bodyPr/>
        <a:lstStyle/>
        <a:p>
          <a:endParaRPr lang="es-EC"/>
        </a:p>
      </dgm:t>
    </dgm:pt>
    <dgm:pt modelId="{1F4B8D15-75F3-41BC-A346-596A4490D0FE}">
      <dgm:prSet phldrT="[Texto]" custT="1"/>
      <dgm:spPr/>
      <dgm:t>
        <a:bodyPr/>
        <a:lstStyle/>
        <a:p>
          <a:r>
            <a:rPr lang="es-MX" sz="1400" dirty="0"/>
            <a:t>Post Office </a:t>
          </a:r>
          <a:r>
            <a:rPr lang="es-MX" sz="1400" dirty="0" err="1"/>
            <a:t>Protocol</a:t>
          </a:r>
          <a:r>
            <a:rPr lang="es-MX" sz="1400" dirty="0"/>
            <a:t>, </a:t>
          </a:r>
          <a:r>
            <a:rPr lang="es-419" sz="1400" b="0" i="0" dirty="0"/>
            <a:t>permite a los clientes de correo descargar mensajes de un servidor de correo.</a:t>
          </a:r>
          <a:endParaRPr lang="es-EC" sz="1400" dirty="0"/>
        </a:p>
      </dgm:t>
    </dgm:pt>
    <dgm:pt modelId="{BA7E3A2F-A7B9-4754-BD23-1250FA7DDDAF}" type="parTrans" cxnId="{EF5E21A4-9D8C-467E-A91E-2F3F2EF60333}">
      <dgm:prSet/>
      <dgm:spPr/>
      <dgm:t>
        <a:bodyPr/>
        <a:lstStyle/>
        <a:p>
          <a:endParaRPr lang="es-EC"/>
        </a:p>
      </dgm:t>
    </dgm:pt>
    <dgm:pt modelId="{1C32FE46-EEAE-4A9A-8773-41D3E2C11367}" type="sibTrans" cxnId="{EF5E21A4-9D8C-467E-A91E-2F3F2EF60333}">
      <dgm:prSet/>
      <dgm:spPr/>
      <dgm:t>
        <a:bodyPr/>
        <a:lstStyle/>
        <a:p>
          <a:endParaRPr lang="es-EC"/>
        </a:p>
      </dgm:t>
    </dgm:pt>
    <dgm:pt modelId="{56E9CA72-F75B-4169-8175-25287583445D}">
      <dgm:prSet phldrT="[Texto]" custT="1"/>
      <dgm:spPr/>
      <dgm:t>
        <a:bodyPr/>
        <a:lstStyle/>
        <a:p>
          <a:r>
            <a:rPr lang="es-EC" sz="1200" b="1" dirty="0"/>
            <a:t>IMAP</a:t>
          </a:r>
        </a:p>
      </dgm:t>
    </dgm:pt>
    <dgm:pt modelId="{5E1BE83A-A860-49A3-9483-7FE9AECF8F8B}" type="parTrans" cxnId="{BA1133FF-A88B-4F70-A675-1AB0391D654B}">
      <dgm:prSet/>
      <dgm:spPr/>
      <dgm:t>
        <a:bodyPr/>
        <a:lstStyle/>
        <a:p>
          <a:endParaRPr lang="es-EC"/>
        </a:p>
      </dgm:t>
    </dgm:pt>
    <dgm:pt modelId="{2FC9346F-210C-47FB-8855-E645DAF67777}" type="sibTrans" cxnId="{BA1133FF-A88B-4F70-A675-1AB0391D654B}">
      <dgm:prSet/>
      <dgm:spPr/>
      <dgm:t>
        <a:bodyPr/>
        <a:lstStyle/>
        <a:p>
          <a:endParaRPr lang="es-EC"/>
        </a:p>
      </dgm:t>
    </dgm:pt>
    <dgm:pt modelId="{2C5B89B8-9262-4087-A149-57DA1A647BC7}">
      <dgm:prSet phldrT="[Texto]" custT="1"/>
      <dgm:spPr/>
      <dgm:t>
        <a:bodyPr/>
        <a:lstStyle/>
        <a:p>
          <a:r>
            <a:rPr lang="es-MX" sz="1400" dirty="0"/>
            <a:t>Protocolo de Acceso a los Mensajes de Internet, </a:t>
          </a:r>
          <a:r>
            <a:rPr lang="es-419" sz="1400" b="0" i="0" dirty="0"/>
            <a:t>permite a los clientes de correo acceder a los mensajes directamente en el servidor de correo, sincroniza los mensajes entre el cliente de correo y el servidor, lo que permite acceder a los correos electrónicos desde diferentes dispositivos.</a:t>
          </a:r>
          <a:endParaRPr lang="es-EC" sz="1400" dirty="0"/>
        </a:p>
      </dgm:t>
    </dgm:pt>
    <dgm:pt modelId="{A86CF076-4FA1-4049-8A76-624558CE1D45}" type="parTrans" cxnId="{E335C663-59D6-4844-805A-EA9A6CC0DB8E}">
      <dgm:prSet/>
      <dgm:spPr/>
      <dgm:t>
        <a:bodyPr/>
        <a:lstStyle/>
        <a:p>
          <a:endParaRPr lang="es-EC"/>
        </a:p>
      </dgm:t>
    </dgm:pt>
    <dgm:pt modelId="{210BCC2B-60F7-4689-85B0-9E16BA361022}" type="sibTrans" cxnId="{E335C663-59D6-4844-805A-EA9A6CC0DB8E}">
      <dgm:prSet/>
      <dgm:spPr/>
      <dgm:t>
        <a:bodyPr/>
        <a:lstStyle/>
        <a:p>
          <a:endParaRPr lang="es-EC"/>
        </a:p>
      </dgm:t>
    </dgm:pt>
    <dgm:pt modelId="{4BCBDA33-169D-4CCB-915C-16D95AE33029}" type="pres">
      <dgm:prSet presAssocID="{E6A5F5FB-CB08-485B-A615-66E9E0D50FCB}" presName="linearFlow" presStyleCnt="0">
        <dgm:presLayoutVars>
          <dgm:dir/>
          <dgm:animLvl val="lvl"/>
          <dgm:resizeHandles val="exact"/>
        </dgm:presLayoutVars>
      </dgm:prSet>
      <dgm:spPr/>
    </dgm:pt>
    <dgm:pt modelId="{CDC30030-ECB8-4BD7-BE73-DDFF53CC14F5}" type="pres">
      <dgm:prSet presAssocID="{BD6C43F5-28CC-4DE8-A6CE-25445939E21C}" presName="composite" presStyleCnt="0"/>
      <dgm:spPr/>
    </dgm:pt>
    <dgm:pt modelId="{01E091DA-A70D-4DB5-8F60-9128D66438AF}" type="pres">
      <dgm:prSet presAssocID="{BD6C43F5-28CC-4DE8-A6CE-25445939E21C}" presName="parentText" presStyleLbl="alignNode1" presStyleIdx="0" presStyleCnt="3">
        <dgm:presLayoutVars>
          <dgm:chMax val="1"/>
          <dgm:bulletEnabled val="1"/>
        </dgm:presLayoutVars>
      </dgm:prSet>
      <dgm:spPr/>
    </dgm:pt>
    <dgm:pt modelId="{4689AF54-BC88-433C-82E2-C07E088CFABF}" type="pres">
      <dgm:prSet presAssocID="{BD6C43F5-28CC-4DE8-A6CE-25445939E21C}" presName="descendantText" presStyleLbl="alignAcc1" presStyleIdx="0" presStyleCnt="3">
        <dgm:presLayoutVars>
          <dgm:bulletEnabled val="1"/>
        </dgm:presLayoutVars>
      </dgm:prSet>
      <dgm:spPr/>
    </dgm:pt>
    <dgm:pt modelId="{9A4FBEEA-3B73-41CC-B29A-A400F4FFBAAC}" type="pres">
      <dgm:prSet presAssocID="{DE9A863D-500F-4E7F-8C96-508D845DBA9C}" presName="sp" presStyleCnt="0"/>
      <dgm:spPr/>
    </dgm:pt>
    <dgm:pt modelId="{4699AC6A-17B6-425B-AF87-E14502305926}" type="pres">
      <dgm:prSet presAssocID="{69D9CB11-B09B-424E-81B9-476620EE8EC2}" presName="composite" presStyleCnt="0"/>
      <dgm:spPr/>
    </dgm:pt>
    <dgm:pt modelId="{8C8C0550-0C5D-4011-A3EE-7803E687BD76}" type="pres">
      <dgm:prSet presAssocID="{69D9CB11-B09B-424E-81B9-476620EE8EC2}" presName="parentText" presStyleLbl="alignNode1" presStyleIdx="1" presStyleCnt="3">
        <dgm:presLayoutVars>
          <dgm:chMax val="1"/>
          <dgm:bulletEnabled val="1"/>
        </dgm:presLayoutVars>
      </dgm:prSet>
      <dgm:spPr/>
    </dgm:pt>
    <dgm:pt modelId="{FB3DB751-8E36-4FA8-B56D-9A39D51CB63A}" type="pres">
      <dgm:prSet presAssocID="{69D9CB11-B09B-424E-81B9-476620EE8EC2}" presName="descendantText" presStyleLbl="alignAcc1" presStyleIdx="1" presStyleCnt="3">
        <dgm:presLayoutVars>
          <dgm:bulletEnabled val="1"/>
        </dgm:presLayoutVars>
      </dgm:prSet>
      <dgm:spPr/>
    </dgm:pt>
    <dgm:pt modelId="{94EA98E9-AA57-4FEF-8346-D6E57E0EEE70}" type="pres">
      <dgm:prSet presAssocID="{5CA0FD76-03D1-4C21-8002-C07816E7FAF0}" presName="sp" presStyleCnt="0"/>
      <dgm:spPr/>
    </dgm:pt>
    <dgm:pt modelId="{DB59BC1A-2D5A-42E8-9D13-1CEA62D5BB45}" type="pres">
      <dgm:prSet presAssocID="{56E9CA72-F75B-4169-8175-25287583445D}" presName="composite" presStyleCnt="0"/>
      <dgm:spPr/>
    </dgm:pt>
    <dgm:pt modelId="{FE2FD14C-0F0D-4CBF-923A-A29D4D279843}" type="pres">
      <dgm:prSet presAssocID="{56E9CA72-F75B-4169-8175-25287583445D}" presName="parentText" presStyleLbl="alignNode1" presStyleIdx="2" presStyleCnt="3">
        <dgm:presLayoutVars>
          <dgm:chMax val="1"/>
          <dgm:bulletEnabled val="1"/>
        </dgm:presLayoutVars>
      </dgm:prSet>
      <dgm:spPr/>
    </dgm:pt>
    <dgm:pt modelId="{1172E296-4426-4F1C-9471-1D8CB537B7F2}" type="pres">
      <dgm:prSet presAssocID="{56E9CA72-F75B-4169-8175-25287583445D}" presName="descendantText" presStyleLbl="alignAcc1" presStyleIdx="2" presStyleCnt="3">
        <dgm:presLayoutVars>
          <dgm:bulletEnabled val="1"/>
        </dgm:presLayoutVars>
      </dgm:prSet>
      <dgm:spPr/>
    </dgm:pt>
  </dgm:ptLst>
  <dgm:cxnLst>
    <dgm:cxn modelId="{44E4490E-B036-4D2C-A418-DA0A418D6A7B}" type="presOf" srcId="{9578E93E-5250-4581-A73E-84EBA0FD6677}" destId="{4689AF54-BC88-433C-82E2-C07E088CFABF}" srcOrd="0" destOrd="0" presId="urn:microsoft.com/office/officeart/2005/8/layout/chevron2"/>
    <dgm:cxn modelId="{257D3F16-B219-4347-A6BF-C37B4B95B779}" type="presOf" srcId="{56E9CA72-F75B-4169-8175-25287583445D}" destId="{FE2FD14C-0F0D-4CBF-923A-A29D4D279843}" srcOrd="0" destOrd="0" presId="urn:microsoft.com/office/officeart/2005/8/layout/chevron2"/>
    <dgm:cxn modelId="{D495603F-3B89-4D99-86DF-E132817FB07A}" type="presOf" srcId="{E6A5F5FB-CB08-485B-A615-66E9E0D50FCB}" destId="{4BCBDA33-169D-4CCB-915C-16D95AE33029}" srcOrd="0" destOrd="0" presId="urn:microsoft.com/office/officeart/2005/8/layout/chevron2"/>
    <dgm:cxn modelId="{E335C663-59D6-4844-805A-EA9A6CC0DB8E}" srcId="{56E9CA72-F75B-4169-8175-25287583445D}" destId="{2C5B89B8-9262-4087-A149-57DA1A647BC7}" srcOrd="0" destOrd="0" parTransId="{A86CF076-4FA1-4049-8A76-624558CE1D45}" sibTransId="{210BCC2B-60F7-4689-85B0-9E16BA361022}"/>
    <dgm:cxn modelId="{D3562445-0F27-4B74-BAED-62806A1F66EC}" srcId="{E6A5F5FB-CB08-485B-A615-66E9E0D50FCB}" destId="{69D9CB11-B09B-424E-81B9-476620EE8EC2}" srcOrd="1" destOrd="0" parTransId="{470EC3F2-086C-42C0-ACDF-AF53912D7459}" sibTransId="{5CA0FD76-03D1-4C21-8002-C07816E7FAF0}"/>
    <dgm:cxn modelId="{27299A46-92E4-404D-BDEF-1EDFC0C61FA7}" type="presOf" srcId="{69D9CB11-B09B-424E-81B9-476620EE8EC2}" destId="{8C8C0550-0C5D-4011-A3EE-7803E687BD76}" srcOrd="0" destOrd="0" presId="urn:microsoft.com/office/officeart/2005/8/layout/chevron2"/>
    <dgm:cxn modelId="{5D94DB50-4345-41AA-955B-9B8EF485E05C}" type="presOf" srcId="{2C5B89B8-9262-4087-A149-57DA1A647BC7}" destId="{1172E296-4426-4F1C-9471-1D8CB537B7F2}" srcOrd="0" destOrd="0" presId="urn:microsoft.com/office/officeart/2005/8/layout/chevron2"/>
    <dgm:cxn modelId="{BE585554-9835-42A6-B20F-31838DF7BC07}" type="presOf" srcId="{BD6C43F5-28CC-4DE8-A6CE-25445939E21C}" destId="{01E091DA-A70D-4DB5-8F60-9128D66438AF}" srcOrd="0" destOrd="0" presId="urn:microsoft.com/office/officeart/2005/8/layout/chevron2"/>
    <dgm:cxn modelId="{06EDB677-B617-4FB6-AA6D-2F12240A8E56}" srcId="{E6A5F5FB-CB08-485B-A615-66E9E0D50FCB}" destId="{BD6C43F5-28CC-4DE8-A6CE-25445939E21C}" srcOrd="0" destOrd="0" parTransId="{B8C1463C-984E-4001-B448-FEEF5A118BDF}" sibTransId="{DE9A863D-500F-4E7F-8C96-508D845DBA9C}"/>
    <dgm:cxn modelId="{EF5E21A4-9D8C-467E-A91E-2F3F2EF60333}" srcId="{69D9CB11-B09B-424E-81B9-476620EE8EC2}" destId="{1F4B8D15-75F3-41BC-A346-596A4490D0FE}" srcOrd="0" destOrd="0" parTransId="{BA7E3A2F-A7B9-4754-BD23-1250FA7DDDAF}" sibTransId="{1C32FE46-EEAE-4A9A-8773-41D3E2C11367}"/>
    <dgm:cxn modelId="{5A871FC0-B68D-429C-9DEF-1BBD749BA804}" type="presOf" srcId="{1F4B8D15-75F3-41BC-A346-596A4490D0FE}" destId="{FB3DB751-8E36-4FA8-B56D-9A39D51CB63A}" srcOrd="0" destOrd="0" presId="urn:microsoft.com/office/officeart/2005/8/layout/chevron2"/>
    <dgm:cxn modelId="{5D8AAEC1-2430-4F5C-87D6-46FBB7B2CC81}" srcId="{BD6C43F5-28CC-4DE8-A6CE-25445939E21C}" destId="{9578E93E-5250-4581-A73E-84EBA0FD6677}" srcOrd="0" destOrd="0" parTransId="{2BE65925-725D-42D9-9BF8-682580979FCF}" sibTransId="{5F282B6C-F684-448D-9B95-789B1A6AB643}"/>
    <dgm:cxn modelId="{BA1133FF-A88B-4F70-A675-1AB0391D654B}" srcId="{E6A5F5FB-CB08-485B-A615-66E9E0D50FCB}" destId="{56E9CA72-F75B-4169-8175-25287583445D}" srcOrd="2" destOrd="0" parTransId="{5E1BE83A-A860-49A3-9483-7FE9AECF8F8B}" sibTransId="{2FC9346F-210C-47FB-8855-E645DAF67777}"/>
    <dgm:cxn modelId="{654745F5-A2F7-48AD-93EB-7167089A3C4C}" type="presParOf" srcId="{4BCBDA33-169D-4CCB-915C-16D95AE33029}" destId="{CDC30030-ECB8-4BD7-BE73-DDFF53CC14F5}" srcOrd="0" destOrd="0" presId="urn:microsoft.com/office/officeart/2005/8/layout/chevron2"/>
    <dgm:cxn modelId="{B0C4EE64-38E0-4186-BF95-0E8C3D162963}" type="presParOf" srcId="{CDC30030-ECB8-4BD7-BE73-DDFF53CC14F5}" destId="{01E091DA-A70D-4DB5-8F60-9128D66438AF}" srcOrd="0" destOrd="0" presId="urn:microsoft.com/office/officeart/2005/8/layout/chevron2"/>
    <dgm:cxn modelId="{8EA76A6D-85AC-4F5C-B3B2-BBBD12BF6E19}" type="presParOf" srcId="{CDC30030-ECB8-4BD7-BE73-DDFF53CC14F5}" destId="{4689AF54-BC88-433C-82E2-C07E088CFABF}" srcOrd="1" destOrd="0" presId="urn:microsoft.com/office/officeart/2005/8/layout/chevron2"/>
    <dgm:cxn modelId="{0AE829EF-F3F0-4CDA-ADD2-55B0AD166A61}" type="presParOf" srcId="{4BCBDA33-169D-4CCB-915C-16D95AE33029}" destId="{9A4FBEEA-3B73-41CC-B29A-A400F4FFBAAC}" srcOrd="1" destOrd="0" presId="urn:microsoft.com/office/officeart/2005/8/layout/chevron2"/>
    <dgm:cxn modelId="{086C439D-580D-436B-A666-19EFA69FFE14}" type="presParOf" srcId="{4BCBDA33-169D-4CCB-915C-16D95AE33029}" destId="{4699AC6A-17B6-425B-AF87-E14502305926}" srcOrd="2" destOrd="0" presId="urn:microsoft.com/office/officeart/2005/8/layout/chevron2"/>
    <dgm:cxn modelId="{BA311462-7824-4876-9CEB-A38B3A98815B}" type="presParOf" srcId="{4699AC6A-17B6-425B-AF87-E14502305926}" destId="{8C8C0550-0C5D-4011-A3EE-7803E687BD76}" srcOrd="0" destOrd="0" presId="urn:microsoft.com/office/officeart/2005/8/layout/chevron2"/>
    <dgm:cxn modelId="{75C53974-6F40-42AD-8C29-96EC1175F25C}" type="presParOf" srcId="{4699AC6A-17B6-425B-AF87-E14502305926}" destId="{FB3DB751-8E36-4FA8-B56D-9A39D51CB63A}" srcOrd="1" destOrd="0" presId="urn:microsoft.com/office/officeart/2005/8/layout/chevron2"/>
    <dgm:cxn modelId="{FE1D24CB-1554-4444-B805-D1E1902FCE7C}" type="presParOf" srcId="{4BCBDA33-169D-4CCB-915C-16D95AE33029}" destId="{94EA98E9-AA57-4FEF-8346-D6E57E0EEE70}" srcOrd="3" destOrd="0" presId="urn:microsoft.com/office/officeart/2005/8/layout/chevron2"/>
    <dgm:cxn modelId="{D5433D34-3169-4C9F-A57A-CC5B18D7C49E}" type="presParOf" srcId="{4BCBDA33-169D-4CCB-915C-16D95AE33029}" destId="{DB59BC1A-2D5A-42E8-9D13-1CEA62D5BB45}" srcOrd="4" destOrd="0" presId="urn:microsoft.com/office/officeart/2005/8/layout/chevron2"/>
    <dgm:cxn modelId="{F0B61711-B17B-4049-B830-CFBD464F0E0C}" type="presParOf" srcId="{DB59BC1A-2D5A-42E8-9D13-1CEA62D5BB45}" destId="{FE2FD14C-0F0D-4CBF-923A-A29D4D279843}" srcOrd="0" destOrd="0" presId="urn:microsoft.com/office/officeart/2005/8/layout/chevron2"/>
    <dgm:cxn modelId="{9E3867B1-301A-4330-BEE5-29AFBFCD4D02}" type="presParOf" srcId="{DB59BC1A-2D5A-42E8-9D13-1CEA62D5BB45}" destId="{1172E296-4426-4F1C-9471-1D8CB537B7F2}" srcOrd="1" destOrd="0" presId="urn:microsoft.com/office/officeart/2005/8/layout/chevron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F28A34-8AB3-4FD9-8EB8-DBFAEA674080}"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US"/>
        </a:p>
      </dgm:t>
    </dgm:pt>
    <dgm:pt modelId="{169DB4B9-6A94-4C21-BCF7-BB147ED3873E}">
      <dgm:prSet phldrT="[Texto]" custT="1"/>
      <dgm:spPr>
        <a:xfrm>
          <a:off x="0" y="39687"/>
          <a:ext cx="3286125" cy="1971675"/>
        </a:xfrm>
        <a:prstGeom prst="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sz="2300" dirty="0">
              <a:solidFill>
                <a:sysClr val="window" lastClr="FFFFFF"/>
              </a:solidFill>
              <a:latin typeface="Calibri" panose="020F0502020204030204"/>
              <a:ea typeface="+mn-ea"/>
              <a:cs typeface="+mn-cs"/>
            </a:rPr>
            <a:t>SPAM</a:t>
          </a:r>
        </a:p>
        <a:p>
          <a:pPr>
            <a:buNone/>
          </a:pPr>
          <a:r>
            <a:rPr lang="en-US" sz="2000" dirty="0">
              <a:solidFill>
                <a:sysClr val="window" lastClr="FFFFFF"/>
              </a:solidFill>
              <a:latin typeface="Calibri" panose="020F0502020204030204"/>
              <a:ea typeface="+mn-ea"/>
              <a:cs typeface="+mn-cs"/>
            </a:rPr>
            <a:t>Emails no </a:t>
          </a:r>
          <a:r>
            <a:rPr lang="en-US" sz="2000" dirty="0" err="1">
              <a:solidFill>
                <a:sysClr val="window" lastClr="FFFFFF"/>
              </a:solidFill>
              <a:latin typeface="Calibri" panose="020F0502020204030204"/>
              <a:ea typeface="+mn-ea"/>
              <a:cs typeface="+mn-cs"/>
            </a:rPr>
            <a:t>solicitados</a:t>
          </a:r>
          <a:r>
            <a:rPr lang="en-US" sz="2000" dirty="0">
              <a:solidFill>
                <a:sysClr val="window" lastClr="FFFFFF"/>
              </a:solidFill>
              <a:latin typeface="Calibri" panose="020F0502020204030204"/>
              <a:ea typeface="+mn-ea"/>
              <a:cs typeface="+mn-cs"/>
            </a:rPr>
            <a:t> o que no son </a:t>
          </a:r>
          <a:r>
            <a:rPr lang="en-US" sz="2000" dirty="0" err="1">
              <a:solidFill>
                <a:sysClr val="window" lastClr="FFFFFF"/>
              </a:solidFill>
              <a:latin typeface="Calibri" panose="020F0502020204030204"/>
              <a:ea typeface="+mn-ea"/>
              <a:cs typeface="+mn-cs"/>
            </a:rPr>
            <a:t>deseados</a:t>
          </a:r>
          <a:r>
            <a:rPr lang="en-US" sz="2000" dirty="0">
              <a:solidFill>
                <a:sysClr val="window" lastClr="FFFFFF"/>
              </a:solidFill>
              <a:latin typeface="Calibri" panose="020F0502020204030204"/>
              <a:ea typeface="+mn-ea"/>
              <a:cs typeface="+mn-cs"/>
            </a:rPr>
            <a:t> </a:t>
          </a:r>
          <a:r>
            <a:rPr lang="en-US" sz="2000" dirty="0" err="1">
              <a:solidFill>
                <a:sysClr val="window" lastClr="FFFFFF"/>
              </a:solidFill>
              <a:latin typeface="Calibri" panose="020F0502020204030204"/>
              <a:ea typeface="+mn-ea"/>
              <a:cs typeface="+mn-cs"/>
            </a:rPr>
            <a:t>por</a:t>
          </a:r>
          <a:r>
            <a:rPr lang="en-US" sz="2000" dirty="0">
              <a:solidFill>
                <a:sysClr val="window" lastClr="FFFFFF"/>
              </a:solidFill>
              <a:latin typeface="Calibri" panose="020F0502020204030204"/>
              <a:ea typeface="+mn-ea"/>
              <a:cs typeface="+mn-cs"/>
            </a:rPr>
            <a:t> </a:t>
          </a:r>
          <a:r>
            <a:rPr lang="en-US" sz="2000" dirty="0" err="1">
              <a:solidFill>
                <a:sysClr val="window" lastClr="FFFFFF"/>
              </a:solidFill>
              <a:latin typeface="Calibri" panose="020F0502020204030204"/>
              <a:ea typeface="+mn-ea"/>
              <a:cs typeface="+mn-cs"/>
            </a:rPr>
            <a:t>el</a:t>
          </a:r>
          <a:r>
            <a:rPr lang="en-US" sz="2000" dirty="0">
              <a:solidFill>
                <a:sysClr val="window" lastClr="FFFFFF"/>
              </a:solidFill>
              <a:latin typeface="Calibri" panose="020F0502020204030204"/>
              <a:ea typeface="+mn-ea"/>
              <a:cs typeface="+mn-cs"/>
            </a:rPr>
            <a:t> </a:t>
          </a:r>
          <a:r>
            <a:rPr lang="en-US" sz="2000" dirty="0" err="1">
              <a:solidFill>
                <a:sysClr val="window" lastClr="FFFFFF"/>
              </a:solidFill>
              <a:latin typeface="Calibri" panose="020F0502020204030204"/>
              <a:ea typeface="+mn-ea"/>
              <a:cs typeface="+mn-cs"/>
            </a:rPr>
            <a:t>usuario</a:t>
          </a:r>
          <a:r>
            <a:rPr lang="en-US" sz="2000" dirty="0">
              <a:solidFill>
                <a:sysClr val="window" lastClr="FFFFFF"/>
              </a:solidFill>
              <a:latin typeface="Calibri" panose="020F0502020204030204"/>
              <a:ea typeface="+mn-ea"/>
              <a:cs typeface="+mn-cs"/>
            </a:rPr>
            <a:t>.</a:t>
          </a:r>
        </a:p>
      </dgm:t>
    </dgm:pt>
    <dgm:pt modelId="{83FF8DDA-73E0-4E3A-96BF-4B594584D6EC}" type="parTrans" cxnId="{4C48BFA3-E880-415D-B71F-00EA1833C40E}">
      <dgm:prSet/>
      <dgm:spPr/>
      <dgm:t>
        <a:bodyPr/>
        <a:lstStyle/>
        <a:p>
          <a:endParaRPr lang="en-US"/>
        </a:p>
      </dgm:t>
    </dgm:pt>
    <dgm:pt modelId="{F3F75A47-1725-47C3-94DD-6EC26B8F87EA}" type="sibTrans" cxnId="{4C48BFA3-E880-415D-B71F-00EA1833C40E}">
      <dgm:prSet/>
      <dgm:spPr/>
      <dgm:t>
        <a:bodyPr/>
        <a:lstStyle/>
        <a:p>
          <a:endParaRPr lang="en-US"/>
        </a:p>
      </dgm:t>
    </dgm:pt>
    <dgm:pt modelId="{3D299319-491B-47A0-BA21-25ADE0C6059E}">
      <dgm:prSet phldrT="[Texto]" custT="1"/>
      <dgm:spPr>
        <a:xfrm>
          <a:off x="3614737" y="39687"/>
          <a:ext cx="3286125" cy="1971675"/>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sz="2300" dirty="0">
              <a:solidFill>
                <a:sysClr val="window" lastClr="FFFFFF"/>
              </a:solidFill>
              <a:latin typeface="Calibri" panose="020F0502020204030204"/>
              <a:ea typeface="+mn-ea"/>
              <a:cs typeface="+mn-cs"/>
            </a:rPr>
            <a:t>PHISHING</a:t>
          </a:r>
        </a:p>
        <a:p>
          <a:pPr>
            <a:buNone/>
          </a:pPr>
          <a:r>
            <a:rPr lang="es-MX" sz="2000" dirty="0">
              <a:solidFill>
                <a:sysClr val="window" lastClr="FFFFFF"/>
              </a:solidFill>
              <a:latin typeface="Calibri" panose="020F0502020204030204"/>
              <a:ea typeface="+mn-ea"/>
              <a:cs typeface="+mn-cs"/>
            </a:rPr>
            <a:t>Delito de engañar a las personas para que compartan información confidencial</a:t>
          </a:r>
          <a:endParaRPr lang="en-US" sz="2000" dirty="0">
            <a:solidFill>
              <a:sysClr val="window" lastClr="FFFFFF"/>
            </a:solidFill>
            <a:latin typeface="Calibri" panose="020F0502020204030204"/>
            <a:ea typeface="+mn-ea"/>
            <a:cs typeface="+mn-cs"/>
          </a:endParaRPr>
        </a:p>
      </dgm:t>
    </dgm:pt>
    <dgm:pt modelId="{7ABA573E-A989-48AE-A903-8BC07F1020E9}" type="parTrans" cxnId="{1CBFE687-D09E-4DF8-B70E-D7AF86DA80DB}">
      <dgm:prSet/>
      <dgm:spPr/>
      <dgm:t>
        <a:bodyPr/>
        <a:lstStyle/>
        <a:p>
          <a:endParaRPr lang="en-US"/>
        </a:p>
      </dgm:t>
    </dgm:pt>
    <dgm:pt modelId="{939FE2A0-EDDA-4C86-8D54-1A7D31A131DF}" type="sibTrans" cxnId="{1CBFE687-D09E-4DF8-B70E-D7AF86DA80DB}">
      <dgm:prSet/>
      <dgm:spPr/>
      <dgm:t>
        <a:bodyPr/>
        <a:lstStyle/>
        <a:p>
          <a:endParaRPr lang="en-US"/>
        </a:p>
      </dgm:t>
    </dgm:pt>
    <dgm:pt modelId="{0BEC589C-4C41-496C-ABDA-90F127688824}">
      <dgm:prSet phldrT="[Texto]" custT="1"/>
      <dgm:spPr>
        <a:xfrm>
          <a:off x="7229475" y="39687"/>
          <a:ext cx="3286125" cy="1971675"/>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sz="2300" dirty="0">
              <a:solidFill>
                <a:sysClr val="window" lastClr="FFFFFF"/>
              </a:solidFill>
              <a:latin typeface="Calibri" panose="020F0502020204030204"/>
              <a:ea typeface="+mn-ea"/>
              <a:cs typeface="+mn-cs"/>
            </a:rPr>
            <a:t>BEC</a:t>
          </a:r>
        </a:p>
        <a:p>
          <a:pPr>
            <a:buNone/>
          </a:pPr>
          <a:r>
            <a:rPr lang="es-MX" sz="2000" dirty="0">
              <a:solidFill>
                <a:sysClr val="window" lastClr="FFFFFF"/>
              </a:solidFill>
              <a:latin typeface="Calibri" panose="020F0502020204030204"/>
              <a:ea typeface="+mn-ea"/>
              <a:cs typeface="+mn-cs"/>
            </a:rPr>
            <a:t>Conocido como el fraude del CEO</a:t>
          </a:r>
          <a:endParaRPr lang="en-US" sz="2000" dirty="0">
            <a:solidFill>
              <a:sysClr val="window" lastClr="FFFFFF"/>
            </a:solidFill>
            <a:latin typeface="Calibri" panose="020F0502020204030204"/>
            <a:ea typeface="+mn-ea"/>
            <a:cs typeface="+mn-cs"/>
          </a:endParaRPr>
        </a:p>
      </dgm:t>
    </dgm:pt>
    <dgm:pt modelId="{4213ADCD-5CB4-4D02-9FDC-82BAC91163E3}" type="parTrans" cxnId="{13B161B6-8D49-4F7D-8688-4AAB7762487C}">
      <dgm:prSet/>
      <dgm:spPr/>
      <dgm:t>
        <a:bodyPr/>
        <a:lstStyle/>
        <a:p>
          <a:endParaRPr lang="en-US"/>
        </a:p>
      </dgm:t>
    </dgm:pt>
    <dgm:pt modelId="{2914FC99-D8F5-4585-A39A-AFBFA0812E82}" type="sibTrans" cxnId="{13B161B6-8D49-4F7D-8688-4AAB7762487C}">
      <dgm:prSet/>
      <dgm:spPr/>
      <dgm:t>
        <a:bodyPr/>
        <a:lstStyle/>
        <a:p>
          <a:endParaRPr lang="en-US"/>
        </a:p>
      </dgm:t>
    </dgm:pt>
    <dgm:pt modelId="{334C7E1F-FE64-4183-BC81-D23416C0B6C0}">
      <dgm:prSet phldrT="[Texto]" custT="1"/>
      <dgm:spPr>
        <a:xfrm>
          <a:off x="1807368" y="2339975"/>
          <a:ext cx="3286125" cy="1971675"/>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sz="2300" dirty="0">
              <a:solidFill>
                <a:sysClr val="window" lastClr="FFFFFF"/>
              </a:solidFill>
              <a:latin typeface="Calibri" panose="020F0502020204030204"/>
              <a:ea typeface="+mn-ea"/>
              <a:cs typeface="+mn-cs"/>
            </a:rPr>
            <a:t>EMAIL HIJACKING</a:t>
          </a:r>
        </a:p>
        <a:p>
          <a:pPr>
            <a:buNone/>
          </a:pPr>
          <a:r>
            <a:rPr lang="es-MX" sz="2000" dirty="0">
              <a:solidFill>
                <a:sysClr val="window" lastClr="FFFFFF"/>
              </a:solidFill>
              <a:latin typeface="Calibri" panose="020F0502020204030204"/>
              <a:ea typeface="+mn-ea"/>
              <a:cs typeface="+mn-cs"/>
            </a:rPr>
            <a:t>Se basa en el secuestro de hilos de correo electrónico</a:t>
          </a:r>
          <a:endParaRPr lang="en-US" sz="2000" dirty="0">
            <a:solidFill>
              <a:sysClr val="window" lastClr="FFFFFF"/>
            </a:solidFill>
            <a:latin typeface="Calibri" panose="020F0502020204030204"/>
            <a:ea typeface="+mn-ea"/>
            <a:cs typeface="+mn-cs"/>
          </a:endParaRPr>
        </a:p>
      </dgm:t>
    </dgm:pt>
    <dgm:pt modelId="{FC1B940C-6380-4437-983C-6B04079461BA}" type="parTrans" cxnId="{AA84F6D9-2F92-48BB-8D8A-7610232EB1AA}">
      <dgm:prSet/>
      <dgm:spPr/>
      <dgm:t>
        <a:bodyPr/>
        <a:lstStyle/>
        <a:p>
          <a:endParaRPr lang="en-US"/>
        </a:p>
      </dgm:t>
    </dgm:pt>
    <dgm:pt modelId="{0C981C01-404E-4FAB-B5BD-F22F40C675D2}" type="sibTrans" cxnId="{AA84F6D9-2F92-48BB-8D8A-7610232EB1AA}">
      <dgm:prSet/>
      <dgm:spPr/>
      <dgm:t>
        <a:bodyPr/>
        <a:lstStyle/>
        <a:p>
          <a:endParaRPr lang="en-US"/>
        </a:p>
      </dgm:t>
    </dgm:pt>
    <dgm:pt modelId="{B91D6FEF-1E01-4C93-8389-2DBF7FBE2705}">
      <dgm:prSet phldrT="[Texto]" custT="1"/>
      <dgm:spPr>
        <a:xfrm>
          <a:off x="5422106" y="2339975"/>
          <a:ext cx="3286125" cy="1971675"/>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sz="2000" dirty="0">
              <a:solidFill>
                <a:sysClr val="window" lastClr="FFFFFF"/>
              </a:solidFill>
              <a:latin typeface="Calibri" panose="020F0502020204030204"/>
              <a:ea typeface="+mn-ea"/>
              <a:cs typeface="+mn-cs"/>
            </a:rPr>
            <a:t>SPEAR PHISHING</a:t>
          </a:r>
        </a:p>
        <a:p>
          <a:pPr>
            <a:buNone/>
          </a:pPr>
          <a:r>
            <a:rPr lang="es-MX" sz="1800" dirty="0">
              <a:solidFill>
                <a:sysClr val="window" lastClr="FFFFFF"/>
              </a:solidFill>
              <a:latin typeface="Calibri" panose="020F0502020204030204"/>
              <a:ea typeface="+mn-ea"/>
              <a:cs typeface="+mn-cs"/>
            </a:rPr>
            <a:t>Tipo de estafa que se realiza mediante correo electrónico a personas u organizaciones específicas</a:t>
          </a:r>
          <a:endParaRPr lang="en-US" sz="1800" dirty="0">
            <a:solidFill>
              <a:sysClr val="window" lastClr="FFFFFF"/>
            </a:solidFill>
            <a:latin typeface="Calibri" panose="020F0502020204030204"/>
            <a:ea typeface="+mn-ea"/>
            <a:cs typeface="+mn-cs"/>
          </a:endParaRPr>
        </a:p>
      </dgm:t>
    </dgm:pt>
    <dgm:pt modelId="{1703142D-1224-4335-A4DE-2BE8A5979C01}" type="parTrans" cxnId="{EFFEC916-1FFE-4D26-B2FD-E1D49EB1ED78}">
      <dgm:prSet/>
      <dgm:spPr/>
      <dgm:t>
        <a:bodyPr/>
        <a:lstStyle/>
        <a:p>
          <a:endParaRPr lang="en-US"/>
        </a:p>
      </dgm:t>
    </dgm:pt>
    <dgm:pt modelId="{8A8C2BE2-096E-46C0-8661-11583AE2EAE5}" type="sibTrans" cxnId="{EFFEC916-1FFE-4D26-B2FD-E1D49EB1ED78}">
      <dgm:prSet/>
      <dgm:spPr/>
      <dgm:t>
        <a:bodyPr/>
        <a:lstStyle/>
        <a:p>
          <a:endParaRPr lang="en-US"/>
        </a:p>
      </dgm:t>
    </dgm:pt>
    <dgm:pt modelId="{6E255E48-0EEF-41A1-98A9-0379F845C261}" type="pres">
      <dgm:prSet presAssocID="{C9F28A34-8AB3-4FD9-8EB8-DBFAEA674080}" presName="diagram" presStyleCnt="0">
        <dgm:presLayoutVars>
          <dgm:dir/>
          <dgm:resizeHandles val="exact"/>
        </dgm:presLayoutVars>
      </dgm:prSet>
      <dgm:spPr/>
    </dgm:pt>
    <dgm:pt modelId="{8473949F-A0C4-410C-B851-F4DA7510A946}" type="pres">
      <dgm:prSet presAssocID="{169DB4B9-6A94-4C21-BCF7-BB147ED3873E}" presName="node" presStyleLbl="node1" presStyleIdx="0" presStyleCnt="5">
        <dgm:presLayoutVars>
          <dgm:bulletEnabled val="1"/>
        </dgm:presLayoutVars>
      </dgm:prSet>
      <dgm:spPr/>
    </dgm:pt>
    <dgm:pt modelId="{FA806B61-E940-430C-9C8F-ED9DB7318F48}" type="pres">
      <dgm:prSet presAssocID="{F3F75A47-1725-47C3-94DD-6EC26B8F87EA}" presName="sibTrans" presStyleCnt="0"/>
      <dgm:spPr/>
    </dgm:pt>
    <dgm:pt modelId="{90452E40-08B2-4427-8477-61EB1BEF92C6}" type="pres">
      <dgm:prSet presAssocID="{3D299319-491B-47A0-BA21-25ADE0C6059E}" presName="node" presStyleLbl="node1" presStyleIdx="1" presStyleCnt="5">
        <dgm:presLayoutVars>
          <dgm:bulletEnabled val="1"/>
        </dgm:presLayoutVars>
      </dgm:prSet>
      <dgm:spPr/>
    </dgm:pt>
    <dgm:pt modelId="{7EDFAEE2-CA54-4108-8C46-FDB61803F319}" type="pres">
      <dgm:prSet presAssocID="{939FE2A0-EDDA-4C86-8D54-1A7D31A131DF}" presName="sibTrans" presStyleCnt="0"/>
      <dgm:spPr/>
    </dgm:pt>
    <dgm:pt modelId="{285A5B45-3796-46A2-B0A4-BF91AA6EFA9E}" type="pres">
      <dgm:prSet presAssocID="{0BEC589C-4C41-496C-ABDA-90F127688824}" presName="node" presStyleLbl="node1" presStyleIdx="2" presStyleCnt="5">
        <dgm:presLayoutVars>
          <dgm:bulletEnabled val="1"/>
        </dgm:presLayoutVars>
      </dgm:prSet>
      <dgm:spPr/>
    </dgm:pt>
    <dgm:pt modelId="{8D987254-19DF-46AB-9878-0C02E4A1B7C7}" type="pres">
      <dgm:prSet presAssocID="{2914FC99-D8F5-4585-A39A-AFBFA0812E82}" presName="sibTrans" presStyleCnt="0"/>
      <dgm:spPr/>
    </dgm:pt>
    <dgm:pt modelId="{E173F909-7A6E-470D-BED9-BA9A3DAC9DCA}" type="pres">
      <dgm:prSet presAssocID="{334C7E1F-FE64-4183-BC81-D23416C0B6C0}" presName="node" presStyleLbl="node1" presStyleIdx="3" presStyleCnt="5">
        <dgm:presLayoutVars>
          <dgm:bulletEnabled val="1"/>
        </dgm:presLayoutVars>
      </dgm:prSet>
      <dgm:spPr/>
    </dgm:pt>
    <dgm:pt modelId="{A6CE3A9F-AB23-4F76-B363-F2A7F24430C2}" type="pres">
      <dgm:prSet presAssocID="{0C981C01-404E-4FAB-B5BD-F22F40C675D2}" presName="sibTrans" presStyleCnt="0"/>
      <dgm:spPr/>
    </dgm:pt>
    <dgm:pt modelId="{A16C8BAA-55E8-4013-80D5-27B6D270446E}" type="pres">
      <dgm:prSet presAssocID="{B91D6FEF-1E01-4C93-8389-2DBF7FBE2705}" presName="node" presStyleLbl="node1" presStyleIdx="4" presStyleCnt="5">
        <dgm:presLayoutVars>
          <dgm:bulletEnabled val="1"/>
        </dgm:presLayoutVars>
      </dgm:prSet>
      <dgm:spPr/>
    </dgm:pt>
  </dgm:ptLst>
  <dgm:cxnLst>
    <dgm:cxn modelId="{EFFEC916-1FFE-4D26-B2FD-E1D49EB1ED78}" srcId="{C9F28A34-8AB3-4FD9-8EB8-DBFAEA674080}" destId="{B91D6FEF-1E01-4C93-8389-2DBF7FBE2705}" srcOrd="4" destOrd="0" parTransId="{1703142D-1224-4335-A4DE-2BE8A5979C01}" sibTransId="{8A8C2BE2-096E-46C0-8661-11583AE2EAE5}"/>
    <dgm:cxn modelId="{CE519939-7FD0-4718-944E-06BC4A2D8EEF}" type="presOf" srcId="{334C7E1F-FE64-4183-BC81-D23416C0B6C0}" destId="{E173F909-7A6E-470D-BED9-BA9A3DAC9DCA}" srcOrd="0" destOrd="0" presId="urn:microsoft.com/office/officeart/2005/8/layout/default"/>
    <dgm:cxn modelId="{7EC4EA47-5444-401A-A221-7C47DAB5F48B}" type="presOf" srcId="{3D299319-491B-47A0-BA21-25ADE0C6059E}" destId="{90452E40-08B2-4427-8477-61EB1BEF92C6}" srcOrd="0" destOrd="0" presId="urn:microsoft.com/office/officeart/2005/8/layout/default"/>
    <dgm:cxn modelId="{C905AA5A-699A-41D8-BED0-70867F01A9BD}" type="presOf" srcId="{0BEC589C-4C41-496C-ABDA-90F127688824}" destId="{285A5B45-3796-46A2-B0A4-BF91AA6EFA9E}" srcOrd="0" destOrd="0" presId="urn:microsoft.com/office/officeart/2005/8/layout/default"/>
    <dgm:cxn modelId="{1CBFE687-D09E-4DF8-B70E-D7AF86DA80DB}" srcId="{C9F28A34-8AB3-4FD9-8EB8-DBFAEA674080}" destId="{3D299319-491B-47A0-BA21-25ADE0C6059E}" srcOrd="1" destOrd="0" parTransId="{7ABA573E-A989-48AE-A903-8BC07F1020E9}" sibTransId="{939FE2A0-EDDA-4C86-8D54-1A7D31A131DF}"/>
    <dgm:cxn modelId="{2ACBD88F-99E3-4287-BC5A-5D706ACA4B9F}" type="presOf" srcId="{C9F28A34-8AB3-4FD9-8EB8-DBFAEA674080}" destId="{6E255E48-0EEF-41A1-98A9-0379F845C261}" srcOrd="0" destOrd="0" presId="urn:microsoft.com/office/officeart/2005/8/layout/default"/>
    <dgm:cxn modelId="{4C48BFA3-E880-415D-B71F-00EA1833C40E}" srcId="{C9F28A34-8AB3-4FD9-8EB8-DBFAEA674080}" destId="{169DB4B9-6A94-4C21-BCF7-BB147ED3873E}" srcOrd="0" destOrd="0" parTransId="{83FF8DDA-73E0-4E3A-96BF-4B594584D6EC}" sibTransId="{F3F75A47-1725-47C3-94DD-6EC26B8F87EA}"/>
    <dgm:cxn modelId="{13B161B6-8D49-4F7D-8688-4AAB7762487C}" srcId="{C9F28A34-8AB3-4FD9-8EB8-DBFAEA674080}" destId="{0BEC589C-4C41-496C-ABDA-90F127688824}" srcOrd="2" destOrd="0" parTransId="{4213ADCD-5CB4-4D02-9FDC-82BAC91163E3}" sibTransId="{2914FC99-D8F5-4585-A39A-AFBFA0812E82}"/>
    <dgm:cxn modelId="{AECE9DD0-79CC-49EC-9E85-D9013B7C5F2F}" type="presOf" srcId="{169DB4B9-6A94-4C21-BCF7-BB147ED3873E}" destId="{8473949F-A0C4-410C-B851-F4DA7510A946}" srcOrd="0" destOrd="0" presId="urn:microsoft.com/office/officeart/2005/8/layout/default"/>
    <dgm:cxn modelId="{AA84F6D9-2F92-48BB-8D8A-7610232EB1AA}" srcId="{C9F28A34-8AB3-4FD9-8EB8-DBFAEA674080}" destId="{334C7E1F-FE64-4183-BC81-D23416C0B6C0}" srcOrd="3" destOrd="0" parTransId="{FC1B940C-6380-4437-983C-6B04079461BA}" sibTransId="{0C981C01-404E-4FAB-B5BD-F22F40C675D2}"/>
    <dgm:cxn modelId="{9020AEF7-1647-4800-A234-A28DC826381F}" type="presOf" srcId="{B91D6FEF-1E01-4C93-8389-2DBF7FBE2705}" destId="{A16C8BAA-55E8-4013-80D5-27B6D270446E}" srcOrd="0" destOrd="0" presId="urn:microsoft.com/office/officeart/2005/8/layout/default"/>
    <dgm:cxn modelId="{77DFA0E1-8EFC-4423-8A48-8C94821BF28D}" type="presParOf" srcId="{6E255E48-0EEF-41A1-98A9-0379F845C261}" destId="{8473949F-A0C4-410C-B851-F4DA7510A946}" srcOrd="0" destOrd="0" presId="urn:microsoft.com/office/officeart/2005/8/layout/default"/>
    <dgm:cxn modelId="{BB9750D7-FDD4-46B3-91C9-F56B1DB2A544}" type="presParOf" srcId="{6E255E48-0EEF-41A1-98A9-0379F845C261}" destId="{FA806B61-E940-430C-9C8F-ED9DB7318F48}" srcOrd="1" destOrd="0" presId="urn:microsoft.com/office/officeart/2005/8/layout/default"/>
    <dgm:cxn modelId="{7ACE4DAF-D068-4EEA-A3D3-21C59D9879BC}" type="presParOf" srcId="{6E255E48-0EEF-41A1-98A9-0379F845C261}" destId="{90452E40-08B2-4427-8477-61EB1BEF92C6}" srcOrd="2" destOrd="0" presId="urn:microsoft.com/office/officeart/2005/8/layout/default"/>
    <dgm:cxn modelId="{510E350F-61F9-42B4-B80E-D5E3895DE92B}" type="presParOf" srcId="{6E255E48-0EEF-41A1-98A9-0379F845C261}" destId="{7EDFAEE2-CA54-4108-8C46-FDB61803F319}" srcOrd="3" destOrd="0" presId="urn:microsoft.com/office/officeart/2005/8/layout/default"/>
    <dgm:cxn modelId="{D13916B2-C1FE-452F-BD92-E5F51E61E49A}" type="presParOf" srcId="{6E255E48-0EEF-41A1-98A9-0379F845C261}" destId="{285A5B45-3796-46A2-B0A4-BF91AA6EFA9E}" srcOrd="4" destOrd="0" presId="urn:microsoft.com/office/officeart/2005/8/layout/default"/>
    <dgm:cxn modelId="{214F9F0B-9B98-49C3-B194-75B8A7D1A03E}" type="presParOf" srcId="{6E255E48-0EEF-41A1-98A9-0379F845C261}" destId="{8D987254-19DF-46AB-9878-0C02E4A1B7C7}" srcOrd="5" destOrd="0" presId="urn:microsoft.com/office/officeart/2005/8/layout/default"/>
    <dgm:cxn modelId="{CF2D6387-1FE2-4CED-9E19-471EB5B15FEE}" type="presParOf" srcId="{6E255E48-0EEF-41A1-98A9-0379F845C261}" destId="{E173F909-7A6E-470D-BED9-BA9A3DAC9DCA}" srcOrd="6" destOrd="0" presId="urn:microsoft.com/office/officeart/2005/8/layout/default"/>
    <dgm:cxn modelId="{F6A144CC-BCF4-4D1B-9AC2-42B0AE7916BF}" type="presParOf" srcId="{6E255E48-0EEF-41A1-98A9-0379F845C261}" destId="{A6CE3A9F-AB23-4F76-B363-F2A7F24430C2}" srcOrd="7" destOrd="0" presId="urn:microsoft.com/office/officeart/2005/8/layout/default"/>
    <dgm:cxn modelId="{DE2D43A8-C5C9-4ED8-A838-698B2F808C71}" type="presParOf" srcId="{6E255E48-0EEF-41A1-98A9-0379F845C261}" destId="{A16C8BAA-55E8-4013-80D5-27B6D270446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539230-4A83-4208-B8CE-4F97013E2396}"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E54F739F-FCD6-4C01-BA3F-E96194F15CF7}">
      <dgm:prSet phldrT="[Texto]"/>
      <dgm:spPr/>
      <dgm:t>
        <a:bodyPr/>
        <a:lstStyle/>
        <a:p>
          <a:r>
            <a:rPr lang="es-419" dirty="0"/>
            <a:t>Cifrado Simétrico</a:t>
          </a:r>
          <a:endParaRPr lang="en-US" dirty="0"/>
        </a:p>
      </dgm:t>
    </dgm:pt>
    <dgm:pt modelId="{51671510-564B-4C7D-92F5-05B14FAAA329}" type="parTrans" cxnId="{1F532092-B2B2-44B3-A04C-7A9BE5332B3E}">
      <dgm:prSet/>
      <dgm:spPr/>
      <dgm:t>
        <a:bodyPr/>
        <a:lstStyle/>
        <a:p>
          <a:endParaRPr lang="en-US"/>
        </a:p>
      </dgm:t>
    </dgm:pt>
    <dgm:pt modelId="{3A8C5B3D-DF09-4061-B852-607A5663C172}" type="sibTrans" cxnId="{1F532092-B2B2-44B3-A04C-7A9BE5332B3E}">
      <dgm:prSet/>
      <dgm:spPr/>
      <dgm:t>
        <a:bodyPr/>
        <a:lstStyle/>
        <a:p>
          <a:endParaRPr lang="en-US"/>
        </a:p>
      </dgm:t>
    </dgm:pt>
    <dgm:pt modelId="{F635276A-B980-4232-9468-8E803CC14C62}">
      <dgm:prSet phldrT="[Texto]"/>
      <dgm:spPr/>
      <dgm:t>
        <a:bodyPr/>
        <a:lstStyle/>
        <a:p>
          <a:pPr algn="l"/>
          <a:r>
            <a:rPr lang="es-MX" dirty="0"/>
            <a:t>Se utiliza una misma clave compartida entre Emisor y Receptor para así Cifrar y Descifrar el mensaje transmitido</a:t>
          </a:r>
          <a:endParaRPr lang="en-US" dirty="0"/>
        </a:p>
      </dgm:t>
    </dgm:pt>
    <dgm:pt modelId="{10C0F0B5-06F5-4690-B35E-8517F0A2CC72}" type="parTrans" cxnId="{4C3DE644-57D7-4D19-B4B2-8BB5494FE718}">
      <dgm:prSet/>
      <dgm:spPr/>
      <dgm:t>
        <a:bodyPr/>
        <a:lstStyle/>
        <a:p>
          <a:endParaRPr lang="en-US"/>
        </a:p>
      </dgm:t>
    </dgm:pt>
    <dgm:pt modelId="{DB8FBFF0-6DF3-4893-B29B-A7F7EF8DFF16}" type="sibTrans" cxnId="{4C3DE644-57D7-4D19-B4B2-8BB5494FE718}">
      <dgm:prSet/>
      <dgm:spPr/>
      <dgm:t>
        <a:bodyPr/>
        <a:lstStyle/>
        <a:p>
          <a:endParaRPr lang="en-US"/>
        </a:p>
      </dgm:t>
    </dgm:pt>
    <dgm:pt modelId="{235F5F46-3C18-4232-9202-A74C7FF70A50}">
      <dgm:prSet phldrT="[Texto]"/>
      <dgm:spPr/>
      <dgm:t>
        <a:bodyPr/>
        <a:lstStyle/>
        <a:p>
          <a:r>
            <a:rPr lang="es-419" dirty="0"/>
            <a:t>Cifrado Asimétrico</a:t>
          </a:r>
          <a:endParaRPr lang="en-US" dirty="0"/>
        </a:p>
      </dgm:t>
    </dgm:pt>
    <dgm:pt modelId="{264D1599-E2B1-4BA5-9BB4-5DD6798771A6}" type="parTrans" cxnId="{C635710C-BB53-41EA-9C3C-A9F2C0EE2BFA}">
      <dgm:prSet/>
      <dgm:spPr/>
      <dgm:t>
        <a:bodyPr/>
        <a:lstStyle/>
        <a:p>
          <a:endParaRPr lang="en-US"/>
        </a:p>
      </dgm:t>
    </dgm:pt>
    <dgm:pt modelId="{CBE68DDE-29CD-4D1A-8AE4-7345E188215A}" type="sibTrans" cxnId="{C635710C-BB53-41EA-9C3C-A9F2C0EE2BFA}">
      <dgm:prSet/>
      <dgm:spPr/>
      <dgm:t>
        <a:bodyPr/>
        <a:lstStyle/>
        <a:p>
          <a:endParaRPr lang="en-US"/>
        </a:p>
      </dgm:t>
    </dgm:pt>
    <dgm:pt modelId="{11FDBF9A-E8FB-4E8F-8A67-EC3531403DF7}">
      <dgm:prSet phldrT="[Texto]"/>
      <dgm:spPr/>
      <dgm:t>
        <a:bodyPr/>
        <a:lstStyle/>
        <a:p>
          <a:r>
            <a:rPr lang="es-MX" dirty="0"/>
            <a:t>También es conocido como criptografía de clave pública o de dos claves, utiliza el intercambio de claves público/privadas</a:t>
          </a:r>
          <a:endParaRPr lang="en-US" dirty="0"/>
        </a:p>
      </dgm:t>
    </dgm:pt>
    <dgm:pt modelId="{D154C02A-20CD-4187-B524-DB0F09A7371D}" type="parTrans" cxnId="{2EFC0EE3-2B82-4ECC-AD74-BAFFCC680539}">
      <dgm:prSet/>
      <dgm:spPr/>
      <dgm:t>
        <a:bodyPr/>
        <a:lstStyle/>
        <a:p>
          <a:endParaRPr lang="en-US"/>
        </a:p>
      </dgm:t>
    </dgm:pt>
    <dgm:pt modelId="{717F2679-3A29-45B9-AC20-409062EDD12E}" type="sibTrans" cxnId="{2EFC0EE3-2B82-4ECC-AD74-BAFFCC680539}">
      <dgm:prSet/>
      <dgm:spPr/>
      <dgm:t>
        <a:bodyPr/>
        <a:lstStyle/>
        <a:p>
          <a:endParaRPr lang="en-US"/>
        </a:p>
      </dgm:t>
    </dgm:pt>
    <dgm:pt modelId="{555A130E-B684-44F8-B735-4286884FC874}" type="pres">
      <dgm:prSet presAssocID="{A5539230-4A83-4208-B8CE-4F97013E2396}" presName="Name0" presStyleCnt="0">
        <dgm:presLayoutVars>
          <dgm:chMax val="2"/>
          <dgm:dir/>
          <dgm:animOne val="branch"/>
          <dgm:animLvl val="lvl"/>
          <dgm:resizeHandles val="exact"/>
        </dgm:presLayoutVars>
      </dgm:prSet>
      <dgm:spPr/>
    </dgm:pt>
    <dgm:pt modelId="{5C9D5ABB-6851-419D-9CAD-7E7E7C623FE2}" type="pres">
      <dgm:prSet presAssocID="{A5539230-4A83-4208-B8CE-4F97013E2396}" presName="Background" presStyleLbl="node1" presStyleIdx="0" presStyleCnt="1"/>
      <dgm:spPr/>
    </dgm:pt>
    <dgm:pt modelId="{0FAB0711-B843-4F12-B37C-E221C7F8304E}" type="pres">
      <dgm:prSet presAssocID="{A5539230-4A83-4208-B8CE-4F97013E2396}" presName="Divider" presStyleLbl="callout" presStyleIdx="0" presStyleCnt="1"/>
      <dgm:spPr/>
    </dgm:pt>
    <dgm:pt modelId="{2F2C613F-B9C2-4A4E-B55E-813BE7E65A69}" type="pres">
      <dgm:prSet presAssocID="{A5539230-4A83-4208-B8CE-4F97013E2396}" presName="ChildText1" presStyleLbl="revTx" presStyleIdx="0" presStyleCnt="0">
        <dgm:presLayoutVars>
          <dgm:chMax val="0"/>
          <dgm:chPref val="0"/>
          <dgm:bulletEnabled val="1"/>
        </dgm:presLayoutVars>
      </dgm:prSet>
      <dgm:spPr/>
    </dgm:pt>
    <dgm:pt modelId="{858FE440-3E2E-438D-A9B7-02F0189D4FB1}" type="pres">
      <dgm:prSet presAssocID="{A5539230-4A83-4208-B8CE-4F97013E2396}" presName="ChildText2" presStyleLbl="revTx" presStyleIdx="0" presStyleCnt="0">
        <dgm:presLayoutVars>
          <dgm:chMax val="0"/>
          <dgm:chPref val="0"/>
          <dgm:bulletEnabled val="1"/>
        </dgm:presLayoutVars>
      </dgm:prSet>
      <dgm:spPr/>
    </dgm:pt>
    <dgm:pt modelId="{031989C4-0DBB-42F6-AFE7-CAE5583A7050}" type="pres">
      <dgm:prSet presAssocID="{A5539230-4A83-4208-B8CE-4F97013E2396}" presName="ParentText1" presStyleLbl="revTx" presStyleIdx="0" presStyleCnt="0">
        <dgm:presLayoutVars>
          <dgm:chMax val="1"/>
          <dgm:chPref val="1"/>
        </dgm:presLayoutVars>
      </dgm:prSet>
      <dgm:spPr/>
    </dgm:pt>
    <dgm:pt modelId="{C94509DF-F249-4961-B0F8-59EBC23592D2}" type="pres">
      <dgm:prSet presAssocID="{A5539230-4A83-4208-B8CE-4F97013E2396}" presName="ParentShape1" presStyleLbl="alignImgPlace1" presStyleIdx="0" presStyleCnt="2">
        <dgm:presLayoutVars/>
      </dgm:prSet>
      <dgm:spPr/>
    </dgm:pt>
    <dgm:pt modelId="{DABC7556-00A5-482C-9A8A-BCD1396B50BE}" type="pres">
      <dgm:prSet presAssocID="{A5539230-4A83-4208-B8CE-4F97013E2396}" presName="ParentText2" presStyleLbl="revTx" presStyleIdx="0" presStyleCnt="0">
        <dgm:presLayoutVars>
          <dgm:chMax val="1"/>
          <dgm:chPref val="1"/>
        </dgm:presLayoutVars>
      </dgm:prSet>
      <dgm:spPr/>
    </dgm:pt>
    <dgm:pt modelId="{87F74062-7A95-4B9C-8770-8B8E897983C7}" type="pres">
      <dgm:prSet presAssocID="{A5539230-4A83-4208-B8CE-4F97013E2396}" presName="ParentShape2" presStyleLbl="alignImgPlace1" presStyleIdx="1" presStyleCnt="2">
        <dgm:presLayoutVars/>
      </dgm:prSet>
      <dgm:spPr/>
    </dgm:pt>
  </dgm:ptLst>
  <dgm:cxnLst>
    <dgm:cxn modelId="{C635710C-BB53-41EA-9C3C-A9F2C0EE2BFA}" srcId="{A5539230-4A83-4208-B8CE-4F97013E2396}" destId="{235F5F46-3C18-4232-9202-A74C7FF70A50}" srcOrd="1" destOrd="0" parTransId="{264D1599-E2B1-4BA5-9BB4-5DD6798771A6}" sibTransId="{CBE68DDE-29CD-4D1A-8AE4-7345E188215A}"/>
    <dgm:cxn modelId="{4C3DE644-57D7-4D19-B4B2-8BB5494FE718}" srcId="{E54F739F-FCD6-4C01-BA3F-E96194F15CF7}" destId="{F635276A-B980-4232-9468-8E803CC14C62}" srcOrd="0" destOrd="0" parTransId="{10C0F0B5-06F5-4690-B35E-8517F0A2CC72}" sibTransId="{DB8FBFF0-6DF3-4893-B29B-A7F7EF8DFF16}"/>
    <dgm:cxn modelId="{5CA0D077-C495-4EDE-8755-7DDE83D97B68}" type="presOf" srcId="{A5539230-4A83-4208-B8CE-4F97013E2396}" destId="{555A130E-B684-44F8-B735-4286884FC874}" srcOrd="0" destOrd="0" presId="urn:microsoft.com/office/officeart/2009/3/layout/OpposingIdeas"/>
    <dgm:cxn modelId="{C14AFD80-0368-4BCE-B0BB-32D09557B519}" type="presOf" srcId="{235F5F46-3C18-4232-9202-A74C7FF70A50}" destId="{87F74062-7A95-4B9C-8770-8B8E897983C7}" srcOrd="1" destOrd="0" presId="urn:microsoft.com/office/officeart/2009/3/layout/OpposingIdeas"/>
    <dgm:cxn modelId="{60AF4884-182E-4B28-986A-90D20A64CE59}" type="presOf" srcId="{E54F739F-FCD6-4C01-BA3F-E96194F15CF7}" destId="{C94509DF-F249-4961-B0F8-59EBC23592D2}" srcOrd="1" destOrd="0" presId="urn:microsoft.com/office/officeart/2009/3/layout/OpposingIdeas"/>
    <dgm:cxn modelId="{1F532092-B2B2-44B3-A04C-7A9BE5332B3E}" srcId="{A5539230-4A83-4208-B8CE-4F97013E2396}" destId="{E54F739F-FCD6-4C01-BA3F-E96194F15CF7}" srcOrd="0" destOrd="0" parTransId="{51671510-564B-4C7D-92F5-05B14FAAA329}" sibTransId="{3A8C5B3D-DF09-4061-B852-607A5663C172}"/>
    <dgm:cxn modelId="{AB93E2D6-21E3-4A66-80FC-E59DAD9C2651}" type="presOf" srcId="{235F5F46-3C18-4232-9202-A74C7FF70A50}" destId="{DABC7556-00A5-482C-9A8A-BCD1396B50BE}" srcOrd="0" destOrd="0" presId="urn:microsoft.com/office/officeart/2009/3/layout/OpposingIdeas"/>
    <dgm:cxn modelId="{2EFC0EE3-2B82-4ECC-AD74-BAFFCC680539}" srcId="{235F5F46-3C18-4232-9202-A74C7FF70A50}" destId="{11FDBF9A-E8FB-4E8F-8A67-EC3531403DF7}" srcOrd="0" destOrd="0" parTransId="{D154C02A-20CD-4187-B524-DB0F09A7371D}" sibTransId="{717F2679-3A29-45B9-AC20-409062EDD12E}"/>
    <dgm:cxn modelId="{E96AC7E3-6407-4976-9C19-C302C8D8A696}" type="presOf" srcId="{11FDBF9A-E8FB-4E8F-8A67-EC3531403DF7}" destId="{858FE440-3E2E-438D-A9B7-02F0189D4FB1}" srcOrd="0" destOrd="0" presId="urn:microsoft.com/office/officeart/2009/3/layout/OpposingIdeas"/>
    <dgm:cxn modelId="{CBC1A3F3-591C-4C56-88A6-630C5F96FDE8}" type="presOf" srcId="{E54F739F-FCD6-4C01-BA3F-E96194F15CF7}" destId="{031989C4-0DBB-42F6-AFE7-CAE5583A7050}" srcOrd="0" destOrd="0" presId="urn:microsoft.com/office/officeart/2009/3/layout/OpposingIdeas"/>
    <dgm:cxn modelId="{708386FB-2942-4560-926D-6A366F450977}" type="presOf" srcId="{F635276A-B980-4232-9468-8E803CC14C62}" destId="{2F2C613F-B9C2-4A4E-B55E-813BE7E65A69}" srcOrd="0" destOrd="0" presId="urn:microsoft.com/office/officeart/2009/3/layout/OpposingIdeas"/>
    <dgm:cxn modelId="{E3C34C99-CBFA-42A5-B9C1-E5B8DF5CD28F}" type="presParOf" srcId="{555A130E-B684-44F8-B735-4286884FC874}" destId="{5C9D5ABB-6851-419D-9CAD-7E7E7C623FE2}" srcOrd="0" destOrd="0" presId="urn:microsoft.com/office/officeart/2009/3/layout/OpposingIdeas"/>
    <dgm:cxn modelId="{3CEF2706-4081-46BE-B1FF-A27C75DC7FF7}" type="presParOf" srcId="{555A130E-B684-44F8-B735-4286884FC874}" destId="{0FAB0711-B843-4F12-B37C-E221C7F8304E}" srcOrd="1" destOrd="0" presId="urn:microsoft.com/office/officeart/2009/3/layout/OpposingIdeas"/>
    <dgm:cxn modelId="{C0420A99-1922-4E3B-845A-9DCAAB73081E}" type="presParOf" srcId="{555A130E-B684-44F8-B735-4286884FC874}" destId="{2F2C613F-B9C2-4A4E-B55E-813BE7E65A69}" srcOrd="2" destOrd="0" presId="urn:microsoft.com/office/officeart/2009/3/layout/OpposingIdeas"/>
    <dgm:cxn modelId="{B4B7FCCE-DBFD-4624-AD50-463A9E90E319}" type="presParOf" srcId="{555A130E-B684-44F8-B735-4286884FC874}" destId="{858FE440-3E2E-438D-A9B7-02F0189D4FB1}" srcOrd="3" destOrd="0" presId="urn:microsoft.com/office/officeart/2009/3/layout/OpposingIdeas"/>
    <dgm:cxn modelId="{06FDFD0A-3296-4F6B-B4BF-9783D305FB4F}" type="presParOf" srcId="{555A130E-B684-44F8-B735-4286884FC874}" destId="{031989C4-0DBB-42F6-AFE7-CAE5583A7050}" srcOrd="4" destOrd="0" presId="urn:microsoft.com/office/officeart/2009/3/layout/OpposingIdeas"/>
    <dgm:cxn modelId="{C4598C8B-AD52-44E4-9C31-A45416DD9E5B}" type="presParOf" srcId="{555A130E-B684-44F8-B735-4286884FC874}" destId="{C94509DF-F249-4961-B0F8-59EBC23592D2}" srcOrd="5" destOrd="0" presId="urn:microsoft.com/office/officeart/2009/3/layout/OpposingIdeas"/>
    <dgm:cxn modelId="{395EAEEE-2CC1-4C86-B0A0-0BF47EB34D12}" type="presParOf" srcId="{555A130E-B684-44F8-B735-4286884FC874}" destId="{DABC7556-00A5-482C-9A8A-BCD1396B50BE}" srcOrd="6" destOrd="0" presId="urn:microsoft.com/office/officeart/2009/3/layout/OpposingIdeas"/>
    <dgm:cxn modelId="{5AA2F3E9-D2E8-4649-954A-D013914DDEA7}" type="presParOf" srcId="{555A130E-B684-44F8-B735-4286884FC874}" destId="{87F74062-7A95-4B9C-8770-8B8E897983C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CBE2-4505-4DEB-9E66-5B46C4C71947}">
      <dsp:nvSpPr>
        <dsp:cNvPr id="0" name=""/>
        <dsp:cNvSpPr/>
      </dsp:nvSpPr>
      <dsp:spPr>
        <a:xfrm>
          <a:off x="0" y="2529"/>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B0FB4EB-21FD-44A7-ADEB-1AEDA1F836FD}">
      <dsp:nvSpPr>
        <dsp:cNvPr id="0" name=""/>
        <dsp:cNvSpPr/>
      </dsp:nvSpPr>
      <dsp:spPr>
        <a:xfrm>
          <a:off x="0" y="2529"/>
          <a:ext cx="8424936" cy="8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Georgia" panose="02040502050405020303" pitchFamily="18" charset="0"/>
            </a:rPr>
            <a:t>1.- INTRODUCCIÓN</a:t>
          </a:r>
        </a:p>
      </dsp:txBody>
      <dsp:txXfrm>
        <a:off x="0" y="2529"/>
        <a:ext cx="8424936" cy="862434"/>
      </dsp:txXfrm>
    </dsp:sp>
    <dsp:sp modelId="{ED058CAE-5663-459C-A691-0DEFC032A990}">
      <dsp:nvSpPr>
        <dsp:cNvPr id="0" name=""/>
        <dsp:cNvSpPr/>
      </dsp:nvSpPr>
      <dsp:spPr>
        <a:xfrm>
          <a:off x="0" y="864963"/>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79A1BF9-1D7A-41DE-BE3F-3FC04DDD9860}">
      <dsp:nvSpPr>
        <dsp:cNvPr id="0" name=""/>
        <dsp:cNvSpPr/>
      </dsp:nvSpPr>
      <dsp:spPr>
        <a:xfrm>
          <a:off x="0" y="864963"/>
          <a:ext cx="8424936" cy="8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a:latin typeface="Georgia" panose="02040502050405020303" pitchFamily="18" charset="0"/>
            </a:rPr>
            <a:t>2.- OBJETIVOS</a:t>
          </a:r>
        </a:p>
      </dsp:txBody>
      <dsp:txXfrm>
        <a:off x="0" y="864963"/>
        <a:ext cx="8424936" cy="862434"/>
      </dsp:txXfrm>
    </dsp:sp>
    <dsp:sp modelId="{ED0CCCB3-8228-451E-BC3E-F2D45FD016E2}">
      <dsp:nvSpPr>
        <dsp:cNvPr id="0" name=""/>
        <dsp:cNvSpPr/>
      </dsp:nvSpPr>
      <dsp:spPr>
        <a:xfrm>
          <a:off x="0" y="1727397"/>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9271611-5EA8-4D91-BE31-864A3DCD4098}">
      <dsp:nvSpPr>
        <dsp:cNvPr id="0" name=""/>
        <dsp:cNvSpPr/>
      </dsp:nvSpPr>
      <dsp:spPr>
        <a:xfrm>
          <a:off x="0" y="1727397"/>
          <a:ext cx="8424936" cy="8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Georgia" panose="02040502050405020303" pitchFamily="18" charset="0"/>
            </a:rPr>
            <a:t>3.- FUNDAMENTO TEÓRICO</a:t>
          </a:r>
        </a:p>
      </dsp:txBody>
      <dsp:txXfrm>
        <a:off x="0" y="1727397"/>
        <a:ext cx="8424936" cy="862434"/>
      </dsp:txXfrm>
    </dsp:sp>
    <dsp:sp modelId="{B2920557-89D9-48A0-95E8-4EE757BB55BB}">
      <dsp:nvSpPr>
        <dsp:cNvPr id="0" name=""/>
        <dsp:cNvSpPr/>
      </dsp:nvSpPr>
      <dsp:spPr>
        <a:xfrm>
          <a:off x="0" y="2589831"/>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24F21ED-4058-429F-B674-B776BB498950}">
      <dsp:nvSpPr>
        <dsp:cNvPr id="0" name=""/>
        <dsp:cNvSpPr/>
      </dsp:nvSpPr>
      <dsp:spPr>
        <a:xfrm>
          <a:off x="0" y="2589831"/>
          <a:ext cx="8424936" cy="8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Georgia" panose="02040502050405020303" pitchFamily="18" charset="0"/>
            </a:rPr>
            <a:t>4.- AN</a:t>
          </a:r>
          <a:r>
            <a:rPr lang="es-ES" sz="1600" kern="1200" dirty="0">
              <a:latin typeface="Georgia" panose="02040502050405020303" pitchFamily="18" charset="0"/>
            </a:rPr>
            <a:t>ÁLISIS, DISEÑO E IMPLEMENTACIÓN</a:t>
          </a:r>
          <a:endParaRPr lang="es-EC" sz="1600" kern="1200" dirty="0">
            <a:latin typeface="Georgia" panose="02040502050405020303" pitchFamily="18" charset="0"/>
          </a:endParaRPr>
        </a:p>
      </dsp:txBody>
      <dsp:txXfrm>
        <a:off x="0" y="2589831"/>
        <a:ext cx="8424936" cy="862434"/>
      </dsp:txXfrm>
    </dsp:sp>
    <dsp:sp modelId="{2DDC171A-926F-4551-9302-10FBA75A0066}">
      <dsp:nvSpPr>
        <dsp:cNvPr id="0" name=""/>
        <dsp:cNvSpPr/>
      </dsp:nvSpPr>
      <dsp:spPr>
        <a:xfrm>
          <a:off x="0" y="3452265"/>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4BE209B-7092-4DE8-ACCE-EED06BED4713}">
      <dsp:nvSpPr>
        <dsp:cNvPr id="0" name=""/>
        <dsp:cNvSpPr/>
      </dsp:nvSpPr>
      <dsp:spPr>
        <a:xfrm>
          <a:off x="0" y="3452265"/>
          <a:ext cx="8424936" cy="8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a:latin typeface="Georgia" panose="02040502050405020303" pitchFamily="18" charset="0"/>
            </a:rPr>
            <a:t>5.- ANÁLISIS DE RESULTADOS</a:t>
          </a:r>
        </a:p>
      </dsp:txBody>
      <dsp:txXfrm>
        <a:off x="0" y="3452265"/>
        <a:ext cx="8424936" cy="862434"/>
      </dsp:txXfrm>
    </dsp:sp>
    <dsp:sp modelId="{72CCC5A4-C9A9-4201-B14E-16A7A1564446}">
      <dsp:nvSpPr>
        <dsp:cNvPr id="0" name=""/>
        <dsp:cNvSpPr/>
      </dsp:nvSpPr>
      <dsp:spPr>
        <a:xfrm>
          <a:off x="0" y="4314699"/>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90CC2DC-4A8B-432D-8602-06488C04BBB0}">
      <dsp:nvSpPr>
        <dsp:cNvPr id="0" name=""/>
        <dsp:cNvSpPr/>
      </dsp:nvSpPr>
      <dsp:spPr>
        <a:xfrm>
          <a:off x="0" y="4314699"/>
          <a:ext cx="8424936" cy="8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Georgia" panose="02040502050405020303" pitchFamily="18" charset="0"/>
            </a:rPr>
            <a:t>6.- CONCLUSIONES </a:t>
          </a:r>
          <a:r>
            <a:rPr lang="es-EC" sz="1600" kern="1200">
              <a:latin typeface="Georgia" panose="02040502050405020303" pitchFamily="18" charset="0"/>
            </a:rPr>
            <a:t>, RECOMENDACIONES</a:t>
          </a:r>
          <a:endParaRPr lang="es-EC" sz="1600" kern="1200" dirty="0">
            <a:latin typeface="Georgia" panose="02040502050405020303" pitchFamily="18" charset="0"/>
          </a:endParaRPr>
        </a:p>
      </dsp:txBody>
      <dsp:txXfrm>
        <a:off x="0" y="4314699"/>
        <a:ext cx="8424936" cy="862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3473-78E5-430A-AF6D-57471B54AF4F}">
      <dsp:nvSpPr>
        <dsp:cNvPr id="0" name=""/>
        <dsp:cNvSpPr/>
      </dsp:nvSpPr>
      <dsp:spPr>
        <a:xfrm>
          <a:off x="-4530330" y="-704407"/>
          <a:ext cx="5472816" cy="5472816"/>
        </a:xfrm>
        <a:prstGeom prst="blockArc">
          <a:avLst>
            <a:gd name="adj1" fmla="val 18900000"/>
            <a:gd name="adj2" fmla="val 2700000"/>
            <a:gd name="adj3" fmla="val 39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7FC92-4898-401B-95B9-2D3D9970B106}">
      <dsp:nvSpPr>
        <dsp:cNvPr id="0" name=""/>
        <dsp:cNvSpPr/>
      </dsp:nvSpPr>
      <dsp:spPr>
        <a:xfrm>
          <a:off x="628985" y="406400"/>
          <a:ext cx="6973688" cy="8128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r" defTabSz="711200">
            <a:lnSpc>
              <a:spcPct val="90000"/>
            </a:lnSpc>
            <a:spcBef>
              <a:spcPct val="0"/>
            </a:spcBef>
            <a:spcAft>
              <a:spcPct val="35000"/>
            </a:spcAft>
            <a:buNone/>
          </a:pPr>
          <a:r>
            <a:rPr lang="es-MX" sz="1600" kern="1200" dirty="0">
              <a:solidFill>
                <a:schemeClr val="accent6">
                  <a:lumMod val="50000"/>
                </a:schemeClr>
              </a:solidFill>
              <a:effectLst/>
              <a:latin typeface="Arial" panose="020B0604020202020204" pitchFamily="34" charset="0"/>
              <a:ea typeface="Calibri" panose="020F0502020204030204" pitchFamily="34" charset="0"/>
            </a:rPr>
            <a:t>Entre sus características más importantes se encuentra la de tener la facilidad y rapidez para compartir información</a:t>
          </a:r>
          <a:endParaRPr lang="en-US" sz="1600" kern="1200" dirty="0">
            <a:solidFill>
              <a:schemeClr val="accent6">
                <a:lumMod val="50000"/>
              </a:schemeClr>
            </a:solidFill>
          </a:endParaRPr>
        </a:p>
      </dsp:txBody>
      <dsp:txXfrm>
        <a:off x="628985" y="406400"/>
        <a:ext cx="6973688" cy="812800"/>
      </dsp:txXfrm>
    </dsp:sp>
    <dsp:sp modelId="{4AB1B698-D54F-4AB7-B571-4C5A510B6A1E}">
      <dsp:nvSpPr>
        <dsp:cNvPr id="0" name=""/>
        <dsp:cNvSpPr/>
      </dsp:nvSpPr>
      <dsp:spPr>
        <a:xfrm>
          <a:off x="-8818" y="29443"/>
          <a:ext cx="1275608" cy="1274876"/>
        </a:xfrm>
        <a:prstGeom prst="ellipse">
          <a:avLst/>
        </a:prstGeom>
        <a:blipFill rotWithShape="0">
          <a:blip xmlns:r="http://schemas.openxmlformats.org/officeDocument/2006/relationships" r:embed="rId1"/>
          <a:srcRect/>
          <a:stretch>
            <a:fillRect l="-25000" r="-25000"/>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D9D68-6410-474A-B04C-F2D7FF585B6E}">
      <dsp:nvSpPr>
        <dsp:cNvPr id="0" name=""/>
        <dsp:cNvSpPr/>
      </dsp:nvSpPr>
      <dsp:spPr>
        <a:xfrm>
          <a:off x="924438" y="1625599"/>
          <a:ext cx="6678235" cy="8128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r" defTabSz="711200">
            <a:lnSpc>
              <a:spcPct val="90000"/>
            </a:lnSpc>
            <a:spcBef>
              <a:spcPct val="0"/>
            </a:spcBef>
            <a:spcAft>
              <a:spcPct val="35000"/>
            </a:spcAft>
            <a:buNone/>
          </a:pPr>
          <a:r>
            <a:rPr lang="es-MX" sz="1600" kern="1200" dirty="0">
              <a:solidFill>
                <a:schemeClr val="accent6">
                  <a:lumMod val="50000"/>
                </a:schemeClr>
              </a:solidFill>
              <a:latin typeface="Arial" panose="020B0604020202020204" pitchFamily="34" charset="0"/>
              <a:ea typeface="Calibri" panose="020F0502020204030204" pitchFamily="34" charset="0"/>
            </a:rPr>
            <a:t>A</a:t>
          </a:r>
          <a:r>
            <a:rPr lang="es-MX" sz="1600" kern="1200" dirty="0">
              <a:solidFill>
                <a:schemeClr val="accent6">
                  <a:lumMod val="50000"/>
                </a:schemeClr>
              </a:solidFill>
              <a:effectLst/>
              <a:latin typeface="Arial" panose="020B0604020202020204" pitchFamily="34" charset="0"/>
              <a:ea typeface="Calibri" panose="020F0502020204030204" pitchFamily="34" charset="0"/>
            </a:rPr>
            <a:t>demás de que es una de las herramientas más económicas para realizar estas acciones. </a:t>
          </a:r>
          <a:endParaRPr lang="en-US" sz="1600" kern="1200" dirty="0">
            <a:solidFill>
              <a:schemeClr val="accent6">
                <a:lumMod val="50000"/>
              </a:schemeClr>
            </a:solidFill>
          </a:endParaRPr>
        </a:p>
      </dsp:txBody>
      <dsp:txXfrm>
        <a:off x="924438" y="1625599"/>
        <a:ext cx="6678235" cy="812800"/>
      </dsp:txXfrm>
    </dsp:sp>
    <dsp:sp modelId="{03A618EF-C024-46C3-A5DF-91A7E758AFF5}">
      <dsp:nvSpPr>
        <dsp:cNvPr id="0" name=""/>
        <dsp:cNvSpPr/>
      </dsp:nvSpPr>
      <dsp:spPr>
        <a:xfrm>
          <a:off x="241137" y="1375105"/>
          <a:ext cx="1275608" cy="1274876"/>
        </a:xfrm>
        <a:prstGeom prst="ellipse">
          <a:avLst/>
        </a:prstGeom>
        <a:blipFill rotWithShape="0">
          <a:blip xmlns:r="http://schemas.openxmlformats.org/officeDocument/2006/relationships" r:embed="rId2"/>
          <a:srcRect/>
          <a:stretch>
            <a:fillRect l="-22000" r="-22000"/>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FC5AC-7013-400B-90E7-43CB52AD5A9D}">
      <dsp:nvSpPr>
        <dsp:cNvPr id="0" name=""/>
        <dsp:cNvSpPr/>
      </dsp:nvSpPr>
      <dsp:spPr>
        <a:xfrm>
          <a:off x="628985" y="2844800"/>
          <a:ext cx="6973688" cy="8128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r" defTabSz="711200">
            <a:lnSpc>
              <a:spcPct val="90000"/>
            </a:lnSpc>
            <a:spcBef>
              <a:spcPct val="0"/>
            </a:spcBef>
            <a:spcAft>
              <a:spcPct val="35000"/>
            </a:spcAft>
            <a:buNone/>
          </a:pPr>
          <a:r>
            <a:rPr lang="es-419" sz="1600" kern="1200" dirty="0">
              <a:solidFill>
                <a:schemeClr val="accent6">
                  <a:lumMod val="50000"/>
                </a:schemeClr>
              </a:solidFill>
              <a:effectLst/>
              <a:latin typeface="Arial" panose="020B0604020202020204" pitchFamily="34" charset="0"/>
              <a:ea typeface="Calibri" panose="020F0502020204030204" pitchFamily="34" charset="0"/>
            </a:rPr>
            <a:t>Referente al aspecto ecológico se puede observar que no es necesario el uso de papel</a:t>
          </a:r>
          <a:endParaRPr lang="en-US" sz="1600" kern="1200" dirty="0">
            <a:solidFill>
              <a:schemeClr val="accent6">
                <a:lumMod val="50000"/>
              </a:schemeClr>
            </a:solidFill>
          </a:endParaRPr>
        </a:p>
      </dsp:txBody>
      <dsp:txXfrm>
        <a:off x="628985" y="2844800"/>
        <a:ext cx="6973688" cy="812800"/>
      </dsp:txXfrm>
    </dsp:sp>
    <dsp:sp modelId="{C423BE00-C085-4154-A6AE-C96B908303AE}">
      <dsp:nvSpPr>
        <dsp:cNvPr id="0" name=""/>
        <dsp:cNvSpPr/>
      </dsp:nvSpPr>
      <dsp:spPr>
        <a:xfrm>
          <a:off x="-8818" y="2730489"/>
          <a:ext cx="1275608" cy="1274876"/>
        </a:xfrm>
        <a:prstGeom prst="ellipse">
          <a:avLst/>
        </a:prstGeom>
        <a:blipFill rotWithShape="0">
          <a:blip xmlns:r="http://schemas.openxmlformats.org/officeDocument/2006/relationships" r:embed="rId3"/>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091DA-A70D-4DB5-8F60-9128D66438AF}">
      <dsp:nvSpPr>
        <dsp:cNvPr id="0" name=""/>
        <dsp:cNvSpPr/>
      </dsp:nvSpPr>
      <dsp:spPr>
        <a:xfrm rot="5400000">
          <a:off x="-229697" y="232376"/>
          <a:ext cx="1531317" cy="107192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1" kern="1200" dirty="0"/>
            <a:t>SMTP</a:t>
          </a:r>
        </a:p>
      </dsp:txBody>
      <dsp:txXfrm rot="-5400000">
        <a:off x="1" y="538639"/>
        <a:ext cx="1071922" cy="459395"/>
      </dsp:txXfrm>
    </dsp:sp>
    <dsp:sp modelId="{4689AF54-BC88-433C-82E2-C07E088CFABF}">
      <dsp:nvSpPr>
        <dsp:cNvPr id="0" name=""/>
        <dsp:cNvSpPr/>
      </dsp:nvSpPr>
      <dsp:spPr>
        <a:xfrm rot="5400000">
          <a:off x="4095062" y="-3020461"/>
          <a:ext cx="995356" cy="704163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Protocolo simple de transferencia de email, </a:t>
          </a:r>
          <a:r>
            <a:rPr lang="es-419" sz="1400" b="0" i="0" kern="1200" dirty="0"/>
            <a:t>utilizado para enviar mensajes de correo electrónico desde un cliente de correo a un servidor de correo.</a:t>
          </a:r>
          <a:endParaRPr lang="es-EC" sz="1400" kern="1200" dirty="0"/>
        </a:p>
      </dsp:txBody>
      <dsp:txXfrm rot="-5400000">
        <a:off x="1071923" y="51267"/>
        <a:ext cx="6993047" cy="898178"/>
      </dsp:txXfrm>
    </dsp:sp>
    <dsp:sp modelId="{8C8C0550-0C5D-4011-A3EE-7803E687BD76}">
      <dsp:nvSpPr>
        <dsp:cNvPr id="0" name=""/>
        <dsp:cNvSpPr/>
      </dsp:nvSpPr>
      <dsp:spPr>
        <a:xfrm rot="5400000">
          <a:off x="-229697" y="1568829"/>
          <a:ext cx="1531317" cy="1071922"/>
        </a:xfrm>
        <a:prstGeom prst="chevron">
          <a:avLst/>
        </a:prstGeom>
        <a:solidFill>
          <a:schemeClr val="accent5">
            <a:hueOff val="1628513"/>
            <a:satOff val="5598"/>
            <a:lumOff val="-26863"/>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1" kern="1200" dirty="0"/>
            <a:t>POP3</a:t>
          </a:r>
        </a:p>
      </dsp:txBody>
      <dsp:txXfrm rot="-5400000">
        <a:off x="1" y="1875092"/>
        <a:ext cx="1071922" cy="459395"/>
      </dsp:txXfrm>
    </dsp:sp>
    <dsp:sp modelId="{FB3DB751-8E36-4FA8-B56D-9A39D51CB63A}">
      <dsp:nvSpPr>
        <dsp:cNvPr id="0" name=""/>
        <dsp:cNvSpPr/>
      </dsp:nvSpPr>
      <dsp:spPr>
        <a:xfrm rot="5400000">
          <a:off x="4095062" y="-1684008"/>
          <a:ext cx="995356" cy="7041636"/>
        </a:xfrm>
        <a:prstGeom prst="round2Same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Post Office </a:t>
          </a:r>
          <a:r>
            <a:rPr lang="es-MX" sz="1400" kern="1200" dirty="0" err="1"/>
            <a:t>Protocol</a:t>
          </a:r>
          <a:r>
            <a:rPr lang="es-MX" sz="1400" kern="1200" dirty="0"/>
            <a:t>, </a:t>
          </a:r>
          <a:r>
            <a:rPr lang="es-419" sz="1400" b="0" i="0" kern="1200" dirty="0"/>
            <a:t>permite a los clientes de correo descargar mensajes de un servidor de correo.</a:t>
          </a:r>
          <a:endParaRPr lang="es-EC" sz="1400" kern="1200" dirty="0"/>
        </a:p>
      </dsp:txBody>
      <dsp:txXfrm rot="-5400000">
        <a:off x="1071923" y="1387720"/>
        <a:ext cx="6993047" cy="898178"/>
      </dsp:txXfrm>
    </dsp:sp>
    <dsp:sp modelId="{FE2FD14C-0F0D-4CBF-923A-A29D4D279843}">
      <dsp:nvSpPr>
        <dsp:cNvPr id="0" name=""/>
        <dsp:cNvSpPr/>
      </dsp:nvSpPr>
      <dsp:spPr>
        <a:xfrm rot="5400000">
          <a:off x="-229697" y="2905282"/>
          <a:ext cx="1531317" cy="1071922"/>
        </a:xfrm>
        <a:prstGeom prst="chevron">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t>IMAP</a:t>
          </a:r>
        </a:p>
      </dsp:txBody>
      <dsp:txXfrm rot="-5400000">
        <a:off x="1" y="3211545"/>
        <a:ext cx="1071922" cy="459395"/>
      </dsp:txXfrm>
    </dsp:sp>
    <dsp:sp modelId="{1172E296-4426-4F1C-9471-1D8CB537B7F2}">
      <dsp:nvSpPr>
        <dsp:cNvPr id="0" name=""/>
        <dsp:cNvSpPr/>
      </dsp:nvSpPr>
      <dsp:spPr>
        <a:xfrm rot="5400000">
          <a:off x="4095062" y="-347555"/>
          <a:ext cx="995356" cy="7041636"/>
        </a:xfrm>
        <a:prstGeom prst="round2Same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Protocolo de Acceso a los Mensajes de Internet, </a:t>
          </a:r>
          <a:r>
            <a:rPr lang="es-419" sz="1400" b="0" i="0" kern="1200" dirty="0"/>
            <a:t>permite a los clientes de correo acceder a los mensajes directamente en el servidor de correo, sincroniza los mensajes entre el cliente de correo y el servidor, lo que permite acceder a los correos electrónicos desde diferentes dispositivos.</a:t>
          </a:r>
          <a:endParaRPr lang="es-EC" sz="1400" kern="1200" dirty="0"/>
        </a:p>
      </dsp:txBody>
      <dsp:txXfrm rot="-5400000">
        <a:off x="1071923" y="2724173"/>
        <a:ext cx="6993047" cy="898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949F-A0C4-410C-B851-F4DA7510A946}">
      <dsp:nvSpPr>
        <dsp:cNvPr id="0" name=""/>
        <dsp:cNvSpPr/>
      </dsp:nvSpPr>
      <dsp:spPr>
        <a:xfrm>
          <a:off x="0" y="527404"/>
          <a:ext cx="2769976" cy="1661985"/>
        </a:xfrm>
        <a:prstGeom prst="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2300" kern="1200" dirty="0">
              <a:solidFill>
                <a:sysClr val="window" lastClr="FFFFFF"/>
              </a:solidFill>
              <a:latin typeface="Calibri" panose="020F0502020204030204"/>
              <a:ea typeface="+mn-ea"/>
              <a:cs typeface="+mn-cs"/>
            </a:rPr>
            <a:t>SPAM</a:t>
          </a:r>
        </a:p>
        <a:p>
          <a:pPr marL="0" lvl="0" indent="0" algn="ctr" defTabSz="102235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Emails no </a:t>
          </a:r>
          <a:r>
            <a:rPr lang="en-US" sz="2000" kern="1200" dirty="0" err="1">
              <a:solidFill>
                <a:sysClr val="window" lastClr="FFFFFF"/>
              </a:solidFill>
              <a:latin typeface="Calibri" panose="020F0502020204030204"/>
              <a:ea typeface="+mn-ea"/>
              <a:cs typeface="+mn-cs"/>
            </a:rPr>
            <a:t>solicitados</a:t>
          </a:r>
          <a:r>
            <a:rPr lang="en-US" sz="2000" kern="1200" dirty="0">
              <a:solidFill>
                <a:sysClr val="window" lastClr="FFFFFF"/>
              </a:solidFill>
              <a:latin typeface="Calibri" panose="020F0502020204030204"/>
              <a:ea typeface="+mn-ea"/>
              <a:cs typeface="+mn-cs"/>
            </a:rPr>
            <a:t> o que no son </a:t>
          </a:r>
          <a:r>
            <a:rPr lang="en-US" sz="2000" kern="1200" dirty="0" err="1">
              <a:solidFill>
                <a:sysClr val="window" lastClr="FFFFFF"/>
              </a:solidFill>
              <a:latin typeface="Calibri" panose="020F0502020204030204"/>
              <a:ea typeface="+mn-ea"/>
              <a:cs typeface="+mn-cs"/>
            </a:rPr>
            <a:t>deseados</a:t>
          </a:r>
          <a:r>
            <a:rPr lang="en-US" sz="2000" kern="1200" dirty="0">
              <a:solidFill>
                <a:sysClr val="window" lastClr="FFFFFF"/>
              </a:solidFill>
              <a:latin typeface="Calibri" panose="020F0502020204030204"/>
              <a:ea typeface="+mn-ea"/>
              <a:cs typeface="+mn-cs"/>
            </a:rPr>
            <a:t> </a:t>
          </a:r>
          <a:r>
            <a:rPr lang="en-US" sz="2000" kern="1200" dirty="0" err="1">
              <a:solidFill>
                <a:sysClr val="window" lastClr="FFFFFF"/>
              </a:solidFill>
              <a:latin typeface="Calibri" panose="020F0502020204030204"/>
              <a:ea typeface="+mn-ea"/>
              <a:cs typeface="+mn-cs"/>
            </a:rPr>
            <a:t>por</a:t>
          </a:r>
          <a:r>
            <a:rPr lang="en-US" sz="2000" kern="1200" dirty="0">
              <a:solidFill>
                <a:sysClr val="window" lastClr="FFFFFF"/>
              </a:solidFill>
              <a:latin typeface="Calibri" panose="020F0502020204030204"/>
              <a:ea typeface="+mn-ea"/>
              <a:cs typeface="+mn-cs"/>
            </a:rPr>
            <a:t> </a:t>
          </a:r>
          <a:r>
            <a:rPr lang="en-US" sz="2000" kern="1200" dirty="0" err="1">
              <a:solidFill>
                <a:sysClr val="window" lastClr="FFFFFF"/>
              </a:solidFill>
              <a:latin typeface="Calibri" panose="020F0502020204030204"/>
              <a:ea typeface="+mn-ea"/>
              <a:cs typeface="+mn-cs"/>
            </a:rPr>
            <a:t>el</a:t>
          </a:r>
          <a:r>
            <a:rPr lang="en-US" sz="2000" kern="1200" dirty="0">
              <a:solidFill>
                <a:sysClr val="window" lastClr="FFFFFF"/>
              </a:solidFill>
              <a:latin typeface="Calibri" panose="020F0502020204030204"/>
              <a:ea typeface="+mn-ea"/>
              <a:cs typeface="+mn-cs"/>
            </a:rPr>
            <a:t> </a:t>
          </a:r>
          <a:r>
            <a:rPr lang="en-US" sz="2000" kern="1200" dirty="0" err="1">
              <a:solidFill>
                <a:sysClr val="window" lastClr="FFFFFF"/>
              </a:solidFill>
              <a:latin typeface="Calibri" panose="020F0502020204030204"/>
              <a:ea typeface="+mn-ea"/>
              <a:cs typeface="+mn-cs"/>
            </a:rPr>
            <a:t>usuario</a:t>
          </a:r>
          <a:r>
            <a:rPr lang="en-US" sz="2000" kern="1200" dirty="0">
              <a:solidFill>
                <a:sysClr val="window" lastClr="FFFFFF"/>
              </a:solidFill>
              <a:latin typeface="Calibri" panose="020F0502020204030204"/>
              <a:ea typeface="+mn-ea"/>
              <a:cs typeface="+mn-cs"/>
            </a:rPr>
            <a:t>.</a:t>
          </a:r>
        </a:p>
      </dsp:txBody>
      <dsp:txXfrm>
        <a:off x="0" y="527404"/>
        <a:ext cx="2769976" cy="1661985"/>
      </dsp:txXfrm>
    </dsp:sp>
    <dsp:sp modelId="{90452E40-08B2-4427-8477-61EB1BEF92C6}">
      <dsp:nvSpPr>
        <dsp:cNvPr id="0" name=""/>
        <dsp:cNvSpPr/>
      </dsp:nvSpPr>
      <dsp:spPr>
        <a:xfrm>
          <a:off x="3046974" y="527404"/>
          <a:ext cx="2769976" cy="1661985"/>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2300" kern="1200" dirty="0">
              <a:solidFill>
                <a:sysClr val="window" lastClr="FFFFFF"/>
              </a:solidFill>
              <a:latin typeface="Calibri" panose="020F0502020204030204"/>
              <a:ea typeface="+mn-ea"/>
              <a:cs typeface="+mn-cs"/>
            </a:rPr>
            <a:t>PHISHING</a:t>
          </a:r>
        </a:p>
        <a:p>
          <a:pPr marL="0" lvl="0" indent="0" algn="ctr" defTabSz="1022350">
            <a:lnSpc>
              <a:spcPct val="90000"/>
            </a:lnSpc>
            <a:spcBef>
              <a:spcPct val="0"/>
            </a:spcBef>
            <a:spcAft>
              <a:spcPct val="35000"/>
            </a:spcAft>
            <a:buNone/>
          </a:pPr>
          <a:r>
            <a:rPr lang="es-MX" sz="2000" kern="1200" dirty="0">
              <a:solidFill>
                <a:sysClr val="window" lastClr="FFFFFF"/>
              </a:solidFill>
              <a:latin typeface="Calibri" panose="020F0502020204030204"/>
              <a:ea typeface="+mn-ea"/>
              <a:cs typeface="+mn-cs"/>
            </a:rPr>
            <a:t>Delito de engañar a las personas para que compartan información confidencial</a:t>
          </a:r>
          <a:endParaRPr lang="en-US" sz="2000" kern="1200" dirty="0">
            <a:solidFill>
              <a:sysClr val="window" lastClr="FFFFFF"/>
            </a:solidFill>
            <a:latin typeface="Calibri" panose="020F0502020204030204"/>
            <a:ea typeface="+mn-ea"/>
            <a:cs typeface="+mn-cs"/>
          </a:endParaRPr>
        </a:p>
      </dsp:txBody>
      <dsp:txXfrm>
        <a:off x="3046974" y="527404"/>
        <a:ext cx="2769976" cy="1661985"/>
      </dsp:txXfrm>
    </dsp:sp>
    <dsp:sp modelId="{285A5B45-3796-46A2-B0A4-BF91AA6EFA9E}">
      <dsp:nvSpPr>
        <dsp:cNvPr id="0" name=""/>
        <dsp:cNvSpPr/>
      </dsp:nvSpPr>
      <dsp:spPr>
        <a:xfrm>
          <a:off x="6093948" y="527404"/>
          <a:ext cx="2769976" cy="1661985"/>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2300" kern="1200" dirty="0">
              <a:solidFill>
                <a:sysClr val="window" lastClr="FFFFFF"/>
              </a:solidFill>
              <a:latin typeface="Calibri" panose="020F0502020204030204"/>
              <a:ea typeface="+mn-ea"/>
              <a:cs typeface="+mn-cs"/>
            </a:rPr>
            <a:t>BEC</a:t>
          </a:r>
        </a:p>
        <a:p>
          <a:pPr marL="0" lvl="0" indent="0" algn="ctr" defTabSz="1022350">
            <a:lnSpc>
              <a:spcPct val="90000"/>
            </a:lnSpc>
            <a:spcBef>
              <a:spcPct val="0"/>
            </a:spcBef>
            <a:spcAft>
              <a:spcPct val="35000"/>
            </a:spcAft>
            <a:buNone/>
          </a:pPr>
          <a:r>
            <a:rPr lang="es-MX" sz="2000" kern="1200" dirty="0">
              <a:solidFill>
                <a:sysClr val="window" lastClr="FFFFFF"/>
              </a:solidFill>
              <a:latin typeface="Calibri" panose="020F0502020204030204"/>
              <a:ea typeface="+mn-ea"/>
              <a:cs typeface="+mn-cs"/>
            </a:rPr>
            <a:t>Conocido como el fraude del CEO</a:t>
          </a:r>
          <a:endParaRPr lang="en-US" sz="2000" kern="1200" dirty="0">
            <a:solidFill>
              <a:sysClr val="window" lastClr="FFFFFF"/>
            </a:solidFill>
            <a:latin typeface="Calibri" panose="020F0502020204030204"/>
            <a:ea typeface="+mn-ea"/>
            <a:cs typeface="+mn-cs"/>
          </a:endParaRPr>
        </a:p>
      </dsp:txBody>
      <dsp:txXfrm>
        <a:off x="6093948" y="527404"/>
        <a:ext cx="2769976" cy="1661985"/>
      </dsp:txXfrm>
    </dsp:sp>
    <dsp:sp modelId="{E173F909-7A6E-470D-BED9-BA9A3DAC9DCA}">
      <dsp:nvSpPr>
        <dsp:cNvPr id="0" name=""/>
        <dsp:cNvSpPr/>
      </dsp:nvSpPr>
      <dsp:spPr>
        <a:xfrm>
          <a:off x="1523487" y="2466387"/>
          <a:ext cx="2769976" cy="1661985"/>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2300" kern="1200" dirty="0">
              <a:solidFill>
                <a:sysClr val="window" lastClr="FFFFFF"/>
              </a:solidFill>
              <a:latin typeface="Calibri" panose="020F0502020204030204"/>
              <a:ea typeface="+mn-ea"/>
              <a:cs typeface="+mn-cs"/>
            </a:rPr>
            <a:t>EMAIL HIJACKING</a:t>
          </a:r>
        </a:p>
        <a:p>
          <a:pPr marL="0" lvl="0" indent="0" algn="ctr" defTabSz="1022350">
            <a:lnSpc>
              <a:spcPct val="90000"/>
            </a:lnSpc>
            <a:spcBef>
              <a:spcPct val="0"/>
            </a:spcBef>
            <a:spcAft>
              <a:spcPct val="35000"/>
            </a:spcAft>
            <a:buNone/>
          </a:pPr>
          <a:r>
            <a:rPr lang="es-MX" sz="2000" kern="1200" dirty="0">
              <a:solidFill>
                <a:sysClr val="window" lastClr="FFFFFF"/>
              </a:solidFill>
              <a:latin typeface="Calibri" panose="020F0502020204030204"/>
              <a:ea typeface="+mn-ea"/>
              <a:cs typeface="+mn-cs"/>
            </a:rPr>
            <a:t>Se basa en el secuestro de hilos de correo electrónico</a:t>
          </a:r>
          <a:endParaRPr lang="en-US" sz="2000" kern="1200" dirty="0">
            <a:solidFill>
              <a:sysClr val="window" lastClr="FFFFFF"/>
            </a:solidFill>
            <a:latin typeface="Calibri" panose="020F0502020204030204"/>
            <a:ea typeface="+mn-ea"/>
            <a:cs typeface="+mn-cs"/>
          </a:endParaRPr>
        </a:p>
      </dsp:txBody>
      <dsp:txXfrm>
        <a:off x="1523487" y="2466387"/>
        <a:ext cx="2769976" cy="1661985"/>
      </dsp:txXfrm>
    </dsp:sp>
    <dsp:sp modelId="{A16C8BAA-55E8-4013-80D5-27B6D270446E}">
      <dsp:nvSpPr>
        <dsp:cNvPr id="0" name=""/>
        <dsp:cNvSpPr/>
      </dsp:nvSpPr>
      <dsp:spPr>
        <a:xfrm>
          <a:off x="4570461" y="2466387"/>
          <a:ext cx="2769976" cy="1661985"/>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kern="1200" dirty="0">
              <a:solidFill>
                <a:sysClr val="window" lastClr="FFFFFF"/>
              </a:solidFill>
              <a:latin typeface="Calibri" panose="020F0502020204030204"/>
              <a:ea typeface="+mn-ea"/>
              <a:cs typeface="+mn-cs"/>
            </a:rPr>
            <a:t>SPEAR PHISHING</a:t>
          </a:r>
        </a:p>
        <a:p>
          <a:pPr marL="0" lvl="0" indent="0" algn="ctr" defTabSz="889000">
            <a:lnSpc>
              <a:spcPct val="90000"/>
            </a:lnSpc>
            <a:spcBef>
              <a:spcPct val="0"/>
            </a:spcBef>
            <a:spcAft>
              <a:spcPct val="35000"/>
            </a:spcAft>
            <a:buNone/>
          </a:pPr>
          <a:r>
            <a:rPr lang="es-MX" sz="1800" kern="1200" dirty="0">
              <a:solidFill>
                <a:sysClr val="window" lastClr="FFFFFF"/>
              </a:solidFill>
              <a:latin typeface="Calibri" panose="020F0502020204030204"/>
              <a:ea typeface="+mn-ea"/>
              <a:cs typeface="+mn-cs"/>
            </a:rPr>
            <a:t>Tipo de estafa que se realiza mediante correo electrónico a personas u organizaciones específicas</a:t>
          </a:r>
          <a:endParaRPr lang="en-US" sz="1800" kern="1200" dirty="0">
            <a:solidFill>
              <a:sysClr val="window" lastClr="FFFFFF"/>
            </a:solidFill>
            <a:latin typeface="Calibri" panose="020F0502020204030204"/>
            <a:ea typeface="+mn-ea"/>
            <a:cs typeface="+mn-cs"/>
          </a:endParaRPr>
        </a:p>
      </dsp:txBody>
      <dsp:txXfrm>
        <a:off x="4570461" y="2466387"/>
        <a:ext cx="2769976" cy="1661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D5ABB-6851-419D-9CAD-7E7E7C623FE2}">
      <dsp:nvSpPr>
        <dsp:cNvPr id="0" name=""/>
        <dsp:cNvSpPr/>
      </dsp:nvSpPr>
      <dsp:spPr>
        <a:xfrm>
          <a:off x="762000" y="802667"/>
          <a:ext cx="4572000" cy="2458665"/>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B0711-B843-4F12-B37C-E221C7F8304E}">
      <dsp:nvSpPr>
        <dsp:cNvPr id="0" name=""/>
        <dsp:cNvSpPr/>
      </dsp:nvSpPr>
      <dsp:spPr>
        <a:xfrm>
          <a:off x="3048000" y="1063434"/>
          <a:ext cx="609" cy="19371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C613F-B9C2-4A4E-B55E-813BE7E65A69}">
      <dsp:nvSpPr>
        <dsp:cNvPr id="0" name=""/>
        <dsp:cNvSpPr/>
      </dsp:nvSpPr>
      <dsp:spPr>
        <a:xfrm>
          <a:off x="914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t>Se utiliza una misma clave compartida entre Emisor y Receptor para así Cifrar y Descifrar el mensaje transmitido</a:t>
          </a:r>
          <a:endParaRPr lang="en-US" sz="1800" kern="1200" dirty="0"/>
        </a:p>
      </dsp:txBody>
      <dsp:txXfrm>
        <a:off x="914400" y="988929"/>
        <a:ext cx="1981200" cy="2086140"/>
      </dsp:txXfrm>
    </dsp:sp>
    <dsp:sp modelId="{858FE440-3E2E-438D-A9B7-02F0189D4FB1}">
      <dsp:nvSpPr>
        <dsp:cNvPr id="0" name=""/>
        <dsp:cNvSpPr/>
      </dsp:nvSpPr>
      <dsp:spPr>
        <a:xfrm>
          <a:off x="3200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t>También es conocido como criptografía de clave pública o de dos claves, utiliza el intercambio de claves público/privadas</a:t>
          </a:r>
          <a:endParaRPr lang="en-US" sz="1800" kern="1200" dirty="0"/>
        </a:p>
      </dsp:txBody>
      <dsp:txXfrm>
        <a:off x="3200400" y="988929"/>
        <a:ext cx="1981200" cy="2086140"/>
      </dsp:txXfrm>
    </dsp:sp>
    <dsp:sp modelId="{C94509DF-F249-4961-B0F8-59EBC23592D2}">
      <dsp:nvSpPr>
        <dsp:cNvPr id="0" name=""/>
        <dsp:cNvSpPr/>
      </dsp:nvSpPr>
      <dsp:spPr>
        <a:xfrm rot="16200000">
          <a:off x="-960090" y="1129464"/>
          <a:ext cx="2682180" cy="762000"/>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s-419" sz="1800" kern="1200" dirty="0"/>
            <a:t>Cifrado Simétrico</a:t>
          </a:r>
          <a:endParaRPr lang="en-US" sz="1800" kern="1200" dirty="0"/>
        </a:p>
      </dsp:txBody>
      <dsp:txXfrm>
        <a:off x="-844926" y="1435777"/>
        <a:ext cx="2451851" cy="379704"/>
      </dsp:txXfrm>
    </dsp:sp>
    <dsp:sp modelId="{87F74062-7A95-4B9C-8770-8B8E897983C7}">
      <dsp:nvSpPr>
        <dsp:cNvPr id="0" name=""/>
        <dsp:cNvSpPr/>
      </dsp:nvSpPr>
      <dsp:spPr>
        <a:xfrm rot="5400000">
          <a:off x="4373909" y="2172535"/>
          <a:ext cx="2682180" cy="762000"/>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s-419" sz="1800" kern="1200" dirty="0"/>
            <a:t>Cifrado Asimétrico</a:t>
          </a:r>
          <a:endParaRPr lang="en-US" sz="1800" kern="1200" dirty="0"/>
        </a:p>
      </dsp:txBody>
      <dsp:txXfrm>
        <a:off x="4489074" y="2248519"/>
        <a:ext cx="2451851" cy="3797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275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430" name="Google Shape;430;p1: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41197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a:t>
            </a:fld>
            <a:endParaRPr lang="es-EC"/>
          </a:p>
        </p:txBody>
      </p:sp>
    </p:spTree>
    <p:extLst>
      <p:ext uri="{BB962C8B-B14F-4D97-AF65-F5344CB8AC3E}">
        <p14:creationId xmlns:p14="http://schemas.microsoft.com/office/powerpoint/2010/main" val="399131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3</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24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9"/>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9"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9"/>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9"/>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224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844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409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130640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50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17008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92952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9708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2954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9332" y="287256"/>
            <a:ext cx="8414669" cy="724247"/>
          </a:xfrm>
          <a:prstGeom prst="rect">
            <a:avLst/>
          </a:prstGeom>
        </p:spPr>
        <p:txBody>
          <a:bodyPr anchor="ctr"/>
          <a:lstStyle>
            <a:lvl1pPr marL="0" indent="0" algn="l">
              <a:buNone/>
              <a:defRPr sz="33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6844036" y="6274755"/>
            <a:ext cx="2299964"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050"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9144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8383959" y="5759425"/>
            <a:ext cx="613328"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04714" y="287256"/>
            <a:ext cx="276367"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3" y="287255"/>
            <a:ext cx="143303"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5243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9" name="Google Shape;3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9332" y="287256"/>
            <a:ext cx="8414669" cy="724247"/>
          </a:xfrm>
          <a:prstGeom prst="rect">
            <a:avLst/>
          </a:prstGeom>
        </p:spPr>
        <p:txBody>
          <a:bodyPr anchor="ctr"/>
          <a:lstStyle>
            <a:lvl1pPr marL="0" indent="0" algn="l">
              <a:buNone/>
              <a:defRPr sz="33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04714" y="287256"/>
            <a:ext cx="276367"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3" y="287255"/>
            <a:ext cx="143303"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1696" y="6720876"/>
            <a:ext cx="9144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6" name="Grupo 5">
            <a:extLst>
              <a:ext uri="{FF2B5EF4-FFF2-40B4-BE49-F238E27FC236}">
                <a16:creationId xmlns:a16="http://schemas.microsoft.com/office/drawing/2014/main" id="{2AD41B96-8108-4782-9297-2ABF2320E100}"/>
              </a:ext>
            </a:extLst>
          </p:cNvPr>
          <p:cNvGrpSpPr/>
          <p:nvPr userDrawn="1"/>
        </p:nvGrpSpPr>
        <p:grpSpPr>
          <a:xfrm>
            <a:off x="0" y="4914310"/>
            <a:ext cx="9126755" cy="1786379"/>
            <a:chOff x="-1" y="4914309"/>
            <a:chExt cx="12169007" cy="1786379"/>
          </a:xfrm>
          <a:solidFill>
            <a:srgbClr val="2EA9E1"/>
          </a:solidFill>
        </p:grpSpPr>
        <p:sp>
          <p:nvSpPr>
            <p:cNvPr id="135" name="Freeform 84614">
              <a:extLst>
                <a:ext uri="{FF2B5EF4-FFF2-40B4-BE49-F238E27FC236}">
                  <a16:creationId xmlns:a16="http://schemas.microsoft.com/office/drawing/2014/main" id="{BEA0CC00-47C4-4618-94A4-C3377740EA1C}"/>
                </a:ext>
              </a:extLst>
            </p:cNvPr>
            <p:cNvSpPr>
              <a:spLocks/>
            </p:cNvSpPr>
            <p:nvPr userDrawn="1"/>
          </p:nvSpPr>
          <p:spPr bwMode="auto">
            <a:xfrm>
              <a:off x="-1" y="5758777"/>
              <a:ext cx="12169007" cy="941911"/>
            </a:xfrm>
            <a:custGeom>
              <a:avLst/>
              <a:gdLst>
                <a:gd name="T0" fmla="*/ 3737 w 3737"/>
                <a:gd name="T1" fmla="*/ 287 h 287"/>
                <a:gd name="T2" fmla="*/ 3737 w 3737"/>
                <a:gd name="T3" fmla="*/ 53 h 287"/>
                <a:gd name="T4" fmla="*/ 3737 w 3737"/>
                <a:gd name="T5" fmla="*/ 46 h 287"/>
                <a:gd name="T6" fmla="*/ 3730 w 3737"/>
                <a:gd name="T7" fmla="*/ 44 h 287"/>
                <a:gd name="T8" fmla="*/ 3623 w 3737"/>
                <a:gd name="T9" fmla="*/ 5 h 287"/>
                <a:gd name="T10" fmla="*/ 3610 w 3737"/>
                <a:gd name="T11" fmla="*/ 0 h 287"/>
                <a:gd name="T12" fmla="*/ 3610 w 3737"/>
                <a:gd name="T13" fmla="*/ 14 h 287"/>
                <a:gd name="T14" fmla="*/ 3610 w 3737"/>
                <a:gd name="T15" fmla="*/ 277 h 287"/>
                <a:gd name="T16" fmla="*/ 3620 w 3737"/>
                <a:gd name="T17" fmla="*/ 277 h 287"/>
                <a:gd name="T18" fmla="*/ 3620 w 3737"/>
                <a:gd name="T19" fmla="*/ 267 h 287"/>
                <a:gd name="T20" fmla="*/ 3593 w 3737"/>
                <a:gd name="T21" fmla="*/ 267 h 287"/>
                <a:gd name="T22" fmla="*/ 3593 w 3737"/>
                <a:gd name="T23" fmla="*/ 277 h 287"/>
                <a:gd name="T24" fmla="*/ 3603 w 3737"/>
                <a:gd name="T25" fmla="*/ 277 h 287"/>
                <a:gd name="T26" fmla="*/ 3603 w 3737"/>
                <a:gd name="T27" fmla="*/ 95 h 287"/>
                <a:gd name="T28" fmla="*/ 3603 w 3737"/>
                <a:gd name="T29" fmla="*/ 86 h 287"/>
                <a:gd name="T30" fmla="*/ 3595 w 3737"/>
                <a:gd name="T31" fmla="*/ 85 h 287"/>
                <a:gd name="T32" fmla="*/ 3490 w 3737"/>
                <a:gd name="T33" fmla="*/ 67 h 287"/>
                <a:gd name="T34" fmla="*/ 3478 w 3737"/>
                <a:gd name="T35" fmla="*/ 65 h 287"/>
                <a:gd name="T36" fmla="*/ 3478 w 3737"/>
                <a:gd name="T37" fmla="*/ 76 h 287"/>
                <a:gd name="T38" fmla="*/ 3478 w 3737"/>
                <a:gd name="T39" fmla="*/ 277 h 287"/>
                <a:gd name="T40" fmla="*/ 3488 w 3737"/>
                <a:gd name="T41" fmla="*/ 277 h 287"/>
                <a:gd name="T42" fmla="*/ 3488 w 3737"/>
                <a:gd name="T43" fmla="*/ 267 h 287"/>
                <a:gd name="T44" fmla="*/ 0 w 3737"/>
                <a:gd name="T45" fmla="*/ 267 h 287"/>
                <a:gd name="T46" fmla="*/ 0 w 3737"/>
                <a:gd name="T47" fmla="*/ 287 h 287"/>
                <a:gd name="T48" fmla="*/ 3488 w 3737"/>
                <a:gd name="T49" fmla="*/ 287 h 287"/>
                <a:gd name="T50" fmla="*/ 3498 w 3737"/>
                <a:gd name="T51" fmla="*/ 287 h 287"/>
                <a:gd name="T52" fmla="*/ 3498 w 3737"/>
                <a:gd name="T53" fmla="*/ 277 h 287"/>
                <a:gd name="T54" fmla="*/ 3498 w 3737"/>
                <a:gd name="T55" fmla="*/ 76 h 287"/>
                <a:gd name="T56" fmla="*/ 3488 w 3737"/>
                <a:gd name="T57" fmla="*/ 76 h 287"/>
                <a:gd name="T58" fmla="*/ 3486 w 3737"/>
                <a:gd name="T59" fmla="*/ 86 h 287"/>
                <a:gd name="T60" fmla="*/ 3592 w 3737"/>
                <a:gd name="T61" fmla="*/ 105 h 287"/>
                <a:gd name="T62" fmla="*/ 3593 w 3737"/>
                <a:gd name="T63" fmla="*/ 95 h 287"/>
                <a:gd name="T64" fmla="*/ 3583 w 3737"/>
                <a:gd name="T65" fmla="*/ 95 h 287"/>
                <a:gd name="T66" fmla="*/ 3583 w 3737"/>
                <a:gd name="T67" fmla="*/ 277 h 287"/>
                <a:gd name="T68" fmla="*/ 3583 w 3737"/>
                <a:gd name="T69" fmla="*/ 287 h 287"/>
                <a:gd name="T70" fmla="*/ 3593 w 3737"/>
                <a:gd name="T71" fmla="*/ 287 h 287"/>
                <a:gd name="T72" fmla="*/ 3620 w 3737"/>
                <a:gd name="T73" fmla="*/ 287 h 287"/>
                <a:gd name="T74" fmla="*/ 3630 w 3737"/>
                <a:gd name="T75" fmla="*/ 287 h 287"/>
                <a:gd name="T76" fmla="*/ 3630 w 3737"/>
                <a:gd name="T77" fmla="*/ 277 h 287"/>
                <a:gd name="T78" fmla="*/ 3630 w 3737"/>
                <a:gd name="T79" fmla="*/ 14 h 287"/>
                <a:gd name="T80" fmla="*/ 3620 w 3737"/>
                <a:gd name="T81" fmla="*/ 14 h 287"/>
                <a:gd name="T82" fmla="*/ 3616 w 3737"/>
                <a:gd name="T83" fmla="*/ 24 h 287"/>
                <a:gd name="T84" fmla="*/ 3724 w 3737"/>
                <a:gd name="T85" fmla="*/ 62 h 287"/>
                <a:gd name="T86" fmla="*/ 3727 w 3737"/>
                <a:gd name="T87" fmla="*/ 53 h 287"/>
                <a:gd name="T88" fmla="*/ 3717 w 3737"/>
                <a:gd name="T89" fmla="*/ 53 h 287"/>
                <a:gd name="T90" fmla="*/ 3717 w 3737"/>
                <a:gd name="T91" fmla="*/ 287 h 287"/>
                <a:gd name="T92" fmla="*/ 3737 w 3737"/>
                <a:gd name="T93" fmla="*/ 287 h 287"/>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648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40" name="Forma libre: forma 139">
              <a:extLst>
                <a:ext uri="{FF2B5EF4-FFF2-40B4-BE49-F238E27FC236}">
                  <a16:creationId xmlns:a16="http://schemas.microsoft.com/office/drawing/2014/main" id="{2018EB47-0ABD-4A26-B6A7-90EC5AAB8013}"/>
                </a:ext>
              </a:extLst>
            </p:cNvPr>
            <p:cNvSpPr>
              <a:spLocks/>
            </p:cNvSpPr>
            <p:nvPr userDrawn="1"/>
          </p:nvSpPr>
          <p:spPr bwMode="auto">
            <a:xfrm>
              <a:off x="11573551" y="5282412"/>
              <a:ext cx="357279" cy="1418276"/>
            </a:xfrm>
            <a:custGeom>
              <a:avLst/>
              <a:gdLst>
                <a:gd name="connsiteX0" fmla="*/ 268583 w 357279"/>
                <a:gd name="connsiteY0" fmla="*/ 214365 h 1418276"/>
                <a:gd name="connsiteX1" fmla="*/ 272497 w 357279"/>
                <a:gd name="connsiteY1" fmla="*/ 216287 h 1418276"/>
                <a:gd name="connsiteX2" fmla="*/ 272545 w 357279"/>
                <a:gd name="connsiteY2" fmla="*/ 217154 h 1418276"/>
                <a:gd name="connsiteX3" fmla="*/ 268697 w 357279"/>
                <a:gd name="connsiteY3" fmla="*/ 215110 h 1418276"/>
                <a:gd name="connsiteX4" fmla="*/ 180228 w 357279"/>
                <a:gd name="connsiteY4" fmla="*/ 45437 h 1418276"/>
                <a:gd name="connsiteX5" fmla="*/ 179962 w 357279"/>
                <a:gd name="connsiteY5" fmla="*/ 46118 h 1418276"/>
                <a:gd name="connsiteX6" fmla="*/ 179892 w 357279"/>
                <a:gd name="connsiteY6" fmla="*/ 45574 h 1418276"/>
                <a:gd name="connsiteX7" fmla="*/ 180259 w 357279"/>
                <a:gd name="connsiteY7" fmla="*/ 45425 h 1418276"/>
                <a:gd name="connsiteX8" fmla="*/ 180228 w 357279"/>
                <a:gd name="connsiteY8" fmla="*/ 45437 h 1418276"/>
                <a:gd name="connsiteX9" fmla="*/ 180231 w 357279"/>
                <a:gd name="connsiteY9" fmla="*/ 45431 h 1418276"/>
                <a:gd name="connsiteX10" fmla="*/ 182191 w 357279"/>
                <a:gd name="connsiteY10" fmla="*/ 44636 h 1418276"/>
                <a:gd name="connsiteX11" fmla="*/ 181690 w 357279"/>
                <a:gd name="connsiteY11" fmla="*/ 45101 h 1418276"/>
                <a:gd name="connsiteX12" fmla="*/ 180259 w 357279"/>
                <a:gd name="connsiteY12" fmla="*/ 45425 h 1418276"/>
                <a:gd name="connsiteX13" fmla="*/ 129013 w 357279"/>
                <a:gd name="connsiteY13" fmla="*/ 0 h 1418276"/>
                <a:gd name="connsiteX14" fmla="*/ 152165 w 357279"/>
                <a:gd name="connsiteY14" fmla="*/ 0 h 1418276"/>
                <a:gd name="connsiteX15" fmla="*/ 208401 w 357279"/>
                <a:gd name="connsiteY15" fmla="*/ 0 h 1418276"/>
                <a:gd name="connsiteX16" fmla="*/ 238198 w 357279"/>
                <a:gd name="connsiteY16" fmla="*/ 0 h 1418276"/>
                <a:gd name="connsiteX17" fmla="*/ 241485 w 357279"/>
                <a:gd name="connsiteY17" fmla="*/ 29359 h 1418276"/>
                <a:gd name="connsiteX18" fmla="*/ 265837 w 357279"/>
                <a:gd name="connsiteY18" fmla="*/ 196394 h 1418276"/>
                <a:gd name="connsiteX19" fmla="*/ 268583 w 357279"/>
                <a:gd name="connsiteY19" fmla="*/ 214365 h 1418276"/>
                <a:gd name="connsiteX20" fmla="*/ 251417 w 357279"/>
                <a:gd name="connsiteY20" fmla="*/ 205934 h 1418276"/>
                <a:gd name="connsiteX21" fmla="*/ 268697 w 357279"/>
                <a:gd name="connsiteY21" fmla="*/ 215110 h 1418276"/>
                <a:gd name="connsiteX22" fmla="*/ 271282 w 357279"/>
                <a:gd name="connsiteY22" fmla="*/ 232030 h 1418276"/>
                <a:gd name="connsiteX23" fmla="*/ 273685 w 357279"/>
                <a:gd name="connsiteY23" fmla="*/ 237828 h 1418276"/>
                <a:gd name="connsiteX24" fmla="*/ 272545 w 357279"/>
                <a:gd name="connsiteY24" fmla="*/ 217154 h 1418276"/>
                <a:gd name="connsiteX25" fmla="*/ 337414 w 357279"/>
                <a:gd name="connsiteY25" fmla="*/ 251602 h 1418276"/>
                <a:gd name="connsiteX26" fmla="*/ 357279 w 357279"/>
                <a:gd name="connsiteY26" fmla="*/ 261389 h 1418276"/>
                <a:gd name="connsiteX27" fmla="*/ 357279 w 357279"/>
                <a:gd name="connsiteY27" fmla="*/ 281103 h 1418276"/>
                <a:gd name="connsiteX28" fmla="*/ 357279 w 357279"/>
                <a:gd name="connsiteY28" fmla="*/ 1418276 h 1418276"/>
                <a:gd name="connsiteX29" fmla="*/ 291111 w 357279"/>
                <a:gd name="connsiteY29" fmla="*/ 1418276 h 1418276"/>
                <a:gd name="connsiteX30" fmla="*/ 291111 w 357279"/>
                <a:gd name="connsiteY30" fmla="*/ 299014 h 1418276"/>
                <a:gd name="connsiteX31" fmla="*/ 307653 w 357279"/>
                <a:gd name="connsiteY31" fmla="*/ 307199 h 1418276"/>
                <a:gd name="connsiteX32" fmla="*/ 297542 w 357279"/>
                <a:gd name="connsiteY32" fmla="*/ 298264 h 1418276"/>
                <a:gd name="connsiteX33" fmla="*/ 291111 w 357279"/>
                <a:gd name="connsiteY33" fmla="*/ 281103 h 1418276"/>
                <a:gd name="connsiteX34" fmla="*/ 291111 w 357279"/>
                <a:gd name="connsiteY34" fmla="*/ 299014 h 1418276"/>
                <a:gd name="connsiteX35" fmla="*/ 221656 w 357279"/>
                <a:gd name="connsiteY35" fmla="*/ 264651 h 1418276"/>
                <a:gd name="connsiteX36" fmla="*/ 205114 w 357279"/>
                <a:gd name="connsiteY36" fmla="*/ 254864 h 1418276"/>
                <a:gd name="connsiteX37" fmla="*/ 205114 w 357279"/>
                <a:gd name="connsiteY37" fmla="*/ 238554 h 1418276"/>
                <a:gd name="connsiteX38" fmla="*/ 183293 w 357279"/>
                <a:gd name="connsiteY38" fmla="*/ 71878 h 1418276"/>
                <a:gd name="connsiteX39" fmla="*/ 181288 w 357279"/>
                <a:gd name="connsiteY39" fmla="*/ 56365 h 1418276"/>
                <a:gd name="connsiteX40" fmla="*/ 185249 w 357279"/>
                <a:gd name="connsiteY40" fmla="*/ 39145 h 1418276"/>
                <a:gd name="connsiteX41" fmla="*/ 180747 w 357279"/>
                <a:gd name="connsiteY41" fmla="*/ 44109 h 1418276"/>
                <a:gd name="connsiteX42" fmla="*/ 180231 w 357279"/>
                <a:gd name="connsiteY42" fmla="*/ 45431 h 1418276"/>
                <a:gd name="connsiteX43" fmla="*/ 179884 w 357279"/>
                <a:gd name="connsiteY43" fmla="*/ 45510 h 1418276"/>
                <a:gd name="connsiteX44" fmla="*/ 178639 w 357279"/>
                <a:gd name="connsiteY44" fmla="*/ 35883 h 1418276"/>
                <a:gd name="connsiteX45" fmla="*/ 177925 w 357279"/>
                <a:gd name="connsiteY45" fmla="*/ 45952 h 1418276"/>
                <a:gd name="connsiteX46" fmla="*/ 179884 w 357279"/>
                <a:gd name="connsiteY46" fmla="*/ 45510 h 1418276"/>
                <a:gd name="connsiteX47" fmla="*/ 179892 w 357279"/>
                <a:gd name="connsiteY47" fmla="*/ 45574 h 1418276"/>
                <a:gd name="connsiteX48" fmla="*/ 177925 w 357279"/>
                <a:gd name="connsiteY48" fmla="*/ 46378 h 1418276"/>
                <a:gd name="connsiteX49" fmla="*/ 176925 w 357279"/>
                <a:gd name="connsiteY49" fmla="*/ 53895 h 1418276"/>
                <a:gd name="connsiteX50" fmla="*/ 179962 w 357279"/>
                <a:gd name="connsiteY50" fmla="*/ 46118 h 1418276"/>
                <a:gd name="connsiteX51" fmla="*/ 181288 w 357279"/>
                <a:gd name="connsiteY51" fmla="*/ 56365 h 1418276"/>
                <a:gd name="connsiteX52" fmla="*/ 152165 w 357279"/>
                <a:gd name="connsiteY52" fmla="*/ 182958 h 1418276"/>
                <a:gd name="connsiteX53" fmla="*/ 142233 w 357279"/>
                <a:gd name="connsiteY53" fmla="*/ 222244 h 1418276"/>
                <a:gd name="connsiteX54" fmla="*/ 105862 w 357279"/>
                <a:gd name="connsiteY54" fmla="*/ 205934 h 1418276"/>
                <a:gd name="connsiteX55" fmla="*/ 66167 w 357279"/>
                <a:gd name="connsiteY55" fmla="*/ 183528 h 1418276"/>
                <a:gd name="connsiteX56" fmla="*/ 66168 w 357279"/>
                <a:gd name="connsiteY56" fmla="*/ 175441 h 1418276"/>
                <a:gd name="connsiteX57" fmla="*/ 65281 w 357279"/>
                <a:gd name="connsiteY57" fmla="*/ 183028 h 1418276"/>
                <a:gd name="connsiteX58" fmla="*/ 63595 w 357279"/>
                <a:gd name="connsiteY58" fmla="*/ 182077 h 1418276"/>
                <a:gd name="connsiteX59" fmla="*/ 63596 w 357279"/>
                <a:gd name="connsiteY59" fmla="*/ 181114 h 1418276"/>
                <a:gd name="connsiteX60" fmla="*/ 59880 w 357279"/>
                <a:gd name="connsiteY60" fmla="*/ 179980 h 1418276"/>
                <a:gd name="connsiteX61" fmla="*/ 63595 w 357279"/>
                <a:gd name="connsiteY61" fmla="*/ 182077 h 1418276"/>
                <a:gd name="connsiteX62" fmla="*/ 63582 w 357279"/>
                <a:gd name="connsiteY62" fmla="*/ 193702 h 1418276"/>
                <a:gd name="connsiteX63" fmla="*/ 64013 w 357279"/>
                <a:gd name="connsiteY63" fmla="*/ 193879 h 1418276"/>
                <a:gd name="connsiteX64" fmla="*/ 65281 w 357279"/>
                <a:gd name="connsiteY64" fmla="*/ 183028 h 1418276"/>
                <a:gd name="connsiteX65" fmla="*/ 66167 w 357279"/>
                <a:gd name="connsiteY65" fmla="*/ 183528 h 1418276"/>
                <a:gd name="connsiteX66" fmla="*/ 66152 w 357279"/>
                <a:gd name="connsiteY66" fmla="*/ 299680 h 1418276"/>
                <a:gd name="connsiteX67" fmla="*/ 66168 w 357279"/>
                <a:gd name="connsiteY67" fmla="*/ 1418276 h 1418276"/>
                <a:gd name="connsiteX68" fmla="*/ 0 w 357279"/>
                <a:gd name="connsiteY68" fmla="*/ 1418276 h 1418276"/>
                <a:gd name="connsiteX69" fmla="*/ 0 w 357279"/>
                <a:gd name="connsiteY69" fmla="*/ 137289 h 1418276"/>
                <a:gd name="connsiteX70" fmla="*/ 0 w 357279"/>
                <a:gd name="connsiteY70" fmla="*/ 88217 h 1418276"/>
                <a:gd name="connsiteX71" fmla="*/ 46303 w 357279"/>
                <a:gd name="connsiteY71" fmla="*/ 107789 h 1418276"/>
                <a:gd name="connsiteX72" fmla="*/ 96663 w 357279"/>
                <a:gd name="connsiteY72" fmla="*/ 125471 h 1418276"/>
                <a:gd name="connsiteX73" fmla="*/ 85997 w 357279"/>
                <a:gd name="connsiteY73" fmla="*/ 166648 h 1418276"/>
                <a:gd name="connsiteX74" fmla="*/ 98109 w 357279"/>
                <a:gd name="connsiteY74" fmla="*/ 126936 h 1418276"/>
                <a:gd name="connsiteX75" fmla="*/ 105683 w 357279"/>
                <a:gd name="connsiteY75" fmla="*/ 128638 h 1418276"/>
                <a:gd name="connsiteX76" fmla="*/ 96663 w 357279"/>
                <a:gd name="connsiteY76" fmla="*/ 125471 h 1418276"/>
                <a:gd name="connsiteX77" fmla="*/ 122404 w 357279"/>
                <a:gd name="connsiteY77" fmla="*/ 26097 h 1418276"/>
                <a:gd name="connsiteX78" fmla="*/ 129013 w 357279"/>
                <a:gd name="connsiteY78" fmla="*/ 0 h 14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57279" h="1418276">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sz="1050" dirty="0"/>
            </a:p>
          </p:txBody>
        </p:sp>
        <p:sp>
          <p:nvSpPr>
            <p:cNvPr id="137" name="Freeform 84616">
              <a:extLst>
                <a:ext uri="{FF2B5EF4-FFF2-40B4-BE49-F238E27FC236}">
                  <a16:creationId xmlns:a16="http://schemas.microsoft.com/office/drawing/2014/main" id="{26460EB9-0FBE-40A2-A261-8C6F832984B9}"/>
                </a:ext>
              </a:extLst>
            </p:cNvPr>
            <p:cNvSpPr>
              <a:spLocks/>
            </p:cNvSpPr>
            <p:nvPr userDrawn="1"/>
          </p:nvSpPr>
          <p:spPr bwMode="auto">
            <a:xfrm>
              <a:off x="11714292" y="4914309"/>
              <a:ext cx="64959" cy="400585"/>
            </a:xfrm>
            <a:custGeom>
              <a:avLst/>
              <a:gdLst>
                <a:gd name="T0" fmla="*/ 0 w 20"/>
                <a:gd name="T1" fmla="*/ 0 h 123"/>
                <a:gd name="T2" fmla="*/ 0 w 20"/>
                <a:gd name="T3" fmla="*/ 123 h 123"/>
                <a:gd name="T4" fmla="*/ 20 w 20"/>
                <a:gd name="T5" fmla="*/ 123 h 123"/>
                <a:gd name="T6" fmla="*/ 20 w 20"/>
                <a:gd name="T7" fmla="*/ 0 h 123"/>
                <a:gd name="T8" fmla="*/ 0 w 20"/>
                <a:gd name="T9" fmla="*/ 0 h 123"/>
              </a:gdLst>
              <a:ahLst/>
              <a:cxnLst>
                <a:cxn ang="0">
                  <a:pos x="T0" y="T1"/>
                </a:cxn>
                <a:cxn ang="0">
                  <a:pos x="T2" y="T3"/>
                </a:cxn>
                <a:cxn ang="0">
                  <a:pos x="T4" y="T5"/>
                </a:cxn>
                <a:cxn ang="0">
                  <a:pos x="T6" y="T7"/>
                </a:cxn>
                <a:cxn ang="0">
                  <a:pos x="T8" y="T9"/>
                </a:cxn>
              </a:cxnLst>
              <a:rect l="0" t="0" r="r" b="b"/>
              <a:pathLst>
                <a:path w="20" h="123">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4" name="Rectángulo 3">
              <a:extLst>
                <a:ext uri="{FF2B5EF4-FFF2-40B4-BE49-F238E27FC236}">
                  <a16:creationId xmlns:a16="http://schemas.microsoft.com/office/drawing/2014/main" id="{1A8A99CB-D5E3-4986-AC58-921DFD77A96D}"/>
                </a:ext>
              </a:extLst>
            </p:cNvPr>
            <p:cNvSpPr/>
            <p:nvPr userDrawn="1"/>
          </p:nvSpPr>
          <p:spPr>
            <a:xfrm>
              <a:off x="11323945" y="6633210"/>
              <a:ext cx="45719"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sp>
          <p:nvSpPr>
            <p:cNvPr id="139" name="Rectángulo 138">
              <a:extLst>
                <a:ext uri="{FF2B5EF4-FFF2-40B4-BE49-F238E27FC236}">
                  <a16:creationId xmlns:a16="http://schemas.microsoft.com/office/drawing/2014/main" id="{8B3FAF9A-733D-4ED4-8BCF-DCB1CEFFA8E2}"/>
                </a:ext>
              </a:extLst>
            </p:cNvPr>
            <p:cNvSpPr/>
            <p:nvPr userDrawn="1"/>
          </p:nvSpPr>
          <p:spPr>
            <a:xfrm>
              <a:off x="11701052" y="6633210"/>
              <a:ext cx="9851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grpSp>
    </p:spTree>
    <p:extLst>
      <p:ext uri="{BB962C8B-B14F-4D97-AF65-F5344CB8AC3E}">
        <p14:creationId xmlns:p14="http://schemas.microsoft.com/office/powerpoint/2010/main" val="40786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9332" y="287256"/>
            <a:ext cx="8414669" cy="724247"/>
          </a:xfrm>
          <a:prstGeom prst="rect">
            <a:avLst/>
          </a:prstGeom>
        </p:spPr>
        <p:txBody>
          <a:bodyPr anchor="ctr"/>
          <a:lstStyle>
            <a:lvl1pPr marL="0" indent="0" algn="l">
              <a:buNone/>
              <a:defRPr sz="33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04714" y="287256"/>
            <a:ext cx="276367"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3" y="287255"/>
            <a:ext cx="143303"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1696" y="6720876"/>
            <a:ext cx="9144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3" name="Grupo 2">
            <a:extLst>
              <a:ext uri="{FF2B5EF4-FFF2-40B4-BE49-F238E27FC236}">
                <a16:creationId xmlns:a16="http://schemas.microsoft.com/office/drawing/2014/main" id="{A22319B3-4574-4BC5-866B-8F5D2BA8DE38}"/>
              </a:ext>
            </a:extLst>
          </p:cNvPr>
          <p:cNvGrpSpPr/>
          <p:nvPr userDrawn="1"/>
        </p:nvGrpSpPr>
        <p:grpSpPr>
          <a:xfrm>
            <a:off x="5600" y="5749049"/>
            <a:ext cx="9094266" cy="939393"/>
            <a:chOff x="9210675" y="3165476"/>
            <a:chExt cx="1782763" cy="138113"/>
          </a:xfrm>
        </p:grpSpPr>
        <p:sp>
          <p:nvSpPr>
            <p:cNvPr id="11" name="Freeform 84617">
              <a:extLst>
                <a:ext uri="{FF2B5EF4-FFF2-40B4-BE49-F238E27FC236}">
                  <a16:creationId xmlns:a16="http://schemas.microsoft.com/office/drawing/2014/main" id="{3F80BCC2-7235-4AA3-8BE7-9B0BFABFB8BB}"/>
                </a:ext>
              </a:extLst>
            </p:cNvPr>
            <p:cNvSpPr>
              <a:spLocks/>
            </p:cNvSpPr>
            <p:nvPr userDrawn="1"/>
          </p:nvSpPr>
          <p:spPr bwMode="auto">
            <a:xfrm>
              <a:off x="10907713" y="3165476"/>
              <a:ext cx="36513" cy="60325"/>
            </a:xfrm>
            <a:custGeom>
              <a:avLst/>
              <a:gdLst>
                <a:gd name="T0" fmla="*/ 0 w 75"/>
                <a:gd name="T1" fmla="*/ 126 h 126"/>
                <a:gd name="T2" fmla="*/ 0 w 75"/>
                <a:gd name="T3" fmla="*/ 26 h 126"/>
                <a:gd name="T4" fmla="*/ 75 w 75"/>
                <a:gd name="T5" fmla="*/ 0 h 126"/>
                <a:gd name="T6" fmla="*/ 75 w 75"/>
                <a:gd name="T7" fmla="*/ 111 h 126"/>
                <a:gd name="T8" fmla="*/ 0 w 75"/>
                <a:gd name="T9" fmla="*/ 126 h 126"/>
              </a:gdLst>
              <a:ahLst/>
              <a:cxnLst>
                <a:cxn ang="0">
                  <a:pos x="T0" y="T1"/>
                </a:cxn>
                <a:cxn ang="0">
                  <a:pos x="T2" y="T3"/>
                </a:cxn>
                <a:cxn ang="0">
                  <a:pos x="T4" y="T5"/>
                </a:cxn>
                <a:cxn ang="0">
                  <a:pos x="T6" y="T7"/>
                </a:cxn>
                <a:cxn ang="0">
                  <a:pos x="T8" y="T9"/>
                </a:cxn>
              </a:cxnLst>
              <a:rect l="0" t="0" r="r" b="b"/>
              <a:pathLst>
                <a:path w="75" h="126">
                  <a:moveTo>
                    <a:pt x="0" y="126"/>
                  </a:moveTo>
                  <a:cubicBezTo>
                    <a:pt x="0" y="92"/>
                    <a:pt x="0" y="59"/>
                    <a:pt x="0" y="26"/>
                  </a:cubicBezTo>
                  <a:cubicBezTo>
                    <a:pt x="25" y="17"/>
                    <a:pt x="50" y="9"/>
                    <a:pt x="75" y="0"/>
                  </a:cubicBezTo>
                  <a:cubicBezTo>
                    <a:pt x="75" y="36"/>
                    <a:pt x="75" y="75"/>
                    <a:pt x="75" y="111"/>
                  </a:cubicBezTo>
                  <a:cubicBezTo>
                    <a:pt x="0" y="126"/>
                    <a:pt x="75" y="111"/>
                    <a:pt x="0" y="126"/>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2" name="Freeform 84618">
              <a:extLst>
                <a:ext uri="{FF2B5EF4-FFF2-40B4-BE49-F238E27FC236}">
                  <a16:creationId xmlns:a16="http://schemas.microsoft.com/office/drawing/2014/main" id="{6AB327A4-ABA2-4196-B2AC-8ECDFAE8866F}"/>
                </a:ext>
              </a:extLst>
            </p:cNvPr>
            <p:cNvSpPr>
              <a:spLocks/>
            </p:cNvSpPr>
            <p:nvPr userDrawn="1"/>
          </p:nvSpPr>
          <p:spPr bwMode="auto">
            <a:xfrm>
              <a:off x="10944225" y="3165476"/>
              <a:ext cx="9525" cy="57150"/>
            </a:xfrm>
            <a:custGeom>
              <a:avLst/>
              <a:gdLst>
                <a:gd name="T0" fmla="*/ 21 w 21"/>
                <a:gd name="T1" fmla="*/ 17 h 120"/>
                <a:gd name="T2" fmla="*/ 21 w 21"/>
                <a:gd name="T3" fmla="*/ 120 h 120"/>
                <a:gd name="T4" fmla="*/ 0 w 21"/>
                <a:gd name="T5" fmla="*/ 111 h 120"/>
                <a:gd name="T6" fmla="*/ 0 w 21"/>
                <a:gd name="T7" fmla="*/ 0 h 120"/>
                <a:gd name="T8" fmla="*/ 21 w 21"/>
                <a:gd name="T9" fmla="*/ 17 h 120"/>
              </a:gdLst>
              <a:ahLst/>
              <a:cxnLst>
                <a:cxn ang="0">
                  <a:pos x="T0" y="T1"/>
                </a:cxn>
                <a:cxn ang="0">
                  <a:pos x="T2" y="T3"/>
                </a:cxn>
                <a:cxn ang="0">
                  <a:pos x="T4" y="T5"/>
                </a:cxn>
                <a:cxn ang="0">
                  <a:pos x="T6" y="T7"/>
                </a:cxn>
                <a:cxn ang="0">
                  <a:pos x="T8" y="T9"/>
                </a:cxn>
              </a:cxnLst>
              <a:rect l="0" t="0" r="r" b="b"/>
              <a:pathLst>
                <a:path w="21" h="120">
                  <a:moveTo>
                    <a:pt x="21" y="17"/>
                  </a:moveTo>
                  <a:cubicBezTo>
                    <a:pt x="21" y="51"/>
                    <a:pt x="21" y="86"/>
                    <a:pt x="21" y="120"/>
                  </a:cubicBezTo>
                  <a:cubicBezTo>
                    <a:pt x="14" y="117"/>
                    <a:pt x="7" y="114"/>
                    <a:pt x="0" y="111"/>
                  </a:cubicBezTo>
                  <a:cubicBezTo>
                    <a:pt x="0" y="74"/>
                    <a:pt x="0" y="37"/>
                    <a:pt x="0" y="0"/>
                  </a:cubicBezTo>
                  <a:cubicBezTo>
                    <a:pt x="7" y="6"/>
                    <a:pt x="14" y="11"/>
                    <a:pt x="21" y="17"/>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3" name="Freeform 84619">
              <a:extLst>
                <a:ext uri="{FF2B5EF4-FFF2-40B4-BE49-F238E27FC236}">
                  <a16:creationId xmlns:a16="http://schemas.microsoft.com/office/drawing/2014/main" id="{1A01B33E-7E34-4E99-A2CC-289D69CC8374}"/>
                </a:ext>
              </a:extLst>
            </p:cNvPr>
            <p:cNvSpPr>
              <a:spLocks/>
            </p:cNvSpPr>
            <p:nvPr userDrawn="1"/>
          </p:nvSpPr>
          <p:spPr bwMode="auto">
            <a:xfrm>
              <a:off x="10942638" y="3230563"/>
              <a:ext cx="50800" cy="39688"/>
            </a:xfrm>
            <a:custGeom>
              <a:avLst/>
              <a:gdLst>
                <a:gd name="T0" fmla="*/ 0 w 107"/>
                <a:gd name="T1" fmla="*/ 0 h 85"/>
                <a:gd name="T2" fmla="*/ 0 w 107"/>
                <a:gd name="T3" fmla="*/ 47 h 85"/>
                <a:gd name="T4" fmla="*/ 107 w 107"/>
                <a:gd name="T5" fmla="*/ 85 h 85"/>
                <a:gd name="T6" fmla="*/ 107 w 107"/>
                <a:gd name="T7" fmla="*/ 38 h 85"/>
                <a:gd name="T8" fmla="*/ 0 w 107"/>
                <a:gd name="T9" fmla="*/ 0 h 85"/>
              </a:gdLst>
              <a:ahLst/>
              <a:cxnLst>
                <a:cxn ang="0">
                  <a:pos x="T0" y="T1"/>
                </a:cxn>
                <a:cxn ang="0">
                  <a:pos x="T2" y="T3"/>
                </a:cxn>
                <a:cxn ang="0">
                  <a:pos x="T4" y="T5"/>
                </a:cxn>
                <a:cxn ang="0">
                  <a:pos x="T6" y="T7"/>
                </a:cxn>
                <a:cxn ang="0">
                  <a:pos x="T8" y="T9"/>
                </a:cxn>
              </a:cxnLst>
              <a:rect l="0" t="0" r="r" b="b"/>
              <a:pathLst>
                <a:path w="107" h="85">
                  <a:moveTo>
                    <a:pt x="0" y="0"/>
                  </a:moveTo>
                  <a:cubicBezTo>
                    <a:pt x="0" y="16"/>
                    <a:pt x="0" y="31"/>
                    <a:pt x="0" y="47"/>
                  </a:cubicBezTo>
                  <a:cubicBezTo>
                    <a:pt x="36" y="60"/>
                    <a:pt x="72" y="72"/>
                    <a:pt x="107" y="85"/>
                  </a:cubicBezTo>
                  <a:cubicBezTo>
                    <a:pt x="107" y="69"/>
                    <a:pt x="107" y="54"/>
                    <a:pt x="107" y="38"/>
                  </a:cubicBezTo>
                  <a:cubicBezTo>
                    <a:pt x="72" y="26"/>
                    <a:pt x="36" y="13"/>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4" name="Freeform 84620">
              <a:extLst>
                <a:ext uri="{FF2B5EF4-FFF2-40B4-BE49-F238E27FC236}">
                  <a16:creationId xmlns:a16="http://schemas.microsoft.com/office/drawing/2014/main" id="{F4BC67D4-E43E-4700-B8EA-DA18FED909CA}"/>
                </a:ext>
              </a:extLst>
            </p:cNvPr>
            <p:cNvSpPr>
              <a:spLocks/>
            </p:cNvSpPr>
            <p:nvPr userDrawn="1"/>
          </p:nvSpPr>
          <p:spPr bwMode="auto">
            <a:xfrm>
              <a:off x="10944225" y="3275013"/>
              <a:ext cx="49213" cy="28575"/>
            </a:xfrm>
            <a:custGeom>
              <a:avLst/>
              <a:gdLst>
                <a:gd name="T0" fmla="*/ 105 w 105"/>
                <a:gd name="T1" fmla="*/ 22 h 58"/>
                <a:gd name="T2" fmla="*/ 0 w 105"/>
                <a:gd name="T3" fmla="*/ 0 h 58"/>
                <a:gd name="T4" fmla="*/ 0 w 105"/>
                <a:gd name="T5" fmla="*/ 58 h 58"/>
                <a:gd name="T6" fmla="*/ 105 w 105"/>
                <a:gd name="T7" fmla="*/ 58 h 58"/>
              </a:gdLst>
              <a:ahLst/>
              <a:cxnLst>
                <a:cxn ang="0">
                  <a:pos x="T0" y="T1"/>
                </a:cxn>
                <a:cxn ang="0">
                  <a:pos x="T2" y="T3"/>
                </a:cxn>
                <a:cxn ang="0">
                  <a:pos x="T4" y="T5"/>
                </a:cxn>
                <a:cxn ang="0">
                  <a:pos x="T6" y="T7"/>
                </a:cxn>
              </a:cxnLst>
              <a:rect l="0" t="0" r="r" b="b"/>
              <a:pathLst>
                <a:path w="105" h="58">
                  <a:moveTo>
                    <a:pt x="105" y="22"/>
                  </a:moveTo>
                  <a:cubicBezTo>
                    <a:pt x="0" y="0"/>
                    <a:pt x="105" y="22"/>
                    <a:pt x="0" y="0"/>
                  </a:cubicBezTo>
                  <a:cubicBezTo>
                    <a:pt x="0" y="20"/>
                    <a:pt x="0" y="39"/>
                    <a:pt x="0" y="58"/>
                  </a:cubicBezTo>
                  <a:cubicBezTo>
                    <a:pt x="35" y="58"/>
                    <a:pt x="70" y="58"/>
                    <a:pt x="105" y="58"/>
                  </a:cubicBezTo>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5" name="Freeform 84621">
              <a:extLst>
                <a:ext uri="{FF2B5EF4-FFF2-40B4-BE49-F238E27FC236}">
                  <a16:creationId xmlns:a16="http://schemas.microsoft.com/office/drawing/2014/main" id="{1C04634F-AA03-4590-9C3C-DB4FA872324E}"/>
                </a:ext>
              </a:extLst>
            </p:cNvPr>
            <p:cNvSpPr>
              <a:spLocks/>
            </p:cNvSpPr>
            <p:nvPr userDrawn="1"/>
          </p:nvSpPr>
          <p:spPr bwMode="auto">
            <a:xfrm>
              <a:off x="10882313" y="3206751"/>
              <a:ext cx="11113" cy="22225"/>
            </a:xfrm>
            <a:custGeom>
              <a:avLst/>
              <a:gdLst>
                <a:gd name="T0" fmla="*/ 0 w 25"/>
                <a:gd name="T1" fmla="*/ 0 h 45"/>
                <a:gd name="T2" fmla="*/ 0 w 25"/>
                <a:gd name="T3" fmla="*/ 31 h 45"/>
                <a:gd name="T4" fmla="*/ 25 w 25"/>
                <a:gd name="T5" fmla="*/ 45 h 45"/>
                <a:gd name="T6" fmla="*/ 25 w 25"/>
                <a:gd name="T7" fmla="*/ 14 h 45"/>
                <a:gd name="T8" fmla="*/ 0 w 25"/>
                <a:gd name="T9" fmla="*/ 0 h 45"/>
              </a:gdLst>
              <a:ahLst/>
              <a:cxnLst>
                <a:cxn ang="0">
                  <a:pos x="T0" y="T1"/>
                </a:cxn>
                <a:cxn ang="0">
                  <a:pos x="T2" y="T3"/>
                </a:cxn>
                <a:cxn ang="0">
                  <a:pos x="T4" y="T5"/>
                </a:cxn>
                <a:cxn ang="0">
                  <a:pos x="T6" y="T7"/>
                </a:cxn>
                <a:cxn ang="0">
                  <a:pos x="T8" y="T9"/>
                </a:cxn>
              </a:cxnLst>
              <a:rect l="0" t="0" r="r" b="b"/>
              <a:pathLst>
                <a:path w="25" h="45">
                  <a:moveTo>
                    <a:pt x="0" y="0"/>
                  </a:moveTo>
                  <a:cubicBezTo>
                    <a:pt x="0" y="11"/>
                    <a:pt x="0" y="21"/>
                    <a:pt x="0" y="31"/>
                  </a:cubicBezTo>
                  <a:cubicBezTo>
                    <a:pt x="9" y="36"/>
                    <a:pt x="17" y="40"/>
                    <a:pt x="25" y="45"/>
                  </a:cubicBezTo>
                  <a:cubicBezTo>
                    <a:pt x="25" y="34"/>
                    <a:pt x="25" y="24"/>
                    <a:pt x="25" y="14"/>
                  </a:cubicBezTo>
                  <a:cubicBezTo>
                    <a:pt x="17" y="9"/>
                    <a:pt x="9"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6" name="Freeform 84622">
              <a:extLst>
                <a:ext uri="{FF2B5EF4-FFF2-40B4-BE49-F238E27FC236}">
                  <a16:creationId xmlns:a16="http://schemas.microsoft.com/office/drawing/2014/main" id="{62CF63E5-B6BE-4B4A-901D-E722F27AC922}"/>
                </a:ext>
              </a:extLst>
            </p:cNvPr>
            <p:cNvSpPr>
              <a:spLocks/>
            </p:cNvSpPr>
            <p:nvPr userDrawn="1"/>
          </p:nvSpPr>
          <p:spPr bwMode="auto">
            <a:xfrm>
              <a:off x="10856913" y="3244851"/>
              <a:ext cx="14288" cy="26988"/>
            </a:xfrm>
            <a:custGeom>
              <a:avLst/>
              <a:gdLst>
                <a:gd name="T0" fmla="*/ 0 w 32"/>
                <a:gd name="T1" fmla="*/ 0 h 57"/>
                <a:gd name="T2" fmla="*/ 0 w 32"/>
                <a:gd name="T3" fmla="*/ 48 h 57"/>
                <a:gd name="T4" fmla="*/ 32 w 32"/>
                <a:gd name="T5" fmla="*/ 57 h 57"/>
                <a:gd name="T6" fmla="*/ 32 w 32"/>
                <a:gd name="T7" fmla="*/ 16 h 57"/>
                <a:gd name="T8" fmla="*/ 0 w 32"/>
                <a:gd name="T9" fmla="*/ 0 h 57"/>
              </a:gdLst>
              <a:ahLst/>
              <a:cxnLst>
                <a:cxn ang="0">
                  <a:pos x="T0" y="T1"/>
                </a:cxn>
                <a:cxn ang="0">
                  <a:pos x="T2" y="T3"/>
                </a:cxn>
                <a:cxn ang="0">
                  <a:pos x="T4" y="T5"/>
                </a:cxn>
                <a:cxn ang="0">
                  <a:pos x="T6" y="T7"/>
                </a:cxn>
                <a:cxn ang="0">
                  <a:pos x="T8" y="T9"/>
                </a:cxn>
              </a:cxnLst>
              <a:rect l="0" t="0" r="r" b="b"/>
              <a:pathLst>
                <a:path w="32" h="57">
                  <a:moveTo>
                    <a:pt x="0" y="0"/>
                  </a:moveTo>
                  <a:cubicBezTo>
                    <a:pt x="0" y="16"/>
                    <a:pt x="0" y="32"/>
                    <a:pt x="0" y="48"/>
                  </a:cubicBezTo>
                  <a:cubicBezTo>
                    <a:pt x="11" y="51"/>
                    <a:pt x="21" y="54"/>
                    <a:pt x="32" y="57"/>
                  </a:cubicBezTo>
                  <a:cubicBezTo>
                    <a:pt x="32" y="43"/>
                    <a:pt x="32" y="30"/>
                    <a:pt x="32" y="16"/>
                  </a:cubicBezTo>
                  <a:cubicBezTo>
                    <a:pt x="21" y="10"/>
                    <a:pt x="11"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7" name="Freeform 84623">
              <a:extLst>
                <a:ext uri="{FF2B5EF4-FFF2-40B4-BE49-F238E27FC236}">
                  <a16:creationId xmlns:a16="http://schemas.microsoft.com/office/drawing/2014/main" id="{C0CBCC65-3639-4DCB-9037-5AAE75AE83B9}"/>
                </a:ext>
              </a:extLst>
            </p:cNvPr>
            <p:cNvSpPr>
              <a:spLocks/>
            </p:cNvSpPr>
            <p:nvPr userDrawn="1"/>
          </p:nvSpPr>
          <p:spPr bwMode="auto">
            <a:xfrm>
              <a:off x="10726738" y="3275013"/>
              <a:ext cx="217488" cy="28575"/>
            </a:xfrm>
            <a:custGeom>
              <a:avLst/>
              <a:gdLst>
                <a:gd name="T0" fmla="*/ 453 w 453"/>
                <a:gd name="T1" fmla="*/ 0 h 58"/>
                <a:gd name="T2" fmla="*/ 453 w 453"/>
                <a:gd name="T3" fmla="*/ 58 h 58"/>
                <a:gd name="T4" fmla="*/ 0 w 453"/>
                <a:gd name="T5" fmla="*/ 58 h 58"/>
                <a:gd name="T6" fmla="*/ 453 w 453"/>
                <a:gd name="T7" fmla="*/ 0 h 58"/>
              </a:gdLst>
              <a:ahLst/>
              <a:cxnLst>
                <a:cxn ang="0">
                  <a:pos x="T0" y="T1"/>
                </a:cxn>
                <a:cxn ang="0">
                  <a:pos x="T2" y="T3"/>
                </a:cxn>
                <a:cxn ang="0">
                  <a:pos x="T4" y="T5"/>
                </a:cxn>
                <a:cxn ang="0">
                  <a:pos x="T6" y="T7"/>
                </a:cxn>
              </a:cxnLst>
              <a:rect l="0" t="0" r="r" b="b"/>
              <a:pathLst>
                <a:path w="453" h="58">
                  <a:moveTo>
                    <a:pt x="453" y="0"/>
                  </a:moveTo>
                  <a:cubicBezTo>
                    <a:pt x="453" y="20"/>
                    <a:pt x="453" y="39"/>
                    <a:pt x="453" y="58"/>
                  </a:cubicBezTo>
                  <a:cubicBezTo>
                    <a:pt x="302" y="58"/>
                    <a:pt x="151" y="58"/>
                    <a:pt x="0" y="58"/>
                  </a:cubicBezTo>
                  <a:cubicBezTo>
                    <a:pt x="151" y="39"/>
                    <a:pt x="302" y="20"/>
                    <a:pt x="453"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8" name="Freeform 84624">
              <a:extLst>
                <a:ext uri="{FF2B5EF4-FFF2-40B4-BE49-F238E27FC236}">
                  <a16:creationId xmlns:a16="http://schemas.microsoft.com/office/drawing/2014/main" id="{AFE1C1CD-55F7-445A-A255-A818975FA9A8}"/>
                </a:ext>
              </a:extLst>
            </p:cNvPr>
            <p:cNvSpPr>
              <a:spLocks/>
            </p:cNvSpPr>
            <p:nvPr userDrawn="1"/>
          </p:nvSpPr>
          <p:spPr bwMode="auto">
            <a:xfrm>
              <a:off x="10871200" y="3230563"/>
              <a:ext cx="71438" cy="41275"/>
            </a:xfrm>
            <a:custGeom>
              <a:avLst/>
              <a:gdLst>
                <a:gd name="T0" fmla="*/ 148 w 148"/>
                <a:gd name="T1" fmla="*/ 0 h 88"/>
                <a:gd name="T2" fmla="*/ 0 w 148"/>
                <a:gd name="T3" fmla="*/ 47 h 88"/>
                <a:gd name="T4" fmla="*/ 0 w 148"/>
                <a:gd name="T5" fmla="*/ 88 h 88"/>
                <a:gd name="T6" fmla="*/ 148 w 148"/>
                <a:gd name="T7" fmla="*/ 47 h 88"/>
                <a:gd name="T8" fmla="*/ 148 w 148"/>
                <a:gd name="T9" fmla="*/ 0 h 88"/>
              </a:gdLst>
              <a:ahLst/>
              <a:cxnLst>
                <a:cxn ang="0">
                  <a:pos x="T0" y="T1"/>
                </a:cxn>
                <a:cxn ang="0">
                  <a:pos x="T2" y="T3"/>
                </a:cxn>
                <a:cxn ang="0">
                  <a:pos x="T4" y="T5"/>
                </a:cxn>
                <a:cxn ang="0">
                  <a:pos x="T6" y="T7"/>
                </a:cxn>
                <a:cxn ang="0">
                  <a:pos x="T8" y="T9"/>
                </a:cxn>
              </a:cxnLst>
              <a:rect l="0" t="0" r="r" b="b"/>
              <a:pathLst>
                <a:path w="148" h="88">
                  <a:moveTo>
                    <a:pt x="148" y="0"/>
                  </a:moveTo>
                  <a:cubicBezTo>
                    <a:pt x="99" y="16"/>
                    <a:pt x="49" y="31"/>
                    <a:pt x="0" y="47"/>
                  </a:cubicBezTo>
                  <a:cubicBezTo>
                    <a:pt x="0" y="61"/>
                    <a:pt x="0" y="75"/>
                    <a:pt x="0" y="88"/>
                  </a:cubicBezTo>
                  <a:cubicBezTo>
                    <a:pt x="49" y="75"/>
                    <a:pt x="99" y="61"/>
                    <a:pt x="148" y="47"/>
                  </a:cubicBezTo>
                  <a:cubicBezTo>
                    <a:pt x="148" y="31"/>
                    <a:pt x="148" y="16"/>
                    <a:pt x="148"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9" name="Freeform 84625">
              <a:extLst>
                <a:ext uri="{FF2B5EF4-FFF2-40B4-BE49-F238E27FC236}">
                  <a16:creationId xmlns:a16="http://schemas.microsoft.com/office/drawing/2014/main" id="{0E5D7030-528F-4911-BD10-676B160C4587}"/>
                </a:ext>
              </a:extLst>
            </p:cNvPr>
            <p:cNvSpPr>
              <a:spLocks/>
            </p:cNvSpPr>
            <p:nvPr userDrawn="1"/>
          </p:nvSpPr>
          <p:spPr bwMode="auto">
            <a:xfrm>
              <a:off x="10783888" y="3244851"/>
              <a:ext cx="73025" cy="39688"/>
            </a:xfrm>
            <a:custGeom>
              <a:avLst/>
              <a:gdLst>
                <a:gd name="T0" fmla="*/ 0 w 153"/>
                <a:gd name="T1" fmla="*/ 59 h 82"/>
                <a:gd name="T2" fmla="*/ 0 w 153"/>
                <a:gd name="T3" fmla="*/ 82 h 82"/>
                <a:gd name="T4" fmla="*/ 153 w 153"/>
                <a:gd name="T5" fmla="*/ 48 h 82"/>
                <a:gd name="T6" fmla="*/ 153 w 153"/>
                <a:gd name="T7" fmla="*/ 0 h 82"/>
                <a:gd name="T8" fmla="*/ 0 w 153"/>
                <a:gd name="T9" fmla="*/ 59 h 82"/>
              </a:gdLst>
              <a:ahLst/>
              <a:cxnLst>
                <a:cxn ang="0">
                  <a:pos x="T0" y="T1"/>
                </a:cxn>
                <a:cxn ang="0">
                  <a:pos x="T2" y="T3"/>
                </a:cxn>
                <a:cxn ang="0">
                  <a:pos x="T4" y="T5"/>
                </a:cxn>
                <a:cxn ang="0">
                  <a:pos x="T6" y="T7"/>
                </a:cxn>
                <a:cxn ang="0">
                  <a:pos x="T8" y="T9"/>
                </a:cxn>
              </a:cxnLst>
              <a:rect l="0" t="0" r="r" b="b"/>
              <a:pathLst>
                <a:path w="153" h="82">
                  <a:moveTo>
                    <a:pt x="0" y="59"/>
                  </a:moveTo>
                  <a:cubicBezTo>
                    <a:pt x="0" y="67"/>
                    <a:pt x="0" y="74"/>
                    <a:pt x="0" y="82"/>
                  </a:cubicBezTo>
                  <a:cubicBezTo>
                    <a:pt x="153" y="48"/>
                    <a:pt x="0" y="82"/>
                    <a:pt x="153" y="48"/>
                  </a:cubicBezTo>
                  <a:cubicBezTo>
                    <a:pt x="153" y="32"/>
                    <a:pt x="153" y="16"/>
                    <a:pt x="153" y="0"/>
                  </a:cubicBezTo>
                  <a:cubicBezTo>
                    <a:pt x="79" y="29"/>
                    <a:pt x="74" y="31"/>
                    <a:pt x="0" y="59"/>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20" name="Freeform 84626">
              <a:extLst>
                <a:ext uri="{FF2B5EF4-FFF2-40B4-BE49-F238E27FC236}">
                  <a16:creationId xmlns:a16="http://schemas.microsoft.com/office/drawing/2014/main" id="{AA9AFD93-7BC8-4A01-AA4C-CF322CAD5906}"/>
                </a:ext>
              </a:extLst>
            </p:cNvPr>
            <p:cNvSpPr>
              <a:spLocks/>
            </p:cNvSpPr>
            <p:nvPr userDrawn="1"/>
          </p:nvSpPr>
          <p:spPr bwMode="auto">
            <a:xfrm>
              <a:off x="10783888" y="3206751"/>
              <a:ext cx="98425" cy="52388"/>
            </a:xfrm>
            <a:custGeom>
              <a:avLst/>
              <a:gdLst>
                <a:gd name="T0" fmla="*/ 206 w 206"/>
                <a:gd name="T1" fmla="*/ 0 h 109"/>
                <a:gd name="T2" fmla="*/ 206 w 206"/>
                <a:gd name="T3" fmla="*/ 31 h 109"/>
                <a:gd name="T4" fmla="*/ 0 w 206"/>
                <a:gd name="T5" fmla="*/ 109 h 109"/>
                <a:gd name="T6" fmla="*/ 0 w 206"/>
                <a:gd name="T7" fmla="*/ 93 h 109"/>
                <a:gd name="T8" fmla="*/ 206 w 206"/>
                <a:gd name="T9" fmla="*/ 0 h 109"/>
              </a:gdLst>
              <a:ahLst/>
              <a:cxnLst>
                <a:cxn ang="0">
                  <a:pos x="T0" y="T1"/>
                </a:cxn>
                <a:cxn ang="0">
                  <a:pos x="T2" y="T3"/>
                </a:cxn>
                <a:cxn ang="0">
                  <a:pos x="T4" y="T5"/>
                </a:cxn>
                <a:cxn ang="0">
                  <a:pos x="T6" y="T7"/>
                </a:cxn>
                <a:cxn ang="0">
                  <a:pos x="T8" y="T9"/>
                </a:cxn>
              </a:cxnLst>
              <a:rect l="0" t="0" r="r" b="b"/>
              <a:pathLst>
                <a:path w="206" h="109">
                  <a:moveTo>
                    <a:pt x="206" y="0"/>
                  </a:moveTo>
                  <a:cubicBezTo>
                    <a:pt x="206" y="11"/>
                    <a:pt x="206" y="21"/>
                    <a:pt x="206" y="31"/>
                  </a:cubicBezTo>
                  <a:cubicBezTo>
                    <a:pt x="138" y="57"/>
                    <a:pt x="69" y="83"/>
                    <a:pt x="0" y="109"/>
                  </a:cubicBezTo>
                  <a:cubicBezTo>
                    <a:pt x="0" y="103"/>
                    <a:pt x="0" y="98"/>
                    <a:pt x="0" y="93"/>
                  </a:cubicBezTo>
                  <a:cubicBezTo>
                    <a:pt x="69" y="62"/>
                    <a:pt x="138" y="31"/>
                    <a:pt x="206"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21" name="Freeform 84627">
              <a:extLst>
                <a:ext uri="{FF2B5EF4-FFF2-40B4-BE49-F238E27FC236}">
                  <a16:creationId xmlns:a16="http://schemas.microsoft.com/office/drawing/2014/main" id="{DC37A23A-340B-4A74-8CE9-D8C910438E37}"/>
                </a:ext>
              </a:extLst>
            </p:cNvPr>
            <p:cNvSpPr>
              <a:spLocks/>
            </p:cNvSpPr>
            <p:nvPr userDrawn="1"/>
          </p:nvSpPr>
          <p:spPr bwMode="auto">
            <a:xfrm>
              <a:off x="9210675" y="3292476"/>
              <a:ext cx="1685925" cy="11113"/>
            </a:xfrm>
            <a:custGeom>
              <a:avLst/>
              <a:gdLst>
                <a:gd name="T0" fmla="*/ 0 w 3531"/>
                <a:gd name="T1" fmla="*/ 20 h 20"/>
                <a:gd name="T2" fmla="*/ 3531 w 3531"/>
                <a:gd name="T3" fmla="*/ 20 h 20"/>
                <a:gd name="T4" fmla="*/ 3531 w 3531"/>
                <a:gd name="T5" fmla="*/ 0 h 20"/>
                <a:gd name="T6" fmla="*/ 0 w 3531"/>
                <a:gd name="T7" fmla="*/ 0 h 20"/>
                <a:gd name="T8" fmla="*/ 0 w 3531"/>
                <a:gd name="T9" fmla="*/ 20 h 20"/>
              </a:gdLst>
              <a:ahLst/>
              <a:cxnLst>
                <a:cxn ang="0">
                  <a:pos x="T0" y="T1"/>
                </a:cxn>
                <a:cxn ang="0">
                  <a:pos x="T2" y="T3"/>
                </a:cxn>
                <a:cxn ang="0">
                  <a:pos x="T4" y="T5"/>
                </a:cxn>
                <a:cxn ang="0">
                  <a:pos x="T6" y="T7"/>
                </a:cxn>
                <a:cxn ang="0">
                  <a:pos x="T8" y="T9"/>
                </a:cxn>
              </a:cxnLst>
              <a:rect l="0" t="0" r="r" b="b"/>
              <a:pathLst>
                <a:path w="3531" h="20">
                  <a:moveTo>
                    <a:pt x="0" y="20"/>
                  </a:moveTo>
                  <a:cubicBezTo>
                    <a:pt x="1159" y="20"/>
                    <a:pt x="2372" y="20"/>
                    <a:pt x="3531" y="20"/>
                  </a:cubicBezTo>
                  <a:cubicBezTo>
                    <a:pt x="3531" y="0"/>
                    <a:pt x="3531" y="0"/>
                    <a:pt x="3531" y="0"/>
                  </a:cubicBezTo>
                  <a:cubicBezTo>
                    <a:pt x="2372" y="0"/>
                    <a:pt x="1159" y="0"/>
                    <a:pt x="0" y="0"/>
                  </a:cubicBezTo>
                  <a:cubicBezTo>
                    <a:pt x="0" y="20"/>
                    <a:pt x="0" y="20"/>
                    <a:pt x="0" y="20"/>
                  </a:cubicBezTo>
                  <a:close/>
                </a:path>
              </a:pathLst>
            </a:custGeom>
            <a:solidFill>
              <a:srgbClr val="2E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grpSp>
    </p:spTree>
    <p:extLst>
      <p:ext uri="{BB962C8B-B14F-4D97-AF65-F5344CB8AC3E}">
        <p14:creationId xmlns:p14="http://schemas.microsoft.com/office/powerpoint/2010/main" val="528046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332409" y="1872070"/>
            <a:ext cx="2495009" cy="3326678"/>
          </a:xfrm>
          <a:prstGeom prst="diamond">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78715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3941748" y="3153398"/>
            <a:ext cx="4766416"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441509" y="458496"/>
            <a:ext cx="7018970" cy="5369887"/>
          </a:xfrm>
          <a:prstGeom prst="rect">
            <a:avLst/>
          </a:prstGeom>
          <a:solidFill>
            <a:schemeClr val="bg1">
              <a:lumMod val="95000"/>
            </a:schemeClr>
          </a:solidFill>
        </p:spPr>
        <p:txBody>
          <a:bodyPr anchor="ctr"/>
          <a:lstStyle>
            <a:lvl1pPr marL="0" indent="0" algn="ctr">
              <a:buNone/>
              <a:defRPr sz="900" baseline="0">
                <a:solidFill>
                  <a:schemeClr val="bg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73238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3"/>
            <a:ext cx="3646918"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377416" y="-3827"/>
            <a:ext cx="2000000" cy="5369887"/>
          </a:xfrm>
          <a:prstGeom prst="rect">
            <a:avLst/>
          </a:prstGeom>
          <a:solidFill>
            <a:schemeClr val="bg1">
              <a:lumMod val="95000"/>
            </a:schemeClr>
          </a:solidFill>
        </p:spPr>
        <p:txBody>
          <a:bodyPr anchor="ctr"/>
          <a:lstStyle>
            <a:lvl1pPr marL="0" indent="0" algn="ctr">
              <a:buNone/>
              <a:defRPr sz="900" baseline="0">
                <a:solidFill>
                  <a:schemeClr val="bg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2831127" y="1488114"/>
            <a:ext cx="2000000" cy="5369887"/>
          </a:xfrm>
          <a:prstGeom prst="rect">
            <a:avLst/>
          </a:prstGeom>
          <a:solidFill>
            <a:schemeClr val="bg1">
              <a:lumMod val="95000"/>
            </a:schemeClr>
          </a:solidFill>
        </p:spPr>
        <p:txBody>
          <a:bodyPr anchor="ctr"/>
          <a:lstStyle>
            <a:lvl1pPr marL="0" indent="0" algn="ctr">
              <a:buNone/>
              <a:defRPr sz="900" baseline="0">
                <a:solidFill>
                  <a:schemeClr val="bg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140761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3"/>
            <a:ext cx="263424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858750" y="3273775"/>
            <a:ext cx="6781439"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4769986" y="2723208"/>
            <a:ext cx="5413823"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960932" y="3125602"/>
            <a:ext cx="782292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1"/>
            <a:ext cx="9156943"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126292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5677633" y="551723"/>
            <a:ext cx="2577174"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5229225" y="1144428"/>
            <a:ext cx="2577174" cy="5152743"/>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752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name="CorelDRAW" r:id="rId2" imgW="7748626" imgH="4759452" progId="">
                  <p:embed/>
                </p:oleObj>
              </mc:Choice>
              <mc:Fallback>
                <p:oleObj name="CorelDRAW" r:id="rId2" imgW="7748626" imgH="4759452"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extLst>
      <p:ext uri="{BB962C8B-B14F-4D97-AF65-F5344CB8AC3E}">
        <p14:creationId xmlns:p14="http://schemas.microsoft.com/office/powerpoint/2010/main" val="133464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3648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8"/>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28"/>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28"/>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28"/>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8"/>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8"/>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28"/>
          <p:cNvPicPr preferRelativeResize="0"/>
          <p:nvPr/>
        </p:nvPicPr>
        <p:blipFill rotWithShape="1">
          <a:blip r:embed="rId9">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6" r:id="rId3"/>
    <p:sldLayoutId id="2147483657" r:id="rId4"/>
    <p:sldLayoutId id="2147483658" r:id="rId5"/>
    <p:sldLayoutId id="2147483659" r:id="rId6"/>
    <p:sldLayoutId id="2147483660"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extLst>
      <p:ext uri="{BB962C8B-B14F-4D97-AF65-F5344CB8AC3E}">
        <p14:creationId xmlns:p14="http://schemas.microsoft.com/office/powerpoint/2010/main" val="35369530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6889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1"/>
          <p:cNvSpPr txBox="1"/>
          <p:nvPr/>
        </p:nvSpPr>
        <p:spPr>
          <a:xfrm>
            <a:off x="872825" y="-293298"/>
            <a:ext cx="8124900" cy="57065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4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b="1" dirty="0"/>
              <a:t>DEPARTAMENTO DE ELÉCTRICA, ELECTRÓNICA Y TELECOMUNICACIONES</a:t>
            </a:r>
          </a:p>
          <a:p>
            <a:pPr marL="0" marR="0" lvl="0" indent="0" algn="ctr" rtl="0">
              <a:lnSpc>
                <a:spcPct val="100000"/>
              </a:lnSpc>
              <a:spcBef>
                <a:spcPts val="0"/>
              </a:spcBef>
              <a:spcAft>
                <a:spcPts val="0"/>
              </a:spcAft>
              <a:buClr>
                <a:schemeClr val="dk1"/>
              </a:buClr>
              <a:buSzPts val="1100"/>
              <a:buFont typeface="Arial"/>
              <a:buNone/>
            </a:pPr>
            <a:r>
              <a:rPr lang="es-EC" b="1" dirty="0"/>
              <a:t>CARRERA DE INGENIERÍA EN ELECTRÓNICA Y TELECOMUNICACIONES</a:t>
            </a:r>
            <a:endParaRPr b="1" i="0" u="none" strike="noStrike" cap="none" dirty="0">
              <a:solidFill>
                <a:srgbClr val="000000"/>
              </a:solidFil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sz="2000" b="1" i="0" u="none" strike="noStrike" cap="none" dirty="0">
                <a:solidFill>
                  <a:srgbClr val="000000"/>
                </a:solidFill>
                <a:sym typeface="Arial"/>
              </a:rPr>
              <a:t>PROYECTO DE </a:t>
            </a:r>
            <a:r>
              <a:rPr lang="es-EC" sz="2000" b="1" dirty="0"/>
              <a:t>TITULACIÓN:</a:t>
            </a: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algn="ctr">
              <a:buClr>
                <a:schemeClr val="dk1"/>
              </a:buClr>
              <a:buSzPts val="1100"/>
            </a:pPr>
            <a:r>
              <a:rPr lang="es-EC" sz="2000" b="1" dirty="0"/>
              <a:t>“</a:t>
            </a:r>
            <a:r>
              <a:rPr lang="es-419" sz="2000" b="1" dirty="0"/>
              <a:t>Evaluación del desempeño y análisis del grado de seguridad entre un sistema de correos electrónicos tradicional con protocolo SMTP (Simple Mail Transfer </a:t>
            </a:r>
            <a:r>
              <a:rPr lang="es-419" sz="2000" b="1" dirty="0" err="1"/>
              <a:t>Protocol</a:t>
            </a:r>
            <a:r>
              <a:rPr lang="es-419" sz="2000" b="1" dirty="0"/>
              <a:t>) y un sistema de correo electrónico cifrado, con implementación de una firma digital usando el protocolo PGP (</a:t>
            </a:r>
            <a:r>
              <a:rPr lang="es-419" sz="2000" b="1" dirty="0" err="1"/>
              <a:t>Pretty</a:t>
            </a:r>
            <a:r>
              <a:rPr lang="es-419" sz="2000" b="1" dirty="0"/>
              <a:t> Good </a:t>
            </a:r>
            <a:r>
              <a:rPr lang="es-419" sz="2000" b="1" dirty="0" err="1"/>
              <a:t>Privacy</a:t>
            </a:r>
            <a:r>
              <a:rPr lang="es-419" sz="2000" b="1" dirty="0"/>
              <a:t>)</a:t>
            </a:r>
            <a:r>
              <a:rPr lang="es-EC" sz="2000" b="1" dirty="0"/>
              <a:t>”</a:t>
            </a:r>
          </a:p>
          <a:p>
            <a:pPr lvl="0" algn="ctr">
              <a:buClr>
                <a:schemeClr val="dk1"/>
              </a:buClr>
              <a:buSzPts val="1100"/>
            </a:pPr>
            <a:endParaRPr lang="es-EC" sz="2000" b="1" dirty="0"/>
          </a:p>
          <a:p>
            <a:pPr lvl="0" algn="ctr">
              <a:buClr>
                <a:schemeClr val="dk1"/>
              </a:buClr>
              <a:buSzPts val="1100"/>
            </a:pPr>
            <a:endParaRPr lang="es-EC" sz="2000" b="1" dirty="0"/>
          </a:p>
          <a:p>
            <a:pPr lvl="0" algn="ctr">
              <a:buClr>
                <a:schemeClr val="dk1"/>
              </a:buClr>
              <a:buSzPts val="1100"/>
            </a:pPr>
            <a:r>
              <a:rPr lang="es-EC" sz="1600" b="1" dirty="0"/>
              <a:t>Autores: </a:t>
            </a:r>
            <a:r>
              <a:rPr lang="es-EC" sz="1600" dirty="0"/>
              <a:t>Gamboa Romero Christian Andrés</a:t>
            </a:r>
          </a:p>
          <a:p>
            <a:pPr lvl="0" algn="ctr">
              <a:buClr>
                <a:schemeClr val="dk1"/>
              </a:buClr>
              <a:buSzPts val="1100"/>
            </a:pPr>
            <a:endParaRPr lang="es-EC" sz="2000" b="1" dirty="0"/>
          </a:p>
          <a:p>
            <a:pPr lvl="0" algn="ctr">
              <a:buClr>
                <a:schemeClr val="dk1"/>
              </a:buClr>
              <a:buSzPts val="1100"/>
            </a:pPr>
            <a:r>
              <a:rPr lang="en-US" sz="1600" b="1" dirty="0"/>
              <a:t>Director del Proyecto: </a:t>
            </a:r>
            <a:r>
              <a:rPr lang="en-US" sz="1600" dirty="0"/>
              <a:t>Ing. </a:t>
            </a:r>
            <a:r>
              <a:rPr lang="es-EC" sz="1600" dirty="0"/>
              <a:t>Carlos Romero </a:t>
            </a:r>
            <a:r>
              <a:rPr lang="es-EC" sz="1600" dirty="0" err="1"/>
              <a:t>Msc</a:t>
            </a:r>
            <a:r>
              <a:rPr lang="es-EC" sz="1600" dirty="0"/>
              <a:t>.</a:t>
            </a:r>
            <a:endParaRPr lang="es-EC" sz="2400" b="1" i="0" u="none" strike="noStrike" cap="none" dirty="0">
              <a:solidFill>
                <a:srgbClr val="000000"/>
              </a:solidFill>
              <a:latin typeface="Arial"/>
              <a:ea typeface="Arial"/>
              <a:cs typeface="Arial"/>
              <a:sym typeface="Arial"/>
            </a:endParaRPr>
          </a:p>
          <a:p>
            <a:pPr lvl="0" algn="ctr">
              <a:buClr>
                <a:schemeClr val="dk1"/>
              </a:buClr>
              <a:buSzPts val="1100"/>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Servicios pagados y gratuitos</a:t>
            </a:r>
          </a:p>
        </p:txBody>
      </p:sp>
      <p:pic>
        <p:nvPicPr>
          <p:cNvPr id="1028" name="Picture 4" descr="Gmail PNG para descargar gratis">
            <a:extLst>
              <a:ext uri="{FF2B5EF4-FFF2-40B4-BE49-F238E27FC236}">
                <a16:creationId xmlns:a16="http://schemas.microsoft.com/office/drawing/2014/main" id="{68BB670E-08E6-C300-C8C5-27646DCA1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57" y="1324121"/>
            <a:ext cx="1618944" cy="121505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70D01DA-3B17-C73F-38B5-EAD0E6AB7C68}"/>
              </a:ext>
            </a:extLst>
          </p:cNvPr>
          <p:cNvSpPr txBox="1"/>
          <p:nvPr/>
        </p:nvSpPr>
        <p:spPr>
          <a:xfrm>
            <a:off x="487702" y="2767280"/>
            <a:ext cx="2696178" cy="1323439"/>
          </a:xfrm>
          <a:prstGeom prst="rect">
            <a:avLst/>
          </a:prstGeom>
          <a:noFill/>
        </p:spPr>
        <p:txBody>
          <a:bodyPr wrap="square">
            <a:spAutoFit/>
          </a:bodyPr>
          <a:lstStyle/>
          <a:p>
            <a:pPr algn="ctr"/>
            <a:r>
              <a:rPr lang="es-MX" sz="1600" dirty="0">
                <a:solidFill>
                  <a:srgbClr val="000000"/>
                </a:solidFill>
                <a:effectLst/>
                <a:latin typeface="Arial" panose="020B0604020202020204" pitchFamily="34" charset="0"/>
                <a:ea typeface="Calibri" panose="020F0502020204030204" pitchFamily="34" charset="0"/>
              </a:rPr>
              <a:t>Gmail</a:t>
            </a:r>
          </a:p>
          <a:p>
            <a:pPr algn="ctr"/>
            <a:r>
              <a:rPr lang="es-MX" sz="1600" dirty="0">
                <a:latin typeface="Arial" panose="020B0604020202020204" pitchFamily="34" charset="0"/>
              </a:rPr>
              <a:t>Creador: Google</a:t>
            </a:r>
          </a:p>
          <a:p>
            <a:pPr algn="ctr"/>
            <a:r>
              <a:rPr lang="es-MX" sz="1600" dirty="0">
                <a:latin typeface="Arial" panose="020B0604020202020204" pitchFamily="34" charset="0"/>
              </a:rPr>
              <a:t>Versión gratuita: Sí</a:t>
            </a:r>
          </a:p>
          <a:p>
            <a:pPr algn="ctr"/>
            <a:r>
              <a:rPr lang="es-MX" sz="1600" dirty="0">
                <a:latin typeface="Arial" panose="020B0604020202020204" pitchFamily="34" charset="0"/>
              </a:rPr>
              <a:t>Servicios Premium: Sí</a:t>
            </a:r>
          </a:p>
          <a:p>
            <a:pPr algn="ctr"/>
            <a:r>
              <a:rPr lang="es-MX" sz="1600" dirty="0">
                <a:latin typeface="Arial" panose="020B0604020202020204" pitchFamily="34" charset="0"/>
              </a:rPr>
              <a:t>Almacenamiento: 15GB</a:t>
            </a:r>
            <a:endParaRPr lang="en-US" sz="1600" dirty="0"/>
          </a:p>
        </p:txBody>
      </p:sp>
      <p:pic>
        <p:nvPicPr>
          <p:cNvPr id="1030" name="Picture 6" descr="Icono Outlook en Social Media &amp; Logos">
            <a:extLst>
              <a:ext uri="{FF2B5EF4-FFF2-40B4-BE49-F238E27FC236}">
                <a16:creationId xmlns:a16="http://schemas.microsoft.com/office/drawing/2014/main" id="{BFE01953-39AB-1998-54C5-E8EB9307A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587" y="2451951"/>
            <a:ext cx="1708826" cy="170882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1E186AC9-9BD8-0D19-EA9E-2058A6C08963}"/>
              </a:ext>
            </a:extLst>
          </p:cNvPr>
          <p:cNvSpPr txBox="1"/>
          <p:nvPr/>
        </p:nvSpPr>
        <p:spPr>
          <a:xfrm>
            <a:off x="3223911" y="4160777"/>
            <a:ext cx="2696178" cy="1323439"/>
          </a:xfrm>
          <a:prstGeom prst="rect">
            <a:avLst/>
          </a:prstGeom>
          <a:noFill/>
        </p:spPr>
        <p:txBody>
          <a:bodyPr wrap="square">
            <a:spAutoFit/>
          </a:bodyPr>
          <a:lstStyle/>
          <a:p>
            <a:pPr algn="ctr"/>
            <a:r>
              <a:rPr lang="es-MX" sz="1600" dirty="0">
                <a:solidFill>
                  <a:srgbClr val="000000"/>
                </a:solidFill>
                <a:effectLst/>
                <a:latin typeface="Arial" panose="020B0604020202020204" pitchFamily="34" charset="0"/>
                <a:ea typeface="Calibri" panose="020F0502020204030204" pitchFamily="34" charset="0"/>
              </a:rPr>
              <a:t>Outlook</a:t>
            </a:r>
          </a:p>
          <a:p>
            <a:pPr algn="ctr"/>
            <a:r>
              <a:rPr lang="es-MX" sz="1600" dirty="0">
                <a:latin typeface="Arial" panose="020B0604020202020204" pitchFamily="34" charset="0"/>
              </a:rPr>
              <a:t>Creador: Microsoft</a:t>
            </a:r>
          </a:p>
          <a:p>
            <a:pPr algn="ctr"/>
            <a:r>
              <a:rPr lang="es-MX" sz="1600" dirty="0">
                <a:latin typeface="Arial" panose="020B0604020202020204" pitchFamily="34" charset="0"/>
              </a:rPr>
              <a:t>Versión gratuita: Sí</a:t>
            </a:r>
          </a:p>
          <a:p>
            <a:pPr algn="ctr"/>
            <a:r>
              <a:rPr lang="es-MX" sz="1600" dirty="0">
                <a:latin typeface="Arial" panose="020B0604020202020204" pitchFamily="34" charset="0"/>
              </a:rPr>
              <a:t>Servicios Premium: Sí</a:t>
            </a:r>
          </a:p>
          <a:p>
            <a:pPr algn="ctr"/>
            <a:r>
              <a:rPr lang="es-MX" sz="1600" dirty="0">
                <a:latin typeface="Arial" panose="020B0604020202020204" pitchFamily="34" charset="0"/>
              </a:rPr>
              <a:t>Almacenamiento: 15GB</a:t>
            </a:r>
            <a:endParaRPr lang="en-US" sz="1600" dirty="0"/>
          </a:p>
        </p:txBody>
      </p:sp>
      <p:pic>
        <p:nvPicPr>
          <p:cNvPr id="1032" name="Picture 8" descr="Icono Thunderbird en Papirus Apps">
            <a:extLst>
              <a:ext uri="{FF2B5EF4-FFF2-40B4-BE49-F238E27FC236}">
                <a16:creationId xmlns:a16="http://schemas.microsoft.com/office/drawing/2014/main" id="{18AEB859-A388-49BB-CD71-757FFE43B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161" y="1171978"/>
            <a:ext cx="1455906" cy="145590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6E8BC57-073D-A3ED-808E-BB2D1D056125}"/>
              </a:ext>
            </a:extLst>
          </p:cNvPr>
          <p:cNvSpPr txBox="1"/>
          <p:nvPr/>
        </p:nvSpPr>
        <p:spPr>
          <a:xfrm>
            <a:off x="5856025" y="2767280"/>
            <a:ext cx="2696178" cy="1815882"/>
          </a:xfrm>
          <a:prstGeom prst="rect">
            <a:avLst/>
          </a:prstGeom>
          <a:noFill/>
        </p:spPr>
        <p:txBody>
          <a:bodyPr wrap="square">
            <a:spAutoFit/>
          </a:bodyPr>
          <a:lstStyle/>
          <a:p>
            <a:pPr algn="ctr"/>
            <a:r>
              <a:rPr lang="es-MX" sz="1600" dirty="0" err="1">
                <a:solidFill>
                  <a:srgbClr val="000000"/>
                </a:solidFill>
                <a:effectLst/>
                <a:latin typeface="Arial" panose="020B0604020202020204" pitchFamily="34" charset="0"/>
                <a:ea typeface="Calibri" panose="020F0502020204030204" pitchFamily="34" charset="0"/>
              </a:rPr>
              <a:t>Thunderbird</a:t>
            </a:r>
            <a:endParaRPr lang="es-MX" sz="1600" dirty="0">
              <a:solidFill>
                <a:srgbClr val="000000"/>
              </a:solidFill>
              <a:effectLst/>
              <a:latin typeface="Arial" panose="020B0604020202020204" pitchFamily="34" charset="0"/>
              <a:ea typeface="Calibri" panose="020F0502020204030204" pitchFamily="34" charset="0"/>
            </a:endParaRPr>
          </a:p>
          <a:p>
            <a:pPr algn="ctr"/>
            <a:r>
              <a:rPr lang="es-MX" sz="1600" dirty="0">
                <a:latin typeface="Arial" panose="020B0604020202020204" pitchFamily="34" charset="0"/>
              </a:rPr>
              <a:t>Creador: Mozilla</a:t>
            </a:r>
          </a:p>
          <a:p>
            <a:pPr algn="ctr"/>
            <a:r>
              <a:rPr lang="es-MX" sz="1600" dirty="0">
                <a:latin typeface="Arial" panose="020B0604020202020204" pitchFamily="34" charset="0"/>
              </a:rPr>
              <a:t>Versión gratuita: Sí</a:t>
            </a:r>
          </a:p>
          <a:p>
            <a:pPr algn="ctr"/>
            <a:r>
              <a:rPr lang="es-MX" sz="1600" dirty="0">
                <a:latin typeface="Arial" panose="020B0604020202020204" pitchFamily="34" charset="0"/>
              </a:rPr>
              <a:t>Servicios Premium: No</a:t>
            </a:r>
          </a:p>
          <a:p>
            <a:pPr algn="ctr"/>
            <a:r>
              <a:rPr lang="es-MX" sz="1600" dirty="0">
                <a:latin typeface="Arial" panose="020B0604020202020204" pitchFamily="34" charset="0"/>
              </a:rPr>
              <a:t>Almacenamiento: Depende de la capacidad del disco del dispositivo</a:t>
            </a:r>
            <a:endParaRPr lang="en-US" sz="1600" dirty="0"/>
          </a:p>
        </p:txBody>
      </p:sp>
    </p:spTree>
    <p:extLst>
      <p:ext uri="{BB962C8B-B14F-4D97-AF65-F5344CB8AC3E}">
        <p14:creationId xmlns:p14="http://schemas.microsoft.com/office/powerpoint/2010/main" val="71043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Amenazas de correo electrónico</a:t>
            </a:r>
          </a:p>
        </p:txBody>
      </p:sp>
      <p:graphicFrame>
        <p:nvGraphicFramePr>
          <p:cNvPr id="9" name="Marcador de contenido 3">
            <a:extLst>
              <a:ext uri="{FF2B5EF4-FFF2-40B4-BE49-F238E27FC236}">
                <a16:creationId xmlns:a16="http://schemas.microsoft.com/office/drawing/2014/main" id="{CAAC6DD4-B9C3-437E-97D4-CAEFFDCC2606}"/>
              </a:ext>
            </a:extLst>
          </p:cNvPr>
          <p:cNvGraphicFramePr>
            <a:graphicFrameLocks/>
          </p:cNvGraphicFramePr>
          <p:nvPr>
            <p:extLst>
              <p:ext uri="{D42A27DB-BD31-4B8C-83A1-F6EECF244321}">
                <p14:modId xmlns:p14="http://schemas.microsoft.com/office/powerpoint/2010/main" val="2750674886"/>
              </p:ext>
            </p:extLst>
          </p:nvPr>
        </p:nvGraphicFramePr>
        <p:xfrm>
          <a:off x="143888" y="1171978"/>
          <a:ext cx="8863925" cy="465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34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EC" sz="1800" i="1" kern="1200" dirty="0">
                <a:ea typeface="+mn-ea"/>
              </a:rPr>
              <a:t>Protección de correos electrónicos</a:t>
            </a:r>
            <a:endParaRPr kumimoji="0" lang="es-EC"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4" name="Imagen 3" descr="Diagrama&#10;&#10;Descripción generada automáticamente">
            <a:extLst>
              <a:ext uri="{FF2B5EF4-FFF2-40B4-BE49-F238E27FC236}">
                <a16:creationId xmlns:a16="http://schemas.microsoft.com/office/drawing/2014/main" id="{975CCF1E-3760-8B4B-DBE0-82D2D07EE6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846" y="1284738"/>
            <a:ext cx="6979012" cy="4222244"/>
          </a:xfrm>
          <a:prstGeom prst="rect">
            <a:avLst/>
          </a:prstGeom>
          <a:noFill/>
          <a:ln>
            <a:noFill/>
          </a:ln>
        </p:spPr>
      </p:pic>
    </p:spTree>
    <p:extLst>
      <p:ext uri="{BB962C8B-B14F-4D97-AF65-F5344CB8AC3E}">
        <p14:creationId xmlns:p14="http://schemas.microsoft.com/office/powerpoint/2010/main" val="75014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Algoritmos de Cifrado</a:t>
            </a:r>
          </a:p>
        </p:txBody>
      </p:sp>
      <p:graphicFrame>
        <p:nvGraphicFramePr>
          <p:cNvPr id="5" name="Diagrama 4">
            <a:extLst>
              <a:ext uri="{FF2B5EF4-FFF2-40B4-BE49-F238E27FC236}">
                <a16:creationId xmlns:a16="http://schemas.microsoft.com/office/drawing/2014/main" id="{5993EE29-107A-D978-F089-EC06BDBD8066}"/>
              </a:ext>
            </a:extLst>
          </p:cNvPr>
          <p:cNvGraphicFramePr/>
          <p:nvPr>
            <p:extLst>
              <p:ext uri="{D42A27DB-BD31-4B8C-83A1-F6EECF244321}">
                <p14:modId xmlns:p14="http://schemas.microsoft.com/office/powerpoint/2010/main" val="187602213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23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EC" sz="1800" i="1" kern="1200" dirty="0" err="1">
                <a:ea typeface="+mn-ea"/>
              </a:rPr>
              <a:t>Pretty</a:t>
            </a:r>
            <a:r>
              <a:rPr lang="es-EC" sz="1800" i="1" kern="1200" dirty="0">
                <a:ea typeface="+mn-ea"/>
              </a:rPr>
              <a:t> Good </a:t>
            </a:r>
            <a:r>
              <a:rPr lang="es-EC" sz="1800" i="1" kern="1200" dirty="0" err="1">
                <a:ea typeface="+mn-ea"/>
              </a:rPr>
              <a:t>Privacy</a:t>
            </a:r>
            <a:r>
              <a:rPr lang="es-EC" sz="1800" i="1" kern="1200" dirty="0">
                <a:ea typeface="+mn-ea"/>
              </a:rPr>
              <a:t> (PGP)</a:t>
            </a:r>
            <a:endParaRPr kumimoji="0" lang="es-EC"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4" name="Imagen 3">
            <a:extLst>
              <a:ext uri="{FF2B5EF4-FFF2-40B4-BE49-F238E27FC236}">
                <a16:creationId xmlns:a16="http://schemas.microsoft.com/office/drawing/2014/main" id="{7F580AF0-6D26-86C5-0CA0-CD2F15AB80F2}"/>
              </a:ext>
            </a:extLst>
          </p:cNvPr>
          <p:cNvPicPr>
            <a:picLocks noChangeAspect="1"/>
          </p:cNvPicPr>
          <p:nvPr/>
        </p:nvPicPr>
        <p:blipFill>
          <a:blip r:embed="rId2"/>
          <a:stretch>
            <a:fillRect/>
          </a:stretch>
        </p:blipFill>
        <p:spPr>
          <a:xfrm>
            <a:off x="4363188" y="1031264"/>
            <a:ext cx="4475440" cy="4571863"/>
          </a:xfrm>
          <a:prstGeom prst="rect">
            <a:avLst/>
          </a:prstGeom>
          <a:ln>
            <a:solidFill>
              <a:schemeClr val="tx1"/>
            </a:solidFill>
          </a:ln>
        </p:spPr>
      </p:pic>
      <p:sp>
        <p:nvSpPr>
          <p:cNvPr id="7" name="CuadroTexto 6">
            <a:extLst>
              <a:ext uri="{FF2B5EF4-FFF2-40B4-BE49-F238E27FC236}">
                <a16:creationId xmlns:a16="http://schemas.microsoft.com/office/drawing/2014/main" id="{FD7FDBAE-8C83-1467-6AA7-8D9C031F5E56}"/>
              </a:ext>
            </a:extLst>
          </p:cNvPr>
          <p:cNvSpPr txBox="1"/>
          <p:nvPr/>
        </p:nvSpPr>
        <p:spPr>
          <a:xfrm>
            <a:off x="352983" y="1497620"/>
            <a:ext cx="3674560" cy="3416320"/>
          </a:xfrm>
          <a:prstGeom prst="rect">
            <a:avLst/>
          </a:prstGeom>
          <a:noFill/>
        </p:spPr>
        <p:txBody>
          <a:bodyPr wrap="square">
            <a:spAutoFit/>
          </a:bodyPr>
          <a:lstStyle/>
          <a:p>
            <a:r>
              <a:rPr lang="es-MX" sz="2400" dirty="0">
                <a:effectLst/>
                <a:latin typeface="Arial" panose="020B0604020202020204" pitchFamily="34" charset="0"/>
                <a:ea typeface="Calibri" panose="020F0502020204030204" pitchFamily="34" charset="0"/>
              </a:rPr>
              <a:t>Este sistema criptográfico permite cifrar documentos, textos, emails o discos duros completos y a su vez ayuda a proteger los datos para que no puedan ser vistos por personas no autorizadas.</a:t>
            </a:r>
            <a:endParaRPr lang="en-US" sz="2400" dirty="0"/>
          </a:p>
        </p:txBody>
      </p:sp>
    </p:spTree>
    <p:extLst>
      <p:ext uri="{BB962C8B-B14F-4D97-AF65-F5344CB8AC3E}">
        <p14:creationId xmlns:p14="http://schemas.microsoft.com/office/powerpoint/2010/main" val="370957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10143" y="851647"/>
            <a:ext cx="8664915" cy="4764293"/>
          </a:xfrm>
        </p:spPr>
        <p:txBody>
          <a:bodyPr/>
          <a:lstStyle/>
          <a:p>
            <a:pPr marL="0" indent="0" algn="just">
              <a:buNone/>
            </a:pPr>
            <a:r>
              <a:rPr lang="es-EC" sz="2400" b="1" dirty="0">
                <a:solidFill>
                  <a:srgbClr val="336600"/>
                </a:solidFill>
                <a:latin typeface="Times New Roman" panose="02020603050405020304" pitchFamily="18" charset="0"/>
                <a:cs typeface="Times New Roman" panose="02020603050405020304" pitchFamily="18" charset="0"/>
              </a:rPr>
              <a:t>Instalación de GPG para Windows</a:t>
            </a:r>
          </a:p>
          <a:p>
            <a:pPr marL="0" indent="0" algn="just">
              <a:buNone/>
            </a:pPr>
            <a:endParaRPr lang="es-EC" sz="1400" dirty="0">
              <a:solidFill>
                <a:schemeClr val="tx1"/>
              </a:solidFill>
            </a:endParaRPr>
          </a:p>
          <a:p>
            <a:pPr marL="0" lvl="0" indent="0" algn="just" rtl="0">
              <a:spcBef>
                <a:spcPts val="600"/>
              </a:spcBef>
              <a:spcAft>
                <a:spcPts val="0"/>
              </a:spcAft>
              <a:buNone/>
            </a:pPr>
            <a:endParaRPr lang="es-EC" sz="1400" dirty="0">
              <a:solidFill>
                <a:schemeClr val="tx1"/>
              </a:solidFill>
            </a:endParaRPr>
          </a:p>
          <a:p>
            <a:pPr marL="0" indent="0" algn="just">
              <a:buNone/>
            </a:pPr>
            <a:endParaRPr lang="es-EC" sz="1400" dirty="0">
              <a:solidFill>
                <a:srgbClr val="336600"/>
              </a:solidFill>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diseño y desarrollo</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8" name="Flecha: a la derecha 7">
            <a:extLst>
              <a:ext uri="{FF2B5EF4-FFF2-40B4-BE49-F238E27FC236}">
                <a16:creationId xmlns:a16="http://schemas.microsoft.com/office/drawing/2014/main" id="{D5A4ED18-1840-23F1-4998-E6AD822F32D8}"/>
              </a:ext>
            </a:extLst>
          </p:cNvPr>
          <p:cNvSpPr/>
          <p:nvPr/>
        </p:nvSpPr>
        <p:spPr>
          <a:xfrm>
            <a:off x="4043718" y="5113270"/>
            <a:ext cx="576776" cy="35169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a:p>
        </p:txBody>
      </p:sp>
      <p:pic>
        <p:nvPicPr>
          <p:cNvPr id="15" name="Imagen 14" descr="Interfaz de usuario gráfica&#10;&#10;Descripción generada automáticamente">
            <a:extLst>
              <a:ext uri="{FF2B5EF4-FFF2-40B4-BE49-F238E27FC236}">
                <a16:creationId xmlns:a16="http://schemas.microsoft.com/office/drawing/2014/main" id="{962739CE-4E02-5D3E-E28A-1A29163D2A6A}"/>
              </a:ext>
            </a:extLst>
          </p:cNvPr>
          <p:cNvPicPr>
            <a:picLocks noChangeAspect="1"/>
          </p:cNvPicPr>
          <p:nvPr/>
        </p:nvPicPr>
        <p:blipFill>
          <a:blip r:embed="rId2"/>
          <a:stretch>
            <a:fillRect/>
          </a:stretch>
        </p:blipFill>
        <p:spPr>
          <a:xfrm>
            <a:off x="190687" y="2087212"/>
            <a:ext cx="4169463" cy="2643395"/>
          </a:xfrm>
          <a:prstGeom prst="rect">
            <a:avLst/>
          </a:prstGeom>
          <a:ln>
            <a:solidFill>
              <a:schemeClr val="tx1"/>
            </a:solidFill>
          </a:ln>
        </p:spPr>
      </p:pic>
      <p:pic>
        <p:nvPicPr>
          <p:cNvPr id="16" name="Imagen 15" descr="Interfaz de usuario gráfica, Texto, Aplicación&#10;&#10;Descripción generada automáticamente">
            <a:extLst>
              <a:ext uri="{FF2B5EF4-FFF2-40B4-BE49-F238E27FC236}">
                <a16:creationId xmlns:a16="http://schemas.microsoft.com/office/drawing/2014/main" id="{D08CDDFC-C775-308D-B259-2A168C34E86D}"/>
              </a:ext>
            </a:extLst>
          </p:cNvPr>
          <p:cNvPicPr>
            <a:picLocks noChangeAspect="1"/>
          </p:cNvPicPr>
          <p:nvPr/>
        </p:nvPicPr>
        <p:blipFill rotWithShape="1">
          <a:blip r:embed="rId3"/>
          <a:srcRect r="21949"/>
          <a:stretch/>
        </p:blipFill>
        <p:spPr>
          <a:xfrm>
            <a:off x="4537513" y="2087212"/>
            <a:ext cx="4470094" cy="2643395"/>
          </a:xfrm>
          <a:prstGeom prst="rect">
            <a:avLst/>
          </a:prstGeom>
          <a:ln>
            <a:solidFill>
              <a:schemeClr val="tx1"/>
            </a:solidFill>
          </a:ln>
        </p:spPr>
      </p:pic>
    </p:spTree>
    <p:extLst>
      <p:ext uri="{BB962C8B-B14F-4D97-AF65-F5344CB8AC3E}">
        <p14:creationId xmlns:p14="http://schemas.microsoft.com/office/powerpoint/2010/main" val="38999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10143" y="610543"/>
            <a:ext cx="8664915" cy="4764293"/>
          </a:xfrm>
        </p:spPr>
        <p:txBody>
          <a:bodyPr/>
          <a:lstStyle/>
          <a:p>
            <a:pPr marL="0" indent="0" algn="just">
              <a:buNone/>
            </a:pPr>
            <a:r>
              <a:rPr lang="es-EC" sz="2400" b="1" dirty="0">
                <a:solidFill>
                  <a:srgbClr val="336600"/>
                </a:solidFill>
                <a:latin typeface="Times New Roman" panose="02020603050405020304" pitchFamily="18" charset="0"/>
                <a:cs typeface="Times New Roman" panose="02020603050405020304" pitchFamily="18" charset="0"/>
              </a:rPr>
              <a:t>Creación de claves de cifrado (pública/privada)</a:t>
            </a:r>
          </a:p>
          <a:p>
            <a:pPr marL="0" indent="0" algn="just">
              <a:buNone/>
            </a:pPr>
            <a:endParaRPr lang="es-EC" sz="1400" dirty="0">
              <a:solidFill>
                <a:schemeClr val="tx1"/>
              </a:solidFill>
            </a:endParaRPr>
          </a:p>
          <a:p>
            <a:pPr marL="0" indent="0" algn="ctr">
              <a:buNone/>
            </a:pPr>
            <a:endParaRPr lang="es-EC" sz="1400" dirty="0">
              <a:solidFill>
                <a:schemeClr val="tx1"/>
              </a:solidFill>
            </a:endParaRPr>
          </a:p>
          <a:p>
            <a:pPr marL="0" indent="0" algn="just">
              <a:buNone/>
            </a:pPr>
            <a:endParaRPr lang="es-EC" sz="1400" dirty="0">
              <a:solidFill>
                <a:srgbClr val="336600"/>
              </a:solidFill>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10</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diseño y desarrollo</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2" name="Imagen 1" descr="Interfaz de usuario gráfica, Texto, Aplicación, Correo electrónico&#10;&#10;Descripción generada automáticamente">
            <a:extLst>
              <a:ext uri="{FF2B5EF4-FFF2-40B4-BE49-F238E27FC236}">
                <a16:creationId xmlns:a16="http://schemas.microsoft.com/office/drawing/2014/main" id="{B423C6EE-7BF3-68E9-B35B-39EC61E62B20}"/>
              </a:ext>
            </a:extLst>
          </p:cNvPr>
          <p:cNvPicPr>
            <a:picLocks noChangeAspect="1"/>
          </p:cNvPicPr>
          <p:nvPr/>
        </p:nvPicPr>
        <p:blipFill>
          <a:blip r:embed="rId2"/>
          <a:stretch>
            <a:fillRect/>
          </a:stretch>
        </p:blipFill>
        <p:spPr>
          <a:xfrm>
            <a:off x="352983" y="1315463"/>
            <a:ext cx="2878694" cy="2536690"/>
          </a:xfrm>
          <a:prstGeom prst="rect">
            <a:avLst/>
          </a:prstGeom>
          <a:ln>
            <a:solidFill>
              <a:schemeClr val="tx1"/>
            </a:solidFill>
          </a:ln>
        </p:spPr>
      </p:pic>
      <p:pic>
        <p:nvPicPr>
          <p:cNvPr id="6" name="Imagen 5" descr="Interfaz de usuario gráfica&#10;&#10;Descripción generada automáticamente">
            <a:extLst>
              <a:ext uri="{FF2B5EF4-FFF2-40B4-BE49-F238E27FC236}">
                <a16:creationId xmlns:a16="http://schemas.microsoft.com/office/drawing/2014/main" id="{E7F00976-EFF5-A777-1504-CF395018793A}"/>
              </a:ext>
            </a:extLst>
          </p:cNvPr>
          <p:cNvPicPr>
            <a:picLocks noChangeAspect="1"/>
          </p:cNvPicPr>
          <p:nvPr/>
        </p:nvPicPr>
        <p:blipFill>
          <a:blip r:embed="rId3"/>
          <a:stretch>
            <a:fillRect/>
          </a:stretch>
        </p:blipFill>
        <p:spPr>
          <a:xfrm>
            <a:off x="2420800" y="2183055"/>
            <a:ext cx="2282190" cy="3338195"/>
          </a:xfrm>
          <a:prstGeom prst="rect">
            <a:avLst/>
          </a:prstGeom>
          <a:ln>
            <a:solidFill>
              <a:schemeClr val="tx1"/>
            </a:solidFill>
          </a:ln>
        </p:spPr>
      </p:pic>
      <p:pic>
        <p:nvPicPr>
          <p:cNvPr id="8" name="Imagen 7" descr="Interfaz de usuario gráfica, Texto, Aplicación&#10;&#10;Descripción generada automáticamente">
            <a:extLst>
              <a:ext uri="{FF2B5EF4-FFF2-40B4-BE49-F238E27FC236}">
                <a16:creationId xmlns:a16="http://schemas.microsoft.com/office/drawing/2014/main" id="{3A348074-2983-81D6-EF88-C108C160FA76}"/>
              </a:ext>
            </a:extLst>
          </p:cNvPr>
          <p:cNvPicPr>
            <a:picLocks noChangeAspect="1"/>
          </p:cNvPicPr>
          <p:nvPr/>
        </p:nvPicPr>
        <p:blipFill>
          <a:blip r:embed="rId4"/>
          <a:stretch>
            <a:fillRect/>
          </a:stretch>
        </p:blipFill>
        <p:spPr>
          <a:xfrm>
            <a:off x="4979394" y="1171879"/>
            <a:ext cx="3954463" cy="3370146"/>
          </a:xfrm>
          <a:prstGeom prst="rect">
            <a:avLst/>
          </a:prstGeom>
          <a:ln>
            <a:solidFill>
              <a:schemeClr val="tx1"/>
            </a:solidFill>
          </a:ln>
        </p:spPr>
      </p:pic>
      <p:pic>
        <p:nvPicPr>
          <p:cNvPr id="9" name="Imagen 8" descr="Imagen de la pantalla de un celular de un mensaje en letras blancas&#10;&#10;Descripción generada automáticamente con confianza baja">
            <a:extLst>
              <a:ext uri="{FF2B5EF4-FFF2-40B4-BE49-F238E27FC236}">
                <a16:creationId xmlns:a16="http://schemas.microsoft.com/office/drawing/2014/main" id="{03E8D244-12DB-9847-D1F0-EF5EB647DF96}"/>
              </a:ext>
            </a:extLst>
          </p:cNvPr>
          <p:cNvPicPr>
            <a:picLocks noChangeAspect="1"/>
          </p:cNvPicPr>
          <p:nvPr/>
        </p:nvPicPr>
        <p:blipFill>
          <a:blip r:embed="rId5"/>
          <a:stretch>
            <a:fillRect/>
          </a:stretch>
        </p:blipFill>
        <p:spPr>
          <a:xfrm>
            <a:off x="5081072" y="4907535"/>
            <a:ext cx="3688080" cy="548640"/>
          </a:xfrm>
          <a:prstGeom prst="rect">
            <a:avLst/>
          </a:prstGeom>
          <a:ln>
            <a:solidFill>
              <a:schemeClr val="tx1"/>
            </a:solidFill>
          </a:ln>
        </p:spPr>
      </p:pic>
    </p:spTree>
    <p:extLst>
      <p:ext uri="{BB962C8B-B14F-4D97-AF65-F5344CB8AC3E}">
        <p14:creationId xmlns:p14="http://schemas.microsoft.com/office/powerpoint/2010/main" val="348235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10143" y="716894"/>
            <a:ext cx="8664915" cy="4764293"/>
          </a:xfrm>
        </p:spPr>
        <p:txBody>
          <a:bodyPr/>
          <a:lstStyle/>
          <a:p>
            <a:pPr marL="0" indent="0" algn="just">
              <a:buNone/>
            </a:pPr>
            <a:r>
              <a:rPr lang="es-EC" sz="2000" b="1" dirty="0">
                <a:solidFill>
                  <a:srgbClr val="336600"/>
                </a:solidFill>
                <a:latin typeface="+mj-lt"/>
                <a:cs typeface="Times New Roman" panose="02020603050405020304" pitchFamily="18" charset="0"/>
              </a:rPr>
              <a:t>Importe de claves pública/privada en el cliente de correo electrónico</a:t>
            </a:r>
            <a:endParaRPr lang="en-US" sz="2000" b="1" dirty="0">
              <a:solidFill>
                <a:srgbClr val="336600"/>
              </a:solidFill>
              <a:latin typeface="+mj-lt"/>
              <a:cs typeface="Times New Roman" panose="02020603050405020304" pitchFamily="18" charset="0"/>
            </a:endParaRPr>
          </a:p>
          <a:p>
            <a:pPr marL="0" lvl="0" indent="0" algn="just" rtl="0">
              <a:spcBef>
                <a:spcPts val="600"/>
              </a:spcBef>
              <a:spcAft>
                <a:spcPts val="0"/>
              </a:spcAft>
              <a:buNone/>
            </a:pPr>
            <a:endParaRPr lang="es-EC" sz="1400" dirty="0">
              <a:solidFill>
                <a:schemeClr val="tx1"/>
              </a:solidFill>
            </a:endParaRPr>
          </a:p>
          <a:p>
            <a:pPr marL="0" indent="0" algn="just">
              <a:buNone/>
            </a:pPr>
            <a:endParaRPr lang="es-EC" sz="1400" dirty="0">
              <a:solidFill>
                <a:srgbClr val="336600"/>
              </a:solidFill>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y desarrollo</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19" name="Imagen 18" descr="Interfaz de usuario gráfica, Texto, Aplicación&#10;&#10;Descripción generada automáticamente">
            <a:extLst>
              <a:ext uri="{FF2B5EF4-FFF2-40B4-BE49-F238E27FC236}">
                <a16:creationId xmlns:a16="http://schemas.microsoft.com/office/drawing/2014/main" id="{CB81F2CA-CF4A-1E5E-B378-CE438B2AA465}"/>
              </a:ext>
            </a:extLst>
          </p:cNvPr>
          <p:cNvPicPr>
            <a:picLocks noChangeAspect="1"/>
          </p:cNvPicPr>
          <p:nvPr/>
        </p:nvPicPr>
        <p:blipFill>
          <a:blip r:embed="rId2"/>
          <a:stretch>
            <a:fillRect/>
          </a:stretch>
        </p:blipFill>
        <p:spPr>
          <a:xfrm>
            <a:off x="456867" y="1714662"/>
            <a:ext cx="4197485" cy="3766525"/>
          </a:xfrm>
          <a:prstGeom prst="rect">
            <a:avLst/>
          </a:prstGeom>
          <a:ln>
            <a:solidFill>
              <a:schemeClr val="tx1"/>
            </a:solidFill>
          </a:ln>
        </p:spPr>
      </p:pic>
      <p:sp>
        <p:nvSpPr>
          <p:cNvPr id="25" name="CuadroTexto 24">
            <a:extLst>
              <a:ext uri="{FF2B5EF4-FFF2-40B4-BE49-F238E27FC236}">
                <a16:creationId xmlns:a16="http://schemas.microsoft.com/office/drawing/2014/main" id="{04F5D923-789F-76F2-F73E-0FE8A1C9E793}"/>
              </a:ext>
            </a:extLst>
          </p:cNvPr>
          <p:cNvSpPr txBox="1"/>
          <p:nvPr/>
        </p:nvSpPr>
        <p:spPr>
          <a:xfrm>
            <a:off x="1597768" y="1264993"/>
            <a:ext cx="1709635" cy="369332"/>
          </a:xfrm>
          <a:prstGeom prst="rect">
            <a:avLst/>
          </a:prstGeom>
          <a:noFill/>
        </p:spPr>
        <p:txBody>
          <a:bodyPr wrap="square">
            <a:spAutoFit/>
          </a:bodyPr>
          <a:lstStyle/>
          <a:p>
            <a:r>
              <a:rPr lang="es-MX" sz="1800" b="1" dirty="0" err="1">
                <a:effectLst/>
                <a:latin typeface="Calibri" panose="020F0502020204030204" pitchFamily="34" charset="0"/>
                <a:ea typeface="Calibri" panose="020F0502020204030204" pitchFamily="34" charset="0"/>
                <a:cs typeface="Times New Roman" panose="02020603050405020304" pitchFamily="18" charset="0"/>
              </a:rPr>
              <a:t>Thunderbird</a:t>
            </a:r>
            <a:endParaRPr lang="en-US" sz="1800" b="1" dirty="0"/>
          </a:p>
        </p:txBody>
      </p:sp>
      <p:sp>
        <p:nvSpPr>
          <p:cNvPr id="26" name="CuadroTexto 25">
            <a:extLst>
              <a:ext uri="{FF2B5EF4-FFF2-40B4-BE49-F238E27FC236}">
                <a16:creationId xmlns:a16="http://schemas.microsoft.com/office/drawing/2014/main" id="{3E84B4FF-B335-F6A6-7F14-3865041078D3}"/>
              </a:ext>
            </a:extLst>
          </p:cNvPr>
          <p:cNvSpPr txBox="1"/>
          <p:nvPr/>
        </p:nvSpPr>
        <p:spPr>
          <a:xfrm>
            <a:off x="5836599" y="1345330"/>
            <a:ext cx="1709635" cy="369332"/>
          </a:xfrm>
          <a:prstGeom prst="rect">
            <a:avLst/>
          </a:prstGeom>
          <a:noFill/>
        </p:spPr>
        <p:txBody>
          <a:bodyPr wrap="square">
            <a:spAutoFit/>
          </a:bodyPr>
          <a:lstStyle/>
          <a:p>
            <a:r>
              <a:rPr lang="es-MX" sz="1800" b="1" dirty="0">
                <a:effectLst/>
                <a:latin typeface="Calibri" panose="020F0502020204030204" pitchFamily="34" charset="0"/>
                <a:ea typeface="Calibri" panose="020F0502020204030204" pitchFamily="34" charset="0"/>
                <a:cs typeface="Times New Roman" panose="02020603050405020304" pitchFamily="18" charset="0"/>
              </a:rPr>
              <a:t>Gmail</a:t>
            </a:r>
            <a:endParaRPr lang="en-US" sz="1800" b="1" dirty="0"/>
          </a:p>
        </p:txBody>
      </p:sp>
      <p:pic>
        <p:nvPicPr>
          <p:cNvPr id="27" name="Imagen 26" descr="Interfaz de usuario gráfica, Texto, Aplicación, Correo electrónico&#10;&#10;Descripción generada automáticamente">
            <a:extLst>
              <a:ext uri="{FF2B5EF4-FFF2-40B4-BE49-F238E27FC236}">
                <a16:creationId xmlns:a16="http://schemas.microsoft.com/office/drawing/2014/main" id="{33D908CF-A756-A21F-F780-5F6F791A8ADB}"/>
              </a:ext>
            </a:extLst>
          </p:cNvPr>
          <p:cNvPicPr>
            <a:picLocks noChangeAspect="1"/>
          </p:cNvPicPr>
          <p:nvPr/>
        </p:nvPicPr>
        <p:blipFill>
          <a:blip r:embed="rId3"/>
          <a:stretch>
            <a:fillRect/>
          </a:stretch>
        </p:blipFill>
        <p:spPr>
          <a:xfrm>
            <a:off x="2931458" y="1848850"/>
            <a:ext cx="5943600" cy="2562860"/>
          </a:xfrm>
          <a:prstGeom prst="rect">
            <a:avLst/>
          </a:prstGeom>
          <a:ln>
            <a:solidFill>
              <a:schemeClr val="tx1"/>
            </a:solidFill>
          </a:ln>
        </p:spPr>
      </p:pic>
      <p:pic>
        <p:nvPicPr>
          <p:cNvPr id="28" name="Imagen 27" descr="Interfaz de usuario gráfica, Texto, Aplicación, Correo electrónico&#10;&#10;Descripción generada automáticamente">
            <a:extLst>
              <a:ext uri="{FF2B5EF4-FFF2-40B4-BE49-F238E27FC236}">
                <a16:creationId xmlns:a16="http://schemas.microsoft.com/office/drawing/2014/main" id="{8B40ED27-005A-2280-27FC-1EC549969A2D}"/>
              </a:ext>
            </a:extLst>
          </p:cNvPr>
          <p:cNvPicPr>
            <a:picLocks noChangeAspect="1"/>
          </p:cNvPicPr>
          <p:nvPr/>
        </p:nvPicPr>
        <p:blipFill>
          <a:blip r:embed="rId4"/>
          <a:stretch>
            <a:fillRect/>
          </a:stretch>
        </p:blipFill>
        <p:spPr>
          <a:xfrm>
            <a:off x="3486011" y="3894509"/>
            <a:ext cx="4701175" cy="1938775"/>
          </a:xfrm>
          <a:prstGeom prst="rect">
            <a:avLst/>
          </a:prstGeom>
          <a:ln>
            <a:solidFill>
              <a:schemeClr val="tx1"/>
            </a:solidFill>
          </a:ln>
        </p:spPr>
      </p:pic>
    </p:spTree>
    <p:extLst>
      <p:ext uri="{BB962C8B-B14F-4D97-AF65-F5344CB8AC3E}">
        <p14:creationId xmlns:p14="http://schemas.microsoft.com/office/powerpoint/2010/main" val="55603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39542" y="438216"/>
            <a:ext cx="8664915" cy="456074"/>
          </a:xfrm>
        </p:spPr>
        <p:txBody>
          <a:bodyPr/>
          <a:lstStyle/>
          <a:p>
            <a:pPr marL="0" indent="0" algn="just">
              <a:buNone/>
            </a:pPr>
            <a:r>
              <a:rPr lang="es-EC" sz="1900" b="1" dirty="0">
                <a:solidFill>
                  <a:srgbClr val="336600"/>
                </a:solidFill>
                <a:latin typeface="+mj-lt"/>
                <a:cs typeface="Times New Roman" panose="02020603050405020304" pitchFamily="18" charset="0"/>
              </a:rPr>
              <a:t>Funcionamiento</a:t>
            </a:r>
            <a:endParaRPr lang="en-US" sz="1900" b="1" dirty="0">
              <a:solidFill>
                <a:srgbClr val="336600"/>
              </a:solidFill>
              <a:latin typeface="+mj-lt"/>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e implementación</a:t>
            </a:r>
            <a:br>
              <a:rPr lang="es-EC" i="0" dirty="0">
                <a:latin typeface="Times New Roman" panose="02020603050405020304" pitchFamily="18" charset="0"/>
                <a:cs typeface="Times New Roman" panose="02020603050405020304" pitchFamily="18" charset="0"/>
              </a:rPr>
            </a:b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1313AF2A-C008-3169-E251-D9189C7D351F}"/>
              </a:ext>
            </a:extLst>
          </p:cNvPr>
          <p:cNvPicPr>
            <a:picLocks noChangeAspect="1"/>
          </p:cNvPicPr>
          <p:nvPr/>
        </p:nvPicPr>
        <p:blipFill>
          <a:blip r:embed="rId2"/>
          <a:stretch>
            <a:fillRect/>
          </a:stretch>
        </p:blipFill>
        <p:spPr>
          <a:xfrm>
            <a:off x="1073105" y="894290"/>
            <a:ext cx="6385776" cy="870437"/>
          </a:xfrm>
          <a:prstGeom prst="rect">
            <a:avLst/>
          </a:prstGeom>
        </p:spPr>
      </p:pic>
      <p:pic>
        <p:nvPicPr>
          <p:cNvPr id="9" name="Imagen 8">
            <a:extLst>
              <a:ext uri="{FF2B5EF4-FFF2-40B4-BE49-F238E27FC236}">
                <a16:creationId xmlns:a16="http://schemas.microsoft.com/office/drawing/2014/main" id="{DB017094-D898-311A-13BD-CCB2DAB3D6D2}"/>
              </a:ext>
            </a:extLst>
          </p:cNvPr>
          <p:cNvPicPr>
            <a:picLocks noChangeAspect="1"/>
          </p:cNvPicPr>
          <p:nvPr/>
        </p:nvPicPr>
        <p:blipFill>
          <a:blip r:embed="rId3"/>
          <a:stretch>
            <a:fillRect/>
          </a:stretch>
        </p:blipFill>
        <p:spPr>
          <a:xfrm>
            <a:off x="1812132" y="1930133"/>
            <a:ext cx="4907722" cy="4110742"/>
          </a:xfrm>
          <a:prstGeom prst="rect">
            <a:avLst/>
          </a:prstGeom>
          <a:ln>
            <a:solidFill>
              <a:schemeClr val="tx1"/>
            </a:solidFill>
          </a:ln>
        </p:spPr>
      </p:pic>
    </p:spTree>
    <p:extLst>
      <p:ext uri="{BB962C8B-B14F-4D97-AF65-F5344CB8AC3E}">
        <p14:creationId xmlns:p14="http://schemas.microsoft.com/office/powerpoint/2010/main" val="1423829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e implementación</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9" name="Imagen 8" descr="Interfaz de usuario gráfica, Texto, Aplicación, Correo electrónico&#10;&#10;Descripción generada automáticamente">
            <a:extLst>
              <a:ext uri="{FF2B5EF4-FFF2-40B4-BE49-F238E27FC236}">
                <a16:creationId xmlns:a16="http://schemas.microsoft.com/office/drawing/2014/main" id="{57C14E0F-E421-23AC-9DAB-3163C50E0D95}"/>
              </a:ext>
            </a:extLst>
          </p:cNvPr>
          <p:cNvPicPr>
            <a:picLocks noChangeAspect="1"/>
          </p:cNvPicPr>
          <p:nvPr/>
        </p:nvPicPr>
        <p:blipFill>
          <a:blip r:embed="rId2"/>
          <a:stretch>
            <a:fillRect/>
          </a:stretch>
        </p:blipFill>
        <p:spPr>
          <a:xfrm>
            <a:off x="985281" y="923785"/>
            <a:ext cx="7010856" cy="4822463"/>
          </a:xfrm>
          <a:prstGeom prst="rect">
            <a:avLst/>
          </a:prstGeom>
          <a:ln>
            <a:solidFill>
              <a:schemeClr val="tx1"/>
            </a:solidFill>
          </a:ln>
        </p:spPr>
      </p:pic>
    </p:spTree>
    <p:extLst>
      <p:ext uri="{BB962C8B-B14F-4D97-AF65-F5344CB8AC3E}">
        <p14:creationId xmlns:p14="http://schemas.microsoft.com/office/powerpoint/2010/main" val="322221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1519226550"/>
              </p:ext>
            </p:extLst>
          </p:nvPr>
        </p:nvGraphicFramePr>
        <p:xfrm>
          <a:off x="179512" y="713137"/>
          <a:ext cx="8424936" cy="5179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e implementación</a:t>
            </a:r>
            <a:endParaRPr lang="es-EC" i="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60593474-D217-8994-6073-71AD6E6C15A0}"/>
              </a:ext>
            </a:extLst>
          </p:cNvPr>
          <p:cNvPicPr>
            <a:picLocks noChangeAspect="1"/>
          </p:cNvPicPr>
          <p:nvPr/>
        </p:nvPicPr>
        <p:blipFill>
          <a:blip r:embed="rId2"/>
          <a:stretch>
            <a:fillRect/>
          </a:stretch>
        </p:blipFill>
        <p:spPr>
          <a:xfrm>
            <a:off x="705967" y="726225"/>
            <a:ext cx="5655472" cy="2518377"/>
          </a:xfrm>
          <a:prstGeom prst="rect">
            <a:avLst/>
          </a:prstGeom>
          <a:ln>
            <a:solidFill>
              <a:schemeClr val="tx1"/>
            </a:solidFill>
          </a:ln>
        </p:spPr>
      </p:pic>
      <p:pic>
        <p:nvPicPr>
          <p:cNvPr id="8" name="Imagen 7" descr="Interfaz de usuario gráfica, Texto, Aplicación&#10;&#10;Descripción generada automáticamente">
            <a:extLst>
              <a:ext uri="{FF2B5EF4-FFF2-40B4-BE49-F238E27FC236}">
                <a16:creationId xmlns:a16="http://schemas.microsoft.com/office/drawing/2014/main" id="{5C29FFE2-37A6-1F0D-A67C-193DE6DD10DB}"/>
              </a:ext>
            </a:extLst>
          </p:cNvPr>
          <p:cNvPicPr>
            <a:picLocks noChangeAspect="1"/>
          </p:cNvPicPr>
          <p:nvPr/>
        </p:nvPicPr>
        <p:blipFill>
          <a:blip r:embed="rId3"/>
          <a:stretch>
            <a:fillRect/>
          </a:stretch>
        </p:blipFill>
        <p:spPr>
          <a:xfrm>
            <a:off x="2880216" y="3388121"/>
            <a:ext cx="5655472" cy="2467144"/>
          </a:xfrm>
          <a:prstGeom prst="rect">
            <a:avLst/>
          </a:prstGeom>
          <a:ln>
            <a:solidFill>
              <a:schemeClr val="tx1"/>
            </a:solidFill>
          </a:ln>
        </p:spPr>
      </p:pic>
    </p:spTree>
    <p:extLst>
      <p:ext uri="{BB962C8B-B14F-4D97-AF65-F5344CB8AC3E}">
        <p14:creationId xmlns:p14="http://schemas.microsoft.com/office/powerpoint/2010/main" val="67001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48644" y="582706"/>
            <a:ext cx="8664915" cy="478031"/>
          </a:xfrm>
        </p:spPr>
        <p:txBody>
          <a:bodyPr/>
          <a:lstStyle/>
          <a:p>
            <a:pPr marL="0" indent="0" algn="just">
              <a:buNone/>
            </a:pPr>
            <a:r>
              <a:rPr lang="es-419" sz="2100" b="1" dirty="0">
                <a:solidFill>
                  <a:srgbClr val="336600"/>
                </a:solidFill>
                <a:latin typeface="+mj-lt"/>
                <a:cs typeface="Times New Roman" panose="02020603050405020304" pitchFamily="18" charset="0"/>
              </a:rPr>
              <a:t>Ataque simulado de Phishing – Pruebas funcionamiento</a:t>
            </a:r>
            <a:endParaRPr lang="en-US" sz="2100" b="1" dirty="0">
              <a:solidFill>
                <a:srgbClr val="336600"/>
              </a:solidFill>
              <a:latin typeface="+mj-lt"/>
              <a:cs typeface="Times New Roman" panose="02020603050405020304" pitchFamily="18" charset="0"/>
            </a:endParaRPr>
          </a:p>
          <a:p>
            <a:pPr marL="0" lvl="0" indent="0" algn="just" rtl="0">
              <a:spcBef>
                <a:spcPts val="600"/>
              </a:spcBef>
              <a:spcAft>
                <a:spcPts val="0"/>
              </a:spcAft>
              <a:buNone/>
            </a:pPr>
            <a:endParaRPr lang="es-EC" sz="1400" dirty="0">
              <a:solidFill>
                <a:schemeClr val="tx1"/>
              </a:solidFill>
            </a:endParaRPr>
          </a:p>
          <a:p>
            <a:pPr marL="0" indent="0" algn="just">
              <a:buNone/>
            </a:pPr>
            <a:endParaRPr lang="es-EC" sz="1400" dirty="0">
              <a:solidFill>
                <a:srgbClr val="336600"/>
              </a:solidFill>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e implementación</a:t>
            </a:r>
            <a:endParaRPr lang="es-EC" i="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DEB9796D-B9D3-FEBE-D527-158829ED53C1}"/>
              </a:ext>
            </a:extLst>
          </p:cNvPr>
          <p:cNvPicPr>
            <a:picLocks noChangeAspect="1"/>
          </p:cNvPicPr>
          <p:nvPr/>
        </p:nvPicPr>
        <p:blipFill>
          <a:blip r:embed="rId2"/>
          <a:stretch>
            <a:fillRect/>
          </a:stretch>
        </p:blipFill>
        <p:spPr>
          <a:xfrm>
            <a:off x="352983" y="1352001"/>
            <a:ext cx="4044225" cy="3889340"/>
          </a:xfrm>
          <a:prstGeom prst="rect">
            <a:avLst/>
          </a:prstGeom>
        </p:spPr>
      </p:pic>
      <p:pic>
        <p:nvPicPr>
          <p:cNvPr id="11" name="Imagen 10">
            <a:extLst>
              <a:ext uri="{FF2B5EF4-FFF2-40B4-BE49-F238E27FC236}">
                <a16:creationId xmlns:a16="http://schemas.microsoft.com/office/drawing/2014/main" id="{FD833F94-3E31-3AF5-6986-B4703FA03329}"/>
              </a:ext>
            </a:extLst>
          </p:cNvPr>
          <p:cNvPicPr>
            <a:picLocks noChangeAspect="1"/>
          </p:cNvPicPr>
          <p:nvPr/>
        </p:nvPicPr>
        <p:blipFill>
          <a:blip r:embed="rId3"/>
          <a:stretch>
            <a:fillRect/>
          </a:stretch>
        </p:blipFill>
        <p:spPr>
          <a:xfrm>
            <a:off x="4572000" y="1136434"/>
            <a:ext cx="4188051" cy="2836796"/>
          </a:xfrm>
          <a:prstGeom prst="rect">
            <a:avLst/>
          </a:prstGeom>
        </p:spPr>
      </p:pic>
      <p:pic>
        <p:nvPicPr>
          <p:cNvPr id="13" name="Imagen 12">
            <a:extLst>
              <a:ext uri="{FF2B5EF4-FFF2-40B4-BE49-F238E27FC236}">
                <a16:creationId xmlns:a16="http://schemas.microsoft.com/office/drawing/2014/main" id="{0B64F276-0DA8-6FFC-5E49-71A1E3B34DF3}"/>
              </a:ext>
            </a:extLst>
          </p:cNvPr>
          <p:cNvPicPr>
            <a:picLocks noChangeAspect="1"/>
          </p:cNvPicPr>
          <p:nvPr/>
        </p:nvPicPr>
        <p:blipFill>
          <a:blip r:embed="rId4"/>
          <a:stretch>
            <a:fillRect/>
          </a:stretch>
        </p:blipFill>
        <p:spPr>
          <a:xfrm>
            <a:off x="4581101" y="4155931"/>
            <a:ext cx="4188051" cy="1404728"/>
          </a:xfrm>
          <a:prstGeom prst="rect">
            <a:avLst/>
          </a:prstGeom>
        </p:spPr>
      </p:pic>
    </p:spTree>
    <p:extLst>
      <p:ext uri="{BB962C8B-B14F-4D97-AF65-F5344CB8AC3E}">
        <p14:creationId xmlns:p14="http://schemas.microsoft.com/office/powerpoint/2010/main" val="77329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39541" y="830232"/>
            <a:ext cx="8664915" cy="478031"/>
          </a:xfrm>
        </p:spPr>
        <p:txBody>
          <a:bodyPr/>
          <a:lstStyle/>
          <a:p>
            <a:pPr marL="0" indent="0" algn="just">
              <a:buNone/>
            </a:pPr>
            <a:r>
              <a:rPr lang="es-419" sz="2100" b="1" dirty="0">
                <a:solidFill>
                  <a:srgbClr val="336600"/>
                </a:solidFill>
                <a:latin typeface="+mj-lt"/>
                <a:cs typeface="Times New Roman" panose="02020603050405020304" pitchFamily="18" charset="0"/>
              </a:rPr>
              <a:t>Ataque enviado por correo electrónico</a:t>
            </a:r>
            <a:endParaRPr lang="en-US" sz="2100" b="1" dirty="0">
              <a:solidFill>
                <a:srgbClr val="336600"/>
              </a:solidFill>
              <a:latin typeface="+mj-lt"/>
              <a:cs typeface="Times New Roman" panose="02020603050405020304" pitchFamily="18" charset="0"/>
            </a:endParaRPr>
          </a:p>
          <a:p>
            <a:pPr marL="0" lvl="0" indent="0" algn="just" rtl="0">
              <a:spcBef>
                <a:spcPts val="600"/>
              </a:spcBef>
              <a:spcAft>
                <a:spcPts val="0"/>
              </a:spcAft>
              <a:buNone/>
            </a:pPr>
            <a:endParaRPr lang="es-EC" sz="1400" dirty="0">
              <a:solidFill>
                <a:schemeClr val="tx1"/>
              </a:solidFill>
            </a:endParaRPr>
          </a:p>
          <a:p>
            <a:pPr marL="0" indent="0" algn="just">
              <a:buNone/>
            </a:pPr>
            <a:endParaRPr lang="es-EC" sz="1400" dirty="0">
              <a:solidFill>
                <a:srgbClr val="336600"/>
              </a:solidFill>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e implementación</a:t>
            </a:r>
            <a:endParaRPr lang="es-EC" i="0" dirty="0">
              <a:latin typeface="Times New Roman" panose="02020603050405020304" pitchFamily="18" charset="0"/>
              <a:cs typeface="Times New Roman" panose="02020603050405020304" pitchFamily="18" charset="0"/>
            </a:endParaRPr>
          </a:p>
        </p:txBody>
      </p:sp>
      <p:pic>
        <p:nvPicPr>
          <p:cNvPr id="2" name="Imagen 1" descr="Interfaz de usuario gráfica, Texto, Aplicación, Correo electrónico&#10;&#10;Descripción generada automáticamente">
            <a:extLst>
              <a:ext uri="{FF2B5EF4-FFF2-40B4-BE49-F238E27FC236}">
                <a16:creationId xmlns:a16="http://schemas.microsoft.com/office/drawing/2014/main" id="{0C7EE1FD-0209-CF6F-D9BD-F10CC47F22D7}"/>
              </a:ext>
            </a:extLst>
          </p:cNvPr>
          <p:cNvPicPr>
            <a:picLocks noChangeAspect="1"/>
          </p:cNvPicPr>
          <p:nvPr/>
        </p:nvPicPr>
        <p:blipFill>
          <a:blip r:embed="rId2"/>
          <a:stretch>
            <a:fillRect/>
          </a:stretch>
        </p:blipFill>
        <p:spPr>
          <a:xfrm>
            <a:off x="539552" y="1702551"/>
            <a:ext cx="8081803" cy="3452898"/>
          </a:xfrm>
          <a:prstGeom prst="rect">
            <a:avLst/>
          </a:prstGeom>
          <a:ln>
            <a:solidFill>
              <a:schemeClr val="tx1"/>
            </a:solidFill>
          </a:ln>
        </p:spPr>
      </p:pic>
    </p:spTree>
    <p:extLst>
      <p:ext uri="{BB962C8B-B14F-4D97-AF65-F5344CB8AC3E}">
        <p14:creationId xmlns:p14="http://schemas.microsoft.com/office/powerpoint/2010/main" val="297657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104237" y="745264"/>
            <a:ext cx="8664915" cy="478031"/>
          </a:xfrm>
        </p:spPr>
        <p:txBody>
          <a:bodyPr/>
          <a:lstStyle/>
          <a:p>
            <a:pPr marL="0" indent="0" algn="just">
              <a:buNone/>
            </a:pPr>
            <a:r>
              <a:rPr lang="es-419" sz="2100" b="1" dirty="0">
                <a:solidFill>
                  <a:srgbClr val="336600"/>
                </a:solidFill>
                <a:latin typeface="+mj-lt"/>
                <a:cs typeface="Times New Roman" panose="02020603050405020304" pitchFamily="18" charset="0"/>
              </a:rPr>
              <a:t>Datos obtenidos por el atacante</a:t>
            </a:r>
            <a:endParaRPr lang="en-US" sz="2100" b="1" dirty="0">
              <a:solidFill>
                <a:srgbClr val="336600"/>
              </a:solidFill>
              <a:latin typeface="+mj-lt"/>
              <a:cs typeface="Times New Roman" panose="02020603050405020304" pitchFamily="18" charset="0"/>
            </a:endParaRPr>
          </a:p>
          <a:p>
            <a:pPr marL="0" lvl="0" indent="0" algn="just" rtl="0">
              <a:spcBef>
                <a:spcPts val="600"/>
              </a:spcBef>
              <a:spcAft>
                <a:spcPts val="0"/>
              </a:spcAft>
              <a:buNone/>
            </a:pPr>
            <a:endParaRPr lang="es-EC" sz="1400" dirty="0">
              <a:solidFill>
                <a:schemeClr val="tx1"/>
              </a:solidFill>
            </a:endParaRPr>
          </a:p>
          <a:p>
            <a:pPr marL="0" indent="0" algn="just">
              <a:buNone/>
            </a:pPr>
            <a:endParaRPr lang="es-EC" sz="1400" dirty="0">
              <a:solidFill>
                <a:srgbClr val="336600"/>
              </a:solidFill>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9</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Análisis</a:t>
            </a:r>
            <a:r>
              <a:rPr lang="es-ES" i="0" dirty="0">
                <a:solidFill>
                  <a:srgbClr val="00B050"/>
                </a:solidFill>
                <a:latin typeface="Times New Roman" panose="02020603050405020304" pitchFamily="18" charset="0"/>
                <a:cs typeface="Times New Roman" panose="02020603050405020304" pitchFamily="18" charset="0"/>
              </a:rPr>
              <a:t> de diseño e implementación</a:t>
            </a:r>
            <a:endParaRPr lang="es-EC" i="0" dirty="0">
              <a:latin typeface="Times New Roman" panose="02020603050405020304" pitchFamily="18" charset="0"/>
              <a:cs typeface="Times New Roman" panose="02020603050405020304" pitchFamily="18" charset="0"/>
            </a:endParaRPr>
          </a:p>
        </p:txBody>
      </p:sp>
      <p:sp>
        <p:nvSpPr>
          <p:cNvPr id="14" name="Flecha derecha 13"/>
          <p:cNvSpPr/>
          <p:nvPr/>
        </p:nvSpPr>
        <p:spPr>
          <a:xfrm>
            <a:off x="4794602" y="3236114"/>
            <a:ext cx="583966" cy="33688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 name="Imagen 1" descr="Interfaz de usuario gráfica&#10;&#10;Descripción generada automáticamente">
            <a:extLst>
              <a:ext uri="{FF2B5EF4-FFF2-40B4-BE49-F238E27FC236}">
                <a16:creationId xmlns:a16="http://schemas.microsoft.com/office/drawing/2014/main" id="{E53A250A-00F3-3755-E259-97DC979172CE}"/>
              </a:ext>
            </a:extLst>
          </p:cNvPr>
          <p:cNvPicPr>
            <a:picLocks noChangeAspect="1"/>
          </p:cNvPicPr>
          <p:nvPr/>
        </p:nvPicPr>
        <p:blipFill rotWithShape="1">
          <a:blip r:embed="rId2"/>
          <a:srcRect r="24304" b="19970"/>
          <a:stretch/>
        </p:blipFill>
        <p:spPr>
          <a:xfrm>
            <a:off x="211409" y="1294287"/>
            <a:ext cx="4499043" cy="2538411"/>
          </a:xfrm>
          <a:prstGeom prst="rect">
            <a:avLst/>
          </a:prstGeom>
          <a:ln>
            <a:solidFill>
              <a:schemeClr val="tx1"/>
            </a:solidFill>
          </a:ln>
        </p:spPr>
      </p:pic>
      <p:pic>
        <p:nvPicPr>
          <p:cNvPr id="7" name="Imagen 6">
            <a:extLst>
              <a:ext uri="{FF2B5EF4-FFF2-40B4-BE49-F238E27FC236}">
                <a16:creationId xmlns:a16="http://schemas.microsoft.com/office/drawing/2014/main" id="{EA41F4EE-8A74-3B75-3860-6E337D9A9943}"/>
              </a:ext>
            </a:extLst>
          </p:cNvPr>
          <p:cNvPicPr>
            <a:picLocks noChangeAspect="1"/>
          </p:cNvPicPr>
          <p:nvPr/>
        </p:nvPicPr>
        <p:blipFill>
          <a:blip r:embed="rId3"/>
          <a:stretch>
            <a:fillRect/>
          </a:stretch>
        </p:blipFill>
        <p:spPr>
          <a:xfrm>
            <a:off x="5504793" y="1316939"/>
            <a:ext cx="3315163" cy="4544059"/>
          </a:xfrm>
          <a:prstGeom prst="rect">
            <a:avLst/>
          </a:prstGeom>
        </p:spPr>
      </p:pic>
      <p:pic>
        <p:nvPicPr>
          <p:cNvPr id="8" name="Imagen 7" descr="Interfaz de usuario gráfica, Aplicación&#10;&#10;Descripción generada automáticamente">
            <a:extLst>
              <a:ext uri="{FF2B5EF4-FFF2-40B4-BE49-F238E27FC236}">
                <a16:creationId xmlns:a16="http://schemas.microsoft.com/office/drawing/2014/main" id="{F64D46A5-3008-0C3D-5554-1C9DA020F7DF}"/>
              </a:ext>
            </a:extLst>
          </p:cNvPr>
          <p:cNvPicPr>
            <a:picLocks noChangeAspect="1"/>
          </p:cNvPicPr>
          <p:nvPr/>
        </p:nvPicPr>
        <p:blipFill rotWithShape="1">
          <a:blip r:embed="rId4"/>
          <a:srcRect r="24910" b="27467"/>
          <a:stretch/>
        </p:blipFill>
        <p:spPr>
          <a:xfrm>
            <a:off x="191325" y="3972909"/>
            <a:ext cx="4499043" cy="2113625"/>
          </a:xfrm>
          <a:prstGeom prst="rect">
            <a:avLst/>
          </a:prstGeom>
          <a:ln>
            <a:solidFill>
              <a:schemeClr val="tx1"/>
            </a:solidFill>
          </a:ln>
        </p:spPr>
      </p:pic>
    </p:spTree>
    <p:extLst>
      <p:ext uri="{BB962C8B-B14F-4D97-AF65-F5344CB8AC3E}">
        <p14:creationId xmlns:p14="http://schemas.microsoft.com/office/powerpoint/2010/main" val="959730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97C143AE-DD86-AEA6-E522-5DEC1FEC99A9}"/>
              </a:ext>
            </a:extLst>
          </p:cNvPr>
          <p:cNvSpPr/>
          <p:nvPr/>
        </p:nvSpPr>
        <p:spPr>
          <a:xfrm>
            <a:off x="210144" y="28978"/>
            <a:ext cx="4478588" cy="646331"/>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419" sz="1800" b="0" i="1" u="none" strike="noStrike" kern="1200" cap="none" spc="0" normalizeH="0" baseline="0" noProof="0" dirty="0">
                <a:ln>
                  <a:noFill/>
                </a:ln>
                <a:solidFill>
                  <a:srgbClr val="000000"/>
                </a:solidFill>
                <a:effectLst/>
                <a:uLnTx/>
                <a:uFillTx/>
                <a:latin typeface="Arial"/>
                <a:ea typeface="+mn-ea"/>
                <a:cs typeface="Arial"/>
              </a:rPr>
              <a:t>Captura y análisis comparativo de los resultados obtenidos</a:t>
            </a:r>
            <a:endParaRPr kumimoji="0" lang="es-EC"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7" name="Imagen 6" descr="Interfaz de usuario gráfica, Texto, Aplicación&#10;&#10;Descripción generada automáticamente">
            <a:extLst>
              <a:ext uri="{FF2B5EF4-FFF2-40B4-BE49-F238E27FC236}">
                <a16:creationId xmlns:a16="http://schemas.microsoft.com/office/drawing/2014/main" id="{EB48F576-BAD8-C5F1-AE81-624F99B43110}"/>
              </a:ext>
            </a:extLst>
          </p:cNvPr>
          <p:cNvPicPr>
            <a:picLocks noChangeAspect="1"/>
          </p:cNvPicPr>
          <p:nvPr/>
        </p:nvPicPr>
        <p:blipFill>
          <a:blip r:embed="rId2"/>
          <a:stretch>
            <a:fillRect/>
          </a:stretch>
        </p:blipFill>
        <p:spPr>
          <a:xfrm>
            <a:off x="1953524" y="841237"/>
            <a:ext cx="5236951" cy="4893826"/>
          </a:xfrm>
          <a:prstGeom prst="rect">
            <a:avLst/>
          </a:prstGeom>
          <a:ln>
            <a:solidFill>
              <a:schemeClr val="tx1"/>
            </a:solidFill>
          </a:ln>
        </p:spPr>
      </p:pic>
    </p:spTree>
    <p:extLst>
      <p:ext uri="{BB962C8B-B14F-4D97-AF65-F5344CB8AC3E}">
        <p14:creationId xmlns:p14="http://schemas.microsoft.com/office/powerpoint/2010/main" val="305756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97C143AE-DD86-AEA6-E522-5DEC1FEC99A9}"/>
              </a:ext>
            </a:extLst>
          </p:cNvPr>
          <p:cNvSpPr/>
          <p:nvPr/>
        </p:nvSpPr>
        <p:spPr>
          <a:xfrm>
            <a:off x="210144" y="28978"/>
            <a:ext cx="3622554" cy="646331"/>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para evitar ataques de Phishing</a:t>
            </a:r>
          </a:p>
        </p:txBody>
      </p:sp>
      <p:pic>
        <p:nvPicPr>
          <p:cNvPr id="7" name="Imagen 6" descr="Interfaz de usuario gráfica, Texto, Aplicación, Correo electrónico&#10;&#10;Descripción generada automáticamente">
            <a:extLst>
              <a:ext uri="{FF2B5EF4-FFF2-40B4-BE49-F238E27FC236}">
                <a16:creationId xmlns:a16="http://schemas.microsoft.com/office/drawing/2014/main" id="{2BC2E447-DC30-C937-CEB5-DC7246BA7300}"/>
              </a:ext>
            </a:extLst>
          </p:cNvPr>
          <p:cNvPicPr>
            <a:picLocks noChangeAspect="1"/>
          </p:cNvPicPr>
          <p:nvPr/>
        </p:nvPicPr>
        <p:blipFill>
          <a:blip r:embed="rId2"/>
          <a:stretch>
            <a:fillRect/>
          </a:stretch>
        </p:blipFill>
        <p:spPr>
          <a:xfrm>
            <a:off x="352983" y="894499"/>
            <a:ext cx="5943600" cy="2792730"/>
          </a:xfrm>
          <a:prstGeom prst="rect">
            <a:avLst/>
          </a:prstGeom>
          <a:ln>
            <a:solidFill>
              <a:schemeClr val="tx1"/>
            </a:solidFill>
          </a:ln>
        </p:spPr>
      </p:pic>
      <p:pic>
        <p:nvPicPr>
          <p:cNvPr id="8" name="Imagen 7" descr="Interfaz de usuario gráfica, Aplicación&#10;&#10;Descripción generada automáticamente">
            <a:extLst>
              <a:ext uri="{FF2B5EF4-FFF2-40B4-BE49-F238E27FC236}">
                <a16:creationId xmlns:a16="http://schemas.microsoft.com/office/drawing/2014/main" id="{913880C3-5858-A11C-FD80-68838C4C3650}"/>
              </a:ext>
            </a:extLst>
          </p:cNvPr>
          <p:cNvPicPr>
            <a:picLocks noChangeAspect="1"/>
          </p:cNvPicPr>
          <p:nvPr/>
        </p:nvPicPr>
        <p:blipFill>
          <a:blip r:embed="rId3"/>
          <a:stretch>
            <a:fillRect/>
          </a:stretch>
        </p:blipFill>
        <p:spPr>
          <a:xfrm>
            <a:off x="2642911" y="2895397"/>
            <a:ext cx="6056630" cy="2876550"/>
          </a:xfrm>
          <a:prstGeom prst="rect">
            <a:avLst/>
          </a:prstGeom>
          <a:ln>
            <a:solidFill>
              <a:schemeClr val="tx1"/>
            </a:solidFill>
          </a:ln>
        </p:spPr>
      </p:pic>
    </p:spTree>
    <p:extLst>
      <p:ext uri="{BB962C8B-B14F-4D97-AF65-F5344CB8AC3E}">
        <p14:creationId xmlns:p14="http://schemas.microsoft.com/office/powerpoint/2010/main" val="66161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97C143AE-DD86-AEA6-E522-5DEC1FEC99A9}"/>
              </a:ext>
            </a:extLst>
          </p:cNvPr>
          <p:cNvSpPr/>
          <p:nvPr/>
        </p:nvSpPr>
        <p:spPr>
          <a:xfrm>
            <a:off x="210143" y="28978"/>
            <a:ext cx="4673141"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comparativo – Cifrado y no Cifrado</a:t>
            </a:r>
          </a:p>
        </p:txBody>
      </p:sp>
      <p:pic>
        <p:nvPicPr>
          <p:cNvPr id="2" name="Imagen 1">
            <a:extLst>
              <a:ext uri="{FF2B5EF4-FFF2-40B4-BE49-F238E27FC236}">
                <a16:creationId xmlns:a16="http://schemas.microsoft.com/office/drawing/2014/main" id="{24C92E84-4AAB-A91A-06CB-C37B1B5BF868}"/>
              </a:ext>
            </a:extLst>
          </p:cNvPr>
          <p:cNvPicPr>
            <a:picLocks noChangeAspect="1"/>
          </p:cNvPicPr>
          <p:nvPr/>
        </p:nvPicPr>
        <p:blipFill>
          <a:blip r:embed="rId2"/>
          <a:stretch>
            <a:fillRect/>
          </a:stretch>
        </p:blipFill>
        <p:spPr>
          <a:xfrm>
            <a:off x="1121468" y="894803"/>
            <a:ext cx="6901063" cy="3198592"/>
          </a:xfrm>
          <a:prstGeom prst="rect">
            <a:avLst/>
          </a:prstGeom>
          <a:ln>
            <a:solidFill>
              <a:schemeClr val="tx1"/>
            </a:solidFill>
          </a:ln>
        </p:spPr>
      </p:pic>
      <p:pic>
        <p:nvPicPr>
          <p:cNvPr id="5" name="Imagen 4" descr="Interfaz de usuario gráfica, Aplicación&#10;&#10;Descripción generada automáticamente">
            <a:extLst>
              <a:ext uri="{FF2B5EF4-FFF2-40B4-BE49-F238E27FC236}">
                <a16:creationId xmlns:a16="http://schemas.microsoft.com/office/drawing/2014/main" id="{3475DC9E-7EB8-4FA8-CD05-0F1F40854723}"/>
              </a:ext>
            </a:extLst>
          </p:cNvPr>
          <p:cNvPicPr>
            <a:picLocks noChangeAspect="1"/>
          </p:cNvPicPr>
          <p:nvPr/>
        </p:nvPicPr>
        <p:blipFill rotWithShape="1">
          <a:blip r:embed="rId3"/>
          <a:srcRect b="50000"/>
          <a:stretch/>
        </p:blipFill>
        <p:spPr>
          <a:xfrm>
            <a:off x="2546713" y="4283413"/>
            <a:ext cx="2503296" cy="1679784"/>
          </a:xfrm>
          <a:prstGeom prst="rect">
            <a:avLst/>
          </a:prstGeom>
          <a:ln>
            <a:solidFill>
              <a:schemeClr val="tx1"/>
            </a:solidFill>
          </a:ln>
        </p:spPr>
      </p:pic>
      <p:sp>
        <p:nvSpPr>
          <p:cNvPr id="10" name="Flecha: a la izquierda y arriba 9">
            <a:extLst>
              <a:ext uri="{FF2B5EF4-FFF2-40B4-BE49-F238E27FC236}">
                <a16:creationId xmlns:a16="http://schemas.microsoft.com/office/drawing/2014/main" id="{41CBF631-932E-FD43-A583-2222BA6B1984}"/>
              </a:ext>
            </a:extLst>
          </p:cNvPr>
          <p:cNvSpPr/>
          <p:nvPr/>
        </p:nvSpPr>
        <p:spPr>
          <a:xfrm>
            <a:off x="5291847" y="4367718"/>
            <a:ext cx="1060315" cy="105058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007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97C143AE-DD86-AEA6-E522-5DEC1FEC99A9}"/>
              </a:ext>
            </a:extLst>
          </p:cNvPr>
          <p:cNvSpPr/>
          <p:nvPr/>
        </p:nvSpPr>
        <p:spPr>
          <a:xfrm>
            <a:off x="210143" y="28978"/>
            <a:ext cx="4673141"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comparativo – Cifrado y no Cifrado</a:t>
            </a:r>
          </a:p>
        </p:txBody>
      </p:sp>
      <p:sp>
        <p:nvSpPr>
          <p:cNvPr id="10" name="Flecha: a la izquierda y arriba 9">
            <a:extLst>
              <a:ext uri="{FF2B5EF4-FFF2-40B4-BE49-F238E27FC236}">
                <a16:creationId xmlns:a16="http://schemas.microsoft.com/office/drawing/2014/main" id="{41CBF631-932E-FD43-A583-2222BA6B1984}"/>
              </a:ext>
            </a:extLst>
          </p:cNvPr>
          <p:cNvSpPr/>
          <p:nvPr/>
        </p:nvSpPr>
        <p:spPr>
          <a:xfrm rot="5400000">
            <a:off x="2166789" y="4715437"/>
            <a:ext cx="953405" cy="1016540"/>
          </a:xfrm>
          <a:prstGeom prst="leftUpArrow">
            <a:avLst>
              <a:gd name="adj1" fmla="val 25000"/>
              <a:gd name="adj2" fmla="val 25000"/>
              <a:gd name="adj3" fmla="val 27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Texto&#10;&#10;Descripción generada automáticamente">
            <a:extLst>
              <a:ext uri="{FF2B5EF4-FFF2-40B4-BE49-F238E27FC236}">
                <a16:creationId xmlns:a16="http://schemas.microsoft.com/office/drawing/2014/main" id="{035BEB0E-E519-3D7F-2687-DAB77FCB3E9E}"/>
              </a:ext>
            </a:extLst>
          </p:cNvPr>
          <p:cNvPicPr>
            <a:picLocks noChangeAspect="1"/>
          </p:cNvPicPr>
          <p:nvPr/>
        </p:nvPicPr>
        <p:blipFill>
          <a:blip r:embed="rId2"/>
          <a:stretch>
            <a:fillRect/>
          </a:stretch>
        </p:blipFill>
        <p:spPr>
          <a:xfrm>
            <a:off x="1110347" y="766913"/>
            <a:ext cx="6923306" cy="3772314"/>
          </a:xfrm>
          <a:prstGeom prst="rect">
            <a:avLst/>
          </a:prstGeom>
          <a:ln>
            <a:solidFill>
              <a:schemeClr val="tx1"/>
            </a:solidFill>
          </a:ln>
        </p:spPr>
      </p:pic>
      <p:pic>
        <p:nvPicPr>
          <p:cNvPr id="1026" name="Picture 2" descr="MXToolbox Reviews 2023: Details, Pricing, &amp; Features | G2">
            <a:extLst>
              <a:ext uri="{FF2B5EF4-FFF2-40B4-BE49-F238E27FC236}">
                <a16:creationId xmlns:a16="http://schemas.microsoft.com/office/drawing/2014/main" id="{20078F25-5B1E-931E-6355-C0C98092C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153" y="4539227"/>
            <a:ext cx="3499526" cy="183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9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97C143AE-DD86-AEA6-E522-5DEC1FEC99A9}"/>
              </a:ext>
            </a:extLst>
          </p:cNvPr>
          <p:cNvSpPr/>
          <p:nvPr/>
        </p:nvSpPr>
        <p:spPr>
          <a:xfrm>
            <a:off x="1267382" y="5811889"/>
            <a:ext cx="4673141"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Campos parseados por Mxtoolbox</a:t>
            </a:r>
          </a:p>
        </p:txBody>
      </p:sp>
      <p:sp>
        <p:nvSpPr>
          <p:cNvPr id="9" name="Rectángulo 8">
            <a:extLst>
              <a:ext uri="{FF2B5EF4-FFF2-40B4-BE49-F238E27FC236}">
                <a16:creationId xmlns:a16="http://schemas.microsoft.com/office/drawing/2014/main" id="{4ECFF98F-5E32-D6A5-D0A8-F260CA4CD74B}"/>
              </a:ext>
            </a:extLst>
          </p:cNvPr>
          <p:cNvSpPr/>
          <p:nvPr/>
        </p:nvSpPr>
        <p:spPr>
          <a:xfrm>
            <a:off x="274994" y="162235"/>
            <a:ext cx="4673141"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comparativo – Cifrado y no Cifrado</a:t>
            </a:r>
          </a:p>
        </p:txBody>
      </p:sp>
      <p:pic>
        <p:nvPicPr>
          <p:cNvPr id="12" name="Imagen 11">
            <a:extLst>
              <a:ext uri="{FF2B5EF4-FFF2-40B4-BE49-F238E27FC236}">
                <a16:creationId xmlns:a16="http://schemas.microsoft.com/office/drawing/2014/main" id="{854F2FDB-42F3-1C19-17FC-5B6E8A9E4B51}"/>
              </a:ext>
            </a:extLst>
          </p:cNvPr>
          <p:cNvPicPr>
            <a:picLocks noChangeAspect="1"/>
          </p:cNvPicPr>
          <p:nvPr/>
        </p:nvPicPr>
        <p:blipFill>
          <a:blip r:embed="rId2"/>
          <a:stretch>
            <a:fillRect/>
          </a:stretch>
        </p:blipFill>
        <p:spPr>
          <a:xfrm>
            <a:off x="705967" y="644449"/>
            <a:ext cx="7641603" cy="5118500"/>
          </a:xfrm>
          <a:prstGeom prst="rect">
            <a:avLst/>
          </a:prstGeom>
          <a:ln>
            <a:solidFill>
              <a:schemeClr val="tx1"/>
            </a:solidFill>
          </a:ln>
        </p:spPr>
      </p:pic>
    </p:spTree>
    <p:extLst>
      <p:ext uri="{BB962C8B-B14F-4D97-AF65-F5344CB8AC3E}">
        <p14:creationId xmlns:p14="http://schemas.microsoft.com/office/powerpoint/2010/main" val="1055057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97C143AE-DD86-AEA6-E522-5DEC1FEC99A9}"/>
              </a:ext>
            </a:extLst>
          </p:cNvPr>
          <p:cNvSpPr/>
          <p:nvPr/>
        </p:nvSpPr>
        <p:spPr>
          <a:xfrm>
            <a:off x="1082557" y="753601"/>
            <a:ext cx="6713089"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Correo electrónico con archivos adjuntos -Cifrado</a:t>
            </a:r>
          </a:p>
        </p:txBody>
      </p:sp>
      <p:sp>
        <p:nvSpPr>
          <p:cNvPr id="9" name="Rectángulo 8">
            <a:extLst>
              <a:ext uri="{FF2B5EF4-FFF2-40B4-BE49-F238E27FC236}">
                <a16:creationId xmlns:a16="http://schemas.microsoft.com/office/drawing/2014/main" id="{4ECFF98F-5E32-D6A5-D0A8-F260CA4CD74B}"/>
              </a:ext>
            </a:extLst>
          </p:cNvPr>
          <p:cNvSpPr/>
          <p:nvPr/>
        </p:nvSpPr>
        <p:spPr>
          <a:xfrm>
            <a:off x="274994" y="162235"/>
            <a:ext cx="4673141"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del retraso recibido</a:t>
            </a:r>
          </a:p>
        </p:txBody>
      </p:sp>
      <p:pic>
        <p:nvPicPr>
          <p:cNvPr id="2" name="Imagen 1" descr="Interfaz de usuario gráfica, Texto, Aplicación, Correo electrónico&#10;&#10;Descripción generada automáticamente">
            <a:extLst>
              <a:ext uri="{FF2B5EF4-FFF2-40B4-BE49-F238E27FC236}">
                <a16:creationId xmlns:a16="http://schemas.microsoft.com/office/drawing/2014/main" id="{751AD33D-12AC-391A-0AE3-290126F9A955}"/>
              </a:ext>
            </a:extLst>
          </p:cNvPr>
          <p:cNvPicPr>
            <a:picLocks noChangeAspect="1"/>
          </p:cNvPicPr>
          <p:nvPr/>
        </p:nvPicPr>
        <p:blipFill>
          <a:blip r:embed="rId2"/>
          <a:stretch>
            <a:fillRect/>
          </a:stretch>
        </p:blipFill>
        <p:spPr>
          <a:xfrm>
            <a:off x="472197" y="1171978"/>
            <a:ext cx="8364309" cy="2018694"/>
          </a:xfrm>
          <a:prstGeom prst="rect">
            <a:avLst/>
          </a:prstGeom>
          <a:ln>
            <a:solidFill>
              <a:schemeClr val="tx1"/>
            </a:solidFill>
          </a:ln>
        </p:spPr>
      </p:pic>
      <p:pic>
        <p:nvPicPr>
          <p:cNvPr id="5" name="Imagen 4" descr="Interfaz de usuario gráfica, Texto, Aplicación&#10;&#10;Descripción generada automáticamente">
            <a:extLst>
              <a:ext uri="{FF2B5EF4-FFF2-40B4-BE49-F238E27FC236}">
                <a16:creationId xmlns:a16="http://schemas.microsoft.com/office/drawing/2014/main" id="{975F2D73-C401-17BD-72FB-D8D2B785B65A}"/>
              </a:ext>
            </a:extLst>
          </p:cNvPr>
          <p:cNvPicPr>
            <a:picLocks noChangeAspect="1"/>
          </p:cNvPicPr>
          <p:nvPr/>
        </p:nvPicPr>
        <p:blipFill>
          <a:blip r:embed="rId3"/>
          <a:stretch>
            <a:fillRect/>
          </a:stretch>
        </p:blipFill>
        <p:spPr>
          <a:xfrm>
            <a:off x="539551" y="3725284"/>
            <a:ext cx="8296955" cy="1997120"/>
          </a:xfrm>
          <a:prstGeom prst="rect">
            <a:avLst/>
          </a:prstGeom>
          <a:ln>
            <a:solidFill>
              <a:schemeClr val="tx1"/>
            </a:solidFill>
          </a:ln>
        </p:spPr>
      </p:pic>
      <p:sp>
        <p:nvSpPr>
          <p:cNvPr id="7" name="Rectángulo 6">
            <a:extLst>
              <a:ext uri="{FF2B5EF4-FFF2-40B4-BE49-F238E27FC236}">
                <a16:creationId xmlns:a16="http://schemas.microsoft.com/office/drawing/2014/main" id="{7C8D3689-5836-F676-6001-1D28AE70E9A0}"/>
              </a:ext>
            </a:extLst>
          </p:cNvPr>
          <p:cNvSpPr/>
          <p:nvPr/>
        </p:nvSpPr>
        <p:spPr>
          <a:xfrm>
            <a:off x="1082557" y="3325451"/>
            <a:ext cx="6713089"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Correo electrónico con archivos adjuntos – no Cifrado</a:t>
            </a:r>
          </a:p>
        </p:txBody>
      </p:sp>
    </p:spTree>
    <p:extLst>
      <p:ext uri="{BB962C8B-B14F-4D97-AF65-F5344CB8AC3E}">
        <p14:creationId xmlns:p14="http://schemas.microsoft.com/office/powerpoint/2010/main" val="130319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5908430" y="0"/>
            <a:ext cx="2999933" cy="647114"/>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BZ" sz="1800" b="0" i="0" u="none" strike="noStrike" kern="1200" cap="none" spc="0" normalizeH="0" baseline="0" noProof="0">
                <a:ln>
                  <a:noFill/>
                </a:ln>
                <a:solidFill>
                  <a:srgbClr val="000000"/>
                </a:solidFill>
                <a:effectLst/>
                <a:uLnTx/>
                <a:uFillTx/>
                <a:latin typeface="Arial" charset="0"/>
                <a:ea typeface="+mn-ea"/>
                <a:cs typeface="+mn-cs"/>
              </a:rPr>
              <a:t>1</a:t>
            </a: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ítulo 1"/>
          <p:cNvSpPr txBox="1">
            <a:spLocks/>
          </p:cNvSpPr>
          <p:nvPr/>
        </p:nvSpPr>
        <p:spPr>
          <a:xfrm>
            <a:off x="93953" y="91010"/>
            <a:ext cx="2999933" cy="6037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lumMod val="85000"/>
                    <a:lumOff val="15000"/>
                  </a:srgbClr>
                </a:solidFill>
                <a:effectLst/>
                <a:uLnTx/>
                <a:uFillTx/>
                <a:ea typeface="+mj-ea"/>
                <a:cs typeface="+mj-cs"/>
              </a:rPr>
              <a:t>Antecedentes</a:t>
            </a:r>
            <a:endParaRPr kumimoji="0" lang="en-US" sz="1800" b="0" i="1" u="none" strike="noStrike" kern="1200" cap="none" spc="0" normalizeH="0" baseline="0" noProof="0" dirty="0">
              <a:ln>
                <a:noFill/>
              </a:ln>
              <a:solidFill>
                <a:srgbClr val="000000">
                  <a:lumMod val="85000"/>
                  <a:lumOff val="15000"/>
                </a:srgbClr>
              </a:solidFill>
              <a:effectLst/>
              <a:uLnTx/>
              <a:uFillTx/>
              <a:ea typeface="+mj-ea"/>
              <a:cs typeface="+mj-cs"/>
            </a:endParaRPr>
          </a:p>
        </p:txBody>
      </p:sp>
      <p:sp>
        <p:nvSpPr>
          <p:cNvPr id="16" name="TextBox 157">
            <a:extLst>
              <a:ext uri="{FF2B5EF4-FFF2-40B4-BE49-F238E27FC236}">
                <a16:creationId xmlns:a16="http://schemas.microsoft.com/office/drawing/2014/main" id="{5E543D2F-3D9D-C3D7-614A-72E786E7415E}"/>
              </a:ext>
            </a:extLst>
          </p:cNvPr>
          <p:cNvSpPr txBox="1">
            <a:spLocks noChangeArrowheads="1"/>
          </p:cNvSpPr>
          <p:nvPr/>
        </p:nvSpPr>
        <p:spPr bwMode="auto">
          <a:xfrm>
            <a:off x="235637" y="986544"/>
            <a:ext cx="8672726" cy="115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419" sz="1600" dirty="0">
                <a:solidFill>
                  <a:srgbClr val="000000"/>
                </a:solidFill>
                <a:effectLst/>
                <a:latin typeface="Arial" panose="020B0604020202020204" pitchFamily="34" charset="0"/>
                <a:ea typeface="Calibri" panose="020F0502020204030204" pitchFamily="34" charset="0"/>
              </a:rPr>
              <a:t>El correo electrónico es el sistema de intercambio de información más popular desde inicios del internet, permite que dos o más personas intercambien todo tipo de datos digitales sean estos: textos, documentos, audios, imágenes o videos, y su uso se mantiene en activo en la actualidad.</a:t>
            </a:r>
            <a:endParaRPr lang="en-US" altLang="es-MX" sz="1600" dirty="0">
              <a:latin typeface="+mn-lt"/>
              <a:cs typeface="Calibri Light" panose="020F0302020204030204" pitchFamily="34" charset="0"/>
            </a:endParaRPr>
          </a:p>
        </p:txBody>
      </p:sp>
      <p:pic>
        <p:nvPicPr>
          <p:cNvPr id="3" name="Imagen 2">
            <a:extLst>
              <a:ext uri="{FF2B5EF4-FFF2-40B4-BE49-F238E27FC236}">
                <a16:creationId xmlns:a16="http://schemas.microsoft.com/office/drawing/2014/main" id="{402FDFD7-54CE-1EFB-27D1-FDE5F2CDB331}"/>
              </a:ext>
            </a:extLst>
          </p:cNvPr>
          <p:cNvPicPr>
            <a:picLocks noChangeAspect="1"/>
          </p:cNvPicPr>
          <p:nvPr/>
        </p:nvPicPr>
        <p:blipFill>
          <a:blip r:embed="rId3"/>
          <a:stretch>
            <a:fillRect/>
          </a:stretch>
        </p:blipFill>
        <p:spPr>
          <a:xfrm>
            <a:off x="4742327" y="2698365"/>
            <a:ext cx="4048690" cy="2000529"/>
          </a:xfrm>
          <a:prstGeom prst="rect">
            <a:avLst/>
          </a:prstGeom>
          <a:ln>
            <a:noFill/>
          </a:ln>
          <a:effectLst>
            <a:outerShdw blurRad="190500" algn="tl" rotWithShape="0">
              <a:srgbClr val="000000">
                <a:alpha val="70000"/>
              </a:srgbClr>
            </a:outerShdw>
          </a:effectLst>
        </p:spPr>
      </p:pic>
      <p:pic>
        <p:nvPicPr>
          <p:cNvPr id="6" name="Imagen 5">
            <a:extLst>
              <a:ext uri="{FF2B5EF4-FFF2-40B4-BE49-F238E27FC236}">
                <a16:creationId xmlns:a16="http://schemas.microsoft.com/office/drawing/2014/main" id="{811F043C-043A-D8AE-2044-4C95A4C978A8}"/>
              </a:ext>
            </a:extLst>
          </p:cNvPr>
          <p:cNvPicPr>
            <a:picLocks noChangeAspect="1"/>
          </p:cNvPicPr>
          <p:nvPr/>
        </p:nvPicPr>
        <p:blipFill>
          <a:blip r:embed="rId4"/>
          <a:stretch>
            <a:fillRect/>
          </a:stretch>
        </p:blipFill>
        <p:spPr>
          <a:xfrm>
            <a:off x="352983" y="2360181"/>
            <a:ext cx="4086795" cy="26768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031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23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An</a:t>
            </a:r>
            <a:r>
              <a:rPr lang="es-ES" i="0" dirty="0">
                <a:solidFill>
                  <a:srgbClr val="00B050"/>
                </a:solidFill>
                <a:latin typeface="Times New Roman" panose="02020603050405020304" pitchFamily="18" charset="0"/>
                <a:cs typeface="Times New Roman" panose="02020603050405020304" pitchFamily="18" charset="0"/>
              </a:rPr>
              <a:t>álisis de 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9" name="Rectángulo 8">
            <a:extLst>
              <a:ext uri="{FF2B5EF4-FFF2-40B4-BE49-F238E27FC236}">
                <a16:creationId xmlns:a16="http://schemas.microsoft.com/office/drawing/2014/main" id="{4ECFF98F-5E32-D6A5-D0A8-F260CA4CD74B}"/>
              </a:ext>
            </a:extLst>
          </p:cNvPr>
          <p:cNvSpPr/>
          <p:nvPr/>
        </p:nvSpPr>
        <p:spPr>
          <a:xfrm>
            <a:off x="274994" y="162235"/>
            <a:ext cx="4673141"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del retraso recibido</a:t>
            </a:r>
          </a:p>
        </p:txBody>
      </p:sp>
      <p:pic>
        <p:nvPicPr>
          <p:cNvPr id="8" name="Imagen 7" descr="Gráfico, Gráfico de barras&#10;&#10;Descripción generada automáticamente">
            <a:extLst>
              <a:ext uri="{FF2B5EF4-FFF2-40B4-BE49-F238E27FC236}">
                <a16:creationId xmlns:a16="http://schemas.microsoft.com/office/drawing/2014/main" id="{A03B1F4E-325C-8DD4-7C04-93BF4B4C54AE}"/>
              </a:ext>
            </a:extLst>
          </p:cNvPr>
          <p:cNvPicPr>
            <a:picLocks noChangeAspect="1"/>
          </p:cNvPicPr>
          <p:nvPr/>
        </p:nvPicPr>
        <p:blipFill>
          <a:blip r:embed="rId2"/>
          <a:stretch>
            <a:fillRect/>
          </a:stretch>
        </p:blipFill>
        <p:spPr>
          <a:xfrm>
            <a:off x="374848" y="1171978"/>
            <a:ext cx="4746440" cy="2080084"/>
          </a:xfrm>
          <a:prstGeom prst="rect">
            <a:avLst/>
          </a:prstGeom>
          <a:ln>
            <a:solidFill>
              <a:schemeClr val="tx1"/>
            </a:solidFill>
          </a:ln>
        </p:spPr>
      </p:pic>
      <p:pic>
        <p:nvPicPr>
          <p:cNvPr id="10" name="Imagen 9" descr="Gráfico, Gráfico de barras&#10;&#10;Descripción generada automáticamente">
            <a:extLst>
              <a:ext uri="{FF2B5EF4-FFF2-40B4-BE49-F238E27FC236}">
                <a16:creationId xmlns:a16="http://schemas.microsoft.com/office/drawing/2014/main" id="{847ACBB6-625F-7F88-B7AD-565946940529}"/>
              </a:ext>
            </a:extLst>
          </p:cNvPr>
          <p:cNvPicPr>
            <a:picLocks noChangeAspect="1"/>
          </p:cNvPicPr>
          <p:nvPr/>
        </p:nvPicPr>
        <p:blipFill>
          <a:blip r:embed="rId3"/>
          <a:stretch>
            <a:fillRect/>
          </a:stretch>
        </p:blipFill>
        <p:spPr>
          <a:xfrm>
            <a:off x="3784466" y="3521413"/>
            <a:ext cx="4668871" cy="2055377"/>
          </a:xfrm>
          <a:prstGeom prst="rect">
            <a:avLst/>
          </a:prstGeom>
          <a:ln>
            <a:solidFill>
              <a:schemeClr val="tx1"/>
            </a:solidFill>
          </a:ln>
        </p:spPr>
      </p:pic>
      <p:sp>
        <p:nvSpPr>
          <p:cNvPr id="11" name="Flecha: a la derecha 10">
            <a:extLst>
              <a:ext uri="{FF2B5EF4-FFF2-40B4-BE49-F238E27FC236}">
                <a16:creationId xmlns:a16="http://schemas.microsoft.com/office/drawing/2014/main" id="{8ED02991-815A-24FB-3119-97233ECAB8D6}"/>
              </a:ext>
            </a:extLst>
          </p:cNvPr>
          <p:cNvSpPr/>
          <p:nvPr/>
        </p:nvSpPr>
        <p:spPr>
          <a:xfrm>
            <a:off x="5428034" y="1984443"/>
            <a:ext cx="710119" cy="39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D90DF559-20F2-6484-90CD-3E5DA49CA7C8}"/>
              </a:ext>
            </a:extLst>
          </p:cNvPr>
          <p:cNvSpPr/>
          <p:nvPr/>
        </p:nvSpPr>
        <p:spPr>
          <a:xfrm>
            <a:off x="6118901" y="1984443"/>
            <a:ext cx="1404024"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Cifrado</a:t>
            </a:r>
          </a:p>
        </p:txBody>
      </p:sp>
      <p:sp>
        <p:nvSpPr>
          <p:cNvPr id="13" name="Rectángulo 12">
            <a:extLst>
              <a:ext uri="{FF2B5EF4-FFF2-40B4-BE49-F238E27FC236}">
                <a16:creationId xmlns:a16="http://schemas.microsoft.com/office/drawing/2014/main" id="{B208A825-BD2C-261E-2418-FB69AC6097E6}"/>
              </a:ext>
            </a:extLst>
          </p:cNvPr>
          <p:cNvSpPr/>
          <p:nvPr/>
        </p:nvSpPr>
        <p:spPr>
          <a:xfrm>
            <a:off x="1017252" y="4395062"/>
            <a:ext cx="1404024" cy="369332"/>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No Cifrado</a:t>
            </a:r>
          </a:p>
        </p:txBody>
      </p:sp>
      <p:sp>
        <p:nvSpPr>
          <p:cNvPr id="15" name="Flecha: a la derecha 14">
            <a:extLst>
              <a:ext uri="{FF2B5EF4-FFF2-40B4-BE49-F238E27FC236}">
                <a16:creationId xmlns:a16="http://schemas.microsoft.com/office/drawing/2014/main" id="{31A6E0DE-A8AA-2175-83D2-6E77337C5EE6}"/>
              </a:ext>
            </a:extLst>
          </p:cNvPr>
          <p:cNvSpPr/>
          <p:nvPr/>
        </p:nvSpPr>
        <p:spPr>
          <a:xfrm rot="10800000">
            <a:off x="2592169" y="4364435"/>
            <a:ext cx="710119" cy="39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2472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Fondo ecológico stock de ilustración. Ilustración de licencia - 11916534">
            <a:extLst>
              <a:ext uri="{FF2B5EF4-FFF2-40B4-BE49-F238E27FC236}">
                <a16:creationId xmlns:a16="http://schemas.microsoft.com/office/drawing/2014/main" id="{F2C9A305-2152-9611-1169-1533BCBEC2D5}"/>
              </a:ext>
            </a:extLst>
          </p:cNvPr>
          <p:cNvPicPr>
            <a:picLocks noChangeAspect="1" noChangeArrowheads="1"/>
          </p:cNvPicPr>
          <p:nvPr/>
        </p:nvPicPr>
        <p:blipFill>
          <a:blip r:embed="rId2">
            <a:alphaModFix amt="2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Conclusiones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BZ" sz="1800" b="0" i="0" u="none" strike="noStrike" kern="1200" cap="none" spc="0" normalizeH="0" baseline="0" noProof="0" dirty="0">
                <a:ln>
                  <a:noFill/>
                </a:ln>
                <a:solidFill>
                  <a:srgbClr val="000000"/>
                </a:solidFill>
                <a:effectLst/>
                <a:uLnTx/>
                <a:uFillTx/>
                <a:latin typeface="Arial"/>
                <a:ea typeface="+mn-ea"/>
                <a:cs typeface="Arial"/>
              </a:rPr>
              <a:t>29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BZ"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41">
            <a:extLst>
              <a:ext uri="{FF2B5EF4-FFF2-40B4-BE49-F238E27FC236}">
                <a16:creationId xmlns:a16="http://schemas.microsoft.com/office/drawing/2014/main" id="{4F05E7B5-B092-0BC6-5DAA-FD2CFC8DDAF1}"/>
              </a:ext>
            </a:extLst>
          </p:cNvPr>
          <p:cNvSpPr txBox="1">
            <a:spLocks noChangeArrowheads="1"/>
          </p:cNvSpPr>
          <p:nvPr/>
        </p:nvSpPr>
        <p:spPr bwMode="auto">
          <a:xfrm>
            <a:off x="352983" y="1257933"/>
            <a:ext cx="3868773" cy="17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PPr>
            <a:lvl1pPr algn="just" defTabSz="914400" eaLnBrk="1" fontAlgn="base" latinLnBrk="0" hangingPunct="1">
              <a:spcBef>
                <a:spcPct val="0"/>
              </a:spcBef>
              <a:spcAft>
                <a:spcPct val="0"/>
              </a:spcAft>
              <a:buClrTx/>
              <a:buSzTx/>
              <a:tabLst/>
              <a:defRPr kern="1200">
                <a:solidFill>
                  <a:schemeClr val="tx1"/>
                </a:solidFill>
                <a:latin typeface="+mn-lt"/>
                <a:ea typeface="+mn-ea"/>
                <a:cs typeface="+mn-cs"/>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sz="1200" dirty="0"/>
              <a:t>Se realizó un análisis comparativo entre un sistema de correos electrónicos cifrado frente a uno no cifrado, donde se logró comprobar las ventajas y desventajas de cada uno de ellos, llegando a la conclusión que cifrar los mensajes de correo electrónico es sumamente importante dentro de una organización, ya que de esta manera se puede proteger los datos y evitar suplantaciones de identidad</a:t>
            </a:r>
            <a:endParaRPr lang="en-US" sz="1200" dirty="0"/>
          </a:p>
        </p:txBody>
      </p:sp>
      <p:sp>
        <p:nvSpPr>
          <p:cNvPr id="8" name="TextBox 41">
            <a:extLst>
              <a:ext uri="{FF2B5EF4-FFF2-40B4-BE49-F238E27FC236}">
                <a16:creationId xmlns:a16="http://schemas.microsoft.com/office/drawing/2014/main" id="{9D5855D0-EE0E-2589-DA02-513F4F8ABD30}"/>
              </a:ext>
            </a:extLst>
          </p:cNvPr>
          <p:cNvSpPr txBox="1">
            <a:spLocks noChangeArrowheads="1"/>
          </p:cNvSpPr>
          <p:nvPr/>
        </p:nvSpPr>
        <p:spPr bwMode="auto">
          <a:xfrm>
            <a:off x="4479607" y="3739962"/>
            <a:ext cx="4354862" cy="158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200" kern="1200">
                <a:solidFill>
                  <a:schemeClr val="tx1"/>
                </a:solidFill>
                <a:latin typeface="+mn-lt"/>
                <a:ea typeface="+mn-ea"/>
                <a:cs typeface="+mn-cs"/>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En base al análisis realizado en el presente trabajo se ha comprobado que la confidencialidad, integridad y disponibilidad es un engranaje indispensable para la seguridad de la información, es por esa razón que para poder cumplir con estos tres principios fundamentales es necesaria la implementación de PGP en los correos electrónicos, además de una firma electrónica que ayuda a verificar la autenticidad del remitente</a:t>
            </a:r>
            <a:endParaRPr lang="en-US" dirty="0"/>
          </a:p>
        </p:txBody>
      </p:sp>
      <p:pic>
        <p:nvPicPr>
          <p:cNvPr id="3" name="Imagen 2">
            <a:extLst>
              <a:ext uri="{FF2B5EF4-FFF2-40B4-BE49-F238E27FC236}">
                <a16:creationId xmlns:a16="http://schemas.microsoft.com/office/drawing/2014/main" id="{22C332AA-0378-A9CD-20C4-2EBC13C185AB}"/>
              </a:ext>
            </a:extLst>
          </p:cNvPr>
          <p:cNvPicPr>
            <a:picLocks noChangeAspect="1"/>
          </p:cNvPicPr>
          <p:nvPr/>
        </p:nvPicPr>
        <p:blipFill>
          <a:blip r:embed="rId3"/>
          <a:stretch>
            <a:fillRect/>
          </a:stretch>
        </p:blipFill>
        <p:spPr>
          <a:xfrm>
            <a:off x="5489770" y="988964"/>
            <a:ext cx="2334536" cy="2310714"/>
          </a:xfrm>
          <a:prstGeom prst="rect">
            <a:avLst/>
          </a:prstGeom>
        </p:spPr>
      </p:pic>
      <p:sp>
        <p:nvSpPr>
          <p:cNvPr id="13" name="TextBox 41">
            <a:extLst>
              <a:ext uri="{FF2B5EF4-FFF2-40B4-BE49-F238E27FC236}">
                <a16:creationId xmlns:a16="http://schemas.microsoft.com/office/drawing/2014/main" id="{6624EB62-89F6-EB4C-F512-EE18665E1D52}"/>
              </a:ext>
            </a:extLst>
          </p:cNvPr>
          <p:cNvSpPr txBox="1">
            <a:spLocks noChangeArrowheads="1"/>
          </p:cNvSpPr>
          <p:nvPr/>
        </p:nvSpPr>
        <p:spPr bwMode="auto">
          <a:xfrm>
            <a:off x="314048" y="3555296"/>
            <a:ext cx="3946642" cy="17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PPr>
            <a:lvl1pPr algn="just" defTabSz="914400" eaLnBrk="1" fontAlgn="base" latinLnBrk="0" hangingPunct="1">
              <a:spcBef>
                <a:spcPct val="0"/>
              </a:spcBef>
              <a:spcAft>
                <a:spcPct val="0"/>
              </a:spcAft>
              <a:buClrTx/>
              <a:buSzTx/>
              <a:tabLst/>
              <a:defRPr kern="1200">
                <a:solidFill>
                  <a:schemeClr val="tx1"/>
                </a:solidFill>
                <a:latin typeface="+mn-lt"/>
                <a:ea typeface="+mn-ea"/>
                <a:cs typeface="+mn-cs"/>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sz="1200" dirty="0"/>
              <a:t>Los ataques de simulación de phishing fueron realizados en el sistema operativo Kali Linux, dentro de los cuales se pudo verificar el correcto funcionamiento del cifrado y firma digital en los correos electrónicos, a pesar de que la víctima entregó sus credenciales mediante un engaño, el atacante no puede tener acceso a la información de los correos ya que esta se encuentra encriptada y para poder desencriptarla es necesario disponer de la clave privada.</a:t>
            </a:r>
            <a:endParaRPr lang="en-US" sz="1200" dirty="0"/>
          </a:p>
        </p:txBody>
      </p:sp>
    </p:spTree>
    <p:extLst>
      <p:ext uri="{BB962C8B-B14F-4D97-AF65-F5344CB8AC3E}">
        <p14:creationId xmlns:p14="http://schemas.microsoft.com/office/powerpoint/2010/main" val="950238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Fondo ecológico stock de ilustración. Ilustración de licencia - 11916534">
            <a:extLst>
              <a:ext uri="{FF2B5EF4-FFF2-40B4-BE49-F238E27FC236}">
                <a16:creationId xmlns:a16="http://schemas.microsoft.com/office/drawing/2014/main" id="{F2C9A305-2152-9611-1169-1533BCBEC2D5}"/>
              </a:ext>
            </a:extLst>
          </p:cNvPr>
          <p:cNvPicPr>
            <a:picLocks noChangeAspect="1" noChangeArrowheads="1"/>
          </p:cNvPicPr>
          <p:nvPr/>
        </p:nvPicPr>
        <p:blipFill>
          <a:blip r:embed="rId2">
            <a:alphaModFix amt="2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Conclusiones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BZ" sz="1800" b="0" i="0" u="none" strike="noStrike" kern="1200" cap="none" spc="0" normalizeH="0" baseline="0" noProof="0" dirty="0">
                <a:ln>
                  <a:noFill/>
                </a:ln>
                <a:solidFill>
                  <a:srgbClr val="000000"/>
                </a:solidFill>
                <a:effectLst/>
                <a:uLnTx/>
                <a:uFillTx/>
                <a:latin typeface="Arial"/>
                <a:ea typeface="+mn-ea"/>
                <a:cs typeface="Arial"/>
              </a:rPr>
              <a:t>29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BZ"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41">
            <a:extLst>
              <a:ext uri="{FF2B5EF4-FFF2-40B4-BE49-F238E27FC236}">
                <a16:creationId xmlns:a16="http://schemas.microsoft.com/office/drawing/2014/main" id="{9D5855D0-EE0E-2589-DA02-513F4F8ABD30}"/>
              </a:ext>
            </a:extLst>
          </p:cNvPr>
          <p:cNvSpPr txBox="1">
            <a:spLocks noChangeArrowheads="1"/>
          </p:cNvSpPr>
          <p:nvPr/>
        </p:nvSpPr>
        <p:spPr bwMode="auto">
          <a:xfrm>
            <a:off x="544107" y="988683"/>
            <a:ext cx="3868773" cy="13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200" kern="1200">
                <a:solidFill>
                  <a:schemeClr val="tx1"/>
                </a:solidFill>
                <a:latin typeface="+mn-lt"/>
                <a:ea typeface="+mn-ea"/>
                <a:cs typeface="+mn-cs"/>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sz="1300" dirty="0"/>
              <a:t>Se optó por usar el software </a:t>
            </a:r>
            <a:r>
              <a:rPr lang="es-419" sz="1300" dirty="0" err="1"/>
              <a:t>Kleopatra</a:t>
            </a:r>
            <a:r>
              <a:rPr lang="es-419" sz="1300" dirty="0"/>
              <a:t> para la creación de las claves tanto pública como privada, ya que es una herramienta que soporta múltiples sistemas operativos, permite cifrar y proteger archivos o documentos con la ayuda de una interfaz gráfica interactiva con el usuario.</a:t>
            </a:r>
            <a:endParaRPr lang="en-US" sz="1300" dirty="0"/>
          </a:p>
        </p:txBody>
      </p:sp>
      <p:sp>
        <p:nvSpPr>
          <p:cNvPr id="2" name="TextBox 41">
            <a:extLst>
              <a:ext uri="{FF2B5EF4-FFF2-40B4-BE49-F238E27FC236}">
                <a16:creationId xmlns:a16="http://schemas.microsoft.com/office/drawing/2014/main" id="{DB9082DC-F8AA-3CB6-98DF-DF96465BA7A3}"/>
              </a:ext>
            </a:extLst>
          </p:cNvPr>
          <p:cNvSpPr txBox="1">
            <a:spLocks noChangeArrowheads="1"/>
          </p:cNvSpPr>
          <p:nvPr/>
        </p:nvSpPr>
        <p:spPr bwMode="auto">
          <a:xfrm>
            <a:off x="4770735" y="1034777"/>
            <a:ext cx="4015409" cy="111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Se logró realizar un sistema de cifrado y firma digital para correos electrónicos, el cual brinda seguridad e integridad y disminuye el riesgo de impacto de un posible ataque por correo electrónico.</a:t>
            </a:r>
            <a:endParaRPr lang="en-US" dirty="0"/>
          </a:p>
        </p:txBody>
      </p:sp>
      <p:sp>
        <p:nvSpPr>
          <p:cNvPr id="3" name="TextBox 41">
            <a:extLst>
              <a:ext uri="{FF2B5EF4-FFF2-40B4-BE49-F238E27FC236}">
                <a16:creationId xmlns:a16="http://schemas.microsoft.com/office/drawing/2014/main" id="{0E65C374-A9F7-DCEE-8AB6-8483A276179C}"/>
              </a:ext>
            </a:extLst>
          </p:cNvPr>
          <p:cNvSpPr txBox="1">
            <a:spLocks noChangeArrowheads="1"/>
          </p:cNvSpPr>
          <p:nvPr/>
        </p:nvSpPr>
        <p:spPr bwMode="auto">
          <a:xfrm>
            <a:off x="544107" y="2925623"/>
            <a:ext cx="3868773" cy="231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Mediante el análisis realizado en este proyecto se puede llegar a la conclusión que un sistema de correos electrónicos cifrado y que cuente con una firma digital posee un grado de seguridad mucho más elevado que un sistema de correos que no sea cifrado, ya que este se transmite en texto plano, es decir que, si el mensaje es interceptado por un atacante, este podrá ver todo el contenido sin ningún problema, caso que no sucederá con el sistema que tiene implementado PGP.</a:t>
            </a:r>
            <a:endParaRPr lang="es-ES" dirty="0"/>
          </a:p>
        </p:txBody>
      </p:sp>
      <p:pic>
        <p:nvPicPr>
          <p:cNvPr id="8" name="Imagen 7">
            <a:extLst>
              <a:ext uri="{FF2B5EF4-FFF2-40B4-BE49-F238E27FC236}">
                <a16:creationId xmlns:a16="http://schemas.microsoft.com/office/drawing/2014/main" id="{7FB235BD-24E0-9A38-11BE-3D0DF6AE62ED}"/>
              </a:ext>
            </a:extLst>
          </p:cNvPr>
          <p:cNvPicPr>
            <a:picLocks noChangeAspect="1"/>
          </p:cNvPicPr>
          <p:nvPr/>
        </p:nvPicPr>
        <p:blipFill>
          <a:blip r:embed="rId3"/>
          <a:stretch>
            <a:fillRect/>
          </a:stretch>
        </p:blipFill>
        <p:spPr>
          <a:xfrm>
            <a:off x="5225019" y="2782785"/>
            <a:ext cx="2856765" cy="2597059"/>
          </a:xfrm>
          <a:prstGeom prst="rect">
            <a:avLst/>
          </a:prstGeom>
        </p:spPr>
      </p:pic>
    </p:spTree>
    <p:extLst>
      <p:ext uri="{BB962C8B-B14F-4D97-AF65-F5344CB8AC3E}">
        <p14:creationId xmlns:p14="http://schemas.microsoft.com/office/powerpoint/2010/main" val="2359551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Fondo ecológico stock de ilustración. Ilustración de licencia - 11916534">
            <a:extLst>
              <a:ext uri="{FF2B5EF4-FFF2-40B4-BE49-F238E27FC236}">
                <a16:creationId xmlns:a16="http://schemas.microsoft.com/office/drawing/2014/main" id="{F2C9A305-2152-9611-1169-1533BCBEC2D5}"/>
              </a:ext>
            </a:extLst>
          </p:cNvPr>
          <p:cNvPicPr>
            <a:picLocks noChangeAspect="1" noChangeArrowheads="1"/>
          </p:cNvPicPr>
          <p:nvPr/>
        </p:nvPicPr>
        <p:blipFill>
          <a:blip r:embed="rId2">
            <a:alphaModFix amt="2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728" y="-57753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Recomendaciones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BZ" sz="1800" kern="1200" dirty="0">
                <a:ea typeface="+mn-ea"/>
              </a:rPr>
              <a:t>31</a:t>
            </a:r>
            <a:endParaRPr kumimoji="0" lang="en-BZ"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BZ"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41">
            <a:extLst>
              <a:ext uri="{FF2B5EF4-FFF2-40B4-BE49-F238E27FC236}">
                <a16:creationId xmlns:a16="http://schemas.microsoft.com/office/drawing/2014/main" id="{9D5855D0-EE0E-2589-DA02-513F4F8ABD30}"/>
              </a:ext>
            </a:extLst>
          </p:cNvPr>
          <p:cNvSpPr txBox="1">
            <a:spLocks noChangeArrowheads="1"/>
          </p:cNvSpPr>
          <p:nvPr/>
        </p:nvSpPr>
        <p:spPr bwMode="auto">
          <a:xfrm>
            <a:off x="352981" y="727300"/>
            <a:ext cx="3868773" cy="17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Se recomienda que dentro de la organización se proporcione a los empleados capacitaciones en el área de ciberseguridad, esto con el fin de evitar que el usuario pueda ser víctima de ataques de phishing dentro de los cuales entreguen información valiosa o a su vez credenciales que puedan ser críticas para la empresa.</a:t>
            </a:r>
            <a:endParaRPr lang="en-US" dirty="0"/>
          </a:p>
        </p:txBody>
      </p:sp>
      <p:sp>
        <p:nvSpPr>
          <p:cNvPr id="2" name="TextBox 41">
            <a:extLst>
              <a:ext uri="{FF2B5EF4-FFF2-40B4-BE49-F238E27FC236}">
                <a16:creationId xmlns:a16="http://schemas.microsoft.com/office/drawing/2014/main" id="{8597FAE1-8CCC-B1E0-8FE0-C8359C5EB9E7}"/>
              </a:ext>
            </a:extLst>
          </p:cNvPr>
          <p:cNvSpPr txBox="1">
            <a:spLocks noChangeArrowheads="1"/>
          </p:cNvSpPr>
          <p:nvPr/>
        </p:nvSpPr>
        <p:spPr bwMode="auto">
          <a:xfrm>
            <a:off x="4693728" y="727300"/>
            <a:ext cx="3868773" cy="13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Se recomienda verificar todos los campos que existen dentro de la cabecera de correo electrónico, para que de esta manera se evite caer en intentos de suplantación de identidad y se entregue credenciales o información que sea de gran valor para la empresa. </a:t>
            </a:r>
            <a:endParaRPr lang="en-US" dirty="0"/>
          </a:p>
        </p:txBody>
      </p:sp>
      <p:sp>
        <p:nvSpPr>
          <p:cNvPr id="3" name="TextBox 41">
            <a:extLst>
              <a:ext uri="{FF2B5EF4-FFF2-40B4-BE49-F238E27FC236}">
                <a16:creationId xmlns:a16="http://schemas.microsoft.com/office/drawing/2014/main" id="{7FF7CD9E-F50D-3C48-ECB7-327495A0661A}"/>
              </a:ext>
            </a:extLst>
          </p:cNvPr>
          <p:cNvSpPr txBox="1">
            <a:spLocks noChangeArrowheads="1"/>
          </p:cNvSpPr>
          <p:nvPr/>
        </p:nvSpPr>
        <p:spPr bwMode="auto">
          <a:xfrm>
            <a:off x="352980" y="2604614"/>
            <a:ext cx="3868773" cy="15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Es muy importante que al momento de generar las claves públicas como privadas, estas se almacenen en un lugar seguro que ninguna otra persona pueda tener acceso. Esto con el fin de que ninguna persona externa al usuario original pueda acceder a la información que contiene el correo electrónico.</a:t>
            </a:r>
            <a:endParaRPr lang="en-US" dirty="0"/>
          </a:p>
        </p:txBody>
      </p:sp>
      <p:sp>
        <p:nvSpPr>
          <p:cNvPr id="4" name="TextBox 41">
            <a:extLst>
              <a:ext uri="{FF2B5EF4-FFF2-40B4-BE49-F238E27FC236}">
                <a16:creationId xmlns:a16="http://schemas.microsoft.com/office/drawing/2014/main" id="{96D55A4E-28FD-AD4D-030A-904A8F4C14C5}"/>
              </a:ext>
            </a:extLst>
          </p:cNvPr>
          <p:cNvSpPr txBox="1">
            <a:spLocks noChangeArrowheads="1"/>
          </p:cNvSpPr>
          <p:nvPr/>
        </p:nvSpPr>
        <p:spPr bwMode="auto">
          <a:xfrm>
            <a:off x="4693727" y="2604614"/>
            <a:ext cx="3868773" cy="15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Para implementar este tipo de sistemas es necesario considerar la facilidad de uso para los usuarios que van a manejar estos métodos, por esta razón es recomendable elegir un software que cuente con una interfaz visual fácil de manejar, permitiendo que el usuario no tenga complicaciones al momento de usarla.</a:t>
            </a:r>
            <a:endParaRPr lang="en-US" dirty="0"/>
          </a:p>
        </p:txBody>
      </p:sp>
      <p:sp>
        <p:nvSpPr>
          <p:cNvPr id="9" name="TextBox 41">
            <a:extLst>
              <a:ext uri="{FF2B5EF4-FFF2-40B4-BE49-F238E27FC236}">
                <a16:creationId xmlns:a16="http://schemas.microsoft.com/office/drawing/2014/main" id="{E6B6A751-C21E-4397-60A0-9CFBCFAA74FA}"/>
              </a:ext>
            </a:extLst>
          </p:cNvPr>
          <p:cNvSpPr txBox="1">
            <a:spLocks noChangeArrowheads="1"/>
          </p:cNvSpPr>
          <p:nvPr/>
        </p:nvSpPr>
        <p:spPr bwMode="auto">
          <a:xfrm>
            <a:off x="4693727" y="4324760"/>
            <a:ext cx="3868773" cy="17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defPPr marR="0" lvl="0" algn="l" rtl="0">
              <a:lnSpc>
                <a:spcPct val="100000"/>
              </a:lnSpc>
              <a:spcBef>
                <a:spcPts val="0"/>
              </a:spcBef>
              <a:spcAft>
                <a:spcPts val="0"/>
              </a:spcAft>
              <a:defRPr/>
            </a:defPPr>
            <a:lvl1pPr algn="just" defTabSz="914400" eaLnBrk="1" fontAlgn="base" latinLnBrk="0" hangingPunct="1">
              <a:spcBef>
                <a:spcPct val="0"/>
              </a:spcBef>
              <a:spcAft>
                <a:spcPct val="0"/>
              </a:spcAft>
              <a:buClrTx/>
              <a:buSzTx/>
              <a:tabLst/>
              <a:defRPr sz="1300">
                <a:effectLst/>
                <a:latin typeface="Arial" panose="020B0604020202020204" pitchFamily="34" charset="0"/>
                <a:ea typeface="Calibri" panose="020F0502020204030204" pitchFamily="34" charset="0"/>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419" dirty="0"/>
              <a:t>Dentro de una empresa es muy importante realizar campañas de concientización mensualmente a los empleados, con el objetivo de verificar si los usuarios se encuentran asistiendo a las capacitaciones otorgadas por la empresa y de igual manera si se encuentran adquiriendo los conocimientos de forma satisfactoria. </a:t>
            </a:r>
            <a:endParaRPr lang="en-US" dirty="0"/>
          </a:p>
        </p:txBody>
      </p:sp>
      <p:pic>
        <p:nvPicPr>
          <p:cNvPr id="15" name="Imagen 14">
            <a:extLst>
              <a:ext uri="{FF2B5EF4-FFF2-40B4-BE49-F238E27FC236}">
                <a16:creationId xmlns:a16="http://schemas.microsoft.com/office/drawing/2014/main" id="{ACDAEB17-A56A-AA8A-BE0D-AE8AF493212A}"/>
              </a:ext>
            </a:extLst>
          </p:cNvPr>
          <p:cNvPicPr>
            <a:picLocks noChangeAspect="1"/>
          </p:cNvPicPr>
          <p:nvPr/>
        </p:nvPicPr>
        <p:blipFill>
          <a:blip r:embed="rId3"/>
          <a:stretch>
            <a:fillRect/>
          </a:stretch>
        </p:blipFill>
        <p:spPr>
          <a:xfrm>
            <a:off x="1205377" y="4281873"/>
            <a:ext cx="2424054" cy="1699473"/>
          </a:xfrm>
          <a:prstGeom prst="rect">
            <a:avLst/>
          </a:prstGeom>
        </p:spPr>
      </p:pic>
    </p:spTree>
    <p:extLst>
      <p:ext uri="{BB962C8B-B14F-4D97-AF65-F5344CB8AC3E}">
        <p14:creationId xmlns:p14="http://schemas.microsoft.com/office/powerpoint/2010/main" val="50073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E3F525-108A-592B-23A4-F5E9575A818B}"/>
              </a:ext>
            </a:extLst>
          </p:cNvPr>
          <p:cNvPicPr>
            <a:picLocks noChangeAspect="1"/>
          </p:cNvPicPr>
          <p:nvPr/>
        </p:nvPicPr>
        <p:blipFill>
          <a:blip r:embed="rId2"/>
          <a:stretch>
            <a:fillRect/>
          </a:stretch>
        </p:blipFill>
        <p:spPr>
          <a:xfrm>
            <a:off x="1958957" y="1662356"/>
            <a:ext cx="5226086" cy="3533288"/>
          </a:xfrm>
          <a:prstGeom prst="rect">
            <a:avLst/>
          </a:prstGeom>
        </p:spPr>
      </p:pic>
    </p:spTree>
    <p:extLst>
      <p:ext uri="{BB962C8B-B14F-4D97-AF65-F5344CB8AC3E}">
        <p14:creationId xmlns:p14="http://schemas.microsoft.com/office/powerpoint/2010/main" val="181824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5908430" y="0"/>
            <a:ext cx="2999933" cy="647114"/>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BZ" sz="1800" kern="1200">
                <a:latin typeface="Arial" charset="0"/>
                <a:ea typeface="+mn-ea"/>
                <a:cs typeface="+mn-cs"/>
              </a:rPr>
              <a:t>2</a:t>
            </a: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ítulo 1"/>
          <p:cNvSpPr txBox="1">
            <a:spLocks/>
          </p:cNvSpPr>
          <p:nvPr/>
        </p:nvSpPr>
        <p:spPr>
          <a:xfrm>
            <a:off x="0" y="120193"/>
            <a:ext cx="2999933" cy="6037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lumMod val="85000"/>
                    <a:lumOff val="15000"/>
                  </a:srgbClr>
                </a:solidFill>
                <a:effectLst/>
                <a:uLnTx/>
                <a:uFillTx/>
                <a:ea typeface="+mj-ea"/>
                <a:cs typeface="+mj-cs"/>
              </a:rPr>
              <a:t>Antecedentes</a:t>
            </a:r>
            <a:endParaRPr kumimoji="0" lang="en-US" sz="1800" b="0" i="1" u="none" strike="noStrike" kern="1200" cap="none" spc="0" normalizeH="0" baseline="0" noProof="0" dirty="0">
              <a:ln>
                <a:noFill/>
              </a:ln>
              <a:solidFill>
                <a:srgbClr val="000000">
                  <a:lumMod val="85000"/>
                  <a:lumOff val="15000"/>
                </a:srgbClr>
              </a:solidFill>
              <a:effectLst/>
              <a:uLnTx/>
              <a:uFillTx/>
              <a:ea typeface="+mj-ea"/>
              <a:cs typeface="+mj-cs"/>
            </a:endParaRPr>
          </a:p>
        </p:txBody>
      </p:sp>
      <p:sp>
        <p:nvSpPr>
          <p:cNvPr id="6" name="CuadroTexto 5">
            <a:extLst>
              <a:ext uri="{FF2B5EF4-FFF2-40B4-BE49-F238E27FC236}">
                <a16:creationId xmlns:a16="http://schemas.microsoft.com/office/drawing/2014/main" id="{A05EDC2F-917C-F088-A151-339318A38114}"/>
              </a:ext>
            </a:extLst>
          </p:cNvPr>
          <p:cNvSpPr txBox="1"/>
          <p:nvPr/>
        </p:nvSpPr>
        <p:spPr>
          <a:xfrm>
            <a:off x="321012" y="710016"/>
            <a:ext cx="4250988" cy="523220"/>
          </a:xfrm>
          <a:prstGeom prst="rect">
            <a:avLst/>
          </a:prstGeom>
          <a:noFill/>
        </p:spPr>
        <p:txBody>
          <a:bodyPr wrap="square">
            <a:spAutoFit/>
          </a:bodyPr>
          <a:lstStyle/>
          <a:p>
            <a:pPr marL="285750" indent="-285750">
              <a:buFont typeface="Wingdings" panose="05000000000000000000" pitchFamily="2" charset="2"/>
              <a:buChar char="ü"/>
            </a:pPr>
            <a:r>
              <a:rPr lang="es-419" sz="1400" dirty="0">
                <a:effectLst/>
                <a:latin typeface="Arial" panose="020B0604020202020204" pitchFamily="34" charset="0"/>
                <a:ea typeface="Calibri" panose="020F0502020204030204" pitchFamily="34" charset="0"/>
              </a:rPr>
              <a:t>El funcionamiento del correo electrónico es similar al del correo postal.</a:t>
            </a:r>
            <a:endParaRPr lang="en-US" dirty="0"/>
          </a:p>
        </p:txBody>
      </p:sp>
      <p:pic>
        <p:nvPicPr>
          <p:cNvPr id="8" name="Imagen 7">
            <a:extLst>
              <a:ext uri="{FF2B5EF4-FFF2-40B4-BE49-F238E27FC236}">
                <a16:creationId xmlns:a16="http://schemas.microsoft.com/office/drawing/2014/main" id="{77F29DCB-3386-3D10-424F-DC90A4C77C63}"/>
              </a:ext>
            </a:extLst>
          </p:cNvPr>
          <p:cNvPicPr>
            <a:picLocks noChangeAspect="1"/>
          </p:cNvPicPr>
          <p:nvPr/>
        </p:nvPicPr>
        <p:blipFill>
          <a:blip r:embed="rId2"/>
          <a:stretch>
            <a:fillRect/>
          </a:stretch>
        </p:blipFill>
        <p:spPr>
          <a:xfrm>
            <a:off x="700053" y="1445812"/>
            <a:ext cx="3058637" cy="1928339"/>
          </a:xfrm>
          <a:prstGeom prst="rect">
            <a:avLst/>
          </a:prstGeom>
          <a:ln>
            <a:noFill/>
          </a:ln>
          <a:effectLst>
            <a:outerShdw blurRad="190500" algn="tl" rotWithShape="0">
              <a:srgbClr val="000000">
                <a:alpha val="70000"/>
              </a:srgbClr>
            </a:outerShdw>
          </a:effectLst>
        </p:spPr>
      </p:pic>
      <p:sp>
        <p:nvSpPr>
          <p:cNvPr id="11" name="CuadroTexto 10">
            <a:extLst>
              <a:ext uri="{FF2B5EF4-FFF2-40B4-BE49-F238E27FC236}">
                <a16:creationId xmlns:a16="http://schemas.microsoft.com/office/drawing/2014/main" id="{2C059C94-70DE-FC41-C54B-8256291C3386}"/>
              </a:ext>
            </a:extLst>
          </p:cNvPr>
          <p:cNvSpPr txBox="1"/>
          <p:nvPr/>
        </p:nvSpPr>
        <p:spPr>
          <a:xfrm>
            <a:off x="4572000" y="709913"/>
            <a:ext cx="4566012" cy="738664"/>
          </a:xfrm>
          <a:prstGeom prst="rect">
            <a:avLst/>
          </a:prstGeom>
          <a:noFill/>
        </p:spPr>
        <p:txBody>
          <a:bodyPr wrap="square">
            <a:spAutoFit/>
          </a:bodyPr>
          <a:lstStyle/>
          <a:p>
            <a:pPr marL="285750" indent="-285750">
              <a:buFont typeface="Wingdings" panose="05000000000000000000" pitchFamily="2" charset="2"/>
              <a:buChar char="ü"/>
            </a:pPr>
            <a:r>
              <a:rPr lang="es-419" sz="1400" dirty="0">
                <a:effectLst/>
                <a:latin typeface="Arial" panose="020B0604020202020204" pitchFamily="34" charset="0"/>
                <a:ea typeface="Calibri" panose="020F0502020204030204" pitchFamily="34" charset="0"/>
              </a:rPr>
              <a:t>Cada vez existen mayores amenazas a la seguridad de la información que es transmitida por correo electrónico</a:t>
            </a:r>
            <a:r>
              <a:rPr lang="es-419" dirty="0">
                <a:latin typeface="Arial" panose="020B0604020202020204" pitchFamily="34" charset="0"/>
                <a:ea typeface="Calibri" panose="020F0502020204030204" pitchFamily="34" charset="0"/>
              </a:rPr>
              <a:t>.</a:t>
            </a:r>
            <a:endParaRPr lang="en-US" dirty="0"/>
          </a:p>
        </p:txBody>
      </p:sp>
      <p:pic>
        <p:nvPicPr>
          <p:cNvPr id="13" name="Imagen 12">
            <a:extLst>
              <a:ext uri="{FF2B5EF4-FFF2-40B4-BE49-F238E27FC236}">
                <a16:creationId xmlns:a16="http://schemas.microsoft.com/office/drawing/2014/main" id="{3047C3B0-2893-3B65-2F83-3990501D2E3B}"/>
              </a:ext>
            </a:extLst>
          </p:cNvPr>
          <p:cNvPicPr>
            <a:picLocks noChangeAspect="1"/>
          </p:cNvPicPr>
          <p:nvPr/>
        </p:nvPicPr>
        <p:blipFill>
          <a:blip r:embed="rId3"/>
          <a:stretch>
            <a:fillRect/>
          </a:stretch>
        </p:blipFill>
        <p:spPr>
          <a:xfrm>
            <a:off x="4934880" y="1467643"/>
            <a:ext cx="3840252" cy="1906508"/>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16015A8D-49D3-6303-EA36-BA13FE96347D}"/>
              </a:ext>
            </a:extLst>
          </p:cNvPr>
          <p:cNvSpPr txBox="1"/>
          <p:nvPr/>
        </p:nvSpPr>
        <p:spPr>
          <a:xfrm>
            <a:off x="1499966" y="3565045"/>
            <a:ext cx="6699925" cy="523220"/>
          </a:xfrm>
          <a:prstGeom prst="rect">
            <a:avLst/>
          </a:prstGeom>
          <a:noFill/>
        </p:spPr>
        <p:txBody>
          <a:bodyPr wrap="square">
            <a:spAutoFit/>
          </a:bodyPr>
          <a:lstStyle/>
          <a:p>
            <a:pPr marL="285750" indent="-285750">
              <a:buFont typeface="Wingdings" panose="05000000000000000000" pitchFamily="2" charset="2"/>
              <a:buChar char="ü"/>
            </a:pPr>
            <a:r>
              <a:rPr lang="es-419" sz="1400" dirty="0">
                <a:effectLst/>
                <a:latin typeface="Arial" panose="020B0604020202020204" pitchFamily="34" charset="0"/>
                <a:ea typeface="Calibri" panose="020F0502020204030204" pitchFamily="34" charset="0"/>
              </a:rPr>
              <a:t>Las características principales de la criptografía dentro de la seguridad informática es la de garantizar la privacidad de la información.</a:t>
            </a:r>
            <a:endParaRPr lang="en-US" dirty="0"/>
          </a:p>
        </p:txBody>
      </p:sp>
      <p:pic>
        <p:nvPicPr>
          <p:cNvPr id="19" name="Imagen 18">
            <a:extLst>
              <a:ext uri="{FF2B5EF4-FFF2-40B4-BE49-F238E27FC236}">
                <a16:creationId xmlns:a16="http://schemas.microsoft.com/office/drawing/2014/main" id="{94C735F2-A39D-26CE-3494-D18F8394DD01}"/>
              </a:ext>
            </a:extLst>
          </p:cNvPr>
          <p:cNvPicPr>
            <a:picLocks noChangeAspect="1"/>
          </p:cNvPicPr>
          <p:nvPr/>
        </p:nvPicPr>
        <p:blipFill>
          <a:blip r:embed="rId4"/>
          <a:stretch>
            <a:fillRect/>
          </a:stretch>
        </p:blipFill>
        <p:spPr>
          <a:xfrm>
            <a:off x="2696347" y="4124815"/>
            <a:ext cx="3751306" cy="1840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055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a:latin typeface="Arial" charset="0"/>
                <a:ea typeface="+mn-ea"/>
                <a:cs typeface="+mn-cs"/>
              </a:rPr>
              <a:t>3</a:t>
            </a: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ítulo 1"/>
          <p:cNvSpPr txBox="1">
            <a:spLocks/>
          </p:cNvSpPr>
          <p:nvPr/>
        </p:nvSpPr>
        <p:spPr>
          <a:xfrm>
            <a:off x="-3322" y="43410"/>
            <a:ext cx="4448714" cy="5380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lumMod val="85000"/>
                    <a:lumOff val="15000"/>
                  </a:srgbClr>
                </a:solidFill>
                <a:effectLst/>
                <a:uLnTx/>
                <a:uFillTx/>
                <a:ea typeface="+mj-ea"/>
                <a:cs typeface="+mj-cs"/>
              </a:rPr>
              <a:t>Justificación e Importancia</a:t>
            </a:r>
            <a:endParaRPr kumimoji="0" lang="en-US" sz="1800" b="0" i="1" u="none" strike="noStrike" kern="1200" cap="none" spc="0" normalizeH="0" baseline="0" noProof="0" dirty="0">
              <a:ln>
                <a:noFill/>
              </a:ln>
              <a:solidFill>
                <a:srgbClr val="000000">
                  <a:lumMod val="85000"/>
                  <a:lumOff val="15000"/>
                </a:srgbClr>
              </a:solidFill>
              <a:effectLst/>
              <a:uLnTx/>
              <a:uFillTx/>
              <a:ea typeface="+mj-ea"/>
              <a:cs typeface="+mj-cs"/>
            </a:endParaRPr>
          </a:p>
        </p:txBody>
      </p:sp>
      <p:sp>
        <p:nvSpPr>
          <p:cNvPr id="6" name="Rectángulo: esquinas redondeadas 5">
            <a:extLst>
              <a:ext uri="{FF2B5EF4-FFF2-40B4-BE49-F238E27FC236}">
                <a16:creationId xmlns:a16="http://schemas.microsoft.com/office/drawing/2014/main" id="{E7905879-9D21-7F57-E507-64367F42D10C}"/>
              </a:ext>
            </a:extLst>
          </p:cNvPr>
          <p:cNvSpPr/>
          <p:nvPr/>
        </p:nvSpPr>
        <p:spPr>
          <a:xfrm>
            <a:off x="570459" y="4650752"/>
            <a:ext cx="8003077" cy="1143000"/>
          </a:xfrm>
          <a:prstGeom prst="round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ES" sz="1600" dirty="0">
                <a:solidFill>
                  <a:schemeClr val="tx1"/>
                </a:solidFill>
              </a:rPr>
              <a:t>La creación e implementación de un sistema de firma en línea y la utilización del cifrado en ambos extremos mediante correo electrónico con GPG, protege el intercambio de información entre los usuarios de la organización, evitando futuras estafas y suplantaciones de identidad.</a:t>
            </a:r>
            <a:endParaRPr lang="es-EC" sz="1600" dirty="0">
              <a:solidFill>
                <a:schemeClr val="tx1"/>
              </a:solidFill>
            </a:endParaRPr>
          </a:p>
        </p:txBody>
      </p:sp>
      <p:pic>
        <p:nvPicPr>
          <p:cNvPr id="8" name="Imagen 7">
            <a:extLst>
              <a:ext uri="{FF2B5EF4-FFF2-40B4-BE49-F238E27FC236}">
                <a16:creationId xmlns:a16="http://schemas.microsoft.com/office/drawing/2014/main" id="{D10287BB-D46A-1BBB-30DE-EE5F0E16A4ED}"/>
              </a:ext>
            </a:extLst>
          </p:cNvPr>
          <p:cNvPicPr>
            <a:picLocks noChangeAspect="1"/>
          </p:cNvPicPr>
          <p:nvPr/>
        </p:nvPicPr>
        <p:blipFill>
          <a:blip r:embed="rId2"/>
          <a:stretch>
            <a:fillRect/>
          </a:stretch>
        </p:blipFill>
        <p:spPr>
          <a:xfrm>
            <a:off x="1870684" y="782246"/>
            <a:ext cx="5558271" cy="3667703"/>
          </a:xfrm>
          <a:prstGeom prst="rect">
            <a:avLst/>
          </a:prstGeom>
          <a:ln w="19050">
            <a:solidFill>
              <a:schemeClr val="tx1"/>
            </a:solidFill>
          </a:ln>
        </p:spPr>
      </p:pic>
    </p:spTree>
    <p:extLst>
      <p:ext uri="{BB962C8B-B14F-4D97-AF65-F5344CB8AC3E}">
        <p14:creationId xmlns:p14="http://schemas.microsoft.com/office/powerpoint/2010/main" val="132188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10144" y="558164"/>
            <a:ext cx="8559008" cy="5597244"/>
          </a:xfrm>
        </p:spPr>
        <p:txBody>
          <a:bodyPr/>
          <a:lstStyle/>
          <a:p>
            <a:pPr marL="0" indent="0" algn="just">
              <a:buNone/>
            </a:pPr>
            <a:r>
              <a:rPr lang="es-EC" sz="2400" b="1" dirty="0">
                <a:solidFill>
                  <a:srgbClr val="336600"/>
                </a:solidFill>
                <a:latin typeface="Times New Roman" panose="02020603050405020304" pitchFamily="18" charset="0"/>
                <a:cs typeface="Times New Roman" panose="02020603050405020304" pitchFamily="18" charset="0"/>
              </a:rPr>
              <a:t>Objetivo General</a:t>
            </a:r>
            <a:endParaRPr lang="es-EC" sz="1400" dirty="0">
              <a:solidFill>
                <a:srgbClr val="336600"/>
              </a:solidFill>
            </a:endParaRPr>
          </a:p>
          <a:p>
            <a:pPr marL="0" indent="0" algn="just">
              <a:lnSpc>
                <a:spcPct val="150000"/>
              </a:lnSpc>
              <a:buNone/>
            </a:pPr>
            <a:r>
              <a:rPr lang="es-419" sz="1200" dirty="0">
                <a:solidFill>
                  <a:schemeClr val="tx1"/>
                </a:solidFill>
                <a:latin typeface="Arial" panose="020B0604020202020204" pitchFamily="34" charset="0"/>
                <a:cs typeface="Arial" panose="020B0604020202020204" pitchFamily="34" charset="0"/>
              </a:rPr>
              <a:t>Realizar un análisis comparativo del desempeño y del grado de seguridad entre un sistema de correos electrónicos tradicional que usa el protocolo SMTP (Simple Mail Transfer </a:t>
            </a:r>
            <a:r>
              <a:rPr lang="es-419" sz="1200" dirty="0" err="1">
                <a:solidFill>
                  <a:schemeClr val="tx1"/>
                </a:solidFill>
                <a:latin typeface="Arial" panose="020B0604020202020204" pitchFamily="34" charset="0"/>
                <a:cs typeface="Arial" panose="020B0604020202020204" pitchFamily="34" charset="0"/>
              </a:rPr>
              <a:t>Protocol</a:t>
            </a:r>
            <a:r>
              <a:rPr lang="es-419" sz="1200" dirty="0">
                <a:solidFill>
                  <a:schemeClr val="tx1"/>
                </a:solidFill>
                <a:latin typeface="Arial" panose="020B0604020202020204" pitchFamily="34" charset="0"/>
                <a:cs typeface="Arial" panose="020B0604020202020204" pitchFamily="34" charset="0"/>
              </a:rPr>
              <a:t>) y un sistema de correos electrónicos con cifrado y firma digital, usando PGP (</a:t>
            </a:r>
            <a:r>
              <a:rPr lang="es-419" sz="1200" dirty="0" err="1">
                <a:solidFill>
                  <a:schemeClr val="tx1"/>
                </a:solidFill>
                <a:latin typeface="Arial" panose="020B0604020202020204" pitchFamily="34" charset="0"/>
                <a:cs typeface="Arial" panose="020B0604020202020204" pitchFamily="34" charset="0"/>
              </a:rPr>
              <a:t>Pretty</a:t>
            </a:r>
            <a:r>
              <a:rPr lang="es-419" sz="1200" dirty="0">
                <a:solidFill>
                  <a:schemeClr val="tx1"/>
                </a:solidFill>
                <a:latin typeface="Arial" panose="020B0604020202020204" pitchFamily="34" charset="0"/>
                <a:cs typeface="Arial" panose="020B0604020202020204" pitchFamily="34" charset="0"/>
              </a:rPr>
              <a:t> Good </a:t>
            </a:r>
            <a:r>
              <a:rPr lang="es-419" sz="1200" dirty="0" err="1">
                <a:solidFill>
                  <a:schemeClr val="tx1"/>
                </a:solidFill>
                <a:latin typeface="Arial" panose="020B0604020202020204" pitchFamily="34" charset="0"/>
                <a:cs typeface="Arial" panose="020B0604020202020204" pitchFamily="34" charset="0"/>
              </a:rPr>
              <a:t>Privacy</a:t>
            </a:r>
            <a:r>
              <a:rPr lang="es-419" sz="1200" dirty="0">
                <a:solidFill>
                  <a:schemeClr val="tx1"/>
                </a:solidFill>
                <a:latin typeface="Arial" panose="020B0604020202020204" pitchFamily="34" charset="0"/>
                <a:cs typeface="Arial" panose="020B0604020202020204" pitchFamily="34" charset="0"/>
              </a:rPr>
              <a:t>) para el intercambio de información segura entre los usuarios de una organización</a:t>
            </a:r>
          </a:p>
          <a:p>
            <a:pPr marL="0" indent="0" algn="just">
              <a:lnSpc>
                <a:spcPct val="150000"/>
              </a:lnSpc>
              <a:buNone/>
            </a:pPr>
            <a:r>
              <a:rPr lang="es-EC" sz="2400" b="1" dirty="0">
                <a:solidFill>
                  <a:srgbClr val="336600"/>
                </a:solidFill>
                <a:latin typeface="Times New Roman" panose="02020603050405020304" pitchFamily="18" charset="0"/>
                <a:cs typeface="Times New Roman" panose="02020603050405020304" pitchFamily="18" charset="0"/>
              </a:rPr>
              <a:t>Objetivos Específicos</a:t>
            </a:r>
          </a:p>
          <a:p>
            <a:pPr algn="just">
              <a:lnSpc>
                <a:spcPct val="150000"/>
              </a:lnSpc>
            </a:pPr>
            <a:r>
              <a:rPr lang="es-419" sz="1200" dirty="0">
                <a:solidFill>
                  <a:schemeClr val="tx1"/>
                </a:solidFill>
                <a:latin typeface="Arial" panose="020B0604020202020204" pitchFamily="34" charset="0"/>
                <a:cs typeface="Arial" panose="020B0604020202020204" pitchFamily="34" charset="0"/>
              </a:rPr>
              <a:t>Realizar una investigación y comparar la seguridad entre el sistema de correos que envía información en texto plano frente al cifrado de correos electrónicos e implementación de firmas digitales mediante el uso de la herramienta GPG.</a:t>
            </a:r>
          </a:p>
          <a:p>
            <a:pPr algn="just">
              <a:lnSpc>
                <a:spcPct val="150000"/>
              </a:lnSpc>
            </a:pPr>
            <a:r>
              <a:rPr lang="es-419" sz="1200" dirty="0">
                <a:solidFill>
                  <a:schemeClr val="tx1"/>
                </a:solidFill>
                <a:latin typeface="Arial" panose="020B0604020202020204" pitchFamily="34" charset="0"/>
                <a:cs typeface="Arial" panose="020B0604020202020204" pitchFamily="34" charset="0"/>
              </a:rPr>
              <a:t>Analizar ventajas y desventajas que presenta el correo electrónico con protocolo SMTP y compararlas con el correo electrónico cifrado que utiliza el protocolo GPG.</a:t>
            </a:r>
          </a:p>
          <a:p>
            <a:pPr algn="just">
              <a:lnSpc>
                <a:spcPct val="150000"/>
              </a:lnSpc>
            </a:pPr>
            <a:r>
              <a:rPr lang="es-419" sz="1200" dirty="0">
                <a:solidFill>
                  <a:schemeClr val="tx1"/>
                </a:solidFill>
                <a:latin typeface="Arial" panose="020B0604020202020204" pitchFamily="34" charset="0"/>
                <a:cs typeface="Arial" panose="020B0604020202020204" pitchFamily="34" charset="0"/>
              </a:rPr>
              <a:t>Realizar pruebas de seguridad en sistemas de correos electrónicos tradicionales sin cifrado para verificar el grado de riesgo que corre la información al ser transmitida.</a:t>
            </a:r>
          </a:p>
          <a:p>
            <a:pPr algn="just">
              <a:lnSpc>
                <a:spcPct val="150000"/>
              </a:lnSpc>
            </a:pPr>
            <a:r>
              <a:rPr lang="es-419" sz="1200" dirty="0">
                <a:solidFill>
                  <a:schemeClr val="tx1"/>
                </a:solidFill>
                <a:latin typeface="Arial" panose="020B0604020202020204" pitchFamily="34" charset="0"/>
                <a:cs typeface="Arial" panose="020B0604020202020204" pitchFamily="34" charset="0"/>
              </a:rPr>
              <a:t>Diseñar un sistema que brinde seguridad y reduzca el riesgo de un ataque por correo electrónico mediante el uso de la herramienta GPG (GNU </a:t>
            </a:r>
            <a:r>
              <a:rPr lang="es-419" sz="1200" dirty="0" err="1">
                <a:solidFill>
                  <a:schemeClr val="tx1"/>
                </a:solidFill>
                <a:latin typeface="Arial" panose="020B0604020202020204" pitchFamily="34" charset="0"/>
                <a:cs typeface="Arial" panose="020B0604020202020204" pitchFamily="34" charset="0"/>
              </a:rPr>
              <a:t>Privacy</a:t>
            </a:r>
            <a:r>
              <a:rPr lang="es-419" sz="1200" dirty="0">
                <a:solidFill>
                  <a:schemeClr val="tx1"/>
                </a:solidFill>
                <a:latin typeface="Arial" panose="020B0604020202020204" pitchFamily="34" charset="0"/>
                <a:cs typeface="Arial" panose="020B0604020202020204" pitchFamily="34" charset="0"/>
              </a:rPr>
              <a:t> </a:t>
            </a:r>
            <a:r>
              <a:rPr lang="es-419" sz="1200" dirty="0" err="1">
                <a:solidFill>
                  <a:schemeClr val="tx1"/>
                </a:solidFill>
                <a:latin typeface="Arial" panose="020B0604020202020204" pitchFamily="34" charset="0"/>
                <a:cs typeface="Arial" panose="020B0604020202020204" pitchFamily="34" charset="0"/>
              </a:rPr>
              <a:t>Guard</a:t>
            </a:r>
            <a:r>
              <a:rPr lang="es-419" sz="1200" dirty="0">
                <a:solidFill>
                  <a:schemeClr val="tx1"/>
                </a:solidFill>
                <a:latin typeface="Arial" panose="020B0604020202020204" pitchFamily="34" charset="0"/>
                <a:cs typeface="Arial" panose="020B0604020202020204" pitchFamily="34" charset="0"/>
              </a:rPr>
              <a:t>).</a:t>
            </a:r>
          </a:p>
          <a:p>
            <a:pPr algn="just">
              <a:lnSpc>
                <a:spcPct val="150000"/>
              </a:lnSpc>
            </a:pPr>
            <a:r>
              <a:rPr lang="es-419" sz="1200" dirty="0">
                <a:solidFill>
                  <a:schemeClr val="tx1"/>
                </a:solidFill>
                <a:latin typeface="Arial" panose="020B0604020202020204" pitchFamily="34" charset="0"/>
                <a:cs typeface="Arial" panose="020B0604020202020204" pitchFamily="34" charset="0"/>
              </a:rPr>
              <a:t>Realizar un análisis de riesgos de las vulnerabilidades que existen en la actualidad en los servidores de correos electrónicos e implementar las mejores técnicas para protegerse de las amenazas cibernéticas.</a:t>
            </a:r>
          </a:p>
          <a:p>
            <a:pPr algn="just">
              <a:lnSpc>
                <a:spcPct val="150000"/>
              </a:lnSpc>
            </a:pPr>
            <a:r>
              <a:rPr lang="es-419" sz="1200" dirty="0">
                <a:solidFill>
                  <a:schemeClr val="tx1"/>
                </a:solidFill>
                <a:latin typeface="Arial" panose="020B0604020202020204" pitchFamily="34" charset="0"/>
                <a:cs typeface="Arial" panose="020B0604020202020204" pitchFamily="34" charset="0"/>
              </a:rPr>
              <a:t>Implementar un sistema de firma en línea para aumentar la seguridad en los correos electrónicos dentro de una empresa.</a:t>
            </a:r>
            <a:endParaRPr lang="es-EC" sz="1200" dirty="0">
              <a:solidFill>
                <a:schemeClr val="tx1"/>
              </a:solidFill>
              <a:latin typeface="Arial" panose="020B0604020202020204" pitchFamily="34" charset="0"/>
              <a:cs typeface="Arial" panose="020B0604020202020204" pitchFamily="34" charset="0"/>
            </a:endParaRPr>
          </a:p>
          <a:p>
            <a:pPr algn="just">
              <a:lnSpc>
                <a:spcPct val="150000"/>
              </a:lnSpc>
            </a:pPr>
            <a:endParaRPr lang="es-ES" sz="1500" dirty="0">
              <a:solidFill>
                <a:schemeClr val="tx1"/>
              </a:solidFill>
              <a:latin typeface="Arial" panose="020B0604020202020204" pitchFamily="34" charset="0"/>
              <a:cs typeface="Arial" panose="020B0604020202020204" pitchFamily="34"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a:latin typeface="Arial" charset="0"/>
                <a:ea typeface="+mn-ea"/>
                <a:cs typeface="+mn-cs"/>
              </a:rPr>
              <a:t>5</a:t>
            </a: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23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a:latin typeface="Arial" charset="0"/>
                <a:ea typeface="+mn-ea"/>
                <a:cs typeface="+mn-cs"/>
              </a:rPr>
              <a:t>6</a:t>
            </a: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Correo electrónico</a:t>
            </a:r>
          </a:p>
        </p:txBody>
      </p:sp>
      <p:sp>
        <p:nvSpPr>
          <p:cNvPr id="18" name="Bocadillo: rectángulo 17">
            <a:extLst>
              <a:ext uri="{FF2B5EF4-FFF2-40B4-BE49-F238E27FC236}">
                <a16:creationId xmlns:a16="http://schemas.microsoft.com/office/drawing/2014/main" id="{23A8E36C-FA1E-B610-75C3-870F8795BA50}"/>
              </a:ext>
            </a:extLst>
          </p:cNvPr>
          <p:cNvSpPr/>
          <p:nvPr/>
        </p:nvSpPr>
        <p:spPr>
          <a:xfrm>
            <a:off x="352982" y="873646"/>
            <a:ext cx="8416169" cy="807221"/>
          </a:xfrm>
          <a:prstGeom prst="wedge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419" dirty="0">
                <a:effectLst/>
                <a:latin typeface="Arial" panose="020B0604020202020204" pitchFamily="34" charset="0"/>
                <a:ea typeface="Calibri" panose="020F0502020204030204" pitchFamily="34" charset="0"/>
                <a:cs typeface="Times New Roman" panose="02020603050405020304" pitchFamily="18" charset="0"/>
              </a:rPr>
              <a:t>El correo electrónico es una herramienta muy utilizada en la actualidad, permite enviar como recibir mensajes a cualquier persona en el mundo, el email no solo permite enviar mensajes de texto, también facilita enviar archivos, imágenes, sonidos, etc.</a:t>
            </a:r>
            <a:endParaRPr lang="es-EC" sz="1600" dirty="0"/>
          </a:p>
        </p:txBody>
      </p:sp>
      <p:graphicFrame>
        <p:nvGraphicFramePr>
          <p:cNvPr id="13" name="Diagrama 12">
            <a:extLst>
              <a:ext uri="{FF2B5EF4-FFF2-40B4-BE49-F238E27FC236}">
                <a16:creationId xmlns:a16="http://schemas.microsoft.com/office/drawing/2014/main" id="{AC49349C-3076-3B85-82C7-A8004116D1D2}"/>
              </a:ext>
            </a:extLst>
          </p:cNvPr>
          <p:cNvGraphicFramePr/>
          <p:nvPr>
            <p:extLst>
              <p:ext uri="{D42A27DB-BD31-4B8C-83A1-F6EECF244321}">
                <p14:modId xmlns:p14="http://schemas.microsoft.com/office/powerpoint/2010/main" val="1439024808"/>
              </p:ext>
            </p:extLst>
          </p:nvPr>
        </p:nvGraphicFramePr>
        <p:xfrm>
          <a:off x="956758" y="1840952"/>
          <a:ext cx="75938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88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Estructura Correo Electrónico</a:t>
            </a:r>
          </a:p>
        </p:txBody>
      </p:sp>
      <p:pic>
        <p:nvPicPr>
          <p:cNvPr id="4" name="Imagen 3" descr="estructura correo electrónico">
            <a:extLst>
              <a:ext uri="{FF2B5EF4-FFF2-40B4-BE49-F238E27FC236}">
                <a16:creationId xmlns:a16="http://schemas.microsoft.com/office/drawing/2014/main" id="{128C863F-A880-DD17-5E4B-5569AB2662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279" y="1284738"/>
            <a:ext cx="7243442" cy="2439372"/>
          </a:xfrm>
          <a:prstGeom prst="rect">
            <a:avLst/>
          </a:prstGeom>
          <a:noFill/>
          <a:ln>
            <a:solidFill>
              <a:schemeClr val="tx1"/>
            </a:solidFill>
          </a:ln>
        </p:spPr>
      </p:pic>
      <p:sp>
        <p:nvSpPr>
          <p:cNvPr id="8" name="CuadroTexto 7">
            <a:extLst>
              <a:ext uri="{FF2B5EF4-FFF2-40B4-BE49-F238E27FC236}">
                <a16:creationId xmlns:a16="http://schemas.microsoft.com/office/drawing/2014/main" id="{8DA8D5FC-8731-9B4F-1B95-4FD5AC1CD946}"/>
              </a:ext>
            </a:extLst>
          </p:cNvPr>
          <p:cNvSpPr txBox="1"/>
          <p:nvPr/>
        </p:nvSpPr>
        <p:spPr>
          <a:xfrm>
            <a:off x="1504140" y="4075187"/>
            <a:ext cx="5863346" cy="1114408"/>
          </a:xfrm>
          <a:prstGeom prst="rect">
            <a:avLst/>
          </a:prstGeom>
          <a:noFill/>
        </p:spPr>
        <p:txBody>
          <a:bodyPr wrap="square">
            <a:spAutoFit/>
          </a:bodyPr>
          <a:lstStyle/>
          <a:p>
            <a:pPr marL="285750" indent="-285750" algn="ctr">
              <a:lnSpc>
                <a:spcPct val="200000"/>
              </a:lnSpc>
              <a:buFont typeface="Wingdings" panose="05000000000000000000" pitchFamily="2" charset="2"/>
              <a:buChar char="ü"/>
            </a:pPr>
            <a:r>
              <a:rPr lang="es-MX" sz="1800" dirty="0">
                <a:effectLst/>
                <a:latin typeface="Arial" panose="020B0604020202020204" pitchFamily="34" charset="0"/>
                <a:ea typeface="Calibri" panose="020F0502020204030204" pitchFamily="34" charset="0"/>
              </a:rPr>
              <a:t>El nombre del usuario</a:t>
            </a:r>
            <a:endParaRPr lang="es-419" sz="1800" dirty="0">
              <a:effectLst/>
              <a:latin typeface="Arial" panose="020B0604020202020204" pitchFamily="34" charset="0"/>
              <a:ea typeface="Calibri" panose="020F0502020204030204" pitchFamily="34" charset="0"/>
            </a:endParaRPr>
          </a:p>
          <a:p>
            <a:pPr marL="285750" indent="-285750" algn="ctr">
              <a:lnSpc>
                <a:spcPct val="200000"/>
              </a:lnSpc>
              <a:buFont typeface="Wingdings" panose="05000000000000000000" pitchFamily="2" charset="2"/>
              <a:buChar char="ü"/>
            </a:pPr>
            <a:r>
              <a:rPr lang="es-419" sz="1800" dirty="0"/>
              <a:t>El nombre del dominio</a:t>
            </a:r>
            <a:endParaRPr lang="en-US" sz="1800" dirty="0"/>
          </a:p>
        </p:txBody>
      </p:sp>
    </p:spTree>
    <p:extLst>
      <p:ext uri="{BB962C8B-B14F-4D97-AF65-F5344CB8AC3E}">
        <p14:creationId xmlns:p14="http://schemas.microsoft.com/office/powerpoint/2010/main" val="167747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Fundamento Teórico</a:t>
            </a:r>
          </a:p>
        </p:txBody>
      </p:sp>
      <p:sp>
        <p:nvSpPr>
          <p:cNvPr id="33" name="CuadroTexto 3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kern="1200" dirty="0">
                <a:latin typeface="Arial" charset="0"/>
                <a:ea typeface="+mn-ea"/>
                <a:cs typeface="+mn-cs"/>
              </a:rPr>
              <a:t>6</a:t>
            </a:r>
            <a:endParaRPr kumimoji="0" lang="es-E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algn="just" fontAlgn="base">
              <a:spcBef>
                <a:spcPct val="0"/>
              </a:spcBef>
              <a:spcAft>
                <a:spcPct val="0"/>
              </a:spcAft>
              <a:buClrTx/>
              <a:defRPr/>
            </a:pPr>
            <a:r>
              <a:rPr lang="es-EC" sz="1800" i="1" kern="1200" dirty="0">
                <a:ea typeface="+mn-ea"/>
              </a:rPr>
              <a:t>Protocolos de correo electrónico</a:t>
            </a:r>
            <a:endParaRPr lang="en-US" sz="1800" i="1" kern="1200" dirty="0">
              <a:ea typeface="+mn-ea"/>
            </a:endParaRPr>
          </a:p>
        </p:txBody>
      </p:sp>
      <p:graphicFrame>
        <p:nvGraphicFramePr>
          <p:cNvPr id="12" name="Diagrama 11">
            <a:extLst>
              <a:ext uri="{FF2B5EF4-FFF2-40B4-BE49-F238E27FC236}">
                <a16:creationId xmlns:a16="http://schemas.microsoft.com/office/drawing/2014/main" id="{9E8A4C40-BB05-BC32-75C6-ECF329FAFDD5}"/>
              </a:ext>
            </a:extLst>
          </p:cNvPr>
          <p:cNvGraphicFramePr/>
          <p:nvPr>
            <p:extLst>
              <p:ext uri="{D42A27DB-BD31-4B8C-83A1-F6EECF244321}">
                <p14:modId xmlns:p14="http://schemas.microsoft.com/office/powerpoint/2010/main" val="1022396893"/>
              </p:ext>
            </p:extLst>
          </p:nvPr>
        </p:nvGraphicFramePr>
        <p:xfrm>
          <a:off x="617061" y="977835"/>
          <a:ext cx="8113559" cy="420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5BC69B8-0052-FBE0-F4B1-F8F6FEAE36E8}"/>
              </a:ext>
            </a:extLst>
          </p:cNvPr>
          <p:cNvPicPr>
            <a:picLocks noChangeAspect="1"/>
          </p:cNvPicPr>
          <p:nvPr/>
        </p:nvPicPr>
        <p:blipFill>
          <a:blip r:embed="rId7"/>
          <a:stretch>
            <a:fillRect/>
          </a:stretch>
        </p:blipFill>
        <p:spPr>
          <a:xfrm>
            <a:off x="1938393" y="4973816"/>
            <a:ext cx="1131240" cy="1073719"/>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75849330-9D46-89AA-91D1-A3D47B2DBB57}"/>
              </a:ext>
            </a:extLst>
          </p:cNvPr>
          <p:cNvPicPr>
            <a:picLocks noChangeAspect="1"/>
          </p:cNvPicPr>
          <p:nvPr/>
        </p:nvPicPr>
        <p:blipFill>
          <a:blip r:embed="rId8"/>
          <a:stretch>
            <a:fillRect/>
          </a:stretch>
        </p:blipFill>
        <p:spPr>
          <a:xfrm>
            <a:off x="3523112" y="4973816"/>
            <a:ext cx="1131240" cy="1073719"/>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A7EE2FDA-B0B5-0ED6-527F-26E947AFCEA3}"/>
              </a:ext>
            </a:extLst>
          </p:cNvPr>
          <p:cNvPicPr>
            <a:picLocks noChangeAspect="1"/>
          </p:cNvPicPr>
          <p:nvPr/>
        </p:nvPicPr>
        <p:blipFill>
          <a:blip r:embed="rId9"/>
          <a:stretch>
            <a:fillRect/>
          </a:stretch>
        </p:blipFill>
        <p:spPr>
          <a:xfrm>
            <a:off x="5107831" y="4978475"/>
            <a:ext cx="1131240" cy="1069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578009"/>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and End Slide Master">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10456</TotalTime>
  <Words>1817</Words>
  <Application>Microsoft Office PowerPoint</Application>
  <PresentationFormat>Presentación en pantalla (4:3)</PresentationFormat>
  <Paragraphs>187</Paragraphs>
  <Slides>34</Slides>
  <Notes>3</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1</vt:i4>
      </vt:variant>
      <vt:variant>
        <vt:lpstr>Títulos de diapositiva</vt:lpstr>
      </vt:variant>
      <vt:variant>
        <vt:i4>34</vt:i4>
      </vt:variant>
    </vt:vector>
  </HeadingPairs>
  <TitlesOfParts>
    <vt:vector size="43" baseType="lpstr">
      <vt:lpstr>Arial</vt:lpstr>
      <vt:lpstr>Calibri</vt:lpstr>
      <vt:lpstr>Georgia</vt:lpstr>
      <vt:lpstr>Times New Roman</vt:lpstr>
      <vt:lpstr>Wingdings</vt:lpstr>
      <vt:lpstr>Diseño predeterminado</vt:lpstr>
      <vt:lpstr>1_Diseño predeterminado</vt:lpstr>
      <vt:lpstr>Cover and End Slide Master</vt:lpstr>
      <vt:lpstr>CorelDRAW</vt:lpstr>
      <vt:lpstr>Presentación de PowerPoint</vt:lpstr>
      <vt:lpstr>AGENDA</vt:lpstr>
      <vt:lpstr>Introducción</vt:lpstr>
      <vt:lpstr>Introducción</vt:lpstr>
      <vt:lpstr>Introducción</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diseño y desarrollo </vt:lpstr>
      <vt:lpstr>Análisis, diseño y desarrollo </vt:lpstr>
      <vt:lpstr>Análisis de diseño y desarrollo </vt:lpstr>
      <vt:lpstr>Análisis de diseño e implementación  </vt:lpstr>
      <vt:lpstr>Análisis de diseño e implementación </vt:lpstr>
      <vt:lpstr>Análisis de diseño e implementación</vt:lpstr>
      <vt:lpstr>Análisis de diseño e implementación</vt:lpstr>
      <vt:lpstr>Análisis de diseño e implementación</vt:lpstr>
      <vt:lpstr>Análisis de diseño e implementación</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Xavier Chango</dc:creator>
  <cp:lastModifiedBy>Chp</cp:lastModifiedBy>
  <cp:revision>42</cp:revision>
  <dcterms:modified xsi:type="dcterms:W3CDTF">2023-06-18T04:41:42Z</dcterms:modified>
</cp:coreProperties>
</file>