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7" r:id="rId2"/>
    <p:sldId id="283" r:id="rId3"/>
    <p:sldId id="507" r:id="rId4"/>
    <p:sldId id="284" r:id="rId5"/>
    <p:sldId id="366" r:id="rId6"/>
    <p:sldId id="259" r:id="rId7"/>
    <p:sldId id="455" r:id="rId8"/>
    <p:sldId id="513" r:id="rId9"/>
    <p:sldId id="586" r:id="rId10"/>
    <p:sldId id="587" r:id="rId11"/>
    <p:sldId id="588" r:id="rId12"/>
    <p:sldId id="516" r:id="rId13"/>
    <p:sldId id="515" r:id="rId14"/>
    <p:sldId id="517" r:id="rId15"/>
    <p:sldId id="518" r:id="rId16"/>
    <p:sldId id="612" r:id="rId17"/>
    <p:sldId id="601" r:id="rId18"/>
    <p:sldId id="624" r:id="rId19"/>
    <p:sldId id="625" r:id="rId20"/>
    <p:sldId id="602" r:id="rId21"/>
    <p:sldId id="603" r:id="rId22"/>
    <p:sldId id="604" r:id="rId23"/>
    <p:sldId id="611" r:id="rId24"/>
    <p:sldId id="605" r:id="rId25"/>
    <p:sldId id="606" r:id="rId26"/>
    <p:sldId id="607" r:id="rId27"/>
    <p:sldId id="609" r:id="rId28"/>
    <p:sldId id="610" r:id="rId29"/>
    <p:sldId id="542" r:id="rId30"/>
    <p:sldId id="546" r:id="rId31"/>
    <p:sldId id="543" r:id="rId32"/>
    <p:sldId id="613" r:id="rId33"/>
    <p:sldId id="547" r:id="rId34"/>
    <p:sldId id="614" r:id="rId35"/>
    <p:sldId id="615" r:id="rId36"/>
    <p:sldId id="559" r:id="rId37"/>
    <p:sldId id="616" r:id="rId38"/>
    <p:sldId id="564" r:id="rId39"/>
    <p:sldId id="565" r:id="rId40"/>
    <p:sldId id="617" r:id="rId41"/>
    <p:sldId id="567" r:id="rId42"/>
    <p:sldId id="566" r:id="rId43"/>
    <p:sldId id="568" r:id="rId44"/>
    <p:sldId id="569" r:id="rId45"/>
    <p:sldId id="618" r:id="rId46"/>
    <p:sldId id="619" r:id="rId47"/>
    <p:sldId id="572" r:id="rId48"/>
    <p:sldId id="562" r:id="rId49"/>
    <p:sldId id="620" r:id="rId50"/>
    <p:sldId id="621" r:id="rId51"/>
    <p:sldId id="622" r:id="rId52"/>
    <p:sldId id="561" r:id="rId53"/>
    <p:sldId id="623" r:id="rId54"/>
    <p:sldId id="626" r:id="rId55"/>
    <p:sldId id="627" r:id="rId56"/>
    <p:sldId id="291" r:id="rId5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B8084F6-EBEB-4351-A48E-2E1C8E93D8F9}">
          <p14:sldIdLst>
            <p14:sldId id="257"/>
            <p14:sldId id="283"/>
            <p14:sldId id="507"/>
            <p14:sldId id="284"/>
            <p14:sldId id="366"/>
            <p14:sldId id="259"/>
            <p14:sldId id="455"/>
            <p14:sldId id="513"/>
            <p14:sldId id="586"/>
            <p14:sldId id="587"/>
            <p14:sldId id="588"/>
            <p14:sldId id="516"/>
            <p14:sldId id="515"/>
            <p14:sldId id="517"/>
            <p14:sldId id="518"/>
            <p14:sldId id="612"/>
            <p14:sldId id="601"/>
            <p14:sldId id="624"/>
            <p14:sldId id="625"/>
            <p14:sldId id="602"/>
            <p14:sldId id="603"/>
            <p14:sldId id="604"/>
            <p14:sldId id="611"/>
            <p14:sldId id="605"/>
            <p14:sldId id="606"/>
            <p14:sldId id="607"/>
            <p14:sldId id="609"/>
            <p14:sldId id="610"/>
            <p14:sldId id="542"/>
            <p14:sldId id="546"/>
            <p14:sldId id="543"/>
            <p14:sldId id="613"/>
            <p14:sldId id="547"/>
            <p14:sldId id="614"/>
            <p14:sldId id="615"/>
            <p14:sldId id="559"/>
            <p14:sldId id="616"/>
            <p14:sldId id="564"/>
            <p14:sldId id="565"/>
            <p14:sldId id="617"/>
            <p14:sldId id="567"/>
            <p14:sldId id="566"/>
            <p14:sldId id="568"/>
            <p14:sldId id="569"/>
            <p14:sldId id="618"/>
            <p14:sldId id="619"/>
            <p14:sldId id="572"/>
            <p14:sldId id="562"/>
            <p14:sldId id="620"/>
            <p14:sldId id="621"/>
            <p14:sldId id="622"/>
            <p14:sldId id="561"/>
            <p14:sldId id="623"/>
            <p14:sldId id="626"/>
            <p14:sldId id="627"/>
            <p14:sldId id="2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61" autoAdjust="0"/>
    <p:restoredTop sz="92432" autoAdjust="0"/>
  </p:normalViewPr>
  <p:slideViewPr>
    <p:cSldViewPr snapToGrid="0">
      <p:cViewPr varScale="1">
        <p:scale>
          <a:sx n="79" d="100"/>
          <a:sy n="79"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4B289-7362-463B-B1D0-DD26F49B31E2}" type="datetimeFigureOut">
              <a:rPr lang="es-MX" smtClean="0"/>
              <a:t>22/07/2023</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B2BB2-463C-4078-8D0B-A3F5214F2728}" type="slidenum">
              <a:rPr lang="es-MX" smtClean="0"/>
              <a:t>‹Nº›</a:t>
            </a:fld>
            <a:endParaRPr lang="es-MX" dirty="0"/>
          </a:p>
        </p:txBody>
      </p:sp>
    </p:spTree>
    <p:extLst>
      <p:ext uri="{BB962C8B-B14F-4D97-AF65-F5344CB8AC3E}">
        <p14:creationId xmlns:p14="http://schemas.microsoft.com/office/powerpoint/2010/main" val="182725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1</a:t>
            </a:fld>
            <a:endParaRPr lang="es-MX" dirty="0"/>
          </a:p>
        </p:txBody>
      </p:sp>
    </p:spTree>
    <p:extLst>
      <p:ext uri="{BB962C8B-B14F-4D97-AF65-F5344CB8AC3E}">
        <p14:creationId xmlns:p14="http://schemas.microsoft.com/office/powerpoint/2010/main" val="289861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4</a:t>
            </a:fld>
            <a:endParaRPr lang="es-MX" dirty="0"/>
          </a:p>
        </p:txBody>
      </p:sp>
    </p:spTree>
    <p:extLst>
      <p:ext uri="{BB962C8B-B14F-4D97-AF65-F5344CB8AC3E}">
        <p14:creationId xmlns:p14="http://schemas.microsoft.com/office/powerpoint/2010/main" val="3051214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sz="1800" dirty="0">
              <a:effectLst/>
              <a:latin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DAB2BB2-463C-4078-8D0B-A3F5214F2728}" type="slidenum">
              <a:rPr lang="es-MX" smtClean="0"/>
              <a:t>5</a:t>
            </a:fld>
            <a:endParaRPr lang="es-MX" dirty="0"/>
          </a:p>
        </p:txBody>
      </p:sp>
    </p:spTree>
    <p:extLst>
      <p:ext uri="{BB962C8B-B14F-4D97-AF65-F5344CB8AC3E}">
        <p14:creationId xmlns:p14="http://schemas.microsoft.com/office/powerpoint/2010/main" val="347804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6</a:t>
            </a:fld>
            <a:endParaRPr lang="es-MX" dirty="0"/>
          </a:p>
        </p:txBody>
      </p:sp>
    </p:spTree>
    <p:extLst>
      <p:ext uri="{BB962C8B-B14F-4D97-AF65-F5344CB8AC3E}">
        <p14:creationId xmlns:p14="http://schemas.microsoft.com/office/powerpoint/2010/main" val="322746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7</a:t>
            </a:fld>
            <a:endParaRPr lang="es-MX" dirty="0"/>
          </a:p>
        </p:txBody>
      </p:sp>
    </p:spTree>
    <p:extLst>
      <p:ext uri="{BB962C8B-B14F-4D97-AF65-F5344CB8AC3E}">
        <p14:creationId xmlns:p14="http://schemas.microsoft.com/office/powerpoint/2010/main" val="1075853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15</a:t>
            </a:fld>
            <a:endParaRPr lang="es-MX" dirty="0"/>
          </a:p>
        </p:txBody>
      </p:sp>
    </p:spTree>
    <p:extLst>
      <p:ext uri="{BB962C8B-B14F-4D97-AF65-F5344CB8AC3E}">
        <p14:creationId xmlns:p14="http://schemas.microsoft.com/office/powerpoint/2010/main" val="2579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22</a:t>
            </a:fld>
            <a:endParaRPr lang="es-MX" dirty="0"/>
          </a:p>
        </p:txBody>
      </p:sp>
    </p:spTree>
    <p:extLst>
      <p:ext uri="{BB962C8B-B14F-4D97-AF65-F5344CB8AC3E}">
        <p14:creationId xmlns:p14="http://schemas.microsoft.com/office/powerpoint/2010/main" val="933260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dirty="0"/>
          </a:p>
        </p:txBody>
      </p:sp>
      <p:sp>
        <p:nvSpPr>
          <p:cNvPr id="13" name="Rectángulo 4">
            <a:extLst>
              <a:ext uri="{FF2B5EF4-FFF2-40B4-BE49-F238E27FC236}">
                <a16:creationId xmlns:a16="http://schemas.microsoft.com/office/drawing/2014/main" id="{7B98FF81-A9B0-4D9E-BFF5-1877E89C64FE}"/>
              </a:ext>
            </a:extLst>
          </p:cNvPr>
          <p:cNvSpPr/>
          <p:nvPr/>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dirty="0"/>
          </a:p>
        </p:txBody>
      </p:sp>
      <p:pic>
        <p:nvPicPr>
          <p:cNvPr id="10" name="Imagen 9" descr="Resultado de imagen para espe">
            <a:extLst>
              <a:ext uri="{FF2B5EF4-FFF2-40B4-BE49-F238E27FC236}">
                <a16:creationId xmlns:a16="http://schemas.microsoft.com/office/drawing/2014/main" id="{7DAFB53B-D726-42F6-8453-CBAC83256719}"/>
              </a:ext>
            </a:extLst>
          </p:cNvPr>
          <p:cNvPicPr/>
          <p:nvPr/>
        </p:nvPicPr>
        <p:blipFill rotWithShape="1">
          <a:blip r:embed="rId3" cstate="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411933" y="6356350"/>
            <a:ext cx="923605" cy="365125"/>
          </a:xfrm>
        </p:spPr>
        <p:txBody>
          <a:bodyPr/>
          <a:lstStyle/>
          <a:p>
            <a:fld id="{8F628730-889D-4D5A-A652-2D8F23EC9E62}" type="datetimeFigureOut">
              <a:rPr lang="es-MX" smtClean="0"/>
              <a:t>22/07/2023</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dirty="0"/>
          </a:p>
        </p:txBody>
      </p:sp>
      <p:pic>
        <p:nvPicPr>
          <p:cNvPr id="9" name="Imagen 8" descr="Resultado de imagen para espe">
            <a:extLst>
              <a:ext uri="{FF2B5EF4-FFF2-40B4-BE49-F238E27FC236}">
                <a16:creationId xmlns:a16="http://schemas.microsoft.com/office/drawing/2014/main" id="{7FDDA7ED-4C62-453B-82CB-0F62D2CB80C6}"/>
              </a:ext>
            </a:extLst>
          </p:cNvPr>
          <p:cNvPicPr/>
          <p:nvPr/>
        </p:nvPicPr>
        <p:blipFill rotWithShape="1">
          <a:blip r:embed="rId4" cstate="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341170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628730-889D-4D5A-A652-2D8F23EC9E62}" type="datetimeFigureOut">
              <a:rPr lang="es-MX" smtClean="0"/>
              <a:t>22/07/2023</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222635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628730-889D-4D5A-A652-2D8F23EC9E62}" type="datetimeFigureOut">
              <a:rPr lang="es-MX" smtClean="0"/>
              <a:t>22/07/2023</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303719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628730-889D-4D5A-A652-2D8F23EC9E62}" type="datetimeFigureOut">
              <a:rPr lang="es-MX" smtClean="0"/>
              <a:t>22/07/2023</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275110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F628730-889D-4D5A-A652-2D8F23EC9E62}" type="datetimeFigureOut">
              <a:rPr lang="es-MX" smtClean="0"/>
              <a:t>22/07/2023</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16820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8F628730-889D-4D5A-A652-2D8F23EC9E62}" type="datetimeFigureOut">
              <a:rPr lang="es-MX" smtClean="0"/>
              <a:t>22/07/2023</a:t>
            </a:fld>
            <a:endParaRPr lang="es-MX" dirty="0"/>
          </a:p>
        </p:txBody>
      </p:sp>
      <p:sp>
        <p:nvSpPr>
          <p:cNvPr id="9" name="Footer Placeholder 8"/>
          <p:cNvSpPr>
            <a:spLocks noGrp="1"/>
          </p:cNvSpPr>
          <p:nvPr>
            <p:ph type="ftr" sz="quarter" idx="11"/>
          </p:nvPr>
        </p:nvSpPr>
        <p:spPr/>
        <p:txBody>
          <a:bodyPr/>
          <a:lstStyle/>
          <a:p>
            <a:endParaRPr lang="es-MX" dirty="0"/>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240367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8F628730-889D-4D5A-A652-2D8F23EC9E62}" type="datetimeFigureOut">
              <a:rPr lang="es-MX" smtClean="0"/>
              <a:t>22/07/2023</a:t>
            </a:fld>
            <a:endParaRPr lang="es-MX" dirty="0"/>
          </a:p>
        </p:txBody>
      </p:sp>
      <p:sp>
        <p:nvSpPr>
          <p:cNvPr id="11" name="Footer Placeholder 10"/>
          <p:cNvSpPr>
            <a:spLocks noGrp="1"/>
          </p:cNvSpPr>
          <p:nvPr>
            <p:ph type="ftr" sz="quarter" idx="11"/>
          </p:nvPr>
        </p:nvSpPr>
        <p:spPr/>
        <p:txBody>
          <a:bodyPr/>
          <a:lstStyle/>
          <a:p>
            <a:endParaRPr lang="es-MX" dirty="0"/>
          </a:p>
        </p:txBody>
      </p:sp>
      <p:sp>
        <p:nvSpPr>
          <p:cNvPr id="12" name="Slide Number Placeholder 11"/>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335782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8F628730-889D-4D5A-A652-2D8F23EC9E62}" type="datetimeFigureOut">
              <a:rPr lang="es-MX" smtClean="0"/>
              <a:t>22/07/2023</a:t>
            </a:fld>
            <a:endParaRPr lang="es-MX" dirty="0"/>
          </a:p>
        </p:txBody>
      </p:sp>
      <p:sp>
        <p:nvSpPr>
          <p:cNvPr id="7" name="Footer Placeholder 6"/>
          <p:cNvSpPr>
            <a:spLocks noGrp="1"/>
          </p:cNvSpPr>
          <p:nvPr>
            <p:ph type="ftr" sz="quarter" idx="11"/>
          </p:nvPr>
        </p:nvSpPr>
        <p:spPr/>
        <p:txBody>
          <a:bodyPr/>
          <a:lstStyle/>
          <a:p>
            <a:endParaRPr lang="es-MX" dirty="0"/>
          </a:p>
        </p:txBody>
      </p:sp>
      <p:sp>
        <p:nvSpPr>
          <p:cNvPr id="8" name="Slide Number Placeholder 7"/>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778491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F628730-889D-4D5A-A652-2D8F23EC9E62}" type="datetimeFigureOut">
              <a:rPr lang="es-MX" smtClean="0"/>
              <a:t>22/07/2023</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122746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22/07/2023</a:t>
            </a:fld>
            <a:endParaRPr lang="es-MX" dirty="0"/>
          </a:p>
        </p:txBody>
      </p:sp>
      <p:sp>
        <p:nvSpPr>
          <p:cNvPr id="9" name="Footer Placeholder 8"/>
          <p:cNvSpPr>
            <a:spLocks noGrp="1"/>
          </p:cNvSpPr>
          <p:nvPr>
            <p:ph type="ftr" sz="quarter" idx="11"/>
          </p:nvPr>
        </p:nvSpPr>
        <p:spPr/>
        <p:txBody>
          <a:bodyPr/>
          <a:lstStyle/>
          <a:p>
            <a:endParaRPr lang="es-MX" dirty="0"/>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395099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22/07/2023</a:t>
            </a:fld>
            <a:endParaRPr lang="es-MX" dirty="0"/>
          </a:p>
        </p:txBody>
      </p:sp>
      <p:sp>
        <p:nvSpPr>
          <p:cNvPr id="9" name="Footer Placeholder 8"/>
          <p:cNvSpPr>
            <a:spLocks noGrp="1"/>
          </p:cNvSpPr>
          <p:nvPr>
            <p:ph type="ftr" sz="quarter" idx="11"/>
          </p:nvPr>
        </p:nvSpPr>
        <p:spPr>
          <a:xfrm>
            <a:off x="3499101" y="6356350"/>
            <a:ext cx="5911517" cy="365125"/>
          </a:xfrm>
        </p:spPr>
        <p:txBody>
          <a:bodyPr/>
          <a:lstStyle/>
          <a:p>
            <a:endParaRPr lang="es-MX" dirty="0"/>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214947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dirty="0"/>
          </a:p>
        </p:txBody>
      </p:sp>
      <p:sp>
        <p:nvSpPr>
          <p:cNvPr id="17" name="Rectángulo 4">
            <a:extLst>
              <a:ext uri="{FF2B5EF4-FFF2-40B4-BE49-F238E27FC236}">
                <a16:creationId xmlns:a16="http://schemas.microsoft.com/office/drawing/2014/main" id="{D9ED41AA-C25B-4D32-80A1-FBAA030CA83C}"/>
              </a:ext>
            </a:extLst>
          </p:cNvPr>
          <p:cNvSpPr/>
          <p:nvPr/>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dirty="0"/>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dirty="0"/>
              <a:t>Haga clic para modificar el estilo de título del patrón</a:t>
            </a:r>
            <a:endParaRPr lang="en-US" dirty="0"/>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F628730-889D-4D5A-A652-2D8F23EC9E62}" type="datetimeFigureOut">
              <a:rPr lang="es-MX" smtClean="0"/>
              <a:t>22/07/2023</a:t>
            </a:fld>
            <a:endParaRPr lang="es-MX"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MX"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81574AB-824F-43BF-A954-43A501DB43BB}" type="slidenum">
              <a:rPr lang="es-MX" smtClean="0"/>
              <a:t>‹Nº›</a:t>
            </a:fld>
            <a:endParaRPr lang="es-MX" dirty="0"/>
          </a:p>
        </p:txBody>
      </p:sp>
      <p:pic>
        <p:nvPicPr>
          <p:cNvPr id="14" name="Imagen 13" descr="Resultado de imagen para espe">
            <a:extLst>
              <a:ext uri="{FF2B5EF4-FFF2-40B4-BE49-F238E27FC236}">
                <a16:creationId xmlns:a16="http://schemas.microsoft.com/office/drawing/2014/main" id="{388FB323-E807-4565-8409-B0EC9DE7289D}"/>
              </a:ext>
            </a:extLst>
          </p:cNvPr>
          <p:cNvPicPr/>
          <p:nvPr/>
        </p:nvPicPr>
        <p:blipFill rotWithShape="1">
          <a:blip r:embed="rId14" cstate="hq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10469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0.png"/><Relationship Id="rId4" Type="http://schemas.openxmlformats.org/officeDocument/2006/relationships/image" Target="../media/image41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4.png"/><Relationship Id="rId4" Type="http://schemas.openxmlformats.org/officeDocument/2006/relationships/image" Target="../media/image93.gif"/></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67880" y="998746"/>
            <a:ext cx="9288302" cy="1992643"/>
          </a:xfrm>
        </p:spPr>
        <p:txBody>
          <a:bodyPr>
            <a:noAutofit/>
          </a:bodyPr>
          <a:lstStyle/>
          <a:p>
            <a:pPr algn="ctr">
              <a:lnSpc>
                <a:spcPct val="150000"/>
              </a:lnSpc>
            </a:pPr>
            <a:r>
              <a:rPr lang="es-EC" sz="2800" dirty="0">
                <a:effectLst/>
              </a:rPr>
              <a:t>DEPARTAMENTO DE CIENCIAS DE LA ENERGÍA Y MECÁNICA</a:t>
            </a:r>
            <a:br>
              <a:rPr lang="es-EC" sz="2800" dirty="0">
                <a:effectLst/>
              </a:rPr>
            </a:br>
            <a:r>
              <a:rPr lang="es-EC" sz="2800" dirty="0">
                <a:effectLst/>
              </a:rPr>
              <a:t>CARRERA DE INGENIERÍA MECÁNICA</a:t>
            </a:r>
            <a:br>
              <a:rPr lang="es-EC" sz="2200" dirty="0">
                <a:effectLst/>
              </a:rPr>
            </a:br>
            <a:r>
              <a:rPr lang="es-EC" sz="2400" dirty="0">
                <a:effectLst/>
              </a:rPr>
              <a:t> TRABAJO DE  INTEGRACIÓN CURRICULAR , PREVIO A LA OBTENCIÓN DEL TÍTULO DE INGENIERO MECÁNICO</a:t>
            </a:r>
            <a:endParaRPr lang="es-EC" sz="2200" dirty="0"/>
          </a:p>
        </p:txBody>
      </p:sp>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050812" y="5369878"/>
            <a:ext cx="7922439" cy="914400"/>
          </a:xfrm>
        </p:spPr>
        <p:txBody>
          <a:bodyPr rtlCol="0">
            <a:noAutofit/>
          </a:bodyPr>
          <a:lstStyle/>
          <a:p>
            <a:pPr algn="ctr">
              <a:lnSpc>
                <a:spcPct val="100000"/>
              </a:lnSpc>
            </a:pPr>
            <a:r>
              <a:rPr lang="es-EC" sz="2000" b="1" dirty="0">
                <a:solidFill>
                  <a:schemeClr val="tx1"/>
                </a:solidFill>
                <a:latin typeface="+mj-lt"/>
                <a:cs typeface="Times New Roman" panose="02020603050405020304" pitchFamily="18" charset="0"/>
              </a:rPr>
              <a:t>INTEGRANTES:               </a:t>
            </a:r>
            <a:r>
              <a:rPr lang="es-ES" sz="2000" b="1" dirty="0">
                <a:solidFill>
                  <a:schemeClr val="tx1"/>
                </a:solidFill>
                <a:latin typeface="+mj-lt"/>
                <a:cs typeface="Times New Roman" panose="02020603050405020304" pitchFamily="18" charset="0"/>
              </a:rPr>
              <a:t>CRUZ CÓRDOVA ANDI PATRICIO</a:t>
            </a:r>
          </a:p>
          <a:p>
            <a:pPr algn="ctr">
              <a:lnSpc>
                <a:spcPct val="100000"/>
              </a:lnSpc>
            </a:pPr>
            <a:r>
              <a:rPr lang="es-ES" sz="2000" b="1" dirty="0">
                <a:solidFill>
                  <a:schemeClr val="tx1"/>
                </a:solidFill>
                <a:latin typeface="+mj-lt"/>
                <a:cs typeface="Times New Roman" panose="02020603050405020304" pitchFamily="18" charset="0"/>
              </a:rPr>
              <a:t>                                                 GALLO JARA FRANCISCO XAVIER </a:t>
            </a:r>
            <a:endParaRPr lang="es-EC" sz="2000" b="1" dirty="0">
              <a:solidFill>
                <a:schemeClr val="tx1"/>
              </a:solidFill>
              <a:latin typeface="+mj-lt"/>
              <a:cs typeface="Times New Roman" panose="02020603050405020304" pitchFamily="18" charset="0"/>
            </a:endParaRPr>
          </a:p>
          <a:p>
            <a:pPr algn="ctr">
              <a:lnSpc>
                <a:spcPct val="150000"/>
              </a:lnSpc>
            </a:pPr>
            <a:r>
              <a:rPr lang="es-EC" sz="2000" b="1" dirty="0">
                <a:solidFill>
                  <a:schemeClr val="tx1"/>
                </a:solidFill>
                <a:latin typeface="+mj-lt"/>
                <a:cs typeface="Times New Roman" panose="02020603050405020304" pitchFamily="18" charset="0"/>
              </a:rPr>
              <a:t>DIRECTOR:  MSc. OLMEDO SALAZAR, JOSÉ FERNANDO</a:t>
            </a:r>
            <a:endParaRPr lang="es-ES" sz="2000" b="1" dirty="0">
              <a:solidFill>
                <a:schemeClr val="tx1"/>
              </a:solidFill>
              <a:latin typeface="+mj-lt"/>
              <a:cs typeface="Times New Roman" panose="02020603050405020304" pitchFamily="18"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440031" y="3184417"/>
            <a:ext cx="9144000" cy="1938992"/>
          </a:xfrm>
          <a:prstGeom prst="rect">
            <a:avLst/>
          </a:prstGeom>
        </p:spPr>
        <p:txBody>
          <a:bodyPr wrap="square">
            <a:spAutoFit/>
          </a:bodyPr>
          <a:lstStyle/>
          <a:p>
            <a:pPr algn="ctr" defTabSz="457200">
              <a:defRPr/>
            </a:pPr>
            <a:r>
              <a:rPr lang="es-ES" sz="2400" b="1" spc="-100" dirty="0">
                <a:solidFill>
                  <a:schemeClr val="tx2"/>
                </a:solidFill>
                <a:latin typeface="+mj-lt"/>
                <a:ea typeface="+mj-ea"/>
                <a:cs typeface="+mj-cs"/>
              </a:rPr>
              <a:t>EVALUACIÓN DE LA RESPUESTA DINÁMICA DE UNA LEVA POLINOMIAL POLIDÍNICA 4567 CON RESPECTO A LA POLINOMIAL 4567 CONVENCIONAL EN EL EQUIPO DE LEVAS TM 1021 – CAM ANALYIS MACHINE MAIN UNIT DEL LABORATORIO DE MECANISMOS DEL DECEM </a:t>
            </a:r>
          </a:p>
        </p:txBody>
      </p:sp>
      <p:pic>
        <p:nvPicPr>
          <p:cNvPr id="7" name="Imagen 6">
            <a:extLst>
              <a:ext uri="{FF2B5EF4-FFF2-40B4-BE49-F238E27FC236}">
                <a16:creationId xmlns:a16="http://schemas.microsoft.com/office/drawing/2014/main" id="{B8477D86-151E-7C0B-87D0-A5C2C6DE4C49}"/>
              </a:ext>
            </a:extLst>
          </p:cNvPr>
          <p:cNvPicPr>
            <a:picLocks noChangeAspect="1"/>
          </p:cNvPicPr>
          <p:nvPr/>
        </p:nvPicPr>
        <p:blipFill>
          <a:blip r:embed="rId3"/>
          <a:stretch>
            <a:fillRect/>
          </a:stretch>
        </p:blipFill>
        <p:spPr>
          <a:xfrm>
            <a:off x="0" y="3861644"/>
            <a:ext cx="1338610" cy="1596034"/>
          </a:xfrm>
          <a:prstGeom prst="rect">
            <a:avLst/>
          </a:prstGeom>
        </p:spPr>
      </p:pic>
      <p:pic>
        <p:nvPicPr>
          <p:cNvPr id="3" name="Imagen 2"/>
          <p:cNvPicPr>
            <a:picLocks noChangeAspect="1"/>
          </p:cNvPicPr>
          <p:nvPr/>
        </p:nvPicPr>
        <p:blipFill>
          <a:blip r:embed="rId4"/>
          <a:stretch>
            <a:fillRect/>
          </a:stretch>
        </p:blipFill>
        <p:spPr>
          <a:xfrm>
            <a:off x="89057" y="3871811"/>
            <a:ext cx="1338610" cy="1160869"/>
          </a:xfrm>
          <a:prstGeom prst="rect">
            <a:avLst/>
          </a:prstGeom>
        </p:spPr>
      </p:pic>
    </p:spTree>
    <p:extLst>
      <p:ext uri="{BB962C8B-B14F-4D97-AF65-F5344CB8AC3E}">
        <p14:creationId xmlns:p14="http://schemas.microsoft.com/office/powerpoint/2010/main" val="21703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FBA9615-7DB5-4D57-B0E9-14BDBBE81C4C}"/>
              </a:ext>
            </a:extLst>
          </p:cNvPr>
          <p:cNvSpPr txBox="1">
            <a:spLocks/>
          </p:cNvSpPr>
          <p:nvPr/>
        </p:nvSpPr>
        <p:spPr>
          <a:xfrm>
            <a:off x="1780162" y="690929"/>
            <a:ext cx="10126493" cy="60641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C" sz="4000" dirty="0">
                <a:effectLst/>
                <a:ea typeface="Calibri" panose="020F0502020204030204" pitchFamily="34" charset="0"/>
                <a:cs typeface="Times New Roman" panose="02020603050405020304" pitchFamily="18" charset="0"/>
              </a:rPr>
              <a:t>Parámetros inerciales del equipo </a:t>
            </a:r>
          </a:p>
          <a:p>
            <a:r>
              <a:rPr lang="es-EC" sz="4000" dirty="0">
                <a:effectLst/>
                <a:ea typeface="Calibri" panose="020F0502020204030204" pitchFamily="34" charset="0"/>
                <a:cs typeface="Times New Roman" panose="02020603050405020304" pitchFamily="18" charset="0"/>
              </a:rPr>
              <a:t>TM1021 – CAM ANALYIS MACHINE MAIN UNIT</a:t>
            </a:r>
            <a:endParaRPr lang="es-MX" sz="8000" dirty="0">
              <a:cs typeface="Times New Roman" panose="02020603050405020304" pitchFamily="18" charset="0"/>
            </a:endParaRP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2" name="Imagen 1">
            <a:extLst>
              <a:ext uri="{FF2B5EF4-FFF2-40B4-BE49-F238E27FC236}">
                <a16:creationId xmlns:a16="http://schemas.microsoft.com/office/drawing/2014/main" id="{BE48F084-5CAE-EB63-74B3-03DB775356CF}"/>
              </a:ext>
            </a:extLst>
          </p:cNvPr>
          <p:cNvPicPr>
            <a:picLocks noChangeAspect="1"/>
          </p:cNvPicPr>
          <p:nvPr/>
        </p:nvPicPr>
        <p:blipFill>
          <a:blip r:embed="rId2"/>
          <a:stretch>
            <a:fillRect/>
          </a:stretch>
        </p:blipFill>
        <p:spPr>
          <a:xfrm>
            <a:off x="3299770" y="4001270"/>
            <a:ext cx="6571709" cy="2834036"/>
          </a:xfrm>
          <a:prstGeom prst="rect">
            <a:avLst/>
          </a:prstGeom>
        </p:spPr>
      </p:pic>
      <p:pic>
        <p:nvPicPr>
          <p:cNvPr id="3" name="Imagen 2">
            <a:extLst>
              <a:ext uri="{FF2B5EF4-FFF2-40B4-BE49-F238E27FC236}">
                <a16:creationId xmlns:a16="http://schemas.microsoft.com/office/drawing/2014/main" id="{4188D7AC-E506-3CD4-83A3-18D2131B358B}"/>
              </a:ext>
            </a:extLst>
          </p:cNvPr>
          <p:cNvPicPr>
            <a:picLocks noChangeAspect="1"/>
          </p:cNvPicPr>
          <p:nvPr/>
        </p:nvPicPr>
        <p:blipFill>
          <a:blip r:embed="rId3"/>
          <a:stretch>
            <a:fillRect/>
          </a:stretch>
        </p:blipFill>
        <p:spPr>
          <a:xfrm>
            <a:off x="6369710" y="1588902"/>
            <a:ext cx="3639221" cy="2298934"/>
          </a:xfrm>
          <a:prstGeom prst="rect">
            <a:avLst/>
          </a:prstGeom>
        </p:spPr>
      </p:pic>
      <p:pic>
        <p:nvPicPr>
          <p:cNvPr id="6" name="Imagen 5">
            <a:extLst>
              <a:ext uri="{FF2B5EF4-FFF2-40B4-BE49-F238E27FC236}">
                <a16:creationId xmlns:a16="http://schemas.microsoft.com/office/drawing/2014/main" id="{E034639D-C974-E031-714B-A9866E8944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76708" y="1606548"/>
            <a:ext cx="3082559" cy="1921722"/>
          </a:xfrm>
          <a:prstGeom prst="rect">
            <a:avLst/>
          </a:prstGeom>
        </p:spPr>
      </p:pic>
      <p:sp>
        <p:nvSpPr>
          <p:cNvPr id="4" name="CuadroTexto 3">
            <a:extLst>
              <a:ext uri="{FF2B5EF4-FFF2-40B4-BE49-F238E27FC236}">
                <a16:creationId xmlns:a16="http://schemas.microsoft.com/office/drawing/2014/main" id="{907D08ED-3655-469A-8DF7-074E0E596764}"/>
              </a:ext>
            </a:extLst>
          </p:cNvPr>
          <p:cNvSpPr txBox="1"/>
          <p:nvPr/>
        </p:nvSpPr>
        <p:spPr>
          <a:xfrm>
            <a:off x="3215487" y="3606639"/>
            <a:ext cx="2443298" cy="461665"/>
          </a:xfrm>
          <a:prstGeom prst="rect">
            <a:avLst/>
          </a:prstGeom>
          <a:noFill/>
        </p:spPr>
        <p:txBody>
          <a:bodyPr wrap="none" rtlCol="0">
            <a:spAutoFit/>
          </a:bodyPr>
          <a:lstStyle/>
          <a:p>
            <a:r>
              <a:rPr lang="es-MX" sz="1200" dirty="0"/>
              <a:t>Figura 5</a:t>
            </a:r>
          </a:p>
          <a:p>
            <a:r>
              <a:rPr lang="es-MX" sz="1200" dirty="0"/>
              <a:t>Prueba del probador de resorte azul</a:t>
            </a:r>
            <a:endParaRPr lang="es-EC" sz="1200" dirty="0"/>
          </a:p>
        </p:txBody>
      </p:sp>
    </p:spTree>
    <p:extLst>
      <p:ext uri="{BB962C8B-B14F-4D97-AF65-F5344CB8AC3E}">
        <p14:creationId xmlns:p14="http://schemas.microsoft.com/office/powerpoint/2010/main" val="1758613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FBA9615-7DB5-4D57-B0E9-14BDBBE81C4C}"/>
              </a:ext>
            </a:extLst>
          </p:cNvPr>
          <p:cNvSpPr txBox="1">
            <a:spLocks/>
          </p:cNvSpPr>
          <p:nvPr/>
        </p:nvSpPr>
        <p:spPr>
          <a:xfrm>
            <a:off x="1780162" y="690929"/>
            <a:ext cx="10126493" cy="60641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C" sz="4000" dirty="0">
                <a:effectLst/>
                <a:ea typeface="Calibri" panose="020F0502020204030204" pitchFamily="34" charset="0"/>
                <a:cs typeface="Times New Roman" panose="02020603050405020304" pitchFamily="18" charset="0"/>
              </a:rPr>
              <a:t>Parámetros inerciales del equipo </a:t>
            </a:r>
          </a:p>
          <a:p>
            <a:r>
              <a:rPr lang="es-EC" sz="4000" dirty="0">
                <a:effectLst/>
                <a:ea typeface="Calibri" panose="020F0502020204030204" pitchFamily="34" charset="0"/>
                <a:cs typeface="Times New Roman" panose="02020603050405020304" pitchFamily="18" charset="0"/>
              </a:rPr>
              <a:t>TM1021 – CAM ANALYIS MACHINE MAIN UNIT</a:t>
            </a:r>
            <a:endParaRPr lang="es-MX" sz="8000" dirty="0">
              <a:cs typeface="Times New Roman" panose="02020603050405020304" pitchFamily="18" charset="0"/>
            </a:endParaRP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Marcador de contenido 2">
            <a:extLst>
              <a:ext uri="{FF2B5EF4-FFF2-40B4-BE49-F238E27FC236}">
                <a16:creationId xmlns:a16="http://schemas.microsoft.com/office/drawing/2014/main" id="{BEFE970E-51E3-FC38-B50D-B70D636B8D16}"/>
              </a:ext>
            </a:extLst>
          </p:cNvPr>
          <p:cNvSpPr>
            <a:spLocks noGrp="1"/>
          </p:cNvSpPr>
          <p:nvPr>
            <p:ph idx="1"/>
          </p:nvPr>
        </p:nvSpPr>
        <p:spPr>
          <a:xfrm>
            <a:off x="2195760" y="1965257"/>
            <a:ext cx="9295295" cy="855764"/>
          </a:xfrm>
        </p:spPr>
        <p:txBody>
          <a:bodyPr>
            <a:noAutofit/>
          </a:bodyPr>
          <a:lstStyle/>
          <a:p>
            <a:pPr marL="0" indent="0">
              <a:lnSpc>
                <a:spcPct val="100000"/>
              </a:lnSpc>
              <a:spcBef>
                <a:spcPts val="200"/>
              </a:spcBef>
              <a:buNone/>
            </a:pPr>
            <a:r>
              <a:rPr lang="es-EC" sz="2400" dirty="0">
                <a:effectLst/>
                <a:latin typeface="Calibri" panose="020F0502020204030204" pitchFamily="34" charset="0"/>
                <a:ea typeface="Calibri" panose="020F0502020204030204" pitchFamily="34" charset="0"/>
                <a:cs typeface="Calibri" panose="020F0502020204030204" pitchFamily="34" charset="0"/>
              </a:rPr>
              <a:t>Obtención de la constante del vástago </a:t>
            </a:r>
            <a:r>
              <a:rPr lang="es-EC" sz="2400" dirty="0">
                <a:effectLst/>
                <a:latin typeface="Calibri" panose="020F0502020204030204" pitchFamily="34" charset="0"/>
                <a:ea typeface="Calibri" panose="020F0502020204030204" pitchFamily="34" charset="0"/>
                <a:cs typeface="Times New Roman" panose="02020603050405020304" pitchFamily="18" charset="0"/>
              </a:rPr>
              <a:t>en SolidWorks y aplicamos una carga de 10 kN obteniendo una deformación de aproximadamente 0.044 mm, con todo esto podemos determinar que la constante del vástago es de 2.2X10</a:t>
            </a:r>
            <a:r>
              <a:rPr lang="es-EC" sz="2400" baseline="30000" dirty="0">
                <a:effectLst/>
                <a:latin typeface="Calibri" panose="020F0502020204030204" pitchFamily="34" charset="0"/>
                <a:ea typeface="Calibri" panose="020F0502020204030204" pitchFamily="34" charset="0"/>
                <a:cs typeface="Times New Roman" panose="02020603050405020304" pitchFamily="18" charset="0"/>
              </a:rPr>
              <a:t>8</a:t>
            </a:r>
            <a:r>
              <a:rPr lang="es-EC" sz="2400" dirty="0">
                <a:effectLst/>
                <a:latin typeface="Calibri" panose="020F0502020204030204" pitchFamily="34" charset="0"/>
                <a:ea typeface="Calibri" panose="020F0502020204030204" pitchFamily="34" charset="0"/>
                <a:cs typeface="Times New Roman" panose="02020603050405020304" pitchFamily="18" charset="0"/>
              </a:rPr>
              <a:t> [N/m], </a:t>
            </a:r>
          </a:p>
        </p:txBody>
      </p:sp>
      <p:pic>
        <p:nvPicPr>
          <p:cNvPr id="8" name="Imagen 7">
            <a:extLst>
              <a:ext uri="{FF2B5EF4-FFF2-40B4-BE49-F238E27FC236}">
                <a16:creationId xmlns:a16="http://schemas.microsoft.com/office/drawing/2014/main" id="{7306ECDB-C919-5FAA-5F1E-71B86445E594}"/>
              </a:ext>
            </a:extLst>
          </p:cNvPr>
          <p:cNvPicPr>
            <a:picLocks noChangeAspect="1"/>
          </p:cNvPicPr>
          <p:nvPr/>
        </p:nvPicPr>
        <p:blipFill>
          <a:blip r:embed="rId2"/>
          <a:stretch>
            <a:fillRect/>
          </a:stretch>
        </p:blipFill>
        <p:spPr>
          <a:xfrm>
            <a:off x="7187956" y="3388150"/>
            <a:ext cx="4527559" cy="3117050"/>
          </a:xfrm>
          <a:prstGeom prst="rect">
            <a:avLst/>
          </a:prstGeom>
        </p:spPr>
      </p:pic>
      <p:pic>
        <p:nvPicPr>
          <p:cNvPr id="12" name="Imagen 11">
            <a:extLst>
              <a:ext uri="{FF2B5EF4-FFF2-40B4-BE49-F238E27FC236}">
                <a16:creationId xmlns:a16="http://schemas.microsoft.com/office/drawing/2014/main" id="{6FBC44EE-C444-2CF7-3142-D3246759CBD9}"/>
              </a:ext>
            </a:extLst>
          </p:cNvPr>
          <p:cNvPicPr>
            <a:picLocks noChangeAspect="1"/>
          </p:cNvPicPr>
          <p:nvPr/>
        </p:nvPicPr>
        <p:blipFill>
          <a:blip r:embed="rId3"/>
          <a:stretch>
            <a:fillRect/>
          </a:stretch>
        </p:blipFill>
        <p:spPr>
          <a:xfrm>
            <a:off x="1950155" y="3245662"/>
            <a:ext cx="5165387" cy="1701013"/>
          </a:xfrm>
          <a:prstGeom prst="rect">
            <a:avLst/>
          </a:prstGeom>
        </p:spPr>
      </p:pic>
      <p:pic>
        <p:nvPicPr>
          <p:cNvPr id="13" name="Imagen 12">
            <a:extLst>
              <a:ext uri="{FF2B5EF4-FFF2-40B4-BE49-F238E27FC236}">
                <a16:creationId xmlns:a16="http://schemas.microsoft.com/office/drawing/2014/main" id="{E7245397-A96A-98F0-C04F-179D2789B855}"/>
              </a:ext>
            </a:extLst>
          </p:cNvPr>
          <p:cNvPicPr>
            <a:picLocks noChangeAspect="1"/>
          </p:cNvPicPr>
          <p:nvPr/>
        </p:nvPicPr>
        <p:blipFill rotWithShape="1">
          <a:blip r:embed="rId4"/>
          <a:srcRect b="50000"/>
          <a:stretch/>
        </p:blipFill>
        <p:spPr>
          <a:xfrm>
            <a:off x="1950154" y="4946675"/>
            <a:ext cx="5165387" cy="1692275"/>
          </a:xfrm>
          <a:prstGeom prst="rect">
            <a:avLst/>
          </a:prstGeom>
        </p:spPr>
      </p:pic>
      <p:sp>
        <p:nvSpPr>
          <p:cNvPr id="2" name="CuadroTexto 1">
            <a:extLst>
              <a:ext uri="{FF2B5EF4-FFF2-40B4-BE49-F238E27FC236}">
                <a16:creationId xmlns:a16="http://schemas.microsoft.com/office/drawing/2014/main" id="{2BC0F53E-4E23-9E08-7228-1F9D982C4646}"/>
              </a:ext>
            </a:extLst>
          </p:cNvPr>
          <p:cNvSpPr txBox="1"/>
          <p:nvPr/>
        </p:nvSpPr>
        <p:spPr>
          <a:xfrm>
            <a:off x="7187956" y="2967335"/>
            <a:ext cx="2311851" cy="461665"/>
          </a:xfrm>
          <a:prstGeom prst="rect">
            <a:avLst/>
          </a:prstGeom>
          <a:noFill/>
        </p:spPr>
        <p:txBody>
          <a:bodyPr wrap="none" rtlCol="0">
            <a:spAutoFit/>
          </a:bodyPr>
          <a:lstStyle/>
          <a:p>
            <a:r>
              <a:rPr lang="es-MX" sz="1200" dirty="0"/>
              <a:t>Figura 6</a:t>
            </a:r>
          </a:p>
          <a:p>
            <a:r>
              <a:rPr lang="es-MX" sz="1200" dirty="0"/>
              <a:t>Parámetros inerciales del vástago</a:t>
            </a:r>
            <a:endParaRPr lang="es-EC" sz="1200" dirty="0"/>
          </a:p>
        </p:txBody>
      </p:sp>
    </p:spTree>
    <p:extLst>
      <p:ext uri="{BB962C8B-B14F-4D97-AF65-F5344CB8AC3E}">
        <p14:creationId xmlns:p14="http://schemas.microsoft.com/office/powerpoint/2010/main" val="2870482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FBA9615-7DB5-4D57-B0E9-14BDBBE81C4C}"/>
              </a:ext>
            </a:extLst>
          </p:cNvPr>
          <p:cNvSpPr txBox="1">
            <a:spLocks/>
          </p:cNvSpPr>
          <p:nvPr/>
        </p:nvSpPr>
        <p:spPr>
          <a:xfrm>
            <a:off x="2557822" y="233706"/>
            <a:ext cx="8730858"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Análisis y diseño de la leva polinomial 45678</a:t>
            </a:r>
            <a:endParaRPr lang="es-MX" dirty="0">
              <a:cs typeface="Times New Roman" panose="02020603050405020304" pitchFamily="18" charset="0"/>
            </a:endParaRP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2" name="Imagen 1">
            <a:extLst>
              <a:ext uri="{FF2B5EF4-FFF2-40B4-BE49-F238E27FC236}">
                <a16:creationId xmlns:a16="http://schemas.microsoft.com/office/drawing/2014/main" id="{33124874-7422-AB48-9775-78A9FE56E8A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04221" y="1580603"/>
            <a:ext cx="9638061" cy="3076316"/>
          </a:xfrm>
          <a:prstGeom prst="rect">
            <a:avLst/>
          </a:prstGeom>
        </p:spPr>
      </p:pic>
      <p:sp>
        <p:nvSpPr>
          <p:cNvPr id="10" name="CuadroTexto 9">
            <a:extLst>
              <a:ext uri="{FF2B5EF4-FFF2-40B4-BE49-F238E27FC236}">
                <a16:creationId xmlns:a16="http://schemas.microsoft.com/office/drawing/2014/main" id="{E10C3691-417B-302E-2EB2-ECAB4B8B1241}"/>
              </a:ext>
            </a:extLst>
          </p:cNvPr>
          <p:cNvSpPr txBox="1"/>
          <p:nvPr/>
        </p:nvSpPr>
        <p:spPr>
          <a:xfrm>
            <a:off x="2104221" y="4579097"/>
            <a:ext cx="9638061" cy="2308324"/>
          </a:xfrm>
          <a:prstGeom prst="rect">
            <a:avLst/>
          </a:prstGeom>
          <a:noFill/>
        </p:spPr>
        <p:txBody>
          <a:bodyPr wrap="square">
            <a:spAutoFit/>
          </a:bodyPr>
          <a:lstStyle/>
          <a:p>
            <a:pPr>
              <a:spcAft>
                <a:spcPts val="800"/>
              </a:spcAft>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Pueden adaptarse a cualquier requerimiento de desplazamiento, velocidad, aceleración y sobre aceleración, donde no se toma en cuenta la velocidad angular a la que va estar funcionando la leva. El grado del polinomio depende de las condiciones de frontera que existen en el recorrido de una leva, en este caso para el análisis que vamos a realizar se tendrá un total de ocho condiciones de subida y ocho condiciones de bajada.</a:t>
            </a:r>
          </a:p>
        </p:txBody>
      </p:sp>
    </p:spTree>
    <p:extLst>
      <p:ext uri="{BB962C8B-B14F-4D97-AF65-F5344CB8AC3E}">
        <p14:creationId xmlns:p14="http://schemas.microsoft.com/office/powerpoint/2010/main" val="346146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C62527FE-1A48-DD4D-2C11-2086AF0B4075}"/>
                  </a:ext>
                </a:extLst>
              </p:cNvPr>
              <p:cNvSpPr txBox="1"/>
              <p:nvPr/>
            </p:nvSpPr>
            <p:spPr>
              <a:xfrm>
                <a:off x="1439385" y="2510067"/>
                <a:ext cx="8121534" cy="8183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𝑠</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
                        <a:rPr lang="es-EC" i="1">
                          <a:latin typeface="Cambria Math" panose="02040503050406030204" pitchFamily="18" charset="0"/>
                        </a:rPr>
                        <m:t>h</m:t>
                      </m:r>
                      <m:d>
                        <m:dPr>
                          <m:begChr m:val="["/>
                          <m:endChr m:val="]"/>
                          <m:ctrlPr>
                            <a:rPr lang="es-EC" i="1">
                              <a:solidFill>
                                <a:srgbClr val="836967"/>
                              </a:solidFill>
                              <a:latin typeface="Cambria Math" panose="02040503050406030204" pitchFamily="18" charset="0"/>
                            </a:rPr>
                          </m:ctrlPr>
                        </m:dPr>
                        <m:e>
                          <m:r>
                            <a:rPr lang="es-EC" i="0">
                              <a:latin typeface="Cambria Math" panose="02040503050406030204" pitchFamily="18" charset="0"/>
                            </a:rPr>
                            <m:t> 256</m:t>
                          </m:r>
                          <m:sSup>
                            <m:sSupPr>
                              <m:ctrlPr>
                                <a:rPr lang="es-EC" i="1">
                                  <a:solidFill>
                                    <a:srgbClr val="836967"/>
                                  </a:solidFill>
                                  <a:latin typeface="Cambria Math" panose="02040503050406030204" pitchFamily="18" charset="0"/>
                                </a:rPr>
                              </m:ctrlPr>
                            </m:sSupPr>
                            <m:e>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𝜃</m:t>
                                      </m:r>
                                    </m:num>
                                    <m:den>
                                      <m:r>
                                        <a:rPr lang="es-EC" i="1">
                                          <a:latin typeface="Cambria Math" panose="02040503050406030204" pitchFamily="18" charset="0"/>
                                        </a:rPr>
                                        <m:t>𝛽</m:t>
                                      </m:r>
                                    </m:den>
                                  </m:f>
                                </m:e>
                              </m:d>
                            </m:e>
                            <m:sup>
                              <m:r>
                                <a:rPr lang="es-EC" i="0">
                                  <a:latin typeface="Cambria Math" panose="02040503050406030204" pitchFamily="18" charset="0"/>
                                </a:rPr>
                                <m:t>4</m:t>
                              </m:r>
                            </m:sup>
                          </m:sSup>
                          <m:r>
                            <a:rPr lang="es-EC" i="0">
                              <a:latin typeface="Cambria Math" panose="02040503050406030204" pitchFamily="18" charset="0"/>
                            </a:rPr>
                            <m:t>− 1024</m:t>
                          </m:r>
                          <m:sSup>
                            <m:sSupPr>
                              <m:ctrlPr>
                                <a:rPr lang="es-EC" i="1">
                                  <a:solidFill>
                                    <a:srgbClr val="836967"/>
                                  </a:solidFill>
                                  <a:latin typeface="Cambria Math" panose="02040503050406030204" pitchFamily="18" charset="0"/>
                                </a:rPr>
                              </m:ctrlPr>
                            </m:sSupPr>
                            <m:e>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𝜃</m:t>
                                      </m:r>
                                    </m:num>
                                    <m:den>
                                      <m:r>
                                        <a:rPr lang="es-EC" i="1">
                                          <a:latin typeface="Cambria Math" panose="02040503050406030204" pitchFamily="18" charset="0"/>
                                        </a:rPr>
                                        <m:t>𝛽</m:t>
                                      </m:r>
                                    </m:den>
                                  </m:f>
                                </m:e>
                              </m:d>
                            </m:e>
                            <m:sup>
                              <m:r>
                                <a:rPr lang="es-EC" i="0">
                                  <a:latin typeface="Cambria Math" panose="02040503050406030204" pitchFamily="18" charset="0"/>
                                </a:rPr>
                                <m:t>5</m:t>
                              </m:r>
                            </m:sup>
                          </m:sSup>
                          <m:r>
                            <a:rPr lang="es-EC" i="0">
                              <a:latin typeface="Cambria Math" panose="02040503050406030204" pitchFamily="18" charset="0"/>
                            </a:rPr>
                            <m:t>+ 1536</m:t>
                          </m:r>
                          <m:sSup>
                            <m:sSupPr>
                              <m:ctrlPr>
                                <a:rPr lang="es-EC" i="1">
                                  <a:solidFill>
                                    <a:srgbClr val="836967"/>
                                  </a:solidFill>
                                  <a:latin typeface="Cambria Math" panose="02040503050406030204" pitchFamily="18" charset="0"/>
                                </a:rPr>
                              </m:ctrlPr>
                            </m:sSupPr>
                            <m:e>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𝜃</m:t>
                                      </m:r>
                                    </m:num>
                                    <m:den>
                                      <m:r>
                                        <a:rPr lang="es-EC" i="1">
                                          <a:latin typeface="Cambria Math" panose="02040503050406030204" pitchFamily="18" charset="0"/>
                                        </a:rPr>
                                        <m:t>𝛽</m:t>
                                      </m:r>
                                    </m:den>
                                  </m:f>
                                </m:e>
                              </m:d>
                            </m:e>
                            <m:sup>
                              <m:r>
                                <a:rPr lang="es-EC" i="0">
                                  <a:latin typeface="Cambria Math" panose="02040503050406030204" pitchFamily="18" charset="0"/>
                                </a:rPr>
                                <m:t>6</m:t>
                              </m:r>
                            </m:sup>
                          </m:sSup>
                          <m:r>
                            <a:rPr lang="es-EC" i="0">
                              <a:latin typeface="Cambria Math" panose="02040503050406030204" pitchFamily="18" charset="0"/>
                            </a:rPr>
                            <m:t>−1024</m:t>
                          </m:r>
                          <m:sSup>
                            <m:sSupPr>
                              <m:ctrlPr>
                                <a:rPr lang="es-EC" i="1">
                                  <a:solidFill>
                                    <a:srgbClr val="836967"/>
                                  </a:solidFill>
                                  <a:latin typeface="Cambria Math" panose="02040503050406030204" pitchFamily="18" charset="0"/>
                                </a:rPr>
                              </m:ctrlPr>
                            </m:sSupPr>
                            <m:e>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𝜃</m:t>
                                      </m:r>
                                    </m:num>
                                    <m:den>
                                      <m:r>
                                        <a:rPr lang="es-EC" i="1">
                                          <a:latin typeface="Cambria Math" panose="02040503050406030204" pitchFamily="18" charset="0"/>
                                        </a:rPr>
                                        <m:t>𝛽</m:t>
                                      </m:r>
                                    </m:den>
                                  </m:f>
                                </m:e>
                              </m:d>
                            </m:e>
                            <m:sup>
                              <m:r>
                                <a:rPr lang="es-EC" i="0">
                                  <a:latin typeface="Cambria Math" panose="02040503050406030204" pitchFamily="18" charset="0"/>
                                </a:rPr>
                                <m:t>7</m:t>
                              </m:r>
                            </m:sup>
                          </m:sSup>
                          <m:r>
                            <a:rPr lang="es-EC" i="0">
                              <a:latin typeface="Cambria Math" panose="02040503050406030204" pitchFamily="18" charset="0"/>
                            </a:rPr>
                            <m:t>+256</m:t>
                          </m:r>
                          <m:sSup>
                            <m:sSupPr>
                              <m:ctrlPr>
                                <a:rPr lang="es-EC" i="1">
                                  <a:solidFill>
                                    <a:srgbClr val="836967"/>
                                  </a:solidFill>
                                  <a:latin typeface="Cambria Math" panose="02040503050406030204" pitchFamily="18" charset="0"/>
                                </a:rPr>
                              </m:ctrlPr>
                            </m:sSupPr>
                            <m:e>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𝜃</m:t>
                                      </m:r>
                                    </m:num>
                                    <m:den>
                                      <m:r>
                                        <a:rPr lang="es-EC" i="1">
                                          <a:latin typeface="Cambria Math" panose="02040503050406030204" pitchFamily="18" charset="0"/>
                                        </a:rPr>
                                        <m:t>𝛽</m:t>
                                      </m:r>
                                    </m:den>
                                  </m:f>
                                </m:e>
                              </m:d>
                            </m:e>
                            <m:sup>
                              <m:r>
                                <a:rPr lang="es-EC" i="0">
                                  <a:latin typeface="Cambria Math" panose="02040503050406030204" pitchFamily="18" charset="0"/>
                                </a:rPr>
                                <m:t>8</m:t>
                              </m:r>
                            </m:sup>
                          </m:sSup>
                        </m:e>
                      </m:d>
                    </m:oMath>
                  </m:oMathPara>
                </a14:m>
                <a:endParaRPr lang="es-EC" dirty="0"/>
              </a:p>
            </p:txBody>
          </p:sp>
        </mc:Choice>
        <mc:Fallback xmlns="">
          <p:sp>
            <p:nvSpPr>
              <p:cNvPr id="2" name="CuadroTexto 1">
                <a:extLst>
                  <a:ext uri="{FF2B5EF4-FFF2-40B4-BE49-F238E27FC236}">
                    <a16:creationId xmlns:a16="http://schemas.microsoft.com/office/drawing/2014/main" id="{C62527FE-1A48-DD4D-2C11-2086AF0B4075}"/>
                  </a:ext>
                </a:extLst>
              </p:cNvPr>
              <p:cNvSpPr txBox="1">
                <a:spLocks noRot="1" noChangeAspect="1" noMove="1" noResize="1" noEditPoints="1" noAdjustHandles="1" noChangeArrowheads="1" noChangeShapeType="1" noTextEdit="1"/>
              </p:cNvSpPr>
              <p:nvPr/>
            </p:nvSpPr>
            <p:spPr>
              <a:xfrm>
                <a:off x="1439385" y="2510067"/>
                <a:ext cx="8121534" cy="818366"/>
              </a:xfrm>
              <a:prstGeom prst="rect">
                <a:avLst/>
              </a:prstGeom>
              <a:blipFill>
                <a:blip r:embed="rId2"/>
                <a:stretch>
                  <a:fillRect/>
                </a:stretch>
              </a:blipFill>
            </p:spPr>
            <p:txBody>
              <a:bodyPr/>
              <a:lstStyle/>
              <a:p>
                <a:r>
                  <a:rPr lang="es-EC">
                    <a:noFill/>
                  </a:rPr>
                  <a:t> </a:t>
                </a:r>
              </a:p>
            </p:txBody>
          </p:sp>
        </mc:Fallback>
      </mc:AlternateContent>
      <p:pic>
        <p:nvPicPr>
          <p:cNvPr id="3" name="Imagen 2">
            <a:extLst>
              <a:ext uri="{FF2B5EF4-FFF2-40B4-BE49-F238E27FC236}">
                <a16:creationId xmlns:a16="http://schemas.microsoft.com/office/drawing/2014/main" id="{CA04C20C-1169-7558-6578-1F0E5D6CCB21}"/>
              </a:ext>
            </a:extLst>
          </p:cNvPr>
          <p:cNvPicPr>
            <a:picLocks noChangeAspect="1"/>
          </p:cNvPicPr>
          <p:nvPr/>
        </p:nvPicPr>
        <p:blipFill>
          <a:blip r:embed="rId3">
            <a:clrChange>
              <a:clrFrom>
                <a:srgbClr val="F6FAF6"/>
              </a:clrFrom>
              <a:clrTo>
                <a:srgbClr val="F6FAF6">
                  <a:alpha val="0"/>
                </a:srgbClr>
              </a:clrTo>
            </a:clrChange>
          </a:blip>
          <a:stretch>
            <a:fillRect/>
          </a:stretch>
        </p:blipFill>
        <p:spPr>
          <a:xfrm>
            <a:off x="1775986" y="3475438"/>
            <a:ext cx="9853693" cy="3310276"/>
          </a:xfrm>
          <a:prstGeom prst="rect">
            <a:avLst/>
          </a:prstGeom>
        </p:spPr>
      </p:pic>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AE341C9C-626C-F966-1D4D-8FC800AF3ABE}"/>
                  </a:ext>
                </a:extLst>
              </p:cNvPr>
              <p:cNvSpPr txBox="1"/>
              <p:nvPr/>
            </p:nvSpPr>
            <p:spPr>
              <a:xfrm>
                <a:off x="3440220" y="1962952"/>
                <a:ext cx="218624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𝜃</m:t>
                      </m:r>
                      <m:r>
                        <a:rPr lang="es-EC" sz="2000" i="0">
                          <a:latin typeface="Cambria Math" panose="02040503050406030204" pitchFamily="18" charset="0"/>
                        </a:rPr>
                        <m:t>≔0,0.5…360</m:t>
                      </m:r>
                    </m:oMath>
                  </m:oMathPara>
                </a14:m>
                <a:endParaRPr lang="es-EC" sz="2000" dirty="0"/>
              </a:p>
            </p:txBody>
          </p:sp>
        </mc:Choice>
        <mc:Fallback xmlns="">
          <p:sp>
            <p:nvSpPr>
              <p:cNvPr id="6" name="CuadroTexto 5">
                <a:extLst>
                  <a:ext uri="{FF2B5EF4-FFF2-40B4-BE49-F238E27FC236}">
                    <a16:creationId xmlns:a16="http://schemas.microsoft.com/office/drawing/2014/main" id="{AE341C9C-626C-F966-1D4D-8FC800AF3ABE}"/>
                  </a:ext>
                </a:extLst>
              </p:cNvPr>
              <p:cNvSpPr txBox="1">
                <a:spLocks noRot="1" noChangeAspect="1" noMove="1" noResize="1" noEditPoints="1" noAdjustHandles="1" noChangeArrowheads="1" noChangeShapeType="1" noTextEdit="1"/>
              </p:cNvSpPr>
              <p:nvPr/>
            </p:nvSpPr>
            <p:spPr>
              <a:xfrm>
                <a:off x="3440220" y="1962952"/>
                <a:ext cx="2186247" cy="400110"/>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B0183780-B495-35AA-E191-9403ED360215}"/>
                  </a:ext>
                </a:extLst>
              </p:cNvPr>
              <p:cNvSpPr txBox="1"/>
              <p:nvPr/>
            </p:nvSpPr>
            <p:spPr>
              <a:xfrm>
                <a:off x="7099069" y="1962952"/>
                <a:ext cx="258816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𝛽</m:t>
                      </m:r>
                      <m:r>
                        <a:rPr lang="es-EC" sz="2000" i="0">
                          <a:latin typeface="Cambria Math" panose="02040503050406030204" pitchFamily="18" charset="0"/>
                        </a:rPr>
                        <m:t>≔180</m:t>
                      </m:r>
                    </m:oMath>
                  </m:oMathPara>
                </a14:m>
                <a:endParaRPr lang="es-EC" sz="2000" dirty="0"/>
              </a:p>
            </p:txBody>
          </p:sp>
        </mc:Choice>
        <mc:Fallback xmlns="">
          <p:sp>
            <p:nvSpPr>
              <p:cNvPr id="8" name="CuadroTexto 7">
                <a:extLst>
                  <a:ext uri="{FF2B5EF4-FFF2-40B4-BE49-F238E27FC236}">
                    <a16:creationId xmlns:a16="http://schemas.microsoft.com/office/drawing/2014/main" id="{B0183780-B495-35AA-E191-9403ED360215}"/>
                  </a:ext>
                </a:extLst>
              </p:cNvPr>
              <p:cNvSpPr txBox="1">
                <a:spLocks noRot="1" noChangeAspect="1" noMove="1" noResize="1" noEditPoints="1" noAdjustHandles="1" noChangeArrowheads="1" noChangeShapeType="1" noTextEdit="1"/>
              </p:cNvSpPr>
              <p:nvPr/>
            </p:nvSpPr>
            <p:spPr>
              <a:xfrm>
                <a:off x="7099069" y="1962952"/>
                <a:ext cx="2588165" cy="400110"/>
              </a:xfrm>
              <a:prstGeom prst="rect">
                <a:avLst/>
              </a:prstGeom>
              <a:blipFill>
                <a:blip r:embed="rId5"/>
                <a:stretch>
                  <a:fillRect b="-13636"/>
                </a:stretch>
              </a:blipFill>
            </p:spPr>
            <p:txBody>
              <a:bodyPr/>
              <a:lstStyle/>
              <a:p>
                <a:r>
                  <a:rPr lang="es-EC">
                    <a:noFill/>
                  </a:rPr>
                  <a:t> </a:t>
                </a:r>
              </a:p>
            </p:txBody>
          </p:sp>
        </mc:Fallback>
      </mc:AlternateContent>
      <p:sp>
        <p:nvSpPr>
          <p:cNvPr id="9" name="Marcador de contenido 2">
            <a:extLst>
              <a:ext uri="{FF2B5EF4-FFF2-40B4-BE49-F238E27FC236}">
                <a16:creationId xmlns:a16="http://schemas.microsoft.com/office/drawing/2014/main" id="{29726931-B514-46E2-D9B5-5ADD2641229B}"/>
              </a:ext>
            </a:extLst>
          </p:cNvPr>
          <p:cNvSpPr>
            <a:spLocks noGrp="1"/>
          </p:cNvSpPr>
          <p:nvPr>
            <p:ph idx="1"/>
          </p:nvPr>
        </p:nvSpPr>
        <p:spPr>
          <a:xfrm>
            <a:off x="1814643" y="1085662"/>
            <a:ext cx="9295295" cy="855764"/>
          </a:xfrm>
        </p:spPr>
        <p:txBody>
          <a:bodyPr>
            <a:noAutofit/>
          </a:bodyPr>
          <a:lstStyle/>
          <a:p>
            <a:pPr marL="0" indent="0">
              <a:lnSpc>
                <a:spcPct val="100000"/>
              </a:lnSpc>
              <a:spcBef>
                <a:spcPts val="200"/>
              </a:spcBef>
              <a:buNone/>
            </a:pPr>
            <a:r>
              <a:rPr lang="es-EC" sz="2400" dirty="0">
                <a:effectLst/>
                <a:latin typeface="Calibri" panose="020F0502020204030204" pitchFamily="34" charset="0"/>
                <a:ea typeface="Calibri" panose="020F0502020204030204" pitchFamily="34" charset="0"/>
                <a:cs typeface="Calibri" panose="020F0502020204030204" pitchFamily="34" charset="0"/>
              </a:rPr>
              <a:t>Parámetros para el diseño de la leva polinomial:</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CF66BDAB-01F5-5D7D-B3E3-B22CD695BB7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48876" y="158029"/>
            <a:ext cx="9061062" cy="906107"/>
          </a:xfrm>
          <a:prstGeom prst="rect">
            <a:avLst/>
          </a:prstGeom>
        </p:spPr>
      </p:pic>
    </p:spTree>
    <p:extLst>
      <p:ext uri="{BB962C8B-B14F-4D97-AF65-F5344CB8AC3E}">
        <p14:creationId xmlns:p14="http://schemas.microsoft.com/office/powerpoint/2010/main" val="87675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D546A98A-573D-9D42-7CC5-61524B021EAF}"/>
                  </a:ext>
                </a:extLst>
              </p:cNvPr>
              <p:cNvSpPr txBox="1"/>
              <p:nvPr/>
            </p:nvSpPr>
            <p:spPr>
              <a:xfrm>
                <a:off x="1331452" y="205126"/>
                <a:ext cx="8969433" cy="7212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𝑣</m:t>
                      </m:r>
                      <m:r>
                        <a:rPr lang="es-EC" i="0">
                          <a:latin typeface="Cambria Math" panose="02040503050406030204" pitchFamily="18" charset="0"/>
                        </a:rPr>
                        <m:t>1</m:t>
                      </m:r>
                      <m:r>
                        <a:rPr lang="es-EC" i="1">
                          <a:latin typeface="Cambria Math" panose="02040503050406030204" pitchFamily="18" charset="0"/>
                        </a:rPr>
                        <m:t>𝑝</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
                        <a:rPr lang="es-EC" i="1">
                          <a:latin typeface="Cambria Math" panose="02040503050406030204" pitchFamily="18" charset="0"/>
                        </a:rPr>
                        <m:t>h</m:t>
                      </m:r>
                      <m:r>
                        <a:rPr lang="es-EC" i="0">
                          <a:latin typeface="Cambria Math" panose="02040503050406030204" pitchFamily="18" charset="0"/>
                        </a:rPr>
                        <m:t>∗</m:t>
                      </m:r>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1024∗</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3</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4</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5120∗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4</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5</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9216∗</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5</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6</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7168∗</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6</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7</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2048∗</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7</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8</m:t>
                                  </m:r>
                                </m:sup>
                              </m:sSup>
                            </m:den>
                          </m:f>
                        </m:e>
                      </m:d>
                    </m:oMath>
                  </m:oMathPara>
                </a14:m>
                <a:endParaRPr lang="es-EC" dirty="0"/>
              </a:p>
            </p:txBody>
          </p:sp>
        </mc:Choice>
        <mc:Fallback xmlns="">
          <p:sp>
            <p:nvSpPr>
              <p:cNvPr id="3" name="CuadroTexto 2">
                <a:extLst>
                  <a:ext uri="{FF2B5EF4-FFF2-40B4-BE49-F238E27FC236}">
                    <a16:creationId xmlns:a16="http://schemas.microsoft.com/office/drawing/2014/main" id="{D546A98A-573D-9D42-7CC5-61524B021EAF}"/>
                  </a:ext>
                </a:extLst>
              </p:cNvPr>
              <p:cNvSpPr txBox="1">
                <a:spLocks noRot="1" noChangeAspect="1" noMove="1" noResize="1" noEditPoints="1" noAdjustHandles="1" noChangeArrowheads="1" noChangeShapeType="1" noTextEdit="1"/>
              </p:cNvSpPr>
              <p:nvPr/>
            </p:nvSpPr>
            <p:spPr>
              <a:xfrm>
                <a:off x="1331452" y="205126"/>
                <a:ext cx="8969433" cy="721223"/>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B23D69E1-7485-BF85-EEA6-CD1EB40C0841}"/>
                  </a:ext>
                </a:extLst>
              </p:cNvPr>
              <p:cNvSpPr txBox="1"/>
              <p:nvPr/>
            </p:nvSpPr>
            <p:spPr>
              <a:xfrm>
                <a:off x="1819102" y="3594997"/>
                <a:ext cx="8553796" cy="7212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𝑎</m:t>
                      </m:r>
                      <m:r>
                        <a:rPr lang="es-EC" i="0">
                          <a:latin typeface="Cambria Math" panose="02040503050406030204" pitchFamily="18" charset="0"/>
                        </a:rPr>
                        <m:t>1</m:t>
                      </m:r>
                      <m:r>
                        <a:rPr lang="es-EC" i="1">
                          <a:latin typeface="Cambria Math" panose="02040503050406030204" pitchFamily="18" charset="0"/>
                        </a:rPr>
                        <m:t>𝑝</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
                        <a:rPr lang="es-EC" i="1">
                          <a:latin typeface="Cambria Math" panose="02040503050406030204" pitchFamily="18" charset="0"/>
                        </a:rPr>
                        <m:t>h</m:t>
                      </m:r>
                      <m:r>
                        <a:rPr lang="es-EC" i="0">
                          <a:latin typeface="Cambria Math" panose="02040503050406030204" pitchFamily="18" charset="0"/>
                        </a:rPr>
                        <m:t>∗</m:t>
                      </m:r>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3072∗</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2</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4</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20480∗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3</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5</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46080∗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4</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6</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43008∗</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5</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7</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14336∗</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6</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8</m:t>
                                  </m:r>
                                </m:sup>
                              </m:sSup>
                            </m:den>
                          </m:f>
                        </m:e>
                      </m:d>
                    </m:oMath>
                  </m:oMathPara>
                </a14:m>
                <a:endParaRPr lang="es-EC" dirty="0"/>
              </a:p>
            </p:txBody>
          </p:sp>
        </mc:Choice>
        <mc:Fallback xmlns="">
          <p:sp>
            <p:nvSpPr>
              <p:cNvPr id="7" name="CuadroTexto 6">
                <a:extLst>
                  <a:ext uri="{FF2B5EF4-FFF2-40B4-BE49-F238E27FC236}">
                    <a16:creationId xmlns:a16="http://schemas.microsoft.com/office/drawing/2014/main" id="{B23D69E1-7485-BF85-EEA6-CD1EB40C0841}"/>
                  </a:ext>
                </a:extLst>
              </p:cNvPr>
              <p:cNvSpPr txBox="1">
                <a:spLocks noRot="1" noChangeAspect="1" noMove="1" noResize="1" noEditPoints="1" noAdjustHandles="1" noChangeArrowheads="1" noChangeShapeType="1" noTextEdit="1"/>
              </p:cNvSpPr>
              <p:nvPr/>
            </p:nvSpPr>
            <p:spPr>
              <a:xfrm>
                <a:off x="1819102" y="3594997"/>
                <a:ext cx="8553796" cy="721223"/>
              </a:xfrm>
              <a:prstGeom prst="rect">
                <a:avLst/>
              </a:prstGeom>
              <a:blipFill>
                <a:blip r:embed="rId3"/>
                <a:stretch>
                  <a:fillRect/>
                </a:stretch>
              </a:blipFill>
            </p:spPr>
            <p:txBody>
              <a:bodyPr/>
              <a:lstStyle/>
              <a:p>
                <a:r>
                  <a:rPr lang="es-EC">
                    <a:noFill/>
                  </a:rPr>
                  <a:t> </a:t>
                </a:r>
              </a:p>
            </p:txBody>
          </p:sp>
        </mc:Fallback>
      </mc:AlternateContent>
      <p:pic>
        <p:nvPicPr>
          <p:cNvPr id="9" name="Imagen 8">
            <a:extLst>
              <a:ext uri="{FF2B5EF4-FFF2-40B4-BE49-F238E27FC236}">
                <a16:creationId xmlns:a16="http://schemas.microsoft.com/office/drawing/2014/main" id="{BA211C26-3184-B320-5AAA-D9EE3778214D}"/>
              </a:ext>
            </a:extLst>
          </p:cNvPr>
          <p:cNvPicPr>
            <a:picLocks noChangeAspect="1"/>
          </p:cNvPicPr>
          <p:nvPr/>
        </p:nvPicPr>
        <p:blipFill rotWithShape="1">
          <a:blip r:embed="rId4">
            <a:clrChange>
              <a:clrFrom>
                <a:srgbClr val="F6FAF6"/>
              </a:clrFrom>
              <a:clrTo>
                <a:srgbClr val="F6FAF6">
                  <a:alpha val="0"/>
                </a:srgbClr>
              </a:clrTo>
            </a:clrChange>
          </a:blip>
          <a:srcRect t="9287"/>
          <a:stretch/>
        </p:blipFill>
        <p:spPr>
          <a:xfrm>
            <a:off x="2760782" y="978315"/>
            <a:ext cx="7841660" cy="2564716"/>
          </a:xfrm>
          <a:prstGeom prst="rect">
            <a:avLst/>
          </a:prstGeom>
        </p:spPr>
      </p:pic>
      <p:pic>
        <p:nvPicPr>
          <p:cNvPr id="12" name="Imagen 11">
            <a:extLst>
              <a:ext uri="{FF2B5EF4-FFF2-40B4-BE49-F238E27FC236}">
                <a16:creationId xmlns:a16="http://schemas.microsoft.com/office/drawing/2014/main" id="{FD1869E2-3AAB-7F28-93F4-93B82A726642}"/>
              </a:ext>
            </a:extLst>
          </p:cNvPr>
          <p:cNvPicPr>
            <a:picLocks noChangeAspect="1"/>
          </p:cNvPicPr>
          <p:nvPr/>
        </p:nvPicPr>
        <p:blipFill rotWithShape="1">
          <a:blip r:embed="rId5">
            <a:clrChange>
              <a:clrFrom>
                <a:srgbClr val="F6FAF6"/>
              </a:clrFrom>
              <a:clrTo>
                <a:srgbClr val="F6FAF6">
                  <a:alpha val="0"/>
                </a:srgbClr>
              </a:clrTo>
            </a:clrChange>
          </a:blip>
          <a:srcRect t="2166" r="2865"/>
          <a:stretch/>
        </p:blipFill>
        <p:spPr>
          <a:xfrm>
            <a:off x="2760782" y="4293284"/>
            <a:ext cx="7624393" cy="2564716"/>
          </a:xfrm>
          <a:prstGeom prst="rect">
            <a:avLst/>
          </a:prstGeom>
        </p:spPr>
      </p:pic>
    </p:spTree>
    <p:extLst>
      <p:ext uri="{BB962C8B-B14F-4D97-AF65-F5344CB8AC3E}">
        <p14:creationId xmlns:p14="http://schemas.microsoft.com/office/powerpoint/2010/main" val="3843148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16CCE538-8375-7B39-973C-11DC4EDADD9E}"/>
                  </a:ext>
                </a:extLst>
              </p:cNvPr>
              <p:cNvSpPr txBox="1"/>
              <p:nvPr/>
            </p:nvSpPr>
            <p:spPr>
              <a:xfrm>
                <a:off x="1706393" y="243022"/>
                <a:ext cx="8779213" cy="7212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𝑗</m:t>
                      </m:r>
                      <m:r>
                        <a:rPr lang="es-EC" i="0">
                          <a:latin typeface="Cambria Math" panose="02040503050406030204" pitchFamily="18" charset="0"/>
                        </a:rPr>
                        <m:t>1</m:t>
                      </m:r>
                      <m:r>
                        <a:rPr lang="es-EC" i="1">
                          <a:latin typeface="Cambria Math" panose="02040503050406030204" pitchFamily="18" charset="0"/>
                        </a:rPr>
                        <m:t>𝑝</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
                        <a:rPr lang="es-EC" i="1">
                          <a:latin typeface="Cambria Math" panose="02040503050406030204" pitchFamily="18" charset="0"/>
                        </a:rPr>
                        <m:t>h</m:t>
                      </m:r>
                      <m:r>
                        <a:rPr lang="es-EC" i="0">
                          <a:latin typeface="Cambria Math" panose="02040503050406030204" pitchFamily="18" charset="0"/>
                        </a:rPr>
                        <m:t>∗</m:t>
                      </m:r>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6144∗</m:t>
                              </m:r>
                              <m:r>
                                <a:rPr lang="es-EC" i="1">
                                  <a:latin typeface="Cambria Math" panose="02040503050406030204" pitchFamily="18" charset="0"/>
                                </a:rPr>
                                <m:t>𝜃</m:t>
                              </m:r>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4</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61440∗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2</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5</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184320∗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3</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6</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215040∗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4</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7</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86016∗</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5</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8</m:t>
                                  </m:r>
                                </m:sup>
                              </m:sSup>
                            </m:den>
                          </m:f>
                        </m:e>
                      </m:d>
                    </m:oMath>
                  </m:oMathPara>
                </a14:m>
                <a:endParaRPr lang="es-EC" dirty="0"/>
              </a:p>
            </p:txBody>
          </p:sp>
        </mc:Choice>
        <mc:Fallback xmlns="">
          <p:sp>
            <p:nvSpPr>
              <p:cNvPr id="3" name="CuadroTexto 2">
                <a:extLst>
                  <a:ext uri="{FF2B5EF4-FFF2-40B4-BE49-F238E27FC236}">
                    <a16:creationId xmlns:a16="http://schemas.microsoft.com/office/drawing/2014/main" id="{16CCE538-8375-7B39-973C-11DC4EDADD9E}"/>
                  </a:ext>
                </a:extLst>
              </p:cNvPr>
              <p:cNvSpPr txBox="1">
                <a:spLocks noRot="1" noChangeAspect="1" noMove="1" noResize="1" noEditPoints="1" noAdjustHandles="1" noChangeArrowheads="1" noChangeShapeType="1" noTextEdit="1"/>
              </p:cNvSpPr>
              <p:nvPr/>
            </p:nvSpPr>
            <p:spPr>
              <a:xfrm>
                <a:off x="1706393" y="243022"/>
                <a:ext cx="8779213" cy="721223"/>
              </a:xfrm>
              <a:prstGeom prst="rect">
                <a:avLst/>
              </a:prstGeom>
              <a:blipFill>
                <a:blip r:embed="rId3"/>
                <a:stretch>
                  <a:fillRect/>
                </a:stretch>
              </a:blipFill>
            </p:spPr>
            <p:txBody>
              <a:bodyPr/>
              <a:lstStyle/>
              <a:p>
                <a:r>
                  <a:rPr lang="es-EC">
                    <a:noFill/>
                  </a:rPr>
                  <a:t> </a:t>
                </a:r>
              </a:p>
            </p:txBody>
          </p:sp>
        </mc:Fallback>
      </mc:AlternateContent>
      <p:pic>
        <p:nvPicPr>
          <p:cNvPr id="4" name="Imagen 3">
            <a:extLst>
              <a:ext uri="{FF2B5EF4-FFF2-40B4-BE49-F238E27FC236}">
                <a16:creationId xmlns:a16="http://schemas.microsoft.com/office/drawing/2014/main" id="{9087B6E0-22C3-C035-8600-62E2D2CBE540}"/>
              </a:ext>
            </a:extLst>
          </p:cNvPr>
          <p:cNvPicPr>
            <a:picLocks noChangeAspect="1"/>
          </p:cNvPicPr>
          <p:nvPr/>
        </p:nvPicPr>
        <p:blipFill rotWithShape="1">
          <a:blip r:embed="rId4">
            <a:clrChange>
              <a:clrFrom>
                <a:srgbClr val="F6FAF6"/>
              </a:clrFrom>
              <a:clrTo>
                <a:srgbClr val="F6FAF6">
                  <a:alpha val="0"/>
                </a:srgbClr>
              </a:clrTo>
            </a:clrChange>
          </a:blip>
          <a:srcRect l="2179"/>
          <a:stretch/>
        </p:blipFill>
        <p:spPr bwMode="auto">
          <a:xfrm>
            <a:off x="2893438" y="1074909"/>
            <a:ext cx="7821137" cy="2421362"/>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C34E0489-A39D-CAE2-9FD0-BA6C3E5E90E5}"/>
                  </a:ext>
                </a:extLst>
              </p:cNvPr>
              <p:cNvSpPr txBox="1"/>
              <p:nvPr/>
            </p:nvSpPr>
            <p:spPr>
              <a:xfrm>
                <a:off x="3677647" y="3555461"/>
                <a:ext cx="6099242" cy="7988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smtClean="0">
                          <a:latin typeface="Cambria Math" panose="02040503050406030204" pitchFamily="18" charset="0"/>
                        </a:rPr>
                        <m:t>∅</m:t>
                      </m:r>
                      <m:r>
                        <a:rPr lang="es-EC" sz="1400" i="1">
                          <a:latin typeface="Cambria Math" panose="02040503050406030204" pitchFamily="18" charset="0"/>
                        </a:rPr>
                        <m:t>𝑓</m:t>
                      </m:r>
                      <m:d>
                        <m:dPr>
                          <m:ctrlPr>
                            <a:rPr lang="es-EC" sz="1400" i="1">
                              <a:solidFill>
                                <a:srgbClr val="836967"/>
                              </a:solidFill>
                              <a:latin typeface="Cambria Math" panose="02040503050406030204" pitchFamily="18" charset="0"/>
                            </a:rPr>
                          </m:ctrlPr>
                        </m:dPr>
                        <m:e>
                          <m:r>
                            <a:rPr lang="es-EC" sz="1400" i="1">
                              <a:latin typeface="Cambria Math" panose="02040503050406030204" pitchFamily="18" charset="0"/>
                            </a:rPr>
                            <m:t>𝜃</m:t>
                          </m:r>
                        </m:e>
                      </m:d>
                      <m:r>
                        <a:rPr lang="es-EC" sz="1400" i="0">
                          <a:latin typeface="Cambria Math" panose="02040503050406030204" pitchFamily="18" charset="0"/>
                        </a:rPr>
                        <m:t>≔</m:t>
                      </m:r>
                      <m:r>
                        <a:rPr lang="es-EC" sz="1400" i="1">
                          <a:latin typeface="Cambria Math" panose="02040503050406030204" pitchFamily="18" charset="0"/>
                        </a:rPr>
                        <m:t>𝑎𝑡𝑎𝑛</m:t>
                      </m:r>
                      <m:d>
                        <m:dPr>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𝑣𝑝</m:t>
                              </m:r>
                              <m:d>
                                <m:dPr>
                                  <m:ctrlPr>
                                    <a:rPr lang="es-EC" sz="1400" i="1">
                                      <a:solidFill>
                                        <a:srgbClr val="836967"/>
                                      </a:solidFill>
                                      <a:latin typeface="Cambria Math" panose="02040503050406030204" pitchFamily="18" charset="0"/>
                                    </a:rPr>
                                  </m:ctrlPr>
                                </m:dPr>
                                <m:e>
                                  <m:r>
                                    <a:rPr lang="es-EC" sz="1400" i="1">
                                      <a:latin typeface="Cambria Math" panose="02040503050406030204" pitchFamily="18" charset="0"/>
                                    </a:rPr>
                                    <m:t>𝜃</m:t>
                                  </m:r>
                                </m:e>
                              </m:d>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180</m:t>
                                  </m:r>
                                </m:num>
                                <m:den>
                                  <m:r>
                                    <a:rPr lang="es-EC" sz="1400" i="1">
                                      <a:latin typeface="Cambria Math" panose="02040503050406030204" pitchFamily="18" charset="0"/>
                                    </a:rPr>
                                    <m:t>𝜋</m:t>
                                  </m:r>
                                </m:den>
                              </m:f>
                              <m:r>
                                <a:rPr lang="es-EC" sz="1400" i="0">
                                  <a:latin typeface="Cambria Math" panose="02040503050406030204" pitchFamily="18" charset="0"/>
                                </a:rPr>
                                <m:t>−</m:t>
                              </m:r>
                              <m:r>
                                <a:rPr lang="es-EC" sz="1400" i="1">
                                  <a:latin typeface="Cambria Math" panose="02040503050406030204" pitchFamily="18" charset="0"/>
                                </a:rPr>
                                <m:t>𝜀</m:t>
                              </m:r>
                            </m:num>
                            <m:den>
                              <m:r>
                                <a:rPr lang="es-EC" sz="1400" i="1">
                                  <a:latin typeface="Cambria Math" panose="02040503050406030204" pitchFamily="18" charset="0"/>
                                </a:rPr>
                                <m:t>𝑠𝑝</m:t>
                              </m:r>
                              <m:d>
                                <m:dPr>
                                  <m:ctrlPr>
                                    <a:rPr lang="es-EC" sz="1400" i="1">
                                      <a:solidFill>
                                        <a:srgbClr val="836967"/>
                                      </a:solidFill>
                                      <a:latin typeface="Cambria Math" panose="02040503050406030204" pitchFamily="18" charset="0"/>
                                    </a:rPr>
                                  </m:ctrlPr>
                                </m:dPr>
                                <m:e>
                                  <m:r>
                                    <a:rPr lang="es-EC" sz="1400" i="1">
                                      <a:latin typeface="Cambria Math" panose="02040503050406030204" pitchFamily="18" charset="0"/>
                                    </a:rPr>
                                    <m:t>𝜃</m:t>
                                  </m:r>
                                </m:e>
                              </m:d>
                              <m:r>
                                <a:rPr lang="es-EC" sz="1400" i="0">
                                  <a:latin typeface="Cambria Math" panose="02040503050406030204" pitchFamily="18" charset="0"/>
                                </a:rPr>
                                <m:t>+</m:t>
                              </m:r>
                              <m:rad>
                                <m:radPr>
                                  <m:degHide m:val="on"/>
                                  <m:ctrlPr>
                                    <a:rPr lang="es-EC" sz="1400" i="1">
                                      <a:solidFill>
                                        <a:srgbClr val="836967"/>
                                      </a:solidFill>
                                      <a:latin typeface="Cambria Math" panose="02040503050406030204" pitchFamily="18" charset="0"/>
                                    </a:rPr>
                                  </m:ctrlPr>
                                </m:radPr>
                                <m:deg/>
                                <m:e>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𝑅𝑝</m:t>
                                      </m:r>
                                    </m:e>
                                    <m:sup>
                                      <m:r>
                                        <a:rPr lang="es-EC" sz="1400" i="0">
                                          <a:latin typeface="Cambria Math" panose="02040503050406030204" pitchFamily="18" charset="0"/>
                                        </a:rPr>
                                        <m:t>2</m:t>
                                      </m:r>
                                    </m:sup>
                                  </m:sSup>
                                  <m:r>
                                    <a:rPr lang="es-EC" sz="1400" i="0">
                                      <a:latin typeface="Cambria Math" panose="02040503050406030204" pitchFamily="18" charset="0"/>
                                    </a:rPr>
                                    <m:t>−</m:t>
                                  </m:r>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𝜖</m:t>
                                      </m:r>
                                    </m:e>
                                    <m:sup>
                                      <m:r>
                                        <a:rPr lang="es-EC" sz="1400" i="0">
                                          <a:latin typeface="Cambria Math" panose="02040503050406030204" pitchFamily="18" charset="0"/>
                                        </a:rPr>
                                        <m:t>2</m:t>
                                      </m:r>
                                    </m:sup>
                                  </m:sSup>
                                </m:e>
                              </m:rad>
                            </m:den>
                          </m:f>
                        </m:e>
                      </m:d>
                    </m:oMath>
                  </m:oMathPara>
                </a14:m>
                <a:endParaRPr lang="es-EC" sz="1400" dirty="0"/>
              </a:p>
            </p:txBody>
          </p:sp>
        </mc:Choice>
        <mc:Fallback xmlns="">
          <p:sp>
            <p:nvSpPr>
              <p:cNvPr id="11" name="CuadroTexto 10">
                <a:extLst>
                  <a:ext uri="{FF2B5EF4-FFF2-40B4-BE49-F238E27FC236}">
                    <a16:creationId xmlns:a16="http://schemas.microsoft.com/office/drawing/2014/main" id="{C34E0489-A39D-CAE2-9FD0-BA6C3E5E90E5}"/>
                  </a:ext>
                </a:extLst>
              </p:cNvPr>
              <p:cNvSpPr txBox="1">
                <a:spLocks noRot="1" noChangeAspect="1" noMove="1" noResize="1" noEditPoints="1" noAdjustHandles="1" noChangeArrowheads="1" noChangeShapeType="1" noTextEdit="1"/>
              </p:cNvSpPr>
              <p:nvPr/>
            </p:nvSpPr>
            <p:spPr>
              <a:xfrm>
                <a:off x="3677647" y="3555461"/>
                <a:ext cx="6099242" cy="798873"/>
              </a:xfrm>
              <a:prstGeom prst="rect">
                <a:avLst/>
              </a:prstGeom>
              <a:blipFill>
                <a:blip r:embed="rId5"/>
                <a:stretch>
                  <a:fillRect/>
                </a:stretch>
              </a:blipFill>
            </p:spPr>
            <p:txBody>
              <a:bodyPr/>
              <a:lstStyle/>
              <a:p>
                <a:r>
                  <a:rPr lang="es-EC">
                    <a:noFill/>
                  </a:rPr>
                  <a:t> </a:t>
                </a:r>
              </a:p>
            </p:txBody>
          </p:sp>
        </mc:Fallback>
      </mc:AlternateContent>
      <p:pic>
        <p:nvPicPr>
          <p:cNvPr id="13" name="Imagen 12">
            <a:extLst>
              <a:ext uri="{FF2B5EF4-FFF2-40B4-BE49-F238E27FC236}">
                <a16:creationId xmlns:a16="http://schemas.microsoft.com/office/drawing/2014/main" id="{81615D40-9811-374D-FAA6-D3DC6CFEF010}"/>
              </a:ext>
            </a:extLst>
          </p:cNvPr>
          <p:cNvPicPr>
            <a:picLocks noChangeAspect="1"/>
          </p:cNvPicPr>
          <p:nvPr/>
        </p:nvPicPr>
        <p:blipFill rotWithShape="1">
          <a:blip r:embed="rId6">
            <a:clrChange>
              <a:clrFrom>
                <a:srgbClr val="F6FAF6"/>
              </a:clrFrom>
              <a:clrTo>
                <a:srgbClr val="F6FAF6">
                  <a:alpha val="0"/>
                </a:srgbClr>
              </a:clrTo>
            </a:clrChange>
          </a:blip>
          <a:srcRect l="2060" t="4411"/>
          <a:stretch/>
        </p:blipFill>
        <p:spPr>
          <a:xfrm>
            <a:off x="2390087" y="4436637"/>
            <a:ext cx="8324488" cy="2421363"/>
          </a:xfrm>
          <a:prstGeom prst="rect">
            <a:avLst/>
          </a:prstGeom>
        </p:spPr>
      </p:pic>
    </p:spTree>
    <p:extLst>
      <p:ext uri="{BB962C8B-B14F-4D97-AF65-F5344CB8AC3E}">
        <p14:creationId xmlns:p14="http://schemas.microsoft.com/office/powerpoint/2010/main" val="2433275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9" name="Marcador de contenido 2">
            <a:extLst>
              <a:ext uri="{FF2B5EF4-FFF2-40B4-BE49-F238E27FC236}">
                <a16:creationId xmlns:a16="http://schemas.microsoft.com/office/drawing/2014/main" id="{6177A168-BA8E-F3B2-A079-E548C99FCDD5}"/>
              </a:ext>
            </a:extLst>
          </p:cNvPr>
          <p:cNvSpPr>
            <a:spLocks noGrp="1"/>
          </p:cNvSpPr>
          <p:nvPr>
            <p:ph idx="1"/>
          </p:nvPr>
        </p:nvSpPr>
        <p:spPr>
          <a:xfrm>
            <a:off x="1837699" y="0"/>
            <a:ext cx="9295295" cy="855764"/>
          </a:xfrm>
        </p:spPr>
        <p:txBody>
          <a:bodyPr>
            <a:noAutofit/>
          </a:bodyPr>
          <a:lstStyle/>
          <a:p>
            <a:pPr marL="0" indent="0">
              <a:lnSpc>
                <a:spcPct val="100000"/>
              </a:lnSpc>
              <a:spcBef>
                <a:spcPts val="200"/>
              </a:spcBef>
              <a:buNone/>
            </a:pPr>
            <a:r>
              <a:rPr lang="es-EC" sz="2400" dirty="0">
                <a:effectLst/>
                <a:latin typeface="Calibri" panose="020F0502020204030204" pitchFamily="34" charset="0"/>
                <a:ea typeface="Calibri" panose="020F0502020204030204" pitchFamily="34" charset="0"/>
                <a:cs typeface="Calibri" panose="020F0502020204030204" pitchFamily="34" charset="0"/>
              </a:rPr>
              <a:t>Fuerza de contacto a 218 r.p.m :</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Marcador de contenido 2">
            <a:extLst>
              <a:ext uri="{FF2B5EF4-FFF2-40B4-BE49-F238E27FC236}">
                <a16:creationId xmlns:a16="http://schemas.microsoft.com/office/drawing/2014/main" id="{82502505-C09E-DBD1-1E99-0E48042A4DF7}"/>
              </a:ext>
            </a:extLst>
          </p:cNvPr>
          <p:cNvSpPr txBox="1">
            <a:spLocks/>
          </p:cNvSpPr>
          <p:nvPr/>
        </p:nvSpPr>
        <p:spPr>
          <a:xfrm>
            <a:off x="1837699" y="3240405"/>
            <a:ext cx="9295295" cy="855764"/>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200"/>
              </a:spcBef>
              <a:buFont typeface="Wingdings 2" pitchFamily="18" charset="2"/>
              <a:buNone/>
            </a:pPr>
            <a:r>
              <a:rPr lang="es-EC" sz="2400" dirty="0">
                <a:latin typeface="Calibri" panose="020F0502020204030204" pitchFamily="34" charset="0"/>
                <a:ea typeface="Calibri" panose="020F0502020204030204" pitchFamily="34" charset="0"/>
                <a:cs typeface="Calibri" panose="020F0502020204030204" pitchFamily="34" charset="0"/>
              </a:rPr>
              <a:t>Leva teórica:</a:t>
            </a:r>
            <a:endParaRPr lang="es-EC"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86147D2D-161C-EB30-C177-84B98728FD98}"/>
              </a:ext>
            </a:extLst>
          </p:cNvPr>
          <p:cNvPicPr>
            <a:picLocks noChangeAspect="1"/>
          </p:cNvPicPr>
          <p:nvPr/>
        </p:nvPicPr>
        <p:blipFill rotWithShape="1">
          <a:blip r:embed="rId2">
            <a:clrChange>
              <a:clrFrom>
                <a:srgbClr val="FFFFFF"/>
              </a:clrFrom>
              <a:clrTo>
                <a:srgbClr val="FFFFFF">
                  <a:alpha val="0"/>
                </a:srgbClr>
              </a:clrTo>
            </a:clrChange>
          </a:blip>
          <a:srcRect l="2062" t="3262" r="33161" b="21110"/>
          <a:stretch/>
        </p:blipFill>
        <p:spPr>
          <a:xfrm>
            <a:off x="4981786" y="3666727"/>
            <a:ext cx="3247814" cy="3216247"/>
          </a:xfrm>
          <a:prstGeom prst="rect">
            <a:avLst/>
          </a:prstGeom>
        </p:spPr>
      </p:pic>
      <p:pic>
        <p:nvPicPr>
          <p:cNvPr id="5" name="Imagen 4">
            <a:extLst>
              <a:ext uri="{FF2B5EF4-FFF2-40B4-BE49-F238E27FC236}">
                <a16:creationId xmlns:a16="http://schemas.microsoft.com/office/drawing/2014/main" id="{4EDD272E-317F-79DE-E014-7101A9CD1B92}"/>
              </a:ext>
            </a:extLst>
          </p:cNvPr>
          <p:cNvPicPr>
            <a:picLocks noChangeAspect="1"/>
          </p:cNvPicPr>
          <p:nvPr/>
        </p:nvPicPr>
        <p:blipFill rotWithShape="1">
          <a:blip r:embed="rId3"/>
          <a:srcRect l="1441"/>
          <a:stretch/>
        </p:blipFill>
        <p:spPr>
          <a:xfrm>
            <a:off x="2941613" y="589344"/>
            <a:ext cx="7087465" cy="2917481"/>
          </a:xfrm>
          <a:prstGeom prst="rect">
            <a:avLst/>
          </a:prstGeom>
        </p:spPr>
      </p:pic>
    </p:spTree>
    <p:extLst>
      <p:ext uri="{BB962C8B-B14F-4D97-AF65-F5344CB8AC3E}">
        <p14:creationId xmlns:p14="http://schemas.microsoft.com/office/powerpoint/2010/main" val="1513781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FBA9615-7DB5-4D57-B0E9-14BDBBE81C4C}"/>
              </a:ext>
            </a:extLst>
          </p:cNvPr>
          <p:cNvSpPr txBox="1">
            <a:spLocks/>
          </p:cNvSpPr>
          <p:nvPr/>
        </p:nvSpPr>
        <p:spPr>
          <a:xfrm>
            <a:off x="2557822" y="233706"/>
            <a:ext cx="8730858"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Análisis y diseño de la leva polidínica 45678</a:t>
            </a:r>
            <a:endParaRPr lang="es-MX" dirty="0">
              <a:cs typeface="Times New Roman" panose="02020603050405020304" pitchFamily="18" charset="0"/>
            </a:endParaRP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Rectangle 1">
            <a:extLst>
              <a:ext uri="{FF2B5EF4-FFF2-40B4-BE49-F238E27FC236}">
                <a16:creationId xmlns:a16="http://schemas.microsoft.com/office/drawing/2014/main" id="{ABEBEAA4-1537-77F3-7F76-746881BF1C0E}"/>
              </a:ext>
            </a:extLst>
          </p:cNvPr>
          <p:cNvSpPr>
            <a:spLocks noChangeArrowheads="1"/>
          </p:cNvSpPr>
          <p:nvPr/>
        </p:nvSpPr>
        <p:spPr bwMode="auto">
          <a:xfrm>
            <a:off x="2245265" y="5285466"/>
            <a:ext cx="9497844"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s-MX" altLang="es-EC" sz="2400" b="0" i="0" u="none" strike="noStrike" cap="none" normalizeH="0" baseline="0" dirty="0">
                <a:ln>
                  <a:noFill/>
                </a:ln>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La leva polinomial no tiene un buen manejo de la vibración, como lo podemos observar en la imagen de la izquierda, mientras que la leva polidínica si controla de buena manera la vibración residual, lo cual produce una mejora notable.</a:t>
            </a:r>
            <a:endParaRPr kumimoji="0" lang="es-EC" altLang="es-EC" sz="2400" b="0" i="0" u="none" strike="noStrike" cap="none" normalizeH="0" baseline="0" dirty="0">
              <a:ln>
                <a:noFill/>
              </a:ln>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Imagen 188">
            <a:extLst>
              <a:ext uri="{FF2B5EF4-FFF2-40B4-BE49-F238E27FC236}">
                <a16:creationId xmlns:a16="http://schemas.microsoft.com/office/drawing/2014/main" id="{B7D72240-6205-8533-FAD6-5694E1BBA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621" y="1738535"/>
            <a:ext cx="4742084" cy="3572767"/>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189">
            <a:extLst>
              <a:ext uri="{FF2B5EF4-FFF2-40B4-BE49-F238E27FC236}">
                <a16:creationId xmlns:a16="http://schemas.microsoft.com/office/drawing/2014/main" id="{5D97100B-75C8-F3F1-6CD5-979EBA025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298" y="1738535"/>
            <a:ext cx="4679859" cy="3572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83CE40C-D86D-99E0-2EE0-503B3C71D04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060048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FBA9615-7DB5-4D57-B0E9-14BDBBE81C4C}"/>
              </a:ext>
            </a:extLst>
          </p:cNvPr>
          <p:cNvSpPr txBox="1">
            <a:spLocks/>
          </p:cNvSpPr>
          <p:nvPr/>
        </p:nvSpPr>
        <p:spPr>
          <a:xfrm>
            <a:off x="2557822" y="233706"/>
            <a:ext cx="8730858"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Diagrama de cuerpo libre para la leva polidínica 45678</a:t>
            </a:r>
            <a:endParaRPr lang="es-MX" dirty="0">
              <a:cs typeface="Times New Roman" panose="02020603050405020304" pitchFamily="18" charset="0"/>
            </a:endParaRP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4" name="Imagen 3">
            <a:extLst>
              <a:ext uri="{FF2B5EF4-FFF2-40B4-BE49-F238E27FC236}">
                <a16:creationId xmlns:a16="http://schemas.microsoft.com/office/drawing/2014/main" id="{248AA737-33E5-C226-0236-7530A12FBB1D}"/>
              </a:ext>
            </a:extLst>
          </p:cNvPr>
          <p:cNvPicPr>
            <a:picLocks noChangeAspect="1"/>
          </p:cNvPicPr>
          <p:nvPr/>
        </p:nvPicPr>
        <p:blipFill rotWithShape="1">
          <a:blip r:embed="rId2">
            <a:clrChange>
              <a:clrFrom>
                <a:srgbClr val="FFFFFF"/>
              </a:clrFrom>
              <a:clrTo>
                <a:srgbClr val="FFFFFF">
                  <a:alpha val="0"/>
                </a:srgbClr>
              </a:clrTo>
            </a:clrChange>
          </a:blip>
          <a:srcRect l="6313" t="4093" r="50086"/>
          <a:stretch/>
        </p:blipFill>
        <p:spPr>
          <a:xfrm>
            <a:off x="2405974" y="1973296"/>
            <a:ext cx="3690026" cy="4075143"/>
          </a:xfrm>
          <a:prstGeom prst="rect">
            <a:avLst/>
          </a:prstGeom>
        </p:spPr>
      </p:pic>
      <p:pic>
        <p:nvPicPr>
          <p:cNvPr id="6" name="Imagen 5">
            <a:extLst>
              <a:ext uri="{FF2B5EF4-FFF2-40B4-BE49-F238E27FC236}">
                <a16:creationId xmlns:a16="http://schemas.microsoft.com/office/drawing/2014/main" id="{B9453527-F742-BF3D-F98A-670973AF081E}"/>
              </a:ext>
            </a:extLst>
          </p:cNvPr>
          <p:cNvPicPr>
            <a:picLocks noChangeAspect="1"/>
          </p:cNvPicPr>
          <p:nvPr/>
        </p:nvPicPr>
        <p:blipFill rotWithShape="1">
          <a:blip r:embed="rId2"/>
          <a:srcRect l="74334" t="35046"/>
          <a:stretch/>
        </p:blipFill>
        <p:spPr>
          <a:xfrm>
            <a:off x="7424402" y="1680630"/>
            <a:ext cx="1901181" cy="2415539"/>
          </a:xfrm>
          <a:prstGeom prst="rect">
            <a:avLst/>
          </a:prstGeom>
        </p:spPr>
      </p:pic>
      <p:pic>
        <p:nvPicPr>
          <p:cNvPr id="9" name="Imagen 8">
            <a:extLst>
              <a:ext uri="{FF2B5EF4-FFF2-40B4-BE49-F238E27FC236}">
                <a16:creationId xmlns:a16="http://schemas.microsoft.com/office/drawing/2014/main" id="{610904BC-D20C-5EFB-08B7-98C1DED0795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3306" y="4552865"/>
            <a:ext cx="2874636" cy="2071429"/>
          </a:xfrm>
          <a:prstGeom prst="rect">
            <a:avLst/>
          </a:prstGeom>
        </p:spPr>
      </p:pic>
    </p:spTree>
    <p:extLst>
      <p:ext uri="{BB962C8B-B14F-4D97-AF65-F5344CB8AC3E}">
        <p14:creationId xmlns:p14="http://schemas.microsoft.com/office/powerpoint/2010/main" val="3388042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FBA9615-7DB5-4D57-B0E9-14BDBBE81C4C}"/>
              </a:ext>
            </a:extLst>
          </p:cNvPr>
          <p:cNvSpPr txBox="1">
            <a:spLocks/>
          </p:cNvSpPr>
          <p:nvPr/>
        </p:nvSpPr>
        <p:spPr>
          <a:xfrm>
            <a:off x="2557822" y="233706"/>
            <a:ext cx="8730858"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Análisis y diseño de la leva polidínica 45678</a:t>
            </a:r>
            <a:endParaRPr lang="es-MX" dirty="0">
              <a:cs typeface="Times New Roman" panose="02020603050405020304" pitchFamily="18" charset="0"/>
            </a:endParaRP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10" name="CuadroTexto 9">
            <a:extLst>
              <a:ext uri="{FF2B5EF4-FFF2-40B4-BE49-F238E27FC236}">
                <a16:creationId xmlns:a16="http://schemas.microsoft.com/office/drawing/2014/main" id="{E10C3691-417B-302E-2EB2-ECAB4B8B1241}"/>
              </a:ext>
            </a:extLst>
          </p:cNvPr>
          <p:cNvSpPr txBox="1"/>
          <p:nvPr/>
        </p:nvSpPr>
        <p:spPr>
          <a:xfrm>
            <a:off x="2104220" y="1919025"/>
            <a:ext cx="9638061" cy="1938992"/>
          </a:xfrm>
          <a:prstGeom prst="rect">
            <a:avLst/>
          </a:prstGeom>
          <a:noFill/>
        </p:spPr>
        <p:txBody>
          <a:bodyPr wrap="square">
            <a:spAutoFit/>
          </a:bodyPr>
          <a:lstStyle/>
          <a:p>
            <a:pPr>
              <a:spcAft>
                <a:spcPts val="800"/>
              </a:spcAft>
            </a:pPr>
            <a:r>
              <a:rPr lang="es-EC" sz="2400" dirty="0">
                <a:solidFill>
                  <a:schemeClr val="tx1">
                    <a:lumMod val="65000"/>
                    <a:lumOff val="35000"/>
                  </a:schemeClr>
                </a:solidFill>
                <a:effectLst/>
                <a:latin typeface="Calibri" panose="020F0502020204030204" pitchFamily="34" charset="0"/>
                <a:ea typeface="Calibri" panose="020F0502020204030204" pitchFamily="34" charset="0"/>
              </a:rPr>
              <a:t>El término polidínica es una contracción de “Polinomio” y “Dinámico”, fue adoptado por Thoren Engemann y Stoddart en 1953(Sclater, 2011), este término fue implementado con la finalidad de encontrar el perfil de la leva utilizando un modelo dinámico de un sistema de seguidor de leva, donde se compense la vibración dinámica del seguidor</a:t>
            </a:r>
            <a:endParaRPr lang="es-EC" sz="32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ABEBEAA4-1537-77F3-7F76-746881BF1C0E}"/>
              </a:ext>
            </a:extLst>
          </p:cNvPr>
          <p:cNvSpPr>
            <a:spLocks noChangeArrowheads="1"/>
          </p:cNvSpPr>
          <p:nvPr/>
        </p:nvSpPr>
        <p:spPr bwMode="auto">
          <a:xfrm>
            <a:off x="2104220" y="3858017"/>
            <a:ext cx="9497844"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s-ES" altLang="es-EC" sz="2400" b="0" i="0" u="none" strike="noStrike" cap="none" normalizeH="0" baseline="0" dirty="0">
                <a:ln>
                  <a:noFill/>
                </a:ln>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Las ventajas básicas de la leva polidínica son:</a:t>
            </a:r>
            <a:r>
              <a:rPr kumimoji="0" lang="es-EC" altLang="es-EC" sz="2400" b="0" i="0" u="none" strike="noStrike" cap="none" normalizeH="0" baseline="0" dirty="0">
                <a:ln>
                  <a:noFill/>
                </a:ln>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 </a:t>
            </a:r>
          </a:p>
          <a:p>
            <a:pPr lvl="1">
              <a:buFontTx/>
              <a:buChar char="•"/>
            </a:pPr>
            <a:r>
              <a:rPr kumimoji="0" lang="es-EC" altLang="es-EC" sz="2400" b="0" i="0" u="none" strike="noStrike" cap="none" normalizeH="0" baseline="0" dirty="0">
                <a:ln>
                  <a:noFill/>
                </a:ln>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Por medios directos puede eliminar el salto del seguidor fuera de la leva.</a:t>
            </a:r>
          </a:p>
          <a:p>
            <a:pPr lvl="1">
              <a:buFontTx/>
              <a:buChar char="•"/>
            </a:pPr>
            <a:r>
              <a:rPr kumimoji="0" lang="es-EC" altLang="es-EC" sz="2400" b="0" i="0" u="none" strike="noStrike" cap="none" normalizeH="0" baseline="0" dirty="0">
                <a:ln>
                  <a:noFill/>
                </a:ln>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Por cálculo directo proporciona control de la posición exacta del extremo del seguidor.</a:t>
            </a:r>
          </a:p>
          <a:p>
            <a:pPr lvl="1">
              <a:buFontTx/>
              <a:buChar char="•"/>
            </a:pPr>
            <a:r>
              <a:rPr kumimoji="0" lang="es-EC" altLang="es-EC" sz="2400" b="0" i="0" u="none" strike="noStrike" cap="none" normalizeH="0" baseline="0" dirty="0">
                <a:ln>
                  <a:noFill/>
                </a:ln>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Limita las vibraciones a amplitudes mínimas a la velocidad de diseño.</a:t>
            </a:r>
          </a:p>
        </p:txBody>
      </p:sp>
    </p:spTree>
    <p:extLst>
      <p:ext uri="{BB962C8B-B14F-4D97-AF65-F5344CB8AC3E}">
        <p14:creationId xmlns:p14="http://schemas.microsoft.com/office/powerpoint/2010/main" val="1550066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dirty="0">
                <a:solidFill>
                  <a:schemeClr val="tx1">
                    <a:lumMod val="65000"/>
                    <a:lumOff val="35000"/>
                  </a:schemeClr>
                </a:solidFill>
                <a:effectLst>
                  <a:outerShdw blurRad="38100" dist="38100" dir="2700000" algn="tl">
                    <a:srgbClr val="000000">
                      <a:alpha val="43137"/>
                    </a:srgbClr>
                  </a:outerShdw>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752301" y="1398795"/>
            <a:ext cx="4025766" cy="4060409"/>
          </a:xfrm>
        </p:spPr>
        <p:txBody>
          <a:bodyPr>
            <a:noAutofit/>
          </a:bodyPr>
          <a:lstStyle/>
          <a:p>
            <a:pPr>
              <a:lnSpc>
                <a:spcPct val="100000"/>
              </a:lnSpc>
              <a:buClr>
                <a:srgbClr val="549E39"/>
              </a:buClr>
              <a:defRPr/>
            </a:pPr>
            <a:r>
              <a:rPr lang="es-ES" sz="2400" dirty="0">
                <a:solidFill>
                  <a:schemeClr val="tx1"/>
                </a:solidFill>
              </a:rPr>
              <a:t>Introducción</a:t>
            </a:r>
            <a:endParaRPr lang="es-MX" sz="2400" dirty="0">
              <a:solidFill>
                <a:schemeClr val="tx1"/>
              </a:solidFill>
            </a:endParaRPr>
          </a:p>
          <a:p>
            <a:r>
              <a:rPr lang="es-MX" sz="2400" dirty="0">
                <a:solidFill>
                  <a:schemeClr val="tx1"/>
                </a:solidFill>
              </a:rPr>
              <a:t>Fundamentación teórica</a:t>
            </a:r>
          </a:p>
          <a:p>
            <a:r>
              <a:rPr lang="es-MX" sz="2400" dirty="0">
                <a:solidFill>
                  <a:schemeClr val="tx1"/>
                </a:solidFill>
              </a:rPr>
              <a:t>Diseño experimental</a:t>
            </a:r>
          </a:p>
          <a:p>
            <a:r>
              <a:rPr lang="es-MX" sz="2400" dirty="0">
                <a:solidFill>
                  <a:schemeClr val="tx1"/>
                </a:solidFill>
              </a:rPr>
              <a:t>Construcción</a:t>
            </a:r>
          </a:p>
          <a:p>
            <a:r>
              <a:rPr lang="es-MX" sz="2400" dirty="0">
                <a:solidFill>
                  <a:schemeClr val="tx1"/>
                </a:solidFill>
              </a:rPr>
              <a:t>Pruebas y ensayos</a:t>
            </a:r>
          </a:p>
          <a:p>
            <a:r>
              <a:rPr lang="es-MX" sz="2400" dirty="0">
                <a:solidFill>
                  <a:schemeClr val="tx1"/>
                </a:solidFill>
              </a:rPr>
              <a:t>Validación de resultados </a:t>
            </a:r>
          </a:p>
          <a:p>
            <a:r>
              <a:rPr lang="es-MX" sz="2400" dirty="0">
                <a:solidFill>
                  <a:schemeClr val="tx1"/>
                </a:solidFill>
              </a:rPr>
              <a:t>Conclusiones</a:t>
            </a:r>
          </a:p>
          <a:p>
            <a:r>
              <a:rPr lang="es-MX" sz="2400" dirty="0">
                <a:solidFill>
                  <a:schemeClr val="tx1"/>
                </a:solidFill>
              </a:rPr>
              <a:t>Recomendaciones</a:t>
            </a:r>
          </a:p>
          <a:p>
            <a:r>
              <a:rPr lang="es-MX" sz="2400" dirty="0">
                <a:solidFill>
                  <a:schemeClr val="tx1"/>
                </a:solidFill>
              </a:rPr>
              <a:t>Trabajos futuros</a:t>
            </a:r>
          </a:p>
        </p:txBody>
      </p:sp>
    </p:spTree>
    <p:extLst>
      <p:ext uri="{BB962C8B-B14F-4D97-AF65-F5344CB8AC3E}">
        <p14:creationId xmlns:p14="http://schemas.microsoft.com/office/powerpoint/2010/main" val="1023124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C62527FE-1A48-DD4D-2C11-2086AF0B4075}"/>
                  </a:ext>
                </a:extLst>
              </p:cNvPr>
              <p:cNvSpPr txBox="1"/>
              <p:nvPr/>
            </p:nvSpPr>
            <p:spPr>
              <a:xfrm>
                <a:off x="1439385" y="2510067"/>
                <a:ext cx="8121534" cy="8183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𝑠</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
                        <a:rPr lang="es-EC" i="1">
                          <a:latin typeface="Cambria Math" panose="02040503050406030204" pitchFamily="18" charset="0"/>
                        </a:rPr>
                        <m:t>h</m:t>
                      </m:r>
                      <m:d>
                        <m:dPr>
                          <m:begChr m:val="["/>
                          <m:endChr m:val="]"/>
                          <m:ctrlPr>
                            <a:rPr lang="es-EC" i="1">
                              <a:solidFill>
                                <a:srgbClr val="836967"/>
                              </a:solidFill>
                              <a:latin typeface="Cambria Math" panose="02040503050406030204" pitchFamily="18" charset="0"/>
                            </a:rPr>
                          </m:ctrlPr>
                        </m:dPr>
                        <m:e>
                          <m:r>
                            <a:rPr lang="es-EC" i="0">
                              <a:latin typeface="Cambria Math" panose="02040503050406030204" pitchFamily="18" charset="0"/>
                            </a:rPr>
                            <m:t> 256</m:t>
                          </m:r>
                          <m:sSup>
                            <m:sSupPr>
                              <m:ctrlPr>
                                <a:rPr lang="es-EC" i="1">
                                  <a:solidFill>
                                    <a:srgbClr val="836967"/>
                                  </a:solidFill>
                                  <a:latin typeface="Cambria Math" panose="02040503050406030204" pitchFamily="18" charset="0"/>
                                </a:rPr>
                              </m:ctrlPr>
                            </m:sSupPr>
                            <m:e>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𝜃</m:t>
                                      </m:r>
                                    </m:num>
                                    <m:den>
                                      <m:r>
                                        <a:rPr lang="es-EC" i="1">
                                          <a:latin typeface="Cambria Math" panose="02040503050406030204" pitchFamily="18" charset="0"/>
                                        </a:rPr>
                                        <m:t>𝛽</m:t>
                                      </m:r>
                                    </m:den>
                                  </m:f>
                                </m:e>
                              </m:d>
                            </m:e>
                            <m:sup>
                              <m:r>
                                <a:rPr lang="es-EC" i="0">
                                  <a:latin typeface="Cambria Math" panose="02040503050406030204" pitchFamily="18" charset="0"/>
                                </a:rPr>
                                <m:t>4</m:t>
                              </m:r>
                            </m:sup>
                          </m:sSup>
                          <m:r>
                            <a:rPr lang="es-EC" i="0">
                              <a:latin typeface="Cambria Math" panose="02040503050406030204" pitchFamily="18" charset="0"/>
                            </a:rPr>
                            <m:t>− 1024</m:t>
                          </m:r>
                          <m:sSup>
                            <m:sSupPr>
                              <m:ctrlPr>
                                <a:rPr lang="es-EC" i="1">
                                  <a:solidFill>
                                    <a:srgbClr val="836967"/>
                                  </a:solidFill>
                                  <a:latin typeface="Cambria Math" panose="02040503050406030204" pitchFamily="18" charset="0"/>
                                </a:rPr>
                              </m:ctrlPr>
                            </m:sSupPr>
                            <m:e>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𝜃</m:t>
                                      </m:r>
                                    </m:num>
                                    <m:den>
                                      <m:r>
                                        <a:rPr lang="es-EC" i="1">
                                          <a:latin typeface="Cambria Math" panose="02040503050406030204" pitchFamily="18" charset="0"/>
                                        </a:rPr>
                                        <m:t>𝛽</m:t>
                                      </m:r>
                                    </m:den>
                                  </m:f>
                                </m:e>
                              </m:d>
                            </m:e>
                            <m:sup>
                              <m:r>
                                <a:rPr lang="es-EC" i="0">
                                  <a:latin typeface="Cambria Math" panose="02040503050406030204" pitchFamily="18" charset="0"/>
                                </a:rPr>
                                <m:t>5</m:t>
                              </m:r>
                            </m:sup>
                          </m:sSup>
                          <m:r>
                            <a:rPr lang="es-EC" i="0">
                              <a:latin typeface="Cambria Math" panose="02040503050406030204" pitchFamily="18" charset="0"/>
                            </a:rPr>
                            <m:t>+ 1536</m:t>
                          </m:r>
                          <m:sSup>
                            <m:sSupPr>
                              <m:ctrlPr>
                                <a:rPr lang="es-EC" i="1">
                                  <a:solidFill>
                                    <a:srgbClr val="836967"/>
                                  </a:solidFill>
                                  <a:latin typeface="Cambria Math" panose="02040503050406030204" pitchFamily="18" charset="0"/>
                                </a:rPr>
                              </m:ctrlPr>
                            </m:sSupPr>
                            <m:e>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𝜃</m:t>
                                      </m:r>
                                    </m:num>
                                    <m:den>
                                      <m:r>
                                        <a:rPr lang="es-EC" i="1">
                                          <a:latin typeface="Cambria Math" panose="02040503050406030204" pitchFamily="18" charset="0"/>
                                        </a:rPr>
                                        <m:t>𝛽</m:t>
                                      </m:r>
                                    </m:den>
                                  </m:f>
                                </m:e>
                              </m:d>
                            </m:e>
                            <m:sup>
                              <m:r>
                                <a:rPr lang="es-EC" i="0">
                                  <a:latin typeface="Cambria Math" panose="02040503050406030204" pitchFamily="18" charset="0"/>
                                </a:rPr>
                                <m:t>6</m:t>
                              </m:r>
                            </m:sup>
                          </m:sSup>
                          <m:r>
                            <a:rPr lang="es-EC" i="0">
                              <a:latin typeface="Cambria Math" panose="02040503050406030204" pitchFamily="18" charset="0"/>
                            </a:rPr>
                            <m:t>−1024</m:t>
                          </m:r>
                          <m:sSup>
                            <m:sSupPr>
                              <m:ctrlPr>
                                <a:rPr lang="es-EC" i="1">
                                  <a:solidFill>
                                    <a:srgbClr val="836967"/>
                                  </a:solidFill>
                                  <a:latin typeface="Cambria Math" panose="02040503050406030204" pitchFamily="18" charset="0"/>
                                </a:rPr>
                              </m:ctrlPr>
                            </m:sSupPr>
                            <m:e>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𝜃</m:t>
                                      </m:r>
                                    </m:num>
                                    <m:den>
                                      <m:r>
                                        <a:rPr lang="es-EC" i="1">
                                          <a:latin typeface="Cambria Math" panose="02040503050406030204" pitchFamily="18" charset="0"/>
                                        </a:rPr>
                                        <m:t>𝛽</m:t>
                                      </m:r>
                                    </m:den>
                                  </m:f>
                                </m:e>
                              </m:d>
                            </m:e>
                            <m:sup>
                              <m:r>
                                <a:rPr lang="es-EC" i="0">
                                  <a:latin typeface="Cambria Math" panose="02040503050406030204" pitchFamily="18" charset="0"/>
                                </a:rPr>
                                <m:t>7</m:t>
                              </m:r>
                            </m:sup>
                          </m:sSup>
                          <m:r>
                            <a:rPr lang="es-EC" i="0">
                              <a:latin typeface="Cambria Math" panose="02040503050406030204" pitchFamily="18" charset="0"/>
                            </a:rPr>
                            <m:t>+256</m:t>
                          </m:r>
                          <m:sSup>
                            <m:sSupPr>
                              <m:ctrlPr>
                                <a:rPr lang="es-EC" i="1">
                                  <a:solidFill>
                                    <a:srgbClr val="836967"/>
                                  </a:solidFill>
                                  <a:latin typeface="Cambria Math" panose="02040503050406030204" pitchFamily="18" charset="0"/>
                                </a:rPr>
                              </m:ctrlPr>
                            </m:sSupPr>
                            <m:e>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𝜃</m:t>
                                      </m:r>
                                    </m:num>
                                    <m:den>
                                      <m:r>
                                        <a:rPr lang="es-EC" i="1">
                                          <a:latin typeface="Cambria Math" panose="02040503050406030204" pitchFamily="18" charset="0"/>
                                        </a:rPr>
                                        <m:t>𝛽</m:t>
                                      </m:r>
                                    </m:den>
                                  </m:f>
                                </m:e>
                              </m:d>
                            </m:e>
                            <m:sup>
                              <m:r>
                                <a:rPr lang="es-EC" i="0">
                                  <a:latin typeface="Cambria Math" panose="02040503050406030204" pitchFamily="18" charset="0"/>
                                </a:rPr>
                                <m:t>8</m:t>
                              </m:r>
                            </m:sup>
                          </m:sSup>
                        </m:e>
                      </m:d>
                    </m:oMath>
                  </m:oMathPara>
                </a14:m>
                <a:endParaRPr lang="es-EC" dirty="0"/>
              </a:p>
            </p:txBody>
          </p:sp>
        </mc:Choice>
        <mc:Fallback xmlns="">
          <p:sp>
            <p:nvSpPr>
              <p:cNvPr id="2" name="CuadroTexto 1">
                <a:extLst>
                  <a:ext uri="{FF2B5EF4-FFF2-40B4-BE49-F238E27FC236}">
                    <a16:creationId xmlns:a16="http://schemas.microsoft.com/office/drawing/2014/main" id="{C62527FE-1A48-DD4D-2C11-2086AF0B4075}"/>
                  </a:ext>
                </a:extLst>
              </p:cNvPr>
              <p:cNvSpPr txBox="1">
                <a:spLocks noRot="1" noChangeAspect="1" noMove="1" noResize="1" noEditPoints="1" noAdjustHandles="1" noChangeArrowheads="1" noChangeShapeType="1" noTextEdit="1"/>
              </p:cNvSpPr>
              <p:nvPr/>
            </p:nvSpPr>
            <p:spPr>
              <a:xfrm>
                <a:off x="1439385" y="2510067"/>
                <a:ext cx="8121534" cy="818366"/>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AE341C9C-626C-F966-1D4D-8FC800AF3ABE}"/>
                  </a:ext>
                </a:extLst>
              </p:cNvPr>
              <p:cNvSpPr txBox="1"/>
              <p:nvPr/>
            </p:nvSpPr>
            <p:spPr>
              <a:xfrm>
                <a:off x="3440220" y="1962952"/>
                <a:ext cx="218624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𝜃</m:t>
                      </m:r>
                      <m:r>
                        <a:rPr lang="es-EC" sz="2000" i="0">
                          <a:latin typeface="Cambria Math" panose="02040503050406030204" pitchFamily="18" charset="0"/>
                        </a:rPr>
                        <m:t>≔0,0.5…360</m:t>
                      </m:r>
                    </m:oMath>
                  </m:oMathPara>
                </a14:m>
                <a:endParaRPr lang="es-EC" sz="2000" dirty="0"/>
              </a:p>
            </p:txBody>
          </p:sp>
        </mc:Choice>
        <mc:Fallback xmlns="">
          <p:sp>
            <p:nvSpPr>
              <p:cNvPr id="6" name="CuadroTexto 5">
                <a:extLst>
                  <a:ext uri="{FF2B5EF4-FFF2-40B4-BE49-F238E27FC236}">
                    <a16:creationId xmlns:a16="http://schemas.microsoft.com/office/drawing/2014/main" id="{AE341C9C-626C-F966-1D4D-8FC800AF3ABE}"/>
                  </a:ext>
                </a:extLst>
              </p:cNvPr>
              <p:cNvSpPr txBox="1">
                <a:spLocks noRot="1" noChangeAspect="1" noMove="1" noResize="1" noEditPoints="1" noAdjustHandles="1" noChangeArrowheads="1" noChangeShapeType="1" noTextEdit="1"/>
              </p:cNvSpPr>
              <p:nvPr/>
            </p:nvSpPr>
            <p:spPr>
              <a:xfrm>
                <a:off x="3440220" y="1962952"/>
                <a:ext cx="2186247" cy="400110"/>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B0183780-B495-35AA-E191-9403ED360215}"/>
                  </a:ext>
                </a:extLst>
              </p:cNvPr>
              <p:cNvSpPr txBox="1"/>
              <p:nvPr/>
            </p:nvSpPr>
            <p:spPr>
              <a:xfrm>
                <a:off x="7099069" y="1962952"/>
                <a:ext cx="258816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𝛽</m:t>
                      </m:r>
                      <m:r>
                        <a:rPr lang="es-EC" sz="2000" i="0">
                          <a:latin typeface="Cambria Math" panose="02040503050406030204" pitchFamily="18" charset="0"/>
                        </a:rPr>
                        <m:t>≔</m:t>
                      </m:r>
                      <m:r>
                        <a:rPr lang="es-MX" sz="2000" b="0" i="0" smtClean="0">
                          <a:latin typeface="Cambria Math" panose="02040503050406030204" pitchFamily="18" charset="0"/>
                        </a:rPr>
                        <m:t>27</m:t>
                      </m:r>
                      <m:r>
                        <a:rPr lang="es-EC" sz="2000" i="0">
                          <a:latin typeface="Cambria Math" panose="02040503050406030204" pitchFamily="18" charset="0"/>
                        </a:rPr>
                        <m:t>0</m:t>
                      </m:r>
                    </m:oMath>
                  </m:oMathPara>
                </a14:m>
                <a:endParaRPr lang="es-EC" sz="2000" dirty="0"/>
              </a:p>
            </p:txBody>
          </p:sp>
        </mc:Choice>
        <mc:Fallback xmlns="">
          <p:sp>
            <p:nvSpPr>
              <p:cNvPr id="8" name="CuadroTexto 7">
                <a:extLst>
                  <a:ext uri="{FF2B5EF4-FFF2-40B4-BE49-F238E27FC236}">
                    <a16:creationId xmlns:a16="http://schemas.microsoft.com/office/drawing/2014/main" id="{B0183780-B495-35AA-E191-9403ED360215}"/>
                  </a:ext>
                </a:extLst>
              </p:cNvPr>
              <p:cNvSpPr txBox="1">
                <a:spLocks noRot="1" noChangeAspect="1" noMove="1" noResize="1" noEditPoints="1" noAdjustHandles="1" noChangeArrowheads="1" noChangeShapeType="1" noTextEdit="1"/>
              </p:cNvSpPr>
              <p:nvPr/>
            </p:nvSpPr>
            <p:spPr>
              <a:xfrm>
                <a:off x="7099069" y="1962952"/>
                <a:ext cx="2588165" cy="400110"/>
              </a:xfrm>
              <a:prstGeom prst="rect">
                <a:avLst/>
              </a:prstGeom>
              <a:blipFill>
                <a:blip r:embed="rId4"/>
                <a:stretch>
                  <a:fillRect b="-13636"/>
                </a:stretch>
              </a:blipFill>
            </p:spPr>
            <p:txBody>
              <a:bodyPr/>
              <a:lstStyle/>
              <a:p>
                <a:r>
                  <a:rPr lang="es-EC">
                    <a:noFill/>
                  </a:rPr>
                  <a:t> </a:t>
                </a:r>
              </a:p>
            </p:txBody>
          </p:sp>
        </mc:Fallback>
      </mc:AlternateContent>
      <p:sp>
        <p:nvSpPr>
          <p:cNvPr id="9" name="Marcador de contenido 2">
            <a:extLst>
              <a:ext uri="{FF2B5EF4-FFF2-40B4-BE49-F238E27FC236}">
                <a16:creationId xmlns:a16="http://schemas.microsoft.com/office/drawing/2014/main" id="{29726931-B514-46E2-D9B5-5ADD2641229B}"/>
              </a:ext>
            </a:extLst>
          </p:cNvPr>
          <p:cNvSpPr>
            <a:spLocks noGrp="1"/>
          </p:cNvSpPr>
          <p:nvPr>
            <p:ph idx="1"/>
          </p:nvPr>
        </p:nvSpPr>
        <p:spPr>
          <a:xfrm>
            <a:off x="1814643" y="1085662"/>
            <a:ext cx="9295295" cy="855764"/>
          </a:xfrm>
        </p:spPr>
        <p:txBody>
          <a:bodyPr>
            <a:noAutofit/>
          </a:bodyPr>
          <a:lstStyle/>
          <a:p>
            <a:pPr marL="0" indent="0">
              <a:lnSpc>
                <a:spcPct val="100000"/>
              </a:lnSpc>
              <a:spcBef>
                <a:spcPts val="200"/>
              </a:spcBef>
              <a:buNone/>
            </a:pPr>
            <a:r>
              <a:rPr lang="es-EC" sz="2400" dirty="0">
                <a:effectLst/>
                <a:latin typeface="Calibri" panose="020F0502020204030204" pitchFamily="34" charset="0"/>
                <a:ea typeface="Calibri" panose="020F0502020204030204" pitchFamily="34" charset="0"/>
                <a:cs typeface="Calibri" panose="020F0502020204030204" pitchFamily="34" charset="0"/>
              </a:rPr>
              <a:t>Parámetros para el diseño de la leva polidínica: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CF66BDAB-01F5-5D7D-B3E3-B22CD695BB7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048876" y="158029"/>
            <a:ext cx="9061062" cy="906107"/>
          </a:xfrm>
          <a:prstGeom prst="rect">
            <a:avLst/>
          </a:prstGeom>
        </p:spPr>
      </p:pic>
      <p:pic>
        <p:nvPicPr>
          <p:cNvPr id="4" name="Imagen 3">
            <a:extLst>
              <a:ext uri="{FF2B5EF4-FFF2-40B4-BE49-F238E27FC236}">
                <a16:creationId xmlns:a16="http://schemas.microsoft.com/office/drawing/2014/main" id="{EB3A6C05-F1D9-47AB-5388-CC8F8FBF5232}"/>
              </a:ext>
            </a:extLst>
          </p:cNvPr>
          <p:cNvPicPr>
            <a:picLocks noChangeAspect="1"/>
          </p:cNvPicPr>
          <p:nvPr/>
        </p:nvPicPr>
        <p:blipFill>
          <a:blip r:embed="rId6">
            <a:clrChange>
              <a:clrFrom>
                <a:srgbClr val="F6FAF6"/>
              </a:clrFrom>
              <a:clrTo>
                <a:srgbClr val="F6FAF6">
                  <a:alpha val="0"/>
                </a:srgbClr>
              </a:clrTo>
            </a:clrChange>
          </a:blip>
          <a:stretch>
            <a:fillRect/>
          </a:stretch>
        </p:blipFill>
        <p:spPr>
          <a:xfrm>
            <a:off x="1814643" y="3529568"/>
            <a:ext cx="9687310" cy="2904057"/>
          </a:xfrm>
          <a:prstGeom prst="rect">
            <a:avLst/>
          </a:prstGeom>
        </p:spPr>
      </p:pic>
    </p:spTree>
    <p:extLst>
      <p:ext uri="{BB962C8B-B14F-4D97-AF65-F5344CB8AC3E}">
        <p14:creationId xmlns:p14="http://schemas.microsoft.com/office/powerpoint/2010/main" val="3302804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D546A98A-573D-9D42-7CC5-61524B021EAF}"/>
                  </a:ext>
                </a:extLst>
              </p:cNvPr>
              <p:cNvSpPr txBox="1"/>
              <p:nvPr/>
            </p:nvSpPr>
            <p:spPr>
              <a:xfrm>
                <a:off x="1331452" y="205126"/>
                <a:ext cx="8969433" cy="7212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𝑣</m:t>
                      </m:r>
                      <m:r>
                        <a:rPr lang="es-EC" i="0">
                          <a:latin typeface="Cambria Math" panose="02040503050406030204" pitchFamily="18" charset="0"/>
                        </a:rPr>
                        <m:t>1</m:t>
                      </m:r>
                      <m:r>
                        <a:rPr lang="es-EC" i="1">
                          <a:latin typeface="Cambria Math" panose="02040503050406030204" pitchFamily="18" charset="0"/>
                        </a:rPr>
                        <m:t>𝑝</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
                        <a:rPr lang="es-EC" i="1">
                          <a:latin typeface="Cambria Math" panose="02040503050406030204" pitchFamily="18" charset="0"/>
                        </a:rPr>
                        <m:t>h</m:t>
                      </m:r>
                      <m:r>
                        <a:rPr lang="es-EC" i="0">
                          <a:latin typeface="Cambria Math" panose="02040503050406030204" pitchFamily="18" charset="0"/>
                        </a:rPr>
                        <m:t>∗</m:t>
                      </m:r>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1024∗</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3</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4</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5120∗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4</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5</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9216∗</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5</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6</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7168∗</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6</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7</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2048∗</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7</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8</m:t>
                                  </m:r>
                                </m:sup>
                              </m:sSup>
                            </m:den>
                          </m:f>
                        </m:e>
                      </m:d>
                    </m:oMath>
                  </m:oMathPara>
                </a14:m>
                <a:endParaRPr lang="es-EC" dirty="0"/>
              </a:p>
            </p:txBody>
          </p:sp>
        </mc:Choice>
        <mc:Fallback xmlns="">
          <p:sp>
            <p:nvSpPr>
              <p:cNvPr id="3" name="CuadroTexto 2">
                <a:extLst>
                  <a:ext uri="{FF2B5EF4-FFF2-40B4-BE49-F238E27FC236}">
                    <a16:creationId xmlns:a16="http://schemas.microsoft.com/office/drawing/2014/main" id="{D546A98A-573D-9D42-7CC5-61524B021EAF}"/>
                  </a:ext>
                </a:extLst>
              </p:cNvPr>
              <p:cNvSpPr txBox="1">
                <a:spLocks noRot="1" noChangeAspect="1" noMove="1" noResize="1" noEditPoints="1" noAdjustHandles="1" noChangeArrowheads="1" noChangeShapeType="1" noTextEdit="1"/>
              </p:cNvSpPr>
              <p:nvPr/>
            </p:nvSpPr>
            <p:spPr>
              <a:xfrm>
                <a:off x="1331452" y="205126"/>
                <a:ext cx="8969433" cy="721223"/>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B23D69E1-7485-BF85-EEA6-CD1EB40C0841}"/>
                  </a:ext>
                </a:extLst>
              </p:cNvPr>
              <p:cNvSpPr txBox="1"/>
              <p:nvPr/>
            </p:nvSpPr>
            <p:spPr>
              <a:xfrm>
                <a:off x="1819102" y="3594997"/>
                <a:ext cx="8553796" cy="7212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𝑎</m:t>
                      </m:r>
                      <m:r>
                        <a:rPr lang="es-EC" i="0">
                          <a:latin typeface="Cambria Math" panose="02040503050406030204" pitchFamily="18" charset="0"/>
                        </a:rPr>
                        <m:t>1</m:t>
                      </m:r>
                      <m:r>
                        <a:rPr lang="es-EC" i="1">
                          <a:latin typeface="Cambria Math" panose="02040503050406030204" pitchFamily="18" charset="0"/>
                        </a:rPr>
                        <m:t>𝑝</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
                        <a:rPr lang="es-EC" i="1">
                          <a:latin typeface="Cambria Math" panose="02040503050406030204" pitchFamily="18" charset="0"/>
                        </a:rPr>
                        <m:t>h</m:t>
                      </m:r>
                      <m:r>
                        <a:rPr lang="es-EC" i="0">
                          <a:latin typeface="Cambria Math" panose="02040503050406030204" pitchFamily="18" charset="0"/>
                        </a:rPr>
                        <m:t>∗</m:t>
                      </m:r>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3072∗</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2</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4</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20480∗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3</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5</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46080∗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4</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6</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43008∗</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5</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7</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14336∗</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6</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8</m:t>
                                  </m:r>
                                </m:sup>
                              </m:sSup>
                            </m:den>
                          </m:f>
                        </m:e>
                      </m:d>
                    </m:oMath>
                  </m:oMathPara>
                </a14:m>
                <a:endParaRPr lang="es-EC" dirty="0"/>
              </a:p>
            </p:txBody>
          </p:sp>
        </mc:Choice>
        <mc:Fallback xmlns="">
          <p:sp>
            <p:nvSpPr>
              <p:cNvPr id="7" name="CuadroTexto 6">
                <a:extLst>
                  <a:ext uri="{FF2B5EF4-FFF2-40B4-BE49-F238E27FC236}">
                    <a16:creationId xmlns:a16="http://schemas.microsoft.com/office/drawing/2014/main" id="{B23D69E1-7485-BF85-EEA6-CD1EB40C0841}"/>
                  </a:ext>
                </a:extLst>
              </p:cNvPr>
              <p:cNvSpPr txBox="1">
                <a:spLocks noRot="1" noChangeAspect="1" noMove="1" noResize="1" noEditPoints="1" noAdjustHandles="1" noChangeArrowheads="1" noChangeShapeType="1" noTextEdit="1"/>
              </p:cNvSpPr>
              <p:nvPr/>
            </p:nvSpPr>
            <p:spPr>
              <a:xfrm>
                <a:off x="1819102" y="3594997"/>
                <a:ext cx="8553796" cy="721223"/>
              </a:xfrm>
              <a:prstGeom prst="rect">
                <a:avLst/>
              </a:prstGeom>
              <a:blipFill>
                <a:blip r:embed="rId3"/>
                <a:stretch>
                  <a:fillRect/>
                </a:stretch>
              </a:blipFill>
            </p:spPr>
            <p:txBody>
              <a:bodyPr/>
              <a:lstStyle/>
              <a:p>
                <a:r>
                  <a:rPr lang="es-EC">
                    <a:noFill/>
                  </a:rPr>
                  <a:t> </a:t>
                </a:r>
              </a:p>
            </p:txBody>
          </p:sp>
        </mc:Fallback>
      </mc:AlternateContent>
      <p:pic>
        <p:nvPicPr>
          <p:cNvPr id="2" name="Imagen 1">
            <a:extLst>
              <a:ext uri="{FF2B5EF4-FFF2-40B4-BE49-F238E27FC236}">
                <a16:creationId xmlns:a16="http://schemas.microsoft.com/office/drawing/2014/main" id="{5307F2F7-149F-49F1-F738-D3C77A537881}"/>
              </a:ext>
            </a:extLst>
          </p:cNvPr>
          <p:cNvPicPr>
            <a:picLocks noChangeAspect="1"/>
          </p:cNvPicPr>
          <p:nvPr/>
        </p:nvPicPr>
        <p:blipFill>
          <a:blip r:embed="rId4">
            <a:clrChange>
              <a:clrFrom>
                <a:srgbClr val="F6FAF6"/>
              </a:clrFrom>
              <a:clrTo>
                <a:srgbClr val="F6FAF6">
                  <a:alpha val="0"/>
                </a:srgbClr>
              </a:clrTo>
            </a:clrChange>
          </a:blip>
          <a:stretch>
            <a:fillRect/>
          </a:stretch>
        </p:blipFill>
        <p:spPr>
          <a:xfrm>
            <a:off x="2676690" y="926349"/>
            <a:ext cx="8003911" cy="2668648"/>
          </a:xfrm>
          <a:prstGeom prst="rect">
            <a:avLst/>
          </a:prstGeom>
        </p:spPr>
      </p:pic>
      <p:pic>
        <p:nvPicPr>
          <p:cNvPr id="4" name="Imagen 3">
            <a:extLst>
              <a:ext uri="{FF2B5EF4-FFF2-40B4-BE49-F238E27FC236}">
                <a16:creationId xmlns:a16="http://schemas.microsoft.com/office/drawing/2014/main" id="{FBB75B8A-EB90-153F-816E-BDB0800405BB}"/>
              </a:ext>
            </a:extLst>
          </p:cNvPr>
          <p:cNvPicPr>
            <a:picLocks noChangeAspect="1"/>
          </p:cNvPicPr>
          <p:nvPr/>
        </p:nvPicPr>
        <p:blipFill>
          <a:blip r:embed="rId5">
            <a:clrChange>
              <a:clrFrom>
                <a:srgbClr val="F6FAF6"/>
              </a:clrFrom>
              <a:clrTo>
                <a:srgbClr val="F6FAF6">
                  <a:alpha val="0"/>
                </a:srgbClr>
              </a:clrTo>
            </a:clrChange>
          </a:blip>
          <a:stretch>
            <a:fillRect/>
          </a:stretch>
        </p:blipFill>
        <p:spPr>
          <a:xfrm>
            <a:off x="3083270" y="4316220"/>
            <a:ext cx="8003910" cy="2541780"/>
          </a:xfrm>
          <a:prstGeom prst="rect">
            <a:avLst/>
          </a:prstGeom>
        </p:spPr>
      </p:pic>
    </p:spTree>
    <p:extLst>
      <p:ext uri="{BB962C8B-B14F-4D97-AF65-F5344CB8AC3E}">
        <p14:creationId xmlns:p14="http://schemas.microsoft.com/office/powerpoint/2010/main" val="2488170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16CCE538-8375-7B39-973C-11DC4EDADD9E}"/>
                  </a:ext>
                </a:extLst>
              </p:cNvPr>
              <p:cNvSpPr txBox="1"/>
              <p:nvPr/>
            </p:nvSpPr>
            <p:spPr>
              <a:xfrm>
                <a:off x="1706393" y="144879"/>
                <a:ext cx="8779213" cy="7212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𝑗</m:t>
                      </m:r>
                      <m:r>
                        <a:rPr lang="es-EC" i="0">
                          <a:latin typeface="Cambria Math" panose="02040503050406030204" pitchFamily="18" charset="0"/>
                        </a:rPr>
                        <m:t>1</m:t>
                      </m:r>
                      <m:r>
                        <a:rPr lang="es-EC" i="1">
                          <a:latin typeface="Cambria Math" panose="02040503050406030204" pitchFamily="18" charset="0"/>
                        </a:rPr>
                        <m:t>𝑝</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
                        <a:rPr lang="es-EC" i="1">
                          <a:latin typeface="Cambria Math" panose="02040503050406030204" pitchFamily="18" charset="0"/>
                        </a:rPr>
                        <m:t>h</m:t>
                      </m:r>
                      <m:r>
                        <a:rPr lang="es-EC" i="0">
                          <a:latin typeface="Cambria Math" panose="02040503050406030204" pitchFamily="18" charset="0"/>
                        </a:rPr>
                        <m:t>∗</m:t>
                      </m:r>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6144∗</m:t>
                              </m:r>
                              <m:r>
                                <a:rPr lang="es-EC" i="1">
                                  <a:latin typeface="Cambria Math" panose="02040503050406030204" pitchFamily="18" charset="0"/>
                                </a:rPr>
                                <m:t>𝜃</m:t>
                              </m:r>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4</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61440∗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2</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5</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184320∗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3</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6</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215040∗</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4</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7</m:t>
                                  </m:r>
                                </m:sup>
                              </m:sSup>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86016∗</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𝜃</m:t>
                                  </m:r>
                                </m:e>
                                <m:sup>
                                  <m:r>
                                    <a:rPr lang="es-EC" i="0">
                                      <a:latin typeface="Cambria Math" panose="02040503050406030204" pitchFamily="18" charset="0"/>
                                    </a:rPr>
                                    <m:t>5</m:t>
                                  </m:r>
                                </m:sup>
                              </m:sSup>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8</m:t>
                                  </m:r>
                                </m:sup>
                              </m:sSup>
                            </m:den>
                          </m:f>
                        </m:e>
                      </m:d>
                    </m:oMath>
                  </m:oMathPara>
                </a14:m>
                <a:endParaRPr lang="es-EC" dirty="0"/>
              </a:p>
            </p:txBody>
          </p:sp>
        </mc:Choice>
        <mc:Fallback xmlns="">
          <p:sp>
            <p:nvSpPr>
              <p:cNvPr id="3" name="CuadroTexto 2">
                <a:extLst>
                  <a:ext uri="{FF2B5EF4-FFF2-40B4-BE49-F238E27FC236}">
                    <a16:creationId xmlns:a16="http://schemas.microsoft.com/office/drawing/2014/main" id="{16CCE538-8375-7B39-973C-11DC4EDADD9E}"/>
                  </a:ext>
                </a:extLst>
              </p:cNvPr>
              <p:cNvSpPr txBox="1">
                <a:spLocks noRot="1" noChangeAspect="1" noMove="1" noResize="1" noEditPoints="1" noAdjustHandles="1" noChangeArrowheads="1" noChangeShapeType="1" noTextEdit="1"/>
              </p:cNvSpPr>
              <p:nvPr/>
            </p:nvSpPr>
            <p:spPr>
              <a:xfrm>
                <a:off x="1706393" y="144879"/>
                <a:ext cx="8779213" cy="721223"/>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C34E0489-A39D-CAE2-9FD0-BA6C3E5E90E5}"/>
                  </a:ext>
                </a:extLst>
              </p:cNvPr>
              <p:cNvSpPr txBox="1"/>
              <p:nvPr/>
            </p:nvSpPr>
            <p:spPr>
              <a:xfrm>
                <a:off x="3677647" y="3477811"/>
                <a:ext cx="6099242" cy="7988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smtClean="0">
                          <a:latin typeface="Cambria Math" panose="02040503050406030204" pitchFamily="18" charset="0"/>
                        </a:rPr>
                        <m:t>∅</m:t>
                      </m:r>
                      <m:r>
                        <a:rPr lang="es-EC" sz="1400" i="1">
                          <a:latin typeface="Cambria Math" panose="02040503050406030204" pitchFamily="18" charset="0"/>
                        </a:rPr>
                        <m:t>𝑓</m:t>
                      </m:r>
                      <m:d>
                        <m:dPr>
                          <m:ctrlPr>
                            <a:rPr lang="es-EC" sz="1400" i="1">
                              <a:solidFill>
                                <a:srgbClr val="836967"/>
                              </a:solidFill>
                              <a:latin typeface="Cambria Math" panose="02040503050406030204" pitchFamily="18" charset="0"/>
                            </a:rPr>
                          </m:ctrlPr>
                        </m:dPr>
                        <m:e>
                          <m:r>
                            <a:rPr lang="es-EC" sz="1400" i="1">
                              <a:latin typeface="Cambria Math" panose="02040503050406030204" pitchFamily="18" charset="0"/>
                            </a:rPr>
                            <m:t>𝜃</m:t>
                          </m:r>
                        </m:e>
                      </m:d>
                      <m:r>
                        <a:rPr lang="es-EC" sz="1400" i="0">
                          <a:latin typeface="Cambria Math" panose="02040503050406030204" pitchFamily="18" charset="0"/>
                        </a:rPr>
                        <m:t>≔</m:t>
                      </m:r>
                      <m:r>
                        <a:rPr lang="es-EC" sz="1400" i="1">
                          <a:latin typeface="Cambria Math" panose="02040503050406030204" pitchFamily="18" charset="0"/>
                        </a:rPr>
                        <m:t>𝑎𝑡𝑎𝑛</m:t>
                      </m:r>
                      <m:d>
                        <m:dPr>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𝑣𝑝</m:t>
                              </m:r>
                              <m:d>
                                <m:dPr>
                                  <m:ctrlPr>
                                    <a:rPr lang="es-EC" sz="1400" i="1">
                                      <a:solidFill>
                                        <a:srgbClr val="836967"/>
                                      </a:solidFill>
                                      <a:latin typeface="Cambria Math" panose="02040503050406030204" pitchFamily="18" charset="0"/>
                                    </a:rPr>
                                  </m:ctrlPr>
                                </m:dPr>
                                <m:e>
                                  <m:r>
                                    <a:rPr lang="es-EC" sz="1400" i="1">
                                      <a:latin typeface="Cambria Math" panose="02040503050406030204" pitchFamily="18" charset="0"/>
                                    </a:rPr>
                                    <m:t>𝜃</m:t>
                                  </m:r>
                                </m:e>
                              </m:d>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180</m:t>
                                  </m:r>
                                </m:num>
                                <m:den>
                                  <m:r>
                                    <a:rPr lang="es-EC" sz="1400" i="1">
                                      <a:latin typeface="Cambria Math" panose="02040503050406030204" pitchFamily="18" charset="0"/>
                                    </a:rPr>
                                    <m:t>𝜋</m:t>
                                  </m:r>
                                </m:den>
                              </m:f>
                              <m:r>
                                <a:rPr lang="es-EC" sz="1400" i="0">
                                  <a:latin typeface="Cambria Math" panose="02040503050406030204" pitchFamily="18" charset="0"/>
                                </a:rPr>
                                <m:t>−</m:t>
                              </m:r>
                              <m:r>
                                <a:rPr lang="es-EC" sz="1400" i="1">
                                  <a:latin typeface="Cambria Math" panose="02040503050406030204" pitchFamily="18" charset="0"/>
                                </a:rPr>
                                <m:t>𝜀</m:t>
                              </m:r>
                            </m:num>
                            <m:den>
                              <m:r>
                                <a:rPr lang="es-EC" sz="1400" i="1">
                                  <a:latin typeface="Cambria Math" panose="02040503050406030204" pitchFamily="18" charset="0"/>
                                </a:rPr>
                                <m:t>𝑠𝑝</m:t>
                              </m:r>
                              <m:d>
                                <m:dPr>
                                  <m:ctrlPr>
                                    <a:rPr lang="es-EC" sz="1400" i="1">
                                      <a:solidFill>
                                        <a:srgbClr val="836967"/>
                                      </a:solidFill>
                                      <a:latin typeface="Cambria Math" panose="02040503050406030204" pitchFamily="18" charset="0"/>
                                    </a:rPr>
                                  </m:ctrlPr>
                                </m:dPr>
                                <m:e>
                                  <m:r>
                                    <a:rPr lang="es-EC" sz="1400" i="1">
                                      <a:latin typeface="Cambria Math" panose="02040503050406030204" pitchFamily="18" charset="0"/>
                                    </a:rPr>
                                    <m:t>𝜃</m:t>
                                  </m:r>
                                </m:e>
                              </m:d>
                              <m:r>
                                <a:rPr lang="es-EC" sz="1400" i="0">
                                  <a:latin typeface="Cambria Math" panose="02040503050406030204" pitchFamily="18" charset="0"/>
                                </a:rPr>
                                <m:t>+</m:t>
                              </m:r>
                              <m:rad>
                                <m:radPr>
                                  <m:degHide m:val="on"/>
                                  <m:ctrlPr>
                                    <a:rPr lang="es-EC" sz="1400" i="1">
                                      <a:solidFill>
                                        <a:srgbClr val="836967"/>
                                      </a:solidFill>
                                      <a:latin typeface="Cambria Math" panose="02040503050406030204" pitchFamily="18" charset="0"/>
                                    </a:rPr>
                                  </m:ctrlPr>
                                </m:radPr>
                                <m:deg/>
                                <m:e>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𝑅𝑝</m:t>
                                      </m:r>
                                    </m:e>
                                    <m:sup>
                                      <m:r>
                                        <a:rPr lang="es-EC" sz="1400" i="0">
                                          <a:latin typeface="Cambria Math" panose="02040503050406030204" pitchFamily="18" charset="0"/>
                                        </a:rPr>
                                        <m:t>2</m:t>
                                      </m:r>
                                    </m:sup>
                                  </m:sSup>
                                  <m:r>
                                    <a:rPr lang="es-EC" sz="1400" i="0">
                                      <a:latin typeface="Cambria Math" panose="02040503050406030204" pitchFamily="18" charset="0"/>
                                    </a:rPr>
                                    <m:t>−</m:t>
                                  </m:r>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𝜖</m:t>
                                      </m:r>
                                    </m:e>
                                    <m:sup>
                                      <m:r>
                                        <a:rPr lang="es-EC" sz="1400" i="0">
                                          <a:latin typeface="Cambria Math" panose="02040503050406030204" pitchFamily="18" charset="0"/>
                                        </a:rPr>
                                        <m:t>2</m:t>
                                      </m:r>
                                    </m:sup>
                                  </m:sSup>
                                </m:e>
                              </m:rad>
                            </m:den>
                          </m:f>
                        </m:e>
                      </m:d>
                    </m:oMath>
                  </m:oMathPara>
                </a14:m>
                <a:endParaRPr lang="es-EC" sz="1400" dirty="0"/>
              </a:p>
            </p:txBody>
          </p:sp>
        </mc:Choice>
        <mc:Fallback xmlns="">
          <p:sp>
            <p:nvSpPr>
              <p:cNvPr id="11" name="CuadroTexto 10">
                <a:extLst>
                  <a:ext uri="{FF2B5EF4-FFF2-40B4-BE49-F238E27FC236}">
                    <a16:creationId xmlns:a16="http://schemas.microsoft.com/office/drawing/2014/main" id="{C34E0489-A39D-CAE2-9FD0-BA6C3E5E90E5}"/>
                  </a:ext>
                </a:extLst>
              </p:cNvPr>
              <p:cNvSpPr txBox="1">
                <a:spLocks noRot="1" noChangeAspect="1" noMove="1" noResize="1" noEditPoints="1" noAdjustHandles="1" noChangeArrowheads="1" noChangeShapeType="1" noTextEdit="1"/>
              </p:cNvSpPr>
              <p:nvPr/>
            </p:nvSpPr>
            <p:spPr>
              <a:xfrm>
                <a:off x="3677647" y="3477811"/>
                <a:ext cx="6099242" cy="798873"/>
              </a:xfrm>
              <a:prstGeom prst="rect">
                <a:avLst/>
              </a:prstGeom>
              <a:blipFill>
                <a:blip r:embed="rId4"/>
                <a:stretch>
                  <a:fillRect/>
                </a:stretch>
              </a:blipFill>
            </p:spPr>
            <p:txBody>
              <a:bodyPr/>
              <a:lstStyle/>
              <a:p>
                <a:r>
                  <a:rPr lang="es-EC">
                    <a:noFill/>
                  </a:rPr>
                  <a:t> </a:t>
                </a:r>
              </a:p>
            </p:txBody>
          </p:sp>
        </mc:Fallback>
      </mc:AlternateContent>
      <p:pic>
        <p:nvPicPr>
          <p:cNvPr id="2" name="Imagen 1">
            <a:extLst>
              <a:ext uri="{FF2B5EF4-FFF2-40B4-BE49-F238E27FC236}">
                <a16:creationId xmlns:a16="http://schemas.microsoft.com/office/drawing/2014/main" id="{4DE1C4A1-8FF6-9123-67E7-FE50191C5129}"/>
              </a:ext>
            </a:extLst>
          </p:cNvPr>
          <p:cNvPicPr>
            <a:picLocks noChangeAspect="1"/>
          </p:cNvPicPr>
          <p:nvPr/>
        </p:nvPicPr>
        <p:blipFill rotWithShape="1">
          <a:blip r:embed="rId5">
            <a:clrChange>
              <a:clrFrom>
                <a:srgbClr val="F6FAF6"/>
              </a:clrFrom>
              <a:clrTo>
                <a:srgbClr val="F6FAF6">
                  <a:alpha val="0"/>
                </a:srgbClr>
              </a:clrTo>
            </a:clrChange>
          </a:blip>
          <a:srcRect t="4427"/>
          <a:stretch/>
        </p:blipFill>
        <p:spPr bwMode="auto">
          <a:xfrm>
            <a:off x="2651009" y="866102"/>
            <a:ext cx="8324488" cy="2534059"/>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BDD22A9A-E7F9-C64C-B5E3-CB46FF51C817}"/>
              </a:ext>
            </a:extLst>
          </p:cNvPr>
          <p:cNvPicPr>
            <a:picLocks noChangeAspect="1"/>
          </p:cNvPicPr>
          <p:nvPr/>
        </p:nvPicPr>
        <p:blipFill rotWithShape="1">
          <a:blip r:embed="rId6">
            <a:clrChange>
              <a:clrFrom>
                <a:srgbClr val="F6FAF6"/>
              </a:clrFrom>
              <a:clrTo>
                <a:srgbClr val="F6FAF6">
                  <a:alpha val="0"/>
                </a:srgbClr>
              </a:clrTo>
            </a:clrChange>
          </a:blip>
          <a:srcRect t="2865"/>
          <a:stretch/>
        </p:blipFill>
        <p:spPr>
          <a:xfrm>
            <a:off x="1953144" y="4276684"/>
            <a:ext cx="9107353" cy="2534059"/>
          </a:xfrm>
          <a:prstGeom prst="rect">
            <a:avLst/>
          </a:prstGeom>
        </p:spPr>
      </p:pic>
    </p:spTree>
    <p:extLst>
      <p:ext uri="{BB962C8B-B14F-4D97-AF65-F5344CB8AC3E}">
        <p14:creationId xmlns:p14="http://schemas.microsoft.com/office/powerpoint/2010/main" val="3487435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9" name="Marcador de contenido 2">
            <a:extLst>
              <a:ext uri="{FF2B5EF4-FFF2-40B4-BE49-F238E27FC236}">
                <a16:creationId xmlns:a16="http://schemas.microsoft.com/office/drawing/2014/main" id="{6177A168-BA8E-F3B2-A079-E548C99FCDD5}"/>
              </a:ext>
            </a:extLst>
          </p:cNvPr>
          <p:cNvSpPr>
            <a:spLocks noGrp="1"/>
          </p:cNvSpPr>
          <p:nvPr>
            <p:ph idx="1"/>
          </p:nvPr>
        </p:nvSpPr>
        <p:spPr>
          <a:xfrm>
            <a:off x="1837699" y="0"/>
            <a:ext cx="9295295" cy="855764"/>
          </a:xfrm>
        </p:spPr>
        <p:txBody>
          <a:bodyPr>
            <a:noAutofit/>
          </a:bodyPr>
          <a:lstStyle/>
          <a:p>
            <a:pPr marL="0" indent="0">
              <a:lnSpc>
                <a:spcPct val="100000"/>
              </a:lnSpc>
              <a:spcBef>
                <a:spcPts val="200"/>
              </a:spcBef>
              <a:buNone/>
            </a:pPr>
            <a:r>
              <a:rPr lang="es-EC" sz="2400" dirty="0">
                <a:effectLst/>
                <a:latin typeface="Calibri" panose="020F0502020204030204" pitchFamily="34" charset="0"/>
                <a:ea typeface="Calibri" panose="020F0502020204030204" pitchFamily="34" charset="0"/>
                <a:cs typeface="Calibri" panose="020F0502020204030204" pitchFamily="34" charset="0"/>
              </a:rPr>
              <a:t>Fuerza de contacto a 238 r.p.m :</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Marcador de contenido 2">
            <a:extLst>
              <a:ext uri="{FF2B5EF4-FFF2-40B4-BE49-F238E27FC236}">
                <a16:creationId xmlns:a16="http://schemas.microsoft.com/office/drawing/2014/main" id="{82502505-C09E-DBD1-1E99-0E48042A4DF7}"/>
              </a:ext>
            </a:extLst>
          </p:cNvPr>
          <p:cNvSpPr txBox="1">
            <a:spLocks/>
          </p:cNvSpPr>
          <p:nvPr/>
        </p:nvSpPr>
        <p:spPr>
          <a:xfrm>
            <a:off x="1837698" y="3001118"/>
            <a:ext cx="9295295" cy="855764"/>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200"/>
              </a:spcBef>
              <a:buFont typeface="Wingdings 2" pitchFamily="18" charset="2"/>
              <a:buNone/>
            </a:pPr>
            <a:r>
              <a:rPr lang="es-EC" sz="2400" dirty="0">
                <a:latin typeface="Calibri" panose="020F0502020204030204" pitchFamily="34" charset="0"/>
                <a:ea typeface="Calibri" panose="020F0502020204030204" pitchFamily="34" charset="0"/>
                <a:cs typeface="Calibri" panose="020F0502020204030204" pitchFamily="34" charset="0"/>
              </a:rPr>
              <a:t>Leva teórica:</a:t>
            </a:r>
            <a:endParaRPr lang="es-EC"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91476C64-2FFA-F582-AA5A-EFAE338A2A1F}"/>
              </a:ext>
            </a:extLst>
          </p:cNvPr>
          <p:cNvPicPr>
            <a:picLocks noChangeAspect="1"/>
          </p:cNvPicPr>
          <p:nvPr/>
        </p:nvPicPr>
        <p:blipFill rotWithShape="1">
          <a:blip r:embed="rId2">
            <a:clrChange>
              <a:clrFrom>
                <a:srgbClr val="FFFFFF"/>
              </a:clrFrom>
              <a:clrTo>
                <a:srgbClr val="FFFFFF">
                  <a:alpha val="0"/>
                </a:srgbClr>
              </a:clrTo>
            </a:clrChange>
          </a:blip>
          <a:srcRect l="1615" t="3456" r="34471" b="21157"/>
          <a:stretch/>
        </p:blipFill>
        <p:spPr>
          <a:xfrm>
            <a:off x="4748090" y="3429000"/>
            <a:ext cx="3474510" cy="3429000"/>
          </a:xfrm>
          <a:prstGeom prst="rect">
            <a:avLst/>
          </a:prstGeom>
        </p:spPr>
      </p:pic>
      <p:pic>
        <p:nvPicPr>
          <p:cNvPr id="5" name="Imagen 4">
            <a:extLst>
              <a:ext uri="{FF2B5EF4-FFF2-40B4-BE49-F238E27FC236}">
                <a16:creationId xmlns:a16="http://schemas.microsoft.com/office/drawing/2014/main" id="{7F70C007-D7B0-FD94-B9B8-327806B9637F}"/>
              </a:ext>
            </a:extLst>
          </p:cNvPr>
          <p:cNvPicPr>
            <a:picLocks noChangeAspect="1"/>
          </p:cNvPicPr>
          <p:nvPr/>
        </p:nvPicPr>
        <p:blipFill>
          <a:blip r:embed="rId3"/>
          <a:stretch>
            <a:fillRect/>
          </a:stretch>
        </p:blipFill>
        <p:spPr>
          <a:xfrm>
            <a:off x="3133433" y="595848"/>
            <a:ext cx="6703823" cy="2665186"/>
          </a:xfrm>
          <a:prstGeom prst="rect">
            <a:avLst/>
          </a:prstGeom>
        </p:spPr>
      </p:pic>
    </p:spTree>
    <p:extLst>
      <p:ext uri="{BB962C8B-B14F-4D97-AF65-F5344CB8AC3E}">
        <p14:creationId xmlns:p14="http://schemas.microsoft.com/office/powerpoint/2010/main" val="1925814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FBA9615-7DB5-4D57-B0E9-14BDBBE81C4C}"/>
              </a:ext>
            </a:extLst>
          </p:cNvPr>
          <p:cNvSpPr txBox="1">
            <a:spLocks/>
          </p:cNvSpPr>
          <p:nvPr/>
        </p:nvSpPr>
        <p:spPr>
          <a:xfrm>
            <a:off x="2557821" y="425159"/>
            <a:ext cx="8730858"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Análisis y diseño de la leva de la serie de Fourier grado 13</a:t>
            </a:r>
            <a:endParaRPr lang="es-MX" dirty="0">
              <a:cs typeface="Times New Roman" panose="02020603050405020304" pitchFamily="18" charset="0"/>
            </a:endParaRP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BC9C37B5-949C-C385-6002-E887310677CC}"/>
                  </a:ext>
                </a:extLst>
              </p:cNvPr>
              <p:cNvSpPr txBox="1"/>
              <p:nvPr/>
            </p:nvSpPr>
            <p:spPr>
              <a:xfrm>
                <a:off x="2221157" y="1978282"/>
                <a:ext cx="9404187" cy="1981312"/>
              </a:xfrm>
              <a:prstGeom prst="rect">
                <a:avLst/>
              </a:prstGeom>
              <a:noFill/>
            </p:spPr>
            <p:txBody>
              <a:bodyPr wrap="square">
                <a:spAutoFit/>
              </a:bodyPr>
              <a:lstStyle/>
              <a:p>
                <a:pPr>
                  <a:spcAft>
                    <a:spcPts val="800"/>
                  </a:spcAft>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Las series de Fourier son muy utilizadas en el análisis armónico de todo tipo de sistemas físicos, su fórmula general que rige a esta serie es:</a:t>
                </a:r>
              </a:p>
              <a:p>
                <a:pPr>
                  <a:lnSpc>
                    <a:spcPct val="20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Times New Roman" panose="02020603050405020304" pitchFamily="18" charset="0"/>
                        </a:rPr>
                        <m:t>𝑦</m:t>
                      </m:r>
                      <m:r>
                        <a:rPr lang="es-EC"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8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es-EC" sz="1800" i="1">
                                  <a:effectLst/>
                                  <a:latin typeface="Cambria Math" panose="02040503050406030204" pitchFamily="18" charset="0"/>
                                  <a:ea typeface="Calibri" panose="020F0502020204030204" pitchFamily="34" charset="0"/>
                                  <a:cs typeface="Times New Roman" panose="02020603050405020304" pitchFamily="18" charset="0"/>
                                </a:rPr>
                                <m:t>0</m:t>
                              </m:r>
                            </m:sub>
                          </m:sSub>
                        </m:num>
                        <m:den>
                          <m:r>
                            <a:rPr lang="es-EC" sz="1800" i="1">
                              <a:effectLst/>
                              <a:latin typeface="Cambria Math" panose="02040503050406030204" pitchFamily="18" charset="0"/>
                              <a:ea typeface="Calibri" panose="020F0502020204030204" pitchFamily="34" charset="0"/>
                              <a:cs typeface="Times New Roman" panose="02020603050405020304" pitchFamily="18" charset="0"/>
                            </a:rPr>
                            <m:t>2</m:t>
                          </m:r>
                        </m:den>
                      </m:f>
                      <m:r>
                        <a:rPr lang="es-EC" sz="1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8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es-EC" sz="1800" i="1">
                                  <a:effectLst/>
                                  <a:latin typeface="Cambria Math" panose="02040503050406030204" pitchFamily="18" charset="0"/>
                                  <a:ea typeface="Calibri" panose="020F0502020204030204" pitchFamily="34" charset="0"/>
                                  <a:cs typeface="Times New Roman" panose="02020603050405020304" pitchFamily="18" charset="0"/>
                                </a:rPr>
                                <m:t>1</m:t>
                              </m:r>
                            </m:sub>
                          </m:sSub>
                          <m:func>
                            <m:func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sin</m:t>
                              </m:r>
                            </m:fName>
                            <m:e>
                              <m:r>
                                <a:rPr lang="es-EC" sz="18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es-EC"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800" i="1">
                                  <a:effectLst/>
                                  <a:latin typeface="Cambria Math" panose="02040503050406030204" pitchFamily="18" charset="0"/>
                                  <a:ea typeface="Calibri" panose="020F0502020204030204" pitchFamily="34" charset="0"/>
                                  <a:cs typeface="Times New Roman" panose="02020603050405020304" pitchFamily="18" charset="0"/>
                                </a:rPr>
                                <m:t>𝑏</m:t>
                              </m:r>
                            </m:e>
                            <m:sub>
                              <m:r>
                                <a:rPr lang="es-EC" sz="1800" i="1">
                                  <a:effectLst/>
                                  <a:latin typeface="Cambria Math" panose="02040503050406030204" pitchFamily="18" charset="0"/>
                                  <a:ea typeface="Calibri" panose="020F0502020204030204" pitchFamily="34" charset="0"/>
                                  <a:cs typeface="Times New Roman" panose="02020603050405020304" pitchFamily="18" charset="0"/>
                                </a:rPr>
                                <m:t>1</m:t>
                              </m:r>
                            </m:sub>
                          </m:sSub>
                          <m:func>
                            <m:func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cos</m:t>
                              </m:r>
                            </m:fName>
                            <m:e>
                              <m:r>
                                <a:rPr lang="es-EC" sz="1800" i="1">
                                  <a:effectLst/>
                                  <a:latin typeface="Cambria Math" panose="02040503050406030204" pitchFamily="18" charset="0"/>
                                  <a:ea typeface="Calibri" panose="020F0502020204030204" pitchFamily="34" charset="0"/>
                                  <a:cs typeface="Times New Roman" panose="02020603050405020304" pitchFamily="18" charset="0"/>
                                </a:rPr>
                                <m:t>𝑥</m:t>
                              </m:r>
                            </m:e>
                          </m:func>
                        </m:e>
                      </m:d>
                      <m:r>
                        <a:rPr lang="es-EC" sz="1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8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es-EC" sz="1800" i="1">
                                  <a:effectLst/>
                                  <a:latin typeface="Cambria Math" panose="02040503050406030204" pitchFamily="18" charset="0"/>
                                  <a:ea typeface="Calibri" panose="020F0502020204030204" pitchFamily="34" charset="0"/>
                                  <a:cs typeface="Times New Roman" panose="02020603050405020304" pitchFamily="18" charset="0"/>
                                </a:rPr>
                                <m:t>2</m:t>
                              </m:r>
                            </m:sub>
                          </m:sSub>
                          <m:func>
                            <m:func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sin</m:t>
                              </m:r>
                            </m:fName>
                            <m:e>
                              <m:r>
                                <a:rPr lang="es-EC" sz="1800" i="1">
                                  <a:effectLst/>
                                  <a:latin typeface="Cambria Math" panose="02040503050406030204" pitchFamily="18" charset="0"/>
                                  <a:ea typeface="Calibri" panose="020F0502020204030204" pitchFamily="34" charset="0"/>
                                  <a:cs typeface="Times New Roman" panose="02020603050405020304" pitchFamily="18" charset="0"/>
                                </a:rPr>
                                <m:t>2</m:t>
                              </m:r>
                              <m:r>
                                <a:rPr lang="es-EC" sz="18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es-EC"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800" i="1">
                                  <a:effectLst/>
                                  <a:latin typeface="Cambria Math" panose="02040503050406030204" pitchFamily="18" charset="0"/>
                                  <a:ea typeface="Calibri" panose="020F0502020204030204" pitchFamily="34" charset="0"/>
                                  <a:cs typeface="Times New Roman" panose="02020603050405020304" pitchFamily="18" charset="0"/>
                                </a:rPr>
                                <m:t>𝑏</m:t>
                              </m:r>
                            </m:e>
                            <m:sub>
                              <m:r>
                                <a:rPr lang="es-EC" sz="1800" i="1">
                                  <a:effectLst/>
                                  <a:latin typeface="Cambria Math" panose="02040503050406030204" pitchFamily="18" charset="0"/>
                                  <a:ea typeface="Calibri" panose="020F0502020204030204" pitchFamily="34" charset="0"/>
                                  <a:cs typeface="Times New Roman" panose="02020603050405020304" pitchFamily="18" charset="0"/>
                                </a:rPr>
                                <m:t>2</m:t>
                              </m:r>
                            </m:sub>
                          </m:sSub>
                          <m:func>
                            <m:func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cos</m:t>
                              </m:r>
                            </m:fName>
                            <m:e>
                              <m:r>
                                <a:rPr lang="es-EC" sz="1800" i="1">
                                  <a:effectLst/>
                                  <a:latin typeface="Cambria Math" panose="02040503050406030204" pitchFamily="18" charset="0"/>
                                  <a:ea typeface="Calibri" panose="020F0502020204030204" pitchFamily="34" charset="0"/>
                                  <a:cs typeface="Times New Roman" panose="02020603050405020304" pitchFamily="18" charset="0"/>
                                </a:rPr>
                                <m:t>2</m:t>
                              </m:r>
                              <m:r>
                                <a:rPr lang="es-EC" sz="1800" i="1">
                                  <a:effectLst/>
                                  <a:latin typeface="Cambria Math" panose="02040503050406030204" pitchFamily="18" charset="0"/>
                                  <a:ea typeface="Calibri" panose="020F0502020204030204" pitchFamily="34" charset="0"/>
                                  <a:cs typeface="Times New Roman" panose="02020603050405020304" pitchFamily="18" charset="0"/>
                                </a:rPr>
                                <m:t>𝑥</m:t>
                              </m:r>
                            </m:e>
                          </m:func>
                        </m:e>
                      </m:d>
                      <m:r>
                        <a:rPr lang="es-EC" sz="18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8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es-EC" sz="1800" i="1">
                                  <a:effectLst/>
                                  <a:latin typeface="Cambria Math" panose="02040503050406030204" pitchFamily="18" charset="0"/>
                                  <a:ea typeface="Calibri" panose="020F0502020204030204" pitchFamily="34" charset="0"/>
                                  <a:cs typeface="Times New Roman" panose="02020603050405020304" pitchFamily="18" charset="0"/>
                                </a:rPr>
                                <m:t>𝑛</m:t>
                              </m:r>
                            </m:sub>
                          </m:sSub>
                          <m:func>
                            <m:func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sin</m:t>
                              </m:r>
                            </m:fName>
                            <m:e>
                              <m:r>
                                <a:rPr lang="es-EC" sz="1800" i="1">
                                  <a:effectLst/>
                                  <a:latin typeface="Cambria Math" panose="02040503050406030204" pitchFamily="18" charset="0"/>
                                  <a:ea typeface="Calibri" panose="020F0502020204030204" pitchFamily="34" charset="0"/>
                                  <a:cs typeface="Times New Roman" panose="02020603050405020304" pitchFamily="18" charset="0"/>
                                </a:rPr>
                                <m:t>𝑛𝑥</m:t>
                              </m:r>
                            </m:e>
                          </m:func>
                          <m:r>
                            <a:rPr lang="es-EC"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800" i="1">
                                  <a:effectLst/>
                                  <a:latin typeface="Cambria Math" panose="02040503050406030204" pitchFamily="18" charset="0"/>
                                  <a:ea typeface="Calibri" panose="020F0502020204030204" pitchFamily="34" charset="0"/>
                                  <a:cs typeface="Times New Roman" panose="02020603050405020304" pitchFamily="18" charset="0"/>
                                </a:rPr>
                                <m:t>𝑏</m:t>
                              </m:r>
                            </m:e>
                            <m:sub>
                              <m:r>
                                <a:rPr lang="es-EC" sz="1800" i="1">
                                  <a:effectLst/>
                                  <a:latin typeface="Cambria Math" panose="02040503050406030204" pitchFamily="18" charset="0"/>
                                  <a:ea typeface="Calibri" panose="020F0502020204030204" pitchFamily="34" charset="0"/>
                                  <a:cs typeface="Times New Roman" panose="02020603050405020304" pitchFamily="18" charset="0"/>
                                </a:rPr>
                                <m:t>𝑛</m:t>
                              </m:r>
                            </m:sub>
                          </m:sSub>
                          <m:func>
                            <m:func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cos</m:t>
                              </m:r>
                            </m:fName>
                            <m:e>
                              <m:r>
                                <a:rPr lang="es-EC" sz="1800" i="1">
                                  <a:effectLst/>
                                  <a:latin typeface="Cambria Math" panose="02040503050406030204" pitchFamily="18" charset="0"/>
                                  <a:ea typeface="Calibri" panose="020F0502020204030204" pitchFamily="34" charset="0"/>
                                  <a:cs typeface="Times New Roman" panose="02020603050405020304" pitchFamily="18" charset="0"/>
                                </a:rPr>
                                <m:t>𝑛𝑥</m:t>
                              </m:r>
                            </m:e>
                          </m:func>
                        </m:e>
                      </m:d>
                    </m:oMath>
                  </m:oMathPara>
                </a14:m>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CuadroTexto 3">
                <a:extLst>
                  <a:ext uri="{FF2B5EF4-FFF2-40B4-BE49-F238E27FC236}">
                    <a16:creationId xmlns:a16="http://schemas.microsoft.com/office/drawing/2014/main" id="{BC9C37B5-949C-C385-6002-E887310677CC}"/>
                  </a:ext>
                </a:extLst>
              </p:cNvPr>
              <p:cNvSpPr txBox="1">
                <a:spLocks noRot="1" noChangeAspect="1" noMove="1" noResize="1" noEditPoints="1" noAdjustHandles="1" noChangeArrowheads="1" noChangeShapeType="1" noTextEdit="1"/>
              </p:cNvSpPr>
              <p:nvPr/>
            </p:nvSpPr>
            <p:spPr>
              <a:xfrm>
                <a:off x="2221157" y="1978282"/>
                <a:ext cx="9404187" cy="1981312"/>
              </a:xfrm>
              <a:prstGeom prst="rect">
                <a:avLst/>
              </a:prstGeom>
              <a:blipFill>
                <a:blip r:embed="rId2"/>
                <a:stretch>
                  <a:fillRect l="-972" t="-2462"/>
                </a:stretch>
              </a:blipFill>
            </p:spPr>
            <p:txBody>
              <a:bodyPr/>
              <a:lstStyle/>
              <a:p>
                <a:r>
                  <a:rPr lang="es-EC">
                    <a:noFill/>
                  </a:rPr>
                  <a:t> </a:t>
                </a:r>
              </a:p>
            </p:txBody>
          </p:sp>
        </mc:Fallback>
      </mc:AlternateContent>
      <p:sp>
        <p:nvSpPr>
          <p:cNvPr id="8" name="CuadroTexto 7">
            <a:extLst>
              <a:ext uri="{FF2B5EF4-FFF2-40B4-BE49-F238E27FC236}">
                <a16:creationId xmlns:a16="http://schemas.microsoft.com/office/drawing/2014/main" id="{3EB1EE31-A361-EA62-190D-05C5E8EB2066}"/>
              </a:ext>
            </a:extLst>
          </p:cNvPr>
          <p:cNvSpPr txBox="1"/>
          <p:nvPr/>
        </p:nvSpPr>
        <p:spPr>
          <a:xfrm>
            <a:off x="2221156" y="4124517"/>
            <a:ext cx="9067523" cy="2308324"/>
          </a:xfrm>
          <a:prstGeom prst="rect">
            <a:avLst/>
          </a:prstGeom>
          <a:noFill/>
        </p:spPr>
        <p:txBody>
          <a:bodyPr wrap="square">
            <a:spAutoFit/>
          </a:bodyPr>
          <a:lstStyle/>
          <a:p>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Después de ciertas investigaciones Fourier descubrió que al elegir los coeficientes apropiados la serie podría representar cualquier tipo de función periódica dado que en la práctica debe truncarse en la suma de un número finito de términos(Ambekar, 2007), para aproximarse bastante a la mayoría de funciones regulares nos hace mención que se debe truncar aproximadamente hasta los 13 términos</a:t>
            </a:r>
            <a:endParaRPr lang="es-EC" sz="2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5338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AE341C9C-626C-F966-1D4D-8FC800AF3ABE}"/>
                  </a:ext>
                </a:extLst>
              </p:cNvPr>
              <p:cNvSpPr txBox="1"/>
              <p:nvPr/>
            </p:nvSpPr>
            <p:spPr>
              <a:xfrm>
                <a:off x="3280396" y="3112019"/>
                <a:ext cx="218624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𝜃</m:t>
                      </m:r>
                      <m:r>
                        <a:rPr lang="es-EC" sz="2000" i="0">
                          <a:latin typeface="Cambria Math" panose="02040503050406030204" pitchFamily="18" charset="0"/>
                        </a:rPr>
                        <m:t>≔0,0.5…360</m:t>
                      </m:r>
                    </m:oMath>
                  </m:oMathPara>
                </a14:m>
                <a:endParaRPr lang="es-EC" sz="2000" dirty="0"/>
              </a:p>
            </p:txBody>
          </p:sp>
        </mc:Choice>
        <mc:Fallback xmlns="">
          <p:sp>
            <p:nvSpPr>
              <p:cNvPr id="6" name="CuadroTexto 5">
                <a:extLst>
                  <a:ext uri="{FF2B5EF4-FFF2-40B4-BE49-F238E27FC236}">
                    <a16:creationId xmlns:a16="http://schemas.microsoft.com/office/drawing/2014/main" id="{AE341C9C-626C-F966-1D4D-8FC800AF3ABE}"/>
                  </a:ext>
                </a:extLst>
              </p:cNvPr>
              <p:cNvSpPr txBox="1">
                <a:spLocks noRot="1" noChangeAspect="1" noMove="1" noResize="1" noEditPoints="1" noAdjustHandles="1" noChangeArrowheads="1" noChangeShapeType="1" noTextEdit="1"/>
              </p:cNvSpPr>
              <p:nvPr/>
            </p:nvSpPr>
            <p:spPr>
              <a:xfrm>
                <a:off x="3280396" y="3112019"/>
                <a:ext cx="2186247" cy="400110"/>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B0183780-B495-35AA-E191-9403ED360215}"/>
                  </a:ext>
                </a:extLst>
              </p:cNvPr>
              <p:cNvSpPr txBox="1"/>
              <p:nvPr/>
            </p:nvSpPr>
            <p:spPr>
              <a:xfrm>
                <a:off x="6939245" y="3112019"/>
                <a:ext cx="258816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𝛽</m:t>
                      </m:r>
                      <m:r>
                        <a:rPr lang="es-EC" sz="2000" i="0">
                          <a:latin typeface="Cambria Math" panose="02040503050406030204" pitchFamily="18" charset="0"/>
                        </a:rPr>
                        <m:t>≔</m:t>
                      </m:r>
                      <m:r>
                        <a:rPr lang="es-MX" sz="2000" b="0" i="0" smtClean="0">
                          <a:latin typeface="Cambria Math" panose="02040503050406030204" pitchFamily="18" charset="0"/>
                        </a:rPr>
                        <m:t>36</m:t>
                      </m:r>
                      <m:r>
                        <a:rPr lang="es-EC" sz="2000" i="0">
                          <a:latin typeface="Cambria Math" panose="02040503050406030204" pitchFamily="18" charset="0"/>
                        </a:rPr>
                        <m:t>0</m:t>
                      </m:r>
                    </m:oMath>
                  </m:oMathPara>
                </a14:m>
                <a:endParaRPr lang="es-EC" sz="2000" dirty="0"/>
              </a:p>
            </p:txBody>
          </p:sp>
        </mc:Choice>
        <mc:Fallback xmlns="">
          <p:sp>
            <p:nvSpPr>
              <p:cNvPr id="8" name="CuadroTexto 7">
                <a:extLst>
                  <a:ext uri="{FF2B5EF4-FFF2-40B4-BE49-F238E27FC236}">
                    <a16:creationId xmlns:a16="http://schemas.microsoft.com/office/drawing/2014/main" id="{B0183780-B495-35AA-E191-9403ED360215}"/>
                  </a:ext>
                </a:extLst>
              </p:cNvPr>
              <p:cNvSpPr txBox="1">
                <a:spLocks noRot="1" noChangeAspect="1" noMove="1" noResize="1" noEditPoints="1" noAdjustHandles="1" noChangeArrowheads="1" noChangeShapeType="1" noTextEdit="1"/>
              </p:cNvSpPr>
              <p:nvPr/>
            </p:nvSpPr>
            <p:spPr>
              <a:xfrm>
                <a:off x="6939245" y="3112019"/>
                <a:ext cx="2588165" cy="400110"/>
              </a:xfrm>
              <a:prstGeom prst="rect">
                <a:avLst/>
              </a:prstGeom>
              <a:blipFill>
                <a:blip r:embed="rId3"/>
                <a:stretch>
                  <a:fillRect b="-15385"/>
                </a:stretch>
              </a:blipFill>
            </p:spPr>
            <p:txBody>
              <a:bodyPr/>
              <a:lstStyle/>
              <a:p>
                <a:r>
                  <a:rPr lang="es-EC">
                    <a:noFill/>
                  </a:rPr>
                  <a:t> </a:t>
                </a:r>
              </a:p>
            </p:txBody>
          </p:sp>
        </mc:Fallback>
      </mc:AlternateContent>
      <p:sp>
        <p:nvSpPr>
          <p:cNvPr id="9" name="Marcador de contenido 2">
            <a:extLst>
              <a:ext uri="{FF2B5EF4-FFF2-40B4-BE49-F238E27FC236}">
                <a16:creationId xmlns:a16="http://schemas.microsoft.com/office/drawing/2014/main" id="{29726931-B514-46E2-D9B5-5ADD2641229B}"/>
              </a:ext>
            </a:extLst>
          </p:cNvPr>
          <p:cNvSpPr>
            <a:spLocks noGrp="1"/>
          </p:cNvSpPr>
          <p:nvPr>
            <p:ph idx="1"/>
          </p:nvPr>
        </p:nvSpPr>
        <p:spPr>
          <a:xfrm>
            <a:off x="1654819" y="2234729"/>
            <a:ext cx="9295295" cy="855764"/>
          </a:xfrm>
        </p:spPr>
        <p:txBody>
          <a:bodyPr>
            <a:noAutofit/>
          </a:bodyPr>
          <a:lstStyle/>
          <a:p>
            <a:pPr marL="0" indent="0">
              <a:lnSpc>
                <a:spcPct val="100000"/>
              </a:lnSpc>
              <a:spcBef>
                <a:spcPts val="200"/>
              </a:spcBef>
              <a:buNone/>
            </a:pPr>
            <a:r>
              <a:rPr lang="es-EC" sz="2400" dirty="0">
                <a:effectLst/>
                <a:latin typeface="Calibri" panose="020F0502020204030204" pitchFamily="34" charset="0"/>
                <a:ea typeface="Calibri" panose="020F0502020204030204" pitchFamily="34" charset="0"/>
                <a:cs typeface="Calibri" panose="020F0502020204030204" pitchFamily="34" charset="0"/>
              </a:rPr>
              <a:t>Parámetros para el diseño de la leva de la serie de Fourier grado 13:</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BEE5F387-46E2-E4C9-8DA8-0A27787ECB09}"/>
                  </a:ext>
                </a:extLst>
              </p:cNvPr>
              <p:cNvSpPr txBox="1"/>
              <p:nvPr/>
            </p:nvSpPr>
            <p:spPr>
              <a:xfrm>
                <a:off x="1654819" y="122467"/>
                <a:ext cx="10530942" cy="22300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𝑠</m:t>
                      </m:r>
                      <m:r>
                        <a:rPr lang="es-EC" i="0">
                          <a:latin typeface="Cambria Math" panose="02040503050406030204" pitchFamily="18" charset="0"/>
                        </a:rPr>
                        <m:t>1</m:t>
                      </m:r>
                      <m:r>
                        <a:rPr lang="es-EC" i="1">
                          <a:latin typeface="Cambria Math" panose="02040503050406030204" pitchFamily="18" charset="0"/>
                        </a:rPr>
                        <m:t>𝑓</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0+</m:t>
                      </m:r>
                      <m:r>
                        <a:rPr lang="es-EC" i="1">
                          <a:latin typeface="Cambria Math" panose="02040503050406030204" pitchFamily="18" charset="0"/>
                        </a:rPr>
                        <m:t>𝐴</m:t>
                      </m:r>
                      <m:r>
                        <a:rPr lang="es-EC" i="0">
                          <a:latin typeface="Cambria Math" panose="02040503050406030204" pitchFamily="18" charset="0"/>
                        </a:rPr>
                        <m:t>1</m:t>
                      </m:r>
                      <m:r>
                        <a:rPr lang="es-EC" i="1">
                          <a:latin typeface="Cambria Math" panose="02040503050406030204" pitchFamily="18" charset="0"/>
                        </a:rPr>
                        <m:t>𝑐𝑜𝑠</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2</m:t>
                      </m:r>
                      <m:r>
                        <a:rPr lang="es-EC" i="1">
                          <a:latin typeface="Cambria Math" panose="02040503050406030204" pitchFamily="18" charset="0"/>
                        </a:rPr>
                        <m:t>𝑐𝑜𝑠</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4∗</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3</m:t>
                      </m:r>
                      <m:r>
                        <a:rPr lang="es-EC" i="1">
                          <a:latin typeface="Cambria Math" panose="02040503050406030204" pitchFamily="18" charset="0"/>
                        </a:rPr>
                        <m:t>𝑐𝑜𝑠</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6∗</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4</m:t>
                      </m:r>
                      <m:r>
                        <a:rPr lang="es-EC" i="1">
                          <a:latin typeface="Cambria Math" panose="02040503050406030204" pitchFamily="18" charset="0"/>
                        </a:rPr>
                        <m:t>𝑐𝑜𝑠</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8∗</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5</m:t>
                      </m:r>
                      <m:r>
                        <a:rPr lang="es-EC" i="1">
                          <a:latin typeface="Cambria Math" panose="02040503050406030204" pitchFamily="18" charset="0"/>
                        </a:rPr>
                        <m:t>𝑐𝑜𝑠</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10∗</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6</m:t>
                      </m:r>
                      <m:r>
                        <a:rPr lang="es-EC" i="1">
                          <a:latin typeface="Cambria Math" panose="02040503050406030204" pitchFamily="18" charset="0"/>
                        </a:rPr>
                        <m:t>𝑐𝑜𝑠</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12∗</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r>
                        <a:rPr lang="es-EC" i="0">
                          <a:latin typeface="Cambria Math" panose="02040503050406030204" pitchFamily="18" charset="0"/>
                        </a:rPr>
                        <m:t>+</m:t>
                      </m:r>
                      <m:r>
                        <a:rPr lang="es-EC" i="1">
                          <a:latin typeface="Cambria Math" panose="02040503050406030204" pitchFamily="18" charset="0"/>
                        </a:rPr>
                        <m:t>𝐵</m:t>
                      </m:r>
                      <m:r>
                        <a:rPr lang="es-EC" i="0">
                          <a:latin typeface="Cambria Math" panose="02040503050406030204" pitchFamily="18" charset="0"/>
                        </a:rPr>
                        <m:t>1</m:t>
                      </m:r>
                      <m:r>
                        <a:rPr lang="es-EC" i="1">
                          <a:latin typeface="Cambria Math" panose="02040503050406030204" pitchFamily="18" charset="0"/>
                        </a:rPr>
                        <m:t>𝑠𝑖𝑛</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r>
                        <a:rPr lang="es-EC" i="0">
                          <a:latin typeface="Cambria Math" panose="02040503050406030204" pitchFamily="18" charset="0"/>
                        </a:rPr>
                        <m:t>+</m:t>
                      </m:r>
                      <m:r>
                        <a:rPr lang="es-EC" i="1">
                          <a:latin typeface="Cambria Math" panose="02040503050406030204" pitchFamily="18" charset="0"/>
                        </a:rPr>
                        <m:t>𝐵</m:t>
                      </m:r>
                      <m:r>
                        <a:rPr lang="es-EC" i="0">
                          <a:latin typeface="Cambria Math" panose="02040503050406030204" pitchFamily="18" charset="0"/>
                        </a:rPr>
                        <m:t>2</m:t>
                      </m:r>
                      <m:r>
                        <a:rPr lang="es-EC" i="1">
                          <a:latin typeface="Cambria Math" panose="02040503050406030204" pitchFamily="18" charset="0"/>
                        </a:rPr>
                        <m:t>𝑠𝑖𝑛</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4∗</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r>
                        <a:rPr lang="es-EC" i="0">
                          <a:latin typeface="Cambria Math" panose="02040503050406030204" pitchFamily="18" charset="0"/>
                        </a:rPr>
                        <m:t>+</m:t>
                      </m:r>
                      <m:r>
                        <a:rPr lang="es-EC" i="1">
                          <a:latin typeface="Cambria Math" panose="02040503050406030204" pitchFamily="18" charset="0"/>
                        </a:rPr>
                        <m:t>𝐵</m:t>
                      </m:r>
                      <m:r>
                        <a:rPr lang="es-EC" i="0">
                          <a:latin typeface="Cambria Math" panose="02040503050406030204" pitchFamily="18" charset="0"/>
                        </a:rPr>
                        <m:t>3</m:t>
                      </m:r>
                      <m:r>
                        <a:rPr lang="es-EC" i="1">
                          <a:latin typeface="Cambria Math" panose="02040503050406030204" pitchFamily="18" charset="0"/>
                        </a:rPr>
                        <m:t>𝑠𝑖𝑛</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6∗</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r>
                        <a:rPr lang="es-EC" i="0">
                          <a:latin typeface="Cambria Math" panose="02040503050406030204" pitchFamily="18" charset="0"/>
                        </a:rPr>
                        <m:t>+</m:t>
                      </m:r>
                      <m:r>
                        <a:rPr lang="es-EC" i="1">
                          <a:latin typeface="Cambria Math" panose="02040503050406030204" pitchFamily="18" charset="0"/>
                        </a:rPr>
                        <m:t>𝐵</m:t>
                      </m:r>
                      <m:r>
                        <a:rPr lang="es-EC" i="0">
                          <a:latin typeface="Cambria Math" panose="02040503050406030204" pitchFamily="18" charset="0"/>
                        </a:rPr>
                        <m:t>4</m:t>
                      </m:r>
                      <m:r>
                        <a:rPr lang="es-EC" i="1">
                          <a:latin typeface="Cambria Math" panose="02040503050406030204" pitchFamily="18" charset="0"/>
                        </a:rPr>
                        <m:t>𝑠𝑖𝑛</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8∗</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r>
                        <a:rPr lang="es-EC" i="0">
                          <a:latin typeface="Cambria Math" panose="02040503050406030204" pitchFamily="18" charset="0"/>
                        </a:rPr>
                        <m:t>+</m:t>
                      </m:r>
                      <m:r>
                        <a:rPr lang="es-EC" i="1">
                          <a:latin typeface="Cambria Math" panose="02040503050406030204" pitchFamily="18" charset="0"/>
                        </a:rPr>
                        <m:t>𝐵</m:t>
                      </m:r>
                      <m:r>
                        <a:rPr lang="es-EC" i="0">
                          <a:latin typeface="Cambria Math" panose="02040503050406030204" pitchFamily="18" charset="0"/>
                        </a:rPr>
                        <m:t>5</m:t>
                      </m:r>
                      <m:r>
                        <a:rPr lang="es-EC" i="1">
                          <a:latin typeface="Cambria Math" panose="02040503050406030204" pitchFamily="18" charset="0"/>
                        </a:rPr>
                        <m:t>𝑠𝑖𝑛</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10∗</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𝜋</m:t>
                              </m:r>
                            </m:num>
                            <m:den>
                              <m:r>
                                <a:rPr lang="es-EC" i="1">
                                  <a:latin typeface="Cambria Math" panose="02040503050406030204" pitchFamily="18" charset="0"/>
                                </a:rPr>
                                <m:t>𝛽</m:t>
                              </m:r>
                            </m:den>
                          </m:f>
                        </m:e>
                      </m:d>
                    </m:oMath>
                  </m:oMathPara>
                </a14:m>
                <a:endParaRPr lang="es-EC" dirty="0"/>
              </a:p>
            </p:txBody>
          </p:sp>
        </mc:Choice>
        <mc:Fallback xmlns="">
          <p:sp>
            <p:nvSpPr>
              <p:cNvPr id="5" name="CuadroTexto 4">
                <a:extLst>
                  <a:ext uri="{FF2B5EF4-FFF2-40B4-BE49-F238E27FC236}">
                    <a16:creationId xmlns:a16="http://schemas.microsoft.com/office/drawing/2014/main" id="{BEE5F387-46E2-E4C9-8DA8-0A27787ECB09}"/>
                  </a:ext>
                </a:extLst>
              </p:cNvPr>
              <p:cNvSpPr txBox="1">
                <a:spLocks noRot="1" noChangeAspect="1" noMove="1" noResize="1" noEditPoints="1" noAdjustHandles="1" noChangeArrowheads="1" noChangeShapeType="1" noTextEdit="1"/>
              </p:cNvSpPr>
              <p:nvPr/>
            </p:nvSpPr>
            <p:spPr>
              <a:xfrm>
                <a:off x="1654819" y="122467"/>
                <a:ext cx="10530942" cy="2230034"/>
              </a:xfrm>
              <a:prstGeom prst="rect">
                <a:avLst/>
              </a:prstGeom>
              <a:blipFill>
                <a:blip r:embed="rId4"/>
                <a:stretch>
                  <a:fillRect/>
                </a:stretch>
              </a:blipFill>
            </p:spPr>
            <p:txBody>
              <a:bodyPr/>
              <a:lstStyle/>
              <a:p>
                <a:r>
                  <a:rPr lang="es-EC">
                    <a:noFill/>
                  </a:rPr>
                  <a:t> </a:t>
                </a:r>
              </a:p>
            </p:txBody>
          </p:sp>
        </mc:Fallback>
      </mc:AlternateContent>
      <p:pic>
        <p:nvPicPr>
          <p:cNvPr id="7" name="Imagen 6">
            <a:extLst>
              <a:ext uri="{FF2B5EF4-FFF2-40B4-BE49-F238E27FC236}">
                <a16:creationId xmlns:a16="http://schemas.microsoft.com/office/drawing/2014/main" id="{21350284-8601-E6F4-376D-58A90870CCBB}"/>
              </a:ext>
            </a:extLst>
          </p:cNvPr>
          <p:cNvPicPr>
            <a:picLocks noChangeAspect="1"/>
          </p:cNvPicPr>
          <p:nvPr/>
        </p:nvPicPr>
        <p:blipFill>
          <a:blip r:embed="rId5">
            <a:clrChange>
              <a:clrFrom>
                <a:srgbClr val="F6FAF6"/>
              </a:clrFrom>
              <a:clrTo>
                <a:srgbClr val="F6FAF6">
                  <a:alpha val="0"/>
                </a:srgbClr>
              </a:clrTo>
            </a:clrChange>
          </a:blip>
          <a:stretch>
            <a:fillRect/>
          </a:stretch>
        </p:blipFill>
        <p:spPr>
          <a:xfrm>
            <a:off x="1842108" y="3512129"/>
            <a:ext cx="9672433" cy="3264313"/>
          </a:xfrm>
          <a:prstGeom prst="rect">
            <a:avLst/>
          </a:prstGeom>
        </p:spPr>
      </p:pic>
    </p:spTree>
    <p:extLst>
      <p:ext uri="{BB962C8B-B14F-4D97-AF65-F5344CB8AC3E}">
        <p14:creationId xmlns:p14="http://schemas.microsoft.com/office/powerpoint/2010/main" val="2337323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8" name="Imagen 7">
            <a:extLst>
              <a:ext uri="{FF2B5EF4-FFF2-40B4-BE49-F238E27FC236}">
                <a16:creationId xmlns:a16="http://schemas.microsoft.com/office/drawing/2014/main" id="{529C01E6-02D3-6C34-BD98-82B45679516D}"/>
              </a:ext>
            </a:extLst>
          </p:cNvPr>
          <p:cNvPicPr>
            <a:picLocks noChangeAspect="1"/>
          </p:cNvPicPr>
          <p:nvPr/>
        </p:nvPicPr>
        <p:blipFill>
          <a:blip r:embed="rId2">
            <a:clrChange>
              <a:clrFrom>
                <a:srgbClr val="F6FAF6"/>
              </a:clrFrom>
              <a:clrTo>
                <a:srgbClr val="F6FAF6">
                  <a:alpha val="0"/>
                </a:srgbClr>
              </a:clrTo>
            </a:clrChange>
          </a:blip>
          <a:stretch>
            <a:fillRect/>
          </a:stretch>
        </p:blipFill>
        <p:spPr>
          <a:xfrm>
            <a:off x="2071774" y="618302"/>
            <a:ext cx="8827144" cy="3055924"/>
          </a:xfrm>
          <a:prstGeom prst="rect">
            <a:avLst/>
          </a:prstGeom>
        </p:spPr>
      </p:pic>
      <p:sp>
        <p:nvSpPr>
          <p:cNvPr id="9" name="Marcador de contenido 2">
            <a:extLst>
              <a:ext uri="{FF2B5EF4-FFF2-40B4-BE49-F238E27FC236}">
                <a16:creationId xmlns:a16="http://schemas.microsoft.com/office/drawing/2014/main" id="{6177A168-BA8E-F3B2-A079-E548C99FCDD5}"/>
              </a:ext>
            </a:extLst>
          </p:cNvPr>
          <p:cNvSpPr>
            <a:spLocks noGrp="1"/>
          </p:cNvSpPr>
          <p:nvPr>
            <p:ph idx="1"/>
          </p:nvPr>
        </p:nvSpPr>
        <p:spPr>
          <a:xfrm>
            <a:off x="1837699" y="0"/>
            <a:ext cx="9295295" cy="855764"/>
          </a:xfrm>
        </p:spPr>
        <p:txBody>
          <a:bodyPr>
            <a:noAutofit/>
          </a:bodyPr>
          <a:lstStyle/>
          <a:p>
            <a:pPr marL="0" indent="0">
              <a:lnSpc>
                <a:spcPct val="100000"/>
              </a:lnSpc>
              <a:spcBef>
                <a:spcPts val="200"/>
              </a:spcBef>
              <a:buNone/>
            </a:pPr>
            <a:r>
              <a:rPr lang="es-EC" sz="2400" dirty="0">
                <a:effectLst/>
                <a:latin typeface="Calibri" panose="020F0502020204030204" pitchFamily="34" charset="0"/>
                <a:ea typeface="Calibri" panose="020F0502020204030204" pitchFamily="34" charset="0"/>
                <a:cs typeface="Calibri" panose="020F0502020204030204" pitchFamily="34" charset="0"/>
              </a:rPr>
              <a:t>Velocidad:</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Marcador de contenido 2">
            <a:extLst>
              <a:ext uri="{FF2B5EF4-FFF2-40B4-BE49-F238E27FC236}">
                <a16:creationId xmlns:a16="http://schemas.microsoft.com/office/drawing/2014/main" id="{9BA69752-E58B-328B-0EBD-000C23B9D06A}"/>
              </a:ext>
            </a:extLst>
          </p:cNvPr>
          <p:cNvSpPr txBox="1">
            <a:spLocks/>
          </p:cNvSpPr>
          <p:nvPr/>
        </p:nvSpPr>
        <p:spPr>
          <a:xfrm>
            <a:off x="1837699" y="3429000"/>
            <a:ext cx="9295295" cy="855764"/>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200"/>
              </a:spcBef>
              <a:buFont typeface="Wingdings 2" pitchFamily="18" charset="2"/>
              <a:buNone/>
            </a:pPr>
            <a:r>
              <a:rPr lang="es-EC" sz="2400" dirty="0">
                <a:latin typeface="Calibri" panose="020F0502020204030204" pitchFamily="34" charset="0"/>
                <a:ea typeface="Calibri" panose="020F0502020204030204" pitchFamily="34" charset="0"/>
                <a:cs typeface="Calibri" panose="020F0502020204030204" pitchFamily="34" charset="0"/>
              </a:rPr>
              <a:t>Aceleración:</a:t>
            </a:r>
            <a:endParaRPr lang="es-EC"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C70A3579-3A77-C22C-592B-EFAE6979D6D7}"/>
              </a:ext>
            </a:extLst>
          </p:cNvPr>
          <p:cNvPicPr>
            <a:picLocks noChangeAspect="1"/>
          </p:cNvPicPr>
          <p:nvPr/>
        </p:nvPicPr>
        <p:blipFill>
          <a:blip r:embed="rId3">
            <a:clrChange>
              <a:clrFrom>
                <a:srgbClr val="F6FAF6"/>
              </a:clrFrom>
              <a:clrTo>
                <a:srgbClr val="F6FAF6">
                  <a:alpha val="0"/>
                </a:srgbClr>
              </a:clrTo>
            </a:clrChange>
          </a:blip>
          <a:stretch>
            <a:fillRect/>
          </a:stretch>
        </p:blipFill>
        <p:spPr>
          <a:xfrm>
            <a:off x="2071774" y="4096168"/>
            <a:ext cx="8933601" cy="2761832"/>
          </a:xfrm>
          <a:prstGeom prst="rect">
            <a:avLst/>
          </a:prstGeom>
        </p:spPr>
      </p:pic>
    </p:spTree>
    <p:extLst>
      <p:ext uri="{BB962C8B-B14F-4D97-AF65-F5344CB8AC3E}">
        <p14:creationId xmlns:p14="http://schemas.microsoft.com/office/powerpoint/2010/main" val="905475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9" name="Marcador de contenido 2">
            <a:extLst>
              <a:ext uri="{FF2B5EF4-FFF2-40B4-BE49-F238E27FC236}">
                <a16:creationId xmlns:a16="http://schemas.microsoft.com/office/drawing/2014/main" id="{6177A168-BA8E-F3B2-A079-E548C99FCDD5}"/>
              </a:ext>
            </a:extLst>
          </p:cNvPr>
          <p:cNvSpPr>
            <a:spLocks noGrp="1"/>
          </p:cNvSpPr>
          <p:nvPr>
            <p:ph idx="1"/>
          </p:nvPr>
        </p:nvSpPr>
        <p:spPr>
          <a:xfrm>
            <a:off x="1837699" y="0"/>
            <a:ext cx="9295295" cy="855764"/>
          </a:xfrm>
        </p:spPr>
        <p:txBody>
          <a:bodyPr>
            <a:noAutofit/>
          </a:bodyPr>
          <a:lstStyle/>
          <a:p>
            <a:pPr marL="0" indent="0">
              <a:lnSpc>
                <a:spcPct val="100000"/>
              </a:lnSpc>
              <a:spcBef>
                <a:spcPts val="200"/>
              </a:spcBef>
              <a:buNone/>
            </a:pPr>
            <a:r>
              <a:rPr lang="es-EC" sz="2400" dirty="0">
                <a:effectLst/>
                <a:latin typeface="Calibri" panose="020F0502020204030204" pitchFamily="34" charset="0"/>
                <a:ea typeface="Calibri" panose="020F0502020204030204" pitchFamily="34" charset="0"/>
                <a:cs typeface="Calibri" panose="020F0502020204030204" pitchFamily="34" charset="0"/>
              </a:rPr>
              <a:t>Sobre aceleraci</a:t>
            </a:r>
            <a:r>
              <a:rPr lang="es-EC" sz="2400" dirty="0">
                <a:latin typeface="Calibri" panose="020F0502020204030204" pitchFamily="34" charset="0"/>
                <a:ea typeface="Calibri" panose="020F0502020204030204" pitchFamily="34" charset="0"/>
                <a:cs typeface="Calibri" panose="020F0502020204030204" pitchFamily="34" charset="0"/>
              </a:rPr>
              <a:t>ón</a:t>
            </a:r>
            <a:r>
              <a:rPr lang="es-EC" sz="2400" dirty="0">
                <a:effectLst/>
                <a:latin typeface="Calibri" panose="020F0502020204030204" pitchFamily="34" charset="0"/>
                <a:ea typeface="Calibri" panose="020F0502020204030204" pitchFamily="34" charset="0"/>
                <a:cs typeface="Calibri" panose="020F0502020204030204" pitchFamily="34" charset="0"/>
              </a:rPr>
              <a:t>:</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B8AF9DC9-B345-2FE2-E87F-EB3D9456D3D0}"/>
              </a:ext>
            </a:extLst>
          </p:cNvPr>
          <p:cNvPicPr>
            <a:picLocks noChangeAspect="1"/>
          </p:cNvPicPr>
          <p:nvPr/>
        </p:nvPicPr>
        <p:blipFill>
          <a:blip r:embed="rId2">
            <a:clrChange>
              <a:clrFrom>
                <a:srgbClr val="F6FAF6"/>
              </a:clrFrom>
              <a:clrTo>
                <a:srgbClr val="F6FAF6">
                  <a:alpha val="0"/>
                </a:srgbClr>
              </a:clrTo>
            </a:clrChange>
          </a:blip>
          <a:stretch>
            <a:fillRect/>
          </a:stretch>
        </p:blipFill>
        <p:spPr>
          <a:xfrm>
            <a:off x="2134485" y="612829"/>
            <a:ext cx="8701721" cy="2689187"/>
          </a:xfrm>
          <a:prstGeom prst="rect">
            <a:avLst/>
          </a:prstGeom>
        </p:spPr>
      </p:pic>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B6FE6131-7D1C-1552-BB5F-30FE7088510F}"/>
                  </a:ext>
                </a:extLst>
              </p:cNvPr>
              <p:cNvSpPr txBox="1"/>
              <p:nvPr/>
            </p:nvSpPr>
            <p:spPr>
              <a:xfrm>
                <a:off x="3434574" y="3302016"/>
                <a:ext cx="6101542" cy="10007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m:t>
                      </m:r>
                      <m:r>
                        <a:rPr lang="es-EC" i="1">
                          <a:latin typeface="Cambria Math" panose="02040503050406030204" pitchFamily="18" charset="0"/>
                        </a:rPr>
                        <m:t>𝑓</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
                        <a:rPr lang="es-EC" i="1">
                          <a:latin typeface="Cambria Math" panose="02040503050406030204" pitchFamily="18" charset="0"/>
                        </a:rPr>
                        <m:t>𝑎𝑡𝑎𝑛</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𝑣𝑓</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180</m:t>
                                  </m:r>
                                </m:num>
                                <m:den>
                                  <m:r>
                                    <a:rPr lang="es-EC" i="1">
                                      <a:latin typeface="Cambria Math" panose="02040503050406030204" pitchFamily="18" charset="0"/>
                                    </a:rPr>
                                    <m:t>𝜋</m:t>
                                  </m:r>
                                </m:den>
                              </m:f>
                              <m:r>
                                <a:rPr lang="es-EC" i="0">
                                  <a:latin typeface="Cambria Math" panose="02040503050406030204" pitchFamily="18" charset="0"/>
                                </a:rPr>
                                <m:t>−</m:t>
                              </m:r>
                              <m:r>
                                <a:rPr lang="es-EC" i="1">
                                  <a:latin typeface="Cambria Math" panose="02040503050406030204" pitchFamily="18" charset="0"/>
                                </a:rPr>
                                <m:t>𝜀</m:t>
                              </m:r>
                            </m:num>
                            <m:den>
                              <m:r>
                                <a:rPr lang="es-EC" i="1">
                                  <a:latin typeface="Cambria Math" panose="02040503050406030204" pitchFamily="18" charset="0"/>
                                </a:rPr>
                                <m:t>𝑠𝑓</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m:t>
                              </m:r>
                              <m:rad>
                                <m:radPr>
                                  <m:degHide m:val="on"/>
                                  <m:ctrlPr>
                                    <a:rPr lang="es-EC" i="1">
                                      <a:solidFill>
                                        <a:srgbClr val="836967"/>
                                      </a:solidFill>
                                      <a:latin typeface="Cambria Math" panose="02040503050406030204" pitchFamily="18" charset="0"/>
                                    </a:rPr>
                                  </m:ctrlPr>
                                </m:radPr>
                                <m:deg/>
                                <m:e>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𝑅𝑝</m:t>
                                      </m:r>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𝜖</m:t>
                                      </m:r>
                                    </m:e>
                                    <m:sup>
                                      <m:r>
                                        <a:rPr lang="es-EC" i="0">
                                          <a:latin typeface="Cambria Math" panose="02040503050406030204" pitchFamily="18" charset="0"/>
                                        </a:rPr>
                                        <m:t>2</m:t>
                                      </m:r>
                                    </m:sup>
                                  </m:sSup>
                                </m:e>
                              </m:rad>
                            </m:den>
                          </m:f>
                        </m:e>
                      </m:d>
                    </m:oMath>
                  </m:oMathPara>
                </a14:m>
                <a:endParaRPr lang="es-EC" dirty="0"/>
              </a:p>
            </p:txBody>
          </p:sp>
        </mc:Choice>
        <mc:Fallback xmlns="">
          <p:sp>
            <p:nvSpPr>
              <p:cNvPr id="4" name="CuadroTexto 3">
                <a:extLst>
                  <a:ext uri="{FF2B5EF4-FFF2-40B4-BE49-F238E27FC236}">
                    <a16:creationId xmlns:a16="http://schemas.microsoft.com/office/drawing/2014/main" id="{B6FE6131-7D1C-1552-BB5F-30FE7088510F}"/>
                  </a:ext>
                </a:extLst>
              </p:cNvPr>
              <p:cNvSpPr txBox="1">
                <a:spLocks noRot="1" noChangeAspect="1" noMove="1" noResize="1" noEditPoints="1" noAdjustHandles="1" noChangeArrowheads="1" noChangeShapeType="1" noTextEdit="1"/>
              </p:cNvSpPr>
              <p:nvPr/>
            </p:nvSpPr>
            <p:spPr>
              <a:xfrm>
                <a:off x="3434574" y="3302016"/>
                <a:ext cx="6101542" cy="1000787"/>
              </a:xfrm>
              <a:prstGeom prst="rect">
                <a:avLst/>
              </a:prstGeom>
              <a:blipFill>
                <a:blip r:embed="rId3"/>
                <a:stretch>
                  <a:fillRect/>
                </a:stretch>
              </a:blipFill>
            </p:spPr>
            <p:txBody>
              <a:bodyPr/>
              <a:lstStyle/>
              <a:p>
                <a:r>
                  <a:rPr lang="es-EC">
                    <a:noFill/>
                  </a:rPr>
                  <a:t> </a:t>
                </a:r>
              </a:p>
            </p:txBody>
          </p:sp>
        </mc:Fallback>
      </mc:AlternateContent>
      <p:pic>
        <p:nvPicPr>
          <p:cNvPr id="5" name="Imagen 4">
            <a:extLst>
              <a:ext uri="{FF2B5EF4-FFF2-40B4-BE49-F238E27FC236}">
                <a16:creationId xmlns:a16="http://schemas.microsoft.com/office/drawing/2014/main" id="{D7FBD640-A186-C2FB-6582-4DF4B1B458CA}"/>
              </a:ext>
            </a:extLst>
          </p:cNvPr>
          <p:cNvPicPr>
            <a:picLocks noChangeAspect="1"/>
          </p:cNvPicPr>
          <p:nvPr/>
        </p:nvPicPr>
        <p:blipFill>
          <a:blip r:embed="rId4">
            <a:clrChange>
              <a:clrFrom>
                <a:srgbClr val="F6FAF6"/>
              </a:clrFrom>
              <a:clrTo>
                <a:srgbClr val="F6FAF6">
                  <a:alpha val="0"/>
                </a:srgbClr>
              </a:clrTo>
            </a:clrChange>
          </a:blip>
          <a:stretch>
            <a:fillRect/>
          </a:stretch>
        </p:blipFill>
        <p:spPr>
          <a:xfrm>
            <a:off x="2134485" y="4138856"/>
            <a:ext cx="8699087" cy="2652886"/>
          </a:xfrm>
          <a:prstGeom prst="rect">
            <a:avLst/>
          </a:prstGeom>
        </p:spPr>
      </p:pic>
    </p:spTree>
    <p:extLst>
      <p:ext uri="{BB962C8B-B14F-4D97-AF65-F5344CB8AC3E}">
        <p14:creationId xmlns:p14="http://schemas.microsoft.com/office/powerpoint/2010/main" val="2044471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9" name="Marcador de contenido 2">
            <a:extLst>
              <a:ext uri="{FF2B5EF4-FFF2-40B4-BE49-F238E27FC236}">
                <a16:creationId xmlns:a16="http://schemas.microsoft.com/office/drawing/2014/main" id="{6177A168-BA8E-F3B2-A079-E548C99FCDD5}"/>
              </a:ext>
            </a:extLst>
          </p:cNvPr>
          <p:cNvSpPr>
            <a:spLocks noGrp="1"/>
          </p:cNvSpPr>
          <p:nvPr>
            <p:ph idx="1"/>
          </p:nvPr>
        </p:nvSpPr>
        <p:spPr>
          <a:xfrm>
            <a:off x="1837699" y="0"/>
            <a:ext cx="9295295" cy="855764"/>
          </a:xfrm>
        </p:spPr>
        <p:txBody>
          <a:bodyPr>
            <a:noAutofit/>
          </a:bodyPr>
          <a:lstStyle/>
          <a:p>
            <a:pPr marL="0" indent="0">
              <a:lnSpc>
                <a:spcPct val="100000"/>
              </a:lnSpc>
              <a:spcBef>
                <a:spcPts val="200"/>
              </a:spcBef>
              <a:buNone/>
            </a:pPr>
            <a:r>
              <a:rPr lang="es-EC" sz="2400" dirty="0">
                <a:effectLst/>
                <a:latin typeface="Calibri" panose="020F0502020204030204" pitchFamily="34" charset="0"/>
                <a:ea typeface="Calibri" panose="020F0502020204030204" pitchFamily="34" charset="0"/>
                <a:cs typeface="Calibri" panose="020F0502020204030204" pitchFamily="34" charset="0"/>
              </a:rPr>
              <a:t>Fuerza de contacto a 270 r.p.m :</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Marcador de contenido 2">
            <a:extLst>
              <a:ext uri="{FF2B5EF4-FFF2-40B4-BE49-F238E27FC236}">
                <a16:creationId xmlns:a16="http://schemas.microsoft.com/office/drawing/2014/main" id="{82502505-C09E-DBD1-1E99-0E48042A4DF7}"/>
              </a:ext>
            </a:extLst>
          </p:cNvPr>
          <p:cNvSpPr txBox="1">
            <a:spLocks/>
          </p:cNvSpPr>
          <p:nvPr/>
        </p:nvSpPr>
        <p:spPr>
          <a:xfrm>
            <a:off x="1909278" y="3067666"/>
            <a:ext cx="9295295" cy="855764"/>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200"/>
              </a:spcBef>
              <a:buFont typeface="Wingdings 2" pitchFamily="18" charset="2"/>
              <a:buNone/>
            </a:pPr>
            <a:r>
              <a:rPr lang="es-EC" sz="2400" dirty="0">
                <a:latin typeface="Calibri" panose="020F0502020204030204" pitchFamily="34" charset="0"/>
                <a:ea typeface="Calibri" panose="020F0502020204030204" pitchFamily="34" charset="0"/>
                <a:cs typeface="Calibri" panose="020F0502020204030204" pitchFamily="34" charset="0"/>
              </a:rPr>
              <a:t>Leva teórica:</a:t>
            </a:r>
            <a:endParaRPr lang="es-EC"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7A2426DA-F85D-F4F7-C15E-0FBE7B76A21D}"/>
              </a:ext>
            </a:extLst>
          </p:cNvPr>
          <p:cNvPicPr>
            <a:picLocks noChangeAspect="1"/>
          </p:cNvPicPr>
          <p:nvPr/>
        </p:nvPicPr>
        <p:blipFill rotWithShape="1">
          <a:blip r:embed="rId2"/>
          <a:srcRect t="3935" r="800"/>
          <a:stretch/>
        </p:blipFill>
        <p:spPr bwMode="auto">
          <a:xfrm>
            <a:off x="2781528" y="631590"/>
            <a:ext cx="8158021" cy="2660250"/>
          </a:xfrm>
          <a:prstGeom prst="rect">
            <a:avLst/>
          </a:prstGeom>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351D0B77-1145-EA32-C6EA-D9D97839F5AE}"/>
              </a:ext>
            </a:extLst>
          </p:cNvPr>
          <p:cNvPicPr>
            <a:picLocks noChangeAspect="1"/>
          </p:cNvPicPr>
          <p:nvPr/>
        </p:nvPicPr>
        <p:blipFill rotWithShape="1">
          <a:blip r:embed="rId3">
            <a:clrChange>
              <a:clrFrom>
                <a:srgbClr val="FFFFFF"/>
              </a:clrFrom>
              <a:clrTo>
                <a:srgbClr val="FFFFFF">
                  <a:alpha val="0"/>
                </a:srgbClr>
              </a:clrTo>
            </a:clrChange>
          </a:blip>
          <a:srcRect l="1089" t="866" r="33938" b="22457"/>
          <a:stretch/>
        </p:blipFill>
        <p:spPr>
          <a:xfrm>
            <a:off x="5032410" y="3550252"/>
            <a:ext cx="3286396" cy="3271545"/>
          </a:xfrm>
          <a:prstGeom prst="rect">
            <a:avLst/>
          </a:prstGeom>
        </p:spPr>
      </p:pic>
    </p:spTree>
    <p:extLst>
      <p:ext uri="{BB962C8B-B14F-4D97-AF65-F5344CB8AC3E}">
        <p14:creationId xmlns:p14="http://schemas.microsoft.com/office/powerpoint/2010/main" val="1726073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FBA9615-7DB5-4D57-B0E9-14BDBBE81C4C}"/>
              </a:ext>
            </a:extLst>
          </p:cNvPr>
          <p:cNvSpPr txBox="1">
            <a:spLocks/>
          </p:cNvSpPr>
          <p:nvPr/>
        </p:nvSpPr>
        <p:spPr>
          <a:xfrm>
            <a:off x="2458073" y="453461"/>
            <a:ext cx="8703732" cy="7848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Diseño y modelamiento CAD</a:t>
            </a:r>
            <a:endParaRPr lang="es-ES" i="1" dirty="0"/>
          </a:p>
        </p:txBody>
      </p:sp>
      <p:sp>
        <p:nvSpPr>
          <p:cNvPr id="8"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2" name="Imagen 1">
            <a:extLst>
              <a:ext uri="{FF2B5EF4-FFF2-40B4-BE49-F238E27FC236}">
                <a16:creationId xmlns:a16="http://schemas.microsoft.com/office/drawing/2014/main" id="{ABC0621D-CDE9-1C72-A608-9E3B3506CF73}"/>
              </a:ext>
            </a:extLst>
          </p:cNvPr>
          <p:cNvPicPr>
            <a:picLocks noChangeAspect="1"/>
          </p:cNvPicPr>
          <p:nvPr/>
        </p:nvPicPr>
        <p:blipFill rotWithShape="1">
          <a:blip r:embed="rId2">
            <a:clrChange>
              <a:clrFrom>
                <a:srgbClr val="FFFFFF"/>
              </a:clrFrom>
              <a:clrTo>
                <a:srgbClr val="FFFFFF">
                  <a:alpha val="0"/>
                </a:srgbClr>
              </a:clrTo>
            </a:clrChange>
          </a:blip>
          <a:srcRect l="3144"/>
          <a:stretch/>
        </p:blipFill>
        <p:spPr bwMode="auto">
          <a:xfrm>
            <a:off x="2058093" y="1502781"/>
            <a:ext cx="5546970" cy="5186777"/>
          </a:xfrm>
          <a:prstGeom prst="rect">
            <a:avLst/>
          </a:prstGeom>
          <a:ln>
            <a:noFill/>
          </a:ln>
          <a:extLst>
            <a:ext uri="{53640926-AAD7-44D8-BBD7-CCE9431645EC}">
              <a14:shadowObscured xmlns:a14="http://schemas.microsoft.com/office/drawing/2010/main"/>
            </a:ext>
          </a:extLst>
        </p:spPr>
      </p:pic>
      <p:sp>
        <p:nvSpPr>
          <p:cNvPr id="4" name="CuadroTexto 3">
            <a:extLst>
              <a:ext uri="{FF2B5EF4-FFF2-40B4-BE49-F238E27FC236}">
                <a16:creationId xmlns:a16="http://schemas.microsoft.com/office/drawing/2014/main" id="{27D6AD50-A6B1-FC5B-38C2-3CF6F2DC200E}"/>
              </a:ext>
            </a:extLst>
          </p:cNvPr>
          <p:cNvSpPr txBox="1"/>
          <p:nvPr/>
        </p:nvSpPr>
        <p:spPr>
          <a:xfrm>
            <a:off x="8096596" y="2572676"/>
            <a:ext cx="3544399" cy="3046988"/>
          </a:xfrm>
          <a:prstGeom prst="rect">
            <a:avLst/>
          </a:prstGeom>
          <a:noFill/>
        </p:spPr>
        <p:txBody>
          <a:bodyPr wrap="square">
            <a:spAutoFit/>
          </a:bodyPr>
          <a:lstStyle/>
          <a:p>
            <a:pPr marL="342900" lvl="0" indent="-342900">
              <a:buFont typeface="Wingdings" panose="05000000000000000000" pitchFamily="2" charset="2"/>
              <a:buChar char=""/>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Punto de trazo</a:t>
            </a:r>
          </a:p>
          <a:p>
            <a:pPr marL="342900" lvl="0" indent="-342900">
              <a:buFont typeface="Wingdings" panose="05000000000000000000" pitchFamily="2" charset="2"/>
              <a:buChar char=""/>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Curva de paso</a:t>
            </a:r>
          </a:p>
          <a:p>
            <a:pPr marL="342900" lvl="0" indent="-342900">
              <a:buFont typeface="Wingdings" panose="05000000000000000000" pitchFamily="2" charset="2"/>
              <a:buChar char=""/>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Círculo primario</a:t>
            </a:r>
          </a:p>
          <a:p>
            <a:pPr marL="342900" lvl="0" indent="-342900">
              <a:buFont typeface="Wingdings" panose="05000000000000000000" pitchFamily="2" charset="2"/>
              <a:buChar char=""/>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Círculo base</a:t>
            </a:r>
            <a:endParaRPr lang="es-EC" sz="2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Ángulo de presión</a:t>
            </a:r>
          </a:p>
          <a:p>
            <a:pPr marL="342900" lvl="0" indent="-342900">
              <a:buFont typeface="Wingdings" panose="05000000000000000000" pitchFamily="2" charset="2"/>
              <a:buChar char=""/>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Perfil de la leva</a:t>
            </a:r>
          </a:p>
          <a:p>
            <a:pPr marL="342900" lvl="0" indent="-342900">
              <a:buFont typeface="Wingdings" panose="05000000000000000000" pitchFamily="2" charset="2"/>
              <a:buChar char=""/>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Desplazamiento del seguidor</a:t>
            </a:r>
          </a:p>
        </p:txBody>
      </p:sp>
    </p:spTree>
    <p:extLst>
      <p:ext uri="{BB962C8B-B14F-4D97-AF65-F5344CB8AC3E}">
        <p14:creationId xmlns:p14="http://schemas.microsoft.com/office/powerpoint/2010/main" val="410153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824919" y="1931100"/>
            <a:ext cx="6388734" cy="4330138"/>
          </a:xfrm>
        </p:spPr>
        <p:txBody>
          <a:bodyPr>
            <a:normAutofit fontScale="92500"/>
          </a:bodyPr>
          <a:lstStyle/>
          <a:p>
            <a:pPr marL="0" indent="0">
              <a:buNone/>
            </a:pPr>
            <a:r>
              <a:rPr lang="es-EC" sz="2400" dirty="0">
                <a:latin typeface="Calibri" panose="020F0502020204030204" pitchFamily="34" charset="0"/>
                <a:ea typeface="Calibri" panose="020F0502020204030204" pitchFamily="34" charset="0"/>
                <a:cs typeface="Times New Roman" panose="02020603050405020304" pitchFamily="18" charset="0"/>
              </a:rPr>
              <a:t>A</a:t>
            </a:r>
            <a:r>
              <a:rPr lang="es-EC" sz="2400" dirty="0">
                <a:effectLst/>
                <a:latin typeface="Calibri" panose="020F0502020204030204" pitchFamily="34" charset="0"/>
                <a:ea typeface="Calibri" panose="020F0502020204030204" pitchFamily="34" charset="0"/>
                <a:cs typeface="Times New Roman" panose="02020603050405020304" pitchFamily="18" charset="0"/>
              </a:rPr>
              <a:t>ctualmente la leva es un elemento mecánico sumamente versátil, gracias a la gran cantidad de geometrías y la gran variedad de combinaciones del conjunto leva seguidor que ha ido evolucionando con el pasar de los años, es por eso que se utilizan en aplicaciones donde el ritmo y el movimiento lineal deben estar secuenciados con precisión.</a:t>
            </a:r>
          </a:p>
          <a:p>
            <a:pPr marL="0" indent="0">
              <a:buNone/>
            </a:pPr>
            <a:r>
              <a:rPr lang="es-EC" sz="2400" dirty="0">
                <a:effectLst/>
                <a:latin typeface="Calibri" panose="020F0502020204030204" pitchFamily="34" charset="0"/>
                <a:ea typeface="Calibri" panose="020F0502020204030204" pitchFamily="34" charset="0"/>
              </a:rPr>
              <a:t>Las ventajas básicas de la leva polidínica es que por medios directos puede eliminar el salto del seguidor fuera de la leva, donde por cálculos se proporciona control de la posición exacta del extremo del seguidor y limita las vibraciones a amplitudes mínimas a la velocidad de diseño.</a:t>
            </a:r>
            <a:endParaRPr lang="es-ES" sz="3200" dirty="0"/>
          </a:p>
        </p:txBody>
      </p:sp>
      <p:sp>
        <p:nvSpPr>
          <p:cNvPr id="4"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5" name="Título 1">
            <a:extLst>
              <a:ext uri="{FF2B5EF4-FFF2-40B4-BE49-F238E27FC236}">
                <a16:creationId xmlns:a16="http://schemas.microsoft.com/office/drawing/2014/main" id="{A1EF5411-59EE-4E5C-94FB-34ACCA6BA055}"/>
              </a:ext>
            </a:extLst>
          </p:cNvPr>
          <p:cNvSpPr txBox="1">
            <a:spLocks noGrp="1"/>
          </p:cNvSpPr>
          <p:nvPr>
            <p:ph type="title"/>
          </p:nvPr>
        </p:nvSpPr>
        <p:spPr>
          <a:xfrm>
            <a:off x="3191177" y="660151"/>
            <a:ext cx="7315200" cy="68674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MX" dirty="0">
                <a:cs typeface="Times New Roman" panose="02020603050405020304" pitchFamily="18" charset="0"/>
              </a:rPr>
              <a:t>Introducción</a:t>
            </a:r>
          </a:p>
        </p:txBody>
      </p:sp>
      <p:pic>
        <p:nvPicPr>
          <p:cNvPr id="7" name="Imagen 6">
            <a:extLst>
              <a:ext uri="{FF2B5EF4-FFF2-40B4-BE49-F238E27FC236}">
                <a16:creationId xmlns:a16="http://schemas.microsoft.com/office/drawing/2014/main" id="{F78643E3-4695-E522-EBEB-FB521452CB5C}"/>
              </a:ext>
            </a:extLst>
          </p:cNvPr>
          <p:cNvPicPr>
            <a:picLocks noChangeAspect="1"/>
          </p:cNvPicPr>
          <p:nvPr/>
        </p:nvPicPr>
        <p:blipFill rotWithShape="1">
          <a:blip r:embed="rId2"/>
          <a:srcRect l="30583" t="1562" r="10220" b="12746"/>
          <a:stretch/>
        </p:blipFill>
        <p:spPr>
          <a:xfrm>
            <a:off x="1924451" y="1643975"/>
            <a:ext cx="2533452" cy="4889941"/>
          </a:xfrm>
          <a:prstGeom prst="rect">
            <a:avLst/>
          </a:prstGeom>
        </p:spPr>
      </p:pic>
      <p:sp>
        <p:nvSpPr>
          <p:cNvPr id="2" name="CuadroTexto 1">
            <a:extLst>
              <a:ext uri="{FF2B5EF4-FFF2-40B4-BE49-F238E27FC236}">
                <a16:creationId xmlns:a16="http://schemas.microsoft.com/office/drawing/2014/main" id="{F082C10D-17AA-9475-33AD-4884C3A1FC2D}"/>
              </a:ext>
            </a:extLst>
          </p:cNvPr>
          <p:cNvSpPr txBox="1"/>
          <p:nvPr/>
        </p:nvSpPr>
        <p:spPr>
          <a:xfrm>
            <a:off x="1865173" y="1274643"/>
            <a:ext cx="1691617" cy="461665"/>
          </a:xfrm>
          <a:prstGeom prst="rect">
            <a:avLst/>
          </a:prstGeom>
          <a:noFill/>
        </p:spPr>
        <p:txBody>
          <a:bodyPr wrap="none" rtlCol="0">
            <a:spAutoFit/>
          </a:bodyPr>
          <a:lstStyle/>
          <a:p>
            <a:r>
              <a:rPr lang="es-MX" sz="1200" dirty="0"/>
              <a:t>Figura 1</a:t>
            </a:r>
          </a:p>
          <a:p>
            <a:r>
              <a:rPr lang="es-MX" sz="1200" dirty="0"/>
              <a:t>Equipo de levas TM1021</a:t>
            </a:r>
            <a:endParaRPr lang="es-EC" sz="1200" dirty="0"/>
          </a:p>
        </p:txBody>
      </p:sp>
    </p:spTree>
    <p:extLst>
      <p:ext uri="{BB962C8B-B14F-4D97-AF65-F5344CB8AC3E}">
        <p14:creationId xmlns:p14="http://schemas.microsoft.com/office/powerpoint/2010/main" val="3795761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2">
            <a:extLst>
              <a:ext uri="{FF2B5EF4-FFF2-40B4-BE49-F238E27FC236}">
                <a16:creationId xmlns:a16="http://schemas.microsoft.com/office/drawing/2014/main" id="{BB2A2F14-ADD4-4222-BE58-AD06CE6E7B56}"/>
              </a:ext>
            </a:extLst>
          </p:cNvPr>
          <p:cNvSpPr txBox="1">
            <a:spLocks/>
          </p:cNvSpPr>
          <p:nvPr/>
        </p:nvSpPr>
        <p:spPr>
          <a:xfrm>
            <a:off x="1765083" y="0"/>
            <a:ext cx="9413348" cy="3929914"/>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s-ES" sz="2400" dirty="0"/>
              <a:t>Toma de medidas referenciales:</a:t>
            </a:r>
          </a:p>
          <a:p>
            <a:pPr marL="0" indent="0">
              <a:buNone/>
            </a:pPr>
            <a:endParaRPr lang="es-ES" sz="2400" dirty="0"/>
          </a:p>
          <a:p>
            <a:pPr marL="0" indent="0">
              <a:buNone/>
            </a:pPr>
            <a:endParaRPr lang="es-ES" sz="2400" dirty="0"/>
          </a:p>
          <a:p>
            <a:pPr marL="0" indent="0">
              <a:buNone/>
            </a:pPr>
            <a:endParaRPr lang="es-ES" sz="2400" dirty="0"/>
          </a:p>
          <a:p>
            <a:pPr marL="0" indent="0">
              <a:buNone/>
            </a:pPr>
            <a:endParaRPr lang="es-ES" sz="2400" dirty="0"/>
          </a:p>
          <a:p>
            <a:pPr marL="0" indent="0">
              <a:buNone/>
            </a:pPr>
            <a:endParaRPr lang="es-ES" sz="2400" dirty="0"/>
          </a:p>
          <a:p>
            <a:pPr marL="0" indent="0">
              <a:buNone/>
            </a:pPr>
            <a:endParaRPr lang="es-ES" sz="2400" dirty="0"/>
          </a:p>
          <a:p>
            <a:pPr marL="0" indent="0">
              <a:buNone/>
            </a:pPr>
            <a:r>
              <a:rPr lang="es-ES" sz="2400" dirty="0"/>
              <a:t>Uso del equipo ZEISS:</a:t>
            </a:r>
            <a:endParaRPr lang="es-ES" sz="3600" dirty="0"/>
          </a:p>
        </p:txBody>
      </p:sp>
      <p:sp>
        <p:nvSpPr>
          <p:cNvPr id="10"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2" name="Imagen 1">
            <a:extLst>
              <a:ext uri="{FF2B5EF4-FFF2-40B4-BE49-F238E27FC236}">
                <a16:creationId xmlns:a16="http://schemas.microsoft.com/office/drawing/2014/main" id="{F9717E20-0200-E972-5FC7-B03D3041A2B2}"/>
              </a:ext>
            </a:extLst>
          </p:cNvPr>
          <p:cNvPicPr>
            <a:picLocks noChangeAspect="1"/>
          </p:cNvPicPr>
          <p:nvPr/>
        </p:nvPicPr>
        <p:blipFill>
          <a:blip r:embed="rId2"/>
          <a:stretch>
            <a:fillRect/>
          </a:stretch>
        </p:blipFill>
        <p:spPr>
          <a:xfrm>
            <a:off x="3367501" y="498454"/>
            <a:ext cx="6720686" cy="2930546"/>
          </a:xfrm>
          <a:prstGeom prst="rect">
            <a:avLst/>
          </a:prstGeom>
        </p:spPr>
      </p:pic>
      <p:pic>
        <p:nvPicPr>
          <p:cNvPr id="3" name="Imagen 2">
            <a:extLst>
              <a:ext uri="{FF2B5EF4-FFF2-40B4-BE49-F238E27FC236}">
                <a16:creationId xmlns:a16="http://schemas.microsoft.com/office/drawing/2014/main" id="{2615CC4C-30DD-ED8E-3BBB-41C4026DE6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75" r="4979" b="1021"/>
          <a:stretch/>
        </p:blipFill>
        <p:spPr bwMode="auto">
          <a:xfrm>
            <a:off x="3072938" y="3927454"/>
            <a:ext cx="1995265" cy="2930546"/>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93FE341D-7178-665E-EC48-C2570259B204}"/>
              </a:ext>
            </a:extLst>
          </p:cNvPr>
          <p:cNvPicPr>
            <a:picLocks noChangeAspect="1"/>
          </p:cNvPicPr>
          <p:nvPr/>
        </p:nvPicPr>
        <p:blipFill>
          <a:blip r:embed="rId4"/>
          <a:stretch>
            <a:fillRect/>
          </a:stretch>
        </p:blipFill>
        <p:spPr>
          <a:xfrm>
            <a:off x="5315042" y="3927454"/>
            <a:ext cx="6228590" cy="2930546"/>
          </a:xfrm>
          <a:prstGeom prst="rect">
            <a:avLst/>
          </a:prstGeom>
        </p:spPr>
      </p:pic>
    </p:spTree>
    <p:extLst>
      <p:ext uri="{BB962C8B-B14F-4D97-AF65-F5344CB8AC3E}">
        <p14:creationId xmlns:p14="http://schemas.microsoft.com/office/powerpoint/2010/main" val="1601702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2" name="Imagen 1">
            <a:extLst>
              <a:ext uri="{FF2B5EF4-FFF2-40B4-BE49-F238E27FC236}">
                <a16:creationId xmlns:a16="http://schemas.microsoft.com/office/drawing/2014/main" id="{D59951FB-3C91-1CCA-A6CE-809DF7B8B777}"/>
              </a:ext>
            </a:extLst>
          </p:cNvPr>
          <p:cNvPicPr>
            <a:picLocks noChangeAspect="1"/>
          </p:cNvPicPr>
          <p:nvPr/>
        </p:nvPicPr>
        <p:blipFill>
          <a:blip r:embed="rId2"/>
          <a:stretch>
            <a:fillRect/>
          </a:stretch>
        </p:blipFill>
        <p:spPr>
          <a:xfrm>
            <a:off x="3734658" y="436071"/>
            <a:ext cx="4722683" cy="2992929"/>
          </a:xfrm>
          <a:prstGeom prst="rect">
            <a:avLst/>
          </a:prstGeom>
        </p:spPr>
      </p:pic>
      <p:pic>
        <p:nvPicPr>
          <p:cNvPr id="3" name="Imagen 2">
            <a:extLst>
              <a:ext uri="{FF2B5EF4-FFF2-40B4-BE49-F238E27FC236}">
                <a16:creationId xmlns:a16="http://schemas.microsoft.com/office/drawing/2014/main" id="{B871A5F3-36D4-7AF5-66EB-B8B0965AAC84}"/>
              </a:ext>
            </a:extLst>
          </p:cNvPr>
          <p:cNvPicPr>
            <a:picLocks noChangeAspect="1"/>
          </p:cNvPicPr>
          <p:nvPr/>
        </p:nvPicPr>
        <p:blipFill>
          <a:blip r:embed="rId3"/>
          <a:stretch>
            <a:fillRect/>
          </a:stretch>
        </p:blipFill>
        <p:spPr>
          <a:xfrm>
            <a:off x="2907231" y="3865072"/>
            <a:ext cx="7009797" cy="2992928"/>
          </a:xfrm>
          <a:prstGeom prst="rect">
            <a:avLst/>
          </a:prstGeom>
        </p:spPr>
      </p:pic>
      <p:sp>
        <p:nvSpPr>
          <p:cNvPr id="4" name="Marcador de contenido 2">
            <a:extLst>
              <a:ext uri="{FF2B5EF4-FFF2-40B4-BE49-F238E27FC236}">
                <a16:creationId xmlns:a16="http://schemas.microsoft.com/office/drawing/2014/main" id="{7AC85AB3-45B1-8B6F-10CF-83813245329E}"/>
              </a:ext>
            </a:extLst>
          </p:cNvPr>
          <p:cNvSpPr txBox="1">
            <a:spLocks/>
          </p:cNvSpPr>
          <p:nvPr/>
        </p:nvSpPr>
        <p:spPr>
          <a:xfrm>
            <a:off x="1705455" y="0"/>
            <a:ext cx="9413348" cy="500914"/>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s-ES" sz="2400" dirty="0"/>
              <a:t>Ajuste a la mesa:</a:t>
            </a:r>
          </a:p>
        </p:txBody>
      </p:sp>
      <p:sp>
        <p:nvSpPr>
          <p:cNvPr id="8" name="Marcador de contenido 2">
            <a:extLst>
              <a:ext uri="{FF2B5EF4-FFF2-40B4-BE49-F238E27FC236}">
                <a16:creationId xmlns:a16="http://schemas.microsoft.com/office/drawing/2014/main" id="{F10A0D0A-5430-0B69-ACDB-30258E8B1370}"/>
              </a:ext>
            </a:extLst>
          </p:cNvPr>
          <p:cNvSpPr txBox="1">
            <a:spLocks/>
          </p:cNvSpPr>
          <p:nvPr/>
        </p:nvSpPr>
        <p:spPr>
          <a:xfrm>
            <a:off x="1705455" y="3396579"/>
            <a:ext cx="9413348" cy="500914"/>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s-ES" sz="2400" dirty="0"/>
              <a:t>Toma de puntos referenciales:</a:t>
            </a:r>
          </a:p>
        </p:txBody>
      </p:sp>
    </p:spTree>
    <p:extLst>
      <p:ext uri="{BB962C8B-B14F-4D97-AF65-F5344CB8AC3E}">
        <p14:creationId xmlns:p14="http://schemas.microsoft.com/office/powerpoint/2010/main" val="834462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4" name="Marcador de contenido 2">
            <a:extLst>
              <a:ext uri="{FF2B5EF4-FFF2-40B4-BE49-F238E27FC236}">
                <a16:creationId xmlns:a16="http://schemas.microsoft.com/office/drawing/2014/main" id="{7AC85AB3-45B1-8B6F-10CF-83813245329E}"/>
              </a:ext>
            </a:extLst>
          </p:cNvPr>
          <p:cNvSpPr txBox="1">
            <a:spLocks/>
          </p:cNvSpPr>
          <p:nvPr/>
        </p:nvSpPr>
        <p:spPr>
          <a:xfrm>
            <a:off x="1705455" y="0"/>
            <a:ext cx="9413348" cy="500914"/>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s-ES" sz="2400" dirty="0"/>
              <a:t>Proyección al programa calypso:</a:t>
            </a:r>
          </a:p>
        </p:txBody>
      </p:sp>
      <p:sp>
        <p:nvSpPr>
          <p:cNvPr id="8" name="Marcador de contenido 2">
            <a:extLst>
              <a:ext uri="{FF2B5EF4-FFF2-40B4-BE49-F238E27FC236}">
                <a16:creationId xmlns:a16="http://schemas.microsoft.com/office/drawing/2014/main" id="{F10A0D0A-5430-0B69-ACDB-30258E8B1370}"/>
              </a:ext>
            </a:extLst>
          </p:cNvPr>
          <p:cNvSpPr txBox="1">
            <a:spLocks/>
          </p:cNvSpPr>
          <p:nvPr/>
        </p:nvSpPr>
        <p:spPr>
          <a:xfrm>
            <a:off x="1705455" y="3396579"/>
            <a:ext cx="9413348" cy="500914"/>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s-ES" sz="2400" dirty="0"/>
              <a:t>Informe dimensional:</a:t>
            </a:r>
          </a:p>
        </p:txBody>
      </p:sp>
      <p:pic>
        <p:nvPicPr>
          <p:cNvPr id="6" name="Imagen 5">
            <a:extLst>
              <a:ext uri="{FF2B5EF4-FFF2-40B4-BE49-F238E27FC236}">
                <a16:creationId xmlns:a16="http://schemas.microsoft.com/office/drawing/2014/main" id="{A5553A45-6B31-951E-133C-EC87BD1C39FA}"/>
              </a:ext>
            </a:extLst>
          </p:cNvPr>
          <p:cNvPicPr>
            <a:picLocks noChangeAspect="1"/>
          </p:cNvPicPr>
          <p:nvPr/>
        </p:nvPicPr>
        <p:blipFill>
          <a:blip r:embed="rId2"/>
          <a:stretch>
            <a:fillRect/>
          </a:stretch>
        </p:blipFill>
        <p:spPr>
          <a:xfrm>
            <a:off x="2920315" y="500914"/>
            <a:ext cx="7777367" cy="2928086"/>
          </a:xfrm>
          <a:prstGeom prst="rect">
            <a:avLst/>
          </a:prstGeom>
        </p:spPr>
      </p:pic>
      <p:pic>
        <p:nvPicPr>
          <p:cNvPr id="10" name="Imagen 9">
            <a:extLst>
              <a:ext uri="{FF2B5EF4-FFF2-40B4-BE49-F238E27FC236}">
                <a16:creationId xmlns:a16="http://schemas.microsoft.com/office/drawing/2014/main" id="{4A377429-DC8E-B8EB-F5F3-767C432D00A2}"/>
              </a:ext>
            </a:extLst>
          </p:cNvPr>
          <p:cNvPicPr>
            <a:picLocks noChangeAspect="1"/>
          </p:cNvPicPr>
          <p:nvPr/>
        </p:nvPicPr>
        <p:blipFill>
          <a:blip r:embed="rId3"/>
          <a:stretch>
            <a:fillRect/>
          </a:stretch>
        </p:blipFill>
        <p:spPr>
          <a:xfrm>
            <a:off x="3452329" y="3815345"/>
            <a:ext cx="6639321" cy="3042655"/>
          </a:xfrm>
          <a:prstGeom prst="rect">
            <a:avLst/>
          </a:prstGeom>
        </p:spPr>
      </p:pic>
    </p:spTree>
    <p:extLst>
      <p:ext uri="{BB962C8B-B14F-4D97-AF65-F5344CB8AC3E}">
        <p14:creationId xmlns:p14="http://schemas.microsoft.com/office/powerpoint/2010/main" val="502560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BB2A2F14-ADD4-4222-BE58-AD06CE6E7B56}"/>
              </a:ext>
            </a:extLst>
          </p:cNvPr>
          <p:cNvSpPr txBox="1">
            <a:spLocks/>
          </p:cNvSpPr>
          <p:nvPr/>
        </p:nvSpPr>
        <p:spPr>
          <a:xfrm>
            <a:off x="1903308" y="229512"/>
            <a:ext cx="8992490" cy="518633"/>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s-ES" sz="2400" dirty="0"/>
              <a:t>Obtención de las coordenadas de las levas y modelamiento 3D:</a:t>
            </a: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2" name="Imagen 1">
            <a:extLst>
              <a:ext uri="{FF2B5EF4-FFF2-40B4-BE49-F238E27FC236}">
                <a16:creationId xmlns:a16="http://schemas.microsoft.com/office/drawing/2014/main" id="{10D2E8B6-ECB9-FB34-1926-99323C648421}"/>
              </a:ext>
            </a:extLst>
          </p:cNvPr>
          <p:cNvPicPr>
            <a:picLocks noChangeAspect="1"/>
          </p:cNvPicPr>
          <p:nvPr/>
        </p:nvPicPr>
        <p:blipFill>
          <a:blip r:embed="rId2"/>
          <a:stretch>
            <a:fillRect/>
          </a:stretch>
        </p:blipFill>
        <p:spPr>
          <a:xfrm>
            <a:off x="3873152" y="748145"/>
            <a:ext cx="5614122" cy="2915580"/>
          </a:xfrm>
          <a:prstGeom prst="rect">
            <a:avLst/>
          </a:prstGeom>
        </p:spPr>
      </p:pic>
      <p:pic>
        <p:nvPicPr>
          <p:cNvPr id="3" name="Imagen 2">
            <a:extLst>
              <a:ext uri="{FF2B5EF4-FFF2-40B4-BE49-F238E27FC236}">
                <a16:creationId xmlns:a16="http://schemas.microsoft.com/office/drawing/2014/main" id="{8A9D3816-368A-A1E5-232A-6D0E9D5F7517}"/>
              </a:ext>
            </a:extLst>
          </p:cNvPr>
          <p:cNvPicPr>
            <a:picLocks noChangeAspect="1"/>
          </p:cNvPicPr>
          <p:nvPr/>
        </p:nvPicPr>
        <p:blipFill rotWithShape="1">
          <a:blip r:embed="rId3"/>
          <a:srcRect r="22195"/>
          <a:stretch/>
        </p:blipFill>
        <p:spPr>
          <a:xfrm>
            <a:off x="1646027" y="3773978"/>
            <a:ext cx="5303412" cy="3084022"/>
          </a:xfrm>
          <a:prstGeom prst="rect">
            <a:avLst/>
          </a:prstGeom>
        </p:spPr>
      </p:pic>
      <p:pic>
        <p:nvPicPr>
          <p:cNvPr id="4" name="Imagen 3">
            <a:extLst>
              <a:ext uri="{FF2B5EF4-FFF2-40B4-BE49-F238E27FC236}">
                <a16:creationId xmlns:a16="http://schemas.microsoft.com/office/drawing/2014/main" id="{1CA4ABC8-7964-6367-F357-1E885955FAAD}"/>
              </a:ext>
            </a:extLst>
          </p:cNvPr>
          <p:cNvPicPr>
            <a:picLocks noChangeAspect="1"/>
          </p:cNvPicPr>
          <p:nvPr/>
        </p:nvPicPr>
        <p:blipFill rotWithShape="1">
          <a:blip r:embed="rId4"/>
          <a:srcRect r="20179"/>
          <a:stretch/>
        </p:blipFill>
        <p:spPr>
          <a:xfrm>
            <a:off x="6949439" y="3773978"/>
            <a:ext cx="4804758" cy="3084022"/>
          </a:xfrm>
          <a:prstGeom prst="rect">
            <a:avLst/>
          </a:prstGeom>
        </p:spPr>
      </p:pic>
    </p:spTree>
    <p:extLst>
      <p:ext uri="{BB962C8B-B14F-4D97-AF65-F5344CB8AC3E}">
        <p14:creationId xmlns:p14="http://schemas.microsoft.com/office/powerpoint/2010/main" val="2623978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BB2A2F14-ADD4-4222-BE58-AD06CE6E7B56}"/>
              </a:ext>
            </a:extLst>
          </p:cNvPr>
          <p:cNvSpPr txBox="1">
            <a:spLocks/>
          </p:cNvSpPr>
          <p:nvPr/>
        </p:nvSpPr>
        <p:spPr>
          <a:xfrm>
            <a:off x="1903308" y="229512"/>
            <a:ext cx="8992490" cy="518633"/>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s-ES" sz="2400" dirty="0"/>
              <a:t>Obtención de las coordenadas de las levas y modelamiento 3D:</a:t>
            </a: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4" name="Imagen 3">
            <a:extLst>
              <a:ext uri="{FF2B5EF4-FFF2-40B4-BE49-F238E27FC236}">
                <a16:creationId xmlns:a16="http://schemas.microsoft.com/office/drawing/2014/main" id="{1CA4ABC8-7964-6367-F357-1E885955FAAD}"/>
              </a:ext>
            </a:extLst>
          </p:cNvPr>
          <p:cNvPicPr>
            <a:picLocks noChangeAspect="1"/>
          </p:cNvPicPr>
          <p:nvPr/>
        </p:nvPicPr>
        <p:blipFill rotWithShape="1">
          <a:blip r:embed="rId2"/>
          <a:srcRect r="20179"/>
          <a:stretch/>
        </p:blipFill>
        <p:spPr>
          <a:xfrm>
            <a:off x="6949439" y="3773978"/>
            <a:ext cx="4804758" cy="3084022"/>
          </a:xfrm>
          <a:prstGeom prst="rect">
            <a:avLst/>
          </a:prstGeom>
        </p:spPr>
      </p:pic>
      <p:pic>
        <p:nvPicPr>
          <p:cNvPr id="5" name="Imagen 4">
            <a:extLst>
              <a:ext uri="{FF2B5EF4-FFF2-40B4-BE49-F238E27FC236}">
                <a16:creationId xmlns:a16="http://schemas.microsoft.com/office/drawing/2014/main" id="{CEF1651F-ECD9-3A39-447F-831843B846C1}"/>
              </a:ext>
            </a:extLst>
          </p:cNvPr>
          <p:cNvPicPr>
            <a:picLocks noChangeAspect="1"/>
          </p:cNvPicPr>
          <p:nvPr/>
        </p:nvPicPr>
        <p:blipFill rotWithShape="1">
          <a:blip r:embed="rId3"/>
          <a:srcRect r="29541"/>
          <a:stretch/>
        </p:blipFill>
        <p:spPr>
          <a:xfrm>
            <a:off x="1903308" y="3773978"/>
            <a:ext cx="5046131" cy="3102302"/>
          </a:xfrm>
          <a:prstGeom prst="rect">
            <a:avLst/>
          </a:prstGeom>
        </p:spPr>
      </p:pic>
      <p:pic>
        <p:nvPicPr>
          <p:cNvPr id="8" name="Imagen 7">
            <a:extLst>
              <a:ext uri="{FF2B5EF4-FFF2-40B4-BE49-F238E27FC236}">
                <a16:creationId xmlns:a16="http://schemas.microsoft.com/office/drawing/2014/main" id="{2A656CE9-201D-8037-B5CF-57F1A6E8A509}"/>
              </a:ext>
            </a:extLst>
          </p:cNvPr>
          <p:cNvPicPr>
            <a:picLocks noChangeAspect="1"/>
          </p:cNvPicPr>
          <p:nvPr/>
        </p:nvPicPr>
        <p:blipFill>
          <a:blip r:embed="rId4"/>
          <a:stretch>
            <a:fillRect/>
          </a:stretch>
        </p:blipFill>
        <p:spPr>
          <a:xfrm>
            <a:off x="3865245" y="729865"/>
            <a:ext cx="6168387" cy="3025833"/>
          </a:xfrm>
          <a:prstGeom prst="rect">
            <a:avLst/>
          </a:prstGeom>
        </p:spPr>
      </p:pic>
    </p:spTree>
    <p:extLst>
      <p:ext uri="{BB962C8B-B14F-4D97-AF65-F5344CB8AC3E}">
        <p14:creationId xmlns:p14="http://schemas.microsoft.com/office/powerpoint/2010/main" val="1453765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BB2A2F14-ADD4-4222-BE58-AD06CE6E7B56}"/>
              </a:ext>
            </a:extLst>
          </p:cNvPr>
          <p:cNvSpPr txBox="1">
            <a:spLocks/>
          </p:cNvSpPr>
          <p:nvPr/>
        </p:nvSpPr>
        <p:spPr>
          <a:xfrm>
            <a:off x="1903308" y="229512"/>
            <a:ext cx="8992490" cy="518633"/>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s-ES" sz="2400" dirty="0"/>
              <a:t>Obtención de las coordenadas de las levas y modelamiento 3D:</a:t>
            </a: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4" name="Imagen 3">
            <a:extLst>
              <a:ext uri="{FF2B5EF4-FFF2-40B4-BE49-F238E27FC236}">
                <a16:creationId xmlns:a16="http://schemas.microsoft.com/office/drawing/2014/main" id="{1CA4ABC8-7964-6367-F357-1E885955FAAD}"/>
              </a:ext>
            </a:extLst>
          </p:cNvPr>
          <p:cNvPicPr>
            <a:picLocks noChangeAspect="1"/>
          </p:cNvPicPr>
          <p:nvPr/>
        </p:nvPicPr>
        <p:blipFill rotWithShape="1">
          <a:blip r:embed="rId2"/>
          <a:srcRect r="20179"/>
          <a:stretch/>
        </p:blipFill>
        <p:spPr>
          <a:xfrm>
            <a:off x="6949439" y="3773978"/>
            <a:ext cx="4804758" cy="3084022"/>
          </a:xfrm>
          <a:prstGeom prst="rect">
            <a:avLst/>
          </a:prstGeom>
        </p:spPr>
      </p:pic>
      <p:pic>
        <p:nvPicPr>
          <p:cNvPr id="5" name="Imagen 4">
            <a:extLst>
              <a:ext uri="{FF2B5EF4-FFF2-40B4-BE49-F238E27FC236}">
                <a16:creationId xmlns:a16="http://schemas.microsoft.com/office/drawing/2014/main" id="{15D49C08-EE6B-9102-519D-1491E8D598E2}"/>
              </a:ext>
            </a:extLst>
          </p:cNvPr>
          <p:cNvPicPr>
            <a:picLocks noChangeAspect="1"/>
          </p:cNvPicPr>
          <p:nvPr/>
        </p:nvPicPr>
        <p:blipFill>
          <a:blip r:embed="rId3"/>
          <a:stretch>
            <a:fillRect/>
          </a:stretch>
        </p:blipFill>
        <p:spPr>
          <a:xfrm>
            <a:off x="3168419" y="748145"/>
            <a:ext cx="6839106" cy="3025833"/>
          </a:xfrm>
          <a:prstGeom prst="rect">
            <a:avLst/>
          </a:prstGeom>
        </p:spPr>
      </p:pic>
      <p:pic>
        <p:nvPicPr>
          <p:cNvPr id="8" name="Imagen 7">
            <a:extLst>
              <a:ext uri="{FF2B5EF4-FFF2-40B4-BE49-F238E27FC236}">
                <a16:creationId xmlns:a16="http://schemas.microsoft.com/office/drawing/2014/main" id="{005A7F1E-E7B5-7C44-54A8-15CA6D64D9AB}"/>
              </a:ext>
            </a:extLst>
          </p:cNvPr>
          <p:cNvPicPr>
            <a:picLocks noChangeAspect="1"/>
          </p:cNvPicPr>
          <p:nvPr/>
        </p:nvPicPr>
        <p:blipFill rotWithShape="1">
          <a:blip r:embed="rId4"/>
          <a:srcRect r="27888"/>
          <a:stretch/>
        </p:blipFill>
        <p:spPr>
          <a:xfrm>
            <a:off x="2079884" y="3773979"/>
            <a:ext cx="4869555" cy="3084022"/>
          </a:xfrm>
          <a:prstGeom prst="rect">
            <a:avLst/>
          </a:prstGeom>
        </p:spPr>
      </p:pic>
    </p:spTree>
    <p:extLst>
      <p:ext uri="{BB962C8B-B14F-4D97-AF65-F5344CB8AC3E}">
        <p14:creationId xmlns:p14="http://schemas.microsoft.com/office/powerpoint/2010/main" val="383089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57825" y="155884"/>
            <a:ext cx="8703732" cy="104114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sz="4000" dirty="0"/>
              <a:t>Fabricación por mecanizado CNC</a:t>
            </a:r>
            <a:endParaRPr lang="es-ES" sz="4000"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992ABC79-857A-0A53-A393-086FDD98FDF9}"/>
              </a:ext>
            </a:extLst>
          </p:cNvPr>
          <p:cNvSpPr txBox="1"/>
          <p:nvPr/>
        </p:nvSpPr>
        <p:spPr>
          <a:xfrm>
            <a:off x="2013341" y="1164134"/>
            <a:ext cx="9792699" cy="5693866"/>
          </a:xfrm>
          <a:prstGeom prst="rect">
            <a:avLst/>
          </a:prstGeom>
          <a:noFill/>
        </p:spPr>
        <p:txBody>
          <a:bodyPr wrap="square">
            <a:spAutoFit/>
          </a:bodyPr>
          <a:lstStyle/>
          <a:p>
            <a:pPr>
              <a:spcAft>
                <a:spcPts val="800"/>
              </a:spcAft>
            </a:pPr>
            <a:r>
              <a:rPr lang="es-EC" sz="26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El proceso de fabricación por CNC (Control Numérico Computarizado) es un proceso versátil que se utiliza comúnmente para la fabricación de piezas que poseen una geometría compleja, se basa en el uso de controles numéricos y máquinas herramientas para eliminar las capas del material en bruto, los pasos para la fabricación en CNC es primero el diseño del modelo CAD donde se obtendrá el diseño en 3D, posteriormente el archivo CAD se lo debe pasar a CAM donde se obtendrá el código G que se detalla los procesos y usos de herramientas para lograr con la fabricación de la geometría deseada, la máquina CNC tiene una tolerancia de aproximadamente 0,01 mm que es la precisión más exacta que depende el equipo y de las herramientas que se utilizan, el precio aproximado para el uso de este tipo de máquina es de $50 a $120 por hora de trabajo de la máquina, aparte de costos adicionales como la mano de obra.</a:t>
            </a:r>
          </a:p>
        </p:txBody>
      </p:sp>
    </p:spTree>
    <p:extLst>
      <p:ext uri="{BB962C8B-B14F-4D97-AF65-F5344CB8AC3E}">
        <p14:creationId xmlns:p14="http://schemas.microsoft.com/office/powerpoint/2010/main" val="2669887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57825" y="155884"/>
            <a:ext cx="8703732" cy="104114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sz="4000" dirty="0"/>
              <a:t>Fabricación por electrohilo</a:t>
            </a:r>
            <a:endParaRPr lang="es-ES" sz="4000"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8AB5CC07-CD54-99C9-42D0-D45AE4CD21D4}"/>
              </a:ext>
            </a:extLst>
          </p:cNvPr>
          <p:cNvSpPr txBox="1"/>
          <p:nvPr/>
        </p:nvSpPr>
        <p:spPr>
          <a:xfrm>
            <a:off x="2096622" y="1061541"/>
            <a:ext cx="9626138" cy="5796459"/>
          </a:xfrm>
          <a:prstGeom prst="rect">
            <a:avLst/>
          </a:prstGeom>
          <a:noFill/>
        </p:spPr>
        <p:txBody>
          <a:bodyPr wrap="square">
            <a:spAutoFit/>
          </a:bodyPr>
          <a:lstStyle/>
          <a:p>
            <a:pPr>
              <a:spcAft>
                <a:spcPts val="800"/>
              </a:spcAft>
            </a:pPr>
            <a:r>
              <a:rPr lang="es-EC" sz="26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la electroerosión por hilo es un proceso manejado por control numérico, consta de un hilo de cobre cargado eléctricamente donde mediante la erosión térmica es capaz de cortar material de diferente espesor, cabe mencionar que estos cortes son finos y de gran precisión, puede llegar a precisiones que varían de 3 a 5 micras.</a:t>
            </a:r>
          </a:p>
          <a:p>
            <a:pPr>
              <a:spcAft>
                <a:spcPts val="800"/>
              </a:spcAft>
            </a:pPr>
            <a:r>
              <a:rPr lang="es-EC" sz="26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El principio del proceso se basa en que el hilo de cobre está protegido mediante un fluido dieléctrico, este choca con la placa base formando chispas entre el hilo y la placa base, esto debido a la serie de descargas de corriente continua emitidas por el hilo, para los agujeros internos de la leva se necesitó primero realizar una pequeña perforación para que el hilo pueda ingresar y realizar el proceso sin dificultad, la velocidad de corte para este proceso fue de 300 mm</a:t>
            </a:r>
            <a:r>
              <a:rPr lang="es-EC" sz="2600" baseline="30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2</a:t>
            </a:r>
            <a:r>
              <a:rPr lang="es-EC" sz="26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/min, donde cuanto más sea la velocidad de avance del hilo mejor será la calidad superficial de la pieza.</a:t>
            </a:r>
          </a:p>
        </p:txBody>
      </p:sp>
    </p:spTree>
    <p:extLst>
      <p:ext uri="{BB962C8B-B14F-4D97-AF65-F5344CB8AC3E}">
        <p14:creationId xmlns:p14="http://schemas.microsoft.com/office/powerpoint/2010/main" val="2668937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57823" y="549454"/>
            <a:ext cx="8703732" cy="7017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sz="4000" dirty="0"/>
              <a:t>Selección del material</a:t>
            </a:r>
            <a:endParaRPr lang="es-ES" sz="4000"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BB6C6E4A-0014-AF86-44F2-E4555FC4CEC8}"/>
              </a:ext>
            </a:extLst>
          </p:cNvPr>
          <p:cNvSpPr txBox="1"/>
          <p:nvPr/>
        </p:nvSpPr>
        <p:spPr>
          <a:xfrm>
            <a:off x="2342939" y="1607202"/>
            <a:ext cx="9133499" cy="3293209"/>
          </a:xfrm>
          <a:prstGeom prst="rect">
            <a:avLst/>
          </a:prstGeom>
          <a:noFill/>
        </p:spPr>
        <p:txBody>
          <a:bodyPr wrap="square">
            <a:spAutoFit/>
          </a:bodyPr>
          <a:lstStyle/>
          <a:p>
            <a:r>
              <a:rPr lang="es-EC" sz="26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Para la fabricación del perfil de la leva y del eje base de la leva se debe considerar ciertos parámetro indispensables para la selección del material, uno de estos parámetros es que el perfil debe ser resistente al desgaste abrasivo, debe tener una buena tenacidad y como parámetro fundamental de igual manera debe ser resistente al desgaste adhesivo, para la base de la leva se espera que el material sea tenaz y tenga buena resistencia al desgaste, además de tener buenas propiedades de soldabilidad</a:t>
            </a:r>
            <a:endParaRPr lang="es-EC" sz="2600" dirty="0">
              <a:solidFill>
                <a:schemeClr val="tx1">
                  <a:lumMod val="65000"/>
                  <a:lumOff val="35000"/>
                </a:schemeClr>
              </a:solidFill>
            </a:endParaRPr>
          </a:p>
        </p:txBody>
      </p:sp>
      <p:pic>
        <p:nvPicPr>
          <p:cNvPr id="4098" name="Picture 2" descr="IVAN BOHMAN C.A. | Guayaquil">
            <a:extLst>
              <a:ext uri="{FF2B5EF4-FFF2-40B4-BE49-F238E27FC236}">
                <a16:creationId xmlns:a16="http://schemas.microsoft.com/office/drawing/2014/main" id="{B3F7814B-BFE0-33C9-A74B-6A7742016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055" y="5256412"/>
            <a:ext cx="1433146" cy="14331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PAC">
            <a:extLst>
              <a:ext uri="{FF2B5EF4-FFF2-40B4-BE49-F238E27FC236}">
                <a16:creationId xmlns:a16="http://schemas.microsoft.com/office/drawing/2014/main" id="{42298F12-8C53-12C9-2405-D2250C9B93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28" b="33436"/>
          <a:stretch/>
        </p:blipFill>
        <p:spPr bwMode="auto">
          <a:xfrm>
            <a:off x="5302345" y="5355218"/>
            <a:ext cx="3214689" cy="10748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öhler - voestalpine HPM Ecuador">
            <a:extLst>
              <a:ext uri="{FF2B5EF4-FFF2-40B4-BE49-F238E27FC236}">
                <a16:creationId xmlns:a16="http://schemas.microsoft.com/office/drawing/2014/main" id="{3A776BE9-BB34-0A09-DBEB-3995E1A40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3330" y="5606797"/>
            <a:ext cx="2368227" cy="57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24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57826" y="395533"/>
            <a:ext cx="8703732" cy="90726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pPr algn="l"/>
            <a:r>
              <a:rPr lang="es-ES" sz="4000" dirty="0"/>
              <a:t>Base de la levas</a:t>
            </a:r>
            <a:endParaRPr lang="es-ES" sz="4000"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53D91D36-CF65-F5F1-7FA8-7A43A1BD4B5C}"/>
              </a:ext>
            </a:extLst>
          </p:cNvPr>
          <p:cNvSpPr txBox="1"/>
          <p:nvPr/>
        </p:nvSpPr>
        <p:spPr>
          <a:xfrm>
            <a:off x="2459321" y="3980450"/>
            <a:ext cx="8900742" cy="2677656"/>
          </a:xfrm>
          <a:prstGeom prst="rect">
            <a:avLst/>
          </a:prstGeom>
          <a:noFill/>
        </p:spPr>
        <p:txBody>
          <a:bodyPr wrap="square">
            <a:spAutoFit/>
          </a:bodyPr>
          <a:lstStyle/>
          <a:p>
            <a:pPr>
              <a:spcAft>
                <a:spcPts val="800"/>
              </a:spcAft>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Para la fabricación de las bases de las levas se utilizará el acero AISI 1018 que tiene un porcentaje de carbono equivalente al 0,15%, una dureza Brinell de 124, no necesita temple, es muy bueno para soldar, tiene una alta resistencia al impacto, se utiliza para fabricación de piezas automotrices, construcción, elementos de sujeción, entre otras aplicaciones, al tener un porcentaje alto de manganeso evita que tenga corrosión. </a:t>
            </a:r>
          </a:p>
        </p:txBody>
      </p:sp>
      <p:pic>
        <p:nvPicPr>
          <p:cNvPr id="7" name="Imagen 6">
            <a:extLst>
              <a:ext uri="{FF2B5EF4-FFF2-40B4-BE49-F238E27FC236}">
                <a16:creationId xmlns:a16="http://schemas.microsoft.com/office/drawing/2014/main" id="{8D6C9640-0358-E6A6-46B2-351E9D5CAAF5}"/>
              </a:ext>
            </a:extLst>
          </p:cNvPr>
          <p:cNvPicPr>
            <a:picLocks noChangeAspect="1"/>
          </p:cNvPicPr>
          <p:nvPr/>
        </p:nvPicPr>
        <p:blipFill rotWithShape="1">
          <a:blip r:embed="rId2"/>
          <a:srcRect l="34324" t="21168" r="25396" b="6048"/>
          <a:stretch/>
        </p:blipFill>
        <p:spPr>
          <a:xfrm>
            <a:off x="2459321" y="1205517"/>
            <a:ext cx="2892320" cy="2677656"/>
          </a:xfrm>
          <a:prstGeom prst="rect">
            <a:avLst/>
          </a:prstGeom>
        </p:spPr>
      </p:pic>
      <p:pic>
        <p:nvPicPr>
          <p:cNvPr id="5" name="Imagen 4">
            <a:extLst>
              <a:ext uri="{FF2B5EF4-FFF2-40B4-BE49-F238E27FC236}">
                <a16:creationId xmlns:a16="http://schemas.microsoft.com/office/drawing/2014/main" id="{AEAF98DD-F48D-7D92-193D-C78598FEFC7D}"/>
              </a:ext>
            </a:extLst>
          </p:cNvPr>
          <p:cNvPicPr>
            <a:picLocks noChangeAspect="1"/>
          </p:cNvPicPr>
          <p:nvPr/>
        </p:nvPicPr>
        <p:blipFill>
          <a:blip r:embed="rId3"/>
          <a:stretch>
            <a:fillRect/>
          </a:stretch>
        </p:blipFill>
        <p:spPr>
          <a:xfrm>
            <a:off x="5490873" y="1205517"/>
            <a:ext cx="3581710" cy="746825"/>
          </a:xfrm>
          <a:prstGeom prst="rect">
            <a:avLst/>
          </a:prstGeom>
        </p:spPr>
      </p:pic>
      <p:sp>
        <p:nvSpPr>
          <p:cNvPr id="10" name="CuadroTexto 9">
            <a:extLst>
              <a:ext uri="{FF2B5EF4-FFF2-40B4-BE49-F238E27FC236}">
                <a16:creationId xmlns:a16="http://schemas.microsoft.com/office/drawing/2014/main" id="{67DBAB01-9387-19DE-7ED9-579CF7AFCA14}"/>
              </a:ext>
            </a:extLst>
          </p:cNvPr>
          <p:cNvSpPr txBox="1"/>
          <p:nvPr/>
        </p:nvSpPr>
        <p:spPr>
          <a:xfrm>
            <a:off x="5490873" y="2138886"/>
            <a:ext cx="6302908" cy="1477328"/>
          </a:xfrm>
          <a:prstGeom prst="rect">
            <a:avLst/>
          </a:prstGeom>
          <a:noFill/>
        </p:spPr>
        <p:txBody>
          <a:bodyPr wrap="square">
            <a:spAutoFit/>
          </a:bodyPr>
          <a:lstStyle/>
          <a:p>
            <a:pPr>
              <a:spcAft>
                <a:spcPts val="800"/>
              </a:spcAft>
            </a:pPr>
            <a:r>
              <a:rPr lang="es-EC"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APLICACIONES: </a:t>
            </a:r>
            <a:r>
              <a:rPr lang="es-EC"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Donde se requiere aplicaciones con cargas mecánicas no muy severas, pero con cierto</a:t>
            </a:r>
            <a:r>
              <a:rPr lang="es-EC"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 grados de tenacidad importantes, factible de cementación con buena profundidad de penetración debido a su alto contenido de manganeso, excelente soldabilidad.</a:t>
            </a:r>
            <a:endParaRPr lang="es-EC"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9920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167426" y="166255"/>
            <a:ext cx="7315200" cy="1232342"/>
          </a:xfrm>
        </p:spPr>
        <p:txBody>
          <a:bodyPr/>
          <a:lstStyle/>
          <a:p>
            <a:r>
              <a:rPr lang="es-MX" dirty="0">
                <a:cs typeface="Times New Roman" panose="02020603050405020304" pitchFamily="18" charset="0"/>
              </a:rPr>
              <a:t>Antecedentes</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3988340" y="1458183"/>
            <a:ext cx="7832359" cy="4982817"/>
          </a:xfrm>
        </p:spPr>
        <p:txBody>
          <a:bodyPr>
            <a:noAutofit/>
          </a:bodyPr>
          <a:lstStyle/>
          <a:p>
            <a:pPr marL="0" indent="0">
              <a:buNone/>
            </a:pPr>
            <a:r>
              <a:rPr lang="es-EC" sz="2200" dirty="0">
                <a:effectLst/>
                <a:latin typeface="Calibri" panose="020F0502020204030204" pitchFamily="34" charset="0"/>
                <a:ea typeface="Calibri" panose="020F0502020204030204" pitchFamily="34" charset="0"/>
                <a:cs typeface="Times New Roman" panose="02020603050405020304" pitchFamily="18" charset="0"/>
              </a:rPr>
              <a:t>Dentro de los 14 laboratorios que forman parte del Departamento De Ciencias de la Energía y Mecánica del DECEM se busca fomentar el aprendizaje y constante mejora continua que se observa con los diferentes equipos que forman parte de dichos laboratorios, de donde se hablará específicamente del laboratorio de mecanismos del DECEM, el equipo de levas TM1021 – CAM ANALYIS MACHINE MAIN UNIT que posee una serie de levas tal como la leva convexa tipo A que puede llegar hasta un límite de 160 r.p.m la leva convexa tipo B con un límite de 225 r.p.m y la leva tangencial que puede llegar hasta un límite de 146 r.p.m antes de empezar un despegue entre la leva y el seguidor, por lo contrario ocurriría con las levas polidínica y polinomial 4567 que se pretende mejorar este despegue hasta superar la cantidad de revoluciones mencionadas del equipo, siendo construidas las nuevas levas una vez realizado el análisis cinemático y dinámico respectivo y de esta manera tener unas levas más eficientes acorde a las características del equipo.</a:t>
            </a:r>
            <a:endParaRPr lang="es-MX" sz="2200"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5" name="Imagen 4">
            <a:extLst>
              <a:ext uri="{FF2B5EF4-FFF2-40B4-BE49-F238E27FC236}">
                <a16:creationId xmlns:a16="http://schemas.microsoft.com/office/drawing/2014/main" id="{BC211587-0A92-3354-7123-83586B127190}"/>
              </a:ext>
            </a:extLst>
          </p:cNvPr>
          <p:cNvPicPr>
            <a:picLocks noChangeAspect="1"/>
          </p:cNvPicPr>
          <p:nvPr/>
        </p:nvPicPr>
        <p:blipFill rotWithShape="1">
          <a:blip r:embed="rId3">
            <a:clrChange>
              <a:clrFrom>
                <a:srgbClr val="FFFFFF"/>
              </a:clrFrom>
              <a:clrTo>
                <a:srgbClr val="FFFFFF">
                  <a:alpha val="0"/>
                </a:srgbClr>
              </a:clrTo>
            </a:clrChange>
          </a:blip>
          <a:srcRect t="4066"/>
          <a:stretch/>
        </p:blipFill>
        <p:spPr>
          <a:xfrm>
            <a:off x="2223558" y="1398597"/>
            <a:ext cx="1223800" cy="1729182"/>
          </a:xfrm>
          <a:prstGeom prst="rect">
            <a:avLst/>
          </a:prstGeom>
        </p:spPr>
      </p:pic>
      <p:pic>
        <p:nvPicPr>
          <p:cNvPr id="7" name="Imagen 6">
            <a:extLst>
              <a:ext uri="{FF2B5EF4-FFF2-40B4-BE49-F238E27FC236}">
                <a16:creationId xmlns:a16="http://schemas.microsoft.com/office/drawing/2014/main" id="{F599D79A-2A5C-6BC2-9C46-BFA39D2A3DC9}"/>
              </a:ext>
            </a:extLst>
          </p:cNvPr>
          <p:cNvPicPr>
            <a:picLocks noChangeAspect="1"/>
          </p:cNvPicPr>
          <p:nvPr/>
        </p:nvPicPr>
        <p:blipFill rotWithShape="1">
          <a:blip r:embed="rId4">
            <a:clrChange>
              <a:clrFrom>
                <a:srgbClr val="FFFFFF"/>
              </a:clrFrom>
              <a:clrTo>
                <a:srgbClr val="FFFFFF">
                  <a:alpha val="0"/>
                </a:srgbClr>
              </a:clrTo>
            </a:clrChange>
          </a:blip>
          <a:srcRect t="1622"/>
          <a:stretch/>
        </p:blipFill>
        <p:spPr>
          <a:xfrm>
            <a:off x="2223558" y="5129574"/>
            <a:ext cx="1223801" cy="1735299"/>
          </a:xfrm>
          <a:prstGeom prst="rect">
            <a:avLst/>
          </a:prstGeom>
        </p:spPr>
      </p:pic>
      <p:pic>
        <p:nvPicPr>
          <p:cNvPr id="8" name="Imagen 7">
            <a:extLst>
              <a:ext uri="{FF2B5EF4-FFF2-40B4-BE49-F238E27FC236}">
                <a16:creationId xmlns:a16="http://schemas.microsoft.com/office/drawing/2014/main" id="{ECA11CA2-ACEA-08B3-552B-C22B407CCF71}"/>
              </a:ext>
            </a:extLst>
          </p:cNvPr>
          <p:cNvPicPr>
            <a:picLocks noChangeAspect="1"/>
          </p:cNvPicPr>
          <p:nvPr/>
        </p:nvPicPr>
        <p:blipFill rotWithShape="1">
          <a:blip r:embed="rId5">
            <a:clrChange>
              <a:clrFrom>
                <a:srgbClr val="FFFFFF"/>
              </a:clrFrom>
              <a:clrTo>
                <a:srgbClr val="FFFFFF">
                  <a:alpha val="0"/>
                </a:srgbClr>
              </a:clrTo>
            </a:clrChange>
          </a:blip>
          <a:srcRect l="2682" t="10633" r="6514"/>
          <a:stretch/>
        </p:blipFill>
        <p:spPr>
          <a:xfrm>
            <a:off x="2223558" y="3326151"/>
            <a:ext cx="1223801" cy="1605051"/>
          </a:xfrm>
          <a:prstGeom prst="rect">
            <a:avLst/>
          </a:prstGeom>
        </p:spPr>
      </p:pic>
      <p:sp>
        <p:nvSpPr>
          <p:cNvPr id="9" name="CuadroTexto 8">
            <a:extLst>
              <a:ext uri="{FF2B5EF4-FFF2-40B4-BE49-F238E27FC236}">
                <a16:creationId xmlns:a16="http://schemas.microsoft.com/office/drawing/2014/main" id="{95445B72-8BCA-3922-3B49-45D12C91F80F}"/>
              </a:ext>
            </a:extLst>
          </p:cNvPr>
          <p:cNvSpPr txBox="1"/>
          <p:nvPr/>
        </p:nvSpPr>
        <p:spPr>
          <a:xfrm>
            <a:off x="2335096" y="2165232"/>
            <a:ext cx="1000723" cy="307777"/>
          </a:xfrm>
          <a:prstGeom prst="rect">
            <a:avLst/>
          </a:prstGeom>
          <a:noFill/>
        </p:spPr>
        <p:txBody>
          <a:bodyPr wrap="none" rtlCol="0">
            <a:spAutoFit/>
          </a:bodyPr>
          <a:lstStyle/>
          <a:p>
            <a:r>
              <a:rPr lang="es-MX" sz="1400" b="1" dirty="0"/>
              <a:t>Convexa A</a:t>
            </a:r>
            <a:endParaRPr lang="es-EC" sz="1400" b="1" dirty="0"/>
          </a:p>
        </p:txBody>
      </p:sp>
      <p:sp>
        <p:nvSpPr>
          <p:cNvPr id="10" name="CuadroTexto 9">
            <a:extLst>
              <a:ext uri="{FF2B5EF4-FFF2-40B4-BE49-F238E27FC236}">
                <a16:creationId xmlns:a16="http://schemas.microsoft.com/office/drawing/2014/main" id="{572B146F-1B44-6DBE-CB2B-A3AE8E5F73AA}"/>
              </a:ext>
            </a:extLst>
          </p:cNvPr>
          <p:cNvSpPr txBox="1"/>
          <p:nvPr/>
        </p:nvSpPr>
        <p:spPr>
          <a:xfrm>
            <a:off x="2364713" y="3974787"/>
            <a:ext cx="1002197" cy="307777"/>
          </a:xfrm>
          <a:prstGeom prst="rect">
            <a:avLst/>
          </a:prstGeom>
          <a:noFill/>
        </p:spPr>
        <p:txBody>
          <a:bodyPr wrap="none" rtlCol="0">
            <a:spAutoFit/>
          </a:bodyPr>
          <a:lstStyle/>
          <a:p>
            <a:r>
              <a:rPr lang="es-MX" sz="1400" b="1" dirty="0"/>
              <a:t>Convexa B</a:t>
            </a:r>
            <a:endParaRPr lang="es-EC" sz="1400" b="1" dirty="0"/>
          </a:p>
        </p:txBody>
      </p:sp>
      <p:sp>
        <p:nvSpPr>
          <p:cNvPr id="11" name="CuadroTexto 10">
            <a:extLst>
              <a:ext uri="{FF2B5EF4-FFF2-40B4-BE49-F238E27FC236}">
                <a16:creationId xmlns:a16="http://schemas.microsoft.com/office/drawing/2014/main" id="{C6261363-3217-58F6-8392-726BE8FD86C7}"/>
              </a:ext>
            </a:extLst>
          </p:cNvPr>
          <p:cNvSpPr txBox="1"/>
          <p:nvPr/>
        </p:nvSpPr>
        <p:spPr>
          <a:xfrm>
            <a:off x="2314713" y="5919458"/>
            <a:ext cx="1021106" cy="307777"/>
          </a:xfrm>
          <a:prstGeom prst="rect">
            <a:avLst/>
          </a:prstGeom>
          <a:noFill/>
        </p:spPr>
        <p:txBody>
          <a:bodyPr wrap="square" rtlCol="0">
            <a:spAutoFit/>
          </a:bodyPr>
          <a:lstStyle/>
          <a:p>
            <a:r>
              <a:rPr lang="es-MX" sz="1400" b="1" dirty="0"/>
              <a:t>Tangencial</a:t>
            </a:r>
            <a:endParaRPr lang="es-EC" sz="1400" b="1" dirty="0"/>
          </a:p>
        </p:txBody>
      </p:sp>
      <p:sp>
        <p:nvSpPr>
          <p:cNvPr id="4" name="CuadroTexto 3">
            <a:extLst>
              <a:ext uri="{FF2B5EF4-FFF2-40B4-BE49-F238E27FC236}">
                <a16:creationId xmlns:a16="http://schemas.microsoft.com/office/drawing/2014/main" id="{1F4A5593-B4C9-115A-9DC7-FF722571E972}"/>
              </a:ext>
            </a:extLst>
          </p:cNvPr>
          <p:cNvSpPr txBox="1"/>
          <p:nvPr/>
        </p:nvSpPr>
        <p:spPr>
          <a:xfrm>
            <a:off x="1903448" y="967710"/>
            <a:ext cx="1794209" cy="461665"/>
          </a:xfrm>
          <a:prstGeom prst="rect">
            <a:avLst/>
          </a:prstGeom>
          <a:noFill/>
        </p:spPr>
        <p:txBody>
          <a:bodyPr wrap="none" rtlCol="0">
            <a:spAutoFit/>
          </a:bodyPr>
          <a:lstStyle/>
          <a:p>
            <a:r>
              <a:rPr lang="es-MX" sz="1200" dirty="0"/>
              <a:t>Figura 2</a:t>
            </a:r>
          </a:p>
          <a:p>
            <a:r>
              <a:rPr lang="es-EC" sz="1200" dirty="0"/>
              <a:t>Levas del equipo TM 1021</a:t>
            </a:r>
          </a:p>
        </p:txBody>
      </p:sp>
    </p:spTree>
    <p:extLst>
      <p:ext uri="{BB962C8B-B14F-4D97-AF65-F5344CB8AC3E}">
        <p14:creationId xmlns:p14="http://schemas.microsoft.com/office/powerpoint/2010/main" val="3218536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57826" y="395533"/>
            <a:ext cx="8703732" cy="64220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pPr algn="l"/>
            <a:r>
              <a:rPr lang="es-ES" sz="4000" dirty="0"/>
              <a:t>Levas</a:t>
            </a:r>
            <a:endParaRPr lang="es-ES" sz="4000"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53D91D36-CF65-F5F1-7FA8-7A43A1BD4B5C}"/>
              </a:ext>
            </a:extLst>
          </p:cNvPr>
          <p:cNvSpPr txBox="1"/>
          <p:nvPr/>
        </p:nvSpPr>
        <p:spPr>
          <a:xfrm>
            <a:off x="2459321" y="4011902"/>
            <a:ext cx="8900742" cy="2677656"/>
          </a:xfrm>
          <a:prstGeom prst="rect">
            <a:avLst/>
          </a:prstGeom>
          <a:noFill/>
        </p:spPr>
        <p:txBody>
          <a:bodyPr wrap="square">
            <a:spAutoFit/>
          </a:bodyPr>
          <a:lstStyle/>
          <a:p>
            <a:pPr>
              <a:spcAft>
                <a:spcPts val="800"/>
              </a:spcAft>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Para la fabricación de los perfiles de las levas se utilizará el acero AISI 8620 este acero es especial dado que se utiliza para casos donde se requiere alta dureza y resistencia al desgaste superficial, posee una buena tenacidad, posee buena soldabilidad ante cualquier material y no requiere un tratamiento térmico dado que tiene buenas propiedades, en caso de requerir un tratamiento térmico lo único que hará es aliviar las tensiones superficiales de la pieza.</a:t>
            </a:r>
          </a:p>
        </p:txBody>
      </p:sp>
      <p:pic>
        <p:nvPicPr>
          <p:cNvPr id="9" name="Imagen 8">
            <a:extLst>
              <a:ext uri="{FF2B5EF4-FFF2-40B4-BE49-F238E27FC236}">
                <a16:creationId xmlns:a16="http://schemas.microsoft.com/office/drawing/2014/main" id="{2A977C2A-C933-F930-E3FD-6F1AE37042AA}"/>
              </a:ext>
            </a:extLst>
          </p:cNvPr>
          <p:cNvPicPr>
            <a:picLocks noChangeAspect="1"/>
          </p:cNvPicPr>
          <p:nvPr/>
        </p:nvPicPr>
        <p:blipFill>
          <a:blip r:embed="rId2"/>
          <a:stretch>
            <a:fillRect/>
          </a:stretch>
        </p:blipFill>
        <p:spPr>
          <a:xfrm>
            <a:off x="1672236" y="1387145"/>
            <a:ext cx="5589662" cy="2041855"/>
          </a:xfrm>
          <a:prstGeom prst="rect">
            <a:avLst/>
          </a:prstGeom>
        </p:spPr>
      </p:pic>
      <p:pic>
        <p:nvPicPr>
          <p:cNvPr id="11" name="Imagen 10">
            <a:extLst>
              <a:ext uri="{FF2B5EF4-FFF2-40B4-BE49-F238E27FC236}">
                <a16:creationId xmlns:a16="http://schemas.microsoft.com/office/drawing/2014/main" id="{04FAF26E-FC61-3920-3CCF-AB07B665F2C3}"/>
              </a:ext>
            </a:extLst>
          </p:cNvPr>
          <p:cNvPicPr>
            <a:picLocks noChangeAspect="1"/>
          </p:cNvPicPr>
          <p:nvPr/>
        </p:nvPicPr>
        <p:blipFill>
          <a:blip r:embed="rId3"/>
          <a:stretch>
            <a:fillRect/>
          </a:stretch>
        </p:blipFill>
        <p:spPr>
          <a:xfrm>
            <a:off x="7402749" y="1037742"/>
            <a:ext cx="4789251" cy="856505"/>
          </a:xfrm>
          <a:prstGeom prst="rect">
            <a:avLst/>
          </a:prstGeom>
        </p:spPr>
      </p:pic>
      <p:sp>
        <p:nvSpPr>
          <p:cNvPr id="12" name="CuadroTexto 11">
            <a:extLst>
              <a:ext uri="{FF2B5EF4-FFF2-40B4-BE49-F238E27FC236}">
                <a16:creationId xmlns:a16="http://schemas.microsoft.com/office/drawing/2014/main" id="{1A80EF3F-D03D-D968-E5DB-C4E3357DCFA4}"/>
              </a:ext>
            </a:extLst>
          </p:cNvPr>
          <p:cNvSpPr txBox="1"/>
          <p:nvPr/>
        </p:nvSpPr>
        <p:spPr>
          <a:xfrm>
            <a:off x="7261898" y="2024077"/>
            <a:ext cx="4930102" cy="1754326"/>
          </a:xfrm>
          <a:prstGeom prst="rect">
            <a:avLst/>
          </a:prstGeom>
          <a:noFill/>
        </p:spPr>
        <p:txBody>
          <a:bodyPr wrap="square">
            <a:spAutoFit/>
          </a:bodyPr>
          <a:lstStyle/>
          <a:p>
            <a:pPr>
              <a:spcAft>
                <a:spcPts val="800"/>
              </a:spcAft>
            </a:pPr>
            <a:r>
              <a:rPr lang="es-EC"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APLICACIONES: </a:t>
            </a:r>
            <a:r>
              <a:rPr lang="es-EC"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Se utiliza para cuando se requiere alta dureza y resistencia al desgaste superficial, combinado con buena tenacidad, es aplicable para elementos de mediana resistencia mecánica, expuestas a vibraciones, al ser un acero especial no requiere tratamiento superficial.</a:t>
            </a:r>
            <a:endParaRPr lang="es-EC"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826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57826" y="395532"/>
            <a:ext cx="8703732" cy="110724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Fabricación de las levas</a:t>
            </a:r>
            <a:endParaRPr lang="es-ES"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1D9C3268-0A29-C0E8-69A2-491E4BFB6DAD}"/>
              </a:ext>
            </a:extLst>
          </p:cNvPr>
          <p:cNvSpPr txBox="1"/>
          <p:nvPr/>
        </p:nvSpPr>
        <p:spPr>
          <a:xfrm>
            <a:off x="2321067" y="1502781"/>
            <a:ext cx="9177250" cy="1200329"/>
          </a:xfrm>
          <a:prstGeom prst="rect">
            <a:avLst/>
          </a:prstGeom>
          <a:noFill/>
        </p:spPr>
        <p:txBody>
          <a:bodyPr wrap="square">
            <a:spAutoFit/>
          </a:bodyPr>
          <a:lstStyle/>
          <a:p>
            <a:pPr>
              <a:spcAft>
                <a:spcPts val="800"/>
              </a:spcAft>
            </a:pPr>
            <a:r>
              <a:rPr lang="es-EC" sz="24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1.</a:t>
            </a: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Como primer paso se debe realizar el perfil de la leva en un software, posterior a esto procedemos a guardarlo en formato DXF dado que es el programa que utiliza la cortadora por electroerosión.</a:t>
            </a:r>
          </a:p>
        </p:txBody>
      </p:sp>
      <p:pic>
        <p:nvPicPr>
          <p:cNvPr id="7" name="Imagen 6">
            <a:extLst>
              <a:ext uri="{FF2B5EF4-FFF2-40B4-BE49-F238E27FC236}">
                <a16:creationId xmlns:a16="http://schemas.microsoft.com/office/drawing/2014/main" id="{A4563C9A-8B4F-F059-9815-35C9BB9AF6A5}"/>
              </a:ext>
            </a:extLst>
          </p:cNvPr>
          <p:cNvPicPr>
            <a:picLocks noChangeAspect="1"/>
          </p:cNvPicPr>
          <p:nvPr/>
        </p:nvPicPr>
        <p:blipFill>
          <a:blip r:embed="rId2"/>
          <a:stretch>
            <a:fillRect/>
          </a:stretch>
        </p:blipFill>
        <p:spPr>
          <a:xfrm>
            <a:off x="3367084" y="3043323"/>
            <a:ext cx="7085215" cy="3646235"/>
          </a:xfrm>
          <a:prstGeom prst="rect">
            <a:avLst/>
          </a:prstGeom>
        </p:spPr>
      </p:pic>
    </p:spTree>
    <p:extLst>
      <p:ext uri="{BB962C8B-B14F-4D97-AF65-F5344CB8AC3E}">
        <p14:creationId xmlns:p14="http://schemas.microsoft.com/office/powerpoint/2010/main" val="2745023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6EC864C6-DC16-FBAE-F8A5-F711344743B3}"/>
              </a:ext>
            </a:extLst>
          </p:cNvPr>
          <p:cNvSpPr txBox="1"/>
          <p:nvPr/>
        </p:nvSpPr>
        <p:spPr>
          <a:xfrm>
            <a:off x="2352502" y="564657"/>
            <a:ext cx="9052560" cy="1200329"/>
          </a:xfrm>
          <a:prstGeom prst="rect">
            <a:avLst/>
          </a:prstGeom>
          <a:noFill/>
        </p:spPr>
        <p:txBody>
          <a:bodyPr wrap="square">
            <a:spAutoFit/>
          </a:bodyPr>
          <a:lstStyle/>
          <a:p>
            <a:pPr>
              <a:spcAft>
                <a:spcPts val="800"/>
              </a:spcAft>
            </a:pPr>
            <a:r>
              <a:rPr lang="es-EC" sz="24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2.</a:t>
            </a: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Una vez guardado el perfil en formato DXF, se procede abrir el archivo en el equipo de electroerosión para programar el corte de cada leva.</a:t>
            </a:r>
          </a:p>
        </p:txBody>
      </p:sp>
      <p:pic>
        <p:nvPicPr>
          <p:cNvPr id="7" name="Imagen 6">
            <a:extLst>
              <a:ext uri="{FF2B5EF4-FFF2-40B4-BE49-F238E27FC236}">
                <a16:creationId xmlns:a16="http://schemas.microsoft.com/office/drawing/2014/main" id="{FCD3BF38-A0DB-2A6A-83C6-2BEAC49198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126" b="19179"/>
          <a:stretch/>
        </p:blipFill>
        <p:spPr bwMode="auto">
          <a:xfrm>
            <a:off x="4551217" y="2092902"/>
            <a:ext cx="4193771" cy="40025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3311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7297C0A4-A4C6-9F64-F518-727E8897C271}"/>
              </a:ext>
            </a:extLst>
          </p:cNvPr>
          <p:cNvSpPr txBox="1"/>
          <p:nvPr/>
        </p:nvSpPr>
        <p:spPr>
          <a:xfrm>
            <a:off x="2477194" y="420082"/>
            <a:ext cx="8661861" cy="2677656"/>
          </a:xfrm>
          <a:prstGeom prst="rect">
            <a:avLst/>
          </a:prstGeom>
          <a:noFill/>
        </p:spPr>
        <p:txBody>
          <a:bodyPr wrap="square">
            <a:spAutoFit/>
          </a:bodyPr>
          <a:lstStyle/>
          <a:p>
            <a:pPr>
              <a:spcAft>
                <a:spcPts val="800"/>
              </a:spcAft>
            </a:pPr>
            <a:r>
              <a:rPr lang="es-EC" sz="24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3.</a:t>
            </a: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Ya programado y aceptado la orientación y sistema de coordenadas para la electroerosión, se ajusta la placa base al cabezal del torno, fijándose que quede completamente plana, la placa base debe tener una pequeña perforación para que pase el hilo y sigue el proceso de mecanizado que está programado para la obtención de las levas, el tiempo aproximado de fabricación por cada leva va desde los 30 minutos hasta los 40 minutos.</a:t>
            </a:r>
          </a:p>
        </p:txBody>
      </p:sp>
      <p:pic>
        <p:nvPicPr>
          <p:cNvPr id="8" name="Imagen 7">
            <a:extLst>
              <a:ext uri="{FF2B5EF4-FFF2-40B4-BE49-F238E27FC236}">
                <a16:creationId xmlns:a16="http://schemas.microsoft.com/office/drawing/2014/main" id="{F2CB7461-F5EB-71C3-2B8D-C78F0DD0A407}"/>
              </a:ext>
            </a:extLst>
          </p:cNvPr>
          <p:cNvPicPr>
            <a:picLocks noChangeAspect="1"/>
          </p:cNvPicPr>
          <p:nvPr/>
        </p:nvPicPr>
        <p:blipFill>
          <a:blip r:embed="rId2"/>
          <a:stretch>
            <a:fillRect/>
          </a:stretch>
        </p:blipFill>
        <p:spPr>
          <a:xfrm>
            <a:off x="2669566" y="3155717"/>
            <a:ext cx="8205923" cy="3533841"/>
          </a:xfrm>
          <a:prstGeom prst="rect">
            <a:avLst/>
          </a:prstGeom>
        </p:spPr>
      </p:pic>
    </p:spTree>
    <p:extLst>
      <p:ext uri="{BB962C8B-B14F-4D97-AF65-F5344CB8AC3E}">
        <p14:creationId xmlns:p14="http://schemas.microsoft.com/office/powerpoint/2010/main" val="1485460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C5005627-97ED-2D3F-AD66-EBFE50C0F9C7}"/>
              </a:ext>
            </a:extLst>
          </p:cNvPr>
          <p:cNvSpPr txBox="1"/>
          <p:nvPr/>
        </p:nvSpPr>
        <p:spPr>
          <a:xfrm>
            <a:off x="2385751" y="239522"/>
            <a:ext cx="9301941" cy="830997"/>
          </a:xfrm>
          <a:prstGeom prst="rect">
            <a:avLst/>
          </a:prstGeom>
          <a:noFill/>
        </p:spPr>
        <p:txBody>
          <a:bodyPr wrap="square">
            <a:spAutoFit/>
          </a:bodyPr>
          <a:lstStyle/>
          <a:p>
            <a:pPr>
              <a:spcAft>
                <a:spcPts val="800"/>
              </a:spcAft>
            </a:pPr>
            <a:r>
              <a:rPr lang="es-EC" sz="24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4.</a:t>
            </a: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Ya finalizado el procedimiento, tenemos las piezas de la siguiente manera.</a:t>
            </a:r>
          </a:p>
        </p:txBody>
      </p:sp>
      <p:pic>
        <p:nvPicPr>
          <p:cNvPr id="8" name="Imagen 7">
            <a:extLst>
              <a:ext uri="{FF2B5EF4-FFF2-40B4-BE49-F238E27FC236}">
                <a16:creationId xmlns:a16="http://schemas.microsoft.com/office/drawing/2014/main" id="{5C0FD66D-9C6C-5672-EA00-30D7F2D75757}"/>
              </a:ext>
            </a:extLst>
          </p:cNvPr>
          <p:cNvPicPr>
            <a:picLocks noChangeAspect="1"/>
          </p:cNvPicPr>
          <p:nvPr/>
        </p:nvPicPr>
        <p:blipFill>
          <a:blip r:embed="rId2"/>
          <a:stretch>
            <a:fillRect/>
          </a:stretch>
        </p:blipFill>
        <p:spPr>
          <a:xfrm>
            <a:off x="3034252" y="1156698"/>
            <a:ext cx="7555169" cy="2459338"/>
          </a:xfrm>
          <a:prstGeom prst="rect">
            <a:avLst/>
          </a:prstGeom>
        </p:spPr>
      </p:pic>
      <p:sp>
        <p:nvSpPr>
          <p:cNvPr id="10" name="CuadroTexto 9">
            <a:extLst>
              <a:ext uri="{FF2B5EF4-FFF2-40B4-BE49-F238E27FC236}">
                <a16:creationId xmlns:a16="http://schemas.microsoft.com/office/drawing/2014/main" id="{4414FF26-81C7-A8C6-D9FC-68E2CC7622A6}"/>
              </a:ext>
            </a:extLst>
          </p:cNvPr>
          <p:cNvSpPr txBox="1"/>
          <p:nvPr/>
        </p:nvSpPr>
        <p:spPr>
          <a:xfrm>
            <a:off x="2385751" y="3702215"/>
            <a:ext cx="9301941" cy="830997"/>
          </a:xfrm>
          <a:prstGeom prst="rect">
            <a:avLst/>
          </a:prstGeom>
          <a:noFill/>
        </p:spPr>
        <p:txBody>
          <a:bodyPr wrap="square">
            <a:spAutoFit/>
          </a:bodyPr>
          <a:lstStyle/>
          <a:p>
            <a:pPr>
              <a:spcAft>
                <a:spcPts val="800"/>
              </a:spcAft>
            </a:pPr>
            <a:r>
              <a:rPr lang="es-EC" sz="24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5.</a:t>
            </a: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Se debe unir las piezas que se encuentran por separado, vamos utilizar la soldadora mig.</a:t>
            </a:r>
          </a:p>
        </p:txBody>
      </p:sp>
      <p:pic>
        <p:nvPicPr>
          <p:cNvPr id="12" name="Imagen 11">
            <a:extLst>
              <a:ext uri="{FF2B5EF4-FFF2-40B4-BE49-F238E27FC236}">
                <a16:creationId xmlns:a16="http://schemas.microsoft.com/office/drawing/2014/main" id="{6E000F54-C3B9-F74E-3E85-B5D7973E28A3}"/>
              </a:ext>
            </a:extLst>
          </p:cNvPr>
          <p:cNvPicPr>
            <a:picLocks noChangeAspect="1"/>
          </p:cNvPicPr>
          <p:nvPr/>
        </p:nvPicPr>
        <p:blipFill>
          <a:blip r:embed="rId3"/>
          <a:stretch>
            <a:fillRect/>
          </a:stretch>
        </p:blipFill>
        <p:spPr>
          <a:xfrm>
            <a:off x="5143890" y="4508993"/>
            <a:ext cx="3900357" cy="2349007"/>
          </a:xfrm>
          <a:prstGeom prst="rect">
            <a:avLst/>
          </a:prstGeom>
        </p:spPr>
      </p:pic>
    </p:spTree>
    <p:extLst>
      <p:ext uri="{BB962C8B-B14F-4D97-AF65-F5344CB8AC3E}">
        <p14:creationId xmlns:p14="http://schemas.microsoft.com/office/powerpoint/2010/main" val="622837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C5005627-97ED-2D3F-AD66-EBFE50C0F9C7}"/>
              </a:ext>
            </a:extLst>
          </p:cNvPr>
          <p:cNvSpPr txBox="1"/>
          <p:nvPr/>
        </p:nvSpPr>
        <p:spPr>
          <a:xfrm>
            <a:off x="2369125" y="623455"/>
            <a:ext cx="9301941" cy="1200329"/>
          </a:xfrm>
          <a:prstGeom prst="rect">
            <a:avLst/>
          </a:prstGeom>
          <a:noFill/>
        </p:spPr>
        <p:txBody>
          <a:bodyPr wrap="square">
            <a:spAutoFit/>
          </a:bodyPr>
          <a:lstStyle/>
          <a:p>
            <a:pPr>
              <a:spcAft>
                <a:spcPts val="800"/>
              </a:spcAft>
            </a:pPr>
            <a:r>
              <a:rPr lang="es-EC" sz="24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6.</a:t>
            </a: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Procedemos a pulir el área soldada por medio de una amoladora y disco de desbaste, posterior a esto se rectificó la cara de la leva realizamos los acabados respectivos-</a:t>
            </a:r>
          </a:p>
        </p:txBody>
      </p:sp>
      <p:pic>
        <p:nvPicPr>
          <p:cNvPr id="4" name="Imagen 3">
            <a:extLst>
              <a:ext uri="{FF2B5EF4-FFF2-40B4-BE49-F238E27FC236}">
                <a16:creationId xmlns:a16="http://schemas.microsoft.com/office/drawing/2014/main" id="{C753BE29-F95E-381C-380B-8A75E9DD9BEA}"/>
              </a:ext>
            </a:extLst>
          </p:cNvPr>
          <p:cNvPicPr>
            <a:picLocks noChangeAspect="1"/>
          </p:cNvPicPr>
          <p:nvPr/>
        </p:nvPicPr>
        <p:blipFill>
          <a:blip r:embed="rId2"/>
          <a:stretch>
            <a:fillRect/>
          </a:stretch>
        </p:blipFill>
        <p:spPr>
          <a:xfrm>
            <a:off x="2888310" y="2417180"/>
            <a:ext cx="8007404" cy="3634485"/>
          </a:xfrm>
          <a:prstGeom prst="rect">
            <a:avLst/>
          </a:prstGeom>
        </p:spPr>
      </p:pic>
    </p:spTree>
    <p:extLst>
      <p:ext uri="{BB962C8B-B14F-4D97-AF65-F5344CB8AC3E}">
        <p14:creationId xmlns:p14="http://schemas.microsoft.com/office/powerpoint/2010/main" val="2698924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4" name="CuadroTexto 3">
            <a:extLst>
              <a:ext uri="{FF2B5EF4-FFF2-40B4-BE49-F238E27FC236}">
                <a16:creationId xmlns:a16="http://schemas.microsoft.com/office/drawing/2014/main" id="{1FFFA826-2583-B303-6E97-A8E0AFB3C699}"/>
              </a:ext>
            </a:extLst>
          </p:cNvPr>
          <p:cNvSpPr txBox="1"/>
          <p:nvPr/>
        </p:nvSpPr>
        <p:spPr>
          <a:xfrm>
            <a:off x="2252748" y="463166"/>
            <a:ext cx="9168938" cy="830997"/>
          </a:xfrm>
          <a:prstGeom prst="rect">
            <a:avLst/>
          </a:prstGeom>
          <a:noFill/>
        </p:spPr>
        <p:txBody>
          <a:bodyPr wrap="square">
            <a:spAutoFit/>
          </a:bodyPr>
          <a:lstStyle/>
          <a:p>
            <a:pPr>
              <a:spcAft>
                <a:spcPts val="800"/>
              </a:spcAft>
            </a:pPr>
            <a:r>
              <a:rPr lang="es-EC" sz="24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7. </a:t>
            </a: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Como paso final se realiza la colocación de la identificación para cada leva y pintamos las caras que no van a estar en contacto con el seguidor.</a:t>
            </a:r>
          </a:p>
        </p:txBody>
      </p:sp>
      <p:sp>
        <p:nvSpPr>
          <p:cNvPr id="9" name="CuadroTexto 8">
            <a:extLst>
              <a:ext uri="{FF2B5EF4-FFF2-40B4-BE49-F238E27FC236}">
                <a16:creationId xmlns:a16="http://schemas.microsoft.com/office/drawing/2014/main" id="{FB893B1D-EDB2-ECA0-0A98-C5AB3EDDF3AA}"/>
              </a:ext>
            </a:extLst>
          </p:cNvPr>
          <p:cNvSpPr txBox="1"/>
          <p:nvPr/>
        </p:nvSpPr>
        <p:spPr>
          <a:xfrm>
            <a:off x="2252748" y="4647973"/>
            <a:ext cx="9551325" cy="2041585"/>
          </a:xfrm>
          <a:prstGeom prst="rect">
            <a:avLst/>
          </a:prstGeom>
          <a:noFill/>
        </p:spPr>
        <p:txBody>
          <a:bodyPr wrap="square">
            <a:spAutoFit/>
          </a:bodyPr>
          <a:lstStyle/>
          <a:p>
            <a:pPr>
              <a:spcAft>
                <a:spcPts val="800"/>
              </a:spcAft>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Para poder identificar las tres levas fabricadas, tenemos las siguientes identificaciones para cada una:</a:t>
            </a:r>
          </a:p>
          <a:p>
            <a:pPr marL="342900" lvl="0" indent="-342900">
              <a:buFont typeface="Wingdings" panose="05000000000000000000" pitchFamily="2" charset="2"/>
              <a:buChar char=""/>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Leva polinomial 45678, identificación: L – 45678 </a:t>
            </a:r>
          </a:p>
          <a:p>
            <a:pPr marL="342900" lvl="0" indent="-342900">
              <a:buFont typeface="Wingdings" panose="05000000000000000000" pitchFamily="2" charset="2"/>
              <a:buChar char=""/>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Leva polidínica, identificación: LP – 45678 </a:t>
            </a:r>
          </a:p>
          <a:p>
            <a:pPr marL="342900" lvl="0" indent="-342900">
              <a:spcAft>
                <a:spcPts val="800"/>
              </a:spcAft>
              <a:buFont typeface="Wingdings" panose="05000000000000000000" pitchFamily="2" charset="2"/>
              <a:buChar char=""/>
            </a:pPr>
            <a:r>
              <a:rPr lang="es-EC" sz="24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Leva de la serie de Fourier grado 13, identificación: LF – 13 </a:t>
            </a:r>
          </a:p>
        </p:txBody>
      </p:sp>
      <p:pic>
        <p:nvPicPr>
          <p:cNvPr id="3" name="Imagen 2">
            <a:extLst>
              <a:ext uri="{FF2B5EF4-FFF2-40B4-BE49-F238E27FC236}">
                <a16:creationId xmlns:a16="http://schemas.microsoft.com/office/drawing/2014/main" id="{9AEC8D14-11E2-F31C-83D3-93B47DF264BB}"/>
              </a:ext>
            </a:extLst>
          </p:cNvPr>
          <p:cNvPicPr>
            <a:picLocks noChangeAspect="1"/>
          </p:cNvPicPr>
          <p:nvPr/>
        </p:nvPicPr>
        <p:blipFill>
          <a:blip r:embed="rId2"/>
          <a:stretch>
            <a:fillRect/>
          </a:stretch>
        </p:blipFill>
        <p:spPr>
          <a:xfrm>
            <a:off x="2443941" y="1395499"/>
            <a:ext cx="9168938" cy="3151138"/>
          </a:xfrm>
          <a:prstGeom prst="rect">
            <a:avLst/>
          </a:prstGeom>
        </p:spPr>
      </p:pic>
    </p:spTree>
    <p:extLst>
      <p:ext uri="{BB962C8B-B14F-4D97-AF65-F5344CB8AC3E}">
        <p14:creationId xmlns:p14="http://schemas.microsoft.com/office/powerpoint/2010/main" val="1754724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2" name="Imagen 1">
            <a:extLst>
              <a:ext uri="{FF2B5EF4-FFF2-40B4-BE49-F238E27FC236}">
                <a16:creationId xmlns:a16="http://schemas.microsoft.com/office/drawing/2014/main" id="{FD799F0D-97FA-F631-6D57-A1A1A43F491C}"/>
              </a:ext>
            </a:extLst>
          </p:cNvPr>
          <p:cNvPicPr>
            <a:picLocks noChangeAspect="1"/>
          </p:cNvPicPr>
          <p:nvPr/>
        </p:nvPicPr>
        <p:blipFill>
          <a:blip r:embed="rId2"/>
          <a:stretch>
            <a:fillRect/>
          </a:stretch>
        </p:blipFill>
        <p:spPr>
          <a:xfrm>
            <a:off x="2468197" y="0"/>
            <a:ext cx="8792575" cy="6858000"/>
          </a:xfrm>
          <a:prstGeom prst="rect">
            <a:avLst/>
          </a:prstGeom>
        </p:spPr>
      </p:pic>
    </p:spTree>
    <p:extLst>
      <p:ext uri="{BB962C8B-B14F-4D97-AF65-F5344CB8AC3E}">
        <p14:creationId xmlns:p14="http://schemas.microsoft.com/office/powerpoint/2010/main" val="1888542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41201" y="155884"/>
            <a:ext cx="8703732"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Conclusiones  </a:t>
            </a:r>
            <a:endParaRPr lang="es-ES"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D5F3C88F-7333-E232-A861-C4B2518D505E}"/>
              </a:ext>
            </a:extLst>
          </p:cNvPr>
          <p:cNvSpPr txBox="1"/>
          <p:nvPr/>
        </p:nvSpPr>
        <p:spPr>
          <a:xfrm>
            <a:off x="2154812" y="1337411"/>
            <a:ext cx="9476509" cy="5262979"/>
          </a:xfrm>
          <a:prstGeom prst="rect">
            <a:avLst/>
          </a:prstGeom>
          <a:noFill/>
        </p:spPr>
        <p:txBody>
          <a:bodyPr wrap="square">
            <a:spAutoFit/>
          </a:bodyPr>
          <a:lstStyle/>
          <a:p>
            <a:pPr marL="342900" lvl="0" indent="-342900">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Con los resultados analíticos realizados entre la leva polinomial 45678 y de la leva polidínica 46578 no se encontró ninguna diferencia en los perfiles de leva de las mismas, debido a la constante de rigidez alta que posee todo el sistema del equipo TM 1021.</a:t>
            </a:r>
          </a:p>
          <a:p>
            <a:pPr marL="342900" lvl="0" indent="-342900">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En relación a lo antes expuesto se realizó un nuevo diseño de leva polidínica 45678, donde se varía las condiciones de frontera, aumentando el ciclo de subida y de bajada, mejorando el desempeño de esta leva polidínica comparada con la leva polinomial ya establecida. </a:t>
            </a:r>
          </a:p>
          <a:p>
            <a:pPr marL="342900" lvl="0" indent="-342900">
              <a:spcAft>
                <a:spcPts val="800"/>
              </a:spcAft>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De lo dicho se desprende que al ensayar y comparar las levas polinomiales 45678 y la leva polidínica 45678 de manera teórica, donde se encontró que la leva polidínica mejora sus características notablemente, donde la fuerza de contacto nos indica que el seguidor despegó de la leva polidínica a 320 r.p.m y en la leva polinomial despegó a 220 r.p.m.</a:t>
            </a:r>
          </a:p>
        </p:txBody>
      </p:sp>
    </p:spTree>
    <p:extLst>
      <p:ext uri="{BB962C8B-B14F-4D97-AF65-F5344CB8AC3E}">
        <p14:creationId xmlns:p14="http://schemas.microsoft.com/office/powerpoint/2010/main" val="3891333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41201" y="155885"/>
            <a:ext cx="8703732" cy="5347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Conclusiones  </a:t>
            </a:r>
            <a:endParaRPr lang="es-ES"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5" name="CuadroTexto 4">
            <a:extLst>
              <a:ext uri="{FF2B5EF4-FFF2-40B4-BE49-F238E27FC236}">
                <a16:creationId xmlns:a16="http://schemas.microsoft.com/office/drawing/2014/main" id="{15B2F36C-36F9-3066-2D34-E0BCC3FCE3BA}"/>
              </a:ext>
            </a:extLst>
          </p:cNvPr>
          <p:cNvSpPr txBox="1"/>
          <p:nvPr/>
        </p:nvSpPr>
        <p:spPr>
          <a:xfrm>
            <a:off x="1902624" y="690665"/>
            <a:ext cx="9805788" cy="6109365"/>
          </a:xfrm>
          <a:prstGeom prst="rect">
            <a:avLst/>
          </a:prstGeom>
          <a:noFill/>
        </p:spPr>
        <p:txBody>
          <a:bodyPr wrap="square">
            <a:spAutoFit/>
          </a:bodyPr>
          <a:lstStyle/>
          <a:p>
            <a:pPr marL="342900" lvl="0" indent="-342900">
              <a:buFont typeface="Symbol" panose="05050102010706020507" pitchFamily="18" charset="2"/>
              <a:buChar char=""/>
            </a:pPr>
            <a:r>
              <a:rPr lang="es-EC" sz="2300" dirty="0">
                <a:effectLst/>
                <a:latin typeface="Calibri" panose="020F0502020204030204" pitchFamily="34" charset="0"/>
                <a:ea typeface="Calibri" panose="020F0502020204030204" pitchFamily="34" charset="0"/>
                <a:cs typeface="Times New Roman" panose="02020603050405020304" pitchFamily="18" charset="0"/>
              </a:rPr>
              <a:t>De acuerdo a lo estudiado en base a la teoría de levas se decidió realizar un diseño de leva con el método de las series de Fourier para evidenciar que el despegue del seguidor no se relaciona con la vibración residual del sistema, que son dos factores que se buscan mejorar en este sistema leva - seguidor. Obteniendo que la leva de la Serie de Fourier de grado 13 tiene su punto de despegue al alcanzar las 500 r.p.m, sin embargo, su vibración residual es muy alta.</a:t>
            </a:r>
          </a:p>
          <a:p>
            <a:pPr marL="342900" lvl="0" indent="-342900">
              <a:spcAft>
                <a:spcPts val="800"/>
              </a:spcAft>
              <a:buFont typeface="Symbol" panose="05050102010706020507" pitchFamily="18" charset="2"/>
              <a:buChar char=""/>
            </a:pPr>
            <a:r>
              <a:rPr lang="es-EC" sz="2300" dirty="0">
                <a:effectLst/>
                <a:latin typeface="Calibri" panose="020F0502020204030204" pitchFamily="34" charset="0"/>
                <a:ea typeface="Calibri" panose="020F0502020204030204" pitchFamily="34" charset="0"/>
                <a:cs typeface="Times New Roman" panose="02020603050405020304" pitchFamily="18" charset="0"/>
              </a:rPr>
              <a:t>Tras el análisis realizado de las levas para que cumplan con las condiciones de resistencia mecánica, a la corrosión, buena soldabilidad, acabado superficial, tolerancia geométrica y tolerancia dimensional, se concluyó utilizar como material de fabricación para las levas el acero AISI 8620 y para el eje de la leva AISI 1018 que cumplen con las condiciones planteadas y que son materiales que se pueden encontrar fácilmente en el mercado nacional. Para la manufactura de la leva se eligió el proceso de corte por electroerosión que tiene como acabado superficial N8 y como precisión del equipo varían entre 3 a 5 </a:t>
            </a:r>
            <a:r>
              <a:rPr lang="es-EC" sz="2300" dirty="0">
                <a:effectLst/>
                <a:latin typeface="Calibri" panose="020F0502020204030204" pitchFamily="34" charset="0"/>
                <a:ea typeface="Calibri" panose="020F0502020204030204" pitchFamily="34" charset="0"/>
                <a:cs typeface="Calibri" panose="020F0502020204030204" pitchFamily="34" charset="0"/>
              </a:rPr>
              <a:t>µ</a:t>
            </a:r>
            <a:r>
              <a:rPr lang="es-EC" sz="2300" dirty="0">
                <a:effectLst/>
                <a:latin typeface="Calibri" panose="020F0502020204030204" pitchFamily="34" charset="0"/>
                <a:ea typeface="Calibri" panose="020F0502020204030204" pitchFamily="34" charset="0"/>
                <a:cs typeface="Times New Roman" panose="02020603050405020304" pitchFamily="18" charset="0"/>
              </a:rPr>
              <a:t>m y para la manufactura del eje se estableció un proceso de torneado que tiene un acabado superficial N9 y una precisión de 0.02 [mm].</a:t>
            </a:r>
          </a:p>
        </p:txBody>
      </p:sp>
    </p:spTree>
    <p:extLst>
      <p:ext uri="{BB962C8B-B14F-4D97-AF65-F5344CB8AC3E}">
        <p14:creationId xmlns:p14="http://schemas.microsoft.com/office/powerpoint/2010/main" val="1840387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099332" y="725028"/>
            <a:ext cx="7315200" cy="675756"/>
          </a:xfrm>
        </p:spPr>
        <p:txBody>
          <a:bodyPr/>
          <a:lstStyle/>
          <a:p>
            <a:r>
              <a:rPr lang="es-ES" dirty="0"/>
              <a:t>Definición del Problema</a:t>
            </a:r>
            <a:endParaRPr lang="es-MX" dirty="0">
              <a:cs typeface="Times New Roman" panose="02020603050405020304" pitchFamily="18" charset="0"/>
            </a:endParaRP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2041761" y="2131945"/>
            <a:ext cx="9430342" cy="3928447"/>
          </a:xfrm>
        </p:spPr>
        <p:txBody>
          <a:bodyPr>
            <a:noAutofit/>
          </a:bodyPr>
          <a:lstStyle/>
          <a:p>
            <a:pPr indent="0">
              <a:lnSpc>
                <a:spcPct val="100000"/>
              </a:lnSpc>
              <a:spcAft>
                <a:spcPts val="800"/>
              </a:spcAft>
              <a:buNone/>
            </a:pPr>
            <a:r>
              <a:rPr lang="es-EC" sz="2400" dirty="0">
                <a:effectLst/>
                <a:latin typeface="Calibri" panose="020F0502020204030204" pitchFamily="34" charset="0"/>
                <a:ea typeface="Calibri" panose="020F0502020204030204" pitchFamily="34" charset="0"/>
                <a:cs typeface="Times New Roman" panose="02020603050405020304" pitchFamily="18" charset="0"/>
              </a:rPr>
              <a:t>Las levas se utilizan relativamente para el mismo propósito el cual es la generación de movimiento irregular, las mismas de las cuales están diseñadas para especificaciones de movimientos estrictos, considerando las levas convexas y tangencial de la máquina TM1021 – CAM ANALYIS MACHINE MAIN UNIT se pudo determinar que tiene una limitación de la leva convexa tipo A </a:t>
            </a:r>
            <a:r>
              <a:rPr lang="es-EC" sz="2400" dirty="0">
                <a:latin typeface="Calibri" panose="020F0502020204030204" pitchFamily="34" charset="0"/>
                <a:ea typeface="Calibri" panose="020F0502020204030204" pitchFamily="34" charset="0"/>
                <a:cs typeface="Times New Roman" panose="02020603050405020304" pitchFamily="18" charset="0"/>
              </a:rPr>
              <a:t>con </a:t>
            </a:r>
            <a:r>
              <a:rPr lang="es-EC" sz="2400" dirty="0">
                <a:effectLst/>
                <a:latin typeface="Calibri" panose="020F0502020204030204" pitchFamily="34" charset="0"/>
                <a:ea typeface="Calibri" panose="020F0502020204030204" pitchFamily="34" charset="0"/>
                <a:cs typeface="Times New Roman" panose="02020603050405020304" pitchFamily="18" charset="0"/>
              </a:rPr>
              <a:t>un límite de 160 r.p.m la leva convexa tipo B con un límite de 225 r.p.m y la leva tangencial que puede llegar hasta un límite de 146 r.p.m para empezar a notarse lo que se conoce como salto al punto en el que la leva y el seguidor no se encuentran en contacto, donde no se tendría datos adecuados considerando la que máxima capacidad del equipo que es de 500 r.p.m, de aquí surge la necesidad de mejorar y realizar levas que se ajusten a las limitaciones de las máquinas, llegando a su máxima capacidad de revoluciones sin existir los saltos antes mencionados.</a:t>
            </a:r>
          </a:p>
        </p:txBody>
      </p:sp>
      <p:sp>
        <p:nvSpPr>
          <p:cNvPr id="5"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1054249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41201" y="506081"/>
            <a:ext cx="8703732" cy="5347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Conclusiones  </a:t>
            </a:r>
            <a:endParaRPr lang="es-ES"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5" name="CuadroTexto 4">
            <a:extLst>
              <a:ext uri="{FF2B5EF4-FFF2-40B4-BE49-F238E27FC236}">
                <a16:creationId xmlns:a16="http://schemas.microsoft.com/office/drawing/2014/main" id="{15B2F36C-36F9-3066-2D34-E0BCC3FCE3BA}"/>
              </a:ext>
            </a:extLst>
          </p:cNvPr>
          <p:cNvSpPr txBox="1"/>
          <p:nvPr/>
        </p:nvSpPr>
        <p:spPr>
          <a:xfrm>
            <a:off x="1990173" y="1274324"/>
            <a:ext cx="9805788" cy="4893647"/>
          </a:xfrm>
          <a:prstGeom prst="rect">
            <a:avLst/>
          </a:prstGeom>
          <a:noFill/>
        </p:spPr>
        <p:txBody>
          <a:bodyPr wrap="square">
            <a:spAutoFit/>
          </a:bodyPr>
          <a:lstStyle/>
          <a:p>
            <a:pPr marL="342900" lvl="0" indent="-342900">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Con las condiciones teóricas referenciales de las levas, se procedió a la realización práctica para la comparativa entre las levas polinomiales 45678 y la leva polidínica 45678, donde la gráfica de posición que nos presenta el equipo TM 1021 nos indica que el seguidor despegó de la leva polidínica a 325 r.p.m y en la leva polinomial despegó a 200 r.p.m.</a:t>
            </a:r>
          </a:p>
          <a:p>
            <a:pPr marL="342900" lvl="0" indent="-342900">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No se pudo determinar prácticamente la velocidad a la cual el seguidor despega de la leva de la Fourier grado 13 por la alta vibración generada por el equipo y transmitida a la mesa de trabajo. </a:t>
            </a:r>
          </a:p>
          <a:p>
            <a:pPr marL="342900" lvl="0" indent="-342900">
              <a:spcAft>
                <a:spcPts val="800"/>
              </a:spcAft>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La leva convexa tipo A, convexa tipo B y leva tangencial no cumplen con la ley de las levas donde hace mención que la gráfica de aceleración debe ser continua en todo momento, lo que pasa por lo contrario con la leva polinomial 45678, polidínica y la leva de la serie de Fourier, donde su gráfica de aceleración se mantiene constantes.</a:t>
            </a:r>
          </a:p>
        </p:txBody>
      </p:sp>
    </p:spTree>
    <p:extLst>
      <p:ext uri="{BB962C8B-B14F-4D97-AF65-F5344CB8AC3E}">
        <p14:creationId xmlns:p14="http://schemas.microsoft.com/office/powerpoint/2010/main" val="1688969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41201" y="968001"/>
            <a:ext cx="8703732" cy="5347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Conclusiones  </a:t>
            </a:r>
            <a:endParaRPr lang="es-ES"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5" name="CuadroTexto 4">
            <a:extLst>
              <a:ext uri="{FF2B5EF4-FFF2-40B4-BE49-F238E27FC236}">
                <a16:creationId xmlns:a16="http://schemas.microsoft.com/office/drawing/2014/main" id="{15B2F36C-36F9-3066-2D34-E0BCC3FCE3BA}"/>
              </a:ext>
            </a:extLst>
          </p:cNvPr>
          <p:cNvSpPr txBox="1"/>
          <p:nvPr/>
        </p:nvSpPr>
        <p:spPr>
          <a:xfrm>
            <a:off x="1912352" y="1624520"/>
            <a:ext cx="9805788" cy="5365571"/>
          </a:xfrm>
          <a:prstGeom prst="rect">
            <a:avLst/>
          </a:prstGeom>
          <a:noFill/>
        </p:spPr>
        <p:txBody>
          <a:bodyPr wrap="square">
            <a:spAutoFit/>
          </a:bodyPr>
          <a:lstStyle/>
          <a:p>
            <a:pPr marL="342900" lvl="0" indent="-342900">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Realizando la comparativa entre las levas convexa tipo A, convexa tipo B, tangencial, polinomial 45678, polidínica y de la serie de Fourier, se ha podido determinar que la mejor leva entre las mencionadas es la leva polidínica dado que tiene una poca vibración residual y su capacidad máxima antes del punto de despegue es de 325 r.p.m</a:t>
            </a:r>
          </a:p>
          <a:p>
            <a:pPr marL="342900" indent="-342900">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De esto se desprende que el control del despegue se encuentra relacionada directamente con la aceleración del seguidor dada por la leva, es decir, si se aumenta la duración del flanco de subida de la leva se obtendrá que baje la aceleración y por consiguiente resistirá más el despegue.</a:t>
            </a:r>
          </a:p>
          <a:p>
            <a:pPr marL="342900" lvl="0" indent="-342900">
              <a:spcAft>
                <a:spcPts val="800"/>
              </a:spcAft>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Para terminar, es importante decir que realizando la validación metrológica de las levas construidas no existe algún tipo de error dimensional comparado con los perfiles de levas obtenidos teóricamente.</a:t>
            </a:r>
          </a:p>
          <a:p>
            <a:pPr lvl="0"/>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5500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57826" y="358802"/>
            <a:ext cx="8703732" cy="65187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Recomendaciones </a:t>
            </a:r>
            <a:endParaRPr lang="es-ES"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71563FE5-1118-22FB-1C66-145D70C2DEE2}"/>
              </a:ext>
            </a:extLst>
          </p:cNvPr>
          <p:cNvSpPr txBox="1"/>
          <p:nvPr/>
        </p:nvSpPr>
        <p:spPr>
          <a:xfrm>
            <a:off x="2163125" y="1199489"/>
            <a:ext cx="9493133" cy="4893647"/>
          </a:xfrm>
          <a:prstGeom prst="rect">
            <a:avLst/>
          </a:prstGeom>
          <a:noFill/>
        </p:spPr>
        <p:txBody>
          <a:bodyPr wrap="square">
            <a:spAutoFit/>
          </a:bodyPr>
          <a:lstStyle/>
          <a:p>
            <a:pPr marL="342900" lvl="0" indent="-342900">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Antes de realizar los ensayos con las levas fabricadas, la leva polinomial 45678, polidínica y la leva de la serie de Fourier grado 13, se recomienda lubricar el vástago y el perfil de la leva para que no exista un desgaste prematuro de los elementos mecánicos que constituyen el equipo TM 1021.</a:t>
            </a:r>
          </a:p>
          <a:p>
            <a:pPr marL="342900" lvl="0" indent="-342900">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Para la fabricación de las levas, se debe cumplir por lo menos las dos leyes fundamentales de las levas, la primera que corresponde a que el ángulo de presión de cada leva debe ser menor a los 30° y la segunda que hace mención a que la gráfica de aceleración versus desplazamiento angular que debe ser continua.</a:t>
            </a:r>
          </a:p>
          <a:p>
            <a:pPr marL="342900" lvl="0" indent="-342900">
              <a:spcAft>
                <a:spcPts val="800"/>
              </a:spcAft>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Es importante entender que los parámetros que más influyen en un sistema leva – seguidor son: la constante del resorte y la precarga que se le dé, la constante de rigidez del vástago y la masa total del sistema.</a:t>
            </a:r>
          </a:p>
        </p:txBody>
      </p:sp>
    </p:spTree>
    <p:extLst>
      <p:ext uri="{BB962C8B-B14F-4D97-AF65-F5344CB8AC3E}">
        <p14:creationId xmlns:p14="http://schemas.microsoft.com/office/powerpoint/2010/main" val="3888866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57825" y="850909"/>
            <a:ext cx="8703732" cy="65187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Recomendaciones </a:t>
            </a:r>
            <a:endParaRPr lang="es-ES"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71563FE5-1118-22FB-1C66-145D70C2DEE2}"/>
              </a:ext>
            </a:extLst>
          </p:cNvPr>
          <p:cNvSpPr txBox="1"/>
          <p:nvPr/>
        </p:nvSpPr>
        <p:spPr>
          <a:xfrm>
            <a:off x="2163124" y="2395991"/>
            <a:ext cx="9493133" cy="2308324"/>
          </a:xfrm>
          <a:prstGeom prst="rect">
            <a:avLst/>
          </a:prstGeom>
          <a:noFill/>
        </p:spPr>
        <p:txBody>
          <a:bodyPr wrap="square">
            <a:spAutoFit/>
          </a:bodyPr>
          <a:lstStyle/>
          <a:p>
            <a:pPr marL="342900" lvl="0" indent="-342900">
              <a:spcAft>
                <a:spcPts val="800"/>
              </a:spcAft>
              <a:buFont typeface="Symbol" panose="05050102010706020507" pitchFamily="18"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Trabajar en mejorar el soporte donde se mantiene actualmente el equipo de ensayos de levas TM1021 – cam analyis machine main unit para posteriormente poder realizar las prácticas de laboratorio de una manera más segura para los estudiantes, docentes y también evitar que los componentes y sensores del equipo de levas sufran algún tipo de desperfecto o des calibración.</a:t>
            </a:r>
          </a:p>
        </p:txBody>
      </p:sp>
    </p:spTree>
    <p:extLst>
      <p:ext uri="{BB962C8B-B14F-4D97-AF65-F5344CB8AC3E}">
        <p14:creationId xmlns:p14="http://schemas.microsoft.com/office/powerpoint/2010/main" val="1039759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BA9615-7DB5-4D57-B0E9-14BDBBE81C4C}"/>
              </a:ext>
            </a:extLst>
          </p:cNvPr>
          <p:cNvSpPr txBox="1">
            <a:spLocks/>
          </p:cNvSpPr>
          <p:nvPr/>
        </p:nvSpPr>
        <p:spPr>
          <a:xfrm>
            <a:off x="2557824" y="385396"/>
            <a:ext cx="8703732" cy="65187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Trabajos Futuros</a:t>
            </a:r>
            <a:endParaRPr lang="es-ES" i="1" dirty="0"/>
          </a:p>
        </p:txBody>
      </p:sp>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71563FE5-1118-22FB-1C66-145D70C2DEE2}"/>
              </a:ext>
            </a:extLst>
          </p:cNvPr>
          <p:cNvSpPr txBox="1"/>
          <p:nvPr/>
        </p:nvSpPr>
        <p:spPr>
          <a:xfrm>
            <a:off x="6930873" y="3221189"/>
            <a:ext cx="4812972" cy="2893100"/>
          </a:xfrm>
          <a:prstGeom prst="rect">
            <a:avLst/>
          </a:prstGeom>
          <a:noFill/>
        </p:spPr>
        <p:txBody>
          <a:bodyPr wrap="square">
            <a:spAutoFit/>
          </a:bodyPr>
          <a:lstStyle/>
          <a:p>
            <a:pPr lvl="0">
              <a:spcAft>
                <a:spcPts val="800"/>
              </a:spcAft>
            </a:pPr>
            <a:r>
              <a:rPr lang="es-MX" sz="2600" dirty="0">
                <a:effectLst/>
                <a:latin typeface="Calibri" panose="020F0502020204030204" pitchFamily="34" charset="0"/>
                <a:ea typeface="Calibri" panose="020F0502020204030204" pitchFamily="34" charset="0"/>
                <a:cs typeface="Times New Roman" panose="02020603050405020304" pitchFamily="18" charset="0"/>
              </a:rPr>
              <a:t>Regula el cruce de válvulas permitiendo maximizar la potencia de un motor, consiste en variar el tiempo de apertura y cierre de válvulas dependiendo de las revoluciones para mejorar el rendimiento del motor.</a:t>
            </a:r>
            <a:endParaRPr lang="es-EC"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ítulo 1">
            <a:extLst>
              <a:ext uri="{FF2B5EF4-FFF2-40B4-BE49-F238E27FC236}">
                <a16:creationId xmlns:a16="http://schemas.microsoft.com/office/drawing/2014/main" id="{696AB811-AC63-65B2-3B0E-214BC191C914}"/>
              </a:ext>
            </a:extLst>
          </p:cNvPr>
          <p:cNvSpPr txBox="1">
            <a:spLocks/>
          </p:cNvSpPr>
          <p:nvPr/>
        </p:nvSpPr>
        <p:spPr>
          <a:xfrm>
            <a:off x="1669746" y="1247413"/>
            <a:ext cx="10522254" cy="65187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dirty="0"/>
              <a:t>VVT-I “Valve </a:t>
            </a:r>
            <a:r>
              <a:rPr lang="es-ES" dirty="0" err="1"/>
              <a:t>Variation</a:t>
            </a:r>
            <a:r>
              <a:rPr lang="es-ES" dirty="0"/>
              <a:t> Timing </a:t>
            </a:r>
            <a:r>
              <a:rPr lang="es-ES" dirty="0" err="1"/>
              <a:t>Intelligent</a:t>
            </a:r>
            <a:r>
              <a:rPr lang="es-ES" dirty="0"/>
              <a:t>”</a:t>
            </a:r>
            <a:endParaRPr lang="es-ES" i="1" dirty="0"/>
          </a:p>
        </p:txBody>
      </p:sp>
      <p:pic>
        <p:nvPicPr>
          <p:cNvPr id="1028" name="Picture 4" descr="MOTOR TOYOTA 1.8 VVTI , 1ZZ-FE de segunda mano en Las Palmas de Gran  Canaria en WALLAPOP">
            <a:extLst>
              <a:ext uri="{FF2B5EF4-FFF2-40B4-BE49-F238E27FC236}">
                <a16:creationId xmlns:a16="http://schemas.microsoft.com/office/drawing/2014/main" id="{E9E22E2B-B477-1CDF-3482-F868CF7B8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9" y="2862875"/>
            <a:ext cx="4812972" cy="360972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5C60B87-F3DD-7BCE-BCBB-35AD64DEFBA2}"/>
              </a:ext>
            </a:extLst>
          </p:cNvPr>
          <p:cNvSpPr txBox="1"/>
          <p:nvPr/>
        </p:nvSpPr>
        <p:spPr>
          <a:xfrm>
            <a:off x="3227605" y="2134858"/>
            <a:ext cx="7050592" cy="492443"/>
          </a:xfrm>
          <a:prstGeom prst="rect">
            <a:avLst/>
          </a:prstGeom>
          <a:noFill/>
        </p:spPr>
        <p:txBody>
          <a:bodyPr wrap="square">
            <a:spAutoFit/>
          </a:bodyPr>
          <a:lstStyle/>
          <a:p>
            <a:pPr lvl="0">
              <a:spcAft>
                <a:spcPts val="800"/>
              </a:spcAft>
            </a:pPr>
            <a:r>
              <a:rPr lang="es-MX" sz="2600" dirty="0">
                <a:effectLst/>
                <a:latin typeface="Calibri" panose="020F0502020204030204" pitchFamily="34" charset="0"/>
                <a:ea typeface="Calibri" panose="020F0502020204030204" pitchFamily="34" charset="0"/>
                <a:cs typeface="Times New Roman" panose="02020603050405020304" pitchFamily="18" charset="0"/>
              </a:rPr>
              <a:t>“Un sistema muy conocido pero poco entendido”</a:t>
            </a:r>
            <a:endParaRPr lang="es-EC"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1880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
        <p:nvSpPr>
          <p:cNvPr id="3" name="CuadroTexto 2">
            <a:extLst>
              <a:ext uri="{FF2B5EF4-FFF2-40B4-BE49-F238E27FC236}">
                <a16:creationId xmlns:a16="http://schemas.microsoft.com/office/drawing/2014/main" id="{71563FE5-1118-22FB-1C66-145D70C2DEE2}"/>
              </a:ext>
            </a:extLst>
          </p:cNvPr>
          <p:cNvSpPr txBox="1"/>
          <p:nvPr/>
        </p:nvSpPr>
        <p:spPr>
          <a:xfrm>
            <a:off x="7362642" y="1235056"/>
            <a:ext cx="5147130" cy="2349361"/>
          </a:xfrm>
          <a:prstGeom prst="rect">
            <a:avLst/>
          </a:prstGeom>
          <a:noFill/>
        </p:spPr>
        <p:txBody>
          <a:bodyPr wrap="square">
            <a:spAutoFit/>
          </a:bodyPr>
          <a:lstStyle/>
          <a:p>
            <a:pPr marL="457200" lvl="0" indent="-457200">
              <a:spcAft>
                <a:spcPts val="800"/>
              </a:spcAft>
              <a:buFont typeface="Wingdings" panose="05000000000000000000" pitchFamily="2" charset="2"/>
              <a:buChar char="§"/>
            </a:pPr>
            <a:r>
              <a:rPr lang="es-MX" sz="2000" dirty="0">
                <a:effectLst/>
                <a:latin typeface="Calibri" panose="020F0502020204030204" pitchFamily="34" charset="0"/>
                <a:ea typeface="Calibri" panose="020F0502020204030204" pitchFamily="34" charset="0"/>
                <a:cs typeface="Times New Roman" panose="02020603050405020304" pitchFamily="18" charset="0"/>
              </a:rPr>
              <a:t>Obtención de una mayor potencia del motor</a:t>
            </a:r>
          </a:p>
          <a:p>
            <a:pPr marL="457200" lvl="0" indent="-457200">
              <a:spcAft>
                <a:spcPts val="800"/>
              </a:spcAft>
              <a:buFont typeface="Wingdings" panose="05000000000000000000" pitchFamily="2" charset="2"/>
              <a:buChar char="§"/>
            </a:pPr>
            <a:r>
              <a:rPr lang="es-MX" sz="2000" dirty="0">
                <a:latin typeface="Calibri" panose="020F0502020204030204" pitchFamily="34" charset="0"/>
                <a:ea typeface="Calibri" panose="020F0502020204030204" pitchFamily="34" charset="0"/>
                <a:cs typeface="Times New Roman" panose="02020603050405020304" pitchFamily="18" charset="0"/>
              </a:rPr>
              <a:t>Mejora el consumo del combustible</a:t>
            </a:r>
          </a:p>
          <a:p>
            <a:pPr marL="457200" lvl="0" indent="-457200">
              <a:spcAft>
                <a:spcPts val="800"/>
              </a:spcAft>
              <a:buFont typeface="Wingdings" panose="05000000000000000000" pitchFamily="2" charset="2"/>
              <a:buChar char="§"/>
            </a:pPr>
            <a:r>
              <a:rPr lang="es-MX" sz="2000" dirty="0">
                <a:effectLst/>
                <a:latin typeface="Calibri" panose="020F0502020204030204" pitchFamily="34" charset="0"/>
                <a:ea typeface="Calibri" panose="020F0502020204030204" pitchFamily="34" charset="0"/>
                <a:cs typeface="Times New Roman" panose="02020603050405020304" pitchFamily="18" charset="0"/>
              </a:rPr>
              <a:t>Funcionamiento más uniforme</a:t>
            </a:r>
          </a:p>
          <a:p>
            <a:pPr marL="457200" lvl="0" indent="-457200">
              <a:spcAft>
                <a:spcPts val="800"/>
              </a:spcAft>
              <a:buFont typeface="Wingdings" panose="05000000000000000000" pitchFamily="2" charset="2"/>
              <a:buChar char="§"/>
            </a:pPr>
            <a:r>
              <a:rPr lang="es-MX" sz="2000" dirty="0">
                <a:latin typeface="Calibri" panose="020F0502020204030204" pitchFamily="34" charset="0"/>
                <a:ea typeface="Calibri" panose="020F0502020204030204" pitchFamily="34" charset="0"/>
                <a:cs typeface="Times New Roman" panose="02020603050405020304" pitchFamily="18" charset="0"/>
              </a:rPr>
              <a:t>Reducción del impacto ambiental </a:t>
            </a:r>
          </a:p>
          <a:p>
            <a:pPr marL="457200" lvl="0" indent="-457200">
              <a:spcAft>
                <a:spcPts val="800"/>
              </a:spcAft>
              <a:buFont typeface="Wingdings" panose="05000000000000000000" pitchFamily="2" charset="2"/>
              <a:buChar char="§"/>
            </a:pPr>
            <a:r>
              <a:rPr lang="es-MX" sz="2000" dirty="0">
                <a:effectLst/>
                <a:latin typeface="Calibri" panose="020F0502020204030204" pitchFamily="34" charset="0"/>
                <a:ea typeface="Calibri" panose="020F0502020204030204" pitchFamily="34" charset="0"/>
                <a:cs typeface="Times New Roman" panose="02020603050405020304" pitchFamily="18" charset="0"/>
              </a:rPr>
              <a:t>Reducción del ruido del motor</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ítulo 1">
            <a:extLst>
              <a:ext uri="{FF2B5EF4-FFF2-40B4-BE49-F238E27FC236}">
                <a16:creationId xmlns:a16="http://schemas.microsoft.com/office/drawing/2014/main" id="{696AB811-AC63-65B2-3B0E-214BC191C914}"/>
              </a:ext>
            </a:extLst>
          </p:cNvPr>
          <p:cNvSpPr txBox="1">
            <a:spLocks/>
          </p:cNvSpPr>
          <p:nvPr/>
        </p:nvSpPr>
        <p:spPr>
          <a:xfrm>
            <a:off x="1810229" y="448507"/>
            <a:ext cx="9315796" cy="65187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pPr algn="l"/>
            <a:r>
              <a:rPr lang="es-ES" dirty="0"/>
              <a:t>Ventajas del sistema VVT-I</a:t>
            </a:r>
            <a:endParaRPr lang="es-ES" i="1" dirty="0"/>
          </a:p>
        </p:txBody>
      </p:sp>
      <p:pic>
        <p:nvPicPr>
          <p:cNvPr id="2050" name="Picture 2" descr="Motor V-TEC">
            <a:extLst>
              <a:ext uri="{FF2B5EF4-FFF2-40B4-BE49-F238E27FC236}">
                <a16:creationId xmlns:a16="http://schemas.microsoft.com/office/drawing/2014/main" id="{DDD0495A-E1B0-A050-B4F2-738E05986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4820" y="3602719"/>
            <a:ext cx="3357009" cy="3255281"/>
          </a:xfrm>
          <a:prstGeom prst="rect">
            <a:avLst/>
          </a:prstGeom>
          <a:noFill/>
          <a:extLst>
            <a:ext uri="{909E8E84-426E-40DD-AFC4-6F175D3DCCD1}">
              <a14:hiddenFill xmlns:a14="http://schemas.microsoft.com/office/drawing/2010/main">
                <a:solidFill>
                  <a:srgbClr val="FFFFFF"/>
                </a:solidFill>
              </a14:hiddenFill>
            </a:ext>
          </a:extLst>
        </p:spPr>
      </p:pic>
      <p:pic>
        <p:nvPicPr>
          <p:cNvPr id="7" name="videoplayback">
            <a:hlinkClick r:id="" action="ppaction://media"/>
            <a:extLst>
              <a:ext uri="{FF2B5EF4-FFF2-40B4-BE49-F238E27FC236}">
                <a16:creationId xmlns:a16="http://schemas.microsoft.com/office/drawing/2014/main" id="{7188557A-7A59-4B65-65D7-3F5466C253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2809" y="1758276"/>
            <a:ext cx="5669833" cy="4252375"/>
          </a:xfrm>
          <a:prstGeom prst="rect">
            <a:avLst/>
          </a:prstGeom>
        </p:spPr>
      </p:pic>
    </p:spTree>
    <p:extLst>
      <p:ext uri="{BB962C8B-B14F-4D97-AF65-F5344CB8AC3E}">
        <p14:creationId xmlns:p14="http://schemas.microsoft.com/office/powerpoint/2010/main" val="187411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3685176" y="2444632"/>
            <a:ext cx="7315200" cy="1968736"/>
          </a:xfrm>
        </p:spPr>
        <p:txBody>
          <a:bodyPr>
            <a:normAutofit/>
          </a:bodyPr>
          <a:lstStyle/>
          <a:p>
            <a:pPr algn="ctr"/>
            <a:r>
              <a:rPr lang="es-EC" sz="6600" dirty="0"/>
              <a:t>GRACIAS POR SU ATENCIÓN</a:t>
            </a:r>
          </a:p>
        </p:txBody>
      </p:sp>
      <p:pic>
        <p:nvPicPr>
          <p:cNvPr id="4" name="Imagen 3">
            <a:extLst>
              <a:ext uri="{FF2B5EF4-FFF2-40B4-BE49-F238E27FC236}">
                <a16:creationId xmlns:a16="http://schemas.microsoft.com/office/drawing/2014/main" id="{5F74F115-DCC5-2FBF-73B5-19BA615B3397}"/>
              </a:ext>
            </a:extLst>
          </p:cNvPr>
          <p:cNvPicPr>
            <a:picLocks noChangeAspect="1"/>
          </p:cNvPicPr>
          <p:nvPr/>
        </p:nvPicPr>
        <p:blipFill>
          <a:blip r:embed="rId2"/>
          <a:stretch>
            <a:fillRect/>
          </a:stretch>
        </p:blipFill>
        <p:spPr>
          <a:xfrm>
            <a:off x="64888" y="3701969"/>
            <a:ext cx="1338610" cy="1664826"/>
          </a:xfrm>
          <a:prstGeom prst="rect">
            <a:avLst/>
          </a:prstGeom>
        </p:spPr>
      </p:pic>
      <p:pic>
        <p:nvPicPr>
          <p:cNvPr id="3" name="Imagen 2"/>
          <p:cNvPicPr>
            <a:picLocks noChangeAspect="1"/>
          </p:cNvPicPr>
          <p:nvPr/>
        </p:nvPicPr>
        <p:blipFill>
          <a:blip r:embed="rId3"/>
          <a:stretch>
            <a:fillRect/>
          </a:stretch>
        </p:blipFill>
        <p:spPr>
          <a:xfrm>
            <a:off x="64888" y="3832933"/>
            <a:ext cx="1338610" cy="1160869"/>
          </a:xfrm>
          <a:prstGeom prst="rect">
            <a:avLst/>
          </a:prstGeom>
        </p:spPr>
      </p:pic>
    </p:spTree>
    <p:extLst>
      <p:ext uri="{BB962C8B-B14F-4D97-AF65-F5344CB8AC3E}">
        <p14:creationId xmlns:p14="http://schemas.microsoft.com/office/powerpoint/2010/main" val="3169023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672160"/>
            <a:ext cx="7315200" cy="588824"/>
          </a:xfrm>
        </p:spPr>
        <p:txBody>
          <a:bodyPr>
            <a:normAutofit fontScale="90000"/>
          </a:bodyPr>
          <a:lstStyle/>
          <a:p>
            <a:r>
              <a:rPr lang="es-MX" dirty="0">
                <a:cs typeface="Times New Roman" panose="02020603050405020304" pitchFamily="18" charset="0"/>
              </a:rPr>
              <a:t>Objetivos</a:t>
            </a:r>
          </a:p>
        </p:txBody>
      </p:sp>
      <p:sp>
        <p:nvSpPr>
          <p:cNvPr id="6" name="Marcador de contenido 2">
            <a:extLst>
              <a:ext uri="{FF2B5EF4-FFF2-40B4-BE49-F238E27FC236}">
                <a16:creationId xmlns:a16="http://schemas.microsoft.com/office/drawing/2014/main" id="{3790F347-B0C6-44B6-9098-532B6D4B7139}"/>
              </a:ext>
            </a:extLst>
          </p:cNvPr>
          <p:cNvSpPr>
            <a:spLocks noGrp="1"/>
          </p:cNvSpPr>
          <p:nvPr>
            <p:ph idx="1"/>
          </p:nvPr>
        </p:nvSpPr>
        <p:spPr>
          <a:xfrm>
            <a:off x="2293479" y="1595336"/>
            <a:ext cx="8957076" cy="4007442"/>
          </a:xfrm>
        </p:spPr>
        <p:txBody>
          <a:bodyPr>
            <a:noAutofit/>
          </a:bodyPr>
          <a:lstStyle/>
          <a:p>
            <a:pPr marL="0" indent="0">
              <a:lnSpc>
                <a:spcPct val="100000"/>
              </a:lnSpc>
              <a:spcBef>
                <a:spcPts val="200"/>
              </a:spcBef>
              <a:buNone/>
            </a:pPr>
            <a:r>
              <a:rPr lang="es-EC" sz="2400" b="1" i="1" dirty="0">
                <a:effectLst/>
                <a:latin typeface="Calibri" panose="020F0502020204030204" pitchFamily="34" charset="0"/>
                <a:ea typeface="Calibri" panose="020F0502020204030204" pitchFamily="34" charset="0"/>
                <a:cs typeface="Calibri" panose="020F0502020204030204" pitchFamily="34" charset="0"/>
              </a:rPr>
              <a:t>Objetivo general</a:t>
            </a:r>
          </a:p>
          <a:p>
            <a:pPr marL="342900" lvl="0" indent="-342900">
              <a:lnSpc>
                <a:spcPct val="100000"/>
              </a:lnSpc>
              <a:spcAft>
                <a:spcPts val="800"/>
              </a:spcAft>
              <a:buFont typeface="Wingdings" panose="05000000000000000000" pitchFamily="2" charset="2"/>
              <a:buChar char=""/>
            </a:pPr>
            <a:r>
              <a:rPr lang="es-EC" sz="2400" dirty="0">
                <a:effectLst/>
                <a:latin typeface="Calibri" panose="020F0502020204030204" pitchFamily="34" charset="0"/>
                <a:ea typeface="Calibri" panose="020F0502020204030204" pitchFamily="34" charset="0"/>
                <a:cs typeface="Times New Roman" panose="02020603050405020304" pitchFamily="18" charset="0"/>
              </a:rPr>
              <a:t>Obtener la comparativa de la respuesta de una leva polidínica 4567 con respecto a una leva polinomial convencional 4567 en el equipo de levas del laboratorio de mecanismo TM1021 – CAM ANALYIS MACHINE MAIN UNIT.</a:t>
            </a: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4026407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542565"/>
            <a:ext cx="7315200" cy="588824"/>
          </a:xfrm>
        </p:spPr>
        <p:txBody>
          <a:bodyPr>
            <a:normAutofit fontScale="90000"/>
          </a:bodyPr>
          <a:lstStyle/>
          <a:p>
            <a:r>
              <a:rPr lang="es-MX" dirty="0">
                <a:cs typeface="Times New Roman" panose="02020603050405020304" pitchFamily="18" charset="0"/>
              </a:rPr>
              <a:t>Objetivos</a:t>
            </a:r>
          </a:p>
        </p:txBody>
      </p:sp>
      <p:sp>
        <p:nvSpPr>
          <p:cNvPr id="6" name="Marcador de contenido 2">
            <a:extLst>
              <a:ext uri="{FF2B5EF4-FFF2-40B4-BE49-F238E27FC236}">
                <a16:creationId xmlns:a16="http://schemas.microsoft.com/office/drawing/2014/main" id="{3790F347-B0C6-44B6-9098-532B6D4B7139}"/>
              </a:ext>
            </a:extLst>
          </p:cNvPr>
          <p:cNvSpPr>
            <a:spLocks noGrp="1"/>
          </p:cNvSpPr>
          <p:nvPr>
            <p:ph idx="1"/>
          </p:nvPr>
        </p:nvSpPr>
        <p:spPr>
          <a:xfrm>
            <a:off x="2389088" y="1702340"/>
            <a:ext cx="8968951" cy="4318683"/>
          </a:xfrm>
        </p:spPr>
        <p:txBody>
          <a:bodyPr>
            <a:noAutofit/>
          </a:bodyPr>
          <a:lstStyle/>
          <a:p>
            <a:pPr marL="0" indent="0">
              <a:lnSpc>
                <a:spcPct val="100000"/>
              </a:lnSpc>
              <a:spcBef>
                <a:spcPts val="200"/>
              </a:spcBef>
              <a:buNone/>
            </a:pPr>
            <a:r>
              <a:rPr lang="es-EC" sz="2200" b="1" i="1" dirty="0">
                <a:effectLst/>
                <a:latin typeface="Calibri" panose="020F0502020204030204" pitchFamily="34" charset="0"/>
                <a:ea typeface="Calibri" panose="020F0502020204030204" pitchFamily="34" charset="0"/>
                <a:cs typeface="Calibri" panose="020F0502020204030204" pitchFamily="34" charset="0"/>
              </a:rPr>
              <a:t>Objetivos específicos</a:t>
            </a:r>
          </a:p>
          <a:p>
            <a:pPr marL="342900" lvl="0" indent="-342900">
              <a:lnSpc>
                <a:spcPct val="100000"/>
              </a:lnSpc>
              <a:buFont typeface="Wingdings" panose="05000000000000000000" pitchFamily="2" charset="2"/>
              <a:buChar char=""/>
            </a:pPr>
            <a:r>
              <a:rPr lang="es-EC" sz="2200" dirty="0">
                <a:effectLst/>
                <a:latin typeface="Calibri" panose="020F0502020204030204" pitchFamily="34" charset="0"/>
                <a:ea typeface="Calibri" panose="020F0502020204030204" pitchFamily="34" charset="0"/>
                <a:cs typeface="Times New Roman" panose="02020603050405020304" pitchFamily="18" charset="0"/>
              </a:rPr>
              <a:t>Obtener los parámetros inerciales de la máquina TM1021 – CAM ANALYIS MACHINE MAIN UNIT.</a:t>
            </a:r>
          </a:p>
          <a:p>
            <a:pPr marL="342900" lvl="0" indent="-342900">
              <a:lnSpc>
                <a:spcPct val="100000"/>
              </a:lnSpc>
              <a:buFont typeface="Wingdings" panose="05000000000000000000" pitchFamily="2" charset="2"/>
              <a:buChar char=""/>
            </a:pPr>
            <a:r>
              <a:rPr lang="es-EC" sz="2200" dirty="0">
                <a:effectLst/>
                <a:latin typeface="Calibri" panose="020F0502020204030204" pitchFamily="34" charset="0"/>
                <a:ea typeface="Calibri" panose="020F0502020204030204" pitchFamily="34" charset="0"/>
                <a:cs typeface="Times New Roman" panose="02020603050405020304" pitchFamily="18" charset="0"/>
              </a:rPr>
              <a:t>Diseñar, construir y comparar teórica y prácticamente la respuesta dinámica de dos levas, una de perfil polinomial normal y la otra de perfil polidínica.</a:t>
            </a:r>
          </a:p>
          <a:p>
            <a:pPr marL="342900" lvl="0" indent="-342900">
              <a:lnSpc>
                <a:spcPct val="100000"/>
              </a:lnSpc>
              <a:buFont typeface="Wingdings" panose="05000000000000000000" pitchFamily="2" charset="2"/>
              <a:buChar char=""/>
            </a:pPr>
            <a:r>
              <a:rPr lang="es-EC" sz="2200" dirty="0">
                <a:effectLst/>
                <a:latin typeface="Calibri" panose="020F0502020204030204" pitchFamily="34" charset="0"/>
                <a:ea typeface="Calibri" panose="020F0502020204030204" pitchFamily="34" charset="0"/>
                <a:cs typeface="Times New Roman" panose="02020603050405020304" pitchFamily="18" charset="0"/>
              </a:rPr>
              <a:t>Diseñar y construir una leva de Fourier con su respectiva validación metrológica.</a:t>
            </a:r>
          </a:p>
          <a:p>
            <a:pPr marL="342900" lvl="0" indent="-342900">
              <a:lnSpc>
                <a:spcPct val="100000"/>
              </a:lnSpc>
              <a:buFont typeface="Wingdings" panose="05000000000000000000" pitchFamily="2" charset="2"/>
              <a:buChar char=""/>
            </a:pPr>
            <a:r>
              <a:rPr lang="es-EC" sz="2200" dirty="0">
                <a:effectLst/>
                <a:latin typeface="Calibri" panose="020F0502020204030204" pitchFamily="34" charset="0"/>
                <a:ea typeface="Calibri" panose="020F0502020204030204" pitchFamily="34" charset="0"/>
                <a:cs typeface="Times New Roman" panose="02020603050405020304" pitchFamily="18" charset="0"/>
              </a:rPr>
              <a:t>Realizar, comparar y analizar las gráficas de posición, velocidad y aceleración de la leva polinomial y la leva polidínica, determinando entre las dos levas cuál es la más eficiente.</a:t>
            </a:r>
          </a:p>
          <a:p>
            <a:pPr marL="342900" lvl="0" indent="-342900">
              <a:lnSpc>
                <a:spcPct val="100000"/>
              </a:lnSpc>
              <a:spcAft>
                <a:spcPts val="800"/>
              </a:spcAft>
              <a:buFont typeface="Wingdings" panose="05000000000000000000" pitchFamily="2" charset="2"/>
              <a:buChar char=""/>
            </a:pPr>
            <a:r>
              <a:rPr lang="es-EC" sz="2200" dirty="0">
                <a:effectLst/>
                <a:latin typeface="Calibri" panose="020F0502020204030204" pitchFamily="34" charset="0"/>
                <a:ea typeface="Calibri" panose="020F0502020204030204" pitchFamily="34" charset="0"/>
                <a:cs typeface="Times New Roman" panose="02020603050405020304" pitchFamily="18" charset="0"/>
              </a:rPr>
              <a:t>Realizar la validación metrológica de las levas polinomial y polidínica construidas.</a:t>
            </a: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517060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FBA9615-7DB5-4D57-B0E9-14BDBBE81C4C}"/>
              </a:ext>
            </a:extLst>
          </p:cNvPr>
          <p:cNvSpPr txBox="1">
            <a:spLocks/>
          </p:cNvSpPr>
          <p:nvPr/>
        </p:nvSpPr>
        <p:spPr>
          <a:xfrm>
            <a:off x="1780162" y="690929"/>
            <a:ext cx="10126493" cy="60641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C" sz="4000" dirty="0">
                <a:effectLst/>
                <a:ea typeface="Calibri" panose="020F0502020204030204" pitchFamily="34" charset="0"/>
                <a:cs typeface="Times New Roman" panose="02020603050405020304" pitchFamily="18" charset="0"/>
              </a:rPr>
              <a:t>Parámetros inerciales del equipo </a:t>
            </a:r>
          </a:p>
          <a:p>
            <a:r>
              <a:rPr lang="es-EC" sz="4000" dirty="0">
                <a:effectLst/>
                <a:ea typeface="Calibri" panose="020F0502020204030204" pitchFamily="34" charset="0"/>
                <a:cs typeface="Times New Roman" panose="02020603050405020304" pitchFamily="18" charset="0"/>
              </a:rPr>
              <a:t>TM1021 – CAM ANALYIS MACHINE MAIN UNIT</a:t>
            </a:r>
            <a:endParaRPr lang="es-MX" sz="8000" dirty="0">
              <a:cs typeface="Times New Roman" panose="02020603050405020304" pitchFamily="18" charset="0"/>
            </a:endParaRP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2" name="Imagen 1">
            <a:extLst>
              <a:ext uri="{FF2B5EF4-FFF2-40B4-BE49-F238E27FC236}">
                <a16:creationId xmlns:a16="http://schemas.microsoft.com/office/drawing/2014/main" id="{FE13B7D5-8A66-76C4-6F5C-B262A934FC0E}"/>
              </a:ext>
            </a:extLst>
          </p:cNvPr>
          <p:cNvPicPr>
            <a:picLocks noChangeAspect="1"/>
          </p:cNvPicPr>
          <p:nvPr/>
        </p:nvPicPr>
        <p:blipFill>
          <a:blip r:embed="rId2"/>
          <a:stretch>
            <a:fillRect/>
          </a:stretch>
        </p:blipFill>
        <p:spPr>
          <a:xfrm>
            <a:off x="2098388" y="2237346"/>
            <a:ext cx="2373874" cy="4364663"/>
          </a:xfrm>
          <a:prstGeom prst="rect">
            <a:avLst/>
          </a:prstGeom>
        </p:spPr>
      </p:pic>
      <p:sp>
        <p:nvSpPr>
          <p:cNvPr id="3" name="Marcador de contenido 2">
            <a:extLst>
              <a:ext uri="{FF2B5EF4-FFF2-40B4-BE49-F238E27FC236}">
                <a16:creationId xmlns:a16="http://schemas.microsoft.com/office/drawing/2014/main" id="{BEFE970E-51E3-FC38-B50D-B70D636B8D16}"/>
              </a:ext>
            </a:extLst>
          </p:cNvPr>
          <p:cNvSpPr>
            <a:spLocks noGrp="1"/>
          </p:cNvSpPr>
          <p:nvPr>
            <p:ph idx="1"/>
          </p:nvPr>
        </p:nvSpPr>
        <p:spPr>
          <a:xfrm>
            <a:off x="4894899" y="1830086"/>
            <a:ext cx="6308904" cy="855764"/>
          </a:xfrm>
        </p:spPr>
        <p:txBody>
          <a:bodyPr>
            <a:noAutofit/>
          </a:bodyPr>
          <a:lstStyle/>
          <a:p>
            <a:pPr marL="0" indent="0" algn="ctr">
              <a:lnSpc>
                <a:spcPct val="100000"/>
              </a:lnSpc>
              <a:spcBef>
                <a:spcPts val="200"/>
              </a:spcBef>
              <a:buNone/>
            </a:pPr>
            <a:r>
              <a:rPr lang="es-EC" sz="2400" dirty="0">
                <a:effectLst/>
                <a:latin typeface="Calibri" panose="020F0502020204030204" pitchFamily="34" charset="0"/>
                <a:ea typeface="Calibri" panose="020F0502020204030204" pitchFamily="34" charset="0"/>
                <a:cs typeface="Calibri" panose="020F0502020204030204" pitchFamily="34" charset="0"/>
              </a:rPr>
              <a:t>Obtención de la constante del resorte con ayuda de la máquina “Probador de resortes”</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BB6F0341-C3A6-930F-264D-CBE99F5E65EE}"/>
              </a:ext>
            </a:extLst>
          </p:cNvPr>
          <p:cNvPicPr>
            <a:picLocks noChangeAspect="1"/>
          </p:cNvPicPr>
          <p:nvPr/>
        </p:nvPicPr>
        <p:blipFill>
          <a:blip r:embed="rId3"/>
          <a:stretch>
            <a:fillRect/>
          </a:stretch>
        </p:blipFill>
        <p:spPr>
          <a:xfrm>
            <a:off x="4628725" y="2756925"/>
            <a:ext cx="3294419" cy="1450910"/>
          </a:xfrm>
          <a:prstGeom prst="rect">
            <a:avLst/>
          </a:prstGeom>
        </p:spPr>
      </p:pic>
      <p:pic>
        <p:nvPicPr>
          <p:cNvPr id="9" name="Imagen 8">
            <a:extLst>
              <a:ext uri="{FF2B5EF4-FFF2-40B4-BE49-F238E27FC236}">
                <a16:creationId xmlns:a16="http://schemas.microsoft.com/office/drawing/2014/main" id="{83C491E9-BBD3-A0D2-9599-D42967E8771F}"/>
              </a:ext>
            </a:extLst>
          </p:cNvPr>
          <p:cNvPicPr>
            <a:picLocks noChangeAspect="1"/>
          </p:cNvPicPr>
          <p:nvPr/>
        </p:nvPicPr>
        <p:blipFill>
          <a:blip r:embed="rId4"/>
          <a:stretch>
            <a:fillRect/>
          </a:stretch>
        </p:blipFill>
        <p:spPr>
          <a:xfrm>
            <a:off x="8130991" y="2722878"/>
            <a:ext cx="3616486" cy="1412243"/>
          </a:xfrm>
          <a:prstGeom prst="rect">
            <a:avLst/>
          </a:prstGeom>
        </p:spPr>
      </p:pic>
      <p:pic>
        <p:nvPicPr>
          <p:cNvPr id="10" name="Imagen 9">
            <a:extLst>
              <a:ext uri="{FF2B5EF4-FFF2-40B4-BE49-F238E27FC236}">
                <a16:creationId xmlns:a16="http://schemas.microsoft.com/office/drawing/2014/main" id="{507C747B-7635-A4E5-637D-9B6505498115}"/>
              </a:ext>
            </a:extLst>
          </p:cNvPr>
          <p:cNvPicPr>
            <a:picLocks noChangeAspect="1"/>
          </p:cNvPicPr>
          <p:nvPr/>
        </p:nvPicPr>
        <p:blipFill>
          <a:blip r:embed="rId5"/>
          <a:stretch>
            <a:fillRect/>
          </a:stretch>
        </p:blipFill>
        <p:spPr>
          <a:xfrm>
            <a:off x="5023740" y="4367719"/>
            <a:ext cx="2440586" cy="2234290"/>
          </a:xfrm>
          <a:prstGeom prst="rect">
            <a:avLst/>
          </a:prstGeom>
        </p:spPr>
      </p:pic>
      <p:pic>
        <p:nvPicPr>
          <p:cNvPr id="11" name="Imagen 10">
            <a:extLst>
              <a:ext uri="{FF2B5EF4-FFF2-40B4-BE49-F238E27FC236}">
                <a16:creationId xmlns:a16="http://schemas.microsoft.com/office/drawing/2014/main" id="{632676D6-FAB0-3B29-C50C-1C53FABEA609}"/>
              </a:ext>
            </a:extLst>
          </p:cNvPr>
          <p:cNvPicPr>
            <a:picLocks noChangeAspect="1"/>
          </p:cNvPicPr>
          <p:nvPr/>
        </p:nvPicPr>
        <p:blipFill>
          <a:blip r:embed="rId6"/>
          <a:stretch>
            <a:fillRect/>
          </a:stretch>
        </p:blipFill>
        <p:spPr>
          <a:xfrm>
            <a:off x="8049351" y="4367719"/>
            <a:ext cx="3344545" cy="2156460"/>
          </a:xfrm>
          <a:prstGeom prst="rect">
            <a:avLst/>
          </a:prstGeom>
        </p:spPr>
      </p:pic>
      <p:sp>
        <p:nvSpPr>
          <p:cNvPr id="4" name="CuadroTexto 3">
            <a:extLst>
              <a:ext uri="{FF2B5EF4-FFF2-40B4-BE49-F238E27FC236}">
                <a16:creationId xmlns:a16="http://schemas.microsoft.com/office/drawing/2014/main" id="{9DB708D6-596D-A613-D3AF-D4208B038251}"/>
              </a:ext>
            </a:extLst>
          </p:cNvPr>
          <p:cNvSpPr txBox="1"/>
          <p:nvPr/>
        </p:nvSpPr>
        <p:spPr>
          <a:xfrm>
            <a:off x="2098388" y="1796303"/>
            <a:ext cx="1981633" cy="461665"/>
          </a:xfrm>
          <a:prstGeom prst="rect">
            <a:avLst/>
          </a:prstGeom>
          <a:noFill/>
        </p:spPr>
        <p:txBody>
          <a:bodyPr wrap="none" rtlCol="0">
            <a:spAutoFit/>
          </a:bodyPr>
          <a:lstStyle/>
          <a:p>
            <a:r>
              <a:rPr lang="es-MX" sz="1200" dirty="0"/>
              <a:t>Figura 3</a:t>
            </a:r>
          </a:p>
          <a:p>
            <a:r>
              <a:rPr lang="es-MX" sz="1200" dirty="0"/>
              <a:t>Equipo probador de resortes</a:t>
            </a:r>
            <a:endParaRPr lang="es-EC" sz="1200" dirty="0"/>
          </a:p>
        </p:txBody>
      </p:sp>
    </p:spTree>
    <p:extLst>
      <p:ext uri="{BB962C8B-B14F-4D97-AF65-F5344CB8AC3E}">
        <p14:creationId xmlns:p14="http://schemas.microsoft.com/office/powerpoint/2010/main" val="2702936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FBA9615-7DB5-4D57-B0E9-14BDBBE81C4C}"/>
              </a:ext>
            </a:extLst>
          </p:cNvPr>
          <p:cNvSpPr txBox="1">
            <a:spLocks/>
          </p:cNvSpPr>
          <p:nvPr/>
        </p:nvSpPr>
        <p:spPr>
          <a:xfrm>
            <a:off x="1780162" y="690929"/>
            <a:ext cx="10126493" cy="60641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C" sz="4000" dirty="0">
                <a:effectLst/>
                <a:ea typeface="Calibri" panose="020F0502020204030204" pitchFamily="34" charset="0"/>
                <a:cs typeface="Times New Roman" panose="02020603050405020304" pitchFamily="18" charset="0"/>
              </a:rPr>
              <a:t>Parámetros inerciales del equipo </a:t>
            </a:r>
          </a:p>
          <a:p>
            <a:r>
              <a:rPr lang="es-EC" sz="4000" dirty="0">
                <a:effectLst/>
                <a:ea typeface="Calibri" panose="020F0502020204030204" pitchFamily="34" charset="0"/>
                <a:cs typeface="Times New Roman" panose="02020603050405020304" pitchFamily="18" charset="0"/>
              </a:rPr>
              <a:t>TM1021 – CAM ANALYIS MACHINE MAIN UNIT</a:t>
            </a:r>
            <a:endParaRPr lang="es-MX" sz="8000" dirty="0">
              <a:cs typeface="Times New Roman" panose="02020603050405020304" pitchFamily="18" charset="0"/>
            </a:endParaRP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518677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Introducción</a:t>
            </a:r>
          </a:p>
          <a:p>
            <a:pPr lvl="0" algn="ctr">
              <a:lnSpc>
                <a:spcPct val="100000"/>
              </a:lnSpc>
              <a:buClr>
                <a:srgbClr val="549E39"/>
              </a:buClr>
              <a:defRPr/>
            </a:pPr>
            <a:endParaRPr lang="es-ES" sz="1200" b="1" u="sng"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u="sng" dirty="0">
                <a:solidFill>
                  <a:prstClr val="white"/>
                </a:solidFill>
                <a:effectLst>
                  <a:outerShdw blurRad="38100" dist="38100" dir="2700000" algn="tl">
                    <a:srgbClr val="000000">
                      <a:alpha val="43137"/>
                    </a:srgbClr>
                  </a:outerShdw>
                </a:effectLst>
              </a:rPr>
              <a:t>Fundamentación teórica</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Diseño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Proceso experimental</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Validación de resultados </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Conclusiones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Recomendaciones</a:t>
            </a:r>
          </a:p>
          <a:p>
            <a:pPr lvl="0" algn="ctr">
              <a:lnSpc>
                <a:spcPct val="100000"/>
              </a:lnSpc>
              <a:buClr>
                <a:srgbClr val="549E39"/>
              </a:buClr>
              <a:defRPr/>
            </a:pPr>
            <a:endParaRPr lang="es-ES" sz="1200" b="1" dirty="0">
              <a:solidFill>
                <a:prstClr val="white"/>
              </a:solidFill>
              <a:effectLst>
                <a:outerShdw blurRad="38100" dist="38100" dir="2700000" algn="tl">
                  <a:srgbClr val="000000">
                    <a:alpha val="43137"/>
                  </a:srgbClr>
                </a:outerShdw>
              </a:effectLst>
            </a:endParaRPr>
          </a:p>
          <a:p>
            <a:pPr lvl="0" algn="ctr">
              <a:lnSpc>
                <a:spcPct val="100000"/>
              </a:lnSpc>
              <a:buClr>
                <a:srgbClr val="549E39"/>
              </a:buClr>
              <a:defRPr/>
            </a:pPr>
            <a:r>
              <a:rPr lang="es-ES" sz="1200" b="1" dirty="0">
                <a:solidFill>
                  <a:prstClr val="white"/>
                </a:solidFill>
                <a:effectLst>
                  <a:outerShdw blurRad="38100" dist="38100" dir="2700000" algn="tl">
                    <a:srgbClr val="000000">
                      <a:alpha val="43137"/>
                    </a:srgbClr>
                  </a:outerShdw>
                </a:effectLst>
              </a:rPr>
              <a:t>Trabajos Futuros</a:t>
            </a:r>
          </a:p>
          <a:p>
            <a:pPr algn="ctr"/>
            <a:endParaRPr lang="es-MX" sz="1200" dirty="0">
              <a:solidFill>
                <a:prstClr val="white"/>
              </a:solidFill>
              <a:latin typeface="Corbel" panose="020B0503020204020204"/>
            </a:endParaRPr>
          </a:p>
        </p:txBody>
      </p:sp>
      <p:pic>
        <p:nvPicPr>
          <p:cNvPr id="12" name="Imagen 11">
            <a:extLst>
              <a:ext uri="{FF2B5EF4-FFF2-40B4-BE49-F238E27FC236}">
                <a16:creationId xmlns:a16="http://schemas.microsoft.com/office/drawing/2014/main" id="{0FF90E34-8FAB-3614-6692-9614397D1E87}"/>
              </a:ext>
            </a:extLst>
          </p:cNvPr>
          <p:cNvPicPr>
            <a:picLocks noChangeAspect="1"/>
          </p:cNvPicPr>
          <p:nvPr/>
        </p:nvPicPr>
        <p:blipFill>
          <a:blip r:embed="rId2"/>
          <a:stretch>
            <a:fillRect/>
          </a:stretch>
        </p:blipFill>
        <p:spPr>
          <a:xfrm>
            <a:off x="3264906" y="4128336"/>
            <a:ext cx="6369064" cy="2710630"/>
          </a:xfrm>
          <a:prstGeom prst="rect">
            <a:avLst/>
          </a:prstGeom>
        </p:spPr>
      </p:pic>
      <p:pic>
        <p:nvPicPr>
          <p:cNvPr id="14" name="Imagen 13">
            <a:extLst>
              <a:ext uri="{FF2B5EF4-FFF2-40B4-BE49-F238E27FC236}">
                <a16:creationId xmlns:a16="http://schemas.microsoft.com/office/drawing/2014/main" id="{6951A027-D9EF-1EC4-DA64-60C707E70D2C}"/>
              </a:ext>
            </a:extLst>
          </p:cNvPr>
          <p:cNvPicPr>
            <a:picLocks noChangeAspect="1"/>
          </p:cNvPicPr>
          <p:nvPr/>
        </p:nvPicPr>
        <p:blipFill rotWithShape="1">
          <a:blip r:embed="rId3">
            <a:clrChange>
              <a:clrFrom>
                <a:srgbClr val="FFFFFF"/>
              </a:clrFrom>
              <a:clrTo>
                <a:srgbClr val="FFFFFF">
                  <a:alpha val="0"/>
                </a:srgbClr>
              </a:clrTo>
            </a:clrChange>
          </a:blip>
          <a:srcRect r="53474"/>
          <a:stretch/>
        </p:blipFill>
        <p:spPr>
          <a:xfrm>
            <a:off x="2950095" y="1632022"/>
            <a:ext cx="2983778" cy="2033206"/>
          </a:xfrm>
          <a:prstGeom prst="rect">
            <a:avLst/>
          </a:prstGeom>
        </p:spPr>
      </p:pic>
      <p:pic>
        <p:nvPicPr>
          <p:cNvPr id="15" name="Imagen 14">
            <a:extLst>
              <a:ext uri="{FF2B5EF4-FFF2-40B4-BE49-F238E27FC236}">
                <a16:creationId xmlns:a16="http://schemas.microsoft.com/office/drawing/2014/main" id="{827E26B0-C1A8-0E8A-E1B6-93A35B4B72FE}"/>
              </a:ext>
            </a:extLst>
          </p:cNvPr>
          <p:cNvPicPr>
            <a:picLocks noChangeAspect="1"/>
          </p:cNvPicPr>
          <p:nvPr/>
        </p:nvPicPr>
        <p:blipFill rotWithShape="1">
          <a:blip r:embed="rId3"/>
          <a:srcRect l="46981"/>
          <a:stretch/>
        </p:blipFill>
        <p:spPr>
          <a:xfrm>
            <a:off x="6449438" y="1502781"/>
            <a:ext cx="4047238" cy="2420120"/>
          </a:xfrm>
          <a:prstGeom prst="rect">
            <a:avLst/>
          </a:prstGeom>
        </p:spPr>
      </p:pic>
      <p:sp>
        <p:nvSpPr>
          <p:cNvPr id="2" name="CuadroTexto 1">
            <a:extLst>
              <a:ext uri="{FF2B5EF4-FFF2-40B4-BE49-F238E27FC236}">
                <a16:creationId xmlns:a16="http://schemas.microsoft.com/office/drawing/2014/main" id="{FA6B0A7D-3138-F754-A4FA-8E06996C307A}"/>
              </a:ext>
            </a:extLst>
          </p:cNvPr>
          <p:cNvSpPr txBox="1"/>
          <p:nvPr/>
        </p:nvSpPr>
        <p:spPr>
          <a:xfrm>
            <a:off x="3176708" y="3692068"/>
            <a:ext cx="2606804" cy="461665"/>
          </a:xfrm>
          <a:prstGeom prst="rect">
            <a:avLst/>
          </a:prstGeom>
          <a:noFill/>
        </p:spPr>
        <p:txBody>
          <a:bodyPr wrap="none" rtlCol="0">
            <a:spAutoFit/>
          </a:bodyPr>
          <a:lstStyle/>
          <a:p>
            <a:r>
              <a:rPr lang="es-MX" sz="1200" dirty="0"/>
              <a:t>Figura 4</a:t>
            </a:r>
          </a:p>
          <a:p>
            <a:r>
              <a:rPr lang="es-MX" sz="1200" dirty="0"/>
              <a:t>Prueba del probador de resorte blanco</a:t>
            </a:r>
            <a:endParaRPr lang="es-EC" sz="1200" dirty="0"/>
          </a:p>
        </p:txBody>
      </p:sp>
    </p:spTree>
    <p:extLst>
      <p:ext uri="{BB962C8B-B14F-4D97-AF65-F5344CB8AC3E}">
        <p14:creationId xmlns:p14="http://schemas.microsoft.com/office/powerpoint/2010/main" val="1999303621"/>
      </p:ext>
    </p:extLst>
  </p:cSld>
  <p:clrMapOvr>
    <a:masterClrMapping/>
  </p:clrMapOvr>
</p:sld>
</file>

<file path=ppt/theme/theme1.xml><?xml version="1.0" encoding="utf-8"?>
<a:theme xmlns:a="http://schemas.openxmlformats.org/drawingml/2006/main" name="ESP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ESPE" id="{A5568C71-925F-4522-9704-0E450C2CC13E}" vid="{135D8DBE-FBA3-4D94-8B93-1C452B4BF1F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ESPE</Template>
  <TotalTime>6379</TotalTime>
  <Words>4341</Words>
  <Application>Microsoft Office PowerPoint</Application>
  <PresentationFormat>Panorámica</PresentationFormat>
  <Paragraphs>984</Paragraphs>
  <Slides>56</Slides>
  <Notes>7</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56</vt:i4>
      </vt:variant>
    </vt:vector>
  </HeadingPairs>
  <TitlesOfParts>
    <vt:vector size="64" baseType="lpstr">
      <vt:lpstr>Arial</vt:lpstr>
      <vt:lpstr>Calibri</vt:lpstr>
      <vt:lpstr>Cambria Math</vt:lpstr>
      <vt:lpstr>Corbel</vt:lpstr>
      <vt:lpstr>Symbol</vt:lpstr>
      <vt:lpstr>Wingdings</vt:lpstr>
      <vt:lpstr>Wingdings 2</vt:lpstr>
      <vt:lpstr>ESPE</vt:lpstr>
      <vt:lpstr>DEPARTAMENTO DE CIENCIAS DE LA ENERGÍA Y MECÁNICA CARRERA DE INGENIERÍA MECÁNICA  TRABAJO DE  INTEGRACIÓN CURRICULAR , PREVIO A LA OBTENCIÓN DEL TÍTULO DE INGENIERO MECÁNICO</vt:lpstr>
      <vt:lpstr>CONTENIDO</vt:lpstr>
      <vt:lpstr>Introducción</vt:lpstr>
      <vt:lpstr>Antecedentes</vt:lpstr>
      <vt:lpstr>Definición del Problema</vt:lpstr>
      <vt:lpstr>Objetivos</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EN MECATRÓNICA   TRABAJO DE TITULACIÓN, PREVIO A LA OBTENCIÓN DEL TÍTULO DE INGENIERO EN MECATRÓNICA</dc:title>
  <dc:creator>Edgar Meneses</dc:creator>
  <cp:lastModifiedBy>Andi Cruz Córdova</cp:lastModifiedBy>
  <cp:revision>211</cp:revision>
  <dcterms:created xsi:type="dcterms:W3CDTF">2021-08-18T05:23:49Z</dcterms:created>
  <dcterms:modified xsi:type="dcterms:W3CDTF">2023-07-22T23:14:37Z</dcterms:modified>
</cp:coreProperties>
</file>