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0"/>
  </p:notesMasterIdLst>
  <p:handoutMasterIdLst>
    <p:handoutMasterId r:id="rId141"/>
  </p:handoutMasterIdLst>
  <p:sldIdLst>
    <p:sldId id="526" r:id="rId2"/>
    <p:sldId id="256" r:id="rId3"/>
    <p:sldId id="291" r:id="rId4"/>
    <p:sldId id="298" r:id="rId5"/>
    <p:sldId id="304" r:id="rId6"/>
    <p:sldId id="300" r:id="rId7"/>
    <p:sldId id="305" r:id="rId8"/>
    <p:sldId id="301" r:id="rId9"/>
    <p:sldId id="302" r:id="rId10"/>
    <p:sldId id="303" r:id="rId11"/>
    <p:sldId id="307"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4" r:id="rId26"/>
    <p:sldId id="326" r:id="rId27"/>
    <p:sldId id="330" r:id="rId28"/>
    <p:sldId id="332" r:id="rId29"/>
    <p:sldId id="333" r:id="rId30"/>
    <p:sldId id="341" r:id="rId31"/>
    <p:sldId id="343" r:id="rId32"/>
    <p:sldId id="344" r:id="rId33"/>
    <p:sldId id="359" r:id="rId34"/>
    <p:sldId id="361" r:id="rId35"/>
    <p:sldId id="363" r:id="rId36"/>
    <p:sldId id="364" r:id="rId37"/>
    <p:sldId id="365" r:id="rId38"/>
    <p:sldId id="367" r:id="rId39"/>
    <p:sldId id="375" r:id="rId40"/>
    <p:sldId id="377" r:id="rId41"/>
    <p:sldId id="378" r:id="rId42"/>
    <p:sldId id="385" r:id="rId43"/>
    <p:sldId id="386" r:id="rId44"/>
    <p:sldId id="389" r:id="rId45"/>
    <p:sldId id="391" r:id="rId46"/>
    <p:sldId id="392" r:id="rId47"/>
    <p:sldId id="393" r:id="rId48"/>
    <p:sldId id="396"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51" r:id="rId72"/>
    <p:sldId id="456" r:id="rId73"/>
    <p:sldId id="460" r:id="rId74"/>
    <p:sldId id="466" r:id="rId75"/>
    <p:sldId id="467" r:id="rId76"/>
    <p:sldId id="468" r:id="rId77"/>
    <p:sldId id="469" r:id="rId78"/>
    <p:sldId id="470" r:id="rId79"/>
    <p:sldId id="471" r:id="rId80"/>
    <p:sldId id="472" r:id="rId81"/>
    <p:sldId id="473" r:id="rId82"/>
    <p:sldId id="474" r:id="rId83"/>
    <p:sldId id="475" r:id="rId84"/>
    <p:sldId id="476" r:id="rId85"/>
    <p:sldId id="478" r:id="rId86"/>
    <p:sldId id="479" r:id="rId87"/>
    <p:sldId id="480" r:id="rId88"/>
    <p:sldId id="481" r:id="rId89"/>
    <p:sldId id="484" r:id="rId90"/>
    <p:sldId id="485" r:id="rId91"/>
    <p:sldId id="486" r:id="rId92"/>
    <p:sldId id="487" r:id="rId93"/>
    <p:sldId id="488" r:id="rId94"/>
    <p:sldId id="489" r:id="rId95"/>
    <p:sldId id="491" r:id="rId96"/>
    <p:sldId id="492" r:id="rId97"/>
    <p:sldId id="493" r:id="rId98"/>
    <p:sldId id="494" r:id="rId99"/>
    <p:sldId id="495" r:id="rId100"/>
    <p:sldId id="496" r:id="rId101"/>
    <p:sldId id="498" r:id="rId102"/>
    <p:sldId id="501" r:id="rId103"/>
    <p:sldId id="502" r:id="rId104"/>
    <p:sldId id="503" r:id="rId105"/>
    <p:sldId id="504" r:id="rId106"/>
    <p:sldId id="505" r:id="rId107"/>
    <p:sldId id="506" r:id="rId108"/>
    <p:sldId id="507" r:id="rId109"/>
    <p:sldId id="508" r:id="rId110"/>
    <p:sldId id="509" r:id="rId111"/>
    <p:sldId id="510" r:id="rId112"/>
    <p:sldId id="511" r:id="rId113"/>
    <p:sldId id="512" r:id="rId114"/>
    <p:sldId id="513" r:id="rId115"/>
    <p:sldId id="514" r:id="rId116"/>
    <p:sldId id="516" r:id="rId117"/>
    <p:sldId id="517" r:id="rId118"/>
    <p:sldId id="518" r:id="rId119"/>
    <p:sldId id="519" r:id="rId120"/>
    <p:sldId id="520" r:id="rId121"/>
    <p:sldId id="521" r:id="rId122"/>
    <p:sldId id="522" r:id="rId123"/>
    <p:sldId id="523" r:id="rId124"/>
    <p:sldId id="524" r:id="rId125"/>
    <p:sldId id="397" r:id="rId126"/>
    <p:sldId id="403" r:id="rId127"/>
    <p:sldId id="404" r:id="rId128"/>
    <p:sldId id="405" r:id="rId129"/>
    <p:sldId id="406" r:id="rId130"/>
    <p:sldId id="408" r:id="rId131"/>
    <p:sldId id="409" r:id="rId132"/>
    <p:sldId id="410" r:id="rId133"/>
    <p:sldId id="411" r:id="rId134"/>
    <p:sldId id="412" r:id="rId135"/>
    <p:sldId id="413" r:id="rId136"/>
    <p:sldId id="414" r:id="rId137"/>
    <p:sldId id="415" r:id="rId138"/>
    <p:sldId id="525" r:id="rId139"/>
  </p:sldIdLst>
  <p:sldSz cx="9144000" cy="6858000" type="screen4x3"/>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67" autoAdjust="0"/>
  </p:normalViewPr>
  <p:slideViewPr>
    <p:cSldViewPr>
      <p:cViewPr varScale="1">
        <p:scale>
          <a:sx n="47" d="100"/>
          <a:sy n="47" d="100"/>
        </p:scale>
        <p:origin x="-96"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Resultados%20final\Cuadro%20comparativ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_tradnl"/>
            </a:pPr>
            <a:r>
              <a:rPr lang="en-US"/>
              <a:t>Vm pin Vs Nºe</a:t>
            </a:r>
          </a:p>
        </c:rich>
      </c:tx>
    </c:title>
    <c:plotArea>
      <c:layout>
        <c:manualLayout>
          <c:layoutTarget val="inner"/>
          <c:xMode val="edge"/>
          <c:yMode val="edge"/>
          <c:x val="9.0357921920178066E-2"/>
          <c:y val="0.10022507159019819"/>
          <c:w val="0.86628733171061756"/>
          <c:h val="0.74014118910009963"/>
        </c:manualLayout>
      </c:layout>
      <c:scatterChart>
        <c:scatterStyle val="smoothMarker"/>
        <c:ser>
          <c:idx val="0"/>
          <c:order val="0"/>
          <c:dLbls>
            <c:dLbl>
              <c:idx val="0"/>
              <c:layout>
                <c:manualLayout>
                  <c:x val="-1.0341588657350267E-2"/>
                  <c:y val="-1.8518518518518653E-2"/>
                </c:manualLayout>
              </c:layout>
              <c:showVal val="1"/>
            </c:dLbl>
            <c:dLbl>
              <c:idx val="1"/>
              <c:layout>
                <c:manualLayout>
                  <c:x val="-4.4568537567901745E-2"/>
                  <c:y val="6.0185185185185147E-2"/>
                </c:manualLayout>
              </c:layout>
              <c:showVal val="1"/>
            </c:dLbl>
            <c:dLbl>
              <c:idx val="2"/>
              <c:layout>
                <c:manualLayout>
                  <c:x val="-5.8371735791090631E-2"/>
                  <c:y val="4.6296296296296745E-2"/>
                </c:manualLayout>
              </c:layout>
              <c:showVal val="1"/>
            </c:dLbl>
            <c:txPr>
              <a:bodyPr/>
              <a:lstStyle/>
              <a:p>
                <a:pPr>
                  <a:defRPr lang="es-ES_tradnl"/>
                </a:pPr>
                <a:endParaRPr lang="es-EC"/>
              </a:p>
            </c:txPr>
            <c:showVal val="1"/>
          </c:dLbls>
          <c:trendline>
            <c:trendlineType val="linear"/>
            <c:dispEq val="1"/>
            <c:trendlineLbl>
              <c:layout>
                <c:manualLayout>
                  <c:x val="-0.37998299975536842"/>
                  <c:y val="3.8166124756793432E-3"/>
                </c:manualLayout>
              </c:layout>
              <c:numFmt formatCode="General" sourceLinked="0"/>
              <c:txPr>
                <a:bodyPr/>
                <a:lstStyle/>
                <a:p>
                  <a:pPr>
                    <a:defRPr lang="es-EC"/>
                  </a:pPr>
                  <a:endParaRPr lang="es-EC"/>
                </a:p>
              </c:txPr>
            </c:trendlineLbl>
          </c:trendline>
          <c:xVal>
            <c:numRef>
              <c:f>'Prueba Final'!$E$6:$E$9</c:f>
              <c:numCache>
                <c:formatCode>General</c:formatCode>
                <c:ptCount val="4"/>
                <c:pt idx="0">
                  <c:v>7212</c:v>
                </c:pt>
                <c:pt idx="1">
                  <c:v>64883</c:v>
                </c:pt>
                <c:pt idx="2">
                  <c:v>186550</c:v>
                </c:pt>
                <c:pt idx="3">
                  <c:v>249004</c:v>
                </c:pt>
              </c:numCache>
            </c:numRef>
          </c:xVal>
          <c:yVal>
            <c:numRef>
              <c:f>'Prueba Final'!$J$6:$J$9</c:f>
              <c:numCache>
                <c:formatCode>0.000</c:formatCode>
                <c:ptCount val="4"/>
                <c:pt idx="0">
                  <c:v>0.59000000000000064</c:v>
                </c:pt>
                <c:pt idx="1">
                  <c:v>0.57800000000000062</c:v>
                </c:pt>
                <c:pt idx="2">
                  <c:v>0.59000000000000064</c:v>
                </c:pt>
                <c:pt idx="3">
                  <c:v>0.58600000000000063</c:v>
                </c:pt>
              </c:numCache>
            </c:numRef>
          </c:yVal>
          <c:smooth val="1"/>
        </c:ser>
        <c:ser>
          <c:idx val="1"/>
          <c:order val="1"/>
          <c:dLbls>
            <c:txPr>
              <a:bodyPr/>
              <a:lstStyle/>
              <a:p>
                <a:pPr>
                  <a:defRPr lang="es-ES_tradnl"/>
                </a:pPr>
                <a:endParaRPr lang="es-EC"/>
              </a:p>
            </c:txPr>
            <c:showVal val="1"/>
          </c:dLbls>
          <c:trendline>
            <c:trendlineType val="linear"/>
            <c:dispEq val="1"/>
            <c:trendlineLbl>
              <c:layout>
                <c:manualLayout>
                  <c:x val="-0.37366388443150766"/>
                  <c:y val="7.0826445201812513E-2"/>
                </c:manualLayout>
              </c:layout>
              <c:numFmt formatCode="General" sourceLinked="0"/>
              <c:txPr>
                <a:bodyPr/>
                <a:lstStyle/>
                <a:p>
                  <a:pPr>
                    <a:defRPr lang="es-EC"/>
                  </a:pPr>
                  <a:endParaRPr lang="es-EC"/>
                </a:p>
              </c:txPr>
            </c:trendlineLbl>
          </c:trendline>
          <c:xVal>
            <c:numRef>
              <c:f>'Prueba Final'!$E$10:$E$13</c:f>
              <c:numCache>
                <c:formatCode>General</c:formatCode>
                <c:ptCount val="4"/>
                <c:pt idx="0">
                  <c:v>7212</c:v>
                </c:pt>
                <c:pt idx="1">
                  <c:v>64883</c:v>
                </c:pt>
                <c:pt idx="2">
                  <c:v>186550</c:v>
                </c:pt>
                <c:pt idx="3">
                  <c:v>249004</c:v>
                </c:pt>
              </c:numCache>
            </c:numRef>
          </c:xVal>
          <c:yVal>
            <c:numRef>
              <c:f>'Prueba Final'!$J$10:$J$13</c:f>
              <c:numCache>
                <c:formatCode>0.000</c:formatCode>
                <c:ptCount val="4"/>
                <c:pt idx="0">
                  <c:v>0.58100000000000063</c:v>
                </c:pt>
                <c:pt idx="1">
                  <c:v>0.57900000000000063</c:v>
                </c:pt>
                <c:pt idx="2">
                  <c:v>0.58300000000000063</c:v>
                </c:pt>
                <c:pt idx="3">
                  <c:v>0.58500000000000063</c:v>
                </c:pt>
              </c:numCache>
            </c:numRef>
          </c:yVal>
          <c:smooth val="1"/>
        </c:ser>
        <c:axId val="58594816"/>
        <c:axId val="58596352"/>
      </c:scatterChart>
      <c:valAx>
        <c:axId val="58594816"/>
        <c:scaling>
          <c:orientation val="minMax"/>
        </c:scaling>
        <c:axPos val="b"/>
        <c:numFmt formatCode="General" sourceLinked="1"/>
        <c:tickLblPos val="nextTo"/>
        <c:txPr>
          <a:bodyPr/>
          <a:lstStyle/>
          <a:p>
            <a:pPr>
              <a:defRPr lang="es-ES_tradnl"/>
            </a:pPr>
            <a:endParaRPr lang="es-EC"/>
          </a:p>
        </c:txPr>
        <c:crossAx val="58596352"/>
        <c:crosses val="autoZero"/>
        <c:crossBetween val="midCat"/>
      </c:valAx>
      <c:valAx>
        <c:axId val="58596352"/>
        <c:scaling>
          <c:orientation val="minMax"/>
        </c:scaling>
        <c:axPos val="l"/>
        <c:majorGridlines/>
        <c:numFmt formatCode="0.000" sourceLinked="1"/>
        <c:tickLblPos val="nextTo"/>
        <c:txPr>
          <a:bodyPr/>
          <a:lstStyle/>
          <a:p>
            <a:pPr>
              <a:defRPr lang="es-ES_tradnl"/>
            </a:pPr>
            <a:endParaRPr lang="es-EC"/>
          </a:p>
        </c:txPr>
        <c:crossAx val="58594816"/>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2185BCE-BF66-4439-B87E-103F1547E373}" type="datetimeFigureOut">
              <a:rPr lang="es-EC" smtClean="0"/>
              <a:pPr/>
              <a:t>07/07/2011</a:t>
            </a:fld>
            <a:endParaRPr lang="es-EC"/>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DE741D6-A5F7-4334-A062-1A02B3AF7F41}"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AE919C7-9773-4E11-B21D-526D0BF176A3}" type="datetimeFigureOut">
              <a:rPr lang="es-EC" smtClean="0"/>
              <a:pPr/>
              <a:t>07/07/2011</a:t>
            </a:fld>
            <a:endParaRPr lang="es-EC"/>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57A3225-E63A-4502-81D3-692E1CBABC6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49</a:t>
            </a:fld>
            <a:endParaRPr lang="es-ES_trad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58</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59</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60</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61</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62</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63</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64</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65</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66</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67</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50</a:t>
            </a:fld>
            <a:endParaRPr lang="es-ES_trad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68</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69</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70</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71</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72</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73</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74</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75</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76</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77</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51</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78</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79</a:t>
            </a:fld>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80</a:t>
            </a:fld>
            <a:endParaRPr 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81</a:t>
            </a:fld>
            <a:endParaRPr lang="es-ES_trad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82</a:t>
            </a:fld>
            <a:endParaRPr lang="es-ES_trad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83</a:t>
            </a:fld>
            <a:endParaRPr lang="es-ES_trad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84</a:t>
            </a:fld>
            <a:endParaRPr lang="es-ES_trad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85</a:t>
            </a:fld>
            <a:endParaRPr lang="es-ES_trad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86</a:t>
            </a:fld>
            <a:endParaRPr lang="es-ES_trad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87</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52</a:t>
            </a:fld>
            <a:endParaRPr lang="es-ES_trad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88</a:t>
            </a:fld>
            <a:endParaRPr lang="es-ES_trad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89</a:t>
            </a:fld>
            <a:endParaRPr lang="es-ES_trad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90</a:t>
            </a:fld>
            <a:endParaRPr lang="es-ES_trad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91</a:t>
            </a:fld>
            <a:endParaRPr lang="es-ES_trad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92</a:t>
            </a:fld>
            <a:endParaRPr lang="es-ES_trad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93</a:t>
            </a:fld>
            <a:endParaRPr lang="es-ES_trad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94</a:t>
            </a:fld>
            <a:endParaRPr lang="es-ES_trad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95</a:t>
            </a:fld>
            <a:endParaRPr lang="es-ES_trad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96</a:t>
            </a:fld>
            <a:endParaRPr lang="es-ES_trad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97</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53</a:t>
            </a:fld>
            <a:endParaRPr lang="es-ES_tradn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98</a:t>
            </a:fld>
            <a:endParaRPr lang="es-ES_trad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99</a:t>
            </a:fld>
            <a:endParaRPr lang="es-ES_trad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100</a:t>
            </a:fld>
            <a:endParaRPr lang="es-ES_trad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101</a:t>
            </a:fld>
            <a:endParaRPr lang="es-ES_trad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102</a:t>
            </a:fld>
            <a:endParaRPr lang="es-ES_trad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103</a:t>
            </a:fld>
            <a:endParaRPr lang="es-ES_trad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104</a:t>
            </a:fld>
            <a:endParaRPr lang="es-ES_tradn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105</a:t>
            </a:fld>
            <a:endParaRPr lang="es-ES_trad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106</a:t>
            </a:fld>
            <a:endParaRPr lang="es-ES_tradn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107</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54</a:t>
            </a:fld>
            <a:endParaRPr lang="es-ES_tradn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108</a:t>
            </a:fld>
            <a:endParaRPr lang="es-ES_tradn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109</a:t>
            </a:fld>
            <a:endParaRPr lang="es-ES_tradn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110</a:t>
            </a:fld>
            <a:endParaRPr lang="es-ES_tradn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111</a:t>
            </a:fld>
            <a:endParaRPr lang="es-ES_tradn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112</a:t>
            </a:fld>
            <a:endParaRPr lang="es-ES_tradn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113</a:t>
            </a:fld>
            <a:endParaRPr lang="es-ES_tradn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114</a:t>
            </a:fld>
            <a:endParaRPr lang="es-ES_tradn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115</a:t>
            </a:fld>
            <a:endParaRPr lang="es-ES_tradn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116</a:t>
            </a:fld>
            <a:endParaRPr lang="es-ES_tradn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117</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55</a:t>
            </a:fld>
            <a:endParaRPr lang="es-ES_tradn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118</a:t>
            </a:fld>
            <a:endParaRPr lang="es-ES_tradn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119</a:t>
            </a:fld>
            <a:endParaRPr lang="es-ES_tradn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120</a:t>
            </a:fld>
            <a:endParaRPr lang="es-ES_tradn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121</a:t>
            </a:fld>
            <a:endParaRPr lang="es-ES_tradnl"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122</a:t>
            </a:fld>
            <a:endParaRPr lang="es-ES_tradnl"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123</a:t>
            </a:fld>
            <a:endParaRPr lang="es-ES_trad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56</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A1AB0E-1203-4575-8110-B7A3029D1E74}" type="slidenum">
              <a:rPr lang="es-ES_tradnl" smtClean="0"/>
              <a:pPr/>
              <a:t>57</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3CC03E3-7021-40FC-88FA-F0568C9D9E73}" type="datetimeFigureOut">
              <a:rPr lang="es-EC" smtClean="0"/>
              <a:pPr/>
              <a:t>07/07/2011</a:t>
            </a:fld>
            <a:endParaRPr lang="es-EC"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4E174661-DA08-4DBA-9951-0EAC929C52F0}" type="slidenum">
              <a:rPr lang="es-EC" smtClean="0"/>
              <a:pPr/>
              <a:t>‹Nº›</a:t>
            </a:fld>
            <a:endParaRPr lang="es-EC"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8" name="7 Marcador de pie de página"/>
          <p:cNvSpPr>
            <a:spLocks noGrp="1"/>
          </p:cNvSpPr>
          <p:nvPr>
            <p:ph type="ftr" sz="quarter" idx="11"/>
          </p:nvPr>
        </p:nvSpPr>
        <p:spPr/>
        <p:txBody>
          <a:bodyPr/>
          <a:lstStyle>
            <a:extLst/>
          </a:lstStyle>
          <a:p>
            <a:endParaRPr lang="es-EC" dirty="0"/>
          </a:p>
        </p:txBody>
      </p:sp>
      <p:sp>
        <p:nvSpPr>
          <p:cNvPr id="9" name="8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4" name="3 Marcador de pie de página"/>
          <p:cNvSpPr>
            <a:spLocks noGrp="1"/>
          </p:cNvSpPr>
          <p:nvPr>
            <p:ph type="ftr" sz="quarter" idx="11"/>
          </p:nvPr>
        </p:nvSpPr>
        <p:spPr/>
        <p:txBody>
          <a:bodyPr/>
          <a:lstStyle>
            <a:extLst/>
          </a:lstStyle>
          <a:p>
            <a:endParaRPr lang="es-EC" dirty="0"/>
          </a:p>
        </p:txBody>
      </p:sp>
      <p:sp>
        <p:nvSpPr>
          <p:cNvPr id="5" name="4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3CC03E3-7021-40FC-88FA-F0568C9D9E73}" type="datetimeFigureOut">
              <a:rPr lang="es-EC" smtClean="0"/>
              <a:pPr/>
              <a:t>07/07/2011</a:t>
            </a:fld>
            <a:endParaRPr lang="es-EC" dirty="0"/>
          </a:p>
        </p:txBody>
      </p:sp>
      <p:sp>
        <p:nvSpPr>
          <p:cNvPr id="3" name="2 Marcador de pie de página"/>
          <p:cNvSpPr>
            <a:spLocks noGrp="1"/>
          </p:cNvSpPr>
          <p:nvPr>
            <p:ph type="ftr" sz="quarter" idx="11"/>
          </p:nvPr>
        </p:nvSpPr>
        <p:spPr/>
        <p:txBody>
          <a:bodyPr/>
          <a:lstStyle>
            <a:extLst/>
          </a:lstStyle>
          <a:p>
            <a:endParaRPr lang="es-EC" dirty="0"/>
          </a:p>
        </p:txBody>
      </p:sp>
      <p:sp>
        <p:nvSpPr>
          <p:cNvPr id="4" name="3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3CC03E3-7021-40FC-88FA-F0568C9D9E73}" type="datetimeFigureOut">
              <a:rPr lang="es-EC" smtClean="0"/>
              <a:pPr/>
              <a:t>07/07/2011</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4E174661-DA08-4DBA-9951-0EAC929C52F0}" type="slidenum">
              <a:rPr lang="es-EC" smtClean="0"/>
              <a:pPr/>
              <a:t>‹Nº›</a:t>
            </a:fld>
            <a:endParaRPr lang="es-EC" dirty="0"/>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3CC03E3-7021-40FC-88FA-F0568C9D9E73}" type="datetimeFigureOut">
              <a:rPr lang="es-EC" smtClean="0"/>
              <a:pPr/>
              <a:t>07/07/2011</a:t>
            </a:fld>
            <a:endParaRPr lang="es-EC"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4E174661-DA08-4DBA-9951-0EAC929C52F0}" type="slidenum">
              <a:rPr lang="es-EC" smtClean="0"/>
              <a:pPr/>
              <a:t>‹Nº›</a:t>
            </a:fld>
            <a:endParaRPr lang="es-EC"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3CC03E3-7021-40FC-88FA-F0568C9D9E73}" type="datetimeFigureOut">
              <a:rPr lang="es-EC" smtClean="0"/>
              <a:pPr/>
              <a:t>07/07/2011</a:t>
            </a:fld>
            <a:endParaRPr lang="es-EC"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174661-DA08-4DBA-9951-0EAC929C52F0}"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10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10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file:///C:\Users\Usuario\Desktop\EJEMPLO%20PERFIL%20T&#201;SIS\DIAPOSITIVAS\06042011087.mp4"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howden.com/NR/rdonlyres/12654C6C-BF6E-48B9-8141-3F4CD6ECE4FD/0/HowdenMixedFlowImpeller.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3.emf"/><Relationship Id="rId4" Type="http://schemas.openxmlformats.org/officeDocument/2006/relationships/image" Target="../media/image62.emf"/></Relationships>
</file>

<file path=ppt/slides/_rels/slide8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857364"/>
            <a:ext cx="8229600" cy="1042981"/>
          </a:xfrm>
        </p:spPr>
        <p:txBody>
          <a:bodyPr/>
          <a:lstStyle/>
          <a:p>
            <a:pPr algn="ctr">
              <a:buNone/>
            </a:pPr>
            <a:r>
              <a:rPr lang="es-ES" sz="2000" dirty="0" smtClean="0">
                <a:latin typeface="Arial" pitchFamily="34" charset="0"/>
                <a:cs typeface="Arial" pitchFamily="34" charset="0"/>
              </a:rPr>
              <a:t>DEPARTAMENTO DE CIENCIAS DE LA ENERGIA Y MECANICA</a:t>
            </a:r>
          </a:p>
          <a:p>
            <a:pPr algn="ctr">
              <a:buNone/>
            </a:pPr>
            <a:r>
              <a:rPr lang="es-ES" sz="2000" dirty="0" smtClean="0">
                <a:latin typeface="Arial" pitchFamily="34" charset="0"/>
                <a:cs typeface="Arial" pitchFamily="34" charset="0"/>
              </a:rPr>
              <a:t>CARRERA DE INGENIERIA  MECANICA </a:t>
            </a:r>
          </a:p>
          <a:p>
            <a:endParaRPr lang="es-EC" dirty="0"/>
          </a:p>
        </p:txBody>
      </p:sp>
      <p:sp>
        <p:nvSpPr>
          <p:cNvPr id="2" name="1 Título"/>
          <p:cNvSpPr>
            <a:spLocks noGrp="1"/>
          </p:cNvSpPr>
          <p:nvPr>
            <p:ph type="title"/>
          </p:nvPr>
        </p:nvSpPr>
        <p:spPr>
          <a:xfrm>
            <a:off x="1857356" y="285736"/>
            <a:ext cx="6758006" cy="1143000"/>
          </a:xfrm>
        </p:spPr>
        <p:txBody>
          <a:bodyPr>
            <a:normAutofit fontScale="90000"/>
          </a:bodyPr>
          <a:lstStyle/>
          <a:p>
            <a:pPr algn="ctr"/>
            <a:r>
              <a:rPr lang="es-EC" b="1" dirty="0" smtClean="0">
                <a:latin typeface="Arial" pitchFamily="34" charset="0"/>
                <a:cs typeface="Arial" pitchFamily="34" charset="0"/>
              </a:rPr>
              <a:t>ESCUELA POLITÉCNICA DEL EJÉRCITO</a:t>
            </a:r>
            <a:endParaRPr lang="es-EC" b="1" dirty="0">
              <a:latin typeface="Arial" pitchFamily="34" charset="0"/>
              <a:cs typeface="Arial" pitchFamily="34" charset="0"/>
            </a:endParaRPr>
          </a:p>
        </p:txBody>
      </p:sp>
      <p:pic>
        <p:nvPicPr>
          <p:cNvPr id="4" name="Picture 2" descr="ESPE"/>
          <p:cNvPicPr>
            <a:picLocks noChangeAspect="1" noChangeArrowheads="1"/>
          </p:cNvPicPr>
          <p:nvPr/>
        </p:nvPicPr>
        <p:blipFill>
          <a:blip r:embed="rId2"/>
          <a:srcRect/>
          <a:stretch>
            <a:fillRect/>
          </a:stretch>
        </p:blipFill>
        <p:spPr bwMode="auto">
          <a:xfrm>
            <a:off x="428596" y="71414"/>
            <a:ext cx="1533506" cy="1433238"/>
          </a:xfrm>
          <a:prstGeom prst="rect">
            <a:avLst/>
          </a:prstGeom>
          <a:noFill/>
          <a:ln w="9525">
            <a:noFill/>
            <a:miter lim="800000"/>
            <a:headEnd/>
            <a:tailEnd/>
          </a:ln>
        </p:spPr>
      </p:pic>
      <p:sp>
        <p:nvSpPr>
          <p:cNvPr id="18433" name="Rectangle 1"/>
          <p:cNvSpPr>
            <a:spLocks noChangeArrowheads="1"/>
          </p:cNvSpPr>
          <p:nvPr/>
        </p:nvSpPr>
        <p:spPr bwMode="auto">
          <a:xfrm>
            <a:off x="714348" y="2653911"/>
            <a:ext cx="7715304"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“DISEÑO Y CONSTRUCCIÓN DE UN SISTEMA DE RECOLECCIÓN DE PARTÍCULAS DE PINTURA ELECTROSTÁTICA PARA EL</a:t>
            </a:r>
            <a:r>
              <a:rPr lang="es-EC" sz="1200" dirty="0" smtClean="0">
                <a:latin typeface="Arial" pitchFamily="34" charset="0"/>
                <a:ea typeface="Times New Roman" pitchFamily="18" charset="0"/>
                <a:cs typeface="Arial" pitchFamily="34" charset="0"/>
              </a:rPr>
              <a:t> </a:t>
            </a:r>
            <a:r>
              <a:rPr kumimoji="0" lang="es-EC" sz="2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CENTRO DE PRODUCCIÓN E.S.P.E. LATACUNGA”</a:t>
            </a:r>
            <a:endParaRPr kumimoji="0" lang="es-EC" sz="1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2143108" y="5214950"/>
            <a:ext cx="478628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 : </a:t>
            </a:r>
            <a:r>
              <a:rPr lang="es-EC" sz="1400" b="1" dirty="0" smtClean="0">
                <a:latin typeface="Arial" pitchFamily="34" charset="0"/>
                <a:ea typeface="Times New Roman" pitchFamily="18" charset="0"/>
                <a:cs typeface="Arial" pitchFamily="34" charset="0"/>
              </a:rPr>
              <a:t>ING. FRANCISCO TERNEUS</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CODIRECTOR: ING. </a:t>
            </a:r>
            <a:r>
              <a:rPr lang="es-EC" sz="1400" b="1" dirty="0" smtClean="0">
                <a:latin typeface="Arial" pitchFamily="34" charset="0"/>
                <a:ea typeface="Times New Roman" pitchFamily="18" charset="0"/>
                <a:cs typeface="Arial" pitchFamily="34" charset="0"/>
              </a:rPr>
              <a:t>EDGARDO FERNÁNDEZ</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714348" y="5786454"/>
            <a:ext cx="778674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Sangolqu</a:t>
            </a:r>
            <a:r>
              <a:rPr kumimoji="0" lang="es-EC" sz="1200"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C" sz="1200" b="1" i="0" u="none" strike="noStrike" cap="none" normalizeH="0" dirty="0" smtClean="0">
                <a:ln>
                  <a:noFill/>
                </a:ln>
                <a:solidFill>
                  <a:schemeClr val="tx1"/>
                </a:solidFill>
                <a:effectLst/>
                <a:latin typeface="Arial" pitchFamily="34" charset="0"/>
                <a:ea typeface="Times New Roman" pitchFamily="18" charset="0"/>
                <a:cs typeface="Arial" pitchFamily="34" charset="0"/>
              </a:rPr>
              <a:t> – Ecuador						Junio 2011</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7" name="Picture 5" descr="C:\Program Files\Microsoft Office\MEDIA\OFFICE12\Lines\BD21390_.gif"/>
          <p:cNvPicPr>
            <a:picLocks noChangeAspect="1" noChangeArrowheads="1"/>
          </p:cNvPicPr>
          <p:nvPr/>
        </p:nvPicPr>
        <p:blipFill>
          <a:blip r:embed="rId3"/>
          <a:srcRect/>
          <a:stretch>
            <a:fillRect/>
          </a:stretch>
        </p:blipFill>
        <p:spPr bwMode="auto">
          <a:xfrm flipV="1">
            <a:off x="357158" y="1571612"/>
            <a:ext cx="8429684" cy="104080"/>
          </a:xfrm>
          <a:prstGeom prst="rect">
            <a:avLst/>
          </a:prstGeom>
          <a:noFill/>
          <a:ln>
            <a:solidFill>
              <a:srgbClr val="92D050"/>
            </a:solidFill>
          </a:ln>
          <a:effectLst/>
          <a:scene3d>
            <a:camera prst="orthographicFront">
              <a:rot lat="0" lon="0" rev="0"/>
            </a:camera>
            <a:lightRig rig="glow" dir="t">
              <a:rot lat="0" lon="0" rev="14100000"/>
            </a:lightRig>
          </a:scene3d>
          <a:sp3d prstMaterial="softEdge">
            <a:bevelT w="127000" prst="artDeco"/>
          </a:sp3d>
        </p:spPr>
      </p:pic>
      <p:sp>
        <p:nvSpPr>
          <p:cNvPr id="9" name="Rectangle 3"/>
          <p:cNvSpPr>
            <a:spLocks noChangeArrowheads="1"/>
          </p:cNvSpPr>
          <p:nvPr/>
        </p:nvSpPr>
        <p:spPr bwMode="auto">
          <a:xfrm>
            <a:off x="2214546" y="4357694"/>
            <a:ext cx="478628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AUTORES: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ALAN GERM</a:t>
            </a:r>
            <a:r>
              <a:rPr kumimoji="0" lang="es-EC"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ARRIETA BARBOUR</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CARLOS DAVID ESPINOZA YUMI</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C" dirty="0" smtClean="0"/>
              <a:t>Mejorar los procedimientos de pintura electrostática mediante un correcto aprovechamiento de la materia prima, equipos, recursos económicos, tiempo y la infraestructura, alcanzando mayores estándares de calidad, así como también mayor productividad. </a:t>
            </a:r>
          </a:p>
          <a:p>
            <a:pPr algn="just"/>
            <a:r>
              <a:rPr lang="es-EC" dirty="0" smtClean="0"/>
              <a:t>Se desea brindar además un ambiente más adecuado de trabajo en cuanto a seguridad, orden, limpieza y mayores prestaciones para un mejor desempeño laboral.  </a:t>
            </a:r>
          </a:p>
        </p:txBody>
      </p:sp>
      <p:sp>
        <p:nvSpPr>
          <p:cNvPr id="2" name="1 Título"/>
          <p:cNvSpPr>
            <a:spLocks noGrp="1"/>
          </p:cNvSpPr>
          <p:nvPr>
            <p:ph type="title"/>
          </p:nvPr>
        </p:nvSpPr>
        <p:spPr/>
        <p:txBody>
          <a:bodyPr>
            <a:normAutofit/>
          </a:bodyPr>
          <a:lstStyle/>
          <a:p>
            <a:r>
              <a:rPr lang="es-EC" dirty="0" smtClean="0"/>
              <a:t>   </a:t>
            </a:r>
            <a:r>
              <a:rPr lang="es-EC" b="1" dirty="0" smtClean="0"/>
              <a:t>ALCANCE</a:t>
            </a:r>
            <a:endParaRPr lang="es-EC" dirty="0"/>
          </a:p>
        </p:txBody>
      </p:sp>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noAutofit/>
          </a:bodyPr>
          <a:lstStyle/>
          <a:p>
            <a:pPr algn="ctr"/>
            <a:r>
              <a:rPr lang="es-EC" sz="2400" dirty="0" smtClean="0"/>
              <a:t>Proceso de construcción de los </a:t>
            </a:r>
            <a:r>
              <a:rPr lang="es-EC" sz="2400" dirty="0" err="1" smtClean="0"/>
              <a:t>parantes</a:t>
            </a:r>
            <a:r>
              <a:rPr lang="es-EC" sz="2400" dirty="0" smtClean="0"/>
              <a:t> de la cabina </a:t>
            </a:r>
            <a:endParaRPr lang="es-ES_tradnl" sz="24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2049" name="Object 1"/>
          <p:cNvGraphicFramePr>
            <a:graphicFrameLocks noChangeAspect="1"/>
          </p:cNvGraphicFramePr>
          <p:nvPr/>
        </p:nvGraphicFramePr>
        <p:xfrm>
          <a:off x="2771800" y="980728"/>
          <a:ext cx="3600400" cy="5852472"/>
        </p:xfrm>
        <a:graphic>
          <a:graphicData uri="http://schemas.openxmlformats.org/presentationml/2006/ole">
            <p:oleObj spid="_x0000_s3074" name="Visio" r:id="rId4" imgW="5734825" imgH="9316126" progId="Visio.Drawing.11">
              <p:embed/>
            </p:oleObj>
          </a:graphicData>
        </a:graphic>
      </p:graphicFrame>
    </p:spTree>
  </p:cSld>
  <p:clrMapOvr>
    <a:masterClrMapping/>
  </p:clrMapOvr>
  <p:transition>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EC" dirty="0" smtClean="0"/>
              <a:t>MATERIALES:</a:t>
            </a:r>
          </a:p>
          <a:p>
            <a:r>
              <a:rPr lang="es-EC" dirty="0" smtClean="0"/>
              <a:t>Perfiles de acero A-36</a:t>
            </a:r>
          </a:p>
          <a:p>
            <a:pPr lvl="1">
              <a:buFont typeface="Wingdings" pitchFamily="2" charset="2"/>
              <a:buChar char="Ø"/>
            </a:pPr>
            <a:r>
              <a:rPr lang="es-EC" dirty="0" smtClean="0"/>
              <a:t>Tipo L (ángulo) de 40x40x3mm; 40x40x6mm; 20x20x3mm.</a:t>
            </a:r>
          </a:p>
          <a:p>
            <a:pPr lvl="1">
              <a:buFont typeface="Wingdings" pitchFamily="2" charset="2"/>
              <a:buChar char="Ø"/>
            </a:pPr>
            <a:r>
              <a:rPr lang="es-EC" dirty="0" smtClean="0"/>
              <a:t>Tubo Cuadrado de 20x20x1.5mm; 25x25x1.5mm.</a:t>
            </a:r>
          </a:p>
          <a:p>
            <a:r>
              <a:rPr lang="es-EC" dirty="0" smtClean="0"/>
              <a:t>Planchas de acero</a:t>
            </a:r>
          </a:p>
          <a:p>
            <a:pPr lvl="1">
              <a:buFont typeface="Wingdings" pitchFamily="2" charset="2"/>
              <a:buChar char="Ø"/>
            </a:pPr>
            <a:r>
              <a:rPr lang="es-EC" dirty="0" smtClean="0"/>
              <a:t>Acero galvanizado de 0.75mm de espesor.</a:t>
            </a:r>
          </a:p>
          <a:p>
            <a:pPr lvl="1">
              <a:buFont typeface="Wingdings" pitchFamily="2" charset="2"/>
              <a:buChar char="Ø"/>
            </a:pPr>
            <a:r>
              <a:rPr lang="es-EC" dirty="0" smtClean="0"/>
              <a:t>Acero al carbono de 3mm de espesor.</a:t>
            </a:r>
          </a:p>
          <a:p>
            <a:r>
              <a:rPr lang="es-EC" dirty="0" smtClean="0"/>
              <a:t>Pernos de diámetros 1/4” y  3/8”</a:t>
            </a:r>
            <a:endParaRPr lang="es-ES_tradnl" dirty="0"/>
          </a:p>
        </p:txBody>
      </p:sp>
      <p:sp>
        <p:nvSpPr>
          <p:cNvPr id="2" name="1 Título"/>
          <p:cNvSpPr>
            <a:spLocks noGrp="1"/>
          </p:cNvSpPr>
          <p:nvPr>
            <p:ph type="title"/>
          </p:nvPr>
        </p:nvSpPr>
        <p:spPr/>
        <p:txBody>
          <a:bodyPr/>
          <a:lstStyle/>
          <a:p>
            <a:r>
              <a:rPr lang="es-EC" dirty="0" smtClean="0"/>
              <a:t>MEDIOS PARA LA FABRICACIÓN</a:t>
            </a:r>
            <a:endParaRPr lang="es-ES_tradnl" dirty="0"/>
          </a:p>
        </p:txBody>
      </p:sp>
    </p:spTree>
  </p:cSld>
  <p:clrMapOvr>
    <a:masterClrMapping/>
  </p:clrMapOvr>
  <p:transition>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C" dirty="0" smtClean="0"/>
              <a:t>DIAGRAMAS DE MONTAJE</a:t>
            </a:r>
            <a:endParaRPr lang="es-ES_tradnl" dirty="0"/>
          </a:p>
        </p:txBody>
      </p:sp>
      <p:pic>
        <p:nvPicPr>
          <p:cNvPr id="5" name="4 Imagen" descr="C:\Users\Usuario\Desktop\EJEMPLO PERFIL TÉSIS\Fotos\Cabina inventor.jpg"/>
          <p:cNvPicPr/>
          <p:nvPr/>
        </p:nvPicPr>
        <p:blipFill>
          <a:blip r:embed="rId3"/>
          <a:srcRect l="12835" t="1773" b="3191"/>
          <a:stretch>
            <a:fillRect/>
          </a:stretch>
        </p:blipFill>
        <p:spPr bwMode="auto">
          <a:xfrm>
            <a:off x="0" y="1556792"/>
            <a:ext cx="4211960" cy="3600400"/>
          </a:xfrm>
          <a:prstGeom prst="rect">
            <a:avLst/>
          </a:prstGeom>
          <a:noFill/>
          <a:ln w="9525">
            <a:noFill/>
            <a:miter lim="800000"/>
            <a:headEnd/>
            <a:tailEnd/>
          </a:ln>
        </p:spPr>
      </p:pic>
      <p:pic>
        <p:nvPicPr>
          <p:cNvPr id="6" name="5 Imagen" descr="C:\Users\Usuario\Desktop\EJEMPLO PERFIL TÉSIS\Fotos\Cuarto de succión.jpg"/>
          <p:cNvPicPr/>
          <p:nvPr/>
        </p:nvPicPr>
        <p:blipFill>
          <a:blip r:embed="rId4"/>
          <a:srcRect l="12594" r="5145"/>
          <a:stretch>
            <a:fillRect/>
          </a:stretch>
        </p:blipFill>
        <p:spPr bwMode="auto">
          <a:xfrm>
            <a:off x="5076056" y="1556792"/>
            <a:ext cx="4067944" cy="3600400"/>
          </a:xfrm>
          <a:prstGeom prst="rect">
            <a:avLst/>
          </a:prstGeom>
          <a:noFill/>
          <a:ln w="9525">
            <a:noFill/>
            <a:miter lim="800000"/>
            <a:headEnd/>
            <a:tailEnd/>
          </a:ln>
        </p:spPr>
      </p:pic>
      <p:sp>
        <p:nvSpPr>
          <p:cNvPr id="7" name="6 Flecha izquierda y derecha"/>
          <p:cNvSpPr/>
          <p:nvPr/>
        </p:nvSpPr>
        <p:spPr>
          <a:xfrm>
            <a:off x="3923928" y="1916832"/>
            <a:ext cx="1512168" cy="10801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ransition>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2 Imagen" descr="25012011736.jpg"/>
          <p:cNvPicPr/>
          <p:nvPr/>
        </p:nvPicPr>
        <p:blipFill>
          <a:blip r:embed="rId3" cstate="print"/>
          <a:stretch>
            <a:fillRect/>
          </a:stretch>
        </p:blipFill>
        <p:spPr>
          <a:xfrm>
            <a:off x="-1" y="0"/>
            <a:ext cx="9144693" cy="6858000"/>
          </a:xfrm>
          <a:prstGeom prst="rect">
            <a:avLst/>
          </a:prstGeom>
        </p:spPr>
      </p:pic>
    </p:spTree>
  </p:cSld>
  <p:clrMapOvr>
    <a:masterClrMapping/>
  </p:clrMapOvr>
  <p:transition>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0 Imagen" descr="27012011744.jpg"/>
          <p:cNvPicPr/>
          <p:nvPr/>
        </p:nvPicPr>
        <p:blipFill>
          <a:blip r:embed="rId3" cstate="print"/>
          <a:stretch>
            <a:fillRect/>
          </a:stretch>
        </p:blipFill>
        <p:spPr>
          <a:xfrm>
            <a:off x="0" y="-99392"/>
            <a:ext cx="9277224" cy="6957392"/>
          </a:xfrm>
          <a:prstGeom prst="rect">
            <a:avLst/>
          </a:prstGeom>
        </p:spPr>
      </p:pic>
    </p:spTree>
  </p:cSld>
  <p:clrMapOvr>
    <a:masterClrMapping/>
  </p:clrMapOvr>
  <p:transition>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DIAGRAMAS DE MONTAJE</a:t>
            </a:r>
            <a:endParaRPr lang="es-ES_tradnl" dirty="0"/>
          </a:p>
        </p:txBody>
      </p:sp>
      <p:pic>
        <p:nvPicPr>
          <p:cNvPr id="3" name="2 Imagen" descr="C:\Users\Usuario\Desktop\EJEMPLO PERFIL TÉSIS\Fotos\Cabina completa1.jpg"/>
          <p:cNvPicPr/>
          <p:nvPr/>
        </p:nvPicPr>
        <p:blipFill>
          <a:blip r:embed="rId3"/>
          <a:srcRect l="22240" t="4776" r="5013" b="4759"/>
          <a:stretch>
            <a:fillRect/>
          </a:stretch>
        </p:blipFill>
        <p:spPr bwMode="auto">
          <a:xfrm>
            <a:off x="0" y="1268760"/>
            <a:ext cx="4499992" cy="4608512"/>
          </a:xfrm>
          <a:prstGeom prst="rect">
            <a:avLst/>
          </a:prstGeom>
          <a:noFill/>
          <a:ln w="9525">
            <a:noFill/>
            <a:miter lim="800000"/>
            <a:headEnd/>
            <a:tailEnd/>
          </a:ln>
        </p:spPr>
      </p:pic>
      <p:pic>
        <p:nvPicPr>
          <p:cNvPr id="4" name="3 Imagen" descr="C:\Users\Usuario\Desktop\EJEMPLO PERFIL TÉSIS\Fotos\Cabina completa.jpg"/>
          <p:cNvPicPr/>
          <p:nvPr/>
        </p:nvPicPr>
        <p:blipFill>
          <a:blip r:embed="rId4"/>
          <a:srcRect l="11864" r="12939"/>
          <a:stretch>
            <a:fillRect/>
          </a:stretch>
        </p:blipFill>
        <p:spPr bwMode="auto">
          <a:xfrm>
            <a:off x="4499992" y="1268760"/>
            <a:ext cx="4644008" cy="46085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3 Imagen" descr="23032011972.jpg"/>
          <p:cNvPicPr/>
          <p:nvPr/>
        </p:nvPicPr>
        <p:blipFill>
          <a:blip r:embed="rId3" cstate="print"/>
          <a:stretch>
            <a:fillRect/>
          </a:stretch>
        </p:blipFill>
        <p:spPr>
          <a:xfrm>
            <a:off x="0" y="0"/>
            <a:ext cx="9144686" cy="6858000"/>
          </a:xfrm>
          <a:prstGeom prst="rect">
            <a:avLst/>
          </a:prstGeom>
        </p:spPr>
      </p:pic>
    </p:spTree>
  </p:cSld>
  <p:clrMapOvr>
    <a:masterClrMapping/>
  </p:clrMapOvr>
  <p:transition>
    <p:fade thruBlk="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CONEXIONES ELÉCTRICAS</a:t>
            </a:r>
            <a:endParaRPr lang="es-ES_tradnl" dirty="0"/>
          </a:p>
        </p:txBody>
      </p:sp>
      <p:pic>
        <p:nvPicPr>
          <p:cNvPr id="3" name="2 Imagen"/>
          <p:cNvPicPr/>
          <p:nvPr/>
        </p:nvPicPr>
        <p:blipFill>
          <a:blip r:embed="rId3"/>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r>
              <a:rPr lang="es-EC" dirty="0" smtClean="0"/>
              <a:t>CONEXIONES DE DUCTOS</a:t>
            </a:r>
            <a:endParaRPr lang="es-ES_tradnl" dirty="0"/>
          </a:p>
        </p:txBody>
      </p:sp>
      <p:pic>
        <p:nvPicPr>
          <p:cNvPr id="3" name="2 Imagen"/>
          <p:cNvPicPr/>
          <p:nvPr/>
        </p:nvPicPr>
        <p:blipFill>
          <a:blip r:embed="rId3"/>
          <a:srcRect/>
          <a:stretch>
            <a:fillRect/>
          </a:stretch>
        </p:blipFill>
        <p:spPr bwMode="auto">
          <a:xfrm>
            <a:off x="1285852" y="1142984"/>
            <a:ext cx="6480720" cy="5517232"/>
          </a:xfrm>
          <a:prstGeom prst="rect">
            <a:avLst/>
          </a:prstGeom>
          <a:noFill/>
          <a:ln w="9525">
            <a:noFill/>
            <a:miter lim="800000"/>
            <a:headEnd/>
            <a:tailEnd/>
          </a:ln>
        </p:spPr>
      </p:pic>
      <p:cxnSp>
        <p:nvCxnSpPr>
          <p:cNvPr id="5" name="4 Conector recto de flecha"/>
          <p:cNvCxnSpPr/>
          <p:nvPr/>
        </p:nvCxnSpPr>
        <p:spPr>
          <a:xfrm flipV="1">
            <a:off x="6084168" y="1700808"/>
            <a:ext cx="122413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5400000" flipH="1" flipV="1">
            <a:off x="7128284" y="3609020"/>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10800000">
            <a:off x="1619672" y="1988840"/>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51520" y="1556792"/>
            <a:ext cx="1462960" cy="369332"/>
          </a:xfrm>
          <a:prstGeom prst="rect">
            <a:avLst/>
          </a:prstGeom>
          <a:noFill/>
        </p:spPr>
        <p:txBody>
          <a:bodyPr wrap="square" rtlCol="0">
            <a:spAutoFit/>
          </a:bodyPr>
          <a:lstStyle/>
          <a:p>
            <a:r>
              <a:rPr lang="es-EC" dirty="0" smtClean="0"/>
              <a:t>Reducción</a:t>
            </a:r>
            <a:endParaRPr lang="es-ES_tradnl" dirty="0"/>
          </a:p>
        </p:txBody>
      </p:sp>
      <p:sp>
        <p:nvSpPr>
          <p:cNvPr id="11" name="10 CuadroTexto"/>
          <p:cNvSpPr txBox="1"/>
          <p:nvPr/>
        </p:nvSpPr>
        <p:spPr>
          <a:xfrm>
            <a:off x="7380312" y="1484784"/>
            <a:ext cx="1224136" cy="369332"/>
          </a:xfrm>
          <a:prstGeom prst="rect">
            <a:avLst/>
          </a:prstGeom>
          <a:noFill/>
        </p:spPr>
        <p:txBody>
          <a:bodyPr wrap="square" rtlCol="0">
            <a:spAutoFit/>
          </a:bodyPr>
          <a:lstStyle/>
          <a:p>
            <a:r>
              <a:rPr lang="es-EC" dirty="0" smtClean="0"/>
              <a:t>Codo 2</a:t>
            </a:r>
            <a:endParaRPr lang="es-ES_tradnl" dirty="0"/>
          </a:p>
        </p:txBody>
      </p:sp>
      <p:sp>
        <p:nvSpPr>
          <p:cNvPr id="12" name="11 CuadroTexto"/>
          <p:cNvSpPr txBox="1"/>
          <p:nvPr/>
        </p:nvSpPr>
        <p:spPr>
          <a:xfrm>
            <a:off x="7596336" y="3212976"/>
            <a:ext cx="1224136" cy="369332"/>
          </a:xfrm>
          <a:prstGeom prst="rect">
            <a:avLst/>
          </a:prstGeom>
          <a:noFill/>
        </p:spPr>
        <p:txBody>
          <a:bodyPr wrap="square" rtlCol="0">
            <a:spAutoFit/>
          </a:bodyPr>
          <a:lstStyle/>
          <a:p>
            <a:r>
              <a:rPr lang="es-EC" dirty="0" smtClean="0"/>
              <a:t>Codo 1</a:t>
            </a:r>
            <a:endParaRPr lang="es-ES_tradnl" dirty="0"/>
          </a:p>
        </p:txBody>
      </p:sp>
      <p:cxnSp>
        <p:nvCxnSpPr>
          <p:cNvPr id="16" name="15 Conector recto de flecha"/>
          <p:cNvCxnSpPr/>
          <p:nvPr/>
        </p:nvCxnSpPr>
        <p:spPr>
          <a:xfrm rot="5400000">
            <a:off x="1691680" y="5085184"/>
            <a:ext cx="648072" cy="648072"/>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94808" y="5286388"/>
            <a:ext cx="1619672" cy="646331"/>
          </a:xfrm>
          <a:prstGeom prst="rect">
            <a:avLst/>
          </a:prstGeom>
          <a:noFill/>
        </p:spPr>
        <p:txBody>
          <a:bodyPr wrap="square" rtlCol="0">
            <a:spAutoFit/>
          </a:bodyPr>
          <a:lstStyle/>
          <a:p>
            <a:r>
              <a:rPr lang="es-EC" dirty="0" smtClean="0"/>
              <a:t>Secciones de </a:t>
            </a:r>
          </a:p>
          <a:p>
            <a:r>
              <a:rPr lang="es-EC" dirty="0" smtClean="0"/>
              <a:t>ducto recto</a:t>
            </a:r>
            <a:endParaRPr lang="es-ES_tradnl" dirty="0"/>
          </a:p>
        </p:txBody>
      </p:sp>
    </p:spTree>
  </p:cSld>
  <p:clrMapOvr>
    <a:masterClrMapping/>
  </p:clrMapOvr>
  <p:transition>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9 Imagen" descr="23032011968.jpg"/>
          <p:cNvPicPr/>
          <p:nvPr/>
        </p:nvPicPr>
        <p:blipFill>
          <a:blip r:embed="rId3" cstate="print"/>
          <a:srcRect r="-163"/>
          <a:stretch>
            <a:fillRect/>
          </a:stretch>
        </p:blipFill>
        <p:spPr>
          <a:xfrm>
            <a:off x="1547664" y="0"/>
            <a:ext cx="5544616" cy="6858000"/>
          </a:xfrm>
          <a:prstGeom prst="rect">
            <a:avLst/>
          </a:prstGeo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C" b="1" dirty="0"/>
              <a:t>CAPÍTULO </a:t>
            </a:r>
            <a:r>
              <a:rPr lang="es-EC" b="1" dirty="0" smtClean="0"/>
              <a:t>2</a:t>
            </a:r>
            <a:endParaRPr lang="es-EC" dirty="0"/>
          </a:p>
        </p:txBody>
      </p:sp>
      <p:sp>
        <p:nvSpPr>
          <p:cNvPr id="3" name="2 Subtítulo"/>
          <p:cNvSpPr>
            <a:spLocks noGrp="1"/>
          </p:cNvSpPr>
          <p:nvPr>
            <p:ph type="subTitle" idx="1"/>
          </p:nvPr>
        </p:nvSpPr>
        <p:spPr/>
        <p:txBody>
          <a:bodyPr/>
          <a:lstStyle/>
          <a:p>
            <a:r>
              <a:rPr lang="es-EC" b="1" dirty="0" smtClean="0"/>
              <a:t>MARCO TEÓRICO</a:t>
            </a:r>
            <a:endParaRPr lang="es-EC" dirty="0"/>
          </a:p>
        </p:txBody>
      </p:sp>
    </p:spTree>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5 Imagen" descr="060420111002.jpg"/>
          <p:cNvPicPr/>
          <p:nvPr/>
        </p:nvPicPr>
        <p:blipFill>
          <a:blip r:embed="rId3" cstate="print"/>
          <a:srcRect b="45189"/>
          <a:stretch>
            <a:fillRect/>
          </a:stretch>
        </p:blipFill>
        <p:spPr>
          <a:xfrm>
            <a:off x="-36512" y="0"/>
            <a:ext cx="9180512" cy="6858000"/>
          </a:xfrm>
          <a:prstGeom prst="rect">
            <a:avLst/>
          </a:prstGeom>
        </p:spPr>
      </p:pic>
    </p:spTree>
  </p:cSld>
  <p:clrMapOvr>
    <a:masterClrMapping/>
  </p:clrMapOvr>
  <p:transition>
    <p:fade thruBlk="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C" sz="6600" b="1" dirty="0" smtClean="0"/>
              <a:t>CAPÍTULO 6</a:t>
            </a:r>
            <a:endParaRPr lang="es-ES_tradnl" sz="6600" dirty="0"/>
          </a:p>
        </p:txBody>
      </p:sp>
      <p:sp>
        <p:nvSpPr>
          <p:cNvPr id="3" name="2 Subtítulo"/>
          <p:cNvSpPr>
            <a:spLocks noGrp="1"/>
          </p:cNvSpPr>
          <p:nvPr>
            <p:ph type="subTitle" idx="1"/>
          </p:nvPr>
        </p:nvSpPr>
        <p:spPr/>
        <p:txBody>
          <a:bodyPr/>
          <a:lstStyle/>
          <a:p>
            <a:r>
              <a:rPr lang="es-EC" b="1" dirty="0" smtClean="0"/>
              <a:t>PRUEBAS DE OPERACIÓN Y DESEMPEÑO</a:t>
            </a:r>
            <a:endParaRPr lang="es-ES_tradnl" b="1" dirty="0" smtClean="0"/>
          </a:p>
          <a:p>
            <a:endParaRPr lang="es-ES_tradnl" dirty="0"/>
          </a:p>
        </p:txBody>
      </p:sp>
    </p:spTree>
  </p:cSld>
  <p:clrMapOvr>
    <a:masterClrMapping/>
  </p:clrMapOvr>
  <p:transition>
    <p:fade thruBlk="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dirty="0" smtClean="0"/>
              <a:t>Inspección visual y táctil de las fallas de hermeticidad, especialmente en el cuarto de succión.</a:t>
            </a:r>
          </a:p>
          <a:p>
            <a:pPr algn="just"/>
            <a:r>
              <a:rPr lang="es-EC" dirty="0" smtClean="0"/>
              <a:t>Se procedió a sellar usando soldadura tipo GMAW y silicón en donde se requería.</a:t>
            </a:r>
            <a:endParaRPr lang="es-ES_tradnl" dirty="0"/>
          </a:p>
        </p:txBody>
      </p:sp>
      <p:sp>
        <p:nvSpPr>
          <p:cNvPr id="2" name="1 Título"/>
          <p:cNvSpPr>
            <a:spLocks noGrp="1"/>
          </p:cNvSpPr>
          <p:nvPr>
            <p:ph type="title"/>
          </p:nvPr>
        </p:nvSpPr>
        <p:spPr/>
        <p:txBody>
          <a:bodyPr/>
          <a:lstStyle/>
          <a:p>
            <a:r>
              <a:rPr lang="es-EC" dirty="0" smtClean="0"/>
              <a:t>PRUEBA DE HERMETICIDAD</a:t>
            </a:r>
            <a:endParaRPr lang="es-ES_tradnl" dirty="0"/>
          </a:p>
        </p:txBody>
      </p:sp>
    </p:spTree>
  </p:cSld>
  <p:clrMapOvr>
    <a:masterClrMapping/>
  </p:clrMapOvr>
  <p:transition>
    <p:fade thruBlk="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lvl="0" algn="just">
              <a:buNone/>
            </a:pPr>
            <a:r>
              <a:rPr lang="es-EC" dirty="0" smtClean="0"/>
              <a:t>PROCEDIMIENTO:</a:t>
            </a:r>
          </a:p>
          <a:p>
            <a:pPr lvl="0" algn="just"/>
            <a:r>
              <a:rPr lang="es-EC" dirty="0" smtClean="0"/>
              <a:t>Pesar 4 libras de pintura en polvo mediante una balanza de Apreciación igual a 0,1 lb.</a:t>
            </a:r>
            <a:endParaRPr lang="es-ES_tradnl" dirty="0" smtClean="0"/>
          </a:p>
          <a:p>
            <a:pPr lvl="0" algn="just"/>
            <a:r>
              <a:rPr lang="es-EC" dirty="0" smtClean="0"/>
              <a:t>Se procedió a cargar el equipo electrostático con este material.</a:t>
            </a:r>
            <a:endParaRPr lang="es-ES_tradnl" dirty="0" smtClean="0"/>
          </a:p>
          <a:p>
            <a:pPr lvl="0" algn="just"/>
            <a:r>
              <a:rPr lang="es-EC" dirty="0" smtClean="0"/>
              <a:t>Se encendió el ventilador y se roció la pintura dentro de la cabina simulando la operación de pintado.</a:t>
            </a:r>
            <a:endParaRPr lang="es-ES_tradnl" dirty="0" smtClean="0"/>
          </a:p>
          <a:p>
            <a:pPr lvl="0" algn="just"/>
            <a:r>
              <a:rPr lang="es-EC" dirty="0" smtClean="0"/>
              <a:t>Luego de esto se procedió a extraer las partículas de pintura de los filtros y malla pre-filtrante.</a:t>
            </a:r>
            <a:endParaRPr lang="es-ES_tradnl" dirty="0" smtClean="0"/>
          </a:p>
          <a:p>
            <a:pPr lvl="0" algn="just"/>
            <a:r>
              <a:rPr lang="es-EC" dirty="0" smtClean="0"/>
              <a:t>Se repiten todos los pasos anteriores para realizar otra prueba con un peso de 2 lb.</a:t>
            </a:r>
            <a:endParaRPr lang="es-ES_tradnl" dirty="0" smtClean="0"/>
          </a:p>
          <a:p>
            <a:endParaRPr lang="es-ES_tradnl" dirty="0"/>
          </a:p>
        </p:txBody>
      </p:sp>
      <p:sp>
        <p:nvSpPr>
          <p:cNvPr id="2" name="1 Título"/>
          <p:cNvSpPr>
            <a:spLocks noGrp="1"/>
          </p:cNvSpPr>
          <p:nvPr>
            <p:ph type="title"/>
          </p:nvPr>
        </p:nvSpPr>
        <p:spPr/>
        <p:txBody>
          <a:bodyPr>
            <a:noAutofit/>
          </a:bodyPr>
          <a:lstStyle/>
          <a:p>
            <a:pPr algn="ctr"/>
            <a:r>
              <a:rPr lang="es-EC" sz="2800" dirty="0" smtClean="0"/>
              <a:t>MEDICIÓN DEL PORCENTAJE DE RECOLECCIÓN DE PINTURA EN POLVO</a:t>
            </a:r>
            <a:endParaRPr lang="es-ES_tradnl" sz="2800" dirty="0"/>
          </a:p>
        </p:txBody>
      </p:sp>
    </p:spTree>
  </p:cSld>
  <p:clrMapOvr>
    <a:masterClrMapping/>
  </p:clrMapOvr>
  <p:transition>
    <p:fade thruBlk="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smtClean="0"/>
              <a:t>Resultados obtenidos</a:t>
            </a:r>
            <a:endParaRPr lang="es-ES_tradnl" sz="3600" dirty="0"/>
          </a:p>
        </p:txBody>
      </p:sp>
      <p:graphicFrame>
        <p:nvGraphicFramePr>
          <p:cNvPr id="4" name="3 Tabla"/>
          <p:cNvGraphicFramePr>
            <a:graphicFrameLocks noGrp="1"/>
          </p:cNvGraphicFramePr>
          <p:nvPr/>
        </p:nvGraphicFramePr>
        <p:xfrm>
          <a:off x="1214414" y="1500174"/>
          <a:ext cx="7143200" cy="4283795"/>
        </p:xfrm>
        <a:graphic>
          <a:graphicData uri="http://schemas.openxmlformats.org/drawingml/2006/table">
            <a:tbl>
              <a:tblPr>
                <a:tableStyleId>{3C2FFA5D-87B4-456A-9821-1D502468CF0F}</a:tableStyleId>
              </a:tblPr>
              <a:tblGrid>
                <a:gridCol w="1785800"/>
                <a:gridCol w="1785800"/>
                <a:gridCol w="1785800"/>
                <a:gridCol w="1785800"/>
              </a:tblGrid>
              <a:tr h="1725785">
                <a:tc>
                  <a:txBody>
                    <a:bodyPr/>
                    <a:lstStyle/>
                    <a:p>
                      <a:pPr algn="ctr">
                        <a:lnSpc>
                          <a:spcPct val="115000"/>
                        </a:lnSpc>
                        <a:spcAft>
                          <a:spcPts val="1000"/>
                        </a:spcAft>
                      </a:pPr>
                      <a:endParaRPr lang="es-EC" sz="2000" dirty="0" smtClean="0"/>
                    </a:p>
                    <a:p>
                      <a:pPr algn="ctr">
                        <a:lnSpc>
                          <a:spcPct val="115000"/>
                        </a:lnSpc>
                        <a:spcAft>
                          <a:spcPts val="1000"/>
                        </a:spcAft>
                      </a:pPr>
                      <a:r>
                        <a:rPr lang="es-EC" sz="2000" dirty="0" smtClean="0"/>
                        <a:t>Prueba </a:t>
                      </a:r>
                      <a:r>
                        <a:rPr lang="es-EC" sz="2000" dirty="0"/>
                        <a:t>Nº</a:t>
                      </a:r>
                      <a:endParaRPr lang="es-ES_tradnl" sz="1800" dirty="0">
                        <a:latin typeface="Calibri"/>
                        <a:ea typeface="MS Mincho"/>
                        <a:cs typeface="Times New Roman"/>
                      </a:endParaRPr>
                    </a:p>
                  </a:txBody>
                  <a:tcPr marL="44450" marR="44450" marT="0" marB="0"/>
                </a:tc>
                <a:tc>
                  <a:txBody>
                    <a:bodyPr/>
                    <a:lstStyle/>
                    <a:p>
                      <a:pPr algn="ctr">
                        <a:lnSpc>
                          <a:spcPct val="115000"/>
                        </a:lnSpc>
                        <a:spcAft>
                          <a:spcPts val="1000"/>
                        </a:spcAft>
                      </a:pPr>
                      <a:r>
                        <a:rPr lang="es-EC" sz="2000" dirty="0"/>
                        <a:t>Lectura inicial (lb)</a:t>
                      </a:r>
                      <a:endParaRPr lang="es-ES_tradnl" sz="1800" dirty="0">
                        <a:latin typeface="Calibri"/>
                        <a:ea typeface="MS Mincho"/>
                        <a:cs typeface="Times New Roman"/>
                      </a:endParaRPr>
                    </a:p>
                  </a:txBody>
                  <a:tcPr marL="44450" marR="44450" marT="0" marB="0" anchor="ctr"/>
                </a:tc>
                <a:tc>
                  <a:txBody>
                    <a:bodyPr/>
                    <a:lstStyle/>
                    <a:p>
                      <a:pPr algn="ctr">
                        <a:lnSpc>
                          <a:spcPct val="115000"/>
                        </a:lnSpc>
                        <a:spcAft>
                          <a:spcPts val="1000"/>
                        </a:spcAft>
                      </a:pPr>
                      <a:r>
                        <a:rPr lang="es-EC" sz="2000"/>
                        <a:t>Lectura final (lb)</a:t>
                      </a:r>
                      <a:endParaRPr lang="es-ES_tradnl" sz="1800">
                        <a:latin typeface="Calibri"/>
                        <a:ea typeface="MS Mincho"/>
                        <a:cs typeface="Times New Roman"/>
                      </a:endParaRPr>
                    </a:p>
                  </a:txBody>
                  <a:tcPr marL="44450" marR="44450" marT="0" marB="0" anchor="ctr"/>
                </a:tc>
                <a:tc>
                  <a:txBody>
                    <a:bodyPr/>
                    <a:lstStyle/>
                    <a:p>
                      <a:pPr algn="ctr">
                        <a:lnSpc>
                          <a:spcPct val="115000"/>
                        </a:lnSpc>
                        <a:spcAft>
                          <a:spcPts val="1000"/>
                        </a:spcAft>
                      </a:pPr>
                      <a:r>
                        <a:rPr lang="es-EC" sz="2000"/>
                        <a:t>Porcentaje de recolección (%)</a:t>
                      </a:r>
                      <a:endParaRPr lang="es-ES_tradnl" sz="1800">
                        <a:latin typeface="Calibri"/>
                        <a:ea typeface="MS Mincho"/>
                        <a:cs typeface="Times New Roman"/>
                      </a:endParaRPr>
                    </a:p>
                  </a:txBody>
                  <a:tcPr marL="44450" marR="44450" marT="0" marB="0" anchor="ctr"/>
                </a:tc>
              </a:tr>
              <a:tr h="661051">
                <a:tc>
                  <a:txBody>
                    <a:bodyPr/>
                    <a:lstStyle/>
                    <a:p>
                      <a:pPr algn="ctr">
                        <a:lnSpc>
                          <a:spcPct val="115000"/>
                        </a:lnSpc>
                        <a:spcAft>
                          <a:spcPts val="1000"/>
                        </a:spcAft>
                      </a:pPr>
                      <a:r>
                        <a:rPr lang="es-ES_tradnl" sz="2000" dirty="0" smtClean="0"/>
                        <a:t>1</a:t>
                      </a:r>
                      <a:endParaRPr lang="es-EC" sz="2400" dirty="0" smtClean="0"/>
                    </a:p>
                  </a:txBody>
                  <a:tcPr marL="44450" marR="44450" marT="0" marB="0" anchor="ctr"/>
                </a:tc>
                <a:tc>
                  <a:txBody>
                    <a:bodyPr/>
                    <a:lstStyle/>
                    <a:p>
                      <a:pPr algn="ctr">
                        <a:lnSpc>
                          <a:spcPct val="115000"/>
                        </a:lnSpc>
                        <a:spcAft>
                          <a:spcPts val="1000"/>
                        </a:spcAft>
                      </a:pPr>
                      <a:r>
                        <a:rPr lang="es-EC" sz="2400" dirty="0"/>
                        <a:t>4</a:t>
                      </a:r>
                      <a:endParaRPr lang="es-ES_tradnl" sz="2000" dirty="0">
                        <a:latin typeface="Calibri"/>
                        <a:ea typeface="MS Mincho"/>
                        <a:cs typeface="Times New Roman"/>
                      </a:endParaRPr>
                    </a:p>
                  </a:txBody>
                  <a:tcPr marL="44450" marR="44450" marT="0" marB="0" anchor="ctr"/>
                </a:tc>
                <a:tc>
                  <a:txBody>
                    <a:bodyPr/>
                    <a:lstStyle/>
                    <a:p>
                      <a:pPr algn="ctr">
                        <a:lnSpc>
                          <a:spcPct val="115000"/>
                        </a:lnSpc>
                        <a:spcAft>
                          <a:spcPts val="1000"/>
                        </a:spcAft>
                      </a:pPr>
                      <a:r>
                        <a:rPr lang="es-EC" sz="2400" dirty="0"/>
                        <a:t>2.4</a:t>
                      </a:r>
                      <a:endParaRPr lang="es-ES_tradnl" sz="2000" dirty="0">
                        <a:latin typeface="Calibri"/>
                        <a:ea typeface="MS Mincho"/>
                        <a:cs typeface="Times New Roman"/>
                      </a:endParaRPr>
                    </a:p>
                  </a:txBody>
                  <a:tcPr marL="44450" marR="44450" marT="0" marB="0" anchor="ctr"/>
                </a:tc>
                <a:tc>
                  <a:txBody>
                    <a:bodyPr/>
                    <a:lstStyle/>
                    <a:p>
                      <a:pPr algn="ctr">
                        <a:lnSpc>
                          <a:spcPct val="115000"/>
                        </a:lnSpc>
                        <a:spcAft>
                          <a:spcPts val="1000"/>
                        </a:spcAft>
                      </a:pPr>
                      <a:r>
                        <a:rPr lang="es-EC" sz="2400"/>
                        <a:t>60</a:t>
                      </a:r>
                      <a:endParaRPr lang="es-ES_tradnl" sz="2000">
                        <a:latin typeface="Calibri"/>
                        <a:ea typeface="MS Mincho"/>
                        <a:cs typeface="Times New Roman"/>
                      </a:endParaRPr>
                    </a:p>
                  </a:txBody>
                  <a:tcPr marL="44450" marR="44450" marT="0" marB="0" anchor="ctr"/>
                </a:tc>
              </a:tr>
              <a:tr h="664256">
                <a:tc>
                  <a:txBody>
                    <a:bodyPr/>
                    <a:lstStyle/>
                    <a:p>
                      <a:pPr algn="ctr">
                        <a:lnSpc>
                          <a:spcPct val="115000"/>
                        </a:lnSpc>
                        <a:spcAft>
                          <a:spcPts val="1000"/>
                        </a:spcAft>
                      </a:pPr>
                      <a:r>
                        <a:rPr lang="es-ES_tradnl" sz="2000" dirty="0" smtClean="0"/>
                        <a:t>2</a:t>
                      </a:r>
                      <a:endParaRPr lang="es-EC" sz="2400" dirty="0" smtClean="0"/>
                    </a:p>
                  </a:txBody>
                  <a:tcPr marL="44450" marR="44450" marT="0" marB="0" anchor="ctr"/>
                </a:tc>
                <a:tc>
                  <a:txBody>
                    <a:bodyPr/>
                    <a:lstStyle/>
                    <a:p>
                      <a:pPr algn="ctr">
                        <a:lnSpc>
                          <a:spcPct val="115000"/>
                        </a:lnSpc>
                        <a:spcAft>
                          <a:spcPts val="1000"/>
                        </a:spcAft>
                      </a:pPr>
                      <a:r>
                        <a:rPr lang="es-EC" sz="2400" dirty="0"/>
                        <a:t>2</a:t>
                      </a:r>
                      <a:endParaRPr lang="es-ES_tradnl" sz="2000" dirty="0">
                        <a:latin typeface="Calibri"/>
                        <a:ea typeface="MS Mincho"/>
                        <a:cs typeface="Times New Roman"/>
                      </a:endParaRPr>
                    </a:p>
                  </a:txBody>
                  <a:tcPr marL="44450" marR="44450" marT="0" marB="0" anchor="ctr"/>
                </a:tc>
                <a:tc>
                  <a:txBody>
                    <a:bodyPr/>
                    <a:lstStyle/>
                    <a:p>
                      <a:pPr algn="ctr">
                        <a:lnSpc>
                          <a:spcPct val="115000"/>
                        </a:lnSpc>
                        <a:spcAft>
                          <a:spcPts val="1000"/>
                        </a:spcAft>
                      </a:pPr>
                      <a:r>
                        <a:rPr lang="es-EC" sz="2400" dirty="0"/>
                        <a:t>1.5</a:t>
                      </a:r>
                      <a:endParaRPr lang="es-ES_tradnl" sz="2000" dirty="0">
                        <a:latin typeface="Calibri"/>
                        <a:ea typeface="MS Mincho"/>
                        <a:cs typeface="Times New Roman"/>
                      </a:endParaRPr>
                    </a:p>
                  </a:txBody>
                  <a:tcPr marL="44450" marR="44450" marT="0" marB="0" anchor="ctr"/>
                </a:tc>
                <a:tc>
                  <a:txBody>
                    <a:bodyPr/>
                    <a:lstStyle/>
                    <a:p>
                      <a:pPr algn="ctr">
                        <a:lnSpc>
                          <a:spcPct val="115000"/>
                        </a:lnSpc>
                        <a:spcAft>
                          <a:spcPts val="1000"/>
                        </a:spcAft>
                      </a:pPr>
                      <a:r>
                        <a:rPr lang="es-EC" sz="2400" dirty="0"/>
                        <a:t>75</a:t>
                      </a:r>
                      <a:endParaRPr lang="es-ES_tradnl" sz="2000" dirty="0">
                        <a:latin typeface="Calibri"/>
                        <a:ea typeface="MS Mincho"/>
                        <a:cs typeface="Times New Roman"/>
                      </a:endParaRPr>
                    </a:p>
                  </a:txBody>
                  <a:tcPr marL="44450" marR="44450" marT="0" marB="0" anchor="ctr"/>
                </a:tc>
              </a:tr>
              <a:tr h="1232703">
                <a:tc gridSpan="3">
                  <a:txBody>
                    <a:bodyPr/>
                    <a:lstStyle/>
                    <a:p>
                      <a:pPr algn="ctr">
                        <a:lnSpc>
                          <a:spcPct val="115000"/>
                        </a:lnSpc>
                        <a:spcAft>
                          <a:spcPts val="1000"/>
                        </a:spcAft>
                      </a:pPr>
                      <a:r>
                        <a:rPr lang="es-EC" sz="3200" b="1" dirty="0"/>
                        <a:t>Promedio de recolección</a:t>
                      </a:r>
                      <a:endParaRPr lang="es-ES_tradnl" sz="2800" b="1" dirty="0">
                        <a:latin typeface="Calibri"/>
                        <a:ea typeface="MS Mincho"/>
                        <a:cs typeface="Times New Roman"/>
                      </a:endParaRPr>
                    </a:p>
                  </a:txBody>
                  <a:tcPr marL="44450" marR="44450" marT="0" marB="0" anchor="ctr"/>
                </a:tc>
                <a:tc hMerge="1">
                  <a:txBody>
                    <a:bodyPr/>
                    <a:lstStyle/>
                    <a:p>
                      <a:endParaRPr lang="es-ES_tradnl"/>
                    </a:p>
                  </a:txBody>
                  <a:tcPr/>
                </a:tc>
                <a:tc hMerge="1">
                  <a:txBody>
                    <a:bodyPr/>
                    <a:lstStyle/>
                    <a:p>
                      <a:endParaRPr lang="es-ES_tradnl"/>
                    </a:p>
                  </a:txBody>
                  <a:tcPr/>
                </a:tc>
                <a:tc>
                  <a:txBody>
                    <a:bodyPr/>
                    <a:lstStyle/>
                    <a:p>
                      <a:pPr algn="ctr">
                        <a:lnSpc>
                          <a:spcPct val="115000"/>
                        </a:lnSpc>
                        <a:spcAft>
                          <a:spcPts val="1000"/>
                        </a:spcAft>
                      </a:pPr>
                      <a:r>
                        <a:rPr lang="es-EC" sz="2800" b="1" dirty="0"/>
                        <a:t>67.5</a:t>
                      </a:r>
                      <a:endParaRPr lang="es-ES_tradnl" sz="2400" b="1" dirty="0">
                        <a:latin typeface="Calibri"/>
                        <a:ea typeface="MS Mincho"/>
                        <a:cs typeface="Times New Roman"/>
                      </a:endParaRPr>
                    </a:p>
                  </a:txBody>
                  <a:tcPr marL="44450" marR="44450" marT="0" marB="0" anchor="ctr"/>
                </a:tc>
              </a:tr>
            </a:tbl>
          </a:graphicData>
        </a:graphic>
      </p:graphicFrame>
    </p:spTree>
  </p:cSld>
  <p:clrMapOvr>
    <a:masterClrMapping/>
  </p:clrMapOvr>
  <p:transition>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688632"/>
          </a:xfrm>
        </p:spPr>
        <p:txBody>
          <a:bodyPr>
            <a:normAutofit fontScale="70000" lnSpcReduction="20000"/>
          </a:bodyPr>
          <a:lstStyle/>
          <a:p>
            <a:pPr algn="just">
              <a:buNone/>
            </a:pPr>
            <a:r>
              <a:rPr lang="es-EC" dirty="0" smtClean="0"/>
              <a:t>	</a:t>
            </a:r>
            <a:r>
              <a:rPr lang="es-EC" sz="4300" dirty="0" smtClean="0"/>
              <a:t>El porcentaje de recolección establecido en el proyecto por requisito del Centro de Producción se cumple a satisfacción (60%)</a:t>
            </a:r>
          </a:p>
          <a:p>
            <a:pPr algn="just">
              <a:buNone/>
            </a:pPr>
            <a:r>
              <a:rPr lang="es-EC" sz="4300" dirty="0" smtClean="0"/>
              <a:t>	La recuperación no fue mayor debido a:</a:t>
            </a:r>
          </a:p>
          <a:p>
            <a:pPr algn="just"/>
            <a:r>
              <a:rPr lang="es-EC" sz="4300" dirty="0" smtClean="0"/>
              <a:t>los filtros eran nuevos y existe cierta cantidad de partículas que ingresaron dentro de las porosidades de los filtros y no se pudieron recolectar.</a:t>
            </a:r>
          </a:p>
          <a:p>
            <a:pPr algn="just"/>
            <a:r>
              <a:rPr lang="es-EC" sz="4300" dirty="0" smtClean="0"/>
              <a:t>Desperdicio por adherencia a las paredes, suelo y techo de la cabina, </a:t>
            </a:r>
          </a:p>
          <a:p>
            <a:pPr algn="just"/>
            <a:r>
              <a:rPr lang="es-EC" sz="4300" dirty="0" smtClean="0"/>
              <a:t>Desperdicio que se adhiere a la ropa del operador y lo que se retiene dentro del equipo de pintura. </a:t>
            </a:r>
            <a:endParaRPr lang="es-ES_tradnl" sz="4300" dirty="0" smtClean="0"/>
          </a:p>
          <a:p>
            <a:endParaRPr lang="es-ES_tradnl" dirty="0"/>
          </a:p>
        </p:txBody>
      </p:sp>
      <p:sp>
        <p:nvSpPr>
          <p:cNvPr id="2" name="1 Título"/>
          <p:cNvSpPr>
            <a:spLocks noGrp="1"/>
          </p:cNvSpPr>
          <p:nvPr>
            <p:ph type="title"/>
          </p:nvPr>
        </p:nvSpPr>
        <p:spPr>
          <a:xfrm>
            <a:off x="457200" y="-171400"/>
            <a:ext cx="8229600" cy="1143000"/>
          </a:xfrm>
        </p:spPr>
        <p:txBody>
          <a:bodyPr>
            <a:normAutofit/>
          </a:bodyPr>
          <a:lstStyle/>
          <a:p>
            <a:r>
              <a:rPr lang="es-EC" b="1" dirty="0" smtClean="0"/>
              <a:t>Conclusión:</a:t>
            </a:r>
            <a:endParaRPr lang="es-ES_tradnl" dirty="0"/>
          </a:p>
        </p:txBody>
      </p:sp>
    </p:spTree>
  </p:cSld>
  <p:clrMapOvr>
    <a:masterClrMapping/>
  </p:clrMapOvr>
  <p:transition>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600" dirty="0" smtClean="0"/>
              <a:t>Medición en la boca de entrada del ventilador</a:t>
            </a:r>
            <a:endParaRPr lang="es-ES_tradnl" sz="3600" dirty="0"/>
          </a:p>
        </p:txBody>
      </p:sp>
      <p:graphicFrame>
        <p:nvGraphicFramePr>
          <p:cNvPr id="4" name="3 Tabla"/>
          <p:cNvGraphicFramePr>
            <a:graphicFrameLocks noGrp="1"/>
          </p:cNvGraphicFramePr>
          <p:nvPr/>
        </p:nvGraphicFramePr>
        <p:xfrm>
          <a:off x="827584" y="2564904"/>
          <a:ext cx="7560840" cy="4389120"/>
        </p:xfrm>
        <a:graphic>
          <a:graphicData uri="http://schemas.openxmlformats.org/drawingml/2006/table">
            <a:tbl>
              <a:tblPr>
                <a:tableStyleId>{3C2FFA5D-87B4-456A-9821-1D502468CF0F}</a:tableStyleId>
              </a:tblPr>
              <a:tblGrid>
                <a:gridCol w="2520280"/>
                <a:gridCol w="2520280"/>
                <a:gridCol w="2520280"/>
              </a:tblGrid>
              <a:tr h="698798">
                <a:tc>
                  <a:txBody>
                    <a:bodyPr/>
                    <a:lstStyle/>
                    <a:p>
                      <a:pPr algn="ctr">
                        <a:lnSpc>
                          <a:spcPct val="150000"/>
                        </a:lnSpc>
                        <a:spcAft>
                          <a:spcPts val="0"/>
                        </a:spcAft>
                        <a:tabLst>
                          <a:tab pos="228600" algn="l"/>
                        </a:tabLst>
                      </a:pPr>
                      <a:r>
                        <a:rPr lang="es-EC" sz="1600" dirty="0"/>
                        <a:t>Descripción</a:t>
                      </a:r>
                      <a:endParaRPr lang="es-ES_tradnl" sz="1400" dirty="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a:t>Valor</a:t>
                      </a:r>
                      <a:endParaRPr lang="es-ES_tradnl" sz="140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a:t>Error Aproximado </a:t>
                      </a:r>
                      <a:endParaRPr lang="es-ES_tradnl" sz="1400"/>
                    </a:p>
                    <a:p>
                      <a:pPr algn="ctr">
                        <a:lnSpc>
                          <a:spcPct val="150000"/>
                        </a:lnSpc>
                        <a:spcAft>
                          <a:spcPts val="0"/>
                        </a:spcAft>
                        <a:tabLst>
                          <a:tab pos="228600" algn="l"/>
                        </a:tabLst>
                      </a:pPr>
                      <a:r>
                        <a:rPr lang="es-EC" sz="1600"/>
                        <a:t>Valor promedio</a:t>
                      </a:r>
                      <a:endParaRPr lang="es-ES_tradnl" sz="1400">
                        <a:latin typeface="Calibri"/>
                        <a:ea typeface="MS Mincho"/>
                        <a:cs typeface="Times New Roman"/>
                      </a:endParaRPr>
                    </a:p>
                  </a:txBody>
                  <a:tcPr marL="68580" marR="68580" marT="0" marB="0"/>
                </a:tc>
              </a:tr>
              <a:tr h="698798">
                <a:tc>
                  <a:txBody>
                    <a:bodyPr/>
                    <a:lstStyle/>
                    <a:p>
                      <a:pPr algn="ctr">
                        <a:lnSpc>
                          <a:spcPct val="150000"/>
                        </a:lnSpc>
                        <a:spcAft>
                          <a:spcPts val="0"/>
                        </a:spcAft>
                        <a:tabLst>
                          <a:tab pos="228600" algn="l"/>
                        </a:tabLst>
                      </a:pPr>
                      <a:r>
                        <a:rPr lang="es-EC" sz="1600" dirty="0"/>
                        <a:t>Valor teórico de la ficha técnica</a:t>
                      </a:r>
                      <a:endParaRPr lang="es-ES_tradnl" sz="1400" dirty="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dirty="0"/>
                        <a:t>11.83 m/s</a:t>
                      </a:r>
                      <a:endParaRPr lang="es-ES_tradnl" sz="1400" dirty="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a:t>-</a:t>
                      </a:r>
                      <a:endParaRPr lang="es-ES_tradnl" sz="1400">
                        <a:latin typeface="Calibri"/>
                        <a:ea typeface="MS Mincho"/>
                        <a:cs typeface="Times New Roman"/>
                      </a:endParaRPr>
                    </a:p>
                  </a:txBody>
                  <a:tcPr marL="68580" marR="68580" marT="0" marB="0"/>
                </a:tc>
              </a:tr>
              <a:tr h="698798">
                <a:tc>
                  <a:txBody>
                    <a:bodyPr/>
                    <a:lstStyle/>
                    <a:p>
                      <a:pPr algn="ctr">
                        <a:lnSpc>
                          <a:spcPct val="150000"/>
                        </a:lnSpc>
                        <a:spcAft>
                          <a:spcPts val="0"/>
                        </a:spcAft>
                        <a:tabLst>
                          <a:tab pos="228600" algn="l"/>
                        </a:tabLst>
                      </a:pPr>
                      <a:r>
                        <a:rPr lang="es-EC" sz="1600"/>
                        <a:t>Valor de Ansys fluent en la periferia</a:t>
                      </a:r>
                      <a:endParaRPr lang="es-ES_tradnl" sz="140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dirty="0"/>
                        <a:t>4.37-8.28 m/s</a:t>
                      </a:r>
                      <a:endParaRPr lang="es-ES_tradnl" sz="1400" dirty="0">
                        <a:latin typeface="Calibri"/>
                        <a:ea typeface="MS Mincho"/>
                        <a:cs typeface="Times New Roman"/>
                      </a:endParaRPr>
                    </a:p>
                  </a:txBody>
                  <a:tcPr marL="68580" marR="68580" marT="0" marB="0"/>
                </a:tc>
                <a:tc rowSpan="2">
                  <a:txBody>
                    <a:bodyPr/>
                    <a:lstStyle/>
                    <a:p>
                      <a:pPr algn="ctr">
                        <a:lnSpc>
                          <a:spcPct val="150000"/>
                        </a:lnSpc>
                        <a:spcAft>
                          <a:spcPts val="0"/>
                        </a:spcAft>
                        <a:tabLst>
                          <a:tab pos="228600" algn="l"/>
                        </a:tabLst>
                      </a:pPr>
                      <a:r>
                        <a:rPr lang="es-EC" sz="1600" dirty="0"/>
                        <a:t>(7-6.33)/6.33*100</a:t>
                      </a:r>
                      <a:endParaRPr lang="es-ES_tradnl" sz="1400" dirty="0"/>
                    </a:p>
                    <a:p>
                      <a:pPr algn="ctr">
                        <a:lnSpc>
                          <a:spcPct val="150000"/>
                        </a:lnSpc>
                        <a:spcAft>
                          <a:spcPts val="0"/>
                        </a:spcAft>
                        <a:tabLst>
                          <a:tab pos="228600" algn="l"/>
                        </a:tabLst>
                      </a:pPr>
                      <a:r>
                        <a:rPr lang="es-EC" sz="1600" dirty="0"/>
                        <a:t>= 10.58%</a:t>
                      </a:r>
                      <a:endParaRPr lang="es-ES_tradnl" sz="1400" dirty="0">
                        <a:latin typeface="Calibri"/>
                        <a:ea typeface="MS Mincho"/>
                        <a:cs typeface="Times New Roman"/>
                      </a:endParaRPr>
                    </a:p>
                  </a:txBody>
                  <a:tcPr marL="68580" marR="68580" marT="0" marB="0"/>
                </a:tc>
              </a:tr>
              <a:tr h="349399">
                <a:tc>
                  <a:txBody>
                    <a:bodyPr/>
                    <a:lstStyle/>
                    <a:p>
                      <a:pPr algn="ctr">
                        <a:lnSpc>
                          <a:spcPct val="150000"/>
                        </a:lnSpc>
                        <a:spcAft>
                          <a:spcPts val="0"/>
                        </a:spcAft>
                        <a:tabLst>
                          <a:tab pos="228600" algn="l"/>
                        </a:tabLst>
                      </a:pPr>
                      <a:r>
                        <a:rPr lang="es-EC" sz="1600"/>
                        <a:t>Valor medido de la periferia</a:t>
                      </a:r>
                      <a:endParaRPr lang="es-ES_tradnl" sz="140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dirty="0"/>
                        <a:t>6-8 m/s</a:t>
                      </a:r>
                      <a:endParaRPr lang="es-ES_tradnl" sz="1400" dirty="0">
                        <a:latin typeface="Calibri"/>
                        <a:ea typeface="MS Mincho"/>
                        <a:cs typeface="Times New Roman"/>
                      </a:endParaRPr>
                    </a:p>
                  </a:txBody>
                  <a:tcPr marL="68580" marR="68580" marT="0" marB="0"/>
                </a:tc>
                <a:tc vMerge="1">
                  <a:txBody>
                    <a:bodyPr/>
                    <a:lstStyle/>
                    <a:p>
                      <a:endParaRPr lang="es-ES_tradnl"/>
                    </a:p>
                  </a:txBody>
                  <a:tcPr/>
                </a:tc>
              </a:tr>
              <a:tr h="661190">
                <a:tc>
                  <a:txBody>
                    <a:bodyPr/>
                    <a:lstStyle/>
                    <a:p>
                      <a:pPr algn="ctr">
                        <a:lnSpc>
                          <a:spcPct val="150000"/>
                        </a:lnSpc>
                        <a:spcAft>
                          <a:spcPts val="0"/>
                        </a:spcAft>
                        <a:tabLst>
                          <a:tab pos="228600" algn="l"/>
                        </a:tabLst>
                      </a:pPr>
                      <a:r>
                        <a:rPr lang="es-EC" sz="1600" dirty="0"/>
                        <a:t>Valor de </a:t>
                      </a:r>
                      <a:r>
                        <a:rPr lang="es-EC" sz="1600" dirty="0" err="1"/>
                        <a:t>Ansys</a:t>
                      </a:r>
                      <a:r>
                        <a:rPr lang="es-EC" sz="1600" dirty="0"/>
                        <a:t> </a:t>
                      </a:r>
                      <a:r>
                        <a:rPr lang="es-EC" sz="1600" dirty="0" err="1"/>
                        <a:t>Fluent</a:t>
                      </a:r>
                      <a:r>
                        <a:rPr lang="es-EC" sz="1600" dirty="0"/>
                        <a:t> en el </a:t>
                      </a:r>
                      <a:r>
                        <a:rPr lang="es-EC" sz="1600" dirty="0" smtClean="0"/>
                        <a:t>centro</a:t>
                      </a:r>
                      <a:endParaRPr lang="es-ES_tradnl" sz="1400" dirty="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a:t>10.6-11.8m/s</a:t>
                      </a:r>
                      <a:endParaRPr lang="es-ES_tradnl" sz="1400">
                        <a:latin typeface="Calibri"/>
                        <a:ea typeface="MS Mincho"/>
                        <a:cs typeface="Times New Roman"/>
                      </a:endParaRPr>
                    </a:p>
                  </a:txBody>
                  <a:tcPr marL="68580" marR="68580" marT="0" marB="0"/>
                </a:tc>
                <a:tc rowSpan="2">
                  <a:txBody>
                    <a:bodyPr/>
                    <a:lstStyle/>
                    <a:p>
                      <a:pPr algn="ctr">
                        <a:lnSpc>
                          <a:spcPct val="150000"/>
                        </a:lnSpc>
                        <a:spcAft>
                          <a:spcPts val="0"/>
                        </a:spcAft>
                        <a:tabLst>
                          <a:tab pos="228600" algn="l"/>
                        </a:tabLst>
                      </a:pPr>
                      <a:r>
                        <a:rPr lang="es-EC" sz="1600" dirty="0"/>
                        <a:t>(11.75-11.2)/11.2</a:t>
                      </a:r>
                      <a:endParaRPr lang="es-ES_tradnl" sz="1400" dirty="0"/>
                    </a:p>
                    <a:p>
                      <a:pPr algn="ctr">
                        <a:lnSpc>
                          <a:spcPct val="150000"/>
                        </a:lnSpc>
                        <a:spcAft>
                          <a:spcPts val="0"/>
                        </a:spcAft>
                        <a:tabLst>
                          <a:tab pos="228600" algn="l"/>
                        </a:tabLst>
                      </a:pPr>
                      <a:r>
                        <a:rPr lang="es-EC" sz="1600" dirty="0"/>
                        <a:t>*100 = 4.91% </a:t>
                      </a:r>
                      <a:endParaRPr lang="es-ES_tradnl" sz="1400" dirty="0">
                        <a:latin typeface="Calibri"/>
                        <a:ea typeface="MS Mincho"/>
                        <a:cs typeface="Times New Roman"/>
                      </a:endParaRPr>
                    </a:p>
                  </a:txBody>
                  <a:tcPr marL="68580" marR="68580" marT="0" marB="0"/>
                </a:tc>
              </a:tr>
              <a:tr h="349399">
                <a:tc>
                  <a:txBody>
                    <a:bodyPr/>
                    <a:lstStyle/>
                    <a:p>
                      <a:pPr algn="ctr">
                        <a:lnSpc>
                          <a:spcPct val="150000"/>
                        </a:lnSpc>
                        <a:spcAft>
                          <a:spcPts val="0"/>
                        </a:spcAft>
                        <a:tabLst>
                          <a:tab pos="228600" algn="l"/>
                        </a:tabLst>
                      </a:pPr>
                      <a:r>
                        <a:rPr lang="es-EC" sz="1600"/>
                        <a:t>Valor medido en el centro</a:t>
                      </a:r>
                      <a:endParaRPr lang="es-ES_tradnl" sz="1400">
                        <a:latin typeface="Calibri"/>
                        <a:ea typeface="MS Mincho"/>
                        <a:cs typeface="Times New Roman"/>
                      </a:endParaRPr>
                    </a:p>
                  </a:txBody>
                  <a:tcPr marL="68580" marR="68580" marT="0" marB="0"/>
                </a:tc>
                <a:tc>
                  <a:txBody>
                    <a:bodyPr/>
                    <a:lstStyle/>
                    <a:p>
                      <a:pPr algn="ctr">
                        <a:lnSpc>
                          <a:spcPct val="150000"/>
                        </a:lnSpc>
                        <a:spcAft>
                          <a:spcPts val="0"/>
                        </a:spcAft>
                        <a:tabLst>
                          <a:tab pos="228600" algn="l"/>
                        </a:tabLst>
                      </a:pPr>
                      <a:r>
                        <a:rPr lang="es-EC" sz="1600" dirty="0"/>
                        <a:t>11-12.5 m/s</a:t>
                      </a:r>
                      <a:endParaRPr lang="es-ES_tradnl" sz="1400" dirty="0">
                        <a:latin typeface="Calibri"/>
                        <a:ea typeface="MS Mincho"/>
                        <a:cs typeface="Times New Roman"/>
                      </a:endParaRPr>
                    </a:p>
                  </a:txBody>
                  <a:tcPr marL="68580" marR="68580" marT="0" marB="0"/>
                </a:tc>
                <a:tc vMerge="1">
                  <a:txBody>
                    <a:bodyPr/>
                    <a:lstStyle/>
                    <a:p>
                      <a:endParaRPr lang="es-ES_tradnl"/>
                    </a:p>
                  </a:txBody>
                  <a:tcPr/>
                </a:tc>
              </a:tr>
            </a:tbl>
          </a:graphicData>
        </a:graphic>
      </p:graphicFrame>
      <p:sp>
        <p:nvSpPr>
          <p:cNvPr id="2211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pitchFamily="34" charset="0"/>
              </a:rPr>
              <a:t/>
            </a:r>
            <a:br>
              <a:rPr kumimoji="0" lang="es-ES_tradnl" sz="1800" b="0" i="0" u="none" strike="noStrike" cap="none" normalizeH="0" baseline="0" smtClean="0">
                <a:ln>
                  <a:noFill/>
                </a:ln>
                <a:solidFill>
                  <a:schemeClr val="tx1"/>
                </a:solidFill>
                <a:effectLst/>
                <a:latin typeface="Arial" pitchFamily="34" charset="0"/>
              </a:rPr>
            </a:br>
            <a:endParaRPr kumimoji="0" lang="es-ES_tradnl" sz="1800" b="0" i="0" u="none" strike="noStrike" cap="none" normalizeH="0" baseline="0" smtClean="0">
              <a:ln>
                <a:noFill/>
              </a:ln>
              <a:solidFill>
                <a:schemeClr val="tx1"/>
              </a:solidFill>
              <a:effectLst/>
              <a:latin typeface="Arial" pitchFamily="34" charset="0"/>
            </a:endParaRPr>
          </a:p>
        </p:txBody>
      </p:sp>
      <p:sp>
        <p:nvSpPr>
          <p:cNvPr id="8" name="7 Rectángulo"/>
          <p:cNvSpPr/>
          <p:nvPr/>
        </p:nvSpPr>
        <p:spPr>
          <a:xfrm>
            <a:off x="323528" y="1628800"/>
            <a:ext cx="8280920" cy="830997"/>
          </a:xfrm>
          <a:prstGeom prst="rect">
            <a:avLst/>
          </a:prstGeom>
        </p:spPr>
        <p:txBody>
          <a:bodyPr wrap="square">
            <a:spAutoFit/>
          </a:bodyPr>
          <a:lstStyle/>
          <a:p>
            <a:pPr algn="ctr"/>
            <a:r>
              <a:rPr lang="es-EC" sz="2400" dirty="0" smtClean="0"/>
              <a:t>Tabla comparativa de las velocidades medidas y calculadas de la boca de entrada del ventilador</a:t>
            </a:r>
            <a:endParaRPr lang="es-ES_tradnl" sz="2400" dirty="0"/>
          </a:p>
        </p:txBody>
      </p:sp>
    </p:spTree>
  </p:cSld>
  <p:clrMapOvr>
    <a:masterClrMapping/>
  </p:clrMapOvr>
  <p:transition>
    <p:fade thruBlk="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641379"/>
          </a:xfrm>
        </p:spPr>
        <p:txBody>
          <a:bodyPr>
            <a:normAutofit/>
          </a:bodyPr>
          <a:lstStyle/>
          <a:p>
            <a:pPr algn="just">
              <a:buNone/>
            </a:pPr>
            <a:r>
              <a:rPr lang="es-EC" dirty="0" smtClean="0"/>
              <a:t>	Los valores que contiene la tabla son intervalos ya que tanto en </a:t>
            </a:r>
            <a:r>
              <a:rPr lang="es-EC" dirty="0" err="1" smtClean="0"/>
              <a:t>Ansys</a:t>
            </a:r>
            <a:r>
              <a:rPr lang="es-EC" dirty="0" smtClean="0"/>
              <a:t> </a:t>
            </a:r>
            <a:r>
              <a:rPr lang="es-EC" dirty="0" err="1" smtClean="0"/>
              <a:t>Fluent</a:t>
            </a:r>
            <a:r>
              <a:rPr lang="es-EC" dirty="0" smtClean="0"/>
              <a:t> que muestra los resultados con una escala de colores, como al medir con el anemómetro en la entrada del ventilador no se pueden obtener valores exactos por la interpretación en el código de colores así como las dificultades en la medición. El valor de error es aproximado siendo estos del orden de 11% y 5% en la periferia y centro de la boca del ventilador respectivamente.</a:t>
            </a:r>
            <a:endParaRPr lang="es-ES_tradnl" dirty="0" smtClean="0"/>
          </a:p>
          <a:p>
            <a:endParaRPr lang="es-ES_tradnl" dirty="0"/>
          </a:p>
        </p:txBody>
      </p:sp>
      <p:sp>
        <p:nvSpPr>
          <p:cNvPr id="2" name="1 Título"/>
          <p:cNvSpPr>
            <a:spLocks noGrp="1"/>
          </p:cNvSpPr>
          <p:nvPr>
            <p:ph type="title"/>
          </p:nvPr>
        </p:nvSpPr>
        <p:spPr/>
        <p:txBody>
          <a:bodyPr>
            <a:normAutofit/>
          </a:bodyPr>
          <a:lstStyle/>
          <a:p>
            <a:r>
              <a:rPr lang="es-EC" b="1" dirty="0" smtClean="0"/>
              <a:t>Conclusión:</a:t>
            </a:r>
            <a:endParaRPr lang="es-ES_tradnl" dirty="0"/>
          </a:p>
        </p:txBody>
      </p:sp>
    </p:spTree>
  </p:cSld>
  <p:clrMapOvr>
    <a:masterClrMapping/>
  </p:clrMapOvr>
  <p:transition>
    <p:fade thruBlk="1"/>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MEDICIÓN EN LA CARA ABIERTA DE LA CABINA</a:t>
            </a:r>
            <a:endParaRPr lang="es-ES_tradnl" dirty="0"/>
          </a:p>
        </p:txBody>
      </p:sp>
      <p:grpSp>
        <p:nvGrpSpPr>
          <p:cNvPr id="3" name="Group 2"/>
          <p:cNvGrpSpPr>
            <a:grpSpLocks/>
          </p:cNvGrpSpPr>
          <p:nvPr/>
        </p:nvGrpSpPr>
        <p:grpSpPr bwMode="auto">
          <a:xfrm>
            <a:off x="539552" y="1988840"/>
            <a:ext cx="8136904" cy="4752528"/>
            <a:chOff x="2325" y="9239"/>
            <a:chExt cx="7800" cy="3945"/>
          </a:xfrm>
        </p:grpSpPr>
        <p:sp>
          <p:nvSpPr>
            <p:cNvPr id="222211" name="Rectangle 3"/>
            <p:cNvSpPr>
              <a:spLocks noChangeArrowheads="1"/>
            </p:cNvSpPr>
            <p:nvPr/>
          </p:nvSpPr>
          <p:spPr bwMode="auto">
            <a:xfrm>
              <a:off x="2325" y="9239"/>
              <a:ext cx="7800" cy="3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_tradnl" sz="4400"/>
            </a:p>
          </p:txBody>
        </p:sp>
        <p:sp>
          <p:nvSpPr>
            <p:cNvPr id="222212" name="Oval 4"/>
            <p:cNvSpPr>
              <a:spLocks noChangeArrowheads="1"/>
            </p:cNvSpPr>
            <p:nvPr/>
          </p:nvSpPr>
          <p:spPr bwMode="auto">
            <a:xfrm>
              <a:off x="2490" y="9390"/>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1</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13" name="Oval 5"/>
            <p:cNvSpPr>
              <a:spLocks noChangeArrowheads="1"/>
            </p:cNvSpPr>
            <p:nvPr/>
          </p:nvSpPr>
          <p:spPr bwMode="auto">
            <a:xfrm>
              <a:off x="4294" y="9390"/>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2</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14" name="Oval 6"/>
            <p:cNvSpPr>
              <a:spLocks noChangeArrowheads="1"/>
            </p:cNvSpPr>
            <p:nvPr/>
          </p:nvSpPr>
          <p:spPr bwMode="auto">
            <a:xfrm>
              <a:off x="6017" y="9390"/>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3</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15" name="Oval 7"/>
            <p:cNvSpPr>
              <a:spLocks noChangeArrowheads="1"/>
            </p:cNvSpPr>
            <p:nvPr/>
          </p:nvSpPr>
          <p:spPr bwMode="auto">
            <a:xfrm>
              <a:off x="7874" y="9390"/>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4</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16" name="Oval 8"/>
            <p:cNvSpPr>
              <a:spLocks noChangeArrowheads="1"/>
            </p:cNvSpPr>
            <p:nvPr/>
          </p:nvSpPr>
          <p:spPr bwMode="auto">
            <a:xfrm>
              <a:off x="9349" y="11011"/>
              <a:ext cx="605" cy="4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10</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17" name="Oval 9"/>
            <p:cNvSpPr>
              <a:spLocks noChangeArrowheads="1"/>
            </p:cNvSpPr>
            <p:nvPr/>
          </p:nvSpPr>
          <p:spPr bwMode="auto">
            <a:xfrm>
              <a:off x="9487" y="9390"/>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5</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18" name="Oval 10"/>
            <p:cNvSpPr>
              <a:spLocks noChangeArrowheads="1"/>
            </p:cNvSpPr>
            <p:nvPr/>
          </p:nvSpPr>
          <p:spPr bwMode="auto">
            <a:xfrm>
              <a:off x="6000" y="12571"/>
              <a:ext cx="601"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13</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19" name="Oval 11"/>
            <p:cNvSpPr>
              <a:spLocks noChangeArrowheads="1"/>
            </p:cNvSpPr>
            <p:nvPr/>
          </p:nvSpPr>
          <p:spPr bwMode="auto">
            <a:xfrm>
              <a:off x="9368" y="12605"/>
              <a:ext cx="632"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15</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20" name="Oval 12"/>
            <p:cNvSpPr>
              <a:spLocks noChangeArrowheads="1"/>
            </p:cNvSpPr>
            <p:nvPr/>
          </p:nvSpPr>
          <p:spPr bwMode="auto">
            <a:xfrm>
              <a:off x="7918" y="11027"/>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9</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21" name="Oval 13"/>
            <p:cNvSpPr>
              <a:spLocks noChangeArrowheads="1"/>
            </p:cNvSpPr>
            <p:nvPr/>
          </p:nvSpPr>
          <p:spPr bwMode="auto">
            <a:xfrm>
              <a:off x="4282" y="12586"/>
              <a:ext cx="561"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12</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22" name="Oval 14"/>
            <p:cNvSpPr>
              <a:spLocks noChangeArrowheads="1"/>
            </p:cNvSpPr>
            <p:nvPr/>
          </p:nvSpPr>
          <p:spPr bwMode="auto">
            <a:xfrm>
              <a:off x="7785" y="12595"/>
              <a:ext cx="721"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14</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23" name="Oval 15"/>
            <p:cNvSpPr>
              <a:spLocks noChangeArrowheads="1"/>
            </p:cNvSpPr>
            <p:nvPr/>
          </p:nvSpPr>
          <p:spPr bwMode="auto">
            <a:xfrm>
              <a:off x="2431" y="12576"/>
              <a:ext cx="597"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11</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24" name="Oval 16"/>
            <p:cNvSpPr>
              <a:spLocks noChangeArrowheads="1"/>
            </p:cNvSpPr>
            <p:nvPr/>
          </p:nvSpPr>
          <p:spPr bwMode="auto">
            <a:xfrm>
              <a:off x="6017" y="11039"/>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8</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25" name="Oval 17"/>
            <p:cNvSpPr>
              <a:spLocks noChangeArrowheads="1"/>
            </p:cNvSpPr>
            <p:nvPr/>
          </p:nvSpPr>
          <p:spPr bwMode="auto">
            <a:xfrm>
              <a:off x="4301" y="11027"/>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7</a:t>
              </a:r>
              <a:endParaRPr kumimoji="0" lang="es-ES_tradnl" sz="4400" b="0" i="0" u="none" strike="noStrike" cap="none" normalizeH="0" baseline="0" smtClean="0">
                <a:ln>
                  <a:noFill/>
                </a:ln>
                <a:solidFill>
                  <a:schemeClr val="tx1"/>
                </a:solidFill>
                <a:effectLst/>
                <a:latin typeface="Arial" pitchFamily="34" charset="0"/>
              </a:endParaRPr>
            </a:p>
          </p:txBody>
        </p:sp>
        <p:sp>
          <p:nvSpPr>
            <p:cNvPr id="222226" name="Oval 18"/>
            <p:cNvSpPr>
              <a:spLocks noChangeArrowheads="1"/>
            </p:cNvSpPr>
            <p:nvPr/>
          </p:nvSpPr>
          <p:spPr bwMode="auto">
            <a:xfrm>
              <a:off x="2506" y="11046"/>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1600" b="0" i="0" u="none" strike="noStrike" cap="none" normalizeH="0" baseline="0" smtClean="0">
                  <a:ln>
                    <a:noFill/>
                  </a:ln>
                  <a:solidFill>
                    <a:schemeClr val="tx1"/>
                  </a:solidFill>
                  <a:effectLst/>
                  <a:latin typeface="Arial" pitchFamily="34" charset="0"/>
                  <a:ea typeface="MS Mincho" pitchFamily="49" charset="-128"/>
                </a:rPr>
                <a:t>6</a:t>
              </a:r>
              <a:endParaRPr kumimoji="0" lang="es-ES_tradnl" sz="4400" b="0" i="0" u="none" strike="noStrike" cap="none" normalizeH="0" baseline="0" smtClean="0">
                <a:ln>
                  <a:noFill/>
                </a:ln>
                <a:solidFill>
                  <a:schemeClr val="tx1"/>
                </a:solidFill>
                <a:effectLst/>
                <a:latin typeface="Arial" pitchFamily="34" charset="0"/>
              </a:endParaRPr>
            </a:p>
          </p:txBody>
        </p:sp>
      </p:grpSp>
      <p:sp>
        <p:nvSpPr>
          <p:cNvPr id="21" name="20 Rectángulo"/>
          <p:cNvSpPr/>
          <p:nvPr/>
        </p:nvSpPr>
        <p:spPr>
          <a:xfrm>
            <a:off x="0" y="1556792"/>
            <a:ext cx="9144000" cy="400110"/>
          </a:xfrm>
          <a:prstGeom prst="rect">
            <a:avLst/>
          </a:prstGeom>
        </p:spPr>
        <p:txBody>
          <a:bodyPr wrap="square">
            <a:spAutoFit/>
          </a:bodyPr>
          <a:lstStyle/>
          <a:p>
            <a:pPr algn="ctr"/>
            <a:r>
              <a:rPr lang="es-EC" sz="2000" dirty="0" smtClean="0"/>
              <a:t>Posiciones de medición en la entrada de la cabina</a:t>
            </a:r>
            <a:endParaRPr lang="es-ES_tradnl" sz="2000" dirty="0"/>
          </a:p>
        </p:txBody>
      </p:sp>
    </p:spTree>
  </p:cSld>
  <p:clrMapOvr>
    <a:masterClrMapping/>
  </p:clrMapOvr>
  <p:transition>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_tradnl" sz="2200" b="1" dirty="0" smtClean="0"/>
              <a:t>Mediciones de las velocidades del aire en la entrada de la cabina</a:t>
            </a:r>
            <a:r>
              <a:rPr lang="es-ES_tradnl" b="1" dirty="0" smtClean="0"/>
              <a:t/>
            </a:r>
            <a:br>
              <a:rPr lang="es-ES_tradnl" b="1" dirty="0" smtClean="0"/>
            </a:br>
            <a:endParaRPr lang="es-ES_tradnl" dirty="0"/>
          </a:p>
        </p:txBody>
      </p:sp>
      <p:graphicFrame>
        <p:nvGraphicFramePr>
          <p:cNvPr id="3" name="2 Tabla"/>
          <p:cNvGraphicFramePr>
            <a:graphicFrameLocks noGrp="1"/>
          </p:cNvGraphicFramePr>
          <p:nvPr/>
        </p:nvGraphicFramePr>
        <p:xfrm>
          <a:off x="1000100" y="471467"/>
          <a:ext cx="7388322" cy="6386535"/>
        </p:xfrm>
        <a:graphic>
          <a:graphicData uri="http://schemas.openxmlformats.org/drawingml/2006/table">
            <a:tbl>
              <a:tblPr>
                <a:tableStyleId>{3C2FFA5D-87B4-456A-9821-1D502468CF0F}</a:tableStyleId>
              </a:tblPr>
              <a:tblGrid>
                <a:gridCol w="891232"/>
                <a:gridCol w="1299418"/>
                <a:gridCol w="1299418"/>
                <a:gridCol w="1299418"/>
                <a:gridCol w="1299418"/>
                <a:gridCol w="1299418"/>
              </a:tblGrid>
              <a:tr h="343447">
                <a:tc>
                  <a:txBody>
                    <a:bodyPr/>
                    <a:lstStyle/>
                    <a:p>
                      <a:pPr>
                        <a:lnSpc>
                          <a:spcPct val="115000"/>
                        </a:lnSpc>
                      </a:pPr>
                      <a:endParaRPr lang="es-ES_tradnl" sz="1800" dirty="0">
                        <a:latin typeface="Calibri"/>
                      </a:endParaRPr>
                    </a:p>
                  </a:txBody>
                  <a:tcPr marL="44450" marR="44450" marT="0" marB="0" anchor="b"/>
                </a:tc>
                <a:tc>
                  <a:txBody>
                    <a:bodyPr/>
                    <a:lstStyle/>
                    <a:p>
                      <a:pPr>
                        <a:lnSpc>
                          <a:spcPct val="115000"/>
                        </a:lnSpc>
                      </a:pPr>
                      <a:endParaRPr lang="es-ES_tradnl" sz="1800">
                        <a:latin typeface="Calibri"/>
                      </a:endParaRPr>
                    </a:p>
                  </a:txBody>
                  <a:tcPr marL="44450" marR="44450" marT="0" marB="0" anchor="b"/>
                </a:tc>
                <a:tc gridSpan="3">
                  <a:txBody>
                    <a:bodyPr/>
                    <a:lstStyle/>
                    <a:p>
                      <a:pPr algn="ctr">
                        <a:lnSpc>
                          <a:spcPct val="115000"/>
                        </a:lnSpc>
                        <a:spcAft>
                          <a:spcPts val="0"/>
                        </a:spcAft>
                      </a:pPr>
                      <a:r>
                        <a:rPr lang="es-ES_tradnl" sz="2000" dirty="0"/>
                        <a:t>Mediciones (m/s)</a:t>
                      </a:r>
                      <a:endParaRPr lang="es-ES_tradnl" sz="1800" dirty="0">
                        <a:latin typeface="Calibri"/>
                        <a:ea typeface="MS Mincho"/>
                        <a:cs typeface="Times New Roman"/>
                      </a:endParaRPr>
                    </a:p>
                  </a:txBody>
                  <a:tcPr marL="44450" marR="44450" marT="0" marB="0" anchor="b"/>
                </a:tc>
                <a:tc hMerge="1">
                  <a:txBody>
                    <a:bodyPr/>
                    <a:lstStyle/>
                    <a:p>
                      <a:endParaRPr lang="es-ES_tradnl"/>
                    </a:p>
                  </a:txBody>
                  <a:tcPr/>
                </a:tc>
                <a:tc hMerge="1">
                  <a:txBody>
                    <a:bodyPr/>
                    <a:lstStyle/>
                    <a:p>
                      <a:endParaRPr lang="es-ES_tradnl"/>
                    </a:p>
                  </a:txBody>
                  <a:tcPr/>
                </a:tc>
                <a:tc>
                  <a:txBody>
                    <a:bodyPr/>
                    <a:lstStyle/>
                    <a:p>
                      <a:pPr>
                        <a:lnSpc>
                          <a:spcPct val="115000"/>
                        </a:lnSpc>
                      </a:pPr>
                      <a:endParaRPr lang="es-ES_tradnl" sz="1800">
                        <a:latin typeface="Calibri"/>
                      </a:endParaRPr>
                    </a:p>
                  </a:txBody>
                  <a:tcPr marL="44450" marR="44450" marT="0" marB="0" anchor="b"/>
                </a:tc>
              </a:tr>
              <a:tr h="547936">
                <a:tc>
                  <a:txBody>
                    <a:bodyPr/>
                    <a:lstStyle/>
                    <a:p>
                      <a:pPr>
                        <a:lnSpc>
                          <a:spcPct val="115000"/>
                        </a:lnSpc>
                      </a:pPr>
                      <a:endParaRPr lang="es-ES_tradnl" sz="1800">
                        <a:latin typeface="Calibri"/>
                      </a:endParaRPr>
                    </a:p>
                  </a:txBody>
                  <a:tcPr marL="44450" marR="44450" marT="0" marB="0" anchor="b"/>
                </a:tc>
                <a:tc>
                  <a:txBody>
                    <a:bodyPr/>
                    <a:lstStyle/>
                    <a:p>
                      <a:pPr>
                        <a:lnSpc>
                          <a:spcPct val="115000"/>
                        </a:lnSpc>
                      </a:pPr>
                      <a:endParaRPr lang="es-ES_tradnl" sz="1800" dirty="0">
                        <a:latin typeface="Calibri"/>
                      </a:endParaRPr>
                    </a:p>
                  </a:txBody>
                  <a:tcPr marL="44450" marR="44450" marT="0" marB="0" anchor="b"/>
                </a:tc>
                <a:tc>
                  <a:txBody>
                    <a:bodyPr/>
                    <a:lstStyle/>
                    <a:p>
                      <a:pPr>
                        <a:lnSpc>
                          <a:spcPct val="115000"/>
                        </a:lnSpc>
                        <a:spcAft>
                          <a:spcPts val="0"/>
                        </a:spcAft>
                      </a:pPr>
                      <a:r>
                        <a:rPr lang="es-ES_tradnl" sz="2000" dirty="0"/>
                        <a:t>Nº1</a:t>
                      </a:r>
                      <a:endParaRPr lang="es-ES_tradnl" sz="1800" dirty="0">
                        <a:latin typeface="Calibri"/>
                        <a:ea typeface="MS Mincho"/>
                        <a:cs typeface="Times New Roman"/>
                      </a:endParaRPr>
                    </a:p>
                  </a:txBody>
                  <a:tcPr marL="44450" marR="44450" marT="0" marB="0" anchor="b"/>
                </a:tc>
                <a:tc>
                  <a:txBody>
                    <a:bodyPr/>
                    <a:lstStyle/>
                    <a:p>
                      <a:pPr>
                        <a:lnSpc>
                          <a:spcPct val="115000"/>
                        </a:lnSpc>
                        <a:spcAft>
                          <a:spcPts val="0"/>
                        </a:spcAft>
                      </a:pPr>
                      <a:r>
                        <a:rPr lang="es-ES_tradnl" sz="2000"/>
                        <a:t>Nº2</a:t>
                      </a:r>
                      <a:endParaRPr lang="es-ES_tradnl" sz="1800">
                        <a:latin typeface="Calibri"/>
                        <a:ea typeface="MS Mincho"/>
                        <a:cs typeface="Times New Roman"/>
                      </a:endParaRPr>
                    </a:p>
                  </a:txBody>
                  <a:tcPr marL="44450" marR="44450" marT="0" marB="0" anchor="b"/>
                </a:tc>
                <a:tc>
                  <a:txBody>
                    <a:bodyPr/>
                    <a:lstStyle/>
                    <a:p>
                      <a:pPr>
                        <a:lnSpc>
                          <a:spcPct val="115000"/>
                        </a:lnSpc>
                        <a:spcAft>
                          <a:spcPts val="0"/>
                        </a:spcAft>
                      </a:pPr>
                      <a:r>
                        <a:rPr lang="es-ES_tradnl" sz="2000"/>
                        <a:t>Nº3</a:t>
                      </a:r>
                      <a:endParaRPr lang="es-ES_tradnl" sz="1800">
                        <a:latin typeface="Calibri"/>
                        <a:ea typeface="MS Mincho"/>
                        <a:cs typeface="Times New Roman"/>
                      </a:endParaRPr>
                    </a:p>
                  </a:txBody>
                  <a:tcPr marL="44450" marR="44450" marT="0" marB="0" anchor="b"/>
                </a:tc>
                <a:tc>
                  <a:txBody>
                    <a:bodyPr/>
                    <a:lstStyle/>
                    <a:p>
                      <a:pPr>
                        <a:lnSpc>
                          <a:spcPct val="115000"/>
                        </a:lnSpc>
                        <a:spcAft>
                          <a:spcPts val="0"/>
                        </a:spcAft>
                      </a:pPr>
                      <a:r>
                        <a:rPr lang="es-ES_tradnl" sz="2000"/>
                        <a:t>Promedio</a:t>
                      </a:r>
                      <a:endParaRPr lang="es-ES_tradnl" sz="1800">
                        <a:latin typeface="Calibri"/>
                        <a:ea typeface="MS Mincho"/>
                        <a:cs typeface="Times New Roman"/>
                      </a:endParaRPr>
                    </a:p>
                  </a:txBody>
                  <a:tcPr marL="44450" marR="44450" marT="0" marB="0" anchor="b"/>
                </a:tc>
              </a:tr>
              <a:tr h="343447">
                <a:tc rowSpan="15">
                  <a:txBody>
                    <a:bodyPr/>
                    <a:lstStyle/>
                    <a:p>
                      <a:pPr algn="ctr">
                        <a:lnSpc>
                          <a:spcPct val="115000"/>
                        </a:lnSpc>
                        <a:spcAft>
                          <a:spcPts val="0"/>
                        </a:spcAft>
                      </a:pPr>
                      <a:r>
                        <a:rPr lang="es-ES_tradnl" sz="2000"/>
                        <a:t>Posiciones</a:t>
                      </a:r>
                      <a:endParaRPr lang="es-ES_tradnl" sz="1800">
                        <a:latin typeface="Calibri"/>
                        <a:ea typeface="MS Mincho"/>
                        <a:cs typeface="Times New Roman"/>
                      </a:endParaRPr>
                    </a:p>
                  </a:txBody>
                  <a:tcPr marL="44450" marR="44450" marT="0" marB="0" vert="vert270" anchor="ctr"/>
                </a:tc>
                <a:tc>
                  <a:txBody>
                    <a:bodyPr/>
                    <a:lstStyle/>
                    <a:p>
                      <a:pPr algn="r">
                        <a:lnSpc>
                          <a:spcPct val="115000"/>
                        </a:lnSpc>
                        <a:spcAft>
                          <a:spcPts val="0"/>
                        </a:spcAft>
                      </a:pPr>
                      <a:r>
                        <a:rPr lang="es-ES_tradnl" sz="2000"/>
                        <a:t>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0,1</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0,07</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2</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0,00</a:t>
                      </a:r>
                      <a:endParaRPr lang="es-ES_tradnl" sz="1800" dirty="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3</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0,2</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0,13</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4</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0,1</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0,07</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5</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0,03</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6</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3,1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3,3</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3,5</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3,30</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7</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0,00</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8</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0,00</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9</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0,00</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10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3,7</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3,7</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3,7</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3,70</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11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0,2</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0,13</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12</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0,00</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13</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0,00</a:t>
                      </a:r>
                      <a:endParaRPr lang="es-ES_tradnl" sz="180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14</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a:t>
                      </a:r>
                      <a:endParaRPr lang="es-ES_tradnl" sz="18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dirty="0"/>
                        <a:t>0,00</a:t>
                      </a:r>
                      <a:endParaRPr lang="es-ES_tradnl" sz="1800" dirty="0">
                        <a:latin typeface="Calibri"/>
                        <a:ea typeface="MS Mincho"/>
                        <a:cs typeface="Times New Roman"/>
                      </a:endParaRPr>
                    </a:p>
                  </a:txBody>
                  <a:tcPr marL="44450" marR="44450" marT="0" marB="0" anchor="b"/>
                </a:tc>
              </a:tr>
              <a:tr h="343447">
                <a:tc vMerge="1">
                  <a:txBody>
                    <a:bodyPr/>
                    <a:lstStyle/>
                    <a:p>
                      <a:endParaRPr lang="es-ES_tradnl"/>
                    </a:p>
                  </a:txBody>
                  <a:tcPr/>
                </a:tc>
                <a:tc>
                  <a:txBody>
                    <a:bodyPr/>
                    <a:lstStyle/>
                    <a:p>
                      <a:pPr algn="r">
                        <a:lnSpc>
                          <a:spcPct val="115000"/>
                        </a:lnSpc>
                        <a:spcAft>
                          <a:spcPts val="0"/>
                        </a:spcAft>
                      </a:pPr>
                      <a:r>
                        <a:rPr lang="es-ES_tradnl" sz="2000"/>
                        <a:t>15</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0,2</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a:t>
                      </a:r>
                      <a:endParaRPr lang="es-ES_tradnl" sz="18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000"/>
                        <a:t>0,13</a:t>
                      </a:r>
                      <a:endParaRPr lang="es-ES_tradnl" sz="1800">
                        <a:latin typeface="Calibri"/>
                        <a:ea typeface="MS Mincho"/>
                        <a:cs typeface="Times New Roman"/>
                      </a:endParaRPr>
                    </a:p>
                  </a:txBody>
                  <a:tcPr marL="44450" marR="44450" marT="0" marB="0" anchor="b"/>
                </a:tc>
              </a:tr>
              <a:tr h="343447">
                <a:tc>
                  <a:txBody>
                    <a:bodyPr/>
                    <a:lstStyle/>
                    <a:p>
                      <a:pPr>
                        <a:lnSpc>
                          <a:spcPct val="115000"/>
                        </a:lnSpc>
                      </a:pPr>
                      <a:endParaRPr lang="es-ES_tradnl" sz="1800">
                        <a:latin typeface="Calibri"/>
                      </a:endParaRPr>
                    </a:p>
                  </a:txBody>
                  <a:tcPr marL="44450" marR="44450" marT="0" marB="0" anchor="b"/>
                </a:tc>
                <a:tc>
                  <a:txBody>
                    <a:bodyPr/>
                    <a:lstStyle/>
                    <a:p>
                      <a:pPr>
                        <a:lnSpc>
                          <a:spcPct val="115000"/>
                        </a:lnSpc>
                      </a:pPr>
                      <a:endParaRPr lang="es-ES_tradnl" sz="1800">
                        <a:latin typeface="Calibri"/>
                      </a:endParaRPr>
                    </a:p>
                  </a:txBody>
                  <a:tcPr marL="44450" marR="44450" marT="0" marB="0" anchor="b"/>
                </a:tc>
                <a:tc gridSpan="3">
                  <a:txBody>
                    <a:bodyPr/>
                    <a:lstStyle/>
                    <a:p>
                      <a:pPr algn="ctr">
                        <a:lnSpc>
                          <a:spcPct val="115000"/>
                        </a:lnSpc>
                        <a:spcAft>
                          <a:spcPts val="0"/>
                        </a:spcAft>
                      </a:pPr>
                      <a:r>
                        <a:rPr lang="es-ES_tradnl" sz="2000"/>
                        <a:t>Promedio total</a:t>
                      </a:r>
                      <a:endParaRPr lang="es-ES_tradnl" sz="1800">
                        <a:latin typeface="Calibri"/>
                        <a:ea typeface="MS Mincho"/>
                        <a:cs typeface="Times New Roman"/>
                      </a:endParaRPr>
                    </a:p>
                  </a:txBody>
                  <a:tcPr marL="44450" marR="44450" marT="0" marB="0" anchor="b"/>
                </a:tc>
                <a:tc hMerge="1">
                  <a:txBody>
                    <a:bodyPr/>
                    <a:lstStyle/>
                    <a:p>
                      <a:endParaRPr lang="es-ES_tradnl"/>
                    </a:p>
                  </a:txBody>
                  <a:tcPr/>
                </a:tc>
                <a:tc hMerge="1">
                  <a:txBody>
                    <a:bodyPr/>
                    <a:lstStyle/>
                    <a:p>
                      <a:endParaRPr lang="es-ES_tradnl"/>
                    </a:p>
                  </a:txBody>
                  <a:tcPr/>
                </a:tc>
                <a:tc>
                  <a:txBody>
                    <a:bodyPr/>
                    <a:lstStyle/>
                    <a:p>
                      <a:pPr algn="r">
                        <a:lnSpc>
                          <a:spcPct val="115000"/>
                        </a:lnSpc>
                        <a:spcAft>
                          <a:spcPts val="0"/>
                        </a:spcAft>
                      </a:pPr>
                      <a:r>
                        <a:rPr lang="es-ES_tradnl" sz="2000" dirty="0"/>
                        <a:t>0,50</a:t>
                      </a:r>
                      <a:endParaRPr lang="es-ES_tradnl" sz="1800" dirty="0">
                        <a:latin typeface="Calibri"/>
                        <a:ea typeface="MS Mincho"/>
                        <a:cs typeface="Times New Roman"/>
                      </a:endParaRPr>
                    </a:p>
                  </a:txBody>
                  <a:tcPr marL="44450" marR="44450" marT="0" marB="0" anchor="b"/>
                </a:tc>
              </a:tr>
            </a:tbl>
          </a:graphicData>
        </a:graphic>
      </p:graphicFrame>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lum bright="53000" contrast="-70000"/>
          </a:blip>
          <a:srcRect/>
          <a:stretch>
            <a:fillRect/>
          </a:stretch>
        </p:blipFill>
        <p:spPr bwMode="auto">
          <a:xfrm>
            <a:off x="0" y="0"/>
            <a:ext cx="9144000" cy="6858000"/>
          </a:xfrm>
          <a:prstGeom prst="rect">
            <a:avLst/>
          </a:prstGeom>
          <a:noFill/>
          <a:ln w="9525">
            <a:noFill/>
            <a:miter lim="800000"/>
            <a:headEnd/>
            <a:tailEnd/>
          </a:ln>
        </p:spPr>
      </p:pic>
      <p:sp>
        <p:nvSpPr>
          <p:cNvPr id="3" name="2 Marcador de contenido"/>
          <p:cNvSpPr>
            <a:spLocks noGrp="1"/>
          </p:cNvSpPr>
          <p:nvPr>
            <p:ph idx="1"/>
          </p:nvPr>
        </p:nvSpPr>
        <p:spPr>
          <a:xfrm>
            <a:off x="500034" y="1928802"/>
            <a:ext cx="8229600" cy="4097335"/>
          </a:xfrm>
        </p:spPr>
        <p:txBody>
          <a:bodyPr>
            <a:normAutofit/>
          </a:bodyPr>
          <a:lstStyle/>
          <a:p>
            <a:pPr algn="just">
              <a:buNone/>
            </a:pPr>
            <a:r>
              <a:rPr lang="es-EC" dirty="0" smtClean="0"/>
              <a:t>	Son </a:t>
            </a:r>
            <a:r>
              <a:rPr lang="es-EC" dirty="0"/>
              <a:t>estructuras diseñadas como recintos </a:t>
            </a:r>
            <a:r>
              <a:rPr lang="es-EC" dirty="0" err="1"/>
              <a:t>semi</a:t>
            </a:r>
            <a:r>
              <a:rPr lang="es-EC" dirty="0"/>
              <a:t>-abiertos o cerrados para realizar la operación de pintado mediante pintura en polvo (electrostática), en la cual se introducen las partes a pintar. Dentro de la cabina existe una circulación forzada de aire lo que permite arrastrar los restos de una pulverización aerográfica. </a:t>
            </a:r>
          </a:p>
          <a:p>
            <a:endParaRPr lang="es-EC" dirty="0"/>
          </a:p>
        </p:txBody>
      </p:sp>
      <p:sp>
        <p:nvSpPr>
          <p:cNvPr id="2" name="1 Título"/>
          <p:cNvSpPr>
            <a:spLocks noGrp="1"/>
          </p:cNvSpPr>
          <p:nvPr>
            <p:ph type="title"/>
          </p:nvPr>
        </p:nvSpPr>
        <p:spPr>
          <a:xfrm>
            <a:off x="428596" y="1214422"/>
            <a:ext cx="8229600" cy="796908"/>
          </a:xfrm>
        </p:spPr>
        <p:txBody>
          <a:bodyPr>
            <a:normAutofit/>
          </a:bodyPr>
          <a:lstStyle/>
          <a:p>
            <a:r>
              <a:rPr lang="es-EC" sz="2800" b="1" dirty="0" smtClean="0"/>
              <a:t>    DEFINICIÓN</a:t>
            </a:r>
            <a:endParaRPr lang="es-EC" sz="2800" dirty="0"/>
          </a:p>
        </p:txBody>
      </p:sp>
      <p:sp>
        <p:nvSpPr>
          <p:cNvPr id="5" name="4 Rectángulo"/>
          <p:cNvSpPr/>
          <p:nvPr/>
        </p:nvSpPr>
        <p:spPr>
          <a:xfrm>
            <a:off x="1571604" y="571480"/>
            <a:ext cx="6490879" cy="584775"/>
          </a:xfrm>
          <a:prstGeom prst="rect">
            <a:avLst/>
          </a:prstGeom>
        </p:spPr>
        <p:txBody>
          <a:bodyPr wrap="none">
            <a:spAutoFit/>
          </a:bodyPr>
          <a:lstStyle/>
          <a:p>
            <a:r>
              <a:rPr lang="es-EC" sz="3200" b="1" dirty="0" smtClean="0"/>
              <a:t>CABINA DE PINTURA EN POLVO</a:t>
            </a:r>
            <a:endParaRPr lang="es-EC" sz="3200" dirty="0"/>
          </a:p>
        </p:txBody>
      </p:sp>
    </p:spTree>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5256584"/>
          </a:xfrm>
        </p:spPr>
        <p:txBody>
          <a:bodyPr>
            <a:normAutofit fontScale="55000" lnSpcReduction="20000"/>
          </a:bodyPr>
          <a:lstStyle/>
          <a:p>
            <a:pPr algn="just">
              <a:buNone/>
            </a:pPr>
            <a:r>
              <a:rPr lang="es-EC" dirty="0" smtClean="0"/>
              <a:t>	</a:t>
            </a:r>
            <a:r>
              <a:rPr lang="es-EC" sz="4500" dirty="0" smtClean="0"/>
              <a:t>Dificultades en la medición: la variabilidad del caudal o la velocidad en una misma posición, alteración de las mediciones por las corrientes de aire que pasan cerca de la entrada, el aire entra en muchas direcciones a la cabina debido a que el comportamiento real del aire es muy complejo, hay varias entradas dispersas de aire (varias ventanas, y dos puertas) que generan un ingreso muy variable de caudal de aire. </a:t>
            </a:r>
          </a:p>
          <a:p>
            <a:pPr algn="just">
              <a:buNone/>
            </a:pPr>
            <a:r>
              <a:rPr lang="es-EC" sz="4500" dirty="0" smtClean="0"/>
              <a:t>	El error de 14.6% que se pudo obtener después de muchos intentos de medición es considerablemente bajo, aunque es un valor referencial, por la complejidad de la medición.</a:t>
            </a:r>
            <a:endParaRPr lang="es-ES_tradnl" sz="4500" dirty="0" smtClean="0"/>
          </a:p>
          <a:p>
            <a:pPr>
              <a:buNone/>
            </a:pPr>
            <a:endParaRPr lang="es-ES_tradnl" dirty="0"/>
          </a:p>
        </p:txBody>
      </p:sp>
      <p:sp>
        <p:nvSpPr>
          <p:cNvPr id="2" name="1 Título"/>
          <p:cNvSpPr>
            <a:spLocks noGrp="1"/>
          </p:cNvSpPr>
          <p:nvPr>
            <p:ph type="title"/>
          </p:nvPr>
        </p:nvSpPr>
        <p:spPr/>
        <p:txBody>
          <a:bodyPr>
            <a:normAutofit/>
          </a:bodyPr>
          <a:lstStyle/>
          <a:p>
            <a:r>
              <a:rPr lang="es-EC" b="1" dirty="0" smtClean="0"/>
              <a:t>Conclusión:</a:t>
            </a:r>
            <a:endParaRPr lang="es-ES_tradnl" dirty="0"/>
          </a:p>
        </p:txBody>
      </p:sp>
    </p:spTree>
  </p:cSld>
  <p:clrMapOvr>
    <a:masterClrMapping/>
  </p:clrMapOvr>
  <p:transition>
    <p:fade thruBlk="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C" sz="2000" dirty="0" smtClean="0"/>
              <a:t>Posiciones de medición en la entrada del cuarto de succión</a:t>
            </a:r>
            <a:endParaRPr lang="es-ES_tradnl" sz="2000" dirty="0"/>
          </a:p>
        </p:txBody>
      </p:sp>
      <p:sp>
        <p:nvSpPr>
          <p:cNvPr id="2" name="1 Título"/>
          <p:cNvSpPr>
            <a:spLocks noGrp="1"/>
          </p:cNvSpPr>
          <p:nvPr>
            <p:ph type="title"/>
          </p:nvPr>
        </p:nvSpPr>
        <p:spPr/>
        <p:txBody>
          <a:bodyPr>
            <a:normAutofit fontScale="90000"/>
          </a:bodyPr>
          <a:lstStyle/>
          <a:p>
            <a:pPr algn="ctr"/>
            <a:r>
              <a:rPr lang="es-EC" dirty="0" smtClean="0"/>
              <a:t>MEDICIÓN EN LA ENTRADA DEL CUARTO DE SUCCIÓN</a:t>
            </a:r>
            <a:endParaRPr lang="es-ES_tradnl" dirty="0"/>
          </a:p>
        </p:txBody>
      </p:sp>
      <p:grpSp>
        <p:nvGrpSpPr>
          <p:cNvPr id="4" name="Group 3"/>
          <p:cNvGrpSpPr>
            <a:grpSpLocks/>
          </p:cNvGrpSpPr>
          <p:nvPr/>
        </p:nvGrpSpPr>
        <p:grpSpPr bwMode="auto">
          <a:xfrm>
            <a:off x="899592" y="2132856"/>
            <a:ext cx="7403408" cy="3744416"/>
            <a:chOff x="2252" y="6835"/>
            <a:chExt cx="7800" cy="3945"/>
          </a:xfrm>
        </p:grpSpPr>
        <p:sp>
          <p:nvSpPr>
            <p:cNvPr id="228356" name="Rectangle 4"/>
            <p:cNvSpPr>
              <a:spLocks noChangeArrowheads="1"/>
            </p:cNvSpPr>
            <p:nvPr/>
          </p:nvSpPr>
          <p:spPr bwMode="auto">
            <a:xfrm>
              <a:off x="2252" y="6835"/>
              <a:ext cx="7800" cy="3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_tradnl"/>
            </a:p>
          </p:txBody>
        </p:sp>
        <p:sp>
          <p:nvSpPr>
            <p:cNvPr id="228357" name="Oval 5"/>
            <p:cNvSpPr>
              <a:spLocks noChangeArrowheads="1"/>
            </p:cNvSpPr>
            <p:nvPr/>
          </p:nvSpPr>
          <p:spPr bwMode="auto">
            <a:xfrm>
              <a:off x="2417" y="6986"/>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1</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58" name="Oval 6"/>
            <p:cNvSpPr>
              <a:spLocks noChangeArrowheads="1"/>
            </p:cNvSpPr>
            <p:nvPr/>
          </p:nvSpPr>
          <p:spPr bwMode="auto">
            <a:xfrm>
              <a:off x="5944" y="6986"/>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2</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59" name="Oval 7"/>
            <p:cNvSpPr>
              <a:spLocks noChangeArrowheads="1"/>
            </p:cNvSpPr>
            <p:nvPr/>
          </p:nvSpPr>
          <p:spPr bwMode="auto">
            <a:xfrm>
              <a:off x="9414" y="8607"/>
              <a:ext cx="450" cy="43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6</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60" name="Oval 8"/>
            <p:cNvSpPr>
              <a:spLocks noChangeArrowheads="1"/>
            </p:cNvSpPr>
            <p:nvPr/>
          </p:nvSpPr>
          <p:spPr bwMode="auto">
            <a:xfrm>
              <a:off x="9414" y="6986"/>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3</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61" name="Oval 9"/>
            <p:cNvSpPr>
              <a:spLocks noChangeArrowheads="1"/>
            </p:cNvSpPr>
            <p:nvPr/>
          </p:nvSpPr>
          <p:spPr bwMode="auto">
            <a:xfrm>
              <a:off x="5961" y="10166"/>
              <a:ext cx="467"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8</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62" name="Oval 10"/>
            <p:cNvSpPr>
              <a:spLocks noChangeArrowheads="1"/>
            </p:cNvSpPr>
            <p:nvPr/>
          </p:nvSpPr>
          <p:spPr bwMode="auto">
            <a:xfrm>
              <a:off x="9414" y="10200"/>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9</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63" name="Oval 11"/>
            <p:cNvSpPr>
              <a:spLocks noChangeArrowheads="1"/>
            </p:cNvSpPr>
            <p:nvPr/>
          </p:nvSpPr>
          <p:spPr bwMode="auto">
            <a:xfrm>
              <a:off x="2409" y="10171"/>
              <a:ext cx="422"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7</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64" name="Oval 12"/>
            <p:cNvSpPr>
              <a:spLocks noChangeArrowheads="1"/>
            </p:cNvSpPr>
            <p:nvPr/>
          </p:nvSpPr>
          <p:spPr bwMode="auto">
            <a:xfrm>
              <a:off x="5944" y="8635"/>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5</a:t>
              </a:r>
              <a:endParaRPr kumimoji="0" lang="es-ES_tradnl" sz="1800" b="0" i="0" u="none" strike="noStrike" cap="none" normalizeH="0" baseline="0" smtClean="0">
                <a:ln>
                  <a:noFill/>
                </a:ln>
                <a:solidFill>
                  <a:schemeClr val="tx1"/>
                </a:solidFill>
                <a:effectLst/>
                <a:latin typeface="Arial" pitchFamily="34" charset="0"/>
              </a:endParaRPr>
            </a:p>
          </p:txBody>
        </p:sp>
        <p:sp>
          <p:nvSpPr>
            <p:cNvPr id="228365" name="Oval 13"/>
            <p:cNvSpPr>
              <a:spLocks noChangeArrowheads="1"/>
            </p:cNvSpPr>
            <p:nvPr/>
          </p:nvSpPr>
          <p:spPr bwMode="auto">
            <a:xfrm>
              <a:off x="2433" y="8642"/>
              <a:ext cx="450"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altLang="ja-JP" sz="800" b="0" i="0" u="none" strike="noStrike" cap="none" normalizeH="0" baseline="0" smtClean="0">
                  <a:ln>
                    <a:noFill/>
                  </a:ln>
                  <a:solidFill>
                    <a:schemeClr val="tx1"/>
                  </a:solidFill>
                  <a:effectLst/>
                  <a:latin typeface="Arial" pitchFamily="34" charset="0"/>
                  <a:ea typeface="MS Mincho" pitchFamily="49" charset="-128"/>
                </a:rPr>
                <a:t>4</a:t>
              </a:r>
              <a:endParaRPr kumimoji="0" lang="es-ES_tradnl"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p:fade thruBlk="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fontScale="90000"/>
          </a:bodyPr>
          <a:lstStyle/>
          <a:p>
            <a:r>
              <a:rPr lang="es-ES_tradnl" sz="2200" b="1" dirty="0" smtClean="0"/>
              <a:t>Mediciones de las velocidades del aire en la entrada del cuarto de succión</a:t>
            </a:r>
            <a:r>
              <a:rPr lang="es-ES_tradnl" b="1" dirty="0" smtClean="0"/>
              <a:t/>
            </a:r>
            <a:br>
              <a:rPr lang="es-ES_tradnl" b="1" dirty="0" smtClean="0"/>
            </a:br>
            <a:endParaRPr lang="es-ES_tradnl" dirty="0"/>
          </a:p>
        </p:txBody>
      </p:sp>
      <p:graphicFrame>
        <p:nvGraphicFramePr>
          <p:cNvPr id="3" name="2 Tabla"/>
          <p:cNvGraphicFramePr>
            <a:graphicFrameLocks noGrp="1"/>
          </p:cNvGraphicFramePr>
          <p:nvPr/>
        </p:nvGraphicFramePr>
        <p:xfrm>
          <a:off x="611560" y="836712"/>
          <a:ext cx="8064895" cy="5688633"/>
        </p:xfrm>
        <a:graphic>
          <a:graphicData uri="http://schemas.openxmlformats.org/drawingml/2006/table">
            <a:tbl>
              <a:tblPr>
                <a:tableStyleId>{3C2FFA5D-87B4-456A-9821-1D502468CF0F}</a:tableStyleId>
              </a:tblPr>
              <a:tblGrid>
                <a:gridCol w="1247547"/>
                <a:gridCol w="445088"/>
                <a:gridCol w="1593065"/>
                <a:gridCol w="1593065"/>
                <a:gridCol w="1593065"/>
                <a:gridCol w="1593065"/>
              </a:tblGrid>
              <a:tr h="448919">
                <a:tc>
                  <a:txBody>
                    <a:bodyPr/>
                    <a:lstStyle/>
                    <a:p>
                      <a:pPr>
                        <a:lnSpc>
                          <a:spcPct val="115000"/>
                        </a:lnSpc>
                      </a:pPr>
                      <a:endParaRPr lang="es-ES_tradnl" sz="2000" dirty="0">
                        <a:latin typeface="Calibri"/>
                      </a:endParaRPr>
                    </a:p>
                  </a:txBody>
                  <a:tcPr marL="44450" marR="44450" marT="0" marB="0" anchor="b"/>
                </a:tc>
                <a:tc>
                  <a:txBody>
                    <a:bodyPr/>
                    <a:lstStyle/>
                    <a:p>
                      <a:pPr>
                        <a:lnSpc>
                          <a:spcPct val="115000"/>
                        </a:lnSpc>
                      </a:pPr>
                      <a:endParaRPr lang="es-ES_tradnl" sz="2000" dirty="0">
                        <a:latin typeface="Calibri"/>
                      </a:endParaRPr>
                    </a:p>
                  </a:txBody>
                  <a:tcPr marL="44450" marR="44450" marT="0" marB="0" anchor="b"/>
                </a:tc>
                <a:tc gridSpan="3">
                  <a:txBody>
                    <a:bodyPr/>
                    <a:lstStyle/>
                    <a:p>
                      <a:pPr algn="ctr">
                        <a:lnSpc>
                          <a:spcPct val="115000"/>
                        </a:lnSpc>
                        <a:spcAft>
                          <a:spcPts val="0"/>
                        </a:spcAft>
                      </a:pPr>
                      <a:r>
                        <a:rPr lang="es-ES_tradnl" sz="2400"/>
                        <a:t>Mediciones (m/s)</a:t>
                      </a:r>
                      <a:endParaRPr lang="es-ES_tradnl" sz="2000">
                        <a:latin typeface="Calibri"/>
                        <a:ea typeface="MS Mincho"/>
                        <a:cs typeface="Times New Roman"/>
                      </a:endParaRPr>
                    </a:p>
                  </a:txBody>
                  <a:tcPr marL="44450" marR="44450" marT="0" marB="0" anchor="b"/>
                </a:tc>
                <a:tc hMerge="1">
                  <a:txBody>
                    <a:bodyPr/>
                    <a:lstStyle/>
                    <a:p>
                      <a:endParaRPr lang="es-ES_tradnl"/>
                    </a:p>
                  </a:txBody>
                  <a:tcPr/>
                </a:tc>
                <a:tc hMerge="1">
                  <a:txBody>
                    <a:bodyPr/>
                    <a:lstStyle/>
                    <a:p>
                      <a:endParaRPr lang="es-ES_tradnl"/>
                    </a:p>
                  </a:txBody>
                  <a:tcPr/>
                </a:tc>
                <a:tc>
                  <a:txBody>
                    <a:bodyPr/>
                    <a:lstStyle/>
                    <a:p>
                      <a:pPr algn="ctr">
                        <a:lnSpc>
                          <a:spcPct val="115000"/>
                        </a:lnSpc>
                        <a:spcAft>
                          <a:spcPts val="0"/>
                        </a:spcAft>
                      </a:pPr>
                      <a:endParaRPr lang="es-ES_tradnl" sz="2400">
                        <a:solidFill>
                          <a:srgbClr val="000000"/>
                        </a:solidFill>
                        <a:latin typeface="Arial"/>
                        <a:ea typeface="Times New Roman"/>
                        <a:cs typeface="Times New Roman"/>
                      </a:endParaRPr>
                    </a:p>
                  </a:txBody>
                  <a:tcPr marL="44450" marR="44450" marT="0" marB="0" anchor="b"/>
                </a:tc>
              </a:tr>
              <a:tr h="682335">
                <a:tc>
                  <a:txBody>
                    <a:bodyPr/>
                    <a:lstStyle/>
                    <a:p>
                      <a:pPr>
                        <a:lnSpc>
                          <a:spcPct val="115000"/>
                        </a:lnSpc>
                      </a:pPr>
                      <a:endParaRPr lang="es-ES_tradnl" sz="2000" dirty="0">
                        <a:latin typeface="Calibri"/>
                      </a:endParaRPr>
                    </a:p>
                  </a:txBody>
                  <a:tcPr marL="44450" marR="44450" marT="0" marB="0" anchor="b"/>
                </a:tc>
                <a:tc>
                  <a:txBody>
                    <a:bodyPr/>
                    <a:lstStyle/>
                    <a:p>
                      <a:pPr>
                        <a:lnSpc>
                          <a:spcPct val="115000"/>
                        </a:lnSpc>
                      </a:pPr>
                      <a:endParaRPr lang="es-ES_tradnl" sz="2000" dirty="0">
                        <a:latin typeface="Calibri"/>
                      </a:endParaRPr>
                    </a:p>
                  </a:txBody>
                  <a:tcPr marL="44450" marR="44450" marT="0" marB="0" anchor="b"/>
                </a:tc>
                <a:tc>
                  <a:txBody>
                    <a:bodyPr/>
                    <a:lstStyle/>
                    <a:p>
                      <a:pPr algn="r">
                        <a:lnSpc>
                          <a:spcPct val="115000"/>
                        </a:lnSpc>
                        <a:spcAft>
                          <a:spcPts val="0"/>
                        </a:spcAft>
                      </a:pPr>
                      <a:r>
                        <a:rPr lang="es-ES_tradnl" sz="2400" dirty="0"/>
                        <a:t>Nº1</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Nº2</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Nº3</a:t>
                      </a:r>
                      <a:endParaRPr lang="es-ES_tradnl" sz="2000">
                        <a:latin typeface="Calibri"/>
                        <a:ea typeface="MS Mincho"/>
                        <a:cs typeface="Times New Roman"/>
                      </a:endParaRPr>
                    </a:p>
                  </a:txBody>
                  <a:tcPr marL="44450" marR="44450" marT="0" marB="0" anchor="b"/>
                </a:tc>
                <a:tc>
                  <a:txBody>
                    <a:bodyPr/>
                    <a:lstStyle/>
                    <a:p>
                      <a:pPr>
                        <a:lnSpc>
                          <a:spcPct val="115000"/>
                        </a:lnSpc>
                        <a:spcAft>
                          <a:spcPts val="0"/>
                        </a:spcAft>
                      </a:pPr>
                      <a:r>
                        <a:rPr lang="es-ES_tradnl" sz="2400"/>
                        <a:t>Promedio</a:t>
                      </a:r>
                      <a:endParaRPr lang="es-ES_tradnl" sz="2000">
                        <a:latin typeface="Calibri"/>
                        <a:ea typeface="MS Mincho"/>
                        <a:cs typeface="Times New Roman"/>
                      </a:endParaRPr>
                    </a:p>
                  </a:txBody>
                  <a:tcPr marL="44450" marR="44450" marT="0" marB="0" anchor="b"/>
                </a:tc>
              </a:tr>
              <a:tr h="448919">
                <a:tc rowSpan="9">
                  <a:txBody>
                    <a:bodyPr/>
                    <a:lstStyle/>
                    <a:p>
                      <a:pPr algn="ctr">
                        <a:lnSpc>
                          <a:spcPct val="115000"/>
                        </a:lnSpc>
                        <a:spcAft>
                          <a:spcPts val="0"/>
                        </a:spcAft>
                      </a:pPr>
                      <a:r>
                        <a:rPr lang="es-ES_tradnl" sz="2400" dirty="0"/>
                        <a:t>Posiciones</a:t>
                      </a:r>
                      <a:endParaRPr lang="es-ES_tradnl" sz="2000" dirty="0">
                        <a:latin typeface="Calibri"/>
                        <a:ea typeface="MS Mincho"/>
                        <a:cs typeface="Times New Roman"/>
                      </a:endParaRPr>
                    </a:p>
                  </a:txBody>
                  <a:tcPr marL="44450" marR="44450" marT="0" marB="0" vert="vert270" anchor="ctr"/>
                </a:tc>
                <a:tc>
                  <a:txBody>
                    <a:bodyPr/>
                    <a:lstStyle/>
                    <a:p>
                      <a:pPr algn="r">
                        <a:lnSpc>
                          <a:spcPct val="115000"/>
                        </a:lnSpc>
                        <a:spcAft>
                          <a:spcPts val="0"/>
                        </a:spcAft>
                      </a:pPr>
                      <a:r>
                        <a:rPr lang="es-ES_tradnl" sz="2400"/>
                        <a:t>1</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0,8</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0,9</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0,9</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0,867</a:t>
                      </a:r>
                      <a:endParaRPr lang="es-ES_tradnl" sz="200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2</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3,1</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3,1</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3,3</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3,167</a:t>
                      </a:r>
                      <a:endParaRPr lang="es-ES_tradnl" sz="200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3</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0,9</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0,9</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1</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0,933</a:t>
                      </a:r>
                      <a:endParaRPr lang="es-ES_tradnl" sz="200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4</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0,7</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0,8</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0,8</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0,767</a:t>
                      </a:r>
                      <a:endParaRPr lang="es-ES_tradnl" sz="200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5</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1,3</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1,1</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1,2</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1,200</a:t>
                      </a:r>
                      <a:endParaRPr lang="es-ES_tradnl" sz="200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6</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0,8</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0,7</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0,7</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0,733</a:t>
                      </a:r>
                      <a:endParaRPr lang="es-ES_tradnl" sz="200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7</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0,1</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0,033</a:t>
                      </a:r>
                      <a:endParaRPr lang="es-ES_tradnl" sz="200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8</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0,1</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0,033</a:t>
                      </a:r>
                      <a:endParaRPr lang="es-ES_tradnl" sz="2000" dirty="0">
                        <a:latin typeface="Calibri"/>
                        <a:ea typeface="MS Mincho"/>
                        <a:cs typeface="Times New Roman"/>
                      </a:endParaRPr>
                    </a:p>
                  </a:txBody>
                  <a:tcPr marL="44450" marR="44450" marT="0" marB="0" anchor="b"/>
                </a:tc>
              </a:tr>
              <a:tr h="448919">
                <a:tc vMerge="1">
                  <a:txBody>
                    <a:bodyPr/>
                    <a:lstStyle/>
                    <a:p>
                      <a:endParaRPr lang="es-ES_tradnl"/>
                    </a:p>
                  </a:txBody>
                  <a:tcPr/>
                </a:tc>
                <a:tc>
                  <a:txBody>
                    <a:bodyPr/>
                    <a:lstStyle/>
                    <a:p>
                      <a:pPr algn="r">
                        <a:lnSpc>
                          <a:spcPct val="115000"/>
                        </a:lnSpc>
                        <a:spcAft>
                          <a:spcPts val="0"/>
                        </a:spcAft>
                      </a:pPr>
                      <a:r>
                        <a:rPr lang="es-ES_tradnl" sz="2400"/>
                        <a:t>9</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a:t>0</a:t>
                      </a:r>
                      <a:endParaRPr lang="es-ES_tradnl" sz="200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0,1</a:t>
                      </a:r>
                      <a:endParaRPr lang="es-ES_tradnl" sz="2000" dirty="0">
                        <a:latin typeface="Calibri"/>
                        <a:ea typeface="MS Mincho"/>
                        <a:cs typeface="Times New Roman"/>
                      </a:endParaRPr>
                    </a:p>
                  </a:txBody>
                  <a:tcPr marL="44450" marR="44450" marT="0" marB="0" anchor="b"/>
                </a:tc>
                <a:tc>
                  <a:txBody>
                    <a:bodyPr/>
                    <a:lstStyle/>
                    <a:p>
                      <a:pPr algn="r">
                        <a:lnSpc>
                          <a:spcPct val="115000"/>
                        </a:lnSpc>
                        <a:spcAft>
                          <a:spcPts val="0"/>
                        </a:spcAft>
                      </a:pPr>
                      <a:r>
                        <a:rPr lang="es-ES_tradnl" sz="2400" dirty="0"/>
                        <a:t>0,033</a:t>
                      </a:r>
                      <a:endParaRPr lang="es-ES_tradnl" sz="2000" dirty="0">
                        <a:latin typeface="Calibri"/>
                        <a:ea typeface="MS Mincho"/>
                        <a:cs typeface="Times New Roman"/>
                      </a:endParaRPr>
                    </a:p>
                  </a:txBody>
                  <a:tcPr marL="44450" marR="44450" marT="0" marB="0" anchor="b"/>
                </a:tc>
              </a:tr>
              <a:tr h="517108">
                <a:tc>
                  <a:txBody>
                    <a:bodyPr/>
                    <a:lstStyle/>
                    <a:p>
                      <a:pPr>
                        <a:lnSpc>
                          <a:spcPct val="115000"/>
                        </a:lnSpc>
                      </a:pPr>
                      <a:endParaRPr lang="es-ES_tradnl" sz="2000">
                        <a:latin typeface="Calibri"/>
                      </a:endParaRPr>
                    </a:p>
                  </a:txBody>
                  <a:tcPr marL="44450" marR="44450" marT="0" marB="0" anchor="b"/>
                </a:tc>
                <a:tc>
                  <a:txBody>
                    <a:bodyPr/>
                    <a:lstStyle/>
                    <a:p>
                      <a:pPr>
                        <a:lnSpc>
                          <a:spcPct val="115000"/>
                        </a:lnSpc>
                      </a:pPr>
                      <a:endParaRPr lang="es-ES_tradnl" sz="2000">
                        <a:latin typeface="Calibri"/>
                      </a:endParaRPr>
                    </a:p>
                  </a:txBody>
                  <a:tcPr marL="44450" marR="44450" marT="0" marB="0" anchor="b"/>
                </a:tc>
                <a:tc gridSpan="3">
                  <a:txBody>
                    <a:bodyPr/>
                    <a:lstStyle/>
                    <a:p>
                      <a:pPr algn="ctr">
                        <a:lnSpc>
                          <a:spcPct val="115000"/>
                        </a:lnSpc>
                        <a:spcAft>
                          <a:spcPts val="0"/>
                        </a:spcAft>
                      </a:pPr>
                      <a:r>
                        <a:rPr lang="es-ES_tradnl" sz="2400"/>
                        <a:t>Promedio total</a:t>
                      </a:r>
                      <a:endParaRPr lang="es-ES_tradnl" sz="2000">
                        <a:latin typeface="Calibri"/>
                        <a:ea typeface="MS Mincho"/>
                        <a:cs typeface="Times New Roman"/>
                      </a:endParaRPr>
                    </a:p>
                  </a:txBody>
                  <a:tcPr marL="44450" marR="44450" marT="0" marB="0" anchor="b"/>
                </a:tc>
                <a:tc hMerge="1">
                  <a:txBody>
                    <a:bodyPr/>
                    <a:lstStyle/>
                    <a:p>
                      <a:endParaRPr lang="es-ES_tradnl"/>
                    </a:p>
                  </a:txBody>
                  <a:tcPr/>
                </a:tc>
                <a:tc hMerge="1">
                  <a:txBody>
                    <a:bodyPr/>
                    <a:lstStyle/>
                    <a:p>
                      <a:endParaRPr lang="es-ES_tradnl"/>
                    </a:p>
                  </a:txBody>
                  <a:tcPr/>
                </a:tc>
                <a:tc>
                  <a:txBody>
                    <a:bodyPr/>
                    <a:lstStyle/>
                    <a:p>
                      <a:pPr algn="r">
                        <a:lnSpc>
                          <a:spcPct val="115000"/>
                        </a:lnSpc>
                        <a:spcAft>
                          <a:spcPts val="0"/>
                        </a:spcAft>
                      </a:pPr>
                      <a:r>
                        <a:rPr lang="es-ES_tradnl" sz="2400" dirty="0"/>
                        <a:t>0,863</a:t>
                      </a:r>
                      <a:endParaRPr lang="es-ES_tradnl" sz="2000" dirty="0">
                        <a:latin typeface="Calibri"/>
                        <a:ea typeface="MS Mincho"/>
                        <a:cs typeface="Times New Roman"/>
                      </a:endParaRPr>
                    </a:p>
                  </a:txBody>
                  <a:tcPr marL="44450" marR="44450" marT="0" marB="0" anchor="b"/>
                </a:tc>
              </a:tr>
            </a:tbl>
          </a:graphicData>
        </a:graphic>
      </p:graphicFrame>
    </p:spTree>
  </p:cSld>
  <p:clrMapOvr>
    <a:masterClrMapping/>
  </p:clrMapOvr>
  <p:transition>
    <p:fade thruBlk="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7384"/>
            <a:ext cx="8229600" cy="1368152"/>
          </a:xfrm>
        </p:spPr>
        <p:txBody>
          <a:bodyPr/>
          <a:lstStyle/>
          <a:p>
            <a:pPr algn="just">
              <a:buNone/>
            </a:pPr>
            <a:r>
              <a:rPr lang="es-EC" dirty="0" smtClean="0"/>
              <a:t>	</a:t>
            </a:r>
            <a:r>
              <a:rPr lang="es-EC" sz="2400" dirty="0" smtClean="0"/>
              <a:t>Valor teórico = 0.8405 m/s que es el promedio de los valores de </a:t>
            </a:r>
            <a:r>
              <a:rPr lang="es-EC" sz="2400" dirty="0" err="1" smtClean="0"/>
              <a:t>Ansys</a:t>
            </a:r>
            <a:r>
              <a:rPr lang="es-EC" sz="2400" dirty="0" smtClean="0"/>
              <a:t> </a:t>
            </a:r>
            <a:r>
              <a:rPr lang="es-EC" sz="2400" dirty="0" err="1" smtClean="0"/>
              <a:t>Fluent</a:t>
            </a:r>
            <a:r>
              <a:rPr lang="es-EC" sz="2400" dirty="0" smtClean="0"/>
              <a:t> (0.828 m/s) y </a:t>
            </a:r>
            <a:r>
              <a:rPr lang="es-EC" sz="2400" dirty="0" err="1" smtClean="0"/>
              <a:t>Flowizard</a:t>
            </a:r>
            <a:r>
              <a:rPr lang="es-EC" sz="2400" dirty="0" smtClean="0"/>
              <a:t> (0.853 m/s) con la malla de mejor calidad.</a:t>
            </a:r>
            <a:endParaRPr lang="es-ES_tradnl" dirty="0" smtClean="0"/>
          </a:p>
          <a:p>
            <a:pPr>
              <a:buNone/>
            </a:pPr>
            <a:endParaRPr lang="es-ES_tradnl" dirty="0"/>
          </a:p>
        </p:txBody>
      </p:sp>
      <p:sp>
        <p:nvSpPr>
          <p:cNvPr id="2" name="1 Título"/>
          <p:cNvSpPr>
            <a:spLocks noGrp="1"/>
          </p:cNvSpPr>
          <p:nvPr>
            <p:ph type="title"/>
          </p:nvPr>
        </p:nvSpPr>
        <p:spPr>
          <a:xfrm>
            <a:off x="323528" y="2430016"/>
            <a:ext cx="8229600" cy="1143000"/>
          </a:xfrm>
        </p:spPr>
        <p:txBody>
          <a:bodyPr>
            <a:normAutofit/>
          </a:bodyPr>
          <a:lstStyle/>
          <a:p>
            <a:r>
              <a:rPr lang="es-EC" b="1" dirty="0" smtClean="0"/>
              <a:t>Conclusión:</a:t>
            </a:r>
            <a:endParaRPr lang="es-ES_tradnl" dirty="0"/>
          </a:p>
        </p:txBody>
      </p:sp>
      <p:sp>
        <p:nvSpPr>
          <p:cNvPr id="2355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355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31640" y="1340768"/>
            <a:ext cx="6381017" cy="864096"/>
          </a:xfrm>
          <a:prstGeom prst="rect">
            <a:avLst/>
          </a:prstGeom>
          <a:noFill/>
        </p:spPr>
      </p:pic>
      <p:sp>
        <p:nvSpPr>
          <p:cNvPr id="6" name="5 Rectángulo"/>
          <p:cNvSpPr/>
          <p:nvPr/>
        </p:nvSpPr>
        <p:spPr>
          <a:xfrm>
            <a:off x="539552" y="3325048"/>
            <a:ext cx="8136904" cy="2862322"/>
          </a:xfrm>
          <a:prstGeom prst="rect">
            <a:avLst/>
          </a:prstGeom>
        </p:spPr>
        <p:txBody>
          <a:bodyPr wrap="square">
            <a:spAutoFit/>
          </a:bodyPr>
          <a:lstStyle/>
          <a:p>
            <a:pPr algn="just"/>
            <a:r>
              <a:rPr lang="es-EC" sz="2000" dirty="0" smtClean="0"/>
              <a:t>Se consiguieron buenos resultados ya que al comparar el promedio total de las mediciones con el promedio de los 2 programas utilizados se obtuvo un error muy bajo igual al 2.7%, lo que nos indica que el cálculo computacional nos da una muy buena aproximación. El error resultó mucho menor debido a que esta es un área controlada que está encerrada por la cabina, por lo que el caudal es constante y no existe cruce de corrientes de aire, por lo que los valores de velocidad medidos son más fiables.</a:t>
            </a:r>
            <a:endParaRPr lang="es-ES_tradnl" sz="2000" dirty="0"/>
          </a:p>
        </p:txBody>
      </p:sp>
    </p:spTree>
  </p:cSld>
  <p:clrMapOvr>
    <a:masterClrMapping/>
  </p:clrMapOvr>
  <p:transition>
    <p:fade thruBlk="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1357298"/>
            <a:ext cx="8229600" cy="1143000"/>
          </a:xfrm>
        </p:spPr>
        <p:txBody>
          <a:bodyPr>
            <a:normAutofit/>
          </a:bodyPr>
          <a:lstStyle/>
          <a:p>
            <a:pPr algn="ctr"/>
            <a:r>
              <a:rPr lang="es-EC" dirty="0" smtClean="0"/>
              <a:t>VIDEO DE FUNCIONAMIENTO</a:t>
            </a:r>
            <a:endParaRPr lang="es-EC" dirty="0"/>
          </a:p>
        </p:txBody>
      </p:sp>
      <p:sp>
        <p:nvSpPr>
          <p:cNvPr id="5" name="4 Botón de acción: Hacia delante o Siguiente">
            <a:hlinkClick r:id="rId2" action="ppaction://hlinkfile" highlightClick="1"/>
          </p:cNvPr>
          <p:cNvSpPr/>
          <p:nvPr/>
        </p:nvSpPr>
        <p:spPr>
          <a:xfrm>
            <a:off x="3929058" y="2928934"/>
            <a:ext cx="1500198" cy="157163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3714752"/>
            <a:ext cx="8229600" cy="1625593"/>
          </a:xfrm>
        </p:spPr>
        <p:txBody>
          <a:bodyPr>
            <a:normAutofit/>
          </a:bodyPr>
          <a:lstStyle/>
          <a:p>
            <a:pPr algn="ctr">
              <a:buNone/>
            </a:pPr>
            <a:r>
              <a:rPr lang="es-EC" sz="2800" b="1" dirty="0" smtClean="0"/>
              <a:t>ANÁLISIS ECONÓMICO Y FINANCIERO</a:t>
            </a:r>
            <a:endParaRPr lang="es-EC" sz="2800" dirty="0" smtClean="0"/>
          </a:p>
        </p:txBody>
      </p:sp>
      <p:sp>
        <p:nvSpPr>
          <p:cNvPr id="2" name="1 Título"/>
          <p:cNvSpPr>
            <a:spLocks noGrp="1"/>
          </p:cNvSpPr>
          <p:nvPr>
            <p:ph type="title"/>
          </p:nvPr>
        </p:nvSpPr>
        <p:spPr>
          <a:xfrm>
            <a:off x="428596" y="2143116"/>
            <a:ext cx="8229600" cy="1285884"/>
          </a:xfrm>
        </p:spPr>
        <p:txBody>
          <a:bodyPr>
            <a:noAutofit/>
          </a:bodyPr>
          <a:lstStyle/>
          <a:p>
            <a:pPr algn="r"/>
            <a:r>
              <a:rPr lang="es-EC" sz="4800" b="1" dirty="0" smtClean="0"/>
              <a:t>CAPÍTULO 7</a:t>
            </a:r>
            <a:br>
              <a:rPr lang="es-EC" sz="4800" b="1" dirty="0" smtClean="0"/>
            </a:br>
            <a:endParaRPr lang="es-EC" sz="4800" b="1" dirty="0"/>
          </a:p>
        </p:txBody>
      </p:sp>
    </p:spTree>
  </p:cSld>
  <p:clrMapOvr>
    <a:masterClrMapping/>
  </p:clrMapOvr>
  <p:transition>
    <p:fade thruBlk="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85918" y="1643051"/>
          <a:ext cx="5857916" cy="3357585"/>
        </p:xfrm>
        <a:graphic>
          <a:graphicData uri="http://schemas.openxmlformats.org/drawingml/2006/table">
            <a:tbl>
              <a:tblPr>
                <a:tableStyleId>{3C2FFA5D-87B4-456A-9821-1D502468CF0F}</a:tableStyleId>
              </a:tblPr>
              <a:tblGrid>
                <a:gridCol w="1268862"/>
                <a:gridCol w="2516578"/>
                <a:gridCol w="2072476"/>
              </a:tblGrid>
              <a:tr h="519828">
                <a:tc>
                  <a:txBody>
                    <a:bodyPr/>
                    <a:lstStyle/>
                    <a:p>
                      <a:pPr algn="ctr">
                        <a:lnSpc>
                          <a:spcPct val="115000"/>
                        </a:lnSpc>
                        <a:spcAft>
                          <a:spcPts val="1000"/>
                        </a:spcAft>
                      </a:pPr>
                      <a:r>
                        <a:rPr lang="es-EC" sz="1400" dirty="0"/>
                        <a:t>Ítem</a:t>
                      </a:r>
                      <a:endParaRPr lang="es-EC" sz="1400" b="1"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400" dirty="0"/>
                        <a:t>Especificación</a:t>
                      </a:r>
                      <a:endParaRPr lang="es-EC" sz="1400" b="1"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400" dirty="0"/>
                        <a:t>Costo</a:t>
                      </a:r>
                      <a:endParaRPr lang="es-EC" sz="1400" b="1" dirty="0">
                        <a:latin typeface="Calibri"/>
                        <a:ea typeface="Times New Roman"/>
                        <a:cs typeface="Times New Roman"/>
                      </a:endParaRPr>
                    </a:p>
                  </a:txBody>
                  <a:tcPr marL="44450" marR="44450" marT="0" marB="0" anchor="ctr"/>
                </a:tc>
              </a:tr>
              <a:tr h="519828">
                <a:tc>
                  <a:txBody>
                    <a:bodyPr/>
                    <a:lstStyle/>
                    <a:p>
                      <a:pPr algn="ctr">
                        <a:lnSpc>
                          <a:spcPct val="115000"/>
                        </a:lnSpc>
                        <a:spcAft>
                          <a:spcPts val="1000"/>
                        </a:spcAft>
                      </a:pPr>
                      <a:r>
                        <a:rPr lang="es-EC" sz="1400" dirty="0"/>
                        <a:t>1</a:t>
                      </a:r>
                      <a:endParaRPr lang="es-EC" sz="14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es-EC" sz="1400" dirty="0"/>
                        <a:t>Cabina de pintura</a:t>
                      </a:r>
                      <a:endParaRPr lang="es-EC" sz="1400" dirty="0">
                        <a:latin typeface="Calibri"/>
                        <a:ea typeface="Times New Roman"/>
                        <a:cs typeface="Times New Roman"/>
                      </a:endParaRPr>
                    </a:p>
                  </a:txBody>
                  <a:tcPr marL="44450" marR="44450" marT="0" marB="0" anchor="ctr"/>
                </a:tc>
                <a:tc>
                  <a:txBody>
                    <a:bodyPr/>
                    <a:lstStyle/>
                    <a:p>
                      <a:pPr algn="r">
                        <a:lnSpc>
                          <a:spcPct val="115000"/>
                        </a:lnSpc>
                        <a:spcAft>
                          <a:spcPts val="1000"/>
                        </a:spcAft>
                      </a:pPr>
                      <a:r>
                        <a:rPr lang="es-EC" sz="1400"/>
                        <a:t>$ 439,91</a:t>
                      </a:r>
                      <a:endParaRPr lang="es-EC" sz="1400">
                        <a:latin typeface="Calibri"/>
                        <a:ea typeface="Times New Roman"/>
                        <a:cs typeface="Times New Roman"/>
                      </a:endParaRPr>
                    </a:p>
                  </a:txBody>
                  <a:tcPr marL="44450" marR="44450" marT="0" marB="0" anchor="ctr"/>
                </a:tc>
              </a:tr>
              <a:tr h="519828">
                <a:tc>
                  <a:txBody>
                    <a:bodyPr/>
                    <a:lstStyle/>
                    <a:p>
                      <a:pPr algn="ctr">
                        <a:lnSpc>
                          <a:spcPct val="115000"/>
                        </a:lnSpc>
                        <a:spcAft>
                          <a:spcPts val="1000"/>
                        </a:spcAft>
                      </a:pPr>
                      <a:r>
                        <a:rPr lang="es-EC" sz="1400" dirty="0"/>
                        <a:t>2</a:t>
                      </a:r>
                      <a:endParaRPr lang="es-EC" sz="14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es-EC" sz="1400" dirty="0"/>
                        <a:t>Soporte de muebles </a:t>
                      </a:r>
                      <a:endParaRPr lang="es-EC" sz="1400" dirty="0">
                        <a:latin typeface="Calibri"/>
                        <a:ea typeface="Times New Roman"/>
                        <a:cs typeface="Times New Roman"/>
                      </a:endParaRPr>
                    </a:p>
                  </a:txBody>
                  <a:tcPr marL="44450" marR="44450" marT="0" marB="0" anchor="ctr"/>
                </a:tc>
                <a:tc>
                  <a:txBody>
                    <a:bodyPr/>
                    <a:lstStyle/>
                    <a:p>
                      <a:pPr algn="r">
                        <a:lnSpc>
                          <a:spcPct val="115000"/>
                        </a:lnSpc>
                        <a:spcAft>
                          <a:spcPts val="1000"/>
                        </a:spcAft>
                      </a:pPr>
                      <a:r>
                        <a:rPr lang="es-EC" sz="1400"/>
                        <a:t>$ 456,96</a:t>
                      </a:r>
                      <a:endParaRPr lang="es-EC" sz="1400">
                        <a:latin typeface="Calibri"/>
                        <a:ea typeface="Times New Roman"/>
                        <a:cs typeface="Times New Roman"/>
                      </a:endParaRPr>
                    </a:p>
                  </a:txBody>
                  <a:tcPr marL="44450" marR="44450" marT="0" marB="0" anchor="ctr"/>
                </a:tc>
              </a:tr>
              <a:tr h="758445">
                <a:tc>
                  <a:txBody>
                    <a:bodyPr/>
                    <a:lstStyle/>
                    <a:p>
                      <a:pPr algn="ctr">
                        <a:lnSpc>
                          <a:spcPct val="115000"/>
                        </a:lnSpc>
                        <a:spcAft>
                          <a:spcPts val="1000"/>
                        </a:spcAft>
                      </a:pPr>
                      <a:r>
                        <a:rPr lang="es-EC" sz="1400" dirty="0"/>
                        <a:t>3</a:t>
                      </a:r>
                      <a:endParaRPr lang="es-EC" sz="14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es-EC" sz="1400" dirty="0"/>
                        <a:t>Sistema de extracción</a:t>
                      </a:r>
                      <a:endParaRPr lang="es-EC" sz="1400" dirty="0">
                        <a:latin typeface="Calibri"/>
                        <a:ea typeface="Times New Roman"/>
                        <a:cs typeface="Times New Roman"/>
                      </a:endParaRPr>
                    </a:p>
                  </a:txBody>
                  <a:tcPr marL="44450" marR="44450" marT="0" marB="0" anchor="ctr"/>
                </a:tc>
                <a:tc>
                  <a:txBody>
                    <a:bodyPr/>
                    <a:lstStyle/>
                    <a:p>
                      <a:pPr algn="r">
                        <a:lnSpc>
                          <a:spcPct val="115000"/>
                        </a:lnSpc>
                        <a:spcAft>
                          <a:spcPts val="1000"/>
                        </a:spcAft>
                      </a:pPr>
                      <a:r>
                        <a:rPr lang="es-EC" sz="1400"/>
                        <a:t>$ 1.050,76</a:t>
                      </a:r>
                      <a:endParaRPr lang="es-EC" sz="1400">
                        <a:latin typeface="Calibri"/>
                        <a:ea typeface="Times New Roman"/>
                        <a:cs typeface="Times New Roman"/>
                      </a:endParaRPr>
                    </a:p>
                  </a:txBody>
                  <a:tcPr marL="44450" marR="44450" marT="0" marB="0" anchor="ctr"/>
                </a:tc>
              </a:tr>
              <a:tr h="519828">
                <a:tc>
                  <a:txBody>
                    <a:bodyPr/>
                    <a:lstStyle/>
                    <a:p>
                      <a:pPr algn="ctr">
                        <a:lnSpc>
                          <a:spcPct val="115000"/>
                        </a:lnSpc>
                        <a:spcAft>
                          <a:spcPts val="1000"/>
                        </a:spcAft>
                      </a:pPr>
                      <a:r>
                        <a:rPr lang="es-EC" sz="1400"/>
                        <a:t>4</a:t>
                      </a:r>
                      <a:endParaRPr lang="es-EC" sz="1400">
                        <a:latin typeface="Calibri"/>
                        <a:ea typeface="Times New Roman"/>
                        <a:cs typeface="Times New Roman"/>
                      </a:endParaRPr>
                    </a:p>
                  </a:txBody>
                  <a:tcPr marL="44450" marR="44450" marT="0" marB="0" anchor="ctr"/>
                </a:tc>
                <a:tc>
                  <a:txBody>
                    <a:bodyPr/>
                    <a:lstStyle/>
                    <a:p>
                      <a:pPr>
                        <a:lnSpc>
                          <a:spcPct val="115000"/>
                        </a:lnSpc>
                        <a:spcAft>
                          <a:spcPts val="1000"/>
                        </a:spcAft>
                      </a:pPr>
                      <a:r>
                        <a:rPr lang="es-EC" sz="1400" dirty="0"/>
                        <a:t>Equipos</a:t>
                      </a:r>
                      <a:endParaRPr lang="es-EC" sz="1400" dirty="0">
                        <a:latin typeface="Calibri"/>
                        <a:ea typeface="Times New Roman"/>
                        <a:cs typeface="Times New Roman"/>
                      </a:endParaRPr>
                    </a:p>
                  </a:txBody>
                  <a:tcPr marL="44450" marR="44450" marT="0" marB="0" anchor="ctr"/>
                </a:tc>
                <a:tc>
                  <a:txBody>
                    <a:bodyPr/>
                    <a:lstStyle/>
                    <a:p>
                      <a:pPr algn="r">
                        <a:lnSpc>
                          <a:spcPct val="115000"/>
                        </a:lnSpc>
                        <a:spcAft>
                          <a:spcPts val="1000"/>
                        </a:spcAft>
                      </a:pPr>
                      <a:r>
                        <a:rPr lang="es-EC" sz="1400" dirty="0"/>
                        <a:t>$ 2.238,52</a:t>
                      </a:r>
                      <a:endParaRPr lang="es-EC" sz="1400" dirty="0">
                        <a:latin typeface="Calibri"/>
                        <a:ea typeface="Times New Roman"/>
                        <a:cs typeface="Times New Roman"/>
                      </a:endParaRPr>
                    </a:p>
                  </a:txBody>
                  <a:tcPr marL="44450" marR="44450" marT="0" marB="0" anchor="ctr"/>
                </a:tc>
              </a:tr>
              <a:tr h="519828">
                <a:tc gridSpan="2">
                  <a:txBody>
                    <a:bodyPr/>
                    <a:lstStyle/>
                    <a:p>
                      <a:pPr algn="r">
                        <a:lnSpc>
                          <a:spcPct val="115000"/>
                        </a:lnSpc>
                        <a:spcAft>
                          <a:spcPts val="1000"/>
                        </a:spcAft>
                      </a:pPr>
                      <a:r>
                        <a:rPr lang="es-EC" sz="2000" dirty="0"/>
                        <a:t>TOTAL</a:t>
                      </a:r>
                      <a:endParaRPr lang="es-EC" sz="2000" b="1" dirty="0">
                        <a:latin typeface="Calibri"/>
                        <a:ea typeface="Times New Roman"/>
                        <a:cs typeface="Times New Roman"/>
                      </a:endParaRPr>
                    </a:p>
                  </a:txBody>
                  <a:tcPr marL="44450" marR="44450" marT="0" marB="0" anchor="b"/>
                </a:tc>
                <a:tc hMerge="1">
                  <a:txBody>
                    <a:bodyPr/>
                    <a:lstStyle/>
                    <a:p>
                      <a:endParaRPr lang="es-EC"/>
                    </a:p>
                  </a:txBody>
                  <a:tcPr/>
                </a:tc>
                <a:tc>
                  <a:txBody>
                    <a:bodyPr/>
                    <a:lstStyle/>
                    <a:p>
                      <a:pPr algn="r">
                        <a:lnSpc>
                          <a:spcPct val="115000"/>
                        </a:lnSpc>
                        <a:spcAft>
                          <a:spcPts val="1000"/>
                        </a:spcAft>
                      </a:pPr>
                      <a:r>
                        <a:rPr lang="es-EC" sz="2000" dirty="0"/>
                        <a:t>$ 4.186,16</a:t>
                      </a:r>
                      <a:endParaRPr lang="es-EC" sz="2000" b="1" dirty="0">
                        <a:latin typeface="Calibri"/>
                        <a:ea typeface="Times New Roman"/>
                        <a:cs typeface="Times New Roman"/>
                      </a:endParaRPr>
                    </a:p>
                  </a:txBody>
                  <a:tcPr marL="44450" marR="44450" marT="0" marB="0" anchor="b"/>
                </a:tc>
              </a:tr>
            </a:tbl>
          </a:graphicData>
        </a:graphic>
      </p:graphicFrame>
      <p:sp>
        <p:nvSpPr>
          <p:cNvPr id="2" name="1 Título"/>
          <p:cNvSpPr>
            <a:spLocks noGrp="1"/>
          </p:cNvSpPr>
          <p:nvPr>
            <p:ph type="title"/>
          </p:nvPr>
        </p:nvSpPr>
        <p:spPr/>
        <p:txBody>
          <a:bodyPr>
            <a:normAutofit/>
          </a:bodyPr>
          <a:lstStyle/>
          <a:p>
            <a:pPr algn="ctr"/>
            <a:r>
              <a:rPr lang="es-EC" sz="3600" b="1" dirty="0" smtClean="0"/>
              <a:t>COSTOS TOTALES</a:t>
            </a:r>
            <a:endParaRPr lang="es-EC" sz="3600" dirty="0"/>
          </a:p>
        </p:txBody>
      </p:sp>
    </p:spTree>
  </p:cSld>
  <p:clrMapOvr>
    <a:masterClrMapping/>
  </p:clrMapOvr>
  <p:transition>
    <p:fade thruBlk="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8"/>
            <a:ext cx="8229600" cy="2071702"/>
          </a:xfrm>
        </p:spPr>
        <p:txBody>
          <a:bodyPr>
            <a:normAutofit fontScale="92500" lnSpcReduction="10000"/>
          </a:bodyPr>
          <a:lstStyle/>
          <a:p>
            <a:pPr algn="just"/>
            <a:r>
              <a:rPr lang="es-EC" sz="1900" dirty="0" smtClean="0"/>
              <a:t>El costo de la adquisición del software con el cual se trabajó en este proyecto y el análisis del problema planteado no se lo toma en cuenta dentro de los costos totales del sistema en forma global, sin embargo; es necesario mencionarlos para que se tenga una idea del costo real que se genera al realizar un análisis de esta magnitud por cualquier persona que tenga conocimiento del paquete computacional en este caso ANSYS </a:t>
            </a:r>
            <a:r>
              <a:rPr lang="es-EC" sz="1900" dirty="0" err="1" smtClean="0"/>
              <a:t>Fluent</a:t>
            </a:r>
            <a:r>
              <a:rPr lang="es-EC" sz="1900" dirty="0" smtClean="0"/>
              <a:t> Inc. V 12.1. Estos costos de detallan a continuación:</a:t>
            </a:r>
          </a:p>
          <a:p>
            <a:endParaRPr lang="es-EC" dirty="0"/>
          </a:p>
        </p:txBody>
      </p:sp>
      <p:sp>
        <p:nvSpPr>
          <p:cNvPr id="2" name="1 Título"/>
          <p:cNvSpPr>
            <a:spLocks noGrp="1"/>
          </p:cNvSpPr>
          <p:nvPr>
            <p:ph type="title"/>
          </p:nvPr>
        </p:nvSpPr>
        <p:spPr/>
        <p:txBody>
          <a:bodyPr>
            <a:noAutofit/>
          </a:bodyPr>
          <a:lstStyle/>
          <a:p>
            <a:pPr algn="ctr"/>
            <a:r>
              <a:rPr lang="es-EC" sz="2400" b="1" dirty="0" smtClean="0"/>
              <a:t> COSTO DEL ANÁLISIS COMPUTACIONAL</a:t>
            </a:r>
            <a:endParaRPr lang="es-EC" sz="2400" dirty="0"/>
          </a:p>
        </p:txBody>
      </p:sp>
      <p:graphicFrame>
        <p:nvGraphicFramePr>
          <p:cNvPr id="5" name="4 Tabla"/>
          <p:cNvGraphicFramePr>
            <a:graphicFrameLocks noGrp="1"/>
          </p:cNvGraphicFramePr>
          <p:nvPr/>
        </p:nvGraphicFramePr>
        <p:xfrm>
          <a:off x="1357290" y="3786189"/>
          <a:ext cx="6429420" cy="2000265"/>
        </p:xfrm>
        <a:graphic>
          <a:graphicData uri="http://schemas.openxmlformats.org/drawingml/2006/table">
            <a:tbl>
              <a:tblPr>
                <a:tableStyleId>{3C2FFA5D-87B4-456A-9821-1D502468CF0F}</a:tableStyleId>
              </a:tblPr>
              <a:tblGrid>
                <a:gridCol w="957115"/>
                <a:gridCol w="4151486"/>
                <a:gridCol w="1320819"/>
              </a:tblGrid>
              <a:tr h="400053">
                <a:tc>
                  <a:txBody>
                    <a:bodyPr/>
                    <a:lstStyle/>
                    <a:p>
                      <a:pPr algn="ctr">
                        <a:lnSpc>
                          <a:spcPct val="115000"/>
                        </a:lnSpc>
                        <a:spcAft>
                          <a:spcPts val="1000"/>
                        </a:spcAft>
                      </a:pPr>
                      <a:r>
                        <a:rPr lang="es-EC" sz="1200" dirty="0"/>
                        <a:t>ITEM</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a:t>ESPECIFICACIÓN</a:t>
                      </a:r>
                      <a:endParaRPr lang="es-EC"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dirty="0"/>
                        <a:t>COSTO</a:t>
                      </a:r>
                      <a:endParaRPr lang="es-EC" sz="1100" dirty="0">
                        <a:latin typeface="Calibri"/>
                        <a:ea typeface="Times New Roman"/>
                        <a:cs typeface="Times New Roman"/>
                      </a:endParaRPr>
                    </a:p>
                  </a:txBody>
                  <a:tcPr marL="44450" marR="44450" marT="0" marB="0" anchor="ctr"/>
                </a:tc>
              </a:tr>
              <a:tr h="800106">
                <a:tc>
                  <a:txBody>
                    <a:bodyPr/>
                    <a:lstStyle/>
                    <a:p>
                      <a:pPr algn="ctr">
                        <a:lnSpc>
                          <a:spcPct val="115000"/>
                        </a:lnSpc>
                        <a:spcAft>
                          <a:spcPts val="1000"/>
                        </a:spcAft>
                      </a:pPr>
                      <a:r>
                        <a:rPr lang="es-EC" sz="1200" dirty="0"/>
                        <a:t>1</a:t>
                      </a:r>
                      <a:endParaRPr lang="es-EC" sz="11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es-EC" sz="1200" dirty="0"/>
                        <a:t>Adquisición de programa ANSYS </a:t>
                      </a:r>
                      <a:r>
                        <a:rPr lang="es-EC" sz="1200" dirty="0" err="1"/>
                        <a:t>Fluent</a:t>
                      </a:r>
                      <a:r>
                        <a:rPr lang="es-EC" sz="1200" dirty="0"/>
                        <a:t> Inc. V 12.1</a:t>
                      </a:r>
                      <a:endParaRPr lang="es-EC" sz="1100" dirty="0">
                        <a:latin typeface="Calibri"/>
                        <a:ea typeface="Times New Roman"/>
                        <a:cs typeface="Times New Roman"/>
                      </a:endParaRPr>
                    </a:p>
                  </a:txBody>
                  <a:tcPr marL="44450" marR="44450" marT="0" marB="0" anchor="ctr"/>
                </a:tc>
                <a:tc>
                  <a:txBody>
                    <a:bodyPr/>
                    <a:lstStyle/>
                    <a:p>
                      <a:pPr algn="r">
                        <a:lnSpc>
                          <a:spcPct val="115000"/>
                        </a:lnSpc>
                        <a:spcAft>
                          <a:spcPts val="1000"/>
                        </a:spcAft>
                      </a:pPr>
                      <a:r>
                        <a:rPr lang="es-EC" sz="1200"/>
                        <a:t>$ 84.576,00</a:t>
                      </a:r>
                      <a:endParaRPr lang="es-EC" sz="1100">
                        <a:latin typeface="Calibri"/>
                        <a:ea typeface="Times New Roman"/>
                        <a:cs typeface="Times New Roman"/>
                      </a:endParaRPr>
                    </a:p>
                  </a:txBody>
                  <a:tcPr marL="44450" marR="44450" marT="0" marB="0" anchor="ctr"/>
                </a:tc>
              </a:tr>
              <a:tr h="400053">
                <a:tc>
                  <a:txBody>
                    <a:bodyPr/>
                    <a:lstStyle/>
                    <a:p>
                      <a:pPr algn="ctr">
                        <a:lnSpc>
                          <a:spcPct val="115000"/>
                        </a:lnSpc>
                        <a:spcAft>
                          <a:spcPts val="1000"/>
                        </a:spcAft>
                      </a:pPr>
                      <a:r>
                        <a:rPr lang="es-EC" sz="1200"/>
                        <a:t>2</a:t>
                      </a:r>
                      <a:endParaRPr lang="es-EC"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es-EC" sz="1200" dirty="0"/>
                        <a:t>Análisis computacional</a:t>
                      </a:r>
                      <a:endParaRPr lang="es-EC" sz="1100" dirty="0">
                        <a:latin typeface="Calibri"/>
                        <a:ea typeface="Times New Roman"/>
                        <a:cs typeface="Times New Roman"/>
                      </a:endParaRPr>
                    </a:p>
                  </a:txBody>
                  <a:tcPr marL="44450" marR="44450" marT="0" marB="0" anchor="ctr"/>
                </a:tc>
                <a:tc>
                  <a:txBody>
                    <a:bodyPr/>
                    <a:lstStyle/>
                    <a:p>
                      <a:pPr algn="r">
                        <a:lnSpc>
                          <a:spcPct val="115000"/>
                        </a:lnSpc>
                        <a:spcAft>
                          <a:spcPts val="1000"/>
                        </a:spcAft>
                      </a:pPr>
                      <a:r>
                        <a:rPr lang="es-EC" sz="1200" dirty="0"/>
                        <a:t>$ 3.500,00</a:t>
                      </a:r>
                      <a:endParaRPr lang="es-EC" sz="1100" dirty="0">
                        <a:latin typeface="Calibri"/>
                        <a:ea typeface="Times New Roman"/>
                        <a:cs typeface="Times New Roman"/>
                      </a:endParaRPr>
                    </a:p>
                  </a:txBody>
                  <a:tcPr marL="44450" marR="44450" marT="0" marB="0" anchor="ctr"/>
                </a:tc>
              </a:tr>
              <a:tr h="400053">
                <a:tc gridSpan="2">
                  <a:txBody>
                    <a:bodyPr/>
                    <a:lstStyle/>
                    <a:p>
                      <a:pPr algn="r">
                        <a:lnSpc>
                          <a:spcPct val="115000"/>
                        </a:lnSpc>
                        <a:spcAft>
                          <a:spcPts val="1000"/>
                        </a:spcAft>
                      </a:pPr>
                      <a:r>
                        <a:rPr lang="es-EC" sz="1200" dirty="0"/>
                        <a:t>TOTAL</a:t>
                      </a:r>
                      <a:endParaRPr lang="es-EC" sz="1100" dirty="0">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r">
                        <a:lnSpc>
                          <a:spcPct val="115000"/>
                        </a:lnSpc>
                        <a:spcAft>
                          <a:spcPts val="1000"/>
                        </a:spcAft>
                      </a:pPr>
                      <a:r>
                        <a:rPr lang="es-EC" sz="1200" dirty="0"/>
                        <a:t>$ 88.076,00</a:t>
                      </a:r>
                      <a:endParaRPr lang="es-EC" sz="1100" dirty="0">
                        <a:latin typeface="Calibri"/>
                        <a:ea typeface="Times New Roman"/>
                        <a:cs typeface="Times New Roman"/>
                      </a:endParaRPr>
                    </a:p>
                  </a:txBody>
                  <a:tcPr marL="44450" marR="44450" marT="0" marB="0" anchor="ctr"/>
                </a:tc>
              </a:tr>
            </a:tbl>
          </a:graphicData>
        </a:graphic>
      </p:graphicFrame>
    </p:spTree>
  </p:cSld>
  <p:clrMapOvr>
    <a:masterClrMapping/>
  </p:clrMapOvr>
  <p:transition>
    <p:fade thruBlk="1"/>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57157" y="1714488"/>
          <a:ext cx="8429685" cy="4098096"/>
        </p:xfrm>
        <a:graphic>
          <a:graphicData uri="http://schemas.openxmlformats.org/drawingml/2006/table">
            <a:tbl>
              <a:tblPr>
                <a:tableStyleId>{3C2FFA5D-87B4-456A-9821-1D502468CF0F}</a:tableStyleId>
              </a:tblPr>
              <a:tblGrid>
                <a:gridCol w="513108"/>
                <a:gridCol w="879620"/>
                <a:gridCol w="659715"/>
                <a:gridCol w="733016"/>
                <a:gridCol w="659715"/>
                <a:gridCol w="626792"/>
                <a:gridCol w="642942"/>
                <a:gridCol w="642942"/>
                <a:gridCol w="642942"/>
                <a:gridCol w="571504"/>
                <a:gridCol w="714380"/>
                <a:gridCol w="571504"/>
                <a:gridCol w="571505"/>
              </a:tblGrid>
              <a:tr h="141385">
                <a:tc rowSpan="2">
                  <a:txBody>
                    <a:bodyPr/>
                    <a:lstStyle/>
                    <a:p>
                      <a:pPr algn="ctr">
                        <a:lnSpc>
                          <a:spcPct val="115000"/>
                        </a:lnSpc>
                        <a:spcAft>
                          <a:spcPts val="1000"/>
                        </a:spcAft>
                      </a:pPr>
                      <a:r>
                        <a:rPr lang="es-EC" sz="1000" dirty="0"/>
                        <a:t>Ítem</a:t>
                      </a:r>
                      <a:endParaRPr lang="es-EC" sz="1000" b="1" dirty="0">
                        <a:latin typeface="Calibri"/>
                        <a:ea typeface="Times New Roman"/>
                        <a:cs typeface="Times New Roman"/>
                      </a:endParaRPr>
                    </a:p>
                  </a:txBody>
                  <a:tcPr marL="35937" marR="35937" marT="0" marB="0" anchor="ctr"/>
                </a:tc>
                <a:tc rowSpan="2">
                  <a:txBody>
                    <a:bodyPr/>
                    <a:lstStyle/>
                    <a:p>
                      <a:pPr algn="ctr">
                        <a:lnSpc>
                          <a:spcPct val="115000"/>
                        </a:lnSpc>
                        <a:spcAft>
                          <a:spcPts val="1000"/>
                        </a:spcAft>
                      </a:pPr>
                      <a:r>
                        <a:rPr lang="es-EC" sz="1000" dirty="0"/>
                        <a:t>Equipo</a:t>
                      </a:r>
                      <a:endParaRPr lang="es-EC" sz="1000" b="1" dirty="0">
                        <a:latin typeface="Calibri"/>
                        <a:ea typeface="Times New Roman"/>
                        <a:cs typeface="Times New Roman"/>
                      </a:endParaRPr>
                    </a:p>
                  </a:txBody>
                  <a:tcPr marL="35937" marR="35937" marT="0" marB="0" anchor="ctr"/>
                </a:tc>
                <a:tc rowSpan="2">
                  <a:txBody>
                    <a:bodyPr/>
                    <a:lstStyle/>
                    <a:p>
                      <a:pPr algn="ctr">
                        <a:lnSpc>
                          <a:spcPct val="115000"/>
                        </a:lnSpc>
                        <a:spcAft>
                          <a:spcPts val="1000"/>
                        </a:spcAft>
                      </a:pPr>
                      <a:r>
                        <a:rPr lang="es-EC" sz="1000" dirty="0"/>
                        <a:t>Valor</a:t>
                      </a:r>
                      <a:endParaRPr lang="es-EC" sz="1000" b="1" dirty="0">
                        <a:latin typeface="Calibri"/>
                        <a:ea typeface="Times New Roman"/>
                        <a:cs typeface="Times New Roman"/>
                      </a:endParaRPr>
                    </a:p>
                  </a:txBody>
                  <a:tcPr marL="35937" marR="35937" marT="0" marB="0" anchor="ctr"/>
                </a:tc>
                <a:tc gridSpan="10">
                  <a:txBody>
                    <a:bodyPr/>
                    <a:lstStyle/>
                    <a:p>
                      <a:pPr algn="ctr">
                        <a:lnSpc>
                          <a:spcPct val="115000"/>
                        </a:lnSpc>
                        <a:spcAft>
                          <a:spcPts val="1000"/>
                        </a:spcAft>
                      </a:pPr>
                      <a:r>
                        <a:rPr lang="es-EC" sz="1000"/>
                        <a:t>Años de depreciación (10% anual)</a:t>
                      </a:r>
                      <a:endParaRPr lang="es-EC" sz="1000" b="1">
                        <a:latin typeface="Calibri"/>
                        <a:ea typeface="Times New Roman"/>
                        <a:cs typeface="Times New Roman"/>
                      </a:endParaRPr>
                    </a:p>
                  </a:txBody>
                  <a:tcPr marL="35937" marR="3593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253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1000"/>
                        </a:spcAft>
                      </a:pPr>
                      <a:r>
                        <a:rPr lang="es-EC" sz="1000" dirty="0"/>
                        <a:t>1</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2</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3</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4</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5</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6</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7</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8</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9</a:t>
                      </a:r>
                      <a:endParaRPr lang="es-EC" sz="1000" b="1" dirty="0">
                        <a:latin typeface="Calibri"/>
                        <a:ea typeface="Times New Roman"/>
                        <a:cs typeface="Times New Roman"/>
                      </a:endParaRPr>
                    </a:p>
                  </a:txBody>
                  <a:tcPr marL="35937" marR="35937" marT="0" marB="0" anchor="b"/>
                </a:tc>
                <a:tc>
                  <a:txBody>
                    <a:bodyPr/>
                    <a:lstStyle/>
                    <a:p>
                      <a:pPr algn="ctr">
                        <a:lnSpc>
                          <a:spcPct val="115000"/>
                        </a:lnSpc>
                        <a:spcAft>
                          <a:spcPts val="1000"/>
                        </a:spcAft>
                      </a:pPr>
                      <a:r>
                        <a:rPr lang="es-EC" sz="1000" dirty="0"/>
                        <a:t>10</a:t>
                      </a:r>
                      <a:endParaRPr lang="es-EC" sz="1000" b="1" dirty="0">
                        <a:latin typeface="Calibri"/>
                        <a:ea typeface="Times New Roman"/>
                        <a:cs typeface="Times New Roman"/>
                      </a:endParaRPr>
                    </a:p>
                  </a:txBody>
                  <a:tcPr marL="35937" marR="35937" marT="0" marB="0" anchor="b"/>
                </a:tc>
              </a:tr>
              <a:tr h="681340">
                <a:tc>
                  <a:txBody>
                    <a:bodyPr/>
                    <a:lstStyle/>
                    <a:p>
                      <a:pPr algn="ctr">
                        <a:lnSpc>
                          <a:spcPct val="115000"/>
                        </a:lnSpc>
                        <a:spcAft>
                          <a:spcPts val="1000"/>
                        </a:spcAft>
                      </a:pPr>
                      <a:r>
                        <a:rPr lang="es-EC" sz="900" dirty="0"/>
                        <a:t>1</a:t>
                      </a:r>
                      <a:endParaRPr lang="es-EC" sz="900" dirty="0">
                        <a:latin typeface="Calibri"/>
                        <a:ea typeface="Times New Roman"/>
                        <a:cs typeface="Times New Roman"/>
                      </a:endParaRPr>
                    </a:p>
                  </a:txBody>
                  <a:tcPr marL="35937" marR="35937" marT="0" marB="0" anchor="ctr"/>
                </a:tc>
                <a:tc>
                  <a:txBody>
                    <a:bodyPr/>
                    <a:lstStyle/>
                    <a:p>
                      <a:pPr>
                        <a:lnSpc>
                          <a:spcPct val="115000"/>
                        </a:lnSpc>
                        <a:spcAft>
                          <a:spcPts val="1000"/>
                        </a:spcAft>
                      </a:pPr>
                      <a:r>
                        <a:rPr lang="es-EC" sz="900" dirty="0"/>
                        <a:t>Cabina + cuarto de succión</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1.947,64</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1.752,87</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1.577,58</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1.419,83</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1.277,84</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1.150,06</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1.035,05</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931,55</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838,39</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754,55</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679,10</a:t>
                      </a:r>
                      <a:endParaRPr lang="es-EC" sz="900">
                        <a:latin typeface="Calibri"/>
                        <a:ea typeface="Times New Roman"/>
                        <a:cs typeface="Times New Roman"/>
                      </a:endParaRPr>
                    </a:p>
                  </a:txBody>
                  <a:tcPr marL="35937" marR="35937" marT="0" marB="0" anchor="ctr"/>
                </a:tc>
              </a:tr>
              <a:tr h="681340">
                <a:tc>
                  <a:txBody>
                    <a:bodyPr/>
                    <a:lstStyle/>
                    <a:p>
                      <a:pPr algn="ctr">
                        <a:lnSpc>
                          <a:spcPct val="115000"/>
                        </a:lnSpc>
                        <a:spcAft>
                          <a:spcPts val="1000"/>
                        </a:spcAft>
                      </a:pPr>
                      <a:r>
                        <a:rPr lang="es-EC" sz="900"/>
                        <a:t>2</a:t>
                      </a:r>
                      <a:endParaRPr lang="es-EC" sz="900">
                        <a:latin typeface="Calibri"/>
                        <a:ea typeface="Times New Roman"/>
                        <a:cs typeface="Times New Roman"/>
                      </a:endParaRPr>
                    </a:p>
                  </a:txBody>
                  <a:tcPr marL="35937" marR="35937" marT="0" marB="0" anchor="ctr"/>
                </a:tc>
                <a:tc>
                  <a:txBody>
                    <a:bodyPr/>
                    <a:lstStyle/>
                    <a:p>
                      <a:pPr>
                        <a:lnSpc>
                          <a:spcPct val="115000"/>
                        </a:lnSpc>
                        <a:spcAft>
                          <a:spcPts val="1000"/>
                        </a:spcAft>
                      </a:pPr>
                      <a:r>
                        <a:rPr lang="en-US" sz="900" dirty="0" err="1"/>
                        <a:t>Ventilador</a:t>
                      </a:r>
                      <a:r>
                        <a:rPr lang="en-US" sz="900" dirty="0"/>
                        <a:t> </a:t>
                      </a:r>
                      <a:r>
                        <a:rPr lang="en-US" sz="900" dirty="0" err="1"/>
                        <a:t>Centrífugo</a:t>
                      </a:r>
                      <a:r>
                        <a:rPr lang="en-US" sz="900" dirty="0"/>
                        <a:t> S&amp;P  </a:t>
                      </a:r>
                      <a:r>
                        <a:rPr lang="en-US" sz="900" dirty="0" err="1"/>
                        <a:t>Tipo</a:t>
                      </a:r>
                      <a:r>
                        <a:rPr lang="en-US" sz="900" dirty="0"/>
                        <a:t> Vent-Set Simple</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95,20</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85,68</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77,11</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69,40</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62,46</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56,21</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50,59</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45,53</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40,98</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36,88</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33,19</a:t>
                      </a:r>
                      <a:endParaRPr lang="es-EC" sz="900">
                        <a:latin typeface="Calibri"/>
                        <a:ea typeface="Times New Roman"/>
                        <a:cs typeface="Times New Roman"/>
                      </a:endParaRPr>
                    </a:p>
                  </a:txBody>
                  <a:tcPr marL="35937" marR="35937" marT="0" marB="0" anchor="ctr"/>
                </a:tc>
              </a:tr>
              <a:tr h="681340">
                <a:tc>
                  <a:txBody>
                    <a:bodyPr/>
                    <a:lstStyle/>
                    <a:p>
                      <a:pPr algn="ctr">
                        <a:lnSpc>
                          <a:spcPct val="115000"/>
                        </a:lnSpc>
                        <a:spcAft>
                          <a:spcPts val="1000"/>
                        </a:spcAft>
                      </a:pPr>
                      <a:r>
                        <a:rPr lang="es-EC" sz="900"/>
                        <a:t>3</a:t>
                      </a:r>
                      <a:endParaRPr lang="es-EC" sz="900">
                        <a:latin typeface="Calibri"/>
                        <a:ea typeface="Times New Roman"/>
                        <a:cs typeface="Times New Roman"/>
                      </a:endParaRPr>
                    </a:p>
                  </a:txBody>
                  <a:tcPr marL="35937" marR="35937" marT="0" marB="0" anchor="ctr"/>
                </a:tc>
                <a:tc>
                  <a:txBody>
                    <a:bodyPr/>
                    <a:lstStyle/>
                    <a:p>
                      <a:pPr>
                        <a:lnSpc>
                          <a:spcPct val="115000"/>
                        </a:lnSpc>
                        <a:spcAft>
                          <a:spcPts val="1000"/>
                        </a:spcAft>
                      </a:pPr>
                      <a:r>
                        <a:rPr lang="es-EC" sz="900"/>
                        <a:t>Arranque Togami 22A 220V. PAK</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1.888,32</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1.699,49</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1.529,54</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1.376,59</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1.238,93</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1.115,03</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1.003,53</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903,18</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812,86</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731,57</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658,42</a:t>
                      </a:r>
                      <a:endParaRPr lang="es-EC" sz="900">
                        <a:latin typeface="Calibri"/>
                        <a:ea typeface="Times New Roman"/>
                        <a:cs typeface="Times New Roman"/>
                      </a:endParaRPr>
                    </a:p>
                  </a:txBody>
                  <a:tcPr marL="35937" marR="35937" marT="0" marB="0" anchor="ctr"/>
                </a:tc>
              </a:tr>
              <a:tr h="681340">
                <a:tc>
                  <a:txBody>
                    <a:bodyPr/>
                    <a:lstStyle/>
                    <a:p>
                      <a:pPr algn="ctr">
                        <a:lnSpc>
                          <a:spcPct val="115000"/>
                        </a:lnSpc>
                        <a:spcAft>
                          <a:spcPts val="1000"/>
                        </a:spcAft>
                      </a:pPr>
                      <a:r>
                        <a:rPr lang="es-EC" sz="900"/>
                        <a:t>4</a:t>
                      </a:r>
                      <a:endParaRPr lang="es-EC" sz="900">
                        <a:latin typeface="Calibri"/>
                        <a:ea typeface="Times New Roman"/>
                        <a:cs typeface="Times New Roman"/>
                      </a:endParaRPr>
                    </a:p>
                  </a:txBody>
                  <a:tcPr marL="35937" marR="35937" marT="0" marB="0" anchor="ctr"/>
                </a:tc>
                <a:tc>
                  <a:txBody>
                    <a:bodyPr/>
                    <a:lstStyle/>
                    <a:p>
                      <a:pPr>
                        <a:lnSpc>
                          <a:spcPct val="115000"/>
                        </a:lnSpc>
                        <a:spcAft>
                          <a:spcPts val="1000"/>
                        </a:spcAft>
                      </a:pPr>
                      <a:r>
                        <a:rPr lang="es-EC" sz="900"/>
                        <a:t>Motor eléctrico 5HP trifásico WEG</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255,00</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229,50</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206,55</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185,90</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167,31</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150,58</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135,52</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dirty="0"/>
                        <a:t>121,97</a:t>
                      </a:r>
                      <a:endParaRPr lang="es-EC" sz="900"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109,77</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98,79</a:t>
                      </a:r>
                      <a:endParaRPr lang="es-EC" sz="90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900"/>
                        <a:t>88,91</a:t>
                      </a:r>
                      <a:endParaRPr lang="es-EC" sz="900">
                        <a:latin typeface="Calibri"/>
                        <a:ea typeface="Times New Roman"/>
                        <a:cs typeface="Times New Roman"/>
                      </a:endParaRPr>
                    </a:p>
                  </a:txBody>
                  <a:tcPr marL="35937" marR="35937" marT="0" marB="0" anchor="ctr"/>
                </a:tc>
              </a:tr>
              <a:tr h="817609">
                <a:tc gridSpan="2">
                  <a:txBody>
                    <a:bodyPr/>
                    <a:lstStyle/>
                    <a:p>
                      <a:pPr algn="ctr">
                        <a:lnSpc>
                          <a:spcPct val="115000"/>
                        </a:lnSpc>
                        <a:spcAft>
                          <a:spcPts val="1000"/>
                        </a:spcAft>
                      </a:pPr>
                      <a:r>
                        <a:rPr lang="es-EC" sz="900"/>
                        <a:t>TOTAL</a:t>
                      </a:r>
                      <a:endParaRPr lang="es-EC" sz="900">
                        <a:latin typeface="Calibri"/>
                        <a:ea typeface="Times New Roman"/>
                        <a:cs typeface="Times New Roman"/>
                      </a:endParaRPr>
                    </a:p>
                  </a:txBody>
                  <a:tcPr marL="35937" marR="35937" marT="0" marB="0" anchor="ctr"/>
                </a:tc>
                <a:tc hMerge="1">
                  <a:txBody>
                    <a:bodyPr/>
                    <a:lstStyle/>
                    <a:p>
                      <a:endParaRPr lang="es-EC"/>
                    </a:p>
                  </a:txBody>
                  <a:tcPr/>
                </a:tc>
                <a:tc>
                  <a:txBody>
                    <a:bodyPr/>
                    <a:lstStyle/>
                    <a:p>
                      <a:pPr algn="ctr">
                        <a:lnSpc>
                          <a:spcPct val="115000"/>
                        </a:lnSpc>
                        <a:spcAft>
                          <a:spcPts val="1000"/>
                        </a:spcAft>
                      </a:pPr>
                      <a:r>
                        <a:rPr lang="es-EC" sz="800" b="1" dirty="0"/>
                        <a:t> 4.186,16</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 3.767,54</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3.390,79</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3.051,71</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2.746,54</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2.471,88</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2.224,70</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2.002,23</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1.802,00</a:t>
                      </a:r>
                      <a:endParaRPr lang="es-EC" sz="800" b="1" dirty="0">
                        <a:latin typeface="Calibri"/>
                        <a:ea typeface="Times New Roman"/>
                        <a:cs typeface="Times New Roman"/>
                      </a:endParaRPr>
                    </a:p>
                  </a:txBody>
                  <a:tcPr marL="35937" marR="35937" marT="0" marB="0" anchor="ctr"/>
                </a:tc>
                <a:tc>
                  <a:txBody>
                    <a:bodyPr/>
                    <a:lstStyle/>
                    <a:p>
                      <a:pPr>
                        <a:lnSpc>
                          <a:spcPct val="115000"/>
                        </a:lnSpc>
                        <a:spcAft>
                          <a:spcPts val="1000"/>
                        </a:spcAft>
                      </a:pPr>
                      <a:r>
                        <a:rPr lang="es-EC" sz="800" b="1" dirty="0"/>
                        <a:t> 1.621,80</a:t>
                      </a:r>
                      <a:endParaRPr lang="es-EC" sz="800" b="1" dirty="0">
                        <a:latin typeface="Calibri"/>
                        <a:ea typeface="Times New Roman"/>
                        <a:cs typeface="Times New Roman"/>
                      </a:endParaRPr>
                    </a:p>
                  </a:txBody>
                  <a:tcPr marL="35937" marR="35937" marT="0" marB="0" anchor="ctr"/>
                </a:tc>
                <a:tc>
                  <a:txBody>
                    <a:bodyPr/>
                    <a:lstStyle/>
                    <a:p>
                      <a:pPr algn="ctr">
                        <a:lnSpc>
                          <a:spcPct val="115000"/>
                        </a:lnSpc>
                        <a:spcAft>
                          <a:spcPts val="1000"/>
                        </a:spcAft>
                      </a:pPr>
                      <a:r>
                        <a:rPr lang="es-EC" sz="800" b="1" dirty="0"/>
                        <a:t>1.459,62</a:t>
                      </a:r>
                      <a:endParaRPr lang="es-EC" sz="800" b="1" dirty="0">
                        <a:latin typeface="Calibri"/>
                        <a:ea typeface="Times New Roman"/>
                        <a:cs typeface="Times New Roman"/>
                      </a:endParaRPr>
                    </a:p>
                  </a:txBody>
                  <a:tcPr marL="35937" marR="35937" marT="0" marB="0" anchor="ctr"/>
                </a:tc>
              </a:tr>
            </a:tbl>
          </a:graphicData>
        </a:graphic>
      </p:graphicFrame>
      <p:sp>
        <p:nvSpPr>
          <p:cNvPr id="2" name="1 Título"/>
          <p:cNvSpPr>
            <a:spLocks noGrp="1"/>
          </p:cNvSpPr>
          <p:nvPr>
            <p:ph type="title"/>
          </p:nvPr>
        </p:nvSpPr>
        <p:spPr/>
        <p:txBody>
          <a:bodyPr>
            <a:noAutofit/>
          </a:bodyPr>
          <a:lstStyle/>
          <a:p>
            <a:pPr algn="ctr"/>
            <a:r>
              <a:rPr lang="es-EC" sz="3200" b="1" dirty="0" smtClean="0"/>
              <a:t> DEPRECIACIÓN DEL SISTEMA COMPLETO</a:t>
            </a:r>
            <a:endParaRPr lang="es-EC" sz="3200" dirty="0"/>
          </a:p>
        </p:txBody>
      </p:sp>
    </p:spTree>
  </p:cSld>
  <p:clrMapOvr>
    <a:masterClrMapping/>
  </p:clrMapOvr>
  <p:transition>
    <p:fade thruBlk="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14481" y="1714488"/>
          <a:ext cx="5643601" cy="1571638"/>
        </p:xfrm>
        <a:graphic>
          <a:graphicData uri="http://schemas.openxmlformats.org/drawingml/2006/table">
            <a:tbl>
              <a:tblPr>
                <a:tableStyleId>{3C2FFA5D-87B4-456A-9821-1D502468CF0F}</a:tableStyleId>
              </a:tblPr>
              <a:tblGrid>
                <a:gridCol w="3603745"/>
                <a:gridCol w="1019928"/>
                <a:gridCol w="1019928"/>
              </a:tblGrid>
              <a:tr h="523879">
                <a:tc>
                  <a:txBody>
                    <a:bodyPr/>
                    <a:lstStyle/>
                    <a:p>
                      <a:pPr>
                        <a:lnSpc>
                          <a:spcPct val="115000"/>
                        </a:lnSpc>
                        <a:spcAft>
                          <a:spcPts val="1000"/>
                        </a:spcAft>
                      </a:pPr>
                      <a:r>
                        <a:rPr lang="es-EC" sz="1200" dirty="0"/>
                        <a:t>PARÁMETROS</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a:t>VALOR</a:t>
                      </a:r>
                      <a:endParaRPr lang="es-EC"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es-EC" sz="1200"/>
                        <a:t>UNIDADES</a:t>
                      </a:r>
                      <a:endParaRPr lang="es-EC" sz="1100">
                        <a:latin typeface="Calibri"/>
                        <a:ea typeface="Times New Roman"/>
                        <a:cs typeface="Times New Roman"/>
                      </a:endParaRPr>
                    </a:p>
                  </a:txBody>
                  <a:tcPr marL="44450" marR="44450" marT="0" marB="0" anchor="ctr"/>
                </a:tc>
              </a:tr>
              <a:tr h="261940">
                <a:tc>
                  <a:txBody>
                    <a:bodyPr/>
                    <a:lstStyle/>
                    <a:p>
                      <a:pPr>
                        <a:lnSpc>
                          <a:spcPct val="115000"/>
                        </a:lnSpc>
                        <a:spcAft>
                          <a:spcPts val="1000"/>
                        </a:spcAft>
                      </a:pPr>
                      <a:r>
                        <a:rPr lang="es-EC" sz="1200" dirty="0"/>
                        <a:t>Costo de pintura en polvo c/lb</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dirty="0"/>
                        <a:t>2,45</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a:t>USD</a:t>
                      </a:r>
                      <a:endParaRPr lang="es-EC" sz="1100">
                        <a:latin typeface="Calibri"/>
                        <a:ea typeface="Times New Roman"/>
                        <a:cs typeface="Times New Roman"/>
                      </a:endParaRPr>
                    </a:p>
                  </a:txBody>
                  <a:tcPr marL="44450" marR="44450" marT="0" marB="0" anchor="ctr"/>
                </a:tc>
              </a:tr>
              <a:tr h="261940">
                <a:tc>
                  <a:txBody>
                    <a:bodyPr/>
                    <a:lstStyle/>
                    <a:p>
                      <a:pPr>
                        <a:lnSpc>
                          <a:spcPct val="115000"/>
                        </a:lnSpc>
                        <a:spcAft>
                          <a:spcPts val="1000"/>
                        </a:spcAft>
                      </a:pPr>
                      <a:r>
                        <a:rPr lang="es-EC" sz="1200" dirty="0"/>
                        <a:t>Promedio de pintura utilizada c/día</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a:t>12,50</a:t>
                      </a:r>
                      <a:endParaRPr lang="es-EC"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dirty="0"/>
                        <a:t>LB</a:t>
                      </a:r>
                      <a:endParaRPr lang="es-EC" sz="1100" dirty="0">
                        <a:latin typeface="Calibri"/>
                        <a:ea typeface="Times New Roman"/>
                        <a:cs typeface="Times New Roman"/>
                      </a:endParaRPr>
                    </a:p>
                  </a:txBody>
                  <a:tcPr marL="44450" marR="44450" marT="0" marB="0" anchor="ctr"/>
                </a:tc>
              </a:tr>
              <a:tr h="523879">
                <a:tc>
                  <a:txBody>
                    <a:bodyPr/>
                    <a:lstStyle/>
                    <a:p>
                      <a:pPr>
                        <a:lnSpc>
                          <a:spcPct val="115000"/>
                        </a:lnSpc>
                        <a:spcAft>
                          <a:spcPts val="1000"/>
                        </a:spcAft>
                      </a:pPr>
                      <a:r>
                        <a:rPr lang="es-EC" sz="1200" dirty="0"/>
                        <a:t>Cantidad de pintura utilizada en 20 días laborables (1 mes)</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dirty="0"/>
                        <a:t>250,00</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C" sz="1200" dirty="0"/>
                        <a:t>LB</a:t>
                      </a:r>
                      <a:endParaRPr lang="es-EC" sz="1100" dirty="0">
                        <a:latin typeface="Calibri"/>
                        <a:ea typeface="Times New Roman"/>
                        <a:cs typeface="Times New Roman"/>
                      </a:endParaRPr>
                    </a:p>
                  </a:txBody>
                  <a:tcPr marL="44450" marR="44450" marT="0" marB="0" anchor="ctr"/>
                </a:tc>
              </a:tr>
            </a:tbl>
          </a:graphicData>
        </a:graphic>
      </p:graphicFrame>
      <p:sp>
        <p:nvSpPr>
          <p:cNvPr id="2" name="1 Título"/>
          <p:cNvSpPr>
            <a:spLocks noGrp="1"/>
          </p:cNvSpPr>
          <p:nvPr>
            <p:ph type="title"/>
          </p:nvPr>
        </p:nvSpPr>
        <p:spPr/>
        <p:txBody>
          <a:bodyPr>
            <a:noAutofit/>
          </a:bodyPr>
          <a:lstStyle/>
          <a:p>
            <a:pPr algn="ctr"/>
            <a:r>
              <a:rPr lang="es-EC" sz="2800" b="1" dirty="0" smtClean="0"/>
              <a:t>CÁLCULO DEL TIEMPO DE RECUPERACIÓN DE LA INVERSIÓN</a:t>
            </a:r>
            <a:endParaRPr lang="es-EC" sz="2800" dirty="0"/>
          </a:p>
        </p:txBody>
      </p:sp>
      <p:sp>
        <p:nvSpPr>
          <p:cNvPr id="245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642910" y="3500438"/>
            <a:ext cx="792961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C" dirty="0" smtClean="0"/>
              <a:t>Porcentaje promedio de recolección (67.5%)</a:t>
            </a:r>
          </a:p>
          <a:p>
            <a:endParaRPr lang="es-EC" dirty="0" smtClean="0"/>
          </a:p>
          <a:p>
            <a:r>
              <a:rPr lang="es-EC" dirty="0" smtClean="0"/>
              <a:t>Ahorro mensual </a:t>
            </a:r>
          </a:p>
          <a:p>
            <a:endParaRPr lang="es-EC" dirty="0" smtClean="0"/>
          </a:p>
          <a:p>
            <a:r>
              <a:rPr lang="es-EC" dirty="0" smtClean="0"/>
              <a:t>Ahorro anual </a:t>
            </a:r>
          </a:p>
          <a:p>
            <a:r>
              <a:rPr lang="es-EC" dirty="0" smtClean="0"/>
              <a:t> </a:t>
            </a:r>
          </a:p>
          <a:p>
            <a:r>
              <a:rPr lang="es-EC" dirty="0" smtClean="0"/>
              <a:t>Cálculo de tiempo de recuperación de la inversión</a:t>
            </a:r>
          </a:p>
          <a:p>
            <a:r>
              <a:rPr lang="es-ES_tradnl" dirty="0" smtClean="0"/>
              <a:t> 				</a:t>
            </a:r>
            <a:r>
              <a:rPr lang="es-EC" dirty="0" smtClean="0"/>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91" name="Picture 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86446" y="3552684"/>
            <a:ext cx="2786082" cy="304944"/>
          </a:xfrm>
          <a:prstGeom prst="rect">
            <a:avLst/>
          </a:prstGeom>
          <a:noFill/>
        </p:spPr>
      </p:pic>
      <p:sp>
        <p:nvSpPr>
          <p:cNvPr id="24593" name="Rectangle 1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94" name="Picture 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28925" y="4143380"/>
            <a:ext cx="3117295" cy="285752"/>
          </a:xfrm>
          <a:prstGeom prst="rect">
            <a:avLst/>
          </a:prstGeom>
          <a:noFill/>
        </p:spPr>
      </p:pic>
      <p:sp>
        <p:nvSpPr>
          <p:cNvPr id="24596" name="Rectangle 20"/>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97" name="Picture 2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28926" y="4643446"/>
            <a:ext cx="3000396" cy="296003"/>
          </a:xfrm>
          <a:prstGeom prst="rect">
            <a:avLst/>
          </a:prstGeom>
          <a:noFill/>
        </p:spPr>
      </p:pic>
      <p:sp>
        <p:nvSpPr>
          <p:cNvPr id="24599" name="Rectangle 2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600" name="Picture 2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71604" y="5643578"/>
            <a:ext cx="1921682" cy="486502"/>
          </a:xfrm>
          <a:prstGeom prst="rect">
            <a:avLst/>
          </a:prstGeom>
          <a:noFill/>
        </p:spPr>
      </p:pic>
      <p:sp>
        <p:nvSpPr>
          <p:cNvPr id="24602" name="Rectangle 2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603" name="Picture 2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14744" y="5681828"/>
            <a:ext cx="1638304" cy="399901"/>
          </a:xfrm>
          <a:prstGeom prst="rect">
            <a:avLst/>
          </a:prstGeom>
          <a:noFill/>
        </p:spPr>
      </p:pic>
      <p:sp>
        <p:nvSpPr>
          <p:cNvPr id="24605" name="Rectangle 29"/>
          <p:cNvSpPr>
            <a:spLocks noChangeArrowheads="1"/>
          </p:cNvSpPr>
          <p:nvPr/>
        </p:nvSpPr>
        <p:spPr bwMode="auto">
          <a:xfrm>
            <a:off x="0" y="29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s-EC" sz="900" b="0" i="0" u="none" strike="noStrike" cap="none" normalizeH="0" baseline="0" smtClean="0">
                <a:ln>
                  <a:noFill/>
                </a:ln>
                <a:solidFill>
                  <a:schemeClr val="tx1"/>
                </a:solidFill>
                <a:effectLst/>
                <a:latin typeface="Arial" pitchFamily="34"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606" name="Rectangle 30"/>
          <p:cNvSpPr>
            <a:spLocks noChangeArrowheads="1"/>
          </p:cNvSpPr>
          <p:nvPr/>
        </p:nvSpPr>
        <p:spPr bwMode="auto">
          <a:xfrm>
            <a:off x="5500694" y="5739158"/>
            <a:ext cx="150019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meses ~ 10 meses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EC" sz="2400" b="1" dirty="0">
                <a:latin typeface="Arial" pitchFamily="34" charset="0"/>
                <a:cs typeface="Arial" pitchFamily="34" charset="0"/>
              </a:rPr>
              <a:t>Cabinas Continuas </a:t>
            </a:r>
          </a:p>
          <a:p>
            <a:pPr algn="just"/>
            <a:r>
              <a:rPr lang="es-EC" sz="2400" dirty="0" smtClean="0">
                <a:latin typeface="Arial" pitchFamily="34" charset="0"/>
                <a:cs typeface="Arial" pitchFamily="34" charset="0"/>
              </a:rPr>
              <a:t>Adecuadas </a:t>
            </a:r>
            <a:r>
              <a:rPr lang="es-EC" sz="2400" dirty="0">
                <a:latin typeface="Arial" pitchFamily="34" charset="0"/>
                <a:cs typeface="Arial" pitchFamily="34" charset="0"/>
              </a:rPr>
              <a:t>para</a:t>
            </a:r>
            <a:r>
              <a:rPr lang="es-EC" sz="2400" b="1" dirty="0">
                <a:latin typeface="Arial" pitchFamily="34" charset="0"/>
                <a:cs typeface="Arial" pitchFamily="34" charset="0"/>
              </a:rPr>
              <a:t> </a:t>
            </a:r>
            <a:r>
              <a:rPr lang="es-EC" sz="2400" dirty="0">
                <a:latin typeface="Arial" pitchFamily="34" charset="0"/>
                <a:cs typeface="Arial" pitchFamily="34" charset="0"/>
              </a:rPr>
              <a:t>producción media, minimizan el manejo de material evitando </a:t>
            </a:r>
            <a:r>
              <a:rPr lang="es-EC" sz="2400" dirty="0" smtClean="0">
                <a:latin typeface="Arial" pitchFamily="34" charset="0"/>
                <a:cs typeface="Arial" pitchFamily="34" charset="0"/>
              </a:rPr>
              <a:t>defectos</a:t>
            </a:r>
          </a:p>
          <a:p>
            <a:pPr lvl="0" algn="just"/>
            <a:r>
              <a:rPr lang="es-EC" sz="2400" dirty="0">
                <a:latin typeface="Arial" pitchFamily="34" charset="0"/>
                <a:cs typeface="Arial" pitchFamily="34" charset="0"/>
              </a:rPr>
              <a:t>Agilizan la producción y permiten reducir costos en el consumo de gas </a:t>
            </a:r>
            <a:r>
              <a:rPr lang="es-EC" sz="2400" dirty="0" smtClean="0">
                <a:latin typeface="Arial" pitchFamily="34" charset="0"/>
                <a:cs typeface="Arial" pitchFamily="34" charset="0"/>
              </a:rPr>
              <a:t>del </a:t>
            </a:r>
            <a:r>
              <a:rPr lang="es-EC" sz="2400" dirty="0">
                <a:latin typeface="Arial" pitchFamily="34" charset="0"/>
                <a:cs typeface="Arial" pitchFamily="34" charset="0"/>
              </a:rPr>
              <a:t>horno.</a:t>
            </a:r>
          </a:p>
          <a:p>
            <a:pPr lvl="0" algn="just"/>
            <a:r>
              <a:rPr lang="es-EC" sz="2400" dirty="0">
                <a:latin typeface="Arial" pitchFamily="34" charset="0"/>
                <a:cs typeface="Arial" pitchFamily="34" charset="0"/>
              </a:rPr>
              <a:t>Son utilizadas regularmente en sistemas con transportadores </a:t>
            </a:r>
            <a:r>
              <a:rPr lang="es-EC" sz="2400" dirty="0" smtClean="0">
                <a:latin typeface="Arial" pitchFamily="34" charset="0"/>
                <a:cs typeface="Arial" pitchFamily="34" charset="0"/>
              </a:rPr>
              <a:t>aéreos</a:t>
            </a:r>
            <a:endParaRPr lang="es-EC" sz="2400" dirty="0">
              <a:latin typeface="Arial" pitchFamily="34" charset="0"/>
              <a:cs typeface="Arial" pitchFamily="34" charset="0"/>
            </a:endParaRPr>
          </a:p>
          <a:p>
            <a:pPr algn="just">
              <a:buNone/>
            </a:pPr>
            <a:endParaRPr lang="es-EC" dirty="0"/>
          </a:p>
          <a:p>
            <a:endParaRPr lang="es-EC" dirty="0"/>
          </a:p>
        </p:txBody>
      </p:sp>
      <p:sp>
        <p:nvSpPr>
          <p:cNvPr id="2" name="1 Título"/>
          <p:cNvSpPr>
            <a:spLocks noGrp="1"/>
          </p:cNvSpPr>
          <p:nvPr>
            <p:ph type="title"/>
          </p:nvPr>
        </p:nvSpPr>
        <p:spPr/>
        <p:txBody>
          <a:bodyPr>
            <a:normAutofit/>
          </a:bodyPr>
          <a:lstStyle/>
          <a:p>
            <a:r>
              <a:rPr lang="es-EC" b="1" dirty="0" smtClean="0"/>
              <a:t>CLASIFICACIÓN </a:t>
            </a:r>
            <a:r>
              <a:rPr lang="es-EC" b="1" dirty="0"/>
              <a:t>Y </a:t>
            </a:r>
            <a:r>
              <a:rPr lang="es-EC" b="1" dirty="0" smtClean="0"/>
              <a:t>PARTES</a:t>
            </a:r>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 name="5 Imagen" descr="cabinas de pintura en polvo"/>
          <p:cNvPicPr/>
          <p:nvPr/>
        </p:nvPicPr>
        <p:blipFill>
          <a:blip r:embed="rId2"/>
          <a:srcRect/>
          <a:stretch>
            <a:fillRect/>
          </a:stretch>
        </p:blipFill>
        <p:spPr bwMode="auto">
          <a:xfrm>
            <a:off x="3071802" y="4500570"/>
            <a:ext cx="2775098" cy="196905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928934"/>
            <a:ext cx="8229600" cy="1143000"/>
          </a:xfrm>
        </p:spPr>
        <p:txBody>
          <a:bodyPr>
            <a:normAutofit fontScale="90000"/>
          </a:bodyPr>
          <a:lstStyle/>
          <a:p>
            <a:pPr algn="ctr"/>
            <a:r>
              <a:rPr lang="es-EC" b="1" dirty="0" smtClean="0"/>
              <a:t>CONCLUSIONES Y RECOMENDACIONES</a:t>
            </a:r>
            <a:br>
              <a:rPr lang="es-EC" b="1" dirty="0" smtClean="0"/>
            </a:br>
            <a:endParaRPr lang="es-EC" dirty="0"/>
          </a:p>
        </p:txBody>
      </p:sp>
    </p:spTree>
  </p:cSld>
  <p:clrMapOvr>
    <a:masterClrMapping/>
  </p:clrMapOvr>
  <p:transition>
    <p:fade thruBlk="1"/>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lvl="0" algn="just"/>
            <a:r>
              <a:rPr lang="es-EC" dirty="0" smtClean="0"/>
              <a:t>Al finalizar el proyecto y realizar las pruebas correspondientes de funcionamiento se obtuvo un porcentaje de recolección promedio del 68%, valor que nos permite decir que el resultado es sumamente satisfactorio ya que el proceso de recolección se lo realiza manualmente.   </a:t>
            </a:r>
          </a:p>
          <a:p>
            <a:pPr lvl="0" algn="just"/>
            <a:r>
              <a:rPr lang="es-EC" dirty="0" smtClean="0"/>
              <a:t>El tipo de cabina más apropiado según los costos, el tipo de producción y el espacio físico disponible es del tipo </a:t>
            </a:r>
            <a:r>
              <a:rPr lang="es-EC" dirty="0" err="1" smtClean="0"/>
              <a:t>Batch</a:t>
            </a:r>
            <a:r>
              <a:rPr lang="es-EC" dirty="0" smtClean="0"/>
              <a:t> de 3,5x2,2x1,8 metros, ya que esta clase de cabinas son adecuadas para producciones medianas y pequeñas, para cuando se tiene una gran variedad de piezas y colores; o bien, las piezas son pesadas.</a:t>
            </a:r>
          </a:p>
        </p:txBody>
      </p:sp>
      <p:sp>
        <p:nvSpPr>
          <p:cNvPr id="2" name="1 Título"/>
          <p:cNvSpPr>
            <a:spLocks noGrp="1"/>
          </p:cNvSpPr>
          <p:nvPr>
            <p:ph type="title"/>
          </p:nvPr>
        </p:nvSpPr>
        <p:spPr/>
        <p:txBody>
          <a:bodyPr>
            <a:normAutofit/>
          </a:bodyPr>
          <a:lstStyle/>
          <a:p>
            <a:r>
              <a:rPr lang="es-EC" b="1" dirty="0" smtClean="0"/>
              <a:t>CONCLUSIONES</a:t>
            </a:r>
            <a:endParaRPr lang="es-EC" dirty="0"/>
          </a:p>
        </p:txBody>
      </p:sp>
    </p:spTree>
  </p:cSld>
  <p:clrMapOvr>
    <a:masterClrMapping/>
  </p:clrMapOvr>
  <p:transition>
    <p:fade thruBlk="1"/>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411807"/>
          </a:xfrm>
        </p:spPr>
        <p:txBody>
          <a:bodyPr>
            <a:normAutofit/>
          </a:bodyPr>
          <a:lstStyle/>
          <a:p>
            <a:pPr lvl="0" algn="just"/>
            <a:r>
              <a:rPr lang="es-EC" dirty="0" smtClean="0"/>
              <a:t>En la actualidad existen varios tipos de sistemas de extracción con una alta eficiencia en su rendimiento, pero debido a su alto costo, se optó por una solución económica y con alta eficiencia la cual comprende un panel de filtros y un cuarto de succión independiente.  </a:t>
            </a:r>
          </a:p>
          <a:p>
            <a:pPr lvl="0" algn="just"/>
            <a:r>
              <a:rPr lang="es-EC" dirty="0" smtClean="0"/>
              <a:t>Debido a factores como: facilidad de adquisición, costo, rendimiento, facilidad de montaje e instalación, se utilizó un ventilador de tipo centrífugo con álabes tipo </a:t>
            </a:r>
            <a:r>
              <a:rPr lang="es-EC" dirty="0" err="1" smtClean="0"/>
              <a:t>Airfoil</a:t>
            </a:r>
            <a:r>
              <a:rPr lang="es-EC" dirty="0" smtClean="0"/>
              <a:t>.</a:t>
            </a:r>
          </a:p>
          <a:p>
            <a:endParaRPr lang="es-EC" dirty="0"/>
          </a:p>
        </p:txBody>
      </p:sp>
    </p:spTree>
  </p:cSld>
  <p:clrMapOvr>
    <a:masterClrMapping/>
  </p:clrMapOvr>
  <p:transition>
    <p:fade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857916"/>
          </a:xfrm>
        </p:spPr>
        <p:txBody>
          <a:bodyPr>
            <a:normAutofit fontScale="85000" lnSpcReduction="10000"/>
          </a:bodyPr>
          <a:lstStyle/>
          <a:p>
            <a:pPr lvl="0" algn="just"/>
            <a:r>
              <a:rPr lang="es-EC" dirty="0" smtClean="0"/>
              <a:t>Los paquetes computacionales especializados en Mecánica de fluidos que fueron utilizados en la realización de este proyecto, brindaron buenos resultados, cercanos al funcionamiento real del equipo.</a:t>
            </a:r>
          </a:p>
          <a:p>
            <a:pPr lvl="0" algn="just"/>
            <a:r>
              <a:rPr lang="es-EC" dirty="0" smtClean="0"/>
              <a:t>Mediante el análisis computacional realizado en los 2 programas se obtuvo una velocidad promedio en la cara de 0,5855 m/s. Según las pruebas realizadas de medición de velocidad mediante un anemómetro, se obtuvo un valor promedio de  0,50 m/s, lo que nos permite encontrar un error porcentual del 14.6%, el error se justifica debido a que al momento de realizar la medición el aire ingresaba a la cabina en varias direcciones y el caudal en una misma zona no permanecía constante, lo que hacía sumamente difícil obtener datos fijos, además el anemómetro utilizado en la medición tiene una precisión de ±5% que debe tomarse en cuenta en  el error final.</a:t>
            </a:r>
          </a:p>
          <a:p>
            <a:pPr>
              <a:buNone/>
            </a:pPr>
            <a:endParaRPr lang="es-EC" dirty="0"/>
          </a:p>
        </p:txBody>
      </p:sp>
    </p:spTree>
  </p:cSld>
  <p:clrMapOvr>
    <a:masterClrMapping/>
  </p:clrMapOvr>
  <p:transition>
    <p:fade thruBlk="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6000792"/>
          </a:xfrm>
        </p:spPr>
        <p:txBody>
          <a:bodyPr>
            <a:normAutofit fontScale="85000" lnSpcReduction="10000"/>
          </a:bodyPr>
          <a:lstStyle/>
          <a:p>
            <a:pPr lvl="0" algn="just"/>
            <a:r>
              <a:rPr lang="es-EC" dirty="0" smtClean="0"/>
              <a:t>El valor de la velocidad promedio en la entrada del cuarto de succión mediante el análisis computacional fue de 0,8405 m/s. Mediante las pruebas efectuadas con un anemómetro, la velocidad promedio fue de 0,863 m/s, lo que nos permite encontrar un error porcentual del 2.68%. Como se puede observar el error en este caso es relativamente bajo debido a que el panel de filtros se encuentra en un área más controlada, sin corrientes externas de aire y por lo tanto el caudal permanece uniforme, esto permite que  la velocidad se mantenga en todos los puntos.  </a:t>
            </a:r>
          </a:p>
          <a:p>
            <a:pPr lvl="0" algn="just"/>
            <a:r>
              <a:rPr lang="es-EC" dirty="0" smtClean="0"/>
              <a:t> Con respecto al análisis económico-financiero realizado, el ahorro mensual debido al sistema de recolección de pintura en polvo es de $421,88 esto le permitirá a la empresa recuperar la inversión inicial en aproximadamente 10 meses. Este es un tiempo relativamente corto en comparación con los beneficios del proyecto a largo plazo.  </a:t>
            </a:r>
          </a:p>
        </p:txBody>
      </p:sp>
    </p:spTree>
  </p:cSld>
  <p:clrMapOvr>
    <a:masterClrMapping/>
  </p:clrMapOvr>
  <p:transition>
    <p:fade thruBlk="1"/>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lgn="just"/>
            <a:r>
              <a:rPr lang="es-EC" dirty="0" smtClean="0"/>
              <a:t>Es necesario seguir las recomendaciones de operación y remoción de la pintura para que se logre un porcentaje alto de recolección, además de realizar el mantenimiento apropiado al sistema de filtrado.</a:t>
            </a:r>
          </a:p>
          <a:p>
            <a:pPr lvl="0" algn="just"/>
            <a:r>
              <a:rPr lang="es-EC" dirty="0" smtClean="0"/>
              <a:t>Si en un futuro el volumen de producción se incrementará considerablemente se recomienda realizar una inversión para mejorar el sistema actual.</a:t>
            </a:r>
          </a:p>
          <a:p>
            <a:pPr>
              <a:buNone/>
            </a:pPr>
            <a:endParaRPr lang="es-EC" dirty="0"/>
          </a:p>
        </p:txBody>
      </p:sp>
      <p:sp>
        <p:nvSpPr>
          <p:cNvPr id="2" name="1 Título"/>
          <p:cNvSpPr>
            <a:spLocks noGrp="1"/>
          </p:cNvSpPr>
          <p:nvPr>
            <p:ph type="title"/>
          </p:nvPr>
        </p:nvSpPr>
        <p:spPr/>
        <p:txBody>
          <a:bodyPr>
            <a:normAutofit/>
          </a:bodyPr>
          <a:lstStyle/>
          <a:p>
            <a:r>
              <a:rPr lang="es-EC" b="1" dirty="0" smtClean="0"/>
              <a:t>RECOMENDACIONES</a:t>
            </a:r>
            <a:endParaRPr lang="es-EC" dirty="0"/>
          </a:p>
        </p:txBody>
      </p:sp>
    </p:spTree>
  </p:cSld>
  <p:clrMapOvr>
    <a:masterClrMapping/>
  </p:clrMapOvr>
  <p:transition>
    <p:fade thruBlk="1"/>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340369"/>
          </a:xfrm>
        </p:spPr>
        <p:txBody>
          <a:bodyPr>
            <a:normAutofit/>
          </a:bodyPr>
          <a:lstStyle/>
          <a:p>
            <a:pPr lvl="0" algn="just"/>
            <a:r>
              <a:rPr lang="es-EC" dirty="0" smtClean="0"/>
              <a:t>El mantenimiento del ventilador se debe realizar de forma adecuada y si es posible se debe contratar los servicios de la empresa proveedora del mismo ya que son personal calificado para este tipo de trabajos, esto asegurará una larga vida útil del equipo.</a:t>
            </a:r>
          </a:p>
          <a:p>
            <a:pPr lvl="0" algn="just"/>
            <a:r>
              <a:rPr lang="es-EC" dirty="0" smtClean="0"/>
              <a:t>Es necesario dar un mantenimiento al sistema global de acuerdo al Manual de operación y mantenimiento, esto permitirá que el equipo funcione en óptimas condiciones y realice el trabajo para el cual fue diseñado.</a:t>
            </a:r>
          </a:p>
          <a:p>
            <a:endParaRPr lang="es-EC" dirty="0"/>
          </a:p>
        </p:txBody>
      </p:sp>
    </p:spTree>
  </p:cSld>
  <p:clrMapOvr>
    <a:masterClrMapping/>
  </p:clrMapOvr>
  <p:transition>
    <p:fade thruBlk="1"/>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268931"/>
          </a:xfrm>
        </p:spPr>
        <p:txBody>
          <a:bodyPr/>
          <a:lstStyle/>
          <a:p>
            <a:pPr lvl="0" algn="just"/>
            <a:r>
              <a:rPr lang="es-EC" dirty="0" smtClean="0"/>
              <a:t>Se recomienda que la ESPE  invierta parte de sus recursos en licencias educativas de programas computacionales que ayuden a formar profesionales más competitivos con mayores conocimientos de los avances tecnológicos en la Ingeniería Mecánica.</a:t>
            </a:r>
          </a:p>
          <a:p>
            <a:endParaRPr lang="es-EC" dirty="0"/>
          </a:p>
        </p:txBody>
      </p:sp>
    </p:spTree>
  </p:cSld>
  <p:clrMapOvr>
    <a:masterClrMapping/>
  </p:clrMapOvr>
  <p:transition>
    <p:fade thruBlk="1"/>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2857496"/>
            <a:ext cx="8229600" cy="1143000"/>
          </a:xfrm>
        </p:spPr>
        <p:txBody>
          <a:bodyPr>
            <a:noAutofit/>
          </a:bodyPr>
          <a:lstStyle/>
          <a:p>
            <a:pPr algn="ctr"/>
            <a:r>
              <a:rPr lang="es-EC" sz="7200" dirty="0" smtClean="0"/>
              <a:t>GRACIAS</a:t>
            </a:r>
            <a:endParaRPr lang="es-EC" sz="7200"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2400303"/>
          </a:xfrm>
        </p:spPr>
        <p:txBody>
          <a:bodyPr>
            <a:normAutofit fontScale="85000" lnSpcReduction="20000"/>
          </a:bodyPr>
          <a:lstStyle/>
          <a:p>
            <a:pPr lvl="0" algn="just"/>
            <a:r>
              <a:rPr lang="es-EC" sz="3300" dirty="0">
                <a:latin typeface="Arial" pitchFamily="34" charset="0"/>
                <a:cs typeface="Arial" pitchFamily="34" charset="0"/>
              </a:rPr>
              <a:t>Adecuadas para producciones medianas y pequeñas, para cuando se tiene una gran variedad de piezas y colores; o bien, las piezas son muy pesadas.</a:t>
            </a:r>
          </a:p>
          <a:p>
            <a:pPr lvl="0" algn="just"/>
            <a:r>
              <a:rPr lang="es-EC" sz="3300" dirty="0">
                <a:latin typeface="Arial" pitchFamily="34" charset="0"/>
                <a:cs typeface="Arial" pitchFamily="34" charset="0"/>
              </a:rPr>
              <a:t>Fabricadas en paneles modulares de ensamblado fácil.</a:t>
            </a:r>
          </a:p>
          <a:p>
            <a:endParaRPr lang="es-EC" dirty="0"/>
          </a:p>
        </p:txBody>
      </p:sp>
      <p:sp>
        <p:nvSpPr>
          <p:cNvPr id="2" name="1 Título"/>
          <p:cNvSpPr>
            <a:spLocks noGrp="1"/>
          </p:cNvSpPr>
          <p:nvPr>
            <p:ph type="title"/>
          </p:nvPr>
        </p:nvSpPr>
        <p:spPr/>
        <p:txBody>
          <a:bodyPr>
            <a:normAutofit/>
          </a:bodyPr>
          <a:lstStyle/>
          <a:p>
            <a:r>
              <a:rPr lang="es-EC" b="1" dirty="0"/>
              <a:t>Cabinas </a:t>
            </a:r>
            <a:r>
              <a:rPr lang="es-EC" b="1" dirty="0" err="1"/>
              <a:t>Batch</a:t>
            </a:r>
            <a:r>
              <a:rPr lang="es-EC" b="1" dirty="0"/>
              <a:t> </a:t>
            </a:r>
            <a:endParaRPr lang="es-EC" dirty="0"/>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409" name="Object 1"/>
          <p:cNvGraphicFramePr>
            <a:graphicFrameLocks noChangeAspect="1"/>
          </p:cNvGraphicFramePr>
          <p:nvPr/>
        </p:nvGraphicFramePr>
        <p:xfrm>
          <a:off x="3357554" y="3857628"/>
          <a:ext cx="2714644" cy="2812093"/>
        </p:xfrm>
        <a:graphic>
          <a:graphicData uri="http://schemas.openxmlformats.org/presentationml/2006/ole">
            <p:oleObj spid="_x0000_s2050" name="Imagen de mapa de bits" r:id="rId3" imgW="3277057" imgH="3390476" progId="PBrush">
              <p:embed/>
            </p:oleObj>
          </a:graphicData>
        </a:graphic>
      </p:graphicFrame>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9"/>
            <a:ext cx="8329642" cy="2857520"/>
          </a:xfrm>
        </p:spPr>
        <p:txBody>
          <a:bodyPr>
            <a:normAutofit fontScale="92500" lnSpcReduction="10000"/>
          </a:bodyPr>
          <a:lstStyle/>
          <a:p>
            <a:pPr lvl="0" algn="just"/>
            <a:r>
              <a:rPr lang="es-EC" sz="2800" dirty="0"/>
              <a:t>Utilizados cuando se requiere una pureza extrema de la pintura. </a:t>
            </a:r>
          </a:p>
          <a:p>
            <a:pPr lvl="0" algn="just"/>
            <a:r>
              <a:rPr lang="es-EC" sz="2800" dirty="0"/>
              <a:t>Evitan la existencia de contaminantes en la pintura (pelusas, polvo, etc.) </a:t>
            </a:r>
          </a:p>
          <a:p>
            <a:pPr lvl="0" algn="just"/>
            <a:r>
              <a:rPr lang="es-EC" sz="2800" dirty="0"/>
              <a:t>Pueden incluir controles de humedad y temperatura para mantener las condiciones del cuarto homogéneas a lo largo del día.</a:t>
            </a:r>
          </a:p>
          <a:p>
            <a:pPr>
              <a:buNone/>
            </a:pPr>
            <a:endParaRPr lang="es-EC" dirty="0"/>
          </a:p>
        </p:txBody>
      </p:sp>
      <p:sp>
        <p:nvSpPr>
          <p:cNvPr id="2" name="1 Título"/>
          <p:cNvSpPr>
            <a:spLocks noGrp="1"/>
          </p:cNvSpPr>
          <p:nvPr>
            <p:ph type="title"/>
          </p:nvPr>
        </p:nvSpPr>
        <p:spPr/>
        <p:txBody>
          <a:bodyPr>
            <a:normAutofit/>
          </a:bodyPr>
          <a:lstStyle/>
          <a:p>
            <a:r>
              <a:rPr lang="es-EC" b="1" dirty="0"/>
              <a:t>Cuarto Limpio de Pintura </a:t>
            </a:r>
            <a:endParaRPr lang="es-EC" dirty="0"/>
          </a:p>
        </p:txBody>
      </p:sp>
      <p:pic>
        <p:nvPicPr>
          <p:cNvPr id="4" name="3 Imagen" descr="cabinas de pintura en polvo"/>
          <p:cNvPicPr/>
          <p:nvPr/>
        </p:nvPicPr>
        <p:blipFill>
          <a:blip r:embed="rId2"/>
          <a:srcRect/>
          <a:stretch>
            <a:fillRect/>
          </a:stretch>
        </p:blipFill>
        <p:spPr bwMode="auto">
          <a:xfrm>
            <a:off x="2643174" y="4071942"/>
            <a:ext cx="4429156" cy="250033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357298"/>
            <a:ext cx="4500594" cy="5214974"/>
          </a:xfrm>
        </p:spPr>
        <p:txBody>
          <a:bodyPr>
            <a:normAutofit lnSpcReduction="10000"/>
          </a:bodyPr>
          <a:lstStyle/>
          <a:p>
            <a:pPr algn="just">
              <a:buNone/>
            </a:pPr>
            <a:r>
              <a:rPr lang="es-EC" sz="2400" dirty="0"/>
              <a:t>Están diseñadas para incrementar </a:t>
            </a:r>
            <a:r>
              <a:rPr lang="es-EC" sz="2400" dirty="0" smtClean="0"/>
              <a:t>la productividad </a:t>
            </a:r>
            <a:r>
              <a:rPr lang="es-EC" sz="2400" dirty="0"/>
              <a:t>del </a:t>
            </a:r>
            <a:r>
              <a:rPr lang="es-EC" sz="2400" dirty="0" smtClean="0"/>
              <a:t>sistema de </a:t>
            </a:r>
            <a:r>
              <a:rPr lang="es-EC" sz="2400" dirty="0"/>
              <a:t>pintura. Posee de las siguientes características:</a:t>
            </a:r>
          </a:p>
          <a:p>
            <a:pPr lvl="0"/>
            <a:r>
              <a:rPr lang="es-EC" sz="2400" dirty="0"/>
              <a:t>Construida con paneles de acero inoxidable</a:t>
            </a:r>
          </a:p>
          <a:p>
            <a:pPr lvl="0"/>
            <a:r>
              <a:rPr lang="es-EC" sz="2400" dirty="0"/>
              <a:t>Posee filtros tipo cartucho para recolectar el polvo</a:t>
            </a:r>
          </a:p>
          <a:p>
            <a:pPr lvl="0"/>
            <a:r>
              <a:rPr lang="es-EC" sz="2400" dirty="0"/>
              <a:t>Máxima eficiencia en el flujo de aire</a:t>
            </a:r>
          </a:p>
          <a:p>
            <a:pPr lvl="0"/>
            <a:r>
              <a:rPr lang="es-EC" sz="2400" dirty="0"/>
              <a:t>Diseñada con ángulos especiales que permiten su fácil limpieza</a:t>
            </a:r>
          </a:p>
          <a:p>
            <a:endParaRPr lang="es-EC" dirty="0"/>
          </a:p>
        </p:txBody>
      </p:sp>
      <p:sp>
        <p:nvSpPr>
          <p:cNvPr id="2" name="1 Título"/>
          <p:cNvSpPr>
            <a:spLocks noGrp="1"/>
          </p:cNvSpPr>
          <p:nvPr>
            <p:ph type="title"/>
          </p:nvPr>
        </p:nvSpPr>
        <p:spPr/>
        <p:txBody>
          <a:bodyPr>
            <a:normAutofit/>
          </a:bodyPr>
          <a:lstStyle/>
          <a:p>
            <a:r>
              <a:rPr lang="es-EC" b="1" dirty="0"/>
              <a:t>Cabinas de alta </a:t>
            </a:r>
            <a:r>
              <a:rPr lang="es-EC" b="1" dirty="0" smtClean="0"/>
              <a:t>producción</a:t>
            </a:r>
            <a:endParaRPr lang="es-EC" dirty="0"/>
          </a:p>
        </p:txBody>
      </p:sp>
      <p:pic>
        <p:nvPicPr>
          <p:cNvPr id="5" name="4 Imagen"/>
          <p:cNvPicPr/>
          <p:nvPr/>
        </p:nvPicPr>
        <p:blipFill>
          <a:blip r:embed="rId2"/>
          <a:srcRect/>
          <a:stretch>
            <a:fillRect/>
          </a:stretch>
        </p:blipFill>
        <p:spPr bwMode="auto">
          <a:xfrm>
            <a:off x="5214942" y="1428736"/>
            <a:ext cx="3714776" cy="450059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dirty="0" smtClean="0"/>
              <a:t>Características constructivas</a:t>
            </a:r>
          </a:p>
          <a:p>
            <a:pPr lvl="1" algn="just"/>
            <a:r>
              <a:rPr lang="es-EC" dirty="0" smtClean="0"/>
              <a:t>Cabinas para pintura en polvo, en chapa de acero galvanizado de 0.5, 0.7, 1.5 mm. de espesor, o con panel doble tipo sándwich, módulos desde 2mm. </a:t>
            </a:r>
            <a:endParaRPr lang="es-EC" sz="2400" dirty="0" smtClean="0"/>
          </a:p>
          <a:p>
            <a:pPr lvl="1" algn="just"/>
            <a:r>
              <a:rPr lang="es-EC" dirty="0" smtClean="0"/>
              <a:t>Estructura de soporte de toda la cabina, para dar consistencia estructural al sistema. </a:t>
            </a:r>
            <a:endParaRPr lang="es-EC" sz="2400" dirty="0" smtClean="0"/>
          </a:p>
          <a:p>
            <a:pPr lvl="1" algn="just"/>
            <a:r>
              <a:rPr lang="es-EC" dirty="0" smtClean="0"/>
              <a:t>Paneles de chapa estándar, tipo mecano, totalmente desmontables. </a:t>
            </a:r>
            <a:endParaRPr lang="es-EC" sz="2400" dirty="0" smtClean="0"/>
          </a:p>
          <a:p>
            <a:pPr lvl="1" algn="just"/>
            <a:r>
              <a:rPr lang="es-EC" dirty="0" smtClean="0"/>
              <a:t>Montaje del conjunto atornillado, facilitando eventuales traslados, y/o modificaciones. </a:t>
            </a:r>
            <a:endParaRPr lang="es-EC" sz="2400" dirty="0" smtClean="0"/>
          </a:p>
          <a:p>
            <a:pPr lvl="1" algn="just"/>
            <a:endParaRPr lang="es-EC" dirty="0"/>
          </a:p>
        </p:txBody>
      </p:sp>
      <p:sp>
        <p:nvSpPr>
          <p:cNvPr id="2" name="1 Título"/>
          <p:cNvSpPr>
            <a:spLocks noGrp="1"/>
          </p:cNvSpPr>
          <p:nvPr>
            <p:ph type="title"/>
          </p:nvPr>
        </p:nvSpPr>
        <p:spPr/>
        <p:txBody>
          <a:bodyPr>
            <a:normAutofit/>
          </a:bodyPr>
          <a:lstStyle/>
          <a:p>
            <a:pPr algn="ctr"/>
            <a:r>
              <a:rPr lang="es-EC" b="1" dirty="0" smtClean="0"/>
              <a:t>TIPOS </a:t>
            </a:r>
            <a:r>
              <a:rPr lang="es-EC" b="1" dirty="0"/>
              <a:t>DE </a:t>
            </a:r>
            <a:r>
              <a:rPr lang="es-EC" b="1" dirty="0" smtClean="0"/>
              <a:t>MATERIALES</a:t>
            </a:r>
            <a:endParaRPr lang="es-EC"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00240"/>
            <a:ext cx="8229600" cy="4125923"/>
          </a:xfrm>
        </p:spPr>
        <p:txBody>
          <a:bodyPr/>
          <a:lstStyle/>
          <a:p>
            <a:pPr algn="just"/>
            <a:r>
              <a:rPr lang="es-EC" dirty="0"/>
              <a:t>La extracción localizada capta el contaminante en su lugar de origen antes de que pueda pasar al ambiente de trabajo. La mayor ventaja es su menor requerimiento de aire además que no contribuye a esparcir el contaminante</a:t>
            </a:r>
            <a:r>
              <a:rPr lang="es-EC" dirty="0" smtClean="0"/>
              <a:t>.</a:t>
            </a:r>
          </a:p>
          <a:p>
            <a:pPr algn="just"/>
            <a:endParaRPr lang="es-EC" dirty="0"/>
          </a:p>
          <a:p>
            <a:pPr algn="just"/>
            <a:endParaRPr lang="es-EC" dirty="0"/>
          </a:p>
          <a:p>
            <a:pPr>
              <a:buNone/>
            </a:pPr>
            <a:endParaRPr lang="es-EC" dirty="0"/>
          </a:p>
        </p:txBody>
      </p:sp>
      <p:sp>
        <p:nvSpPr>
          <p:cNvPr id="2" name="1 Título"/>
          <p:cNvSpPr>
            <a:spLocks noGrp="1"/>
          </p:cNvSpPr>
          <p:nvPr>
            <p:ph type="title"/>
          </p:nvPr>
        </p:nvSpPr>
        <p:spPr/>
        <p:txBody>
          <a:bodyPr>
            <a:normAutofit fontScale="90000"/>
          </a:bodyPr>
          <a:lstStyle/>
          <a:p>
            <a:pPr algn="ctr"/>
            <a:r>
              <a:rPr lang="es-EC" dirty="0"/>
              <a:t> </a:t>
            </a:r>
            <a:br>
              <a:rPr lang="es-EC" dirty="0"/>
            </a:br>
            <a:r>
              <a:rPr lang="es-EC" b="1" dirty="0" smtClean="0"/>
              <a:t>SISTEMAS </a:t>
            </a:r>
            <a:r>
              <a:rPr lang="es-EC" b="1" dirty="0"/>
              <a:t>DE EXTRACCIÓN </a:t>
            </a:r>
            <a:r>
              <a:rPr lang="es-EC" dirty="0" smtClean="0"/>
              <a:t/>
            </a:r>
            <a:br>
              <a:rPr lang="es-EC" dirty="0" smtClean="0"/>
            </a:br>
            <a:endParaRPr lang="es-EC"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071678"/>
            <a:ext cx="3929090" cy="4543443"/>
          </a:xfrm>
        </p:spPr>
        <p:txBody>
          <a:bodyPr>
            <a:normAutofit fontScale="92500" lnSpcReduction="20000"/>
          </a:bodyPr>
          <a:lstStyle/>
          <a:p>
            <a:pPr algn="just"/>
            <a:r>
              <a:rPr lang="es-ES_tradnl" dirty="0" smtClean="0"/>
              <a:t>El objeto de los separadores o purificadores es recoger el contaminante del aire antes de que éste entre a la atmósfera. Un dispositivo separador de aire adecuado debería formar parte de todo sistema de extracción.</a:t>
            </a:r>
            <a:endParaRPr lang="es-EC" dirty="0" smtClean="0"/>
          </a:p>
          <a:p>
            <a:pPr>
              <a:buNone/>
            </a:pPr>
            <a:endParaRPr lang="es-EC" dirty="0"/>
          </a:p>
        </p:txBody>
      </p:sp>
      <p:sp>
        <p:nvSpPr>
          <p:cNvPr id="2" name="1 Título"/>
          <p:cNvSpPr>
            <a:spLocks noGrp="1"/>
          </p:cNvSpPr>
          <p:nvPr>
            <p:ph type="title"/>
          </p:nvPr>
        </p:nvSpPr>
        <p:spPr>
          <a:xfrm>
            <a:off x="428596" y="1000108"/>
            <a:ext cx="8229600" cy="285752"/>
          </a:xfrm>
        </p:spPr>
        <p:txBody>
          <a:bodyPr>
            <a:normAutofit fontScale="90000"/>
          </a:bodyPr>
          <a:lstStyle/>
          <a:p>
            <a:r>
              <a:rPr lang="es-EC" sz="2700" dirty="0" smtClean="0"/>
              <a:t>Un sistema de extracción localizada consta de</a:t>
            </a:r>
            <a:r>
              <a:rPr lang="es-EC" sz="3100" dirty="0" smtClean="0"/>
              <a:t>:</a:t>
            </a:r>
            <a:r>
              <a:rPr lang="es-EC" sz="3600" dirty="0" smtClean="0"/>
              <a:t/>
            </a:r>
            <a:br>
              <a:rPr lang="es-EC" sz="3600" dirty="0" smtClean="0"/>
            </a:br>
            <a:r>
              <a:rPr lang="es-EC" sz="3600" dirty="0" smtClean="0"/>
              <a:t/>
            </a:r>
            <a:br>
              <a:rPr lang="es-EC" sz="3600" dirty="0" smtClean="0"/>
            </a:br>
            <a:r>
              <a:rPr lang="es-EC" sz="3100" b="1" dirty="0" smtClean="0"/>
              <a:t>Separador </a:t>
            </a:r>
            <a:r>
              <a:rPr lang="es-EC" sz="3100" b="1" dirty="0"/>
              <a:t>(filtros</a:t>
            </a:r>
            <a:r>
              <a:rPr lang="es-EC" sz="3100" b="1" dirty="0" smtClean="0"/>
              <a:t>)</a:t>
            </a:r>
            <a:endParaRPr lang="es-EC" sz="4000" dirty="0"/>
          </a:p>
        </p:txBody>
      </p:sp>
      <p:pic>
        <p:nvPicPr>
          <p:cNvPr id="4" name="3 Imagen"/>
          <p:cNvPicPr/>
          <p:nvPr/>
        </p:nvPicPr>
        <p:blipFill>
          <a:blip r:embed="rId2" cstate="print"/>
          <a:srcRect/>
          <a:stretch>
            <a:fillRect/>
          </a:stretch>
        </p:blipFill>
        <p:spPr bwMode="auto">
          <a:xfrm>
            <a:off x="5357818" y="2428868"/>
            <a:ext cx="2928958" cy="35719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b="1" dirty="0"/>
              <a:t>CAPÍTULO </a:t>
            </a:r>
            <a:r>
              <a:rPr lang="es-EC" b="1" dirty="0" smtClean="0"/>
              <a:t>1</a:t>
            </a:r>
            <a:r>
              <a:rPr lang="es-EC" dirty="0"/>
              <a:t/>
            </a:r>
            <a:br>
              <a:rPr lang="es-EC" dirty="0"/>
            </a:br>
            <a:r>
              <a:rPr lang="es-EC" dirty="0"/>
              <a:t/>
            </a:r>
            <a:br>
              <a:rPr lang="es-EC" dirty="0"/>
            </a:br>
            <a:endParaRPr lang="es-EC" dirty="0"/>
          </a:p>
        </p:txBody>
      </p:sp>
      <p:sp>
        <p:nvSpPr>
          <p:cNvPr id="3" name="2 Subtítulo"/>
          <p:cNvSpPr>
            <a:spLocks noGrp="1"/>
          </p:cNvSpPr>
          <p:nvPr>
            <p:ph type="subTitle" idx="1"/>
          </p:nvPr>
        </p:nvSpPr>
        <p:spPr>
          <a:xfrm>
            <a:off x="1371600" y="3286124"/>
            <a:ext cx="6400800" cy="2352676"/>
          </a:xfrm>
        </p:spPr>
        <p:txBody>
          <a:bodyPr/>
          <a:lstStyle/>
          <a:p>
            <a:r>
              <a:rPr lang="es-EC" b="1" dirty="0" smtClean="0"/>
              <a:t>GENERALIDADES</a:t>
            </a:r>
            <a:endParaRPr lang="es-EC"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2357454"/>
          </a:xfrm>
        </p:spPr>
        <p:txBody>
          <a:bodyPr>
            <a:normAutofit/>
          </a:bodyPr>
          <a:lstStyle/>
          <a:p>
            <a:pPr algn="just"/>
            <a:r>
              <a:rPr lang="es-EC" dirty="0" smtClean="0"/>
              <a:t>Es un espacio sellado lo más herméticamente posible para evitar fugas con el objetivo de poder alcanzar una buena presión de succión y así arrastrar la mayoría del material particulado hacia los filtros.</a:t>
            </a:r>
          </a:p>
          <a:p>
            <a:pPr>
              <a:buNone/>
            </a:pPr>
            <a:endParaRPr lang="es-EC" dirty="0"/>
          </a:p>
        </p:txBody>
      </p:sp>
      <p:sp>
        <p:nvSpPr>
          <p:cNvPr id="2" name="1 Título"/>
          <p:cNvSpPr>
            <a:spLocks noGrp="1"/>
          </p:cNvSpPr>
          <p:nvPr>
            <p:ph type="title"/>
          </p:nvPr>
        </p:nvSpPr>
        <p:spPr/>
        <p:txBody>
          <a:bodyPr>
            <a:normAutofit/>
          </a:bodyPr>
          <a:lstStyle/>
          <a:p>
            <a:r>
              <a:rPr lang="es-EC" b="1" dirty="0"/>
              <a:t>Cuarto de </a:t>
            </a:r>
            <a:r>
              <a:rPr lang="es-EC" b="1" dirty="0" smtClean="0"/>
              <a:t>succión</a:t>
            </a:r>
            <a:endParaRPr lang="es-EC" dirty="0"/>
          </a:p>
        </p:txBody>
      </p:sp>
      <p:pic>
        <p:nvPicPr>
          <p:cNvPr id="4" name="3 Imagen"/>
          <p:cNvPicPr/>
          <p:nvPr/>
        </p:nvPicPr>
        <p:blipFill>
          <a:blip r:embed="rId2"/>
          <a:srcRect/>
          <a:stretch>
            <a:fillRect/>
          </a:stretch>
        </p:blipFill>
        <p:spPr bwMode="auto">
          <a:xfrm>
            <a:off x="2928926" y="3857628"/>
            <a:ext cx="3357586" cy="27146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14422"/>
            <a:ext cx="5286412" cy="4857784"/>
          </a:xfrm>
        </p:spPr>
        <p:txBody>
          <a:bodyPr>
            <a:noAutofit/>
          </a:bodyPr>
          <a:lstStyle/>
          <a:p>
            <a:pPr algn="just"/>
            <a:r>
              <a:rPr lang="es-EC" sz="2400" dirty="0" smtClean="0"/>
              <a:t>Los ventiladores son los dispositivos que suministran energía al sistema para el movimiento del aire en el interior del mismo. Siempre que sea posible, el ventilador se colocará después del separador, con objeto de que por él pase aire limpio y así evitar el deterioro del mismo por erosión de partículas o corrosión de las diversas sustancias</a:t>
            </a:r>
          </a:p>
          <a:p>
            <a:pPr algn="just">
              <a:buNone/>
            </a:pPr>
            <a:endParaRPr lang="es-EC" sz="2000" dirty="0"/>
          </a:p>
        </p:txBody>
      </p:sp>
      <p:sp>
        <p:nvSpPr>
          <p:cNvPr id="2" name="1 Título"/>
          <p:cNvSpPr>
            <a:spLocks noGrp="1"/>
          </p:cNvSpPr>
          <p:nvPr>
            <p:ph type="title"/>
          </p:nvPr>
        </p:nvSpPr>
        <p:spPr/>
        <p:txBody>
          <a:bodyPr>
            <a:normAutofit/>
          </a:bodyPr>
          <a:lstStyle/>
          <a:p>
            <a:r>
              <a:rPr lang="es-EC" b="1" dirty="0" smtClean="0"/>
              <a:t>Ventilador</a:t>
            </a:r>
            <a:endParaRPr lang="es-EC" dirty="0"/>
          </a:p>
        </p:txBody>
      </p:sp>
      <p:pic>
        <p:nvPicPr>
          <p:cNvPr id="4" name="il_fi" descr="http://img.archiexpo.es/images_ae/photo-p/ventiladores-extractores-centrifugos-de-uso-industrial-164144.jpg"/>
          <p:cNvPicPr/>
          <p:nvPr/>
        </p:nvPicPr>
        <p:blipFill>
          <a:blip r:embed="rId2"/>
          <a:srcRect/>
          <a:stretch>
            <a:fillRect/>
          </a:stretch>
        </p:blipFill>
        <p:spPr bwMode="auto">
          <a:xfrm>
            <a:off x="5786446" y="1857364"/>
            <a:ext cx="3143272" cy="35004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328866"/>
          </a:xfrm>
        </p:spPr>
        <p:txBody>
          <a:bodyPr/>
          <a:lstStyle/>
          <a:p>
            <a:pPr algn="just"/>
            <a:r>
              <a:rPr lang="es-EC" dirty="0" smtClean="0"/>
              <a:t>El ducto en un sistema de extracción localizada es el lugar por donde se traslada el aire contaminado o limpio y lo dirige hacia descarga</a:t>
            </a:r>
            <a:endParaRPr lang="es-EC" dirty="0"/>
          </a:p>
        </p:txBody>
      </p:sp>
      <p:sp>
        <p:nvSpPr>
          <p:cNvPr id="2" name="1 Título"/>
          <p:cNvSpPr>
            <a:spLocks noGrp="1"/>
          </p:cNvSpPr>
          <p:nvPr>
            <p:ph type="title"/>
          </p:nvPr>
        </p:nvSpPr>
        <p:spPr/>
        <p:txBody>
          <a:bodyPr>
            <a:normAutofit/>
          </a:bodyPr>
          <a:lstStyle/>
          <a:p>
            <a:r>
              <a:rPr lang="es-EC" b="1" dirty="0" smtClean="0"/>
              <a:t>Ductos</a:t>
            </a:r>
            <a:endParaRPr lang="es-EC" dirty="0"/>
          </a:p>
        </p:txBody>
      </p:sp>
      <p:pic>
        <p:nvPicPr>
          <p:cNvPr id="4" name="3 Imagen" descr="http://www.boletinindustrial.com/fotos/productos/thm-ducto%20cuadrado.jpg"/>
          <p:cNvPicPr/>
          <p:nvPr/>
        </p:nvPicPr>
        <p:blipFill>
          <a:blip r:embed="rId2"/>
          <a:srcRect/>
          <a:stretch>
            <a:fillRect/>
          </a:stretch>
        </p:blipFill>
        <p:spPr bwMode="auto">
          <a:xfrm>
            <a:off x="1357290" y="3929066"/>
            <a:ext cx="2214578" cy="2000264"/>
          </a:xfrm>
          <a:prstGeom prst="rect">
            <a:avLst/>
          </a:prstGeom>
          <a:noFill/>
          <a:ln w="9525">
            <a:noFill/>
            <a:miter lim="800000"/>
            <a:headEnd/>
            <a:tailEnd/>
          </a:ln>
        </p:spPr>
      </p:pic>
      <p:pic>
        <p:nvPicPr>
          <p:cNvPr id="22530" name="Picture 2" descr="http://www.isover.net/articulos/images/tramorecto4.jpg"/>
          <p:cNvPicPr>
            <a:picLocks noChangeAspect="1" noChangeArrowheads="1"/>
          </p:cNvPicPr>
          <p:nvPr/>
        </p:nvPicPr>
        <p:blipFill>
          <a:blip r:embed="rId3"/>
          <a:srcRect/>
          <a:stretch>
            <a:fillRect/>
          </a:stretch>
        </p:blipFill>
        <p:spPr bwMode="auto">
          <a:xfrm>
            <a:off x="4214810" y="4000504"/>
            <a:ext cx="4252262" cy="17859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571612"/>
            <a:ext cx="5214974" cy="4143404"/>
          </a:xfrm>
        </p:spPr>
        <p:txBody>
          <a:bodyPr>
            <a:noAutofit/>
          </a:bodyPr>
          <a:lstStyle/>
          <a:p>
            <a:pPr>
              <a:buNone/>
            </a:pPr>
            <a:r>
              <a:rPr lang="es-EC" sz="2400" b="1" dirty="0" smtClean="0"/>
              <a:t>	Recuperador </a:t>
            </a:r>
            <a:r>
              <a:rPr lang="es-EC" sz="2400" b="1" dirty="0"/>
              <a:t>con </a:t>
            </a:r>
            <a:r>
              <a:rPr lang="es-EC" sz="2400" b="1" dirty="0" smtClean="0"/>
              <a:t>ciclón</a:t>
            </a:r>
          </a:p>
          <a:p>
            <a:pPr algn="just">
              <a:buNone/>
            </a:pPr>
            <a:r>
              <a:rPr lang="es-EC" sz="2400" dirty="0" smtClean="0"/>
              <a:t>	Los </a:t>
            </a:r>
            <a:r>
              <a:rPr lang="es-EC" sz="2400" dirty="0"/>
              <a:t>ciclones son uno de los equipos </a:t>
            </a:r>
            <a:r>
              <a:rPr lang="es-EC" sz="2400" dirty="0" smtClean="0"/>
              <a:t>más empleados </a:t>
            </a:r>
            <a:r>
              <a:rPr lang="es-EC" sz="2400" dirty="0"/>
              <a:t>dentro de las operaciones de separación de partículas sólidas de una corriente </a:t>
            </a:r>
            <a:r>
              <a:rPr lang="es-EC" sz="2400" dirty="0" smtClean="0"/>
              <a:t>gaseosa.</a:t>
            </a:r>
            <a:endParaRPr lang="es-EC" sz="2400" dirty="0"/>
          </a:p>
          <a:p>
            <a:pPr algn="just">
              <a:buNone/>
            </a:pPr>
            <a:r>
              <a:rPr lang="es-EC" sz="2400" dirty="0" smtClean="0"/>
              <a:t>	Su </a:t>
            </a:r>
            <a:r>
              <a:rPr lang="es-EC" sz="2400" dirty="0"/>
              <a:t>éxito se debe en parte a que son equipos de una gran sencillez estructural debido a que no poseen partes móviles y a que apenas exigen mantenimiento.</a:t>
            </a:r>
          </a:p>
          <a:p>
            <a:pPr algn="just">
              <a:buNone/>
            </a:pPr>
            <a:r>
              <a:rPr lang="es-EC" sz="2000" dirty="0" smtClean="0"/>
              <a:t>	</a:t>
            </a:r>
            <a:endParaRPr lang="es-EC" sz="1400" dirty="0"/>
          </a:p>
        </p:txBody>
      </p:sp>
      <p:sp>
        <p:nvSpPr>
          <p:cNvPr id="2" name="1 Título"/>
          <p:cNvSpPr>
            <a:spLocks noGrp="1"/>
          </p:cNvSpPr>
          <p:nvPr>
            <p:ph type="title"/>
          </p:nvPr>
        </p:nvSpPr>
        <p:spPr/>
        <p:txBody>
          <a:bodyPr>
            <a:noAutofit/>
          </a:bodyPr>
          <a:lstStyle/>
          <a:p>
            <a:pPr algn="ctr"/>
            <a:r>
              <a:rPr lang="es-EC" sz="3200" b="1" dirty="0" smtClean="0"/>
              <a:t>CLASIFICACIÓN </a:t>
            </a:r>
            <a:r>
              <a:rPr lang="es-EC" sz="3200" b="1" dirty="0"/>
              <a:t>DE LOS SISTEMAS DE </a:t>
            </a:r>
            <a:r>
              <a:rPr lang="es-EC" sz="3200" b="1" dirty="0" smtClean="0"/>
              <a:t>EXTRACCIÓN</a:t>
            </a:r>
            <a:endParaRPr lang="es-EC" sz="3200" dirty="0"/>
          </a:p>
        </p:txBody>
      </p:sp>
      <p:pic>
        <p:nvPicPr>
          <p:cNvPr id="4" name="3 Imagen"/>
          <p:cNvPicPr/>
          <p:nvPr/>
        </p:nvPicPr>
        <p:blipFill>
          <a:blip r:embed="rId2"/>
          <a:srcRect/>
          <a:stretch>
            <a:fillRect/>
          </a:stretch>
        </p:blipFill>
        <p:spPr bwMode="auto">
          <a:xfrm>
            <a:off x="5357818" y="1571612"/>
            <a:ext cx="3571900" cy="428628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3116"/>
            <a:ext cx="4329114" cy="3983047"/>
          </a:xfrm>
        </p:spPr>
        <p:txBody>
          <a:bodyPr>
            <a:normAutofit/>
          </a:bodyPr>
          <a:lstStyle/>
          <a:p>
            <a:pPr algn="just">
              <a:buNone/>
            </a:pPr>
            <a:r>
              <a:rPr lang="es-EC" dirty="0" smtClean="0"/>
              <a:t>	Los </a:t>
            </a:r>
            <a:r>
              <a:rPr lang="es-EC" dirty="0"/>
              <a:t>filtros </a:t>
            </a:r>
            <a:r>
              <a:rPr lang="es-EC" dirty="0" smtClean="0"/>
              <a:t>retienen </a:t>
            </a:r>
            <a:r>
              <a:rPr lang="es-EC" dirty="0"/>
              <a:t>las partículas </a:t>
            </a:r>
            <a:r>
              <a:rPr lang="es-EC" dirty="0" smtClean="0"/>
              <a:t>de </a:t>
            </a:r>
            <a:r>
              <a:rPr lang="es-EC" dirty="0"/>
              <a:t>aire </a:t>
            </a:r>
            <a:r>
              <a:rPr lang="es-EC" dirty="0" smtClean="0"/>
              <a:t>que entran </a:t>
            </a:r>
            <a:r>
              <a:rPr lang="es-EC" dirty="0"/>
              <a:t>en contacto con la superficie de las fibras </a:t>
            </a:r>
            <a:r>
              <a:rPr lang="es-EC" dirty="0" smtClean="0"/>
              <a:t>del medio </a:t>
            </a:r>
            <a:r>
              <a:rPr lang="es-EC" dirty="0"/>
              <a:t>filtrante y se adhieren </a:t>
            </a:r>
            <a:r>
              <a:rPr lang="es-EC" dirty="0" smtClean="0"/>
              <a:t>a al mismo. </a:t>
            </a:r>
            <a:endParaRPr lang="es-EC" dirty="0"/>
          </a:p>
        </p:txBody>
      </p:sp>
      <p:sp>
        <p:nvSpPr>
          <p:cNvPr id="2" name="1 Título"/>
          <p:cNvSpPr>
            <a:spLocks noGrp="1"/>
          </p:cNvSpPr>
          <p:nvPr>
            <p:ph type="title"/>
          </p:nvPr>
        </p:nvSpPr>
        <p:spPr/>
        <p:txBody>
          <a:bodyPr>
            <a:normAutofit fontScale="90000"/>
          </a:bodyPr>
          <a:lstStyle/>
          <a:p>
            <a:r>
              <a:rPr lang="es-EC" b="1" dirty="0" smtClean="0"/>
              <a:t>Recuperador </a:t>
            </a:r>
            <a:r>
              <a:rPr lang="es-EC" b="1" dirty="0"/>
              <a:t>con sistema de </a:t>
            </a:r>
            <a:r>
              <a:rPr lang="es-EC" b="1" dirty="0" smtClean="0"/>
              <a:t>filtros</a:t>
            </a:r>
            <a:endParaRPr lang="es-EC" dirty="0"/>
          </a:p>
        </p:txBody>
      </p:sp>
      <p:pic>
        <p:nvPicPr>
          <p:cNvPr id="28674" name="Picture 2" descr="http://www.fytsa.com.mx/images/stock.jpg"/>
          <p:cNvPicPr>
            <a:picLocks noChangeAspect="1" noChangeArrowheads="1"/>
          </p:cNvPicPr>
          <p:nvPr/>
        </p:nvPicPr>
        <p:blipFill>
          <a:blip r:embed="rId2"/>
          <a:srcRect/>
          <a:stretch>
            <a:fillRect/>
          </a:stretch>
        </p:blipFill>
        <p:spPr bwMode="auto">
          <a:xfrm>
            <a:off x="5715008" y="1785926"/>
            <a:ext cx="2571768" cy="2138959"/>
          </a:xfrm>
          <a:prstGeom prst="rect">
            <a:avLst/>
          </a:prstGeom>
          <a:noFill/>
        </p:spPr>
      </p:pic>
      <p:sp>
        <p:nvSpPr>
          <p:cNvPr id="28676" name="AutoShape 4" descr="http://t1.gstatic.com/images?q=tbn:ANd9GcRRjhzo1psza-KJygkUwQzzSMmvtWIrET_DOReh4SSM1VF7LLg3&amp;t=1"/>
          <p:cNvSpPr>
            <a:spLocks noChangeAspect="1" noChangeArrowheads="1"/>
          </p:cNvSpPr>
          <p:nvPr/>
        </p:nvSpPr>
        <p:spPr bwMode="auto">
          <a:xfrm>
            <a:off x="155575" y="-762000"/>
            <a:ext cx="2847975" cy="16002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8678" name="AutoShape 6" descr="http://t1.gstatic.com/images?q=tbn:ANd9GcRRjhzo1psza-KJygkUwQzzSMmvtWIrET_DOReh4SSM1VF7LLg3&amp;t=1"/>
          <p:cNvSpPr>
            <a:spLocks noChangeAspect="1" noChangeArrowheads="1"/>
          </p:cNvSpPr>
          <p:nvPr/>
        </p:nvSpPr>
        <p:spPr bwMode="auto">
          <a:xfrm>
            <a:off x="155575" y="-762000"/>
            <a:ext cx="2847975" cy="16002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8680" name="AutoShape 8" descr="http://t1.gstatic.com/images?q=tbn:ANd9GcRRjhzo1psza-KJygkUwQzzSMmvtWIrET_DOReh4SSM1VF7LLg3&amp;t=1"/>
          <p:cNvSpPr>
            <a:spLocks noChangeAspect="1" noChangeArrowheads="1"/>
          </p:cNvSpPr>
          <p:nvPr/>
        </p:nvSpPr>
        <p:spPr bwMode="auto">
          <a:xfrm>
            <a:off x="155575" y="-762000"/>
            <a:ext cx="2847975" cy="16002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8681" name="Picture 9"/>
          <p:cNvPicPr>
            <a:picLocks noChangeAspect="1" noChangeArrowheads="1"/>
          </p:cNvPicPr>
          <p:nvPr/>
        </p:nvPicPr>
        <p:blipFill>
          <a:blip r:embed="rId3"/>
          <a:srcRect/>
          <a:stretch>
            <a:fillRect/>
          </a:stretch>
        </p:blipFill>
        <p:spPr bwMode="auto">
          <a:xfrm>
            <a:off x="5572132" y="4357694"/>
            <a:ext cx="2847975" cy="16002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dirty="0"/>
              <a:t>Los filtros de mangas son considerados como los equipos más representativos de la separación sólido-gas mediante un medio poroso. Su función consiste en recoger las partículas sólidas que arrastra una corriente gaseosa, esto se consigue haciendo pasar dicha corriente a través de un tejido.</a:t>
            </a:r>
          </a:p>
          <a:p>
            <a:pPr>
              <a:buNone/>
            </a:pPr>
            <a:endParaRPr lang="es-EC" dirty="0"/>
          </a:p>
        </p:txBody>
      </p:sp>
      <p:sp>
        <p:nvSpPr>
          <p:cNvPr id="2" name="1 Título"/>
          <p:cNvSpPr>
            <a:spLocks noGrp="1"/>
          </p:cNvSpPr>
          <p:nvPr>
            <p:ph type="title"/>
          </p:nvPr>
        </p:nvSpPr>
        <p:spPr/>
        <p:txBody>
          <a:bodyPr>
            <a:normAutofit/>
          </a:bodyPr>
          <a:lstStyle/>
          <a:p>
            <a:r>
              <a:rPr lang="es-EC" b="1" dirty="0" smtClean="0"/>
              <a:t>  Recuperador </a:t>
            </a:r>
            <a:r>
              <a:rPr lang="es-EC" b="1" dirty="0"/>
              <a:t>con </a:t>
            </a:r>
            <a:r>
              <a:rPr lang="es-EC" b="1" dirty="0" smtClean="0"/>
              <a:t>mangas</a:t>
            </a:r>
            <a:endParaRPr lang="es-EC"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5"/>
            <a:ext cx="8258204" cy="1500198"/>
          </a:xfrm>
        </p:spPr>
        <p:txBody>
          <a:bodyPr>
            <a:normAutofit fontScale="62500" lnSpcReduction="20000"/>
          </a:bodyPr>
          <a:lstStyle/>
          <a:p>
            <a:pPr algn="just">
              <a:buNone/>
            </a:pPr>
            <a:r>
              <a:rPr lang="es-EC" dirty="0" smtClean="0"/>
              <a:t>	DESCRIPCIÓN</a:t>
            </a:r>
          </a:p>
          <a:p>
            <a:pPr algn="just"/>
            <a:r>
              <a:rPr lang="es-ES_tradnl" dirty="0"/>
              <a:t>Los ventiladores son máquinas destinadas a producir un incremento o decremento de presión total </a:t>
            </a:r>
            <a:r>
              <a:rPr lang="es-ES_tradnl" dirty="0" err="1"/>
              <a:t>ΔPtotal</a:t>
            </a:r>
            <a:r>
              <a:rPr lang="es-ES_tradnl" dirty="0"/>
              <a:t>  </a:t>
            </a:r>
            <a:r>
              <a:rPr lang="es-ES_tradnl" dirty="0" smtClean="0"/>
              <a:t>pequeño</a:t>
            </a:r>
            <a:r>
              <a:rPr lang="es-EC" dirty="0" smtClean="0"/>
              <a:t> </a:t>
            </a:r>
            <a:r>
              <a:rPr lang="es-ES_tradnl" dirty="0" smtClean="0"/>
              <a:t>que </a:t>
            </a:r>
            <a:r>
              <a:rPr lang="es-ES_tradnl" dirty="0"/>
              <a:t>sirve para transportar gases, absorbiendo energía mecánica en el eje y devolviéndola al gas proporcionándole movimiento</a:t>
            </a:r>
            <a:r>
              <a:rPr lang="es-ES_tradnl" dirty="0" smtClean="0"/>
              <a:t>. Sus partes son:</a:t>
            </a:r>
            <a:endParaRPr lang="es-EC" dirty="0"/>
          </a:p>
          <a:p>
            <a:pPr algn="just">
              <a:buNone/>
            </a:pPr>
            <a:endParaRPr lang="es-EC" dirty="0"/>
          </a:p>
          <a:p>
            <a:endParaRPr lang="es-EC" dirty="0"/>
          </a:p>
        </p:txBody>
      </p:sp>
      <p:sp>
        <p:nvSpPr>
          <p:cNvPr id="2" name="1 Título"/>
          <p:cNvSpPr>
            <a:spLocks noGrp="1"/>
          </p:cNvSpPr>
          <p:nvPr>
            <p:ph type="title"/>
          </p:nvPr>
        </p:nvSpPr>
        <p:spPr>
          <a:xfrm>
            <a:off x="457200" y="274638"/>
            <a:ext cx="8229600" cy="296842"/>
          </a:xfrm>
        </p:spPr>
        <p:txBody>
          <a:bodyPr>
            <a:noAutofit/>
          </a:bodyPr>
          <a:lstStyle/>
          <a:p>
            <a:pPr algn="ctr"/>
            <a:r>
              <a:rPr lang="es-EC" sz="3600" dirty="0" smtClean="0"/>
              <a:t>VENTILADORES</a:t>
            </a:r>
            <a:endParaRPr lang="es-EC" sz="3600" dirty="0"/>
          </a:p>
        </p:txBody>
      </p:sp>
      <p:pic>
        <p:nvPicPr>
          <p:cNvPr id="4" name="3 Marcador de contenido"/>
          <p:cNvPicPr>
            <a:picLocks/>
          </p:cNvPicPr>
          <p:nvPr/>
        </p:nvPicPr>
        <p:blipFill>
          <a:blip r:embed="rId2"/>
          <a:srcRect/>
          <a:stretch>
            <a:fillRect/>
          </a:stretch>
        </p:blipFill>
        <p:spPr bwMode="auto">
          <a:xfrm>
            <a:off x="1071538" y="2332037"/>
            <a:ext cx="7315154" cy="45259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3471858" cy="4757757"/>
          </a:xfrm>
        </p:spPr>
        <p:txBody>
          <a:bodyPr>
            <a:normAutofit fontScale="92500" lnSpcReduction="10000"/>
          </a:bodyPr>
          <a:lstStyle/>
          <a:p>
            <a:pPr>
              <a:buNone/>
            </a:pPr>
            <a:r>
              <a:rPr lang="es-EC" dirty="0" smtClean="0"/>
              <a:t>	VENTILADORES CENTRÍFUGOS</a:t>
            </a:r>
          </a:p>
          <a:p>
            <a:pPr algn="just">
              <a:buNone/>
            </a:pPr>
            <a:r>
              <a:rPr lang="es-ES_tradnl" dirty="0" smtClean="0"/>
              <a:t>	Consiste </a:t>
            </a:r>
            <a:r>
              <a:rPr lang="es-ES_tradnl" dirty="0"/>
              <a:t>en un rotor encerrado en una envolvente de forma espiral; el </a:t>
            </a:r>
            <a:r>
              <a:rPr lang="es-ES_tradnl" dirty="0" smtClean="0"/>
              <a:t>aire es </a:t>
            </a:r>
            <a:r>
              <a:rPr lang="es-ES_tradnl" dirty="0"/>
              <a:t>succionado por el rotor y arrojado contra la envolvente se descarga por la salida en ángulo recto a la </a:t>
            </a:r>
            <a:r>
              <a:rPr lang="es-ES_tradnl" dirty="0" smtClean="0"/>
              <a:t>flecha.</a:t>
            </a:r>
            <a:endParaRPr lang="es-EC" dirty="0"/>
          </a:p>
        </p:txBody>
      </p:sp>
      <p:sp>
        <p:nvSpPr>
          <p:cNvPr id="2" name="1 Título"/>
          <p:cNvSpPr>
            <a:spLocks noGrp="1"/>
          </p:cNvSpPr>
          <p:nvPr>
            <p:ph type="title"/>
          </p:nvPr>
        </p:nvSpPr>
        <p:spPr>
          <a:xfrm>
            <a:off x="1000100" y="274638"/>
            <a:ext cx="7000924" cy="1143000"/>
          </a:xfrm>
        </p:spPr>
        <p:txBody>
          <a:bodyPr>
            <a:normAutofit fontScale="90000"/>
          </a:bodyPr>
          <a:lstStyle/>
          <a:p>
            <a:pPr algn="ctr"/>
            <a:r>
              <a:rPr lang="es-ES_tradnl" dirty="0"/>
              <a:t> </a:t>
            </a:r>
            <a:r>
              <a:rPr lang="es-EC" dirty="0"/>
              <a:t/>
            </a:r>
            <a:br>
              <a:rPr lang="es-EC" dirty="0"/>
            </a:br>
            <a:r>
              <a:rPr lang="es-EC" dirty="0"/>
              <a:t>	</a:t>
            </a:r>
            <a:r>
              <a:rPr lang="es-EC" dirty="0" smtClean="0"/>
              <a:t>CLASIFICACIÓN</a:t>
            </a:r>
            <a:br>
              <a:rPr lang="es-EC" dirty="0" smtClean="0"/>
            </a:br>
            <a:endParaRPr lang="es-EC" dirty="0"/>
          </a:p>
        </p:txBody>
      </p:sp>
      <p:pic>
        <p:nvPicPr>
          <p:cNvPr id="5" name="3 Marcador de contenido"/>
          <p:cNvPicPr>
            <a:picLocks/>
          </p:cNvPicPr>
          <p:nvPr/>
        </p:nvPicPr>
        <p:blipFill>
          <a:blip r:embed="rId2"/>
          <a:srcRect/>
          <a:stretch>
            <a:fillRect/>
          </a:stretch>
        </p:blipFill>
        <p:spPr bwMode="auto">
          <a:xfrm>
            <a:off x="4357686" y="3017829"/>
            <a:ext cx="4219255" cy="3840171"/>
          </a:xfrm>
          <a:prstGeom prst="rect">
            <a:avLst/>
          </a:prstGeom>
          <a:noFill/>
          <a:ln w="9525">
            <a:noFill/>
            <a:miter lim="800000"/>
            <a:headEnd/>
            <a:tailEnd/>
          </a:ln>
        </p:spPr>
      </p:pic>
      <p:pic>
        <p:nvPicPr>
          <p:cNvPr id="4" name="3 Imagen" descr="http://lbpllc.biz/images/forest_products.jpg"/>
          <p:cNvPicPr/>
          <p:nvPr/>
        </p:nvPicPr>
        <p:blipFill>
          <a:blip r:embed="rId3"/>
          <a:srcRect/>
          <a:stretch>
            <a:fillRect/>
          </a:stretch>
        </p:blipFill>
        <p:spPr bwMode="auto">
          <a:xfrm>
            <a:off x="5500694" y="1428736"/>
            <a:ext cx="1714512" cy="164307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03433"/>
            <a:ext cx="4186238" cy="4525963"/>
          </a:xfrm>
        </p:spPr>
        <p:txBody>
          <a:bodyPr>
            <a:normAutofit/>
          </a:bodyPr>
          <a:lstStyle/>
          <a:p>
            <a:pPr algn="just"/>
            <a:r>
              <a:rPr lang="es-ES_tradnl" dirty="0"/>
              <a:t>Este tipo de ventilador consiste esencialmente en una hélice encerrada en una envolvente cilíndrica y es de diseño aerodinámico</a:t>
            </a:r>
            <a:endParaRPr lang="es-EC" dirty="0"/>
          </a:p>
          <a:p>
            <a:pPr>
              <a:buNone/>
            </a:pPr>
            <a:endParaRPr lang="es-EC" dirty="0"/>
          </a:p>
        </p:txBody>
      </p:sp>
      <p:sp>
        <p:nvSpPr>
          <p:cNvPr id="2" name="1 Título"/>
          <p:cNvSpPr>
            <a:spLocks noGrp="1"/>
          </p:cNvSpPr>
          <p:nvPr>
            <p:ph type="title"/>
          </p:nvPr>
        </p:nvSpPr>
        <p:spPr/>
        <p:txBody>
          <a:bodyPr/>
          <a:lstStyle/>
          <a:p>
            <a:pPr algn="ctr"/>
            <a:r>
              <a:rPr lang="es-EC" dirty="0" smtClean="0"/>
              <a:t>VENTILADORES </a:t>
            </a:r>
            <a:r>
              <a:rPr lang="es-EC" dirty="0"/>
              <a:t>AXIALES</a:t>
            </a:r>
          </a:p>
        </p:txBody>
      </p:sp>
      <p:pic>
        <p:nvPicPr>
          <p:cNvPr id="4" name="3 Imagen" descr="http://img.nauticexpo.es/images_ne/photo-g/ventilador-axial-para-buques-192088.jpg"/>
          <p:cNvPicPr/>
          <p:nvPr/>
        </p:nvPicPr>
        <p:blipFill>
          <a:blip r:embed="rId2" cstate="print"/>
          <a:srcRect/>
          <a:stretch>
            <a:fillRect/>
          </a:stretch>
        </p:blipFill>
        <p:spPr bwMode="auto">
          <a:xfrm>
            <a:off x="5429256" y="2000240"/>
            <a:ext cx="3071834" cy="385765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dirty="0" smtClean="0"/>
              <a:t>Combina características </a:t>
            </a:r>
            <a:r>
              <a:rPr lang="es-EC" dirty="0"/>
              <a:t>de un ventilador axial y un ventilador </a:t>
            </a:r>
            <a:r>
              <a:rPr lang="es-EC" dirty="0" smtClean="0"/>
              <a:t>centrífugo, sus </a:t>
            </a:r>
            <a:r>
              <a:rPr lang="es-EC" dirty="0"/>
              <a:t>palas curvadas se sueldan a un buje cónico de acero. El flujo se altera cambiado el ángulo de los registros en la sección de admisión de la carcasa, justo después del impulsor</a:t>
            </a:r>
            <a:r>
              <a:rPr lang="es-EC" dirty="0" smtClean="0"/>
              <a:t>.</a:t>
            </a:r>
            <a:endParaRPr lang="es-EC" dirty="0"/>
          </a:p>
        </p:txBody>
      </p:sp>
      <p:sp>
        <p:nvSpPr>
          <p:cNvPr id="2" name="1 Título"/>
          <p:cNvSpPr>
            <a:spLocks noGrp="1"/>
          </p:cNvSpPr>
          <p:nvPr>
            <p:ph type="title"/>
          </p:nvPr>
        </p:nvSpPr>
        <p:spPr/>
        <p:txBody>
          <a:bodyPr/>
          <a:lstStyle/>
          <a:p>
            <a:pPr algn="ctr"/>
            <a:r>
              <a:rPr lang="es-EC" dirty="0" smtClean="0"/>
              <a:t>VENTILADORES </a:t>
            </a:r>
            <a:r>
              <a:rPr lang="es-EC" dirty="0"/>
              <a:t>MIXTOS</a:t>
            </a:r>
          </a:p>
        </p:txBody>
      </p:sp>
      <p:pic>
        <p:nvPicPr>
          <p:cNvPr id="4" name="3 Imagen" descr="El impulsor de un ventilador de flujo mixto ">
            <a:hlinkClick r:id="rId2" tgtFrame="_image" tooltip="&quot;Click to open El impulsor de un ventilador de flujo mixto  image - opens in a new window&quot;"/>
          </p:cNvPr>
          <p:cNvPicPr/>
          <p:nvPr/>
        </p:nvPicPr>
        <p:blipFill>
          <a:blip r:embed="rId3"/>
          <a:srcRect/>
          <a:stretch>
            <a:fillRect/>
          </a:stretch>
        </p:blipFill>
        <p:spPr bwMode="auto">
          <a:xfrm>
            <a:off x="3500430" y="4572008"/>
            <a:ext cx="2500330" cy="18573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03341"/>
            <a:ext cx="8229600" cy="5411807"/>
          </a:xfrm>
        </p:spPr>
        <p:txBody>
          <a:bodyPr>
            <a:normAutofit lnSpcReduction="10000"/>
          </a:bodyPr>
          <a:lstStyle/>
          <a:p>
            <a:pPr algn="just"/>
            <a:r>
              <a:rPr lang="es-EC" dirty="0" smtClean="0"/>
              <a:t>El proyecto a desarrollarse a lo largo de este documento está destinado al beneficio del Centro de Producción ESPE sede Latacunga. </a:t>
            </a:r>
          </a:p>
          <a:p>
            <a:pPr algn="just"/>
            <a:r>
              <a:rPr lang="es-EC" dirty="0" smtClean="0"/>
              <a:t>Este tipo de proceso de pintura ofrece excelentes resultados en términos de acabado y resistencia.</a:t>
            </a:r>
          </a:p>
          <a:p>
            <a:pPr algn="just"/>
            <a:r>
              <a:rPr lang="es-EC" dirty="0" smtClean="0"/>
              <a:t> En la actualidad el Centro de Producción no cuenta con ningún sistema de recolección y por lo tanto la pintura se dispersa en el ambiente, lo que representa un alto costo de producción por el desperdicio de material, ya que este tipo de pintura está diseñada para ser reutilizada cerca del 100%. </a:t>
            </a:r>
          </a:p>
          <a:p>
            <a:pPr algn="just">
              <a:buNone/>
            </a:pPr>
            <a:endParaRPr lang="es-EC" dirty="0" smtClean="0"/>
          </a:p>
        </p:txBody>
      </p:sp>
      <p:sp>
        <p:nvSpPr>
          <p:cNvPr id="4" name="3 Rectángulo"/>
          <p:cNvSpPr/>
          <p:nvPr/>
        </p:nvSpPr>
        <p:spPr>
          <a:xfrm>
            <a:off x="3304300" y="548326"/>
            <a:ext cx="2553584" cy="523220"/>
          </a:xfrm>
          <a:prstGeom prst="rect">
            <a:avLst/>
          </a:prstGeom>
        </p:spPr>
        <p:txBody>
          <a:bodyPr wrap="none">
            <a:spAutoFit/>
          </a:bodyPr>
          <a:lstStyle/>
          <a:p>
            <a:r>
              <a:rPr lang="es-EC" sz="2800" b="1" dirty="0" smtClean="0"/>
              <a:t>INTRODUCCIÓN</a:t>
            </a:r>
            <a:endParaRPr lang="es-EC" sz="2800"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2043113"/>
          </a:xfrm>
        </p:spPr>
        <p:txBody>
          <a:bodyPr>
            <a:normAutofit/>
          </a:bodyPr>
          <a:lstStyle/>
          <a:p>
            <a:pPr>
              <a:buNone/>
            </a:pPr>
            <a:r>
              <a:rPr lang="es-EC" dirty="0" smtClean="0"/>
              <a:t>	PRESIÓN</a:t>
            </a:r>
            <a:endParaRPr lang="es-EC" dirty="0"/>
          </a:p>
          <a:p>
            <a:pPr algn="just">
              <a:buNone/>
            </a:pPr>
            <a:r>
              <a:rPr lang="es-ES_tradnl" dirty="0" smtClean="0"/>
              <a:t>	La </a:t>
            </a:r>
            <a:r>
              <a:rPr lang="es-ES_tradnl" dirty="0"/>
              <a:t>energía transmitida por el ventilador al aire debe ser exactamente igual a la energía perdida por el aire en su paso por el sistema. </a:t>
            </a:r>
            <a:endParaRPr lang="es-EC" dirty="0"/>
          </a:p>
        </p:txBody>
      </p:sp>
      <p:sp>
        <p:nvSpPr>
          <p:cNvPr id="2" name="1 Título"/>
          <p:cNvSpPr>
            <a:spLocks noGrp="1"/>
          </p:cNvSpPr>
          <p:nvPr>
            <p:ph type="title"/>
          </p:nvPr>
        </p:nvSpPr>
        <p:spPr>
          <a:xfrm>
            <a:off x="457200" y="274638"/>
            <a:ext cx="8229600" cy="725470"/>
          </a:xfrm>
        </p:spPr>
        <p:txBody>
          <a:bodyPr>
            <a:normAutofit/>
          </a:bodyPr>
          <a:lstStyle/>
          <a:p>
            <a:pPr algn="l"/>
            <a:r>
              <a:rPr lang="es-EC" sz="3600" dirty="0"/>
              <a:t>	</a:t>
            </a:r>
            <a:r>
              <a:rPr lang="es-EC" sz="3600" dirty="0" smtClean="0"/>
              <a:t>CARACTERÍSTICAS </a:t>
            </a:r>
            <a:r>
              <a:rPr lang="es-EC" sz="3600" dirty="0"/>
              <a:t>TÉCNICAS </a:t>
            </a:r>
          </a:p>
        </p:txBody>
      </p:sp>
      <p:sp>
        <p:nvSpPr>
          <p:cNvPr id="4" name="3 Rectángulo"/>
          <p:cNvSpPr/>
          <p:nvPr/>
        </p:nvSpPr>
        <p:spPr>
          <a:xfrm>
            <a:off x="785786" y="2928934"/>
            <a:ext cx="7929618" cy="2246769"/>
          </a:xfrm>
          <a:prstGeom prst="rect">
            <a:avLst/>
          </a:prstGeom>
        </p:spPr>
        <p:txBody>
          <a:bodyPr wrap="square">
            <a:spAutoFit/>
          </a:bodyPr>
          <a:lstStyle/>
          <a:p>
            <a:pPr algn="just">
              <a:buNone/>
            </a:pPr>
            <a:r>
              <a:rPr lang="es-ES_tradnl" sz="2800" b="1" dirty="0" smtClean="0"/>
              <a:t>La presión total </a:t>
            </a:r>
            <a:r>
              <a:rPr lang="es-ES_tradnl" sz="2800" b="1" i="1" dirty="0" smtClean="0"/>
              <a:t>pt</a:t>
            </a:r>
            <a:r>
              <a:rPr lang="es-ES_tradnl" sz="2800" dirty="0" smtClean="0"/>
              <a:t> es equivalente a la suma de la presión estática y presión dinámica de una unidad de volumen de gas, y existe debido a que depende de la densidad, velocidad y grado de compresión del gas. Se la denomina también presión de estancamiento.</a:t>
            </a:r>
            <a:endParaRPr lang="es-EC" sz="2800" dirty="0" smtClean="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_tradnl" b="1" dirty="0"/>
              <a:t>	</a:t>
            </a:r>
            <a:r>
              <a:rPr lang="es-ES_tradnl" dirty="0" smtClean="0"/>
              <a:t>La presión estática </a:t>
            </a:r>
            <a:r>
              <a:rPr lang="es-EC" dirty="0" smtClean="0"/>
              <a:t>es la que se ejerce en todas las direcciones donde se encuentra el fluido, o en la misma dirección del aire, en dirección contraria y en dirección perpendicular sobre las paredes del mismo. Si el aire estuviera en reposo, encerrado en un recipiente, entonces la presión estática sería igual a la presión total. La presión Estática puede ser positiva, si es superior a la atmosférica o bien negativa</a:t>
            </a:r>
            <a:r>
              <a:rPr lang="es-ES_tradnl" dirty="0" smtClean="0"/>
              <a:t>.</a:t>
            </a:r>
            <a:endParaRPr lang="es-EC" dirty="0" smtClean="0"/>
          </a:p>
          <a:p>
            <a:pPr algn="just">
              <a:buNone/>
            </a:pPr>
            <a:endParaRPr lang="es-EC" dirty="0"/>
          </a:p>
          <a:p>
            <a:endParaRPr lang="es-EC" dirty="0"/>
          </a:p>
        </p:txBody>
      </p:sp>
      <p:sp>
        <p:nvSpPr>
          <p:cNvPr id="2" name="1 Título"/>
          <p:cNvSpPr>
            <a:spLocks noGrp="1"/>
          </p:cNvSpPr>
          <p:nvPr>
            <p:ph type="title"/>
          </p:nvPr>
        </p:nvSpPr>
        <p:spPr/>
        <p:txBody>
          <a:bodyPr/>
          <a:lstStyle/>
          <a:p>
            <a:r>
              <a:rPr lang="es-ES_tradnl" b="1" dirty="0" smtClean="0"/>
              <a:t>La presión estática </a:t>
            </a:r>
            <a:r>
              <a:rPr lang="es-ES_tradnl" b="1" i="1" dirty="0" err="1" smtClean="0"/>
              <a:t>ps</a:t>
            </a:r>
            <a:endParaRPr lang="es-EC"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_tradnl" dirty="0" smtClean="0"/>
              <a:t>	</a:t>
            </a:r>
            <a:r>
              <a:rPr lang="es-EC" dirty="0" smtClean="0"/>
              <a:t>Es la presión que acelera el aire desde cero a la velocidad de régimen. Se manifiesta solo en la dirección del aire y es directamente proporcional al cuadrado de su velocidad, por lo que la Presión Dinámica es siempre positiva.</a:t>
            </a:r>
          </a:p>
          <a:p>
            <a:pPr algn="just">
              <a:buNone/>
            </a:pPr>
            <a:endParaRPr lang="es-EC" dirty="0" smtClean="0"/>
          </a:p>
          <a:p>
            <a:pPr algn="just">
              <a:buNone/>
            </a:pPr>
            <a:r>
              <a:rPr lang="es-EC" dirty="0" smtClean="0"/>
              <a:t>  Además otras características importantes de un ventilador son: caudal, potencia, velocidad de giro y nivel sonoro.</a:t>
            </a:r>
          </a:p>
          <a:p>
            <a:pPr algn="just">
              <a:buNone/>
            </a:pPr>
            <a:endParaRPr lang="es-EC" dirty="0"/>
          </a:p>
          <a:p>
            <a:endParaRPr lang="es-EC" dirty="0"/>
          </a:p>
        </p:txBody>
      </p:sp>
      <p:sp>
        <p:nvSpPr>
          <p:cNvPr id="2" name="1 Título"/>
          <p:cNvSpPr>
            <a:spLocks noGrp="1"/>
          </p:cNvSpPr>
          <p:nvPr>
            <p:ph type="title"/>
          </p:nvPr>
        </p:nvSpPr>
        <p:spPr/>
        <p:txBody>
          <a:bodyPr/>
          <a:lstStyle/>
          <a:p>
            <a:r>
              <a:rPr lang="es-ES_tradnl" b="1" dirty="0" smtClean="0"/>
              <a:t>La presión dinámica </a:t>
            </a:r>
            <a:r>
              <a:rPr lang="es-ES_tradnl" b="1" i="1" dirty="0" err="1" smtClean="0"/>
              <a:t>pv</a:t>
            </a:r>
            <a:endParaRPr lang="es-EC"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74739"/>
            <a:ext cx="8229600" cy="3740145"/>
          </a:xfrm>
        </p:spPr>
        <p:txBody>
          <a:bodyPr>
            <a:normAutofit fontScale="92500" lnSpcReduction="10000"/>
          </a:bodyPr>
          <a:lstStyle/>
          <a:p>
            <a:pPr algn="just">
              <a:buNone/>
            </a:pPr>
            <a:r>
              <a:rPr lang="es-EC" dirty="0" smtClean="0"/>
              <a:t>	La </a:t>
            </a:r>
            <a:r>
              <a:rPr lang="es-EC" dirty="0"/>
              <a:t>Cinemática de Fluidos tiene una correspondencia biunívoca con el Primer Principio de la Termodinámica aplicado a sistemas abiertos. En un fluido en movimiento, cada partícula posee una velocidad V que depende de la posición (</a:t>
            </a:r>
            <a:r>
              <a:rPr lang="es-EC" dirty="0" err="1"/>
              <a:t>x,y,z</a:t>
            </a:r>
            <a:r>
              <a:rPr lang="es-EC" dirty="0"/>
              <a:t>) de dicha partícula y del tiempo </a:t>
            </a:r>
            <a:r>
              <a:rPr lang="es-EC" b="1" i="1" dirty="0"/>
              <a:t>t</a:t>
            </a:r>
            <a:r>
              <a:rPr lang="es-EC" dirty="0"/>
              <a:t>, es decir</a:t>
            </a:r>
            <a:r>
              <a:rPr lang="es-EC" dirty="0" smtClean="0"/>
              <a:t>:</a:t>
            </a:r>
          </a:p>
          <a:p>
            <a:pPr algn="just"/>
            <a:endParaRPr lang="es-EC" dirty="0"/>
          </a:p>
          <a:p>
            <a:pPr algn="ctr">
              <a:buNone/>
            </a:pPr>
            <a:r>
              <a:rPr lang="es-EC" dirty="0" smtClean="0"/>
              <a:t>V </a:t>
            </a:r>
            <a:r>
              <a:rPr lang="es-EC" dirty="0"/>
              <a:t>= f(</a:t>
            </a:r>
            <a:r>
              <a:rPr lang="es-EC" dirty="0" err="1"/>
              <a:t>x,y,z,t</a:t>
            </a:r>
            <a:r>
              <a:rPr lang="es-EC" dirty="0"/>
              <a:t>)</a:t>
            </a:r>
          </a:p>
          <a:p>
            <a:pPr>
              <a:buNone/>
            </a:pPr>
            <a:r>
              <a:rPr lang="es-EC" dirty="0"/>
              <a:t> </a:t>
            </a:r>
          </a:p>
          <a:p>
            <a:endParaRPr lang="es-EC" dirty="0"/>
          </a:p>
        </p:txBody>
      </p:sp>
      <p:sp>
        <p:nvSpPr>
          <p:cNvPr id="2" name="1 Título"/>
          <p:cNvSpPr>
            <a:spLocks noGrp="1"/>
          </p:cNvSpPr>
          <p:nvPr>
            <p:ph type="title"/>
          </p:nvPr>
        </p:nvSpPr>
        <p:spPr>
          <a:xfrm>
            <a:off x="457200" y="274638"/>
            <a:ext cx="8229600" cy="582594"/>
          </a:xfrm>
        </p:spPr>
        <p:txBody>
          <a:bodyPr>
            <a:normAutofit fontScale="90000"/>
          </a:bodyPr>
          <a:lstStyle/>
          <a:p>
            <a:pPr algn="ctr"/>
            <a:r>
              <a:rPr lang="es-EC" dirty="0"/>
              <a:t>CINEMÁTICA DE </a:t>
            </a:r>
            <a:r>
              <a:rPr lang="es-EC" dirty="0" smtClean="0"/>
              <a:t>FLUIDOS</a:t>
            </a:r>
            <a:endParaRPr lang="es-EC" dirty="0"/>
          </a:p>
        </p:txBody>
      </p:sp>
      <p:sp>
        <p:nvSpPr>
          <p:cNvPr id="4" name="2 Marcador de contenido"/>
          <p:cNvSpPr txBox="1">
            <a:spLocks/>
          </p:cNvSpPr>
          <p:nvPr/>
        </p:nvSpPr>
        <p:spPr>
          <a:xfrm>
            <a:off x="428596" y="4357694"/>
            <a:ext cx="8215370" cy="2428892"/>
          </a:xfrm>
          <a:prstGeom prst="rect">
            <a:avLst/>
          </a:prstGeom>
        </p:spPr>
        <p:txBody>
          <a:bodyPr vert="horz" lIns="91440" tIns="45720" rIns="91440" bIns="45720" rtlCol="0">
            <a:normAutofit fontScale="8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	Sus proyecciones sobre los tres ejes son función también de dichas variables, viniendo representadas por: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u = u (</a:t>
            </a:r>
            <a:r>
              <a:rPr kumimoji="0" lang="es-EC" sz="3200" b="0" i="0" u="none" strike="noStrike" kern="1200" cap="none" spc="0" normalizeH="0" baseline="0" noProof="0" dirty="0" err="1" smtClean="0">
                <a:ln>
                  <a:noFill/>
                </a:ln>
                <a:solidFill>
                  <a:schemeClr val="tx1"/>
                </a:solidFill>
                <a:effectLst/>
                <a:uLnTx/>
                <a:uFillTx/>
                <a:latin typeface="+mn-lt"/>
                <a:ea typeface="+mn-ea"/>
                <a:cs typeface="+mn-cs"/>
              </a:rPr>
              <a:t>x,y,z,t</a:t>
            </a:r>
            <a:r>
              <a:rPr kumimoji="0" lang="es-EC"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v = v (</a:t>
            </a:r>
            <a:r>
              <a:rPr kumimoji="0" lang="es-EC" sz="3200" b="0" i="0" u="none" strike="noStrike" kern="1200" cap="none" spc="0" normalizeH="0" baseline="0" noProof="0" dirty="0" err="1" smtClean="0">
                <a:ln>
                  <a:noFill/>
                </a:ln>
                <a:solidFill>
                  <a:schemeClr val="tx1"/>
                </a:solidFill>
                <a:effectLst/>
                <a:uLnTx/>
                <a:uFillTx/>
                <a:latin typeface="+mn-lt"/>
                <a:ea typeface="+mn-ea"/>
                <a:cs typeface="+mn-cs"/>
              </a:rPr>
              <a:t>x,y,z,t</a:t>
            </a:r>
            <a:r>
              <a:rPr kumimoji="0" lang="es-EC"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w = w (</a:t>
            </a:r>
            <a:r>
              <a:rPr kumimoji="0" lang="es-EC" sz="3200" b="0" i="0" u="none" strike="noStrike" kern="1200" cap="none" spc="0" normalizeH="0" baseline="0" noProof="0" dirty="0" err="1" smtClean="0">
                <a:ln>
                  <a:noFill/>
                </a:ln>
                <a:solidFill>
                  <a:schemeClr val="tx1"/>
                </a:solidFill>
                <a:effectLst/>
                <a:uLnTx/>
                <a:uFillTx/>
                <a:latin typeface="+mn-lt"/>
                <a:ea typeface="+mn-ea"/>
                <a:cs typeface="+mn-cs"/>
              </a:rPr>
              <a:t>x,y,z,t</a:t>
            </a:r>
            <a:r>
              <a:rPr kumimoji="0" lang="es-EC"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8"/>
            <a:ext cx="8229600" cy="1328733"/>
          </a:xfrm>
        </p:spPr>
        <p:txBody>
          <a:bodyPr>
            <a:normAutofit fontScale="92500"/>
          </a:bodyPr>
          <a:lstStyle/>
          <a:p>
            <a:pPr algn="just"/>
            <a:r>
              <a:rPr lang="es-EC" dirty="0"/>
              <a:t>La ecuación de </a:t>
            </a:r>
            <a:r>
              <a:rPr lang="es-EC" dirty="0" err="1"/>
              <a:t>Bernoulli</a:t>
            </a:r>
            <a:r>
              <a:rPr lang="es-EC" dirty="0"/>
              <a:t> describe el comportamiento de un fluido bajo condiciones variantes y tiene la forma siguiente: </a:t>
            </a:r>
            <a:endParaRPr lang="es-EC" dirty="0" smtClean="0"/>
          </a:p>
          <a:p>
            <a:pPr algn="just">
              <a:buNone/>
            </a:pPr>
            <a:endParaRPr lang="es-EC" dirty="0"/>
          </a:p>
        </p:txBody>
      </p:sp>
      <p:sp>
        <p:nvSpPr>
          <p:cNvPr id="2" name="1 Título"/>
          <p:cNvSpPr>
            <a:spLocks noGrp="1"/>
          </p:cNvSpPr>
          <p:nvPr>
            <p:ph type="title"/>
          </p:nvPr>
        </p:nvSpPr>
        <p:spPr/>
        <p:txBody>
          <a:bodyPr/>
          <a:lstStyle/>
          <a:p>
            <a:r>
              <a:rPr lang="es-EC" dirty="0"/>
              <a:t>Ecuación de </a:t>
            </a:r>
            <a:r>
              <a:rPr lang="es-EC" dirty="0" err="1"/>
              <a:t>Bernoulli</a:t>
            </a:r>
            <a:endParaRPr lang="es-EC"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24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4546" y="2786058"/>
            <a:ext cx="4857784" cy="714380"/>
          </a:xfrm>
          <a:prstGeom prst="rect">
            <a:avLst/>
          </a:prstGeom>
          <a:noFill/>
        </p:spPr>
      </p:pic>
      <p:sp>
        <p:nvSpPr>
          <p:cNvPr id="62467" name="Rectangle 3"/>
          <p:cNvSpPr>
            <a:spLocks noChangeArrowheads="1"/>
          </p:cNvSpPr>
          <p:nvPr/>
        </p:nvSpPr>
        <p:spPr bwMode="auto">
          <a:xfrm>
            <a:off x="0" y="30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2 Marcador de contenido"/>
          <p:cNvSpPr txBox="1">
            <a:spLocks/>
          </p:cNvSpPr>
          <p:nvPr/>
        </p:nvSpPr>
        <p:spPr>
          <a:xfrm>
            <a:off x="500034" y="3786190"/>
            <a:ext cx="8229600" cy="2786058"/>
          </a:xfrm>
          <a:prstGeom prst="rect">
            <a:avLst/>
          </a:prstGeom>
        </p:spPr>
        <p:txBody>
          <a:bodyPr vert="horz" lIns="91440" tIns="45720" rIns="91440" bIns="45720" rtlCol="0">
            <a:normAutofit fontScale="85000" lnSpcReduction="10000"/>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	: Es la presión estática a la que está sometido el 	fluido, debida a las moléculas que lo rodean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	: Densidad del fluido.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	: Velocidad de flujo del fluido.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	: Valor de la aceleración de la gravedad (</a:t>
            </a:r>
            <a:r>
              <a:rPr kumimoji="0" lang="es-EC" sz="1900" b="0" i="0" u="none" strike="noStrike" kern="1200" cap="none" spc="0" normalizeH="0" baseline="0" noProof="0" dirty="0" smtClean="0">
                <a:ln>
                  <a:noFill/>
                </a:ln>
                <a:solidFill>
                  <a:schemeClr val="tx1"/>
                </a:solidFill>
                <a:effectLst/>
                <a:uLnTx/>
                <a:uFillTx/>
                <a:latin typeface="+mn-lt"/>
                <a:ea typeface="+mn-ea"/>
                <a:cs typeface="+mn-cs"/>
              </a:rPr>
              <a:t>9,798 m/s</a:t>
            </a:r>
            <a:r>
              <a:rPr kumimoji="0" lang="es-EC" sz="1900" b="0" i="0" u="none" strike="noStrike" kern="1200" cap="none" spc="0" normalizeH="0" baseline="0" noProof="0" dirty="0" smtClean="0">
                <a:ln>
                  <a:noFill/>
                </a:ln>
                <a:solidFill>
                  <a:schemeClr val="tx1"/>
                </a:solidFill>
                <a:effectLst/>
                <a:uLnTx/>
                <a:uFillTx/>
                <a:latin typeface="Calibri"/>
              </a:rPr>
              <a:t>²</a:t>
            </a:r>
            <a:r>
              <a:rPr kumimoji="0" lang="es-EC" sz="1900" b="0" i="0" u="none" strike="noStrike" kern="1200" cap="none" spc="0" normalizeH="0" baseline="0" noProof="0" dirty="0" smtClean="0">
                <a:ln>
                  <a:noFill/>
                </a:ln>
                <a:solidFill>
                  <a:schemeClr val="tx1"/>
                </a:solidFill>
                <a:effectLst/>
                <a:uLnTx/>
                <a:uFillTx/>
                <a:latin typeface="+mn-lt"/>
                <a:ea typeface="+mn-ea"/>
                <a:cs typeface="+mn-cs"/>
              </a:rPr>
              <a:t> , 	a la altura de Latacunga</a:t>
            </a:r>
            <a:r>
              <a:rPr kumimoji="0" lang="es-EC"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EC" sz="2800" b="0" i="0" u="none" strike="noStrike" kern="1200" cap="none" spc="0" normalizeH="0" baseline="0" noProof="0" dirty="0" smtClean="0">
                <a:ln>
                  <a:noFill/>
                </a:ln>
                <a:solidFill>
                  <a:schemeClr val="tx1"/>
                </a:solidFill>
                <a:effectLst/>
                <a:uLnTx/>
                <a:uFillTx/>
                <a:latin typeface="+mn-lt"/>
                <a:ea typeface="+mn-ea"/>
                <a:cs typeface="+mn-cs"/>
              </a:rPr>
              <a:t>     : Altura sobre un nivel de referencia. </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48" y="3786190"/>
            <a:ext cx="214314" cy="407196"/>
          </a:xfrm>
          <a:prstGeom prst="rect">
            <a:avLst/>
          </a:prstGeom>
          <a:noFill/>
        </p:spPr>
      </p:pic>
      <p:pic>
        <p:nvPicPr>
          <p:cNvPr id="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2910" y="4429132"/>
            <a:ext cx="214314" cy="452441"/>
          </a:xfrm>
          <a:prstGeom prst="rect">
            <a:avLst/>
          </a:prstGeom>
          <a:noFill/>
        </p:spPr>
      </p:pic>
      <p:pic>
        <p:nvPicPr>
          <p:cNvPr id="10"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2910" y="4857760"/>
            <a:ext cx="214314" cy="452441"/>
          </a:xfrm>
          <a:prstGeom prst="rect">
            <a:avLst/>
          </a:prstGeom>
          <a:noFill/>
        </p:spPr>
      </p:pic>
      <p:pic>
        <p:nvPicPr>
          <p:cNvPr id="11"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2910" y="5286388"/>
            <a:ext cx="214314" cy="407197"/>
          </a:xfrm>
          <a:prstGeom prst="rect">
            <a:avLst/>
          </a:prstGeom>
          <a:noFill/>
        </p:spPr>
      </p:pic>
      <p:pic>
        <p:nvPicPr>
          <p:cNvPr id="12"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42910" y="6072206"/>
            <a:ext cx="225594" cy="42862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C" dirty="0" smtClean="0"/>
              <a:t>	Para </a:t>
            </a:r>
            <a:r>
              <a:rPr lang="es-EC" dirty="0"/>
              <a:t>llegar a la ecuación de </a:t>
            </a:r>
            <a:r>
              <a:rPr lang="es-EC" dirty="0" err="1"/>
              <a:t>Bernoulli</a:t>
            </a:r>
            <a:r>
              <a:rPr lang="es-EC" dirty="0"/>
              <a:t> se han </a:t>
            </a:r>
            <a:r>
              <a:rPr lang="es-EC" dirty="0" smtClean="0"/>
              <a:t>de hacer </a:t>
            </a:r>
            <a:r>
              <a:rPr lang="es-EC" dirty="0"/>
              <a:t>ciertas suposiciones que nos limitan el nivel de aplicabilidad: </a:t>
            </a:r>
          </a:p>
          <a:p>
            <a:pPr lvl="0" algn="just"/>
            <a:r>
              <a:rPr lang="es-EC" dirty="0"/>
              <a:t>El fluido se mueve en un régimen estacionario, o sea, la velocidad del flujo en un punto no varía con el tiempo. </a:t>
            </a:r>
          </a:p>
          <a:p>
            <a:pPr lvl="0" algn="just"/>
            <a:r>
              <a:rPr lang="es-EC" dirty="0"/>
              <a:t>Se desprecia la viscosidad del fluido (que es una fuerza de rozamiento interna). </a:t>
            </a:r>
          </a:p>
          <a:p>
            <a:pPr lvl="0" algn="just"/>
            <a:r>
              <a:rPr lang="es-EC" dirty="0"/>
              <a:t>Se considera que el líquido está bajo la acción del campo gravitatorio únicamente. </a:t>
            </a:r>
          </a:p>
        </p:txBody>
      </p:sp>
      <p:sp>
        <p:nvSpPr>
          <p:cNvPr id="2" name="1 Título"/>
          <p:cNvSpPr>
            <a:spLocks noGrp="1"/>
          </p:cNvSpPr>
          <p:nvPr>
            <p:ph type="title"/>
          </p:nvPr>
        </p:nvSpPr>
        <p:spPr/>
        <p:txBody>
          <a:bodyPr>
            <a:normAutofit/>
          </a:bodyPr>
          <a:lstStyle/>
          <a:p>
            <a:r>
              <a:rPr lang="es-EC" dirty="0"/>
              <a:t>Aplicabilidad </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C" dirty="0" smtClean="0"/>
              <a:t>	El </a:t>
            </a:r>
            <a:r>
              <a:rPr lang="es-EC" dirty="0"/>
              <a:t>funcionamiento de un ventilador depende de la densidad del gas que esté manejando. Así, todos los ventiladores están catalogados en una condición estándar definida como: el aire a </a:t>
            </a:r>
            <a:r>
              <a:rPr lang="es-EC" dirty="0" smtClean="0"/>
              <a:t>21°C </a:t>
            </a:r>
            <a:r>
              <a:rPr lang="es-EC" dirty="0"/>
              <a:t>, a nivel del mar, con una densidad del gas de </a:t>
            </a:r>
            <a:r>
              <a:rPr lang="es-EC" dirty="0" smtClean="0"/>
              <a:t>1,20 kg/m³ </a:t>
            </a:r>
            <a:r>
              <a:rPr lang="es-EC" dirty="0"/>
              <a:t>a una presión </a:t>
            </a:r>
            <a:r>
              <a:rPr lang="es-EC" dirty="0" smtClean="0"/>
              <a:t>de 1 atm. </a:t>
            </a:r>
            <a:endParaRPr lang="es-EC" dirty="0"/>
          </a:p>
        </p:txBody>
      </p:sp>
      <p:sp>
        <p:nvSpPr>
          <p:cNvPr id="2" name="1 Título"/>
          <p:cNvSpPr>
            <a:spLocks noGrp="1"/>
          </p:cNvSpPr>
          <p:nvPr>
            <p:ph type="title"/>
          </p:nvPr>
        </p:nvSpPr>
        <p:spPr/>
        <p:txBody>
          <a:bodyPr/>
          <a:lstStyle/>
          <a:p>
            <a:r>
              <a:rPr lang="es-EC" dirty="0"/>
              <a:t>Corrección de la densidad</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4525963"/>
          </a:xfrm>
        </p:spPr>
        <p:txBody>
          <a:bodyPr>
            <a:normAutofit/>
          </a:bodyPr>
          <a:lstStyle/>
          <a:p>
            <a:pPr algn="just"/>
            <a:r>
              <a:rPr lang="es-EC" dirty="0" smtClean="0"/>
              <a:t>En cualquier otra condición, los HP de potencia requeridos por el ventilador y su habilidad para desarrollar presión variarán. Por lo tanto, cuando la densidad del gas no es la estándar de 1,20 kg/m³ , se deben aplicar factores de corrección a los valores de catalogo con el propósito de seleccionar el ventilador correcto, el motor, y la transmisión.</a:t>
            </a:r>
          </a:p>
          <a:p>
            <a:pPr algn="just"/>
            <a:r>
              <a:rPr lang="es-EC" dirty="0" smtClean="0"/>
              <a:t>Se utilizó la siguiente fórmula de corrección: </a:t>
            </a:r>
          </a:p>
          <a:p>
            <a:pPr>
              <a:buNone/>
            </a:pPr>
            <a:endParaRPr lang="es-EC"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00364" y="4857760"/>
            <a:ext cx="3143272" cy="121504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2584459"/>
          </a:xfrm>
        </p:spPr>
        <p:txBody>
          <a:bodyPr>
            <a:normAutofit fontScale="90000"/>
          </a:bodyPr>
          <a:lstStyle/>
          <a:p>
            <a:r>
              <a:rPr lang="es-EC" b="1" dirty="0"/>
              <a:t>CAPÍTULO </a:t>
            </a:r>
            <a:r>
              <a:rPr lang="es-EC" b="1" dirty="0" smtClean="0"/>
              <a:t>3</a:t>
            </a:r>
            <a:br>
              <a:rPr lang="es-EC" b="1" dirty="0" smtClean="0"/>
            </a:br>
            <a:r>
              <a:rPr lang="es-EC" b="1" dirty="0" smtClean="0"/>
              <a:t/>
            </a:r>
            <a:br>
              <a:rPr lang="es-EC" b="1" dirty="0" smtClean="0"/>
            </a:br>
            <a:r>
              <a:rPr lang="es-EC" b="1" dirty="0" smtClean="0"/>
              <a:t>DISEÑO DE LA CABINA PARA PINTURA EN POLVO</a:t>
            </a:r>
            <a:r>
              <a:rPr lang="es-EC" dirty="0"/>
              <a:t/>
            </a:r>
            <a:br>
              <a:rPr lang="es-EC" dirty="0"/>
            </a:br>
            <a:endParaRPr lang="es-EC" dirty="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14350" y="1643049"/>
          <a:ext cx="7715301" cy="4351888"/>
        </p:xfrm>
        <a:graphic>
          <a:graphicData uri="http://schemas.openxmlformats.org/drawingml/2006/table">
            <a:tbl>
              <a:tblPr>
                <a:tableStyleId>{3C2FFA5D-87B4-456A-9821-1D502468CF0F}</a:tableStyleId>
              </a:tblPr>
              <a:tblGrid>
                <a:gridCol w="1189699"/>
                <a:gridCol w="756100"/>
                <a:gridCol w="1254507"/>
                <a:gridCol w="1126434"/>
                <a:gridCol w="1006075"/>
                <a:gridCol w="873371"/>
                <a:gridCol w="748385"/>
                <a:gridCol w="760730"/>
              </a:tblGrid>
              <a:tr h="1197288">
                <a:tc>
                  <a:txBody>
                    <a:bodyPr/>
                    <a:lstStyle/>
                    <a:p>
                      <a:pPr algn="ctr">
                        <a:lnSpc>
                          <a:spcPct val="150000"/>
                        </a:lnSpc>
                        <a:spcAft>
                          <a:spcPts val="0"/>
                        </a:spcAft>
                      </a:pPr>
                      <a:r>
                        <a:rPr lang="es-EC" sz="1400" dirty="0"/>
                        <a:t>ALTERN. \CRIT.</a:t>
                      </a:r>
                      <a:endParaRPr lang="es-EC" sz="1400" dirty="0">
                        <a:latin typeface="Times New Roman"/>
                        <a:ea typeface="Times New Roman"/>
                      </a:endParaRPr>
                    </a:p>
                  </a:txBody>
                  <a:tcPr marL="44450" marR="44450" marT="0" marB="0" anchor="ctr"/>
                </a:tc>
                <a:tc>
                  <a:txBody>
                    <a:bodyPr/>
                    <a:lstStyle/>
                    <a:p>
                      <a:pPr algn="ctr">
                        <a:lnSpc>
                          <a:spcPct val="150000"/>
                        </a:lnSpc>
                        <a:spcAft>
                          <a:spcPts val="0"/>
                        </a:spcAft>
                      </a:pPr>
                      <a:r>
                        <a:rPr lang="es-EC" sz="1400"/>
                        <a:t>BAJO COSTO 22%</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NIVEL DE PRODUCCIÓN 14%</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CALIDAD DEL PRODUCTO 28%</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BAJO MANTEN. 16%</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ERGON.    20%</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TOTAL</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dirty="0"/>
                        <a:t>PRIO.</a:t>
                      </a:r>
                      <a:endParaRPr lang="es-EC" sz="1400" dirty="0">
                        <a:latin typeface="Times New Roman"/>
                        <a:ea typeface="Times New Roman"/>
                      </a:endParaRPr>
                    </a:p>
                  </a:txBody>
                  <a:tcPr marL="44450" marR="44450" marT="0" marB="0" anchor="ctr"/>
                </a:tc>
              </a:tr>
              <a:tr h="694757">
                <a:tc>
                  <a:txBody>
                    <a:bodyPr/>
                    <a:lstStyle/>
                    <a:p>
                      <a:pPr>
                        <a:lnSpc>
                          <a:spcPct val="150000"/>
                        </a:lnSpc>
                        <a:spcAft>
                          <a:spcPts val="0"/>
                        </a:spcAft>
                      </a:pPr>
                      <a:r>
                        <a:rPr lang="es-EC" sz="1400" dirty="0"/>
                        <a:t>Cabinas continuas</a:t>
                      </a:r>
                      <a:endParaRPr lang="es-EC" sz="1400" dirty="0">
                        <a:latin typeface="Times New Roman"/>
                        <a:ea typeface="Times New Roman"/>
                      </a:endParaRPr>
                    </a:p>
                  </a:txBody>
                  <a:tcPr marL="44450" marR="44450" marT="0" marB="0" anchor="ctr"/>
                </a:tc>
                <a:tc>
                  <a:txBody>
                    <a:bodyPr/>
                    <a:lstStyle/>
                    <a:p>
                      <a:pPr algn="ctr">
                        <a:lnSpc>
                          <a:spcPct val="150000"/>
                        </a:lnSpc>
                        <a:spcAft>
                          <a:spcPts val="0"/>
                        </a:spcAft>
                      </a:pPr>
                      <a:r>
                        <a:rPr lang="es-EC" sz="1400"/>
                        <a:t>28,3</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18,3</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28,3</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23,27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3</a:t>
                      </a:r>
                      <a:endParaRPr lang="es-EC" sz="1400">
                        <a:latin typeface="Times New Roman"/>
                        <a:ea typeface="Times New Roman"/>
                      </a:endParaRPr>
                    </a:p>
                  </a:txBody>
                  <a:tcPr marL="44450" marR="44450" marT="0" marB="0" anchor="ctr"/>
                </a:tc>
              </a:tr>
              <a:tr h="585907">
                <a:tc>
                  <a:txBody>
                    <a:bodyPr/>
                    <a:lstStyle/>
                    <a:p>
                      <a:pPr>
                        <a:lnSpc>
                          <a:spcPct val="150000"/>
                        </a:lnSpc>
                        <a:spcAft>
                          <a:spcPts val="0"/>
                        </a:spcAft>
                      </a:pPr>
                      <a:r>
                        <a:rPr lang="es-EC" sz="1400" dirty="0"/>
                        <a:t>Cabinas </a:t>
                      </a:r>
                      <a:r>
                        <a:rPr lang="es-EC" sz="1400" dirty="0" err="1"/>
                        <a:t>Batch</a:t>
                      </a:r>
                      <a:endParaRPr lang="es-EC" sz="1400" dirty="0">
                        <a:latin typeface="Times New Roman"/>
                        <a:ea typeface="Times New Roman"/>
                      </a:endParaRPr>
                    </a:p>
                  </a:txBody>
                  <a:tcPr marL="44450" marR="44450" marT="0" marB="0" anchor="ctr"/>
                </a:tc>
                <a:tc>
                  <a:txBody>
                    <a:bodyPr/>
                    <a:lstStyle/>
                    <a:p>
                      <a:pPr algn="ctr">
                        <a:lnSpc>
                          <a:spcPct val="150000"/>
                        </a:lnSpc>
                        <a:spcAft>
                          <a:spcPts val="0"/>
                        </a:spcAft>
                      </a:pPr>
                      <a:r>
                        <a:rPr lang="es-EC" sz="1400"/>
                        <a:t>38,3</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18,3</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41,7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27,60</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dirty="0"/>
                        <a:t>1</a:t>
                      </a:r>
                      <a:endParaRPr lang="es-EC" sz="1400" dirty="0">
                        <a:latin typeface="Times New Roman"/>
                        <a:ea typeface="Times New Roman"/>
                      </a:endParaRPr>
                    </a:p>
                  </a:txBody>
                  <a:tcPr marL="44450" marR="44450" marT="0" marB="0" anchor="ctr">
                    <a:solidFill>
                      <a:srgbClr val="00B050"/>
                    </a:solidFill>
                  </a:tcPr>
                </a:tc>
              </a:tr>
              <a:tr h="694757">
                <a:tc>
                  <a:txBody>
                    <a:bodyPr/>
                    <a:lstStyle/>
                    <a:p>
                      <a:pPr>
                        <a:lnSpc>
                          <a:spcPct val="150000"/>
                        </a:lnSpc>
                        <a:spcAft>
                          <a:spcPts val="0"/>
                        </a:spcAft>
                      </a:pPr>
                      <a:r>
                        <a:rPr lang="es-EC" sz="1400" dirty="0"/>
                        <a:t>Cuartos de pintura</a:t>
                      </a:r>
                      <a:endParaRPr lang="es-EC" sz="1400" dirty="0">
                        <a:latin typeface="Times New Roman"/>
                        <a:ea typeface="Times New Roman"/>
                      </a:endParaRPr>
                    </a:p>
                  </a:txBody>
                  <a:tcPr marL="44450" marR="44450" marT="0" marB="0" anchor="ctr"/>
                </a:tc>
                <a:tc>
                  <a:txBody>
                    <a:bodyPr/>
                    <a:lstStyle/>
                    <a:p>
                      <a:pPr algn="ctr">
                        <a:lnSpc>
                          <a:spcPct val="150000"/>
                        </a:lnSpc>
                        <a:spcAft>
                          <a:spcPts val="0"/>
                        </a:spcAft>
                      </a:pPr>
                      <a:r>
                        <a:rPr lang="es-EC" sz="1400"/>
                        <a:t>21,7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11,7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31,7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18,3</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22,53</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4</a:t>
                      </a:r>
                      <a:endParaRPr lang="es-EC" sz="1400">
                        <a:latin typeface="Times New Roman"/>
                        <a:ea typeface="Times New Roman"/>
                      </a:endParaRPr>
                    </a:p>
                  </a:txBody>
                  <a:tcPr marL="44450" marR="44450" marT="0" marB="0" anchor="ctr"/>
                </a:tc>
              </a:tr>
              <a:tr h="1042134">
                <a:tc>
                  <a:txBody>
                    <a:bodyPr/>
                    <a:lstStyle/>
                    <a:p>
                      <a:pPr>
                        <a:lnSpc>
                          <a:spcPct val="150000"/>
                        </a:lnSpc>
                        <a:spcAft>
                          <a:spcPts val="0"/>
                        </a:spcAft>
                      </a:pPr>
                      <a:r>
                        <a:rPr lang="es-EC" sz="1400" dirty="0"/>
                        <a:t>Cabinas de alta producción</a:t>
                      </a:r>
                      <a:endParaRPr lang="es-EC" sz="1400" dirty="0">
                        <a:latin typeface="Times New Roman"/>
                        <a:ea typeface="Times New Roman"/>
                      </a:endParaRPr>
                    </a:p>
                  </a:txBody>
                  <a:tcPr marL="44450" marR="44450" marT="0" marB="0" anchor="ctr"/>
                </a:tc>
                <a:tc>
                  <a:txBody>
                    <a:bodyPr/>
                    <a:lstStyle/>
                    <a:p>
                      <a:pPr algn="ctr">
                        <a:lnSpc>
                          <a:spcPct val="150000"/>
                        </a:lnSpc>
                        <a:spcAft>
                          <a:spcPts val="0"/>
                        </a:spcAft>
                      </a:pPr>
                      <a:r>
                        <a:rPr lang="es-EC" sz="1400"/>
                        <a:t>11,7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45,0</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31,7</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dirty="0"/>
                        <a:t>11,7</a:t>
                      </a:r>
                      <a:endParaRPr lang="es-EC" sz="1400" dirty="0">
                        <a:latin typeface="Times New Roman"/>
                        <a:ea typeface="Times New Roman"/>
                      </a:endParaRPr>
                    </a:p>
                  </a:txBody>
                  <a:tcPr marL="44450" marR="44450" marT="0" marB="0" anchor="ctr"/>
                </a:tc>
                <a:tc>
                  <a:txBody>
                    <a:bodyPr/>
                    <a:lstStyle/>
                    <a:p>
                      <a:pPr algn="ctr">
                        <a:lnSpc>
                          <a:spcPct val="150000"/>
                        </a:lnSpc>
                        <a:spcAft>
                          <a:spcPts val="0"/>
                        </a:spcAft>
                      </a:pPr>
                      <a:r>
                        <a:rPr lang="es-EC" sz="1400"/>
                        <a:t>35,0</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a:t>26,60</a:t>
                      </a:r>
                      <a:endParaRPr lang="es-EC" sz="1400">
                        <a:latin typeface="Times New Roman"/>
                        <a:ea typeface="Times New Roman"/>
                      </a:endParaRPr>
                    </a:p>
                  </a:txBody>
                  <a:tcPr marL="44450" marR="44450" marT="0" marB="0" anchor="ctr"/>
                </a:tc>
                <a:tc>
                  <a:txBody>
                    <a:bodyPr/>
                    <a:lstStyle/>
                    <a:p>
                      <a:pPr algn="ctr">
                        <a:lnSpc>
                          <a:spcPct val="150000"/>
                        </a:lnSpc>
                        <a:spcAft>
                          <a:spcPts val="0"/>
                        </a:spcAft>
                      </a:pPr>
                      <a:r>
                        <a:rPr lang="es-EC" sz="1400" dirty="0"/>
                        <a:t>2</a:t>
                      </a:r>
                      <a:endParaRPr lang="es-EC" sz="1400" dirty="0">
                        <a:latin typeface="Times New Roman"/>
                        <a:ea typeface="Times New Roman"/>
                      </a:endParaRPr>
                    </a:p>
                  </a:txBody>
                  <a:tcPr marL="44450" marR="44450" marT="0" marB="0" anchor="ctr"/>
                </a:tc>
              </a:tr>
            </a:tbl>
          </a:graphicData>
        </a:graphic>
      </p:graphicFrame>
      <p:sp>
        <p:nvSpPr>
          <p:cNvPr id="2" name="1 Título"/>
          <p:cNvSpPr>
            <a:spLocks noGrp="1"/>
          </p:cNvSpPr>
          <p:nvPr>
            <p:ph type="title"/>
          </p:nvPr>
        </p:nvSpPr>
        <p:spPr/>
        <p:txBody>
          <a:bodyPr>
            <a:normAutofit/>
          </a:bodyPr>
          <a:lstStyle/>
          <a:p>
            <a:pPr lvl="0"/>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3.7 Matriz de priorización</a:t>
            </a:r>
            <a:endParaRPr lang="es-EC"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785926"/>
            <a:ext cx="8229600" cy="4340237"/>
          </a:xfrm>
        </p:spPr>
        <p:txBody>
          <a:bodyPr>
            <a:normAutofit/>
          </a:bodyPr>
          <a:lstStyle/>
          <a:p>
            <a:pPr algn="just"/>
            <a:r>
              <a:rPr lang="es-EC" dirty="0" smtClean="0"/>
              <a:t>Actualmente en el país todavía no se encuentra muy difundido este proceso de pintura ya que los equipos y la materia prima presentan una cierta dificultad de adquisición. </a:t>
            </a:r>
          </a:p>
          <a:p>
            <a:pPr algn="just"/>
            <a:r>
              <a:rPr lang="es-EC" dirty="0" smtClean="0"/>
              <a:t>Existe una limitante en cuanto al espacio disponible para la pintura ya que esta actualmente se realiza en un área de aproximadamente 25m</a:t>
            </a:r>
            <a:r>
              <a:rPr lang="es-EC" baseline="30000" dirty="0" smtClean="0"/>
              <a:t>2</a:t>
            </a:r>
            <a:r>
              <a:rPr lang="es-EC" dirty="0" smtClean="0"/>
              <a:t> ubicada próxima al horno de curado. </a:t>
            </a:r>
          </a:p>
          <a:p>
            <a:endParaRPr lang="es-EC" dirty="0"/>
          </a:p>
        </p:txBody>
      </p:sp>
      <p:sp>
        <p:nvSpPr>
          <p:cNvPr id="2" name="1 Título"/>
          <p:cNvSpPr>
            <a:spLocks noGrp="1"/>
          </p:cNvSpPr>
          <p:nvPr>
            <p:ph type="title"/>
          </p:nvPr>
        </p:nvSpPr>
        <p:spPr>
          <a:xfrm>
            <a:off x="428596" y="642918"/>
            <a:ext cx="8229600" cy="1143000"/>
          </a:xfrm>
        </p:spPr>
        <p:txBody>
          <a:bodyPr>
            <a:normAutofit fontScale="90000"/>
          </a:bodyPr>
          <a:lstStyle/>
          <a:p>
            <a:pPr algn="ctr"/>
            <a:r>
              <a:rPr lang="es-EC" sz="4000" b="1" dirty="0" smtClean="0"/>
              <a:t> ANÁLISIS Y PLANTEAMIENTO DEL PROBLEMA</a:t>
            </a:r>
            <a:r>
              <a:rPr lang="es-EC" b="1" dirty="0" smtClean="0"/>
              <a:t/>
            </a:r>
            <a:br>
              <a:rPr lang="es-EC" b="1" dirty="0" smtClean="0"/>
            </a:br>
            <a:endParaRPr lang="es-EC"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sz="2000" b="1" dirty="0" smtClean="0"/>
              <a:t>	NIVEL </a:t>
            </a:r>
            <a:r>
              <a:rPr lang="es-EC" sz="2000" b="1" dirty="0"/>
              <a:t>DE PRODUCCIÓN</a:t>
            </a:r>
            <a:endParaRPr lang="es-EC" sz="2000" dirty="0"/>
          </a:p>
          <a:p>
            <a:pPr algn="just">
              <a:buNone/>
            </a:pPr>
            <a:r>
              <a:rPr lang="es-EC" sz="2000" dirty="0" smtClean="0"/>
              <a:t>	El </a:t>
            </a:r>
            <a:r>
              <a:rPr lang="es-EC" sz="2000" dirty="0"/>
              <a:t>centro de  Producción de la E.S.P.E.L  cuenta actualmente con el siguiente nivel de producción mensual:</a:t>
            </a:r>
          </a:p>
          <a:p>
            <a:endParaRPr lang="es-EC" dirty="0"/>
          </a:p>
        </p:txBody>
      </p:sp>
      <p:sp>
        <p:nvSpPr>
          <p:cNvPr id="2" name="1 Título"/>
          <p:cNvSpPr>
            <a:spLocks noGrp="1"/>
          </p:cNvSpPr>
          <p:nvPr>
            <p:ph type="title"/>
          </p:nvPr>
        </p:nvSpPr>
        <p:spPr/>
        <p:txBody>
          <a:bodyPr>
            <a:normAutofit/>
          </a:bodyPr>
          <a:lstStyle/>
          <a:p>
            <a:pPr algn="ctr"/>
            <a:r>
              <a:rPr lang="es-EC" sz="3600" b="1" dirty="0" smtClean="0"/>
              <a:t>DIMENSIONAMIENTO </a:t>
            </a:r>
            <a:r>
              <a:rPr lang="es-EC" sz="3600" b="1" dirty="0"/>
              <a:t>DE LA </a:t>
            </a:r>
            <a:r>
              <a:rPr lang="es-EC" sz="3600" b="1" dirty="0" smtClean="0"/>
              <a:t>CABINA</a:t>
            </a:r>
            <a:endParaRPr lang="es-EC" sz="3600" dirty="0"/>
          </a:p>
        </p:txBody>
      </p:sp>
      <p:graphicFrame>
        <p:nvGraphicFramePr>
          <p:cNvPr id="4" name="3 Tabla"/>
          <p:cNvGraphicFramePr>
            <a:graphicFrameLocks noGrp="1"/>
          </p:cNvGraphicFramePr>
          <p:nvPr/>
        </p:nvGraphicFramePr>
        <p:xfrm>
          <a:off x="1928794" y="2643182"/>
          <a:ext cx="5429288" cy="3703320"/>
        </p:xfrm>
        <a:graphic>
          <a:graphicData uri="http://schemas.openxmlformats.org/drawingml/2006/table">
            <a:tbl>
              <a:tblPr>
                <a:tableStyleId>{3C2FFA5D-87B4-456A-9821-1D502468CF0F}</a:tableStyleId>
              </a:tblPr>
              <a:tblGrid>
                <a:gridCol w="1100532"/>
                <a:gridCol w="2182720"/>
                <a:gridCol w="2146036"/>
              </a:tblGrid>
              <a:tr h="777881">
                <a:tc>
                  <a:txBody>
                    <a:bodyPr/>
                    <a:lstStyle/>
                    <a:p>
                      <a:pPr algn="ctr">
                        <a:lnSpc>
                          <a:spcPct val="150000"/>
                        </a:lnSpc>
                        <a:spcAft>
                          <a:spcPts val="0"/>
                        </a:spcAft>
                      </a:pPr>
                      <a:r>
                        <a:rPr lang="es-EC" sz="1800" dirty="0"/>
                        <a:t>ITEM</a:t>
                      </a:r>
                      <a:endParaRPr lang="es-EC" sz="1800" dirty="0">
                        <a:latin typeface="Times New Roman"/>
                        <a:ea typeface="Times New Roman"/>
                      </a:endParaRPr>
                    </a:p>
                  </a:txBody>
                  <a:tcPr marL="44450" marR="44450" marT="0" marB="0" anchor="b"/>
                </a:tc>
                <a:tc>
                  <a:txBody>
                    <a:bodyPr/>
                    <a:lstStyle/>
                    <a:p>
                      <a:pPr algn="ctr">
                        <a:lnSpc>
                          <a:spcPct val="150000"/>
                        </a:lnSpc>
                        <a:spcAft>
                          <a:spcPts val="0"/>
                        </a:spcAft>
                      </a:pPr>
                      <a:r>
                        <a:rPr lang="es-EC" sz="1800" dirty="0"/>
                        <a:t>PRODUCTO</a:t>
                      </a:r>
                      <a:endParaRPr lang="es-EC" sz="1800" dirty="0">
                        <a:latin typeface="Times New Roman"/>
                        <a:ea typeface="Times New Roman"/>
                      </a:endParaRPr>
                    </a:p>
                  </a:txBody>
                  <a:tcPr marL="44450" marR="44450" marT="0" marB="0" anchor="b"/>
                </a:tc>
                <a:tc>
                  <a:txBody>
                    <a:bodyPr/>
                    <a:lstStyle/>
                    <a:p>
                      <a:pPr algn="ctr">
                        <a:lnSpc>
                          <a:spcPct val="150000"/>
                        </a:lnSpc>
                        <a:spcAft>
                          <a:spcPts val="0"/>
                        </a:spcAft>
                      </a:pPr>
                      <a:r>
                        <a:rPr lang="es-EC" sz="1800"/>
                        <a:t>PRODUCCIÓN MENSUAL</a:t>
                      </a:r>
                      <a:endParaRPr lang="es-EC" sz="1800">
                        <a:latin typeface="Times New Roman"/>
                        <a:ea typeface="Times New Roman"/>
                      </a:endParaRPr>
                    </a:p>
                  </a:txBody>
                  <a:tcPr marL="44450" marR="44450" marT="0" marB="0" anchor="b"/>
                </a:tc>
              </a:tr>
              <a:tr h="388941">
                <a:tc>
                  <a:txBody>
                    <a:bodyPr/>
                    <a:lstStyle/>
                    <a:p>
                      <a:pPr algn="ctr">
                        <a:lnSpc>
                          <a:spcPct val="150000"/>
                        </a:lnSpc>
                        <a:spcAft>
                          <a:spcPts val="0"/>
                        </a:spcAft>
                      </a:pPr>
                      <a:r>
                        <a:rPr lang="es-EC" sz="1800"/>
                        <a:t>1</a:t>
                      </a:r>
                      <a:endParaRPr lang="es-EC" sz="1800">
                        <a:latin typeface="Times New Roman"/>
                        <a:ea typeface="Times New Roman"/>
                      </a:endParaRPr>
                    </a:p>
                  </a:txBody>
                  <a:tcPr marL="44450" marR="44450" marT="0" marB="0" anchor="b"/>
                </a:tc>
                <a:tc>
                  <a:txBody>
                    <a:bodyPr/>
                    <a:lstStyle/>
                    <a:p>
                      <a:pPr>
                        <a:lnSpc>
                          <a:spcPct val="150000"/>
                        </a:lnSpc>
                        <a:spcAft>
                          <a:spcPts val="0"/>
                        </a:spcAft>
                      </a:pPr>
                      <a:r>
                        <a:rPr lang="es-EC" sz="1800"/>
                        <a:t>Camas</a:t>
                      </a:r>
                      <a:endParaRPr lang="es-EC" sz="1800">
                        <a:latin typeface="Times New Roman"/>
                        <a:ea typeface="Times New Roman"/>
                      </a:endParaRPr>
                    </a:p>
                  </a:txBody>
                  <a:tcPr marL="44450" marR="44450" marT="0" marB="0" anchor="b"/>
                </a:tc>
                <a:tc>
                  <a:txBody>
                    <a:bodyPr/>
                    <a:lstStyle/>
                    <a:p>
                      <a:pPr algn="ctr">
                        <a:lnSpc>
                          <a:spcPct val="150000"/>
                        </a:lnSpc>
                        <a:spcAft>
                          <a:spcPts val="0"/>
                        </a:spcAft>
                      </a:pPr>
                      <a:r>
                        <a:rPr lang="es-EC" sz="1800"/>
                        <a:t>200</a:t>
                      </a:r>
                      <a:endParaRPr lang="es-EC" sz="1800">
                        <a:latin typeface="Times New Roman"/>
                        <a:ea typeface="Times New Roman"/>
                      </a:endParaRPr>
                    </a:p>
                  </a:txBody>
                  <a:tcPr marL="44450" marR="44450" marT="0" marB="0" anchor="b"/>
                </a:tc>
              </a:tr>
              <a:tr h="388941">
                <a:tc>
                  <a:txBody>
                    <a:bodyPr/>
                    <a:lstStyle/>
                    <a:p>
                      <a:pPr algn="ctr">
                        <a:lnSpc>
                          <a:spcPct val="150000"/>
                        </a:lnSpc>
                        <a:spcAft>
                          <a:spcPts val="0"/>
                        </a:spcAft>
                      </a:pPr>
                      <a:r>
                        <a:rPr lang="es-EC" sz="1800"/>
                        <a:t>2</a:t>
                      </a:r>
                      <a:endParaRPr lang="es-EC" sz="1800">
                        <a:latin typeface="Times New Roman"/>
                        <a:ea typeface="Times New Roman"/>
                      </a:endParaRPr>
                    </a:p>
                  </a:txBody>
                  <a:tcPr marL="44450" marR="44450" marT="0" marB="0" anchor="b"/>
                </a:tc>
                <a:tc>
                  <a:txBody>
                    <a:bodyPr/>
                    <a:lstStyle/>
                    <a:p>
                      <a:pPr>
                        <a:lnSpc>
                          <a:spcPct val="150000"/>
                        </a:lnSpc>
                        <a:spcAft>
                          <a:spcPts val="0"/>
                        </a:spcAft>
                      </a:pPr>
                      <a:r>
                        <a:rPr lang="es-EC" sz="1800"/>
                        <a:t>Sillas</a:t>
                      </a:r>
                      <a:endParaRPr lang="es-EC" sz="1800">
                        <a:latin typeface="Times New Roman"/>
                        <a:ea typeface="Times New Roman"/>
                      </a:endParaRPr>
                    </a:p>
                  </a:txBody>
                  <a:tcPr marL="44450" marR="44450" marT="0" marB="0" anchor="b"/>
                </a:tc>
                <a:tc>
                  <a:txBody>
                    <a:bodyPr/>
                    <a:lstStyle/>
                    <a:p>
                      <a:pPr algn="ctr">
                        <a:lnSpc>
                          <a:spcPct val="150000"/>
                        </a:lnSpc>
                        <a:spcAft>
                          <a:spcPts val="0"/>
                        </a:spcAft>
                      </a:pPr>
                      <a:r>
                        <a:rPr lang="es-EC" sz="1800"/>
                        <a:t>600</a:t>
                      </a:r>
                      <a:endParaRPr lang="es-EC" sz="1800">
                        <a:latin typeface="Times New Roman"/>
                        <a:ea typeface="Times New Roman"/>
                      </a:endParaRPr>
                    </a:p>
                  </a:txBody>
                  <a:tcPr marL="44450" marR="44450" marT="0" marB="0" anchor="b"/>
                </a:tc>
              </a:tr>
              <a:tr h="388941">
                <a:tc>
                  <a:txBody>
                    <a:bodyPr/>
                    <a:lstStyle/>
                    <a:p>
                      <a:pPr algn="ctr">
                        <a:lnSpc>
                          <a:spcPct val="150000"/>
                        </a:lnSpc>
                        <a:spcAft>
                          <a:spcPts val="0"/>
                        </a:spcAft>
                      </a:pPr>
                      <a:r>
                        <a:rPr lang="es-EC" sz="1800"/>
                        <a:t>3</a:t>
                      </a:r>
                      <a:endParaRPr lang="es-EC" sz="1800">
                        <a:latin typeface="Times New Roman"/>
                        <a:ea typeface="Times New Roman"/>
                      </a:endParaRPr>
                    </a:p>
                  </a:txBody>
                  <a:tcPr marL="44450" marR="44450" marT="0" marB="0" anchor="b"/>
                </a:tc>
                <a:tc>
                  <a:txBody>
                    <a:bodyPr/>
                    <a:lstStyle/>
                    <a:p>
                      <a:pPr>
                        <a:lnSpc>
                          <a:spcPct val="150000"/>
                        </a:lnSpc>
                        <a:spcAft>
                          <a:spcPts val="0"/>
                        </a:spcAft>
                      </a:pPr>
                      <a:r>
                        <a:rPr lang="es-EC" sz="1800"/>
                        <a:t>Archivadores</a:t>
                      </a:r>
                      <a:endParaRPr lang="es-EC" sz="1800">
                        <a:latin typeface="Times New Roman"/>
                        <a:ea typeface="Times New Roman"/>
                      </a:endParaRPr>
                    </a:p>
                  </a:txBody>
                  <a:tcPr marL="44450" marR="44450" marT="0" marB="0" anchor="b"/>
                </a:tc>
                <a:tc>
                  <a:txBody>
                    <a:bodyPr/>
                    <a:lstStyle/>
                    <a:p>
                      <a:pPr algn="ctr">
                        <a:lnSpc>
                          <a:spcPct val="150000"/>
                        </a:lnSpc>
                        <a:spcAft>
                          <a:spcPts val="0"/>
                        </a:spcAft>
                      </a:pPr>
                      <a:r>
                        <a:rPr lang="es-EC" sz="1800"/>
                        <a:t>48</a:t>
                      </a:r>
                      <a:endParaRPr lang="es-EC" sz="1800">
                        <a:latin typeface="Times New Roman"/>
                        <a:ea typeface="Times New Roman"/>
                      </a:endParaRPr>
                    </a:p>
                  </a:txBody>
                  <a:tcPr marL="44450" marR="44450" marT="0" marB="0" anchor="b"/>
                </a:tc>
              </a:tr>
              <a:tr h="388941">
                <a:tc>
                  <a:txBody>
                    <a:bodyPr/>
                    <a:lstStyle/>
                    <a:p>
                      <a:pPr algn="ctr">
                        <a:lnSpc>
                          <a:spcPct val="150000"/>
                        </a:lnSpc>
                        <a:spcAft>
                          <a:spcPts val="0"/>
                        </a:spcAft>
                      </a:pPr>
                      <a:r>
                        <a:rPr lang="es-EC" sz="1800"/>
                        <a:t>4</a:t>
                      </a:r>
                      <a:endParaRPr lang="es-EC" sz="1800">
                        <a:latin typeface="Times New Roman"/>
                        <a:ea typeface="Times New Roman"/>
                      </a:endParaRPr>
                    </a:p>
                  </a:txBody>
                  <a:tcPr marL="44450" marR="44450" marT="0" marB="0" anchor="b"/>
                </a:tc>
                <a:tc>
                  <a:txBody>
                    <a:bodyPr/>
                    <a:lstStyle/>
                    <a:p>
                      <a:pPr>
                        <a:lnSpc>
                          <a:spcPct val="150000"/>
                        </a:lnSpc>
                        <a:spcAft>
                          <a:spcPts val="0"/>
                        </a:spcAft>
                      </a:pPr>
                      <a:r>
                        <a:rPr lang="es-EC" sz="1800"/>
                        <a:t>Anaqueles</a:t>
                      </a:r>
                      <a:endParaRPr lang="es-EC" sz="1800">
                        <a:latin typeface="Times New Roman"/>
                        <a:ea typeface="Times New Roman"/>
                      </a:endParaRPr>
                    </a:p>
                  </a:txBody>
                  <a:tcPr marL="44450" marR="44450" marT="0" marB="0" anchor="b"/>
                </a:tc>
                <a:tc>
                  <a:txBody>
                    <a:bodyPr/>
                    <a:lstStyle/>
                    <a:p>
                      <a:pPr algn="ctr">
                        <a:lnSpc>
                          <a:spcPct val="150000"/>
                        </a:lnSpc>
                        <a:spcAft>
                          <a:spcPts val="0"/>
                        </a:spcAft>
                      </a:pPr>
                      <a:r>
                        <a:rPr lang="es-EC" sz="1800"/>
                        <a:t>32</a:t>
                      </a:r>
                      <a:endParaRPr lang="es-EC" sz="1800">
                        <a:latin typeface="Times New Roman"/>
                        <a:ea typeface="Times New Roman"/>
                      </a:endParaRPr>
                    </a:p>
                  </a:txBody>
                  <a:tcPr marL="44450" marR="44450" marT="0" marB="0" anchor="b"/>
                </a:tc>
              </a:tr>
              <a:tr h="388941">
                <a:tc>
                  <a:txBody>
                    <a:bodyPr/>
                    <a:lstStyle/>
                    <a:p>
                      <a:pPr algn="ctr">
                        <a:lnSpc>
                          <a:spcPct val="150000"/>
                        </a:lnSpc>
                        <a:spcAft>
                          <a:spcPts val="0"/>
                        </a:spcAft>
                      </a:pPr>
                      <a:r>
                        <a:rPr lang="es-EC" sz="1800"/>
                        <a:t>5</a:t>
                      </a:r>
                      <a:endParaRPr lang="es-EC" sz="1800">
                        <a:latin typeface="Times New Roman"/>
                        <a:ea typeface="Times New Roman"/>
                      </a:endParaRPr>
                    </a:p>
                  </a:txBody>
                  <a:tcPr marL="44450" marR="44450" marT="0" marB="0" anchor="b"/>
                </a:tc>
                <a:tc>
                  <a:txBody>
                    <a:bodyPr/>
                    <a:lstStyle/>
                    <a:p>
                      <a:pPr>
                        <a:lnSpc>
                          <a:spcPct val="150000"/>
                        </a:lnSpc>
                        <a:spcAft>
                          <a:spcPts val="0"/>
                        </a:spcAft>
                      </a:pPr>
                      <a:r>
                        <a:rPr lang="es-EC" sz="1800"/>
                        <a:t>Armarios</a:t>
                      </a:r>
                      <a:endParaRPr lang="es-EC" sz="1800">
                        <a:latin typeface="Times New Roman"/>
                        <a:ea typeface="Times New Roman"/>
                      </a:endParaRPr>
                    </a:p>
                  </a:txBody>
                  <a:tcPr marL="44450" marR="44450" marT="0" marB="0" anchor="b"/>
                </a:tc>
                <a:tc>
                  <a:txBody>
                    <a:bodyPr/>
                    <a:lstStyle/>
                    <a:p>
                      <a:pPr algn="ctr">
                        <a:lnSpc>
                          <a:spcPct val="150000"/>
                        </a:lnSpc>
                        <a:spcAft>
                          <a:spcPts val="0"/>
                        </a:spcAft>
                      </a:pPr>
                      <a:r>
                        <a:rPr lang="es-EC" sz="1800"/>
                        <a:t>16</a:t>
                      </a:r>
                      <a:endParaRPr lang="es-EC" sz="1800">
                        <a:latin typeface="Times New Roman"/>
                        <a:ea typeface="Times New Roman"/>
                      </a:endParaRPr>
                    </a:p>
                  </a:txBody>
                  <a:tcPr marL="44450" marR="44450" marT="0" marB="0" anchor="b"/>
                </a:tc>
              </a:tr>
              <a:tr h="388941">
                <a:tc>
                  <a:txBody>
                    <a:bodyPr/>
                    <a:lstStyle/>
                    <a:p>
                      <a:pPr algn="ctr">
                        <a:lnSpc>
                          <a:spcPct val="150000"/>
                        </a:lnSpc>
                        <a:spcAft>
                          <a:spcPts val="0"/>
                        </a:spcAft>
                      </a:pPr>
                      <a:r>
                        <a:rPr lang="es-EC" sz="1800"/>
                        <a:t>6</a:t>
                      </a:r>
                      <a:endParaRPr lang="es-EC" sz="1800">
                        <a:latin typeface="Times New Roman"/>
                        <a:ea typeface="Times New Roman"/>
                      </a:endParaRPr>
                    </a:p>
                  </a:txBody>
                  <a:tcPr marL="44450" marR="44450" marT="0" marB="0" anchor="b"/>
                </a:tc>
                <a:tc>
                  <a:txBody>
                    <a:bodyPr/>
                    <a:lstStyle/>
                    <a:p>
                      <a:pPr>
                        <a:lnSpc>
                          <a:spcPct val="150000"/>
                        </a:lnSpc>
                        <a:spcAft>
                          <a:spcPts val="0"/>
                        </a:spcAft>
                      </a:pPr>
                      <a:r>
                        <a:rPr lang="es-EC" sz="1800"/>
                        <a:t>Escritorios</a:t>
                      </a:r>
                      <a:endParaRPr lang="es-EC" sz="1800">
                        <a:latin typeface="Times New Roman"/>
                        <a:ea typeface="Times New Roman"/>
                      </a:endParaRPr>
                    </a:p>
                  </a:txBody>
                  <a:tcPr marL="44450" marR="44450" marT="0" marB="0" anchor="b"/>
                </a:tc>
                <a:tc>
                  <a:txBody>
                    <a:bodyPr/>
                    <a:lstStyle/>
                    <a:p>
                      <a:pPr algn="ctr">
                        <a:lnSpc>
                          <a:spcPct val="150000"/>
                        </a:lnSpc>
                        <a:spcAft>
                          <a:spcPts val="0"/>
                        </a:spcAft>
                      </a:pPr>
                      <a:r>
                        <a:rPr lang="es-EC" sz="1800"/>
                        <a:t>24</a:t>
                      </a:r>
                      <a:endParaRPr lang="es-EC" sz="1800">
                        <a:latin typeface="Times New Roman"/>
                        <a:ea typeface="Times New Roman"/>
                      </a:endParaRPr>
                    </a:p>
                  </a:txBody>
                  <a:tcPr marL="44450" marR="44450" marT="0" marB="0" anchor="b"/>
                </a:tc>
              </a:tr>
              <a:tr h="388941">
                <a:tc>
                  <a:txBody>
                    <a:bodyPr/>
                    <a:lstStyle/>
                    <a:p>
                      <a:pPr algn="ctr">
                        <a:lnSpc>
                          <a:spcPct val="150000"/>
                        </a:lnSpc>
                        <a:spcAft>
                          <a:spcPts val="0"/>
                        </a:spcAft>
                      </a:pPr>
                      <a:r>
                        <a:rPr lang="es-EC" sz="1800"/>
                        <a:t>7</a:t>
                      </a:r>
                      <a:endParaRPr lang="es-EC" sz="1800">
                        <a:latin typeface="Times New Roman"/>
                        <a:ea typeface="Times New Roman"/>
                      </a:endParaRPr>
                    </a:p>
                  </a:txBody>
                  <a:tcPr marL="44450" marR="44450" marT="0" marB="0" anchor="b"/>
                </a:tc>
                <a:tc>
                  <a:txBody>
                    <a:bodyPr/>
                    <a:lstStyle/>
                    <a:p>
                      <a:pPr>
                        <a:lnSpc>
                          <a:spcPct val="150000"/>
                        </a:lnSpc>
                        <a:spcAft>
                          <a:spcPts val="0"/>
                        </a:spcAft>
                      </a:pPr>
                      <a:r>
                        <a:rPr lang="es-EC" sz="1800"/>
                        <a:t>Mesas</a:t>
                      </a:r>
                      <a:endParaRPr lang="es-EC" sz="1800">
                        <a:latin typeface="Times New Roman"/>
                        <a:ea typeface="Times New Roman"/>
                      </a:endParaRPr>
                    </a:p>
                  </a:txBody>
                  <a:tcPr marL="44450" marR="44450" marT="0" marB="0" anchor="b"/>
                </a:tc>
                <a:tc>
                  <a:txBody>
                    <a:bodyPr/>
                    <a:lstStyle/>
                    <a:p>
                      <a:pPr algn="ctr">
                        <a:lnSpc>
                          <a:spcPct val="150000"/>
                        </a:lnSpc>
                        <a:spcAft>
                          <a:spcPts val="0"/>
                        </a:spcAft>
                      </a:pPr>
                      <a:r>
                        <a:rPr lang="es-EC" sz="1800" dirty="0"/>
                        <a:t>48</a:t>
                      </a:r>
                      <a:endParaRPr lang="es-EC" sz="1800" dirty="0">
                        <a:latin typeface="Times New Roman"/>
                        <a:ea typeface="Times New Roman"/>
                      </a:endParaRPr>
                    </a:p>
                  </a:txBody>
                  <a:tcPr marL="44450" marR="44450" marT="0" marB="0" anchor="b"/>
                </a:tc>
              </a:tr>
            </a:tbl>
          </a:graphicData>
        </a:graphic>
      </p:graphicFrame>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6643734" cy="2286016"/>
          </a:xfrm>
        </p:spPr>
        <p:txBody>
          <a:bodyPr>
            <a:normAutofit fontScale="85000" lnSpcReduction="20000"/>
          </a:bodyPr>
          <a:lstStyle/>
          <a:p>
            <a:pPr algn="just">
              <a:buNone/>
            </a:pPr>
            <a:r>
              <a:rPr lang="es-EC" dirty="0" smtClean="0"/>
              <a:t>	El principal </a:t>
            </a:r>
            <a:r>
              <a:rPr lang="es-EC" dirty="0"/>
              <a:t>artículo producido a tomar en cuenta para el dimensionamiento es el armario. A continuación se presentan las dimensiones de este artículo: </a:t>
            </a:r>
            <a:endParaRPr lang="es-EC" dirty="0" smtClean="0"/>
          </a:p>
          <a:p>
            <a:pPr>
              <a:buNone/>
            </a:pPr>
            <a:r>
              <a:rPr lang="es-EC" dirty="0" smtClean="0"/>
              <a:t>	L</a:t>
            </a:r>
            <a:r>
              <a:rPr lang="es-EC" dirty="0"/>
              <a:t>=  2,00 m</a:t>
            </a:r>
          </a:p>
          <a:p>
            <a:pPr>
              <a:buNone/>
            </a:pPr>
            <a:r>
              <a:rPr lang="es-EC" dirty="0" smtClean="0"/>
              <a:t>	P</a:t>
            </a:r>
            <a:r>
              <a:rPr lang="es-EC" dirty="0"/>
              <a:t>=  0,60 m</a:t>
            </a:r>
          </a:p>
          <a:p>
            <a:pPr>
              <a:buNone/>
            </a:pPr>
            <a:r>
              <a:rPr lang="es-EC" dirty="0" smtClean="0"/>
              <a:t>	A</a:t>
            </a:r>
            <a:r>
              <a:rPr lang="es-EC" dirty="0"/>
              <a:t>=  1,00 m</a:t>
            </a:r>
          </a:p>
          <a:p>
            <a:pPr algn="just">
              <a:buNone/>
            </a:pPr>
            <a:endParaRPr lang="es-EC" dirty="0"/>
          </a:p>
          <a:p>
            <a:endParaRPr lang="es-EC" dirty="0"/>
          </a:p>
        </p:txBody>
      </p:sp>
      <p:pic>
        <p:nvPicPr>
          <p:cNvPr id="4" name="3 Imagen"/>
          <p:cNvPicPr/>
          <p:nvPr/>
        </p:nvPicPr>
        <p:blipFill>
          <a:blip r:embed="rId2"/>
          <a:srcRect/>
          <a:stretch>
            <a:fillRect/>
          </a:stretch>
        </p:blipFill>
        <p:spPr bwMode="auto">
          <a:xfrm>
            <a:off x="7000892" y="142852"/>
            <a:ext cx="2000264" cy="2714644"/>
          </a:xfrm>
          <a:prstGeom prst="rect">
            <a:avLst/>
          </a:prstGeom>
          <a:noFill/>
          <a:ln w="9525">
            <a:noFill/>
            <a:miter lim="800000"/>
            <a:headEnd/>
            <a:tailEnd/>
          </a:ln>
        </p:spPr>
      </p:pic>
      <p:sp>
        <p:nvSpPr>
          <p:cNvPr id="5" name="2 Marcador de contenido"/>
          <p:cNvSpPr txBox="1">
            <a:spLocks/>
          </p:cNvSpPr>
          <p:nvPr/>
        </p:nvSpPr>
        <p:spPr>
          <a:xfrm>
            <a:off x="214282" y="2857496"/>
            <a:ext cx="8229600" cy="3571900"/>
          </a:xfrm>
          <a:prstGeom prst="rect">
            <a:avLst/>
          </a:prstGeom>
        </p:spPr>
        <p:txBody>
          <a:bodyPr vert="horz" lIns="91440" tIns="45720" rIns="91440" bIns="45720" rtlCol="0">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Por tanto, de acuerdo al estudio realizado anteriormente de las necesidades de trabajo, las dimensiones generales de la cabina son las siguientes: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L=3500mm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A=1800mm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h=2200mm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Con estas medidas garantizamos un excelente desenvolvimiento de los trabajadores con un espacio adecuado de maniobrabilidad cuidando la ergonomía y la comodidad del trabajador.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3116"/>
            <a:ext cx="8229600" cy="3983047"/>
          </a:xfrm>
        </p:spPr>
        <p:txBody>
          <a:bodyPr/>
          <a:lstStyle/>
          <a:p>
            <a:pPr algn="just">
              <a:buNone/>
            </a:pPr>
            <a:r>
              <a:rPr lang="es-EC" dirty="0"/>
              <a:t>Datos iniciales:</a:t>
            </a:r>
          </a:p>
          <a:p>
            <a:pPr lvl="0" algn="just"/>
            <a:r>
              <a:rPr lang="es-EC" dirty="0"/>
              <a:t>Carga máxima permitida: 90 kg  </a:t>
            </a:r>
            <a:r>
              <a:rPr lang="es-EC" dirty="0" smtClean="0"/>
              <a:t>para cargas suspendidas en el perfil transversal </a:t>
            </a:r>
            <a:r>
              <a:rPr lang="es-EC" dirty="0"/>
              <a:t>de soporte de piezas a pintar. La carga está dividida en 3 puntos.</a:t>
            </a:r>
          </a:p>
          <a:p>
            <a:endParaRPr lang="es-EC" dirty="0"/>
          </a:p>
        </p:txBody>
      </p:sp>
      <p:sp>
        <p:nvSpPr>
          <p:cNvPr id="2" name="1 Título"/>
          <p:cNvSpPr>
            <a:spLocks noGrp="1"/>
          </p:cNvSpPr>
          <p:nvPr>
            <p:ph type="title"/>
          </p:nvPr>
        </p:nvSpPr>
        <p:spPr>
          <a:xfrm>
            <a:off x="428596" y="500042"/>
            <a:ext cx="8229600" cy="1143000"/>
          </a:xfrm>
        </p:spPr>
        <p:txBody>
          <a:bodyPr>
            <a:normAutofit fontScale="90000"/>
          </a:bodyPr>
          <a:lstStyle/>
          <a:p>
            <a:r>
              <a:rPr lang="es-EC" b="1" dirty="0"/>
              <a:t>DISEÑO DE LA ESTRUCTURA DE LA CABINA EN SAP 2000</a:t>
            </a:r>
            <a:endParaRPr lang="es-EC"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Distribución de cargas</a:t>
            </a:r>
            <a:r>
              <a:rPr lang="es-EC" dirty="0" smtClean="0"/>
              <a:t>:</a:t>
            </a:r>
            <a:endParaRPr lang="es-EC" dirty="0"/>
          </a:p>
        </p:txBody>
      </p:sp>
      <p:pic>
        <p:nvPicPr>
          <p:cNvPr id="4" name="3 Imagen"/>
          <p:cNvPicPr/>
          <p:nvPr/>
        </p:nvPicPr>
        <p:blipFill>
          <a:blip r:embed="rId2"/>
          <a:srcRect/>
          <a:stretch>
            <a:fillRect/>
          </a:stretch>
        </p:blipFill>
        <p:spPr bwMode="auto">
          <a:xfrm>
            <a:off x="1285852" y="1357298"/>
            <a:ext cx="6572296" cy="504634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846158"/>
          </a:xfrm>
        </p:spPr>
        <p:txBody>
          <a:bodyPr>
            <a:normAutofit fontScale="90000"/>
          </a:bodyPr>
          <a:lstStyle/>
          <a:p>
            <a:r>
              <a:rPr lang="es-EC" b="1" dirty="0"/>
              <a:t>FACTORES DE </a:t>
            </a:r>
            <a:r>
              <a:rPr lang="es-EC" b="1" dirty="0" smtClean="0"/>
              <a:t>CARGA </a:t>
            </a:r>
            <a:r>
              <a:rPr lang="es-EC" b="1" dirty="0"/>
              <a:t>DE LA ESTRUCTURA </a:t>
            </a:r>
            <a:endParaRPr lang="es-EC" dirty="0"/>
          </a:p>
        </p:txBody>
      </p:sp>
      <p:pic>
        <p:nvPicPr>
          <p:cNvPr id="4" name="3 Imagen"/>
          <p:cNvPicPr/>
          <p:nvPr/>
        </p:nvPicPr>
        <p:blipFill>
          <a:blip r:embed="rId2"/>
          <a:srcRect/>
          <a:stretch>
            <a:fillRect/>
          </a:stretch>
        </p:blipFill>
        <p:spPr bwMode="auto">
          <a:xfrm>
            <a:off x="500034" y="1500174"/>
            <a:ext cx="8143900" cy="4929222"/>
          </a:xfrm>
          <a:prstGeom prst="rect">
            <a:avLst/>
          </a:prstGeom>
          <a:noFill/>
          <a:ln w="9525">
            <a:noFill/>
            <a:miter lim="800000"/>
            <a:headEnd/>
            <a:tailEnd/>
          </a:ln>
        </p:spPr>
      </p:pic>
      <p:sp>
        <p:nvSpPr>
          <p:cNvPr id="38913" name="Rectangle 1"/>
          <p:cNvSpPr>
            <a:spLocks noChangeArrowheads="1"/>
          </p:cNvSpPr>
          <p:nvPr/>
        </p:nvSpPr>
        <p:spPr bwMode="auto">
          <a:xfrm>
            <a:off x="857224" y="5572140"/>
            <a:ext cx="369844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Factor de seguridad mínimo</a:t>
            </a:r>
            <a:r>
              <a:rPr kumimoji="0" lang="es-EC"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1,32</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439718"/>
          </a:xfrm>
        </p:spPr>
        <p:txBody>
          <a:bodyPr>
            <a:normAutofit fontScale="90000"/>
          </a:bodyPr>
          <a:lstStyle/>
          <a:p>
            <a:r>
              <a:rPr lang="es-EC" sz="2800" b="1" dirty="0"/>
              <a:t>CÁLCULO DE SOLDADURAS</a:t>
            </a:r>
            <a:endParaRPr lang="es-EC" sz="2800" dirty="0"/>
          </a:p>
        </p:txBody>
      </p:sp>
      <p:pic>
        <p:nvPicPr>
          <p:cNvPr id="36922" name="Picture 58"/>
          <p:cNvPicPr>
            <a:picLocks noChangeAspect="1" noChangeArrowheads="1"/>
          </p:cNvPicPr>
          <p:nvPr/>
        </p:nvPicPr>
        <p:blipFill>
          <a:blip r:embed="rId2"/>
          <a:srcRect/>
          <a:stretch>
            <a:fillRect/>
          </a:stretch>
        </p:blipFill>
        <p:spPr bwMode="auto">
          <a:xfrm>
            <a:off x="1357290" y="428604"/>
            <a:ext cx="6786610" cy="3500462"/>
          </a:xfrm>
          <a:prstGeom prst="rect">
            <a:avLst/>
          </a:prstGeom>
          <a:noFill/>
          <a:ln w="9525">
            <a:noFill/>
            <a:miter lim="800000"/>
            <a:headEnd/>
            <a:tailEnd/>
          </a:ln>
          <a:effectLst/>
        </p:spPr>
      </p:pic>
      <p:pic>
        <p:nvPicPr>
          <p:cNvPr id="36923" name="Picture 59"/>
          <p:cNvPicPr>
            <a:picLocks noChangeAspect="1" noChangeArrowheads="1"/>
          </p:cNvPicPr>
          <p:nvPr/>
        </p:nvPicPr>
        <p:blipFill>
          <a:blip r:embed="rId3"/>
          <a:srcRect/>
          <a:stretch>
            <a:fillRect/>
          </a:stretch>
        </p:blipFill>
        <p:spPr bwMode="auto">
          <a:xfrm>
            <a:off x="1357290" y="3929066"/>
            <a:ext cx="6143668" cy="2250588"/>
          </a:xfrm>
          <a:prstGeom prst="rect">
            <a:avLst/>
          </a:prstGeom>
          <a:noFill/>
          <a:ln w="9525">
            <a:noFill/>
            <a:miter lim="800000"/>
            <a:headEnd/>
            <a:tailEnd/>
          </a:ln>
          <a:effectLst/>
        </p:spPr>
      </p:pic>
      <p:pic>
        <p:nvPicPr>
          <p:cNvPr id="36924" name="Picture 60"/>
          <p:cNvPicPr>
            <a:picLocks noChangeAspect="1" noChangeArrowheads="1"/>
          </p:cNvPicPr>
          <p:nvPr/>
        </p:nvPicPr>
        <p:blipFill>
          <a:blip r:embed="rId4"/>
          <a:srcRect/>
          <a:stretch>
            <a:fillRect/>
          </a:stretch>
        </p:blipFill>
        <p:spPr bwMode="auto">
          <a:xfrm>
            <a:off x="1428728" y="6143644"/>
            <a:ext cx="5072098" cy="71435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C" sz="2000" b="1" dirty="0"/>
              <a:t>CARGAS TOTALES APLICADAS</a:t>
            </a:r>
            <a:endParaRPr lang="es-EC" sz="2000" dirty="0"/>
          </a:p>
          <a:p>
            <a:pPr lvl="0" algn="just"/>
            <a:r>
              <a:rPr lang="es-EC" sz="2000" dirty="0"/>
              <a:t>2 Personas de peso promedio: 70 Kg c/u</a:t>
            </a:r>
          </a:p>
          <a:p>
            <a:pPr lvl="0" algn="just"/>
            <a:r>
              <a:rPr lang="es-EC" sz="2000" dirty="0"/>
              <a:t>1 Mueble: 70 kg de 3.2 m</a:t>
            </a:r>
            <a:r>
              <a:rPr lang="es-EC" sz="2000" baseline="30000" dirty="0"/>
              <a:t>2</a:t>
            </a:r>
            <a:r>
              <a:rPr lang="es-EC" sz="2000" dirty="0"/>
              <a:t> de área aproximada (carga distribuida en 5 puntos)</a:t>
            </a:r>
          </a:p>
          <a:p>
            <a:pPr algn="just">
              <a:buNone/>
            </a:pPr>
            <a:r>
              <a:rPr lang="es-EC" sz="2000" b="1" dirty="0"/>
              <a:t> </a:t>
            </a:r>
            <a:endParaRPr lang="es-EC" sz="2000" dirty="0"/>
          </a:p>
          <a:p>
            <a:pPr algn="ctr">
              <a:buNone/>
            </a:pPr>
            <a:r>
              <a:rPr lang="es-EC" sz="2000" b="1" dirty="0"/>
              <a:t>DIMENSIONES: </a:t>
            </a:r>
            <a:endParaRPr lang="es-EC" sz="2000" dirty="0"/>
          </a:p>
          <a:p>
            <a:pPr lvl="0" algn="ctr"/>
            <a:r>
              <a:rPr lang="es-EC" sz="2000" dirty="0"/>
              <a:t>L=3344mm</a:t>
            </a:r>
          </a:p>
          <a:p>
            <a:pPr lvl="0" algn="ctr"/>
            <a:r>
              <a:rPr lang="es-EC" sz="2000" dirty="0" smtClean="0"/>
              <a:t>A=1750mm</a:t>
            </a:r>
            <a:endParaRPr lang="es-EC" sz="2000" dirty="0"/>
          </a:p>
          <a:p>
            <a:pPr lvl="0" algn="ctr"/>
            <a:r>
              <a:rPr lang="es-EC" sz="2000" dirty="0" smtClean="0"/>
              <a:t>H = 353mm</a:t>
            </a:r>
            <a:endParaRPr lang="es-EC" sz="2000" dirty="0"/>
          </a:p>
          <a:p>
            <a:endParaRPr lang="es-EC" dirty="0"/>
          </a:p>
        </p:txBody>
      </p:sp>
      <p:sp>
        <p:nvSpPr>
          <p:cNvPr id="2" name="1 Título"/>
          <p:cNvSpPr>
            <a:spLocks noGrp="1"/>
          </p:cNvSpPr>
          <p:nvPr>
            <p:ph type="title"/>
          </p:nvPr>
        </p:nvSpPr>
        <p:spPr/>
        <p:txBody>
          <a:bodyPr>
            <a:noAutofit/>
          </a:bodyPr>
          <a:lstStyle/>
          <a:p>
            <a:pPr algn="ctr"/>
            <a:r>
              <a:rPr lang="es-EC" sz="2800" b="1" dirty="0" smtClean="0"/>
              <a:t>DISEÑO </a:t>
            </a:r>
            <a:r>
              <a:rPr lang="es-EC" sz="2800" b="1" dirty="0"/>
              <a:t>DE LA ESTRUCTURA DE SOPORTE PARA MUEBLES </a:t>
            </a:r>
            <a:r>
              <a:rPr lang="es-EC" sz="2800" b="1" dirty="0" smtClean="0"/>
              <a:t>METÁLICOS</a:t>
            </a:r>
            <a:endParaRPr lang="es-EC" sz="2800"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25470"/>
          </a:xfrm>
        </p:spPr>
        <p:txBody>
          <a:bodyPr>
            <a:normAutofit fontScale="90000"/>
          </a:bodyPr>
          <a:lstStyle/>
          <a:p>
            <a:r>
              <a:rPr lang="es-EC" b="1" dirty="0"/>
              <a:t>Localización de cargas aplicadas</a:t>
            </a:r>
            <a:endParaRPr lang="es-EC" dirty="0"/>
          </a:p>
        </p:txBody>
      </p:sp>
      <p:pic>
        <p:nvPicPr>
          <p:cNvPr id="4" name="3 Imagen"/>
          <p:cNvPicPr/>
          <p:nvPr/>
        </p:nvPicPr>
        <p:blipFill>
          <a:blip r:embed="rId2"/>
          <a:srcRect/>
          <a:stretch>
            <a:fillRect/>
          </a:stretch>
        </p:blipFill>
        <p:spPr bwMode="auto">
          <a:xfrm>
            <a:off x="357158" y="642918"/>
            <a:ext cx="8501122" cy="621508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FACTORES DE </a:t>
            </a:r>
            <a:r>
              <a:rPr lang="es-EC" b="1" dirty="0" smtClean="0"/>
              <a:t>CARGA</a:t>
            </a:r>
            <a:endParaRPr lang="es-EC" dirty="0"/>
          </a:p>
        </p:txBody>
      </p:sp>
      <p:pic>
        <p:nvPicPr>
          <p:cNvPr id="4" name="3 Imagen"/>
          <p:cNvPicPr/>
          <p:nvPr/>
        </p:nvPicPr>
        <p:blipFill>
          <a:blip r:embed="rId2"/>
          <a:srcRect/>
          <a:stretch>
            <a:fillRect/>
          </a:stretch>
        </p:blipFill>
        <p:spPr bwMode="auto">
          <a:xfrm>
            <a:off x="1214414" y="1214422"/>
            <a:ext cx="7286676" cy="4400550"/>
          </a:xfrm>
          <a:prstGeom prst="rect">
            <a:avLst/>
          </a:prstGeom>
          <a:noFill/>
          <a:ln w="9525">
            <a:noFill/>
            <a:miter lim="800000"/>
            <a:headEnd/>
            <a:tailEnd/>
          </a:ln>
        </p:spPr>
      </p:pic>
      <p:sp>
        <p:nvSpPr>
          <p:cNvPr id="43009" name="Rectangle 1"/>
          <p:cNvSpPr>
            <a:spLocks noChangeArrowheads="1"/>
          </p:cNvSpPr>
          <p:nvPr/>
        </p:nvSpPr>
        <p:spPr bwMode="auto">
          <a:xfrm>
            <a:off x="571440" y="5177395"/>
            <a:ext cx="800108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Factor de seguridad mínimo: 1,56</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CONCLUSIÓN:</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este factor de seguridad obtenido podemos garantizar el eficiente trabajo de la estructura sometida a las cargas de diseño. No existe riego de falla si se cumplen los parámetros del diseño inicial.</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sz="7300" b="1" dirty="0"/>
              <a:t>CAPÍTULO 4</a:t>
            </a:r>
            <a:r>
              <a:rPr lang="es-ES_tradnl" dirty="0"/>
              <a:t/>
            </a:r>
            <a:br>
              <a:rPr lang="es-ES_tradnl" dirty="0"/>
            </a:br>
            <a:endParaRPr lang="es-ES_tradnl" dirty="0"/>
          </a:p>
        </p:txBody>
      </p:sp>
      <p:sp>
        <p:nvSpPr>
          <p:cNvPr id="3" name="2 Subtítulo"/>
          <p:cNvSpPr>
            <a:spLocks noGrp="1"/>
          </p:cNvSpPr>
          <p:nvPr>
            <p:ph type="subTitle" idx="1"/>
          </p:nvPr>
        </p:nvSpPr>
        <p:spPr/>
        <p:txBody>
          <a:bodyPr/>
          <a:lstStyle/>
          <a:p>
            <a:r>
              <a:rPr lang="es-EC" b="1" dirty="0" smtClean="0"/>
              <a:t>DISEÑO DEL SISTEMA DE EXTRACCIÓN</a:t>
            </a:r>
            <a:endParaRPr lang="es-ES_tradnl" dirty="0" smtClean="0"/>
          </a:p>
          <a:p>
            <a:endParaRPr lang="es-ES_tradnl"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126055"/>
          </a:xfrm>
        </p:spPr>
        <p:txBody>
          <a:bodyPr>
            <a:normAutofit/>
          </a:bodyPr>
          <a:lstStyle/>
          <a:p>
            <a:pPr algn="just"/>
            <a:r>
              <a:rPr lang="es-EC" sz="3200" dirty="0" smtClean="0"/>
              <a:t>El proceso de pintura se estaba realizando en el ambiente de trabajo (sin la utilización de una cabina), sin ningún sistema de recolección para las partículas sobrantes de la pintura en polvo, lo que significa pérdidas económicas para la institución. El porcentaje de reutilización en ese momento era muy bajo o nulo. </a:t>
            </a: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532656"/>
          </a:xfrm>
        </p:spPr>
        <p:txBody>
          <a:bodyPr>
            <a:normAutofit/>
          </a:bodyPr>
          <a:lstStyle/>
          <a:p>
            <a:pPr algn="ctr">
              <a:buNone/>
            </a:pPr>
            <a:r>
              <a:rPr lang="es-EC" b="1" dirty="0"/>
              <a:t>Matriz de </a:t>
            </a:r>
            <a:r>
              <a:rPr lang="es-EC" b="1" dirty="0" smtClean="0"/>
              <a:t>priorización</a:t>
            </a:r>
          </a:p>
          <a:p>
            <a:pPr algn="ctr">
              <a:buNone/>
            </a:pPr>
            <a:endParaRPr lang="es-ES_tradnl" dirty="0"/>
          </a:p>
        </p:txBody>
      </p:sp>
      <p:sp>
        <p:nvSpPr>
          <p:cNvPr id="2" name="1 Título"/>
          <p:cNvSpPr>
            <a:spLocks noGrp="1"/>
          </p:cNvSpPr>
          <p:nvPr>
            <p:ph type="title"/>
          </p:nvPr>
        </p:nvSpPr>
        <p:spPr/>
        <p:txBody>
          <a:bodyPr>
            <a:noAutofit/>
          </a:bodyPr>
          <a:lstStyle/>
          <a:p>
            <a:pPr algn="ctr"/>
            <a:r>
              <a:rPr lang="es-EC" sz="3200" b="1" dirty="0"/>
              <a:t>SELECCIÓN DE LA MEJOR ALTERNATIVA </a:t>
            </a:r>
            <a:endParaRPr lang="es-ES_tradnl" sz="3200" dirty="0"/>
          </a:p>
        </p:txBody>
      </p:sp>
      <p:graphicFrame>
        <p:nvGraphicFramePr>
          <p:cNvPr id="4" name="3 Tabla"/>
          <p:cNvGraphicFramePr>
            <a:graphicFrameLocks noGrp="1"/>
          </p:cNvGraphicFramePr>
          <p:nvPr/>
        </p:nvGraphicFramePr>
        <p:xfrm>
          <a:off x="1043608" y="2276872"/>
          <a:ext cx="7416823" cy="3672408"/>
        </p:xfrm>
        <a:graphic>
          <a:graphicData uri="http://schemas.openxmlformats.org/drawingml/2006/table">
            <a:tbl>
              <a:tblPr>
                <a:tableStyleId>{3C2FFA5D-87B4-456A-9821-1D502468CF0F}</a:tableStyleId>
              </a:tblPr>
              <a:tblGrid>
                <a:gridCol w="1917991"/>
                <a:gridCol w="931553"/>
                <a:gridCol w="1065056"/>
                <a:gridCol w="930069"/>
                <a:gridCol w="820301"/>
                <a:gridCol w="741682"/>
                <a:gridCol w="1010171"/>
              </a:tblGrid>
              <a:tr h="786945">
                <a:tc>
                  <a:txBody>
                    <a:bodyPr/>
                    <a:lstStyle/>
                    <a:p>
                      <a:pPr algn="ctr">
                        <a:lnSpc>
                          <a:spcPct val="150000"/>
                        </a:lnSpc>
                        <a:spcAft>
                          <a:spcPts val="0"/>
                        </a:spcAft>
                      </a:pPr>
                      <a:r>
                        <a:rPr lang="es-EC" sz="1100" dirty="0"/>
                        <a:t>ALTERN.\CRIT.</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900" dirty="0"/>
                        <a:t>BAJO COSTO 18,33%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900" dirty="0"/>
                        <a:t>EFICIENCIA DE REC. 25%</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900" dirty="0"/>
                        <a:t>FACILIDAD CAM. C. 28,33%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900" dirty="0"/>
                        <a:t>BAJO MANTEN. 28,33%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900" dirty="0"/>
                        <a:t>TOTAL</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900" dirty="0"/>
                        <a:t>PRIORIDAD</a:t>
                      </a:r>
                      <a:endParaRPr lang="es-ES_tradnl" sz="1200" dirty="0">
                        <a:latin typeface="Times New Roman"/>
                        <a:ea typeface="Times New Roman"/>
                      </a:endParaRPr>
                    </a:p>
                  </a:txBody>
                  <a:tcPr marL="44450" marR="44450" marT="0" marB="0" anchor="ctr"/>
                </a:tc>
              </a:tr>
              <a:tr h="641214">
                <a:tc>
                  <a:txBody>
                    <a:bodyPr/>
                    <a:lstStyle/>
                    <a:p>
                      <a:pPr>
                        <a:lnSpc>
                          <a:spcPct val="150000"/>
                        </a:lnSpc>
                        <a:spcAft>
                          <a:spcPts val="0"/>
                        </a:spcAft>
                      </a:pPr>
                      <a:r>
                        <a:rPr lang="es-EC" sz="1100" dirty="0"/>
                        <a:t>Sistema filtración por mangas</a:t>
                      </a:r>
                      <a:endParaRPr lang="es-ES_tradnl" sz="1200" dirty="0">
                        <a:latin typeface="Times New Roman"/>
                        <a:ea typeface="Times New Roman"/>
                      </a:endParaRPr>
                    </a:p>
                  </a:txBody>
                  <a:tcPr marL="44450" marR="44450" marT="0" marB="0" anchor="b"/>
                </a:tc>
                <a:tc>
                  <a:txBody>
                    <a:bodyPr/>
                    <a:lstStyle/>
                    <a:p>
                      <a:pPr algn="ctr">
                        <a:lnSpc>
                          <a:spcPct val="150000"/>
                        </a:lnSpc>
                        <a:spcAft>
                          <a:spcPts val="0"/>
                        </a:spcAft>
                      </a:pPr>
                      <a:r>
                        <a:rPr lang="es-EC" sz="1100" dirty="0"/>
                        <a:t>21,7</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15,0</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11,7</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21,7</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17,16</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4</a:t>
                      </a:r>
                      <a:endParaRPr lang="es-ES_tradnl" sz="1200" dirty="0">
                        <a:latin typeface="Times New Roman"/>
                        <a:ea typeface="Times New Roman"/>
                      </a:endParaRPr>
                    </a:p>
                  </a:txBody>
                  <a:tcPr marL="44450" marR="44450" marT="0" marB="0" anchor="ctr"/>
                </a:tc>
              </a:tr>
              <a:tr h="641214">
                <a:tc>
                  <a:txBody>
                    <a:bodyPr/>
                    <a:lstStyle/>
                    <a:p>
                      <a:pPr>
                        <a:lnSpc>
                          <a:spcPct val="150000"/>
                        </a:lnSpc>
                        <a:spcAft>
                          <a:spcPts val="0"/>
                        </a:spcAft>
                      </a:pPr>
                      <a:r>
                        <a:rPr lang="es-EC" sz="1100" dirty="0"/>
                        <a:t>Sistema filtración por ciclón</a:t>
                      </a:r>
                      <a:endParaRPr lang="es-ES_tradnl" sz="1200" dirty="0">
                        <a:latin typeface="Times New Roman"/>
                        <a:ea typeface="Times New Roman"/>
                      </a:endParaRPr>
                    </a:p>
                  </a:txBody>
                  <a:tcPr marL="44450" marR="44450" marT="0" marB="0" anchor="b"/>
                </a:tc>
                <a:tc>
                  <a:txBody>
                    <a:bodyPr/>
                    <a:lstStyle/>
                    <a:p>
                      <a:pPr algn="ctr">
                        <a:lnSpc>
                          <a:spcPct val="150000"/>
                        </a:lnSpc>
                        <a:spcAft>
                          <a:spcPts val="0"/>
                        </a:spcAft>
                      </a:pPr>
                      <a:r>
                        <a:rPr lang="es-EC" sz="1100" dirty="0"/>
                        <a:t>28,3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21,7</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25,0</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28,3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25,72</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a:t>
                      </a:r>
                      <a:endParaRPr lang="es-ES_tradnl" sz="1200" dirty="0">
                        <a:latin typeface="Times New Roman"/>
                        <a:ea typeface="Times New Roman"/>
                      </a:endParaRPr>
                    </a:p>
                  </a:txBody>
                  <a:tcPr marL="44450" marR="44450" marT="0" marB="0" anchor="ctr"/>
                </a:tc>
              </a:tr>
              <a:tr h="961821">
                <a:tc>
                  <a:txBody>
                    <a:bodyPr/>
                    <a:lstStyle/>
                    <a:p>
                      <a:pPr>
                        <a:lnSpc>
                          <a:spcPct val="150000"/>
                        </a:lnSpc>
                        <a:spcAft>
                          <a:spcPts val="0"/>
                        </a:spcAft>
                      </a:pPr>
                      <a:r>
                        <a:rPr lang="es-EC" sz="1100" dirty="0"/>
                        <a:t>Sistema filtración cuarto de succión +filtros</a:t>
                      </a:r>
                      <a:endParaRPr lang="es-ES_tradnl" sz="1200" dirty="0">
                        <a:latin typeface="Times New Roman"/>
                        <a:ea typeface="Times New Roman"/>
                      </a:endParaRPr>
                    </a:p>
                  </a:txBody>
                  <a:tcPr marL="44450" marR="44450" marT="0" marB="0" anchor="b"/>
                </a:tc>
                <a:tc>
                  <a:txBody>
                    <a:bodyPr/>
                    <a:lstStyle/>
                    <a:p>
                      <a:pPr algn="ctr">
                        <a:lnSpc>
                          <a:spcPct val="150000"/>
                        </a:lnSpc>
                        <a:spcAft>
                          <a:spcPts val="0"/>
                        </a:spcAft>
                      </a:pPr>
                      <a:r>
                        <a:rPr lang="es-EC" sz="1100" dirty="0"/>
                        <a:t>38,3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28,3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38,3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38,3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35,83</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1</a:t>
                      </a:r>
                      <a:endParaRPr lang="es-ES_tradnl" sz="1200" dirty="0">
                        <a:latin typeface="Times New Roman"/>
                        <a:ea typeface="Times New Roman"/>
                      </a:endParaRPr>
                    </a:p>
                  </a:txBody>
                  <a:tcPr marL="44450" marR="44450" marT="0" marB="0" anchor="ctr">
                    <a:solidFill>
                      <a:srgbClr val="00B050"/>
                    </a:solidFill>
                  </a:tcPr>
                </a:tc>
              </a:tr>
              <a:tr h="641214">
                <a:tc>
                  <a:txBody>
                    <a:bodyPr/>
                    <a:lstStyle/>
                    <a:p>
                      <a:pPr>
                        <a:lnSpc>
                          <a:spcPct val="150000"/>
                        </a:lnSpc>
                        <a:spcAft>
                          <a:spcPts val="0"/>
                        </a:spcAft>
                      </a:pPr>
                      <a:r>
                        <a:rPr lang="es-EC" sz="1100" dirty="0"/>
                        <a:t>Sistema filtración mixto (ciclón mangas)</a:t>
                      </a:r>
                      <a:endParaRPr lang="es-ES_tradnl" sz="1200" dirty="0">
                        <a:latin typeface="Times New Roman"/>
                        <a:ea typeface="Times New Roman"/>
                      </a:endParaRPr>
                    </a:p>
                  </a:txBody>
                  <a:tcPr marL="44450" marR="44450" marT="0" marB="0" anchor="b"/>
                </a:tc>
                <a:tc>
                  <a:txBody>
                    <a:bodyPr/>
                    <a:lstStyle/>
                    <a:p>
                      <a:pPr algn="ctr">
                        <a:lnSpc>
                          <a:spcPct val="150000"/>
                        </a:lnSpc>
                        <a:spcAft>
                          <a:spcPts val="0"/>
                        </a:spcAft>
                      </a:pPr>
                      <a:r>
                        <a:rPr lang="es-EC" sz="1100" dirty="0"/>
                        <a:t>11,7</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35,0</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25,0</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11,7</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21,28</a:t>
                      </a:r>
                      <a:endParaRPr lang="es-ES_tradnl" sz="1200" dirty="0">
                        <a:latin typeface="Times New Roman"/>
                        <a:ea typeface="Times New Roman"/>
                      </a:endParaRPr>
                    </a:p>
                  </a:txBody>
                  <a:tcPr marL="44450" marR="44450" marT="0" marB="0" anchor="ctr"/>
                </a:tc>
                <a:tc>
                  <a:txBody>
                    <a:bodyPr/>
                    <a:lstStyle/>
                    <a:p>
                      <a:pPr algn="ctr">
                        <a:lnSpc>
                          <a:spcPct val="150000"/>
                        </a:lnSpc>
                        <a:spcAft>
                          <a:spcPts val="0"/>
                        </a:spcAft>
                      </a:pPr>
                      <a:r>
                        <a:rPr lang="es-EC" sz="1100" dirty="0"/>
                        <a:t>3</a:t>
                      </a:r>
                      <a:endParaRPr lang="es-ES_tradnl" sz="1200" dirty="0">
                        <a:latin typeface="Times New Roman"/>
                        <a:ea typeface="Times New Roman"/>
                      </a:endParaRPr>
                    </a:p>
                  </a:txBody>
                  <a:tcPr marL="44450" marR="44450" marT="0" marB="0" anchor="ctr"/>
                </a:tc>
              </a:tr>
            </a:tbl>
          </a:graphicData>
        </a:graphic>
      </p:graphicFrame>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C" b="1" dirty="0" smtClean="0"/>
              <a:t>Velocidad de Captación: Referencias</a:t>
            </a:r>
            <a:endParaRPr lang="es-EC" b="1" dirty="0"/>
          </a:p>
          <a:p>
            <a:pPr lvl="0" algn="just"/>
            <a:r>
              <a:rPr lang="es-EC" dirty="0" err="1"/>
              <a:t>Paint</a:t>
            </a:r>
            <a:r>
              <a:rPr lang="es-EC" dirty="0"/>
              <a:t> </a:t>
            </a:r>
            <a:r>
              <a:rPr lang="es-EC" dirty="0" err="1"/>
              <a:t>Technology</a:t>
            </a:r>
            <a:r>
              <a:rPr lang="es-EC" dirty="0"/>
              <a:t> </a:t>
            </a:r>
            <a:r>
              <a:rPr lang="es-EC" dirty="0" err="1"/>
              <a:t>Handbook</a:t>
            </a:r>
            <a:r>
              <a:rPr lang="es-EC" dirty="0" smtClean="0"/>
              <a:t>: se recomienda </a:t>
            </a:r>
            <a:r>
              <a:rPr lang="es-EC" dirty="0"/>
              <a:t>0,508 - 0,61 </a:t>
            </a:r>
            <a:r>
              <a:rPr lang="es-EC" dirty="0" smtClean="0"/>
              <a:t>m/s</a:t>
            </a:r>
          </a:p>
          <a:p>
            <a:pPr algn="just"/>
            <a:r>
              <a:rPr lang="es-EC" dirty="0" smtClean="0"/>
              <a:t>Departamento de trabajo de los Estados Unidos: </a:t>
            </a:r>
            <a:r>
              <a:rPr lang="en-US" dirty="0" smtClean="0"/>
              <a:t>Norma OSHA (Occupational Safety &amp; Health Administration) </a:t>
            </a:r>
            <a:r>
              <a:rPr lang="es-EC" dirty="0" smtClean="0"/>
              <a:t>En el numeral 1926.66 (b) (5) (i) recomienda una velocidad promedio a 0.508 m/s. Para algunas aplicaciones de pintura electrostática se puede usar 0.305m/s.</a:t>
            </a:r>
            <a:endParaRPr lang="es-ES_tradnl" dirty="0" smtClean="0"/>
          </a:p>
          <a:p>
            <a:pPr lvl="0"/>
            <a:endParaRPr lang="es-EC" dirty="0" smtClean="0"/>
          </a:p>
          <a:p>
            <a:pPr lvl="0"/>
            <a:endParaRPr lang="es-ES_tradnl" dirty="0"/>
          </a:p>
          <a:p>
            <a:endParaRPr lang="es-ES_tradnl" dirty="0" smtClean="0"/>
          </a:p>
        </p:txBody>
      </p:sp>
      <p:sp>
        <p:nvSpPr>
          <p:cNvPr id="2" name="1 Título"/>
          <p:cNvSpPr>
            <a:spLocks noGrp="1"/>
          </p:cNvSpPr>
          <p:nvPr>
            <p:ph type="title"/>
          </p:nvPr>
        </p:nvSpPr>
        <p:spPr/>
        <p:txBody>
          <a:bodyPr/>
          <a:lstStyle/>
          <a:p>
            <a:r>
              <a:rPr lang="es-EC" b="1" dirty="0"/>
              <a:t>DINÁMICA DEL FLUIDO</a:t>
            </a:r>
            <a:endParaRPr lang="es-ES_tradnl" dirty="0"/>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algn="just"/>
            <a:r>
              <a:rPr lang="es-EC" dirty="0" err="1" smtClean="0"/>
              <a:t>Tool</a:t>
            </a:r>
            <a:r>
              <a:rPr lang="es-EC" dirty="0" smtClean="0"/>
              <a:t> USA: recomienda también 0.305m/s aunque en ciertas aplicaciones usan también 0.508m/s.</a:t>
            </a:r>
          </a:p>
          <a:p>
            <a:pPr algn="just"/>
            <a:r>
              <a:rPr lang="es-EC" dirty="0" smtClean="0"/>
              <a:t>KMI </a:t>
            </a:r>
            <a:r>
              <a:rPr lang="es-EC" dirty="0" err="1" smtClean="0"/>
              <a:t>Systems</a:t>
            </a:r>
            <a:r>
              <a:rPr lang="es-EC" dirty="0" smtClean="0"/>
              <a:t> Inc.:  se recomienda un rango entre 0.635-0.762m/s.</a:t>
            </a:r>
          </a:p>
          <a:p>
            <a:pPr algn="just"/>
            <a:r>
              <a:rPr lang="es-EC" dirty="0" smtClean="0"/>
              <a:t>Canadian </a:t>
            </a:r>
            <a:r>
              <a:rPr lang="es-EC" dirty="0" err="1" smtClean="0"/>
              <a:t>Manufacturing</a:t>
            </a:r>
            <a:r>
              <a:rPr lang="es-EC" dirty="0" smtClean="0"/>
              <a:t>: recomienda un rango de 0,508-0,610 m/s.</a:t>
            </a:r>
          </a:p>
          <a:p>
            <a:pPr algn="just"/>
            <a:r>
              <a:rPr lang="es-EC" dirty="0" err="1" smtClean="0"/>
              <a:t>Modeam</a:t>
            </a:r>
            <a:r>
              <a:rPr lang="es-EC" dirty="0" smtClean="0"/>
              <a:t> </a:t>
            </a:r>
            <a:r>
              <a:rPr lang="es-EC" dirty="0" err="1" smtClean="0"/>
              <a:t>Industries</a:t>
            </a:r>
            <a:r>
              <a:rPr lang="es-EC" dirty="0" smtClean="0"/>
              <a:t>: consideran como criterio normal de diseño 0.635m/s.</a:t>
            </a:r>
            <a:endParaRPr lang="es-ES_tradnl" dirty="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dirty="0" smtClean="0"/>
              <a:t>Presión atmosférica: 71900Pa o 539mmHg</a:t>
            </a:r>
          </a:p>
          <a:p>
            <a:r>
              <a:rPr lang="es-EC" dirty="0" smtClean="0"/>
              <a:t>Altura: 2850m.s.n.m.</a:t>
            </a:r>
          </a:p>
          <a:p>
            <a:r>
              <a:rPr lang="es-EC" dirty="0" smtClean="0"/>
              <a:t>Temperatura: 12-15°C Media anual</a:t>
            </a:r>
          </a:p>
          <a:p>
            <a:r>
              <a:rPr lang="es-EC" dirty="0" smtClean="0"/>
              <a:t>Densidad del aire: 0.875Kg/m</a:t>
            </a:r>
            <a:r>
              <a:rPr lang="es-EC" baseline="30000" dirty="0" smtClean="0"/>
              <a:t>3</a:t>
            </a:r>
          </a:p>
          <a:p>
            <a:pPr algn="ctr">
              <a:buNone/>
            </a:pPr>
            <a:r>
              <a:rPr lang="es-EC" b="1" dirty="0" smtClean="0"/>
              <a:t>Tamaño de la cabina </a:t>
            </a:r>
          </a:p>
          <a:p>
            <a:r>
              <a:rPr lang="es-EC" dirty="0" smtClean="0"/>
              <a:t>Largo: 3.5m </a:t>
            </a:r>
          </a:p>
          <a:p>
            <a:r>
              <a:rPr lang="es-EC" dirty="0" smtClean="0"/>
              <a:t>Alto: 2.2m</a:t>
            </a:r>
          </a:p>
          <a:p>
            <a:r>
              <a:rPr lang="es-EC" dirty="0" smtClean="0"/>
              <a:t>Profundidad: 1.8m </a:t>
            </a:r>
            <a:endParaRPr lang="es-ES_tradnl" dirty="0"/>
          </a:p>
        </p:txBody>
      </p:sp>
      <p:sp>
        <p:nvSpPr>
          <p:cNvPr id="2" name="1 Título"/>
          <p:cNvSpPr>
            <a:spLocks noGrp="1"/>
          </p:cNvSpPr>
          <p:nvPr>
            <p:ph type="title"/>
          </p:nvPr>
        </p:nvSpPr>
        <p:spPr/>
        <p:txBody>
          <a:bodyPr/>
          <a:lstStyle/>
          <a:p>
            <a:r>
              <a:rPr lang="es-EC" b="1" dirty="0" smtClean="0"/>
              <a:t>PARÁMETROS PARA EL DISEÑO </a:t>
            </a:r>
            <a:endParaRPr lang="es-ES_tradnl"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sz="2400" dirty="0" smtClean="0"/>
              <a:t>Volumen total de la cabina: 13.86m</a:t>
            </a:r>
            <a:r>
              <a:rPr lang="es-EC" sz="2400" baseline="30000" dirty="0" smtClean="0"/>
              <a:t>3</a:t>
            </a:r>
          </a:p>
          <a:p>
            <a:pPr>
              <a:buNone/>
            </a:pPr>
            <a:r>
              <a:rPr lang="es-EC" sz="2400" dirty="0" smtClean="0"/>
              <a:t>Área transversal (sin la base): 3.5*1.8=6.3m</a:t>
            </a:r>
            <a:r>
              <a:rPr lang="es-EC" sz="2400" baseline="30000" dirty="0" smtClean="0"/>
              <a:t>2</a:t>
            </a:r>
          </a:p>
          <a:p>
            <a:pPr>
              <a:buNone/>
            </a:pPr>
            <a:r>
              <a:rPr lang="en-US" sz="2400" dirty="0" err="1" smtClean="0"/>
              <a:t>Rango</a:t>
            </a:r>
            <a:r>
              <a:rPr lang="en-US" sz="2400" dirty="0" smtClean="0"/>
              <a:t> </a:t>
            </a:r>
            <a:r>
              <a:rPr lang="en-US" sz="2400" dirty="0" err="1" smtClean="0"/>
              <a:t>Velocidad</a:t>
            </a:r>
            <a:r>
              <a:rPr lang="en-US" sz="2400" dirty="0" smtClean="0"/>
              <a:t> de </a:t>
            </a:r>
            <a:r>
              <a:rPr lang="en-US" sz="2400" dirty="0" err="1" smtClean="0"/>
              <a:t>captación</a:t>
            </a:r>
            <a:r>
              <a:rPr lang="en-US" sz="2400" dirty="0" smtClean="0"/>
              <a:t>: 0.508 - 0.635m/s</a:t>
            </a:r>
            <a:endParaRPr lang="es-EC" sz="2400" baseline="30000" dirty="0" smtClean="0"/>
          </a:p>
          <a:p>
            <a:pPr>
              <a:buNone/>
            </a:pPr>
            <a:r>
              <a:rPr lang="es-EC" sz="2400" dirty="0" err="1" smtClean="0"/>
              <a:t>Vcap</a:t>
            </a:r>
            <a:r>
              <a:rPr lang="es-EC" sz="2400" dirty="0" smtClean="0"/>
              <a:t>=0.572m/s (promedio del rango)</a:t>
            </a:r>
            <a:endParaRPr lang="es-EC" dirty="0" smtClean="0"/>
          </a:p>
          <a:p>
            <a:pPr>
              <a:buNone/>
            </a:pPr>
            <a:endParaRPr lang="es-ES_tradnl" dirty="0" smtClean="0"/>
          </a:p>
          <a:p>
            <a:pPr>
              <a:buNone/>
            </a:pPr>
            <a:endParaRPr lang="es-EC" dirty="0" smtClean="0"/>
          </a:p>
        </p:txBody>
      </p:sp>
      <p:sp>
        <p:nvSpPr>
          <p:cNvPr id="2" name="1 Título"/>
          <p:cNvSpPr>
            <a:spLocks noGrp="1"/>
          </p:cNvSpPr>
          <p:nvPr>
            <p:ph type="title"/>
          </p:nvPr>
        </p:nvSpPr>
        <p:spPr/>
        <p:txBody>
          <a:bodyPr/>
          <a:lstStyle/>
          <a:p>
            <a:r>
              <a:rPr lang="es-EC" dirty="0" smtClean="0"/>
              <a:t>Cálculo del caudal</a:t>
            </a:r>
            <a:endParaRPr lang="es-ES_tradnl"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19672" y="4077072"/>
            <a:ext cx="6215427" cy="1152128"/>
          </a:xfrm>
          <a:prstGeom prst="rect">
            <a:avLst/>
          </a:prstGeom>
          <a:noFill/>
        </p:spPr>
      </p:pic>
      <p:pic>
        <p:nvPicPr>
          <p:cNvPr id="204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19672" y="5301209"/>
            <a:ext cx="3600400" cy="672972"/>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052" name="Rectangle 4"/>
          <p:cNvSpPr>
            <a:spLocks noChangeArrowheads="1"/>
          </p:cNvSpPr>
          <p:nvPr/>
        </p:nvSpPr>
        <p:spPr bwMode="auto">
          <a:xfrm>
            <a:off x="0" y="8367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24936" cy="1368152"/>
          </a:xfrm>
        </p:spPr>
        <p:txBody>
          <a:bodyPr>
            <a:normAutofit fontScale="85000" lnSpcReduction="10000"/>
          </a:bodyPr>
          <a:lstStyle/>
          <a:p>
            <a:pPr algn="just">
              <a:buNone/>
            </a:pPr>
            <a:r>
              <a:rPr lang="es-EC" dirty="0" smtClean="0"/>
              <a:t>    Utilizando el catálogo de la empresa </a:t>
            </a:r>
            <a:r>
              <a:rPr lang="es-EC" dirty="0" err="1" smtClean="0"/>
              <a:t>Megafrío</a:t>
            </a:r>
            <a:r>
              <a:rPr lang="es-ES_tradnl" dirty="0" smtClean="0"/>
              <a:t> de ventiladores centrífugos modelo CMA escogemos el inmediato superior a lo calculado para tener un ventilador de referencia para el cálculo computacional.</a:t>
            </a:r>
            <a:endParaRPr lang="es-EC" dirty="0" smtClean="0"/>
          </a:p>
        </p:txBody>
      </p:sp>
      <p:pic>
        <p:nvPicPr>
          <p:cNvPr id="26626" name="Picture 2"/>
          <p:cNvPicPr>
            <a:picLocks noChangeAspect="1" noChangeArrowheads="1"/>
          </p:cNvPicPr>
          <p:nvPr/>
        </p:nvPicPr>
        <p:blipFill>
          <a:blip r:embed="rId3"/>
          <a:srcRect/>
          <a:stretch>
            <a:fillRect/>
          </a:stretch>
        </p:blipFill>
        <p:spPr bwMode="auto">
          <a:xfrm>
            <a:off x="1331640" y="1592365"/>
            <a:ext cx="6228184" cy="2193825"/>
          </a:xfrm>
          <a:prstGeom prst="rect">
            <a:avLst/>
          </a:prstGeom>
          <a:noFill/>
          <a:ln w="9525">
            <a:noFill/>
            <a:miter lim="800000"/>
            <a:headEnd/>
            <a:tailEnd/>
          </a:ln>
        </p:spPr>
      </p:pic>
      <p:pic>
        <p:nvPicPr>
          <p:cNvPr id="26627" name="Picture 3"/>
          <p:cNvPicPr>
            <a:picLocks noChangeAspect="1" noChangeArrowheads="1"/>
          </p:cNvPicPr>
          <p:nvPr/>
        </p:nvPicPr>
        <p:blipFill>
          <a:blip r:embed="rId4"/>
          <a:srcRect/>
          <a:stretch>
            <a:fillRect/>
          </a:stretch>
        </p:blipFill>
        <p:spPr bwMode="auto">
          <a:xfrm>
            <a:off x="1368152" y="3717032"/>
            <a:ext cx="7236296" cy="665569"/>
          </a:xfrm>
          <a:prstGeom prst="rect">
            <a:avLst/>
          </a:prstGeom>
          <a:noFill/>
          <a:ln w="9525">
            <a:noFill/>
            <a:miter lim="800000"/>
            <a:headEnd/>
            <a:tailEnd/>
          </a:ln>
        </p:spPr>
      </p:pic>
      <p:pic>
        <p:nvPicPr>
          <p:cNvPr id="26628" name="Picture 4"/>
          <p:cNvPicPr>
            <a:picLocks noChangeAspect="1" noChangeArrowheads="1"/>
          </p:cNvPicPr>
          <p:nvPr/>
        </p:nvPicPr>
        <p:blipFill>
          <a:blip r:embed="rId5"/>
          <a:srcRect/>
          <a:stretch>
            <a:fillRect/>
          </a:stretch>
        </p:blipFill>
        <p:spPr bwMode="auto">
          <a:xfrm>
            <a:off x="1403648" y="4365104"/>
            <a:ext cx="7200800" cy="1577385"/>
          </a:xfrm>
          <a:prstGeom prst="rect">
            <a:avLst/>
          </a:prstGeom>
          <a:noFill/>
          <a:ln w="9525">
            <a:noFill/>
            <a:miter lim="800000"/>
            <a:headEnd/>
            <a:tailEnd/>
          </a:ln>
        </p:spPr>
      </p:pic>
      <p:sp>
        <p:nvSpPr>
          <p:cNvPr id="7" name="6 Flecha derecha"/>
          <p:cNvSpPr/>
          <p:nvPr/>
        </p:nvSpPr>
        <p:spPr>
          <a:xfrm>
            <a:off x="539552" y="5013176"/>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340768"/>
            <a:ext cx="5214895" cy="3600400"/>
          </a:xfrm>
          <a:prstGeom prst="rect">
            <a:avLst/>
          </a:prstGeom>
          <a:noFill/>
          <a:ln w="9525">
            <a:noFill/>
            <a:miter lim="800000"/>
            <a:headEnd/>
            <a:tailEnd/>
          </a:ln>
        </p:spPr>
      </p:pic>
      <p:sp>
        <p:nvSpPr>
          <p:cNvPr id="2" name="1 Título"/>
          <p:cNvSpPr>
            <a:spLocks noGrp="1"/>
          </p:cNvSpPr>
          <p:nvPr>
            <p:ph type="title"/>
          </p:nvPr>
        </p:nvSpPr>
        <p:spPr>
          <a:xfrm>
            <a:off x="323528" y="0"/>
            <a:ext cx="8229600" cy="1143000"/>
          </a:xfrm>
        </p:spPr>
        <p:txBody>
          <a:bodyPr/>
          <a:lstStyle/>
          <a:p>
            <a:pPr algn="ctr"/>
            <a:r>
              <a:rPr lang="es-EC" dirty="0" smtClean="0"/>
              <a:t>Puntos de análisis</a:t>
            </a:r>
            <a:endParaRPr lang="es-ES_tradnl" dirty="0"/>
          </a:p>
        </p:txBody>
      </p:sp>
      <p:pic>
        <p:nvPicPr>
          <p:cNvPr id="27651" name="Picture 3" descr="C:\Documents and Settings\Usuario\Escritorio\TESIS\Cabina completa.jpg"/>
          <p:cNvPicPr>
            <a:picLocks noChangeAspect="1" noChangeArrowheads="1"/>
          </p:cNvPicPr>
          <p:nvPr/>
        </p:nvPicPr>
        <p:blipFill>
          <a:blip r:embed="rId4"/>
          <a:srcRect/>
          <a:stretch>
            <a:fillRect/>
          </a:stretch>
        </p:blipFill>
        <p:spPr bwMode="auto">
          <a:xfrm>
            <a:off x="4572000" y="3068960"/>
            <a:ext cx="4572000" cy="3429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4048" y="107432"/>
            <a:ext cx="8229600" cy="1977083"/>
          </a:xfrm>
        </p:spPr>
        <p:txBody>
          <a:bodyPr>
            <a:normAutofit/>
          </a:bodyPr>
          <a:lstStyle/>
          <a:p>
            <a:pPr algn="just">
              <a:buNone/>
            </a:pPr>
            <a:r>
              <a:rPr lang="es-EC" sz="2800" dirty="0" smtClean="0"/>
              <a:t>   Con el nuevo caudal del catálogo de 7812CFM = 3.687m</a:t>
            </a:r>
            <a:r>
              <a:rPr lang="es-EC" sz="2800" baseline="30000" dirty="0" smtClean="0"/>
              <a:t>3</a:t>
            </a:r>
            <a:r>
              <a:rPr lang="es-EC" sz="2800" dirty="0" smtClean="0"/>
              <a:t>/s la velocidad en el punto 4 (dentro de la cabina) es:</a:t>
            </a:r>
            <a:endParaRPr lang="es-ES_tradnl" sz="2800" dirty="0" smtClean="0"/>
          </a:p>
        </p:txBody>
      </p:sp>
      <p:sp>
        <p:nvSpPr>
          <p:cNvPr id="29698"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_tradnl"/>
          </a:p>
        </p:txBody>
      </p:sp>
      <p:pic>
        <p:nvPicPr>
          <p:cNvPr id="2969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27784" y="1844824"/>
            <a:ext cx="3600400" cy="919251"/>
          </a:xfrm>
          <a:prstGeom prst="rect">
            <a:avLst/>
          </a:prstGeom>
          <a:noFill/>
        </p:spPr>
      </p:pic>
      <p:sp>
        <p:nvSpPr>
          <p:cNvPr id="9" name="8 CuadroTexto"/>
          <p:cNvSpPr txBox="1"/>
          <p:nvPr/>
        </p:nvSpPr>
        <p:spPr>
          <a:xfrm>
            <a:off x="857224" y="3284984"/>
            <a:ext cx="7603208" cy="954107"/>
          </a:xfrm>
          <a:prstGeom prst="rect">
            <a:avLst/>
          </a:prstGeom>
          <a:noFill/>
        </p:spPr>
        <p:txBody>
          <a:bodyPr wrap="square" rtlCol="0">
            <a:spAutoFit/>
          </a:bodyPr>
          <a:lstStyle/>
          <a:p>
            <a:pPr algn="just"/>
            <a:r>
              <a:rPr lang="es-EC" sz="2800" dirty="0" smtClean="0"/>
              <a:t>La velocidad en el punto 3 (panel de filtros) es: </a:t>
            </a:r>
            <a:endParaRPr lang="es-ES_tradnl" sz="2800" dirty="0" smtClean="0"/>
          </a:p>
        </p:txBody>
      </p:sp>
      <p:sp>
        <p:nvSpPr>
          <p:cNvPr id="133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3312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55776" y="4437112"/>
            <a:ext cx="3666407" cy="93610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5"/>
            <a:ext cx="8229600" cy="1584176"/>
          </a:xfrm>
        </p:spPr>
        <p:txBody>
          <a:bodyPr/>
          <a:lstStyle/>
          <a:p>
            <a:pPr>
              <a:buNone/>
            </a:pPr>
            <a:r>
              <a:rPr lang="es-EC" dirty="0" smtClean="0"/>
              <a:t>	La velocidad en el punto 2 (después del panel de filtros) con una caída de presión de 0.9inH2O o 0.3487KPa es: </a:t>
            </a:r>
            <a:endParaRPr lang="es-ES_tradnl" dirty="0" smtClean="0"/>
          </a:p>
        </p:txBody>
      </p:sp>
      <p:sp>
        <p:nvSpPr>
          <p:cNvPr id="166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66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669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79712" y="4077072"/>
            <a:ext cx="4732889" cy="1080120"/>
          </a:xfrm>
          <a:prstGeom prst="rect">
            <a:avLst/>
          </a:prstGeom>
          <a:noFill/>
        </p:spPr>
      </p:pic>
      <p:sp>
        <p:nvSpPr>
          <p:cNvPr id="166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6691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15816" y="2420888"/>
            <a:ext cx="4536504" cy="937118"/>
          </a:xfrm>
          <a:prstGeom prst="rect">
            <a:avLst/>
          </a:prstGeom>
          <a:noFill/>
        </p:spPr>
      </p:pic>
      <p:sp>
        <p:nvSpPr>
          <p:cNvPr id="10" name="9 CuadroTexto"/>
          <p:cNvSpPr txBox="1"/>
          <p:nvPr/>
        </p:nvSpPr>
        <p:spPr>
          <a:xfrm>
            <a:off x="357158" y="2357430"/>
            <a:ext cx="2376264" cy="584775"/>
          </a:xfrm>
          <a:prstGeom prst="rect">
            <a:avLst/>
          </a:prstGeom>
          <a:noFill/>
        </p:spPr>
        <p:txBody>
          <a:bodyPr wrap="square" rtlCol="0">
            <a:spAutoFit/>
          </a:bodyPr>
          <a:lstStyle/>
          <a:p>
            <a:r>
              <a:rPr lang="es-EC" sz="3200" dirty="0" smtClean="0"/>
              <a:t>De </a:t>
            </a:r>
            <a:r>
              <a:rPr lang="es-EC" sz="3200" dirty="0" err="1" smtClean="0"/>
              <a:t>Bernoulli</a:t>
            </a:r>
            <a:r>
              <a:rPr lang="es-EC" dirty="0" smtClean="0"/>
              <a:t>:</a:t>
            </a:r>
            <a:endParaRPr lang="es-ES_tradnl" dirty="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2808311"/>
          </a:xfrm>
        </p:spPr>
        <p:txBody>
          <a:bodyPr/>
          <a:lstStyle/>
          <a:p>
            <a:pPr algn="just">
              <a:buNone/>
            </a:pPr>
            <a:r>
              <a:rPr lang="es-EC" dirty="0" smtClean="0"/>
              <a:t>	La velocidad en el punto 1 (entrada del aire al ventilador </a:t>
            </a:r>
            <a:r>
              <a:rPr lang="el-GR" dirty="0" smtClean="0"/>
              <a:t>Φ</a:t>
            </a:r>
            <a:r>
              <a:rPr lang="es-EC" dirty="0" smtClean="0"/>
              <a:t>=0.63m) con una caída de presión de 0.9inH2O o 0.3487KPa total o acumulada es: </a:t>
            </a:r>
            <a:endParaRPr lang="es-ES_tradnl" dirty="0" smtClean="0"/>
          </a:p>
          <a:p>
            <a:pPr>
              <a:buNone/>
            </a:pPr>
            <a:r>
              <a:rPr lang="es-EC" dirty="0" smtClean="0"/>
              <a:t> </a:t>
            </a:r>
            <a:endParaRPr lang="es-ES_tradnl" dirty="0" smtClean="0"/>
          </a:p>
          <a:p>
            <a:pPr>
              <a:buNone/>
            </a:pPr>
            <a:endParaRPr lang="es-ES_tradnl" dirty="0"/>
          </a:p>
        </p:txBody>
      </p:sp>
      <p:sp>
        <p:nvSpPr>
          <p:cNvPr id="168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6896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35696" y="2564904"/>
            <a:ext cx="4890543" cy="1080120"/>
          </a:xfrm>
          <a:prstGeom prst="rect">
            <a:avLst/>
          </a:prstGeom>
          <a:noFill/>
        </p:spPr>
      </p:pic>
      <p:sp>
        <p:nvSpPr>
          <p:cNvPr id="168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6896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7584" y="4005064"/>
            <a:ext cx="7560840" cy="169733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C" dirty="0" smtClean="0"/>
              <a:t>El desarrollar este sistema busca conseguir excelentes resultados tanto en términos de aprovechamiento de la pintura, un medio adecuado de trabajo y mejores acabados. </a:t>
            </a:r>
          </a:p>
          <a:p>
            <a:pPr algn="just"/>
            <a:r>
              <a:rPr lang="es-EC" dirty="0" smtClean="0"/>
              <a:t>Con la implementación de este sistema de una cabina bien dimensionada e iluminada y su sistema de  extracción, se pretende alcanzar un alto aprovechamiento del proceso de pintura con un sistema técnico-competitivo dentro de la industria y a un bajo costo.</a:t>
            </a:r>
          </a:p>
        </p:txBody>
      </p:sp>
      <p:sp>
        <p:nvSpPr>
          <p:cNvPr id="2" name="1 Título"/>
          <p:cNvSpPr>
            <a:spLocks noGrp="1"/>
          </p:cNvSpPr>
          <p:nvPr>
            <p:ph type="title"/>
          </p:nvPr>
        </p:nvSpPr>
        <p:spPr/>
        <p:txBody>
          <a:bodyPr>
            <a:normAutofit/>
          </a:bodyPr>
          <a:lstStyle/>
          <a:p>
            <a:pPr algn="ctr"/>
            <a:r>
              <a:rPr lang="es-EC" b="1" dirty="0" smtClean="0"/>
              <a:t>JUSTIFICACIÓN E IMPORTANCIA</a:t>
            </a:r>
            <a:endParaRPr lang="es-EC" dirty="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lgn="just">
              <a:buNone/>
            </a:pPr>
            <a:r>
              <a:rPr lang="es-EC" dirty="0" smtClean="0"/>
              <a:t>	</a:t>
            </a:r>
            <a:r>
              <a:rPr lang="es-EC" sz="4400" dirty="0" smtClean="0"/>
              <a:t>El método de volúmenes finitos (FVM) es una versión más actual y refinada del método de diferencias finitas y se ha extendido su uso en gran manera en la dinámica de fluidos computacional.  </a:t>
            </a:r>
            <a:endParaRPr lang="es-EC" dirty="0" smtClean="0"/>
          </a:p>
          <a:p>
            <a:pPr>
              <a:buNone/>
            </a:pPr>
            <a:r>
              <a:rPr lang="es-EC" dirty="0" smtClean="0"/>
              <a:t>    </a:t>
            </a:r>
            <a:endParaRPr lang="es-ES_tradnl" dirty="0"/>
          </a:p>
        </p:txBody>
      </p:sp>
      <p:sp>
        <p:nvSpPr>
          <p:cNvPr id="2" name="1 Título"/>
          <p:cNvSpPr>
            <a:spLocks noGrp="1"/>
          </p:cNvSpPr>
          <p:nvPr>
            <p:ph type="title"/>
          </p:nvPr>
        </p:nvSpPr>
        <p:spPr/>
        <p:txBody>
          <a:bodyPr>
            <a:normAutofit fontScale="90000"/>
          </a:bodyPr>
          <a:lstStyle/>
          <a:p>
            <a:r>
              <a:rPr lang="es-EC" b="1" dirty="0" smtClean="0"/>
              <a:t>ANÁLISIS POR VOLÚMENES FINITOS</a:t>
            </a:r>
            <a:endParaRPr lang="es-ES_tradnl"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Ventajas y desventajas del método de volúmenes finitos</a:t>
            </a:r>
            <a:endParaRPr lang="es-ES_tradnl" dirty="0"/>
          </a:p>
        </p:txBody>
      </p:sp>
      <p:graphicFrame>
        <p:nvGraphicFramePr>
          <p:cNvPr id="4" name="3 Tabla"/>
          <p:cNvGraphicFramePr>
            <a:graphicFrameLocks noGrp="1"/>
          </p:cNvGraphicFramePr>
          <p:nvPr/>
        </p:nvGraphicFramePr>
        <p:xfrm>
          <a:off x="107504" y="1412776"/>
          <a:ext cx="8928992" cy="5101072"/>
        </p:xfrm>
        <a:graphic>
          <a:graphicData uri="http://schemas.openxmlformats.org/drawingml/2006/table">
            <a:tbl>
              <a:tblPr>
                <a:tableStyleId>{3C2FFA5D-87B4-456A-9821-1D502468CF0F}</a:tableStyleId>
              </a:tblPr>
              <a:tblGrid>
                <a:gridCol w="6640186"/>
                <a:gridCol w="2288806"/>
              </a:tblGrid>
              <a:tr h="287815">
                <a:tc gridSpan="2">
                  <a:txBody>
                    <a:bodyPr/>
                    <a:lstStyle/>
                    <a:p>
                      <a:pPr algn="ctr">
                        <a:lnSpc>
                          <a:spcPct val="150000"/>
                        </a:lnSpc>
                        <a:spcAft>
                          <a:spcPts val="0"/>
                        </a:spcAft>
                      </a:pPr>
                      <a:r>
                        <a:rPr lang="es-EC" sz="1600" dirty="0"/>
                        <a:t>Método de Volúmenes Finitos</a:t>
                      </a:r>
                      <a:endParaRPr lang="es-ES_tradnl" sz="1600" dirty="0">
                        <a:latin typeface="Times New Roman"/>
                        <a:ea typeface="Times New Roman"/>
                      </a:endParaRPr>
                    </a:p>
                  </a:txBody>
                  <a:tcPr marL="53474" marR="53474" marT="0" marB="0"/>
                </a:tc>
                <a:tc hMerge="1">
                  <a:txBody>
                    <a:bodyPr/>
                    <a:lstStyle/>
                    <a:p>
                      <a:endParaRPr lang="es-ES_tradnl"/>
                    </a:p>
                  </a:txBody>
                  <a:tcPr/>
                </a:tc>
              </a:tr>
              <a:tr h="287815">
                <a:tc>
                  <a:txBody>
                    <a:bodyPr/>
                    <a:lstStyle/>
                    <a:p>
                      <a:pPr algn="ctr">
                        <a:lnSpc>
                          <a:spcPct val="150000"/>
                        </a:lnSpc>
                        <a:spcAft>
                          <a:spcPts val="0"/>
                        </a:spcAft>
                      </a:pPr>
                      <a:r>
                        <a:rPr lang="es-EC" sz="1600" dirty="0"/>
                        <a:t>Ventajas</a:t>
                      </a:r>
                      <a:endParaRPr lang="es-ES_tradnl" sz="1600" dirty="0">
                        <a:latin typeface="Times New Roman"/>
                        <a:ea typeface="Times New Roman"/>
                      </a:endParaRPr>
                    </a:p>
                  </a:txBody>
                  <a:tcPr marL="53474" marR="53474" marT="0" marB="0"/>
                </a:tc>
                <a:tc>
                  <a:txBody>
                    <a:bodyPr/>
                    <a:lstStyle/>
                    <a:p>
                      <a:pPr algn="ctr">
                        <a:lnSpc>
                          <a:spcPct val="150000"/>
                        </a:lnSpc>
                        <a:spcAft>
                          <a:spcPts val="0"/>
                        </a:spcAft>
                      </a:pPr>
                      <a:r>
                        <a:rPr lang="es-EC" sz="1600" dirty="0"/>
                        <a:t>Desventajas</a:t>
                      </a:r>
                      <a:endParaRPr lang="es-ES_tradnl" sz="1600" dirty="0">
                        <a:latin typeface="Times New Roman"/>
                        <a:ea typeface="Times New Roman"/>
                      </a:endParaRPr>
                    </a:p>
                  </a:txBody>
                  <a:tcPr marL="53474" marR="53474" marT="0" marB="0"/>
                </a:tc>
              </a:tr>
              <a:tr h="4369552">
                <a:tc>
                  <a:txBody>
                    <a:bodyPr/>
                    <a:lstStyle/>
                    <a:p>
                      <a:pPr marL="342900" lvl="0" indent="-342900" algn="just">
                        <a:lnSpc>
                          <a:spcPct val="150000"/>
                        </a:lnSpc>
                        <a:spcAft>
                          <a:spcPts val="0"/>
                        </a:spcAft>
                        <a:buFont typeface="Symbol"/>
                        <a:buChar char=""/>
                      </a:pPr>
                      <a:r>
                        <a:rPr lang="es-EC" sz="1400" dirty="0"/>
                        <a:t>Es fácilmente formulado para permitir mallas no estructuradas</a:t>
                      </a:r>
                      <a:endParaRPr lang="es-ES_tradnl" sz="1400" dirty="0"/>
                    </a:p>
                    <a:p>
                      <a:pPr marL="342900" lvl="0" indent="-342900" algn="just">
                        <a:lnSpc>
                          <a:spcPct val="150000"/>
                        </a:lnSpc>
                        <a:spcAft>
                          <a:spcPts val="0"/>
                        </a:spcAft>
                        <a:buFont typeface="Symbol"/>
                        <a:buChar char=""/>
                      </a:pPr>
                      <a:r>
                        <a:rPr lang="es-EC" sz="1400" dirty="0"/>
                        <a:t>Tiene un uso de memoria bajo y mayor velocidad de respuesta en los cálculos computacionales con relación a otros métodos.</a:t>
                      </a:r>
                      <a:endParaRPr lang="es-ES_tradnl" sz="1400" dirty="0"/>
                    </a:p>
                    <a:p>
                      <a:pPr marL="342900" lvl="0" indent="-342900" algn="just">
                        <a:lnSpc>
                          <a:spcPct val="150000"/>
                        </a:lnSpc>
                        <a:spcAft>
                          <a:spcPts val="0"/>
                        </a:spcAft>
                        <a:buFont typeface="Symbol"/>
                        <a:buChar char=""/>
                      </a:pPr>
                      <a:r>
                        <a:rPr lang="es-EC" sz="1400" dirty="0"/>
                        <a:t>Permite resolver gran variedad de tipos de flujos como flujos de alta velocidad, flujos turbulentos, procesos de combustión, entre otros.</a:t>
                      </a:r>
                      <a:endParaRPr lang="es-ES_tradnl" sz="1400" dirty="0"/>
                    </a:p>
                    <a:p>
                      <a:pPr marL="342900" lvl="0" indent="-342900" algn="just">
                        <a:lnSpc>
                          <a:spcPct val="150000"/>
                        </a:lnSpc>
                        <a:spcAft>
                          <a:spcPts val="0"/>
                        </a:spcAft>
                        <a:buFont typeface="Symbol"/>
                        <a:buChar char=""/>
                      </a:pPr>
                      <a:r>
                        <a:rPr lang="es-EC" sz="1400" dirty="0"/>
                        <a:t>Tiene una gran difusión ya que el 80% aproximadamente de los programas comerciales de dinámica de fluidos computacional (CFD) aplican este método. </a:t>
                      </a:r>
                      <a:endParaRPr lang="es-ES_tradnl" sz="1400" dirty="0"/>
                    </a:p>
                    <a:p>
                      <a:pPr marL="342900" lvl="0" indent="-342900" algn="just">
                        <a:lnSpc>
                          <a:spcPct val="150000"/>
                        </a:lnSpc>
                        <a:spcAft>
                          <a:spcPts val="0"/>
                        </a:spcAft>
                        <a:buFont typeface="Symbol"/>
                        <a:buChar char=""/>
                      </a:pPr>
                      <a:r>
                        <a:rPr lang="es-EC" sz="1400" dirty="0"/>
                        <a:t>El balance básico de volumen de control de este método no limita la forma de la celda, la masa, el momento, la energía conservada incluso en mallas de baja calidad o burdas.</a:t>
                      </a:r>
                      <a:endParaRPr lang="es-ES_tradnl" sz="1400" dirty="0"/>
                    </a:p>
                    <a:p>
                      <a:pPr marL="342900" lvl="0" indent="-342900" algn="just">
                        <a:lnSpc>
                          <a:spcPct val="150000"/>
                        </a:lnSpc>
                        <a:spcAft>
                          <a:spcPts val="0"/>
                        </a:spcAft>
                        <a:buFont typeface="Symbol"/>
                        <a:buChar char=""/>
                      </a:pPr>
                      <a:r>
                        <a:rPr lang="es-EC" sz="1400" dirty="0"/>
                        <a:t>Posee solucionadores iterativos bien desarrollados.</a:t>
                      </a:r>
                      <a:endParaRPr lang="es-ES_tradnl" sz="1400" dirty="0">
                        <a:latin typeface="Times New Roman"/>
                        <a:ea typeface="Times New Roman"/>
                      </a:endParaRPr>
                    </a:p>
                  </a:txBody>
                  <a:tcPr marL="53474" marR="53474" marT="0" marB="0"/>
                </a:tc>
                <a:tc>
                  <a:txBody>
                    <a:bodyPr/>
                    <a:lstStyle/>
                    <a:p>
                      <a:pPr marL="342900" lvl="0" indent="-342900" algn="just">
                        <a:lnSpc>
                          <a:spcPct val="150000"/>
                        </a:lnSpc>
                        <a:spcAft>
                          <a:spcPts val="0"/>
                        </a:spcAft>
                        <a:buFont typeface="Symbol"/>
                        <a:buChar char=""/>
                      </a:pPr>
                      <a:r>
                        <a:rPr lang="es-EC" sz="1400" dirty="0"/>
                        <a:t>Se presenta difusión </a:t>
                      </a:r>
                      <a:r>
                        <a:rPr lang="es-EC" sz="1400" dirty="0" smtClean="0"/>
                        <a:t>falsa</a:t>
                      </a:r>
                      <a:r>
                        <a:rPr lang="es-EC" sz="1400" baseline="30000" dirty="0" smtClean="0"/>
                        <a:t> </a:t>
                      </a:r>
                      <a:r>
                        <a:rPr lang="es-EC" sz="1400" dirty="0" smtClean="0"/>
                        <a:t>cuando se utilizan expresiones numéricas simples y mallas burdas.</a:t>
                      </a:r>
                      <a:endParaRPr lang="es-ES_tradnl" sz="1400" dirty="0">
                        <a:latin typeface="Times New Roman"/>
                        <a:ea typeface="Times New Roman"/>
                      </a:endParaRPr>
                    </a:p>
                  </a:txBody>
                  <a:tcPr marL="53474" marR="53474" marT="0" marB="0"/>
                </a:tc>
              </a:tr>
            </a:tbl>
          </a:graphicData>
        </a:graphic>
      </p:graphicFrame>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algn="ctr"/>
            <a:r>
              <a:rPr lang="es-EC" dirty="0" smtClean="0"/>
              <a:t>Difusión falsa y precisión</a:t>
            </a:r>
            <a:endParaRPr lang="es-ES_tradnl" dirty="0"/>
          </a:p>
        </p:txBody>
      </p:sp>
      <p:pic>
        <p:nvPicPr>
          <p:cNvPr id="4" name="3 Imagen"/>
          <p:cNvPicPr/>
          <p:nvPr/>
        </p:nvPicPr>
        <p:blipFill>
          <a:blip r:embed="rId3"/>
          <a:srcRect/>
          <a:stretch>
            <a:fillRect/>
          </a:stretch>
        </p:blipFill>
        <p:spPr bwMode="auto">
          <a:xfrm>
            <a:off x="323528" y="1196752"/>
            <a:ext cx="8496944" cy="525658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500174"/>
            <a:ext cx="8229600" cy="4525963"/>
          </a:xfrm>
        </p:spPr>
        <p:txBody>
          <a:bodyPr/>
          <a:lstStyle/>
          <a:p>
            <a:pPr marL="514350" lvl="0" indent="-514350" algn="just">
              <a:buFont typeface="+mj-lt"/>
              <a:buAutoNum type="arabicPeriod"/>
            </a:pPr>
            <a:r>
              <a:rPr lang="es-EC" dirty="0" smtClean="0"/>
              <a:t>Dividir el dominio en volúmenes de control.</a:t>
            </a:r>
          </a:p>
          <a:p>
            <a:pPr marL="514350" lvl="0" indent="-514350" algn="just">
              <a:buFont typeface="+mj-lt"/>
              <a:buAutoNum type="arabicPeriod"/>
            </a:pPr>
            <a:endParaRPr lang="es-EC" dirty="0" smtClean="0"/>
          </a:p>
          <a:p>
            <a:pPr marL="514350" lvl="0" indent="-514350" algn="just">
              <a:buFont typeface="+mj-lt"/>
              <a:buAutoNum type="arabicPeriod"/>
            </a:pPr>
            <a:endParaRPr lang="es-EC" dirty="0" smtClean="0"/>
          </a:p>
          <a:p>
            <a:pPr marL="514350" lvl="0" indent="-514350" algn="just">
              <a:buFont typeface="+mj-lt"/>
              <a:buAutoNum type="arabicPeriod"/>
            </a:pPr>
            <a:endParaRPr lang="es-EC" dirty="0" smtClean="0"/>
          </a:p>
          <a:p>
            <a:pPr marL="514350" lvl="0" indent="-514350" algn="just">
              <a:buFont typeface="+mj-lt"/>
              <a:buAutoNum type="arabicPeriod"/>
            </a:pPr>
            <a:endParaRPr lang="es-EC" dirty="0" smtClean="0"/>
          </a:p>
          <a:p>
            <a:pPr marL="514350" lvl="0" indent="-514350" algn="just">
              <a:buNone/>
            </a:pPr>
            <a:endParaRPr lang="es-EC" dirty="0" smtClean="0"/>
          </a:p>
          <a:p>
            <a:pPr marL="514350" indent="-514350" algn="just">
              <a:buFont typeface="+mj-lt"/>
              <a:buAutoNum type="arabicPeriod"/>
            </a:pPr>
            <a:r>
              <a:rPr lang="es-EC" dirty="0" smtClean="0"/>
              <a:t>Integrar la ecuación diferencial sobre el volumen de control y aplicar el teorema de divergencia.</a:t>
            </a:r>
            <a:endParaRPr lang="es-ES_tradnl" dirty="0" smtClean="0"/>
          </a:p>
          <a:p>
            <a:pPr marL="514350" lvl="0" indent="-514350">
              <a:buNone/>
            </a:pPr>
            <a:endParaRPr lang="es-ES_tradnl" dirty="0" smtClean="0"/>
          </a:p>
          <a:p>
            <a:endParaRPr lang="es-ES_tradnl" dirty="0"/>
          </a:p>
        </p:txBody>
      </p:sp>
      <p:sp>
        <p:nvSpPr>
          <p:cNvPr id="2" name="1 Título"/>
          <p:cNvSpPr>
            <a:spLocks noGrp="1"/>
          </p:cNvSpPr>
          <p:nvPr>
            <p:ph type="title"/>
          </p:nvPr>
        </p:nvSpPr>
        <p:spPr/>
        <p:txBody>
          <a:bodyPr>
            <a:noAutofit/>
          </a:bodyPr>
          <a:lstStyle/>
          <a:p>
            <a:pPr algn="ctr"/>
            <a:r>
              <a:rPr lang="es-EC" sz="3200" dirty="0" smtClean="0"/>
              <a:t>Metodología del método de Volúmenes Finitos</a:t>
            </a:r>
            <a:endParaRPr lang="es-ES_tradnl" sz="3200" dirty="0"/>
          </a:p>
        </p:txBody>
      </p:sp>
      <p:pic>
        <p:nvPicPr>
          <p:cNvPr id="4" name="3 Imagen"/>
          <p:cNvPicPr/>
          <p:nvPr/>
        </p:nvPicPr>
        <p:blipFill>
          <a:blip r:embed="rId3"/>
          <a:srcRect/>
          <a:stretch>
            <a:fillRect/>
          </a:stretch>
        </p:blipFill>
        <p:spPr bwMode="auto">
          <a:xfrm>
            <a:off x="2786050" y="2000240"/>
            <a:ext cx="4071966" cy="221457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marL="514350" lvl="0" indent="-514350" algn="just">
              <a:buFont typeface="+mj-lt"/>
              <a:buAutoNum type="arabicPeriod" startAt="3"/>
            </a:pPr>
            <a:endParaRPr lang="es-EC" dirty="0" smtClean="0"/>
          </a:p>
          <a:p>
            <a:pPr marL="514350" lvl="0" indent="-514350" algn="just">
              <a:buFont typeface="+mj-lt"/>
              <a:buAutoNum type="arabicPeriod" startAt="3"/>
            </a:pPr>
            <a:r>
              <a:rPr lang="es-EC" dirty="0" smtClean="0"/>
              <a:t>Para evaluar los términos derivativos, se necesitan los valores de las caras de los volúmenes de control, por lo que hay que asumir acerca de como varía el valor.</a:t>
            </a:r>
            <a:endParaRPr lang="es-ES_tradnl" dirty="0" smtClean="0"/>
          </a:p>
          <a:p>
            <a:pPr marL="514350" lvl="0" indent="-514350" algn="just">
              <a:buFont typeface="+mj-lt"/>
              <a:buAutoNum type="arabicPeriod" startAt="4"/>
            </a:pPr>
            <a:r>
              <a:rPr lang="es-EC" dirty="0" smtClean="0"/>
              <a:t>El resultado es un grupo de ecuaciones algebraicas lineales, una por cada volumen de control.</a:t>
            </a:r>
            <a:endParaRPr lang="es-ES_tradnl" dirty="0" smtClean="0"/>
          </a:p>
          <a:p>
            <a:pPr marL="514350" lvl="0" indent="-514350" algn="just">
              <a:buFont typeface="+mj-lt"/>
              <a:buAutoNum type="arabicPeriod" startAt="4"/>
            </a:pPr>
            <a:r>
              <a:rPr lang="es-EC" dirty="0" smtClean="0"/>
              <a:t>Se resuelve simultáneamente o iterativamente.  </a:t>
            </a:r>
            <a:endParaRPr lang="es-ES_tradnl" dirty="0" smtClean="0"/>
          </a:p>
          <a:p>
            <a:pPr marL="514350" indent="-514350">
              <a:buFont typeface="+mj-lt"/>
              <a:buAutoNum type="arabicPeriod" startAt="3"/>
            </a:pPr>
            <a:endParaRPr lang="es-ES_tradnl" dirty="0"/>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5472608"/>
          </a:xfrm>
        </p:spPr>
        <p:txBody>
          <a:bodyPr>
            <a:normAutofit/>
          </a:bodyPr>
          <a:lstStyle/>
          <a:p>
            <a:pPr marL="514350" indent="-514350" algn="just">
              <a:buNone/>
            </a:pPr>
            <a:r>
              <a:rPr lang="es-EC" dirty="0" smtClean="0"/>
              <a:t>Cada iteración consiste en los siguientes pasos: </a:t>
            </a:r>
            <a:endParaRPr lang="es-ES_tradnl" dirty="0" smtClean="0"/>
          </a:p>
          <a:p>
            <a:pPr marL="514350" lvl="0" indent="-514350" algn="just">
              <a:buFont typeface="+mj-lt"/>
              <a:buAutoNum type="arabicPeriod"/>
            </a:pPr>
            <a:r>
              <a:rPr lang="es-EC" dirty="0" smtClean="0"/>
              <a:t>Actualizar las propiedades del fluido (densidad, viscosidad, </a:t>
            </a:r>
            <a:r>
              <a:rPr lang="es-EC" dirty="0" err="1" smtClean="0"/>
              <a:t>etc</a:t>
            </a:r>
            <a:r>
              <a:rPr lang="es-EC" dirty="0" smtClean="0"/>
              <a:t>) incluida la viscosidad turbulenta basadas en la solución actual.</a:t>
            </a:r>
            <a:endParaRPr lang="es-ES_tradnl" dirty="0" smtClean="0"/>
          </a:p>
          <a:p>
            <a:pPr marL="514350" lvl="0" indent="-514350" algn="just">
              <a:buFont typeface="+mj-lt"/>
              <a:buAutoNum type="arabicPeriod"/>
            </a:pPr>
            <a:r>
              <a:rPr lang="es-EC" dirty="0" smtClean="0"/>
              <a:t>Resolver las ecuaciones de momento, una tras otra, usando los valores actualizados de la presión y los flujos másicos de cara.</a:t>
            </a:r>
            <a:endParaRPr lang="es-ES_tradnl" dirty="0" smtClean="0"/>
          </a:p>
          <a:p>
            <a:pPr marL="514350" lvl="0" indent="-514350" algn="just">
              <a:buFont typeface="+mj-lt"/>
              <a:buAutoNum type="arabicPeriod"/>
            </a:pPr>
            <a:r>
              <a:rPr lang="es-EC" dirty="0" smtClean="0"/>
              <a:t>Resolver la ecuación de corrección de la presión usando los valores recientes obtenidos del campo de velocidad y de flujo másico.</a:t>
            </a:r>
            <a:endParaRPr lang="es-ES_tradnl" dirty="0" smtClean="0"/>
          </a:p>
          <a:p>
            <a:endParaRPr lang="es-ES_tradnl" dirty="0"/>
          </a:p>
        </p:txBody>
      </p:sp>
      <p:sp>
        <p:nvSpPr>
          <p:cNvPr id="2" name="1 Título"/>
          <p:cNvSpPr>
            <a:spLocks noGrp="1"/>
          </p:cNvSpPr>
          <p:nvPr>
            <p:ph type="title"/>
          </p:nvPr>
        </p:nvSpPr>
        <p:spPr>
          <a:xfrm>
            <a:off x="395536" y="-99392"/>
            <a:ext cx="8229600" cy="1143000"/>
          </a:xfrm>
        </p:spPr>
        <p:txBody>
          <a:bodyPr>
            <a:noAutofit/>
          </a:bodyPr>
          <a:lstStyle/>
          <a:p>
            <a:pPr algn="ctr"/>
            <a:r>
              <a:rPr lang="es-EC" sz="3200" b="1" dirty="0" smtClean="0"/>
              <a:t>Proceso de solución de ANSYS FLUENT </a:t>
            </a:r>
            <a:endParaRPr lang="es-ES_tradnl" sz="3200" dirty="0"/>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57232"/>
            <a:ext cx="8229600" cy="5452088"/>
          </a:xfrm>
        </p:spPr>
        <p:txBody>
          <a:bodyPr/>
          <a:lstStyle/>
          <a:p>
            <a:pPr marL="514350" lvl="0" indent="-514350" algn="just">
              <a:buFont typeface="+mj-lt"/>
              <a:buAutoNum type="arabicPeriod" startAt="4"/>
            </a:pPr>
            <a:r>
              <a:rPr lang="es-EC" dirty="0" smtClean="0"/>
              <a:t>Corregir los flujos másicos de cara, presión, y campo de velocidad usando la corrección de presión obtenida en el paso 3.</a:t>
            </a:r>
            <a:endParaRPr lang="es-ES_tradnl" dirty="0" smtClean="0"/>
          </a:p>
          <a:p>
            <a:pPr marL="514350" lvl="0" indent="-514350" algn="just">
              <a:buFont typeface="+mj-lt"/>
              <a:buAutoNum type="arabicPeriod" startAt="4"/>
            </a:pPr>
            <a:r>
              <a:rPr lang="es-EC" dirty="0" smtClean="0"/>
              <a:t>Resolver las ecuaciones para escalares adicionales, si hay alguno, tales como cantidades de turbulencia, u otros, usando los valores actuales de las variables solución.</a:t>
            </a:r>
            <a:endParaRPr lang="es-ES_tradnl" dirty="0" smtClean="0"/>
          </a:p>
          <a:p>
            <a:pPr marL="514350" lvl="0" indent="-514350" algn="just">
              <a:buFont typeface="+mj-lt"/>
              <a:buAutoNum type="arabicPeriod" startAt="4"/>
            </a:pPr>
            <a:r>
              <a:rPr lang="es-EC" dirty="0" smtClean="0"/>
              <a:t>Actualizar los términos de origen de las iteraciones debido a diferentes fases si las hay.</a:t>
            </a:r>
            <a:endParaRPr lang="es-ES_tradnl" dirty="0" smtClean="0"/>
          </a:p>
          <a:p>
            <a:endParaRPr lang="es-ES_tradnl" dirty="0"/>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C" dirty="0" smtClean="0"/>
              <a:t>	Un flujo turbulento está caracterizado por fluctuaciones de la velocidad en todas las direcciones y tiene un infinito número de grados de libertad. Resolver las ecuaciones de </a:t>
            </a:r>
            <a:r>
              <a:rPr lang="es-EC" dirty="0" err="1" smtClean="0"/>
              <a:t>Navier</a:t>
            </a:r>
            <a:r>
              <a:rPr lang="es-EC" dirty="0" smtClean="0"/>
              <a:t>-Stokes para un flujo turbulento es imposible porque las ecuaciones son elípticas, no lineales, acopladas (presión-velocidad, temperatura-velocidad), el flujo es tridimensional, caótico, difusivo, disipador e intermitente.</a:t>
            </a:r>
            <a:endParaRPr lang="es-ES_tradnl" dirty="0"/>
          </a:p>
        </p:txBody>
      </p:sp>
      <p:sp>
        <p:nvSpPr>
          <p:cNvPr id="2" name="1 Título"/>
          <p:cNvSpPr>
            <a:spLocks noGrp="1"/>
          </p:cNvSpPr>
          <p:nvPr>
            <p:ph type="title"/>
          </p:nvPr>
        </p:nvSpPr>
        <p:spPr/>
        <p:txBody>
          <a:bodyPr>
            <a:normAutofit/>
          </a:bodyPr>
          <a:lstStyle/>
          <a:p>
            <a:pPr algn="ctr"/>
            <a:r>
              <a:rPr lang="es-EC" b="1" dirty="0" smtClean="0"/>
              <a:t>Turbulencia</a:t>
            </a:r>
            <a:endParaRPr lang="es-ES_tradnl" dirty="0"/>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pPr algn="just">
              <a:buNone/>
            </a:pPr>
            <a:r>
              <a:rPr lang="es-EC" dirty="0" smtClean="0"/>
              <a:t>    Para resolver el problema una de las soluciones es reducir el número de G.L. de infinito a 1 o 2, al usar la descomposición de Reynolds, lo que llevará a un sistema de ecuaciones que gobiernen el campo promedio del flujo. Las nuevas ecuaciones serán exactas sólo para este campo. Un campo promedio del flujo significa que cualquier propiedad se vuelve constante en el tiempo</a:t>
            </a:r>
            <a:endParaRPr lang="es-ES_tradnl" dirty="0"/>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C" b="1" baseline="30000" dirty="0" smtClean="0"/>
              <a:t> </a:t>
            </a:r>
            <a:r>
              <a:rPr lang="es-EC" b="1" dirty="0" smtClean="0"/>
              <a:t> 	</a:t>
            </a:r>
            <a:r>
              <a:rPr lang="es-EC" dirty="0" smtClean="0"/>
              <a:t>Los más simples de los “modelos completos” de turbulencia son los modelos de 2 ecuaciones en los que la solución de dos ecuaciones de transporte separadas permiten determinar la velocidad de turbulencia y la escalas de longitud independientemente. Este modelo estándar</a:t>
            </a:r>
            <a:r>
              <a:rPr lang="es-ES_tradnl" dirty="0" smtClean="0"/>
              <a:t> </a:t>
            </a:r>
            <a:r>
              <a:rPr lang="es-EC" dirty="0" smtClean="0"/>
              <a:t>usado en ANSYS FLUENT es una herramienta muy útil en la ingeniería práctica desde que fue propuesto por </a:t>
            </a:r>
            <a:r>
              <a:rPr lang="es-EC" dirty="0" err="1" smtClean="0"/>
              <a:t>Launder</a:t>
            </a:r>
            <a:r>
              <a:rPr lang="es-EC" dirty="0" smtClean="0"/>
              <a:t> y </a:t>
            </a:r>
            <a:r>
              <a:rPr lang="es-EC" dirty="0" err="1" smtClean="0"/>
              <a:t>Spalding</a:t>
            </a:r>
            <a:r>
              <a:rPr lang="es-EC" dirty="0" smtClean="0"/>
              <a:t>.</a:t>
            </a:r>
            <a:endParaRPr lang="es-ES_tradnl" dirty="0"/>
          </a:p>
        </p:txBody>
      </p:sp>
      <p:sp>
        <p:nvSpPr>
          <p:cNvPr id="2" name="1 Título"/>
          <p:cNvSpPr>
            <a:spLocks noGrp="1"/>
          </p:cNvSpPr>
          <p:nvPr>
            <p:ph type="title"/>
          </p:nvPr>
        </p:nvSpPr>
        <p:spPr/>
        <p:txBody>
          <a:bodyPr>
            <a:noAutofit/>
          </a:bodyPr>
          <a:lstStyle/>
          <a:p>
            <a:pPr algn="ctr"/>
            <a:r>
              <a:rPr lang="es-EC" sz="3200" b="1" dirty="0" smtClean="0"/>
              <a:t>Modelo estándar de turbulencia k – Є</a:t>
            </a:r>
            <a:endParaRPr lang="es-ES_tradnl" sz="3200" dirty="0" smtClean="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6072230"/>
          </a:xfrm>
        </p:spPr>
        <p:txBody>
          <a:bodyPr>
            <a:normAutofit fontScale="92500" lnSpcReduction="10000"/>
          </a:bodyPr>
          <a:lstStyle/>
          <a:p>
            <a:pPr algn="just"/>
            <a:r>
              <a:rPr lang="es-EC" dirty="0" smtClean="0"/>
              <a:t>Algunas de las ventajas que se presentan al implementar este sistema son las siguientes:</a:t>
            </a:r>
          </a:p>
          <a:p>
            <a:pPr lvl="1" algn="just">
              <a:buNone/>
            </a:pPr>
            <a:endParaRPr lang="es-EC" sz="3200" dirty="0" smtClean="0"/>
          </a:p>
          <a:p>
            <a:pPr lvl="1" algn="just"/>
            <a:r>
              <a:rPr lang="es-EC" sz="3200" dirty="0" smtClean="0"/>
              <a:t>Se reducen los defectos del proceso de pintura en polvo.</a:t>
            </a:r>
          </a:p>
          <a:p>
            <a:pPr lvl="1" algn="just"/>
            <a:r>
              <a:rPr lang="es-EC" sz="3200" dirty="0" smtClean="0"/>
              <a:t>Se mantiene el ambiente de trabajo ordenado y limpio.</a:t>
            </a:r>
          </a:p>
          <a:p>
            <a:pPr lvl="1" algn="just"/>
            <a:r>
              <a:rPr lang="es-EC" sz="3200" dirty="0" smtClean="0"/>
              <a:t>Se reducen costos  y tiempos de producción.</a:t>
            </a:r>
          </a:p>
          <a:p>
            <a:pPr lvl="1" algn="just"/>
            <a:r>
              <a:rPr lang="es-EC" sz="3200" dirty="0" smtClean="0"/>
              <a:t>Existe una continua ventilación gracias al sistema de extracción, que impide que el aire de la cabina se sature de partículas lo cual puede producir un ambiente desfavorable de trabajo.</a:t>
            </a:r>
          </a:p>
          <a:p>
            <a:endParaRPr lang="es-EC" dirty="0"/>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buNone/>
            </a:pPr>
            <a:r>
              <a:rPr lang="es-EC" dirty="0" smtClean="0"/>
              <a:t>	Los programas utilizados para la simulación del flujo interno en la cabina y el sistema de extracción son:</a:t>
            </a:r>
          </a:p>
          <a:p>
            <a:pPr lvl="0"/>
            <a:endParaRPr lang="es-EC" dirty="0" smtClean="0"/>
          </a:p>
          <a:p>
            <a:pPr lvl="0"/>
            <a:r>
              <a:rPr lang="es-EC" dirty="0" smtClean="0"/>
              <a:t>ANSYS </a:t>
            </a:r>
            <a:r>
              <a:rPr lang="es-EC" dirty="0" err="1" smtClean="0"/>
              <a:t>Fluent</a:t>
            </a:r>
            <a:r>
              <a:rPr lang="es-EC" dirty="0" smtClean="0"/>
              <a:t> V12.1</a:t>
            </a:r>
            <a:endParaRPr lang="es-ES_tradnl" dirty="0" smtClean="0"/>
          </a:p>
          <a:p>
            <a:pPr lvl="0"/>
            <a:r>
              <a:rPr lang="es-EC" dirty="0" err="1" smtClean="0"/>
              <a:t>Flowizard</a:t>
            </a:r>
            <a:r>
              <a:rPr lang="es-EC" dirty="0" smtClean="0"/>
              <a:t> V2.0.4</a:t>
            </a:r>
            <a:endParaRPr lang="es-ES_tradnl" dirty="0" smtClean="0"/>
          </a:p>
          <a:p>
            <a:pPr>
              <a:buNone/>
            </a:pPr>
            <a:endParaRPr lang="es-ES_tradnl" dirty="0"/>
          </a:p>
        </p:txBody>
      </p:sp>
      <p:sp>
        <p:nvSpPr>
          <p:cNvPr id="2" name="1 Título"/>
          <p:cNvSpPr>
            <a:spLocks noGrp="1"/>
          </p:cNvSpPr>
          <p:nvPr>
            <p:ph type="title"/>
          </p:nvPr>
        </p:nvSpPr>
        <p:spPr/>
        <p:txBody>
          <a:bodyPr/>
          <a:lstStyle/>
          <a:p>
            <a:r>
              <a:rPr lang="es-EC" b="1" dirty="0" smtClean="0"/>
              <a:t>ANÁLISIS COMPUTACIONAL</a:t>
            </a:r>
            <a:endParaRPr lang="es-ES_tradnl" dirty="0"/>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C" dirty="0" smtClean="0"/>
              <a:t>Contornos de velocidad</a:t>
            </a:r>
            <a:endParaRPr lang="es-ES_tradnl" dirty="0"/>
          </a:p>
        </p:txBody>
      </p:sp>
      <p:pic>
        <p:nvPicPr>
          <p:cNvPr id="3" name="109 Imagen" descr="249004 V.jpg"/>
          <p:cNvPicPr/>
          <p:nvPr/>
        </p:nvPicPr>
        <p:blipFill>
          <a:blip r:embed="rId3"/>
          <a:stretch>
            <a:fillRect/>
          </a:stretch>
        </p:blipFill>
        <p:spPr>
          <a:xfrm>
            <a:off x="611560" y="1124744"/>
            <a:ext cx="7848872" cy="5733256"/>
          </a:xfrm>
          <a:prstGeom prst="rect">
            <a:avLst/>
          </a:prstGeom>
        </p:spPr>
      </p:pic>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EC" dirty="0" smtClean="0"/>
              <a:t>Contornos de velocidad en la cara frontal</a:t>
            </a:r>
            <a:endParaRPr lang="es-ES_tradnl" dirty="0"/>
          </a:p>
        </p:txBody>
      </p:sp>
      <p:pic>
        <p:nvPicPr>
          <p:cNvPr id="3" name="111 Imagen" descr="249004 Vpin.jpg"/>
          <p:cNvPicPr/>
          <p:nvPr/>
        </p:nvPicPr>
        <p:blipFill>
          <a:blip r:embed="rId3"/>
          <a:stretch>
            <a:fillRect/>
          </a:stretch>
        </p:blipFill>
        <p:spPr>
          <a:xfrm>
            <a:off x="971600" y="1124744"/>
            <a:ext cx="7488832" cy="5733256"/>
          </a:xfrm>
          <a:prstGeom prst="rect">
            <a:avLst/>
          </a:prstGeom>
        </p:spPr>
      </p:pic>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C" sz="3200" dirty="0" smtClean="0"/>
              <a:t>Recorrido de las líneas de velocidad</a:t>
            </a:r>
            <a:endParaRPr lang="es-ES_tradnl" sz="3200" dirty="0"/>
          </a:p>
        </p:txBody>
      </p:sp>
      <p:pic>
        <p:nvPicPr>
          <p:cNvPr id="3" name="72 Imagen" descr="7212 streamlines.jpg"/>
          <p:cNvPicPr/>
          <p:nvPr/>
        </p:nvPicPr>
        <p:blipFill>
          <a:blip r:embed="rId3"/>
          <a:stretch>
            <a:fillRect/>
          </a:stretch>
        </p:blipFill>
        <p:spPr>
          <a:xfrm>
            <a:off x="1115616" y="908720"/>
            <a:ext cx="6912768" cy="5949280"/>
          </a:xfrm>
          <a:prstGeom prst="rect">
            <a:avLst/>
          </a:prstGeom>
        </p:spPr>
      </p:pic>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pPr algn="ctr"/>
            <a:r>
              <a:rPr lang="es-EC" sz="2800" dirty="0" smtClean="0"/>
              <a:t>Contornos de velocidad en la cara de filtros</a:t>
            </a:r>
            <a:endParaRPr lang="es-ES_tradnl" sz="2800" dirty="0"/>
          </a:p>
        </p:txBody>
      </p:sp>
      <p:pic>
        <p:nvPicPr>
          <p:cNvPr id="3" name="86 Imagen" descr="92979 Vpin.jpg"/>
          <p:cNvPicPr/>
          <p:nvPr/>
        </p:nvPicPr>
        <p:blipFill>
          <a:blip r:embed="rId3"/>
          <a:stretch>
            <a:fillRect/>
          </a:stretch>
        </p:blipFill>
        <p:spPr>
          <a:xfrm>
            <a:off x="827584" y="1052736"/>
            <a:ext cx="7848872" cy="5805264"/>
          </a:xfrm>
          <a:prstGeom prst="rect">
            <a:avLst/>
          </a:prstGeom>
        </p:spPr>
      </p:pic>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buNone/>
            </a:pPr>
            <a:r>
              <a:rPr lang="es-EC" sz="3600" b="1" dirty="0" smtClean="0"/>
              <a:t>Características de la pintura electrostática </a:t>
            </a:r>
            <a:endParaRPr lang="es-ES_tradnl" sz="3600" dirty="0" smtClean="0"/>
          </a:p>
          <a:p>
            <a:r>
              <a:rPr lang="es-EC" sz="3000" b="1" dirty="0" smtClean="0"/>
              <a:t>Densidad</a:t>
            </a:r>
            <a:r>
              <a:rPr lang="es-EC" sz="3000" dirty="0" smtClean="0"/>
              <a:t>: 1,3-1,8 g/cm3</a:t>
            </a:r>
          </a:p>
          <a:p>
            <a:r>
              <a:rPr lang="es-EC" sz="3000" b="1" dirty="0" smtClean="0"/>
              <a:t>Diámetro de la partícula:</a:t>
            </a:r>
            <a:r>
              <a:rPr lang="es-EC" sz="3000" dirty="0" smtClean="0"/>
              <a:t> 1-300um</a:t>
            </a:r>
          </a:p>
          <a:p>
            <a:r>
              <a:rPr lang="es-EC" sz="3000" b="1" dirty="0" smtClean="0"/>
              <a:t>Granulometría:</a:t>
            </a:r>
            <a:r>
              <a:rPr lang="es-EC" sz="3000" dirty="0" smtClean="0"/>
              <a:t> 98% menor de 90 micrones. </a:t>
            </a:r>
          </a:p>
          <a:p>
            <a:r>
              <a:rPr lang="es-EC" sz="3000" b="1" dirty="0" smtClean="0"/>
              <a:t>Cubrimiento teórico:</a:t>
            </a:r>
            <a:r>
              <a:rPr lang="es-EC" sz="3000" dirty="0" smtClean="0"/>
              <a:t> (aplicación 100%)  12,5 m2/kg a 50 micrones de espesor con gravedad especifica de 1,6 </a:t>
            </a:r>
          </a:p>
          <a:p>
            <a:r>
              <a:rPr lang="es-EC" sz="3000" b="1" dirty="0" smtClean="0"/>
              <a:t>Caudal másico utilizado:</a:t>
            </a:r>
            <a:r>
              <a:rPr lang="es-EC" sz="3000" dirty="0" smtClean="0"/>
              <a:t> 0.000945kg/s</a:t>
            </a:r>
            <a:endParaRPr lang="es-ES_tradnl" sz="3000" dirty="0" smtClean="0"/>
          </a:p>
          <a:p>
            <a:pPr>
              <a:buNone/>
            </a:pPr>
            <a:endParaRPr lang="es-ES_tradnl" dirty="0"/>
          </a:p>
        </p:txBody>
      </p:sp>
      <p:sp>
        <p:nvSpPr>
          <p:cNvPr id="2" name="1 Título"/>
          <p:cNvSpPr>
            <a:spLocks noGrp="1"/>
          </p:cNvSpPr>
          <p:nvPr>
            <p:ph type="title"/>
          </p:nvPr>
        </p:nvSpPr>
        <p:spPr/>
        <p:txBody>
          <a:bodyPr/>
          <a:lstStyle/>
          <a:p>
            <a:pPr algn="ctr"/>
            <a:r>
              <a:rPr lang="es-EC" b="1" dirty="0" smtClean="0"/>
              <a:t>Análisis de partículas</a:t>
            </a:r>
            <a:endParaRPr lang="es-ES_tradnl" b="1" dirty="0"/>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Autofit/>
          </a:bodyPr>
          <a:lstStyle/>
          <a:p>
            <a:pPr algn="ctr"/>
            <a:r>
              <a:rPr lang="es-EC" sz="2400" dirty="0" smtClean="0"/>
              <a:t>Primer caso: Proceso de pintado desde el centro del mueble</a:t>
            </a:r>
            <a:endParaRPr lang="es-ES_tradnl" sz="2400" dirty="0"/>
          </a:p>
        </p:txBody>
      </p:sp>
      <p:pic>
        <p:nvPicPr>
          <p:cNvPr id="3" name="128 Imagen" descr="particle tracks1.jpg"/>
          <p:cNvPicPr/>
          <p:nvPr/>
        </p:nvPicPr>
        <p:blipFill>
          <a:blip r:embed="rId3"/>
          <a:stretch>
            <a:fillRect/>
          </a:stretch>
        </p:blipFill>
        <p:spPr>
          <a:xfrm>
            <a:off x="1115616" y="1052736"/>
            <a:ext cx="7200800" cy="5805264"/>
          </a:xfrm>
          <a:prstGeom prst="rect">
            <a:avLst/>
          </a:prstGeom>
        </p:spPr>
      </p:pic>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pPr algn="just"/>
            <a:r>
              <a:rPr lang="es-EC" sz="1800" dirty="0" smtClean="0"/>
              <a:t>Segundo caso: Proceso de pintado desde un costado del mueble  con un ángulo de inclinación de la pistola de 60º aproximadamente</a:t>
            </a:r>
            <a:r>
              <a:rPr lang="es-EC" sz="2800" dirty="0" smtClean="0"/>
              <a:t>.</a:t>
            </a:r>
            <a:endParaRPr lang="es-ES_tradnl" sz="5400" dirty="0"/>
          </a:p>
        </p:txBody>
      </p:sp>
      <p:pic>
        <p:nvPicPr>
          <p:cNvPr id="3" name="132 Imagen" descr="particle tracks5.jpg"/>
          <p:cNvPicPr/>
          <p:nvPr/>
        </p:nvPicPr>
        <p:blipFill>
          <a:blip r:embed="rId3"/>
          <a:stretch>
            <a:fillRect/>
          </a:stretch>
        </p:blipFill>
        <p:spPr>
          <a:xfrm>
            <a:off x="899592" y="1268760"/>
            <a:ext cx="7416824" cy="5589240"/>
          </a:xfrm>
          <a:prstGeom prst="rect">
            <a:avLst/>
          </a:prstGeom>
        </p:spPr>
      </p:pic>
    </p:spTree>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pPr algn="ctr"/>
            <a:r>
              <a:rPr lang="es-EC" sz="2400" dirty="0" smtClean="0"/>
              <a:t>Tercer caso: Proceso de pintado con un mueble (pupitre) suspendido</a:t>
            </a:r>
            <a:endParaRPr lang="es-ES_tradnl" sz="2400" dirty="0"/>
          </a:p>
        </p:txBody>
      </p:sp>
      <p:pic>
        <p:nvPicPr>
          <p:cNvPr id="3" name="135 Imagen" descr="particle tracks8.jpg"/>
          <p:cNvPicPr/>
          <p:nvPr/>
        </p:nvPicPr>
        <p:blipFill>
          <a:blip r:embed="rId3"/>
          <a:stretch>
            <a:fillRect/>
          </a:stretch>
        </p:blipFill>
        <p:spPr>
          <a:xfrm>
            <a:off x="611560" y="1142984"/>
            <a:ext cx="7920880" cy="5715016"/>
          </a:xfrm>
          <a:prstGeom prst="rect">
            <a:avLst/>
          </a:prstGeom>
        </p:spPr>
      </p:pic>
    </p:spTree>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Autofit/>
          </a:bodyPr>
          <a:lstStyle/>
          <a:p>
            <a:pPr algn="ctr"/>
            <a:r>
              <a:rPr lang="es-EC" sz="2800" b="1" dirty="0" smtClean="0"/>
              <a:t>ANÁLISIS DE RESULTADOS OBTENIDOS</a:t>
            </a:r>
            <a:endParaRPr lang="es-ES_tradnl" sz="2800" dirty="0"/>
          </a:p>
        </p:txBody>
      </p:sp>
      <p:graphicFrame>
        <p:nvGraphicFramePr>
          <p:cNvPr id="3" name="2 Tabla"/>
          <p:cNvGraphicFramePr>
            <a:graphicFrameLocks noGrp="1"/>
          </p:cNvGraphicFramePr>
          <p:nvPr/>
        </p:nvGraphicFramePr>
        <p:xfrm>
          <a:off x="179512" y="937723"/>
          <a:ext cx="8784977" cy="5808478"/>
        </p:xfrm>
        <a:graphic>
          <a:graphicData uri="http://schemas.openxmlformats.org/drawingml/2006/table">
            <a:tbl>
              <a:tblPr>
                <a:tableStyleId>{3C2FFA5D-87B4-456A-9821-1D502468CF0F}</a:tableStyleId>
              </a:tblPr>
              <a:tblGrid>
                <a:gridCol w="883769"/>
                <a:gridCol w="748479"/>
                <a:gridCol w="1015545"/>
                <a:gridCol w="850385"/>
                <a:gridCol w="934721"/>
                <a:gridCol w="701041"/>
                <a:gridCol w="530612"/>
                <a:gridCol w="632518"/>
                <a:gridCol w="585080"/>
                <a:gridCol w="498987"/>
                <a:gridCol w="1403840"/>
              </a:tblGrid>
              <a:tr h="240530">
                <a:tc gridSpan="11">
                  <a:txBody>
                    <a:bodyPr/>
                    <a:lstStyle/>
                    <a:p>
                      <a:pPr algn="ctr">
                        <a:lnSpc>
                          <a:spcPct val="115000"/>
                        </a:lnSpc>
                        <a:spcAft>
                          <a:spcPts val="0"/>
                        </a:spcAft>
                      </a:pPr>
                      <a:r>
                        <a:rPr lang="es-EC" sz="1400" dirty="0"/>
                        <a:t>ANÁLISIS CABINA COMPLETA EN 3D</a:t>
                      </a:r>
                      <a:endParaRPr lang="es-ES_tradnl" sz="1600" dirty="0">
                        <a:latin typeface="Times New Roman"/>
                        <a:ea typeface="Times New Roman"/>
                      </a:endParaRPr>
                    </a:p>
                  </a:txBody>
                  <a:tcPr marL="37481" marR="37481" marT="0" marB="0" anchor="b"/>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892250">
                <a:tc>
                  <a:txBody>
                    <a:bodyPr/>
                    <a:lstStyle/>
                    <a:p>
                      <a:pPr algn="ctr">
                        <a:lnSpc>
                          <a:spcPct val="115000"/>
                        </a:lnSpc>
                        <a:spcAft>
                          <a:spcPts val="0"/>
                        </a:spcAft>
                      </a:pPr>
                      <a:r>
                        <a:rPr lang="es-EC" sz="1200" dirty="0"/>
                        <a:t>Software</a:t>
                      </a:r>
                      <a:endParaRPr lang="es-ES_tradnl" sz="1400" dirty="0">
                        <a:latin typeface="Times New Roman"/>
                        <a:ea typeface="Times New Roman"/>
                      </a:endParaRPr>
                    </a:p>
                  </a:txBody>
                  <a:tcPr marL="37481" marR="37481" marT="0" marB="0" anchor="b"/>
                </a:tc>
                <a:tc>
                  <a:txBody>
                    <a:bodyPr/>
                    <a:lstStyle/>
                    <a:p>
                      <a:pPr algn="ctr">
                        <a:lnSpc>
                          <a:spcPct val="115000"/>
                        </a:lnSpc>
                        <a:spcAft>
                          <a:spcPts val="0"/>
                        </a:spcAft>
                      </a:pPr>
                      <a:r>
                        <a:rPr lang="es-EC" sz="1200" dirty="0"/>
                        <a:t>Nº Análisis</a:t>
                      </a:r>
                      <a:endParaRPr lang="es-ES_tradnl" sz="1400" dirty="0">
                        <a:latin typeface="Times New Roman"/>
                        <a:ea typeface="Times New Roman"/>
                      </a:endParaRPr>
                    </a:p>
                  </a:txBody>
                  <a:tcPr marL="37481" marR="37481" marT="0" marB="0" anchor="b"/>
                </a:tc>
                <a:tc>
                  <a:txBody>
                    <a:bodyPr/>
                    <a:lstStyle/>
                    <a:p>
                      <a:pPr algn="ctr">
                        <a:lnSpc>
                          <a:spcPct val="115000"/>
                        </a:lnSpc>
                        <a:spcAft>
                          <a:spcPts val="0"/>
                        </a:spcAft>
                      </a:pPr>
                      <a:r>
                        <a:rPr lang="es-EC" sz="1200" dirty="0"/>
                        <a:t>Tipo de elemento</a:t>
                      </a:r>
                      <a:endParaRPr lang="es-ES_tradnl" sz="1400" dirty="0">
                        <a:latin typeface="Times New Roman"/>
                        <a:ea typeface="Times New Roman"/>
                      </a:endParaRPr>
                    </a:p>
                  </a:txBody>
                  <a:tcPr marL="37481" marR="37481" marT="0" marB="0" anchor="b"/>
                </a:tc>
                <a:tc>
                  <a:txBody>
                    <a:bodyPr/>
                    <a:lstStyle/>
                    <a:p>
                      <a:pPr algn="ctr">
                        <a:lnSpc>
                          <a:spcPct val="115000"/>
                        </a:lnSpc>
                        <a:spcAft>
                          <a:spcPts val="0"/>
                        </a:spcAft>
                      </a:pPr>
                      <a:r>
                        <a:rPr lang="es-EC" sz="1200"/>
                        <a:t>Intervalo de elementos</a:t>
                      </a:r>
                      <a:endParaRPr lang="es-ES_tradnl" sz="1400">
                        <a:latin typeface="Times New Roman"/>
                        <a:ea typeface="Times New Roman"/>
                      </a:endParaRPr>
                    </a:p>
                  </a:txBody>
                  <a:tcPr marL="37481" marR="37481" marT="0" marB="0" anchor="b"/>
                </a:tc>
                <a:tc>
                  <a:txBody>
                    <a:bodyPr/>
                    <a:lstStyle/>
                    <a:p>
                      <a:pPr algn="ctr">
                        <a:lnSpc>
                          <a:spcPct val="115000"/>
                        </a:lnSpc>
                        <a:spcAft>
                          <a:spcPts val="0"/>
                        </a:spcAft>
                      </a:pPr>
                      <a:r>
                        <a:rPr lang="es-EC" sz="1200"/>
                        <a:t>Nº  elementos</a:t>
                      </a:r>
                      <a:endParaRPr lang="es-ES_tradnl" sz="1400">
                        <a:latin typeface="Times New Roman"/>
                        <a:ea typeface="Times New Roman"/>
                      </a:endParaRPr>
                    </a:p>
                  </a:txBody>
                  <a:tcPr marL="37481" marR="37481" marT="0" marB="0" anchor="b"/>
                </a:tc>
                <a:tc>
                  <a:txBody>
                    <a:bodyPr/>
                    <a:lstStyle/>
                    <a:p>
                      <a:pPr algn="ctr">
                        <a:lnSpc>
                          <a:spcPct val="115000"/>
                        </a:lnSpc>
                        <a:spcAft>
                          <a:spcPts val="0"/>
                        </a:spcAft>
                      </a:pPr>
                      <a:r>
                        <a:rPr lang="es-EC" sz="1200"/>
                        <a:t>Nº nodos</a:t>
                      </a:r>
                      <a:endParaRPr lang="es-ES_tradnl" sz="1400">
                        <a:latin typeface="Times New Roman"/>
                        <a:ea typeface="Times New Roman"/>
                      </a:endParaRPr>
                    </a:p>
                  </a:txBody>
                  <a:tcPr marL="37481" marR="37481" marT="0" marB="0" anchor="b"/>
                </a:tc>
                <a:tc>
                  <a:txBody>
                    <a:bodyPr/>
                    <a:lstStyle/>
                    <a:p>
                      <a:pPr algn="ctr">
                        <a:lnSpc>
                          <a:spcPct val="115000"/>
                        </a:lnSpc>
                        <a:spcAft>
                          <a:spcPts val="0"/>
                        </a:spcAft>
                      </a:pPr>
                      <a:r>
                        <a:rPr lang="es-EC" sz="1200"/>
                        <a:t>V máx (m/s)</a:t>
                      </a:r>
                      <a:endParaRPr lang="es-ES_tradnl" sz="1400">
                        <a:latin typeface="Times New Roman"/>
                        <a:ea typeface="Times New Roman"/>
                      </a:endParaRPr>
                    </a:p>
                  </a:txBody>
                  <a:tcPr marL="37481" marR="37481" marT="0" marB="0" anchor="b"/>
                </a:tc>
                <a:tc>
                  <a:txBody>
                    <a:bodyPr/>
                    <a:lstStyle/>
                    <a:p>
                      <a:pPr algn="ctr">
                        <a:lnSpc>
                          <a:spcPct val="115000"/>
                        </a:lnSpc>
                        <a:spcAft>
                          <a:spcPts val="0"/>
                        </a:spcAft>
                      </a:pPr>
                      <a:r>
                        <a:rPr lang="es-EC" sz="1200"/>
                        <a:t>Vect Vmáx (m/s)</a:t>
                      </a:r>
                      <a:endParaRPr lang="es-ES_tradnl" sz="1400">
                        <a:latin typeface="Times New Roman"/>
                        <a:ea typeface="Times New Roman"/>
                      </a:endParaRPr>
                    </a:p>
                  </a:txBody>
                  <a:tcPr marL="37481" marR="37481" marT="0" marB="0" anchor="b"/>
                </a:tc>
                <a:tc>
                  <a:txBody>
                    <a:bodyPr/>
                    <a:lstStyle/>
                    <a:p>
                      <a:pPr algn="ctr">
                        <a:lnSpc>
                          <a:spcPct val="115000"/>
                        </a:lnSpc>
                        <a:spcAft>
                          <a:spcPts val="0"/>
                        </a:spcAft>
                      </a:pPr>
                      <a:r>
                        <a:rPr lang="es-EC" sz="1200"/>
                        <a:t>V máx Pin (m/s)</a:t>
                      </a:r>
                      <a:endParaRPr lang="es-ES_tradnl" sz="1400">
                        <a:latin typeface="Times New Roman"/>
                        <a:ea typeface="Times New Roman"/>
                      </a:endParaRPr>
                    </a:p>
                  </a:txBody>
                  <a:tcPr marL="37481" marR="37481" marT="0" marB="0" anchor="b"/>
                </a:tc>
                <a:tc>
                  <a:txBody>
                    <a:bodyPr/>
                    <a:lstStyle/>
                    <a:p>
                      <a:pPr algn="ctr">
                        <a:lnSpc>
                          <a:spcPct val="115000"/>
                        </a:lnSpc>
                        <a:spcAft>
                          <a:spcPts val="0"/>
                        </a:spcAft>
                      </a:pPr>
                      <a:r>
                        <a:rPr lang="es-EC" sz="1200"/>
                        <a:t>Vm Pin (m/s)</a:t>
                      </a:r>
                      <a:endParaRPr lang="es-ES_tradnl" sz="1400">
                        <a:latin typeface="Times New Roman"/>
                        <a:ea typeface="Times New Roman"/>
                      </a:endParaRPr>
                    </a:p>
                  </a:txBody>
                  <a:tcPr marL="37481" marR="37481" marT="0" marB="0" anchor="b"/>
                </a:tc>
                <a:tc>
                  <a:txBody>
                    <a:bodyPr/>
                    <a:lstStyle/>
                    <a:p>
                      <a:pPr algn="ctr">
                        <a:lnSpc>
                          <a:spcPct val="115000"/>
                        </a:lnSpc>
                        <a:spcAft>
                          <a:spcPts val="0"/>
                        </a:spcAft>
                      </a:pPr>
                      <a:r>
                        <a:rPr lang="es-EC" sz="1200"/>
                        <a:t>Observaciones</a:t>
                      </a:r>
                      <a:endParaRPr lang="es-ES_tradnl" sz="1400">
                        <a:latin typeface="Times New Roman"/>
                        <a:ea typeface="Times New Roman"/>
                      </a:endParaRPr>
                    </a:p>
                  </a:txBody>
                  <a:tcPr marL="37481" marR="37481" marT="0" marB="0" anchor="b"/>
                </a:tc>
              </a:tr>
              <a:tr h="481060">
                <a:tc>
                  <a:txBody>
                    <a:bodyPr/>
                    <a:lstStyle/>
                    <a:p>
                      <a:pPr>
                        <a:lnSpc>
                          <a:spcPct val="115000"/>
                        </a:lnSpc>
                        <a:spcAft>
                          <a:spcPts val="0"/>
                        </a:spcAft>
                      </a:pPr>
                      <a:r>
                        <a:rPr lang="es-EC" sz="1200"/>
                        <a:t>Ansys Fluent</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dirty="0"/>
                        <a:t>Tetraedro</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dirty="0"/>
                        <a:t>0,25</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7212</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1628</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12,4</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18,5</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0,771</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0,590</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n-US" sz="1200"/>
                        <a:t>PBS/k-e/L/FOU-SOU</a:t>
                      </a:r>
                      <a:endParaRPr lang="es-ES_tradnl" sz="1400">
                        <a:latin typeface="Times New Roman"/>
                        <a:ea typeface="Times New Roman"/>
                      </a:endParaRPr>
                    </a:p>
                  </a:txBody>
                  <a:tcPr marL="37481" marR="37481" marT="0" marB="0" anchor="b"/>
                </a:tc>
              </a:tr>
              <a:tr h="481060">
                <a:tc>
                  <a:txBody>
                    <a:bodyPr/>
                    <a:lstStyle/>
                    <a:p>
                      <a:pPr>
                        <a:lnSpc>
                          <a:spcPct val="115000"/>
                        </a:lnSpc>
                        <a:spcAft>
                          <a:spcPts val="0"/>
                        </a:spcAft>
                      </a:pPr>
                      <a:r>
                        <a:rPr lang="es-EC" sz="1200"/>
                        <a:t>Ansys Fluent</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Tetraedro</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0,08</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dirty="0"/>
                        <a:t>64883</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13457</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14,2</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18,5</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0,769</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0,578</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n-US" sz="1200"/>
                        <a:t>PBS/k-e/L/FOU-SOU</a:t>
                      </a:r>
                      <a:endParaRPr lang="es-ES_tradnl" sz="1400">
                        <a:latin typeface="Times New Roman"/>
                        <a:ea typeface="Times New Roman"/>
                      </a:endParaRPr>
                    </a:p>
                  </a:txBody>
                  <a:tcPr marL="37481" marR="37481" marT="0" marB="0" anchor="b"/>
                </a:tc>
              </a:tr>
              <a:tr h="481060">
                <a:tc>
                  <a:txBody>
                    <a:bodyPr/>
                    <a:lstStyle/>
                    <a:p>
                      <a:pPr>
                        <a:lnSpc>
                          <a:spcPct val="115000"/>
                        </a:lnSpc>
                        <a:spcAft>
                          <a:spcPts val="0"/>
                        </a:spcAft>
                      </a:pPr>
                      <a:r>
                        <a:rPr lang="es-EC" sz="1200"/>
                        <a:t>Ansys Fluent</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3</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Tetraedro</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0,05</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186550</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dirty="0"/>
                        <a:t>37390</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17,2</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22,1</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0,773</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0,590</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n-US" sz="1200"/>
                        <a:t>PBS/k-e/L/FOU-SOU</a:t>
                      </a:r>
                      <a:endParaRPr lang="es-ES_tradnl" sz="1400">
                        <a:latin typeface="Times New Roman"/>
                        <a:ea typeface="Times New Roman"/>
                      </a:endParaRPr>
                    </a:p>
                  </a:txBody>
                  <a:tcPr marL="37481" marR="37481" marT="0" marB="0" anchor="b"/>
                </a:tc>
              </a:tr>
              <a:tr h="481060">
                <a:tc>
                  <a:txBody>
                    <a:bodyPr/>
                    <a:lstStyle/>
                    <a:p>
                      <a:pPr>
                        <a:lnSpc>
                          <a:spcPct val="115000"/>
                        </a:lnSpc>
                        <a:spcAft>
                          <a:spcPts val="0"/>
                        </a:spcAft>
                      </a:pPr>
                      <a:r>
                        <a:rPr lang="es-EC" sz="1200"/>
                        <a:t>Ansys Fluent</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4</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Tetraedro</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0,04</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249004</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49601</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dirty="0"/>
                        <a:t>16</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21</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0,773</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0,586</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n-US" sz="1200"/>
                        <a:t>PBS/k-e/L/FOU-SOU</a:t>
                      </a:r>
                      <a:endParaRPr lang="es-ES_tradnl" sz="1400">
                        <a:latin typeface="Times New Roman"/>
                        <a:ea typeface="Times New Roman"/>
                      </a:endParaRPr>
                    </a:p>
                  </a:txBody>
                  <a:tcPr marL="37481" marR="37481" marT="0" marB="0" anchor="b"/>
                </a:tc>
              </a:tr>
              <a:tr h="446126">
                <a:tc>
                  <a:txBody>
                    <a:bodyPr/>
                    <a:lstStyle/>
                    <a:p>
                      <a:pPr>
                        <a:lnSpc>
                          <a:spcPct val="115000"/>
                        </a:lnSpc>
                        <a:spcAft>
                          <a:spcPts val="0"/>
                        </a:spcAft>
                      </a:pPr>
                      <a:r>
                        <a:rPr lang="es-EC" sz="1200"/>
                        <a:t>Flowizard</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5</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Tetraedro</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0,25</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7212</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1628</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17,87</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dirty="0"/>
                        <a:t>11,83</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0,772</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0,581</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k-e/NB/SOU</a:t>
                      </a:r>
                      <a:endParaRPr lang="es-ES_tradnl" sz="1400">
                        <a:latin typeface="Times New Roman"/>
                        <a:ea typeface="Times New Roman"/>
                      </a:endParaRPr>
                    </a:p>
                  </a:txBody>
                  <a:tcPr marL="37481" marR="37481" marT="0" marB="0" anchor="b"/>
                </a:tc>
              </a:tr>
              <a:tr h="446126">
                <a:tc>
                  <a:txBody>
                    <a:bodyPr/>
                    <a:lstStyle/>
                    <a:p>
                      <a:pPr>
                        <a:lnSpc>
                          <a:spcPct val="115000"/>
                        </a:lnSpc>
                        <a:spcAft>
                          <a:spcPts val="0"/>
                        </a:spcAft>
                      </a:pPr>
                      <a:r>
                        <a:rPr lang="es-EC" sz="1200"/>
                        <a:t>Flowizard</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6</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Tetraedro</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0,08</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64883</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13457</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18,42</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11,83</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0,764</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0,579</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k-e/NB/SOU</a:t>
                      </a:r>
                      <a:endParaRPr lang="es-ES_tradnl" sz="1400">
                        <a:latin typeface="Times New Roman"/>
                        <a:ea typeface="Times New Roman"/>
                      </a:endParaRPr>
                    </a:p>
                  </a:txBody>
                  <a:tcPr marL="37481" marR="37481" marT="0" marB="0" anchor="b"/>
                </a:tc>
              </a:tr>
              <a:tr h="446126">
                <a:tc>
                  <a:txBody>
                    <a:bodyPr/>
                    <a:lstStyle/>
                    <a:p>
                      <a:pPr>
                        <a:lnSpc>
                          <a:spcPct val="115000"/>
                        </a:lnSpc>
                        <a:spcAft>
                          <a:spcPts val="0"/>
                        </a:spcAft>
                      </a:pPr>
                      <a:r>
                        <a:rPr lang="es-EC" sz="1200"/>
                        <a:t>Flowizard</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7</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dirty="0"/>
                        <a:t>Tetraedro</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0,05</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186550</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37390</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21,74</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11,83</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dirty="0"/>
                        <a:t>0,771</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0,583</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k-e/NB/SOU</a:t>
                      </a:r>
                      <a:endParaRPr lang="es-ES_tradnl" sz="1400">
                        <a:latin typeface="Times New Roman"/>
                        <a:ea typeface="Times New Roman"/>
                      </a:endParaRPr>
                    </a:p>
                  </a:txBody>
                  <a:tcPr marL="37481" marR="37481" marT="0" marB="0" anchor="b"/>
                </a:tc>
              </a:tr>
              <a:tr h="446126">
                <a:tc>
                  <a:txBody>
                    <a:bodyPr/>
                    <a:lstStyle/>
                    <a:p>
                      <a:pPr>
                        <a:lnSpc>
                          <a:spcPct val="115000"/>
                        </a:lnSpc>
                        <a:spcAft>
                          <a:spcPts val="0"/>
                        </a:spcAft>
                      </a:pPr>
                      <a:r>
                        <a:rPr lang="es-EC" sz="1200"/>
                        <a:t>Flowizard</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8</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Tetraedro</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0,04</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249004</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49601</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23,1</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11,83</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0,776</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dirty="0"/>
                        <a:t>0,585</a:t>
                      </a:r>
                      <a:endParaRPr lang="es-ES_tradnl" sz="1400" dirty="0">
                        <a:latin typeface="Times New Roman"/>
                        <a:ea typeface="Times New Roman"/>
                      </a:endParaRPr>
                    </a:p>
                  </a:txBody>
                  <a:tcPr marL="37481" marR="37481" marT="0" marB="0" anchor="b"/>
                </a:tc>
                <a:tc>
                  <a:txBody>
                    <a:bodyPr/>
                    <a:lstStyle/>
                    <a:p>
                      <a:pPr>
                        <a:lnSpc>
                          <a:spcPct val="115000"/>
                        </a:lnSpc>
                        <a:spcAft>
                          <a:spcPts val="0"/>
                        </a:spcAft>
                      </a:pPr>
                      <a:r>
                        <a:rPr lang="es-EC" sz="1200"/>
                        <a:t>k-e/NB/SOU</a:t>
                      </a:r>
                      <a:endParaRPr lang="es-ES_tradnl" sz="1400">
                        <a:latin typeface="Times New Roman"/>
                        <a:ea typeface="Times New Roman"/>
                      </a:endParaRPr>
                    </a:p>
                  </a:txBody>
                  <a:tcPr marL="37481" marR="37481" marT="0" marB="0" anchor="b"/>
                </a:tc>
              </a:tr>
              <a:tr h="481060">
                <a:tc>
                  <a:txBody>
                    <a:bodyPr/>
                    <a:lstStyle/>
                    <a:p>
                      <a:pPr>
                        <a:lnSpc>
                          <a:spcPct val="115000"/>
                        </a:lnSpc>
                        <a:spcAft>
                          <a:spcPts val="0"/>
                        </a:spcAft>
                      </a:pPr>
                      <a:r>
                        <a:rPr lang="es-EC" sz="1200"/>
                        <a:t>Ansys Fluent</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9</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 (GAMBIT)</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0,06</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111699</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21589</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13,8</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17,9</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0,766</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0,579</a:t>
                      </a:r>
                      <a:endParaRPr lang="es-ES_tradnl" sz="1400" dirty="0">
                        <a:latin typeface="Times New Roman"/>
                        <a:ea typeface="Times New Roman"/>
                      </a:endParaRPr>
                    </a:p>
                  </a:txBody>
                  <a:tcPr marL="37481" marR="37481" marT="0" marB="0" anchor="b"/>
                </a:tc>
                <a:tc>
                  <a:txBody>
                    <a:bodyPr/>
                    <a:lstStyle/>
                    <a:p>
                      <a:pPr>
                        <a:lnSpc>
                          <a:spcPct val="115000"/>
                        </a:lnSpc>
                        <a:spcAft>
                          <a:spcPts val="0"/>
                        </a:spcAft>
                      </a:pPr>
                      <a:r>
                        <a:rPr lang="en-US" sz="1200" dirty="0"/>
                        <a:t>PBS/k-e/L/FOU-SOU</a:t>
                      </a:r>
                      <a:endParaRPr lang="es-ES_tradnl" sz="1400" dirty="0">
                        <a:latin typeface="Times New Roman"/>
                        <a:ea typeface="Times New Roman"/>
                      </a:endParaRPr>
                    </a:p>
                  </a:txBody>
                  <a:tcPr marL="37481" marR="37481" marT="0" marB="0" anchor="b"/>
                </a:tc>
              </a:tr>
              <a:tr h="481060">
                <a:tc>
                  <a:txBody>
                    <a:bodyPr/>
                    <a:lstStyle/>
                    <a:p>
                      <a:pPr>
                        <a:lnSpc>
                          <a:spcPct val="115000"/>
                        </a:lnSpc>
                        <a:spcAft>
                          <a:spcPts val="0"/>
                        </a:spcAft>
                      </a:pPr>
                      <a:r>
                        <a:rPr lang="es-EC" sz="1200"/>
                        <a:t>Flowizard</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10</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a:t>Tet (GAMBIT)</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dirty="0"/>
                        <a:t>0,06</a:t>
                      </a:r>
                      <a:endParaRPr lang="es-ES_tradnl" sz="1400" dirty="0">
                        <a:latin typeface="Times New Roman"/>
                        <a:ea typeface="Times New Roman"/>
                      </a:endParaRPr>
                    </a:p>
                  </a:txBody>
                  <a:tcPr marL="37481" marR="37481" marT="0" marB="0" anchor="b"/>
                </a:tc>
                <a:tc>
                  <a:txBody>
                    <a:bodyPr/>
                    <a:lstStyle/>
                    <a:p>
                      <a:pPr algn="r">
                        <a:lnSpc>
                          <a:spcPct val="115000"/>
                        </a:lnSpc>
                        <a:spcAft>
                          <a:spcPts val="0"/>
                        </a:spcAft>
                      </a:pPr>
                      <a:r>
                        <a:rPr lang="es-EC" sz="1200"/>
                        <a:t>111699</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21589</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18,01</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11,83</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0,761</a:t>
                      </a:r>
                      <a:endParaRPr lang="es-ES_tradnl" sz="1400">
                        <a:latin typeface="Times New Roman"/>
                        <a:ea typeface="Times New Roman"/>
                      </a:endParaRPr>
                    </a:p>
                  </a:txBody>
                  <a:tcPr marL="37481" marR="37481" marT="0" marB="0" anchor="b"/>
                </a:tc>
                <a:tc>
                  <a:txBody>
                    <a:bodyPr/>
                    <a:lstStyle/>
                    <a:p>
                      <a:pPr algn="r">
                        <a:lnSpc>
                          <a:spcPct val="115000"/>
                        </a:lnSpc>
                        <a:spcAft>
                          <a:spcPts val="0"/>
                        </a:spcAft>
                      </a:pPr>
                      <a:r>
                        <a:rPr lang="es-EC" sz="1200"/>
                        <a:t>0,578</a:t>
                      </a:r>
                      <a:endParaRPr lang="es-ES_tradnl" sz="1400">
                        <a:latin typeface="Times New Roman"/>
                        <a:ea typeface="Times New Roman"/>
                      </a:endParaRPr>
                    </a:p>
                  </a:txBody>
                  <a:tcPr marL="37481" marR="37481" marT="0" marB="0" anchor="b"/>
                </a:tc>
                <a:tc>
                  <a:txBody>
                    <a:bodyPr/>
                    <a:lstStyle/>
                    <a:p>
                      <a:pPr>
                        <a:lnSpc>
                          <a:spcPct val="115000"/>
                        </a:lnSpc>
                        <a:spcAft>
                          <a:spcPts val="0"/>
                        </a:spcAft>
                      </a:pPr>
                      <a:r>
                        <a:rPr lang="es-EC" sz="1200" dirty="0"/>
                        <a:t>k-e/NB/SOU</a:t>
                      </a:r>
                      <a:endParaRPr lang="es-ES_tradnl" sz="1400" dirty="0">
                        <a:latin typeface="Times New Roman"/>
                        <a:ea typeface="Times New Roman"/>
                      </a:endParaRPr>
                    </a:p>
                  </a:txBody>
                  <a:tcPr marL="37481" marR="37481" marT="0" marB="0" anchor="b"/>
                </a:tc>
              </a:tr>
            </a:tbl>
          </a:graphicData>
        </a:graphic>
      </p:graphicFrame>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b="1" dirty="0" smtClean="0"/>
              <a:t>	GENERAL</a:t>
            </a:r>
          </a:p>
          <a:p>
            <a:pPr algn="just">
              <a:buNone/>
            </a:pPr>
            <a:r>
              <a:rPr lang="es-EC" b="1" dirty="0" smtClean="0"/>
              <a:t/>
            </a:r>
            <a:br>
              <a:rPr lang="es-EC" b="1" dirty="0" smtClean="0"/>
            </a:br>
            <a:r>
              <a:rPr lang="es-EC" dirty="0" smtClean="0"/>
              <a:t>Diseñar y construir una cabina con un sistema de recolección de partículas de pintura electrostática para su reutilización, consiguiendo una eficiencia de captación del 60%.</a:t>
            </a:r>
          </a:p>
          <a:p>
            <a:pPr>
              <a:buNone/>
            </a:pPr>
            <a:endParaRPr lang="es-EC" dirty="0"/>
          </a:p>
        </p:txBody>
      </p:sp>
      <p:sp>
        <p:nvSpPr>
          <p:cNvPr id="2" name="1 Título"/>
          <p:cNvSpPr>
            <a:spLocks noGrp="1"/>
          </p:cNvSpPr>
          <p:nvPr>
            <p:ph type="title"/>
          </p:nvPr>
        </p:nvSpPr>
        <p:spPr/>
        <p:txBody>
          <a:bodyPr>
            <a:normAutofit fontScale="90000"/>
          </a:bodyPr>
          <a:lstStyle/>
          <a:p>
            <a:pPr algn="ctr"/>
            <a:r>
              <a:rPr lang="es-EC" dirty="0" smtClean="0"/>
              <a:t> </a:t>
            </a:r>
            <a:br>
              <a:rPr lang="es-EC" dirty="0" smtClean="0"/>
            </a:br>
            <a:r>
              <a:rPr lang="es-EC" b="1" dirty="0" smtClean="0"/>
              <a:t>OBJETIVOS</a:t>
            </a:r>
            <a:r>
              <a:rPr lang="es-EC" dirty="0" smtClean="0"/>
              <a:t/>
            </a:r>
            <a:br>
              <a:rPr lang="es-EC" dirty="0" smtClean="0"/>
            </a:br>
            <a:endParaRPr lang="es-EC" dirty="0"/>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noAutofit/>
          </a:bodyPr>
          <a:lstStyle/>
          <a:p>
            <a:pPr algn="ctr"/>
            <a:r>
              <a:rPr lang="es-EC" sz="2400" dirty="0" smtClean="0"/>
              <a:t>Análisis Gráfico comparativo de la velocidad media de cara en ambos programas</a:t>
            </a:r>
            <a:endParaRPr lang="es-ES_tradnl" sz="2400" dirty="0"/>
          </a:p>
        </p:txBody>
      </p:sp>
      <p:graphicFrame>
        <p:nvGraphicFramePr>
          <p:cNvPr id="3" name="2 Gráfico"/>
          <p:cNvGraphicFramePr/>
          <p:nvPr/>
        </p:nvGraphicFramePr>
        <p:xfrm>
          <a:off x="0" y="1052736"/>
          <a:ext cx="9036496" cy="5805264"/>
        </p:xfrm>
        <a:graphic>
          <a:graphicData uri="http://schemas.openxmlformats.org/drawingml/2006/chart">
            <c:chart xmlns:c="http://schemas.openxmlformats.org/drawingml/2006/chart" xmlns:r="http://schemas.openxmlformats.org/officeDocument/2006/relationships" r:id="rId3"/>
          </a:graphicData>
        </a:graphic>
      </p:graphicFrame>
      <p:sp>
        <p:nvSpPr>
          <p:cNvPr id="125953" name="AutoShape 1"/>
          <p:cNvSpPr>
            <a:spLocks noChangeShapeType="1"/>
          </p:cNvSpPr>
          <p:nvPr/>
        </p:nvSpPr>
        <p:spPr bwMode="auto">
          <a:xfrm>
            <a:off x="1115616" y="6597352"/>
            <a:ext cx="638175" cy="0"/>
          </a:xfrm>
          <a:prstGeom prst="straightConnector1">
            <a:avLst/>
          </a:pr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125954" name="AutoShape 2"/>
          <p:cNvSpPr>
            <a:spLocks noChangeShapeType="1"/>
          </p:cNvSpPr>
          <p:nvPr/>
        </p:nvSpPr>
        <p:spPr bwMode="auto">
          <a:xfrm>
            <a:off x="2843808" y="6597352"/>
            <a:ext cx="638175" cy="0"/>
          </a:xfrm>
          <a:prstGeom prst="straightConnector1">
            <a:avLst/>
          </a:prstGeom>
          <a:no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1259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25956" name="Rectangle 4"/>
          <p:cNvSpPr>
            <a:spLocks noChangeArrowheads="1"/>
          </p:cNvSpPr>
          <p:nvPr/>
        </p:nvSpPr>
        <p:spPr bwMode="auto">
          <a:xfrm>
            <a:off x="97160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C"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Fluent</a:t>
            </a: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C"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Flowizard</a:t>
            </a: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normAutofit/>
          </a:bodyPr>
          <a:lstStyle/>
          <a:p>
            <a:pPr algn="just"/>
            <a:r>
              <a:rPr lang="es-EC" dirty="0" smtClean="0"/>
              <a:t>Se pudo concluir el análisis ya que después de incrementar 34,5 veces el número de elementos, la diferencia en la velocidad media de cara es mínima y todas están dentro del rango permitido.</a:t>
            </a:r>
          </a:p>
          <a:p>
            <a:pPr algn="just"/>
            <a:r>
              <a:rPr lang="es-EC" dirty="0" smtClean="0"/>
              <a:t>Debido que el error máximo en el software </a:t>
            </a:r>
            <a:r>
              <a:rPr lang="es-EC" dirty="0" err="1" smtClean="0"/>
              <a:t>Fluent</a:t>
            </a:r>
            <a:r>
              <a:rPr lang="es-EC" dirty="0" smtClean="0"/>
              <a:t> es de 2.1% y en </a:t>
            </a:r>
            <a:r>
              <a:rPr lang="es-EC" dirty="0" err="1" smtClean="0"/>
              <a:t>Flowizard</a:t>
            </a:r>
            <a:r>
              <a:rPr lang="es-EC" dirty="0" smtClean="0"/>
              <a:t> es de 1% aproximadamente, y debido a no disponer de un computador de mayor rendimiento no se obtuvieron resultados más precisos.  </a:t>
            </a:r>
            <a:endParaRPr lang="es-ES_tradnl" dirty="0" smtClean="0"/>
          </a:p>
          <a:p>
            <a:pPr>
              <a:buNone/>
            </a:pPr>
            <a:endParaRPr lang="es-ES_tradnl" dirty="0"/>
          </a:p>
        </p:txBody>
      </p:sp>
      <p:sp>
        <p:nvSpPr>
          <p:cNvPr id="2" name="1 Título"/>
          <p:cNvSpPr>
            <a:spLocks noGrp="1"/>
          </p:cNvSpPr>
          <p:nvPr>
            <p:ph type="title"/>
          </p:nvPr>
        </p:nvSpPr>
        <p:spPr>
          <a:xfrm>
            <a:off x="467544" y="0"/>
            <a:ext cx="8229600" cy="1143000"/>
          </a:xfrm>
        </p:spPr>
        <p:txBody>
          <a:bodyPr/>
          <a:lstStyle/>
          <a:p>
            <a:r>
              <a:rPr lang="es-EC" dirty="0" smtClean="0"/>
              <a:t>Conclusiones</a:t>
            </a:r>
            <a:endParaRPr lang="es-ES_tradnl" dirty="0"/>
          </a:p>
        </p:txBody>
      </p:sp>
    </p:spTree>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57808"/>
            <a:ext cx="8229600" cy="1143000"/>
          </a:xfrm>
        </p:spPr>
        <p:txBody>
          <a:bodyPr>
            <a:normAutofit fontScale="90000"/>
          </a:bodyPr>
          <a:lstStyle/>
          <a:p>
            <a:pPr algn="ctr"/>
            <a:r>
              <a:rPr lang="es-EC" sz="3600" dirty="0" smtClean="0"/>
              <a:t>Datos obtenidos de las simulaciones del flujo de partículas</a:t>
            </a:r>
            <a:r>
              <a:rPr lang="es-ES_tradnl" dirty="0" smtClean="0"/>
              <a:t/>
            </a:r>
            <a:br>
              <a:rPr lang="es-ES_tradnl" dirty="0" smtClean="0"/>
            </a:br>
            <a:endParaRPr lang="es-ES_tradnl" dirty="0"/>
          </a:p>
        </p:txBody>
      </p:sp>
      <p:graphicFrame>
        <p:nvGraphicFramePr>
          <p:cNvPr id="3" name="2 Tabla"/>
          <p:cNvGraphicFramePr>
            <a:graphicFrameLocks noGrp="1"/>
          </p:cNvGraphicFramePr>
          <p:nvPr/>
        </p:nvGraphicFramePr>
        <p:xfrm>
          <a:off x="214282" y="1714488"/>
          <a:ext cx="8715435" cy="3520980"/>
        </p:xfrm>
        <a:graphic>
          <a:graphicData uri="http://schemas.openxmlformats.org/drawingml/2006/table">
            <a:tbl>
              <a:tblPr>
                <a:tableStyleId>{3C2FFA5D-87B4-456A-9821-1D502468CF0F}</a:tableStyleId>
              </a:tblPr>
              <a:tblGrid>
                <a:gridCol w="1737296"/>
                <a:gridCol w="1737296"/>
                <a:gridCol w="1882071"/>
                <a:gridCol w="1737296"/>
                <a:gridCol w="1621476"/>
              </a:tblGrid>
              <a:tr h="1713861">
                <a:tc>
                  <a:txBody>
                    <a:bodyPr/>
                    <a:lstStyle/>
                    <a:p>
                      <a:pPr algn="ctr">
                        <a:lnSpc>
                          <a:spcPct val="115000"/>
                        </a:lnSpc>
                        <a:spcAft>
                          <a:spcPts val="0"/>
                        </a:spcAft>
                      </a:pPr>
                      <a:r>
                        <a:rPr lang="es-EC" sz="2000" dirty="0"/>
                        <a:t>Posición de la pistola</a:t>
                      </a:r>
                      <a:endParaRPr lang="es-ES_tradnl" sz="2400" dirty="0">
                        <a:latin typeface="Times New Roman"/>
                        <a:ea typeface="Times New Roman"/>
                      </a:endParaRPr>
                    </a:p>
                  </a:txBody>
                  <a:tcPr marL="44450" marR="44450" marT="0" marB="0" anchor="ctr"/>
                </a:tc>
                <a:tc>
                  <a:txBody>
                    <a:bodyPr/>
                    <a:lstStyle/>
                    <a:p>
                      <a:pPr algn="ctr">
                        <a:lnSpc>
                          <a:spcPct val="115000"/>
                        </a:lnSpc>
                        <a:spcAft>
                          <a:spcPts val="0"/>
                        </a:spcAft>
                      </a:pPr>
                      <a:r>
                        <a:rPr lang="es-EC" sz="2000" dirty="0"/>
                        <a:t>Partículas atrapadas</a:t>
                      </a:r>
                      <a:endParaRPr lang="es-ES_tradnl" sz="2400" dirty="0">
                        <a:latin typeface="Times New Roman"/>
                        <a:ea typeface="Times New Roman"/>
                      </a:endParaRPr>
                    </a:p>
                  </a:txBody>
                  <a:tcPr marL="44450" marR="44450" marT="0" marB="0" anchor="ctr"/>
                </a:tc>
                <a:tc>
                  <a:txBody>
                    <a:bodyPr/>
                    <a:lstStyle/>
                    <a:p>
                      <a:pPr algn="ctr">
                        <a:lnSpc>
                          <a:spcPct val="115000"/>
                        </a:lnSpc>
                        <a:spcAft>
                          <a:spcPts val="0"/>
                        </a:spcAft>
                      </a:pPr>
                      <a:r>
                        <a:rPr lang="es-EC" sz="2000" dirty="0"/>
                        <a:t>Partículas recuperadas</a:t>
                      </a:r>
                      <a:endParaRPr lang="es-ES_tradnl" sz="2400" dirty="0">
                        <a:latin typeface="Times New Roman"/>
                        <a:ea typeface="Times New Roman"/>
                      </a:endParaRPr>
                    </a:p>
                  </a:txBody>
                  <a:tcPr marL="44450" marR="44450" marT="0" marB="0" anchor="ctr"/>
                </a:tc>
                <a:tc>
                  <a:txBody>
                    <a:bodyPr/>
                    <a:lstStyle/>
                    <a:p>
                      <a:pPr algn="ctr">
                        <a:lnSpc>
                          <a:spcPct val="115000"/>
                        </a:lnSpc>
                        <a:spcAft>
                          <a:spcPts val="0"/>
                        </a:spcAft>
                      </a:pPr>
                      <a:r>
                        <a:rPr lang="es-EC" sz="2000" dirty="0"/>
                        <a:t>Total partículas*</a:t>
                      </a:r>
                      <a:endParaRPr lang="es-ES_tradnl" sz="2400" dirty="0">
                        <a:latin typeface="Times New Roman"/>
                        <a:ea typeface="Times New Roman"/>
                      </a:endParaRPr>
                    </a:p>
                  </a:txBody>
                  <a:tcPr marL="44450" marR="44450" marT="0" marB="0" anchor="ctr"/>
                </a:tc>
                <a:tc>
                  <a:txBody>
                    <a:bodyPr/>
                    <a:lstStyle/>
                    <a:p>
                      <a:pPr algn="ctr">
                        <a:lnSpc>
                          <a:spcPct val="115000"/>
                        </a:lnSpc>
                        <a:spcAft>
                          <a:spcPts val="0"/>
                        </a:spcAft>
                      </a:pPr>
                      <a:r>
                        <a:rPr lang="es-EC" sz="2000" dirty="0"/>
                        <a:t>η proceso %</a:t>
                      </a:r>
                      <a:endParaRPr lang="es-ES_tradnl" sz="2400" dirty="0">
                        <a:latin typeface="Times New Roman"/>
                        <a:ea typeface="Times New Roman"/>
                      </a:endParaRPr>
                    </a:p>
                  </a:txBody>
                  <a:tcPr marL="44450" marR="44450" marT="0" marB="0" anchor="ctr"/>
                </a:tc>
              </a:tr>
              <a:tr h="602373">
                <a:tc>
                  <a:txBody>
                    <a:bodyPr/>
                    <a:lstStyle/>
                    <a:p>
                      <a:pPr algn="r">
                        <a:lnSpc>
                          <a:spcPct val="115000"/>
                        </a:lnSpc>
                        <a:spcAft>
                          <a:spcPts val="0"/>
                        </a:spcAft>
                      </a:pPr>
                      <a:r>
                        <a:rPr lang="es-EC" sz="2800"/>
                        <a:t>1</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dirty="0"/>
                        <a:t>48</a:t>
                      </a:r>
                      <a:endParaRPr lang="es-ES_tradnl" sz="3200" dirty="0">
                        <a:latin typeface="Times New Roman"/>
                        <a:ea typeface="Times New Roman"/>
                      </a:endParaRPr>
                    </a:p>
                  </a:txBody>
                  <a:tcPr marL="44450" marR="44450" marT="0" marB="0" anchor="b"/>
                </a:tc>
                <a:tc>
                  <a:txBody>
                    <a:bodyPr/>
                    <a:lstStyle/>
                    <a:p>
                      <a:pPr algn="r">
                        <a:lnSpc>
                          <a:spcPct val="115000"/>
                        </a:lnSpc>
                        <a:spcAft>
                          <a:spcPts val="0"/>
                        </a:spcAft>
                      </a:pPr>
                      <a:r>
                        <a:rPr lang="es-EC" sz="2800"/>
                        <a:t>82</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a:t>130</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a:t>36,92</a:t>
                      </a:r>
                      <a:endParaRPr lang="es-ES_tradnl" sz="3200">
                        <a:latin typeface="Times New Roman"/>
                        <a:ea typeface="Times New Roman"/>
                      </a:endParaRPr>
                    </a:p>
                  </a:txBody>
                  <a:tcPr marL="44450" marR="44450" marT="0" marB="0" anchor="b"/>
                </a:tc>
              </a:tr>
              <a:tr h="602373">
                <a:tc>
                  <a:txBody>
                    <a:bodyPr/>
                    <a:lstStyle/>
                    <a:p>
                      <a:pPr algn="r">
                        <a:lnSpc>
                          <a:spcPct val="115000"/>
                        </a:lnSpc>
                        <a:spcAft>
                          <a:spcPts val="0"/>
                        </a:spcAft>
                      </a:pPr>
                      <a:r>
                        <a:rPr lang="es-EC" sz="2800"/>
                        <a:t>2</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a:t>110</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dirty="0"/>
                        <a:t>60</a:t>
                      </a:r>
                      <a:endParaRPr lang="es-ES_tradnl" sz="3200" dirty="0">
                        <a:latin typeface="Times New Roman"/>
                        <a:ea typeface="Times New Roman"/>
                      </a:endParaRPr>
                    </a:p>
                  </a:txBody>
                  <a:tcPr marL="44450" marR="44450" marT="0" marB="0" anchor="b"/>
                </a:tc>
                <a:tc>
                  <a:txBody>
                    <a:bodyPr/>
                    <a:lstStyle/>
                    <a:p>
                      <a:pPr algn="r">
                        <a:lnSpc>
                          <a:spcPct val="115000"/>
                        </a:lnSpc>
                        <a:spcAft>
                          <a:spcPts val="0"/>
                        </a:spcAft>
                      </a:pPr>
                      <a:r>
                        <a:rPr lang="es-EC" sz="2800"/>
                        <a:t>170</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a:t>64,71</a:t>
                      </a:r>
                      <a:endParaRPr lang="es-ES_tradnl" sz="3200">
                        <a:latin typeface="Times New Roman"/>
                        <a:ea typeface="Times New Roman"/>
                      </a:endParaRPr>
                    </a:p>
                  </a:txBody>
                  <a:tcPr marL="44450" marR="44450" marT="0" marB="0" anchor="b"/>
                </a:tc>
              </a:tr>
              <a:tr h="602373">
                <a:tc>
                  <a:txBody>
                    <a:bodyPr/>
                    <a:lstStyle/>
                    <a:p>
                      <a:pPr algn="r">
                        <a:lnSpc>
                          <a:spcPct val="115000"/>
                        </a:lnSpc>
                        <a:spcAft>
                          <a:spcPts val="0"/>
                        </a:spcAft>
                      </a:pPr>
                      <a:r>
                        <a:rPr lang="es-EC" sz="2800"/>
                        <a:t>3</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a:t>1596</a:t>
                      </a:r>
                      <a:endParaRPr lang="es-ES_tradnl" sz="3200">
                        <a:latin typeface="Times New Roman"/>
                        <a:ea typeface="Times New Roman"/>
                      </a:endParaRPr>
                    </a:p>
                  </a:txBody>
                  <a:tcPr marL="44450" marR="44450" marT="0" marB="0" anchor="b"/>
                </a:tc>
                <a:tc>
                  <a:txBody>
                    <a:bodyPr/>
                    <a:lstStyle/>
                    <a:p>
                      <a:pPr algn="r">
                        <a:lnSpc>
                          <a:spcPct val="115000"/>
                        </a:lnSpc>
                        <a:spcAft>
                          <a:spcPts val="0"/>
                        </a:spcAft>
                      </a:pPr>
                      <a:r>
                        <a:rPr lang="es-EC" sz="2800" dirty="0"/>
                        <a:t>4</a:t>
                      </a:r>
                      <a:endParaRPr lang="es-ES_tradnl" sz="3200" dirty="0">
                        <a:latin typeface="Times New Roman"/>
                        <a:ea typeface="Times New Roman"/>
                      </a:endParaRPr>
                    </a:p>
                  </a:txBody>
                  <a:tcPr marL="44450" marR="44450" marT="0" marB="0" anchor="b"/>
                </a:tc>
                <a:tc>
                  <a:txBody>
                    <a:bodyPr/>
                    <a:lstStyle/>
                    <a:p>
                      <a:pPr algn="r">
                        <a:lnSpc>
                          <a:spcPct val="115000"/>
                        </a:lnSpc>
                        <a:spcAft>
                          <a:spcPts val="0"/>
                        </a:spcAft>
                      </a:pPr>
                      <a:r>
                        <a:rPr lang="es-EC" sz="2800" dirty="0"/>
                        <a:t>1600</a:t>
                      </a:r>
                      <a:endParaRPr lang="es-ES_tradnl" sz="3200" dirty="0">
                        <a:latin typeface="Times New Roman"/>
                        <a:ea typeface="Times New Roman"/>
                      </a:endParaRPr>
                    </a:p>
                  </a:txBody>
                  <a:tcPr marL="44450" marR="44450" marT="0" marB="0" anchor="b"/>
                </a:tc>
                <a:tc>
                  <a:txBody>
                    <a:bodyPr/>
                    <a:lstStyle/>
                    <a:p>
                      <a:pPr algn="r">
                        <a:lnSpc>
                          <a:spcPct val="115000"/>
                        </a:lnSpc>
                        <a:spcAft>
                          <a:spcPts val="0"/>
                        </a:spcAft>
                      </a:pPr>
                      <a:r>
                        <a:rPr lang="es-EC" sz="2800" dirty="0"/>
                        <a:t>99,75</a:t>
                      </a:r>
                      <a:endParaRPr lang="es-ES_tradnl" sz="3200" dirty="0">
                        <a:latin typeface="Times New Roman"/>
                        <a:ea typeface="Times New Roman"/>
                      </a:endParaRPr>
                    </a:p>
                  </a:txBody>
                  <a:tcPr marL="44450" marR="44450" marT="0" marB="0" anchor="b"/>
                </a:tc>
              </a:tr>
            </a:tbl>
          </a:graphicData>
        </a:graphic>
      </p:graphicFrame>
    </p:spTree>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556792"/>
            <a:ext cx="8229600" cy="4525963"/>
          </a:xfrm>
        </p:spPr>
        <p:txBody>
          <a:bodyPr>
            <a:normAutofit/>
          </a:bodyPr>
          <a:lstStyle/>
          <a:p>
            <a:pPr algn="just">
              <a:buNone/>
            </a:pPr>
            <a:r>
              <a:rPr lang="es-EC" dirty="0" smtClean="0"/>
              <a:t> 	El porcentaje ideal de captación de pintura en polvo es del 98% (máximo posible de recuperación) lo cual representaría el rendimiento máximo del sistema de extracción. Por tal motivo lo que medimos con este cálculo fue el rendimiento del proceso de pintado que como se observa depende de la posición de la pistola y la geometría del mueble.</a:t>
            </a:r>
            <a:endParaRPr lang="es-ES_tradnl" dirty="0" smtClean="0"/>
          </a:p>
          <a:p>
            <a:endParaRPr lang="es-ES_tradnl" dirty="0"/>
          </a:p>
        </p:txBody>
      </p:sp>
      <p:sp>
        <p:nvSpPr>
          <p:cNvPr id="2" name="1 Título"/>
          <p:cNvSpPr>
            <a:spLocks noGrp="1"/>
          </p:cNvSpPr>
          <p:nvPr>
            <p:ph type="title"/>
          </p:nvPr>
        </p:nvSpPr>
        <p:spPr>
          <a:xfrm>
            <a:off x="467544" y="0"/>
            <a:ext cx="8229600" cy="1143000"/>
          </a:xfrm>
        </p:spPr>
        <p:txBody>
          <a:bodyPr/>
          <a:lstStyle/>
          <a:p>
            <a:r>
              <a:rPr lang="es-EC" dirty="0" smtClean="0"/>
              <a:t>Conclusión</a:t>
            </a:r>
            <a:endParaRPr lang="es-ES_tradnl" dirty="0"/>
          </a:p>
        </p:txBody>
      </p:sp>
    </p:spTree>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a:stretch>
            <a:fillRect/>
          </a:stretch>
        </p:blipFill>
        <p:spPr bwMode="auto">
          <a:xfrm>
            <a:off x="5148064" y="2132856"/>
            <a:ext cx="3528392" cy="3388968"/>
          </a:xfrm>
          <a:prstGeom prst="rect">
            <a:avLst/>
          </a:prstGeom>
          <a:noFill/>
          <a:ln w="9525">
            <a:noFill/>
            <a:miter lim="800000"/>
            <a:headEnd/>
            <a:tailEnd/>
          </a:ln>
        </p:spPr>
      </p:pic>
      <p:sp>
        <p:nvSpPr>
          <p:cNvPr id="3" name="2 Marcador de contenido"/>
          <p:cNvSpPr>
            <a:spLocks noGrp="1"/>
          </p:cNvSpPr>
          <p:nvPr>
            <p:ph idx="1"/>
          </p:nvPr>
        </p:nvSpPr>
        <p:spPr/>
        <p:txBody>
          <a:bodyPr/>
          <a:lstStyle/>
          <a:p>
            <a:r>
              <a:rPr lang="es-EC" dirty="0" smtClean="0"/>
              <a:t>Malla de protección y retención de impurezas grandes (mayores a 1500</a:t>
            </a:r>
            <a:r>
              <a:rPr lang="el-GR" dirty="0" smtClean="0"/>
              <a:t>μ</a:t>
            </a:r>
            <a:r>
              <a:rPr lang="es-EC" dirty="0" smtClean="0"/>
              <a:t>m)</a:t>
            </a:r>
          </a:p>
          <a:p>
            <a:r>
              <a:rPr lang="es-EC" dirty="0" smtClean="0"/>
              <a:t>Filtro final</a:t>
            </a:r>
          </a:p>
          <a:p>
            <a:pPr lvl="1">
              <a:buFont typeface="Wingdings" pitchFamily="2" charset="2"/>
              <a:buChar char="q"/>
            </a:pPr>
            <a:r>
              <a:rPr lang="es-EC" dirty="0" smtClean="0"/>
              <a:t>Porosidad: 10</a:t>
            </a:r>
            <a:r>
              <a:rPr lang="el-GR" dirty="0" smtClean="0"/>
              <a:t> μ</a:t>
            </a:r>
            <a:r>
              <a:rPr lang="es-EC" dirty="0" smtClean="0"/>
              <a:t>m</a:t>
            </a:r>
            <a:endParaRPr lang="es-ES_tradnl" dirty="0" smtClean="0"/>
          </a:p>
          <a:p>
            <a:pPr lvl="1">
              <a:buFont typeface="Wingdings" pitchFamily="2" charset="2"/>
              <a:buChar char="q"/>
            </a:pPr>
            <a:r>
              <a:rPr lang="es-EC" dirty="0" smtClean="0"/>
              <a:t>Resistencia: 35kg/cm</a:t>
            </a:r>
            <a:r>
              <a:rPr lang="es-EC" baseline="30000" dirty="0" smtClean="0"/>
              <a:t>2</a:t>
            </a:r>
            <a:endParaRPr lang="es-ES_tradnl" dirty="0"/>
          </a:p>
        </p:txBody>
      </p:sp>
      <p:sp>
        <p:nvSpPr>
          <p:cNvPr id="2" name="1 Título"/>
          <p:cNvSpPr>
            <a:spLocks noGrp="1"/>
          </p:cNvSpPr>
          <p:nvPr>
            <p:ph type="title"/>
          </p:nvPr>
        </p:nvSpPr>
        <p:spPr/>
        <p:txBody>
          <a:bodyPr>
            <a:normAutofit fontScale="90000"/>
          </a:bodyPr>
          <a:lstStyle/>
          <a:p>
            <a:r>
              <a:rPr lang="es-EC" b="1" dirty="0" smtClean="0"/>
              <a:t>DISEÑO DEL SISTEMA DE FILTRADO</a:t>
            </a:r>
            <a:endParaRPr lang="es-ES_tradnl" dirty="0"/>
          </a:p>
        </p:txBody>
      </p:sp>
    </p:spTree>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SELECCIÓN DEL VENTILADOR</a:t>
            </a:r>
            <a:endParaRPr lang="es-ES_tradnl" dirty="0"/>
          </a:p>
        </p:txBody>
      </p:sp>
      <p:pic>
        <p:nvPicPr>
          <p:cNvPr id="30729" name="Picture 9"/>
          <p:cNvPicPr>
            <a:picLocks noChangeAspect="1" noChangeArrowheads="1"/>
          </p:cNvPicPr>
          <p:nvPr/>
        </p:nvPicPr>
        <p:blipFill>
          <a:blip r:embed="rId3"/>
          <a:srcRect/>
          <a:stretch>
            <a:fillRect/>
          </a:stretch>
        </p:blipFill>
        <p:spPr bwMode="auto">
          <a:xfrm>
            <a:off x="539552" y="1340768"/>
            <a:ext cx="8187138" cy="4104456"/>
          </a:xfrm>
          <a:prstGeom prst="rect">
            <a:avLst/>
          </a:prstGeom>
          <a:noFill/>
          <a:ln w="9525">
            <a:noFill/>
            <a:miter lim="800000"/>
            <a:headEnd/>
            <a:tailEnd/>
          </a:ln>
        </p:spPr>
      </p:pic>
      <p:sp>
        <p:nvSpPr>
          <p:cNvPr id="4" name="3 Rectángulo"/>
          <p:cNvSpPr/>
          <p:nvPr/>
        </p:nvSpPr>
        <p:spPr>
          <a:xfrm>
            <a:off x="7143768" y="3143248"/>
            <a:ext cx="1214446" cy="5000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5" name="Picture 3"/>
          <p:cNvPicPr>
            <a:picLocks noChangeAspect="1" noChangeArrowheads="1"/>
          </p:cNvPicPr>
          <p:nvPr/>
        </p:nvPicPr>
        <p:blipFill>
          <a:blip r:embed="rId3">
            <a:grayscl/>
          </a:blip>
          <a:srcRect b="14300"/>
          <a:stretch>
            <a:fillRect/>
          </a:stretch>
        </p:blipFill>
        <p:spPr bwMode="auto">
          <a:xfrm>
            <a:off x="179512" y="432048"/>
            <a:ext cx="5611930" cy="5877272"/>
          </a:xfrm>
          <a:prstGeom prst="rect">
            <a:avLst/>
          </a:prstGeom>
          <a:noFill/>
          <a:ln w="9525">
            <a:noFill/>
            <a:miter lim="800000"/>
            <a:headEnd/>
            <a:tailEnd/>
          </a:ln>
        </p:spPr>
      </p:pic>
      <p:pic>
        <p:nvPicPr>
          <p:cNvPr id="4" name="3 Imagen"/>
          <p:cNvPicPr/>
          <p:nvPr/>
        </p:nvPicPr>
        <p:blipFill>
          <a:blip r:embed="rId4"/>
          <a:srcRect/>
          <a:stretch>
            <a:fillRect/>
          </a:stretch>
        </p:blipFill>
        <p:spPr bwMode="auto">
          <a:xfrm>
            <a:off x="5980940" y="44624"/>
            <a:ext cx="3163060" cy="3024336"/>
          </a:xfrm>
          <a:prstGeom prst="rect">
            <a:avLst/>
          </a:prstGeom>
          <a:noFill/>
          <a:ln w="9525">
            <a:noFill/>
            <a:miter lim="800000"/>
            <a:headEnd/>
            <a:tailEnd/>
          </a:ln>
        </p:spPr>
      </p:pic>
      <p:pic>
        <p:nvPicPr>
          <p:cNvPr id="5" name="4 Imagen"/>
          <p:cNvPicPr/>
          <p:nvPr/>
        </p:nvPicPr>
        <p:blipFill>
          <a:blip r:embed="rId5"/>
          <a:srcRect/>
          <a:stretch>
            <a:fillRect/>
          </a:stretch>
        </p:blipFill>
        <p:spPr bwMode="auto">
          <a:xfrm>
            <a:off x="5546876" y="3140968"/>
            <a:ext cx="3597124" cy="252028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a:srcRect l="2469" t="2276" r="17773" b="5906"/>
          <a:stretch>
            <a:fillRect/>
          </a:stretch>
        </p:blipFill>
        <p:spPr bwMode="auto">
          <a:xfrm>
            <a:off x="539552" y="1340768"/>
            <a:ext cx="8280920" cy="4536504"/>
          </a:xfrm>
          <a:prstGeom prst="rect">
            <a:avLst/>
          </a:prstGeom>
          <a:noFill/>
          <a:ln w="9525">
            <a:noFill/>
            <a:miter lim="800000"/>
            <a:headEnd/>
            <a:tailEnd/>
          </a:ln>
        </p:spPr>
      </p:pic>
      <p:pic>
        <p:nvPicPr>
          <p:cNvPr id="173059" name="Picture 3"/>
          <p:cNvPicPr>
            <a:picLocks noChangeAspect="1" noChangeArrowheads="1"/>
          </p:cNvPicPr>
          <p:nvPr/>
        </p:nvPicPr>
        <p:blipFill>
          <a:blip r:embed="rId4"/>
          <a:srcRect/>
          <a:stretch>
            <a:fillRect/>
          </a:stretch>
        </p:blipFill>
        <p:spPr bwMode="auto">
          <a:xfrm>
            <a:off x="683567" y="332656"/>
            <a:ext cx="5622385" cy="864096"/>
          </a:xfrm>
          <a:prstGeom prst="rect">
            <a:avLst/>
          </a:prstGeom>
          <a:noFill/>
          <a:ln w="9525">
            <a:noFill/>
            <a:miter lim="800000"/>
            <a:headEnd/>
            <a:tailEnd/>
          </a:ln>
        </p:spPr>
      </p:pic>
      <p:sp>
        <p:nvSpPr>
          <p:cNvPr id="4" name="3 Rectángulo"/>
          <p:cNvSpPr/>
          <p:nvPr/>
        </p:nvSpPr>
        <p:spPr>
          <a:xfrm>
            <a:off x="3143240" y="1071546"/>
            <a:ext cx="500066" cy="2143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3"/>
          <a:srcRect/>
          <a:stretch>
            <a:fillRect/>
          </a:stretch>
        </p:blipFill>
        <p:spPr bwMode="auto">
          <a:xfrm>
            <a:off x="1400935" y="1"/>
            <a:ext cx="6555441"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824536"/>
          </a:xfrm>
        </p:spPr>
        <p:txBody>
          <a:bodyPr>
            <a:normAutofit/>
          </a:bodyPr>
          <a:lstStyle/>
          <a:p>
            <a:pPr>
              <a:buNone/>
            </a:pPr>
            <a:r>
              <a:rPr lang="es-EC" b="1" dirty="0" smtClean="0"/>
              <a:t>SISTEMA DE ADMISIÓN</a:t>
            </a:r>
          </a:p>
          <a:p>
            <a:pPr algn="just">
              <a:buNone/>
            </a:pPr>
            <a:r>
              <a:rPr lang="es-EC" dirty="0" smtClean="0"/>
              <a:t>  Consta de la cabina y el cuarto de succión la cual permitirá crear un vacío por medio de la presión negativa generada por el ventilador. Todo el aire aspirado circulará libremente en esta cabina y al pasar el filtro se dirigirá hacia la boca del ventilador centrífugo. Una vez que el aire llegue a la boca de aspiración, logrará una velocidad de             .</a:t>
            </a:r>
            <a:endParaRPr lang="es-ES_tradnl" dirty="0"/>
          </a:p>
        </p:txBody>
      </p:sp>
      <p:sp>
        <p:nvSpPr>
          <p:cNvPr id="2" name="1 Título"/>
          <p:cNvSpPr>
            <a:spLocks noGrp="1"/>
          </p:cNvSpPr>
          <p:nvPr>
            <p:ph type="title"/>
          </p:nvPr>
        </p:nvSpPr>
        <p:spPr/>
        <p:txBody>
          <a:bodyPr>
            <a:noAutofit/>
          </a:bodyPr>
          <a:lstStyle/>
          <a:p>
            <a:pPr algn="ctr"/>
            <a:r>
              <a:rPr lang="es-EC" sz="3200" b="1" dirty="0" smtClean="0"/>
              <a:t>DISEÑO DEL SISTEMA DE CIRCULACIÓN DEL FLUIDO</a:t>
            </a:r>
            <a:endParaRPr lang="es-ES_tradnl" sz="3200"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307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6182" y="4857760"/>
            <a:ext cx="1178312" cy="648072"/>
          </a:xfrm>
          <a:prstGeom prst="rect">
            <a:avLst/>
          </a:prstGeom>
          <a:noFill/>
        </p:spPr>
      </p:pic>
      <p:sp>
        <p:nvSpPr>
          <p:cNvPr id="7" name="6 Elipse"/>
          <p:cNvSpPr/>
          <p:nvPr/>
        </p:nvSpPr>
        <p:spPr>
          <a:xfrm>
            <a:off x="4857752" y="5857892"/>
            <a:ext cx="428628" cy="285752"/>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7 Rectángulo"/>
          <p:cNvSpPr/>
          <p:nvPr/>
        </p:nvSpPr>
        <p:spPr>
          <a:xfrm>
            <a:off x="4786314" y="5214950"/>
            <a:ext cx="285752" cy="2143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lvl="0" algn="just"/>
            <a:r>
              <a:rPr lang="es-EC" dirty="0" smtClean="0"/>
              <a:t>Dimensionar la geometría óptima de la cabina de pintura en base al volumen de producción y los tipos de productos que se fabrican.</a:t>
            </a:r>
          </a:p>
          <a:p>
            <a:pPr lvl="0" algn="just"/>
            <a:r>
              <a:rPr lang="es-EC" dirty="0" smtClean="0"/>
              <a:t>Diseñar el sistema más adecuado de extracción de partículas de pintura para conseguir la máxima eficiencia de reutilización a un bajo costo.</a:t>
            </a:r>
          </a:p>
          <a:p>
            <a:pPr lvl="0" algn="just"/>
            <a:r>
              <a:rPr lang="es-EC" dirty="0" smtClean="0"/>
              <a:t>Utilizar las herramientas computacionales de la Mecánica de fluidos para analizar el comportamiento del aire y las partículas de polvo dentro de la cabina.</a:t>
            </a:r>
          </a:p>
        </p:txBody>
      </p:sp>
      <p:sp>
        <p:nvSpPr>
          <p:cNvPr id="2" name="1 Título"/>
          <p:cNvSpPr>
            <a:spLocks noGrp="1"/>
          </p:cNvSpPr>
          <p:nvPr>
            <p:ph type="title"/>
          </p:nvPr>
        </p:nvSpPr>
        <p:spPr/>
        <p:txBody>
          <a:bodyPr>
            <a:normAutofit/>
          </a:bodyPr>
          <a:lstStyle/>
          <a:p>
            <a:r>
              <a:rPr lang="es-EC" dirty="0" smtClean="0"/>
              <a:t> </a:t>
            </a:r>
            <a:r>
              <a:rPr lang="es-EC" b="1" dirty="0" smtClean="0"/>
              <a:t> ESPECÍFICOS</a:t>
            </a:r>
            <a:endParaRPr lang="es-EC" dirty="0"/>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a:buNone/>
            </a:pPr>
            <a:r>
              <a:rPr lang="es-EC" b="1" dirty="0" smtClean="0"/>
              <a:t>SISTEMA DE DESCARGA</a:t>
            </a:r>
          </a:p>
          <a:p>
            <a:pPr algn="just">
              <a:buNone/>
            </a:pPr>
            <a:r>
              <a:rPr lang="es-EC" b="1" dirty="0" smtClean="0"/>
              <a:t>	</a:t>
            </a:r>
            <a:r>
              <a:rPr lang="es-EC" dirty="0" smtClean="0"/>
              <a:t>El sistema de descarga inicia con la velocidad de salida que según el catálogo es 2100ft/min, la misma que se utilizará para diseñar el sistema de descarga.</a:t>
            </a:r>
          </a:p>
          <a:p>
            <a:pPr algn="just">
              <a:buNone/>
            </a:pPr>
            <a:r>
              <a:rPr lang="es-EC" b="1" dirty="0" smtClean="0"/>
              <a:t>	Cálculo de los codos rectos</a:t>
            </a:r>
            <a:endParaRPr lang="es-ES_tradnl" dirty="0" smtClean="0"/>
          </a:p>
          <a:p>
            <a:pPr algn="just">
              <a:buNone/>
            </a:pPr>
            <a:endParaRPr lang="es-ES_tradnl" dirty="0"/>
          </a:p>
        </p:txBody>
      </p:sp>
      <p:pic>
        <p:nvPicPr>
          <p:cNvPr id="143362" name="Picture 2"/>
          <p:cNvPicPr>
            <a:picLocks noChangeAspect="1" noChangeArrowheads="1"/>
          </p:cNvPicPr>
          <p:nvPr/>
        </p:nvPicPr>
        <p:blipFill>
          <a:blip r:embed="rId3"/>
          <a:srcRect/>
          <a:stretch>
            <a:fillRect/>
          </a:stretch>
        </p:blipFill>
        <p:spPr bwMode="auto">
          <a:xfrm>
            <a:off x="827584" y="3501008"/>
            <a:ext cx="7272808" cy="325981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s-ES_tradnl" sz="1800" b="0" i="0" u="none" strike="noStrike" cap="none" normalizeH="0" baseline="0" smtClean="0">
              <a:ln>
                <a:noFill/>
              </a:ln>
              <a:solidFill>
                <a:schemeClr val="tx1"/>
              </a:solidFill>
              <a:effectLst/>
              <a:latin typeface="Arial" pitchFamily="34" charset="0"/>
            </a:endParaRPr>
          </a:p>
        </p:txBody>
      </p:sp>
      <p:sp>
        <p:nvSpPr>
          <p:cNvPr id="144389" name="Rectangle 5"/>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s-ES_tradnl" sz="1800" b="0" i="0" u="none" strike="noStrike" cap="none" normalizeH="0" baseline="0" smtClean="0">
              <a:ln>
                <a:noFill/>
              </a:ln>
              <a:solidFill>
                <a:schemeClr val="tx1"/>
              </a:solidFill>
              <a:effectLst/>
              <a:latin typeface="Arial" pitchFamily="34" charset="0"/>
            </a:endParaRPr>
          </a:p>
        </p:txBody>
      </p:sp>
      <p:sp>
        <p:nvSpPr>
          <p:cNvPr id="7" name="2 Marcador de contenido"/>
          <p:cNvSpPr>
            <a:spLocks noGrp="1"/>
          </p:cNvSpPr>
          <p:nvPr>
            <p:ph idx="1"/>
          </p:nvPr>
        </p:nvSpPr>
        <p:spPr>
          <a:xfrm>
            <a:off x="251520" y="116632"/>
            <a:ext cx="8229600" cy="648072"/>
          </a:xfrm>
        </p:spPr>
        <p:txBody>
          <a:bodyPr/>
          <a:lstStyle/>
          <a:p>
            <a:pPr algn="ctr">
              <a:buNone/>
            </a:pPr>
            <a:r>
              <a:rPr lang="es-EC" b="1" dirty="0" smtClean="0"/>
              <a:t>	Cálculo de los codos rectos y ductos</a:t>
            </a:r>
            <a:endParaRPr lang="es-ES_tradnl" dirty="0"/>
          </a:p>
        </p:txBody>
      </p:sp>
      <p:pic>
        <p:nvPicPr>
          <p:cNvPr id="22529" name="Picture 1"/>
          <p:cNvPicPr>
            <a:picLocks noChangeAspect="1" noChangeArrowheads="1"/>
          </p:cNvPicPr>
          <p:nvPr/>
        </p:nvPicPr>
        <p:blipFill>
          <a:blip r:embed="rId3"/>
          <a:srcRect/>
          <a:stretch>
            <a:fillRect/>
          </a:stretch>
        </p:blipFill>
        <p:spPr bwMode="auto">
          <a:xfrm>
            <a:off x="227588" y="620688"/>
            <a:ext cx="7080716" cy="6048672"/>
          </a:xfrm>
          <a:prstGeom prst="rect">
            <a:avLst/>
          </a:prstGeom>
          <a:noFill/>
          <a:ln w="9525">
            <a:noFill/>
            <a:miter lim="800000"/>
            <a:headEnd/>
            <a:tailEnd/>
          </a:ln>
        </p:spPr>
      </p:pic>
      <p:pic>
        <p:nvPicPr>
          <p:cNvPr id="144387" name="Imagen 35"/>
          <p:cNvPicPr>
            <a:picLocks noChangeAspect="1" noChangeArrowheads="1"/>
          </p:cNvPicPr>
          <p:nvPr/>
        </p:nvPicPr>
        <p:blipFill>
          <a:blip r:embed="rId4"/>
          <a:srcRect/>
          <a:stretch>
            <a:fillRect/>
          </a:stretch>
        </p:blipFill>
        <p:spPr bwMode="auto">
          <a:xfrm>
            <a:off x="6516216" y="548680"/>
            <a:ext cx="2448272" cy="22555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683568" y="0"/>
            <a:ext cx="7647540" cy="6741368"/>
          </a:xfrm>
          <a:prstGeom prst="rect">
            <a:avLst/>
          </a:prstGeom>
          <a:noFill/>
          <a:ln w="9525">
            <a:noFill/>
            <a:miter lim="800000"/>
            <a:headEnd/>
            <a:tailEnd/>
          </a:ln>
        </p:spPr>
      </p:pic>
      <p:sp>
        <p:nvSpPr>
          <p:cNvPr id="7" name="6 Flecha derecha"/>
          <p:cNvSpPr/>
          <p:nvPr/>
        </p:nvSpPr>
        <p:spPr>
          <a:xfrm>
            <a:off x="6012160" y="6453336"/>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7 Rectángulo"/>
          <p:cNvSpPr/>
          <p:nvPr/>
        </p:nvSpPr>
        <p:spPr>
          <a:xfrm>
            <a:off x="6804248" y="5643578"/>
            <a:ext cx="2016224" cy="109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Total de accesorios y secciones de ducto recto</a:t>
            </a:r>
            <a:endParaRPr lang="es-ES_tradnl" dirty="0"/>
          </a:p>
        </p:txBody>
      </p:sp>
    </p:spTree>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EC" sz="2000" b="1" dirty="0" smtClean="0"/>
              <a:t>CARGAS TOTALES APLICADAS</a:t>
            </a:r>
          </a:p>
          <a:p>
            <a:pPr>
              <a:buNone/>
            </a:pPr>
            <a:endParaRPr lang="es-ES_tradnl" sz="2000" dirty="0" smtClean="0"/>
          </a:p>
          <a:p>
            <a:pPr lvl="0"/>
            <a:r>
              <a:rPr lang="es-EC" sz="2000" dirty="0" smtClean="0"/>
              <a:t>1 ventilador centrífugo + cubierta del motor: 158 kg</a:t>
            </a:r>
            <a:endParaRPr lang="es-ES_tradnl" sz="2000" dirty="0" smtClean="0"/>
          </a:p>
          <a:p>
            <a:pPr lvl="0"/>
            <a:r>
              <a:rPr lang="es-EC" sz="2000" dirty="0" smtClean="0"/>
              <a:t>1 motor trifásico de 5hp: 40 kg</a:t>
            </a:r>
            <a:endParaRPr lang="es-ES_tradnl" sz="2000" dirty="0" smtClean="0"/>
          </a:p>
          <a:p>
            <a:endParaRPr lang="es-ES_tradnl" sz="2000" dirty="0" smtClean="0"/>
          </a:p>
          <a:p>
            <a:r>
              <a:rPr lang="es-EC" sz="2000" b="1" dirty="0" smtClean="0"/>
              <a:t>Carga total parte superior: </a:t>
            </a:r>
            <a:r>
              <a:rPr lang="es-EC" sz="2000" dirty="0" smtClean="0"/>
              <a:t>198 kg≈ 200 kg (Distribuida en 8 puntos)</a:t>
            </a:r>
            <a:endParaRPr lang="es-ES_tradnl" sz="2000" dirty="0" smtClean="0"/>
          </a:p>
          <a:p>
            <a:pPr lvl="0"/>
            <a:r>
              <a:rPr lang="es-EC" sz="2000" dirty="0" smtClean="0"/>
              <a:t>2 Personas de peso promedio: 70 Kg c/u (Mantenimiento del ventilador)</a:t>
            </a:r>
            <a:endParaRPr lang="es-ES_tradnl" sz="2000" dirty="0" smtClean="0"/>
          </a:p>
          <a:p>
            <a:r>
              <a:rPr lang="es-EC" sz="2000" b="1" dirty="0" smtClean="0"/>
              <a:t>Carga total posterior (mantenimiento): </a:t>
            </a:r>
            <a:r>
              <a:rPr lang="es-EC" sz="2000" dirty="0" smtClean="0"/>
              <a:t>140 kg (Distribuida en 4 puntos)</a:t>
            </a:r>
            <a:endParaRPr lang="es-ES_tradnl" sz="2000" dirty="0" smtClean="0"/>
          </a:p>
          <a:p>
            <a:pPr>
              <a:buNone/>
            </a:pPr>
            <a:endParaRPr lang="es-ES_tradnl" dirty="0"/>
          </a:p>
        </p:txBody>
      </p:sp>
      <p:sp>
        <p:nvSpPr>
          <p:cNvPr id="2" name="1 Título"/>
          <p:cNvSpPr>
            <a:spLocks noGrp="1"/>
          </p:cNvSpPr>
          <p:nvPr>
            <p:ph type="title"/>
          </p:nvPr>
        </p:nvSpPr>
        <p:spPr/>
        <p:txBody>
          <a:bodyPr>
            <a:noAutofit/>
          </a:bodyPr>
          <a:lstStyle/>
          <a:p>
            <a:pPr algn="ctr"/>
            <a:r>
              <a:rPr lang="es-EC" sz="2800" b="1" dirty="0" smtClean="0"/>
              <a:t>DISEÑO DE LA ESTRUCTURA DE SOPORTE PARA EL VENTILADOR Y MOTOR</a:t>
            </a:r>
            <a:endParaRPr lang="es-ES_tradnl" sz="2800" dirty="0"/>
          </a:p>
        </p:txBody>
      </p:sp>
    </p:spTree>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a:srcRect/>
          <a:stretch>
            <a:fillRect/>
          </a:stretch>
        </p:blipFill>
        <p:spPr bwMode="auto">
          <a:xfrm>
            <a:off x="251520" y="0"/>
            <a:ext cx="8748464"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0" y="188640"/>
            <a:ext cx="358290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FACTORES DE CARGA</a:t>
            </a:r>
            <a:endParaRPr kumimoji="0" lang="es-EC" sz="3600" b="0" i="0" u="none" strike="noStrike" cap="none" normalizeH="0" baseline="0" dirty="0" smtClean="0">
              <a:ln>
                <a:noFill/>
              </a:ln>
              <a:solidFill>
                <a:schemeClr val="tx1"/>
              </a:solidFill>
              <a:effectLst/>
              <a:latin typeface="Arial" pitchFamily="34" charset="0"/>
            </a:endParaRPr>
          </a:p>
        </p:txBody>
      </p:sp>
      <p:pic>
        <p:nvPicPr>
          <p:cNvPr id="3" name="2 Imagen"/>
          <p:cNvPicPr/>
          <p:nvPr/>
        </p:nvPicPr>
        <p:blipFill>
          <a:blip r:embed="rId3"/>
          <a:srcRect/>
          <a:stretch>
            <a:fillRect/>
          </a:stretch>
        </p:blipFill>
        <p:spPr bwMode="auto">
          <a:xfrm>
            <a:off x="899592" y="809328"/>
            <a:ext cx="7704856" cy="6048672"/>
          </a:xfrm>
          <a:prstGeom prst="rect">
            <a:avLst/>
          </a:prstGeom>
          <a:noFill/>
          <a:ln w="9525">
            <a:noFill/>
            <a:miter lim="800000"/>
            <a:headEnd/>
            <a:tailEnd/>
          </a:ln>
        </p:spPr>
      </p:pic>
      <p:sp>
        <p:nvSpPr>
          <p:cNvPr id="158722" name="Rectangle 2"/>
          <p:cNvSpPr>
            <a:spLocks noChangeArrowheads="1"/>
          </p:cNvSpPr>
          <p:nvPr/>
        </p:nvSpPr>
        <p:spPr bwMode="auto">
          <a:xfrm>
            <a:off x="4860032" y="332656"/>
            <a:ext cx="1323975" cy="476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altLang="ja-JP" sz="1100" b="0" i="0" u="none" strike="noStrike" cap="none" normalizeH="0" baseline="0" dirty="0" smtClean="0">
                <a:ln>
                  <a:noFill/>
                </a:ln>
                <a:solidFill>
                  <a:schemeClr val="tx1"/>
                </a:solidFill>
                <a:effectLst/>
                <a:latin typeface="Calibri" pitchFamily="34" charset="0"/>
                <a:ea typeface="MS Mincho" pitchFamily="49" charset="-128"/>
              </a:rPr>
              <a:t>ELEMENTO MÁS CRÍTICO</a:t>
            </a:r>
            <a:endParaRPr kumimoji="0" lang="es-ES_tradnl" sz="1800" b="0" i="0" u="none" strike="noStrike" cap="none" normalizeH="0" baseline="0" dirty="0" smtClean="0">
              <a:ln>
                <a:noFill/>
              </a:ln>
              <a:solidFill>
                <a:schemeClr val="tx1"/>
              </a:solidFill>
              <a:effectLst/>
              <a:latin typeface="Arial" pitchFamily="34" charset="0"/>
            </a:endParaRPr>
          </a:p>
        </p:txBody>
      </p:sp>
      <p:cxnSp>
        <p:nvCxnSpPr>
          <p:cNvPr id="158723" name="AutoShape 3"/>
          <p:cNvCxnSpPr>
            <a:cxnSpLocks noChangeShapeType="1"/>
            <a:stCxn id="158722" idx="1"/>
          </p:cNvCxnSpPr>
          <p:nvPr/>
        </p:nvCxnSpPr>
        <p:spPr bwMode="auto">
          <a:xfrm rot="10800000" flipV="1">
            <a:off x="3574654" y="570781"/>
            <a:ext cx="1285378" cy="879152"/>
          </a:xfrm>
          <a:prstGeom prst="straightConnector1">
            <a:avLst/>
          </a:prstGeom>
          <a:noFill/>
          <a:ln w="9525">
            <a:solidFill>
              <a:srgbClr val="000000"/>
            </a:solidFill>
            <a:round/>
            <a:headEnd/>
            <a:tailEnd type="triangle" w="med" len="med"/>
          </a:ln>
        </p:spPr>
      </p:cxnSp>
      <p:sp>
        <p:nvSpPr>
          <p:cNvPr id="10241" name="Rectangle 1"/>
          <p:cNvSpPr>
            <a:spLocks noChangeArrowheads="1"/>
          </p:cNvSpPr>
          <p:nvPr/>
        </p:nvSpPr>
        <p:spPr bwMode="auto">
          <a:xfrm>
            <a:off x="0" y="4509120"/>
            <a:ext cx="298782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Factor de carga más cr</a:t>
            </a:r>
            <a:r>
              <a:rPr kumimoji="0" lang="es-EC" sz="2400" b="0" i="0" u="none" strike="noStrike" cap="none" normalizeH="0" baseline="0" dirty="0" smtClean="0">
                <a:ln>
                  <a:noFill/>
                </a:ln>
                <a:solidFill>
                  <a:schemeClr val="tx1"/>
                </a:solidFill>
                <a:effectLst/>
                <a:latin typeface="Calibri"/>
                <a:ea typeface="MS Mincho" pitchFamily="49" charset="-128"/>
                <a:cs typeface="Arial" pitchFamily="34" charset="0"/>
              </a:rPr>
              <a:t>í</a:t>
            </a:r>
            <a:r>
              <a:rPr kumimoji="0" lang="es-EC" sz="24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tico: 0,695 entonces el Factor de seguridad m</a:t>
            </a:r>
            <a:r>
              <a:rPr kumimoji="0" lang="es-EC" sz="2400" b="0" i="0" u="none" strike="noStrike" cap="none" normalizeH="0" baseline="0" dirty="0" smtClean="0">
                <a:ln>
                  <a:noFill/>
                </a:ln>
                <a:solidFill>
                  <a:schemeClr val="tx1"/>
                </a:solidFill>
                <a:effectLst/>
                <a:latin typeface="Calibri"/>
                <a:ea typeface="MS Mincho" pitchFamily="49" charset="-128"/>
                <a:cs typeface="Arial" pitchFamily="34" charset="0"/>
              </a:rPr>
              <a:t>í</a:t>
            </a:r>
            <a:r>
              <a:rPr kumimoji="0" lang="es-EC" sz="24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nimo: 1.44</a:t>
            </a:r>
            <a:endParaRPr kumimoji="0" lang="es-EC" sz="3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600" b="1" dirty="0" smtClean="0"/>
              <a:t>Cálculo de la soldadura en la estructura de Soporte del ventilador y motor</a:t>
            </a:r>
            <a:endParaRPr lang="es-ES_tradnl" dirty="0"/>
          </a:p>
        </p:txBody>
      </p:sp>
      <p:pic>
        <p:nvPicPr>
          <p:cNvPr id="4" name="3 Imagen"/>
          <p:cNvPicPr/>
          <p:nvPr/>
        </p:nvPicPr>
        <p:blipFill>
          <a:blip r:embed="rId3"/>
          <a:srcRect/>
          <a:stretch>
            <a:fillRect/>
          </a:stretch>
        </p:blipFill>
        <p:spPr bwMode="auto">
          <a:xfrm>
            <a:off x="827584" y="1340768"/>
            <a:ext cx="7704856" cy="532859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a:srcRect/>
          <a:stretch>
            <a:fillRect/>
          </a:stretch>
        </p:blipFill>
        <p:spPr bwMode="auto">
          <a:xfrm>
            <a:off x="683568" y="332656"/>
            <a:ext cx="7859014" cy="590465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a:srcRect/>
          <a:stretch>
            <a:fillRect/>
          </a:stretch>
        </p:blipFill>
        <p:spPr bwMode="auto">
          <a:xfrm>
            <a:off x="395536" y="692696"/>
            <a:ext cx="8506579" cy="3600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sz="7300" b="1" dirty="0"/>
              <a:t>CAPÍTULO </a:t>
            </a:r>
            <a:r>
              <a:rPr lang="es-EC" sz="7300" b="1" dirty="0" smtClean="0"/>
              <a:t>5</a:t>
            </a:r>
            <a:r>
              <a:rPr lang="es-ES_tradnl" dirty="0"/>
              <a:t/>
            </a:r>
            <a:br>
              <a:rPr lang="es-ES_tradnl" dirty="0"/>
            </a:br>
            <a:endParaRPr lang="es-ES_tradnl" dirty="0"/>
          </a:p>
        </p:txBody>
      </p:sp>
      <p:sp>
        <p:nvSpPr>
          <p:cNvPr id="3" name="2 Subtítulo"/>
          <p:cNvSpPr>
            <a:spLocks noGrp="1"/>
          </p:cNvSpPr>
          <p:nvPr>
            <p:ph type="subTitle" idx="1"/>
          </p:nvPr>
        </p:nvSpPr>
        <p:spPr/>
        <p:txBody>
          <a:bodyPr/>
          <a:lstStyle/>
          <a:p>
            <a:r>
              <a:rPr lang="es-EC" b="1" dirty="0" smtClean="0"/>
              <a:t>CONSTRUCCIÓN Y MONTAJE</a:t>
            </a:r>
            <a:endParaRPr lang="es-ES_tradnl" dirty="0" smtClean="0"/>
          </a:p>
          <a:p>
            <a:endParaRPr lang="es-ES_tradnl"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3701</TotalTime>
  <Words>4857</Words>
  <Application>Microsoft Office PowerPoint</Application>
  <PresentationFormat>Presentación en pantalla (4:3)</PresentationFormat>
  <Paragraphs>1023</Paragraphs>
  <Slides>138</Slides>
  <Notes>75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138</vt:i4>
      </vt:variant>
    </vt:vector>
  </HeadingPairs>
  <TitlesOfParts>
    <vt:vector size="141" baseType="lpstr">
      <vt:lpstr>Concurrencia</vt:lpstr>
      <vt:lpstr>Imagen de mapa de bits</vt:lpstr>
      <vt:lpstr>Visio</vt:lpstr>
      <vt:lpstr>ESCUELA POLITÉCNICA DEL EJÉRCITO</vt:lpstr>
      <vt:lpstr>CAPÍTULO 1  </vt:lpstr>
      <vt:lpstr>Diapositiva 3</vt:lpstr>
      <vt:lpstr> ANÁLISIS Y PLANTEAMIENTO DEL PROBLEMA </vt:lpstr>
      <vt:lpstr>Diapositiva 5</vt:lpstr>
      <vt:lpstr>JUSTIFICACIÓN E IMPORTANCIA</vt:lpstr>
      <vt:lpstr>Diapositiva 7</vt:lpstr>
      <vt:lpstr>  OBJETIVOS </vt:lpstr>
      <vt:lpstr>  ESPECÍFICOS</vt:lpstr>
      <vt:lpstr>   ALCANCE</vt:lpstr>
      <vt:lpstr>CAPÍTULO 2</vt:lpstr>
      <vt:lpstr>    DEFINICIÓN</vt:lpstr>
      <vt:lpstr>CLASIFICACIÓN Y PARTES</vt:lpstr>
      <vt:lpstr>Cabinas Batch </vt:lpstr>
      <vt:lpstr>Cuarto Limpio de Pintura </vt:lpstr>
      <vt:lpstr>Cabinas de alta producción</vt:lpstr>
      <vt:lpstr>TIPOS DE MATERIALES</vt:lpstr>
      <vt:lpstr>  SISTEMAS DE EXTRACCIÓN  </vt:lpstr>
      <vt:lpstr>Un sistema de extracción localizada consta de:  Separador (filtros)</vt:lpstr>
      <vt:lpstr>Cuarto de succión</vt:lpstr>
      <vt:lpstr>Ventilador</vt:lpstr>
      <vt:lpstr>Ductos</vt:lpstr>
      <vt:lpstr>CLASIFICACIÓN DE LOS SISTEMAS DE EXTRACCIÓN</vt:lpstr>
      <vt:lpstr>Recuperador con sistema de filtros</vt:lpstr>
      <vt:lpstr>  Recuperador con mangas</vt:lpstr>
      <vt:lpstr>VENTILADORES</vt:lpstr>
      <vt:lpstr>   CLASIFICACIÓN </vt:lpstr>
      <vt:lpstr>VENTILADORES AXIALES</vt:lpstr>
      <vt:lpstr>VENTILADORES MIXTOS</vt:lpstr>
      <vt:lpstr> CARACTERÍSTICAS TÉCNICAS </vt:lpstr>
      <vt:lpstr>La presión estática ps</vt:lpstr>
      <vt:lpstr>La presión dinámica pv</vt:lpstr>
      <vt:lpstr>CINEMÁTICA DE FLUIDOS</vt:lpstr>
      <vt:lpstr>Ecuación de Bernoulli</vt:lpstr>
      <vt:lpstr>Aplicabilidad </vt:lpstr>
      <vt:lpstr>Corrección de la densidad</vt:lpstr>
      <vt:lpstr>Diapositiva 37</vt:lpstr>
      <vt:lpstr>CAPÍTULO 3  DISEÑO DE LA CABINA PARA PINTURA EN POLVO </vt:lpstr>
      <vt:lpstr>Tabla 3.7 Matriz de priorización</vt:lpstr>
      <vt:lpstr>DIMENSIONAMIENTO DE LA CABINA</vt:lpstr>
      <vt:lpstr>Diapositiva 41</vt:lpstr>
      <vt:lpstr>DISEÑO DE LA ESTRUCTURA DE LA CABINA EN SAP 2000</vt:lpstr>
      <vt:lpstr>Distribución de cargas:</vt:lpstr>
      <vt:lpstr>FACTORES DE CARGA DE LA ESTRUCTURA </vt:lpstr>
      <vt:lpstr>CÁLCULO DE SOLDADURAS</vt:lpstr>
      <vt:lpstr>DISEÑO DE LA ESTRUCTURA DE SOPORTE PARA MUEBLES METÁLICOS</vt:lpstr>
      <vt:lpstr>Localización de cargas aplicadas</vt:lpstr>
      <vt:lpstr>FACTORES DE CARGA</vt:lpstr>
      <vt:lpstr>CAPÍTULO 4 </vt:lpstr>
      <vt:lpstr>SELECCIÓN DE LA MEJOR ALTERNATIVA </vt:lpstr>
      <vt:lpstr>DINÁMICA DEL FLUIDO</vt:lpstr>
      <vt:lpstr>Diapositiva 52</vt:lpstr>
      <vt:lpstr>PARÁMETROS PARA EL DISEÑO </vt:lpstr>
      <vt:lpstr>Cálculo del caudal</vt:lpstr>
      <vt:lpstr>Diapositiva 55</vt:lpstr>
      <vt:lpstr>Puntos de análisis</vt:lpstr>
      <vt:lpstr>Diapositiva 57</vt:lpstr>
      <vt:lpstr>Diapositiva 58</vt:lpstr>
      <vt:lpstr>Diapositiva 59</vt:lpstr>
      <vt:lpstr>ANÁLISIS POR VOLÚMENES FINITOS</vt:lpstr>
      <vt:lpstr>Ventajas y desventajas del método de volúmenes finitos</vt:lpstr>
      <vt:lpstr>Difusión falsa y precisión</vt:lpstr>
      <vt:lpstr>Metodología del método de Volúmenes Finitos</vt:lpstr>
      <vt:lpstr>Diapositiva 64</vt:lpstr>
      <vt:lpstr>Proceso de solución de ANSYS FLUENT </vt:lpstr>
      <vt:lpstr>Diapositiva 66</vt:lpstr>
      <vt:lpstr>Turbulencia</vt:lpstr>
      <vt:lpstr>Diapositiva 68</vt:lpstr>
      <vt:lpstr>Modelo estándar de turbulencia k – Є</vt:lpstr>
      <vt:lpstr>ANÁLISIS COMPUTACIONAL</vt:lpstr>
      <vt:lpstr>Contornos de velocidad</vt:lpstr>
      <vt:lpstr>Contornos de velocidad en la cara frontal</vt:lpstr>
      <vt:lpstr>Recorrido de las líneas de velocidad</vt:lpstr>
      <vt:lpstr>Contornos de velocidad en la cara de filtros</vt:lpstr>
      <vt:lpstr>Análisis de partículas</vt:lpstr>
      <vt:lpstr>Primer caso: Proceso de pintado desde el centro del mueble</vt:lpstr>
      <vt:lpstr>Segundo caso: Proceso de pintado desde un costado del mueble  con un ángulo de inclinación de la pistola de 60º aproximadamente.</vt:lpstr>
      <vt:lpstr>Tercer caso: Proceso de pintado con un mueble (pupitre) suspendido</vt:lpstr>
      <vt:lpstr>ANÁLISIS DE RESULTADOS OBTENIDOS</vt:lpstr>
      <vt:lpstr>Análisis Gráfico comparativo de la velocidad media de cara en ambos programas</vt:lpstr>
      <vt:lpstr>Conclusiones</vt:lpstr>
      <vt:lpstr>Datos obtenidos de las simulaciones del flujo de partículas </vt:lpstr>
      <vt:lpstr>Conclusión</vt:lpstr>
      <vt:lpstr>DISEÑO DEL SISTEMA DE FILTRADO</vt:lpstr>
      <vt:lpstr>SELECCIÓN DEL VENTILADOR</vt:lpstr>
      <vt:lpstr>Diapositiva 86</vt:lpstr>
      <vt:lpstr>Diapositiva 87</vt:lpstr>
      <vt:lpstr>Diapositiva 88</vt:lpstr>
      <vt:lpstr>DISEÑO DEL SISTEMA DE CIRCULACIÓN DEL FLUIDO</vt:lpstr>
      <vt:lpstr>Diapositiva 90</vt:lpstr>
      <vt:lpstr>Diapositiva 91</vt:lpstr>
      <vt:lpstr>Diapositiva 92</vt:lpstr>
      <vt:lpstr>DISEÑO DE LA ESTRUCTURA DE SOPORTE PARA EL VENTILADOR Y MOTOR</vt:lpstr>
      <vt:lpstr>Diapositiva 94</vt:lpstr>
      <vt:lpstr>Diapositiva 95</vt:lpstr>
      <vt:lpstr>Cálculo de la soldadura en la estructura de Soporte del ventilador y motor</vt:lpstr>
      <vt:lpstr>Diapositiva 97</vt:lpstr>
      <vt:lpstr>Diapositiva 98</vt:lpstr>
      <vt:lpstr>CAPÍTULO 5 </vt:lpstr>
      <vt:lpstr>Proceso de construcción de los parantes de la cabina </vt:lpstr>
      <vt:lpstr>MEDIOS PARA LA FABRICACIÓN</vt:lpstr>
      <vt:lpstr>DIAGRAMAS DE MONTAJE</vt:lpstr>
      <vt:lpstr>Diapositiva 103</vt:lpstr>
      <vt:lpstr>Diapositiva 104</vt:lpstr>
      <vt:lpstr>DIAGRAMAS DE MONTAJE</vt:lpstr>
      <vt:lpstr>Diapositiva 106</vt:lpstr>
      <vt:lpstr>CONEXIONES ELÉCTRICAS</vt:lpstr>
      <vt:lpstr>CONEXIONES DE DUCTOS</vt:lpstr>
      <vt:lpstr>Diapositiva 109</vt:lpstr>
      <vt:lpstr>Diapositiva 110</vt:lpstr>
      <vt:lpstr>CAPÍTULO 6</vt:lpstr>
      <vt:lpstr>PRUEBA DE HERMETICIDAD</vt:lpstr>
      <vt:lpstr>MEDICIÓN DEL PORCENTAJE DE RECOLECCIÓN DE PINTURA EN POLVO</vt:lpstr>
      <vt:lpstr>Resultados obtenidos</vt:lpstr>
      <vt:lpstr>Conclusión:</vt:lpstr>
      <vt:lpstr>Medición en la boca de entrada del ventilador</vt:lpstr>
      <vt:lpstr>Conclusión:</vt:lpstr>
      <vt:lpstr>MEDICIÓN EN LA CARA ABIERTA DE LA CABINA</vt:lpstr>
      <vt:lpstr>Mediciones de las velocidades del aire en la entrada de la cabina </vt:lpstr>
      <vt:lpstr>Conclusión:</vt:lpstr>
      <vt:lpstr>MEDICIÓN EN LA ENTRADA DEL CUARTO DE SUCCIÓN</vt:lpstr>
      <vt:lpstr>Mediciones de las velocidades del aire en la entrada del cuarto de succión </vt:lpstr>
      <vt:lpstr>Conclusión:</vt:lpstr>
      <vt:lpstr>VIDEO DE FUNCIONAMIENTO</vt:lpstr>
      <vt:lpstr>CAPÍTULO 7 </vt:lpstr>
      <vt:lpstr>COSTOS TOTALES</vt:lpstr>
      <vt:lpstr> COSTO DEL ANÁLISIS COMPUTACIONAL</vt:lpstr>
      <vt:lpstr> DEPRECIACIÓN DEL SISTEMA COMPLETO</vt:lpstr>
      <vt:lpstr>CÁLCULO DEL TIEMPO DE RECUPERACIÓN DE LA INVERSIÓN</vt:lpstr>
      <vt:lpstr>CONCLUSIONES Y RECOMENDACIONES </vt:lpstr>
      <vt:lpstr>CONCLUSIONES</vt:lpstr>
      <vt:lpstr>Diapositiva 132</vt:lpstr>
      <vt:lpstr>Diapositiva 133</vt:lpstr>
      <vt:lpstr>Diapositiva 134</vt:lpstr>
      <vt:lpstr>RECOMENDACIONES</vt:lpstr>
      <vt:lpstr>Diapositiva 136</vt:lpstr>
      <vt:lpstr>Diapositiva 137</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2 MARCO TEÓRICO</dc:title>
  <dc:creator>Usuario</dc:creator>
  <cp:lastModifiedBy>Tania</cp:lastModifiedBy>
  <cp:revision>213</cp:revision>
  <dcterms:created xsi:type="dcterms:W3CDTF">2011-02-16T15:11:06Z</dcterms:created>
  <dcterms:modified xsi:type="dcterms:W3CDTF">2011-07-07T15:33:19Z</dcterms:modified>
</cp:coreProperties>
</file>