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32" r:id="rId1"/>
  </p:sldMasterIdLst>
  <p:sldIdLst>
    <p:sldId id="313" r:id="rId2"/>
    <p:sldId id="315" r:id="rId3"/>
    <p:sldId id="316" r:id="rId4"/>
    <p:sldId id="380" r:id="rId5"/>
    <p:sldId id="419" r:id="rId6"/>
    <p:sldId id="420" r:id="rId7"/>
    <p:sldId id="422" r:id="rId8"/>
    <p:sldId id="423" r:id="rId9"/>
    <p:sldId id="424" r:id="rId10"/>
    <p:sldId id="425" r:id="rId11"/>
    <p:sldId id="426" r:id="rId12"/>
    <p:sldId id="428" r:id="rId13"/>
    <p:sldId id="430" r:id="rId14"/>
    <p:sldId id="431" r:id="rId15"/>
    <p:sldId id="432" r:id="rId16"/>
    <p:sldId id="434" r:id="rId17"/>
    <p:sldId id="435" r:id="rId18"/>
    <p:sldId id="437" r:id="rId19"/>
    <p:sldId id="438" r:id="rId20"/>
    <p:sldId id="384" r:id="rId21"/>
    <p:sldId id="453" r:id="rId22"/>
    <p:sldId id="454" r:id="rId23"/>
    <p:sldId id="455" r:id="rId24"/>
    <p:sldId id="456" r:id="rId25"/>
    <p:sldId id="457" r:id="rId26"/>
    <p:sldId id="458" r:id="rId27"/>
    <p:sldId id="459" r:id="rId28"/>
    <p:sldId id="460" r:id="rId29"/>
    <p:sldId id="461" r:id="rId30"/>
    <p:sldId id="462" r:id="rId31"/>
    <p:sldId id="463" r:id="rId32"/>
    <p:sldId id="464" r:id="rId33"/>
    <p:sldId id="465" r:id="rId34"/>
    <p:sldId id="466" r:id="rId35"/>
    <p:sldId id="467" r:id="rId36"/>
    <p:sldId id="440" r:id="rId37"/>
    <p:sldId id="441" r:id="rId38"/>
    <p:sldId id="442" r:id="rId39"/>
    <p:sldId id="444" r:id="rId40"/>
    <p:sldId id="445" r:id="rId41"/>
    <p:sldId id="446" r:id="rId42"/>
    <p:sldId id="447" r:id="rId43"/>
    <p:sldId id="448" r:id="rId44"/>
    <p:sldId id="449" r:id="rId45"/>
    <p:sldId id="450" r:id="rId46"/>
    <p:sldId id="452" r:id="rId47"/>
    <p:sldId id="352" r:id="rId48"/>
    <p:sldId id="381" r:id="rId49"/>
    <p:sldId id="382" r:id="rId50"/>
    <p:sldId id="383" r:id="rId51"/>
    <p:sldId id="369" r:id="rId52"/>
    <p:sldId id="368" r:id="rId53"/>
    <p:sldId id="371" r:id="rId54"/>
    <p:sldId id="373" r:id="rId55"/>
    <p:sldId id="374" r:id="rId56"/>
    <p:sldId id="377" r:id="rId5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2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84B30D7A-EF05-416E-BB4C-D2EC24AAE011}" type="datetimeFigureOut">
              <a:rPr lang="es-ES" smtClean="0"/>
              <a:pPr/>
              <a:t>05/07/2011</a:t>
            </a:fld>
            <a:endParaRPr lang="es-ES"/>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ES"/>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ECC9E7C8-ED05-4BAF-A115-3BA775E4DE8F}"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B30D7A-EF05-416E-BB4C-D2EC24AAE011}" type="datetimeFigureOut">
              <a:rPr lang="es-ES" smtClean="0"/>
              <a:pPr/>
              <a:t>05/07/2011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C9E7C8-ED05-4BAF-A115-3BA775E4DE8F}"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4B30D7A-EF05-416E-BB4C-D2EC24AAE011}" type="datetimeFigureOut">
              <a:rPr lang="es-ES" smtClean="0"/>
              <a:pPr/>
              <a:t>05/07/2011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CC9E7C8-ED05-4BAF-A115-3BA775E4DE8F}"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84B30D7A-EF05-416E-BB4C-D2EC24AAE011}" type="datetimeFigureOut">
              <a:rPr lang="es-ES" smtClean="0"/>
              <a:pPr/>
              <a:t>05/07/2011</a:t>
            </a:fld>
            <a:endParaRPr lang="es-ES"/>
          </a:p>
        </p:txBody>
      </p:sp>
      <p:sp>
        <p:nvSpPr>
          <p:cNvPr id="9" name="8 Marcador de número de diapositiva"/>
          <p:cNvSpPr>
            <a:spLocks noGrp="1"/>
          </p:cNvSpPr>
          <p:nvPr>
            <p:ph type="sldNum" sz="quarter" idx="15"/>
          </p:nvPr>
        </p:nvSpPr>
        <p:spPr/>
        <p:txBody>
          <a:bodyPr rtlCol="0"/>
          <a:lstStyle/>
          <a:p>
            <a:fld id="{ECC9E7C8-ED05-4BAF-A115-3BA775E4DE8F}" type="slidenum">
              <a:rPr lang="es-ES" smtClean="0"/>
              <a:pPr/>
              <a:t>‹Nº›</a:t>
            </a:fld>
            <a:endParaRPr lang="es-ES"/>
          </a:p>
        </p:txBody>
      </p:sp>
      <p:sp>
        <p:nvSpPr>
          <p:cNvPr id="10" name="9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84B30D7A-EF05-416E-BB4C-D2EC24AAE011}" type="datetimeFigureOut">
              <a:rPr lang="es-ES" smtClean="0"/>
              <a:pPr/>
              <a:t>05/07/2011</a:t>
            </a:fld>
            <a:endParaRPr lang="es-ES"/>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ES"/>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ECC9E7C8-ED05-4BAF-A115-3BA775E4DE8F}"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4B30D7A-EF05-416E-BB4C-D2EC24AAE011}" type="datetimeFigureOut">
              <a:rPr lang="es-ES" smtClean="0"/>
              <a:pPr/>
              <a:t>05/07/2011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CC9E7C8-ED05-4BAF-A115-3BA775E4DE8F}" type="slidenum">
              <a:rPr lang="es-ES" smtClean="0"/>
              <a:pPr/>
              <a:t>‹Nº›</a:t>
            </a:fld>
            <a:endParaRPr lang="es-ES"/>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84B30D7A-EF05-416E-BB4C-D2EC24AAE011}" type="datetimeFigureOut">
              <a:rPr lang="es-ES" smtClean="0"/>
              <a:pPr/>
              <a:t>05/07/2011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CC9E7C8-ED05-4BAF-A115-3BA775E4DE8F}" type="slidenum">
              <a:rPr lang="es-ES" smtClean="0"/>
              <a:pPr/>
              <a:t>‹Nº›</a:t>
            </a:fld>
            <a:endParaRPr lang="es-ES"/>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84B30D7A-EF05-416E-BB4C-D2EC24AAE011}" type="datetimeFigureOut">
              <a:rPr lang="es-ES" smtClean="0"/>
              <a:pPr/>
              <a:t>05/07/2011</a:t>
            </a:fld>
            <a:endParaRPr lang="es-ES"/>
          </a:p>
        </p:txBody>
      </p:sp>
      <p:sp>
        <p:nvSpPr>
          <p:cNvPr id="7" name="6 Marcador de número de diapositiva"/>
          <p:cNvSpPr>
            <a:spLocks noGrp="1"/>
          </p:cNvSpPr>
          <p:nvPr>
            <p:ph type="sldNum" sz="quarter" idx="11"/>
          </p:nvPr>
        </p:nvSpPr>
        <p:spPr/>
        <p:txBody>
          <a:bodyPr rtlCol="0"/>
          <a:lstStyle/>
          <a:p>
            <a:fld id="{ECC9E7C8-ED05-4BAF-A115-3BA775E4DE8F}" type="slidenum">
              <a:rPr lang="es-ES" smtClean="0"/>
              <a:pPr/>
              <a:t>‹Nº›</a:t>
            </a:fld>
            <a:endParaRPr lang="es-ES"/>
          </a:p>
        </p:txBody>
      </p:sp>
      <p:sp>
        <p:nvSpPr>
          <p:cNvPr id="8" name="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B30D7A-EF05-416E-BB4C-D2EC24AAE011}" type="datetimeFigureOut">
              <a:rPr lang="es-ES" smtClean="0"/>
              <a:pPr/>
              <a:t>05/07/2011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CC9E7C8-ED05-4BAF-A115-3BA775E4DE8F}"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84B30D7A-EF05-416E-BB4C-D2EC24AAE011}" type="datetimeFigureOut">
              <a:rPr lang="es-ES" smtClean="0"/>
              <a:pPr/>
              <a:t>05/07/2011</a:t>
            </a:fld>
            <a:endParaRPr lang="es-ES"/>
          </a:p>
        </p:txBody>
      </p:sp>
      <p:sp>
        <p:nvSpPr>
          <p:cNvPr id="22" name="21 Marcador de número de diapositiva"/>
          <p:cNvSpPr>
            <a:spLocks noGrp="1"/>
          </p:cNvSpPr>
          <p:nvPr>
            <p:ph type="sldNum" sz="quarter" idx="15"/>
          </p:nvPr>
        </p:nvSpPr>
        <p:spPr/>
        <p:txBody>
          <a:bodyPr rtlCol="0"/>
          <a:lstStyle/>
          <a:p>
            <a:fld id="{ECC9E7C8-ED05-4BAF-A115-3BA775E4DE8F}" type="slidenum">
              <a:rPr lang="es-ES" smtClean="0"/>
              <a:pPr/>
              <a:t>‹Nº›</a:t>
            </a:fld>
            <a:endParaRPr lang="es-ES"/>
          </a:p>
        </p:txBody>
      </p:sp>
      <p:sp>
        <p:nvSpPr>
          <p:cNvPr id="23" name="22 Marcador de pie de página"/>
          <p:cNvSpPr>
            <a:spLocks noGrp="1"/>
          </p:cNvSpPr>
          <p:nvPr>
            <p:ph type="ftr" sz="quarter" idx="16"/>
          </p:nvPr>
        </p:nvSpPr>
        <p:spPr/>
        <p:txBody>
          <a:bodyPr rtlCol="0"/>
          <a:lstStyle/>
          <a:p>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84B30D7A-EF05-416E-BB4C-D2EC24AAE011}" type="datetimeFigureOut">
              <a:rPr lang="es-ES" smtClean="0"/>
              <a:pPr/>
              <a:t>05/07/2011</a:t>
            </a:fld>
            <a:endParaRPr lang="es-ES"/>
          </a:p>
        </p:txBody>
      </p:sp>
      <p:sp>
        <p:nvSpPr>
          <p:cNvPr id="18" name="17 Marcador de número de diapositiva"/>
          <p:cNvSpPr>
            <a:spLocks noGrp="1"/>
          </p:cNvSpPr>
          <p:nvPr>
            <p:ph type="sldNum" sz="quarter" idx="11"/>
          </p:nvPr>
        </p:nvSpPr>
        <p:spPr/>
        <p:txBody>
          <a:bodyPr rtlCol="0"/>
          <a:lstStyle/>
          <a:p>
            <a:fld id="{ECC9E7C8-ED05-4BAF-A115-3BA775E4DE8F}" type="slidenum">
              <a:rPr lang="es-ES" smtClean="0"/>
              <a:pPr/>
              <a:t>‹Nº›</a:t>
            </a:fld>
            <a:endParaRPr lang="es-ES"/>
          </a:p>
        </p:txBody>
      </p:sp>
      <p:sp>
        <p:nvSpPr>
          <p:cNvPr id="21" name="20 Marcador de pie de página"/>
          <p:cNvSpPr>
            <a:spLocks noGrp="1"/>
          </p:cNvSpPr>
          <p:nvPr>
            <p:ph type="ftr" sz="quarter" idx="12"/>
          </p:nvPr>
        </p:nvSpPr>
        <p:spPr/>
        <p:txBody>
          <a:bodyPr rtlCol="0"/>
          <a:lstStyle/>
          <a:p>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4B30D7A-EF05-416E-BB4C-D2EC24AAE011}" type="datetimeFigureOut">
              <a:rPr lang="es-ES" smtClean="0"/>
              <a:pPr/>
              <a:t>05/07/2011</a:t>
            </a:fld>
            <a:endParaRPr lang="es-ES"/>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ES"/>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CC9E7C8-ED05-4BAF-A115-3BA775E4DE8F}"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4.png"/><Relationship Id="rId3" Type="http://schemas.openxmlformats.org/officeDocument/2006/relationships/image" Target="../media/image16.jpeg"/><Relationship Id="rId7" Type="http://schemas.openxmlformats.org/officeDocument/2006/relationships/hyperlink" Target="javascript:showVisor()" TargetMode="External"/><Relationship Id="rId12" Type="http://schemas.openxmlformats.org/officeDocument/2006/relationships/image" Target="../media/image23.jpe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image" Target="../media/image18.pn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7.png"/><Relationship Id="rId9" Type="http://schemas.openxmlformats.org/officeDocument/2006/relationships/hyperlink" Target="http://eshops.mercadolibre.com.ec/alito70/" TargetMode="External"/><Relationship Id="rId14" Type="http://schemas.openxmlformats.org/officeDocument/2006/relationships/image" Target="../media/image25.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slide" Target="slide36.xml"/><Relationship Id="rId2" Type="http://schemas.openxmlformats.org/officeDocument/2006/relationships/slide" Target="slide5.xml"/><Relationship Id="rId1" Type="http://schemas.openxmlformats.org/officeDocument/2006/relationships/slideLayout" Target="../slideLayouts/slideLayout1.xml"/><Relationship Id="rId6" Type="http://schemas.openxmlformats.org/officeDocument/2006/relationships/slide" Target="slide33.xml"/><Relationship Id="rId5" Type="http://schemas.openxmlformats.org/officeDocument/2006/relationships/slide" Target="slide25.xml"/><Relationship Id="rId4" Type="http://schemas.openxmlformats.org/officeDocument/2006/relationships/slide" Target="slide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195736" y="188640"/>
            <a:ext cx="6172200" cy="1894362"/>
          </a:xfrm>
        </p:spPr>
        <p:txBody>
          <a:bodyPr>
            <a:normAutofit fontScale="90000"/>
          </a:bodyPr>
          <a:lstStyle/>
          <a:p>
            <a:r>
              <a:rPr lang="es-ES" dirty="0" smtClean="0"/>
              <a:t>PROYECTO DE GRADO PARA LA OBTENCIÓN DEL TITULO EN INGENIERÍA ELECTRÓNICA</a:t>
            </a:r>
            <a:br>
              <a:rPr lang="es-ES" dirty="0" smtClean="0"/>
            </a:br>
            <a:endParaRPr lang="es-ES" dirty="0"/>
          </a:p>
        </p:txBody>
      </p:sp>
      <p:sp>
        <p:nvSpPr>
          <p:cNvPr id="3" name="2 Subtítulo"/>
          <p:cNvSpPr>
            <a:spLocks noGrp="1"/>
          </p:cNvSpPr>
          <p:nvPr>
            <p:ph type="subTitle" idx="1"/>
          </p:nvPr>
        </p:nvSpPr>
        <p:spPr>
          <a:xfrm>
            <a:off x="2195736" y="1988840"/>
            <a:ext cx="6624736" cy="2304256"/>
          </a:xfrm>
        </p:spPr>
        <p:txBody>
          <a:bodyPr>
            <a:normAutofit lnSpcReduction="10000"/>
          </a:bodyPr>
          <a:lstStyle/>
          <a:p>
            <a:pPr algn="just">
              <a:lnSpc>
                <a:spcPct val="120000"/>
              </a:lnSpc>
            </a:pPr>
            <a:r>
              <a:rPr lang="es-EC" b="1" dirty="0" smtClean="0"/>
              <a:t>“</a:t>
            </a:r>
            <a:r>
              <a:rPr lang="es-ES" b="1" dirty="0" smtClean="0"/>
              <a:t>DISEÑO, IMPLEMENTACIÓN Y PUESTA EN FUNCIONAMIENTO DE UN SISTEMA DE SEGURIDAD DE CCTV, SISTEMA DE ALARMA DE INTRUSIÓN E INTERCONEXIÓN DE LAS REDES A TRAVÉS DE UN ENLACE MICROONDA PARA LAS FERRETERÍAS MEGA CENTRO JARAMILLO Y FRANQUICIA DISENSA JARAMILLO</a:t>
            </a:r>
            <a:r>
              <a:rPr lang="es-EC" b="1" dirty="0" smtClean="0"/>
              <a:t>”</a:t>
            </a:r>
            <a:endParaRPr lang="es-ES" dirty="0"/>
          </a:p>
        </p:txBody>
      </p:sp>
      <p:sp>
        <p:nvSpPr>
          <p:cNvPr id="4" name="2 Subtítulo"/>
          <p:cNvSpPr txBox="1">
            <a:spLocks/>
          </p:cNvSpPr>
          <p:nvPr/>
        </p:nvSpPr>
        <p:spPr>
          <a:xfrm>
            <a:off x="2339752" y="4437112"/>
            <a:ext cx="6172200" cy="1944216"/>
          </a:xfrm>
          <a:prstGeom prst="rect">
            <a:avLst/>
          </a:prstGeom>
        </p:spPr>
        <p:txBody>
          <a:bodyPr vert="horz">
            <a:normAutofit fontScale="92500" lnSpcReduction="20000"/>
          </a:bodyPr>
          <a:lstStyle/>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S" sz="3000" cap="small" dirty="0" smtClean="0">
                <a:solidFill>
                  <a:schemeClr val="tx2"/>
                </a:solidFill>
                <a:latin typeface="Bookman Old Style" pitchFamily="18" charset="0"/>
              </a:rPr>
              <a:t>Rommel Alfonso </a:t>
            </a:r>
            <a:r>
              <a:rPr lang="es-ES" sz="3000" cap="small" dirty="0" err="1" smtClean="0">
                <a:solidFill>
                  <a:schemeClr val="tx2"/>
                </a:solidFill>
                <a:latin typeface="Bookman Old Style" pitchFamily="18" charset="0"/>
              </a:rPr>
              <a:t>Mejia</a:t>
            </a:r>
            <a:r>
              <a:rPr lang="es-ES" sz="3000" cap="small" dirty="0" smtClean="0">
                <a:solidFill>
                  <a:schemeClr val="tx2"/>
                </a:solidFill>
                <a:latin typeface="Bookman Old Style" pitchFamily="18" charset="0"/>
              </a:rPr>
              <a:t> Donoso</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r>
              <a:rPr lang="es-ES" sz="3000" cap="small" dirty="0" smtClean="0">
                <a:solidFill>
                  <a:schemeClr val="tx2"/>
                </a:solidFill>
                <a:latin typeface="Bookman Old Style" pitchFamily="18" charset="0"/>
              </a:rPr>
              <a:t>Cesar Ricardo </a:t>
            </a:r>
            <a:r>
              <a:rPr lang="es-ES" sz="3000" cap="small" dirty="0" err="1" smtClean="0">
                <a:solidFill>
                  <a:schemeClr val="tx2"/>
                </a:solidFill>
                <a:latin typeface="Bookman Old Style" pitchFamily="18" charset="0"/>
              </a:rPr>
              <a:t>Nicolalde</a:t>
            </a:r>
            <a:r>
              <a:rPr lang="es-ES" sz="3000" cap="small" dirty="0" smtClean="0">
                <a:solidFill>
                  <a:schemeClr val="tx2"/>
                </a:solidFill>
                <a:latin typeface="Bookman Old Style" pitchFamily="18" charset="0"/>
              </a:rPr>
              <a:t> Toledo</a:t>
            </a:r>
          </a:p>
          <a:p>
            <a:pPr marL="0" marR="0" lvl="0" indent="0" algn="l" defTabSz="914400" rtl="0" eaLnBrk="1" fontAlgn="auto" latinLnBrk="0" hangingPunct="1">
              <a:lnSpc>
                <a:spcPct val="100000"/>
              </a:lnSpc>
              <a:spcBef>
                <a:spcPts val="600"/>
              </a:spcBef>
              <a:spcAft>
                <a:spcPts val="0"/>
              </a:spcAft>
              <a:buClr>
                <a:schemeClr val="accent1"/>
              </a:buClr>
              <a:buSzPct val="70000"/>
              <a:buFont typeface="Wingdings"/>
              <a:buNone/>
              <a:tabLst/>
              <a:defRPr/>
            </a:pPr>
            <a:endParaRPr kumimoji="0" lang="es-ES" sz="2200" b="1" i="0" u="none" strike="noStrike" kern="1200" cap="none" spc="0" normalizeH="0" baseline="0" noProof="0" dirty="0" smtClean="0">
              <a:ln>
                <a:noFill/>
              </a:ln>
              <a:solidFill>
                <a:schemeClr val="tx2"/>
              </a:solidFill>
              <a:effectLst/>
              <a:uLnTx/>
              <a:uFillTx/>
              <a:latin typeface="+mn-lt"/>
              <a:ea typeface="+mn-ea"/>
              <a:cs typeface="+mn-cs"/>
            </a:endParaRP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200" b="1" i="0" u="none" strike="noStrike" kern="1200" cap="none" spc="0" normalizeH="0" baseline="0" noProof="0" dirty="0" err="1" smtClean="0">
                <a:ln>
                  <a:noFill/>
                </a:ln>
                <a:solidFill>
                  <a:schemeClr val="tx2"/>
                </a:solidFill>
                <a:effectLst/>
                <a:uLnTx/>
                <a:uFillTx/>
                <a:latin typeface="+mn-lt"/>
                <a:ea typeface="+mn-ea"/>
                <a:cs typeface="+mn-cs"/>
              </a:rPr>
              <a:t>Sangolquí</a:t>
            </a:r>
            <a:r>
              <a:rPr kumimoji="0" lang="es-ES" sz="2200" b="1" i="0" u="none" strike="noStrike" kern="1200" cap="none" spc="0" normalizeH="0" baseline="0" noProof="0" dirty="0" smtClean="0">
                <a:ln>
                  <a:noFill/>
                </a:ln>
                <a:solidFill>
                  <a:schemeClr val="tx2"/>
                </a:solidFill>
                <a:effectLst/>
                <a:uLnTx/>
                <a:uFillTx/>
                <a:latin typeface="+mn-lt"/>
                <a:ea typeface="+mn-ea"/>
                <a:cs typeface="+mn-cs"/>
              </a:rPr>
              <a:t> – Ecuador</a:t>
            </a:r>
          </a:p>
          <a:p>
            <a:pPr marL="0" marR="0" lvl="0" indent="0" algn="ctr" defTabSz="914400" rtl="0" eaLnBrk="1" fontAlgn="auto" latinLnBrk="0" hangingPunct="1">
              <a:lnSpc>
                <a:spcPct val="100000"/>
              </a:lnSpc>
              <a:spcBef>
                <a:spcPts val="600"/>
              </a:spcBef>
              <a:spcAft>
                <a:spcPts val="0"/>
              </a:spcAft>
              <a:buClr>
                <a:schemeClr val="accent1"/>
              </a:buClr>
              <a:buSzPct val="70000"/>
              <a:buFont typeface="Wingdings"/>
              <a:buNone/>
              <a:tabLst/>
              <a:defRPr/>
            </a:pPr>
            <a:r>
              <a:rPr kumimoji="0" lang="es-ES" sz="2200" b="1" i="0" u="none" strike="noStrike" kern="1200" cap="none" spc="0" normalizeH="0" baseline="0" noProof="0" dirty="0" smtClean="0">
                <a:ln>
                  <a:noFill/>
                </a:ln>
                <a:solidFill>
                  <a:schemeClr val="tx2"/>
                </a:solidFill>
                <a:effectLst/>
                <a:uLnTx/>
                <a:uFillTx/>
                <a:latin typeface="+mn-lt"/>
                <a:ea typeface="+mn-ea"/>
                <a:cs typeface="+mn-cs"/>
              </a:rPr>
              <a:t>2011</a:t>
            </a:r>
          </a:p>
        </p:txBody>
      </p:sp>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2000"/>
                                        <p:tgtEl>
                                          <p:spTgt spid="3">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fade">
                                      <p:cBhvr>
                                        <p:cTn id="15" dur="2000"/>
                                        <p:tgtEl>
                                          <p:spTgt spid="4">
                                            <p:txEl>
                                              <p:pRg st="0" end="0"/>
                                            </p:tx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txEl>
                                              <p:pRg st="3" end="3"/>
                                            </p:txEl>
                                          </p:spTgt>
                                        </p:tgtEl>
                                        <p:attrNameLst>
                                          <p:attrName>style.visibility</p:attrName>
                                        </p:attrNameLst>
                                      </p:cBhvr>
                                      <p:to>
                                        <p:strVal val="visible"/>
                                      </p:to>
                                    </p:set>
                                    <p:animEffect transition="in" filter="fade">
                                      <p:cBhvr>
                                        <p:cTn id="23" dur="2000"/>
                                        <p:tgtEl>
                                          <p:spTgt spid="4">
                                            <p:txEl>
                                              <p:pRg st="3" end="3"/>
                                            </p:tx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allAtOnce"/>
      <p:bldP spid="4" grpId="0" build="allAtOnce"/>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Cableado Estructurado</a:t>
            </a:r>
            <a:endParaRPr lang="es-EC" dirty="0"/>
          </a:p>
        </p:txBody>
      </p:sp>
      <p:sp>
        <p:nvSpPr>
          <p:cNvPr id="3" name="2 Marcador de contenido"/>
          <p:cNvSpPr>
            <a:spLocks noGrp="1"/>
          </p:cNvSpPr>
          <p:nvPr>
            <p:ph sz="quarter" idx="1"/>
          </p:nvPr>
        </p:nvSpPr>
        <p:spPr>
          <a:xfrm>
            <a:off x="285720" y="1527056"/>
            <a:ext cx="8143932" cy="5116654"/>
          </a:xfrm>
        </p:spPr>
        <p:txBody>
          <a:bodyPr>
            <a:normAutofit lnSpcReduction="10000"/>
          </a:bodyPr>
          <a:lstStyle/>
          <a:p>
            <a:r>
              <a:rPr lang="es-EC" dirty="0" smtClean="0"/>
              <a:t>La topología física de la Red es ESTRELLA, ya que todos los dispositivos de la red se conectan a un </a:t>
            </a:r>
            <a:r>
              <a:rPr lang="es-EC" dirty="0" err="1" smtClean="0"/>
              <a:t>Switch</a:t>
            </a:r>
            <a:r>
              <a:rPr lang="es-EC" dirty="0" smtClean="0"/>
              <a:t> 3Comm de 16 puertos.</a:t>
            </a:r>
          </a:p>
          <a:p>
            <a:r>
              <a:rPr lang="es-EC" dirty="0" smtClean="0"/>
              <a:t>La topología lógica de la RED es ARBOL, ya que todos los usuarios comparten los mismos recursos desde el servidor.</a:t>
            </a:r>
          </a:p>
          <a:p>
            <a:r>
              <a:rPr lang="es-EC" dirty="0" smtClean="0"/>
              <a:t>El cableado usado es UTP categoría 5e, escogido por sus prestaciones, precio y porque los equipos para </a:t>
            </a:r>
            <a:r>
              <a:rPr lang="es-EC" dirty="0" err="1" smtClean="0"/>
              <a:t>Cat</a:t>
            </a:r>
            <a:r>
              <a:rPr lang="es-EC" dirty="0" smtClean="0"/>
              <a:t> 5e son versátiles y accesibles.</a:t>
            </a:r>
          </a:p>
          <a:p>
            <a:r>
              <a:rPr lang="es-EC" dirty="0" smtClean="0"/>
              <a:t>No debemos exceder los 90m entre la estación de trabajo y el cuarto de telecomunicaciones.</a:t>
            </a:r>
          </a:p>
          <a:p>
            <a:r>
              <a:rPr lang="es-EC" dirty="0" smtClean="0"/>
              <a:t>El cableado de datos va por una tubería diferente y separada 20cm de la alimentación de 110/220v</a:t>
            </a:r>
          </a:p>
          <a:p>
            <a:r>
              <a:rPr lang="es-EC" dirty="0" smtClean="0"/>
              <a:t>El estándar usado es la </a:t>
            </a:r>
            <a:r>
              <a:rPr lang="es-ES" dirty="0" smtClean="0"/>
              <a:t>T568B (TIA/EIA 568-B) </a:t>
            </a:r>
            <a:endParaRPr lang="es-EC" dirty="0" smtClean="0"/>
          </a:p>
          <a:p>
            <a:endParaRPr lang="es-EC" dirty="0"/>
          </a:p>
        </p:txBody>
      </p:sp>
    </p:spTree>
  </p:cSld>
  <p:clrMapOvr>
    <a:masterClrMapping/>
  </p:clrMapOvr>
  <p:transition>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C" dirty="0" smtClean="0"/>
              <a:t>Implementación de las Redes</a:t>
            </a:r>
            <a:endParaRPr lang="es-EC" dirty="0"/>
          </a:p>
        </p:txBody>
      </p:sp>
      <p:sp>
        <p:nvSpPr>
          <p:cNvPr id="3" name="2 Marcador de contenido"/>
          <p:cNvSpPr>
            <a:spLocks noGrp="1"/>
          </p:cNvSpPr>
          <p:nvPr>
            <p:ph sz="quarter" idx="1"/>
          </p:nvPr>
        </p:nvSpPr>
        <p:spPr>
          <a:xfrm>
            <a:off x="285720" y="1527056"/>
            <a:ext cx="8143932" cy="2187696"/>
          </a:xfrm>
        </p:spPr>
        <p:txBody>
          <a:bodyPr>
            <a:normAutofit/>
          </a:bodyPr>
          <a:lstStyle/>
          <a:p>
            <a:r>
              <a:rPr lang="es-EC" dirty="0" smtClean="0"/>
              <a:t>Se implementaron 4 redes:</a:t>
            </a:r>
          </a:p>
          <a:p>
            <a:pPr lvl="1"/>
            <a:r>
              <a:rPr lang="es-EC" dirty="0" smtClean="0"/>
              <a:t>Red Privada CLASE C en el Mega Centro RED A</a:t>
            </a:r>
          </a:p>
          <a:p>
            <a:pPr lvl="1"/>
            <a:r>
              <a:rPr lang="es-EC" dirty="0" smtClean="0"/>
              <a:t>Red Privada CLASE C en la Franquicia RED B</a:t>
            </a:r>
          </a:p>
          <a:p>
            <a:pPr lvl="1"/>
            <a:r>
              <a:rPr lang="es-EC" dirty="0" smtClean="0"/>
              <a:t>Red Privada CLASE C entre RED A y RED B</a:t>
            </a:r>
          </a:p>
          <a:p>
            <a:pPr lvl="1"/>
            <a:r>
              <a:rPr lang="es-EC" dirty="0" smtClean="0"/>
              <a:t>Red Pública CLASE B para acceso al Internet</a:t>
            </a:r>
          </a:p>
          <a:p>
            <a:pPr lvl="1"/>
            <a:endParaRPr lang="es-EC" dirty="0" smtClean="0"/>
          </a:p>
        </p:txBody>
      </p:sp>
      <p:pic>
        <p:nvPicPr>
          <p:cNvPr id="73729" name="Picture 1"/>
          <p:cNvPicPr>
            <a:picLocks noChangeAspect="1" noChangeArrowheads="1"/>
          </p:cNvPicPr>
          <p:nvPr/>
        </p:nvPicPr>
        <p:blipFill>
          <a:blip r:embed="rId2" cstate="print"/>
          <a:srcRect/>
          <a:stretch>
            <a:fillRect/>
          </a:stretch>
        </p:blipFill>
        <p:spPr bwMode="auto">
          <a:xfrm>
            <a:off x="179512" y="3464197"/>
            <a:ext cx="8829675" cy="3205163"/>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274638"/>
            <a:ext cx="8215370" cy="1143000"/>
          </a:xfrm>
        </p:spPr>
        <p:txBody>
          <a:bodyPr>
            <a:normAutofit/>
          </a:bodyPr>
          <a:lstStyle/>
          <a:p>
            <a:r>
              <a:rPr lang="es-ES" dirty="0" smtClean="0"/>
              <a:t>Configuración del Servidor Windows Server 2003</a:t>
            </a:r>
            <a:endParaRPr lang="es-ES" dirty="0"/>
          </a:p>
        </p:txBody>
      </p:sp>
      <p:sp>
        <p:nvSpPr>
          <p:cNvPr id="3" name="2 Marcador de contenido"/>
          <p:cNvSpPr>
            <a:spLocks noGrp="1"/>
          </p:cNvSpPr>
          <p:nvPr>
            <p:ph sz="quarter" idx="1"/>
          </p:nvPr>
        </p:nvSpPr>
        <p:spPr>
          <a:xfrm>
            <a:off x="457200" y="1600200"/>
            <a:ext cx="8229600" cy="3043246"/>
          </a:xfrm>
        </p:spPr>
        <p:txBody>
          <a:bodyPr>
            <a:normAutofit/>
          </a:bodyPr>
          <a:lstStyle/>
          <a:p>
            <a:r>
              <a:rPr lang="es-ES" dirty="0" smtClean="0"/>
              <a:t>Windows Server 2003 dispone de una gran cantidad de funciones, para nuestro habilitaremos las siguientes:</a:t>
            </a:r>
          </a:p>
          <a:p>
            <a:pPr lvl="1"/>
            <a:r>
              <a:rPr lang="es-EC" dirty="0" smtClean="0"/>
              <a:t>Servidor de DOMINIO (Para crear usuarios)</a:t>
            </a:r>
          </a:p>
          <a:p>
            <a:pPr lvl="1"/>
            <a:r>
              <a:rPr lang="es-EC" dirty="0" smtClean="0"/>
              <a:t>Servidor de Archivos conocido como FTP</a:t>
            </a:r>
          </a:p>
          <a:p>
            <a:pPr lvl="1"/>
            <a:r>
              <a:rPr lang="es-EC" dirty="0" smtClean="0"/>
              <a:t>Servidor de Correo</a:t>
            </a:r>
          </a:p>
          <a:p>
            <a:r>
              <a:rPr lang="es-EC" dirty="0" smtClean="0"/>
              <a:t>Y todos estos servicios los activaremos mediante la opción de “Agregar o quitar función”</a:t>
            </a:r>
            <a:endParaRPr lang="es-ES" dirty="0" smtClean="0"/>
          </a:p>
        </p:txBody>
      </p:sp>
      <p:pic>
        <p:nvPicPr>
          <p:cNvPr id="131074" name="Picture 2"/>
          <p:cNvPicPr>
            <a:picLocks noChangeAspect="1" noChangeArrowheads="1"/>
          </p:cNvPicPr>
          <p:nvPr/>
        </p:nvPicPr>
        <p:blipFill>
          <a:blip r:embed="rId2" cstate="print"/>
          <a:srcRect l="2996" t="18430" r="27819" b="55147"/>
          <a:stretch>
            <a:fillRect/>
          </a:stretch>
        </p:blipFill>
        <p:spPr bwMode="auto">
          <a:xfrm>
            <a:off x="285720" y="4429132"/>
            <a:ext cx="7859773" cy="2143140"/>
          </a:xfrm>
          <a:prstGeom prst="rect">
            <a:avLst/>
          </a:prstGeom>
          <a:noFill/>
          <a:ln w="9525">
            <a:noFill/>
            <a:miter lim="800000"/>
            <a:headEnd/>
            <a:tailEnd/>
          </a:ln>
          <a:effectLst/>
        </p:spPr>
      </p:pic>
      <p:sp>
        <p:nvSpPr>
          <p:cNvPr id="5" name="4 Elipse"/>
          <p:cNvSpPr/>
          <p:nvPr/>
        </p:nvSpPr>
        <p:spPr>
          <a:xfrm>
            <a:off x="5857884" y="5214950"/>
            <a:ext cx="2286016" cy="500066"/>
          </a:xfrm>
          <a:prstGeom prst="ellipse">
            <a:avLst/>
          </a:prstGeom>
          <a:solidFill>
            <a:srgbClr val="FF0000">
              <a:alpha val="2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ransition>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Configuración del servidor de dominio</a:t>
            </a:r>
            <a:endParaRPr lang="es-ES" dirty="0"/>
          </a:p>
        </p:txBody>
      </p:sp>
      <p:sp>
        <p:nvSpPr>
          <p:cNvPr id="3" name="2 Marcador de contenido"/>
          <p:cNvSpPr>
            <a:spLocks noGrp="1"/>
          </p:cNvSpPr>
          <p:nvPr>
            <p:ph sz="quarter" idx="1"/>
          </p:nvPr>
        </p:nvSpPr>
        <p:spPr>
          <a:xfrm>
            <a:off x="313184" y="1600200"/>
            <a:ext cx="8435280" cy="1684784"/>
          </a:xfrm>
        </p:spPr>
        <p:txBody>
          <a:bodyPr>
            <a:normAutofit/>
          </a:bodyPr>
          <a:lstStyle/>
          <a:p>
            <a:r>
              <a:rPr lang="es-ES" b="1" dirty="0" smtClean="0"/>
              <a:t>Controlador de dominio (Active </a:t>
            </a:r>
            <a:r>
              <a:rPr lang="es-ES" b="1" dirty="0" err="1" smtClean="0"/>
              <a:t>Directory</a:t>
            </a:r>
            <a:r>
              <a:rPr lang="es-ES" b="1" dirty="0" smtClean="0"/>
              <a:t>) </a:t>
            </a:r>
            <a:r>
              <a:rPr lang="es-ES" dirty="0" smtClean="0"/>
              <a:t>para controlar cuentas de usuarios y grupos organizativos de la RED.</a:t>
            </a:r>
          </a:p>
          <a:p>
            <a:r>
              <a:rPr lang="es-ES" dirty="0" smtClean="0"/>
              <a:t>Nuestro dominio DNS será: “</a:t>
            </a:r>
            <a:r>
              <a:rPr lang="es-ES" b="1" dirty="0" smtClean="0"/>
              <a:t>mcjaramillo.com</a:t>
            </a:r>
            <a:r>
              <a:rPr lang="es-ES" dirty="0" smtClean="0"/>
              <a:t>” </a:t>
            </a:r>
          </a:p>
          <a:p>
            <a:pPr lvl="0"/>
            <a:endParaRPr lang="es-ES" dirty="0" smtClean="0"/>
          </a:p>
        </p:txBody>
      </p:sp>
      <p:pic>
        <p:nvPicPr>
          <p:cNvPr id="135171" name="Picture 3"/>
          <p:cNvPicPr>
            <a:picLocks noChangeAspect="1" noChangeArrowheads="1"/>
          </p:cNvPicPr>
          <p:nvPr/>
        </p:nvPicPr>
        <p:blipFill>
          <a:blip r:embed="rId2" cstate="print"/>
          <a:srcRect/>
          <a:stretch>
            <a:fillRect/>
          </a:stretch>
        </p:blipFill>
        <p:spPr bwMode="auto">
          <a:xfrm>
            <a:off x="357158" y="3286124"/>
            <a:ext cx="3521106" cy="3357586"/>
          </a:xfrm>
          <a:prstGeom prst="rect">
            <a:avLst/>
          </a:prstGeom>
          <a:noFill/>
          <a:ln w="9525">
            <a:noFill/>
            <a:miter lim="800000"/>
            <a:headEnd/>
            <a:tailEnd/>
          </a:ln>
          <a:effectLst/>
        </p:spPr>
      </p:pic>
      <p:pic>
        <p:nvPicPr>
          <p:cNvPr id="5" name="4 Imagen"/>
          <p:cNvPicPr/>
          <p:nvPr/>
        </p:nvPicPr>
        <p:blipFill>
          <a:blip r:embed="rId3" cstate="print"/>
          <a:srcRect/>
          <a:stretch>
            <a:fillRect/>
          </a:stretch>
        </p:blipFill>
        <p:spPr bwMode="auto">
          <a:xfrm>
            <a:off x="4000496" y="3286124"/>
            <a:ext cx="4053866" cy="335758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Servicio FTP</a:t>
            </a:r>
            <a:endParaRPr lang="es-ES" dirty="0"/>
          </a:p>
        </p:txBody>
      </p:sp>
      <p:sp>
        <p:nvSpPr>
          <p:cNvPr id="3" name="2 Marcador de contenido"/>
          <p:cNvSpPr>
            <a:spLocks noGrp="1"/>
          </p:cNvSpPr>
          <p:nvPr>
            <p:ph sz="quarter" idx="1"/>
          </p:nvPr>
        </p:nvSpPr>
        <p:spPr>
          <a:xfrm>
            <a:off x="285720" y="1600201"/>
            <a:ext cx="8358246" cy="2043114"/>
          </a:xfrm>
        </p:spPr>
        <p:txBody>
          <a:bodyPr>
            <a:normAutofit/>
          </a:bodyPr>
          <a:lstStyle/>
          <a:p>
            <a:r>
              <a:rPr lang="es-ES" dirty="0" smtClean="0"/>
              <a:t>Instalada la aplicación de </a:t>
            </a:r>
            <a:r>
              <a:rPr lang="es-ES" b="1" i="1" dirty="0" smtClean="0"/>
              <a:t>SEVIDOR DE ARCHIVOS</a:t>
            </a:r>
            <a:r>
              <a:rPr lang="es-ES" dirty="0" smtClean="0"/>
              <a:t>, comenzaremos a crear “Recursos compartidos” para nuestra red.</a:t>
            </a:r>
          </a:p>
          <a:p>
            <a:r>
              <a:rPr lang="es-ES" dirty="0" smtClean="0"/>
              <a:t>Creamos un recurso compartido, al cual le asignamos el nombre de </a:t>
            </a:r>
            <a:r>
              <a:rPr lang="es-ES" b="1" dirty="0" smtClean="0"/>
              <a:t>Mega Centro Jaramillo</a:t>
            </a:r>
            <a:r>
              <a:rPr lang="es-ES" dirty="0" smtClean="0"/>
              <a:t> en la unidad D:</a:t>
            </a:r>
          </a:p>
        </p:txBody>
      </p:sp>
      <p:pic>
        <p:nvPicPr>
          <p:cNvPr id="132098" name="Picture 2"/>
          <p:cNvPicPr>
            <a:picLocks noChangeAspect="1" noChangeArrowheads="1"/>
          </p:cNvPicPr>
          <p:nvPr/>
        </p:nvPicPr>
        <p:blipFill>
          <a:blip r:embed="rId2" cstate="print"/>
          <a:srcRect/>
          <a:stretch>
            <a:fillRect/>
          </a:stretch>
        </p:blipFill>
        <p:spPr bwMode="auto">
          <a:xfrm>
            <a:off x="1785918" y="3714752"/>
            <a:ext cx="4819976" cy="2880319"/>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Configuración del servicio de correo</a:t>
            </a:r>
            <a:endParaRPr lang="es-ES" b="1" dirty="0"/>
          </a:p>
        </p:txBody>
      </p:sp>
      <p:sp>
        <p:nvSpPr>
          <p:cNvPr id="3" name="2 Marcador de contenido"/>
          <p:cNvSpPr>
            <a:spLocks noGrp="1"/>
          </p:cNvSpPr>
          <p:nvPr>
            <p:ph sz="quarter" idx="1"/>
          </p:nvPr>
        </p:nvSpPr>
        <p:spPr>
          <a:xfrm>
            <a:off x="251520" y="1556792"/>
            <a:ext cx="4392488" cy="5301208"/>
          </a:xfrm>
        </p:spPr>
        <p:txBody>
          <a:bodyPr>
            <a:normAutofit lnSpcReduction="10000"/>
          </a:bodyPr>
          <a:lstStyle/>
          <a:p>
            <a:r>
              <a:rPr lang="es-EC" dirty="0" smtClean="0"/>
              <a:t>Una vez instalado el </a:t>
            </a:r>
            <a:r>
              <a:rPr lang="es-ES" b="1" dirty="0" smtClean="0"/>
              <a:t>Servidor de Correo (POP3, SMTP)</a:t>
            </a:r>
            <a:r>
              <a:rPr lang="es-ES" dirty="0" smtClean="0"/>
              <a:t> creamos el dominio al que pertenece la RED “</a:t>
            </a:r>
            <a:r>
              <a:rPr lang="es-ES" b="1" dirty="0" smtClean="0"/>
              <a:t>mcjaramillo.com</a:t>
            </a:r>
            <a:r>
              <a:rPr lang="es-ES" dirty="0" smtClean="0"/>
              <a:t>”</a:t>
            </a:r>
          </a:p>
          <a:p>
            <a:r>
              <a:rPr lang="es-EC" dirty="0" smtClean="0"/>
              <a:t>En el dominio de la RED, agregamos el buzón respectivo para cada cuenta de correo </a:t>
            </a:r>
            <a:r>
              <a:rPr lang="es-EC" dirty="0" err="1" smtClean="0"/>
              <a:t>Ejm</a:t>
            </a:r>
            <a:r>
              <a:rPr lang="es-EC" dirty="0" smtClean="0"/>
              <a:t>: </a:t>
            </a:r>
            <a:r>
              <a:rPr lang="es-EC" b="1" dirty="0" smtClean="0"/>
              <a:t>“promociones@mcjaramillo.com”</a:t>
            </a:r>
            <a:endParaRPr lang="es-ES" b="1" dirty="0" smtClean="0"/>
          </a:p>
          <a:p>
            <a:r>
              <a:rPr lang="es-ES" dirty="0" smtClean="0"/>
              <a:t>Mediante “Microsoft Outlook” configuramos las diferentes cuentas para el acceso de cada usuario.</a:t>
            </a:r>
          </a:p>
        </p:txBody>
      </p:sp>
      <p:pic>
        <p:nvPicPr>
          <p:cNvPr id="4" name="Picture 3"/>
          <p:cNvPicPr>
            <a:picLocks noChangeAspect="1" noChangeArrowheads="1"/>
          </p:cNvPicPr>
          <p:nvPr/>
        </p:nvPicPr>
        <p:blipFill>
          <a:blip r:embed="rId2" cstate="print"/>
          <a:srcRect/>
          <a:stretch>
            <a:fillRect/>
          </a:stretch>
        </p:blipFill>
        <p:spPr bwMode="auto">
          <a:xfrm>
            <a:off x="4572000" y="1988840"/>
            <a:ext cx="4063552" cy="3684041"/>
          </a:xfrm>
          <a:prstGeom prst="rect">
            <a:avLst/>
          </a:prstGeom>
          <a:noFill/>
          <a:ln w="9525">
            <a:noFill/>
            <a:miter lim="800000"/>
            <a:headEnd/>
            <a:tailEnd/>
          </a:ln>
          <a:effectLst/>
        </p:spPr>
      </p:pic>
      <p:sp>
        <p:nvSpPr>
          <p:cNvPr id="5" name="4 Rectángulo"/>
          <p:cNvSpPr/>
          <p:nvPr/>
        </p:nvSpPr>
        <p:spPr>
          <a:xfrm>
            <a:off x="4932040" y="1484784"/>
            <a:ext cx="3278462" cy="461665"/>
          </a:xfrm>
          <a:prstGeom prst="rect">
            <a:avLst/>
          </a:prstGeom>
        </p:spPr>
        <p:txBody>
          <a:bodyPr wrap="none">
            <a:spAutoFit/>
          </a:bodyPr>
          <a:lstStyle/>
          <a:p>
            <a:r>
              <a:rPr lang="es-ES" sz="2400" b="1" dirty="0" smtClean="0"/>
              <a:t>Resumen de buzón:</a:t>
            </a:r>
          </a:p>
        </p:txBody>
      </p:sp>
    </p:spTree>
  </p:cSld>
  <p:clrMapOvr>
    <a:masterClrMapping/>
  </p:clrMapOvr>
  <p:transition>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DESCRIPCION E IMPLEMENTACIÓN DEL RADIO ENLACE</a:t>
            </a:r>
            <a:endParaRPr lang="es-ES" dirty="0"/>
          </a:p>
        </p:txBody>
      </p:sp>
      <p:sp>
        <p:nvSpPr>
          <p:cNvPr id="3" name="2 Subtítulo"/>
          <p:cNvSpPr>
            <a:spLocks noGrp="1"/>
          </p:cNvSpPr>
          <p:nvPr>
            <p:ph type="subTitle" idx="1"/>
          </p:nvPr>
        </p:nvSpPr>
        <p:spPr/>
        <p:txBody>
          <a:bodyPr/>
          <a:lstStyle/>
          <a:p>
            <a:r>
              <a:rPr lang="es-ES" dirty="0" smtClean="0"/>
              <a:t>Estudio de la zona</a:t>
            </a:r>
          </a:p>
          <a:p>
            <a:endParaRPr lang="es-ES" dirty="0"/>
          </a:p>
        </p:txBody>
      </p:sp>
    </p:spTree>
  </p:cSld>
  <p:clrMapOvr>
    <a:masterClrMapping/>
  </p:clrMapOvr>
  <p:transition>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Estudio de la zona</a:t>
            </a:r>
            <a:endParaRPr lang="es-ES" dirty="0"/>
          </a:p>
        </p:txBody>
      </p:sp>
      <p:sp>
        <p:nvSpPr>
          <p:cNvPr id="3" name="2 Marcador de contenido"/>
          <p:cNvSpPr>
            <a:spLocks noGrp="1"/>
          </p:cNvSpPr>
          <p:nvPr>
            <p:ph sz="quarter" idx="1"/>
          </p:nvPr>
        </p:nvSpPr>
        <p:spPr/>
        <p:txBody>
          <a:bodyPr>
            <a:normAutofit/>
          </a:bodyPr>
          <a:lstStyle/>
          <a:p>
            <a:r>
              <a:rPr lang="es-ES" b="1" dirty="0" smtClean="0"/>
              <a:t>Geografía: </a:t>
            </a:r>
          </a:p>
          <a:p>
            <a:pPr lvl="1"/>
            <a:r>
              <a:rPr lang="es-ES" dirty="0" smtClean="0"/>
              <a:t>Topografía ligeramente ondulada</a:t>
            </a:r>
          </a:p>
          <a:p>
            <a:pPr lvl="1"/>
            <a:r>
              <a:rPr lang="es-ES" dirty="0" smtClean="0"/>
              <a:t>Su altura promedio es 620 metros SNM</a:t>
            </a:r>
          </a:p>
          <a:p>
            <a:r>
              <a:rPr lang="es-ES" sz="2400" b="1" dirty="0" smtClean="0"/>
              <a:t>Clima:</a:t>
            </a:r>
            <a:r>
              <a:rPr lang="es-ES" sz="2400" dirty="0" smtClean="0"/>
              <a:t> </a:t>
            </a:r>
          </a:p>
          <a:p>
            <a:pPr lvl="1"/>
            <a:r>
              <a:rPr lang="es-ES" sz="2100" dirty="0" smtClean="0"/>
              <a:t>Cálido húmedo</a:t>
            </a:r>
          </a:p>
          <a:p>
            <a:pPr lvl="1"/>
            <a:r>
              <a:rPr lang="es-ES" sz="2100" dirty="0" smtClean="0"/>
              <a:t>Temperatura promedio de 16°C y relativas variaciones en los meses de febrero, marzo, abril y mayo registrando promedios mayores a los 25°C, que coinciden con la época invernal. </a:t>
            </a:r>
          </a:p>
          <a:p>
            <a:pPr lvl="1"/>
            <a:r>
              <a:rPr lang="es-ES" sz="2100" dirty="0" smtClean="0"/>
              <a:t>La humedad varía entre los 84.5% y 87.5%, y sus precipitaciones anuales varían entre 3.300 y 3.800 [mm]. con una evaporación entre 890 y 1.100 [mm].</a:t>
            </a:r>
          </a:p>
          <a:p>
            <a:endParaRPr lang="es-ES" dirty="0"/>
          </a:p>
        </p:txBody>
      </p:sp>
    </p:spTree>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Resumen de los puntos a enlazar</a:t>
            </a:r>
            <a:endParaRPr lang="es-ES" dirty="0"/>
          </a:p>
        </p:txBody>
      </p:sp>
      <p:pic>
        <p:nvPicPr>
          <p:cNvPr id="4" name="3 Imagen"/>
          <p:cNvPicPr/>
          <p:nvPr/>
        </p:nvPicPr>
        <p:blipFill>
          <a:blip r:embed="rId2" cstate="email">
            <a:lum bright="-10000" contrast="20000"/>
          </a:blip>
          <a:srcRect/>
          <a:stretch>
            <a:fillRect/>
          </a:stretch>
        </p:blipFill>
        <p:spPr bwMode="auto">
          <a:xfrm>
            <a:off x="0" y="1628801"/>
            <a:ext cx="9144000" cy="4824535"/>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Perfil Mediante Radio Mobile</a:t>
            </a:r>
            <a:endParaRPr lang="es-ES" dirty="0"/>
          </a:p>
        </p:txBody>
      </p:sp>
      <p:pic>
        <p:nvPicPr>
          <p:cNvPr id="4" name="3 Imagen"/>
          <p:cNvPicPr/>
          <p:nvPr/>
        </p:nvPicPr>
        <p:blipFill>
          <a:blip r:embed="rId2" cstate="email"/>
          <a:srcRect/>
          <a:stretch>
            <a:fillRect/>
          </a:stretch>
        </p:blipFill>
        <p:spPr bwMode="auto">
          <a:xfrm>
            <a:off x="0" y="1412776"/>
            <a:ext cx="4680520" cy="2956794"/>
          </a:xfrm>
          <a:prstGeom prst="rect">
            <a:avLst/>
          </a:prstGeom>
          <a:noFill/>
          <a:ln w="9525">
            <a:noFill/>
            <a:miter lim="800000"/>
            <a:headEnd/>
            <a:tailEnd/>
          </a:ln>
        </p:spPr>
      </p:pic>
      <p:pic>
        <p:nvPicPr>
          <p:cNvPr id="5" name="4 Imagen"/>
          <p:cNvPicPr/>
          <p:nvPr/>
        </p:nvPicPr>
        <p:blipFill>
          <a:blip r:embed="rId3" cstate="email"/>
          <a:srcRect/>
          <a:stretch>
            <a:fillRect/>
          </a:stretch>
        </p:blipFill>
        <p:spPr bwMode="auto">
          <a:xfrm>
            <a:off x="4535488" y="3617640"/>
            <a:ext cx="4608512" cy="3240360"/>
          </a:xfrm>
          <a:prstGeom prst="rect">
            <a:avLst/>
          </a:prstGeom>
          <a:noFill/>
          <a:ln w="9525">
            <a:noFill/>
            <a:miter lim="800000"/>
            <a:headEnd/>
            <a:tailEnd/>
          </a:ln>
        </p:spPr>
      </p:pic>
      <p:sp>
        <p:nvSpPr>
          <p:cNvPr id="6" name="5 CuadroTexto"/>
          <p:cNvSpPr txBox="1"/>
          <p:nvPr/>
        </p:nvSpPr>
        <p:spPr>
          <a:xfrm>
            <a:off x="4716016" y="1844824"/>
            <a:ext cx="3888432" cy="1200329"/>
          </a:xfrm>
          <a:prstGeom prst="rect">
            <a:avLst/>
          </a:prstGeom>
          <a:noFill/>
        </p:spPr>
        <p:txBody>
          <a:bodyPr wrap="square" rtlCol="0">
            <a:spAutoFit/>
          </a:bodyPr>
          <a:lstStyle/>
          <a:p>
            <a:r>
              <a:rPr lang="es-ES" dirty="0" smtClean="0"/>
              <a:t>Zona de </a:t>
            </a:r>
            <a:r>
              <a:rPr lang="es-ES" dirty="0" err="1" smtClean="0"/>
              <a:t>Fresnel</a:t>
            </a:r>
            <a:r>
              <a:rPr lang="es-ES" dirty="0" smtClean="0"/>
              <a:t>: LIBRE</a:t>
            </a:r>
          </a:p>
          <a:p>
            <a:r>
              <a:rPr lang="es-ES" dirty="0" smtClean="0"/>
              <a:t>Constante de curvatura: k = 4/3</a:t>
            </a:r>
          </a:p>
          <a:p>
            <a:r>
              <a:rPr lang="es-ES" dirty="0" smtClean="0"/>
              <a:t>Pérdidas en espacio libre = 98,7 dB</a:t>
            </a:r>
          </a:p>
          <a:p>
            <a:r>
              <a:rPr lang="es-ES" dirty="0" smtClean="0"/>
              <a:t>Frecuencia de trabajo = 5,785 GHz</a:t>
            </a:r>
            <a:endParaRPr lang="es-ES" dirty="0"/>
          </a:p>
        </p:txBody>
      </p:sp>
      <p:sp>
        <p:nvSpPr>
          <p:cNvPr id="7" name="6 CuadroTexto"/>
          <p:cNvSpPr txBox="1"/>
          <p:nvPr/>
        </p:nvSpPr>
        <p:spPr>
          <a:xfrm>
            <a:off x="323528" y="4964975"/>
            <a:ext cx="4032448" cy="1200329"/>
          </a:xfrm>
          <a:prstGeom prst="rect">
            <a:avLst/>
          </a:prstGeom>
          <a:noFill/>
        </p:spPr>
        <p:txBody>
          <a:bodyPr wrap="square" rtlCol="0">
            <a:spAutoFit/>
          </a:bodyPr>
          <a:lstStyle/>
          <a:p>
            <a:r>
              <a:rPr lang="es-ES" dirty="0" smtClean="0"/>
              <a:t>P </a:t>
            </a:r>
            <a:r>
              <a:rPr lang="es-ES" dirty="0" err="1" smtClean="0"/>
              <a:t>tx</a:t>
            </a:r>
            <a:r>
              <a:rPr lang="es-ES" dirty="0" smtClean="0"/>
              <a:t> = 17 </a:t>
            </a:r>
            <a:r>
              <a:rPr lang="es-ES" dirty="0" err="1" smtClean="0"/>
              <a:t>dBm</a:t>
            </a:r>
            <a:r>
              <a:rPr lang="es-ES" dirty="0" smtClean="0"/>
              <a:t>	 P </a:t>
            </a:r>
            <a:r>
              <a:rPr lang="es-ES" dirty="0" err="1" smtClean="0"/>
              <a:t>rx</a:t>
            </a:r>
            <a:r>
              <a:rPr lang="es-ES" dirty="0" smtClean="0"/>
              <a:t> = -74 </a:t>
            </a:r>
            <a:r>
              <a:rPr lang="es-ES" dirty="0" err="1" smtClean="0"/>
              <a:t>dBm</a:t>
            </a:r>
            <a:endParaRPr lang="es-ES" dirty="0" smtClean="0"/>
          </a:p>
          <a:p>
            <a:r>
              <a:rPr lang="es-ES" dirty="0" smtClean="0"/>
              <a:t>Ganancia de antenas = 14 </a:t>
            </a:r>
            <a:r>
              <a:rPr lang="es-ES" dirty="0" err="1" smtClean="0"/>
              <a:t>dBi</a:t>
            </a:r>
            <a:endParaRPr lang="es-ES" dirty="0" smtClean="0"/>
          </a:p>
          <a:p>
            <a:r>
              <a:rPr lang="es-ES" dirty="0" smtClean="0"/>
              <a:t>Potencia radiada = 1 W = 1000 </a:t>
            </a:r>
            <a:r>
              <a:rPr lang="es-ES" dirty="0" err="1" smtClean="0"/>
              <a:t>mW</a:t>
            </a:r>
            <a:endParaRPr lang="es-ES" dirty="0" smtClean="0"/>
          </a:p>
          <a:p>
            <a:r>
              <a:rPr lang="es-ES" dirty="0" smtClean="0"/>
              <a:t>Ancho de banda = 20 MHz</a:t>
            </a:r>
          </a:p>
        </p:txBody>
      </p:sp>
    </p:spTree>
  </p:cSld>
  <p:clrMapOvr>
    <a:masterClrMapping/>
  </p:clrMapOvr>
  <p:transition>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contenido"/>
          <p:cNvSpPr>
            <a:spLocks noGrp="1"/>
          </p:cNvSpPr>
          <p:nvPr>
            <p:ph sz="quarter" idx="1"/>
          </p:nvPr>
        </p:nvSpPr>
        <p:spPr/>
        <p:txBody>
          <a:bodyPr>
            <a:normAutofit/>
          </a:bodyPr>
          <a:lstStyle/>
          <a:p>
            <a:r>
              <a:rPr lang="es-ES" dirty="0" smtClean="0"/>
              <a:t>El objetivo del presente proyecto es proveer una fuente de consulta y apoyo, lo relatado en este proyecto, son las necesidades actuales de los centros de negocios en el mundo, son requerimientos tecnológicos para una mayor eficiencia y control de la empresa, siempre debe estar soportado por el asunto técnico, al igual que el económico, siempre se trata de satisfacer las necesidades del cliente y el usuario final, para alcanzar éxito, experiencia y buenas referencias.</a:t>
            </a:r>
          </a:p>
        </p:txBody>
      </p:sp>
    </p:spTree>
  </p:cSld>
  <p:clrMapOvr>
    <a:masterClrMapping/>
  </p:clrMapOvr>
  <p:transition>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332656"/>
            <a:ext cx="7772400" cy="1470025"/>
          </a:xfrm>
        </p:spPr>
        <p:txBody>
          <a:bodyPr>
            <a:normAutofit/>
          </a:bodyPr>
          <a:lstStyle/>
          <a:p>
            <a:r>
              <a:rPr lang="es-ES_tradnl" dirty="0" smtClean="0"/>
              <a:t>PLANIFICACION Y DISEÑO DE </a:t>
            </a:r>
            <a:r>
              <a:rPr lang="es-ES_tradnl" dirty="0" smtClean="0"/>
              <a:t>L</a:t>
            </a:r>
            <a:r>
              <a:rPr lang="es-ES" dirty="0" smtClean="0"/>
              <a:t>OS </a:t>
            </a:r>
            <a:r>
              <a:rPr lang="es-ES" dirty="0"/>
              <a:t>SISTEMAS DE CCTV</a:t>
            </a:r>
          </a:p>
        </p:txBody>
      </p:sp>
      <p:sp>
        <p:nvSpPr>
          <p:cNvPr id="3" name="2 Subtítulo"/>
          <p:cNvSpPr>
            <a:spLocks noGrp="1"/>
          </p:cNvSpPr>
          <p:nvPr>
            <p:ph type="subTitle" idx="1"/>
          </p:nvPr>
        </p:nvSpPr>
        <p:spPr>
          <a:xfrm>
            <a:off x="2555776" y="2060848"/>
            <a:ext cx="6048672" cy="3577952"/>
          </a:xfrm>
        </p:spPr>
        <p:txBody>
          <a:bodyPr>
            <a:normAutofit/>
          </a:bodyPr>
          <a:lstStyle/>
          <a:p>
            <a:r>
              <a:rPr lang="es-ES" dirty="0"/>
              <a:t>El sistema de vigilancia por circuito cerrado de televisión (CCTV) consta de un conjunto de dispositivos que permiten captar y enviar datos (imágenes, sonido) desde la zona vigilada a los lugares donde elija el cliente con el objetivo de controlar y proteger un espacio definido</a:t>
            </a:r>
            <a:r>
              <a:rPr lang="es-ES" dirty="0" smtClean="0"/>
              <a:t>.</a:t>
            </a:r>
          </a:p>
          <a:p>
            <a:r>
              <a:rPr lang="es-ES_tradnl" dirty="0" smtClean="0"/>
              <a:t>Destinado a diferentes aplicaciones.</a:t>
            </a:r>
            <a:endParaRPr lang="es-ES" dirty="0"/>
          </a:p>
          <a:p>
            <a:endParaRPr lang="es-ES" dirty="0"/>
          </a:p>
        </p:txBody>
      </p:sp>
      <p:pic>
        <p:nvPicPr>
          <p:cNvPr id="274434" name="Picture 2" descr="http://t1.gstatic.com/images?q=tbn:ANd9GcQ7ZUpjDhx_nzSUXbY4kAsqPSC_9ezdKtErpzyfQS56usWGq7mxkw"/>
          <p:cNvPicPr>
            <a:picLocks noChangeAspect="1" noChangeArrowheads="1"/>
          </p:cNvPicPr>
          <p:nvPr/>
        </p:nvPicPr>
        <p:blipFill>
          <a:blip r:embed="rId2"/>
          <a:srcRect/>
          <a:stretch>
            <a:fillRect/>
          </a:stretch>
        </p:blipFill>
        <p:spPr bwMode="auto">
          <a:xfrm>
            <a:off x="3786182" y="4329205"/>
            <a:ext cx="3286148" cy="252879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ES" sz="3600" b="1" dirty="0"/>
              <a:t>Requerimientos eléctricos y </a:t>
            </a:r>
            <a:r>
              <a:rPr lang="es-ES" sz="3600" b="1" dirty="0" smtClean="0"/>
              <a:t>espaciales</a:t>
            </a:r>
            <a:endParaRPr lang="es-ES" sz="3600" dirty="0"/>
          </a:p>
        </p:txBody>
      </p:sp>
      <p:sp>
        <p:nvSpPr>
          <p:cNvPr id="3" name="2 Marcador de contenido"/>
          <p:cNvSpPr>
            <a:spLocks noGrp="1"/>
          </p:cNvSpPr>
          <p:nvPr>
            <p:ph sz="quarter" idx="1"/>
          </p:nvPr>
        </p:nvSpPr>
        <p:spPr>
          <a:xfrm>
            <a:off x="457200" y="1600201"/>
            <a:ext cx="8229600" cy="2404864"/>
          </a:xfrm>
        </p:spPr>
        <p:txBody>
          <a:bodyPr>
            <a:normAutofit/>
          </a:bodyPr>
          <a:lstStyle/>
          <a:p>
            <a:r>
              <a:rPr lang="es-ES" dirty="0" smtClean="0"/>
              <a:t>Diseño </a:t>
            </a:r>
            <a:r>
              <a:rPr lang="es-ES" dirty="0"/>
              <a:t>arquitectónico definido </a:t>
            </a:r>
            <a:endParaRPr lang="es-ES_tradnl" dirty="0"/>
          </a:p>
          <a:p>
            <a:r>
              <a:rPr lang="es-ES_tradnl" dirty="0" smtClean="0"/>
              <a:t>Ubicación de Equipos </a:t>
            </a:r>
          </a:p>
          <a:p>
            <a:r>
              <a:rPr lang="es-ES_tradnl" dirty="0" smtClean="0"/>
              <a:t>Recorridos</a:t>
            </a:r>
          </a:p>
          <a:p>
            <a:r>
              <a:rPr lang="es-ES_tradnl" dirty="0" smtClean="0"/>
              <a:t>Materiales</a:t>
            </a:r>
            <a:endParaRPr lang="es-ES" dirty="0"/>
          </a:p>
        </p:txBody>
      </p:sp>
      <p:sp>
        <p:nvSpPr>
          <p:cNvPr id="4" name="3 Rectángulo"/>
          <p:cNvSpPr/>
          <p:nvPr/>
        </p:nvSpPr>
        <p:spPr>
          <a:xfrm>
            <a:off x="683568" y="4005064"/>
            <a:ext cx="7632848" cy="1477328"/>
          </a:xfrm>
          <a:prstGeom prst="rect">
            <a:avLst/>
          </a:prstGeom>
        </p:spPr>
        <p:txBody>
          <a:bodyPr wrap="square">
            <a:spAutoFit/>
          </a:bodyPr>
          <a:lstStyle/>
          <a:p>
            <a:pPr algn="just"/>
            <a:r>
              <a:rPr lang="es-ES" dirty="0"/>
              <a:t>Todo el sistema está desarrollado para cubrir las zonas más vulnerables, internas y externas, además de tener todo el equipamiento de video grabación en forma centralizada en un solo punto, para de esta forma derivar las conexiones de monitoreo a los sitios dispuestos por Ferreterías Jaramillo.</a:t>
            </a:r>
          </a:p>
        </p:txBody>
      </p:sp>
    </p:spTree>
  </p:cSld>
  <p:clrMapOvr>
    <a:masterClrMapping/>
  </p:clrMapOvr>
  <p:transition>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b="1" dirty="0"/>
              <a:t>Transmisión y sincronismo del video</a:t>
            </a:r>
            <a:br>
              <a:rPr lang="es-ES" b="1" dirty="0"/>
            </a:br>
            <a:endParaRPr lang="es-ES" dirty="0"/>
          </a:p>
        </p:txBody>
      </p:sp>
      <p:sp>
        <p:nvSpPr>
          <p:cNvPr id="3" name="2 Marcador de contenido"/>
          <p:cNvSpPr>
            <a:spLocks noGrp="1"/>
          </p:cNvSpPr>
          <p:nvPr>
            <p:ph sz="quarter" idx="1"/>
          </p:nvPr>
        </p:nvSpPr>
        <p:spPr/>
        <p:txBody>
          <a:bodyPr/>
          <a:lstStyle/>
          <a:p>
            <a:r>
              <a:rPr lang="es-ES" dirty="0"/>
              <a:t>Los medios de transmisión </a:t>
            </a:r>
            <a:endParaRPr lang="es-ES" dirty="0" smtClean="0"/>
          </a:p>
          <a:p>
            <a:pPr lvl="1"/>
            <a:r>
              <a:rPr lang="es-ES" dirty="0"/>
              <a:t>Vía cable o cableados: necesitan este soporte para cumplir su misión: par trenzado cable coaxial, fibra </a:t>
            </a:r>
            <a:r>
              <a:rPr lang="es-ES" dirty="0" smtClean="0"/>
              <a:t>óptica.</a:t>
            </a:r>
          </a:p>
          <a:p>
            <a:pPr lvl="1"/>
            <a:r>
              <a:rPr lang="es-ES" dirty="0" smtClean="0"/>
              <a:t>Vía </a:t>
            </a:r>
            <a:r>
              <a:rPr lang="es-ES" dirty="0"/>
              <a:t>radio o inalámbricos: la información de propaga en determinadas frecuencias por el aire en forma de ondas electromagnéticas: microondas, láser, infrarrojos, etc. </a:t>
            </a:r>
          </a:p>
        </p:txBody>
      </p:sp>
      <p:sp>
        <p:nvSpPr>
          <p:cNvPr id="4" name="3 Rectángulo"/>
          <p:cNvSpPr/>
          <p:nvPr/>
        </p:nvSpPr>
        <p:spPr>
          <a:xfrm>
            <a:off x="2267744" y="4653136"/>
            <a:ext cx="4572000" cy="1200329"/>
          </a:xfrm>
          <a:prstGeom prst="rect">
            <a:avLst/>
          </a:prstGeom>
        </p:spPr>
        <p:txBody>
          <a:bodyPr>
            <a:spAutoFit/>
          </a:bodyPr>
          <a:lstStyle/>
          <a:p>
            <a:r>
              <a:rPr lang="es-ES" dirty="0" smtClean="0"/>
              <a:t>Transmisión por radiofrecuencia.</a:t>
            </a:r>
          </a:p>
          <a:p>
            <a:r>
              <a:rPr lang="es-ES" dirty="0" smtClean="0"/>
              <a:t>Enlace por microondas</a:t>
            </a:r>
          </a:p>
          <a:p>
            <a:r>
              <a:rPr lang="es-ES" dirty="0" smtClean="0"/>
              <a:t>Transmisión por Internet.</a:t>
            </a:r>
          </a:p>
          <a:p>
            <a:r>
              <a:rPr lang="es-ES" dirty="0" smtClean="0"/>
              <a:t>Transmisión múltiplex.</a:t>
            </a:r>
            <a:endParaRPr lang="es-ES" dirty="0"/>
          </a:p>
        </p:txBody>
      </p:sp>
    </p:spTree>
  </p:cSld>
  <p:clrMapOvr>
    <a:masterClrMapping/>
  </p:clrMapOvr>
  <p:transition>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a:t>Cámaras de video y Video Grabador </a:t>
            </a:r>
          </a:p>
        </p:txBody>
      </p:sp>
      <p:sp>
        <p:nvSpPr>
          <p:cNvPr id="3" name="2 Marcador de contenido"/>
          <p:cNvSpPr>
            <a:spLocks noGrp="1"/>
          </p:cNvSpPr>
          <p:nvPr>
            <p:ph sz="quarter" idx="1"/>
          </p:nvPr>
        </p:nvSpPr>
        <p:spPr>
          <a:xfrm>
            <a:off x="72008" y="1600200"/>
            <a:ext cx="8604448" cy="4873752"/>
          </a:xfrm>
        </p:spPr>
        <p:txBody>
          <a:bodyPr>
            <a:noAutofit/>
          </a:bodyPr>
          <a:lstStyle/>
          <a:p>
            <a:r>
              <a:rPr lang="es-ES" sz="2000" dirty="0" smtClean="0"/>
              <a:t>3 video </a:t>
            </a:r>
            <a:r>
              <a:rPr lang="es-ES" sz="2000" dirty="0"/>
              <a:t>grabadoras digitales, una de 16 canales para la Ferretería (Rack Principal), uno de cuatro canales para la misma Ferretería, pero ubicado en la Garita del guardia con acceso únicamente a las cámaras exteriores al local, parqueaderos y bodegas. Por el otro lado del enlace se requirió un video grabador digital de 4 canales</a:t>
            </a:r>
            <a:r>
              <a:rPr lang="es-ES" sz="2000" dirty="0" smtClean="0"/>
              <a:t>.</a:t>
            </a:r>
            <a:endParaRPr lang="es-ES" sz="2000" dirty="0"/>
          </a:p>
          <a:p>
            <a:r>
              <a:rPr lang="es-ES" sz="2000" dirty="0"/>
              <a:t>En la totalidad se instalo un total de 20 cámaras de video, de cinco tipos distintos de acuerdo a las necesidades y de acuerdo al presupuesto; En Comercial Jaramillo Ferretero, se instalo un total de 18 cámaras, 5 domos vari focales, 7 mini domos, 2 tipo bala para interiores, y 4 tipo bala para exteriores vari focal.</a:t>
            </a:r>
          </a:p>
          <a:p>
            <a:r>
              <a:rPr lang="es-ES" sz="2000" dirty="0"/>
              <a:t>Y en el </a:t>
            </a:r>
            <a:r>
              <a:rPr lang="es-ES" sz="2000" dirty="0" err="1"/>
              <a:t>Franquiciado</a:t>
            </a:r>
            <a:r>
              <a:rPr lang="es-ES" sz="2000" dirty="0"/>
              <a:t>, se instalaron 2 cámaras, una tipo bala con lente gran angular y otra tipo bala para exteriores vari focal.</a:t>
            </a:r>
          </a:p>
          <a:p>
            <a:endParaRPr lang="es-ES" sz="2000" dirty="0"/>
          </a:p>
        </p:txBody>
      </p:sp>
    </p:spTree>
  </p:cSld>
  <p:clrMapOvr>
    <a:masterClrMapping/>
  </p:clrMapOvr>
  <p:transition>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3"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23527" y="404664"/>
            <a:ext cx="3335107" cy="288032"/>
          </a:xfrm>
          <a:prstGeom prst="rect">
            <a:avLst/>
          </a:prstGeom>
          <a:noFill/>
        </p:spPr>
      </p:pic>
      <p:pic>
        <p:nvPicPr>
          <p:cNvPr id="8" name="il_fi" descr="http://www.videovigilancia.com.mx/ventaonline/images/productos/cnb%20d2000na.jpg"/>
          <p:cNvPicPr/>
          <p:nvPr/>
        </p:nvPicPr>
        <p:blipFill>
          <a:blip r:embed="rId3" cstate="print"/>
          <a:srcRect/>
          <a:stretch>
            <a:fillRect/>
          </a:stretch>
        </p:blipFill>
        <p:spPr bwMode="auto">
          <a:xfrm>
            <a:off x="1619672" y="980728"/>
            <a:ext cx="1318660" cy="1115325"/>
          </a:xfrm>
          <a:prstGeom prst="rect">
            <a:avLst/>
          </a:prstGeom>
          <a:noFill/>
          <a:ln w="9525">
            <a:noFill/>
            <a:miter lim="800000"/>
            <a:headEnd/>
            <a:tailEnd/>
          </a:ln>
        </p:spPr>
      </p:pic>
      <p:pic>
        <p:nvPicPr>
          <p:cNvPr id="9" name="8 Imagen"/>
          <p:cNvPicPr/>
          <p:nvPr/>
        </p:nvPicPr>
        <p:blipFill>
          <a:blip r:embed="rId4" cstate="print"/>
          <a:srcRect/>
          <a:stretch>
            <a:fillRect/>
          </a:stretch>
        </p:blipFill>
        <p:spPr bwMode="auto">
          <a:xfrm>
            <a:off x="1403648" y="3140968"/>
            <a:ext cx="1708220" cy="1167274"/>
          </a:xfrm>
          <a:prstGeom prst="rect">
            <a:avLst/>
          </a:prstGeom>
          <a:noFill/>
          <a:ln w="9525">
            <a:noFill/>
            <a:miter lim="800000"/>
            <a:headEnd/>
            <a:tailEnd/>
          </a:ln>
        </p:spPr>
      </p:pic>
      <p:sp>
        <p:nvSpPr>
          <p:cNvPr id="20486"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5" name="Picture 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5536" y="2708920"/>
            <a:ext cx="2664296" cy="279677"/>
          </a:xfrm>
          <a:prstGeom prst="rect">
            <a:avLst/>
          </a:prstGeom>
          <a:noFill/>
        </p:spPr>
      </p:pic>
      <p:sp>
        <p:nvSpPr>
          <p:cNvPr id="20488"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4860032" y="332656"/>
            <a:ext cx="2480194" cy="324991"/>
          </a:xfrm>
          <a:prstGeom prst="rect">
            <a:avLst/>
          </a:prstGeom>
          <a:noFill/>
        </p:spPr>
      </p:pic>
      <p:pic>
        <p:nvPicPr>
          <p:cNvPr id="14" name="mainImg" descr="Camara Bullet V. Nocturna Infrarrojo 520 TVL Alta Def 35 LED">
            <a:hlinkClick r:id="rId7"/>
          </p:cNvPr>
          <p:cNvPicPr/>
          <p:nvPr/>
        </p:nvPicPr>
        <p:blipFill>
          <a:blip r:embed="rId8" cstate="print"/>
          <a:srcRect/>
          <a:stretch>
            <a:fillRect/>
          </a:stretch>
        </p:blipFill>
        <p:spPr bwMode="auto">
          <a:xfrm>
            <a:off x="5292080" y="1052736"/>
            <a:ext cx="1267987" cy="1267987"/>
          </a:xfrm>
          <a:prstGeom prst="rect">
            <a:avLst/>
          </a:prstGeom>
          <a:noFill/>
          <a:ln w="9525">
            <a:noFill/>
            <a:miter lim="800000"/>
            <a:headEnd/>
            <a:tailEnd/>
          </a:ln>
        </p:spPr>
      </p:pic>
      <p:pic>
        <p:nvPicPr>
          <p:cNvPr id="15" name="14 Imagen" descr="http://www.pranainc.com.ec/image/st-150_new.jpg">
            <a:hlinkClick r:id="rId9" tgtFrame="_blank" tooltip="&quot;PITALI Shop - GYE&quot;"/>
          </p:cNvPr>
          <p:cNvPicPr/>
          <p:nvPr/>
        </p:nvPicPr>
        <p:blipFill>
          <a:blip r:embed="rId10" cstate="print"/>
          <a:srcRect/>
          <a:stretch>
            <a:fillRect/>
          </a:stretch>
        </p:blipFill>
        <p:spPr bwMode="auto">
          <a:xfrm>
            <a:off x="5436096" y="3140968"/>
            <a:ext cx="1810685" cy="1427357"/>
          </a:xfrm>
          <a:prstGeom prst="rect">
            <a:avLst/>
          </a:prstGeom>
          <a:noFill/>
          <a:ln w="9525">
            <a:noFill/>
            <a:miter lim="800000"/>
            <a:headEnd/>
            <a:tailEnd/>
          </a:ln>
        </p:spPr>
      </p:pic>
      <p:sp>
        <p:nvSpPr>
          <p:cNvPr id="20490"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89" name="Picture 9"/>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4644008" y="2780928"/>
            <a:ext cx="3395746" cy="288032"/>
          </a:xfrm>
          <a:prstGeom prst="rect">
            <a:avLst/>
          </a:prstGeom>
          <a:noFill/>
        </p:spPr>
      </p:pic>
      <p:pic>
        <p:nvPicPr>
          <p:cNvPr id="18" name="17 Imagen" descr="Bullet"/>
          <p:cNvPicPr/>
          <p:nvPr/>
        </p:nvPicPr>
        <p:blipFill>
          <a:blip r:embed="rId12" cstate="print"/>
          <a:srcRect/>
          <a:stretch>
            <a:fillRect/>
          </a:stretch>
        </p:blipFill>
        <p:spPr bwMode="auto">
          <a:xfrm>
            <a:off x="1547664" y="5229200"/>
            <a:ext cx="1375989" cy="1448384"/>
          </a:xfrm>
          <a:prstGeom prst="rect">
            <a:avLst/>
          </a:prstGeom>
          <a:noFill/>
          <a:ln w="9525">
            <a:noFill/>
            <a:miter lim="800000"/>
            <a:headEnd/>
            <a:tailEnd/>
          </a:ln>
        </p:spPr>
      </p:pic>
      <p:sp>
        <p:nvSpPr>
          <p:cNvPr id="20492"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91" name="Picture 11"/>
          <p:cNvPicPr>
            <a:picLocks noChangeAspect="1" noChangeArrowheads="1"/>
          </p:cNvPicPr>
          <p:nvPr/>
        </p:nvPicPr>
        <p:blipFill>
          <a:blip r:embed="rId13" cstate="print">
            <a:clrChange>
              <a:clrFrom>
                <a:srgbClr val="FFFFFF"/>
              </a:clrFrom>
              <a:clrTo>
                <a:srgbClr val="FFFFFF">
                  <a:alpha val="0"/>
                </a:srgbClr>
              </a:clrTo>
            </a:clrChange>
          </a:blip>
          <a:srcRect/>
          <a:stretch>
            <a:fillRect/>
          </a:stretch>
        </p:blipFill>
        <p:spPr bwMode="auto">
          <a:xfrm>
            <a:off x="395536" y="4653136"/>
            <a:ext cx="3774735" cy="288032"/>
          </a:xfrm>
          <a:prstGeom prst="rect">
            <a:avLst/>
          </a:prstGeom>
          <a:noFill/>
        </p:spPr>
      </p:pic>
      <p:pic>
        <p:nvPicPr>
          <p:cNvPr id="21" name="20 Imagen"/>
          <p:cNvPicPr/>
          <p:nvPr/>
        </p:nvPicPr>
        <p:blipFill>
          <a:blip r:embed="rId14" cstate="print"/>
          <a:srcRect/>
          <a:stretch>
            <a:fillRect/>
          </a:stretch>
        </p:blipFill>
        <p:spPr bwMode="auto">
          <a:xfrm>
            <a:off x="5004048" y="5445224"/>
            <a:ext cx="2643763" cy="745890"/>
          </a:xfrm>
          <a:prstGeom prst="rect">
            <a:avLst/>
          </a:prstGeom>
          <a:noFill/>
          <a:ln w="9525">
            <a:noFill/>
            <a:miter lim="800000"/>
            <a:headEnd/>
            <a:tailEnd/>
          </a:ln>
        </p:spPr>
      </p:pic>
      <p:sp>
        <p:nvSpPr>
          <p:cNvPr id="20494"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0493" name="Picture 13"/>
          <p:cNvPicPr>
            <a:picLocks noChangeAspect="1" noChangeArrowheads="1"/>
          </p:cNvPicPr>
          <p:nvPr/>
        </p:nvPicPr>
        <p:blipFill>
          <a:blip r:embed="rId15" cstate="print">
            <a:clrChange>
              <a:clrFrom>
                <a:srgbClr val="FFFFFF"/>
              </a:clrFrom>
              <a:clrTo>
                <a:srgbClr val="FFFFFF">
                  <a:alpha val="0"/>
                </a:srgbClr>
              </a:clrTo>
            </a:clrChange>
          </a:blip>
          <a:srcRect/>
          <a:stretch>
            <a:fillRect/>
          </a:stretch>
        </p:blipFill>
        <p:spPr bwMode="auto">
          <a:xfrm>
            <a:off x="4716016" y="4725144"/>
            <a:ext cx="2016224" cy="222722"/>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Diseño del Sistema de CCTV</a:t>
            </a:r>
          </a:p>
        </p:txBody>
      </p:sp>
      <p:sp>
        <p:nvSpPr>
          <p:cNvPr id="3" name="2 Marcador de contenido"/>
          <p:cNvSpPr>
            <a:spLocks noGrp="1"/>
          </p:cNvSpPr>
          <p:nvPr>
            <p:ph sz="quarter" idx="1"/>
          </p:nvPr>
        </p:nvSpPr>
        <p:spPr/>
        <p:txBody>
          <a:bodyPr>
            <a:normAutofit fontScale="85000" lnSpcReduction="20000"/>
          </a:bodyPr>
          <a:lstStyle/>
          <a:p>
            <a:r>
              <a:rPr lang="es-CO" dirty="0" smtClean="0"/>
              <a:t>Cada </a:t>
            </a:r>
            <a:r>
              <a:rPr lang="es-CO" dirty="0"/>
              <a:t>sistema de acuerdo con sus espacios y usos debe tener las cámaras aplicables a ese entorno. El criterio de selección involucra ciertos parámetros a tomar en cuenta tales como: sensibilidad, resolución y capacidad para aislar el ruido en la señal.</a:t>
            </a:r>
            <a:endParaRPr lang="es-ES" dirty="0"/>
          </a:p>
          <a:p>
            <a:r>
              <a:rPr lang="es-CO" dirty="0" smtClean="0"/>
              <a:t>Sensibilidad</a:t>
            </a:r>
          </a:p>
          <a:p>
            <a:r>
              <a:rPr lang="es-CO" dirty="0" smtClean="0"/>
              <a:t>Resolución</a:t>
            </a:r>
          </a:p>
          <a:p>
            <a:pPr lvl="0"/>
            <a:r>
              <a:rPr lang="es-CO" dirty="0" smtClean="0"/>
              <a:t>Tipo</a:t>
            </a:r>
            <a:endParaRPr lang="es-ES" dirty="0" smtClean="0"/>
          </a:p>
          <a:p>
            <a:pPr lvl="0"/>
            <a:r>
              <a:rPr lang="es-CO" dirty="0" smtClean="0"/>
              <a:t>Ubicación</a:t>
            </a:r>
            <a:endParaRPr lang="es-ES" dirty="0" smtClean="0"/>
          </a:p>
          <a:p>
            <a:pPr lvl="0"/>
            <a:r>
              <a:rPr lang="es-CO" dirty="0" smtClean="0"/>
              <a:t>Formato</a:t>
            </a:r>
            <a:endParaRPr lang="es-ES" dirty="0" smtClean="0"/>
          </a:p>
          <a:p>
            <a:pPr lvl="0"/>
            <a:r>
              <a:rPr lang="es-CO" dirty="0" smtClean="0"/>
              <a:t>Iris</a:t>
            </a:r>
            <a:endParaRPr lang="es-ES" dirty="0" smtClean="0"/>
          </a:p>
          <a:p>
            <a:pPr lvl="0"/>
            <a:r>
              <a:rPr lang="es-CO" dirty="0" smtClean="0"/>
              <a:t>Compensación de contraluz </a:t>
            </a:r>
            <a:endParaRPr lang="es-ES" dirty="0" smtClean="0"/>
          </a:p>
          <a:p>
            <a:pPr lvl="0"/>
            <a:r>
              <a:rPr lang="es-CO" dirty="0" smtClean="0"/>
              <a:t>Rango Dinámico Extendido</a:t>
            </a:r>
            <a:endParaRPr lang="es-ES" dirty="0" smtClean="0"/>
          </a:p>
          <a:p>
            <a:pPr lvl="0"/>
            <a:r>
              <a:rPr lang="es-CO" dirty="0" smtClean="0"/>
              <a:t>Montura</a:t>
            </a:r>
            <a:endParaRPr lang="es-ES" dirty="0" smtClean="0"/>
          </a:p>
          <a:p>
            <a:pPr lvl="0"/>
            <a:r>
              <a:rPr lang="es-CO" dirty="0" smtClean="0"/>
              <a:t>Lente</a:t>
            </a:r>
            <a:endParaRPr lang="es-ES" dirty="0" smtClean="0"/>
          </a:p>
          <a:p>
            <a:pPr lvl="0"/>
            <a:r>
              <a:rPr lang="es-CO" dirty="0" smtClean="0"/>
              <a:t>Velocidad de Obturación</a:t>
            </a:r>
            <a:endParaRPr lang="es-ES" dirty="0" smtClean="0"/>
          </a:p>
          <a:p>
            <a:endParaRPr lang="es-ES" dirty="0"/>
          </a:p>
        </p:txBody>
      </p:sp>
    </p:spTree>
  </p:cSld>
  <p:clrMapOvr>
    <a:masterClrMapping/>
  </p:clrMapOvr>
  <p:transition>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Cálculo del campo de visión</a:t>
            </a:r>
            <a:br>
              <a:rPr lang="es-ES" b="1" dirty="0"/>
            </a:br>
            <a:endParaRPr lang="es-ES" dirty="0"/>
          </a:p>
        </p:txBody>
      </p:sp>
      <p:sp>
        <p:nvSpPr>
          <p:cNvPr id="3" name="2 Marcador de contenido"/>
          <p:cNvSpPr>
            <a:spLocks noGrp="1"/>
          </p:cNvSpPr>
          <p:nvPr>
            <p:ph sz="quarter" idx="1"/>
          </p:nvPr>
        </p:nvSpPr>
        <p:spPr>
          <a:xfrm>
            <a:off x="457200" y="2276872"/>
            <a:ext cx="8229600" cy="3849291"/>
          </a:xfrm>
        </p:spPr>
        <p:txBody>
          <a:bodyPr>
            <a:normAutofit lnSpcReduction="10000"/>
          </a:bodyPr>
          <a:lstStyle/>
          <a:p>
            <a:r>
              <a:rPr lang="es-ES_tradnl" b="1" i="1" dirty="0"/>
              <a:t>Distancia = </a:t>
            </a:r>
            <a:r>
              <a:rPr lang="es-ES_tradnl" i="1" dirty="0"/>
              <a:t>distancia entre el lente de la cámara y el objeto visto</a:t>
            </a:r>
            <a:endParaRPr lang="es-ES" dirty="0"/>
          </a:p>
          <a:p>
            <a:r>
              <a:rPr lang="es-ES_tradnl" b="1" i="1" dirty="0"/>
              <a:t>Objeto = </a:t>
            </a:r>
            <a:r>
              <a:rPr lang="es-ES_tradnl" i="1" dirty="0"/>
              <a:t>área necesaria a cubrir (puede ser el ancho horizontal o la altura vertical)</a:t>
            </a:r>
            <a:endParaRPr lang="es-ES" dirty="0"/>
          </a:p>
          <a:p>
            <a:r>
              <a:rPr lang="es-ES_tradnl" b="1" i="1" dirty="0"/>
              <a:t>Formato Cámara = </a:t>
            </a:r>
            <a:r>
              <a:rPr lang="es-ES_tradnl" i="1" dirty="0"/>
              <a:t>medido en milímetros (H=ancho horizontal, V=altura vertical)</a:t>
            </a:r>
            <a:endParaRPr lang="es-ES" dirty="0"/>
          </a:p>
          <a:p>
            <a:endParaRPr lang="es-ES" dirty="0"/>
          </a:p>
          <a:p>
            <a:r>
              <a:rPr lang="es-ES_tradnl" b="1" dirty="0"/>
              <a:t>Mientras más pequeño el </a:t>
            </a:r>
            <a:r>
              <a:rPr lang="es-ES_tradnl" b="1" dirty="0" err="1"/>
              <a:t>milimetraje</a:t>
            </a:r>
            <a:r>
              <a:rPr lang="es-ES_tradnl" b="1" dirty="0"/>
              <a:t> (longitud focal) del lente, más amplio es el ángulo de visión.</a:t>
            </a:r>
            <a:endParaRPr lang="es-ES" dirty="0"/>
          </a:p>
          <a:p>
            <a:pPr>
              <a:buNone/>
            </a:pPr>
            <a:endParaRPr lang="es-ES" dirty="0"/>
          </a:p>
        </p:txBody>
      </p:sp>
      <p:sp>
        <p:nvSpPr>
          <p:cNvPr id="419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pic>
        <p:nvPicPr>
          <p:cNvPr id="41985"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971600" y="1124744"/>
            <a:ext cx="7193599" cy="648072"/>
          </a:xfrm>
          <a:prstGeom prst="rect">
            <a:avLst/>
          </a:prstGeom>
          <a:noFill/>
        </p:spPr>
      </p:pic>
      <p:sp>
        <p:nvSpPr>
          <p:cNvPr id="41987" name="Rectangle 3"/>
          <p:cNvSpPr>
            <a:spLocks noChangeArrowheads="1"/>
          </p:cNvSpPr>
          <p:nvPr/>
        </p:nvSpPr>
        <p:spPr bwMode="auto">
          <a:xfrm>
            <a:off x="0" y="7429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a:t>
            </a:r>
            <a:endParaRPr kumimoji="0" lang="es-ES"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ransition>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413792"/>
            <a:ext cx="7467600" cy="1143000"/>
          </a:xfrm>
        </p:spPr>
        <p:txBody>
          <a:bodyPr>
            <a:noAutofit/>
          </a:bodyPr>
          <a:lstStyle/>
          <a:p>
            <a:r>
              <a:rPr lang="es-ES" sz="3200" dirty="0"/>
              <a:t>PLANIFICACIÓN Y DISEÑO PARA EL SISTEMA DE </a:t>
            </a:r>
            <a:r>
              <a:rPr lang="es-ES" sz="3200" dirty="0" smtClean="0"/>
              <a:t>INTRUSIÓN</a:t>
            </a:r>
            <a:endParaRPr lang="es-ES" sz="3200" dirty="0"/>
          </a:p>
        </p:txBody>
      </p:sp>
      <p:sp>
        <p:nvSpPr>
          <p:cNvPr id="3" name="2 Marcador de contenido"/>
          <p:cNvSpPr>
            <a:spLocks noGrp="1"/>
          </p:cNvSpPr>
          <p:nvPr>
            <p:ph sz="quarter" idx="1"/>
          </p:nvPr>
        </p:nvSpPr>
        <p:spPr/>
        <p:txBody>
          <a:bodyPr>
            <a:normAutofit/>
          </a:bodyPr>
          <a:lstStyle/>
          <a:p>
            <a:pPr algn="just"/>
            <a:r>
              <a:rPr lang="es-GT" dirty="0"/>
              <a:t>Estos sistemas se instalan para detectar la presencia de intrusos en las instalaciones del cliente. </a:t>
            </a:r>
            <a:endParaRPr lang="es-GT" dirty="0" smtClean="0"/>
          </a:p>
          <a:p>
            <a:pPr algn="just"/>
            <a:r>
              <a:rPr lang="es-GT" dirty="0" smtClean="0"/>
              <a:t>El sistema cuenta con diferentes sensores, </a:t>
            </a:r>
            <a:r>
              <a:rPr lang="es-GT" dirty="0"/>
              <a:t>con diferentes tipos de detección. Se pueden instalar tanto en el exterior como en el interior. </a:t>
            </a:r>
            <a:endParaRPr lang="es-ES" dirty="0"/>
          </a:p>
          <a:p>
            <a:endParaRPr lang="es-ES" dirty="0"/>
          </a:p>
        </p:txBody>
      </p:sp>
      <p:pic>
        <p:nvPicPr>
          <p:cNvPr id="267266" name="Picture 2" descr="http://t0.gstatic.com/images?q=tbn:ANd9GcT_Q0TgZoC9dupQ3eyW81orJnQ-EaAzYn5YAIiHzETfKXQ_mpkYCQ"/>
          <p:cNvPicPr>
            <a:picLocks noChangeAspect="1" noChangeArrowheads="1"/>
          </p:cNvPicPr>
          <p:nvPr/>
        </p:nvPicPr>
        <p:blipFill>
          <a:blip r:embed="rId2"/>
          <a:srcRect/>
          <a:stretch>
            <a:fillRect/>
          </a:stretch>
        </p:blipFill>
        <p:spPr bwMode="auto">
          <a:xfrm>
            <a:off x="2357422" y="4118705"/>
            <a:ext cx="3214710" cy="2739295"/>
          </a:xfrm>
          <a:prstGeom prst="rect">
            <a:avLst/>
          </a:prstGeom>
          <a:noFill/>
        </p:spPr>
      </p:pic>
    </p:spTree>
  </p:cSld>
  <p:clrMapOvr>
    <a:masterClrMapping/>
  </p:clrMapOvr>
  <p:transition>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562074"/>
          </a:xfrm>
        </p:spPr>
        <p:txBody>
          <a:bodyPr>
            <a:normAutofit/>
          </a:bodyPr>
          <a:lstStyle/>
          <a:p>
            <a:r>
              <a:rPr lang="es-ES_tradnl" dirty="0" smtClean="0"/>
              <a:t>ALIMENTACION</a:t>
            </a:r>
            <a:endParaRPr lang="es-ES" dirty="0"/>
          </a:p>
        </p:txBody>
      </p:sp>
      <p:pic>
        <p:nvPicPr>
          <p:cNvPr id="4" name="3 Marcador de contenido"/>
          <p:cNvPicPr>
            <a:picLocks noGrp="1"/>
          </p:cNvPicPr>
          <p:nvPr>
            <p:ph sz="quarter" idx="1"/>
          </p:nvPr>
        </p:nvPicPr>
        <p:blipFill>
          <a:blip r:embed="rId2" cstate="print"/>
          <a:stretch>
            <a:fillRect/>
          </a:stretch>
        </p:blipFill>
        <p:spPr bwMode="auto">
          <a:xfrm>
            <a:off x="1907704" y="4581128"/>
            <a:ext cx="4915586" cy="1963264"/>
          </a:xfrm>
          <a:prstGeom prst="rect">
            <a:avLst/>
          </a:prstGeom>
          <a:noFill/>
          <a:ln w="9525">
            <a:noFill/>
            <a:miter lim="800000"/>
            <a:headEnd/>
            <a:tailEnd/>
          </a:ln>
        </p:spPr>
      </p:pic>
      <p:sp>
        <p:nvSpPr>
          <p:cNvPr id="45057" name="Rectangle 1"/>
          <p:cNvSpPr>
            <a:spLocks noChangeArrowheads="1"/>
          </p:cNvSpPr>
          <p:nvPr/>
        </p:nvSpPr>
        <p:spPr bwMode="auto">
          <a:xfrm>
            <a:off x="611560" y="1295436"/>
            <a:ext cx="8136904"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s-ES" sz="1600" dirty="0" smtClean="0"/>
              <a:t>Alimentación única para el sistema.</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dirty="0" smtClean="0"/>
              <a:t>La alimentación de los sensores es de 12VDC, la misma que es transmitida por una serie de cables </a:t>
            </a:r>
            <a:r>
              <a:rPr lang="es-ES" sz="1600" dirty="0" err="1" smtClean="0"/>
              <a:t>multipar</a:t>
            </a:r>
            <a:r>
              <a:rPr lang="es-ES" sz="1600" dirty="0" smtClean="0"/>
              <a:t> de 4 pares y 6 pares, a todo el complejo inmueble.</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dirty="0" smtClean="0"/>
              <a:t>Back up para el panel.</a:t>
            </a:r>
          </a:p>
          <a:p>
            <a:pPr marL="0" marR="0" lvl="0" indent="0" algn="just" defTabSz="914400" rtl="0" eaLnBrk="1" fontAlgn="base" latinLnBrk="0" hangingPunct="1">
              <a:lnSpc>
                <a:spcPct val="100000"/>
              </a:lnSpc>
              <a:spcBef>
                <a:spcPct val="0"/>
              </a:spcBef>
              <a:spcAft>
                <a:spcPct val="0"/>
              </a:spcAft>
              <a:buClrTx/>
              <a:buSzTx/>
              <a:buFontTx/>
              <a:buNone/>
              <a:tabLst/>
            </a:pPr>
            <a:r>
              <a:rPr lang="es-ES" sz="1600" dirty="0" smtClean="0"/>
              <a:t>Para la alimentación y para la conexión del panel con los módulos de </a:t>
            </a:r>
            <a:r>
              <a:rPr lang="es-ES" sz="1600" dirty="0" err="1" smtClean="0"/>
              <a:t>censamiento</a:t>
            </a:r>
            <a:r>
              <a:rPr lang="es-ES" sz="1600" dirty="0" smtClean="0"/>
              <a:t>, se debe considerar que los módulos pueden conectarse directamente al panel de control principal, o a su vez se los puede colocar en serie o hacer una derivación T, como se muestra en figura, siempre tomando muy en cuenta que la distancia máxima entre el panel y el modulo no debe sobrepasar los 300m.</a:t>
            </a:r>
          </a:p>
          <a:p>
            <a:pPr marL="0" marR="0" lvl="0" indent="0" algn="just" defTabSz="914400" rtl="0" eaLnBrk="0" fontAlgn="base" latinLnBrk="0" hangingPunct="0">
              <a:lnSpc>
                <a:spcPct val="100000"/>
              </a:lnSpc>
              <a:spcBef>
                <a:spcPct val="0"/>
              </a:spcBef>
              <a:spcAft>
                <a:spcPct val="0"/>
              </a:spcAft>
              <a:buClrTx/>
              <a:buSzTx/>
              <a:buFontTx/>
              <a:buNone/>
              <a:tabLst/>
            </a:pPr>
            <a:r>
              <a:rPr lang="es-ES" sz="1600" dirty="0" smtClean="0"/>
              <a:t>Es aconsejable no utilizar más de 1000m en la sumatoria total de metraje de cable.</a:t>
            </a:r>
          </a:p>
        </p:txBody>
      </p:sp>
    </p:spTree>
  </p:cSld>
  <p:clrMapOvr>
    <a:masterClrMapping/>
  </p:clrMapOvr>
  <p:transition>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_tradnl" dirty="0" smtClean="0"/>
              <a:t>CENTRAL</a:t>
            </a:r>
            <a:endParaRPr lang="es-ES" dirty="0"/>
          </a:p>
        </p:txBody>
      </p:sp>
      <p:sp>
        <p:nvSpPr>
          <p:cNvPr id="3" name="2 Marcador de contenido"/>
          <p:cNvSpPr>
            <a:spLocks noGrp="1"/>
          </p:cNvSpPr>
          <p:nvPr>
            <p:ph sz="quarter" idx="1"/>
          </p:nvPr>
        </p:nvSpPr>
        <p:spPr/>
        <p:txBody>
          <a:bodyPr>
            <a:normAutofit/>
          </a:bodyPr>
          <a:lstStyle/>
          <a:p>
            <a:pPr algn="just"/>
            <a:r>
              <a:rPr lang="es-ES" dirty="0"/>
              <a:t>El sistema se compone de tres bloques principales: La central de Alarma, sensores/detectores y elementos de señalización.</a:t>
            </a:r>
          </a:p>
          <a:p>
            <a:pPr algn="just"/>
            <a:r>
              <a:rPr lang="es-ES" dirty="0"/>
              <a:t>La central de alarma es el panel de control que se encarga de procesar la información proveniente de los sensores o detectores y que dependiendo del estado de los mismos, activará los elementos de señalización como sirenas, luces estroboscópicas y </a:t>
            </a:r>
            <a:r>
              <a:rPr lang="es-ES" dirty="0" err="1"/>
              <a:t>discadores</a:t>
            </a:r>
            <a:r>
              <a:rPr lang="es-ES" dirty="0"/>
              <a:t> telefónicos.</a:t>
            </a:r>
          </a:p>
          <a:p>
            <a:pPr algn="just"/>
            <a:r>
              <a:rPr lang="es-ES" dirty="0"/>
              <a:t>Además, la central de alarma almacena la programación que permite administrar el sistema de seguridad. </a:t>
            </a:r>
          </a:p>
          <a:p>
            <a:endParaRPr lang="es-ES" dirty="0"/>
          </a:p>
        </p:txBody>
      </p:sp>
    </p:spTree>
  </p:cSld>
  <p:clrMapOvr>
    <a:masterClrMapping/>
  </p:clrMapOvr>
  <p:transition>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Importancia</a:t>
            </a:r>
            <a:endParaRPr lang="es-ES" dirty="0"/>
          </a:p>
        </p:txBody>
      </p:sp>
      <p:sp>
        <p:nvSpPr>
          <p:cNvPr id="3" name="2 Marcador de contenido"/>
          <p:cNvSpPr>
            <a:spLocks noGrp="1"/>
          </p:cNvSpPr>
          <p:nvPr>
            <p:ph sz="quarter" idx="1"/>
          </p:nvPr>
        </p:nvSpPr>
        <p:spPr/>
        <p:txBody>
          <a:bodyPr>
            <a:normAutofit fontScale="92500" lnSpcReduction="10000"/>
          </a:bodyPr>
          <a:lstStyle/>
          <a:p>
            <a:r>
              <a:rPr lang="es-ES" dirty="0" smtClean="0"/>
              <a:t>Debido a la necesidad de supervisar lo que pasa en el entorno físico de la empresa, es necesario levantar un enlace para las sucursales o almacenes como primer paso a la modernización y seguridad de todos sus bienes.</a:t>
            </a:r>
          </a:p>
          <a:p>
            <a:r>
              <a:rPr lang="es-ES" dirty="0" smtClean="0"/>
              <a:t>Es importante que la red permita realizar cambios o modificaciones en cualquiera de los locales, mediante la persona que se hará cargo de la administración de estos servicios</a:t>
            </a:r>
          </a:p>
          <a:p>
            <a:r>
              <a:rPr lang="es-ES" dirty="0" smtClean="0"/>
              <a:t>Otro aspecto fundamental es la utilización del mismo medio de comunicaciones para transmitir todo tipo de información como Datos, Audio (sistema de voz sobre IP </a:t>
            </a:r>
            <a:r>
              <a:rPr lang="es-ES" dirty="0" err="1" smtClean="0"/>
              <a:t>VoIP</a:t>
            </a:r>
            <a:r>
              <a:rPr lang="es-ES" dirty="0" smtClean="0"/>
              <a:t> utilizando un Gateway IP), y el Video de los servidores de video localizados en ambos centros.</a:t>
            </a:r>
          </a:p>
        </p:txBody>
      </p:sp>
    </p:spTree>
  </p:cSld>
  <p:clrMapOvr>
    <a:masterClrMapping/>
  </p:clrMapOvr>
  <p:transition>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3154362"/>
          </a:xfrm>
        </p:spPr>
        <p:txBody>
          <a:bodyPr>
            <a:noAutofit/>
          </a:bodyPr>
          <a:lstStyle/>
          <a:p>
            <a:r>
              <a:rPr lang="es-ES" sz="2400" dirty="0"/>
              <a:t>El sistema de alarma de intrusión se encuentra dividido en zonas, las mismas que están conformadas por uno o varios sensores. Se puede programar varios tipos de zonas, las principales son:</a:t>
            </a:r>
            <a:br>
              <a:rPr lang="es-ES" sz="2400" dirty="0"/>
            </a:br>
            <a:endParaRPr lang="es-ES" sz="2400" dirty="0"/>
          </a:p>
        </p:txBody>
      </p:sp>
      <p:sp>
        <p:nvSpPr>
          <p:cNvPr id="3" name="2 Marcador de contenido"/>
          <p:cNvSpPr>
            <a:spLocks noGrp="1"/>
          </p:cNvSpPr>
          <p:nvPr>
            <p:ph sz="quarter" idx="1"/>
          </p:nvPr>
        </p:nvSpPr>
        <p:spPr>
          <a:xfrm>
            <a:off x="457200" y="4005064"/>
            <a:ext cx="8229600" cy="2121099"/>
          </a:xfrm>
        </p:spPr>
        <p:txBody>
          <a:bodyPr/>
          <a:lstStyle/>
          <a:p>
            <a:r>
              <a:rPr lang="es-ES" dirty="0"/>
              <a:t>Zona </a:t>
            </a:r>
            <a:r>
              <a:rPr lang="es-ES" dirty="0" smtClean="0"/>
              <a:t>temporizada</a:t>
            </a:r>
          </a:p>
          <a:p>
            <a:r>
              <a:rPr lang="es-ES" dirty="0"/>
              <a:t>Zona </a:t>
            </a:r>
            <a:r>
              <a:rPr lang="es-ES" dirty="0" smtClean="0"/>
              <a:t>instantánea</a:t>
            </a:r>
          </a:p>
          <a:p>
            <a:r>
              <a:rPr lang="es-ES" dirty="0"/>
              <a:t>Zona 24 Horas</a:t>
            </a:r>
          </a:p>
        </p:txBody>
      </p:sp>
    </p:spTree>
  </p:cSld>
  <p:clrMapOvr>
    <a:masterClrMapping/>
  </p:clrMapOvr>
  <p:transition>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a:t>Sensores y Detectores</a:t>
            </a:r>
            <a:br>
              <a:rPr lang="es-ES" b="1" dirty="0"/>
            </a:br>
            <a:endParaRPr lang="es-ES" dirty="0"/>
          </a:p>
        </p:txBody>
      </p:sp>
      <p:sp>
        <p:nvSpPr>
          <p:cNvPr id="3" name="2 Marcador de contenido"/>
          <p:cNvSpPr>
            <a:spLocks noGrp="1"/>
          </p:cNvSpPr>
          <p:nvPr>
            <p:ph sz="quarter" idx="1"/>
          </p:nvPr>
        </p:nvSpPr>
        <p:spPr/>
        <p:txBody>
          <a:bodyPr/>
          <a:lstStyle/>
          <a:p>
            <a:r>
              <a:rPr lang="es-ES" dirty="0"/>
              <a:t>Contactos </a:t>
            </a:r>
            <a:r>
              <a:rPr lang="es-ES" dirty="0" smtClean="0"/>
              <a:t>Magnéticos</a:t>
            </a:r>
          </a:p>
          <a:p>
            <a:r>
              <a:rPr lang="es-ES" dirty="0"/>
              <a:t>Sensores </a:t>
            </a:r>
            <a:r>
              <a:rPr lang="es-ES" dirty="0" smtClean="0"/>
              <a:t>Infrarrojos</a:t>
            </a:r>
          </a:p>
          <a:p>
            <a:r>
              <a:rPr lang="es-ES" dirty="0"/>
              <a:t>Sensores de ruptura de </a:t>
            </a:r>
            <a:r>
              <a:rPr lang="es-ES" dirty="0" smtClean="0"/>
              <a:t>cristales</a:t>
            </a:r>
          </a:p>
          <a:p>
            <a:endParaRPr lang="es-ES" dirty="0"/>
          </a:p>
        </p:txBody>
      </p:sp>
      <p:pic>
        <p:nvPicPr>
          <p:cNvPr id="50179" name="Picture 3"/>
          <p:cNvPicPr>
            <a:picLocks noChangeAspect="1" noChangeArrowheads="1"/>
          </p:cNvPicPr>
          <p:nvPr/>
        </p:nvPicPr>
        <p:blipFill>
          <a:blip r:embed="rId2" cstate="print"/>
          <a:srcRect/>
          <a:stretch>
            <a:fillRect/>
          </a:stretch>
        </p:blipFill>
        <p:spPr bwMode="auto">
          <a:xfrm>
            <a:off x="755576" y="4005064"/>
            <a:ext cx="6429375" cy="211455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nvGraphicFramePr>
        <p:xfrm>
          <a:off x="1547664" y="248814"/>
          <a:ext cx="5400600" cy="6583680"/>
        </p:xfrm>
        <a:graphic>
          <a:graphicData uri="http://schemas.openxmlformats.org/drawingml/2006/table">
            <a:tbl>
              <a:tblPr/>
              <a:tblGrid>
                <a:gridCol w="2571317"/>
                <a:gridCol w="2829283"/>
              </a:tblGrid>
              <a:tr h="307480">
                <a:tc>
                  <a:txBody>
                    <a:bodyPr/>
                    <a:lstStyle/>
                    <a:p>
                      <a:pPr>
                        <a:lnSpc>
                          <a:spcPct val="150000"/>
                        </a:lnSpc>
                        <a:spcAft>
                          <a:spcPts val="0"/>
                        </a:spcAft>
                      </a:pPr>
                      <a:r>
                        <a:rPr lang="es-EC" sz="1600" b="1" dirty="0">
                          <a:solidFill>
                            <a:srgbClr val="000000"/>
                          </a:solidFill>
                          <a:latin typeface="Times New Roman"/>
                          <a:ea typeface="Times New Roman"/>
                          <a:cs typeface="Times New Roman"/>
                        </a:rPr>
                        <a:t>Característica</a:t>
                      </a:r>
                      <a:endParaRPr lang="es-ES" sz="1600" dirty="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ProSYS 40</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80">
                <a:tc>
                  <a:txBody>
                    <a:bodyPr/>
                    <a:lstStyle/>
                    <a:p>
                      <a:pPr>
                        <a:lnSpc>
                          <a:spcPct val="150000"/>
                        </a:lnSpc>
                        <a:spcAft>
                          <a:spcPts val="0"/>
                        </a:spcAft>
                      </a:pPr>
                      <a:r>
                        <a:rPr lang="es-EC" sz="1600" b="1">
                          <a:solidFill>
                            <a:srgbClr val="000000"/>
                          </a:solidFill>
                          <a:latin typeface="Times New Roman"/>
                          <a:ea typeface="Times New Roman"/>
                          <a:cs typeface="Times New Roman"/>
                        </a:rPr>
                        <a:t>Total de Zonas</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8 a 40</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961">
                <a:tc>
                  <a:txBody>
                    <a:bodyPr/>
                    <a:lstStyle/>
                    <a:p>
                      <a:pPr>
                        <a:lnSpc>
                          <a:spcPct val="150000"/>
                        </a:lnSpc>
                        <a:spcAft>
                          <a:spcPts val="0"/>
                        </a:spcAft>
                      </a:pPr>
                      <a:r>
                        <a:rPr lang="es-EC" sz="1600" b="1">
                          <a:solidFill>
                            <a:srgbClr val="000000"/>
                          </a:solidFill>
                          <a:latin typeface="Times New Roman"/>
                          <a:ea typeface="Times New Roman"/>
                          <a:cs typeface="Times New Roman"/>
                        </a:rPr>
                        <a:t>Zonas Principales de Expansión (cableadas o inalámbricas)</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4x8 o 2x16 o 2x8 + 1x16 </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80">
                <a:tc>
                  <a:txBody>
                    <a:bodyPr/>
                    <a:lstStyle/>
                    <a:p>
                      <a:pPr>
                        <a:lnSpc>
                          <a:spcPct val="150000"/>
                        </a:lnSpc>
                        <a:spcAft>
                          <a:spcPts val="0"/>
                        </a:spcAft>
                      </a:pPr>
                      <a:r>
                        <a:rPr lang="es-EC" sz="1600" b="1">
                          <a:solidFill>
                            <a:srgbClr val="000000"/>
                          </a:solidFill>
                          <a:latin typeface="Times New Roman"/>
                          <a:ea typeface="Times New Roman"/>
                          <a:cs typeface="Times New Roman"/>
                        </a:rPr>
                        <a:t>Máx. Corriente</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1,5 A</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46">
                <a:tc>
                  <a:txBody>
                    <a:bodyPr/>
                    <a:lstStyle/>
                    <a:p>
                      <a:pPr>
                        <a:lnSpc>
                          <a:spcPct val="150000"/>
                        </a:lnSpc>
                        <a:spcAft>
                          <a:spcPts val="0"/>
                        </a:spcAft>
                      </a:pPr>
                      <a:r>
                        <a:rPr lang="es-EC" sz="1600" b="1">
                          <a:solidFill>
                            <a:srgbClr val="000000"/>
                          </a:solidFill>
                          <a:latin typeface="Times New Roman"/>
                          <a:ea typeface="Times New Roman"/>
                          <a:cs typeface="Times New Roman"/>
                        </a:rPr>
                        <a:t>Número de Buses de Expansión</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1</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961">
                <a:tc>
                  <a:txBody>
                    <a:bodyPr/>
                    <a:lstStyle/>
                    <a:p>
                      <a:pPr>
                        <a:lnSpc>
                          <a:spcPct val="150000"/>
                        </a:lnSpc>
                        <a:spcAft>
                          <a:spcPts val="0"/>
                        </a:spcAft>
                      </a:pPr>
                      <a:r>
                        <a:rPr lang="es-EC" sz="1600" b="1">
                          <a:solidFill>
                            <a:srgbClr val="000000"/>
                          </a:solidFill>
                          <a:latin typeface="Times New Roman"/>
                          <a:ea typeface="Times New Roman"/>
                          <a:cs typeface="Times New Roman"/>
                        </a:rPr>
                        <a:t>Número Total de Módulos de Expansión</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32</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80">
                <a:tc>
                  <a:txBody>
                    <a:bodyPr/>
                    <a:lstStyle/>
                    <a:p>
                      <a:pPr>
                        <a:lnSpc>
                          <a:spcPct val="150000"/>
                        </a:lnSpc>
                        <a:spcAft>
                          <a:spcPts val="0"/>
                        </a:spcAft>
                      </a:pPr>
                      <a:r>
                        <a:rPr lang="es-EC" sz="1600" b="1">
                          <a:solidFill>
                            <a:srgbClr val="000000"/>
                          </a:solidFill>
                          <a:latin typeface="Times New Roman"/>
                          <a:ea typeface="Times New Roman"/>
                          <a:cs typeface="Times New Roman"/>
                        </a:rPr>
                        <a:t>Entrada Tamper Caja NC</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cs typeface="Times New Roman"/>
                        </a:rPr>
                        <a:t>1</a:t>
                      </a:r>
                      <a:endParaRPr lang="es-ES" sz="1600" dirty="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46">
                <a:tc>
                  <a:txBody>
                    <a:bodyPr/>
                    <a:lstStyle/>
                    <a:p>
                      <a:pPr>
                        <a:lnSpc>
                          <a:spcPct val="150000"/>
                        </a:lnSpc>
                        <a:spcAft>
                          <a:spcPts val="0"/>
                        </a:spcAft>
                      </a:pPr>
                      <a:r>
                        <a:rPr lang="es-EC" sz="1600" b="1" dirty="0">
                          <a:solidFill>
                            <a:srgbClr val="000000"/>
                          </a:solidFill>
                          <a:latin typeface="Times New Roman"/>
                          <a:ea typeface="Times New Roman"/>
                          <a:cs typeface="Times New Roman"/>
                        </a:rPr>
                        <a:t>Entrada </a:t>
                      </a:r>
                      <a:r>
                        <a:rPr lang="es-EC" sz="1600" b="1" dirty="0" err="1">
                          <a:solidFill>
                            <a:srgbClr val="000000"/>
                          </a:solidFill>
                          <a:latin typeface="Times New Roman"/>
                          <a:ea typeface="Times New Roman"/>
                          <a:cs typeface="Times New Roman"/>
                        </a:rPr>
                        <a:t>Tamper</a:t>
                      </a:r>
                      <a:r>
                        <a:rPr lang="es-EC" sz="1600" b="1" dirty="0">
                          <a:solidFill>
                            <a:srgbClr val="000000"/>
                          </a:solidFill>
                          <a:latin typeface="Times New Roman"/>
                          <a:ea typeface="Times New Roman"/>
                          <a:cs typeface="Times New Roman"/>
                        </a:rPr>
                        <a:t> Sirena </a:t>
                      </a:r>
                      <a:r>
                        <a:rPr lang="es-EC" sz="1600" b="1" dirty="0" smtClean="0">
                          <a:solidFill>
                            <a:srgbClr val="000000"/>
                          </a:solidFill>
                          <a:latin typeface="Times New Roman"/>
                          <a:ea typeface="Times New Roman"/>
                          <a:cs typeface="Times New Roman"/>
                        </a:rPr>
                        <a:t>NC</a:t>
                      </a:r>
                      <a:endParaRPr lang="es-ES" sz="1600" dirty="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1</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80">
                <a:tc>
                  <a:txBody>
                    <a:bodyPr/>
                    <a:lstStyle/>
                    <a:p>
                      <a:pPr>
                        <a:lnSpc>
                          <a:spcPct val="150000"/>
                        </a:lnSpc>
                        <a:spcAft>
                          <a:spcPts val="0"/>
                        </a:spcAft>
                      </a:pPr>
                      <a:r>
                        <a:rPr lang="es-EC" sz="1600" b="1">
                          <a:solidFill>
                            <a:srgbClr val="000000"/>
                          </a:solidFill>
                          <a:latin typeface="Times New Roman"/>
                          <a:ea typeface="Times New Roman"/>
                          <a:cs typeface="Times New Roman"/>
                        </a:rPr>
                        <a:t>Total Salidas de Utilidad</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cs typeface="Times New Roman"/>
                        </a:rPr>
                        <a:t>6 a 38</a:t>
                      </a:r>
                      <a:endParaRPr lang="es-ES" sz="1600" dirty="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961">
                <a:tc>
                  <a:txBody>
                    <a:bodyPr/>
                    <a:lstStyle/>
                    <a:p>
                      <a:pPr>
                        <a:lnSpc>
                          <a:spcPct val="150000"/>
                        </a:lnSpc>
                        <a:spcAft>
                          <a:spcPts val="0"/>
                        </a:spcAft>
                      </a:pPr>
                      <a:r>
                        <a:rPr lang="es-EC" sz="1600" b="1">
                          <a:solidFill>
                            <a:srgbClr val="000000"/>
                          </a:solidFill>
                          <a:latin typeface="Times New Roman"/>
                          <a:ea typeface="Times New Roman"/>
                          <a:cs typeface="Times New Roman"/>
                        </a:rPr>
                        <a:t>Módulo de Expansión de Salidas de Utilidad</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cs typeface="Times New Roman"/>
                        </a:rPr>
                        <a:t>Hasta 4 módulos (máx. </a:t>
                      </a:r>
                      <a:r>
                        <a:rPr lang="es-EC" sz="1600" dirty="0" smtClean="0">
                          <a:solidFill>
                            <a:srgbClr val="000000"/>
                          </a:solidFill>
                          <a:latin typeface="Times New Roman"/>
                          <a:ea typeface="Times New Roman"/>
                          <a:cs typeface="Times New Roman"/>
                        </a:rPr>
                        <a:t>32)</a:t>
                      </a:r>
                      <a:endParaRPr lang="es-ES" sz="1600" dirty="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80">
                <a:tc>
                  <a:txBody>
                    <a:bodyPr/>
                    <a:lstStyle/>
                    <a:p>
                      <a:pPr>
                        <a:lnSpc>
                          <a:spcPct val="150000"/>
                        </a:lnSpc>
                        <a:spcAft>
                          <a:spcPts val="0"/>
                        </a:spcAft>
                      </a:pPr>
                      <a:r>
                        <a:rPr lang="es-EC" sz="1600" b="1">
                          <a:solidFill>
                            <a:srgbClr val="000000"/>
                          </a:solidFill>
                          <a:latin typeface="Times New Roman"/>
                          <a:ea typeface="Times New Roman"/>
                          <a:cs typeface="Times New Roman"/>
                        </a:rPr>
                        <a:t>Particiones / Áreas</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4</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646">
                <a:tc>
                  <a:txBody>
                    <a:bodyPr/>
                    <a:lstStyle/>
                    <a:p>
                      <a:pPr>
                        <a:lnSpc>
                          <a:spcPct val="150000"/>
                        </a:lnSpc>
                        <a:spcAft>
                          <a:spcPts val="0"/>
                        </a:spcAft>
                      </a:pPr>
                      <a:r>
                        <a:rPr lang="es-EC" sz="1600" b="1">
                          <a:solidFill>
                            <a:srgbClr val="000000"/>
                          </a:solidFill>
                          <a:latin typeface="Times New Roman"/>
                          <a:ea typeface="Times New Roman"/>
                          <a:cs typeface="Times New Roman"/>
                        </a:rPr>
                        <a:t>Grupos por Partición / Área</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a:solidFill>
                            <a:srgbClr val="000000"/>
                          </a:solidFill>
                          <a:latin typeface="Times New Roman"/>
                          <a:ea typeface="Times New Roman"/>
                          <a:cs typeface="Times New Roman"/>
                        </a:rPr>
                        <a:t>4</a:t>
                      </a:r>
                      <a:endParaRPr lang="es-ES" sz="160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80">
                <a:tc>
                  <a:txBody>
                    <a:bodyPr/>
                    <a:lstStyle/>
                    <a:p>
                      <a:pPr>
                        <a:lnSpc>
                          <a:spcPct val="150000"/>
                        </a:lnSpc>
                        <a:spcAft>
                          <a:spcPts val="0"/>
                        </a:spcAft>
                      </a:pPr>
                      <a:r>
                        <a:rPr lang="es-EC" sz="1600" b="1">
                          <a:solidFill>
                            <a:srgbClr val="000000"/>
                          </a:solidFill>
                          <a:latin typeface="Times New Roman"/>
                          <a:ea typeface="Times New Roman"/>
                          <a:cs typeface="Times New Roman"/>
                        </a:rPr>
                        <a:t>Códigos de Usuarios</a:t>
                      </a:r>
                      <a:endParaRPr lang="es-ES" sz="1600">
                        <a:latin typeface="Times New Roman"/>
                        <a:ea typeface="Times New Roman"/>
                        <a:cs typeface="Times New Roman"/>
                      </a:endParaRPr>
                    </a:p>
                  </a:txBody>
                  <a:tcPr marL="25328" marR="2532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es-EC" sz="1600" dirty="0">
                          <a:solidFill>
                            <a:srgbClr val="000000"/>
                          </a:solidFill>
                          <a:latin typeface="Times New Roman"/>
                          <a:ea typeface="Times New Roman"/>
                          <a:cs typeface="Times New Roman"/>
                        </a:rPr>
                        <a:t>00 a 59</a:t>
                      </a:r>
                      <a:endParaRPr lang="es-ES" sz="1600" dirty="0">
                        <a:latin typeface="Times New Roman"/>
                        <a:ea typeface="Times New Roman"/>
                        <a:cs typeface="Times New Roman"/>
                      </a:endParaRPr>
                    </a:p>
                  </a:txBody>
                  <a:tcPr marL="25328" marR="2532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88776" y="-27384"/>
            <a:ext cx="7467600" cy="1143000"/>
          </a:xfrm>
        </p:spPr>
        <p:txBody>
          <a:bodyPr>
            <a:normAutofit/>
          </a:bodyPr>
          <a:lstStyle/>
          <a:p>
            <a:r>
              <a:rPr lang="es-ES" b="1" dirty="0" smtClean="0"/>
              <a:t>SISTEMA DE SONORIZACIÓN </a:t>
            </a:r>
            <a:endParaRPr lang="es-ES" dirty="0"/>
          </a:p>
        </p:txBody>
      </p:sp>
      <p:sp>
        <p:nvSpPr>
          <p:cNvPr id="3" name="2 Marcador de contenido"/>
          <p:cNvSpPr>
            <a:spLocks noGrp="1"/>
          </p:cNvSpPr>
          <p:nvPr>
            <p:ph sz="quarter" idx="1"/>
          </p:nvPr>
        </p:nvSpPr>
        <p:spPr/>
        <p:txBody>
          <a:bodyPr>
            <a:normAutofit/>
          </a:bodyPr>
          <a:lstStyle/>
          <a:p>
            <a:pPr algn="just"/>
            <a:r>
              <a:rPr lang="es-ES" dirty="0"/>
              <a:t>Para la instalación que sea, es necesario que los altavoces presenten la misma impedancia que </a:t>
            </a:r>
            <a:r>
              <a:rPr lang="es-ES" dirty="0" smtClean="0"/>
              <a:t>el </a:t>
            </a:r>
            <a:r>
              <a:rPr lang="es-ES" dirty="0"/>
              <a:t>equipo de audio. Como ya se menciono con anterioridad, los amplificadores poseen una impedancia de entrada y otra de salida y éstas deben estar adaptadas con el resto de los equipos a él conectados. Como es natural, debemos referirnos siempre a valores estándares comerciales, tanto para equipos amplificadores como para altavoces o micrófonos. Según esto existen amplificadores con valores de impedancia de salida de 4, 8, 16 ó 32 Ohm, según su utilización o necesidad</a:t>
            </a:r>
            <a:r>
              <a:rPr lang="es-ES" dirty="0" smtClean="0"/>
              <a:t>.</a:t>
            </a:r>
            <a:endParaRPr lang="es-ES" dirty="0"/>
          </a:p>
        </p:txBody>
      </p:sp>
    </p:spTree>
  </p:cSld>
  <p:clrMapOvr>
    <a:masterClrMapping/>
  </p:clrMapOvr>
  <p:transition>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816096"/>
            <a:ext cx="7467600" cy="6069288"/>
          </a:xfrm>
        </p:spPr>
        <p:txBody>
          <a:bodyPr>
            <a:normAutofit lnSpcReduction="10000"/>
          </a:bodyPr>
          <a:lstStyle/>
          <a:p>
            <a:r>
              <a:rPr lang="es-ES" dirty="0" smtClean="0"/>
              <a:t>Adaptar a un amplificador de 100 W de potencia y 8 Ohm de impedancia de salida un grupo de altavoces de 8 Oh cada uno, en circuitos mixtos de serie y paralelo. La potencia del amplificador es repartida entre los dos altavoces en dicha adaptación. </a:t>
            </a:r>
          </a:p>
          <a:p>
            <a:r>
              <a:rPr lang="es-ES" dirty="0" smtClean="0"/>
              <a:t>Para </a:t>
            </a:r>
            <a:r>
              <a:rPr lang="es-ES" dirty="0"/>
              <a:t>el local comercial se ha determinado cuatro diferentes zonas en las que se debe obtener diferentes niveles de potencia con la utilización de altavoces de 8 ohm.</a:t>
            </a:r>
            <a:r>
              <a:rPr lang="es-ES" b="1" dirty="0"/>
              <a:t> </a:t>
            </a:r>
            <a:endParaRPr lang="es-ES" dirty="0"/>
          </a:p>
          <a:p>
            <a:r>
              <a:rPr lang="es-EC" dirty="0"/>
              <a:t>Para lo cual se ha dividido en cuatro zonas </a:t>
            </a:r>
            <a:r>
              <a:rPr lang="es-EC" dirty="0" smtClean="0"/>
              <a:t>distintas </a:t>
            </a:r>
            <a:r>
              <a:rPr lang="es-EC" dirty="0"/>
              <a:t>(PAA=Planta alta tercer piso), (PA=Planta alta segundo piso), (PB=Planta baja primer piso) y (Bodegas y Administrativo</a:t>
            </a:r>
            <a:r>
              <a:rPr lang="es-EC" dirty="0" smtClean="0"/>
              <a:t>).</a:t>
            </a:r>
          </a:p>
          <a:p>
            <a:r>
              <a:rPr lang="es-EC" dirty="0" smtClean="0"/>
              <a:t>Las </a:t>
            </a:r>
            <a:r>
              <a:rPr lang="es-EC" dirty="0"/>
              <a:t>tres primeras zonas correspondientes a los zonas B, C y D deberán tener una mayor </a:t>
            </a:r>
            <a:r>
              <a:rPr lang="es-EC" dirty="0" smtClean="0"/>
              <a:t>sonorización </a:t>
            </a:r>
            <a:r>
              <a:rPr lang="es-EC" dirty="0"/>
              <a:t>que la </a:t>
            </a:r>
            <a:r>
              <a:rPr lang="es-EC" dirty="0" smtClean="0"/>
              <a:t>zona A.</a:t>
            </a:r>
            <a:endParaRPr lang="es-ES" dirty="0"/>
          </a:p>
        </p:txBody>
      </p:sp>
      <p:sp>
        <p:nvSpPr>
          <p:cNvPr id="5" name="1 Título"/>
          <p:cNvSpPr txBox="1">
            <a:spLocks/>
          </p:cNvSpPr>
          <p:nvPr/>
        </p:nvSpPr>
        <p:spPr>
          <a:xfrm>
            <a:off x="488776" y="-387424"/>
            <a:ext cx="7467600" cy="11430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000" b="1" i="0" u="none" strike="noStrike" kern="1200" cap="small" spc="0" normalizeH="0" baseline="0" noProof="0" dirty="0" smtClean="0">
                <a:ln>
                  <a:noFill/>
                </a:ln>
                <a:solidFill>
                  <a:schemeClr val="tx2"/>
                </a:solidFill>
                <a:effectLst/>
                <a:uLnTx/>
                <a:uFillTx/>
                <a:latin typeface="+mj-lt"/>
                <a:ea typeface="+mj-ea"/>
                <a:cs typeface="+mj-cs"/>
              </a:rPr>
              <a:t>Diseño:</a:t>
            </a:r>
            <a:endParaRPr kumimoji="0" lang="es-ES" sz="3000" b="0" i="0" u="none" strike="noStrike" kern="1200" cap="small" spc="0" normalizeH="0" baseline="0" noProof="0" dirty="0">
              <a:ln>
                <a:noFill/>
              </a:ln>
              <a:solidFill>
                <a:schemeClr val="tx2"/>
              </a:solidFill>
              <a:effectLst/>
              <a:uLnTx/>
              <a:uFillTx/>
              <a:latin typeface="+mj-lt"/>
              <a:ea typeface="+mj-ea"/>
              <a:cs typeface="+mj-cs"/>
            </a:endParaRPr>
          </a:p>
        </p:txBody>
      </p:sp>
    </p:spTree>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64513" name="Object 1"/>
          <p:cNvGraphicFramePr>
            <a:graphicFrameLocks noChangeAspect="1"/>
          </p:cNvGraphicFramePr>
          <p:nvPr/>
        </p:nvGraphicFramePr>
        <p:xfrm>
          <a:off x="539552" y="764704"/>
          <a:ext cx="8087973" cy="5445224"/>
        </p:xfrm>
        <a:graphic>
          <a:graphicData uri="http://schemas.openxmlformats.org/presentationml/2006/ole">
            <p:oleObj spid="_x0000_s259074" r:id="rId3" imgW="5305230" imgH="3569449" progId="">
              <p:embed/>
            </p:oleObj>
          </a:graphicData>
        </a:graphic>
      </p:graphicFrame>
    </p:spTree>
  </p:cSld>
  <p:clrMapOvr>
    <a:masterClrMapping/>
  </p:clrMapOvr>
  <p:transition>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Instalación y configuración de la central telefónica. </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Instalación y configuración de la central telefónica. </a:t>
            </a:r>
            <a:endParaRPr lang="es-ES" dirty="0"/>
          </a:p>
        </p:txBody>
      </p:sp>
      <p:sp>
        <p:nvSpPr>
          <p:cNvPr id="3" name="2 Marcador de contenido"/>
          <p:cNvSpPr>
            <a:spLocks noGrp="1"/>
          </p:cNvSpPr>
          <p:nvPr>
            <p:ph sz="quarter" idx="1"/>
          </p:nvPr>
        </p:nvSpPr>
        <p:spPr>
          <a:xfrm>
            <a:off x="457200" y="1600200"/>
            <a:ext cx="2458616" cy="4925144"/>
          </a:xfrm>
        </p:spPr>
        <p:txBody>
          <a:bodyPr>
            <a:normAutofit/>
          </a:bodyPr>
          <a:lstStyle/>
          <a:p>
            <a:r>
              <a:rPr lang="es-ES" dirty="0" smtClean="0"/>
              <a:t>Trabajaremos con el modelo y marca que nuestro usuario final a utilizado en su empresa siempre, la Central Panasonic </a:t>
            </a:r>
            <a:r>
              <a:rPr lang="es-ES" dirty="0" smtClean="0"/>
              <a:t>KX-TEM824</a:t>
            </a:r>
            <a:r>
              <a:rPr lang="es-ES" dirty="0" smtClean="0"/>
              <a:t>.</a:t>
            </a:r>
            <a:endParaRPr lang="es-ES" dirty="0"/>
          </a:p>
        </p:txBody>
      </p:sp>
      <p:pic>
        <p:nvPicPr>
          <p:cNvPr id="5" name="4 Imagen"/>
          <p:cNvPicPr/>
          <p:nvPr/>
        </p:nvPicPr>
        <p:blipFill>
          <a:blip r:embed="rId2" cstate="print"/>
          <a:srcRect l="30159" t="9100" r="27160" b="4075"/>
          <a:stretch>
            <a:fillRect/>
          </a:stretch>
        </p:blipFill>
        <p:spPr bwMode="auto">
          <a:xfrm>
            <a:off x="3275856" y="1368152"/>
            <a:ext cx="4324350" cy="5373216"/>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Instalación y configuración de la central telefónica. </a:t>
            </a:r>
            <a:endParaRPr lang="es-ES" dirty="0"/>
          </a:p>
        </p:txBody>
      </p:sp>
      <p:sp>
        <p:nvSpPr>
          <p:cNvPr id="3" name="2 Marcador de contenido"/>
          <p:cNvSpPr>
            <a:spLocks noGrp="1"/>
          </p:cNvSpPr>
          <p:nvPr>
            <p:ph sz="quarter" idx="1"/>
          </p:nvPr>
        </p:nvSpPr>
        <p:spPr>
          <a:xfrm>
            <a:off x="457200" y="1600200"/>
            <a:ext cx="8363272" cy="604664"/>
          </a:xfrm>
        </p:spPr>
        <p:txBody>
          <a:bodyPr>
            <a:normAutofit fontScale="85000" lnSpcReduction="10000"/>
          </a:bodyPr>
          <a:lstStyle/>
          <a:p>
            <a:r>
              <a:rPr lang="es-ES" dirty="0" smtClean="0"/>
              <a:t>Programamos desde la PC, mediante el puerto USB de la Central.</a:t>
            </a:r>
            <a:endParaRPr lang="es-ES" dirty="0"/>
          </a:p>
        </p:txBody>
      </p:sp>
      <p:pic>
        <p:nvPicPr>
          <p:cNvPr id="6" name="5 Imagen" descr="imc3510m_te.gif"/>
          <p:cNvPicPr/>
          <p:nvPr/>
        </p:nvPicPr>
        <p:blipFill>
          <a:blip r:embed="rId2" cstate="print"/>
          <a:srcRect/>
          <a:stretch>
            <a:fillRect/>
          </a:stretch>
        </p:blipFill>
        <p:spPr bwMode="auto">
          <a:xfrm>
            <a:off x="1907704" y="2276872"/>
            <a:ext cx="4968552" cy="2232248"/>
          </a:xfrm>
          <a:prstGeom prst="rect">
            <a:avLst/>
          </a:prstGeom>
          <a:noFill/>
          <a:ln w="9525">
            <a:noFill/>
            <a:miter lim="800000"/>
            <a:headEnd/>
            <a:tailEnd/>
          </a:ln>
        </p:spPr>
      </p:pic>
      <p:sp>
        <p:nvSpPr>
          <p:cNvPr id="5" name="2 Marcador de contenido"/>
          <p:cNvSpPr txBox="1">
            <a:spLocks/>
          </p:cNvSpPr>
          <p:nvPr/>
        </p:nvSpPr>
        <p:spPr>
          <a:xfrm>
            <a:off x="395536" y="4869160"/>
            <a:ext cx="7715200" cy="648072"/>
          </a:xfrm>
          <a:prstGeom prst="rect">
            <a:avLst/>
          </a:prstGeom>
        </p:spPr>
        <p:txBody>
          <a:bodyPr vert="horz">
            <a:no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0000"/>
              <a:buFont typeface="Wingdings"/>
              <a:buChar char=""/>
              <a:tabLst/>
              <a:defRPr/>
            </a:pPr>
            <a:r>
              <a:rPr lang="es-ES" sz="2000" dirty="0" smtClean="0"/>
              <a:t>Desde la PC programamos la central mediante el SO de Panasonic KX-TE Consola con el ícono:</a:t>
            </a:r>
            <a:endParaRPr lang="es-ES" sz="2000" dirty="0"/>
          </a:p>
        </p:txBody>
      </p:sp>
      <p:pic>
        <p:nvPicPr>
          <p:cNvPr id="7" name="6 Imagen"/>
          <p:cNvPicPr/>
          <p:nvPr/>
        </p:nvPicPr>
        <p:blipFill>
          <a:blip r:embed="rId3" cstate="print"/>
          <a:srcRect l="727" t="50877" r="87399" b="45074"/>
          <a:stretch>
            <a:fillRect/>
          </a:stretch>
        </p:blipFill>
        <p:spPr bwMode="auto">
          <a:xfrm>
            <a:off x="2987824" y="5949280"/>
            <a:ext cx="2780491" cy="57606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Líneas telefónicas externas de nuestra central</a:t>
            </a:r>
            <a:endParaRPr lang="es-ES" dirty="0"/>
          </a:p>
        </p:txBody>
      </p:sp>
      <p:sp>
        <p:nvSpPr>
          <p:cNvPr id="3" name="2 Marcador de contenido"/>
          <p:cNvSpPr>
            <a:spLocks noGrp="1"/>
          </p:cNvSpPr>
          <p:nvPr>
            <p:ph sz="quarter" idx="1"/>
          </p:nvPr>
        </p:nvSpPr>
        <p:spPr>
          <a:xfrm>
            <a:off x="457200" y="1600200"/>
            <a:ext cx="7715200" cy="1972816"/>
          </a:xfrm>
        </p:spPr>
        <p:txBody>
          <a:bodyPr/>
          <a:lstStyle/>
          <a:p>
            <a:r>
              <a:rPr lang="es-ES" dirty="0" smtClean="0"/>
              <a:t>A más de las líneas externas, debemos tener en cuenta que la conexión del sistema </a:t>
            </a:r>
            <a:r>
              <a:rPr lang="es-ES" dirty="0" err="1" smtClean="0"/>
              <a:t>VoIP</a:t>
            </a:r>
            <a:r>
              <a:rPr lang="es-ES" dirty="0" smtClean="0"/>
              <a:t>, debe ser conectada a la central telefónica como si fuese una línea externa más</a:t>
            </a:r>
            <a:endParaRPr lang="es-ES" dirty="0"/>
          </a:p>
        </p:txBody>
      </p:sp>
      <p:graphicFrame>
        <p:nvGraphicFramePr>
          <p:cNvPr id="5" name="4 Tabla"/>
          <p:cNvGraphicFramePr>
            <a:graphicFrameLocks noGrp="1"/>
          </p:cNvGraphicFramePr>
          <p:nvPr/>
        </p:nvGraphicFramePr>
        <p:xfrm>
          <a:off x="683569" y="3429000"/>
          <a:ext cx="7128790" cy="2820656"/>
        </p:xfrm>
        <a:graphic>
          <a:graphicData uri="http://schemas.openxmlformats.org/drawingml/2006/table">
            <a:tbl>
              <a:tblPr/>
              <a:tblGrid>
                <a:gridCol w="1131062"/>
                <a:gridCol w="1461225"/>
                <a:gridCol w="936104"/>
                <a:gridCol w="3600399"/>
              </a:tblGrid>
              <a:tr h="533477">
                <a:tc>
                  <a:txBody>
                    <a:bodyPr/>
                    <a:lstStyle/>
                    <a:p>
                      <a:pPr>
                        <a:spcAft>
                          <a:spcPts val="0"/>
                        </a:spcAft>
                      </a:pPr>
                      <a:r>
                        <a:rPr lang="es-ES" sz="2000" dirty="0">
                          <a:solidFill>
                            <a:srgbClr val="FFFFFF"/>
                          </a:solidFill>
                          <a:latin typeface="Times New Roman"/>
                          <a:ea typeface="Times New Roman"/>
                        </a:rPr>
                        <a:t>Línea 1</a:t>
                      </a:r>
                      <a:endParaRPr lang="es-ES" sz="2000" dirty="0">
                        <a:solidFill>
                          <a:srgbClr val="000000"/>
                        </a:solidFill>
                        <a:latin typeface="Times New Roman"/>
                        <a:ea typeface="Times New Roman"/>
                      </a:endParaRP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spcAft>
                          <a:spcPts val="0"/>
                        </a:spcAft>
                      </a:pPr>
                      <a:r>
                        <a:rPr lang="es-ES" sz="2000">
                          <a:solidFill>
                            <a:srgbClr val="000000"/>
                          </a:solidFill>
                          <a:latin typeface="Times New Roman"/>
                          <a:ea typeface="Times New Roman"/>
                        </a:rPr>
                        <a:t>2392157</a:t>
                      </a: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spcAft>
                          <a:spcPts val="0"/>
                        </a:spcAft>
                      </a:pPr>
                      <a:r>
                        <a:rPr lang="es-ES" sz="2000" dirty="0">
                          <a:solidFill>
                            <a:srgbClr val="000000"/>
                          </a:solidFill>
                          <a:latin typeface="Times New Roman"/>
                          <a:ea typeface="Times New Roman"/>
                        </a:rPr>
                        <a:t>Salida 81</a:t>
                      </a: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spcAft>
                          <a:spcPts val="0"/>
                        </a:spcAft>
                      </a:pPr>
                      <a:r>
                        <a:rPr lang="es-ES" sz="2000" dirty="0">
                          <a:solidFill>
                            <a:srgbClr val="000000"/>
                          </a:solidFill>
                          <a:latin typeface="Times New Roman"/>
                          <a:ea typeface="Times New Roman"/>
                        </a:rPr>
                        <a:t>Línea Principal CNT</a:t>
                      </a:r>
                    </a:p>
                  </a:txBody>
                  <a:tcPr marL="68580" marR="68580"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r>
              <a:tr h="533477">
                <a:tc>
                  <a:txBody>
                    <a:bodyPr/>
                    <a:lstStyle/>
                    <a:p>
                      <a:pPr>
                        <a:spcAft>
                          <a:spcPts val="0"/>
                        </a:spcAft>
                      </a:pPr>
                      <a:r>
                        <a:rPr lang="es-ES" sz="2000" dirty="0">
                          <a:solidFill>
                            <a:srgbClr val="FFFFFF"/>
                          </a:solidFill>
                          <a:latin typeface="Times New Roman"/>
                          <a:ea typeface="Times New Roman"/>
                        </a:rPr>
                        <a:t>Línea 2</a:t>
                      </a:r>
                      <a:endParaRPr lang="es-ES" sz="2000" dirty="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spcAft>
                          <a:spcPts val="0"/>
                        </a:spcAft>
                      </a:pPr>
                      <a:r>
                        <a:rPr lang="es-ES" sz="2000" b="1">
                          <a:solidFill>
                            <a:srgbClr val="000000"/>
                          </a:solidFill>
                          <a:latin typeface="Times New Roman"/>
                          <a:ea typeface="Times New Roman"/>
                        </a:rPr>
                        <a:t>2392611</a:t>
                      </a:r>
                      <a:endParaRPr lang="es-ES" sz="200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s-ES" sz="2000" b="1" dirty="0">
                          <a:solidFill>
                            <a:srgbClr val="000000"/>
                          </a:solidFill>
                          <a:latin typeface="Times New Roman"/>
                          <a:ea typeface="Times New Roman"/>
                        </a:rPr>
                        <a:t>Salida 82</a:t>
                      </a:r>
                      <a:endParaRPr lang="es-ES" sz="2000" dirty="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spcAft>
                          <a:spcPts val="0"/>
                        </a:spcAft>
                      </a:pPr>
                      <a:r>
                        <a:rPr lang="es-ES" sz="2000" b="1" dirty="0">
                          <a:solidFill>
                            <a:srgbClr val="000000"/>
                          </a:solidFill>
                          <a:latin typeface="Times New Roman"/>
                          <a:ea typeface="Times New Roman"/>
                        </a:rPr>
                        <a:t>Línea Secundaria CNT</a:t>
                      </a:r>
                      <a:endParaRPr lang="es-ES" sz="2000" dirty="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533477">
                <a:tc>
                  <a:txBody>
                    <a:bodyPr/>
                    <a:lstStyle/>
                    <a:p>
                      <a:pPr>
                        <a:spcAft>
                          <a:spcPts val="0"/>
                        </a:spcAft>
                      </a:pPr>
                      <a:r>
                        <a:rPr lang="es-ES" sz="2000" b="1" dirty="0">
                          <a:solidFill>
                            <a:srgbClr val="FFFFFF"/>
                          </a:solidFill>
                          <a:latin typeface="Times New Roman"/>
                          <a:ea typeface="Times New Roman"/>
                        </a:rPr>
                        <a:t>Línea 3</a:t>
                      </a:r>
                      <a:endParaRPr lang="es-ES" sz="2000" dirty="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spcAft>
                          <a:spcPts val="0"/>
                        </a:spcAft>
                      </a:pPr>
                      <a:r>
                        <a:rPr lang="es-ES" sz="2000">
                          <a:solidFill>
                            <a:srgbClr val="000000"/>
                          </a:solidFill>
                          <a:latin typeface="Times New Roman"/>
                          <a:ea typeface="Times New Roman"/>
                        </a:rPr>
                        <a:t>11</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spcAft>
                          <a:spcPts val="0"/>
                        </a:spcAft>
                      </a:pPr>
                      <a:r>
                        <a:rPr lang="es-ES" sz="2000" dirty="0">
                          <a:solidFill>
                            <a:srgbClr val="000000"/>
                          </a:solidFill>
                          <a:latin typeface="Times New Roman"/>
                          <a:ea typeface="Times New Roman"/>
                        </a:rPr>
                        <a:t>Salida 83</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spcAft>
                          <a:spcPts val="0"/>
                        </a:spcAft>
                      </a:pPr>
                      <a:r>
                        <a:rPr lang="es-ES" sz="2000">
                          <a:solidFill>
                            <a:srgbClr val="000000"/>
                          </a:solidFill>
                          <a:latin typeface="Times New Roman"/>
                          <a:ea typeface="Times New Roman"/>
                        </a:rPr>
                        <a:t>Línea del Modem IP</a:t>
                      </a:r>
                    </a:p>
                  </a:txBody>
                  <a:tcPr marL="68580" marR="68580"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991856">
                <a:tc>
                  <a:txBody>
                    <a:bodyPr/>
                    <a:lstStyle/>
                    <a:p>
                      <a:pPr>
                        <a:spcAft>
                          <a:spcPts val="0"/>
                        </a:spcAft>
                      </a:pPr>
                      <a:r>
                        <a:rPr lang="es-ES" sz="2000" dirty="0">
                          <a:solidFill>
                            <a:srgbClr val="FFFFFF"/>
                          </a:solidFill>
                          <a:latin typeface="Times New Roman"/>
                          <a:ea typeface="Times New Roman"/>
                        </a:rPr>
                        <a:t>Data fax</a:t>
                      </a:r>
                      <a:endParaRPr lang="es-ES" sz="2000" dirty="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E36C0A"/>
                    </a:solidFill>
                  </a:tcPr>
                </a:tc>
                <a:tc>
                  <a:txBody>
                    <a:bodyPr/>
                    <a:lstStyle/>
                    <a:p>
                      <a:pPr>
                        <a:spcAft>
                          <a:spcPts val="0"/>
                        </a:spcAft>
                      </a:pPr>
                      <a:r>
                        <a:rPr lang="es-ES" sz="2000" b="1" dirty="0">
                          <a:solidFill>
                            <a:srgbClr val="000000"/>
                          </a:solidFill>
                          <a:latin typeface="Times New Roman"/>
                          <a:ea typeface="Times New Roman"/>
                        </a:rPr>
                        <a:t>2392502</a:t>
                      </a:r>
                      <a:endParaRPr lang="es-ES" sz="2000" dirty="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tc>
                  <a:txBody>
                    <a:bodyPr/>
                    <a:lstStyle/>
                    <a:p>
                      <a:pPr>
                        <a:spcAft>
                          <a:spcPts val="0"/>
                        </a:spcAft>
                      </a:pPr>
                      <a:r>
                        <a:rPr lang="es-ES" sz="2000" b="1" dirty="0">
                          <a:solidFill>
                            <a:srgbClr val="000000"/>
                          </a:solidFill>
                          <a:latin typeface="Times New Roman"/>
                          <a:ea typeface="Times New Roman"/>
                        </a:rPr>
                        <a:t>Directo</a:t>
                      </a:r>
                      <a:endParaRPr lang="es-ES" sz="2000" dirty="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tc>
                  <a:txBody>
                    <a:bodyPr/>
                    <a:lstStyle/>
                    <a:p>
                      <a:pPr>
                        <a:spcAft>
                          <a:spcPts val="0"/>
                        </a:spcAft>
                      </a:pPr>
                      <a:r>
                        <a:rPr lang="es-ES" sz="2000" b="1" dirty="0">
                          <a:solidFill>
                            <a:srgbClr val="000000"/>
                          </a:solidFill>
                          <a:latin typeface="Times New Roman"/>
                          <a:ea typeface="Times New Roman"/>
                        </a:rPr>
                        <a:t>Línea Principal CNT para tarjetas de crédito</a:t>
                      </a:r>
                      <a:endParaRPr lang="es-ES" sz="2000" dirty="0">
                        <a:solidFill>
                          <a:srgbClr val="000000"/>
                        </a:solidFill>
                        <a:latin typeface="Times New Roman"/>
                        <a:ea typeface="Times New Roman"/>
                      </a:endParaRPr>
                    </a:p>
                  </a:txBody>
                  <a:tcPr marL="68580" marR="68580" marT="0" marB="0">
                    <a:lnL>
                      <a:noFill/>
                    </a:lnL>
                    <a:lnR>
                      <a:noFill/>
                    </a:lnR>
                    <a:lnT w="12700" cap="flat" cmpd="sng" algn="ctr">
                      <a:solidFill>
                        <a:srgbClr val="FFFFFF"/>
                      </a:solidFill>
                      <a:prstDash val="solid"/>
                      <a:round/>
                      <a:headEnd type="none" w="med" len="med"/>
                      <a:tailEnd type="none" w="med" len="med"/>
                    </a:lnT>
                    <a:lnB>
                      <a:noFill/>
                    </a:lnB>
                    <a:solidFill>
                      <a:srgbClr val="FBCAA2"/>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286000" y="476672"/>
            <a:ext cx="6172200" cy="1008112"/>
          </a:xfrm>
        </p:spPr>
        <p:txBody>
          <a:bodyPr/>
          <a:lstStyle/>
          <a:p>
            <a:r>
              <a:rPr lang="es-ES_tradnl" dirty="0" smtClean="0"/>
              <a:t>AGENDA</a:t>
            </a:r>
            <a:endParaRPr lang="es-ES" dirty="0"/>
          </a:p>
        </p:txBody>
      </p:sp>
      <p:sp>
        <p:nvSpPr>
          <p:cNvPr id="3" name="2 Subtítulo"/>
          <p:cNvSpPr>
            <a:spLocks noGrp="1"/>
          </p:cNvSpPr>
          <p:nvPr>
            <p:ph type="subTitle" idx="1"/>
          </p:nvPr>
        </p:nvSpPr>
        <p:spPr>
          <a:xfrm>
            <a:off x="2286000" y="1700808"/>
            <a:ext cx="6172200" cy="2376264"/>
          </a:xfrm>
        </p:spPr>
        <p:txBody>
          <a:bodyPr>
            <a:normAutofit/>
          </a:bodyPr>
          <a:lstStyle/>
          <a:p>
            <a:pPr>
              <a:buFont typeface="Arial" pitchFamily="34" charset="0"/>
              <a:buChar char="•"/>
            </a:pPr>
            <a:r>
              <a:rPr lang="es-ES_tradnl" dirty="0" smtClean="0">
                <a:hlinkClick r:id="rId2" action="ppaction://hlinksldjump"/>
              </a:rPr>
              <a:t>REDES DE DATOS</a:t>
            </a:r>
            <a:endParaRPr lang="es-ES_tradnl" dirty="0" smtClean="0"/>
          </a:p>
          <a:p>
            <a:pPr>
              <a:buFont typeface="Arial" pitchFamily="34" charset="0"/>
              <a:buChar char="•"/>
            </a:pPr>
            <a:r>
              <a:rPr lang="es-ES_tradnl" dirty="0" smtClean="0">
                <a:hlinkClick r:id="rId3" action="ppaction://hlinksldjump"/>
              </a:rPr>
              <a:t>ENLACE MICROONDAS</a:t>
            </a:r>
            <a:endParaRPr lang="es-ES_tradnl" dirty="0" smtClean="0"/>
          </a:p>
          <a:p>
            <a:pPr>
              <a:buFont typeface="Arial" pitchFamily="34" charset="0"/>
              <a:buChar char="•"/>
            </a:pPr>
            <a:r>
              <a:rPr lang="es-ES_tradnl" dirty="0" smtClean="0">
                <a:hlinkClick r:id="rId4" action="ppaction://hlinksldjump"/>
              </a:rPr>
              <a:t>SISTEMA DE CCTV</a:t>
            </a:r>
            <a:endParaRPr lang="es-ES_tradnl" dirty="0" smtClean="0"/>
          </a:p>
          <a:p>
            <a:pPr>
              <a:buFont typeface="Arial" pitchFamily="34" charset="0"/>
              <a:buChar char="•"/>
            </a:pPr>
            <a:r>
              <a:rPr lang="es-ES_tradnl" dirty="0" smtClean="0">
                <a:hlinkClick r:id="rId5" action="ppaction://hlinksldjump"/>
              </a:rPr>
              <a:t>SISTEMA DE INTRUSION</a:t>
            </a:r>
            <a:endParaRPr lang="es-ES_tradnl" dirty="0" smtClean="0"/>
          </a:p>
          <a:p>
            <a:pPr>
              <a:buFont typeface="Arial" pitchFamily="34" charset="0"/>
              <a:buChar char="•"/>
            </a:pPr>
            <a:r>
              <a:rPr lang="es-ES_tradnl" dirty="0" smtClean="0">
                <a:hlinkClick r:id="rId6" action="ppaction://hlinksldjump"/>
              </a:rPr>
              <a:t>SISTEMA DE SONORIZACION</a:t>
            </a:r>
            <a:endParaRPr lang="es-ES_tradnl" dirty="0" smtClean="0"/>
          </a:p>
          <a:p>
            <a:pPr>
              <a:buFont typeface="Arial" pitchFamily="34" charset="0"/>
              <a:buChar char="•"/>
            </a:pPr>
            <a:r>
              <a:rPr lang="es-ES_tradnl" dirty="0" smtClean="0">
                <a:hlinkClick r:id="rId7" action="ppaction://hlinksldjump"/>
              </a:rPr>
              <a:t>SISTEMA DE TELEFONIA</a:t>
            </a:r>
            <a:endParaRPr lang="es-ES_tradnl" dirty="0" smtClean="0"/>
          </a:p>
          <a:p>
            <a:endParaRPr lang="es-ES_tradnl" dirty="0" smtClean="0"/>
          </a:p>
        </p:txBody>
      </p:sp>
    </p:spTree>
  </p:cSld>
  <p:clrMapOvr>
    <a:masterClrMapping/>
  </p:clrMapOvr>
  <p:transition>
    <p:fade thruBlk="1"/>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Extensiones de nuestra central</a:t>
            </a:r>
            <a:endParaRPr lang="es-ES" dirty="0"/>
          </a:p>
        </p:txBody>
      </p:sp>
      <p:graphicFrame>
        <p:nvGraphicFramePr>
          <p:cNvPr id="6" name="5 Marcador de contenido"/>
          <p:cNvGraphicFramePr>
            <a:graphicFrameLocks noGrp="1"/>
          </p:cNvGraphicFramePr>
          <p:nvPr>
            <p:ph sz="quarter" idx="1"/>
          </p:nvPr>
        </p:nvGraphicFramePr>
        <p:xfrm>
          <a:off x="1115616" y="1556792"/>
          <a:ext cx="6768752" cy="4632568"/>
        </p:xfrm>
        <a:graphic>
          <a:graphicData uri="http://schemas.openxmlformats.org/drawingml/2006/table">
            <a:tbl>
              <a:tblPr/>
              <a:tblGrid>
                <a:gridCol w="1643086"/>
                <a:gridCol w="2795603"/>
                <a:gridCol w="2330063"/>
              </a:tblGrid>
              <a:tr h="502499">
                <a:tc>
                  <a:txBody>
                    <a:bodyPr/>
                    <a:lstStyle/>
                    <a:p>
                      <a:pPr algn="ctr">
                        <a:spcAft>
                          <a:spcPts val="0"/>
                        </a:spcAft>
                      </a:pPr>
                      <a:r>
                        <a:rPr lang="es-ES" sz="1800" dirty="0">
                          <a:solidFill>
                            <a:srgbClr val="FFFFFF"/>
                          </a:solidFill>
                          <a:latin typeface="Times New Roman"/>
                          <a:ea typeface="Times New Roman"/>
                        </a:rPr>
                        <a:t>Extensión</a:t>
                      </a:r>
                      <a:endParaRPr lang="es-ES" sz="1800" dirty="0">
                        <a:solidFill>
                          <a:srgbClr val="000000"/>
                        </a:solidFill>
                        <a:latin typeface="Times New Roman"/>
                        <a:ea typeface="Times New Roman"/>
                      </a:endParaRPr>
                    </a:p>
                  </a:txBody>
                  <a:tcPr marL="37646" marR="37646"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spcAft>
                          <a:spcPts val="0"/>
                        </a:spcAft>
                      </a:pPr>
                      <a:r>
                        <a:rPr lang="es-ES" sz="1800">
                          <a:solidFill>
                            <a:srgbClr val="000000"/>
                          </a:solidFill>
                          <a:latin typeface="Times New Roman"/>
                          <a:ea typeface="Times New Roman"/>
                        </a:rPr>
                        <a:t>Detalle</a:t>
                      </a:r>
                    </a:p>
                  </a:txBody>
                  <a:tcPr marL="37646" marR="37646"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c>
                  <a:txBody>
                    <a:bodyPr/>
                    <a:lstStyle/>
                    <a:p>
                      <a:pPr algn="ctr">
                        <a:spcAft>
                          <a:spcPts val="0"/>
                        </a:spcAft>
                      </a:pPr>
                      <a:r>
                        <a:rPr lang="es-ES" sz="1800">
                          <a:solidFill>
                            <a:srgbClr val="000000"/>
                          </a:solidFill>
                          <a:latin typeface="Times New Roman"/>
                          <a:ea typeface="Times New Roman"/>
                        </a:rPr>
                        <a:t>Salida LN externa?</a:t>
                      </a:r>
                    </a:p>
                  </a:txBody>
                  <a:tcPr marL="37646" marR="37646" marT="0" marB="0">
                    <a:lnL>
                      <a:noFill/>
                    </a:lnL>
                    <a:lnR>
                      <a:noFill/>
                    </a:lnR>
                    <a:lnT>
                      <a:noFill/>
                    </a:lnT>
                    <a:lnB w="12700" cap="flat" cmpd="sng" algn="ctr">
                      <a:solidFill>
                        <a:srgbClr val="FFFFFF"/>
                      </a:solidFill>
                      <a:prstDash val="solid"/>
                      <a:round/>
                      <a:headEnd type="none" w="med" len="med"/>
                      <a:tailEnd type="none" w="med" len="med"/>
                    </a:lnB>
                    <a:solidFill>
                      <a:srgbClr val="FBD4B4"/>
                    </a:solidFill>
                  </a:tcPr>
                </a:tc>
              </a:tr>
              <a:tr h="289589">
                <a:tc>
                  <a:txBody>
                    <a:bodyPr/>
                    <a:lstStyle/>
                    <a:p>
                      <a:pPr algn="ctr">
                        <a:spcAft>
                          <a:spcPts val="0"/>
                        </a:spcAft>
                      </a:pPr>
                      <a:r>
                        <a:rPr lang="es-ES" sz="1800">
                          <a:solidFill>
                            <a:srgbClr val="FFFFFF"/>
                          </a:solidFill>
                          <a:latin typeface="Times New Roman"/>
                          <a:ea typeface="Times New Roman"/>
                        </a:rPr>
                        <a:t>101</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Operadora/Administración</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800">
                          <a:solidFill>
                            <a:srgbClr val="000000"/>
                          </a:solidFill>
                          <a:latin typeface="Times New Roman"/>
                          <a:ea typeface="Times New Roman"/>
                        </a:rPr>
                        <a:t>SI</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58598">
                <a:tc>
                  <a:txBody>
                    <a:bodyPr/>
                    <a:lstStyle/>
                    <a:p>
                      <a:pPr algn="ctr">
                        <a:spcAft>
                          <a:spcPts val="0"/>
                        </a:spcAft>
                      </a:pPr>
                      <a:r>
                        <a:rPr lang="es-ES" sz="1800">
                          <a:solidFill>
                            <a:srgbClr val="FFFFFF"/>
                          </a:solidFill>
                          <a:latin typeface="Times New Roman"/>
                          <a:ea typeface="Times New Roman"/>
                        </a:rPr>
                        <a:t>102</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Subgerencia</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spcAft>
                          <a:spcPts val="0"/>
                        </a:spcAft>
                      </a:pPr>
                      <a:r>
                        <a:rPr lang="es-ES" sz="1800">
                          <a:solidFill>
                            <a:srgbClr val="000000"/>
                          </a:solidFill>
                          <a:latin typeface="Times New Roman"/>
                          <a:ea typeface="Times New Roman"/>
                        </a:rPr>
                        <a:t>SI</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58598">
                <a:tc>
                  <a:txBody>
                    <a:bodyPr/>
                    <a:lstStyle/>
                    <a:p>
                      <a:pPr algn="ctr">
                        <a:spcAft>
                          <a:spcPts val="0"/>
                        </a:spcAft>
                      </a:pPr>
                      <a:r>
                        <a:rPr lang="es-ES" sz="1800">
                          <a:solidFill>
                            <a:srgbClr val="FFFFFF"/>
                          </a:solidFill>
                          <a:latin typeface="Times New Roman"/>
                          <a:ea typeface="Times New Roman"/>
                        </a:rPr>
                        <a:t>103</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spcAft>
                          <a:spcPts val="0"/>
                        </a:spcAft>
                      </a:pPr>
                      <a:r>
                        <a:rPr lang="es-ES" sz="1800">
                          <a:solidFill>
                            <a:srgbClr val="000000"/>
                          </a:solidFill>
                          <a:latin typeface="Times New Roman"/>
                          <a:ea typeface="Times New Roman"/>
                        </a:rPr>
                        <a:t> Contabilidad</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800">
                          <a:solidFill>
                            <a:srgbClr val="000000"/>
                          </a:solidFill>
                          <a:latin typeface="Times New Roman"/>
                          <a:ea typeface="Times New Roman"/>
                        </a:rPr>
                        <a:t>SI</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58598">
                <a:tc>
                  <a:txBody>
                    <a:bodyPr/>
                    <a:lstStyle/>
                    <a:p>
                      <a:pPr algn="ctr">
                        <a:spcAft>
                          <a:spcPts val="0"/>
                        </a:spcAft>
                      </a:pPr>
                      <a:r>
                        <a:rPr lang="es-ES" sz="1800">
                          <a:solidFill>
                            <a:srgbClr val="FFFFFF"/>
                          </a:solidFill>
                          <a:latin typeface="Times New Roman"/>
                          <a:ea typeface="Times New Roman"/>
                        </a:rPr>
                        <a:t>104</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Gerencia</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spcAft>
                          <a:spcPts val="0"/>
                        </a:spcAft>
                      </a:pPr>
                      <a:r>
                        <a:rPr lang="es-ES" sz="1800">
                          <a:solidFill>
                            <a:srgbClr val="000000"/>
                          </a:solidFill>
                          <a:latin typeface="Times New Roman"/>
                          <a:ea typeface="Times New Roman"/>
                        </a:rPr>
                        <a:t>SI</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58598">
                <a:tc>
                  <a:txBody>
                    <a:bodyPr/>
                    <a:lstStyle/>
                    <a:p>
                      <a:pPr algn="ctr">
                        <a:spcAft>
                          <a:spcPts val="0"/>
                        </a:spcAft>
                      </a:pPr>
                      <a:r>
                        <a:rPr lang="es-ES" sz="1800">
                          <a:solidFill>
                            <a:srgbClr val="FFFFFF"/>
                          </a:solidFill>
                          <a:latin typeface="Times New Roman"/>
                          <a:ea typeface="Times New Roman"/>
                        </a:rPr>
                        <a:t>105</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spcAft>
                          <a:spcPts val="0"/>
                        </a:spcAft>
                      </a:pPr>
                      <a:r>
                        <a:rPr lang="es-ES" sz="1800">
                          <a:solidFill>
                            <a:srgbClr val="000000"/>
                          </a:solidFill>
                          <a:latin typeface="Times New Roman"/>
                          <a:ea typeface="Times New Roman"/>
                        </a:rPr>
                        <a:t>Auxiliar</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800">
                          <a:solidFill>
                            <a:srgbClr val="000000"/>
                          </a:solidFill>
                          <a:latin typeface="Times New Roman"/>
                          <a:ea typeface="Times New Roman"/>
                        </a:rPr>
                        <a:t>SI</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58598">
                <a:tc>
                  <a:txBody>
                    <a:bodyPr/>
                    <a:lstStyle/>
                    <a:p>
                      <a:pPr algn="ctr">
                        <a:spcAft>
                          <a:spcPts val="0"/>
                        </a:spcAft>
                      </a:pPr>
                      <a:r>
                        <a:rPr lang="es-ES" sz="1800">
                          <a:solidFill>
                            <a:srgbClr val="FFFFFF"/>
                          </a:solidFill>
                          <a:latin typeface="Times New Roman"/>
                          <a:ea typeface="Times New Roman"/>
                        </a:rPr>
                        <a:t>106</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Fax</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spcAft>
                          <a:spcPts val="0"/>
                        </a:spcAft>
                      </a:pPr>
                      <a:r>
                        <a:rPr lang="es-ES" sz="1800">
                          <a:solidFill>
                            <a:srgbClr val="000000"/>
                          </a:solidFill>
                          <a:latin typeface="Times New Roman"/>
                          <a:ea typeface="Times New Roman"/>
                        </a:rPr>
                        <a:t>SI</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58598">
                <a:tc>
                  <a:txBody>
                    <a:bodyPr/>
                    <a:lstStyle/>
                    <a:p>
                      <a:pPr algn="ctr">
                        <a:spcAft>
                          <a:spcPts val="0"/>
                        </a:spcAft>
                      </a:pPr>
                      <a:r>
                        <a:rPr lang="es-ES" sz="1800">
                          <a:solidFill>
                            <a:srgbClr val="FFFFFF"/>
                          </a:solidFill>
                          <a:latin typeface="Times New Roman"/>
                          <a:ea typeface="Times New Roman"/>
                        </a:rPr>
                        <a:t>107</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Caja 1</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800">
                          <a:solidFill>
                            <a:srgbClr val="000000"/>
                          </a:solidFill>
                          <a:latin typeface="Times New Roman"/>
                          <a:ea typeface="Times New Roman"/>
                        </a:rPr>
                        <a:t>NO</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58598">
                <a:tc>
                  <a:txBody>
                    <a:bodyPr/>
                    <a:lstStyle/>
                    <a:p>
                      <a:pPr algn="ctr">
                        <a:spcAft>
                          <a:spcPts val="0"/>
                        </a:spcAft>
                      </a:pPr>
                      <a:r>
                        <a:rPr lang="es-ES" sz="1800">
                          <a:solidFill>
                            <a:srgbClr val="FFFFFF"/>
                          </a:solidFill>
                          <a:latin typeface="Times New Roman"/>
                          <a:ea typeface="Times New Roman"/>
                        </a:rPr>
                        <a:t>108</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Caja 2</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spcAft>
                          <a:spcPts val="0"/>
                        </a:spcAft>
                      </a:pPr>
                      <a:r>
                        <a:rPr lang="es-ES" sz="1800">
                          <a:solidFill>
                            <a:srgbClr val="000000"/>
                          </a:solidFill>
                          <a:latin typeface="Times New Roman"/>
                          <a:ea typeface="Times New Roman"/>
                        </a:rPr>
                        <a:t>NO</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58598">
                <a:tc>
                  <a:txBody>
                    <a:bodyPr/>
                    <a:lstStyle/>
                    <a:p>
                      <a:pPr algn="ctr">
                        <a:spcAft>
                          <a:spcPts val="0"/>
                        </a:spcAft>
                      </a:pPr>
                      <a:r>
                        <a:rPr lang="es-ES" sz="1800">
                          <a:solidFill>
                            <a:srgbClr val="FFFFFF"/>
                          </a:solidFill>
                          <a:latin typeface="Times New Roman"/>
                          <a:ea typeface="Times New Roman"/>
                        </a:rPr>
                        <a:t>109</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Caja 3</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800">
                          <a:solidFill>
                            <a:srgbClr val="000000"/>
                          </a:solidFill>
                          <a:latin typeface="Times New Roman"/>
                          <a:ea typeface="Times New Roman"/>
                        </a:rPr>
                        <a:t>NO</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58598">
                <a:tc>
                  <a:txBody>
                    <a:bodyPr/>
                    <a:lstStyle/>
                    <a:p>
                      <a:pPr algn="ctr">
                        <a:spcAft>
                          <a:spcPts val="0"/>
                        </a:spcAft>
                      </a:pPr>
                      <a:r>
                        <a:rPr lang="es-ES" sz="1800">
                          <a:solidFill>
                            <a:srgbClr val="FFFFFF"/>
                          </a:solidFill>
                          <a:latin typeface="Times New Roman"/>
                          <a:ea typeface="Times New Roman"/>
                        </a:rPr>
                        <a:t>110</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Bodega</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spcAft>
                          <a:spcPts val="0"/>
                        </a:spcAft>
                      </a:pPr>
                      <a:r>
                        <a:rPr lang="es-ES" sz="1800">
                          <a:solidFill>
                            <a:srgbClr val="000000"/>
                          </a:solidFill>
                          <a:latin typeface="Times New Roman"/>
                          <a:ea typeface="Times New Roman"/>
                        </a:rPr>
                        <a:t>NO</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58598">
                <a:tc>
                  <a:txBody>
                    <a:bodyPr/>
                    <a:lstStyle/>
                    <a:p>
                      <a:pPr algn="ctr">
                        <a:spcAft>
                          <a:spcPts val="0"/>
                        </a:spcAft>
                      </a:pPr>
                      <a:r>
                        <a:rPr lang="es-ES" sz="1800">
                          <a:solidFill>
                            <a:srgbClr val="FFFFFF"/>
                          </a:solidFill>
                          <a:latin typeface="Times New Roman"/>
                          <a:ea typeface="Times New Roman"/>
                        </a:rPr>
                        <a:t>111</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spcAft>
                          <a:spcPts val="0"/>
                        </a:spcAft>
                      </a:pPr>
                      <a:r>
                        <a:rPr lang="es-ES" sz="1800" i="1">
                          <a:solidFill>
                            <a:srgbClr val="000000"/>
                          </a:solidFill>
                          <a:latin typeface="Times New Roman"/>
                          <a:ea typeface="Times New Roman"/>
                        </a:rPr>
                        <a:t>Disponible</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800" i="1">
                          <a:solidFill>
                            <a:srgbClr val="000000"/>
                          </a:solidFill>
                          <a:latin typeface="Times New Roman"/>
                          <a:ea typeface="Times New Roman"/>
                        </a:rPr>
                        <a:t>NO</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58598">
                <a:tc>
                  <a:txBody>
                    <a:bodyPr/>
                    <a:lstStyle/>
                    <a:p>
                      <a:pPr algn="ctr">
                        <a:spcAft>
                          <a:spcPts val="0"/>
                        </a:spcAft>
                      </a:pPr>
                      <a:r>
                        <a:rPr lang="es-ES" sz="1800">
                          <a:solidFill>
                            <a:srgbClr val="FFFFFF"/>
                          </a:solidFill>
                          <a:latin typeface="Times New Roman"/>
                          <a:ea typeface="Times New Roman"/>
                        </a:rPr>
                        <a:t>112</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Guardia</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spcAft>
                          <a:spcPts val="0"/>
                        </a:spcAft>
                      </a:pPr>
                      <a:r>
                        <a:rPr lang="es-ES" sz="1800">
                          <a:solidFill>
                            <a:srgbClr val="000000"/>
                          </a:solidFill>
                          <a:latin typeface="Times New Roman"/>
                          <a:ea typeface="Times New Roman"/>
                        </a:rPr>
                        <a:t>SI</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58598">
                <a:tc>
                  <a:txBody>
                    <a:bodyPr/>
                    <a:lstStyle/>
                    <a:p>
                      <a:pPr algn="ctr">
                        <a:spcAft>
                          <a:spcPts val="0"/>
                        </a:spcAft>
                      </a:pPr>
                      <a:r>
                        <a:rPr lang="es-ES" sz="1800">
                          <a:solidFill>
                            <a:srgbClr val="FFFFFF"/>
                          </a:solidFill>
                          <a:latin typeface="Times New Roman"/>
                          <a:ea typeface="Times New Roman"/>
                        </a:rPr>
                        <a:t>113</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Cerámica</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800">
                          <a:solidFill>
                            <a:srgbClr val="000000"/>
                          </a:solidFill>
                          <a:latin typeface="Times New Roman"/>
                          <a:ea typeface="Times New Roman"/>
                        </a:rPr>
                        <a:t>NO</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r h="258598">
                <a:tc>
                  <a:txBody>
                    <a:bodyPr/>
                    <a:lstStyle/>
                    <a:p>
                      <a:pPr algn="ctr">
                        <a:spcAft>
                          <a:spcPts val="0"/>
                        </a:spcAft>
                      </a:pPr>
                      <a:r>
                        <a:rPr lang="es-ES" sz="1800">
                          <a:solidFill>
                            <a:srgbClr val="FFFFFF"/>
                          </a:solidFill>
                          <a:latin typeface="Times New Roman"/>
                          <a:ea typeface="Times New Roman"/>
                        </a:rPr>
                        <a:t>114</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Proyectos</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c>
                  <a:txBody>
                    <a:bodyPr/>
                    <a:lstStyle/>
                    <a:p>
                      <a:pPr algn="ctr">
                        <a:spcAft>
                          <a:spcPts val="0"/>
                        </a:spcAft>
                      </a:pPr>
                      <a:r>
                        <a:rPr lang="es-ES" sz="1800">
                          <a:solidFill>
                            <a:srgbClr val="000000"/>
                          </a:solidFill>
                          <a:latin typeface="Times New Roman"/>
                          <a:ea typeface="Times New Roman"/>
                        </a:rPr>
                        <a:t>NO</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DE9D9"/>
                    </a:solidFill>
                  </a:tcPr>
                </a:tc>
              </a:tr>
              <a:tr h="270913">
                <a:tc>
                  <a:txBody>
                    <a:bodyPr/>
                    <a:lstStyle/>
                    <a:p>
                      <a:pPr algn="ctr">
                        <a:spcAft>
                          <a:spcPts val="0"/>
                        </a:spcAft>
                      </a:pPr>
                      <a:r>
                        <a:rPr lang="es-ES" sz="1800">
                          <a:solidFill>
                            <a:srgbClr val="FFFFFF"/>
                          </a:solidFill>
                          <a:latin typeface="Times New Roman"/>
                          <a:ea typeface="Times New Roman"/>
                        </a:rPr>
                        <a:t>115</a:t>
                      </a:r>
                      <a:endParaRPr lang="es-ES" sz="1800">
                        <a:solidFill>
                          <a:srgbClr val="000000"/>
                        </a:solidFill>
                        <a:latin typeface="Times New Roman"/>
                        <a:ea typeface="Times New Roman"/>
                      </a:endParaRP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36C0A"/>
                    </a:solidFill>
                  </a:tcPr>
                </a:tc>
                <a:tc>
                  <a:txBody>
                    <a:bodyPr/>
                    <a:lstStyle/>
                    <a:p>
                      <a:pPr algn="just">
                        <a:spcAft>
                          <a:spcPts val="0"/>
                        </a:spcAft>
                      </a:pPr>
                      <a:r>
                        <a:rPr lang="es-ES" sz="1800">
                          <a:solidFill>
                            <a:srgbClr val="000000"/>
                          </a:solidFill>
                          <a:latin typeface="Times New Roman"/>
                          <a:ea typeface="Times New Roman"/>
                        </a:rPr>
                        <a:t>Hogar</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c>
                  <a:txBody>
                    <a:bodyPr/>
                    <a:lstStyle/>
                    <a:p>
                      <a:pPr algn="ctr">
                        <a:spcAft>
                          <a:spcPts val="0"/>
                        </a:spcAft>
                      </a:pPr>
                      <a:r>
                        <a:rPr lang="es-ES" sz="1800" dirty="0">
                          <a:solidFill>
                            <a:srgbClr val="000000"/>
                          </a:solidFill>
                          <a:latin typeface="Times New Roman"/>
                          <a:ea typeface="Times New Roman"/>
                        </a:rPr>
                        <a:t>NO</a:t>
                      </a:r>
                    </a:p>
                  </a:txBody>
                  <a:tcPr marL="37646" marR="37646" marT="0" marB="0">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FBCAA2"/>
                    </a:solidFill>
                  </a:tcPr>
                </a:tc>
              </a:tr>
            </a:tbl>
          </a:graphicData>
        </a:graphic>
      </p:graphicFrame>
    </p:spTree>
  </p:cSld>
  <p:clrMapOvr>
    <a:masterClrMapping/>
  </p:clrMapOvr>
  <p:transition>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Restricción de llamadas entrantes y salientes</a:t>
            </a:r>
            <a:endParaRPr lang="es-ES" dirty="0"/>
          </a:p>
        </p:txBody>
      </p:sp>
      <p:sp>
        <p:nvSpPr>
          <p:cNvPr id="4" name="3 Marcador de contenido"/>
          <p:cNvSpPr>
            <a:spLocks noGrp="1"/>
          </p:cNvSpPr>
          <p:nvPr>
            <p:ph sz="quarter" idx="1"/>
          </p:nvPr>
        </p:nvSpPr>
        <p:spPr>
          <a:xfrm>
            <a:off x="457200" y="1600200"/>
            <a:ext cx="7467600" cy="1108720"/>
          </a:xfrm>
        </p:spPr>
        <p:txBody>
          <a:bodyPr/>
          <a:lstStyle/>
          <a:p>
            <a:r>
              <a:rPr lang="es-ES" dirty="0" smtClean="0"/>
              <a:t>Para nuestro caso programaremos desde el menú 3. LN (Líneas) en el submenú 2</a:t>
            </a:r>
            <a:endParaRPr lang="es-ES" dirty="0"/>
          </a:p>
        </p:txBody>
      </p:sp>
      <p:pic>
        <p:nvPicPr>
          <p:cNvPr id="6" name="5 Imagen"/>
          <p:cNvPicPr/>
          <p:nvPr/>
        </p:nvPicPr>
        <p:blipFill>
          <a:blip r:embed="rId2" cstate="print"/>
          <a:srcRect/>
          <a:stretch>
            <a:fillRect/>
          </a:stretch>
        </p:blipFill>
        <p:spPr bwMode="auto">
          <a:xfrm>
            <a:off x="1619672" y="2441864"/>
            <a:ext cx="5400040" cy="4299504"/>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Sistema De Comunicación De Voz Sobre </a:t>
            </a:r>
            <a:r>
              <a:rPr lang="es-ES" dirty="0" err="1" smtClean="0"/>
              <a:t>Ip</a:t>
            </a:r>
            <a:r>
              <a:rPr lang="es-ES" dirty="0" smtClean="0"/>
              <a:t> “</a:t>
            </a:r>
            <a:r>
              <a:rPr lang="es-ES" dirty="0" err="1" smtClean="0"/>
              <a:t>VoIP</a:t>
            </a:r>
            <a:r>
              <a:rPr lang="es-ES" dirty="0" smtClean="0"/>
              <a:t>”</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dirty="0" smtClean="0"/>
              <a:t>Sistema De Comunicación De Voz Sobre </a:t>
            </a:r>
            <a:r>
              <a:rPr lang="es-ES" b="1" dirty="0" err="1" smtClean="0"/>
              <a:t>Ip</a:t>
            </a:r>
            <a:r>
              <a:rPr lang="es-ES" b="1" dirty="0" smtClean="0"/>
              <a:t> “</a:t>
            </a:r>
            <a:r>
              <a:rPr lang="es-ES" b="1" dirty="0" err="1" smtClean="0"/>
              <a:t>VoIP</a:t>
            </a:r>
            <a:r>
              <a:rPr lang="es-ES" b="1" dirty="0" smtClean="0"/>
              <a:t>”</a:t>
            </a:r>
            <a:endParaRPr lang="es-ES" dirty="0"/>
          </a:p>
        </p:txBody>
      </p:sp>
      <p:sp>
        <p:nvSpPr>
          <p:cNvPr id="3" name="2 Marcador de contenido"/>
          <p:cNvSpPr>
            <a:spLocks noGrp="1"/>
          </p:cNvSpPr>
          <p:nvPr>
            <p:ph sz="quarter" idx="1"/>
          </p:nvPr>
        </p:nvSpPr>
        <p:spPr>
          <a:xfrm>
            <a:off x="251520" y="1600200"/>
            <a:ext cx="8496944" cy="2476872"/>
          </a:xfrm>
        </p:spPr>
        <p:txBody>
          <a:bodyPr>
            <a:noAutofit/>
          </a:bodyPr>
          <a:lstStyle/>
          <a:p>
            <a:pPr>
              <a:lnSpc>
                <a:spcPct val="120000"/>
              </a:lnSpc>
            </a:pPr>
            <a:r>
              <a:rPr lang="es-ES" sz="2100" dirty="0" smtClean="0"/>
              <a:t>Un sistema de voz sobre IP (</a:t>
            </a:r>
            <a:r>
              <a:rPr lang="es-ES" sz="2100" dirty="0" err="1" smtClean="0"/>
              <a:t>Voice</a:t>
            </a:r>
            <a:r>
              <a:rPr lang="es-ES" sz="2100" dirty="0" smtClean="0"/>
              <a:t> </a:t>
            </a:r>
            <a:r>
              <a:rPr lang="es-ES" sz="2100" dirty="0" err="1" smtClean="0"/>
              <a:t>over</a:t>
            </a:r>
            <a:r>
              <a:rPr lang="es-ES" sz="2100" dirty="0" smtClean="0"/>
              <a:t> IP, </a:t>
            </a:r>
            <a:r>
              <a:rPr lang="es-ES" sz="2100" dirty="0" err="1" smtClean="0"/>
              <a:t>VoIP</a:t>
            </a:r>
            <a:r>
              <a:rPr lang="es-ES" sz="2100" dirty="0" smtClean="0"/>
              <a:t>) consiste en establecer una conferencia de audio entre dos terminales conectados a una red. </a:t>
            </a:r>
          </a:p>
          <a:p>
            <a:pPr>
              <a:lnSpc>
                <a:spcPct val="120000"/>
              </a:lnSpc>
            </a:pPr>
            <a:r>
              <a:rPr lang="es-ES" sz="2100" dirty="0" smtClean="0"/>
              <a:t>Los </a:t>
            </a:r>
            <a:r>
              <a:rPr lang="es-ES" sz="2100" dirty="0" err="1" smtClean="0"/>
              <a:t>gateways</a:t>
            </a:r>
            <a:r>
              <a:rPr lang="es-ES" sz="2100" dirty="0" smtClean="0"/>
              <a:t> de </a:t>
            </a:r>
            <a:r>
              <a:rPr lang="es-ES" sz="2100" dirty="0" err="1" smtClean="0"/>
              <a:t>VoIP</a:t>
            </a:r>
            <a:r>
              <a:rPr lang="es-ES" sz="2100" dirty="0" smtClean="0"/>
              <a:t> son los dispositivos que nos permitirán adaptar la voz de un teléfono analógico, a telefonía IP, y aprovechando el enlace micro onda realizado para poner en red la Franquicia Disensa con la Ferretería Jaramillo</a:t>
            </a:r>
          </a:p>
        </p:txBody>
      </p:sp>
      <p:pic>
        <p:nvPicPr>
          <p:cNvPr id="4" name="3 Imagen" descr="http://www.microalcarria.com/global/php/imagen.php?camino=/uknaaxyhr/&amp;nombre=drtfbtzx/RMG797.gvb"/>
          <p:cNvPicPr/>
          <p:nvPr/>
        </p:nvPicPr>
        <p:blipFill>
          <a:blip r:embed="rId2" cstate="print"/>
          <a:srcRect l="2910" t="8256" b="8189"/>
          <a:stretch>
            <a:fillRect/>
          </a:stretch>
        </p:blipFill>
        <p:spPr bwMode="auto">
          <a:xfrm>
            <a:off x="1835696" y="4509120"/>
            <a:ext cx="1944216" cy="2160240"/>
          </a:xfrm>
          <a:prstGeom prst="rect">
            <a:avLst/>
          </a:prstGeom>
          <a:noFill/>
          <a:ln w="9525">
            <a:noFill/>
            <a:miter lim="800000"/>
            <a:headEnd/>
            <a:tailEnd/>
          </a:ln>
        </p:spPr>
      </p:pic>
      <p:pic>
        <p:nvPicPr>
          <p:cNvPr id="5" name="4 Imagen" descr="Teléfono VoIP Phillips"/>
          <p:cNvPicPr/>
          <p:nvPr/>
        </p:nvPicPr>
        <p:blipFill>
          <a:blip r:embed="rId3" cstate="print"/>
          <a:srcRect/>
          <a:stretch>
            <a:fillRect/>
          </a:stretch>
        </p:blipFill>
        <p:spPr bwMode="auto">
          <a:xfrm>
            <a:off x="5076056" y="4509120"/>
            <a:ext cx="1728192" cy="223224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Configuración de dirección IP</a:t>
            </a:r>
            <a:endParaRPr lang="es-ES" dirty="0"/>
          </a:p>
        </p:txBody>
      </p:sp>
      <p:sp>
        <p:nvSpPr>
          <p:cNvPr id="3" name="2 Marcador de contenido"/>
          <p:cNvSpPr>
            <a:spLocks noGrp="1"/>
          </p:cNvSpPr>
          <p:nvPr>
            <p:ph sz="quarter" idx="1"/>
          </p:nvPr>
        </p:nvSpPr>
        <p:spPr>
          <a:xfrm>
            <a:off x="457200" y="1600200"/>
            <a:ext cx="8003232" cy="2476872"/>
          </a:xfrm>
        </p:spPr>
        <p:txBody>
          <a:bodyPr>
            <a:normAutofit/>
          </a:bodyPr>
          <a:lstStyle/>
          <a:p>
            <a:r>
              <a:rPr lang="es-ES" dirty="0" smtClean="0"/>
              <a:t>Interfaz con el usuario: Configuración del </a:t>
            </a:r>
            <a:r>
              <a:rPr lang="es-ES" dirty="0" err="1" smtClean="0"/>
              <a:t>gateway</a:t>
            </a:r>
            <a:r>
              <a:rPr lang="es-ES" dirty="0" smtClean="0"/>
              <a:t> para asignar la IP y número de marcación. </a:t>
            </a:r>
          </a:p>
        </p:txBody>
      </p:sp>
      <p:pic>
        <p:nvPicPr>
          <p:cNvPr id="6" name="5 Imagen"/>
          <p:cNvPicPr/>
          <p:nvPr/>
        </p:nvPicPr>
        <p:blipFill>
          <a:blip r:embed="rId2" cstate="print"/>
          <a:srcRect/>
          <a:stretch>
            <a:fillRect/>
          </a:stretch>
        </p:blipFill>
        <p:spPr bwMode="auto">
          <a:xfrm>
            <a:off x="1125066" y="2520280"/>
            <a:ext cx="6255246" cy="414908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7787208" cy="1143000"/>
          </a:xfrm>
        </p:spPr>
        <p:txBody>
          <a:bodyPr>
            <a:normAutofit/>
          </a:bodyPr>
          <a:lstStyle/>
          <a:p>
            <a:r>
              <a:rPr lang="es-ES" b="1" dirty="0" smtClean="0"/>
              <a:t>Configuración del plan de marcado</a:t>
            </a:r>
            <a:endParaRPr lang="es-ES" b="1" dirty="0"/>
          </a:p>
        </p:txBody>
      </p:sp>
      <p:sp>
        <p:nvSpPr>
          <p:cNvPr id="3" name="2 Marcador de contenido"/>
          <p:cNvSpPr>
            <a:spLocks noGrp="1"/>
          </p:cNvSpPr>
          <p:nvPr>
            <p:ph sz="quarter" idx="1"/>
          </p:nvPr>
        </p:nvSpPr>
        <p:spPr>
          <a:xfrm>
            <a:off x="457200" y="1600200"/>
            <a:ext cx="7467600" cy="1684784"/>
          </a:xfrm>
        </p:spPr>
        <p:txBody>
          <a:bodyPr>
            <a:normAutofit/>
          </a:bodyPr>
          <a:lstStyle/>
          <a:p>
            <a:r>
              <a:rPr lang="es-ES" dirty="0" smtClean="0"/>
              <a:t>El plan de marcado es una cadena de caracteres que regula la forma en que el PAP2 maneja los procesos de las aportaciones recibidas desde el teclado del teléfono. </a:t>
            </a:r>
          </a:p>
        </p:txBody>
      </p:sp>
      <p:sp>
        <p:nvSpPr>
          <p:cNvPr id="95233" name="Rectangle 1"/>
          <p:cNvSpPr>
            <a:spLocks noChangeArrowheads="1"/>
          </p:cNvSpPr>
          <p:nvPr/>
        </p:nvSpPr>
        <p:spPr bwMode="auto">
          <a:xfrm>
            <a:off x="323528" y="3560819"/>
            <a:ext cx="8136904" cy="240065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es-ES" sz="2400" b="1" i="1" dirty="0" smtClean="0"/>
              <a:t>Para la Ferretería Jaramillo:</a:t>
            </a:r>
          </a:p>
          <a:p>
            <a:pPr marL="0" marR="0" lvl="0" indent="0" algn="ctr" defTabSz="914400" rtl="0" eaLnBrk="0" fontAlgn="base" latinLnBrk="0" hangingPunct="0">
              <a:lnSpc>
                <a:spcPct val="100000"/>
              </a:lnSpc>
              <a:spcBef>
                <a:spcPct val="0"/>
              </a:spcBef>
              <a:spcAft>
                <a:spcPct val="0"/>
              </a:spcAft>
              <a:buClrTx/>
              <a:buSzTx/>
              <a:buFontTx/>
              <a:buNone/>
              <a:tabLst/>
            </a:pPr>
            <a:r>
              <a:rPr lang="es-ES" sz="2400" dirty="0" smtClean="0"/>
              <a:t>GateWay1: </a:t>
            </a:r>
            <a:r>
              <a:rPr lang="es-ES" dirty="0" smtClean="0"/>
              <a:t>(&lt;21SΦ&lt;:21@192.168.1.101:5060&gt;|22SΦ&lt;:22@192.168.1.101:5061&gt;)</a:t>
            </a:r>
          </a:p>
          <a:p>
            <a:pPr marL="0" marR="0" lvl="0" indent="0" algn="ctr" defTabSz="914400" rtl="0" eaLnBrk="0" fontAlgn="base" latinLnBrk="0" hangingPunct="0">
              <a:lnSpc>
                <a:spcPct val="100000"/>
              </a:lnSpc>
              <a:spcBef>
                <a:spcPct val="0"/>
              </a:spcBef>
              <a:spcAft>
                <a:spcPct val="0"/>
              </a:spcAft>
              <a:buClrTx/>
              <a:buSzTx/>
              <a:buFontTx/>
              <a:buNone/>
              <a:tabLst/>
            </a:pPr>
            <a:endParaRPr lang="es-ES" dirty="0" smtClean="0"/>
          </a:p>
          <a:p>
            <a:pPr marL="0" marR="0" lvl="0" indent="0" algn="ctr" defTabSz="914400" rtl="0" eaLnBrk="0" fontAlgn="base" latinLnBrk="0" hangingPunct="0">
              <a:lnSpc>
                <a:spcPct val="100000"/>
              </a:lnSpc>
              <a:spcBef>
                <a:spcPct val="0"/>
              </a:spcBef>
              <a:spcAft>
                <a:spcPct val="0"/>
              </a:spcAft>
              <a:buClrTx/>
              <a:buSzTx/>
              <a:buFontTx/>
              <a:buNone/>
              <a:tabLst/>
            </a:pPr>
            <a:r>
              <a:rPr lang="es-ES" sz="2400" b="1" i="1" dirty="0" smtClean="0"/>
              <a:t>Para la Franquicia Disensa Jaramillo:</a:t>
            </a:r>
          </a:p>
          <a:p>
            <a:pPr marL="0" marR="0" lvl="0" indent="0" algn="ctr" defTabSz="914400" rtl="0" eaLnBrk="0" fontAlgn="base" latinLnBrk="0" hangingPunct="0">
              <a:lnSpc>
                <a:spcPct val="100000"/>
              </a:lnSpc>
              <a:spcBef>
                <a:spcPct val="0"/>
              </a:spcBef>
              <a:spcAft>
                <a:spcPct val="0"/>
              </a:spcAft>
              <a:buClrTx/>
              <a:buSzTx/>
              <a:buFontTx/>
              <a:buNone/>
              <a:tabLst/>
            </a:pPr>
            <a:r>
              <a:rPr lang="es-ES" sz="2400" dirty="0" err="1" smtClean="0"/>
              <a:t>Gate</a:t>
            </a:r>
            <a:r>
              <a:rPr lang="es-ES" sz="2400" dirty="0" smtClean="0"/>
              <a:t> </a:t>
            </a:r>
            <a:r>
              <a:rPr lang="es-ES" sz="2400" dirty="0" err="1" smtClean="0"/>
              <a:t>Way</a:t>
            </a:r>
            <a:r>
              <a:rPr lang="es-ES" sz="2400" dirty="0" smtClean="0"/>
              <a:t> 2: </a:t>
            </a:r>
            <a:r>
              <a:rPr lang="es-ES" dirty="0" smtClean="0"/>
              <a:t>(&lt;11SΦ&lt;:11@192.168.1.75:5060&gt;|12SΦ&lt;:12@192.168.1.75:5061&gt;)</a:t>
            </a:r>
          </a:p>
        </p:txBody>
      </p:sp>
    </p:spTree>
  </p:cSld>
  <p:clrMapOvr>
    <a:masterClrMapping/>
  </p:clrMapOvr>
  <p:transition>
    <p:fade thruBlk="1"/>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Diagramas Finales</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Diagrama lógico final de la Red Jaramillo </a:t>
            </a:r>
            <a:endParaRPr lang="es-ES" dirty="0"/>
          </a:p>
        </p:txBody>
      </p:sp>
      <p:pic>
        <p:nvPicPr>
          <p:cNvPr id="4" name="3 Imagen"/>
          <p:cNvPicPr/>
          <p:nvPr/>
        </p:nvPicPr>
        <p:blipFill>
          <a:blip r:embed="rId2" cstate="print"/>
          <a:srcRect/>
          <a:stretch>
            <a:fillRect/>
          </a:stretch>
        </p:blipFill>
        <p:spPr bwMode="auto">
          <a:xfrm>
            <a:off x="0" y="1474931"/>
            <a:ext cx="9144000" cy="5383069"/>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Parqueaderos y Planta Baja</a:t>
            </a:r>
            <a:endParaRPr lang="es-ES" dirty="0"/>
          </a:p>
        </p:txBody>
      </p:sp>
      <p:sp>
        <p:nvSpPr>
          <p:cNvPr id="3" name="2 Marcador de contenido"/>
          <p:cNvSpPr>
            <a:spLocks noGrp="1"/>
          </p:cNvSpPr>
          <p:nvPr>
            <p:ph sz="quarter" idx="1"/>
          </p:nvPr>
        </p:nvSpPr>
        <p:spPr/>
        <p:txBody>
          <a:bodyPr/>
          <a:lstStyle/>
          <a:p>
            <a:endParaRPr lang="es-ES"/>
          </a:p>
        </p:txBody>
      </p:sp>
      <p:pic>
        <p:nvPicPr>
          <p:cNvPr id="4" name="3 Imagen"/>
          <p:cNvPicPr/>
          <p:nvPr/>
        </p:nvPicPr>
        <p:blipFill>
          <a:blip r:embed="rId2" cstate="print"/>
          <a:srcRect/>
          <a:stretch>
            <a:fillRect/>
          </a:stretch>
        </p:blipFill>
        <p:spPr bwMode="auto">
          <a:xfrm rot="16200000">
            <a:off x="1885392" y="-400608"/>
            <a:ext cx="5373216" cy="9144000"/>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Primer Piso</a:t>
            </a:r>
            <a:endParaRPr lang="es-ES" dirty="0"/>
          </a:p>
        </p:txBody>
      </p:sp>
      <p:sp>
        <p:nvSpPr>
          <p:cNvPr id="3" name="2 Marcador de contenido"/>
          <p:cNvSpPr>
            <a:spLocks noGrp="1"/>
          </p:cNvSpPr>
          <p:nvPr>
            <p:ph sz="quarter" idx="1"/>
          </p:nvPr>
        </p:nvSpPr>
        <p:spPr/>
        <p:txBody>
          <a:bodyPr/>
          <a:lstStyle/>
          <a:p>
            <a:endParaRPr lang="es-ES"/>
          </a:p>
        </p:txBody>
      </p:sp>
      <p:pic>
        <p:nvPicPr>
          <p:cNvPr id="4" name="3 Imagen"/>
          <p:cNvPicPr/>
          <p:nvPr/>
        </p:nvPicPr>
        <p:blipFill>
          <a:blip r:embed="rId2" cstate="print"/>
          <a:srcRect/>
          <a:stretch>
            <a:fillRect/>
          </a:stretch>
        </p:blipFill>
        <p:spPr bwMode="auto">
          <a:xfrm rot="10800000">
            <a:off x="-5" y="1556792"/>
            <a:ext cx="9143999" cy="530120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b="1" dirty="0" smtClean="0"/>
              <a:t>PLANIFICACIÓN Y DISEÑO DE LAS REDES DE DATOS</a:t>
            </a:r>
            <a:endParaRPr lang="es-ES" dirty="0"/>
          </a:p>
        </p:txBody>
      </p:sp>
      <p:sp>
        <p:nvSpPr>
          <p:cNvPr id="3" name="2 Subtítulo"/>
          <p:cNvSpPr>
            <a:spLocks noGrp="1"/>
          </p:cNvSpPr>
          <p:nvPr>
            <p:ph type="subTitle" idx="1"/>
          </p:nvPr>
        </p:nvSpPr>
        <p:spPr/>
        <p:txBody>
          <a:bodyPr/>
          <a:lstStyle/>
          <a:p>
            <a:r>
              <a:rPr lang="es-ES" b="1" cap="small" dirty="0" smtClean="0"/>
              <a:t>INFRAESTRUCTURA</a:t>
            </a:r>
          </a:p>
          <a:p>
            <a:endParaRPr lang="es-ES" dirty="0"/>
          </a:p>
        </p:txBody>
      </p:sp>
    </p:spTree>
  </p:cSld>
  <p:clrMapOvr>
    <a:masterClrMapping/>
  </p:clrMapOvr>
  <p:transition>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Segundo Piso</a:t>
            </a:r>
            <a:endParaRPr lang="es-ES" dirty="0"/>
          </a:p>
        </p:txBody>
      </p:sp>
      <p:sp>
        <p:nvSpPr>
          <p:cNvPr id="3" name="2 Marcador de contenido"/>
          <p:cNvSpPr>
            <a:spLocks noGrp="1"/>
          </p:cNvSpPr>
          <p:nvPr>
            <p:ph sz="quarter" idx="1"/>
          </p:nvPr>
        </p:nvSpPr>
        <p:spPr/>
        <p:txBody>
          <a:bodyPr/>
          <a:lstStyle/>
          <a:p>
            <a:endParaRPr lang="es-ES"/>
          </a:p>
        </p:txBody>
      </p:sp>
      <p:pic>
        <p:nvPicPr>
          <p:cNvPr id="4" name="3 Imagen"/>
          <p:cNvPicPr/>
          <p:nvPr/>
        </p:nvPicPr>
        <p:blipFill>
          <a:blip r:embed="rId2" cstate="print"/>
          <a:srcRect/>
          <a:stretch>
            <a:fillRect/>
          </a:stretch>
        </p:blipFill>
        <p:spPr bwMode="auto">
          <a:xfrm rot="16200000">
            <a:off x="1921400" y="-364605"/>
            <a:ext cx="5301208" cy="9144001"/>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CONCLUSIONES Y RECOMENDACIONES</a:t>
            </a:r>
            <a:endParaRPr lang="es-ES" dirty="0"/>
          </a:p>
        </p:txBody>
      </p:sp>
      <p:sp>
        <p:nvSpPr>
          <p:cNvPr id="3" name="2 Subtítulo"/>
          <p:cNvSpPr>
            <a:spLocks noGrp="1"/>
          </p:cNvSpPr>
          <p:nvPr>
            <p:ph type="subTitle" idx="1"/>
          </p:nvPr>
        </p:nvSpPr>
        <p:spPr/>
        <p:txBody>
          <a:bodyPr/>
          <a:lstStyle/>
          <a:p>
            <a:endParaRPr lang="es-ES"/>
          </a:p>
        </p:txBody>
      </p:sp>
    </p:spTree>
  </p:cSld>
  <p:clrMapOvr>
    <a:masterClrMapping/>
  </p:clrMapOvr>
  <p:transition>
    <p:fade thruBlk="1"/>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Y RECOMENDACIONES</a:t>
            </a:r>
            <a:endParaRPr lang="es-ES" dirty="0"/>
          </a:p>
        </p:txBody>
      </p:sp>
      <p:sp>
        <p:nvSpPr>
          <p:cNvPr id="3" name="2 Marcador de contenido"/>
          <p:cNvSpPr>
            <a:spLocks noGrp="1"/>
          </p:cNvSpPr>
          <p:nvPr>
            <p:ph sz="quarter" idx="1"/>
          </p:nvPr>
        </p:nvSpPr>
        <p:spPr/>
        <p:txBody>
          <a:bodyPr>
            <a:normAutofit lnSpcReduction="10000"/>
          </a:bodyPr>
          <a:lstStyle/>
          <a:p>
            <a:r>
              <a:rPr lang="es-ES" dirty="0" smtClean="0"/>
              <a:t>La transmisión de video mediante enlaces microonda es un avance clave para el futuro, debido a que existen mercados que pueden aprovechar al máximo la vigilancia remota.</a:t>
            </a:r>
          </a:p>
          <a:p>
            <a:r>
              <a:rPr lang="es-ES" dirty="0" smtClean="0"/>
              <a:t>La combinación de tecnología inalámbrica mediante las Nano </a:t>
            </a:r>
            <a:r>
              <a:rPr lang="es-ES" dirty="0" err="1" smtClean="0"/>
              <a:t>Station</a:t>
            </a:r>
            <a:r>
              <a:rPr lang="es-ES" dirty="0" smtClean="0"/>
              <a:t> ,constituyen una integración fiable y que se ajusta a una amplia variedad de presupuestos y necesidades de la organización.</a:t>
            </a:r>
          </a:p>
          <a:p>
            <a:r>
              <a:rPr lang="es-ES" dirty="0" smtClean="0"/>
              <a:t>La banda 5.8 GHz, es una banda recién liberada, y no tiene tanta interferencia como 2.4 GHz, así que en zonas pobladas se puede usar equipos con el estándar IEEE 802.11a.</a:t>
            </a:r>
          </a:p>
          <a:p>
            <a:endParaRPr lang="es-ES" dirty="0" smtClean="0"/>
          </a:p>
        </p:txBody>
      </p:sp>
    </p:spTree>
  </p:cSld>
  <p:clrMapOvr>
    <a:masterClrMapping/>
  </p:clrMapOvr>
  <p:transition>
    <p:fade thruBlk="1"/>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Y RECOMENDACIONES</a:t>
            </a:r>
            <a:endParaRPr lang="es-ES" dirty="0"/>
          </a:p>
        </p:txBody>
      </p:sp>
      <p:sp>
        <p:nvSpPr>
          <p:cNvPr id="3" name="2 Marcador de contenido"/>
          <p:cNvSpPr>
            <a:spLocks noGrp="1"/>
          </p:cNvSpPr>
          <p:nvPr>
            <p:ph sz="quarter" idx="1"/>
          </p:nvPr>
        </p:nvSpPr>
        <p:spPr>
          <a:xfrm>
            <a:off x="457200" y="1600200"/>
            <a:ext cx="7715200" cy="4565104"/>
          </a:xfrm>
        </p:spPr>
        <p:txBody>
          <a:bodyPr>
            <a:normAutofit/>
          </a:bodyPr>
          <a:lstStyle/>
          <a:p>
            <a:r>
              <a:rPr lang="es-ES" dirty="0" smtClean="0"/>
              <a:t>Con el formato de compresión MPEG-4, utilizada para el video, el cliente y el servidor pueden degradar la calidad de forma inteligente para asegurar una reproducción continua del vídeo.</a:t>
            </a:r>
          </a:p>
          <a:p>
            <a:r>
              <a:rPr lang="es-ES" dirty="0" smtClean="0"/>
              <a:t>El aprovechar un enlace para transmitir varios tipos de datos (Video, </a:t>
            </a:r>
            <a:r>
              <a:rPr lang="es-ES" dirty="0" err="1" smtClean="0"/>
              <a:t>VoIP</a:t>
            </a:r>
            <a:r>
              <a:rPr lang="es-ES" dirty="0" smtClean="0"/>
              <a:t>), es algo muy novedoso, en las microempresas, ya que fomentan el desarrollo de las mismas, permitiendo optimizar al máximo sus recursos.</a:t>
            </a:r>
          </a:p>
        </p:txBody>
      </p:sp>
    </p:spTree>
  </p:cSld>
  <p:clrMapOvr>
    <a:masterClrMapping/>
  </p:clrMapOvr>
  <p:transition>
    <p:fade thruBlk="1"/>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Y RECOMENDACIONES</a:t>
            </a:r>
            <a:endParaRPr lang="es-ES" dirty="0"/>
          </a:p>
        </p:txBody>
      </p:sp>
      <p:sp>
        <p:nvSpPr>
          <p:cNvPr id="3" name="2 Marcador de contenido"/>
          <p:cNvSpPr>
            <a:spLocks noGrp="1"/>
          </p:cNvSpPr>
          <p:nvPr>
            <p:ph sz="quarter" idx="1"/>
          </p:nvPr>
        </p:nvSpPr>
        <p:spPr/>
        <p:txBody>
          <a:bodyPr>
            <a:normAutofit/>
          </a:bodyPr>
          <a:lstStyle/>
          <a:p>
            <a:r>
              <a:rPr lang="es-ES" dirty="0" smtClean="0"/>
              <a:t>Se recomienda realizar inspecciones periódicas cada seis meses (mantenimiento preventivo), en todas las conexiones tanto eléctricas y electrónicas para mantener en buen funcionamiento todo el sistema.</a:t>
            </a:r>
          </a:p>
          <a:p>
            <a:r>
              <a:rPr lang="es-ES" dirty="0" smtClean="0"/>
              <a:t>Se recomienda realizar un respaldo de la base de datos almacenada en el DVR de manera periódica cada 20 días con el objetivo de no dejar desaparecer esa información generada, cuando el grabador sobre escriba el almacenamiento</a:t>
            </a:r>
            <a:endParaRPr lang="es-ES" dirty="0"/>
          </a:p>
        </p:txBody>
      </p:sp>
    </p:spTree>
  </p:cSld>
  <p:clrMapOvr>
    <a:masterClrMapping/>
  </p:clrMapOvr>
  <p:transition>
    <p:fade thruBlk="1"/>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CONCLUSIONES Y RECOMENDACIONES</a:t>
            </a:r>
            <a:endParaRPr lang="es-ES" dirty="0"/>
          </a:p>
        </p:txBody>
      </p:sp>
      <p:sp>
        <p:nvSpPr>
          <p:cNvPr id="3" name="2 Marcador de contenido"/>
          <p:cNvSpPr>
            <a:spLocks noGrp="1"/>
          </p:cNvSpPr>
          <p:nvPr>
            <p:ph sz="quarter" idx="1"/>
          </p:nvPr>
        </p:nvSpPr>
        <p:spPr/>
        <p:txBody>
          <a:bodyPr>
            <a:normAutofit/>
          </a:bodyPr>
          <a:lstStyle/>
          <a:p>
            <a:r>
              <a:rPr lang="es-ES" dirty="0" smtClean="0"/>
              <a:t>Se recomienda realizar limpieza periódica de los equipos tanto del sistema de CCTV, telefonía, redes de datos, debido a que las condiciones ambientales no son muy  favorables.</a:t>
            </a:r>
          </a:p>
          <a:p>
            <a:r>
              <a:rPr lang="es-CO" dirty="0" smtClean="0"/>
              <a:t>Si es posible, en el presupuesto del enlace completo, debemos marginarnos un aproximado de 20 [dB], con esto nos aseguramos que el margen en el receptor es lo suficientemente mayor al umbral de la relación señal a ruido SRN de la señal recibida</a:t>
            </a:r>
            <a:endParaRPr lang="es-ES" dirty="0" smtClean="0"/>
          </a:p>
        </p:txBody>
      </p:sp>
    </p:spTree>
  </p:cSld>
  <p:clrMapOvr>
    <a:masterClrMapping/>
  </p:clrMapOvr>
  <p:transition>
    <p:fade thruBlk="1"/>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a:bodyPr>
          <a:lstStyle/>
          <a:p>
            <a:r>
              <a:rPr lang="es-ES" sz="8000" dirty="0" smtClean="0"/>
              <a:t>Gracias</a:t>
            </a:r>
            <a:endParaRPr lang="es-ES" sz="8000" dirty="0"/>
          </a:p>
        </p:txBody>
      </p:sp>
      <p:sp>
        <p:nvSpPr>
          <p:cNvPr id="3" name="2 Subtítulo"/>
          <p:cNvSpPr>
            <a:spLocks noGrp="1"/>
          </p:cNvSpPr>
          <p:nvPr>
            <p:ph type="subTitle" idx="1"/>
          </p:nvPr>
        </p:nvSpPr>
        <p:spPr/>
        <p:txBody>
          <a:bodyPr/>
          <a:lstStyle/>
          <a:p>
            <a:endParaRPr lang="es-ES"/>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b="1" cap="small" dirty="0" smtClean="0"/>
              <a:t>Requerimientos </a:t>
            </a:r>
            <a:endParaRPr lang="es-ES" dirty="0"/>
          </a:p>
        </p:txBody>
      </p:sp>
      <p:sp>
        <p:nvSpPr>
          <p:cNvPr id="3" name="2 Marcador de contenido"/>
          <p:cNvSpPr>
            <a:spLocks noGrp="1"/>
          </p:cNvSpPr>
          <p:nvPr>
            <p:ph sz="quarter" idx="1"/>
          </p:nvPr>
        </p:nvSpPr>
        <p:spPr/>
        <p:txBody>
          <a:bodyPr>
            <a:normAutofit/>
          </a:bodyPr>
          <a:lstStyle/>
          <a:p>
            <a:r>
              <a:rPr lang="es-ES" dirty="0" smtClean="0"/>
              <a:t>Para la implementación de la red de datos, los requerimientos del cliente son:</a:t>
            </a:r>
          </a:p>
          <a:p>
            <a:pPr lvl="1"/>
            <a:r>
              <a:rPr lang="es-ES" dirty="0" smtClean="0"/>
              <a:t>Mediante un servidor de datos, ejecutar el sistema contable para todas las computadoras del Mega Centro Jaramillo</a:t>
            </a:r>
          </a:p>
          <a:p>
            <a:pPr lvl="1"/>
            <a:r>
              <a:rPr lang="es-ES" dirty="0" smtClean="0"/>
              <a:t>Restringir el acceso entre computadores y al Internet</a:t>
            </a:r>
          </a:p>
          <a:p>
            <a:pPr lvl="1"/>
            <a:r>
              <a:rPr lang="es-ES" dirty="0" smtClean="0"/>
              <a:t>Comunicarse internamente con los usuarios de la Red </a:t>
            </a:r>
          </a:p>
          <a:p>
            <a:pPr lvl="1"/>
            <a:r>
              <a:rPr lang="es-ES" dirty="0" smtClean="0"/>
              <a:t>Administrar tanto el Mega Centro Jaramillo como la Franquicia </a:t>
            </a:r>
            <a:r>
              <a:rPr lang="es-ES" dirty="0" err="1" smtClean="0"/>
              <a:t>Disensa</a:t>
            </a:r>
            <a:r>
              <a:rPr lang="es-ES" dirty="0" smtClean="0"/>
              <a:t> Jaramillo desde la oficina de administración ubicada en el Mega Centro.</a:t>
            </a:r>
          </a:p>
          <a:p>
            <a:pPr lvl="1"/>
            <a:r>
              <a:rPr lang="es-ES" dirty="0" smtClean="0"/>
              <a:t>Monitorear el sistema contable y de video vigilancia remotamente desde cualquier parte del país y del mundo.</a:t>
            </a:r>
            <a:endParaRPr lang="es-ES" dirty="0"/>
          </a:p>
        </p:txBody>
      </p:sp>
    </p:spTree>
  </p:cSld>
  <p:clrMapOvr>
    <a:masterClrMapping/>
  </p:clrMapOvr>
  <p:transition>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La infraestructura física de la red</a:t>
            </a:r>
            <a:endParaRPr lang="es-ES" dirty="0"/>
          </a:p>
        </p:txBody>
      </p:sp>
      <p:sp>
        <p:nvSpPr>
          <p:cNvPr id="3" name="2 Marcador de contenido"/>
          <p:cNvSpPr>
            <a:spLocks noGrp="1"/>
          </p:cNvSpPr>
          <p:nvPr>
            <p:ph sz="quarter" idx="1"/>
          </p:nvPr>
        </p:nvSpPr>
        <p:spPr>
          <a:xfrm>
            <a:off x="457200" y="1600201"/>
            <a:ext cx="8219256" cy="1684784"/>
          </a:xfrm>
        </p:spPr>
        <p:txBody>
          <a:bodyPr>
            <a:normAutofit fontScale="92500" lnSpcReduction="10000"/>
          </a:bodyPr>
          <a:lstStyle/>
          <a:p>
            <a:r>
              <a:rPr lang="es-ES" sz="3000" dirty="0" smtClean="0"/>
              <a:t>Es el diseño físico de la red, interviene el hardware, seguridades físicas (CCTV, sistemas contra incendios, control de accesos, etc.) y la topología  de la red.</a:t>
            </a:r>
          </a:p>
          <a:p>
            <a:pPr>
              <a:buNone/>
            </a:pPr>
            <a:endParaRPr lang="es-ES" sz="3000" dirty="0" smtClean="0"/>
          </a:p>
        </p:txBody>
      </p:sp>
      <p:pic>
        <p:nvPicPr>
          <p:cNvPr id="129027" name="Picture 3"/>
          <p:cNvPicPr>
            <a:picLocks noGrp="1" noChangeAspect="1" noChangeArrowheads="1"/>
          </p:cNvPicPr>
          <p:nvPr>
            <p:ph sz="quarter" idx="2"/>
          </p:nvPr>
        </p:nvPicPr>
        <p:blipFill>
          <a:blip r:embed="rId2" cstate="print"/>
          <a:srcRect/>
          <a:stretch>
            <a:fillRect/>
          </a:stretch>
        </p:blipFill>
        <p:spPr bwMode="auto">
          <a:xfrm>
            <a:off x="873372" y="3143248"/>
            <a:ext cx="6984776" cy="3502148"/>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La infraestructura lógica de la red</a:t>
            </a:r>
            <a:endParaRPr lang="es-ES" dirty="0"/>
          </a:p>
        </p:txBody>
      </p:sp>
      <p:sp>
        <p:nvSpPr>
          <p:cNvPr id="3" name="2 Marcador de contenido"/>
          <p:cNvSpPr>
            <a:spLocks noGrp="1"/>
          </p:cNvSpPr>
          <p:nvPr>
            <p:ph sz="quarter" idx="1"/>
          </p:nvPr>
        </p:nvSpPr>
        <p:spPr>
          <a:xfrm>
            <a:off x="457200" y="1600201"/>
            <a:ext cx="8219256" cy="1684784"/>
          </a:xfrm>
        </p:spPr>
        <p:txBody>
          <a:bodyPr>
            <a:normAutofit/>
          </a:bodyPr>
          <a:lstStyle/>
          <a:p>
            <a:r>
              <a:rPr lang="es-ES" sz="3000" dirty="0" smtClean="0"/>
              <a:t>Este grupo se compone de todos los componentes de software, parte de la red que no es visible ni tangible para el cliente</a:t>
            </a:r>
          </a:p>
        </p:txBody>
      </p:sp>
      <p:pic>
        <p:nvPicPr>
          <p:cNvPr id="130050" name="Picture 2"/>
          <p:cNvPicPr>
            <a:picLocks noGrp="1" noChangeAspect="1" noChangeArrowheads="1"/>
          </p:cNvPicPr>
          <p:nvPr>
            <p:ph sz="quarter" idx="2"/>
          </p:nvPr>
        </p:nvPicPr>
        <p:blipFill>
          <a:blip r:embed="rId2" cstate="print"/>
          <a:srcRect/>
          <a:stretch>
            <a:fillRect/>
          </a:stretch>
        </p:blipFill>
        <p:spPr bwMode="auto">
          <a:xfrm>
            <a:off x="1214414" y="3143248"/>
            <a:ext cx="6702896" cy="3643314"/>
          </a:xfrm>
          <a:prstGeom prst="rect">
            <a:avLst/>
          </a:prstGeom>
          <a:noFill/>
          <a:ln w="9525">
            <a:noFill/>
            <a:miter lim="800000"/>
            <a:headEnd/>
            <a:tailEnd/>
          </a:ln>
          <a:effectLst/>
        </p:spPr>
      </p:pic>
    </p:spTree>
  </p:cSld>
  <p:clrMapOvr>
    <a:masterClrMapping/>
  </p:clrMapOvr>
  <p:transition>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Elementos de una Red LAN</a:t>
            </a:r>
            <a:endParaRPr lang="es-ES" dirty="0"/>
          </a:p>
        </p:txBody>
      </p:sp>
      <p:pic>
        <p:nvPicPr>
          <p:cNvPr id="4" name="3 Marcador de contenido"/>
          <p:cNvPicPr>
            <a:picLocks noGrp="1"/>
          </p:cNvPicPr>
          <p:nvPr>
            <p:ph sz="quarter" idx="1"/>
          </p:nvPr>
        </p:nvPicPr>
        <p:blipFill>
          <a:blip r:embed="rId2" cstate="print"/>
          <a:srcRect/>
          <a:stretch>
            <a:fillRect/>
          </a:stretch>
        </p:blipFill>
        <p:spPr bwMode="auto">
          <a:xfrm>
            <a:off x="1115616" y="1484784"/>
            <a:ext cx="6119751" cy="5112568"/>
          </a:xfrm>
          <a:prstGeom prst="rect">
            <a:avLst/>
          </a:prstGeom>
          <a:noFill/>
          <a:ln w="9525">
            <a:noFill/>
            <a:miter lim="800000"/>
            <a:headEnd/>
            <a:tailEnd/>
          </a:ln>
        </p:spPr>
      </p:pic>
    </p:spTree>
  </p:cSld>
  <p:clrMapOvr>
    <a:masterClrMapping/>
  </p:clrMapOvr>
  <p:transition>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Mirador">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Mirador">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irador">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862</TotalTime>
  <Words>2810</Words>
  <Application>Microsoft Office PowerPoint</Application>
  <PresentationFormat>Presentación en pantalla (4:3)</PresentationFormat>
  <Paragraphs>287</Paragraphs>
  <Slides>56</Slides>
  <Notes>0</Notes>
  <HiddenSlides>0</HiddenSlides>
  <MMClips>0</MMClips>
  <ScaleCrop>false</ScaleCrop>
  <HeadingPairs>
    <vt:vector size="6" baseType="variant">
      <vt:variant>
        <vt:lpstr>Tema</vt:lpstr>
      </vt:variant>
      <vt:variant>
        <vt:i4>1</vt:i4>
      </vt:variant>
      <vt:variant>
        <vt:lpstr>Servidores OLE incrustados</vt:lpstr>
      </vt:variant>
      <vt:variant>
        <vt:i4>0</vt:i4>
      </vt:variant>
      <vt:variant>
        <vt:lpstr>Títulos de diapositiva</vt:lpstr>
      </vt:variant>
      <vt:variant>
        <vt:i4>56</vt:i4>
      </vt:variant>
    </vt:vector>
  </HeadingPairs>
  <TitlesOfParts>
    <vt:vector size="57" baseType="lpstr">
      <vt:lpstr>Mirador</vt:lpstr>
      <vt:lpstr>PROYECTO DE GRADO PARA LA OBTENCIÓN DEL TITULO EN INGENIERÍA ELECTRÓNICA </vt:lpstr>
      <vt:lpstr>Introducción</vt:lpstr>
      <vt:lpstr>Importancia</vt:lpstr>
      <vt:lpstr>AGENDA</vt:lpstr>
      <vt:lpstr>PLANIFICACIÓN Y DISEÑO DE LAS REDES DE DATOS</vt:lpstr>
      <vt:lpstr>Requerimientos </vt:lpstr>
      <vt:lpstr>La infraestructura física de la red</vt:lpstr>
      <vt:lpstr>La infraestructura lógica de la red</vt:lpstr>
      <vt:lpstr>Elementos de una Red LAN</vt:lpstr>
      <vt:lpstr>Cableado Estructurado</vt:lpstr>
      <vt:lpstr>Implementación de las Redes</vt:lpstr>
      <vt:lpstr>Configuración del Servidor Windows Server 2003</vt:lpstr>
      <vt:lpstr>Configuración del servidor de dominio</vt:lpstr>
      <vt:lpstr>Servicio FTP</vt:lpstr>
      <vt:lpstr>Configuración del servicio de correo</vt:lpstr>
      <vt:lpstr>DESCRIPCION E IMPLEMENTACIÓN DEL RADIO ENLACE</vt:lpstr>
      <vt:lpstr>Estudio de la zona</vt:lpstr>
      <vt:lpstr>Resumen de los puntos a enlazar</vt:lpstr>
      <vt:lpstr>Perfil Mediante Radio Mobile</vt:lpstr>
      <vt:lpstr>PLANIFICACION Y DISEÑO DE LOS SISTEMAS DE CCTV</vt:lpstr>
      <vt:lpstr>Requerimientos eléctricos y espaciales</vt:lpstr>
      <vt:lpstr>Transmisión y sincronismo del video </vt:lpstr>
      <vt:lpstr>Cámaras de video y Video Grabador </vt:lpstr>
      <vt:lpstr>Diapositiva 24</vt:lpstr>
      <vt:lpstr>Diseño del Sistema de CCTV</vt:lpstr>
      <vt:lpstr>Cálculo del campo de visión </vt:lpstr>
      <vt:lpstr>PLANIFICACIÓN Y DISEÑO PARA EL SISTEMA DE INTRUSIÓN</vt:lpstr>
      <vt:lpstr>ALIMENTACION</vt:lpstr>
      <vt:lpstr>CENTRAL</vt:lpstr>
      <vt:lpstr>El sistema de alarma de intrusión se encuentra dividido en zonas, las mismas que están conformadas por uno o varios sensores. Se puede programar varios tipos de zonas, las principales son: </vt:lpstr>
      <vt:lpstr>Sensores y Detectores </vt:lpstr>
      <vt:lpstr>Diapositiva 32</vt:lpstr>
      <vt:lpstr>SISTEMA DE SONORIZACIÓN </vt:lpstr>
      <vt:lpstr>Diapositiva 34</vt:lpstr>
      <vt:lpstr>Diapositiva 35</vt:lpstr>
      <vt:lpstr>Instalación y configuración de la central telefónica. </vt:lpstr>
      <vt:lpstr>Instalación y configuración de la central telefónica. </vt:lpstr>
      <vt:lpstr>Instalación y configuración de la central telefónica. </vt:lpstr>
      <vt:lpstr>Líneas telefónicas externas de nuestra central</vt:lpstr>
      <vt:lpstr>Extensiones de nuestra central</vt:lpstr>
      <vt:lpstr>Restricción de llamadas entrantes y salientes</vt:lpstr>
      <vt:lpstr>Sistema De Comunicación De Voz Sobre Ip “VoIP”</vt:lpstr>
      <vt:lpstr>Sistema De Comunicación De Voz Sobre Ip “VoIP”</vt:lpstr>
      <vt:lpstr>Configuración de dirección IP</vt:lpstr>
      <vt:lpstr>Configuración del plan de marcado</vt:lpstr>
      <vt:lpstr>Diagramas Finales</vt:lpstr>
      <vt:lpstr>Diagrama lógico final de la Red Jaramillo </vt:lpstr>
      <vt:lpstr>Parqueaderos y Planta Baja</vt:lpstr>
      <vt:lpstr>Primer Piso</vt:lpstr>
      <vt:lpstr>Segundo Piso</vt:lpstr>
      <vt:lpstr>CONCLUSIONES Y RECOMENDACIONES</vt:lpstr>
      <vt:lpstr>CONCLUSIONES Y RECOMENDACIONES</vt:lpstr>
      <vt:lpstr>CONCLUSIONES Y RECOMENDACIONES</vt:lpstr>
      <vt:lpstr>CONCLUSIONES Y RECOMENDACIONES</vt:lpstr>
      <vt:lpstr>CONCLUSIONES Y RECOMENDACIONES</vt:lpstr>
      <vt:lpstr>Gracias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PLANIFICACION Y DISEÑO DE DE LOS SISTEMAS DE CCTV</dc:title>
  <dc:creator>Rommel</dc:creator>
  <cp:lastModifiedBy>Familia Mejia Donoso</cp:lastModifiedBy>
  <cp:revision>59</cp:revision>
  <dcterms:created xsi:type="dcterms:W3CDTF">2011-05-23T03:56:23Z</dcterms:created>
  <dcterms:modified xsi:type="dcterms:W3CDTF">2011-07-05T20:58:31Z</dcterms:modified>
</cp:coreProperties>
</file>