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Lst>
  <p:notesMasterIdLst>
    <p:notesMasterId r:id="rId41"/>
  </p:notesMasterIdLst>
  <p:sldIdLst>
    <p:sldId id="333" r:id="rId2"/>
    <p:sldId id="410" r:id="rId3"/>
    <p:sldId id="334" r:id="rId4"/>
    <p:sldId id="335" r:id="rId5"/>
    <p:sldId id="336" r:id="rId6"/>
    <p:sldId id="337" r:id="rId7"/>
    <p:sldId id="338" r:id="rId8"/>
    <p:sldId id="411" r:id="rId9"/>
    <p:sldId id="339" r:id="rId10"/>
    <p:sldId id="340" r:id="rId11"/>
    <p:sldId id="341" r:id="rId12"/>
    <p:sldId id="389" r:id="rId13"/>
    <p:sldId id="342" r:id="rId14"/>
    <p:sldId id="385" r:id="rId15"/>
    <p:sldId id="386" r:id="rId16"/>
    <p:sldId id="387" r:id="rId17"/>
    <p:sldId id="391" r:id="rId18"/>
    <p:sldId id="390" r:id="rId19"/>
    <p:sldId id="412" r:id="rId20"/>
    <p:sldId id="374" r:id="rId21"/>
    <p:sldId id="346" r:id="rId22"/>
    <p:sldId id="395" r:id="rId23"/>
    <p:sldId id="398" r:id="rId24"/>
    <p:sldId id="400" r:id="rId25"/>
    <p:sldId id="402" r:id="rId26"/>
    <p:sldId id="404" r:id="rId27"/>
    <p:sldId id="414" r:id="rId28"/>
    <p:sldId id="405" r:id="rId29"/>
    <p:sldId id="406" r:id="rId30"/>
    <p:sldId id="408" r:id="rId31"/>
    <p:sldId id="409" r:id="rId32"/>
    <p:sldId id="368" r:id="rId33"/>
    <p:sldId id="415" r:id="rId34"/>
    <p:sldId id="416" r:id="rId35"/>
    <p:sldId id="417" r:id="rId36"/>
    <p:sldId id="418" r:id="rId37"/>
    <p:sldId id="369" r:id="rId38"/>
    <p:sldId id="419" r:id="rId39"/>
    <p:sldId id="370"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FF"/>
    <a:srgbClr val="99FFCC"/>
    <a:srgbClr val="CCCCFF"/>
    <a:srgbClr val="FF9999"/>
    <a:srgbClr val="00FF99"/>
    <a:srgbClr val="CCFFFF"/>
    <a:srgbClr val="CCECFF"/>
    <a:srgbClr val="FFFF99"/>
    <a:srgbClr val="AAC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737" autoAdjust="0"/>
  </p:normalViewPr>
  <p:slideViewPr>
    <p:cSldViewPr>
      <p:cViewPr varScale="1">
        <p:scale>
          <a:sx n="71" d="100"/>
          <a:sy n="71" d="100"/>
        </p:scale>
        <p:origin x="139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A28E8-F6EF-4E56-B39A-7E61EC42E4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47B03EA2-5A6E-4942-8321-9C1AF4D393DD}">
      <dgm:prSet phldrT="[Texto]" custT="1"/>
      <dgm:spPr>
        <a:solidFill>
          <a:srgbClr val="002060"/>
        </a:solidFill>
      </dgm:spPr>
      <dgm:t>
        <a:bodyPr/>
        <a:lstStyle/>
        <a:p>
          <a:pPr algn="just"/>
          <a:r>
            <a:rPr lang="es-ES" sz="2000" dirty="0" smtClean="0"/>
            <a:t>Las grandes necesidades cada vez más crecientes de contar con pasturas de buena calidad para la alimentación de cuyes con buen valor nutricional</a:t>
          </a:r>
          <a:endParaRPr lang="es-EC" sz="2000" dirty="0"/>
        </a:p>
      </dgm:t>
    </dgm:pt>
    <dgm:pt modelId="{C7B71C80-B4E2-455A-A816-83F8F8752497}" type="parTrans" cxnId="{E4005019-84FD-410F-ADCD-2EAE266BF0FF}">
      <dgm:prSet/>
      <dgm:spPr/>
      <dgm:t>
        <a:bodyPr/>
        <a:lstStyle/>
        <a:p>
          <a:endParaRPr lang="es-EC"/>
        </a:p>
      </dgm:t>
    </dgm:pt>
    <dgm:pt modelId="{3340A642-534A-4EDE-9D4E-B0198C6B3198}" type="sibTrans" cxnId="{E4005019-84FD-410F-ADCD-2EAE266BF0FF}">
      <dgm:prSet/>
      <dgm:spPr/>
      <dgm:t>
        <a:bodyPr/>
        <a:lstStyle/>
        <a:p>
          <a:endParaRPr lang="es-EC"/>
        </a:p>
      </dgm:t>
    </dgm:pt>
    <dgm:pt modelId="{C96E3ACA-4414-4BFF-A574-1FDAA9E2BA39}">
      <dgm:prSet phldrT="[Texto]" custT="1"/>
      <dgm:spPr>
        <a:solidFill>
          <a:srgbClr val="002060"/>
        </a:solidFill>
      </dgm:spPr>
      <dgm:t>
        <a:bodyPr/>
        <a:lstStyle/>
        <a:p>
          <a:pPr algn="just"/>
          <a:r>
            <a:rPr lang="es-ES" sz="1800" dirty="0" smtClean="0"/>
            <a:t>Estudios complementarios como pruebas de digestibilidad no existe en cuanto a valores reales, que complementen la información necesaria a fin de realizar un proceso de alimentación técnica y actualizada. </a:t>
          </a:r>
          <a:endParaRPr lang="es-EC" sz="1800" dirty="0"/>
        </a:p>
      </dgm:t>
    </dgm:pt>
    <dgm:pt modelId="{4CBA7413-DCAC-4AE7-ACF6-AA32F518B684}" type="parTrans" cxnId="{E5A884D3-85A9-4357-B08D-ABD1B736EECD}">
      <dgm:prSet/>
      <dgm:spPr/>
      <dgm:t>
        <a:bodyPr/>
        <a:lstStyle/>
        <a:p>
          <a:endParaRPr lang="es-EC"/>
        </a:p>
      </dgm:t>
    </dgm:pt>
    <dgm:pt modelId="{DFF3A30E-C858-4A7A-9711-49DB85F7A728}" type="sibTrans" cxnId="{E5A884D3-85A9-4357-B08D-ABD1B736EECD}">
      <dgm:prSet/>
      <dgm:spPr/>
      <dgm:t>
        <a:bodyPr/>
        <a:lstStyle/>
        <a:p>
          <a:endParaRPr lang="es-EC"/>
        </a:p>
      </dgm:t>
    </dgm:pt>
    <dgm:pt modelId="{F799FCA6-3F17-4C71-9EF1-7DF7E3C4893F}">
      <dgm:prSet phldrT="[Texto]" custT="1"/>
      <dgm:spPr>
        <a:solidFill>
          <a:srgbClr val="002060"/>
        </a:solidFill>
      </dgm:spPr>
      <dgm:t>
        <a:bodyPr/>
        <a:lstStyle/>
        <a:p>
          <a:pPr algn="just"/>
          <a:r>
            <a:rPr lang="es-ES" sz="1800" dirty="0" smtClean="0"/>
            <a:t> Los altos precios de materias primas para la alimentación animal, hace que el proceso de crianza y alimentación que esta implica, se encarezca en forma muy sensible el precio final de los animales</a:t>
          </a:r>
          <a:endParaRPr lang="es-EC" sz="1800" dirty="0"/>
        </a:p>
      </dgm:t>
    </dgm:pt>
    <dgm:pt modelId="{0963396D-DA5D-4C55-9461-064EB22E657B}" type="parTrans" cxnId="{DCBC4867-2D1E-4D35-9A81-8257BC8514AC}">
      <dgm:prSet/>
      <dgm:spPr/>
      <dgm:t>
        <a:bodyPr/>
        <a:lstStyle/>
        <a:p>
          <a:endParaRPr lang="es-EC"/>
        </a:p>
      </dgm:t>
    </dgm:pt>
    <dgm:pt modelId="{C480DABB-A637-4E1B-979E-DBF50B797B66}" type="sibTrans" cxnId="{DCBC4867-2D1E-4D35-9A81-8257BC8514AC}">
      <dgm:prSet/>
      <dgm:spPr/>
      <dgm:t>
        <a:bodyPr/>
        <a:lstStyle/>
        <a:p>
          <a:endParaRPr lang="es-EC"/>
        </a:p>
      </dgm:t>
    </dgm:pt>
    <dgm:pt modelId="{E59E1F9E-D6A8-4017-B6F4-1928D2BADE48}" type="pres">
      <dgm:prSet presAssocID="{3DCA28E8-F6EF-4E56-B39A-7E61EC42E457}" presName="linear" presStyleCnt="0">
        <dgm:presLayoutVars>
          <dgm:dir/>
          <dgm:animLvl val="lvl"/>
          <dgm:resizeHandles val="exact"/>
        </dgm:presLayoutVars>
      </dgm:prSet>
      <dgm:spPr/>
      <dgm:t>
        <a:bodyPr/>
        <a:lstStyle/>
        <a:p>
          <a:endParaRPr lang="es-EC"/>
        </a:p>
      </dgm:t>
    </dgm:pt>
    <dgm:pt modelId="{D71BDEF8-B1DD-4C72-8363-B9DC705BB4DC}" type="pres">
      <dgm:prSet presAssocID="{47B03EA2-5A6E-4942-8321-9C1AF4D393DD}" presName="parentLin" presStyleCnt="0"/>
      <dgm:spPr/>
      <dgm:t>
        <a:bodyPr/>
        <a:lstStyle/>
        <a:p>
          <a:endParaRPr lang="es-ES"/>
        </a:p>
      </dgm:t>
    </dgm:pt>
    <dgm:pt modelId="{5E4F80F5-9148-4145-A53F-08587C925373}" type="pres">
      <dgm:prSet presAssocID="{47B03EA2-5A6E-4942-8321-9C1AF4D393DD}" presName="parentLeftMargin" presStyleLbl="node1" presStyleIdx="0" presStyleCnt="3"/>
      <dgm:spPr/>
      <dgm:t>
        <a:bodyPr/>
        <a:lstStyle/>
        <a:p>
          <a:endParaRPr lang="es-EC"/>
        </a:p>
      </dgm:t>
    </dgm:pt>
    <dgm:pt modelId="{896EA158-F2B0-46AD-A415-E6FE85202459}" type="pres">
      <dgm:prSet presAssocID="{47B03EA2-5A6E-4942-8321-9C1AF4D393DD}" presName="parentText" presStyleLbl="node1" presStyleIdx="0" presStyleCnt="3" custScaleX="131261" custScaleY="291533" custLinFactY="-78374" custLinFactNeighborX="-32137" custLinFactNeighborY="-100000">
        <dgm:presLayoutVars>
          <dgm:chMax val="0"/>
          <dgm:bulletEnabled val="1"/>
        </dgm:presLayoutVars>
      </dgm:prSet>
      <dgm:spPr/>
      <dgm:t>
        <a:bodyPr/>
        <a:lstStyle/>
        <a:p>
          <a:endParaRPr lang="es-EC"/>
        </a:p>
      </dgm:t>
    </dgm:pt>
    <dgm:pt modelId="{EDD5BB75-81A6-412F-BEC0-BC59894AB0F7}" type="pres">
      <dgm:prSet presAssocID="{47B03EA2-5A6E-4942-8321-9C1AF4D393DD}" presName="negativeSpace" presStyleCnt="0"/>
      <dgm:spPr/>
      <dgm:t>
        <a:bodyPr/>
        <a:lstStyle/>
        <a:p>
          <a:endParaRPr lang="es-ES"/>
        </a:p>
      </dgm:t>
    </dgm:pt>
    <dgm:pt modelId="{A465B9DA-0036-4E7F-BF42-3F637DEE3A65}" type="pres">
      <dgm:prSet presAssocID="{47B03EA2-5A6E-4942-8321-9C1AF4D393DD}" presName="childText" presStyleLbl="conFgAcc1" presStyleIdx="0" presStyleCnt="3">
        <dgm:presLayoutVars>
          <dgm:bulletEnabled val="1"/>
        </dgm:presLayoutVars>
      </dgm:prSet>
      <dgm:spPr/>
      <dgm:t>
        <a:bodyPr/>
        <a:lstStyle/>
        <a:p>
          <a:endParaRPr lang="es-ES"/>
        </a:p>
      </dgm:t>
    </dgm:pt>
    <dgm:pt modelId="{13C684FE-B8DD-43AD-BA04-77BF99810543}" type="pres">
      <dgm:prSet presAssocID="{3340A642-534A-4EDE-9D4E-B0198C6B3198}" presName="spaceBetweenRectangles" presStyleCnt="0"/>
      <dgm:spPr/>
      <dgm:t>
        <a:bodyPr/>
        <a:lstStyle/>
        <a:p>
          <a:endParaRPr lang="es-ES"/>
        </a:p>
      </dgm:t>
    </dgm:pt>
    <dgm:pt modelId="{A46D0F36-7BEC-42FD-BA7C-830A6C73BA2F}" type="pres">
      <dgm:prSet presAssocID="{C96E3ACA-4414-4BFF-A574-1FDAA9E2BA39}" presName="parentLin" presStyleCnt="0"/>
      <dgm:spPr/>
      <dgm:t>
        <a:bodyPr/>
        <a:lstStyle/>
        <a:p>
          <a:endParaRPr lang="es-ES"/>
        </a:p>
      </dgm:t>
    </dgm:pt>
    <dgm:pt modelId="{9FFCD54E-4DED-4443-B517-DF1F5686FDA6}" type="pres">
      <dgm:prSet presAssocID="{C96E3ACA-4414-4BFF-A574-1FDAA9E2BA39}" presName="parentLeftMargin" presStyleLbl="node1" presStyleIdx="0" presStyleCnt="3"/>
      <dgm:spPr/>
      <dgm:t>
        <a:bodyPr/>
        <a:lstStyle/>
        <a:p>
          <a:endParaRPr lang="es-EC"/>
        </a:p>
      </dgm:t>
    </dgm:pt>
    <dgm:pt modelId="{B18BD537-6263-495C-82D0-A79C9A2D5386}" type="pres">
      <dgm:prSet presAssocID="{C96E3ACA-4414-4BFF-A574-1FDAA9E2BA39}" presName="parentText" presStyleLbl="node1" presStyleIdx="1" presStyleCnt="3" custScaleX="127803" custScaleY="272829">
        <dgm:presLayoutVars>
          <dgm:chMax val="0"/>
          <dgm:bulletEnabled val="1"/>
        </dgm:presLayoutVars>
      </dgm:prSet>
      <dgm:spPr/>
      <dgm:t>
        <a:bodyPr/>
        <a:lstStyle/>
        <a:p>
          <a:endParaRPr lang="es-EC"/>
        </a:p>
      </dgm:t>
    </dgm:pt>
    <dgm:pt modelId="{0395704F-A1A5-4EC6-847A-C4A621FCB649}" type="pres">
      <dgm:prSet presAssocID="{C96E3ACA-4414-4BFF-A574-1FDAA9E2BA39}" presName="negativeSpace" presStyleCnt="0"/>
      <dgm:spPr/>
      <dgm:t>
        <a:bodyPr/>
        <a:lstStyle/>
        <a:p>
          <a:endParaRPr lang="es-ES"/>
        </a:p>
      </dgm:t>
    </dgm:pt>
    <dgm:pt modelId="{D558469D-31DB-4F29-9854-49485A57A9E2}" type="pres">
      <dgm:prSet presAssocID="{C96E3ACA-4414-4BFF-A574-1FDAA9E2BA39}" presName="childText" presStyleLbl="conFgAcc1" presStyleIdx="1" presStyleCnt="3">
        <dgm:presLayoutVars>
          <dgm:bulletEnabled val="1"/>
        </dgm:presLayoutVars>
      </dgm:prSet>
      <dgm:spPr/>
      <dgm:t>
        <a:bodyPr/>
        <a:lstStyle/>
        <a:p>
          <a:endParaRPr lang="es-ES"/>
        </a:p>
      </dgm:t>
    </dgm:pt>
    <dgm:pt modelId="{B8BDA5B7-4510-4B5F-899A-0775EEBD5A81}" type="pres">
      <dgm:prSet presAssocID="{DFF3A30E-C858-4A7A-9711-49DB85F7A728}" presName="spaceBetweenRectangles" presStyleCnt="0"/>
      <dgm:spPr/>
      <dgm:t>
        <a:bodyPr/>
        <a:lstStyle/>
        <a:p>
          <a:endParaRPr lang="es-ES"/>
        </a:p>
      </dgm:t>
    </dgm:pt>
    <dgm:pt modelId="{B189784C-F15D-413B-8CAF-7578D0EDA7D6}" type="pres">
      <dgm:prSet presAssocID="{F799FCA6-3F17-4C71-9EF1-7DF7E3C4893F}" presName="parentLin" presStyleCnt="0"/>
      <dgm:spPr/>
      <dgm:t>
        <a:bodyPr/>
        <a:lstStyle/>
        <a:p>
          <a:endParaRPr lang="es-ES"/>
        </a:p>
      </dgm:t>
    </dgm:pt>
    <dgm:pt modelId="{C8BA8AF9-9EF7-4031-BB20-6D8C2F7AB096}" type="pres">
      <dgm:prSet presAssocID="{F799FCA6-3F17-4C71-9EF1-7DF7E3C4893F}" presName="parentLeftMargin" presStyleLbl="node1" presStyleIdx="1" presStyleCnt="3"/>
      <dgm:spPr/>
      <dgm:t>
        <a:bodyPr/>
        <a:lstStyle/>
        <a:p>
          <a:endParaRPr lang="es-EC"/>
        </a:p>
      </dgm:t>
    </dgm:pt>
    <dgm:pt modelId="{E4883B9F-F700-4DD8-B58A-5A6067AB9161}" type="pres">
      <dgm:prSet presAssocID="{F799FCA6-3F17-4C71-9EF1-7DF7E3C4893F}" presName="parentText" presStyleLbl="node1" presStyleIdx="2" presStyleCnt="3" custScaleX="129068" custScaleY="193047">
        <dgm:presLayoutVars>
          <dgm:chMax val="0"/>
          <dgm:bulletEnabled val="1"/>
        </dgm:presLayoutVars>
      </dgm:prSet>
      <dgm:spPr/>
      <dgm:t>
        <a:bodyPr/>
        <a:lstStyle/>
        <a:p>
          <a:endParaRPr lang="es-EC"/>
        </a:p>
      </dgm:t>
    </dgm:pt>
    <dgm:pt modelId="{E0578073-25A5-4CF7-935B-A0C8D161FFFD}" type="pres">
      <dgm:prSet presAssocID="{F799FCA6-3F17-4C71-9EF1-7DF7E3C4893F}" presName="negativeSpace" presStyleCnt="0"/>
      <dgm:spPr/>
      <dgm:t>
        <a:bodyPr/>
        <a:lstStyle/>
        <a:p>
          <a:endParaRPr lang="es-ES"/>
        </a:p>
      </dgm:t>
    </dgm:pt>
    <dgm:pt modelId="{C1EB1C91-26A1-4065-A5B5-06DB92216E21}" type="pres">
      <dgm:prSet presAssocID="{F799FCA6-3F17-4C71-9EF1-7DF7E3C4893F}" presName="childText" presStyleLbl="conFgAcc1" presStyleIdx="2" presStyleCnt="3" custLinFactNeighborY="-74602">
        <dgm:presLayoutVars>
          <dgm:bulletEnabled val="1"/>
        </dgm:presLayoutVars>
      </dgm:prSet>
      <dgm:spPr/>
      <dgm:t>
        <a:bodyPr/>
        <a:lstStyle/>
        <a:p>
          <a:endParaRPr lang="es-ES"/>
        </a:p>
      </dgm:t>
    </dgm:pt>
  </dgm:ptLst>
  <dgm:cxnLst>
    <dgm:cxn modelId="{704A16B3-0259-4164-B8EC-416A3D00FEB9}" type="presOf" srcId="{F799FCA6-3F17-4C71-9EF1-7DF7E3C4893F}" destId="{E4883B9F-F700-4DD8-B58A-5A6067AB9161}" srcOrd="1" destOrd="0" presId="urn:microsoft.com/office/officeart/2005/8/layout/list1"/>
    <dgm:cxn modelId="{2CC18472-A034-4998-9EE1-82464E28EB25}" type="presOf" srcId="{F799FCA6-3F17-4C71-9EF1-7DF7E3C4893F}" destId="{C8BA8AF9-9EF7-4031-BB20-6D8C2F7AB096}" srcOrd="0" destOrd="0" presId="urn:microsoft.com/office/officeart/2005/8/layout/list1"/>
    <dgm:cxn modelId="{F867E415-7D5D-4B50-92F7-4FE16F0D4893}" type="presOf" srcId="{C96E3ACA-4414-4BFF-A574-1FDAA9E2BA39}" destId="{9FFCD54E-4DED-4443-B517-DF1F5686FDA6}" srcOrd="0" destOrd="0" presId="urn:microsoft.com/office/officeart/2005/8/layout/list1"/>
    <dgm:cxn modelId="{E4005019-84FD-410F-ADCD-2EAE266BF0FF}" srcId="{3DCA28E8-F6EF-4E56-B39A-7E61EC42E457}" destId="{47B03EA2-5A6E-4942-8321-9C1AF4D393DD}" srcOrd="0" destOrd="0" parTransId="{C7B71C80-B4E2-455A-A816-83F8F8752497}" sibTransId="{3340A642-534A-4EDE-9D4E-B0198C6B3198}"/>
    <dgm:cxn modelId="{84E7877C-016D-4B65-BA05-98F6351F1C42}" type="presOf" srcId="{47B03EA2-5A6E-4942-8321-9C1AF4D393DD}" destId="{5E4F80F5-9148-4145-A53F-08587C925373}" srcOrd="0" destOrd="0" presId="urn:microsoft.com/office/officeart/2005/8/layout/list1"/>
    <dgm:cxn modelId="{DCBC4867-2D1E-4D35-9A81-8257BC8514AC}" srcId="{3DCA28E8-F6EF-4E56-B39A-7E61EC42E457}" destId="{F799FCA6-3F17-4C71-9EF1-7DF7E3C4893F}" srcOrd="2" destOrd="0" parTransId="{0963396D-DA5D-4C55-9461-064EB22E657B}" sibTransId="{C480DABB-A637-4E1B-979E-DBF50B797B66}"/>
    <dgm:cxn modelId="{C5D37304-9B5B-46B1-9030-5A758EDBEF63}" type="presOf" srcId="{C96E3ACA-4414-4BFF-A574-1FDAA9E2BA39}" destId="{B18BD537-6263-495C-82D0-A79C9A2D5386}" srcOrd="1" destOrd="0" presId="urn:microsoft.com/office/officeart/2005/8/layout/list1"/>
    <dgm:cxn modelId="{A98E9E8F-8CF1-40EB-A1DC-4B8E409F667E}" type="presOf" srcId="{47B03EA2-5A6E-4942-8321-9C1AF4D393DD}" destId="{896EA158-F2B0-46AD-A415-E6FE85202459}" srcOrd="1" destOrd="0" presId="urn:microsoft.com/office/officeart/2005/8/layout/list1"/>
    <dgm:cxn modelId="{E5A884D3-85A9-4357-B08D-ABD1B736EECD}" srcId="{3DCA28E8-F6EF-4E56-B39A-7E61EC42E457}" destId="{C96E3ACA-4414-4BFF-A574-1FDAA9E2BA39}" srcOrd="1" destOrd="0" parTransId="{4CBA7413-DCAC-4AE7-ACF6-AA32F518B684}" sibTransId="{DFF3A30E-C858-4A7A-9711-49DB85F7A728}"/>
    <dgm:cxn modelId="{CCAC56CF-1591-4CE1-8D27-31F0E2137ADF}" type="presOf" srcId="{3DCA28E8-F6EF-4E56-B39A-7E61EC42E457}" destId="{E59E1F9E-D6A8-4017-B6F4-1928D2BADE48}" srcOrd="0" destOrd="0" presId="urn:microsoft.com/office/officeart/2005/8/layout/list1"/>
    <dgm:cxn modelId="{8A6EA927-1FD1-454A-A2C2-7DD77AAEDC10}" type="presParOf" srcId="{E59E1F9E-D6A8-4017-B6F4-1928D2BADE48}" destId="{D71BDEF8-B1DD-4C72-8363-B9DC705BB4DC}" srcOrd="0" destOrd="0" presId="urn:microsoft.com/office/officeart/2005/8/layout/list1"/>
    <dgm:cxn modelId="{495F5611-438E-4B39-9F67-42F94D605F7D}" type="presParOf" srcId="{D71BDEF8-B1DD-4C72-8363-B9DC705BB4DC}" destId="{5E4F80F5-9148-4145-A53F-08587C925373}" srcOrd="0" destOrd="0" presId="urn:microsoft.com/office/officeart/2005/8/layout/list1"/>
    <dgm:cxn modelId="{418C5775-E6F5-4B2F-B422-5C71179797B2}" type="presParOf" srcId="{D71BDEF8-B1DD-4C72-8363-B9DC705BB4DC}" destId="{896EA158-F2B0-46AD-A415-E6FE85202459}" srcOrd="1" destOrd="0" presId="urn:microsoft.com/office/officeart/2005/8/layout/list1"/>
    <dgm:cxn modelId="{FFFE7E11-6C1F-4EEC-8083-E59BCDDB789A}" type="presParOf" srcId="{E59E1F9E-D6A8-4017-B6F4-1928D2BADE48}" destId="{EDD5BB75-81A6-412F-BEC0-BC59894AB0F7}" srcOrd="1" destOrd="0" presId="urn:microsoft.com/office/officeart/2005/8/layout/list1"/>
    <dgm:cxn modelId="{F1BBBE4A-8347-4DFD-A898-DCAC9D9A141E}" type="presParOf" srcId="{E59E1F9E-D6A8-4017-B6F4-1928D2BADE48}" destId="{A465B9DA-0036-4E7F-BF42-3F637DEE3A65}" srcOrd="2" destOrd="0" presId="urn:microsoft.com/office/officeart/2005/8/layout/list1"/>
    <dgm:cxn modelId="{06FB9857-06A3-4DDF-AF45-E40CF58D1E48}" type="presParOf" srcId="{E59E1F9E-D6A8-4017-B6F4-1928D2BADE48}" destId="{13C684FE-B8DD-43AD-BA04-77BF99810543}" srcOrd="3" destOrd="0" presId="urn:microsoft.com/office/officeart/2005/8/layout/list1"/>
    <dgm:cxn modelId="{2A5794F8-921F-49D7-8C6B-E31F9237E685}" type="presParOf" srcId="{E59E1F9E-D6A8-4017-B6F4-1928D2BADE48}" destId="{A46D0F36-7BEC-42FD-BA7C-830A6C73BA2F}" srcOrd="4" destOrd="0" presId="urn:microsoft.com/office/officeart/2005/8/layout/list1"/>
    <dgm:cxn modelId="{AE5D0C3B-E63B-4755-B076-4A34DE510565}" type="presParOf" srcId="{A46D0F36-7BEC-42FD-BA7C-830A6C73BA2F}" destId="{9FFCD54E-4DED-4443-B517-DF1F5686FDA6}" srcOrd="0" destOrd="0" presId="urn:microsoft.com/office/officeart/2005/8/layout/list1"/>
    <dgm:cxn modelId="{313A449F-DDBF-484C-BFE0-C0D6C3AD9C57}" type="presParOf" srcId="{A46D0F36-7BEC-42FD-BA7C-830A6C73BA2F}" destId="{B18BD537-6263-495C-82D0-A79C9A2D5386}" srcOrd="1" destOrd="0" presId="urn:microsoft.com/office/officeart/2005/8/layout/list1"/>
    <dgm:cxn modelId="{21893BD9-74E9-4368-B345-462D82A6C1FF}" type="presParOf" srcId="{E59E1F9E-D6A8-4017-B6F4-1928D2BADE48}" destId="{0395704F-A1A5-4EC6-847A-C4A621FCB649}" srcOrd="5" destOrd="0" presId="urn:microsoft.com/office/officeart/2005/8/layout/list1"/>
    <dgm:cxn modelId="{6C7CF9EE-77D6-4132-BD6A-BD47C40ECE1C}" type="presParOf" srcId="{E59E1F9E-D6A8-4017-B6F4-1928D2BADE48}" destId="{D558469D-31DB-4F29-9854-49485A57A9E2}" srcOrd="6" destOrd="0" presId="urn:microsoft.com/office/officeart/2005/8/layout/list1"/>
    <dgm:cxn modelId="{A052071D-507F-4AFC-9166-C36A2D94CFC6}" type="presParOf" srcId="{E59E1F9E-D6A8-4017-B6F4-1928D2BADE48}" destId="{B8BDA5B7-4510-4B5F-899A-0775EEBD5A81}" srcOrd="7" destOrd="0" presId="urn:microsoft.com/office/officeart/2005/8/layout/list1"/>
    <dgm:cxn modelId="{6730DD68-C82F-42E3-84C0-4C2389543792}" type="presParOf" srcId="{E59E1F9E-D6A8-4017-B6F4-1928D2BADE48}" destId="{B189784C-F15D-413B-8CAF-7578D0EDA7D6}" srcOrd="8" destOrd="0" presId="urn:microsoft.com/office/officeart/2005/8/layout/list1"/>
    <dgm:cxn modelId="{8C582FFB-A5B6-4925-A0AF-A3782268E2E2}" type="presParOf" srcId="{B189784C-F15D-413B-8CAF-7578D0EDA7D6}" destId="{C8BA8AF9-9EF7-4031-BB20-6D8C2F7AB096}" srcOrd="0" destOrd="0" presId="urn:microsoft.com/office/officeart/2005/8/layout/list1"/>
    <dgm:cxn modelId="{62D23874-536D-4DB4-BFF4-4A42592E3195}" type="presParOf" srcId="{B189784C-F15D-413B-8CAF-7578D0EDA7D6}" destId="{E4883B9F-F700-4DD8-B58A-5A6067AB9161}" srcOrd="1" destOrd="0" presId="urn:microsoft.com/office/officeart/2005/8/layout/list1"/>
    <dgm:cxn modelId="{6FB415F1-344B-4647-89C1-B4030E197CD8}" type="presParOf" srcId="{E59E1F9E-D6A8-4017-B6F4-1928D2BADE48}" destId="{E0578073-25A5-4CF7-935B-A0C8D161FFFD}" srcOrd="9" destOrd="0" presId="urn:microsoft.com/office/officeart/2005/8/layout/list1"/>
    <dgm:cxn modelId="{F70059FA-7288-4CFE-B355-D217BDA3F96B}" type="presParOf" srcId="{E59E1F9E-D6A8-4017-B6F4-1928D2BADE48}" destId="{C1EB1C91-26A1-4065-A5B5-06DB92216E2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26865-98D4-431C-89FA-B2C4DC81A80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C"/>
        </a:p>
      </dgm:t>
    </dgm:pt>
    <dgm:pt modelId="{452B6529-1958-4BB8-9ACC-AAE06AA5DC85}">
      <dgm:prSet phldrT="[Texto]"/>
      <dgm:spPr>
        <a:solidFill>
          <a:srgbClr val="002060"/>
        </a:solidFill>
      </dgm:spPr>
      <dgm:t>
        <a:bodyPr/>
        <a:lstStyle/>
        <a:p>
          <a:r>
            <a:rPr lang="es-ES" dirty="0" smtClean="0"/>
            <a:t>Elaboración de un sistema sostenible de producción ajustado al impacto económico </a:t>
          </a:r>
          <a:endParaRPr lang="es-EC" dirty="0"/>
        </a:p>
      </dgm:t>
    </dgm:pt>
    <dgm:pt modelId="{AAA926D8-40BE-4B5F-8A71-11E96FD518A6}" type="parTrans" cxnId="{21CE1AB8-14AF-4E9A-A726-CB96DECDCD3E}">
      <dgm:prSet/>
      <dgm:spPr/>
      <dgm:t>
        <a:bodyPr/>
        <a:lstStyle/>
        <a:p>
          <a:endParaRPr lang="es-EC"/>
        </a:p>
      </dgm:t>
    </dgm:pt>
    <dgm:pt modelId="{BBB03F25-44B4-4543-968F-B886DEC5C280}" type="sibTrans" cxnId="{21CE1AB8-14AF-4E9A-A726-CB96DECDCD3E}">
      <dgm:prSet/>
      <dgm:spPr/>
      <dgm:t>
        <a:bodyPr/>
        <a:lstStyle/>
        <a:p>
          <a:endParaRPr lang="es-EC"/>
        </a:p>
      </dgm:t>
    </dgm:pt>
    <dgm:pt modelId="{9827BC8F-28BC-42DB-9604-D33316713054}">
      <dgm:prSet phldrT="[Texto]"/>
      <dgm:spPr>
        <a:solidFill>
          <a:srgbClr val="002060"/>
        </a:solidFill>
      </dgm:spPr>
      <dgm:t>
        <a:bodyPr/>
        <a:lstStyle/>
        <a:p>
          <a:r>
            <a:rPr lang="es-ES" dirty="0" smtClean="0"/>
            <a:t>Búsqueda de ingredientes de buena calidad, adaptados a condiciones de mínima intervención y principalmente con características nutricionales y rangos de digestibilidad aceptables que posibiliten buenos niveles de inclusión en la dieta .</a:t>
          </a:r>
          <a:endParaRPr lang="es-EC" dirty="0"/>
        </a:p>
      </dgm:t>
    </dgm:pt>
    <dgm:pt modelId="{1C280B94-2A17-4B79-AA06-4442E0EC3E78}" type="parTrans" cxnId="{DD3084AF-D4DC-4EE8-9FF1-5A938962533A}">
      <dgm:prSet/>
      <dgm:spPr/>
      <dgm:t>
        <a:bodyPr/>
        <a:lstStyle/>
        <a:p>
          <a:endParaRPr lang="es-EC"/>
        </a:p>
      </dgm:t>
    </dgm:pt>
    <dgm:pt modelId="{B80A60D1-C6FF-40A2-90C3-79260964CC5E}" type="sibTrans" cxnId="{DD3084AF-D4DC-4EE8-9FF1-5A938962533A}">
      <dgm:prSet/>
      <dgm:spPr/>
      <dgm:t>
        <a:bodyPr/>
        <a:lstStyle/>
        <a:p>
          <a:endParaRPr lang="es-EC"/>
        </a:p>
      </dgm:t>
    </dgm:pt>
    <dgm:pt modelId="{AD965DBD-5822-4A53-913F-0E3522023583}">
      <dgm:prSet phldrT="[Texto]"/>
      <dgm:spPr>
        <a:solidFill>
          <a:srgbClr val="002060"/>
        </a:solidFill>
      </dgm:spPr>
      <dgm:t>
        <a:bodyPr/>
        <a:lstStyle/>
        <a:p>
          <a:r>
            <a:rPr lang="es-EC" dirty="0" smtClean="0"/>
            <a:t>Grado de digestibilidad = grado de aprovechamiento a través del tracto digestivo </a:t>
          </a:r>
          <a:endParaRPr lang="es-EC" dirty="0"/>
        </a:p>
      </dgm:t>
    </dgm:pt>
    <dgm:pt modelId="{F8A8AA0A-394B-4B06-B306-BC485B0AB782}" type="parTrans" cxnId="{9BCA3E50-FD75-4A92-8FA1-7A889790EC21}">
      <dgm:prSet/>
      <dgm:spPr/>
      <dgm:t>
        <a:bodyPr/>
        <a:lstStyle/>
        <a:p>
          <a:endParaRPr lang="es-EC"/>
        </a:p>
      </dgm:t>
    </dgm:pt>
    <dgm:pt modelId="{C4AE80EA-0D0D-4B10-BD90-6D3A000058B6}" type="sibTrans" cxnId="{9BCA3E50-FD75-4A92-8FA1-7A889790EC21}">
      <dgm:prSet/>
      <dgm:spPr/>
      <dgm:t>
        <a:bodyPr/>
        <a:lstStyle/>
        <a:p>
          <a:endParaRPr lang="es-EC"/>
        </a:p>
      </dgm:t>
    </dgm:pt>
    <dgm:pt modelId="{D0CDEEFB-15CE-4524-87B1-E48112CF4107}" type="pres">
      <dgm:prSet presAssocID="{9F526865-98D4-431C-89FA-B2C4DC81A809}" presName="Name0" presStyleCnt="0">
        <dgm:presLayoutVars>
          <dgm:dir/>
          <dgm:resizeHandles val="exact"/>
        </dgm:presLayoutVars>
      </dgm:prSet>
      <dgm:spPr/>
      <dgm:t>
        <a:bodyPr/>
        <a:lstStyle/>
        <a:p>
          <a:endParaRPr lang="es-ES"/>
        </a:p>
      </dgm:t>
    </dgm:pt>
    <dgm:pt modelId="{225B6F01-6BD0-49E0-B343-A6A0301EBED3}" type="pres">
      <dgm:prSet presAssocID="{452B6529-1958-4BB8-9ACC-AAE06AA5DC85}" presName="node" presStyleLbl="node1" presStyleIdx="0" presStyleCnt="3">
        <dgm:presLayoutVars>
          <dgm:bulletEnabled val="1"/>
        </dgm:presLayoutVars>
      </dgm:prSet>
      <dgm:spPr/>
      <dgm:t>
        <a:bodyPr/>
        <a:lstStyle/>
        <a:p>
          <a:endParaRPr lang="es-ES"/>
        </a:p>
      </dgm:t>
    </dgm:pt>
    <dgm:pt modelId="{15B4073B-1554-4F3C-9545-5EC4B8980EAA}" type="pres">
      <dgm:prSet presAssocID="{BBB03F25-44B4-4543-968F-B886DEC5C280}" presName="sibTrans" presStyleCnt="0"/>
      <dgm:spPr/>
    </dgm:pt>
    <dgm:pt modelId="{F3331ADE-1223-4681-9D30-CFC42A4122EE}" type="pres">
      <dgm:prSet presAssocID="{9827BC8F-28BC-42DB-9604-D33316713054}" presName="node" presStyleLbl="node1" presStyleIdx="1" presStyleCnt="3">
        <dgm:presLayoutVars>
          <dgm:bulletEnabled val="1"/>
        </dgm:presLayoutVars>
      </dgm:prSet>
      <dgm:spPr/>
      <dgm:t>
        <a:bodyPr/>
        <a:lstStyle/>
        <a:p>
          <a:endParaRPr lang="es-ES"/>
        </a:p>
      </dgm:t>
    </dgm:pt>
    <dgm:pt modelId="{A84ED328-5603-4381-8964-9B338A3E8C9A}" type="pres">
      <dgm:prSet presAssocID="{B80A60D1-C6FF-40A2-90C3-79260964CC5E}" presName="sibTrans" presStyleCnt="0"/>
      <dgm:spPr/>
    </dgm:pt>
    <dgm:pt modelId="{DABD0EF3-3A5C-429A-9B87-2B48011097C9}" type="pres">
      <dgm:prSet presAssocID="{AD965DBD-5822-4A53-913F-0E3522023583}" presName="node" presStyleLbl="node1" presStyleIdx="2" presStyleCnt="3">
        <dgm:presLayoutVars>
          <dgm:bulletEnabled val="1"/>
        </dgm:presLayoutVars>
      </dgm:prSet>
      <dgm:spPr/>
      <dgm:t>
        <a:bodyPr/>
        <a:lstStyle/>
        <a:p>
          <a:endParaRPr lang="es-ES"/>
        </a:p>
      </dgm:t>
    </dgm:pt>
  </dgm:ptLst>
  <dgm:cxnLst>
    <dgm:cxn modelId="{DD3084AF-D4DC-4EE8-9FF1-5A938962533A}" srcId="{9F526865-98D4-431C-89FA-B2C4DC81A809}" destId="{9827BC8F-28BC-42DB-9604-D33316713054}" srcOrd="1" destOrd="0" parTransId="{1C280B94-2A17-4B79-AA06-4442E0EC3E78}" sibTransId="{B80A60D1-C6FF-40A2-90C3-79260964CC5E}"/>
    <dgm:cxn modelId="{9BCA3E50-FD75-4A92-8FA1-7A889790EC21}" srcId="{9F526865-98D4-431C-89FA-B2C4DC81A809}" destId="{AD965DBD-5822-4A53-913F-0E3522023583}" srcOrd="2" destOrd="0" parTransId="{F8A8AA0A-394B-4B06-B306-BC485B0AB782}" sibTransId="{C4AE80EA-0D0D-4B10-BD90-6D3A000058B6}"/>
    <dgm:cxn modelId="{CDC34F0A-B475-4EC1-B31A-B62FA69EB6FB}" type="presOf" srcId="{9F526865-98D4-431C-89FA-B2C4DC81A809}" destId="{D0CDEEFB-15CE-4524-87B1-E48112CF4107}" srcOrd="0" destOrd="0" presId="urn:microsoft.com/office/officeart/2005/8/layout/hList6"/>
    <dgm:cxn modelId="{A689D4ED-6AEE-4BCA-A14C-5C359C3EF0D2}" type="presOf" srcId="{9827BC8F-28BC-42DB-9604-D33316713054}" destId="{F3331ADE-1223-4681-9D30-CFC42A4122EE}" srcOrd="0" destOrd="0" presId="urn:microsoft.com/office/officeart/2005/8/layout/hList6"/>
    <dgm:cxn modelId="{21CE1AB8-14AF-4E9A-A726-CB96DECDCD3E}" srcId="{9F526865-98D4-431C-89FA-B2C4DC81A809}" destId="{452B6529-1958-4BB8-9ACC-AAE06AA5DC85}" srcOrd="0" destOrd="0" parTransId="{AAA926D8-40BE-4B5F-8A71-11E96FD518A6}" sibTransId="{BBB03F25-44B4-4543-968F-B886DEC5C280}"/>
    <dgm:cxn modelId="{0EE9CB8C-9AC8-4877-AA82-9596340354AB}" type="presOf" srcId="{452B6529-1958-4BB8-9ACC-AAE06AA5DC85}" destId="{225B6F01-6BD0-49E0-B343-A6A0301EBED3}" srcOrd="0" destOrd="0" presId="urn:microsoft.com/office/officeart/2005/8/layout/hList6"/>
    <dgm:cxn modelId="{A5913B24-700E-4A48-9B04-64760C344699}" type="presOf" srcId="{AD965DBD-5822-4A53-913F-0E3522023583}" destId="{DABD0EF3-3A5C-429A-9B87-2B48011097C9}" srcOrd="0" destOrd="0" presId="urn:microsoft.com/office/officeart/2005/8/layout/hList6"/>
    <dgm:cxn modelId="{300354D3-36B9-40EC-9676-3F18AF6E5F46}" type="presParOf" srcId="{D0CDEEFB-15CE-4524-87B1-E48112CF4107}" destId="{225B6F01-6BD0-49E0-B343-A6A0301EBED3}" srcOrd="0" destOrd="0" presId="urn:microsoft.com/office/officeart/2005/8/layout/hList6"/>
    <dgm:cxn modelId="{33488380-7271-4CCB-96AB-D6C65C685213}" type="presParOf" srcId="{D0CDEEFB-15CE-4524-87B1-E48112CF4107}" destId="{15B4073B-1554-4F3C-9545-5EC4B8980EAA}" srcOrd="1" destOrd="0" presId="urn:microsoft.com/office/officeart/2005/8/layout/hList6"/>
    <dgm:cxn modelId="{39232FD1-75B9-4FA3-B9C3-96433A45C40E}" type="presParOf" srcId="{D0CDEEFB-15CE-4524-87B1-E48112CF4107}" destId="{F3331ADE-1223-4681-9D30-CFC42A4122EE}" srcOrd="2" destOrd="0" presId="urn:microsoft.com/office/officeart/2005/8/layout/hList6"/>
    <dgm:cxn modelId="{6098F957-4641-47AF-93D9-82568F6B55EC}" type="presParOf" srcId="{D0CDEEFB-15CE-4524-87B1-E48112CF4107}" destId="{A84ED328-5603-4381-8964-9B338A3E8C9A}" srcOrd="3" destOrd="0" presId="urn:microsoft.com/office/officeart/2005/8/layout/hList6"/>
    <dgm:cxn modelId="{F2BE52A5-97DB-4A1E-8887-FC6C00671650}" type="presParOf" srcId="{D0CDEEFB-15CE-4524-87B1-E48112CF4107}" destId="{DABD0EF3-3A5C-429A-9B87-2B48011097C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90C85-C5CE-4467-9822-AD2D5123390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1BDFE9E3-9671-4304-BBEE-44D57FA1EC61}">
      <dgm:prSet phldrT="[Texto]"/>
      <dgm:spPr>
        <a:solidFill>
          <a:srgbClr val="002060"/>
        </a:solidFill>
      </dgm:spPr>
      <dgm:t>
        <a:bodyPr/>
        <a:lstStyle/>
        <a:p>
          <a:r>
            <a:rPr lang="es-ES" dirty="0" smtClean="0"/>
            <a:t>GENERAL</a:t>
          </a:r>
          <a:endParaRPr lang="es-EC" dirty="0"/>
        </a:p>
      </dgm:t>
    </dgm:pt>
    <dgm:pt modelId="{2046A978-5C85-408D-96E5-A0CCB6DD4AE0}" type="parTrans" cxnId="{68CF96B4-2EB5-4B2C-BE26-E3B2FCEF02E4}">
      <dgm:prSet/>
      <dgm:spPr/>
      <dgm:t>
        <a:bodyPr/>
        <a:lstStyle/>
        <a:p>
          <a:endParaRPr lang="es-EC"/>
        </a:p>
      </dgm:t>
    </dgm:pt>
    <dgm:pt modelId="{011F54BA-ABE8-445D-B0A2-4E095BB2A0EA}" type="sibTrans" cxnId="{68CF96B4-2EB5-4B2C-BE26-E3B2FCEF02E4}">
      <dgm:prSet/>
      <dgm:spPr/>
      <dgm:t>
        <a:bodyPr/>
        <a:lstStyle/>
        <a:p>
          <a:endParaRPr lang="es-EC"/>
        </a:p>
      </dgm:t>
    </dgm:pt>
    <dgm:pt modelId="{885472EF-1F69-4756-86CE-051F02FB94C4}">
      <dgm:prSet phldrT="[Texto]"/>
      <dgm:spPr/>
      <dgm:t>
        <a:bodyPr/>
        <a:lstStyle/>
        <a:p>
          <a:r>
            <a:rPr lang="es-ES" dirty="0" smtClean="0"/>
            <a:t>Determinar el efecto del uso de diferentes niveles de caña de azúcar (0, 10, 15, 20 y 25 %) en la alimentación de cuyes y su digestibilidad en la fase de crecimiento engorde. </a:t>
          </a:r>
          <a:endParaRPr lang="es-EC" dirty="0"/>
        </a:p>
      </dgm:t>
    </dgm:pt>
    <dgm:pt modelId="{2637B68A-6106-49D1-B478-DAFC5F8A2FE4}" type="parTrans" cxnId="{695748F2-64A7-43AE-8430-B9557D08658D}">
      <dgm:prSet/>
      <dgm:spPr/>
      <dgm:t>
        <a:bodyPr/>
        <a:lstStyle/>
        <a:p>
          <a:endParaRPr lang="es-EC"/>
        </a:p>
      </dgm:t>
    </dgm:pt>
    <dgm:pt modelId="{93C1E9B2-1C61-4032-B96E-0F284CD24E3D}" type="sibTrans" cxnId="{695748F2-64A7-43AE-8430-B9557D08658D}">
      <dgm:prSet/>
      <dgm:spPr/>
      <dgm:t>
        <a:bodyPr/>
        <a:lstStyle/>
        <a:p>
          <a:endParaRPr lang="es-EC"/>
        </a:p>
      </dgm:t>
    </dgm:pt>
    <dgm:pt modelId="{BBE0B02E-497C-495A-AC27-344984D042C7}">
      <dgm:prSet phldrT="[Texto]"/>
      <dgm:spPr>
        <a:solidFill>
          <a:srgbClr val="002060"/>
        </a:solidFill>
      </dgm:spPr>
      <dgm:t>
        <a:bodyPr/>
        <a:lstStyle/>
        <a:p>
          <a:r>
            <a:rPr lang="es-ES" dirty="0" smtClean="0"/>
            <a:t>ESPECÍFICOS</a:t>
          </a:r>
          <a:endParaRPr lang="es-EC" dirty="0"/>
        </a:p>
      </dgm:t>
    </dgm:pt>
    <dgm:pt modelId="{AD6316AD-86A0-4778-AE55-CFA404E831C8}" type="parTrans" cxnId="{AAB4D49C-0FEE-427F-9789-71E3C8A0A43A}">
      <dgm:prSet/>
      <dgm:spPr/>
      <dgm:t>
        <a:bodyPr/>
        <a:lstStyle/>
        <a:p>
          <a:endParaRPr lang="es-EC"/>
        </a:p>
      </dgm:t>
    </dgm:pt>
    <dgm:pt modelId="{127FA22C-3D55-46B5-A554-75D24AB5926E}" type="sibTrans" cxnId="{AAB4D49C-0FEE-427F-9789-71E3C8A0A43A}">
      <dgm:prSet/>
      <dgm:spPr/>
      <dgm:t>
        <a:bodyPr/>
        <a:lstStyle/>
        <a:p>
          <a:endParaRPr lang="es-EC"/>
        </a:p>
      </dgm:t>
    </dgm:pt>
    <dgm:pt modelId="{2AB660C5-8B57-4A2B-AE40-2A4A994C2E39}">
      <dgm:prSet phldrT="[Texto]"/>
      <dgm:spPr>
        <a:solidFill>
          <a:srgbClr val="002060"/>
        </a:solidFill>
      </dgm:spPr>
      <dgm:t>
        <a:bodyPr/>
        <a:lstStyle/>
        <a:p>
          <a:r>
            <a:rPr lang="es-ES" dirty="0" smtClean="0"/>
            <a:t>ESPECÍFICOS</a:t>
          </a:r>
          <a:endParaRPr lang="es-EC" dirty="0"/>
        </a:p>
      </dgm:t>
    </dgm:pt>
    <dgm:pt modelId="{F45F3B95-60D5-4B0E-8A0A-131F015C4F4F}" type="parTrans" cxnId="{F5C14ED8-3800-4413-A067-641558CE2E91}">
      <dgm:prSet/>
      <dgm:spPr/>
      <dgm:t>
        <a:bodyPr/>
        <a:lstStyle/>
        <a:p>
          <a:endParaRPr lang="es-EC"/>
        </a:p>
      </dgm:t>
    </dgm:pt>
    <dgm:pt modelId="{7AAAE056-FC52-4356-847A-55F4308C39E3}" type="sibTrans" cxnId="{F5C14ED8-3800-4413-A067-641558CE2E91}">
      <dgm:prSet/>
      <dgm:spPr/>
      <dgm:t>
        <a:bodyPr/>
        <a:lstStyle/>
        <a:p>
          <a:endParaRPr lang="es-EC"/>
        </a:p>
      </dgm:t>
    </dgm:pt>
    <dgm:pt modelId="{C7BE6CBC-0F73-461B-94B4-8FC2C137B842}">
      <dgm:prSet/>
      <dgm:spPr/>
      <dgm:t>
        <a:bodyPr/>
        <a:lstStyle/>
        <a:p>
          <a:r>
            <a:rPr lang="es-ES" dirty="0" smtClean="0"/>
            <a:t>Determinar la digestibilidad para proteína Fibra, EE, ELN  y energía </a:t>
          </a:r>
          <a:endParaRPr lang="en-US" dirty="0"/>
        </a:p>
      </dgm:t>
    </dgm:pt>
    <dgm:pt modelId="{F25AE7C4-881B-4AB0-A8CD-880C5366EB8E}" type="parTrans" cxnId="{EC3447E6-BF2A-4EEA-B2BC-A48C45122AF6}">
      <dgm:prSet/>
      <dgm:spPr/>
      <dgm:t>
        <a:bodyPr/>
        <a:lstStyle/>
        <a:p>
          <a:endParaRPr lang="es-ES"/>
        </a:p>
      </dgm:t>
    </dgm:pt>
    <dgm:pt modelId="{C1870EA2-110A-4113-8374-C9D7E48D47C5}" type="sibTrans" cxnId="{EC3447E6-BF2A-4EEA-B2BC-A48C45122AF6}">
      <dgm:prSet/>
      <dgm:spPr/>
      <dgm:t>
        <a:bodyPr/>
        <a:lstStyle/>
        <a:p>
          <a:endParaRPr lang="es-ES"/>
        </a:p>
      </dgm:t>
    </dgm:pt>
    <dgm:pt modelId="{87E11565-9988-4F10-8507-7BB1F9CFDCC8}">
      <dgm:prSet/>
      <dgm:spPr/>
      <dgm:t>
        <a:bodyPr/>
        <a:lstStyle/>
        <a:p>
          <a:r>
            <a:rPr lang="es-ES" dirty="0" smtClean="0"/>
            <a:t>Evaluar el efecto de la inclusión de diferentes niveles de  caña de azúcar, sobre el comportamiento productivo (Consumo de alimento, ganancia de peso, Rendimiento a la canal, conversión alimenticia, mortalidad) en cuyes </a:t>
          </a:r>
          <a:endParaRPr lang="en-US" dirty="0"/>
        </a:p>
      </dgm:t>
    </dgm:pt>
    <dgm:pt modelId="{B96F0CF1-DF41-48C2-A516-CED1714C1BF4}" type="parTrans" cxnId="{915459B7-5189-4DEA-B7CB-19DCBD9DBD94}">
      <dgm:prSet/>
      <dgm:spPr/>
      <dgm:t>
        <a:bodyPr/>
        <a:lstStyle/>
        <a:p>
          <a:endParaRPr lang="es-ES"/>
        </a:p>
      </dgm:t>
    </dgm:pt>
    <dgm:pt modelId="{76B44D01-1DE3-4870-ABC9-D3B8F302CD9B}" type="sibTrans" cxnId="{915459B7-5189-4DEA-B7CB-19DCBD9DBD94}">
      <dgm:prSet/>
      <dgm:spPr/>
      <dgm:t>
        <a:bodyPr/>
        <a:lstStyle/>
        <a:p>
          <a:endParaRPr lang="es-ES"/>
        </a:p>
      </dgm:t>
    </dgm:pt>
    <dgm:pt modelId="{4CF500D8-0381-49D6-A4EC-4D8E5F06E642}">
      <dgm:prSet phldrT="[Texto]"/>
      <dgm:spPr>
        <a:solidFill>
          <a:srgbClr val="002060"/>
        </a:solidFill>
      </dgm:spPr>
      <dgm:t>
        <a:bodyPr/>
        <a:lstStyle/>
        <a:p>
          <a:r>
            <a:rPr lang="es-ES" dirty="0" smtClean="0"/>
            <a:t>ESPECÍFICOS</a:t>
          </a:r>
          <a:endParaRPr lang="es-EC" dirty="0"/>
        </a:p>
      </dgm:t>
    </dgm:pt>
    <dgm:pt modelId="{C4E5558A-2539-47EB-B3C6-B60B8B731725}" type="parTrans" cxnId="{BFB939B5-D3AE-4FE2-A9E9-8E513273B878}">
      <dgm:prSet/>
      <dgm:spPr/>
      <dgm:t>
        <a:bodyPr/>
        <a:lstStyle/>
        <a:p>
          <a:endParaRPr lang="es-ES"/>
        </a:p>
      </dgm:t>
    </dgm:pt>
    <dgm:pt modelId="{21BA2484-EDBE-4E7D-B5EA-440B206FF7DE}" type="sibTrans" cxnId="{BFB939B5-D3AE-4FE2-A9E9-8E513273B878}">
      <dgm:prSet/>
      <dgm:spPr/>
      <dgm:t>
        <a:bodyPr/>
        <a:lstStyle/>
        <a:p>
          <a:endParaRPr lang="es-ES"/>
        </a:p>
      </dgm:t>
    </dgm:pt>
    <dgm:pt modelId="{B0191549-4EC8-4A60-B488-1DDA673A9674}">
      <dgm:prSet/>
      <dgm:spPr/>
      <dgm:t>
        <a:bodyPr/>
        <a:lstStyle/>
        <a:p>
          <a:r>
            <a:rPr lang="es-ES" smtClean="0"/>
            <a:t>Determinar los costos de producción y establecer la rentabilidad a través del indicador beneficio-costo</a:t>
          </a:r>
          <a:endParaRPr lang="es-ES"/>
        </a:p>
      </dgm:t>
    </dgm:pt>
    <dgm:pt modelId="{A37BB0EC-4F1C-4255-8B91-47795CE72A03}" type="parTrans" cxnId="{A17F3C66-4B09-43D5-B1BB-E512877CA360}">
      <dgm:prSet/>
      <dgm:spPr/>
    </dgm:pt>
    <dgm:pt modelId="{27120B18-D916-42F8-A9B2-75E3F4FA2810}" type="sibTrans" cxnId="{A17F3C66-4B09-43D5-B1BB-E512877CA360}">
      <dgm:prSet/>
      <dgm:spPr/>
    </dgm:pt>
    <dgm:pt modelId="{47518394-3574-4421-B928-7D19AE250D8F}" type="pres">
      <dgm:prSet presAssocID="{0AD90C85-C5CE-4467-9822-AD2D51233905}" presName="linearFlow" presStyleCnt="0">
        <dgm:presLayoutVars>
          <dgm:dir/>
          <dgm:animLvl val="lvl"/>
          <dgm:resizeHandles val="exact"/>
        </dgm:presLayoutVars>
      </dgm:prSet>
      <dgm:spPr/>
      <dgm:t>
        <a:bodyPr/>
        <a:lstStyle/>
        <a:p>
          <a:endParaRPr lang="es-EC"/>
        </a:p>
      </dgm:t>
    </dgm:pt>
    <dgm:pt modelId="{5AA5CC7D-EEA5-4DAE-8DAE-F95FF6A412E9}" type="pres">
      <dgm:prSet presAssocID="{1BDFE9E3-9671-4304-BBEE-44D57FA1EC61}" presName="composite" presStyleCnt="0"/>
      <dgm:spPr/>
    </dgm:pt>
    <dgm:pt modelId="{760276B0-D521-4F58-BC21-82DD1863C954}" type="pres">
      <dgm:prSet presAssocID="{1BDFE9E3-9671-4304-BBEE-44D57FA1EC61}" presName="parentText" presStyleLbl="alignNode1" presStyleIdx="0" presStyleCnt="4">
        <dgm:presLayoutVars>
          <dgm:chMax val="1"/>
          <dgm:bulletEnabled val="1"/>
        </dgm:presLayoutVars>
      </dgm:prSet>
      <dgm:spPr/>
      <dgm:t>
        <a:bodyPr/>
        <a:lstStyle/>
        <a:p>
          <a:endParaRPr lang="es-EC"/>
        </a:p>
      </dgm:t>
    </dgm:pt>
    <dgm:pt modelId="{592327F8-E22A-4874-8DC2-1AEF2B6BB200}" type="pres">
      <dgm:prSet presAssocID="{1BDFE9E3-9671-4304-BBEE-44D57FA1EC61}" presName="descendantText" presStyleLbl="alignAcc1" presStyleIdx="0" presStyleCnt="4" custLinFactNeighborX="-759" custLinFactNeighborY="-278">
        <dgm:presLayoutVars>
          <dgm:bulletEnabled val="1"/>
        </dgm:presLayoutVars>
      </dgm:prSet>
      <dgm:spPr/>
      <dgm:t>
        <a:bodyPr/>
        <a:lstStyle/>
        <a:p>
          <a:endParaRPr lang="es-EC"/>
        </a:p>
      </dgm:t>
    </dgm:pt>
    <dgm:pt modelId="{B011D875-3BB6-4217-990D-AAC17A29AC33}" type="pres">
      <dgm:prSet presAssocID="{011F54BA-ABE8-445D-B0A2-4E095BB2A0EA}" presName="sp" presStyleCnt="0"/>
      <dgm:spPr/>
    </dgm:pt>
    <dgm:pt modelId="{A1FA471D-B0EA-47C9-B9AC-D7B06E864940}" type="pres">
      <dgm:prSet presAssocID="{BBE0B02E-497C-495A-AC27-344984D042C7}" presName="composite" presStyleCnt="0"/>
      <dgm:spPr/>
    </dgm:pt>
    <dgm:pt modelId="{AFDF6750-8A2F-47FD-BF47-85D497F9C767}" type="pres">
      <dgm:prSet presAssocID="{BBE0B02E-497C-495A-AC27-344984D042C7}" presName="parentText" presStyleLbl="alignNode1" presStyleIdx="1" presStyleCnt="4">
        <dgm:presLayoutVars>
          <dgm:chMax val="1"/>
          <dgm:bulletEnabled val="1"/>
        </dgm:presLayoutVars>
      </dgm:prSet>
      <dgm:spPr/>
      <dgm:t>
        <a:bodyPr/>
        <a:lstStyle/>
        <a:p>
          <a:endParaRPr lang="es-EC"/>
        </a:p>
      </dgm:t>
    </dgm:pt>
    <dgm:pt modelId="{3083B6A1-8B18-41CA-BE74-183A15793EE1}" type="pres">
      <dgm:prSet presAssocID="{BBE0B02E-497C-495A-AC27-344984D042C7}" presName="descendantText" presStyleLbl="alignAcc1" presStyleIdx="1" presStyleCnt="4">
        <dgm:presLayoutVars>
          <dgm:bulletEnabled val="1"/>
        </dgm:presLayoutVars>
      </dgm:prSet>
      <dgm:spPr/>
      <dgm:t>
        <a:bodyPr/>
        <a:lstStyle/>
        <a:p>
          <a:endParaRPr lang="es-EC"/>
        </a:p>
      </dgm:t>
    </dgm:pt>
    <dgm:pt modelId="{B3714A9D-09E8-4596-8EE6-FF28C54F729F}" type="pres">
      <dgm:prSet presAssocID="{127FA22C-3D55-46B5-A554-75D24AB5926E}" presName="sp" presStyleCnt="0"/>
      <dgm:spPr/>
    </dgm:pt>
    <dgm:pt modelId="{78426B2C-E4FC-48D1-AA71-58E1C44687D2}" type="pres">
      <dgm:prSet presAssocID="{2AB660C5-8B57-4A2B-AE40-2A4A994C2E39}" presName="composite" presStyleCnt="0"/>
      <dgm:spPr/>
    </dgm:pt>
    <dgm:pt modelId="{A27CA846-2860-48FD-A4CC-02E63ABFB762}" type="pres">
      <dgm:prSet presAssocID="{2AB660C5-8B57-4A2B-AE40-2A4A994C2E39}" presName="parentText" presStyleLbl="alignNode1" presStyleIdx="2" presStyleCnt="4">
        <dgm:presLayoutVars>
          <dgm:chMax val="1"/>
          <dgm:bulletEnabled val="1"/>
        </dgm:presLayoutVars>
      </dgm:prSet>
      <dgm:spPr/>
      <dgm:t>
        <a:bodyPr/>
        <a:lstStyle/>
        <a:p>
          <a:endParaRPr lang="es-EC"/>
        </a:p>
      </dgm:t>
    </dgm:pt>
    <dgm:pt modelId="{0586CB8C-A3A4-463F-9FA6-751F0319BE6A}" type="pres">
      <dgm:prSet presAssocID="{2AB660C5-8B57-4A2B-AE40-2A4A994C2E39}" presName="descendantText" presStyleLbl="alignAcc1" presStyleIdx="2" presStyleCnt="4">
        <dgm:presLayoutVars>
          <dgm:bulletEnabled val="1"/>
        </dgm:presLayoutVars>
      </dgm:prSet>
      <dgm:spPr/>
      <dgm:t>
        <a:bodyPr/>
        <a:lstStyle/>
        <a:p>
          <a:endParaRPr lang="es-EC"/>
        </a:p>
      </dgm:t>
    </dgm:pt>
    <dgm:pt modelId="{1D8D7057-5CDB-408B-9886-BD670098B6E0}" type="pres">
      <dgm:prSet presAssocID="{7AAAE056-FC52-4356-847A-55F4308C39E3}" presName="sp" presStyleCnt="0"/>
      <dgm:spPr/>
    </dgm:pt>
    <dgm:pt modelId="{9A25D106-3C56-43A6-858A-31484055CDF8}" type="pres">
      <dgm:prSet presAssocID="{4CF500D8-0381-49D6-A4EC-4D8E5F06E642}" presName="composite" presStyleCnt="0"/>
      <dgm:spPr/>
    </dgm:pt>
    <dgm:pt modelId="{0D30F916-BDE2-4EC3-84D3-647BB0C3B390}" type="pres">
      <dgm:prSet presAssocID="{4CF500D8-0381-49D6-A4EC-4D8E5F06E642}" presName="parentText" presStyleLbl="alignNode1" presStyleIdx="3" presStyleCnt="4">
        <dgm:presLayoutVars>
          <dgm:chMax val="1"/>
          <dgm:bulletEnabled val="1"/>
        </dgm:presLayoutVars>
      </dgm:prSet>
      <dgm:spPr/>
      <dgm:t>
        <a:bodyPr/>
        <a:lstStyle/>
        <a:p>
          <a:endParaRPr lang="es-ES"/>
        </a:p>
      </dgm:t>
    </dgm:pt>
    <dgm:pt modelId="{9973E4D6-7060-4EE7-8165-A047DC89568E}" type="pres">
      <dgm:prSet presAssocID="{4CF500D8-0381-49D6-A4EC-4D8E5F06E642}" presName="descendantText" presStyleLbl="alignAcc1" presStyleIdx="3" presStyleCnt="4">
        <dgm:presLayoutVars>
          <dgm:bulletEnabled val="1"/>
        </dgm:presLayoutVars>
      </dgm:prSet>
      <dgm:spPr/>
      <dgm:t>
        <a:bodyPr/>
        <a:lstStyle/>
        <a:p>
          <a:endParaRPr lang="es-ES"/>
        </a:p>
      </dgm:t>
    </dgm:pt>
  </dgm:ptLst>
  <dgm:cxnLst>
    <dgm:cxn modelId="{68CF96B4-2EB5-4B2C-BE26-E3B2FCEF02E4}" srcId="{0AD90C85-C5CE-4467-9822-AD2D51233905}" destId="{1BDFE9E3-9671-4304-BBEE-44D57FA1EC61}" srcOrd="0" destOrd="0" parTransId="{2046A978-5C85-408D-96E5-A0CCB6DD4AE0}" sibTransId="{011F54BA-ABE8-445D-B0A2-4E095BB2A0EA}"/>
    <dgm:cxn modelId="{BFB939B5-D3AE-4FE2-A9E9-8E513273B878}" srcId="{0AD90C85-C5CE-4467-9822-AD2D51233905}" destId="{4CF500D8-0381-49D6-A4EC-4D8E5F06E642}" srcOrd="3" destOrd="0" parTransId="{C4E5558A-2539-47EB-B3C6-B60B8B731725}" sibTransId="{21BA2484-EDBE-4E7D-B5EA-440B206FF7DE}"/>
    <dgm:cxn modelId="{A17F3C66-4B09-43D5-B1BB-E512877CA360}" srcId="{4CF500D8-0381-49D6-A4EC-4D8E5F06E642}" destId="{B0191549-4EC8-4A60-B488-1DDA673A9674}" srcOrd="0" destOrd="0" parTransId="{A37BB0EC-4F1C-4255-8B91-47795CE72A03}" sibTransId="{27120B18-D916-42F8-A9B2-75E3F4FA2810}"/>
    <dgm:cxn modelId="{EE8D04A4-49CC-4368-B635-7870B8E95523}" type="presOf" srcId="{B0191549-4EC8-4A60-B488-1DDA673A9674}" destId="{9973E4D6-7060-4EE7-8165-A047DC89568E}" srcOrd="0" destOrd="0" presId="urn:microsoft.com/office/officeart/2005/8/layout/chevron2"/>
    <dgm:cxn modelId="{F7ABADC4-2123-4A28-94A0-92431AD9384C}" type="presOf" srcId="{87E11565-9988-4F10-8507-7BB1F9CFDCC8}" destId="{0586CB8C-A3A4-463F-9FA6-751F0319BE6A}" srcOrd="0" destOrd="0" presId="urn:microsoft.com/office/officeart/2005/8/layout/chevron2"/>
    <dgm:cxn modelId="{E242553A-0E7E-4B85-8742-222B7CD9B47B}" type="presOf" srcId="{2AB660C5-8B57-4A2B-AE40-2A4A994C2E39}" destId="{A27CA846-2860-48FD-A4CC-02E63ABFB762}" srcOrd="0" destOrd="0" presId="urn:microsoft.com/office/officeart/2005/8/layout/chevron2"/>
    <dgm:cxn modelId="{FB064D09-903F-4799-97FE-74087BDF892E}" type="presOf" srcId="{1BDFE9E3-9671-4304-BBEE-44D57FA1EC61}" destId="{760276B0-D521-4F58-BC21-82DD1863C954}" srcOrd="0" destOrd="0" presId="urn:microsoft.com/office/officeart/2005/8/layout/chevron2"/>
    <dgm:cxn modelId="{5AD4CC2C-E6A9-4746-8B51-D1140D1551D6}" type="presOf" srcId="{0AD90C85-C5CE-4467-9822-AD2D51233905}" destId="{47518394-3574-4421-B928-7D19AE250D8F}" srcOrd="0" destOrd="0" presId="urn:microsoft.com/office/officeart/2005/8/layout/chevron2"/>
    <dgm:cxn modelId="{696E8025-936B-4D10-8CEB-D1EED2150C01}" type="presOf" srcId="{4CF500D8-0381-49D6-A4EC-4D8E5F06E642}" destId="{0D30F916-BDE2-4EC3-84D3-647BB0C3B390}" srcOrd="0" destOrd="0" presId="urn:microsoft.com/office/officeart/2005/8/layout/chevron2"/>
    <dgm:cxn modelId="{F5C14ED8-3800-4413-A067-641558CE2E91}" srcId="{0AD90C85-C5CE-4467-9822-AD2D51233905}" destId="{2AB660C5-8B57-4A2B-AE40-2A4A994C2E39}" srcOrd="2" destOrd="0" parTransId="{F45F3B95-60D5-4B0E-8A0A-131F015C4F4F}" sibTransId="{7AAAE056-FC52-4356-847A-55F4308C39E3}"/>
    <dgm:cxn modelId="{35982B6D-5BA0-44DB-83DC-67B946E2FE11}" type="presOf" srcId="{885472EF-1F69-4756-86CE-051F02FB94C4}" destId="{592327F8-E22A-4874-8DC2-1AEF2B6BB200}" srcOrd="0" destOrd="0" presId="urn:microsoft.com/office/officeart/2005/8/layout/chevron2"/>
    <dgm:cxn modelId="{695748F2-64A7-43AE-8430-B9557D08658D}" srcId="{1BDFE9E3-9671-4304-BBEE-44D57FA1EC61}" destId="{885472EF-1F69-4756-86CE-051F02FB94C4}" srcOrd="0" destOrd="0" parTransId="{2637B68A-6106-49D1-B478-DAFC5F8A2FE4}" sibTransId="{93C1E9B2-1C61-4032-B96E-0F284CD24E3D}"/>
    <dgm:cxn modelId="{AAB4D49C-0FEE-427F-9789-71E3C8A0A43A}" srcId="{0AD90C85-C5CE-4467-9822-AD2D51233905}" destId="{BBE0B02E-497C-495A-AC27-344984D042C7}" srcOrd="1" destOrd="0" parTransId="{AD6316AD-86A0-4778-AE55-CFA404E831C8}" sibTransId="{127FA22C-3D55-46B5-A554-75D24AB5926E}"/>
    <dgm:cxn modelId="{D1A2BF9B-AE02-48D9-8817-F5BFBAF6E47C}" type="presOf" srcId="{BBE0B02E-497C-495A-AC27-344984D042C7}" destId="{AFDF6750-8A2F-47FD-BF47-85D497F9C767}" srcOrd="0" destOrd="0" presId="urn:microsoft.com/office/officeart/2005/8/layout/chevron2"/>
    <dgm:cxn modelId="{769444B8-BB12-48A8-B77F-51C813FB1EDD}" type="presOf" srcId="{C7BE6CBC-0F73-461B-94B4-8FC2C137B842}" destId="{3083B6A1-8B18-41CA-BE74-183A15793EE1}" srcOrd="0" destOrd="0" presId="urn:microsoft.com/office/officeart/2005/8/layout/chevron2"/>
    <dgm:cxn modelId="{915459B7-5189-4DEA-B7CB-19DCBD9DBD94}" srcId="{2AB660C5-8B57-4A2B-AE40-2A4A994C2E39}" destId="{87E11565-9988-4F10-8507-7BB1F9CFDCC8}" srcOrd="0" destOrd="0" parTransId="{B96F0CF1-DF41-48C2-A516-CED1714C1BF4}" sibTransId="{76B44D01-1DE3-4870-ABC9-D3B8F302CD9B}"/>
    <dgm:cxn modelId="{EC3447E6-BF2A-4EEA-B2BC-A48C45122AF6}" srcId="{BBE0B02E-497C-495A-AC27-344984D042C7}" destId="{C7BE6CBC-0F73-461B-94B4-8FC2C137B842}" srcOrd="0" destOrd="0" parTransId="{F25AE7C4-881B-4AB0-A8CD-880C5366EB8E}" sibTransId="{C1870EA2-110A-4113-8374-C9D7E48D47C5}"/>
    <dgm:cxn modelId="{0CA49EC9-1A58-4B24-98B5-6FB2F337CB42}" type="presParOf" srcId="{47518394-3574-4421-B928-7D19AE250D8F}" destId="{5AA5CC7D-EEA5-4DAE-8DAE-F95FF6A412E9}" srcOrd="0" destOrd="0" presId="urn:microsoft.com/office/officeart/2005/8/layout/chevron2"/>
    <dgm:cxn modelId="{46BA5B84-1A23-4682-8595-ED00A8421C1D}" type="presParOf" srcId="{5AA5CC7D-EEA5-4DAE-8DAE-F95FF6A412E9}" destId="{760276B0-D521-4F58-BC21-82DD1863C954}" srcOrd="0" destOrd="0" presId="urn:microsoft.com/office/officeart/2005/8/layout/chevron2"/>
    <dgm:cxn modelId="{CF3B00D8-284A-48A6-8334-4E36E5F99A42}" type="presParOf" srcId="{5AA5CC7D-EEA5-4DAE-8DAE-F95FF6A412E9}" destId="{592327F8-E22A-4874-8DC2-1AEF2B6BB200}" srcOrd="1" destOrd="0" presId="urn:microsoft.com/office/officeart/2005/8/layout/chevron2"/>
    <dgm:cxn modelId="{932140D5-0FFB-45A5-BD32-7131875AEBE9}" type="presParOf" srcId="{47518394-3574-4421-B928-7D19AE250D8F}" destId="{B011D875-3BB6-4217-990D-AAC17A29AC33}" srcOrd="1" destOrd="0" presId="urn:microsoft.com/office/officeart/2005/8/layout/chevron2"/>
    <dgm:cxn modelId="{05833F80-6F2F-4821-84C3-73E9B50F88C8}" type="presParOf" srcId="{47518394-3574-4421-B928-7D19AE250D8F}" destId="{A1FA471D-B0EA-47C9-B9AC-D7B06E864940}" srcOrd="2" destOrd="0" presId="urn:microsoft.com/office/officeart/2005/8/layout/chevron2"/>
    <dgm:cxn modelId="{EFB05996-FC6A-4E1D-8AF5-7A7F659C04F3}" type="presParOf" srcId="{A1FA471D-B0EA-47C9-B9AC-D7B06E864940}" destId="{AFDF6750-8A2F-47FD-BF47-85D497F9C767}" srcOrd="0" destOrd="0" presId="urn:microsoft.com/office/officeart/2005/8/layout/chevron2"/>
    <dgm:cxn modelId="{D1413539-8D51-4224-ACCE-AAAE2B4F446C}" type="presParOf" srcId="{A1FA471D-B0EA-47C9-B9AC-D7B06E864940}" destId="{3083B6A1-8B18-41CA-BE74-183A15793EE1}" srcOrd="1" destOrd="0" presId="urn:microsoft.com/office/officeart/2005/8/layout/chevron2"/>
    <dgm:cxn modelId="{B0D037FA-F122-4BCF-9C0D-EC63D5036548}" type="presParOf" srcId="{47518394-3574-4421-B928-7D19AE250D8F}" destId="{B3714A9D-09E8-4596-8EE6-FF28C54F729F}" srcOrd="3" destOrd="0" presId="urn:microsoft.com/office/officeart/2005/8/layout/chevron2"/>
    <dgm:cxn modelId="{181AC3F0-D6D0-4530-ACB8-74FD328487DD}" type="presParOf" srcId="{47518394-3574-4421-B928-7D19AE250D8F}" destId="{78426B2C-E4FC-48D1-AA71-58E1C44687D2}" srcOrd="4" destOrd="0" presId="urn:microsoft.com/office/officeart/2005/8/layout/chevron2"/>
    <dgm:cxn modelId="{E12A0ADF-93E7-4E80-BCF5-5FD2E1C2D2C3}" type="presParOf" srcId="{78426B2C-E4FC-48D1-AA71-58E1C44687D2}" destId="{A27CA846-2860-48FD-A4CC-02E63ABFB762}" srcOrd="0" destOrd="0" presId="urn:microsoft.com/office/officeart/2005/8/layout/chevron2"/>
    <dgm:cxn modelId="{1A5CB784-3FB7-4120-A301-DADCC1474593}" type="presParOf" srcId="{78426B2C-E4FC-48D1-AA71-58E1C44687D2}" destId="{0586CB8C-A3A4-463F-9FA6-751F0319BE6A}" srcOrd="1" destOrd="0" presId="urn:microsoft.com/office/officeart/2005/8/layout/chevron2"/>
    <dgm:cxn modelId="{065382DB-C2D6-4F8B-9A5B-3F67A85D5A88}" type="presParOf" srcId="{47518394-3574-4421-B928-7D19AE250D8F}" destId="{1D8D7057-5CDB-408B-9886-BD670098B6E0}" srcOrd="5" destOrd="0" presId="urn:microsoft.com/office/officeart/2005/8/layout/chevron2"/>
    <dgm:cxn modelId="{17FDE29F-36DB-40B9-B804-442BA796168B}" type="presParOf" srcId="{47518394-3574-4421-B928-7D19AE250D8F}" destId="{9A25D106-3C56-43A6-858A-31484055CDF8}" srcOrd="6" destOrd="0" presId="urn:microsoft.com/office/officeart/2005/8/layout/chevron2"/>
    <dgm:cxn modelId="{3B6BE152-CFAC-419E-89DA-CB7789400C2F}" type="presParOf" srcId="{9A25D106-3C56-43A6-858A-31484055CDF8}" destId="{0D30F916-BDE2-4EC3-84D3-647BB0C3B390}" srcOrd="0" destOrd="0" presId="urn:microsoft.com/office/officeart/2005/8/layout/chevron2"/>
    <dgm:cxn modelId="{ED2DD528-DB9B-4CA1-9639-6EDECCD3765A}" type="presParOf" srcId="{9A25D106-3C56-43A6-858A-31484055CDF8}" destId="{9973E4D6-7060-4EE7-8165-A047DC8956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2F9807-4A0E-49F6-98DA-E55902AD9BC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0AE97A3-7807-4C95-9366-BAA52F5342B7}">
      <dgm:prSet phldrT="[Texto]"/>
      <dgm:spPr>
        <a:solidFill>
          <a:srgbClr val="002060"/>
        </a:solidFill>
      </dgm:spPr>
      <dgm:t>
        <a:bodyPr/>
        <a:lstStyle/>
        <a:p>
          <a:r>
            <a:rPr lang="es-ES" dirty="0" smtClean="0"/>
            <a:t>H0</a:t>
          </a:r>
          <a:endParaRPr lang="es-EC" dirty="0"/>
        </a:p>
      </dgm:t>
    </dgm:pt>
    <dgm:pt modelId="{C8D8C6AE-3010-4392-8A45-6E656ACBF44B}" type="parTrans" cxnId="{2867322A-AA38-4A5B-B52A-94C2652E954A}">
      <dgm:prSet/>
      <dgm:spPr/>
      <dgm:t>
        <a:bodyPr/>
        <a:lstStyle/>
        <a:p>
          <a:endParaRPr lang="es-EC"/>
        </a:p>
      </dgm:t>
    </dgm:pt>
    <dgm:pt modelId="{3C444BB9-9F6A-4573-801A-063BB8872CDB}" type="sibTrans" cxnId="{2867322A-AA38-4A5B-B52A-94C2652E954A}">
      <dgm:prSet/>
      <dgm:spPr/>
      <dgm:t>
        <a:bodyPr/>
        <a:lstStyle/>
        <a:p>
          <a:endParaRPr lang="es-EC"/>
        </a:p>
      </dgm:t>
    </dgm:pt>
    <dgm:pt modelId="{5F47E4C5-AA95-402A-898D-85A52F3D84AB}">
      <dgm:prSet phldrT="[Texto]"/>
      <dgm:spPr/>
      <dgm:t>
        <a:bodyPr/>
        <a:lstStyle/>
        <a:p>
          <a:pPr algn="just"/>
          <a:r>
            <a:rPr lang="es-ES" dirty="0" smtClean="0"/>
            <a:t>La inclusión de caña de azúcar en la alimentación de cuyes en la fase de crecimiento - engorde, no influye en el desempeño productivo. </a:t>
          </a:r>
          <a:endParaRPr lang="es-EC" dirty="0"/>
        </a:p>
      </dgm:t>
    </dgm:pt>
    <dgm:pt modelId="{D1902508-0412-4C1D-9A2B-279470200559}" type="parTrans" cxnId="{DBF411F5-6A98-42B2-BCFF-1FAE3A3C8AB9}">
      <dgm:prSet/>
      <dgm:spPr/>
      <dgm:t>
        <a:bodyPr/>
        <a:lstStyle/>
        <a:p>
          <a:endParaRPr lang="es-EC"/>
        </a:p>
      </dgm:t>
    </dgm:pt>
    <dgm:pt modelId="{39E923DC-BBBE-47A3-AD7E-572FC7D3EEDC}" type="sibTrans" cxnId="{DBF411F5-6A98-42B2-BCFF-1FAE3A3C8AB9}">
      <dgm:prSet/>
      <dgm:spPr/>
      <dgm:t>
        <a:bodyPr/>
        <a:lstStyle/>
        <a:p>
          <a:endParaRPr lang="es-EC"/>
        </a:p>
      </dgm:t>
    </dgm:pt>
    <dgm:pt modelId="{A36D3B5E-94E7-4F5D-A568-6B16EE7EBD7C}">
      <dgm:prSet phldrT="[Texto]"/>
      <dgm:spPr>
        <a:solidFill>
          <a:srgbClr val="002060"/>
        </a:solidFill>
      </dgm:spPr>
      <dgm:t>
        <a:bodyPr/>
        <a:lstStyle/>
        <a:p>
          <a:r>
            <a:rPr lang="es-ES" dirty="0" smtClean="0"/>
            <a:t>H1</a:t>
          </a:r>
          <a:endParaRPr lang="es-EC" dirty="0"/>
        </a:p>
      </dgm:t>
    </dgm:pt>
    <dgm:pt modelId="{B17BB8F8-6D98-4C07-AF3D-2B3F3493268A}" type="parTrans" cxnId="{214DDDBE-10C8-454C-BFB2-B1689157CB50}">
      <dgm:prSet/>
      <dgm:spPr/>
      <dgm:t>
        <a:bodyPr/>
        <a:lstStyle/>
        <a:p>
          <a:endParaRPr lang="es-EC"/>
        </a:p>
      </dgm:t>
    </dgm:pt>
    <dgm:pt modelId="{2C8BE251-12EB-4254-9C8B-D550F9F03BFA}" type="sibTrans" cxnId="{214DDDBE-10C8-454C-BFB2-B1689157CB50}">
      <dgm:prSet/>
      <dgm:spPr/>
      <dgm:t>
        <a:bodyPr/>
        <a:lstStyle/>
        <a:p>
          <a:endParaRPr lang="es-EC"/>
        </a:p>
      </dgm:t>
    </dgm:pt>
    <dgm:pt modelId="{9429966D-3E8C-4897-BEB8-B5E623D54DE8}">
      <dgm:prSet phldrT="[Texto]"/>
      <dgm:spPr/>
      <dgm:t>
        <a:bodyPr/>
        <a:lstStyle/>
        <a:p>
          <a:pPr algn="just"/>
          <a:endParaRPr lang="es-EC" dirty="0"/>
        </a:p>
      </dgm:t>
    </dgm:pt>
    <dgm:pt modelId="{1E768BFF-4D98-4E27-8C7C-09E85BE31B3B}" type="parTrans" cxnId="{1A48CF10-C3F6-4B24-8A31-1E393441D67C}">
      <dgm:prSet/>
      <dgm:spPr/>
      <dgm:t>
        <a:bodyPr/>
        <a:lstStyle/>
        <a:p>
          <a:endParaRPr lang="es-EC"/>
        </a:p>
      </dgm:t>
    </dgm:pt>
    <dgm:pt modelId="{FFBE60D9-20ED-4D72-9A7E-8813180A1F92}" type="sibTrans" cxnId="{1A48CF10-C3F6-4B24-8A31-1E393441D67C}">
      <dgm:prSet/>
      <dgm:spPr/>
      <dgm:t>
        <a:bodyPr/>
        <a:lstStyle/>
        <a:p>
          <a:endParaRPr lang="es-EC"/>
        </a:p>
      </dgm:t>
    </dgm:pt>
    <dgm:pt modelId="{22500522-09D2-4AFA-B372-19CB51FC0C22}">
      <dgm:prSet/>
      <dgm:spPr/>
      <dgm:t>
        <a:bodyPr/>
        <a:lstStyle/>
        <a:p>
          <a:r>
            <a:rPr lang="es-ES" smtClean="0"/>
            <a:t>La inclusión de caña de azúcar en la alimentación de cuyes en la fase de crecimiento - engorde, influye en el desempeño </a:t>
          </a:r>
          <a:endParaRPr lang="en-US"/>
        </a:p>
      </dgm:t>
    </dgm:pt>
    <dgm:pt modelId="{8EE6054E-9741-4121-8E47-CEA06AA1D5DF}" type="parTrans" cxnId="{EF402F7C-42E7-493A-804E-B0C73BA5D4D9}">
      <dgm:prSet/>
      <dgm:spPr/>
      <dgm:t>
        <a:bodyPr/>
        <a:lstStyle/>
        <a:p>
          <a:endParaRPr lang="es-ES"/>
        </a:p>
      </dgm:t>
    </dgm:pt>
    <dgm:pt modelId="{999016BB-2705-4B62-BC32-918B86A4369B}" type="sibTrans" cxnId="{EF402F7C-42E7-493A-804E-B0C73BA5D4D9}">
      <dgm:prSet/>
      <dgm:spPr/>
      <dgm:t>
        <a:bodyPr/>
        <a:lstStyle/>
        <a:p>
          <a:endParaRPr lang="es-ES"/>
        </a:p>
      </dgm:t>
    </dgm:pt>
    <dgm:pt modelId="{8393A07B-ED21-4788-9B32-61280C5615A3}" type="pres">
      <dgm:prSet presAssocID="{F12F9807-4A0E-49F6-98DA-E55902AD9BC4}" presName="linearFlow" presStyleCnt="0">
        <dgm:presLayoutVars>
          <dgm:dir/>
          <dgm:animLvl val="lvl"/>
          <dgm:resizeHandles val="exact"/>
        </dgm:presLayoutVars>
      </dgm:prSet>
      <dgm:spPr/>
      <dgm:t>
        <a:bodyPr/>
        <a:lstStyle/>
        <a:p>
          <a:endParaRPr lang="es-EC"/>
        </a:p>
      </dgm:t>
    </dgm:pt>
    <dgm:pt modelId="{76069507-0701-465D-9E80-948FD1D65533}" type="pres">
      <dgm:prSet presAssocID="{F0AE97A3-7807-4C95-9366-BAA52F5342B7}" presName="composite" presStyleCnt="0"/>
      <dgm:spPr/>
    </dgm:pt>
    <dgm:pt modelId="{C5AE2AEB-2BFE-44E7-9175-F879664DC799}" type="pres">
      <dgm:prSet presAssocID="{F0AE97A3-7807-4C95-9366-BAA52F5342B7}" presName="parentText" presStyleLbl="alignNode1" presStyleIdx="0" presStyleCnt="2">
        <dgm:presLayoutVars>
          <dgm:chMax val="1"/>
          <dgm:bulletEnabled val="1"/>
        </dgm:presLayoutVars>
      </dgm:prSet>
      <dgm:spPr/>
      <dgm:t>
        <a:bodyPr/>
        <a:lstStyle/>
        <a:p>
          <a:endParaRPr lang="es-EC"/>
        </a:p>
      </dgm:t>
    </dgm:pt>
    <dgm:pt modelId="{9B530541-EFE1-4E4B-A072-2E9D3779635A}" type="pres">
      <dgm:prSet presAssocID="{F0AE97A3-7807-4C95-9366-BAA52F5342B7}" presName="descendantText" presStyleLbl="alignAcc1" presStyleIdx="0" presStyleCnt="2">
        <dgm:presLayoutVars>
          <dgm:bulletEnabled val="1"/>
        </dgm:presLayoutVars>
      </dgm:prSet>
      <dgm:spPr/>
      <dgm:t>
        <a:bodyPr/>
        <a:lstStyle/>
        <a:p>
          <a:endParaRPr lang="es-EC"/>
        </a:p>
      </dgm:t>
    </dgm:pt>
    <dgm:pt modelId="{2801B7BB-7CCB-4E06-A71E-8A7A079CED80}" type="pres">
      <dgm:prSet presAssocID="{3C444BB9-9F6A-4573-801A-063BB8872CDB}" presName="sp" presStyleCnt="0"/>
      <dgm:spPr/>
    </dgm:pt>
    <dgm:pt modelId="{D4A8C3C7-1C7A-482D-BBF8-BD3E899F01B9}" type="pres">
      <dgm:prSet presAssocID="{A36D3B5E-94E7-4F5D-A568-6B16EE7EBD7C}" presName="composite" presStyleCnt="0"/>
      <dgm:spPr/>
    </dgm:pt>
    <dgm:pt modelId="{F98001F3-CC15-4834-95FF-BA755AA6D025}" type="pres">
      <dgm:prSet presAssocID="{A36D3B5E-94E7-4F5D-A568-6B16EE7EBD7C}" presName="parentText" presStyleLbl="alignNode1" presStyleIdx="1" presStyleCnt="2">
        <dgm:presLayoutVars>
          <dgm:chMax val="1"/>
          <dgm:bulletEnabled val="1"/>
        </dgm:presLayoutVars>
      </dgm:prSet>
      <dgm:spPr/>
      <dgm:t>
        <a:bodyPr/>
        <a:lstStyle/>
        <a:p>
          <a:endParaRPr lang="es-EC"/>
        </a:p>
      </dgm:t>
    </dgm:pt>
    <dgm:pt modelId="{2E01C36B-A995-4BA2-92AB-90580F44539E}" type="pres">
      <dgm:prSet presAssocID="{A36D3B5E-94E7-4F5D-A568-6B16EE7EBD7C}" presName="descendantText" presStyleLbl="alignAcc1" presStyleIdx="1" presStyleCnt="2">
        <dgm:presLayoutVars>
          <dgm:bulletEnabled val="1"/>
        </dgm:presLayoutVars>
      </dgm:prSet>
      <dgm:spPr/>
      <dgm:t>
        <a:bodyPr/>
        <a:lstStyle/>
        <a:p>
          <a:endParaRPr lang="es-EC"/>
        </a:p>
      </dgm:t>
    </dgm:pt>
  </dgm:ptLst>
  <dgm:cxnLst>
    <dgm:cxn modelId="{7EFA770E-76C0-4FB9-AC65-3A2B5A9EB462}" type="presOf" srcId="{A36D3B5E-94E7-4F5D-A568-6B16EE7EBD7C}" destId="{F98001F3-CC15-4834-95FF-BA755AA6D025}" srcOrd="0" destOrd="0" presId="urn:microsoft.com/office/officeart/2005/8/layout/chevron2"/>
    <dgm:cxn modelId="{829D3330-E221-4CE6-9908-969120CE353B}" type="presOf" srcId="{22500522-09D2-4AFA-B372-19CB51FC0C22}" destId="{2E01C36B-A995-4BA2-92AB-90580F44539E}" srcOrd="0" destOrd="1" presId="urn:microsoft.com/office/officeart/2005/8/layout/chevron2"/>
    <dgm:cxn modelId="{7B0A1860-60F0-4DC1-9E65-363EDA6ADC88}" type="presOf" srcId="{F0AE97A3-7807-4C95-9366-BAA52F5342B7}" destId="{C5AE2AEB-2BFE-44E7-9175-F879664DC799}" srcOrd="0" destOrd="0" presId="urn:microsoft.com/office/officeart/2005/8/layout/chevron2"/>
    <dgm:cxn modelId="{7C25205A-D1DE-4A5E-B2D8-F64B0A591DFC}" type="presOf" srcId="{5F47E4C5-AA95-402A-898D-85A52F3D84AB}" destId="{9B530541-EFE1-4E4B-A072-2E9D3779635A}" srcOrd="0" destOrd="0" presId="urn:microsoft.com/office/officeart/2005/8/layout/chevron2"/>
    <dgm:cxn modelId="{DBF411F5-6A98-42B2-BCFF-1FAE3A3C8AB9}" srcId="{F0AE97A3-7807-4C95-9366-BAA52F5342B7}" destId="{5F47E4C5-AA95-402A-898D-85A52F3D84AB}" srcOrd="0" destOrd="0" parTransId="{D1902508-0412-4C1D-9A2B-279470200559}" sibTransId="{39E923DC-BBBE-47A3-AD7E-572FC7D3EEDC}"/>
    <dgm:cxn modelId="{2867322A-AA38-4A5B-B52A-94C2652E954A}" srcId="{F12F9807-4A0E-49F6-98DA-E55902AD9BC4}" destId="{F0AE97A3-7807-4C95-9366-BAA52F5342B7}" srcOrd="0" destOrd="0" parTransId="{C8D8C6AE-3010-4392-8A45-6E656ACBF44B}" sibTransId="{3C444BB9-9F6A-4573-801A-063BB8872CDB}"/>
    <dgm:cxn modelId="{1A48CF10-C3F6-4B24-8A31-1E393441D67C}" srcId="{A36D3B5E-94E7-4F5D-A568-6B16EE7EBD7C}" destId="{9429966D-3E8C-4897-BEB8-B5E623D54DE8}" srcOrd="0" destOrd="0" parTransId="{1E768BFF-4D98-4E27-8C7C-09E85BE31B3B}" sibTransId="{FFBE60D9-20ED-4D72-9A7E-8813180A1F92}"/>
    <dgm:cxn modelId="{EF402F7C-42E7-493A-804E-B0C73BA5D4D9}" srcId="{A36D3B5E-94E7-4F5D-A568-6B16EE7EBD7C}" destId="{22500522-09D2-4AFA-B372-19CB51FC0C22}" srcOrd="1" destOrd="0" parTransId="{8EE6054E-9741-4121-8E47-CEA06AA1D5DF}" sibTransId="{999016BB-2705-4B62-BC32-918B86A4369B}"/>
    <dgm:cxn modelId="{525017B0-A59E-4E0D-B823-7949B2BF5ECB}" type="presOf" srcId="{F12F9807-4A0E-49F6-98DA-E55902AD9BC4}" destId="{8393A07B-ED21-4788-9B32-61280C5615A3}" srcOrd="0" destOrd="0" presId="urn:microsoft.com/office/officeart/2005/8/layout/chevron2"/>
    <dgm:cxn modelId="{214DDDBE-10C8-454C-BFB2-B1689157CB50}" srcId="{F12F9807-4A0E-49F6-98DA-E55902AD9BC4}" destId="{A36D3B5E-94E7-4F5D-A568-6B16EE7EBD7C}" srcOrd="1" destOrd="0" parTransId="{B17BB8F8-6D98-4C07-AF3D-2B3F3493268A}" sibTransId="{2C8BE251-12EB-4254-9C8B-D550F9F03BFA}"/>
    <dgm:cxn modelId="{0334086B-1870-435E-BA97-A39132F08317}" type="presOf" srcId="{9429966D-3E8C-4897-BEB8-B5E623D54DE8}" destId="{2E01C36B-A995-4BA2-92AB-90580F44539E}" srcOrd="0" destOrd="0" presId="urn:microsoft.com/office/officeart/2005/8/layout/chevron2"/>
    <dgm:cxn modelId="{24F48147-D347-47C4-8549-0805C8D6428C}" type="presParOf" srcId="{8393A07B-ED21-4788-9B32-61280C5615A3}" destId="{76069507-0701-465D-9E80-948FD1D65533}" srcOrd="0" destOrd="0" presId="urn:microsoft.com/office/officeart/2005/8/layout/chevron2"/>
    <dgm:cxn modelId="{973EE84C-8774-434B-884C-C4F5BBFF08B2}" type="presParOf" srcId="{76069507-0701-465D-9E80-948FD1D65533}" destId="{C5AE2AEB-2BFE-44E7-9175-F879664DC799}" srcOrd="0" destOrd="0" presId="urn:microsoft.com/office/officeart/2005/8/layout/chevron2"/>
    <dgm:cxn modelId="{4774FEFA-EF99-4D53-BACE-53F2521C832E}" type="presParOf" srcId="{76069507-0701-465D-9E80-948FD1D65533}" destId="{9B530541-EFE1-4E4B-A072-2E9D3779635A}" srcOrd="1" destOrd="0" presId="urn:microsoft.com/office/officeart/2005/8/layout/chevron2"/>
    <dgm:cxn modelId="{B450CFC4-ACB5-4C3A-9054-C4E34461898A}" type="presParOf" srcId="{8393A07B-ED21-4788-9B32-61280C5615A3}" destId="{2801B7BB-7CCB-4E06-A71E-8A7A079CED80}" srcOrd="1" destOrd="0" presId="urn:microsoft.com/office/officeart/2005/8/layout/chevron2"/>
    <dgm:cxn modelId="{91B86221-2D06-4742-8214-C70567D0209B}" type="presParOf" srcId="{8393A07B-ED21-4788-9B32-61280C5615A3}" destId="{D4A8C3C7-1C7A-482D-BBF8-BD3E899F01B9}" srcOrd="2" destOrd="0" presId="urn:microsoft.com/office/officeart/2005/8/layout/chevron2"/>
    <dgm:cxn modelId="{AC7BFA92-3DFE-408B-98DF-76662EDC30E4}" type="presParOf" srcId="{D4A8C3C7-1C7A-482D-BBF8-BD3E899F01B9}" destId="{F98001F3-CC15-4834-95FF-BA755AA6D025}" srcOrd="0" destOrd="0" presId="urn:microsoft.com/office/officeart/2005/8/layout/chevron2"/>
    <dgm:cxn modelId="{E996EC55-BD97-4D91-B8D3-13752C2829C8}" type="presParOf" srcId="{D4A8C3C7-1C7A-482D-BBF8-BD3E899F01B9}" destId="{2E01C36B-A995-4BA2-92AB-90580F44539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AABFF-AAC3-43D5-88F9-164A403A118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S"/>
        </a:p>
      </dgm:t>
    </dgm:pt>
    <dgm:pt modelId="{29AA4B96-8881-4E42-9C1D-36B10EA7DCF1}">
      <dgm:prSet phldrT="[Texto]"/>
      <dgm:spPr>
        <a:solidFill>
          <a:srgbClr val="002060"/>
        </a:solidFill>
      </dgm:spPr>
      <dgm:t>
        <a:bodyPr/>
        <a:lstStyle/>
        <a:p>
          <a:r>
            <a:rPr lang="es-ES" b="0" dirty="0" smtClean="0"/>
            <a:t>Consumo de alimento </a:t>
          </a:r>
          <a:endParaRPr lang="es-ES" b="0" dirty="0"/>
        </a:p>
      </dgm:t>
    </dgm:pt>
    <dgm:pt modelId="{09EDF627-78AE-47A7-BE9B-75573C486C88}" type="parTrans" cxnId="{C643CC13-0A05-42E8-9114-6D3FFFFDC7D5}">
      <dgm:prSet/>
      <dgm:spPr/>
      <dgm:t>
        <a:bodyPr/>
        <a:lstStyle/>
        <a:p>
          <a:endParaRPr lang="es-ES"/>
        </a:p>
      </dgm:t>
    </dgm:pt>
    <dgm:pt modelId="{73D43705-D9C2-42A9-8D09-1314A879DD60}" type="sibTrans" cxnId="{C643CC13-0A05-42E8-9114-6D3FFFFDC7D5}">
      <dgm:prSet/>
      <dgm:spPr/>
      <dgm:t>
        <a:bodyPr/>
        <a:lstStyle/>
        <a:p>
          <a:endParaRPr lang="es-ES"/>
        </a:p>
      </dgm:t>
    </dgm:pt>
    <dgm:pt modelId="{4CDB3AA1-6F9F-4B4E-AEDF-B5838A8C5329}">
      <dgm:prSet phldrT="[Texto]"/>
      <dgm:spPr>
        <a:solidFill>
          <a:srgbClr val="002060"/>
        </a:solidFill>
      </dgm:spPr>
      <dgm:t>
        <a:bodyPr/>
        <a:lstStyle/>
        <a:p>
          <a:r>
            <a:rPr lang="es-EC" b="0" dirty="0" smtClean="0"/>
            <a:t>Ganancia de peso semanal</a:t>
          </a:r>
          <a:endParaRPr lang="es-ES" b="0" dirty="0"/>
        </a:p>
      </dgm:t>
    </dgm:pt>
    <dgm:pt modelId="{531E1554-76B8-480A-BC6D-83CC198CC03B}" type="parTrans" cxnId="{5B2E7C60-CB30-423C-A760-8E64E0930964}">
      <dgm:prSet/>
      <dgm:spPr/>
      <dgm:t>
        <a:bodyPr/>
        <a:lstStyle/>
        <a:p>
          <a:endParaRPr lang="es-ES"/>
        </a:p>
      </dgm:t>
    </dgm:pt>
    <dgm:pt modelId="{0C2DD687-AE85-45B1-B203-FE26BFDC4AA6}" type="sibTrans" cxnId="{5B2E7C60-CB30-423C-A760-8E64E0930964}">
      <dgm:prSet/>
      <dgm:spPr/>
      <dgm:t>
        <a:bodyPr/>
        <a:lstStyle/>
        <a:p>
          <a:endParaRPr lang="es-ES"/>
        </a:p>
      </dgm:t>
    </dgm:pt>
    <dgm:pt modelId="{C40C1946-ECE8-4DD4-A0E0-27574D2AF598}">
      <dgm:prSet phldrT="[Texto]"/>
      <dgm:spPr>
        <a:solidFill>
          <a:srgbClr val="002060"/>
        </a:solidFill>
      </dgm:spPr>
      <dgm:t>
        <a:bodyPr/>
        <a:lstStyle/>
        <a:p>
          <a:r>
            <a:rPr lang="es-EC" b="0" dirty="0" smtClean="0"/>
            <a:t>Conversión alimenticia</a:t>
          </a:r>
          <a:endParaRPr lang="es-ES" b="0" dirty="0"/>
        </a:p>
      </dgm:t>
    </dgm:pt>
    <dgm:pt modelId="{ADDB8620-4E4D-4524-826C-9EE9401770C4}" type="parTrans" cxnId="{09EB704E-0F45-4751-8A8B-A8756B965278}">
      <dgm:prSet/>
      <dgm:spPr/>
      <dgm:t>
        <a:bodyPr/>
        <a:lstStyle/>
        <a:p>
          <a:endParaRPr lang="es-ES"/>
        </a:p>
      </dgm:t>
    </dgm:pt>
    <dgm:pt modelId="{4DC33EF8-4C2E-4634-B46E-5B11C0B547A0}" type="sibTrans" cxnId="{09EB704E-0F45-4751-8A8B-A8756B965278}">
      <dgm:prSet/>
      <dgm:spPr/>
      <dgm:t>
        <a:bodyPr/>
        <a:lstStyle/>
        <a:p>
          <a:endParaRPr lang="es-ES"/>
        </a:p>
      </dgm:t>
    </dgm:pt>
    <dgm:pt modelId="{2FCACD3D-EE2C-4FA7-A01C-9353B8E86F51}">
      <dgm:prSet phldrT="[Texto]"/>
      <dgm:spPr>
        <a:solidFill>
          <a:srgbClr val="002060"/>
        </a:solidFill>
      </dgm:spPr>
      <dgm:t>
        <a:bodyPr/>
        <a:lstStyle/>
        <a:p>
          <a:r>
            <a:rPr lang="es-ES" b="0" dirty="0" smtClean="0"/>
            <a:t>Mortalidad </a:t>
          </a:r>
          <a:endParaRPr lang="es-ES" b="0" dirty="0"/>
        </a:p>
      </dgm:t>
    </dgm:pt>
    <dgm:pt modelId="{2B7B47C4-FB82-4F75-9AF7-92A7947F0F42}" type="parTrans" cxnId="{9DED632E-9C7A-4663-91B6-920265923593}">
      <dgm:prSet/>
      <dgm:spPr/>
      <dgm:t>
        <a:bodyPr/>
        <a:lstStyle/>
        <a:p>
          <a:endParaRPr lang="es-ES"/>
        </a:p>
      </dgm:t>
    </dgm:pt>
    <dgm:pt modelId="{67B7097D-360B-4A40-9932-70B1A785D310}" type="sibTrans" cxnId="{9DED632E-9C7A-4663-91B6-920265923593}">
      <dgm:prSet/>
      <dgm:spPr/>
      <dgm:t>
        <a:bodyPr/>
        <a:lstStyle/>
        <a:p>
          <a:endParaRPr lang="es-ES"/>
        </a:p>
      </dgm:t>
    </dgm:pt>
    <dgm:pt modelId="{CF9A1A50-808C-4D55-A3F5-38D5B81188A7}">
      <dgm:prSet phldrT="[Texto]"/>
      <dgm:spPr>
        <a:solidFill>
          <a:srgbClr val="002060"/>
        </a:solidFill>
      </dgm:spPr>
      <dgm:t>
        <a:bodyPr/>
        <a:lstStyle/>
        <a:p>
          <a:r>
            <a:rPr lang="es-ES" b="0" dirty="0" smtClean="0"/>
            <a:t>Relación costo beneficio </a:t>
          </a:r>
          <a:endParaRPr lang="es-ES" b="0" dirty="0"/>
        </a:p>
      </dgm:t>
    </dgm:pt>
    <dgm:pt modelId="{F7BCFBCA-9EBE-4D46-9520-3CE5C56EFB1C}" type="parTrans" cxnId="{44A8A5D4-1511-4E1B-9AB5-F2BBB9365539}">
      <dgm:prSet/>
      <dgm:spPr/>
      <dgm:t>
        <a:bodyPr/>
        <a:lstStyle/>
        <a:p>
          <a:endParaRPr lang="es-ES"/>
        </a:p>
      </dgm:t>
    </dgm:pt>
    <dgm:pt modelId="{64E7102A-F951-480F-AF35-14DEC40FDE5F}" type="sibTrans" cxnId="{44A8A5D4-1511-4E1B-9AB5-F2BBB9365539}">
      <dgm:prSet/>
      <dgm:spPr/>
      <dgm:t>
        <a:bodyPr/>
        <a:lstStyle/>
        <a:p>
          <a:endParaRPr lang="es-ES"/>
        </a:p>
      </dgm:t>
    </dgm:pt>
    <dgm:pt modelId="{3088731F-A776-41EA-8B73-B1B7E268D432}" type="pres">
      <dgm:prSet presAssocID="{D75AABFF-AAC3-43D5-88F9-164A403A118A}" presName="Name0" presStyleCnt="0">
        <dgm:presLayoutVars>
          <dgm:dir/>
          <dgm:resizeHandles/>
        </dgm:presLayoutVars>
      </dgm:prSet>
      <dgm:spPr/>
      <dgm:t>
        <a:bodyPr/>
        <a:lstStyle/>
        <a:p>
          <a:endParaRPr lang="es-ES"/>
        </a:p>
      </dgm:t>
    </dgm:pt>
    <dgm:pt modelId="{8CBB91E1-7073-455E-A072-B142E9764AA8}" type="pres">
      <dgm:prSet presAssocID="{29AA4B96-8881-4E42-9C1D-36B10EA7DCF1}" presName="compNode" presStyleCnt="0"/>
      <dgm:spPr/>
    </dgm:pt>
    <dgm:pt modelId="{87864A08-DEBD-495A-9540-465F5DD7E253}" type="pres">
      <dgm:prSet presAssocID="{29AA4B96-8881-4E42-9C1D-36B10EA7DCF1}" presName="dummyConnPt" presStyleCnt="0"/>
      <dgm:spPr/>
    </dgm:pt>
    <dgm:pt modelId="{CE795735-54F0-4F0A-9AE4-B8CF98D0B121}" type="pres">
      <dgm:prSet presAssocID="{29AA4B96-8881-4E42-9C1D-36B10EA7DCF1}" presName="node" presStyleLbl="node1" presStyleIdx="0" presStyleCnt="5">
        <dgm:presLayoutVars>
          <dgm:bulletEnabled val="1"/>
        </dgm:presLayoutVars>
      </dgm:prSet>
      <dgm:spPr/>
      <dgm:t>
        <a:bodyPr/>
        <a:lstStyle/>
        <a:p>
          <a:endParaRPr lang="es-ES"/>
        </a:p>
      </dgm:t>
    </dgm:pt>
    <dgm:pt modelId="{01A5767D-1228-4F89-80A5-058D3477EF5B}" type="pres">
      <dgm:prSet presAssocID="{73D43705-D9C2-42A9-8D09-1314A879DD60}" presName="sibTrans" presStyleLbl="bgSibTrans2D1" presStyleIdx="0" presStyleCnt="4"/>
      <dgm:spPr/>
      <dgm:t>
        <a:bodyPr/>
        <a:lstStyle/>
        <a:p>
          <a:endParaRPr lang="es-ES"/>
        </a:p>
      </dgm:t>
    </dgm:pt>
    <dgm:pt modelId="{66A50B32-3315-49F8-AA47-6C2CA5DD7CAE}" type="pres">
      <dgm:prSet presAssocID="{4CDB3AA1-6F9F-4B4E-AEDF-B5838A8C5329}" presName="compNode" presStyleCnt="0"/>
      <dgm:spPr/>
    </dgm:pt>
    <dgm:pt modelId="{19A6427B-4F3F-4531-ACE1-E9C30446C105}" type="pres">
      <dgm:prSet presAssocID="{4CDB3AA1-6F9F-4B4E-AEDF-B5838A8C5329}" presName="dummyConnPt" presStyleCnt="0"/>
      <dgm:spPr/>
    </dgm:pt>
    <dgm:pt modelId="{B935DA38-5BF0-4BEA-897D-0BF23618F210}" type="pres">
      <dgm:prSet presAssocID="{4CDB3AA1-6F9F-4B4E-AEDF-B5838A8C5329}" presName="node" presStyleLbl="node1" presStyleIdx="1" presStyleCnt="5">
        <dgm:presLayoutVars>
          <dgm:bulletEnabled val="1"/>
        </dgm:presLayoutVars>
      </dgm:prSet>
      <dgm:spPr/>
      <dgm:t>
        <a:bodyPr/>
        <a:lstStyle/>
        <a:p>
          <a:endParaRPr lang="es-ES"/>
        </a:p>
      </dgm:t>
    </dgm:pt>
    <dgm:pt modelId="{EC94077F-4D8B-4473-92E4-39FF7958A2CC}" type="pres">
      <dgm:prSet presAssocID="{0C2DD687-AE85-45B1-B203-FE26BFDC4AA6}" presName="sibTrans" presStyleLbl="bgSibTrans2D1" presStyleIdx="1" presStyleCnt="4"/>
      <dgm:spPr/>
      <dgm:t>
        <a:bodyPr/>
        <a:lstStyle/>
        <a:p>
          <a:endParaRPr lang="es-ES"/>
        </a:p>
      </dgm:t>
    </dgm:pt>
    <dgm:pt modelId="{3EE5B259-38A3-4E35-8F77-1C27EA2E6538}" type="pres">
      <dgm:prSet presAssocID="{C40C1946-ECE8-4DD4-A0E0-27574D2AF598}" presName="compNode" presStyleCnt="0"/>
      <dgm:spPr/>
    </dgm:pt>
    <dgm:pt modelId="{6BDB0DC4-B760-48ED-87B5-6ABF51630060}" type="pres">
      <dgm:prSet presAssocID="{C40C1946-ECE8-4DD4-A0E0-27574D2AF598}" presName="dummyConnPt" presStyleCnt="0"/>
      <dgm:spPr/>
    </dgm:pt>
    <dgm:pt modelId="{F338A84C-7F25-4F2D-AC10-723B74D5DA42}" type="pres">
      <dgm:prSet presAssocID="{C40C1946-ECE8-4DD4-A0E0-27574D2AF598}" presName="node" presStyleLbl="node1" presStyleIdx="2" presStyleCnt="5">
        <dgm:presLayoutVars>
          <dgm:bulletEnabled val="1"/>
        </dgm:presLayoutVars>
      </dgm:prSet>
      <dgm:spPr/>
      <dgm:t>
        <a:bodyPr/>
        <a:lstStyle/>
        <a:p>
          <a:endParaRPr lang="es-ES"/>
        </a:p>
      </dgm:t>
    </dgm:pt>
    <dgm:pt modelId="{96BD98A6-6199-46B2-8430-C841C85D36F3}" type="pres">
      <dgm:prSet presAssocID="{4DC33EF8-4C2E-4634-B46E-5B11C0B547A0}" presName="sibTrans" presStyleLbl="bgSibTrans2D1" presStyleIdx="2" presStyleCnt="4"/>
      <dgm:spPr/>
      <dgm:t>
        <a:bodyPr/>
        <a:lstStyle/>
        <a:p>
          <a:endParaRPr lang="es-ES"/>
        </a:p>
      </dgm:t>
    </dgm:pt>
    <dgm:pt modelId="{E89F7565-A764-49CB-AB10-1E0352F430E9}" type="pres">
      <dgm:prSet presAssocID="{2FCACD3D-EE2C-4FA7-A01C-9353B8E86F51}" presName="compNode" presStyleCnt="0"/>
      <dgm:spPr/>
    </dgm:pt>
    <dgm:pt modelId="{6E084BFB-BABF-4E34-988A-22CC17D89C9D}" type="pres">
      <dgm:prSet presAssocID="{2FCACD3D-EE2C-4FA7-A01C-9353B8E86F51}" presName="dummyConnPt" presStyleCnt="0"/>
      <dgm:spPr/>
    </dgm:pt>
    <dgm:pt modelId="{B052D9A2-570F-46C0-B2DB-49489BB84E8C}" type="pres">
      <dgm:prSet presAssocID="{2FCACD3D-EE2C-4FA7-A01C-9353B8E86F51}" presName="node" presStyleLbl="node1" presStyleIdx="3" presStyleCnt="5">
        <dgm:presLayoutVars>
          <dgm:bulletEnabled val="1"/>
        </dgm:presLayoutVars>
      </dgm:prSet>
      <dgm:spPr/>
      <dgm:t>
        <a:bodyPr/>
        <a:lstStyle/>
        <a:p>
          <a:endParaRPr lang="es-ES"/>
        </a:p>
      </dgm:t>
    </dgm:pt>
    <dgm:pt modelId="{3D840073-69CA-4A76-978E-8B5417F92F2C}" type="pres">
      <dgm:prSet presAssocID="{67B7097D-360B-4A40-9932-70B1A785D310}" presName="sibTrans" presStyleLbl="bgSibTrans2D1" presStyleIdx="3" presStyleCnt="4"/>
      <dgm:spPr/>
      <dgm:t>
        <a:bodyPr/>
        <a:lstStyle/>
        <a:p>
          <a:endParaRPr lang="es-ES"/>
        </a:p>
      </dgm:t>
    </dgm:pt>
    <dgm:pt modelId="{E7A0CE10-3414-415D-976B-7F666EA85B26}" type="pres">
      <dgm:prSet presAssocID="{CF9A1A50-808C-4D55-A3F5-38D5B81188A7}" presName="compNode" presStyleCnt="0"/>
      <dgm:spPr/>
    </dgm:pt>
    <dgm:pt modelId="{0E1B53D3-161B-4D50-A447-45F50C7832E1}" type="pres">
      <dgm:prSet presAssocID="{CF9A1A50-808C-4D55-A3F5-38D5B81188A7}" presName="dummyConnPt" presStyleCnt="0"/>
      <dgm:spPr/>
    </dgm:pt>
    <dgm:pt modelId="{82B2F139-34B5-4CE1-B15F-2F67C6AB382A}" type="pres">
      <dgm:prSet presAssocID="{CF9A1A50-808C-4D55-A3F5-38D5B81188A7}" presName="node" presStyleLbl="node1" presStyleIdx="4" presStyleCnt="5">
        <dgm:presLayoutVars>
          <dgm:bulletEnabled val="1"/>
        </dgm:presLayoutVars>
      </dgm:prSet>
      <dgm:spPr/>
      <dgm:t>
        <a:bodyPr/>
        <a:lstStyle/>
        <a:p>
          <a:endParaRPr lang="es-ES"/>
        </a:p>
      </dgm:t>
    </dgm:pt>
  </dgm:ptLst>
  <dgm:cxnLst>
    <dgm:cxn modelId="{1F6BE0B7-7079-4805-A7DE-5325AE2666A0}" type="presOf" srcId="{29AA4B96-8881-4E42-9C1D-36B10EA7DCF1}" destId="{CE795735-54F0-4F0A-9AE4-B8CF98D0B121}" srcOrd="0" destOrd="0" presId="urn:microsoft.com/office/officeart/2005/8/layout/bProcess4"/>
    <dgm:cxn modelId="{2DC3E8DA-F0D4-428D-85EE-0922BFFA651F}" type="presOf" srcId="{67B7097D-360B-4A40-9932-70B1A785D310}" destId="{3D840073-69CA-4A76-978E-8B5417F92F2C}" srcOrd="0" destOrd="0" presId="urn:microsoft.com/office/officeart/2005/8/layout/bProcess4"/>
    <dgm:cxn modelId="{44A8A5D4-1511-4E1B-9AB5-F2BBB9365539}" srcId="{D75AABFF-AAC3-43D5-88F9-164A403A118A}" destId="{CF9A1A50-808C-4D55-A3F5-38D5B81188A7}" srcOrd="4" destOrd="0" parTransId="{F7BCFBCA-9EBE-4D46-9520-3CE5C56EFB1C}" sibTransId="{64E7102A-F951-480F-AF35-14DEC40FDE5F}"/>
    <dgm:cxn modelId="{9DED632E-9C7A-4663-91B6-920265923593}" srcId="{D75AABFF-AAC3-43D5-88F9-164A403A118A}" destId="{2FCACD3D-EE2C-4FA7-A01C-9353B8E86F51}" srcOrd="3" destOrd="0" parTransId="{2B7B47C4-FB82-4F75-9AF7-92A7947F0F42}" sibTransId="{67B7097D-360B-4A40-9932-70B1A785D310}"/>
    <dgm:cxn modelId="{E1AB8CCE-FA62-42AA-BCD0-702420A7D38B}" type="presOf" srcId="{0C2DD687-AE85-45B1-B203-FE26BFDC4AA6}" destId="{EC94077F-4D8B-4473-92E4-39FF7958A2CC}" srcOrd="0" destOrd="0" presId="urn:microsoft.com/office/officeart/2005/8/layout/bProcess4"/>
    <dgm:cxn modelId="{0ED817FF-0276-40C0-AF87-D3043B783163}" type="presOf" srcId="{4CDB3AA1-6F9F-4B4E-AEDF-B5838A8C5329}" destId="{B935DA38-5BF0-4BEA-897D-0BF23618F210}" srcOrd="0" destOrd="0" presId="urn:microsoft.com/office/officeart/2005/8/layout/bProcess4"/>
    <dgm:cxn modelId="{C643CC13-0A05-42E8-9114-6D3FFFFDC7D5}" srcId="{D75AABFF-AAC3-43D5-88F9-164A403A118A}" destId="{29AA4B96-8881-4E42-9C1D-36B10EA7DCF1}" srcOrd="0" destOrd="0" parTransId="{09EDF627-78AE-47A7-BE9B-75573C486C88}" sibTransId="{73D43705-D9C2-42A9-8D09-1314A879DD60}"/>
    <dgm:cxn modelId="{3304F90E-D529-480C-9937-4DD64CBAEA2A}" type="presOf" srcId="{CF9A1A50-808C-4D55-A3F5-38D5B81188A7}" destId="{82B2F139-34B5-4CE1-B15F-2F67C6AB382A}" srcOrd="0" destOrd="0" presId="urn:microsoft.com/office/officeart/2005/8/layout/bProcess4"/>
    <dgm:cxn modelId="{88DC94EC-901D-43C9-BCDE-11252FD769CB}" type="presOf" srcId="{D75AABFF-AAC3-43D5-88F9-164A403A118A}" destId="{3088731F-A776-41EA-8B73-B1B7E268D432}" srcOrd="0" destOrd="0" presId="urn:microsoft.com/office/officeart/2005/8/layout/bProcess4"/>
    <dgm:cxn modelId="{09EB704E-0F45-4751-8A8B-A8756B965278}" srcId="{D75AABFF-AAC3-43D5-88F9-164A403A118A}" destId="{C40C1946-ECE8-4DD4-A0E0-27574D2AF598}" srcOrd="2" destOrd="0" parTransId="{ADDB8620-4E4D-4524-826C-9EE9401770C4}" sibTransId="{4DC33EF8-4C2E-4634-B46E-5B11C0B547A0}"/>
    <dgm:cxn modelId="{5B2E7C60-CB30-423C-A760-8E64E0930964}" srcId="{D75AABFF-AAC3-43D5-88F9-164A403A118A}" destId="{4CDB3AA1-6F9F-4B4E-AEDF-B5838A8C5329}" srcOrd="1" destOrd="0" parTransId="{531E1554-76B8-480A-BC6D-83CC198CC03B}" sibTransId="{0C2DD687-AE85-45B1-B203-FE26BFDC4AA6}"/>
    <dgm:cxn modelId="{F8E02C8A-52CE-4790-885A-F8F8115C7F51}" type="presOf" srcId="{4DC33EF8-4C2E-4634-B46E-5B11C0B547A0}" destId="{96BD98A6-6199-46B2-8430-C841C85D36F3}" srcOrd="0" destOrd="0" presId="urn:microsoft.com/office/officeart/2005/8/layout/bProcess4"/>
    <dgm:cxn modelId="{F46C68D9-13EE-4D22-A2C0-0639FAFA7665}" type="presOf" srcId="{73D43705-D9C2-42A9-8D09-1314A879DD60}" destId="{01A5767D-1228-4F89-80A5-058D3477EF5B}" srcOrd="0" destOrd="0" presId="urn:microsoft.com/office/officeart/2005/8/layout/bProcess4"/>
    <dgm:cxn modelId="{94518B3C-A883-40C8-8B31-60566AB84FB9}" type="presOf" srcId="{2FCACD3D-EE2C-4FA7-A01C-9353B8E86F51}" destId="{B052D9A2-570F-46C0-B2DB-49489BB84E8C}" srcOrd="0" destOrd="0" presId="urn:microsoft.com/office/officeart/2005/8/layout/bProcess4"/>
    <dgm:cxn modelId="{4CADAAFE-7056-4EB5-A989-B11EA99BC8DB}" type="presOf" srcId="{C40C1946-ECE8-4DD4-A0E0-27574D2AF598}" destId="{F338A84C-7F25-4F2D-AC10-723B74D5DA42}" srcOrd="0" destOrd="0" presId="urn:microsoft.com/office/officeart/2005/8/layout/bProcess4"/>
    <dgm:cxn modelId="{202429DC-B99A-4F09-B339-C547853EC9EA}" type="presParOf" srcId="{3088731F-A776-41EA-8B73-B1B7E268D432}" destId="{8CBB91E1-7073-455E-A072-B142E9764AA8}" srcOrd="0" destOrd="0" presId="urn:microsoft.com/office/officeart/2005/8/layout/bProcess4"/>
    <dgm:cxn modelId="{FCC686E6-28D0-46DE-A3D6-472ED9621410}" type="presParOf" srcId="{8CBB91E1-7073-455E-A072-B142E9764AA8}" destId="{87864A08-DEBD-495A-9540-465F5DD7E253}" srcOrd="0" destOrd="0" presId="urn:microsoft.com/office/officeart/2005/8/layout/bProcess4"/>
    <dgm:cxn modelId="{03BE3BE2-3FB5-4D76-A5CF-2D810A1CC28E}" type="presParOf" srcId="{8CBB91E1-7073-455E-A072-B142E9764AA8}" destId="{CE795735-54F0-4F0A-9AE4-B8CF98D0B121}" srcOrd="1" destOrd="0" presId="urn:microsoft.com/office/officeart/2005/8/layout/bProcess4"/>
    <dgm:cxn modelId="{3A8A4EB1-BE5D-4C1A-B907-4F3431900EF5}" type="presParOf" srcId="{3088731F-A776-41EA-8B73-B1B7E268D432}" destId="{01A5767D-1228-4F89-80A5-058D3477EF5B}" srcOrd="1" destOrd="0" presId="urn:microsoft.com/office/officeart/2005/8/layout/bProcess4"/>
    <dgm:cxn modelId="{F7ADB17F-E95A-4D20-81FA-E89ADF89D4E8}" type="presParOf" srcId="{3088731F-A776-41EA-8B73-B1B7E268D432}" destId="{66A50B32-3315-49F8-AA47-6C2CA5DD7CAE}" srcOrd="2" destOrd="0" presId="urn:microsoft.com/office/officeart/2005/8/layout/bProcess4"/>
    <dgm:cxn modelId="{009E5E86-02B5-4407-800F-59E2C12874C8}" type="presParOf" srcId="{66A50B32-3315-49F8-AA47-6C2CA5DD7CAE}" destId="{19A6427B-4F3F-4531-ACE1-E9C30446C105}" srcOrd="0" destOrd="0" presId="urn:microsoft.com/office/officeart/2005/8/layout/bProcess4"/>
    <dgm:cxn modelId="{B98F8808-CE2D-4A2D-9A8A-D5251A0D4314}" type="presParOf" srcId="{66A50B32-3315-49F8-AA47-6C2CA5DD7CAE}" destId="{B935DA38-5BF0-4BEA-897D-0BF23618F210}" srcOrd="1" destOrd="0" presId="urn:microsoft.com/office/officeart/2005/8/layout/bProcess4"/>
    <dgm:cxn modelId="{49622FD5-397B-4808-A9B4-B83CAFB0F2CE}" type="presParOf" srcId="{3088731F-A776-41EA-8B73-B1B7E268D432}" destId="{EC94077F-4D8B-4473-92E4-39FF7958A2CC}" srcOrd="3" destOrd="0" presId="urn:microsoft.com/office/officeart/2005/8/layout/bProcess4"/>
    <dgm:cxn modelId="{510C0679-5F9E-432D-9B88-5A4A079AFA2D}" type="presParOf" srcId="{3088731F-A776-41EA-8B73-B1B7E268D432}" destId="{3EE5B259-38A3-4E35-8F77-1C27EA2E6538}" srcOrd="4" destOrd="0" presId="urn:microsoft.com/office/officeart/2005/8/layout/bProcess4"/>
    <dgm:cxn modelId="{84396545-0DFF-48D4-8145-76B87E29D921}" type="presParOf" srcId="{3EE5B259-38A3-4E35-8F77-1C27EA2E6538}" destId="{6BDB0DC4-B760-48ED-87B5-6ABF51630060}" srcOrd="0" destOrd="0" presId="urn:microsoft.com/office/officeart/2005/8/layout/bProcess4"/>
    <dgm:cxn modelId="{E55B59BE-D91F-41FC-811B-4BB9DABDE8DD}" type="presParOf" srcId="{3EE5B259-38A3-4E35-8F77-1C27EA2E6538}" destId="{F338A84C-7F25-4F2D-AC10-723B74D5DA42}" srcOrd="1" destOrd="0" presId="urn:microsoft.com/office/officeart/2005/8/layout/bProcess4"/>
    <dgm:cxn modelId="{67855503-F79A-41BA-B330-EA739F9107F9}" type="presParOf" srcId="{3088731F-A776-41EA-8B73-B1B7E268D432}" destId="{96BD98A6-6199-46B2-8430-C841C85D36F3}" srcOrd="5" destOrd="0" presId="urn:microsoft.com/office/officeart/2005/8/layout/bProcess4"/>
    <dgm:cxn modelId="{419138E2-27E6-4437-8C9F-D46DD5540155}" type="presParOf" srcId="{3088731F-A776-41EA-8B73-B1B7E268D432}" destId="{E89F7565-A764-49CB-AB10-1E0352F430E9}" srcOrd="6" destOrd="0" presId="urn:microsoft.com/office/officeart/2005/8/layout/bProcess4"/>
    <dgm:cxn modelId="{CB1CD893-55E5-4235-A92B-EB8BC1F7F394}" type="presParOf" srcId="{E89F7565-A764-49CB-AB10-1E0352F430E9}" destId="{6E084BFB-BABF-4E34-988A-22CC17D89C9D}" srcOrd="0" destOrd="0" presId="urn:microsoft.com/office/officeart/2005/8/layout/bProcess4"/>
    <dgm:cxn modelId="{A7E8A376-2889-48F3-AA81-F1531CD56EDE}" type="presParOf" srcId="{E89F7565-A764-49CB-AB10-1E0352F430E9}" destId="{B052D9A2-570F-46C0-B2DB-49489BB84E8C}" srcOrd="1" destOrd="0" presId="urn:microsoft.com/office/officeart/2005/8/layout/bProcess4"/>
    <dgm:cxn modelId="{2E76ADCC-7304-4F1E-83B6-4017D34A8730}" type="presParOf" srcId="{3088731F-A776-41EA-8B73-B1B7E268D432}" destId="{3D840073-69CA-4A76-978E-8B5417F92F2C}" srcOrd="7" destOrd="0" presId="urn:microsoft.com/office/officeart/2005/8/layout/bProcess4"/>
    <dgm:cxn modelId="{CF9B003D-62F7-484C-850D-5CD6D1AC676E}" type="presParOf" srcId="{3088731F-A776-41EA-8B73-B1B7E268D432}" destId="{E7A0CE10-3414-415D-976B-7F666EA85B26}" srcOrd="8" destOrd="0" presId="urn:microsoft.com/office/officeart/2005/8/layout/bProcess4"/>
    <dgm:cxn modelId="{AE10657C-EF8E-4D33-98BD-4716CF13A3D9}" type="presParOf" srcId="{E7A0CE10-3414-415D-976B-7F666EA85B26}" destId="{0E1B53D3-161B-4D50-A447-45F50C7832E1}" srcOrd="0" destOrd="0" presId="urn:microsoft.com/office/officeart/2005/8/layout/bProcess4"/>
    <dgm:cxn modelId="{3231EB06-A503-406C-AD6D-DE5BDF67942C}" type="presParOf" srcId="{E7A0CE10-3414-415D-976B-7F666EA85B26}" destId="{82B2F139-34B5-4CE1-B15F-2F67C6AB382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5B9DA-0036-4E7F-BF42-3F637DEE3A65}">
      <dsp:nvSpPr>
        <dsp:cNvPr id="0" name=""/>
        <dsp:cNvSpPr/>
      </dsp:nvSpPr>
      <dsp:spPr>
        <a:xfrm>
          <a:off x="0" y="1386776"/>
          <a:ext cx="8496944"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EA158-F2B0-46AD-A415-E6FE85202459}">
      <dsp:nvSpPr>
        <dsp:cNvPr id="0" name=""/>
        <dsp:cNvSpPr/>
      </dsp:nvSpPr>
      <dsp:spPr>
        <a:xfrm>
          <a:off x="288032" y="0"/>
          <a:ext cx="7799597" cy="163515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just" defTabSz="889000">
            <a:lnSpc>
              <a:spcPct val="90000"/>
            </a:lnSpc>
            <a:spcBef>
              <a:spcPct val="0"/>
            </a:spcBef>
            <a:spcAft>
              <a:spcPct val="35000"/>
            </a:spcAft>
          </a:pPr>
          <a:r>
            <a:rPr lang="es-ES" sz="2000" kern="1200" dirty="0" smtClean="0"/>
            <a:t>Las grandes necesidades cada vez más crecientes de contar con pasturas de buena calidad para la alimentación de cuyes con buen valor nutricional</a:t>
          </a:r>
          <a:endParaRPr lang="es-EC" sz="2000" kern="1200" dirty="0"/>
        </a:p>
      </dsp:txBody>
      <dsp:txXfrm>
        <a:off x="367853" y="79821"/>
        <a:ext cx="7639955" cy="1475508"/>
      </dsp:txXfrm>
    </dsp:sp>
    <dsp:sp modelId="{D558469D-31DB-4F29-9854-49485A57A9E2}">
      <dsp:nvSpPr>
        <dsp:cNvPr id="0" name=""/>
        <dsp:cNvSpPr/>
      </dsp:nvSpPr>
      <dsp:spPr>
        <a:xfrm>
          <a:off x="0" y="3217979"/>
          <a:ext cx="8496944"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8BD537-6263-495C-82D0-A79C9A2D5386}">
      <dsp:nvSpPr>
        <dsp:cNvPr id="0" name=""/>
        <dsp:cNvSpPr/>
      </dsp:nvSpPr>
      <dsp:spPr>
        <a:xfrm>
          <a:off x="424432" y="1968176"/>
          <a:ext cx="7594121" cy="153024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just" defTabSz="800100">
            <a:lnSpc>
              <a:spcPct val="90000"/>
            </a:lnSpc>
            <a:spcBef>
              <a:spcPct val="0"/>
            </a:spcBef>
            <a:spcAft>
              <a:spcPct val="35000"/>
            </a:spcAft>
          </a:pPr>
          <a:r>
            <a:rPr lang="es-ES" sz="1800" kern="1200" dirty="0" smtClean="0"/>
            <a:t>Estudios complementarios como pruebas de digestibilidad no existe en cuanto a valores reales, que complementen la información necesaria a fin de realizar un proceso de alimentación técnica y actualizada. </a:t>
          </a:r>
          <a:endParaRPr lang="es-EC" sz="1800" kern="1200" dirty="0"/>
        </a:p>
      </dsp:txBody>
      <dsp:txXfrm>
        <a:off x="499132" y="2042876"/>
        <a:ext cx="7444721" cy="1380843"/>
      </dsp:txXfrm>
    </dsp:sp>
    <dsp:sp modelId="{C1EB1C91-26A1-4065-A5B5-06DB92216E21}">
      <dsp:nvSpPr>
        <dsp:cNvPr id="0" name=""/>
        <dsp:cNvSpPr/>
      </dsp:nvSpPr>
      <dsp:spPr>
        <a:xfrm>
          <a:off x="0" y="4392487"/>
          <a:ext cx="8496944"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883B9F-F700-4DD8-B58A-5A6067AB9161}">
      <dsp:nvSpPr>
        <dsp:cNvPr id="0" name=""/>
        <dsp:cNvSpPr/>
      </dsp:nvSpPr>
      <dsp:spPr>
        <a:xfrm>
          <a:off x="424847" y="3799379"/>
          <a:ext cx="7676784" cy="1082762"/>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just" defTabSz="800100">
            <a:lnSpc>
              <a:spcPct val="90000"/>
            </a:lnSpc>
            <a:spcBef>
              <a:spcPct val="0"/>
            </a:spcBef>
            <a:spcAft>
              <a:spcPct val="35000"/>
            </a:spcAft>
          </a:pPr>
          <a:r>
            <a:rPr lang="es-ES" sz="1800" kern="1200" dirty="0" smtClean="0"/>
            <a:t> Los altos precios de materias primas para la alimentación animal, hace que el proceso de crianza y alimentación que esta implica, se encarezca en forma muy sensible el precio final de los animales</a:t>
          </a:r>
          <a:endParaRPr lang="es-EC" sz="1800" kern="1200" dirty="0"/>
        </a:p>
      </dsp:txBody>
      <dsp:txXfrm>
        <a:off x="477703" y="3852235"/>
        <a:ext cx="7571072" cy="977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B6F01-6BD0-49E0-B343-A6A0301EBED3}">
      <dsp:nvSpPr>
        <dsp:cNvPr id="0" name=""/>
        <dsp:cNvSpPr/>
      </dsp:nvSpPr>
      <dsp:spPr>
        <a:xfrm rot="16200000">
          <a:off x="-1169154" y="1170165"/>
          <a:ext cx="4968552" cy="2628221"/>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02" bIns="0" numCol="1" spcCol="1270" anchor="ctr" anchorCtr="0">
          <a:noAutofit/>
        </a:bodyPr>
        <a:lstStyle/>
        <a:p>
          <a:pPr lvl="0" algn="ctr" defTabSz="755650">
            <a:lnSpc>
              <a:spcPct val="90000"/>
            </a:lnSpc>
            <a:spcBef>
              <a:spcPct val="0"/>
            </a:spcBef>
            <a:spcAft>
              <a:spcPct val="35000"/>
            </a:spcAft>
          </a:pPr>
          <a:r>
            <a:rPr lang="es-ES" sz="1700" kern="1200" dirty="0" smtClean="0"/>
            <a:t>Elaboración de un sistema sostenible de producción ajustado al impacto económico </a:t>
          </a:r>
          <a:endParaRPr lang="es-EC" sz="1700" kern="1200" dirty="0"/>
        </a:p>
      </dsp:txBody>
      <dsp:txXfrm rot="5400000">
        <a:off x="1011" y="993710"/>
        <a:ext cx="2628221" cy="2981132"/>
      </dsp:txXfrm>
    </dsp:sp>
    <dsp:sp modelId="{F3331ADE-1223-4681-9D30-CFC42A4122EE}">
      <dsp:nvSpPr>
        <dsp:cNvPr id="0" name=""/>
        <dsp:cNvSpPr/>
      </dsp:nvSpPr>
      <dsp:spPr>
        <a:xfrm rot="16200000">
          <a:off x="1656183" y="1170165"/>
          <a:ext cx="4968552" cy="2628221"/>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02" bIns="0" numCol="1" spcCol="1270" anchor="ctr" anchorCtr="0">
          <a:noAutofit/>
        </a:bodyPr>
        <a:lstStyle/>
        <a:p>
          <a:pPr lvl="0" algn="ctr" defTabSz="755650">
            <a:lnSpc>
              <a:spcPct val="90000"/>
            </a:lnSpc>
            <a:spcBef>
              <a:spcPct val="0"/>
            </a:spcBef>
            <a:spcAft>
              <a:spcPct val="35000"/>
            </a:spcAft>
          </a:pPr>
          <a:r>
            <a:rPr lang="es-ES" sz="1700" kern="1200" dirty="0" smtClean="0"/>
            <a:t>Búsqueda de ingredientes de buena calidad, adaptados a condiciones de mínima intervención y principalmente con características nutricionales y rangos de digestibilidad aceptables que posibiliten buenos niveles de inclusión en la dieta .</a:t>
          </a:r>
          <a:endParaRPr lang="es-EC" sz="1700" kern="1200" dirty="0"/>
        </a:p>
      </dsp:txBody>
      <dsp:txXfrm rot="5400000">
        <a:off x="2826348" y="993710"/>
        <a:ext cx="2628221" cy="2981132"/>
      </dsp:txXfrm>
    </dsp:sp>
    <dsp:sp modelId="{DABD0EF3-3A5C-429A-9B87-2B48011097C9}">
      <dsp:nvSpPr>
        <dsp:cNvPr id="0" name=""/>
        <dsp:cNvSpPr/>
      </dsp:nvSpPr>
      <dsp:spPr>
        <a:xfrm rot="16200000">
          <a:off x="4481522" y="1170165"/>
          <a:ext cx="4968552" cy="2628221"/>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02" bIns="0" numCol="1" spcCol="1270" anchor="ctr" anchorCtr="0">
          <a:noAutofit/>
        </a:bodyPr>
        <a:lstStyle/>
        <a:p>
          <a:pPr lvl="0" algn="ctr" defTabSz="755650">
            <a:lnSpc>
              <a:spcPct val="90000"/>
            </a:lnSpc>
            <a:spcBef>
              <a:spcPct val="0"/>
            </a:spcBef>
            <a:spcAft>
              <a:spcPct val="35000"/>
            </a:spcAft>
          </a:pPr>
          <a:r>
            <a:rPr lang="es-EC" sz="1700" kern="1200" dirty="0" smtClean="0"/>
            <a:t>Grado de digestibilidad = grado de aprovechamiento a través del tracto digestivo </a:t>
          </a:r>
          <a:endParaRPr lang="es-EC" sz="1700" kern="1200" dirty="0"/>
        </a:p>
      </dsp:txBody>
      <dsp:txXfrm rot="5400000">
        <a:off x="5651687" y="993710"/>
        <a:ext cx="2628221" cy="2981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276B0-D521-4F58-BC21-82DD1863C954}">
      <dsp:nvSpPr>
        <dsp:cNvPr id="0" name=""/>
        <dsp:cNvSpPr/>
      </dsp:nvSpPr>
      <dsp:spPr>
        <a:xfrm rot="5400000">
          <a:off x="-207789" y="210886"/>
          <a:ext cx="1385264" cy="969684"/>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GENERAL</a:t>
          </a:r>
          <a:endParaRPr lang="es-EC" sz="1100" kern="1200" dirty="0"/>
        </a:p>
      </dsp:txBody>
      <dsp:txXfrm rot="-5400000">
        <a:off x="1" y="487938"/>
        <a:ext cx="969684" cy="415580"/>
      </dsp:txXfrm>
    </dsp:sp>
    <dsp:sp modelId="{592327F8-E22A-4874-8DC2-1AEF2B6BB200}">
      <dsp:nvSpPr>
        <dsp:cNvPr id="0" name=""/>
        <dsp:cNvSpPr/>
      </dsp:nvSpPr>
      <dsp:spPr>
        <a:xfrm rot="5400000">
          <a:off x="4367924" y="-3456965"/>
          <a:ext cx="900421" cy="7815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Determinar el efecto del uso de diferentes niveles de caña de azúcar (0, 10, 15, 20 y 25 %) en la alimentación de cuyes y su digestibilidad en la fase de crecimiento engorde. </a:t>
          </a:r>
          <a:endParaRPr lang="es-EC" sz="1700" kern="1200" dirty="0"/>
        </a:p>
      </dsp:txBody>
      <dsp:txXfrm rot="-5400000">
        <a:off x="910365" y="44549"/>
        <a:ext cx="7771585" cy="812511"/>
      </dsp:txXfrm>
    </dsp:sp>
    <dsp:sp modelId="{AFDF6750-8A2F-47FD-BF47-85D497F9C767}">
      <dsp:nvSpPr>
        <dsp:cNvPr id="0" name=""/>
        <dsp:cNvSpPr/>
      </dsp:nvSpPr>
      <dsp:spPr>
        <a:xfrm rot="5400000">
          <a:off x="-207789" y="1450983"/>
          <a:ext cx="1385264" cy="969684"/>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ESPECÍFICOS</a:t>
          </a:r>
          <a:endParaRPr lang="es-EC" sz="1100" kern="1200" dirty="0"/>
        </a:p>
      </dsp:txBody>
      <dsp:txXfrm rot="-5400000">
        <a:off x="1" y="1728035"/>
        <a:ext cx="969684" cy="415580"/>
      </dsp:txXfrm>
    </dsp:sp>
    <dsp:sp modelId="{3083B6A1-8B18-41CA-BE74-183A15793EE1}">
      <dsp:nvSpPr>
        <dsp:cNvPr id="0" name=""/>
        <dsp:cNvSpPr/>
      </dsp:nvSpPr>
      <dsp:spPr>
        <a:xfrm rot="5400000">
          <a:off x="4427244" y="-2214364"/>
          <a:ext cx="900421" cy="7815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Determinar la digestibilidad para proteína Fibra, EE, ELN  y energía </a:t>
          </a:r>
          <a:endParaRPr lang="en-US" sz="1700" kern="1200" dirty="0"/>
        </a:p>
      </dsp:txBody>
      <dsp:txXfrm rot="-5400000">
        <a:off x="969685" y="1287150"/>
        <a:ext cx="7771585" cy="812511"/>
      </dsp:txXfrm>
    </dsp:sp>
    <dsp:sp modelId="{A27CA846-2860-48FD-A4CC-02E63ABFB762}">
      <dsp:nvSpPr>
        <dsp:cNvPr id="0" name=""/>
        <dsp:cNvSpPr/>
      </dsp:nvSpPr>
      <dsp:spPr>
        <a:xfrm rot="5400000">
          <a:off x="-207789" y="2691081"/>
          <a:ext cx="1385264" cy="969684"/>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ESPECÍFICOS</a:t>
          </a:r>
          <a:endParaRPr lang="es-EC" sz="1100" kern="1200" dirty="0"/>
        </a:p>
      </dsp:txBody>
      <dsp:txXfrm rot="-5400000">
        <a:off x="1" y="2968133"/>
        <a:ext cx="969684" cy="415580"/>
      </dsp:txXfrm>
    </dsp:sp>
    <dsp:sp modelId="{0586CB8C-A3A4-463F-9FA6-751F0319BE6A}">
      <dsp:nvSpPr>
        <dsp:cNvPr id="0" name=""/>
        <dsp:cNvSpPr/>
      </dsp:nvSpPr>
      <dsp:spPr>
        <a:xfrm rot="5400000">
          <a:off x="4427244" y="-974267"/>
          <a:ext cx="900421" cy="7815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Evaluar el efecto de la inclusión de diferentes niveles de  caña de azúcar, sobre el comportamiento productivo (Consumo de alimento, ganancia de peso, Rendimiento a la canal, conversión alimenticia, mortalidad) en cuyes </a:t>
          </a:r>
          <a:endParaRPr lang="en-US" sz="1700" kern="1200" dirty="0"/>
        </a:p>
      </dsp:txBody>
      <dsp:txXfrm rot="-5400000">
        <a:off x="969685" y="2527247"/>
        <a:ext cx="7771585" cy="812511"/>
      </dsp:txXfrm>
    </dsp:sp>
    <dsp:sp modelId="{0D30F916-BDE2-4EC3-84D3-647BB0C3B390}">
      <dsp:nvSpPr>
        <dsp:cNvPr id="0" name=""/>
        <dsp:cNvSpPr/>
      </dsp:nvSpPr>
      <dsp:spPr>
        <a:xfrm rot="5400000">
          <a:off x="-207789" y="3931178"/>
          <a:ext cx="1385264" cy="969684"/>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ESPECÍFICOS</a:t>
          </a:r>
          <a:endParaRPr lang="es-EC" sz="1100" kern="1200" dirty="0"/>
        </a:p>
      </dsp:txBody>
      <dsp:txXfrm rot="-5400000">
        <a:off x="1" y="4208230"/>
        <a:ext cx="969684" cy="415580"/>
      </dsp:txXfrm>
    </dsp:sp>
    <dsp:sp modelId="{9973E4D6-7060-4EE7-8165-A047DC89568E}">
      <dsp:nvSpPr>
        <dsp:cNvPr id="0" name=""/>
        <dsp:cNvSpPr/>
      </dsp:nvSpPr>
      <dsp:spPr>
        <a:xfrm rot="5400000">
          <a:off x="4427244" y="265829"/>
          <a:ext cx="900421" cy="781554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smtClean="0"/>
            <a:t>Determinar los costos de producción y establecer la rentabilidad a través del indicador beneficio-costo</a:t>
          </a:r>
          <a:endParaRPr lang="es-ES" sz="1700" kern="1200"/>
        </a:p>
      </dsp:txBody>
      <dsp:txXfrm rot="-5400000">
        <a:off x="969685" y="3767344"/>
        <a:ext cx="7771585" cy="812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E2AEB-2BFE-44E7-9175-F879664DC799}">
      <dsp:nvSpPr>
        <dsp:cNvPr id="0" name=""/>
        <dsp:cNvSpPr/>
      </dsp:nvSpPr>
      <dsp:spPr>
        <a:xfrm rot="5400000">
          <a:off x="-360662" y="361516"/>
          <a:ext cx="2404417" cy="1683092"/>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s-ES" sz="5000" kern="1200" dirty="0" smtClean="0"/>
            <a:t>H0</a:t>
          </a:r>
          <a:endParaRPr lang="es-EC" sz="5000" kern="1200" dirty="0"/>
        </a:p>
      </dsp:txBody>
      <dsp:txXfrm rot="-5400000">
        <a:off x="1" y="842399"/>
        <a:ext cx="1683092" cy="721325"/>
      </dsp:txXfrm>
    </dsp:sp>
    <dsp:sp modelId="{9B530541-EFE1-4E4B-A072-2E9D3779635A}">
      <dsp:nvSpPr>
        <dsp:cNvPr id="0" name=""/>
        <dsp:cNvSpPr/>
      </dsp:nvSpPr>
      <dsp:spPr>
        <a:xfrm rot="5400000">
          <a:off x="4174910" y="-2490964"/>
          <a:ext cx="1562871" cy="65465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s-ES" sz="2200" kern="1200" dirty="0" smtClean="0"/>
            <a:t>La inclusión de caña de azúcar en la alimentación de cuyes en la fase de crecimiento - engorde, no influye en el desempeño productivo. </a:t>
          </a:r>
          <a:endParaRPr lang="es-EC" sz="2200" kern="1200" dirty="0"/>
        </a:p>
      </dsp:txBody>
      <dsp:txXfrm rot="-5400000">
        <a:off x="1683093" y="77146"/>
        <a:ext cx="6470214" cy="1410285"/>
      </dsp:txXfrm>
    </dsp:sp>
    <dsp:sp modelId="{F98001F3-CC15-4834-95FF-BA755AA6D025}">
      <dsp:nvSpPr>
        <dsp:cNvPr id="0" name=""/>
        <dsp:cNvSpPr/>
      </dsp:nvSpPr>
      <dsp:spPr>
        <a:xfrm rot="5400000">
          <a:off x="-360662" y="2481354"/>
          <a:ext cx="2404417" cy="1683092"/>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s-ES" sz="5000" kern="1200" dirty="0" smtClean="0"/>
            <a:t>H1</a:t>
          </a:r>
          <a:endParaRPr lang="es-EC" sz="5000" kern="1200" dirty="0"/>
        </a:p>
      </dsp:txBody>
      <dsp:txXfrm rot="-5400000">
        <a:off x="1" y="2962237"/>
        <a:ext cx="1683092" cy="721325"/>
      </dsp:txXfrm>
    </dsp:sp>
    <dsp:sp modelId="{2E01C36B-A995-4BA2-92AB-90580F44539E}">
      <dsp:nvSpPr>
        <dsp:cNvPr id="0" name=""/>
        <dsp:cNvSpPr/>
      </dsp:nvSpPr>
      <dsp:spPr>
        <a:xfrm rot="5400000">
          <a:off x="4174910" y="-371126"/>
          <a:ext cx="1562871" cy="65465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endParaRPr lang="es-EC" sz="2200" kern="1200" dirty="0"/>
        </a:p>
        <a:p>
          <a:pPr marL="228600" lvl="1" indent="-228600" algn="l" defTabSz="977900">
            <a:lnSpc>
              <a:spcPct val="90000"/>
            </a:lnSpc>
            <a:spcBef>
              <a:spcPct val="0"/>
            </a:spcBef>
            <a:spcAft>
              <a:spcPct val="15000"/>
            </a:spcAft>
            <a:buChar char="••"/>
          </a:pPr>
          <a:r>
            <a:rPr lang="es-ES" sz="2200" kern="1200" smtClean="0"/>
            <a:t>La inclusión de caña de azúcar en la alimentación de cuyes en la fase de crecimiento - engorde, influye en el desempeño </a:t>
          </a:r>
          <a:endParaRPr lang="en-US" sz="2200" kern="1200"/>
        </a:p>
      </dsp:txBody>
      <dsp:txXfrm rot="-5400000">
        <a:off x="1683093" y="2196984"/>
        <a:ext cx="6470214" cy="1410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5767D-1228-4F89-80A5-058D3477EF5B}">
      <dsp:nvSpPr>
        <dsp:cNvPr id="0" name=""/>
        <dsp:cNvSpPr/>
      </dsp:nvSpPr>
      <dsp:spPr>
        <a:xfrm rot="5400000">
          <a:off x="466839" y="925222"/>
          <a:ext cx="1439648" cy="17412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795735-54F0-4F0A-9AE4-B8CF98D0B121}">
      <dsp:nvSpPr>
        <dsp:cNvPr id="0" name=""/>
        <dsp:cNvSpPr/>
      </dsp:nvSpPr>
      <dsp:spPr>
        <a:xfrm>
          <a:off x="793998" y="496"/>
          <a:ext cx="1934765" cy="116085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0" kern="1200" dirty="0" smtClean="0"/>
            <a:t>Consumo de alimento </a:t>
          </a:r>
          <a:endParaRPr lang="es-ES" sz="2300" b="0" kern="1200" dirty="0"/>
        </a:p>
      </dsp:txBody>
      <dsp:txXfrm>
        <a:off x="827998" y="34496"/>
        <a:ext cx="1866765" cy="1092859"/>
      </dsp:txXfrm>
    </dsp:sp>
    <dsp:sp modelId="{EC94077F-4D8B-4473-92E4-39FF7958A2CC}">
      <dsp:nvSpPr>
        <dsp:cNvPr id="0" name=""/>
        <dsp:cNvSpPr/>
      </dsp:nvSpPr>
      <dsp:spPr>
        <a:xfrm rot="5400000">
          <a:off x="466839" y="2376296"/>
          <a:ext cx="1439648" cy="17412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5DA38-5BF0-4BEA-897D-0BF23618F210}">
      <dsp:nvSpPr>
        <dsp:cNvPr id="0" name=""/>
        <dsp:cNvSpPr/>
      </dsp:nvSpPr>
      <dsp:spPr>
        <a:xfrm>
          <a:off x="793998" y="1451570"/>
          <a:ext cx="1934765" cy="116085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0" kern="1200" dirty="0" smtClean="0"/>
            <a:t>Ganancia de peso semanal</a:t>
          </a:r>
          <a:endParaRPr lang="es-ES" sz="2300" b="0" kern="1200" dirty="0"/>
        </a:p>
      </dsp:txBody>
      <dsp:txXfrm>
        <a:off x="827998" y="1485570"/>
        <a:ext cx="1866765" cy="1092859"/>
      </dsp:txXfrm>
    </dsp:sp>
    <dsp:sp modelId="{96BD98A6-6199-46B2-8430-C841C85D36F3}">
      <dsp:nvSpPr>
        <dsp:cNvPr id="0" name=""/>
        <dsp:cNvSpPr/>
      </dsp:nvSpPr>
      <dsp:spPr>
        <a:xfrm>
          <a:off x="1192376" y="3101833"/>
          <a:ext cx="2561812" cy="17412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38A84C-7F25-4F2D-AC10-723B74D5DA42}">
      <dsp:nvSpPr>
        <dsp:cNvPr id="0" name=""/>
        <dsp:cNvSpPr/>
      </dsp:nvSpPr>
      <dsp:spPr>
        <a:xfrm>
          <a:off x="793998" y="2902644"/>
          <a:ext cx="1934765" cy="116085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b="0" kern="1200" dirty="0" smtClean="0"/>
            <a:t>Conversión alimenticia</a:t>
          </a:r>
          <a:endParaRPr lang="es-ES" sz="2300" b="0" kern="1200" dirty="0"/>
        </a:p>
      </dsp:txBody>
      <dsp:txXfrm>
        <a:off x="827998" y="2936644"/>
        <a:ext cx="1866765" cy="1092859"/>
      </dsp:txXfrm>
    </dsp:sp>
    <dsp:sp modelId="{3D840073-69CA-4A76-978E-8B5417F92F2C}">
      <dsp:nvSpPr>
        <dsp:cNvPr id="0" name=""/>
        <dsp:cNvSpPr/>
      </dsp:nvSpPr>
      <dsp:spPr>
        <a:xfrm rot="16200000">
          <a:off x="3040078" y="2376296"/>
          <a:ext cx="1439648" cy="17412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52D9A2-570F-46C0-B2DB-49489BB84E8C}">
      <dsp:nvSpPr>
        <dsp:cNvPr id="0" name=""/>
        <dsp:cNvSpPr/>
      </dsp:nvSpPr>
      <dsp:spPr>
        <a:xfrm>
          <a:off x="3367236" y="2902644"/>
          <a:ext cx="1934765" cy="116085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0" kern="1200" dirty="0" smtClean="0"/>
            <a:t>Mortalidad </a:t>
          </a:r>
          <a:endParaRPr lang="es-ES" sz="2300" b="0" kern="1200" dirty="0"/>
        </a:p>
      </dsp:txBody>
      <dsp:txXfrm>
        <a:off x="3401236" y="2936644"/>
        <a:ext cx="1866765" cy="1092859"/>
      </dsp:txXfrm>
    </dsp:sp>
    <dsp:sp modelId="{82B2F139-34B5-4CE1-B15F-2F67C6AB382A}">
      <dsp:nvSpPr>
        <dsp:cNvPr id="0" name=""/>
        <dsp:cNvSpPr/>
      </dsp:nvSpPr>
      <dsp:spPr>
        <a:xfrm>
          <a:off x="3367236" y="1451570"/>
          <a:ext cx="1934765" cy="116085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0" kern="1200" dirty="0" smtClean="0"/>
            <a:t>Relación costo beneficio </a:t>
          </a:r>
          <a:endParaRPr lang="es-ES" sz="2300" b="0" kern="1200" dirty="0"/>
        </a:p>
      </dsp:txBody>
      <dsp:txXfrm>
        <a:off x="3401236" y="1485570"/>
        <a:ext cx="1866765" cy="10928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77C3-685A-48A7-A17F-E6CDFC9F9822}" type="datetimeFigureOut">
              <a:rPr lang="es-EC" smtClean="0"/>
              <a:t>20/2/2023</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90C51-2EA5-4F1C-BF42-475687166786}" type="slidenum">
              <a:rPr lang="es-EC" smtClean="0"/>
              <a:t>‹Nº›</a:t>
            </a:fld>
            <a:endParaRPr lang="es-EC"/>
          </a:p>
        </p:txBody>
      </p:sp>
    </p:spTree>
    <p:extLst>
      <p:ext uri="{BB962C8B-B14F-4D97-AF65-F5344CB8AC3E}">
        <p14:creationId xmlns:p14="http://schemas.microsoft.com/office/powerpoint/2010/main" val="41324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9</a:t>
            </a:fld>
            <a:endParaRPr lang="es-EC"/>
          </a:p>
        </p:txBody>
      </p:sp>
    </p:spTree>
    <p:extLst>
      <p:ext uri="{BB962C8B-B14F-4D97-AF65-F5344CB8AC3E}">
        <p14:creationId xmlns:p14="http://schemas.microsoft.com/office/powerpoint/2010/main" val="37706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32</a:t>
            </a:fld>
            <a:endParaRPr lang="es-EC"/>
          </a:p>
        </p:txBody>
      </p:sp>
    </p:spTree>
    <p:extLst>
      <p:ext uri="{BB962C8B-B14F-4D97-AF65-F5344CB8AC3E}">
        <p14:creationId xmlns:p14="http://schemas.microsoft.com/office/powerpoint/2010/main" val="141071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33</a:t>
            </a:fld>
            <a:endParaRPr lang="es-EC"/>
          </a:p>
        </p:txBody>
      </p:sp>
    </p:spTree>
    <p:extLst>
      <p:ext uri="{BB962C8B-B14F-4D97-AF65-F5344CB8AC3E}">
        <p14:creationId xmlns:p14="http://schemas.microsoft.com/office/powerpoint/2010/main" val="3163998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715" name="CorelDRAW" r:id="rId3" imgW="9151920" imgH="5621400" progId="">
                  <p:embed/>
                </p:oleObj>
              </mc:Choice>
              <mc:Fallback>
                <p:oleObj name="CorelDRAW" r:id="rId3" imgW="9151920" imgH="5621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CO"/>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CO"/>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Rectángulo"/>
          <p:cNvSpPr>
            <a:spLocks noChangeArrowheads="1"/>
          </p:cNvSpPr>
          <p:nvPr/>
        </p:nvSpPr>
        <p:spPr bwMode="auto">
          <a:xfrm>
            <a:off x="1002535" y="1068635"/>
            <a:ext cx="7973190" cy="5970865"/>
          </a:xfrm>
          <a:prstGeom prst="rect">
            <a:avLst/>
          </a:prstGeom>
          <a:noFill/>
          <a:ln w="9525">
            <a:noFill/>
            <a:miter lim="800000"/>
            <a:headEnd/>
            <a:tailEnd/>
          </a:ln>
        </p:spPr>
        <p:txBody>
          <a:bodyPr wrap="square">
            <a:spAutoFit/>
          </a:bodyPr>
          <a:lstStyle/>
          <a:p>
            <a:pPr algn="ctr"/>
            <a:r>
              <a:rPr lang="es-EC" sz="1600" b="1" dirty="0">
                <a:latin typeface="Calibri" panose="020F0502020204030204" pitchFamily="34" charset="0"/>
                <a:cs typeface="Calibri" panose="020F0502020204030204" pitchFamily="34" charset="0"/>
              </a:rPr>
              <a:t>Uso de diferentes niveles de caña de azúcar (0, 10, 15, 20, 25 %) y su digestibilidad en crecimiento y engorde de cuyes</a:t>
            </a:r>
            <a:r>
              <a:rPr lang="es-ES" sz="1600" dirty="0">
                <a:solidFill>
                  <a:srgbClr val="000000"/>
                </a:solidFill>
                <a:latin typeface="Calibri" pitchFamily="34" charset="0"/>
                <a:cs typeface="Calibri" pitchFamily="34" charset="0"/>
              </a:rPr>
              <a:t> </a:t>
            </a:r>
          </a:p>
          <a:p>
            <a:pPr algn="ctr"/>
            <a:endParaRPr lang="es-EC" sz="1600" dirty="0">
              <a:solidFill>
                <a:srgbClr val="000000"/>
              </a:solidFill>
              <a:latin typeface="Calibri" pitchFamily="34" charset="0"/>
              <a:cs typeface="Calibri" pitchFamily="34" charset="0"/>
            </a:endParaRPr>
          </a:p>
          <a:p>
            <a:pPr algn="ctr"/>
            <a:r>
              <a:rPr lang="es-EC" sz="1600" dirty="0" err="1" smtClean="0">
                <a:solidFill>
                  <a:srgbClr val="000000"/>
                </a:solidFill>
                <a:latin typeface="Calibri" pitchFamily="34" charset="0"/>
                <a:cs typeface="Calibri" pitchFamily="34" charset="0"/>
              </a:rPr>
              <a:t>Guachamín</a:t>
            </a:r>
            <a:r>
              <a:rPr lang="es-EC" sz="1600" dirty="0" smtClean="0">
                <a:solidFill>
                  <a:srgbClr val="000000"/>
                </a:solidFill>
                <a:latin typeface="Calibri" pitchFamily="34" charset="0"/>
                <a:cs typeface="Calibri" pitchFamily="34" charset="0"/>
              </a:rPr>
              <a:t> </a:t>
            </a:r>
            <a:r>
              <a:rPr lang="es-EC" sz="1600" dirty="0" err="1">
                <a:solidFill>
                  <a:srgbClr val="000000"/>
                </a:solidFill>
                <a:latin typeface="Calibri" pitchFamily="34" charset="0"/>
                <a:cs typeface="Calibri" pitchFamily="34" charset="0"/>
              </a:rPr>
              <a:t>Tibanta</a:t>
            </a:r>
            <a:r>
              <a:rPr lang="es-EC" sz="1600" dirty="0">
                <a:solidFill>
                  <a:srgbClr val="000000"/>
                </a:solidFill>
                <a:latin typeface="Calibri" pitchFamily="34" charset="0"/>
                <a:cs typeface="Calibri" pitchFamily="34" charset="0"/>
              </a:rPr>
              <a:t>, Alexandra Elizabeth</a:t>
            </a:r>
            <a:endParaRPr lang="en-US"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 </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Vicerrectorado de Investigación, Innovación y Transferencia de Tecnología</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 </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Centro de Posgrados</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 </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Maestría en Producción y Nutrición Animal </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 </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 </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Trabajo de titulación previo a la obtención del título de Magíster en Producción y Nutrición Animal</a:t>
            </a: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 </a:t>
            </a:r>
            <a:endParaRPr lang="es-EC" sz="1600" dirty="0">
              <a:solidFill>
                <a:srgbClr val="000000"/>
              </a:solidFill>
              <a:latin typeface="Calibri" pitchFamily="34" charset="0"/>
              <a:cs typeface="Calibri" pitchFamily="34" charset="0"/>
            </a:endParaRPr>
          </a:p>
          <a:p>
            <a:pPr algn="ctr"/>
            <a:r>
              <a:rPr lang="es-EC" sz="1600" smtClean="0">
                <a:solidFill>
                  <a:srgbClr val="000000"/>
                </a:solidFill>
                <a:latin typeface="Calibri" pitchFamily="34" charset="0"/>
                <a:cs typeface="Calibri" pitchFamily="34" charset="0"/>
              </a:rPr>
              <a:t>Msc. </a:t>
            </a:r>
            <a:r>
              <a:rPr lang="es-EC" sz="1600" dirty="0">
                <a:solidFill>
                  <a:srgbClr val="000000"/>
                </a:solidFill>
                <a:latin typeface="Calibri" pitchFamily="34" charset="0"/>
                <a:cs typeface="Calibri" pitchFamily="34" charset="0"/>
              </a:rPr>
              <a:t>Aragón, Miguel</a:t>
            </a:r>
            <a:endParaRPr lang="en-US" sz="1600" dirty="0">
              <a:solidFill>
                <a:srgbClr val="000000"/>
              </a:solidFill>
              <a:latin typeface="Calibri" pitchFamily="34" charset="0"/>
              <a:cs typeface="Calibri" pitchFamily="34" charset="0"/>
            </a:endParaRPr>
          </a:p>
          <a:p>
            <a:pPr algn="ctr"/>
            <a:endParaRPr lang="es-EC" sz="1600" dirty="0">
              <a:solidFill>
                <a:srgbClr val="000000"/>
              </a:solidFill>
              <a:latin typeface="Calibri" pitchFamily="34" charset="0"/>
              <a:cs typeface="Calibri" pitchFamily="34" charset="0"/>
            </a:endParaRPr>
          </a:p>
          <a:p>
            <a:pPr algn="ctr"/>
            <a:r>
              <a:rPr lang="es-ES" sz="1600" dirty="0">
                <a:solidFill>
                  <a:srgbClr val="000000"/>
                </a:solidFill>
                <a:latin typeface="Calibri" pitchFamily="34" charset="0"/>
                <a:cs typeface="Calibri" pitchFamily="34" charset="0"/>
              </a:rPr>
              <a:t>05 de diciembre del 2022</a:t>
            </a:r>
            <a:endParaRPr lang="es-EC" sz="1600" dirty="0">
              <a:solidFill>
                <a:srgbClr val="000000"/>
              </a:solidFill>
              <a:latin typeface="Calibri" pitchFamily="34" charset="0"/>
              <a:cs typeface="Calibri" pitchFamily="34" charset="0"/>
            </a:endParaRPr>
          </a:p>
          <a:p>
            <a:pPr algn="ctr"/>
            <a:endParaRPr lang="es-ES_tradnl" sz="3600" b="1" dirty="0" smtClean="0"/>
          </a:p>
          <a:p>
            <a:pPr algn="ctr"/>
            <a:endParaRPr lang="es-ES_tradnl" b="1" dirty="0"/>
          </a:p>
          <a:p>
            <a:pPr algn="ctr"/>
            <a:endParaRPr lang="es-ES_tradnl" b="1" dirty="0" smtClean="0"/>
          </a:p>
          <a:p>
            <a:pPr algn="ctr"/>
            <a:r>
              <a:rPr lang="es-ES_tradnl" b="1" dirty="0"/>
              <a:t> </a:t>
            </a:r>
            <a:endParaRPr lang="es-EC" sz="1600" dirty="0"/>
          </a:p>
        </p:txBody>
      </p:sp>
      <p:pic>
        <p:nvPicPr>
          <p:cNvPr id="5123" name="3 Imagen" descr="C:\Users\Tania\Desktop\Caratulas\LOGOESPE-1.png"/>
          <p:cNvPicPr>
            <a:picLocks noChangeAspect="1" noChangeArrowheads="1"/>
          </p:cNvPicPr>
          <p:nvPr/>
        </p:nvPicPr>
        <p:blipFill>
          <a:blip r:embed="rId2"/>
          <a:srcRect/>
          <a:stretch>
            <a:fillRect/>
          </a:stretch>
        </p:blipFill>
        <p:spPr bwMode="auto">
          <a:xfrm>
            <a:off x="0" y="150813"/>
            <a:ext cx="3786188" cy="857250"/>
          </a:xfrm>
          <a:prstGeom prst="rect">
            <a:avLst/>
          </a:prstGeom>
          <a:noFill/>
          <a:ln w="9525">
            <a:noFill/>
            <a:miter lim="800000"/>
            <a:headEnd/>
            <a:tailEnd/>
          </a:ln>
        </p:spPr>
      </p:pic>
    </p:spTree>
    <p:extLst>
      <p:ext uri="{BB962C8B-B14F-4D97-AF65-F5344CB8AC3E}">
        <p14:creationId xmlns:p14="http://schemas.microsoft.com/office/powerpoint/2010/main" val="2227634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pPr algn="ctr"/>
            <a:r>
              <a:rPr lang="es-ES" sz="2700" b="0" i="0" kern="1200" cap="small" dirty="0">
                <a:solidFill>
                  <a:srgbClr val="575F6D"/>
                </a:solidFill>
                <a:effectLst/>
                <a:latin typeface="Century Schoolbook"/>
              </a:rPr>
              <a:t/>
            </a:r>
            <a:br>
              <a:rPr lang="es-ES" sz="2700" b="0" i="0" kern="1200" cap="small" dirty="0">
                <a:solidFill>
                  <a:srgbClr val="575F6D"/>
                </a:solidFill>
                <a:effectLst/>
                <a:latin typeface="Century Schoolbook"/>
              </a:rPr>
            </a:br>
            <a:endParaRPr lang="es-ES" sz="2700" b="0" i="0" kern="1200" cap="small" dirty="0">
              <a:solidFill>
                <a:srgbClr val="575F6D"/>
              </a:solidFill>
              <a:effectLst/>
              <a:latin typeface="Century Schoolbook"/>
            </a:endParaRPr>
          </a:p>
        </p:txBody>
      </p:sp>
      <p:sp>
        <p:nvSpPr>
          <p:cNvPr id="4" name="Rectángulo redondeado 3"/>
          <p:cNvSpPr/>
          <p:nvPr/>
        </p:nvSpPr>
        <p:spPr>
          <a:xfrm>
            <a:off x="457200" y="789677"/>
            <a:ext cx="3898776" cy="4790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Laboratorio de bromatología </a:t>
            </a:r>
            <a:endParaRPr lang="en-US" dirty="0"/>
          </a:p>
        </p:txBody>
      </p:sp>
      <p:pic>
        <p:nvPicPr>
          <p:cNvPr id="12" name="Marcador de contenido 1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3435"/>
          <a:stretch/>
        </p:blipFill>
        <p:spPr>
          <a:xfrm>
            <a:off x="5724128" y="998730"/>
            <a:ext cx="2231551" cy="2016224"/>
          </a:xfrm>
        </p:spPr>
      </p:pic>
      <p:sp>
        <p:nvSpPr>
          <p:cNvPr id="9" name="Rectángulo redondeado 8"/>
          <p:cNvSpPr/>
          <p:nvPr/>
        </p:nvSpPr>
        <p:spPr>
          <a:xfrm>
            <a:off x="493052" y="1366425"/>
            <a:ext cx="3893725" cy="4541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Muestras de heces </a:t>
            </a:r>
            <a:endParaRPr lang="en-US" dirty="0"/>
          </a:p>
        </p:txBody>
      </p:sp>
      <p:sp>
        <p:nvSpPr>
          <p:cNvPr id="10" name="Rectángulo redondeado 9"/>
          <p:cNvSpPr/>
          <p:nvPr/>
        </p:nvSpPr>
        <p:spPr>
          <a:xfrm>
            <a:off x="457200" y="2504556"/>
            <a:ext cx="3893724" cy="7117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Muestras de alfalfa </a:t>
            </a:r>
          </a:p>
          <a:p>
            <a:pPr algn="ctr"/>
            <a:r>
              <a:rPr lang="es-EC" dirty="0" smtClean="0"/>
              <a:t>Muestras de caña de azúcar </a:t>
            </a:r>
          </a:p>
        </p:txBody>
      </p:sp>
      <p:sp>
        <p:nvSpPr>
          <p:cNvPr id="11" name="1 Título"/>
          <p:cNvSpPr txBox="1">
            <a:spLocks/>
          </p:cNvSpPr>
          <p:nvPr/>
        </p:nvSpPr>
        <p:spPr>
          <a:xfrm>
            <a:off x="457200" y="219220"/>
            <a:ext cx="8229600" cy="994122"/>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700" b="0" i="0" kern="1200" cap="small" dirty="0" smtClean="0">
                <a:solidFill>
                  <a:srgbClr val="575F6D"/>
                </a:solidFill>
                <a:effectLst/>
                <a:latin typeface="Century Schoolbook"/>
              </a:rPr>
              <a:t>Materiales fase de laboratorio </a:t>
            </a:r>
            <a:endParaRPr lang="es-ES" sz="2700" b="0" i="0" kern="1200" cap="small" dirty="0">
              <a:solidFill>
                <a:srgbClr val="575F6D"/>
              </a:solidFill>
              <a:effectLst/>
              <a:latin typeface="Century Schoolbook"/>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27185" y="3234936"/>
            <a:ext cx="3841778" cy="1894210"/>
          </a:xfrm>
          <a:prstGeom prst="rect">
            <a:avLst/>
          </a:prstGeom>
        </p:spPr>
      </p:pic>
      <p:sp>
        <p:nvSpPr>
          <p:cNvPr id="15" name="Rectángulo redondeado 14"/>
          <p:cNvSpPr/>
          <p:nvPr/>
        </p:nvSpPr>
        <p:spPr>
          <a:xfrm>
            <a:off x="493052" y="1918199"/>
            <a:ext cx="3893725" cy="4306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Jaulas metabólicas  </a:t>
            </a:r>
            <a:endParaRPr lang="en-US" dirty="0"/>
          </a:p>
        </p:txBody>
      </p:sp>
      <p:sp>
        <p:nvSpPr>
          <p:cNvPr id="16" name="Rectángulo redondeado 15"/>
          <p:cNvSpPr/>
          <p:nvPr/>
        </p:nvSpPr>
        <p:spPr>
          <a:xfrm>
            <a:off x="493053" y="3400517"/>
            <a:ext cx="3893724" cy="55040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Peletizadora</a:t>
            </a:r>
            <a:r>
              <a:rPr lang="es-EC" dirty="0" smtClean="0"/>
              <a:t> artesanal </a:t>
            </a:r>
          </a:p>
        </p:txBody>
      </p:sp>
      <p:sp>
        <p:nvSpPr>
          <p:cNvPr id="17" name="Rectángulo redondeado 16"/>
          <p:cNvSpPr/>
          <p:nvPr/>
        </p:nvSpPr>
        <p:spPr>
          <a:xfrm>
            <a:off x="515826" y="4135143"/>
            <a:ext cx="3893724"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Molino</a:t>
            </a:r>
          </a:p>
        </p:txBody>
      </p:sp>
    </p:spTree>
    <p:extLst>
      <p:ext uri="{BB962C8B-B14F-4D97-AF65-F5344CB8AC3E}">
        <p14:creationId xmlns:p14="http://schemas.microsoft.com/office/powerpoint/2010/main" val="1165400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640960" cy="836712"/>
          </a:xfrm>
        </p:spPr>
        <p:txBody>
          <a:bodyPr/>
          <a:lstStyle/>
          <a:p>
            <a:pPr algn="ctr"/>
            <a:r>
              <a:rPr lang="es-ES" sz="2700" i="0" kern="1200" cap="small" dirty="0" smtClean="0">
                <a:solidFill>
                  <a:srgbClr val="575F6D"/>
                </a:solidFill>
                <a:effectLst/>
                <a:latin typeface="Century Schoolbook"/>
              </a:rPr>
              <a:t>VARIABLES DE ESTUDIO ( fase de campo) </a:t>
            </a:r>
            <a:r>
              <a:rPr lang="es-ES" sz="2700" i="0" kern="1200" cap="small" dirty="0">
                <a:solidFill>
                  <a:srgbClr val="575F6D"/>
                </a:solidFill>
                <a:effectLst/>
                <a:latin typeface="Century Schoolbook"/>
              </a:rPr>
              <a:t/>
            </a:r>
            <a:br>
              <a:rPr lang="es-ES" sz="2700" i="0" kern="1200" cap="small" dirty="0">
                <a:solidFill>
                  <a:srgbClr val="575F6D"/>
                </a:solidFill>
                <a:effectLst/>
                <a:latin typeface="Century Schoolbook"/>
              </a:rPr>
            </a:br>
            <a:endParaRPr lang="es-ES" i="0" dirty="0"/>
          </a:p>
        </p:txBody>
      </p:sp>
      <p:graphicFrame>
        <p:nvGraphicFramePr>
          <p:cNvPr id="3" name="Diagrama 2"/>
          <p:cNvGraphicFramePr/>
          <p:nvPr>
            <p:extLst>
              <p:ext uri="{D42A27DB-BD31-4B8C-83A1-F6EECF244321}">
                <p14:modId xmlns:p14="http://schemas.microsoft.com/office/powerpoint/2010/main" val="396397327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43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9512" y="43298"/>
            <a:ext cx="8229600" cy="1143000"/>
          </a:xfrm>
        </p:spPr>
        <p:txBody>
          <a:bodyPr/>
          <a:lstStyle/>
          <a:p>
            <a:pPr algn="ctr"/>
            <a:r>
              <a:rPr lang="es-ES" sz="2700" i="0" kern="1200" cap="small" dirty="0" smtClean="0">
                <a:solidFill>
                  <a:srgbClr val="575F6D"/>
                </a:solidFill>
                <a:effectLst/>
                <a:latin typeface="Century Schoolbook"/>
              </a:rPr>
              <a:t>VARIABLES DE ESTUDIO ( fase de laboratorio) </a:t>
            </a:r>
            <a:r>
              <a:rPr lang="es-ES" sz="2700" i="0" kern="1200" cap="small" dirty="0">
                <a:solidFill>
                  <a:srgbClr val="575F6D"/>
                </a:solidFill>
                <a:effectLst/>
                <a:latin typeface="Century Schoolbook"/>
              </a:rPr>
              <a:t/>
            </a:r>
            <a:br>
              <a:rPr lang="es-ES" sz="2700" i="0" kern="1200" cap="small" dirty="0">
                <a:solidFill>
                  <a:srgbClr val="575F6D"/>
                </a:solidFill>
                <a:effectLst/>
                <a:latin typeface="Century Schoolbook"/>
              </a:rPr>
            </a:br>
            <a:endParaRPr lang="es-ES" i="0" dirty="0"/>
          </a:p>
        </p:txBody>
      </p:sp>
      <p:sp>
        <p:nvSpPr>
          <p:cNvPr id="7" name="Rectángulo redondeado 6"/>
          <p:cNvSpPr/>
          <p:nvPr/>
        </p:nvSpPr>
        <p:spPr>
          <a:xfrm>
            <a:off x="683568" y="2016278"/>
            <a:ext cx="2520280"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Coeficiente de digestibilidad </a:t>
            </a:r>
            <a:endParaRPr lang="en-US" dirty="0"/>
          </a:p>
        </p:txBody>
      </p:sp>
      <p:sp>
        <p:nvSpPr>
          <p:cNvPr id="8" name="Rectángulo redondeado 7"/>
          <p:cNvSpPr/>
          <p:nvPr/>
        </p:nvSpPr>
        <p:spPr>
          <a:xfrm>
            <a:off x="4572000" y="1186298"/>
            <a:ext cx="2304256" cy="44250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Proteína </a:t>
            </a:r>
            <a:endParaRPr lang="en-US" dirty="0"/>
          </a:p>
        </p:txBody>
      </p:sp>
      <p:sp>
        <p:nvSpPr>
          <p:cNvPr id="9" name="Rectángulo redondeado 8"/>
          <p:cNvSpPr/>
          <p:nvPr/>
        </p:nvSpPr>
        <p:spPr>
          <a:xfrm>
            <a:off x="4572000" y="1814556"/>
            <a:ext cx="2304256" cy="34937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Fibra </a:t>
            </a:r>
            <a:endParaRPr lang="en-US" dirty="0"/>
          </a:p>
        </p:txBody>
      </p:sp>
      <p:sp>
        <p:nvSpPr>
          <p:cNvPr id="10" name="Rectángulo redondeado 9"/>
          <p:cNvSpPr/>
          <p:nvPr/>
        </p:nvSpPr>
        <p:spPr>
          <a:xfrm>
            <a:off x="4572000" y="2276872"/>
            <a:ext cx="2304256" cy="4020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Extracto etéreo</a:t>
            </a:r>
            <a:endParaRPr lang="en-US" dirty="0"/>
          </a:p>
        </p:txBody>
      </p:sp>
      <p:sp>
        <p:nvSpPr>
          <p:cNvPr id="11" name="Rectángulo redondeado 10"/>
          <p:cNvSpPr/>
          <p:nvPr/>
        </p:nvSpPr>
        <p:spPr>
          <a:xfrm>
            <a:off x="4572000" y="2780928"/>
            <a:ext cx="2292006" cy="6140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Extracto libre de nitrógeno </a:t>
            </a:r>
            <a:endParaRPr lang="en-US" dirty="0"/>
          </a:p>
        </p:txBody>
      </p:sp>
      <p:cxnSp>
        <p:nvCxnSpPr>
          <p:cNvPr id="13" name="Conector recto de flecha 12"/>
          <p:cNvCxnSpPr/>
          <p:nvPr/>
        </p:nvCxnSpPr>
        <p:spPr>
          <a:xfrm flipV="1">
            <a:off x="3275856" y="1500261"/>
            <a:ext cx="1224136" cy="88570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Conector recto de flecha 13"/>
          <p:cNvCxnSpPr>
            <a:endCxn id="9" idx="1"/>
          </p:cNvCxnSpPr>
          <p:nvPr/>
        </p:nvCxnSpPr>
        <p:spPr>
          <a:xfrm flipV="1">
            <a:off x="3275856" y="1989245"/>
            <a:ext cx="1296144" cy="48865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Conector recto de flecha 14"/>
          <p:cNvCxnSpPr>
            <a:endCxn id="10" idx="1"/>
          </p:cNvCxnSpPr>
          <p:nvPr/>
        </p:nvCxnSpPr>
        <p:spPr>
          <a:xfrm flipV="1">
            <a:off x="3275856" y="2477897"/>
            <a:ext cx="1296144" cy="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Conector recto de flecha 15"/>
          <p:cNvCxnSpPr/>
          <p:nvPr/>
        </p:nvCxnSpPr>
        <p:spPr>
          <a:xfrm>
            <a:off x="3280048" y="2521036"/>
            <a:ext cx="1147936" cy="56691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4" name="Rectángulo redondeado 23"/>
          <p:cNvSpPr/>
          <p:nvPr/>
        </p:nvSpPr>
        <p:spPr>
          <a:xfrm>
            <a:off x="683568" y="3566338"/>
            <a:ext cx="2592288"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Nutrientes digestibles totales </a:t>
            </a:r>
            <a:endParaRPr lang="en-US" dirty="0"/>
          </a:p>
        </p:txBody>
      </p:sp>
      <p:sp>
        <p:nvSpPr>
          <p:cNvPr id="25" name="Rectángulo redondeado 24"/>
          <p:cNvSpPr/>
          <p:nvPr/>
        </p:nvSpPr>
        <p:spPr>
          <a:xfrm>
            <a:off x="683568" y="4764806"/>
            <a:ext cx="2592288"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Energía digestible </a:t>
            </a:r>
            <a:endParaRPr lang="en-US" dirty="0"/>
          </a:p>
        </p:txBody>
      </p:sp>
    </p:spTree>
    <p:extLst>
      <p:ext uri="{BB962C8B-B14F-4D97-AF65-F5344CB8AC3E}">
        <p14:creationId xmlns:p14="http://schemas.microsoft.com/office/powerpoint/2010/main" val="227671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640960" cy="648072"/>
          </a:xfrm>
        </p:spPr>
        <p:txBody>
          <a:bodyPr/>
          <a:lstStyle/>
          <a:p>
            <a:pPr algn="ctr"/>
            <a:r>
              <a:rPr lang="es-ES" dirty="0" smtClean="0">
                <a:solidFill>
                  <a:schemeClr val="tx1"/>
                </a:solidFill>
              </a:rPr>
              <a:t>Metodología de la investigación </a:t>
            </a:r>
            <a:endParaRPr lang="es-ES" dirty="0">
              <a:solidFill>
                <a:schemeClr val="tx1"/>
              </a:solidFill>
            </a:endParaRPr>
          </a:p>
        </p:txBody>
      </p:sp>
      <p:sp>
        <p:nvSpPr>
          <p:cNvPr id="3" name="Marcador de contenido 2"/>
          <p:cNvSpPr>
            <a:spLocks noGrp="1"/>
          </p:cNvSpPr>
          <p:nvPr>
            <p:ph idx="1"/>
          </p:nvPr>
        </p:nvSpPr>
        <p:spPr>
          <a:xfrm>
            <a:off x="251520" y="1600200"/>
            <a:ext cx="8435280" cy="4525963"/>
          </a:xfrm>
        </p:spPr>
        <p:txBody>
          <a:bodyPr/>
          <a:lstStyle/>
          <a:p>
            <a:r>
              <a:rPr lang="es-EC" sz="1800" dirty="0" smtClean="0">
                <a:solidFill>
                  <a:schemeClr val="tx1"/>
                </a:solidFill>
              </a:rPr>
              <a:t>Diseño completamente al azar </a:t>
            </a:r>
          </a:p>
          <a:p>
            <a:r>
              <a:rPr lang="es-ES" sz="1800" dirty="0">
                <a:solidFill>
                  <a:schemeClr val="tx1"/>
                </a:solidFill>
              </a:rPr>
              <a:t>S</a:t>
            </a:r>
            <a:r>
              <a:rPr lang="es-ES" sz="1800" dirty="0" smtClean="0">
                <a:solidFill>
                  <a:schemeClr val="tx1"/>
                </a:solidFill>
              </a:rPr>
              <a:t>e </a:t>
            </a:r>
            <a:r>
              <a:rPr lang="es-ES" sz="1800" dirty="0">
                <a:solidFill>
                  <a:schemeClr val="tx1"/>
                </a:solidFill>
              </a:rPr>
              <a:t>emplearon 200 cuyes destetados de 15 días de edad y un peso promedio de 300 </a:t>
            </a:r>
            <a:r>
              <a:rPr lang="es-ES" sz="1800" dirty="0" smtClean="0">
                <a:solidFill>
                  <a:schemeClr val="tx1"/>
                </a:solidFill>
              </a:rPr>
              <a:t>gramos.</a:t>
            </a:r>
          </a:p>
          <a:p>
            <a:r>
              <a:rPr lang="es-ES" sz="1800" dirty="0" smtClean="0">
                <a:solidFill>
                  <a:schemeClr val="tx1"/>
                </a:solidFill>
              </a:rPr>
              <a:t>Se realizaron 4 repeticiones y cada una estaba conformada por 10 cuyes para </a:t>
            </a:r>
            <a:r>
              <a:rPr lang="es-ES" sz="1800" dirty="0">
                <a:solidFill>
                  <a:schemeClr val="tx1"/>
                </a:solidFill>
              </a:rPr>
              <a:t>la fase de crecimiento – </a:t>
            </a:r>
            <a:r>
              <a:rPr lang="es-ES" sz="1800" dirty="0" smtClean="0">
                <a:solidFill>
                  <a:schemeClr val="tx1"/>
                </a:solidFill>
              </a:rPr>
              <a:t>engorde </a:t>
            </a:r>
            <a:r>
              <a:rPr lang="es-ES" sz="1800" dirty="0">
                <a:solidFill>
                  <a:schemeClr val="tx1"/>
                </a:solidFill>
              </a:rPr>
              <a:t>en donde se </a:t>
            </a:r>
            <a:r>
              <a:rPr lang="es-ES" sz="1800" dirty="0" smtClean="0">
                <a:solidFill>
                  <a:schemeClr val="tx1"/>
                </a:solidFill>
              </a:rPr>
              <a:t>evaluó </a:t>
            </a:r>
            <a:r>
              <a:rPr lang="es-ES" sz="1800" dirty="0">
                <a:solidFill>
                  <a:schemeClr val="tx1"/>
                </a:solidFill>
              </a:rPr>
              <a:t>por un periodo de </a:t>
            </a:r>
            <a:r>
              <a:rPr lang="es-ES" sz="1800" dirty="0" smtClean="0">
                <a:solidFill>
                  <a:schemeClr val="tx1"/>
                </a:solidFill>
              </a:rPr>
              <a:t>diez  </a:t>
            </a:r>
            <a:r>
              <a:rPr lang="es-ES" sz="1800" dirty="0">
                <a:solidFill>
                  <a:schemeClr val="tx1"/>
                </a:solidFill>
              </a:rPr>
              <a:t>semanas hasta alcanzar un peso comercial de 900 </a:t>
            </a:r>
            <a:r>
              <a:rPr lang="es-ES" sz="1800" dirty="0" smtClean="0">
                <a:solidFill>
                  <a:schemeClr val="tx1"/>
                </a:solidFill>
              </a:rPr>
              <a:t>gramos.</a:t>
            </a:r>
          </a:p>
          <a:p>
            <a:r>
              <a:rPr lang="es-ES" sz="1800" dirty="0" smtClean="0">
                <a:solidFill>
                  <a:schemeClr val="tx1"/>
                </a:solidFill>
              </a:rPr>
              <a:t>Las raciones </a:t>
            </a:r>
            <a:r>
              <a:rPr lang="es-ES" sz="1800" dirty="0">
                <a:solidFill>
                  <a:schemeClr val="tx1"/>
                </a:solidFill>
              </a:rPr>
              <a:t>diarias estaban formadas por los siguientes tratamientos: </a:t>
            </a:r>
            <a:endParaRPr lang="en-US" sz="1800" dirty="0">
              <a:solidFill>
                <a:schemeClr val="tx1"/>
              </a:solidFill>
            </a:endParaRPr>
          </a:p>
          <a:p>
            <a:pPr lvl="1"/>
            <a:r>
              <a:rPr lang="es-ES" sz="1800" dirty="0">
                <a:solidFill>
                  <a:schemeClr val="tx1"/>
                </a:solidFill>
              </a:rPr>
              <a:t>T0: </a:t>
            </a:r>
            <a:r>
              <a:rPr lang="es-ES" sz="1800" dirty="0" smtClean="0">
                <a:solidFill>
                  <a:schemeClr val="tx1"/>
                </a:solidFill>
              </a:rPr>
              <a:t>0% de caña de azúcar</a:t>
            </a:r>
            <a:endParaRPr lang="en-US" sz="1800" dirty="0">
              <a:solidFill>
                <a:schemeClr val="tx1"/>
              </a:solidFill>
            </a:endParaRPr>
          </a:p>
          <a:p>
            <a:pPr lvl="1"/>
            <a:r>
              <a:rPr lang="es-ES" sz="1800" dirty="0">
                <a:solidFill>
                  <a:schemeClr val="tx1"/>
                </a:solidFill>
              </a:rPr>
              <a:t>T1: </a:t>
            </a:r>
            <a:r>
              <a:rPr lang="es-ES" sz="1800" dirty="0" smtClean="0">
                <a:solidFill>
                  <a:schemeClr val="tx1"/>
                </a:solidFill>
              </a:rPr>
              <a:t>10 % de caña de azúcar</a:t>
            </a:r>
            <a:endParaRPr lang="en-US" sz="1800" dirty="0">
              <a:solidFill>
                <a:schemeClr val="tx1"/>
              </a:solidFill>
            </a:endParaRPr>
          </a:p>
          <a:p>
            <a:pPr lvl="1"/>
            <a:r>
              <a:rPr lang="es-ES" sz="1800" dirty="0">
                <a:solidFill>
                  <a:schemeClr val="tx1"/>
                </a:solidFill>
              </a:rPr>
              <a:t>T2: </a:t>
            </a:r>
            <a:r>
              <a:rPr lang="es-ES" sz="1800" dirty="0" smtClean="0">
                <a:solidFill>
                  <a:schemeClr val="tx1"/>
                </a:solidFill>
              </a:rPr>
              <a:t>15% de caña de azúcar </a:t>
            </a:r>
            <a:endParaRPr lang="en-US" sz="1800" dirty="0">
              <a:solidFill>
                <a:schemeClr val="tx1"/>
              </a:solidFill>
            </a:endParaRPr>
          </a:p>
          <a:p>
            <a:pPr lvl="1"/>
            <a:r>
              <a:rPr lang="es-ES" sz="1800" dirty="0">
                <a:solidFill>
                  <a:schemeClr val="tx1"/>
                </a:solidFill>
              </a:rPr>
              <a:t>T3: </a:t>
            </a:r>
            <a:r>
              <a:rPr lang="es-ES" sz="1800" dirty="0" smtClean="0">
                <a:solidFill>
                  <a:schemeClr val="tx1"/>
                </a:solidFill>
              </a:rPr>
              <a:t>20 % de caña de azúcar</a:t>
            </a:r>
            <a:endParaRPr lang="es-ES" dirty="0" smtClean="0">
              <a:solidFill>
                <a:schemeClr val="tx1"/>
              </a:solidFill>
            </a:endParaRPr>
          </a:p>
          <a:p>
            <a:pPr lvl="1"/>
            <a:r>
              <a:rPr lang="es-ES" sz="1800" dirty="0" smtClean="0">
                <a:solidFill>
                  <a:schemeClr val="tx1"/>
                </a:solidFill>
              </a:rPr>
              <a:t>T4: 25 % de caña de azúcar </a:t>
            </a:r>
          </a:p>
          <a:p>
            <a:endParaRPr lang="en-US" dirty="0">
              <a:solidFill>
                <a:schemeClr val="tx1"/>
              </a:solidFill>
            </a:endParaRPr>
          </a:p>
          <a:p>
            <a:endParaRPr lang="es-ES" sz="2000" dirty="0" smtClean="0">
              <a:solidFill>
                <a:schemeClr val="tx1"/>
              </a:solidFill>
            </a:endParaRPr>
          </a:p>
          <a:p>
            <a:endParaRPr lang="es-ES" sz="2000" dirty="0" smtClean="0">
              <a:solidFill>
                <a:schemeClr val="tx1"/>
              </a:solidFill>
            </a:endParaRPr>
          </a:p>
          <a:p>
            <a:pPr marL="0" indent="0">
              <a:buNone/>
            </a:pPr>
            <a:endParaRPr lang="en-US" dirty="0">
              <a:solidFill>
                <a:schemeClr val="tx1"/>
              </a:solidFill>
            </a:endParaRPr>
          </a:p>
        </p:txBody>
      </p:sp>
      <p:sp>
        <p:nvSpPr>
          <p:cNvPr id="4" name="Rectángulo redondeado 3"/>
          <p:cNvSpPr/>
          <p:nvPr/>
        </p:nvSpPr>
        <p:spPr>
          <a:xfrm>
            <a:off x="263530" y="957794"/>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FASE DE CAMPO  </a:t>
            </a:r>
            <a:endParaRPr lang="en-US" dirty="0"/>
          </a:p>
        </p:txBody>
      </p:sp>
    </p:spTree>
    <p:extLst>
      <p:ext uri="{BB962C8B-B14F-4D97-AF65-F5344CB8AC3E}">
        <p14:creationId xmlns:p14="http://schemas.microsoft.com/office/powerpoint/2010/main" val="3759690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8931" t="30313" r="13473" b="35235"/>
          <a:stretch/>
        </p:blipFill>
        <p:spPr>
          <a:xfrm>
            <a:off x="2672439" y="949370"/>
            <a:ext cx="6192689" cy="2520280"/>
          </a:xfrm>
          <a:prstGeom prst="rect">
            <a:avLst/>
          </a:prstGeom>
        </p:spPr>
      </p:pic>
      <p:sp>
        <p:nvSpPr>
          <p:cNvPr id="5" name="Rectángulo redondeado 4"/>
          <p:cNvSpPr/>
          <p:nvPr/>
        </p:nvSpPr>
        <p:spPr>
          <a:xfrm>
            <a:off x="179512" y="1182452"/>
            <a:ext cx="2170583" cy="16847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Consumo de alimento por animal en la fase de crecimiento- engorde T0</a:t>
            </a:r>
            <a:endParaRPr lang="en-US" b="1" dirty="0"/>
          </a:p>
        </p:txBody>
      </p:sp>
      <p:pic>
        <p:nvPicPr>
          <p:cNvPr id="6" name="Imagen 5"/>
          <p:cNvPicPr>
            <a:picLocks noChangeAspect="1"/>
          </p:cNvPicPr>
          <p:nvPr/>
        </p:nvPicPr>
        <p:blipFill rotWithShape="1">
          <a:blip r:embed="rId3"/>
          <a:srcRect l="41145" t="53937" r="12366" b="17516"/>
          <a:stretch/>
        </p:blipFill>
        <p:spPr>
          <a:xfrm>
            <a:off x="2699792" y="3861048"/>
            <a:ext cx="6257248" cy="2160240"/>
          </a:xfrm>
          <a:prstGeom prst="rect">
            <a:avLst/>
          </a:prstGeom>
        </p:spPr>
      </p:pic>
      <p:sp>
        <p:nvSpPr>
          <p:cNvPr id="7" name="Rectángulo redondeado 6"/>
          <p:cNvSpPr/>
          <p:nvPr/>
        </p:nvSpPr>
        <p:spPr>
          <a:xfrm>
            <a:off x="183673" y="3861048"/>
            <a:ext cx="2170583" cy="16847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Consumo de alimento por animal  g/ día   T1 (10 % de caña de </a:t>
            </a:r>
            <a:r>
              <a:rPr lang="es-EC" dirty="0" smtClean="0"/>
              <a:t>azúcar)</a:t>
            </a:r>
            <a:endParaRPr lang="en-US" b="1" dirty="0"/>
          </a:p>
        </p:txBody>
      </p:sp>
      <p:sp>
        <p:nvSpPr>
          <p:cNvPr id="9" name="CuadroTexto 8"/>
          <p:cNvSpPr txBox="1"/>
          <p:nvPr/>
        </p:nvSpPr>
        <p:spPr>
          <a:xfrm>
            <a:off x="179512" y="188640"/>
            <a:ext cx="9073008" cy="369332"/>
          </a:xfrm>
          <a:prstGeom prst="rect">
            <a:avLst/>
          </a:prstGeom>
          <a:noFill/>
        </p:spPr>
        <p:txBody>
          <a:bodyPr wrap="square" rtlCol="0">
            <a:spAutoFit/>
          </a:bodyPr>
          <a:lstStyle/>
          <a:p>
            <a:r>
              <a:rPr lang="es-ES" dirty="0"/>
              <a:t>N</a:t>
            </a:r>
            <a:r>
              <a:rPr lang="es-ES" dirty="0" smtClean="0"/>
              <a:t>iveles </a:t>
            </a:r>
            <a:r>
              <a:rPr lang="es-ES" dirty="0"/>
              <a:t>de inclusión de caña de azúcar en la alimentación de </a:t>
            </a:r>
            <a:r>
              <a:rPr lang="es-ES" dirty="0" smtClean="0"/>
              <a:t>cuyes</a:t>
            </a:r>
            <a:r>
              <a:rPr lang="es-ES" dirty="0"/>
              <a:t>.</a:t>
            </a:r>
            <a:r>
              <a:rPr lang="es-ES" dirty="0" smtClean="0"/>
              <a:t> </a:t>
            </a:r>
            <a:endParaRPr lang="en-US" dirty="0"/>
          </a:p>
        </p:txBody>
      </p:sp>
    </p:spTree>
    <p:extLst>
      <p:ext uri="{BB962C8B-B14F-4D97-AF65-F5344CB8AC3E}">
        <p14:creationId xmlns:p14="http://schemas.microsoft.com/office/powerpoint/2010/main" val="346405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7825" t="50985" r="12919" b="15547"/>
          <a:stretch/>
        </p:blipFill>
        <p:spPr>
          <a:xfrm>
            <a:off x="2529492" y="703428"/>
            <a:ext cx="6408713" cy="2448272"/>
          </a:xfrm>
          <a:prstGeom prst="rect">
            <a:avLst/>
          </a:prstGeom>
        </p:spPr>
      </p:pic>
      <p:sp>
        <p:nvSpPr>
          <p:cNvPr id="7" name="Rectángulo redondeado 6"/>
          <p:cNvSpPr/>
          <p:nvPr/>
        </p:nvSpPr>
        <p:spPr>
          <a:xfrm>
            <a:off x="233620" y="991460"/>
            <a:ext cx="2304256" cy="21602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Consumo de alimento por animal  g/ día   T2 (15 % de caña de </a:t>
            </a:r>
            <a:r>
              <a:rPr lang="es-EC" dirty="0" smtClean="0"/>
              <a:t>azúcar)</a:t>
            </a:r>
            <a:endParaRPr lang="en-US" dirty="0"/>
          </a:p>
        </p:txBody>
      </p:sp>
      <p:pic>
        <p:nvPicPr>
          <p:cNvPr id="8" name="Imagen 7"/>
          <p:cNvPicPr>
            <a:picLocks noChangeAspect="1"/>
          </p:cNvPicPr>
          <p:nvPr/>
        </p:nvPicPr>
        <p:blipFill rotWithShape="1">
          <a:blip r:embed="rId3"/>
          <a:srcRect l="39485" t="50000" r="14580" b="16532"/>
          <a:stretch/>
        </p:blipFill>
        <p:spPr>
          <a:xfrm>
            <a:off x="2555777" y="3645023"/>
            <a:ext cx="6192688" cy="2536763"/>
          </a:xfrm>
          <a:prstGeom prst="rect">
            <a:avLst/>
          </a:prstGeom>
        </p:spPr>
      </p:pic>
      <p:sp>
        <p:nvSpPr>
          <p:cNvPr id="9" name="Rectángulo redondeado 8"/>
          <p:cNvSpPr/>
          <p:nvPr/>
        </p:nvSpPr>
        <p:spPr>
          <a:xfrm>
            <a:off x="233620" y="3660155"/>
            <a:ext cx="2304256" cy="21602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Consumo de alimento por animal  g/ día   T3 (20 % de caña de azúcar)</a:t>
            </a:r>
            <a:endParaRPr lang="en-US" dirty="0"/>
          </a:p>
        </p:txBody>
      </p:sp>
    </p:spTree>
    <p:extLst>
      <p:ext uri="{BB962C8B-B14F-4D97-AF65-F5344CB8AC3E}">
        <p14:creationId xmlns:p14="http://schemas.microsoft.com/office/powerpoint/2010/main" val="3122268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1639" t="35437" r="17539" b="33063"/>
          <a:stretch/>
        </p:blipFill>
        <p:spPr>
          <a:xfrm>
            <a:off x="2843808" y="908720"/>
            <a:ext cx="6084168" cy="2489451"/>
          </a:xfrm>
          <a:prstGeom prst="rect">
            <a:avLst/>
          </a:prstGeom>
        </p:spPr>
      </p:pic>
      <p:sp>
        <p:nvSpPr>
          <p:cNvPr id="5" name="Rectángulo redondeado 4"/>
          <p:cNvSpPr/>
          <p:nvPr/>
        </p:nvSpPr>
        <p:spPr>
          <a:xfrm>
            <a:off x="107504" y="1196752"/>
            <a:ext cx="2520280" cy="19442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Consumo de alimento por animal  g/ día   T4 (25 % de caña de azúcar)</a:t>
            </a:r>
            <a:endParaRPr lang="en-US" dirty="0"/>
          </a:p>
        </p:txBody>
      </p:sp>
    </p:spTree>
    <p:extLst>
      <p:ext uri="{BB962C8B-B14F-4D97-AF65-F5344CB8AC3E}">
        <p14:creationId xmlns:p14="http://schemas.microsoft.com/office/powerpoint/2010/main" val="3302027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J:\FOTOS\Alex\Cuyes\IMG_20181124_14453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555866"/>
            <a:ext cx="2808312" cy="1854131"/>
          </a:xfrm>
          <a:prstGeom prst="rect">
            <a:avLst/>
          </a:prstGeom>
          <a:noFill/>
          <a:ln>
            <a:noFill/>
          </a:ln>
        </p:spPr>
      </p:pic>
      <p:pic>
        <p:nvPicPr>
          <p:cNvPr id="5" name="Imagen 4" descr="C:\Users\Michael\Downloads\WhatsApp Image 2020-08-14 at 10.39.54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555866"/>
            <a:ext cx="2009297" cy="2142163"/>
          </a:xfrm>
          <a:prstGeom prst="rect">
            <a:avLst/>
          </a:prstGeom>
          <a:noFill/>
          <a:ln>
            <a:noFill/>
          </a:ln>
        </p:spPr>
      </p:pic>
      <p:pic>
        <p:nvPicPr>
          <p:cNvPr id="9" name="Imagen 8" descr="C:\Users\Michael\Downloads\WhatsApp Image 2020-08-14 at 10.39.54.jpeg"/>
          <p:cNvPicPr/>
          <p:nvPr/>
        </p:nvPicPr>
        <p:blipFill rotWithShape="1">
          <a:blip r:embed="rId4" cstate="print">
            <a:extLst>
              <a:ext uri="{28A0092B-C50C-407E-A947-70E740481C1C}">
                <a14:useLocalDpi xmlns:a14="http://schemas.microsoft.com/office/drawing/2010/main" val="0"/>
              </a:ext>
            </a:extLst>
          </a:blip>
          <a:srcRect r="27320"/>
          <a:stretch/>
        </p:blipFill>
        <p:spPr bwMode="auto">
          <a:xfrm>
            <a:off x="179512" y="188640"/>
            <a:ext cx="2088232" cy="1872208"/>
          </a:xfrm>
          <a:prstGeom prst="rect">
            <a:avLst/>
          </a:prstGeom>
          <a:noFill/>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188640"/>
            <a:ext cx="2682391" cy="1872207"/>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5776" y="188640"/>
            <a:ext cx="2354950" cy="1920196"/>
          </a:xfrm>
          <a:prstGeom prst="rect">
            <a:avLst/>
          </a:prstGeom>
        </p:spPr>
      </p:pic>
      <p:pic>
        <p:nvPicPr>
          <p:cNvPr id="11" name="Imagen 10" descr="J:\FOTOS\Alex\Cuyes\IMG_20181124_210755.jpg"/>
          <p:cNvPicPr/>
          <p:nvPr/>
        </p:nvPicPr>
        <p:blipFill rotWithShape="1">
          <a:blip r:embed="rId7" cstate="print">
            <a:extLst>
              <a:ext uri="{28A0092B-C50C-407E-A947-70E740481C1C}">
                <a14:useLocalDpi xmlns:a14="http://schemas.microsoft.com/office/drawing/2010/main" val="0"/>
              </a:ext>
            </a:extLst>
          </a:blip>
          <a:srcRect t="19460" b="33463"/>
          <a:stretch/>
        </p:blipFill>
        <p:spPr bwMode="auto">
          <a:xfrm>
            <a:off x="6300192" y="2548226"/>
            <a:ext cx="2204779" cy="2123760"/>
          </a:xfrm>
          <a:prstGeom prst="rect">
            <a:avLst/>
          </a:prstGeom>
          <a:noFill/>
          <a:ln>
            <a:noFill/>
          </a:ln>
        </p:spPr>
      </p:pic>
    </p:spTree>
    <p:extLst>
      <p:ext uri="{BB962C8B-B14F-4D97-AF65-F5344CB8AC3E}">
        <p14:creationId xmlns:p14="http://schemas.microsoft.com/office/powerpoint/2010/main" val="72747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529761"/>
            <a:ext cx="8229600" cy="4525963"/>
          </a:xfrm>
        </p:spPr>
        <p:txBody>
          <a:bodyPr/>
          <a:lstStyle/>
          <a:p>
            <a:pPr algn="just"/>
            <a:r>
              <a:rPr lang="es-ES" sz="1800" dirty="0" smtClean="0">
                <a:solidFill>
                  <a:schemeClr val="tx1"/>
                </a:solidFill>
              </a:rPr>
              <a:t>Se </a:t>
            </a:r>
            <a:r>
              <a:rPr lang="es-ES" sz="1800" dirty="0">
                <a:solidFill>
                  <a:schemeClr val="tx1"/>
                </a:solidFill>
              </a:rPr>
              <a:t>utilizó </a:t>
            </a:r>
            <a:r>
              <a:rPr lang="es-ES" sz="1800" dirty="0" smtClean="0">
                <a:solidFill>
                  <a:schemeClr val="tx1"/>
                </a:solidFill>
              </a:rPr>
              <a:t>6 animales( cuyes)  de 1000g</a:t>
            </a:r>
          </a:p>
          <a:p>
            <a:pPr algn="just"/>
            <a:r>
              <a:rPr lang="es-ES" sz="1800" dirty="0" smtClean="0">
                <a:solidFill>
                  <a:schemeClr val="tx1"/>
                </a:solidFill>
              </a:rPr>
              <a:t>La alimentación fue en base de harina de alfalfa y harina de alfalfa +  harina de caña de azúcar </a:t>
            </a:r>
            <a:r>
              <a:rPr lang="es-ES" sz="1800" dirty="0" err="1" smtClean="0">
                <a:solidFill>
                  <a:schemeClr val="tx1"/>
                </a:solidFill>
              </a:rPr>
              <a:t>peletizada</a:t>
            </a:r>
            <a:r>
              <a:rPr lang="es-ES" sz="1800" dirty="0" smtClean="0">
                <a:solidFill>
                  <a:schemeClr val="tx1"/>
                </a:solidFill>
              </a:rPr>
              <a:t>  </a:t>
            </a:r>
          </a:p>
          <a:p>
            <a:pPr algn="just"/>
            <a:r>
              <a:rPr lang="es-ES" sz="1800" dirty="0" smtClean="0">
                <a:solidFill>
                  <a:schemeClr val="tx1"/>
                </a:solidFill>
              </a:rPr>
              <a:t>El </a:t>
            </a:r>
            <a:r>
              <a:rPr lang="es-ES" sz="1800" dirty="0" err="1" smtClean="0">
                <a:solidFill>
                  <a:schemeClr val="tx1"/>
                </a:solidFill>
              </a:rPr>
              <a:t>perido</a:t>
            </a:r>
            <a:r>
              <a:rPr lang="es-ES" sz="1800" dirty="0" smtClean="0">
                <a:solidFill>
                  <a:schemeClr val="tx1"/>
                </a:solidFill>
              </a:rPr>
              <a:t> de </a:t>
            </a:r>
            <a:r>
              <a:rPr lang="es-ES" sz="1800" dirty="0" err="1" smtClean="0">
                <a:solidFill>
                  <a:schemeClr val="tx1"/>
                </a:solidFill>
              </a:rPr>
              <a:t>adptacion</a:t>
            </a:r>
            <a:r>
              <a:rPr lang="es-ES" sz="1800" dirty="0" smtClean="0">
                <a:solidFill>
                  <a:schemeClr val="tx1"/>
                </a:solidFill>
              </a:rPr>
              <a:t> duro 7 </a:t>
            </a:r>
            <a:r>
              <a:rPr lang="es-ES" sz="1800" dirty="0" err="1" smtClean="0">
                <a:solidFill>
                  <a:schemeClr val="tx1"/>
                </a:solidFill>
              </a:rPr>
              <a:t>díascon</a:t>
            </a:r>
            <a:r>
              <a:rPr lang="es-ES" sz="1800" dirty="0" smtClean="0">
                <a:solidFill>
                  <a:schemeClr val="tx1"/>
                </a:solidFill>
              </a:rPr>
              <a:t> una dieta  solo con </a:t>
            </a:r>
            <a:r>
              <a:rPr lang="es-ES" sz="1800" dirty="0" err="1" smtClean="0">
                <a:solidFill>
                  <a:schemeClr val="tx1"/>
                </a:solidFill>
              </a:rPr>
              <a:t>pelet</a:t>
            </a:r>
            <a:r>
              <a:rPr lang="es-ES" sz="1800" dirty="0" smtClean="0">
                <a:solidFill>
                  <a:schemeClr val="tx1"/>
                </a:solidFill>
              </a:rPr>
              <a:t> de alfalfa</a:t>
            </a:r>
          </a:p>
          <a:p>
            <a:pPr algn="just"/>
            <a:r>
              <a:rPr lang="es-ES" sz="1800" dirty="0" smtClean="0">
                <a:solidFill>
                  <a:schemeClr val="tx1"/>
                </a:solidFill>
              </a:rPr>
              <a:t>Durante 15 días suministro </a:t>
            </a:r>
            <a:r>
              <a:rPr lang="es-ES" sz="1800" dirty="0" err="1" smtClean="0">
                <a:solidFill>
                  <a:schemeClr val="tx1"/>
                </a:solidFill>
              </a:rPr>
              <a:t>pelet</a:t>
            </a:r>
            <a:r>
              <a:rPr lang="es-ES" sz="1800" dirty="0" smtClean="0">
                <a:solidFill>
                  <a:schemeClr val="tx1"/>
                </a:solidFill>
              </a:rPr>
              <a:t> de alfalfa, periodo durante el cual tomo las muestras de heces las mismas que se congelaban a -15 C </a:t>
            </a:r>
          </a:p>
          <a:p>
            <a:pPr algn="just"/>
            <a:r>
              <a:rPr lang="es-ES" sz="1800" dirty="0" smtClean="0">
                <a:solidFill>
                  <a:schemeClr val="tx1"/>
                </a:solidFill>
              </a:rPr>
              <a:t>En los 15 días posteriores se suministro </a:t>
            </a:r>
            <a:r>
              <a:rPr lang="es-ES" sz="1800" dirty="0" err="1" smtClean="0">
                <a:solidFill>
                  <a:schemeClr val="tx1"/>
                </a:solidFill>
              </a:rPr>
              <a:t>pelet</a:t>
            </a:r>
            <a:r>
              <a:rPr lang="es-ES" sz="1800" dirty="0" smtClean="0">
                <a:solidFill>
                  <a:schemeClr val="tx1"/>
                </a:solidFill>
              </a:rPr>
              <a:t> con una dieta base de alfalfa y 25 % de polvo de caña de azúcar de las cuales sus heces también fueron recolectadas durante 15 días </a:t>
            </a:r>
          </a:p>
          <a:p>
            <a:pPr algn="just"/>
            <a:r>
              <a:rPr lang="es-ES" sz="1800" dirty="0" smtClean="0">
                <a:solidFill>
                  <a:schemeClr val="tx1"/>
                </a:solidFill>
              </a:rPr>
              <a:t>Al culminar los 15 días de recolección de heces tanto del </a:t>
            </a:r>
            <a:r>
              <a:rPr lang="es-ES" sz="1800" dirty="0" err="1" smtClean="0">
                <a:solidFill>
                  <a:schemeClr val="tx1"/>
                </a:solidFill>
              </a:rPr>
              <a:t>perido</a:t>
            </a:r>
            <a:r>
              <a:rPr lang="es-ES" sz="1800" dirty="0" smtClean="0">
                <a:solidFill>
                  <a:schemeClr val="tx1"/>
                </a:solidFill>
              </a:rPr>
              <a:t> de </a:t>
            </a:r>
            <a:r>
              <a:rPr lang="es-ES" sz="1800" dirty="0" err="1" smtClean="0">
                <a:solidFill>
                  <a:schemeClr val="tx1"/>
                </a:solidFill>
              </a:rPr>
              <a:t>alfafla</a:t>
            </a:r>
            <a:r>
              <a:rPr lang="es-ES" sz="1800" dirty="0" smtClean="0">
                <a:solidFill>
                  <a:schemeClr val="tx1"/>
                </a:solidFill>
              </a:rPr>
              <a:t> como el del alfalfa + caña de azúcar se homogenizaron las muestras y se </a:t>
            </a:r>
            <a:r>
              <a:rPr lang="es-ES" sz="1800" dirty="0" err="1" smtClean="0">
                <a:solidFill>
                  <a:schemeClr val="tx1"/>
                </a:solidFill>
              </a:rPr>
              <a:t>envio</a:t>
            </a:r>
            <a:r>
              <a:rPr lang="es-ES" sz="1800" dirty="0" smtClean="0">
                <a:solidFill>
                  <a:schemeClr val="tx1"/>
                </a:solidFill>
              </a:rPr>
              <a:t> a laboratorio para el análisis proximal  6 muestras de heces de la dieta en base de </a:t>
            </a:r>
            <a:r>
              <a:rPr lang="es-ES" sz="1800" dirty="0" err="1" smtClean="0">
                <a:solidFill>
                  <a:schemeClr val="tx1"/>
                </a:solidFill>
              </a:rPr>
              <a:t>pelets</a:t>
            </a:r>
            <a:r>
              <a:rPr lang="es-ES" sz="1800" dirty="0" smtClean="0">
                <a:solidFill>
                  <a:schemeClr val="tx1"/>
                </a:solidFill>
              </a:rPr>
              <a:t> de alfalfa y 6 muestras de  dietas del </a:t>
            </a:r>
            <a:r>
              <a:rPr lang="es-ES" sz="1800" dirty="0" err="1" smtClean="0">
                <a:solidFill>
                  <a:schemeClr val="tx1"/>
                </a:solidFill>
              </a:rPr>
              <a:t>petel</a:t>
            </a:r>
            <a:r>
              <a:rPr lang="es-ES" sz="1800" dirty="0" smtClean="0">
                <a:solidFill>
                  <a:schemeClr val="tx1"/>
                </a:solidFill>
              </a:rPr>
              <a:t> de alfalfa y caña de azúcar. </a:t>
            </a:r>
          </a:p>
          <a:p>
            <a:pPr marL="0" indent="0" algn="just">
              <a:buNone/>
            </a:pPr>
            <a:endParaRPr lang="es-ES" dirty="0" smtClean="0">
              <a:solidFill>
                <a:schemeClr val="tx1"/>
              </a:solidFill>
            </a:endParaRPr>
          </a:p>
          <a:p>
            <a:pPr algn="just"/>
            <a:endParaRPr lang="es-ES" dirty="0" smtClean="0">
              <a:solidFill>
                <a:schemeClr val="tx1"/>
              </a:solidFill>
            </a:endParaRPr>
          </a:p>
        </p:txBody>
      </p:sp>
      <p:sp>
        <p:nvSpPr>
          <p:cNvPr id="4" name="Rectángulo redondeado 3"/>
          <p:cNvSpPr/>
          <p:nvPr/>
        </p:nvSpPr>
        <p:spPr>
          <a:xfrm>
            <a:off x="432404" y="116632"/>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FASE DE LABORATORIO  </a:t>
            </a:r>
            <a:endParaRPr lang="en-US" dirty="0"/>
          </a:p>
        </p:txBody>
      </p:sp>
    </p:spTree>
    <p:extLst>
      <p:ext uri="{BB962C8B-B14F-4D97-AF65-F5344CB8AC3E}">
        <p14:creationId xmlns:p14="http://schemas.microsoft.com/office/powerpoint/2010/main" val="579514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7705" y="764704"/>
            <a:ext cx="4235287" cy="2088232"/>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5061" t="10569" r="16148" b="9101"/>
          <a:stretch/>
        </p:blipFill>
        <p:spPr>
          <a:xfrm>
            <a:off x="611560" y="773476"/>
            <a:ext cx="3611694" cy="2079460"/>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t="14384" b="8306"/>
          <a:stretch/>
        </p:blipFill>
        <p:spPr>
          <a:xfrm>
            <a:off x="611560" y="3068960"/>
            <a:ext cx="1974719" cy="3096344"/>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3356992"/>
            <a:ext cx="4718044" cy="2326258"/>
          </a:xfrm>
          <a:prstGeom prst="rect">
            <a:avLst/>
          </a:prstGeom>
        </p:spPr>
      </p:pic>
    </p:spTree>
    <p:extLst>
      <p:ext uri="{BB962C8B-B14F-4D97-AF65-F5344CB8AC3E}">
        <p14:creationId xmlns:p14="http://schemas.microsoft.com/office/powerpoint/2010/main" val="2357954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0"/>
            <a:ext cx="8229600" cy="1143000"/>
          </a:xfrm>
        </p:spPr>
        <p:txBody>
          <a:bodyPr/>
          <a:lstStyle/>
          <a:p>
            <a:pPr algn="ctr"/>
            <a:r>
              <a:rPr lang="es-EC" dirty="0" smtClean="0">
                <a:solidFill>
                  <a:schemeClr val="tx1"/>
                </a:solidFill>
              </a:rPr>
              <a:t>INTRODUCCIÓN </a:t>
            </a:r>
            <a:endParaRPr lang="en-US" dirty="0">
              <a:solidFill>
                <a:schemeClr val="tx1"/>
              </a:solidFill>
            </a:endParaRPr>
          </a:p>
        </p:txBody>
      </p:sp>
      <p:sp>
        <p:nvSpPr>
          <p:cNvPr id="3" name="Marcador de contenido 2"/>
          <p:cNvSpPr>
            <a:spLocks noGrp="1"/>
          </p:cNvSpPr>
          <p:nvPr>
            <p:ph idx="1"/>
          </p:nvPr>
        </p:nvSpPr>
        <p:spPr>
          <a:xfrm>
            <a:off x="-12607" y="620688"/>
            <a:ext cx="9144000" cy="5616624"/>
          </a:xfrm>
        </p:spPr>
        <p:txBody>
          <a:bodyPr/>
          <a:lstStyle/>
          <a:p>
            <a:r>
              <a:rPr lang="es-ES" sz="1800" dirty="0" smtClean="0">
                <a:solidFill>
                  <a:schemeClr val="tx1"/>
                </a:solidFill>
              </a:rPr>
              <a:t>Encontrar pasturas de buena calidad con valor nutricional es un una necesidad, por lo que considerara a la caña de azúcar  como un forraje en la alimentación de cuyes es una opción considerando tomando en cuenta el   valor nutricional de la caña de azúcar,  fácil adaptabilidad hasta los 1623m.s.n.m y su gran su gran producción de biomasa </a:t>
            </a:r>
            <a:endParaRPr lang="es-ES" sz="1800" dirty="0">
              <a:solidFill>
                <a:schemeClr val="tx1"/>
              </a:solidFill>
            </a:endParaRPr>
          </a:p>
          <a:p>
            <a:r>
              <a:rPr lang="es-ES" sz="1800" dirty="0" smtClean="0">
                <a:solidFill>
                  <a:schemeClr val="tx1"/>
                </a:solidFill>
              </a:rPr>
              <a:t>En el mundo existen alrededor de 21.032.610hectáreas de caña de azúcar, en el </a:t>
            </a:r>
            <a:r>
              <a:rPr lang="es-ES" sz="1800" dirty="0">
                <a:solidFill>
                  <a:schemeClr val="tx1"/>
                </a:solidFill>
              </a:rPr>
              <a:t>Ecuador la  superficie plantada de caña de azúcar fue de 126.246 hectáreas </a:t>
            </a:r>
            <a:r>
              <a:rPr lang="es-ES" sz="1800" dirty="0" smtClean="0">
                <a:solidFill>
                  <a:schemeClr val="tx1"/>
                </a:solidFill>
              </a:rPr>
              <a:t>por lo que se  </a:t>
            </a:r>
            <a:r>
              <a:rPr lang="es-ES" sz="1800" dirty="0">
                <a:solidFill>
                  <a:schemeClr val="tx1"/>
                </a:solidFill>
              </a:rPr>
              <a:t>considera una opción de alimento especialmente en épocas de </a:t>
            </a:r>
            <a:r>
              <a:rPr lang="es-ES" sz="1800" dirty="0" smtClean="0">
                <a:solidFill>
                  <a:schemeClr val="tx1"/>
                </a:solidFill>
              </a:rPr>
              <a:t>sequía.</a:t>
            </a:r>
          </a:p>
          <a:p>
            <a:r>
              <a:rPr lang="es-ES" sz="1800" dirty="0" smtClean="0">
                <a:solidFill>
                  <a:schemeClr val="tx1"/>
                </a:solidFill>
              </a:rPr>
              <a:t> Existe </a:t>
            </a:r>
            <a:r>
              <a:rPr lang="es-ES" sz="1800" dirty="0">
                <a:solidFill>
                  <a:schemeClr val="tx1"/>
                </a:solidFill>
              </a:rPr>
              <a:t>limitación nutritiva debido al bajo contenido de </a:t>
            </a:r>
            <a:r>
              <a:rPr lang="es-ES" sz="1800" dirty="0" smtClean="0">
                <a:solidFill>
                  <a:schemeClr val="tx1"/>
                </a:solidFill>
              </a:rPr>
              <a:t>proteína, como </a:t>
            </a:r>
            <a:r>
              <a:rPr lang="es-ES" sz="1800" dirty="0">
                <a:solidFill>
                  <a:schemeClr val="tx1"/>
                </a:solidFill>
              </a:rPr>
              <a:t>forraje presenta </a:t>
            </a:r>
            <a:r>
              <a:rPr lang="es-EC" sz="1800" dirty="0">
                <a:solidFill>
                  <a:schemeClr val="tx1"/>
                </a:solidFill>
              </a:rPr>
              <a:t>niveles altos de pared celular (72% FDN y 48% FDA, en base seca) lo que tiende a disminuir su </a:t>
            </a:r>
            <a:r>
              <a:rPr lang="es-EC" sz="1800" dirty="0" smtClean="0">
                <a:solidFill>
                  <a:schemeClr val="tx1"/>
                </a:solidFill>
              </a:rPr>
              <a:t>consumo, </a:t>
            </a:r>
            <a:r>
              <a:rPr lang="es-EC" sz="1800" dirty="0">
                <a:solidFill>
                  <a:schemeClr val="tx1"/>
                </a:solidFill>
              </a:rPr>
              <a:t>el </a:t>
            </a:r>
            <a:r>
              <a:rPr lang="es-ES" sz="1800" dirty="0">
                <a:solidFill>
                  <a:schemeClr val="tx1"/>
                </a:solidFill>
              </a:rPr>
              <a:t> porcentaje de grasas (extracto etéreo) también es bajo: menor al 2%, alto en hidratos de carbono no estructurados y sumando el alto porcentaje de lignina hace que la digestibilidad no supere el 60 % .</a:t>
            </a:r>
            <a:endParaRPr lang="en-US" sz="1800" dirty="0">
              <a:solidFill>
                <a:schemeClr val="tx1"/>
              </a:solidFill>
            </a:endParaRPr>
          </a:p>
          <a:p>
            <a:r>
              <a:rPr lang="es-ES" sz="1800" dirty="0" smtClean="0">
                <a:solidFill>
                  <a:schemeClr val="tx1"/>
                </a:solidFill>
              </a:rPr>
              <a:t>La </a:t>
            </a:r>
            <a:r>
              <a:rPr lang="es-ES" sz="1800" dirty="0">
                <a:solidFill>
                  <a:schemeClr val="tx1"/>
                </a:solidFill>
              </a:rPr>
              <a:t>caña de azúcar muestra un alto contenido de fibra 46, 80 %, elevado contenido de energía 44,87 % </a:t>
            </a:r>
            <a:r>
              <a:rPr lang="es-ES" sz="1800" b="1" dirty="0">
                <a:solidFill>
                  <a:schemeClr val="tx1"/>
                </a:solidFill>
              </a:rPr>
              <a:t>y </a:t>
            </a:r>
            <a:r>
              <a:rPr lang="es-ES" sz="1800" dirty="0">
                <a:solidFill>
                  <a:schemeClr val="tx1"/>
                </a:solidFill>
              </a:rPr>
              <a:t>energía metabolizarle d</a:t>
            </a:r>
            <a:r>
              <a:rPr lang="es-ES" sz="1800" b="1" dirty="0">
                <a:solidFill>
                  <a:schemeClr val="tx1"/>
                </a:solidFill>
              </a:rPr>
              <a:t>e </a:t>
            </a:r>
            <a:r>
              <a:rPr lang="es-ES" sz="1800" dirty="0">
                <a:solidFill>
                  <a:schemeClr val="tx1"/>
                </a:solidFill>
              </a:rPr>
              <a:t> 2.17 Mcal⋅kg-1 de materia </a:t>
            </a:r>
            <a:r>
              <a:rPr lang="es-ES" sz="1800" dirty="0" smtClean="0">
                <a:solidFill>
                  <a:schemeClr val="tx1"/>
                </a:solidFill>
              </a:rPr>
              <a:t>seca. </a:t>
            </a:r>
            <a:endParaRPr lang="en-US" sz="1800" dirty="0">
              <a:solidFill>
                <a:schemeClr val="tx1"/>
              </a:solidFill>
            </a:endParaRPr>
          </a:p>
          <a:p>
            <a:r>
              <a:rPr lang="es-ES" sz="1800" dirty="0">
                <a:solidFill>
                  <a:schemeClr val="tx1"/>
                </a:solidFill>
              </a:rPr>
              <a:t> La caña de azúcar la podemos considerar como una alternativa de alimento en </a:t>
            </a:r>
            <a:r>
              <a:rPr lang="es-ES" sz="1800" dirty="0" err="1">
                <a:solidFill>
                  <a:schemeClr val="tx1"/>
                </a:solidFill>
              </a:rPr>
              <a:t>monogastricos</a:t>
            </a:r>
            <a:r>
              <a:rPr lang="es-ES" sz="1800" dirty="0">
                <a:solidFill>
                  <a:schemeClr val="tx1"/>
                </a:solidFill>
              </a:rPr>
              <a:t>  como es el cuy pero no como único alimento ya que sebe considerar las limitantes que tiene como </a:t>
            </a:r>
            <a:r>
              <a:rPr lang="es-ES" sz="1800" dirty="0" smtClean="0">
                <a:solidFill>
                  <a:schemeClr val="tx1"/>
                </a:solidFill>
              </a:rPr>
              <a:t>forraje.</a:t>
            </a:r>
            <a:endParaRPr lang="en-US" dirty="0"/>
          </a:p>
        </p:txBody>
      </p:sp>
    </p:spTree>
    <p:extLst>
      <p:ext uri="{BB962C8B-B14F-4D97-AF65-F5344CB8AC3E}">
        <p14:creationId xmlns:p14="http://schemas.microsoft.com/office/powerpoint/2010/main" val="2766439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564904"/>
            <a:ext cx="8229600" cy="1143000"/>
          </a:xfrm>
        </p:spPr>
        <p:txBody>
          <a:bodyPr/>
          <a:lstStyle/>
          <a:p>
            <a:pPr algn="ctr"/>
            <a:r>
              <a:rPr lang="es-EC" dirty="0" smtClean="0">
                <a:solidFill>
                  <a:schemeClr val="tx1"/>
                </a:solidFill>
              </a:rPr>
              <a:t>Resultados y discusiones </a:t>
            </a:r>
            <a:r>
              <a:rPr lang="es-EC" dirty="0" smtClean="0"/>
              <a:t/>
            </a:r>
            <a:br>
              <a:rPr lang="es-EC" dirty="0" smtClean="0"/>
            </a:br>
            <a:endParaRPr lang="es-EC" dirty="0"/>
          </a:p>
        </p:txBody>
      </p:sp>
    </p:spTree>
    <p:extLst>
      <p:ext uri="{BB962C8B-B14F-4D97-AF65-F5344CB8AC3E}">
        <p14:creationId xmlns:p14="http://schemas.microsoft.com/office/powerpoint/2010/main" val="3627307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9348"/>
            <a:ext cx="8640960" cy="634082"/>
          </a:xfrm>
        </p:spPr>
        <p:txBody>
          <a:bodyPr/>
          <a:lstStyle/>
          <a:p>
            <a:pPr algn="ctr"/>
            <a:r>
              <a:rPr lang="es-ES" sz="2800" b="0" i="0" kern="1200" cap="small" dirty="0">
                <a:solidFill>
                  <a:srgbClr val="575F6D"/>
                </a:solidFill>
                <a:effectLst/>
                <a:latin typeface="Century Schoolbook"/>
              </a:rPr>
              <a:t/>
            </a:r>
            <a:br>
              <a:rPr lang="es-ES" sz="2800" b="0" i="0" kern="1200" cap="small" dirty="0">
                <a:solidFill>
                  <a:srgbClr val="575F6D"/>
                </a:solidFill>
                <a:effectLst/>
                <a:latin typeface="Century Schoolbook"/>
              </a:rPr>
            </a:br>
            <a:endParaRPr lang="es-ES" sz="2800" i="0" dirty="0"/>
          </a:p>
        </p:txBody>
      </p:sp>
      <p:sp>
        <p:nvSpPr>
          <p:cNvPr id="12" name="Rectángulo 11"/>
          <p:cNvSpPr/>
          <p:nvPr/>
        </p:nvSpPr>
        <p:spPr>
          <a:xfrm>
            <a:off x="722310" y="207445"/>
            <a:ext cx="7495891" cy="400110"/>
          </a:xfrm>
          <a:prstGeom prst="rect">
            <a:avLst/>
          </a:prstGeom>
        </p:spPr>
        <p:txBody>
          <a:bodyPr wrap="square">
            <a:spAutoFit/>
          </a:bodyPr>
          <a:lstStyle/>
          <a:p>
            <a:pPr algn="ctr"/>
            <a:r>
              <a:rPr lang="es-ES" sz="2000" cap="small" dirty="0" smtClean="0">
                <a:solidFill>
                  <a:srgbClr val="575F6D"/>
                </a:solidFill>
                <a:latin typeface="Century Schoolbook"/>
              </a:rPr>
              <a:t>PARÁMETROS PRODUCTIVOS</a:t>
            </a:r>
            <a:endParaRPr lang="es-EC" sz="2000" dirty="0"/>
          </a:p>
        </p:txBody>
      </p:sp>
      <p:sp>
        <p:nvSpPr>
          <p:cNvPr id="5" name="Rectángulo 4"/>
          <p:cNvSpPr/>
          <p:nvPr/>
        </p:nvSpPr>
        <p:spPr>
          <a:xfrm>
            <a:off x="467544" y="1199233"/>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crecimiento </a:t>
            </a:r>
            <a:endParaRPr lang="en-US" dirty="0"/>
          </a:p>
        </p:txBody>
      </p:sp>
      <p:sp>
        <p:nvSpPr>
          <p:cNvPr id="6" name="Rectángulo redondeado 5"/>
          <p:cNvSpPr/>
          <p:nvPr/>
        </p:nvSpPr>
        <p:spPr>
          <a:xfrm>
            <a:off x="881844" y="677816"/>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CONSUMO DE ALIMENTO  </a:t>
            </a:r>
            <a:endParaRPr lang="en-US" dirty="0"/>
          </a:p>
        </p:txBody>
      </p:sp>
      <p:sp>
        <p:nvSpPr>
          <p:cNvPr id="9" name="Rectángulo 8"/>
          <p:cNvSpPr/>
          <p:nvPr/>
        </p:nvSpPr>
        <p:spPr>
          <a:xfrm>
            <a:off x="258060" y="3977588"/>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engorde </a:t>
            </a:r>
            <a:endParaRPr lang="en-US" dirty="0"/>
          </a:p>
        </p:txBody>
      </p:sp>
      <p:pic>
        <p:nvPicPr>
          <p:cNvPr id="11" name="Imagen 10"/>
          <p:cNvPicPr>
            <a:picLocks noChangeAspect="1"/>
          </p:cNvPicPr>
          <p:nvPr/>
        </p:nvPicPr>
        <p:blipFill>
          <a:blip r:embed="rId2"/>
          <a:stretch>
            <a:fillRect/>
          </a:stretch>
        </p:blipFill>
        <p:spPr>
          <a:xfrm>
            <a:off x="1043608" y="1521775"/>
            <a:ext cx="6768752" cy="2296920"/>
          </a:xfrm>
          <a:prstGeom prst="rect">
            <a:avLst/>
          </a:prstGeom>
        </p:spPr>
      </p:pic>
      <p:pic>
        <p:nvPicPr>
          <p:cNvPr id="13" name="Imagen 12"/>
          <p:cNvPicPr>
            <a:picLocks noChangeAspect="1"/>
          </p:cNvPicPr>
          <p:nvPr/>
        </p:nvPicPr>
        <p:blipFill>
          <a:blip r:embed="rId2"/>
          <a:stretch>
            <a:fillRect/>
          </a:stretch>
        </p:blipFill>
        <p:spPr>
          <a:xfrm>
            <a:off x="1043608" y="4304886"/>
            <a:ext cx="6768752" cy="1867781"/>
          </a:xfrm>
          <a:prstGeom prst="rect">
            <a:avLst/>
          </a:prstGeom>
        </p:spPr>
      </p:pic>
    </p:spTree>
    <p:extLst>
      <p:ext uri="{BB962C8B-B14F-4D97-AF65-F5344CB8AC3E}">
        <p14:creationId xmlns:p14="http://schemas.microsoft.com/office/powerpoint/2010/main" val="4023239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23528" y="243434"/>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 PESO   </a:t>
            </a:r>
            <a:endParaRPr lang="en-US" dirty="0"/>
          </a:p>
        </p:txBody>
      </p:sp>
      <p:sp>
        <p:nvSpPr>
          <p:cNvPr id="5" name="Rectángulo 4"/>
          <p:cNvSpPr/>
          <p:nvPr/>
        </p:nvSpPr>
        <p:spPr>
          <a:xfrm>
            <a:off x="289273" y="908720"/>
            <a:ext cx="3312368" cy="2552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smtClean="0"/>
          </a:p>
          <a:p>
            <a:pPr algn="ctr"/>
            <a:endParaRPr lang="en-US" dirty="0"/>
          </a:p>
        </p:txBody>
      </p:sp>
      <p:sp>
        <p:nvSpPr>
          <p:cNvPr id="6" name="Rectángulo 5"/>
          <p:cNvSpPr/>
          <p:nvPr/>
        </p:nvSpPr>
        <p:spPr>
          <a:xfrm>
            <a:off x="254962" y="1000361"/>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crecimiento </a:t>
            </a:r>
            <a:endParaRPr lang="en-US" dirty="0"/>
          </a:p>
        </p:txBody>
      </p:sp>
      <p:sp>
        <p:nvSpPr>
          <p:cNvPr id="7" name="Rectángulo 6"/>
          <p:cNvSpPr/>
          <p:nvPr/>
        </p:nvSpPr>
        <p:spPr>
          <a:xfrm>
            <a:off x="323528" y="3381899"/>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engorde  </a:t>
            </a:r>
            <a:endParaRPr lang="en-US" dirty="0"/>
          </a:p>
        </p:txBody>
      </p:sp>
      <p:pic>
        <p:nvPicPr>
          <p:cNvPr id="11" name="Imagen 10"/>
          <p:cNvPicPr/>
          <p:nvPr/>
        </p:nvPicPr>
        <p:blipFill rotWithShape="1">
          <a:blip r:embed="rId2"/>
          <a:srcRect l="26986" t="33810" r="25492" b="26946"/>
          <a:stretch/>
        </p:blipFill>
        <p:spPr bwMode="auto">
          <a:xfrm>
            <a:off x="1112403" y="3872846"/>
            <a:ext cx="6591437" cy="2158029"/>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srcRect l="31229" t="48299" r="28377" b="21211"/>
          <a:stretch/>
        </p:blipFill>
        <p:spPr bwMode="auto">
          <a:xfrm>
            <a:off x="1125901" y="1385023"/>
            <a:ext cx="5957106" cy="1824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236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67544" y="548680"/>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GANANCIA DIARIA DE PESO </a:t>
            </a:r>
            <a:endParaRPr lang="en-US" dirty="0"/>
          </a:p>
        </p:txBody>
      </p:sp>
      <p:sp>
        <p:nvSpPr>
          <p:cNvPr id="5" name="Rectángulo 4"/>
          <p:cNvSpPr/>
          <p:nvPr/>
        </p:nvSpPr>
        <p:spPr>
          <a:xfrm>
            <a:off x="467544" y="1199233"/>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crecimiento </a:t>
            </a:r>
            <a:endParaRPr lang="en-US" dirty="0"/>
          </a:p>
        </p:txBody>
      </p:sp>
      <p:sp>
        <p:nvSpPr>
          <p:cNvPr id="6" name="Rectángulo 5"/>
          <p:cNvSpPr/>
          <p:nvPr/>
        </p:nvSpPr>
        <p:spPr>
          <a:xfrm>
            <a:off x="435077" y="3604510"/>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engorde  </a:t>
            </a:r>
            <a:endParaRPr lang="en-US" dirty="0"/>
          </a:p>
        </p:txBody>
      </p:sp>
      <p:pic>
        <p:nvPicPr>
          <p:cNvPr id="11" name="Imagen 10"/>
          <p:cNvPicPr/>
          <p:nvPr/>
        </p:nvPicPr>
        <p:blipFill rotWithShape="1">
          <a:blip r:embed="rId2"/>
          <a:srcRect l="27664" t="38338" r="25323" b="30570"/>
          <a:stretch/>
        </p:blipFill>
        <p:spPr bwMode="auto">
          <a:xfrm>
            <a:off x="1619672" y="1584445"/>
            <a:ext cx="6228184" cy="1916563"/>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srcRect l="26986" t="52224" r="25323" b="15476"/>
          <a:stretch/>
        </p:blipFill>
        <p:spPr bwMode="auto">
          <a:xfrm>
            <a:off x="1650473" y="3972089"/>
            <a:ext cx="6017871" cy="20376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0103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67544" y="548680"/>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CONVERSION ALIMENTICIA    </a:t>
            </a:r>
            <a:endParaRPr lang="en-US" dirty="0"/>
          </a:p>
        </p:txBody>
      </p:sp>
      <p:sp>
        <p:nvSpPr>
          <p:cNvPr id="6" name="Rectángulo 5"/>
          <p:cNvSpPr/>
          <p:nvPr/>
        </p:nvSpPr>
        <p:spPr>
          <a:xfrm>
            <a:off x="251520" y="3670145"/>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engorde  </a:t>
            </a:r>
            <a:endParaRPr lang="en-US" dirty="0"/>
          </a:p>
        </p:txBody>
      </p:sp>
      <p:sp>
        <p:nvSpPr>
          <p:cNvPr id="9" name="Rectángulo 8"/>
          <p:cNvSpPr/>
          <p:nvPr/>
        </p:nvSpPr>
        <p:spPr>
          <a:xfrm>
            <a:off x="475928" y="1277144"/>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crecimiento </a:t>
            </a:r>
            <a:endParaRPr lang="en-US" dirty="0"/>
          </a:p>
        </p:txBody>
      </p:sp>
      <p:pic>
        <p:nvPicPr>
          <p:cNvPr id="12" name="Imagen 11"/>
          <p:cNvPicPr/>
          <p:nvPr/>
        </p:nvPicPr>
        <p:blipFill rotWithShape="1">
          <a:blip r:embed="rId2"/>
          <a:srcRect l="27495" t="29282" r="24983" b="31475"/>
          <a:stretch/>
        </p:blipFill>
        <p:spPr bwMode="auto">
          <a:xfrm>
            <a:off x="1338672" y="1653005"/>
            <a:ext cx="6041640" cy="1783229"/>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3"/>
          <a:srcRect l="27495" t="34413" r="26001" b="30871"/>
          <a:stretch/>
        </p:blipFill>
        <p:spPr bwMode="auto">
          <a:xfrm>
            <a:off x="1338672" y="4141253"/>
            <a:ext cx="5130130" cy="18317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0314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67544" y="548680"/>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Mortalidad     </a:t>
            </a:r>
            <a:endParaRPr lang="en-US" dirty="0"/>
          </a:p>
        </p:txBody>
      </p:sp>
      <p:sp>
        <p:nvSpPr>
          <p:cNvPr id="5" name="Rectángulo 4"/>
          <p:cNvSpPr/>
          <p:nvPr/>
        </p:nvSpPr>
        <p:spPr>
          <a:xfrm>
            <a:off x="323528" y="1268760"/>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crecimiento </a:t>
            </a:r>
            <a:endParaRPr lang="en-US" dirty="0"/>
          </a:p>
        </p:txBody>
      </p:sp>
      <p:sp>
        <p:nvSpPr>
          <p:cNvPr id="9" name="Rectángulo 8"/>
          <p:cNvSpPr/>
          <p:nvPr/>
        </p:nvSpPr>
        <p:spPr>
          <a:xfrm>
            <a:off x="314653" y="3727658"/>
            <a:ext cx="4392488" cy="327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Etapa de engorde  </a:t>
            </a:r>
            <a:endParaRPr lang="en-US" dirty="0"/>
          </a:p>
        </p:txBody>
      </p:sp>
      <p:pic>
        <p:nvPicPr>
          <p:cNvPr id="10" name="Imagen 9"/>
          <p:cNvPicPr/>
          <p:nvPr/>
        </p:nvPicPr>
        <p:blipFill rotWithShape="1">
          <a:blip r:embed="rId2"/>
          <a:srcRect l="35642" t="51318" r="36185" b="9741"/>
          <a:stretch/>
        </p:blipFill>
        <p:spPr bwMode="auto">
          <a:xfrm>
            <a:off x="1187624" y="1596058"/>
            <a:ext cx="5328592" cy="2048966"/>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srcRect l="33436" t="58865" r="27359" b="9438"/>
          <a:stretch/>
        </p:blipFill>
        <p:spPr bwMode="auto">
          <a:xfrm>
            <a:off x="1187624" y="4131289"/>
            <a:ext cx="4752528" cy="16453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8194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39552" y="260648"/>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b="1" i="1" dirty="0" smtClean="0"/>
              <a:t>PESO VIVO, PESO FAENADO Y PESO RESIDUOS.</a:t>
            </a:r>
            <a:endParaRPr lang="en-US" b="1" i="1" dirty="0"/>
          </a:p>
        </p:txBody>
      </p:sp>
      <p:pic>
        <p:nvPicPr>
          <p:cNvPr id="5" name="Imagen 4"/>
          <p:cNvPicPr/>
          <p:nvPr/>
        </p:nvPicPr>
        <p:blipFill rotWithShape="1">
          <a:blip r:embed="rId2"/>
          <a:srcRect l="29192" t="36828" r="28378" b="27249"/>
          <a:stretch/>
        </p:blipFill>
        <p:spPr bwMode="auto">
          <a:xfrm>
            <a:off x="827584" y="1340768"/>
            <a:ext cx="6480720"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485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60648"/>
            <a:ext cx="8229600" cy="7780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dirty="0">
                <a:effectLst/>
              </a:rPr>
              <a:t>Relación </a:t>
            </a:r>
            <a:r>
              <a:rPr lang="es-EC" dirty="0" smtClean="0">
                <a:effectLst/>
              </a:rPr>
              <a:t>costo/beneficio</a:t>
            </a:r>
            <a:endParaRPr lang="en-US" b="1" i="1" dirty="0"/>
          </a:p>
        </p:txBody>
      </p:sp>
      <p:pic>
        <p:nvPicPr>
          <p:cNvPr id="7" name="Marcador de contenido 6"/>
          <p:cNvPicPr>
            <a:picLocks noGrp="1"/>
          </p:cNvPicPr>
          <p:nvPr>
            <p:ph idx="1"/>
          </p:nvPr>
        </p:nvPicPr>
        <p:blipFill rotWithShape="1">
          <a:blip r:embed="rId2"/>
          <a:srcRect l="27325" t="28074" r="24814" b="19098"/>
          <a:stretch/>
        </p:blipFill>
        <p:spPr bwMode="auto">
          <a:xfrm>
            <a:off x="1043608" y="1412776"/>
            <a:ext cx="7344816"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203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32137" y="476672"/>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ANÁLISIS QUIMICO PROXIMAL DE LOS INGREDIENTES EVALUADOS      </a:t>
            </a:r>
            <a:endParaRPr lang="en-US" dirty="0"/>
          </a:p>
        </p:txBody>
      </p:sp>
      <p:sp>
        <p:nvSpPr>
          <p:cNvPr id="7" name="Rectángulo redondeado 6"/>
          <p:cNvSpPr/>
          <p:nvPr/>
        </p:nvSpPr>
        <p:spPr>
          <a:xfrm>
            <a:off x="508292" y="3072015"/>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ANALISIS PROXIMAL DE LAS MUESTRAS DE HECES     </a:t>
            </a:r>
            <a:endParaRPr lang="en-US" dirty="0"/>
          </a:p>
        </p:txBody>
      </p:sp>
      <p:pic>
        <p:nvPicPr>
          <p:cNvPr id="6" name="Imagen 5"/>
          <p:cNvPicPr/>
          <p:nvPr/>
        </p:nvPicPr>
        <p:blipFill rotWithShape="1">
          <a:blip r:embed="rId2"/>
          <a:srcRect l="30550" t="49507" r="30754" b="16683"/>
          <a:stretch/>
        </p:blipFill>
        <p:spPr bwMode="auto">
          <a:xfrm>
            <a:off x="1475656" y="1037236"/>
            <a:ext cx="5445584" cy="1873521"/>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3"/>
          <a:srcRect l="30889" t="28679" r="27869" b="21211"/>
          <a:stretch/>
        </p:blipFill>
        <p:spPr bwMode="auto">
          <a:xfrm>
            <a:off x="1331640" y="3632579"/>
            <a:ext cx="6264696" cy="26357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6626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539552" y="260648"/>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i="1" dirty="0"/>
              <a:t>Valores de Humedad, Proteína, Fibra, Ceniza, Extracto Etéreo y Extracto Libre de Nitrógeno obtenidos en el análisis proximal</a:t>
            </a:r>
            <a:endParaRPr lang="en-US" b="1" dirty="0"/>
          </a:p>
        </p:txBody>
      </p:sp>
      <p:pic>
        <p:nvPicPr>
          <p:cNvPr id="5" name="Imagen 4"/>
          <p:cNvPicPr/>
          <p:nvPr/>
        </p:nvPicPr>
        <p:blipFill rotWithShape="1">
          <a:blip r:embed="rId2"/>
          <a:srcRect l="28683" t="37432" r="28377" b="23325"/>
          <a:stretch/>
        </p:blipFill>
        <p:spPr bwMode="auto">
          <a:xfrm>
            <a:off x="899592" y="1412776"/>
            <a:ext cx="6840759" cy="3312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419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490066"/>
          </a:xfrm>
        </p:spPr>
        <p:txBody>
          <a:bodyPr/>
          <a:lstStyle/>
          <a:p>
            <a:r>
              <a:rPr lang="es-ES" sz="2800" i="0" dirty="0">
                <a:solidFill>
                  <a:schemeClr val="tx1"/>
                </a:solidFill>
              </a:rPr>
              <a:t>FORMULACIÓN DEL PROBLEMA A RESOLVER </a:t>
            </a:r>
            <a:r>
              <a:rPr lang="es-ES" dirty="0"/>
              <a:t/>
            </a:r>
            <a:br>
              <a:rPr lang="es-ES" dirty="0"/>
            </a:br>
            <a:endParaRPr lang="es-ES" dirty="0"/>
          </a:p>
        </p:txBody>
      </p:sp>
      <p:graphicFrame>
        <p:nvGraphicFramePr>
          <p:cNvPr id="5" name="Diagrama 4"/>
          <p:cNvGraphicFramePr/>
          <p:nvPr>
            <p:extLst>
              <p:ext uri="{D42A27DB-BD31-4B8C-83A1-F6EECF244321}">
                <p14:modId xmlns:p14="http://schemas.microsoft.com/office/powerpoint/2010/main" val="1012925635"/>
              </p:ext>
            </p:extLst>
          </p:nvPr>
        </p:nvGraphicFramePr>
        <p:xfrm>
          <a:off x="395536" y="764704"/>
          <a:ext cx="84969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167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65820" y="764704"/>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DIGESTIBILIDAD</a:t>
            </a:r>
            <a:endParaRPr lang="en-US" dirty="0"/>
          </a:p>
        </p:txBody>
      </p:sp>
      <p:pic>
        <p:nvPicPr>
          <p:cNvPr id="6" name="Imagen 5"/>
          <p:cNvPicPr/>
          <p:nvPr/>
        </p:nvPicPr>
        <p:blipFill rotWithShape="1">
          <a:blip r:embed="rId2"/>
          <a:srcRect l="30889" t="30489" r="29226" b="18796"/>
          <a:stretch/>
        </p:blipFill>
        <p:spPr bwMode="auto">
          <a:xfrm>
            <a:off x="1331640" y="1628800"/>
            <a:ext cx="7200800" cy="3176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4365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23528" y="764704"/>
            <a:ext cx="7380312" cy="3993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i="1" dirty="0" smtClean="0"/>
              <a:t>DIGESTIBILIDAD DE NUTRIENTES DE LAS HECES DE CUYES ALIMENTADOS CON DE ALFALFA Y CAÑA+ALFALFA EN CUYES.</a:t>
            </a:r>
            <a:endParaRPr lang="en-US" b="1" dirty="0"/>
          </a:p>
        </p:txBody>
      </p:sp>
      <p:pic>
        <p:nvPicPr>
          <p:cNvPr id="7" name="Imagen 6"/>
          <p:cNvPicPr/>
          <p:nvPr/>
        </p:nvPicPr>
        <p:blipFill rotWithShape="1">
          <a:blip r:embed="rId2"/>
          <a:srcRect l="29022" t="37130" r="24984" b="7023"/>
          <a:stretch/>
        </p:blipFill>
        <p:spPr bwMode="auto">
          <a:xfrm>
            <a:off x="1259632" y="1628800"/>
            <a:ext cx="5994920" cy="4125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8687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20688"/>
            <a:ext cx="7848872" cy="4392488"/>
          </a:xfrm>
        </p:spPr>
        <p:txBody>
          <a:bodyPr/>
          <a:lstStyle/>
          <a:p>
            <a:pPr algn="just"/>
            <a:endParaRPr lang="en-US" sz="1600" dirty="0">
              <a:solidFill>
                <a:schemeClr val="tx1"/>
              </a:solidFill>
            </a:endParaRPr>
          </a:p>
          <a:p>
            <a:pPr marL="0" indent="0">
              <a:buNone/>
            </a:pPr>
            <a:endParaRPr lang="es-ES" dirty="0"/>
          </a:p>
        </p:txBody>
      </p:sp>
      <p:sp>
        <p:nvSpPr>
          <p:cNvPr id="4" name="Título 3"/>
          <p:cNvSpPr>
            <a:spLocks noGrp="1"/>
          </p:cNvSpPr>
          <p:nvPr>
            <p:ph type="title"/>
          </p:nvPr>
        </p:nvSpPr>
        <p:spPr/>
        <p:txBody>
          <a:bodyPr/>
          <a:lstStyle/>
          <a:p>
            <a:endParaRPr lang="en-US"/>
          </a:p>
        </p:txBody>
      </p:sp>
      <p:sp>
        <p:nvSpPr>
          <p:cNvPr id="5" name="Rectángulo redondeado 4"/>
          <p:cNvSpPr/>
          <p:nvPr/>
        </p:nvSpPr>
        <p:spPr>
          <a:xfrm>
            <a:off x="254968" y="291196"/>
            <a:ext cx="7845424" cy="9775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i="1" dirty="0"/>
              <a:t>Promedio de nutrientes digestibles de cuyes alimentados con alfalfa y alfalfa +caña de azúcar en con diferentes niveles de inclusión de caña de azúcar – etapa de crecimiento en la parroquia de </a:t>
            </a:r>
            <a:r>
              <a:rPr lang="es-ES" i="1" dirty="0" err="1"/>
              <a:t>Guamaní</a:t>
            </a:r>
            <a:r>
              <a:rPr lang="es-ES" i="1" dirty="0"/>
              <a:t>-Quito.</a:t>
            </a:r>
            <a:endParaRPr lang="en-US" b="1" dirty="0"/>
          </a:p>
        </p:txBody>
      </p:sp>
      <p:pic>
        <p:nvPicPr>
          <p:cNvPr id="6" name="Imagen 5"/>
          <p:cNvPicPr/>
          <p:nvPr/>
        </p:nvPicPr>
        <p:blipFill rotWithShape="1">
          <a:blip r:embed="rId3"/>
          <a:srcRect l="28513" t="41054" r="26001" b="26344"/>
          <a:stretch/>
        </p:blipFill>
        <p:spPr bwMode="auto">
          <a:xfrm>
            <a:off x="930424" y="1934059"/>
            <a:ext cx="7283152" cy="27465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4052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20688"/>
            <a:ext cx="7848872" cy="4392488"/>
          </a:xfrm>
        </p:spPr>
        <p:txBody>
          <a:bodyPr/>
          <a:lstStyle/>
          <a:p>
            <a:pPr algn="just"/>
            <a:endParaRPr lang="en-US" sz="1600" dirty="0">
              <a:solidFill>
                <a:schemeClr val="tx1"/>
              </a:solidFill>
            </a:endParaRPr>
          </a:p>
          <a:p>
            <a:pPr marL="0" indent="0">
              <a:buNone/>
            </a:pPr>
            <a:endParaRPr lang="es-ES" dirty="0"/>
          </a:p>
        </p:txBody>
      </p:sp>
      <p:sp>
        <p:nvSpPr>
          <p:cNvPr id="4" name="Título 3"/>
          <p:cNvSpPr>
            <a:spLocks noGrp="1"/>
          </p:cNvSpPr>
          <p:nvPr>
            <p:ph type="title"/>
          </p:nvPr>
        </p:nvSpPr>
        <p:spPr/>
        <p:txBody>
          <a:bodyPr/>
          <a:lstStyle/>
          <a:p>
            <a:endParaRPr lang="en-US"/>
          </a:p>
        </p:txBody>
      </p:sp>
      <p:sp>
        <p:nvSpPr>
          <p:cNvPr id="5" name="Rectángulo redondeado 4"/>
          <p:cNvSpPr/>
          <p:nvPr/>
        </p:nvSpPr>
        <p:spPr>
          <a:xfrm>
            <a:off x="254968" y="291196"/>
            <a:ext cx="7845424" cy="9775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i="1"/>
              <a:t>Nutrientes digestibles de la proteína, fibra, extracto etéreo y extracto libre de nitrógeno.</a:t>
            </a:r>
            <a:endParaRPr lang="en-US" b="1"/>
          </a:p>
        </p:txBody>
      </p:sp>
      <p:pic>
        <p:nvPicPr>
          <p:cNvPr id="7" name="Imagen 6"/>
          <p:cNvPicPr/>
          <p:nvPr/>
        </p:nvPicPr>
        <p:blipFill rotWithShape="1">
          <a:blip r:embed="rId3"/>
          <a:srcRect l="31738" t="41054" r="32451" b="31777"/>
          <a:stretch/>
        </p:blipFill>
        <p:spPr bwMode="auto">
          <a:xfrm>
            <a:off x="1007604" y="1916832"/>
            <a:ext cx="6336704" cy="21568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0196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4" name="Rectángulo redondeado 3"/>
          <p:cNvSpPr/>
          <p:nvPr/>
        </p:nvSpPr>
        <p:spPr>
          <a:xfrm>
            <a:off x="254968" y="291196"/>
            <a:ext cx="7845424" cy="9775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i="1" dirty="0"/>
              <a:t>Nutrientes digestibles de la proteína digestible, fibra digestible, EE y ELN</a:t>
            </a:r>
            <a:endParaRPr lang="en-US" b="1" dirty="0"/>
          </a:p>
        </p:txBody>
      </p:sp>
      <p:pic>
        <p:nvPicPr>
          <p:cNvPr id="5" name="Marcador de contenido 4"/>
          <p:cNvPicPr>
            <a:picLocks noGrp="1"/>
          </p:cNvPicPr>
          <p:nvPr>
            <p:ph idx="1"/>
          </p:nvPr>
        </p:nvPicPr>
        <p:blipFill rotWithShape="1">
          <a:blip r:embed="rId2"/>
          <a:srcRect l="29701" t="33810" r="28717" b="35097"/>
          <a:stretch/>
        </p:blipFill>
        <p:spPr bwMode="auto">
          <a:xfrm>
            <a:off x="755576" y="1434196"/>
            <a:ext cx="6089524" cy="28675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498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sz="1600" b="0" dirty="0">
                <a:effectLst/>
              </a:rPr>
              <a:t>Promedio de nutrientes digestibles de cuyes alimentados con alfalfa y alfalfa +caña de azúcar en con diferentes niveles de inclusión de caña de azúcar – etapa de crecimiento en la parroquia de </a:t>
            </a:r>
            <a:r>
              <a:rPr lang="es-ES" sz="1600" b="0" dirty="0" err="1">
                <a:effectLst/>
              </a:rPr>
              <a:t>Guamaní</a:t>
            </a:r>
            <a:r>
              <a:rPr lang="es-ES" sz="1600" b="0" dirty="0">
                <a:effectLst/>
              </a:rPr>
              <a:t>-Quito.</a:t>
            </a:r>
            <a:endParaRPr lang="en-US" sz="1600" dirty="0">
              <a:effectLst/>
            </a:endParaRPr>
          </a:p>
        </p:txBody>
      </p:sp>
      <p:pic>
        <p:nvPicPr>
          <p:cNvPr id="5" name="Marcador de contenido 4"/>
          <p:cNvPicPr>
            <a:picLocks noGrp="1"/>
          </p:cNvPicPr>
          <p:nvPr>
            <p:ph idx="1"/>
          </p:nvPr>
        </p:nvPicPr>
        <p:blipFill rotWithShape="1">
          <a:blip r:embed="rId2"/>
          <a:srcRect l="29532" t="43470" r="28887" b="28154"/>
          <a:stretch/>
        </p:blipFill>
        <p:spPr bwMode="auto">
          <a:xfrm>
            <a:off x="1635282" y="1844824"/>
            <a:ext cx="5873435" cy="23361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095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634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600" b="0" dirty="0">
                <a:effectLst/>
              </a:rPr>
              <a:t>Nutrientes digestibles totales (NDT) de los tratamientos alfalfa y alfalfa + caña de azúcar. </a:t>
            </a:r>
            <a:r>
              <a:rPr lang="en-US" dirty="0">
                <a:effectLst/>
              </a:rPr>
              <a:t/>
            </a:r>
            <a:br>
              <a:rPr lang="en-US" dirty="0">
                <a:effectLst/>
              </a:rPr>
            </a:br>
            <a:r>
              <a:rPr lang="es-ES" sz="1600" b="0" dirty="0" smtClean="0">
                <a:effectLst/>
              </a:rPr>
              <a:t>.</a:t>
            </a:r>
            <a:endParaRPr lang="en-US" sz="1600" dirty="0">
              <a:effectLst/>
            </a:endParaRPr>
          </a:p>
        </p:txBody>
      </p:sp>
      <p:pic>
        <p:nvPicPr>
          <p:cNvPr id="5" name="Marcador de contenido 4"/>
          <p:cNvPicPr>
            <a:picLocks noGrp="1"/>
          </p:cNvPicPr>
          <p:nvPr>
            <p:ph idx="1"/>
          </p:nvPr>
        </p:nvPicPr>
        <p:blipFill rotWithShape="1">
          <a:blip r:embed="rId2"/>
          <a:srcRect l="30550" t="55242" r="30414" b="21212"/>
          <a:stretch/>
        </p:blipFill>
        <p:spPr bwMode="auto">
          <a:xfrm>
            <a:off x="971600" y="1268760"/>
            <a:ext cx="5079033" cy="1722437"/>
          </a:xfrm>
          <a:prstGeom prst="rect">
            <a:avLst/>
          </a:prstGeom>
          <a:ln>
            <a:noFill/>
          </a:ln>
          <a:extLst>
            <a:ext uri="{53640926-AAD7-44D8-BBD7-CCE9431645EC}">
              <a14:shadowObscured xmlns:a14="http://schemas.microsoft.com/office/drawing/2010/main"/>
            </a:ext>
          </a:extLst>
        </p:spPr>
      </p:pic>
      <p:sp>
        <p:nvSpPr>
          <p:cNvPr id="6" name="Título 3"/>
          <p:cNvSpPr txBox="1">
            <a:spLocks/>
          </p:cNvSpPr>
          <p:nvPr/>
        </p:nvSpPr>
        <p:spPr>
          <a:xfrm>
            <a:off x="683568" y="3377383"/>
            <a:ext cx="8229600" cy="6340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lvl1pPr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fontAlgn="base">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endParaRPr lang="es-ES" sz="1600" dirty="0" smtClean="0">
              <a:effectLst/>
            </a:endParaRPr>
          </a:p>
          <a:p>
            <a:pPr algn="ctr"/>
            <a:endParaRPr lang="es-ES" sz="1600" dirty="0">
              <a:effectLst/>
            </a:endParaRPr>
          </a:p>
          <a:p>
            <a:pPr algn="ctr"/>
            <a:r>
              <a:rPr lang="es-ES" sz="1600" dirty="0" smtClean="0">
                <a:effectLst/>
              </a:rPr>
              <a:t>Energía </a:t>
            </a:r>
            <a:r>
              <a:rPr lang="es-ES" sz="1600" dirty="0">
                <a:effectLst/>
              </a:rPr>
              <a:t>digestible de los tratamientos alfalfa y alfalfa + caña.</a:t>
            </a:r>
            <a:endParaRPr lang="en-US" sz="1600" dirty="0">
              <a:effectLst/>
            </a:endParaRPr>
          </a:p>
          <a:p>
            <a:pPr algn="ctr"/>
            <a:r>
              <a:rPr lang="en-US" kern="0" dirty="0" smtClean="0">
                <a:effectLst/>
              </a:rPr>
              <a:t/>
            </a:r>
            <a:br>
              <a:rPr lang="en-US" kern="0" dirty="0" smtClean="0">
                <a:effectLst/>
              </a:rPr>
            </a:br>
            <a:r>
              <a:rPr lang="es-ES" sz="1600" b="0" kern="0" dirty="0" smtClean="0">
                <a:effectLst/>
              </a:rPr>
              <a:t>.</a:t>
            </a:r>
            <a:endParaRPr lang="en-US" sz="1600" kern="0" dirty="0">
              <a:effectLst/>
            </a:endParaRPr>
          </a:p>
        </p:txBody>
      </p:sp>
      <p:pic>
        <p:nvPicPr>
          <p:cNvPr id="7" name="Imagen 6"/>
          <p:cNvPicPr/>
          <p:nvPr/>
        </p:nvPicPr>
        <p:blipFill rotWithShape="1">
          <a:blip r:embed="rId3"/>
          <a:srcRect l="29532" t="52224" r="28207" b="16382"/>
          <a:stretch/>
        </p:blipFill>
        <p:spPr bwMode="auto">
          <a:xfrm>
            <a:off x="1475656" y="4011465"/>
            <a:ext cx="6840760" cy="2009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6662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476672"/>
          </a:xfrm>
        </p:spPr>
        <p:txBody>
          <a:bodyPr/>
          <a:lstStyle/>
          <a:p>
            <a:pPr algn="ctr"/>
            <a:r>
              <a:rPr lang="es-ES" sz="2700" b="0" i="0" kern="1200" cap="small" dirty="0" smtClean="0">
                <a:solidFill>
                  <a:srgbClr val="575F6D"/>
                </a:solidFill>
                <a:effectLst/>
                <a:latin typeface="Century Schoolbook"/>
              </a:rPr>
              <a:t>CONCLUSIONES </a:t>
            </a:r>
            <a:endParaRPr lang="es-ES" i="0" dirty="0"/>
          </a:p>
        </p:txBody>
      </p:sp>
      <p:sp>
        <p:nvSpPr>
          <p:cNvPr id="3" name="2 Marcador de contenido"/>
          <p:cNvSpPr>
            <a:spLocks noGrp="1"/>
          </p:cNvSpPr>
          <p:nvPr>
            <p:ph idx="1"/>
          </p:nvPr>
        </p:nvSpPr>
        <p:spPr>
          <a:xfrm>
            <a:off x="107504" y="1312362"/>
            <a:ext cx="9144000" cy="5577483"/>
          </a:xfrm>
        </p:spPr>
        <p:txBody>
          <a:bodyPr/>
          <a:lstStyle/>
          <a:p>
            <a:r>
              <a:rPr lang="es-ES" sz="1600" dirty="0" smtClean="0">
                <a:solidFill>
                  <a:schemeClr val="tx1"/>
                </a:solidFill>
              </a:rPr>
              <a:t>Tanto en </a:t>
            </a:r>
            <a:r>
              <a:rPr lang="es-ES" sz="1600" dirty="0">
                <a:solidFill>
                  <a:schemeClr val="tx1"/>
                </a:solidFill>
              </a:rPr>
              <a:t>la etapa de crecimiento como en la etapa de engorde de cuyes, el reemplazo de niveles de caña de azúcar (0,10,15,20 y 25%) al suministro de Alfalfa no influencio sobre las diferentes variables evaluadas consumo de alimento (g), peso (g), incremento de peso (g), conversión alimenticia y mortalidad </a:t>
            </a:r>
            <a:r>
              <a:rPr lang="es-ES" sz="1600" dirty="0" smtClean="0">
                <a:solidFill>
                  <a:schemeClr val="tx1"/>
                </a:solidFill>
              </a:rPr>
              <a:t>(%).</a:t>
            </a:r>
          </a:p>
          <a:p>
            <a:r>
              <a:rPr lang="es-ES" sz="1600" dirty="0"/>
              <a:t> </a:t>
            </a:r>
            <a:endParaRPr lang="en-US" sz="1600" dirty="0">
              <a:solidFill>
                <a:schemeClr val="tx1"/>
              </a:solidFill>
            </a:endParaRPr>
          </a:p>
          <a:p>
            <a:pPr lvl="0"/>
            <a:r>
              <a:rPr lang="es-ES" sz="1600" dirty="0">
                <a:solidFill>
                  <a:schemeClr val="tx1"/>
                </a:solidFill>
              </a:rPr>
              <a:t>Económicamente el tratamiento más funcional constituyo el Tratamiento T4 que corresponde al reemplazo de alfalfa con caña de azúcar en un 25%, por presentar una mejor Relación Costo/Beneficio, esto se debe a que, a una mayor inclusión de caña de azúcar, consumieron menos alfalfa que era uno de los componentes más caro</a:t>
            </a:r>
            <a:r>
              <a:rPr lang="es-ES" sz="1600" dirty="0" smtClean="0">
                <a:solidFill>
                  <a:schemeClr val="tx1"/>
                </a:solidFill>
              </a:rPr>
              <a:t>.</a:t>
            </a:r>
          </a:p>
          <a:p>
            <a:pPr lvl="0"/>
            <a:endParaRPr lang="en-US" sz="1600" dirty="0">
              <a:solidFill>
                <a:schemeClr val="tx1"/>
              </a:solidFill>
            </a:endParaRPr>
          </a:p>
          <a:p>
            <a:r>
              <a:rPr lang="es-ES" sz="1600" dirty="0">
                <a:solidFill>
                  <a:schemeClr val="tx1"/>
                </a:solidFill>
              </a:rPr>
              <a:t>Si bien el tratamiento T4 (sustitución del 25% de la alfalfa con caña de azúcar) se presentó como la mejor alternativa económica, este tratamiento en relacional T0 (sin caña de azúcar), presento menores contenidos de cenizas y proteína mientras que la Fibra y Extracto Libre de Nitrógeno se incrementaron, estos cambios no influenciaron sobre el peso del animal faenado.</a:t>
            </a:r>
            <a:endParaRPr lang="en-US" sz="1600" dirty="0">
              <a:solidFill>
                <a:schemeClr val="tx1"/>
              </a:solidFill>
            </a:endParaRPr>
          </a:p>
          <a:p>
            <a:pPr lvl="0"/>
            <a:endParaRPr lang="en-US" sz="1600" dirty="0">
              <a:solidFill>
                <a:schemeClr val="tx1"/>
              </a:solidFill>
            </a:endParaRPr>
          </a:p>
        </p:txBody>
      </p:sp>
    </p:spTree>
    <p:extLst>
      <p:ext uri="{BB962C8B-B14F-4D97-AF65-F5344CB8AC3E}">
        <p14:creationId xmlns:p14="http://schemas.microsoft.com/office/powerpoint/2010/main" val="1523861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dirty="0" smtClean="0">
                <a:solidFill>
                  <a:schemeClr val="tx1"/>
                </a:solidFill>
              </a:rPr>
              <a:t>Se </a:t>
            </a:r>
            <a:r>
              <a:rPr lang="es-ES" dirty="0">
                <a:solidFill>
                  <a:schemeClr val="tx1"/>
                </a:solidFill>
              </a:rPr>
              <a:t>recomienda validar el tratamiento T4 (sustitución del 25% de la alfalfa con caña de azúcar), pues en cada localidad este tratamiento puede incrementar el costo por la distancia para obtener la caña de azúcar). </a:t>
            </a:r>
            <a:endParaRPr lang="en-US" dirty="0">
              <a:solidFill>
                <a:schemeClr val="tx1"/>
              </a:solidFill>
            </a:endParaRPr>
          </a:p>
          <a:p>
            <a:pPr marL="0" indent="0">
              <a:buNone/>
            </a:pPr>
            <a:r>
              <a:rPr lang="es-ES" dirty="0">
                <a:solidFill>
                  <a:schemeClr val="tx1"/>
                </a:solidFill>
              </a:rPr>
              <a:t> </a:t>
            </a:r>
            <a:endParaRPr lang="en-US" dirty="0">
              <a:solidFill>
                <a:schemeClr val="tx1"/>
              </a:solidFill>
            </a:endParaRPr>
          </a:p>
          <a:p>
            <a:pPr lvl="0"/>
            <a:r>
              <a:rPr lang="es-ES" dirty="0">
                <a:solidFill>
                  <a:schemeClr val="tx1"/>
                </a:solidFill>
              </a:rPr>
              <a:t>En los sitios donde se puede disponer fácilmente caña de azúcar se recomienda la utilización del Tratamiento T4 (sustitución del 25% de la alfalfa con caña de azúcar) por ser el más funcional económicamente. </a:t>
            </a:r>
            <a:endParaRPr lang="en-US" dirty="0">
              <a:solidFill>
                <a:schemeClr val="tx1"/>
              </a:solidFill>
            </a:endParaRPr>
          </a:p>
          <a:p>
            <a:endParaRPr lang="en-US" dirty="0">
              <a:solidFill>
                <a:schemeClr val="tx1"/>
              </a:solidFill>
            </a:endParaRPr>
          </a:p>
        </p:txBody>
      </p:sp>
      <p:sp>
        <p:nvSpPr>
          <p:cNvPr id="4" name="1 Título"/>
          <p:cNvSpPr txBox="1">
            <a:spLocks/>
          </p:cNvSpPr>
          <p:nvPr/>
        </p:nvSpPr>
        <p:spPr>
          <a:xfrm>
            <a:off x="457200" y="476672"/>
            <a:ext cx="8229600" cy="476672"/>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700" b="0" i="0" cap="small" dirty="0" smtClean="0">
                <a:solidFill>
                  <a:srgbClr val="575F6D"/>
                </a:solidFill>
                <a:effectLst/>
                <a:latin typeface="Century Schoolbook"/>
              </a:rPr>
              <a:t>Recomendaciones </a:t>
            </a:r>
            <a:r>
              <a:rPr lang="es-ES" sz="2700" b="0" i="0" kern="1200" cap="small" dirty="0" smtClean="0">
                <a:solidFill>
                  <a:srgbClr val="575F6D"/>
                </a:solidFill>
                <a:effectLst/>
                <a:latin typeface="Century Schoolbook"/>
              </a:rPr>
              <a:t> </a:t>
            </a:r>
            <a:endParaRPr lang="es-ES" i="0" kern="0" dirty="0"/>
          </a:p>
        </p:txBody>
      </p:sp>
    </p:spTree>
    <p:extLst>
      <p:ext uri="{BB962C8B-B14F-4D97-AF65-F5344CB8AC3E}">
        <p14:creationId xmlns:p14="http://schemas.microsoft.com/office/powerpoint/2010/main" val="2518889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75456"/>
            <a:ext cx="8229600" cy="360040"/>
          </a:xfrm>
        </p:spPr>
        <p:txBody>
          <a:bodyPr/>
          <a:lstStyle/>
          <a:p>
            <a:endParaRPr lang="es-ES" dirty="0"/>
          </a:p>
        </p:txBody>
      </p:sp>
      <p:sp>
        <p:nvSpPr>
          <p:cNvPr id="5" name="4 Rectángulo"/>
          <p:cNvSpPr/>
          <p:nvPr/>
        </p:nvSpPr>
        <p:spPr>
          <a:xfrm>
            <a:off x="251520" y="1844824"/>
            <a:ext cx="5904656" cy="2123658"/>
          </a:xfrm>
          <a:prstGeom prst="rect">
            <a:avLst/>
          </a:prstGeom>
          <a:noFill/>
        </p:spPr>
        <p:txBody>
          <a:bodyPr wrap="square">
            <a:spAutoFit/>
          </a:bodyPr>
          <a:lstStyle/>
          <a:p>
            <a:pPr lvl="0" algn="ctr" fontAlgn="auto">
              <a:spcBef>
                <a:spcPts val="0"/>
              </a:spcBef>
              <a:spcAft>
                <a:spcPts val="0"/>
              </a:spcAft>
            </a:pPr>
            <a:r>
              <a:rPr lang="es-ES" sz="6600" b="1" spc="100" dirty="0" smtClean="0">
                <a:ln w="18000">
                  <a:solidFill>
                    <a:srgbClr val="FE8637">
                      <a:satMod val="200000"/>
                      <a:tint val="72000"/>
                    </a:srgbClr>
                  </a:solidFill>
                  <a:prstDash val="solid"/>
                </a:ln>
                <a:solidFill>
                  <a:srgbClr val="FE8637">
                    <a:satMod val="280000"/>
                    <a:tint val="100000"/>
                    <a:alpha val="5700"/>
                  </a:srgbClr>
                </a:solidFill>
                <a:effectLst>
                  <a:outerShdw blurRad="25000" dist="20000" dir="16020000" algn="tl">
                    <a:srgbClr val="FE8637">
                      <a:satMod val="200000"/>
                      <a:shade val="1000"/>
                      <a:alpha val="60000"/>
                    </a:srgbClr>
                  </a:outerShdw>
                </a:effectLst>
                <a:latin typeface="Century Schoolbook"/>
              </a:rPr>
              <a:t> </a:t>
            </a:r>
            <a:endParaRPr lang="es-ES" sz="6600" b="1" spc="100" dirty="0">
              <a:ln w="18000">
                <a:solidFill>
                  <a:srgbClr val="FE8637">
                    <a:satMod val="200000"/>
                    <a:tint val="72000"/>
                  </a:srgbClr>
                </a:solidFill>
                <a:prstDash val="solid"/>
              </a:ln>
              <a:solidFill>
                <a:srgbClr val="FE8637">
                  <a:satMod val="280000"/>
                  <a:tint val="100000"/>
                  <a:alpha val="5700"/>
                </a:srgbClr>
              </a:solidFill>
              <a:effectLst>
                <a:outerShdw blurRad="25000" dist="20000" dir="16020000" algn="tl">
                  <a:srgbClr val="FE8637">
                    <a:satMod val="200000"/>
                    <a:shade val="1000"/>
                    <a:alpha val="60000"/>
                  </a:srgbClr>
                </a:outerShdw>
              </a:effectLst>
              <a:latin typeface="Century Schoolbook"/>
            </a:endParaRPr>
          </a:p>
          <a:p>
            <a:pPr lvl="0" algn="ctr" fontAlgn="auto">
              <a:spcBef>
                <a:spcPts val="0"/>
              </a:spcBef>
              <a:spcAft>
                <a:spcPts val="0"/>
              </a:spcAft>
            </a:pPr>
            <a:r>
              <a:rPr lang="es-ES" sz="6600" b="1" spc="100" dirty="0">
                <a:ln w="18000">
                  <a:solidFill>
                    <a:srgbClr val="FE8637">
                      <a:satMod val="200000"/>
                      <a:tint val="72000"/>
                    </a:srgbClr>
                  </a:solidFill>
                  <a:prstDash val="solid"/>
                </a:ln>
                <a:solidFill>
                  <a:schemeClr val="tx1">
                    <a:alpha val="5700"/>
                  </a:schemeClr>
                </a:solidFill>
                <a:effectLst>
                  <a:outerShdw blurRad="25000" dist="20000" dir="16020000" algn="tl">
                    <a:srgbClr val="FE8637">
                      <a:satMod val="200000"/>
                      <a:shade val="1000"/>
                      <a:alpha val="60000"/>
                    </a:srgbClr>
                  </a:outerShdw>
                </a:effectLst>
                <a:latin typeface="Century Schoolbook"/>
              </a:rPr>
              <a:t>GRACIAS</a:t>
            </a:r>
          </a:p>
        </p:txBody>
      </p:sp>
    </p:spTree>
    <p:extLst>
      <p:ext uri="{BB962C8B-B14F-4D97-AF65-F5344CB8AC3E}">
        <p14:creationId xmlns:p14="http://schemas.microsoft.com/office/powerpoint/2010/main" val="349670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620688"/>
          </a:xfrm>
        </p:spPr>
        <p:txBody>
          <a:bodyPr/>
          <a:lstStyle/>
          <a:p>
            <a:pPr algn="ctr"/>
            <a:r>
              <a:rPr lang="es-ES" i="0" dirty="0">
                <a:solidFill>
                  <a:schemeClr val="tx1"/>
                </a:solidFill>
              </a:rPr>
              <a:t>JUSTIFICACIÓN</a:t>
            </a:r>
          </a:p>
        </p:txBody>
      </p:sp>
      <p:graphicFrame>
        <p:nvGraphicFramePr>
          <p:cNvPr id="6" name="Diagrama 5"/>
          <p:cNvGraphicFramePr/>
          <p:nvPr>
            <p:extLst>
              <p:ext uri="{D42A27DB-BD31-4B8C-83A1-F6EECF244321}">
                <p14:modId xmlns:p14="http://schemas.microsoft.com/office/powerpoint/2010/main" val="3785897155"/>
              </p:ext>
            </p:extLst>
          </p:nvPr>
        </p:nvGraphicFramePr>
        <p:xfrm>
          <a:off x="611560" y="764704"/>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41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09328"/>
          </a:xfrm>
        </p:spPr>
        <p:txBody>
          <a:bodyPr/>
          <a:lstStyle/>
          <a:p>
            <a:pPr algn="ctr"/>
            <a:r>
              <a:rPr lang="es-ES" sz="3000" i="0" kern="1200" cap="small" dirty="0">
                <a:solidFill>
                  <a:srgbClr val="575F6D"/>
                </a:solidFill>
                <a:effectLst>
                  <a:outerShdw blurRad="38100" dist="38100" dir="2700000" algn="tl">
                    <a:srgbClr val="000000">
                      <a:alpha val="43137"/>
                    </a:srgbClr>
                  </a:outerShdw>
                </a:effectLst>
                <a:latin typeface="Century Schoolbook"/>
              </a:rPr>
              <a:t>OBJETIVOS</a:t>
            </a:r>
            <a:endParaRPr lang="es-ES" dirty="0">
              <a:effectLst>
                <a:outerShdw blurRad="38100" dist="38100" dir="2700000" algn="tl">
                  <a:srgbClr val="000000">
                    <a:alpha val="43137"/>
                  </a:srgbClr>
                </a:outerShdw>
              </a:effectLst>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744262938"/>
              </p:ext>
            </p:extLst>
          </p:nvPr>
        </p:nvGraphicFramePr>
        <p:xfrm>
          <a:off x="107950" y="620713"/>
          <a:ext cx="878522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598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620688"/>
          </a:xfrm>
        </p:spPr>
        <p:txBody>
          <a:bodyPr/>
          <a:lstStyle/>
          <a:p>
            <a:pPr algn="ctr"/>
            <a:r>
              <a:rPr lang="es-ES" sz="3000" b="0" i="0" kern="1200" cap="small" dirty="0">
                <a:solidFill>
                  <a:srgbClr val="575F6D"/>
                </a:solidFill>
                <a:effectLst/>
                <a:latin typeface="Century Schoolbook"/>
              </a:rPr>
              <a:t>HIPÓTESIS</a:t>
            </a:r>
            <a:endParaRPr lang="es-ES" i="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973770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658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76064"/>
          </a:xfrm>
        </p:spPr>
        <p:txBody>
          <a:bodyPr/>
          <a:lstStyle/>
          <a:p>
            <a:pPr algn="ctr"/>
            <a:r>
              <a:rPr lang="es-ES" sz="3000" i="0" kern="1200" cap="small" dirty="0">
                <a:solidFill>
                  <a:srgbClr val="575F6D"/>
                </a:solidFill>
                <a:effectLst>
                  <a:outerShdw blurRad="38100" dist="38100" dir="2700000" algn="tl">
                    <a:srgbClr val="000000">
                      <a:alpha val="43137"/>
                    </a:srgbClr>
                  </a:outerShdw>
                </a:effectLst>
                <a:latin typeface="Century Schoolbook"/>
              </a:rPr>
              <a:t>METODOLOGÍA</a:t>
            </a:r>
            <a:endParaRPr lang="es-ES" i="0" dirty="0">
              <a:effectLst>
                <a:outerShdw blurRad="38100" dist="38100" dir="2700000" algn="tl">
                  <a:srgbClr val="000000">
                    <a:alpha val="43137"/>
                  </a:srgbClr>
                </a:outerShdw>
              </a:effectLst>
            </a:endParaRPr>
          </a:p>
        </p:txBody>
      </p:sp>
      <p:sp>
        <p:nvSpPr>
          <p:cNvPr id="12" name="Rectángulo redondeado 11"/>
          <p:cNvSpPr/>
          <p:nvPr/>
        </p:nvSpPr>
        <p:spPr>
          <a:xfrm>
            <a:off x="323528" y="692696"/>
            <a:ext cx="3888432" cy="15841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La presente investigación se </a:t>
            </a:r>
            <a:r>
              <a:rPr lang="es-ES" dirty="0" err="1" smtClean="0"/>
              <a:t>desarrollaro</a:t>
            </a:r>
            <a:r>
              <a:rPr lang="es-ES" dirty="0" smtClean="0"/>
              <a:t> </a:t>
            </a:r>
            <a:r>
              <a:rPr lang="es-ES" dirty="0"/>
              <a:t>en la provincia de Pichincha, Cantón Quito, Parroquia </a:t>
            </a:r>
            <a:r>
              <a:rPr lang="es-ES" dirty="0" err="1"/>
              <a:t>Guamaní</a:t>
            </a:r>
            <a:r>
              <a:rPr lang="es-ES" dirty="0"/>
              <a:t>, Sector La Victoria.</a:t>
            </a:r>
            <a:endParaRPr lang="en-US" dirty="0"/>
          </a:p>
        </p:txBody>
      </p:sp>
      <p:sp>
        <p:nvSpPr>
          <p:cNvPr id="14" name="Rectángulo redondeado 13"/>
          <p:cNvSpPr/>
          <p:nvPr/>
        </p:nvSpPr>
        <p:spPr>
          <a:xfrm>
            <a:off x="4067944" y="3717032"/>
            <a:ext cx="4896544" cy="220704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t>Humedad relativa : 84%</a:t>
            </a:r>
          </a:p>
          <a:p>
            <a:r>
              <a:rPr lang="es-EC" dirty="0" smtClean="0"/>
              <a:t>Evaporización: 2650mm/año</a:t>
            </a:r>
          </a:p>
          <a:p>
            <a:r>
              <a:rPr lang="es-EC" dirty="0" smtClean="0"/>
              <a:t>Vientos 2,5m/s</a:t>
            </a:r>
          </a:p>
          <a:p>
            <a:r>
              <a:rPr lang="es-EC" dirty="0" smtClean="0"/>
              <a:t>Temperatura: Temperatura media anual entre 14º C</a:t>
            </a:r>
          </a:p>
          <a:p>
            <a:r>
              <a:rPr lang="es-EC" dirty="0" smtClean="0"/>
              <a:t>Pluviosidad: 2346 mm</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5214" t="22160" r="56984" b="57309"/>
          <a:stretch/>
        </p:blipFill>
        <p:spPr>
          <a:xfrm>
            <a:off x="4932040" y="1124743"/>
            <a:ext cx="3456384" cy="2502899"/>
          </a:xfrm>
          <a:prstGeom prst="rect">
            <a:avLst/>
          </a:prstGeom>
        </p:spPr>
      </p:pic>
      <p:pic>
        <p:nvPicPr>
          <p:cNvPr id="7" name="Imagen 6"/>
          <p:cNvPicPr/>
          <p:nvPr/>
        </p:nvPicPr>
        <p:blipFill rotWithShape="1">
          <a:blip r:embed="rId3"/>
          <a:srcRect l="-1" t="8241" r="19736" b="12760"/>
          <a:stretch/>
        </p:blipFill>
        <p:spPr bwMode="auto">
          <a:xfrm>
            <a:off x="323528" y="2636912"/>
            <a:ext cx="3600400" cy="30243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7234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lstStyle/>
          <a:p>
            <a:pPr algn="ctr"/>
            <a:r>
              <a:rPr lang="es-EC" dirty="0" smtClean="0">
                <a:solidFill>
                  <a:schemeClr val="tx1"/>
                </a:solidFill>
              </a:rPr>
              <a:t>MATERIALES </a:t>
            </a:r>
            <a:endParaRPr lang="en-US" dirty="0">
              <a:solidFill>
                <a:schemeClr val="tx1"/>
              </a:solidFill>
            </a:endParaRPr>
          </a:p>
        </p:txBody>
      </p:sp>
      <p:sp>
        <p:nvSpPr>
          <p:cNvPr id="4" name="Rectángulo redondeado 3"/>
          <p:cNvSpPr/>
          <p:nvPr/>
        </p:nvSpPr>
        <p:spPr>
          <a:xfrm>
            <a:off x="457200" y="1124744"/>
            <a:ext cx="3893724"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200 cuyes (15 días de destete)</a:t>
            </a:r>
          </a:p>
        </p:txBody>
      </p:sp>
      <p:sp>
        <p:nvSpPr>
          <p:cNvPr id="5" name="Rectángulo redondeado 4"/>
          <p:cNvSpPr/>
          <p:nvPr/>
        </p:nvSpPr>
        <p:spPr>
          <a:xfrm>
            <a:off x="469032" y="1554589"/>
            <a:ext cx="3893724"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dirty="0"/>
              <a:t>Pozas  de madera  de 1m</a:t>
            </a:r>
            <a:r>
              <a:rPr lang="es-ES" sz="1600" baseline="30000" dirty="0"/>
              <a:t>2</a:t>
            </a:r>
            <a:endParaRPr lang="en-US" sz="1600" dirty="0"/>
          </a:p>
        </p:txBody>
      </p:sp>
      <p:sp>
        <p:nvSpPr>
          <p:cNvPr id="6" name="Rectángulo redondeado 5"/>
          <p:cNvSpPr/>
          <p:nvPr/>
        </p:nvSpPr>
        <p:spPr>
          <a:xfrm>
            <a:off x="4780531" y="1581732"/>
            <a:ext cx="4168142" cy="4242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dirty="0"/>
              <a:t>Caña de azúcar ( Cogollos de 18 meses)</a:t>
            </a:r>
            <a:endParaRPr lang="en-US" sz="1600" dirty="0"/>
          </a:p>
        </p:txBody>
      </p:sp>
      <p:sp>
        <p:nvSpPr>
          <p:cNvPr id="7" name="Rectángulo redondeado 6"/>
          <p:cNvSpPr/>
          <p:nvPr/>
        </p:nvSpPr>
        <p:spPr>
          <a:xfrm>
            <a:off x="466475" y="1941271"/>
            <a:ext cx="3893724"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a:t>Alfalfa ( 10 % de la floración) </a:t>
            </a:r>
            <a:endParaRPr lang="en-US" dirty="0"/>
          </a:p>
        </p:txBody>
      </p:sp>
      <p:sp>
        <p:nvSpPr>
          <p:cNvPr id="8" name="Rectángulo redondeado 7"/>
          <p:cNvSpPr/>
          <p:nvPr/>
        </p:nvSpPr>
        <p:spPr>
          <a:xfrm>
            <a:off x="4765545" y="1074181"/>
            <a:ext cx="4183128" cy="43897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err="1" smtClean="0"/>
              <a:t>Desprasitantes</a:t>
            </a:r>
            <a:r>
              <a:rPr lang="es-ES" dirty="0" smtClean="0"/>
              <a:t> </a:t>
            </a:r>
            <a:r>
              <a:rPr lang="es-ES" dirty="0"/>
              <a:t>( </a:t>
            </a:r>
            <a:r>
              <a:rPr lang="es-ES" dirty="0" err="1"/>
              <a:t>ivermectina</a:t>
            </a:r>
            <a:r>
              <a:rPr lang="es-ES" dirty="0"/>
              <a:t>)</a:t>
            </a:r>
            <a:endParaRPr lang="en-US" dirty="0"/>
          </a:p>
          <a:p>
            <a:pPr algn="ctr"/>
            <a:endParaRPr lang="es-EC" dirty="0" smtClean="0"/>
          </a:p>
        </p:txBody>
      </p:sp>
      <p:sp>
        <p:nvSpPr>
          <p:cNvPr id="9" name="Rectángulo redondeado 8"/>
          <p:cNvSpPr/>
          <p:nvPr/>
        </p:nvSpPr>
        <p:spPr>
          <a:xfrm>
            <a:off x="465940" y="2309690"/>
            <a:ext cx="3893724"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Gavetas plásticas </a:t>
            </a:r>
          </a:p>
        </p:txBody>
      </p:sp>
      <p:sp>
        <p:nvSpPr>
          <p:cNvPr id="11" name="Rectángulo redondeado 10"/>
          <p:cNvSpPr/>
          <p:nvPr/>
        </p:nvSpPr>
        <p:spPr>
          <a:xfrm>
            <a:off x="4800569" y="2139878"/>
            <a:ext cx="4148104" cy="50419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dirty="0"/>
              <a:t>Bandejas para suministro de caña de azúcar</a:t>
            </a:r>
            <a:endParaRPr lang="en-US" sz="1600" dirty="0"/>
          </a:p>
        </p:txBody>
      </p:sp>
      <p:sp>
        <p:nvSpPr>
          <p:cNvPr id="13" name="Rectángulo redondeado 12"/>
          <p:cNvSpPr/>
          <p:nvPr/>
        </p:nvSpPr>
        <p:spPr>
          <a:xfrm>
            <a:off x="465940" y="2825563"/>
            <a:ext cx="3893724"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a:t>Equipo de disección</a:t>
            </a:r>
            <a:endParaRPr lang="en-US" dirty="0"/>
          </a:p>
        </p:txBody>
      </p:sp>
      <p:sp>
        <p:nvSpPr>
          <p:cNvPr id="14" name="Rectángulo redondeado 13"/>
          <p:cNvSpPr/>
          <p:nvPr/>
        </p:nvSpPr>
        <p:spPr>
          <a:xfrm>
            <a:off x="457200" y="3327444"/>
            <a:ext cx="3893724"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a:t>Carretilla</a:t>
            </a:r>
            <a:endParaRPr lang="en-US" dirty="0"/>
          </a:p>
        </p:txBody>
      </p:sp>
      <p:sp>
        <p:nvSpPr>
          <p:cNvPr id="15" name="Rectángulo redondeado 14"/>
          <p:cNvSpPr/>
          <p:nvPr/>
        </p:nvSpPr>
        <p:spPr>
          <a:xfrm>
            <a:off x="4800569" y="2732033"/>
            <a:ext cx="4168141"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Picadora de hierba </a:t>
            </a:r>
          </a:p>
        </p:txBody>
      </p:sp>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t="23528"/>
          <a:stretch/>
        </p:blipFill>
        <p:spPr>
          <a:xfrm>
            <a:off x="325136" y="3768996"/>
            <a:ext cx="2592288" cy="1486787"/>
          </a:xfrm>
          <a:prstGeom prst="rect">
            <a:avLst/>
          </a:prstGeom>
        </p:spPr>
      </p:pic>
      <p:pic>
        <p:nvPicPr>
          <p:cNvPr id="19" name="Imagen 18" descr="C:\Users\Michael\Downloads\WhatsApp Image 2020-08-14 at 10.41.4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786716"/>
            <a:ext cx="1841256" cy="1505100"/>
          </a:xfrm>
          <a:prstGeom prst="rect">
            <a:avLst/>
          </a:prstGeom>
          <a:noFill/>
          <a:ln>
            <a:noFill/>
          </a:ln>
        </p:spPr>
      </p:pic>
      <p:sp>
        <p:nvSpPr>
          <p:cNvPr id="20" name="Rectángulo redondeado 19"/>
          <p:cNvSpPr/>
          <p:nvPr/>
        </p:nvSpPr>
        <p:spPr>
          <a:xfrm>
            <a:off x="4780531" y="3153093"/>
            <a:ext cx="3893724" cy="33438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t>Cascarilla de arroz</a:t>
            </a:r>
            <a:endParaRPr lang="en-US" dirty="0"/>
          </a:p>
        </p:txBody>
      </p:sp>
      <p:pic>
        <p:nvPicPr>
          <p:cNvPr id="21" name="Imagen 20" descr="C:\Users\Michael\Downloads\WhatsApp Image 2020-08-14 at 10.39.54.jpeg"/>
          <p:cNvPicPr/>
          <p:nvPr/>
        </p:nvPicPr>
        <p:blipFill rotWithShape="1">
          <a:blip r:embed="rId4" cstate="print">
            <a:extLst>
              <a:ext uri="{28A0092B-C50C-407E-A947-70E740481C1C}">
                <a14:useLocalDpi xmlns:a14="http://schemas.microsoft.com/office/drawing/2010/main" val="0"/>
              </a:ext>
            </a:extLst>
          </a:blip>
          <a:srcRect r="27320"/>
          <a:stretch/>
        </p:blipFill>
        <p:spPr bwMode="auto">
          <a:xfrm>
            <a:off x="5187512" y="3703403"/>
            <a:ext cx="2191192" cy="1458201"/>
          </a:xfrm>
          <a:prstGeom prst="rect">
            <a:avLst/>
          </a:prstGeom>
          <a:noFill/>
          <a:ln>
            <a:noFill/>
          </a:ln>
          <a:extLst>
            <a:ext uri="{53640926-AAD7-44D8-BBD7-CCE9431645EC}">
              <a14:shadowObscured xmlns:a14="http://schemas.microsoft.com/office/drawing/2010/main"/>
            </a:ext>
          </a:extLst>
        </p:spPr>
      </p:pic>
      <p:pic>
        <p:nvPicPr>
          <p:cNvPr id="22" name="Imagen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120" y="3659948"/>
            <a:ext cx="1352335" cy="1545109"/>
          </a:xfrm>
          <a:prstGeom prst="rect">
            <a:avLst/>
          </a:prstGeom>
        </p:spPr>
      </p:pic>
      <p:pic>
        <p:nvPicPr>
          <p:cNvPr id="23" name="Imagen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20967" y="5504349"/>
            <a:ext cx="2369555" cy="1332875"/>
          </a:xfrm>
          <a:prstGeom prst="rect">
            <a:avLst/>
          </a:prstGeom>
        </p:spPr>
      </p:pic>
    </p:spTree>
    <p:extLst>
      <p:ext uri="{BB962C8B-B14F-4D97-AF65-F5344CB8AC3E}">
        <p14:creationId xmlns:p14="http://schemas.microsoft.com/office/powerpoint/2010/main" val="201533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750"/>
            <a:ext cx="8229600" cy="648072"/>
          </a:xfrm>
        </p:spPr>
        <p:txBody>
          <a:bodyPr/>
          <a:lstStyle/>
          <a:p>
            <a:pPr algn="ctr"/>
            <a:r>
              <a:rPr lang="es-ES" sz="3000" i="0" kern="1200" cap="small" dirty="0" smtClean="0">
                <a:solidFill>
                  <a:srgbClr val="575F6D"/>
                </a:solidFill>
                <a:effectLst>
                  <a:outerShdw blurRad="38100" dist="38100" dir="2700000" algn="tl">
                    <a:srgbClr val="000000">
                      <a:alpha val="43137"/>
                    </a:srgbClr>
                  </a:outerShdw>
                </a:effectLst>
                <a:latin typeface="Century Schoolbook"/>
              </a:rPr>
              <a:t>MATERIALES   </a:t>
            </a:r>
            <a:endParaRPr lang="es-ES" i="0" dirty="0"/>
          </a:p>
        </p:txBody>
      </p:sp>
      <p:pic>
        <p:nvPicPr>
          <p:cNvPr id="13" name="Imagen 12" descr="C:\Users\Michael\Downloads\WhatsApp Image 2020-08-14 at 10.41.4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292812"/>
            <a:ext cx="2088232" cy="2232248"/>
          </a:xfrm>
          <a:prstGeom prst="rect">
            <a:avLst/>
          </a:prstGeom>
          <a:noFill/>
          <a:ln>
            <a:noFill/>
          </a:ln>
        </p:spPr>
      </p:pic>
      <p:pic>
        <p:nvPicPr>
          <p:cNvPr id="14" name="Imagen 13" descr="C:\Users\Michael\Downloads\WhatsApp Image 2020-08-14 at 10.39.54.jpeg"/>
          <p:cNvPicPr/>
          <p:nvPr/>
        </p:nvPicPr>
        <p:blipFill rotWithShape="1">
          <a:blip r:embed="rId4" cstate="print">
            <a:extLst>
              <a:ext uri="{28A0092B-C50C-407E-A947-70E740481C1C}">
                <a14:useLocalDpi xmlns:a14="http://schemas.microsoft.com/office/drawing/2010/main" val="0"/>
              </a:ext>
            </a:extLst>
          </a:blip>
          <a:srcRect r="27320"/>
          <a:stretch/>
        </p:blipFill>
        <p:spPr bwMode="auto">
          <a:xfrm>
            <a:off x="6012160" y="1292812"/>
            <a:ext cx="2376264" cy="2061623"/>
          </a:xfrm>
          <a:prstGeom prst="rect">
            <a:avLst/>
          </a:prstGeom>
          <a:noFill/>
          <a:ln>
            <a:noFill/>
          </a:ln>
          <a:extLst>
            <a:ext uri="{53640926-AAD7-44D8-BBD7-CCE9431645EC}">
              <a14:shadowObscured xmlns:a14="http://schemas.microsoft.com/office/drawing/2010/main"/>
            </a:ext>
          </a:extLst>
        </p:spPr>
      </p:pic>
      <p:pic>
        <p:nvPicPr>
          <p:cNvPr id="15" name="Imagen 14" descr="C:\Users\Michael\Downloads\WhatsApp Image 2020-08-14 at 10.39.56.jpeg"/>
          <p:cNvPicPr/>
          <p:nvPr/>
        </p:nvPicPr>
        <p:blipFill rotWithShape="1">
          <a:blip r:embed="rId5" cstate="print">
            <a:extLst>
              <a:ext uri="{28A0092B-C50C-407E-A947-70E740481C1C}">
                <a14:useLocalDpi xmlns:a14="http://schemas.microsoft.com/office/drawing/2010/main" val="0"/>
              </a:ext>
            </a:extLst>
          </a:blip>
          <a:srcRect l="29331" t="885" r="4193" b="63"/>
          <a:stretch/>
        </p:blipFill>
        <p:spPr bwMode="auto">
          <a:xfrm>
            <a:off x="323529" y="1196753"/>
            <a:ext cx="2592288" cy="2328308"/>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3789040"/>
            <a:ext cx="2304256" cy="2276871"/>
          </a:xfrm>
          <a:prstGeom prst="rect">
            <a:avLst/>
          </a:prstGeom>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946861" y="4037644"/>
            <a:ext cx="3163844" cy="1779662"/>
          </a:xfrm>
          <a:prstGeom prst="rect">
            <a:avLst/>
          </a:prstGeom>
        </p:spPr>
      </p:pic>
      <p:pic>
        <p:nvPicPr>
          <p:cNvPr id="19458" name="Picture 2" descr="INPLASS - INDUSTRIA, PLÁSTICOS Y SOLUCION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631" y="335443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679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44450</TotalTime>
  <Words>1603</Words>
  <Application>Microsoft Office PowerPoint</Application>
  <PresentationFormat>Presentación en pantalla (4:3)</PresentationFormat>
  <Paragraphs>166</Paragraphs>
  <Slides>39</Slides>
  <Notes>3</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4" baseType="lpstr">
      <vt:lpstr>Arial</vt:lpstr>
      <vt:lpstr>Calibri</vt:lpstr>
      <vt:lpstr>Century Schoolbook</vt:lpstr>
      <vt:lpstr>Diseño predeterminado</vt:lpstr>
      <vt:lpstr>CorelDRAW</vt:lpstr>
      <vt:lpstr>Presentación de PowerPoint</vt:lpstr>
      <vt:lpstr>INTRODUCCIÓN </vt:lpstr>
      <vt:lpstr>FORMULACIÓN DEL PROBLEMA A RESOLVER  </vt:lpstr>
      <vt:lpstr>JUSTIFICACIÓN</vt:lpstr>
      <vt:lpstr>OBJETIVOS</vt:lpstr>
      <vt:lpstr>HIPÓTESIS</vt:lpstr>
      <vt:lpstr>METODOLOGÍA</vt:lpstr>
      <vt:lpstr>MATERIALES </vt:lpstr>
      <vt:lpstr>MATERIALES   </vt:lpstr>
      <vt:lpstr> </vt:lpstr>
      <vt:lpstr>VARIABLES DE ESTUDIO ( fase de campo)  </vt:lpstr>
      <vt:lpstr>VARIABLES DE ESTUDIO ( fase de laboratorio)  </vt:lpstr>
      <vt:lpstr>Metodología de la investigación </vt:lpstr>
      <vt:lpstr>Presentación de PowerPoint</vt:lpstr>
      <vt:lpstr>Presentación de PowerPoint</vt:lpstr>
      <vt:lpstr>Presentación de PowerPoint</vt:lpstr>
      <vt:lpstr>Presentación de PowerPoint</vt:lpstr>
      <vt:lpstr>Presentación de PowerPoint</vt:lpstr>
      <vt:lpstr>Presentación de PowerPoint</vt:lpstr>
      <vt:lpstr>Resultados y discusiones  </vt:lpstr>
      <vt:lpstr> </vt:lpstr>
      <vt:lpstr>Presentación de PowerPoint</vt:lpstr>
      <vt:lpstr>Presentación de PowerPoint</vt:lpstr>
      <vt:lpstr>Presentación de PowerPoint</vt:lpstr>
      <vt:lpstr>Presentación de PowerPoint</vt:lpstr>
      <vt:lpstr>Presentación de PowerPoint</vt:lpstr>
      <vt:lpstr>Relación costo/beneficio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Promedio de nutrientes digestibles de cuyes alimentados con alfalfa y alfalfa +caña de azúcar en con diferentes niveles de inclusión de caña de azúcar – etapa de crecimiento en la parroquia de Guamaní-Quito.</vt:lpstr>
      <vt:lpstr>Nutrientes digestibles totales (NDT) de los tratamientos alfalfa y alfalfa + caña de azúcar.  .</vt:lpstr>
      <vt:lpstr>CONCLUSIONES </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User</cp:lastModifiedBy>
  <cp:revision>597</cp:revision>
  <dcterms:created xsi:type="dcterms:W3CDTF">2008-02-13T16:07:44Z</dcterms:created>
  <dcterms:modified xsi:type="dcterms:W3CDTF">2023-02-20T19:16:28Z</dcterms:modified>
</cp:coreProperties>
</file>